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80" r:id="rId1"/>
  </p:sldMasterIdLst>
  <p:notesMasterIdLst>
    <p:notesMasterId r:id="rId14"/>
  </p:notesMasterIdLst>
  <p:sldIdLst>
    <p:sldId id="256" r:id="rId2"/>
    <p:sldId id="257" r:id="rId3"/>
    <p:sldId id="265" r:id="rId4"/>
    <p:sldId id="266" r:id="rId5"/>
    <p:sldId id="259" r:id="rId6"/>
    <p:sldId id="258" r:id="rId7"/>
    <p:sldId id="260" r:id="rId8"/>
    <p:sldId id="261" r:id="rId9"/>
    <p:sldId id="262" r:id="rId10"/>
    <p:sldId id="267" r:id="rId11"/>
    <p:sldId id="264" r:id="rId12"/>
    <p:sldId id="268" r:id="rId13"/>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5" d="100"/>
          <a:sy n="75" d="100"/>
        </p:scale>
        <p:origin x="1074"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cs typeface="B Homa" panose="00000400000000000000" pitchFamily="2" charset="-78"/>
              </a:defRPr>
            </a:lvl1pPr>
          </a:lstStyle>
          <a:p>
            <a:endParaRPr lang="fa-IR" dirty="0"/>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cs typeface="B Homa" panose="00000400000000000000" pitchFamily="2" charset="-78"/>
              </a:defRPr>
            </a:lvl1pPr>
          </a:lstStyle>
          <a:p>
            <a:fld id="{5ABAE2B5-017C-4F8F-AEAC-9AF43085DAF8}" type="datetimeFigureOut">
              <a:rPr lang="fa-IR" smtClean="0"/>
              <a:pPr/>
              <a:t>22/04/1441</a:t>
            </a:fld>
            <a:endParaRPr lang="fa-I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a-IR" dirty="0"/>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cs typeface="B Homa" panose="00000400000000000000" pitchFamily="2" charset="-78"/>
              </a:defRPr>
            </a:lvl1pPr>
          </a:lstStyle>
          <a:p>
            <a:endParaRPr lang="fa-IR" dirty="0"/>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cs typeface="B Homa" panose="00000400000000000000" pitchFamily="2" charset="-78"/>
              </a:defRPr>
            </a:lvl1pPr>
          </a:lstStyle>
          <a:p>
            <a:fld id="{73719EA2-7ED9-4DC0-B529-C509C2397508}" type="slidenum">
              <a:rPr lang="fa-IR" smtClean="0"/>
              <a:pPr/>
              <a:t>‹#›</a:t>
            </a:fld>
            <a:endParaRPr lang="fa-IR" dirty="0"/>
          </a:p>
        </p:txBody>
      </p:sp>
    </p:spTree>
    <p:extLst>
      <p:ext uri="{BB962C8B-B14F-4D97-AF65-F5344CB8AC3E}">
        <p14:creationId xmlns:p14="http://schemas.microsoft.com/office/powerpoint/2010/main" val="20564687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B Homa" panose="00000400000000000000" pitchFamily="2" charset="-78"/>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B Homa" panose="00000400000000000000" pitchFamily="2" charset="-78"/>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منظر در این مناطق از دشت های کویری خشک تا رود دره های پرآب تغییر می کرد و فرم باغ ها نیز با تغییرات زمین و آب و هوا سازگار شده بود.</a:t>
            </a:r>
          </a:p>
          <a:p>
            <a:r>
              <a:rPr lang="fa-IR" dirty="0" smtClean="0"/>
              <a:t>زیبایی شناسی بودایی که بر پایه ی الگوهای ارگانیک و تزئیناتی از مجسمه و پیکره تراشی استوار بود، با مفاهیم اسلامی هندسه و نظم ریاضی درهم آمیخت.</a:t>
            </a:r>
            <a:endParaRPr lang="fa-IR" dirty="0"/>
          </a:p>
        </p:txBody>
      </p:sp>
      <p:sp>
        <p:nvSpPr>
          <p:cNvPr id="4" name="Slide Number Placeholder 3"/>
          <p:cNvSpPr>
            <a:spLocks noGrp="1"/>
          </p:cNvSpPr>
          <p:nvPr>
            <p:ph type="sldNum" sz="quarter" idx="10"/>
          </p:nvPr>
        </p:nvSpPr>
        <p:spPr/>
        <p:txBody>
          <a:bodyPr/>
          <a:lstStyle/>
          <a:p>
            <a:fld id="{73719EA2-7ED9-4DC0-B529-C509C2397508}" type="slidenum">
              <a:rPr lang="fa-IR" smtClean="0"/>
              <a:t>2</a:t>
            </a:fld>
            <a:endParaRPr lang="fa-IR"/>
          </a:p>
        </p:txBody>
      </p:sp>
    </p:spTree>
    <p:extLst>
      <p:ext uri="{BB962C8B-B14F-4D97-AF65-F5344CB8AC3E}">
        <p14:creationId xmlns:p14="http://schemas.microsoft.com/office/powerpoint/2010/main" val="12173658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r>
              <a:rPr lang="fa-IR" sz="1200" kern="1200" dirty="0" smtClean="0">
                <a:solidFill>
                  <a:schemeClr val="tx1"/>
                </a:solidFill>
                <a:effectLst/>
                <a:latin typeface="+mn-lt"/>
                <a:ea typeface="+mn-ea"/>
              </a:rPr>
              <a:t>چینی-کانا یک دیوار کم ارتفاع با تو رفتگی هایی مثل کبوترخانه است؛ چادار سطح شیب داری با الگوهای حکاکی شده است. علاوه بر این، صفحات مرتفعی که به آن ها چابوترا گفته می شود در فصل مشترک کانال های آب، مکان خنکی را برای استراحت ایجاد می کرد.</a:t>
            </a:r>
            <a:endParaRPr lang="fa-IR" dirty="0"/>
          </a:p>
        </p:txBody>
      </p:sp>
      <p:sp>
        <p:nvSpPr>
          <p:cNvPr id="4" name="Slide Number Placeholder 3"/>
          <p:cNvSpPr>
            <a:spLocks noGrp="1"/>
          </p:cNvSpPr>
          <p:nvPr>
            <p:ph type="sldNum" sz="quarter" idx="10"/>
          </p:nvPr>
        </p:nvSpPr>
        <p:spPr/>
        <p:txBody>
          <a:bodyPr/>
          <a:lstStyle/>
          <a:p>
            <a:fld id="{73719EA2-7ED9-4DC0-B529-C509C2397508}" type="slidenum">
              <a:rPr lang="fa-IR" smtClean="0"/>
              <a:t>5</a:t>
            </a:fld>
            <a:endParaRPr lang="fa-IR"/>
          </a:p>
        </p:txBody>
      </p:sp>
    </p:spTree>
    <p:extLst>
      <p:ext uri="{BB962C8B-B14F-4D97-AF65-F5344CB8AC3E}">
        <p14:creationId xmlns:p14="http://schemas.microsoft.com/office/powerpoint/2010/main" val="7441083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پایین ترین تراز مربوط به تالار ملاقات های عمومی است.در تراز میانی که به</a:t>
            </a:r>
            <a:r>
              <a:rPr lang="fa-IR" baseline="0" dirty="0" smtClean="0"/>
              <a:t> عنوان باغ امپراتور شناخته می شود یک تالار خصوصی قرار دارد پیاده رو محور اصلی را قطع کرده و تقسیمات چهارتایی فضا را می سازد .تراز بالایی اندرونی یا باغ زنان است که یک کوشک ساخته شده از مرمر سیاه در مرکز آن قرار دارد و گمان می رود تالار برگزراری ضیافت ها نیز بوده است.کوشک از هر چهار طرف با آبنماهایی احاطه شده یک کانال عرضی تراس را تقسیم کرده است.عکس دوم نشان می دهد که راه رسیدن به شالامار با قایق از درون کانال طویلی بود که در میان مرداب ها کشیده شده بود.</a:t>
            </a:r>
            <a:endParaRPr lang="fa-IR" dirty="0"/>
          </a:p>
        </p:txBody>
      </p:sp>
      <p:sp>
        <p:nvSpPr>
          <p:cNvPr id="4" name="Slide Number Placeholder 3"/>
          <p:cNvSpPr>
            <a:spLocks noGrp="1"/>
          </p:cNvSpPr>
          <p:nvPr>
            <p:ph type="sldNum" sz="quarter" idx="10"/>
          </p:nvPr>
        </p:nvSpPr>
        <p:spPr/>
        <p:txBody>
          <a:bodyPr/>
          <a:lstStyle/>
          <a:p>
            <a:fld id="{73719EA2-7ED9-4DC0-B529-C509C2397508}" type="slidenum">
              <a:rPr lang="fa-IR" smtClean="0"/>
              <a:t>8</a:t>
            </a:fld>
            <a:endParaRPr lang="fa-IR"/>
          </a:p>
        </p:txBody>
      </p:sp>
    </p:spTree>
    <p:extLst>
      <p:ext uri="{BB962C8B-B14F-4D97-AF65-F5344CB8AC3E}">
        <p14:creationId xmlns:p14="http://schemas.microsoft.com/office/powerpoint/2010/main" val="3616067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دسترسی شناور:ورود به باغ مستقیما از تالاب داخلی امکان پذیر بود که توسط یک پل طاقدار  از دریاچه ی دال جدا شده بود</a:t>
            </a:r>
            <a:endParaRPr lang="fa-IR" dirty="0"/>
          </a:p>
        </p:txBody>
      </p:sp>
      <p:sp>
        <p:nvSpPr>
          <p:cNvPr id="4" name="Slide Number Placeholder 3"/>
          <p:cNvSpPr>
            <a:spLocks noGrp="1"/>
          </p:cNvSpPr>
          <p:nvPr>
            <p:ph type="sldNum" sz="quarter" idx="10"/>
          </p:nvPr>
        </p:nvSpPr>
        <p:spPr/>
        <p:txBody>
          <a:bodyPr/>
          <a:lstStyle/>
          <a:p>
            <a:fld id="{73719EA2-7ED9-4DC0-B529-C509C2397508}" type="slidenum">
              <a:rPr lang="fa-IR" smtClean="0"/>
              <a:t>10</a:t>
            </a:fld>
            <a:endParaRPr lang="fa-IR"/>
          </a:p>
        </p:txBody>
      </p:sp>
    </p:spTree>
    <p:extLst>
      <p:ext uri="{BB962C8B-B14F-4D97-AF65-F5344CB8AC3E}">
        <p14:creationId xmlns:p14="http://schemas.microsoft.com/office/powerpoint/2010/main" val="1680222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a-IR" dirty="0" smtClean="0"/>
              <a:t>هشت ضلعی نمادی از وحدت بهشت (دایره) و زمین (مربع) است. عدد 8 همچنین در کیهان شناسی اسلامی جایگاه ویژه ای دارد که رده های بهشت و تعداد فرشتگانی که اورنگ خداوندگاری را بر دوش می کشند، نشان می دهد.</a:t>
            </a:r>
          </a:p>
          <a:p>
            <a:endParaRPr lang="fa-IR" dirty="0"/>
          </a:p>
        </p:txBody>
      </p:sp>
      <p:sp>
        <p:nvSpPr>
          <p:cNvPr id="4" name="Slide Number Placeholder 3"/>
          <p:cNvSpPr>
            <a:spLocks noGrp="1"/>
          </p:cNvSpPr>
          <p:nvPr>
            <p:ph type="sldNum" sz="quarter" idx="10"/>
          </p:nvPr>
        </p:nvSpPr>
        <p:spPr/>
        <p:txBody>
          <a:bodyPr/>
          <a:lstStyle/>
          <a:p>
            <a:fld id="{73719EA2-7ED9-4DC0-B529-C509C2397508}" type="slidenum">
              <a:rPr lang="fa-IR" smtClean="0"/>
              <a:t>11</a:t>
            </a:fld>
            <a:endParaRPr lang="fa-IR"/>
          </a:p>
        </p:txBody>
      </p:sp>
    </p:spTree>
    <p:extLst>
      <p:ext uri="{BB962C8B-B14F-4D97-AF65-F5344CB8AC3E}">
        <p14:creationId xmlns:p14="http://schemas.microsoft.com/office/powerpoint/2010/main" val="273611169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2" name="Picture 2" descr="\\DROBO-FS\QuickDrops\JB\PPTX NG\Droplets\LightingOverlay.png"/>
          <p:cNvPicPr>
            <a:picLocks noChangeAspect="1" noChangeArrowheads="1"/>
          </p:cNvPicPr>
          <p:nvPr/>
        </p:nvPicPr>
        <p:blipFill>
          <a:blip r:embed="rId2">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66" name="Group 65"/>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67" name="Rectangle 5"/>
            <p:cNvSpPr>
              <a:spLocks noChangeArrowheads="1"/>
            </p:cNvSpPr>
            <p:nvPr/>
          </p:nvSpPr>
          <p:spPr bwMode="auto">
            <a:xfrm>
              <a:off x="1209675"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68"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69"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0" name="Rectangle 8"/>
            <p:cNvSpPr>
              <a:spLocks noChangeArrowheads="1"/>
            </p:cNvSpPr>
            <p:nvPr/>
          </p:nvSpPr>
          <p:spPr bwMode="auto">
            <a:xfrm>
              <a:off x="414338" y="9525"/>
              <a:ext cx="28575" cy="44815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71"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2"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3"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4"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5"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6"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7"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8"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79"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0"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1"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2"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3"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4"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5"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6"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7"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8"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89"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0"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1"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2"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3"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4"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5"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96"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7"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8"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99"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0"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1"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2"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3"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4"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5"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6"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7"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108"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09"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0"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1"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2"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3"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4"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5"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6"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7"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8"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19"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0"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sp>
        <p:nvSpPr>
          <p:cNvPr id="2" name="Title 1"/>
          <p:cNvSpPr>
            <a:spLocks noGrp="1"/>
          </p:cNvSpPr>
          <p:nvPr>
            <p:ph type="ctrTitle"/>
          </p:nvPr>
        </p:nvSpPr>
        <p:spPr>
          <a:xfrm>
            <a:off x="1900238" y="1122363"/>
            <a:ext cx="6593681"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900238" y="3602038"/>
            <a:ext cx="6593681"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801052" y="5410202"/>
            <a:ext cx="2057400" cy="365125"/>
          </a:xfrm>
        </p:spPr>
        <p:txBody>
          <a:bodyPr/>
          <a:lstStyle/>
          <a:p>
            <a:fld id="{70BB3B02-557B-4AF4-A45F-95BA639E4650}" type="datetimeFigureOut">
              <a:rPr lang="fa-IR" smtClean="0"/>
              <a:t>22/04/1441</a:t>
            </a:fld>
            <a:endParaRPr lang="fa-IR"/>
          </a:p>
        </p:txBody>
      </p:sp>
      <p:sp>
        <p:nvSpPr>
          <p:cNvPr id="5" name="Footer Placeholder 4"/>
          <p:cNvSpPr>
            <a:spLocks noGrp="1"/>
          </p:cNvSpPr>
          <p:nvPr>
            <p:ph type="ftr" sz="quarter" idx="11"/>
          </p:nvPr>
        </p:nvSpPr>
        <p:spPr>
          <a:xfrm>
            <a:off x="1900237" y="5410202"/>
            <a:ext cx="3843665" cy="365125"/>
          </a:xfrm>
        </p:spPr>
        <p:txBody>
          <a:bodyPr/>
          <a:lstStyle/>
          <a:p>
            <a:endParaRPr lang="fa-IR"/>
          </a:p>
        </p:txBody>
      </p:sp>
      <p:sp>
        <p:nvSpPr>
          <p:cNvPr id="6" name="Slide Number Placeholder 5"/>
          <p:cNvSpPr>
            <a:spLocks noGrp="1"/>
          </p:cNvSpPr>
          <p:nvPr>
            <p:ph type="sldNum" sz="quarter" idx="12"/>
          </p:nvPr>
        </p:nvSpPr>
        <p:spPr>
          <a:xfrm>
            <a:off x="7915603" y="5410200"/>
            <a:ext cx="578317" cy="365125"/>
          </a:xfrm>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2828682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58" y="4304665"/>
            <a:ext cx="7434266"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56058" y="606426"/>
            <a:ext cx="7434266" cy="3299778"/>
          </a:xfrm>
          <a:prstGeom prst="round2DiagRect">
            <a:avLst>
              <a:gd name="adj1" fmla="val 5101"/>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24" y="5124020"/>
            <a:ext cx="7433144"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8492394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93" y="609600"/>
            <a:ext cx="7429466"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58" y="4419600"/>
            <a:ext cx="7428344"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2106908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84659" y="609600"/>
            <a:ext cx="6977064"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290484" y="3365557"/>
            <a:ext cx="6564224"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856058" y="4309919"/>
            <a:ext cx="74295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
        <p:nvSpPr>
          <p:cNvPr id="52" name="TextBox 51"/>
          <p:cNvSpPr txBox="1"/>
          <p:nvPr/>
        </p:nvSpPr>
        <p:spPr>
          <a:xfrm>
            <a:off x="696579" y="718458"/>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53" name="TextBox 52"/>
          <p:cNvSpPr txBox="1"/>
          <p:nvPr/>
        </p:nvSpPr>
        <p:spPr>
          <a:xfrm>
            <a:off x="7817473" y="2764972"/>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Tree>
    <p:extLst>
      <p:ext uri="{BB962C8B-B14F-4D97-AF65-F5344CB8AC3E}">
        <p14:creationId xmlns:p14="http://schemas.microsoft.com/office/powerpoint/2010/main" val="40715413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856058" y="2134042"/>
            <a:ext cx="74295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856023" y="4657655"/>
            <a:ext cx="7428379"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23390677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856060" y="609600"/>
            <a:ext cx="7429499"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856058" y="2674463"/>
            <a:ext cx="2397674"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856059" y="3360263"/>
            <a:ext cx="2396432"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86075" y="2677635"/>
            <a:ext cx="2388289"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86075" y="3363435"/>
            <a:ext cx="238895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889332" y="2674463"/>
            <a:ext cx="2396226" cy="685800"/>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889332" y="3360263"/>
            <a:ext cx="2396226"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0BB3B02-557B-4AF4-A45F-95BA639E4650}" type="datetimeFigureOut">
              <a:rPr lang="fa-IR" smtClean="0"/>
              <a:t>22/04/1441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21367217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856059" y="609600"/>
            <a:ext cx="74294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856060" y="4404596"/>
            <a:ext cx="239643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856060" y="2666998"/>
            <a:ext cx="239643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856060" y="4980859"/>
            <a:ext cx="239643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366790" y="4404596"/>
            <a:ext cx="24003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366790" y="2666998"/>
            <a:ext cx="2399205"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3365695" y="4980857"/>
            <a:ext cx="24003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889426" y="4404595"/>
            <a:ext cx="2393056"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889332" y="2666998"/>
            <a:ext cx="2396227"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18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5889332" y="4980855"/>
            <a:ext cx="2396226"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0BB3B02-557B-4AF4-A45F-95BA639E4650}" type="datetimeFigureOut">
              <a:rPr lang="fa-IR" smtClean="0"/>
              <a:t>22/04/1441</a:t>
            </a:fld>
            <a:endParaRPr lang="fa-IR"/>
          </a:p>
        </p:txBody>
      </p:sp>
      <p:sp>
        <p:nvSpPr>
          <p:cNvPr id="4" name="Footer Placeholder 3"/>
          <p:cNvSpPr>
            <a:spLocks noGrp="1"/>
          </p:cNvSpPr>
          <p:nvPr>
            <p:ph type="ftr" sz="quarter" idx="11"/>
          </p:nvPr>
        </p:nvSpPr>
        <p:spPr/>
        <p:txBody>
          <a:bodyPr/>
          <a:lstStyle>
            <a:lvl1pPr>
              <a:defRPr cap="all" baseline="0"/>
            </a:lvl1pPr>
          </a:lstStyle>
          <a:p>
            <a:endParaRPr lang="fa-IR"/>
          </a:p>
        </p:txBody>
      </p:sp>
      <p:sp>
        <p:nvSpPr>
          <p:cNvPr id="5" name="Slide Number Placeholder 4"/>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746384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BB3B02-557B-4AF4-A45F-95BA639E4650}"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5279972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1" y="609600"/>
            <a:ext cx="1503758"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56057" y="609600"/>
            <a:ext cx="5811443"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0BB3B02-557B-4AF4-A45F-95BA639E4650}"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486129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7" name="Title 1"/>
          <p:cNvSpPr>
            <a:spLocks noGrp="1"/>
          </p:cNvSpPr>
          <p:nvPr>
            <p:ph type="title"/>
          </p:nvPr>
        </p:nvSpPr>
        <p:spPr>
          <a:xfrm>
            <a:off x="856060" y="618518"/>
            <a:ext cx="7429499" cy="1478570"/>
          </a:xfrm>
        </p:spPr>
        <p:txBody>
          <a:bodyPr/>
          <a:lstStyle/>
          <a:p>
            <a:r>
              <a:rPr lang="en-US" smtClean="0"/>
              <a:t>Click to edit Master title style</a:t>
            </a:r>
            <a:endParaRPr lang="en-US" dirty="0"/>
          </a:p>
        </p:txBody>
      </p:sp>
      <p:sp>
        <p:nvSpPr>
          <p:cNvPr id="48" name="Content Placeholder 2"/>
          <p:cNvSpPr>
            <a:spLocks noGrp="1"/>
          </p:cNvSpPr>
          <p:nvPr>
            <p:ph idx="1"/>
          </p:nvPr>
        </p:nvSpPr>
        <p:spPr>
          <a:xfrm>
            <a:off x="856060" y="2249487"/>
            <a:ext cx="742949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9" name="Date Placeholder 3"/>
          <p:cNvSpPr>
            <a:spLocks noGrp="1"/>
          </p:cNvSpPr>
          <p:nvPr>
            <p:ph type="dt" sz="half" idx="10"/>
          </p:nvPr>
        </p:nvSpPr>
        <p:spPr>
          <a:xfrm>
            <a:off x="5592691" y="5883277"/>
            <a:ext cx="2057400" cy="365125"/>
          </a:xfrm>
        </p:spPr>
        <p:txBody>
          <a:bodyPr/>
          <a:lstStyle/>
          <a:p>
            <a:fld id="{70BB3B02-557B-4AF4-A45F-95BA639E4650}" type="datetimeFigureOut">
              <a:rPr lang="fa-IR" smtClean="0"/>
              <a:t>22/04/1441</a:t>
            </a:fld>
            <a:endParaRPr lang="fa-IR"/>
          </a:p>
        </p:txBody>
      </p:sp>
      <p:sp>
        <p:nvSpPr>
          <p:cNvPr id="50" name="Footer Placeholder 4"/>
          <p:cNvSpPr>
            <a:spLocks noGrp="1"/>
          </p:cNvSpPr>
          <p:nvPr>
            <p:ph type="ftr" sz="quarter" idx="11"/>
          </p:nvPr>
        </p:nvSpPr>
        <p:spPr>
          <a:xfrm>
            <a:off x="856059" y="5883276"/>
            <a:ext cx="4679482" cy="365125"/>
          </a:xfrm>
        </p:spPr>
        <p:txBody>
          <a:bodyPr/>
          <a:lstStyle/>
          <a:p>
            <a:endParaRPr lang="fa-IR"/>
          </a:p>
        </p:txBody>
      </p:sp>
      <p:sp>
        <p:nvSpPr>
          <p:cNvPr id="51" name="Slide Number Placeholder 5"/>
          <p:cNvSpPr>
            <a:spLocks noGrp="1"/>
          </p:cNvSpPr>
          <p:nvPr>
            <p:ph type="sldNum" sz="quarter" idx="12"/>
          </p:nvPr>
        </p:nvSpPr>
        <p:spPr>
          <a:xfrm>
            <a:off x="7707241" y="5883275"/>
            <a:ext cx="578317" cy="365125"/>
          </a:xfrm>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3823310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56058" y="1419227"/>
            <a:ext cx="74295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856058" y="4424362"/>
            <a:ext cx="74295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BB3B02-557B-4AF4-A45F-95BA639E4650}" type="datetimeFigureOut">
              <a:rPr lang="fa-IR" smtClean="0"/>
              <a:t>22/04/1441</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298988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56058" y="2249486"/>
            <a:ext cx="3658792"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1" y="2249486"/>
            <a:ext cx="3656408"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885190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56058" y="619127"/>
            <a:ext cx="74295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078902" y="2249486"/>
            <a:ext cx="3435949"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56058" y="3073398"/>
            <a:ext cx="3658793"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51992" y="2249485"/>
            <a:ext cx="3433565"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3073398"/>
            <a:ext cx="3656408"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0BB3B02-557B-4AF4-A45F-95BA639E4650}" type="datetimeFigureOut">
              <a:rPr lang="fa-IR" smtClean="0"/>
              <a:t>22/04/1441</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2194029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70BB3B02-557B-4AF4-A45F-95BA639E4650}" type="datetimeFigureOut">
              <a:rPr lang="fa-IR" smtClean="0"/>
              <a:t>22/04/1441</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844037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BB3B02-557B-4AF4-A45F-95BA639E4650}" type="datetimeFigureOut">
              <a:rPr lang="fa-IR" smtClean="0"/>
              <a:t>22/04/1441</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9143794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029" y="609601"/>
            <a:ext cx="2892028"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67150" y="592666"/>
            <a:ext cx="4418407"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60029" y="2249486"/>
            <a:ext cx="2892028"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18423934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56061" y="609600"/>
            <a:ext cx="3753962"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32866" y="609600"/>
            <a:ext cx="3452693" cy="5181602"/>
          </a:xfrm>
          <a:prstGeom prst="round2DiagRect">
            <a:avLst>
              <a:gd name="adj1" fmla="val 6074"/>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856059" y="2249486"/>
            <a:ext cx="3753964"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BB3B02-557B-4AF4-A45F-95BA639E4650}" type="datetimeFigureOut">
              <a:rPr lang="fa-IR" smtClean="0"/>
              <a:t>22/04/1441</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2E52DA35-4B47-42F0-8BA0-A1ACCDA64B03}" type="slidenum">
              <a:rPr lang="fa-IR" smtClean="0"/>
              <a:t>‹#›</a:t>
            </a:fld>
            <a:endParaRPr lang="fa-IR"/>
          </a:p>
        </p:txBody>
      </p:sp>
    </p:spTree>
    <p:extLst>
      <p:ext uri="{BB962C8B-B14F-4D97-AF65-F5344CB8AC3E}">
        <p14:creationId xmlns:p14="http://schemas.microsoft.com/office/powerpoint/2010/main" val="277897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 y="-1"/>
            <a:ext cx="9144002" cy="6858001"/>
          </a:xfrm>
          <a:prstGeom prst="rect">
            <a:avLst/>
          </a:prstGeom>
          <a:noFill/>
          <a:extLst>
            <a:ext uri="{909E8E84-426E-40dd-AFC4-6F175D3DCCD1}">
              <a14:hiddenFill xmlns:a14="http://schemas.microsoft.com/office/drawing/2010/main" xmlns="">
                <a:solidFill>
                  <a:srgbClr val="FFFFFF"/>
                </a:solidFill>
              </a14:hiddenFill>
            </a:ext>
          </a:extLst>
        </p:spPr>
      </p:pic>
      <p:grpSp>
        <p:nvGrpSpPr>
          <p:cNvPr id="8" name="Group 7"/>
          <p:cNvGrpSpPr/>
          <p:nvPr/>
        </p:nvGrpSpPr>
        <p:grpSpPr>
          <a:xfrm>
            <a:off x="-14288" y="0"/>
            <a:ext cx="9041774" cy="6858001"/>
            <a:chOff x="-14288" y="0"/>
            <a:chExt cx="9041774"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grpSp>
        <p:grpSp>
          <p:nvGrpSpPr>
            <p:cNvPr id="10" name="Group 9"/>
            <p:cNvGrpSpPr/>
            <p:nvPr/>
          </p:nvGrpSpPr>
          <p:grpSpPr>
            <a:xfrm>
              <a:off x="8352798"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a14="http://schemas.microsoft.com/office/drawing/2010/main" xmlns="" w="9525">
                    <a:solidFill>
                      <a:srgbClr val="000000"/>
                    </a:solidFill>
                    <a:miter lim="800000"/>
                    <a:headEnd/>
                    <a:tailEnd/>
                  </a14:hiddenLine>
                </a:ext>
              </a:extLst>
            </p:spPr>
          </p:sp>
        </p:grpSp>
      </p:grpSp>
      <p:sp>
        <p:nvSpPr>
          <p:cNvPr id="2" name="Title Placeholder 1"/>
          <p:cNvSpPr>
            <a:spLocks noGrp="1"/>
          </p:cNvSpPr>
          <p:nvPr>
            <p:ph type="title"/>
          </p:nvPr>
        </p:nvSpPr>
        <p:spPr>
          <a:xfrm>
            <a:off x="856060" y="618518"/>
            <a:ext cx="7429499"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856060" y="2249487"/>
            <a:ext cx="74294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592691" y="5883277"/>
            <a:ext cx="2057400" cy="365125"/>
          </a:xfrm>
          <a:prstGeom prst="rect">
            <a:avLst/>
          </a:prstGeom>
        </p:spPr>
        <p:txBody>
          <a:bodyPr vert="horz" lIns="91440" tIns="45720" rIns="91440" bIns="45720" rtlCol="0" anchor="ctr"/>
          <a:lstStyle>
            <a:lvl1pPr algn="r">
              <a:defRPr sz="1050">
                <a:solidFill>
                  <a:schemeClr val="tx1">
                    <a:tint val="75000"/>
                  </a:schemeClr>
                </a:solidFill>
                <a:cs typeface="B Homa" panose="00000400000000000000" pitchFamily="2" charset="-78"/>
              </a:defRPr>
            </a:lvl1pPr>
          </a:lstStyle>
          <a:p>
            <a:fld id="{70BB3B02-557B-4AF4-A45F-95BA639E4650}" type="datetimeFigureOut">
              <a:rPr lang="fa-IR" smtClean="0"/>
              <a:pPr/>
              <a:t>22/04/1441</a:t>
            </a:fld>
            <a:endParaRPr lang="fa-IR" dirty="0"/>
          </a:p>
        </p:txBody>
      </p:sp>
      <p:sp>
        <p:nvSpPr>
          <p:cNvPr id="5" name="Footer Placeholder 4"/>
          <p:cNvSpPr>
            <a:spLocks noGrp="1"/>
          </p:cNvSpPr>
          <p:nvPr>
            <p:ph type="ftr" sz="quarter" idx="3"/>
          </p:nvPr>
        </p:nvSpPr>
        <p:spPr>
          <a:xfrm>
            <a:off x="856059" y="5883276"/>
            <a:ext cx="4679482" cy="365125"/>
          </a:xfrm>
          <a:prstGeom prst="rect">
            <a:avLst/>
          </a:prstGeom>
        </p:spPr>
        <p:txBody>
          <a:bodyPr vert="horz" lIns="91440" tIns="45720" rIns="91440" bIns="45720" rtlCol="0" anchor="ctr"/>
          <a:lstStyle>
            <a:lvl1pPr algn="l">
              <a:defRPr sz="1050">
                <a:solidFill>
                  <a:schemeClr val="tx1">
                    <a:tint val="75000"/>
                  </a:schemeClr>
                </a:solidFill>
                <a:cs typeface="B Homa" panose="00000400000000000000" pitchFamily="2" charset="-78"/>
              </a:defRPr>
            </a:lvl1pPr>
          </a:lstStyle>
          <a:p>
            <a:endParaRPr lang="fa-IR" dirty="0"/>
          </a:p>
        </p:txBody>
      </p:sp>
      <p:sp>
        <p:nvSpPr>
          <p:cNvPr id="6" name="Slide Number Placeholder 5"/>
          <p:cNvSpPr>
            <a:spLocks noGrp="1"/>
          </p:cNvSpPr>
          <p:nvPr>
            <p:ph type="sldNum" sz="quarter" idx="4"/>
          </p:nvPr>
        </p:nvSpPr>
        <p:spPr>
          <a:xfrm>
            <a:off x="7707241" y="5883275"/>
            <a:ext cx="578317" cy="365125"/>
          </a:xfrm>
          <a:prstGeom prst="rect">
            <a:avLst/>
          </a:prstGeom>
        </p:spPr>
        <p:txBody>
          <a:bodyPr vert="horz" lIns="91440" tIns="45720" rIns="91440" bIns="45720" rtlCol="0" anchor="ctr"/>
          <a:lstStyle>
            <a:lvl1pPr algn="r">
              <a:defRPr sz="1050">
                <a:solidFill>
                  <a:schemeClr val="tx1">
                    <a:tint val="75000"/>
                  </a:schemeClr>
                </a:solidFill>
                <a:cs typeface="B Homa" panose="00000400000000000000" pitchFamily="2" charset="-78"/>
              </a:defRPr>
            </a:lvl1pPr>
          </a:lstStyle>
          <a:p>
            <a:fld id="{2E52DA35-4B47-42F0-8BA0-A1ACCDA64B03}" type="slidenum">
              <a:rPr lang="fa-IR" smtClean="0"/>
              <a:pPr/>
              <a:t>‹#›</a:t>
            </a:fld>
            <a:endParaRPr lang="fa-IR" dirty="0"/>
          </a:p>
        </p:txBody>
      </p:sp>
    </p:spTree>
    <p:extLst>
      <p:ext uri="{BB962C8B-B14F-4D97-AF65-F5344CB8AC3E}">
        <p14:creationId xmlns:p14="http://schemas.microsoft.com/office/powerpoint/2010/main" val="540001943"/>
      </p:ext>
    </p:extLst>
  </p:cSld>
  <p:clrMap bg1="dk1" tx1="lt1" bg2="dk2" tx2="lt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l" defTabSz="914400" rtl="1"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r" defTabSz="914400" rtl="1"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r" defTabSz="914400" rtl="1"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r" defTabSz="914400" rtl="1"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r" defTabSz="914400" rtl="1"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r" defTabSz="914400" rtl="1"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10.wdp"/><Relationship Id="rId3" Type="http://schemas.openxmlformats.org/officeDocument/2006/relationships/image" Target="../media/image11.jpeg"/><Relationship Id="rId7"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microsoft.com/office/2007/relationships/hdphoto" Target="../media/hdphoto9.wdp"/><Relationship Id="rId5" Type="http://schemas.openxmlformats.org/officeDocument/2006/relationships/image" Target="../media/image12.jpeg"/><Relationship Id="rId4" Type="http://schemas.microsoft.com/office/2007/relationships/hdphoto" Target="../media/hdphoto8.wdp"/><Relationship Id="rId9"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5.jpeg"/><Relationship Id="rId4" Type="http://schemas.microsoft.com/office/2007/relationships/hdphoto" Target="../media/hdphoto2.wdp"/></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9.jpeg"/><Relationship Id="rId4" Type="http://schemas.microsoft.com/office/2007/relationships/hdphoto" Target="../media/hdphoto5.wdp"/></Relationships>
</file>

<file path=ppt/slides/_rels/slide9.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43808" y="1758502"/>
            <a:ext cx="3384376" cy="2246562"/>
          </a:xfrm>
        </p:spPr>
        <p:txBody>
          <a:bodyPr>
            <a:normAutofit fontScale="90000"/>
          </a:bodyPr>
          <a:lstStyle/>
          <a:p>
            <a:pPr algn="ctr">
              <a:lnSpc>
                <a:spcPct val="150000"/>
              </a:lnSpc>
            </a:pPr>
            <a:r>
              <a:rPr lang="fa-IR" sz="7300" b="1" dirty="0" smtClean="0">
                <a:effectLst>
                  <a:outerShdw blurRad="38100" dist="38100" dir="2700000" algn="tl">
                    <a:srgbClr val="000000">
                      <a:alpha val="43137"/>
                    </a:srgbClr>
                  </a:outerShdw>
                </a:effectLst>
                <a:cs typeface="2  Kamran" pitchFamily="2" charset="-78"/>
              </a:rPr>
              <a:t>باغ مغولی </a:t>
            </a:r>
            <a:r>
              <a:rPr lang="fa-IR" dirty="0" smtClean="0">
                <a:cs typeface="B Homa" panose="00000400000000000000" pitchFamily="2" charset="-78"/>
              </a:rPr>
              <a:t/>
            </a:r>
            <a:br>
              <a:rPr lang="fa-IR" dirty="0" smtClean="0">
                <a:cs typeface="B Homa" panose="00000400000000000000" pitchFamily="2" charset="-78"/>
              </a:rPr>
            </a:br>
            <a:endParaRPr lang="fa-IR" sz="4900" b="1" dirty="0">
              <a:cs typeface="2  Kamran" pitchFamily="2" charset="-78"/>
            </a:endParaRPr>
          </a:p>
        </p:txBody>
      </p:sp>
      <p:sp>
        <p:nvSpPr>
          <p:cNvPr id="5" name="TextBox 4"/>
          <p:cNvSpPr txBox="1"/>
          <p:nvPr/>
        </p:nvSpPr>
        <p:spPr>
          <a:xfrm>
            <a:off x="4047359" y="611976"/>
            <a:ext cx="1284326" cy="584775"/>
          </a:xfrm>
          <a:prstGeom prst="rect">
            <a:avLst/>
          </a:prstGeom>
          <a:noFill/>
        </p:spPr>
        <p:txBody>
          <a:bodyPr wrap="none" rtlCol="1">
            <a:spAutoFit/>
          </a:bodyPr>
          <a:lstStyle/>
          <a:p>
            <a:r>
              <a:rPr lang="fa-IR" sz="3200" b="1" dirty="0" smtClean="0">
                <a:latin typeface="Mongolian Baiti" pitchFamily="66" charset="0"/>
                <a:cs typeface="2  Compset" pitchFamily="2" charset="-78"/>
              </a:rPr>
              <a:t>بسمه تعالی</a:t>
            </a:r>
            <a:endParaRPr lang="fa-IR" sz="3200" b="1" dirty="0">
              <a:latin typeface="Mongolian Baiti" pitchFamily="66" charset="0"/>
              <a:cs typeface="2  Compset" pitchFamily="2" charset="-78"/>
            </a:endParaRPr>
          </a:p>
        </p:txBody>
      </p:sp>
    </p:spTree>
    <p:extLst>
      <p:ext uri="{BB962C8B-B14F-4D97-AF65-F5344CB8AC3E}">
        <p14:creationId xmlns:p14="http://schemas.microsoft.com/office/powerpoint/2010/main" val="61454849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620688"/>
            <a:ext cx="7620000" cy="4800600"/>
          </a:xfrm>
        </p:spPr>
        <p:txBody>
          <a:bodyPr/>
          <a:lstStyle/>
          <a:p>
            <a:pPr algn="r" rtl="1"/>
            <a:r>
              <a:rPr lang="fa-IR" dirty="0" smtClean="0">
                <a:cs typeface="B Homa" panose="00000400000000000000" pitchFamily="2" charset="-78"/>
              </a:rPr>
              <a:t>کانالی به عرض 13 فوت که فواره هایی در امتداد آن قرار دارند، تراس های پلکانی را به دو قسمت تقسیم می کند. تغییر ترازها با استفاده از چادارهای باریک، پله ها، استخرها و چابوترا ها مشخص شده است. یک دیوار نگه دارنده ی بلند طاقدار پایه های تراس اندرونی را می سازد. بارادری سه طبقه در دو انتهای دیوار جانمایی شده است.نهر آب درست از وسط کوشک بالای اندرونی عبور می کند.</a:t>
            </a:r>
            <a:endParaRPr lang="fa-IR" dirty="0">
              <a:cs typeface="B Homa" panose="00000400000000000000" pitchFamily="2" charset="-78"/>
            </a:endParaRPr>
          </a:p>
        </p:txBody>
      </p:sp>
      <p:pic>
        <p:nvPicPr>
          <p:cNvPr id="1026" name="Picture 2" descr="C:\Users\Novin Pendar\Pictures\IMG_20151129_161247.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95536" y="4034342"/>
            <a:ext cx="3335016" cy="250126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7" name="Picture 3" descr="C:\Users\Novin Pendar\Pictures\IMG_20151129_161220.jp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rot="16200000">
            <a:off x="5193070" y="3664792"/>
            <a:ext cx="2430271" cy="324036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descr="C:\Users\Novin Pendar\Pictures\IMG_20151129_161213.jpg"/>
          <p:cNvPicPr>
            <a:picLocks noChangeAspect="1" noChangeArrowheads="1"/>
          </p:cNvPicPr>
          <p:nvPr/>
        </p:nvPicPr>
        <p:blipFill>
          <a:blip r:embed="rId7" cstate="print">
            <a:extLst>
              <a:ext uri="{BEBA8EAE-BF5A-486C-A8C5-ECC9F3942E4B}">
                <a14:imgProps xmlns:a14="http://schemas.microsoft.com/office/drawing/2010/main">
                  <a14:imgLayer r:embed="rId8">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2843808" y="2492896"/>
            <a:ext cx="3096344" cy="232225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9" name="Picture 5" descr="C:\Users\Novin Pendar\Pictures\13930523000108_PhotoL.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816758" y="2708919"/>
            <a:ext cx="5150444" cy="35881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007491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1028"/>
                                        </p:tgtEl>
                                        <p:attrNameLst>
                                          <p:attrName>ppt_x</p:attrName>
                                        </p:attrNameLst>
                                      </p:cBhvr>
                                      <p:tavLst>
                                        <p:tav tm="0">
                                          <p:val>
                                            <p:strVal val="ppt_x"/>
                                          </p:val>
                                        </p:tav>
                                        <p:tav tm="100000">
                                          <p:val>
                                            <p:strVal val="ppt_x"/>
                                          </p:val>
                                        </p:tav>
                                      </p:tavLst>
                                    </p:anim>
                                    <p:anim calcmode="lin" valueType="num">
                                      <p:cBhvr additive="base">
                                        <p:cTn id="7" dur="500"/>
                                        <p:tgtEl>
                                          <p:spTgt spid="1028"/>
                                        </p:tgtEl>
                                        <p:attrNameLst>
                                          <p:attrName>ppt_y</p:attrName>
                                        </p:attrNameLst>
                                      </p:cBhvr>
                                      <p:tavLst>
                                        <p:tav tm="0">
                                          <p:val>
                                            <p:strVal val="ppt_y"/>
                                          </p:val>
                                        </p:tav>
                                        <p:tav tm="100000">
                                          <p:val>
                                            <p:strVal val="1+ppt_h/2"/>
                                          </p:val>
                                        </p:tav>
                                      </p:tavLst>
                                    </p:anim>
                                    <p:set>
                                      <p:cBhvr>
                                        <p:cTn id="8" dur="1" fill="hold">
                                          <p:stCondLst>
                                            <p:cond delay="499"/>
                                          </p:stCondLst>
                                        </p:cTn>
                                        <p:tgtEl>
                                          <p:spTgt spid="1028"/>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1026"/>
                                        </p:tgtEl>
                                        <p:attrNameLst>
                                          <p:attrName>ppt_x</p:attrName>
                                        </p:attrNameLst>
                                      </p:cBhvr>
                                      <p:tavLst>
                                        <p:tav tm="0">
                                          <p:val>
                                            <p:strVal val="ppt_x"/>
                                          </p:val>
                                        </p:tav>
                                        <p:tav tm="100000">
                                          <p:val>
                                            <p:strVal val="ppt_x"/>
                                          </p:val>
                                        </p:tav>
                                      </p:tavLst>
                                    </p:anim>
                                    <p:anim calcmode="lin" valueType="num">
                                      <p:cBhvr additive="base">
                                        <p:cTn id="11" dur="500"/>
                                        <p:tgtEl>
                                          <p:spTgt spid="1026"/>
                                        </p:tgtEl>
                                        <p:attrNameLst>
                                          <p:attrName>ppt_y</p:attrName>
                                        </p:attrNameLst>
                                      </p:cBhvr>
                                      <p:tavLst>
                                        <p:tav tm="0">
                                          <p:val>
                                            <p:strVal val="ppt_y"/>
                                          </p:val>
                                        </p:tav>
                                        <p:tav tm="100000">
                                          <p:val>
                                            <p:strVal val="1+ppt_h/2"/>
                                          </p:val>
                                        </p:tav>
                                      </p:tavLst>
                                    </p:anim>
                                    <p:set>
                                      <p:cBhvr>
                                        <p:cTn id="12" dur="1" fill="hold">
                                          <p:stCondLst>
                                            <p:cond delay="499"/>
                                          </p:stCondLst>
                                        </p:cTn>
                                        <p:tgtEl>
                                          <p:spTgt spid="1026"/>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1027"/>
                                        </p:tgtEl>
                                        <p:attrNameLst>
                                          <p:attrName>ppt_x</p:attrName>
                                        </p:attrNameLst>
                                      </p:cBhvr>
                                      <p:tavLst>
                                        <p:tav tm="0">
                                          <p:val>
                                            <p:strVal val="ppt_x"/>
                                          </p:val>
                                        </p:tav>
                                        <p:tav tm="100000">
                                          <p:val>
                                            <p:strVal val="ppt_x"/>
                                          </p:val>
                                        </p:tav>
                                      </p:tavLst>
                                    </p:anim>
                                    <p:anim calcmode="lin" valueType="num">
                                      <p:cBhvr additive="base">
                                        <p:cTn id="15" dur="500"/>
                                        <p:tgtEl>
                                          <p:spTgt spid="1027"/>
                                        </p:tgtEl>
                                        <p:attrNameLst>
                                          <p:attrName>ppt_y</p:attrName>
                                        </p:attrNameLst>
                                      </p:cBhvr>
                                      <p:tavLst>
                                        <p:tav tm="0">
                                          <p:val>
                                            <p:strVal val="ppt_y"/>
                                          </p:val>
                                        </p:tav>
                                        <p:tav tm="100000">
                                          <p:val>
                                            <p:strVal val="1+ppt_h/2"/>
                                          </p:val>
                                        </p:tav>
                                      </p:tavLst>
                                    </p:anim>
                                    <p:set>
                                      <p:cBhvr>
                                        <p:cTn id="16" dur="1" fill="hold">
                                          <p:stCondLst>
                                            <p:cond delay="499"/>
                                          </p:stCondLst>
                                        </p:cTn>
                                        <p:tgtEl>
                                          <p:spTgt spid="1027"/>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1029"/>
                                        </p:tgtEl>
                                        <p:attrNameLst>
                                          <p:attrName>style.visibility</p:attrName>
                                        </p:attrNameLst>
                                      </p:cBhvr>
                                      <p:to>
                                        <p:strVal val="visible"/>
                                      </p:to>
                                    </p:set>
                                    <p:anim calcmode="lin" valueType="num">
                                      <p:cBhvr>
                                        <p:cTn id="21" dur="500" fill="hold"/>
                                        <p:tgtEl>
                                          <p:spTgt spid="1029"/>
                                        </p:tgtEl>
                                        <p:attrNameLst>
                                          <p:attrName>ppt_w</p:attrName>
                                        </p:attrNameLst>
                                      </p:cBhvr>
                                      <p:tavLst>
                                        <p:tav tm="0">
                                          <p:val>
                                            <p:fltVal val="0"/>
                                          </p:val>
                                        </p:tav>
                                        <p:tav tm="100000">
                                          <p:val>
                                            <p:strVal val="#ppt_w"/>
                                          </p:val>
                                        </p:tav>
                                      </p:tavLst>
                                    </p:anim>
                                    <p:anim calcmode="lin" valueType="num">
                                      <p:cBhvr>
                                        <p:cTn id="22" dur="500" fill="hold"/>
                                        <p:tgtEl>
                                          <p:spTgt spid="1029"/>
                                        </p:tgtEl>
                                        <p:attrNameLst>
                                          <p:attrName>ppt_h</p:attrName>
                                        </p:attrNameLst>
                                      </p:cBhvr>
                                      <p:tavLst>
                                        <p:tav tm="0">
                                          <p:val>
                                            <p:fltVal val="0"/>
                                          </p:val>
                                        </p:tav>
                                        <p:tav tm="100000">
                                          <p:val>
                                            <p:strVal val="#ppt_h"/>
                                          </p:val>
                                        </p:tav>
                                      </p:tavLst>
                                    </p:anim>
                                    <p:animEffect transition="in" filter="fade">
                                      <p:cBhvr>
                                        <p:cTn id="23" dur="500"/>
                                        <p:tgtEl>
                                          <p:spTgt spid="10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9972" y="28419"/>
            <a:ext cx="7620000" cy="1143000"/>
          </a:xfrm>
        </p:spPr>
        <p:txBody>
          <a:bodyPr/>
          <a:lstStyle/>
          <a:p>
            <a:pPr algn="r"/>
            <a:r>
              <a:rPr lang="fa-IR" b="1" dirty="0">
                <a:effectLst>
                  <a:outerShdw blurRad="38100" dist="38100" dir="2700000" algn="tl">
                    <a:srgbClr val="000000">
                      <a:alpha val="43137"/>
                    </a:srgbClr>
                  </a:outerShdw>
                </a:effectLst>
                <a:cs typeface="B Homa" panose="00000400000000000000" pitchFamily="2" charset="-78"/>
              </a:rPr>
              <a:t>تاج محل،آگرا </a:t>
            </a:r>
            <a:endParaRPr lang="fa-IR" dirty="0">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467544" y="1196752"/>
            <a:ext cx="7620000" cy="4800600"/>
          </a:xfrm>
        </p:spPr>
        <p:txBody>
          <a:bodyPr/>
          <a:lstStyle/>
          <a:p>
            <a:pPr algn="just" rtl="1"/>
            <a:r>
              <a:rPr lang="fa-IR" dirty="0">
                <a:cs typeface="B Homa" panose="00000400000000000000" pitchFamily="2" charset="-78"/>
              </a:rPr>
              <a:t>در این چهار باغ عظیم، مقبره در منتهی الیه باغ و بر روی رودخانه ی یامونا جانمایی شده و نه در محل تقاطع کانال های آب</a:t>
            </a:r>
            <a:r>
              <a:rPr lang="fa-IR" dirty="0" smtClean="0">
                <a:cs typeface="B Homa" panose="00000400000000000000" pitchFamily="2" charset="-78"/>
              </a:rPr>
              <a:t>.</a:t>
            </a:r>
            <a:endParaRPr lang="en-US" dirty="0"/>
          </a:p>
          <a:p>
            <a:pPr algn="just" rtl="1"/>
            <a:r>
              <a:rPr lang="fa-IR" dirty="0">
                <a:cs typeface="B Homa" panose="00000400000000000000" pitchFamily="2" charset="-78"/>
              </a:rPr>
              <a:t>کانال های سه محوری باغ را به الگوی چهار مربعی تقسیم میکنند.</a:t>
            </a:r>
            <a:endParaRPr lang="en-US" dirty="0"/>
          </a:p>
          <a:p>
            <a:pPr algn="just" rtl="1"/>
            <a:r>
              <a:rPr lang="fa-IR" dirty="0">
                <a:cs typeface="B Homa" panose="00000400000000000000" pitchFamily="2" charset="-78"/>
              </a:rPr>
              <a:t>مناره ها در گوشه های تراس مرتفعی جانمایی شده اند و در مقابل این توده معماری عظیم، فضای خالی را برای استراحت خلق کرده اند. مسجد و تالار تجمعات در همه جهات مقبره همانند دروازه ی ورودی و دو عمارت کوچک در امتداد محورهای متقاطع از ماسه سنگ قرمز ساخته شده اند. </a:t>
            </a:r>
            <a:r>
              <a:rPr lang="fa-IR" dirty="0" smtClean="0">
                <a:cs typeface="B Homa" panose="00000400000000000000" pitchFamily="2" charset="-78"/>
              </a:rPr>
              <a:t>تمام </a:t>
            </a:r>
            <a:r>
              <a:rPr lang="fa-IR" dirty="0">
                <a:cs typeface="B Homa" panose="00000400000000000000" pitchFamily="2" charset="-78"/>
              </a:rPr>
              <a:t>20 اکر باغ دیوارکشی شده است. گنبد مدور بالای مقبره بر روی یک عمارت 8گوشه ی چهارتایی قرار گرفته است؛ </a:t>
            </a:r>
          </a:p>
        </p:txBody>
      </p:sp>
      <p:pic>
        <p:nvPicPr>
          <p:cNvPr id="2050" name="Picture 2" descr="C:\Users\Novin Pendar\Desktop\bagh mogholi\4-5-2015-9-44-46-A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95736" y="3933056"/>
            <a:ext cx="4392488" cy="250377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2051" name="Picture 3" descr="C:\Users\Novin Pendar\Desktop\bagh mogholi\taj mahal 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980728"/>
            <a:ext cx="7620000" cy="5727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5181366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2050"/>
                                        </p:tgtEl>
                                        <p:attrNameLst>
                                          <p:attrName>ppt_x</p:attrName>
                                        </p:attrNameLst>
                                      </p:cBhvr>
                                      <p:tavLst>
                                        <p:tav tm="0">
                                          <p:val>
                                            <p:strVal val="ppt_x"/>
                                          </p:val>
                                        </p:tav>
                                        <p:tav tm="100000">
                                          <p:val>
                                            <p:strVal val="ppt_x"/>
                                          </p:val>
                                        </p:tav>
                                      </p:tavLst>
                                    </p:anim>
                                    <p:anim calcmode="lin" valueType="num">
                                      <p:cBhvr additive="base">
                                        <p:cTn id="7" dur="500"/>
                                        <p:tgtEl>
                                          <p:spTgt spid="2050"/>
                                        </p:tgtEl>
                                        <p:attrNameLst>
                                          <p:attrName>ppt_y</p:attrName>
                                        </p:attrNameLst>
                                      </p:cBhvr>
                                      <p:tavLst>
                                        <p:tav tm="0">
                                          <p:val>
                                            <p:strVal val="ppt_y"/>
                                          </p:val>
                                        </p:tav>
                                        <p:tav tm="100000">
                                          <p:val>
                                            <p:strVal val="1+ppt_h/2"/>
                                          </p:val>
                                        </p:tav>
                                      </p:tavLst>
                                    </p:anim>
                                    <p:set>
                                      <p:cBhvr>
                                        <p:cTn id="8" dur="1" fill="hold">
                                          <p:stCondLst>
                                            <p:cond delay="499"/>
                                          </p:stCondLst>
                                        </p:cTn>
                                        <p:tgtEl>
                                          <p:spTgt spid="2050"/>
                                        </p:tgtEl>
                                        <p:attrNameLst>
                                          <p:attrName>style.visibility</p:attrName>
                                        </p:attrNameLst>
                                      </p:cBhvr>
                                      <p:to>
                                        <p:strVal val="hidden"/>
                                      </p:to>
                                    </p:set>
                                  </p:childTnLst>
                                </p:cTn>
                              </p:par>
                              <p:par>
                                <p:cTn id="9" presetID="2" presetClass="exit" presetSubtype="4" fill="hold" nodeType="withEffect">
                                  <p:stCondLst>
                                    <p:cond delay="0"/>
                                  </p:stCondLst>
                                  <p:childTnLst>
                                    <p:anim calcmode="lin" valueType="num">
                                      <p:cBhvr additive="base">
                                        <p:cTn id="10" dur="500"/>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1" dur="500"/>
                                        <p:tgtEl>
                                          <p:spTgt spid="3">
                                            <p:txEl>
                                              <p:pRg st="0" end="0"/>
                                            </p:txEl>
                                          </p:spTgt>
                                        </p:tgtEl>
                                        <p:attrNameLst>
                                          <p:attrName>ppt_y</p:attrName>
                                        </p:attrNameLst>
                                      </p:cBhvr>
                                      <p:tavLst>
                                        <p:tav tm="0">
                                          <p:val>
                                            <p:strVal val="ppt_y"/>
                                          </p:val>
                                        </p:tav>
                                        <p:tav tm="100000">
                                          <p:val>
                                            <p:strVal val="1+ppt_h/2"/>
                                          </p:val>
                                        </p:tav>
                                      </p:tavLst>
                                    </p:anim>
                                    <p:set>
                                      <p:cBhvr>
                                        <p:cTn id="12" dur="1" fill="hold">
                                          <p:stCondLst>
                                            <p:cond delay="499"/>
                                          </p:stCondLst>
                                        </p:cTn>
                                        <p:tgtEl>
                                          <p:spTgt spid="3">
                                            <p:txEl>
                                              <p:pRg st="0" end="0"/>
                                            </p:txEl>
                                          </p:spTgt>
                                        </p:tgtEl>
                                        <p:attrNameLst>
                                          <p:attrName>style.visibility</p:attrName>
                                        </p:attrNameLst>
                                      </p:cBhvr>
                                      <p:to>
                                        <p:strVal val="hidden"/>
                                      </p:to>
                                    </p:set>
                                  </p:childTnLst>
                                </p:cTn>
                              </p:par>
                              <p:par>
                                <p:cTn id="13" presetID="2" presetClass="exit" presetSubtype="4" fill="hold" nodeType="withEffect">
                                  <p:stCondLst>
                                    <p:cond delay="0"/>
                                  </p:stCondLst>
                                  <p:childTnLst>
                                    <p:anim calcmode="lin" valueType="num">
                                      <p:cBhvr additive="base">
                                        <p:cTn id="14" dur="5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5" dur="500"/>
                                        <p:tgtEl>
                                          <p:spTgt spid="3">
                                            <p:txEl>
                                              <p:pRg st="1" end="1"/>
                                            </p:txEl>
                                          </p:spTgt>
                                        </p:tgtEl>
                                        <p:attrNameLst>
                                          <p:attrName>ppt_y</p:attrName>
                                        </p:attrNameLst>
                                      </p:cBhvr>
                                      <p:tavLst>
                                        <p:tav tm="0">
                                          <p:val>
                                            <p:strVal val="ppt_y"/>
                                          </p:val>
                                        </p:tav>
                                        <p:tav tm="100000">
                                          <p:val>
                                            <p:strVal val="1+ppt_h/2"/>
                                          </p:val>
                                        </p:tav>
                                      </p:tavLst>
                                    </p:anim>
                                    <p:set>
                                      <p:cBhvr>
                                        <p:cTn id="16" dur="1" fill="hold">
                                          <p:stCondLst>
                                            <p:cond delay="499"/>
                                          </p:stCondLst>
                                        </p:cTn>
                                        <p:tgtEl>
                                          <p:spTgt spid="3">
                                            <p:txEl>
                                              <p:pRg st="1" end="1"/>
                                            </p:txEl>
                                          </p:spTgt>
                                        </p:tgtEl>
                                        <p:attrNameLst>
                                          <p:attrName>style.visibility</p:attrName>
                                        </p:attrNameLst>
                                      </p:cBhvr>
                                      <p:to>
                                        <p:strVal val="hidden"/>
                                      </p:to>
                                    </p:set>
                                  </p:childTnLst>
                                </p:cTn>
                              </p:par>
                              <p:par>
                                <p:cTn id="17" presetID="2" presetClass="exit" presetSubtype="4" fill="hold" nodeType="withEffect">
                                  <p:stCondLst>
                                    <p:cond delay="0"/>
                                  </p:stCondLst>
                                  <p:childTnLst>
                                    <p:anim calcmode="lin" valueType="num">
                                      <p:cBhvr additive="base">
                                        <p:cTn id="18" dur="500"/>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9" dur="500"/>
                                        <p:tgtEl>
                                          <p:spTgt spid="3">
                                            <p:txEl>
                                              <p:pRg st="2" end="2"/>
                                            </p:txEl>
                                          </p:spTgt>
                                        </p:tgtEl>
                                        <p:attrNameLst>
                                          <p:attrName>ppt_y</p:attrName>
                                        </p:attrNameLst>
                                      </p:cBhvr>
                                      <p:tavLst>
                                        <p:tav tm="0">
                                          <p:val>
                                            <p:strVal val="ppt_y"/>
                                          </p:val>
                                        </p:tav>
                                        <p:tav tm="100000">
                                          <p:val>
                                            <p:strVal val="1+ppt_h/2"/>
                                          </p:val>
                                        </p:tav>
                                      </p:tavLst>
                                    </p:anim>
                                    <p:set>
                                      <p:cBhvr>
                                        <p:cTn id="20" dur="1" fill="hold">
                                          <p:stCondLst>
                                            <p:cond delay="499"/>
                                          </p:stCondLst>
                                        </p:cTn>
                                        <p:tgtEl>
                                          <p:spTgt spid="3">
                                            <p:txEl>
                                              <p:pRg st="2" end="2"/>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2051"/>
                                        </p:tgtEl>
                                        <p:attrNameLst>
                                          <p:attrName>style.visibility</p:attrName>
                                        </p:attrNameLst>
                                      </p:cBhvr>
                                      <p:to>
                                        <p:strVal val="visible"/>
                                      </p:to>
                                    </p:set>
                                    <p:anim calcmode="lin" valueType="num">
                                      <p:cBhvr additive="base">
                                        <p:cTn id="25" dur="500" fill="hold"/>
                                        <p:tgtEl>
                                          <p:spTgt spid="2051"/>
                                        </p:tgtEl>
                                        <p:attrNameLst>
                                          <p:attrName>ppt_x</p:attrName>
                                        </p:attrNameLst>
                                      </p:cBhvr>
                                      <p:tavLst>
                                        <p:tav tm="0">
                                          <p:val>
                                            <p:strVal val="#ppt_x"/>
                                          </p:val>
                                        </p:tav>
                                        <p:tav tm="100000">
                                          <p:val>
                                            <p:strVal val="#ppt_x"/>
                                          </p:val>
                                        </p:tav>
                                      </p:tavLst>
                                    </p:anim>
                                    <p:anim calcmode="lin" valueType="num">
                                      <p:cBhvr additive="base">
                                        <p:cTn id="26" dur="500" fill="hold"/>
                                        <p:tgtEl>
                                          <p:spTgt spid="20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effectLst>
                  <a:outerShdw blurRad="38100" dist="38100" dir="2700000" algn="tl">
                    <a:srgbClr val="000000">
                      <a:alpha val="43137"/>
                    </a:srgbClr>
                  </a:outerShdw>
                </a:effectLst>
                <a:cs typeface="B Homa" panose="00000400000000000000" pitchFamily="2" charset="-78"/>
              </a:rPr>
              <a:t>منابع</a:t>
            </a:r>
            <a:endParaRPr lang="fa-IR" b="1" dirty="0">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856060" y="1772816"/>
            <a:ext cx="7429499" cy="3541714"/>
          </a:xfrm>
        </p:spPr>
        <p:txBody>
          <a:bodyPr>
            <a:normAutofit lnSpcReduction="10000"/>
          </a:bodyPr>
          <a:lstStyle/>
          <a:p>
            <a:endParaRPr lang="fa-IR" dirty="0" smtClean="0">
              <a:cs typeface="B Homa" panose="00000400000000000000" pitchFamily="2" charset="-78"/>
            </a:endParaRPr>
          </a:p>
          <a:p>
            <a:pPr algn="r" rtl="1"/>
            <a:r>
              <a:rPr lang="fa-IR" dirty="0" smtClean="0">
                <a:cs typeface="B Homa" panose="00000400000000000000" pitchFamily="2" charset="-78"/>
              </a:rPr>
              <a:t>الیزابت بولتز- چیپ سالیوان ، تاریخ مصور طراحی، ترجمه گلنار محبعلی،1393 ،انتشارات آذرخش</a:t>
            </a:r>
          </a:p>
          <a:p>
            <a:pPr algn="r" rtl="1"/>
            <a:r>
              <a:rPr lang="fa-IR" dirty="0">
                <a:cs typeface="B Homa" panose="00000400000000000000" pitchFamily="2" charset="-78"/>
              </a:rPr>
              <a:t>آسیه معتضدیان و فرنوش </a:t>
            </a:r>
            <a:r>
              <a:rPr lang="fa-IR" dirty="0" smtClean="0">
                <a:cs typeface="B Homa" panose="00000400000000000000" pitchFamily="2" charset="-78"/>
              </a:rPr>
              <a:t>دباغیان،بررسی باغ سازی اسلامی هند- مقایسه و تحلیل دو باغ تاج محل اگرا و شالیمار لاهور، </a:t>
            </a:r>
          </a:p>
          <a:p>
            <a:r>
              <a:rPr lang="en-US" dirty="0" smtClean="0"/>
              <a:t>En.wikipedia.org</a:t>
            </a:r>
            <a:endParaRPr lang="en-US" dirty="0"/>
          </a:p>
          <a:p>
            <a:r>
              <a:rPr lang="en-US" dirty="0"/>
              <a:t>wikimedia.org</a:t>
            </a:r>
          </a:p>
          <a:p>
            <a:endParaRPr lang="fa-IR" dirty="0">
              <a:cs typeface="B Homa" panose="00000400000000000000" pitchFamily="2" charset="-78"/>
            </a:endParaRPr>
          </a:p>
        </p:txBody>
      </p:sp>
    </p:spTree>
    <p:extLst>
      <p:ext uri="{BB962C8B-B14F-4D97-AF65-F5344CB8AC3E}">
        <p14:creationId xmlns:p14="http://schemas.microsoft.com/office/powerpoint/2010/main" val="3365266576"/>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smtClean="0">
                <a:effectLst>
                  <a:outerShdw blurRad="38100" dist="38100" dir="2700000" algn="tl">
                    <a:srgbClr val="000000">
                      <a:alpha val="43137"/>
                    </a:srgbClr>
                  </a:outerShdw>
                </a:effectLst>
                <a:cs typeface="B Homa" panose="00000400000000000000" pitchFamily="2" charset="-78"/>
              </a:rPr>
              <a:t>تقارن های مقدس</a:t>
            </a:r>
            <a:endParaRPr lang="fa-IR" dirty="0">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467544" y="1484784"/>
            <a:ext cx="7620000" cy="4800600"/>
          </a:xfrm>
        </p:spPr>
        <p:txBody>
          <a:bodyPr>
            <a:normAutofit fontScale="92500"/>
          </a:bodyPr>
          <a:lstStyle/>
          <a:p>
            <a:pPr algn="just" rtl="1"/>
            <a:r>
              <a:rPr lang="fa-IR" dirty="0" smtClean="0">
                <a:latin typeface="2  Kamran"/>
                <a:cs typeface="B Homa" panose="00000400000000000000" pitchFamily="2" charset="-78"/>
              </a:rPr>
              <a:t>قلمرو امپراتوری گورکانی از فراز کوه های هیمالایا تا خلیج بنگال که افغانستان امروزی وشمال غربی هند را پوشش می دهد، در برمی گرفت.</a:t>
            </a:r>
            <a:endParaRPr lang="en-US" dirty="0" smtClean="0">
              <a:latin typeface="2  Kamran"/>
              <a:cs typeface="B Homa" panose="00000400000000000000" pitchFamily="2" charset="-78"/>
            </a:endParaRPr>
          </a:p>
          <a:p>
            <a:pPr algn="just" rtl="1"/>
            <a:r>
              <a:rPr lang="fa-IR" dirty="0" smtClean="0">
                <a:latin typeface="2  Kamran"/>
                <a:cs typeface="B Homa" panose="00000400000000000000" pitchFamily="2" charset="-78"/>
              </a:rPr>
              <a:t>هنر گورکانی ترکیبی از سبک های ایرانی،آسیای مرکزی وهندوستان بود.</a:t>
            </a:r>
            <a:endParaRPr lang="en-US" dirty="0" smtClean="0">
              <a:latin typeface="2  Kamran"/>
              <a:cs typeface="B Homa" panose="00000400000000000000" pitchFamily="2" charset="-78"/>
            </a:endParaRPr>
          </a:p>
          <a:p>
            <a:pPr algn="just" rtl="1"/>
            <a:r>
              <a:rPr lang="fa-IR" dirty="0" smtClean="0">
                <a:latin typeface="2  Kamran"/>
                <a:cs typeface="B Homa" panose="00000400000000000000" pitchFamily="2" charset="-78"/>
              </a:rPr>
              <a:t>هنر قرن هفدهم گورکانی، نشان دهنده ی، تاثیر فرهنگ های هندو و اسلامی است، </a:t>
            </a:r>
          </a:p>
          <a:p>
            <a:pPr algn="just" rtl="1"/>
            <a:r>
              <a:rPr lang="fa-IR" dirty="0" smtClean="0">
                <a:latin typeface="2  Kamran"/>
                <a:cs typeface="B Homa" panose="00000400000000000000" pitchFamily="2" charset="-78"/>
              </a:rPr>
              <a:t>تاثیرات هنر زیبایی شناسی بودایی در جلوه های معماری و فرم ساختمان ها در باغ های گورکانی و مینیاتورهای نقاشی شده در این دوره قابل مشاهده است.</a:t>
            </a:r>
          </a:p>
          <a:p>
            <a:pPr algn="just" rtl="1"/>
            <a:r>
              <a:rPr lang="fa-IR" dirty="0" smtClean="0">
                <a:latin typeface="2  Kamran"/>
                <a:cs typeface="B Homa" panose="00000400000000000000" pitchFamily="2" charset="-78"/>
              </a:rPr>
              <a:t>بزرگترین باغ های گورکانی به دوره ی حکومت جهانگیر پسر اکبر و نوه اش شاه جهان تعلق دارد.</a:t>
            </a:r>
            <a:endParaRPr lang="en-US" dirty="0" smtClean="0">
              <a:latin typeface="2  Kamran"/>
              <a:cs typeface="B Homa" panose="00000400000000000000" pitchFamily="2" charset="-78"/>
            </a:endParaRPr>
          </a:p>
          <a:p>
            <a:pPr algn="r" rtl="1"/>
            <a:endParaRPr lang="en-US" dirty="0" smtClean="0">
              <a:latin typeface="2  Kamran"/>
              <a:cs typeface="B Homa" panose="00000400000000000000" pitchFamily="2" charset="-78"/>
            </a:endParaRPr>
          </a:p>
          <a:p>
            <a:pPr algn="r" rtl="1"/>
            <a:endParaRPr lang="fa-IR" dirty="0">
              <a:latin typeface="2  Kamran"/>
              <a:cs typeface="B Homa" panose="00000400000000000000" pitchFamily="2" charset="-78"/>
            </a:endParaRPr>
          </a:p>
        </p:txBody>
      </p:sp>
    </p:spTree>
    <p:extLst>
      <p:ext uri="{BB962C8B-B14F-4D97-AF65-F5344CB8AC3E}">
        <p14:creationId xmlns:p14="http://schemas.microsoft.com/office/powerpoint/2010/main" val="2297361984"/>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effectLst>
                  <a:outerShdw blurRad="38100" dist="38100" dir="2700000" algn="tl">
                    <a:srgbClr val="000000">
                      <a:alpha val="43137"/>
                    </a:srgbClr>
                  </a:outerShdw>
                </a:effectLst>
                <a:cs typeface="B Homa" panose="00000400000000000000" pitchFamily="2" charset="-78"/>
              </a:rPr>
              <a:t>هندسه باغ </a:t>
            </a:r>
            <a:r>
              <a:rPr lang="fa-IR" b="1" dirty="0" smtClean="0">
                <a:effectLst>
                  <a:outerShdw blurRad="38100" dist="38100" dir="2700000" algn="tl">
                    <a:srgbClr val="000000">
                      <a:alpha val="43137"/>
                    </a:srgbClr>
                  </a:outerShdw>
                </a:effectLst>
                <a:cs typeface="B Homa" panose="00000400000000000000" pitchFamily="2" charset="-78"/>
              </a:rPr>
              <a:t>چهارپاره</a:t>
            </a:r>
            <a:endParaRPr lang="fa-IR" dirty="0">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539552" y="1556792"/>
            <a:ext cx="7620000" cy="4800600"/>
          </a:xfrm>
        </p:spPr>
        <p:txBody>
          <a:bodyPr/>
          <a:lstStyle/>
          <a:p>
            <a:pPr algn="just" rtl="1"/>
            <a:r>
              <a:rPr lang="fa-IR" dirty="0">
                <a:cs typeface="B Homa" panose="00000400000000000000" pitchFamily="2" charset="-78"/>
              </a:rPr>
              <a:t>باغ های فرح بخش و اردوگاه هایی که توسط کلاویخو و بابر توصیف شده اند؛ الگویی برای باغ های بعدی را ساختند؛ باغ چهار مربعی با محوری از آب و عمارت مرکزی. هرچند که اسنادی از تقسیمات راست گوشه از باغ های ایرانی وجود دارد، اما اولین مرجع برای این فرم به نام چهارباغ متعلق به دوران سلطنت تیمور است. </a:t>
            </a:r>
            <a:endParaRPr lang="fa-IR" dirty="0" smtClean="0">
              <a:cs typeface="B Homa" panose="00000400000000000000" pitchFamily="2" charset="-78"/>
            </a:endParaRPr>
          </a:p>
          <a:p>
            <a:pPr algn="just" rtl="1"/>
            <a:endParaRPr lang="fa-IR" dirty="0" smtClean="0">
              <a:cs typeface="B Homa" panose="00000400000000000000" pitchFamily="2" charset="-78"/>
            </a:endParaRPr>
          </a:p>
          <a:p>
            <a:pPr algn="r" rtl="1"/>
            <a:endParaRPr lang="fa-IR" dirty="0">
              <a:cs typeface="B Homa" panose="00000400000000000000" pitchFamily="2" charset="-78"/>
            </a:endParaRPr>
          </a:p>
        </p:txBody>
      </p:sp>
      <p:pic>
        <p:nvPicPr>
          <p:cNvPr id="2050" name="Picture 2" descr="C:\Users\Novin Pendar\Pictures\20151124_082106-1.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1480727" y="3212976"/>
            <a:ext cx="5777567" cy="331236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3582204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9592" y="1484784"/>
            <a:ext cx="7429499" cy="3541714"/>
          </a:xfrm>
        </p:spPr>
        <p:txBody>
          <a:bodyPr>
            <a:noAutofit/>
          </a:bodyPr>
          <a:lstStyle/>
          <a:p>
            <a:pPr algn="r" rtl="1"/>
            <a:r>
              <a:rPr lang="fa-IR" dirty="0">
                <a:cs typeface="B Homa" panose="00000400000000000000" pitchFamily="2" charset="-78"/>
              </a:rPr>
              <a:t>در اسلام همانند بسیاری از مذاهب ، بهشت در باغ تجلی یافته است.چهار باغ معمولا باغ بهشت خوانده می شود ( نهرهای آن نمادی از رودخانه های شیر ،عسل ،آب و شراب هستند ) ولی هندسه ی نمادین آن به زمان ظهور اسلام برمی گردد. در شمایل ایرانی پیش از اسلام، محورهای عمود بر هم نماد چهار گوشه ی جهان بودند که آبنمایی در مرکز آن قرار می </a:t>
            </a:r>
            <a:r>
              <a:rPr lang="fa-IR" dirty="0" smtClean="0">
                <a:cs typeface="B Homa" panose="00000400000000000000" pitchFamily="2" charset="-78"/>
              </a:rPr>
              <a:t>گرفت</a:t>
            </a:r>
          </a:p>
          <a:p>
            <a:pPr algn="r" rtl="1"/>
            <a:r>
              <a:rPr lang="fa-IR" dirty="0">
                <a:cs typeface="B Homa" panose="00000400000000000000" pitchFamily="2" charset="-78"/>
              </a:rPr>
              <a:t> سیر تکامل چهارباغ به عنوان الگویی برای بهشت برابر است با ریشه یابی کلمه انگلیسی پارادایز :ریشه ی یونانی آن ،پارادیسوس (پارک) از پارادیزای فارسی (محوطه ی محصور) مشتق شده است.</a:t>
            </a:r>
            <a:endParaRPr lang="en-US" dirty="0"/>
          </a:p>
          <a:p>
            <a:pPr algn="r" rtl="1"/>
            <a:endParaRPr lang="fa-IR" dirty="0">
              <a:cs typeface="B Homa" panose="00000400000000000000" pitchFamily="2" charset="-78"/>
            </a:endParaRPr>
          </a:p>
        </p:txBody>
      </p:sp>
    </p:spTree>
    <p:extLst>
      <p:ext uri="{BB962C8B-B14F-4D97-AF65-F5344CB8AC3E}">
        <p14:creationId xmlns:p14="http://schemas.microsoft.com/office/powerpoint/2010/main" val="42712268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764704"/>
            <a:ext cx="7620000" cy="1143000"/>
          </a:xfrm>
        </p:spPr>
        <p:txBody>
          <a:bodyPr/>
          <a:lstStyle/>
          <a:p>
            <a:pPr algn="r"/>
            <a:r>
              <a:rPr lang="fa-IR" b="1" dirty="0">
                <a:effectLst>
                  <a:outerShdw blurRad="38100" dist="38100" dir="2700000" algn="tl">
                    <a:srgbClr val="000000">
                      <a:alpha val="43137"/>
                    </a:srgbClr>
                  </a:outerShdw>
                </a:effectLst>
                <a:cs typeface="B Homa" panose="00000400000000000000" pitchFamily="2" charset="-78"/>
              </a:rPr>
              <a:t>جشن آب</a:t>
            </a:r>
            <a:r>
              <a:rPr lang="en-US" dirty="0"/>
              <a:t/>
            </a:r>
            <a:br>
              <a:rPr lang="en-US" dirty="0"/>
            </a:br>
            <a:endParaRPr lang="fa-IR" dirty="0">
              <a:cs typeface="B Homa" panose="00000400000000000000" pitchFamily="2" charset="-78"/>
            </a:endParaRPr>
          </a:p>
        </p:txBody>
      </p:sp>
      <p:sp>
        <p:nvSpPr>
          <p:cNvPr id="3" name="Content Placeholder 2"/>
          <p:cNvSpPr>
            <a:spLocks noGrp="1"/>
          </p:cNvSpPr>
          <p:nvPr>
            <p:ph idx="1"/>
          </p:nvPr>
        </p:nvSpPr>
        <p:spPr>
          <a:xfrm>
            <a:off x="467544" y="1772816"/>
            <a:ext cx="7620000" cy="4800600"/>
          </a:xfrm>
        </p:spPr>
        <p:txBody>
          <a:bodyPr>
            <a:normAutofit fontScale="92500" lnSpcReduction="20000"/>
          </a:bodyPr>
          <a:lstStyle/>
          <a:p>
            <a:pPr algn="just" rtl="1"/>
            <a:r>
              <a:rPr lang="fa-IR" dirty="0" smtClean="0">
                <a:cs typeface="B Homa" panose="00000400000000000000" pitchFamily="2" charset="-78"/>
              </a:rPr>
              <a:t>اعتقاد بر این است که در دوران حکومت جهانگیر صدها باغ در پیرامون دریاچه دال و سریناگار ساخته شده است. </a:t>
            </a:r>
          </a:p>
          <a:p>
            <a:pPr algn="just" rtl="1"/>
            <a:r>
              <a:rPr lang="fa-IR" dirty="0" smtClean="0">
                <a:cs typeface="B Homa" panose="00000400000000000000" pitchFamily="2" charset="-78"/>
              </a:rPr>
              <a:t>دره </a:t>
            </a:r>
            <a:r>
              <a:rPr lang="fa-IR" dirty="0">
                <a:cs typeface="B Homa" panose="00000400000000000000" pitchFamily="2" charset="-78"/>
              </a:rPr>
              <a:t>ی پرآب کشمیر در حدود 90 مایل(حدود 145 کیلومتر) طول دارد.باغ های به جا مانده نشان می دهند که چگونه به دلیل فراوانی جریان آب از کوه و چشمه ها در باغ های گورکانی از آب به طور موکد استفاده شده است. در این زمین های شیب دار دیگر آب به صورت راکد در استخرها یا جوی های باریک دیده نمی شد بلکه با شکوه فراوان در امتداد محور مرکزی سرازیر و از آن جا بر روی چینی-کاناها و پایین چادارها می ریخت</a:t>
            </a:r>
            <a:r>
              <a:rPr lang="fa-IR" dirty="0" smtClean="0">
                <a:cs typeface="B Homa" panose="00000400000000000000" pitchFamily="2" charset="-78"/>
              </a:rPr>
              <a:t>.</a:t>
            </a:r>
          </a:p>
          <a:p>
            <a:pPr marL="114300" indent="0" algn="just" rtl="1">
              <a:buNone/>
            </a:pPr>
            <a:endParaRPr lang="fa-IR" dirty="0" smtClean="0">
              <a:cs typeface="B Homa" panose="00000400000000000000" pitchFamily="2" charset="-78"/>
            </a:endParaRPr>
          </a:p>
          <a:p>
            <a:pPr algn="just" rtl="1"/>
            <a:r>
              <a:rPr lang="fa-IR" dirty="0">
                <a:cs typeface="B Homa" panose="00000400000000000000" pitchFamily="2" charset="-78"/>
              </a:rPr>
              <a:t>عمارت های باز یا خانه های تابستانی که به آن ها بارادری (</a:t>
            </a:r>
            <a:r>
              <a:rPr lang="en-US" dirty="0" err="1"/>
              <a:t>baradari</a:t>
            </a:r>
            <a:r>
              <a:rPr lang="fa-IR" dirty="0">
                <a:cs typeface="B Homa" panose="00000400000000000000" pitchFamily="2" charset="-78"/>
              </a:rPr>
              <a:t>) می گفتند در گوشه ی تراس های دیوار کشی شده ساخته می شدند و به راحتی بر منظر پیرامون اشراف داشتند. </a:t>
            </a:r>
            <a:endParaRPr lang="en-US" dirty="0"/>
          </a:p>
          <a:p>
            <a:pPr algn="r" rtl="1"/>
            <a:endParaRPr lang="fa-IR" dirty="0">
              <a:cs typeface="B Homa" panose="00000400000000000000" pitchFamily="2" charset="-78"/>
            </a:endParaRPr>
          </a:p>
        </p:txBody>
      </p:sp>
      <p:pic>
        <p:nvPicPr>
          <p:cNvPr id="3075" name="Picture 3" descr="C:\Users\Novin Pendar\Pictures\20151124_081634-1.jpg"/>
          <p:cNvPicPr>
            <a:picLocks noChangeAspect="1" noChangeArrowheads="1"/>
          </p:cNvPicPr>
          <p:nvPr/>
        </p:nvPicPr>
        <p:blipFill>
          <a:blip r:embed="rId3" cstate="print">
            <a:extLst>
              <a:ext uri="{BEBA8EAE-BF5A-486C-A8C5-ECC9F3942E4B}">
                <a14:imgProps xmlns:a14="http://schemas.microsoft.com/office/drawing/2010/main">
                  <a14:imgLayer r:embed="rId4">
                    <a14:imgEffect>
                      <a14:sharpenSoften amount="50000"/>
                    </a14:imgEffect>
                    <a14:imgEffect>
                      <a14:brightnessContrast bright="20000" contrast="-20000"/>
                    </a14:imgEffect>
                  </a14:imgLayer>
                </a14:imgProps>
              </a:ext>
              <a:ext uri="{28A0092B-C50C-407E-A947-70E740481C1C}">
                <a14:useLocalDpi xmlns:a14="http://schemas.microsoft.com/office/drawing/2010/main" val="0"/>
              </a:ext>
            </a:extLst>
          </a:blip>
          <a:srcRect/>
          <a:stretch>
            <a:fillRect/>
          </a:stretch>
        </p:blipFill>
        <p:spPr bwMode="auto">
          <a:xfrm>
            <a:off x="2579053" y="3501008"/>
            <a:ext cx="3578232" cy="22322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3074" name="Picture 2" descr="C:\Users\Novin Pendar\Pictures\20151124_081634-2.jpg"/>
          <p:cNvPicPr>
            <a:picLocks noChangeAspect="1" noChangeArrowheads="1"/>
          </p:cNvPicPr>
          <p:nvPr/>
        </p:nvPicPr>
        <p:blipFill rotWithShape="1">
          <a:blip r:embed="rId5" cstate="print">
            <a:extLst>
              <a:ext uri="{BEBA8EAE-BF5A-486C-A8C5-ECC9F3942E4B}">
                <a14:imgProps xmlns:a14="http://schemas.microsoft.com/office/drawing/2010/main">
                  <a14:imgLayer r:embed="rId6">
                    <a14:imgEffect>
                      <a14:sharpenSoften amount="50000"/>
                    </a14:imgEffect>
                    <a14:imgEffect>
                      <a14:brightnessContrast bright="20000" contrast="40000"/>
                    </a14:imgEffect>
                  </a14:imgLayer>
                </a14:imgProps>
              </a:ext>
              <a:ext uri="{28A0092B-C50C-407E-A947-70E740481C1C}">
                <a14:useLocalDpi xmlns:a14="http://schemas.microsoft.com/office/drawing/2010/main" val="0"/>
              </a:ext>
            </a:extLst>
          </a:blip>
          <a:srcRect b="2094"/>
          <a:stretch/>
        </p:blipFill>
        <p:spPr bwMode="auto">
          <a:xfrm>
            <a:off x="1872378" y="476672"/>
            <a:ext cx="4991582" cy="243451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12644682"/>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 calcmode="lin" valueType="num">
                                      <p:cBhvr>
                                        <p:cTn id="7" dur="500" fill="hold"/>
                                        <p:tgtEl>
                                          <p:spTgt spid="3074"/>
                                        </p:tgtEl>
                                        <p:attrNameLst>
                                          <p:attrName>ppt_w</p:attrName>
                                        </p:attrNameLst>
                                      </p:cBhvr>
                                      <p:tavLst>
                                        <p:tav tm="0">
                                          <p:val>
                                            <p:fltVal val="0"/>
                                          </p:val>
                                        </p:tav>
                                        <p:tav tm="100000">
                                          <p:val>
                                            <p:strVal val="#ppt_w"/>
                                          </p:val>
                                        </p:tav>
                                      </p:tavLst>
                                    </p:anim>
                                    <p:anim calcmode="lin" valueType="num">
                                      <p:cBhvr>
                                        <p:cTn id="8" dur="500" fill="hold"/>
                                        <p:tgtEl>
                                          <p:spTgt spid="3074"/>
                                        </p:tgtEl>
                                        <p:attrNameLst>
                                          <p:attrName>ppt_h</p:attrName>
                                        </p:attrNameLst>
                                      </p:cBhvr>
                                      <p:tavLst>
                                        <p:tav tm="0">
                                          <p:val>
                                            <p:fltVal val="0"/>
                                          </p:val>
                                        </p:tav>
                                        <p:tav tm="100000">
                                          <p:val>
                                            <p:strVal val="#ppt_h"/>
                                          </p:val>
                                        </p:tav>
                                      </p:tavLst>
                                    </p:anim>
                                    <p:animEffect transition="in" filter="fade">
                                      <p:cBhvr>
                                        <p:cTn id="9" dur="500"/>
                                        <p:tgtEl>
                                          <p:spTgt spid="3074"/>
                                        </p:tgtEl>
                                      </p:cBhvr>
                                    </p:animEffect>
                                  </p:childTnLst>
                                </p:cTn>
                              </p:par>
                              <p:par>
                                <p:cTn id="10" presetID="53" presetClass="entr" presetSubtype="16" fill="hold" nodeType="withEffect">
                                  <p:stCondLst>
                                    <p:cond delay="0"/>
                                  </p:stCondLst>
                                  <p:childTnLst>
                                    <p:set>
                                      <p:cBhvr>
                                        <p:cTn id="11" dur="1" fill="hold">
                                          <p:stCondLst>
                                            <p:cond delay="0"/>
                                          </p:stCondLst>
                                        </p:cTn>
                                        <p:tgtEl>
                                          <p:spTgt spid="3075"/>
                                        </p:tgtEl>
                                        <p:attrNameLst>
                                          <p:attrName>style.visibility</p:attrName>
                                        </p:attrNameLst>
                                      </p:cBhvr>
                                      <p:to>
                                        <p:strVal val="visible"/>
                                      </p:to>
                                    </p:set>
                                    <p:anim calcmode="lin" valueType="num">
                                      <p:cBhvr>
                                        <p:cTn id="12" dur="500" fill="hold"/>
                                        <p:tgtEl>
                                          <p:spTgt spid="3075"/>
                                        </p:tgtEl>
                                        <p:attrNameLst>
                                          <p:attrName>ppt_w</p:attrName>
                                        </p:attrNameLst>
                                      </p:cBhvr>
                                      <p:tavLst>
                                        <p:tav tm="0">
                                          <p:val>
                                            <p:fltVal val="0"/>
                                          </p:val>
                                        </p:tav>
                                        <p:tav tm="100000">
                                          <p:val>
                                            <p:strVal val="#ppt_w"/>
                                          </p:val>
                                        </p:tav>
                                      </p:tavLst>
                                    </p:anim>
                                    <p:anim calcmode="lin" valueType="num">
                                      <p:cBhvr>
                                        <p:cTn id="13" dur="500" fill="hold"/>
                                        <p:tgtEl>
                                          <p:spTgt spid="3075"/>
                                        </p:tgtEl>
                                        <p:attrNameLst>
                                          <p:attrName>ppt_h</p:attrName>
                                        </p:attrNameLst>
                                      </p:cBhvr>
                                      <p:tavLst>
                                        <p:tav tm="0">
                                          <p:val>
                                            <p:fltVal val="0"/>
                                          </p:val>
                                        </p:tav>
                                        <p:tav tm="100000">
                                          <p:val>
                                            <p:strVal val="#ppt_h"/>
                                          </p:val>
                                        </p:tav>
                                      </p:tavLst>
                                    </p:anim>
                                    <p:animEffect transition="in" filter="fade">
                                      <p:cBhvr>
                                        <p:cTn id="14" dur="5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116632"/>
            <a:ext cx="7429499" cy="1478570"/>
          </a:xfrm>
        </p:spPr>
        <p:txBody>
          <a:bodyPr/>
          <a:lstStyle/>
          <a:p>
            <a:pPr algn="r"/>
            <a:r>
              <a:rPr lang="fa-IR" b="1" dirty="0" smtClean="0">
                <a:effectLst>
                  <a:outerShdw blurRad="38100" dist="38100" dir="2700000" algn="tl">
                    <a:srgbClr val="000000">
                      <a:alpha val="43137"/>
                    </a:srgbClr>
                  </a:outerShdw>
                </a:effectLst>
                <a:cs typeface="B Homa" panose="00000400000000000000" pitchFamily="2" charset="-78"/>
              </a:rPr>
              <a:t>باغ مقبره و کاخ های فرح بخش</a:t>
            </a:r>
            <a:endParaRPr lang="fa-IR" b="1" dirty="0">
              <a:effectLst>
                <a:outerShdw blurRad="38100" dist="38100" dir="2700000" algn="tl">
                  <a:srgbClr val="000000">
                    <a:alpha val="43137"/>
                  </a:srgbClr>
                </a:outerShdw>
              </a:effectLst>
              <a:cs typeface="B Homa" panose="00000400000000000000" pitchFamily="2" charset="-78"/>
            </a:endParaRPr>
          </a:p>
        </p:txBody>
      </p:sp>
      <p:sp>
        <p:nvSpPr>
          <p:cNvPr id="3" name="Content Placeholder 2"/>
          <p:cNvSpPr>
            <a:spLocks noGrp="1"/>
          </p:cNvSpPr>
          <p:nvPr>
            <p:ph idx="1"/>
          </p:nvPr>
        </p:nvSpPr>
        <p:spPr>
          <a:xfrm>
            <a:off x="876349" y="1340768"/>
            <a:ext cx="7620000" cy="4800600"/>
          </a:xfrm>
        </p:spPr>
        <p:txBody>
          <a:bodyPr>
            <a:normAutofit fontScale="92500" lnSpcReduction="10000"/>
          </a:bodyPr>
          <a:lstStyle/>
          <a:p>
            <a:pPr algn="just" rtl="1"/>
            <a:r>
              <a:rPr lang="fa-IR" dirty="0">
                <a:cs typeface="B Homa" panose="00000400000000000000" pitchFamily="2" charset="-78"/>
              </a:rPr>
              <a:t>باغ مقبره ترکیب ممتازی از منظر و معماری است که ابعاد مختلف باغ بهشت اسلامی را با سنت باغ مقبره سازی در آسیای مرکزی پیوند می زند. ساخت باغ مقبره در زمان حیات امپراطور آغاز می شد، تا پیش از مرگ او به عنوان پارک استفاده می شد و پس از مرگش آرامگاه او بود</a:t>
            </a:r>
            <a:r>
              <a:rPr lang="fa-IR" dirty="0" smtClean="0">
                <a:cs typeface="B Homa" panose="00000400000000000000" pitchFamily="2" charset="-78"/>
              </a:rPr>
              <a:t>.</a:t>
            </a:r>
          </a:p>
          <a:p>
            <a:pPr algn="just" rtl="1"/>
            <a:r>
              <a:rPr lang="fa-IR" dirty="0">
                <a:cs typeface="B Homa" panose="00000400000000000000" pitchFamily="2" charset="-78"/>
              </a:rPr>
              <a:t>شاه جهان باغ هایی در لاهور و دهلی ساخت که هردو به باغ شالامار شهرت دارند. سهم او در تاریخ منظر تاج محل است که باغ مقبره ای بود که برای همسرش آگرا ساخت </a:t>
            </a:r>
            <a:r>
              <a:rPr lang="fa-IR" dirty="0" smtClean="0">
                <a:cs typeface="B Homa" panose="00000400000000000000" pitchFamily="2" charset="-78"/>
              </a:rPr>
              <a:t>.</a:t>
            </a:r>
          </a:p>
          <a:p>
            <a:pPr algn="r" rtl="1"/>
            <a:r>
              <a:rPr lang="fa-IR" dirty="0" smtClean="0">
                <a:cs typeface="B Homa" panose="00000400000000000000" pitchFamily="2" charset="-78"/>
              </a:rPr>
              <a:t>علاوه </a:t>
            </a:r>
            <a:r>
              <a:rPr lang="fa-IR" dirty="0">
                <a:cs typeface="B Homa" panose="00000400000000000000" pitchFamily="2" charset="-78"/>
              </a:rPr>
              <a:t>بر تاج محل از سایر نمونه های باغ </a:t>
            </a:r>
            <a:r>
              <a:rPr lang="fa-IR" dirty="0" smtClean="0">
                <a:cs typeface="B Homa" panose="00000400000000000000" pitchFamily="2" charset="-78"/>
              </a:rPr>
              <a:t>های</a:t>
            </a:r>
          </a:p>
          <a:p>
            <a:pPr marL="114300" indent="0" algn="r" rtl="1">
              <a:buNone/>
            </a:pPr>
            <a:r>
              <a:rPr lang="fa-IR" dirty="0" smtClean="0">
                <a:cs typeface="B Homa" panose="00000400000000000000" pitchFamily="2" charset="-78"/>
              </a:rPr>
              <a:t> </a:t>
            </a:r>
            <a:r>
              <a:rPr lang="fa-IR" dirty="0">
                <a:cs typeface="B Homa" panose="00000400000000000000" pitchFamily="2" charset="-78"/>
              </a:rPr>
              <a:t>گورکانی قرن هفدهم می توان به باغ مقبره ی </a:t>
            </a:r>
            <a:endParaRPr lang="fa-IR" dirty="0" smtClean="0">
              <a:cs typeface="B Homa" panose="00000400000000000000" pitchFamily="2" charset="-78"/>
            </a:endParaRPr>
          </a:p>
          <a:p>
            <a:pPr marL="114300" indent="0" algn="r" rtl="1">
              <a:buNone/>
            </a:pPr>
            <a:r>
              <a:rPr lang="fa-IR" dirty="0" smtClean="0">
                <a:cs typeface="B Homa" panose="00000400000000000000" pitchFamily="2" charset="-78"/>
              </a:rPr>
              <a:t>اکبر </a:t>
            </a:r>
            <a:r>
              <a:rPr lang="fa-IR" dirty="0">
                <a:cs typeface="B Homa" panose="00000400000000000000" pitchFamily="2" charset="-78"/>
              </a:rPr>
              <a:t>شاه در آگرا ، قصر فرح بخش شالامار و </a:t>
            </a:r>
            <a:r>
              <a:rPr lang="fa-IR" dirty="0" smtClean="0">
                <a:cs typeface="B Homa" panose="00000400000000000000" pitchFamily="2" charset="-78"/>
              </a:rPr>
              <a:t>باغ</a:t>
            </a:r>
          </a:p>
          <a:p>
            <a:pPr marL="114300" indent="0" algn="r" rtl="1">
              <a:buNone/>
            </a:pPr>
            <a:r>
              <a:rPr lang="fa-IR" dirty="0" smtClean="0">
                <a:cs typeface="B Homa" panose="00000400000000000000" pitchFamily="2" charset="-78"/>
              </a:rPr>
              <a:t> </a:t>
            </a:r>
            <a:r>
              <a:rPr lang="fa-IR" dirty="0">
                <a:cs typeface="B Homa" panose="00000400000000000000" pitchFamily="2" charset="-78"/>
              </a:rPr>
              <a:t>نشاط در کنار دریاچه ی دال اشاره کرد.</a:t>
            </a:r>
            <a:endParaRPr lang="en-US" dirty="0"/>
          </a:p>
          <a:p>
            <a:pPr algn="r" rtl="1"/>
            <a:endParaRPr lang="en-US" dirty="0"/>
          </a:p>
          <a:p>
            <a:pPr algn="r" rtl="1"/>
            <a:endParaRPr lang="fa-IR" dirty="0">
              <a:cs typeface="B Homa" panose="00000400000000000000" pitchFamily="2" charset="-78"/>
            </a:endParaRPr>
          </a:p>
        </p:txBody>
      </p:sp>
      <p:pic>
        <p:nvPicPr>
          <p:cNvPr id="1026" name="Picture 2" descr="C:\Users\Novin Pendar\Desktop\bagh mogholi\taj-mahal-2986_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4149080"/>
            <a:ext cx="3168352" cy="2232248"/>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71082389"/>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7624" y="275401"/>
            <a:ext cx="7429499" cy="1478570"/>
          </a:xfrm>
        </p:spPr>
        <p:txBody>
          <a:bodyPr/>
          <a:lstStyle/>
          <a:p>
            <a:pPr algn="r"/>
            <a:r>
              <a:rPr lang="fa-IR" b="1" dirty="0">
                <a:effectLst>
                  <a:outerShdw blurRad="38100" dist="38100" dir="2700000" algn="tl">
                    <a:srgbClr val="000000">
                      <a:alpha val="43137"/>
                    </a:srgbClr>
                  </a:outerShdw>
                </a:effectLst>
                <a:cs typeface="B Homa" panose="00000400000000000000" pitchFamily="2" charset="-78"/>
              </a:rPr>
              <a:t>مقبره ی اکبر شاه سیکاندرا (آگرا)</a:t>
            </a:r>
          </a:p>
        </p:txBody>
      </p:sp>
      <p:sp>
        <p:nvSpPr>
          <p:cNvPr id="3" name="Content Placeholder 2"/>
          <p:cNvSpPr>
            <a:spLocks noGrp="1"/>
          </p:cNvSpPr>
          <p:nvPr>
            <p:ph idx="1"/>
          </p:nvPr>
        </p:nvSpPr>
        <p:spPr>
          <a:xfrm>
            <a:off x="1187624" y="1556792"/>
            <a:ext cx="7429499" cy="3541714"/>
          </a:xfrm>
        </p:spPr>
        <p:txBody>
          <a:bodyPr>
            <a:normAutofit fontScale="85000" lnSpcReduction="20000"/>
          </a:bodyPr>
          <a:lstStyle/>
          <a:p>
            <a:pPr algn="just" rtl="1"/>
            <a:r>
              <a:rPr lang="fa-IR" dirty="0">
                <a:cs typeface="B Homa" panose="00000400000000000000" pitchFamily="2" charset="-78"/>
              </a:rPr>
              <a:t>ساخت این آرامگاه بزرگ بر روی دو محور متقاطع آب که مانند یک چابوترا یادبود است، در سال 1632 به پایان رسید. آرامگاه به صورت مجموعه ای از مستطیل های متحدالمرکز ساخته شده است، سه طبقه ی اول از سنگ ماسه ی قرمز و تراز بالایی از سنگ مرمر سفید ساخته شده </a:t>
            </a:r>
            <a:r>
              <a:rPr lang="fa-IR" dirty="0" smtClean="0">
                <a:cs typeface="B Homa" panose="00000400000000000000" pitchFamily="2" charset="-78"/>
              </a:rPr>
              <a:t>اند.چهارگذرگاه</a:t>
            </a:r>
          </a:p>
          <a:p>
            <a:pPr marL="114300" indent="0" algn="just" rtl="1">
              <a:buNone/>
            </a:pPr>
            <a:r>
              <a:rPr lang="fa-IR" dirty="0" smtClean="0">
                <a:cs typeface="B Homa" panose="00000400000000000000" pitchFamily="2" charset="-78"/>
              </a:rPr>
              <a:t>   مرتفع </a:t>
            </a:r>
            <a:r>
              <a:rPr lang="fa-IR" dirty="0">
                <a:cs typeface="B Homa" panose="00000400000000000000" pitchFamily="2" charset="-78"/>
              </a:rPr>
              <a:t>چهارباغ را شکل می </a:t>
            </a:r>
            <a:r>
              <a:rPr lang="fa-IR" dirty="0" smtClean="0">
                <a:cs typeface="B Homa" panose="00000400000000000000" pitchFamily="2" charset="-78"/>
              </a:rPr>
              <a:t>دهند.آب </a:t>
            </a:r>
            <a:r>
              <a:rPr lang="fa-IR" dirty="0">
                <a:cs typeface="B Homa" panose="00000400000000000000" pitchFamily="2" charset="-78"/>
              </a:rPr>
              <a:t>در جوی </a:t>
            </a:r>
            <a:r>
              <a:rPr lang="fa-IR" dirty="0" smtClean="0">
                <a:cs typeface="B Homa" panose="00000400000000000000" pitchFamily="2" charset="-78"/>
              </a:rPr>
              <a:t>های</a:t>
            </a:r>
          </a:p>
          <a:p>
            <a:pPr marL="114300" indent="0" algn="just" rtl="1">
              <a:buNone/>
            </a:pPr>
            <a:r>
              <a:rPr lang="fa-IR" dirty="0">
                <a:cs typeface="B Homa" panose="00000400000000000000" pitchFamily="2" charset="-78"/>
              </a:rPr>
              <a:t> </a:t>
            </a:r>
            <a:r>
              <a:rPr lang="fa-IR" dirty="0" smtClean="0">
                <a:cs typeface="B Homa" panose="00000400000000000000" pitchFamily="2" charset="-78"/>
              </a:rPr>
              <a:t>  </a:t>
            </a:r>
            <a:r>
              <a:rPr lang="fa-IR" dirty="0">
                <a:cs typeface="B Homa" panose="00000400000000000000" pitchFamily="2" charset="-78"/>
              </a:rPr>
              <a:t>کم عمق و باریکی که </a:t>
            </a:r>
            <a:r>
              <a:rPr lang="fa-IR" dirty="0" smtClean="0">
                <a:cs typeface="B Homa" panose="00000400000000000000" pitchFamily="2" charset="-78"/>
              </a:rPr>
              <a:t>از چهار </a:t>
            </a:r>
            <a:r>
              <a:rPr lang="fa-IR" dirty="0">
                <a:cs typeface="B Homa" panose="00000400000000000000" pitchFamily="2" charset="-78"/>
              </a:rPr>
              <a:t>حوضچه ی مرکزی </a:t>
            </a:r>
            <a:endParaRPr lang="fa-IR" dirty="0" smtClean="0">
              <a:cs typeface="B Homa" panose="00000400000000000000" pitchFamily="2" charset="-78"/>
            </a:endParaRPr>
          </a:p>
          <a:p>
            <a:pPr marL="114300" indent="0" algn="just" rtl="1">
              <a:buNone/>
            </a:pPr>
            <a:r>
              <a:rPr lang="fa-IR" dirty="0">
                <a:cs typeface="B Homa" panose="00000400000000000000" pitchFamily="2" charset="-78"/>
              </a:rPr>
              <a:t> </a:t>
            </a:r>
            <a:r>
              <a:rPr lang="fa-IR" dirty="0" smtClean="0">
                <a:cs typeface="B Homa" panose="00000400000000000000" pitchFamily="2" charset="-78"/>
              </a:rPr>
              <a:t>  شکل </a:t>
            </a:r>
            <a:r>
              <a:rPr lang="fa-IR" dirty="0">
                <a:cs typeface="B Homa" panose="00000400000000000000" pitchFamily="2" charset="-78"/>
              </a:rPr>
              <a:t>می گیرند </a:t>
            </a:r>
            <a:r>
              <a:rPr lang="fa-IR" dirty="0" smtClean="0">
                <a:cs typeface="B Homa" panose="00000400000000000000" pitchFamily="2" charset="-78"/>
              </a:rPr>
              <a:t>، جریان </a:t>
            </a:r>
            <a:r>
              <a:rPr lang="fa-IR" dirty="0">
                <a:cs typeface="B Homa" panose="00000400000000000000" pitchFamily="2" charset="-78"/>
              </a:rPr>
              <a:t>دارند درختان </a:t>
            </a:r>
            <a:r>
              <a:rPr lang="fa-IR" dirty="0" smtClean="0">
                <a:cs typeface="B Homa" panose="00000400000000000000" pitchFamily="2" charset="-78"/>
              </a:rPr>
              <a:t>سرو (نشانه </a:t>
            </a:r>
          </a:p>
          <a:p>
            <a:pPr marL="114300" indent="0" algn="just" rtl="1">
              <a:buNone/>
            </a:pPr>
            <a:r>
              <a:rPr lang="fa-IR" dirty="0">
                <a:cs typeface="B Homa" panose="00000400000000000000" pitchFamily="2" charset="-78"/>
              </a:rPr>
              <a:t> </a:t>
            </a:r>
            <a:r>
              <a:rPr lang="fa-IR" dirty="0" smtClean="0">
                <a:cs typeface="B Homa" panose="00000400000000000000" pitchFamily="2" charset="-78"/>
              </a:rPr>
              <a:t>  ی مرگ) در </a:t>
            </a:r>
            <a:r>
              <a:rPr lang="fa-IR" dirty="0">
                <a:cs typeface="B Homa" panose="00000400000000000000" pitchFamily="2" charset="-78"/>
              </a:rPr>
              <a:t>امتداد خیابان کاشته شده </a:t>
            </a:r>
            <a:r>
              <a:rPr lang="fa-IR" dirty="0" smtClean="0">
                <a:cs typeface="B Homa" panose="00000400000000000000" pitchFamily="2" charset="-78"/>
              </a:rPr>
              <a:t>اند.درختان </a:t>
            </a:r>
          </a:p>
          <a:p>
            <a:pPr marL="114300" indent="0" algn="just" rtl="1">
              <a:buNone/>
            </a:pPr>
            <a:r>
              <a:rPr lang="fa-IR" dirty="0" smtClean="0">
                <a:cs typeface="B Homa" panose="00000400000000000000" pitchFamily="2" charset="-78"/>
              </a:rPr>
              <a:t>   مثمر (نشانه </a:t>
            </a:r>
            <a:r>
              <a:rPr lang="fa-IR" dirty="0">
                <a:cs typeface="B Homa" panose="00000400000000000000" pitchFamily="2" charset="-78"/>
              </a:rPr>
              <a:t>ی </a:t>
            </a:r>
            <a:r>
              <a:rPr lang="fa-IR" dirty="0" smtClean="0">
                <a:cs typeface="B Homa" panose="00000400000000000000" pitchFamily="2" charset="-78"/>
              </a:rPr>
              <a:t>زندگی) </a:t>
            </a:r>
            <a:r>
              <a:rPr lang="fa-IR" dirty="0">
                <a:cs typeface="B Homa" panose="00000400000000000000" pitchFamily="2" charset="-78"/>
              </a:rPr>
              <a:t>تراس ها را </a:t>
            </a:r>
            <a:r>
              <a:rPr lang="fa-IR" dirty="0" smtClean="0">
                <a:cs typeface="B Homa" panose="00000400000000000000" pitchFamily="2" charset="-78"/>
              </a:rPr>
              <a:t>پوشانده اند.</a:t>
            </a:r>
            <a:endParaRPr lang="fa-IR" dirty="0">
              <a:cs typeface="B Homa" panose="00000400000000000000" pitchFamily="2" charset="-78"/>
            </a:endParaRPr>
          </a:p>
        </p:txBody>
      </p:sp>
      <p:pic>
        <p:nvPicPr>
          <p:cNvPr id="4098" name="Picture 2" descr="C:\Users\Novin Pendar\Pictures\20151124_081456-1-1.jpg"/>
          <p:cNvPicPr>
            <a:picLocks noChangeAspect="1" noChangeArrowheads="1"/>
          </p:cNvPicPr>
          <p:nvPr/>
        </p:nvPicPr>
        <p:blipFill rotWithShape="1">
          <a:blip r:embed="rId2" cstate="print">
            <a:duotone>
              <a:prstClr val="black"/>
              <a:schemeClr val="accent4">
                <a:tint val="45000"/>
                <a:satMod val="400000"/>
              </a:schemeClr>
            </a:duotone>
            <a:extLst>
              <a:ext uri="{BEBA8EAE-BF5A-486C-A8C5-ECC9F3942E4B}">
                <a14:imgProps xmlns:a14="http://schemas.microsoft.com/office/drawing/2010/main">
                  <a14:imgLayer r:embed="rId3">
                    <a14:imgEffect>
                      <a14:colorTemperature colorTemp="4700"/>
                    </a14:imgEffect>
                    <a14:imgEffect>
                      <a14:brightnessContrast bright="20000" contrast="40000"/>
                    </a14:imgEffect>
                  </a14:imgLayer>
                </a14:imgProps>
              </a:ext>
              <a:ext uri="{28A0092B-C50C-407E-A947-70E740481C1C}">
                <a14:useLocalDpi xmlns:a14="http://schemas.microsoft.com/office/drawing/2010/main" val="0"/>
              </a:ext>
            </a:extLst>
          </a:blip>
          <a:srcRect t="1" b="24849"/>
          <a:stretch/>
        </p:blipFill>
        <p:spPr bwMode="auto">
          <a:xfrm>
            <a:off x="899592" y="3349477"/>
            <a:ext cx="2664296" cy="273630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5295183"/>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fa-IR" b="1" dirty="0">
                <a:effectLst>
                  <a:outerShdw blurRad="38100" dist="38100" dir="2700000" algn="tl">
                    <a:srgbClr val="000000">
                      <a:alpha val="43137"/>
                    </a:srgbClr>
                  </a:outerShdw>
                </a:effectLst>
                <a:cs typeface="B Homa" panose="00000400000000000000" pitchFamily="2" charset="-78"/>
              </a:rPr>
              <a:t>شالامار،کشمیر</a:t>
            </a:r>
            <a:r>
              <a:rPr lang="fa-IR" b="1" dirty="0">
                <a:cs typeface="B Homa" panose="00000400000000000000" pitchFamily="2" charset="-78"/>
              </a:rPr>
              <a:t> </a:t>
            </a:r>
            <a:endParaRPr lang="fa-IR" dirty="0">
              <a:cs typeface="B Homa" panose="00000400000000000000" pitchFamily="2" charset="-78"/>
            </a:endParaRPr>
          </a:p>
        </p:txBody>
      </p:sp>
      <p:sp>
        <p:nvSpPr>
          <p:cNvPr id="3" name="Content Placeholder 2"/>
          <p:cNvSpPr>
            <a:spLocks noGrp="1"/>
          </p:cNvSpPr>
          <p:nvPr>
            <p:ph idx="1"/>
          </p:nvPr>
        </p:nvSpPr>
        <p:spPr>
          <a:xfrm>
            <a:off x="3851920" y="1412776"/>
            <a:ext cx="4225280" cy="4988024"/>
          </a:xfrm>
        </p:spPr>
        <p:txBody>
          <a:bodyPr>
            <a:normAutofit fontScale="85000" lnSpcReduction="10000"/>
          </a:bodyPr>
          <a:lstStyle/>
          <a:p>
            <a:pPr algn="just" rtl="1"/>
            <a:r>
              <a:rPr lang="fa-IR" dirty="0">
                <a:cs typeface="B Homa" panose="00000400000000000000" pitchFamily="2" charset="-78"/>
              </a:rPr>
              <a:t>در سال 1619 جهانگیر شاه، شالامار را به عنوان کاخ تابستانی در سواحل دریاچه دال ساخت و شاه جهان در سال 1630 آن را توسعه داد کاخ شالامار که در دره ای عریض جانمایی و توسط کوه ها قاب بندی شده، دارای سه تراس است که محور مرکزی آب که با فواره هایی مورد تاکید قرار گرفته، آن ها را به هم مرتبط کرده است. کانال اصلی با پیاده رو هایی که در دو طرف آن قرار دارند مرزبندی شده و درختان چنار بر روی آن سایه انداخته اند. چمن، گل و درختان میوه بر روی تراس کاشته شده اند و در محل تغییر ارتفاع، چینی کاناها آبشارهای کوچکی ایجاد کرده اند.</a:t>
            </a:r>
            <a:endParaRPr lang="en-US" dirty="0"/>
          </a:p>
          <a:p>
            <a:pPr algn="r" rtl="1"/>
            <a:endParaRPr lang="fa-IR" dirty="0">
              <a:cs typeface="B Homa" panose="00000400000000000000" pitchFamily="2" charset="-78"/>
            </a:endParaRPr>
          </a:p>
        </p:txBody>
      </p:sp>
      <p:pic>
        <p:nvPicPr>
          <p:cNvPr id="5125" name="Picture 5" descr="C:\Users\Novin Pendar\Pictures\20151124_081656-1-1.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11560" y="834895"/>
            <a:ext cx="2808312" cy="56000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5123" name="Picture 3" descr="C:\Users\Novin Pendar\Pictures\20151124_081742-2.jp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611560" y="799602"/>
            <a:ext cx="2808312" cy="56353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95538"/>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4" fill="hold" nodeType="clickEffect">
                                  <p:stCondLst>
                                    <p:cond delay="0"/>
                                  </p:stCondLst>
                                  <p:childTnLst>
                                    <p:anim calcmode="lin" valueType="num">
                                      <p:cBhvr additive="base">
                                        <p:cTn id="6" dur="500"/>
                                        <p:tgtEl>
                                          <p:spTgt spid="5125"/>
                                        </p:tgtEl>
                                        <p:attrNameLst>
                                          <p:attrName>ppt_x</p:attrName>
                                        </p:attrNameLst>
                                      </p:cBhvr>
                                      <p:tavLst>
                                        <p:tav tm="0">
                                          <p:val>
                                            <p:strVal val="ppt_x"/>
                                          </p:val>
                                        </p:tav>
                                        <p:tav tm="100000">
                                          <p:val>
                                            <p:strVal val="ppt_x"/>
                                          </p:val>
                                        </p:tav>
                                      </p:tavLst>
                                    </p:anim>
                                    <p:anim calcmode="lin" valueType="num">
                                      <p:cBhvr additive="base">
                                        <p:cTn id="7" dur="500"/>
                                        <p:tgtEl>
                                          <p:spTgt spid="5125"/>
                                        </p:tgtEl>
                                        <p:attrNameLst>
                                          <p:attrName>ppt_y</p:attrName>
                                        </p:attrNameLst>
                                      </p:cBhvr>
                                      <p:tavLst>
                                        <p:tav tm="0">
                                          <p:val>
                                            <p:strVal val="ppt_y"/>
                                          </p:val>
                                        </p:tav>
                                        <p:tav tm="100000">
                                          <p:val>
                                            <p:strVal val="1+ppt_h/2"/>
                                          </p:val>
                                        </p:tav>
                                      </p:tavLst>
                                    </p:anim>
                                    <p:set>
                                      <p:cBhvr>
                                        <p:cTn id="8" dur="1" fill="hold">
                                          <p:stCondLst>
                                            <p:cond delay="499"/>
                                          </p:stCondLst>
                                        </p:cTn>
                                        <p:tgtEl>
                                          <p:spTgt spid="5125"/>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nodeType="clickEffect">
                                  <p:stCondLst>
                                    <p:cond delay="0"/>
                                  </p:stCondLst>
                                  <p:childTnLst>
                                    <p:set>
                                      <p:cBhvr>
                                        <p:cTn id="12" dur="1" fill="hold">
                                          <p:stCondLst>
                                            <p:cond delay="0"/>
                                          </p:stCondLst>
                                        </p:cTn>
                                        <p:tgtEl>
                                          <p:spTgt spid="5123"/>
                                        </p:tgtEl>
                                        <p:attrNameLst>
                                          <p:attrName>style.visibility</p:attrName>
                                        </p:attrNameLst>
                                      </p:cBhvr>
                                      <p:to>
                                        <p:strVal val="visible"/>
                                      </p:to>
                                    </p:set>
                                    <p:anim calcmode="lin" valueType="num">
                                      <p:cBhvr>
                                        <p:cTn id="13" dur="500" fill="hold"/>
                                        <p:tgtEl>
                                          <p:spTgt spid="5123"/>
                                        </p:tgtEl>
                                        <p:attrNameLst>
                                          <p:attrName>ppt_w</p:attrName>
                                        </p:attrNameLst>
                                      </p:cBhvr>
                                      <p:tavLst>
                                        <p:tav tm="0">
                                          <p:val>
                                            <p:fltVal val="0"/>
                                          </p:val>
                                        </p:tav>
                                        <p:tav tm="100000">
                                          <p:val>
                                            <p:strVal val="#ppt_w"/>
                                          </p:val>
                                        </p:tav>
                                      </p:tavLst>
                                    </p:anim>
                                    <p:anim calcmode="lin" valueType="num">
                                      <p:cBhvr>
                                        <p:cTn id="14" dur="500" fill="hold"/>
                                        <p:tgtEl>
                                          <p:spTgt spid="5123"/>
                                        </p:tgtEl>
                                        <p:attrNameLst>
                                          <p:attrName>ppt_h</p:attrName>
                                        </p:attrNameLst>
                                      </p:cBhvr>
                                      <p:tavLst>
                                        <p:tav tm="0">
                                          <p:val>
                                            <p:fltVal val="0"/>
                                          </p:val>
                                        </p:tav>
                                        <p:tav tm="100000">
                                          <p:val>
                                            <p:strVal val="#ppt_h"/>
                                          </p:val>
                                        </p:tav>
                                      </p:tavLst>
                                    </p:anim>
                                    <p:animEffect transition="in" filter="fade">
                                      <p:cBhvr>
                                        <p:cTn id="15" dur="5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429499" cy="1478570"/>
          </a:xfrm>
        </p:spPr>
        <p:txBody>
          <a:bodyPr/>
          <a:lstStyle/>
          <a:p>
            <a:pPr algn="r"/>
            <a:r>
              <a:rPr lang="fa-IR" b="1" dirty="0">
                <a:effectLst>
                  <a:outerShdw blurRad="38100" dist="38100" dir="2700000" algn="tl">
                    <a:srgbClr val="000000">
                      <a:alpha val="43137"/>
                    </a:srgbClr>
                  </a:outerShdw>
                </a:effectLst>
                <a:cs typeface="B Homa" panose="00000400000000000000" pitchFamily="2" charset="-78"/>
              </a:rPr>
              <a:t>باغ </a:t>
            </a:r>
            <a:r>
              <a:rPr lang="fa-IR" b="1" dirty="0" smtClean="0">
                <a:effectLst>
                  <a:outerShdw blurRad="38100" dist="38100" dir="2700000" algn="tl">
                    <a:srgbClr val="000000">
                      <a:alpha val="43137"/>
                    </a:srgbClr>
                  </a:outerShdw>
                </a:effectLst>
                <a:cs typeface="B Homa" panose="00000400000000000000" pitchFamily="2" charset="-78"/>
              </a:rPr>
              <a:t>نشاط،کشمیر</a:t>
            </a:r>
            <a:endParaRPr lang="fa-IR" dirty="0">
              <a:cs typeface="B Homa" panose="00000400000000000000" pitchFamily="2" charset="-78"/>
            </a:endParaRPr>
          </a:p>
        </p:txBody>
      </p:sp>
      <p:sp>
        <p:nvSpPr>
          <p:cNvPr id="3" name="Content Placeholder 2"/>
          <p:cNvSpPr>
            <a:spLocks noGrp="1"/>
          </p:cNvSpPr>
          <p:nvPr>
            <p:ph idx="1"/>
          </p:nvPr>
        </p:nvSpPr>
        <p:spPr>
          <a:xfrm>
            <a:off x="971599" y="1268760"/>
            <a:ext cx="7429499" cy="3541714"/>
          </a:xfrm>
        </p:spPr>
        <p:txBody>
          <a:bodyPr/>
          <a:lstStyle/>
          <a:p>
            <a:pPr algn="just" rtl="1"/>
            <a:r>
              <a:rPr lang="fa-IR" dirty="0">
                <a:cs typeface="B Homa" panose="00000400000000000000" pitchFamily="2" charset="-78"/>
              </a:rPr>
              <a:t>باغ های نشاط در سال 1620 و احتمالا توسط یکی از خویشاوندان همسر جهانگیر شاه ساخته شد، از این رو هیچ عملکرد تشریفاتی نداشت. دوازده تراس بر روی شیب بالا می رفتند و از نظر بصری با کوه های دوردست پیوند می خوردند. بر خلاف تقسیمات سلسله مراتبی فضا در شالامار، تراس بندی های باغ نشاط یک باغ فرح بخش بزرگ یا اندرونی مجزا در بالا را ایجاد کرده بود.</a:t>
            </a:r>
            <a:endParaRPr lang="en-US" dirty="0"/>
          </a:p>
          <a:p>
            <a:pPr algn="r" rtl="1"/>
            <a:endParaRPr lang="fa-IR" dirty="0">
              <a:cs typeface="B Homa" panose="00000400000000000000" pitchFamily="2" charset="-78"/>
            </a:endParaRPr>
          </a:p>
        </p:txBody>
      </p:sp>
      <p:pic>
        <p:nvPicPr>
          <p:cNvPr id="6146" name="Picture 2" descr="C:\Users\Novin Pendar\Pictures\20151124_081829-1.jpg"/>
          <p:cNvPicPr>
            <a:picLocks noChangeAspect="1" noChangeArrowheads="1"/>
          </p:cNvPicPr>
          <p:nvPr/>
        </p:nvPicPr>
        <p:blipFill rotWithShape="1">
          <a:blip r:embed="rId2" cstate="print">
            <a:extLst>
              <a:ext uri="{BEBA8EAE-BF5A-486C-A8C5-ECC9F3942E4B}">
                <a14:imgProps xmlns:a14="http://schemas.microsoft.com/office/drawing/2010/main">
                  <a14:imgLayer r:embed="rId3">
                    <a14:imgEffect>
                      <a14:brightnessContrast bright="7000" contrast="59000"/>
                    </a14:imgEffect>
                  </a14:imgLayer>
                </a14:imgProps>
              </a:ext>
              <a:ext uri="{28A0092B-C50C-407E-A947-70E740481C1C}">
                <a14:useLocalDpi xmlns:a14="http://schemas.microsoft.com/office/drawing/2010/main" val="0"/>
              </a:ext>
            </a:extLst>
          </a:blip>
          <a:srcRect r="800"/>
          <a:stretch/>
        </p:blipFill>
        <p:spPr bwMode="auto">
          <a:xfrm>
            <a:off x="1835696" y="3573018"/>
            <a:ext cx="4464000" cy="304037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5402355"/>
      </p:ext>
    </p:extLst>
  </p:cSld>
  <p:clrMapOvr>
    <a:masterClrMapping/>
  </p:clrMapOvr>
  <mc:AlternateContent xmlns:mc="http://schemas.openxmlformats.org/markup-compatibility/2006" xmlns:p14="http://schemas.microsoft.com/office/powerpoint/2010/main">
    <mc:Choice Requires="p14">
      <p:transition spd="slow" p14:dur="1600">
        <p14:gallery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 calcmode="lin" valueType="num">
                                      <p:cBhvr>
                                        <p:cTn id="7" dur="500" fill="hold"/>
                                        <p:tgtEl>
                                          <p:spTgt spid="6146"/>
                                        </p:tgtEl>
                                        <p:attrNameLst>
                                          <p:attrName>ppt_w</p:attrName>
                                        </p:attrNameLst>
                                      </p:cBhvr>
                                      <p:tavLst>
                                        <p:tav tm="0">
                                          <p:val>
                                            <p:fltVal val="0"/>
                                          </p:val>
                                        </p:tav>
                                        <p:tav tm="100000">
                                          <p:val>
                                            <p:strVal val="#ppt_w"/>
                                          </p:val>
                                        </p:tav>
                                      </p:tavLst>
                                    </p:anim>
                                    <p:anim calcmode="lin" valueType="num">
                                      <p:cBhvr>
                                        <p:cTn id="8" dur="500" fill="hold"/>
                                        <p:tgtEl>
                                          <p:spTgt spid="6146"/>
                                        </p:tgtEl>
                                        <p:attrNameLst>
                                          <p:attrName>ppt_h</p:attrName>
                                        </p:attrNameLst>
                                      </p:cBhvr>
                                      <p:tavLst>
                                        <p:tav tm="0">
                                          <p:val>
                                            <p:fltVal val="0"/>
                                          </p:val>
                                        </p:tav>
                                        <p:tav tm="100000">
                                          <p:val>
                                            <p:strVal val="#ppt_h"/>
                                          </p:val>
                                        </p:tav>
                                      </p:tavLst>
                                    </p:anim>
                                    <p:animEffect transition="in" filter="fade">
                                      <p:cBhvr>
                                        <p:cTn id="9"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Circuit</Template>
  <TotalTime>1071</TotalTime>
  <Words>1437</Words>
  <Application>Microsoft Office PowerPoint</Application>
  <PresentationFormat>On-screen Show (4:3)</PresentationFormat>
  <Paragraphs>57</Paragraphs>
  <Slides>12</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12</vt:i4>
      </vt:variant>
    </vt:vector>
  </HeadingPairs>
  <TitlesOfParts>
    <vt:vector size="21" baseType="lpstr">
      <vt:lpstr>2  Compset</vt:lpstr>
      <vt:lpstr>2  Kamran</vt:lpstr>
      <vt:lpstr>Arial</vt:lpstr>
      <vt:lpstr>B Homa</vt:lpstr>
      <vt:lpstr>Calibri</vt:lpstr>
      <vt:lpstr>Mongolian Baiti</vt:lpstr>
      <vt:lpstr>Trebuchet MS</vt:lpstr>
      <vt:lpstr>Tw Cen MT</vt:lpstr>
      <vt:lpstr>Circuit</vt:lpstr>
      <vt:lpstr>باغ مغولی  </vt:lpstr>
      <vt:lpstr>تقارن های مقدس</vt:lpstr>
      <vt:lpstr>هندسه باغ چهارپاره</vt:lpstr>
      <vt:lpstr>PowerPoint Presentation</vt:lpstr>
      <vt:lpstr>جشن آب </vt:lpstr>
      <vt:lpstr>باغ مقبره و کاخ های فرح بخش</vt:lpstr>
      <vt:lpstr>مقبره ی اکبر شاه سیکاندرا (آگرا)</vt:lpstr>
      <vt:lpstr>شالامار،کشمیر </vt:lpstr>
      <vt:lpstr>باغ نشاط،کشمیر</vt:lpstr>
      <vt:lpstr>PowerPoint Presentation</vt:lpstr>
      <vt:lpstr>تاج محل،آگرا </vt:lpstr>
      <vt:lpstr>منابع</vt:lpstr>
    </vt:vector>
  </TitlesOfParts>
  <Company>Novin Pendar</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باغ مغولی  منظر سازی</dc:title>
  <dc:creator>ss</dc:creator>
  <cp:lastModifiedBy>Mohammad</cp:lastModifiedBy>
  <cp:revision>42</cp:revision>
  <dcterms:created xsi:type="dcterms:W3CDTF">2015-11-14T14:59:59Z</dcterms:created>
  <dcterms:modified xsi:type="dcterms:W3CDTF">2019-12-18T23:58:00Z</dcterms:modified>
</cp:coreProperties>
</file>