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7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380"/>
    <p:restoredTop sz="94799" autoAdjust="0"/>
  </p:normalViewPr>
  <p:slideViewPr>
    <p:cSldViewPr>
      <p:cViewPr varScale="1">
        <p:scale>
          <a:sx n="80" d="100"/>
          <a:sy n="80" d="100"/>
        </p:scale>
        <p:origin x="95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useBgFill="1">
        <p:nvSpPr>
          <p:cNvPr id="13" name="Freeform 12"/>
          <p:cNvSpPr/>
          <p:nvPr/>
        </p:nvSpPr>
        <p:spPr>
          <a:xfrm>
            <a:off x="-8467" y="-16933"/>
            <a:ext cx="8754534" cy="6451600"/>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10379" y="4445000"/>
            <a:ext cx="8464695" cy="1715811"/>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864" y="0"/>
            <a:ext cx="5811235" cy="32161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70768" y="213023"/>
            <a:ext cx="8480534" cy="5746008"/>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451416" y="668338"/>
            <a:ext cx="7533524" cy="2766528"/>
          </a:xfrm>
        </p:spPr>
        <p:txBody>
          <a:bodyPr anchor="b">
            <a:normAutofit/>
          </a:bodyPr>
          <a:lstStyle>
            <a:lvl1pPr algn="r">
              <a:defRPr sz="7200"/>
            </a:lvl1pPr>
          </a:lstStyle>
          <a:p>
            <a:r>
              <a:rPr lang="en-US" smtClean="0"/>
              <a:t>Click to edit Master title style</a:t>
            </a:r>
            <a:endParaRPr lang="en-US" dirty="0"/>
          </a:p>
        </p:txBody>
      </p:sp>
      <p:sp>
        <p:nvSpPr>
          <p:cNvPr id="3" name="Subtitle 2"/>
          <p:cNvSpPr>
            <a:spLocks noGrp="1"/>
          </p:cNvSpPr>
          <p:nvPr>
            <p:ph type="subTitle" idx="1"/>
          </p:nvPr>
        </p:nvSpPr>
        <p:spPr>
          <a:xfrm rot="21420000">
            <a:off x="554462" y="3446830"/>
            <a:ext cx="7512060" cy="550333"/>
          </a:xfrm>
        </p:spPr>
        <p:txBody>
          <a:bodyPr anchor="t">
            <a:noAutofit/>
          </a:bodyPr>
          <a:lstStyle>
            <a:lvl1pPr marL="0" indent="0" algn="r">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rot="21420000">
            <a:off x="3669071" y="4714242"/>
            <a:ext cx="4607740" cy="942356"/>
          </a:xfrm>
        </p:spPr>
        <p:txBody>
          <a:bodyPr/>
          <a:lstStyle>
            <a:lvl1pPr algn="ctr">
              <a:defRPr sz="4200">
                <a:solidFill>
                  <a:schemeClr val="accent1">
                    <a:lumMod val="50000"/>
                  </a:schemeClr>
                </a:solidFill>
              </a:defRPr>
            </a:lvl1pPr>
          </a:lstStyle>
          <a:p>
            <a:fld id="{C51E7473-5A06-4764-AA09-DC11F1E4A480}" type="datetimeFigureOut">
              <a:rPr lang="fa-IR" smtClean="0"/>
              <a:t>22/04/1441</a:t>
            </a:fld>
            <a:endParaRPr lang="fa-IR"/>
          </a:p>
        </p:txBody>
      </p:sp>
      <p:sp>
        <p:nvSpPr>
          <p:cNvPr id="5" name="Footer Placeholder 4"/>
          <p:cNvSpPr>
            <a:spLocks noGrp="1"/>
          </p:cNvSpPr>
          <p:nvPr>
            <p:ph type="ftr" sz="quarter" idx="11"/>
          </p:nvPr>
        </p:nvSpPr>
        <p:spPr>
          <a:xfrm rot="21420000">
            <a:off x="-12134" y="4954635"/>
            <a:ext cx="2987069" cy="918361"/>
          </a:xfrm>
        </p:spPr>
        <p:txBody>
          <a:bodyPr vert="horz" lIns="91440" tIns="45720" rIns="91440" bIns="45720" rtlCol="0" anchor="ctr"/>
          <a:lstStyle>
            <a:lvl1pPr algn="r">
              <a:defRPr lang="en-US" sz="4200" dirty="0"/>
            </a:lvl1pPr>
          </a:lstStyle>
          <a:p>
            <a:endParaRPr lang="fa-IR"/>
          </a:p>
        </p:txBody>
      </p:sp>
      <p:sp>
        <p:nvSpPr>
          <p:cNvPr id="6" name="Slide Number Placeholder 5"/>
          <p:cNvSpPr>
            <a:spLocks noGrp="1"/>
          </p:cNvSpPr>
          <p:nvPr>
            <p:ph type="sldNum" sz="quarter" idx="12"/>
          </p:nvPr>
        </p:nvSpPr>
        <p:spPr>
          <a:xfrm rot="21420000">
            <a:off x="7401518" y="3819948"/>
            <a:ext cx="680390" cy="498470"/>
          </a:xfrm>
        </p:spPr>
        <p:txBody>
          <a:bodyPr/>
          <a:lstStyle>
            <a:lvl1pPr>
              <a:defRPr sz="2400">
                <a:solidFill>
                  <a:schemeClr val="tx1">
                    <a:lumMod val="75000"/>
                    <a:lumOff val="25000"/>
                  </a:schemeClr>
                </a:solidFill>
              </a:defRPr>
            </a:lvl1pPr>
          </a:lstStyle>
          <a:p>
            <a:fld id="{6BE0904B-C50F-4614-BF8B-2F28D44904B1}" type="slidenum">
              <a:rPr lang="fa-IR" smtClean="0"/>
              <a:t>‹#›</a:t>
            </a:fld>
            <a:endParaRPr lang="fa-IR"/>
          </a:p>
        </p:txBody>
      </p:sp>
      <p:sp>
        <p:nvSpPr>
          <p:cNvPr id="33" name="5-Point Star 32"/>
          <p:cNvSpPr/>
          <p:nvPr/>
        </p:nvSpPr>
        <p:spPr>
          <a:xfrm rot="21420000">
            <a:off x="3121951" y="5057183"/>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611520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4106333"/>
            <a:ext cx="7796031" cy="58884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4351" y="685800"/>
            <a:ext cx="7794385"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14335" y="4702923"/>
            <a:ext cx="7796046"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1E7473-5A06-4764-AA09-DC11F1E4A480}" type="datetimeFigureOut">
              <a:rPr lang="fa-IR" smtClean="0"/>
              <a:t>22/04/1441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3592954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7677" cy="3194903"/>
          </a:xfrm>
        </p:spPr>
        <p:txBody>
          <a:bodyPr anchor="ctr">
            <a:normAutofit/>
          </a:bodyPr>
          <a:lstStyle>
            <a:lvl1pPr algn="ctr">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514335" y="4106333"/>
            <a:ext cx="7796047"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1E7473-5A06-4764-AA09-DC11F1E4A480}" type="datetimeFigureOut">
              <a:rPr lang="fa-IR" smtClean="0"/>
              <a:t>22/04/1441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1920982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99" y="685800"/>
            <a:ext cx="7143765" cy="2916704"/>
          </a:xfrm>
        </p:spPr>
        <p:txBody>
          <a:bodyPr anchor="ctr">
            <a:normAutofit/>
          </a:bodyPr>
          <a:lstStyle>
            <a:lvl1pPr algn="ctr">
              <a:defRPr sz="48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162698" y="3610032"/>
            <a:ext cx="6500967"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514351" y="4106334"/>
            <a:ext cx="779766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1E7473-5A06-4764-AA09-DC11F1E4A480}" type="datetimeFigureOut">
              <a:rPr lang="fa-IR" smtClean="0"/>
              <a:t>22/04/1441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BE0904B-C50F-4614-BF8B-2F28D44904B1}" type="slidenum">
              <a:rPr lang="fa-IR" smtClean="0"/>
              <a:t>‹#›</a:t>
            </a:fld>
            <a:endParaRPr lang="fa-IR"/>
          </a:p>
        </p:txBody>
      </p:sp>
      <p:sp>
        <p:nvSpPr>
          <p:cNvPr id="10" name="TextBox 9"/>
          <p:cNvSpPr txBox="1"/>
          <p:nvPr/>
        </p:nvSpPr>
        <p:spPr>
          <a:xfrm>
            <a:off x="404280" y="887850"/>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1" name="TextBox 10"/>
          <p:cNvSpPr txBox="1"/>
          <p:nvPr/>
        </p:nvSpPr>
        <p:spPr>
          <a:xfrm>
            <a:off x="7897147" y="290648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166161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14351" y="1723855"/>
            <a:ext cx="7796030" cy="2511835"/>
          </a:xfrm>
        </p:spPr>
        <p:txBody>
          <a:bodyPr anchor="b">
            <a:normAutofit/>
          </a:bodyPr>
          <a:lstStyle>
            <a:lvl1pPr algn="l">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514351" y="4247468"/>
            <a:ext cx="7796030"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1E7473-5A06-4764-AA09-DC11F1E4A480}" type="datetimeFigureOut">
              <a:rPr lang="fa-IR" smtClean="0"/>
              <a:t>22/04/1441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8679885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514351" y="685801"/>
            <a:ext cx="7796030" cy="1151965"/>
          </a:xfrm>
        </p:spPr>
        <p:txBody>
          <a:bodyPr/>
          <a:lstStyle>
            <a:lvl1pPr algn="ctr">
              <a:defRPr/>
            </a:lvl1pPr>
          </a:lstStyle>
          <a:p>
            <a:r>
              <a:rPr lang="en-US" smtClean="0"/>
              <a:t>Click to edit Master title style</a:t>
            </a:r>
            <a:endParaRPr lang="en-US" dirty="0"/>
          </a:p>
        </p:txBody>
      </p:sp>
      <p:sp>
        <p:nvSpPr>
          <p:cNvPr id="7" name="Text Placeholder 2"/>
          <p:cNvSpPr>
            <a:spLocks noGrp="1"/>
          </p:cNvSpPr>
          <p:nvPr>
            <p:ph type="body" idx="1"/>
          </p:nvPr>
        </p:nvSpPr>
        <p:spPr>
          <a:xfrm>
            <a:off x="514352"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514352"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175967"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175966"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5827785" y="2063395"/>
            <a:ext cx="2482596"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5827785" y="2639658"/>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C51E7473-5A06-4764-AA09-DC11F1E4A480}" type="datetimeFigureOut">
              <a:rPr lang="fa-IR" smtClean="0"/>
              <a:t>22/04/1441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18277847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514351" y="685801"/>
            <a:ext cx="7797662" cy="1151965"/>
          </a:xfrm>
        </p:spPr>
        <p:txBody>
          <a:bodyPr/>
          <a:lstStyle>
            <a:lvl1pPr algn="ctr">
              <a:defRPr/>
            </a:lvl1pPr>
          </a:lstStyle>
          <a:p>
            <a:r>
              <a:rPr lang="en-US" smtClean="0"/>
              <a:t>Click to edit Master title style</a:t>
            </a:r>
            <a:endParaRPr lang="en-US" dirty="0"/>
          </a:p>
        </p:txBody>
      </p:sp>
      <p:sp>
        <p:nvSpPr>
          <p:cNvPr id="19" name="Text Placeholder 2"/>
          <p:cNvSpPr>
            <a:spLocks noGrp="1"/>
          </p:cNvSpPr>
          <p:nvPr>
            <p:ph type="body" idx="1"/>
          </p:nvPr>
        </p:nvSpPr>
        <p:spPr>
          <a:xfrm>
            <a:off x="518880"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514335" y="2063396"/>
            <a:ext cx="2482596"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518880" y="4389288"/>
            <a:ext cx="2482596"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178058"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176999" y="2063396"/>
            <a:ext cx="2482596"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176998" y="4389286"/>
            <a:ext cx="2483655"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5826708" y="3813025"/>
            <a:ext cx="2482596"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5826614" y="2063394"/>
            <a:ext cx="2482596"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826614" y="4389284"/>
            <a:ext cx="2482596"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C51E7473-5A06-4764-AA09-DC11F1E4A480}" type="datetimeFigureOut">
              <a:rPr lang="fa-IR" smtClean="0"/>
              <a:t>22/04/1441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23380003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514351" y="2063396"/>
            <a:ext cx="7796030" cy="331119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51E7473-5A06-4764-AA09-DC11F1E4A480}" type="datetimeFigureOut">
              <a:rPr lang="fa-IR" smtClean="0"/>
              <a:t>22/04/1441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30478998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1896" y="685801"/>
            <a:ext cx="1698485" cy="4688785"/>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514351" y="685801"/>
            <a:ext cx="5928323" cy="4688785"/>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51E7473-5A06-4764-AA09-DC11F1E4A480}" type="datetimeFigureOut">
              <a:rPr lang="fa-IR" smtClean="0"/>
              <a:t>22/04/1441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2368188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51E7473-5A06-4764-AA09-DC11F1E4A480}" type="datetimeFigureOut">
              <a:rPr lang="fa-IR" smtClean="0"/>
              <a:t>22/04/1441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4288994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1"/>
            <a:ext cx="7796030" cy="3193487"/>
          </a:xfrm>
        </p:spPr>
        <p:txBody>
          <a:bodyPr anchor="b">
            <a:normAutofit/>
          </a:bodyPr>
          <a:lstStyle>
            <a:lvl1pPr algn="l">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514351" y="3742267"/>
            <a:ext cx="7796030"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1E7473-5A06-4764-AA09-DC11F1E4A480}" type="datetimeFigureOut">
              <a:rPr lang="fa-IR" smtClean="0"/>
              <a:t>22/04/1441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1339919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7662" cy="1158140"/>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514350" y="2063396"/>
            <a:ext cx="3816536"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4495478" y="2063396"/>
            <a:ext cx="3814904"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51E7473-5A06-4764-AA09-DC11F1E4A480}" type="datetimeFigureOut">
              <a:rPr lang="fa-IR" smtClean="0"/>
              <a:t>22/04/1441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2215295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0"/>
            <a:ext cx="7796030" cy="115814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39569" y="2063396"/>
            <a:ext cx="3591317"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514352" y="2861733"/>
            <a:ext cx="3816534"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15340" y="2063396"/>
            <a:ext cx="359667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4495477" y="2861733"/>
            <a:ext cx="3816535"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51E7473-5A06-4764-AA09-DC11F1E4A480}" type="datetimeFigureOut">
              <a:rPr lang="fa-IR" smtClean="0"/>
              <a:t>22/04/1441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1273841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51E7473-5A06-4764-AA09-DC11F1E4A480}" type="datetimeFigureOut">
              <a:rPr lang="fa-IR" smtClean="0"/>
              <a:t>22/04/1441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1170527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1E7473-5A06-4764-AA09-DC11F1E4A480}" type="datetimeFigureOut">
              <a:rPr lang="fa-IR" smtClean="0"/>
              <a:t>22/04/1441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4085632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232" y="685800"/>
            <a:ext cx="3095145" cy="2023252"/>
          </a:xfrm>
        </p:spPr>
        <p:txBody>
          <a:bodyPr anchor="b">
            <a:normAutofit/>
          </a:bodyPr>
          <a:lstStyle>
            <a:lvl1pPr algn="ctr">
              <a:defRPr sz="3600"/>
            </a:lvl1pPr>
          </a:lstStyle>
          <a:p>
            <a:r>
              <a:rPr lang="en-US" smtClean="0"/>
              <a:t>Click to edit Master title style</a:t>
            </a:r>
            <a:endParaRPr lang="en-US" dirty="0"/>
          </a:p>
        </p:txBody>
      </p:sp>
      <p:sp>
        <p:nvSpPr>
          <p:cNvPr id="10" name="Content Placeholder 2"/>
          <p:cNvSpPr>
            <a:spLocks noGrp="1"/>
          </p:cNvSpPr>
          <p:nvPr>
            <p:ph sz="quarter" idx="13"/>
          </p:nvPr>
        </p:nvSpPr>
        <p:spPr>
          <a:xfrm>
            <a:off x="3784600" y="685801"/>
            <a:ext cx="4525781" cy="4688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20232" y="2709053"/>
            <a:ext cx="3095146"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1E7473-5A06-4764-AA09-DC11F1E4A480}" type="datetimeFigureOut">
              <a:rPr lang="fa-IR" smtClean="0"/>
              <a:t>22/04/1441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2605664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0"/>
            <a:ext cx="4408172" cy="2023252"/>
          </a:xfrm>
        </p:spPr>
        <p:txBody>
          <a:bodyPr anchor="b">
            <a:normAutofit/>
          </a:bodyPr>
          <a:lstStyle>
            <a:lvl1pPr algn="ct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47740" y="1"/>
            <a:ext cx="3162641"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514351" y="2709053"/>
            <a:ext cx="440817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1E7473-5A06-4764-AA09-DC11F1E4A480}" type="datetimeFigureOut">
              <a:rPr lang="fa-IR" smtClean="0"/>
              <a:t>22/04/1441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BE0904B-C50F-4614-BF8B-2F28D44904B1}" type="slidenum">
              <a:rPr lang="fa-IR" smtClean="0"/>
              <a:t>‹#›</a:t>
            </a:fld>
            <a:endParaRPr lang="fa-IR"/>
          </a:p>
        </p:txBody>
      </p:sp>
    </p:spTree>
    <p:extLst>
      <p:ext uri="{BB962C8B-B14F-4D97-AF65-F5344CB8AC3E}">
        <p14:creationId xmlns:p14="http://schemas.microsoft.com/office/powerpoint/2010/main" val="2241736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0" name="Group 9"/>
          <p:cNvGrpSpPr/>
          <p:nvPr/>
        </p:nvGrpSpPr>
        <p:grpSpPr>
          <a:xfrm>
            <a:off x="-19048" y="1"/>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grpSp>
      <p:sp>
        <p:nvSpPr>
          <p:cNvPr id="2" name="Title Placeholder 1"/>
          <p:cNvSpPr>
            <a:spLocks noGrp="1"/>
          </p:cNvSpPr>
          <p:nvPr>
            <p:ph type="title"/>
          </p:nvPr>
        </p:nvSpPr>
        <p:spPr>
          <a:xfrm>
            <a:off x="514351" y="685801"/>
            <a:ext cx="7797662" cy="115196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73562" y="5757334"/>
            <a:ext cx="2838450" cy="498470"/>
          </a:xfrm>
          <a:prstGeom prst="rect">
            <a:avLst/>
          </a:prstGeom>
        </p:spPr>
        <p:txBody>
          <a:bodyPr vert="horz" lIns="91440" tIns="45720" rIns="91440" bIns="45720" rtlCol="0" anchor="ctr"/>
          <a:lstStyle>
            <a:lvl1pPr algn="r">
              <a:defRPr sz="2800" cap="all" baseline="0">
                <a:solidFill>
                  <a:schemeClr val="accent1">
                    <a:lumMod val="50000"/>
                  </a:schemeClr>
                </a:solidFill>
                <a:cs typeface="B Nazanin" panose="00000400000000000000" pitchFamily="2" charset="-78"/>
              </a:defRPr>
            </a:lvl1pPr>
          </a:lstStyle>
          <a:p>
            <a:fld id="{C51E7473-5A06-4764-AA09-DC11F1E4A480}" type="datetimeFigureOut">
              <a:rPr lang="fa-IR" smtClean="0"/>
              <a:pPr/>
              <a:t>22/04/1441</a:t>
            </a:fld>
            <a:endParaRPr lang="fa-IR" dirty="0"/>
          </a:p>
        </p:txBody>
      </p:sp>
      <p:sp>
        <p:nvSpPr>
          <p:cNvPr id="5" name="Footer Placeholder 4"/>
          <p:cNvSpPr>
            <a:spLocks noGrp="1"/>
          </p:cNvSpPr>
          <p:nvPr>
            <p:ph type="ftr" sz="quarter" idx="3"/>
          </p:nvPr>
        </p:nvSpPr>
        <p:spPr>
          <a:xfrm>
            <a:off x="514351" y="5757334"/>
            <a:ext cx="4124789" cy="498470"/>
          </a:xfrm>
          <a:prstGeom prst="rect">
            <a:avLst/>
          </a:prstGeom>
        </p:spPr>
        <p:txBody>
          <a:bodyPr vert="horz" lIns="91440" tIns="45720" rIns="91440" bIns="45720" rtlCol="0" anchor="ctr"/>
          <a:lstStyle>
            <a:lvl1pPr algn="l">
              <a:defRPr sz="2800" cap="all" baseline="0">
                <a:solidFill>
                  <a:schemeClr val="accent1">
                    <a:lumMod val="50000"/>
                  </a:schemeClr>
                </a:solidFill>
                <a:cs typeface="B Nazanin" panose="00000400000000000000" pitchFamily="2" charset="-78"/>
              </a:defRPr>
            </a:lvl1pPr>
          </a:lstStyle>
          <a:p>
            <a:endParaRPr lang="fa-IR" dirty="0"/>
          </a:p>
        </p:txBody>
      </p:sp>
      <p:sp>
        <p:nvSpPr>
          <p:cNvPr id="6" name="Slide Number Placeholder 5"/>
          <p:cNvSpPr>
            <a:spLocks noGrp="1"/>
          </p:cNvSpPr>
          <p:nvPr>
            <p:ph type="sldNum" sz="quarter" idx="4"/>
          </p:nvPr>
        </p:nvSpPr>
        <p:spPr>
          <a:xfrm>
            <a:off x="4715341" y="5757334"/>
            <a:ext cx="680390" cy="498470"/>
          </a:xfrm>
          <a:prstGeom prst="rect">
            <a:avLst/>
          </a:prstGeom>
        </p:spPr>
        <p:txBody>
          <a:bodyPr vert="horz" lIns="91440" tIns="45720" rIns="91440" bIns="45720" rtlCol="0" anchor="ctr"/>
          <a:lstStyle>
            <a:lvl1pPr algn="ctr">
              <a:defRPr sz="2800" cap="all" baseline="0">
                <a:solidFill>
                  <a:schemeClr val="accent1">
                    <a:lumMod val="50000"/>
                  </a:schemeClr>
                </a:solidFill>
                <a:cs typeface="B Nazanin" panose="00000400000000000000" pitchFamily="2" charset="-78"/>
              </a:defRPr>
            </a:lvl1pPr>
          </a:lstStyle>
          <a:p>
            <a:fld id="{6BE0904B-C50F-4614-BF8B-2F28D44904B1}" type="slidenum">
              <a:rPr lang="fa-IR" smtClean="0"/>
              <a:pPr/>
              <a:t>‹#›</a:t>
            </a:fld>
            <a:endParaRPr lang="fa-IR" dirty="0"/>
          </a:p>
        </p:txBody>
      </p:sp>
    </p:spTree>
    <p:extLst>
      <p:ext uri="{BB962C8B-B14F-4D97-AF65-F5344CB8AC3E}">
        <p14:creationId xmlns:p14="http://schemas.microsoft.com/office/powerpoint/2010/main" val="1012835006"/>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 id="2147483884" r:id="rId14"/>
    <p:sldLayoutId id="2147483885" r:id="rId15"/>
    <p:sldLayoutId id="2147483886" r:id="rId16"/>
    <p:sldLayoutId id="2147483887" r:id="rId17"/>
  </p:sldLayoutIdLst>
  <p:txStyles>
    <p:titleStyle>
      <a:lvl1pPr algn="l" defTabSz="914400" rtl="1" eaLnBrk="1" latinLnBrk="0" hangingPunct="1">
        <a:lnSpc>
          <a:spcPct val="90000"/>
        </a:lnSpc>
        <a:spcBef>
          <a:spcPct val="0"/>
        </a:spcBef>
        <a:buNone/>
        <a:defRPr sz="4400" kern="1200" cap="all" baseline="0">
          <a:solidFill>
            <a:schemeClr val="accent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71600" y="2204864"/>
            <a:ext cx="6552728" cy="923330"/>
          </a:xfrm>
          <a:prstGeom prst="rect">
            <a:avLst/>
          </a:prstGeom>
          <a:noFill/>
        </p:spPr>
        <p:txBody>
          <a:bodyPr wrap="square" rtlCol="1">
            <a:spAutoFit/>
          </a:bodyPr>
          <a:lstStyle/>
          <a:p>
            <a:pPr algn="ctr">
              <a:lnSpc>
                <a:spcPct val="150000"/>
              </a:lnSpc>
            </a:pPr>
            <a:r>
              <a:rPr lang="fa-IR" sz="3600" dirty="0" smtClean="0">
                <a:solidFill>
                  <a:schemeClr val="bg2">
                    <a:lumMod val="10000"/>
                  </a:schemeClr>
                </a:solidFill>
                <a:cs typeface="B Homa" panose="00000400000000000000" pitchFamily="2" charset="-78"/>
              </a:rPr>
              <a:t>معرفی و بررسی الگو باغسازی آمریکایی</a:t>
            </a:r>
            <a:endParaRPr lang="fa-IR" sz="3600" dirty="0">
              <a:solidFill>
                <a:schemeClr val="bg2">
                  <a:lumMod val="10000"/>
                </a:schemeClr>
              </a:solidFill>
              <a:cs typeface="B Homa" panose="00000400000000000000" pitchFamily="2" charset="-78"/>
            </a:endParaRPr>
          </a:p>
        </p:txBody>
      </p:sp>
    </p:spTree>
    <p:extLst>
      <p:ext uri="{BB962C8B-B14F-4D97-AF65-F5344CB8AC3E}">
        <p14:creationId xmlns:p14="http://schemas.microsoft.com/office/powerpoint/2010/main" val="41133435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404665"/>
            <a:ext cx="8496944" cy="3170099"/>
          </a:xfrm>
          <a:prstGeom prst="rect">
            <a:avLst/>
          </a:prstGeom>
          <a:noFill/>
        </p:spPr>
        <p:txBody>
          <a:bodyPr wrap="square" rtlCol="1">
            <a:spAutoFit/>
          </a:bodyPr>
          <a:lstStyle/>
          <a:p>
            <a:r>
              <a:rPr lang="fa-IR" sz="2000" dirty="0">
                <a:cs typeface="B Nazanin" panose="00000400000000000000" pitchFamily="2" charset="-78"/>
              </a:rPr>
              <a:t>مجموعه ی پارک ها: </a:t>
            </a:r>
            <a:endParaRPr lang="fa-IR" sz="2000" dirty="0" smtClean="0">
              <a:cs typeface="B Nazanin" panose="00000400000000000000" pitchFamily="2" charset="-78"/>
            </a:endParaRPr>
          </a:p>
          <a:p>
            <a:endParaRPr lang="fa-IR" sz="2000" dirty="0">
              <a:cs typeface="B Nazanin" panose="00000400000000000000" pitchFamily="2" charset="-78"/>
            </a:endParaRPr>
          </a:p>
          <a:p>
            <a:r>
              <a:rPr lang="fa-IR" sz="2000" dirty="0" smtClean="0">
                <a:cs typeface="B Nazanin" panose="00000400000000000000" pitchFamily="2" charset="-78"/>
              </a:rPr>
              <a:t>اولمستد </a:t>
            </a:r>
            <a:r>
              <a:rPr lang="fa-IR" sz="2000" dirty="0">
                <a:cs typeface="B Nazanin" panose="00000400000000000000" pitchFamily="2" charset="-78"/>
              </a:rPr>
              <a:t>در صدد آن بود که از ایجاد یک پارک شهری ایزوله شده فراتر رود و شبکه ی به هم پیوسته ای از فضاهای باز درون شهری را توسعه دهد. اولمستد و وو در سال 1868 م سیستم پارک را برای بوفالو در نیویورک ایجاد کردند</a:t>
            </a:r>
            <a:r>
              <a:rPr lang="fa-IR" sz="2000" dirty="0" smtClean="0">
                <a:cs typeface="B Nazanin" panose="00000400000000000000" pitchFamily="2" charset="-78"/>
              </a:rPr>
              <a:t>. </a:t>
            </a:r>
            <a:r>
              <a:rPr lang="fa-IR" sz="2000" dirty="0">
                <a:cs typeface="B Nazanin" panose="00000400000000000000" pitchFamily="2" charset="-78"/>
              </a:rPr>
              <a:t>پارک دلاور به وسعت 1.41 کیلومتر مربع از طریق بلوارهای منظر سازی شده به عرض 200 فوت با دریاچه ی ایری و میدان رژه در ضلع شرقی شهر در ارتباط است.اولمستد طراحی گردنبند سبز بوستون را در سال 1875م آغاز کرد که در ابتدا یک پروژه ی زهکشی و مهار سیلاب در امتداد خلیج </a:t>
            </a:r>
            <a:r>
              <a:rPr lang="en-US" sz="2000" dirty="0"/>
              <a:t>back bay fens</a:t>
            </a:r>
            <a:r>
              <a:rPr lang="fa-IR" sz="2000" dirty="0">
                <a:cs typeface="B Nazanin" panose="00000400000000000000" pitchFamily="2" charset="-78"/>
              </a:rPr>
              <a:t> بود. او به کار خود ادامه داد و سبز راهی خطی ایجاد کرد که پارک بوستون کمون را به دریاچه ی جاماییکا ، باغ کشاورزی آرنولد و پارک فرانکلین متصل میکرد.</a:t>
            </a:r>
            <a:endParaRPr lang="en-US" sz="2000" dirty="0"/>
          </a:p>
          <a:p>
            <a:endParaRPr lang="en-US" sz="20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824" y="1484784"/>
            <a:ext cx="7596336" cy="39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5291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404664"/>
            <a:ext cx="8208912" cy="707886"/>
          </a:xfrm>
          <a:prstGeom prst="rect">
            <a:avLst/>
          </a:prstGeom>
          <a:noFill/>
        </p:spPr>
        <p:txBody>
          <a:bodyPr wrap="square" rtlCol="1">
            <a:spAutoFit/>
          </a:bodyPr>
          <a:lstStyle/>
          <a:p>
            <a:r>
              <a:rPr lang="fa-IR" sz="2000" dirty="0">
                <a:cs typeface="B Nazanin" panose="00000400000000000000" pitchFamily="2" charset="-78"/>
              </a:rPr>
              <a:t>املاک </a:t>
            </a:r>
            <a:r>
              <a:rPr lang="fa-IR" sz="2000" dirty="0" smtClean="0">
                <a:cs typeface="B Nazanin" panose="00000400000000000000" pitchFamily="2" charset="-78"/>
              </a:rPr>
              <a:t>بالتیمور: </a:t>
            </a:r>
          </a:p>
          <a:p>
            <a:r>
              <a:rPr lang="fa-IR" sz="2000" dirty="0" smtClean="0">
                <a:cs typeface="B Nazanin" panose="00000400000000000000" pitchFamily="2" charset="-78"/>
              </a:rPr>
              <a:t>املاک </a:t>
            </a:r>
            <a:r>
              <a:rPr lang="fa-IR" sz="2000" dirty="0">
                <a:cs typeface="B Nazanin" panose="00000400000000000000" pitchFamily="2" charset="-78"/>
              </a:rPr>
              <a:t>بالتیمور در آشویل کارولینای شمالی آخرین پروژه ی خصوصی المستد بود.</a:t>
            </a:r>
            <a:endParaRPr lang="en-US" sz="20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9" y="1556792"/>
            <a:ext cx="8353908" cy="4904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93402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72773"/>
            <a:ext cx="8352928" cy="2554545"/>
          </a:xfrm>
          <a:prstGeom prst="rect">
            <a:avLst/>
          </a:prstGeom>
          <a:noFill/>
        </p:spPr>
        <p:txBody>
          <a:bodyPr wrap="square" rtlCol="1">
            <a:spAutoFit/>
          </a:bodyPr>
          <a:lstStyle/>
          <a:p>
            <a:r>
              <a:rPr lang="fa-IR" sz="2000" dirty="0">
                <a:cs typeface="B Nazanin" panose="00000400000000000000" pitchFamily="2" charset="-78"/>
              </a:rPr>
              <a:t>اندیشه های رمانتیک در مورد طبیعت</a:t>
            </a:r>
            <a:r>
              <a:rPr lang="fa-IR" sz="2000" dirty="0" smtClean="0">
                <a:cs typeface="B Nazanin" panose="00000400000000000000" pitchFamily="2" charset="-78"/>
              </a:rPr>
              <a:t>:</a:t>
            </a:r>
          </a:p>
          <a:p>
            <a:endParaRPr lang="fa-IR" sz="2000" dirty="0" smtClean="0">
              <a:cs typeface="B Nazanin" panose="00000400000000000000" pitchFamily="2" charset="-78"/>
            </a:endParaRPr>
          </a:p>
          <a:p>
            <a:r>
              <a:rPr lang="fa-IR" sz="2000" dirty="0" smtClean="0">
                <a:cs typeface="B Nazanin" panose="00000400000000000000" pitchFamily="2" charset="-78"/>
              </a:rPr>
              <a:t> </a:t>
            </a:r>
            <a:r>
              <a:rPr lang="fa-IR" sz="2000" dirty="0">
                <a:cs typeface="B Nazanin" panose="00000400000000000000" pitchFamily="2" charset="-78"/>
              </a:rPr>
              <a:t>جنبش اصلاحات اجتماعی و نهضت حفاظت از سرزمین های بکر، هر دو در زمره ی تلاش های عصر رمانتیسیسم برای مواجهه با اثرات منفی انقلاب صنعتی قرار میگیرند. هنرمندان و نویسندگان در قرن نوزدهم در صدد ستایش طبیعت به عنوان مفهوم زیبایی برآمدند. انها این پدیده ی الهام بخش و چشم انداز بدیع طبیعی را در آثار خود گرامی می داشتند و معتقد بودند که طبیعت قادر است روح آدمی را دگرگون کند.تعالی گرایانی چون هنری دیوید توروو ،رالف والدو امرسون و والت وایتمن در طبیعت رام نشده، دست خدا را میدیدند. </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265127"/>
            <a:ext cx="6768752" cy="346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46053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692696"/>
            <a:ext cx="7272808" cy="2246769"/>
          </a:xfrm>
          <a:prstGeom prst="rect">
            <a:avLst/>
          </a:prstGeom>
          <a:noFill/>
        </p:spPr>
        <p:txBody>
          <a:bodyPr wrap="square" rtlCol="1">
            <a:spAutoFit/>
          </a:bodyPr>
          <a:lstStyle/>
          <a:p>
            <a:r>
              <a:rPr lang="fa-IR" sz="2000" dirty="0">
                <a:cs typeface="B Nazanin" panose="00000400000000000000" pitchFamily="2" charset="-78"/>
              </a:rPr>
              <a:t>پارک های </a:t>
            </a:r>
            <a:r>
              <a:rPr lang="fa-IR" sz="2000" dirty="0" smtClean="0">
                <a:cs typeface="B Nazanin" panose="00000400000000000000" pitchFamily="2" charset="-78"/>
              </a:rPr>
              <a:t>ملی:</a:t>
            </a:r>
          </a:p>
          <a:p>
            <a:endParaRPr lang="fa-IR" sz="2000" dirty="0">
              <a:cs typeface="B Nazanin" panose="00000400000000000000" pitchFamily="2" charset="-78"/>
            </a:endParaRPr>
          </a:p>
          <a:p>
            <a:r>
              <a:rPr lang="fa-IR" sz="2000" dirty="0" smtClean="0">
                <a:cs typeface="B Nazanin" panose="00000400000000000000" pitchFamily="2" charset="-78"/>
              </a:rPr>
              <a:t>ایده </a:t>
            </a:r>
            <a:r>
              <a:rPr lang="fa-IR" sz="2000" dirty="0">
                <a:cs typeface="B Nazanin" panose="00000400000000000000" pitchFamily="2" charset="-78"/>
              </a:rPr>
              <a:t>ی پارک های ملی عمیقا در شخصیت آمریکایی ها ریشه دارد.مناظر مهیج غرب آمریکا که نخست تنها برای آمریکاییهای بومی شناخته شده بود، اولین مکتشفان را به حیرت وا داشت. </a:t>
            </a:r>
            <a:r>
              <a:rPr lang="fa-IR" sz="2000" dirty="0" smtClean="0">
                <a:cs typeface="B Nazanin" panose="00000400000000000000" pitchFamily="2" charset="-78"/>
              </a:rPr>
              <a:t> دره ی یوسمیت در کالیفرنیا و سرزمین ویوومینگ معروف به یلوو استون (</a:t>
            </a:r>
            <a:r>
              <a:rPr lang="en-US" sz="2000" dirty="0" smtClean="0"/>
              <a:t>(yellow stone</a:t>
            </a:r>
            <a:r>
              <a:rPr lang="fa-IR" sz="2000" dirty="0" smtClean="0">
                <a:cs typeface="B Nazanin" panose="00000400000000000000" pitchFamily="2" charset="-78"/>
              </a:rPr>
              <a:t> تخیلات رومانتیک این جمهوری نو پا را شیفته ی خود کرد. </a:t>
            </a:r>
          </a:p>
          <a:p>
            <a:endParaRPr lang="en-US" sz="20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2940565"/>
            <a:ext cx="5566449" cy="3568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08597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23728" y="692696"/>
            <a:ext cx="6552728" cy="1754326"/>
          </a:xfrm>
          <a:prstGeom prst="rect">
            <a:avLst/>
          </a:prstGeom>
          <a:noFill/>
        </p:spPr>
        <p:txBody>
          <a:bodyPr wrap="square" rtlCol="1">
            <a:spAutoFit/>
          </a:bodyPr>
          <a:lstStyle/>
          <a:p>
            <a:r>
              <a:rPr lang="fa-IR" dirty="0" smtClean="0">
                <a:cs typeface="B Nazanin" panose="00000400000000000000" pitchFamily="2" charset="-78"/>
              </a:rPr>
              <a:t>منابع:</a:t>
            </a:r>
          </a:p>
          <a:p>
            <a:endParaRPr lang="fa-IR" dirty="0">
              <a:cs typeface="B Nazanin" panose="00000400000000000000" pitchFamily="2" charset="-78"/>
            </a:endParaRPr>
          </a:p>
          <a:p>
            <a:pPr marL="285750" indent="-285750">
              <a:lnSpc>
                <a:spcPct val="200000"/>
              </a:lnSpc>
              <a:buFont typeface="Wingdings" pitchFamily="2" charset="2"/>
              <a:buChar char="Ø"/>
            </a:pPr>
            <a:r>
              <a:rPr lang="fa-IR" dirty="0" smtClean="0">
                <a:cs typeface="B Nazanin" panose="00000400000000000000" pitchFamily="2" charset="-78"/>
              </a:rPr>
              <a:t>تاریخ مصور طراحی منظر، الیزابت بولتز</a:t>
            </a:r>
          </a:p>
          <a:p>
            <a:pPr marL="285750" indent="-285750">
              <a:lnSpc>
                <a:spcPct val="200000"/>
              </a:lnSpc>
              <a:buFont typeface="Wingdings" pitchFamily="2" charset="2"/>
              <a:buChar char="Ø"/>
            </a:pPr>
            <a:r>
              <a:rPr lang="en-US" dirty="0" smtClean="0"/>
              <a:t>Wikipedia.com</a:t>
            </a:r>
            <a:endParaRPr lang="fa-IR" dirty="0">
              <a:cs typeface="B Nazanin" panose="00000400000000000000" pitchFamily="2" charset="-78"/>
            </a:endParaRPr>
          </a:p>
        </p:txBody>
      </p:sp>
    </p:spTree>
    <p:extLst>
      <p:ext uri="{BB962C8B-B14F-4D97-AF65-F5344CB8AC3E}">
        <p14:creationId xmlns:p14="http://schemas.microsoft.com/office/powerpoint/2010/main" val="1153299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88640"/>
            <a:ext cx="8424936" cy="2862322"/>
          </a:xfrm>
          <a:prstGeom prst="rect">
            <a:avLst/>
          </a:prstGeom>
          <a:noFill/>
        </p:spPr>
        <p:txBody>
          <a:bodyPr wrap="square" rtlCol="1">
            <a:spAutoFit/>
          </a:bodyPr>
          <a:lstStyle/>
          <a:p>
            <a:r>
              <a:rPr lang="fa-IR" sz="2000" dirty="0">
                <a:cs typeface="B Nazanin" pitchFamily="2" charset="-78"/>
              </a:rPr>
              <a:t>معماری منظر در آمریکا:</a:t>
            </a:r>
            <a:endParaRPr lang="en-US" sz="2000" dirty="0">
              <a:cs typeface="B Nazanin" pitchFamily="2" charset="-78"/>
            </a:endParaRPr>
          </a:p>
          <a:p>
            <a:r>
              <a:rPr lang="fa-IR" sz="2000" dirty="0">
                <a:cs typeface="B Nazanin" pitchFamily="2" charset="-78"/>
              </a:rPr>
              <a:t>آمریکا از قرن 19 از ضرب </a:t>
            </a:r>
            <a:r>
              <a:rPr lang="fa-IR" sz="2000" dirty="0" smtClean="0">
                <a:cs typeface="B Nazanin" pitchFamily="2" charset="-78"/>
              </a:rPr>
              <a:t>آهنگ هایی </a:t>
            </a:r>
            <a:r>
              <a:rPr lang="fa-IR" sz="2000" dirty="0">
                <a:cs typeface="B Nazanin" pitchFamily="2" charset="-78"/>
              </a:rPr>
              <a:t>مشابه اروپا در در مسیر صنعتی شدن تبعیت میکرد. مردم تکنولوژی را به عنوان ابزاری برای ایجاد آسودگی در زندگی پذیرفته بودند. در سال 1803م با احتساب مستعمرات پیشین فرانسوی در لوییزیانا ، وسعت ایالات متحده به دو برابر رسید. پیامد های عظیم محیط زیستی در کشور با این تقسمات گسترده و منابع به ظاهر نامحدود ، بسیار دور از تصور مینمود اما اثرات صنعتی شدن برای ساکنان شهر بسیار زودهنگام بود. با گذشت زمان مردم بار دیگر رابطه ی خود با طبیعت را مورد بررسی قرار دادند. پارک های عمومی و ایده ی زیبایی شناسی طبیعت بکر، سهم مهمی در تاریخ معماری منظر قرن نوزدهم آمریکا ایفا کرد. شیوه ی استفاده از زمین در آمریکا حاکی از این حقیقت بود که سلیقه ی شهروندان جزء جدایی ناپذیر در آفرینش این فضاهاست.</a:t>
            </a:r>
            <a:endParaRPr lang="en-US" sz="2000" dirty="0">
              <a:cs typeface="B Nazanin"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717" y="3159807"/>
            <a:ext cx="5976664" cy="335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46566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04664"/>
            <a:ext cx="8208912" cy="2344231"/>
          </a:xfrm>
          <a:prstGeom prst="rect">
            <a:avLst/>
          </a:prstGeom>
          <a:noFill/>
        </p:spPr>
        <p:txBody>
          <a:bodyPr wrap="square" rtlCol="1">
            <a:spAutoFit/>
          </a:bodyPr>
          <a:lstStyle/>
          <a:p>
            <a:pPr algn="just">
              <a:lnSpc>
                <a:spcPct val="115000"/>
              </a:lnSpc>
              <a:spcAft>
                <a:spcPts val="1000"/>
              </a:spcAft>
            </a:pPr>
            <a:r>
              <a:rPr lang="fa-IR" sz="2000" dirty="0" smtClean="0">
                <a:effectLst/>
                <a:latin typeface="Calibri"/>
                <a:ea typeface="Calibri"/>
                <a:cs typeface="B Nazanin" pitchFamily="2" charset="-78"/>
              </a:rPr>
              <a:t>سنت های انگلیسی: </a:t>
            </a:r>
          </a:p>
          <a:p>
            <a:pPr algn="just">
              <a:lnSpc>
                <a:spcPct val="115000"/>
              </a:lnSpc>
              <a:spcAft>
                <a:spcPts val="1000"/>
              </a:spcAft>
            </a:pPr>
            <a:r>
              <a:rPr lang="fa-IR" sz="2000" dirty="0" smtClean="0">
                <a:effectLst/>
                <a:latin typeface="Calibri"/>
                <a:ea typeface="Calibri"/>
                <a:cs typeface="B Nazanin" pitchFamily="2" charset="-78"/>
              </a:rPr>
              <a:t>لایحه ی اصاحات انگلیس در سال 1832 م نمادی از ارتقای آگاهی اجتماعی بود که از نتایج روند سریع صنعتی شدن به شمار می رفت. دولت نیاز به فضای سبز عمومی را به عنوان یک بعد از اصلاحات اجتماعی مورد تایید قرار داد.گرایش های مشابهی نیز توسعه ی منظر شهری در آمریکا را تحت تاثیر قرار داد. کارهای اندرو جکسون دونینگ و فدریک لاو اولمستد با زیبایی شناسی باغ منظره ای انگلیسی و ایده آل های اصلاح اجتماعی شکل گرفته بود.</a:t>
            </a:r>
            <a:endParaRPr lang="en-US" sz="2000" dirty="0">
              <a:effectLst/>
              <a:latin typeface="Calibri"/>
              <a:ea typeface="Calibri"/>
              <a:cs typeface="B Nazanin" pitchFamily="2" charset="-78"/>
            </a:endParaRPr>
          </a:p>
        </p:txBody>
      </p:sp>
      <p:sp>
        <p:nvSpPr>
          <p:cNvPr id="3" name="TextBox 2"/>
          <p:cNvSpPr txBox="1"/>
          <p:nvPr/>
        </p:nvSpPr>
        <p:spPr>
          <a:xfrm>
            <a:off x="539552" y="2708920"/>
            <a:ext cx="8064896" cy="2862322"/>
          </a:xfrm>
          <a:prstGeom prst="rect">
            <a:avLst/>
          </a:prstGeom>
          <a:noFill/>
        </p:spPr>
        <p:txBody>
          <a:bodyPr wrap="square" rtlCol="1">
            <a:spAutoFit/>
          </a:bodyPr>
          <a:lstStyle/>
          <a:p>
            <a:endParaRPr lang="fa-IR" sz="2000" dirty="0" smtClean="0">
              <a:cs typeface="B Nazanin" pitchFamily="2" charset="-78"/>
            </a:endParaRPr>
          </a:p>
          <a:p>
            <a:r>
              <a:rPr lang="fa-IR" sz="2000" dirty="0" smtClean="0">
                <a:cs typeface="B Nazanin" pitchFamily="2" charset="-78"/>
              </a:rPr>
              <a:t>اندرو </a:t>
            </a:r>
            <a:r>
              <a:rPr lang="fa-IR" sz="2000" dirty="0">
                <a:cs typeface="B Nazanin" pitchFamily="2" charset="-78"/>
              </a:rPr>
              <a:t>جکسون دونینگ</a:t>
            </a:r>
            <a:r>
              <a:rPr lang="fa-IR" sz="2000" dirty="0" smtClean="0">
                <a:cs typeface="B Nazanin" pitchFamily="2" charset="-78"/>
              </a:rPr>
              <a:t>:</a:t>
            </a:r>
          </a:p>
          <a:p>
            <a:endParaRPr lang="fa-IR" sz="2000" dirty="0">
              <a:cs typeface="B Nazanin" pitchFamily="2" charset="-78"/>
            </a:endParaRPr>
          </a:p>
          <a:p>
            <a:r>
              <a:rPr lang="fa-IR" sz="2000" dirty="0" smtClean="0">
                <a:cs typeface="B Nazanin" pitchFamily="2" charset="-78"/>
              </a:rPr>
              <a:t> </a:t>
            </a:r>
            <a:r>
              <a:rPr lang="fa-IR" sz="2000" dirty="0">
                <a:cs typeface="B Nazanin" pitchFamily="2" charset="-78"/>
              </a:rPr>
              <a:t>او در شمال نیویورک بزرگ شد، نخستین آموزش های او در زمینه باغبانی علمی بود، اعتقاد او مبنی بر اینکه محیط بر رفتار تاثیر گذار است، موجب تمرکز او بر کار حرفه ای شد. طرفداری دونینگ از حق عموم برای استفاده از فضای باز، نقشی تعیین کننده در تحقق پارک مرکزی نیویورک در منهتن ایفا کرد. دونینگ پیشرفت سبکی املاک بیرون شهر را به عنوان امری اخلاقی و وظیفه ای میهن دوستانه مورد بررسی قرار داد. او با پیشنهاد برخی تغییرات که مبتنی براصول زیبایی و پیکتورسک بود، روابط هماهنگ میان خانه و باغ را تقویت کرد.</a:t>
            </a:r>
            <a:endParaRPr lang="en-US" sz="2000" dirty="0">
              <a:cs typeface="B Nazanin" pitchFamily="2" charset="-78"/>
            </a:endParaRPr>
          </a:p>
        </p:txBody>
      </p:sp>
    </p:spTree>
    <p:extLst>
      <p:ext uri="{BB962C8B-B14F-4D97-AF65-F5344CB8AC3E}">
        <p14:creationId xmlns:p14="http://schemas.microsoft.com/office/powerpoint/2010/main" val="15149533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91274" y="1124744"/>
            <a:ext cx="3384376" cy="1323439"/>
          </a:xfrm>
          <a:prstGeom prst="rect">
            <a:avLst/>
          </a:prstGeom>
          <a:noFill/>
        </p:spPr>
        <p:txBody>
          <a:bodyPr wrap="square" rtlCol="1">
            <a:spAutoFit/>
          </a:bodyPr>
          <a:lstStyle/>
          <a:p>
            <a:r>
              <a:rPr lang="fa-IR" sz="2000" b="1" dirty="0">
                <a:cs typeface="B Nazanin" panose="00000400000000000000" pitchFamily="2" charset="-78"/>
              </a:rPr>
              <a:t>عناصر بارز باغ شامل</a:t>
            </a:r>
            <a:r>
              <a:rPr lang="fa-IR" sz="2000" b="1" dirty="0" smtClean="0">
                <a:cs typeface="B Nazanin" panose="00000400000000000000" pitchFamily="2" charset="-78"/>
              </a:rPr>
              <a:t>: چمنزار </a:t>
            </a:r>
            <a:r>
              <a:rPr lang="fa-IR" sz="2000" b="1" dirty="0">
                <a:cs typeface="B Nazanin" panose="00000400000000000000" pitchFamily="2" charset="-78"/>
              </a:rPr>
              <a:t>ها، ایوان ها، باغ های سبزیجات و گیاه کاری های تزیینی بود. فرم های او بر هندسه ی منحنی استوار </a:t>
            </a:r>
            <a:r>
              <a:rPr lang="fa-IR" sz="2000" b="1" dirty="0" smtClean="0">
                <a:cs typeface="B Nazanin" panose="00000400000000000000" pitchFamily="2" charset="-78"/>
              </a:rPr>
              <a:t>است.</a:t>
            </a:r>
            <a:endParaRPr lang="fa-IR" sz="2000" b="1" dirty="0">
              <a:cs typeface="B Nazanin" panose="00000400000000000000" pitchFamily="2" charset="-78"/>
            </a:endParaRPr>
          </a:p>
        </p:txBody>
      </p:sp>
      <p:pic>
        <p:nvPicPr>
          <p:cNvPr id="1026" name="Picture 2" descr="D:\Uni\Term5\manzar\pics\aag-formal-garden-290x16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3416424"/>
            <a:ext cx="4131858" cy="304423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826896"/>
            <a:ext cx="3672408" cy="5633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91580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1560" y="332656"/>
            <a:ext cx="7776864" cy="1631216"/>
          </a:xfrm>
          <a:prstGeom prst="rect">
            <a:avLst/>
          </a:prstGeom>
        </p:spPr>
        <p:txBody>
          <a:bodyPr wrap="square">
            <a:spAutoFit/>
          </a:bodyPr>
          <a:lstStyle/>
          <a:p>
            <a:r>
              <a:rPr lang="fa-IR" sz="2000" dirty="0">
                <a:cs typeface="B Nazanin" panose="00000400000000000000" pitchFamily="2" charset="-78"/>
              </a:rPr>
              <a:t>نیاز به فضای باز شهری</a:t>
            </a:r>
            <a:r>
              <a:rPr lang="fa-IR" sz="2000" dirty="0" smtClean="0">
                <a:cs typeface="B Nazanin" panose="00000400000000000000" pitchFamily="2" charset="-78"/>
              </a:rPr>
              <a:t>:</a:t>
            </a:r>
          </a:p>
          <a:p>
            <a:endParaRPr lang="fa-IR" sz="2000" dirty="0" smtClean="0">
              <a:cs typeface="B Nazanin" panose="00000400000000000000" pitchFamily="2" charset="-78"/>
            </a:endParaRPr>
          </a:p>
          <a:p>
            <a:r>
              <a:rPr lang="fa-IR" sz="2000" dirty="0" smtClean="0">
                <a:cs typeface="B Nazanin" panose="00000400000000000000" pitchFamily="2" charset="-78"/>
              </a:rPr>
              <a:t> </a:t>
            </a:r>
            <a:r>
              <a:rPr lang="fa-IR" sz="2000" dirty="0">
                <a:cs typeface="B Nazanin" panose="00000400000000000000" pitchFamily="2" charset="-78"/>
              </a:rPr>
              <a:t>مردم به علت محدود بودن فضای گردشگاهی بیرون از خانه ،از گورستان ها  به عنوان محوطه های تفریحی استفاده میکردند. این گورستان ها که شبیه پارک روستایی بودند، نیازهای جمعیت در حال رشد شهر ها را به دو طریق پاسخ میدادند.</a:t>
            </a:r>
            <a:endParaRPr lang="en-US" sz="2000" dirty="0"/>
          </a:p>
        </p:txBody>
      </p:sp>
      <p:sp>
        <p:nvSpPr>
          <p:cNvPr id="6" name="TextBox 5"/>
          <p:cNvSpPr txBox="1"/>
          <p:nvPr/>
        </p:nvSpPr>
        <p:spPr>
          <a:xfrm>
            <a:off x="467544" y="2204864"/>
            <a:ext cx="7920880" cy="2862322"/>
          </a:xfrm>
          <a:prstGeom prst="rect">
            <a:avLst/>
          </a:prstGeom>
          <a:noFill/>
        </p:spPr>
        <p:txBody>
          <a:bodyPr wrap="square" rtlCol="1">
            <a:spAutoFit/>
          </a:bodyPr>
          <a:lstStyle/>
          <a:p>
            <a:r>
              <a:rPr lang="fa-IR" sz="2000" dirty="0">
                <a:cs typeface="B Nazanin" panose="00000400000000000000" pitchFamily="2" charset="-78"/>
              </a:rPr>
              <a:t>گورستان مونت اوبورون (</a:t>
            </a:r>
            <a:r>
              <a:rPr lang="en-US" sz="2000" dirty="0"/>
              <a:t>mount auburn</a:t>
            </a:r>
            <a:r>
              <a:rPr lang="fa-IR" sz="2000" dirty="0">
                <a:cs typeface="B Nazanin" panose="00000400000000000000" pitchFamily="2" charset="-78"/>
              </a:rPr>
              <a:t>)</a:t>
            </a:r>
            <a:r>
              <a:rPr lang="en-US" sz="2000" dirty="0"/>
              <a:t>  </a:t>
            </a:r>
            <a:r>
              <a:rPr lang="fa-IR" sz="2000" dirty="0" smtClean="0">
                <a:cs typeface="B Nazanin" panose="00000400000000000000" pitchFamily="2" charset="-78"/>
              </a:rPr>
              <a:t>: </a:t>
            </a:r>
          </a:p>
          <a:p>
            <a:endParaRPr lang="fa-IR" sz="2000" dirty="0">
              <a:cs typeface="B Nazanin" panose="00000400000000000000" pitchFamily="2" charset="-78"/>
            </a:endParaRPr>
          </a:p>
          <a:p>
            <a:r>
              <a:rPr lang="fa-IR" sz="2000" dirty="0" smtClean="0">
                <a:cs typeface="B Nazanin" panose="00000400000000000000" pitchFamily="2" charset="-78"/>
              </a:rPr>
              <a:t>این </a:t>
            </a:r>
            <a:r>
              <a:rPr lang="fa-IR" sz="2000" dirty="0">
                <a:cs typeface="B Nazanin" panose="00000400000000000000" pitchFamily="2" charset="-78"/>
              </a:rPr>
              <a:t>گورستان در کمبریج ماساچوست، در سال 1831م توسط جامعه ی باغبانی علمی ماساچوست به عنوان یک باغ تجربی، باغ کشاورزی و گورستان ساخته شد. چمنزارهای وسیع، دریاچه ها، درختان بومی و گل های غیر بومی در آن یادآور باغ های منظره ای انگلیسی بودند که به الفبای طراحی پارک تبدیل شدند. متولیان گورستان ، مقبره های با لوح سنگی را ممنوع کرده بودند و به جای آن گلدان های محتوی خاکستر مرده، ستون های هرمی شکل سنگی و مجسمه های تمثیلی استفاده میشد که به خلق منظر پیکتورسک یاری میرساند. جاذبه و محبوبیت گورستان ها التزام به ایجاد پارک های عمومی را قوت بخشید</a:t>
            </a:r>
            <a:r>
              <a:rPr lang="fa-IR" sz="2000" dirty="0" smtClean="0">
                <a:cs typeface="B Nazanin" panose="00000400000000000000" pitchFamily="2" charset="-78"/>
              </a:rPr>
              <a:t>.</a:t>
            </a:r>
            <a:endParaRPr lang="en-US" sz="2000" dirty="0"/>
          </a:p>
        </p:txBody>
      </p:sp>
    </p:spTree>
    <p:extLst>
      <p:ext uri="{BB962C8B-B14F-4D97-AF65-F5344CB8AC3E}">
        <p14:creationId xmlns:p14="http://schemas.microsoft.com/office/powerpoint/2010/main" val="12928265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44913" y="412718"/>
            <a:ext cx="4680520" cy="369332"/>
          </a:xfrm>
          <a:prstGeom prst="rect">
            <a:avLst/>
          </a:prstGeom>
          <a:noFill/>
        </p:spPr>
        <p:txBody>
          <a:bodyPr wrap="square" rtlCol="1">
            <a:spAutoFit/>
          </a:bodyPr>
          <a:lstStyle/>
          <a:p>
            <a:r>
              <a:rPr lang="fa-IR" dirty="0" smtClean="0">
                <a:cs typeface="B Nazanin" panose="00000400000000000000" pitchFamily="2" charset="-78"/>
              </a:rPr>
              <a:t>گورستان مونت اوبرون </a:t>
            </a:r>
            <a:r>
              <a:rPr lang="en-US" dirty="0" smtClean="0"/>
              <a:t>mount auburn</a:t>
            </a:r>
            <a:endParaRPr lang="fa-IR" dirty="0">
              <a:cs typeface="B Nazanin" panose="00000400000000000000" pitchFamily="2" charset="-78"/>
            </a:endParaRPr>
          </a:p>
        </p:txBody>
      </p:sp>
      <p:pic>
        <p:nvPicPr>
          <p:cNvPr id="2051" name="Picture 3" descr="D:\Uni\Term5\manzar\pics\84draw4b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2983" y="980728"/>
            <a:ext cx="4362450" cy="29432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Uni\Term5\manzar\pics\250px-Mount_Auburn_Cemeter_-_June_20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987174"/>
            <a:ext cx="3175000" cy="42291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8513" y="1124744"/>
            <a:ext cx="5074965" cy="4673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descr="D:\Uni\Term5\manzar\pics\Mount_Auburn_Cemetery_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2496" y="980728"/>
            <a:ext cx="8446997" cy="5654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910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1000"/>
                                        <p:tgtEl>
                                          <p:spTgt spid="2051"/>
                                        </p:tgtEl>
                                      </p:cBhvr>
                                    </p:animEffect>
                                    <p:anim calcmode="lin" valueType="num">
                                      <p:cBhvr>
                                        <p:cTn id="8" dur="1000" fill="hold"/>
                                        <p:tgtEl>
                                          <p:spTgt spid="2051"/>
                                        </p:tgtEl>
                                        <p:attrNameLst>
                                          <p:attrName>ppt_x</p:attrName>
                                        </p:attrNameLst>
                                      </p:cBhvr>
                                      <p:tavLst>
                                        <p:tav tm="0">
                                          <p:val>
                                            <p:strVal val="#ppt_x"/>
                                          </p:val>
                                        </p:tav>
                                        <p:tav tm="100000">
                                          <p:val>
                                            <p:strVal val="#ppt_x"/>
                                          </p:val>
                                        </p:tav>
                                      </p:tavLst>
                                    </p:anim>
                                    <p:anim calcmode="lin" valueType="num">
                                      <p:cBhvr>
                                        <p:cTn id="9"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52"/>
                                        </p:tgtEl>
                                        <p:attrNameLst>
                                          <p:attrName>style.visibility</p:attrName>
                                        </p:attrNameLst>
                                      </p:cBhvr>
                                      <p:to>
                                        <p:strVal val="visible"/>
                                      </p:to>
                                    </p:set>
                                    <p:animEffect transition="in" filter="fade">
                                      <p:cBhvr>
                                        <p:cTn id="14" dur="500"/>
                                        <p:tgtEl>
                                          <p:spTgt spid="2052"/>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053"/>
                                        </p:tgtEl>
                                        <p:attrNameLst>
                                          <p:attrName>style.visibility</p:attrName>
                                        </p:attrNameLst>
                                      </p:cBhvr>
                                      <p:to>
                                        <p:strVal val="visible"/>
                                      </p:to>
                                    </p:set>
                                    <p:animEffect transition="in" filter="circle(in)">
                                      <p:cBhvr>
                                        <p:cTn id="19" dur="2000"/>
                                        <p:tgtEl>
                                          <p:spTgt spid="205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054"/>
                                        </p:tgtEl>
                                        <p:attrNameLst>
                                          <p:attrName>style.visibility</p:attrName>
                                        </p:attrNameLst>
                                      </p:cBhvr>
                                      <p:to>
                                        <p:strVal val="visible"/>
                                      </p:to>
                                    </p:set>
                                    <p:animEffect transition="in" filter="barn(inVertical)">
                                      <p:cBhvr>
                                        <p:cTn id="24"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620688"/>
            <a:ext cx="8352928" cy="1631216"/>
          </a:xfrm>
          <a:prstGeom prst="rect">
            <a:avLst/>
          </a:prstGeom>
          <a:noFill/>
        </p:spPr>
        <p:txBody>
          <a:bodyPr wrap="square" rtlCol="1">
            <a:spAutoFit/>
          </a:bodyPr>
          <a:lstStyle/>
          <a:p>
            <a:r>
              <a:rPr lang="fa-IR" sz="2000" dirty="0">
                <a:cs typeface="B Nazanin" panose="00000400000000000000" pitchFamily="2" charset="-78"/>
              </a:rPr>
              <a:t>فردریک لاو </a:t>
            </a:r>
            <a:r>
              <a:rPr lang="fa-IR" sz="2000" dirty="0" smtClean="0">
                <a:cs typeface="B Nazanin" panose="00000400000000000000" pitchFamily="2" charset="-78"/>
              </a:rPr>
              <a:t>اولمستد1822-1903 :</a:t>
            </a:r>
          </a:p>
          <a:p>
            <a:endParaRPr lang="fa-IR" sz="2000" dirty="0">
              <a:cs typeface="B Nazanin" panose="00000400000000000000" pitchFamily="2" charset="-78"/>
            </a:endParaRPr>
          </a:p>
          <a:p>
            <a:r>
              <a:rPr lang="fa-IR" sz="2000" dirty="0" smtClean="0">
                <a:cs typeface="B Nazanin" panose="00000400000000000000" pitchFamily="2" charset="-78"/>
              </a:rPr>
              <a:t> </a:t>
            </a:r>
            <a:r>
              <a:rPr lang="fa-IR" sz="2000" dirty="0">
                <a:cs typeface="B Nazanin" panose="00000400000000000000" pitchFamily="2" charset="-78"/>
              </a:rPr>
              <a:t>اولمستد یک  کشاورز اصیل بود که علاقه ی فراوانی ب منظر فرهنگی داشت. او بسیار اهل سفر بود و یافته های خود از منظر بومی، عملیات کشاورزی و موضوعات اجتماعی را منتشر میکرد. اولمستد در سال 1850 از مناظر انگلیسی دیدن کرد و در باب موفقیت پارک بیر کنهد مطالبی نوشت.</a:t>
            </a:r>
            <a:endParaRPr lang="en-US" sz="2000" dirty="0"/>
          </a:p>
        </p:txBody>
      </p:sp>
      <p:pic>
        <p:nvPicPr>
          <p:cNvPr id="4098" name="Picture 2" descr="D:\Uni\Term5\manzar\pics\Bp_boathou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4132" y="2636912"/>
            <a:ext cx="3657759" cy="3804928"/>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Uni\Term5\manzar\pics\bostonlit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949961"/>
            <a:ext cx="3978771" cy="2634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3848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83768" y="332656"/>
            <a:ext cx="5904656" cy="369332"/>
          </a:xfrm>
          <a:prstGeom prst="rect">
            <a:avLst/>
          </a:prstGeom>
          <a:noFill/>
        </p:spPr>
        <p:txBody>
          <a:bodyPr wrap="square" rtlCol="1">
            <a:spAutoFit/>
          </a:bodyPr>
          <a:lstStyle/>
          <a:p>
            <a:r>
              <a:rPr lang="fa-IR" dirty="0" smtClean="0">
                <a:cs typeface="B Nazanin" panose="00000400000000000000" pitchFamily="2" charset="-78"/>
              </a:rPr>
              <a:t>پارک مرکزی نیویورک </a:t>
            </a:r>
            <a:r>
              <a:rPr lang="en-US" dirty="0" smtClean="0"/>
              <a:t>)</a:t>
            </a:r>
            <a:r>
              <a:rPr lang="fa-IR" dirty="0" smtClean="0">
                <a:cs typeface="B Nazanin" panose="00000400000000000000" pitchFamily="2" charset="-78"/>
              </a:rPr>
              <a:t> </a:t>
            </a:r>
            <a:r>
              <a:rPr lang="en-US" dirty="0" smtClean="0"/>
              <a:t>(NY central park</a:t>
            </a:r>
            <a:endParaRPr lang="fa-IR" dirty="0">
              <a:cs typeface="B Nazanin" panose="00000400000000000000" pitchFamily="2" charset="-78"/>
            </a:endParaRPr>
          </a:p>
        </p:txBody>
      </p:sp>
      <p:pic>
        <p:nvPicPr>
          <p:cNvPr id="5122" name="Picture 2" descr="D:\Uni\Term5\manzar\pics\7018574-central-park-new-yor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915" y="836712"/>
            <a:ext cx="8235391" cy="4632407"/>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D:\Uni\Term5\manzar\pics\central-by-grandcanyon-freedotfr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660" y="1196752"/>
            <a:ext cx="7744722" cy="511256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D:\Uni\Term5\manzar\pics\central-park-at-new-york-to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1340768"/>
            <a:ext cx="7488832" cy="5400600"/>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1175859"/>
            <a:ext cx="8712968"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607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 calcmode="lin" valueType="num">
                                      <p:cBhvr additive="base">
                                        <p:cTn id="12" dur="500" fill="hold"/>
                                        <p:tgtEl>
                                          <p:spTgt spid="5123"/>
                                        </p:tgtEl>
                                        <p:attrNameLst>
                                          <p:attrName>ppt_x</p:attrName>
                                        </p:attrNameLst>
                                      </p:cBhvr>
                                      <p:tavLst>
                                        <p:tav tm="0">
                                          <p:val>
                                            <p:strVal val="#ppt_x"/>
                                          </p:val>
                                        </p:tav>
                                        <p:tav tm="100000">
                                          <p:val>
                                            <p:strVal val="#ppt_x"/>
                                          </p:val>
                                        </p:tav>
                                      </p:tavLst>
                                    </p:anim>
                                    <p:anim calcmode="lin" valueType="num">
                                      <p:cBhvr additive="base">
                                        <p:cTn id="13"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124"/>
                                        </p:tgtEl>
                                        <p:attrNameLst>
                                          <p:attrName>style.visibility</p:attrName>
                                        </p:attrNameLst>
                                      </p:cBhvr>
                                      <p:to>
                                        <p:strVal val="visible"/>
                                      </p:to>
                                    </p:set>
                                    <p:animEffect transition="in" filter="fade">
                                      <p:cBhvr>
                                        <p:cTn id="18" dur="1000"/>
                                        <p:tgtEl>
                                          <p:spTgt spid="5124"/>
                                        </p:tgtEl>
                                      </p:cBhvr>
                                    </p:animEffect>
                                    <p:anim calcmode="lin" valueType="num">
                                      <p:cBhvr>
                                        <p:cTn id="19" dur="1000" fill="hold"/>
                                        <p:tgtEl>
                                          <p:spTgt spid="5124"/>
                                        </p:tgtEl>
                                        <p:attrNameLst>
                                          <p:attrName>ppt_x</p:attrName>
                                        </p:attrNameLst>
                                      </p:cBhvr>
                                      <p:tavLst>
                                        <p:tav tm="0">
                                          <p:val>
                                            <p:strVal val="#ppt_x"/>
                                          </p:val>
                                        </p:tav>
                                        <p:tav tm="100000">
                                          <p:val>
                                            <p:strVal val="#ppt_x"/>
                                          </p:val>
                                        </p:tav>
                                      </p:tavLst>
                                    </p:anim>
                                    <p:anim calcmode="lin" valueType="num">
                                      <p:cBhvr>
                                        <p:cTn id="20" dur="1000" fill="hold"/>
                                        <p:tgtEl>
                                          <p:spTgt spid="512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125"/>
                                        </p:tgtEl>
                                        <p:attrNameLst>
                                          <p:attrName>style.visibility</p:attrName>
                                        </p:attrNameLst>
                                      </p:cBhvr>
                                      <p:to>
                                        <p:strVal val="visible"/>
                                      </p:to>
                                    </p:set>
                                    <p:animEffect transition="in" filter="barn(inVertical)">
                                      <p:cBhvr>
                                        <p:cTn id="25"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55976" y="260648"/>
            <a:ext cx="4176464" cy="369332"/>
          </a:xfrm>
          <a:prstGeom prst="rect">
            <a:avLst/>
          </a:prstGeom>
          <a:noFill/>
        </p:spPr>
        <p:txBody>
          <a:bodyPr wrap="square" rtlCol="1">
            <a:spAutoFit/>
          </a:bodyPr>
          <a:lstStyle/>
          <a:p>
            <a:r>
              <a:rPr lang="fa-IR" dirty="0" smtClean="0">
                <a:cs typeface="B Nazanin" panose="00000400000000000000" pitchFamily="2" charset="-78"/>
              </a:rPr>
              <a:t>پارک پراسپکت (</a:t>
            </a:r>
            <a:r>
              <a:rPr lang="en-US" dirty="0" smtClean="0"/>
              <a:t>(prospect park</a:t>
            </a:r>
            <a:endParaRPr lang="fa-IR" dirty="0">
              <a:cs typeface="B Nazanin" panose="00000400000000000000" pitchFamily="2" charset="-78"/>
            </a:endParaRPr>
          </a:p>
        </p:txBody>
      </p:sp>
      <p:pic>
        <p:nvPicPr>
          <p:cNvPr id="6146" name="Picture 2" descr="D:\Uni\Term5\manzar\pics\Prospect-Park-Map.mediumthum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3038" y="764704"/>
            <a:ext cx="7091932" cy="5472608"/>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D:\Uni\Term5\manzar\pics\prospect park zoo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580" y="1561542"/>
            <a:ext cx="7632848" cy="387893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D:\Uni\Term5\manzar\pics\Prospect-Park-Zo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8164" y="1592194"/>
            <a:ext cx="5801680" cy="3849655"/>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202332"/>
            <a:ext cx="4993072" cy="6597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72584" y="238629"/>
            <a:ext cx="3961115" cy="6597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1804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6147"/>
                                        </p:tgtEl>
                                        <p:attrNameLst>
                                          <p:attrName>style.visibility</p:attrName>
                                        </p:attrNameLst>
                                      </p:cBhvr>
                                      <p:to>
                                        <p:strVal val="visible"/>
                                      </p:to>
                                    </p:set>
                                    <p:animEffect transition="in" filter="fade">
                                      <p:cBhvr>
                                        <p:cTn id="11" dur="1000"/>
                                        <p:tgtEl>
                                          <p:spTgt spid="6147"/>
                                        </p:tgtEl>
                                      </p:cBhvr>
                                    </p:animEffect>
                                    <p:anim calcmode="lin" valueType="num">
                                      <p:cBhvr>
                                        <p:cTn id="12" dur="1000" fill="hold"/>
                                        <p:tgtEl>
                                          <p:spTgt spid="6147"/>
                                        </p:tgtEl>
                                        <p:attrNameLst>
                                          <p:attrName>ppt_x</p:attrName>
                                        </p:attrNameLst>
                                      </p:cBhvr>
                                      <p:tavLst>
                                        <p:tav tm="0">
                                          <p:val>
                                            <p:strVal val="#ppt_x"/>
                                          </p:val>
                                        </p:tav>
                                        <p:tav tm="100000">
                                          <p:val>
                                            <p:strVal val="#ppt_x"/>
                                          </p:val>
                                        </p:tav>
                                      </p:tavLst>
                                    </p:anim>
                                    <p:anim calcmode="lin" valueType="num">
                                      <p:cBhvr>
                                        <p:cTn id="13"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148"/>
                                        </p:tgtEl>
                                        <p:attrNameLst>
                                          <p:attrName>style.visibility</p:attrName>
                                        </p:attrNameLst>
                                      </p:cBhvr>
                                      <p:to>
                                        <p:strVal val="visible"/>
                                      </p:to>
                                    </p:set>
                                    <p:animEffect transition="in" filter="wipe(down)">
                                      <p:cBhvr>
                                        <p:cTn id="18" dur="500"/>
                                        <p:tgtEl>
                                          <p:spTgt spid="6148"/>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149"/>
                                        </p:tgtEl>
                                        <p:attrNameLst>
                                          <p:attrName>style.visibility</p:attrName>
                                        </p:attrNameLst>
                                      </p:cBhvr>
                                      <p:to>
                                        <p:strVal val="visible"/>
                                      </p:to>
                                    </p:set>
                                    <p:animEffect transition="in" filter="fade">
                                      <p:cBhvr>
                                        <p:cTn id="23" dur="1000"/>
                                        <p:tgtEl>
                                          <p:spTgt spid="6149"/>
                                        </p:tgtEl>
                                      </p:cBhvr>
                                    </p:animEffect>
                                    <p:anim calcmode="lin" valueType="num">
                                      <p:cBhvr>
                                        <p:cTn id="24" dur="1000" fill="hold"/>
                                        <p:tgtEl>
                                          <p:spTgt spid="6149"/>
                                        </p:tgtEl>
                                        <p:attrNameLst>
                                          <p:attrName>ppt_x</p:attrName>
                                        </p:attrNameLst>
                                      </p:cBhvr>
                                      <p:tavLst>
                                        <p:tav tm="0">
                                          <p:val>
                                            <p:strVal val="#ppt_x"/>
                                          </p:val>
                                        </p:tav>
                                        <p:tav tm="100000">
                                          <p:val>
                                            <p:strVal val="#ppt_x"/>
                                          </p:val>
                                        </p:tav>
                                      </p:tavLst>
                                    </p:anim>
                                    <p:anim calcmode="lin" valueType="num">
                                      <p:cBhvr>
                                        <p:cTn id="25"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6150"/>
                                        </p:tgtEl>
                                        <p:attrNameLst>
                                          <p:attrName>style.visibility</p:attrName>
                                        </p:attrNameLst>
                                      </p:cBhvr>
                                      <p:to>
                                        <p:strVal val="visible"/>
                                      </p:to>
                                    </p:set>
                                    <p:animEffect transition="in" filter="circle(in)">
                                      <p:cBhvr>
                                        <p:cTn id="30" dur="20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Main Event</Template>
  <TotalTime>212</TotalTime>
  <Words>982</Words>
  <Application>Microsoft Office PowerPoint</Application>
  <PresentationFormat>On-screen Show (4:3)</PresentationFormat>
  <Paragraphs>37</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B Homa</vt:lpstr>
      <vt:lpstr>B Nazanin</vt:lpstr>
      <vt:lpstr>Calibri</vt:lpstr>
      <vt:lpstr>Impact</vt:lpstr>
      <vt:lpstr>Wingdings</vt:lpstr>
      <vt:lpstr>Main Event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Mohammad</cp:lastModifiedBy>
  <cp:revision>48</cp:revision>
  <dcterms:created xsi:type="dcterms:W3CDTF">2015-12-06T21:32:36Z</dcterms:created>
  <dcterms:modified xsi:type="dcterms:W3CDTF">2019-12-19T00:01:52Z</dcterms:modified>
</cp:coreProperties>
</file>