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395" r:id="rId2"/>
    <p:sldId id="397" r:id="rId3"/>
    <p:sldId id="257" r:id="rId4"/>
    <p:sldId id="391" r:id="rId5"/>
    <p:sldId id="392" r:id="rId6"/>
    <p:sldId id="396" r:id="rId7"/>
    <p:sldId id="258" r:id="rId8"/>
    <p:sldId id="259" r:id="rId9"/>
    <p:sldId id="399" r:id="rId10"/>
    <p:sldId id="270" r:id="rId11"/>
    <p:sldId id="384" r:id="rId12"/>
    <p:sldId id="289" r:id="rId13"/>
    <p:sldId id="296" r:id="rId14"/>
    <p:sldId id="298" r:id="rId15"/>
    <p:sldId id="305" r:id="rId16"/>
    <p:sldId id="310" r:id="rId17"/>
    <p:sldId id="314" r:id="rId18"/>
    <p:sldId id="324" r:id="rId19"/>
    <p:sldId id="343" r:id="rId20"/>
    <p:sldId id="401" r:id="rId21"/>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0123" autoAdjust="0"/>
  </p:normalViewPr>
  <p:slideViewPr>
    <p:cSldViewPr>
      <p:cViewPr varScale="1">
        <p:scale>
          <a:sx n="72" d="100"/>
          <a:sy n="72" d="100"/>
        </p:scale>
        <p:origin x="116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6D010AE6-0120-41D6-A1CF-EF1CB414CF5A}" type="datetimeFigureOut">
              <a:rPr lang="fa-IR" smtClean="0"/>
              <a:pPr/>
              <a:t>22/04/1441</a:t>
            </a:fld>
            <a:endParaRPr lang="fa-IR"/>
          </a:p>
        </p:txBody>
      </p:sp>
      <p:sp>
        <p:nvSpPr>
          <p:cNvPr id="5" name="Footer Placeholder 4"/>
          <p:cNvSpPr>
            <a:spLocks noGrp="1"/>
          </p:cNvSpPr>
          <p:nvPr>
            <p:ph type="ftr" sz="quarter" idx="11"/>
          </p:nvPr>
        </p:nvSpPr>
        <p:spPr>
          <a:xfrm>
            <a:off x="1900237" y="5410202"/>
            <a:ext cx="3843665" cy="365125"/>
          </a:xfrm>
        </p:spPr>
        <p:txBody>
          <a:bodyPr/>
          <a:lstStyle/>
          <a:p>
            <a:endParaRPr lang="fa-IR"/>
          </a:p>
        </p:txBody>
      </p:sp>
      <p:sp>
        <p:nvSpPr>
          <p:cNvPr id="6" name="Slide Number Placeholder 5"/>
          <p:cNvSpPr>
            <a:spLocks noGrp="1"/>
          </p:cNvSpPr>
          <p:nvPr>
            <p:ph type="sldNum" sz="quarter" idx="12"/>
          </p:nvPr>
        </p:nvSpPr>
        <p:spPr>
          <a:xfrm>
            <a:off x="7915603" y="5410200"/>
            <a:ext cx="578317" cy="365125"/>
          </a:xfrm>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3625213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4020520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8916868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2901F72-3E75-419A-BD45-9DB7D6A84972}" type="slidenum">
              <a:rPr lang="fa-IR" smtClean="0"/>
              <a:pPr/>
              <a:t>‹#›</a:t>
            </a:fld>
            <a:endParaRPr lang="fa-IR"/>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2471646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18682316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37942178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4" name="Footer Placeholder 3"/>
          <p:cNvSpPr>
            <a:spLocks noGrp="1"/>
          </p:cNvSpPr>
          <p:nvPr>
            <p:ph type="ftr" sz="quarter" idx="11"/>
          </p:nvPr>
        </p:nvSpPr>
        <p:spPr/>
        <p:txBody>
          <a:bodyPr/>
          <a:lstStyle>
            <a:lvl1pPr>
              <a:defRPr cap="all" baseline="0"/>
            </a:lvl1pPr>
          </a:lstStyle>
          <a:p>
            <a:endParaRPr lang="fa-IR"/>
          </a:p>
        </p:txBody>
      </p:sp>
      <p:sp>
        <p:nvSpPr>
          <p:cNvPr id="5" name="Slide Number Placeholder 4"/>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37019657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38859430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3433403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n-US" smtClean="0"/>
              <a:t>Click to edit Master title style</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6D010AE6-0120-41D6-A1CF-EF1CB414CF5A}" type="datetimeFigureOut">
              <a:rPr lang="fa-IR" smtClean="0"/>
              <a:pPr/>
              <a:t>22/04/1441</a:t>
            </a:fld>
            <a:endParaRPr lang="fa-IR"/>
          </a:p>
        </p:txBody>
      </p:sp>
      <p:sp>
        <p:nvSpPr>
          <p:cNvPr id="50" name="Footer Placeholder 4"/>
          <p:cNvSpPr>
            <a:spLocks noGrp="1"/>
          </p:cNvSpPr>
          <p:nvPr>
            <p:ph type="ftr" sz="quarter" idx="11"/>
          </p:nvPr>
        </p:nvSpPr>
        <p:spPr>
          <a:xfrm>
            <a:off x="856059" y="5883276"/>
            <a:ext cx="4679482" cy="365125"/>
          </a:xfrm>
        </p:spPr>
        <p:txBody>
          <a:bodyPr/>
          <a:lstStyle/>
          <a:p>
            <a:endParaRPr lang="fa-IR"/>
          </a:p>
        </p:txBody>
      </p:sp>
      <p:sp>
        <p:nvSpPr>
          <p:cNvPr id="51" name="Slide Number Placeholder 5"/>
          <p:cNvSpPr>
            <a:spLocks noGrp="1"/>
          </p:cNvSpPr>
          <p:nvPr>
            <p:ph type="sldNum" sz="quarter" idx="12"/>
          </p:nvPr>
        </p:nvSpPr>
        <p:spPr>
          <a:xfrm>
            <a:off x="7707241" y="5883275"/>
            <a:ext cx="578317" cy="365125"/>
          </a:xfrm>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3983278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2997459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3523570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56058" y="3073398"/>
            <a:ext cx="3658793"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3073398"/>
            <a:ext cx="3656408"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3629352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4170951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3287230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1492677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010AE6-0120-41D6-A1CF-EF1CB414CF5A}" type="datetimeFigureOut">
              <a:rPr lang="fa-IR" smtClean="0"/>
              <a:pPr/>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2901F72-3E75-419A-BD45-9DB7D6A84972}" type="slidenum">
              <a:rPr lang="fa-IR" smtClean="0"/>
              <a:pPr/>
              <a:t>‹#›</a:t>
            </a:fld>
            <a:endParaRPr lang="fa-IR"/>
          </a:p>
        </p:txBody>
      </p:sp>
    </p:spTree>
    <p:extLst>
      <p:ext uri="{BB962C8B-B14F-4D97-AF65-F5344CB8AC3E}">
        <p14:creationId xmlns:p14="http://schemas.microsoft.com/office/powerpoint/2010/main" val="138991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9041774" cy="6858001"/>
            <a:chOff x="-14288" y="0"/>
            <a:chExt cx="9041774"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010AE6-0120-41D6-A1CF-EF1CB414CF5A}" type="datetimeFigureOut">
              <a:rPr lang="fa-IR" smtClean="0"/>
              <a:pPr/>
              <a:t>22/04/1441</a:t>
            </a:fld>
            <a:endParaRPr lang="fa-IR"/>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2901F72-3E75-419A-BD45-9DB7D6A84972}" type="slidenum">
              <a:rPr lang="fa-IR" smtClean="0"/>
              <a:pPr/>
              <a:t>‹#›</a:t>
            </a:fld>
            <a:endParaRPr lang="fa-IR"/>
          </a:p>
        </p:txBody>
      </p:sp>
    </p:spTree>
    <p:extLst>
      <p:ext uri="{BB962C8B-B14F-4D97-AF65-F5344CB8AC3E}">
        <p14:creationId xmlns:p14="http://schemas.microsoft.com/office/powerpoint/2010/main" val="1471255487"/>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Lst>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hyperlink" Target="http://www.hamtabar.co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Placeholder 3"/>
          <p:cNvSpPr>
            <a:spLocks noGrp="1"/>
          </p:cNvSpPr>
          <p:nvPr>
            <p:ph type="body" sz="half" idx="2"/>
          </p:nvPr>
        </p:nvSpPr>
        <p:spPr>
          <a:xfrm>
            <a:off x="1066800" y="1981200"/>
            <a:ext cx="3733800" cy="2743200"/>
          </a:xfrm>
        </p:spPr>
        <p:txBody>
          <a:bodyPr/>
          <a:lstStyle/>
          <a:p>
            <a:pPr algn="r" rtl="1" eaLnBrk="1" hangingPunct="1"/>
            <a:r>
              <a:rPr lang="fa-IR" sz="2400" dirty="0" smtClean="0">
                <a:cs typeface="B Titr" pitchFamily="2" charset="-78"/>
              </a:rPr>
              <a:t>            </a:t>
            </a:r>
            <a:endParaRPr lang="en-US" sz="2200" dirty="0" smtClean="0">
              <a:cs typeface="B Titr" pitchFamily="2" charset="-78"/>
            </a:endParaRPr>
          </a:p>
        </p:txBody>
      </p:sp>
      <p:sp>
        <p:nvSpPr>
          <p:cNvPr id="3076" name="Subtitle 2"/>
          <p:cNvSpPr txBox="1">
            <a:spLocks/>
          </p:cNvSpPr>
          <p:nvPr/>
        </p:nvSpPr>
        <p:spPr bwMode="auto">
          <a:xfrm>
            <a:off x="755576" y="2848744"/>
            <a:ext cx="7779807" cy="1008112"/>
          </a:xfrm>
          <a:prstGeom prst="rect">
            <a:avLst/>
          </a:prstGeom>
          <a:noFill/>
          <a:ln w="9525">
            <a:noFill/>
            <a:miter lim="800000"/>
            <a:headEnd/>
            <a:tailEnd/>
          </a:ln>
        </p:spPr>
        <p:txBody>
          <a:bodyPr lIns="45720" tIns="0" rIns="45720" bIns="0"/>
          <a:lstStyle/>
          <a:p>
            <a:pPr algn="ctr">
              <a:spcBef>
                <a:spcPts val="600"/>
              </a:spcBef>
              <a:buClr>
                <a:schemeClr val="tx2"/>
              </a:buClr>
              <a:buSzPct val="73000"/>
              <a:buFont typeface="Wingdings 2" pitchFamily="18" charset="2"/>
              <a:buNone/>
            </a:pPr>
            <a:r>
              <a:rPr lang="fa-IR" sz="4800" dirty="0" smtClean="0">
                <a:solidFill>
                  <a:srgbClr val="FFFF00"/>
                </a:solidFill>
                <a:latin typeface="Trebuchet MS" pitchFamily="34" charset="0"/>
                <a:cs typeface="B Homa" panose="00000400000000000000" pitchFamily="2" charset="-78"/>
              </a:rPr>
              <a:t>معرفی و بررسی الگو باغسازی چینی</a:t>
            </a:r>
            <a:endParaRPr lang="fa-IR" sz="8800" b="1" dirty="0">
              <a:solidFill>
                <a:srgbClr val="FFFF00"/>
              </a:solidFill>
              <a:latin typeface="Trebuchet MS" pitchFamily="34" charset="0"/>
              <a:cs typeface="B Homa" panose="00000400000000000000" pitchFamily="2"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20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2000"/>
                            </p:stCondLst>
                            <p:childTnLst>
                              <p:par>
                                <p:cTn id="10" presetID="7" presetClass="entr" presetSubtype="4" fill="hold" grpId="0" nodeType="afterEffect">
                                  <p:stCondLst>
                                    <p:cond delay="0"/>
                                  </p:stCondLst>
                                  <p:childTnLst>
                                    <p:set>
                                      <p:cBhvr>
                                        <p:cTn id="11" dur="1" fill="hold">
                                          <p:stCondLst>
                                            <p:cond delay="0"/>
                                          </p:stCondLst>
                                        </p:cTn>
                                        <p:tgtEl>
                                          <p:spTgt spid="3076"/>
                                        </p:tgtEl>
                                        <p:attrNameLst>
                                          <p:attrName>style.visibility</p:attrName>
                                        </p:attrNameLst>
                                      </p:cBhvr>
                                      <p:to>
                                        <p:strVal val="visible"/>
                                      </p:to>
                                    </p:set>
                                    <p:anim calcmode="lin" valueType="num">
                                      <p:cBhvr additive="base">
                                        <p:cTn id="12" dur="2000" fill="hold"/>
                                        <p:tgtEl>
                                          <p:spTgt spid="3076"/>
                                        </p:tgtEl>
                                        <p:attrNameLst>
                                          <p:attrName>ppt_x</p:attrName>
                                        </p:attrNameLst>
                                      </p:cBhvr>
                                      <p:tavLst>
                                        <p:tav tm="0">
                                          <p:val>
                                            <p:strVal val="#ppt_x"/>
                                          </p:val>
                                        </p:tav>
                                        <p:tav tm="100000">
                                          <p:val>
                                            <p:strVal val="#ppt_x"/>
                                          </p:val>
                                        </p:tav>
                                      </p:tavLst>
                                    </p:anim>
                                    <p:anim calcmode="lin" valueType="num">
                                      <p:cBhvr additive="base">
                                        <p:cTn id="13" dur="2000" fill="hold"/>
                                        <p:tgtEl>
                                          <p:spTgt spid="30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P spid="307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5736" y="1355244"/>
            <a:ext cx="5891336" cy="3170099"/>
          </a:xfrm>
          <a:prstGeom prst="rect">
            <a:avLst/>
          </a:prstGeom>
        </p:spPr>
        <p:txBody>
          <a:bodyPr wrap="square">
            <a:spAutoFit/>
          </a:bodyPr>
          <a:lstStyle/>
          <a:p>
            <a:r>
              <a:rPr lang="en-US" sz="2000" dirty="0">
                <a:cs typeface="B Homa" panose="00000400000000000000" pitchFamily="2" charset="-78"/>
              </a:rPr>
              <a:t/>
            </a:r>
            <a:br>
              <a:rPr lang="en-US" sz="2000" dirty="0">
                <a:cs typeface="B Homa" panose="00000400000000000000" pitchFamily="2" charset="-78"/>
              </a:rPr>
            </a:br>
            <a:r>
              <a:rPr lang="fa-IR" sz="2000" dirty="0" smtClean="0">
                <a:cs typeface="B Homa" panose="00000400000000000000" pitchFamily="2" charset="-78"/>
              </a:rPr>
              <a:t>- ترکیب </a:t>
            </a:r>
            <a:r>
              <a:rPr lang="fa-IR" sz="2000" dirty="0">
                <a:cs typeface="B Homa" panose="00000400000000000000" pitchFamily="2" charset="-78"/>
              </a:rPr>
              <a:t>آبنماها با </a:t>
            </a:r>
            <a:r>
              <a:rPr lang="fa-IR" sz="2000" dirty="0" smtClean="0">
                <a:cs typeface="B Homa" panose="00000400000000000000" pitchFamily="2" charset="-78"/>
              </a:rPr>
              <a:t>خشکی</a:t>
            </a:r>
            <a:r>
              <a:rPr lang="en-US" sz="2000" dirty="0">
                <a:cs typeface="B Homa" panose="00000400000000000000" pitchFamily="2" charset="-78"/>
              </a:rPr>
              <a:t/>
            </a:r>
            <a:br>
              <a:rPr lang="en-US" sz="2000" dirty="0">
                <a:cs typeface="B Homa" panose="00000400000000000000" pitchFamily="2" charset="-78"/>
              </a:rPr>
            </a:br>
            <a:r>
              <a:rPr lang="fa-IR" sz="2000" dirty="0" smtClean="0">
                <a:cs typeface="B Homa" panose="00000400000000000000" pitchFamily="2" charset="-78"/>
              </a:rPr>
              <a:t>- تمرکز </a:t>
            </a:r>
            <a:r>
              <a:rPr lang="fa-IR" sz="2000" dirty="0">
                <a:cs typeface="B Homa" panose="00000400000000000000" pitchFamily="2" charset="-78"/>
              </a:rPr>
              <a:t>در جزئیات و ریزکاریها </a:t>
            </a:r>
            <a:r>
              <a:rPr lang="en-US" sz="2000" dirty="0">
                <a:cs typeface="B Homa" panose="00000400000000000000" pitchFamily="2" charset="-78"/>
              </a:rPr>
              <a:t/>
            </a:r>
            <a:br>
              <a:rPr lang="en-US" sz="2000" dirty="0">
                <a:cs typeface="B Homa" panose="00000400000000000000" pitchFamily="2" charset="-78"/>
              </a:rPr>
            </a:br>
            <a:r>
              <a:rPr lang="fa-IR" sz="2000" dirty="0" smtClean="0">
                <a:cs typeface="B Homa" panose="00000400000000000000" pitchFamily="2" charset="-78"/>
              </a:rPr>
              <a:t>- انحنای </a:t>
            </a:r>
            <a:r>
              <a:rPr lang="fa-IR" sz="2000" dirty="0">
                <a:cs typeface="B Homa" panose="00000400000000000000" pitchFamily="2" charset="-78"/>
              </a:rPr>
              <a:t>مسیرها </a:t>
            </a:r>
            <a:r>
              <a:rPr lang="en-US" sz="2000" dirty="0">
                <a:cs typeface="B Homa" panose="00000400000000000000" pitchFamily="2" charset="-78"/>
              </a:rPr>
              <a:t/>
            </a:r>
            <a:br>
              <a:rPr lang="en-US" sz="2000" dirty="0">
                <a:cs typeface="B Homa" panose="00000400000000000000" pitchFamily="2" charset="-78"/>
              </a:rPr>
            </a:br>
            <a:r>
              <a:rPr lang="fa-IR" sz="2000" dirty="0" smtClean="0">
                <a:cs typeface="B Homa" panose="00000400000000000000" pitchFamily="2" charset="-78"/>
              </a:rPr>
              <a:t>- استفاده </a:t>
            </a:r>
            <a:r>
              <a:rPr lang="fa-IR" sz="2000" dirty="0">
                <a:cs typeface="B Homa" panose="00000400000000000000" pitchFamily="2" charset="-78"/>
              </a:rPr>
              <a:t>از ساختمانهای شاخص در زمین مثل کوشکها</a:t>
            </a:r>
            <a:r>
              <a:rPr lang="en-US" sz="2000" dirty="0">
                <a:cs typeface="B Homa" panose="00000400000000000000" pitchFamily="2" charset="-78"/>
              </a:rPr>
              <a:t/>
            </a:r>
            <a:br>
              <a:rPr lang="en-US" sz="2000" dirty="0">
                <a:cs typeface="B Homa" panose="00000400000000000000" pitchFamily="2" charset="-78"/>
              </a:rPr>
            </a:br>
            <a:r>
              <a:rPr lang="fa-IR" sz="2000" dirty="0" smtClean="0">
                <a:cs typeface="B Homa" panose="00000400000000000000" pitchFamily="2" charset="-78"/>
              </a:rPr>
              <a:t>- استقرار </a:t>
            </a:r>
            <a:r>
              <a:rPr lang="fa-IR" sz="2000" dirty="0">
                <a:cs typeface="B Homa" panose="00000400000000000000" pitchFamily="2" charset="-78"/>
              </a:rPr>
              <a:t>دادن مکانهای منظره ای در داخل طرح کلی باغ</a:t>
            </a:r>
            <a:r>
              <a:rPr lang="en-US" sz="2000" dirty="0">
                <a:cs typeface="B Homa" panose="00000400000000000000" pitchFamily="2" charset="-78"/>
              </a:rPr>
              <a:t/>
            </a:r>
            <a:br>
              <a:rPr lang="en-US" sz="2000" dirty="0">
                <a:cs typeface="B Homa" panose="00000400000000000000" pitchFamily="2" charset="-78"/>
              </a:rPr>
            </a:br>
            <a:r>
              <a:rPr lang="fa-IR" sz="2000" dirty="0" smtClean="0">
                <a:cs typeface="B Homa" panose="00000400000000000000" pitchFamily="2" charset="-78"/>
              </a:rPr>
              <a:t>- بکار </a:t>
            </a:r>
            <a:r>
              <a:rPr lang="fa-IR" sz="2000" dirty="0">
                <a:cs typeface="B Homa" panose="00000400000000000000" pitchFamily="2" charset="-78"/>
              </a:rPr>
              <a:t>بردن باغ برای عملکردهای متعدد</a:t>
            </a:r>
            <a:r>
              <a:rPr lang="en-US" sz="2000" dirty="0">
                <a:cs typeface="B Homa" panose="00000400000000000000" pitchFamily="2" charset="-78"/>
              </a:rPr>
              <a:t/>
            </a:r>
            <a:br>
              <a:rPr lang="en-US" sz="2000" dirty="0">
                <a:cs typeface="B Homa" panose="00000400000000000000" pitchFamily="2" charset="-78"/>
              </a:rPr>
            </a:br>
            <a:r>
              <a:rPr lang="fa-IR" sz="2000" dirty="0" smtClean="0">
                <a:cs typeface="B Homa" panose="00000400000000000000" pitchFamily="2" charset="-78"/>
              </a:rPr>
              <a:t>- گوناگونی </a:t>
            </a:r>
            <a:r>
              <a:rPr lang="fa-IR" sz="2000" dirty="0">
                <a:cs typeface="B Homa" panose="00000400000000000000" pitchFamily="2" charset="-78"/>
              </a:rPr>
              <a:t>در چشم اندازهای طبیعی </a:t>
            </a:r>
            <a:r>
              <a:rPr lang="en-US" sz="2000" dirty="0">
                <a:cs typeface="B Homa" panose="00000400000000000000" pitchFamily="2" charset="-78"/>
              </a:rPr>
              <a:t/>
            </a:r>
            <a:br>
              <a:rPr lang="en-US" sz="2000" dirty="0">
                <a:cs typeface="B Homa" panose="00000400000000000000" pitchFamily="2" charset="-78"/>
              </a:rPr>
            </a:br>
            <a:r>
              <a:rPr lang="fa-IR" sz="2000" dirty="0" smtClean="0">
                <a:cs typeface="B Homa" panose="00000400000000000000" pitchFamily="2" charset="-78"/>
              </a:rPr>
              <a:t>- توانایی </a:t>
            </a:r>
            <a:r>
              <a:rPr lang="fa-IR" sz="2000" dirty="0">
                <a:cs typeface="B Homa" panose="00000400000000000000" pitchFamily="2" charset="-78"/>
              </a:rPr>
              <a:t>تحریک و تهیج</a:t>
            </a:r>
            <a:endParaRPr lang="en-US" sz="2000" dirty="0">
              <a:cs typeface="B Homa" panose="00000400000000000000" pitchFamily="2" charset="-78"/>
            </a:endParaRPr>
          </a:p>
          <a:p>
            <a:r>
              <a:rPr lang="fa-IR" sz="2000" dirty="0" smtClean="0">
                <a:cs typeface="B Homa" panose="00000400000000000000" pitchFamily="2" charset="-78"/>
              </a:rPr>
              <a:t>( بولت ، 1393 : 165 )</a:t>
            </a:r>
            <a:endParaRPr lang="fa-IR" sz="2000" dirty="0">
              <a:cs typeface="B Homa" panose="00000400000000000000" pitchFamily="2" charset="-78"/>
            </a:endParaRPr>
          </a:p>
        </p:txBody>
      </p:sp>
      <p:sp>
        <p:nvSpPr>
          <p:cNvPr id="6" name="Subtitle 2"/>
          <p:cNvSpPr txBox="1">
            <a:spLocks/>
          </p:cNvSpPr>
          <p:nvPr/>
        </p:nvSpPr>
        <p:spPr bwMode="auto">
          <a:xfrm>
            <a:off x="4211960" y="620688"/>
            <a:ext cx="4225280" cy="728133"/>
          </a:xfrm>
          <a:prstGeom prst="rect">
            <a:avLst/>
          </a:prstGeom>
          <a:noFill/>
          <a:ln w="9525">
            <a:noFill/>
            <a:miter lim="800000"/>
            <a:headEnd/>
            <a:tailEnd/>
          </a:ln>
        </p:spPr>
        <p:txBody>
          <a:bodyPr lIns="45720" tIns="0" rIns="45720" bIns="0"/>
          <a:lstStyle/>
          <a:p>
            <a:pPr>
              <a:spcBef>
                <a:spcPts val="600"/>
              </a:spcBef>
              <a:buClr>
                <a:schemeClr val="tx2"/>
              </a:buClr>
              <a:buSzPct val="73000"/>
            </a:pPr>
            <a:r>
              <a:rPr lang="fa-IR" sz="2400" dirty="0" smtClean="0">
                <a:solidFill>
                  <a:schemeClr val="tx2"/>
                </a:solidFill>
                <a:latin typeface="Trebuchet MS" pitchFamily="34" charset="0"/>
                <a:cs typeface="B Homa" panose="00000400000000000000" pitchFamily="2" charset="-78"/>
              </a:rPr>
              <a:t>برخی از نکات ممتاز باغ سازی چینی</a:t>
            </a:r>
            <a:endParaRPr lang="fa-IR" sz="2400" dirty="0">
              <a:solidFill>
                <a:schemeClr val="tx2"/>
              </a:solidFill>
              <a:latin typeface="Trebuchet MS" pitchFamily="34" charset="0"/>
              <a:cs typeface="B Homa" panose="00000400000000000000" pitchFamily="2"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908720"/>
            <a:ext cx="7499176" cy="1346492"/>
          </a:xfrm>
        </p:spPr>
        <p:txBody>
          <a:bodyPr>
            <a:noAutofit/>
          </a:bodyPr>
          <a:lstStyle/>
          <a:p>
            <a:pPr marL="0" indent="0" algn="just" rtl="1">
              <a:buNone/>
            </a:pPr>
            <a:r>
              <a:rPr lang="fa-IR" sz="1800" dirty="0" smtClean="0">
                <a:cs typeface="B Homa" panose="00000400000000000000" pitchFamily="2" charset="-78"/>
              </a:rPr>
              <a:t>سبك </a:t>
            </a:r>
            <a:r>
              <a:rPr lang="fa-IR" sz="1800" dirty="0">
                <a:cs typeface="B Homa" panose="00000400000000000000" pitchFamily="2" charset="-78"/>
              </a:rPr>
              <a:t>باغ سازي </a:t>
            </a:r>
            <a:r>
              <a:rPr lang="fa-IR" sz="1800" dirty="0" smtClean="0">
                <a:cs typeface="B Homa" panose="00000400000000000000" pitchFamily="2" charset="-78"/>
              </a:rPr>
              <a:t>چین به </a:t>
            </a:r>
            <a:r>
              <a:rPr lang="fa-IR" sz="1800" dirty="0">
                <a:cs typeface="B Homa" panose="00000400000000000000" pitchFamily="2" charset="-78"/>
              </a:rPr>
              <a:t>دليل جمعيت زياد وكمبود اراضي همواره بر اساس فضاهاي كوچك وطرح هاي مينياتوري شكل گرفته است. درطراحي اين باغها همواره سعي شده است كه ازطبيعت تقليد شود و توپوگرافي وجنگلكاري طوري انجام شود كه شبيه به يك منظره طبيعي درمقياس كوچكتر باشد</a:t>
            </a:r>
            <a:r>
              <a:rPr lang="en-US" sz="1800" dirty="0" smtClean="0">
                <a:cs typeface="B Homa" panose="00000400000000000000" pitchFamily="2" charset="-78"/>
              </a:rPr>
              <a:t>.</a:t>
            </a:r>
            <a:endParaRPr lang="fa-IR" sz="1800" dirty="0" smtClean="0">
              <a:solidFill>
                <a:schemeClr val="bg1"/>
              </a:solidFill>
            </a:endParaRPr>
          </a:p>
          <a:p>
            <a:pPr marL="0" indent="0" algn="just" rtl="1">
              <a:buNone/>
            </a:pPr>
            <a:endParaRPr lang="fa-IR" sz="1800" dirty="0" smtClean="0"/>
          </a:p>
          <a:p>
            <a:pPr algn="just" rtl="1">
              <a:buNone/>
            </a:pPr>
            <a:endParaRPr lang="fa-IR" sz="1800" dirty="0"/>
          </a:p>
          <a:p>
            <a:pPr algn="just" rtl="1">
              <a:buNone/>
            </a:pPr>
            <a:endParaRPr lang="fa-IR" sz="1800" dirty="0" smtClean="0"/>
          </a:p>
          <a:p>
            <a:pPr algn="just" rtl="1">
              <a:buNone/>
            </a:pPr>
            <a:endParaRPr lang="fa-IR" sz="1800" dirty="0"/>
          </a:p>
          <a:p>
            <a:pPr algn="just" rtl="1">
              <a:buNone/>
            </a:pPr>
            <a:endParaRPr lang="fa-IR" sz="1800" dirty="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6601" r="5200"/>
          <a:stretch/>
        </p:blipFill>
        <p:spPr>
          <a:xfrm rot="16200000">
            <a:off x="2709301" y="1465030"/>
            <a:ext cx="3735742" cy="5647458"/>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55776" y="620688"/>
            <a:ext cx="4341168" cy="807478"/>
          </a:xfrm>
        </p:spPr>
        <p:txBody>
          <a:bodyPr>
            <a:normAutofit/>
          </a:bodyPr>
          <a:lstStyle/>
          <a:p>
            <a:pPr algn="ctr">
              <a:buNone/>
            </a:pPr>
            <a:r>
              <a:rPr lang="fa-IR" b="1" dirty="0">
                <a:cs typeface="B Homa" panose="00000400000000000000" pitchFamily="2" charset="-78"/>
              </a:rPr>
              <a:t>باغ چینی زوریخ (</a:t>
            </a:r>
            <a:r>
              <a:rPr lang="fa-IR" b="1" dirty="0" smtClean="0">
                <a:cs typeface="B Homa" panose="00000400000000000000" pitchFamily="2" charset="-78"/>
              </a:rPr>
              <a:t>سوئیس)</a:t>
            </a:r>
            <a:endParaRPr lang="en-US" dirty="0">
              <a:cs typeface="B Homa" panose="00000400000000000000" pitchFamily="2" charset="-78"/>
            </a:endParaRPr>
          </a:p>
          <a:p>
            <a:pPr algn="ctr">
              <a:buNone/>
            </a:pPr>
            <a:endParaRPr lang="fa-IR" dirty="0">
              <a:cs typeface="B Homa" panose="00000400000000000000" pitchFamily="2" charset="-78"/>
            </a:endParaRPr>
          </a:p>
        </p:txBody>
      </p:sp>
      <p:pic>
        <p:nvPicPr>
          <p:cNvPr id="4" name="Picture 3" descr="www.hamtabar.com | زیباترین باغ های چینی دنیا (عکس)"/>
          <p:cNvPicPr/>
          <p:nvPr/>
        </p:nvPicPr>
        <p:blipFill>
          <a:blip r:embed="rId2" cstate="print"/>
          <a:srcRect/>
          <a:stretch>
            <a:fillRect/>
          </a:stretch>
        </p:blipFill>
        <p:spPr bwMode="auto">
          <a:xfrm>
            <a:off x="827584" y="1196752"/>
            <a:ext cx="4264433" cy="3099624"/>
          </a:xfrm>
          <a:prstGeom prst="rect">
            <a:avLst/>
          </a:prstGeom>
          <a:noFill/>
          <a:ln w="9525">
            <a:noFill/>
            <a:miter lim="800000"/>
            <a:headEnd/>
            <a:tailEnd/>
          </a:ln>
        </p:spPr>
      </p:pic>
      <p:pic>
        <p:nvPicPr>
          <p:cNvPr id="5" name="Content Placeholder 3" descr="www.hamtabar.com | زیباترین باغ های چینی دنیا (عکس)"/>
          <p:cNvPicPr>
            <a:picLocks/>
          </p:cNvPicPr>
          <p:nvPr/>
        </p:nvPicPr>
        <p:blipFill>
          <a:blip r:embed="rId3" cstate="print"/>
          <a:srcRect/>
          <a:stretch>
            <a:fillRect/>
          </a:stretch>
        </p:blipFill>
        <p:spPr bwMode="auto">
          <a:xfrm>
            <a:off x="4139952" y="2996952"/>
            <a:ext cx="4392488" cy="3207997"/>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29600" cy="785818"/>
          </a:xfrm>
        </p:spPr>
        <p:txBody>
          <a:bodyPr>
            <a:normAutofit/>
          </a:bodyPr>
          <a:lstStyle/>
          <a:p>
            <a:pPr algn="ctr">
              <a:buNone/>
            </a:pPr>
            <a:r>
              <a:rPr lang="fa-IR" dirty="0">
                <a:cs typeface="B Homa" panose="00000400000000000000" pitchFamily="2" charset="-78"/>
              </a:rPr>
              <a:t>پارک فرهنگ چینی (کالیفرنیا، ایالات متحده </a:t>
            </a:r>
            <a:r>
              <a:rPr lang="fa-IR" dirty="0" smtClean="0">
                <a:cs typeface="B Homa" panose="00000400000000000000" pitchFamily="2" charset="-78"/>
              </a:rPr>
              <a:t>آمریکا)</a:t>
            </a:r>
            <a:endParaRPr lang="en-US" dirty="0">
              <a:cs typeface="B Homa" panose="00000400000000000000" pitchFamily="2" charset="-78"/>
            </a:endParaRPr>
          </a:p>
          <a:p>
            <a:pPr>
              <a:buNone/>
            </a:pPr>
            <a:endParaRPr lang="fa-IR" dirty="0">
              <a:cs typeface="B Homa" panose="00000400000000000000" pitchFamily="2" charset="-78"/>
            </a:endParaRPr>
          </a:p>
        </p:txBody>
      </p:sp>
      <p:pic>
        <p:nvPicPr>
          <p:cNvPr id="4" name="Picture 3" descr="www.hamtabar.com | زیباترین باغ های چینی دنیا (عکس)"/>
          <p:cNvPicPr/>
          <p:nvPr/>
        </p:nvPicPr>
        <p:blipFill>
          <a:blip r:embed="rId2" cstate="print"/>
          <a:srcRect/>
          <a:stretch>
            <a:fillRect/>
          </a:stretch>
        </p:blipFill>
        <p:spPr bwMode="auto">
          <a:xfrm>
            <a:off x="827584" y="1124744"/>
            <a:ext cx="4436566" cy="2862301"/>
          </a:xfrm>
          <a:prstGeom prst="rect">
            <a:avLst/>
          </a:prstGeom>
          <a:noFill/>
          <a:ln w="9525">
            <a:noFill/>
            <a:miter lim="800000"/>
            <a:headEnd/>
            <a:tailEnd/>
          </a:ln>
        </p:spPr>
      </p:pic>
      <p:pic>
        <p:nvPicPr>
          <p:cNvPr id="5" name="Content Placeholder 3" descr="www.hamtabar.com | زیباترین باغ های چینی دنیا (عکس)"/>
          <p:cNvPicPr>
            <a:picLocks/>
          </p:cNvPicPr>
          <p:nvPr/>
        </p:nvPicPr>
        <p:blipFill>
          <a:blip r:embed="rId3" cstate="print"/>
          <a:srcRect/>
          <a:stretch>
            <a:fillRect/>
          </a:stretch>
        </p:blipFill>
        <p:spPr bwMode="auto">
          <a:xfrm>
            <a:off x="4932040" y="2996952"/>
            <a:ext cx="3433440" cy="3193099"/>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ww.hamtabar.com | زیباترین باغ های چینی دنیا (عکس)"/>
          <p:cNvPicPr>
            <a:picLocks noGrp="1"/>
          </p:cNvPicPr>
          <p:nvPr>
            <p:ph idx="1"/>
          </p:nvPr>
        </p:nvPicPr>
        <p:blipFill>
          <a:blip r:embed="rId2" cstate="print"/>
          <a:stretch>
            <a:fillRect/>
          </a:stretch>
        </p:blipFill>
        <p:spPr bwMode="auto">
          <a:xfrm>
            <a:off x="872786" y="1082353"/>
            <a:ext cx="3816424" cy="2894120"/>
          </a:xfrm>
          <a:prstGeom prst="rect">
            <a:avLst/>
          </a:prstGeom>
          <a:noFill/>
          <a:ln w="9525">
            <a:noFill/>
            <a:miter lim="800000"/>
            <a:headEnd/>
            <a:tailEnd/>
          </a:ln>
        </p:spPr>
      </p:pic>
      <p:sp>
        <p:nvSpPr>
          <p:cNvPr id="30721" name="Rectangle 1"/>
          <p:cNvSpPr>
            <a:spLocks noChangeArrowheads="1"/>
          </p:cNvSpPr>
          <p:nvPr/>
        </p:nvSpPr>
        <p:spPr bwMode="auto">
          <a:xfrm>
            <a:off x="1331640" y="620688"/>
            <a:ext cx="671514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a-IR" sz="2400" i="0" u="none" strike="noStrike" cap="none" normalizeH="0" baseline="0" dirty="0" smtClean="0">
                <a:ln>
                  <a:noFill/>
                </a:ln>
                <a:solidFill>
                  <a:schemeClr val="tx1"/>
                </a:solidFill>
                <a:effectLst/>
                <a:latin typeface="Calibri" pitchFamily="34" charset="0"/>
                <a:ea typeface="Times New Roman" pitchFamily="18" charset="0"/>
                <a:cs typeface="B Homa" panose="00000400000000000000" pitchFamily="2" charset="-78"/>
              </a:rPr>
              <a:t>باغ چینی (نیوزیلند )</a:t>
            </a:r>
            <a:endParaRPr kumimoji="0" lang="en-US" sz="2400" i="0" u="none" strike="noStrike" cap="none" normalizeH="0" baseline="0" dirty="0" smtClean="0">
              <a:ln>
                <a:noFill/>
              </a:ln>
              <a:solidFill>
                <a:schemeClr val="tx1"/>
              </a:solidFill>
              <a:effectLst/>
              <a:latin typeface="Arial" pitchFamily="34" charset="0"/>
              <a:cs typeface="B Homa" panose="00000400000000000000" pitchFamily="2" charset="-78"/>
            </a:endParaRPr>
          </a:p>
        </p:txBody>
      </p:sp>
      <p:pic>
        <p:nvPicPr>
          <p:cNvPr id="5" name="Content Placeholder 3" descr="www.hamtabar.com | زیباترین باغ های چینی دنیا (عکس)"/>
          <p:cNvPicPr>
            <a:picLocks/>
          </p:cNvPicPr>
          <p:nvPr/>
        </p:nvPicPr>
        <p:blipFill>
          <a:blip r:embed="rId3" cstate="print"/>
          <a:srcRect/>
          <a:stretch>
            <a:fillRect/>
          </a:stretch>
        </p:blipFill>
        <p:spPr bwMode="auto">
          <a:xfrm>
            <a:off x="4499992" y="1916832"/>
            <a:ext cx="3960440" cy="2313997"/>
          </a:xfrm>
          <a:prstGeom prst="rect">
            <a:avLst/>
          </a:prstGeom>
          <a:noFill/>
          <a:ln w="9525">
            <a:noFill/>
            <a:miter lim="800000"/>
            <a:headEnd/>
            <a:tailEnd/>
          </a:ln>
        </p:spPr>
      </p:pic>
      <p:pic>
        <p:nvPicPr>
          <p:cNvPr id="6" name="Content Placeholder 3" descr="www.hamtabar.com | زیباترین باغ های چینی دنیا (عکس)"/>
          <p:cNvPicPr>
            <a:picLocks/>
          </p:cNvPicPr>
          <p:nvPr/>
        </p:nvPicPr>
        <p:blipFill>
          <a:blip r:embed="rId4" cstate="print"/>
          <a:srcRect/>
          <a:stretch>
            <a:fillRect/>
          </a:stretch>
        </p:blipFill>
        <p:spPr bwMode="auto">
          <a:xfrm>
            <a:off x="971600" y="3645024"/>
            <a:ext cx="4150814" cy="2521057"/>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1224136"/>
          </a:xfrm>
        </p:spPr>
        <p:txBody>
          <a:bodyPr>
            <a:noAutofit/>
          </a:bodyPr>
          <a:lstStyle/>
          <a:p>
            <a:pPr marL="0" indent="0" rtl="0">
              <a:buNone/>
            </a:pPr>
            <a:r>
              <a:rPr lang="en-US" dirty="0">
                <a:cs typeface="B Homa" panose="00000400000000000000" pitchFamily="2" charset="-78"/>
              </a:rPr>
              <a:t> </a:t>
            </a:r>
          </a:p>
          <a:p>
            <a:pPr marL="0" indent="0" algn="ctr" rtl="0">
              <a:buNone/>
            </a:pPr>
            <a:r>
              <a:rPr lang="fa-IR" dirty="0">
                <a:cs typeface="B Homa" panose="00000400000000000000" pitchFamily="2" charset="-78"/>
              </a:rPr>
              <a:t>کانادا</a:t>
            </a:r>
            <a:r>
              <a:rPr lang="fa-IR" b="1" dirty="0">
                <a:cs typeface="B Homa" panose="00000400000000000000" pitchFamily="2" charset="-78"/>
              </a:rPr>
              <a:t>، </a:t>
            </a:r>
            <a:r>
              <a:rPr lang="fa-IR" dirty="0" smtClean="0">
                <a:cs typeface="B Homa" panose="00000400000000000000" pitchFamily="2" charset="-78"/>
              </a:rPr>
              <a:t>ونکوو</a:t>
            </a:r>
            <a:r>
              <a:rPr lang="fa-IR" dirty="0">
                <a:cs typeface="B Homa" panose="00000400000000000000" pitchFamily="2" charset="-78"/>
              </a:rPr>
              <a:t>ر</a:t>
            </a:r>
            <a:endParaRPr lang="en-US" dirty="0">
              <a:cs typeface="B Homa" panose="00000400000000000000" pitchFamily="2" charset="-78"/>
            </a:endParaRPr>
          </a:p>
        </p:txBody>
      </p:sp>
      <p:pic>
        <p:nvPicPr>
          <p:cNvPr id="4" name="Picture 3" descr="www.hamtabar.com | زیباترین باغ های چینی دنیا (عکس)"/>
          <p:cNvPicPr/>
          <p:nvPr/>
        </p:nvPicPr>
        <p:blipFill>
          <a:blip r:embed="rId2" cstate="print"/>
          <a:srcRect/>
          <a:stretch>
            <a:fillRect/>
          </a:stretch>
        </p:blipFill>
        <p:spPr bwMode="auto">
          <a:xfrm>
            <a:off x="755576" y="1340768"/>
            <a:ext cx="4392488" cy="2885934"/>
          </a:xfrm>
          <a:prstGeom prst="rect">
            <a:avLst/>
          </a:prstGeom>
          <a:noFill/>
          <a:ln w="9525">
            <a:noFill/>
            <a:miter lim="800000"/>
            <a:headEnd/>
            <a:tailEnd/>
          </a:ln>
        </p:spPr>
      </p:pic>
      <p:pic>
        <p:nvPicPr>
          <p:cNvPr id="5" name="Content Placeholder 3" descr="www.hamtabar.com | زیباترین باغ های چینی دنیا (عکس)"/>
          <p:cNvPicPr>
            <a:picLocks/>
          </p:cNvPicPr>
          <p:nvPr/>
        </p:nvPicPr>
        <p:blipFill>
          <a:blip r:embed="rId3" cstate="print"/>
          <a:srcRect/>
          <a:stretch>
            <a:fillRect/>
          </a:stretch>
        </p:blipFill>
        <p:spPr bwMode="auto">
          <a:xfrm>
            <a:off x="3995936" y="3068960"/>
            <a:ext cx="4392488" cy="3115601"/>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2919" y="548680"/>
            <a:ext cx="8229600" cy="785818"/>
          </a:xfrm>
        </p:spPr>
        <p:txBody>
          <a:bodyPr>
            <a:normAutofit/>
          </a:bodyPr>
          <a:lstStyle/>
          <a:p>
            <a:pPr algn="ctr">
              <a:buNone/>
            </a:pPr>
            <a:r>
              <a:rPr lang="fa-IR" b="1" dirty="0" smtClean="0">
                <a:cs typeface="B Homa" panose="00000400000000000000" pitchFamily="2" charset="-78"/>
              </a:rPr>
              <a:t>باغ چینی(آلمان)</a:t>
            </a:r>
            <a:endParaRPr lang="en-US" dirty="0">
              <a:cs typeface="B Homa" panose="00000400000000000000" pitchFamily="2" charset="-78"/>
            </a:endParaRPr>
          </a:p>
          <a:p>
            <a:pPr>
              <a:buNone/>
            </a:pPr>
            <a:endParaRPr lang="fa-IR" dirty="0">
              <a:cs typeface="B Homa" panose="00000400000000000000" pitchFamily="2" charset="-78"/>
            </a:endParaRPr>
          </a:p>
        </p:txBody>
      </p:sp>
      <p:pic>
        <p:nvPicPr>
          <p:cNvPr id="4" name="Picture 3" descr="www.hamtabar.com | زیباترین باغ های چینی دنیا (عکس)"/>
          <p:cNvPicPr/>
          <p:nvPr/>
        </p:nvPicPr>
        <p:blipFill>
          <a:blip r:embed="rId2" cstate="print"/>
          <a:srcRect/>
          <a:stretch>
            <a:fillRect/>
          </a:stretch>
        </p:blipFill>
        <p:spPr bwMode="auto">
          <a:xfrm>
            <a:off x="755576" y="1124744"/>
            <a:ext cx="4724598" cy="3054286"/>
          </a:xfrm>
          <a:prstGeom prst="rect">
            <a:avLst/>
          </a:prstGeom>
          <a:noFill/>
          <a:ln w="9525">
            <a:noFill/>
            <a:miter lim="800000"/>
            <a:headEnd/>
            <a:tailEnd/>
          </a:ln>
        </p:spPr>
      </p:pic>
      <p:pic>
        <p:nvPicPr>
          <p:cNvPr id="5" name="Content Placeholder 3" descr="www.hamtabar.com | زیباترین باغ های چینی دنیا (عکس)"/>
          <p:cNvPicPr>
            <a:picLocks/>
          </p:cNvPicPr>
          <p:nvPr/>
        </p:nvPicPr>
        <p:blipFill>
          <a:blip r:embed="rId3" cstate="print"/>
          <a:srcRect/>
          <a:stretch>
            <a:fillRect/>
          </a:stretch>
        </p:blipFill>
        <p:spPr bwMode="auto">
          <a:xfrm>
            <a:off x="4572000" y="2347126"/>
            <a:ext cx="3880345" cy="2409591"/>
          </a:xfrm>
          <a:prstGeom prst="rect">
            <a:avLst/>
          </a:prstGeom>
          <a:noFill/>
          <a:ln w="9525">
            <a:noFill/>
            <a:miter lim="800000"/>
            <a:headEnd/>
            <a:tailEnd/>
          </a:ln>
        </p:spPr>
      </p:pic>
      <p:pic>
        <p:nvPicPr>
          <p:cNvPr id="6" name="Content Placeholder 3" descr="www.hamtabar.com | زیباترین باغ های چینی دنیا (عکس)"/>
          <p:cNvPicPr>
            <a:picLocks/>
          </p:cNvPicPr>
          <p:nvPr/>
        </p:nvPicPr>
        <p:blipFill>
          <a:blip r:embed="rId4" cstate="print"/>
          <a:srcRect/>
          <a:stretch>
            <a:fillRect/>
          </a:stretch>
        </p:blipFill>
        <p:spPr bwMode="auto">
          <a:xfrm>
            <a:off x="1281671" y="3861048"/>
            <a:ext cx="3672408" cy="2463767"/>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7"/>
            <a:ext cx="8229600" cy="698420"/>
          </a:xfrm>
        </p:spPr>
        <p:txBody>
          <a:bodyPr>
            <a:normAutofit/>
          </a:bodyPr>
          <a:lstStyle/>
          <a:p>
            <a:pPr algn="ctr">
              <a:buNone/>
            </a:pPr>
            <a:r>
              <a:rPr lang="fa-IR" dirty="0">
                <a:cs typeface="B Homa" panose="00000400000000000000" pitchFamily="2" charset="-78"/>
              </a:rPr>
              <a:t>باغ چینی </a:t>
            </a:r>
            <a:r>
              <a:rPr lang="fa-IR" dirty="0" smtClean="0">
                <a:cs typeface="B Homa" panose="00000400000000000000" pitchFamily="2" charset="-78"/>
              </a:rPr>
              <a:t>دوستی </a:t>
            </a:r>
            <a:r>
              <a:rPr lang="fa-IR" dirty="0">
                <a:cs typeface="B Homa" panose="00000400000000000000" pitchFamily="2" charset="-78"/>
              </a:rPr>
              <a:t>(استرالیا، </a:t>
            </a:r>
            <a:r>
              <a:rPr lang="fa-IR" dirty="0" smtClean="0">
                <a:cs typeface="B Homa" panose="00000400000000000000" pitchFamily="2" charset="-78"/>
              </a:rPr>
              <a:t>سیدنی</a:t>
            </a:r>
            <a:r>
              <a:rPr lang="fa-IR" dirty="0">
                <a:cs typeface="B Homa" panose="00000400000000000000" pitchFamily="2" charset="-78"/>
              </a:rPr>
              <a:t>)</a:t>
            </a:r>
            <a:endParaRPr lang="en-US" dirty="0">
              <a:cs typeface="B Homa" panose="00000400000000000000" pitchFamily="2" charset="-78"/>
            </a:endParaRPr>
          </a:p>
        </p:txBody>
      </p:sp>
      <p:pic>
        <p:nvPicPr>
          <p:cNvPr id="4" name="Picture 3" descr="www.hamtabar.com | زیباترین باغ های چینی دنیا (عکس)"/>
          <p:cNvPicPr/>
          <p:nvPr/>
        </p:nvPicPr>
        <p:blipFill>
          <a:blip r:embed="rId2" cstate="print"/>
          <a:srcRect/>
          <a:stretch>
            <a:fillRect/>
          </a:stretch>
        </p:blipFill>
        <p:spPr bwMode="auto">
          <a:xfrm>
            <a:off x="755576" y="1268760"/>
            <a:ext cx="4261099" cy="2503180"/>
          </a:xfrm>
          <a:prstGeom prst="rect">
            <a:avLst/>
          </a:prstGeom>
          <a:noFill/>
          <a:ln w="9525">
            <a:noFill/>
            <a:miter lim="800000"/>
            <a:headEnd/>
            <a:tailEnd/>
          </a:ln>
        </p:spPr>
      </p:pic>
      <p:pic>
        <p:nvPicPr>
          <p:cNvPr id="5" name="Content Placeholder 3" descr="www.hamtabar.com | زیباترین باغ های چینی دنیا (عکس)"/>
          <p:cNvPicPr>
            <a:picLocks/>
          </p:cNvPicPr>
          <p:nvPr/>
        </p:nvPicPr>
        <p:blipFill>
          <a:blip r:embed="rId3" cstate="print"/>
          <a:srcRect/>
          <a:stretch>
            <a:fillRect/>
          </a:stretch>
        </p:blipFill>
        <p:spPr bwMode="auto">
          <a:xfrm>
            <a:off x="4644008" y="2204864"/>
            <a:ext cx="3821410" cy="4065980"/>
          </a:xfrm>
          <a:prstGeom prst="rect">
            <a:avLst/>
          </a:prstGeom>
          <a:noFill/>
          <a:ln w="9525">
            <a:noFill/>
            <a:miter lim="800000"/>
            <a:headEnd/>
            <a:tailEnd/>
          </a:ln>
        </p:spPr>
      </p:pic>
      <p:pic>
        <p:nvPicPr>
          <p:cNvPr id="6" name="Content Placeholder 3" descr="www.hamtabar.com | زیباترین باغ های چینی دنیا (عکس)"/>
          <p:cNvPicPr>
            <a:picLocks/>
          </p:cNvPicPr>
          <p:nvPr/>
        </p:nvPicPr>
        <p:blipFill>
          <a:blip r:embed="rId4" cstate="print"/>
          <a:srcRect/>
          <a:stretch>
            <a:fillRect/>
          </a:stretch>
        </p:blipFill>
        <p:spPr bwMode="auto">
          <a:xfrm>
            <a:off x="661529" y="3723015"/>
            <a:ext cx="4076526" cy="2547829"/>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7"/>
            <a:ext cx="8229600" cy="626412"/>
          </a:xfrm>
        </p:spPr>
        <p:txBody>
          <a:bodyPr>
            <a:normAutofit/>
          </a:bodyPr>
          <a:lstStyle/>
          <a:p>
            <a:pPr algn="ctr">
              <a:buNone/>
            </a:pPr>
            <a:r>
              <a:rPr lang="fa-IR" b="1" dirty="0">
                <a:cs typeface="B Homa" panose="00000400000000000000" pitchFamily="2" charset="-78"/>
              </a:rPr>
              <a:t>باغ چینی </a:t>
            </a:r>
            <a:r>
              <a:rPr lang="fa-IR" b="1" dirty="0" smtClean="0">
                <a:cs typeface="B Homa" panose="00000400000000000000" pitchFamily="2" charset="-78"/>
              </a:rPr>
              <a:t>(سنگاپور)</a:t>
            </a:r>
            <a:endParaRPr lang="en-US" dirty="0">
              <a:cs typeface="B Homa" panose="00000400000000000000" pitchFamily="2" charset="-78"/>
            </a:endParaRPr>
          </a:p>
          <a:p>
            <a:pPr>
              <a:buNone/>
            </a:pPr>
            <a:endParaRPr lang="fa-IR" dirty="0">
              <a:cs typeface="B Homa" panose="00000400000000000000" pitchFamily="2" charset="-78"/>
            </a:endParaRPr>
          </a:p>
        </p:txBody>
      </p:sp>
      <p:pic>
        <p:nvPicPr>
          <p:cNvPr id="4" name="Picture 3" descr="www.hamtabar.com | زیباترین باغ های چینی دنیا (عکس)"/>
          <p:cNvPicPr/>
          <p:nvPr/>
        </p:nvPicPr>
        <p:blipFill>
          <a:blip r:embed="rId2" cstate="print"/>
          <a:srcRect/>
          <a:stretch>
            <a:fillRect/>
          </a:stretch>
        </p:blipFill>
        <p:spPr bwMode="auto">
          <a:xfrm>
            <a:off x="755576" y="1323866"/>
            <a:ext cx="4010218" cy="2715346"/>
          </a:xfrm>
          <a:prstGeom prst="rect">
            <a:avLst/>
          </a:prstGeom>
          <a:noFill/>
          <a:ln w="9525">
            <a:noFill/>
            <a:miter lim="800000"/>
            <a:headEnd/>
            <a:tailEnd/>
          </a:ln>
        </p:spPr>
      </p:pic>
      <p:pic>
        <p:nvPicPr>
          <p:cNvPr id="5" name="Content Placeholder 3" descr="www.hamtabar.com | زیباترین باغ های چینی دنیا (عکس)"/>
          <p:cNvPicPr>
            <a:picLocks/>
          </p:cNvPicPr>
          <p:nvPr/>
        </p:nvPicPr>
        <p:blipFill>
          <a:blip r:embed="rId3" cstate="print"/>
          <a:srcRect/>
          <a:stretch>
            <a:fillRect/>
          </a:stretch>
        </p:blipFill>
        <p:spPr bwMode="auto">
          <a:xfrm>
            <a:off x="4499992" y="1935605"/>
            <a:ext cx="3947135" cy="2705340"/>
          </a:xfrm>
          <a:prstGeom prst="rect">
            <a:avLst/>
          </a:prstGeom>
          <a:noFill/>
          <a:ln w="9525">
            <a:noFill/>
            <a:miter lim="800000"/>
            <a:headEnd/>
            <a:tailEnd/>
          </a:ln>
        </p:spPr>
      </p:pic>
      <p:pic>
        <p:nvPicPr>
          <p:cNvPr id="6" name="Content Placeholder 3" descr="www.hamtabar.com | زیباترین باغ های چینی دنیا (عکس)"/>
          <p:cNvPicPr>
            <a:picLocks/>
          </p:cNvPicPr>
          <p:nvPr/>
        </p:nvPicPr>
        <p:blipFill>
          <a:blip r:embed="rId4" cstate="print"/>
          <a:srcRect/>
          <a:stretch>
            <a:fillRect/>
          </a:stretch>
        </p:blipFill>
        <p:spPr bwMode="auto">
          <a:xfrm>
            <a:off x="817385" y="3861048"/>
            <a:ext cx="3706880" cy="2377238"/>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7"/>
            <a:ext cx="8229600" cy="842436"/>
          </a:xfrm>
        </p:spPr>
        <p:txBody>
          <a:bodyPr>
            <a:normAutofit/>
          </a:bodyPr>
          <a:lstStyle/>
          <a:p>
            <a:pPr algn="ctr">
              <a:buNone/>
            </a:pPr>
            <a:r>
              <a:rPr lang="ar-SA" dirty="0">
                <a:cs typeface="B Homa" panose="00000400000000000000" pitchFamily="2" charset="-78"/>
              </a:rPr>
              <a:t>باغ چینی؛ تجربه </a:t>
            </a:r>
            <a:r>
              <a:rPr lang="ar-SA" dirty="0" smtClean="0">
                <a:cs typeface="B Homa" panose="00000400000000000000" pitchFamily="2" charset="-78"/>
              </a:rPr>
              <a:t>مدرنیته</a:t>
            </a:r>
            <a:endParaRPr lang="en-US" dirty="0">
              <a:cs typeface="B Homa" panose="00000400000000000000" pitchFamily="2" charset="-78"/>
            </a:endParaRPr>
          </a:p>
          <a:p>
            <a:pPr>
              <a:buNone/>
            </a:pPr>
            <a:endParaRPr lang="fa-IR" dirty="0">
              <a:cs typeface="B Homa" panose="00000400000000000000" pitchFamily="2" charset="-78"/>
            </a:endParaRPr>
          </a:p>
        </p:txBody>
      </p:sp>
      <p:pic>
        <p:nvPicPr>
          <p:cNvPr id="4" name="Picture 3" descr="http://www.etoood.com/Images/News/Large/5306342621715818212502010182418211.jpg"/>
          <p:cNvPicPr/>
          <p:nvPr/>
        </p:nvPicPr>
        <p:blipFill>
          <a:blip r:embed="rId2" cstate="print"/>
          <a:srcRect/>
          <a:stretch>
            <a:fillRect/>
          </a:stretch>
        </p:blipFill>
        <p:spPr bwMode="auto">
          <a:xfrm>
            <a:off x="755358" y="1268760"/>
            <a:ext cx="3834695" cy="2647766"/>
          </a:xfrm>
          <a:prstGeom prst="rect">
            <a:avLst/>
          </a:prstGeom>
          <a:noFill/>
          <a:ln w="9525">
            <a:noFill/>
            <a:miter lim="800000"/>
            <a:headEnd/>
            <a:tailEnd/>
          </a:ln>
        </p:spPr>
      </p:pic>
      <p:pic>
        <p:nvPicPr>
          <p:cNvPr id="5" name="Content Placeholder 3" descr="http://www.etoood.com/Images/News/Large/530634262173211821250201012418211.jpg"/>
          <p:cNvPicPr>
            <a:picLocks/>
          </p:cNvPicPr>
          <p:nvPr/>
        </p:nvPicPr>
        <p:blipFill>
          <a:blip r:embed="rId3" cstate="print"/>
          <a:srcRect/>
          <a:stretch>
            <a:fillRect/>
          </a:stretch>
        </p:blipFill>
        <p:spPr bwMode="auto">
          <a:xfrm>
            <a:off x="4791631" y="1264974"/>
            <a:ext cx="3596793" cy="2652634"/>
          </a:xfrm>
          <a:prstGeom prst="rect">
            <a:avLst/>
          </a:prstGeom>
          <a:noFill/>
          <a:ln w="9525">
            <a:noFill/>
            <a:miter lim="800000"/>
            <a:headEnd/>
            <a:tailEnd/>
          </a:ln>
        </p:spPr>
      </p:pic>
      <p:pic>
        <p:nvPicPr>
          <p:cNvPr id="6" name="ncode_imageresizer_container_2" descr="http://www.etoood.com/Images/News/Large/530634262174405102500201002451011.jpg"/>
          <p:cNvPicPr>
            <a:picLocks/>
          </p:cNvPicPr>
          <p:nvPr/>
        </p:nvPicPr>
        <p:blipFill>
          <a:blip r:embed="rId4" cstate="print"/>
          <a:srcRect/>
          <a:stretch>
            <a:fillRect/>
          </a:stretch>
        </p:blipFill>
        <p:spPr bwMode="auto">
          <a:xfrm>
            <a:off x="1825312" y="3645024"/>
            <a:ext cx="5335885" cy="2690792"/>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004048" y="476672"/>
            <a:ext cx="3632201" cy="504056"/>
          </a:xfrm>
        </p:spPr>
        <p:txBody>
          <a:bodyPr>
            <a:noAutofit/>
          </a:bodyPr>
          <a:lstStyle/>
          <a:p>
            <a:pPr algn="r" rtl="1"/>
            <a:r>
              <a:rPr lang="fa-IR" sz="2800" dirty="0" smtClean="0">
                <a:cs typeface="B Homa" panose="00000400000000000000" pitchFamily="2" charset="-78"/>
              </a:rPr>
              <a:t>فهرست</a:t>
            </a:r>
            <a:endParaRPr lang="fa-IR" sz="2800" dirty="0">
              <a:cs typeface="B Homa" panose="00000400000000000000" pitchFamily="2" charset="-78"/>
            </a:endParaRPr>
          </a:p>
        </p:txBody>
      </p:sp>
      <p:sp>
        <p:nvSpPr>
          <p:cNvPr id="2" name="TextBox 1"/>
          <p:cNvSpPr txBox="1"/>
          <p:nvPr/>
        </p:nvSpPr>
        <p:spPr>
          <a:xfrm>
            <a:off x="1763688" y="1340768"/>
            <a:ext cx="6480720" cy="5262979"/>
          </a:xfrm>
          <a:prstGeom prst="rect">
            <a:avLst/>
          </a:prstGeom>
          <a:noFill/>
        </p:spPr>
        <p:txBody>
          <a:bodyPr wrap="square" rtlCol="1">
            <a:spAutoFit/>
          </a:bodyPr>
          <a:lstStyle/>
          <a:p>
            <a:pPr marL="285750" indent="-285750">
              <a:buFont typeface="Arial" panose="020B0604020202020204" pitchFamily="34" charset="0"/>
              <a:buChar char="•"/>
            </a:pPr>
            <a:r>
              <a:rPr lang="fa-IR" sz="2400" dirty="0" smtClean="0">
                <a:cs typeface="B Homa" panose="00000400000000000000" pitchFamily="2" charset="-78"/>
              </a:rPr>
              <a:t>مقدمه</a:t>
            </a:r>
          </a:p>
          <a:p>
            <a:pPr marL="285750" indent="-285750">
              <a:buFont typeface="Arial" panose="020B0604020202020204" pitchFamily="34" charset="0"/>
              <a:buChar char="•"/>
            </a:pPr>
            <a:endParaRPr lang="fa-IR" sz="2400" dirty="0" smtClean="0">
              <a:cs typeface="B Homa" panose="00000400000000000000" pitchFamily="2" charset="-78"/>
            </a:endParaRPr>
          </a:p>
          <a:p>
            <a:pPr marL="285750" indent="-285750">
              <a:buFont typeface="Arial" panose="020B0604020202020204" pitchFamily="34" charset="0"/>
              <a:buChar char="•"/>
            </a:pPr>
            <a:r>
              <a:rPr lang="fa-IR" sz="2400" dirty="0" smtClean="0">
                <a:cs typeface="B Homa" panose="00000400000000000000" pitchFamily="2" charset="-78"/>
              </a:rPr>
              <a:t>پیشینه باغ های چینی</a:t>
            </a:r>
          </a:p>
          <a:p>
            <a:pPr marL="285750" indent="-285750">
              <a:buFont typeface="Arial" panose="020B0604020202020204" pitchFamily="34" charset="0"/>
              <a:buChar char="•"/>
            </a:pPr>
            <a:endParaRPr lang="fa-IR" sz="2400" dirty="0" smtClean="0">
              <a:cs typeface="B Homa" panose="00000400000000000000" pitchFamily="2" charset="-78"/>
            </a:endParaRPr>
          </a:p>
          <a:p>
            <a:pPr marL="285750" indent="-285750">
              <a:buFont typeface="Arial" panose="020B0604020202020204" pitchFamily="34" charset="0"/>
              <a:buChar char="•"/>
            </a:pPr>
            <a:r>
              <a:rPr lang="fa-IR" sz="2400" dirty="0" smtClean="0">
                <a:cs typeface="B Homa" panose="00000400000000000000" pitchFamily="2" charset="-78"/>
              </a:rPr>
              <a:t>عناصر باغ های چینی</a:t>
            </a:r>
          </a:p>
          <a:p>
            <a:pPr marL="285750" indent="-285750">
              <a:buFont typeface="Arial" panose="020B0604020202020204" pitchFamily="34" charset="0"/>
              <a:buChar char="•"/>
            </a:pPr>
            <a:endParaRPr lang="fa-IR" sz="2400" dirty="0" smtClean="0">
              <a:cs typeface="B Homa" panose="00000400000000000000" pitchFamily="2" charset="-78"/>
            </a:endParaRPr>
          </a:p>
          <a:p>
            <a:pPr marL="285750" indent="-285750">
              <a:buFont typeface="Arial" panose="020B0604020202020204" pitchFamily="34" charset="0"/>
              <a:buChar char="•"/>
            </a:pPr>
            <a:r>
              <a:rPr lang="fa-IR" sz="2400" dirty="0" smtClean="0">
                <a:cs typeface="B Homa" panose="00000400000000000000" pitchFamily="2" charset="-78"/>
              </a:rPr>
              <a:t>عوامل تاثیر گذار</a:t>
            </a:r>
          </a:p>
          <a:p>
            <a:pPr marL="285750" indent="-285750">
              <a:buFont typeface="Arial" panose="020B0604020202020204" pitchFamily="34" charset="0"/>
              <a:buChar char="•"/>
            </a:pPr>
            <a:endParaRPr lang="fa-IR" sz="2400" dirty="0" smtClean="0">
              <a:cs typeface="B Homa" panose="00000400000000000000" pitchFamily="2" charset="-78"/>
            </a:endParaRPr>
          </a:p>
          <a:p>
            <a:pPr marL="285750" indent="-285750">
              <a:buFont typeface="Arial" panose="020B0604020202020204" pitchFamily="34" charset="0"/>
              <a:buChar char="•"/>
            </a:pPr>
            <a:r>
              <a:rPr lang="fa-IR" sz="2400" dirty="0">
                <a:solidFill>
                  <a:schemeClr val="tx2"/>
                </a:solidFill>
                <a:latin typeface="Trebuchet MS" pitchFamily="34" charset="0"/>
                <a:cs typeface="B Homa" panose="00000400000000000000" pitchFamily="2" charset="-78"/>
              </a:rPr>
              <a:t>برخی از نکات ممتاز باغ سازی </a:t>
            </a:r>
            <a:r>
              <a:rPr lang="fa-IR" sz="2400" dirty="0" smtClean="0">
                <a:solidFill>
                  <a:schemeClr val="tx2"/>
                </a:solidFill>
                <a:latin typeface="Trebuchet MS" pitchFamily="34" charset="0"/>
                <a:cs typeface="B Homa" panose="00000400000000000000" pitchFamily="2" charset="-78"/>
              </a:rPr>
              <a:t>چینی</a:t>
            </a:r>
          </a:p>
          <a:p>
            <a:pPr marL="285750" indent="-285750">
              <a:buFont typeface="Arial" panose="020B0604020202020204" pitchFamily="34" charset="0"/>
              <a:buChar char="•"/>
            </a:pPr>
            <a:endParaRPr lang="fa-IR" sz="2400" dirty="0">
              <a:solidFill>
                <a:schemeClr val="tx2"/>
              </a:solidFill>
              <a:latin typeface="Trebuchet MS" pitchFamily="34" charset="0"/>
              <a:cs typeface="B Homa" panose="00000400000000000000" pitchFamily="2" charset="-78"/>
            </a:endParaRPr>
          </a:p>
          <a:p>
            <a:pPr marL="285750" indent="-285750">
              <a:buFont typeface="Arial" panose="020B0604020202020204" pitchFamily="34" charset="0"/>
              <a:buChar char="•"/>
            </a:pPr>
            <a:r>
              <a:rPr lang="fa-IR" sz="2400" dirty="0" smtClean="0">
                <a:cs typeface="B Homa" panose="00000400000000000000" pitchFamily="2" charset="-78"/>
              </a:rPr>
              <a:t>نمونه هایی از باغ ها</a:t>
            </a:r>
          </a:p>
          <a:p>
            <a:endParaRPr lang="fa-IR" sz="2400" dirty="0">
              <a:cs typeface="B Homa" panose="00000400000000000000" pitchFamily="2" charset="-78"/>
            </a:endParaRPr>
          </a:p>
          <a:p>
            <a:pPr marL="285750" indent="-285750">
              <a:buFont typeface="Arial" panose="020B0604020202020204" pitchFamily="34" charset="0"/>
              <a:buChar char="•"/>
            </a:pPr>
            <a:r>
              <a:rPr lang="fa-IR" sz="2400" dirty="0" smtClean="0">
                <a:cs typeface="B Homa" panose="00000400000000000000" pitchFamily="2" charset="-78"/>
              </a:rPr>
              <a:t>منابع</a:t>
            </a:r>
          </a:p>
          <a:p>
            <a:endParaRPr lang="fa-IR" sz="2400" dirty="0">
              <a:cs typeface="B Homa" panose="00000400000000000000" pitchFamily="2" charset="-78"/>
            </a:endParaRPr>
          </a:p>
        </p:txBody>
      </p:sp>
    </p:spTree>
    <p:extLst>
      <p:ext uri="{BB962C8B-B14F-4D97-AF65-F5344CB8AC3E}">
        <p14:creationId xmlns:p14="http://schemas.microsoft.com/office/powerpoint/2010/main" val="1015406089"/>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bwMode="auto">
          <a:xfrm>
            <a:off x="899592" y="1052736"/>
            <a:ext cx="7177608" cy="4824536"/>
          </a:xfrm>
          <a:prstGeom prst="rect">
            <a:avLst/>
          </a:prstGeom>
          <a:noFill/>
          <a:ln w="9525">
            <a:noFill/>
            <a:miter lim="800000"/>
            <a:headEnd/>
            <a:tailEnd/>
          </a:ln>
        </p:spPr>
        <p:txBody>
          <a:bodyPr lIns="45720" tIns="0" rIns="45720" bIns="0"/>
          <a:lstStyle/>
          <a:p>
            <a:pPr>
              <a:spcBef>
                <a:spcPts val="600"/>
              </a:spcBef>
              <a:buClr>
                <a:schemeClr val="tx2"/>
              </a:buClr>
              <a:buSzPct val="73000"/>
            </a:pPr>
            <a:r>
              <a:rPr lang="fa-IR" sz="2400" dirty="0" smtClean="0">
                <a:solidFill>
                  <a:schemeClr val="tx2"/>
                </a:solidFill>
                <a:latin typeface="Trebuchet MS" pitchFamily="34" charset="0"/>
                <a:cs typeface="B Homa" panose="00000400000000000000" pitchFamily="2" charset="-78"/>
              </a:rPr>
              <a:t>منابع</a:t>
            </a:r>
          </a:p>
          <a:p>
            <a:pPr>
              <a:spcBef>
                <a:spcPts val="600"/>
              </a:spcBef>
              <a:buClr>
                <a:schemeClr val="tx2"/>
              </a:buClr>
              <a:buSzPct val="73000"/>
            </a:pPr>
            <a:endParaRPr lang="fa-IR" sz="2400" dirty="0">
              <a:solidFill>
                <a:schemeClr val="tx2"/>
              </a:solidFill>
              <a:latin typeface="Trebuchet MS" pitchFamily="34" charset="0"/>
              <a:cs typeface="B Homa" panose="00000400000000000000" pitchFamily="2" charset="-78"/>
            </a:endParaRPr>
          </a:p>
          <a:p>
            <a:pPr>
              <a:spcBef>
                <a:spcPts val="600"/>
              </a:spcBef>
              <a:buClr>
                <a:schemeClr val="tx2"/>
              </a:buClr>
              <a:buSzPct val="73000"/>
            </a:pPr>
            <a:r>
              <a:rPr lang="fa-IR" sz="2400" dirty="0" smtClean="0">
                <a:solidFill>
                  <a:schemeClr val="tx2"/>
                </a:solidFill>
                <a:latin typeface="Trebuchet MS" pitchFamily="34" charset="0"/>
                <a:cs typeface="B Homa" panose="00000400000000000000" pitchFamily="2" charset="-78"/>
              </a:rPr>
              <a:t>بولت ، الیزابت 1393 ، تاریخ مصور طراحی منظر ، ترجمه گلنار محبعلی</a:t>
            </a:r>
          </a:p>
          <a:p>
            <a:pPr>
              <a:spcBef>
                <a:spcPts val="600"/>
              </a:spcBef>
              <a:buClr>
                <a:schemeClr val="tx2"/>
              </a:buClr>
              <a:buSzPct val="73000"/>
            </a:pPr>
            <a:endParaRPr lang="fa-IR" sz="2400" dirty="0">
              <a:solidFill>
                <a:schemeClr val="tx2"/>
              </a:solidFill>
              <a:latin typeface="Trebuchet MS" pitchFamily="34" charset="0"/>
              <a:cs typeface="B Homa" panose="00000400000000000000" pitchFamily="2" charset="-78"/>
            </a:endParaRPr>
          </a:p>
          <a:p>
            <a:pPr>
              <a:spcBef>
                <a:spcPts val="600"/>
              </a:spcBef>
              <a:buClr>
                <a:schemeClr val="tx2"/>
              </a:buClr>
              <a:buSzPct val="73000"/>
            </a:pPr>
            <a:r>
              <a:rPr lang="en-US" sz="2400" dirty="0" smtClean="0">
                <a:solidFill>
                  <a:schemeClr val="tx2"/>
                </a:solidFill>
                <a:latin typeface="Trebuchet MS" pitchFamily="34" charset="0"/>
                <a:cs typeface="B Homa" panose="00000400000000000000" pitchFamily="2" charset="-78"/>
                <a:hlinkClick r:id="rId2"/>
              </a:rPr>
              <a:t>www.hamtabar.com</a:t>
            </a:r>
            <a:endParaRPr lang="en-US" sz="2400" dirty="0" smtClean="0">
              <a:solidFill>
                <a:schemeClr val="tx2"/>
              </a:solidFill>
              <a:latin typeface="Trebuchet MS" pitchFamily="34" charset="0"/>
              <a:cs typeface="B Homa" panose="00000400000000000000" pitchFamily="2" charset="-78"/>
            </a:endParaRPr>
          </a:p>
          <a:p>
            <a:pPr>
              <a:spcBef>
                <a:spcPts val="600"/>
              </a:spcBef>
              <a:buClr>
                <a:schemeClr val="tx2"/>
              </a:buClr>
              <a:buSzPct val="73000"/>
            </a:pPr>
            <a:endParaRPr lang="en-US" sz="2400" dirty="0">
              <a:solidFill>
                <a:schemeClr val="tx2"/>
              </a:solidFill>
              <a:latin typeface="Trebuchet MS" pitchFamily="34" charset="0"/>
              <a:cs typeface="B Homa" panose="00000400000000000000" pitchFamily="2" charset="-78"/>
            </a:endParaRPr>
          </a:p>
          <a:p>
            <a:pPr>
              <a:spcBef>
                <a:spcPts val="600"/>
              </a:spcBef>
              <a:buClr>
                <a:schemeClr val="tx2"/>
              </a:buClr>
              <a:buSzPct val="73000"/>
            </a:pPr>
            <a:endParaRPr lang="fa-IR" sz="2400" dirty="0">
              <a:solidFill>
                <a:schemeClr val="tx2"/>
              </a:solidFill>
              <a:latin typeface="Trebuchet MS" pitchFamily="34" charset="0"/>
              <a:cs typeface="B Homa" panose="00000400000000000000" pitchFamily="2" charset="-78"/>
            </a:endParaRPr>
          </a:p>
        </p:txBody>
      </p:sp>
    </p:spTree>
    <p:extLst>
      <p:ext uri="{BB962C8B-B14F-4D97-AF65-F5344CB8AC3E}">
        <p14:creationId xmlns:p14="http://schemas.microsoft.com/office/powerpoint/2010/main" val="823578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2492896"/>
            <a:ext cx="6933456" cy="3284984"/>
          </a:xfrm>
        </p:spPr>
        <p:txBody>
          <a:bodyPr anchor="ctr">
            <a:noAutofit/>
          </a:bodyPr>
          <a:lstStyle/>
          <a:p>
            <a:pPr marL="0" indent="0" algn="just" rtl="1">
              <a:buNone/>
            </a:pPr>
            <a:r>
              <a:rPr lang="fa-IR" sz="1800" dirty="0" smtClean="0">
                <a:cs typeface="B Homa" panose="00000400000000000000" pitchFamily="2" charset="-78"/>
              </a:rPr>
              <a:t>شباهت </a:t>
            </a:r>
            <a:r>
              <a:rPr lang="fa-IR" sz="1800" dirty="0">
                <a:cs typeface="B Homa" panose="00000400000000000000" pitchFamily="2" charset="-78"/>
              </a:rPr>
              <a:t>های بسیاری بین ویژگی‌های باغ سازی </a:t>
            </a:r>
            <a:r>
              <a:rPr lang="fa-IR" sz="1800" dirty="0" smtClean="0">
                <a:cs typeface="B Homa" panose="00000400000000000000" pitchFamily="2" charset="-78"/>
              </a:rPr>
              <a:t>چینی و ژاپنی وجود </a:t>
            </a:r>
            <a:r>
              <a:rPr lang="fa-IR" sz="1800" dirty="0">
                <a:cs typeface="B Homa" panose="00000400000000000000" pitchFamily="2" charset="-78"/>
              </a:rPr>
              <a:t>دارد که از جمله آنها می‌توان به سمبلیک بودن، ارگانیک بودن، طبیعت‌گرا بودن و.... نام برد . ولی با مشاهده باغ‌ها و منظرسازی‌های چینی در دوره مدرن می‌توان ادعا کرد که در چین بیشتر نمایش طبیعت به گونه‌ای وحشی و بکر ملاک اصلی عمل قرار گرفته است و سعی بر آن است که در آنها احساس قرارگیری در یک محیط طبیعی به مخاطب دست دهد و سمبلیسم و نمادگرایی صرفاً در جزئیات منظرسازی آنها به چشم می‌خورد که می‌توان به نوع آرایش درختان، قرار دادن تخته سنگ‌ها در قسمت‌های مشخصی از باغ اشاره کرد و همچنین در این منظرسازی اکثر عناصر طبیعی مانند آب و درخت را مستقیماً به کار می‌گیرد . </a:t>
            </a:r>
            <a:endParaRPr lang="fa-IR" sz="1800" dirty="0" smtClean="0">
              <a:cs typeface="B Homa" panose="00000400000000000000" pitchFamily="2" charset="-78"/>
            </a:endParaRPr>
          </a:p>
        </p:txBody>
      </p:sp>
      <p:sp>
        <p:nvSpPr>
          <p:cNvPr id="4" name="Subtitle 2"/>
          <p:cNvSpPr txBox="1">
            <a:spLocks/>
          </p:cNvSpPr>
          <p:nvPr/>
        </p:nvSpPr>
        <p:spPr bwMode="auto">
          <a:xfrm>
            <a:off x="2541712" y="1484784"/>
            <a:ext cx="4225280" cy="728133"/>
          </a:xfrm>
          <a:prstGeom prst="rect">
            <a:avLst/>
          </a:prstGeom>
          <a:noFill/>
          <a:ln w="9525">
            <a:noFill/>
            <a:miter lim="800000"/>
            <a:headEnd/>
            <a:tailEnd/>
          </a:ln>
        </p:spPr>
        <p:txBody>
          <a:bodyPr lIns="45720" tIns="0" rIns="45720" bIns="0"/>
          <a:lstStyle/>
          <a:p>
            <a:pPr algn="ctr">
              <a:spcBef>
                <a:spcPts val="600"/>
              </a:spcBef>
              <a:buClr>
                <a:schemeClr val="tx2"/>
              </a:buClr>
              <a:buSzPct val="73000"/>
            </a:pPr>
            <a:r>
              <a:rPr lang="fa-IR" sz="2800" dirty="0" smtClean="0">
                <a:solidFill>
                  <a:schemeClr val="tx2"/>
                </a:solidFill>
                <a:latin typeface="Trebuchet MS" pitchFamily="34" charset="0"/>
                <a:cs typeface="B Homa" panose="00000400000000000000" pitchFamily="2" charset="-78"/>
              </a:rPr>
              <a:t>مقدمه</a:t>
            </a:r>
            <a:endParaRPr lang="fa-IR" sz="2800" dirty="0">
              <a:solidFill>
                <a:schemeClr val="tx2"/>
              </a:solidFill>
              <a:latin typeface="Trebuchet MS" pitchFamily="34" charset="0"/>
              <a:cs typeface="B Homa" panose="00000400000000000000" pitchFamily="2"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472562"/>
            <a:ext cx="7581528" cy="5411807"/>
          </a:xfrm>
        </p:spPr>
        <p:txBody>
          <a:bodyPr>
            <a:noAutofit/>
          </a:bodyPr>
          <a:lstStyle/>
          <a:p>
            <a:pPr algn="just" rtl="1"/>
            <a:r>
              <a:rPr lang="fa-IR" sz="1800" dirty="0" smtClean="0">
                <a:cs typeface="B Homa" panose="00000400000000000000" pitchFamily="2" charset="-78"/>
              </a:rPr>
              <a:t>باغ </a:t>
            </a:r>
            <a:r>
              <a:rPr lang="fa-IR" sz="1800" dirty="0">
                <a:cs typeface="B Homa" panose="00000400000000000000" pitchFamily="2" charset="-78"/>
              </a:rPr>
              <a:t>سازي چين سابقه ديرينه داشته و قديمي ترين باغستان دربار در سلسله امپراطوري جو در بيش از 3 هزار سال پيش ايجاد شد.</a:t>
            </a:r>
            <a:endParaRPr lang="en-US" sz="1800" dirty="0">
              <a:cs typeface="B Homa" panose="00000400000000000000" pitchFamily="2" charset="-78"/>
            </a:endParaRPr>
          </a:p>
          <a:p>
            <a:pPr algn="just" rtl="1"/>
            <a:r>
              <a:rPr lang="fa-IR" sz="1800" dirty="0" smtClean="0">
                <a:cs typeface="B Homa" panose="00000400000000000000" pitchFamily="2" charset="-78"/>
              </a:rPr>
              <a:t>محيطي </a:t>
            </a:r>
            <a:r>
              <a:rPr lang="fa-IR" sz="1800" dirty="0">
                <a:cs typeface="B Homa" panose="00000400000000000000" pitchFamily="2" charset="-78"/>
              </a:rPr>
              <a:t>كه براي ساخت باغ هاي چين ايجاد شده عموما به قرار زير است:</a:t>
            </a:r>
            <a:endParaRPr lang="en-US" sz="1800" dirty="0">
              <a:cs typeface="B Homa" panose="00000400000000000000" pitchFamily="2" charset="-78"/>
            </a:endParaRPr>
          </a:p>
          <a:p>
            <a:pPr marL="0" indent="0" algn="just" rtl="1">
              <a:buNone/>
            </a:pPr>
            <a:endParaRPr lang="fa-IR" sz="1800" dirty="0" smtClean="0">
              <a:cs typeface="B Homa" panose="00000400000000000000" pitchFamily="2" charset="-78"/>
            </a:endParaRPr>
          </a:p>
          <a:p>
            <a:pPr marL="0" indent="0" algn="just" rtl="1">
              <a:buNone/>
            </a:pPr>
            <a:r>
              <a:rPr lang="fa-IR" sz="1800" dirty="0" smtClean="0">
                <a:cs typeface="B Homa" panose="00000400000000000000" pitchFamily="2" charset="-78"/>
              </a:rPr>
              <a:t>نشان </a:t>
            </a:r>
            <a:r>
              <a:rPr lang="fa-IR" sz="1800" dirty="0">
                <a:cs typeface="B Homa" panose="00000400000000000000" pitchFamily="2" charset="-78"/>
              </a:rPr>
              <a:t>دادن نظريه مكتب كنفوسيوس در مورد چگونگي برخورد با جامعه </a:t>
            </a:r>
            <a:r>
              <a:rPr lang="fa-IR" sz="1800" dirty="0" smtClean="0">
                <a:cs typeface="B Homa" panose="00000400000000000000" pitchFamily="2" charset="-78"/>
              </a:rPr>
              <a:t>بها </a:t>
            </a:r>
            <a:r>
              <a:rPr lang="fa-IR" sz="1800" dirty="0">
                <a:cs typeface="B Homa" panose="00000400000000000000" pitchFamily="2" charset="-78"/>
              </a:rPr>
              <a:t>دادن به ارزش ها و اصول اخلاقي </a:t>
            </a:r>
            <a:r>
              <a:rPr lang="fa-IR" sz="1800" dirty="0" smtClean="0">
                <a:cs typeface="B Homa" panose="00000400000000000000" pitchFamily="2" charset="-78"/>
              </a:rPr>
              <a:t>، مثل </a:t>
            </a:r>
            <a:r>
              <a:rPr lang="fa-IR" sz="1800" dirty="0">
                <a:cs typeface="B Homa" panose="00000400000000000000" pitchFamily="2" charset="-78"/>
              </a:rPr>
              <a:t>پارك يوان مين يوان</a:t>
            </a:r>
            <a:r>
              <a:rPr lang="fa-IR" sz="1800" dirty="0" smtClean="0">
                <a:cs typeface="B Homa" panose="00000400000000000000" pitchFamily="2" charset="-78"/>
              </a:rPr>
              <a:t>. ( بولت ، 1393 : 39 )</a:t>
            </a:r>
            <a:endParaRPr lang="en-US" sz="1800" dirty="0">
              <a:cs typeface="B Homa" panose="00000400000000000000" pitchFamily="2" charset="-78"/>
            </a:endParaRPr>
          </a:p>
          <a:p>
            <a:pPr marL="0" indent="0" algn="just" rtl="1">
              <a:buNone/>
            </a:pPr>
            <a:r>
              <a:rPr lang="fa-IR" sz="1800" dirty="0" smtClean="0">
                <a:cs typeface="B Homa" panose="00000400000000000000" pitchFamily="2" charset="-78"/>
              </a:rPr>
              <a:t>نماياندن </a:t>
            </a:r>
            <a:r>
              <a:rPr lang="fa-IR" sz="1800" dirty="0">
                <a:cs typeface="B Homa" panose="00000400000000000000" pitchFamily="2" charset="-78"/>
              </a:rPr>
              <a:t>نظريه </a:t>
            </a:r>
            <a:r>
              <a:rPr lang="fa-IR" sz="1800" dirty="0" smtClean="0">
                <a:cs typeface="B Homa" panose="00000400000000000000" pitchFamily="2" charset="-78"/>
              </a:rPr>
              <a:t>دائوئیسم </a:t>
            </a:r>
            <a:r>
              <a:rPr lang="fa-IR" sz="1800" dirty="0">
                <a:cs typeface="B Homa" panose="00000400000000000000" pitchFamily="2" charset="-78"/>
              </a:rPr>
              <a:t>چين </a:t>
            </a:r>
            <a:r>
              <a:rPr lang="fa-IR" sz="1800" dirty="0" smtClean="0">
                <a:cs typeface="B Homa" panose="00000400000000000000" pitchFamily="2" charset="-78"/>
              </a:rPr>
              <a:t>، ايجاد </a:t>
            </a:r>
            <a:r>
              <a:rPr lang="fa-IR" sz="1800" dirty="0">
                <a:cs typeface="B Homa" panose="00000400000000000000" pitchFamily="2" charset="-78"/>
              </a:rPr>
              <a:t>محيطي بهشتي </a:t>
            </a:r>
            <a:r>
              <a:rPr lang="fa-IR" sz="1800" dirty="0" smtClean="0">
                <a:cs typeface="B Homa" panose="00000400000000000000" pitchFamily="2" charset="-78"/>
              </a:rPr>
              <a:t>، معبد </a:t>
            </a:r>
            <a:r>
              <a:rPr lang="fa-IR" sz="1800" dirty="0">
                <a:cs typeface="B Homa" panose="00000400000000000000" pitchFamily="2" charset="-78"/>
              </a:rPr>
              <a:t>دائويسم گوچان در كوه چينگ چن شان در استان لي چو آن. ( بولت ، 1393 : 39 </a:t>
            </a:r>
            <a:r>
              <a:rPr lang="fa-IR" sz="1800" dirty="0" smtClean="0">
                <a:cs typeface="B Homa" panose="00000400000000000000" pitchFamily="2" charset="-78"/>
              </a:rPr>
              <a:t>)</a:t>
            </a:r>
            <a:endParaRPr lang="en-US" sz="1800" dirty="0">
              <a:cs typeface="B Homa" panose="00000400000000000000" pitchFamily="2" charset="-78"/>
            </a:endParaRPr>
          </a:p>
          <a:p>
            <a:pPr marL="0" indent="0" algn="just" rtl="1">
              <a:buNone/>
            </a:pPr>
            <a:endParaRPr lang="fa-IR" sz="1800" dirty="0">
              <a:cs typeface="B Homa" panose="00000400000000000000" pitchFamily="2" charset="-78"/>
            </a:endParaRPr>
          </a:p>
        </p:txBody>
      </p:sp>
      <p:sp>
        <p:nvSpPr>
          <p:cNvPr id="4" name="Subtitle 2"/>
          <p:cNvSpPr txBox="1">
            <a:spLocks/>
          </p:cNvSpPr>
          <p:nvPr/>
        </p:nvSpPr>
        <p:spPr bwMode="auto">
          <a:xfrm>
            <a:off x="4211960" y="476672"/>
            <a:ext cx="4225280" cy="728133"/>
          </a:xfrm>
          <a:prstGeom prst="rect">
            <a:avLst/>
          </a:prstGeom>
          <a:noFill/>
          <a:ln w="9525">
            <a:noFill/>
            <a:miter lim="800000"/>
            <a:headEnd/>
            <a:tailEnd/>
          </a:ln>
        </p:spPr>
        <p:txBody>
          <a:bodyPr lIns="45720" tIns="0" rIns="45720" bIns="0"/>
          <a:lstStyle/>
          <a:p>
            <a:pPr>
              <a:spcBef>
                <a:spcPts val="600"/>
              </a:spcBef>
              <a:buClr>
                <a:schemeClr val="tx2"/>
              </a:buClr>
              <a:buSzPct val="73000"/>
            </a:pPr>
            <a:r>
              <a:rPr lang="fa-IR" sz="2400" dirty="0" smtClean="0">
                <a:solidFill>
                  <a:schemeClr val="tx2"/>
                </a:solidFill>
                <a:latin typeface="Trebuchet MS" pitchFamily="34" charset="0"/>
                <a:cs typeface="B Homa" panose="00000400000000000000" pitchFamily="2" charset="-78"/>
              </a:rPr>
              <a:t>پیشینه باغ های چینی</a:t>
            </a:r>
            <a:endParaRPr lang="fa-IR" sz="2400" dirty="0">
              <a:solidFill>
                <a:schemeClr val="tx2"/>
              </a:solidFill>
              <a:latin typeface="Trebuchet MS" pitchFamily="34" charset="0"/>
              <a:cs typeface="B Homa" panose="00000400000000000000" pitchFamily="2"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9924" y="1348821"/>
            <a:ext cx="7643192" cy="5715040"/>
          </a:xfrm>
        </p:spPr>
        <p:txBody>
          <a:bodyPr>
            <a:noAutofit/>
          </a:bodyPr>
          <a:lstStyle/>
          <a:p>
            <a:pPr marL="0" indent="0" algn="just" rtl="1">
              <a:buNone/>
            </a:pPr>
            <a:r>
              <a:rPr lang="fa-IR" sz="1800" b="1" dirty="0">
                <a:cs typeface="B Homa" panose="00000400000000000000" pitchFamily="2" charset="-78"/>
              </a:rPr>
              <a:t>1.درب </a:t>
            </a:r>
            <a:r>
              <a:rPr lang="fa-IR" sz="1800" b="1" dirty="0" smtClean="0">
                <a:cs typeface="B Homa" panose="00000400000000000000" pitchFamily="2" charset="-78"/>
              </a:rPr>
              <a:t>ورودی</a:t>
            </a:r>
            <a:r>
              <a:rPr lang="fa-IR" sz="1600" b="1" dirty="0" smtClean="0">
                <a:cs typeface="B Homa" panose="00000400000000000000" pitchFamily="2" charset="-78"/>
              </a:rPr>
              <a:t>:</a:t>
            </a:r>
            <a:r>
              <a:rPr lang="fa-IR" sz="1600" dirty="0">
                <a:cs typeface="B Homa" panose="00000400000000000000" pitchFamily="2" charset="-78"/>
              </a:rPr>
              <a:t> </a:t>
            </a:r>
            <a:r>
              <a:rPr lang="fa-IR" sz="1600" dirty="0" smtClean="0">
                <a:cs typeface="B Homa" panose="00000400000000000000" pitchFamily="2" charset="-78"/>
              </a:rPr>
              <a:t>یک </a:t>
            </a:r>
            <a:r>
              <a:rPr lang="fa-IR" sz="1600" dirty="0">
                <a:cs typeface="B Homa" panose="00000400000000000000" pitchFamily="2" charset="-78"/>
              </a:rPr>
              <a:t>درب ماه مانند (هلال </a:t>
            </a:r>
            <a:r>
              <a:rPr lang="en-US" sz="1600" dirty="0">
                <a:cs typeface="B Homa" panose="00000400000000000000" pitchFamily="2" charset="-78"/>
              </a:rPr>
              <a:t>Crescent</a:t>
            </a:r>
            <a:r>
              <a:rPr lang="fa-IR" sz="1600" dirty="0">
                <a:cs typeface="B Homa" panose="00000400000000000000" pitchFamily="2" charset="-78"/>
              </a:rPr>
              <a:t> نماد خدايان نرينه و مادينه </a:t>
            </a:r>
            <a:r>
              <a:rPr lang="fa-IR" sz="1600" dirty="0" smtClean="0">
                <a:cs typeface="B Homa" panose="00000400000000000000" pitchFamily="2" charset="-78"/>
              </a:rPr>
              <a:t>) دارای </a:t>
            </a:r>
            <a:r>
              <a:rPr lang="fa-IR" sz="1600" dirty="0">
                <a:cs typeface="B Homa" panose="00000400000000000000" pitchFamily="2" charset="-78"/>
              </a:rPr>
              <a:t>معنایی نمادین است که بیان کننده باز شدن به درون جهانی دیگر است و لذا دارای نیروی جذب کننده جهت هدایت مردم به درون باغ نیز محسوب می گردد. </a:t>
            </a:r>
            <a:endParaRPr lang="fa-IR" sz="1600" dirty="0" smtClean="0">
              <a:cs typeface="B Homa" panose="00000400000000000000" pitchFamily="2" charset="-78"/>
            </a:endParaRPr>
          </a:p>
          <a:p>
            <a:pPr marL="0" indent="0" algn="just" rtl="1">
              <a:buNone/>
            </a:pPr>
            <a:r>
              <a:rPr lang="fa-IR" sz="1800" b="1" dirty="0" smtClean="0">
                <a:cs typeface="B Homa" panose="00000400000000000000" pitchFamily="2" charset="-78"/>
              </a:rPr>
              <a:t>2.تپه:</a:t>
            </a:r>
            <a:r>
              <a:rPr lang="fa-IR" sz="1800" dirty="0">
                <a:cs typeface="B Homa" panose="00000400000000000000" pitchFamily="2" charset="-78"/>
              </a:rPr>
              <a:t> </a:t>
            </a:r>
            <a:r>
              <a:rPr lang="fa-IR" sz="1600" dirty="0" smtClean="0">
                <a:cs typeface="B Homa" panose="00000400000000000000" pitchFamily="2" charset="-78"/>
              </a:rPr>
              <a:t>در </a:t>
            </a:r>
            <a:r>
              <a:rPr lang="fa-IR" sz="1600" dirty="0">
                <a:cs typeface="B Homa" panose="00000400000000000000" pitchFamily="2" charset="-78"/>
              </a:rPr>
              <a:t>طراحي باغ چيني حتي اگر بزرگ و وسيع باشد در بدو ورود تپه اي در مقابل وجود دارد كه بدون احداث آن تمامي باغ در يك نگاه ديده و قابل درك مي شد. در اين صورت ديگر باغ آن حس راز آلود و مرموزگونه خود را از دست مي داد</a:t>
            </a:r>
            <a:r>
              <a:rPr lang="fa-IR" sz="1600" dirty="0" smtClean="0">
                <a:cs typeface="B Homa" panose="00000400000000000000" pitchFamily="2" charset="-78"/>
              </a:rPr>
              <a:t>.</a:t>
            </a:r>
            <a:r>
              <a:rPr lang="fa-IR" sz="1600" dirty="0">
                <a:cs typeface="B Homa" panose="00000400000000000000" pitchFamily="2" charset="-78"/>
              </a:rPr>
              <a:t> </a:t>
            </a:r>
            <a:r>
              <a:rPr lang="fa-IR" sz="1600" dirty="0" smtClean="0">
                <a:cs typeface="B Homa" panose="00000400000000000000" pitchFamily="2" charset="-78"/>
              </a:rPr>
              <a:t>تقلیدی است از محل سکونت فناپذیر ها ، سبک دائو</a:t>
            </a:r>
            <a:endParaRPr lang="en-US" sz="1600" dirty="0">
              <a:cs typeface="B Homa" panose="00000400000000000000" pitchFamily="2" charset="-78"/>
            </a:endParaRPr>
          </a:p>
          <a:p>
            <a:pPr marL="0" indent="0" algn="just" rtl="1">
              <a:buNone/>
            </a:pPr>
            <a:r>
              <a:rPr lang="fa-IR" sz="1800" b="1" dirty="0" smtClean="0">
                <a:cs typeface="B Homa" panose="00000400000000000000" pitchFamily="2" charset="-78"/>
              </a:rPr>
              <a:t>3.آب:</a:t>
            </a:r>
            <a:r>
              <a:rPr lang="fa-IR" sz="1800" dirty="0">
                <a:cs typeface="B Homa" panose="00000400000000000000" pitchFamily="2" charset="-78"/>
              </a:rPr>
              <a:t> </a:t>
            </a:r>
            <a:r>
              <a:rPr lang="fa-IR" sz="1600" dirty="0" smtClean="0">
                <a:cs typeface="B Homa" panose="00000400000000000000" pitchFamily="2" charset="-78"/>
              </a:rPr>
              <a:t>در </a:t>
            </a:r>
            <a:r>
              <a:rPr lang="fa-IR" sz="1600" dirty="0">
                <a:cs typeface="B Homa" panose="00000400000000000000" pitchFamily="2" charset="-78"/>
              </a:rPr>
              <a:t>طراحی منظر و باغ چینی انعکاس تصاویر در آب به منزله آرام بخشی حاصل از بازتاب روحی ناب به کار رفته </a:t>
            </a:r>
            <a:r>
              <a:rPr lang="fa-IR" sz="1600" dirty="0" smtClean="0">
                <a:cs typeface="B Homa" panose="00000400000000000000" pitchFamily="2" charset="-78"/>
              </a:rPr>
              <a:t>است . باغ </a:t>
            </a:r>
            <a:r>
              <a:rPr lang="fa-IR" sz="1600" dirty="0">
                <a:cs typeface="B Homa" panose="00000400000000000000" pitchFamily="2" charset="-78"/>
              </a:rPr>
              <a:t>چینی از یک سو منعکس کننده روح و ذهن انسانی است و از دیگر سو ذهن و روح او مجددا آیینه ای تمام نما از طبیعت باغ است: آیینه ای در آیینه دیگر</a:t>
            </a:r>
            <a:r>
              <a:rPr lang="fa-IR" sz="1600" dirty="0" smtClean="0">
                <a:cs typeface="B Homa" panose="00000400000000000000" pitchFamily="2" charset="-78"/>
              </a:rPr>
              <a:t>.</a:t>
            </a:r>
          </a:p>
          <a:p>
            <a:pPr marL="0" indent="0" algn="r" rtl="1">
              <a:buNone/>
            </a:pPr>
            <a:r>
              <a:rPr lang="fa-IR" sz="1800" b="1" dirty="0" smtClean="0">
                <a:cs typeface="B Homa" panose="00000400000000000000" pitchFamily="2" charset="-78"/>
              </a:rPr>
              <a:t>4.غار</a:t>
            </a:r>
            <a:r>
              <a:rPr lang="fa-IR" sz="1600" b="1" dirty="0" smtClean="0">
                <a:cs typeface="B Homa" panose="00000400000000000000" pitchFamily="2" charset="-78"/>
              </a:rPr>
              <a:t>:</a:t>
            </a:r>
            <a:r>
              <a:rPr lang="fa-IR" sz="1600" dirty="0" smtClean="0">
                <a:cs typeface="B Homa" panose="00000400000000000000" pitchFamily="2" charset="-78"/>
              </a:rPr>
              <a:t> بهشتی </a:t>
            </a:r>
            <a:r>
              <a:rPr lang="fa-IR" sz="1600" dirty="0">
                <a:cs typeface="B Homa" panose="00000400000000000000" pitchFamily="2" charset="-78"/>
              </a:rPr>
              <a:t>در طبیعت به صورت یک غار در اين باغ ها تجلی یافته است. این غار ها از طریق راه هایی زیر زمینی به هم پیوسته اند تا بازگو کننده اندیشه ای باشند که در تائوئیسم به معنای سفر از یک جها به جهانی دیگر باشند.</a:t>
            </a:r>
            <a:endParaRPr lang="en-US" sz="1600" dirty="0">
              <a:cs typeface="B Homa" panose="00000400000000000000" pitchFamily="2" charset="-78"/>
            </a:endParaRPr>
          </a:p>
          <a:p>
            <a:pPr marL="0" indent="0" algn="r" rtl="1">
              <a:buNone/>
            </a:pPr>
            <a:r>
              <a:rPr lang="fa-IR" sz="1800" b="1" dirty="0" smtClean="0">
                <a:cs typeface="B Homa" panose="00000400000000000000" pitchFamily="2" charset="-78"/>
              </a:rPr>
              <a:t>5.پل</a:t>
            </a:r>
            <a:r>
              <a:rPr lang="fa-IR" sz="1600" b="1" dirty="0" smtClean="0">
                <a:cs typeface="B Homa" panose="00000400000000000000" pitchFamily="2" charset="-78"/>
              </a:rPr>
              <a:t>:</a:t>
            </a:r>
            <a:r>
              <a:rPr lang="fa-IR" sz="1600" dirty="0" smtClean="0">
                <a:cs typeface="B Homa" panose="00000400000000000000" pitchFamily="2" charset="-78"/>
              </a:rPr>
              <a:t> پل </a:t>
            </a:r>
            <a:r>
              <a:rPr lang="fa-IR" sz="1600" dirty="0">
                <a:cs typeface="B Homa" panose="00000400000000000000" pitchFamily="2" charset="-78"/>
              </a:rPr>
              <a:t>يعني عبور از دنياي مادي به دنياي معنا. پل برزخي بين ماده و معنا است. </a:t>
            </a:r>
            <a:r>
              <a:rPr lang="fa-IR" sz="1600" dirty="0" smtClean="0">
                <a:cs typeface="B Homa" panose="00000400000000000000" pitchFamily="2" charset="-78"/>
              </a:rPr>
              <a:t>(صدر :222 ، بولت ، 1393 :39).</a:t>
            </a:r>
            <a:endParaRPr lang="en-US" sz="1600" dirty="0">
              <a:cs typeface="B Homa" panose="00000400000000000000" pitchFamily="2" charset="-78"/>
            </a:endParaRPr>
          </a:p>
          <a:p>
            <a:pPr marL="0" indent="0" algn="just" rtl="1">
              <a:buNone/>
            </a:pPr>
            <a:endParaRPr lang="en-US" sz="1400" dirty="0">
              <a:cs typeface="B Homa" panose="00000400000000000000" pitchFamily="2" charset="-78"/>
            </a:endParaRPr>
          </a:p>
          <a:p>
            <a:pPr marL="0" indent="0" algn="just" rtl="1">
              <a:buNone/>
            </a:pPr>
            <a:r>
              <a:rPr lang="fa-IR" sz="1200" dirty="0" smtClean="0">
                <a:cs typeface="B Homa" panose="00000400000000000000" pitchFamily="2" charset="-78"/>
              </a:rPr>
              <a:t> </a:t>
            </a:r>
            <a:endParaRPr lang="en-US" sz="1200" dirty="0" smtClean="0">
              <a:cs typeface="B Homa" panose="00000400000000000000" pitchFamily="2" charset="-78"/>
            </a:endParaRPr>
          </a:p>
          <a:p>
            <a:pPr algn="just" rtl="1">
              <a:buNone/>
            </a:pPr>
            <a:endParaRPr lang="fa-IR" sz="1200" dirty="0">
              <a:cs typeface="B Homa" panose="00000400000000000000" pitchFamily="2" charset="-78"/>
            </a:endParaRPr>
          </a:p>
        </p:txBody>
      </p:sp>
      <p:sp>
        <p:nvSpPr>
          <p:cNvPr id="4" name="Subtitle 2"/>
          <p:cNvSpPr txBox="1">
            <a:spLocks/>
          </p:cNvSpPr>
          <p:nvPr/>
        </p:nvSpPr>
        <p:spPr bwMode="auto">
          <a:xfrm>
            <a:off x="4185591" y="620688"/>
            <a:ext cx="4225280" cy="728133"/>
          </a:xfrm>
          <a:prstGeom prst="rect">
            <a:avLst/>
          </a:prstGeom>
          <a:noFill/>
          <a:ln w="9525">
            <a:noFill/>
            <a:miter lim="800000"/>
            <a:headEnd/>
            <a:tailEnd/>
          </a:ln>
        </p:spPr>
        <p:txBody>
          <a:bodyPr lIns="45720" tIns="0" rIns="45720" bIns="0"/>
          <a:lstStyle/>
          <a:p>
            <a:pPr>
              <a:spcBef>
                <a:spcPts val="600"/>
              </a:spcBef>
              <a:buClr>
                <a:schemeClr val="tx2"/>
              </a:buClr>
              <a:buSzPct val="73000"/>
            </a:pPr>
            <a:r>
              <a:rPr lang="fa-IR" sz="2400" dirty="0" smtClean="0">
                <a:solidFill>
                  <a:schemeClr val="tx2"/>
                </a:solidFill>
                <a:latin typeface="Trebuchet MS" pitchFamily="34" charset="0"/>
                <a:cs typeface="B Homa" panose="00000400000000000000" pitchFamily="2" charset="-78"/>
              </a:rPr>
              <a:t>عناصر باغ های چینی</a:t>
            </a:r>
            <a:endParaRPr lang="fa-IR" sz="2400" dirty="0">
              <a:solidFill>
                <a:schemeClr val="tx2"/>
              </a:solidFill>
              <a:latin typeface="Trebuchet MS" pitchFamily="34" charset="0"/>
              <a:cs typeface="B Homa" panose="00000400000000000000" pitchFamily="2"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620688"/>
            <a:ext cx="7427168" cy="1703682"/>
          </a:xfrm>
        </p:spPr>
        <p:txBody>
          <a:bodyPr>
            <a:noAutofit/>
          </a:bodyPr>
          <a:lstStyle/>
          <a:p>
            <a:pPr marL="0" indent="0" algn="just" rtl="1">
              <a:buNone/>
            </a:pPr>
            <a:r>
              <a:rPr lang="fa-IR" sz="1600" dirty="0" smtClean="0">
                <a:cs typeface="B Homa" panose="00000400000000000000" pitchFamily="2" charset="-78"/>
              </a:rPr>
              <a:t> </a:t>
            </a:r>
            <a:endParaRPr lang="en-US" sz="1600" dirty="0" smtClean="0">
              <a:cs typeface="B Homa" panose="00000400000000000000" pitchFamily="2" charset="-78"/>
            </a:endParaRPr>
          </a:p>
          <a:p>
            <a:pPr marL="0" indent="0" algn="just" rtl="1">
              <a:buNone/>
            </a:pPr>
            <a:r>
              <a:rPr lang="fa-IR" sz="1600" dirty="0" smtClean="0">
                <a:cs typeface="B Homa" panose="00000400000000000000" pitchFamily="2" charset="-78"/>
              </a:rPr>
              <a:t>در اساطير چيني راه به سوي جهان بعدي از طريق 3 پل است : </a:t>
            </a:r>
          </a:p>
          <a:p>
            <a:pPr marL="0" indent="0" algn="just" rtl="1">
              <a:buNone/>
            </a:pPr>
            <a:r>
              <a:rPr lang="fa-IR" sz="1600" dirty="0" smtClean="0">
                <a:cs typeface="B Homa" panose="00000400000000000000" pitchFamily="2" charset="-78"/>
              </a:rPr>
              <a:t>يكي </a:t>
            </a:r>
            <a:r>
              <a:rPr lang="fa-IR" sz="1600" b="1" dirty="0" smtClean="0">
                <a:cs typeface="B Homa" panose="00000400000000000000" pitchFamily="2" charset="-78"/>
              </a:rPr>
              <a:t>زرين</a:t>
            </a:r>
            <a:r>
              <a:rPr lang="fa-IR" sz="1600" dirty="0" smtClean="0">
                <a:cs typeface="B Homa" panose="00000400000000000000" pitchFamily="2" charset="-78"/>
              </a:rPr>
              <a:t> براي خدايان .</a:t>
            </a:r>
          </a:p>
          <a:p>
            <a:pPr marL="0" indent="0" algn="just" rtl="1">
              <a:buNone/>
            </a:pPr>
            <a:r>
              <a:rPr lang="fa-IR" sz="1600" dirty="0" smtClean="0">
                <a:cs typeface="B Homa" panose="00000400000000000000" pitchFamily="2" charset="-78"/>
              </a:rPr>
              <a:t>ديگري </a:t>
            </a:r>
            <a:r>
              <a:rPr lang="fa-IR" sz="1600" b="1" dirty="0" smtClean="0">
                <a:cs typeface="B Homa" panose="00000400000000000000" pitchFamily="2" charset="-78"/>
              </a:rPr>
              <a:t>سيمين</a:t>
            </a:r>
            <a:r>
              <a:rPr lang="fa-IR" sz="1600" dirty="0" smtClean="0">
                <a:cs typeface="B Homa" panose="00000400000000000000" pitchFamily="2" charset="-78"/>
              </a:rPr>
              <a:t> براي پرهيزگاران</a:t>
            </a:r>
          </a:p>
          <a:p>
            <a:pPr marL="0" indent="0" algn="just" rtl="1">
              <a:buNone/>
            </a:pPr>
            <a:r>
              <a:rPr lang="fa-IR" sz="1600" dirty="0" smtClean="0">
                <a:cs typeface="B Homa" panose="00000400000000000000" pitchFamily="2" charset="-78"/>
              </a:rPr>
              <a:t>سومي از </a:t>
            </a:r>
            <a:r>
              <a:rPr lang="fa-IR" sz="1600" b="1" dirty="0" smtClean="0">
                <a:cs typeface="B Homa" panose="00000400000000000000" pitchFamily="2" charset="-78"/>
              </a:rPr>
              <a:t>آهن</a:t>
            </a:r>
            <a:r>
              <a:rPr lang="fa-IR" sz="1600" dirty="0" smtClean="0">
                <a:cs typeface="B Homa" panose="00000400000000000000" pitchFamily="2" charset="-78"/>
              </a:rPr>
              <a:t> براي گناهكاراني كه به درون رود پايين فرو ميافتند و ماران و سنگ هاي آهنين آن را از هم ميدرند. (هال : 118).</a:t>
            </a:r>
            <a:endParaRPr lang="en-US" sz="1600" dirty="0" smtClean="0">
              <a:cs typeface="B Homa" panose="00000400000000000000" pitchFamily="2" charset="-78"/>
            </a:endParaRPr>
          </a:p>
        </p:txBody>
      </p:sp>
      <p:pic>
        <p:nvPicPr>
          <p:cNvPr id="4" name="Picture 3" descr="باغ سازی چینی"/>
          <p:cNvPicPr/>
          <p:nvPr/>
        </p:nvPicPr>
        <p:blipFill>
          <a:blip r:embed="rId2" cstate="print"/>
          <a:srcRect/>
          <a:stretch>
            <a:fillRect/>
          </a:stretch>
        </p:blipFill>
        <p:spPr bwMode="auto">
          <a:xfrm>
            <a:off x="1907704" y="3356992"/>
            <a:ext cx="5643602" cy="2714644"/>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5441" y="1628800"/>
            <a:ext cx="7399134" cy="2566638"/>
          </a:xfrm>
        </p:spPr>
        <p:txBody>
          <a:bodyPr>
            <a:normAutofit/>
          </a:bodyPr>
          <a:lstStyle/>
          <a:p>
            <a:pPr algn="just" rtl="1">
              <a:buNone/>
            </a:pPr>
            <a:r>
              <a:rPr lang="en-US" sz="2000" dirty="0">
                <a:cs typeface="B Homa" panose="00000400000000000000" pitchFamily="2" charset="-78"/>
              </a:rPr>
              <a:t/>
            </a:r>
            <a:br>
              <a:rPr lang="en-US" sz="2000" dirty="0">
                <a:cs typeface="B Homa" panose="00000400000000000000" pitchFamily="2" charset="-78"/>
              </a:rPr>
            </a:br>
            <a:r>
              <a:rPr lang="en-US" sz="2000" dirty="0">
                <a:cs typeface="B Homa" panose="00000400000000000000" pitchFamily="2" charset="-78"/>
              </a:rPr>
              <a:t> </a:t>
            </a:r>
          </a:p>
          <a:p>
            <a:pPr marL="0" indent="0" algn="just" rtl="1">
              <a:buNone/>
            </a:pPr>
            <a:r>
              <a:rPr lang="fa-IR" sz="2000" dirty="0" smtClean="0">
                <a:cs typeface="B Homa" panose="00000400000000000000" pitchFamily="2" charset="-78"/>
              </a:rPr>
              <a:t>بی شک در نهان هر ملت و هر اجتماع انسانی سه عامل مهم فرهنگ، آداب و رسوم و سنت های ریشه ای عمیق دارند؛ مخصوصاً ملت هائی که دارای تمدن کهن و قدیمی هستند. از جمله این ملت ها کشور پهناور چین است .</a:t>
            </a:r>
          </a:p>
          <a:p>
            <a:pPr marL="0" indent="0" algn="just" rtl="1">
              <a:buNone/>
            </a:pPr>
            <a:endParaRPr lang="fa-IR" sz="2000" dirty="0">
              <a:cs typeface="B Homa" panose="00000400000000000000" pitchFamily="2" charset="-78"/>
            </a:endParaRPr>
          </a:p>
        </p:txBody>
      </p:sp>
      <p:sp>
        <p:nvSpPr>
          <p:cNvPr id="4" name="Subtitle 2"/>
          <p:cNvSpPr txBox="1">
            <a:spLocks/>
          </p:cNvSpPr>
          <p:nvPr/>
        </p:nvSpPr>
        <p:spPr bwMode="auto">
          <a:xfrm>
            <a:off x="4129295" y="692696"/>
            <a:ext cx="4225280" cy="728133"/>
          </a:xfrm>
          <a:prstGeom prst="rect">
            <a:avLst/>
          </a:prstGeom>
          <a:noFill/>
          <a:ln w="9525">
            <a:noFill/>
            <a:miter lim="800000"/>
            <a:headEnd/>
            <a:tailEnd/>
          </a:ln>
        </p:spPr>
        <p:txBody>
          <a:bodyPr lIns="45720" tIns="0" rIns="45720" bIns="0"/>
          <a:lstStyle/>
          <a:p>
            <a:pPr>
              <a:spcBef>
                <a:spcPts val="600"/>
              </a:spcBef>
              <a:buClr>
                <a:schemeClr val="tx2"/>
              </a:buClr>
              <a:buSzPct val="73000"/>
            </a:pPr>
            <a:r>
              <a:rPr lang="fa-IR" sz="2400" dirty="0" smtClean="0">
                <a:solidFill>
                  <a:schemeClr val="tx2"/>
                </a:solidFill>
                <a:latin typeface="Trebuchet MS" pitchFamily="34" charset="0"/>
                <a:cs typeface="B Homa" panose="00000400000000000000" pitchFamily="2" charset="-78"/>
              </a:rPr>
              <a:t>عوامل تاثیر گذار</a:t>
            </a:r>
            <a:endParaRPr lang="fa-IR" sz="2400" dirty="0">
              <a:solidFill>
                <a:schemeClr val="tx2"/>
              </a:solidFill>
              <a:latin typeface="Trebuchet MS" pitchFamily="34" charset="0"/>
              <a:cs typeface="B Homa" panose="00000400000000000000" pitchFamily="2"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528" y="457064"/>
            <a:ext cx="8784976" cy="5411807"/>
          </a:xfrm>
        </p:spPr>
        <p:txBody>
          <a:bodyPr>
            <a:noAutofit/>
          </a:bodyPr>
          <a:lstStyle/>
          <a:p>
            <a:pPr marL="0" indent="0" algn="just" rtl="1">
              <a:buNone/>
            </a:pPr>
            <a:r>
              <a:rPr lang="fa-IR" sz="1800" b="1" dirty="0" smtClean="0">
                <a:cs typeface="B Homa" panose="00000400000000000000" pitchFamily="2" charset="-78"/>
              </a:rPr>
              <a:t>ادبیات و هنر</a:t>
            </a:r>
            <a:endParaRPr lang="en-US" sz="1800" b="1" dirty="0">
              <a:cs typeface="B Homa" panose="00000400000000000000" pitchFamily="2" charset="-78"/>
            </a:endParaRPr>
          </a:p>
          <a:p>
            <a:pPr marL="0" indent="0" algn="just" rtl="1">
              <a:buNone/>
            </a:pPr>
            <a:r>
              <a:rPr lang="fa-IR" sz="1600" dirty="0" smtClean="0">
                <a:cs typeface="B Homa" panose="00000400000000000000" pitchFamily="2" charset="-78"/>
              </a:rPr>
              <a:t>در کشور چین دو عامل شعر و نقاشی نقش به سزائی در حرکت و جهت گیری در هنر معماری و طراحی شهر دارند</a:t>
            </a:r>
          </a:p>
          <a:p>
            <a:pPr marL="0" indent="0" algn="just" rtl="1">
              <a:buNone/>
            </a:pPr>
            <a:endParaRPr lang="fa-IR" sz="1600" dirty="0">
              <a:cs typeface="B Homa" panose="00000400000000000000" pitchFamily="2" charset="-78"/>
            </a:endParaRPr>
          </a:p>
          <a:p>
            <a:pPr marL="0" indent="0" algn="just" rtl="1">
              <a:buNone/>
            </a:pPr>
            <a:r>
              <a:rPr lang="fa-IR" sz="1800" b="1" dirty="0" smtClean="0">
                <a:cs typeface="B Homa" panose="00000400000000000000" pitchFamily="2" charset="-78"/>
              </a:rPr>
              <a:t>نقاشی و باغ سازی</a:t>
            </a:r>
          </a:p>
          <a:p>
            <a:pPr marL="0" indent="0" algn="just" rtl="1">
              <a:buNone/>
            </a:pPr>
            <a:r>
              <a:rPr lang="fa-IR" sz="1600" dirty="0" smtClean="0">
                <a:cs typeface="B Homa" panose="00000400000000000000" pitchFamily="2" charset="-78"/>
              </a:rPr>
              <a:t>اوج نقاشی منظر و باغ سازی در دوران شکوفایی فرهنگی و اقتصادی سلسه سونگ رخ داد .</a:t>
            </a:r>
          </a:p>
          <a:p>
            <a:pPr marL="0" indent="0" algn="just" rtl="1">
              <a:buNone/>
            </a:pPr>
            <a:r>
              <a:rPr lang="fa-IR" sz="1600" dirty="0" smtClean="0">
                <a:cs typeface="B Homa" panose="00000400000000000000" pitchFamily="2" charset="-78"/>
              </a:rPr>
              <a:t>آرایش باغ ها الهام گرفته از تکنیک های ترکیبی بود که توسط نقاشان منظر مورد استفاده قرار می گرفت. </a:t>
            </a:r>
          </a:p>
          <a:p>
            <a:pPr marL="0" indent="0" algn="just" rtl="1">
              <a:buNone/>
            </a:pPr>
            <a:r>
              <a:rPr lang="fa-IR" sz="1600" dirty="0" smtClean="0">
                <a:cs typeface="B Homa" panose="00000400000000000000" pitchFamily="2" charset="-78"/>
              </a:rPr>
              <a:t>نقاشی های سونگ شمالی که تجسم واقع گرای عظمت و وهم طبیعت بودند.</a:t>
            </a:r>
          </a:p>
          <a:p>
            <a:pPr marL="0" indent="0" algn="just" rtl="1">
              <a:buNone/>
            </a:pPr>
            <a:r>
              <a:rPr lang="fa-IR" sz="1600" dirty="0" smtClean="0">
                <a:cs typeface="B Homa" panose="00000400000000000000" pitchFamily="2" charset="-78"/>
              </a:rPr>
              <a:t>نقاشی های سونگ جنوبی که تعبیر های شخصی از طبیعت می باشند. ( بولت ، 1393 : 42 )</a:t>
            </a:r>
          </a:p>
          <a:p>
            <a:pPr marL="0" indent="0" algn="just" rtl="1">
              <a:buNone/>
            </a:pPr>
            <a:endParaRPr lang="fa-IR" sz="1600" dirty="0" smtClean="0">
              <a:cs typeface="B Homa" panose="00000400000000000000" pitchFamily="2" charset="-78"/>
            </a:endParaRPr>
          </a:p>
          <a:p>
            <a:pPr marL="0" indent="0" algn="just" rtl="1">
              <a:buNone/>
            </a:pPr>
            <a:r>
              <a:rPr lang="fa-IR" sz="1800" b="1" dirty="0" smtClean="0">
                <a:cs typeface="B Homa" panose="00000400000000000000" pitchFamily="2" charset="-78"/>
              </a:rPr>
              <a:t>نمادگرایی در گیاهان</a:t>
            </a:r>
          </a:p>
          <a:p>
            <a:pPr marL="0" indent="0" algn="just" rtl="1">
              <a:buNone/>
            </a:pPr>
            <a:r>
              <a:rPr lang="fa-IR" sz="1600" dirty="0" smtClean="0">
                <a:cs typeface="B Homa" panose="00000400000000000000" pitchFamily="2" charset="-78"/>
              </a:rPr>
              <a:t>برای ارتباط برقرار کردن با باغ های چینی ، باغبان ها گیاهان را با توجه به ویژگی های فیزیکی و نمادین آنها انتخاب میکردند تا کیفیات حسی آنها. (بولت ، 1393 : 43 )</a:t>
            </a:r>
          </a:p>
          <a:p>
            <a:pPr marL="0" indent="0" algn="just" rtl="1">
              <a:buNone/>
            </a:pPr>
            <a:r>
              <a:rPr lang="fa-IR" sz="1600" dirty="0" smtClean="0">
                <a:cs typeface="B Homa" panose="00000400000000000000" pitchFamily="2" charset="-78"/>
              </a:rPr>
              <a:t>نیلوفر آبی : نشانگر آزادی روحی</a:t>
            </a:r>
          </a:p>
          <a:p>
            <a:pPr marL="0" indent="0" algn="just" rtl="1">
              <a:buNone/>
            </a:pPr>
            <a:r>
              <a:rPr lang="fa-IR" sz="1400" dirty="0" smtClean="0">
                <a:cs typeface="B Homa" panose="00000400000000000000" pitchFamily="2" charset="-78"/>
              </a:rPr>
              <a:t>درختان کاج و آلو و بامبو حکایت از پایداری و سازگاری دارند</a:t>
            </a:r>
          </a:p>
          <a:p>
            <a:pPr marL="0" indent="0" algn="just" rtl="1">
              <a:buNone/>
            </a:pPr>
            <a:r>
              <a:rPr lang="fa-IR" sz="1400" dirty="0" smtClean="0">
                <a:cs typeface="B Homa" panose="00000400000000000000" pitchFamily="2" charset="-78"/>
              </a:rPr>
              <a:t>نمایندگان چهار فصل ، ارکیده و بامبو و گل داودی و آلوگل : ویژگی های یک انسان ، بخشایندگی ، سازندگی ، نجابت و استقامت</a:t>
            </a:r>
            <a:endParaRPr lang="fa-IR" sz="1600" dirty="0">
              <a:cs typeface="B Homa" panose="00000400000000000000" pitchFamily="2" charset="-78"/>
            </a:endParaRPr>
          </a:p>
        </p:txBody>
      </p:sp>
      <p:pic>
        <p:nvPicPr>
          <p:cNvPr id="4" name="ncode_imageresizer_container_1" descr="http://www.e-pedian.com/wp-content/uploads/japanese_garden5.jpg"/>
          <p:cNvPicPr>
            <a:picLocks/>
          </p:cNvPicPr>
          <p:nvPr/>
        </p:nvPicPr>
        <p:blipFill>
          <a:blip r:embed="rId2" cstate="print"/>
          <a:stretch>
            <a:fillRect/>
          </a:stretch>
        </p:blipFill>
        <p:spPr bwMode="auto">
          <a:xfrm>
            <a:off x="2411760" y="1340768"/>
            <a:ext cx="4896544" cy="4040305"/>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Effect transition="in" filter="fade">
                                      <p:cBhvr>
                                        <p:cTn id="63" dur="1000"/>
                                        <p:tgtEl>
                                          <p:spTgt spid="3">
                                            <p:txEl>
                                              <p:pRg st="10" end="10"/>
                                            </p:txEl>
                                          </p:spTgt>
                                        </p:tgtEl>
                                      </p:cBhvr>
                                    </p:animEffect>
                                    <p:anim calcmode="lin" valueType="num">
                                      <p:cBhvr>
                                        <p:cTn id="6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11" end="11"/>
                                            </p:txEl>
                                          </p:spTgt>
                                        </p:tgtEl>
                                        <p:attrNameLst>
                                          <p:attrName>style.visibility</p:attrName>
                                        </p:attrNameLst>
                                      </p:cBhvr>
                                      <p:to>
                                        <p:strVal val="visible"/>
                                      </p:to>
                                    </p:set>
                                    <p:animEffect transition="in" filter="fade">
                                      <p:cBhvr>
                                        <p:cTn id="70" dur="1000"/>
                                        <p:tgtEl>
                                          <p:spTgt spid="3">
                                            <p:txEl>
                                              <p:pRg st="11" end="11"/>
                                            </p:txEl>
                                          </p:spTgt>
                                        </p:tgtEl>
                                      </p:cBhvr>
                                    </p:animEffect>
                                    <p:anim calcmode="lin" valueType="num">
                                      <p:cBhvr>
                                        <p:cTn id="71"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2" end="12"/>
                                            </p:txEl>
                                          </p:spTgt>
                                        </p:tgtEl>
                                        <p:attrNameLst>
                                          <p:attrName>style.visibility</p:attrName>
                                        </p:attrNameLst>
                                      </p:cBhvr>
                                      <p:to>
                                        <p:strVal val="visible"/>
                                      </p:to>
                                    </p:set>
                                    <p:animEffect transition="in" filter="fade">
                                      <p:cBhvr>
                                        <p:cTn id="77" dur="1000"/>
                                        <p:tgtEl>
                                          <p:spTgt spid="3">
                                            <p:txEl>
                                              <p:pRg st="12" end="12"/>
                                            </p:txEl>
                                          </p:spTgt>
                                        </p:tgtEl>
                                      </p:cBhvr>
                                    </p:animEffect>
                                    <p:anim calcmode="lin" valueType="num">
                                      <p:cBhvr>
                                        <p:cTn id="78"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3" end="13"/>
                                            </p:txEl>
                                          </p:spTgt>
                                        </p:tgtEl>
                                        <p:attrNameLst>
                                          <p:attrName>style.visibility</p:attrName>
                                        </p:attrNameLst>
                                      </p:cBhvr>
                                      <p:to>
                                        <p:strVal val="visible"/>
                                      </p:to>
                                    </p:set>
                                    <p:animEffect transition="in" filter="fade">
                                      <p:cBhvr>
                                        <p:cTn id="84" dur="1000"/>
                                        <p:tgtEl>
                                          <p:spTgt spid="3">
                                            <p:txEl>
                                              <p:pRg st="13" end="13"/>
                                            </p:txEl>
                                          </p:spTgt>
                                        </p:tgtEl>
                                      </p:cBhvr>
                                    </p:animEffect>
                                    <p:anim calcmode="lin" valueType="num">
                                      <p:cBhvr>
                                        <p:cTn id="85"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4"/>
                                        </p:tgtEl>
                                        <p:attrNameLst>
                                          <p:attrName>style.visibility</p:attrName>
                                        </p:attrNameLst>
                                      </p:cBhvr>
                                      <p:to>
                                        <p:strVal val="visible"/>
                                      </p:to>
                                    </p:set>
                                    <p:animEffect transition="in" filter="fade">
                                      <p:cBhvr>
                                        <p:cTn id="91" dur="1000"/>
                                        <p:tgtEl>
                                          <p:spTgt spid="4"/>
                                        </p:tgtEl>
                                      </p:cBhvr>
                                    </p:animEffect>
                                    <p:anim calcmode="lin" valueType="num">
                                      <p:cBhvr>
                                        <p:cTn id="92" dur="1000" fill="hold"/>
                                        <p:tgtEl>
                                          <p:spTgt spid="4"/>
                                        </p:tgtEl>
                                        <p:attrNameLst>
                                          <p:attrName>ppt_x</p:attrName>
                                        </p:attrNameLst>
                                      </p:cBhvr>
                                      <p:tavLst>
                                        <p:tav tm="0">
                                          <p:val>
                                            <p:strVal val="#ppt_x"/>
                                          </p:val>
                                        </p:tav>
                                        <p:tav tm="100000">
                                          <p:val>
                                            <p:strVal val="#ppt_x"/>
                                          </p:val>
                                        </p:tav>
                                      </p:tavLst>
                                    </p:anim>
                                    <p:anim calcmode="lin" valueType="num">
                                      <p:cBhvr>
                                        <p:cTn id="9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upload.wikimedia.org/wikipedia/commons/thumb/3/3d/03._Japanese_Garden,_Cowra,_NSW,_22.09.2006.jpg/450px-03._Japanese_Garden,_Cowra,_NSW,_22.09.2006.jpg"/>
          <p:cNvPicPr>
            <a:picLocks/>
          </p:cNvPicPr>
          <p:nvPr/>
        </p:nvPicPr>
        <p:blipFill>
          <a:blip r:embed="rId2" cstate="print"/>
          <a:stretch>
            <a:fillRect/>
          </a:stretch>
        </p:blipFill>
        <p:spPr bwMode="auto">
          <a:xfrm>
            <a:off x="611560" y="620687"/>
            <a:ext cx="3960440" cy="2688739"/>
          </a:xfrm>
          <a:prstGeom prst="rect">
            <a:avLst/>
          </a:prstGeom>
          <a:noFill/>
          <a:ln w="9525">
            <a:noFill/>
            <a:miter lim="800000"/>
            <a:headEnd/>
            <a:tailEnd/>
          </a:ln>
        </p:spPr>
      </p:pic>
      <p:pic>
        <p:nvPicPr>
          <p:cNvPr id="3" name="ncode_imageresizer_container_2" descr="http://upload.wikimedia.org/wikipedia/commons/thumb/5/58/Shitennoj_honbo_garden06s3200.jpg/800px-Shitennoj_honbo_garden06s3200.jpg"/>
          <p:cNvPicPr>
            <a:picLocks/>
          </p:cNvPicPr>
          <p:nvPr/>
        </p:nvPicPr>
        <p:blipFill>
          <a:blip r:embed="rId3" cstate="print"/>
          <a:srcRect/>
          <a:stretch>
            <a:fillRect/>
          </a:stretch>
        </p:blipFill>
        <p:spPr bwMode="auto">
          <a:xfrm>
            <a:off x="2411760" y="3429000"/>
            <a:ext cx="4530449" cy="2852506"/>
          </a:xfrm>
          <a:prstGeom prst="rect">
            <a:avLst/>
          </a:prstGeom>
          <a:noFill/>
          <a:ln w="9525">
            <a:noFill/>
            <a:miter lim="800000"/>
            <a:headEnd/>
            <a:tailEnd/>
          </a:ln>
        </p:spPr>
      </p:pic>
      <p:pic>
        <p:nvPicPr>
          <p:cNvPr id="4" name="Content Placeholder 3" descr="http://futurity.org/wp-content/uploads/2010/02/garden2.jpg"/>
          <p:cNvPicPr>
            <a:picLocks/>
          </p:cNvPicPr>
          <p:nvPr/>
        </p:nvPicPr>
        <p:blipFill>
          <a:blip r:embed="rId4" cstate="print"/>
          <a:srcRect/>
          <a:stretch>
            <a:fillRect/>
          </a:stretch>
        </p:blipFill>
        <p:spPr bwMode="auto">
          <a:xfrm>
            <a:off x="4794033" y="639078"/>
            <a:ext cx="3703419" cy="2663133"/>
          </a:xfrm>
          <a:prstGeom prst="rect">
            <a:avLst/>
          </a:prstGeom>
          <a:noFill/>
          <a:ln w="9525">
            <a:noFill/>
            <a:miter lim="800000"/>
            <a:headEnd/>
            <a:tailEnd/>
          </a:ln>
        </p:spPr>
      </p:pic>
    </p:spTree>
    <p:extLst>
      <p:ext uri="{BB962C8B-B14F-4D97-AF65-F5344CB8AC3E}">
        <p14:creationId xmlns:p14="http://schemas.microsoft.com/office/powerpoint/2010/main" val="2080224347"/>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docProps/app.xml><?xml version="1.0" encoding="utf-8"?>
<Properties xmlns="http://schemas.openxmlformats.org/officeDocument/2006/extended-properties" xmlns:vt="http://schemas.openxmlformats.org/officeDocument/2006/docPropsVTypes">
  <Template>Circuit</Template>
  <TotalTime>439</TotalTime>
  <Words>673</Words>
  <Application>Microsoft Office PowerPoint</Application>
  <PresentationFormat>On-screen Show (4:3)</PresentationFormat>
  <Paragraphs>75</Paragraphs>
  <Slides>20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B Homa</vt:lpstr>
      <vt:lpstr>B Titr</vt:lpstr>
      <vt:lpstr>Calibri</vt:lpstr>
      <vt:lpstr>Times New Roman</vt:lpstr>
      <vt:lpstr>Trebuchet MS</vt:lpstr>
      <vt:lpstr>Tw Cen MT</vt:lpstr>
      <vt:lpstr>Wingdings 2</vt:lpstr>
      <vt:lpstr>Circuit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Mohammad</cp:lastModifiedBy>
  <cp:revision>78</cp:revision>
  <dcterms:created xsi:type="dcterms:W3CDTF">2013-02-27T06:14:43Z</dcterms:created>
  <dcterms:modified xsi:type="dcterms:W3CDTF">2019-12-19T00:06:39Z</dcterms:modified>
</cp:coreProperties>
</file>