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37" r:id="rId2"/>
  </p:sldMasterIdLst>
  <p:notesMasterIdLst>
    <p:notesMasterId r:id="rId24"/>
  </p:notesMasterIdLst>
  <p:sldIdLst>
    <p:sldId id="288" r:id="rId3"/>
    <p:sldId id="294" r:id="rId4"/>
    <p:sldId id="276" r:id="rId5"/>
    <p:sldId id="277" r:id="rId6"/>
    <p:sldId id="301" r:id="rId7"/>
    <p:sldId id="278" r:id="rId8"/>
    <p:sldId id="279" r:id="rId9"/>
    <p:sldId id="295" r:id="rId10"/>
    <p:sldId id="296" r:id="rId11"/>
    <p:sldId id="281" r:id="rId12"/>
    <p:sldId id="282" r:id="rId13"/>
    <p:sldId id="283" r:id="rId14"/>
    <p:sldId id="285" r:id="rId15"/>
    <p:sldId id="287" r:id="rId16"/>
    <p:sldId id="268" r:id="rId17"/>
    <p:sldId id="269" r:id="rId18"/>
    <p:sldId id="292" r:id="rId19"/>
    <p:sldId id="275" r:id="rId20"/>
    <p:sldId id="297" r:id="rId21"/>
    <p:sldId id="298" r:id="rId22"/>
    <p:sldId id="289"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799" autoAdjust="0"/>
  </p:normalViewPr>
  <p:slideViewPr>
    <p:cSldViewPr>
      <p:cViewPr varScale="1">
        <p:scale>
          <a:sx n="80" d="100"/>
          <a:sy n="80" d="100"/>
        </p:scale>
        <p:origin x="954" y="6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viewProps" Target="view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97C2F7-0742-4869-95EE-E2A99E485AAB}" type="datetimeFigureOut">
              <a:rPr lang="en-US" smtClean="0"/>
              <a:pPr/>
              <a:t>12/18/2019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A5518D-1906-464E-90DC-2691CDD98DFA}" type="slidenum">
              <a:rPr lang="en-US" smtClean="0"/>
              <a:pPr/>
              <a:t>‹#›</a:t>
            </a:fld>
            <a:endParaRPr lang="en-US"/>
          </a:p>
        </p:txBody>
      </p:sp>
    </p:spTree>
    <p:extLst>
      <p:ext uri="{BB962C8B-B14F-4D97-AF65-F5344CB8AC3E}">
        <p14:creationId xmlns:p14="http://schemas.microsoft.com/office/powerpoint/2010/main" val="277407202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12/18/2019 2:28 PM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solidFill>
                <a:prstClr val="black"/>
              </a:solidFill>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4080619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12/18/2019 2:28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4</a:t>
            </a:fld>
            <a:endParaRPr lang="en-US" dirty="0"/>
          </a:p>
        </p:txBody>
      </p:sp>
    </p:spTree>
    <p:extLst>
      <p:ext uri="{BB962C8B-B14F-4D97-AF65-F5344CB8AC3E}">
        <p14:creationId xmlns:p14="http://schemas.microsoft.com/office/powerpoint/2010/main" val="15879055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12/18/2019 2:28 PM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solidFill>
                <a:prstClr val="black"/>
              </a:solidFill>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31411717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12/18/2019 2:28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7</a:t>
            </a:fld>
            <a:endParaRPr lang="en-US" dirty="0"/>
          </a:p>
        </p:txBody>
      </p:sp>
    </p:spTree>
    <p:extLst>
      <p:ext uri="{BB962C8B-B14F-4D97-AF65-F5344CB8AC3E}">
        <p14:creationId xmlns:p14="http://schemas.microsoft.com/office/powerpoint/2010/main" val="46904978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12/18/2019 2:28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10</a:t>
            </a:fld>
            <a:endParaRPr lang="en-US" dirty="0"/>
          </a:p>
        </p:txBody>
      </p:sp>
    </p:spTree>
    <p:extLst>
      <p:ext uri="{BB962C8B-B14F-4D97-AF65-F5344CB8AC3E}">
        <p14:creationId xmlns:p14="http://schemas.microsoft.com/office/powerpoint/2010/main" val="895720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12/18/2019 2:28 PM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solidFill>
                <a:prstClr val="black"/>
              </a:solidFill>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11</a:t>
            </a:fld>
            <a:endParaRPr lang="en-US" dirty="0">
              <a:solidFill>
                <a:prstClr val="black"/>
              </a:solidFill>
            </a:endParaRPr>
          </a:p>
        </p:txBody>
      </p:sp>
    </p:spTree>
    <p:extLst>
      <p:ext uri="{BB962C8B-B14F-4D97-AF65-F5344CB8AC3E}">
        <p14:creationId xmlns:p14="http://schemas.microsoft.com/office/powerpoint/2010/main" val="8996012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12/18/2019 2:28 PM</a:t>
            </a:fld>
            <a:endParaRPr lang="en-US" dirty="0">
              <a:solidFill>
                <a:prstClr val="black"/>
              </a:solidFill>
            </a:endParaRPr>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solidFill>
                <a:prstClr val="black"/>
              </a:solidFill>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solidFill>
                  <a:prstClr val="black"/>
                </a:solidFill>
              </a:rPr>
              <a:pPr/>
              <a:t>12</a:t>
            </a:fld>
            <a:endParaRPr lang="en-US" dirty="0">
              <a:solidFill>
                <a:prstClr val="black"/>
              </a:solidFill>
            </a:endParaRPr>
          </a:p>
        </p:txBody>
      </p:sp>
    </p:spTree>
    <p:extLst>
      <p:ext uri="{BB962C8B-B14F-4D97-AF65-F5344CB8AC3E}">
        <p14:creationId xmlns:p14="http://schemas.microsoft.com/office/powerpoint/2010/main" val="34606894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12/18/2019 2:28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13</a:t>
            </a:fld>
            <a:endParaRPr lang="en-US" dirty="0"/>
          </a:p>
        </p:txBody>
      </p:sp>
    </p:spTree>
    <p:extLst>
      <p:ext uri="{BB962C8B-B14F-4D97-AF65-F5344CB8AC3E}">
        <p14:creationId xmlns:p14="http://schemas.microsoft.com/office/powerpoint/2010/main" val="355725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12/18/2019 2:28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14</a:t>
            </a:fld>
            <a:endParaRPr lang="en-US" dirty="0"/>
          </a:p>
        </p:txBody>
      </p:sp>
    </p:spTree>
    <p:extLst>
      <p:ext uri="{BB962C8B-B14F-4D97-AF65-F5344CB8AC3E}">
        <p14:creationId xmlns:p14="http://schemas.microsoft.com/office/powerpoint/2010/main" val="2755328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lang="en-US" sz="4800" b="0" cap="none" spc="-150" dirty="0">
                <a:ln w="3175">
                  <a:solidFill>
                    <a:schemeClr val="bg2">
                      <a:lumMod val="75000"/>
                      <a:lumOff val="25000"/>
                      <a:alpha val="75000"/>
                    </a:schemeClr>
                  </a:solidFill>
                </a:ln>
                <a:gradFill flip="none" rotWithShape="1">
                  <a:gsLst>
                    <a:gs pos="0">
                      <a:schemeClr val="tx1"/>
                    </a:gs>
                    <a:gs pos="61000">
                      <a:schemeClr val="accent2">
                        <a:lumMod val="20000"/>
                        <a:lumOff val="80000"/>
                      </a:schemeClr>
                    </a:gs>
                    <a:gs pos="86000">
                      <a:schemeClr val="tx1"/>
                    </a:gs>
                  </a:gsLst>
                  <a:lin ang="5400000" scaled="0"/>
                  <a:tileRect/>
                </a:gradFill>
                <a:effectLst>
                  <a:outerShdw blurRad="114300" dir="2700000" algn="tl" rotWithShape="0">
                    <a:prstClr val="black">
                      <a:alpha val="51000"/>
                    </a:prstClr>
                  </a:outerShdw>
                </a:effectLst>
                <a:latin typeface="+mj-lt"/>
                <a:ea typeface="+mn-ea"/>
                <a:cs typeface="B Homa" panose="00000400000000000000" pitchFamily="2" charset="-78"/>
              </a:defRPr>
            </a:lvl1pPr>
          </a:lstStyle>
          <a:p>
            <a:pPr lvl="0" algn="l" defTabSz="1095376" rtl="0" eaLnBrk="1" fontAlgn="base" hangingPunct="1">
              <a:lnSpc>
                <a:spcPct val="90000"/>
              </a:lnSpc>
              <a:spcBef>
                <a:spcPct val="0"/>
              </a:spcBef>
              <a:spcAft>
                <a:spcPct val="0"/>
              </a:spcAft>
            </a:pPr>
            <a:r>
              <a:rPr lang="en-US" dirty="0"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035465050"/>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12336173"/>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extLst>
      <p:ext uri="{BB962C8B-B14F-4D97-AF65-F5344CB8AC3E}">
        <p14:creationId xmlns:p14="http://schemas.microsoft.com/office/powerpoint/2010/main" val="137624815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pic>
        <p:nvPicPr>
          <p:cNvPr id="5" name="Picture 4" descr="1-01055_Template_Bar.png"/>
          <p:cNvPicPr>
            <a:picLocks noChangeAspect="1"/>
          </p:cNvPicPr>
          <p:nvPr userDrawn="1"/>
        </p:nvPicPr>
        <p:blipFill>
          <a:blip r:embed="rId2" cstate="print"/>
          <a:stretch>
            <a:fillRect/>
          </a:stretch>
        </p:blipFill>
        <p:spPr>
          <a:xfrm flipH="1">
            <a:off x="-955675" y="1905000"/>
            <a:ext cx="10099675" cy="2281652"/>
          </a:xfrm>
          <a:prstGeom prst="rect">
            <a:avLst/>
          </a:prstGeom>
        </p:spPr>
      </p:pic>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kern="1200" spc="-770" dirty="0" smtClean="0">
                <a:ln w="11430">
                  <a:solidFill>
                    <a:schemeClr val="bg2">
                      <a:lumMod val="50000"/>
                      <a:lumOff val="50000"/>
                    </a:schemeClr>
                  </a:solidFill>
                </a:ln>
                <a:gradFill>
                  <a:gsLst>
                    <a:gs pos="0">
                      <a:schemeClr val="accent2">
                        <a:lumMod val="20000"/>
                        <a:lumOff val="80000"/>
                      </a:schemeClr>
                    </a:gs>
                    <a:gs pos="37000">
                      <a:schemeClr val="tx1"/>
                    </a:gs>
                    <a:gs pos="85000">
                      <a:srgbClr val="2D8499"/>
                    </a:gs>
                  </a:gsLst>
                  <a:lin ang="5400000"/>
                </a:gradFill>
                <a:effectLst>
                  <a:outerShdw blurRad="50800" dist="39000" dir="5460000" algn="tl">
                    <a:srgbClr val="000000">
                      <a:alpha val="38000"/>
                    </a:srgbClr>
                  </a:outerShdw>
                </a:effectLst>
                <a:latin typeface="+mn-lt"/>
                <a:ea typeface="+mn-ea"/>
                <a:cs typeface="+mn-cs"/>
              </a:defRPr>
            </a:lvl1pPr>
          </a:lstStyle>
          <a:p>
            <a:pPr marL="0" lvl="0" indent="0" algn="r" defTabSz="1095376" rtl="0" eaLnBrk="1" fontAlgn="base" hangingPunct="1">
              <a:lnSpc>
                <a:spcPct val="90000"/>
              </a:lnSpc>
              <a:spcBef>
                <a:spcPct val="0"/>
              </a:spcBef>
              <a:spcAft>
                <a:spcPct val="0"/>
              </a:spcAft>
              <a:buClr>
                <a:schemeClr val="tx2"/>
              </a:buClr>
              <a:buSzPct val="80000"/>
              <a:buFont typeface="Arial" pitchFamily="34" charset="0"/>
              <a:buNone/>
            </a:pPr>
            <a:r>
              <a:rPr lang="en-US" dirty="0" smtClean="0"/>
              <a:t>click to…</a:t>
            </a:r>
          </a:p>
        </p:txBody>
      </p:sp>
    </p:spTree>
    <p:extLst>
      <p:ext uri="{BB962C8B-B14F-4D97-AF65-F5344CB8AC3E}">
        <p14:creationId xmlns:p14="http://schemas.microsoft.com/office/powerpoint/2010/main" val="4057304518"/>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Demo, Video etc. &quot;special&quot; slides">
    <p:spTree>
      <p:nvGrpSpPr>
        <p:cNvPr id="1" name=""/>
        <p:cNvGrpSpPr/>
        <p:nvPr/>
      </p:nvGrpSpPr>
      <p:grpSpPr>
        <a:xfrm>
          <a:off x="0" y="0"/>
          <a:ext cx="0" cy="0"/>
          <a:chOff x="0" y="0"/>
          <a:chExt cx="0" cy="0"/>
        </a:xfrm>
      </p:grpSpPr>
      <p:pic>
        <p:nvPicPr>
          <p:cNvPr id="5" name="Picture 4" descr="1-01055_Template_Bar.png"/>
          <p:cNvPicPr>
            <a:picLocks noChangeAspect="1"/>
          </p:cNvPicPr>
          <p:nvPr userDrawn="1"/>
        </p:nvPicPr>
        <p:blipFill>
          <a:blip r:embed="rId2" cstate="print"/>
          <a:stretch>
            <a:fillRect/>
          </a:stretch>
        </p:blipFill>
        <p:spPr>
          <a:xfrm flipH="1">
            <a:off x="-955675" y="1905000"/>
            <a:ext cx="10099675" cy="2281652"/>
          </a:xfrm>
          <a:prstGeom prst="rect">
            <a:avLst/>
          </a:prstGeom>
        </p:spPr>
      </p:pic>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kern="1200" spc="-770" dirty="0" smtClean="0">
                <a:ln w="11430">
                  <a:solidFill>
                    <a:schemeClr val="bg2">
                      <a:lumMod val="50000"/>
                      <a:lumOff val="50000"/>
                    </a:schemeClr>
                  </a:solidFill>
                </a:ln>
                <a:gradFill>
                  <a:gsLst>
                    <a:gs pos="0">
                      <a:schemeClr val="accent2">
                        <a:lumMod val="20000"/>
                        <a:lumOff val="80000"/>
                      </a:schemeClr>
                    </a:gs>
                    <a:gs pos="37000">
                      <a:schemeClr val="tx1"/>
                    </a:gs>
                    <a:gs pos="85000">
                      <a:srgbClr val="2D8499"/>
                    </a:gs>
                  </a:gsLst>
                  <a:lin ang="5400000"/>
                </a:gradFill>
                <a:effectLst>
                  <a:outerShdw blurRad="50800" dist="39000" dir="5460000" algn="tl">
                    <a:srgbClr val="000000">
                      <a:alpha val="38000"/>
                    </a:srgbClr>
                  </a:outerShdw>
                </a:effectLst>
                <a:latin typeface="+mn-lt"/>
                <a:ea typeface="+mn-ea"/>
                <a:cs typeface="+mn-cs"/>
              </a:defRPr>
            </a:lvl1pPr>
          </a:lstStyle>
          <a:p>
            <a:pPr marL="0" lvl="0" indent="0" algn="r" defTabSz="1095376" rtl="0" eaLnBrk="1" fontAlgn="base" hangingPunct="1">
              <a:lnSpc>
                <a:spcPct val="90000"/>
              </a:lnSpc>
              <a:spcBef>
                <a:spcPct val="0"/>
              </a:spcBef>
              <a:spcAft>
                <a:spcPct val="0"/>
              </a:spcAft>
              <a:buClr>
                <a:schemeClr val="tx2"/>
              </a:buClr>
              <a:buSzPct val="80000"/>
              <a:buFont typeface="Arial" pitchFamily="34" charset="0"/>
              <a:buNone/>
            </a:pPr>
            <a:r>
              <a:rPr lang="en-US" dirty="0" smtClean="0"/>
              <a:t>click to…</a:t>
            </a:r>
          </a:p>
        </p:txBody>
      </p:sp>
    </p:spTree>
    <p:extLst>
      <p:ext uri="{BB962C8B-B14F-4D97-AF65-F5344CB8AC3E}">
        <p14:creationId xmlns:p14="http://schemas.microsoft.com/office/powerpoint/2010/main" val="212560217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801052" y="5410202"/>
            <a:ext cx="2057400" cy="365125"/>
          </a:xfrm>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5" name="Footer Placeholder 4"/>
          <p:cNvSpPr>
            <a:spLocks noGrp="1"/>
          </p:cNvSpPr>
          <p:nvPr>
            <p:ph type="ftr" sz="quarter" idx="11"/>
          </p:nvPr>
        </p:nvSpPr>
        <p:spPr>
          <a:xfrm>
            <a:off x="1900237" y="5410202"/>
            <a:ext cx="3843665" cy="365125"/>
          </a:xfrm>
        </p:spPr>
        <p:txBody>
          <a:bodyPr/>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a:xfrm>
            <a:off x="7915603" y="5410200"/>
            <a:ext cx="578317" cy="365125"/>
          </a:xfrm>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1040511283"/>
      </p:ext>
    </p:extLst>
  </p:cSld>
  <p:clrMapOvr>
    <a:masterClrMapping/>
  </p:clrMapOvr>
  <p:transition>
    <p:fade/>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n-US" smtClean="0"/>
              <a:t>Click to edit Master title style</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9" name="Date Placeholder 3"/>
          <p:cNvSpPr>
            <a:spLocks noGrp="1"/>
          </p:cNvSpPr>
          <p:nvPr>
            <p:ph type="dt" sz="half" idx="10"/>
          </p:nvPr>
        </p:nvSpPr>
        <p:spPr>
          <a:xfrm>
            <a:off x="5592691" y="5883277"/>
            <a:ext cx="2057400" cy="365125"/>
          </a:xfrm>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50" name="Footer Placeholder 4"/>
          <p:cNvSpPr>
            <a:spLocks noGrp="1"/>
          </p:cNvSpPr>
          <p:nvPr>
            <p:ph type="ftr" sz="quarter" idx="11"/>
          </p:nvPr>
        </p:nvSpPr>
        <p:spPr>
          <a:xfrm>
            <a:off x="856059" y="5883276"/>
            <a:ext cx="4679482" cy="365125"/>
          </a:xfrm>
        </p:spPr>
        <p:txBody>
          <a:bodyPr/>
          <a:lstStyle/>
          <a:p>
            <a:pPr algn="r" eaLnBrk="1" latinLnBrk="0" hangingPunct="1"/>
            <a:endParaRPr kumimoji="0" lang="en-US" sz="1100" dirty="0">
              <a:solidFill>
                <a:schemeClr val="tx2"/>
              </a:solidFill>
            </a:endParaRPr>
          </a:p>
        </p:txBody>
      </p:sp>
      <p:sp>
        <p:nvSpPr>
          <p:cNvPr id="51" name="Slide Number Placeholder 5"/>
          <p:cNvSpPr>
            <a:spLocks noGrp="1"/>
          </p:cNvSpPr>
          <p:nvPr>
            <p:ph type="sldNum" sz="quarter" idx="12"/>
          </p:nvPr>
        </p:nvSpPr>
        <p:spPr>
          <a:xfrm>
            <a:off x="7707241" y="5883275"/>
            <a:ext cx="578317" cy="365125"/>
          </a:xfrm>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3589540637"/>
      </p:ext>
    </p:extLst>
  </p:cSld>
  <p:clrMapOvr>
    <a:masterClrMapping/>
  </p:clrMapOvr>
  <p:transition>
    <p:fade/>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2460006369"/>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152573189"/>
      </p:ext>
    </p:extLst>
  </p:cSld>
  <p:clrMapOvr>
    <a:masterClrMapping/>
  </p:clrMapOvr>
  <p:transition>
    <p:fade/>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56058" y="3073398"/>
            <a:ext cx="3658793"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3073398"/>
            <a:ext cx="3656408"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8" name="Footer Placeholder 7"/>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9" name="Slide Number Placeholder 8"/>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3247466527"/>
      </p:ext>
    </p:extLst>
  </p:cSld>
  <p:clrMapOvr>
    <a:masterClrMapping/>
  </p:clrMapOvr>
  <p:transition>
    <p:fade/>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4" name="Footer Placeholder 3"/>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5" name="Slide Number Placeholder 4"/>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1674540399"/>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pic>
        <p:nvPicPr>
          <p:cNvPr id="5" name="Picture 4" descr="1-01055_Template_Bar.png"/>
          <p:cNvPicPr>
            <a:picLocks noChangeAspect="1"/>
          </p:cNvPicPr>
          <p:nvPr userDrawn="1"/>
        </p:nvPicPr>
        <p:blipFill>
          <a:blip r:embed="rId2" cstate="print"/>
          <a:stretch>
            <a:fillRect/>
          </a:stretch>
        </p:blipFill>
        <p:spPr>
          <a:xfrm flipH="1">
            <a:off x="-955675" y="1905000"/>
            <a:ext cx="10099675" cy="2281652"/>
          </a:xfrm>
          <a:prstGeom prst="rect">
            <a:avLst/>
          </a:prstGeom>
        </p:spPr>
      </p:pic>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kern="1200" spc="-770" dirty="0" smtClean="0">
                <a:ln w="11430">
                  <a:solidFill>
                    <a:schemeClr val="bg2">
                      <a:lumMod val="50000"/>
                      <a:lumOff val="50000"/>
                    </a:schemeClr>
                  </a:solidFill>
                </a:ln>
                <a:gradFill>
                  <a:gsLst>
                    <a:gs pos="0">
                      <a:schemeClr val="accent2">
                        <a:lumMod val="20000"/>
                        <a:lumOff val="80000"/>
                      </a:schemeClr>
                    </a:gs>
                    <a:gs pos="37000">
                      <a:schemeClr val="tx1"/>
                    </a:gs>
                    <a:gs pos="85000">
                      <a:srgbClr val="2D8499"/>
                    </a:gs>
                  </a:gsLst>
                  <a:lin ang="5400000"/>
                </a:gradFill>
                <a:effectLst>
                  <a:outerShdw blurRad="50800" dist="39000" dir="5460000" algn="tl">
                    <a:srgbClr val="000000">
                      <a:alpha val="38000"/>
                    </a:srgbClr>
                  </a:outerShdw>
                </a:effectLst>
                <a:latin typeface="+mn-lt"/>
                <a:ea typeface="+mn-ea"/>
                <a:cs typeface="+mn-cs"/>
              </a:defRPr>
            </a:lvl1pPr>
          </a:lstStyle>
          <a:p>
            <a:pPr marL="0" lvl="0" indent="0" algn="r" defTabSz="1095376" rtl="0" eaLnBrk="1" fontAlgn="base" hangingPunct="1">
              <a:lnSpc>
                <a:spcPct val="90000"/>
              </a:lnSpc>
              <a:spcBef>
                <a:spcPct val="0"/>
              </a:spcBef>
              <a:spcAft>
                <a:spcPct val="0"/>
              </a:spcAft>
              <a:buClr>
                <a:schemeClr val="tx2"/>
              </a:buClr>
              <a:buSzPct val="80000"/>
              <a:buFont typeface="Arial" pitchFamily="34" charset="0"/>
              <a:buNone/>
            </a:pPr>
            <a:r>
              <a:rPr lang="en-US" dirty="0" smtClean="0"/>
              <a:t>click to…</a:t>
            </a:r>
          </a:p>
        </p:txBody>
      </p:sp>
    </p:spTree>
    <p:extLst>
      <p:ext uri="{BB962C8B-B14F-4D97-AF65-F5344CB8AC3E}">
        <p14:creationId xmlns:p14="http://schemas.microsoft.com/office/powerpoint/2010/main" val="212560217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3" name="Footer Placeholder 2"/>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4" name="Slide Number Placeholder 3"/>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914307498"/>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1846730479"/>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3142551618"/>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12/18/2019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0797973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2335522310"/>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1669964211"/>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6" name="Footer Placeholder 5"/>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7" name="Slide Number Placeholder 6"/>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62611038"/>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12/18/2019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49466534"/>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61BEF0D-F0BB-DE4B-95CE-6DB70DBA9567}" type="datetimeFigureOut">
              <a:rPr lang="en-US" smtClean="0"/>
              <a:pPr/>
              <a:t>12/18/2019</a:t>
            </a:fld>
            <a:endParaRPr lang="en-US" dirty="0"/>
          </a:p>
        </p:txBody>
      </p:sp>
      <p:sp>
        <p:nvSpPr>
          <p:cNvPr id="4" name="Footer Placeholder 3"/>
          <p:cNvSpPr>
            <a:spLocks noGrp="1"/>
          </p:cNvSpPr>
          <p:nvPr>
            <p:ph type="ftr" sz="quarter" idx="11"/>
          </p:nvPr>
        </p:nvSpPr>
        <p:spPr/>
        <p:txBody>
          <a:bodyPr/>
          <a:lstStyle>
            <a:lvl1pPr>
              <a:defRPr cap="all" baseline="0"/>
            </a:lvl1p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19389931"/>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294842807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3600393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eaLnBrk="1" latinLnBrk="0" hangingPunct="1"/>
            <a:fld id="{8F6BCBE8-30B0-4476-8762-9236B142003A}" type="datetimeFigureOut">
              <a:rPr lang="en-US" smtClean="0"/>
              <a:pPr eaLnBrk="1" latinLnBrk="0" hangingPunct="1"/>
              <a:t>12/18/2019</a:t>
            </a:fld>
            <a:endParaRPr lang="en-US" sz="1100" dirty="0">
              <a:solidFill>
                <a:schemeClr val="tx2"/>
              </a:solidFill>
            </a:endParaRPr>
          </a:p>
        </p:txBody>
      </p:sp>
      <p:sp>
        <p:nvSpPr>
          <p:cNvPr id="5" name="Footer Placeholder 4"/>
          <p:cNvSpPr>
            <a:spLocks noGrp="1"/>
          </p:cNvSpPr>
          <p:nvPr>
            <p:ph type="ftr" sz="quarter" idx="11"/>
          </p:nvPr>
        </p:nvSpPr>
        <p:spPr/>
        <p:txBody>
          <a:bodyPr/>
          <a:lstStyle/>
          <a:p>
            <a:pPr algn="r" eaLnBrk="1" latinLnBrk="0" hangingPunct="1"/>
            <a:endParaRPr kumimoji="0" lang="en-US" sz="1100" dirty="0">
              <a:solidFill>
                <a:schemeClr val="tx2"/>
              </a:solidFill>
            </a:endParaRPr>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extLst>
      <p:ext uri="{BB962C8B-B14F-4D97-AF65-F5344CB8AC3E}">
        <p14:creationId xmlns:p14="http://schemas.microsoft.com/office/powerpoint/2010/main" val="1834334649"/>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11488605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Demo, Video etc. &quot;special&quot; slides">
    <p:spTree>
      <p:nvGrpSpPr>
        <p:cNvPr id="1" name=""/>
        <p:cNvGrpSpPr/>
        <p:nvPr/>
      </p:nvGrpSpPr>
      <p:grpSpPr>
        <a:xfrm>
          <a:off x="0" y="0"/>
          <a:ext cx="0" cy="0"/>
          <a:chOff x="0" y="0"/>
          <a:chExt cx="0" cy="0"/>
        </a:xfrm>
      </p:grpSpPr>
      <p:pic>
        <p:nvPicPr>
          <p:cNvPr id="5" name="Picture 4" descr="1-01055_Template_Bar.png"/>
          <p:cNvPicPr>
            <a:picLocks noChangeAspect="1"/>
          </p:cNvPicPr>
          <p:nvPr userDrawn="1"/>
        </p:nvPicPr>
        <p:blipFill>
          <a:blip r:embed="rId2" cstate="print"/>
          <a:stretch>
            <a:fillRect/>
          </a:stretch>
        </p:blipFill>
        <p:spPr>
          <a:xfrm flipH="1">
            <a:off x="-955675" y="1905000"/>
            <a:ext cx="10099675" cy="2281652"/>
          </a:xfrm>
          <a:prstGeom prst="rect">
            <a:avLst/>
          </a:prstGeom>
        </p:spPr>
      </p:pic>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lang="en-US" sz="12000" b="1" kern="1200" spc="-770" dirty="0" smtClean="0">
                <a:ln w="11430">
                  <a:solidFill>
                    <a:schemeClr val="bg2">
                      <a:lumMod val="50000"/>
                      <a:lumOff val="50000"/>
                    </a:schemeClr>
                  </a:solidFill>
                </a:ln>
                <a:gradFill>
                  <a:gsLst>
                    <a:gs pos="0">
                      <a:schemeClr val="accent2">
                        <a:lumMod val="20000"/>
                        <a:lumOff val="80000"/>
                      </a:schemeClr>
                    </a:gs>
                    <a:gs pos="37000">
                      <a:schemeClr val="tx1"/>
                    </a:gs>
                    <a:gs pos="85000">
                      <a:srgbClr val="2D8499"/>
                    </a:gs>
                  </a:gsLst>
                  <a:lin ang="5400000"/>
                </a:gradFill>
                <a:effectLst>
                  <a:outerShdw blurRad="50800" dist="39000" dir="5460000" algn="tl">
                    <a:srgbClr val="000000">
                      <a:alpha val="38000"/>
                    </a:srgbClr>
                  </a:outerShdw>
                </a:effectLst>
                <a:latin typeface="+mn-lt"/>
                <a:ea typeface="+mn-ea"/>
                <a:cs typeface="+mn-cs"/>
              </a:defRPr>
            </a:lvl1pPr>
          </a:lstStyle>
          <a:p>
            <a:pPr marL="0" lvl="0" indent="0" algn="r" defTabSz="1095376" rtl="0" eaLnBrk="1" fontAlgn="base" hangingPunct="1">
              <a:lnSpc>
                <a:spcPct val="90000"/>
              </a:lnSpc>
              <a:spcBef>
                <a:spcPct val="0"/>
              </a:spcBef>
              <a:spcAft>
                <a:spcPct val="0"/>
              </a:spcAft>
              <a:buClr>
                <a:schemeClr val="tx2"/>
              </a:buClr>
              <a:buSzPct val="80000"/>
              <a:buFont typeface="Arial" pitchFamily="34" charset="0"/>
              <a:buNone/>
            </a:pPr>
            <a:r>
              <a:rPr lang="en-US" dirty="0" smtClean="0"/>
              <a:t>click to…</a:t>
            </a:r>
          </a:p>
        </p:txBody>
      </p:sp>
    </p:spTree>
    <p:extLst>
      <p:ext uri="{BB962C8B-B14F-4D97-AF65-F5344CB8AC3E}">
        <p14:creationId xmlns:p14="http://schemas.microsoft.com/office/powerpoint/2010/main" val="2125602176"/>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74246234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83373725"/>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9648029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0770556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3129167"/>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3823591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 Type="http://schemas.openxmlformats.org/officeDocument/2006/relationships/slideLayout" Target="../slideLayouts/slideLayout16.xml"/><Relationship Id="rId21" Type="http://schemas.openxmlformats.org/officeDocument/2006/relationships/image" Target="../media/image6.png"/><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theme" Target="../theme/theme2.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pPr lvl="0" algn="l" defTabSz="1095376" rtl="0" eaLnBrk="1" fontAlgn="base" hangingPunct="1">
              <a:lnSpc>
                <a:spcPct val="90000"/>
              </a:lnSpc>
              <a:spcBef>
                <a:spcPct val="0"/>
              </a:spcBef>
              <a:spcAft>
                <a:spcPct val="0"/>
              </a:spcAft>
            </a:pPr>
            <a:r>
              <a:rPr lang="en-US" dirty="0"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3769945"/>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785" r:id="rId13"/>
  </p:sldLayoutIdLst>
  <p:transition>
    <p:fade/>
  </p:transition>
  <p:txStyles>
    <p:titleStyle>
      <a:lvl1pPr algn="l" defTabSz="914363" rtl="0" eaLnBrk="1" latinLnBrk="0" hangingPunct="1">
        <a:lnSpc>
          <a:spcPct val="90000"/>
        </a:lnSpc>
        <a:spcBef>
          <a:spcPct val="0"/>
        </a:spcBef>
        <a:buNone/>
        <a:defRPr lang="en-US" sz="4800" b="0" kern="1200" cap="none" spc="-150" dirty="0">
          <a:ln w="3175">
            <a:solidFill>
              <a:schemeClr val="bg2">
                <a:lumMod val="75000"/>
                <a:lumOff val="25000"/>
                <a:alpha val="75000"/>
              </a:schemeClr>
            </a:solidFill>
          </a:ln>
          <a:gradFill flip="none" rotWithShape="1">
            <a:gsLst>
              <a:gs pos="0">
                <a:schemeClr val="tx1"/>
              </a:gs>
              <a:gs pos="61000">
                <a:schemeClr val="accent2">
                  <a:lumMod val="20000"/>
                  <a:lumOff val="80000"/>
                </a:schemeClr>
              </a:gs>
              <a:gs pos="86000">
                <a:schemeClr val="tx1"/>
              </a:gs>
            </a:gsLst>
            <a:lin ang="5400000" scaled="0"/>
            <a:tileRect/>
          </a:gradFill>
          <a:effectLst>
            <a:outerShdw blurRad="114300" dir="2700000" algn="tl" rotWithShape="0">
              <a:prstClr val="black">
                <a:alpha val="51000"/>
              </a:prstClr>
            </a:outerShdw>
          </a:effectLst>
          <a:latin typeface="+mj-lt"/>
          <a:ea typeface="+mn-ea"/>
          <a:cs typeface="B Homa" panose="00000400000000000000" pitchFamily="2" charset="-78"/>
        </a:defRPr>
      </a:lvl1pPr>
    </p:titleStyle>
    <p:bodyStyle>
      <a:lvl1pPr marL="396875" indent="-396875" algn="l" defTabSz="914363" rtl="0" eaLnBrk="1" latinLnBrk="0" hangingPunct="1">
        <a:lnSpc>
          <a:spcPct val="90000"/>
        </a:lnSpc>
        <a:spcBef>
          <a:spcPct val="20000"/>
        </a:spcBef>
        <a:buFontTx/>
        <a:buBlip>
          <a:blip r:embed="rId16"/>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7"/>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7"/>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21">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9041774" cy="6858001"/>
            <a:chOff x="-14288" y="0"/>
            <a:chExt cx="9041774"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12/18/2019</a:t>
            </a:fld>
            <a:endParaRPr lang="en-US" dirty="0"/>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extLst>
      <p:ext uri="{BB962C8B-B14F-4D97-AF65-F5344CB8AC3E}">
        <p14:creationId xmlns:p14="http://schemas.microsoft.com/office/powerpoint/2010/main" val="3569200668"/>
      </p:ext>
    </p:extLst>
  </p:cSld>
  <p:clrMap bg1="dk1" tx1="lt1" bg2="dk2" tx2="lt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 id="2147483849" r:id="rId12"/>
    <p:sldLayoutId id="2147483850" r:id="rId13"/>
    <p:sldLayoutId id="2147483851" r:id="rId14"/>
    <p:sldLayoutId id="2147483852" r:id="rId15"/>
    <p:sldLayoutId id="2147483853" r:id="rId16"/>
    <p:sldLayoutId id="2147483854" r:id="rId17"/>
    <p:sldLayoutId id="2147483855" r:id="rId18"/>
    <p:sldLayoutId id="2147483798" r:id="rId19"/>
  </p:sldLayoutIdLst>
  <p:transition>
    <p:fade/>
  </p:transition>
  <p:timing>
    <p:tnLst>
      <p:par>
        <p:cTn id="1" dur="indefinite" restart="never" nodeType="tmRoot"/>
      </p:par>
    </p:tnLst>
  </p:timing>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7" Type="http://schemas.openxmlformats.org/officeDocument/2006/relationships/image" Target="../media/image16.jpeg"/><Relationship Id="rId2" Type="http://schemas.openxmlformats.org/officeDocument/2006/relationships/notesSlide" Target="../notesSlides/notesSlide7.xml"/><Relationship Id="rId1" Type="http://schemas.openxmlformats.org/officeDocument/2006/relationships/slideLayout" Target="../slideLayouts/slideLayout14.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1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1.xml.rels><?xml version="1.0" encoding="UTF-8" standalone="yes"?>
<Relationships xmlns="http://schemas.openxmlformats.org/package/2006/relationships"><Relationship Id="rId3" Type="http://schemas.openxmlformats.org/officeDocument/2006/relationships/hyperlink" Target="http://www.no/" TargetMode="External"/><Relationship Id="rId2" Type="http://schemas.openxmlformats.org/officeDocument/2006/relationships/hyperlink" Target="http://www.fa.wikipedia.org/" TargetMode="External"/><Relationship Id="rId1" Type="http://schemas.openxmlformats.org/officeDocument/2006/relationships/slideLayout" Target="../slideLayouts/slideLayout20.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4.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51520" y="2780928"/>
            <a:ext cx="8590813" cy="1015663"/>
          </a:xfrm>
          <a:prstGeom prst="rect">
            <a:avLst/>
          </a:prstGeom>
          <a:noFill/>
        </p:spPr>
        <p:txBody>
          <a:bodyPr wrap="none" rtlCol="0">
            <a:spAutoFit/>
          </a:bodyPr>
          <a:lstStyle/>
          <a:p>
            <a:pPr algn="ctr"/>
            <a:r>
              <a:rPr lang="fa-IR"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Homa" panose="00000400000000000000" pitchFamily="2" charset="-78"/>
              </a:rPr>
              <a:t>معرفی و بررسی باغشهر </a:t>
            </a:r>
            <a:r>
              <a:rPr lang="fa-IR" sz="6000" b="1" dirty="0" smtClean="0">
                <a:ln w="18415" cmpd="sng">
                  <a:solidFill>
                    <a:srgbClr val="FFFFFF"/>
                  </a:solidFill>
                  <a:prstDash val="solid"/>
                </a:ln>
                <a:solidFill>
                  <a:srgbClr val="FFFFFF"/>
                </a:solidFill>
                <a:effectLst>
                  <a:outerShdw blurRad="63500" dir="3600000" algn="tl" rotWithShape="0">
                    <a:srgbClr val="000000">
                      <a:alpha val="70000"/>
                    </a:srgbClr>
                  </a:outerShdw>
                </a:effectLst>
                <a:cs typeface="B Homa" panose="00000400000000000000" pitchFamily="2" charset="-78"/>
              </a:rPr>
              <a:t>و نوشهر</a:t>
            </a:r>
            <a:endParaRPr lang="en-US" sz="6000" b="1" dirty="0">
              <a:ln w="18415" cmpd="sng">
                <a:solidFill>
                  <a:srgbClr val="FFFFFF"/>
                </a:solidFill>
                <a:prstDash val="solid"/>
              </a:ln>
              <a:solidFill>
                <a:srgbClr val="FFFFFF"/>
              </a:solidFill>
              <a:effectLst>
                <a:outerShdw blurRad="63500" dir="3600000" algn="tl" rotWithShape="0">
                  <a:srgbClr val="000000">
                    <a:alpha val="70000"/>
                  </a:srgbClr>
                </a:outerShdw>
              </a:effectLst>
              <a:cs typeface="B Homa" panose="00000400000000000000" pitchFamily="2" charset="-78"/>
            </a:endParaRPr>
          </a:p>
        </p:txBody>
      </p:sp>
    </p:spTree>
    <p:extLst>
      <p:ext uri="{BB962C8B-B14F-4D97-AF65-F5344CB8AC3E}">
        <p14:creationId xmlns:p14="http://schemas.microsoft.com/office/powerpoint/2010/main" val="63477297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700808"/>
            <a:ext cx="5832648" cy="1200329"/>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just" rtl="1"/>
            <a:endParaRPr lang="fa-IR" sz="3600" b="1" dirty="0" smtClean="0">
              <a:ln/>
              <a:cs typeface="2  Arabic Style" pitchFamily="2" charset="-78"/>
            </a:endParaRPr>
          </a:p>
          <a:p>
            <a:pPr algn="just" rtl="1"/>
            <a:endParaRPr lang="fa-IR" b="1" dirty="0">
              <a:ln/>
              <a:solidFill>
                <a:schemeClr val="accent3"/>
              </a:solidFill>
              <a:cs typeface="B Homa" panose="00000400000000000000" pitchFamily="2" charset="-78"/>
            </a:endParaRPr>
          </a:p>
          <a:p>
            <a:pPr algn="just" rtl="1"/>
            <a:endParaRPr lang="fa-IR" b="1" dirty="0" smtClean="0">
              <a:ln/>
              <a:solidFill>
                <a:schemeClr val="accent3"/>
              </a:solidFill>
              <a:cs typeface="B Homa" panose="00000400000000000000" pitchFamily="2" charset="-78"/>
            </a:endParaRPr>
          </a:p>
        </p:txBody>
      </p:sp>
      <p:sp>
        <p:nvSpPr>
          <p:cNvPr id="16" name="Round Diagonal Corner Rectangle 15"/>
          <p:cNvSpPr/>
          <p:nvPr/>
        </p:nvSpPr>
        <p:spPr bwMode="auto">
          <a:xfrm>
            <a:off x="3131840" y="1484784"/>
            <a:ext cx="3528392" cy="1008112"/>
          </a:xfrm>
          <a:prstGeom prst="round2Diag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a-IR" sz="2300" dirty="0" smtClean="0">
                <a:solidFill>
                  <a:srgbClr val="FFFFFF"/>
                </a:solidFill>
                <a:effectLst>
                  <a:outerShdw blurRad="38100" dist="38100" dir="2700000" algn="tl">
                    <a:srgbClr val="000000">
                      <a:alpha val="43137"/>
                    </a:srgbClr>
                  </a:outerShdw>
                </a:effectLst>
                <a:latin typeface="Segoe" pitchFamily="34" charset="0"/>
                <a:cs typeface="B Homa" panose="00000400000000000000" pitchFamily="2" charset="-78"/>
              </a:rPr>
              <a:t>نخستین باغشهرها</a:t>
            </a:r>
          </a:p>
        </p:txBody>
      </p:sp>
      <p:sp>
        <p:nvSpPr>
          <p:cNvPr id="17" name="Oval 16"/>
          <p:cNvSpPr/>
          <p:nvPr/>
        </p:nvSpPr>
        <p:spPr bwMode="auto">
          <a:xfrm>
            <a:off x="5580112" y="4221088"/>
            <a:ext cx="1584176" cy="1224136"/>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a-IR" sz="2300" dirty="0" smtClean="0">
                <a:solidFill>
                  <a:srgbClr val="FFFFFF"/>
                </a:solidFill>
                <a:effectLst>
                  <a:outerShdw blurRad="38100" dist="38100" dir="2700000" algn="tl">
                    <a:srgbClr val="000000">
                      <a:alpha val="43137"/>
                    </a:srgbClr>
                  </a:outerShdw>
                </a:effectLst>
                <a:latin typeface="Segoe" pitchFamily="34" charset="0"/>
                <a:cs typeface="B Homa" panose="00000400000000000000" pitchFamily="2" charset="-78"/>
              </a:rPr>
              <a:t>لچ ورث</a:t>
            </a: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0" name="Oval 19"/>
          <p:cNvSpPr/>
          <p:nvPr/>
        </p:nvSpPr>
        <p:spPr bwMode="auto">
          <a:xfrm>
            <a:off x="2771800" y="4149080"/>
            <a:ext cx="1584176" cy="1224136"/>
          </a:xfrm>
          <a:prstGeom prst="ellipse">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fa-IR" sz="2300" dirty="0" smtClean="0">
                <a:solidFill>
                  <a:srgbClr val="FFFFFF"/>
                </a:solidFill>
                <a:effectLst>
                  <a:outerShdw blurRad="38100" dist="38100" dir="2700000" algn="tl">
                    <a:srgbClr val="000000">
                      <a:alpha val="43137"/>
                    </a:srgbClr>
                  </a:outerShdw>
                </a:effectLst>
                <a:latin typeface="Segoe" pitchFamily="34" charset="0"/>
                <a:cs typeface="B Homa" panose="00000400000000000000" pitchFamily="2" charset="-78"/>
              </a:rPr>
              <a:t>ولوین</a:t>
            </a: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1" name="Down Arrow 20"/>
          <p:cNvSpPr/>
          <p:nvPr/>
        </p:nvSpPr>
        <p:spPr bwMode="auto">
          <a:xfrm>
            <a:off x="3203848" y="2708920"/>
            <a:ext cx="484632" cy="1266440"/>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
        <p:nvSpPr>
          <p:cNvPr id="22" name="Down Arrow 21"/>
          <p:cNvSpPr/>
          <p:nvPr/>
        </p:nvSpPr>
        <p:spPr bwMode="auto">
          <a:xfrm>
            <a:off x="6084168" y="2708920"/>
            <a:ext cx="484632" cy="1368152"/>
          </a:xfrm>
          <a:prstGeom prst="downArrow">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300" dirty="0" smtClean="0">
              <a:solidFill>
                <a:srgbClr val="FFFFFF"/>
              </a:solidFill>
              <a:effectLst>
                <a:outerShdw blurRad="38100" dist="38100" dir="2700000" algn="tl">
                  <a:srgbClr val="000000">
                    <a:alpha val="43137"/>
                  </a:srgbClr>
                </a:outerShdw>
              </a:effectLst>
              <a:latin typeface="Segoe" pitchFamily="34" charset="0"/>
            </a:endParaRPr>
          </a:p>
        </p:txBody>
      </p:sp>
    </p:spTree>
    <p:extLst>
      <p:ext uri="{BB962C8B-B14F-4D97-AF65-F5344CB8AC3E}">
        <p14:creationId xmlns:p14="http://schemas.microsoft.com/office/powerpoint/2010/main" val="421704388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nodePh="1">
                                  <p:stCondLst>
                                    <p:cond delay="0"/>
                                  </p:stCondLst>
                                  <p:endCondLst>
                                    <p:cond evt="begin" delay="0">
                                      <p:tn val="5"/>
                                    </p:cond>
                                  </p:end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87624" y="836712"/>
            <a:ext cx="7704856" cy="6001643"/>
          </a:xfrm>
          <a:prstGeom prst="rect">
            <a:avLst/>
          </a:prstGeom>
        </p:spPr>
        <p:txBody>
          <a:bodyPr wrap="square">
            <a:spAutoFit/>
          </a:bodyPr>
          <a:lstStyle/>
          <a:p>
            <a:pPr algn="just" rtl="1">
              <a:lnSpc>
                <a:spcPct val="150000"/>
              </a:lnSpc>
            </a:pPr>
            <a:r>
              <a:rPr lang="fa-IR" sz="3600" dirty="0" smtClean="0">
                <a:ln w="0"/>
                <a:effectLst>
                  <a:outerShdw blurRad="38100" dist="19050" dir="2700000" algn="tl" rotWithShape="0">
                    <a:schemeClr val="dk1">
                      <a:alpha val="40000"/>
                    </a:schemeClr>
                  </a:outerShdw>
                </a:effectLst>
                <a:cs typeface="B Homa" panose="00000400000000000000" pitchFamily="2" charset="-78"/>
              </a:rPr>
              <a:t>لچ ورث</a:t>
            </a:r>
            <a:endParaRPr lang="en-US" sz="3600" dirty="0">
              <a:ln w="0"/>
              <a:effectLst>
                <a:outerShdw blurRad="38100" dist="19050" dir="2700000" algn="tl" rotWithShape="0">
                  <a:schemeClr val="dk1">
                    <a:alpha val="40000"/>
                  </a:schemeClr>
                </a:outerShdw>
              </a:effectLst>
              <a:cs typeface="B Homa" panose="00000400000000000000" pitchFamily="2" charset="-78"/>
            </a:endParaRPr>
          </a:p>
          <a:p>
            <a:pPr algn="just" rtl="1">
              <a:lnSpc>
                <a:spcPct val="150000"/>
              </a:lnSpc>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نخستین باغشهر به فاصله 35 مایلی لندن</a:t>
            </a:r>
          </a:p>
          <a:p>
            <a:pPr algn="just" rtl="1">
              <a:lnSpc>
                <a:spcPct val="150000"/>
              </a:lnSpc>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جا دادن جمعیتی بالغ بر 33000</a:t>
            </a:r>
          </a:p>
          <a:p>
            <a:pPr algn="just" rtl="1">
              <a:lnSpc>
                <a:spcPct val="150000"/>
              </a:lnSpc>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تقسیم شهر به چهار قسمت به واسطه وجود راه آهن غرب به شرق و دره ای</a:t>
            </a:r>
            <a:endParaRPr lang="en-US" sz="2000" dirty="0" smtClean="0">
              <a:ln w="0"/>
              <a:effectLst>
                <a:outerShdw blurRad="38100" dist="19050" dir="2700000" algn="tl" rotWithShape="0">
                  <a:schemeClr val="dk1">
                    <a:alpha val="40000"/>
                  </a:schemeClr>
                </a:outerShdw>
              </a:effectLst>
              <a:cs typeface="B Homa" panose="00000400000000000000" pitchFamily="2" charset="-78"/>
            </a:endParaRPr>
          </a:p>
          <a:p>
            <a:pPr algn="just" rtl="1">
              <a:lnSpc>
                <a:spcPct val="150000"/>
              </a:lnSpc>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 عمود بر آن</a:t>
            </a:r>
          </a:p>
          <a:p>
            <a:pPr algn="just" rtl="1">
              <a:lnSpc>
                <a:spcPct val="150000"/>
              </a:lnSpc>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هرکدام از چهار بخش تجهیزات و تاسیسات مختص به خود را دارا بود.</a:t>
            </a:r>
          </a:p>
          <a:p>
            <a:pPr algn="just" rtl="1">
              <a:lnSpc>
                <a:spcPct val="150000"/>
              </a:lnSpc>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مرکز مجموعه در بخش جنوب غربی نزدیک ایستگاه راه آهن قرار داشت. </a:t>
            </a:r>
          </a:p>
          <a:p>
            <a:pPr algn="just" rtl="1">
              <a:lnSpc>
                <a:spcPct val="150000"/>
              </a:lnSpc>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شهر دارای ساختار متشکل از واحدهای همسایگی</a:t>
            </a:r>
          </a:p>
          <a:p>
            <a:pPr algn="just" rtl="1">
              <a:lnSpc>
                <a:spcPct val="150000"/>
              </a:lnSpc>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واحد شمال شرقی دارای طرح شطرنجی است.</a:t>
            </a:r>
          </a:p>
          <a:p>
            <a:pPr algn="just" rtl="1">
              <a:lnSpc>
                <a:spcPct val="150000"/>
              </a:lnSpc>
              <a:buFont typeface="Wingdings" pitchFamily="2" charset="2"/>
              <a:buChar char="ü"/>
            </a:pPr>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just" rtl="1">
              <a:lnSpc>
                <a:spcPct val="150000"/>
              </a:lnSpc>
            </a:pPr>
            <a:endParaRPr lang="fa-IR" sz="2000" dirty="0">
              <a:ln w="0"/>
              <a:effectLst>
                <a:outerShdw blurRad="38100" dist="19050" dir="2700000" algn="tl" rotWithShape="0">
                  <a:schemeClr val="dk1">
                    <a:alpha val="40000"/>
                  </a:schemeClr>
                </a:outerShdw>
              </a:effectLst>
              <a:cs typeface="B Homa" panose="00000400000000000000" pitchFamily="2" charset="-78"/>
            </a:endParaRPr>
          </a:p>
          <a:p>
            <a:pPr algn="just" rtl="1">
              <a:lnSpc>
                <a:spcPct val="150000"/>
              </a:lnSpc>
            </a:pPr>
            <a:r>
              <a:rPr lang="fa-IR" sz="2000" dirty="0">
                <a:ln w="0"/>
                <a:effectLst>
                  <a:outerShdw blurRad="38100" dist="19050" dir="2700000" algn="tl" rotWithShape="0">
                    <a:schemeClr val="dk1">
                      <a:alpha val="40000"/>
                    </a:schemeClr>
                  </a:outerShdw>
                </a:effectLst>
                <a:cs typeface="B Homa" panose="00000400000000000000" pitchFamily="2" charset="-78"/>
              </a:rPr>
              <a:t> </a:t>
            </a:r>
            <a:endParaRPr lang="en-US" sz="2000" dirty="0">
              <a:ln w="0"/>
              <a:effectLst>
                <a:outerShdw blurRad="38100" dist="19050" dir="2700000" algn="tl" rotWithShape="0">
                  <a:schemeClr val="dk1">
                    <a:alpha val="40000"/>
                  </a:schemeClr>
                </a:outerShdw>
              </a:effectLst>
              <a:cs typeface="B Homa" panose="00000400000000000000" pitchFamily="2" charset="-78"/>
            </a:endParaRPr>
          </a:p>
        </p:txBody>
      </p:sp>
      <p:pic>
        <p:nvPicPr>
          <p:cNvPr id="3" name="Picture 2" descr="F:\Arshad 1\nazariehaye barname rizi\letchworth.jpg"/>
          <p:cNvPicPr>
            <a:picLocks noChangeAspect="1" noChangeArrowheads="1"/>
          </p:cNvPicPr>
          <p:nvPr/>
        </p:nvPicPr>
        <p:blipFill>
          <a:blip r:embed="rId3" cstate="print"/>
          <a:srcRect/>
          <a:stretch>
            <a:fillRect/>
          </a:stretch>
        </p:blipFill>
        <p:spPr bwMode="auto">
          <a:xfrm>
            <a:off x="35969" y="1196752"/>
            <a:ext cx="2952328" cy="4360092"/>
          </a:xfrm>
          <a:prstGeom prst="rect">
            <a:avLst/>
          </a:prstGeom>
          <a:noFill/>
          <a:ln w="9525">
            <a:noFill/>
            <a:miter lim="800000"/>
            <a:headEnd/>
            <a:tailEnd/>
          </a:ln>
        </p:spPr>
      </p:pic>
    </p:spTree>
    <p:extLst>
      <p:ext uri="{BB962C8B-B14F-4D97-AF65-F5344CB8AC3E}">
        <p14:creationId xmlns:p14="http://schemas.microsoft.com/office/powerpoint/2010/main" val="2090691351"/>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20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20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20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2000"/>
                                        <p:tgtEl>
                                          <p:spTgt spid="2">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2000"/>
                                        <p:tgtEl>
                                          <p:spTgt spid="2">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2000"/>
                                        <p:tgtEl>
                                          <p:spTgt spid="2">
                                            <p:txEl>
                                              <p:pRg st="5" end="5"/>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2">
                                            <p:txEl>
                                              <p:pRg st="6" end="6"/>
                                            </p:txEl>
                                          </p:spTgt>
                                        </p:tgtEl>
                                        <p:attrNameLst>
                                          <p:attrName>style.visibility</p:attrName>
                                        </p:attrNameLst>
                                      </p:cBhvr>
                                      <p:to>
                                        <p:strVal val="visible"/>
                                      </p:to>
                                    </p:set>
                                    <p:animEffect transition="in" filter="fade">
                                      <p:cBhvr>
                                        <p:cTn id="25" dur="2000"/>
                                        <p:tgtEl>
                                          <p:spTgt spid="2">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2">
                                            <p:txEl>
                                              <p:pRg st="7" end="7"/>
                                            </p:txEl>
                                          </p:spTgt>
                                        </p:tgtEl>
                                        <p:attrNameLst>
                                          <p:attrName>style.visibility</p:attrName>
                                        </p:attrNameLst>
                                      </p:cBhvr>
                                      <p:to>
                                        <p:strVal val="visible"/>
                                      </p:to>
                                    </p:set>
                                    <p:animEffect transition="in" filter="fade">
                                      <p:cBhvr>
                                        <p:cTn id="28" dur="2000"/>
                                        <p:tgtEl>
                                          <p:spTgt spid="2">
                                            <p:txEl>
                                              <p:pRg st="7" end="7"/>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2">
                                            <p:txEl>
                                              <p:pRg st="8" end="8"/>
                                            </p:txEl>
                                          </p:spTgt>
                                        </p:tgtEl>
                                        <p:attrNameLst>
                                          <p:attrName>style.visibility</p:attrName>
                                        </p:attrNameLst>
                                      </p:cBhvr>
                                      <p:to>
                                        <p:strVal val="visible"/>
                                      </p:to>
                                    </p:set>
                                    <p:animEffect transition="in" filter="fade">
                                      <p:cBhvr>
                                        <p:cTn id="31" dur="2000"/>
                                        <p:tgtEl>
                                          <p:spTgt spid="2">
                                            <p:txEl>
                                              <p:pRg st="8" end="8"/>
                                            </p:txEl>
                                          </p:spTgt>
                                        </p:tgtEl>
                                      </p:cBhvr>
                                    </p:animEffect>
                                  </p:childTnLst>
                                </p:cTn>
                              </p:par>
                              <p:par>
                                <p:cTn id="32" presetID="2" presetClass="entr" presetSubtype="2"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1000" fill="hold"/>
                                        <p:tgtEl>
                                          <p:spTgt spid="3"/>
                                        </p:tgtEl>
                                        <p:attrNameLst>
                                          <p:attrName>ppt_x</p:attrName>
                                        </p:attrNameLst>
                                      </p:cBhvr>
                                      <p:tavLst>
                                        <p:tav tm="0">
                                          <p:val>
                                            <p:strVal val="1+#ppt_w/2"/>
                                          </p:val>
                                        </p:tav>
                                        <p:tav tm="100000">
                                          <p:val>
                                            <p:strVal val="#ppt_x"/>
                                          </p:val>
                                        </p:tav>
                                      </p:tavLst>
                                    </p:anim>
                                    <p:anim calcmode="lin" valueType="num">
                                      <p:cBhvr additive="base">
                                        <p:cTn id="35" dur="1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07704" y="260648"/>
            <a:ext cx="6840760" cy="830997"/>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just" rtl="1"/>
            <a:r>
              <a:rPr lang="fa-IR" sz="2000" b="1" dirty="0">
                <a:ln/>
                <a:solidFill>
                  <a:schemeClr val="accent3"/>
                </a:solidFill>
                <a:effectLst>
                  <a:reflection blurRad="6350" stA="55000" endA="300" endPos="45500" dir="5400000" sy="-100000" algn="bl" rotWithShape="0"/>
                </a:effectLst>
                <a:cs typeface="B Homa" panose="00000400000000000000" pitchFamily="2" charset="-78"/>
              </a:rPr>
              <a:t> </a:t>
            </a:r>
            <a:endParaRPr lang="en-US" sz="2000" b="1" dirty="0" smtClean="0">
              <a:ln/>
              <a:solidFill>
                <a:schemeClr val="accent3"/>
              </a:solidFill>
              <a:effectLst>
                <a:reflection blurRad="6350" stA="55000" endA="300" endPos="45500" dir="5400000" sy="-100000" algn="bl" rotWithShape="0"/>
              </a:effectLst>
              <a:cs typeface="B Homa" panose="00000400000000000000" pitchFamily="2" charset="-78"/>
            </a:endParaRPr>
          </a:p>
          <a:p>
            <a:pPr algn="just" rtl="1"/>
            <a:r>
              <a:rPr lang="fa-IR" sz="2800" b="1" dirty="0" smtClean="0">
                <a:ln/>
                <a:effectLst>
                  <a:reflection blurRad="6350" stA="55000" endA="300" endPos="45500" dir="5400000" sy="-100000" algn="bl" rotWithShape="0"/>
                </a:effectLst>
                <a:cs typeface="B Homa" panose="00000400000000000000" pitchFamily="2" charset="-78"/>
              </a:rPr>
              <a:t>لچ ورث</a:t>
            </a:r>
            <a:endParaRPr lang="en-US" sz="2800" b="1" dirty="0" smtClean="0">
              <a:ln/>
              <a:effectLst>
                <a:reflection blurRad="6350" stA="55000" endA="300" endPos="45500" dir="5400000" sy="-100000" algn="bl" rotWithShape="0"/>
              </a:effectLst>
              <a:cs typeface="B Homa" panose="00000400000000000000" pitchFamily="2" charset="-78"/>
            </a:endParaRPr>
          </a:p>
        </p:txBody>
      </p:sp>
      <p:pic>
        <p:nvPicPr>
          <p:cNvPr id="3" name="Picture 2" descr="N:\arshad 2\seir andisheha\fasle 4\28-300.jpg"/>
          <p:cNvPicPr>
            <a:picLocks noChangeAspect="1" noChangeArrowheads="1"/>
          </p:cNvPicPr>
          <p:nvPr/>
        </p:nvPicPr>
        <p:blipFill>
          <a:blip r:embed="rId3" cstate="print"/>
          <a:srcRect/>
          <a:stretch>
            <a:fillRect/>
          </a:stretch>
        </p:blipFill>
        <p:spPr bwMode="auto">
          <a:xfrm>
            <a:off x="251520" y="1268760"/>
            <a:ext cx="2882900" cy="1872208"/>
          </a:xfrm>
          <a:prstGeom prst="rect">
            <a:avLst/>
          </a:prstGeom>
          <a:noFill/>
          <a:ln w="9525">
            <a:noFill/>
            <a:miter lim="800000"/>
            <a:headEnd/>
            <a:tailEnd/>
          </a:ln>
        </p:spPr>
      </p:pic>
      <p:pic>
        <p:nvPicPr>
          <p:cNvPr id="4" name="Picture 3" descr="N:\arshad 2\seir andisheha\fasle 4\letchworth-station-road.jpg"/>
          <p:cNvPicPr>
            <a:picLocks noChangeAspect="1" noChangeArrowheads="1"/>
          </p:cNvPicPr>
          <p:nvPr/>
        </p:nvPicPr>
        <p:blipFill>
          <a:blip r:embed="rId4" cstate="print"/>
          <a:srcRect/>
          <a:stretch>
            <a:fillRect/>
          </a:stretch>
        </p:blipFill>
        <p:spPr bwMode="auto">
          <a:xfrm>
            <a:off x="5004048" y="3501008"/>
            <a:ext cx="3456384" cy="2448272"/>
          </a:xfrm>
          <a:prstGeom prst="rect">
            <a:avLst/>
          </a:prstGeom>
          <a:noFill/>
          <a:ln w="9525">
            <a:noFill/>
            <a:miter lim="800000"/>
            <a:headEnd/>
            <a:tailEnd/>
          </a:ln>
        </p:spPr>
      </p:pic>
      <p:pic>
        <p:nvPicPr>
          <p:cNvPr id="5" name="Picture 5" descr="N:\arshad 2\seir andisheha\fasle 4\letchworth-baldock-road-Valentine-224277 small.jpg"/>
          <p:cNvPicPr>
            <a:picLocks noChangeAspect="1" noChangeArrowheads="1"/>
          </p:cNvPicPr>
          <p:nvPr/>
        </p:nvPicPr>
        <p:blipFill>
          <a:blip r:embed="rId5" cstate="print"/>
          <a:srcRect/>
          <a:stretch>
            <a:fillRect/>
          </a:stretch>
        </p:blipFill>
        <p:spPr bwMode="auto">
          <a:xfrm>
            <a:off x="6084168" y="1268760"/>
            <a:ext cx="2760662" cy="1944216"/>
          </a:xfrm>
          <a:prstGeom prst="rect">
            <a:avLst/>
          </a:prstGeom>
          <a:noFill/>
          <a:ln w="9525">
            <a:noFill/>
            <a:miter lim="800000"/>
            <a:headEnd/>
            <a:tailEnd/>
          </a:ln>
        </p:spPr>
      </p:pic>
      <p:pic>
        <p:nvPicPr>
          <p:cNvPr id="6" name="Picture 6" descr="N:\arshad 2\seir andisheha\fasle 4\letchworth-spirella.jpg"/>
          <p:cNvPicPr>
            <a:picLocks noChangeAspect="1" noChangeArrowheads="1"/>
          </p:cNvPicPr>
          <p:nvPr/>
        </p:nvPicPr>
        <p:blipFill>
          <a:blip r:embed="rId6" cstate="print"/>
          <a:srcRect/>
          <a:stretch>
            <a:fillRect/>
          </a:stretch>
        </p:blipFill>
        <p:spPr bwMode="auto">
          <a:xfrm>
            <a:off x="3131840" y="1268760"/>
            <a:ext cx="2937446" cy="1900808"/>
          </a:xfrm>
          <a:prstGeom prst="rect">
            <a:avLst/>
          </a:prstGeom>
          <a:noFill/>
          <a:ln w="9525">
            <a:noFill/>
            <a:miter lim="800000"/>
            <a:headEnd/>
            <a:tailEnd/>
          </a:ln>
        </p:spPr>
      </p:pic>
      <p:pic>
        <p:nvPicPr>
          <p:cNvPr id="9" name="Picture 34" descr="F:\Arshad 1\nazariehaye barname rizi\_42925865_letchone.jpg"/>
          <p:cNvPicPr>
            <a:picLocks noChangeAspect="1" noChangeArrowheads="1"/>
          </p:cNvPicPr>
          <p:nvPr/>
        </p:nvPicPr>
        <p:blipFill>
          <a:blip r:embed="rId7" cstate="print"/>
          <a:srcRect/>
          <a:stretch>
            <a:fillRect/>
          </a:stretch>
        </p:blipFill>
        <p:spPr bwMode="auto">
          <a:xfrm>
            <a:off x="323528" y="3284984"/>
            <a:ext cx="4176439" cy="3096344"/>
          </a:xfrm>
          <a:prstGeom prst="rect">
            <a:avLst/>
          </a:prstGeom>
          <a:noFill/>
          <a:ln w="9525">
            <a:noFill/>
            <a:miter lim="800000"/>
            <a:headEnd/>
            <a:tailEnd/>
          </a:ln>
        </p:spPr>
      </p:pic>
    </p:spTree>
    <p:extLst>
      <p:ext uri="{BB962C8B-B14F-4D97-AF65-F5344CB8AC3E}">
        <p14:creationId xmlns:p14="http://schemas.microsoft.com/office/powerpoint/2010/main" val="177791233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052736"/>
            <a:ext cx="6984776" cy="6186309"/>
          </a:xfrm>
          <a:prstGeom prst="rect">
            <a:avLst/>
          </a:prstGeom>
        </p:spPr>
        <p:txBody>
          <a:bodyPr wrap="square">
            <a:spAutoFit/>
          </a:bodyPr>
          <a:lstStyle/>
          <a:p>
            <a:pPr algn="just" rtl="1"/>
            <a:r>
              <a:rPr lang="fa-IR" sz="4000" dirty="0" smtClean="0">
                <a:ln w="0"/>
                <a:effectLst>
                  <a:outerShdw blurRad="38100" dist="19050" dir="2700000" algn="tl" rotWithShape="0">
                    <a:schemeClr val="dk1">
                      <a:alpha val="40000"/>
                    </a:schemeClr>
                  </a:outerShdw>
                </a:effectLst>
                <a:cs typeface="B Homa" panose="00000400000000000000" pitchFamily="2" charset="-78"/>
              </a:rPr>
              <a:t>ولوین</a:t>
            </a:r>
          </a:p>
          <a:p>
            <a:pPr algn="just" rtl="1">
              <a:lnSpc>
                <a:spcPct val="150000"/>
              </a:lnSpc>
              <a:buFont typeface="Wingdings" pitchFamily="2" charset="2"/>
              <a:buChar char="ü"/>
            </a:pPr>
            <a:r>
              <a:rPr lang="fa-IR" sz="2400" dirty="0" smtClean="0">
                <a:ln w="0"/>
                <a:effectLst>
                  <a:outerShdw blurRad="38100" dist="19050" dir="2700000" algn="tl" rotWithShape="0">
                    <a:schemeClr val="dk1">
                      <a:alpha val="40000"/>
                    </a:schemeClr>
                  </a:outerShdw>
                </a:effectLst>
                <a:cs typeface="B Homa" panose="00000400000000000000" pitchFamily="2" charset="-78"/>
              </a:rPr>
              <a:t>دومین باغشهر که در فاصله 21 مایلی شمال لندن واقع شده بود.</a:t>
            </a:r>
          </a:p>
          <a:p>
            <a:pPr algn="just" rtl="1">
              <a:lnSpc>
                <a:spcPct val="150000"/>
              </a:lnSpc>
              <a:buFont typeface="Wingdings" pitchFamily="2" charset="2"/>
              <a:buChar char="ü"/>
            </a:pPr>
            <a:r>
              <a:rPr lang="fa-IR" sz="2400" dirty="0" smtClean="0">
                <a:ln w="0"/>
                <a:effectLst>
                  <a:outerShdw blurRad="38100" dist="19050" dir="2700000" algn="tl" rotWithShape="0">
                    <a:schemeClr val="dk1">
                      <a:alpha val="40000"/>
                    </a:schemeClr>
                  </a:outerShdw>
                </a:effectLst>
                <a:cs typeface="B Homa" panose="00000400000000000000" pitchFamily="2" charset="-78"/>
              </a:rPr>
              <a:t>برای جمعیتی معادل 40 هزار نفر ساخته شده بود.</a:t>
            </a:r>
          </a:p>
          <a:p>
            <a:pPr algn="just" rtl="1">
              <a:lnSpc>
                <a:spcPct val="150000"/>
              </a:lnSpc>
              <a:buFont typeface="Wingdings" pitchFamily="2" charset="2"/>
              <a:buChar char="ü"/>
            </a:pPr>
            <a:r>
              <a:rPr lang="fa-IR" sz="2400" dirty="0" smtClean="0">
                <a:ln w="0"/>
                <a:effectLst>
                  <a:outerShdw blurRad="38100" dist="19050" dir="2700000" algn="tl" rotWithShape="0">
                    <a:schemeClr val="dk1">
                      <a:alpha val="40000"/>
                    </a:schemeClr>
                  </a:outerShdw>
                </a:effectLst>
                <a:cs typeface="B Homa" panose="00000400000000000000" pitchFamily="2" charset="-78"/>
              </a:rPr>
              <a:t>ارتباط آن با لندن  با دو صودت انجام میگرفت</a:t>
            </a:r>
          </a:p>
          <a:p>
            <a:pPr algn="just" rtl="1">
              <a:lnSpc>
                <a:spcPct val="150000"/>
              </a:lnSpc>
              <a:buFont typeface="Arial" pitchFamily="34" charset="0"/>
              <a:buChar char="•"/>
            </a:pPr>
            <a:r>
              <a:rPr lang="fa-IR" sz="2400" dirty="0" smtClean="0">
                <a:ln w="0"/>
                <a:effectLst>
                  <a:outerShdw blurRad="38100" dist="19050" dir="2700000" algn="tl" rotWithShape="0">
                    <a:schemeClr val="dk1">
                      <a:alpha val="40000"/>
                    </a:schemeClr>
                  </a:outerShdw>
                </a:effectLst>
                <a:cs typeface="B Homa" panose="00000400000000000000" pitchFamily="2" charset="-78"/>
              </a:rPr>
              <a:t>یک خط مستقیم راه آهن</a:t>
            </a:r>
          </a:p>
          <a:p>
            <a:pPr algn="just" rtl="1">
              <a:lnSpc>
                <a:spcPct val="150000"/>
              </a:lnSpc>
              <a:buFont typeface="Arial" pitchFamily="34" charset="0"/>
              <a:buChar char="•"/>
            </a:pPr>
            <a:r>
              <a:rPr lang="fa-IR" sz="2400" dirty="0" smtClean="0">
                <a:ln w="0"/>
                <a:effectLst>
                  <a:outerShdw blurRad="38100" dist="19050" dir="2700000" algn="tl" rotWithShape="0">
                    <a:schemeClr val="dk1">
                      <a:alpha val="40000"/>
                    </a:schemeClr>
                  </a:outerShdw>
                </a:effectLst>
                <a:cs typeface="B Homa" panose="00000400000000000000" pitchFamily="2" charset="-78"/>
              </a:rPr>
              <a:t>وجود یک بزرگراه در قسمت غربی شهر</a:t>
            </a:r>
          </a:p>
          <a:p>
            <a:pPr algn="just" rtl="1">
              <a:lnSpc>
                <a:spcPct val="150000"/>
              </a:lnSpc>
              <a:buFont typeface="Wingdings" pitchFamily="2" charset="2"/>
              <a:buChar char="ü"/>
            </a:pPr>
            <a:r>
              <a:rPr lang="fa-IR" sz="2400" dirty="0" smtClean="0">
                <a:ln w="0"/>
                <a:effectLst>
                  <a:outerShdw blurRad="38100" dist="19050" dir="2700000" algn="tl" rotWithShape="0">
                    <a:schemeClr val="dk1">
                      <a:alpha val="40000"/>
                    </a:schemeClr>
                  </a:outerShdw>
                </a:effectLst>
                <a:cs typeface="B Homa" panose="00000400000000000000" pitchFamily="2" charset="-78"/>
              </a:rPr>
              <a:t>وچود یک راه آهن که از شمال به جنوب امتداد داشت</a:t>
            </a:r>
          </a:p>
          <a:p>
            <a:pPr algn="just" rtl="1">
              <a:lnSpc>
                <a:spcPct val="150000"/>
              </a:lnSpc>
              <a:buFont typeface="Wingdings" pitchFamily="2" charset="2"/>
              <a:buChar char="ü"/>
            </a:pPr>
            <a:r>
              <a:rPr lang="fa-IR" sz="2400" dirty="0" smtClean="0">
                <a:ln w="0"/>
                <a:effectLst>
                  <a:outerShdw blurRad="38100" dist="19050" dir="2700000" algn="tl" rotWithShape="0">
                    <a:schemeClr val="dk1">
                      <a:alpha val="40000"/>
                    </a:schemeClr>
                  </a:outerShdw>
                </a:effectLst>
                <a:cs typeface="B Homa" panose="00000400000000000000" pitchFamily="2" charset="-78"/>
              </a:rPr>
              <a:t>تقسیم شهر به دو بخش ثروتمند و فقیر</a:t>
            </a:r>
          </a:p>
          <a:p>
            <a:pPr algn="just" rtl="1"/>
            <a:endParaRPr lang="fa-IR" sz="2800" dirty="0">
              <a:ln w="0"/>
              <a:effectLst>
                <a:outerShdw blurRad="38100" dist="19050" dir="2700000" algn="tl" rotWithShape="0">
                  <a:schemeClr val="dk1">
                    <a:alpha val="40000"/>
                  </a:schemeClr>
                </a:outerShdw>
              </a:effectLst>
              <a:cs typeface="B Homa" panose="00000400000000000000" pitchFamily="2" charset="-78"/>
            </a:endParaRPr>
          </a:p>
          <a:p>
            <a:pPr algn="just" rtl="1"/>
            <a:endParaRPr lang="fa-IR" sz="2000" dirty="0">
              <a:ln w="0"/>
              <a:effectLst>
                <a:outerShdw blurRad="38100" dist="19050" dir="2700000" algn="tl" rotWithShape="0">
                  <a:schemeClr val="dk1">
                    <a:alpha val="40000"/>
                  </a:schemeClr>
                </a:outerShdw>
              </a:effectLst>
              <a:cs typeface="B Homa" panose="00000400000000000000" pitchFamily="2" charset="-78"/>
            </a:endParaRPr>
          </a:p>
          <a:p>
            <a:pPr algn="just" rtl="1"/>
            <a:endParaRPr lang="fa-IR" sz="2000" dirty="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320847415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411760" y="404664"/>
            <a:ext cx="6408712" cy="923330"/>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r"/>
            <a:r>
              <a:rPr lang="fa-IR" sz="3600" dirty="0" smtClean="0">
                <a:ln/>
                <a:cs typeface="2  Arabic Style" pitchFamily="2" charset="-78"/>
              </a:rPr>
              <a:t>ولوین</a:t>
            </a:r>
            <a:endParaRPr lang="en-US" sz="3600" dirty="0">
              <a:ln/>
              <a:cs typeface="2  Arabic Style" pitchFamily="2" charset="-78"/>
            </a:endParaRPr>
          </a:p>
          <a:p>
            <a:pPr algn="r"/>
            <a:endParaRPr lang="en-US" b="1" dirty="0">
              <a:ln/>
              <a:solidFill>
                <a:schemeClr val="accent3"/>
              </a:solidFill>
            </a:endParaRPr>
          </a:p>
        </p:txBody>
      </p:sp>
      <p:pic>
        <p:nvPicPr>
          <p:cNvPr id="3" name="Picture 3" descr="E:\Mohammad\University\Arshad 2\seir andisheha\fasle 4\welwyn-garden-city.jpg"/>
          <p:cNvPicPr>
            <a:picLocks noChangeAspect="1" noChangeArrowheads="1"/>
          </p:cNvPicPr>
          <p:nvPr/>
        </p:nvPicPr>
        <p:blipFill>
          <a:blip r:embed="rId3" cstate="print"/>
          <a:srcRect/>
          <a:stretch>
            <a:fillRect/>
          </a:stretch>
        </p:blipFill>
        <p:spPr bwMode="auto">
          <a:xfrm>
            <a:off x="5076056" y="1700808"/>
            <a:ext cx="3672408" cy="3816424"/>
          </a:xfrm>
          <a:prstGeom prst="rect">
            <a:avLst/>
          </a:prstGeom>
          <a:noFill/>
          <a:ln w="9525">
            <a:noFill/>
            <a:miter lim="800000"/>
            <a:headEnd/>
            <a:tailEnd/>
          </a:ln>
        </p:spPr>
      </p:pic>
      <p:pic>
        <p:nvPicPr>
          <p:cNvPr id="4" name="Picture 3" descr="E:\Mohammad\University\Arshad 2\seir andisheha\fasle 4\welwynmap.jpg"/>
          <p:cNvPicPr>
            <a:picLocks noChangeAspect="1" noChangeArrowheads="1"/>
          </p:cNvPicPr>
          <p:nvPr/>
        </p:nvPicPr>
        <p:blipFill>
          <a:blip r:embed="rId4" cstate="print"/>
          <a:srcRect/>
          <a:stretch>
            <a:fillRect/>
          </a:stretch>
        </p:blipFill>
        <p:spPr bwMode="auto">
          <a:xfrm>
            <a:off x="683568" y="1412776"/>
            <a:ext cx="4104456" cy="4608512"/>
          </a:xfrm>
          <a:prstGeom prst="rect">
            <a:avLst/>
          </a:prstGeom>
          <a:noFill/>
          <a:ln w="9525">
            <a:noFill/>
            <a:miter lim="800000"/>
            <a:headEnd/>
            <a:tailEnd/>
          </a:ln>
        </p:spPr>
      </p:pic>
    </p:spTree>
    <p:extLst>
      <p:ext uri="{BB962C8B-B14F-4D97-AF65-F5344CB8AC3E}">
        <p14:creationId xmlns:p14="http://schemas.microsoft.com/office/powerpoint/2010/main" val="7368298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755576" y="980728"/>
            <a:ext cx="7848872" cy="6370975"/>
          </a:xfrm>
          <a:prstGeom prst="rect">
            <a:avLst/>
          </a:prstGeom>
        </p:spPr>
        <p:txBody>
          <a:bodyPr wrap="square">
            <a:spAutoFit/>
          </a:bodyPr>
          <a:lstStyle/>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منتقدان طرح هاوارد</a:t>
            </a:r>
            <a:endParaRPr lang="en-US" sz="2800" dirty="0">
              <a:ln w="0"/>
              <a:effectLst>
                <a:outerShdw blurRad="38100" dist="19050" dir="2700000" algn="tl" rotWithShape="0">
                  <a:schemeClr val="dk1">
                    <a:alpha val="40000"/>
                  </a:schemeClr>
                </a:outerShdw>
              </a:effectLst>
              <a:cs typeface="B Homa" panose="00000400000000000000" pitchFamily="2" charset="-78"/>
            </a:endParaRPr>
          </a:p>
          <a:p>
            <a:pPr algn="just" rtl="1"/>
            <a:endParaRPr lang="fa-IR" sz="2000" dirty="0">
              <a:ln w="0"/>
              <a:effectLst>
                <a:outerShdw blurRad="38100" dist="19050" dir="2700000" algn="tl" rotWithShape="0">
                  <a:schemeClr val="dk1">
                    <a:alpha val="40000"/>
                  </a:schemeClr>
                </a:outerShdw>
              </a:effectLst>
              <a:cs typeface="B Homa" panose="00000400000000000000" pitchFamily="2" charset="-78"/>
            </a:endParaRPr>
          </a:p>
          <a:p>
            <a:pPr algn="just" rtl="1">
              <a:buFont typeface="Wingdings" pitchFamily="2" charset="2"/>
              <a:buChar char="v"/>
            </a:pPr>
            <a:r>
              <a:rPr lang="fa-IR" sz="2000" dirty="0" smtClean="0">
                <a:ln w="0"/>
                <a:effectLst>
                  <a:outerShdw blurRad="38100" dist="19050" dir="2700000" algn="tl" rotWithShape="0">
                    <a:schemeClr val="dk1">
                      <a:alpha val="40000"/>
                    </a:schemeClr>
                  </a:outerShdw>
                </a:effectLst>
                <a:cs typeface="B Homa" panose="00000400000000000000" pitchFamily="2" charset="-78"/>
              </a:rPr>
              <a:t>لوکوربوزیه: موجب اتلاف وقت ساکنان، هدر رفتن زمین می شود و روحیه ضد اجتماعی برای ساکنان ایجاد می کند.</a:t>
            </a:r>
          </a:p>
          <a:p>
            <a:pPr algn="just" rtl="1">
              <a:buFont typeface="Wingdings" pitchFamily="2" charset="2"/>
              <a:buChar char="v"/>
            </a:pPr>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just" rtl="1">
              <a:buFont typeface="Wingdings" pitchFamily="2" charset="2"/>
              <a:buChar char="v"/>
            </a:pPr>
            <a:r>
              <a:rPr lang="fa-IR" sz="2000" dirty="0" smtClean="0">
                <a:ln w="0"/>
                <a:effectLst>
                  <a:outerShdw blurRad="38100" dist="19050" dir="2700000" algn="tl" rotWithShape="0">
                    <a:schemeClr val="dk1">
                      <a:alpha val="40000"/>
                    </a:schemeClr>
                  </a:outerShdw>
                </a:effectLst>
                <a:cs typeface="B Homa" panose="00000400000000000000" pitchFamily="2" charset="-78"/>
              </a:rPr>
              <a:t>زیگفرید گیدئون: هیچ راه حلی برای مشکل زمانه پیشنهاد نمیدهد یک راه حل موضعی چاره ی کار شهرسازی نیست و یک برنامه ریزی کامل در مقیاسی که تمام ساختارهای زندگی جدید را در همه ی ابعادش در برگیرد می تواند امور مهمی که هاوارد در ذهن داشت را به انجام برساند.</a:t>
            </a:r>
          </a:p>
          <a:p>
            <a:pPr algn="just" rtl="1">
              <a:buFont typeface="Wingdings" pitchFamily="2" charset="2"/>
              <a:buChar char="v"/>
            </a:pPr>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just" rtl="1">
              <a:buFont typeface="Wingdings" pitchFamily="2" charset="2"/>
              <a:buChar char="v"/>
            </a:pPr>
            <a:r>
              <a:rPr lang="fa-IR" sz="2000" dirty="0" smtClean="0">
                <a:ln w="0"/>
                <a:effectLst>
                  <a:outerShdw blurRad="38100" dist="19050" dir="2700000" algn="tl" rotWithShape="0">
                    <a:schemeClr val="dk1">
                      <a:alpha val="40000"/>
                    </a:schemeClr>
                  </a:outerShdw>
                </a:effectLst>
                <a:cs typeface="B Homa" panose="00000400000000000000" pitchFamily="2" charset="-78"/>
              </a:rPr>
              <a:t>ادوارد کادتر: هاوارد به مسئله مهم امروزی توجه نکرد. مسئله اصلاح بافت مرکزی شهر قدیمی و در عمل تحت تاثیر احساسات پرشور به سوی ساختن کامل شهرهای نوبنیاد گریز زدند.</a:t>
            </a:r>
          </a:p>
          <a:p>
            <a:pPr algn="just" rtl="1">
              <a:buFont typeface="Wingdings" pitchFamily="2" charset="2"/>
              <a:buChar char="v"/>
            </a:pPr>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just" rtl="1">
              <a:buFont typeface="Wingdings" pitchFamily="2" charset="2"/>
              <a:buChar char="v"/>
            </a:pPr>
            <a:r>
              <a:rPr lang="fa-IR" sz="2000" dirty="0" smtClean="0">
                <a:ln w="0"/>
                <a:effectLst>
                  <a:outerShdw blurRad="38100" dist="19050" dir="2700000" algn="tl" rotWithShape="0">
                    <a:schemeClr val="dk1">
                      <a:alpha val="40000"/>
                    </a:schemeClr>
                  </a:outerShdw>
                </a:effectLst>
                <a:cs typeface="B Homa" panose="00000400000000000000" pitchFamily="2" charset="-78"/>
              </a:rPr>
              <a:t>جین جیکوبز: در توسعه شهرهای بزرگ آمریکایی اثرات زیان باری داشته، به این صورت که موجب تضعیف روابط اجتماعی بین ساکنان این شهرها شده و محلات شهری یکنواخت و بی روحی را بوجود آورده است.</a:t>
            </a:r>
          </a:p>
          <a:p>
            <a:pPr algn="just" rtl="1">
              <a:buFont typeface="Wingdings" pitchFamily="2" charset="2"/>
              <a:buChar char="v"/>
            </a:pPr>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just" rtl="1"/>
            <a:endParaRPr lang="fa-IR" sz="2000" dirty="0">
              <a:ln w="0"/>
              <a:effectLst>
                <a:outerShdw blurRad="38100" dist="19050" dir="2700000" algn="tl" rotWithShape="0">
                  <a:schemeClr val="dk1">
                    <a:alpha val="40000"/>
                  </a:schemeClr>
                </a:outerShdw>
              </a:effectLst>
              <a:cs typeface="B Homa" panose="00000400000000000000" pitchFamily="2" charset="-78"/>
            </a:endParaRPr>
          </a:p>
          <a:p>
            <a:pPr algn="just" rtl="1"/>
            <a:endParaRPr lang="en-US" sz="2000" dirty="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22551915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99592" y="764704"/>
            <a:ext cx="7704856" cy="6247864"/>
          </a:xfrm>
          <a:prstGeom prst="rect">
            <a:avLst/>
          </a:prstGeom>
        </p:spPr>
        <p:txBody>
          <a:bodyPr wrap="square">
            <a:spAutoFit/>
          </a:bodyPr>
          <a:lstStyle/>
          <a:p>
            <a:pPr algn="just" rtl="1"/>
            <a:endParaRPr lang="fa-IR" sz="2000" dirty="0">
              <a:ln w="0"/>
              <a:effectLst>
                <a:outerShdw blurRad="38100" dist="19050" dir="2700000" algn="tl" rotWithShape="0">
                  <a:schemeClr val="dk1">
                    <a:alpha val="40000"/>
                  </a:schemeClr>
                </a:outerShdw>
              </a:effectLst>
              <a:cs typeface="B Homa" panose="00000400000000000000" pitchFamily="2" charset="-78"/>
            </a:endParaRP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نوشهرها یا شهرهای جدید</a:t>
            </a:r>
          </a:p>
          <a:p>
            <a:pPr algn="just" rtl="1"/>
            <a:endParaRPr lang="fa-IR" sz="2200" dirty="0" smtClean="0">
              <a:ln w="0"/>
              <a:effectLst>
                <a:outerShdw blurRad="38100" dist="19050" dir="2700000" algn="tl" rotWithShape="0">
                  <a:schemeClr val="dk1">
                    <a:alpha val="40000"/>
                  </a:schemeClr>
                </a:outerShdw>
              </a:effectLst>
              <a:cs typeface="B Homa" panose="00000400000000000000" pitchFamily="2" charset="-78"/>
            </a:endParaRPr>
          </a:p>
          <a:p>
            <a:pPr algn="just" rtl="1">
              <a:buFont typeface="Wingdings" pitchFamily="2" charset="2"/>
              <a:buChar char="ü"/>
            </a:pPr>
            <a:r>
              <a:rPr lang="fa-IR" sz="2200" dirty="0" smtClean="0">
                <a:ln w="0"/>
                <a:effectLst>
                  <a:outerShdw blurRad="38100" dist="19050" dir="2700000" algn="tl" rotWithShape="0">
                    <a:schemeClr val="dk1">
                      <a:alpha val="40000"/>
                    </a:schemeClr>
                  </a:outerShdw>
                </a:effectLst>
                <a:cs typeface="B Homa" panose="00000400000000000000" pitchFamily="2" charset="-78"/>
              </a:rPr>
              <a:t>شهر جدید یا نوشهر فضای مسکونی جدیدی است که با طرح و برنامه از پیش تعیین شده که در نزدیکی یک شهر بزرگ (مادر شهر) به وجود می آید که بیشتر برای کاهش مشکلات و مسائل ناشی از تمرکز بیش از حد جمعیت یا به عبارت دیگر برای تمرکز زدایی از شهرهای بزرگ است و با اهداف سیاسی و نظامی و فرهنگی و ... احداث می شوند.</a:t>
            </a:r>
          </a:p>
          <a:p>
            <a:pPr algn="just" rtl="1">
              <a:buFont typeface="Wingdings" pitchFamily="2" charset="2"/>
              <a:buChar char="ü"/>
            </a:pPr>
            <a:endParaRPr lang="fa-IR" sz="2200" dirty="0" smtClean="0">
              <a:ln w="0"/>
              <a:effectLst>
                <a:outerShdw blurRad="38100" dist="19050" dir="2700000" algn="tl" rotWithShape="0">
                  <a:schemeClr val="dk1">
                    <a:alpha val="40000"/>
                  </a:schemeClr>
                </a:outerShdw>
              </a:effectLst>
              <a:cs typeface="B Homa" panose="00000400000000000000" pitchFamily="2" charset="-78"/>
            </a:endParaRPr>
          </a:p>
          <a:p>
            <a:pPr algn="just" rtl="1">
              <a:buFont typeface="Wingdings" pitchFamily="2" charset="2"/>
              <a:buChar char="ü"/>
            </a:pPr>
            <a:r>
              <a:rPr lang="fa-IR" sz="2200" dirty="0" smtClean="0">
                <a:ln w="0"/>
                <a:effectLst>
                  <a:outerShdw blurRad="38100" dist="19050" dir="2700000" algn="tl" rotWithShape="0">
                    <a:schemeClr val="dk1">
                      <a:alpha val="40000"/>
                    </a:schemeClr>
                  </a:outerShdw>
                </a:effectLst>
                <a:cs typeface="B Homa" panose="00000400000000000000" pitchFamily="2" charset="-78"/>
              </a:rPr>
              <a:t>شهرهای جدید، اجتماع های برنامه ریزی شده ای هستند که در پاسخ به اهداف از پیش تعیین شده ایجاد می شوند. شهر جدید اجتماعی خود اتکا با جمعیت و مساحت مشخص، فاصله ای معین از مادر شهر، برنامه ریزی از پیش تعیین شده ، اهداف معین و همچنین برخوردار از تمام تسهیلات لازم برای ایجاد یک محیط مستقل است.(</a:t>
            </a:r>
            <a:r>
              <a:rPr lang="en-US" sz="2200" dirty="0" err="1" smtClean="0">
                <a:ln w="0"/>
                <a:effectLst>
                  <a:outerShdw blurRad="38100" dist="19050" dir="2700000" algn="tl" rotWithShape="0">
                    <a:schemeClr val="dk1">
                      <a:alpha val="40000"/>
                    </a:schemeClr>
                  </a:outerShdw>
                </a:effectLst>
                <a:cs typeface="B Homa" panose="00000400000000000000" pitchFamily="2" charset="-78"/>
              </a:rPr>
              <a:t>milton</a:t>
            </a:r>
            <a:r>
              <a:rPr lang="en-US" sz="2200" dirty="0" smtClean="0">
                <a:ln w="0"/>
                <a:effectLst>
                  <a:outerShdw blurRad="38100" dist="19050" dir="2700000" algn="tl" rotWithShape="0">
                    <a:schemeClr val="dk1">
                      <a:alpha val="40000"/>
                    </a:schemeClr>
                  </a:outerShdw>
                </a:effectLst>
                <a:cs typeface="B Homa" panose="00000400000000000000" pitchFamily="2" charset="-78"/>
              </a:rPr>
              <a:t> </a:t>
            </a:r>
            <a:r>
              <a:rPr lang="en-US" sz="2200" dirty="0" err="1" smtClean="0">
                <a:ln w="0"/>
                <a:effectLst>
                  <a:outerShdw blurRad="38100" dist="19050" dir="2700000" algn="tl" rotWithShape="0">
                    <a:schemeClr val="dk1">
                      <a:alpha val="40000"/>
                    </a:schemeClr>
                  </a:outerShdw>
                </a:effectLst>
                <a:cs typeface="B Homa" panose="00000400000000000000" pitchFamily="2" charset="-78"/>
              </a:rPr>
              <a:t>keynes</a:t>
            </a:r>
            <a:r>
              <a:rPr lang="en-US" sz="2200" dirty="0" smtClean="0">
                <a:ln w="0"/>
                <a:effectLst>
                  <a:outerShdw blurRad="38100" dist="19050" dir="2700000" algn="tl" rotWithShape="0">
                    <a:schemeClr val="dk1">
                      <a:alpha val="40000"/>
                    </a:schemeClr>
                  </a:outerShdw>
                </a:effectLst>
                <a:cs typeface="B Homa" panose="00000400000000000000" pitchFamily="2" charset="-78"/>
              </a:rPr>
              <a:t> partnership 1979</a:t>
            </a:r>
            <a:r>
              <a:rPr lang="fa-IR" sz="2200" dirty="0" smtClean="0">
                <a:ln w="0"/>
                <a:effectLst>
                  <a:outerShdw blurRad="38100" dist="19050" dir="2700000" algn="tl" rotWithShape="0">
                    <a:schemeClr val="dk1">
                      <a:alpha val="40000"/>
                    </a:schemeClr>
                  </a:outerShdw>
                </a:effectLst>
                <a:cs typeface="B Homa" panose="00000400000000000000" pitchFamily="2" charset="-78"/>
              </a:rPr>
              <a:t>)</a:t>
            </a:r>
          </a:p>
          <a:p>
            <a:pPr algn="just" rtl="1"/>
            <a:endParaRPr lang="fa-IR" sz="2800" dirty="0" smtClean="0">
              <a:ln w="0"/>
              <a:effectLst>
                <a:outerShdw blurRad="38100" dist="19050" dir="2700000" algn="tl" rotWithShape="0">
                  <a:schemeClr val="dk1">
                    <a:alpha val="40000"/>
                  </a:schemeClr>
                </a:outerShdw>
              </a:effectLst>
              <a:cs typeface="B Homa" panose="00000400000000000000" pitchFamily="2" charset="-78"/>
            </a:endParaRPr>
          </a:p>
          <a:p>
            <a:pPr algn="just" rtl="1"/>
            <a:endParaRPr lang="fa-IR" sz="2800" dirty="0" smtClean="0">
              <a:ln w="0"/>
              <a:effectLst>
                <a:outerShdw blurRad="38100" dist="19050" dir="2700000" algn="tl" rotWithShape="0">
                  <a:schemeClr val="dk1">
                    <a:alpha val="40000"/>
                  </a:schemeClr>
                </a:outerShdw>
              </a:effectLst>
              <a:cs typeface="B Homa" panose="00000400000000000000" pitchFamily="2" charset="-78"/>
            </a:endParaRPr>
          </a:p>
          <a:p>
            <a:pPr algn="just" rtl="1"/>
            <a:endParaRPr lang="fa-IR" sz="2800" dirty="0" smtClean="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255061392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827584" y="764704"/>
            <a:ext cx="7632848" cy="4401205"/>
          </a:xfrm>
          <a:prstGeom prst="rect">
            <a:avLst/>
          </a:prstGeom>
        </p:spPr>
        <p:txBody>
          <a:bodyPr wrap="square">
            <a:spAutoFit/>
          </a:bodyPr>
          <a:lstStyle/>
          <a:p>
            <a:pPr algn="just" rtl="1"/>
            <a:r>
              <a:rPr lang="fa-IR" sz="3600" dirty="0" smtClean="0">
                <a:ln w="0"/>
                <a:effectLst>
                  <a:outerShdw blurRad="38100" dist="19050" dir="2700000" algn="tl" rotWithShape="0">
                    <a:schemeClr val="dk1">
                      <a:alpha val="40000"/>
                    </a:schemeClr>
                  </a:outerShdw>
                </a:effectLst>
                <a:cs typeface="B Homa" panose="00000400000000000000" pitchFamily="2" charset="-78"/>
              </a:rPr>
              <a:t>اهداف ایجاد شهرهای جدید</a:t>
            </a:r>
          </a:p>
          <a:p>
            <a:pPr algn="just" rtl="1"/>
            <a:endParaRPr lang="fa-IR" sz="4000" dirty="0" smtClean="0">
              <a:ln w="0"/>
              <a:effectLst>
                <a:outerShdw blurRad="38100" dist="19050" dir="2700000" algn="tl" rotWithShape="0">
                  <a:schemeClr val="dk1">
                    <a:alpha val="40000"/>
                  </a:schemeClr>
                </a:outerShdw>
              </a:effectLst>
              <a:cs typeface="B Homa" panose="00000400000000000000" pitchFamily="2" charset="-78"/>
            </a:endParaRPr>
          </a:p>
          <a:p>
            <a:pPr algn="just" rtl="1">
              <a:lnSpc>
                <a:spcPct val="150000"/>
              </a:lnSpc>
              <a:buFont typeface="Wingdings" pitchFamily="2" charset="2"/>
              <a:buChar char="ü"/>
            </a:pPr>
            <a:r>
              <a:rPr lang="fa-IR" sz="2800" dirty="0" smtClean="0">
                <a:ln w="0"/>
                <a:effectLst>
                  <a:outerShdw blurRad="38100" dist="19050" dir="2700000" algn="tl" rotWithShape="0">
                    <a:schemeClr val="dk1">
                      <a:alpha val="40000"/>
                    </a:schemeClr>
                  </a:outerShdw>
                </a:effectLst>
                <a:cs typeface="B Homa" panose="00000400000000000000" pitchFamily="2" charset="-78"/>
              </a:rPr>
              <a:t>تمرکز زدایی کالبدی،اقتصادی، اجتماعی در ناحیه شهری</a:t>
            </a:r>
          </a:p>
          <a:p>
            <a:pPr algn="just" rtl="1">
              <a:lnSpc>
                <a:spcPct val="150000"/>
              </a:lnSpc>
              <a:buFont typeface="Wingdings" pitchFamily="2" charset="2"/>
              <a:buChar char="ü"/>
            </a:pPr>
            <a:r>
              <a:rPr lang="fa-IR" sz="2800" dirty="0" smtClean="0">
                <a:ln w="0"/>
                <a:effectLst>
                  <a:outerShdw blurRad="38100" dist="19050" dir="2700000" algn="tl" rotWithShape="0">
                    <a:schemeClr val="dk1">
                      <a:alpha val="40000"/>
                    </a:schemeClr>
                  </a:outerShdw>
                </a:effectLst>
                <a:cs typeface="B Homa" panose="00000400000000000000" pitchFamily="2" charset="-78"/>
              </a:rPr>
              <a:t>برای جذب سرریز جمعیتی شهرهای بزرگ</a:t>
            </a:r>
          </a:p>
          <a:p>
            <a:pPr algn="just" rtl="1">
              <a:lnSpc>
                <a:spcPct val="150000"/>
              </a:lnSpc>
              <a:buFont typeface="Wingdings" pitchFamily="2" charset="2"/>
              <a:buChar char="ü"/>
            </a:pPr>
            <a:r>
              <a:rPr lang="fa-IR" sz="2800" dirty="0" smtClean="0">
                <a:ln w="0"/>
                <a:effectLst>
                  <a:outerShdw blurRad="38100" dist="19050" dir="2700000" algn="tl" rotWithShape="0">
                    <a:schemeClr val="dk1">
                      <a:alpha val="40000"/>
                    </a:schemeClr>
                  </a:outerShdw>
                </a:effectLst>
                <a:cs typeface="B Homa" panose="00000400000000000000" pitchFamily="2" charset="-78"/>
              </a:rPr>
              <a:t>ساماندهی فضایی مادر شهر و ناحیه شهری</a:t>
            </a:r>
          </a:p>
          <a:p>
            <a:pPr algn="just" rtl="1">
              <a:lnSpc>
                <a:spcPct val="150000"/>
              </a:lnSpc>
              <a:buFont typeface="Wingdings" pitchFamily="2" charset="2"/>
              <a:buChar char="ü"/>
            </a:pPr>
            <a:r>
              <a:rPr lang="fa-IR" sz="2800" dirty="0" smtClean="0">
                <a:ln w="0"/>
                <a:effectLst>
                  <a:outerShdw blurRad="38100" dist="19050" dir="2700000" algn="tl" rotWithShape="0">
                    <a:schemeClr val="dk1">
                      <a:alpha val="40000"/>
                    </a:schemeClr>
                  </a:outerShdw>
                </a:effectLst>
                <a:cs typeface="B Homa" panose="00000400000000000000" pitchFamily="2" charset="-78"/>
              </a:rPr>
              <a:t>بهبود وضعیت محیط کار و زندگی سالم اجتماعی</a:t>
            </a:r>
            <a:endParaRPr lang="fa-IR" sz="2800" dirty="0">
              <a:ln w="0"/>
              <a:effectLst>
                <a:outerShdw blurRad="38100" dist="19050" dir="2700000" algn="tl" rotWithShape="0">
                  <a:schemeClr val="dk1">
                    <a:alpha val="40000"/>
                  </a:schemeClr>
                </a:outerShdw>
              </a:effectLst>
              <a:cs typeface="B Homa" panose="00000400000000000000" pitchFamily="2" charset="-78"/>
            </a:endParaRPr>
          </a:p>
          <a:p>
            <a:pPr algn="just" rtl="1"/>
            <a:r>
              <a:rPr lang="fa-IR" sz="3600" dirty="0">
                <a:ln w="0"/>
                <a:effectLst>
                  <a:outerShdw blurRad="38100" dist="19050" dir="2700000" algn="tl" rotWithShape="0">
                    <a:schemeClr val="dk1">
                      <a:alpha val="40000"/>
                    </a:schemeClr>
                  </a:outerShdw>
                </a:effectLst>
                <a:cs typeface="B Homa" panose="00000400000000000000" pitchFamily="2" charset="-78"/>
              </a:rPr>
              <a:t>  </a:t>
            </a:r>
            <a:endParaRPr lang="fa-IR" sz="2000" dirty="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3425701044"/>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23528" y="908720"/>
            <a:ext cx="8382000" cy="455509"/>
          </a:xfrm>
        </p:spPr>
        <p:txBody>
          <a:bodyPr>
            <a:normAutofit fontScale="90000"/>
          </a:bodyPr>
          <a:lstStyle/>
          <a:p>
            <a:pPr algn="r" rtl="1"/>
            <a:r>
              <a:rPr lang="fa-IR" sz="3200" b="1" dirty="0" smtClean="0">
                <a:cs typeface="B Homa" panose="00000400000000000000" pitchFamily="2" charset="-78"/>
              </a:rPr>
              <a:t>سابقه ایجاد شهرهای جدید</a:t>
            </a:r>
            <a:endParaRPr lang="en-US" sz="3200" b="1" dirty="0">
              <a:cs typeface="B Homa" panose="00000400000000000000" pitchFamily="2" charset="-78"/>
            </a:endParaRPr>
          </a:p>
        </p:txBody>
      </p:sp>
      <p:sp>
        <p:nvSpPr>
          <p:cNvPr id="6" name="Text Placeholder 5"/>
          <p:cNvSpPr>
            <a:spLocks noGrp="1"/>
          </p:cNvSpPr>
          <p:nvPr>
            <p:ph type="body" sz="quarter" idx="10"/>
          </p:nvPr>
        </p:nvSpPr>
        <p:spPr>
          <a:xfrm>
            <a:off x="323528" y="1136474"/>
            <a:ext cx="8382000" cy="3323987"/>
          </a:xfrm>
        </p:spPr>
        <p:txBody>
          <a:bodyPr>
            <a:normAutofit fontScale="92500" lnSpcReduction="10000"/>
          </a:bodyPr>
          <a:lstStyle/>
          <a:p>
            <a:pPr marL="0" indent="0" algn="r" rtl="1">
              <a:lnSpc>
                <a:spcPct val="100000"/>
              </a:lnSpc>
              <a:buNone/>
            </a:pPr>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r" rtl="1">
              <a:lnSpc>
                <a:spcPct val="100000"/>
              </a:lnSpc>
            </a:pPr>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r" rtl="1">
              <a:lnSpc>
                <a:spcPct val="100000"/>
              </a:lnSpc>
            </a:pPr>
            <a:r>
              <a:rPr lang="fa-IR" sz="2000" dirty="0" smtClean="0">
                <a:ln w="0"/>
                <a:effectLst>
                  <a:outerShdw blurRad="38100" dist="19050" dir="2700000" algn="tl" rotWithShape="0">
                    <a:schemeClr val="dk1">
                      <a:alpha val="40000"/>
                    </a:schemeClr>
                  </a:outerShdw>
                </a:effectLst>
                <a:cs typeface="B Homa" panose="00000400000000000000" pitchFamily="2" charset="-78"/>
              </a:rPr>
              <a:t>ایجاد شهرهای جدید در دوران پس از انقلاب صنعتی به مثابه گذر از جامعه سنتی به سوی جامعه صنعتی محسوب می شد.در دوران گسترش صنعت، ایجاد شهرهای جدید زمینه ای در حل مشکلات شاغلان بخش صنعت محسوب می شد از همین رو همراه با ایجاد واحدهای صنعتی در شهرهای موجود ،ایجاد شهرهای جدید در کنار این شهرها راه حلی برای حل مسائل مربوط به اسکان جمعیت به شمار می آمد.</a:t>
            </a:r>
          </a:p>
          <a:p>
            <a:pPr algn="r" rtl="1">
              <a:lnSpc>
                <a:spcPct val="100000"/>
              </a:lnSpc>
            </a:pPr>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r" rtl="1">
              <a:lnSpc>
                <a:spcPct val="100000"/>
              </a:lnSpc>
            </a:pPr>
            <a:r>
              <a:rPr lang="fa-IR" sz="2000" dirty="0" smtClean="0">
                <a:ln w="0"/>
                <a:effectLst>
                  <a:outerShdw blurRad="38100" dist="19050" dir="2700000" algn="tl" rotWithShape="0">
                    <a:schemeClr val="dk1">
                      <a:alpha val="40000"/>
                    </a:schemeClr>
                  </a:outerShdw>
                </a:effectLst>
                <a:cs typeface="B Homa" panose="00000400000000000000" pitchFamily="2" charset="-78"/>
              </a:rPr>
              <a:t>در طول دو قرن اخیر بیشتر شهرها در کنار منابع معدنی و واحدهای صنعتی بزرگ مقیاس ایجاد می شدند.(ترنر ،1383)</a:t>
            </a:r>
            <a:endParaRPr lang="en-US" sz="2000" dirty="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415694586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381000" y="1411552"/>
            <a:ext cx="8382000" cy="3554819"/>
          </a:xfrm>
        </p:spPr>
        <p:txBody>
          <a:bodyPr/>
          <a:lstStyle/>
          <a:p>
            <a:pPr algn="r" rtl="1">
              <a:buFont typeface="Wingdings" pitchFamily="2" charset="2"/>
              <a:buChar char="v"/>
            </a:pPr>
            <a:r>
              <a:rPr lang="fa-IR" sz="2200" dirty="0" smtClean="0">
                <a:ln w="0"/>
                <a:effectLst>
                  <a:outerShdw blurRad="38100" dist="19050" dir="2700000" algn="tl" rotWithShape="0">
                    <a:schemeClr val="dk1">
                      <a:alpha val="40000"/>
                    </a:schemeClr>
                  </a:outerShdw>
                </a:effectLst>
                <a:cs typeface="B Homa" panose="00000400000000000000" pitchFamily="2" charset="-78"/>
              </a:rPr>
              <a:t>در طول قرن بیستم اتحاد جماهیر شوروی سابق در ایجاد شهرهای صنعتی و بریتانیا در ایجاد شهرهای مسکونی پیشرو بودند.</a:t>
            </a:r>
          </a:p>
          <a:p>
            <a:pPr algn="r" rtl="1">
              <a:buFont typeface="Wingdings" pitchFamily="2" charset="2"/>
              <a:buChar char="v"/>
            </a:pPr>
            <a:endParaRPr lang="fa-IR" sz="2200" dirty="0" smtClean="0">
              <a:ln w="0"/>
              <a:effectLst>
                <a:outerShdw blurRad="38100" dist="19050" dir="2700000" algn="tl" rotWithShape="0">
                  <a:schemeClr val="dk1">
                    <a:alpha val="40000"/>
                  </a:schemeClr>
                </a:outerShdw>
              </a:effectLst>
              <a:cs typeface="B Homa" panose="00000400000000000000" pitchFamily="2" charset="-78"/>
            </a:endParaRPr>
          </a:p>
          <a:p>
            <a:pPr algn="r" rtl="1">
              <a:buFont typeface="Wingdings" pitchFamily="2" charset="2"/>
              <a:buChar char="v"/>
            </a:pPr>
            <a:r>
              <a:rPr lang="fa-IR" sz="2200" dirty="0" smtClean="0">
                <a:ln w="0"/>
                <a:effectLst>
                  <a:outerShdw blurRad="38100" dist="19050" dir="2700000" algn="tl" rotWithShape="0">
                    <a:schemeClr val="dk1">
                      <a:alpha val="40000"/>
                    </a:schemeClr>
                  </a:outerShdw>
                </a:effectLst>
                <a:cs typeface="B Homa" panose="00000400000000000000" pitchFamily="2" charset="-78"/>
              </a:rPr>
              <a:t>در دوران پس از جنگ جهانی دوم نوشهر سازی علاوه بر شوروی و بریتانیا  درامریکا ، فرانسه و اروپای شرقی گسترش پیدا کرد.</a:t>
            </a:r>
          </a:p>
          <a:p>
            <a:pPr algn="r" rtl="1">
              <a:buFont typeface="Wingdings" pitchFamily="2" charset="2"/>
              <a:buChar char="v"/>
            </a:pPr>
            <a:endParaRPr lang="fa-IR" sz="2200" dirty="0" smtClean="0">
              <a:ln w="0"/>
              <a:effectLst>
                <a:outerShdw blurRad="38100" dist="19050" dir="2700000" algn="tl" rotWithShape="0">
                  <a:schemeClr val="dk1">
                    <a:alpha val="40000"/>
                  </a:schemeClr>
                </a:outerShdw>
              </a:effectLst>
              <a:cs typeface="B Homa" panose="00000400000000000000" pitchFamily="2" charset="-78"/>
            </a:endParaRPr>
          </a:p>
          <a:p>
            <a:pPr algn="r" rtl="1">
              <a:buFont typeface="Wingdings" pitchFamily="2" charset="2"/>
              <a:buChar char="v"/>
            </a:pPr>
            <a:r>
              <a:rPr lang="fa-IR" sz="2200" dirty="0" smtClean="0">
                <a:ln w="0"/>
                <a:effectLst>
                  <a:outerShdw blurRad="38100" dist="19050" dir="2700000" algn="tl" rotWithShape="0">
                    <a:schemeClr val="dk1">
                      <a:alpha val="40000"/>
                    </a:schemeClr>
                  </a:outerShdw>
                </a:effectLst>
                <a:cs typeface="B Homa" panose="00000400000000000000" pitchFamily="2" charset="-78"/>
              </a:rPr>
              <a:t>در طول قرن بیستم کشور انگلستان از اولین کشورهایی بود که ایجاد شهرهای جدید را تحت مطالعه و اجرا قرار داد سر کریستوفر و جان آلین افرادی بودند که طبق مراحل برنامه ریزی شده اولین قدمها را در زمینه احداث شهرهای جدید انجام دادند.</a:t>
            </a:r>
          </a:p>
          <a:p>
            <a:pPr algn="r" rtl="1">
              <a:buFont typeface="Wingdings" pitchFamily="2" charset="2"/>
              <a:buChar char="v"/>
            </a:pPr>
            <a:endParaRPr lang="en-US" dirty="0">
              <a:ln w="0"/>
              <a:effectLst>
                <a:outerShdw blurRad="38100" dist="19050" dir="2700000" algn="tl" rotWithShape="0">
                  <a:schemeClr val="dk1">
                    <a:alpha val="40000"/>
                  </a:scheme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51920" y="1484784"/>
            <a:ext cx="4112023" cy="3539430"/>
          </a:xfrm>
          <a:prstGeom prst="rect">
            <a:avLst/>
          </a:prstGeom>
          <a:noFill/>
        </p:spPr>
        <p:txBody>
          <a:bodyPr wrap="none" rtlCol="0">
            <a:spAutoFit/>
          </a:bodyPr>
          <a:lstStyle/>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بیوگرافی </a:t>
            </a:r>
            <a:r>
              <a:rPr lang="fa-IR" sz="2800" dirty="0" smtClean="0">
                <a:ln w="0"/>
                <a:effectLst>
                  <a:outerShdw blurRad="38100" dist="19050" dir="2700000" algn="tl" rotWithShape="0">
                    <a:schemeClr val="dk1">
                      <a:alpha val="40000"/>
                    </a:schemeClr>
                  </a:outerShdw>
                </a:effectLst>
                <a:cs typeface="B Homa" panose="00000400000000000000" pitchFamily="2" charset="-78"/>
              </a:rPr>
              <a:t>ابنزر هاوارد</a:t>
            </a: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نظریه سه مغناطیس هاوارد</a:t>
            </a: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الگوی باغشهر هاوارد</a:t>
            </a: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نخستین باغشهرهای ساخته شده</a:t>
            </a: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منتقدان هاوارد</a:t>
            </a: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نوشهرها یا شهرهای جدید</a:t>
            </a: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سابقه نوشهرها</a:t>
            </a: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منابع</a:t>
            </a:r>
            <a:endParaRPr lang="en-US" sz="2800" dirty="0">
              <a:ln w="0"/>
              <a:effectLst>
                <a:outerShdw blurRad="38100" dist="19050" dir="2700000" algn="tl" rotWithShape="0">
                  <a:schemeClr val="dk1">
                    <a:alpha val="40000"/>
                  </a:schemeClr>
                </a:outerShdw>
              </a:effectLst>
              <a:cs typeface="B Homa" panose="00000400000000000000" pitchFamily="2" charset="-78"/>
            </a:endParaRPr>
          </a:p>
        </p:txBody>
      </p:sp>
      <p:sp>
        <p:nvSpPr>
          <p:cNvPr id="3" name="Rectangle 2"/>
          <p:cNvSpPr/>
          <p:nvPr/>
        </p:nvSpPr>
        <p:spPr>
          <a:xfrm>
            <a:off x="7452320" y="332656"/>
            <a:ext cx="1375698" cy="584775"/>
          </a:xfrm>
          <a:prstGeom prst="rect">
            <a:avLst/>
          </a:prstGeom>
        </p:spPr>
        <p:txBody>
          <a:bodyPr wrap="none">
            <a:spAutoFit/>
          </a:bodyPr>
          <a:lstStyle/>
          <a:p>
            <a:pPr algn="just" rtl="1"/>
            <a:r>
              <a:rPr lang="fa-IR" sz="3200" dirty="0">
                <a:ln w="0"/>
                <a:effectLst>
                  <a:outerShdw blurRad="38100" dist="19050" dir="2700000" algn="tl" rotWithShape="0">
                    <a:schemeClr val="dk1">
                      <a:alpha val="40000"/>
                    </a:schemeClr>
                  </a:outerShdw>
                </a:effectLst>
                <a:cs typeface="B Homa" panose="00000400000000000000" pitchFamily="2" charset="-78"/>
              </a:rPr>
              <a:t>فهرست:</a:t>
            </a:r>
          </a:p>
        </p:txBody>
      </p:sp>
    </p:spTree>
    <p:extLst>
      <p:ext uri="{BB962C8B-B14F-4D97-AF65-F5344CB8AC3E}">
        <p14:creationId xmlns:p14="http://schemas.microsoft.com/office/powerpoint/2010/main" val="2140231440"/>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980728"/>
            <a:ext cx="8382000" cy="398571"/>
          </a:xfrm>
        </p:spPr>
        <p:txBody>
          <a:bodyPr>
            <a:normAutofit fontScale="90000"/>
          </a:bodyPr>
          <a:lstStyle/>
          <a:p>
            <a:pPr algn="r" rtl="1"/>
            <a:r>
              <a:rPr lang="fa-IR" sz="2800" b="1" dirty="0" smtClean="0">
                <a:cs typeface="B Homa" panose="00000400000000000000" pitchFamily="2" charset="-78"/>
              </a:rPr>
              <a:t>شهرهای موفق در احداث نوشهرها</a:t>
            </a:r>
            <a:endParaRPr lang="en-US" sz="2800" b="1" dirty="0">
              <a:cs typeface="B Homa" panose="00000400000000000000" pitchFamily="2" charset="-78"/>
            </a:endParaRPr>
          </a:p>
        </p:txBody>
      </p:sp>
      <p:sp>
        <p:nvSpPr>
          <p:cNvPr id="3" name="Text Placeholder 2"/>
          <p:cNvSpPr>
            <a:spLocks noGrp="1"/>
          </p:cNvSpPr>
          <p:nvPr>
            <p:ph type="body" sz="quarter" idx="10"/>
          </p:nvPr>
        </p:nvSpPr>
        <p:spPr>
          <a:xfrm>
            <a:off x="395536" y="1844824"/>
            <a:ext cx="8382000" cy="2843855"/>
          </a:xfrm>
        </p:spPr>
        <p:txBody>
          <a:bodyPr>
            <a:normAutofit fontScale="92500" lnSpcReduction="10000"/>
          </a:bodyPr>
          <a:lstStyle/>
          <a:p>
            <a:pPr algn="r" rtl="1">
              <a:lnSpc>
                <a:spcPct val="200000"/>
              </a:lnSpc>
              <a:buFont typeface="Wingdings" pitchFamily="2" charset="2"/>
              <a:buChar char="ü"/>
            </a:pPr>
            <a:r>
              <a:rPr lang="fa-IR" sz="2200" dirty="0" smtClean="0">
                <a:ln w="0"/>
                <a:effectLst>
                  <a:outerShdw blurRad="38100" dist="19050" dir="2700000" algn="tl" rotWithShape="0">
                    <a:schemeClr val="dk1">
                      <a:alpha val="40000"/>
                    </a:schemeClr>
                  </a:outerShdw>
                </a:effectLst>
                <a:cs typeface="B Homa" panose="00000400000000000000" pitchFamily="2" charset="-78"/>
              </a:rPr>
              <a:t>واشنگتن دی سی در آمریکا</a:t>
            </a:r>
          </a:p>
          <a:p>
            <a:pPr algn="r" rtl="1">
              <a:buFont typeface="Wingdings" pitchFamily="2" charset="2"/>
              <a:buChar char="ü"/>
            </a:pPr>
            <a:r>
              <a:rPr lang="fa-IR" sz="2200" dirty="0" smtClean="0">
                <a:ln w="0"/>
                <a:effectLst>
                  <a:outerShdw blurRad="38100" dist="19050" dir="2700000" algn="tl" rotWithShape="0">
                    <a:schemeClr val="dk1">
                      <a:alpha val="40000"/>
                    </a:schemeClr>
                  </a:outerShdw>
                </a:effectLst>
                <a:cs typeface="B Homa" panose="00000400000000000000" pitchFamily="2" charset="-78"/>
              </a:rPr>
              <a:t>شهر سئول در کره</a:t>
            </a:r>
          </a:p>
          <a:p>
            <a:pPr algn="r" rtl="1">
              <a:buFont typeface="Wingdings" pitchFamily="2" charset="2"/>
              <a:buChar char="ü"/>
            </a:pPr>
            <a:r>
              <a:rPr lang="fa-IR" sz="2200" dirty="0" smtClean="0">
                <a:ln w="0"/>
                <a:effectLst>
                  <a:outerShdw blurRad="38100" dist="19050" dir="2700000" algn="tl" rotWithShape="0">
                    <a:schemeClr val="dk1">
                      <a:alpha val="40000"/>
                    </a:schemeClr>
                  </a:outerShdw>
                </a:effectLst>
                <a:cs typeface="B Homa" panose="00000400000000000000" pitchFamily="2" charset="-78"/>
              </a:rPr>
              <a:t>شهر هنگ کنگ در چین</a:t>
            </a:r>
          </a:p>
          <a:p>
            <a:pPr algn="r" rtl="1">
              <a:buFont typeface="Wingdings" pitchFamily="2" charset="2"/>
              <a:buChar char="ü"/>
            </a:pPr>
            <a:r>
              <a:rPr lang="fa-IR" sz="2200" dirty="0" smtClean="0">
                <a:ln w="0"/>
                <a:effectLst>
                  <a:outerShdw blurRad="38100" dist="19050" dir="2700000" algn="tl" rotWithShape="0">
                    <a:schemeClr val="dk1">
                      <a:alpha val="40000"/>
                    </a:schemeClr>
                  </a:outerShdw>
                </a:effectLst>
                <a:cs typeface="B Homa" panose="00000400000000000000" pitchFamily="2" charset="-78"/>
              </a:rPr>
              <a:t>و....</a:t>
            </a:r>
          </a:p>
          <a:p>
            <a:pPr algn="r" rtl="1">
              <a:buNone/>
            </a:pPr>
            <a:endParaRPr lang="fa-IR" sz="2200" dirty="0" smtClean="0">
              <a:ln w="0"/>
              <a:effectLst>
                <a:outerShdw blurRad="38100" dist="19050" dir="2700000" algn="tl" rotWithShape="0">
                  <a:schemeClr val="dk1">
                    <a:alpha val="40000"/>
                  </a:schemeClr>
                </a:outerShdw>
              </a:effectLst>
              <a:cs typeface="B Homa" panose="00000400000000000000" pitchFamily="2" charset="-78"/>
            </a:endParaRPr>
          </a:p>
          <a:p>
            <a:pPr algn="r" rtl="1">
              <a:buNone/>
            </a:pPr>
            <a:r>
              <a:rPr lang="fa-IR" sz="2200" dirty="0" smtClean="0">
                <a:ln w="0"/>
                <a:effectLst>
                  <a:outerShdw blurRad="38100" dist="19050" dir="2700000" algn="tl" rotWithShape="0">
                    <a:schemeClr val="dk1">
                      <a:alpha val="40000"/>
                    </a:schemeClr>
                  </a:outerShdw>
                </a:effectLst>
                <a:cs typeface="B Homa" panose="00000400000000000000" pitchFamily="2" charset="-78"/>
              </a:rPr>
              <a:t>مطالعات نشان می دهد که نوشهرهای ایجاد شده در اطراف شهرهای فوق برای جذب سرریز جمعیتی موفق بوده اند.</a:t>
            </a:r>
            <a:endParaRPr lang="en-US" sz="2200" dirty="0">
              <a:ln w="0"/>
              <a:effectLst>
                <a:outerShdw blurRad="38100" dist="19050" dir="2700000" algn="tl" rotWithShape="0">
                  <a:schemeClr val="dk1">
                    <a:alpha val="40000"/>
                  </a:schemeClr>
                </a:outerShdw>
              </a:effectLst>
              <a:cs typeface="B Homa" panose="00000400000000000000" pitchFamily="2" charset="-78"/>
            </a:endParaRPr>
          </a:p>
        </p:txBody>
      </p: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23528" y="1124744"/>
            <a:ext cx="8244339" cy="3693319"/>
          </a:xfrm>
          <a:prstGeom prst="rect">
            <a:avLst/>
          </a:prstGeom>
          <a:noFill/>
        </p:spPr>
        <p:txBody>
          <a:bodyPr wrap="square" rtlCol="0">
            <a:spAutoFit/>
          </a:bodyPr>
          <a:lstStyle/>
          <a:p>
            <a:pPr algn="just" rtl="1">
              <a:lnSpc>
                <a:spcPct val="150000"/>
              </a:lnSpc>
            </a:pPr>
            <a:r>
              <a:rPr lang="fa-IR" sz="2800" dirty="0" smtClean="0">
                <a:ln w="0"/>
                <a:effectLst>
                  <a:outerShdw blurRad="38100" dist="19050" dir="2700000" algn="tl" rotWithShape="0">
                    <a:schemeClr val="dk1">
                      <a:alpha val="40000"/>
                    </a:schemeClr>
                  </a:outerShdw>
                </a:effectLst>
                <a:cs typeface="B Homa" panose="00000400000000000000" pitchFamily="2" charset="-78"/>
              </a:rPr>
              <a:t>منابع:</a:t>
            </a:r>
          </a:p>
          <a:p>
            <a:pPr algn="just" rtl="1">
              <a:lnSpc>
                <a:spcPct val="150000"/>
              </a:lnSpc>
            </a:pPr>
            <a:r>
              <a:rPr lang="fa-IR" sz="2000" dirty="0" smtClean="0">
                <a:ln w="0"/>
                <a:effectLst>
                  <a:outerShdw blurRad="38100" dist="19050" dir="2700000" algn="tl" rotWithShape="0">
                    <a:schemeClr val="dk1">
                      <a:alpha val="40000"/>
                    </a:schemeClr>
                  </a:outerShdw>
                </a:effectLst>
                <a:cs typeface="B Homa" panose="00000400000000000000" pitchFamily="2" charset="-78"/>
              </a:rPr>
              <a:t>اوستروفسکی، واتسلاف ،شهرسازی معاصر- از نخستین سرچشمه ها تا منشور آتن، ترجمه لادن اعتضادی، تهران ، نشر دانشگاهی،1378</a:t>
            </a:r>
          </a:p>
          <a:p>
            <a:pPr algn="just" rtl="1">
              <a:lnSpc>
                <a:spcPct val="150000"/>
              </a:lnSpc>
            </a:pPr>
            <a:r>
              <a:rPr lang="fa-IR" sz="2000" dirty="0" smtClean="0">
                <a:ln w="0"/>
                <a:effectLst>
                  <a:outerShdw blurRad="38100" dist="19050" dir="2700000" algn="tl" rotWithShape="0">
                    <a:schemeClr val="dk1">
                      <a:alpha val="40000"/>
                    </a:schemeClr>
                  </a:outerShdw>
                </a:effectLst>
                <a:cs typeface="B Homa" panose="00000400000000000000" pitchFamily="2" charset="-78"/>
              </a:rPr>
              <a:t>زیاری،کرامت اله،اصول و روشهای برنامه ریزی منطقه ای،یزد،دانشگاه یزد،1378</a:t>
            </a:r>
            <a:endParaRPr lang="en-US" sz="2000" dirty="0">
              <a:ln w="0"/>
              <a:effectLst>
                <a:outerShdw blurRad="38100" dist="19050" dir="2700000" algn="tl" rotWithShape="0">
                  <a:schemeClr val="dk1">
                    <a:alpha val="40000"/>
                  </a:schemeClr>
                </a:outerShdw>
              </a:effectLst>
              <a:latin typeface="Constantia"/>
              <a:cs typeface="B Homa" panose="00000400000000000000" pitchFamily="2" charset="-78"/>
            </a:endParaRPr>
          </a:p>
          <a:p>
            <a:pPr algn="just" rtl="1">
              <a:lnSpc>
                <a:spcPct val="150000"/>
              </a:lnSpc>
            </a:pPr>
            <a:r>
              <a:rPr lang="en-US" sz="2000" dirty="0" smtClean="0">
                <a:ln w="0"/>
                <a:effectLst>
                  <a:outerShdw blurRad="38100" dist="19050" dir="2700000" algn="tl" rotWithShape="0">
                    <a:schemeClr val="dk1">
                      <a:alpha val="40000"/>
                    </a:schemeClr>
                  </a:outerShdw>
                </a:effectLst>
                <a:latin typeface="Constantia"/>
                <a:cs typeface="B Homa" panose="00000400000000000000" pitchFamily="2" charset="-78"/>
                <a:hlinkClick r:id="rId2"/>
              </a:rPr>
              <a:t>www.fa.wikipedia.org</a:t>
            </a:r>
            <a:endParaRPr lang="fa-IR" sz="2000" dirty="0" smtClean="0">
              <a:ln w="0"/>
              <a:effectLst>
                <a:outerShdw blurRad="38100" dist="19050" dir="2700000" algn="tl" rotWithShape="0">
                  <a:schemeClr val="dk1">
                    <a:alpha val="40000"/>
                  </a:schemeClr>
                </a:outerShdw>
              </a:effectLst>
              <a:latin typeface="Constantia"/>
              <a:cs typeface="B Homa" panose="00000400000000000000" pitchFamily="2" charset="-78"/>
            </a:endParaRPr>
          </a:p>
          <a:p>
            <a:pPr algn="just" rtl="1">
              <a:lnSpc>
                <a:spcPct val="150000"/>
              </a:lnSpc>
            </a:pPr>
            <a:r>
              <a:rPr lang="en-US" sz="2000" dirty="0" smtClean="0">
                <a:ln w="0"/>
                <a:effectLst>
                  <a:outerShdw blurRad="38100" dist="19050" dir="2700000" algn="tl" rotWithShape="0">
                    <a:schemeClr val="dk1">
                      <a:alpha val="40000"/>
                    </a:schemeClr>
                  </a:outerShdw>
                </a:effectLst>
                <a:latin typeface="Constantia"/>
                <a:cs typeface="B Homa" panose="00000400000000000000" pitchFamily="2" charset="-78"/>
                <a:hlinkClick r:id="rId3"/>
              </a:rPr>
              <a:t>www.no</a:t>
            </a:r>
            <a:r>
              <a:rPr lang="en-US" sz="2000" dirty="0" smtClean="0">
                <a:ln w="0"/>
                <a:effectLst>
                  <a:outerShdw blurRad="38100" dist="19050" dir="2700000" algn="tl" rotWithShape="0">
                    <a:schemeClr val="dk1">
                      <a:alpha val="40000"/>
                    </a:schemeClr>
                  </a:outerShdw>
                </a:effectLst>
                <a:latin typeface="Constantia"/>
                <a:cs typeface="B Homa" panose="00000400000000000000" pitchFamily="2" charset="-78"/>
              </a:rPr>
              <a:t>andishaan.com</a:t>
            </a:r>
            <a:endParaRPr lang="fa-IR" sz="2000" dirty="0" smtClean="0">
              <a:ln w="0"/>
              <a:effectLst>
                <a:outerShdw blurRad="38100" dist="19050" dir="2700000" algn="tl" rotWithShape="0">
                  <a:schemeClr val="dk1">
                    <a:alpha val="40000"/>
                  </a:schemeClr>
                </a:outerShdw>
              </a:effectLst>
              <a:latin typeface="Constantia"/>
              <a:cs typeface="B Homa" panose="00000400000000000000" pitchFamily="2" charset="-78"/>
            </a:endParaRPr>
          </a:p>
          <a:p>
            <a:pPr algn="just" rtl="1">
              <a:lnSpc>
                <a:spcPct val="150000"/>
              </a:lnSpc>
            </a:pPr>
            <a:endParaRPr lang="en-US" sz="2800" dirty="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2844525647"/>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115616" y="1340768"/>
            <a:ext cx="7704856" cy="3139321"/>
          </a:xfrm>
          <a:prstGeom prst="rect">
            <a:avLst/>
          </a:prstGeom>
        </p:spPr>
        <p:txBody>
          <a:bodyPr wrap="square">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just" rtl="1">
              <a:defRPr/>
            </a:pPr>
            <a:r>
              <a:rPr lang="fa-IR" sz="2000" b="1" kern="0" dirty="0" smtClean="0">
                <a:ln/>
                <a:latin typeface="Agency FB" pitchFamily="34" charset="0"/>
                <a:cs typeface="B Homa" panose="00000400000000000000" pitchFamily="2" charset="-78"/>
              </a:rPr>
              <a:t>او </a:t>
            </a:r>
            <a:r>
              <a:rPr lang="fa-IR" sz="2000" b="1" kern="0" dirty="0" smtClean="0">
                <a:ln/>
                <a:latin typeface="Agency FB" pitchFamily="34" charset="0"/>
                <a:cs typeface="B Homa" panose="00000400000000000000" pitchFamily="2" charset="-78"/>
              </a:rPr>
              <a:t>در سال1850 در لندن متولد شد.</a:t>
            </a:r>
            <a:endParaRPr kumimoji="0" lang="fa-IR" sz="2000" b="1" i="0" u="none" strike="noStrike" kern="0" normalizeH="0" baseline="0" noProof="0" dirty="0" smtClean="0">
              <a:ln/>
              <a:uLnTx/>
              <a:uFillTx/>
              <a:latin typeface="Agency FB" pitchFamily="34" charset="0"/>
              <a:cs typeface="B Homa" panose="00000400000000000000" pitchFamily="2" charset="-78"/>
            </a:endParaRP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fa-IR" sz="2000" b="1" i="0" u="none" strike="noStrike" kern="0" normalizeH="0" baseline="0" noProof="0" dirty="0" smtClean="0">
                <a:ln/>
                <a:uLnTx/>
                <a:uFillTx/>
                <a:latin typeface="Agency FB" pitchFamily="34" charset="0"/>
                <a:cs typeface="B Homa" panose="00000400000000000000" pitchFamily="2" charset="-78"/>
              </a:rPr>
              <a:t>      </a:t>
            </a:r>
            <a:r>
              <a:rPr lang="fa-IR" sz="2000" b="1" kern="0" dirty="0" smtClean="0">
                <a:ln/>
                <a:cs typeface="B Homa" panose="00000400000000000000" pitchFamily="2" charset="-78"/>
              </a:rPr>
              <a:t>هاوارد پدر شهرهای جدید که دارای تحصیلات رسمی محدود بود.</a:t>
            </a:r>
            <a:endParaRPr kumimoji="0" lang="fa-IR" sz="2000" b="1" i="0" u="none" strike="noStrike" kern="0" normalizeH="0" baseline="0" noProof="0" dirty="0" smtClean="0">
              <a:ln/>
              <a:uLnTx/>
              <a:uFillTx/>
              <a:cs typeface="B Homa" panose="00000400000000000000" pitchFamily="2" charset="-78"/>
            </a:endParaRP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fa-IR" sz="2000" b="1" i="0" u="none" strike="noStrike" kern="0" normalizeH="0" baseline="0" noProof="0" dirty="0" smtClean="0">
                <a:ln/>
                <a:uLnTx/>
                <a:uFillTx/>
                <a:cs typeface="B Homa" panose="00000400000000000000" pitchFamily="2" charset="-78"/>
              </a:rPr>
              <a:t>      از سال 1876 به</a:t>
            </a:r>
            <a:r>
              <a:rPr kumimoji="0" lang="fa-IR" sz="2000" b="1" i="0" u="none" strike="noStrike" kern="0" normalizeH="0" noProof="0" dirty="0" smtClean="0">
                <a:ln/>
                <a:uLnTx/>
                <a:uFillTx/>
                <a:cs typeface="B Homa" panose="00000400000000000000" pitchFamily="2" charset="-78"/>
              </a:rPr>
              <a:t> بعد بقیه عمر خود را به عنوان گزارش نویس پارلمان انگلیس گذراند.</a:t>
            </a:r>
            <a:endParaRPr kumimoji="0" lang="fa-IR" sz="2000" b="1" i="0" u="none" strike="noStrike" kern="0" normalizeH="0" baseline="0" noProof="0" dirty="0" smtClean="0">
              <a:ln/>
              <a:uLnTx/>
              <a:uFillTx/>
              <a:cs typeface="B Homa" panose="00000400000000000000" pitchFamily="2" charset="-78"/>
            </a:endParaRP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fa-IR" sz="2000" b="1" i="0" u="none" strike="noStrike" kern="0" normalizeH="0" baseline="0" noProof="0" dirty="0" smtClean="0">
                <a:ln/>
                <a:uLnTx/>
                <a:uFillTx/>
                <a:cs typeface="B Homa" panose="00000400000000000000" pitchFamily="2" charset="-78"/>
              </a:rPr>
              <a:t>      وی هوادار جنبش سوسیالست انگلیس بود.</a:t>
            </a: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fa-IR" sz="2000" b="1" i="0" u="none" strike="noStrike" kern="0" normalizeH="0" baseline="0" noProof="0" dirty="0" smtClean="0">
                <a:ln/>
                <a:uLnTx/>
                <a:uFillTx/>
                <a:cs typeface="B Homa" panose="00000400000000000000" pitchFamily="2" charset="-78"/>
              </a:rPr>
              <a:t>      </a:t>
            </a:r>
            <a:r>
              <a:rPr lang="fa-IR" sz="2000" b="1" kern="0" dirty="0" smtClean="0">
                <a:ln/>
                <a:cs typeface="B Homa" panose="00000400000000000000" pitchFamily="2" charset="-78"/>
              </a:rPr>
              <a:t>انتشار کتابی در سال 1919 به نام فردا راهی مصالمت آمیز به سوی اصلاح اجتماعی</a:t>
            </a:r>
            <a:endParaRPr kumimoji="0" lang="fa-IR" sz="2000" b="1" i="0" u="none" strike="noStrike" kern="0" normalizeH="0" baseline="0" noProof="0" dirty="0" smtClean="0">
              <a:ln/>
              <a:uLnTx/>
              <a:uFillTx/>
              <a:cs typeface="B Homa" panose="00000400000000000000" pitchFamily="2" charset="-78"/>
            </a:endParaRP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fa-IR" sz="2000" b="1" i="0" u="none" strike="noStrike" kern="0" normalizeH="0" baseline="0" noProof="0" dirty="0" smtClean="0">
                <a:ln/>
                <a:uLnTx/>
                <a:uFillTx/>
                <a:cs typeface="B Homa" panose="00000400000000000000" pitchFamily="2" charset="-78"/>
              </a:rPr>
              <a:t>      </a:t>
            </a:r>
            <a:r>
              <a:rPr lang="fa-IR" sz="2000" b="1" kern="0" dirty="0" smtClean="0">
                <a:ln/>
                <a:cs typeface="B Homa" panose="00000400000000000000" pitchFamily="2" charset="-78"/>
              </a:rPr>
              <a:t>وی در سال 1928 و در سن 78 سالگی در گذشت.</a:t>
            </a:r>
            <a:endParaRPr kumimoji="0" lang="fa-IR" sz="2000" b="1" i="0" u="none" strike="noStrike" kern="0" normalizeH="0" baseline="0" noProof="0" dirty="0" smtClean="0">
              <a:ln/>
              <a:uLnTx/>
              <a:uFillTx/>
              <a:cs typeface="B Homa" panose="00000400000000000000" pitchFamily="2" charset="-78"/>
            </a:endParaRP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fa-IR" sz="2000" b="1" i="0" u="none" strike="noStrike" kern="0" normalizeH="0" baseline="0" noProof="0" dirty="0" smtClean="0">
                <a:ln/>
                <a:uLnTx/>
                <a:uFillTx/>
                <a:cs typeface="B Homa" panose="00000400000000000000" pitchFamily="2" charset="-78"/>
              </a:rPr>
              <a:t>      </a:t>
            </a: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fa-IR" sz="2000" b="1" i="0" u="none" strike="noStrike" kern="0" normalizeH="0" baseline="0" noProof="0" dirty="0" smtClean="0">
                <a:ln/>
                <a:uLnTx/>
                <a:uFillTx/>
                <a:cs typeface="B Homa" panose="00000400000000000000" pitchFamily="2" charset="-78"/>
              </a:rPr>
              <a:t>      </a:t>
            </a: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fa-IR" sz="1800" b="1" i="0" u="none" strike="noStrike" kern="0" normalizeH="0" baseline="0" noProof="0" dirty="0" smtClean="0">
                <a:ln/>
                <a:uLnTx/>
                <a:uFillTx/>
                <a:cs typeface="B Homa" panose="00000400000000000000" pitchFamily="2" charset="-78"/>
              </a:rPr>
              <a:t>      </a:t>
            </a:r>
          </a:p>
        </p:txBody>
      </p:sp>
      <p:pic>
        <p:nvPicPr>
          <p:cNvPr id="3" name="Picture 31" descr="F:\Arshad 1\nazariehaye barname rizi\Ebenezer_Howard.jpg"/>
          <p:cNvPicPr>
            <a:picLocks noChangeAspect="1" noChangeArrowheads="1"/>
          </p:cNvPicPr>
          <p:nvPr/>
        </p:nvPicPr>
        <p:blipFill>
          <a:blip r:embed="rId3" cstate="print"/>
          <a:srcRect/>
          <a:stretch>
            <a:fillRect/>
          </a:stretch>
        </p:blipFill>
        <p:spPr bwMode="auto">
          <a:xfrm>
            <a:off x="3203848" y="4005064"/>
            <a:ext cx="2160240" cy="2448272"/>
          </a:xfrm>
          <a:prstGeom prst="rect">
            <a:avLst/>
          </a:prstGeom>
          <a:noFill/>
          <a:ln w="9525">
            <a:noFill/>
            <a:miter lim="800000"/>
            <a:headEnd/>
            <a:tailEnd/>
          </a:ln>
        </p:spPr>
      </p:pic>
      <p:sp>
        <p:nvSpPr>
          <p:cNvPr id="4" name="Rectangle 3"/>
          <p:cNvSpPr/>
          <p:nvPr/>
        </p:nvSpPr>
        <p:spPr>
          <a:xfrm>
            <a:off x="5882356" y="332656"/>
            <a:ext cx="2650084" cy="523220"/>
          </a:xfrm>
          <a:prstGeom prst="rect">
            <a:avLst/>
          </a:prstGeom>
        </p:spPr>
        <p:txBody>
          <a:bodyPr wrap="none">
            <a:spAutoFit/>
          </a:bodyPr>
          <a:lstStyle/>
          <a:p>
            <a:pPr algn="just" rtl="1">
              <a:defRPr/>
            </a:pPr>
            <a:r>
              <a:rPr lang="fa-IR" sz="2800" b="1" kern="0" dirty="0">
                <a:ln/>
                <a:cs typeface="B Homa" panose="00000400000000000000" pitchFamily="2" charset="-78"/>
              </a:rPr>
              <a:t>بیوگرافی ابنزر هاوارد</a:t>
            </a:r>
          </a:p>
        </p:txBody>
      </p:sp>
    </p:spTree>
    <p:extLst>
      <p:ext uri="{BB962C8B-B14F-4D97-AF65-F5344CB8AC3E}">
        <p14:creationId xmlns:p14="http://schemas.microsoft.com/office/powerpoint/2010/main" val="284875849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1000"/>
                                        <p:tgtEl>
                                          <p:spTgt spid="2"/>
                                        </p:tgtEl>
                                      </p:cBhvr>
                                    </p:animEffect>
                                  </p:childTnLst>
                                </p:cTn>
                              </p:par>
                              <p:par>
                                <p:cTn id="8" presetID="4" presetClass="entr" presetSubtype="32"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ox(out)">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31640" y="404664"/>
            <a:ext cx="7254552" cy="5324535"/>
          </a:xfrm>
          <a:prstGeom prst="rect">
            <a:avLst/>
          </a:prstGeom>
        </p:spPr>
        <p:txBody>
          <a:bodyPr wrap="square">
            <a:spAutoFit/>
          </a:bodyPr>
          <a:lstStyle/>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نظریه سه مغناطیس هاوارد</a:t>
            </a:r>
            <a:endParaRPr lang="en-US" sz="2000" dirty="0" smtClean="0">
              <a:ln w="0"/>
              <a:effectLst>
                <a:outerShdw blurRad="38100" dist="19050" dir="2700000" algn="tl" rotWithShape="0">
                  <a:schemeClr val="dk1">
                    <a:alpha val="40000"/>
                  </a:schemeClr>
                </a:outerShdw>
              </a:effectLst>
              <a:cs typeface="B Homa" panose="00000400000000000000" pitchFamily="2" charset="-78"/>
            </a:endParaRP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هاوارد شهر و روستا را به آهن ربائی تمثیل میکند که جمعیت انسانی را به سوی خود جدب می کند.که زندگی در هر کدام از آنها دارای مزایا و معایبی است. </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مثال شهر دارای فرصت شغلی بیشتر، حقوق بالاتر و ... است.</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وروستا دارای هوای تازه، دستمزد پایین و ... است .</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معرفی آهن ربایی دیگر که در حقیقت باغ شهر یا شهر- روستا</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می باشد که در آن مزایای شهری و زیبایی و دلنشینی زندگی روستایی</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رو به گونه ای کامل ترکیب شده است.</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هاوارد شهر روستا را دارای مزایای زیر می داند :</a:t>
            </a:r>
          </a:p>
          <a:p>
            <a:pPr algn="just" rtl="1">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دارای زیبایی طبیعت</a:t>
            </a:r>
          </a:p>
          <a:p>
            <a:pPr algn="just" rtl="1">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فرصتهای اجتماعی</a:t>
            </a:r>
          </a:p>
          <a:p>
            <a:pPr algn="just" rtl="1">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زمینها و پارکهای قابل دسترس</a:t>
            </a:r>
          </a:p>
          <a:p>
            <a:pPr algn="just" rtl="1">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اجناس با قیمت پایین</a:t>
            </a:r>
          </a:p>
          <a:p>
            <a:pPr algn="just" rtl="1">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باغشهری بدون محلات فقیر نشین</a:t>
            </a:r>
          </a:p>
          <a:p>
            <a:pPr algn="just" rtl="1">
              <a:buFont typeface="Wingdings" pitchFamily="2" charset="2"/>
              <a:buChar char="ü"/>
            </a:pPr>
            <a:r>
              <a:rPr lang="fa-IR" sz="2000" dirty="0" smtClean="0">
                <a:ln w="0"/>
                <a:effectLst>
                  <a:outerShdw blurRad="38100" dist="19050" dir="2700000" algn="tl" rotWithShape="0">
                    <a:schemeClr val="dk1">
                      <a:alpha val="40000"/>
                    </a:schemeClr>
                  </a:outerShdw>
                </a:effectLst>
                <a:cs typeface="B Homa" panose="00000400000000000000" pitchFamily="2" charset="-78"/>
              </a:rPr>
              <a:t>فاضلاب خوب </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و.....</a:t>
            </a:r>
          </a:p>
          <a:p>
            <a:pPr algn="just" rtl="1"/>
            <a:endParaRPr lang="en-US" sz="2000" dirty="0">
              <a:ln w="0"/>
              <a:effectLst>
                <a:outerShdw blurRad="38100" dist="19050" dir="2700000" algn="tl" rotWithShape="0">
                  <a:schemeClr val="dk1">
                    <a:alpha val="40000"/>
                  </a:schemeClr>
                </a:outerShdw>
              </a:effectLst>
              <a:cs typeface="B Homa" panose="00000400000000000000" pitchFamily="2" charset="-78"/>
            </a:endParaRPr>
          </a:p>
        </p:txBody>
      </p:sp>
      <p:pic>
        <p:nvPicPr>
          <p:cNvPr id="5" name="Picture 29" descr="F:\Arshad 1\nazariehaye barname rizi\3_MAGNETS.jpg"/>
          <p:cNvPicPr>
            <a:picLocks noChangeAspect="1" noChangeArrowheads="1"/>
          </p:cNvPicPr>
          <p:nvPr/>
        </p:nvPicPr>
        <p:blipFill>
          <a:blip r:embed="rId3" cstate="print"/>
          <a:srcRect/>
          <a:stretch>
            <a:fillRect/>
          </a:stretch>
        </p:blipFill>
        <p:spPr bwMode="auto">
          <a:xfrm>
            <a:off x="28972" y="2910260"/>
            <a:ext cx="3744416" cy="3960440"/>
          </a:xfrm>
          <a:prstGeom prst="rect">
            <a:avLst/>
          </a:prstGeom>
          <a:noFill/>
          <a:ln w="9525">
            <a:noFill/>
            <a:miter lim="800000"/>
            <a:headEnd/>
            <a:tailEnd/>
          </a:ln>
        </p:spPr>
      </p:pic>
    </p:spTree>
    <p:extLst>
      <p:ext uri="{BB962C8B-B14F-4D97-AF65-F5344CB8AC3E}">
        <p14:creationId xmlns:p14="http://schemas.microsoft.com/office/powerpoint/2010/main" val="32176592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par>
                                <p:cTn id="8" presetID="2" presetClass="entr" presetSubtype="8"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additive="base">
                                        <p:cTn id="10" dur="1000" fill="hold"/>
                                        <p:tgtEl>
                                          <p:spTgt spid="5"/>
                                        </p:tgtEl>
                                        <p:attrNameLst>
                                          <p:attrName>ppt_x</p:attrName>
                                        </p:attrNameLst>
                                      </p:cBhvr>
                                      <p:tavLst>
                                        <p:tav tm="0">
                                          <p:val>
                                            <p:strVal val="0-#ppt_w/2"/>
                                          </p:val>
                                        </p:tav>
                                        <p:tav tm="100000">
                                          <p:val>
                                            <p:strVal val="#ppt_x"/>
                                          </p:val>
                                        </p:tav>
                                      </p:tavLst>
                                    </p:anim>
                                    <p:anim calcmode="lin" valueType="num">
                                      <p:cBhvr additive="base">
                                        <p:cTn id="11"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2101850" y="649288"/>
            <a:ext cx="7042150" cy="1524000"/>
          </a:xfrm>
        </p:spPr>
        <p:txBody>
          <a:bodyPr/>
          <a:lstStyle/>
          <a:p>
            <a:pPr algn="r"/>
            <a:r>
              <a:rPr lang="fa-IR" dirty="0">
                <a:cs typeface="B Homa" panose="00000400000000000000" pitchFamily="2" charset="-78"/>
              </a:rPr>
              <a:t>هدف ایجاد باغ شهر</a:t>
            </a:r>
            <a:endParaRPr lang="en-US" dirty="0">
              <a:cs typeface="B Homa" panose="00000400000000000000" pitchFamily="2" charset="-78"/>
            </a:endParaRPr>
          </a:p>
        </p:txBody>
      </p:sp>
      <p:sp>
        <p:nvSpPr>
          <p:cNvPr id="3" name="Subtitle 2"/>
          <p:cNvSpPr>
            <a:spLocks noGrp="1"/>
          </p:cNvSpPr>
          <p:nvPr>
            <p:ph type="subTitle" idx="4294967295"/>
          </p:nvPr>
        </p:nvSpPr>
        <p:spPr>
          <a:xfrm>
            <a:off x="1043608" y="2348880"/>
            <a:ext cx="7043737" cy="2962275"/>
          </a:xfrm>
        </p:spPr>
        <p:txBody>
          <a:bodyPr>
            <a:normAutofit/>
          </a:bodyPr>
          <a:lstStyle/>
          <a:p>
            <a:pPr algn="r" rtl="1">
              <a:buFont typeface="Wingdings" pitchFamily="2" charset="2"/>
              <a:buChar char="Ø"/>
            </a:pPr>
            <a:r>
              <a:rPr lang="fa-IR" dirty="0">
                <a:cs typeface="B Homa" panose="00000400000000000000" pitchFamily="2" charset="-78"/>
              </a:rPr>
              <a:t>جلو گیری از مهاجرت به شهر های بزرگ </a:t>
            </a:r>
          </a:p>
          <a:p>
            <a:pPr algn="r" rtl="1">
              <a:buFont typeface="Wingdings" pitchFamily="2" charset="2"/>
              <a:buChar char="Ø"/>
            </a:pPr>
            <a:r>
              <a:rPr lang="fa-IR" dirty="0">
                <a:cs typeface="B Homa" panose="00000400000000000000" pitchFamily="2" charset="-78"/>
              </a:rPr>
              <a:t>ایجاد محیطی با امتیازات شهری توام با زیبایی های روستایی</a:t>
            </a:r>
          </a:p>
          <a:p>
            <a:pPr algn="r" rtl="1">
              <a:buFont typeface="Wingdings" pitchFamily="2" charset="2"/>
              <a:buChar char="Ø"/>
            </a:pPr>
            <a:r>
              <a:rPr lang="fa-IR" dirty="0">
                <a:cs typeface="B Homa" panose="00000400000000000000" pitchFamily="2" charset="-78"/>
              </a:rPr>
              <a:t>ایجاد مسکن های ارزان قیمت </a:t>
            </a:r>
            <a:endParaRPr lang="en-US" dirty="0">
              <a:cs typeface="B Homa" panose="00000400000000000000" pitchFamily="2" charset="-78"/>
            </a:endParaRPr>
          </a:p>
        </p:txBody>
      </p:sp>
    </p:spTree>
    <p:extLst>
      <p:ext uri="{BB962C8B-B14F-4D97-AF65-F5344CB8AC3E}">
        <p14:creationId xmlns:p14="http://schemas.microsoft.com/office/powerpoint/2010/main" val="3367124734"/>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764704"/>
            <a:ext cx="6264696" cy="3231654"/>
          </a:xfrm>
          <a:prstGeom prst="rect">
            <a:avLst/>
          </a:prstGeom>
        </p:spPr>
        <p:txBody>
          <a:bodyPr wrap="square">
            <a:spAutoFit/>
          </a:bodyPr>
          <a:lstStyle/>
          <a:p>
            <a:pPr algn="just" rtl="1"/>
            <a:r>
              <a:rPr lang="fa-IR" sz="2400" dirty="0" smtClean="0">
                <a:ln w="0"/>
                <a:effectLst>
                  <a:outerShdw blurRad="38100" dist="19050" dir="2700000" algn="tl" rotWithShape="0">
                    <a:schemeClr val="dk1">
                      <a:alpha val="40000"/>
                    </a:schemeClr>
                  </a:outerShdw>
                </a:effectLst>
                <a:cs typeface="B Homa" panose="00000400000000000000" pitchFamily="2" charset="-78"/>
              </a:rPr>
              <a:t>الگوی باغشهر هاوارد</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هاوارد برای اجرای الگوی خود به زمینی به مساحت 6000 اکر نیاز داشت.</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باغشهر دارای  شکل مدور با شعاع 1130 متر است که 1/6 آن  مختص به فضای مسکونی میباشد.</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شهر جمعیتی در حدود سی هزار نفر را در خود جای می داد.</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شه</a:t>
            </a:r>
            <a:r>
              <a:rPr lang="fa-IR" sz="2000" dirty="0">
                <a:ln w="0"/>
                <a:effectLst>
                  <a:outerShdw blurRad="38100" dist="19050" dir="2700000" algn="tl" rotWithShape="0">
                    <a:schemeClr val="dk1">
                      <a:alpha val="40000"/>
                    </a:schemeClr>
                  </a:outerShdw>
                </a:effectLst>
                <a:cs typeface="B Homa" panose="00000400000000000000" pitchFamily="2" charset="-78"/>
              </a:rPr>
              <a:t>ر</a:t>
            </a:r>
            <a:r>
              <a:rPr lang="fa-IR" sz="2000" dirty="0" smtClean="0">
                <a:ln w="0"/>
                <a:effectLst>
                  <a:outerShdw blurRad="38100" dist="19050" dir="2700000" algn="tl" rotWithShape="0">
                    <a:schemeClr val="dk1">
                      <a:alpha val="40000"/>
                    </a:schemeClr>
                  </a:outerShdw>
                </a:effectLst>
                <a:cs typeface="B Homa" panose="00000400000000000000" pitchFamily="2" charset="-78"/>
              </a:rPr>
              <a:t> دارای شش بلوار با 36 متر عرض است که از مرکز شهر تا محیط کشیده شده و شهر را به شش قسمت تقسیم می کند.</a:t>
            </a:r>
          </a:p>
          <a:p>
            <a:pPr algn="just" rtl="1"/>
            <a:r>
              <a:rPr lang="fa-IR" sz="2000" dirty="0" smtClean="0">
                <a:ln w="0"/>
                <a:effectLst>
                  <a:outerShdw blurRad="38100" dist="19050" dir="2700000" algn="tl" rotWithShape="0">
                    <a:schemeClr val="dk1">
                      <a:alpha val="40000"/>
                    </a:schemeClr>
                  </a:outerShdw>
                </a:effectLst>
                <a:cs typeface="B Homa" panose="00000400000000000000" pitchFamily="2" charset="-78"/>
              </a:rPr>
              <a:t>تصویر کردن شهر به صورت چند دایره متحدالمرکز .</a:t>
            </a:r>
          </a:p>
          <a:p>
            <a:pPr algn="r"/>
            <a:endParaRPr lang="fa-IR" sz="2000" dirty="0">
              <a:ln w="0"/>
              <a:effectLst>
                <a:outerShdw blurRad="38100" dist="19050" dir="2700000" algn="tl" rotWithShape="0">
                  <a:schemeClr val="dk1">
                    <a:alpha val="40000"/>
                  </a:schemeClr>
                </a:outerShdw>
              </a:effectLst>
              <a:cs typeface="B Homa" panose="00000400000000000000" pitchFamily="2" charset="-78"/>
            </a:endParaRPr>
          </a:p>
        </p:txBody>
      </p:sp>
      <p:pic>
        <p:nvPicPr>
          <p:cNvPr id="3" name="Picture 31" descr="F:\Arshad 1\nazariehaye barname rizi\Garden-City-Movement.jpg"/>
          <p:cNvPicPr>
            <a:picLocks noChangeAspect="1" noChangeArrowheads="1"/>
          </p:cNvPicPr>
          <p:nvPr/>
        </p:nvPicPr>
        <p:blipFill>
          <a:blip r:embed="rId3" cstate="print"/>
          <a:srcRect/>
          <a:stretch>
            <a:fillRect/>
          </a:stretch>
        </p:blipFill>
        <p:spPr bwMode="auto">
          <a:xfrm>
            <a:off x="1547664" y="3359131"/>
            <a:ext cx="2448272" cy="3471219"/>
          </a:xfrm>
          <a:prstGeom prst="rect">
            <a:avLst/>
          </a:prstGeom>
          <a:noFill/>
          <a:ln w="9525">
            <a:noFill/>
            <a:miter lim="800000"/>
            <a:headEnd/>
            <a:tailEnd/>
          </a:ln>
        </p:spPr>
      </p:pic>
      <p:pic>
        <p:nvPicPr>
          <p:cNvPr id="4" name="Picture 32" descr="F:\Arshad 1\nazariehaye barname rizi\250px-Lorategi-hiriaren_diagrama_1902.jpg"/>
          <p:cNvPicPr>
            <a:picLocks noChangeAspect="1" noChangeArrowheads="1"/>
          </p:cNvPicPr>
          <p:nvPr/>
        </p:nvPicPr>
        <p:blipFill>
          <a:blip r:embed="rId4" cstate="print"/>
          <a:srcRect/>
          <a:stretch>
            <a:fillRect/>
          </a:stretch>
        </p:blipFill>
        <p:spPr bwMode="auto">
          <a:xfrm>
            <a:off x="4499992" y="3774498"/>
            <a:ext cx="3384375" cy="2640483"/>
          </a:xfrm>
          <a:prstGeom prst="rect">
            <a:avLst/>
          </a:prstGeom>
          <a:noFill/>
          <a:ln w="9525">
            <a:noFill/>
            <a:miter lim="800000"/>
            <a:headEnd/>
            <a:tailEnd/>
          </a:ln>
        </p:spPr>
      </p:pic>
    </p:spTree>
    <p:extLst>
      <p:ext uri="{BB962C8B-B14F-4D97-AF65-F5344CB8AC3E}">
        <p14:creationId xmlns:p14="http://schemas.microsoft.com/office/powerpoint/2010/main" val="1256955519"/>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diamond(in)">
                                      <p:cBhvr>
                                        <p:cTn id="7" dur="2000"/>
                                        <p:tgtEl>
                                          <p:spTgt spid="2">
                                            <p:txEl>
                                              <p:pRg st="0" end="0"/>
                                            </p:txEl>
                                          </p:spTgt>
                                        </p:tgtEl>
                                      </p:cBhvr>
                                    </p:animEffect>
                                  </p:childTnLst>
                                </p:cTn>
                              </p:par>
                              <p:par>
                                <p:cTn id="8" presetID="8" presetClass="entr" presetSubtype="16"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diamond(in)">
                                      <p:cBhvr>
                                        <p:cTn id="10" dur="2000"/>
                                        <p:tgtEl>
                                          <p:spTgt spid="2">
                                            <p:txEl>
                                              <p:pRg st="1" end="1"/>
                                            </p:txEl>
                                          </p:spTgt>
                                        </p:tgtEl>
                                      </p:cBhvr>
                                    </p:animEffect>
                                  </p:childTnLst>
                                </p:cTn>
                              </p:par>
                              <p:par>
                                <p:cTn id="11" presetID="8" presetClass="entr" presetSubtype="16"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diamond(in)">
                                      <p:cBhvr>
                                        <p:cTn id="13" dur="2000"/>
                                        <p:tgtEl>
                                          <p:spTgt spid="2">
                                            <p:txEl>
                                              <p:pRg st="2" end="2"/>
                                            </p:txEl>
                                          </p:spTgt>
                                        </p:tgtEl>
                                      </p:cBhvr>
                                    </p:animEffect>
                                  </p:childTnLst>
                                </p:cTn>
                              </p:par>
                              <p:par>
                                <p:cTn id="14" presetID="8" presetClass="entr" presetSubtype="16"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diamond(in)">
                                      <p:cBhvr>
                                        <p:cTn id="16" dur="2000"/>
                                        <p:tgtEl>
                                          <p:spTgt spid="2">
                                            <p:txEl>
                                              <p:pRg st="3" end="3"/>
                                            </p:txEl>
                                          </p:spTgt>
                                        </p:tgtEl>
                                      </p:cBhvr>
                                    </p:animEffect>
                                  </p:childTnLst>
                                </p:cTn>
                              </p:par>
                              <p:par>
                                <p:cTn id="17" presetID="8" presetClass="entr" presetSubtype="16"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diamond(in)">
                                      <p:cBhvr>
                                        <p:cTn id="19" dur="2000"/>
                                        <p:tgtEl>
                                          <p:spTgt spid="2">
                                            <p:txEl>
                                              <p:pRg st="4" end="4"/>
                                            </p:txEl>
                                          </p:spTgt>
                                        </p:tgtEl>
                                      </p:cBhvr>
                                    </p:animEffect>
                                  </p:childTnLst>
                                </p:cTn>
                              </p:par>
                              <p:par>
                                <p:cTn id="20" presetID="8" presetClass="entr" presetSubtype="16"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diamond(in)">
                                      <p:cBhvr>
                                        <p:cTn id="22" dur="2000"/>
                                        <p:tgtEl>
                                          <p:spTgt spid="2">
                                            <p:txEl>
                                              <p:pRg st="5" end="5"/>
                                            </p:txEl>
                                          </p:spTgt>
                                        </p:tgtEl>
                                      </p:cBhvr>
                                    </p:animEffect>
                                  </p:childTnLst>
                                </p:cTn>
                              </p:par>
                              <p:par>
                                <p:cTn id="23" presetID="53" presetClass="entr" presetSubtype="16"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1000" fill="hold"/>
                                        <p:tgtEl>
                                          <p:spTgt spid="3"/>
                                        </p:tgtEl>
                                        <p:attrNameLst>
                                          <p:attrName>ppt_w</p:attrName>
                                        </p:attrNameLst>
                                      </p:cBhvr>
                                      <p:tavLst>
                                        <p:tav tm="0">
                                          <p:val>
                                            <p:fltVal val="0"/>
                                          </p:val>
                                        </p:tav>
                                        <p:tav tm="100000">
                                          <p:val>
                                            <p:strVal val="#ppt_w"/>
                                          </p:val>
                                        </p:tav>
                                      </p:tavLst>
                                    </p:anim>
                                    <p:anim calcmode="lin" valueType="num">
                                      <p:cBhvr>
                                        <p:cTn id="26" dur="1000" fill="hold"/>
                                        <p:tgtEl>
                                          <p:spTgt spid="3"/>
                                        </p:tgtEl>
                                        <p:attrNameLst>
                                          <p:attrName>ppt_h</p:attrName>
                                        </p:attrNameLst>
                                      </p:cBhvr>
                                      <p:tavLst>
                                        <p:tav tm="0">
                                          <p:val>
                                            <p:fltVal val="0"/>
                                          </p:val>
                                        </p:tav>
                                        <p:tav tm="100000">
                                          <p:val>
                                            <p:strVal val="#ppt_h"/>
                                          </p:val>
                                        </p:tav>
                                      </p:tavLst>
                                    </p:anim>
                                    <p:animEffect transition="in" filter="fade">
                                      <p:cBhvr>
                                        <p:cTn id="27" dur="1000"/>
                                        <p:tgtEl>
                                          <p:spTgt spid="3"/>
                                        </p:tgtEl>
                                      </p:cBhvr>
                                    </p:animEffect>
                                  </p:childTnLst>
                                </p:cTn>
                              </p:par>
                              <p:par>
                                <p:cTn id="28" presetID="53" presetClass="entr" presetSubtype="16"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p:cTn id="30" dur="1000" fill="hold"/>
                                        <p:tgtEl>
                                          <p:spTgt spid="4"/>
                                        </p:tgtEl>
                                        <p:attrNameLst>
                                          <p:attrName>ppt_w</p:attrName>
                                        </p:attrNameLst>
                                      </p:cBhvr>
                                      <p:tavLst>
                                        <p:tav tm="0">
                                          <p:val>
                                            <p:fltVal val="0"/>
                                          </p:val>
                                        </p:tav>
                                        <p:tav tm="100000">
                                          <p:val>
                                            <p:strVal val="#ppt_w"/>
                                          </p:val>
                                        </p:tav>
                                      </p:tavLst>
                                    </p:anim>
                                    <p:anim calcmode="lin" valueType="num">
                                      <p:cBhvr>
                                        <p:cTn id="31" dur="1000" fill="hold"/>
                                        <p:tgtEl>
                                          <p:spTgt spid="4"/>
                                        </p:tgtEl>
                                        <p:attrNameLst>
                                          <p:attrName>ppt_h</p:attrName>
                                        </p:attrNameLst>
                                      </p:cBhvr>
                                      <p:tavLst>
                                        <p:tav tm="0">
                                          <p:val>
                                            <p:fltVal val="0"/>
                                          </p:val>
                                        </p:tav>
                                        <p:tav tm="100000">
                                          <p:val>
                                            <p:strVal val="#ppt_h"/>
                                          </p:val>
                                        </p:tav>
                                      </p:tavLst>
                                    </p:anim>
                                    <p:animEffect transition="in" filter="fade">
                                      <p:cBhvr>
                                        <p:cTn id="32"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63688" y="908720"/>
            <a:ext cx="6768752" cy="5570756"/>
          </a:xfrm>
          <a:prstGeom prst="rect">
            <a:avLst/>
          </a:prstGeom>
        </p:spPr>
        <p:txBody>
          <a:bodyPr wrap="square">
            <a:spAutoFit/>
          </a:bodyPr>
          <a:lstStyle/>
          <a:p>
            <a:pPr algn="just" rtl="1"/>
            <a:endParaRPr lang="fa-IR" sz="2000" dirty="0">
              <a:ln w="0"/>
              <a:effectLst>
                <a:outerShdw blurRad="38100" dist="19050" dir="2700000" algn="tl" rotWithShape="0">
                  <a:schemeClr val="dk1">
                    <a:alpha val="40000"/>
                  </a:schemeClr>
                </a:outerShdw>
              </a:effectLst>
              <a:cs typeface="B Homa" panose="00000400000000000000" pitchFamily="2" charset="-78"/>
            </a:endParaRPr>
          </a:p>
          <a:p>
            <a:pPr algn="just" rtl="1"/>
            <a:endParaRPr lang="fa-IR" sz="2000" dirty="0" smtClean="0">
              <a:ln w="0"/>
              <a:effectLst>
                <a:outerShdw blurRad="38100" dist="19050" dir="2700000" algn="tl" rotWithShape="0">
                  <a:schemeClr val="dk1">
                    <a:alpha val="40000"/>
                  </a:schemeClr>
                </a:outerShdw>
              </a:effectLst>
              <a:cs typeface="B Homa" panose="00000400000000000000" pitchFamily="2" charset="-78"/>
            </a:endParaRPr>
          </a:p>
          <a:p>
            <a:pPr algn="just" rtl="1"/>
            <a:r>
              <a:rPr lang="fa-IR" sz="2800" dirty="0" smtClean="0">
                <a:ln w="0"/>
                <a:effectLst>
                  <a:outerShdw blurRad="38100" dist="19050" dir="2700000" algn="tl" rotWithShape="0">
                    <a:schemeClr val="dk1">
                      <a:alpha val="40000"/>
                    </a:schemeClr>
                  </a:outerShdw>
                </a:effectLst>
                <a:cs typeface="B Homa" panose="00000400000000000000" pitchFamily="2" charset="-78"/>
              </a:rPr>
              <a:t>ترتیب قرار گیری قسمتهای مختلف باغشهر هاوارد</a:t>
            </a:r>
          </a:p>
          <a:p>
            <a:pPr algn="just" rtl="1"/>
            <a:endParaRPr lang="fa-IR" sz="2400" dirty="0" smtClean="0">
              <a:ln w="0"/>
              <a:effectLst>
                <a:outerShdw blurRad="38100" dist="19050" dir="2700000" algn="tl" rotWithShape="0">
                  <a:schemeClr val="dk1">
                    <a:alpha val="40000"/>
                  </a:schemeClr>
                </a:outerShdw>
              </a:effectLst>
              <a:cs typeface="B Homa" panose="00000400000000000000" pitchFamily="2" charset="-78"/>
            </a:endParaRPr>
          </a:p>
          <a:p>
            <a:pPr algn="just" rtl="1">
              <a:buFont typeface="Wingdings" pitchFamily="2" charset="2"/>
              <a:buChar char="v"/>
            </a:pPr>
            <a:r>
              <a:rPr lang="fa-IR" sz="2400" dirty="0" smtClean="0">
                <a:ln w="0"/>
                <a:effectLst>
                  <a:outerShdw blurRad="38100" dist="19050" dir="2700000" algn="tl" rotWithShape="0">
                    <a:schemeClr val="dk1">
                      <a:alpha val="40000"/>
                    </a:schemeClr>
                  </a:outerShdw>
                </a:effectLst>
                <a:cs typeface="B Homa" panose="00000400000000000000" pitchFamily="2" charset="-78"/>
              </a:rPr>
              <a:t>مرکز شهر</a:t>
            </a:r>
          </a:p>
          <a:p>
            <a:pPr algn="just" rtl="1">
              <a:lnSpc>
                <a:spcPct val="150000"/>
              </a:lnSpc>
              <a:buFont typeface="Wingdings" pitchFamily="2" charset="2"/>
              <a:buChar char="v"/>
            </a:pPr>
            <a:r>
              <a:rPr lang="fa-IR" sz="2400" dirty="0" smtClean="0">
                <a:ln w="0"/>
                <a:effectLst>
                  <a:outerShdw blurRad="38100" dist="19050" dir="2700000" algn="tl" rotWithShape="0">
                    <a:schemeClr val="dk1">
                      <a:alpha val="40000"/>
                    </a:schemeClr>
                  </a:outerShdw>
                </a:effectLst>
                <a:cs typeface="B Homa" panose="00000400000000000000" pitchFamily="2" charset="-78"/>
              </a:rPr>
              <a:t>پارک مرکزی</a:t>
            </a:r>
          </a:p>
          <a:p>
            <a:pPr algn="just" rtl="1">
              <a:lnSpc>
                <a:spcPct val="150000"/>
              </a:lnSpc>
              <a:buFont typeface="Wingdings" pitchFamily="2" charset="2"/>
              <a:buChar char="v"/>
            </a:pPr>
            <a:r>
              <a:rPr lang="fa-IR" sz="2400" dirty="0" smtClean="0">
                <a:ln w="0"/>
                <a:effectLst>
                  <a:outerShdw blurRad="38100" dist="19050" dir="2700000" algn="tl" rotWithShape="0">
                    <a:schemeClr val="dk1">
                      <a:alpha val="40000"/>
                    </a:schemeClr>
                  </a:outerShdw>
                </a:effectLst>
                <a:cs typeface="B Homa" panose="00000400000000000000" pitchFamily="2" charset="-78"/>
              </a:rPr>
              <a:t>قصر بلورین(</a:t>
            </a:r>
            <a:r>
              <a:rPr lang="en-US" sz="2400" dirty="0" smtClean="0">
                <a:ln w="0"/>
                <a:effectLst>
                  <a:outerShdw blurRad="38100" dist="19050" dir="2700000" algn="tl" rotWithShape="0">
                    <a:schemeClr val="dk1">
                      <a:alpha val="40000"/>
                    </a:schemeClr>
                  </a:outerShdw>
                </a:effectLst>
                <a:cs typeface="B Homa" panose="00000400000000000000" pitchFamily="2" charset="-78"/>
              </a:rPr>
              <a:t>crystal palace</a:t>
            </a:r>
            <a:r>
              <a:rPr lang="fa-IR" sz="2400" dirty="0" smtClean="0">
                <a:ln w="0"/>
                <a:effectLst>
                  <a:outerShdw blurRad="38100" dist="19050" dir="2700000" algn="tl" rotWithShape="0">
                    <a:schemeClr val="dk1">
                      <a:alpha val="40000"/>
                    </a:schemeClr>
                  </a:outerShdw>
                </a:effectLst>
                <a:cs typeface="B Homa" panose="00000400000000000000" pitchFamily="2" charset="-78"/>
              </a:rPr>
              <a:t>)</a:t>
            </a:r>
          </a:p>
          <a:p>
            <a:pPr algn="just" rtl="1">
              <a:lnSpc>
                <a:spcPct val="150000"/>
              </a:lnSpc>
              <a:buFont typeface="Wingdings" pitchFamily="2" charset="2"/>
              <a:buChar char="v"/>
            </a:pPr>
            <a:r>
              <a:rPr lang="fa-IR" sz="2400" dirty="0" smtClean="0">
                <a:ln w="0"/>
                <a:effectLst>
                  <a:outerShdw blurRad="38100" dist="19050" dir="2700000" algn="tl" rotWithShape="0">
                    <a:schemeClr val="dk1">
                      <a:alpha val="40000"/>
                    </a:schemeClr>
                  </a:outerShdw>
                </a:effectLst>
                <a:cs typeface="B Homa" panose="00000400000000000000" pitchFamily="2" charset="-78"/>
              </a:rPr>
              <a:t>خانه های مسکونی</a:t>
            </a:r>
          </a:p>
          <a:p>
            <a:pPr algn="just" rtl="1">
              <a:lnSpc>
                <a:spcPct val="150000"/>
              </a:lnSpc>
              <a:buFont typeface="Wingdings" pitchFamily="2" charset="2"/>
              <a:buChar char="v"/>
            </a:pPr>
            <a:r>
              <a:rPr lang="fa-IR" sz="2400" dirty="0" smtClean="0">
                <a:ln w="0"/>
                <a:effectLst>
                  <a:outerShdw blurRad="38100" dist="19050" dir="2700000" algn="tl" rotWithShape="0">
                    <a:schemeClr val="dk1">
                      <a:alpha val="40000"/>
                    </a:schemeClr>
                  </a:outerShdw>
                </a:effectLst>
                <a:cs typeface="B Homa" panose="00000400000000000000" pitchFamily="2" charset="-78"/>
              </a:rPr>
              <a:t>عبور خیابان عریض پارک مانند</a:t>
            </a:r>
          </a:p>
          <a:p>
            <a:pPr algn="just" rtl="1">
              <a:lnSpc>
                <a:spcPct val="150000"/>
              </a:lnSpc>
              <a:buFont typeface="Wingdings" pitchFamily="2" charset="2"/>
              <a:buChar char="v"/>
            </a:pPr>
            <a:r>
              <a:rPr lang="fa-IR" sz="2400" dirty="0" smtClean="0">
                <a:ln w="0"/>
                <a:effectLst>
                  <a:outerShdw blurRad="38100" dist="19050" dir="2700000" algn="tl" rotWithShape="0">
                    <a:schemeClr val="dk1">
                      <a:alpha val="40000"/>
                    </a:schemeClr>
                  </a:outerShdw>
                </a:effectLst>
                <a:cs typeface="B Homa" panose="00000400000000000000" pitchFamily="2" charset="-78"/>
              </a:rPr>
              <a:t>تاسیسات سبک</a:t>
            </a:r>
          </a:p>
          <a:p>
            <a:pPr algn="just" rtl="1">
              <a:lnSpc>
                <a:spcPct val="150000"/>
              </a:lnSpc>
              <a:buFont typeface="Wingdings" pitchFamily="2" charset="2"/>
              <a:buChar char="v"/>
            </a:pPr>
            <a:r>
              <a:rPr lang="fa-IR" sz="2400" dirty="0" smtClean="0">
                <a:ln w="0"/>
                <a:effectLst>
                  <a:outerShdw blurRad="38100" dist="19050" dir="2700000" algn="tl" rotWithShape="0">
                    <a:schemeClr val="dk1">
                      <a:alpha val="40000"/>
                    </a:schemeClr>
                  </a:outerShdw>
                </a:effectLst>
                <a:cs typeface="B Homa" panose="00000400000000000000" pitchFamily="2" charset="-78"/>
              </a:rPr>
              <a:t>زمین های کشاورزی</a:t>
            </a:r>
          </a:p>
          <a:p>
            <a:pPr algn="just" rtl="1"/>
            <a:endParaRPr lang="fa-IR" sz="2400" dirty="0" smtClean="0">
              <a:ln w="0"/>
              <a:effectLst>
                <a:outerShdw blurRad="38100" dist="19050" dir="2700000" algn="tl" rotWithShape="0">
                  <a:schemeClr val="dk1">
                    <a:alpha val="40000"/>
                  </a:schemeClr>
                </a:outerShdw>
              </a:effectLst>
              <a:cs typeface="B Homa" panose="00000400000000000000" pitchFamily="2" charset="-78"/>
            </a:endParaRPr>
          </a:p>
        </p:txBody>
      </p:sp>
    </p:spTree>
    <p:extLst>
      <p:ext uri="{BB962C8B-B14F-4D97-AF65-F5344CB8AC3E}">
        <p14:creationId xmlns:p14="http://schemas.microsoft.com/office/powerpoint/2010/main" val="25631226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2000" fill="hold"/>
                                        <p:tgtEl>
                                          <p:spTgt spid="2"/>
                                        </p:tgtEl>
                                        <p:attrNameLst>
                                          <p:attrName>ppt_w</p:attrName>
                                        </p:attrNameLst>
                                      </p:cBhvr>
                                      <p:tavLst>
                                        <p:tav tm="0">
                                          <p:val>
                                            <p:fltVal val="0"/>
                                          </p:val>
                                        </p:tav>
                                        <p:tav tm="100000">
                                          <p:val>
                                            <p:strVal val="#ppt_w"/>
                                          </p:val>
                                        </p:tav>
                                      </p:tavLst>
                                    </p:anim>
                                    <p:anim calcmode="lin" valueType="num">
                                      <p:cBhvr>
                                        <p:cTn id="8" dur="2000" fill="hold"/>
                                        <p:tgtEl>
                                          <p:spTgt spid="2"/>
                                        </p:tgtEl>
                                        <p:attrNameLst>
                                          <p:attrName>ppt_h</p:attrName>
                                        </p:attrNameLst>
                                      </p:cBhvr>
                                      <p:tavLst>
                                        <p:tav tm="0">
                                          <p:val>
                                            <p:fltVal val="0"/>
                                          </p:val>
                                        </p:tav>
                                        <p:tav tm="100000">
                                          <p:val>
                                            <p:strVal val="#ppt_h"/>
                                          </p:val>
                                        </p:tav>
                                      </p:tavLst>
                                    </p:anim>
                                    <p:animEffect transition="in" filter="fade">
                                      <p:cBhvr>
                                        <p:cTn id="9"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251520" y="908720"/>
            <a:ext cx="8382000" cy="455509"/>
          </a:xfrm>
        </p:spPr>
        <p:txBody>
          <a:bodyPr>
            <a:normAutofit fontScale="90000"/>
          </a:bodyPr>
          <a:lstStyle/>
          <a:p>
            <a:pPr algn="r" rtl="1"/>
            <a:r>
              <a:rPr lang="fa-IR" sz="3200" b="1" dirty="0" smtClean="0">
                <a:latin typeface="2  Bardiya"/>
                <a:cs typeface="B Homa" panose="00000400000000000000" pitchFamily="2" charset="-78"/>
              </a:rPr>
              <a:t>مزایا طرح هاوارد</a:t>
            </a:r>
            <a:endParaRPr lang="en-US" sz="3200" b="1" dirty="0">
              <a:latin typeface="2  Bardiya"/>
              <a:cs typeface="B Homa" panose="00000400000000000000" pitchFamily="2" charset="-78"/>
            </a:endParaRPr>
          </a:p>
        </p:txBody>
      </p:sp>
      <p:sp>
        <p:nvSpPr>
          <p:cNvPr id="6" name="Content Placeholder 5"/>
          <p:cNvSpPr>
            <a:spLocks noGrp="1"/>
          </p:cNvSpPr>
          <p:nvPr>
            <p:ph idx="1"/>
          </p:nvPr>
        </p:nvSpPr>
        <p:spPr>
          <a:xfrm>
            <a:off x="323528" y="1628800"/>
            <a:ext cx="8439472" cy="4459682"/>
          </a:xfrm>
        </p:spPr>
        <p:txBody>
          <a:bodyPr/>
          <a:lstStyle/>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گسترش متقارن و متوازن شهرها</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توجه ویژه به فضای سبز(فضای سبز 5 برابر مسکونی)</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تقسیم بندی های خودیار فرعی شهر (منطقه بندی)</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پیوند محیط های شهری با کیفیت بالای زندگی روستایی</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کم رنگ شدن زندگی بالا محله ای و پایین محله ای</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عدم تداخل کاربری های صنعتی با مسکونی و دیگر کاربری ها</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واگذاری زمینهای شهری به شهرداری ها </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تمرکز زدایی</a:t>
            </a:r>
          </a:p>
          <a:p>
            <a:pPr algn="r" rtl="1"/>
            <a:endParaRPr lang="fa-IR" dirty="0" smtClean="0">
              <a:ln w="0"/>
              <a:effectLst>
                <a:outerShdw blurRad="38100" dist="19050" dir="2700000" algn="tl" rotWithShape="0">
                  <a:schemeClr val="dk1">
                    <a:alpha val="40000"/>
                  </a:schemeClr>
                </a:outerShdw>
              </a:effectLst>
              <a:cs typeface="B Homa" panose="00000400000000000000" pitchFamily="2" charset="-78"/>
            </a:endParaRPr>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268760"/>
            <a:ext cx="8382000" cy="455509"/>
          </a:xfrm>
        </p:spPr>
        <p:txBody>
          <a:bodyPr>
            <a:normAutofit fontScale="90000"/>
          </a:bodyPr>
          <a:lstStyle/>
          <a:p>
            <a:pPr algn="r" rtl="1"/>
            <a:r>
              <a:rPr lang="fa-IR" sz="3200" b="1" dirty="0" smtClean="0">
                <a:solidFill>
                  <a:schemeClr val="tx1"/>
                </a:solidFill>
                <a:cs typeface="B Homa" panose="00000400000000000000" pitchFamily="2" charset="-78"/>
              </a:rPr>
              <a:t>معایب طرح هاوارد</a:t>
            </a:r>
            <a:endParaRPr lang="en-US" sz="3200" b="1" dirty="0">
              <a:solidFill>
                <a:schemeClr val="tx1"/>
              </a:solidFill>
              <a:cs typeface="B Homa" panose="00000400000000000000" pitchFamily="2" charset="-78"/>
            </a:endParaRPr>
          </a:p>
        </p:txBody>
      </p:sp>
      <p:sp>
        <p:nvSpPr>
          <p:cNvPr id="3" name="Content Placeholder 2"/>
          <p:cNvSpPr>
            <a:spLocks noGrp="1"/>
          </p:cNvSpPr>
          <p:nvPr>
            <p:ph idx="1"/>
          </p:nvPr>
        </p:nvSpPr>
        <p:spPr>
          <a:xfrm>
            <a:off x="395536" y="2060848"/>
            <a:ext cx="8382000" cy="3245504"/>
          </a:xfrm>
        </p:spPr>
        <p:txBody>
          <a:bodyPr>
            <a:normAutofit lnSpcReduction="10000"/>
          </a:bodyPr>
          <a:lstStyle/>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دست کم گرفتن فشارهای اقتصادی در چگونگی توزیع جمعیت شهری</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دور از واقعیت بودن به دلیل کوچکی وسعت محدوده</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تاکید بر توسعه افقی شهر</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اتلاف وقت آمد و شد ساکنان</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ایجاد روحیه ضد اجتماعی ساکنان</a:t>
            </a:r>
          </a:p>
          <a:p>
            <a:pPr algn="r" rtl="1">
              <a:lnSpc>
                <a:spcPct val="150000"/>
              </a:lnSpc>
            </a:pPr>
            <a:r>
              <a:rPr lang="fa-IR" sz="1900" dirty="0" smtClean="0">
                <a:ln w="0"/>
                <a:effectLst>
                  <a:outerShdw blurRad="38100" dist="19050" dir="2700000" algn="tl" rotWithShape="0">
                    <a:schemeClr val="dk1">
                      <a:alpha val="40000"/>
                    </a:schemeClr>
                  </a:outerShdw>
                </a:effectLst>
                <a:cs typeface="B Homa" panose="00000400000000000000" pitchFamily="2" charset="-78"/>
              </a:rPr>
              <a:t>درنظر گرفتن حجم بسار کم برای صنایع </a:t>
            </a:r>
          </a:p>
          <a:p>
            <a:pPr algn="r" rtl="1">
              <a:buNone/>
            </a:pPr>
            <a:endParaRPr lang="en-US" sz="1900" dirty="0">
              <a:ln w="0"/>
              <a:effectLst>
                <a:outerShdw blurRad="38100" dist="19050" dir="2700000" algn="tl" rotWithShape="0">
                  <a:schemeClr val="dk1">
                    <a:alpha val="40000"/>
                  </a:schemeClr>
                </a:outerShdw>
              </a:effectLst>
            </a:endParaRPr>
          </a:p>
        </p:txBody>
      </p:sp>
    </p:spTree>
  </p:cSld>
  <p:clrMapOvr>
    <a:masterClrMapping/>
  </p:clrMapOvr>
  <p:transition>
    <p:fade/>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5.jpeg"/></Relationships>
</file>

<file path=ppt/theme/theme1.xml><?xml version="1.0" encoding="utf-8"?>
<a:theme xmlns:a="http://schemas.openxmlformats.org/drawingml/2006/main" name="TS010286765">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1119</TotalTime>
  <Words>2150</Words>
  <Application>Microsoft Office PowerPoint</Application>
  <PresentationFormat>On-screen Show (4:3)</PresentationFormat>
  <Paragraphs>183</Paragraphs>
  <Slides>21</Slides>
  <Notes>9</Notes>
  <HiddenSlides>0</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21</vt:i4>
      </vt:variant>
    </vt:vector>
  </HeadingPairs>
  <TitlesOfParts>
    <vt:vector size="34" baseType="lpstr">
      <vt:lpstr>2  Arabic Style</vt:lpstr>
      <vt:lpstr>2  Bardiya</vt:lpstr>
      <vt:lpstr>Agency FB</vt:lpstr>
      <vt:lpstr>Arial</vt:lpstr>
      <vt:lpstr>B Homa</vt:lpstr>
      <vt:lpstr>Calibri</vt:lpstr>
      <vt:lpstr>Constantia</vt:lpstr>
      <vt:lpstr>Segoe</vt:lpstr>
      <vt:lpstr>Trebuchet MS</vt:lpstr>
      <vt:lpstr>Tw Cen MT</vt:lpstr>
      <vt:lpstr>Wingdings</vt:lpstr>
      <vt:lpstr>TS010286765</vt:lpstr>
      <vt:lpstr>Circuit</vt:lpstr>
      <vt:lpstr>PowerPoint Presentation</vt:lpstr>
      <vt:lpstr>PowerPoint Presentation</vt:lpstr>
      <vt:lpstr>PowerPoint Presentation</vt:lpstr>
      <vt:lpstr>PowerPoint Presentation</vt:lpstr>
      <vt:lpstr>هدف ایجاد باغ شهر</vt:lpstr>
      <vt:lpstr>PowerPoint Presentation</vt:lpstr>
      <vt:lpstr>PowerPoint Presentation</vt:lpstr>
      <vt:lpstr>مزایا طرح هاوارد</vt:lpstr>
      <vt:lpstr>معایب طرح هاوارد</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سابقه ایجاد شهرهای جدید</vt:lpstr>
      <vt:lpstr>PowerPoint Presentation</vt:lpstr>
      <vt:lpstr>شهرهای موفق در احداث نوشهرها</vt:lpstr>
      <vt:lpstr>PowerPoint Presentation</vt:lpstr>
    </vt:vector>
  </TitlesOfParts>
  <Company>MRT www.Win2Farsi.com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Mohammad</cp:lastModifiedBy>
  <cp:revision>121</cp:revision>
  <dcterms:created xsi:type="dcterms:W3CDTF">2012-11-05T06:41:01Z</dcterms:created>
  <dcterms:modified xsi:type="dcterms:W3CDTF">2019-12-18T11:07:07Z</dcterms:modified>
</cp:coreProperties>
</file>