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0" r:id="rId1"/>
  </p:sldMasterIdLst>
  <p:notesMasterIdLst>
    <p:notesMasterId r:id="rId26"/>
  </p:notesMasterIdLst>
  <p:sldIdLst>
    <p:sldId id="256" r:id="rId2"/>
    <p:sldId id="257" r:id="rId3"/>
    <p:sldId id="258" r:id="rId4"/>
    <p:sldId id="282" r:id="rId5"/>
    <p:sldId id="259" r:id="rId6"/>
    <p:sldId id="261" r:id="rId7"/>
    <p:sldId id="262" r:id="rId8"/>
    <p:sldId id="263" r:id="rId9"/>
    <p:sldId id="264" r:id="rId10"/>
    <p:sldId id="265" r:id="rId11"/>
    <p:sldId id="266" r:id="rId12"/>
    <p:sldId id="267" r:id="rId13"/>
    <p:sldId id="268" r:id="rId14"/>
    <p:sldId id="269" r:id="rId15"/>
    <p:sldId id="270" r:id="rId16"/>
    <p:sldId id="279" r:id="rId17"/>
    <p:sldId id="271" r:id="rId18"/>
    <p:sldId id="278" r:id="rId19"/>
    <p:sldId id="277" r:id="rId20"/>
    <p:sldId id="275" r:id="rId21"/>
    <p:sldId id="274" r:id="rId22"/>
    <p:sldId id="273" r:id="rId23"/>
    <p:sldId id="276" r:id="rId24"/>
    <p:sldId id="281" r:id="rId25"/>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084"/>
    <a:srgbClr val="AB0D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799" autoAdjust="0"/>
  </p:normalViewPr>
  <p:slideViewPr>
    <p:cSldViewPr>
      <p:cViewPr varScale="1">
        <p:scale>
          <a:sx n="75" d="100"/>
          <a:sy n="75" d="100"/>
        </p:scale>
        <p:origin x="1074" y="27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E93EB71-7F6F-4901-96BC-BA5C1B4E983E}" type="doc">
      <dgm:prSet loTypeId="urn:microsoft.com/office/officeart/2005/8/layout/vProcess5" loCatId="process" qsTypeId="urn:microsoft.com/office/officeart/2005/8/quickstyle/simple5" qsCatId="simple" csTypeId="urn:microsoft.com/office/officeart/2005/8/colors/accent1_2" csCatId="accent1" phldr="1"/>
      <dgm:spPr/>
    </dgm:pt>
    <dgm:pt modelId="{01BA0270-B26A-4644-B7C2-ADC533EC852B}">
      <dgm:prSet/>
      <dgm:spPr>
        <a:solidFill>
          <a:schemeClr val="tx2">
            <a:lumMod val="50000"/>
          </a:schemeClr>
        </a:solidFill>
      </dgm:spPr>
      <dgm:t>
        <a:bodyPr/>
        <a:lstStyle/>
        <a:p>
          <a:pPr rtl="1"/>
          <a:r>
            <a:rPr lang="fa-IR" dirty="0" smtClean="0">
              <a:cs typeface="B Homa" panose="00000400000000000000" pitchFamily="2" charset="-78"/>
            </a:rPr>
            <a:t>طرح نظریاتی مانند نظریه انتقادی</a:t>
          </a:r>
          <a:endParaRPr lang="en-US" dirty="0">
            <a:cs typeface="B Homa" panose="00000400000000000000" pitchFamily="2" charset="-78"/>
          </a:endParaRPr>
        </a:p>
      </dgm:t>
    </dgm:pt>
    <dgm:pt modelId="{4B914F32-D0B4-42AE-8903-FA3DA9CC83F3}" type="parTrans" cxnId="{903E79F7-1585-454F-92A9-F8D8877C05A6}">
      <dgm:prSet/>
      <dgm:spPr/>
      <dgm:t>
        <a:bodyPr/>
        <a:lstStyle/>
        <a:p>
          <a:pPr rtl="1"/>
          <a:endParaRPr lang="fa-IR">
            <a:cs typeface="B Nazanin" panose="00000400000000000000" pitchFamily="2" charset="-78"/>
          </a:endParaRPr>
        </a:p>
      </dgm:t>
    </dgm:pt>
    <dgm:pt modelId="{3024E834-AE84-485B-B9CF-31E9D5BD5FA7}" type="sibTrans" cxnId="{903E79F7-1585-454F-92A9-F8D8877C05A6}">
      <dgm:prSet/>
      <dgm:spPr/>
      <dgm:t>
        <a:bodyPr/>
        <a:lstStyle/>
        <a:p>
          <a:pPr rtl="1"/>
          <a:endParaRPr lang="fa-IR" dirty="0">
            <a:cs typeface="B Homa" panose="00000400000000000000" pitchFamily="2" charset="-78"/>
          </a:endParaRPr>
        </a:p>
      </dgm:t>
    </dgm:pt>
    <dgm:pt modelId="{119AB8FA-85E7-4F85-AF7F-079E60F56F0F}">
      <dgm:prSet/>
      <dgm:spPr>
        <a:solidFill>
          <a:schemeClr val="tx2">
            <a:lumMod val="50000"/>
          </a:schemeClr>
        </a:solidFill>
      </dgm:spPr>
      <dgm:t>
        <a:bodyPr/>
        <a:lstStyle/>
        <a:p>
          <a:pPr rtl="1"/>
          <a:r>
            <a:rPr lang="fa-IR" dirty="0" smtClean="0">
              <a:cs typeface="B Homa" panose="00000400000000000000" pitchFamily="2" charset="-78"/>
            </a:rPr>
            <a:t>بروز مشکلات ناشی از ان طرح ها     </a:t>
          </a:r>
          <a:endParaRPr lang="fa-IR" dirty="0">
            <a:cs typeface="B Homa" panose="00000400000000000000" pitchFamily="2" charset="-78"/>
          </a:endParaRPr>
        </a:p>
      </dgm:t>
    </dgm:pt>
    <dgm:pt modelId="{91CBFB60-95CB-42AF-BD20-10862173F4A0}" type="parTrans" cxnId="{23FFF7BF-936D-4BB4-8E3F-055B84C805D7}">
      <dgm:prSet/>
      <dgm:spPr/>
      <dgm:t>
        <a:bodyPr/>
        <a:lstStyle/>
        <a:p>
          <a:pPr rtl="1"/>
          <a:endParaRPr lang="fa-IR">
            <a:cs typeface="B Nazanin" panose="00000400000000000000" pitchFamily="2" charset="-78"/>
          </a:endParaRPr>
        </a:p>
      </dgm:t>
    </dgm:pt>
    <dgm:pt modelId="{28620232-FA74-464F-B759-322CE752039B}" type="sibTrans" cxnId="{23FFF7BF-936D-4BB4-8E3F-055B84C805D7}">
      <dgm:prSet/>
      <dgm:spPr/>
      <dgm:t>
        <a:bodyPr/>
        <a:lstStyle/>
        <a:p>
          <a:pPr rtl="1"/>
          <a:endParaRPr lang="fa-IR" dirty="0">
            <a:cs typeface="B Homa" panose="00000400000000000000" pitchFamily="2" charset="-78"/>
          </a:endParaRPr>
        </a:p>
      </dgm:t>
    </dgm:pt>
    <dgm:pt modelId="{6644B413-27A8-48E8-AAAC-7ABC35BBF54D}">
      <dgm:prSet/>
      <dgm:spPr>
        <a:solidFill>
          <a:schemeClr val="tx2">
            <a:lumMod val="50000"/>
          </a:schemeClr>
        </a:solidFill>
      </dgm:spPr>
      <dgm:t>
        <a:bodyPr/>
        <a:lstStyle/>
        <a:p>
          <a:pPr rtl="1"/>
          <a:r>
            <a:rPr lang="fa-IR" dirty="0" smtClean="0">
              <a:cs typeface="B Homa" panose="00000400000000000000" pitchFamily="2" charset="-78"/>
            </a:rPr>
            <a:t>وعدم تحقق بسیاری از وعده های تجدد گرایان  </a:t>
          </a:r>
          <a:endParaRPr lang="fa-IR" dirty="0">
            <a:cs typeface="B Homa" panose="00000400000000000000" pitchFamily="2" charset="-78"/>
          </a:endParaRPr>
        </a:p>
      </dgm:t>
    </dgm:pt>
    <dgm:pt modelId="{853176F0-A893-446B-807D-B3BC180C511A}" type="sibTrans" cxnId="{90BBE18A-A84E-424B-AFF3-C3459C428237}">
      <dgm:prSet/>
      <dgm:spPr/>
      <dgm:t>
        <a:bodyPr/>
        <a:lstStyle/>
        <a:p>
          <a:pPr rtl="1"/>
          <a:endParaRPr lang="fa-IR">
            <a:cs typeface="B Nazanin" panose="00000400000000000000" pitchFamily="2" charset="-78"/>
          </a:endParaRPr>
        </a:p>
      </dgm:t>
    </dgm:pt>
    <dgm:pt modelId="{B7AECFEE-3A1A-4C35-8B3D-5C9AF1C6EF02}" type="parTrans" cxnId="{90BBE18A-A84E-424B-AFF3-C3459C428237}">
      <dgm:prSet/>
      <dgm:spPr/>
      <dgm:t>
        <a:bodyPr/>
        <a:lstStyle/>
        <a:p>
          <a:pPr rtl="1"/>
          <a:endParaRPr lang="fa-IR">
            <a:cs typeface="B Nazanin" panose="00000400000000000000" pitchFamily="2" charset="-78"/>
          </a:endParaRPr>
        </a:p>
      </dgm:t>
    </dgm:pt>
    <dgm:pt modelId="{4BADFBF3-0CEA-4140-84AE-5CF7B8CF1BAD}" type="pres">
      <dgm:prSet presAssocID="{8E93EB71-7F6F-4901-96BC-BA5C1B4E983E}" presName="outerComposite" presStyleCnt="0">
        <dgm:presLayoutVars>
          <dgm:chMax val="5"/>
          <dgm:dir/>
          <dgm:resizeHandles val="exact"/>
        </dgm:presLayoutVars>
      </dgm:prSet>
      <dgm:spPr/>
    </dgm:pt>
    <dgm:pt modelId="{76CC5BA6-B1FC-423B-B695-297BBEDB2A84}" type="pres">
      <dgm:prSet presAssocID="{8E93EB71-7F6F-4901-96BC-BA5C1B4E983E}" presName="dummyMaxCanvas" presStyleCnt="0">
        <dgm:presLayoutVars/>
      </dgm:prSet>
      <dgm:spPr/>
    </dgm:pt>
    <dgm:pt modelId="{1055E16B-A6E7-4D7D-B503-579822A41E65}" type="pres">
      <dgm:prSet presAssocID="{8E93EB71-7F6F-4901-96BC-BA5C1B4E983E}" presName="ThreeNodes_1" presStyleLbl="node1" presStyleIdx="0" presStyleCnt="3">
        <dgm:presLayoutVars>
          <dgm:bulletEnabled val="1"/>
        </dgm:presLayoutVars>
      </dgm:prSet>
      <dgm:spPr/>
      <dgm:t>
        <a:bodyPr/>
        <a:lstStyle/>
        <a:p>
          <a:endParaRPr lang="en-US"/>
        </a:p>
      </dgm:t>
    </dgm:pt>
    <dgm:pt modelId="{1B5261D0-A046-42E5-8689-0C667A4FD7FE}" type="pres">
      <dgm:prSet presAssocID="{8E93EB71-7F6F-4901-96BC-BA5C1B4E983E}" presName="ThreeNodes_2" presStyleLbl="node1" presStyleIdx="1" presStyleCnt="3">
        <dgm:presLayoutVars>
          <dgm:bulletEnabled val="1"/>
        </dgm:presLayoutVars>
      </dgm:prSet>
      <dgm:spPr/>
      <dgm:t>
        <a:bodyPr/>
        <a:lstStyle/>
        <a:p>
          <a:endParaRPr lang="en-US"/>
        </a:p>
      </dgm:t>
    </dgm:pt>
    <dgm:pt modelId="{77C4943C-D122-4FD9-B2DD-0684EDAE6349}" type="pres">
      <dgm:prSet presAssocID="{8E93EB71-7F6F-4901-96BC-BA5C1B4E983E}" presName="ThreeNodes_3" presStyleLbl="node1" presStyleIdx="2" presStyleCnt="3">
        <dgm:presLayoutVars>
          <dgm:bulletEnabled val="1"/>
        </dgm:presLayoutVars>
      </dgm:prSet>
      <dgm:spPr/>
      <dgm:t>
        <a:bodyPr/>
        <a:lstStyle/>
        <a:p>
          <a:endParaRPr lang="en-US"/>
        </a:p>
      </dgm:t>
    </dgm:pt>
    <dgm:pt modelId="{BD937601-BF55-4B93-B35B-D3702C3CF42D}" type="pres">
      <dgm:prSet presAssocID="{8E93EB71-7F6F-4901-96BC-BA5C1B4E983E}" presName="ThreeConn_1-2" presStyleLbl="fgAccFollowNode1" presStyleIdx="0" presStyleCnt="2">
        <dgm:presLayoutVars>
          <dgm:bulletEnabled val="1"/>
        </dgm:presLayoutVars>
      </dgm:prSet>
      <dgm:spPr/>
      <dgm:t>
        <a:bodyPr/>
        <a:lstStyle/>
        <a:p>
          <a:endParaRPr lang="en-US"/>
        </a:p>
      </dgm:t>
    </dgm:pt>
    <dgm:pt modelId="{60C1E2D8-D6C9-458E-A334-46FBB3937EBB}" type="pres">
      <dgm:prSet presAssocID="{8E93EB71-7F6F-4901-96BC-BA5C1B4E983E}" presName="ThreeConn_2-3" presStyleLbl="fgAccFollowNode1" presStyleIdx="1" presStyleCnt="2">
        <dgm:presLayoutVars>
          <dgm:bulletEnabled val="1"/>
        </dgm:presLayoutVars>
      </dgm:prSet>
      <dgm:spPr/>
      <dgm:t>
        <a:bodyPr/>
        <a:lstStyle/>
        <a:p>
          <a:endParaRPr lang="en-US"/>
        </a:p>
      </dgm:t>
    </dgm:pt>
    <dgm:pt modelId="{76E8E134-1624-4A7B-ADE7-83D38D50D426}" type="pres">
      <dgm:prSet presAssocID="{8E93EB71-7F6F-4901-96BC-BA5C1B4E983E}" presName="ThreeNodes_1_text" presStyleLbl="node1" presStyleIdx="2" presStyleCnt="3">
        <dgm:presLayoutVars>
          <dgm:bulletEnabled val="1"/>
        </dgm:presLayoutVars>
      </dgm:prSet>
      <dgm:spPr/>
      <dgm:t>
        <a:bodyPr/>
        <a:lstStyle/>
        <a:p>
          <a:endParaRPr lang="en-US"/>
        </a:p>
      </dgm:t>
    </dgm:pt>
    <dgm:pt modelId="{4AE4EAEF-A2E9-41BA-B3A7-7627B4C2AB47}" type="pres">
      <dgm:prSet presAssocID="{8E93EB71-7F6F-4901-96BC-BA5C1B4E983E}" presName="ThreeNodes_2_text" presStyleLbl="node1" presStyleIdx="2" presStyleCnt="3">
        <dgm:presLayoutVars>
          <dgm:bulletEnabled val="1"/>
        </dgm:presLayoutVars>
      </dgm:prSet>
      <dgm:spPr/>
      <dgm:t>
        <a:bodyPr/>
        <a:lstStyle/>
        <a:p>
          <a:endParaRPr lang="en-US"/>
        </a:p>
      </dgm:t>
    </dgm:pt>
    <dgm:pt modelId="{512249EA-DAC0-4D7E-8B70-BEF1A5D20E7E}" type="pres">
      <dgm:prSet presAssocID="{8E93EB71-7F6F-4901-96BC-BA5C1B4E983E}" presName="ThreeNodes_3_text" presStyleLbl="node1" presStyleIdx="2" presStyleCnt="3">
        <dgm:presLayoutVars>
          <dgm:bulletEnabled val="1"/>
        </dgm:presLayoutVars>
      </dgm:prSet>
      <dgm:spPr/>
      <dgm:t>
        <a:bodyPr/>
        <a:lstStyle/>
        <a:p>
          <a:endParaRPr lang="en-US"/>
        </a:p>
      </dgm:t>
    </dgm:pt>
  </dgm:ptLst>
  <dgm:cxnLst>
    <dgm:cxn modelId="{8F012230-03EF-43DF-AA87-6F9244E837BD}" type="presOf" srcId="{8E93EB71-7F6F-4901-96BC-BA5C1B4E983E}" destId="{4BADFBF3-0CEA-4140-84AE-5CF7B8CF1BAD}" srcOrd="0" destOrd="0" presId="urn:microsoft.com/office/officeart/2005/8/layout/vProcess5"/>
    <dgm:cxn modelId="{91EAEE8F-25C6-4CB1-AA33-AA308D9DD58F}" type="presOf" srcId="{01BA0270-B26A-4644-B7C2-ADC533EC852B}" destId="{1055E16B-A6E7-4D7D-B503-579822A41E65}" srcOrd="0" destOrd="0" presId="urn:microsoft.com/office/officeart/2005/8/layout/vProcess5"/>
    <dgm:cxn modelId="{F441B881-16D4-4BCD-B1F3-42C42E13FC66}" type="presOf" srcId="{3024E834-AE84-485B-B9CF-31E9D5BD5FA7}" destId="{BD937601-BF55-4B93-B35B-D3702C3CF42D}" srcOrd="0" destOrd="0" presId="urn:microsoft.com/office/officeart/2005/8/layout/vProcess5"/>
    <dgm:cxn modelId="{903E79F7-1585-454F-92A9-F8D8877C05A6}" srcId="{8E93EB71-7F6F-4901-96BC-BA5C1B4E983E}" destId="{01BA0270-B26A-4644-B7C2-ADC533EC852B}" srcOrd="0" destOrd="0" parTransId="{4B914F32-D0B4-42AE-8903-FA3DA9CC83F3}" sibTransId="{3024E834-AE84-485B-B9CF-31E9D5BD5FA7}"/>
    <dgm:cxn modelId="{33BD28FE-DA02-4EF5-B37E-2AD7D0B43FAD}" type="presOf" srcId="{01BA0270-B26A-4644-B7C2-ADC533EC852B}" destId="{76E8E134-1624-4A7B-ADE7-83D38D50D426}" srcOrd="1" destOrd="0" presId="urn:microsoft.com/office/officeart/2005/8/layout/vProcess5"/>
    <dgm:cxn modelId="{23FFF7BF-936D-4BB4-8E3F-055B84C805D7}" srcId="{8E93EB71-7F6F-4901-96BC-BA5C1B4E983E}" destId="{119AB8FA-85E7-4F85-AF7F-079E60F56F0F}" srcOrd="1" destOrd="0" parTransId="{91CBFB60-95CB-42AF-BD20-10862173F4A0}" sibTransId="{28620232-FA74-464F-B759-322CE752039B}"/>
    <dgm:cxn modelId="{347820E4-1B39-43E0-B434-2AC54FE1C3A5}" type="presOf" srcId="{28620232-FA74-464F-B759-322CE752039B}" destId="{60C1E2D8-D6C9-458E-A334-46FBB3937EBB}" srcOrd="0" destOrd="0" presId="urn:microsoft.com/office/officeart/2005/8/layout/vProcess5"/>
    <dgm:cxn modelId="{90BBE18A-A84E-424B-AFF3-C3459C428237}" srcId="{8E93EB71-7F6F-4901-96BC-BA5C1B4E983E}" destId="{6644B413-27A8-48E8-AAAC-7ABC35BBF54D}" srcOrd="2" destOrd="0" parTransId="{B7AECFEE-3A1A-4C35-8B3D-5C9AF1C6EF02}" sibTransId="{853176F0-A893-446B-807D-B3BC180C511A}"/>
    <dgm:cxn modelId="{C0F73298-B442-45E1-9DF2-E1D07225E594}" type="presOf" srcId="{119AB8FA-85E7-4F85-AF7F-079E60F56F0F}" destId="{4AE4EAEF-A2E9-41BA-B3A7-7627B4C2AB47}" srcOrd="1" destOrd="0" presId="urn:microsoft.com/office/officeart/2005/8/layout/vProcess5"/>
    <dgm:cxn modelId="{F650C4D4-DD2F-42CC-B1AB-A956698177B1}" type="presOf" srcId="{6644B413-27A8-48E8-AAAC-7ABC35BBF54D}" destId="{512249EA-DAC0-4D7E-8B70-BEF1A5D20E7E}" srcOrd="1" destOrd="0" presId="urn:microsoft.com/office/officeart/2005/8/layout/vProcess5"/>
    <dgm:cxn modelId="{6E7A0F3B-778D-4BD0-9015-684415E77AE0}" type="presOf" srcId="{6644B413-27A8-48E8-AAAC-7ABC35BBF54D}" destId="{77C4943C-D122-4FD9-B2DD-0684EDAE6349}" srcOrd="0" destOrd="0" presId="urn:microsoft.com/office/officeart/2005/8/layout/vProcess5"/>
    <dgm:cxn modelId="{EBB2E9F3-AC3E-45E6-A976-F98F4C0BA884}" type="presOf" srcId="{119AB8FA-85E7-4F85-AF7F-079E60F56F0F}" destId="{1B5261D0-A046-42E5-8689-0C667A4FD7FE}" srcOrd="0" destOrd="0" presId="urn:microsoft.com/office/officeart/2005/8/layout/vProcess5"/>
    <dgm:cxn modelId="{361DE51B-92B3-4500-940E-750321915DFE}" type="presParOf" srcId="{4BADFBF3-0CEA-4140-84AE-5CF7B8CF1BAD}" destId="{76CC5BA6-B1FC-423B-B695-297BBEDB2A84}" srcOrd="0" destOrd="0" presId="urn:microsoft.com/office/officeart/2005/8/layout/vProcess5"/>
    <dgm:cxn modelId="{0BE4DA5C-4370-4E5B-A153-B83A3E2F84C7}" type="presParOf" srcId="{4BADFBF3-0CEA-4140-84AE-5CF7B8CF1BAD}" destId="{1055E16B-A6E7-4D7D-B503-579822A41E65}" srcOrd="1" destOrd="0" presId="urn:microsoft.com/office/officeart/2005/8/layout/vProcess5"/>
    <dgm:cxn modelId="{0818CC37-AE02-44B2-B792-CBA7DE36D8C0}" type="presParOf" srcId="{4BADFBF3-0CEA-4140-84AE-5CF7B8CF1BAD}" destId="{1B5261D0-A046-42E5-8689-0C667A4FD7FE}" srcOrd="2" destOrd="0" presId="urn:microsoft.com/office/officeart/2005/8/layout/vProcess5"/>
    <dgm:cxn modelId="{B8809EAA-FE0C-4B63-94E3-A6B5B4694BD1}" type="presParOf" srcId="{4BADFBF3-0CEA-4140-84AE-5CF7B8CF1BAD}" destId="{77C4943C-D122-4FD9-B2DD-0684EDAE6349}" srcOrd="3" destOrd="0" presId="urn:microsoft.com/office/officeart/2005/8/layout/vProcess5"/>
    <dgm:cxn modelId="{C180995C-D2AF-425B-8030-964FCDAE6C45}" type="presParOf" srcId="{4BADFBF3-0CEA-4140-84AE-5CF7B8CF1BAD}" destId="{BD937601-BF55-4B93-B35B-D3702C3CF42D}" srcOrd="4" destOrd="0" presId="urn:microsoft.com/office/officeart/2005/8/layout/vProcess5"/>
    <dgm:cxn modelId="{7DBCD800-0266-45A8-A408-CD331D3E9A53}" type="presParOf" srcId="{4BADFBF3-0CEA-4140-84AE-5CF7B8CF1BAD}" destId="{60C1E2D8-D6C9-458E-A334-46FBB3937EBB}" srcOrd="5" destOrd="0" presId="urn:microsoft.com/office/officeart/2005/8/layout/vProcess5"/>
    <dgm:cxn modelId="{E3293683-CB00-4D9B-9BA5-C9FEBFB99BAD}" type="presParOf" srcId="{4BADFBF3-0CEA-4140-84AE-5CF7B8CF1BAD}" destId="{76E8E134-1624-4A7B-ADE7-83D38D50D426}" srcOrd="6" destOrd="0" presId="urn:microsoft.com/office/officeart/2005/8/layout/vProcess5"/>
    <dgm:cxn modelId="{7E436B76-F62E-4D29-B971-5A2EBD170442}" type="presParOf" srcId="{4BADFBF3-0CEA-4140-84AE-5CF7B8CF1BAD}" destId="{4AE4EAEF-A2E9-41BA-B3A7-7627B4C2AB47}" srcOrd="7" destOrd="0" presId="urn:microsoft.com/office/officeart/2005/8/layout/vProcess5"/>
    <dgm:cxn modelId="{4665D65C-6298-4449-B4B3-A5D448FA80A8}" type="presParOf" srcId="{4BADFBF3-0CEA-4140-84AE-5CF7B8CF1BAD}" destId="{512249EA-DAC0-4D7E-8B70-BEF1A5D20E7E}"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55E16B-A6E7-4D7D-B503-579822A41E65}">
      <dsp:nvSpPr>
        <dsp:cNvPr id="0" name=""/>
        <dsp:cNvSpPr/>
      </dsp:nvSpPr>
      <dsp:spPr>
        <a:xfrm>
          <a:off x="0" y="0"/>
          <a:ext cx="5548440" cy="802726"/>
        </a:xfrm>
        <a:prstGeom prst="roundRect">
          <a:avLst>
            <a:gd name="adj" fmla="val 10000"/>
          </a:avLst>
        </a:prstGeom>
        <a:solidFill>
          <a:schemeClr val="tx2">
            <a:lumMod val="50000"/>
          </a:schemeClr>
        </a:soli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fa-IR" sz="2200" kern="1200" dirty="0" smtClean="0">
              <a:cs typeface="B Homa" panose="00000400000000000000" pitchFamily="2" charset="-78"/>
            </a:rPr>
            <a:t>طرح نظریاتی مانند نظریه انتقادی</a:t>
          </a:r>
          <a:endParaRPr lang="en-US" sz="2200" kern="1200" dirty="0">
            <a:cs typeface="B Homa" panose="00000400000000000000" pitchFamily="2" charset="-78"/>
          </a:endParaRPr>
        </a:p>
      </dsp:txBody>
      <dsp:txXfrm>
        <a:off x="23511" y="23511"/>
        <a:ext cx="4682235" cy="755704"/>
      </dsp:txXfrm>
    </dsp:sp>
    <dsp:sp modelId="{1B5261D0-A046-42E5-8689-0C667A4FD7FE}">
      <dsp:nvSpPr>
        <dsp:cNvPr id="0" name=""/>
        <dsp:cNvSpPr/>
      </dsp:nvSpPr>
      <dsp:spPr>
        <a:xfrm>
          <a:off x="489568" y="936514"/>
          <a:ext cx="5548440" cy="802726"/>
        </a:xfrm>
        <a:prstGeom prst="roundRect">
          <a:avLst>
            <a:gd name="adj" fmla="val 10000"/>
          </a:avLst>
        </a:prstGeom>
        <a:solidFill>
          <a:schemeClr val="tx2">
            <a:lumMod val="50000"/>
          </a:schemeClr>
        </a:soli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fa-IR" sz="2200" kern="1200" dirty="0" smtClean="0">
              <a:cs typeface="B Homa" panose="00000400000000000000" pitchFamily="2" charset="-78"/>
            </a:rPr>
            <a:t>بروز مشکلات ناشی از ان طرح ها     </a:t>
          </a:r>
          <a:endParaRPr lang="fa-IR" sz="2200" kern="1200" dirty="0">
            <a:cs typeface="B Homa" panose="00000400000000000000" pitchFamily="2" charset="-78"/>
          </a:endParaRPr>
        </a:p>
      </dsp:txBody>
      <dsp:txXfrm>
        <a:off x="513079" y="960025"/>
        <a:ext cx="4490077" cy="755704"/>
      </dsp:txXfrm>
    </dsp:sp>
    <dsp:sp modelId="{77C4943C-D122-4FD9-B2DD-0684EDAE6349}">
      <dsp:nvSpPr>
        <dsp:cNvPr id="0" name=""/>
        <dsp:cNvSpPr/>
      </dsp:nvSpPr>
      <dsp:spPr>
        <a:xfrm>
          <a:off x="979136" y="1873029"/>
          <a:ext cx="5548440" cy="802726"/>
        </a:xfrm>
        <a:prstGeom prst="roundRect">
          <a:avLst>
            <a:gd name="adj" fmla="val 10000"/>
          </a:avLst>
        </a:prstGeom>
        <a:solidFill>
          <a:schemeClr val="tx2">
            <a:lumMod val="50000"/>
          </a:schemeClr>
        </a:soli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fa-IR" sz="2200" kern="1200" dirty="0" smtClean="0">
              <a:cs typeface="B Homa" panose="00000400000000000000" pitchFamily="2" charset="-78"/>
            </a:rPr>
            <a:t>وعدم تحقق بسیاری از وعده های تجدد گرایان  </a:t>
          </a:r>
          <a:endParaRPr lang="fa-IR" sz="2200" kern="1200" dirty="0">
            <a:cs typeface="B Homa" panose="00000400000000000000" pitchFamily="2" charset="-78"/>
          </a:endParaRPr>
        </a:p>
      </dsp:txBody>
      <dsp:txXfrm>
        <a:off x="1002647" y="1896540"/>
        <a:ext cx="4490077" cy="755704"/>
      </dsp:txXfrm>
    </dsp:sp>
    <dsp:sp modelId="{BD937601-BF55-4B93-B35B-D3702C3CF42D}">
      <dsp:nvSpPr>
        <dsp:cNvPr id="0" name=""/>
        <dsp:cNvSpPr/>
      </dsp:nvSpPr>
      <dsp:spPr>
        <a:xfrm>
          <a:off x="5026668" y="608734"/>
          <a:ext cx="521772" cy="521772"/>
        </a:xfrm>
        <a:prstGeom prst="downArrow">
          <a:avLst>
            <a:gd name="adj1" fmla="val 55000"/>
            <a:gd name="adj2" fmla="val 45000"/>
          </a:avLst>
        </a:prstGeom>
        <a:solidFill>
          <a:schemeClr val="accent1">
            <a:alpha val="90000"/>
            <a:tint val="40000"/>
            <a:hueOff val="0"/>
            <a:satOff val="0"/>
            <a:lumOff val="0"/>
            <a:alphaOff val="0"/>
          </a:schemeClr>
        </a:solidFill>
        <a:ln w="9525" cap="rnd" cmpd="sng" algn="ctr">
          <a:solidFill>
            <a:schemeClr val="accent1">
              <a:alpha val="90000"/>
              <a:tint val="40000"/>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endParaRPr lang="fa-IR" sz="1600" kern="1200" dirty="0">
            <a:cs typeface="B Homa" panose="00000400000000000000" pitchFamily="2" charset="-78"/>
          </a:endParaRPr>
        </a:p>
      </dsp:txBody>
      <dsp:txXfrm>
        <a:off x="5144067" y="608734"/>
        <a:ext cx="286974" cy="392633"/>
      </dsp:txXfrm>
    </dsp:sp>
    <dsp:sp modelId="{60C1E2D8-D6C9-458E-A334-46FBB3937EBB}">
      <dsp:nvSpPr>
        <dsp:cNvPr id="0" name=""/>
        <dsp:cNvSpPr/>
      </dsp:nvSpPr>
      <dsp:spPr>
        <a:xfrm>
          <a:off x="5516236" y="1539897"/>
          <a:ext cx="521772" cy="521772"/>
        </a:xfrm>
        <a:prstGeom prst="downArrow">
          <a:avLst>
            <a:gd name="adj1" fmla="val 55000"/>
            <a:gd name="adj2" fmla="val 45000"/>
          </a:avLst>
        </a:prstGeom>
        <a:solidFill>
          <a:schemeClr val="accent1">
            <a:alpha val="90000"/>
            <a:tint val="40000"/>
            <a:hueOff val="0"/>
            <a:satOff val="0"/>
            <a:lumOff val="0"/>
            <a:alphaOff val="0"/>
          </a:schemeClr>
        </a:solidFill>
        <a:ln w="9525" cap="rnd" cmpd="sng" algn="ctr">
          <a:solidFill>
            <a:schemeClr val="accent1">
              <a:alpha val="90000"/>
              <a:tint val="40000"/>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endParaRPr lang="fa-IR" sz="1600" kern="1200" dirty="0">
            <a:cs typeface="B Homa" panose="00000400000000000000" pitchFamily="2" charset="-78"/>
          </a:endParaRPr>
        </a:p>
      </dsp:txBody>
      <dsp:txXfrm>
        <a:off x="5633635" y="1539897"/>
        <a:ext cx="286974" cy="39263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cs typeface="B Homa" panose="00000400000000000000" pitchFamily="2" charset="-78"/>
              </a:defRPr>
            </a:lvl1pPr>
          </a:lstStyle>
          <a:p>
            <a:endParaRPr lang="fa-IR" dirty="0"/>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cs typeface="B Homa" panose="00000400000000000000" pitchFamily="2" charset="-78"/>
              </a:defRPr>
            </a:lvl1pPr>
          </a:lstStyle>
          <a:p>
            <a:fld id="{C8AE10EC-0B49-4170-9790-A8311D73FE4E}" type="datetimeFigureOut">
              <a:rPr lang="fa-IR" smtClean="0"/>
              <a:pPr/>
              <a:t>21/04/1441</a:t>
            </a:fld>
            <a:endParaRPr lang="fa-IR"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a-IR" dirty="0"/>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cs typeface="B Homa" panose="00000400000000000000" pitchFamily="2" charset="-78"/>
              </a:defRPr>
            </a:lvl1pPr>
          </a:lstStyle>
          <a:p>
            <a:endParaRPr lang="fa-IR" dirty="0"/>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cs typeface="B Homa" panose="00000400000000000000" pitchFamily="2" charset="-78"/>
              </a:defRPr>
            </a:lvl1pPr>
          </a:lstStyle>
          <a:p>
            <a:fld id="{A13B9FA9-73E8-4FF6-BFC0-FFAB7AE3677E}" type="slidenum">
              <a:rPr lang="fa-IR" smtClean="0"/>
              <a:pPr/>
              <a:t>‹#›</a:t>
            </a:fld>
            <a:endParaRPr lang="fa-IR" dirty="0"/>
          </a:p>
        </p:txBody>
      </p:sp>
    </p:spTree>
    <p:extLst>
      <p:ext uri="{BB962C8B-B14F-4D97-AF65-F5344CB8AC3E}">
        <p14:creationId xmlns:p14="http://schemas.microsoft.com/office/powerpoint/2010/main" val="243238786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B Homa" panose="00000400000000000000" pitchFamily="2" charset="-78"/>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B Homa" panose="00000400000000000000" pitchFamily="2"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فراتجدد را در وهله اول ،واکنشی به نهضت پیشرو تجددگرایانه ویا به عبارت دیگر واکنشی به علم گرایی وخرد محوری انسان در دوران تجدد می دانند.شاید بتوان فراتجدد را عکس العملی به تجدد دانست که در پی بروز مشکلات  ناشی از تجدد گرایی ودر دل خود ان نهضت ،شکل گرفته وخواستار دگرگونی بنیادین در عقاید این گروه بود</a:t>
            </a:r>
          </a:p>
          <a:p>
            <a:endParaRPr lang="fa-IR" dirty="0" smtClean="0"/>
          </a:p>
          <a:p>
            <a:r>
              <a:rPr lang="fa-IR" dirty="0" smtClean="0"/>
              <a:t>برهه زمانی میدانند که در کشور های سرمایه داری از اواسط دهه 1960تا اواسط دهه 1970 آغاز و در دهه 1990 رو به افول نهاد</a:t>
            </a:r>
          </a:p>
        </p:txBody>
      </p:sp>
      <p:sp>
        <p:nvSpPr>
          <p:cNvPr id="4" name="Slide Number Placeholder 3"/>
          <p:cNvSpPr>
            <a:spLocks noGrp="1"/>
          </p:cNvSpPr>
          <p:nvPr>
            <p:ph type="sldNum" sz="quarter" idx="10"/>
          </p:nvPr>
        </p:nvSpPr>
        <p:spPr/>
        <p:txBody>
          <a:bodyPr/>
          <a:lstStyle/>
          <a:p>
            <a:fld id="{A13B9FA9-73E8-4FF6-BFC0-FFAB7AE3677E}" type="slidenum">
              <a:rPr lang="fa-IR" smtClean="0"/>
              <a:t>3</a:t>
            </a:fld>
            <a:endParaRPr lang="fa-IR"/>
          </a:p>
        </p:txBody>
      </p:sp>
    </p:spTree>
    <p:extLst>
      <p:ext uri="{BB962C8B-B14F-4D97-AF65-F5344CB8AC3E}">
        <p14:creationId xmlns:p14="http://schemas.microsoft.com/office/powerpoint/2010/main" val="6535018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sz="1200" dirty="0" smtClean="0">
                <a:cs typeface="B Homa" pitchFamily="2" charset="-78"/>
              </a:rPr>
              <a:t>طرح جامع آن توسط الكساندر كوپر ارائه شد</a:t>
            </a:r>
            <a:r>
              <a:rPr lang="en-US" sz="1200" dirty="0" smtClean="0">
                <a:cs typeface="B Homa" pitchFamily="2" charset="-78"/>
              </a:rPr>
              <a:t>.</a:t>
            </a:r>
            <a:endParaRPr lang="fa-IR" sz="1200" dirty="0" smtClean="0">
              <a:cs typeface="B Homa" pitchFamily="2" charset="-78"/>
            </a:endParaRPr>
          </a:p>
          <a:p>
            <a:r>
              <a:rPr lang="fa-IR" sz="1200" dirty="0" smtClean="0">
                <a:cs typeface="B Homa" pitchFamily="2" charset="-78"/>
              </a:rPr>
              <a:t>در طرح جامع مزبور، 14000 واحد مسكوني، تسهيلات تجاري، فضاي اداري( در روبروي مركز تجارت جهاني)، ميادين، پارك و يك فضاي باز عمومي پيش بيني شده بود. در دسترسي‌هاي بتري پارك سيتي مي بايست الگوي خيابان هاي منهتن ادامه پيدا كند و كيفيات زيبايي شناسي آن بر پايه ميراث معماري نيويورك باشد</a:t>
            </a:r>
            <a:r>
              <a:rPr lang="en-US" sz="1200" dirty="0" smtClean="0">
                <a:cs typeface="B Homa" pitchFamily="2" charset="-78"/>
              </a:rPr>
              <a:t>.</a:t>
            </a:r>
            <a:br>
              <a:rPr lang="en-US" sz="1200" dirty="0" smtClean="0">
                <a:cs typeface="B Homa" pitchFamily="2" charset="-78"/>
              </a:rPr>
            </a:br>
            <a:r>
              <a:rPr lang="fa-IR" sz="1200" dirty="0" smtClean="0">
                <a:cs typeface="B Homa" pitchFamily="2" charset="-78"/>
              </a:rPr>
              <a:t>اين پروژه به دليل رعايت ويژگي هاي معماري نيويورك كمتر به طرح هايي مانند لوجياژو و لادفانس شبيه است. با اين حال تقاضاي زياد براي توسعه، و حفظ شخصيت بصري نيويورك موجب موفقيت اين پروژه شده است. كاركنان ادارات از آن به عنوان محل كار راضي‌اند و جمعيت بيست و پنج هزار نفري ساكنان آن نيز بتري پارك سيتي را محل مناسبي براي زندگي مي دانند</a:t>
            </a:r>
            <a:r>
              <a:rPr lang="en-US" sz="1200" dirty="0" smtClean="0">
                <a:cs typeface="B Homa" pitchFamily="2" charset="-78"/>
              </a:rPr>
              <a:t>.</a:t>
            </a:r>
            <a:endParaRPr lang="fa-IR" sz="1200" dirty="0" smtClean="0">
              <a:cs typeface="B Homa" pitchFamily="2" charset="-78"/>
            </a:endParaRPr>
          </a:p>
          <a:p>
            <a:endParaRPr lang="en-US" dirty="0"/>
          </a:p>
        </p:txBody>
      </p:sp>
      <p:sp>
        <p:nvSpPr>
          <p:cNvPr id="4" name="Slide Number Placeholder 3"/>
          <p:cNvSpPr>
            <a:spLocks noGrp="1"/>
          </p:cNvSpPr>
          <p:nvPr>
            <p:ph type="sldNum" sz="quarter" idx="10"/>
          </p:nvPr>
        </p:nvSpPr>
        <p:spPr/>
        <p:txBody>
          <a:bodyPr/>
          <a:lstStyle/>
          <a:p>
            <a:fld id="{A13B9FA9-73E8-4FF6-BFC0-FFAB7AE3677E}" type="slidenum">
              <a:rPr lang="fa-IR" smtClean="0"/>
              <a:t>19</a:t>
            </a:fld>
            <a:endParaRPr lang="fa-IR"/>
          </a:p>
        </p:txBody>
      </p:sp>
    </p:spTree>
    <p:extLst>
      <p:ext uri="{BB962C8B-B14F-4D97-AF65-F5344CB8AC3E}">
        <p14:creationId xmlns:p14="http://schemas.microsoft.com/office/powerpoint/2010/main" val="25996501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3B9FA9-73E8-4FF6-BFC0-FFAB7AE3677E}" type="slidenum">
              <a:rPr lang="fa-IR" smtClean="0"/>
              <a:t>23</a:t>
            </a:fld>
            <a:endParaRPr lang="fa-IR"/>
          </a:p>
        </p:txBody>
      </p:sp>
    </p:spTree>
    <p:extLst>
      <p:ext uri="{BB962C8B-B14F-4D97-AF65-F5344CB8AC3E}">
        <p14:creationId xmlns:p14="http://schemas.microsoft.com/office/powerpoint/2010/main" val="1620004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نوخرد گرایی:این رویکرد در دهه 1960 در ایتالیا و اسپانیا آغاز شد. دنبال یافتن گونه های پایه ای سکونتگاه ها از قبیل خیابان،گذرگاه طاقدار،میدان،حیاط،محله،کلوناد،خیابان اصلی،بولوار،مرکز،هسته،راس،شعاع،گره و...بودند تا با استفاده از عناصر مذکور دوباره شهر را به متنی واضح و خوانا تبدیل کنند. معماری وشهرسازی را نوعی صنایع دستی می دانستند که در ارتباط با محیط زیست،تاریخ وفرهنگ شکل میگیرد. انتزاعی وافلاطونی به کار رفته در دوران تجدد را کنار نهاده وتنوعی از اشکال را با الهام از اشکال دوران ماقبل صنعت ایجاد کردند.</a:t>
            </a:r>
          </a:p>
          <a:p>
            <a:r>
              <a:rPr lang="fa-IR" dirty="0" smtClean="0"/>
              <a:t>نوکلاسیسیزم:با احیای زبان های تاریخی وباستانی در پی تقلید بهترین ایده های زیبایی شناسانه است.</a:t>
            </a:r>
          </a:p>
          <a:p>
            <a:r>
              <a:rPr lang="fa-IR" dirty="0" smtClean="0"/>
              <a:t>معماری باز:به دنبال در نظر گرفتن خواسته های استفاده کنندگان آتی در فرایند طراحی.</a:t>
            </a:r>
          </a:p>
        </p:txBody>
      </p:sp>
      <p:sp>
        <p:nvSpPr>
          <p:cNvPr id="4" name="Slide Number Placeholder 3"/>
          <p:cNvSpPr>
            <a:spLocks noGrp="1"/>
          </p:cNvSpPr>
          <p:nvPr>
            <p:ph type="sldNum" sz="quarter" idx="10"/>
          </p:nvPr>
        </p:nvSpPr>
        <p:spPr/>
        <p:txBody>
          <a:bodyPr/>
          <a:lstStyle/>
          <a:p>
            <a:fld id="{A13B9FA9-73E8-4FF6-BFC0-FFAB7AE3677E}" type="slidenum">
              <a:rPr lang="fa-IR" smtClean="0"/>
              <a:t>5</a:t>
            </a:fld>
            <a:endParaRPr lang="fa-IR"/>
          </a:p>
        </p:txBody>
      </p:sp>
    </p:spTree>
    <p:extLst>
      <p:ext uri="{BB962C8B-B14F-4D97-AF65-F5344CB8AC3E}">
        <p14:creationId xmlns:p14="http://schemas.microsoft.com/office/powerpoint/2010/main" val="685504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محیط زیست:انشار کتابهایی  مانند ((طراحی با طبیعت ))که در سال 1969. الودگی های محیطی ناشی از صنایع رونق یافته در دوران تجدد در مقیاس جهانی .</a:t>
            </a:r>
          </a:p>
          <a:p>
            <a:r>
              <a:rPr lang="fa-IR" dirty="0" smtClean="0"/>
              <a:t>جین جیکوبز:وی مبانی(( پیچیدگی سازمان یافته )) با هرج و مرج تفاوت قائل شده .ویژگی های بالا که باعث تنوع میشود.</a:t>
            </a:r>
          </a:p>
          <a:p>
            <a:r>
              <a:rPr lang="fa-IR" dirty="0" smtClean="0"/>
              <a:t>ونچوری:فرهنگ</a:t>
            </a:r>
            <a:r>
              <a:rPr lang="fa-IR" baseline="0" dirty="0" smtClean="0"/>
              <a:t> بومی را </a:t>
            </a:r>
            <a:r>
              <a:rPr lang="fa-IR" dirty="0" smtClean="0"/>
              <a:t>مهم تر از تکیه معماران به مفاهیم و نظریه های انتزاعی می داند . وی معتقدست لازم است در امر طراحی به زمینه های تاریخی، فرهنگی، بومی، اجتماعی و...سایت مورد طراحی توجه شود.</a:t>
            </a:r>
          </a:p>
          <a:p>
            <a:r>
              <a:rPr lang="fa-IR" dirty="0" smtClean="0"/>
              <a:t>کریستوفرالکساندر:او بر این باور است که در گذشته زبان الگویی در فرهنگ موجود بوده که محیط بر ان اساس شکل گرفته است و اعتقاد دارد که تنها راه حل معضل شهر های امروز ان است که شهر این الگو ها را باز شناخته و در ساخت خود به کار گیرد </a:t>
            </a:r>
          </a:p>
          <a:p>
            <a:endParaRPr lang="fa-IR" dirty="0"/>
          </a:p>
        </p:txBody>
      </p:sp>
      <p:sp>
        <p:nvSpPr>
          <p:cNvPr id="4" name="Slide Number Placeholder 3"/>
          <p:cNvSpPr>
            <a:spLocks noGrp="1"/>
          </p:cNvSpPr>
          <p:nvPr>
            <p:ph type="sldNum" sz="quarter" idx="10"/>
          </p:nvPr>
        </p:nvSpPr>
        <p:spPr/>
        <p:txBody>
          <a:bodyPr/>
          <a:lstStyle/>
          <a:p>
            <a:fld id="{A13B9FA9-73E8-4FF6-BFC0-FFAB7AE3677E}" type="slidenum">
              <a:rPr lang="fa-IR" smtClean="0"/>
              <a:t>6</a:t>
            </a:fld>
            <a:endParaRPr lang="fa-IR"/>
          </a:p>
        </p:txBody>
      </p:sp>
    </p:spTree>
    <p:extLst>
      <p:ext uri="{BB962C8B-B14F-4D97-AF65-F5344CB8AC3E}">
        <p14:creationId xmlns:p14="http://schemas.microsoft.com/office/powerpoint/2010/main" val="1648010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فورد گرایی بر پایه تولید انبوه و برنامه ریزی متمرکز بود در حالی که  فرا فورد گرایی با انباشت منعطف سرمایه به دنبال انعطاف در الگو های تولید و کثرت گرایی در مصرف بود .</a:t>
            </a:r>
          </a:p>
          <a:p>
            <a:endParaRPr lang="fa-IR" dirty="0"/>
          </a:p>
        </p:txBody>
      </p:sp>
      <p:sp>
        <p:nvSpPr>
          <p:cNvPr id="4" name="Slide Number Placeholder 3"/>
          <p:cNvSpPr>
            <a:spLocks noGrp="1"/>
          </p:cNvSpPr>
          <p:nvPr>
            <p:ph type="sldNum" sz="quarter" idx="10"/>
          </p:nvPr>
        </p:nvSpPr>
        <p:spPr/>
        <p:txBody>
          <a:bodyPr/>
          <a:lstStyle/>
          <a:p>
            <a:fld id="{A13B9FA9-73E8-4FF6-BFC0-FFAB7AE3677E}" type="slidenum">
              <a:rPr lang="fa-IR" smtClean="0"/>
              <a:t>8</a:t>
            </a:fld>
            <a:endParaRPr lang="fa-IR"/>
          </a:p>
        </p:txBody>
      </p:sp>
    </p:spTree>
    <p:extLst>
      <p:ext uri="{BB962C8B-B14F-4D97-AF65-F5344CB8AC3E}">
        <p14:creationId xmlns:p14="http://schemas.microsoft.com/office/powerpoint/2010/main" val="1835146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نقطه ضعف ایده کلاژشهر،درعدم بیان نحوه برقراری ارتباط میان قطعات شهری است.</a:t>
            </a:r>
            <a:endParaRPr lang="fa-IR" dirty="0"/>
          </a:p>
        </p:txBody>
      </p:sp>
      <p:sp>
        <p:nvSpPr>
          <p:cNvPr id="4" name="Slide Number Placeholder 3"/>
          <p:cNvSpPr>
            <a:spLocks noGrp="1"/>
          </p:cNvSpPr>
          <p:nvPr>
            <p:ph type="sldNum" sz="quarter" idx="10"/>
          </p:nvPr>
        </p:nvSpPr>
        <p:spPr/>
        <p:txBody>
          <a:bodyPr/>
          <a:lstStyle/>
          <a:p>
            <a:fld id="{A13B9FA9-73E8-4FF6-BFC0-FFAB7AE3677E}" type="slidenum">
              <a:rPr lang="fa-IR" smtClean="0"/>
              <a:t>9</a:t>
            </a:fld>
            <a:endParaRPr lang="fa-IR"/>
          </a:p>
        </p:txBody>
      </p:sp>
    </p:spTree>
    <p:extLst>
      <p:ext uri="{BB962C8B-B14F-4D97-AF65-F5344CB8AC3E}">
        <p14:creationId xmlns:p14="http://schemas.microsoft.com/office/powerpoint/2010/main" val="2312589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محیط زیست:با عنوان ((هنر ارتباط )به دنبال بر قراری ارتباط میان تمام عناصر منظر بودند. </a:t>
            </a:r>
          </a:p>
          <a:p>
            <a:r>
              <a:rPr lang="fa-IR" dirty="0" smtClean="0"/>
              <a:t>منظر شهری:دنبال برقراری ارتباط میان عناصر معماری در شهر بوده و طراحی بناها به گونه ای که منجر به تعیین حدود فضاهای شهری شوند. تجددگرایان بنا را در فضا قرار میدادند،در حالی که طرفداران جنبش حاضر،فضا را در فاصله میان بناها شکل می دهند.</a:t>
            </a:r>
          </a:p>
          <a:p>
            <a:r>
              <a:rPr lang="fa-IR" baseline="0" dirty="0" smtClean="0"/>
              <a:t>منطقه گرایی وطراحی بومی:</a:t>
            </a:r>
            <a:r>
              <a:rPr lang="fa-IR" sz="1200" dirty="0" smtClean="0">
                <a:effectLst/>
                <a:latin typeface="+mn-lt"/>
                <a:ea typeface="Calibri"/>
              </a:rPr>
              <a:t>برای حفظ سنن فرهنگی،معمارانه واقلیمی منطقه مورد طراحی تاکید داشته و برضد تحمیل طرح هایی که برای کشورهای غربی تهیه شده بودند،بر سایر کشور ها بر پا خاست</a:t>
            </a:r>
          </a:p>
          <a:p>
            <a:r>
              <a:rPr lang="fa-IR" dirty="0" smtClean="0"/>
              <a:t>ونچوری وزمینه گرایی:ارائه طرح های عامه پسند و الهام گرفته از زیست بوم منطقه </a:t>
            </a:r>
          </a:p>
          <a:p>
            <a:r>
              <a:rPr lang="fa-IR" dirty="0" smtClean="0"/>
              <a:t>منطقه گرایی انتقادی:اغلب بیشتر افراد طبقه متوسط و بالا ی جامعه در ان ساکن </a:t>
            </a:r>
          </a:p>
          <a:p>
            <a:r>
              <a:rPr lang="fa-IR" dirty="0" smtClean="0"/>
              <a:t>این مجموعه هادر بیشتر موارد با کمربند سبزی از محیط اطراف جداشده و دارای دروازع نیز هستتند.</a:t>
            </a:r>
          </a:p>
          <a:p>
            <a:endParaRPr lang="fa-IR" dirty="0" smtClean="0"/>
          </a:p>
          <a:p>
            <a:r>
              <a:rPr lang="fa-IR" dirty="0" smtClean="0"/>
              <a:t>التقاط</a:t>
            </a:r>
            <a:r>
              <a:rPr lang="fa-IR" baseline="0" dirty="0" smtClean="0"/>
              <a:t> تاریخی:شهر امروز را بر مبنای عناصر شهر گذشته  شکل می دادند</a:t>
            </a:r>
          </a:p>
          <a:p>
            <a:r>
              <a:rPr lang="fa-IR" dirty="0" smtClean="0"/>
              <a:t>حفاظت تاریخی وعیان سازی:این جنبش بر حفظ  مناطق تاریخی به ویژه مناطقی که واجد معانی خاص برای ساکنان بودند تاکید دارد.</a:t>
            </a:r>
          </a:p>
          <a:p>
            <a:r>
              <a:rPr lang="fa-IR" dirty="0" smtClean="0"/>
              <a:t>التقاط تاریخی:جنبش در تضاد با فضاهای بی شکل  نا خوانا منزوی و اغلب بی استفاد</a:t>
            </a:r>
            <a:endParaRPr lang="fa-IR" dirty="0"/>
          </a:p>
        </p:txBody>
      </p:sp>
      <p:sp>
        <p:nvSpPr>
          <p:cNvPr id="4" name="Slide Number Placeholder 3"/>
          <p:cNvSpPr>
            <a:spLocks noGrp="1"/>
          </p:cNvSpPr>
          <p:nvPr>
            <p:ph type="sldNum" sz="quarter" idx="10"/>
          </p:nvPr>
        </p:nvSpPr>
        <p:spPr/>
        <p:txBody>
          <a:bodyPr/>
          <a:lstStyle/>
          <a:p>
            <a:fld id="{A13B9FA9-73E8-4FF6-BFC0-FFAB7AE3677E}" type="slidenum">
              <a:rPr lang="fa-IR" smtClean="0"/>
              <a:t>10</a:t>
            </a:fld>
            <a:endParaRPr lang="fa-IR"/>
          </a:p>
        </p:txBody>
      </p:sp>
    </p:spTree>
    <p:extLst>
      <p:ext uri="{BB962C8B-B14F-4D97-AF65-F5344CB8AC3E}">
        <p14:creationId xmlns:p14="http://schemas.microsoft.com/office/powerpoint/2010/main" val="3553977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cs typeface="B Homa" pitchFamily="2" charset="-78"/>
              </a:rPr>
              <a:t>طراحی فراتجدد فرایند محور بوده ضد شکل و نماد گرایی است.</a:t>
            </a:r>
            <a:endParaRPr lang="en-US" dirty="0" smtClean="0">
              <a:cs typeface="B Homa" pitchFamily="2" charset="-78"/>
            </a:endParaRPr>
          </a:p>
          <a:p>
            <a:r>
              <a:rPr lang="ar-SA" dirty="0" smtClean="0">
                <a:cs typeface="B Homa" pitchFamily="2" charset="-78"/>
              </a:rPr>
              <a:t>بر خلاف نهضت زیبا سازی شهری که به ساخت فضاهای با شکوه توسط دولت می پرداخت  در دوران فرا تجدد فضاهای شهری بیشتر توسط مردم و در راستای اهداف مردمی و نه دولتی شکل می گیرند.</a:t>
            </a:r>
            <a:endParaRPr lang="en-US" dirty="0" smtClean="0">
              <a:cs typeface="B Homa" pitchFamily="2" charset="-78"/>
            </a:endParaRPr>
          </a:p>
          <a:p>
            <a:r>
              <a:rPr lang="ar-SA" dirty="0" smtClean="0">
                <a:cs typeface="B Homa" pitchFamily="2" charset="-78"/>
              </a:rPr>
              <a:t>فضا به عنوان یکی از مهم ترین عناصر در شهر در دوران فرا تجدد به صورت فضا های کوچک محصور در میان توده های ساختمانی شکل می گیرند</a:t>
            </a:r>
            <a:endParaRPr lang="en-US" dirty="0" smtClean="0">
              <a:cs typeface="B Homa" pitchFamily="2" charset="-78"/>
            </a:endParaRPr>
          </a:p>
          <a:p>
            <a:endParaRPr lang="en-US" dirty="0"/>
          </a:p>
        </p:txBody>
      </p:sp>
      <p:sp>
        <p:nvSpPr>
          <p:cNvPr id="4" name="Slide Number Placeholder 3"/>
          <p:cNvSpPr>
            <a:spLocks noGrp="1"/>
          </p:cNvSpPr>
          <p:nvPr>
            <p:ph type="sldNum" sz="quarter" idx="10"/>
          </p:nvPr>
        </p:nvSpPr>
        <p:spPr/>
        <p:txBody>
          <a:bodyPr/>
          <a:lstStyle/>
          <a:p>
            <a:fld id="{A13B9FA9-73E8-4FF6-BFC0-FFAB7AE3677E}" type="slidenum">
              <a:rPr lang="fa-IR" smtClean="0"/>
              <a:t>14</a:t>
            </a:fld>
            <a:endParaRPr lang="fa-IR"/>
          </a:p>
        </p:txBody>
      </p:sp>
    </p:spTree>
    <p:extLst>
      <p:ext uri="{BB962C8B-B14F-4D97-AF65-F5344CB8AC3E}">
        <p14:creationId xmlns:p14="http://schemas.microsoft.com/office/powerpoint/2010/main" val="34070973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cs typeface="B Homa" pitchFamily="2" charset="-78"/>
              </a:rPr>
              <a:t>چارچوب توسعه </a:t>
            </a:r>
          </a:p>
          <a:p>
            <a:endParaRPr lang="fa-IR" dirty="0" smtClean="0">
              <a:cs typeface="B Homa" pitchFamily="2" charset="-78"/>
            </a:endParaRPr>
          </a:p>
          <a:p>
            <a:r>
              <a:rPr lang="fa-IR" dirty="0" smtClean="0">
                <a:cs typeface="B Homa" pitchFamily="2" charset="-78"/>
              </a:rPr>
              <a:t>فراتجدد گرایان تلاشی برای کنترل اندازه شهر صورت نداده و بیشتر بر بهبود کاربرد شهر تاکید دارند </a:t>
            </a:r>
          </a:p>
          <a:p>
            <a:r>
              <a:rPr lang="fa-IR" dirty="0" smtClean="0">
                <a:cs typeface="B Homa" pitchFamily="2" charset="-78"/>
              </a:rPr>
              <a:t>رشد شهر                                 موقعیت شغلی بیشتر </a:t>
            </a:r>
          </a:p>
          <a:p>
            <a:r>
              <a:rPr lang="fa-IR" dirty="0" smtClean="0">
                <a:cs typeface="B Homa" pitchFamily="2" charset="-78"/>
              </a:rPr>
              <a:t>توجه به تکثر</a:t>
            </a:r>
          </a:p>
          <a:p>
            <a:endParaRPr lang="fa-IR" dirty="0" smtClean="0">
              <a:cs typeface="B Homa" pitchFamily="2" charset="-78"/>
            </a:endParaRPr>
          </a:p>
          <a:p>
            <a:r>
              <a:rPr lang="fa-IR" dirty="0" smtClean="0">
                <a:cs typeface="B Homa" pitchFamily="2" charset="-78"/>
              </a:rPr>
              <a:t>فراتجددگرایان با ساختارمند کردن توسعه های حاشیه ای و ایجاد شهر های اقماری ، بر آن بودند تا توسعه شهر را به سمت حاشیه ها سوق دهند .</a:t>
            </a:r>
          </a:p>
          <a:p>
            <a:endParaRPr lang="fa-IR" dirty="0" smtClean="0">
              <a:cs typeface="B Homa" pitchFamily="2" charset="-78"/>
            </a:endParaRPr>
          </a:p>
          <a:p>
            <a:endParaRPr lang="fa-IR" dirty="0" smtClean="0">
              <a:cs typeface="B Homa" pitchFamily="2" charset="-78"/>
            </a:endParaRPr>
          </a:p>
          <a:p>
            <a:r>
              <a:rPr lang="fa-IR" dirty="0" smtClean="0">
                <a:cs typeface="B Homa" pitchFamily="2" charset="-78"/>
              </a:rPr>
              <a:t>رابطه طراح با استفاده کننده </a:t>
            </a:r>
          </a:p>
          <a:p>
            <a:endParaRPr lang="fa-IR" dirty="0" smtClean="0">
              <a:cs typeface="B Homa" pitchFamily="2" charset="-78"/>
            </a:endParaRPr>
          </a:p>
          <a:p>
            <a:r>
              <a:rPr lang="fa-IR" dirty="0" smtClean="0">
                <a:cs typeface="B Homa" pitchFamily="2" charset="-78"/>
              </a:rPr>
              <a:t>مورد توجه و بررسی قرار گرفتن انسان در شهر </a:t>
            </a:r>
          </a:p>
          <a:p>
            <a:r>
              <a:rPr lang="fa-IR" dirty="0" smtClean="0">
                <a:cs typeface="B Homa" pitchFamily="2" charset="-78"/>
              </a:rPr>
              <a:t>طراحی شهر برای « فرد » دوران فراتجدد</a:t>
            </a:r>
          </a:p>
          <a:p>
            <a:r>
              <a:rPr lang="fa-IR" dirty="0" smtClean="0">
                <a:cs typeface="B Homa" pitchFamily="2" charset="-78"/>
              </a:rPr>
              <a:t>در طراحی های فراتجددگرایان به سمت طرح های مشارکتی و مردمی با تکیه بر تفاوت های فرهنگی و تمایل به شکل گیری طرح ها از دل توده مردم پیش می رود .  </a:t>
            </a:r>
          </a:p>
          <a:p>
            <a:endParaRPr lang="en-US" dirty="0"/>
          </a:p>
        </p:txBody>
      </p:sp>
      <p:sp>
        <p:nvSpPr>
          <p:cNvPr id="4" name="Slide Number Placeholder 3"/>
          <p:cNvSpPr>
            <a:spLocks noGrp="1"/>
          </p:cNvSpPr>
          <p:nvPr>
            <p:ph type="sldNum" sz="quarter" idx="10"/>
          </p:nvPr>
        </p:nvSpPr>
        <p:spPr/>
        <p:txBody>
          <a:bodyPr/>
          <a:lstStyle/>
          <a:p>
            <a:fld id="{A13B9FA9-73E8-4FF6-BFC0-FFAB7AE3677E}" type="slidenum">
              <a:rPr lang="fa-IR" smtClean="0"/>
              <a:t>15</a:t>
            </a:fld>
            <a:endParaRPr lang="fa-IR"/>
          </a:p>
        </p:txBody>
      </p:sp>
    </p:spTree>
    <p:extLst>
      <p:ext uri="{BB962C8B-B14F-4D97-AF65-F5344CB8AC3E}">
        <p14:creationId xmlns:p14="http://schemas.microsoft.com/office/powerpoint/2010/main" val="6226716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cs typeface="B Homa" pitchFamily="2" charset="-78"/>
              </a:rPr>
              <a:t>از نظر ونتوري خانه خانه است و بايد داراي نمادهاي خانه در هر فرهنگ وجامعه باشد ، اين خانه درحين داشتن تقارن ، نامتقارن ، در عين وحدت داراي كثرت و در عين پيچيدگي و تضاد در فرم ، داراي قرائت ساده براي عامه مردم به عنوان يك خانه مسكوني است</a:t>
            </a:r>
            <a:r>
              <a:rPr lang="en-US" dirty="0" smtClean="0">
                <a:cs typeface="B Homa" pitchFamily="2" charset="-78"/>
              </a:rPr>
              <a:t> </a:t>
            </a:r>
            <a:endParaRPr lang="en-US" dirty="0"/>
          </a:p>
        </p:txBody>
      </p:sp>
      <p:sp>
        <p:nvSpPr>
          <p:cNvPr id="4" name="Slide Number Placeholder 3"/>
          <p:cNvSpPr>
            <a:spLocks noGrp="1"/>
          </p:cNvSpPr>
          <p:nvPr>
            <p:ph type="sldNum" sz="quarter" idx="10"/>
          </p:nvPr>
        </p:nvSpPr>
        <p:spPr/>
        <p:txBody>
          <a:bodyPr/>
          <a:lstStyle/>
          <a:p>
            <a:fld id="{A13B9FA9-73E8-4FF6-BFC0-FFAB7AE3677E}" type="slidenum">
              <a:rPr lang="fa-IR" smtClean="0"/>
              <a:t>17</a:t>
            </a:fld>
            <a:endParaRPr lang="fa-IR"/>
          </a:p>
        </p:txBody>
      </p:sp>
    </p:spTree>
    <p:extLst>
      <p:ext uri="{BB962C8B-B14F-4D97-AF65-F5344CB8AC3E}">
        <p14:creationId xmlns:p14="http://schemas.microsoft.com/office/powerpoint/2010/main" val="3873966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BD00457-A59E-4AB7-8864-FA7DA1FFDF54}"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ED33A19-6A49-4F0F-9C88-3C4DCBBC31F7}" type="slidenum">
              <a:rPr lang="fa-IR" smtClean="0"/>
              <a:t>‹#›</a:t>
            </a:fld>
            <a:endParaRPr lang="fa-IR"/>
          </a:p>
        </p:txBody>
      </p:sp>
    </p:spTree>
    <p:extLst>
      <p:ext uri="{BB962C8B-B14F-4D97-AF65-F5344CB8AC3E}">
        <p14:creationId xmlns:p14="http://schemas.microsoft.com/office/powerpoint/2010/main" val="77931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D00457-A59E-4AB7-8864-FA7DA1FFDF54}" type="datetimeFigureOut">
              <a:rPr lang="fa-IR" smtClean="0"/>
              <a:t>21/04/1441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ED33A19-6A49-4F0F-9C88-3C4DCBBC31F7}" type="slidenum">
              <a:rPr lang="fa-IR" smtClean="0"/>
              <a:t>‹#›</a:t>
            </a:fld>
            <a:endParaRPr lang="fa-IR"/>
          </a:p>
        </p:txBody>
      </p:sp>
    </p:spTree>
    <p:extLst>
      <p:ext uri="{BB962C8B-B14F-4D97-AF65-F5344CB8AC3E}">
        <p14:creationId xmlns:p14="http://schemas.microsoft.com/office/powerpoint/2010/main" val="2713938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D00457-A59E-4AB7-8864-FA7DA1FFDF54}"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ED33A19-6A49-4F0F-9C88-3C4DCBBC31F7}" type="slidenum">
              <a:rPr lang="fa-IR" smtClean="0"/>
              <a:t>‹#›</a:t>
            </a:fld>
            <a:endParaRPr lang="fa-IR"/>
          </a:p>
        </p:txBody>
      </p:sp>
    </p:spTree>
    <p:extLst>
      <p:ext uri="{BB962C8B-B14F-4D97-AF65-F5344CB8AC3E}">
        <p14:creationId xmlns:p14="http://schemas.microsoft.com/office/powerpoint/2010/main" val="1953240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D00457-A59E-4AB7-8864-FA7DA1FFDF54}"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ED33A19-6A49-4F0F-9C88-3C4DCBBC31F7}" type="slidenum">
              <a:rPr lang="fa-IR" smtClean="0"/>
              <a:t>‹#›</a:t>
            </a:fld>
            <a:endParaRPr lang="fa-I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8800651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D00457-A59E-4AB7-8864-FA7DA1FFDF54}"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ED33A19-6A49-4F0F-9C88-3C4DCBBC31F7}" type="slidenum">
              <a:rPr lang="fa-IR" smtClean="0"/>
              <a:t>‹#›</a:t>
            </a:fld>
            <a:endParaRPr lang="fa-IR"/>
          </a:p>
        </p:txBody>
      </p:sp>
    </p:spTree>
    <p:extLst>
      <p:ext uri="{BB962C8B-B14F-4D97-AF65-F5344CB8AC3E}">
        <p14:creationId xmlns:p14="http://schemas.microsoft.com/office/powerpoint/2010/main" val="26596293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BD00457-A59E-4AB7-8864-FA7DA1FFDF54}" type="datetimeFigureOut">
              <a:rPr lang="fa-IR" smtClean="0"/>
              <a:t>21/04/1441</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ED33A19-6A49-4F0F-9C88-3C4DCBBC31F7}" type="slidenum">
              <a:rPr lang="fa-IR" smtClean="0"/>
              <a:t>‹#›</a:t>
            </a:fld>
            <a:endParaRPr lang="fa-IR"/>
          </a:p>
        </p:txBody>
      </p:sp>
    </p:spTree>
    <p:extLst>
      <p:ext uri="{BB962C8B-B14F-4D97-AF65-F5344CB8AC3E}">
        <p14:creationId xmlns:p14="http://schemas.microsoft.com/office/powerpoint/2010/main" val="466926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BD00457-A59E-4AB7-8864-FA7DA1FFDF54}" type="datetimeFigureOut">
              <a:rPr lang="fa-IR" smtClean="0"/>
              <a:t>21/04/1441</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ED33A19-6A49-4F0F-9C88-3C4DCBBC31F7}" type="slidenum">
              <a:rPr lang="fa-IR" smtClean="0"/>
              <a:t>‹#›</a:t>
            </a:fld>
            <a:endParaRPr lang="fa-IR"/>
          </a:p>
        </p:txBody>
      </p:sp>
    </p:spTree>
    <p:extLst>
      <p:ext uri="{BB962C8B-B14F-4D97-AF65-F5344CB8AC3E}">
        <p14:creationId xmlns:p14="http://schemas.microsoft.com/office/powerpoint/2010/main" val="23594572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D00457-A59E-4AB7-8864-FA7DA1FFDF54}"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ED33A19-6A49-4F0F-9C88-3C4DCBBC31F7}" type="slidenum">
              <a:rPr lang="fa-IR" smtClean="0"/>
              <a:t>‹#›</a:t>
            </a:fld>
            <a:endParaRPr lang="fa-IR"/>
          </a:p>
        </p:txBody>
      </p:sp>
    </p:spTree>
    <p:extLst>
      <p:ext uri="{BB962C8B-B14F-4D97-AF65-F5344CB8AC3E}">
        <p14:creationId xmlns:p14="http://schemas.microsoft.com/office/powerpoint/2010/main" val="41111185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D00457-A59E-4AB7-8864-FA7DA1FFDF54}"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ED33A19-6A49-4F0F-9C88-3C4DCBBC31F7}" type="slidenum">
              <a:rPr lang="fa-IR" smtClean="0"/>
              <a:t>‹#›</a:t>
            </a:fld>
            <a:endParaRPr lang="fa-IR"/>
          </a:p>
        </p:txBody>
      </p:sp>
    </p:spTree>
    <p:extLst>
      <p:ext uri="{BB962C8B-B14F-4D97-AF65-F5344CB8AC3E}">
        <p14:creationId xmlns:p14="http://schemas.microsoft.com/office/powerpoint/2010/main" val="2161399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ABD00457-A59E-4AB7-8864-FA7DA1FFDF54}"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ED33A19-6A49-4F0F-9C88-3C4DCBBC31F7}" type="slidenum">
              <a:rPr lang="fa-IR" smtClean="0"/>
              <a:t>‹#›</a:t>
            </a:fld>
            <a:endParaRPr lang="fa-IR"/>
          </a:p>
        </p:txBody>
      </p:sp>
    </p:spTree>
    <p:extLst>
      <p:ext uri="{BB962C8B-B14F-4D97-AF65-F5344CB8AC3E}">
        <p14:creationId xmlns:p14="http://schemas.microsoft.com/office/powerpoint/2010/main" val="3813678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D00457-A59E-4AB7-8864-FA7DA1FFDF54}"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ED33A19-6A49-4F0F-9C88-3C4DCBBC31F7}" type="slidenum">
              <a:rPr lang="fa-IR" smtClean="0"/>
              <a:t>‹#›</a:t>
            </a:fld>
            <a:endParaRPr lang="fa-IR"/>
          </a:p>
        </p:txBody>
      </p:sp>
    </p:spTree>
    <p:extLst>
      <p:ext uri="{BB962C8B-B14F-4D97-AF65-F5344CB8AC3E}">
        <p14:creationId xmlns:p14="http://schemas.microsoft.com/office/powerpoint/2010/main" val="2291472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BD00457-A59E-4AB7-8864-FA7DA1FFDF54}" type="datetimeFigureOut">
              <a:rPr lang="fa-IR" smtClean="0"/>
              <a:t>21/04/1441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ED33A19-6A49-4F0F-9C88-3C4DCBBC31F7}" type="slidenum">
              <a:rPr lang="fa-IR" smtClean="0"/>
              <a:t>‹#›</a:t>
            </a:fld>
            <a:endParaRPr lang="fa-IR"/>
          </a:p>
        </p:txBody>
      </p:sp>
    </p:spTree>
    <p:extLst>
      <p:ext uri="{BB962C8B-B14F-4D97-AF65-F5344CB8AC3E}">
        <p14:creationId xmlns:p14="http://schemas.microsoft.com/office/powerpoint/2010/main" val="3110364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BD00457-A59E-4AB7-8864-FA7DA1FFDF54}" type="datetimeFigureOut">
              <a:rPr lang="fa-IR" smtClean="0"/>
              <a:t>21/04/1441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DED33A19-6A49-4F0F-9C88-3C4DCBBC31F7}" type="slidenum">
              <a:rPr lang="fa-IR" smtClean="0"/>
              <a:t>‹#›</a:t>
            </a:fld>
            <a:endParaRPr lang="fa-IR"/>
          </a:p>
        </p:txBody>
      </p:sp>
    </p:spTree>
    <p:extLst>
      <p:ext uri="{BB962C8B-B14F-4D97-AF65-F5344CB8AC3E}">
        <p14:creationId xmlns:p14="http://schemas.microsoft.com/office/powerpoint/2010/main" val="3896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ABD00457-A59E-4AB7-8864-FA7DA1FFDF54}" type="datetimeFigureOut">
              <a:rPr lang="fa-IR" smtClean="0"/>
              <a:t>21/04/1441</a:t>
            </a:fld>
            <a:endParaRPr lang="fa-IR"/>
          </a:p>
        </p:txBody>
      </p:sp>
      <p:sp>
        <p:nvSpPr>
          <p:cNvPr id="5" name="Footer Placeholder 3"/>
          <p:cNvSpPr>
            <a:spLocks noGrp="1"/>
          </p:cNvSpPr>
          <p:nvPr>
            <p:ph type="ftr" sz="quarter" idx="11"/>
          </p:nvPr>
        </p:nvSpPr>
        <p:spPr/>
        <p:txBody>
          <a:bodyPr/>
          <a:lstStyle/>
          <a:p>
            <a:endParaRPr lang="fa-IR"/>
          </a:p>
        </p:txBody>
      </p:sp>
      <p:sp>
        <p:nvSpPr>
          <p:cNvPr id="6" name="Slide Number Placeholder 4"/>
          <p:cNvSpPr>
            <a:spLocks noGrp="1"/>
          </p:cNvSpPr>
          <p:nvPr>
            <p:ph type="sldNum" sz="quarter" idx="12"/>
          </p:nvPr>
        </p:nvSpPr>
        <p:spPr/>
        <p:txBody>
          <a:bodyPr/>
          <a:lstStyle/>
          <a:p>
            <a:fld id="{DED33A19-6A49-4F0F-9C88-3C4DCBBC31F7}" type="slidenum">
              <a:rPr lang="fa-IR" smtClean="0"/>
              <a:t>‹#›</a:t>
            </a:fld>
            <a:endParaRPr lang="fa-IR"/>
          </a:p>
        </p:txBody>
      </p:sp>
    </p:spTree>
    <p:extLst>
      <p:ext uri="{BB962C8B-B14F-4D97-AF65-F5344CB8AC3E}">
        <p14:creationId xmlns:p14="http://schemas.microsoft.com/office/powerpoint/2010/main" val="1033319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ABD00457-A59E-4AB7-8864-FA7DA1FFDF54}" type="datetimeFigureOut">
              <a:rPr lang="fa-IR" smtClean="0"/>
              <a:t>21/04/1441</a:t>
            </a:fld>
            <a:endParaRPr lang="fa-IR"/>
          </a:p>
        </p:txBody>
      </p:sp>
      <p:sp>
        <p:nvSpPr>
          <p:cNvPr id="5" name="Footer Placeholder 2"/>
          <p:cNvSpPr>
            <a:spLocks noGrp="1"/>
          </p:cNvSpPr>
          <p:nvPr>
            <p:ph type="ftr" sz="quarter" idx="11"/>
          </p:nvPr>
        </p:nvSpPr>
        <p:spPr/>
        <p:txBody>
          <a:bodyPr/>
          <a:lstStyle/>
          <a:p>
            <a:endParaRPr lang="fa-IR"/>
          </a:p>
        </p:txBody>
      </p:sp>
      <p:sp>
        <p:nvSpPr>
          <p:cNvPr id="6" name="Slide Number Placeholder 3"/>
          <p:cNvSpPr>
            <a:spLocks noGrp="1"/>
          </p:cNvSpPr>
          <p:nvPr>
            <p:ph type="sldNum" sz="quarter" idx="12"/>
          </p:nvPr>
        </p:nvSpPr>
        <p:spPr/>
        <p:txBody>
          <a:bodyPr/>
          <a:lstStyle/>
          <a:p>
            <a:fld id="{DED33A19-6A49-4F0F-9C88-3C4DCBBC31F7}" type="slidenum">
              <a:rPr lang="fa-IR" smtClean="0"/>
              <a:t>‹#›</a:t>
            </a:fld>
            <a:endParaRPr lang="fa-IR"/>
          </a:p>
        </p:txBody>
      </p:sp>
    </p:spTree>
    <p:extLst>
      <p:ext uri="{BB962C8B-B14F-4D97-AF65-F5344CB8AC3E}">
        <p14:creationId xmlns:p14="http://schemas.microsoft.com/office/powerpoint/2010/main" val="2432909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ABD00457-A59E-4AB7-8864-FA7DA1FFDF54}" type="datetimeFigureOut">
              <a:rPr lang="fa-IR" smtClean="0"/>
              <a:t>21/04/1441</a:t>
            </a:fld>
            <a:endParaRPr lang="fa-IR"/>
          </a:p>
        </p:txBody>
      </p:sp>
      <p:sp>
        <p:nvSpPr>
          <p:cNvPr id="5" name="Footer Placeholder 5"/>
          <p:cNvSpPr>
            <a:spLocks noGrp="1"/>
          </p:cNvSpPr>
          <p:nvPr>
            <p:ph type="ftr" sz="quarter" idx="11"/>
          </p:nvPr>
        </p:nvSpPr>
        <p:spPr/>
        <p:txBody>
          <a:bodyPr/>
          <a:lstStyle/>
          <a:p>
            <a:endParaRPr lang="fa-IR"/>
          </a:p>
        </p:txBody>
      </p:sp>
      <p:sp>
        <p:nvSpPr>
          <p:cNvPr id="6" name="Slide Number Placeholder 6"/>
          <p:cNvSpPr>
            <a:spLocks noGrp="1"/>
          </p:cNvSpPr>
          <p:nvPr>
            <p:ph type="sldNum" sz="quarter" idx="12"/>
          </p:nvPr>
        </p:nvSpPr>
        <p:spPr/>
        <p:txBody>
          <a:bodyPr/>
          <a:lstStyle/>
          <a:p>
            <a:fld id="{DED33A19-6A49-4F0F-9C88-3C4DCBBC31F7}" type="slidenum">
              <a:rPr lang="fa-IR" smtClean="0"/>
              <a:t>‹#›</a:t>
            </a:fld>
            <a:endParaRPr lang="fa-IR"/>
          </a:p>
        </p:txBody>
      </p:sp>
    </p:spTree>
    <p:extLst>
      <p:ext uri="{BB962C8B-B14F-4D97-AF65-F5344CB8AC3E}">
        <p14:creationId xmlns:p14="http://schemas.microsoft.com/office/powerpoint/2010/main" val="3512358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D00457-A59E-4AB7-8864-FA7DA1FFDF54}" type="datetimeFigureOut">
              <a:rPr lang="fa-IR" smtClean="0"/>
              <a:t>21/04/1441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ED33A19-6A49-4F0F-9C88-3C4DCBBC31F7}" type="slidenum">
              <a:rPr lang="fa-IR" smtClean="0"/>
              <a:t>‹#›</a:t>
            </a:fld>
            <a:endParaRPr lang="fa-IR"/>
          </a:p>
        </p:txBody>
      </p:sp>
    </p:spTree>
    <p:extLst>
      <p:ext uri="{BB962C8B-B14F-4D97-AF65-F5344CB8AC3E}">
        <p14:creationId xmlns:p14="http://schemas.microsoft.com/office/powerpoint/2010/main" val="1509407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cs typeface="B Homa" panose="00000400000000000000" pitchFamily="2" charset="-78"/>
              </a:defRPr>
            </a:lvl1pPr>
          </a:lstStyle>
          <a:p>
            <a:fld id="{ABD00457-A59E-4AB7-8864-FA7DA1FFDF54}" type="datetimeFigureOut">
              <a:rPr lang="fa-IR" smtClean="0"/>
              <a:pPr/>
              <a:t>21/04/1441</a:t>
            </a:fld>
            <a:endParaRPr lang="fa-IR" dirty="0"/>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cs typeface="B Homa" panose="00000400000000000000" pitchFamily="2" charset="-78"/>
              </a:defRPr>
            </a:lvl1pPr>
          </a:lstStyle>
          <a:p>
            <a:endParaRPr lang="fa-IR" dirty="0"/>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cs typeface="B Homa" panose="00000400000000000000" pitchFamily="2" charset="-78"/>
              </a:defRPr>
            </a:lvl1pPr>
          </a:lstStyle>
          <a:p>
            <a:fld id="{DED33A19-6A49-4F0F-9C88-3C4DCBBC31F7}" type="slidenum">
              <a:rPr lang="fa-IR" smtClean="0"/>
              <a:pPr/>
              <a:t>‹#›</a:t>
            </a:fld>
            <a:endParaRPr lang="fa-IR" dirty="0"/>
          </a:p>
        </p:txBody>
      </p:sp>
    </p:spTree>
    <p:extLst>
      <p:ext uri="{BB962C8B-B14F-4D97-AF65-F5344CB8AC3E}">
        <p14:creationId xmlns:p14="http://schemas.microsoft.com/office/powerpoint/2010/main" val="1665160118"/>
      </p:ext>
    </p:extLst>
  </p:cSld>
  <p:clrMap bg1="dk1" tx1="lt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txStyles>
    <p:titleStyle>
      <a:lvl1pPr algn="l" defTabSz="457207"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6" indent="-342906" algn="r" defTabSz="457207"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r" defTabSz="457207"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7" rtl="1" eaLnBrk="1" latinLnBrk="0" hangingPunct="1">
        <a:defRPr sz="1800" kern="1200">
          <a:solidFill>
            <a:schemeClr val="tx1"/>
          </a:solidFill>
          <a:latin typeface="+mn-lt"/>
          <a:ea typeface="+mn-ea"/>
          <a:cs typeface="+mn-cs"/>
        </a:defRPr>
      </a:lvl1pPr>
      <a:lvl2pPr marL="457207" algn="r" defTabSz="457207" rtl="1" eaLnBrk="1" latinLnBrk="0" hangingPunct="1">
        <a:defRPr sz="1800" kern="1200">
          <a:solidFill>
            <a:schemeClr val="tx1"/>
          </a:solidFill>
          <a:latin typeface="+mn-lt"/>
          <a:ea typeface="+mn-ea"/>
          <a:cs typeface="+mn-cs"/>
        </a:defRPr>
      </a:lvl2pPr>
      <a:lvl3pPr marL="914415" algn="r" defTabSz="457207" rtl="1" eaLnBrk="1" latinLnBrk="0" hangingPunct="1">
        <a:defRPr sz="1800" kern="1200">
          <a:solidFill>
            <a:schemeClr val="tx1"/>
          </a:solidFill>
          <a:latin typeface="+mn-lt"/>
          <a:ea typeface="+mn-ea"/>
          <a:cs typeface="+mn-cs"/>
        </a:defRPr>
      </a:lvl3pPr>
      <a:lvl4pPr marL="1371622" algn="r" defTabSz="457207" rtl="1" eaLnBrk="1" latinLnBrk="0" hangingPunct="1">
        <a:defRPr sz="1800" kern="1200">
          <a:solidFill>
            <a:schemeClr val="tx1"/>
          </a:solidFill>
          <a:latin typeface="+mn-lt"/>
          <a:ea typeface="+mn-ea"/>
          <a:cs typeface="+mn-cs"/>
        </a:defRPr>
      </a:lvl4pPr>
      <a:lvl5pPr marL="1828831" algn="r" defTabSz="457207" rtl="1" eaLnBrk="1" latinLnBrk="0" hangingPunct="1">
        <a:defRPr sz="1800" kern="1200">
          <a:solidFill>
            <a:schemeClr val="tx1"/>
          </a:solidFill>
          <a:latin typeface="+mn-lt"/>
          <a:ea typeface="+mn-ea"/>
          <a:cs typeface="+mn-cs"/>
        </a:defRPr>
      </a:lvl5pPr>
      <a:lvl6pPr marL="2286038" algn="r" defTabSz="457207" rtl="1" eaLnBrk="1" latinLnBrk="0" hangingPunct="1">
        <a:defRPr sz="1800" kern="1200">
          <a:solidFill>
            <a:schemeClr val="tx1"/>
          </a:solidFill>
          <a:latin typeface="+mn-lt"/>
          <a:ea typeface="+mn-ea"/>
          <a:cs typeface="+mn-cs"/>
        </a:defRPr>
      </a:lvl6pPr>
      <a:lvl7pPr marL="2743246" algn="r" defTabSz="457207" rtl="1" eaLnBrk="1" latinLnBrk="0" hangingPunct="1">
        <a:defRPr sz="1800" kern="1200">
          <a:solidFill>
            <a:schemeClr val="tx1"/>
          </a:solidFill>
          <a:latin typeface="+mn-lt"/>
          <a:ea typeface="+mn-ea"/>
          <a:cs typeface="+mn-cs"/>
        </a:defRPr>
      </a:lvl7pPr>
      <a:lvl8pPr marL="3200453" algn="r" defTabSz="457207" rtl="1" eaLnBrk="1" latinLnBrk="0" hangingPunct="1">
        <a:defRPr sz="1800" kern="1200">
          <a:solidFill>
            <a:schemeClr val="tx1"/>
          </a:solidFill>
          <a:latin typeface="+mn-lt"/>
          <a:ea typeface="+mn-ea"/>
          <a:cs typeface="+mn-cs"/>
        </a:defRPr>
      </a:lvl8pPr>
      <a:lvl9pPr marL="3657661" algn="r" defTabSz="457207"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456" y="2636912"/>
            <a:ext cx="9145016" cy="1338828"/>
          </a:xfrm>
          <a:prstGeom prst="rect">
            <a:avLst/>
          </a:prstGeom>
        </p:spPr>
        <p:txBody>
          <a:bodyPr wrap="square">
            <a:spAutoFit/>
          </a:bodyPr>
          <a:lstStyle/>
          <a:p>
            <a:pPr algn="ctr">
              <a:lnSpc>
                <a:spcPct val="150000"/>
              </a:lnSpc>
            </a:pPr>
            <a:r>
              <a:rPr lang="fa-IR" sz="5400" b="1" dirty="0" smtClean="0">
                <a:solidFill>
                  <a:srgbClr val="FFFF00"/>
                </a:solidFill>
                <a:cs typeface="B Homa" panose="00000400000000000000" pitchFamily="2" charset="-78"/>
              </a:rPr>
              <a:t>معرفی و بررسی فرا تجدد در شهرسازی</a:t>
            </a:r>
            <a:endParaRPr lang="fa-IR" sz="5400" b="1" dirty="0">
              <a:solidFill>
                <a:srgbClr val="FFFF00"/>
              </a:solidFill>
              <a:cs typeface="B Homa" panose="00000400000000000000" pitchFamily="2" charset="-78"/>
            </a:endParaRPr>
          </a:p>
        </p:txBody>
      </p:sp>
    </p:spTree>
    <p:extLst>
      <p:ext uri="{BB962C8B-B14F-4D97-AF65-F5344CB8AC3E}">
        <p14:creationId xmlns:p14="http://schemas.microsoft.com/office/powerpoint/2010/main" val="24810588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9752" y="476672"/>
            <a:ext cx="8183880" cy="1051560"/>
          </a:xfrm>
        </p:spPr>
        <p:txBody>
          <a:bodyPr>
            <a:normAutofit fontScale="90000"/>
          </a:bodyPr>
          <a:lstStyle/>
          <a:p>
            <a:r>
              <a:rPr lang="fa-IR" dirty="0">
                <a:cs typeface="B Homa" panose="00000400000000000000" pitchFamily="2" charset="-78"/>
              </a:rPr>
              <a:t>مبنا های طراحی شهری فرا تجدد</a:t>
            </a:r>
            <a:br>
              <a:rPr lang="fa-IR" dirty="0">
                <a:cs typeface="B Homa" panose="00000400000000000000" pitchFamily="2" charset="-78"/>
              </a:rPr>
            </a:br>
            <a:endParaRPr lang="fa-IR" dirty="0">
              <a:cs typeface="B Homa" panose="00000400000000000000" pitchFamily="2" charset="-78"/>
            </a:endParaRPr>
          </a:p>
        </p:txBody>
      </p:sp>
      <p:sp>
        <p:nvSpPr>
          <p:cNvPr id="4" name="Oval 3"/>
          <p:cNvSpPr/>
          <p:nvPr/>
        </p:nvSpPr>
        <p:spPr>
          <a:xfrm>
            <a:off x="6876256" y="1729569"/>
            <a:ext cx="1604392" cy="16005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cs typeface="B Homa" panose="00000400000000000000" pitchFamily="2" charset="-78"/>
              </a:rPr>
              <a:t>جنبش طرفداران محیط زیست </a:t>
            </a:r>
            <a:endParaRPr lang="fa-IR" dirty="0">
              <a:cs typeface="B Homa" panose="00000400000000000000" pitchFamily="2" charset="-78"/>
            </a:endParaRPr>
          </a:p>
        </p:txBody>
      </p:sp>
      <p:sp>
        <p:nvSpPr>
          <p:cNvPr id="5" name="Oval 4"/>
          <p:cNvSpPr/>
          <p:nvPr/>
        </p:nvSpPr>
        <p:spPr>
          <a:xfrm>
            <a:off x="3043647" y="1980667"/>
            <a:ext cx="1616546" cy="15635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cs typeface="B Homa" panose="00000400000000000000" pitchFamily="2" charset="-78"/>
              </a:rPr>
              <a:t>منطقه گرایی</a:t>
            </a:r>
            <a:endParaRPr lang="fa-IR" dirty="0">
              <a:cs typeface="B Homa" panose="00000400000000000000" pitchFamily="2" charset="-78"/>
            </a:endParaRPr>
          </a:p>
        </p:txBody>
      </p:sp>
      <p:sp>
        <p:nvSpPr>
          <p:cNvPr id="8" name="Oval 7"/>
          <p:cNvSpPr/>
          <p:nvPr/>
        </p:nvSpPr>
        <p:spPr>
          <a:xfrm>
            <a:off x="4932040" y="1768041"/>
            <a:ext cx="1626418" cy="16005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cs typeface="B Homa" panose="00000400000000000000" pitchFamily="2" charset="-78"/>
              </a:rPr>
              <a:t>جنبش منظر شهری</a:t>
            </a:r>
            <a:endParaRPr lang="fa-IR" dirty="0">
              <a:cs typeface="B Homa" panose="00000400000000000000" pitchFamily="2" charset="-78"/>
            </a:endParaRPr>
          </a:p>
        </p:txBody>
      </p:sp>
      <p:sp>
        <p:nvSpPr>
          <p:cNvPr id="12" name="Oval 11"/>
          <p:cNvSpPr/>
          <p:nvPr/>
        </p:nvSpPr>
        <p:spPr>
          <a:xfrm>
            <a:off x="1209092" y="1768040"/>
            <a:ext cx="1533178" cy="154241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cs typeface="B Homa" panose="00000400000000000000" pitchFamily="2" charset="-78"/>
              </a:rPr>
              <a:t>ونچوری وزمینه گرایی</a:t>
            </a:r>
            <a:endParaRPr lang="fa-IR" dirty="0">
              <a:cs typeface="B Homa" panose="00000400000000000000" pitchFamily="2" charset="-78"/>
            </a:endParaRPr>
          </a:p>
        </p:txBody>
      </p:sp>
      <p:sp>
        <p:nvSpPr>
          <p:cNvPr id="13" name="Oval 12"/>
          <p:cNvSpPr/>
          <p:nvPr/>
        </p:nvSpPr>
        <p:spPr>
          <a:xfrm>
            <a:off x="7177930" y="3750146"/>
            <a:ext cx="1604392" cy="15683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cs typeface="B Homa" panose="00000400000000000000" pitchFamily="2" charset="-78"/>
              </a:rPr>
              <a:t>التقاط تاریخی</a:t>
            </a:r>
            <a:endParaRPr lang="fa-IR" dirty="0">
              <a:cs typeface="B Homa" panose="00000400000000000000" pitchFamily="2" charset="-78"/>
            </a:endParaRPr>
          </a:p>
        </p:txBody>
      </p:sp>
      <p:sp>
        <p:nvSpPr>
          <p:cNvPr id="14" name="Oval 13"/>
          <p:cNvSpPr/>
          <p:nvPr/>
        </p:nvSpPr>
        <p:spPr>
          <a:xfrm>
            <a:off x="5473749" y="3867286"/>
            <a:ext cx="1589348" cy="15868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cs typeface="B Homa" panose="00000400000000000000" pitchFamily="2" charset="-78"/>
              </a:rPr>
              <a:t>حفاظت تاریخی واعیان سازی</a:t>
            </a:r>
            <a:endParaRPr lang="fa-IR" dirty="0">
              <a:cs typeface="B Homa" panose="00000400000000000000" pitchFamily="2" charset="-78"/>
            </a:endParaRPr>
          </a:p>
        </p:txBody>
      </p:sp>
      <p:sp>
        <p:nvSpPr>
          <p:cNvPr id="15" name="Oval 14"/>
          <p:cNvSpPr/>
          <p:nvPr/>
        </p:nvSpPr>
        <p:spPr>
          <a:xfrm>
            <a:off x="3851920" y="3928628"/>
            <a:ext cx="1449710" cy="14984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cs typeface="B Homa" panose="00000400000000000000" pitchFamily="2" charset="-78"/>
              </a:rPr>
              <a:t>منطقه گرایی انتقادی</a:t>
            </a:r>
            <a:endParaRPr lang="fa-IR" dirty="0">
              <a:cs typeface="B Homa" panose="00000400000000000000" pitchFamily="2" charset="-78"/>
            </a:endParaRPr>
          </a:p>
        </p:txBody>
      </p:sp>
      <p:sp>
        <p:nvSpPr>
          <p:cNvPr id="16" name="Oval 15"/>
          <p:cNvSpPr/>
          <p:nvPr/>
        </p:nvSpPr>
        <p:spPr>
          <a:xfrm>
            <a:off x="2142889" y="3928628"/>
            <a:ext cx="1565698" cy="15657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cs typeface="B Homa" panose="00000400000000000000" pitchFamily="2" charset="-78"/>
              </a:rPr>
              <a:t>شهرسازی نو سنت گرایانه</a:t>
            </a:r>
            <a:endParaRPr lang="fa-IR" dirty="0">
              <a:cs typeface="B Homa" panose="00000400000000000000" pitchFamily="2" charset="-78"/>
            </a:endParaRPr>
          </a:p>
        </p:txBody>
      </p:sp>
      <p:sp>
        <p:nvSpPr>
          <p:cNvPr id="17" name="Oval 16"/>
          <p:cNvSpPr/>
          <p:nvPr/>
        </p:nvSpPr>
        <p:spPr>
          <a:xfrm>
            <a:off x="395536" y="3879533"/>
            <a:ext cx="1548680" cy="15657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cs typeface="B Homa" panose="00000400000000000000" pitchFamily="2" charset="-78"/>
              </a:rPr>
              <a:t>شهر لبه</a:t>
            </a:r>
            <a:endParaRPr lang="fa-IR" dirty="0">
              <a:cs typeface="B Homa" panose="00000400000000000000" pitchFamily="2" charset="-78"/>
            </a:endParaRPr>
          </a:p>
        </p:txBody>
      </p:sp>
    </p:spTree>
    <p:extLst>
      <p:ext uri="{BB962C8B-B14F-4D97-AF65-F5344CB8AC3E}">
        <p14:creationId xmlns:p14="http://schemas.microsoft.com/office/powerpoint/2010/main" val="2602136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3568" y="2780928"/>
            <a:ext cx="1296144" cy="158417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fa-IR" sz="2000" dirty="0" smtClean="0">
                <a:cs typeface="B Homa" panose="00000400000000000000" pitchFamily="2" charset="-78"/>
              </a:rPr>
              <a:t>روش واصول طراحی</a:t>
            </a:r>
            <a:endParaRPr lang="fa-IR" sz="2000" dirty="0">
              <a:cs typeface="B Homa" panose="00000400000000000000" pitchFamily="2" charset="-78"/>
            </a:endParaRPr>
          </a:p>
        </p:txBody>
      </p:sp>
      <p:sp>
        <p:nvSpPr>
          <p:cNvPr id="18" name="Rectangle 17"/>
          <p:cNvSpPr/>
          <p:nvPr/>
        </p:nvSpPr>
        <p:spPr>
          <a:xfrm>
            <a:off x="7308304" y="548680"/>
            <a:ext cx="1368152" cy="648072"/>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fa-IR" dirty="0">
                <a:solidFill>
                  <a:schemeClr val="dk1"/>
                </a:solidFill>
                <a:cs typeface="B Homa" panose="00000400000000000000" pitchFamily="2" charset="-78"/>
              </a:rPr>
              <a:t>تنوع وکثرت</a:t>
            </a:r>
          </a:p>
        </p:txBody>
      </p:sp>
      <p:sp>
        <p:nvSpPr>
          <p:cNvPr id="19" name="Rectangle 18"/>
          <p:cNvSpPr/>
          <p:nvPr/>
        </p:nvSpPr>
        <p:spPr>
          <a:xfrm>
            <a:off x="4427984" y="620688"/>
            <a:ext cx="1368152" cy="648072"/>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fa-IR" dirty="0">
                <a:solidFill>
                  <a:schemeClr val="dk1"/>
                </a:solidFill>
                <a:cs typeface="B Homa" panose="00000400000000000000" pitchFamily="2" charset="-78"/>
              </a:rPr>
              <a:t>زمینه گرایی</a:t>
            </a:r>
          </a:p>
        </p:txBody>
      </p:sp>
      <p:sp>
        <p:nvSpPr>
          <p:cNvPr id="20" name="Rectangle 19"/>
          <p:cNvSpPr/>
          <p:nvPr/>
        </p:nvSpPr>
        <p:spPr>
          <a:xfrm>
            <a:off x="7321810" y="1700808"/>
            <a:ext cx="1368152" cy="648072"/>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fa-IR" dirty="0">
                <a:solidFill>
                  <a:schemeClr val="dk1"/>
                </a:solidFill>
                <a:cs typeface="B Homa" panose="00000400000000000000" pitchFamily="2" charset="-78"/>
              </a:rPr>
              <a:t>مشارکت</a:t>
            </a:r>
          </a:p>
        </p:txBody>
      </p:sp>
      <p:sp>
        <p:nvSpPr>
          <p:cNvPr id="21" name="Rectangle 20"/>
          <p:cNvSpPr/>
          <p:nvPr/>
        </p:nvSpPr>
        <p:spPr>
          <a:xfrm>
            <a:off x="4403576" y="1700808"/>
            <a:ext cx="1392560" cy="792088"/>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fa-IR" dirty="0">
                <a:solidFill>
                  <a:schemeClr val="dk1"/>
                </a:solidFill>
                <a:cs typeface="B Homa" panose="00000400000000000000" pitchFamily="2" charset="-78"/>
              </a:rPr>
              <a:t>طراحی کوچک مقیاس</a:t>
            </a:r>
          </a:p>
        </p:txBody>
      </p:sp>
      <p:sp>
        <p:nvSpPr>
          <p:cNvPr id="22" name="Rectangle 21"/>
          <p:cNvSpPr/>
          <p:nvPr/>
        </p:nvSpPr>
        <p:spPr>
          <a:xfrm>
            <a:off x="7321810" y="2780928"/>
            <a:ext cx="1368152" cy="648072"/>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fa-IR" dirty="0">
                <a:solidFill>
                  <a:schemeClr val="dk1"/>
                </a:solidFill>
                <a:cs typeface="B Homa" panose="00000400000000000000" pitchFamily="2" charset="-78"/>
              </a:rPr>
              <a:t>فرایند نگاری</a:t>
            </a:r>
          </a:p>
        </p:txBody>
      </p:sp>
      <p:sp>
        <p:nvSpPr>
          <p:cNvPr id="23" name="Rectangle 22"/>
          <p:cNvSpPr/>
          <p:nvPr/>
        </p:nvSpPr>
        <p:spPr>
          <a:xfrm>
            <a:off x="4403576" y="2780928"/>
            <a:ext cx="1368152" cy="648072"/>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fa-IR" dirty="0">
                <a:solidFill>
                  <a:schemeClr val="dk1"/>
                </a:solidFill>
                <a:cs typeface="B Homa" panose="00000400000000000000" pitchFamily="2" charset="-78"/>
              </a:rPr>
              <a:t>التقاط</a:t>
            </a:r>
          </a:p>
        </p:txBody>
      </p:sp>
      <p:sp>
        <p:nvSpPr>
          <p:cNvPr id="24" name="Rectangle 23"/>
          <p:cNvSpPr/>
          <p:nvPr/>
        </p:nvSpPr>
        <p:spPr>
          <a:xfrm>
            <a:off x="7321810" y="3861048"/>
            <a:ext cx="1368152" cy="792088"/>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fa-IR" dirty="0">
                <a:solidFill>
                  <a:schemeClr val="dk1"/>
                </a:solidFill>
                <a:cs typeface="B Homa" panose="00000400000000000000" pitchFamily="2" charset="-78"/>
              </a:rPr>
              <a:t>شهر به عنوان یک منظر</a:t>
            </a:r>
          </a:p>
        </p:txBody>
      </p:sp>
      <p:sp>
        <p:nvSpPr>
          <p:cNvPr id="25" name="Rectangle 24"/>
          <p:cNvSpPr/>
          <p:nvPr/>
        </p:nvSpPr>
        <p:spPr>
          <a:xfrm>
            <a:off x="4403576" y="3901802"/>
            <a:ext cx="1368152" cy="648072"/>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fa-IR" dirty="0">
                <a:solidFill>
                  <a:schemeClr val="dk1"/>
                </a:solidFill>
                <a:cs typeface="B Homa" panose="00000400000000000000" pitchFamily="2" charset="-78"/>
              </a:rPr>
              <a:t>اختلاط کاربری ها</a:t>
            </a:r>
          </a:p>
        </p:txBody>
      </p:sp>
      <p:sp>
        <p:nvSpPr>
          <p:cNvPr id="26" name="Rectangle 25"/>
          <p:cNvSpPr/>
          <p:nvPr/>
        </p:nvSpPr>
        <p:spPr>
          <a:xfrm>
            <a:off x="7321810" y="5157192"/>
            <a:ext cx="1368152" cy="648072"/>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fa-IR" dirty="0">
                <a:solidFill>
                  <a:schemeClr val="dk1"/>
                </a:solidFill>
                <a:cs typeface="B Homa" panose="00000400000000000000" pitchFamily="2" charset="-78"/>
              </a:rPr>
              <a:t>کاربرد تزیینات</a:t>
            </a:r>
          </a:p>
        </p:txBody>
      </p:sp>
      <p:sp>
        <p:nvSpPr>
          <p:cNvPr id="27" name="Rectangle 26"/>
          <p:cNvSpPr/>
          <p:nvPr/>
        </p:nvSpPr>
        <p:spPr>
          <a:xfrm>
            <a:off x="4403576" y="5206566"/>
            <a:ext cx="1368152" cy="648072"/>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fa-IR" dirty="0" smtClean="0">
                <a:cs typeface="B Homa" panose="00000400000000000000" pitchFamily="2" charset="-78"/>
              </a:rPr>
              <a:t>اولویت دادن به عابر پیاده</a:t>
            </a:r>
            <a:endParaRPr lang="fa-IR" dirty="0">
              <a:cs typeface="B Homa" panose="00000400000000000000" pitchFamily="2" charset="-78"/>
            </a:endParaRPr>
          </a:p>
        </p:txBody>
      </p:sp>
    </p:spTree>
    <p:extLst>
      <p:ext uri="{BB962C8B-B14F-4D97-AF65-F5344CB8AC3E}">
        <p14:creationId xmlns:p14="http://schemas.microsoft.com/office/powerpoint/2010/main" val="11503035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100563" y="206496"/>
            <a:ext cx="2965876" cy="584775"/>
          </a:xfrm>
          <a:prstGeom prst="rect">
            <a:avLst/>
          </a:prstGeom>
          <a:ln w="76200">
            <a:solidFill>
              <a:schemeClr val="accent1">
                <a:lumMod val="50000"/>
              </a:schemeClr>
            </a:solidFill>
          </a:ln>
        </p:spPr>
        <p:txBody>
          <a:bodyPr wrap="none">
            <a:spAutoFit/>
          </a:bodyPr>
          <a:lstStyle/>
          <a:p>
            <a:r>
              <a:rPr lang="fa-IR" sz="3200" b="1" dirty="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B Homa" panose="00000400000000000000" pitchFamily="2" charset="-78"/>
              </a:rPr>
              <a:t>روش و اصول طراحی</a:t>
            </a:r>
            <a:endParaRPr lang="en-US" sz="3200" b="1" dirty="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endParaRPr>
          </a:p>
        </p:txBody>
      </p:sp>
      <p:sp>
        <p:nvSpPr>
          <p:cNvPr id="5" name="Rectangle 4"/>
          <p:cNvSpPr/>
          <p:nvPr/>
        </p:nvSpPr>
        <p:spPr>
          <a:xfrm>
            <a:off x="827583" y="1360186"/>
            <a:ext cx="7863083" cy="984885"/>
          </a:xfrm>
          <a:prstGeom prst="rect">
            <a:avLst/>
          </a:prstGeom>
        </p:spPr>
        <p:txBody>
          <a:bodyPr wrap="square">
            <a:spAutoFit/>
          </a:bodyPr>
          <a:lstStyle/>
          <a:p>
            <a:r>
              <a:rPr lang="fa-IR" sz="2000" b="1" dirty="0">
                <a:latin typeface="Adobe Arabic" panose="02040503050201020203" pitchFamily="18" charset="-78"/>
                <a:cs typeface="B Homa" panose="00000400000000000000" pitchFamily="2" charset="-78"/>
              </a:rPr>
              <a:t>تنوع و </a:t>
            </a:r>
            <a:r>
              <a:rPr lang="fa-IR" sz="2000" b="1" dirty="0" smtClean="0">
                <a:latin typeface="Adobe Arabic" panose="02040503050201020203" pitchFamily="18" charset="-78"/>
                <a:cs typeface="B Homa" panose="00000400000000000000" pitchFamily="2" charset="-78"/>
              </a:rPr>
              <a:t>تکثر</a:t>
            </a:r>
            <a:r>
              <a:rPr lang="en-US" sz="2000" b="1" dirty="0" smtClean="0">
                <a:latin typeface="Adobe Arabic" panose="02040503050201020203" pitchFamily="18" charset="-78"/>
                <a:cs typeface="B Homa" panose="00000400000000000000" pitchFamily="2" charset="-78"/>
              </a:rPr>
              <a:t>:</a:t>
            </a:r>
            <a:r>
              <a:rPr lang="fa-IR" sz="2000" b="1" dirty="0" smtClean="0">
                <a:latin typeface="Adobe Arabic" panose="02040503050201020203" pitchFamily="18" charset="-78"/>
                <a:cs typeface="B Homa" panose="00000400000000000000" pitchFamily="2" charset="-78"/>
              </a:rPr>
              <a:t>فر</a:t>
            </a:r>
            <a:r>
              <a:rPr lang="fa-IR" sz="2000" dirty="0" smtClean="0">
                <a:latin typeface="Adobe Arabic" panose="02040503050201020203" pitchFamily="18" charset="-78"/>
                <a:cs typeface="B Homa" panose="00000400000000000000" pitchFamily="2" charset="-78"/>
              </a:rPr>
              <a:t>اتجدد آمیزه ای از تجارب گوناگون است </a:t>
            </a:r>
            <a:r>
              <a:rPr lang="en-US" sz="2000" dirty="0" smtClean="0">
                <a:latin typeface="Adobe Arabic" panose="02040503050201020203" pitchFamily="18" charset="-78"/>
                <a:cs typeface="B Homa" panose="00000400000000000000" pitchFamily="2" charset="-78"/>
              </a:rPr>
              <a:t>.</a:t>
            </a:r>
            <a:r>
              <a:rPr lang="fa-IR" sz="2000" dirty="0" smtClean="0">
                <a:latin typeface="Adobe Arabic" panose="02040503050201020203" pitchFamily="18" charset="-78"/>
                <a:cs typeface="B Homa" panose="00000400000000000000" pitchFamily="2" charset="-78"/>
              </a:rPr>
              <a:t>خواهان حل مشکل دوره تجدد یعنی کمبود و فقدان معنای شهری است</a:t>
            </a:r>
          </a:p>
          <a:p>
            <a:endParaRPr lang="en-US" dirty="0"/>
          </a:p>
        </p:txBody>
      </p:sp>
      <p:sp>
        <p:nvSpPr>
          <p:cNvPr id="6" name="Rectangle 5"/>
          <p:cNvSpPr/>
          <p:nvPr/>
        </p:nvSpPr>
        <p:spPr>
          <a:xfrm>
            <a:off x="381884" y="1978967"/>
            <a:ext cx="8295131" cy="707886"/>
          </a:xfrm>
          <a:prstGeom prst="rect">
            <a:avLst/>
          </a:prstGeom>
        </p:spPr>
        <p:txBody>
          <a:bodyPr wrap="square">
            <a:spAutoFit/>
          </a:bodyPr>
          <a:lstStyle/>
          <a:p>
            <a:r>
              <a:rPr lang="fa-IR" sz="2000" dirty="0">
                <a:cs typeface="B Homa" pitchFamily="2" charset="-78"/>
              </a:rPr>
              <a:t>زمینه </a:t>
            </a:r>
            <a:r>
              <a:rPr lang="fa-IR" sz="2000" dirty="0" smtClean="0">
                <a:cs typeface="B Homa" pitchFamily="2" charset="-78"/>
              </a:rPr>
              <a:t>گرایی:فراتجدد </a:t>
            </a:r>
            <a:r>
              <a:rPr lang="fa-IR" sz="2000" dirty="0">
                <a:cs typeface="B Homa" pitchFamily="2" charset="-78"/>
              </a:rPr>
              <a:t>تکیه بر امور فرهنگی </a:t>
            </a:r>
            <a:r>
              <a:rPr lang="fa-IR" sz="2000" dirty="0" smtClean="0">
                <a:cs typeface="B Homa" pitchFamily="2" charset="-78"/>
              </a:rPr>
              <a:t>دارد</a:t>
            </a:r>
            <a:r>
              <a:rPr lang="en-US" sz="2000" dirty="0" smtClean="0">
                <a:cs typeface="B Homa" pitchFamily="2" charset="-78"/>
              </a:rPr>
              <a:t> </a:t>
            </a:r>
            <a:r>
              <a:rPr lang="fa-IR" sz="2000" dirty="0" smtClean="0">
                <a:cs typeface="B Homa" pitchFamily="2" charset="-78"/>
              </a:rPr>
              <a:t>از </a:t>
            </a:r>
            <a:r>
              <a:rPr lang="fa-IR" sz="2000" dirty="0">
                <a:cs typeface="B Homa" pitchFamily="2" charset="-78"/>
              </a:rPr>
              <a:t>ویژگی های قومی و سرزمینی هرمنطقه برای ارائه طرح های شهری استفاده </a:t>
            </a:r>
            <a:r>
              <a:rPr lang="fa-IR" sz="2000" dirty="0" smtClean="0">
                <a:cs typeface="B Homa" pitchFamily="2" charset="-78"/>
              </a:rPr>
              <a:t>میکند.براین </a:t>
            </a:r>
            <a:r>
              <a:rPr lang="fa-IR" sz="2000" dirty="0">
                <a:cs typeface="B Homa" pitchFamily="2" charset="-78"/>
              </a:rPr>
              <a:t>باور است که جهانی فکر کنیم و محلی عمل کنیم</a:t>
            </a:r>
            <a:endParaRPr lang="en-US" sz="2000" dirty="0">
              <a:cs typeface="B Homa" pitchFamily="2" charset="-78"/>
            </a:endParaRPr>
          </a:p>
        </p:txBody>
      </p:sp>
      <p:sp>
        <p:nvSpPr>
          <p:cNvPr id="7" name="Rectangle 6"/>
          <p:cNvSpPr/>
          <p:nvPr/>
        </p:nvSpPr>
        <p:spPr>
          <a:xfrm>
            <a:off x="651459" y="2852936"/>
            <a:ext cx="8040303" cy="1323439"/>
          </a:xfrm>
          <a:prstGeom prst="rect">
            <a:avLst/>
          </a:prstGeom>
        </p:spPr>
        <p:txBody>
          <a:bodyPr wrap="square">
            <a:spAutoFit/>
          </a:bodyPr>
          <a:lstStyle/>
          <a:p>
            <a:r>
              <a:rPr lang="fa-IR" sz="2000" b="1" u="sng" dirty="0" smtClean="0">
                <a:cs typeface="B Homa" pitchFamily="2" charset="-78"/>
              </a:rPr>
              <a:t>مشارکت:</a:t>
            </a:r>
            <a:r>
              <a:rPr lang="fa-IR" sz="2000" dirty="0" smtClean="0">
                <a:cs typeface="B Homa" pitchFamily="2" charset="-78"/>
              </a:rPr>
              <a:t>یکی </a:t>
            </a:r>
            <a:r>
              <a:rPr lang="fa-IR" sz="2000" dirty="0">
                <a:cs typeface="B Homa" pitchFamily="2" charset="-78"/>
              </a:rPr>
              <a:t>از راه های رسیدن به تنوع در فراتجدد توجه به گروه ها و نهادهای اجتماعی در شهرهاست</a:t>
            </a:r>
          </a:p>
          <a:p>
            <a:r>
              <a:rPr lang="fa-IR" sz="2000" dirty="0">
                <a:cs typeface="B Homa" pitchFamily="2" charset="-78"/>
              </a:rPr>
              <a:t>برخلاف اقتدار گرایی تجدد برلزوم مشارکت تاکید </a:t>
            </a:r>
            <a:r>
              <a:rPr lang="fa-IR" sz="2000" dirty="0" smtClean="0">
                <a:cs typeface="B Homa" pitchFamily="2" charset="-78"/>
              </a:rPr>
              <a:t>میکندبه </a:t>
            </a:r>
            <a:r>
              <a:rPr lang="fa-IR" sz="2000" dirty="0">
                <a:cs typeface="B Homa" pitchFamily="2" charset="-78"/>
              </a:rPr>
              <a:t>سمت روش های دموکراتیک در شهرسازی حرکت میکند</a:t>
            </a:r>
            <a:r>
              <a:rPr lang="fa-IR" dirty="0">
                <a:cs typeface="B Homa" pitchFamily="2" charset="-78"/>
              </a:rPr>
              <a:t>.</a:t>
            </a:r>
            <a:endParaRPr lang="en-US" dirty="0">
              <a:cs typeface="B Homa" pitchFamily="2" charset="-78"/>
            </a:endParaRPr>
          </a:p>
        </p:txBody>
      </p:sp>
      <p:sp>
        <p:nvSpPr>
          <p:cNvPr id="8" name="Rectangle 7"/>
          <p:cNvSpPr/>
          <p:nvPr/>
        </p:nvSpPr>
        <p:spPr>
          <a:xfrm>
            <a:off x="854927" y="4147031"/>
            <a:ext cx="7863083" cy="2185214"/>
          </a:xfrm>
          <a:prstGeom prst="rect">
            <a:avLst/>
          </a:prstGeom>
        </p:spPr>
        <p:txBody>
          <a:bodyPr wrap="square">
            <a:spAutoFit/>
          </a:bodyPr>
          <a:lstStyle/>
          <a:p>
            <a:endParaRPr lang="fa-IR" b="1" u="sng" dirty="0">
              <a:cs typeface="B Homa" pitchFamily="2" charset="-78"/>
            </a:endParaRPr>
          </a:p>
          <a:p>
            <a:r>
              <a:rPr lang="fa-IR" sz="2000" b="1" u="sng" dirty="0" smtClean="0">
                <a:cs typeface="B Homa"/>
              </a:rPr>
              <a:t>طراحی </a:t>
            </a:r>
            <a:r>
              <a:rPr lang="fa-IR" sz="2000" b="1" u="sng" dirty="0">
                <a:cs typeface="B Homa"/>
              </a:rPr>
              <a:t>های کوچک </a:t>
            </a:r>
            <a:r>
              <a:rPr lang="fa-IR" sz="2000" b="1" u="sng" dirty="0" smtClean="0">
                <a:cs typeface="B Homa"/>
              </a:rPr>
              <a:t>مقیاس:به</a:t>
            </a:r>
            <a:r>
              <a:rPr lang="fa-IR" sz="2000" dirty="0" smtClean="0">
                <a:cs typeface="B Homa"/>
              </a:rPr>
              <a:t> </a:t>
            </a:r>
            <a:r>
              <a:rPr lang="fa-IR" sz="2000" dirty="0">
                <a:cs typeface="B Homa"/>
              </a:rPr>
              <a:t>برخورد موردی با مشکلات شهری می </a:t>
            </a:r>
            <a:r>
              <a:rPr lang="fa-IR" sz="2000" dirty="0" smtClean="0">
                <a:cs typeface="B Homa"/>
              </a:rPr>
              <a:t>پردازد.از </a:t>
            </a:r>
            <a:r>
              <a:rPr lang="fa-IR" sz="2000" dirty="0">
                <a:cs typeface="B Homa"/>
              </a:rPr>
              <a:t>ارائه ی راه </a:t>
            </a:r>
            <a:r>
              <a:rPr lang="fa-IR" sz="2000" dirty="0" smtClean="0">
                <a:cs typeface="B Homa"/>
              </a:rPr>
              <a:t>حل برای </a:t>
            </a:r>
            <a:r>
              <a:rPr lang="fa-IR" sz="2000" dirty="0">
                <a:cs typeface="B Homa"/>
              </a:rPr>
              <a:t>کلیت شهر اجتناب می کند </a:t>
            </a:r>
            <a:r>
              <a:rPr lang="fa-IR" sz="2000" dirty="0" smtClean="0">
                <a:cs typeface="B Homa"/>
              </a:rPr>
              <a:t>بیشتر </a:t>
            </a:r>
            <a:r>
              <a:rPr lang="fa-IR" sz="2000" dirty="0">
                <a:cs typeface="B Homa"/>
              </a:rPr>
              <a:t>به طراحی شهری تکیه دارد برخلاف </a:t>
            </a:r>
            <a:r>
              <a:rPr lang="fa-IR" sz="2000" dirty="0" smtClean="0">
                <a:cs typeface="B Homa"/>
              </a:rPr>
              <a:t>تجدد</a:t>
            </a:r>
          </a:p>
          <a:p>
            <a:endParaRPr lang="fa-IR" sz="2000" b="1" u="sng" dirty="0" smtClean="0">
              <a:cs typeface="B Homa"/>
            </a:endParaRPr>
          </a:p>
          <a:p>
            <a:r>
              <a:rPr lang="fa-IR" sz="2000" b="1" u="sng" dirty="0" smtClean="0">
                <a:cs typeface="B Homa" pitchFamily="2" charset="-78"/>
              </a:rPr>
              <a:t>فرایند گرایی:</a:t>
            </a:r>
            <a:r>
              <a:rPr lang="fa-IR" sz="2000" dirty="0" smtClean="0">
                <a:cs typeface="B Homa" pitchFamily="2" charset="-78"/>
              </a:rPr>
              <a:t>طراحی </a:t>
            </a:r>
            <a:r>
              <a:rPr lang="fa-IR" sz="2000" dirty="0">
                <a:cs typeface="B Homa" pitchFamily="2" charset="-78"/>
              </a:rPr>
              <a:t>فراتجدد ضد شکل و نمادگرایی است</a:t>
            </a:r>
            <a:r>
              <a:rPr lang="en-US" sz="2000" dirty="0">
                <a:cs typeface="B Homa" pitchFamily="2" charset="-78"/>
              </a:rPr>
              <a:t>.</a:t>
            </a:r>
            <a:r>
              <a:rPr lang="fa-IR" sz="2000" dirty="0">
                <a:cs typeface="B Homa" pitchFamily="2" charset="-78"/>
              </a:rPr>
              <a:t>نحوه دستیابی به محصول اهمیت بیشتری </a:t>
            </a:r>
            <a:r>
              <a:rPr lang="fa-IR" sz="2000" dirty="0" smtClean="0">
                <a:cs typeface="B Homa" pitchFamily="2" charset="-78"/>
              </a:rPr>
              <a:t>دارد</a:t>
            </a:r>
          </a:p>
          <a:p>
            <a:endParaRPr lang="fa-IR" dirty="0">
              <a:cs typeface="B Homa" pitchFamily="2" charset="-78"/>
            </a:endParaRPr>
          </a:p>
        </p:txBody>
      </p:sp>
    </p:spTree>
    <p:extLst>
      <p:ext uri="{BB962C8B-B14F-4D97-AF65-F5344CB8AC3E}">
        <p14:creationId xmlns:p14="http://schemas.microsoft.com/office/powerpoint/2010/main" val="3747921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7128" y="1355774"/>
            <a:ext cx="7670411" cy="4608512"/>
          </a:xfrm>
          <a:prstGeom prst="rect">
            <a:avLst/>
          </a:prstGeom>
          <a:solidFill>
            <a:schemeClr val="bg2">
              <a:lumMod val="60000"/>
              <a:lumOff val="40000"/>
            </a:schemeClr>
          </a:solid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045130" y="2987721"/>
            <a:ext cx="6839238" cy="707886"/>
          </a:xfrm>
          <a:prstGeom prst="rect">
            <a:avLst/>
          </a:prstGeom>
        </p:spPr>
        <p:txBody>
          <a:bodyPr wrap="square">
            <a:spAutoFit/>
          </a:bodyPr>
          <a:lstStyle/>
          <a:p>
            <a:r>
              <a:rPr lang="fa-IR" sz="2000" b="1" u="sng" dirty="0">
                <a:cs typeface="B Homa" pitchFamily="2" charset="-78"/>
              </a:rPr>
              <a:t>شهر به عنوان یک </a:t>
            </a:r>
            <a:r>
              <a:rPr lang="fa-IR" sz="2000" b="1" u="sng" dirty="0" smtClean="0">
                <a:cs typeface="B Homa" pitchFamily="2" charset="-78"/>
              </a:rPr>
              <a:t>منظر:</a:t>
            </a:r>
            <a:r>
              <a:rPr lang="fa-IR" sz="2000" dirty="0" smtClean="0">
                <a:cs typeface="B Homa" pitchFamily="2" charset="-78"/>
              </a:rPr>
              <a:t>به شهر به عنوان یک مکانی برای تنوع اجتماعی و تفاوت های قومی می دانستند</a:t>
            </a:r>
            <a:endParaRPr lang="en-US" sz="2000" dirty="0"/>
          </a:p>
        </p:txBody>
      </p:sp>
      <p:sp>
        <p:nvSpPr>
          <p:cNvPr id="7" name="Rectangle 6"/>
          <p:cNvSpPr/>
          <p:nvPr/>
        </p:nvSpPr>
        <p:spPr>
          <a:xfrm>
            <a:off x="1436466" y="3660030"/>
            <a:ext cx="6443072" cy="400110"/>
          </a:xfrm>
          <a:prstGeom prst="rect">
            <a:avLst/>
          </a:prstGeom>
        </p:spPr>
        <p:txBody>
          <a:bodyPr wrap="square">
            <a:spAutoFit/>
          </a:bodyPr>
          <a:lstStyle/>
          <a:p>
            <a:r>
              <a:rPr lang="fa-IR" sz="2000" b="1" u="sng" dirty="0">
                <a:cs typeface="B Homa" pitchFamily="2" charset="-78"/>
              </a:rPr>
              <a:t>اختلاط کاربری </a:t>
            </a:r>
            <a:r>
              <a:rPr lang="fa-IR" sz="2000" b="1" u="sng" dirty="0" smtClean="0">
                <a:cs typeface="B Homa" pitchFamily="2" charset="-78"/>
              </a:rPr>
              <a:t>:</a:t>
            </a:r>
            <a:r>
              <a:rPr lang="fa-IR" sz="2000" dirty="0" smtClean="0">
                <a:cs typeface="B Homa" pitchFamily="2" charset="-78"/>
              </a:rPr>
              <a:t>این </a:t>
            </a:r>
            <a:r>
              <a:rPr lang="fa-IR" sz="2000" dirty="0">
                <a:cs typeface="B Homa" pitchFamily="2" charset="-78"/>
              </a:rPr>
              <a:t>اصل را زمینه ساز رسیدن به تنوع و سرزندگی شهری می دانستند</a:t>
            </a:r>
            <a:r>
              <a:rPr lang="fa-IR" dirty="0">
                <a:cs typeface="B Homa" pitchFamily="2" charset="-78"/>
              </a:rPr>
              <a:t>.</a:t>
            </a:r>
            <a:endParaRPr lang="en-US" dirty="0">
              <a:cs typeface="B Homa" pitchFamily="2" charset="-78"/>
            </a:endParaRPr>
          </a:p>
        </p:txBody>
      </p:sp>
      <p:sp>
        <p:nvSpPr>
          <p:cNvPr id="8" name="Rectangle 7"/>
          <p:cNvSpPr/>
          <p:nvPr/>
        </p:nvSpPr>
        <p:spPr>
          <a:xfrm>
            <a:off x="501989" y="4221088"/>
            <a:ext cx="7383429" cy="707886"/>
          </a:xfrm>
          <a:prstGeom prst="rect">
            <a:avLst/>
          </a:prstGeom>
        </p:spPr>
        <p:txBody>
          <a:bodyPr wrap="square">
            <a:spAutoFit/>
          </a:bodyPr>
          <a:lstStyle/>
          <a:p>
            <a:r>
              <a:rPr lang="fa-IR" sz="2000" b="1" u="sng" dirty="0">
                <a:cs typeface="B Homa" pitchFamily="2" charset="-78"/>
              </a:rPr>
              <a:t>اولویت دادن به عابر پیاده </a:t>
            </a:r>
            <a:r>
              <a:rPr lang="fa-IR" sz="2000" b="1" u="sng" dirty="0" smtClean="0">
                <a:cs typeface="B Homa" pitchFamily="2" charset="-78"/>
              </a:rPr>
              <a:t>:بر</a:t>
            </a:r>
            <a:r>
              <a:rPr lang="fa-IR" sz="2000" dirty="0" smtClean="0">
                <a:cs typeface="B Homa" pitchFamily="2" charset="-78"/>
              </a:rPr>
              <a:t>خلاف </a:t>
            </a:r>
            <a:r>
              <a:rPr lang="fa-IR" sz="2000" dirty="0">
                <a:cs typeface="B Homa" pitchFamily="2" charset="-78"/>
              </a:rPr>
              <a:t>تجدد که توجه بیش از حد به اتومبیل داشت این دوره تاکید به حرکت پیاده بیشتر شد</a:t>
            </a:r>
            <a:endParaRPr lang="en-US" sz="2000" dirty="0">
              <a:cs typeface="B Homa" pitchFamily="2" charset="-78"/>
            </a:endParaRPr>
          </a:p>
        </p:txBody>
      </p:sp>
      <p:sp>
        <p:nvSpPr>
          <p:cNvPr id="9" name="Rectangle 8"/>
          <p:cNvSpPr/>
          <p:nvPr/>
        </p:nvSpPr>
        <p:spPr>
          <a:xfrm>
            <a:off x="1045130" y="5013176"/>
            <a:ext cx="6804320" cy="400110"/>
          </a:xfrm>
          <a:prstGeom prst="rect">
            <a:avLst/>
          </a:prstGeom>
        </p:spPr>
        <p:txBody>
          <a:bodyPr wrap="square">
            <a:spAutoFit/>
          </a:bodyPr>
          <a:lstStyle/>
          <a:p>
            <a:r>
              <a:rPr lang="fa-IR" sz="2000" b="1" u="sng" dirty="0">
                <a:cs typeface="B Homa" pitchFamily="2" charset="-78"/>
              </a:rPr>
              <a:t>کاربرد </a:t>
            </a:r>
            <a:r>
              <a:rPr lang="fa-IR" sz="2000" b="1" u="sng" dirty="0" smtClean="0">
                <a:cs typeface="B Homa" pitchFamily="2" charset="-78"/>
              </a:rPr>
              <a:t>تزئینات:</a:t>
            </a:r>
            <a:r>
              <a:rPr lang="fa-IR" sz="2000" dirty="0" smtClean="0">
                <a:cs typeface="B Homa" pitchFamily="2" charset="-78"/>
              </a:rPr>
              <a:t>بر </a:t>
            </a:r>
            <a:r>
              <a:rPr lang="fa-IR" sz="2000" dirty="0">
                <a:cs typeface="B Homa" pitchFamily="2" charset="-78"/>
              </a:rPr>
              <a:t>خلاف تجدد که تزئینات را منع کرده بود فراتجدد به آن توجه می کرد</a:t>
            </a:r>
            <a:endParaRPr lang="en-US" sz="2000" dirty="0"/>
          </a:p>
        </p:txBody>
      </p:sp>
      <p:sp>
        <p:nvSpPr>
          <p:cNvPr id="10" name="Rectangle 9"/>
          <p:cNvSpPr/>
          <p:nvPr/>
        </p:nvSpPr>
        <p:spPr>
          <a:xfrm>
            <a:off x="1045130" y="1761414"/>
            <a:ext cx="6834408" cy="1015663"/>
          </a:xfrm>
          <a:prstGeom prst="rect">
            <a:avLst/>
          </a:prstGeom>
        </p:spPr>
        <p:txBody>
          <a:bodyPr wrap="square">
            <a:spAutoFit/>
          </a:bodyPr>
          <a:lstStyle/>
          <a:p>
            <a:r>
              <a:rPr lang="fa-IR" sz="2000" dirty="0">
                <a:cs typeface="B Homa" pitchFamily="2" charset="-78"/>
              </a:rPr>
              <a:t>ا</a:t>
            </a:r>
            <a:r>
              <a:rPr lang="fa-IR" sz="2000" b="1" u="sng" dirty="0">
                <a:cs typeface="B Homa" pitchFamily="2" charset="-78"/>
              </a:rPr>
              <a:t>لتقاط:</a:t>
            </a:r>
            <a:r>
              <a:rPr lang="fa-IR" sz="2000" dirty="0">
                <a:cs typeface="B Homa" pitchFamily="2" charset="-78"/>
              </a:rPr>
              <a:t>خیال التقاط کلاژ موضوعاتی بود که معماری و شهرسازی فراتجدد را تحت تاثیر قرار می دادند.عنوان عصر ترکیب برای دوران فرا تجدد انتخاب شده است.طراحی شهری با وام گیری از عناصر تاریخی و ترکیب آن با عناصر دیگر بوده است.</a:t>
            </a:r>
          </a:p>
        </p:txBody>
      </p:sp>
    </p:spTree>
    <p:extLst>
      <p:ext uri="{BB962C8B-B14F-4D97-AF65-F5344CB8AC3E}">
        <p14:creationId xmlns:p14="http://schemas.microsoft.com/office/powerpoint/2010/main" val="32066090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94254" y="399925"/>
            <a:ext cx="4398961" cy="584775"/>
          </a:xfrm>
          <a:prstGeom prst="rect">
            <a:avLst/>
          </a:prstGeom>
        </p:spPr>
        <p:txBody>
          <a:bodyPr wrap="none">
            <a:spAutoFit/>
          </a:bodyPr>
          <a:lstStyle/>
          <a:p>
            <a:r>
              <a:rPr lang="ar-SA" sz="3200" b="1" dirty="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B Homa" panose="00000400000000000000" pitchFamily="2" charset="-78"/>
              </a:rPr>
              <a:t>عناصر تشکیل دهنده فرم شهر </a:t>
            </a:r>
            <a:endParaRPr lang="en-US" sz="3200" b="1" dirty="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endParaRPr>
          </a:p>
        </p:txBody>
      </p:sp>
      <p:sp>
        <p:nvSpPr>
          <p:cNvPr id="5" name="Rectangle 4"/>
          <p:cNvSpPr/>
          <p:nvPr/>
        </p:nvSpPr>
        <p:spPr>
          <a:xfrm>
            <a:off x="1562552" y="1354032"/>
            <a:ext cx="6804248" cy="830997"/>
          </a:xfrm>
          <a:prstGeom prst="rect">
            <a:avLst/>
          </a:prstGeom>
        </p:spPr>
        <p:txBody>
          <a:bodyPr wrap="square">
            <a:spAutoFit/>
          </a:bodyPr>
          <a:lstStyle/>
          <a:p>
            <a:r>
              <a:rPr lang="fa-IR" sz="2400" dirty="0">
                <a:latin typeface="Adobe Arabic" panose="02040503050201020203" pitchFamily="18" charset="-78"/>
                <a:cs typeface="B Homa" panose="00000400000000000000" pitchFamily="2" charset="-78"/>
              </a:rPr>
              <a:t>برخلاف تجدد، فرایند شهری را غیر قابل کنترل و آشفته در نظر میگیرد</a:t>
            </a:r>
            <a:endParaRPr lang="en-US" sz="2400" dirty="0">
              <a:latin typeface="Adobe Arabic" panose="02040503050201020203" pitchFamily="18" charset="-78"/>
              <a:cs typeface="B Homa" panose="00000400000000000000" pitchFamily="2" charset="-78"/>
            </a:endParaRPr>
          </a:p>
        </p:txBody>
      </p:sp>
      <p:sp>
        <p:nvSpPr>
          <p:cNvPr id="6" name="Rectangle 5"/>
          <p:cNvSpPr/>
          <p:nvPr/>
        </p:nvSpPr>
        <p:spPr>
          <a:xfrm>
            <a:off x="0" y="1771938"/>
            <a:ext cx="8604448" cy="400110"/>
          </a:xfrm>
          <a:prstGeom prst="rect">
            <a:avLst/>
          </a:prstGeom>
        </p:spPr>
        <p:txBody>
          <a:bodyPr wrap="square">
            <a:spAutoFit/>
          </a:bodyPr>
          <a:lstStyle/>
          <a:p>
            <a:r>
              <a:rPr lang="fa-IR" sz="2000" dirty="0">
                <a:latin typeface="Adobe Arabic" panose="02040503050201020203" pitchFamily="18" charset="-78"/>
                <a:cs typeface="B Homa" panose="00000400000000000000" pitchFamily="2" charset="-78"/>
              </a:rPr>
              <a:t>عناصر تشکیل دهنده فرم شهر فراتجدد: میدان، خیابان، پیاده راه، محله، ساختمان های کم ارتفاع</a:t>
            </a:r>
            <a:endParaRPr lang="en-US" sz="2000" dirty="0">
              <a:latin typeface="Adobe Arabic" panose="02040503050201020203" pitchFamily="18" charset="-78"/>
              <a:cs typeface="B Homa" panose="00000400000000000000" pitchFamily="2" charset="-78"/>
            </a:endParaRPr>
          </a:p>
        </p:txBody>
      </p:sp>
      <p:sp>
        <p:nvSpPr>
          <p:cNvPr id="8" name="Rectangle 7"/>
          <p:cNvSpPr/>
          <p:nvPr/>
        </p:nvSpPr>
        <p:spPr>
          <a:xfrm>
            <a:off x="1043608" y="4293096"/>
            <a:ext cx="7236336" cy="400110"/>
          </a:xfrm>
          <a:prstGeom prst="rect">
            <a:avLst/>
          </a:prstGeom>
        </p:spPr>
        <p:txBody>
          <a:bodyPr wrap="square">
            <a:spAutoFit/>
          </a:bodyPr>
          <a:lstStyle/>
          <a:p>
            <a:r>
              <a:rPr lang="fa-IR" sz="2000" dirty="0">
                <a:latin typeface="Adobe Arabic" panose="02040503050201020203" pitchFamily="18" charset="-78"/>
                <a:cs typeface="B Homa" panose="00000400000000000000" pitchFamily="2" charset="-78"/>
              </a:rPr>
              <a:t>کاربری:تنوع و اختلاط کاربری ها</a:t>
            </a:r>
            <a:r>
              <a:rPr lang="en-US" sz="2000" dirty="0">
                <a:latin typeface="Adobe Arabic" panose="02040503050201020203" pitchFamily="18" charset="-78"/>
                <a:cs typeface="B Homa" panose="00000400000000000000" pitchFamily="2" charset="-78"/>
              </a:rPr>
              <a:t> </a:t>
            </a:r>
            <a:r>
              <a:rPr lang="fa-IR" sz="2000" dirty="0">
                <a:latin typeface="Adobe Arabic" panose="02040503050201020203" pitchFamily="18" charset="-78"/>
                <a:cs typeface="B Homa" panose="00000400000000000000" pitchFamily="2" charset="-78"/>
              </a:rPr>
              <a:t>، هویت مناطق حاصل منطقه بندی فرهنگی</a:t>
            </a:r>
            <a:endParaRPr lang="en-US" sz="2000" dirty="0">
              <a:latin typeface="Adobe Arabic" panose="02040503050201020203" pitchFamily="18" charset="-78"/>
              <a:cs typeface="B Homa" panose="00000400000000000000" pitchFamily="2" charset="-78"/>
            </a:endParaRPr>
          </a:p>
        </p:txBody>
      </p:sp>
      <p:sp>
        <p:nvSpPr>
          <p:cNvPr id="9" name="Rectangle 8"/>
          <p:cNvSpPr/>
          <p:nvPr/>
        </p:nvSpPr>
        <p:spPr>
          <a:xfrm>
            <a:off x="1619672" y="4662428"/>
            <a:ext cx="6690008" cy="707886"/>
          </a:xfrm>
          <a:prstGeom prst="rect">
            <a:avLst/>
          </a:prstGeom>
        </p:spPr>
        <p:txBody>
          <a:bodyPr wrap="square">
            <a:spAutoFit/>
          </a:bodyPr>
          <a:lstStyle/>
          <a:p>
            <a:r>
              <a:rPr lang="fa-IR" sz="2000" dirty="0">
                <a:latin typeface="Adobe Arabic" panose="02040503050201020203" pitchFamily="18" charset="-78"/>
                <a:cs typeface="B Homa" panose="00000400000000000000" pitchFamily="2" charset="-78"/>
              </a:rPr>
              <a:t>تراکم:توجه به تراکم پایین و متوسط ، تاکید بر تنوع و تفاوت تراکم در سطح شهر</a:t>
            </a:r>
            <a:endParaRPr lang="en-US" sz="2000" dirty="0">
              <a:latin typeface="Adobe Arabic" panose="02040503050201020203" pitchFamily="18" charset="-78"/>
              <a:cs typeface="B Homa" panose="00000400000000000000" pitchFamily="2" charset="-78"/>
            </a:endParaRPr>
          </a:p>
        </p:txBody>
      </p:sp>
      <p:sp>
        <p:nvSpPr>
          <p:cNvPr id="10" name="TextBox 9"/>
          <p:cNvSpPr txBox="1"/>
          <p:nvPr/>
        </p:nvSpPr>
        <p:spPr>
          <a:xfrm>
            <a:off x="0" y="2418373"/>
            <a:ext cx="6459096" cy="2308324"/>
          </a:xfrm>
          <a:prstGeom prst="rect">
            <a:avLst/>
          </a:prstGeom>
          <a:noFill/>
        </p:spPr>
        <p:txBody>
          <a:bodyPr wrap="square" rtlCol="0">
            <a:spAutoFit/>
          </a:bodyPr>
          <a:lstStyle/>
          <a:p>
            <a:r>
              <a:rPr lang="fa-IR" b="1" dirty="0" smtClean="0">
                <a:cs typeface="B Homa" panose="00000400000000000000" pitchFamily="2" charset="-78"/>
              </a:rPr>
              <a:t>قراردادن </a:t>
            </a:r>
            <a:r>
              <a:rPr lang="fa-IR" b="1" dirty="0">
                <a:cs typeface="B Homa" panose="00000400000000000000" pitchFamily="2" charset="-78"/>
              </a:rPr>
              <a:t>عابر پیاده در کانون توجه </a:t>
            </a:r>
            <a:endParaRPr lang="fa-IR" b="1" dirty="0" smtClean="0">
              <a:cs typeface="B Homa" panose="00000400000000000000" pitchFamily="2" charset="-78"/>
            </a:endParaRPr>
          </a:p>
          <a:p>
            <a:endParaRPr lang="fa-IR" b="1" dirty="0" smtClean="0">
              <a:cs typeface="B Homa" panose="00000400000000000000" pitchFamily="2" charset="-78"/>
            </a:endParaRPr>
          </a:p>
          <a:p>
            <a:r>
              <a:rPr lang="fa-IR" b="1" dirty="0" smtClean="0">
                <a:cs typeface="B Homa" panose="00000400000000000000" pitchFamily="2" charset="-78"/>
              </a:rPr>
              <a:t>مبانی </a:t>
            </a:r>
            <a:r>
              <a:rPr lang="fa-IR" b="1" dirty="0">
                <a:cs typeface="B Homa" panose="00000400000000000000" pitchFamily="2" charset="-78"/>
              </a:rPr>
              <a:t>فکری با تاکید بر پیاده روی، دوچرخه سواری، حمل و نقل </a:t>
            </a:r>
            <a:r>
              <a:rPr lang="fa-IR" b="1" dirty="0" smtClean="0">
                <a:cs typeface="B Homa" panose="00000400000000000000" pitchFamily="2" charset="-78"/>
              </a:rPr>
              <a:t>عمومی </a:t>
            </a:r>
          </a:p>
          <a:p>
            <a:endParaRPr lang="fa-IR" b="1" dirty="0" smtClean="0">
              <a:cs typeface="B Homa" panose="00000400000000000000" pitchFamily="2" charset="-78"/>
            </a:endParaRPr>
          </a:p>
          <a:p>
            <a:r>
              <a:rPr lang="fa-IR" b="1" dirty="0" smtClean="0">
                <a:cs typeface="B Homa" panose="00000400000000000000" pitchFamily="2" charset="-78"/>
              </a:rPr>
              <a:t>محدود </a:t>
            </a:r>
            <a:r>
              <a:rPr lang="fa-IR" b="1" dirty="0">
                <a:cs typeface="B Homa" panose="00000400000000000000" pitchFamily="2" charset="-78"/>
              </a:rPr>
              <a:t>کردن حرکت اتومبیل ها و طراحی پیاده راه ها</a:t>
            </a:r>
            <a:endParaRPr lang="en-US" b="1" dirty="0">
              <a:cs typeface="B Homa" panose="00000400000000000000" pitchFamily="2" charset="-78"/>
            </a:endParaRPr>
          </a:p>
          <a:p>
            <a:endParaRPr lang="en-US" b="1" dirty="0">
              <a:cs typeface="B Homa" panose="00000400000000000000" pitchFamily="2" charset="-78"/>
            </a:endParaRPr>
          </a:p>
          <a:p>
            <a:endParaRPr lang="en-US" b="1" dirty="0">
              <a:cs typeface="B Homa" panose="00000400000000000000" pitchFamily="2" charset="-78"/>
            </a:endParaRPr>
          </a:p>
          <a:p>
            <a:endParaRPr lang="en-US" dirty="0"/>
          </a:p>
        </p:txBody>
      </p:sp>
      <p:sp>
        <p:nvSpPr>
          <p:cNvPr id="11" name="TextBox 10"/>
          <p:cNvSpPr txBox="1"/>
          <p:nvPr/>
        </p:nvSpPr>
        <p:spPr>
          <a:xfrm>
            <a:off x="6804248" y="2738304"/>
            <a:ext cx="1475696" cy="369332"/>
          </a:xfrm>
          <a:prstGeom prst="rect">
            <a:avLst/>
          </a:prstGeom>
          <a:noFill/>
        </p:spPr>
        <p:txBody>
          <a:bodyPr wrap="square" rtlCol="0">
            <a:spAutoFit/>
          </a:bodyPr>
          <a:lstStyle/>
          <a:p>
            <a:r>
              <a:rPr lang="fa-IR" dirty="0" smtClean="0">
                <a:cs typeface="B Homa" panose="00000400000000000000" pitchFamily="2" charset="-78"/>
              </a:rPr>
              <a:t>سیستم ارتباطی</a:t>
            </a:r>
            <a:endParaRPr lang="en-US" dirty="0"/>
          </a:p>
        </p:txBody>
      </p:sp>
      <p:cxnSp>
        <p:nvCxnSpPr>
          <p:cNvPr id="13" name="Straight Connector 12"/>
          <p:cNvCxnSpPr/>
          <p:nvPr/>
        </p:nvCxnSpPr>
        <p:spPr>
          <a:xfrm flipH="1" flipV="1">
            <a:off x="6459096" y="2674035"/>
            <a:ext cx="777200" cy="250909"/>
          </a:xfrm>
          <a:prstGeom prst="line">
            <a:avLst/>
          </a:prstGeom>
        </p:spPr>
        <p:style>
          <a:lnRef idx="1">
            <a:schemeClr val="accent6"/>
          </a:lnRef>
          <a:fillRef idx="0">
            <a:schemeClr val="accent6"/>
          </a:fillRef>
          <a:effectRef idx="0">
            <a:schemeClr val="accent6"/>
          </a:effectRef>
          <a:fontRef idx="minor">
            <a:schemeClr val="tx1"/>
          </a:fontRef>
        </p:style>
      </p:cxnSp>
      <p:cxnSp>
        <p:nvCxnSpPr>
          <p:cNvPr id="17" name="Straight Connector 16"/>
          <p:cNvCxnSpPr/>
          <p:nvPr/>
        </p:nvCxnSpPr>
        <p:spPr>
          <a:xfrm flipH="1">
            <a:off x="6459096" y="3061469"/>
            <a:ext cx="777200" cy="79960"/>
          </a:xfrm>
          <a:prstGeom prst="line">
            <a:avLst/>
          </a:prstGeom>
        </p:spPr>
        <p:style>
          <a:lnRef idx="1">
            <a:schemeClr val="accent3"/>
          </a:lnRef>
          <a:fillRef idx="0">
            <a:schemeClr val="accent3"/>
          </a:fillRef>
          <a:effectRef idx="0">
            <a:schemeClr val="accent3"/>
          </a:effectRef>
          <a:fontRef idx="minor">
            <a:schemeClr val="tx1"/>
          </a:fontRef>
        </p:style>
      </p:cxnSp>
      <p:cxnSp>
        <p:nvCxnSpPr>
          <p:cNvPr id="19" name="Straight Connector 18"/>
          <p:cNvCxnSpPr/>
          <p:nvPr/>
        </p:nvCxnSpPr>
        <p:spPr>
          <a:xfrm flipH="1">
            <a:off x="6459096" y="3202047"/>
            <a:ext cx="777200" cy="536416"/>
          </a:xfrm>
          <a:prstGeom prst="line">
            <a:avLst/>
          </a:prstGeom>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5806102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755576" y="2657088"/>
            <a:ext cx="6191039" cy="1526623"/>
          </a:xfrm>
          <a:prstGeom prst="rect">
            <a:avLst/>
          </a:prstGeom>
          <a:ln w="762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7379445" y="1120388"/>
            <a:ext cx="1463862" cy="369332"/>
          </a:xfrm>
          <a:prstGeom prst="rect">
            <a:avLst/>
          </a:prstGeom>
        </p:spPr>
        <p:txBody>
          <a:bodyPr wrap="none">
            <a:spAutoFit/>
          </a:bodyPr>
          <a:lstStyle/>
          <a:p>
            <a:r>
              <a:rPr lang="fa-IR" b="1" dirty="0">
                <a:cs typeface="B Homa" panose="00000400000000000000" pitchFamily="2" charset="-78"/>
              </a:rPr>
              <a:t>ارتباط با طبیعت</a:t>
            </a:r>
            <a:endParaRPr lang="en-US" b="1" dirty="0"/>
          </a:p>
        </p:txBody>
      </p:sp>
      <p:sp>
        <p:nvSpPr>
          <p:cNvPr id="3" name="Rectangle 2"/>
          <p:cNvSpPr/>
          <p:nvPr/>
        </p:nvSpPr>
        <p:spPr>
          <a:xfrm>
            <a:off x="7644428" y="3116478"/>
            <a:ext cx="777777" cy="369332"/>
          </a:xfrm>
          <a:prstGeom prst="rect">
            <a:avLst/>
          </a:prstGeom>
        </p:spPr>
        <p:txBody>
          <a:bodyPr wrap="none">
            <a:spAutoFit/>
          </a:bodyPr>
          <a:lstStyle/>
          <a:p>
            <a:r>
              <a:rPr lang="fa-IR" b="1" dirty="0">
                <a:cs typeface="B Homa" panose="00000400000000000000" pitchFamily="2" charset="-78"/>
              </a:rPr>
              <a:t>مقیاس</a:t>
            </a:r>
            <a:endParaRPr lang="en-US" b="1" dirty="0"/>
          </a:p>
        </p:txBody>
      </p:sp>
      <p:sp>
        <p:nvSpPr>
          <p:cNvPr id="4" name="Rectangle 3"/>
          <p:cNvSpPr/>
          <p:nvPr/>
        </p:nvSpPr>
        <p:spPr>
          <a:xfrm>
            <a:off x="7413088" y="4780666"/>
            <a:ext cx="1414170" cy="369332"/>
          </a:xfrm>
          <a:prstGeom prst="rect">
            <a:avLst/>
          </a:prstGeom>
        </p:spPr>
        <p:txBody>
          <a:bodyPr wrap="none">
            <a:spAutoFit/>
          </a:bodyPr>
          <a:lstStyle/>
          <a:p>
            <a:r>
              <a:rPr lang="fa-IR" b="1" dirty="0">
                <a:cs typeface="B Homa" panose="00000400000000000000" pitchFamily="2" charset="-78"/>
              </a:rPr>
              <a:t>چارچوب توسعه</a:t>
            </a:r>
            <a:endParaRPr lang="en-US" b="1" dirty="0"/>
          </a:p>
        </p:txBody>
      </p:sp>
      <p:sp>
        <p:nvSpPr>
          <p:cNvPr id="5" name="Rectangle 4"/>
          <p:cNvSpPr/>
          <p:nvPr/>
        </p:nvSpPr>
        <p:spPr>
          <a:xfrm>
            <a:off x="820095" y="388054"/>
            <a:ext cx="6157323" cy="2066606"/>
          </a:xfrm>
          <a:prstGeom prst="rect">
            <a:avLst/>
          </a:prstGeom>
          <a:solidFill>
            <a:schemeClr val="accent6">
              <a:lumMod val="60000"/>
              <a:lumOff val="40000"/>
            </a:schemeClr>
          </a:solidFill>
          <a:ln w="76200">
            <a:solidFill>
              <a:schemeClr val="accent6">
                <a:lumMod val="5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6" name="Rectangle 5"/>
          <p:cNvSpPr/>
          <p:nvPr/>
        </p:nvSpPr>
        <p:spPr>
          <a:xfrm>
            <a:off x="3153988" y="590482"/>
            <a:ext cx="3289682" cy="338554"/>
          </a:xfrm>
          <a:prstGeom prst="rect">
            <a:avLst/>
          </a:prstGeom>
        </p:spPr>
        <p:txBody>
          <a:bodyPr wrap="none">
            <a:spAutoFit/>
          </a:bodyPr>
          <a:lstStyle/>
          <a:p>
            <a:pPr lvl="0"/>
            <a:r>
              <a:rPr lang="fa-IR" sz="1600" dirty="0">
                <a:cs typeface="B Homa" panose="00000400000000000000" pitchFamily="2" charset="-78"/>
              </a:rPr>
              <a:t>جدا شدن شهر و طبیعت از یکدیگر در فراتجدد</a:t>
            </a:r>
            <a:endParaRPr lang="en-US" sz="1600" dirty="0"/>
          </a:p>
        </p:txBody>
      </p:sp>
      <p:sp>
        <p:nvSpPr>
          <p:cNvPr id="7" name="Rectangle 6"/>
          <p:cNvSpPr/>
          <p:nvPr/>
        </p:nvSpPr>
        <p:spPr>
          <a:xfrm>
            <a:off x="755576" y="1012667"/>
            <a:ext cx="5780216" cy="584775"/>
          </a:xfrm>
          <a:prstGeom prst="rect">
            <a:avLst/>
          </a:prstGeom>
        </p:spPr>
        <p:txBody>
          <a:bodyPr wrap="square">
            <a:spAutoFit/>
          </a:bodyPr>
          <a:lstStyle/>
          <a:p>
            <a:pPr lvl="0"/>
            <a:r>
              <a:rPr lang="fa-IR" sz="1600" dirty="0" smtClean="0">
                <a:cs typeface="B Homa" panose="00000400000000000000" pitchFamily="2" charset="-78"/>
              </a:rPr>
              <a:t>استفاده از مصالح ساختمانی با توجه به موقعیت و شرایط اقلیمی برخلاف دوره تجدد</a:t>
            </a:r>
            <a:endParaRPr lang="en-US" sz="1600" dirty="0"/>
          </a:p>
        </p:txBody>
      </p:sp>
      <p:sp>
        <p:nvSpPr>
          <p:cNvPr id="8" name="Rectangle 7"/>
          <p:cNvSpPr/>
          <p:nvPr/>
        </p:nvSpPr>
        <p:spPr>
          <a:xfrm>
            <a:off x="389261" y="1545169"/>
            <a:ext cx="6221843" cy="338554"/>
          </a:xfrm>
          <a:prstGeom prst="rect">
            <a:avLst/>
          </a:prstGeom>
        </p:spPr>
        <p:txBody>
          <a:bodyPr wrap="square">
            <a:spAutoFit/>
          </a:bodyPr>
          <a:lstStyle/>
          <a:p>
            <a:pPr lvl="0"/>
            <a:r>
              <a:rPr lang="fa-IR" sz="1600" dirty="0">
                <a:cs typeface="B Homa" panose="00000400000000000000" pitchFamily="2" charset="-78"/>
              </a:rPr>
              <a:t>تاکید بر لزوم تمرکز زدایی برای حفاظت بیشتر از محیط زیست</a:t>
            </a:r>
            <a:endParaRPr lang="en-US" sz="1600" dirty="0"/>
          </a:p>
        </p:txBody>
      </p:sp>
      <p:sp>
        <p:nvSpPr>
          <p:cNvPr id="9" name="Rectangle 8"/>
          <p:cNvSpPr/>
          <p:nvPr/>
        </p:nvSpPr>
        <p:spPr>
          <a:xfrm>
            <a:off x="778456" y="1869885"/>
            <a:ext cx="5832648" cy="338554"/>
          </a:xfrm>
          <a:prstGeom prst="rect">
            <a:avLst/>
          </a:prstGeom>
        </p:spPr>
        <p:txBody>
          <a:bodyPr wrap="square">
            <a:spAutoFit/>
          </a:bodyPr>
          <a:lstStyle/>
          <a:p>
            <a:pPr lvl="0"/>
            <a:r>
              <a:rPr lang="fa-IR" sz="1600" dirty="0">
                <a:cs typeface="B Homa" panose="00000400000000000000" pitchFamily="2" charset="-78"/>
              </a:rPr>
              <a:t>توجه به طبیعت، شرایط طبیعی و الزامات زیست محیطی در مکان طراحی</a:t>
            </a:r>
            <a:endParaRPr lang="en-US" sz="1600" dirty="0"/>
          </a:p>
        </p:txBody>
      </p:sp>
      <p:sp>
        <p:nvSpPr>
          <p:cNvPr id="10" name="Rectangle 9"/>
          <p:cNvSpPr/>
          <p:nvPr/>
        </p:nvSpPr>
        <p:spPr>
          <a:xfrm>
            <a:off x="490778" y="2764752"/>
            <a:ext cx="6259061" cy="369332"/>
          </a:xfrm>
          <a:prstGeom prst="rect">
            <a:avLst/>
          </a:prstGeom>
        </p:spPr>
        <p:txBody>
          <a:bodyPr wrap="square">
            <a:spAutoFit/>
          </a:bodyPr>
          <a:lstStyle/>
          <a:p>
            <a:r>
              <a:rPr lang="fa-IR" dirty="0">
                <a:cs typeface="B Homa" panose="00000400000000000000" pitchFamily="2" charset="-78"/>
              </a:rPr>
              <a:t>طراحی در مقیاس های کوچک و پرهیز از ارائه طرح های جامع شهری</a:t>
            </a:r>
            <a:endParaRPr lang="en-US" dirty="0"/>
          </a:p>
        </p:txBody>
      </p:sp>
      <p:sp>
        <p:nvSpPr>
          <p:cNvPr id="11" name="Rectangle 10"/>
          <p:cNvSpPr/>
          <p:nvPr/>
        </p:nvSpPr>
        <p:spPr>
          <a:xfrm>
            <a:off x="1038132" y="3330206"/>
            <a:ext cx="5721248" cy="646331"/>
          </a:xfrm>
          <a:prstGeom prst="rect">
            <a:avLst/>
          </a:prstGeom>
        </p:spPr>
        <p:txBody>
          <a:bodyPr wrap="square">
            <a:spAutoFit/>
          </a:bodyPr>
          <a:lstStyle/>
          <a:p>
            <a:r>
              <a:rPr lang="fa-IR" dirty="0">
                <a:cs typeface="B Homa" panose="00000400000000000000" pitchFamily="2" charset="-78"/>
              </a:rPr>
              <a:t>احیای مفهوم محله، طراحی های محله ای، محلی و منطقه ای  و...اصول نزدیکی به طراحی شهری انسانی</a:t>
            </a:r>
            <a:endParaRPr lang="en-US" dirty="0"/>
          </a:p>
        </p:txBody>
      </p:sp>
      <p:sp>
        <p:nvSpPr>
          <p:cNvPr id="13" name="Rectangle 12"/>
          <p:cNvSpPr/>
          <p:nvPr/>
        </p:nvSpPr>
        <p:spPr>
          <a:xfrm>
            <a:off x="778456" y="4485766"/>
            <a:ext cx="6149852" cy="1512168"/>
          </a:xfrm>
          <a:prstGeom prst="rect">
            <a:avLst/>
          </a:prstGeom>
          <a:solidFill>
            <a:srgbClr val="002060"/>
          </a:solidFill>
          <a:ln w="76200">
            <a:solidFill>
              <a:schemeClr val="accent1">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r>
              <a:rPr lang="fa-IR" dirty="0" smtClean="0">
                <a:cs typeface="B Homa" panose="00000400000000000000" pitchFamily="2" charset="-78"/>
              </a:rPr>
              <a:t>هرچه شهر بزرگتر، فرصت های بیشتر</a:t>
            </a:r>
            <a:endParaRPr lang="en-US" dirty="0" smtClean="0"/>
          </a:p>
          <a:p>
            <a:r>
              <a:rPr lang="fa-IR" dirty="0" smtClean="0">
                <a:cs typeface="B Homa" panose="00000400000000000000" pitchFamily="2" charset="-78"/>
              </a:rPr>
              <a:t> برخلاف تجدد، تلاشی برای کنترل اندازه شهر نداشتند</a:t>
            </a:r>
            <a:endParaRPr lang="en-US" dirty="0" smtClean="0"/>
          </a:p>
          <a:p>
            <a:pPr lvl="0"/>
            <a:endParaRPr lang="en-US" dirty="0" smtClean="0"/>
          </a:p>
          <a:p>
            <a:pPr lvl="0"/>
            <a:r>
              <a:rPr lang="fa-IR" dirty="0" smtClean="0">
                <a:cs typeface="B Homa" panose="00000400000000000000" pitchFamily="2" charset="-78"/>
              </a:rPr>
              <a:t>شهربه حومه نفوذ کرده ومرز این دو در هک امیخته شد</a:t>
            </a:r>
            <a:endParaRPr lang="en-US" dirty="0"/>
          </a:p>
        </p:txBody>
      </p:sp>
    </p:spTree>
    <p:extLst>
      <p:ext uri="{BB962C8B-B14F-4D97-AF65-F5344CB8AC3E}">
        <p14:creationId xmlns:p14="http://schemas.microsoft.com/office/powerpoint/2010/main" val="13901027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11560" y="332656"/>
            <a:ext cx="7416824" cy="6048672"/>
          </a:xfrm>
          <a:prstGeom prst="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827584" y="963702"/>
            <a:ext cx="6876256" cy="5111143"/>
          </a:xfrm>
          <a:prstGeom prst="rect">
            <a:avLst/>
          </a:prstGeom>
        </p:spPr>
        <p:txBody>
          <a:bodyPr wrap="square">
            <a:spAutoFit/>
          </a:bodyPr>
          <a:lstStyle/>
          <a:p>
            <a:pPr marL="285750" indent="-285750">
              <a:lnSpc>
                <a:spcPct val="107000"/>
              </a:lnSpc>
              <a:buFont typeface="Arial" panose="020B0604020202020204" pitchFamily="34" charset="0"/>
              <a:buChar char="•"/>
            </a:pPr>
            <a:r>
              <a:rPr lang="fa-IR" dirty="0">
                <a:solidFill>
                  <a:srgbClr val="000000"/>
                </a:solidFill>
                <a:latin typeface="Adobe Arabic" panose="02040503050201020203" pitchFamily="18" charset="-78"/>
                <a:ea typeface="Times New Roman" panose="02020603050405020304" pitchFamily="18" charset="0"/>
                <a:cs typeface="B Homa" panose="00000400000000000000" pitchFamily="2" charset="-78"/>
              </a:rPr>
              <a:t>خانه وانا </a:t>
            </a:r>
            <a:r>
              <a:rPr lang="fa-IR" dirty="0" smtClean="0">
                <a:solidFill>
                  <a:srgbClr val="000000"/>
                </a:solidFill>
                <a:latin typeface="Adobe Arabic" panose="02040503050201020203" pitchFamily="18" charset="-78"/>
                <a:ea typeface="Times New Roman" panose="02020603050405020304" pitchFamily="18" charset="0"/>
                <a:cs typeface="B Homa" panose="00000400000000000000" pitchFamily="2" charset="-78"/>
              </a:rPr>
              <a:t>ونچوری)</a:t>
            </a:r>
            <a:endParaRPr lang="en-US" dirty="0">
              <a:latin typeface="Adobe Arabic" panose="02040503050201020203" pitchFamily="18" charset="-78"/>
              <a:ea typeface="Calibri" panose="020F0502020204030204" pitchFamily="34" charset="0"/>
              <a:cs typeface="B Homa" panose="00000400000000000000" pitchFamily="2" charset="-78"/>
            </a:endParaRPr>
          </a:p>
          <a:p>
            <a:pPr marL="285750" indent="-285750">
              <a:lnSpc>
                <a:spcPct val="107000"/>
              </a:lnSpc>
              <a:buFont typeface="Arial" panose="020B0604020202020204" pitchFamily="34" charset="0"/>
              <a:buChar char="•"/>
            </a:pPr>
            <a:r>
              <a:rPr lang="fa-IR" dirty="0">
                <a:solidFill>
                  <a:srgbClr val="000000"/>
                </a:solidFill>
                <a:latin typeface="Adobe Arabic" panose="02040503050201020203" pitchFamily="18" charset="-78"/>
                <a:ea typeface="Times New Roman" panose="02020603050405020304" pitchFamily="18" charset="0"/>
                <a:cs typeface="B Homa" panose="00000400000000000000" pitchFamily="2" charset="-78"/>
              </a:rPr>
              <a:t>خانه سونی ساخته فیلیپ </a:t>
            </a:r>
            <a:r>
              <a:rPr lang="fa-IR" dirty="0" smtClean="0">
                <a:solidFill>
                  <a:srgbClr val="000000"/>
                </a:solidFill>
                <a:latin typeface="Adobe Arabic" panose="02040503050201020203" pitchFamily="18" charset="-78"/>
                <a:ea typeface="Times New Roman" panose="02020603050405020304" pitchFamily="18" charset="0"/>
                <a:cs typeface="B Homa" panose="00000400000000000000" pitchFamily="2" charset="-78"/>
              </a:rPr>
              <a:t>جانسون</a:t>
            </a:r>
            <a:endParaRPr lang="en-US" dirty="0">
              <a:latin typeface="Adobe Arabic" panose="02040503050201020203" pitchFamily="18" charset="-78"/>
              <a:ea typeface="Calibri" panose="020F0502020204030204" pitchFamily="34" charset="0"/>
              <a:cs typeface="B Homa" panose="00000400000000000000" pitchFamily="2" charset="-78"/>
            </a:endParaRPr>
          </a:p>
          <a:p>
            <a:pPr marL="285750" indent="-285750">
              <a:lnSpc>
                <a:spcPct val="107000"/>
              </a:lnSpc>
              <a:buFont typeface="Arial" panose="020B0604020202020204" pitchFamily="34" charset="0"/>
              <a:buChar char="•"/>
            </a:pPr>
            <a:r>
              <a:rPr lang="fa-IR" dirty="0">
                <a:solidFill>
                  <a:srgbClr val="000000"/>
                </a:solidFill>
                <a:latin typeface="Adobe Arabic" panose="02040503050201020203" pitchFamily="18" charset="-78"/>
                <a:ea typeface="Times New Roman" panose="02020603050405020304" pitchFamily="18" charset="0"/>
                <a:cs typeface="B Homa" panose="00000400000000000000" pitchFamily="2" charset="-78"/>
              </a:rPr>
              <a:t>خانه سالمندان گیلد هاوس ساخته شده توسط ونچوری </a:t>
            </a:r>
            <a:endParaRPr lang="en-US" dirty="0" smtClean="0">
              <a:solidFill>
                <a:srgbClr val="000000"/>
              </a:solidFill>
              <a:latin typeface="Adobe Arabic" panose="02040503050201020203" pitchFamily="18" charset="-78"/>
              <a:ea typeface="Times New Roman" panose="02020603050405020304" pitchFamily="18" charset="0"/>
              <a:cs typeface="B Homa" panose="00000400000000000000" pitchFamily="2" charset="-78"/>
            </a:endParaRPr>
          </a:p>
          <a:p>
            <a:pPr marL="285750" indent="-285750">
              <a:lnSpc>
                <a:spcPct val="107000"/>
              </a:lnSpc>
              <a:buFont typeface="Arial" panose="020B0604020202020204" pitchFamily="34" charset="0"/>
              <a:buChar char="•"/>
            </a:pPr>
            <a:r>
              <a:rPr lang="fa-IR" dirty="0" smtClean="0">
                <a:solidFill>
                  <a:srgbClr val="000000"/>
                </a:solidFill>
                <a:latin typeface="Adobe Arabic" panose="02040503050201020203" pitchFamily="18" charset="-78"/>
                <a:ea typeface="Times New Roman" panose="02020603050405020304" pitchFamily="18" charset="0"/>
                <a:cs typeface="B Homa" panose="00000400000000000000" pitchFamily="2" charset="-78"/>
              </a:rPr>
              <a:t>موزه </a:t>
            </a:r>
            <a:r>
              <a:rPr lang="fa-IR" dirty="0">
                <a:solidFill>
                  <a:srgbClr val="000000"/>
                </a:solidFill>
                <a:latin typeface="Adobe Arabic" panose="02040503050201020203" pitchFamily="18" charset="-78"/>
                <a:ea typeface="Times New Roman" panose="02020603050405020304" pitchFamily="18" charset="0"/>
                <a:cs typeface="B Homa" panose="00000400000000000000" pitchFamily="2" charset="-78"/>
              </a:rPr>
              <a:t>هنر سیاتل که در ایالت واشنگتن قرار دارد توسط </a:t>
            </a:r>
            <a:r>
              <a:rPr lang="fa-IR" dirty="0" smtClean="0">
                <a:solidFill>
                  <a:srgbClr val="000000"/>
                </a:solidFill>
                <a:latin typeface="Adobe Arabic" panose="02040503050201020203" pitchFamily="18" charset="-78"/>
                <a:ea typeface="Times New Roman" panose="02020603050405020304" pitchFamily="18" charset="0"/>
                <a:cs typeface="B Homa" panose="00000400000000000000" pitchFamily="2" charset="-78"/>
              </a:rPr>
              <a:t>ونچوری</a:t>
            </a:r>
            <a:endParaRPr lang="en-US" dirty="0" smtClean="0">
              <a:solidFill>
                <a:srgbClr val="000000"/>
              </a:solidFill>
              <a:latin typeface="Adobe Arabic" panose="02040503050201020203" pitchFamily="18" charset="-78"/>
              <a:ea typeface="Times New Roman" panose="02020603050405020304" pitchFamily="18" charset="0"/>
              <a:cs typeface="B Homa" panose="00000400000000000000" pitchFamily="2" charset="-78"/>
            </a:endParaRPr>
          </a:p>
          <a:p>
            <a:pPr marL="285750" indent="-285750">
              <a:lnSpc>
                <a:spcPct val="107000"/>
              </a:lnSpc>
              <a:buFont typeface="Arial" panose="020B0604020202020204" pitchFamily="34" charset="0"/>
              <a:buChar char="•"/>
            </a:pPr>
            <a:r>
              <a:rPr lang="fa-IR" dirty="0" smtClean="0">
                <a:solidFill>
                  <a:srgbClr val="000000"/>
                </a:solidFill>
                <a:latin typeface="Adobe Arabic" panose="02040503050201020203" pitchFamily="18" charset="-78"/>
                <a:ea typeface="Times New Roman" panose="02020603050405020304" pitchFamily="18" charset="0"/>
                <a:cs typeface="B Homa" panose="00000400000000000000" pitchFamily="2" charset="-78"/>
              </a:rPr>
              <a:t>برودگیت </a:t>
            </a:r>
            <a:r>
              <a:rPr lang="fa-IR" dirty="0">
                <a:solidFill>
                  <a:srgbClr val="000000"/>
                </a:solidFill>
                <a:latin typeface="Adobe Arabic" panose="02040503050201020203" pitchFamily="18" charset="-78"/>
                <a:ea typeface="Times New Roman" panose="02020603050405020304" pitchFamily="18" charset="0"/>
                <a:cs typeface="B Homa" panose="00000400000000000000" pitchFamily="2" charset="-78"/>
              </a:rPr>
              <a:t>در لندن</a:t>
            </a:r>
            <a:endParaRPr lang="en-US" dirty="0">
              <a:latin typeface="Adobe Arabic" panose="02040503050201020203" pitchFamily="18" charset="-78"/>
              <a:ea typeface="Calibri" panose="020F0502020204030204" pitchFamily="34" charset="0"/>
              <a:cs typeface="B Homa" panose="00000400000000000000" pitchFamily="2" charset="-78"/>
            </a:endParaRPr>
          </a:p>
          <a:p>
            <a:pPr marL="285750" indent="-285750">
              <a:lnSpc>
                <a:spcPct val="107000"/>
              </a:lnSpc>
              <a:buFont typeface="Arial" panose="020B0604020202020204" pitchFamily="34" charset="0"/>
              <a:buChar char="•"/>
            </a:pPr>
            <a:r>
              <a:rPr lang="fa-IR" dirty="0">
                <a:solidFill>
                  <a:srgbClr val="000000"/>
                </a:solidFill>
                <a:latin typeface="Adobe Arabic" panose="02040503050201020203" pitchFamily="18" charset="-78"/>
                <a:ea typeface="Times New Roman" panose="02020603050405020304" pitchFamily="18" charset="0"/>
                <a:cs typeface="B Homa" panose="00000400000000000000" pitchFamily="2" charset="-78"/>
              </a:rPr>
              <a:t>بتری پارک سیتی در نیویورک</a:t>
            </a:r>
            <a:endParaRPr lang="en-US" dirty="0">
              <a:latin typeface="Adobe Arabic" panose="02040503050201020203" pitchFamily="18" charset="-78"/>
              <a:ea typeface="Calibri" panose="020F0502020204030204" pitchFamily="34" charset="0"/>
              <a:cs typeface="B Homa" panose="00000400000000000000" pitchFamily="2" charset="-78"/>
            </a:endParaRPr>
          </a:p>
          <a:p>
            <a:pPr marL="285750" indent="-285750">
              <a:lnSpc>
                <a:spcPct val="107000"/>
              </a:lnSpc>
              <a:buFont typeface="Arial" panose="020B0604020202020204" pitchFamily="34" charset="0"/>
              <a:buChar char="•"/>
            </a:pPr>
            <a:r>
              <a:rPr lang="fa-IR" dirty="0">
                <a:solidFill>
                  <a:srgbClr val="000000"/>
                </a:solidFill>
                <a:latin typeface="Adobe Arabic" panose="02040503050201020203" pitchFamily="18" charset="-78"/>
                <a:ea typeface="Times New Roman" panose="02020603050405020304" pitchFamily="18" charset="0"/>
                <a:cs typeface="B Homa" panose="00000400000000000000" pitchFamily="2" charset="-78"/>
              </a:rPr>
              <a:t>مجموعه فانوئل هال در بوستون</a:t>
            </a:r>
            <a:endParaRPr lang="en-US" dirty="0">
              <a:latin typeface="Adobe Arabic" panose="02040503050201020203" pitchFamily="18" charset="-78"/>
              <a:ea typeface="Calibri" panose="020F0502020204030204" pitchFamily="34" charset="0"/>
              <a:cs typeface="B Homa" panose="00000400000000000000" pitchFamily="2" charset="-78"/>
            </a:endParaRPr>
          </a:p>
          <a:p>
            <a:pPr marL="285750" indent="-285750">
              <a:lnSpc>
                <a:spcPct val="107000"/>
              </a:lnSpc>
              <a:buFont typeface="Arial" panose="020B0604020202020204" pitchFamily="34" charset="0"/>
              <a:buChar char="•"/>
            </a:pPr>
            <a:r>
              <a:rPr lang="fa-IR" dirty="0">
                <a:solidFill>
                  <a:srgbClr val="000000"/>
                </a:solidFill>
                <a:latin typeface="Adobe Arabic" panose="02040503050201020203" pitchFamily="18" charset="-78"/>
                <a:ea typeface="Times New Roman" panose="02020603050405020304" pitchFamily="18" charset="0"/>
                <a:cs typeface="B Homa" panose="00000400000000000000" pitchFamily="2" charset="-78"/>
              </a:rPr>
              <a:t>مرکز شهر فرانکفورت</a:t>
            </a:r>
            <a:endParaRPr lang="en-US" dirty="0">
              <a:latin typeface="Adobe Arabic" panose="02040503050201020203" pitchFamily="18" charset="-78"/>
              <a:ea typeface="Calibri" panose="020F0502020204030204" pitchFamily="34" charset="0"/>
              <a:cs typeface="B Homa" panose="00000400000000000000" pitchFamily="2" charset="-78"/>
            </a:endParaRPr>
          </a:p>
          <a:p>
            <a:pPr marL="285750" indent="-285750">
              <a:lnSpc>
                <a:spcPct val="107000"/>
              </a:lnSpc>
              <a:buFont typeface="Arial" panose="020B0604020202020204" pitchFamily="34" charset="0"/>
              <a:buChar char="•"/>
            </a:pPr>
            <a:r>
              <a:rPr lang="fa-IR" dirty="0">
                <a:solidFill>
                  <a:srgbClr val="000000"/>
                </a:solidFill>
                <a:latin typeface="Adobe Arabic" panose="02040503050201020203" pitchFamily="18" charset="-78"/>
                <a:ea typeface="Times New Roman" panose="02020603050405020304" pitchFamily="18" charset="0"/>
                <a:cs typeface="B Homa" panose="00000400000000000000" pitchFamily="2" charset="-78"/>
              </a:rPr>
              <a:t>مجموعه مسکونی سن کویینتن .ان .یولانیز که در فرانسه ،توسط ریکاردو بوفیل ودر سال 1981 ساخته شد</a:t>
            </a:r>
            <a:endParaRPr lang="en-US" dirty="0">
              <a:latin typeface="Adobe Arabic" panose="02040503050201020203" pitchFamily="18" charset="-78"/>
              <a:ea typeface="Calibri" panose="020F0502020204030204" pitchFamily="34" charset="0"/>
              <a:cs typeface="B Homa" panose="00000400000000000000" pitchFamily="2" charset="-78"/>
            </a:endParaRPr>
          </a:p>
          <a:p>
            <a:pPr marL="285750" indent="-285750">
              <a:lnSpc>
                <a:spcPct val="107000"/>
              </a:lnSpc>
              <a:buFont typeface="Arial" panose="020B0604020202020204" pitchFamily="34" charset="0"/>
              <a:buChar char="•"/>
            </a:pPr>
            <a:r>
              <a:rPr lang="fa-IR" dirty="0">
                <a:solidFill>
                  <a:srgbClr val="000000"/>
                </a:solidFill>
                <a:latin typeface="Adobe Arabic" panose="02040503050201020203" pitchFamily="18" charset="-78"/>
                <a:ea typeface="Times New Roman" panose="02020603050405020304" pitchFamily="18" charset="0"/>
                <a:cs typeface="B Homa" panose="00000400000000000000" pitchFamily="2" charset="-78"/>
              </a:rPr>
              <a:t>ساختمان های مسکونی که توسط رابرت استرن طراحی می شد</a:t>
            </a:r>
            <a:endParaRPr lang="en-US" dirty="0">
              <a:latin typeface="Adobe Arabic" panose="02040503050201020203" pitchFamily="18" charset="-78"/>
              <a:ea typeface="Calibri" panose="020F0502020204030204" pitchFamily="34" charset="0"/>
              <a:cs typeface="B Homa" panose="00000400000000000000" pitchFamily="2" charset="-78"/>
            </a:endParaRPr>
          </a:p>
          <a:p>
            <a:pPr marL="285750" indent="-285750">
              <a:lnSpc>
                <a:spcPct val="107000"/>
              </a:lnSpc>
              <a:buFont typeface="Arial" panose="020B0604020202020204" pitchFamily="34" charset="0"/>
              <a:buChar char="•"/>
            </a:pPr>
            <a:r>
              <a:rPr lang="fa-IR" dirty="0">
                <a:solidFill>
                  <a:srgbClr val="000000"/>
                </a:solidFill>
                <a:latin typeface="Adobe Arabic" panose="02040503050201020203" pitchFamily="18" charset="-78"/>
                <a:ea typeface="Times New Roman" panose="02020603050405020304" pitchFamily="18" charset="0"/>
                <a:cs typeface="B Homa" panose="00000400000000000000" pitchFamily="2" charset="-78"/>
              </a:rPr>
              <a:t>پروژه فالس کریک که در دهه 1970 در شهر ونکوور کانادا به اجرا درامد</a:t>
            </a:r>
            <a:endParaRPr lang="en-US" dirty="0">
              <a:latin typeface="Adobe Arabic" panose="02040503050201020203" pitchFamily="18" charset="-78"/>
              <a:ea typeface="Calibri" panose="020F0502020204030204" pitchFamily="34" charset="0"/>
              <a:cs typeface="B Homa" panose="00000400000000000000" pitchFamily="2" charset="-78"/>
            </a:endParaRPr>
          </a:p>
          <a:p>
            <a:pPr marL="285750" indent="-285750">
              <a:lnSpc>
                <a:spcPct val="107000"/>
              </a:lnSpc>
              <a:buFont typeface="Arial" panose="020B0604020202020204" pitchFamily="34" charset="0"/>
              <a:buChar char="•"/>
            </a:pPr>
            <a:r>
              <a:rPr lang="fa-IR" dirty="0">
                <a:solidFill>
                  <a:srgbClr val="000000"/>
                </a:solidFill>
                <a:latin typeface="Adobe Arabic" panose="02040503050201020203" pitchFamily="18" charset="-78"/>
                <a:ea typeface="Times New Roman" panose="02020603050405020304" pitchFamily="18" charset="0"/>
                <a:cs typeface="B Homa" panose="00000400000000000000" pitchFamily="2" charset="-78"/>
              </a:rPr>
              <a:t>ترمینال تی.دبلیو.ای در فرودگاه بین المللی  جان اف.کندی در نیویورک قرار داشته وتوسط اروسارینن در سال های 1956-62 ساخته شد.</a:t>
            </a:r>
            <a:endParaRPr lang="en-US" dirty="0">
              <a:latin typeface="Adobe Arabic" panose="02040503050201020203" pitchFamily="18" charset="-78"/>
              <a:ea typeface="Calibri" panose="020F0502020204030204" pitchFamily="34" charset="0"/>
              <a:cs typeface="B Homa" panose="00000400000000000000" pitchFamily="2" charset="-78"/>
            </a:endParaRPr>
          </a:p>
          <a:p>
            <a:pPr marL="285750" indent="-285750">
              <a:lnSpc>
                <a:spcPct val="107000"/>
              </a:lnSpc>
              <a:buFont typeface="Arial" panose="020B0604020202020204" pitchFamily="34" charset="0"/>
              <a:buChar char="•"/>
            </a:pPr>
            <a:r>
              <a:rPr lang="fa-IR" dirty="0">
                <a:solidFill>
                  <a:srgbClr val="000000"/>
                </a:solidFill>
                <a:latin typeface="Adobe Arabic" panose="02040503050201020203" pitchFamily="18" charset="-78"/>
                <a:ea typeface="Times New Roman" panose="02020603050405020304" pitchFamily="18" charset="0"/>
                <a:cs typeface="B Homa" panose="00000400000000000000" pitchFamily="2" charset="-78"/>
              </a:rPr>
              <a:t>میدان ایتالیا که توسط چارلز موردر نیواورلئان </a:t>
            </a:r>
            <a:endParaRPr lang="en-US" dirty="0" smtClean="0">
              <a:solidFill>
                <a:srgbClr val="000000"/>
              </a:solidFill>
              <a:latin typeface="Adobe Arabic" panose="02040503050201020203" pitchFamily="18" charset="-78"/>
              <a:ea typeface="Times New Roman" panose="02020603050405020304" pitchFamily="18" charset="0"/>
              <a:cs typeface="B Homa" panose="00000400000000000000" pitchFamily="2" charset="-78"/>
            </a:endParaRPr>
          </a:p>
          <a:p>
            <a:pPr marL="285750" indent="-285750">
              <a:lnSpc>
                <a:spcPct val="107000"/>
              </a:lnSpc>
              <a:buFont typeface="Arial" panose="020B0604020202020204" pitchFamily="34" charset="0"/>
              <a:buChar char="•"/>
            </a:pPr>
            <a:r>
              <a:rPr lang="fa-IR" dirty="0" smtClean="0">
                <a:solidFill>
                  <a:srgbClr val="000000"/>
                </a:solidFill>
                <a:latin typeface="Adobe Arabic" panose="02040503050201020203" pitchFamily="18" charset="-78"/>
                <a:ea typeface="Times New Roman" panose="02020603050405020304" pitchFamily="18" charset="0"/>
                <a:cs typeface="B Homa" panose="00000400000000000000" pitchFamily="2" charset="-78"/>
              </a:rPr>
              <a:t>طرح </a:t>
            </a:r>
            <a:r>
              <a:rPr lang="fa-IR" dirty="0">
                <a:solidFill>
                  <a:srgbClr val="000000"/>
                </a:solidFill>
                <a:latin typeface="Adobe Arabic" panose="02040503050201020203" pitchFamily="18" charset="-78"/>
                <a:ea typeface="Times New Roman" panose="02020603050405020304" pitchFamily="18" charset="0"/>
                <a:cs typeface="B Homa" panose="00000400000000000000" pitchFamily="2" charset="-78"/>
              </a:rPr>
              <a:t>یوکوهاما:در سال </a:t>
            </a:r>
            <a:r>
              <a:rPr lang="fa-IR" dirty="0" smtClean="0">
                <a:solidFill>
                  <a:srgbClr val="000000"/>
                </a:solidFill>
                <a:latin typeface="Adobe Arabic" panose="02040503050201020203" pitchFamily="18" charset="-78"/>
                <a:ea typeface="Times New Roman" panose="02020603050405020304" pitchFamily="18" charset="0"/>
                <a:cs typeface="B Homa" panose="00000400000000000000" pitchFamily="2" charset="-78"/>
              </a:rPr>
              <a:t>1983</a:t>
            </a:r>
            <a:endParaRPr lang="en-US" dirty="0">
              <a:latin typeface="Adobe Arabic" panose="02040503050201020203" pitchFamily="18" charset="-78"/>
              <a:ea typeface="Calibri" panose="020F0502020204030204" pitchFamily="34" charset="0"/>
              <a:cs typeface="B Homa" panose="00000400000000000000" pitchFamily="2" charset="-78"/>
            </a:endParaRPr>
          </a:p>
          <a:p>
            <a:pPr marL="285750" indent="-285750">
              <a:buFont typeface="Arial" panose="020B0604020202020204" pitchFamily="34" charset="0"/>
              <a:buChar char="•"/>
            </a:pPr>
            <a:r>
              <a:rPr lang="fa-IR" dirty="0">
                <a:solidFill>
                  <a:srgbClr val="000000"/>
                </a:solidFill>
                <a:latin typeface="Adobe Arabic" panose="02040503050201020203" pitchFamily="18" charset="-78"/>
                <a:ea typeface="Times New Roman" panose="02020603050405020304" pitchFamily="18" charset="0"/>
                <a:cs typeface="B Homa" panose="00000400000000000000" pitchFamily="2" charset="-78"/>
              </a:rPr>
              <a:t>ساختمان خدمات عمومی که توسطمایکل </a:t>
            </a:r>
            <a:r>
              <a:rPr lang="fa-IR" dirty="0" smtClean="0">
                <a:solidFill>
                  <a:srgbClr val="000000"/>
                </a:solidFill>
                <a:latin typeface="Adobe Arabic" panose="02040503050201020203" pitchFamily="18" charset="-78"/>
                <a:ea typeface="Times New Roman" panose="02020603050405020304" pitchFamily="18" charset="0"/>
                <a:cs typeface="B Homa" panose="00000400000000000000" pitchFamily="2" charset="-78"/>
              </a:rPr>
              <a:t>گریوز</a:t>
            </a:r>
            <a:endParaRPr lang="en-US" dirty="0">
              <a:latin typeface="Adobe Arabic" panose="02040503050201020203" pitchFamily="18" charset="-78"/>
              <a:cs typeface="B Homa" panose="00000400000000000000" pitchFamily="2" charset="-78"/>
            </a:endParaRPr>
          </a:p>
        </p:txBody>
      </p:sp>
      <p:sp>
        <p:nvSpPr>
          <p:cNvPr id="6" name="TextBox 5"/>
          <p:cNvSpPr txBox="1"/>
          <p:nvPr/>
        </p:nvSpPr>
        <p:spPr>
          <a:xfrm>
            <a:off x="3131840" y="620688"/>
            <a:ext cx="2160240" cy="369332"/>
          </a:xfrm>
          <a:prstGeom prst="rect">
            <a:avLst/>
          </a:prstGeom>
          <a:noFill/>
        </p:spPr>
        <p:txBody>
          <a:bodyPr wrap="square" rtlCol="0">
            <a:spAutoFit/>
          </a:bodyPr>
          <a:lstStyle/>
          <a:p>
            <a:r>
              <a:rPr lang="fa-IR" dirty="0" smtClean="0">
                <a:solidFill>
                  <a:schemeClr val="bg1"/>
                </a:solidFill>
                <a:cs typeface="B Homa" panose="00000400000000000000" pitchFamily="2" charset="-78"/>
              </a:rPr>
              <a:t>نمونه های اجرا شده</a:t>
            </a:r>
            <a:endParaRPr lang="en-US" dirty="0">
              <a:solidFill>
                <a:schemeClr val="bg1"/>
              </a:solidFill>
            </a:endParaRPr>
          </a:p>
        </p:txBody>
      </p:sp>
    </p:spTree>
    <p:extLst>
      <p:ext uri="{BB962C8B-B14F-4D97-AF65-F5344CB8AC3E}">
        <p14:creationId xmlns:p14="http://schemas.microsoft.com/office/powerpoint/2010/main" val="5156607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79512" y="1988840"/>
            <a:ext cx="4984753" cy="309634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436096" y="2100804"/>
            <a:ext cx="3270136" cy="2246769"/>
          </a:xfrm>
          <a:prstGeom prst="rect">
            <a:avLst/>
          </a:prstGeom>
        </p:spPr>
        <p:txBody>
          <a:bodyPr wrap="square">
            <a:spAutoFit/>
          </a:bodyPr>
          <a:lstStyle/>
          <a:p>
            <a:r>
              <a:rPr lang="fa-IR" sz="2000" dirty="0" smtClean="0">
                <a:latin typeface="Adobe Arabic" panose="02040503050201020203" pitchFamily="18" charset="-78"/>
                <a:cs typeface="B Homa" panose="00000400000000000000" pitchFamily="2" charset="-78"/>
              </a:rPr>
              <a:t>توسط </a:t>
            </a:r>
            <a:r>
              <a:rPr lang="fa-IR" sz="2000" dirty="0">
                <a:latin typeface="Adobe Arabic" panose="02040503050201020203" pitchFamily="18" charset="-78"/>
                <a:cs typeface="B Homa" panose="00000400000000000000" pitchFamily="2" charset="-78"/>
              </a:rPr>
              <a:t>ونچوری در سال های 60 – 62 ساخته شد </a:t>
            </a:r>
          </a:p>
          <a:p>
            <a:r>
              <a:rPr lang="fa-IR" sz="2000" dirty="0">
                <a:latin typeface="Adobe Arabic" panose="02040503050201020203" pitchFamily="18" charset="-78"/>
                <a:cs typeface="B Homa" panose="00000400000000000000" pitchFamily="2" charset="-78"/>
              </a:rPr>
              <a:t>اولين بناي ساخته شده در معماري پست مدرن خانه مادر رابرت ونتوري مي باشد</a:t>
            </a:r>
            <a:r>
              <a:rPr lang="en-US" sz="2000" dirty="0">
                <a:latin typeface="Adobe Arabic" panose="02040503050201020203" pitchFamily="18" charset="-78"/>
                <a:cs typeface="B Homa" panose="00000400000000000000" pitchFamily="2" charset="-78"/>
              </a:rPr>
              <a:t> </a:t>
            </a:r>
            <a:br>
              <a:rPr lang="en-US" sz="2000" dirty="0">
                <a:latin typeface="Adobe Arabic" panose="02040503050201020203" pitchFamily="18" charset="-78"/>
                <a:cs typeface="B Homa" panose="00000400000000000000" pitchFamily="2" charset="-78"/>
              </a:rPr>
            </a:br>
            <a:r>
              <a:rPr lang="fa-IR" sz="2000" dirty="0">
                <a:latin typeface="Adobe Arabic" panose="02040503050201020203" pitchFamily="18" charset="-78"/>
                <a:cs typeface="B Homa" panose="00000400000000000000" pitchFamily="2" charset="-78"/>
              </a:rPr>
              <a:t>برگرفته از كتاب معماري معاصر غرب ( وحيد قباديان</a:t>
            </a:r>
            <a:r>
              <a:rPr lang="en-US" sz="2000" dirty="0">
                <a:latin typeface="Adobe Arabic" panose="02040503050201020203" pitchFamily="18" charset="-78"/>
                <a:cs typeface="B Homa" panose="00000400000000000000" pitchFamily="2" charset="-78"/>
              </a:rPr>
              <a:t> </a:t>
            </a:r>
            <a:r>
              <a:rPr lang="en-US" sz="1400" dirty="0">
                <a:cs typeface="B Homa" pitchFamily="2" charset="-78"/>
              </a:rPr>
              <a:t>(</a:t>
            </a:r>
          </a:p>
        </p:txBody>
      </p:sp>
      <p:sp>
        <p:nvSpPr>
          <p:cNvPr id="2" name="Rectangle 1"/>
          <p:cNvSpPr/>
          <p:nvPr/>
        </p:nvSpPr>
        <p:spPr>
          <a:xfrm>
            <a:off x="6660232" y="476672"/>
            <a:ext cx="2183611" cy="523220"/>
          </a:xfrm>
          <a:prstGeom prst="rect">
            <a:avLst/>
          </a:prstGeom>
        </p:spPr>
        <p:txBody>
          <a:bodyPr wrap="none">
            <a:spAutoFit/>
          </a:bodyPr>
          <a:lstStyle/>
          <a:p>
            <a:r>
              <a:rPr lang="fa-IR" sz="2800" dirty="0">
                <a:latin typeface="Adobe Arabic" panose="02040503050201020203" pitchFamily="18" charset="-78"/>
                <a:cs typeface="B Homa" panose="00000400000000000000" pitchFamily="2" charset="-78"/>
              </a:rPr>
              <a:t>خانه وانا ونچوری</a:t>
            </a:r>
            <a:endParaRPr lang="fa-IR" sz="2800" dirty="0">
              <a:latin typeface="Adobe Arabic" panose="02040503050201020203" pitchFamily="18" charset="-78"/>
              <a:cs typeface="B Homa" panose="00000400000000000000" pitchFamily="2" charset="-78"/>
            </a:endParaRPr>
          </a:p>
        </p:txBody>
      </p:sp>
    </p:spTree>
    <p:extLst>
      <p:ext uri="{BB962C8B-B14F-4D97-AF65-F5344CB8AC3E}">
        <p14:creationId xmlns:p14="http://schemas.microsoft.com/office/powerpoint/2010/main" val="3922262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460600"/>
            <a:ext cx="7308304" cy="1969770"/>
          </a:xfrm>
          <a:prstGeom prst="rect">
            <a:avLst/>
          </a:prstGeom>
        </p:spPr>
        <p:txBody>
          <a:bodyPr wrap="square">
            <a:spAutoFit/>
          </a:bodyPr>
          <a:lstStyle/>
          <a:p>
            <a:pPr algn="justLow"/>
            <a:r>
              <a:rPr lang="fa-IR" sz="2400" dirty="0">
                <a:latin typeface="Adobe Arabic" panose="02040503050201020203" pitchFamily="18" charset="-78"/>
                <a:cs typeface="B Homa" panose="00000400000000000000" pitchFamily="2" charset="-78"/>
              </a:rPr>
              <a:t>ساختمان سونی</a:t>
            </a:r>
          </a:p>
          <a:p>
            <a:pPr algn="justLow"/>
            <a:endParaRPr lang="fa-IR" dirty="0">
              <a:cs typeface="B Homa" pitchFamily="2" charset="-78"/>
            </a:endParaRPr>
          </a:p>
          <a:p>
            <a:pPr algn="justLow"/>
            <a:r>
              <a:rPr lang="fa-IR" sz="2000" dirty="0">
                <a:latin typeface="Adobe Arabic" panose="02040503050201020203" pitchFamily="18" charset="-78"/>
                <a:cs typeface="B Homa" panose="00000400000000000000" pitchFamily="2" charset="-78"/>
              </a:rPr>
              <a:t>در نيويورك يكي از آثار معروف معماري جانسون است كه در سال 1984 ساخته شد</a:t>
            </a:r>
            <a:endParaRPr lang="en-US" sz="2000" dirty="0">
              <a:latin typeface="Adobe Arabic" panose="02040503050201020203" pitchFamily="18" charset="-78"/>
              <a:cs typeface="B Homa" panose="00000400000000000000" pitchFamily="2" charset="-78"/>
            </a:endParaRPr>
          </a:p>
          <a:p>
            <a:pPr algn="justLow"/>
            <a:r>
              <a:rPr lang="fa-IR" sz="2000" dirty="0">
                <a:latin typeface="Adobe Arabic" panose="02040503050201020203" pitchFamily="18" charset="-78"/>
                <a:cs typeface="B Homa" panose="00000400000000000000" pitchFamily="2" charset="-78"/>
              </a:rPr>
              <a:t>معروف به اي تي اند تي</a:t>
            </a:r>
          </a:p>
          <a:p>
            <a:pPr algn="justLow"/>
            <a:r>
              <a:rPr lang="fa-IR" sz="2000" dirty="0">
                <a:latin typeface="Adobe Arabic" panose="02040503050201020203" pitchFamily="18" charset="-78"/>
                <a:cs typeface="B Homa" panose="00000400000000000000" pitchFamily="2" charset="-78"/>
              </a:rPr>
              <a:t>اين آسمان خراش از پيشگامان دوره پست مدرن است.</a:t>
            </a:r>
            <a:endParaRPr lang="en-US" sz="2000" dirty="0">
              <a:latin typeface="Adobe Arabic" panose="02040503050201020203" pitchFamily="18" charset="-78"/>
              <a:cs typeface="B Homa" panose="00000400000000000000" pitchFamily="2" charset="-78"/>
            </a:endParaRPr>
          </a:p>
        </p:txBody>
      </p:sp>
      <p:pic>
        <p:nvPicPr>
          <p:cNvPr id="3" name="Picture 2" descr="C:\Users\NASR\Desktop\fara tajadod\001\download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032938"/>
            <a:ext cx="2592288" cy="29810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C:\Users\NASR\Desktop\fara tajadod\001\son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2838" y="3035742"/>
            <a:ext cx="2601916" cy="297827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NASR\Desktop\fara tajadod\fara tajadod\ساختمان سونی.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224" y="3032937"/>
            <a:ext cx="2259518" cy="2951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89908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55976" y="333182"/>
            <a:ext cx="4572000" cy="2339102"/>
          </a:xfrm>
          <a:prstGeom prst="rect">
            <a:avLst/>
          </a:prstGeom>
        </p:spPr>
        <p:txBody>
          <a:bodyPr>
            <a:spAutoFit/>
          </a:bodyPr>
          <a:lstStyle/>
          <a:p>
            <a:r>
              <a:rPr lang="fa-IR" sz="2800" dirty="0">
                <a:latin typeface="Adobe Arabic" panose="02040503050201020203" pitchFamily="18" charset="-78"/>
                <a:cs typeface="B Homa" panose="00000400000000000000" pitchFamily="2" charset="-78"/>
              </a:rPr>
              <a:t>بتری پارک سیتی در نیویورک </a:t>
            </a:r>
          </a:p>
          <a:p>
            <a:endParaRPr lang="fa-IR" dirty="0">
              <a:latin typeface="Adobe Arabic" panose="02040503050201020203" pitchFamily="18" charset="-78"/>
              <a:cs typeface="B Homa" panose="00000400000000000000" pitchFamily="2" charset="-78"/>
            </a:endParaRPr>
          </a:p>
          <a:p>
            <a:r>
              <a:rPr lang="fa-IR" sz="2000" dirty="0">
                <a:latin typeface="Adobe Arabic" panose="02040503050201020203" pitchFamily="18" charset="-78"/>
                <a:cs typeface="B Homa" panose="00000400000000000000" pitchFamily="2" charset="-78"/>
              </a:rPr>
              <a:t>طرح جامع آن توسط الكساندر كوپر ارائه شد</a:t>
            </a:r>
            <a:r>
              <a:rPr lang="en-US" sz="2000" dirty="0">
                <a:latin typeface="Adobe Arabic" panose="02040503050201020203" pitchFamily="18" charset="-78"/>
                <a:cs typeface="B Homa" panose="00000400000000000000" pitchFamily="2" charset="-78"/>
              </a:rPr>
              <a:t>.</a:t>
            </a:r>
            <a:endParaRPr lang="fa-IR" sz="2000" dirty="0">
              <a:latin typeface="Adobe Arabic" panose="02040503050201020203" pitchFamily="18" charset="-78"/>
              <a:cs typeface="B Homa" panose="00000400000000000000" pitchFamily="2" charset="-78"/>
            </a:endParaRPr>
          </a:p>
          <a:p>
            <a:r>
              <a:rPr lang="fa-IR" sz="2000" dirty="0">
                <a:latin typeface="Adobe Arabic" panose="02040503050201020203" pitchFamily="18" charset="-78"/>
                <a:cs typeface="B Homa" panose="00000400000000000000" pitchFamily="2" charset="-78"/>
              </a:rPr>
              <a:t>در طرح جامع مزبور، 14000 واحد مسكوني، تسهيلات تجاري، فضاي اداري( در روبروي مركز تجارت جهاني)، ميادين، پارك و يك فضاي باز عمومي پيش بيني شده بود</a:t>
            </a:r>
            <a:r>
              <a:rPr lang="fa-IR" sz="2000" dirty="0">
                <a:cs typeface="B Homa" pitchFamily="2" charset="-78"/>
              </a:rPr>
              <a:t>. </a:t>
            </a:r>
          </a:p>
        </p:txBody>
      </p:sp>
      <p:pic>
        <p:nvPicPr>
          <p:cNvPr id="3" name="Picture 2" descr="C:\Users\NASR\Desktop\fara tajadod\001\b p c 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2519030"/>
            <a:ext cx="3557808" cy="386292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MOJTABA\Desktop\fara tajadod\New folder\بتری پارک سیتی.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2519029"/>
            <a:ext cx="4608512" cy="386292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NASR\Desktop\fara tajadod\001\b p c.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968" y="2519028"/>
            <a:ext cx="8454352" cy="38629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4007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5"/>
                                        </p:tgtEl>
                                        <p:attrNameLst>
                                          <p:attrName>ppt_x</p:attrName>
                                        </p:attrNameLst>
                                      </p:cBhvr>
                                      <p:tavLst>
                                        <p:tav tm="0">
                                          <p:val>
                                            <p:strVal val="ppt_x"/>
                                          </p:val>
                                        </p:tav>
                                        <p:tav tm="100000">
                                          <p:val>
                                            <p:strVal val="ppt_x"/>
                                          </p:val>
                                        </p:tav>
                                      </p:tavLst>
                                    </p:anim>
                                    <p:anim calcmode="lin" valueType="num">
                                      <p:cBhvr additive="base">
                                        <p:cTn id="7" dur="500"/>
                                        <p:tgtEl>
                                          <p:spTgt spid="5"/>
                                        </p:tgtEl>
                                        <p:attrNameLst>
                                          <p:attrName>ppt_y</p:attrName>
                                        </p:attrNameLst>
                                      </p:cBhvr>
                                      <p:tavLst>
                                        <p:tav tm="0">
                                          <p:val>
                                            <p:strVal val="ppt_y"/>
                                          </p:val>
                                        </p:tav>
                                        <p:tav tm="100000">
                                          <p:val>
                                            <p:strVal val="1+ppt_h/2"/>
                                          </p:val>
                                        </p:tav>
                                      </p:tavLst>
                                    </p:anim>
                                    <p:set>
                                      <p:cBhvr>
                                        <p:cTn id="8"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03848" y="880944"/>
            <a:ext cx="5149552" cy="4708981"/>
          </a:xfrm>
          <a:prstGeom prst="rect">
            <a:avLst/>
          </a:prstGeom>
        </p:spPr>
        <p:txBody>
          <a:bodyPr wrap="square">
            <a:spAutoFit/>
          </a:bodyPr>
          <a:lstStyle/>
          <a:p>
            <a:pPr marL="342900" indent="-342900">
              <a:lnSpc>
                <a:spcPct val="150000"/>
              </a:lnSpc>
              <a:buFont typeface="Wingdings" pitchFamily="2" charset="2"/>
              <a:buChar char="§"/>
            </a:pPr>
            <a:r>
              <a:rPr lang="fa-IR" sz="2000" dirty="0">
                <a:cs typeface="B Farnaz" pitchFamily="2" charset="-78"/>
              </a:rPr>
              <a:t>ریشه و سابقه نهضت فرا تجدد</a:t>
            </a:r>
          </a:p>
          <a:p>
            <a:pPr marL="342900" indent="-342900">
              <a:lnSpc>
                <a:spcPct val="150000"/>
              </a:lnSpc>
              <a:buFont typeface="Wingdings" pitchFamily="2" charset="2"/>
              <a:buChar char="§"/>
            </a:pPr>
            <a:r>
              <a:rPr lang="fa-IR" sz="2000" dirty="0">
                <a:cs typeface="B Farnaz" pitchFamily="2" charset="-78"/>
              </a:rPr>
              <a:t>زمینه های حرکت از تجدد به فراتجدد</a:t>
            </a:r>
          </a:p>
          <a:p>
            <a:pPr marL="342900" indent="-342900">
              <a:lnSpc>
                <a:spcPct val="150000"/>
              </a:lnSpc>
              <a:buFont typeface="Wingdings" pitchFamily="2" charset="2"/>
              <a:buChar char="§"/>
            </a:pPr>
            <a:r>
              <a:rPr lang="fa-IR" sz="2000" dirty="0">
                <a:cs typeface="B Farnaz" pitchFamily="2" charset="-78"/>
              </a:rPr>
              <a:t>پایه های فلسفی،سیاسی،علمی و مذهبی فرا تجدد</a:t>
            </a:r>
          </a:p>
          <a:p>
            <a:pPr marL="342900" indent="-342900">
              <a:lnSpc>
                <a:spcPct val="150000"/>
              </a:lnSpc>
              <a:buFont typeface="Wingdings" pitchFamily="2" charset="2"/>
              <a:buChar char="§"/>
            </a:pPr>
            <a:r>
              <a:rPr lang="fa-IR" sz="2000" dirty="0">
                <a:cs typeface="B Farnaz" pitchFamily="2" charset="-78"/>
              </a:rPr>
              <a:t>مبنا های طراحی شهری فرا تجدد</a:t>
            </a:r>
          </a:p>
          <a:p>
            <a:pPr marL="342900" indent="-342900">
              <a:lnSpc>
                <a:spcPct val="150000"/>
              </a:lnSpc>
              <a:buFont typeface="Wingdings" pitchFamily="2" charset="2"/>
              <a:buChar char="§"/>
            </a:pPr>
            <a:r>
              <a:rPr lang="fa-IR" sz="2000" dirty="0">
                <a:cs typeface="B Farnaz" pitchFamily="2" charset="-78"/>
              </a:rPr>
              <a:t>روش و اصول طراحی فرا تجدد</a:t>
            </a:r>
          </a:p>
          <a:p>
            <a:pPr marL="342900" indent="-342900">
              <a:lnSpc>
                <a:spcPct val="150000"/>
              </a:lnSpc>
              <a:buFont typeface="Wingdings" pitchFamily="2" charset="2"/>
              <a:buChar char="§"/>
            </a:pPr>
            <a:r>
              <a:rPr lang="fa-IR" sz="2000" dirty="0">
                <a:cs typeface="B Farnaz" pitchFamily="2" charset="-78"/>
              </a:rPr>
              <a:t>عناصر تشکیل دهنده فرم شهر</a:t>
            </a:r>
          </a:p>
          <a:p>
            <a:pPr marL="342900" indent="-342900">
              <a:lnSpc>
                <a:spcPct val="150000"/>
              </a:lnSpc>
              <a:buFont typeface="Wingdings" pitchFamily="2" charset="2"/>
              <a:buChar char="§"/>
            </a:pPr>
            <a:r>
              <a:rPr lang="fa-IR" sz="2000" dirty="0">
                <a:cs typeface="B Farnaz" pitchFamily="2" charset="-78"/>
              </a:rPr>
              <a:t>نمونه های اجرا شده</a:t>
            </a:r>
          </a:p>
          <a:p>
            <a:pPr marL="342900" indent="-342900">
              <a:lnSpc>
                <a:spcPct val="150000"/>
              </a:lnSpc>
              <a:buFont typeface="Wingdings" pitchFamily="2" charset="2"/>
              <a:buChar char="§"/>
            </a:pPr>
            <a:r>
              <a:rPr lang="fa-IR" sz="2000" dirty="0">
                <a:cs typeface="B Farnaz" pitchFamily="2" charset="-78"/>
              </a:rPr>
              <a:t>امتیازات</a:t>
            </a:r>
          </a:p>
          <a:p>
            <a:pPr marL="342900" indent="-342900">
              <a:lnSpc>
                <a:spcPct val="150000"/>
              </a:lnSpc>
              <a:buFont typeface="Wingdings" pitchFamily="2" charset="2"/>
              <a:buChar char="§"/>
            </a:pPr>
            <a:r>
              <a:rPr lang="fa-IR" sz="2000" dirty="0">
                <a:cs typeface="B Farnaz" pitchFamily="2" charset="-78"/>
              </a:rPr>
              <a:t>انتقادات</a:t>
            </a:r>
          </a:p>
          <a:p>
            <a:pPr marL="342900" indent="-342900">
              <a:lnSpc>
                <a:spcPct val="150000"/>
              </a:lnSpc>
              <a:buFont typeface="Wingdings" pitchFamily="2" charset="2"/>
              <a:buChar char="§"/>
            </a:pPr>
            <a:r>
              <a:rPr lang="fa-IR" sz="2000" dirty="0" smtClean="0">
                <a:cs typeface="B Farnaz" pitchFamily="2" charset="-78"/>
              </a:rPr>
              <a:t>منابع</a:t>
            </a:r>
            <a:endParaRPr lang="fa-IR" sz="2000" dirty="0">
              <a:cs typeface="B Farnaz" pitchFamily="2" charset="-78"/>
            </a:endParaRPr>
          </a:p>
        </p:txBody>
      </p:sp>
    </p:spTree>
    <p:extLst>
      <p:ext uri="{BB962C8B-B14F-4D97-AF65-F5344CB8AC3E}">
        <p14:creationId xmlns:p14="http://schemas.microsoft.com/office/powerpoint/2010/main" val="13216165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836712"/>
            <a:ext cx="7956376" cy="892552"/>
          </a:xfrm>
          <a:prstGeom prst="rect">
            <a:avLst/>
          </a:prstGeom>
        </p:spPr>
        <p:txBody>
          <a:bodyPr wrap="square">
            <a:spAutoFit/>
          </a:bodyPr>
          <a:lstStyle/>
          <a:p>
            <a:r>
              <a:rPr lang="fa-IR" sz="2800" dirty="0">
                <a:latin typeface="Adobe Arabic" panose="02040503050201020203" pitchFamily="18" charset="-78"/>
                <a:cs typeface="B Homa" panose="00000400000000000000" pitchFamily="2" charset="-78"/>
              </a:rPr>
              <a:t>ترمینال تی.دبلیو.ای.</a:t>
            </a:r>
          </a:p>
          <a:p>
            <a:r>
              <a:rPr lang="fa-IR" sz="2400" dirty="0">
                <a:latin typeface="Adobe Arabic" panose="02040503050201020203" pitchFamily="18" charset="-78"/>
                <a:cs typeface="B Homa" panose="00000400000000000000" pitchFamily="2" charset="-78"/>
              </a:rPr>
              <a:t>در فرودگاه بین المللی جان اف.کندی در نیویورک </a:t>
            </a:r>
            <a:endParaRPr lang="en-US" sz="2400" dirty="0">
              <a:latin typeface="Adobe Arabic" panose="02040503050201020203" pitchFamily="18" charset="-78"/>
              <a:cs typeface="B Homa" panose="00000400000000000000" pitchFamily="2" charset="-78"/>
            </a:endParaRPr>
          </a:p>
        </p:txBody>
      </p:sp>
      <p:pic>
        <p:nvPicPr>
          <p:cNvPr id="3" name="Picture 3" descr="C:\Users\MOJTABA\Desktop\fara tajadod\New folder\ترمینال تی. دبلیو. ای.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9572" y="1988840"/>
            <a:ext cx="7924348" cy="364254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C:\Users\MOJTABA\Desktop\fara tajadod\New folder\ترمینال تی. دبلیو. ای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572" y="1988840"/>
            <a:ext cx="7924348" cy="3642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1456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nodeType="clickEffect">
                                  <p:stCondLst>
                                    <p:cond delay="0"/>
                                  </p:stCondLst>
                                  <p:childTnLst>
                                    <p:animEffect transition="out" filter="barn(inVertic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692696"/>
            <a:ext cx="7668344" cy="954107"/>
          </a:xfrm>
          <a:prstGeom prst="rect">
            <a:avLst/>
          </a:prstGeom>
        </p:spPr>
        <p:txBody>
          <a:bodyPr wrap="square">
            <a:spAutoFit/>
          </a:bodyPr>
          <a:lstStyle/>
          <a:p>
            <a:r>
              <a:rPr lang="fa-IR" sz="3200" b="1" dirty="0">
                <a:latin typeface="Adobe Arabic" panose="02040503050201020203" pitchFamily="18" charset="-78"/>
                <a:cs typeface="B Homa" panose="00000400000000000000" pitchFamily="2" charset="-78"/>
              </a:rPr>
              <a:t>موزه هنر سیاتل</a:t>
            </a:r>
          </a:p>
          <a:p>
            <a:r>
              <a:rPr lang="fa-IR" sz="2400" b="1" dirty="0">
                <a:latin typeface="Adobe Arabic" panose="02040503050201020203" pitchFamily="18" charset="-78"/>
                <a:cs typeface="B Homa" panose="00000400000000000000" pitchFamily="2" charset="-78"/>
              </a:rPr>
              <a:t>در واشنگتن که توسط ونچوری در سال های 1991-1984 ساخته شد</a:t>
            </a:r>
            <a:endParaRPr lang="en-US" sz="2400" b="1" dirty="0">
              <a:latin typeface="Adobe Arabic" panose="02040503050201020203" pitchFamily="18" charset="-78"/>
              <a:cs typeface="B Homa" panose="00000400000000000000" pitchFamily="2" charset="-78"/>
            </a:endParaRPr>
          </a:p>
        </p:txBody>
      </p:sp>
      <p:pic>
        <p:nvPicPr>
          <p:cNvPr id="3" name="Picture 2" descr="C:\Users\MOJTABA\Desktop\fara tajadod\New folder\موزه هنر سیاتل.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888" y="1268760"/>
            <a:ext cx="7812360" cy="420485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475656" y="1268760"/>
            <a:ext cx="6706946" cy="5184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9387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23851" y="764704"/>
            <a:ext cx="2725426" cy="523220"/>
          </a:xfrm>
          <a:prstGeom prst="rect">
            <a:avLst/>
          </a:prstGeom>
        </p:spPr>
        <p:txBody>
          <a:bodyPr wrap="none">
            <a:spAutoFit/>
          </a:bodyPr>
          <a:lstStyle/>
          <a:p>
            <a:r>
              <a:rPr lang="fa-IR" sz="2800" dirty="0">
                <a:latin typeface="Adobe Arabic" panose="02040503050201020203" pitchFamily="18" charset="-78"/>
                <a:cs typeface="B Homa" panose="00000400000000000000" pitchFamily="2" charset="-78"/>
              </a:rPr>
              <a:t>مرکز شهر فرانکفورت</a:t>
            </a:r>
            <a:endParaRPr lang="en-US" sz="2800" dirty="0">
              <a:latin typeface="Adobe Arabic" panose="02040503050201020203" pitchFamily="18" charset="-78"/>
              <a:cs typeface="B Homa" panose="00000400000000000000" pitchFamily="2" charset="-78"/>
            </a:endParaRPr>
          </a:p>
        </p:txBody>
      </p:sp>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21857" y="2060255"/>
            <a:ext cx="6937430" cy="365841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17228" y="1556792"/>
            <a:ext cx="6746688" cy="5060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4221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76056" y="836712"/>
            <a:ext cx="3168352" cy="54726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a:r>
              <a:rPr lang="fa-IR" sz="2000" dirty="0">
                <a:latin typeface="Adobe Arabic" panose="02040503050201020203" pitchFamily="18" charset="-78"/>
                <a:cs typeface="B Homa"/>
              </a:rPr>
              <a:t>انتقادات </a:t>
            </a:r>
          </a:p>
          <a:p>
            <a:pPr algn="justLow"/>
            <a:endParaRPr lang="fa-IR" sz="1600" dirty="0">
              <a:latin typeface="Adobe Arabic" panose="02040503050201020203" pitchFamily="18" charset="-78"/>
              <a:cs typeface="B Homa"/>
            </a:endParaRPr>
          </a:p>
          <a:p>
            <a:pPr algn="justLow"/>
            <a:r>
              <a:rPr lang="fa-IR" sz="1600" dirty="0">
                <a:latin typeface="Adobe Arabic" panose="02040503050201020203" pitchFamily="18" charset="-78"/>
                <a:cs typeface="B Homa"/>
              </a:rPr>
              <a:t>- </a:t>
            </a:r>
            <a:r>
              <a:rPr lang="fa-IR" dirty="0">
                <a:latin typeface="Adobe Arabic" panose="02040503050201020203" pitchFamily="18" charset="-78"/>
                <a:cs typeface="B Homa" panose="00000400000000000000" pitchFamily="2" charset="-78"/>
              </a:rPr>
              <a:t>از دست رفتن عمق در جستجو به منظور خلق آثار آنی </a:t>
            </a:r>
          </a:p>
          <a:p>
            <a:pPr algn="justLow"/>
            <a:r>
              <a:rPr lang="fa-IR" dirty="0">
                <a:latin typeface="Adobe Arabic" panose="02040503050201020203" pitchFamily="18" charset="-78"/>
                <a:cs typeface="B Homa" panose="00000400000000000000" pitchFamily="2" charset="-78"/>
              </a:rPr>
              <a:t>- کاهش اهمیت تولیدات فرهنگی تا حد فرهنگ عامیانه</a:t>
            </a:r>
          </a:p>
          <a:p>
            <a:pPr algn="justLow"/>
            <a:r>
              <a:rPr lang="fa-IR" dirty="0">
                <a:latin typeface="Adobe Arabic" panose="02040503050201020203" pitchFamily="18" charset="-78"/>
                <a:cs typeface="B Homa" panose="00000400000000000000" pitchFamily="2" charset="-78"/>
              </a:rPr>
              <a:t>- فراتجدد هدف خود را بر ساخت حسی مصنوعی از زمان و فضا قرار داده بود</a:t>
            </a:r>
          </a:p>
          <a:p>
            <a:pPr algn="justLow"/>
            <a:r>
              <a:rPr lang="fa-IR" dirty="0">
                <a:latin typeface="Adobe Arabic" panose="02040503050201020203" pitchFamily="18" charset="-78"/>
                <a:cs typeface="B Homa" panose="00000400000000000000" pitchFamily="2" charset="-78"/>
              </a:rPr>
              <a:t>- فراتجددگرایان بیش از اندازه به نظر کارفرما توجه نشان می دادند .</a:t>
            </a:r>
          </a:p>
          <a:p>
            <a:pPr algn="justLow"/>
            <a:r>
              <a:rPr lang="fa-IR" dirty="0">
                <a:latin typeface="Adobe Arabic" panose="02040503050201020203" pitchFamily="18" charset="-78"/>
                <a:cs typeface="B Homa" panose="00000400000000000000" pitchFamily="2" charset="-78"/>
              </a:rPr>
              <a:t>- متخصصان بر این باورند که فراتجدد زبان را از هم پاشیده اما جانشینی برای آن ارائه نکرده است </a:t>
            </a:r>
          </a:p>
          <a:p>
            <a:pPr algn="justLow"/>
            <a:r>
              <a:rPr lang="fa-IR" dirty="0">
                <a:latin typeface="Adobe Arabic" panose="02040503050201020203" pitchFamily="18" charset="-78"/>
                <a:cs typeface="B Homa" panose="00000400000000000000" pitchFamily="2" charset="-78"/>
              </a:rPr>
              <a:t>- از نقاط ضعف فراتجدد در نبود طرح نحوه گفتگو ، در عین تفاوت در دیدگاه هاست . </a:t>
            </a:r>
          </a:p>
          <a:p>
            <a:pPr algn="justLow"/>
            <a:r>
              <a:rPr lang="fa-IR" dirty="0">
                <a:latin typeface="Adobe Arabic" panose="02040503050201020203" pitchFamily="18" charset="-78"/>
                <a:cs typeface="B Homa" panose="00000400000000000000" pitchFamily="2" charset="-78"/>
              </a:rPr>
              <a:t>- کثرت گرایی در شهر های فراتجدد ، مانع از شکل واحد شهری شده و احتمال تبدیل شهر به مجموعه ای ناهنجار را افزایش می دهد</a:t>
            </a:r>
            <a:endParaRPr lang="en-US" dirty="0">
              <a:latin typeface="Adobe Arabic" panose="02040503050201020203" pitchFamily="18" charset="-78"/>
              <a:cs typeface="B Homa" panose="00000400000000000000" pitchFamily="2" charset="-78"/>
            </a:endParaRPr>
          </a:p>
        </p:txBody>
      </p:sp>
      <p:sp>
        <p:nvSpPr>
          <p:cNvPr id="5" name="Rectangle 4"/>
          <p:cNvSpPr/>
          <p:nvPr/>
        </p:nvSpPr>
        <p:spPr>
          <a:xfrm>
            <a:off x="910456" y="824012"/>
            <a:ext cx="3168352" cy="54726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a:r>
              <a:rPr lang="fa-IR" sz="2000" dirty="0" smtClean="0">
                <a:latin typeface="Adobe Arabic" panose="02040503050201020203" pitchFamily="18" charset="-78"/>
                <a:cs typeface="B Homa"/>
              </a:rPr>
              <a:t>امتیازات</a:t>
            </a:r>
            <a:endParaRPr lang="fa-IR" sz="2000" dirty="0">
              <a:latin typeface="Adobe Arabic" panose="02040503050201020203" pitchFamily="18" charset="-78"/>
              <a:cs typeface="B Homa"/>
            </a:endParaRPr>
          </a:p>
          <a:p>
            <a:pPr algn="justLow"/>
            <a:endParaRPr lang="fa-IR" sz="1600" dirty="0">
              <a:latin typeface="Adobe Arabic" panose="02040503050201020203" pitchFamily="18" charset="-78"/>
              <a:cs typeface="B Homa"/>
            </a:endParaRPr>
          </a:p>
          <a:p>
            <a:pPr algn="justLow"/>
            <a:endParaRPr lang="fa-IR" sz="1600" dirty="0">
              <a:latin typeface="Adobe Arabic" panose="02040503050201020203" pitchFamily="18" charset="-78"/>
              <a:cs typeface="B Homa"/>
            </a:endParaRPr>
          </a:p>
          <a:p>
            <a:pPr algn="justLow"/>
            <a:r>
              <a:rPr lang="fa-IR" sz="1600" dirty="0">
                <a:latin typeface="Adobe Arabic" panose="02040503050201020203" pitchFamily="18" charset="-78"/>
                <a:cs typeface="B Homa"/>
              </a:rPr>
              <a:t>به نظر می رسد که فراتجدد در شهر ، با روی آوردن به کثرت گرایی ، موجبات شکل گیری معنا در شهر را بیشتر از پیش فراهم می آورد .</a:t>
            </a:r>
          </a:p>
          <a:p>
            <a:pPr algn="justLow"/>
            <a:r>
              <a:rPr lang="fa-IR" sz="1600" dirty="0">
                <a:latin typeface="Adobe Arabic" panose="02040503050201020203" pitchFamily="18" charset="-78"/>
                <a:cs typeface="B Homa"/>
              </a:rPr>
              <a:t>زمینه سازی برای تحولات جدید ، کثرت گرایی ، تنوع ، نقد اختناق ، تاکید بر تفاوت و ناهمگونی تاکید بر اختلاط کاربری ها و واقع گرایی</a:t>
            </a:r>
          </a:p>
          <a:p>
            <a:pPr algn="justLow"/>
            <a:r>
              <a:rPr lang="fa-IR" sz="1600" dirty="0">
                <a:latin typeface="Adobe Arabic" panose="02040503050201020203" pitchFamily="18" charset="-78"/>
                <a:cs typeface="B Homa"/>
              </a:rPr>
              <a:t>روی آوردن به خیابان ها و امتناع از ایجاد مراکز تجاری بزرگ باعث ایجاد دوباره حیات شهری می شود </a:t>
            </a:r>
            <a:r>
              <a:rPr lang="fa-IR" sz="1600" dirty="0" smtClean="0">
                <a:latin typeface="Adobe Arabic" panose="02040503050201020203" pitchFamily="18" charset="-78"/>
                <a:cs typeface="B Homa"/>
              </a:rPr>
              <a:t>.</a:t>
            </a:r>
          </a:p>
          <a:p>
            <a:pPr algn="justLow"/>
            <a:endParaRPr lang="fa-IR" sz="1600" dirty="0">
              <a:latin typeface="Adobe Arabic" panose="02040503050201020203" pitchFamily="18" charset="-78"/>
              <a:cs typeface="B Homa"/>
            </a:endParaRPr>
          </a:p>
          <a:p>
            <a:pPr algn="justLow"/>
            <a:endParaRPr lang="fa-IR" sz="1600" dirty="0" smtClean="0">
              <a:latin typeface="Adobe Arabic" panose="02040503050201020203" pitchFamily="18" charset="-78"/>
              <a:cs typeface="B Homa"/>
            </a:endParaRPr>
          </a:p>
          <a:p>
            <a:pPr algn="justLow"/>
            <a:endParaRPr lang="fa-IR" sz="1600" dirty="0">
              <a:latin typeface="Adobe Arabic" panose="02040503050201020203" pitchFamily="18" charset="-78"/>
              <a:cs typeface="B Homa"/>
            </a:endParaRPr>
          </a:p>
          <a:p>
            <a:pPr algn="justLow"/>
            <a:endParaRPr lang="fa-IR" sz="1600" dirty="0" smtClean="0">
              <a:latin typeface="Adobe Arabic" panose="02040503050201020203" pitchFamily="18" charset="-78"/>
              <a:cs typeface="B Homa"/>
            </a:endParaRPr>
          </a:p>
          <a:p>
            <a:pPr algn="justLow"/>
            <a:endParaRPr lang="fa-IR" sz="1600" dirty="0">
              <a:latin typeface="Adobe Arabic" panose="02040503050201020203" pitchFamily="18" charset="-78"/>
              <a:cs typeface="B Homa"/>
            </a:endParaRPr>
          </a:p>
          <a:p>
            <a:pPr algn="justLow"/>
            <a:endParaRPr lang="fa-IR" sz="1600" dirty="0" smtClean="0">
              <a:latin typeface="Adobe Arabic" panose="02040503050201020203" pitchFamily="18" charset="-78"/>
              <a:cs typeface="B Homa"/>
            </a:endParaRPr>
          </a:p>
          <a:p>
            <a:pPr algn="justLow"/>
            <a:endParaRPr lang="fa-IR" sz="1600" dirty="0">
              <a:latin typeface="Adobe Arabic" panose="02040503050201020203" pitchFamily="18" charset="-78"/>
              <a:cs typeface="B Homa"/>
            </a:endParaRPr>
          </a:p>
          <a:p>
            <a:pPr algn="justLow"/>
            <a:endParaRPr lang="fa-IR" sz="1600" dirty="0">
              <a:latin typeface="Adobe Arabic" panose="02040503050201020203" pitchFamily="18" charset="-78"/>
              <a:cs typeface="B Homa"/>
            </a:endParaRPr>
          </a:p>
        </p:txBody>
      </p:sp>
    </p:spTree>
    <p:extLst>
      <p:ext uri="{BB962C8B-B14F-4D97-AF65-F5344CB8AC3E}">
        <p14:creationId xmlns:p14="http://schemas.microsoft.com/office/powerpoint/2010/main" val="39292121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71600" y="1412776"/>
            <a:ext cx="7164288" cy="4010970"/>
          </a:xfrm>
          <a:prstGeom prst="rect">
            <a:avLst/>
          </a:prstGeom>
        </p:spPr>
        <p:txBody>
          <a:bodyPr wrap="square">
            <a:spAutoFit/>
          </a:bodyPr>
          <a:lstStyle/>
          <a:p>
            <a:pPr algn="ctr">
              <a:lnSpc>
                <a:spcPct val="107000"/>
              </a:lnSpc>
            </a:pPr>
            <a:r>
              <a:rPr lang="fa-IR" sz="2800" b="1" dirty="0" smtClean="0">
                <a:solidFill>
                  <a:srgbClr val="F0F084"/>
                </a:solidFill>
                <a:latin typeface="Calibri" panose="020F0502020204030204" pitchFamily="34" charset="0"/>
                <a:ea typeface="Calibri" panose="020F0502020204030204" pitchFamily="34" charset="0"/>
                <a:cs typeface="B Farnaz" pitchFamily="2" charset="-78"/>
              </a:rPr>
              <a:t>منابع</a:t>
            </a:r>
            <a:endParaRPr lang="fa-IR" sz="2000" b="1" dirty="0" smtClean="0">
              <a:solidFill>
                <a:srgbClr val="F0F084"/>
              </a:solidFill>
              <a:latin typeface="Calibri" panose="020F0502020204030204" pitchFamily="34" charset="0"/>
              <a:ea typeface="Calibri" panose="020F0502020204030204" pitchFamily="34" charset="0"/>
              <a:cs typeface="B Farnaz" pitchFamily="2" charset="-78"/>
            </a:endParaRPr>
          </a:p>
          <a:p>
            <a:pPr marL="171450" indent="-171450" algn="ctr">
              <a:lnSpc>
                <a:spcPct val="107000"/>
              </a:lnSpc>
              <a:buFont typeface="Wingdings" pitchFamily="2" charset="2"/>
              <a:buChar char="§"/>
            </a:pPr>
            <a:endParaRPr lang="en-US" sz="1200" dirty="0">
              <a:solidFill>
                <a:srgbClr val="F0F084"/>
              </a:solidFill>
              <a:latin typeface="Calibri" panose="020F0502020204030204" pitchFamily="34" charset="0"/>
              <a:ea typeface="Calibri" panose="020F0502020204030204" pitchFamily="34" charset="0"/>
              <a:cs typeface="B Homa" panose="00000400000000000000" pitchFamily="2" charset="-78"/>
            </a:endParaRPr>
          </a:p>
          <a:p>
            <a:pPr marL="342900" lvl="0" indent="-342900">
              <a:lnSpc>
                <a:spcPct val="107000"/>
              </a:lnSpc>
              <a:buFont typeface="Wingdings" pitchFamily="2" charset="2"/>
              <a:buChar char="§"/>
            </a:pPr>
            <a:r>
              <a:rPr lang="fa-IR" dirty="0">
                <a:solidFill>
                  <a:srgbClr val="F0F084"/>
                </a:solidFill>
                <a:latin typeface="Calibri" panose="020F0502020204030204" pitchFamily="34" charset="0"/>
                <a:ea typeface="Times New Roman" panose="02020603050405020304" pitchFamily="18" charset="0"/>
                <a:cs typeface="B Homa" panose="00000400000000000000" pitchFamily="2" charset="-78"/>
              </a:rPr>
              <a:t>بحرینی ،سید حسین،1385،تجدد،فراتجدد وپس از ان در شهرسازی،چاپ دوم ،تهران:موسسه انتشارات وچاپ دانشگاه تهران</a:t>
            </a:r>
            <a:endParaRPr lang="en-US" sz="1200" dirty="0">
              <a:solidFill>
                <a:srgbClr val="F0F084"/>
              </a:solidFill>
              <a:latin typeface="Calibri" panose="020F0502020204030204" pitchFamily="34" charset="0"/>
              <a:ea typeface="Calibri" panose="020F0502020204030204" pitchFamily="34" charset="0"/>
              <a:cs typeface="B Homa" panose="00000400000000000000" pitchFamily="2" charset="-78"/>
            </a:endParaRPr>
          </a:p>
          <a:p>
            <a:pPr marL="285750" indent="-285750">
              <a:lnSpc>
                <a:spcPct val="107000"/>
              </a:lnSpc>
              <a:buFont typeface="Wingdings" pitchFamily="2" charset="2"/>
              <a:buChar char="§"/>
            </a:pPr>
            <a:r>
              <a:rPr lang="fa-IR" dirty="0">
                <a:solidFill>
                  <a:srgbClr val="F0F084"/>
                </a:solidFill>
                <a:latin typeface="Calibri" panose="020F0502020204030204" pitchFamily="34" charset="0"/>
                <a:ea typeface="Times New Roman" panose="02020603050405020304" pitchFamily="18" charset="0"/>
                <a:cs typeface="B Homa" panose="00000400000000000000" pitchFamily="2" charset="-78"/>
              </a:rPr>
              <a:t> </a:t>
            </a:r>
            <a:endParaRPr lang="en-US" sz="1200" dirty="0">
              <a:solidFill>
                <a:srgbClr val="F0F084"/>
              </a:solidFill>
              <a:latin typeface="Calibri" panose="020F0502020204030204" pitchFamily="34" charset="0"/>
              <a:ea typeface="Calibri" panose="020F0502020204030204" pitchFamily="34" charset="0"/>
              <a:cs typeface="B Homa" panose="00000400000000000000" pitchFamily="2" charset="-78"/>
            </a:endParaRPr>
          </a:p>
          <a:p>
            <a:pPr marL="342900" lvl="0" indent="-342900">
              <a:lnSpc>
                <a:spcPct val="107000"/>
              </a:lnSpc>
              <a:buFont typeface="Wingdings" pitchFamily="2" charset="2"/>
              <a:buChar char="§"/>
            </a:pPr>
            <a:r>
              <a:rPr lang="fa-IR" dirty="0">
                <a:solidFill>
                  <a:srgbClr val="F0F084"/>
                </a:solidFill>
                <a:latin typeface="Calibri" panose="020F0502020204030204" pitchFamily="34" charset="0"/>
                <a:ea typeface="Times New Roman" panose="02020603050405020304" pitchFamily="18" charset="0"/>
                <a:cs typeface="B Homa" panose="00000400000000000000" pitchFamily="2" charset="-78"/>
              </a:rPr>
              <a:t>ترنر ،تام ،1996،شهر همچون چشم انداز:نگرشیی فراتر از فرانوگرایی به طراحی وبرنامه ریزی شهری،ترجمه فرشاد نوریان.1376،تهران :شرکت پردازش وبرنامه ریزی شهری</a:t>
            </a:r>
            <a:endParaRPr lang="en-US" sz="1200" dirty="0">
              <a:solidFill>
                <a:srgbClr val="F0F084"/>
              </a:solidFill>
              <a:latin typeface="Calibri" panose="020F0502020204030204" pitchFamily="34" charset="0"/>
              <a:ea typeface="Calibri" panose="020F0502020204030204" pitchFamily="34" charset="0"/>
              <a:cs typeface="B Homa" panose="00000400000000000000" pitchFamily="2" charset="-78"/>
            </a:endParaRPr>
          </a:p>
          <a:p>
            <a:pPr marL="285750" indent="-285750">
              <a:lnSpc>
                <a:spcPct val="107000"/>
              </a:lnSpc>
              <a:buFont typeface="Wingdings" pitchFamily="2" charset="2"/>
              <a:buChar char="§"/>
            </a:pPr>
            <a:r>
              <a:rPr lang="fa-IR" dirty="0">
                <a:solidFill>
                  <a:srgbClr val="F0F084"/>
                </a:solidFill>
                <a:latin typeface="Calibri" panose="020F0502020204030204" pitchFamily="34" charset="0"/>
                <a:ea typeface="Times New Roman" panose="02020603050405020304" pitchFamily="18" charset="0"/>
                <a:cs typeface="B Homa" panose="00000400000000000000" pitchFamily="2" charset="-78"/>
              </a:rPr>
              <a:t> </a:t>
            </a:r>
            <a:endParaRPr lang="en-US" sz="1200" dirty="0">
              <a:solidFill>
                <a:srgbClr val="F0F084"/>
              </a:solidFill>
              <a:latin typeface="Calibri" panose="020F0502020204030204" pitchFamily="34" charset="0"/>
              <a:ea typeface="Calibri" panose="020F0502020204030204" pitchFamily="34" charset="0"/>
              <a:cs typeface="B Homa" panose="00000400000000000000" pitchFamily="2" charset="-78"/>
            </a:endParaRPr>
          </a:p>
          <a:p>
            <a:pPr marL="342900" lvl="0" indent="-342900">
              <a:lnSpc>
                <a:spcPct val="107000"/>
              </a:lnSpc>
              <a:buFont typeface="Wingdings" pitchFamily="2" charset="2"/>
              <a:buChar char="§"/>
            </a:pPr>
            <a:r>
              <a:rPr lang="fa-IR" dirty="0">
                <a:solidFill>
                  <a:srgbClr val="F0F084"/>
                </a:solidFill>
                <a:latin typeface="Calibri" panose="020F0502020204030204" pitchFamily="34" charset="0"/>
                <a:ea typeface="Times New Roman" panose="02020603050405020304" pitchFamily="18" charset="0"/>
                <a:cs typeface="B Homa" panose="00000400000000000000" pitchFamily="2" charset="-78"/>
              </a:rPr>
              <a:t>مدنی پور ،علی.1996.طراحی فضای شهری:نگرشی بر فرایند اجتماعی ومکانی .ترجمه فرهاد مرتضایی 1387.تهران.شرکت پردازش و برنامه ریزی شهری</a:t>
            </a:r>
            <a:endParaRPr lang="en-US" sz="1200" dirty="0">
              <a:solidFill>
                <a:srgbClr val="F0F084"/>
              </a:solidFill>
              <a:latin typeface="Calibri" panose="020F0502020204030204" pitchFamily="34" charset="0"/>
              <a:ea typeface="Calibri" panose="020F0502020204030204" pitchFamily="34" charset="0"/>
              <a:cs typeface="B Homa" panose="00000400000000000000" pitchFamily="2" charset="-78"/>
            </a:endParaRPr>
          </a:p>
          <a:p>
            <a:pPr marL="285750" indent="-285750">
              <a:lnSpc>
                <a:spcPct val="107000"/>
              </a:lnSpc>
              <a:buFont typeface="Wingdings" pitchFamily="2" charset="2"/>
              <a:buChar char="§"/>
            </a:pPr>
            <a:r>
              <a:rPr lang="fa-IR" dirty="0">
                <a:solidFill>
                  <a:srgbClr val="F0F084"/>
                </a:solidFill>
                <a:latin typeface="Calibri" panose="020F0502020204030204" pitchFamily="34" charset="0"/>
                <a:ea typeface="Times New Roman" panose="02020603050405020304" pitchFamily="18" charset="0"/>
                <a:cs typeface="B Homa" panose="00000400000000000000" pitchFamily="2" charset="-78"/>
              </a:rPr>
              <a:t> </a:t>
            </a:r>
            <a:endParaRPr lang="en-US" sz="1200" dirty="0">
              <a:solidFill>
                <a:srgbClr val="F0F084"/>
              </a:solidFill>
              <a:latin typeface="Calibri" panose="020F0502020204030204" pitchFamily="34" charset="0"/>
              <a:ea typeface="Calibri" panose="020F0502020204030204" pitchFamily="34" charset="0"/>
              <a:cs typeface="B Homa" panose="00000400000000000000" pitchFamily="2" charset="-78"/>
            </a:endParaRPr>
          </a:p>
          <a:p>
            <a:pPr marL="342900" lvl="0" indent="-342900">
              <a:lnSpc>
                <a:spcPct val="107000"/>
              </a:lnSpc>
              <a:buFont typeface="Wingdings" pitchFamily="2" charset="2"/>
              <a:buChar char="§"/>
            </a:pPr>
            <a:r>
              <a:rPr lang="fa-IR" dirty="0">
                <a:solidFill>
                  <a:srgbClr val="F0F084"/>
                </a:solidFill>
                <a:latin typeface="Calibri" panose="020F0502020204030204" pitchFamily="34" charset="0"/>
                <a:ea typeface="Times New Roman" panose="02020603050405020304" pitchFamily="18" charset="0"/>
                <a:cs typeface="B Homa" panose="00000400000000000000" pitchFamily="2" charset="-78"/>
              </a:rPr>
              <a:t>قبادیان،وحید،1382،مبانی ومفاهیم در معماری معاصر غرب.تهران:دفتر پژوهش های فرهنگی</a:t>
            </a:r>
            <a:endParaRPr lang="en-US" sz="1200" dirty="0">
              <a:solidFill>
                <a:srgbClr val="F0F084"/>
              </a:solidFill>
              <a:effectLst/>
              <a:latin typeface="Calibri" panose="020F0502020204030204" pitchFamily="34" charset="0"/>
              <a:ea typeface="Calibri" panose="020F0502020204030204" pitchFamily="34" charset="0"/>
              <a:cs typeface="B Homa" panose="00000400000000000000" pitchFamily="2" charset="-78"/>
            </a:endParaRPr>
          </a:p>
        </p:txBody>
      </p:sp>
    </p:spTree>
    <p:extLst>
      <p:ext uri="{BB962C8B-B14F-4D97-AF65-F5344CB8AC3E}">
        <p14:creationId xmlns:p14="http://schemas.microsoft.com/office/powerpoint/2010/main" val="28887949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2353" y="492523"/>
            <a:ext cx="6517352" cy="605760"/>
          </a:xfrm>
        </p:spPr>
        <p:txBody>
          <a:bodyPr>
            <a:normAutofit fontScale="90000"/>
          </a:bodyPr>
          <a:lstStyle/>
          <a:p>
            <a:pPr algn="r" rtl="1"/>
            <a:r>
              <a:rPr lang="fa-IR" dirty="0">
                <a:cs typeface="B Homa" panose="00000400000000000000" pitchFamily="2" charset="-78"/>
              </a:rPr>
              <a:t>ریشه و سابقه نهضت </a:t>
            </a:r>
            <a:r>
              <a:rPr lang="fa-IR" dirty="0" smtClean="0">
                <a:cs typeface="B Homa" panose="00000400000000000000" pitchFamily="2" charset="-78"/>
              </a:rPr>
              <a:t>فراتجدد</a:t>
            </a:r>
            <a:endParaRPr lang="fa-IR" dirty="0">
              <a:cs typeface="B Homa" panose="000004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72529725"/>
              </p:ext>
            </p:extLst>
          </p:nvPr>
        </p:nvGraphicFramePr>
        <p:xfrm>
          <a:off x="251520" y="1556792"/>
          <a:ext cx="6527577" cy="26757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Oval 5"/>
          <p:cNvSpPr/>
          <p:nvPr/>
        </p:nvSpPr>
        <p:spPr>
          <a:xfrm>
            <a:off x="7047617" y="1844824"/>
            <a:ext cx="1584176" cy="1944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800" dirty="0" smtClean="0">
                <a:cs typeface="B Homa" panose="00000400000000000000" pitchFamily="2" charset="-78"/>
              </a:rPr>
              <a:t>مشکلات</a:t>
            </a:r>
          </a:p>
          <a:p>
            <a:pPr algn="ctr"/>
            <a:r>
              <a:rPr lang="fa-IR" sz="2800" dirty="0" smtClean="0">
                <a:cs typeface="B Homa" panose="00000400000000000000" pitchFamily="2" charset="-78"/>
              </a:rPr>
              <a:t>تجدد</a:t>
            </a:r>
            <a:endParaRPr lang="fa-IR" sz="2800" dirty="0">
              <a:cs typeface="B Homa" panose="00000400000000000000" pitchFamily="2" charset="-78"/>
            </a:endParaRPr>
          </a:p>
        </p:txBody>
      </p:sp>
      <p:sp>
        <p:nvSpPr>
          <p:cNvPr id="7" name="TextBox 6"/>
          <p:cNvSpPr txBox="1"/>
          <p:nvPr/>
        </p:nvSpPr>
        <p:spPr>
          <a:xfrm>
            <a:off x="1290810" y="4860449"/>
            <a:ext cx="3672408" cy="1384995"/>
          </a:xfrm>
          <a:prstGeom prst="rect">
            <a:avLst/>
          </a:prstGeom>
          <a:noFill/>
        </p:spPr>
        <p:txBody>
          <a:bodyPr wrap="square" rtlCol="1">
            <a:spAutoFit/>
          </a:bodyPr>
          <a:lstStyle/>
          <a:p>
            <a:r>
              <a:rPr lang="fa-IR" sz="2800" dirty="0" smtClean="0">
                <a:cs typeface="B Homa" panose="00000400000000000000" pitchFamily="2" charset="-78"/>
              </a:rPr>
              <a:t>علم گرایی</a:t>
            </a:r>
          </a:p>
          <a:p>
            <a:endParaRPr lang="fa-IR" sz="2800" dirty="0" smtClean="0">
              <a:cs typeface="B Homa" panose="00000400000000000000" pitchFamily="2" charset="-78"/>
            </a:endParaRPr>
          </a:p>
          <a:p>
            <a:r>
              <a:rPr lang="fa-IR" sz="2800" dirty="0" smtClean="0">
                <a:cs typeface="B Homa" panose="00000400000000000000" pitchFamily="2" charset="-78"/>
              </a:rPr>
              <a:t>خرد محوری</a:t>
            </a:r>
            <a:endParaRPr lang="fa-IR" sz="2800" dirty="0">
              <a:cs typeface="B Homa" panose="00000400000000000000" pitchFamily="2" charset="-78"/>
            </a:endParaRPr>
          </a:p>
        </p:txBody>
      </p:sp>
      <p:sp>
        <p:nvSpPr>
          <p:cNvPr id="8" name="TextBox 7"/>
          <p:cNvSpPr txBox="1"/>
          <p:nvPr/>
        </p:nvSpPr>
        <p:spPr>
          <a:xfrm>
            <a:off x="5899322" y="5183614"/>
            <a:ext cx="1296144" cy="523220"/>
          </a:xfrm>
          <a:prstGeom prst="rect">
            <a:avLst/>
          </a:prstGeom>
          <a:noFill/>
        </p:spPr>
        <p:txBody>
          <a:bodyPr wrap="square" rtlCol="1">
            <a:spAutoFit/>
          </a:bodyPr>
          <a:lstStyle/>
          <a:p>
            <a:r>
              <a:rPr lang="fa-IR" sz="2800" dirty="0">
                <a:cs typeface="B Homa" panose="00000400000000000000" pitchFamily="2" charset="-78"/>
              </a:rPr>
              <a:t>فراتجدد</a:t>
            </a:r>
          </a:p>
        </p:txBody>
      </p:sp>
      <p:cxnSp>
        <p:nvCxnSpPr>
          <p:cNvPr id="10" name="Straight Arrow Connector 9"/>
          <p:cNvCxnSpPr/>
          <p:nvPr/>
        </p:nvCxnSpPr>
        <p:spPr>
          <a:xfrm flipH="1" flipV="1">
            <a:off x="5107234" y="5183614"/>
            <a:ext cx="792088" cy="2616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8" idx="1"/>
          </p:cNvCxnSpPr>
          <p:nvPr/>
        </p:nvCxnSpPr>
        <p:spPr>
          <a:xfrm flipH="1">
            <a:off x="5107234" y="5445224"/>
            <a:ext cx="792088" cy="6393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67261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990600"/>
            <a:ext cx="7162800" cy="1200329"/>
          </a:xfrm>
          <a:prstGeom prst="rect">
            <a:avLst/>
          </a:prstGeom>
        </p:spPr>
        <p:txBody>
          <a:bodyPr wrap="square">
            <a:spAutoFit/>
          </a:bodyPr>
          <a:lstStyle/>
          <a:p>
            <a:pPr algn="justLow"/>
            <a:r>
              <a:rPr lang="fa-IR" dirty="0">
                <a:cs typeface="B Homa" pitchFamily="2" charset="-78"/>
              </a:rPr>
              <a:t>اولین جرقه فراتجدد در معماری وشهر سازی در سال 1961 توسط جین جیکوبز و با چاپ کتاب ((مرگ و زندگی شهر های بزرگ امریکایی)) زده شد .سپس رابرت ونچوری در کتاب ((پیچیدگی و تضاد در معماری))  در سال 1966 به شرح معماری فراتجدد پرداخت .پس از ان چارلز جنکز به بیان ویژگی های معماری  فراتجدد و وجوه افتراق آن با تجدد پرداخت</a:t>
            </a:r>
            <a:endParaRPr lang="en-US" dirty="0">
              <a:cs typeface="B Homa" pitchFamily="2" charset="-78"/>
            </a:endParaRPr>
          </a:p>
        </p:txBody>
      </p:sp>
      <p:pic>
        <p:nvPicPr>
          <p:cNvPr id="2050" name="Picture 2" descr="I:\New Folder (2)\فرا تجدد عکس\1276465463-jeffb-528x35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2225819"/>
            <a:ext cx="6019800" cy="40702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72142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720" y="303549"/>
            <a:ext cx="8183880" cy="1051560"/>
          </a:xfrm>
        </p:spPr>
        <p:txBody>
          <a:bodyPr/>
          <a:lstStyle/>
          <a:p>
            <a:r>
              <a:rPr lang="fa-IR" dirty="0" smtClean="0">
                <a:cs typeface="B Homa" panose="00000400000000000000" pitchFamily="2" charset="-78"/>
              </a:rPr>
              <a:t>زمینه ها حرکت از تجدد به فراتجدد</a:t>
            </a:r>
            <a:endParaRPr lang="fa-IR" dirty="0">
              <a:cs typeface="B Homa" panose="00000400000000000000" pitchFamily="2" charset="-78"/>
            </a:endParaRPr>
          </a:p>
        </p:txBody>
      </p:sp>
      <p:sp>
        <p:nvSpPr>
          <p:cNvPr id="4" name="Rounded Rectangle 3"/>
          <p:cNvSpPr/>
          <p:nvPr/>
        </p:nvSpPr>
        <p:spPr>
          <a:xfrm>
            <a:off x="6660232" y="1950018"/>
            <a:ext cx="2016224" cy="864096"/>
          </a:xfrm>
          <a:prstGeom prst="roundRect">
            <a:avLst/>
          </a:prstGeom>
          <a:solidFill>
            <a:schemeClr val="tx2">
              <a:lumMod val="90000"/>
            </a:schemeClr>
          </a:solidFill>
        </p:spPr>
        <p:style>
          <a:lnRef idx="2">
            <a:schemeClr val="accent1"/>
          </a:lnRef>
          <a:fillRef idx="1">
            <a:schemeClr val="lt1"/>
          </a:fillRef>
          <a:effectRef idx="0">
            <a:schemeClr val="accent1"/>
          </a:effectRef>
          <a:fontRef idx="minor">
            <a:schemeClr val="dk1"/>
          </a:fontRef>
        </p:style>
        <p:txBody>
          <a:bodyPr rtlCol="1" anchor="ctr"/>
          <a:lstStyle/>
          <a:p>
            <a:pPr algn="ctr"/>
            <a:r>
              <a:rPr lang="fa-IR" sz="2400" dirty="0">
                <a:cs typeface="B Homa" panose="00000400000000000000" pitchFamily="2" charset="-78"/>
              </a:rPr>
              <a:t>نوخرد گرایی</a:t>
            </a:r>
          </a:p>
        </p:txBody>
      </p:sp>
      <p:sp>
        <p:nvSpPr>
          <p:cNvPr id="10" name="TextBox 9"/>
          <p:cNvSpPr txBox="1"/>
          <p:nvPr/>
        </p:nvSpPr>
        <p:spPr>
          <a:xfrm>
            <a:off x="325963" y="1786763"/>
            <a:ext cx="6300192" cy="1015663"/>
          </a:xfrm>
          <a:prstGeom prst="rect">
            <a:avLst/>
          </a:prstGeom>
          <a:noFill/>
        </p:spPr>
        <p:txBody>
          <a:bodyPr wrap="square" rtlCol="1">
            <a:spAutoFit/>
          </a:bodyPr>
          <a:lstStyle/>
          <a:p>
            <a:r>
              <a:rPr lang="fa-IR" sz="2000" dirty="0" smtClean="0">
                <a:cs typeface="B Homa" panose="00000400000000000000" pitchFamily="2" charset="-78"/>
              </a:rPr>
              <a:t>شهر را تئاتر خاطرات می نامیدند</a:t>
            </a:r>
          </a:p>
          <a:p>
            <a:r>
              <a:rPr lang="fa-IR" sz="2000" dirty="0" smtClean="0">
                <a:cs typeface="B Homa" panose="00000400000000000000" pitchFamily="2" charset="-78"/>
              </a:rPr>
              <a:t>آلدوروسی:عملکرد گرایی را به عنوان مهمترین عامل شکل دهنه فرم ساختمان رد</a:t>
            </a:r>
            <a:endParaRPr lang="fa-IR" sz="2000" dirty="0">
              <a:cs typeface="B Homa" panose="00000400000000000000" pitchFamily="2" charset="-78"/>
            </a:endParaRPr>
          </a:p>
        </p:txBody>
      </p:sp>
      <p:sp>
        <p:nvSpPr>
          <p:cNvPr id="13" name="Rounded Rectangle 12"/>
          <p:cNvSpPr/>
          <p:nvPr/>
        </p:nvSpPr>
        <p:spPr>
          <a:xfrm>
            <a:off x="6660232" y="3501008"/>
            <a:ext cx="2016224" cy="864096"/>
          </a:xfrm>
          <a:prstGeom prst="roundRect">
            <a:avLst/>
          </a:prstGeom>
          <a:solidFill>
            <a:schemeClr val="tx2">
              <a:lumMod val="90000"/>
            </a:schemeClr>
          </a:solidFill>
        </p:spPr>
        <p:style>
          <a:lnRef idx="2">
            <a:schemeClr val="accent1"/>
          </a:lnRef>
          <a:fillRef idx="1">
            <a:schemeClr val="lt1"/>
          </a:fillRef>
          <a:effectRef idx="0">
            <a:schemeClr val="accent1"/>
          </a:effectRef>
          <a:fontRef idx="minor">
            <a:schemeClr val="dk1"/>
          </a:fontRef>
        </p:style>
        <p:txBody>
          <a:bodyPr rtlCol="1" anchor="ctr"/>
          <a:lstStyle/>
          <a:p>
            <a:pPr algn="ctr"/>
            <a:r>
              <a:rPr lang="fa-IR" sz="2400" dirty="0" smtClean="0">
                <a:cs typeface="B Homa" panose="00000400000000000000" pitchFamily="2" charset="-78"/>
              </a:rPr>
              <a:t>نوکلاسیسیزم</a:t>
            </a:r>
            <a:endParaRPr lang="fa-IR" sz="2400" dirty="0">
              <a:cs typeface="B Homa" panose="00000400000000000000" pitchFamily="2" charset="-78"/>
            </a:endParaRPr>
          </a:p>
        </p:txBody>
      </p:sp>
      <p:sp>
        <p:nvSpPr>
          <p:cNvPr id="14" name="TextBox 13"/>
          <p:cNvSpPr txBox="1"/>
          <p:nvPr/>
        </p:nvSpPr>
        <p:spPr>
          <a:xfrm>
            <a:off x="310345" y="3501008"/>
            <a:ext cx="6118245" cy="707886"/>
          </a:xfrm>
          <a:prstGeom prst="rect">
            <a:avLst/>
          </a:prstGeom>
          <a:noFill/>
        </p:spPr>
        <p:txBody>
          <a:bodyPr wrap="square" rtlCol="1">
            <a:spAutoFit/>
          </a:bodyPr>
          <a:lstStyle/>
          <a:p>
            <a:r>
              <a:rPr lang="fa-IR" sz="2000" dirty="0">
                <a:cs typeface="B Homa" panose="00000400000000000000" pitchFamily="2" charset="-78"/>
              </a:rPr>
              <a:t>اشکال قدیمی را با معنی جدید در شهر به کار </a:t>
            </a:r>
            <a:r>
              <a:rPr lang="fa-IR" sz="2000" dirty="0" smtClean="0">
                <a:cs typeface="B Homa" panose="00000400000000000000" pitchFamily="2" charset="-78"/>
              </a:rPr>
              <a:t>برد.</a:t>
            </a:r>
          </a:p>
          <a:p>
            <a:r>
              <a:rPr lang="fa-IR" sz="2000" dirty="0" smtClean="0">
                <a:cs typeface="B Homa" panose="00000400000000000000" pitchFamily="2" charset="-78"/>
              </a:rPr>
              <a:t> به ساختار فضایی شهر های باروک در قرشانزدهم وهفدهم باز میگرد.</a:t>
            </a:r>
            <a:endParaRPr lang="fa-IR" sz="2000" dirty="0">
              <a:cs typeface="B Homa" panose="00000400000000000000" pitchFamily="2" charset="-78"/>
            </a:endParaRPr>
          </a:p>
        </p:txBody>
      </p:sp>
      <p:sp>
        <p:nvSpPr>
          <p:cNvPr id="15" name="Rounded Rectangle 14"/>
          <p:cNvSpPr/>
          <p:nvPr/>
        </p:nvSpPr>
        <p:spPr>
          <a:xfrm>
            <a:off x="6677677" y="5043805"/>
            <a:ext cx="2016224" cy="864096"/>
          </a:xfrm>
          <a:prstGeom prst="roundRect">
            <a:avLst/>
          </a:prstGeom>
          <a:solidFill>
            <a:schemeClr val="tx2">
              <a:lumMod val="90000"/>
            </a:schemeClr>
          </a:solidFill>
        </p:spPr>
        <p:style>
          <a:lnRef idx="2">
            <a:schemeClr val="accent1"/>
          </a:lnRef>
          <a:fillRef idx="1">
            <a:schemeClr val="lt1"/>
          </a:fillRef>
          <a:effectRef idx="0">
            <a:schemeClr val="accent1"/>
          </a:effectRef>
          <a:fontRef idx="minor">
            <a:schemeClr val="dk1"/>
          </a:fontRef>
        </p:style>
        <p:txBody>
          <a:bodyPr rtlCol="1" anchor="ctr"/>
          <a:lstStyle/>
          <a:p>
            <a:pPr algn="ctr"/>
            <a:r>
              <a:rPr lang="fa-IR" sz="2400" dirty="0" smtClean="0">
                <a:cs typeface="B Homa" panose="00000400000000000000" pitchFamily="2" charset="-78"/>
              </a:rPr>
              <a:t>معماری باز</a:t>
            </a:r>
            <a:endParaRPr lang="fa-IR" sz="2400" dirty="0">
              <a:cs typeface="B Homa" panose="00000400000000000000" pitchFamily="2" charset="-78"/>
            </a:endParaRPr>
          </a:p>
        </p:txBody>
      </p:sp>
      <p:sp>
        <p:nvSpPr>
          <p:cNvPr id="16" name="TextBox 15"/>
          <p:cNvSpPr txBox="1"/>
          <p:nvPr/>
        </p:nvSpPr>
        <p:spPr>
          <a:xfrm>
            <a:off x="179512" y="5043805"/>
            <a:ext cx="6446643" cy="1323439"/>
          </a:xfrm>
          <a:prstGeom prst="rect">
            <a:avLst/>
          </a:prstGeom>
          <a:noFill/>
        </p:spPr>
        <p:txBody>
          <a:bodyPr wrap="square" rtlCol="1">
            <a:spAutoFit/>
          </a:bodyPr>
          <a:lstStyle/>
          <a:p>
            <a:r>
              <a:rPr lang="fa-IR" sz="2000" dirty="0">
                <a:cs typeface="B Homa" panose="00000400000000000000" pitchFamily="2" charset="-78"/>
              </a:rPr>
              <a:t>مقابل انعطاف ناپذیر طرح های </a:t>
            </a:r>
            <a:r>
              <a:rPr lang="fa-IR" sz="2000" dirty="0" smtClean="0">
                <a:cs typeface="B Homa" panose="00000400000000000000" pitchFamily="2" charset="-78"/>
              </a:rPr>
              <a:t>تجددگرایانه</a:t>
            </a:r>
          </a:p>
          <a:p>
            <a:r>
              <a:rPr lang="fa-IR" sz="2000" dirty="0">
                <a:cs typeface="B Homa" panose="00000400000000000000" pitchFamily="2" charset="-78"/>
              </a:rPr>
              <a:t>ساختارهای را طراحی میکردند که به آسانی قابلیت تطبیق با نیازهای و شرایط مختلف را داشته </a:t>
            </a:r>
            <a:r>
              <a:rPr lang="fa-IR" sz="2000" dirty="0" smtClean="0">
                <a:cs typeface="B Homa" panose="00000400000000000000" pitchFamily="2" charset="-78"/>
              </a:rPr>
              <a:t>باشد</a:t>
            </a:r>
          </a:p>
          <a:p>
            <a:endParaRPr lang="fa-IR" sz="2000" dirty="0">
              <a:cs typeface="B Homa" panose="00000400000000000000" pitchFamily="2" charset="-78"/>
            </a:endParaRPr>
          </a:p>
        </p:txBody>
      </p:sp>
    </p:spTree>
    <p:extLst>
      <p:ext uri="{BB962C8B-B14F-4D97-AF65-F5344CB8AC3E}">
        <p14:creationId xmlns:p14="http://schemas.microsoft.com/office/powerpoint/2010/main" val="6433302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51520" y="713588"/>
            <a:ext cx="7992888" cy="646331"/>
          </a:xfrm>
          <a:prstGeom prst="rect">
            <a:avLst/>
          </a:prstGeom>
          <a:noFill/>
        </p:spPr>
        <p:txBody>
          <a:bodyPr wrap="square" rtlCol="1">
            <a:spAutoFit/>
          </a:bodyPr>
          <a:lstStyle/>
          <a:p>
            <a:r>
              <a:rPr lang="fa-IR" sz="3600" b="1" dirty="0">
                <a:solidFill>
                  <a:srgbClr val="FFFF00"/>
                </a:solidFill>
                <a:effectLst>
                  <a:outerShdw blurRad="53975" dist="22860" dir="5400000" algn="tl" rotWithShape="0">
                    <a:srgbClr val="000000">
                      <a:alpha val="55000"/>
                    </a:srgbClr>
                  </a:outerShdw>
                </a:effectLst>
                <a:latin typeface="+mj-lt"/>
                <a:ea typeface="+mj-ea"/>
                <a:cs typeface="B Homa" panose="00000400000000000000" pitchFamily="2" charset="-78"/>
              </a:rPr>
              <a:t>عکس العمل منتقدان مکتب </a:t>
            </a:r>
            <a:r>
              <a:rPr lang="fa-IR" sz="3600" b="1" dirty="0" smtClean="0">
                <a:solidFill>
                  <a:srgbClr val="FFFF00"/>
                </a:solidFill>
                <a:effectLst>
                  <a:outerShdw blurRad="53975" dist="22860" dir="5400000" algn="tl" rotWithShape="0">
                    <a:srgbClr val="000000">
                      <a:alpha val="55000"/>
                    </a:srgbClr>
                  </a:outerShdw>
                </a:effectLst>
                <a:latin typeface="+mj-lt"/>
                <a:ea typeface="+mj-ea"/>
                <a:cs typeface="B Homa" panose="00000400000000000000" pitchFamily="2" charset="-78"/>
              </a:rPr>
              <a:t>تجدد</a:t>
            </a:r>
            <a:endParaRPr lang="fa-IR" sz="3600" b="1" dirty="0">
              <a:solidFill>
                <a:srgbClr val="FFFF00"/>
              </a:solidFill>
              <a:effectLst>
                <a:outerShdw blurRad="53975" dist="22860" dir="5400000" algn="tl" rotWithShape="0">
                  <a:srgbClr val="000000">
                    <a:alpha val="55000"/>
                  </a:srgbClr>
                </a:outerShdw>
              </a:effectLst>
              <a:latin typeface="+mj-lt"/>
              <a:ea typeface="+mj-ea"/>
              <a:cs typeface="B Homa" panose="00000400000000000000" pitchFamily="2" charset="-78"/>
            </a:endParaRPr>
          </a:p>
        </p:txBody>
      </p:sp>
      <p:sp>
        <p:nvSpPr>
          <p:cNvPr id="10" name="TextBox 9"/>
          <p:cNvSpPr txBox="1"/>
          <p:nvPr/>
        </p:nvSpPr>
        <p:spPr>
          <a:xfrm>
            <a:off x="755576" y="1700808"/>
            <a:ext cx="7776864" cy="400110"/>
          </a:xfrm>
          <a:prstGeom prst="rect">
            <a:avLst/>
          </a:prstGeom>
          <a:noFill/>
        </p:spPr>
        <p:txBody>
          <a:bodyPr wrap="square" rtlCol="1">
            <a:spAutoFit/>
          </a:bodyPr>
          <a:lstStyle/>
          <a:p>
            <a:r>
              <a:rPr lang="fa-IR" sz="2000" dirty="0">
                <a:cs typeface="B Homa" panose="00000400000000000000" pitchFamily="2" charset="-78"/>
              </a:rPr>
              <a:t>جنبش </a:t>
            </a:r>
            <a:r>
              <a:rPr lang="fa-IR" sz="2000" dirty="0" smtClean="0">
                <a:cs typeface="B Homa" panose="00000400000000000000" pitchFamily="2" charset="-78"/>
              </a:rPr>
              <a:t>طرفداران محیط زیست:جهان آن گونه که باید باشد</a:t>
            </a:r>
            <a:endParaRPr lang="fa-IR" sz="2000" dirty="0">
              <a:cs typeface="B Homa" panose="00000400000000000000" pitchFamily="2" charset="-78"/>
            </a:endParaRPr>
          </a:p>
        </p:txBody>
      </p:sp>
      <p:sp>
        <p:nvSpPr>
          <p:cNvPr id="11" name="TextBox 10"/>
          <p:cNvSpPr txBox="1"/>
          <p:nvPr/>
        </p:nvSpPr>
        <p:spPr>
          <a:xfrm>
            <a:off x="755576" y="2636912"/>
            <a:ext cx="7776864" cy="707886"/>
          </a:xfrm>
          <a:prstGeom prst="rect">
            <a:avLst/>
          </a:prstGeom>
          <a:noFill/>
        </p:spPr>
        <p:txBody>
          <a:bodyPr wrap="square" rtlCol="1">
            <a:spAutoFit/>
          </a:bodyPr>
          <a:lstStyle/>
          <a:p>
            <a:r>
              <a:rPr lang="fa-IR" sz="2000" dirty="0">
                <a:cs typeface="B Homa" panose="00000400000000000000" pitchFamily="2" charset="-78"/>
              </a:rPr>
              <a:t>جین </a:t>
            </a:r>
            <a:r>
              <a:rPr lang="fa-IR" sz="2000" dirty="0" smtClean="0">
                <a:cs typeface="B Homa" panose="00000400000000000000" pitchFamily="2" charset="-78"/>
              </a:rPr>
              <a:t>جیکبوبز:ضرورت اختلاط کاربریهای اصلی ،ضرورت بلوک های کوچک ،ضرورت ساختمان های سالخورده، ضرورت تمرکز </a:t>
            </a:r>
          </a:p>
        </p:txBody>
      </p:sp>
      <p:sp>
        <p:nvSpPr>
          <p:cNvPr id="12" name="TextBox 11"/>
          <p:cNvSpPr txBox="1"/>
          <p:nvPr/>
        </p:nvSpPr>
        <p:spPr>
          <a:xfrm>
            <a:off x="731844" y="3611841"/>
            <a:ext cx="7920880" cy="400110"/>
          </a:xfrm>
          <a:prstGeom prst="rect">
            <a:avLst/>
          </a:prstGeom>
          <a:noFill/>
        </p:spPr>
        <p:txBody>
          <a:bodyPr wrap="square" rtlCol="1">
            <a:spAutoFit/>
          </a:bodyPr>
          <a:lstStyle/>
          <a:p>
            <a:r>
              <a:rPr lang="fa-IR" sz="2000" dirty="0" smtClean="0">
                <a:cs typeface="B Homa" panose="00000400000000000000" pitchFamily="2" charset="-78"/>
              </a:rPr>
              <a:t>رابرت ونچوری:شرایط بومی و فرهنگی عامه مردم تاکید داشته</a:t>
            </a:r>
            <a:endParaRPr lang="fa-IR" sz="2000" dirty="0">
              <a:cs typeface="B Homa" panose="00000400000000000000" pitchFamily="2" charset="-78"/>
            </a:endParaRPr>
          </a:p>
        </p:txBody>
      </p:sp>
      <p:sp>
        <p:nvSpPr>
          <p:cNvPr id="13" name="TextBox 12"/>
          <p:cNvSpPr txBox="1"/>
          <p:nvPr/>
        </p:nvSpPr>
        <p:spPr>
          <a:xfrm>
            <a:off x="755576" y="4725144"/>
            <a:ext cx="7776864" cy="400110"/>
          </a:xfrm>
          <a:prstGeom prst="rect">
            <a:avLst/>
          </a:prstGeom>
          <a:noFill/>
        </p:spPr>
        <p:txBody>
          <a:bodyPr wrap="square" rtlCol="1">
            <a:spAutoFit/>
          </a:bodyPr>
          <a:lstStyle/>
          <a:p>
            <a:r>
              <a:rPr lang="fa-IR" sz="2000" dirty="0">
                <a:cs typeface="B Homa" panose="00000400000000000000" pitchFamily="2" charset="-78"/>
              </a:rPr>
              <a:t>کریستوفر الکساندرا:دلتنگی برای دوران پیش از تجدد</a:t>
            </a:r>
          </a:p>
        </p:txBody>
      </p:sp>
    </p:spTree>
    <p:extLst>
      <p:ext uri="{BB962C8B-B14F-4D97-AF65-F5344CB8AC3E}">
        <p14:creationId xmlns:p14="http://schemas.microsoft.com/office/powerpoint/2010/main" val="31122617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60648"/>
            <a:ext cx="8183880" cy="691520"/>
          </a:xfrm>
        </p:spPr>
        <p:txBody>
          <a:bodyPr>
            <a:normAutofit/>
          </a:bodyPr>
          <a:lstStyle/>
          <a:p>
            <a:pPr algn="r"/>
            <a:r>
              <a:rPr lang="fa-IR" sz="2400" dirty="0">
                <a:cs typeface="B Homa" panose="00000400000000000000" pitchFamily="2" charset="-78"/>
              </a:rPr>
              <a:t>پایه فلسفی، سیاسی، علمی و مذهبی فرا تجدد</a:t>
            </a:r>
          </a:p>
        </p:txBody>
      </p:sp>
      <p:sp>
        <p:nvSpPr>
          <p:cNvPr id="5" name="Rectangle 4"/>
          <p:cNvSpPr/>
          <p:nvPr/>
        </p:nvSpPr>
        <p:spPr>
          <a:xfrm>
            <a:off x="1187624" y="1010595"/>
            <a:ext cx="7056784" cy="460142"/>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fa-IR" sz="2400" dirty="0" smtClean="0">
                <a:cs typeface="B Homa" panose="00000400000000000000" pitchFamily="2" charset="-78"/>
              </a:rPr>
              <a:t>فروپاشی شوروی،فروپاشی سوسیالیسم دولتی</a:t>
            </a:r>
            <a:endParaRPr lang="fa-IR" sz="2400" dirty="0">
              <a:cs typeface="B Homa" panose="00000400000000000000" pitchFamily="2" charset="-78"/>
            </a:endParaRPr>
          </a:p>
        </p:txBody>
      </p:sp>
      <p:sp>
        <p:nvSpPr>
          <p:cNvPr id="6" name="Rectangle 5"/>
          <p:cNvSpPr/>
          <p:nvPr/>
        </p:nvSpPr>
        <p:spPr>
          <a:xfrm>
            <a:off x="1187624" y="1700808"/>
            <a:ext cx="7056784" cy="432048"/>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fa-IR" sz="2400" dirty="0">
                <a:solidFill>
                  <a:schemeClr val="dk1"/>
                </a:solidFill>
                <a:cs typeface="B Homa" panose="00000400000000000000" pitchFamily="2" charset="-78"/>
              </a:rPr>
              <a:t>تزلزله پایه های تفکر اثبات گرا</a:t>
            </a:r>
          </a:p>
        </p:txBody>
      </p:sp>
      <p:sp>
        <p:nvSpPr>
          <p:cNvPr id="7" name="Rectangle 6"/>
          <p:cNvSpPr/>
          <p:nvPr/>
        </p:nvSpPr>
        <p:spPr>
          <a:xfrm>
            <a:off x="1163688" y="2312876"/>
            <a:ext cx="7080719" cy="504056"/>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fa-IR" sz="2400" dirty="0">
                <a:solidFill>
                  <a:schemeClr val="dk1"/>
                </a:solidFill>
                <a:cs typeface="B Homa" panose="00000400000000000000" pitchFamily="2" charset="-78"/>
              </a:rPr>
              <a:t>کاهش منابع فسیلی</a:t>
            </a:r>
          </a:p>
        </p:txBody>
      </p:sp>
      <p:sp>
        <p:nvSpPr>
          <p:cNvPr id="8" name="Rectangle 7"/>
          <p:cNvSpPr/>
          <p:nvPr/>
        </p:nvSpPr>
        <p:spPr>
          <a:xfrm>
            <a:off x="1148069" y="3068960"/>
            <a:ext cx="7096337" cy="432048"/>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fa-IR" sz="2400" dirty="0">
                <a:solidFill>
                  <a:schemeClr val="dk1"/>
                </a:solidFill>
                <a:cs typeface="B Homa" panose="00000400000000000000" pitchFamily="2" charset="-78"/>
              </a:rPr>
              <a:t>تخریب لایه اوزون</a:t>
            </a:r>
          </a:p>
        </p:txBody>
      </p:sp>
      <p:sp>
        <p:nvSpPr>
          <p:cNvPr id="9" name="Rectangle 8"/>
          <p:cNvSpPr/>
          <p:nvPr/>
        </p:nvSpPr>
        <p:spPr>
          <a:xfrm>
            <a:off x="1148069" y="3861048"/>
            <a:ext cx="7096339" cy="504056"/>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fa-IR" sz="2400" dirty="0">
                <a:solidFill>
                  <a:schemeClr val="dk1"/>
                </a:solidFill>
                <a:cs typeface="B Homa" panose="00000400000000000000" pitchFamily="2" charset="-78"/>
              </a:rPr>
              <a:t>پیشرفت های فنی</a:t>
            </a:r>
          </a:p>
        </p:txBody>
      </p:sp>
      <p:sp>
        <p:nvSpPr>
          <p:cNvPr id="10" name="Rectangle 9"/>
          <p:cNvSpPr/>
          <p:nvPr/>
        </p:nvSpPr>
        <p:spPr>
          <a:xfrm>
            <a:off x="1043608" y="4725144"/>
            <a:ext cx="7200800" cy="504056"/>
          </a:xfrm>
          <a:prstGeom prst="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fa-IR" sz="2000" dirty="0">
                <a:solidFill>
                  <a:schemeClr val="dk1"/>
                </a:solidFill>
                <a:cs typeface="B Homa" panose="00000400000000000000" pitchFamily="2" charset="-78"/>
              </a:rPr>
              <a:t>رشد اقتصادی ویا به طور کلی بروز تضادها ومشکلات ناشی از تجدد</a:t>
            </a:r>
          </a:p>
        </p:txBody>
      </p:sp>
      <p:sp>
        <p:nvSpPr>
          <p:cNvPr id="11" name="TextBox 10"/>
          <p:cNvSpPr txBox="1"/>
          <p:nvPr/>
        </p:nvSpPr>
        <p:spPr>
          <a:xfrm>
            <a:off x="683568" y="5589240"/>
            <a:ext cx="7920880" cy="707886"/>
          </a:xfrm>
          <a:prstGeom prst="rect">
            <a:avLst/>
          </a:prstGeom>
          <a:noFill/>
        </p:spPr>
        <p:txBody>
          <a:bodyPr wrap="square" rtlCol="1">
            <a:spAutoFit/>
          </a:bodyPr>
          <a:lstStyle/>
          <a:p>
            <a:pPr algn="ctr"/>
            <a:r>
              <a:rPr lang="fa-IR" sz="2000" dirty="0">
                <a:solidFill>
                  <a:srgbClr val="F0F084"/>
                </a:solidFill>
                <a:cs typeface="B Homa" panose="00000400000000000000" pitchFamily="2" charset="-78"/>
              </a:rPr>
              <a:t>لیوتر:وسایل ارتباط جمعی واینترنت،مفهوم فرهنگ را دگرگون ساخته وامکان دست یابی به سایر فرهنگ ها را فراهم کرده است</a:t>
            </a:r>
          </a:p>
        </p:txBody>
      </p:sp>
    </p:spTree>
    <p:extLst>
      <p:ext uri="{BB962C8B-B14F-4D97-AF65-F5344CB8AC3E}">
        <p14:creationId xmlns:p14="http://schemas.microsoft.com/office/powerpoint/2010/main" val="39940170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185284" y="620688"/>
            <a:ext cx="1606725" cy="946383"/>
            <a:chOff x="1759899" y="965"/>
            <a:chExt cx="671200" cy="493776"/>
          </a:xfrm>
        </p:grpSpPr>
        <p:sp>
          <p:nvSpPr>
            <p:cNvPr id="17" name="Rounded Rectangle 16"/>
            <p:cNvSpPr/>
            <p:nvPr/>
          </p:nvSpPr>
          <p:spPr>
            <a:xfrm>
              <a:off x="1759899" y="965"/>
              <a:ext cx="671200" cy="493776"/>
            </a:xfrm>
            <a:prstGeom prst="roundRect">
              <a:avLst>
                <a:gd name="adj" fmla="val 10000"/>
              </a:avLst>
            </a:prstGeom>
          </p:spPr>
          <p:style>
            <a:lnRef idx="2">
              <a:schemeClr val="accent3"/>
            </a:lnRef>
            <a:fillRef idx="1">
              <a:schemeClr val="lt1"/>
            </a:fillRef>
            <a:effectRef idx="0">
              <a:schemeClr val="accent3"/>
            </a:effectRef>
            <a:fontRef idx="minor">
              <a:schemeClr val="dk1"/>
            </a:fontRef>
          </p:style>
        </p:sp>
        <p:sp>
          <p:nvSpPr>
            <p:cNvPr id="18" name="Rounded Rectangle 4"/>
            <p:cNvSpPr/>
            <p:nvPr/>
          </p:nvSpPr>
          <p:spPr>
            <a:xfrm>
              <a:off x="1774361" y="15427"/>
              <a:ext cx="642276" cy="464852"/>
            </a:xfrm>
            <a:prstGeom prst="rect">
              <a:avLst/>
            </a:prstGeom>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fa-IR" sz="2400" dirty="0">
                  <a:solidFill>
                    <a:schemeClr val="dk1"/>
                  </a:solidFill>
                  <a:cs typeface="B Homa" panose="00000400000000000000" pitchFamily="2" charset="-78"/>
                </a:rPr>
                <a:t>تجدد</a:t>
              </a:r>
              <a:endParaRPr lang="en-US" sz="2400" dirty="0">
                <a:solidFill>
                  <a:schemeClr val="dk1"/>
                </a:solidFill>
              </a:endParaRPr>
            </a:p>
          </p:txBody>
        </p:sp>
      </p:grpSp>
      <p:sp>
        <p:nvSpPr>
          <p:cNvPr id="15" name="Right Arrow 14"/>
          <p:cNvSpPr/>
          <p:nvPr/>
        </p:nvSpPr>
        <p:spPr>
          <a:xfrm rot="5400000">
            <a:off x="6651251" y="3481945"/>
            <a:ext cx="543915" cy="438027"/>
          </a:xfrm>
          <a:prstGeom prst="rightArrow">
            <a:avLst>
              <a:gd name="adj1" fmla="val 60000"/>
              <a:gd name="adj2" fmla="val 50000"/>
            </a:avLst>
          </a:prstGeom>
        </p:spPr>
        <p:style>
          <a:lnRef idx="2">
            <a:schemeClr val="accent3"/>
          </a:lnRef>
          <a:fillRef idx="1">
            <a:schemeClr val="lt1"/>
          </a:fillRef>
          <a:effectRef idx="0">
            <a:schemeClr val="accent3"/>
          </a:effectRef>
          <a:fontRef idx="minor">
            <a:schemeClr val="dk1"/>
          </a:fontRef>
        </p:style>
      </p:sp>
      <p:sp>
        <p:nvSpPr>
          <p:cNvPr id="14" name="Rounded Rectangle 8"/>
          <p:cNvSpPr/>
          <p:nvPr/>
        </p:nvSpPr>
        <p:spPr>
          <a:xfrm>
            <a:off x="4898926" y="2347149"/>
            <a:ext cx="3767860" cy="833918"/>
          </a:xfrm>
          <a:prstGeom prst="rect">
            <a:avLst/>
          </a:prstGeom>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fa-IR" dirty="0">
                <a:cs typeface="B Homa" panose="00000400000000000000" pitchFamily="2" charset="-78"/>
              </a:rPr>
              <a:t>در راستای تحقق اهداف فورد گرایی</a:t>
            </a:r>
            <a:endParaRPr lang="en-US" dirty="0"/>
          </a:p>
        </p:txBody>
      </p:sp>
      <p:sp>
        <p:nvSpPr>
          <p:cNvPr id="11" name="Right Arrow 10"/>
          <p:cNvSpPr/>
          <p:nvPr/>
        </p:nvSpPr>
        <p:spPr>
          <a:xfrm rot="5400000">
            <a:off x="6651394" y="1703380"/>
            <a:ext cx="543915" cy="438027"/>
          </a:xfrm>
          <a:prstGeom prst="rightArrow">
            <a:avLst>
              <a:gd name="adj1" fmla="val 60000"/>
              <a:gd name="adj2" fmla="val 50000"/>
            </a:avLst>
          </a:prstGeom>
        </p:spPr>
        <p:style>
          <a:lnRef idx="2">
            <a:schemeClr val="accent3"/>
          </a:lnRef>
          <a:fillRef idx="1">
            <a:schemeClr val="lt1"/>
          </a:fillRef>
          <a:effectRef idx="0">
            <a:schemeClr val="accent3"/>
          </a:effectRef>
          <a:fontRef idx="minor">
            <a:schemeClr val="dk1"/>
          </a:fontRef>
        </p:style>
      </p:sp>
      <p:sp>
        <p:nvSpPr>
          <p:cNvPr id="10" name="Rounded Rectangle 12"/>
          <p:cNvSpPr/>
          <p:nvPr/>
        </p:nvSpPr>
        <p:spPr>
          <a:xfrm>
            <a:off x="5519195" y="4367778"/>
            <a:ext cx="2808312" cy="933430"/>
          </a:xfrm>
          <a:prstGeom prst="rect">
            <a:avLst/>
          </a:prstGeom>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fa-IR" sz="2000" dirty="0">
                <a:cs typeface="B Homa" panose="00000400000000000000" pitchFamily="2" charset="-78"/>
              </a:rPr>
              <a:t>بر پایه تولید انبوه </a:t>
            </a:r>
            <a:endParaRPr lang="en-US" sz="2000" dirty="0"/>
          </a:p>
        </p:txBody>
      </p:sp>
      <p:grpSp>
        <p:nvGrpSpPr>
          <p:cNvPr id="19" name="Group 18"/>
          <p:cNvGrpSpPr/>
          <p:nvPr/>
        </p:nvGrpSpPr>
        <p:grpSpPr>
          <a:xfrm>
            <a:off x="1553829" y="873531"/>
            <a:ext cx="1762783" cy="440695"/>
            <a:chOff x="1264018" y="1731"/>
            <a:chExt cx="1762783" cy="440695"/>
          </a:xfrm>
        </p:grpSpPr>
        <p:sp>
          <p:nvSpPr>
            <p:cNvPr id="32" name="Rounded Rectangle 31"/>
            <p:cNvSpPr/>
            <p:nvPr/>
          </p:nvSpPr>
          <p:spPr>
            <a:xfrm>
              <a:off x="1264018" y="1731"/>
              <a:ext cx="1762783" cy="440695"/>
            </a:xfrm>
            <a:prstGeom prst="roundRect">
              <a:avLst>
                <a:gd name="adj" fmla="val 10000"/>
              </a:avLst>
            </a:prstGeom>
          </p:spPr>
          <p:style>
            <a:lnRef idx="2">
              <a:schemeClr val="accent3"/>
            </a:lnRef>
            <a:fillRef idx="1">
              <a:schemeClr val="lt1"/>
            </a:fillRef>
            <a:effectRef idx="0">
              <a:schemeClr val="accent3"/>
            </a:effectRef>
            <a:fontRef idx="minor">
              <a:schemeClr val="dk1"/>
            </a:fontRef>
          </p:style>
        </p:sp>
        <p:sp>
          <p:nvSpPr>
            <p:cNvPr id="33" name="Rounded Rectangle 4"/>
            <p:cNvSpPr/>
            <p:nvPr/>
          </p:nvSpPr>
          <p:spPr>
            <a:xfrm>
              <a:off x="1276926" y="14639"/>
              <a:ext cx="1736967" cy="414879"/>
            </a:xfrm>
            <a:prstGeom prst="rect">
              <a:avLst/>
            </a:prstGeom>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fa-IR" sz="2400" dirty="0">
                  <a:solidFill>
                    <a:schemeClr val="dk1"/>
                  </a:solidFill>
                  <a:cs typeface="B Homa" panose="00000400000000000000" pitchFamily="2" charset="-78"/>
                </a:rPr>
                <a:t>فراتجدد </a:t>
              </a:r>
              <a:endParaRPr lang="en-US" sz="2400" dirty="0">
                <a:solidFill>
                  <a:schemeClr val="dk1"/>
                </a:solidFill>
              </a:endParaRPr>
            </a:p>
          </p:txBody>
        </p:sp>
      </p:grpSp>
      <p:sp>
        <p:nvSpPr>
          <p:cNvPr id="30" name="Right Arrow 29"/>
          <p:cNvSpPr/>
          <p:nvPr/>
        </p:nvSpPr>
        <p:spPr>
          <a:xfrm rot="5400000">
            <a:off x="2110462" y="1663732"/>
            <a:ext cx="625503" cy="435737"/>
          </a:xfrm>
          <a:prstGeom prst="rightArrow">
            <a:avLst>
              <a:gd name="adj1" fmla="val 60000"/>
              <a:gd name="adj2" fmla="val 50000"/>
            </a:avLst>
          </a:prstGeom>
        </p:spPr>
        <p:style>
          <a:lnRef idx="2">
            <a:schemeClr val="accent3"/>
          </a:lnRef>
          <a:fillRef idx="1">
            <a:schemeClr val="lt1"/>
          </a:fillRef>
          <a:effectRef idx="0">
            <a:schemeClr val="accent3"/>
          </a:effectRef>
          <a:fontRef idx="minor">
            <a:schemeClr val="dk1"/>
          </a:fontRef>
        </p:style>
      </p:sp>
      <p:sp>
        <p:nvSpPr>
          <p:cNvPr id="29" name="Rounded Rectangle 8"/>
          <p:cNvSpPr/>
          <p:nvPr/>
        </p:nvSpPr>
        <p:spPr>
          <a:xfrm>
            <a:off x="611560" y="2378265"/>
            <a:ext cx="3600400" cy="970903"/>
          </a:xfrm>
          <a:prstGeom prst="rect">
            <a:avLst/>
          </a:prstGeom>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fa-IR" dirty="0">
                <a:cs typeface="B Homa" panose="00000400000000000000" pitchFamily="2" charset="-78"/>
              </a:rPr>
              <a:t>در راستای تحقق اهداف فرا فورد گرایی و فراصنعتی</a:t>
            </a:r>
            <a:endParaRPr lang="en-US" dirty="0"/>
          </a:p>
        </p:txBody>
      </p:sp>
      <p:sp>
        <p:nvSpPr>
          <p:cNvPr id="26" name="Right Arrow 25"/>
          <p:cNvSpPr/>
          <p:nvPr/>
        </p:nvSpPr>
        <p:spPr>
          <a:xfrm rot="5400000">
            <a:off x="2192048" y="3616642"/>
            <a:ext cx="657693" cy="504058"/>
          </a:xfrm>
          <a:prstGeom prst="rightArrow">
            <a:avLst>
              <a:gd name="adj1" fmla="val 60000"/>
              <a:gd name="adj2" fmla="val 50000"/>
            </a:avLst>
          </a:prstGeom>
        </p:spPr>
        <p:style>
          <a:lnRef idx="2">
            <a:schemeClr val="accent3"/>
          </a:lnRef>
          <a:fillRef idx="1">
            <a:schemeClr val="lt1"/>
          </a:fillRef>
          <a:effectRef idx="0">
            <a:schemeClr val="accent3"/>
          </a:effectRef>
          <a:fontRef idx="minor">
            <a:schemeClr val="dk1"/>
          </a:fontRef>
        </p:style>
      </p:sp>
      <p:sp>
        <p:nvSpPr>
          <p:cNvPr id="25" name="Rounded Rectangle 12"/>
          <p:cNvSpPr/>
          <p:nvPr/>
        </p:nvSpPr>
        <p:spPr>
          <a:xfrm>
            <a:off x="1058190" y="4387925"/>
            <a:ext cx="2836603" cy="893135"/>
          </a:xfrm>
          <a:prstGeom prst="rect">
            <a:avLst/>
          </a:prstGeom>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fa-IR" dirty="0">
                <a:solidFill>
                  <a:schemeClr val="dk1"/>
                </a:solidFill>
                <a:cs typeface="B Homa" panose="00000400000000000000" pitchFamily="2" charset="-78"/>
              </a:rPr>
              <a:t>انعطاف در الگو های تولید و کثرت گرایی </a:t>
            </a:r>
            <a:endParaRPr lang="en-US" dirty="0">
              <a:solidFill>
                <a:schemeClr val="dk1"/>
              </a:solidFill>
            </a:endParaRPr>
          </a:p>
        </p:txBody>
      </p:sp>
    </p:spTree>
    <p:extLst>
      <p:ext uri="{BB962C8B-B14F-4D97-AF65-F5344CB8AC3E}">
        <p14:creationId xmlns:p14="http://schemas.microsoft.com/office/powerpoint/2010/main" val="42211946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16632"/>
            <a:ext cx="8183880" cy="1051560"/>
          </a:xfrm>
        </p:spPr>
        <p:txBody>
          <a:bodyPr/>
          <a:lstStyle/>
          <a:p>
            <a:pPr algn="r" rtl="1"/>
            <a:r>
              <a:rPr lang="fa-IR" dirty="0">
                <a:cs typeface="B Homa" panose="00000400000000000000" pitchFamily="2" charset="-78"/>
              </a:rPr>
              <a:t>ایده کلاژ شهر </a:t>
            </a:r>
          </a:p>
        </p:txBody>
      </p:sp>
      <p:sp>
        <p:nvSpPr>
          <p:cNvPr id="3" name="Content Placeholder 2"/>
          <p:cNvSpPr>
            <a:spLocks noGrp="1"/>
          </p:cNvSpPr>
          <p:nvPr>
            <p:ph idx="1"/>
          </p:nvPr>
        </p:nvSpPr>
        <p:spPr>
          <a:xfrm>
            <a:off x="468451" y="3140968"/>
            <a:ext cx="8183880" cy="4187952"/>
          </a:xfrm>
        </p:spPr>
        <p:txBody>
          <a:bodyPr>
            <a:normAutofit/>
          </a:bodyPr>
          <a:lstStyle/>
          <a:p>
            <a:pPr algn="r" rtl="1"/>
            <a:r>
              <a:rPr lang="fa-IR" sz="2000" dirty="0">
                <a:cs typeface="B Homa" panose="00000400000000000000" pitchFamily="2" charset="-78"/>
              </a:rPr>
              <a:t>پیروان این ایده بر این باورند که شهر حاصل کنار هم قرار گیری قطعات متعددی است که هر قطعه ویژگی های خاص سکنه و زمان ساخت خود را بیان می کند در نهایت قطعات مذکور در بستر یک شهر جای می گیرد به این ترتیب کلاژشهر امکان شکل گیری شهری چند مرکزی را فراهم می کند که هر قطعه ان </a:t>
            </a:r>
            <a:r>
              <a:rPr lang="fa-IR" sz="2000" dirty="0" smtClean="0">
                <a:cs typeface="B Homa" panose="00000400000000000000" pitchFamily="2" charset="-78"/>
              </a:rPr>
              <a:t>بیانگر </a:t>
            </a:r>
            <a:r>
              <a:rPr lang="fa-IR" sz="2000" dirty="0">
                <a:cs typeface="B Homa" panose="00000400000000000000" pitchFamily="2" charset="-78"/>
              </a:rPr>
              <a:t>یک مرحله از رشد شهر </a:t>
            </a:r>
            <a:r>
              <a:rPr lang="fa-IR" sz="2000" dirty="0" smtClean="0">
                <a:cs typeface="B Homa" panose="00000400000000000000" pitchFamily="2" charset="-78"/>
              </a:rPr>
              <a:t>است.</a:t>
            </a:r>
            <a:endParaRPr lang="fa-IR" sz="2000" dirty="0">
              <a:cs typeface="B Homa" panose="00000400000000000000" pitchFamily="2" charset="-78"/>
            </a:endParaRPr>
          </a:p>
        </p:txBody>
      </p:sp>
      <p:pic>
        <p:nvPicPr>
          <p:cNvPr id="4" name="Picture 2" descr="I:\New Folder (2)\poshte.fish 006.jpg"/>
          <p:cNvPicPr>
            <a:picLocks noChangeAspect="1" noChangeArrowheads="1"/>
          </p:cNvPicPr>
          <p:nvPr/>
        </p:nvPicPr>
        <p:blipFill rotWithShape="1">
          <a:blip r:embed="rId3">
            <a:extLst>
              <a:ext uri="{28A0092B-C50C-407E-A947-70E740481C1C}">
                <a14:useLocalDpi xmlns:a14="http://schemas.microsoft.com/office/drawing/2010/main" val="0"/>
              </a:ext>
            </a:extLst>
          </a:blip>
          <a:srcRect l="7739" t="6460" r="6042" b="6746"/>
          <a:stretch/>
        </p:blipFill>
        <p:spPr bwMode="auto">
          <a:xfrm>
            <a:off x="648017" y="2282616"/>
            <a:ext cx="7824747" cy="2952328"/>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9241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765</TotalTime>
  <Words>2350</Words>
  <Application>Microsoft Office PowerPoint</Application>
  <PresentationFormat>On-screen Show (4:3)</PresentationFormat>
  <Paragraphs>229</Paragraphs>
  <Slides>24</Slides>
  <Notes>11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24</vt:i4>
      </vt:variant>
    </vt:vector>
  </HeadingPairs>
  <TitlesOfParts>
    <vt:vector size="34" baseType="lpstr">
      <vt:lpstr>Adobe Arabic</vt:lpstr>
      <vt:lpstr>Arial</vt:lpstr>
      <vt:lpstr>B Farnaz</vt:lpstr>
      <vt:lpstr>B Homa</vt:lpstr>
      <vt:lpstr>Calibri</vt:lpstr>
      <vt:lpstr>Century Gothic</vt:lpstr>
      <vt:lpstr>Times New Roman</vt:lpstr>
      <vt:lpstr>Wingdings</vt:lpstr>
      <vt:lpstr>Wingdings 3</vt:lpstr>
      <vt:lpstr>Ion</vt:lpstr>
      <vt:lpstr>PowerPoint Presentation</vt:lpstr>
      <vt:lpstr>PowerPoint Presentation</vt:lpstr>
      <vt:lpstr>ریشه و سابقه نهضت فراتجدد</vt:lpstr>
      <vt:lpstr>PowerPoint Presentation</vt:lpstr>
      <vt:lpstr>زمینه ها حرکت از تجدد به فراتجدد</vt:lpstr>
      <vt:lpstr>PowerPoint Presentation</vt:lpstr>
      <vt:lpstr>پایه فلسفی، سیاسی، علمی و مذهبی فرا تجدد</vt:lpstr>
      <vt:lpstr>PowerPoint Presentation</vt:lpstr>
      <vt:lpstr>ایده کلاژ شهر </vt:lpstr>
      <vt:lpstr>مبنا های طراحی شهری فرا تجدد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Mohammad</cp:lastModifiedBy>
  <cp:revision>56</cp:revision>
  <dcterms:created xsi:type="dcterms:W3CDTF">2015-12-17T06:09:16Z</dcterms:created>
  <dcterms:modified xsi:type="dcterms:W3CDTF">2019-12-18T10:57:29Z</dcterms:modified>
</cp:coreProperties>
</file>