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46" r:id="rId2"/>
  </p:sldMasterIdLst>
  <p:notesMasterIdLst>
    <p:notesMasterId r:id="rId23"/>
  </p:notesMasterIdLst>
  <p:handoutMasterIdLst>
    <p:handoutMasterId r:id="rId24"/>
  </p:handoutMasterIdLst>
  <p:sldIdLst>
    <p:sldId id="285" r:id="rId3"/>
    <p:sldId id="270" r:id="rId4"/>
    <p:sldId id="266" r:id="rId5"/>
    <p:sldId id="267" r:id="rId6"/>
    <p:sldId id="268" r:id="rId7"/>
    <p:sldId id="269" r:id="rId8"/>
    <p:sldId id="272" r:id="rId9"/>
    <p:sldId id="271" r:id="rId10"/>
    <p:sldId id="273" r:id="rId11"/>
    <p:sldId id="274" r:id="rId12"/>
    <p:sldId id="275" r:id="rId13"/>
    <p:sldId id="276" r:id="rId14"/>
    <p:sldId id="277" r:id="rId15"/>
    <p:sldId id="278" r:id="rId16"/>
    <p:sldId id="279" r:id="rId17"/>
    <p:sldId id="280" r:id="rId18"/>
    <p:sldId id="281" r:id="rId19"/>
    <p:sldId id="282" r:id="rId20"/>
    <p:sldId id="283" r:id="rId21"/>
    <p:sldId id="28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53" autoAdjust="0"/>
    <p:restoredTop sz="94660"/>
  </p:normalViewPr>
  <p:slideViewPr>
    <p:cSldViewPr snapToGrid="0" showGuides="1">
      <p:cViewPr varScale="1">
        <p:scale>
          <a:sx n="75" d="100"/>
          <a:sy n="75" d="100"/>
        </p:scale>
        <p:origin x="1128" y="72"/>
      </p:cViewPr>
      <p:guideLst>
        <p:guide orient="horz" pos="2160"/>
        <p:guide pos="3840"/>
        <p:guide pos="2880"/>
      </p:guideLst>
    </p:cSldViewPr>
  </p:slideViewPr>
  <p:notesTextViewPr>
    <p:cViewPr>
      <p:scale>
        <a:sx n="3" d="2"/>
        <a:sy n="3" d="2"/>
      </p:scale>
      <p:origin x="0" y="0"/>
    </p:cViewPr>
  </p:notesTextViewPr>
  <p:notesViewPr>
    <p:cSldViewPr snapToGrid="0" showGuides="1">
      <p:cViewPr varScale="1">
        <p:scale>
          <a:sx n="79" d="100"/>
          <a:sy n="79" d="100"/>
        </p:scale>
        <p:origin x="2346"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B999BDA-BD19-4064-BF2C-14D89FF3C190}" type="datetimeFigureOut">
              <a:rPr lang="en-US" smtClean="0"/>
              <a:t>12/18/2019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328E8E-C91D-44A0-93D6-1E4294D2C6F9}" type="slidenum">
              <a:rPr lang="en-US" smtClean="0"/>
              <a:t>‹#›</a:t>
            </a:fld>
            <a:endParaRPr lang="en-US"/>
          </a:p>
        </p:txBody>
      </p:sp>
    </p:spTree>
    <p:extLst>
      <p:ext uri="{BB962C8B-B14F-4D97-AF65-F5344CB8AC3E}">
        <p14:creationId xmlns:p14="http://schemas.microsoft.com/office/powerpoint/2010/main" val="1881808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FDF147-A9B1-468D-860B-052CCDB90DB6}" type="datetimeFigureOut">
              <a:rPr lang="en-US" smtClean="0"/>
              <a:t>12/18/2019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68310F-3F7A-4A9C-892D-242CD6C3803D}" type="slidenum">
              <a:rPr lang="en-US" smtClean="0"/>
              <a:t>‹#›</a:t>
            </a:fld>
            <a:endParaRPr lang="en-US"/>
          </a:p>
        </p:txBody>
      </p:sp>
    </p:spTree>
    <p:extLst>
      <p:ext uri="{BB962C8B-B14F-4D97-AF65-F5344CB8AC3E}">
        <p14:creationId xmlns:p14="http://schemas.microsoft.com/office/powerpoint/2010/main" val="536054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E57C3B0C-DDAB-42F4-8C24-B1FE6CABC65D}" type="datetime1">
              <a:rPr lang="en-US" smtClean="0"/>
              <a:t>12/18/2019</a:t>
            </a:fld>
            <a:endParaRPr lang="en-US"/>
          </a:p>
        </p:txBody>
      </p:sp>
      <p:sp>
        <p:nvSpPr>
          <p:cNvPr id="5" name="Footer Placeholder 4"/>
          <p:cNvSpPr>
            <a:spLocks noGrp="1"/>
          </p:cNvSpPr>
          <p:nvPr>
            <p:ph type="ftr" sz="quarter" idx="11"/>
          </p:nvPr>
        </p:nvSpPr>
        <p:spPr>
          <a:xfrm>
            <a:off x="3623733" y="6117336"/>
            <a:ext cx="3609438" cy="365125"/>
          </a:xfrm>
        </p:spPr>
        <p:txBody>
          <a:bodyPr/>
          <a:lstStyle/>
          <a:p>
            <a:endParaRPr lang="en-US"/>
          </a:p>
        </p:txBody>
      </p:sp>
      <p:sp>
        <p:nvSpPr>
          <p:cNvPr id="6" name="Slide Number Placeholder 5"/>
          <p:cNvSpPr>
            <a:spLocks noGrp="1"/>
          </p:cNvSpPr>
          <p:nvPr>
            <p:ph type="sldNum" sz="quarter" idx="12"/>
          </p:nvPr>
        </p:nvSpPr>
        <p:spPr>
          <a:xfrm>
            <a:off x="8275320" y="6117336"/>
            <a:ext cx="411480" cy="365125"/>
          </a:xfrm>
        </p:spPr>
        <p:txBody>
          <a:bodyPr/>
          <a:lstStyle/>
          <a:p>
            <a:fld id="{842422B5-12DA-40CC-AE4D-EB9F472458FF}" type="slidenum">
              <a:rPr lang="en-US" smtClean="0"/>
              <a:t>‹#›</a:t>
            </a:fld>
            <a:endParaRPr lang="en-US"/>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Tree>
    <p:extLst>
      <p:ext uri="{BB962C8B-B14F-4D97-AF65-F5344CB8AC3E}">
        <p14:creationId xmlns:p14="http://schemas.microsoft.com/office/powerpoint/2010/main" val="2121220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F0484A-F300-4B64-A3A1-4509DE43DA60}" type="datetime1">
              <a:rPr lang="en-US" smtClean="0"/>
              <a:t>12/18/2019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42422B5-12DA-40CC-AE4D-EB9F472458FF}" type="slidenum">
              <a:rPr lang="en-US" smtClean="0"/>
              <a:pPr/>
              <a:t>‹#›</a:t>
            </a:fld>
            <a:endParaRPr lang="en-US"/>
          </a:p>
        </p:txBody>
      </p:sp>
    </p:spTree>
    <p:extLst>
      <p:ext uri="{BB962C8B-B14F-4D97-AF65-F5344CB8AC3E}">
        <p14:creationId xmlns:p14="http://schemas.microsoft.com/office/powerpoint/2010/main" val="2958849882"/>
      </p:ext>
    </p:extLst>
  </p:cSld>
  <p:clrMapOvr>
    <a:masterClrMapping/>
  </p:clrMapOvr>
  <p:timing>
    <p:tnLst>
      <p:par>
        <p:cTn id="1" dur="indefinite" restart="never" nodeType="tmRoot"/>
      </p:par>
    </p:tnLst>
  </p:timing>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F0484A-F300-4B64-A3A1-4509DE43DA60}" type="datetime1">
              <a:rPr lang="en-US" smtClean="0"/>
              <a:t>12/18/2019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2422B5-12DA-40CC-AE4D-EB9F472458FF}" type="slidenum">
              <a:rPr lang="en-US" smtClean="0"/>
              <a:pPr/>
              <a:t>‹#›</a:t>
            </a:fld>
            <a:endParaRPr lang="en-US"/>
          </a:p>
        </p:txBody>
      </p:sp>
    </p:spTree>
    <p:extLst>
      <p:ext uri="{BB962C8B-B14F-4D97-AF65-F5344CB8AC3E}">
        <p14:creationId xmlns:p14="http://schemas.microsoft.com/office/powerpoint/2010/main" val="3351743737"/>
      </p:ext>
    </p:extLst>
  </p:cSld>
  <p:clrMapOvr>
    <a:masterClrMapping/>
  </p:clrMapOvr>
  <p:timing>
    <p:tnLst>
      <p:par>
        <p:cTn id="1" dur="indefinite" restart="never" nodeType="tmRoot"/>
      </p:par>
    </p:tnLst>
  </p:timing>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F0484A-F300-4B64-A3A1-4509DE43DA60}" type="datetime1">
              <a:rPr lang="en-US" smtClean="0"/>
              <a:t>12/18/2019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2422B5-12DA-40CC-AE4D-EB9F472458FF}" type="slidenum">
              <a:rPr lang="en-US" smtClean="0"/>
              <a:pPr/>
              <a:t>‹#›</a:t>
            </a:fld>
            <a:endParaRPr lang="en-US"/>
          </a:p>
        </p:txBody>
      </p:sp>
    </p:spTree>
    <p:extLst>
      <p:ext uri="{BB962C8B-B14F-4D97-AF65-F5344CB8AC3E}">
        <p14:creationId xmlns:p14="http://schemas.microsoft.com/office/powerpoint/2010/main" val="2634642277"/>
      </p:ext>
    </p:extLst>
  </p:cSld>
  <p:clrMapOvr>
    <a:masterClrMapping/>
  </p:clrMapOvr>
  <p:timing>
    <p:tnLst>
      <p:par>
        <p:cTn id="1" dur="indefinite" restart="never" nodeType="tmRoot"/>
      </p:par>
    </p:tnLst>
  </p:timing>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F0484A-F300-4B64-A3A1-4509DE43DA60}" type="datetime1">
              <a:rPr lang="en-US" smtClean="0"/>
              <a:t>12/18/2019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2422B5-12DA-40CC-AE4D-EB9F472458FF}" type="slidenum">
              <a:rPr lang="en-US" smtClean="0"/>
              <a:pPr/>
              <a:t>‹#›</a:t>
            </a:fld>
            <a:endParaRPr lang="en-US"/>
          </a:p>
        </p:txBody>
      </p:sp>
    </p:spTree>
    <p:extLst>
      <p:ext uri="{BB962C8B-B14F-4D97-AF65-F5344CB8AC3E}">
        <p14:creationId xmlns:p14="http://schemas.microsoft.com/office/powerpoint/2010/main" val="1909699706"/>
      </p:ext>
    </p:extLst>
  </p:cSld>
  <p:clrMapOvr>
    <a:masterClrMapping/>
  </p:clrMapOvr>
  <p:timing>
    <p:tnLst>
      <p:par>
        <p:cTn id="1" dur="indefinite" restart="never" nodeType="tmRoot"/>
      </p:par>
    </p:tnLst>
  </p:timing>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F0484A-F300-4B64-A3A1-4509DE43DA60}" type="datetime1">
              <a:rPr lang="en-US" smtClean="0"/>
              <a:t>12/18/2019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2422B5-12DA-40CC-AE4D-EB9F472458FF}" type="slidenum">
              <a:rPr lang="en-US" smtClean="0"/>
              <a:pPr/>
              <a:t>‹#›</a:t>
            </a:fld>
            <a:endParaRPr lang="en-US"/>
          </a:p>
        </p:txBody>
      </p:sp>
    </p:spTree>
    <p:extLst>
      <p:ext uri="{BB962C8B-B14F-4D97-AF65-F5344CB8AC3E}">
        <p14:creationId xmlns:p14="http://schemas.microsoft.com/office/powerpoint/2010/main" val="14140947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F0484A-F300-4B64-A3A1-4509DE43DA60}" type="datetime1">
              <a:rPr lang="en-US" smtClean="0"/>
              <a:t>12/18/2019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2422B5-12DA-40CC-AE4D-EB9F472458FF}" type="slidenum">
              <a:rPr lang="en-US" smtClean="0"/>
              <a:pPr/>
              <a:t>‹#›</a:t>
            </a:fld>
            <a:endParaRPr lang="en-US"/>
          </a:p>
        </p:txBody>
      </p:sp>
    </p:spTree>
    <p:extLst>
      <p:ext uri="{BB962C8B-B14F-4D97-AF65-F5344CB8AC3E}">
        <p14:creationId xmlns:p14="http://schemas.microsoft.com/office/powerpoint/2010/main" val="391075497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588C6A-E15D-42F1-AAF6-839123805FBB}" type="datetime1">
              <a:rPr lang="en-US" smtClean="0"/>
              <a:t>12/18/2019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422B5-12DA-40CC-AE4D-EB9F472458FF}" type="slidenum">
              <a:rPr lang="en-US" smtClean="0"/>
              <a:t>‹#›</a:t>
            </a:fld>
            <a:endParaRPr lang="en-US"/>
          </a:p>
        </p:txBody>
      </p:sp>
    </p:spTree>
    <p:extLst>
      <p:ext uri="{BB962C8B-B14F-4D97-AF65-F5344CB8AC3E}">
        <p14:creationId xmlns:p14="http://schemas.microsoft.com/office/powerpoint/2010/main" val="1115399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C44DB9-A473-442C-B086-D1F93506A4BE}" type="datetime1">
              <a:rPr lang="en-US" smtClean="0"/>
              <a:t>12/18/2019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422B5-12DA-40CC-AE4D-EB9F472458FF}" type="slidenum">
              <a:rPr lang="en-US" smtClean="0"/>
              <a:t>‹#›</a:t>
            </a:fld>
            <a:endParaRPr lang="en-US"/>
          </a:p>
        </p:txBody>
      </p:sp>
    </p:spTree>
    <p:extLst>
      <p:ext uri="{BB962C8B-B14F-4D97-AF65-F5344CB8AC3E}">
        <p14:creationId xmlns:p14="http://schemas.microsoft.com/office/powerpoint/2010/main" val="1169075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F2399991-E95B-472C-BB57-B5B9032A924B}" type="datetime1">
              <a:rPr lang="en-US" smtClean="0"/>
              <a:t>12/18/2019</a:t>
            </a:fld>
            <a:endParaRPr lang="en-US"/>
          </a:p>
        </p:txBody>
      </p:sp>
      <p:sp>
        <p:nvSpPr>
          <p:cNvPr id="5" name="Footer Placeholder 4"/>
          <p:cNvSpPr>
            <a:spLocks noGrp="1"/>
          </p:cNvSpPr>
          <p:nvPr>
            <p:ph type="ftr" sz="quarter" idx="11"/>
          </p:nvPr>
        </p:nvSpPr>
        <p:spPr>
          <a:xfrm>
            <a:off x="1972647" y="6108173"/>
            <a:ext cx="5314517" cy="365125"/>
          </a:xfrm>
        </p:spPr>
        <p:txBody>
          <a:bodyPr/>
          <a:lstStyle/>
          <a:p>
            <a:endParaRPr lang="en-US"/>
          </a:p>
        </p:txBody>
      </p:sp>
      <p:sp>
        <p:nvSpPr>
          <p:cNvPr id="6" name="Slide Number Placeholder 5"/>
          <p:cNvSpPr>
            <a:spLocks noGrp="1"/>
          </p:cNvSpPr>
          <p:nvPr>
            <p:ph type="sldNum" sz="quarter" idx="12"/>
          </p:nvPr>
        </p:nvSpPr>
        <p:spPr>
          <a:xfrm>
            <a:off x="8258967" y="6108173"/>
            <a:ext cx="427833" cy="365125"/>
          </a:xfrm>
        </p:spPr>
        <p:txBody>
          <a:bodyPr/>
          <a:lstStyle/>
          <a:p>
            <a:fld id="{842422B5-12DA-40CC-AE4D-EB9F472458FF}" type="slidenum">
              <a:rPr lang="en-US" smtClean="0"/>
              <a:t>‹#›</a:t>
            </a:fld>
            <a:endParaRPr lang="en-US"/>
          </a:p>
        </p:txBody>
      </p:sp>
    </p:spTree>
    <p:extLst>
      <p:ext uri="{BB962C8B-B14F-4D97-AF65-F5344CB8AC3E}">
        <p14:creationId xmlns:p14="http://schemas.microsoft.com/office/powerpoint/2010/main" val="184961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A97AFD-ABC7-4364-90EF-95B15C8A323B}" type="datetime1">
              <a:rPr lang="en-US" smtClean="0"/>
              <a:t>12/18/2019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273317" y="6116070"/>
            <a:ext cx="413483" cy="365125"/>
          </a:xfrm>
        </p:spPr>
        <p:txBody>
          <a:bodyPr/>
          <a:lstStyle/>
          <a:p>
            <a:fld id="{842422B5-12DA-40CC-AE4D-EB9F472458FF}" type="slidenum">
              <a:rPr lang="en-US" smtClean="0"/>
              <a:t>‹#›</a:t>
            </a:fld>
            <a:endParaRPr lang="en-US"/>
          </a:p>
        </p:txBody>
      </p:sp>
    </p:spTree>
    <p:extLst>
      <p:ext uri="{BB962C8B-B14F-4D97-AF65-F5344CB8AC3E}">
        <p14:creationId xmlns:p14="http://schemas.microsoft.com/office/powerpoint/2010/main" val="696562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3AE068-E05A-439C-97F8-45AC8119FCD5}" type="datetime1">
              <a:rPr lang="en-US" smtClean="0"/>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422B5-12DA-40CC-AE4D-EB9F472458FF}" type="slidenum">
              <a:rPr lang="en-US" smtClean="0"/>
              <a:t>‹#›</a:t>
            </a:fld>
            <a:endParaRPr lang="en-US"/>
          </a:p>
        </p:txBody>
      </p:sp>
    </p:spTree>
    <p:extLst>
      <p:ext uri="{BB962C8B-B14F-4D97-AF65-F5344CB8AC3E}">
        <p14:creationId xmlns:p14="http://schemas.microsoft.com/office/powerpoint/2010/main" val="350429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01B03B3-DEE5-43F8-925B-912AA65DCD81}" type="datetime1">
              <a:rPr lang="en-US" smtClean="0"/>
              <a:t>12/18/2019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2422B5-12DA-40CC-AE4D-EB9F472458FF}" type="slidenum">
              <a:rPr lang="en-US" smtClean="0"/>
              <a:t>‹#›</a:t>
            </a:fld>
            <a:endParaRPr lang="en-US"/>
          </a:p>
        </p:txBody>
      </p:sp>
    </p:spTree>
    <p:extLst>
      <p:ext uri="{BB962C8B-B14F-4D97-AF65-F5344CB8AC3E}">
        <p14:creationId xmlns:p14="http://schemas.microsoft.com/office/powerpoint/2010/main" val="1608742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FB90C9F-8B7D-49D2-9820-A92EA66BAD43}" type="datetime1">
              <a:rPr lang="en-US" smtClean="0"/>
              <a:t>12/18/2019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2422B5-12DA-40CC-AE4D-EB9F472458FF}" type="slidenum">
              <a:rPr lang="en-US" smtClean="0"/>
              <a:t>‹#›</a:t>
            </a:fld>
            <a:endParaRPr lang="en-US"/>
          </a:p>
        </p:txBody>
      </p:sp>
    </p:spTree>
    <p:extLst>
      <p:ext uri="{BB962C8B-B14F-4D97-AF65-F5344CB8AC3E}">
        <p14:creationId xmlns:p14="http://schemas.microsoft.com/office/powerpoint/2010/main" val="21035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54059C-4DF7-43AB-9953-A9E9C32BDFAB}" type="datetime1">
              <a:rPr lang="en-US" smtClean="0"/>
              <a:t>12/18/2019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2422B5-12DA-40CC-AE4D-EB9F472458FF}" type="slidenum">
              <a:rPr lang="en-US" smtClean="0"/>
              <a:t>‹#›</a:t>
            </a:fld>
            <a:endParaRPr lang="en-US"/>
          </a:p>
        </p:txBody>
      </p:sp>
    </p:spTree>
    <p:extLst>
      <p:ext uri="{BB962C8B-B14F-4D97-AF65-F5344CB8AC3E}">
        <p14:creationId xmlns:p14="http://schemas.microsoft.com/office/powerpoint/2010/main" val="2821601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7C3EC7-B7A8-467B-A043-A6BA6621D453}" type="datetime1">
              <a:rPr lang="en-US" smtClean="0"/>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422B5-12DA-40CC-AE4D-EB9F472458FF}" type="slidenum">
              <a:rPr lang="en-US" smtClean="0"/>
              <a:t>‹#›</a:t>
            </a:fld>
            <a:endParaRPr lang="en-US"/>
          </a:p>
        </p:txBody>
      </p:sp>
    </p:spTree>
    <p:extLst>
      <p:ext uri="{BB962C8B-B14F-4D97-AF65-F5344CB8AC3E}">
        <p14:creationId xmlns:p14="http://schemas.microsoft.com/office/powerpoint/2010/main" val="994785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656EBB-3674-4C80-A7FF-3B979F5315DA}" type="datetime1">
              <a:rPr lang="en-US" smtClean="0"/>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422B5-12DA-40CC-AE4D-EB9F472458FF}" type="slidenum">
              <a:rPr lang="en-US" smtClean="0"/>
              <a:t>‹#›</a:t>
            </a:fld>
            <a:endParaRPr lang="en-US"/>
          </a:p>
        </p:txBody>
      </p:sp>
    </p:spTree>
    <p:extLst>
      <p:ext uri="{BB962C8B-B14F-4D97-AF65-F5344CB8AC3E}">
        <p14:creationId xmlns:p14="http://schemas.microsoft.com/office/powerpoint/2010/main" val="3793054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9F0484A-F300-4B64-A3A1-4509DE43DA60}" type="datetime1">
              <a:rPr lang="en-US" smtClean="0"/>
              <a:t>12/18/2019</a:t>
            </a:fld>
            <a:endParaRPr lang="en-US" dirty="0"/>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42422B5-12DA-40CC-AE4D-EB9F472458FF}" type="slidenum">
              <a:rPr lang="en-US" smtClean="0"/>
              <a:pPr/>
              <a:t>‹#›</a:t>
            </a:fld>
            <a:endParaRPr lang="en-US"/>
          </a:p>
        </p:txBody>
      </p:sp>
    </p:spTree>
    <p:extLst>
      <p:ext uri="{BB962C8B-B14F-4D97-AF65-F5344CB8AC3E}">
        <p14:creationId xmlns:p14="http://schemas.microsoft.com/office/powerpoint/2010/main" val="4167900534"/>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 id="2147483858" r:id="rId12"/>
    <p:sldLayoutId id="2147483859" r:id="rId13"/>
    <p:sldLayoutId id="2147483860" r:id="rId14"/>
    <p:sldLayoutId id="2147483861" r:id="rId15"/>
    <p:sldLayoutId id="2147483862" r:id="rId16"/>
    <p:sldLayoutId id="2147483863"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hyperlink" Target="http://www.corigin.com/" TargetMode="External"/><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41.jpg"/><Relationship Id="rId5" Type="http://schemas.openxmlformats.org/officeDocument/2006/relationships/image" Target="../media/image40.jpeg"/><Relationship Id="rId4" Type="http://schemas.openxmlformats.org/officeDocument/2006/relationships/image" Target="../media/image3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daneshju.ir/" TargetMode="External"/><Relationship Id="rId13" Type="http://schemas.openxmlformats.org/officeDocument/2006/relationships/hyperlink" Target="http://www.miamibeachpropertyblog.com/" TargetMode="External"/><Relationship Id="rId3" Type="http://schemas.openxmlformats.org/officeDocument/2006/relationships/hyperlink" Target="http://www.biocycle.net/" TargetMode="External"/><Relationship Id="rId7" Type="http://schemas.openxmlformats.org/officeDocument/2006/relationships/hyperlink" Target="http://www.panoramio.com/" TargetMode="External"/><Relationship Id="rId12" Type="http://schemas.openxmlformats.org/officeDocument/2006/relationships/hyperlink" Target="http://www.tripadvisor.co.uk/" TargetMode="External"/><Relationship Id="rId2" Type="http://schemas.openxmlformats.org/officeDocument/2006/relationships/hyperlink" Target="http://www.metrojacksonline.com/" TargetMode="External"/><Relationship Id="rId1" Type="http://schemas.openxmlformats.org/officeDocument/2006/relationships/slideLayout" Target="../slideLayouts/slideLayout7.xml"/><Relationship Id="rId6" Type="http://schemas.openxmlformats.org/officeDocument/2006/relationships/hyperlink" Target="http://www.rasekhoon.net/" TargetMode="External"/><Relationship Id="rId11" Type="http://schemas.openxmlformats.org/officeDocument/2006/relationships/hyperlink" Target="http://www.wikipedia.org/" TargetMode="External"/><Relationship Id="rId5" Type="http://schemas.openxmlformats.org/officeDocument/2006/relationships/hyperlink" Target="http://www.made-in-china.com/" TargetMode="External"/><Relationship Id="rId15" Type="http://schemas.openxmlformats.org/officeDocument/2006/relationships/hyperlink" Target="http://www.corigin.com/" TargetMode="External"/><Relationship Id="rId10" Type="http://schemas.openxmlformats.org/officeDocument/2006/relationships/hyperlink" Target="http://www.shabfa.co/" TargetMode="External"/><Relationship Id="rId4" Type="http://schemas.openxmlformats.org/officeDocument/2006/relationships/hyperlink" Target="http://www.mediaprojectonline.org/" TargetMode="External"/><Relationship Id="rId9" Type="http://schemas.openxmlformats.org/officeDocument/2006/relationships/hyperlink" Target="http://www.nardebaan.ir/" TargetMode="External"/><Relationship Id="rId14" Type="http://schemas.openxmlformats.org/officeDocument/2006/relationships/hyperlink" Target="http://www.northsideatlegacy.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gif"/></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9491" y="1828799"/>
            <a:ext cx="8146473" cy="1336964"/>
          </a:xfrm>
        </p:spPr>
        <p:txBody>
          <a:bodyPr>
            <a:normAutofit/>
          </a:bodyPr>
          <a:lstStyle/>
          <a:p>
            <a:pPr algn="ctr" rtl="1">
              <a:lnSpc>
                <a:spcPct val="150000"/>
              </a:lnSpc>
            </a:pPr>
            <a:r>
              <a:rPr lang="fa-IR" sz="4800" b="1" dirty="0">
                <a:solidFill>
                  <a:schemeClr val="tx1"/>
                </a:solidFill>
                <a:cs typeface="B Mitra" pitchFamily="2" charset="-78"/>
              </a:rPr>
              <a:t>مبانی و روش</a:t>
            </a:r>
            <a:r>
              <a:rPr lang="en-US" sz="4800" b="1" dirty="0">
                <a:solidFill>
                  <a:schemeClr val="tx1"/>
                </a:solidFill>
                <a:cs typeface="B Mitra" pitchFamily="2" charset="-78"/>
              </a:rPr>
              <a:t> </a:t>
            </a:r>
            <a:r>
              <a:rPr lang="fa-IR" sz="4800" b="1" dirty="0">
                <a:solidFill>
                  <a:schemeClr val="tx1"/>
                </a:solidFill>
                <a:cs typeface="B Mitra" pitchFamily="2" charset="-78"/>
              </a:rPr>
              <a:t>های طراحی شهری</a:t>
            </a:r>
            <a:endParaRPr lang="en-US" sz="4800" b="1" dirty="0">
              <a:solidFill>
                <a:schemeClr val="tx1"/>
              </a:solidFill>
              <a:cs typeface="B Mitra" pitchFamily="2" charset="-78"/>
            </a:endParaRPr>
          </a:p>
        </p:txBody>
      </p:sp>
      <p:sp>
        <p:nvSpPr>
          <p:cNvPr id="5" name="Subtitle 4"/>
          <p:cNvSpPr>
            <a:spLocks noGrp="1"/>
          </p:cNvSpPr>
          <p:nvPr>
            <p:ph type="subTitle" idx="1"/>
          </p:nvPr>
        </p:nvSpPr>
        <p:spPr/>
        <p:txBody>
          <a:bodyPr anchor="ctr">
            <a:normAutofit/>
          </a:bodyPr>
          <a:lstStyle/>
          <a:p>
            <a:pPr algn="ctr"/>
            <a:r>
              <a:rPr lang="fa-IR" sz="2800" b="1" spc="50" dirty="0" smtClean="0">
                <a:ln w="9525" cmpd="sng">
                  <a:solidFill>
                    <a:schemeClr val="accent1"/>
                  </a:solidFill>
                  <a:prstDash val="solid"/>
                </a:ln>
                <a:solidFill>
                  <a:schemeClr val="bg2">
                    <a:lumMod val="10000"/>
                  </a:schemeClr>
                </a:solidFill>
                <a:effectLst>
                  <a:glow rad="38100">
                    <a:schemeClr val="accent1">
                      <a:alpha val="40000"/>
                    </a:schemeClr>
                  </a:glow>
                </a:effectLst>
                <a:cs typeface="B Mitra" panose="00000400000000000000" pitchFamily="2" charset="-78"/>
              </a:rPr>
              <a:t>منظر عمومی و خصوصی خیابان</a:t>
            </a:r>
            <a:endParaRPr lang="en-US" sz="2800" b="1" spc="50" dirty="0">
              <a:ln w="9525" cmpd="sng">
                <a:solidFill>
                  <a:schemeClr val="accent1"/>
                </a:solidFill>
                <a:prstDash val="solid"/>
              </a:ln>
              <a:solidFill>
                <a:schemeClr val="bg2">
                  <a:lumMod val="10000"/>
                </a:schemeClr>
              </a:solidFill>
              <a:effectLst>
                <a:glow rad="38100">
                  <a:schemeClr val="accent1">
                    <a:alpha val="40000"/>
                  </a:schemeClr>
                </a:glow>
              </a:effectLst>
              <a:cs typeface="B Mitra" panose="00000400000000000000" pitchFamily="2" charset="-78"/>
            </a:endParaRPr>
          </a:p>
        </p:txBody>
      </p:sp>
    </p:spTree>
    <p:extLst>
      <p:ext uri="{BB962C8B-B14F-4D97-AF65-F5344CB8AC3E}">
        <p14:creationId xmlns:p14="http://schemas.microsoft.com/office/powerpoint/2010/main" val="2110163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rtl="1"/>
            <a:r>
              <a:rPr lang="fa-IR" sz="3600" dirty="0" smtClean="0">
                <a:ln w="0"/>
                <a:solidFill>
                  <a:schemeClr val="accent1"/>
                </a:solidFill>
                <a:cs typeface="B Mitra" pitchFamily="2" charset="-78"/>
              </a:rPr>
              <a:t>1/7. جای گیری تاسیسات رفاهی:</a:t>
            </a:r>
            <a:r>
              <a:rPr lang="fa-IR" sz="4000" dirty="0" smtClean="0">
                <a:ln w="0"/>
                <a:solidFill>
                  <a:schemeClr val="accent1"/>
                </a:solidFill>
                <a:cs typeface="B Mitra" pitchFamily="2" charset="-78"/>
              </a:rPr>
              <a:t/>
            </a:r>
            <a:br>
              <a:rPr lang="fa-IR" sz="4000" dirty="0" smtClean="0">
                <a:ln w="0"/>
                <a:solidFill>
                  <a:schemeClr val="accent1"/>
                </a:solidFill>
                <a:cs typeface="B Mitra" pitchFamily="2" charset="-78"/>
              </a:rPr>
            </a:br>
            <a:r>
              <a:rPr lang="fa-IR" sz="3200" dirty="0" smtClean="0">
                <a:ln w="0"/>
                <a:solidFill>
                  <a:schemeClr val="accent1"/>
                </a:solidFill>
                <a:cs typeface="B Mitra" pitchFamily="2" charset="-78"/>
              </a:rPr>
              <a:t>تاسیسات رفاهی را خارج از دید جای دهید.</a:t>
            </a:r>
            <a:endParaRPr lang="en-US" sz="3200" dirty="0">
              <a:ln w="0"/>
              <a:solidFill>
                <a:schemeClr val="accent1"/>
              </a:solidFill>
              <a:cs typeface="B Mitra" pitchFamily="2" charset="-78"/>
            </a:endParaRPr>
          </a:p>
        </p:txBody>
      </p:sp>
      <p:sp>
        <p:nvSpPr>
          <p:cNvPr id="2" name="Content Placeholder 1"/>
          <p:cNvSpPr>
            <a:spLocks noGrp="1"/>
          </p:cNvSpPr>
          <p:nvPr>
            <p:ph idx="1"/>
          </p:nvPr>
        </p:nvSpPr>
        <p:spPr/>
        <p:txBody>
          <a:bodyPr>
            <a:normAutofit/>
          </a:bodyPr>
          <a:lstStyle/>
          <a:p>
            <a:pPr algn="just" rtl="1"/>
            <a:r>
              <a:rPr lang="fa-IR" sz="2200" dirty="0">
                <a:cs typeface="B Mitra" pitchFamily="2" charset="-78"/>
              </a:rPr>
              <a:t>تأسیسات رفاهی نباید در دید اصلی منظر شهری قرار گیرد زیرا به تشخص قلمرو عمومی آسیب میزنند</a:t>
            </a:r>
            <a:r>
              <a:rPr lang="fa-IR" sz="2200" dirty="0" smtClean="0">
                <a:cs typeface="B Mitra" pitchFamily="2" charset="-78"/>
              </a:rPr>
              <a:t>. </a:t>
            </a:r>
          </a:p>
          <a:p>
            <a:pPr algn="just" rtl="1"/>
            <a:r>
              <a:rPr lang="fa-IR" sz="2200" dirty="0" smtClean="0">
                <a:cs typeface="B Mitra" pitchFamily="2" charset="-78"/>
              </a:rPr>
              <a:t>مکانهای </a:t>
            </a:r>
            <a:r>
              <a:rPr lang="fa-IR" sz="2200" dirty="0">
                <a:cs typeface="B Mitra" pitchFamily="2" charset="-78"/>
              </a:rPr>
              <a:t>مناسب:</a:t>
            </a:r>
            <a:endParaRPr lang="en-US" sz="2200" dirty="0">
              <a:cs typeface="B Mitra" pitchFamily="2" charset="-78"/>
            </a:endParaRPr>
          </a:p>
          <a:p>
            <a:pPr lvl="0" algn="just" rtl="1"/>
            <a:r>
              <a:rPr lang="fa-IR" sz="2200" dirty="0" smtClean="0">
                <a:cs typeface="B Mitra" pitchFamily="2" charset="-78"/>
              </a:rPr>
              <a:t>نواحی </a:t>
            </a:r>
            <a:r>
              <a:rPr lang="fa-IR" sz="2200" dirty="0">
                <a:cs typeface="B Mitra" pitchFamily="2" charset="-78"/>
              </a:rPr>
              <a:t>پشت صحنه ای:توقفگاه میانه ی بلوک هاوکوچه های پشتی ساختمان ها</a:t>
            </a:r>
            <a:endParaRPr lang="en-US" sz="2200" dirty="0">
              <a:cs typeface="B Mitra" pitchFamily="2" charset="-78"/>
            </a:endParaRPr>
          </a:p>
          <a:p>
            <a:pPr lvl="0" algn="just" rtl="1"/>
            <a:r>
              <a:rPr lang="fa-IR" sz="2200" dirty="0">
                <a:cs typeface="B Mitra" pitchFamily="2" charset="-78"/>
              </a:rPr>
              <a:t>به صورت نظام مند در یک جا جمع شوند و یا به صورت ساختمانی پوشانده شود.</a:t>
            </a:r>
            <a:endParaRPr lang="en-US" sz="2200" dirty="0">
              <a:cs typeface="B Mitra" pitchFamily="2" charset="-78"/>
            </a:endParaRPr>
          </a:p>
          <a:p>
            <a:pPr marL="109728" indent="0" algn="just" rtl="1">
              <a:buNone/>
            </a:pPr>
            <a:endParaRPr lang="en-US" sz="2200" dirty="0">
              <a:cs typeface="B Mitra" pitchFamily="2" charset="-78"/>
            </a:endParaRPr>
          </a:p>
          <a:p>
            <a:pPr algn="just"/>
            <a:endParaRPr lang="en-US" sz="2200" dirty="0"/>
          </a:p>
        </p:txBody>
      </p:sp>
    </p:spTree>
    <p:extLst>
      <p:ext uri="{BB962C8B-B14F-4D97-AF65-F5344CB8AC3E}">
        <p14:creationId xmlns:p14="http://schemas.microsoft.com/office/powerpoint/2010/main" val="719220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fade">
                                      <p:cBhvr>
                                        <p:cTn id="19" dur="1000"/>
                                        <p:tgtEl>
                                          <p:spTgt spid="2">
                                            <p:txEl>
                                              <p:pRg st="1" end="1"/>
                                            </p:txEl>
                                          </p:spTgt>
                                        </p:tgtEl>
                                      </p:cBhvr>
                                    </p:animEffect>
                                    <p:anim calcmode="lin" valueType="num">
                                      <p:cBhvr>
                                        <p:cTn id="20"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fade">
                                      <p:cBhvr>
                                        <p:cTn id="24" dur="1000"/>
                                        <p:tgtEl>
                                          <p:spTgt spid="2">
                                            <p:txEl>
                                              <p:pRg st="2" end="2"/>
                                            </p:txEl>
                                          </p:spTgt>
                                        </p:tgtEl>
                                      </p:cBhvr>
                                    </p:animEffect>
                                    <p:anim calcmode="lin" valueType="num">
                                      <p:cBhvr>
                                        <p:cTn id="2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fade">
                                      <p:cBhvr>
                                        <p:cTn id="29" dur="1000"/>
                                        <p:tgtEl>
                                          <p:spTgt spid="2">
                                            <p:txEl>
                                              <p:pRg st="3" end="3"/>
                                            </p:txEl>
                                          </p:spTgt>
                                        </p:tgtEl>
                                      </p:cBhvr>
                                    </p:animEffect>
                                    <p:anim calcmode="lin" valueType="num">
                                      <p:cBhvr>
                                        <p:cTn id="30"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rtl="1"/>
            <a:r>
              <a:rPr lang="fa-IR" sz="3600" dirty="0" smtClean="0">
                <a:ln w="0"/>
                <a:solidFill>
                  <a:schemeClr val="accent1"/>
                </a:solidFill>
                <a:cs typeface="B Mitra" pitchFamily="2" charset="-78"/>
              </a:rPr>
              <a:t>2. منظر خصوصی خیابان:</a:t>
            </a:r>
            <a:endParaRPr lang="en-US" sz="3600" dirty="0">
              <a:ln w="0"/>
              <a:solidFill>
                <a:schemeClr val="accent1"/>
              </a:solidFill>
              <a:cs typeface="B Mitra" pitchFamily="2" charset="-78"/>
            </a:endParaRPr>
          </a:p>
        </p:txBody>
      </p:sp>
      <p:sp>
        <p:nvSpPr>
          <p:cNvPr id="2" name="Content Placeholder 1"/>
          <p:cNvSpPr>
            <a:spLocks noGrp="1"/>
          </p:cNvSpPr>
          <p:nvPr>
            <p:ph idx="1"/>
          </p:nvPr>
        </p:nvSpPr>
        <p:spPr>
          <a:xfrm>
            <a:off x="4762500" y="1825625"/>
            <a:ext cx="3752850" cy="4351338"/>
          </a:xfrm>
        </p:spPr>
        <p:txBody>
          <a:bodyPr>
            <a:normAutofit/>
          </a:bodyPr>
          <a:lstStyle/>
          <a:p>
            <a:pPr algn="just" rtl="1"/>
            <a:r>
              <a:rPr lang="fa-IR" sz="2200" dirty="0">
                <a:cs typeface="B Mitra" pitchFamily="2" charset="-78"/>
              </a:rPr>
              <a:t>قلمرو عمومی توسط توده ساختمان های عمومی  محصور کننده ی آن شکل میگیرد.جای گیری ساختمان ها در زمین و پیکره بندی قلمرو عمومی به ایمنی آن.تعریف فضایی آن.عملکرد آن و جذابیت بصری آن کمک میکند. در واقع ساختمان های خصوصی فضای قلمرو عمومی را شکل میدهد.</a:t>
            </a:r>
            <a:endParaRPr lang="en-US" sz="2200" dirty="0">
              <a:cs typeface="B Mitra" pitchFamily="2" charset="-78"/>
            </a:endParaRPr>
          </a:p>
          <a:p>
            <a:pPr marL="0" indent="0" algn="just">
              <a:buNone/>
            </a:pPr>
            <a:endParaRPr lang="en-US" sz="2200" dirty="0">
              <a:cs typeface="B Mitra" pitchFamily="2" charset="-78"/>
            </a:endParaRPr>
          </a:p>
        </p:txBody>
      </p:sp>
      <p:pic>
        <p:nvPicPr>
          <p:cNvPr id="4" name="Picture 3" descr="th.jpgوو..jpg"/>
          <p:cNvPicPr/>
          <p:nvPr/>
        </p:nvPicPr>
        <p:blipFill>
          <a:blip r:embed="rId2" cstate="print"/>
          <a:stretch>
            <a:fillRect/>
          </a:stretch>
        </p:blipFill>
        <p:spPr>
          <a:xfrm>
            <a:off x="669851" y="793271"/>
            <a:ext cx="3387222" cy="2506750"/>
          </a:xfrm>
          <a:prstGeom prst="rect">
            <a:avLst/>
          </a:prstGeom>
        </p:spPr>
      </p:pic>
      <p:pic>
        <p:nvPicPr>
          <p:cNvPr id="5" name="Picture 4" descr="ممم.jpg"/>
          <p:cNvPicPr/>
          <p:nvPr/>
        </p:nvPicPr>
        <p:blipFill>
          <a:blip r:embed="rId3" cstate="print"/>
          <a:stretch>
            <a:fillRect/>
          </a:stretch>
        </p:blipFill>
        <p:spPr>
          <a:xfrm>
            <a:off x="669851" y="3634133"/>
            <a:ext cx="3387222" cy="2432014"/>
          </a:xfrm>
          <a:prstGeom prst="rect">
            <a:avLst/>
          </a:prstGeom>
        </p:spPr>
      </p:pic>
    </p:spTree>
    <p:extLst>
      <p:ext uri="{BB962C8B-B14F-4D97-AF65-F5344CB8AC3E}">
        <p14:creationId xmlns:p14="http://schemas.microsoft.com/office/powerpoint/2010/main" val="1372622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472003"/>
            <a:ext cx="7600950" cy="1190542"/>
          </a:xfrm>
        </p:spPr>
        <p:txBody>
          <a:bodyPr>
            <a:normAutofit/>
          </a:bodyPr>
          <a:lstStyle/>
          <a:p>
            <a:pPr algn="r" rtl="1"/>
            <a:r>
              <a:rPr lang="fa-IR" sz="3600" dirty="0" smtClean="0">
                <a:ln w="0"/>
                <a:solidFill>
                  <a:schemeClr val="accent1"/>
                </a:solidFill>
                <a:cs typeface="B Mitra" pitchFamily="2" charset="-78"/>
              </a:rPr>
              <a:t>2/1. دیوار های خیابان:</a:t>
            </a:r>
            <a:br>
              <a:rPr lang="fa-IR" sz="3600" dirty="0" smtClean="0">
                <a:ln w="0"/>
                <a:solidFill>
                  <a:schemeClr val="accent1"/>
                </a:solidFill>
                <a:cs typeface="B Mitra" pitchFamily="2" charset="-78"/>
              </a:rPr>
            </a:br>
            <a:r>
              <a:rPr lang="fa-IR" sz="3200" dirty="0" smtClean="0">
                <a:ln w="0"/>
                <a:solidFill>
                  <a:schemeClr val="accent1"/>
                </a:solidFill>
                <a:cs typeface="B Mitra" pitchFamily="2" charset="-78"/>
              </a:rPr>
              <a:t>فضای خیابان ها را با نمای ساختمان ها محصور کنید.</a:t>
            </a:r>
            <a:endParaRPr lang="en-US" sz="3200" dirty="0">
              <a:ln w="0"/>
              <a:solidFill>
                <a:schemeClr val="accent1"/>
              </a:solidFill>
              <a:cs typeface="B Mitra" pitchFamily="2" charset="-78"/>
            </a:endParaRPr>
          </a:p>
        </p:txBody>
      </p:sp>
      <p:sp>
        <p:nvSpPr>
          <p:cNvPr id="2" name="Content Placeholder 1"/>
          <p:cNvSpPr>
            <a:spLocks noGrp="1"/>
          </p:cNvSpPr>
          <p:nvPr>
            <p:ph idx="1"/>
          </p:nvPr>
        </p:nvSpPr>
        <p:spPr>
          <a:xfrm>
            <a:off x="914400" y="1662545"/>
            <a:ext cx="7600950" cy="4514418"/>
          </a:xfrm>
        </p:spPr>
        <p:txBody>
          <a:bodyPr>
            <a:normAutofit/>
          </a:bodyPr>
          <a:lstStyle/>
          <a:p>
            <a:pPr marL="0" indent="0" algn="just" rtl="1">
              <a:buNone/>
            </a:pPr>
            <a:r>
              <a:rPr lang="fa-IR" sz="2200" dirty="0" smtClean="0">
                <a:cs typeface="B Mitra" pitchFamily="2" charset="-78"/>
              </a:rPr>
              <a:t>	بیشتر خیابانها، میدان </a:t>
            </a:r>
            <a:r>
              <a:rPr lang="fa-IR" sz="2200" dirty="0">
                <a:cs typeface="B Mitra" pitchFamily="2" charset="-78"/>
              </a:rPr>
              <a:t>ها و سایر فضاهای عمومی را باید به عنوان«اتاق نشیمن فضای باز»طراحی کرد و یک حس محصوریت مطلوب ایجاد نمود</a:t>
            </a:r>
            <a:r>
              <a:rPr lang="fa-IR" sz="2200" dirty="0" smtClean="0">
                <a:cs typeface="B Mitra" pitchFamily="2" charset="-78"/>
              </a:rPr>
              <a:t>. فضای </a:t>
            </a:r>
            <a:r>
              <a:rPr lang="fa-IR" sz="2200" dirty="0">
                <a:cs typeface="B Mitra" pitchFamily="2" charset="-78"/>
              </a:rPr>
              <a:t>خیابان ها ی مطلوب را باید با نمای نسبتأ تخت ساختمان ها جداره سازی </a:t>
            </a:r>
            <a:r>
              <a:rPr lang="fa-IR" sz="2200" dirty="0" smtClean="0">
                <a:cs typeface="B Mitra" pitchFamily="2" charset="-78"/>
              </a:rPr>
              <a:t>شوند.</a:t>
            </a:r>
            <a:endParaRPr lang="en-US" sz="2200" dirty="0">
              <a:cs typeface="B Mitra" pitchFamily="2" charset="-78"/>
            </a:endParaRPr>
          </a:p>
          <a:p>
            <a:pPr marL="0" indent="0" algn="just" rtl="1">
              <a:buNone/>
            </a:pPr>
            <a:endParaRPr lang="en-US" sz="2200" dirty="0"/>
          </a:p>
        </p:txBody>
      </p:sp>
      <p:pic>
        <p:nvPicPr>
          <p:cNvPr id="4" name="Picture 3" descr="C:\Users\eslami\Desktop\th.jpgوو..jpg"/>
          <p:cNvPicPr/>
          <p:nvPr/>
        </p:nvPicPr>
        <p:blipFill>
          <a:blip r:embed="rId2" cstate="print"/>
          <a:srcRect/>
          <a:stretch>
            <a:fillRect/>
          </a:stretch>
        </p:blipFill>
        <p:spPr bwMode="auto">
          <a:xfrm>
            <a:off x="2410686" y="3157887"/>
            <a:ext cx="4028704" cy="2803431"/>
          </a:xfrm>
          <a:prstGeom prst="rect">
            <a:avLst/>
          </a:prstGeom>
          <a:noFill/>
          <a:ln w="9525">
            <a:noFill/>
            <a:miter lim="800000"/>
            <a:headEnd/>
            <a:tailEnd/>
          </a:ln>
        </p:spPr>
      </p:pic>
      <p:pic>
        <p:nvPicPr>
          <p:cNvPr id="5" name="Picture 4" descr="index.jpg"/>
          <p:cNvPicPr/>
          <p:nvPr/>
        </p:nvPicPr>
        <p:blipFill>
          <a:blip r:embed="rId3" cstate="print"/>
          <a:stretch>
            <a:fillRect/>
          </a:stretch>
        </p:blipFill>
        <p:spPr>
          <a:xfrm>
            <a:off x="540943" y="1693152"/>
            <a:ext cx="3226781" cy="3653548"/>
          </a:xfrm>
          <a:prstGeom prst="rect">
            <a:avLst/>
          </a:prstGeom>
        </p:spPr>
      </p:pic>
      <p:pic>
        <p:nvPicPr>
          <p:cNvPr id="6" name="Picture 5" descr="27.jpg"/>
          <p:cNvPicPr/>
          <p:nvPr/>
        </p:nvPicPr>
        <p:blipFill>
          <a:blip r:embed="rId4" cstate="print"/>
          <a:stretch>
            <a:fillRect/>
          </a:stretch>
        </p:blipFill>
        <p:spPr>
          <a:xfrm>
            <a:off x="4193753" y="1693152"/>
            <a:ext cx="4491273" cy="3653548"/>
          </a:xfrm>
          <a:prstGeom prst="rect">
            <a:avLst/>
          </a:prstGeom>
        </p:spPr>
      </p:pic>
    </p:spTree>
    <p:extLst>
      <p:ext uri="{BB962C8B-B14F-4D97-AF65-F5344CB8AC3E}">
        <p14:creationId xmlns:p14="http://schemas.microsoft.com/office/powerpoint/2010/main" val="4291030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down)">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411162"/>
            <a:ext cx="7600950" cy="1325563"/>
          </a:xfrm>
        </p:spPr>
        <p:txBody>
          <a:bodyPr>
            <a:noAutofit/>
          </a:bodyPr>
          <a:lstStyle/>
          <a:p>
            <a:pPr algn="r" rtl="1"/>
            <a:r>
              <a:rPr lang="fa-IR" sz="3600" dirty="0" smtClean="0">
                <a:ln w="0"/>
                <a:solidFill>
                  <a:schemeClr val="accent1"/>
                </a:solidFill>
                <a:cs typeface="B Mitra" pitchFamily="2" charset="-78"/>
              </a:rPr>
              <a:t>2/2. عقب نشستگی های کم عمق:</a:t>
            </a:r>
            <a:br>
              <a:rPr lang="fa-IR" sz="3600" dirty="0" smtClean="0">
                <a:ln w="0"/>
                <a:solidFill>
                  <a:schemeClr val="accent1"/>
                </a:solidFill>
                <a:cs typeface="B Mitra" pitchFamily="2" charset="-78"/>
              </a:rPr>
            </a:br>
            <a:r>
              <a:rPr lang="fa-IR" sz="3200" dirty="0" smtClean="0">
                <a:ln w="0"/>
                <a:solidFill>
                  <a:schemeClr val="accent1"/>
                </a:solidFill>
                <a:cs typeface="B Mitra" pitchFamily="2" charset="-78"/>
              </a:rPr>
              <a:t>در نواحی شهری، ساختمان ها را نزدیک تر به خیابان جای دهید.</a:t>
            </a:r>
            <a:endParaRPr lang="en-US" sz="3200" dirty="0">
              <a:ln w="0"/>
              <a:solidFill>
                <a:schemeClr val="accent1"/>
              </a:solidFill>
              <a:cs typeface="B Mitra" pitchFamily="2" charset="-78"/>
            </a:endParaRPr>
          </a:p>
        </p:txBody>
      </p:sp>
      <p:sp>
        <p:nvSpPr>
          <p:cNvPr id="2" name="Content Placeholder 1"/>
          <p:cNvSpPr>
            <a:spLocks noGrp="1"/>
          </p:cNvSpPr>
          <p:nvPr>
            <p:ph idx="1"/>
          </p:nvPr>
        </p:nvSpPr>
        <p:spPr/>
        <p:txBody>
          <a:bodyPr>
            <a:normAutofit/>
          </a:bodyPr>
          <a:lstStyle/>
          <a:p>
            <a:pPr marL="0" indent="0" algn="just" rtl="1">
              <a:buNone/>
            </a:pPr>
            <a:r>
              <a:rPr lang="fa-IR" sz="2200" dirty="0" smtClean="0">
                <a:cs typeface="B Mitra" pitchFamily="2" charset="-78"/>
              </a:rPr>
              <a:t>	به </a:t>
            </a:r>
            <a:r>
              <a:rPr lang="fa-IR" sz="2200" dirty="0">
                <a:cs typeface="B Mitra" pitchFamily="2" charset="-78"/>
              </a:rPr>
              <a:t>منظور تعریف بهتر قلمرو </a:t>
            </a:r>
            <a:r>
              <a:rPr lang="fa-IR" sz="2200" dirty="0" smtClean="0">
                <a:cs typeface="B Mitra" pitchFamily="2" charset="-78"/>
              </a:rPr>
              <a:t>عمومی، ساختمان </a:t>
            </a:r>
            <a:r>
              <a:rPr lang="fa-IR" sz="2200" dirty="0">
                <a:cs typeface="B Mitra" pitchFamily="2" charset="-78"/>
              </a:rPr>
              <a:t>های خصوصی باید نسبتأ نزدیک به خیابان با فاصله ی کم از پیاده رو جای گیرند.</a:t>
            </a:r>
            <a:endParaRPr lang="en-US" sz="2200" dirty="0">
              <a:cs typeface="B Mitra" pitchFamily="2" charset="-78"/>
            </a:endParaRPr>
          </a:p>
          <a:p>
            <a:pPr lvl="0" algn="just" rtl="1"/>
            <a:r>
              <a:rPr lang="fa-IR" sz="2200" dirty="0">
                <a:cs typeface="B Mitra" pitchFamily="2" charset="-78"/>
              </a:rPr>
              <a:t>در مرکز شهر و بافت قدیمی </a:t>
            </a:r>
            <a:r>
              <a:rPr lang="fa-IR" sz="2200" dirty="0" smtClean="0">
                <a:cs typeface="B Mitra" pitchFamily="2" charset="-78"/>
              </a:rPr>
              <a:t>آن، ساختمان </a:t>
            </a:r>
            <a:r>
              <a:rPr lang="fa-IR" sz="2200" dirty="0">
                <a:cs typeface="B Mitra" pitchFamily="2" charset="-78"/>
              </a:rPr>
              <a:t>ها باید درست کنار خیابان ها قرار گیرد.</a:t>
            </a:r>
            <a:endParaRPr lang="en-US" sz="2200" dirty="0">
              <a:cs typeface="B Mitra" pitchFamily="2" charset="-78"/>
            </a:endParaRPr>
          </a:p>
          <a:p>
            <a:pPr lvl="0" algn="just" rtl="1"/>
            <a:r>
              <a:rPr lang="fa-IR" sz="2200" dirty="0">
                <a:cs typeface="B Mitra" pitchFamily="2" charset="-78"/>
              </a:rPr>
              <a:t>در </a:t>
            </a:r>
            <a:r>
              <a:rPr lang="fa-IR" sz="2200" dirty="0" smtClean="0">
                <a:cs typeface="B Mitra" pitchFamily="2" charset="-78"/>
              </a:rPr>
              <a:t>خیابان های </a:t>
            </a:r>
            <a:r>
              <a:rPr lang="fa-IR" sz="2200" dirty="0">
                <a:cs typeface="B Mitra" pitchFamily="2" charset="-78"/>
              </a:rPr>
              <a:t>مسکونی </a:t>
            </a:r>
            <a:r>
              <a:rPr lang="fa-IR" sz="2200" dirty="0" smtClean="0">
                <a:cs typeface="B Mitra" pitchFamily="2" charset="-78"/>
              </a:rPr>
              <a:t>معمولی، خانه </a:t>
            </a:r>
            <a:r>
              <a:rPr lang="fa-IR" sz="2200" dirty="0">
                <a:cs typeface="B Mitra" pitchFamily="2" charset="-78"/>
              </a:rPr>
              <a:t>ها </a:t>
            </a:r>
            <a:r>
              <a:rPr lang="fa-IR" sz="2200" dirty="0" smtClean="0">
                <a:cs typeface="B Mitra" pitchFamily="2" charset="-78"/>
              </a:rPr>
              <a:t>می توانند </a:t>
            </a:r>
            <a:r>
              <a:rPr lang="fa-IR" sz="2200" dirty="0">
                <a:cs typeface="B Mitra" pitchFamily="2" charset="-78"/>
              </a:rPr>
              <a:t>آزاد از هر طرف بین 3تا 7.5 متر از خط مالکیت زمین عقب نشستگی داشته باشند.</a:t>
            </a:r>
            <a:endParaRPr lang="en-US" sz="2200" dirty="0">
              <a:cs typeface="B Mitra" pitchFamily="2" charset="-78"/>
            </a:endParaRPr>
          </a:p>
          <a:p>
            <a:pPr lvl="0" algn="just" rtl="1"/>
            <a:r>
              <a:rPr lang="fa-IR" sz="2200" dirty="0">
                <a:cs typeface="B Mitra" pitchFamily="2" charset="-78"/>
              </a:rPr>
              <a:t>در لبه ی یک واحد همسایگی روستایی عقب نشستگی های عمیق تر با حیاط جلویی طولانی تر مناسب است.</a:t>
            </a:r>
            <a:endParaRPr lang="en-US" sz="2200" dirty="0">
              <a:cs typeface="B Mitra" pitchFamily="2" charset="-78"/>
            </a:endParaRPr>
          </a:p>
          <a:p>
            <a:pPr marL="0" indent="0" algn="just">
              <a:buNone/>
            </a:pPr>
            <a:endParaRPr lang="en-US" sz="2200" dirty="0">
              <a:cs typeface="B Mitra" pitchFamily="2" charset="-78"/>
            </a:endParaRPr>
          </a:p>
        </p:txBody>
      </p:sp>
      <p:pic>
        <p:nvPicPr>
          <p:cNvPr id="4" name="Picture 3" descr="مم.jpg"/>
          <p:cNvPicPr/>
          <p:nvPr/>
        </p:nvPicPr>
        <p:blipFill>
          <a:blip r:embed="rId2" cstate="print"/>
          <a:stretch>
            <a:fillRect/>
          </a:stretch>
        </p:blipFill>
        <p:spPr>
          <a:xfrm>
            <a:off x="789606" y="2765940"/>
            <a:ext cx="3706194" cy="3411023"/>
          </a:xfrm>
          <a:prstGeom prst="rect">
            <a:avLst/>
          </a:prstGeom>
        </p:spPr>
      </p:pic>
      <p:pic>
        <p:nvPicPr>
          <p:cNvPr id="5" name="Picture 4" descr="th.jpgمک.jpg"/>
          <p:cNvPicPr/>
          <p:nvPr/>
        </p:nvPicPr>
        <p:blipFill>
          <a:blip r:embed="rId3" cstate="print"/>
          <a:stretch>
            <a:fillRect/>
          </a:stretch>
        </p:blipFill>
        <p:spPr>
          <a:xfrm>
            <a:off x="4961789" y="3308066"/>
            <a:ext cx="3723306" cy="2773362"/>
          </a:xfrm>
          <a:prstGeom prst="rect">
            <a:avLst/>
          </a:prstGeom>
        </p:spPr>
      </p:pic>
    </p:spTree>
    <p:extLst>
      <p:ext uri="{BB962C8B-B14F-4D97-AF65-F5344CB8AC3E}">
        <p14:creationId xmlns:p14="http://schemas.microsoft.com/office/powerpoint/2010/main" val="3371160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1000"/>
                                        <p:tgtEl>
                                          <p:spTgt spid="2">
                                            <p:txEl>
                                              <p:pRg st="1" end="1"/>
                                            </p:txEl>
                                          </p:spTgt>
                                        </p:tgtEl>
                                      </p:cBhvr>
                                    </p:animEffect>
                                    <p:anim calcmode="lin" valueType="num">
                                      <p:cBhvr>
                                        <p:cTn id="1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1000"/>
                                        <p:tgtEl>
                                          <p:spTgt spid="2">
                                            <p:txEl>
                                              <p:pRg st="2" end="2"/>
                                            </p:txEl>
                                          </p:spTgt>
                                        </p:tgtEl>
                                      </p:cBhvr>
                                    </p:animEffect>
                                    <p:anim calcmode="lin" valueType="num">
                                      <p:cBhvr>
                                        <p:cTn id="2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1000"/>
                                        <p:tgtEl>
                                          <p:spTgt spid="2">
                                            <p:txEl>
                                              <p:pRg st="3" end="3"/>
                                            </p:txEl>
                                          </p:spTgt>
                                        </p:tgtEl>
                                      </p:cBhvr>
                                    </p:animEffect>
                                    <p:anim calcmode="lin" valueType="num">
                                      <p:cBhvr>
                                        <p:cTn id="28"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down)">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down)">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9382" y="500062"/>
            <a:ext cx="8265968" cy="1325563"/>
          </a:xfrm>
        </p:spPr>
        <p:txBody>
          <a:bodyPr>
            <a:noAutofit/>
          </a:bodyPr>
          <a:lstStyle/>
          <a:p>
            <a:pPr algn="r" rtl="1"/>
            <a:r>
              <a:rPr lang="fa-IR" sz="3600" dirty="0" smtClean="0">
                <a:ln w="0"/>
                <a:solidFill>
                  <a:schemeClr val="accent1"/>
                </a:solidFill>
                <a:cs typeface="B Mitra" pitchFamily="2" charset="-78"/>
              </a:rPr>
              <a:t>2/3. الحاقات ساختمان:</a:t>
            </a:r>
            <a:br>
              <a:rPr lang="fa-IR" sz="3600" dirty="0" smtClean="0">
                <a:ln w="0"/>
                <a:solidFill>
                  <a:schemeClr val="accent1"/>
                </a:solidFill>
                <a:cs typeface="B Mitra" pitchFamily="2" charset="-78"/>
              </a:rPr>
            </a:br>
            <a:r>
              <a:rPr lang="fa-IR" sz="3200" dirty="0" smtClean="0">
                <a:ln w="0"/>
                <a:solidFill>
                  <a:schemeClr val="accent1"/>
                </a:solidFill>
                <a:cs typeface="B Mitra" pitchFamily="2" charset="-78"/>
              </a:rPr>
              <a:t>عناصر ساختمانی دوستانه و نیمه عمومی را در ساختمان تشویق کنید.</a:t>
            </a:r>
            <a:endParaRPr lang="en-US" sz="3200" dirty="0">
              <a:ln w="0"/>
              <a:solidFill>
                <a:schemeClr val="accent1"/>
              </a:solidFill>
              <a:cs typeface="B Mitra" pitchFamily="2" charset="-78"/>
            </a:endParaRPr>
          </a:p>
        </p:txBody>
      </p:sp>
      <p:sp>
        <p:nvSpPr>
          <p:cNvPr id="2" name="Content Placeholder 1"/>
          <p:cNvSpPr>
            <a:spLocks noGrp="1"/>
          </p:cNvSpPr>
          <p:nvPr>
            <p:ph idx="1"/>
          </p:nvPr>
        </p:nvSpPr>
        <p:spPr>
          <a:xfrm>
            <a:off x="787400" y="959493"/>
            <a:ext cx="8229600" cy="4109218"/>
          </a:xfrm>
        </p:spPr>
        <p:txBody>
          <a:bodyPr>
            <a:normAutofit/>
          </a:bodyPr>
          <a:lstStyle/>
          <a:p>
            <a:pPr marL="0" indent="0" algn="just" rtl="1">
              <a:buNone/>
            </a:pPr>
            <a:r>
              <a:rPr lang="fa-IR" sz="2200" dirty="0" smtClean="0">
                <a:cs typeface="B Mitra" pitchFamily="2" charset="-78"/>
              </a:rPr>
              <a:t>	الحاقات </a:t>
            </a:r>
            <a:r>
              <a:rPr lang="fa-IR" sz="2200" dirty="0">
                <a:cs typeface="B Mitra" pitchFamily="2" charset="-78"/>
              </a:rPr>
              <a:t>ساختمانی همچون ایوانهای جلویی و کناری.پنجره </a:t>
            </a:r>
            <a:r>
              <a:rPr lang="fa-IR" sz="2200" dirty="0" smtClean="0">
                <a:cs typeface="B Mitra" pitchFamily="2" charset="-78"/>
              </a:rPr>
              <a:t>خلیجی، بالکن، سایبان های </a:t>
            </a:r>
            <a:r>
              <a:rPr lang="fa-IR" sz="2200" dirty="0">
                <a:cs typeface="B Mitra" pitchFamily="2" charset="-78"/>
              </a:rPr>
              <a:t>تجاری و طاق نما ها به یک خیابان مسکونی جذابیت </a:t>
            </a:r>
            <a:r>
              <a:rPr lang="fa-IR" sz="2200" dirty="0" smtClean="0">
                <a:cs typeface="B Mitra" pitchFamily="2" charset="-78"/>
              </a:rPr>
              <a:t>می بخشد </a:t>
            </a:r>
            <a:r>
              <a:rPr lang="fa-IR" sz="2200" dirty="0">
                <a:cs typeface="B Mitra" pitchFamily="2" charset="-78"/>
              </a:rPr>
              <a:t>و توجه و فعالیت را برای قلمرو عمومی ایجاد </a:t>
            </a:r>
            <a:r>
              <a:rPr lang="fa-IR" sz="2200" dirty="0" smtClean="0">
                <a:cs typeface="B Mitra" pitchFamily="2" charset="-78"/>
              </a:rPr>
              <a:t>می کند، </a:t>
            </a:r>
            <a:r>
              <a:rPr lang="fa-IR" sz="2200" dirty="0">
                <a:cs typeface="B Mitra" pitchFamily="2" charset="-78"/>
              </a:rPr>
              <a:t>همچنین فرصتی برای ارتباطات عمومی فراهم </a:t>
            </a:r>
            <a:r>
              <a:rPr lang="fa-IR" sz="2200" dirty="0" smtClean="0">
                <a:cs typeface="B Mitra" pitchFamily="2" charset="-78"/>
              </a:rPr>
              <a:t>می کند. این </a:t>
            </a:r>
            <a:r>
              <a:rPr lang="fa-IR" sz="2200" dirty="0">
                <a:cs typeface="B Mitra" pitchFamily="2" charset="-78"/>
              </a:rPr>
              <a:t>الحاقات باید روی پیاده روی عمومی جای گیرد و در صورت ضرورت حق ارتفاق داشته باشند.</a:t>
            </a:r>
            <a:endParaRPr lang="en-US" sz="2200" dirty="0">
              <a:cs typeface="B Mitra" pitchFamily="2" charset="-78"/>
            </a:endParaRPr>
          </a:p>
          <a:p>
            <a:pPr marL="0" indent="0" algn="just" rtl="1">
              <a:buNone/>
            </a:pPr>
            <a:endParaRPr lang="en-US" sz="2200" dirty="0"/>
          </a:p>
        </p:txBody>
      </p:sp>
      <p:pic>
        <p:nvPicPr>
          <p:cNvPr id="6" name="Picture 5" descr="th.jpgغعه.jpg"/>
          <p:cNvPicPr/>
          <p:nvPr/>
        </p:nvPicPr>
        <p:blipFill>
          <a:blip r:embed="rId2" cstate="print"/>
          <a:stretch>
            <a:fillRect/>
          </a:stretch>
        </p:blipFill>
        <p:spPr>
          <a:xfrm>
            <a:off x="1016634" y="3872378"/>
            <a:ext cx="3733165" cy="2769721"/>
          </a:xfrm>
          <a:prstGeom prst="rect">
            <a:avLst/>
          </a:prstGeom>
        </p:spPr>
      </p:pic>
    </p:spTree>
    <p:extLst>
      <p:ext uri="{BB962C8B-B14F-4D97-AF65-F5344CB8AC3E}">
        <p14:creationId xmlns:p14="http://schemas.microsoft.com/office/powerpoint/2010/main" val="4272111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20800" y="149226"/>
            <a:ext cx="7600950" cy="1325563"/>
          </a:xfrm>
        </p:spPr>
        <p:txBody>
          <a:bodyPr>
            <a:normAutofit/>
          </a:bodyPr>
          <a:lstStyle/>
          <a:p>
            <a:pPr algn="r" rtl="1"/>
            <a:r>
              <a:rPr lang="fa-IR" sz="3600" dirty="0" smtClean="0">
                <a:ln w="0"/>
                <a:solidFill>
                  <a:schemeClr val="accent1"/>
                </a:solidFill>
                <a:cs typeface="B Mitra" pitchFamily="2" charset="-78"/>
              </a:rPr>
              <a:t>2/4. ارتفاع ساختمان ها:</a:t>
            </a:r>
            <a:br>
              <a:rPr lang="fa-IR" sz="3600" dirty="0" smtClean="0">
                <a:ln w="0"/>
                <a:solidFill>
                  <a:schemeClr val="accent1"/>
                </a:solidFill>
                <a:cs typeface="B Mitra" pitchFamily="2" charset="-78"/>
              </a:rPr>
            </a:br>
            <a:r>
              <a:rPr lang="fa-IR" sz="3200" dirty="0" smtClean="0">
                <a:ln w="0"/>
                <a:solidFill>
                  <a:schemeClr val="accent1"/>
                </a:solidFill>
                <a:cs typeface="B Mitra" pitchFamily="2" charset="-78"/>
              </a:rPr>
              <a:t>ارتفاع ساختمان ها را مطابق ترابرش تعیین کنید.</a:t>
            </a:r>
            <a:endParaRPr lang="en-US" sz="3200" dirty="0">
              <a:ln w="0"/>
              <a:solidFill>
                <a:schemeClr val="accent1"/>
              </a:solidFill>
              <a:cs typeface="B Mitra" pitchFamily="2" charset="-78"/>
            </a:endParaRPr>
          </a:p>
        </p:txBody>
      </p:sp>
      <p:sp>
        <p:nvSpPr>
          <p:cNvPr id="2" name="Content Placeholder 1"/>
          <p:cNvSpPr>
            <a:spLocks noGrp="1"/>
          </p:cNvSpPr>
          <p:nvPr>
            <p:ph idx="1"/>
          </p:nvPr>
        </p:nvSpPr>
        <p:spPr>
          <a:xfrm>
            <a:off x="1320800" y="346887"/>
            <a:ext cx="7600950" cy="4524375"/>
          </a:xfrm>
        </p:spPr>
        <p:txBody>
          <a:bodyPr>
            <a:normAutofit/>
          </a:bodyPr>
          <a:lstStyle/>
          <a:p>
            <a:pPr marL="0" indent="0" algn="just" rtl="1">
              <a:buNone/>
            </a:pPr>
            <a:r>
              <a:rPr lang="fa-IR" sz="2200" dirty="0" smtClean="0">
                <a:cs typeface="B Mitra" panose="00000400000000000000" pitchFamily="2" charset="-78"/>
              </a:rPr>
              <a:t>	علاوه </a:t>
            </a:r>
            <a:r>
              <a:rPr lang="fa-IR" sz="2200" dirty="0">
                <a:cs typeface="B Mitra" panose="00000400000000000000" pitchFamily="2" charset="-78"/>
              </a:rPr>
              <a:t>بر عقب نشستگی های کوتاه، ساختمان های مرتفع نیز برای ایجاد محصوریت در فضای خیابان مناسب هستند.</a:t>
            </a:r>
            <a:endParaRPr lang="en-US" sz="2200" dirty="0">
              <a:cs typeface="B Mitra" panose="00000400000000000000" pitchFamily="2" charset="-78"/>
            </a:endParaRPr>
          </a:p>
          <a:p>
            <a:pPr marL="0" lvl="0" indent="0" algn="just" rtl="1">
              <a:buClr>
                <a:srgbClr val="4E8542">
                  <a:lumMod val="75000"/>
                </a:srgbClr>
              </a:buClr>
              <a:buNone/>
            </a:pPr>
            <a:r>
              <a:rPr lang="fa-IR" sz="2200" dirty="0" smtClean="0">
                <a:cs typeface="B Mitra" panose="00000400000000000000" pitchFamily="2" charset="-78"/>
              </a:rPr>
              <a:t>	ارتفاع </a:t>
            </a:r>
            <a:r>
              <a:rPr lang="fa-IR" sz="2200" dirty="0">
                <a:cs typeface="B Mitra" panose="00000400000000000000" pitchFamily="2" charset="-78"/>
              </a:rPr>
              <a:t>ساختمان باید با مکان منطبق باشد. ساختمان های واقع در نواحی شهری تر، باید سه طبقه یا بیشتر و در نواحی روستایی تر، دو طبقه یا کمتر ارتفاع داشته </a:t>
            </a:r>
            <a:r>
              <a:rPr lang="fa-IR" sz="2200" dirty="0" smtClean="0">
                <a:cs typeface="B Mitra" panose="00000400000000000000" pitchFamily="2" charset="-78"/>
              </a:rPr>
              <a:t>باشند</a:t>
            </a:r>
            <a:endParaRPr lang="en-US" sz="2000" dirty="0">
              <a:solidFill>
                <a:srgbClr val="C19859">
                  <a:lumMod val="20000"/>
                  <a:lumOff val="80000"/>
                </a:srgbClr>
              </a:solidFill>
              <a:cs typeface="B Mitra" panose="00000400000000000000" pitchFamily="2" charset="-78"/>
            </a:endParaRPr>
          </a:p>
          <a:p>
            <a:pPr marL="0" indent="0" algn="just" rtl="1">
              <a:buNone/>
            </a:pPr>
            <a:endParaRPr lang="en-US" sz="2200" dirty="0">
              <a:cs typeface="B Mitra" panose="00000400000000000000" pitchFamily="2" charset="-78"/>
            </a:endParaRPr>
          </a:p>
        </p:txBody>
      </p:sp>
      <p:pic>
        <p:nvPicPr>
          <p:cNvPr id="4" name="Picture 3" descr="H:\ax\en.wikipedia.or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901" y="3242612"/>
            <a:ext cx="4381500" cy="32573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C:\Users\sd\Desktop\marialena-village-apartment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455464"/>
            <a:ext cx="4369549" cy="32573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sd\Desktop\en.wikipedia.org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3675" y="3467394"/>
            <a:ext cx="4327160" cy="3245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5597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1000"/>
                                        <p:tgtEl>
                                          <p:spTgt spid="2">
                                            <p:txEl>
                                              <p:pRg st="1" end="1"/>
                                            </p:txEl>
                                          </p:spTgt>
                                        </p:tgtEl>
                                      </p:cBhvr>
                                    </p:animEffect>
                                    <p:anim calcmode="lin" valueType="num">
                                      <p:cBhvr>
                                        <p:cTn id="1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barn(inVertical)">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arn(inVertical)">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barn(inVertical)">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84162"/>
            <a:ext cx="7943850" cy="1325563"/>
          </a:xfrm>
        </p:spPr>
        <p:txBody>
          <a:bodyPr>
            <a:noAutofit/>
          </a:bodyPr>
          <a:lstStyle/>
          <a:p>
            <a:pPr algn="r" rtl="1"/>
            <a:r>
              <a:rPr lang="fa-IR" sz="3600" dirty="0" smtClean="0">
                <a:ln w="0"/>
                <a:solidFill>
                  <a:schemeClr val="accent1"/>
                </a:solidFill>
                <a:cs typeface="B Mitra" pitchFamily="2" charset="-78"/>
              </a:rPr>
              <a:t>2/5. آسمان خراش ها:</a:t>
            </a:r>
            <a:br>
              <a:rPr lang="fa-IR" sz="3600" dirty="0" smtClean="0">
                <a:ln w="0"/>
                <a:solidFill>
                  <a:schemeClr val="accent1"/>
                </a:solidFill>
                <a:cs typeface="B Mitra" pitchFamily="2" charset="-78"/>
              </a:rPr>
            </a:br>
            <a:r>
              <a:rPr lang="fa-IR" sz="3200" dirty="0" smtClean="0">
                <a:ln w="0"/>
                <a:solidFill>
                  <a:schemeClr val="accent1"/>
                </a:solidFill>
                <a:cs typeface="B Mitra" pitchFamily="2" charset="-78"/>
              </a:rPr>
              <a:t>آسمان خراش ها را محدود به نواحی کنید که به وسیله حمل و نقل عمومی به خوبی پوشش داده شوند.</a:t>
            </a:r>
            <a:endParaRPr lang="en-US" sz="3200" dirty="0">
              <a:ln w="0"/>
              <a:solidFill>
                <a:schemeClr val="accent1"/>
              </a:solidFill>
              <a:cs typeface="B Mitra" pitchFamily="2" charset="-78"/>
            </a:endParaRPr>
          </a:p>
        </p:txBody>
      </p:sp>
      <p:sp>
        <p:nvSpPr>
          <p:cNvPr id="2" name="Content Placeholder 1"/>
          <p:cNvSpPr>
            <a:spLocks noGrp="1"/>
          </p:cNvSpPr>
          <p:nvPr>
            <p:ph idx="1"/>
          </p:nvPr>
        </p:nvSpPr>
        <p:spPr>
          <a:xfrm>
            <a:off x="5054600" y="1930400"/>
            <a:ext cx="3619500" cy="4449763"/>
          </a:xfrm>
        </p:spPr>
        <p:txBody>
          <a:bodyPr>
            <a:noAutofit/>
          </a:bodyPr>
          <a:lstStyle/>
          <a:p>
            <a:pPr marL="0" indent="0" algn="just" rtl="1">
              <a:buNone/>
            </a:pPr>
            <a:r>
              <a:rPr lang="fa-IR" sz="2200" dirty="0" smtClean="0">
                <a:cs typeface="B Mitra" panose="00000400000000000000" pitchFamily="2" charset="-78"/>
              </a:rPr>
              <a:t>ساخت آسمان خراش ها دز هر مکان شهری به جز در متراکم ترین شهرها جای سوال دارد.زیرا ساختمان ها در یک سایت منفرد می تواند توسعه بسیار زیادی را جذب کنند و این اسمان خراش ها مناسب مراکز کلان شهری هستند.</a:t>
            </a:r>
          </a:p>
          <a:p>
            <a:pPr marL="0" indent="0" algn="just" rtl="1">
              <a:buNone/>
            </a:pPr>
            <a:r>
              <a:rPr lang="fa-IR" sz="2200" dirty="0" smtClean="0">
                <a:cs typeface="B Mitra" panose="00000400000000000000" pitchFamily="2" charset="-78"/>
              </a:rPr>
              <a:t>بهترین ارتفاع برای دوباره سرزنده کردن مراکز شهری نیمه خالی ساختمان های چهار طبقه یا کمتر هستند. این ساختمان ها برای سازندگان فرصت بهتری برای مشارکت در بازار ساخت و ساز و موقعیت رشد را در سطح بیشتری از زمین ها گسترش می دهند.</a:t>
            </a:r>
          </a:p>
          <a:p>
            <a:pPr marL="0" indent="0" algn="just" rtl="1">
              <a:buNone/>
            </a:pPr>
            <a:r>
              <a:rPr lang="fa-IR" sz="1800" dirty="0">
                <a:cs typeface="B Mitra" panose="00000400000000000000" pitchFamily="2" charset="-78"/>
              </a:rPr>
              <a:t>(راهنمای رشد هوشمند.آندره دو آنی و ... 134:1391)</a:t>
            </a:r>
            <a:endParaRPr lang="en-US" sz="1800" dirty="0">
              <a:cs typeface="B Mitra" panose="00000400000000000000" pitchFamily="2" charset="-78"/>
            </a:endParaRPr>
          </a:p>
        </p:txBody>
      </p:sp>
      <p:pic>
        <p:nvPicPr>
          <p:cNvPr id="4" name="Picture 2" descr="C:\Users\sd\Desktop\Panorama-Tower-in-Miami-from-TheRealDeal(www.miamibeachpropertyblog.co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536" y="1295864"/>
            <a:ext cx="4109651" cy="256316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169576" y="3867462"/>
            <a:ext cx="4885024" cy="2770058"/>
            <a:chOff x="169576" y="2071766"/>
            <a:chExt cx="6286500" cy="4191000"/>
          </a:xfrm>
        </p:grpSpPr>
        <p:pic>
          <p:nvPicPr>
            <p:cNvPr id="6" name="Picture 2" descr="C:\Users\sd\Desktop\natureiran.persianblog.ir 4ط کمتر.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576" y="2071766"/>
              <a:ext cx="6286500" cy="4191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95263" y="5924212"/>
              <a:ext cx="2768576" cy="338554"/>
            </a:xfrm>
            <a:prstGeom prst="rect">
              <a:avLst/>
            </a:prstGeom>
            <a:noFill/>
          </p:spPr>
          <p:txBody>
            <a:bodyPr wrap="square" lIns="91440" tIns="45720" rIns="91440" bIns="45720">
              <a:spAutoFit/>
            </a:bodyPr>
            <a:lstStyle/>
            <a:p>
              <a:pPr algn="ctr"/>
              <a:r>
                <a:rPr lang="en-US" sz="1600" b="1" dirty="0">
                  <a:ln w="10541" cmpd="sng">
                    <a:solidFill>
                      <a:schemeClr val="tx1">
                        <a:lumMod val="50000"/>
                        <a:lumOff val="50000"/>
                      </a:schemeClr>
                    </a:solidFill>
                    <a:prstDash val="solid"/>
                  </a:ln>
                </a:rPr>
                <a:t>natureiran.persianblog.ir </a:t>
              </a:r>
              <a:endParaRPr lang="en-US" sz="1600" b="1" cap="none" spc="0" dirty="0">
                <a:ln w="10541" cmpd="sng">
                  <a:solidFill>
                    <a:schemeClr val="tx1">
                      <a:lumMod val="50000"/>
                      <a:lumOff val="50000"/>
                    </a:schemeClr>
                  </a:solidFill>
                  <a:prstDash val="solid"/>
                </a:ln>
                <a:effectLst/>
              </a:endParaRPr>
            </a:p>
          </p:txBody>
        </p:sp>
      </p:grpSp>
      <p:pic>
        <p:nvPicPr>
          <p:cNvPr id="8" name="Picture 4" descr="C:\Users\sd\Desktop\Washington_dc_skyline(upload.wikimedia.or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9536" y="709323"/>
            <a:ext cx="9004795" cy="314970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C:\Users\sd\Desktop\greenwich_village_new_york(newconstructionmanhattan.com).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3496" y="1115215"/>
            <a:ext cx="7122208" cy="5341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7748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1000"/>
                                        <p:tgtEl>
                                          <p:spTgt spid="2">
                                            <p:txEl>
                                              <p:pRg st="1" end="1"/>
                                            </p:txEl>
                                          </p:spTgt>
                                        </p:tgtEl>
                                      </p:cBhvr>
                                    </p:animEffect>
                                    <p:anim calcmode="lin" valueType="num">
                                      <p:cBhvr>
                                        <p:cTn id="1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1000"/>
                                        <p:tgtEl>
                                          <p:spTgt spid="2">
                                            <p:txEl>
                                              <p:pRg st="2" end="2"/>
                                            </p:txEl>
                                          </p:spTgt>
                                        </p:tgtEl>
                                      </p:cBhvr>
                                    </p:animEffect>
                                    <p:anim calcmode="lin" valueType="num">
                                      <p:cBhvr>
                                        <p:cTn id="2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inVertical)">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barn(inVertical)">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inVertical)">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arn(inVertical)">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68400" y="258762"/>
            <a:ext cx="7600950" cy="1325563"/>
          </a:xfrm>
        </p:spPr>
        <p:txBody>
          <a:bodyPr>
            <a:noAutofit/>
          </a:bodyPr>
          <a:lstStyle/>
          <a:p>
            <a:pPr algn="r" rtl="1"/>
            <a:r>
              <a:rPr lang="fa-IR" sz="3600" dirty="0" smtClean="0">
                <a:ln w="0"/>
                <a:solidFill>
                  <a:schemeClr val="accent1"/>
                </a:solidFill>
                <a:cs typeface="B Mitra" pitchFamily="2" charset="-78"/>
              </a:rPr>
              <a:t>2/6. نگاه به خیابان:</a:t>
            </a:r>
            <a:br>
              <a:rPr lang="fa-IR" sz="3600" dirty="0" smtClean="0">
                <a:ln w="0"/>
                <a:solidFill>
                  <a:schemeClr val="accent1"/>
                </a:solidFill>
                <a:cs typeface="B Mitra" pitchFamily="2" charset="-78"/>
              </a:rPr>
            </a:br>
            <a:r>
              <a:rPr lang="fa-IR" sz="3200" dirty="0" smtClean="0">
                <a:ln w="0"/>
                <a:solidFill>
                  <a:schemeClr val="accent1"/>
                </a:solidFill>
                <a:cs typeface="B Mitra" pitchFamily="2" charset="-78"/>
              </a:rPr>
              <a:t>با درها و پنجره های متعدد به جلوخان ساختمان ها زندگی ببخشید.</a:t>
            </a:r>
            <a:endParaRPr lang="en-US" sz="3200" dirty="0">
              <a:ln w="0"/>
              <a:solidFill>
                <a:schemeClr val="accent1"/>
              </a:solidFill>
              <a:cs typeface="B Mitra" pitchFamily="2" charset="-78"/>
            </a:endParaRPr>
          </a:p>
        </p:txBody>
      </p:sp>
      <p:sp>
        <p:nvSpPr>
          <p:cNvPr id="2" name="Content Placeholder 1"/>
          <p:cNvSpPr>
            <a:spLocks noGrp="1"/>
          </p:cNvSpPr>
          <p:nvPr>
            <p:ph idx="1"/>
          </p:nvPr>
        </p:nvSpPr>
        <p:spPr>
          <a:xfrm>
            <a:off x="1168400" y="1812925"/>
            <a:ext cx="7600950" cy="4351338"/>
          </a:xfrm>
        </p:spPr>
        <p:txBody>
          <a:bodyPr>
            <a:normAutofit/>
          </a:bodyPr>
          <a:lstStyle/>
          <a:p>
            <a:pPr marL="0" indent="0" algn="just" rtl="1">
              <a:buNone/>
            </a:pPr>
            <a:r>
              <a:rPr lang="fa-IR" sz="2400" dirty="0" smtClean="0">
                <a:cs typeface="B Mitra" panose="00000400000000000000" pitchFamily="2" charset="-78"/>
              </a:rPr>
              <a:t>	نظارت طبیعی کلید ایمنی واحد همسایگی است. وقتی تماشای ناظر بالا می رود جرم کاهش میابد.در و پنجره و سایر نشانه های معماری سکونت به صورت نگاه به خیابان عمل می </a:t>
            </a:r>
            <a:r>
              <a:rPr lang="fa-IR" sz="2400" dirty="0">
                <a:cs typeface="B Mitra" panose="00000400000000000000" pitchFamily="2" charset="-78"/>
              </a:rPr>
              <a:t>کند. </a:t>
            </a:r>
            <a:endParaRPr lang="en-US" sz="2400" dirty="0">
              <a:cs typeface="B Mitra" panose="00000400000000000000" pitchFamily="2" charset="-78"/>
            </a:endParaRPr>
          </a:p>
        </p:txBody>
      </p:sp>
      <p:pic>
        <p:nvPicPr>
          <p:cNvPr id="4" name="Picture 2" descr="C:\Users\sd\Desktop\smithratliff.com new jerese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6124" y="2968053"/>
            <a:ext cx="5309017" cy="3756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6351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rtl="1"/>
            <a:r>
              <a:rPr lang="fa-IR" sz="3600" dirty="0" smtClean="0">
                <a:ln w="0"/>
                <a:solidFill>
                  <a:schemeClr val="accent1"/>
                </a:solidFill>
                <a:cs typeface="B Mitra" pitchFamily="2" charset="-78"/>
              </a:rPr>
              <a:t>2/7. مغازه ها در پیاده رو:</a:t>
            </a:r>
            <a:br>
              <a:rPr lang="fa-IR" sz="3600" dirty="0" smtClean="0">
                <a:ln w="0"/>
                <a:solidFill>
                  <a:schemeClr val="accent1"/>
                </a:solidFill>
                <a:cs typeface="B Mitra" pitchFamily="2" charset="-78"/>
              </a:rPr>
            </a:br>
            <a:r>
              <a:rPr lang="fa-IR" sz="3200" dirty="0" smtClean="0">
                <a:ln w="0"/>
                <a:solidFill>
                  <a:schemeClr val="accent1"/>
                </a:solidFill>
                <a:cs typeface="B Mitra" pitchFamily="2" charset="-78"/>
              </a:rPr>
              <a:t>از بازارچه های خرید از هر نوع، اجتناب کنید.</a:t>
            </a:r>
            <a:endParaRPr lang="en-US" sz="3200" dirty="0">
              <a:ln w="0"/>
              <a:solidFill>
                <a:schemeClr val="accent1"/>
              </a:solidFill>
              <a:cs typeface="B Mitra" pitchFamily="2" charset="-78"/>
            </a:endParaRPr>
          </a:p>
        </p:txBody>
      </p:sp>
      <p:sp>
        <p:nvSpPr>
          <p:cNvPr id="2" name="Content Placeholder 1"/>
          <p:cNvSpPr>
            <a:spLocks noGrp="1"/>
          </p:cNvSpPr>
          <p:nvPr>
            <p:ph idx="1"/>
          </p:nvPr>
        </p:nvSpPr>
        <p:spPr>
          <a:xfrm>
            <a:off x="4991100" y="1825624"/>
            <a:ext cx="3860800" cy="4727576"/>
          </a:xfrm>
        </p:spPr>
        <p:txBody>
          <a:bodyPr>
            <a:normAutofit/>
          </a:bodyPr>
          <a:lstStyle/>
          <a:p>
            <a:pPr marL="0" indent="0" algn="r">
              <a:buNone/>
            </a:pPr>
            <a:r>
              <a:rPr lang="fa-IR" sz="2200" dirty="0" smtClean="0">
                <a:cs typeface="B Mitra" panose="00000400000000000000" pitchFamily="2" charset="-78"/>
              </a:rPr>
              <a:t>ضد پیاده ترین روش ویژگی خرده فروشی محوطه پارکینگ جلویی است.</a:t>
            </a:r>
          </a:p>
          <a:p>
            <a:pPr marL="0" indent="0" algn="r">
              <a:buNone/>
            </a:pPr>
            <a:endParaRPr lang="fa-IR" sz="2200" dirty="0">
              <a:cs typeface="B Mitra" panose="00000400000000000000" pitchFamily="2" charset="-78"/>
            </a:endParaRPr>
          </a:p>
          <a:p>
            <a:pPr marL="0" indent="0" algn="r">
              <a:buNone/>
            </a:pPr>
            <a:endParaRPr lang="fa-IR" sz="2200" dirty="0" smtClean="0">
              <a:cs typeface="B Mitra" panose="00000400000000000000" pitchFamily="2" charset="-78"/>
            </a:endParaRPr>
          </a:p>
          <a:p>
            <a:pPr marL="0" indent="0" algn="r">
              <a:buNone/>
            </a:pPr>
            <a:endParaRPr lang="fa-IR" sz="2200" dirty="0" smtClean="0">
              <a:cs typeface="B Mitra" panose="00000400000000000000" pitchFamily="2" charset="-78"/>
            </a:endParaRPr>
          </a:p>
          <a:p>
            <a:pPr marL="0" indent="0" algn="r">
              <a:buNone/>
            </a:pPr>
            <a:endParaRPr lang="fa-IR" sz="2200" dirty="0">
              <a:cs typeface="B Mitra" panose="00000400000000000000" pitchFamily="2" charset="-78"/>
            </a:endParaRPr>
          </a:p>
          <a:p>
            <a:pPr marL="0" indent="0" algn="r">
              <a:buNone/>
            </a:pPr>
            <a:r>
              <a:rPr lang="fa-IR" sz="2200" dirty="0" smtClean="0">
                <a:cs typeface="B Mitra" panose="00000400000000000000" pitchFamily="2" charset="-78"/>
              </a:rPr>
              <a:t>بسیاری از پیاده روهای سرپوشیده مثل لافایت در بوستون پشت خود را به خیابان های اطرافشان داده اند و نواحی بن بستی را که مستعد جرم است به وجود آورده اند.</a:t>
            </a:r>
          </a:p>
          <a:p>
            <a:pPr marL="0" indent="0" algn="r">
              <a:buNone/>
            </a:pPr>
            <a:r>
              <a:rPr lang="fa-IR" sz="2400" dirty="0" smtClean="0">
                <a:cs typeface="B Mitra" panose="00000400000000000000" pitchFamily="2" charset="-78"/>
              </a:rPr>
              <a:t> </a:t>
            </a:r>
            <a:endParaRPr lang="en-US" sz="2200" dirty="0">
              <a:cs typeface="B Mitra" panose="00000400000000000000" pitchFamily="2" charset="-78"/>
            </a:endParaRPr>
          </a:p>
        </p:txBody>
      </p:sp>
      <p:pic>
        <p:nvPicPr>
          <p:cNvPr id="4" name="Picture 3" descr="C:\Users\sd\Desktop\iqna.ir shahrva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078" y="1348887"/>
            <a:ext cx="3422178" cy="556560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sd\Desktop\legacy(www.northsideatlegacy.co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0299" y="256193"/>
            <a:ext cx="4537169" cy="3011487"/>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1114920" y="3390510"/>
            <a:ext cx="7341617" cy="3457103"/>
            <a:chOff x="3344322" y="2144154"/>
            <a:chExt cx="3649010" cy="2108990"/>
          </a:xfrm>
        </p:grpSpPr>
        <p:pic>
          <p:nvPicPr>
            <p:cNvPr id="7" name="Picture 5" descr="C:\Users\sd\Desktop\lafayett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4322" y="2144154"/>
              <a:ext cx="3649010" cy="210899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344322" y="3883812"/>
              <a:ext cx="2240742" cy="369332"/>
            </a:xfrm>
            <a:prstGeom prst="rect">
              <a:avLst/>
            </a:prstGeom>
            <a:solidFill>
              <a:schemeClr val="bg2">
                <a:lumMod val="90000"/>
              </a:schemeClr>
            </a:solidFill>
          </p:spPr>
          <p:txBody>
            <a:bodyPr wrap="square" lIns="91440" tIns="45720" rIns="91440" bIns="45720">
              <a:spAutoFit/>
            </a:bodyPr>
            <a:lstStyle/>
            <a:p>
              <a:pPr algn="ctr"/>
              <a:r>
                <a:rPr lang="en-US" dirty="0">
                  <a:ln>
                    <a:solidFill>
                      <a:schemeClr val="tx1"/>
                    </a:solidFill>
                  </a:ln>
                  <a:hlinkClick r:id="rId5"/>
                </a:rPr>
                <a:t>www.corigin.com</a:t>
              </a:r>
              <a:endParaRPr lang="en-US" sz="2800" b="1" cap="none" spc="0" dirty="0">
                <a:ln>
                  <a:solidFill>
                    <a:schemeClr val="tx1"/>
                  </a:solidFill>
                </a:ln>
                <a:effectLst/>
              </a:endParaRPr>
            </a:p>
          </p:txBody>
        </p:sp>
      </p:grpSp>
    </p:spTree>
    <p:extLst>
      <p:ext uri="{BB962C8B-B14F-4D97-AF65-F5344CB8AC3E}">
        <p14:creationId xmlns:p14="http://schemas.microsoft.com/office/powerpoint/2010/main" val="1369419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fade">
                                      <p:cBhvr>
                                        <p:cTn id="17" dur="1000"/>
                                        <p:tgtEl>
                                          <p:spTgt spid="2">
                                            <p:txEl>
                                              <p:pRg st="5" end="5"/>
                                            </p:txEl>
                                          </p:spTgt>
                                        </p:tgtEl>
                                      </p:cBhvr>
                                    </p:animEffect>
                                    <p:anim calcmode="lin" valueType="num">
                                      <p:cBhvr>
                                        <p:cTn id="18"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5" end="5"/>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1000"/>
                                        <p:tgtEl>
                                          <p:spTgt spid="2">
                                            <p:txEl>
                                              <p:pRg st="6" end="6"/>
                                            </p:txEl>
                                          </p:spTgt>
                                        </p:tgtEl>
                                      </p:cBhvr>
                                    </p:animEffect>
                                    <p:anim calcmode="lin" valueType="num">
                                      <p:cBhvr>
                                        <p:cTn id="2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inVertical)">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barn(inVertical)">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inVertical)">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500062"/>
            <a:ext cx="7600950" cy="1325563"/>
          </a:xfrm>
        </p:spPr>
        <p:txBody>
          <a:bodyPr>
            <a:noAutofit/>
          </a:bodyPr>
          <a:lstStyle/>
          <a:p>
            <a:pPr algn="r" rtl="1"/>
            <a:r>
              <a:rPr lang="fa-IR" sz="3200" dirty="0" smtClean="0">
                <a:ln w="0"/>
                <a:solidFill>
                  <a:schemeClr val="accent1"/>
                </a:solidFill>
                <a:cs typeface="B Mitra" pitchFamily="2" charset="-78"/>
              </a:rPr>
              <a:t>2/8. مدیریت خرده فروشی:</a:t>
            </a:r>
            <a:br>
              <a:rPr lang="fa-IR" sz="3200" dirty="0" smtClean="0">
                <a:ln w="0"/>
                <a:solidFill>
                  <a:schemeClr val="accent1"/>
                </a:solidFill>
                <a:cs typeface="B Mitra" pitchFamily="2" charset="-78"/>
              </a:rPr>
            </a:br>
            <a:r>
              <a:rPr lang="fa-IR" sz="2800" dirty="0" smtClean="0">
                <a:ln w="0"/>
                <a:solidFill>
                  <a:schemeClr val="accent1"/>
                </a:solidFill>
                <a:cs typeface="B Mitra" pitchFamily="2" charset="-78"/>
              </a:rPr>
              <a:t>مغازه ها را باید با بالاترین استاندارد حرفه ای، طراحی و مدیریت کرد.</a:t>
            </a:r>
            <a:endParaRPr lang="en-US" sz="2800" dirty="0">
              <a:ln w="0"/>
              <a:solidFill>
                <a:schemeClr val="accent1"/>
              </a:solidFill>
              <a:cs typeface="B Mitra" pitchFamily="2" charset="-78"/>
            </a:endParaRPr>
          </a:p>
        </p:txBody>
      </p:sp>
      <p:sp>
        <p:nvSpPr>
          <p:cNvPr id="2" name="Content Placeholder 1"/>
          <p:cNvSpPr>
            <a:spLocks noGrp="1"/>
          </p:cNvSpPr>
          <p:nvPr>
            <p:ph idx="1"/>
          </p:nvPr>
        </p:nvSpPr>
        <p:spPr>
          <a:xfrm>
            <a:off x="512163" y="1701584"/>
            <a:ext cx="8229600" cy="4525963"/>
          </a:xfrm>
        </p:spPr>
        <p:txBody>
          <a:bodyPr>
            <a:normAutofit/>
          </a:bodyPr>
          <a:lstStyle/>
          <a:p>
            <a:pPr marL="0" indent="0" algn="just" rtl="1">
              <a:buNone/>
            </a:pPr>
            <a:r>
              <a:rPr lang="fa-IR" sz="2200" dirty="0" smtClean="0">
                <a:cs typeface="B Mitra" panose="00000400000000000000" pitchFamily="2" charset="-78"/>
              </a:rPr>
              <a:t>	خیابان های اصلی در رقابت مستقیم با پاساژها، مراکز خرید و سایر شکل های متمرکز تجمع خرده فروشی هستند.خرده فروشی های مذکور برای اینکه رونق داشته باشندباید طراحی معین و روشهای مدیریتی را که بهترین خرده فروش ها به کار می برند، داشته باشند. </a:t>
            </a:r>
            <a:r>
              <a:rPr lang="fa-IR" sz="2000" dirty="0" smtClean="0">
                <a:cs typeface="B Mitra" panose="00000400000000000000" pitchFamily="2" charset="-78"/>
              </a:rPr>
              <a:t>(</a:t>
            </a:r>
          </a:p>
          <a:p>
            <a:pPr marL="0" indent="0" algn="just" rtl="1">
              <a:buNone/>
            </a:pPr>
            <a:r>
              <a:rPr lang="fa-IR" sz="2000" dirty="0">
                <a:cs typeface="B Mitra" panose="00000400000000000000" pitchFamily="2" charset="-78"/>
              </a:rPr>
              <a:t>(راهنمای رشد هوشمند.آندره دو آنی و ... 137:1391)</a:t>
            </a:r>
            <a:endParaRPr lang="en-US" sz="2000" dirty="0">
              <a:cs typeface="B Mitra" panose="00000400000000000000" pitchFamily="2" charset="-78"/>
            </a:endParaRPr>
          </a:p>
        </p:txBody>
      </p:sp>
      <p:pic>
        <p:nvPicPr>
          <p:cNvPr id="4" name="Picture 3" descr="C:\Users\sd\Desktop\www.greatstreets.org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6683" y="3677275"/>
            <a:ext cx="3685080" cy="276381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241614" y="3156559"/>
            <a:ext cx="4588656" cy="3441492"/>
            <a:chOff x="752840" y="1202336"/>
            <a:chExt cx="4588656" cy="3441492"/>
          </a:xfrm>
        </p:grpSpPr>
        <p:pic>
          <p:nvPicPr>
            <p:cNvPr id="6" name="Picture 2" descr="C:\Users\sd\Desktop\northernalabamarealestate.com پراویدنس.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840" y="1202336"/>
              <a:ext cx="4588656" cy="344149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52840" y="4366829"/>
              <a:ext cx="2709888" cy="276999"/>
            </a:xfrm>
            <a:prstGeom prst="rect">
              <a:avLst/>
            </a:prstGeom>
            <a:solidFill>
              <a:schemeClr val="bg1">
                <a:lumMod val="95000"/>
              </a:schemeClr>
            </a:solidFill>
          </p:spPr>
          <p:txBody>
            <a:bodyPr wrap="square" lIns="91440" tIns="45720" rIns="91440" bIns="45720">
              <a:spAutoFit/>
            </a:bodyPr>
            <a:lstStyle/>
            <a:p>
              <a:pPr algn="ctr"/>
              <a:r>
                <a:rPr lang="en-US" sz="1200" b="1" dirty="0">
                  <a:ln w="17780" cmpd="sng">
                    <a:solidFill>
                      <a:schemeClr val="tx1"/>
                    </a:solidFill>
                    <a:prstDash val="solid"/>
                    <a:miter lim="800000"/>
                  </a:ln>
                  <a:effectLst>
                    <a:outerShdw blurRad="50800" algn="tl" rotWithShape="0">
                      <a:srgbClr val="000000"/>
                    </a:outerShdw>
                  </a:effectLst>
                </a:rPr>
                <a:t>northernalabamarealestate.com </a:t>
              </a:r>
              <a:endParaRPr lang="en-US" sz="1200" b="1" cap="none" spc="0" dirty="0">
                <a:ln w="17780" cmpd="sng">
                  <a:solidFill>
                    <a:schemeClr val="tx1"/>
                  </a:solidFill>
                  <a:prstDash val="solid"/>
                  <a:miter lim="800000"/>
                </a:ln>
                <a:effectLst>
                  <a:outerShdw blurRad="50800" algn="tl" rotWithShape="0">
                    <a:srgbClr val="000000"/>
                  </a:outerShdw>
                </a:effectLst>
              </a:endParaRPr>
            </a:p>
          </p:txBody>
        </p:sp>
      </p:gr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7477" y="1361222"/>
            <a:ext cx="6184900" cy="4638675"/>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851" y="370246"/>
            <a:ext cx="4956295" cy="3307029"/>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46224" y="2758567"/>
            <a:ext cx="3905997" cy="3905997"/>
          </a:xfrm>
          <a:prstGeom prst="rect">
            <a:avLst/>
          </a:prstGeom>
        </p:spPr>
      </p:pic>
    </p:spTree>
    <p:extLst>
      <p:ext uri="{BB962C8B-B14F-4D97-AF65-F5344CB8AC3E}">
        <p14:creationId xmlns:p14="http://schemas.microsoft.com/office/powerpoint/2010/main" val="3198988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fade">
                                      <p:cBhvr>
                                        <p:cTn id="19" dur="1000"/>
                                        <p:tgtEl>
                                          <p:spTgt spid="2">
                                            <p:txEl>
                                              <p:pRg st="1" end="1"/>
                                            </p:txEl>
                                          </p:spTgt>
                                        </p:tgtEl>
                                      </p:cBhvr>
                                    </p:animEffect>
                                    <p:anim calcmode="lin" valueType="num">
                                      <p:cBhvr>
                                        <p:cTn id="20"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inVertical)">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arn(inVertical)">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arn(inVertical)">
                                      <p:cBhvr>
                                        <p:cTn id="41" dur="5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barn(inVertical)">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930872" y="154380"/>
            <a:ext cx="1813686" cy="807522"/>
          </a:xfrm>
        </p:spPr>
        <p:txBody>
          <a:bodyPr/>
          <a:lstStyle/>
          <a:p>
            <a:pPr algn="r" rtl="1"/>
            <a:r>
              <a:rPr lang="fa-IR" dirty="0" smtClean="0">
                <a:ln w="0"/>
                <a:solidFill>
                  <a:schemeClr val="accent1"/>
                </a:solidFill>
                <a:cs typeface="B Mitra" pitchFamily="2" charset="-78"/>
              </a:rPr>
              <a:t>فهرست:</a:t>
            </a:r>
            <a:endParaRPr lang="en-US" dirty="0">
              <a:ln w="0"/>
              <a:solidFill>
                <a:schemeClr val="accent1"/>
              </a:solidFill>
              <a:cs typeface="B Mitra" pitchFamily="2" charset="-78"/>
            </a:endParaRPr>
          </a:p>
        </p:txBody>
      </p:sp>
      <p:sp>
        <p:nvSpPr>
          <p:cNvPr id="2" name="Content Placeholder 1"/>
          <p:cNvSpPr>
            <a:spLocks noGrp="1"/>
          </p:cNvSpPr>
          <p:nvPr>
            <p:ph idx="1"/>
          </p:nvPr>
        </p:nvSpPr>
        <p:spPr>
          <a:xfrm>
            <a:off x="5930900" y="647700"/>
            <a:ext cx="2835248" cy="4089400"/>
          </a:xfrm>
        </p:spPr>
        <p:txBody>
          <a:bodyPr>
            <a:noAutofit/>
          </a:bodyPr>
          <a:lstStyle/>
          <a:p>
            <a:pPr algn="r" rtl="1"/>
            <a:endParaRPr lang="fa-IR" sz="2400" b="1" dirty="0" smtClean="0">
              <a:solidFill>
                <a:srgbClr val="002060"/>
              </a:solidFill>
              <a:cs typeface="B Mitra" pitchFamily="2" charset="-78"/>
            </a:endParaRPr>
          </a:p>
          <a:p>
            <a:pPr algn="r" rtl="1"/>
            <a:r>
              <a:rPr lang="fa-IR" sz="2400" b="1" dirty="0" smtClean="0">
                <a:solidFill>
                  <a:srgbClr val="002060"/>
                </a:solidFill>
                <a:cs typeface="B Mitra" pitchFamily="2" charset="-78"/>
              </a:rPr>
              <a:t>1. منظر عمومی خیابان</a:t>
            </a:r>
          </a:p>
          <a:p>
            <a:pPr algn="r" rtl="1"/>
            <a:r>
              <a:rPr lang="fa-IR" dirty="0" smtClean="0">
                <a:solidFill>
                  <a:srgbClr val="002060"/>
                </a:solidFill>
                <a:cs typeface="B Mitra" pitchFamily="2" charset="-78"/>
              </a:rPr>
              <a:t>1/1- پیاده رو</a:t>
            </a:r>
          </a:p>
          <a:p>
            <a:pPr algn="r" rtl="1"/>
            <a:r>
              <a:rPr lang="fa-IR" dirty="0" smtClean="0">
                <a:solidFill>
                  <a:srgbClr val="002060"/>
                </a:solidFill>
                <a:cs typeface="B Mitra" pitchFamily="2" charset="-78"/>
              </a:rPr>
              <a:t>1/2- درختان خیابان</a:t>
            </a:r>
          </a:p>
          <a:p>
            <a:pPr algn="r" rtl="1"/>
            <a:r>
              <a:rPr lang="fa-IR" dirty="0" smtClean="0">
                <a:solidFill>
                  <a:srgbClr val="002060"/>
                </a:solidFill>
                <a:cs typeface="B Mitra" pitchFamily="2" charset="-78"/>
              </a:rPr>
              <a:t>1/3- جدول ها و باغچه های گود</a:t>
            </a:r>
          </a:p>
          <a:p>
            <a:pPr algn="r" rtl="1"/>
            <a:r>
              <a:rPr lang="fa-IR" dirty="0" smtClean="0">
                <a:solidFill>
                  <a:srgbClr val="002060"/>
                </a:solidFill>
                <a:cs typeface="B Mitra" pitchFamily="2" charset="-78"/>
              </a:rPr>
              <a:t>1/4- چراغ خیابان</a:t>
            </a:r>
          </a:p>
          <a:p>
            <a:pPr algn="r" rtl="1"/>
            <a:r>
              <a:rPr lang="fa-IR" dirty="0" smtClean="0">
                <a:solidFill>
                  <a:srgbClr val="002060"/>
                </a:solidFill>
                <a:cs typeface="B Mitra" pitchFamily="2" charset="-78"/>
              </a:rPr>
              <a:t>1/5- مصالح کف سازی</a:t>
            </a:r>
          </a:p>
          <a:p>
            <a:pPr algn="r" rtl="1"/>
            <a:r>
              <a:rPr lang="fa-IR" dirty="0" smtClean="0">
                <a:solidFill>
                  <a:srgbClr val="002060"/>
                </a:solidFill>
                <a:cs typeface="B Mitra" pitchFamily="2" charset="-78"/>
              </a:rPr>
              <a:t>1/6- موانع پیاده رو</a:t>
            </a:r>
          </a:p>
          <a:p>
            <a:pPr algn="r" rtl="1"/>
            <a:r>
              <a:rPr lang="fa-IR" dirty="0" smtClean="0">
                <a:solidFill>
                  <a:srgbClr val="002060"/>
                </a:solidFill>
                <a:cs typeface="B Mitra" pitchFamily="2" charset="-78"/>
              </a:rPr>
              <a:t>1/7- جای گیری تاسیسات رفاهی</a:t>
            </a:r>
          </a:p>
        </p:txBody>
      </p:sp>
      <p:sp>
        <p:nvSpPr>
          <p:cNvPr id="4" name="Content Placeholder 1"/>
          <p:cNvSpPr txBox="1">
            <a:spLocks/>
          </p:cNvSpPr>
          <p:nvPr/>
        </p:nvSpPr>
        <p:spPr>
          <a:xfrm>
            <a:off x="1165432" y="961902"/>
            <a:ext cx="2835248" cy="4089400"/>
          </a:xfrm>
          <a:prstGeom prst="rect">
            <a:avLst/>
          </a:prstGeom>
        </p:spPr>
        <p:txBody>
          <a:bodyPr vert="horz" lIns="91440" tIns="45720" rIns="91440" bIns="45720" rtlCol="0">
            <a:noAutofit/>
          </a:bodyPr>
          <a:lstStyle>
            <a:lvl1pPr marL="384048" indent="-384048" algn="r" defTabSz="6858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fa-IR" sz="2400" b="1" dirty="0" smtClean="0">
                <a:solidFill>
                  <a:srgbClr val="002060"/>
                </a:solidFill>
                <a:cs typeface="B Mitra" pitchFamily="2" charset="-78"/>
              </a:rPr>
              <a:t>2. </a:t>
            </a:r>
            <a:r>
              <a:rPr lang="fa-IR" sz="2400" b="1" dirty="0">
                <a:solidFill>
                  <a:srgbClr val="002060"/>
                </a:solidFill>
                <a:cs typeface="B Mitra" pitchFamily="2" charset="-78"/>
              </a:rPr>
              <a:t>منظر خصوصی خیابان</a:t>
            </a:r>
          </a:p>
          <a:p>
            <a:r>
              <a:rPr lang="fa-IR" dirty="0">
                <a:solidFill>
                  <a:srgbClr val="002060"/>
                </a:solidFill>
                <a:cs typeface="B Mitra" pitchFamily="2" charset="-78"/>
              </a:rPr>
              <a:t>2/1- دیوارهای خیابان</a:t>
            </a:r>
          </a:p>
          <a:p>
            <a:r>
              <a:rPr lang="fa-IR" dirty="0">
                <a:solidFill>
                  <a:srgbClr val="002060"/>
                </a:solidFill>
                <a:cs typeface="B Mitra" pitchFamily="2" charset="-78"/>
              </a:rPr>
              <a:t>2/2- عقب نشستگی های کم عمق</a:t>
            </a:r>
          </a:p>
          <a:p>
            <a:r>
              <a:rPr lang="fa-IR" dirty="0">
                <a:solidFill>
                  <a:srgbClr val="002060"/>
                </a:solidFill>
                <a:cs typeface="B Mitra" pitchFamily="2" charset="-78"/>
              </a:rPr>
              <a:t>2/3- الحاقات ساختمان </a:t>
            </a:r>
          </a:p>
          <a:p>
            <a:r>
              <a:rPr lang="fa-IR" dirty="0">
                <a:solidFill>
                  <a:srgbClr val="002060"/>
                </a:solidFill>
                <a:cs typeface="B Mitra" pitchFamily="2" charset="-78"/>
              </a:rPr>
              <a:t>2/4- ارتفاع ساختمان ها</a:t>
            </a:r>
          </a:p>
          <a:p>
            <a:r>
              <a:rPr lang="fa-IR" dirty="0">
                <a:solidFill>
                  <a:srgbClr val="002060"/>
                </a:solidFill>
                <a:cs typeface="B Mitra" pitchFamily="2" charset="-78"/>
              </a:rPr>
              <a:t>2/5- آسمان خراش ها</a:t>
            </a:r>
          </a:p>
          <a:p>
            <a:r>
              <a:rPr lang="fa-IR" dirty="0">
                <a:solidFill>
                  <a:srgbClr val="002060"/>
                </a:solidFill>
                <a:cs typeface="B Mitra" pitchFamily="2" charset="-78"/>
              </a:rPr>
              <a:t>2/6- نگاه به خیابان</a:t>
            </a:r>
          </a:p>
          <a:p>
            <a:r>
              <a:rPr lang="fa-IR" dirty="0">
                <a:solidFill>
                  <a:srgbClr val="002060"/>
                </a:solidFill>
                <a:cs typeface="B Mitra" pitchFamily="2" charset="-78"/>
              </a:rPr>
              <a:t>2/7- مغازه ها در پیاد رو</a:t>
            </a:r>
          </a:p>
          <a:p>
            <a:r>
              <a:rPr lang="fa-IR" dirty="0">
                <a:solidFill>
                  <a:srgbClr val="002060"/>
                </a:solidFill>
                <a:cs typeface="B Mitra" pitchFamily="2" charset="-78"/>
              </a:rPr>
              <a:t>2/8- مدیریت خرده فروشی</a:t>
            </a:r>
            <a:endParaRPr lang="en-US" dirty="0">
              <a:solidFill>
                <a:srgbClr val="002060"/>
              </a:solidFill>
              <a:cs typeface="B Mitra" pitchFamily="2" charset="-78"/>
            </a:endParaRPr>
          </a:p>
        </p:txBody>
      </p:sp>
    </p:spTree>
    <p:extLst>
      <p:ext uri="{BB962C8B-B14F-4D97-AF65-F5344CB8AC3E}">
        <p14:creationId xmlns:p14="http://schemas.microsoft.com/office/powerpoint/2010/main" val="2306085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1000"/>
                                        <p:tgtEl>
                                          <p:spTgt spid="2">
                                            <p:txEl>
                                              <p:pRg st="4" end="4"/>
                                            </p:txEl>
                                          </p:spTgt>
                                        </p:tgtEl>
                                      </p:cBhvr>
                                    </p:animEffect>
                                    <p:anim calcmode="lin" valueType="num">
                                      <p:cBhvr>
                                        <p:cTn id="2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1000"/>
                                        <p:tgtEl>
                                          <p:spTgt spid="2">
                                            <p:txEl>
                                              <p:pRg st="5" end="5"/>
                                            </p:txEl>
                                          </p:spTgt>
                                        </p:tgtEl>
                                      </p:cBhvr>
                                    </p:animEffect>
                                    <p:anim calcmode="lin" valueType="num">
                                      <p:cBhvr>
                                        <p:cTn id="3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1000"/>
                                        <p:tgtEl>
                                          <p:spTgt spid="2">
                                            <p:txEl>
                                              <p:pRg st="6" end="6"/>
                                            </p:txEl>
                                          </p:spTgt>
                                        </p:tgtEl>
                                      </p:cBhvr>
                                    </p:animEffect>
                                    <p:anim calcmode="lin" valueType="num">
                                      <p:cBhvr>
                                        <p:cTn id="38"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2">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1000"/>
                                        <p:tgtEl>
                                          <p:spTgt spid="2">
                                            <p:txEl>
                                              <p:pRg st="7" end="7"/>
                                            </p:txEl>
                                          </p:spTgt>
                                        </p:tgtEl>
                                      </p:cBhvr>
                                    </p:animEffect>
                                    <p:anim calcmode="lin" valueType="num">
                                      <p:cBhvr>
                                        <p:cTn id="43"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fade">
                                      <p:cBhvr>
                                        <p:cTn id="47" dur="1000"/>
                                        <p:tgtEl>
                                          <p:spTgt spid="2">
                                            <p:txEl>
                                              <p:pRg st="8" end="8"/>
                                            </p:txEl>
                                          </p:spTgt>
                                        </p:tgtEl>
                                      </p:cBhvr>
                                    </p:animEffect>
                                    <p:anim calcmode="lin" valueType="num">
                                      <p:cBhvr>
                                        <p:cTn id="48"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1550988" y="274638"/>
            <a:ext cx="7593012" cy="982662"/>
          </a:xfrm>
        </p:spPr>
        <p:txBody>
          <a:bodyPr>
            <a:normAutofit/>
          </a:bodyPr>
          <a:lstStyle/>
          <a:p>
            <a:pPr algn="r" rtl="1"/>
            <a:r>
              <a:rPr lang="fa-IR" sz="3600" dirty="0" smtClean="0">
                <a:ln w="0"/>
                <a:solidFill>
                  <a:schemeClr val="accent1"/>
                </a:solidFill>
                <a:cs typeface="B Mitra" panose="00000400000000000000" pitchFamily="2" charset="-78"/>
              </a:rPr>
              <a:t>منابع:</a:t>
            </a:r>
            <a:endParaRPr lang="en-US" sz="3600" dirty="0">
              <a:ln w="0"/>
              <a:solidFill>
                <a:schemeClr val="accent1"/>
              </a:solidFill>
              <a:cs typeface="B Mitra" panose="00000400000000000000" pitchFamily="2" charset="-78"/>
            </a:endParaRPr>
          </a:p>
        </p:txBody>
      </p:sp>
      <p:sp>
        <p:nvSpPr>
          <p:cNvPr id="2" name="Content Placeholder 1"/>
          <p:cNvSpPr>
            <a:spLocks noGrp="1"/>
          </p:cNvSpPr>
          <p:nvPr>
            <p:ph sz="quarter" idx="4294967295"/>
          </p:nvPr>
        </p:nvSpPr>
        <p:spPr>
          <a:xfrm>
            <a:off x="0" y="2063750"/>
            <a:ext cx="3738563" cy="3978275"/>
          </a:xfrm>
        </p:spPr>
        <p:txBody>
          <a:bodyPr>
            <a:noAutofit/>
          </a:bodyPr>
          <a:lstStyle/>
          <a:p>
            <a:r>
              <a:rPr lang="en-US" sz="1400" dirty="0" smtClean="0">
                <a:cs typeface="B Mitra" panose="00000400000000000000" pitchFamily="2" charset="-78"/>
              </a:rPr>
              <a:t>En.Wikipedia.org</a:t>
            </a:r>
            <a:r>
              <a:rPr lang="fa-IR" sz="1400" dirty="0" smtClean="0">
                <a:cs typeface="B Mitra" panose="00000400000000000000" pitchFamily="2" charset="-78"/>
              </a:rPr>
              <a:t>                      </a:t>
            </a:r>
          </a:p>
          <a:p>
            <a:r>
              <a:rPr lang="en-US" sz="1400" dirty="0" smtClean="0">
                <a:cs typeface="B Mitra" panose="00000400000000000000" pitchFamily="2" charset="-78"/>
              </a:rPr>
              <a:t>www.tabnak.ir</a:t>
            </a:r>
            <a:endParaRPr lang="fa-IR" sz="1400" dirty="0" smtClean="0">
              <a:cs typeface="B Mitra" panose="00000400000000000000" pitchFamily="2" charset="-78"/>
            </a:endParaRPr>
          </a:p>
          <a:p>
            <a:r>
              <a:rPr lang="en-US" sz="1400" dirty="0" smtClean="0">
                <a:cs typeface="B Mitra" panose="00000400000000000000" pitchFamily="2" charset="-78"/>
                <a:hlinkClick r:id="rId2"/>
              </a:rPr>
              <a:t>www.metrojacksonline.com</a:t>
            </a:r>
            <a:endParaRPr lang="en-US" sz="1400" dirty="0" smtClean="0">
              <a:cs typeface="B Mitra" panose="00000400000000000000" pitchFamily="2" charset="-78"/>
            </a:endParaRPr>
          </a:p>
          <a:p>
            <a:r>
              <a:rPr lang="en-US" sz="1400" dirty="0" smtClean="0">
                <a:cs typeface="B Mitra" panose="00000400000000000000" pitchFamily="2" charset="-78"/>
              </a:rPr>
              <a:t>Tehran24.com</a:t>
            </a:r>
          </a:p>
          <a:p>
            <a:r>
              <a:rPr lang="en-US" sz="1400" dirty="0" smtClean="0">
                <a:cs typeface="B Mitra" panose="00000400000000000000" pitchFamily="2" charset="-78"/>
              </a:rPr>
              <a:t>hamshahrionline.ir</a:t>
            </a:r>
            <a:endParaRPr lang="fa-IR" sz="1400" dirty="0" smtClean="0">
              <a:cs typeface="B Mitra" panose="00000400000000000000" pitchFamily="2" charset="-78"/>
            </a:endParaRPr>
          </a:p>
          <a:p>
            <a:r>
              <a:rPr lang="en-US" sz="1400" dirty="0" smtClean="0">
                <a:cs typeface="B Mitra" panose="00000400000000000000" pitchFamily="2" charset="-78"/>
                <a:hlinkClick r:id="rId3"/>
              </a:rPr>
              <a:t>www.biocycle.net</a:t>
            </a:r>
            <a:endParaRPr lang="en-US" sz="1400" dirty="0" smtClean="0">
              <a:cs typeface="B Mitra" panose="00000400000000000000" pitchFamily="2" charset="-78"/>
            </a:endParaRPr>
          </a:p>
          <a:p>
            <a:r>
              <a:rPr lang="en-US" sz="1400" dirty="0" smtClean="0">
                <a:cs typeface="B Mitra" panose="00000400000000000000" pitchFamily="2" charset="-78"/>
                <a:hlinkClick r:id="rId4"/>
              </a:rPr>
              <a:t>www.mediaprojectonline.org</a:t>
            </a:r>
            <a:endParaRPr lang="en-US" sz="1400" dirty="0" smtClean="0">
              <a:cs typeface="B Mitra" panose="00000400000000000000" pitchFamily="2" charset="-78"/>
            </a:endParaRPr>
          </a:p>
          <a:p>
            <a:r>
              <a:rPr lang="en-US" sz="1400" dirty="0" smtClean="0">
                <a:cs typeface="B Mitra" panose="00000400000000000000" pitchFamily="2" charset="-78"/>
              </a:rPr>
              <a:t>Navid007.miyanali.com</a:t>
            </a:r>
          </a:p>
          <a:p>
            <a:r>
              <a:rPr lang="en-US" sz="1400" dirty="0" smtClean="0">
                <a:cs typeface="B Mitra" panose="00000400000000000000" pitchFamily="2" charset="-78"/>
              </a:rPr>
              <a:t>Riversiders.or</a:t>
            </a:r>
          </a:p>
          <a:p>
            <a:r>
              <a:rPr lang="en-US" sz="1400" dirty="0" smtClean="0">
                <a:cs typeface="B Mitra" panose="00000400000000000000" pitchFamily="2" charset="-78"/>
              </a:rPr>
              <a:t>Water.epa.gov</a:t>
            </a:r>
          </a:p>
          <a:p>
            <a:r>
              <a:rPr lang="en-US" sz="1400" dirty="0" smtClean="0">
                <a:cs typeface="B Mitra" panose="00000400000000000000" pitchFamily="2" charset="-78"/>
              </a:rPr>
              <a:t>Waterbucket.ca</a:t>
            </a:r>
          </a:p>
          <a:p>
            <a:r>
              <a:rPr lang="en-US" sz="1400" dirty="0" smtClean="0">
                <a:cs typeface="B Mitra" panose="00000400000000000000" pitchFamily="2" charset="-78"/>
                <a:hlinkClick r:id="rId5"/>
              </a:rPr>
              <a:t>www.made-in-china.com</a:t>
            </a:r>
            <a:endParaRPr lang="fa-IR" sz="1400" dirty="0" smtClean="0">
              <a:cs typeface="B Mitra" panose="00000400000000000000" pitchFamily="2" charset="-78"/>
            </a:endParaRPr>
          </a:p>
          <a:p>
            <a:r>
              <a:rPr lang="en-US" sz="1400" dirty="0" smtClean="0">
                <a:cs typeface="B Mitra" panose="00000400000000000000" pitchFamily="2" charset="-78"/>
                <a:hlinkClick r:id="rId6"/>
              </a:rPr>
              <a:t>www.rasekhoon.net</a:t>
            </a:r>
            <a:endParaRPr lang="en-US" sz="1400" dirty="0" smtClean="0">
              <a:cs typeface="B Mitra" panose="00000400000000000000" pitchFamily="2" charset="-78"/>
            </a:endParaRPr>
          </a:p>
          <a:p>
            <a:r>
              <a:rPr lang="en-US" sz="1400" dirty="0" smtClean="0">
                <a:cs typeface="B Mitra" panose="00000400000000000000" pitchFamily="2" charset="-78"/>
                <a:hlinkClick r:id="rId7"/>
              </a:rPr>
              <a:t>www.panoramio.com</a:t>
            </a:r>
            <a:endParaRPr lang="en-US" sz="1400" dirty="0" smtClean="0">
              <a:cs typeface="B Mitra" panose="00000400000000000000" pitchFamily="2" charset="-78"/>
            </a:endParaRPr>
          </a:p>
          <a:p>
            <a:r>
              <a:rPr lang="en-US" sz="1400" dirty="0" smtClean="0">
                <a:cs typeface="B Mitra" panose="00000400000000000000" pitchFamily="2" charset="-78"/>
              </a:rPr>
              <a:t>Rafisazan.javanblog.ir</a:t>
            </a:r>
          </a:p>
          <a:p>
            <a:r>
              <a:rPr lang="en-US" sz="1400" dirty="0">
                <a:cs typeface="B Mitra" panose="00000400000000000000" pitchFamily="2" charset="-78"/>
              </a:rPr>
              <a:t>isna.ir </a:t>
            </a:r>
          </a:p>
          <a:p>
            <a:r>
              <a:rPr lang="en-US" sz="1400" dirty="0">
                <a:cs typeface="B Mitra" panose="00000400000000000000" pitchFamily="2" charset="-78"/>
              </a:rPr>
              <a:t>0220220.blogfa.com </a:t>
            </a:r>
            <a:endParaRPr lang="en-US" sz="1400" dirty="0" smtClean="0">
              <a:cs typeface="B Mitra" panose="00000400000000000000" pitchFamily="2" charset="-78"/>
            </a:endParaRPr>
          </a:p>
          <a:p>
            <a:r>
              <a:rPr lang="en-US" sz="1400" dirty="0">
                <a:cs typeface="B Mitra" panose="00000400000000000000" pitchFamily="2" charset="-78"/>
              </a:rPr>
              <a:t>activerain.com </a:t>
            </a:r>
            <a:endParaRPr lang="en-US" sz="1400" dirty="0" smtClean="0">
              <a:cs typeface="B Mitra" panose="00000400000000000000" pitchFamily="2" charset="-78"/>
            </a:endParaRPr>
          </a:p>
          <a:p>
            <a:endParaRPr lang="en-US" sz="1400" dirty="0" smtClean="0">
              <a:cs typeface="B Mitra" panose="00000400000000000000" pitchFamily="2" charset="-78"/>
            </a:endParaRPr>
          </a:p>
          <a:p>
            <a:endParaRPr lang="en-US" sz="1400" dirty="0">
              <a:cs typeface="B Mitra" panose="00000400000000000000" pitchFamily="2" charset="-78"/>
            </a:endParaRPr>
          </a:p>
        </p:txBody>
      </p:sp>
      <p:sp>
        <p:nvSpPr>
          <p:cNvPr id="5" name="Text Placeholder 4"/>
          <p:cNvSpPr>
            <a:spLocks noGrp="1"/>
          </p:cNvSpPr>
          <p:nvPr>
            <p:ph type="body" idx="4294967295"/>
          </p:nvPr>
        </p:nvSpPr>
        <p:spPr>
          <a:xfrm>
            <a:off x="1827213" y="2193925"/>
            <a:ext cx="7316787" cy="190500"/>
          </a:xfrm>
        </p:spPr>
        <p:txBody>
          <a:bodyPr anchor="b">
            <a:noAutofit/>
          </a:bodyPr>
          <a:lstStyle/>
          <a:p>
            <a:pPr marL="342900" indent="-342900" algn="just" rtl="1">
              <a:buFont typeface="Arial" panose="020B0604020202020204" pitchFamily="34" charset="0"/>
              <a:buChar char="•"/>
            </a:pPr>
            <a:r>
              <a:rPr lang="fa-IR" sz="2200" dirty="0">
                <a:cs typeface="B Mitra" panose="00000400000000000000" pitchFamily="2" charset="-78"/>
              </a:rPr>
              <a:t>دوآنی،آندره و جف اسپک و مایک لیندون، (1391) راهنمای رشد هوشمند، ترجمه مهرناز مولوی، انتشارات دانشگاه گیلان</a:t>
            </a:r>
          </a:p>
          <a:p>
            <a:pPr algn="just" rtl="1"/>
            <a:endParaRPr lang="en-US" sz="2200" dirty="0"/>
          </a:p>
        </p:txBody>
      </p:sp>
      <p:sp>
        <p:nvSpPr>
          <p:cNvPr id="6" name="Content Placeholder 5"/>
          <p:cNvSpPr>
            <a:spLocks noGrp="1"/>
          </p:cNvSpPr>
          <p:nvPr>
            <p:ph sz="quarter" idx="4294967295"/>
          </p:nvPr>
        </p:nvSpPr>
        <p:spPr>
          <a:xfrm>
            <a:off x="5407025" y="1897063"/>
            <a:ext cx="3736975" cy="3978275"/>
          </a:xfrm>
        </p:spPr>
        <p:txBody>
          <a:bodyPr>
            <a:noAutofit/>
          </a:bodyPr>
          <a:lstStyle/>
          <a:p>
            <a:pPr algn="just"/>
            <a:endParaRPr lang="fa-IR" sz="1400" dirty="0">
              <a:cs typeface="B Mitra" panose="00000400000000000000" pitchFamily="2" charset="-78"/>
            </a:endParaRPr>
          </a:p>
          <a:p>
            <a:pPr algn="just"/>
            <a:r>
              <a:rPr lang="en-US" sz="1400" dirty="0">
                <a:cs typeface="B Mitra" panose="00000400000000000000" pitchFamily="2" charset="-78"/>
                <a:hlinkClick r:id="rId8"/>
              </a:rPr>
              <a:t>www.daneshju.ir</a:t>
            </a:r>
            <a:endParaRPr lang="en-US" sz="1400" dirty="0">
              <a:cs typeface="B Mitra" panose="00000400000000000000" pitchFamily="2" charset="-78"/>
            </a:endParaRPr>
          </a:p>
          <a:p>
            <a:pPr algn="just"/>
            <a:r>
              <a:rPr lang="en-US" sz="1400" dirty="0">
                <a:cs typeface="B Mitra" panose="00000400000000000000" pitchFamily="2" charset="-78"/>
                <a:hlinkClick r:id="rId9"/>
              </a:rPr>
              <a:t>www.nardebaan.ir</a:t>
            </a:r>
            <a:endParaRPr lang="en-US" sz="1400" dirty="0">
              <a:cs typeface="B Mitra" panose="00000400000000000000" pitchFamily="2" charset="-78"/>
            </a:endParaRPr>
          </a:p>
          <a:p>
            <a:pPr algn="just"/>
            <a:r>
              <a:rPr lang="en-US" sz="1400" dirty="0">
                <a:cs typeface="B Mitra" panose="00000400000000000000" pitchFamily="2" charset="-78"/>
              </a:rPr>
              <a:t>Kooshe.sch.ir</a:t>
            </a:r>
          </a:p>
          <a:p>
            <a:pPr algn="just"/>
            <a:r>
              <a:rPr lang="en-US" sz="1400" dirty="0">
                <a:cs typeface="B Mitra" panose="00000400000000000000" pitchFamily="2" charset="-78"/>
                <a:hlinkClick r:id="rId10"/>
              </a:rPr>
              <a:t>www.shabfa.co</a:t>
            </a:r>
            <a:endParaRPr lang="en-US" sz="1400" dirty="0">
              <a:cs typeface="B Mitra" panose="00000400000000000000" pitchFamily="2" charset="-78"/>
            </a:endParaRPr>
          </a:p>
          <a:p>
            <a:pPr algn="just"/>
            <a:r>
              <a:rPr lang="en-US" sz="1400" dirty="0">
                <a:cs typeface="B Mitra" panose="00000400000000000000" pitchFamily="2" charset="-78"/>
              </a:rPr>
              <a:t>Foumanvilla.ir</a:t>
            </a:r>
          </a:p>
          <a:p>
            <a:pPr algn="just"/>
            <a:r>
              <a:rPr lang="en-US" sz="1400" dirty="0">
                <a:cs typeface="B Mitra" panose="00000400000000000000" pitchFamily="2" charset="-78"/>
                <a:hlinkClick r:id="rId11"/>
              </a:rPr>
              <a:t>www.Wikipedia.org</a:t>
            </a:r>
            <a:endParaRPr lang="en-US" sz="1400" dirty="0">
              <a:cs typeface="B Mitra" panose="00000400000000000000" pitchFamily="2" charset="-78"/>
            </a:endParaRPr>
          </a:p>
          <a:p>
            <a:pPr algn="just"/>
            <a:r>
              <a:rPr lang="en-US" sz="1400" dirty="0">
                <a:cs typeface="B Mitra" panose="00000400000000000000" pitchFamily="2" charset="-78"/>
                <a:hlinkClick r:id="rId12"/>
              </a:rPr>
              <a:t>www.tripadvisor.co.uk</a:t>
            </a:r>
            <a:endParaRPr lang="en-US" sz="1400" dirty="0">
              <a:cs typeface="B Mitra" panose="00000400000000000000" pitchFamily="2" charset="-78"/>
            </a:endParaRPr>
          </a:p>
          <a:p>
            <a:pPr algn="just"/>
            <a:r>
              <a:rPr lang="en-US" sz="1400" dirty="0">
                <a:cs typeface="B Mitra" panose="00000400000000000000" pitchFamily="2" charset="-78"/>
                <a:hlinkClick r:id="rId13"/>
              </a:rPr>
              <a:t>www.miamibeachpropertyblog.com</a:t>
            </a:r>
            <a:endParaRPr lang="en-US" sz="1400" dirty="0">
              <a:cs typeface="B Mitra" panose="00000400000000000000" pitchFamily="2" charset="-78"/>
            </a:endParaRPr>
          </a:p>
          <a:p>
            <a:pPr algn="just"/>
            <a:r>
              <a:rPr lang="en-US" sz="1400" dirty="0">
                <a:cs typeface="B Mitra" panose="00000400000000000000" pitchFamily="2" charset="-78"/>
              </a:rPr>
              <a:t>Natureiran.persianblog.ir</a:t>
            </a:r>
          </a:p>
          <a:p>
            <a:pPr algn="just"/>
            <a:r>
              <a:rPr lang="en-US" sz="1400" dirty="0">
                <a:cs typeface="B Mitra" panose="00000400000000000000" pitchFamily="2" charset="-78"/>
              </a:rPr>
              <a:t>Upload.Wikimedia.org</a:t>
            </a:r>
          </a:p>
          <a:p>
            <a:pPr algn="just"/>
            <a:r>
              <a:rPr lang="en-US" sz="1400" dirty="0">
                <a:cs typeface="B Mitra" panose="00000400000000000000" pitchFamily="2" charset="-78"/>
              </a:rPr>
              <a:t>Newconstructionmanhattan.com</a:t>
            </a:r>
          </a:p>
          <a:p>
            <a:pPr algn="just"/>
            <a:r>
              <a:rPr lang="en-US" sz="1400" dirty="0">
                <a:cs typeface="B Mitra" panose="00000400000000000000" pitchFamily="2" charset="-78"/>
              </a:rPr>
              <a:t>Smithratliff.com</a:t>
            </a:r>
          </a:p>
          <a:p>
            <a:pPr algn="just"/>
            <a:r>
              <a:rPr lang="en-US" sz="1400" dirty="0">
                <a:cs typeface="B Mitra" panose="00000400000000000000" pitchFamily="2" charset="-78"/>
              </a:rPr>
              <a:t>Iqna.ir</a:t>
            </a:r>
          </a:p>
          <a:p>
            <a:pPr algn="just"/>
            <a:r>
              <a:rPr lang="en-US" sz="1400" dirty="0">
                <a:cs typeface="B Mitra" panose="00000400000000000000" pitchFamily="2" charset="-78"/>
                <a:hlinkClick r:id="rId14"/>
              </a:rPr>
              <a:t>www.northsideatlegacy.com</a:t>
            </a:r>
            <a:endParaRPr lang="en-US" sz="1400" dirty="0">
              <a:cs typeface="B Mitra" panose="00000400000000000000" pitchFamily="2" charset="-78"/>
            </a:endParaRPr>
          </a:p>
          <a:p>
            <a:pPr algn="just"/>
            <a:r>
              <a:rPr lang="en-US" sz="1400" dirty="0">
                <a:cs typeface="B Mitra" panose="00000400000000000000" pitchFamily="2" charset="-78"/>
                <a:hlinkClick r:id="rId15"/>
              </a:rPr>
              <a:t>www.corigin.com</a:t>
            </a:r>
            <a:endParaRPr lang="en-US" sz="1400" dirty="0">
              <a:cs typeface="B Mitra" panose="00000400000000000000" pitchFamily="2" charset="-78"/>
            </a:endParaRPr>
          </a:p>
          <a:p>
            <a:pPr algn="just"/>
            <a:r>
              <a:rPr lang="en-US" sz="1400" dirty="0">
                <a:cs typeface="B Mitra" panose="00000400000000000000" pitchFamily="2" charset="-78"/>
              </a:rPr>
              <a:t>Northernalabamarealstate.com</a:t>
            </a:r>
          </a:p>
          <a:p>
            <a:pPr algn="just"/>
            <a:r>
              <a:rPr lang="en-US" sz="1400" dirty="0">
                <a:cs typeface="B Mitra" panose="00000400000000000000" pitchFamily="2" charset="-78"/>
              </a:rPr>
              <a:t>Greatstreet.org</a:t>
            </a:r>
          </a:p>
          <a:p>
            <a:endParaRPr lang="en-US" sz="1400" dirty="0"/>
          </a:p>
        </p:txBody>
      </p:sp>
    </p:spTree>
    <p:extLst>
      <p:ext uri="{BB962C8B-B14F-4D97-AF65-F5344CB8AC3E}">
        <p14:creationId xmlns:p14="http://schemas.microsoft.com/office/powerpoint/2010/main" val="1974284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pPr algn="r" rtl="1"/>
            <a:r>
              <a:rPr lang="fa-IR" sz="3600" dirty="0" smtClean="0">
                <a:ln w="0"/>
                <a:solidFill>
                  <a:srgbClr val="002060"/>
                </a:solidFill>
                <a:cs typeface="B Mitra" pitchFamily="2" charset="-78"/>
              </a:rPr>
              <a:t>1. منظر </a:t>
            </a:r>
            <a:r>
              <a:rPr lang="fa-IR" sz="3600" dirty="0">
                <a:ln w="0"/>
                <a:solidFill>
                  <a:srgbClr val="002060"/>
                </a:solidFill>
                <a:cs typeface="B Mitra" pitchFamily="2" charset="-78"/>
              </a:rPr>
              <a:t>عمومی خیابان</a:t>
            </a:r>
          </a:p>
        </p:txBody>
      </p:sp>
      <p:sp>
        <p:nvSpPr>
          <p:cNvPr id="14" name="Content Placeholder 13"/>
          <p:cNvSpPr>
            <a:spLocks noGrp="1"/>
          </p:cNvSpPr>
          <p:nvPr>
            <p:ph idx="1"/>
          </p:nvPr>
        </p:nvSpPr>
        <p:spPr>
          <a:xfrm>
            <a:off x="885252" y="1769423"/>
            <a:ext cx="7630098" cy="4407539"/>
          </a:xfrm>
        </p:spPr>
        <p:txBody>
          <a:bodyPr>
            <a:normAutofit/>
          </a:bodyPr>
          <a:lstStyle/>
          <a:p>
            <a:pPr marL="0" lvl="0" indent="0" rtl="1">
              <a:buNone/>
            </a:pPr>
            <a:r>
              <a:rPr lang="fa-IR" sz="2200" dirty="0" smtClean="0">
                <a:solidFill>
                  <a:srgbClr val="002060"/>
                </a:solidFill>
                <a:cs typeface="B Mitra" pitchFamily="2" charset="-78"/>
              </a:rPr>
              <a:t>	خیابان جایی فقط برای حرکت خودروها نیست. طراحی خیابان باید در جهت حمایت نقش آن به عنوان فضای عمومی باشد. به جز مسیرهای وسایل نقلیه، خیابان باید شامل پیاده رو، درخت، جدول، چراغ و سایر عناصری باشد که با یکدیگر منظر عمومی خیابان را می سازند.</a:t>
            </a:r>
          </a:p>
          <a:p>
            <a:pPr rtl="1"/>
            <a:r>
              <a:rPr lang="fa-IR" sz="2200" dirty="0" smtClean="0">
                <a:solidFill>
                  <a:srgbClr val="002060"/>
                </a:solidFill>
                <a:cs typeface="B Mitra" pitchFamily="2" charset="-78"/>
              </a:rPr>
              <a:t> 	عناصر منظر خیابان باید در محل های مختلف از مرکز شهر تا لبه ی روستایی، متفاوت باشند. اشتباهات متداولی که باید از آنها اجتناب کرد: نورپردازی بیش از اندازه، مصالح غیر ضروری تفننی، موانع در پیاده رو و تجهیزات سودمندی که در جای نامناسب قرار گرفتند.</a:t>
            </a:r>
            <a:r>
              <a:rPr lang="fa-IR" sz="1800" dirty="0">
                <a:solidFill>
                  <a:srgbClr val="002060"/>
                </a:solidFill>
                <a:cs typeface="B Mitra" panose="00000400000000000000" pitchFamily="2" charset="-78"/>
              </a:rPr>
              <a:t> </a:t>
            </a:r>
            <a:endParaRPr lang="en-US" sz="2200" dirty="0" smtClean="0">
              <a:solidFill>
                <a:srgbClr val="002060"/>
              </a:solidFill>
              <a:cs typeface="B Mitra" pitchFamily="2" charset="-78"/>
            </a:endParaRPr>
          </a:p>
        </p:txBody>
      </p:sp>
    </p:spTree>
    <p:extLst>
      <p:ext uri="{BB962C8B-B14F-4D97-AF65-F5344CB8AC3E}">
        <p14:creationId xmlns:p14="http://schemas.microsoft.com/office/powerpoint/2010/main" val="3459295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1000"/>
                                        <p:tgtEl>
                                          <p:spTgt spid="14">
                                            <p:txEl>
                                              <p:pRg st="0" end="0"/>
                                            </p:txEl>
                                          </p:spTgt>
                                        </p:tgtEl>
                                      </p:cBhvr>
                                    </p:animEffect>
                                    <p:anim calcmode="lin" valueType="num">
                                      <p:cBhvr>
                                        <p:cTn id="13"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animEffect transition="in" filter="fade">
                                      <p:cBhvr>
                                        <p:cTn id="19" dur="1000"/>
                                        <p:tgtEl>
                                          <p:spTgt spid="14">
                                            <p:txEl>
                                              <p:pRg st="1" end="1"/>
                                            </p:txEl>
                                          </p:spTgt>
                                        </p:tgtEl>
                                      </p:cBhvr>
                                    </p:animEffect>
                                    <p:anim calcmode="lin" valueType="num">
                                      <p:cBhvr>
                                        <p:cTn id="20"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title="Title and Content Layout with Chart"/>
          <p:cNvSpPr>
            <a:spLocks noGrp="1"/>
          </p:cNvSpPr>
          <p:nvPr>
            <p:ph type="title"/>
          </p:nvPr>
        </p:nvSpPr>
        <p:spPr>
          <a:xfrm>
            <a:off x="1155144" y="1130301"/>
            <a:ext cx="7492249" cy="217382"/>
          </a:xfrm>
        </p:spPr>
        <p:txBody>
          <a:bodyPr>
            <a:noAutofit/>
          </a:bodyPr>
          <a:lstStyle/>
          <a:p>
            <a:pPr algn="r" rtl="1"/>
            <a:r>
              <a:rPr lang="fa-IR" sz="3600" dirty="0" smtClean="0">
                <a:ln w="0"/>
                <a:solidFill>
                  <a:schemeClr val="accent1"/>
                </a:solidFill>
                <a:cs typeface="B Mitra" pitchFamily="2" charset="-78"/>
              </a:rPr>
              <a:t>1/1. پیاده رو:</a:t>
            </a:r>
            <a:br>
              <a:rPr lang="fa-IR" sz="3600" dirty="0" smtClean="0">
                <a:ln w="0"/>
                <a:solidFill>
                  <a:schemeClr val="accent1"/>
                </a:solidFill>
                <a:cs typeface="B Mitra" pitchFamily="2" charset="-78"/>
              </a:rPr>
            </a:br>
            <a:r>
              <a:rPr lang="fa-IR" sz="3200" dirty="0" smtClean="0">
                <a:ln w="0"/>
                <a:solidFill>
                  <a:schemeClr val="accent1"/>
                </a:solidFill>
                <a:cs typeface="B Mitra" pitchFamily="2" charset="-78"/>
              </a:rPr>
              <a:t>پیاده رو مناسب در امتداد تمام معابر شهری ایجاد کنید.</a:t>
            </a:r>
            <a:br>
              <a:rPr lang="fa-IR" sz="3200" dirty="0" smtClean="0">
                <a:ln w="0"/>
                <a:solidFill>
                  <a:schemeClr val="accent1"/>
                </a:solidFill>
                <a:cs typeface="B Mitra" pitchFamily="2" charset="-78"/>
              </a:rPr>
            </a:br>
            <a:r>
              <a:rPr lang="fa-IR" sz="3200" dirty="0">
                <a:ln w="0"/>
                <a:solidFill>
                  <a:schemeClr val="accent1"/>
                </a:solidFill>
                <a:cs typeface="B Mitra" pitchFamily="2" charset="-78"/>
              </a:rPr>
              <a:t/>
            </a:r>
            <a:br>
              <a:rPr lang="fa-IR" sz="3200" dirty="0">
                <a:ln w="0"/>
                <a:solidFill>
                  <a:schemeClr val="accent1"/>
                </a:solidFill>
                <a:cs typeface="B Mitra" pitchFamily="2" charset="-78"/>
              </a:rPr>
            </a:br>
            <a:endParaRPr lang="en-US" sz="3200" dirty="0">
              <a:ln w="0"/>
              <a:solidFill>
                <a:schemeClr val="accent1"/>
              </a:solidFill>
            </a:endParaRPr>
          </a:p>
        </p:txBody>
      </p:sp>
      <p:sp>
        <p:nvSpPr>
          <p:cNvPr id="3" name="Content Placeholder 2"/>
          <p:cNvSpPr>
            <a:spLocks noGrp="1"/>
          </p:cNvSpPr>
          <p:nvPr>
            <p:ph idx="1"/>
          </p:nvPr>
        </p:nvSpPr>
        <p:spPr>
          <a:xfrm>
            <a:off x="993208" y="1507506"/>
            <a:ext cx="7816123" cy="4763799"/>
          </a:xfrm>
        </p:spPr>
        <p:txBody>
          <a:bodyPr>
            <a:noAutofit/>
          </a:bodyPr>
          <a:lstStyle/>
          <a:p>
            <a:pPr algn="just" rtl="1"/>
            <a:r>
              <a:rPr lang="fa-IR" sz="2200" dirty="0" smtClean="0">
                <a:solidFill>
                  <a:srgbClr val="002060"/>
                </a:solidFill>
                <a:cs typeface="B Mitra" pitchFamily="2" charset="-78"/>
              </a:rPr>
              <a:t>در نواحی شهری تر پیاده روهاباید حداقل 3 متر عرض داشته باشند.</a:t>
            </a:r>
          </a:p>
          <a:p>
            <a:pPr algn="just" rtl="1"/>
            <a:r>
              <a:rPr lang="fa-IR" sz="2200" dirty="0" smtClean="0">
                <a:solidFill>
                  <a:srgbClr val="002060"/>
                </a:solidFill>
                <a:cs typeface="B Mitra" pitchFamily="2" charset="-78"/>
              </a:rPr>
              <a:t>در خیابان های فعال خرده فروشی عرض 4/5-6 متری از ساختمان تا جدول(برای مکان هایی که امکان صرف غذا در هوای ازاد وجود داشته باشد.)</a:t>
            </a:r>
          </a:p>
          <a:p>
            <a:pPr algn="just" rtl="1"/>
            <a:r>
              <a:rPr lang="fa-IR" sz="2200" dirty="0" smtClean="0">
                <a:solidFill>
                  <a:srgbClr val="002060"/>
                </a:solidFill>
                <a:cs typeface="B Mitra" pitchFamily="2" charset="-78"/>
              </a:rPr>
              <a:t>در نواحی شهری تر یک پیاده رو استاندرد 1.5 متری عبور 2 نفر را در کنار هم ممکن می کند.</a:t>
            </a:r>
          </a:p>
          <a:p>
            <a:pPr algn="just" rtl="1"/>
            <a:r>
              <a:rPr lang="fa-IR" sz="2200" dirty="0" smtClean="0">
                <a:solidFill>
                  <a:srgbClr val="002060"/>
                </a:solidFill>
                <a:cs typeface="B Mitra" pitchFamily="2" charset="-78"/>
              </a:rPr>
              <a:t>گذر با احتیاط (</a:t>
            </a:r>
            <a:r>
              <a:rPr lang="en-US" sz="2200" dirty="0" smtClean="0">
                <a:solidFill>
                  <a:srgbClr val="002060"/>
                </a:solidFill>
                <a:cs typeface="B Mitra" pitchFamily="2" charset="-78"/>
              </a:rPr>
              <a:t>yield-flow</a:t>
            </a:r>
            <a:r>
              <a:rPr lang="fa-IR" sz="2200" dirty="0" smtClean="0">
                <a:solidFill>
                  <a:srgbClr val="002060"/>
                </a:solidFill>
                <a:cs typeface="B Mitra" pitchFamily="2" charset="-78"/>
              </a:rPr>
              <a:t>) مختص پیاده اصلا نیازی به پیاده رو ندارد.</a:t>
            </a:r>
          </a:p>
          <a:p>
            <a:pPr algn="just" rtl="1"/>
            <a:r>
              <a:rPr lang="fa-IR" sz="2200" dirty="0" smtClean="0">
                <a:solidFill>
                  <a:srgbClr val="002060"/>
                </a:solidFill>
                <a:cs typeface="B Mitra" pitchFamily="2" charset="-78"/>
              </a:rPr>
              <a:t>پیاده رو های مجزا داخل وونرف ها ایجاد نمی شود.</a:t>
            </a:r>
          </a:p>
          <a:p>
            <a:pPr marL="0" indent="0" algn="just" rtl="1">
              <a:buNone/>
            </a:pPr>
            <a:r>
              <a:rPr lang="fa-IR" sz="2000" dirty="0">
                <a:solidFill>
                  <a:srgbClr val="002060"/>
                </a:solidFill>
                <a:cs typeface="B Mitra" pitchFamily="2" charset="-78"/>
              </a:rPr>
              <a:t>(راهنمای رشد هوشمند.آندره دو آنی و ... </a:t>
            </a:r>
            <a:r>
              <a:rPr lang="fa-IR" sz="1600" dirty="0" smtClean="0">
                <a:solidFill>
                  <a:srgbClr val="002060"/>
                </a:solidFill>
                <a:cs typeface="B Mitra" pitchFamily="2" charset="-78"/>
              </a:rPr>
              <a:t>120:1391</a:t>
            </a:r>
            <a:r>
              <a:rPr lang="fa-IR" sz="2000" dirty="0">
                <a:solidFill>
                  <a:srgbClr val="002060"/>
                </a:solidFill>
                <a:cs typeface="B Mitra" pitchFamily="2" charset="-78"/>
              </a:rPr>
              <a:t>) </a:t>
            </a:r>
            <a:endParaRPr lang="en-US" sz="2000" dirty="0">
              <a:solidFill>
                <a:srgbClr val="002060"/>
              </a:solidFill>
              <a:cs typeface="B Mitra" pitchFamily="2" charset="-78"/>
            </a:endParaRPr>
          </a:p>
          <a:p>
            <a:pPr marL="0" indent="0" algn="just" rtl="1">
              <a:buNone/>
            </a:pPr>
            <a:endParaRPr lang="fa-IR" sz="2200" dirty="0" smtClean="0">
              <a:solidFill>
                <a:srgbClr val="002060"/>
              </a:solidFill>
              <a:cs typeface="B Mitra" pitchFamily="2" charset="-78"/>
            </a:endParaRPr>
          </a:p>
          <a:p>
            <a:pPr algn="just" rtl="1"/>
            <a:endParaRPr lang="en-US" sz="2200" dirty="0" smtClean="0">
              <a:solidFill>
                <a:srgbClr val="002060"/>
              </a:solidFill>
              <a:cs typeface="B Mitra"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2605"/>
            <a:ext cx="4809067" cy="36068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2274" y="2976170"/>
            <a:ext cx="4809067" cy="3606800"/>
          </a:xfrm>
          <a:prstGeom prst="rect">
            <a:avLst/>
          </a:prstGeom>
        </p:spPr>
      </p:pic>
    </p:spTree>
    <p:extLst>
      <p:ext uri="{BB962C8B-B14F-4D97-AF65-F5344CB8AC3E}">
        <p14:creationId xmlns:p14="http://schemas.microsoft.com/office/powerpoint/2010/main" val="290689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additive="base">
                                        <p:cTn id="44" dur="500" fill="hold"/>
                                        <p:tgtEl>
                                          <p:spTgt spid="4"/>
                                        </p:tgtEl>
                                        <p:attrNameLst>
                                          <p:attrName>ppt_x</p:attrName>
                                        </p:attrNameLst>
                                      </p:cBhvr>
                                      <p:tavLst>
                                        <p:tav tm="0">
                                          <p:val>
                                            <p:strVal val="#ppt_x"/>
                                          </p:val>
                                        </p:tav>
                                        <p:tav tm="100000">
                                          <p:val>
                                            <p:strVal val="#ppt_x"/>
                                          </p:val>
                                        </p:tav>
                                      </p:tavLst>
                                    </p:anim>
                                    <p:anim calcmode="lin" valueType="num">
                                      <p:cBhvr additive="base">
                                        <p:cTn id="45" dur="500" fill="hold"/>
                                        <p:tgtEl>
                                          <p:spTgt spid="4"/>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fill="hold"/>
                                        <p:tgtEl>
                                          <p:spTgt spid="5"/>
                                        </p:tgtEl>
                                        <p:attrNameLst>
                                          <p:attrName>ppt_x</p:attrName>
                                        </p:attrNameLst>
                                      </p:cBhvr>
                                      <p:tavLst>
                                        <p:tav tm="0">
                                          <p:val>
                                            <p:strVal val="#ppt_x"/>
                                          </p:val>
                                        </p:tav>
                                        <p:tav tm="100000">
                                          <p:val>
                                            <p:strVal val="#ppt_x"/>
                                          </p:val>
                                        </p:tav>
                                      </p:tavLst>
                                    </p:anim>
                                    <p:anim calcmode="lin" valueType="num">
                                      <p:cBhvr additive="base">
                                        <p:cTn id="4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5486" y="188385"/>
            <a:ext cx="7945086" cy="871291"/>
          </a:xfrm>
        </p:spPr>
        <p:txBody>
          <a:bodyPr>
            <a:normAutofit fontScale="90000"/>
          </a:bodyPr>
          <a:lstStyle/>
          <a:p>
            <a:pPr algn="r"/>
            <a:r>
              <a:rPr lang="fa-IR" sz="4000" dirty="0" smtClean="0">
                <a:ln w="0"/>
                <a:solidFill>
                  <a:schemeClr val="accent1"/>
                </a:solidFill>
                <a:cs typeface="B Mitra" pitchFamily="2" charset="-78"/>
              </a:rPr>
              <a:t>1/2. درختان خیابان:</a:t>
            </a:r>
            <a:r>
              <a:rPr lang="en-US" sz="4000" dirty="0" smtClean="0">
                <a:ln w="0"/>
                <a:solidFill>
                  <a:schemeClr val="accent1"/>
                </a:solidFill>
                <a:cs typeface="B Mitra" pitchFamily="2" charset="-78"/>
              </a:rPr>
              <a:t/>
            </a:r>
            <a:br>
              <a:rPr lang="en-US" sz="4000" dirty="0" smtClean="0">
                <a:ln w="0"/>
                <a:solidFill>
                  <a:schemeClr val="accent1"/>
                </a:solidFill>
                <a:cs typeface="B Mitra" pitchFamily="2" charset="-78"/>
              </a:rPr>
            </a:br>
            <a:r>
              <a:rPr lang="fa-IR" sz="3600" dirty="0" smtClean="0">
                <a:ln w="0"/>
                <a:solidFill>
                  <a:schemeClr val="accent1"/>
                </a:solidFill>
                <a:cs typeface="B Mitra" pitchFamily="2" charset="-78"/>
              </a:rPr>
              <a:t>در امتداد معابر درخت بکارید</a:t>
            </a:r>
            <a:r>
              <a:rPr lang="fa-IR" sz="3100" dirty="0" smtClean="0">
                <a:ln w="0"/>
                <a:solidFill>
                  <a:schemeClr val="accent1"/>
                </a:solidFill>
                <a:cs typeface="B Mitra" pitchFamily="2" charset="-78"/>
              </a:rPr>
              <a:t>.</a:t>
            </a:r>
            <a:endParaRPr lang="en-US" sz="3100" dirty="0">
              <a:ln w="0"/>
              <a:solidFill>
                <a:schemeClr val="accent1"/>
              </a:solidFill>
              <a:cs typeface="B Mitra" pitchFamily="2" charset="-78"/>
            </a:endParaRPr>
          </a:p>
        </p:txBody>
      </p:sp>
      <p:sp>
        <p:nvSpPr>
          <p:cNvPr id="11" name="Content Placeholder 10"/>
          <p:cNvSpPr>
            <a:spLocks noGrp="1"/>
          </p:cNvSpPr>
          <p:nvPr>
            <p:ph sz="half" idx="1"/>
          </p:nvPr>
        </p:nvSpPr>
        <p:spPr>
          <a:xfrm>
            <a:off x="-53075" y="2291576"/>
            <a:ext cx="8994071" cy="5372100"/>
          </a:xfrm>
        </p:spPr>
        <p:txBody>
          <a:bodyPr>
            <a:noAutofit/>
          </a:bodyPr>
          <a:lstStyle/>
          <a:p>
            <a:pPr algn="just" rtl="1"/>
            <a:r>
              <a:rPr lang="fa-IR" sz="2200" dirty="0">
                <a:cs typeface="B Mitra" pitchFamily="2" charset="-78"/>
              </a:rPr>
              <a:t>فواید درختکاری خیابان:</a:t>
            </a:r>
          </a:p>
          <a:p>
            <a:pPr algn="just" rtl="1">
              <a:buFont typeface="Wingdings" pitchFamily="2" charset="2"/>
              <a:buChar char="v"/>
            </a:pPr>
            <a:r>
              <a:rPr lang="fa-IR" sz="2200" dirty="0">
                <a:cs typeface="B Mitra" pitchFamily="2" charset="-78"/>
              </a:rPr>
              <a:t>محافظت از عابرین پیاده</a:t>
            </a:r>
          </a:p>
          <a:p>
            <a:pPr algn="just" rtl="1">
              <a:buFont typeface="Wingdings" pitchFamily="2" charset="2"/>
              <a:buChar char="v"/>
            </a:pPr>
            <a:r>
              <a:rPr lang="fa-IR" sz="2200" dirty="0">
                <a:cs typeface="B Mitra" pitchFamily="2" charset="-78"/>
              </a:rPr>
              <a:t>کاهش سرعت خودروها</a:t>
            </a:r>
          </a:p>
          <a:p>
            <a:pPr algn="just" rtl="1">
              <a:buFont typeface="Wingdings" pitchFamily="2" charset="2"/>
              <a:buChar char="v"/>
            </a:pPr>
            <a:r>
              <a:rPr lang="fa-IR" sz="2200" dirty="0">
                <a:cs typeface="B Mitra" pitchFamily="2" charset="-78"/>
              </a:rPr>
              <a:t>ایجاد حس محصوریت در فضای خیابان</a:t>
            </a:r>
          </a:p>
          <a:p>
            <a:pPr algn="just" rtl="1">
              <a:buFont typeface="Wingdings" pitchFamily="2" charset="2"/>
              <a:buChar char="v"/>
            </a:pPr>
            <a:r>
              <a:rPr lang="fa-IR" sz="2200" dirty="0">
                <a:cs typeface="B Mitra" pitchFamily="2" charset="-78"/>
              </a:rPr>
              <a:t>کاهش اثرات جزیره ی حرارتی              </a:t>
            </a:r>
            <a:r>
              <a:rPr lang="fa-IR" sz="2200" dirty="0" smtClean="0">
                <a:cs typeface="B Mitra" pitchFamily="2" charset="-78"/>
              </a:rPr>
              <a:t>آب </a:t>
            </a:r>
            <a:r>
              <a:rPr lang="fa-IR" sz="2200" dirty="0">
                <a:cs typeface="B Mitra" pitchFamily="2" charset="-78"/>
              </a:rPr>
              <a:t>باران های شدید و الودگی هوا رو جذب می کند.</a:t>
            </a:r>
          </a:p>
          <a:p>
            <a:pPr algn="just" rtl="1">
              <a:buFont typeface="Wingdings" pitchFamily="2" charset="2"/>
              <a:buChar char="v"/>
            </a:pPr>
            <a:r>
              <a:rPr lang="fa-IR" sz="2200" dirty="0">
                <a:cs typeface="B Mitra" pitchFamily="2" charset="-78"/>
              </a:rPr>
              <a:t>افزایش ارزش </a:t>
            </a:r>
            <a:r>
              <a:rPr lang="fa-IR" sz="2200" dirty="0" smtClean="0">
                <a:cs typeface="B Mitra" pitchFamily="2" charset="-78"/>
              </a:rPr>
              <a:t>مستغلات</a:t>
            </a:r>
          </a:p>
          <a:p>
            <a:pPr algn="just" rtl="1"/>
            <a:r>
              <a:rPr lang="fa-IR" sz="2200" dirty="0">
                <a:cs typeface="B Mitra" panose="00000400000000000000" pitchFamily="2" charset="-78"/>
              </a:rPr>
              <a:t>جای کاشت مناسب، آرایش ردیفی و گونه های درختان بستگی به نقش خیابان در ترابرش روستایی به شهری دارد.</a:t>
            </a:r>
            <a:endParaRPr lang="en-US" sz="2200" dirty="0">
              <a:cs typeface="B Mitra" panose="00000400000000000000" pitchFamily="2" charset="-78"/>
            </a:endParaRPr>
          </a:p>
          <a:p>
            <a:pPr algn="just" rtl="1"/>
            <a:r>
              <a:rPr lang="fa-IR" sz="2200" dirty="0" smtClean="0">
                <a:cs typeface="B Mitra" panose="00000400000000000000" pitchFamily="2" charset="-78"/>
              </a:rPr>
              <a:t>در نواحی کمتر </a:t>
            </a:r>
            <a:r>
              <a:rPr lang="fa-IR" sz="2200" dirty="0">
                <a:cs typeface="B Mitra" panose="00000400000000000000" pitchFamily="2" charset="-78"/>
              </a:rPr>
              <a:t>شهری، درخت باید بین معبر و پیاده رو در یک ردیف مداوم با عرض (5/1 تا 5/4 ) متر کاشته شود.</a:t>
            </a:r>
            <a:endParaRPr lang="en-US" sz="2200" dirty="0">
              <a:cs typeface="B Mitra" panose="00000400000000000000" pitchFamily="2" charset="-78"/>
            </a:endParaRPr>
          </a:p>
          <a:p>
            <a:pPr algn="just" rtl="1"/>
            <a:r>
              <a:rPr lang="fa-IR" sz="2200" dirty="0">
                <a:cs typeface="B Mitra" panose="00000400000000000000" pitchFamily="2" charset="-78"/>
              </a:rPr>
              <a:t>در نواحی روستایی، درختان باید در انواع گوناگون و به صورت گروهی در فواصل مختلف از جاده کاشته شوند تا شبیه مناظر طبیعی به نظر رسد</a:t>
            </a:r>
            <a:r>
              <a:rPr lang="fa-IR" sz="2200" dirty="0" smtClean="0">
                <a:cs typeface="B Mitra" panose="00000400000000000000" pitchFamily="2" charset="-78"/>
              </a:rPr>
              <a:t>.</a:t>
            </a:r>
          </a:p>
          <a:p>
            <a:pPr marL="0" indent="0" algn="just" rtl="1">
              <a:buNone/>
            </a:pPr>
            <a:r>
              <a:rPr lang="fa-IR" sz="2000" dirty="0">
                <a:cs typeface="B Mitra" pitchFamily="2" charset="-78"/>
              </a:rPr>
              <a:t>.(راهنمای رشد هوشمند.آندره دو آنی و ... 121:1391)</a:t>
            </a:r>
            <a:endParaRPr lang="en-US" sz="2000" dirty="0">
              <a:cs typeface="B Mitra" pitchFamily="2" charset="-78"/>
            </a:endParaRPr>
          </a:p>
          <a:p>
            <a:pPr marL="0" indent="0" algn="just" rtl="1">
              <a:buNone/>
            </a:pPr>
            <a:endParaRPr lang="en-US" sz="2200" dirty="0">
              <a:cs typeface="B Mitra" panose="00000400000000000000" pitchFamily="2" charset="-78"/>
            </a:endParaRPr>
          </a:p>
          <a:p>
            <a:pPr marL="0" indent="0" algn="just" rtl="1">
              <a:buNone/>
            </a:pPr>
            <a:endParaRPr lang="fa-IR" sz="2200" dirty="0" smtClean="0">
              <a:cs typeface="B Mitra" pitchFamily="2" charset="-78"/>
            </a:endParaRPr>
          </a:p>
          <a:p>
            <a:pPr marL="0" indent="0" algn="just" rtl="1">
              <a:buNone/>
            </a:pPr>
            <a:endParaRPr lang="fa-IR" sz="2200" dirty="0" smtClean="0">
              <a:cs typeface="B Mitra" pitchFamily="2" charset="-78"/>
            </a:endParaRPr>
          </a:p>
          <a:p>
            <a:pPr marL="0" indent="0" algn="just" rtl="1">
              <a:buNone/>
            </a:pPr>
            <a:endParaRPr lang="fa-IR" sz="2200" dirty="0">
              <a:cs typeface="B Mitra" pitchFamily="2" charset="-78"/>
            </a:endParaRPr>
          </a:p>
          <a:p>
            <a:pPr algn="just" rtl="1"/>
            <a:endParaRPr lang="en-US" sz="2200" dirty="0">
              <a:cs typeface="B Mitra" pitchFamily="2" charset="-78"/>
            </a:endParaRPr>
          </a:p>
        </p:txBody>
      </p:sp>
      <p:sp>
        <p:nvSpPr>
          <p:cNvPr id="5" name="Left Arrow 4"/>
          <p:cNvSpPr/>
          <p:nvPr/>
        </p:nvSpPr>
        <p:spPr>
          <a:xfrm>
            <a:off x="5441950" y="3006439"/>
            <a:ext cx="495300" cy="168561"/>
          </a:xfrm>
          <a:prstGeom prst="lef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354" y="340784"/>
            <a:ext cx="4815414" cy="316441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1126" y="1708150"/>
            <a:ext cx="4584699" cy="5149850"/>
          </a:xfrm>
          <a:prstGeom prst="rect">
            <a:avLst/>
          </a:prstGeom>
        </p:spPr>
      </p:pic>
    </p:spTree>
    <p:extLst>
      <p:ext uri="{BB962C8B-B14F-4D97-AF65-F5344CB8AC3E}">
        <p14:creationId xmlns:p14="http://schemas.microsoft.com/office/powerpoint/2010/main" val="180231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fade">
                                      <p:cBhvr>
                                        <p:cTn id="12" dur="1000"/>
                                        <p:tgtEl>
                                          <p:spTgt spid="11">
                                            <p:txEl>
                                              <p:pRg st="0" end="0"/>
                                            </p:txEl>
                                          </p:spTgt>
                                        </p:tgtEl>
                                      </p:cBhvr>
                                    </p:animEffect>
                                    <p:anim calcmode="lin" valueType="num">
                                      <p:cBhvr>
                                        <p:cTn id="13"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1">
                                            <p:txEl>
                                              <p:pRg st="1" end="1"/>
                                            </p:txEl>
                                          </p:spTgt>
                                        </p:tgtEl>
                                        <p:attrNameLst>
                                          <p:attrName>style.visibility</p:attrName>
                                        </p:attrNameLst>
                                      </p:cBhvr>
                                      <p:to>
                                        <p:strVal val="visible"/>
                                      </p:to>
                                    </p:set>
                                    <p:animEffect transition="in" filter="fade">
                                      <p:cBhvr>
                                        <p:cTn id="24" dur="1000"/>
                                        <p:tgtEl>
                                          <p:spTgt spid="11">
                                            <p:txEl>
                                              <p:pRg st="1" end="1"/>
                                            </p:txEl>
                                          </p:spTgt>
                                        </p:tgtEl>
                                      </p:cBhvr>
                                    </p:animEffect>
                                    <p:anim calcmode="lin" valueType="num">
                                      <p:cBhvr>
                                        <p:cTn id="25"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11">
                                            <p:txEl>
                                              <p:pRg st="1" end="1"/>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1">
                                            <p:txEl>
                                              <p:pRg st="2" end="2"/>
                                            </p:txEl>
                                          </p:spTgt>
                                        </p:tgtEl>
                                        <p:attrNameLst>
                                          <p:attrName>style.visibility</p:attrName>
                                        </p:attrNameLst>
                                      </p:cBhvr>
                                      <p:to>
                                        <p:strVal val="visible"/>
                                      </p:to>
                                    </p:set>
                                    <p:animEffect transition="in" filter="fade">
                                      <p:cBhvr>
                                        <p:cTn id="29" dur="1000"/>
                                        <p:tgtEl>
                                          <p:spTgt spid="11">
                                            <p:txEl>
                                              <p:pRg st="2" end="2"/>
                                            </p:txEl>
                                          </p:spTgt>
                                        </p:tgtEl>
                                      </p:cBhvr>
                                    </p:animEffect>
                                    <p:anim calcmode="lin" valueType="num">
                                      <p:cBhvr>
                                        <p:cTn id="30"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11">
                                            <p:txEl>
                                              <p:pRg st="2" end="2"/>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1">
                                            <p:txEl>
                                              <p:pRg st="3" end="3"/>
                                            </p:txEl>
                                          </p:spTgt>
                                        </p:tgtEl>
                                        <p:attrNameLst>
                                          <p:attrName>style.visibility</p:attrName>
                                        </p:attrNameLst>
                                      </p:cBhvr>
                                      <p:to>
                                        <p:strVal val="visible"/>
                                      </p:to>
                                    </p:set>
                                    <p:animEffect transition="in" filter="fade">
                                      <p:cBhvr>
                                        <p:cTn id="34" dur="1000"/>
                                        <p:tgtEl>
                                          <p:spTgt spid="11">
                                            <p:txEl>
                                              <p:pRg st="3" end="3"/>
                                            </p:txEl>
                                          </p:spTgt>
                                        </p:tgtEl>
                                      </p:cBhvr>
                                    </p:animEffect>
                                    <p:anim calcmode="lin" valueType="num">
                                      <p:cBhvr>
                                        <p:cTn id="35" dur="10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11">
                                            <p:txEl>
                                              <p:pRg st="3" end="3"/>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1">
                                            <p:txEl>
                                              <p:pRg st="4" end="4"/>
                                            </p:txEl>
                                          </p:spTgt>
                                        </p:tgtEl>
                                        <p:attrNameLst>
                                          <p:attrName>style.visibility</p:attrName>
                                        </p:attrNameLst>
                                      </p:cBhvr>
                                      <p:to>
                                        <p:strVal val="visible"/>
                                      </p:to>
                                    </p:set>
                                    <p:animEffect transition="in" filter="fade">
                                      <p:cBhvr>
                                        <p:cTn id="39" dur="1000"/>
                                        <p:tgtEl>
                                          <p:spTgt spid="11">
                                            <p:txEl>
                                              <p:pRg st="4" end="4"/>
                                            </p:txEl>
                                          </p:spTgt>
                                        </p:tgtEl>
                                      </p:cBhvr>
                                    </p:animEffect>
                                    <p:anim calcmode="lin" valueType="num">
                                      <p:cBhvr>
                                        <p:cTn id="40" dur="1000" fill="hold"/>
                                        <p:tgtEl>
                                          <p:spTgt spid="11">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11">
                                            <p:txEl>
                                              <p:pRg st="4" end="4"/>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1">
                                            <p:txEl>
                                              <p:pRg st="5" end="5"/>
                                            </p:txEl>
                                          </p:spTgt>
                                        </p:tgtEl>
                                        <p:attrNameLst>
                                          <p:attrName>style.visibility</p:attrName>
                                        </p:attrNameLst>
                                      </p:cBhvr>
                                      <p:to>
                                        <p:strVal val="visible"/>
                                      </p:to>
                                    </p:set>
                                    <p:animEffect transition="in" filter="fade">
                                      <p:cBhvr>
                                        <p:cTn id="44" dur="1000"/>
                                        <p:tgtEl>
                                          <p:spTgt spid="11">
                                            <p:txEl>
                                              <p:pRg st="5" end="5"/>
                                            </p:txEl>
                                          </p:spTgt>
                                        </p:tgtEl>
                                      </p:cBhvr>
                                    </p:animEffect>
                                    <p:anim calcmode="lin" valueType="num">
                                      <p:cBhvr>
                                        <p:cTn id="45" dur="1000" fill="hold"/>
                                        <p:tgtEl>
                                          <p:spTgt spid="11">
                                            <p:txEl>
                                              <p:pRg st="5" end="5"/>
                                            </p:txEl>
                                          </p:spTgt>
                                        </p:tgtEl>
                                        <p:attrNameLst>
                                          <p:attrName>ppt_x</p:attrName>
                                        </p:attrNameLst>
                                      </p:cBhvr>
                                      <p:tavLst>
                                        <p:tav tm="0">
                                          <p:val>
                                            <p:strVal val="#ppt_x"/>
                                          </p:val>
                                        </p:tav>
                                        <p:tav tm="100000">
                                          <p:val>
                                            <p:strVal val="#ppt_x"/>
                                          </p:val>
                                        </p:tav>
                                      </p:tavLst>
                                    </p:anim>
                                    <p:anim calcmode="lin" valueType="num">
                                      <p:cBhvr>
                                        <p:cTn id="46" dur="1000" fill="hold"/>
                                        <p:tgtEl>
                                          <p:spTgt spid="11">
                                            <p:txEl>
                                              <p:pRg st="5" end="5"/>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1">
                                            <p:txEl>
                                              <p:pRg st="6" end="6"/>
                                            </p:txEl>
                                          </p:spTgt>
                                        </p:tgtEl>
                                        <p:attrNameLst>
                                          <p:attrName>style.visibility</p:attrName>
                                        </p:attrNameLst>
                                      </p:cBhvr>
                                      <p:to>
                                        <p:strVal val="visible"/>
                                      </p:to>
                                    </p:set>
                                    <p:animEffect transition="in" filter="fade">
                                      <p:cBhvr>
                                        <p:cTn id="49" dur="1000"/>
                                        <p:tgtEl>
                                          <p:spTgt spid="11">
                                            <p:txEl>
                                              <p:pRg st="6" end="6"/>
                                            </p:txEl>
                                          </p:spTgt>
                                        </p:tgtEl>
                                      </p:cBhvr>
                                    </p:animEffect>
                                    <p:anim calcmode="lin" valueType="num">
                                      <p:cBhvr>
                                        <p:cTn id="50" dur="1000" fill="hold"/>
                                        <p:tgtEl>
                                          <p:spTgt spid="11">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11">
                                            <p:txEl>
                                              <p:pRg st="6" end="6"/>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1">
                                            <p:txEl>
                                              <p:pRg st="7" end="7"/>
                                            </p:txEl>
                                          </p:spTgt>
                                        </p:tgtEl>
                                        <p:attrNameLst>
                                          <p:attrName>style.visibility</p:attrName>
                                        </p:attrNameLst>
                                      </p:cBhvr>
                                      <p:to>
                                        <p:strVal val="visible"/>
                                      </p:to>
                                    </p:set>
                                    <p:animEffect transition="in" filter="fade">
                                      <p:cBhvr>
                                        <p:cTn id="54" dur="1000"/>
                                        <p:tgtEl>
                                          <p:spTgt spid="11">
                                            <p:txEl>
                                              <p:pRg st="7" end="7"/>
                                            </p:txEl>
                                          </p:spTgt>
                                        </p:tgtEl>
                                      </p:cBhvr>
                                    </p:animEffect>
                                    <p:anim calcmode="lin" valueType="num">
                                      <p:cBhvr>
                                        <p:cTn id="55" dur="1000" fill="hold"/>
                                        <p:tgtEl>
                                          <p:spTgt spid="11">
                                            <p:txEl>
                                              <p:pRg st="7" end="7"/>
                                            </p:txEl>
                                          </p:spTgt>
                                        </p:tgtEl>
                                        <p:attrNameLst>
                                          <p:attrName>ppt_x</p:attrName>
                                        </p:attrNameLst>
                                      </p:cBhvr>
                                      <p:tavLst>
                                        <p:tav tm="0">
                                          <p:val>
                                            <p:strVal val="#ppt_x"/>
                                          </p:val>
                                        </p:tav>
                                        <p:tav tm="100000">
                                          <p:val>
                                            <p:strVal val="#ppt_x"/>
                                          </p:val>
                                        </p:tav>
                                      </p:tavLst>
                                    </p:anim>
                                    <p:anim calcmode="lin" valueType="num">
                                      <p:cBhvr>
                                        <p:cTn id="56" dur="1000" fill="hold"/>
                                        <p:tgtEl>
                                          <p:spTgt spid="11">
                                            <p:txEl>
                                              <p:pRg st="7" end="7"/>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11">
                                            <p:txEl>
                                              <p:pRg st="8" end="8"/>
                                            </p:txEl>
                                          </p:spTgt>
                                        </p:tgtEl>
                                        <p:attrNameLst>
                                          <p:attrName>style.visibility</p:attrName>
                                        </p:attrNameLst>
                                      </p:cBhvr>
                                      <p:to>
                                        <p:strVal val="visible"/>
                                      </p:to>
                                    </p:set>
                                    <p:animEffect transition="in" filter="fade">
                                      <p:cBhvr>
                                        <p:cTn id="59" dur="1000"/>
                                        <p:tgtEl>
                                          <p:spTgt spid="11">
                                            <p:txEl>
                                              <p:pRg st="8" end="8"/>
                                            </p:txEl>
                                          </p:spTgt>
                                        </p:tgtEl>
                                      </p:cBhvr>
                                    </p:animEffect>
                                    <p:anim calcmode="lin" valueType="num">
                                      <p:cBhvr>
                                        <p:cTn id="60" dur="1000" fill="hold"/>
                                        <p:tgtEl>
                                          <p:spTgt spid="11">
                                            <p:txEl>
                                              <p:pRg st="8" end="8"/>
                                            </p:txEl>
                                          </p:spTgt>
                                        </p:tgtEl>
                                        <p:attrNameLst>
                                          <p:attrName>ppt_x</p:attrName>
                                        </p:attrNameLst>
                                      </p:cBhvr>
                                      <p:tavLst>
                                        <p:tav tm="0">
                                          <p:val>
                                            <p:strVal val="#ppt_x"/>
                                          </p:val>
                                        </p:tav>
                                        <p:tav tm="100000">
                                          <p:val>
                                            <p:strVal val="#ppt_x"/>
                                          </p:val>
                                        </p:tav>
                                      </p:tavLst>
                                    </p:anim>
                                    <p:anim calcmode="lin" valueType="num">
                                      <p:cBhvr>
                                        <p:cTn id="61" dur="1000" fill="hold"/>
                                        <p:tgtEl>
                                          <p:spTgt spid="11">
                                            <p:txEl>
                                              <p:pRg st="8" end="8"/>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11">
                                            <p:txEl>
                                              <p:pRg st="9" end="9"/>
                                            </p:txEl>
                                          </p:spTgt>
                                        </p:tgtEl>
                                        <p:attrNameLst>
                                          <p:attrName>style.visibility</p:attrName>
                                        </p:attrNameLst>
                                      </p:cBhvr>
                                      <p:to>
                                        <p:strVal val="visible"/>
                                      </p:to>
                                    </p:set>
                                    <p:animEffect transition="in" filter="fade">
                                      <p:cBhvr>
                                        <p:cTn id="64" dur="1000"/>
                                        <p:tgtEl>
                                          <p:spTgt spid="11">
                                            <p:txEl>
                                              <p:pRg st="9" end="9"/>
                                            </p:txEl>
                                          </p:spTgt>
                                        </p:tgtEl>
                                      </p:cBhvr>
                                    </p:animEffect>
                                    <p:anim calcmode="lin" valueType="num">
                                      <p:cBhvr>
                                        <p:cTn id="65" dur="1000" fill="hold"/>
                                        <p:tgtEl>
                                          <p:spTgt spid="11">
                                            <p:txEl>
                                              <p:pRg st="9" end="9"/>
                                            </p:txEl>
                                          </p:spTgt>
                                        </p:tgtEl>
                                        <p:attrNameLst>
                                          <p:attrName>ppt_x</p:attrName>
                                        </p:attrNameLst>
                                      </p:cBhvr>
                                      <p:tavLst>
                                        <p:tav tm="0">
                                          <p:val>
                                            <p:strVal val="#ppt_x"/>
                                          </p:val>
                                        </p:tav>
                                        <p:tav tm="100000">
                                          <p:val>
                                            <p:strVal val="#ppt_x"/>
                                          </p:val>
                                        </p:tav>
                                      </p:tavLst>
                                    </p:anim>
                                    <p:anim calcmode="lin" valueType="num">
                                      <p:cBhvr>
                                        <p:cTn id="66" dur="1000" fill="hold"/>
                                        <p:tgtEl>
                                          <p:spTgt spid="11">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nodeType="click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barn(inVertical)">
                                      <p:cBhvr>
                                        <p:cTn id="71" dur="500"/>
                                        <p:tgtEl>
                                          <p:spTgt spid="8"/>
                                        </p:tgtEl>
                                      </p:cBhvr>
                                    </p:animEffect>
                                  </p:childTnLst>
                                </p:cTn>
                              </p:par>
                              <p:par>
                                <p:cTn id="72" presetID="16" presetClass="entr" presetSubtype="21" fill="hold" nodeType="withEffect">
                                  <p:stCondLst>
                                    <p:cond delay="0"/>
                                  </p:stCondLst>
                                  <p:childTnLst>
                                    <p:set>
                                      <p:cBhvr>
                                        <p:cTn id="73" dur="1" fill="hold">
                                          <p:stCondLst>
                                            <p:cond delay="0"/>
                                          </p:stCondLst>
                                        </p:cTn>
                                        <p:tgtEl>
                                          <p:spTgt spid="3"/>
                                        </p:tgtEl>
                                        <p:attrNameLst>
                                          <p:attrName>style.visibility</p:attrName>
                                        </p:attrNameLst>
                                      </p:cBhvr>
                                      <p:to>
                                        <p:strVal val="visible"/>
                                      </p:to>
                                    </p:set>
                                    <p:animEffect transition="in" filter="barn(inVertical)">
                                      <p:cBhvr>
                                        <p:cTn id="7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1300"/>
            <a:ext cx="8686800" cy="1232930"/>
          </a:xfrm>
        </p:spPr>
        <p:txBody>
          <a:bodyPr>
            <a:noAutofit/>
          </a:bodyPr>
          <a:lstStyle/>
          <a:p>
            <a:pPr algn="r" rtl="1"/>
            <a:r>
              <a:rPr lang="fa-IR" sz="3600" dirty="0" smtClean="0">
                <a:ln w="0"/>
                <a:solidFill>
                  <a:schemeClr val="accent1"/>
                </a:solidFill>
                <a:cs typeface="B Mitra" pitchFamily="2" charset="-78"/>
              </a:rPr>
              <a:t>1/3. جدول ها و باغچه های گود</a:t>
            </a:r>
            <a:br>
              <a:rPr lang="fa-IR" sz="3600" dirty="0" smtClean="0">
                <a:ln w="0"/>
                <a:solidFill>
                  <a:schemeClr val="accent1"/>
                </a:solidFill>
                <a:cs typeface="B Mitra" pitchFamily="2" charset="-78"/>
              </a:rPr>
            </a:br>
            <a:r>
              <a:rPr lang="fa-IR" sz="3200" dirty="0" smtClean="0">
                <a:ln w="0"/>
                <a:solidFill>
                  <a:schemeClr val="accent1"/>
                </a:solidFill>
                <a:cs typeface="B Mitra" pitchFamily="2" charset="-78"/>
              </a:rPr>
              <a:t>طیف متناسبی از روش های جمع آوری آب باران های شدید فراهم کنید.</a:t>
            </a:r>
            <a:endParaRPr lang="en-US" sz="3200" dirty="0">
              <a:ln w="0"/>
              <a:solidFill>
                <a:schemeClr val="accent1"/>
              </a:solidFill>
              <a:cs typeface="B Mitra" pitchFamily="2" charset="-78"/>
            </a:endParaRPr>
          </a:p>
        </p:txBody>
      </p:sp>
      <p:sp>
        <p:nvSpPr>
          <p:cNvPr id="4" name="Content Placeholder 3"/>
          <p:cNvSpPr>
            <a:spLocks noGrp="1"/>
          </p:cNvSpPr>
          <p:nvPr>
            <p:ph idx="1"/>
          </p:nvPr>
        </p:nvSpPr>
        <p:spPr>
          <a:xfrm>
            <a:off x="965200" y="2006600"/>
            <a:ext cx="7600950" cy="4610100"/>
          </a:xfrm>
        </p:spPr>
        <p:txBody>
          <a:bodyPr>
            <a:noAutofit/>
          </a:bodyPr>
          <a:lstStyle/>
          <a:p>
            <a:pPr algn="just" rtl="1"/>
            <a:r>
              <a:rPr lang="fa-IR" sz="2200" dirty="0">
                <a:cs typeface="B Mitra" panose="00000400000000000000" pitchFamily="2" charset="-78"/>
              </a:rPr>
              <a:t>کف سازی به جایگاه آن در سلسله مراتب ترابرش روستایی به شهری وابسته است.</a:t>
            </a:r>
            <a:endParaRPr lang="en-US" sz="2200" dirty="0">
              <a:cs typeface="B Mitra" panose="00000400000000000000" pitchFamily="2" charset="-78"/>
            </a:endParaRPr>
          </a:p>
          <a:p>
            <a:pPr algn="just" rtl="1"/>
            <a:r>
              <a:rPr lang="fa-IR" sz="2200" dirty="0">
                <a:cs typeface="B Mitra" panose="00000400000000000000" pitchFamily="2" charset="-78"/>
              </a:rPr>
              <a:t>تفاوت اصلی بین خیابان شهری و خیابان روستایی، وجود جدول است.</a:t>
            </a:r>
            <a:r>
              <a:rPr lang="fa-IR" sz="2200" dirty="0" smtClean="0">
                <a:latin typeface="Calibri" panose="020F0502020204030204" pitchFamily="34" charset="0"/>
                <a:ea typeface="Calibri" panose="020F0502020204030204" pitchFamily="34" charset="0"/>
                <a:cs typeface="B Mitra" panose="00000400000000000000" pitchFamily="2" charset="-78"/>
              </a:rPr>
              <a:t> </a:t>
            </a:r>
          </a:p>
          <a:p>
            <a:pPr algn="just" rtl="1"/>
            <a:r>
              <a:rPr lang="fa-IR" sz="2200" dirty="0">
                <a:cs typeface="B Mitra" panose="00000400000000000000" pitchFamily="2" charset="-78"/>
              </a:rPr>
              <a:t>سیستم جمع آوری آب باران </a:t>
            </a:r>
            <a:endParaRPr lang="fa-IR" sz="2200" dirty="0" smtClean="0">
              <a:cs typeface="B Mitra" panose="00000400000000000000" pitchFamily="2" charset="-78"/>
            </a:endParaRPr>
          </a:p>
          <a:p>
            <a:pPr marL="0" indent="0" algn="just" rtl="1">
              <a:buNone/>
            </a:pPr>
            <a:endParaRPr lang="fa-IR" sz="2200" dirty="0" smtClean="0">
              <a:latin typeface="Calibri" panose="020F0502020204030204" pitchFamily="34" charset="0"/>
              <a:ea typeface="Calibri" panose="020F0502020204030204" pitchFamily="34" charset="0"/>
              <a:cs typeface="B Mitra" panose="00000400000000000000" pitchFamily="2" charset="-78"/>
            </a:endParaRPr>
          </a:p>
          <a:p>
            <a:pPr marL="457200" lvl="0" indent="-457200" algn="just" rtl="1" eaLnBrk="0" fontAlgn="base" hangingPunct="0">
              <a:lnSpc>
                <a:spcPct val="100000"/>
              </a:lnSpc>
              <a:spcBef>
                <a:spcPct val="0"/>
              </a:spcBef>
              <a:spcAft>
                <a:spcPct val="0"/>
              </a:spcAft>
              <a:buClrTx/>
              <a:buSzTx/>
              <a:buFont typeface="+mj-lt"/>
              <a:buAutoNum type="arabicPeriod"/>
            </a:pPr>
            <a:r>
              <a:rPr lang="fa-IR" sz="2200" dirty="0" smtClean="0">
                <a:latin typeface="Calibri" panose="020F0502020204030204" pitchFamily="34" charset="0"/>
                <a:ea typeface="Calibri" panose="020F0502020204030204" pitchFamily="34" charset="0"/>
                <a:cs typeface="B Mitra" panose="00000400000000000000" pitchFamily="2" charset="-78"/>
              </a:rPr>
              <a:t>در </a:t>
            </a:r>
            <a:r>
              <a:rPr lang="fa-IR" sz="2200" dirty="0">
                <a:latin typeface="Calibri" panose="020F0502020204030204" pitchFamily="34" charset="0"/>
                <a:ea typeface="Calibri" panose="020F0502020204030204" pitchFamily="34" charset="0"/>
                <a:cs typeface="B Mitra" panose="00000400000000000000" pitchFamily="2" charset="-78"/>
              </a:rPr>
              <a:t>شهر: جمع آوری آب باران از طریق جدول و </a:t>
            </a:r>
            <a:r>
              <a:rPr lang="fa-IR" sz="2200" dirty="0" smtClean="0">
                <a:latin typeface="Calibri" panose="020F0502020204030204" pitchFamily="34" charset="0"/>
                <a:ea typeface="Calibri" panose="020F0502020204030204" pitchFamily="34" charset="0"/>
                <a:cs typeface="B Mitra" panose="00000400000000000000" pitchFamily="2" charset="-78"/>
              </a:rPr>
              <a:t>آبرو            تخلیه </a:t>
            </a:r>
            <a:r>
              <a:rPr lang="fa-IR" sz="2200" dirty="0">
                <a:latin typeface="Calibri" panose="020F0502020204030204" pitchFamily="34" charset="0"/>
                <a:ea typeface="Calibri" panose="020F0502020204030204" pitchFamily="34" charset="0"/>
                <a:cs typeface="B Mitra" panose="00000400000000000000" pitchFamily="2" charset="-78"/>
              </a:rPr>
              <a:t>از طریق لوله کشی زیرزمینی فاضلاب</a:t>
            </a:r>
            <a:endParaRPr lang="en-US" sz="2200" dirty="0">
              <a:cs typeface="B Mitra" panose="00000400000000000000" pitchFamily="2" charset="-78"/>
            </a:endParaRPr>
          </a:p>
          <a:p>
            <a:pPr marL="457200" lvl="0" indent="-457200" algn="just" rtl="1" eaLnBrk="0" fontAlgn="base" hangingPunct="0">
              <a:lnSpc>
                <a:spcPct val="100000"/>
              </a:lnSpc>
              <a:spcBef>
                <a:spcPct val="0"/>
              </a:spcBef>
              <a:spcAft>
                <a:spcPct val="0"/>
              </a:spcAft>
              <a:buClrTx/>
              <a:buSzTx/>
              <a:buFont typeface="+mj-lt"/>
              <a:buAutoNum type="arabicPeriod"/>
            </a:pPr>
            <a:r>
              <a:rPr lang="fa-IR" sz="2200" dirty="0" smtClean="0">
                <a:latin typeface="Calibri" panose="020F0502020204030204" pitchFamily="34" charset="0"/>
                <a:ea typeface="Calibri" panose="020F0502020204030204" pitchFamily="34" charset="0"/>
                <a:cs typeface="B Mitra" panose="00000400000000000000" pitchFamily="2" charset="-78"/>
              </a:rPr>
              <a:t>در </a:t>
            </a:r>
            <a:r>
              <a:rPr lang="fa-IR" sz="2200" dirty="0">
                <a:latin typeface="Calibri" panose="020F0502020204030204" pitchFamily="34" charset="0"/>
                <a:ea typeface="Calibri" panose="020F0502020204030204" pitchFamily="34" charset="0"/>
                <a:cs typeface="B Mitra" panose="00000400000000000000" pitchFamily="2" charset="-78"/>
              </a:rPr>
              <a:t>روستا: جذب آب در زمین از طریق باغچه های </a:t>
            </a:r>
            <a:r>
              <a:rPr lang="fa-IR" sz="2200" dirty="0" smtClean="0">
                <a:latin typeface="Calibri" panose="020F0502020204030204" pitchFamily="34" charset="0"/>
                <a:ea typeface="Calibri" panose="020F0502020204030204" pitchFamily="34" charset="0"/>
                <a:cs typeface="B Mitra" panose="00000400000000000000" pitchFamily="2" charset="-78"/>
              </a:rPr>
              <a:t>گود                                 </a:t>
            </a:r>
            <a:endParaRPr lang="fa-IR" sz="2200" dirty="0">
              <a:latin typeface="Calibri" panose="020F0502020204030204" pitchFamily="34" charset="0"/>
              <a:ea typeface="Calibri" panose="020F0502020204030204" pitchFamily="34" charset="0"/>
              <a:cs typeface="B Mitra" panose="00000400000000000000" pitchFamily="2" charset="-78"/>
            </a:endParaRPr>
          </a:p>
          <a:p>
            <a:pPr marL="457200" lvl="0" indent="-457200" algn="just" rtl="1" eaLnBrk="0" fontAlgn="base" hangingPunct="0">
              <a:lnSpc>
                <a:spcPct val="100000"/>
              </a:lnSpc>
              <a:spcBef>
                <a:spcPct val="0"/>
              </a:spcBef>
              <a:spcAft>
                <a:spcPct val="0"/>
              </a:spcAft>
              <a:buClrTx/>
              <a:buSzTx/>
              <a:buFont typeface="+mj-lt"/>
              <a:buAutoNum type="arabicPeriod"/>
            </a:pPr>
            <a:r>
              <a:rPr lang="fa-IR" sz="2200" dirty="0" smtClean="0">
                <a:latin typeface="Calibri" panose="020F0502020204030204" pitchFamily="34" charset="0"/>
                <a:ea typeface="Calibri" panose="020F0502020204030204" pitchFamily="34" charset="0"/>
                <a:cs typeface="B Mitra" panose="00000400000000000000" pitchFamily="2" charset="-78"/>
              </a:rPr>
              <a:t> </a:t>
            </a:r>
            <a:r>
              <a:rPr lang="fa-IR" sz="2200" dirty="0">
                <a:latin typeface="Calibri" panose="020F0502020204030204" pitchFamily="34" charset="0"/>
                <a:ea typeface="Calibri" panose="020F0502020204030204" pitchFamily="34" charset="0"/>
                <a:cs typeface="B Mitra" panose="00000400000000000000" pitchFamily="2" charset="-78"/>
              </a:rPr>
              <a:t>خیابان سبز: جمع آوری آب باران را از طریق باغ های بارانی شهری انجام می دهد.(راه حل متداول در شمال </a:t>
            </a:r>
            <a:r>
              <a:rPr lang="fa-IR" sz="2200" dirty="0" smtClean="0">
                <a:latin typeface="Calibri" panose="020F0502020204030204" pitchFamily="34" charset="0"/>
                <a:ea typeface="Calibri" panose="020F0502020204030204" pitchFamily="34" charset="0"/>
                <a:cs typeface="B Mitra" panose="00000400000000000000" pitchFamily="2" charset="-78"/>
              </a:rPr>
              <a:t>غرب</a:t>
            </a:r>
            <a:r>
              <a:rPr lang="fa-IR" sz="2200" dirty="0">
                <a:latin typeface="Calibri" panose="020F0502020204030204" pitchFamily="34" charset="0"/>
                <a:ea typeface="Calibri" panose="020F0502020204030204" pitchFamily="34" charset="0"/>
                <a:cs typeface="B Mitra" panose="00000400000000000000" pitchFamily="2" charset="-78"/>
              </a:rPr>
              <a:t>)</a:t>
            </a:r>
            <a:endParaRPr lang="fa-IR" sz="2200" dirty="0" smtClean="0">
              <a:latin typeface="Calibri" panose="020F0502020204030204" pitchFamily="34" charset="0"/>
              <a:ea typeface="Calibri" panose="020F0502020204030204" pitchFamily="34" charset="0"/>
              <a:cs typeface="B Mitra" panose="00000400000000000000" pitchFamily="2" charset="-78"/>
            </a:endParaRPr>
          </a:p>
          <a:p>
            <a:pPr marL="0" lvl="0" indent="0" algn="just" rtl="1" eaLnBrk="0" fontAlgn="base" hangingPunct="0">
              <a:lnSpc>
                <a:spcPct val="100000"/>
              </a:lnSpc>
              <a:spcBef>
                <a:spcPct val="0"/>
              </a:spcBef>
              <a:spcAft>
                <a:spcPct val="0"/>
              </a:spcAft>
              <a:buClrTx/>
              <a:buSzTx/>
              <a:buNone/>
            </a:pPr>
            <a:endParaRPr lang="fa-IR" sz="2200" dirty="0">
              <a:latin typeface="Calibri" panose="020F0502020204030204" pitchFamily="34" charset="0"/>
              <a:ea typeface="Calibri" panose="020F0502020204030204" pitchFamily="34" charset="0"/>
              <a:cs typeface="B Mitra" panose="00000400000000000000" pitchFamily="2" charset="-78"/>
            </a:endParaRPr>
          </a:p>
          <a:p>
            <a:pPr marL="0" lvl="0" indent="0" algn="just" rtl="1" eaLnBrk="0" fontAlgn="base" hangingPunct="0">
              <a:lnSpc>
                <a:spcPct val="100000"/>
              </a:lnSpc>
              <a:spcBef>
                <a:spcPct val="0"/>
              </a:spcBef>
              <a:spcAft>
                <a:spcPct val="0"/>
              </a:spcAft>
              <a:buClrTx/>
              <a:buSzTx/>
              <a:buNone/>
            </a:pPr>
            <a:r>
              <a:rPr lang="fa-IR" sz="2200" dirty="0">
                <a:cs typeface="B Mitra" panose="00000400000000000000" pitchFamily="2" charset="-78"/>
              </a:rPr>
              <a:t>(</a:t>
            </a:r>
            <a:r>
              <a:rPr lang="fa-IR" sz="2000" dirty="0">
                <a:cs typeface="B Mitra" panose="00000400000000000000" pitchFamily="2" charset="-78"/>
              </a:rPr>
              <a:t>راهنمای رشد هوشمند.آندره دو آنی و ...122:1391)</a:t>
            </a:r>
            <a:endParaRPr lang="en-US" sz="2000" dirty="0">
              <a:cs typeface="B Mitra" panose="00000400000000000000" pitchFamily="2" charset="-78"/>
            </a:endParaRPr>
          </a:p>
        </p:txBody>
      </p:sp>
      <p:grpSp>
        <p:nvGrpSpPr>
          <p:cNvPr id="12" name="Group 11"/>
          <p:cNvGrpSpPr/>
          <p:nvPr/>
        </p:nvGrpSpPr>
        <p:grpSpPr>
          <a:xfrm>
            <a:off x="7519" y="3158836"/>
            <a:ext cx="2721826" cy="3699164"/>
            <a:chOff x="117475" y="177800"/>
            <a:chExt cx="3400425" cy="453390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475" y="177800"/>
              <a:ext cx="3400425" cy="4533900"/>
            </a:xfrm>
            <a:prstGeom prst="rect">
              <a:avLst/>
            </a:prstGeom>
          </p:spPr>
        </p:pic>
        <p:sp>
          <p:nvSpPr>
            <p:cNvPr id="11" name="TextBox 10"/>
            <p:cNvSpPr txBox="1"/>
            <p:nvPr/>
          </p:nvSpPr>
          <p:spPr>
            <a:xfrm>
              <a:off x="117475" y="4242370"/>
              <a:ext cx="2295941" cy="350941"/>
            </a:xfrm>
            <a:prstGeom prst="rect">
              <a:avLst/>
            </a:prstGeom>
            <a:noFill/>
            <a:ln>
              <a:noFill/>
            </a:ln>
          </p:spPr>
          <p:txBody>
            <a:bodyPr wrap="square" rtlCol="0" anchor="ctr" anchorCtr="1">
              <a:spAutoFit/>
            </a:bodyPr>
            <a:lstStyle/>
            <a:p>
              <a:r>
                <a:rPr lang="en-US" sz="1400" b="1" dirty="0" smtClean="0">
                  <a:solidFill>
                    <a:schemeClr val="bg1"/>
                  </a:solidFill>
                </a:rPr>
                <a:t>www.biocycle.net</a:t>
              </a:r>
              <a:endParaRPr lang="en-US" sz="1400" b="1" dirty="0">
                <a:solidFill>
                  <a:schemeClr val="bg1"/>
                </a:solidFill>
              </a:endParaRPr>
            </a:p>
          </p:txBody>
        </p:sp>
      </p:grpSp>
      <p:grpSp>
        <p:nvGrpSpPr>
          <p:cNvPr id="16" name="Group 15"/>
          <p:cNvGrpSpPr/>
          <p:nvPr/>
        </p:nvGrpSpPr>
        <p:grpSpPr>
          <a:xfrm>
            <a:off x="6638777" y="3158836"/>
            <a:ext cx="2505223" cy="3699164"/>
            <a:chOff x="2782559" y="11937"/>
            <a:chExt cx="5260901" cy="7014534"/>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82559" y="11937"/>
              <a:ext cx="5260901" cy="7014534"/>
            </a:xfrm>
            <a:prstGeom prst="rect">
              <a:avLst/>
            </a:prstGeom>
          </p:spPr>
        </p:pic>
        <p:sp>
          <p:nvSpPr>
            <p:cNvPr id="15" name="TextBox 14"/>
            <p:cNvSpPr txBox="1"/>
            <p:nvPr/>
          </p:nvSpPr>
          <p:spPr>
            <a:xfrm>
              <a:off x="2825382" y="6437117"/>
              <a:ext cx="4267572" cy="509457"/>
            </a:xfrm>
            <a:prstGeom prst="rect">
              <a:avLst/>
            </a:prstGeom>
            <a:noFill/>
            <a:ln>
              <a:noFill/>
            </a:ln>
          </p:spPr>
          <p:txBody>
            <a:bodyPr wrap="square" rtlCol="0" anchor="ctr" anchorCtr="1">
              <a:spAutoFit/>
            </a:bodyPr>
            <a:lstStyle/>
            <a:p>
              <a:r>
                <a:rPr lang="en-US" sz="1200" b="1" dirty="0" smtClean="0"/>
                <a:t>Navid007.miyanali.com</a:t>
              </a:r>
              <a:endParaRPr lang="en-US" sz="1200" b="1" dirty="0"/>
            </a:p>
          </p:txBody>
        </p:sp>
      </p:grpSp>
      <p:grpSp>
        <p:nvGrpSpPr>
          <p:cNvPr id="18" name="Group 17"/>
          <p:cNvGrpSpPr/>
          <p:nvPr/>
        </p:nvGrpSpPr>
        <p:grpSpPr>
          <a:xfrm>
            <a:off x="0" y="4251265"/>
            <a:ext cx="3571460" cy="2602162"/>
            <a:chOff x="-11058" y="3223690"/>
            <a:chExt cx="5253037" cy="3939778"/>
          </a:xfrm>
        </p:grpSpPr>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58" y="3223690"/>
              <a:ext cx="5253037" cy="3939778"/>
            </a:xfrm>
            <a:prstGeom prst="rect">
              <a:avLst/>
            </a:prstGeom>
          </p:spPr>
        </p:pic>
        <p:sp>
          <p:nvSpPr>
            <p:cNvPr id="17" name="TextBox 16"/>
            <p:cNvSpPr txBox="1"/>
            <p:nvPr/>
          </p:nvSpPr>
          <p:spPr>
            <a:xfrm>
              <a:off x="1" y="6713948"/>
              <a:ext cx="1828800" cy="419388"/>
            </a:xfrm>
            <a:prstGeom prst="rect">
              <a:avLst/>
            </a:prstGeom>
            <a:noFill/>
            <a:ln>
              <a:noFill/>
            </a:ln>
          </p:spPr>
          <p:txBody>
            <a:bodyPr wrap="square" rtlCol="0" anchor="ctr" anchorCtr="1">
              <a:spAutoFit/>
            </a:bodyPr>
            <a:lstStyle/>
            <a:p>
              <a:r>
                <a:rPr lang="en-US" sz="1200" b="1" dirty="0">
                  <a:solidFill>
                    <a:schemeClr val="bg1"/>
                  </a:solidFill>
                </a:rPr>
                <a:t>riversides.or</a:t>
              </a:r>
            </a:p>
          </p:txBody>
        </p:sp>
      </p:grpSp>
      <p:grpSp>
        <p:nvGrpSpPr>
          <p:cNvPr id="20" name="Group 19"/>
          <p:cNvGrpSpPr/>
          <p:nvPr/>
        </p:nvGrpSpPr>
        <p:grpSpPr>
          <a:xfrm>
            <a:off x="5425311" y="4251266"/>
            <a:ext cx="3718689" cy="2582260"/>
            <a:chOff x="2135708" y="2424708"/>
            <a:chExt cx="5080000" cy="3839221"/>
          </a:xfrm>
        </p:grpSpPr>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35708" y="2424708"/>
              <a:ext cx="5080000" cy="3810000"/>
            </a:xfrm>
            <a:prstGeom prst="rect">
              <a:avLst/>
            </a:prstGeom>
          </p:spPr>
        </p:pic>
        <p:sp>
          <p:nvSpPr>
            <p:cNvPr id="19" name="TextBox 18"/>
            <p:cNvSpPr txBox="1"/>
            <p:nvPr/>
          </p:nvSpPr>
          <p:spPr>
            <a:xfrm>
              <a:off x="2143593" y="5784083"/>
              <a:ext cx="2053653" cy="479846"/>
            </a:xfrm>
            <a:prstGeom prst="rect">
              <a:avLst/>
            </a:prstGeom>
            <a:noFill/>
            <a:ln>
              <a:noFill/>
            </a:ln>
          </p:spPr>
          <p:txBody>
            <a:bodyPr wrap="square" rtlCol="0" anchor="ctr" anchorCtr="1">
              <a:spAutoFit/>
            </a:bodyPr>
            <a:lstStyle/>
            <a:p>
              <a:r>
                <a:rPr lang="en-US" sz="1400" b="1" dirty="0"/>
                <a:t>water.epa.gov</a:t>
              </a:r>
            </a:p>
          </p:txBody>
        </p:sp>
      </p:grpSp>
    </p:spTree>
    <p:extLst>
      <p:ext uri="{BB962C8B-B14F-4D97-AF65-F5344CB8AC3E}">
        <p14:creationId xmlns:p14="http://schemas.microsoft.com/office/powerpoint/2010/main" val="1632027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1000"/>
                                        <p:tgtEl>
                                          <p:spTgt spid="4">
                                            <p:txEl>
                                              <p:pRg st="1" end="1"/>
                                            </p:txEl>
                                          </p:spTgt>
                                        </p:tgtEl>
                                      </p:cBhvr>
                                    </p:animEffect>
                                    <p:anim calcmode="lin" valueType="num">
                                      <p:cBhvr>
                                        <p:cTn id="1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1000"/>
                                        <p:tgtEl>
                                          <p:spTgt spid="4">
                                            <p:txEl>
                                              <p:pRg st="2" end="2"/>
                                            </p:txEl>
                                          </p:spTgt>
                                        </p:tgtEl>
                                      </p:cBhvr>
                                    </p:animEffect>
                                    <p:anim calcmode="lin" valueType="num">
                                      <p:cBhvr>
                                        <p:cTn id="23"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anim calcmode="lin" valueType="num">
                                      <p:cBhvr>
                                        <p:cTn id="2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1000"/>
                                        <p:tgtEl>
                                          <p:spTgt spid="4">
                                            <p:txEl>
                                              <p:pRg st="5" end="5"/>
                                            </p:txEl>
                                          </p:spTgt>
                                        </p:tgtEl>
                                      </p:cBhvr>
                                    </p:animEffect>
                                    <p:anim calcmode="lin" valueType="num">
                                      <p:cBhvr>
                                        <p:cTn id="33"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1000"/>
                                        <p:tgtEl>
                                          <p:spTgt spid="4">
                                            <p:txEl>
                                              <p:pRg st="6" end="6"/>
                                            </p:txEl>
                                          </p:spTgt>
                                        </p:tgtEl>
                                      </p:cBhvr>
                                    </p:animEffect>
                                    <p:anim calcmode="lin" valueType="num">
                                      <p:cBhvr>
                                        <p:cTn id="38"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4">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fade">
                                      <p:cBhvr>
                                        <p:cTn id="42" dur="1000"/>
                                        <p:tgtEl>
                                          <p:spTgt spid="4">
                                            <p:txEl>
                                              <p:pRg st="8" end="8"/>
                                            </p:txEl>
                                          </p:spTgt>
                                        </p:tgtEl>
                                      </p:cBhvr>
                                    </p:animEffect>
                                    <p:anim calcmode="lin" valueType="num">
                                      <p:cBhvr>
                                        <p:cTn id="43"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down)">
                                      <p:cBhvr>
                                        <p:cTn id="56" dur="500"/>
                                        <p:tgtEl>
                                          <p:spTgt spid="16"/>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down)">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700" y="221455"/>
            <a:ext cx="7600950" cy="1325563"/>
          </a:xfrm>
        </p:spPr>
        <p:txBody>
          <a:bodyPr>
            <a:normAutofit/>
          </a:bodyPr>
          <a:lstStyle/>
          <a:p>
            <a:pPr algn="r" rtl="1"/>
            <a:r>
              <a:rPr lang="fa-IR" sz="3600" dirty="0" smtClean="0">
                <a:ln w="0"/>
                <a:solidFill>
                  <a:schemeClr val="accent1"/>
                </a:solidFill>
                <a:cs typeface="B Mitra" pitchFamily="2" charset="-78"/>
              </a:rPr>
              <a:t>1/4. چراغ خیابان:</a:t>
            </a:r>
            <a:br>
              <a:rPr lang="fa-IR" sz="3600" dirty="0" smtClean="0">
                <a:ln w="0"/>
                <a:solidFill>
                  <a:schemeClr val="accent1"/>
                </a:solidFill>
                <a:cs typeface="B Mitra" pitchFamily="2" charset="-78"/>
              </a:rPr>
            </a:br>
            <a:r>
              <a:rPr lang="fa-IR" sz="3200" dirty="0" smtClean="0">
                <a:ln w="0"/>
                <a:solidFill>
                  <a:schemeClr val="accent1"/>
                </a:solidFill>
                <a:cs typeface="B Mitra" pitchFamily="2" charset="-78"/>
              </a:rPr>
              <a:t>چراغ خیابان را متناسب با مکان در نظر بگیرید.</a:t>
            </a:r>
            <a:endParaRPr lang="en-US" sz="3200" dirty="0">
              <a:ln w="0"/>
              <a:solidFill>
                <a:schemeClr val="accent1"/>
              </a:solidFill>
              <a:cs typeface="B Mitra" pitchFamily="2" charset="-78"/>
            </a:endParaRPr>
          </a:p>
        </p:txBody>
      </p:sp>
      <p:sp>
        <p:nvSpPr>
          <p:cNvPr id="4" name="Content Placeholder 3"/>
          <p:cNvSpPr>
            <a:spLocks noGrp="1"/>
          </p:cNvSpPr>
          <p:nvPr>
            <p:ph idx="1"/>
          </p:nvPr>
        </p:nvSpPr>
        <p:spPr>
          <a:xfrm>
            <a:off x="304800" y="1800224"/>
            <a:ext cx="8597900" cy="4714875"/>
          </a:xfrm>
        </p:spPr>
        <p:txBody>
          <a:bodyPr>
            <a:noAutofit/>
          </a:bodyPr>
          <a:lstStyle/>
          <a:p>
            <a:pPr algn="just" rtl="1"/>
            <a:endParaRPr lang="fa-IR" sz="2200" dirty="0" smtClean="0">
              <a:cs typeface="B Mitra" panose="00000400000000000000" pitchFamily="2" charset="-78"/>
            </a:endParaRPr>
          </a:p>
          <a:p>
            <a:pPr algn="just" rtl="1"/>
            <a:r>
              <a:rPr lang="fa-IR" sz="2200" dirty="0" smtClean="0">
                <a:cs typeface="B Mitra" panose="00000400000000000000" pitchFamily="2" charset="-78"/>
              </a:rPr>
              <a:t>ایمن </a:t>
            </a:r>
            <a:r>
              <a:rPr lang="fa-IR" sz="2200" dirty="0">
                <a:cs typeface="B Mitra" panose="00000400000000000000" pitchFamily="2" charset="-78"/>
              </a:rPr>
              <a:t>ترین محیط های شهری آن هایی هستند که با چراغ های پایه کوتاه که دارای لامپ های کم وات و گسترده طیف هستند و عابران پیاده را جذب می کنند.</a:t>
            </a:r>
            <a:endParaRPr lang="en-US" sz="2200" dirty="0">
              <a:cs typeface="B Mitra" panose="00000400000000000000" pitchFamily="2" charset="-78"/>
            </a:endParaRPr>
          </a:p>
          <a:p>
            <a:pPr algn="just" rtl="1"/>
            <a:r>
              <a:rPr lang="fa-IR" sz="2200" dirty="0">
                <a:cs typeface="B Mitra" panose="00000400000000000000" pitchFamily="2" charset="-78"/>
              </a:rPr>
              <a:t>برای دستیابی به سطوح بالاتر نور به جای افزودن به قدرت یا ارتفاع چراغ ها، باید تعداد آنها را زیاد کرد</a:t>
            </a:r>
            <a:r>
              <a:rPr lang="fa-IR" sz="2200" dirty="0" smtClean="0">
                <a:cs typeface="B Mitra" panose="00000400000000000000" pitchFamily="2" charset="-78"/>
              </a:rPr>
              <a:t>.</a:t>
            </a:r>
          </a:p>
          <a:p>
            <a:pPr marL="0" indent="0" algn="just" rtl="1">
              <a:buNone/>
            </a:pPr>
            <a:endParaRPr lang="fa-IR" sz="2200" dirty="0">
              <a:cs typeface="B Mitra" panose="00000400000000000000" pitchFamily="2" charset="-78"/>
            </a:endParaRPr>
          </a:p>
          <a:p>
            <a:pPr marL="0" indent="0" algn="r" rtl="1">
              <a:buNone/>
            </a:pPr>
            <a:r>
              <a:rPr lang="fa-IR" sz="2200" dirty="0" smtClean="0">
                <a:cs typeface="B Mitra" panose="00000400000000000000" pitchFamily="2" charset="-78"/>
              </a:rPr>
              <a:t>                        در </a:t>
            </a:r>
            <a:r>
              <a:rPr lang="fa-IR" sz="2200" dirty="0">
                <a:cs typeface="B Mitra" panose="00000400000000000000" pitchFamily="2" charset="-78"/>
              </a:rPr>
              <a:t>مراکز شهری و نواحی خرده فروشی: به تعداد زیاد و با فاصله کم حدود </a:t>
            </a:r>
            <a:r>
              <a:rPr lang="fa-IR" sz="2200" dirty="0" smtClean="0">
                <a:cs typeface="B Mitra" panose="00000400000000000000" pitchFamily="2" charset="-78"/>
              </a:rPr>
              <a:t>9متر </a:t>
            </a:r>
            <a:r>
              <a:rPr lang="fa-IR" sz="2200" dirty="0">
                <a:cs typeface="B Mitra" panose="00000400000000000000" pitchFamily="2" charset="-78"/>
              </a:rPr>
              <a:t>بین </a:t>
            </a:r>
            <a:r>
              <a:rPr lang="fa-IR" sz="2200" dirty="0" smtClean="0">
                <a:cs typeface="B Mitra" panose="00000400000000000000" pitchFamily="2" charset="-78"/>
              </a:rPr>
              <a:t>مرکز		چراغ ها</a:t>
            </a:r>
            <a:endParaRPr lang="fa-IR" sz="2200" dirty="0">
              <a:cs typeface="B Mitra" panose="00000400000000000000" pitchFamily="2" charset="-78"/>
            </a:endParaRPr>
          </a:p>
          <a:p>
            <a:pPr algn="just" rtl="1"/>
            <a:r>
              <a:rPr lang="fa-IR" sz="2200" dirty="0" smtClean="0">
                <a:cs typeface="B Mitra" panose="00000400000000000000" pitchFamily="2" charset="-78"/>
              </a:rPr>
              <a:t>استفاده از چراغ  </a:t>
            </a:r>
            <a:r>
              <a:rPr lang="fa-IR" sz="2200" dirty="0">
                <a:cs typeface="B Mitra" panose="00000400000000000000" pitchFamily="2" charset="-78"/>
              </a:rPr>
              <a:t>در حومه های مسکونی: در تقاطع ها </a:t>
            </a:r>
            <a:endParaRPr lang="fa-IR" sz="2200" dirty="0" smtClean="0">
              <a:cs typeface="B Mitra" panose="00000400000000000000" pitchFamily="2" charset="-78"/>
            </a:endParaRPr>
          </a:p>
          <a:p>
            <a:pPr marL="0" indent="0" algn="just" rtl="1">
              <a:buNone/>
            </a:pPr>
            <a:r>
              <a:rPr lang="fa-IR" sz="2200" dirty="0">
                <a:cs typeface="B Mitra" panose="00000400000000000000" pitchFamily="2" charset="-78"/>
              </a:rPr>
              <a:t> </a:t>
            </a:r>
            <a:r>
              <a:rPr lang="fa-IR" sz="2200" dirty="0" smtClean="0">
                <a:cs typeface="B Mitra" panose="00000400000000000000" pitchFamily="2" charset="-78"/>
              </a:rPr>
              <a:t>                       در </a:t>
            </a:r>
            <a:r>
              <a:rPr lang="fa-IR" sz="2200" dirty="0">
                <a:cs typeface="B Mitra" panose="00000400000000000000" pitchFamily="2" charset="-78"/>
              </a:rPr>
              <a:t>لبه های روستایی: می توان صرف نظر کرد.</a:t>
            </a:r>
            <a:endParaRPr lang="fa-IR" sz="2200" dirty="0" smtClean="0">
              <a:cs typeface="B Mitra" panose="00000400000000000000" pitchFamily="2" charset="-78"/>
            </a:endParaRPr>
          </a:p>
          <a:p>
            <a:pPr marL="0" indent="0" algn="just" rtl="1">
              <a:buNone/>
            </a:pPr>
            <a:r>
              <a:rPr lang="fa-IR" sz="2200" dirty="0">
                <a:cs typeface="B Mitra" panose="00000400000000000000" pitchFamily="2" charset="-78"/>
              </a:rPr>
              <a:t> </a:t>
            </a:r>
            <a:r>
              <a:rPr lang="fa-IR" sz="2200" dirty="0" smtClean="0">
                <a:cs typeface="B Mitra" panose="00000400000000000000" pitchFamily="2" charset="-78"/>
              </a:rPr>
              <a:t>                       </a:t>
            </a:r>
          </a:p>
          <a:p>
            <a:pPr algn="just" rtl="1"/>
            <a:r>
              <a:rPr lang="fa-IR" sz="2200" dirty="0">
                <a:cs typeface="B Mitra" panose="00000400000000000000" pitchFamily="2" charset="-78"/>
              </a:rPr>
              <a:t>ظاهر و شکل چراغ ها باید با ترابرش منطبق باشد.</a:t>
            </a:r>
            <a:endParaRPr lang="en-US" sz="2200" dirty="0">
              <a:cs typeface="B Mitra" panose="00000400000000000000" pitchFamily="2" charset="-78"/>
            </a:endParaRPr>
          </a:p>
          <a:p>
            <a:pPr algn="just" rtl="1"/>
            <a:r>
              <a:rPr lang="fa-IR" sz="2200" dirty="0">
                <a:cs typeface="B Mitra" panose="00000400000000000000" pitchFamily="2" charset="-78"/>
              </a:rPr>
              <a:t>چراغ های خیابانی برای نصب علائم خیابانی و ترافیکی هم استفاده شوند</a:t>
            </a:r>
            <a:r>
              <a:rPr lang="fa-IR" sz="2200" dirty="0" smtClean="0">
                <a:cs typeface="B Mitra" panose="00000400000000000000" pitchFamily="2" charset="-78"/>
              </a:rPr>
              <a:t>.</a:t>
            </a:r>
          </a:p>
          <a:p>
            <a:pPr marL="0" indent="0" algn="just" rtl="1">
              <a:buNone/>
            </a:pPr>
            <a:r>
              <a:rPr lang="fa-IR" sz="2000" dirty="0">
                <a:cs typeface="B Mitra" panose="00000400000000000000" pitchFamily="2" charset="-78"/>
              </a:rPr>
              <a:t>(راهنمای رشد هوشمند.آندره دو آنی و ... 123:1391)</a:t>
            </a:r>
            <a:endParaRPr lang="en-US" sz="2000" dirty="0">
              <a:cs typeface="B Mitra" panose="00000400000000000000" pitchFamily="2" charset="-78"/>
            </a:endParaRPr>
          </a:p>
          <a:p>
            <a:pPr algn="just" rtl="1"/>
            <a:endParaRPr lang="en-US" sz="2200" dirty="0">
              <a:cs typeface="B Mitra" panose="00000400000000000000" pitchFamily="2" charset="-78"/>
            </a:endParaRPr>
          </a:p>
        </p:txBody>
      </p:sp>
      <p:sp>
        <p:nvSpPr>
          <p:cNvPr id="5" name="Right Bracket 4"/>
          <p:cNvSpPr/>
          <p:nvPr/>
        </p:nvSpPr>
        <p:spPr>
          <a:xfrm>
            <a:off x="7239000" y="3644900"/>
            <a:ext cx="139700" cy="1701800"/>
          </a:xfrm>
          <a:prstGeom prst="rightBracket">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grpSp>
        <p:nvGrpSpPr>
          <p:cNvPr id="9" name="Group 8"/>
          <p:cNvGrpSpPr/>
          <p:nvPr/>
        </p:nvGrpSpPr>
        <p:grpSpPr>
          <a:xfrm>
            <a:off x="0" y="2095500"/>
            <a:ext cx="3223706" cy="4800600"/>
            <a:chOff x="393700" y="361155"/>
            <a:chExt cx="3223706" cy="480060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9100" y="361155"/>
              <a:ext cx="3198306" cy="4800600"/>
            </a:xfrm>
            <a:prstGeom prst="rect">
              <a:avLst/>
            </a:prstGeom>
          </p:spPr>
        </p:pic>
        <p:sp>
          <p:nvSpPr>
            <p:cNvPr id="8" name="TextBox 7"/>
            <p:cNvSpPr txBox="1"/>
            <p:nvPr/>
          </p:nvSpPr>
          <p:spPr>
            <a:xfrm>
              <a:off x="393700" y="4777461"/>
              <a:ext cx="3213100" cy="369332"/>
            </a:xfrm>
            <a:prstGeom prst="rect">
              <a:avLst/>
            </a:prstGeom>
            <a:noFill/>
            <a:ln>
              <a:noFill/>
            </a:ln>
          </p:spPr>
          <p:txBody>
            <a:bodyPr wrap="square" rtlCol="0" anchor="ctr" anchorCtr="1">
              <a:spAutoFit/>
            </a:bodyPr>
            <a:lstStyle/>
            <a:p>
              <a:r>
                <a:rPr lang="en-US" b="1" dirty="0">
                  <a:solidFill>
                    <a:schemeClr val="bg1"/>
                  </a:solidFill>
                </a:rPr>
                <a:t>www.made-in-china.com</a:t>
              </a:r>
            </a:p>
          </p:txBody>
        </p:sp>
      </p:grpSp>
      <p:grpSp>
        <p:nvGrpSpPr>
          <p:cNvPr id="11" name="Group 10"/>
          <p:cNvGrpSpPr/>
          <p:nvPr/>
        </p:nvGrpSpPr>
        <p:grpSpPr>
          <a:xfrm>
            <a:off x="1859536" y="3152776"/>
            <a:ext cx="4991099" cy="3743324"/>
            <a:chOff x="1859537" y="1418431"/>
            <a:chExt cx="4991099" cy="3743324"/>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9537" y="1418431"/>
              <a:ext cx="4991099" cy="3743324"/>
            </a:xfrm>
            <a:prstGeom prst="rect">
              <a:avLst/>
            </a:prstGeom>
          </p:spPr>
        </p:pic>
        <p:sp>
          <p:nvSpPr>
            <p:cNvPr id="10" name="TextBox 9"/>
            <p:cNvSpPr txBox="1"/>
            <p:nvPr/>
          </p:nvSpPr>
          <p:spPr>
            <a:xfrm>
              <a:off x="1859538" y="4777461"/>
              <a:ext cx="2220338" cy="369332"/>
            </a:xfrm>
            <a:prstGeom prst="rect">
              <a:avLst/>
            </a:prstGeom>
            <a:noFill/>
            <a:ln>
              <a:noFill/>
            </a:ln>
          </p:spPr>
          <p:txBody>
            <a:bodyPr wrap="square" rtlCol="0" anchor="ctr" anchorCtr="1">
              <a:spAutoFit/>
            </a:bodyPr>
            <a:lstStyle/>
            <a:p>
              <a:r>
                <a:rPr lang="en-US" b="1" dirty="0">
                  <a:solidFill>
                    <a:schemeClr val="bg1"/>
                  </a:solidFill>
                </a:rPr>
                <a:t>en.wikipedia.org</a:t>
              </a:r>
            </a:p>
          </p:txBody>
        </p:sp>
      </p:gr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5175" y="2472154"/>
            <a:ext cx="3298825" cy="4404101"/>
          </a:xfrm>
          <a:prstGeom prst="rect">
            <a:avLst/>
          </a:prstGeom>
        </p:spPr>
      </p:pic>
    </p:spTree>
    <p:extLst>
      <p:ext uri="{BB962C8B-B14F-4D97-AF65-F5344CB8AC3E}">
        <p14:creationId xmlns:p14="http://schemas.microsoft.com/office/powerpoint/2010/main" val="1991928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1000"/>
                                        <p:tgtEl>
                                          <p:spTgt spid="4">
                                            <p:txEl>
                                              <p:pRg st="4" end="4"/>
                                            </p:txEl>
                                          </p:spTgt>
                                        </p:tgtEl>
                                      </p:cBhvr>
                                    </p:animEffect>
                                    <p:anim calcmode="lin" valueType="num">
                                      <p:cBhvr>
                                        <p:cTn id="23"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1000"/>
                                        <p:tgtEl>
                                          <p:spTgt spid="4">
                                            <p:txEl>
                                              <p:pRg st="5" end="5"/>
                                            </p:txEl>
                                          </p:spTgt>
                                        </p:tgtEl>
                                      </p:cBhvr>
                                    </p:animEffect>
                                    <p:anim calcmode="lin" valueType="num">
                                      <p:cBhvr>
                                        <p:cTn id="28"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fade">
                                      <p:cBhvr>
                                        <p:cTn id="32" dur="1000"/>
                                        <p:tgtEl>
                                          <p:spTgt spid="4">
                                            <p:txEl>
                                              <p:pRg st="6" end="6"/>
                                            </p:txEl>
                                          </p:spTgt>
                                        </p:tgtEl>
                                      </p:cBhvr>
                                    </p:animEffect>
                                    <p:anim calcmode="lin" valueType="num">
                                      <p:cBhvr>
                                        <p:cTn id="33"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Effect transition="in" filter="fade">
                                      <p:cBhvr>
                                        <p:cTn id="37" dur="1000"/>
                                        <p:tgtEl>
                                          <p:spTgt spid="4">
                                            <p:txEl>
                                              <p:pRg st="7" end="7"/>
                                            </p:txEl>
                                          </p:spTgt>
                                        </p:tgtEl>
                                      </p:cBhvr>
                                    </p:animEffect>
                                    <p:anim calcmode="lin" valueType="num">
                                      <p:cBhvr>
                                        <p:cTn id="38"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4">
                                            <p:txEl>
                                              <p:pRg st="7" end="7"/>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fade">
                                      <p:cBhvr>
                                        <p:cTn id="42" dur="1000"/>
                                        <p:tgtEl>
                                          <p:spTgt spid="4">
                                            <p:txEl>
                                              <p:pRg st="8" end="8"/>
                                            </p:txEl>
                                          </p:spTgt>
                                        </p:tgtEl>
                                      </p:cBhvr>
                                    </p:animEffect>
                                    <p:anim calcmode="lin" valueType="num">
                                      <p:cBhvr>
                                        <p:cTn id="43"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8" end="8"/>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animEffect transition="in" filter="fade">
                                      <p:cBhvr>
                                        <p:cTn id="47" dur="1000"/>
                                        <p:tgtEl>
                                          <p:spTgt spid="4">
                                            <p:txEl>
                                              <p:pRg st="9" end="9"/>
                                            </p:txEl>
                                          </p:spTgt>
                                        </p:tgtEl>
                                      </p:cBhvr>
                                    </p:animEffect>
                                    <p:anim calcmode="lin" valueType="num">
                                      <p:cBhvr>
                                        <p:cTn id="48"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49" dur="1000" fill="hold"/>
                                        <p:tgtEl>
                                          <p:spTgt spid="4">
                                            <p:txEl>
                                              <p:pRg st="9" end="9"/>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4">
                                            <p:txEl>
                                              <p:pRg st="10" end="10"/>
                                            </p:txEl>
                                          </p:spTgt>
                                        </p:tgtEl>
                                        <p:attrNameLst>
                                          <p:attrName>style.visibility</p:attrName>
                                        </p:attrNameLst>
                                      </p:cBhvr>
                                      <p:to>
                                        <p:strVal val="visible"/>
                                      </p:to>
                                    </p:set>
                                    <p:animEffect transition="in" filter="fade">
                                      <p:cBhvr>
                                        <p:cTn id="52" dur="1000"/>
                                        <p:tgtEl>
                                          <p:spTgt spid="4">
                                            <p:txEl>
                                              <p:pRg st="10" end="10"/>
                                            </p:txEl>
                                          </p:spTgt>
                                        </p:tgtEl>
                                      </p:cBhvr>
                                    </p:animEffect>
                                    <p:anim calcmode="lin" valueType="num">
                                      <p:cBhvr>
                                        <p:cTn id="53"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54"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1000"/>
                                        <p:tgtEl>
                                          <p:spTgt spid="9"/>
                                        </p:tgtEl>
                                      </p:cBhvr>
                                    </p:animEffect>
                                    <p:anim calcmode="lin" valueType="num">
                                      <p:cBhvr>
                                        <p:cTn id="64" dur="1000" fill="hold"/>
                                        <p:tgtEl>
                                          <p:spTgt spid="9"/>
                                        </p:tgtEl>
                                        <p:attrNameLst>
                                          <p:attrName>ppt_x</p:attrName>
                                        </p:attrNameLst>
                                      </p:cBhvr>
                                      <p:tavLst>
                                        <p:tav tm="0">
                                          <p:val>
                                            <p:strVal val="#ppt_x"/>
                                          </p:val>
                                        </p:tav>
                                        <p:tav tm="100000">
                                          <p:val>
                                            <p:strVal val="#ppt_x"/>
                                          </p:val>
                                        </p:tav>
                                      </p:tavLst>
                                    </p:anim>
                                    <p:anim calcmode="lin" valueType="num">
                                      <p:cBhvr>
                                        <p:cTn id="6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6" presetClass="entr" presetSubtype="21" fill="hold" nodeType="click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barn(inVertical)">
                                      <p:cBhvr>
                                        <p:cTn id="70" dur="500"/>
                                        <p:tgtEl>
                                          <p:spTgt spid="11"/>
                                        </p:tgtEl>
                                      </p:cBhvr>
                                    </p:animEffec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1000"/>
                                        <p:tgtEl>
                                          <p:spTgt spid="7"/>
                                        </p:tgtEl>
                                      </p:cBhvr>
                                    </p:animEffect>
                                    <p:anim calcmode="lin" valueType="num">
                                      <p:cBhvr>
                                        <p:cTn id="76" dur="1000" fill="hold"/>
                                        <p:tgtEl>
                                          <p:spTgt spid="7"/>
                                        </p:tgtEl>
                                        <p:attrNameLst>
                                          <p:attrName>ppt_x</p:attrName>
                                        </p:attrNameLst>
                                      </p:cBhvr>
                                      <p:tavLst>
                                        <p:tav tm="0">
                                          <p:val>
                                            <p:strVal val="#ppt_x"/>
                                          </p:val>
                                        </p:tav>
                                        <p:tav tm="100000">
                                          <p:val>
                                            <p:strVal val="#ppt_x"/>
                                          </p:val>
                                        </p:tav>
                                      </p:tavLst>
                                    </p:anim>
                                    <p:anim calcmode="lin" valueType="num">
                                      <p:cBhvr>
                                        <p:cTn id="7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1400" y="284561"/>
            <a:ext cx="7600950" cy="1325563"/>
          </a:xfrm>
        </p:spPr>
        <p:txBody>
          <a:bodyPr>
            <a:normAutofit/>
          </a:bodyPr>
          <a:lstStyle/>
          <a:p>
            <a:pPr algn="r" rtl="1"/>
            <a:r>
              <a:rPr lang="fa-IR" sz="3600" dirty="0" smtClean="0">
                <a:ln w="0"/>
                <a:solidFill>
                  <a:schemeClr val="accent1"/>
                </a:solidFill>
                <a:cs typeface="B Mitra" pitchFamily="2" charset="-78"/>
              </a:rPr>
              <a:t>1/5. مصالح کف سازی:</a:t>
            </a:r>
            <a:br>
              <a:rPr lang="fa-IR" sz="3600" dirty="0" smtClean="0">
                <a:ln w="0"/>
                <a:solidFill>
                  <a:schemeClr val="accent1"/>
                </a:solidFill>
                <a:cs typeface="B Mitra" pitchFamily="2" charset="-78"/>
              </a:rPr>
            </a:br>
            <a:r>
              <a:rPr lang="fa-IR" sz="3200" dirty="0" smtClean="0">
                <a:ln w="0"/>
                <a:solidFill>
                  <a:schemeClr val="accent1"/>
                </a:solidFill>
                <a:cs typeface="B Mitra" pitchFamily="2" charset="-78"/>
              </a:rPr>
              <a:t>سطوح را ساده و تا حد امکان نفوذپذیر نگه دارید</a:t>
            </a:r>
            <a:r>
              <a:rPr lang="fa-IR" sz="3600" dirty="0" smtClean="0">
                <a:ln w="0"/>
                <a:solidFill>
                  <a:schemeClr val="accent1"/>
                </a:solidFill>
                <a:cs typeface="B Mitra" pitchFamily="2" charset="-78"/>
              </a:rPr>
              <a:t>.</a:t>
            </a:r>
            <a:endParaRPr lang="en-US" sz="3600" dirty="0">
              <a:ln w="0"/>
              <a:solidFill>
                <a:schemeClr val="accent1"/>
              </a:solidFill>
              <a:cs typeface="B Mitra" pitchFamily="2" charset="-78"/>
            </a:endParaRPr>
          </a:p>
        </p:txBody>
      </p:sp>
      <p:sp>
        <p:nvSpPr>
          <p:cNvPr id="4" name="Content Placeholder 3"/>
          <p:cNvSpPr>
            <a:spLocks noGrp="1"/>
          </p:cNvSpPr>
          <p:nvPr>
            <p:ph idx="1"/>
          </p:nvPr>
        </p:nvSpPr>
        <p:spPr>
          <a:xfrm>
            <a:off x="825500" y="1690689"/>
            <a:ext cx="8039100" cy="5032376"/>
          </a:xfrm>
        </p:spPr>
        <p:txBody>
          <a:bodyPr>
            <a:noAutofit/>
          </a:bodyPr>
          <a:lstStyle/>
          <a:p>
            <a:pPr algn="just" rtl="1"/>
            <a:r>
              <a:rPr lang="fa-IR" sz="2200" dirty="0">
                <a:cs typeface="B Mitra" panose="00000400000000000000" pitchFamily="2" charset="-78"/>
              </a:rPr>
              <a:t>موفقیت یک خیابان، به عنوان محیطی مناسب برای عابر پیاده، بیشتر به کیفیت های فضایی آن بستگی دارد تا به مصالح آن</a:t>
            </a:r>
            <a:r>
              <a:rPr lang="fa-IR" sz="2200" dirty="0" smtClean="0">
                <a:cs typeface="B Mitra" panose="00000400000000000000" pitchFamily="2" charset="-78"/>
              </a:rPr>
              <a:t>.</a:t>
            </a:r>
          </a:p>
          <a:p>
            <a:pPr marL="0" indent="0" algn="just" rtl="1">
              <a:buNone/>
            </a:pPr>
            <a:endParaRPr lang="fa-IR" sz="2200" dirty="0" smtClean="0">
              <a:cs typeface="B Mitra" panose="00000400000000000000" pitchFamily="2" charset="-78"/>
            </a:endParaRPr>
          </a:p>
          <a:p>
            <a:pPr marL="0" indent="0" algn="just" rtl="1">
              <a:buNone/>
            </a:pPr>
            <a:r>
              <a:rPr lang="fa-IR" sz="2200" dirty="0" smtClean="0">
                <a:cs typeface="B Mitra" panose="00000400000000000000" pitchFamily="2" charset="-78"/>
              </a:rPr>
              <a:t>                                                  </a:t>
            </a:r>
            <a:r>
              <a:rPr lang="fa-IR" sz="2200" dirty="0">
                <a:cs typeface="B Mitra" panose="00000400000000000000" pitchFamily="2" charset="-78"/>
              </a:rPr>
              <a:t>سابقه تثبیت شده از استفاده از آنها وجود دارد.</a:t>
            </a:r>
            <a:endParaRPr lang="en-US" sz="2200" dirty="0">
              <a:cs typeface="B Mitra" panose="00000400000000000000" pitchFamily="2" charset="-78"/>
            </a:endParaRPr>
          </a:p>
          <a:p>
            <a:pPr algn="just" rtl="1"/>
            <a:r>
              <a:rPr lang="fa-IR" sz="2200" dirty="0">
                <a:cs typeface="B Mitra" panose="00000400000000000000" pitchFamily="2" charset="-78"/>
              </a:rPr>
              <a:t>بهترین مورد ها برای </a:t>
            </a:r>
            <a:r>
              <a:rPr lang="fa-IR" sz="2200" dirty="0" smtClean="0">
                <a:cs typeface="B Mitra" panose="00000400000000000000" pitchFamily="2" charset="-78"/>
              </a:rPr>
              <a:t>تجهیزات                   </a:t>
            </a:r>
          </a:p>
          <a:p>
            <a:pPr marL="0" indent="0" algn="just" rtl="1">
              <a:buNone/>
            </a:pPr>
            <a:r>
              <a:rPr lang="fa-IR" sz="2200" dirty="0">
                <a:cs typeface="B Mitra" panose="00000400000000000000" pitchFamily="2" charset="-78"/>
              </a:rPr>
              <a:t> </a:t>
            </a:r>
            <a:r>
              <a:rPr lang="fa-IR" sz="2200" dirty="0" smtClean="0">
                <a:cs typeface="B Mitra" panose="00000400000000000000" pitchFamily="2" charset="-78"/>
              </a:rPr>
              <a:t>                                                 تعداد </a:t>
            </a:r>
            <a:r>
              <a:rPr lang="fa-IR" sz="2200" dirty="0">
                <a:cs typeface="B Mitra" panose="00000400000000000000" pitchFamily="2" charset="-78"/>
              </a:rPr>
              <a:t>فراوان از آنها در انبار ها وجود </a:t>
            </a:r>
            <a:r>
              <a:rPr lang="fa-IR" sz="2200" dirty="0" smtClean="0">
                <a:cs typeface="B Mitra" panose="00000400000000000000" pitchFamily="2" charset="-78"/>
              </a:rPr>
              <a:t>دارد.</a:t>
            </a:r>
            <a:endParaRPr lang="fa-IR" sz="2200" dirty="0">
              <a:cs typeface="B Mitra" panose="00000400000000000000" pitchFamily="2" charset="-78"/>
            </a:endParaRPr>
          </a:p>
          <a:p>
            <a:pPr marL="0" indent="0" algn="just" rtl="1">
              <a:buNone/>
            </a:pPr>
            <a:endParaRPr lang="fa-IR" sz="2200" dirty="0">
              <a:cs typeface="B Mitra" panose="00000400000000000000" pitchFamily="2" charset="-78"/>
            </a:endParaRPr>
          </a:p>
          <a:p>
            <a:pPr marL="0" indent="0" algn="just" rtl="1">
              <a:buNone/>
            </a:pPr>
            <a:r>
              <a:rPr lang="fa-IR" sz="2200" dirty="0" smtClean="0">
                <a:cs typeface="B Mitra" panose="00000400000000000000" pitchFamily="2" charset="-78"/>
              </a:rPr>
              <a:t>                                                  </a:t>
            </a:r>
            <a:r>
              <a:rPr lang="fa-IR" sz="2200" dirty="0">
                <a:cs typeface="B Mitra" panose="00000400000000000000" pitchFamily="2" charset="-78"/>
              </a:rPr>
              <a:t>در لبه روستایی: شن ریزی پیاده رو ها و مسیر های مختص 	</a:t>
            </a:r>
            <a:r>
              <a:rPr lang="fa-IR" sz="2200" dirty="0" smtClean="0">
                <a:cs typeface="B Mitra" panose="00000400000000000000" pitchFamily="2" charset="-78"/>
              </a:rPr>
              <a:t>			عابران </a:t>
            </a:r>
            <a:r>
              <a:rPr lang="fa-IR" sz="2200" dirty="0">
                <a:cs typeface="B Mitra" panose="00000400000000000000" pitchFamily="2" charset="-78"/>
              </a:rPr>
              <a:t>پیاده و نیز مسیر های پشت خانه ها</a:t>
            </a:r>
          </a:p>
          <a:p>
            <a:pPr algn="just" rtl="1"/>
            <a:r>
              <a:rPr lang="fa-IR" sz="2200" dirty="0">
                <a:cs typeface="B Mitra" panose="00000400000000000000" pitchFamily="2" charset="-78"/>
              </a:rPr>
              <a:t>تدابیر برای قابلیت نفوذ آب باران </a:t>
            </a:r>
            <a:r>
              <a:rPr lang="fa-IR" sz="2200" dirty="0" smtClean="0">
                <a:cs typeface="B Mitra" panose="00000400000000000000" pitchFamily="2" charset="-78"/>
              </a:rPr>
              <a:t>    </a:t>
            </a:r>
            <a:r>
              <a:rPr lang="fa-IR" sz="2200" dirty="0">
                <a:cs typeface="B Mitra" panose="00000400000000000000" pitchFamily="2" charset="-78"/>
              </a:rPr>
              <a:t>در نواحی شهری: نواری از آجر قابل نفوذ یا قلوه سنگ بین </a:t>
            </a:r>
            <a:r>
              <a:rPr lang="fa-IR" sz="2200" dirty="0" smtClean="0">
                <a:cs typeface="B Mitra" panose="00000400000000000000" pitchFamily="2" charset="-78"/>
              </a:rPr>
              <a:t>				درختان </a:t>
            </a:r>
            <a:r>
              <a:rPr lang="fa-IR" sz="2200" dirty="0">
                <a:cs typeface="B Mitra" panose="00000400000000000000" pitchFamily="2" charset="-78"/>
              </a:rPr>
              <a:t>در پیاده رو </a:t>
            </a:r>
            <a:r>
              <a:rPr lang="fa-IR" sz="2200" dirty="0" smtClean="0">
                <a:cs typeface="B Mitra" panose="00000400000000000000" pitchFamily="2" charset="-78"/>
              </a:rPr>
              <a:t>ها</a:t>
            </a:r>
          </a:p>
          <a:p>
            <a:pPr marL="0" indent="0" algn="just" rtl="1">
              <a:buNone/>
            </a:pPr>
            <a:r>
              <a:rPr lang="fa-IR" sz="2200" dirty="0">
                <a:cs typeface="B Mitra" panose="00000400000000000000" pitchFamily="2" charset="-78"/>
              </a:rPr>
              <a:t> </a:t>
            </a:r>
            <a:r>
              <a:rPr lang="fa-IR" sz="2200" dirty="0" smtClean="0">
                <a:cs typeface="B Mitra" panose="00000400000000000000" pitchFamily="2" charset="-78"/>
              </a:rPr>
              <a:t>   			       در </a:t>
            </a:r>
            <a:r>
              <a:rPr lang="fa-IR" sz="2200" dirty="0">
                <a:cs typeface="B Mitra" panose="00000400000000000000" pitchFamily="2" charset="-78"/>
              </a:rPr>
              <a:t>حومه های شهری: باغچه های ممتد درختان برای ایجاد </a:t>
            </a:r>
            <a:r>
              <a:rPr lang="fa-IR" sz="2200" dirty="0" smtClean="0">
                <a:cs typeface="B Mitra" panose="00000400000000000000" pitchFamily="2" charset="-78"/>
              </a:rPr>
              <a:t>				باغچه </a:t>
            </a:r>
            <a:r>
              <a:rPr lang="fa-IR" sz="2200" dirty="0">
                <a:cs typeface="B Mitra" panose="00000400000000000000" pitchFamily="2" charset="-78"/>
              </a:rPr>
              <a:t>گود جهت نفوذ </a:t>
            </a:r>
            <a:endParaRPr lang="fa-IR" sz="2200" dirty="0" smtClean="0">
              <a:cs typeface="B Mitra" panose="00000400000000000000" pitchFamily="2" charset="-78"/>
            </a:endParaRPr>
          </a:p>
          <a:p>
            <a:pPr marL="0" indent="0" algn="just" rtl="1">
              <a:buNone/>
            </a:pPr>
            <a:endParaRPr lang="fa-IR" sz="2200" dirty="0" smtClean="0">
              <a:cs typeface="B Mitra" panose="00000400000000000000" pitchFamily="2" charset="-78"/>
            </a:endParaRPr>
          </a:p>
        </p:txBody>
      </p:sp>
      <p:cxnSp>
        <p:nvCxnSpPr>
          <p:cNvPr id="5" name="Curved Connector 4"/>
          <p:cNvCxnSpPr/>
          <p:nvPr/>
        </p:nvCxnSpPr>
        <p:spPr>
          <a:xfrm rot="10800000">
            <a:off x="5727700" y="3024981"/>
            <a:ext cx="444500" cy="330200"/>
          </a:xfrm>
          <a:prstGeom prst="curvedConnector3">
            <a:avLst/>
          </a:prstGeom>
          <a:ln>
            <a:headEnd type="triangle"/>
            <a:tailEnd type="triangle"/>
          </a:ln>
        </p:spPr>
        <p:style>
          <a:lnRef idx="1">
            <a:schemeClr val="accent4"/>
          </a:lnRef>
          <a:fillRef idx="0">
            <a:schemeClr val="accent4"/>
          </a:fillRef>
          <a:effectRef idx="0">
            <a:schemeClr val="accent4"/>
          </a:effectRef>
          <a:fontRef idx="minor">
            <a:schemeClr val="tx1"/>
          </a:fontRef>
        </p:style>
      </p:cxnSp>
      <p:cxnSp>
        <p:nvCxnSpPr>
          <p:cNvPr id="6" name="Curved Connector 5"/>
          <p:cNvCxnSpPr/>
          <p:nvPr/>
        </p:nvCxnSpPr>
        <p:spPr>
          <a:xfrm rot="10800000" flipV="1">
            <a:off x="5727700" y="3435746"/>
            <a:ext cx="444500" cy="330200"/>
          </a:xfrm>
          <a:prstGeom prst="curvedConnector3">
            <a:avLst/>
          </a:prstGeom>
          <a:ln>
            <a:headEnd type="triangle"/>
            <a:tailEnd type="triangle"/>
          </a:ln>
        </p:spPr>
        <p:style>
          <a:lnRef idx="1">
            <a:schemeClr val="accent4"/>
          </a:lnRef>
          <a:fillRef idx="0">
            <a:schemeClr val="accent4"/>
          </a:fillRef>
          <a:effectRef idx="0">
            <a:schemeClr val="accent4"/>
          </a:effectRef>
          <a:fontRef idx="minor">
            <a:schemeClr val="tx1"/>
          </a:fontRef>
        </p:style>
      </p:cxnSp>
      <p:sp>
        <p:nvSpPr>
          <p:cNvPr id="3" name="Right Bracket 2"/>
          <p:cNvSpPr/>
          <p:nvPr/>
        </p:nvSpPr>
        <p:spPr>
          <a:xfrm>
            <a:off x="5664200" y="4406900"/>
            <a:ext cx="127000" cy="2006600"/>
          </a:xfrm>
          <a:prstGeom prst="rightBracket">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27" y="2381"/>
            <a:ext cx="4572000" cy="441813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1468" y="2381"/>
            <a:ext cx="3862532" cy="5680194"/>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24981"/>
            <a:ext cx="3843564" cy="3860800"/>
          </a:xfrm>
          <a:prstGeom prst="rect">
            <a:avLst/>
          </a:prstGeom>
        </p:spPr>
      </p:pic>
    </p:spTree>
    <p:extLst>
      <p:ext uri="{BB962C8B-B14F-4D97-AF65-F5344CB8AC3E}">
        <p14:creationId xmlns:p14="http://schemas.microsoft.com/office/powerpoint/2010/main" val="94067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anim calcmode="lin" valueType="num">
                                      <p:cBhvr>
                                        <p:cTn id="2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anim calcmode="lin" valueType="num">
                                      <p:cBhvr>
                                        <p:cTn id="2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fade">
                                      <p:cBhvr>
                                        <p:cTn id="32" dur="1000"/>
                                        <p:tgtEl>
                                          <p:spTgt spid="4">
                                            <p:txEl>
                                              <p:pRg st="6" end="6"/>
                                            </p:txEl>
                                          </p:spTgt>
                                        </p:tgtEl>
                                      </p:cBhvr>
                                    </p:animEffect>
                                    <p:anim calcmode="lin" valueType="num">
                                      <p:cBhvr>
                                        <p:cTn id="33"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Effect transition="in" filter="fade">
                                      <p:cBhvr>
                                        <p:cTn id="37" dur="1000"/>
                                        <p:tgtEl>
                                          <p:spTgt spid="4">
                                            <p:txEl>
                                              <p:pRg st="7" end="7"/>
                                            </p:txEl>
                                          </p:spTgt>
                                        </p:tgtEl>
                                      </p:cBhvr>
                                    </p:animEffect>
                                    <p:anim calcmode="lin" valueType="num">
                                      <p:cBhvr>
                                        <p:cTn id="38"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4">
                                            <p:txEl>
                                              <p:pRg st="7" end="7"/>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fade">
                                      <p:cBhvr>
                                        <p:cTn id="42" dur="1000"/>
                                        <p:tgtEl>
                                          <p:spTgt spid="4">
                                            <p:txEl>
                                              <p:pRg st="8" end="8"/>
                                            </p:txEl>
                                          </p:spTgt>
                                        </p:tgtEl>
                                      </p:cBhvr>
                                    </p:animEffect>
                                    <p:anim calcmode="lin" valueType="num">
                                      <p:cBhvr>
                                        <p:cTn id="43"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1000"/>
                                        <p:tgtEl>
                                          <p:spTgt spid="7"/>
                                        </p:tgtEl>
                                      </p:cBhvr>
                                    </p:animEffect>
                                    <p:anim calcmode="lin" valueType="num">
                                      <p:cBhvr>
                                        <p:cTn id="60" dur="1000" fill="hold"/>
                                        <p:tgtEl>
                                          <p:spTgt spid="7"/>
                                        </p:tgtEl>
                                        <p:attrNameLst>
                                          <p:attrName>ppt_x</p:attrName>
                                        </p:attrNameLst>
                                      </p:cBhvr>
                                      <p:tavLst>
                                        <p:tav tm="0">
                                          <p:val>
                                            <p:strVal val="#ppt_x"/>
                                          </p:val>
                                        </p:tav>
                                        <p:tav tm="100000">
                                          <p:val>
                                            <p:strVal val="#ppt_x"/>
                                          </p:val>
                                        </p:tav>
                                      </p:tavLst>
                                    </p:anim>
                                    <p:anim calcmode="lin" valueType="num">
                                      <p:cBhvr>
                                        <p:cTn id="6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fade">
                                      <p:cBhvr>
                                        <p:cTn id="66" dur="1000"/>
                                        <p:tgtEl>
                                          <p:spTgt spid="8"/>
                                        </p:tgtEl>
                                      </p:cBhvr>
                                    </p:animEffect>
                                    <p:anim calcmode="lin" valueType="num">
                                      <p:cBhvr>
                                        <p:cTn id="67" dur="1000" fill="hold"/>
                                        <p:tgtEl>
                                          <p:spTgt spid="8"/>
                                        </p:tgtEl>
                                        <p:attrNameLst>
                                          <p:attrName>ppt_x</p:attrName>
                                        </p:attrNameLst>
                                      </p:cBhvr>
                                      <p:tavLst>
                                        <p:tav tm="0">
                                          <p:val>
                                            <p:strVal val="#ppt_x"/>
                                          </p:val>
                                        </p:tav>
                                        <p:tav tm="100000">
                                          <p:val>
                                            <p:strVal val="#ppt_x"/>
                                          </p:val>
                                        </p:tav>
                                      </p:tavLst>
                                    </p:anim>
                                    <p:anim calcmode="lin" valueType="num">
                                      <p:cBhvr>
                                        <p:cTn id="6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fade">
                                      <p:cBhvr>
                                        <p:cTn id="73" dur="1000"/>
                                        <p:tgtEl>
                                          <p:spTgt spid="9"/>
                                        </p:tgtEl>
                                      </p:cBhvr>
                                    </p:animEffect>
                                    <p:anim calcmode="lin" valueType="num">
                                      <p:cBhvr>
                                        <p:cTn id="74" dur="1000" fill="hold"/>
                                        <p:tgtEl>
                                          <p:spTgt spid="9"/>
                                        </p:tgtEl>
                                        <p:attrNameLst>
                                          <p:attrName>ppt_x</p:attrName>
                                        </p:attrNameLst>
                                      </p:cBhvr>
                                      <p:tavLst>
                                        <p:tav tm="0">
                                          <p:val>
                                            <p:strVal val="#ppt_x"/>
                                          </p:val>
                                        </p:tav>
                                        <p:tav tm="100000">
                                          <p:val>
                                            <p:strVal val="#ppt_x"/>
                                          </p:val>
                                        </p:tav>
                                      </p:tavLst>
                                    </p:anim>
                                    <p:anim calcmode="lin" valueType="num">
                                      <p:cBhvr>
                                        <p:cTn id="7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rtl="1"/>
            <a:r>
              <a:rPr lang="fa-IR" sz="3600" dirty="0" smtClean="0">
                <a:ln w="0"/>
                <a:solidFill>
                  <a:schemeClr val="accent1"/>
                </a:solidFill>
                <a:cs typeface="B Mitra" pitchFamily="2" charset="-78"/>
              </a:rPr>
              <a:t>1/6. موانع پیاده رو:</a:t>
            </a:r>
            <a:r>
              <a:rPr lang="fa-IR" dirty="0" smtClean="0">
                <a:ln w="0"/>
                <a:solidFill>
                  <a:schemeClr val="accent1"/>
                </a:solidFill>
                <a:cs typeface="B Mitra" pitchFamily="2" charset="-78"/>
              </a:rPr>
              <a:t/>
            </a:r>
            <a:br>
              <a:rPr lang="fa-IR" dirty="0" smtClean="0">
                <a:ln w="0"/>
                <a:solidFill>
                  <a:schemeClr val="accent1"/>
                </a:solidFill>
                <a:cs typeface="B Mitra" pitchFamily="2" charset="-78"/>
              </a:rPr>
            </a:br>
            <a:r>
              <a:rPr lang="fa-IR" sz="3200" dirty="0" smtClean="0">
                <a:ln w="0"/>
                <a:solidFill>
                  <a:schemeClr val="accent1"/>
                </a:solidFill>
                <a:cs typeface="B Mitra" pitchFamily="2" charset="-78"/>
              </a:rPr>
              <a:t>مسیر عابران پیاده را پاک نگه دارید.</a:t>
            </a:r>
            <a:endParaRPr lang="en-US" sz="3200" dirty="0">
              <a:ln w="0"/>
              <a:solidFill>
                <a:schemeClr val="accent1"/>
              </a:solidFill>
              <a:cs typeface="B Mitra" pitchFamily="2" charset="-78"/>
            </a:endParaRPr>
          </a:p>
        </p:txBody>
      </p:sp>
      <p:sp>
        <p:nvSpPr>
          <p:cNvPr id="2" name="Content Placeholder 1"/>
          <p:cNvSpPr>
            <a:spLocks noGrp="1"/>
          </p:cNvSpPr>
          <p:nvPr>
            <p:ph idx="1"/>
          </p:nvPr>
        </p:nvSpPr>
        <p:spPr/>
        <p:txBody>
          <a:bodyPr>
            <a:normAutofit fontScale="92500" lnSpcReduction="20000"/>
          </a:bodyPr>
          <a:lstStyle/>
          <a:p>
            <a:pPr marL="0" indent="0" algn="just" rtl="1">
              <a:buNone/>
            </a:pPr>
            <a:r>
              <a:rPr lang="fa-IR" sz="2400" dirty="0" smtClean="0">
                <a:cs typeface="B Mitra" pitchFamily="2" charset="-78"/>
              </a:rPr>
              <a:t>	مسیر </a:t>
            </a:r>
            <a:r>
              <a:rPr lang="fa-IR" sz="2400" dirty="0">
                <a:cs typeface="B Mitra" pitchFamily="2" charset="-78"/>
              </a:rPr>
              <a:t>عابران پیاده باید از هر گونه تیرهای چراغ.درخت و گلدان.پستی و بلندی و دیگر موانع حرکت پاک باشد.به طور مثال جهت عملکرد بهینه ی پیاده رو ی نواحی تجاری باید دارای چهار قسمت باشد:</a:t>
            </a:r>
            <a:endParaRPr lang="en-US" sz="2400" dirty="0">
              <a:cs typeface="B Mitra" pitchFamily="2" charset="-78"/>
            </a:endParaRPr>
          </a:p>
          <a:p>
            <a:pPr marL="0" lvl="0" indent="0" algn="just" rtl="1">
              <a:buNone/>
            </a:pPr>
            <a:r>
              <a:rPr lang="fa-IR" sz="2400" dirty="0" smtClean="0">
                <a:cs typeface="B Mitra" pitchFamily="2" charset="-78"/>
              </a:rPr>
              <a:t>	جدول: نزدیک </a:t>
            </a:r>
            <a:r>
              <a:rPr lang="fa-IR" sz="2400" dirty="0">
                <a:cs typeface="B Mitra" pitchFamily="2" charset="-78"/>
              </a:rPr>
              <a:t>جدول باید فضای حد اقلی برای باز شدن درب خودروها منظور گردد.</a:t>
            </a:r>
            <a:endParaRPr lang="en-US" sz="2400" dirty="0">
              <a:cs typeface="B Mitra" pitchFamily="2" charset="-78"/>
            </a:endParaRPr>
          </a:p>
          <a:p>
            <a:pPr marL="0" lvl="0" indent="0" algn="just" rtl="1">
              <a:buNone/>
            </a:pPr>
            <a:r>
              <a:rPr lang="fa-IR" sz="2400" dirty="0" smtClean="0">
                <a:cs typeface="B Mitra" pitchFamily="2" charset="-78"/>
              </a:rPr>
              <a:t>	تجهیزات </a:t>
            </a:r>
            <a:r>
              <a:rPr lang="fa-IR" sz="2400" dirty="0">
                <a:cs typeface="B Mitra" pitchFamily="2" charset="-78"/>
              </a:rPr>
              <a:t>شهری</a:t>
            </a:r>
            <a:r>
              <a:rPr lang="fa-IR" sz="2400" dirty="0" smtClean="0">
                <a:cs typeface="B Mitra" pitchFamily="2" charset="-78"/>
              </a:rPr>
              <a:t>: شامل </a:t>
            </a:r>
            <a:r>
              <a:rPr lang="fa-IR" sz="2400" dirty="0">
                <a:cs typeface="B Mitra" pitchFamily="2" charset="-78"/>
              </a:rPr>
              <a:t>درختان.چراغ های خیابان.صندوق پست.سطل اشغالو سایر موانع دائمی حرکت </a:t>
            </a:r>
            <a:endParaRPr lang="en-US" sz="2400" dirty="0">
              <a:cs typeface="B Mitra" pitchFamily="2" charset="-78"/>
            </a:endParaRPr>
          </a:p>
          <a:p>
            <a:pPr marL="0" lvl="0" indent="0" algn="just" rtl="1">
              <a:buNone/>
            </a:pPr>
            <a:r>
              <a:rPr lang="fa-IR" sz="2400" dirty="0" smtClean="0">
                <a:cs typeface="B Mitra" pitchFamily="2" charset="-78"/>
              </a:rPr>
              <a:t>	مکث </a:t>
            </a:r>
            <a:r>
              <a:rPr lang="fa-IR" sz="2400" dirty="0">
                <a:cs typeface="B Mitra" pitchFamily="2" charset="-78"/>
              </a:rPr>
              <a:t>در مقابل ویترین ها:مکانی برای موانع موقتی.یا عرضه ی کالایی که باید در زسر سایبان مغازه ها قرار گیرد.</a:t>
            </a:r>
            <a:endParaRPr lang="en-US" sz="2400" dirty="0">
              <a:cs typeface="B Mitra" pitchFamily="2" charset="-78"/>
            </a:endParaRPr>
          </a:p>
          <a:p>
            <a:pPr marL="0" lvl="0" indent="0" algn="just" rtl="1">
              <a:buNone/>
            </a:pPr>
            <a:r>
              <a:rPr lang="fa-IR" sz="2400" dirty="0" smtClean="0">
                <a:cs typeface="B Mitra" pitchFamily="2" charset="-78"/>
              </a:rPr>
              <a:t>	پیاده </a:t>
            </a:r>
            <a:r>
              <a:rPr lang="fa-IR" sz="2400" dirty="0">
                <a:cs typeface="B Mitra" pitchFamily="2" charset="-78"/>
              </a:rPr>
              <a:t>روی</a:t>
            </a:r>
            <a:r>
              <a:rPr lang="fa-IR" sz="2400" dirty="0" smtClean="0">
                <a:cs typeface="B Mitra" pitchFamily="2" charset="-78"/>
              </a:rPr>
              <a:t>: مکانی </a:t>
            </a:r>
            <a:r>
              <a:rPr lang="fa-IR" sz="2400" dirty="0">
                <a:cs typeface="B Mitra" pitchFamily="2" charset="-78"/>
              </a:rPr>
              <a:t>برای حرکت عابران </a:t>
            </a:r>
            <a:r>
              <a:rPr lang="fa-IR" sz="2400" dirty="0" smtClean="0">
                <a:cs typeface="B Mitra" pitchFamily="2" charset="-78"/>
              </a:rPr>
              <a:t>پیاده</a:t>
            </a:r>
          </a:p>
          <a:p>
            <a:pPr algn="just"/>
            <a:endParaRPr lang="en-US" sz="2400" dirty="0">
              <a:cs typeface="B Mitra" pitchFamily="2" charset="-78"/>
            </a:endParaRPr>
          </a:p>
        </p:txBody>
      </p:sp>
      <p:pic>
        <p:nvPicPr>
          <p:cNvPr id="4" name="Picture 3" descr="197290_242.jpg"/>
          <p:cNvPicPr/>
          <p:nvPr/>
        </p:nvPicPr>
        <p:blipFill>
          <a:blip r:embed="rId2" cstate="print"/>
          <a:stretch>
            <a:fillRect/>
          </a:stretch>
        </p:blipFill>
        <p:spPr>
          <a:xfrm>
            <a:off x="387518" y="1486325"/>
            <a:ext cx="4555957" cy="2736038"/>
          </a:xfrm>
          <a:prstGeom prst="rect">
            <a:avLst/>
          </a:prstGeom>
        </p:spPr>
      </p:pic>
      <p:pic>
        <p:nvPicPr>
          <p:cNvPr id="5" name="Picture 4" descr="images.jpgوم.jpg"/>
          <p:cNvPicPr/>
          <p:nvPr/>
        </p:nvPicPr>
        <p:blipFill>
          <a:blip r:embed="rId3" cstate="print"/>
          <a:stretch>
            <a:fillRect/>
          </a:stretch>
        </p:blipFill>
        <p:spPr>
          <a:xfrm>
            <a:off x="4371684" y="1486325"/>
            <a:ext cx="4483100" cy="2736038"/>
          </a:xfrm>
          <a:prstGeom prst="rect">
            <a:avLst/>
          </a:prstGeom>
        </p:spPr>
      </p:pic>
      <p:pic>
        <p:nvPicPr>
          <p:cNvPr id="6" name="Picture 5" descr="images.jpg"/>
          <p:cNvPicPr/>
          <p:nvPr/>
        </p:nvPicPr>
        <p:blipFill>
          <a:blip r:embed="rId4" cstate="print"/>
          <a:stretch>
            <a:fillRect/>
          </a:stretch>
        </p:blipFill>
        <p:spPr>
          <a:xfrm>
            <a:off x="0" y="3717944"/>
            <a:ext cx="4376886" cy="3140056"/>
          </a:xfrm>
          <a:prstGeom prst="rect">
            <a:avLst/>
          </a:prstGeom>
        </p:spPr>
      </p:pic>
    </p:spTree>
    <p:extLst>
      <p:ext uri="{BB962C8B-B14F-4D97-AF65-F5344CB8AC3E}">
        <p14:creationId xmlns:p14="http://schemas.microsoft.com/office/powerpoint/2010/main" val="2063402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1000"/>
                                        <p:tgtEl>
                                          <p:spTgt spid="2">
                                            <p:txEl>
                                              <p:pRg st="1" end="1"/>
                                            </p:txEl>
                                          </p:spTgt>
                                        </p:tgtEl>
                                      </p:cBhvr>
                                    </p:animEffect>
                                    <p:anim calcmode="lin" valueType="num">
                                      <p:cBhvr>
                                        <p:cTn id="1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1000"/>
                                        <p:tgtEl>
                                          <p:spTgt spid="2">
                                            <p:txEl>
                                              <p:pRg st="2" end="2"/>
                                            </p:txEl>
                                          </p:spTgt>
                                        </p:tgtEl>
                                      </p:cBhvr>
                                    </p:animEffect>
                                    <p:anim calcmode="lin" valueType="num">
                                      <p:cBhvr>
                                        <p:cTn id="2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1000"/>
                                        <p:tgtEl>
                                          <p:spTgt spid="2">
                                            <p:txEl>
                                              <p:pRg st="3" end="3"/>
                                            </p:txEl>
                                          </p:spTgt>
                                        </p:tgtEl>
                                      </p:cBhvr>
                                    </p:animEffect>
                                    <p:anim calcmode="lin" valueType="num">
                                      <p:cBhvr>
                                        <p:cTn id="28"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1000"/>
                                        <p:tgtEl>
                                          <p:spTgt spid="2">
                                            <p:txEl>
                                              <p:pRg st="4" end="4"/>
                                            </p:txEl>
                                          </p:spTgt>
                                        </p:tgtEl>
                                      </p:cBhvr>
                                    </p:animEffect>
                                    <p:anim calcmode="lin" valueType="num">
                                      <p:cBhvr>
                                        <p:cTn id="33"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down)">
                                      <p:cBhvr>
                                        <p:cTn id="44" dur="5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F9C49E1-11F2-4EB9-9390-F2D155C1AA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Parallax</Template>
  <TotalTime>0</TotalTime>
  <Words>959</Words>
  <Application>Microsoft Office PowerPoint</Application>
  <PresentationFormat>On-screen Show (4:3)</PresentationFormat>
  <Paragraphs>166</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B Mitra</vt:lpstr>
      <vt:lpstr>Calibri</vt:lpstr>
      <vt:lpstr>Century Gothic</vt:lpstr>
      <vt:lpstr>Corbel</vt:lpstr>
      <vt:lpstr>Franklin Gothic Book</vt:lpstr>
      <vt:lpstr>Wingdings</vt:lpstr>
      <vt:lpstr>Parallax</vt:lpstr>
      <vt:lpstr>مبانی و روش های طراحی شهری</vt:lpstr>
      <vt:lpstr>فهرست:</vt:lpstr>
      <vt:lpstr>1. منظر عمومی خیابان</vt:lpstr>
      <vt:lpstr>1/1. پیاده رو: پیاده رو مناسب در امتداد تمام معابر شهری ایجاد کنید.  </vt:lpstr>
      <vt:lpstr>1/2. درختان خیابان: در امتداد معابر درخت بکارید.</vt:lpstr>
      <vt:lpstr>1/3. جدول ها و باغچه های گود طیف متناسبی از روش های جمع آوری آب باران های شدید فراهم کنید.</vt:lpstr>
      <vt:lpstr>1/4. چراغ خیابان: چراغ خیابان را متناسب با مکان در نظر بگیرید.</vt:lpstr>
      <vt:lpstr>1/5. مصالح کف سازی: سطوح را ساده و تا حد امکان نفوذپذیر نگه دارید.</vt:lpstr>
      <vt:lpstr>1/6. موانع پیاده رو: مسیر عابران پیاده را پاک نگه دارید.</vt:lpstr>
      <vt:lpstr>1/7. جای گیری تاسیسات رفاهی: تاسیسات رفاهی را خارج از دید جای دهید.</vt:lpstr>
      <vt:lpstr>2. منظر خصوصی خیابان:</vt:lpstr>
      <vt:lpstr>2/1. دیوار های خیابان: فضای خیابان ها را با نمای ساختمان ها محصور کنید.</vt:lpstr>
      <vt:lpstr>2/2. عقب نشستگی های کم عمق: در نواحی شهری، ساختمان ها را نزدیک تر به خیابان جای دهید.</vt:lpstr>
      <vt:lpstr>2/3. الحاقات ساختمان: عناصر ساختمانی دوستانه و نیمه عمومی را در ساختمان تشویق کنید.</vt:lpstr>
      <vt:lpstr>2/4. ارتفاع ساختمان ها: ارتفاع ساختمان ها را مطابق ترابرش تعیین کنید.</vt:lpstr>
      <vt:lpstr>2/5. آسمان خراش ها: آسمان خراش ها را محدود به نواحی کنید که به وسیله حمل و نقل عمومی به خوبی پوشش داده شوند.</vt:lpstr>
      <vt:lpstr>2/6. نگاه به خیابان: با درها و پنجره های متعدد به جلوخان ساختمان ها زندگی ببخشید.</vt:lpstr>
      <vt:lpstr>2/7. مغازه ها در پیاده رو: از بازارچه های خرید از هر نوع، اجتناب کنید.</vt:lpstr>
      <vt:lpstr>2/8. مدیریت خرده فروشی: مغازه ها را باید با بالاترین استاندارد حرفه ای، طراحی و مدیریت کرد.</vt:lpstr>
      <vt:lpstr>منابع: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2013-10-16T18:19:59Z</dcterms:created>
  <dcterms:modified xsi:type="dcterms:W3CDTF">2019-12-18T11:15:11Z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TC034606169991</vt:lpwstr>
  </property>
</Properties>
</file>