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1" r:id="rId1"/>
  </p:sldMasterIdLst>
  <p:notesMasterIdLst>
    <p:notesMasterId r:id="rId27"/>
  </p:notes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  <p:sldId id="263" r:id="rId9"/>
    <p:sldId id="265" r:id="rId10"/>
    <p:sldId id="266" r:id="rId11"/>
    <p:sldId id="268" r:id="rId12"/>
    <p:sldId id="269" r:id="rId13"/>
    <p:sldId id="270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1" r:id="rId22"/>
    <p:sldId id="282" r:id="rId23"/>
    <p:sldId id="283" r:id="rId24"/>
    <p:sldId id="284" r:id="rId25"/>
    <p:sldId id="285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705" autoAdjust="0"/>
  </p:normalViewPr>
  <p:slideViewPr>
    <p:cSldViewPr>
      <p:cViewPr varScale="1">
        <p:scale>
          <a:sx n="75" d="100"/>
          <a:sy n="75" d="100"/>
        </p:scale>
        <p:origin x="107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3D7008-D49E-46A0-90B4-5BEE42B1C5D3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68D1268-2F09-4B12-BAA0-E9AF24CF57C3}">
      <dgm:prSet phldrT="[Text]" custT="1"/>
      <dgm:spPr/>
      <dgm:t>
        <a:bodyPr/>
        <a:lstStyle/>
        <a:p>
          <a:r>
            <a:rPr lang="fa-IR" sz="1600" b="1" dirty="0" smtClean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rPr>
            <a:t>هسته  اصلی تفکرات گروه متابولیست</a:t>
          </a:r>
          <a:endParaRPr lang="en-US" sz="1600" b="1" dirty="0">
            <a:solidFill>
              <a:schemeClr val="bg1">
                <a:lumMod val="10000"/>
              </a:schemeClr>
            </a:solidFill>
            <a:cs typeface="B Homa" panose="00000400000000000000" pitchFamily="2" charset="-78"/>
          </a:endParaRPr>
        </a:p>
      </dgm:t>
    </dgm:pt>
    <dgm:pt modelId="{6CFD8F07-971C-420C-A78E-1839ACF4597D}" type="parTrans" cxnId="{21213715-D738-4872-AF51-3493790AB8CB}">
      <dgm:prSet/>
      <dgm:spPr/>
      <dgm:t>
        <a:bodyPr/>
        <a:lstStyle/>
        <a:p>
          <a:endParaRPr lang="en-US"/>
        </a:p>
      </dgm:t>
    </dgm:pt>
    <dgm:pt modelId="{89E420A5-F3B6-4A6A-B056-AB49B56B4186}" type="sibTrans" cxnId="{21213715-D738-4872-AF51-3493790AB8CB}">
      <dgm:prSet/>
      <dgm:spPr/>
      <dgm:t>
        <a:bodyPr/>
        <a:lstStyle/>
        <a:p>
          <a:endParaRPr lang="en-US"/>
        </a:p>
      </dgm:t>
    </dgm:pt>
    <dgm:pt modelId="{EE6514E2-5FFF-4C95-B51E-E2331368CAF0}">
      <dgm:prSet phldrT="[Text]" custT="1"/>
      <dgm:spPr/>
      <dgm:t>
        <a:bodyPr/>
        <a:lstStyle/>
        <a:p>
          <a:r>
            <a:rPr lang="fa-IR" sz="1600" b="1" dirty="0" smtClean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rPr>
            <a:t>رشد</a:t>
          </a:r>
          <a:endParaRPr lang="en-US" sz="1600" b="1" dirty="0">
            <a:solidFill>
              <a:schemeClr val="bg1">
                <a:lumMod val="10000"/>
              </a:schemeClr>
            </a:solidFill>
            <a:cs typeface="B Homa" panose="00000400000000000000" pitchFamily="2" charset="-78"/>
          </a:endParaRPr>
        </a:p>
      </dgm:t>
    </dgm:pt>
    <dgm:pt modelId="{32A07E95-94D3-4638-BF0C-9F7AC60DB59F}" type="parTrans" cxnId="{AAB0DBEA-725E-4BAF-AAE2-0BA406118CEE}">
      <dgm:prSet/>
      <dgm:spPr/>
      <dgm:t>
        <a:bodyPr/>
        <a:lstStyle/>
        <a:p>
          <a:endParaRPr lang="en-US"/>
        </a:p>
      </dgm:t>
    </dgm:pt>
    <dgm:pt modelId="{F903F0D7-2150-4E6F-BA63-899FB6D32425}" type="sibTrans" cxnId="{AAB0DBEA-725E-4BAF-AAE2-0BA406118CEE}">
      <dgm:prSet/>
      <dgm:spPr/>
      <dgm:t>
        <a:bodyPr/>
        <a:lstStyle/>
        <a:p>
          <a:endParaRPr lang="en-US"/>
        </a:p>
      </dgm:t>
    </dgm:pt>
    <dgm:pt modelId="{665C46AE-FC0D-45B5-9958-17E9D547A381}">
      <dgm:prSet phldrT="[Text]" custT="1"/>
      <dgm:spPr/>
      <dgm:t>
        <a:bodyPr/>
        <a:lstStyle/>
        <a:p>
          <a:r>
            <a:rPr lang="fa-IR" sz="1600" b="1" dirty="0" smtClean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rPr>
            <a:t>تغییر</a:t>
          </a:r>
          <a:endParaRPr lang="en-US" sz="1600" b="1" dirty="0">
            <a:solidFill>
              <a:schemeClr val="bg1">
                <a:lumMod val="10000"/>
              </a:schemeClr>
            </a:solidFill>
            <a:cs typeface="B Homa" panose="00000400000000000000" pitchFamily="2" charset="-78"/>
          </a:endParaRPr>
        </a:p>
      </dgm:t>
    </dgm:pt>
    <dgm:pt modelId="{6136E416-33FA-4BFD-9598-D5DF495AE7BD}" type="parTrans" cxnId="{42333574-4A20-4377-B995-AB5AECD23063}">
      <dgm:prSet/>
      <dgm:spPr/>
      <dgm:t>
        <a:bodyPr/>
        <a:lstStyle/>
        <a:p>
          <a:endParaRPr lang="en-US"/>
        </a:p>
      </dgm:t>
    </dgm:pt>
    <dgm:pt modelId="{3FED3033-87B0-4F09-BFAA-6BADC882EDCC}" type="sibTrans" cxnId="{42333574-4A20-4377-B995-AB5AECD23063}">
      <dgm:prSet/>
      <dgm:spPr/>
      <dgm:t>
        <a:bodyPr/>
        <a:lstStyle/>
        <a:p>
          <a:endParaRPr lang="en-US"/>
        </a:p>
      </dgm:t>
    </dgm:pt>
    <dgm:pt modelId="{2FD09074-3B8F-43D2-8AB6-0ACB002D6064}">
      <dgm:prSet phldrT="[Text]" custT="1"/>
      <dgm:spPr/>
      <dgm:t>
        <a:bodyPr/>
        <a:lstStyle/>
        <a:p>
          <a:r>
            <a:rPr lang="fa-IR" sz="1600" b="1" dirty="0" smtClean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rPr>
            <a:t>انعطاف</a:t>
          </a:r>
          <a:endParaRPr lang="en-US" sz="1600" b="1" dirty="0">
            <a:solidFill>
              <a:schemeClr val="bg1">
                <a:lumMod val="10000"/>
              </a:schemeClr>
            </a:solidFill>
            <a:cs typeface="B Homa" panose="00000400000000000000" pitchFamily="2" charset="-78"/>
          </a:endParaRPr>
        </a:p>
      </dgm:t>
    </dgm:pt>
    <dgm:pt modelId="{C3E9A9B1-9D55-4198-96CD-35AD62426C95}" type="parTrans" cxnId="{E0795EA9-DCC1-42F5-B24E-1AD1192F39E3}">
      <dgm:prSet/>
      <dgm:spPr/>
      <dgm:t>
        <a:bodyPr/>
        <a:lstStyle/>
        <a:p>
          <a:endParaRPr lang="en-US"/>
        </a:p>
      </dgm:t>
    </dgm:pt>
    <dgm:pt modelId="{B6E2CA74-F99C-44C8-9B19-5B58C27272F4}" type="sibTrans" cxnId="{E0795EA9-DCC1-42F5-B24E-1AD1192F39E3}">
      <dgm:prSet/>
      <dgm:spPr/>
      <dgm:t>
        <a:bodyPr/>
        <a:lstStyle/>
        <a:p>
          <a:endParaRPr lang="en-US"/>
        </a:p>
      </dgm:t>
    </dgm:pt>
    <dgm:pt modelId="{2AFE6D99-803B-4EE3-9746-EA8D18DC7E84}">
      <dgm:prSet phldrT="[Text]" custT="1"/>
      <dgm:spPr/>
      <dgm:t>
        <a:bodyPr/>
        <a:lstStyle/>
        <a:p>
          <a:r>
            <a:rPr lang="fa-IR" sz="1600" b="1" dirty="0" smtClean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rPr>
            <a:t>قابلیت تعویض</a:t>
          </a:r>
          <a:endParaRPr lang="en-US" sz="1600" b="1" dirty="0">
            <a:solidFill>
              <a:schemeClr val="bg1">
                <a:lumMod val="10000"/>
              </a:schemeClr>
            </a:solidFill>
            <a:cs typeface="B Homa" panose="00000400000000000000" pitchFamily="2" charset="-78"/>
          </a:endParaRPr>
        </a:p>
      </dgm:t>
    </dgm:pt>
    <dgm:pt modelId="{EBA54FD5-A29B-41AB-AB22-A4686D364179}" type="parTrans" cxnId="{5524F27E-D850-486D-AB41-D7126ACABEFC}">
      <dgm:prSet/>
      <dgm:spPr/>
      <dgm:t>
        <a:bodyPr/>
        <a:lstStyle/>
        <a:p>
          <a:endParaRPr lang="en-US"/>
        </a:p>
      </dgm:t>
    </dgm:pt>
    <dgm:pt modelId="{E6851138-5A88-4968-B56F-9ACBC4AA0D1E}" type="sibTrans" cxnId="{5524F27E-D850-486D-AB41-D7126ACABEFC}">
      <dgm:prSet/>
      <dgm:spPr/>
      <dgm:t>
        <a:bodyPr/>
        <a:lstStyle/>
        <a:p>
          <a:endParaRPr lang="en-US"/>
        </a:p>
      </dgm:t>
    </dgm:pt>
    <dgm:pt modelId="{7A06040F-C25E-4A29-B817-1A9729DE080D}" type="pres">
      <dgm:prSet presAssocID="{193D7008-D49E-46A0-90B4-5BEE42B1C5D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ABB1114-4156-4AF3-888F-4FA0AE5A1D23}" type="pres">
      <dgm:prSet presAssocID="{D68D1268-2F09-4B12-BAA0-E9AF24CF57C3}" presName="centerShape" presStyleLbl="node0" presStyleIdx="0" presStyleCnt="1" custScaleX="131203" custScaleY="139706"/>
      <dgm:spPr/>
      <dgm:t>
        <a:bodyPr/>
        <a:lstStyle/>
        <a:p>
          <a:endParaRPr lang="en-US"/>
        </a:p>
      </dgm:t>
    </dgm:pt>
    <dgm:pt modelId="{ED5179F9-1078-4FDC-9676-E953E12683A0}" type="pres">
      <dgm:prSet presAssocID="{32A07E95-94D3-4638-BF0C-9F7AC60DB59F}" presName="parTrans" presStyleLbl="sibTrans2D1" presStyleIdx="0" presStyleCnt="4"/>
      <dgm:spPr/>
      <dgm:t>
        <a:bodyPr/>
        <a:lstStyle/>
        <a:p>
          <a:endParaRPr lang="en-US"/>
        </a:p>
      </dgm:t>
    </dgm:pt>
    <dgm:pt modelId="{8741200C-C184-4FA0-A1B0-DD57E96CE3CE}" type="pres">
      <dgm:prSet presAssocID="{32A07E95-94D3-4638-BF0C-9F7AC60DB59F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1418CCB4-1C91-4A5B-A05F-911775512873}" type="pres">
      <dgm:prSet presAssocID="{EE6514E2-5FFF-4C95-B51E-E2331368CAF0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073205-B326-4F8C-B83E-E22C985350CE}" type="pres">
      <dgm:prSet presAssocID="{6136E416-33FA-4BFD-9598-D5DF495AE7BD}" presName="parTrans" presStyleLbl="sibTrans2D1" presStyleIdx="1" presStyleCnt="4"/>
      <dgm:spPr/>
      <dgm:t>
        <a:bodyPr/>
        <a:lstStyle/>
        <a:p>
          <a:endParaRPr lang="en-US"/>
        </a:p>
      </dgm:t>
    </dgm:pt>
    <dgm:pt modelId="{25CA9262-242C-4B35-B29C-99E2EA5454A9}" type="pres">
      <dgm:prSet presAssocID="{6136E416-33FA-4BFD-9598-D5DF495AE7BD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7B6B06FC-EEC4-41CF-A845-1D769AFE8593}" type="pres">
      <dgm:prSet presAssocID="{665C46AE-FC0D-45B5-9958-17E9D547A381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A7A7D2-B6AD-42CD-91A7-5B0C34ECC0C6}" type="pres">
      <dgm:prSet presAssocID="{C3E9A9B1-9D55-4198-96CD-35AD62426C95}" presName="parTrans" presStyleLbl="sibTrans2D1" presStyleIdx="2" presStyleCnt="4"/>
      <dgm:spPr/>
      <dgm:t>
        <a:bodyPr/>
        <a:lstStyle/>
        <a:p>
          <a:endParaRPr lang="en-US"/>
        </a:p>
      </dgm:t>
    </dgm:pt>
    <dgm:pt modelId="{11289BC6-BD84-43A0-A4C3-4818E0D33C1E}" type="pres">
      <dgm:prSet presAssocID="{C3E9A9B1-9D55-4198-96CD-35AD62426C95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A26C9058-59F1-4A7B-A31F-2F704D5F27AB}" type="pres">
      <dgm:prSet presAssocID="{2FD09074-3B8F-43D2-8AB6-0ACB002D606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DDAEE8-43F9-41C8-AC0C-C8D4CA3256CE}" type="pres">
      <dgm:prSet presAssocID="{EBA54FD5-A29B-41AB-AB22-A4686D364179}" presName="parTrans" presStyleLbl="sibTrans2D1" presStyleIdx="3" presStyleCnt="4"/>
      <dgm:spPr/>
      <dgm:t>
        <a:bodyPr/>
        <a:lstStyle/>
        <a:p>
          <a:endParaRPr lang="en-US"/>
        </a:p>
      </dgm:t>
    </dgm:pt>
    <dgm:pt modelId="{5B1ADB4C-1D8D-4EC9-803C-25CC4C1CB131}" type="pres">
      <dgm:prSet presAssocID="{EBA54FD5-A29B-41AB-AB22-A4686D364179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0CBE093F-2F1B-4B08-80C6-C1B4B9702604}" type="pres">
      <dgm:prSet presAssocID="{2AFE6D99-803B-4EE3-9746-EA8D18DC7E8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AB0DBEA-725E-4BAF-AAE2-0BA406118CEE}" srcId="{D68D1268-2F09-4B12-BAA0-E9AF24CF57C3}" destId="{EE6514E2-5FFF-4C95-B51E-E2331368CAF0}" srcOrd="0" destOrd="0" parTransId="{32A07E95-94D3-4638-BF0C-9F7AC60DB59F}" sibTransId="{F903F0D7-2150-4E6F-BA63-899FB6D32425}"/>
    <dgm:cxn modelId="{788F6473-6C62-4EEE-9346-DB2A13E7F482}" type="presOf" srcId="{C3E9A9B1-9D55-4198-96CD-35AD62426C95}" destId="{11289BC6-BD84-43A0-A4C3-4818E0D33C1E}" srcOrd="1" destOrd="0" presId="urn:microsoft.com/office/officeart/2005/8/layout/radial5"/>
    <dgm:cxn modelId="{9EE854F7-1232-4CD8-A7BB-5A88BC853665}" type="presOf" srcId="{2AFE6D99-803B-4EE3-9746-EA8D18DC7E84}" destId="{0CBE093F-2F1B-4B08-80C6-C1B4B9702604}" srcOrd="0" destOrd="0" presId="urn:microsoft.com/office/officeart/2005/8/layout/radial5"/>
    <dgm:cxn modelId="{5333177B-B420-4B2B-A0B7-2E02235B5890}" type="presOf" srcId="{2FD09074-3B8F-43D2-8AB6-0ACB002D6064}" destId="{A26C9058-59F1-4A7B-A31F-2F704D5F27AB}" srcOrd="0" destOrd="0" presId="urn:microsoft.com/office/officeart/2005/8/layout/radial5"/>
    <dgm:cxn modelId="{E0795EA9-DCC1-42F5-B24E-1AD1192F39E3}" srcId="{D68D1268-2F09-4B12-BAA0-E9AF24CF57C3}" destId="{2FD09074-3B8F-43D2-8AB6-0ACB002D6064}" srcOrd="2" destOrd="0" parTransId="{C3E9A9B1-9D55-4198-96CD-35AD62426C95}" sibTransId="{B6E2CA74-F99C-44C8-9B19-5B58C27272F4}"/>
    <dgm:cxn modelId="{5524F27E-D850-486D-AB41-D7126ACABEFC}" srcId="{D68D1268-2F09-4B12-BAA0-E9AF24CF57C3}" destId="{2AFE6D99-803B-4EE3-9746-EA8D18DC7E84}" srcOrd="3" destOrd="0" parTransId="{EBA54FD5-A29B-41AB-AB22-A4686D364179}" sibTransId="{E6851138-5A88-4968-B56F-9ACBC4AA0D1E}"/>
    <dgm:cxn modelId="{9BCBD401-C67C-4A3C-9303-09718366E3C5}" type="presOf" srcId="{D68D1268-2F09-4B12-BAA0-E9AF24CF57C3}" destId="{2ABB1114-4156-4AF3-888F-4FA0AE5A1D23}" srcOrd="0" destOrd="0" presId="urn:microsoft.com/office/officeart/2005/8/layout/radial5"/>
    <dgm:cxn modelId="{5C19D37E-65F7-4EA3-AF7C-705BBFAEDE80}" type="presOf" srcId="{32A07E95-94D3-4638-BF0C-9F7AC60DB59F}" destId="{ED5179F9-1078-4FDC-9676-E953E12683A0}" srcOrd="0" destOrd="0" presId="urn:microsoft.com/office/officeart/2005/8/layout/radial5"/>
    <dgm:cxn modelId="{08B50EC8-C015-407A-89F0-0212E5C8F9E1}" type="presOf" srcId="{6136E416-33FA-4BFD-9598-D5DF495AE7BD}" destId="{25CA9262-242C-4B35-B29C-99E2EA5454A9}" srcOrd="1" destOrd="0" presId="urn:microsoft.com/office/officeart/2005/8/layout/radial5"/>
    <dgm:cxn modelId="{EE798169-AD7E-419D-A3D2-92631F02ED6F}" type="presOf" srcId="{32A07E95-94D3-4638-BF0C-9F7AC60DB59F}" destId="{8741200C-C184-4FA0-A1B0-DD57E96CE3CE}" srcOrd="1" destOrd="0" presId="urn:microsoft.com/office/officeart/2005/8/layout/radial5"/>
    <dgm:cxn modelId="{425BBDD8-5E88-41C1-AC18-C2605869523F}" type="presOf" srcId="{6136E416-33FA-4BFD-9598-D5DF495AE7BD}" destId="{E8073205-B326-4F8C-B83E-E22C985350CE}" srcOrd="0" destOrd="0" presId="urn:microsoft.com/office/officeart/2005/8/layout/radial5"/>
    <dgm:cxn modelId="{3B35474F-444C-4357-BAB5-95C0A56E8483}" type="presOf" srcId="{C3E9A9B1-9D55-4198-96CD-35AD62426C95}" destId="{B9A7A7D2-B6AD-42CD-91A7-5B0C34ECC0C6}" srcOrd="0" destOrd="0" presId="urn:microsoft.com/office/officeart/2005/8/layout/radial5"/>
    <dgm:cxn modelId="{628F8297-57B0-4497-890D-76DF84E5D525}" type="presOf" srcId="{EBA54FD5-A29B-41AB-AB22-A4686D364179}" destId="{08DDAEE8-43F9-41C8-AC0C-C8D4CA3256CE}" srcOrd="0" destOrd="0" presId="urn:microsoft.com/office/officeart/2005/8/layout/radial5"/>
    <dgm:cxn modelId="{4734674E-A41A-4B07-9182-6BB10732F16C}" type="presOf" srcId="{EE6514E2-5FFF-4C95-B51E-E2331368CAF0}" destId="{1418CCB4-1C91-4A5B-A05F-911775512873}" srcOrd="0" destOrd="0" presId="urn:microsoft.com/office/officeart/2005/8/layout/radial5"/>
    <dgm:cxn modelId="{42333574-4A20-4377-B995-AB5AECD23063}" srcId="{D68D1268-2F09-4B12-BAA0-E9AF24CF57C3}" destId="{665C46AE-FC0D-45B5-9958-17E9D547A381}" srcOrd="1" destOrd="0" parTransId="{6136E416-33FA-4BFD-9598-D5DF495AE7BD}" sibTransId="{3FED3033-87B0-4F09-BFAA-6BADC882EDCC}"/>
    <dgm:cxn modelId="{71696343-615F-4CBB-BD46-FD3A2691D36F}" type="presOf" srcId="{665C46AE-FC0D-45B5-9958-17E9D547A381}" destId="{7B6B06FC-EEC4-41CF-A845-1D769AFE8593}" srcOrd="0" destOrd="0" presId="urn:microsoft.com/office/officeart/2005/8/layout/radial5"/>
    <dgm:cxn modelId="{FD968027-1671-4705-BC8D-2C276A64A4B8}" type="presOf" srcId="{193D7008-D49E-46A0-90B4-5BEE42B1C5D3}" destId="{7A06040F-C25E-4A29-B817-1A9729DE080D}" srcOrd="0" destOrd="0" presId="urn:microsoft.com/office/officeart/2005/8/layout/radial5"/>
    <dgm:cxn modelId="{21213715-D738-4872-AF51-3493790AB8CB}" srcId="{193D7008-D49E-46A0-90B4-5BEE42B1C5D3}" destId="{D68D1268-2F09-4B12-BAA0-E9AF24CF57C3}" srcOrd="0" destOrd="0" parTransId="{6CFD8F07-971C-420C-A78E-1839ACF4597D}" sibTransId="{89E420A5-F3B6-4A6A-B056-AB49B56B4186}"/>
    <dgm:cxn modelId="{7AEE00EB-28AF-4EE2-916D-13FF01836E2E}" type="presOf" srcId="{EBA54FD5-A29B-41AB-AB22-A4686D364179}" destId="{5B1ADB4C-1D8D-4EC9-803C-25CC4C1CB131}" srcOrd="1" destOrd="0" presId="urn:microsoft.com/office/officeart/2005/8/layout/radial5"/>
    <dgm:cxn modelId="{188122FD-AC82-4E42-8697-04AFE4FF88EF}" type="presParOf" srcId="{7A06040F-C25E-4A29-B817-1A9729DE080D}" destId="{2ABB1114-4156-4AF3-888F-4FA0AE5A1D23}" srcOrd="0" destOrd="0" presId="urn:microsoft.com/office/officeart/2005/8/layout/radial5"/>
    <dgm:cxn modelId="{A133D8E2-823F-4BE7-9734-E2CEFCA07D87}" type="presParOf" srcId="{7A06040F-C25E-4A29-B817-1A9729DE080D}" destId="{ED5179F9-1078-4FDC-9676-E953E12683A0}" srcOrd="1" destOrd="0" presId="urn:microsoft.com/office/officeart/2005/8/layout/radial5"/>
    <dgm:cxn modelId="{593A936A-F92F-4CBE-95C3-7A776ECA813E}" type="presParOf" srcId="{ED5179F9-1078-4FDC-9676-E953E12683A0}" destId="{8741200C-C184-4FA0-A1B0-DD57E96CE3CE}" srcOrd="0" destOrd="0" presId="urn:microsoft.com/office/officeart/2005/8/layout/radial5"/>
    <dgm:cxn modelId="{2DD53852-B0F7-43AA-AAE0-5218F3B9A345}" type="presParOf" srcId="{7A06040F-C25E-4A29-B817-1A9729DE080D}" destId="{1418CCB4-1C91-4A5B-A05F-911775512873}" srcOrd="2" destOrd="0" presId="urn:microsoft.com/office/officeart/2005/8/layout/radial5"/>
    <dgm:cxn modelId="{CFF92FF8-F610-4A23-9CC0-8625315EEA4F}" type="presParOf" srcId="{7A06040F-C25E-4A29-B817-1A9729DE080D}" destId="{E8073205-B326-4F8C-B83E-E22C985350CE}" srcOrd="3" destOrd="0" presId="urn:microsoft.com/office/officeart/2005/8/layout/radial5"/>
    <dgm:cxn modelId="{87078A86-1133-40EB-9E79-DD73F9236099}" type="presParOf" srcId="{E8073205-B326-4F8C-B83E-E22C985350CE}" destId="{25CA9262-242C-4B35-B29C-99E2EA5454A9}" srcOrd="0" destOrd="0" presId="urn:microsoft.com/office/officeart/2005/8/layout/radial5"/>
    <dgm:cxn modelId="{1E0C8E6B-EB9A-4E03-A48B-95942E4A5827}" type="presParOf" srcId="{7A06040F-C25E-4A29-B817-1A9729DE080D}" destId="{7B6B06FC-EEC4-41CF-A845-1D769AFE8593}" srcOrd="4" destOrd="0" presId="urn:microsoft.com/office/officeart/2005/8/layout/radial5"/>
    <dgm:cxn modelId="{BDCD9ED5-D37E-49EE-9B6B-95D80C5523E7}" type="presParOf" srcId="{7A06040F-C25E-4A29-B817-1A9729DE080D}" destId="{B9A7A7D2-B6AD-42CD-91A7-5B0C34ECC0C6}" srcOrd="5" destOrd="0" presId="urn:microsoft.com/office/officeart/2005/8/layout/radial5"/>
    <dgm:cxn modelId="{CDB4E310-DDE3-4887-A5E3-E6DA0D463666}" type="presParOf" srcId="{B9A7A7D2-B6AD-42CD-91A7-5B0C34ECC0C6}" destId="{11289BC6-BD84-43A0-A4C3-4818E0D33C1E}" srcOrd="0" destOrd="0" presId="urn:microsoft.com/office/officeart/2005/8/layout/radial5"/>
    <dgm:cxn modelId="{6E8472C8-A95B-47D2-8F53-47098693A651}" type="presParOf" srcId="{7A06040F-C25E-4A29-B817-1A9729DE080D}" destId="{A26C9058-59F1-4A7B-A31F-2F704D5F27AB}" srcOrd="6" destOrd="0" presId="urn:microsoft.com/office/officeart/2005/8/layout/radial5"/>
    <dgm:cxn modelId="{CEF84AA3-65DA-41E3-91CC-493C2BAE4FC3}" type="presParOf" srcId="{7A06040F-C25E-4A29-B817-1A9729DE080D}" destId="{08DDAEE8-43F9-41C8-AC0C-C8D4CA3256CE}" srcOrd="7" destOrd="0" presId="urn:microsoft.com/office/officeart/2005/8/layout/radial5"/>
    <dgm:cxn modelId="{1BB6AEC2-5454-453F-8252-3470B9298168}" type="presParOf" srcId="{08DDAEE8-43F9-41C8-AC0C-C8D4CA3256CE}" destId="{5B1ADB4C-1D8D-4EC9-803C-25CC4C1CB131}" srcOrd="0" destOrd="0" presId="urn:microsoft.com/office/officeart/2005/8/layout/radial5"/>
    <dgm:cxn modelId="{7C9C2232-581F-425F-A8D9-F4B05A7C8464}" type="presParOf" srcId="{7A06040F-C25E-4A29-B817-1A9729DE080D}" destId="{0CBE093F-2F1B-4B08-80C6-C1B4B9702604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1722E31-E3A0-4385-8FD1-802D51BF2C15}" type="doc">
      <dgm:prSet loTypeId="urn:microsoft.com/office/officeart/2005/8/layout/equation2" loCatId="process" qsTypeId="urn:microsoft.com/office/officeart/2005/8/quickstyle/3d3" qsCatId="3D" csTypeId="urn:microsoft.com/office/officeart/2005/8/colors/accent1_2" csCatId="accent1" phldr="1"/>
      <dgm:spPr/>
    </dgm:pt>
    <dgm:pt modelId="{D516DC9B-FC47-4575-911A-0A051993B2CA}">
      <dgm:prSet phldrT="[Text]" custT="1"/>
      <dgm:spPr/>
      <dgm:t>
        <a:bodyPr/>
        <a:lstStyle/>
        <a:p>
          <a:r>
            <a:rPr lang="fa-IR" sz="1600" b="1" dirty="0" smtClean="0">
              <a:solidFill>
                <a:schemeClr val="tx1"/>
              </a:solidFill>
              <a:cs typeface="B Homa" panose="00000400000000000000" pitchFamily="2" charset="-78"/>
            </a:rPr>
            <a:t>شکل  گیری نهضت متابولیزم</a:t>
          </a:r>
          <a:endParaRPr lang="en-US" sz="1600" b="1" dirty="0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DBA5ED48-0B07-4873-B9E8-AEEBC9DE37BF}" type="sibTrans" cxnId="{2B025D79-17C9-42CF-88BC-60622D6391E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39EA1EF-2E12-4A62-9801-2FD6E77C94E7}" type="parTrans" cxnId="{2B025D79-17C9-42CF-88BC-60622D6391E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6322587-2965-4092-864D-F8B744F1EAA3}">
      <dgm:prSet phldrT="[Text]" custT="1"/>
      <dgm:spPr/>
      <dgm:t>
        <a:bodyPr/>
        <a:lstStyle/>
        <a:p>
          <a:pPr algn="ctr"/>
          <a:r>
            <a:rPr lang="fa-IR" sz="1800" b="1" dirty="0" smtClean="0">
              <a:solidFill>
                <a:schemeClr val="tx1"/>
              </a:solidFill>
              <a:cs typeface="B Homa" panose="00000400000000000000" pitchFamily="2" charset="-78"/>
            </a:rPr>
            <a:t>مخالفت با اصول طراحی تجدد مانند : فرم تابع عملکرد است.</a:t>
          </a:r>
        </a:p>
        <a:p>
          <a:pPr algn="ctr"/>
          <a:r>
            <a:rPr lang="fa-IR" sz="1800" b="1" dirty="0" smtClean="0">
              <a:solidFill>
                <a:schemeClr val="tx1"/>
              </a:solidFill>
              <a:cs typeface="B Homa" panose="00000400000000000000" pitchFamily="2" charset="-78"/>
            </a:rPr>
            <a:t>معتقد به تضمین آینده و فرهنگ بشر در گرو توجه به قوانین فضا و تحول عملکردی در شهرها</a:t>
          </a:r>
        </a:p>
        <a:p>
          <a:pPr algn="ctr"/>
          <a:r>
            <a:rPr lang="fa-IR" sz="1800" b="1" dirty="0" smtClean="0">
              <a:solidFill>
                <a:schemeClr val="tx1"/>
              </a:solidFill>
              <a:cs typeface="B Homa" panose="00000400000000000000" pitchFamily="2" charset="-78"/>
            </a:rPr>
            <a:t>ایده ها بر پایه پیشرفت های فنی </a:t>
          </a:r>
          <a:endParaRPr lang="en-US" sz="1800" b="1" dirty="0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B766F71D-19AA-489B-817E-DF0240A2042A}" type="sibTrans" cxnId="{1E22D2E1-D5A6-4725-9C00-B0B29198F0F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D1F1124-A936-4940-A1E1-1FCAEAB13567}" type="parTrans" cxnId="{1E22D2E1-D5A6-4725-9C00-B0B29198F0F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51CAB2B-809D-4BAB-AB85-E9E865C74A2A}">
      <dgm:prSet phldrT="[Text]" custT="1"/>
      <dgm:spPr/>
      <dgm:t>
        <a:bodyPr/>
        <a:lstStyle/>
        <a:p>
          <a:r>
            <a:rPr lang="fa-IR" sz="1800" b="1" dirty="0" smtClean="0">
              <a:solidFill>
                <a:schemeClr val="tx1"/>
              </a:solidFill>
              <a:cs typeface="B Homa" panose="00000400000000000000" pitchFamily="2" charset="-78"/>
            </a:rPr>
            <a:t>پس از جنگ جهانی دوم، مسئله تامین مسکن با شیوه هایی ارزان تر و سریع تر</a:t>
          </a:r>
          <a:endParaRPr lang="en-US" sz="1800" b="1" dirty="0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9D244BEE-681A-4E40-9738-93B0091E105B}" type="sibTrans" cxnId="{58392A05-ABE7-4340-B922-ED73F325F05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78CCB7D-20CE-41B8-8591-082559131D58}" type="parTrans" cxnId="{58392A05-ABE7-4340-B922-ED73F325F05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1C0D297-39D0-41E2-9B5C-59E358B0D641}" type="pres">
      <dgm:prSet presAssocID="{C1722E31-E3A0-4385-8FD1-802D51BF2C15}" presName="Name0" presStyleCnt="0">
        <dgm:presLayoutVars>
          <dgm:dir/>
          <dgm:resizeHandles val="exact"/>
        </dgm:presLayoutVars>
      </dgm:prSet>
      <dgm:spPr/>
    </dgm:pt>
    <dgm:pt modelId="{7A6DC297-54A8-47BF-9692-B3C7217F60C2}" type="pres">
      <dgm:prSet presAssocID="{C1722E31-E3A0-4385-8FD1-802D51BF2C15}" presName="vNodes" presStyleCnt="0"/>
      <dgm:spPr/>
    </dgm:pt>
    <dgm:pt modelId="{CEF7F0EF-D26A-4214-99D7-50AEE270FD24}" type="pres">
      <dgm:prSet presAssocID="{C6322587-2965-4092-864D-F8B744F1EAA3}" presName="node" presStyleLbl="node1" presStyleIdx="0" presStyleCnt="3" custScaleX="348138" custScaleY="22564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1426E318-7F41-49D4-BA79-BB5F2C9CC755}" type="pres">
      <dgm:prSet presAssocID="{B766F71D-19AA-489B-817E-DF0240A2042A}" presName="spacerT" presStyleCnt="0"/>
      <dgm:spPr/>
    </dgm:pt>
    <dgm:pt modelId="{19DFDA3B-7B87-4A45-9C6F-A7ED2E25984A}" type="pres">
      <dgm:prSet presAssocID="{B766F71D-19AA-489B-817E-DF0240A2042A}" presName="sibTrans" presStyleLbl="sibTrans2D1" presStyleIdx="0" presStyleCnt="2"/>
      <dgm:spPr/>
      <dgm:t>
        <a:bodyPr/>
        <a:lstStyle/>
        <a:p>
          <a:endParaRPr lang="en-US"/>
        </a:p>
      </dgm:t>
    </dgm:pt>
    <dgm:pt modelId="{338DE697-CE2E-4B32-B4F5-ED329532235E}" type="pres">
      <dgm:prSet presAssocID="{B766F71D-19AA-489B-817E-DF0240A2042A}" presName="spacerB" presStyleCnt="0"/>
      <dgm:spPr/>
    </dgm:pt>
    <dgm:pt modelId="{D1F3F45F-302C-4EA8-B7C1-0805B22AD3CF}" type="pres">
      <dgm:prSet presAssocID="{C51CAB2B-809D-4BAB-AB85-E9E865C74A2A}" presName="node" presStyleLbl="node1" presStyleIdx="1" presStyleCnt="3" custScaleX="307806" custScaleY="176789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ADC9591C-075B-438A-840C-042249A74FA8}" type="pres">
      <dgm:prSet presAssocID="{C1722E31-E3A0-4385-8FD1-802D51BF2C15}" presName="sibTransLast" presStyleLbl="sibTrans2D1" presStyleIdx="1" presStyleCnt="2" custAng="21391133" custScaleX="109565" custScaleY="133778" custLinFactNeighborX="-1544" custLinFactNeighborY="58552"/>
      <dgm:spPr/>
      <dgm:t>
        <a:bodyPr/>
        <a:lstStyle/>
        <a:p>
          <a:endParaRPr lang="en-US"/>
        </a:p>
      </dgm:t>
    </dgm:pt>
    <dgm:pt modelId="{705E2C2C-651F-48C9-8850-B3BDC3565617}" type="pres">
      <dgm:prSet presAssocID="{C1722E31-E3A0-4385-8FD1-802D51BF2C15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4D5A8C25-C0A9-4BAB-9B53-44D80361D976}" type="pres">
      <dgm:prSet presAssocID="{C1722E31-E3A0-4385-8FD1-802D51BF2C15}" presName="lastNode" presStyleLbl="node1" presStyleIdx="2" presStyleCnt="3" custFlipHor="0" custScaleX="69507" custScaleY="53789" custLinFactX="13747" custLinFactNeighborX="100000" custLinFactNeighborY="98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E22D2E1-D5A6-4725-9C00-B0B29198F0F0}" srcId="{C1722E31-E3A0-4385-8FD1-802D51BF2C15}" destId="{C6322587-2965-4092-864D-F8B744F1EAA3}" srcOrd="0" destOrd="0" parTransId="{AD1F1124-A936-4940-A1E1-1FCAEAB13567}" sibTransId="{B766F71D-19AA-489B-817E-DF0240A2042A}"/>
    <dgm:cxn modelId="{58392A05-ABE7-4340-B922-ED73F325F053}" srcId="{C1722E31-E3A0-4385-8FD1-802D51BF2C15}" destId="{C51CAB2B-809D-4BAB-AB85-E9E865C74A2A}" srcOrd="1" destOrd="0" parTransId="{F78CCB7D-20CE-41B8-8591-082559131D58}" sibTransId="{9D244BEE-681A-4E40-9738-93B0091E105B}"/>
    <dgm:cxn modelId="{3BD3D592-B857-459E-BA2E-3AC4B9112E90}" type="presOf" srcId="{C51CAB2B-809D-4BAB-AB85-E9E865C74A2A}" destId="{D1F3F45F-302C-4EA8-B7C1-0805B22AD3CF}" srcOrd="0" destOrd="0" presId="urn:microsoft.com/office/officeart/2005/8/layout/equation2"/>
    <dgm:cxn modelId="{759A4225-56FE-4BBE-9031-62DAE8E5C09C}" type="presOf" srcId="{C1722E31-E3A0-4385-8FD1-802D51BF2C15}" destId="{41C0D297-39D0-41E2-9B5C-59E358B0D641}" srcOrd="0" destOrd="0" presId="urn:microsoft.com/office/officeart/2005/8/layout/equation2"/>
    <dgm:cxn modelId="{E9634D33-3FE5-44B8-8AD3-38020A42ACC2}" type="presOf" srcId="{9D244BEE-681A-4E40-9738-93B0091E105B}" destId="{ADC9591C-075B-438A-840C-042249A74FA8}" srcOrd="0" destOrd="0" presId="urn:microsoft.com/office/officeart/2005/8/layout/equation2"/>
    <dgm:cxn modelId="{2B025D79-17C9-42CF-88BC-60622D6391EE}" srcId="{C1722E31-E3A0-4385-8FD1-802D51BF2C15}" destId="{D516DC9B-FC47-4575-911A-0A051993B2CA}" srcOrd="2" destOrd="0" parTransId="{639EA1EF-2E12-4A62-9801-2FD6E77C94E7}" sibTransId="{DBA5ED48-0B07-4873-B9E8-AEEBC9DE37BF}"/>
    <dgm:cxn modelId="{9FF724AE-0CA7-4213-A8BB-02F0A412FB14}" type="presOf" srcId="{C6322587-2965-4092-864D-F8B744F1EAA3}" destId="{CEF7F0EF-D26A-4214-99D7-50AEE270FD24}" srcOrd="0" destOrd="0" presId="urn:microsoft.com/office/officeart/2005/8/layout/equation2"/>
    <dgm:cxn modelId="{D11666C0-1B59-4EE0-904C-9A9AE16B9A1B}" type="presOf" srcId="{D516DC9B-FC47-4575-911A-0A051993B2CA}" destId="{4D5A8C25-C0A9-4BAB-9B53-44D80361D976}" srcOrd="0" destOrd="0" presId="urn:microsoft.com/office/officeart/2005/8/layout/equation2"/>
    <dgm:cxn modelId="{60311D99-AA23-4E76-98F2-97C1B5F980B3}" type="presOf" srcId="{B766F71D-19AA-489B-817E-DF0240A2042A}" destId="{19DFDA3B-7B87-4A45-9C6F-A7ED2E25984A}" srcOrd="0" destOrd="0" presId="urn:microsoft.com/office/officeart/2005/8/layout/equation2"/>
    <dgm:cxn modelId="{037CE570-BA3A-43C1-A5A2-6CB50F343CFD}" type="presOf" srcId="{9D244BEE-681A-4E40-9738-93B0091E105B}" destId="{705E2C2C-651F-48C9-8850-B3BDC3565617}" srcOrd="1" destOrd="0" presId="urn:microsoft.com/office/officeart/2005/8/layout/equation2"/>
    <dgm:cxn modelId="{A276918B-E237-467F-830A-4A3C17222DFB}" type="presParOf" srcId="{41C0D297-39D0-41E2-9B5C-59E358B0D641}" destId="{7A6DC297-54A8-47BF-9692-B3C7217F60C2}" srcOrd="0" destOrd="0" presId="urn:microsoft.com/office/officeart/2005/8/layout/equation2"/>
    <dgm:cxn modelId="{FD4ABA60-03A5-43AA-9723-5BE813896278}" type="presParOf" srcId="{7A6DC297-54A8-47BF-9692-B3C7217F60C2}" destId="{CEF7F0EF-D26A-4214-99D7-50AEE270FD24}" srcOrd="0" destOrd="0" presId="urn:microsoft.com/office/officeart/2005/8/layout/equation2"/>
    <dgm:cxn modelId="{B488DBA7-89D8-4FD8-85BC-334D48392810}" type="presParOf" srcId="{7A6DC297-54A8-47BF-9692-B3C7217F60C2}" destId="{1426E318-7F41-49D4-BA79-BB5F2C9CC755}" srcOrd="1" destOrd="0" presId="urn:microsoft.com/office/officeart/2005/8/layout/equation2"/>
    <dgm:cxn modelId="{0EC005D0-0562-4135-AC8C-1772866655AE}" type="presParOf" srcId="{7A6DC297-54A8-47BF-9692-B3C7217F60C2}" destId="{19DFDA3B-7B87-4A45-9C6F-A7ED2E25984A}" srcOrd="2" destOrd="0" presId="urn:microsoft.com/office/officeart/2005/8/layout/equation2"/>
    <dgm:cxn modelId="{CBD86955-5DAB-4982-A03A-013412A9BBED}" type="presParOf" srcId="{7A6DC297-54A8-47BF-9692-B3C7217F60C2}" destId="{338DE697-CE2E-4B32-B4F5-ED329532235E}" srcOrd="3" destOrd="0" presId="urn:microsoft.com/office/officeart/2005/8/layout/equation2"/>
    <dgm:cxn modelId="{8F3B26F4-1587-4CEA-A5D8-7D85D39E29BC}" type="presParOf" srcId="{7A6DC297-54A8-47BF-9692-B3C7217F60C2}" destId="{D1F3F45F-302C-4EA8-B7C1-0805B22AD3CF}" srcOrd="4" destOrd="0" presId="urn:microsoft.com/office/officeart/2005/8/layout/equation2"/>
    <dgm:cxn modelId="{70B10769-24A6-40B7-8F7B-1C3BE55518B3}" type="presParOf" srcId="{41C0D297-39D0-41E2-9B5C-59E358B0D641}" destId="{ADC9591C-075B-438A-840C-042249A74FA8}" srcOrd="1" destOrd="0" presId="urn:microsoft.com/office/officeart/2005/8/layout/equation2"/>
    <dgm:cxn modelId="{53B605A1-ACF7-4F43-92AF-4A7660526E77}" type="presParOf" srcId="{ADC9591C-075B-438A-840C-042249A74FA8}" destId="{705E2C2C-651F-48C9-8850-B3BDC3565617}" srcOrd="0" destOrd="0" presId="urn:microsoft.com/office/officeart/2005/8/layout/equation2"/>
    <dgm:cxn modelId="{8FF4AB1F-0564-431F-BD14-01946C45DA3C}" type="presParOf" srcId="{41C0D297-39D0-41E2-9B5C-59E358B0D641}" destId="{4D5A8C25-C0A9-4BAB-9B53-44D80361D976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6BD3B4B-0097-4304-957C-5F68FA8E9647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BCE1B82-B589-4D97-BA83-81D612E1416C}">
      <dgm:prSet phldrT="[Text]" custT="1"/>
      <dgm:spPr/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Homa" panose="00000400000000000000" pitchFamily="2" charset="-78"/>
            </a:rPr>
            <a:t>بخش فرعی</a:t>
          </a:r>
          <a:endParaRPr lang="en-US" sz="2400" b="1" dirty="0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C1B45780-D3EF-4EB6-A453-C283D70AE787}" type="parTrans" cxnId="{817D60BC-70B6-4E94-9685-AAAE9289EF5C}">
      <dgm:prSet/>
      <dgm:spPr/>
      <dgm:t>
        <a:bodyPr/>
        <a:lstStyle/>
        <a:p>
          <a:endParaRPr lang="en-US"/>
        </a:p>
      </dgm:t>
    </dgm:pt>
    <dgm:pt modelId="{6B4E0F55-768B-4809-A477-02D4FBBF746F}" type="sibTrans" cxnId="{817D60BC-70B6-4E94-9685-AAAE9289EF5C}">
      <dgm:prSet/>
      <dgm:spPr/>
      <dgm:t>
        <a:bodyPr/>
        <a:lstStyle/>
        <a:p>
          <a:endParaRPr lang="en-US"/>
        </a:p>
      </dgm:t>
    </dgm:pt>
    <dgm:pt modelId="{70243DCA-6C8D-4346-9B1C-4D657190ACB3}">
      <dgm:prSet phldrT="[Text]" custT="1"/>
      <dgm:spPr>
        <a:solidFill>
          <a:schemeClr val="tx1">
            <a:alpha val="90000"/>
          </a:schemeClr>
        </a:solidFill>
      </dgm:spPr>
      <dgm:t>
        <a:bodyPr/>
        <a:lstStyle/>
        <a:p>
          <a:r>
            <a:rPr lang="fa-IR" sz="1800" dirty="0" smtClean="0">
              <a:solidFill>
                <a:schemeClr val="bg1"/>
              </a:solidFill>
              <a:cs typeface="B Homa" panose="00000400000000000000" pitchFamily="2" charset="-78"/>
            </a:rPr>
            <a:t>به عنوان بافتی زنده و پویا، تغییرات و دگرگونی های شهر را ممکن می سازد.</a:t>
          </a:r>
          <a:endParaRPr lang="en-US" sz="1800" dirty="0">
            <a:solidFill>
              <a:schemeClr val="bg1"/>
            </a:solidFill>
            <a:cs typeface="B Homa" panose="00000400000000000000" pitchFamily="2" charset="-78"/>
          </a:endParaRPr>
        </a:p>
      </dgm:t>
    </dgm:pt>
    <dgm:pt modelId="{18B0E786-E396-482C-9B78-80801A8FECAD}" type="parTrans" cxnId="{8B287F5B-113E-4A0E-813E-0FB788A5246D}">
      <dgm:prSet/>
      <dgm:spPr/>
      <dgm:t>
        <a:bodyPr/>
        <a:lstStyle/>
        <a:p>
          <a:endParaRPr lang="en-US"/>
        </a:p>
      </dgm:t>
    </dgm:pt>
    <dgm:pt modelId="{9B83DE9B-C313-47D7-83E7-698ABD006258}" type="sibTrans" cxnId="{8B287F5B-113E-4A0E-813E-0FB788A5246D}">
      <dgm:prSet/>
      <dgm:spPr/>
      <dgm:t>
        <a:bodyPr/>
        <a:lstStyle/>
        <a:p>
          <a:endParaRPr lang="en-US"/>
        </a:p>
      </dgm:t>
    </dgm:pt>
    <dgm:pt modelId="{D5909195-47B9-4251-BB06-4B05A8177226}">
      <dgm:prSet phldrT="[Text]" custT="1"/>
      <dgm:spPr/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Homa" panose="00000400000000000000" pitchFamily="2" charset="-78"/>
            </a:rPr>
            <a:t>بخش اصلی </a:t>
          </a:r>
          <a:endParaRPr lang="en-US" sz="2400" b="1" dirty="0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0BC85BD1-2CFC-48DF-82BC-3E87306F9CE8}" type="parTrans" cxnId="{90CF6891-BB15-4953-BC97-65BF1706F14A}">
      <dgm:prSet/>
      <dgm:spPr/>
      <dgm:t>
        <a:bodyPr/>
        <a:lstStyle/>
        <a:p>
          <a:endParaRPr lang="en-US"/>
        </a:p>
      </dgm:t>
    </dgm:pt>
    <dgm:pt modelId="{6DCB0E83-3650-4217-A5D5-310AA2E2051E}" type="sibTrans" cxnId="{90CF6891-BB15-4953-BC97-65BF1706F14A}">
      <dgm:prSet/>
      <dgm:spPr/>
      <dgm:t>
        <a:bodyPr/>
        <a:lstStyle/>
        <a:p>
          <a:endParaRPr lang="en-US"/>
        </a:p>
      </dgm:t>
    </dgm:pt>
    <dgm:pt modelId="{ACE41CCA-7593-4F22-AEE4-9AE500EB9D29}">
      <dgm:prSet phldrT="[Text]" custT="1"/>
      <dgm:spPr>
        <a:solidFill>
          <a:schemeClr val="tx1">
            <a:alpha val="90000"/>
          </a:schemeClr>
        </a:solidFill>
      </dgm:spPr>
      <dgm:t>
        <a:bodyPr/>
        <a:lstStyle/>
        <a:p>
          <a:r>
            <a:rPr lang="fa-IR" sz="1800" dirty="0" smtClean="0">
              <a:solidFill>
                <a:schemeClr val="bg1"/>
              </a:solidFill>
              <a:cs typeface="B Homa" panose="00000400000000000000" pitchFamily="2" charset="-78"/>
            </a:rPr>
            <a:t>موجد تداوم و ثبات </a:t>
          </a:r>
          <a:endParaRPr lang="en-US" sz="1800" dirty="0">
            <a:solidFill>
              <a:schemeClr val="bg1"/>
            </a:solidFill>
            <a:cs typeface="B Homa" panose="00000400000000000000" pitchFamily="2" charset="-78"/>
          </a:endParaRPr>
        </a:p>
      </dgm:t>
    </dgm:pt>
    <dgm:pt modelId="{79FC0322-8C20-4BB1-893C-2D366EAD95FE}" type="parTrans" cxnId="{D3E913D0-1BFC-4675-8D5A-6A238133277D}">
      <dgm:prSet/>
      <dgm:spPr/>
      <dgm:t>
        <a:bodyPr/>
        <a:lstStyle/>
        <a:p>
          <a:endParaRPr lang="en-US"/>
        </a:p>
      </dgm:t>
    </dgm:pt>
    <dgm:pt modelId="{C84BF931-1570-4E90-AD71-447E1F5B22E8}" type="sibTrans" cxnId="{D3E913D0-1BFC-4675-8D5A-6A238133277D}">
      <dgm:prSet/>
      <dgm:spPr/>
      <dgm:t>
        <a:bodyPr/>
        <a:lstStyle/>
        <a:p>
          <a:endParaRPr lang="en-US"/>
        </a:p>
      </dgm:t>
    </dgm:pt>
    <dgm:pt modelId="{BF1595CA-2B4A-45E3-B6DD-AE5A67FE9685}" type="pres">
      <dgm:prSet presAssocID="{B6BD3B4B-0097-4304-957C-5F68FA8E964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BD151A55-9732-4B52-A0C0-5CE4E2C93779}" type="pres">
      <dgm:prSet presAssocID="{5BCE1B82-B589-4D97-BA83-81D612E1416C}" presName="root" presStyleCnt="0"/>
      <dgm:spPr/>
    </dgm:pt>
    <dgm:pt modelId="{B5B6DA14-4810-4DF6-AD60-41665F83C2CF}" type="pres">
      <dgm:prSet presAssocID="{5BCE1B82-B589-4D97-BA83-81D612E1416C}" presName="rootComposite" presStyleCnt="0"/>
      <dgm:spPr/>
    </dgm:pt>
    <dgm:pt modelId="{24A4F6C7-4AE1-4446-882B-916630E6C79B}" type="pres">
      <dgm:prSet presAssocID="{5BCE1B82-B589-4D97-BA83-81D612E1416C}" presName="rootText" presStyleLbl="node1" presStyleIdx="0" presStyleCnt="2" custScaleX="77550" custScaleY="62546"/>
      <dgm:spPr/>
      <dgm:t>
        <a:bodyPr/>
        <a:lstStyle/>
        <a:p>
          <a:endParaRPr lang="en-US"/>
        </a:p>
      </dgm:t>
    </dgm:pt>
    <dgm:pt modelId="{342D051B-9A3E-447C-BB65-63F4BC02BA8B}" type="pres">
      <dgm:prSet presAssocID="{5BCE1B82-B589-4D97-BA83-81D612E1416C}" presName="rootConnector" presStyleLbl="node1" presStyleIdx="0" presStyleCnt="2"/>
      <dgm:spPr/>
      <dgm:t>
        <a:bodyPr/>
        <a:lstStyle/>
        <a:p>
          <a:endParaRPr lang="en-US"/>
        </a:p>
      </dgm:t>
    </dgm:pt>
    <dgm:pt modelId="{6C2763CD-6637-4964-9F46-E2082C15EDEC}" type="pres">
      <dgm:prSet presAssocID="{5BCE1B82-B589-4D97-BA83-81D612E1416C}" presName="childShape" presStyleCnt="0"/>
      <dgm:spPr/>
    </dgm:pt>
    <dgm:pt modelId="{5CC5A327-A39F-4D7C-8192-74BE3FCC1E67}" type="pres">
      <dgm:prSet presAssocID="{18B0E786-E396-482C-9B78-80801A8FECAD}" presName="Name13" presStyleLbl="parChTrans1D2" presStyleIdx="0" presStyleCnt="2"/>
      <dgm:spPr/>
      <dgm:t>
        <a:bodyPr/>
        <a:lstStyle/>
        <a:p>
          <a:endParaRPr lang="en-US"/>
        </a:p>
      </dgm:t>
    </dgm:pt>
    <dgm:pt modelId="{7CCCAAB3-DCBD-439A-8485-8FAFEAFFD2CC}" type="pres">
      <dgm:prSet presAssocID="{70243DCA-6C8D-4346-9B1C-4D657190ACB3}" presName="child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A2733D-3E50-4DC7-8940-771C31CC152B}" type="pres">
      <dgm:prSet presAssocID="{D5909195-47B9-4251-BB06-4B05A8177226}" presName="root" presStyleCnt="0"/>
      <dgm:spPr/>
    </dgm:pt>
    <dgm:pt modelId="{010CF78F-7BD7-4E13-A0D1-72E0CDCE1AF3}" type="pres">
      <dgm:prSet presAssocID="{D5909195-47B9-4251-BB06-4B05A8177226}" presName="rootComposite" presStyleCnt="0"/>
      <dgm:spPr/>
    </dgm:pt>
    <dgm:pt modelId="{EC7D148B-3A10-4A0D-BA94-6498C2ED2FF3}" type="pres">
      <dgm:prSet presAssocID="{D5909195-47B9-4251-BB06-4B05A8177226}" presName="rootText" presStyleLbl="node1" presStyleIdx="1" presStyleCnt="2" custScaleX="77550" custScaleY="62546"/>
      <dgm:spPr/>
      <dgm:t>
        <a:bodyPr/>
        <a:lstStyle/>
        <a:p>
          <a:endParaRPr lang="en-US"/>
        </a:p>
      </dgm:t>
    </dgm:pt>
    <dgm:pt modelId="{17FCE165-6B3B-4297-B92A-803E11E52B72}" type="pres">
      <dgm:prSet presAssocID="{D5909195-47B9-4251-BB06-4B05A8177226}" presName="rootConnector" presStyleLbl="node1" presStyleIdx="1" presStyleCnt="2"/>
      <dgm:spPr/>
      <dgm:t>
        <a:bodyPr/>
        <a:lstStyle/>
        <a:p>
          <a:endParaRPr lang="en-US"/>
        </a:p>
      </dgm:t>
    </dgm:pt>
    <dgm:pt modelId="{D414941B-9618-4966-8DA9-EB98C812098D}" type="pres">
      <dgm:prSet presAssocID="{D5909195-47B9-4251-BB06-4B05A8177226}" presName="childShape" presStyleCnt="0"/>
      <dgm:spPr/>
    </dgm:pt>
    <dgm:pt modelId="{28DAE980-7EEE-4E54-BF91-FE126DD98F0B}" type="pres">
      <dgm:prSet presAssocID="{79FC0322-8C20-4BB1-893C-2D366EAD95FE}" presName="Name13" presStyleLbl="parChTrans1D2" presStyleIdx="1" presStyleCnt="2"/>
      <dgm:spPr/>
      <dgm:t>
        <a:bodyPr/>
        <a:lstStyle/>
        <a:p>
          <a:endParaRPr lang="en-US"/>
        </a:p>
      </dgm:t>
    </dgm:pt>
    <dgm:pt modelId="{502D5538-7CBD-42A1-A778-796BCB4107E3}" type="pres">
      <dgm:prSet presAssocID="{ACE41CCA-7593-4F22-AEE4-9AE500EB9D29}" presName="child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0CF6891-BB15-4953-BC97-65BF1706F14A}" srcId="{B6BD3B4B-0097-4304-957C-5F68FA8E9647}" destId="{D5909195-47B9-4251-BB06-4B05A8177226}" srcOrd="1" destOrd="0" parTransId="{0BC85BD1-2CFC-48DF-82BC-3E87306F9CE8}" sibTransId="{6DCB0E83-3650-4217-A5D5-310AA2E2051E}"/>
    <dgm:cxn modelId="{AE8A7909-9905-41E6-B6CC-2D52221EA851}" type="presOf" srcId="{5BCE1B82-B589-4D97-BA83-81D612E1416C}" destId="{24A4F6C7-4AE1-4446-882B-916630E6C79B}" srcOrd="0" destOrd="0" presId="urn:microsoft.com/office/officeart/2005/8/layout/hierarchy3"/>
    <dgm:cxn modelId="{8B287F5B-113E-4A0E-813E-0FB788A5246D}" srcId="{5BCE1B82-B589-4D97-BA83-81D612E1416C}" destId="{70243DCA-6C8D-4346-9B1C-4D657190ACB3}" srcOrd="0" destOrd="0" parTransId="{18B0E786-E396-482C-9B78-80801A8FECAD}" sibTransId="{9B83DE9B-C313-47D7-83E7-698ABD006258}"/>
    <dgm:cxn modelId="{AB3E55E5-240C-408B-838B-A3C7AAD4EFC3}" type="presOf" srcId="{B6BD3B4B-0097-4304-957C-5F68FA8E9647}" destId="{BF1595CA-2B4A-45E3-B6DD-AE5A67FE9685}" srcOrd="0" destOrd="0" presId="urn:microsoft.com/office/officeart/2005/8/layout/hierarchy3"/>
    <dgm:cxn modelId="{D3E913D0-1BFC-4675-8D5A-6A238133277D}" srcId="{D5909195-47B9-4251-BB06-4B05A8177226}" destId="{ACE41CCA-7593-4F22-AEE4-9AE500EB9D29}" srcOrd="0" destOrd="0" parTransId="{79FC0322-8C20-4BB1-893C-2D366EAD95FE}" sibTransId="{C84BF931-1570-4E90-AD71-447E1F5B22E8}"/>
    <dgm:cxn modelId="{C28295E6-211F-45A2-A268-A86D98FF44C1}" type="presOf" srcId="{ACE41CCA-7593-4F22-AEE4-9AE500EB9D29}" destId="{502D5538-7CBD-42A1-A778-796BCB4107E3}" srcOrd="0" destOrd="0" presId="urn:microsoft.com/office/officeart/2005/8/layout/hierarchy3"/>
    <dgm:cxn modelId="{2CC1266C-A196-4BAB-B97C-E7DAD3663E65}" type="presOf" srcId="{70243DCA-6C8D-4346-9B1C-4D657190ACB3}" destId="{7CCCAAB3-DCBD-439A-8485-8FAFEAFFD2CC}" srcOrd="0" destOrd="0" presId="urn:microsoft.com/office/officeart/2005/8/layout/hierarchy3"/>
    <dgm:cxn modelId="{817D60BC-70B6-4E94-9685-AAAE9289EF5C}" srcId="{B6BD3B4B-0097-4304-957C-5F68FA8E9647}" destId="{5BCE1B82-B589-4D97-BA83-81D612E1416C}" srcOrd="0" destOrd="0" parTransId="{C1B45780-D3EF-4EB6-A453-C283D70AE787}" sibTransId="{6B4E0F55-768B-4809-A477-02D4FBBF746F}"/>
    <dgm:cxn modelId="{50645585-DD12-4E01-8BAC-A61A2EBE6176}" type="presOf" srcId="{5BCE1B82-B589-4D97-BA83-81D612E1416C}" destId="{342D051B-9A3E-447C-BB65-63F4BC02BA8B}" srcOrd="1" destOrd="0" presId="urn:microsoft.com/office/officeart/2005/8/layout/hierarchy3"/>
    <dgm:cxn modelId="{278179C2-D04A-48ED-80A1-53013EA864C4}" type="presOf" srcId="{79FC0322-8C20-4BB1-893C-2D366EAD95FE}" destId="{28DAE980-7EEE-4E54-BF91-FE126DD98F0B}" srcOrd="0" destOrd="0" presId="urn:microsoft.com/office/officeart/2005/8/layout/hierarchy3"/>
    <dgm:cxn modelId="{31C522B2-2064-4987-A49E-86327F62EA4B}" type="presOf" srcId="{D5909195-47B9-4251-BB06-4B05A8177226}" destId="{17FCE165-6B3B-4297-B92A-803E11E52B72}" srcOrd="1" destOrd="0" presId="urn:microsoft.com/office/officeart/2005/8/layout/hierarchy3"/>
    <dgm:cxn modelId="{15B32D06-78AF-4746-92AC-A0D0BA110D05}" type="presOf" srcId="{18B0E786-E396-482C-9B78-80801A8FECAD}" destId="{5CC5A327-A39F-4D7C-8192-74BE3FCC1E67}" srcOrd="0" destOrd="0" presId="urn:microsoft.com/office/officeart/2005/8/layout/hierarchy3"/>
    <dgm:cxn modelId="{25AAA4F3-0079-4383-A474-675BF2FFF034}" type="presOf" srcId="{D5909195-47B9-4251-BB06-4B05A8177226}" destId="{EC7D148B-3A10-4A0D-BA94-6498C2ED2FF3}" srcOrd="0" destOrd="0" presId="urn:microsoft.com/office/officeart/2005/8/layout/hierarchy3"/>
    <dgm:cxn modelId="{2CAD263E-2B54-48D7-9F91-C66DB9F98D86}" type="presParOf" srcId="{BF1595CA-2B4A-45E3-B6DD-AE5A67FE9685}" destId="{BD151A55-9732-4B52-A0C0-5CE4E2C93779}" srcOrd="0" destOrd="0" presId="urn:microsoft.com/office/officeart/2005/8/layout/hierarchy3"/>
    <dgm:cxn modelId="{E78273F2-E049-44F7-8013-63E0C3E170DC}" type="presParOf" srcId="{BD151A55-9732-4B52-A0C0-5CE4E2C93779}" destId="{B5B6DA14-4810-4DF6-AD60-41665F83C2CF}" srcOrd="0" destOrd="0" presId="urn:microsoft.com/office/officeart/2005/8/layout/hierarchy3"/>
    <dgm:cxn modelId="{A5698D4A-2028-4531-8FC8-40D609D0786F}" type="presParOf" srcId="{B5B6DA14-4810-4DF6-AD60-41665F83C2CF}" destId="{24A4F6C7-4AE1-4446-882B-916630E6C79B}" srcOrd="0" destOrd="0" presId="urn:microsoft.com/office/officeart/2005/8/layout/hierarchy3"/>
    <dgm:cxn modelId="{0E6B322E-FA96-453F-8AAD-9C4E237876A2}" type="presParOf" srcId="{B5B6DA14-4810-4DF6-AD60-41665F83C2CF}" destId="{342D051B-9A3E-447C-BB65-63F4BC02BA8B}" srcOrd="1" destOrd="0" presId="urn:microsoft.com/office/officeart/2005/8/layout/hierarchy3"/>
    <dgm:cxn modelId="{B032A24B-B081-4BBC-8B40-1364363A6701}" type="presParOf" srcId="{BD151A55-9732-4B52-A0C0-5CE4E2C93779}" destId="{6C2763CD-6637-4964-9F46-E2082C15EDEC}" srcOrd="1" destOrd="0" presId="urn:microsoft.com/office/officeart/2005/8/layout/hierarchy3"/>
    <dgm:cxn modelId="{9FBF7CB5-CDED-4E82-B586-A57AC1674626}" type="presParOf" srcId="{6C2763CD-6637-4964-9F46-E2082C15EDEC}" destId="{5CC5A327-A39F-4D7C-8192-74BE3FCC1E67}" srcOrd="0" destOrd="0" presId="urn:microsoft.com/office/officeart/2005/8/layout/hierarchy3"/>
    <dgm:cxn modelId="{EF80144D-A4E9-403E-88AE-8DBC06A4AB13}" type="presParOf" srcId="{6C2763CD-6637-4964-9F46-E2082C15EDEC}" destId="{7CCCAAB3-DCBD-439A-8485-8FAFEAFFD2CC}" srcOrd="1" destOrd="0" presId="urn:microsoft.com/office/officeart/2005/8/layout/hierarchy3"/>
    <dgm:cxn modelId="{D1B25F8E-100C-4BEA-816F-1B1BAF4BB780}" type="presParOf" srcId="{BF1595CA-2B4A-45E3-B6DD-AE5A67FE9685}" destId="{13A2733D-3E50-4DC7-8940-771C31CC152B}" srcOrd="1" destOrd="0" presId="urn:microsoft.com/office/officeart/2005/8/layout/hierarchy3"/>
    <dgm:cxn modelId="{104A6A40-3D5D-467D-8B03-D3367777675B}" type="presParOf" srcId="{13A2733D-3E50-4DC7-8940-771C31CC152B}" destId="{010CF78F-7BD7-4E13-A0D1-72E0CDCE1AF3}" srcOrd="0" destOrd="0" presId="urn:microsoft.com/office/officeart/2005/8/layout/hierarchy3"/>
    <dgm:cxn modelId="{03DA20FD-B2DE-4C3F-BA22-AA8BA49F48DA}" type="presParOf" srcId="{010CF78F-7BD7-4E13-A0D1-72E0CDCE1AF3}" destId="{EC7D148B-3A10-4A0D-BA94-6498C2ED2FF3}" srcOrd="0" destOrd="0" presId="urn:microsoft.com/office/officeart/2005/8/layout/hierarchy3"/>
    <dgm:cxn modelId="{4745EC8C-B45F-411B-994E-58AC081CD74F}" type="presParOf" srcId="{010CF78F-7BD7-4E13-A0D1-72E0CDCE1AF3}" destId="{17FCE165-6B3B-4297-B92A-803E11E52B72}" srcOrd="1" destOrd="0" presId="urn:microsoft.com/office/officeart/2005/8/layout/hierarchy3"/>
    <dgm:cxn modelId="{C417053E-43F0-4CF7-9D85-32EAE341A804}" type="presParOf" srcId="{13A2733D-3E50-4DC7-8940-771C31CC152B}" destId="{D414941B-9618-4966-8DA9-EB98C812098D}" srcOrd="1" destOrd="0" presId="urn:microsoft.com/office/officeart/2005/8/layout/hierarchy3"/>
    <dgm:cxn modelId="{DB181719-0453-4E8B-B8F8-ECBA8298468E}" type="presParOf" srcId="{D414941B-9618-4966-8DA9-EB98C812098D}" destId="{28DAE980-7EEE-4E54-BF91-FE126DD98F0B}" srcOrd="0" destOrd="0" presId="urn:microsoft.com/office/officeart/2005/8/layout/hierarchy3"/>
    <dgm:cxn modelId="{0EBD1E53-9E4B-48A3-B831-A2FA7E28791F}" type="presParOf" srcId="{D414941B-9618-4966-8DA9-EB98C812098D}" destId="{502D5538-7CBD-42A1-A778-796BCB4107E3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BB1114-4156-4AF3-888F-4FA0AE5A1D23}">
      <dsp:nvSpPr>
        <dsp:cNvPr id="0" name=""/>
        <dsp:cNvSpPr/>
      </dsp:nvSpPr>
      <dsp:spPr>
        <a:xfrm>
          <a:off x="1828801" y="1214704"/>
          <a:ext cx="1324594" cy="14104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rPr>
            <a:t>هسته  اصلی تفکرات گروه متابولیست</a:t>
          </a:r>
          <a:endParaRPr lang="en-US" sz="1600" b="1" kern="1200" dirty="0">
            <a:solidFill>
              <a:schemeClr val="bg1">
                <a:lumMod val="10000"/>
              </a:schemeClr>
            </a:solidFill>
            <a:cs typeface="B Homa" panose="00000400000000000000" pitchFamily="2" charset="-78"/>
          </a:endParaRPr>
        </a:p>
      </dsp:txBody>
      <dsp:txXfrm>
        <a:off x="2022783" y="1421258"/>
        <a:ext cx="936630" cy="997330"/>
      </dsp:txXfrm>
    </dsp:sp>
    <dsp:sp modelId="{ED5179F9-1078-4FDC-9676-E953E12683A0}">
      <dsp:nvSpPr>
        <dsp:cNvPr id="0" name=""/>
        <dsp:cNvSpPr/>
      </dsp:nvSpPr>
      <dsp:spPr>
        <a:xfrm rot="16200000">
          <a:off x="2437164" y="944366"/>
          <a:ext cx="107868" cy="3432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>
        <a:off x="2453344" y="1029197"/>
        <a:ext cx="75508" cy="205953"/>
      </dsp:txXfrm>
    </dsp:sp>
    <dsp:sp modelId="{1418CCB4-1C91-4A5B-A05F-911775512873}">
      <dsp:nvSpPr>
        <dsp:cNvPr id="0" name=""/>
        <dsp:cNvSpPr/>
      </dsp:nvSpPr>
      <dsp:spPr>
        <a:xfrm>
          <a:off x="1986310" y="1602"/>
          <a:ext cx="1009576" cy="100957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rPr>
            <a:t>رشد</a:t>
          </a:r>
          <a:endParaRPr lang="en-US" sz="1600" b="1" kern="1200" dirty="0">
            <a:solidFill>
              <a:schemeClr val="bg1">
                <a:lumMod val="10000"/>
              </a:schemeClr>
            </a:solidFill>
            <a:cs typeface="B Homa" panose="00000400000000000000" pitchFamily="2" charset="-78"/>
          </a:endParaRPr>
        </a:p>
      </dsp:txBody>
      <dsp:txXfrm>
        <a:off x="2134159" y="149451"/>
        <a:ext cx="713878" cy="713878"/>
      </dsp:txXfrm>
    </dsp:sp>
    <dsp:sp modelId="{E8073205-B326-4F8C-B83E-E22C985350CE}">
      <dsp:nvSpPr>
        <dsp:cNvPr id="0" name=""/>
        <dsp:cNvSpPr/>
      </dsp:nvSpPr>
      <dsp:spPr>
        <a:xfrm>
          <a:off x="3207614" y="1748295"/>
          <a:ext cx="130617" cy="3432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>
        <a:off x="3207614" y="1816946"/>
        <a:ext cx="91432" cy="205953"/>
      </dsp:txXfrm>
    </dsp:sp>
    <dsp:sp modelId="{7B6B06FC-EEC4-41CF-A845-1D769AFE8593}">
      <dsp:nvSpPr>
        <dsp:cNvPr id="0" name=""/>
        <dsp:cNvSpPr/>
      </dsp:nvSpPr>
      <dsp:spPr>
        <a:xfrm>
          <a:off x="3399844" y="1415135"/>
          <a:ext cx="1009576" cy="100957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rPr>
            <a:t>تغییر</a:t>
          </a:r>
          <a:endParaRPr lang="en-US" sz="1600" b="1" kern="1200" dirty="0">
            <a:solidFill>
              <a:schemeClr val="bg1">
                <a:lumMod val="10000"/>
              </a:schemeClr>
            </a:solidFill>
            <a:cs typeface="B Homa" panose="00000400000000000000" pitchFamily="2" charset="-78"/>
          </a:endParaRPr>
        </a:p>
      </dsp:txBody>
      <dsp:txXfrm>
        <a:off x="3547693" y="1562984"/>
        <a:ext cx="713878" cy="713878"/>
      </dsp:txXfrm>
    </dsp:sp>
    <dsp:sp modelId="{B9A7A7D2-B6AD-42CD-91A7-5B0C34ECC0C6}">
      <dsp:nvSpPr>
        <dsp:cNvPr id="0" name=""/>
        <dsp:cNvSpPr/>
      </dsp:nvSpPr>
      <dsp:spPr>
        <a:xfrm rot="5400000">
          <a:off x="2437164" y="2552224"/>
          <a:ext cx="107868" cy="3432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>
        <a:off x="2453344" y="2604695"/>
        <a:ext cx="75508" cy="205953"/>
      </dsp:txXfrm>
    </dsp:sp>
    <dsp:sp modelId="{A26C9058-59F1-4A7B-A31F-2F704D5F27AB}">
      <dsp:nvSpPr>
        <dsp:cNvPr id="0" name=""/>
        <dsp:cNvSpPr/>
      </dsp:nvSpPr>
      <dsp:spPr>
        <a:xfrm>
          <a:off x="1986310" y="2828668"/>
          <a:ext cx="1009576" cy="100957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rPr>
            <a:t>انعطاف</a:t>
          </a:r>
          <a:endParaRPr lang="en-US" sz="1600" b="1" kern="1200" dirty="0">
            <a:solidFill>
              <a:schemeClr val="bg1">
                <a:lumMod val="10000"/>
              </a:schemeClr>
            </a:solidFill>
            <a:cs typeface="B Homa" panose="00000400000000000000" pitchFamily="2" charset="-78"/>
          </a:endParaRPr>
        </a:p>
      </dsp:txBody>
      <dsp:txXfrm>
        <a:off x="2134159" y="2976517"/>
        <a:ext cx="713878" cy="713878"/>
      </dsp:txXfrm>
    </dsp:sp>
    <dsp:sp modelId="{08DDAEE8-43F9-41C8-AC0C-C8D4CA3256CE}">
      <dsp:nvSpPr>
        <dsp:cNvPr id="0" name=""/>
        <dsp:cNvSpPr/>
      </dsp:nvSpPr>
      <dsp:spPr>
        <a:xfrm rot="10800000">
          <a:off x="1643965" y="1748295"/>
          <a:ext cx="130617" cy="3432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 rot="10800000">
        <a:off x="1683150" y="1816946"/>
        <a:ext cx="91432" cy="205953"/>
      </dsp:txXfrm>
    </dsp:sp>
    <dsp:sp modelId="{0CBE093F-2F1B-4B08-80C6-C1B4B9702604}">
      <dsp:nvSpPr>
        <dsp:cNvPr id="0" name=""/>
        <dsp:cNvSpPr/>
      </dsp:nvSpPr>
      <dsp:spPr>
        <a:xfrm>
          <a:off x="572777" y="1415135"/>
          <a:ext cx="1009576" cy="100957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rPr>
            <a:t>قابلیت تعویض</a:t>
          </a:r>
          <a:endParaRPr lang="en-US" sz="1600" b="1" kern="1200" dirty="0">
            <a:solidFill>
              <a:schemeClr val="bg1">
                <a:lumMod val="10000"/>
              </a:schemeClr>
            </a:solidFill>
            <a:cs typeface="B Homa" panose="00000400000000000000" pitchFamily="2" charset="-78"/>
          </a:endParaRPr>
        </a:p>
      </dsp:txBody>
      <dsp:txXfrm>
        <a:off x="720626" y="1562984"/>
        <a:ext cx="713878" cy="7138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F7F0EF-D26A-4214-99D7-50AEE270FD24}">
      <dsp:nvSpPr>
        <dsp:cNvPr id="0" name=""/>
        <dsp:cNvSpPr/>
      </dsp:nvSpPr>
      <dsp:spPr>
        <a:xfrm>
          <a:off x="1054438" y="1995"/>
          <a:ext cx="4282321" cy="277559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solidFill>
                <a:schemeClr val="tx1"/>
              </a:solidFill>
              <a:cs typeface="B Homa" panose="00000400000000000000" pitchFamily="2" charset="-78"/>
            </a:rPr>
            <a:t>مخالفت با اصول طراحی تجدد مانند : فرم تابع عملکرد است.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solidFill>
                <a:schemeClr val="tx1"/>
              </a:solidFill>
              <a:cs typeface="B Homa" panose="00000400000000000000" pitchFamily="2" charset="-78"/>
            </a:rPr>
            <a:t>معتقد به تضمین آینده و فرهنگ بشر در گرو توجه به قوانین فضا و تحول عملکردی در شهرها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solidFill>
                <a:schemeClr val="tx1"/>
              </a:solidFill>
              <a:cs typeface="B Homa" panose="00000400000000000000" pitchFamily="2" charset="-78"/>
            </a:rPr>
            <a:t>ایده ها بر پایه پیشرفت های فنی </a:t>
          </a:r>
          <a:endParaRPr lang="en-US" sz="1800" b="1" kern="1200" dirty="0">
            <a:solidFill>
              <a:schemeClr val="tx1"/>
            </a:solidFill>
            <a:cs typeface="B Homa" panose="00000400000000000000" pitchFamily="2" charset="-78"/>
          </a:endParaRPr>
        </a:p>
      </dsp:txBody>
      <dsp:txXfrm>
        <a:off x="1189931" y="137488"/>
        <a:ext cx="4011335" cy="2504605"/>
      </dsp:txXfrm>
    </dsp:sp>
    <dsp:sp modelId="{19DFDA3B-7B87-4A45-9C6F-A7ED2E25984A}">
      <dsp:nvSpPr>
        <dsp:cNvPr id="0" name=""/>
        <dsp:cNvSpPr/>
      </dsp:nvSpPr>
      <dsp:spPr>
        <a:xfrm>
          <a:off x="2838881" y="2877467"/>
          <a:ext cx="713437" cy="713437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>
            <a:solidFill>
              <a:schemeClr val="tx1"/>
            </a:solidFill>
          </a:endParaRPr>
        </a:p>
      </dsp:txBody>
      <dsp:txXfrm>
        <a:off x="2933447" y="3150285"/>
        <a:ext cx="524305" cy="167801"/>
      </dsp:txXfrm>
    </dsp:sp>
    <dsp:sp modelId="{D1F3F45F-302C-4EA8-B7C1-0805B22AD3CF}">
      <dsp:nvSpPr>
        <dsp:cNvPr id="0" name=""/>
        <dsp:cNvSpPr/>
      </dsp:nvSpPr>
      <dsp:spPr>
        <a:xfrm>
          <a:off x="1302493" y="3690786"/>
          <a:ext cx="3786212" cy="21746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solidFill>
                <a:schemeClr val="tx1"/>
              </a:solidFill>
              <a:cs typeface="B Homa" panose="00000400000000000000" pitchFamily="2" charset="-78"/>
            </a:rPr>
            <a:t>پس از جنگ جهانی دوم، مسئله تامین مسکن با شیوه هایی ارزان تر و سریع تر</a:t>
          </a:r>
          <a:endParaRPr lang="en-US" sz="1800" b="1" kern="1200" dirty="0">
            <a:solidFill>
              <a:schemeClr val="tx1"/>
            </a:solidFill>
            <a:cs typeface="B Homa" panose="00000400000000000000" pitchFamily="2" charset="-78"/>
          </a:endParaRPr>
        </a:p>
      </dsp:txBody>
      <dsp:txXfrm>
        <a:off x="1408649" y="3796942"/>
        <a:ext cx="3573900" cy="1962306"/>
      </dsp:txXfrm>
    </dsp:sp>
    <dsp:sp modelId="{ADC9591C-075B-438A-840C-042249A74FA8}">
      <dsp:nvSpPr>
        <dsp:cNvPr id="0" name=""/>
        <dsp:cNvSpPr/>
      </dsp:nvSpPr>
      <dsp:spPr>
        <a:xfrm rot="21566667">
          <a:off x="5715267" y="3051078"/>
          <a:ext cx="1018529" cy="61214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>
            <a:solidFill>
              <a:schemeClr val="tx1"/>
            </a:solidFill>
          </a:endParaRPr>
        </a:p>
      </dsp:txBody>
      <dsp:txXfrm>
        <a:off x="5715271" y="3174397"/>
        <a:ext cx="834885" cy="367288"/>
      </dsp:txXfrm>
    </dsp:sp>
    <dsp:sp modelId="{4D5A8C25-C0A9-4BAB-9B53-44D80361D976}">
      <dsp:nvSpPr>
        <dsp:cNvPr id="0" name=""/>
        <dsp:cNvSpPr/>
      </dsp:nvSpPr>
      <dsp:spPr>
        <a:xfrm>
          <a:off x="7086601" y="2514604"/>
          <a:ext cx="1709961" cy="13232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cs typeface="B Homa" panose="00000400000000000000" pitchFamily="2" charset="-78"/>
            </a:rPr>
            <a:t>شکل  گیری نهضت متابولیزم</a:t>
          </a:r>
          <a:endParaRPr lang="en-US" sz="1600" b="1" kern="1200" dirty="0">
            <a:solidFill>
              <a:schemeClr val="tx1"/>
            </a:solidFill>
            <a:cs typeface="B Homa" panose="00000400000000000000" pitchFamily="2" charset="-78"/>
          </a:endParaRPr>
        </a:p>
      </dsp:txBody>
      <dsp:txXfrm>
        <a:off x="7337019" y="2708394"/>
        <a:ext cx="1209125" cy="93569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A4F6C7-4AE1-4446-882B-916630E6C79B}">
      <dsp:nvSpPr>
        <dsp:cNvPr id="0" name=""/>
        <dsp:cNvSpPr/>
      </dsp:nvSpPr>
      <dsp:spPr>
        <a:xfrm>
          <a:off x="1024" y="321900"/>
          <a:ext cx="2046753" cy="8253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chemeClr val="tx1"/>
              </a:solidFill>
              <a:cs typeface="B Homa" panose="00000400000000000000" pitchFamily="2" charset="-78"/>
            </a:rPr>
            <a:t>بخش فرعی</a:t>
          </a:r>
          <a:endParaRPr lang="en-US" sz="2400" b="1" kern="1200" dirty="0">
            <a:solidFill>
              <a:schemeClr val="tx1"/>
            </a:solidFill>
            <a:cs typeface="B Homa" panose="00000400000000000000" pitchFamily="2" charset="-78"/>
          </a:endParaRPr>
        </a:p>
      </dsp:txBody>
      <dsp:txXfrm>
        <a:off x="25198" y="346074"/>
        <a:ext cx="1998405" cy="777030"/>
      </dsp:txXfrm>
    </dsp:sp>
    <dsp:sp modelId="{5CC5A327-A39F-4D7C-8192-74BE3FCC1E67}">
      <dsp:nvSpPr>
        <dsp:cNvPr id="0" name=""/>
        <dsp:cNvSpPr/>
      </dsp:nvSpPr>
      <dsp:spPr>
        <a:xfrm>
          <a:off x="205700" y="1147279"/>
          <a:ext cx="204675" cy="9897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89726"/>
              </a:lnTo>
              <a:lnTo>
                <a:pt x="204675" y="989726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CCAAB3-DCBD-439A-8485-8FAFEAFFD2CC}">
      <dsp:nvSpPr>
        <dsp:cNvPr id="0" name=""/>
        <dsp:cNvSpPr/>
      </dsp:nvSpPr>
      <dsp:spPr>
        <a:xfrm>
          <a:off x="410375" y="1477187"/>
          <a:ext cx="2111416" cy="1319635"/>
        </a:xfrm>
        <a:prstGeom prst="roundRect">
          <a:avLst>
            <a:gd name="adj" fmla="val 10000"/>
          </a:avLst>
        </a:prstGeom>
        <a:solidFill>
          <a:schemeClr val="tx1">
            <a:alpha val="9000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chemeClr val="bg1"/>
              </a:solidFill>
              <a:cs typeface="B Homa" panose="00000400000000000000" pitchFamily="2" charset="-78"/>
            </a:rPr>
            <a:t>به عنوان بافتی زنده و پویا، تغییرات و دگرگونی های شهر را ممکن می سازد.</a:t>
          </a:r>
          <a:endParaRPr lang="en-US" sz="1800" kern="1200" dirty="0">
            <a:solidFill>
              <a:schemeClr val="bg1"/>
            </a:solidFill>
            <a:cs typeface="B Homa" panose="00000400000000000000" pitchFamily="2" charset="-78"/>
          </a:endParaRPr>
        </a:p>
      </dsp:txBody>
      <dsp:txXfrm>
        <a:off x="449026" y="1515838"/>
        <a:ext cx="2034114" cy="1242333"/>
      </dsp:txXfrm>
    </dsp:sp>
    <dsp:sp modelId="{EC7D148B-3A10-4A0D-BA94-6498C2ED2FF3}">
      <dsp:nvSpPr>
        <dsp:cNvPr id="0" name=""/>
        <dsp:cNvSpPr/>
      </dsp:nvSpPr>
      <dsp:spPr>
        <a:xfrm>
          <a:off x="2772258" y="321900"/>
          <a:ext cx="2046753" cy="8253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chemeClr val="tx1"/>
              </a:solidFill>
              <a:cs typeface="B Homa" panose="00000400000000000000" pitchFamily="2" charset="-78"/>
            </a:rPr>
            <a:t>بخش اصلی </a:t>
          </a:r>
          <a:endParaRPr lang="en-US" sz="2400" b="1" kern="1200" dirty="0">
            <a:solidFill>
              <a:schemeClr val="tx1"/>
            </a:solidFill>
            <a:cs typeface="B Homa" panose="00000400000000000000" pitchFamily="2" charset="-78"/>
          </a:endParaRPr>
        </a:p>
      </dsp:txBody>
      <dsp:txXfrm>
        <a:off x="2796432" y="346074"/>
        <a:ext cx="1998405" cy="777030"/>
      </dsp:txXfrm>
    </dsp:sp>
    <dsp:sp modelId="{28DAE980-7EEE-4E54-BF91-FE126DD98F0B}">
      <dsp:nvSpPr>
        <dsp:cNvPr id="0" name=""/>
        <dsp:cNvSpPr/>
      </dsp:nvSpPr>
      <dsp:spPr>
        <a:xfrm>
          <a:off x="2976933" y="1147279"/>
          <a:ext cx="204675" cy="9897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89726"/>
              </a:lnTo>
              <a:lnTo>
                <a:pt x="204675" y="989726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2D5538-7CBD-42A1-A778-796BCB4107E3}">
      <dsp:nvSpPr>
        <dsp:cNvPr id="0" name=""/>
        <dsp:cNvSpPr/>
      </dsp:nvSpPr>
      <dsp:spPr>
        <a:xfrm>
          <a:off x="3181609" y="1477187"/>
          <a:ext cx="2111416" cy="1319635"/>
        </a:xfrm>
        <a:prstGeom prst="roundRect">
          <a:avLst>
            <a:gd name="adj" fmla="val 10000"/>
          </a:avLst>
        </a:prstGeom>
        <a:solidFill>
          <a:schemeClr val="tx1">
            <a:alpha val="9000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chemeClr val="bg1"/>
              </a:solidFill>
              <a:cs typeface="B Homa" panose="00000400000000000000" pitchFamily="2" charset="-78"/>
            </a:rPr>
            <a:t>موجد تداوم و ثبات </a:t>
          </a:r>
          <a:endParaRPr lang="en-US" sz="1800" kern="1200" dirty="0">
            <a:solidFill>
              <a:schemeClr val="bg1"/>
            </a:solidFill>
            <a:cs typeface="B Homa" panose="00000400000000000000" pitchFamily="2" charset="-78"/>
          </a:endParaRPr>
        </a:p>
      </dsp:txBody>
      <dsp:txXfrm>
        <a:off x="3220260" y="1515838"/>
        <a:ext cx="2034114" cy="12423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DD36DC-BCDB-4FDB-A6F9-C0D444AD333E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25E4C4-3A5F-4CA1-A130-C7A00E62E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597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25E4C4-3A5F-4CA1-A130-C7A00E62E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489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DEECA-2CE2-4508-A84B-118D5D105256}" type="datetime1">
              <a:rPr lang="en-US" smtClean="0"/>
              <a:t>12/18/2019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0D69-5320-4EED-8764-55D047ED5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161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15308-DEF0-41CB-B537-863D08123767}" type="datetime1">
              <a:rPr lang="en-US" smtClean="0"/>
              <a:t>12/18/2019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0D69-5320-4EED-8764-55D047ED5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703111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15308-DEF0-41CB-B537-863D08123767}" type="datetime1">
              <a:rPr lang="en-US" smtClean="0"/>
              <a:t>12/18/2019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0D69-5320-4EED-8764-55D047ED5D8D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57027125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15308-DEF0-41CB-B537-863D08123767}" type="datetime1">
              <a:rPr lang="en-US" smtClean="0"/>
              <a:t>12/18/2019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0D69-5320-4EED-8764-55D047ED5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893561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15308-DEF0-41CB-B537-863D08123767}" type="datetime1">
              <a:rPr lang="en-US" smtClean="0"/>
              <a:t>12/18/2019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0D69-5320-4EED-8764-55D047ED5D8D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97575633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15308-DEF0-41CB-B537-863D08123767}" type="datetime1">
              <a:rPr lang="en-US" smtClean="0"/>
              <a:t>12/18/2019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0D69-5320-4EED-8764-55D047ED5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175584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9A89-B0AC-40AF-8704-3A362AF32A4D}" type="datetime1">
              <a:rPr lang="en-US" smtClean="0"/>
              <a:t>12/18/2019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0D69-5320-4EED-8764-55D047ED5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0426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DE094-C6D2-45BF-BFF1-CDEE1F776DFC}" type="datetime1">
              <a:rPr lang="en-US" smtClean="0"/>
              <a:t>12/18/2019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0D69-5320-4EED-8764-55D047ED5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160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C54A1-F072-4756-93D2-0BFB148AB596}" type="datetime1">
              <a:rPr lang="en-US" smtClean="0"/>
              <a:t>12/18/2019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0D69-5320-4EED-8764-55D047ED5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504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72DF1-F211-4789-B040-B06C09305532}" type="datetime1">
              <a:rPr lang="en-US" smtClean="0"/>
              <a:t>12/18/2019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0D69-5320-4EED-8764-55D047ED5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566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9656C-4331-4DD3-8C91-4D246F4004D2}" type="datetime1">
              <a:rPr lang="en-US" smtClean="0"/>
              <a:t>12/18/2019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0D69-5320-4EED-8764-55D047ED5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444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58EA9-BC4D-4B08-899D-2FEE8FC5FF13}" type="datetime1">
              <a:rPr lang="en-US" smtClean="0"/>
              <a:t>12/18/2019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0D69-5320-4EED-8764-55D047ED5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131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36834-578F-414B-8DEB-CBA797603F63}" type="datetime1">
              <a:rPr lang="en-US" smtClean="0"/>
              <a:t>12/18/2019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0D69-5320-4EED-8764-55D047ED5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796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1F4C8-5D11-4683-8D9F-734EDBB8A591}" type="datetime1">
              <a:rPr lang="en-US" smtClean="0"/>
              <a:t>12/18/2019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0D69-5320-4EED-8764-55D047ED5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386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C2C1F-EC22-4936-9C79-445153436A42}" type="datetime1">
              <a:rPr lang="en-US" smtClean="0"/>
              <a:t>12/18/2019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0D69-5320-4EED-8764-55D047ED5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235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42D4D-75A9-440B-99D6-FC18C9BF3F8A}" type="datetime1">
              <a:rPr lang="en-US" smtClean="0"/>
              <a:t>12/18/2019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0D69-5320-4EED-8764-55D047ED5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938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15308-DEF0-41CB-B537-863D08123767}" type="datetime1">
              <a:rPr lang="en-US" smtClean="0"/>
              <a:t>12/18/2019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3F00D69-5320-4EED-8764-55D047ED5D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611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  <p:sldLayoutId id="2147483784" r:id="rId13"/>
    <p:sldLayoutId id="2147483785" r:id="rId14"/>
    <p:sldLayoutId id="2147483786" r:id="rId15"/>
    <p:sldLayoutId id="2147483787" r:id="rId16"/>
  </p:sldLayoutIdLst>
  <p:hf hdr="0" ftr="0" dt="0"/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3.wdp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5.wdp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gif"/><Relationship Id="rId4" Type="http://schemas.openxmlformats.org/officeDocument/2006/relationships/image" Target="../media/image2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g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microsoft.com/office/2007/relationships/hdphoto" Target="../media/hdphoto6.wdp"/><Relationship Id="rId4" Type="http://schemas.openxmlformats.org/officeDocument/2006/relationships/image" Target="../media/image7.png"/><Relationship Id="rId9" Type="http://schemas.microsoft.com/office/2007/relationships/hdphoto" Target="../media/hdphoto8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13.jpeg"/><Relationship Id="rId4" Type="http://schemas.microsoft.com/office/2007/relationships/hdphoto" Target="../media/hdphoto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1656555" y="2209800"/>
            <a:ext cx="5044440" cy="2266950"/>
          </a:xfrm>
        </p:spPr>
        <p:txBody>
          <a:bodyPr>
            <a:normAutofit/>
          </a:bodyPr>
          <a:lstStyle/>
          <a:p>
            <a:pPr algn="ctr"/>
            <a:r>
              <a:rPr lang="fa-IR" b="1" dirty="0" smtClean="0">
                <a:cs typeface="B Homa" panose="00000400000000000000" pitchFamily="2" charset="-78"/>
              </a:rPr>
              <a:t>مبانی </a:t>
            </a:r>
            <a:r>
              <a:rPr lang="fa-IR" b="1" dirty="0">
                <a:cs typeface="B Homa" panose="00000400000000000000" pitchFamily="2" charset="-78"/>
              </a:rPr>
              <a:t>و روش های طراحی </a:t>
            </a:r>
            <a:r>
              <a:rPr lang="fa-IR" b="1" dirty="0" smtClean="0">
                <a:cs typeface="B Homa" panose="00000400000000000000" pitchFamily="2" charset="-78"/>
              </a:rPr>
              <a:t>شهری</a:t>
            </a:r>
          </a:p>
          <a:p>
            <a:pPr algn="ctr"/>
            <a:endParaRPr lang="en-US" sz="2000" b="1" dirty="0" smtClean="0">
              <a:cs typeface="B Homa" panose="00000400000000000000" pitchFamily="2" charset="-78"/>
            </a:endParaRPr>
          </a:p>
          <a:p>
            <a:pPr algn="ctr"/>
            <a:r>
              <a:rPr lang="fa-IR" sz="2800" dirty="0" smtClean="0">
                <a:cs typeface="B Titr" pitchFamily="2" charset="-78"/>
              </a:rPr>
              <a:t>متابولیزم</a:t>
            </a:r>
            <a:r>
              <a:rPr lang="fa-IR" sz="2800" dirty="0">
                <a:cs typeface="B Titr" pitchFamily="2" charset="-78"/>
              </a:rPr>
              <a:t>، مگافرم و فرم جمعی</a:t>
            </a:r>
            <a:r>
              <a:rPr lang="fa-IR" sz="2800" b="1" dirty="0" smtClean="0">
                <a:cs typeface="B Homa" panose="00000400000000000000" pitchFamily="2" charset="-78"/>
              </a:rPr>
              <a:t> </a:t>
            </a:r>
            <a:endParaRPr lang="en-US" sz="28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3F00D69-5320-4EED-8764-55D047ED5D8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63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cs typeface="B Homa" panose="00000400000000000000" pitchFamily="2" charset="-78"/>
              </a:rPr>
              <a:t>کاربری</a:t>
            </a:r>
            <a:endParaRPr lang="en-US" sz="2800" b="1" dirty="0">
              <a:cs typeface="B Homa" panose="000004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3F00D69-5320-4EED-8764-55D047ED5D8D}" type="slidenum">
              <a:rPr lang="en-US" smtClean="0"/>
              <a:t>10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71600" y="755904"/>
            <a:ext cx="7920880" cy="203132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285750" indent="-285750" algn="r" rtl="1">
              <a:buFont typeface="Wingdings" pitchFamily="2" charset="2"/>
              <a:buChar char="v"/>
            </a:pPr>
            <a:r>
              <a:rPr lang="fa-IR" dirty="0" smtClean="0">
                <a:cs typeface="B Homa" panose="00000400000000000000" pitchFamily="2" charset="-78"/>
              </a:rPr>
              <a:t>تاکید بر اختلاط کاربری</a:t>
            </a:r>
          </a:p>
          <a:p>
            <a:pPr marL="285750" indent="-285750" algn="r" rtl="1">
              <a:buFont typeface="Wingdings" pitchFamily="2" charset="2"/>
              <a:buChar char="v"/>
            </a:pPr>
            <a:endParaRPr lang="fa-IR" dirty="0" smtClean="0">
              <a:cs typeface="B Homa" panose="00000400000000000000" pitchFamily="2" charset="-78"/>
            </a:endParaRPr>
          </a:p>
          <a:p>
            <a:pPr marL="285750" indent="-285750" algn="r" rtl="1">
              <a:buFont typeface="Wingdings" pitchFamily="2" charset="2"/>
              <a:buChar char="v"/>
            </a:pPr>
            <a:r>
              <a:rPr lang="fa-IR" dirty="0" smtClean="0">
                <a:cs typeface="B Homa" panose="00000400000000000000" pitchFamily="2" charset="-78"/>
              </a:rPr>
              <a:t>ساختار اصلی حاصل ترکیب فرم ها، فضاها و فعالیت های متنوع است.</a:t>
            </a:r>
          </a:p>
          <a:p>
            <a:pPr marL="285750" indent="-285750" algn="r" rtl="1">
              <a:buFont typeface="Wingdings" pitchFamily="2" charset="2"/>
              <a:buChar char="v"/>
            </a:pPr>
            <a:endParaRPr lang="fa-IR" dirty="0" smtClean="0">
              <a:cs typeface="B Homa" panose="00000400000000000000" pitchFamily="2" charset="-78"/>
            </a:endParaRPr>
          </a:p>
          <a:p>
            <a:pPr marL="285750" indent="-285750" algn="r" rtl="1">
              <a:buFont typeface="Wingdings" pitchFamily="2" charset="2"/>
              <a:buChar char="v"/>
            </a:pPr>
            <a:r>
              <a:rPr lang="fa-IR" dirty="0" smtClean="0">
                <a:cs typeface="B Homa" panose="00000400000000000000" pitchFamily="2" charset="-78"/>
              </a:rPr>
              <a:t>حضور کاربری های مرتبط باعث تقویت ساختار اصلی میشود.</a:t>
            </a:r>
          </a:p>
          <a:p>
            <a:pPr marL="285750" indent="-285750" algn="r" rtl="1">
              <a:buFont typeface="Wingdings" pitchFamily="2" charset="2"/>
              <a:buChar char="v"/>
            </a:pPr>
            <a:endParaRPr lang="fa-IR" dirty="0" smtClean="0">
              <a:cs typeface="B Homa" panose="00000400000000000000" pitchFamily="2" charset="-78"/>
            </a:endParaRPr>
          </a:p>
          <a:p>
            <a:pPr marL="285750" indent="-285750" algn="r" rtl="1">
              <a:buFont typeface="Wingdings" pitchFamily="2" charset="2"/>
              <a:buChar char="v"/>
            </a:pPr>
            <a:r>
              <a:rPr lang="fa-IR" dirty="0" smtClean="0">
                <a:cs typeface="B Homa" panose="00000400000000000000" pitchFamily="2" charset="-78"/>
              </a:rPr>
              <a:t>تنوع در فرم، فضا و فعالیت امکان تطابق با تغییرات زمانی و مکانی را فراهم می آورد.</a:t>
            </a:r>
            <a:endParaRPr lang="fa-IR" dirty="0">
              <a:cs typeface="B Homa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9718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>
                <a:cs typeface="B Homa" panose="00000400000000000000" pitchFamily="2" charset="-78"/>
              </a:rPr>
              <a:t>تراکم</a:t>
            </a:r>
            <a:endParaRPr lang="en-US" sz="2800" b="1" dirty="0">
              <a:cs typeface="B Homa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3733800"/>
            <a:ext cx="8496944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285750" indent="-285750" algn="r" rtl="1">
              <a:buFont typeface="Wingdings" pitchFamily="2" charset="2"/>
              <a:buChar char="v"/>
            </a:pPr>
            <a:r>
              <a:rPr lang="fa-IR" dirty="0">
                <a:cs typeface="B Homa" panose="00000400000000000000" pitchFamily="2" charset="-78"/>
              </a:rPr>
              <a:t>تراکم ساختمانی درشهر باید به گونه ای باشد که سازگاری، تناسبات </a:t>
            </a:r>
            <a:r>
              <a:rPr lang="fa-IR" dirty="0" smtClean="0">
                <a:cs typeface="B Homa" panose="00000400000000000000" pitchFamily="2" charset="-78"/>
              </a:rPr>
              <a:t>و نمایانی </a:t>
            </a:r>
            <a:r>
              <a:rPr lang="fa-IR" dirty="0">
                <a:cs typeface="B Homa" panose="00000400000000000000" pitchFamily="2" charset="-78"/>
              </a:rPr>
              <a:t>عناصر </a:t>
            </a:r>
            <a:r>
              <a:rPr lang="fa-IR" dirty="0" smtClean="0">
                <a:cs typeface="B Homa" panose="00000400000000000000" pitchFamily="2" charset="-78"/>
              </a:rPr>
              <a:t>و نشانه </a:t>
            </a:r>
            <a:r>
              <a:rPr lang="fa-IR" dirty="0">
                <a:cs typeface="B Homa" panose="00000400000000000000" pitchFamily="2" charset="-78"/>
              </a:rPr>
              <a:t>های </a:t>
            </a:r>
            <a:r>
              <a:rPr lang="fa-IR" dirty="0" smtClean="0">
                <a:cs typeface="B Homa" panose="00000400000000000000" pitchFamily="2" charset="-78"/>
              </a:rPr>
              <a:t>شهری را مخدوش </a:t>
            </a:r>
            <a:r>
              <a:rPr lang="fa-IR" dirty="0">
                <a:cs typeface="B Homa" panose="00000400000000000000" pitchFamily="2" charset="-78"/>
              </a:rPr>
              <a:t>ننمایند</a:t>
            </a:r>
            <a:r>
              <a:rPr lang="fa-IR" dirty="0" smtClean="0">
                <a:cs typeface="B Homa" panose="00000400000000000000" pitchFamily="2" charset="-78"/>
              </a:rPr>
              <a:t>.</a:t>
            </a:r>
          </a:p>
          <a:p>
            <a:pPr marL="285750" indent="-285750" algn="r" rtl="1">
              <a:buFont typeface="Wingdings" pitchFamily="2" charset="2"/>
              <a:buChar char="v"/>
            </a:pPr>
            <a:endParaRPr lang="en-US" dirty="0">
              <a:cs typeface="B Homa" panose="00000400000000000000" pitchFamily="2" charset="-78"/>
            </a:endParaRPr>
          </a:p>
          <a:p>
            <a:pPr marL="285750" indent="-285750" algn="r" rtl="1">
              <a:buFont typeface="Wingdings" pitchFamily="2" charset="2"/>
              <a:buChar char="v"/>
            </a:pPr>
            <a:r>
              <a:rPr lang="fa-IR" dirty="0">
                <a:cs typeface="B Homa" panose="00000400000000000000" pitchFamily="2" charset="-78"/>
              </a:rPr>
              <a:t>یکی از </a:t>
            </a:r>
            <a:r>
              <a:rPr lang="fa-IR" dirty="0" smtClean="0">
                <a:cs typeface="B Homa" panose="00000400000000000000" pitchFamily="2" charset="-78"/>
              </a:rPr>
              <a:t>شاخصه </a:t>
            </a:r>
            <a:r>
              <a:rPr lang="fa-IR" dirty="0">
                <a:cs typeface="B Homa" panose="00000400000000000000" pitchFamily="2" charset="-78"/>
              </a:rPr>
              <a:t>های </a:t>
            </a:r>
            <a:r>
              <a:rPr lang="fa-IR" dirty="0" smtClean="0">
                <a:cs typeface="B Homa" panose="00000400000000000000" pitchFamily="2" charset="-78"/>
              </a:rPr>
              <a:t>ساختار اصلی، تمایز تراکم آن است. </a:t>
            </a:r>
          </a:p>
          <a:p>
            <a:pPr marL="285750" indent="-285750" algn="r" rtl="1">
              <a:buFont typeface="Wingdings" pitchFamily="2" charset="2"/>
              <a:buChar char="v"/>
            </a:pPr>
            <a:endParaRPr lang="en-US" dirty="0">
              <a:cs typeface="B Homa" panose="00000400000000000000" pitchFamily="2" charset="-78"/>
            </a:endParaRPr>
          </a:p>
          <a:p>
            <a:pPr marL="285750" indent="-285750" algn="r" rtl="1">
              <a:buFont typeface="Wingdings" pitchFamily="2" charset="2"/>
              <a:buChar char="v"/>
            </a:pPr>
            <a:r>
              <a:rPr lang="fa-IR" dirty="0">
                <a:cs typeface="B Homa" panose="00000400000000000000" pitchFamily="2" charset="-78"/>
              </a:rPr>
              <a:t>ساختار اصلی شهر می بایست از نظر تراکم ومقیاس، پاسخگوی نیازهای شهرباشد</a:t>
            </a:r>
            <a:r>
              <a:rPr lang="fa-IR" dirty="0" smtClean="0">
                <a:cs typeface="B Homa" panose="00000400000000000000" pitchFamily="2" charset="-78"/>
              </a:rPr>
              <a:t>.</a:t>
            </a:r>
          </a:p>
          <a:p>
            <a:pPr marL="285750" indent="-285750" algn="r" rtl="1">
              <a:buFont typeface="Wingdings" pitchFamily="2" charset="2"/>
              <a:buChar char="v"/>
            </a:pPr>
            <a:endParaRPr lang="fa-IR" dirty="0" smtClean="0">
              <a:cs typeface="B Homa" panose="00000400000000000000" pitchFamily="2" charset="-78"/>
            </a:endParaRPr>
          </a:p>
          <a:p>
            <a:pPr marL="285750" indent="-285750" algn="r" rtl="1">
              <a:buFont typeface="Wingdings" pitchFamily="2" charset="2"/>
              <a:buChar char="v"/>
            </a:pPr>
            <a:r>
              <a:rPr lang="fa-IR" dirty="0">
                <a:cs typeface="B Homa" panose="00000400000000000000" pitchFamily="2" charset="-78"/>
              </a:rPr>
              <a:t>در واقع بحث اصلی نهضت متابولیسم </a:t>
            </a:r>
            <a:r>
              <a:rPr lang="fa-IR" dirty="0" smtClean="0">
                <a:cs typeface="B Homa" panose="00000400000000000000" pitchFamily="2" charset="-78"/>
              </a:rPr>
              <a:t>تراکم متمایز ولی متعادل </a:t>
            </a:r>
            <a:r>
              <a:rPr lang="fa-IR" dirty="0">
                <a:cs typeface="B Homa" panose="00000400000000000000" pitchFamily="2" charset="-78"/>
              </a:rPr>
              <a:t>بین قسمت اصلی و فرعی است</a:t>
            </a:r>
            <a:r>
              <a:rPr lang="fa-IR" dirty="0" smtClean="0">
                <a:cs typeface="B Homa" panose="00000400000000000000" pitchFamily="2" charset="-78"/>
              </a:rPr>
              <a:t>.</a:t>
            </a:r>
            <a:endParaRPr lang="en-US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7005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cs typeface="B Homa" panose="00000400000000000000" pitchFamily="2" charset="-78"/>
              </a:rPr>
              <a:t>ارتباط با طبیعت</a:t>
            </a:r>
            <a:endParaRPr lang="en-US" sz="2800" b="1" dirty="0">
              <a:cs typeface="B Homa" panose="000004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3F00D69-5320-4EED-8764-55D047ED5D8D}" type="slidenum">
              <a:rPr lang="en-US" smtClean="0"/>
              <a:t>11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79512" y="762000"/>
            <a:ext cx="8784976" cy="203132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285750" indent="-285750" algn="r" rtl="1">
              <a:buFont typeface="Wingdings" pitchFamily="2" charset="2"/>
              <a:buChar char="v"/>
            </a:pPr>
            <a:r>
              <a:rPr lang="fa-IR" dirty="0">
                <a:cs typeface="B Homa" panose="00000400000000000000" pitchFamily="2" charset="-78"/>
              </a:rPr>
              <a:t>عناصر تشکیل دهنده ساختار اصلی شهر به دو نوع </a:t>
            </a:r>
            <a:r>
              <a:rPr lang="fa-IR" b="1" dirty="0">
                <a:cs typeface="B Homa" panose="00000400000000000000" pitchFamily="2" charset="-78"/>
              </a:rPr>
              <a:t>طبیعی و مصنوعی </a:t>
            </a:r>
            <a:r>
              <a:rPr lang="fa-IR" dirty="0">
                <a:cs typeface="B Homa" panose="00000400000000000000" pitchFamily="2" charset="-78"/>
              </a:rPr>
              <a:t>تقسیم میشوند</a:t>
            </a:r>
            <a:r>
              <a:rPr lang="fa-IR" dirty="0" smtClean="0">
                <a:cs typeface="B Homa" panose="00000400000000000000" pitchFamily="2" charset="-78"/>
              </a:rPr>
              <a:t>.</a:t>
            </a:r>
          </a:p>
          <a:p>
            <a:pPr marL="285750" indent="-285750" algn="r" rtl="1">
              <a:buFont typeface="Wingdings" pitchFamily="2" charset="2"/>
              <a:buChar char="v"/>
            </a:pPr>
            <a:endParaRPr lang="fa-IR" dirty="0">
              <a:cs typeface="B Homa" panose="00000400000000000000" pitchFamily="2" charset="-78"/>
            </a:endParaRPr>
          </a:p>
          <a:p>
            <a:pPr marL="285750" indent="-285750" algn="r" rtl="1">
              <a:buFont typeface="Wingdings" pitchFamily="2" charset="2"/>
              <a:buChar char="v"/>
            </a:pPr>
            <a:r>
              <a:rPr lang="fa-IR" b="1" dirty="0">
                <a:cs typeface="B Homa" panose="00000400000000000000" pitchFamily="2" charset="-78"/>
              </a:rPr>
              <a:t>عناصر طبیعی </a:t>
            </a:r>
            <a:r>
              <a:rPr lang="fa-IR" dirty="0">
                <a:cs typeface="B Homa" panose="00000400000000000000" pitchFamily="2" charset="-78"/>
              </a:rPr>
              <a:t>می توانند در </a:t>
            </a:r>
            <a:r>
              <a:rPr lang="fa-IR" b="1" dirty="0">
                <a:cs typeface="B Homa" panose="00000400000000000000" pitchFamily="2" charset="-78"/>
              </a:rPr>
              <a:t>تقویت ساختار اصلی شهر </a:t>
            </a:r>
            <a:r>
              <a:rPr lang="fa-IR" dirty="0">
                <a:cs typeface="B Homa" panose="00000400000000000000" pitchFamily="2" charset="-78"/>
              </a:rPr>
              <a:t>مورد استفاده قرار گیرند و در </a:t>
            </a:r>
            <a:r>
              <a:rPr lang="fa-IR" b="1" dirty="0">
                <a:cs typeface="B Homa" panose="00000400000000000000" pitchFamily="2" charset="-78"/>
              </a:rPr>
              <a:t>شکل دهی تصویر ذهنی </a:t>
            </a:r>
            <a:r>
              <a:rPr lang="fa-IR" dirty="0">
                <a:cs typeface="B Homa" panose="00000400000000000000" pitchFamily="2" charset="-78"/>
              </a:rPr>
              <a:t>از شهر، موثر باشند.</a:t>
            </a:r>
            <a:endParaRPr lang="en-US" dirty="0">
              <a:cs typeface="B Homa" panose="00000400000000000000" pitchFamily="2" charset="-78"/>
            </a:endParaRPr>
          </a:p>
          <a:p>
            <a:pPr marL="285750" indent="-285750" algn="r" rtl="1">
              <a:buFont typeface="Wingdings" pitchFamily="2" charset="2"/>
              <a:buChar char="v"/>
            </a:pPr>
            <a:endParaRPr lang="fa-IR" dirty="0" smtClean="0">
              <a:cs typeface="B Homa" panose="00000400000000000000" pitchFamily="2" charset="-78"/>
            </a:endParaRPr>
          </a:p>
          <a:p>
            <a:pPr marL="285750" indent="-285750" algn="r" rtl="1">
              <a:buFont typeface="Wingdings" pitchFamily="2" charset="2"/>
              <a:buChar char="v"/>
            </a:pPr>
            <a:r>
              <a:rPr lang="fa-IR" dirty="0">
                <a:cs typeface="B Homa" panose="00000400000000000000" pitchFamily="2" charset="-78"/>
              </a:rPr>
              <a:t>آنچه اهمیت دارد، تاثیری است که در </a:t>
            </a:r>
            <a:r>
              <a:rPr lang="fa-IR" b="1" dirty="0">
                <a:cs typeface="B Homa" panose="00000400000000000000" pitchFamily="2" charset="-78"/>
              </a:rPr>
              <a:t>تراکم بالا</a:t>
            </a:r>
            <a:r>
              <a:rPr lang="fa-IR" dirty="0">
                <a:cs typeface="B Homa" panose="00000400000000000000" pitchFamily="2" charset="-78"/>
              </a:rPr>
              <a:t>ی شهرهای ساخته شده بر مبنای اصول متابولیزم ، در </a:t>
            </a:r>
            <a:r>
              <a:rPr lang="fa-IR" b="1" dirty="0">
                <a:cs typeface="B Homa" panose="00000400000000000000" pitchFamily="2" charset="-78"/>
              </a:rPr>
              <a:t>حفظ محیط زیست</a:t>
            </a:r>
            <a:r>
              <a:rPr lang="fa-IR" dirty="0">
                <a:cs typeface="B Homa" panose="00000400000000000000" pitchFamily="2" charset="-78"/>
              </a:rPr>
              <a:t> دارد</a:t>
            </a:r>
            <a:r>
              <a:rPr lang="fa-IR" dirty="0" smtClean="0">
                <a:cs typeface="B Homa" panose="00000400000000000000" pitchFamily="2" charset="-78"/>
              </a:rPr>
              <a:t>.</a:t>
            </a:r>
            <a:endParaRPr lang="en-US" dirty="0">
              <a:cs typeface="B Homa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8956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cs typeface="B Homa" panose="00000400000000000000" pitchFamily="2" charset="-78"/>
              </a:rPr>
              <a:t>چارچوب توسعه</a:t>
            </a:r>
            <a:endParaRPr lang="en-US" sz="2800" b="1" dirty="0">
              <a:cs typeface="B Homa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brightnessContrast bright="2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08" y="3505200"/>
            <a:ext cx="2514600" cy="268508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42992" y="6226650"/>
            <a:ext cx="2971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 smtClean="0">
                <a:cs typeface="B Homa" panose="00000400000000000000" pitchFamily="2" charset="-78"/>
              </a:rPr>
              <a:t>توسعه در چارچوب ساختار اصلی</a:t>
            </a:r>
            <a:endParaRPr lang="en-US" sz="1600" b="1" dirty="0">
              <a:cs typeface="B Homa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3657600"/>
            <a:ext cx="2743200" cy="4572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102704" y="3657600"/>
            <a:ext cx="293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 smtClean="0">
                <a:cs typeface="B Homa" panose="00000400000000000000" pitchFamily="2" charset="-78"/>
              </a:rPr>
              <a:t>مهم ترین ویژگی طرح های مگافرم</a:t>
            </a:r>
            <a:endParaRPr lang="en-US" dirty="0">
              <a:cs typeface="B Homa" panose="00000400000000000000" pitchFamily="2" charset="-78"/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4457700" y="4236720"/>
            <a:ext cx="228600" cy="304800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3657600" y="4619140"/>
            <a:ext cx="1828800" cy="4572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429000" y="461914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 smtClean="0">
                <a:cs typeface="B Homa" panose="00000400000000000000" pitchFamily="2" charset="-78"/>
              </a:rPr>
              <a:t>قابلیت توسعه نامحدود</a:t>
            </a:r>
            <a:endParaRPr lang="en-US" dirty="0">
              <a:cs typeface="B Homa" panose="00000400000000000000" pitchFamily="2" charset="-78"/>
            </a:endParaRPr>
          </a:p>
        </p:txBody>
      </p:sp>
      <p:pic>
        <p:nvPicPr>
          <p:cNvPr id="14" name="Picture 3" descr="C:\Users\Marzie\Desktop\image\DSC00035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22000" contrast="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574672"/>
            <a:ext cx="2416862" cy="2297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333483" y="5872392"/>
            <a:ext cx="2551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latin typeface="Andalus" pitchFamily="18" charset="-78"/>
                <a:cs typeface="B Homa" panose="00000400000000000000" pitchFamily="2" charset="-78"/>
              </a:rPr>
              <a:t>قابلیت توسعه در بخش های غیر اصلی و تحت هدایت بخش اصلی</a:t>
            </a:r>
            <a:endParaRPr lang="en-US" sz="1400" b="1" dirty="0">
              <a:latin typeface="Andalus" pitchFamily="18" charset="-78"/>
              <a:cs typeface="B Homa" panose="00000400000000000000" pitchFamily="2" charset="-78"/>
            </a:endParaRPr>
          </a:p>
        </p:txBody>
      </p:sp>
      <p:sp>
        <p:nvSpPr>
          <p:cNvPr id="16" name="Down Arrow 15"/>
          <p:cNvSpPr/>
          <p:nvPr/>
        </p:nvSpPr>
        <p:spPr>
          <a:xfrm>
            <a:off x="4457700" y="5181600"/>
            <a:ext cx="228600" cy="304800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124200" y="5641874"/>
            <a:ext cx="289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 smtClean="0">
                <a:cs typeface="B Homa" panose="00000400000000000000" pitchFamily="2" charset="-78"/>
              </a:rPr>
              <a:t>این توسعه </a:t>
            </a:r>
            <a:r>
              <a:rPr lang="fa-IR" b="1" dirty="0" smtClean="0">
                <a:cs typeface="B Homa" panose="00000400000000000000" pitchFamily="2" charset="-78"/>
              </a:rPr>
              <a:t>درون زا </a:t>
            </a:r>
            <a:r>
              <a:rPr lang="fa-IR" dirty="0" smtClean="0">
                <a:cs typeface="B Homa" panose="00000400000000000000" pitchFamily="2" charset="-78"/>
              </a:rPr>
              <a:t>بوده و در قالب ساختار اصلی جای گرفته امکان اندکی برای تعدی از مگافرم وجود دارد.</a:t>
            </a:r>
            <a:endParaRPr lang="en-US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38989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 animBg="1"/>
      <p:bldP spid="10" grpId="0"/>
      <p:bldP spid="11" grpId="0" animBg="1"/>
      <p:bldP spid="12" grpId="0" animBg="1"/>
      <p:bldP spid="13" grpId="0"/>
      <p:bldP spid="15" grpId="0"/>
      <p:bldP spid="16" grpId="0" animBg="1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cs typeface="B Homa" panose="00000400000000000000" pitchFamily="2" charset="-78"/>
              </a:rPr>
              <a:t>مقیاس</a:t>
            </a:r>
            <a:endParaRPr lang="en-US" sz="2800" b="1" dirty="0">
              <a:cs typeface="B Homa" panose="000004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3F00D69-5320-4EED-8764-55D047ED5D8D}" type="slidenum">
              <a:rPr lang="en-US" smtClean="0"/>
              <a:t>12</a:t>
            </a:fld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158266"/>
              </p:ext>
            </p:extLst>
          </p:nvPr>
        </p:nvGraphicFramePr>
        <p:xfrm>
          <a:off x="647700" y="762000"/>
          <a:ext cx="7848600" cy="72390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983586"/>
                <a:gridCol w="1865014"/>
              </a:tblGrid>
              <a:tr h="838200">
                <a:tc>
                  <a:txBody>
                    <a:bodyPr/>
                    <a:lstStyle/>
                    <a:p>
                      <a:endParaRPr lang="fa-IR" dirty="0" smtClean="0"/>
                    </a:p>
                    <a:p>
                      <a:pPr algn="ctr"/>
                      <a:r>
                        <a:rPr lang="fa-IR" sz="200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مفهوم ساختار اصلی و فرعی</a:t>
                      </a:r>
                      <a:endParaRPr lang="en-US" sz="2000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2000" dirty="0" smtClean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  <a:p>
                      <a:pPr algn="ctr"/>
                      <a:r>
                        <a:rPr lang="fa-IR" sz="200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مقیاس</a:t>
                      </a:r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 </a:t>
                      </a:r>
                      <a:endParaRPr lang="en-US" sz="2000" dirty="0">
                        <a:cs typeface="B Homa" panose="00000400000000000000" pitchFamily="2" charset="-78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005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شریان های اصلی منطقه ای </a:t>
                      </a:r>
                      <a:r>
                        <a:rPr lang="fa-IR" sz="180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مانند خطوط زیرزمینی و خط آهن، رشته ای از سکونتگاه ها، صنایع و قطب های فعالیتی، تفریحی، مراکز اصلی حمل و نقل و...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در این مقیاس تمرکز حرکت در ساختار اصلی بر روی حرکت </a:t>
                      </a:r>
                      <a:r>
                        <a:rPr lang="fa-IR" sz="1800" b="1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سریع سواره </a:t>
                      </a:r>
                      <a:r>
                        <a:rPr lang="fa-IR" sz="180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است.</a:t>
                      </a:r>
                    </a:p>
                    <a:p>
                      <a:pPr algn="r"/>
                      <a:endParaRPr lang="en-US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a-IR" sz="1800" b="0" dirty="0" smtClean="0">
                        <a:cs typeface="B Homa" panose="00000400000000000000" pitchFamily="2" charset="-78"/>
                      </a:endParaRPr>
                    </a:p>
                    <a:p>
                      <a:pPr algn="ctr"/>
                      <a:r>
                        <a:rPr lang="fa-IR" sz="1800" b="0" dirty="0" smtClean="0">
                          <a:cs typeface="B Homa" panose="00000400000000000000" pitchFamily="2" charset="-78"/>
                        </a:rPr>
                        <a:t>مقیاس مناطق شهری </a:t>
                      </a:r>
                    </a:p>
                    <a:p>
                      <a:pPr algn="ctr"/>
                      <a:endParaRPr lang="en-US" sz="1800" b="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</a:tr>
              <a:tr h="1005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شریان تندرو شهری و بین منطقه ای </a:t>
                      </a:r>
                      <a:r>
                        <a:rPr lang="fa-IR" sz="180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مانند بزرگراه ها، فعالیت شهری و مراکز کلانشهری که خدمات را در مقیاس شهر و منطقه اطراف ارائه می دهند، ساختار اصلی را بوجود می آورند. تمرکز حرکت بر</a:t>
                      </a:r>
                      <a:r>
                        <a:rPr lang="fa-IR" sz="1800" baseline="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 حرکت </a:t>
                      </a:r>
                      <a:r>
                        <a:rPr lang="fa-IR" sz="1800" b="1" baseline="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سواره و تندرو </a:t>
                      </a:r>
                      <a:r>
                        <a:rPr lang="fa-IR" sz="1800" baseline="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قرار دارد.</a:t>
                      </a:r>
                      <a:r>
                        <a:rPr lang="fa-IR" sz="180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  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a-IR" sz="1800" b="0" dirty="0" smtClean="0">
                        <a:cs typeface="B Homa" panose="00000400000000000000" pitchFamily="2" charset="-78"/>
                      </a:endParaRPr>
                    </a:p>
                    <a:p>
                      <a:pPr algn="ctr"/>
                      <a:r>
                        <a:rPr lang="fa-IR" sz="1800" b="0" dirty="0" smtClean="0">
                          <a:cs typeface="B Homa" panose="00000400000000000000" pitchFamily="2" charset="-78"/>
                        </a:rPr>
                        <a:t>مقیاس کلانشهرها</a:t>
                      </a:r>
                      <a:endParaRPr lang="en-US" sz="1800" b="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</a:tr>
              <a:tr h="118872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خیابان های سواره اصلی، مراکز تجاری، فرهنگی و اداری و هرآنچه در حرکت تند سواره قابل رویت بوده و یا </a:t>
                      </a:r>
                      <a:r>
                        <a:rPr lang="fa-IR" sz="1800" b="1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موجب پیوند مراکز شهری و محله ای</a:t>
                      </a:r>
                      <a:r>
                        <a:rPr lang="fa-IR" sz="180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 است، ساختار اصلی را شکل می دهد. در این مقیاس حرکت سواره با سرعت متوسط (با تاکید بیشتر) و در عین حال حرکت پیاده (</a:t>
                      </a:r>
                      <a:r>
                        <a:rPr lang="fa-IR" sz="1800" baseline="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با تاکید کمتر)، مد نظر قرار می گیرد.</a:t>
                      </a:r>
                      <a:endParaRPr lang="fa-IR" sz="1800" dirty="0" smtClean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a-IR" sz="1800" b="0" dirty="0" smtClean="0">
                        <a:cs typeface="B Homa" panose="00000400000000000000" pitchFamily="2" charset="-78"/>
                      </a:endParaRPr>
                    </a:p>
                    <a:p>
                      <a:pPr algn="ctr"/>
                      <a:r>
                        <a:rPr lang="fa-IR" sz="1800" b="0" dirty="0" smtClean="0">
                          <a:cs typeface="B Homa" panose="00000400000000000000" pitchFamily="2" charset="-78"/>
                        </a:rPr>
                        <a:t>مقیاس شهر ها</a:t>
                      </a:r>
                      <a:endParaRPr lang="en-US" sz="1800" b="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</a:tr>
              <a:tr h="1005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 در این مقیاس تو</a:t>
                      </a:r>
                      <a:r>
                        <a:rPr lang="fa-IR" sz="1800" b="1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جه به عابر پیاده </a:t>
                      </a:r>
                      <a:r>
                        <a:rPr lang="fa-IR" sz="180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و فعالیت های وی، افزایش می یابد. بر این اساس خیابان ها و مسیرهای اصلی حرکت پیاده، مراکز فعالیتی با عملکرد فراغتی ، تفریحی ،خدماتی و تجاری که در مقیاس نواحی و محلات کارکرد دارد. </a:t>
                      </a:r>
                      <a:endParaRPr lang="en-US" sz="1800" dirty="0" smtClean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a-IR" sz="1800" b="0" dirty="0" smtClean="0">
                        <a:cs typeface="B Homa" panose="00000400000000000000" pitchFamily="2" charset="-78"/>
                      </a:endParaRPr>
                    </a:p>
                    <a:p>
                      <a:pPr algn="ctr"/>
                      <a:r>
                        <a:rPr lang="fa-IR" sz="1800" b="0" dirty="0" smtClean="0">
                          <a:cs typeface="B Homa" panose="00000400000000000000" pitchFamily="2" charset="-78"/>
                        </a:rPr>
                        <a:t>مقیاس نواحی</a:t>
                      </a:r>
                      <a:r>
                        <a:rPr lang="fa-IR" sz="1800" b="0" baseline="0" dirty="0" smtClean="0">
                          <a:cs typeface="B Homa" panose="00000400000000000000" pitchFamily="2" charset="-78"/>
                        </a:rPr>
                        <a:t> و محلات شهری</a:t>
                      </a:r>
                      <a:endParaRPr lang="en-US" sz="1800" b="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6666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357" y="148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cs typeface="B Homa" panose="00000400000000000000" pitchFamily="2" charset="-78"/>
              </a:rPr>
              <a:t>رابطه طراح با استفاده کننده</a:t>
            </a:r>
            <a:endParaRPr lang="en-US" sz="2800" b="1" dirty="0">
              <a:cs typeface="B Homa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3885" y="762000"/>
            <a:ext cx="8496944" cy="14773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با طراحی </a:t>
            </a:r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بخش اصلی توسط طراح </a:t>
            </a: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و </a:t>
            </a:r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بخش غیر اصلی توسط مردم</a:t>
            </a: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 و با تبعیت از دستورالعملها و ضوابط ارائه شده</a:t>
            </a: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، شهروندان </a:t>
            </a: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در شکل دادن به محل زندگیشان سهیم شده و به نقش آنها در طراحی بیش از پیش توجه میشود</a:t>
            </a: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.</a:t>
            </a:r>
          </a:p>
          <a:p>
            <a:pPr algn="just" rtl="1"/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بیکن معتقد </a:t>
            </a: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«است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 </a:t>
            </a: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شکل </a:t>
            </a: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گیری ایده نه مخلوق جامعه است و نه مخلوق طراح</a:t>
            </a: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، بلکه </a:t>
            </a: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محصول کنش متقابل </a:t>
            </a: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آنهاست».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645" y="48768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cs typeface="B Homa" panose="00000400000000000000" pitchFamily="2" charset="-78"/>
              </a:rPr>
              <a:t>جنبه های مالی و اداری</a:t>
            </a:r>
            <a:endParaRPr lang="en-US" sz="2800" b="1" dirty="0">
              <a:cs typeface="B Homa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2173" y="5486400"/>
            <a:ext cx="849694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با به کار گیری ایده ی ساختار اصلی شهر </a:t>
            </a: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از </a:t>
            </a: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فشار بر بودجه عمومی جهت طراحی کل شهر کاسته میشود. و همچنین امکان مشارکت بخش خصوصی هم وجود دارد.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B Homa" panose="00000400000000000000" pitchFamily="2" charset="-78"/>
            </a:endParaRPr>
          </a:p>
          <a:p>
            <a:pPr algn="just" rtl="1"/>
            <a:endParaRPr lang="fa-IR" dirty="0">
              <a:solidFill>
                <a:schemeClr val="tx1">
                  <a:lumMod val="95000"/>
                  <a:lumOff val="5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3F00D69-5320-4EED-8764-55D047ED5D8D}" type="slidenum">
              <a:rPr lang="en-US" smtClean="0"/>
              <a:t>13</a:t>
            </a:fld>
            <a:endParaRPr lang="en-US"/>
          </a:p>
        </p:txBody>
      </p:sp>
      <p:pic>
        <p:nvPicPr>
          <p:cNvPr id="7" name="Picture 4" descr="C:\Users\Marzie\Desktop\image\DSC0003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39000" contras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452114"/>
            <a:ext cx="3674153" cy="194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Marzie\Desktop\image\DSC00038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2000"/>
                    </a14:imgEffect>
                    <a14:imgEffect>
                      <a14:saturation sat="0"/>
                    </a14:imgEffect>
                    <a14:imgEffect>
                      <a14:brightnessContrast bright="36000" contras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984120"/>
            <a:ext cx="2301825" cy="2415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946691" y="4480036"/>
            <a:ext cx="72713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 smtClean="0">
                <a:latin typeface="Andalus" pitchFamily="18" charset="-78"/>
                <a:cs typeface="B Homa" panose="00000400000000000000" pitchFamily="2" charset="-78"/>
              </a:rPr>
              <a:t>فراهم شدن زمینه تحقق آزادی در عین کنترل از راه اجرای تقسیم شهر به دو بخش اصلی و غیر اصلی</a:t>
            </a:r>
            <a:endParaRPr lang="en-US" sz="1600" b="1" dirty="0">
              <a:latin typeface="Andalus" pitchFamily="18" charset="-78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63456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cs typeface="B Homa" panose="00000400000000000000" pitchFamily="2" charset="-78"/>
              </a:rPr>
              <a:t>طرح شهر کلان پیکر برای توکیو</a:t>
            </a:r>
            <a:endParaRPr lang="en-US" sz="2800" b="1" dirty="0">
              <a:cs typeface="B Homa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38148" y="838200"/>
            <a:ext cx="63246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 rtl="1">
              <a:buFont typeface="Wingdings" pitchFamily="2" charset="2"/>
              <a:buChar char="ü"/>
            </a:pPr>
            <a:r>
              <a:rPr lang="fa-IR" dirty="0" smtClean="0">
                <a:cs typeface="B Homa" panose="00000400000000000000" pitchFamily="2" charset="-78"/>
              </a:rPr>
              <a:t>این طرح شامل </a:t>
            </a:r>
            <a:r>
              <a:rPr lang="fa-IR" b="1" dirty="0">
                <a:cs typeface="B Homa" panose="00000400000000000000" pitchFamily="2" charset="-78"/>
              </a:rPr>
              <a:t>ساختار خطی با قابلیت </a:t>
            </a:r>
            <a:r>
              <a:rPr lang="fa-IR" b="1" dirty="0" smtClean="0">
                <a:cs typeface="B Homa" panose="00000400000000000000" pitchFamily="2" charset="-78"/>
              </a:rPr>
              <a:t>گسترش </a:t>
            </a:r>
            <a:r>
              <a:rPr lang="fa-IR" dirty="0" smtClean="0">
                <a:cs typeface="B Homa" panose="00000400000000000000" pitchFamily="2" charset="-78"/>
              </a:rPr>
              <a:t>است که به واحدهای ساختاری کوچک تر تقسیم می شود.</a:t>
            </a:r>
          </a:p>
          <a:p>
            <a:pPr marL="285750" indent="-285750" algn="just" rtl="1">
              <a:buFont typeface="Wingdings" pitchFamily="2" charset="2"/>
              <a:buChar char="ü"/>
            </a:pPr>
            <a:r>
              <a:rPr lang="fa-IR" dirty="0" smtClean="0">
                <a:cs typeface="B Homa" panose="00000400000000000000" pitchFamily="2" charset="-78"/>
              </a:rPr>
              <a:t>با اتکا به شبکه حمل و نقل قابل توسعه طراحی شده و با استفاده از اشکال گروهی و مدولار، </a:t>
            </a:r>
            <a:r>
              <a:rPr lang="fa-IR" b="1" dirty="0" smtClean="0">
                <a:cs typeface="B Homa" panose="00000400000000000000" pitchFamily="2" charset="-78"/>
              </a:rPr>
              <a:t>مقیاس انسانی </a:t>
            </a:r>
            <a:r>
              <a:rPr lang="fa-IR" dirty="0" smtClean="0">
                <a:cs typeface="B Homa" panose="00000400000000000000" pitchFamily="2" charset="-78"/>
              </a:rPr>
              <a:t>حاصل شده است.</a:t>
            </a:r>
          </a:p>
          <a:p>
            <a:pPr marL="285750" indent="-285750" algn="just" rtl="1">
              <a:buFont typeface="Wingdings" pitchFamily="2" charset="2"/>
              <a:buChar char="ü"/>
            </a:pPr>
            <a:r>
              <a:rPr lang="fa-IR" b="1" dirty="0" smtClean="0">
                <a:cs typeface="B Homa" panose="00000400000000000000" pitchFamily="2" charset="-78"/>
              </a:rPr>
              <a:t>سازمان های اداری </a:t>
            </a:r>
            <a:r>
              <a:rPr lang="fa-IR" dirty="0" smtClean="0">
                <a:cs typeface="B Homa" panose="00000400000000000000" pitchFamily="2" charset="-78"/>
              </a:rPr>
              <a:t>و </a:t>
            </a:r>
            <a:r>
              <a:rPr lang="fa-IR" b="1" dirty="0" smtClean="0">
                <a:cs typeface="B Homa" panose="00000400000000000000" pitchFamily="2" charset="-78"/>
              </a:rPr>
              <a:t>تاسیسات حکومتی </a:t>
            </a:r>
            <a:r>
              <a:rPr lang="fa-IR" dirty="0" smtClean="0">
                <a:cs typeface="B Homa" panose="00000400000000000000" pitchFamily="2" charset="-78"/>
              </a:rPr>
              <a:t>بر </a:t>
            </a:r>
            <a:r>
              <a:rPr lang="fa-IR" b="1" dirty="0" smtClean="0">
                <a:cs typeface="B Homa" panose="00000400000000000000" pitchFamily="2" charset="-78"/>
              </a:rPr>
              <a:t>روی محور اصلی </a:t>
            </a:r>
            <a:r>
              <a:rPr lang="fa-IR" dirty="0" smtClean="0">
                <a:cs typeface="B Homa" panose="00000400000000000000" pitchFamily="2" charset="-78"/>
              </a:rPr>
              <a:t>قرار گرفته و سایر کاربری های شهری از جمله </a:t>
            </a:r>
            <a:r>
              <a:rPr lang="fa-IR" b="1" dirty="0" smtClean="0">
                <a:cs typeface="B Homa" panose="00000400000000000000" pitchFamily="2" charset="-78"/>
              </a:rPr>
              <a:t>کاربری مسکونی </a:t>
            </a:r>
            <a:r>
              <a:rPr lang="fa-IR" dirty="0" smtClean="0">
                <a:cs typeface="B Homa" panose="00000400000000000000" pitchFamily="2" charset="-78"/>
              </a:rPr>
              <a:t>در نواحی</a:t>
            </a:r>
            <a:r>
              <a:rPr lang="fa-IR" b="1" dirty="0" smtClean="0">
                <a:cs typeface="B Homa" panose="00000400000000000000" pitchFamily="2" charset="-78"/>
              </a:rPr>
              <a:t> غیر اصلی </a:t>
            </a:r>
            <a:r>
              <a:rPr lang="fa-IR" dirty="0" smtClean="0">
                <a:cs typeface="B Homa" panose="00000400000000000000" pitchFamily="2" charset="-78"/>
              </a:rPr>
              <a:t>جای می گیرند.</a:t>
            </a:r>
            <a:endParaRPr lang="fa-IR" dirty="0">
              <a:cs typeface="B Homa" panose="00000400000000000000" pitchFamily="2" charset="-78"/>
            </a:endParaRPr>
          </a:p>
          <a:p>
            <a:pPr marL="285750" indent="-285750" algn="just" rtl="1">
              <a:buFont typeface="Wingdings" pitchFamily="2" charset="2"/>
              <a:buChar char="ü"/>
            </a:pPr>
            <a:r>
              <a:rPr lang="fa-IR" dirty="0" smtClean="0">
                <a:cs typeface="B Homa" panose="00000400000000000000" pitchFamily="2" charset="-78"/>
              </a:rPr>
              <a:t>طراحی </a:t>
            </a:r>
            <a:r>
              <a:rPr lang="fa-IR" dirty="0">
                <a:cs typeface="B Homa" panose="00000400000000000000" pitchFamily="2" charset="-78"/>
              </a:rPr>
              <a:t>بر پایه ی یک</a:t>
            </a:r>
            <a:r>
              <a:rPr lang="fa-IR" b="1" dirty="0">
                <a:cs typeface="B Homa" panose="00000400000000000000" pitchFamily="2" charset="-78"/>
              </a:rPr>
              <a:t> نوار مرکزی </a:t>
            </a:r>
            <a:r>
              <a:rPr lang="fa-IR" dirty="0">
                <a:cs typeface="B Homa" panose="00000400000000000000" pitchFamily="2" charset="-78"/>
              </a:rPr>
              <a:t>با </a:t>
            </a:r>
            <a:r>
              <a:rPr lang="fa-IR" b="1" dirty="0">
                <a:cs typeface="B Homa" panose="00000400000000000000" pitchFamily="2" charset="-78"/>
              </a:rPr>
              <a:t>محوریت شبکه حمل و نقل </a:t>
            </a:r>
            <a:r>
              <a:rPr lang="fa-IR" dirty="0" smtClean="0">
                <a:cs typeface="B Homa" panose="00000400000000000000" pitchFamily="2" charset="-78"/>
              </a:rPr>
              <a:t>از جمله راه آهن و ایستگاه های آن و فرودگاه، قرار دارد که واحد </a:t>
            </a:r>
            <a:r>
              <a:rPr lang="fa-IR" dirty="0">
                <a:cs typeface="B Homa" panose="00000400000000000000" pitchFamily="2" charset="-78"/>
              </a:rPr>
              <a:t>های تکرار شونده در 2 </a:t>
            </a:r>
            <a:r>
              <a:rPr lang="fa-IR" dirty="0" smtClean="0">
                <a:cs typeface="B Homa" panose="00000400000000000000" pitchFamily="2" charset="-78"/>
              </a:rPr>
              <a:t>طرف آن اضافه می شوند.</a:t>
            </a:r>
            <a:endParaRPr lang="fa-IR" dirty="0">
              <a:cs typeface="B Homa" panose="00000400000000000000" pitchFamily="2" charset="-78"/>
            </a:endParaRPr>
          </a:p>
          <a:p>
            <a:pPr algn="just"/>
            <a:endParaRPr lang="en-US" dirty="0">
              <a:cs typeface="B Homa" panose="00000400000000000000" pitchFamily="2" charset="-78"/>
            </a:endParaRPr>
          </a:p>
        </p:txBody>
      </p:sp>
      <p:pic>
        <p:nvPicPr>
          <p:cNvPr id="6" name="Picture 2" descr="C:\Users\Marzie\Desktop\image\DSC00039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27000" contras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34238"/>
            <a:ext cx="1793575" cy="6341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Marzie\Desktop\image\2طرح تانگه برای توکیو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505200"/>
            <a:ext cx="4726493" cy="3229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3F00D69-5320-4EED-8764-55D047ED5D8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639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cs typeface="B Homa" panose="00000400000000000000" pitchFamily="2" charset="-78"/>
              </a:rPr>
              <a:t>طراحی مجتمعی برای 25000 نفر</a:t>
            </a:r>
            <a:endParaRPr lang="en-US" sz="2800" b="1" dirty="0">
              <a:cs typeface="B Homa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90800" y="838200"/>
            <a:ext cx="6324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Wingdings" pitchFamily="2" charset="2"/>
              <a:buChar char="ü"/>
            </a:pPr>
            <a:r>
              <a:rPr lang="fa-IR" dirty="0">
                <a:cs typeface="B Homa" panose="00000400000000000000" pitchFamily="2" charset="-78"/>
              </a:rPr>
              <a:t>بر اساس ایده مگافرم</a:t>
            </a:r>
          </a:p>
          <a:p>
            <a:pPr marL="285750" indent="-285750" algn="r" rtl="1">
              <a:buFont typeface="Wingdings" pitchFamily="2" charset="2"/>
              <a:buChar char="ü"/>
            </a:pPr>
            <a:r>
              <a:rPr lang="fa-IR" dirty="0">
                <a:cs typeface="B Homa" panose="00000400000000000000" pitchFamily="2" charset="-78"/>
              </a:rPr>
              <a:t>توسط کنزو تانگه و تعدادی از فارغ التحصیلان ام.آی.تی </a:t>
            </a:r>
          </a:p>
          <a:p>
            <a:pPr marL="285750" indent="-285750" algn="r" rtl="1">
              <a:buFont typeface="Wingdings" pitchFamily="2" charset="2"/>
              <a:buChar char="ü"/>
            </a:pPr>
            <a:r>
              <a:rPr lang="fa-IR" dirty="0">
                <a:cs typeface="B Homa" panose="00000400000000000000" pitchFamily="2" charset="-78"/>
              </a:rPr>
              <a:t>تراکم بالا </a:t>
            </a:r>
          </a:p>
          <a:p>
            <a:pPr marL="285750" indent="-285750" algn="r" rtl="1">
              <a:buFont typeface="Wingdings" pitchFamily="2" charset="2"/>
              <a:buChar char="ü"/>
            </a:pPr>
            <a:r>
              <a:rPr lang="fa-IR" dirty="0" smtClean="0">
                <a:cs typeface="B Homa" panose="00000400000000000000" pitchFamily="2" charset="-78"/>
              </a:rPr>
              <a:t> </a:t>
            </a:r>
            <a:r>
              <a:rPr lang="fa-IR" dirty="0">
                <a:cs typeface="B Homa" panose="00000400000000000000" pitchFamily="2" charset="-78"/>
              </a:rPr>
              <a:t>واحدهای عملکردی با قابلیت تغییرات سریع در دل یک طرح بزرگتر</a:t>
            </a:r>
            <a:r>
              <a:rPr lang="fa-IR" dirty="0" smtClean="0">
                <a:cs typeface="B Homa" panose="00000400000000000000" pitchFamily="2" charset="-78"/>
              </a:rPr>
              <a:t>، قرار </a:t>
            </a:r>
            <a:r>
              <a:rPr lang="fa-IR" dirty="0">
                <a:cs typeface="B Homa" panose="00000400000000000000" pitchFamily="2" charset="-78"/>
              </a:rPr>
              <a:t>دارند.</a:t>
            </a:r>
          </a:p>
          <a:p>
            <a:pPr marL="285750" indent="-285750" algn="r" rtl="1">
              <a:buFont typeface="Wingdings" pitchFamily="2" charset="2"/>
              <a:buChar char="ü"/>
            </a:pPr>
            <a:r>
              <a:rPr lang="fa-IR" dirty="0">
                <a:cs typeface="B Homa" panose="00000400000000000000" pitchFamily="2" charset="-78"/>
              </a:rPr>
              <a:t>کنزو تانگه، تقسیم شهر به دو بخش بادوام و متغیر را لازمه زندگی انسانی و در عین حال تجددگرا میداند. 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592526"/>
            <a:ext cx="5575300" cy="3937684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3F00D69-5320-4EED-8764-55D047ED5D8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38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387" y="745311"/>
            <a:ext cx="4467225" cy="56673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cs typeface="B Homa" panose="00000400000000000000" pitchFamily="2" charset="-78"/>
              </a:rPr>
              <a:t>خانه آسمان </a:t>
            </a:r>
            <a:endParaRPr lang="en-US" sz="2800" b="1" dirty="0"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399" y="635587"/>
            <a:ext cx="5491202" cy="588682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635587"/>
            <a:ext cx="8128000" cy="60960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3F00D69-5320-4EED-8764-55D047ED5D8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5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cs typeface="B Homa" panose="00000400000000000000" pitchFamily="2" charset="-78"/>
              </a:rPr>
              <a:t>دانشگاه ریشو</a:t>
            </a:r>
            <a:endParaRPr lang="en-US" sz="2800" b="1" dirty="0">
              <a:cs typeface="B Homa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581400"/>
            <a:ext cx="8534400" cy="2937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020" y="606470"/>
            <a:ext cx="7221960" cy="26969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685800"/>
            <a:ext cx="7315200" cy="5486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85" y="758870"/>
            <a:ext cx="8533230" cy="564506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66750"/>
            <a:ext cx="7772400" cy="58293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3F00D69-5320-4EED-8764-55D047ED5D8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923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cs typeface="B Homa" panose="00000400000000000000" pitchFamily="2" charset="-78"/>
              </a:rPr>
              <a:t>هبیتت 67 در مونترآل</a:t>
            </a:r>
            <a:endParaRPr lang="en-US" sz="2800" b="1" dirty="0"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495800"/>
            <a:ext cx="8229600" cy="19727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43400" y="1060202"/>
            <a:ext cx="4343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dirty="0" smtClean="0">
                <a:cs typeface="B Homa" panose="00000400000000000000" pitchFamily="2" charset="-78"/>
              </a:rPr>
              <a:t>این مجموعه به عنوان </a:t>
            </a:r>
            <a:r>
              <a:rPr lang="fa-IR" b="1" dirty="0" smtClean="0">
                <a:cs typeface="B Homa" panose="00000400000000000000" pitchFamily="2" charset="-78"/>
              </a:rPr>
              <a:t>اولین اثر اجرایی مگافرم</a:t>
            </a:r>
            <a:r>
              <a:rPr lang="fa-IR" dirty="0" smtClean="0">
                <a:cs typeface="B Homa" panose="00000400000000000000" pitchFamily="2" charset="-78"/>
              </a:rPr>
              <a:t>، با هدف </a:t>
            </a:r>
            <a:r>
              <a:rPr lang="fa-IR" b="1" dirty="0" smtClean="0">
                <a:cs typeface="B Homa" panose="00000400000000000000" pitchFamily="2" charset="-78"/>
              </a:rPr>
              <a:t>ارزان</a:t>
            </a:r>
            <a:r>
              <a:rPr lang="fa-IR" dirty="0" smtClean="0">
                <a:cs typeface="B Homa" panose="00000400000000000000" pitchFamily="2" charset="-78"/>
              </a:rPr>
              <a:t> </a:t>
            </a:r>
            <a:r>
              <a:rPr lang="fa-IR" b="1" dirty="0" smtClean="0">
                <a:cs typeface="B Homa" panose="00000400000000000000" pitchFamily="2" charset="-78"/>
              </a:rPr>
              <a:t>بودن</a:t>
            </a:r>
            <a:r>
              <a:rPr lang="fa-IR" dirty="0" smtClean="0">
                <a:cs typeface="B Homa" panose="00000400000000000000" pitchFamily="2" charset="-78"/>
              </a:rPr>
              <a:t> و ایجاد فرمی که </a:t>
            </a:r>
            <a:r>
              <a:rPr lang="fa-IR" b="1" dirty="0" smtClean="0">
                <a:cs typeface="B Homa" panose="00000400000000000000" pitchFamily="2" charset="-78"/>
              </a:rPr>
              <a:t>قابلیت تطبیق یافتن با تراکم </a:t>
            </a:r>
            <a:r>
              <a:rPr lang="fa-IR" dirty="0" smtClean="0">
                <a:cs typeface="B Homa" panose="00000400000000000000" pitchFamily="2" charset="-78"/>
              </a:rPr>
              <a:t>را داشته باشد، توسط </a:t>
            </a:r>
            <a:r>
              <a:rPr lang="fa-IR" b="1" dirty="0" smtClean="0">
                <a:cs typeface="B Homa" panose="00000400000000000000" pitchFamily="2" charset="-78"/>
              </a:rPr>
              <a:t>موشه صفدی </a:t>
            </a:r>
            <a:r>
              <a:rPr lang="fa-IR" dirty="0" smtClean="0">
                <a:cs typeface="B Homa" panose="00000400000000000000" pitchFamily="2" charset="-78"/>
              </a:rPr>
              <a:t>طراحی و اجرا شد.</a:t>
            </a:r>
          </a:p>
          <a:p>
            <a:pPr algn="just" rtl="1"/>
            <a:r>
              <a:rPr lang="fa-IR" b="1" dirty="0" smtClean="0">
                <a:cs typeface="B Homa" panose="00000400000000000000" pitchFamily="2" charset="-78"/>
              </a:rPr>
              <a:t>فرم مبنا مکعب </a:t>
            </a:r>
            <a:r>
              <a:rPr lang="fa-IR" dirty="0" smtClean="0">
                <a:cs typeface="B Homa" panose="00000400000000000000" pitchFamily="2" charset="-78"/>
              </a:rPr>
              <a:t>بوده و کل مجموعه از 15 مدل یک تا هشت مکعبی، تشکیل شده است. مجموعه </a:t>
            </a:r>
            <a:r>
              <a:rPr lang="fa-IR" b="1" dirty="0" smtClean="0">
                <a:cs typeface="B Homa" panose="00000400000000000000" pitchFamily="2" charset="-78"/>
              </a:rPr>
              <a:t>مدولار </a:t>
            </a:r>
            <a:r>
              <a:rPr lang="fa-IR" dirty="0" smtClean="0">
                <a:cs typeface="B Homa" panose="00000400000000000000" pitchFamily="2" charset="-78"/>
              </a:rPr>
              <a:t>بوده و </a:t>
            </a:r>
            <a:r>
              <a:rPr lang="fa-IR" b="1" dirty="0" smtClean="0">
                <a:cs typeface="B Homa" panose="00000400000000000000" pitchFamily="2" charset="-78"/>
              </a:rPr>
              <a:t>هر واحد</a:t>
            </a:r>
            <a:r>
              <a:rPr lang="fa-IR" dirty="0" smtClean="0">
                <a:cs typeface="B Homa" panose="00000400000000000000" pitchFamily="2" charset="-78"/>
              </a:rPr>
              <a:t>، دارای </a:t>
            </a:r>
            <a:r>
              <a:rPr lang="fa-IR" b="1" dirty="0" smtClean="0">
                <a:cs typeface="B Homa" panose="00000400000000000000" pitchFamily="2" charset="-78"/>
              </a:rPr>
              <a:t>تراس و باغچه </a:t>
            </a:r>
            <a:r>
              <a:rPr lang="fa-IR" dirty="0" smtClean="0">
                <a:cs typeface="B Homa" panose="00000400000000000000" pitchFamily="2" charset="-78"/>
              </a:rPr>
              <a:t>است. </a:t>
            </a:r>
            <a:r>
              <a:rPr lang="fa-IR" b="1" dirty="0" smtClean="0">
                <a:cs typeface="B Homa" panose="00000400000000000000" pitchFamily="2" charset="-78"/>
              </a:rPr>
              <a:t>پیاده رو ها</a:t>
            </a:r>
            <a:r>
              <a:rPr lang="fa-IR" dirty="0" smtClean="0">
                <a:cs typeface="B Homa" panose="00000400000000000000" pitchFamily="2" charset="-78"/>
              </a:rPr>
              <a:t> نیز در </a:t>
            </a:r>
            <a:r>
              <a:rPr lang="fa-IR" b="1" dirty="0" smtClean="0">
                <a:cs typeface="B Homa" panose="00000400000000000000" pitchFamily="2" charset="-78"/>
              </a:rPr>
              <a:t>ارتفاعات</a:t>
            </a:r>
            <a:r>
              <a:rPr lang="fa-IR" dirty="0" smtClean="0">
                <a:cs typeface="B Homa" panose="00000400000000000000" pitchFamily="2" charset="-78"/>
              </a:rPr>
              <a:t> مختلف در نظر گرفته شده و کل مجموعه دارای </a:t>
            </a:r>
            <a:r>
              <a:rPr lang="fa-IR" b="1" dirty="0" smtClean="0">
                <a:cs typeface="B Homa" panose="00000400000000000000" pitchFamily="2" charset="-78"/>
              </a:rPr>
              <a:t>سیستم تهویه مطبوع</a:t>
            </a:r>
            <a:r>
              <a:rPr lang="fa-IR" dirty="0" smtClean="0">
                <a:cs typeface="B Homa" panose="00000400000000000000" pitchFamily="2" charset="-78"/>
              </a:rPr>
              <a:t> و </a:t>
            </a:r>
            <a:r>
              <a:rPr lang="fa-IR" b="1" dirty="0" smtClean="0">
                <a:cs typeface="B Homa" panose="00000400000000000000" pitchFamily="2" charset="-78"/>
              </a:rPr>
              <a:t>حرارت مرکزی </a:t>
            </a:r>
            <a:r>
              <a:rPr lang="fa-IR" dirty="0" smtClean="0">
                <a:cs typeface="B Homa" panose="00000400000000000000" pitchFamily="2" charset="-78"/>
              </a:rPr>
              <a:t>است.</a:t>
            </a:r>
          </a:p>
          <a:p>
            <a:pPr algn="just" rtl="1"/>
            <a:r>
              <a:rPr lang="fa-IR" b="1" dirty="0" smtClean="0">
                <a:cs typeface="B Homa" panose="00000400000000000000" pitchFamily="2" charset="-78"/>
              </a:rPr>
              <a:t>تراکم بالا </a:t>
            </a:r>
            <a:r>
              <a:rPr lang="fa-IR" dirty="0" smtClean="0">
                <a:cs typeface="B Homa" panose="00000400000000000000" pitchFamily="2" charset="-78"/>
              </a:rPr>
              <a:t>برای پاسخ به </a:t>
            </a:r>
            <a:r>
              <a:rPr lang="fa-IR" b="1" dirty="0" smtClean="0">
                <a:cs typeface="B Homa" panose="00000400000000000000" pitchFamily="2" charset="-78"/>
              </a:rPr>
              <a:t>کمبود مسکن</a:t>
            </a:r>
            <a:r>
              <a:rPr lang="fa-IR" dirty="0" smtClean="0">
                <a:cs typeface="B Homa" panose="00000400000000000000" pitchFamily="2" charset="-78"/>
              </a:rPr>
              <a:t>، یکی از اهداف ساخت این مجموعه بود.</a:t>
            </a:r>
            <a:endParaRPr lang="en-US" dirty="0">
              <a:cs typeface="B Homa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08" y="1111970"/>
            <a:ext cx="3657600" cy="27797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3891746"/>
            <a:ext cx="36099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cs typeface="B Homa" panose="00000400000000000000" pitchFamily="2" charset="-78"/>
              </a:rPr>
              <a:t>مسیر های عبوری در ارتفاع های مختلف</a:t>
            </a:r>
            <a:endParaRPr lang="en-US" sz="1400" b="1" dirty="0">
              <a:cs typeface="B Homa" panose="000004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73" y="721785"/>
            <a:ext cx="3452961" cy="36876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869" y="1225270"/>
            <a:ext cx="8734262" cy="46315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39" y="990600"/>
            <a:ext cx="8772690" cy="5577274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3F00D69-5320-4EED-8764-55D047ED5D8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39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67" y="1143000"/>
            <a:ext cx="7318866" cy="530617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cs typeface="B Homa" panose="00000400000000000000" pitchFamily="2" charset="-78"/>
              </a:rPr>
              <a:t>Funnel city ‘‘Intrapoils’’</a:t>
            </a:r>
            <a:endParaRPr lang="en-US" sz="2800" b="1" dirty="0">
              <a:cs typeface="B Homa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7700" y="606641"/>
            <a:ext cx="784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 smtClean="0">
                <a:cs typeface="B Homa" panose="00000400000000000000" pitchFamily="2" charset="-78"/>
              </a:rPr>
              <a:t>این شهر توسط </a:t>
            </a:r>
            <a:r>
              <a:rPr lang="fa-IR" b="1" dirty="0" smtClean="0">
                <a:cs typeface="B Homa" panose="00000400000000000000" pitchFamily="2" charset="-78"/>
              </a:rPr>
              <a:t>والتر جوناس </a:t>
            </a:r>
            <a:r>
              <a:rPr lang="fa-IR" dirty="0" smtClean="0">
                <a:cs typeface="B Homa" panose="00000400000000000000" pitchFamily="2" charset="-78"/>
              </a:rPr>
              <a:t>در سال 1960 طراحی شد. </a:t>
            </a:r>
            <a:endParaRPr lang="en-US" dirty="0">
              <a:cs typeface="B Homa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484689"/>
            <a:ext cx="7620000" cy="4622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100" y="1599894"/>
            <a:ext cx="7035800" cy="46355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3F00D69-5320-4EED-8764-55D047ED5D8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26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" y="95309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b="1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ریشه و سابقه ی نهضت متابولیزم</a:t>
            </a:r>
            <a:endParaRPr lang="en-US" sz="2800" b="1" dirty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761999"/>
            <a:ext cx="86106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در اواخر دهه </a:t>
            </a:r>
            <a:r>
              <a:rPr lang="fa-IR" sz="1600" b="1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۱۹۵۰</a:t>
            </a:r>
            <a:r>
              <a:rPr lang="fa-IR" sz="1600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م، </a:t>
            </a:r>
            <a:r>
              <a:rPr lang="fa-IR" sz="1600" b="1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نهضت متابولیزم در ژاپن </a:t>
            </a:r>
            <a:r>
              <a:rPr lang="fa-IR" sz="1600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شکل گرفت. </a:t>
            </a:r>
            <a:r>
              <a:rPr lang="en-US" sz="1600" dirty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Metabolism (</a:t>
            </a:r>
            <a:r>
              <a:rPr lang="ja-JP" altLang="en-US" sz="1600" b="1" dirty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メタボリズム</a:t>
            </a:r>
            <a:r>
              <a:rPr lang="ja-JP" altLang="en-US" sz="1600" dirty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 </a:t>
            </a:r>
            <a:r>
              <a:rPr lang="en-US" sz="1600" i="1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metaborizumu</a:t>
            </a:r>
            <a:r>
              <a:rPr lang="en-US" sz="1600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)</a:t>
            </a:r>
            <a:r>
              <a:rPr lang="en-US" sz="1600" dirty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 </a:t>
            </a:r>
            <a:endParaRPr lang="fa-IR" sz="1600" dirty="0" smtClean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endParaRPr>
          </a:p>
          <a:p>
            <a:pPr algn="r" rtl="1"/>
            <a:endParaRPr lang="en-US" dirty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408330"/>
            <a:ext cx="845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پایه گذاران این نهضت عبارتند از: کیکوتاکه، ماکی، اوتاکا، کوروکاوا، آوازو. </a:t>
            </a:r>
          </a:p>
          <a:p>
            <a:pPr algn="r" rtl="1"/>
            <a:endParaRPr lang="en-US" dirty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1941255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ماکی</a:t>
            </a:r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 تشکیل این نهضت راپاسخی به </a:t>
            </a:r>
            <a:r>
              <a:rPr lang="fa-IR" b="1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ناتوانی معماری تجدد </a:t>
            </a:r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درطراحی شهرها می دانست</a:t>
            </a:r>
            <a:r>
              <a:rPr lang="en-US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.</a:t>
            </a:r>
            <a:endParaRPr lang="fa-IR" dirty="0" smtClean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endParaRPr>
          </a:p>
          <a:p>
            <a:pPr algn="r" rtl="1"/>
            <a:endParaRPr lang="en-US" dirty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33900" y="2514600"/>
            <a:ext cx="4381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متابولیزم به دنبال راه حلی برای حل مشکل </a:t>
            </a:r>
            <a:r>
              <a:rPr lang="fa-IR" b="1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مقیاس های غیر انسانی بزرگراه ها در دوران تجدد </a:t>
            </a:r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و </a:t>
            </a:r>
            <a:r>
              <a:rPr lang="fa-IR" b="1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طراحی شهری تجددگرا بر اساس دید پرنده</a:t>
            </a:r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 بود.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33900" y="3581400"/>
            <a:ext cx="438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براین اساس </a:t>
            </a:r>
            <a:r>
              <a:rPr lang="fa-IR" b="1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رشد، تغییر، انعطاف، قابلیت تعویض </a:t>
            </a:r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عناصر معماری و اشکال گروهی یا خوشه ای ، هسته اصلی تفکرات گروه متابولیست را تشکیل می داد. </a:t>
            </a:r>
          </a:p>
          <a:p>
            <a:pPr algn="r" rtl="1"/>
            <a:endParaRPr lang="en-US" dirty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42802" y="4724400"/>
            <a:ext cx="4381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حوزه فعالیت این گروه در ارتباط با </a:t>
            </a:r>
            <a:r>
              <a:rPr lang="fa-IR" b="1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برنامه ریزی های محلی </a:t>
            </a:r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و </a:t>
            </a:r>
            <a:r>
              <a:rPr lang="fa-IR" b="1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پروژه های معماری </a:t>
            </a:r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و نیز </a:t>
            </a:r>
            <a:r>
              <a:rPr lang="fa-IR" b="1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طراحی صنعتی </a:t>
            </a:r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بود .</a:t>
            </a:r>
          </a:p>
          <a:p>
            <a:pPr algn="r" rtl="1"/>
            <a:endParaRPr lang="en-US" dirty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3539769357"/>
              </p:ext>
            </p:extLst>
          </p:nvPr>
        </p:nvGraphicFramePr>
        <p:xfrm>
          <a:off x="0" y="2366696"/>
          <a:ext cx="4982198" cy="38398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3F00D69-5320-4EED-8764-55D047ED5D8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086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  <p:bldGraphic spid="12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cs typeface="B Homa" panose="00000400000000000000" pitchFamily="2" charset="-78"/>
              </a:rPr>
              <a:t>نمونه اجرا شده در ایران</a:t>
            </a:r>
            <a:endParaRPr lang="en-US" sz="2800" b="1" dirty="0">
              <a:cs typeface="B Homa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609600"/>
            <a:ext cx="807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dirty="0" smtClean="0">
                <a:cs typeface="B Homa" panose="00000400000000000000" pitchFamily="2" charset="-78"/>
              </a:rPr>
              <a:t>از جمله نمونه های طراحی و یا اجرا شده بر اساس ایده های متابولیزم در ایران نیز می توان به شوشترنو، شهستان پهلوی، طرح مجتمع مسکونی فولاد اهواز، فولاد شهر اصفهان، شهر جدید بهارستان اشاره کرد:</a:t>
            </a:r>
            <a:endParaRPr lang="en-US" dirty="0">
              <a:cs typeface="B Homa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1524000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b="1" dirty="0" smtClean="0">
                <a:cs typeface="B Homa" panose="00000400000000000000" pitchFamily="2" charset="-78"/>
              </a:rPr>
              <a:t>شهستان پهلوی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ساختار اصلی این طرح با کاربری های عمومی و دولتی طراحی شده بود که از یک مسیر پیاده مرکزی تغذیه می کرد.</a:t>
            </a:r>
            <a:endParaRPr lang="en-US" dirty="0">
              <a:cs typeface="B Homa" panose="000004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49" y="2438400"/>
            <a:ext cx="8889302" cy="40926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545" y="2727170"/>
            <a:ext cx="3912882" cy="392566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12" y="627888"/>
            <a:ext cx="4038600" cy="602495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3F00D69-5320-4EED-8764-55D047ED5D8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04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685800"/>
            <a:ext cx="807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b="1" dirty="0" smtClean="0">
                <a:cs typeface="B Homa" panose="00000400000000000000" pitchFamily="2" charset="-78"/>
              </a:rPr>
              <a:t>شوشترنو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این شهر برای 40 هزار نفر طراحی و در کنار شهر قدیم شوشتر ساخته شد. عناصر فرعی، پیرامون بازار اصلی (الگوی خطی) قرار گرفته و بناهای عمومی مانند مسجد، ساختار اصلی را تقویت می کنند.</a:t>
            </a:r>
            <a:endParaRPr lang="en-US" dirty="0">
              <a:cs typeface="B Homa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cs typeface="B Homa" panose="00000400000000000000" pitchFamily="2" charset="-78"/>
              </a:rPr>
              <a:t>نمونه اجرا شده در ایران</a:t>
            </a:r>
            <a:endParaRPr lang="en-US" sz="2800" b="1" dirty="0">
              <a:cs typeface="B Homa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09800"/>
            <a:ext cx="8686800" cy="383584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00" y="609600"/>
            <a:ext cx="7699200" cy="61112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560040"/>
            <a:ext cx="8280400" cy="62103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560040"/>
            <a:ext cx="8128000" cy="60960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3F00D69-5320-4EED-8764-55D047ED5D8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7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762000"/>
            <a:ext cx="807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b="1" dirty="0" smtClean="0">
                <a:cs typeface="B Homa" panose="00000400000000000000" pitchFamily="2" charset="-78"/>
              </a:rPr>
              <a:t>پولادشهر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برای اسکان کارکنان کارخانه ذوب آهن اصفهان، شهر جدیدی در اطراف اصفهان ساخته شده که ساختار اصلی آن در بخش شمالی شطرنجی و در بخش جنوبی به صورت شعاعی طراحی شد.</a:t>
            </a:r>
            <a:endParaRPr lang="en-US" dirty="0">
              <a:cs typeface="B Homa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cs typeface="B Homa" panose="00000400000000000000" pitchFamily="2" charset="-78"/>
              </a:rPr>
              <a:t>نمونه اجرا شده در ایران</a:t>
            </a:r>
            <a:endParaRPr lang="en-US" sz="2800" b="1" dirty="0">
              <a:cs typeface="B Homa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" y="1898008"/>
            <a:ext cx="3581401" cy="473139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308" y="1898008"/>
            <a:ext cx="4844428" cy="4731392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3F00D69-5320-4EED-8764-55D047ED5D8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50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3F00D69-5320-4EED-8764-55D047ED5D8D}" type="slidenum">
              <a:rPr lang="en-US" smtClean="0"/>
              <a:t>23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cs typeface="B Homa" panose="00000400000000000000" pitchFamily="2" charset="-78"/>
              </a:rPr>
              <a:t>انتقادات</a:t>
            </a:r>
            <a:endParaRPr lang="en-US" sz="2800" b="1" dirty="0">
              <a:cs typeface="B Homa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5216" y="685800"/>
            <a:ext cx="8493568" cy="286232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lvl="0" indent="-342900" algn="r" rtl="1">
              <a:lnSpc>
                <a:spcPct val="200000"/>
              </a:lnSpc>
              <a:buFont typeface="Wingdings" pitchFamily="2" charset="2"/>
              <a:buChar char="ü"/>
            </a:pPr>
            <a:r>
              <a:rPr lang="fa-IR" dirty="0">
                <a:cs typeface="B Homa" panose="00000400000000000000" pitchFamily="2" charset="-78"/>
              </a:rPr>
              <a:t>در طراحی مگافرم،تشخیص کاربری هایی که در طول زمان تغییرات کمتری خواهند </a:t>
            </a:r>
            <a:r>
              <a:rPr lang="fa-IR" dirty="0" smtClean="0">
                <a:cs typeface="B Homa" panose="00000400000000000000" pitchFamily="2" charset="-78"/>
              </a:rPr>
              <a:t>داشت ، مشکل </a:t>
            </a:r>
            <a:r>
              <a:rPr lang="fa-IR" dirty="0">
                <a:cs typeface="B Homa" panose="00000400000000000000" pitchFamily="2" charset="-78"/>
              </a:rPr>
              <a:t>است.</a:t>
            </a:r>
            <a:endParaRPr lang="en-US" dirty="0">
              <a:cs typeface="B Homa" panose="00000400000000000000" pitchFamily="2" charset="-78"/>
            </a:endParaRPr>
          </a:p>
          <a:p>
            <a:pPr marL="342900" lvl="0" indent="-342900" algn="r" rtl="1">
              <a:lnSpc>
                <a:spcPct val="200000"/>
              </a:lnSpc>
              <a:buFont typeface="Wingdings" pitchFamily="2" charset="2"/>
              <a:buChar char="ü"/>
            </a:pPr>
            <a:r>
              <a:rPr lang="fa-IR" dirty="0">
                <a:cs typeface="B Homa" panose="00000400000000000000" pitchFamily="2" charset="-78"/>
              </a:rPr>
              <a:t>تقسیم قسمتهای اصلی و فرعی شهر به راحتی انجام نمیگیرد. </a:t>
            </a:r>
            <a:endParaRPr lang="en-US" dirty="0">
              <a:cs typeface="B Homa" panose="00000400000000000000" pitchFamily="2" charset="-78"/>
            </a:endParaRPr>
          </a:p>
          <a:p>
            <a:pPr marL="342900" lvl="0" indent="-342900" algn="r" rtl="1">
              <a:lnSpc>
                <a:spcPct val="200000"/>
              </a:lnSpc>
              <a:buFont typeface="Wingdings" pitchFamily="2" charset="2"/>
              <a:buChar char="ü"/>
            </a:pPr>
            <a:r>
              <a:rPr lang="fa-IR" dirty="0">
                <a:cs typeface="B Homa" panose="00000400000000000000" pitchFamily="2" charset="-78"/>
              </a:rPr>
              <a:t>از مشکلاتی که در طراحی براساس تقسیم شهر به دو قسمت رخ میدهد</a:t>
            </a:r>
            <a:r>
              <a:rPr lang="fa-IR" dirty="0" smtClean="0">
                <a:cs typeface="B Homa" panose="00000400000000000000" pitchFamily="2" charset="-78"/>
              </a:rPr>
              <a:t>، نیاز </a:t>
            </a:r>
            <a:r>
              <a:rPr lang="fa-IR" dirty="0">
                <a:cs typeface="B Homa" panose="00000400000000000000" pitchFamily="2" charset="-78"/>
              </a:rPr>
              <a:t>به وجود یک قدرت اجرایی مرکزی و متمرکز جهت تامین هزینه ها و اعمال قدرت لازم در طراحی و اجرای ساختار اصلی است.</a:t>
            </a:r>
            <a:endParaRPr lang="en-US" dirty="0">
              <a:cs typeface="B Homa" panose="00000400000000000000" pitchFamily="2" charset="-78"/>
            </a:endParaRPr>
          </a:p>
          <a:p>
            <a:pPr marL="342900" lvl="0" indent="-342900" algn="r" rtl="1">
              <a:lnSpc>
                <a:spcPct val="200000"/>
              </a:lnSpc>
              <a:buFont typeface="Wingdings" pitchFamily="2" charset="2"/>
              <a:buChar char="ü"/>
            </a:pPr>
            <a:r>
              <a:rPr lang="fa-IR" dirty="0">
                <a:cs typeface="B Homa" panose="00000400000000000000" pitchFamily="2" charset="-78"/>
              </a:rPr>
              <a:t>چگونگی کنترل بخش های غیر اصلی شهر است</a:t>
            </a:r>
            <a:r>
              <a:rPr lang="fa-IR" dirty="0" smtClean="0">
                <a:cs typeface="B Homa" panose="00000400000000000000" pitchFamily="2" charset="-78"/>
              </a:rPr>
              <a:t>.</a:t>
            </a:r>
            <a:endParaRPr lang="en-US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139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3F00D69-5320-4EED-8764-55D047ED5D8D}" type="slidenum">
              <a:rPr lang="en-US" smtClean="0"/>
              <a:t>24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81000" y="523220"/>
            <a:ext cx="8574344" cy="61863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lvl="0" indent="-342900" algn="just" rtl="1">
              <a:lnSpc>
                <a:spcPct val="200000"/>
              </a:lnSpc>
              <a:buFont typeface="Wingdings" pitchFamily="2" charset="2"/>
              <a:buChar char="ü"/>
            </a:pPr>
            <a:r>
              <a:rPr lang="fa-IR" dirty="0">
                <a:cs typeface="B Homa" panose="00000400000000000000" pitchFamily="2" charset="-78"/>
              </a:rPr>
              <a:t>نهضت متابولیزم،با در نظر گرفتن شهر بعنوان موجودی زنده،قابلیت رشد آن را در طول زمان ،مد نظر قرار میدهد.</a:t>
            </a:r>
            <a:endParaRPr lang="en-US" dirty="0">
              <a:cs typeface="B Homa" panose="00000400000000000000" pitchFamily="2" charset="-78"/>
            </a:endParaRPr>
          </a:p>
          <a:p>
            <a:pPr marL="342900" lvl="0" indent="-342900" algn="just" rtl="1">
              <a:lnSpc>
                <a:spcPct val="200000"/>
              </a:lnSpc>
              <a:buFont typeface="Wingdings" pitchFamily="2" charset="2"/>
              <a:buChar char="ü"/>
            </a:pPr>
            <a:r>
              <a:rPr lang="fa-IR" dirty="0">
                <a:cs typeface="B Homa" panose="00000400000000000000" pitchFamily="2" charset="-78"/>
              </a:rPr>
              <a:t>یک سیستم جامع جایگزین یک پلان جامع شده امری که میتواند به راه حل مناسبی در برخورد با شهرسازی تجدد که بر پایه ی طرح های جامع قرار داشت تبدیل شود.</a:t>
            </a:r>
            <a:endParaRPr lang="en-US" dirty="0">
              <a:cs typeface="B Homa" panose="00000400000000000000" pitchFamily="2" charset="-78"/>
            </a:endParaRPr>
          </a:p>
          <a:p>
            <a:pPr marL="342900" lvl="0" indent="-342900" algn="just" rtl="1">
              <a:lnSpc>
                <a:spcPct val="200000"/>
              </a:lnSpc>
              <a:buFont typeface="Wingdings" pitchFamily="2" charset="2"/>
              <a:buChar char="ü"/>
            </a:pPr>
            <a:r>
              <a:rPr lang="fa-IR" dirty="0">
                <a:cs typeface="B Homa" panose="00000400000000000000" pitchFamily="2" charset="-78"/>
              </a:rPr>
              <a:t>این روش،تمایز میان آنچه ضروری و آنچه غیر ضروری است،امکان شکلگیری ساختار مرکزی را بدون نیاز به در بر گرفتن کل منطقه فراهم می آورد.</a:t>
            </a:r>
            <a:endParaRPr lang="en-US" dirty="0">
              <a:cs typeface="B Homa" panose="00000400000000000000" pitchFamily="2" charset="-78"/>
            </a:endParaRPr>
          </a:p>
          <a:p>
            <a:pPr marL="342900" lvl="0" indent="-342900" algn="just" rtl="1">
              <a:lnSpc>
                <a:spcPct val="200000"/>
              </a:lnSpc>
              <a:buFont typeface="Wingdings" pitchFamily="2" charset="2"/>
              <a:buChar char="ü"/>
            </a:pPr>
            <a:r>
              <a:rPr lang="fa-IR" dirty="0">
                <a:cs typeface="B Homa" panose="00000400000000000000" pitchFamily="2" charset="-78"/>
              </a:rPr>
              <a:t>تا حد زیادی موجبات صرفه جویی در هزینه و زمان طرحها را فراهم آورده و آنها به اجرا نزدیکتر میکند</a:t>
            </a:r>
            <a:r>
              <a:rPr lang="fa-IR" dirty="0" smtClean="0">
                <a:cs typeface="B Homa" panose="00000400000000000000" pitchFamily="2" charset="-78"/>
              </a:rPr>
              <a:t>.</a:t>
            </a:r>
          </a:p>
          <a:p>
            <a:pPr marL="342900" lvl="0" indent="-342900" algn="r" rtl="1">
              <a:lnSpc>
                <a:spcPct val="200000"/>
              </a:lnSpc>
              <a:buFont typeface="Wingdings" pitchFamily="2" charset="2"/>
              <a:buChar char="ü"/>
            </a:pPr>
            <a:r>
              <a:rPr lang="fa-IR" dirty="0">
                <a:cs typeface="B Homa" panose="00000400000000000000" pitchFamily="2" charset="-78"/>
              </a:rPr>
              <a:t>در تقسیم شهر به دو بخش اصلی و فرعی، هر بخش وظایف ویژه ای را بر عهره میگیرد که این امر،طراحی را تا حد زیادی برای رسیدن به اهداف نزدیک میکند.</a:t>
            </a:r>
            <a:endParaRPr lang="en-US" dirty="0">
              <a:cs typeface="B Homa" panose="00000400000000000000" pitchFamily="2" charset="-78"/>
            </a:endParaRPr>
          </a:p>
          <a:p>
            <a:pPr marL="342900" lvl="0" indent="-342900" algn="r" rtl="1">
              <a:lnSpc>
                <a:spcPct val="200000"/>
              </a:lnSpc>
              <a:buFont typeface="Wingdings" pitchFamily="2" charset="2"/>
              <a:buChar char="ü"/>
            </a:pPr>
            <a:r>
              <a:rPr lang="fa-IR" dirty="0">
                <a:cs typeface="B Homa" panose="00000400000000000000" pitchFamily="2" charset="-78"/>
              </a:rPr>
              <a:t>با طراحی ساختار اصلی،توسعه بی برنامه نواحی حومه ای که موجب نابسامانی در شهر شده را، تا حد زیادی کاهش میدهد</a:t>
            </a:r>
            <a:r>
              <a:rPr lang="fa-IR" dirty="0" smtClean="0">
                <a:cs typeface="B Homa" panose="00000400000000000000" pitchFamily="2" charset="-78"/>
              </a:rPr>
              <a:t>.</a:t>
            </a:r>
            <a:endParaRPr lang="en-US" dirty="0">
              <a:cs typeface="B Homa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3048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cs typeface="B Homa" panose="00000400000000000000" pitchFamily="2" charset="-78"/>
              </a:rPr>
              <a:t> </a:t>
            </a:r>
            <a:r>
              <a:rPr lang="fa-IR" sz="2800" b="1" dirty="0">
                <a:cs typeface="B Homa" panose="00000400000000000000" pitchFamily="2" charset="-78"/>
              </a:rPr>
              <a:t>امتیازات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3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3F00D69-5320-4EED-8764-55D047ED5D8D}" type="slidenum">
              <a:rPr lang="en-US" smtClean="0"/>
              <a:t>25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79512" y="523220"/>
            <a:ext cx="8856984" cy="563231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lvl="0" indent="-342900" algn="r" rtl="1">
              <a:lnSpc>
                <a:spcPct val="200000"/>
              </a:lnSpc>
              <a:buFont typeface="Wingdings" pitchFamily="2" charset="2"/>
              <a:buChar char="ü"/>
            </a:pPr>
            <a:r>
              <a:rPr lang="fa-IR" dirty="0" smtClean="0">
                <a:cs typeface="B Homa" panose="00000400000000000000" pitchFamily="2" charset="-78"/>
              </a:rPr>
              <a:t>استخوان </a:t>
            </a:r>
            <a:r>
              <a:rPr lang="fa-IR" dirty="0">
                <a:cs typeface="B Homa" panose="00000400000000000000" pitchFamily="2" charset="-78"/>
              </a:rPr>
              <a:t>بندی اصلی شهر قابلیت تامین انسجام اجتماعی را از راه تقویت مراودت اجتماعی در قالب فعالیتهای خاص فراهم آورده و پیوند عمیقتری میان مردم ایجاد میکند.</a:t>
            </a:r>
            <a:endParaRPr lang="en-US" dirty="0">
              <a:cs typeface="B Homa" panose="00000400000000000000" pitchFamily="2" charset="-78"/>
            </a:endParaRPr>
          </a:p>
          <a:p>
            <a:pPr marL="342900" lvl="0" indent="-342900" algn="r" rtl="1">
              <a:lnSpc>
                <a:spcPct val="200000"/>
              </a:lnSpc>
              <a:buFont typeface="Wingdings" pitchFamily="2" charset="2"/>
              <a:buChar char="ü"/>
            </a:pPr>
            <a:r>
              <a:rPr lang="fa-IR" dirty="0">
                <a:cs typeface="B Homa" panose="00000400000000000000" pitchFamily="2" charset="-78"/>
              </a:rPr>
              <a:t>با ارائه مهمترین خدمات شهری در ساختار اصلی و امکان دسترسی همه ی افراد به آن ارائه خدمات شهری تسهیل میشود که به ارتقاء کیفیت زندگی شهری منجر میشود</a:t>
            </a:r>
            <a:r>
              <a:rPr lang="fa-IR" dirty="0" smtClean="0">
                <a:cs typeface="B Homa" panose="00000400000000000000" pitchFamily="2" charset="-78"/>
              </a:rPr>
              <a:t>.</a:t>
            </a:r>
          </a:p>
          <a:p>
            <a:pPr marL="342900" lvl="0" indent="-342900" algn="r" rtl="1">
              <a:lnSpc>
                <a:spcPct val="200000"/>
              </a:lnSpc>
              <a:buFont typeface="Wingdings" pitchFamily="2" charset="2"/>
              <a:buChar char="ü"/>
            </a:pPr>
            <a:r>
              <a:rPr lang="fa-IR" dirty="0">
                <a:cs typeface="B Homa" panose="00000400000000000000" pitchFamily="2" charset="-78"/>
              </a:rPr>
              <a:t>اجرای یکباره ی تاسیسات و تجهیزات شهری تا حد زیادی زمینه را برای کاهش اتلاف انرژی و وقت فراهم می­آورد.</a:t>
            </a:r>
          </a:p>
          <a:p>
            <a:pPr marL="342900" lvl="0" indent="-342900" algn="r" rtl="1">
              <a:lnSpc>
                <a:spcPct val="200000"/>
              </a:lnSpc>
              <a:buFont typeface="Wingdings" pitchFamily="2" charset="2"/>
              <a:buChar char="ü"/>
            </a:pPr>
            <a:r>
              <a:rPr lang="fa-IR" dirty="0">
                <a:cs typeface="B Homa" panose="00000400000000000000" pitchFamily="2" charset="-78"/>
              </a:rPr>
              <a:t>ساماندهی استخوان بندی اصلی،یک تصویر ذهنی بدست میدهد،بگونه ای که مفهوم مکان و زمان در آن انعکاس می یابد.</a:t>
            </a:r>
          </a:p>
          <a:p>
            <a:pPr marL="342900" lvl="0" indent="-342900" algn="r" rtl="1">
              <a:lnSpc>
                <a:spcPct val="200000"/>
              </a:lnSpc>
              <a:buFont typeface="Wingdings" pitchFamily="2" charset="2"/>
              <a:buChar char="ü"/>
            </a:pPr>
            <a:r>
              <a:rPr lang="fa-IR" dirty="0">
                <a:cs typeface="B Homa" panose="00000400000000000000" pitchFamily="2" charset="-78"/>
              </a:rPr>
              <a:t>بخشهای غیراصلی شهر،امکان مشارکت مردم را در طراحی شهر ایجاد کرده و نوعی آزادی را در چارچوب بخش اصلی میدهد که مانع ایجاد هرج و مرج در شهر میشود</a:t>
            </a:r>
            <a:r>
              <a:rPr lang="fa-IR" dirty="0" smtClean="0">
                <a:cs typeface="B Homa" panose="00000400000000000000" pitchFamily="2" charset="-78"/>
              </a:rPr>
              <a:t>.</a:t>
            </a:r>
            <a:endParaRPr lang="fa-IR" dirty="0">
              <a:cs typeface="B Homa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3048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cs typeface="B Homa" panose="00000400000000000000" pitchFamily="2" charset="-78"/>
              </a:rPr>
              <a:t> </a:t>
            </a:r>
            <a:r>
              <a:rPr lang="fa-IR" sz="2800" b="1" dirty="0">
                <a:cs typeface="B Homa" panose="00000400000000000000" pitchFamily="2" charset="-78"/>
              </a:rPr>
              <a:t>امتیازات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4753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728804"/>
            <a:ext cx="838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نهضت متابولیزم گسترش چندانی نیافت و بیشتر محدود به </a:t>
            </a:r>
            <a:r>
              <a:rPr lang="fa-IR" b="1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کشور ژاپن </a:t>
            </a:r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بود.</a:t>
            </a:r>
            <a:endParaRPr lang="en-US" dirty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گسترش نهضت</a:t>
            </a:r>
            <a:endParaRPr lang="en-US" sz="2800" b="1" dirty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9280697"/>
              </p:ext>
            </p:extLst>
          </p:nvPr>
        </p:nvGraphicFramePr>
        <p:xfrm>
          <a:off x="466725" y="1371600"/>
          <a:ext cx="8210550" cy="17907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733675"/>
                <a:gridCol w="1676400"/>
                <a:gridCol w="1213976"/>
                <a:gridCol w="1441655"/>
                <a:gridCol w="1144844"/>
              </a:tblGrid>
              <a:tr h="914400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cs typeface="B Homa" panose="00000400000000000000" pitchFamily="2" charset="-78"/>
                        </a:rPr>
                        <a:t>انتقال آراء</a:t>
                      </a:r>
                      <a:r>
                        <a:rPr lang="fa-IR" sz="1800" b="1" baseline="0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cs typeface="B Homa" panose="00000400000000000000" pitchFamily="2" charset="-78"/>
                        </a:rPr>
                        <a:t> نهضت متابولیسم به فرانسه</a:t>
                      </a:r>
                      <a:endParaRPr lang="en-US" sz="1800" b="1" dirty="0">
                        <a:solidFill>
                          <a:schemeClr val="bg1">
                            <a:lumMod val="10000"/>
                          </a:schemeClr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cs typeface="B Homa" panose="00000400000000000000" pitchFamily="2" charset="-78"/>
                        </a:rPr>
                        <a:t>شهر</a:t>
                      </a:r>
                      <a:r>
                        <a:rPr lang="fa-IR" sz="1800" b="1" baseline="0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cs typeface="B Homa" panose="00000400000000000000" pitchFamily="2" charset="-78"/>
                        </a:rPr>
                        <a:t> جدید بر روی شهر های قدیم</a:t>
                      </a:r>
                      <a:endParaRPr lang="en-US" sz="1800" b="1" dirty="0">
                        <a:solidFill>
                          <a:schemeClr val="bg1">
                            <a:lumMod val="10000"/>
                          </a:schemeClr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cs typeface="B Homa" panose="00000400000000000000" pitchFamily="2" charset="-78"/>
                        </a:rPr>
                        <a:t>فرم ثابت شهر</a:t>
                      </a:r>
                      <a:endParaRPr lang="en-US" sz="1800" b="1" dirty="0">
                        <a:solidFill>
                          <a:schemeClr val="bg1">
                            <a:lumMod val="10000"/>
                          </a:schemeClr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cs typeface="B Homa" panose="00000400000000000000" pitchFamily="2" charset="-78"/>
                        </a:rPr>
                        <a:t>یونا فریدمن</a:t>
                      </a:r>
                      <a:r>
                        <a:rPr lang="fa-IR" sz="1800" b="1" baseline="0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cs typeface="B Homa" panose="00000400000000000000" pitchFamily="2" charset="-78"/>
                        </a:rPr>
                        <a:t> </a:t>
                      </a:r>
                      <a:endParaRPr lang="en-US" sz="1800" b="1" dirty="0">
                        <a:solidFill>
                          <a:schemeClr val="bg1">
                            <a:lumMod val="10000"/>
                          </a:schemeClr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cs typeface="B Homa" panose="00000400000000000000" pitchFamily="2" charset="-78"/>
                        </a:rPr>
                        <a:t>سال</a:t>
                      </a:r>
                      <a:r>
                        <a:rPr lang="fa-IR" sz="1800" b="1" baseline="0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cs typeface="B Homa" panose="00000400000000000000" pitchFamily="2" charset="-78"/>
                        </a:rPr>
                        <a:t> 1960 م.</a:t>
                      </a:r>
                      <a:endParaRPr lang="en-US" sz="1800" b="1" dirty="0">
                        <a:solidFill>
                          <a:schemeClr val="bg1">
                            <a:lumMod val="10000"/>
                          </a:schemeClr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</a:tr>
              <a:tr h="876300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cs typeface="B Homa" panose="00000400000000000000" pitchFamily="2" charset="-78"/>
                        </a:rPr>
                        <a:t>در سال 1970 در آریزونا به اجرا در آمد.</a:t>
                      </a:r>
                      <a:endParaRPr lang="en-US" sz="1800" b="1" dirty="0">
                        <a:solidFill>
                          <a:schemeClr val="bg1">
                            <a:lumMod val="10000"/>
                          </a:schemeClr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cs typeface="B Homa" panose="00000400000000000000" pitchFamily="2" charset="-78"/>
                        </a:rPr>
                        <a:t>تلفیق معماری و اکولوژی</a:t>
                      </a:r>
                      <a:endParaRPr lang="en-US" sz="1800" b="1" dirty="0">
                        <a:solidFill>
                          <a:schemeClr val="bg1">
                            <a:lumMod val="10000"/>
                          </a:schemeClr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cs typeface="B Homa" panose="00000400000000000000" pitchFamily="2" charset="-78"/>
                        </a:rPr>
                        <a:t>شهرهای زیرزمینی</a:t>
                      </a:r>
                      <a:endParaRPr lang="en-US" sz="1800" b="1" dirty="0">
                        <a:solidFill>
                          <a:schemeClr val="bg1">
                            <a:lumMod val="10000"/>
                          </a:schemeClr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cs typeface="B Homa" panose="00000400000000000000" pitchFamily="2" charset="-78"/>
                        </a:rPr>
                        <a:t>پائولو سالری</a:t>
                      </a:r>
                      <a:endParaRPr lang="en-US" sz="1800" b="1" dirty="0">
                        <a:solidFill>
                          <a:schemeClr val="bg1">
                            <a:lumMod val="10000"/>
                          </a:schemeClr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cs typeface="B Homa" panose="00000400000000000000" pitchFamily="2" charset="-78"/>
                        </a:rPr>
                        <a:t>اواخر دهه 1960</a:t>
                      </a:r>
                      <a:endParaRPr lang="en-US" sz="1800" b="1" dirty="0">
                        <a:solidFill>
                          <a:schemeClr val="bg1">
                            <a:lumMod val="10000"/>
                          </a:schemeClr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199" y="3352800"/>
            <a:ext cx="8157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اوج شهرت </a:t>
            </a:r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گروه متابولیست ها در </a:t>
            </a:r>
            <a:r>
              <a:rPr lang="fa-IR" b="1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نمایشگاه جهانی 1970</a:t>
            </a:r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 در</a:t>
            </a:r>
            <a:r>
              <a:rPr lang="fa-IR" b="1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 اوزاکا </a:t>
            </a:r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بود که موجبات </a:t>
            </a:r>
            <a:r>
              <a:rPr lang="fa-IR" b="1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شهرت جهانی </a:t>
            </a:r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این نهضت را فراهم آورد.</a:t>
            </a:r>
            <a:endParaRPr lang="en-US" dirty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1725" y="4137206"/>
            <a:ext cx="8153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در نهایت، ایده های گروه متابولیزم در تقسیم شهر به</a:t>
            </a:r>
            <a:r>
              <a:rPr lang="fa-IR" b="1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 دو بخش اصلی و فرعی </a:t>
            </a:r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توسط</a:t>
            </a:r>
            <a:r>
              <a:rPr lang="fa-IR" b="1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 ماکی </a:t>
            </a:r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انعکاس یافت.</a:t>
            </a:r>
            <a:endParaRPr lang="en-US" dirty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163" y="4651972"/>
            <a:ext cx="6095998" cy="15457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971800" y="6248400"/>
            <a:ext cx="2971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ساختار اصلی شهر</a:t>
            </a:r>
            <a:endParaRPr lang="en-US" sz="1600" b="1" dirty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3F00D69-5320-4EED-8764-55D047ED5D8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43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248196556"/>
              </p:ext>
            </p:extLst>
          </p:nvPr>
        </p:nvGraphicFramePr>
        <p:xfrm>
          <a:off x="152400" y="685800"/>
          <a:ext cx="8839200" cy="586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پایه فلسفی، سیاسی، علمی و فرهنگی</a:t>
            </a:r>
            <a:endParaRPr lang="en-US" sz="2800" b="1" dirty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3F00D69-5320-4EED-8764-55D047ED5D8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28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پایه فلسفی، سیاسی، علمی و فرهنگی</a:t>
            </a:r>
            <a:endParaRPr lang="en-US" sz="2800" b="1" dirty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762000"/>
            <a:ext cx="815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بن مایه اصلی متابولیزم، در تقسیم شهر به دو بخش اصلی (مگافرم) و غیر اصلی تجلی یافت.</a:t>
            </a:r>
            <a:endParaRPr lang="en-US" b="1" dirty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524000"/>
            <a:ext cx="3312368" cy="421461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8200" y="5867400"/>
            <a:ext cx="289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مگافرم: بخش اصلی شهر</a:t>
            </a:r>
            <a:endParaRPr lang="en-US" sz="1600" b="1" dirty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43400" y="1524000"/>
            <a:ext cx="4495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متابولیست ها شهر را به بدن انسان تشبیه می کنند که در آن :</a:t>
            </a:r>
          </a:p>
          <a:p>
            <a:pPr algn="just" rtl="1"/>
            <a:r>
              <a:rPr lang="fa-IR" dirty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1- </a:t>
            </a:r>
            <a:r>
              <a:rPr lang="fa-IR" b="1" dirty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اصلی(مگافرم): </a:t>
            </a:r>
            <a:r>
              <a:rPr lang="fa-IR" dirty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استخوان بندی </a:t>
            </a:r>
          </a:p>
          <a:p>
            <a:pPr algn="just" rtl="1"/>
            <a:r>
              <a:rPr lang="fa-IR" dirty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2- </a:t>
            </a:r>
            <a:r>
              <a:rPr lang="fa-IR" b="1" dirty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غیر اصلی: </a:t>
            </a:r>
            <a:r>
              <a:rPr lang="fa-IR" dirty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گوشت و پوست</a:t>
            </a:r>
          </a:p>
          <a:p>
            <a:pPr algn="just" rtl="1"/>
            <a:endParaRPr lang="en-US" dirty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66515" y="2578121"/>
            <a:ext cx="48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بخش اصلی: </a:t>
            </a:r>
            <a:endParaRPr lang="fa-IR" b="1" dirty="0" smtClean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00877" y="2974997"/>
            <a:ext cx="48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Wingdings" pitchFamily="2" charset="2"/>
              <a:buChar char="ü"/>
            </a:pPr>
            <a:r>
              <a:rPr lang="fa-IR" dirty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مجموعه عملکردها، کاربری ها وعناصرمختلف و متنوع شهری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00877" y="3344329"/>
            <a:ext cx="48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Wingdings" pitchFamily="2" charset="2"/>
              <a:buChar char="ü"/>
            </a:pPr>
            <a:r>
              <a:rPr lang="fa-IR" dirty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کلیت شهر وجهات توسعه آتی(محورهای اصلی ارتباطی ، فضاهای باز عمده و بناهای عمومی 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10277" y="3960663"/>
            <a:ext cx="579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Wingdings" pitchFamily="2" charset="2"/>
              <a:buChar char="ü"/>
            </a:pPr>
            <a:r>
              <a:rPr lang="fa-IR" dirty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بیان کننده ی ویژگی های اصلی و موجد دوام، ثبات و هویت شهر</a:t>
            </a:r>
          </a:p>
          <a:p>
            <a:pPr marL="285750" indent="-285750" algn="r" rtl="1">
              <a:buFont typeface="Wingdings" pitchFamily="2" charset="2"/>
              <a:buChar char="ü"/>
            </a:pP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123915" y="4343400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Wingdings" pitchFamily="2" charset="2"/>
              <a:buChar char="ü"/>
            </a:pPr>
            <a:r>
              <a:rPr lang="fa-IR" dirty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موظف به انتقال معنا</a:t>
            </a:r>
          </a:p>
          <a:p>
            <a:pPr marL="285750" indent="-285750" algn="r" rtl="1">
              <a:buFont typeface="Wingdings" pitchFamily="2" charset="2"/>
              <a:buChar char="ü"/>
            </a:pP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258555" y="4666565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Wingdings" pitchFamily="2" charset="2"/>
              <a:buChar char="ü"/>
            </a:pPr>
            <a:r>
              <a:rPr lang="fa-IR" dirty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قابل طراحی</a:t>
            </a:r>
            <a:endParaRPr lang="en-US" dirty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endParaRPr>
          </a:p>
          <a:p>
            <a:pPr marL="285750" indent="-285750" algn="r" rtl="1">
              <a:buFont typeface="Wingdings" pitchFamily="2" charset="2"/>
              <a:buChar char="ü"/>
            </a:pP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486400" y="5148508"/>
            <a:ext cx="3380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بخش فرعی:</a:t>
            </a:r>
            <a:endParaRPr lang="en-US" dirty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91000" y="5486400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Wingdings" pitchFamily="2" charset="2"/>
              <a:buChar char="ü"/>
            </a:pPr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نماینده تغییر</a:t>
            </a:r>
            <a:r>
              <a:rPr lang="fa-IR" dirty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، تنوع، آزادی </a:t>
            </a:r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و اختیار</a:t>
            </a:r>
            <a:endParaRPr lang="en-US" dirty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91000" y="5882788"/>
            <a:ext cx="449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Wingdings" pitchFamily="2" charset="2"/>
              <a:buChar char="ü"/>
            </a:pPr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شامل </a:t>
            </a:r>
            <a:r>
              <a:rPr lang="fa-IR" dirty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محلات شهری ومکان زندگی روزمره شهروندان</a:t>
            </a:r>
            <a:endParaRPr lang="en-US" dirty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endParaRPr>
          </a:p>
          <a:p>
            <a:pPr algn="r" rtl="1"/>
            <a:endParaRPr lang="en-US" dirty="0"/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503" y="1152939"/>
            <a:ext cx="2639765" cy="2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703" y="3704404"/>
            <a:ext cx="3105150" cy="2294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505" y="1152939"/>
            <a:ext cx="2639765" cy="2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-671052" y="3616925"/>
            <a:ext cx="46101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 smtClean="0">
                <a:solidFill>
                  <a:schemeClr val="bg1">
                    <a:lumMod val="10000"/>
                  </a:schemeClr>
                </a:solidFill>
                <a:latin typeface="Andalus" pitchFamily="18" charset="-78"/>
                <a:cs typeface="B Homa" panose="00000400000000000000" pitchFamily="2" charset="-78"/>
              </a:rPr>
              <a:t>بخش اصلی وفرعی شهرطبس</a:t>
            </a:r>
            <a:endParaRPr lang="fa-IR" sz="2000" b="1" dirty="0">
              <a:solidFill>
                <a:schemeClr val="bg1">
                  <a:lumMod val="10000"/>
                </a:schemeClr>
              </a:solidFill>
              <a:latin typeface="Andalus" pitchFamily="18" charset="-78"/>
              <a:cs typeface="B Homa" panose="000004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310779" y="6088158"/>
            <a:ext cx="46101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 smtClean="0">
                <a:solidFill>
                  <a:schemeClr val="bg1">
                    <a:lumMod val="10000"/>
                  </a:schemeClr>
                </a:solidFill>
                <a:latin typeface="Andalus" pitchFamily="18" charset="-78"/>
                <a:cs typeface="B Homa" panose="00000400000000000000" pitchFamily="2" charset="-78"/>
              </a:rPr>
              <a:t>بخش اصلی وفرعی شهرنائین</a:t>
            </a:r>
            <a:endParaRPr lang="fa-IR" sz="2000" b="1" dirty="0">
              <a:solidFill>
                <a:schemeClr val="bg1">
                  <a:lumMod val="10000"/>
                </a:schemeClr>
              </a:solidFill>
              <a:latin typeface="Andalus" pitchFamily="18" charset="-78"/>
              <a:cs typeface="B Homa" panose="000004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69338" y="3693870"/>
            <a:ext cx="46101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b="1" dirty="0" smtClean="0">
                <a:solidFill>
                  <a:schemeClr val="bg1">
                    <a:lumMod val="10000"/>
                  </a:schemeClr>
                </a:solidFill>
                <a:latin typeface="Andalus" pitchFamily="18" charset="-78"/>
                <a:cs typeface="B Homa" panose="00000400000000000000" pitchFamily="2" charset="-78"/>
              </a:rPr>
              <a:t>بخش اصلی وفرعی شهر زواره</a:t>
            </a:r>
            <a:endParaRPr lang="fa-IR" sz="2000" b="1" dirty="0">
              <a:solidFill>
                <a:schemeClr val="bg1">
                  <a:lumMod val="10000"/>
                </a:schemeClr>
              </a:solidFill>
              <a:latin typeface="Andalus" pitchFamily="18" charset="-78"/>
              <a:cs typeface="B Homa" panose="000004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3F00D69-5320-4EED-8764-55D047ED5D8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060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 build="allAtOnce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30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پایه فلسفی، سیاسی، علمی و فرهنگی</a:t>
            </a:r>
            <a:endParaRPr lang="en-US" sz="2800" b="1" dirty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685800"/>
            <a:ext cx="85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شهر باید به گونه ای طراحی شود که </a:t>
            </a:r>
            <a:r>
              <a:rPr lang="fa-IR" b="1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امکان رشد </a:t>
            </a:r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در </a:t>
            </a:r>
            <a:r>
              <a:rPr lang="fa-IR" b="1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بازه ی زمانی نامحدود </a:t>
            </a:r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را داشته و به نیاز برای </a:t>
            </a:r>
            <a:r>
              <a:rPr lang="fa-IR" b="1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گسترش دائمی </a:t>
            </a:r>
            <a:r>
              <a:rPr lang="fa-IR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پاسخ گوید. این امر، از راه تقسیم شهر به دو بخش اصلی و غیر اصلی، تا حدودی قابل دستیابی است.</a:t>
            </a:r>
          </a:p>
        </p:txBody>
      </p:sp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1490487499"/>
              </p:ext>
            </p:extLst>
          </p:nvPr>
        </p:nvGraphicFramePr>
        <p:xfrm>
          <a:off x="381000" y="1143000"/>
          <a:ext cx="5294050" cy="31187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6172200" y="1676400"/>
            <a:ext cx="2667000" cy="2949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b="1" dirty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بخش اصلی </a:t>
            </a:r>
            <a:r>
              <a:rPr lang="fa-IR" dirty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شهر یا همان مگافرم را می توان طراحی و اجرا کرد و در </a:t>
            </a:r>
            <a:r>
              <a:rPr lang="fa-IR" b="1" dirty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بخش های فرعی </a:t>
            </a:r>
            <a:r>
              <a:rPr lang="fa-IR" dirty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نیز از راه تعیین ضوابط و مقررات، به صورت غیر مستقیم به اعمال کنترل پرداخت.</a:t>
            </a:r>
            <a:endParaRPr lang="en-US" dirty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42900" y="4476317"/>
            <a:ext cx="8458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dirty="0" smtClean="0">
                <a:cs typeface="B Homa" panose="00000400000000000000" pitchFamily="2" charset="-78"/>
              </a:rPr>
              <a:t>در نهایت شاید بتوان پایه های فکری متابولیزم را در بیان سه ویژگی برای ساخت شهرهای آینده خلاصه کرد:</a:t>
            </a:r>
          </a:p>
          <a:p>
            <a:pPr marL="342900" indent="-342900" algn="just" rtl="1">
              <a:buFont typeface="+mj-lt"/>
              <a:buAutoNum type="arabicPeriod"/>
            </a:pPr>
            <a:r>
              <a:rPr lang="fa-IR" dirty="0" smtClean="0">
                <a:cs typeface="B Homa" panose="00000400000000000000" pitchFamily="2" charset="-78"/>
              </a:rPr>
              <a:t>شهرهایی با مقیاس بزرگ</a:t>
            </a:r>
          </a:p>
          <a:p>
            <a:pPr marL="342900" indent="-342900" algn="just" rtl="1">
              <a:buFont typeface="+mj-lt"/>
              <a:buAutoNum type="arabicPeriod"/>
            </a:pPr>
            <a:r>
              <a:rPr lang="fa-IR" dirty="0" smtClean="0">
                <a:cs typeface="B Homa" panose="00000400000000000000" pitchFamily="2" charset="-78"/>
              </a:rPr>
              <a:t>انعطاف پذیر</a:t>
            </a:r>
          </a:p>
          <a:p>
            <a:pPr marL="342900" indent="-342900" algn="just" rtl="1">
              <a:buFont typeface="+mj-lt"/>
              <a:buAutoNum type="arabicPeriod"/>
            </a:pPr>
            <a:r>
              <a:rPr lang="fa-IR" dirty="0" smtClean="0">
                <a:cs typeface="B Homa" panose="00000400000000000000" pitchFamily="2" charset="-78"/>
              </a:rPr>
              <a:t>دارای ساختارهای قابل گسترش </a:t>
            </a:r>
            <a:endParaRPr lang="en-US" dirty="0">
              <a:cs typeface="B Homa" panose="00000400000000000000" pitchFamily="2" charset="-78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908952" y="5358121"/>
            <a:ext cx="1752600" cy="9906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85152" y="545457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 smtClean="0">
                <a:cs typeface="B Homa" panose="00000400000000000000" pitchFamily="2" charset="-78"/>
              </a:rPr>
              <a:t>هسته اصلی تفکرات متابولیزم</a:t>
            </a:r>
            <a:endParaRPr lang="en-US" b="1" dirty="0">
              <a:cs typeface="B Homa" panose="00000400000000000000" pitchFamily="2" charset="-78"/>
            </a:endParaRPr>
          </a:p>
        </p:txBody>
      </p:sp>
      <p:sp>
        <p:nvSpPr>
          <p:cNvPr id="4" name="Right Arrow 3"/>
          <p:cNvSpPr/>
          <p:nvPr/>
        </p:nvSpPr>
        <p:spPr>
          <a:xfrm rot="21122289">
            <a:off x="2830251" y="5365223"/>
            <a:ext cx="787308" cy="310042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 rot="634232">
            <a:off x="2829157" y="6010156"/>
            <a:ext cx="775563" cy="323165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3728352" y="5143246"/>
            <a:ext cx="1524000" cy="533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3728352" y="5964117"/>
            <a:ext cx="1524000" cy="5334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804552" y="522528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 smtClean="0">
                <a:cs typeface="B Homa" panose="00000400000000000000" pitchFamily="2" charset="-78"/>
              </a:rPr>
              <a:t>پویایی</a:t>
            </a:r>
            <a:endParaRPr lang="en-US" b="1" dirty="0">
              <a:cs typeface="B Homa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22551" y="603238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b="1" dirty="0" smtClean="0">
                <a:cs typeface="B Homa" panose="00000400000000000000" pitchFamily="2" charset="-78"/>
              </a:rPr>
              <a:t>قابلیت رشد</a:t>
            </a:r>
            <a:endParaRPr lang="en-US" b="1" dirty="0">
              <a:cs typeface="B Homa" panose="00000400000000000000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3F00D69-5320-4EED-8764-55D047ED5D8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18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Graphic spid="12" grpId="0">
        <p:bldAsOne/>
      </p:bldGraphic>
      <p:bldP spid="13" grpId="0"/>
      <p:bldP spid="15" grpId="0"/>
      <p:bldP spid="2" grpId="0" animBg="1"/>
      <p:bldP spid="3" grpId="0"/>
      <p:bldP spid="4" grpId="0" animBg="1"/>
      <p:bldP spid="14" grpId="0" animBg="1"/>
      <p:bldP spid="6" grpId="0" animBg="1"/>
      <p:bldP spid="17" grpId="0" animBg="1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solidFill>
                  <a:schemeClr val="bg1">
                    <a:lumMod val="10000"/>
                  </a:schemeClr>
                </a:solidFill>
                <a:cs typeface="B Homa" panose="00000400000000000000" pitchFamily="2" charset="-78"/>
              </a:rPr>
              <a:t>فرم جمعی</a:t>
            </a:r>
            <a:endParaRPr lang="en-US" sz="2800" b="1" dirty="0">
              <a:solidFill>
                <a:schemeClr val="bg1">
                  <a:lumMod val="10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609600"/>
            <a:ext cx="807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dirty="0">
                <a:latin typeface="Andalus" pitchFamily="18" charset="-78"/>
                <a:cs typeface="B Homa" panose="00000400000000000000" pitchFamily="2" charset="-78"/>
              </a:rPr>
              <a:t>یکی از ایده هایی که </a:t>
            </a:r>
            <a:r>
              <a:rPr lang="fa-IR" b="1" dirty="0">
                <a:latin typeface="Andalus" pitchFamily="18" charset="-78"/>
                <a:cs typeface="B Homa" panose="00000400000000000000" pitchFamily="2" charset="-78"/>
              </a:rPr>
              <a:t>در راستای توانمند ساختن </a:t>
            </a:r>
            <a:r>
              <a:rPr lang="fa-IR" b="1" dirty="0" smtClean="0">
                <a:latin typeface="Andalus" pitchFamily="18" charset="-78"/>
                <a:cs typeface="B Homa" panose="00000400000000000000" pitchFamily="2" charset="-78"/>
              </a:rPr>
              <a:t>شهر </a:t>
            </a:r>
            <a:r>
              <a:rPr lang="fa-IR" dirty="0" smtClean="0">
                <a:latin typeface="Andalus" pitchFamily="18" charset="-78"/>
                <a:cs typeface="B Homa" panose="00000400000000000000" pitchFamily="2" charset="-78"/>
              </a:rPr>
              <a:t>برای </a:t>
            </a:r>
            <a:r>
              <a:rPr lang="fa-IR" b="1" dirty="0">
                <a:latin typeface="Andalus" pitchFamily="18" charset="-78"/>
                <a:cs typeface="B Homa" panose="00000400000000000000" pitchFamily="2" charset="-78"/>
              </a:rPr>
              <a:t>تطبیق </a:t>
            </a:r>
            <a:r>
              <a:rPr lang="fa-IR" b="1" dirty="0" smtClean="0">
                <a:latin typeface="Andalus" pitchFamily="18" charset="-78"/>
                <a:cs typeface="B Homa" panose="00000400000000000000" pitchFamily="2" charset="-78"/>
              </a:rPr>
              <a:t>با تغییرات </a:t>
            </a:r>
            <a:r>
              <a:rPr lang="fa-IR" b="1" dirty="0">
                <a:latin typeface="Andalus" pitchFamily="18" charset="-78"/>
                <a:cs typeface="B Homa" panose="00000400000000000000" pitchFamily="2" charset="-78"/>
              </a:rPr>
              <a:t>اجتماعی </a:t>
            </a:r>
            <a:r>
              <a:rPr lang="fa-IR" b="1" dirty="0" smtClean="0">
                <a:latin typeface="Andalus" pitchFamily="18" charset="-78"/>
                <a:cs typeface="B Homa" panose="00000400000000000000" pitchFamily="2" charset="-78"/>
              </a:rPr>
              <a:t>و اقتصادی </a:t>
            </a:r>
            <a:r>
              <a:rPr lang="fa-IR" dirty="0">
                <a:latin typeface="Andalus" pitchFamily="18" charset="-78"/>
                <a:cs typeface="B Homa" panose="00000400000000000000" pitchFamily="2" charset="-78"/>
              </a:rPr>
              <a:t>مطرح شد، </a:t>
            </a:r>
            <a:r>
              <a:rPr lang="fa-IR" b="1" dirty="0">
                <a:latin typeface="Andalus" pitchFamily="18" charset="-78"/>
                <a:cs typeface="B Homa" panose="00000400000000000000" pitchFamily="2" charset="-78"/>
              </a:rPr>
              <a:t>ایده</a:t>
            </a:r>
            <a:r>
              <a:rPr lang="fa-IR" dirty="0">
                <a:latin typeface="Andalus" pitchFamily="18" charset="-78"/>
                <a:cs typeface="B Homa" panose="00000400000000000000" pitchFamily="2" charset="-78"/>
              </a:rPr>
              <a:t> </a:t>
            </a:r>
            <a:r>
              <a:rPr lang="fa-IR" b="1" dirty="0">
                <a:latin typeface="Andalus" pitchFamily="18" charset="-78"/>
                <a:cs typeface="B Homa" panose="00000400000000000000" pitchFamily="2" charset="-78"/>
              </a:rPr>
              <a:t>فرم جمعی </a:t>
            </a:r>
            <a:r>
              <a:rPr lang="fa-IR" dirty="0">
                <a:latin typeface="Andalus" pitchFamily="18" charset="-78"/>
                <a:cs typeface="B Homa" panose="00000400000000000000" pitchFamily="2" charset="-78"/>
              </a:rPr>
              <a:t>بود که توسط ماکی و اوتاکا ارائه شد.</a:t>
            </a:r>
          </a:p>
          <a:p>
            <a:pPr algn="just" rtl="1"/>
            <a:endParaRPr lang="en-US" dirty="0">
              <a:cs typeface="B Homa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416737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>
                <a:latin typeface="Andalus" pitchFamily="18" charset="-78"/>
                <a:cs typeface="B Homa" panose="00000400000000000000" pitchFamily="2" charset="-78"/>
              </a:rPr>
              <a:t>فرم های جمعی به سه روش تولید می شوند:</a:t>
            </a:r>
          </a:p>
          <a:p>
            <a:pPr algn="r" rtl="1"/>
            <a:endParaRPr lang="en-US" dirty="0">
              <a:cs typeface="B Homa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57400" y="4343400"/>
            <a:ext cx="6477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>
                <a:latin typeface="Andalus" pitchFamily="18" charset="-78"/>
                <a:cs typeface="B Homa" panose="00000400000000000000" pitchFamily="2" charset="-78"/>
              </a:rPr>
              <a:t>درنهایت ماکی </a:t>
            </a:r>
            <a:r>
              <a:rPr lang="fa-IR" dirty="0" smtClean="0">
                <a:latin typeface="Andalus" pitchFamily="18" charset="-78"/>
                <a:cs typeface="B Homa" panose="00000400000000000000" pitchFamily="2" charset="-78"/>
              </a:rPr>
              <a:t>و اوکاتا </a:t>
            </a:r>
            <a:r>
              <a:rPr lang="fa-IR" dirty="0">
                <a:latin typeface="Andalus" pitchFamily="18" charset="-78"/>
                <a:cs typeface="B Homa" panose="00000400000000000000" pitchFamily="2" charset="-78"/>
              </a:rPr>
              <a:t>عوامل فرم های مجتمع را به شرح </a:t>
            </a:r>
            <a:r>
              <a:rPr lang="fa-IR" dirty="0" smtClean="0">
                <a:latin typeface="Andalus" pitchFamily="18" charset="-78"/>
                <a:cs typeface="B Homa" panose="00000400000000000000" pitchFamily="2" charset="-78"/>
              </a:rPr>
              <a:t>زیر بیان </a:t>
            </a:r>
            <a:r>
              <a:rPr lang="fa-IR" dirty="0">
                <a:latin typeface="Andalus" pitchFamily="18" charset="-78"/>
                <a:cs typeface="B Homa" panose="00000400000000000000" pitchFamily="2" charset="-78"/>
              </a:rPr>
              <a:t>می کنند:</a:t>
            </a:r>
          </a:p>
          <a:p>
            <a:pPr algn="r" rtl="1"/>
            <a:r>
              <a:rPr lang="fa-IR" dirty="0">
                <a:latin typeface="Andalus" pitchFamily="18" charset="-78"/>
                <a:cs typeface="B Homa" panose="00000400000000000000" pitchFamily="2" charset="-78"/>
              </a:rPr>
              <a:t>۱- دیوار</a:t>
            </a:r>
          </a:p>
          <a:p>
            <a:pPr algn="r" rtl="1"/>
            <a:r>
              <a:rPr lang="fa-IR" dirty="0">
                <a:latin typeface="Andalus" pitchFamily="18" charset="-78"/>
                <a:cs typeface="B Homa" panose="00000400000000000000" pitchFamily="2" charset="-78"/>
              </a:rPr>
              <a:t>۲- </a:t>
            </a:r>
            <a:r>
              <a:rPr lang="fa-IR" dirty="0" smtClean="0">
                <a:latin typeface="Andalus" pitchFamily="18" charset="-78"/>
                <a:cs typeface="B Homa" panose="00000400000000000000" pitchFamily="2" charset="-78"/>
              </a:rPr>
              <a:t>کف</a:t>
            </a:r>
            <a:endParaRPr lang="fa-IR" dirty="0">
              <a:latin typeface="Andalus" pitchFamily="18" charset="-78"/>
              <a:cs typeface="B Homa" panose="00000400000000000000" pitchFamily="2" charset="-78"/>
            </a:endParaRPr>
          </a:p>
          <a:p>
            <a:pPr algn="r" rtl="1"/>
            <a:r>
              <a:rPr lang="fa-IR" dirty="0">
                <a:latin typeface="Andalus" pitchFamily="18" charset="-78"/>
                <a:cs typeface="B Homa" panose="00000400000000000000" pitchFamily="2" charset="-78"/>
              </a:rPr>
              <a:t>۳- ستون</a:t>
            </a:r>
          </a:p>
          <a:p>
            <a:pPr algn="r" rtl="1"/>
            <a:r>
              <a:rPr lang="fa-IR" dirty="0">
                <a:latin typeface="Andalus" pitchFamily="18" charset="-78"/>
                <a:cs typeface="B Homa" panose="00000400000000000000" pitchFamily="2" charset="-78"/>
              </a:rPr>
              <a:t>۴- واحد</a:t>
            </a:r>
          </a:p>
          <a:p>
            <a:pPr algn="r" rtl="1"/>
            <a:r>
              <a:rPr lang="fa-IR" dirty="0">
                <a:latin typeface="Andalus" pitchFamily="18" charset="-78"/>
                <a:cs typeface="B Homa" panose="00000400000000000000" pitchFamily="2" charset="-78"/>
              </a:rPr>
              <a:t>۵- پیوند</a:t>
            </a:r>
          </a:p>
          <a:p>
            <a:pPr algn="r" rtl="1"/>
            <a:endParaRPr lang="en-US" dirty="0">
              <a:cs typeface="B Homa" panose="00000400000000000000" pitchFamily="2" charset="-7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3F00D69-5320-4EED-8764-55D047ED5D8D}" type="slidenum">
              <a:rPr lang="en-US" smtClean="0"/>
              <a:t>7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372100" y="1904999"/>
            <a:ext cx="2857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Wingdings" pitchFamily="2" charset="2"/>
              <a:buChar char="Ø"/>
            </a:pPr>
            <a:r>
              <a:rPr lang="fa-IR" dirty="0">
                <a:latin typeface="Andalus" pitchFamily="18" charset="-78"/>
                <a:cs typeface="B Homa" panose="00000400000000000000" pitchFamily="2" charset="-78"/>
              </a:rPr>
              <a:t>فرم ترکیبی</a:t>
            </a:r>
          </a:p>
          <a:p>
            <a:pPr algn="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943600" y="2286000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Wingdings" pitchFamily="2" charset="2"/>
              <a:buChar char="Ø"/>
            </a:pPr>
            <a:r>
              <a:rPr lang="fa-IR" dirty="0">
                <a:latin typeface="Andalus" pitchFamily="18" charset="-78"/>
                <a:cs typeface="B Homa" panose="00000400000000000000" pitchFamily="2" charset="-78"/>
              </a:rPr>
              <a:t>مگافرم</a:t>
            </a:r>
          </a:p>
          <a:p>
            <a:pPr marL="285750" indent="-285750" algn="r" rtl="1">
              <a:buFont typeface="Wingdings" pitchFamily="2" charset="2"/>
              <a:buChar char="Ø"/>
            </a:pP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867400" y="26670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Wingdings" pitchFamily="2" charset="2"/>
              <a:buChar char="Ø"/>
            </a:pPr>
            <a:r>
              <a:rPr lang="fa-IR" dirty="0">
                <a:latin typeface="Andalus" pitchFamily="18" charset="-78"/>
                <a:cs typeface="B Homa" panose="00000400000000000000" pitchFamily="2" charset="-78"/>
              </a:rPr>
              <a:t>فرم گروهی</a:t>
            </a:r>
          </a:p>
          <a:p>
            <a:pPr marL="285750" indent="-285750" algn="l" rtl="1">
              <a:buFont typeface="Wingdings" pitchFamily="2" charset="2"/>
              <a:buChar char="Ø"/>
            </a:pPr>
            <a:endParaRPr 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4000"/>
                    </a14:imgEffect>
                    <a14:imgEffect>
                      <a14:saturation sat="33000"/>
                    </a14:imgEffect>
                    <a14:imgEffect>
                      <a14:brightnessContrast bright="14000" contras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362" y="3184779"/>
            <a:ext cx="4186237" cy="2712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6700"/>
                    </a14:imgEffect>
                    <a14:imgEffect>
                      <a14:saturation sat="33000"/>
                    </a14:imgEffect>
                    <a14:imgEffect>
                      <a14:brightnessContrast bright="36000" contras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563239"/>
            <a:ext cx="2886075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32000"/>
                    </a14:imgEffect>
                    <a14:imgEffect>
                      <a14:saturation sat="33000"/>
                    </a14:imgEffect>
                    <a14:imgEffect>
                      <a14:brightnessContrast bright="-9000" contrast="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760" y="3225836"/>
            <a:ext cx="6136480" cy="296612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3000"/>
                    </a14:imgEffect>
                    <a14:imgEffect>
                      <a14:brightnessContrast bright="34000" contras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640" y="2296066"/>
            <a:ext cx="3474720" cy="3895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129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1000" y="2514600"/>
            <a:ext cx="838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بخش فرعی :</a:t>
            </a:r>
          </a:p>
          <a:p>
            <a:pPr algn="r" rtl="1"/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تدوین ضوابط و مقررات، </a:t>
            </a: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واگذاری طراحی و </a:t>
            </a: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اجرا به </a:t>
            </a: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عهده نهاد ها و افراد</a:t>
            </a:r>
            <a:endParaRPr lang="fa-IR" dirty="0">
              <a:solidFill>
                <a:schemeClr val="tx1">
                  <a:lumMod val="95000"/>
                  <a:lumOff val="5000"/>
                </a:schemeClr>
              </a:solidFill>
              <a:cs typeface="B Homa" panose="00000400000000000000" pitchFamily="2" charset="-78"/>
            </a:endParaRPr>
          </a:p>
          <a:p>
            <a:pPr algn="r" rtl="1"/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برخوردار از گونه ای  یکپارچگی و هماهنگی </a:t>
            </a:r>
          </a:p>
          <a:p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>
                <a:cs typeface="B Homa" panose="00000400000000000000" pitchFamily="2" charset="-78"/>
              </a:rPr>
              <a:t>روش و اصول </a:t>
            </a:r>
            <a:r>
              <a:rPr lang="fa-IR" sz="2800" b="1" dirty="0" smtClean="0">
                <a:cs typeface="B Homa" panose="00000400000000000000" pitchFamily="2" charset="-78"/>
              </a:rPr>
              <a:t>طراحی</a:t>
            </a:r>
            <a:endParaRPr lang="en-US" sz="2800" b="1" dirty="0">
              <a:cs typeface="B Homa" panose="000004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685800"/>
            <a:ext cx="8382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بخش اصلی :</a:t>
            </a:r>
          </a:p>
          <a:p>
            <a:pPr algn="just" rtl="1"/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طراحی و اجرا به صورت فشرده </a:t>
            </a: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و با زیرساخت های کامل شهری </a:t>
            </a: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مانند: سیستم تامین آب، برق و حمل ونقل</a:t>
            </a:r>
            <a:endParaRPr lang="fa-IR" dirty="0">
              <a:solidFill>
                <a:schemeClr val="tx1">
                  <a:lumMod val="95000"/>
                  <a:lumOff val="5000"/>
                </a:schemeClr>
              </a:solidFill>
              <a:cs typeface="B Homa" panose="00000400000000000000" pitchFamily="2" charset="-78"/>
            </a:endParaRPr>
          </a:p>
          <a:p>
            <a:pPr algn="just" rtl="1"/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در برگیرنده شبکه اصلی ارتباطی شهر، زیر ساخت ها ، فعالیت های عمده شهری ، بناهای عمومی و اصلی شهر، فضاهای سبز بزرگ و ... </a:t>
            </a:r>
          </a:p>
          <a:p>
            <a:pPr algn="just" rtl="1"/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فراهم آوردن تمرکز روابط اجتماعی</a:t>
            </a:r>
          </a:p>
          <a:p>
            <a:pPr algn="just"/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9100" y="4648200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محورخطی </a:t>
            </a:r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اصلی </a:t>
            </a: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شهر که پیرو شبکه اصلی رفت وآمد درشهراست، می تواند </a:t>
            </a: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با </a:t>
            </a:r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سیستم </a:t>
            </a:r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حمل ونقل عمومی و خصوصی و نیز حرکت پیاده وسواره، </a:t>
            </a: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تقویت و تجهیز شود</a:t>
            </a: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Homa" panose="00000400000000000000" pitchFamily="2" charset="-78"/>
              </a:rPr>
              <a:t>.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2192" y="3453319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cs typeface="B Homa" panose="00000400000000000000" pitchFamily="2" charset="-78"/>
              </a:rPr>
              <a:t>عناصر تشکیل دهنده ی فرم شهر</a:t>
            </a:r>
            <a:endParaRPr lang="en-US" sz="2800" b="1" dirty="0"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561" y="76200"/>
            <a:ext cx="6042878" cy="3259797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3F00D69-5320-4EED-8764-55D047ED5D8D}" type="slidenum">
              <a:rPr lang="en-US" smtClean="0"/>
              <a:t>8</a:t>
            </a:fld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152400" y="4019211"/>
            <a:ext cx="2590800" cy="4572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52400" y="4078534"/>
            <a:ext cx="2590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 smtClean="0">
                <a:cs typeface="B Homa" panose="00000400000000000000" pitchFamily="2" charset="-78"/>
              </a:rPr>
              <a:t>فرم شهر پیشنهادی متابولیست ها</a:t>
            </a:r>
            <a:endParaRPr lang="en-US" sz="1600" b="1" dirty="0">
              <a:cs typeface="B Homa" panose="00000400000000000000" pitchFamily="2" charset="-78"/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2819400" y="4171611"/>
            <a:ext cx="685800" cy="76200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3621024" y="3981111"/>
            <a:ext cx="1027176" cy="4572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563112" y="4040434"/>
            <a:ext cx="1143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 smtClean="0">
                <a:cs typeface="B Homa" panose="00000400000000000000" pitchFamily="2" charset="-78"/>
              </a:rPr>
              <a:t>الگوی خطی</a:t>
            </a:r>
            <a:endParaRPr lang="en-US" sz="1600" b="1" dirty="0">
              <a:cs typeface="B Homa" panose="00000400000000000000" pitchFamily="2" charset="-78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4759452" y="4165515"/>
            <a:ext cx="685800" cy="76200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5562600" y="3981111"/>
            <a:ext cx="3352800" cy="4572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562600" y="4042071"/>
            <a:ext cx="33848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 smtClean="0">
                <a:cs typeface="B Homa" panose="00000400000000000000" pitchFamily="2" charset="-78"/>
              </a:rPr>
              <a:t>ارتباط به شکلی سریع و ساده برقرار می گردد</a:t>
            </a:r>
            <a:endParaRPr lang="en-US" sz="1600" b="1" dirty="0">
              <a:cs typeface="B Homa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8150" y="5390126"/>
            <a:ext cx="8267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b="1" dirty="0" smtClean="0">
                <a:cs typeface="B Homa" panose="00000400000000000000" pitchFamily="2" charset="-78"/>
              </a:rPr>
              <a:t>بخش اصلی: </a:t>
            </a:r>
            <a:r>
              <a:rPr lang="fa-IR" dirty="0" smtClean="0">
                <a:cs typeface="B Homa" panose="00000400000000000000" pitchFamily="2" charset="-78"/>
              </a:rPr>
              <a:t>متشکل از تعداد نامحدودی از </a:t>
            </a:r>
            <a:r>
              <a:rPr lang="fa-IR" b="1" dirty="0" smtClean="0">
                <a:cs typeface="B Homa" panose="00000400000000000000" pitchFamily="2" charset="-78"/>
              </a:rPr>
              <a:t>واحدهای مستقل </a:t>
            </a:r>
            <a:r>
              <a:rPr lang="fa-IR" dirty="0" smtClean="0">
                <a:cs typeface="B Homa" panose="00000400000000000000" pitchFamily="2" charset="-78"/>
              </a:rPr>
              <a:t>که توسط </a:t>
            </a:r>
            <a:r>
              <a:rPr lang="fa-IR" b="1" dirty="0" smtClean="0">
                <a:cs typeface="B Homa" panose="00000400000000000000" pitchFamily="2" charset="-78"/>
              </a:rPr>
              <a:t>شبکه ارتباطی </a:t>
            </a:r>
            <a:r>
              <a:rPr lang="fa-IR" dirty="0" smtClean="0">
                <a:cs typeface="B Homa" panose="00000400000000000000" pitchFamily="2" charset="-78"/>
              </a:rPr>
              <a:t>به یکدیگر متصل شده اند.</a:t>
            </a:r>
            <a:endParaRPr lang="en-US" b="1" dirty="0">
              <a:cs typeface="B Homa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8150" y="5759458"/>
            <a:ext cx="8267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 smtClean="0">
                <a:cs typeface="B Homa" panose="00000400000000000000" pitchFamily="2" charset="-78"/>
              </a:rPr>
              <a:t>بخش فرعی: </a:t>
            </a:r>
            <a:r>
              <a:rPr lang="fa-IR" dirty="0" smtClean="0">
                <a:cs typeface="B Homa" panose="00000400000000000000" pitchFamily="2" charset="-78"/>
              </a:rPr>
              <a:t>شامل محلات، راه ها، کاربری ها و فضاهایی که در رده عناصر اصلی قرار نمی گیرند.</a:t>
            </a:r>
            <a:endParaRPr lang="en-US" b="1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23067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5" grpId="0"/>
      <p:bldP spid="6" grpId="0"/>
      <p:bldP spid="9" grpId="0" animBg="1"/>
      <p:bldP spid="10" grpId="0"/>
      <p:bldP spid="11" grpId="0" animBg="1"/>
      <p:bldP spid="12" grpId="0" animBg="1"/>
      <p:bldP spid="13" grpId="0"/>
      <p:bldP spid="14" grpId="0" animBg="1"/>
      <p:bldP spid="15" grpId="0" animBg="1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022601" y="6075447"/>
            <a:ext cx="50987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 smtClean="0">
                <a:cs typeface="B Homa" panose="00000400000000000000" pitchFamily="2" charset="-78"/>
              </a:rPr>
              <a:t>مسیر های عبوری در ارتفاع های مختلف: مجموعه مسکونی هبیتت 67</a:t>
            </a:r>
            <a:endParaRPr lang="en-US" sz="1600" b="1" dirty="0">
              <a:cs typeface="B Homa" panose="000004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601" y="2154936"/>
            <a:ext cx="5098798" cy="387508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22194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>
                <a:cs typeface="B Homa" panose="00000400000000000000" pitchFamily="2" charset="-78"/>
              </a:rPr>
              <a:t>سیستم </a:t>
            </a:r>
            <a:r>
              <a:rPr lang="fa-IR" sz="2800" b="1" dirty="0" smtClean="0">
                <a:cs typeface="B Homa" panose="00000400000000000000" pitchFamily="2" charset="-78"/>
              </a:rPr>
              <a:t>ارتباطی</a:t>
            </a:r>
            <a:endParaRPr lang="fa-IR" sz="2800" b="1" dirty="0">
              <a:cs typeface="B Homa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7524" y="838200"/>
            <a:ext cx="856895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dirty="0" smtClean="0">
                <a:cs typeface="B Homa" panose="00000400000000000000" pitchFamily="2" charset="-78"/>
              </a:rPr>
              <a:t>در طراحی شهر با توجه به اصول </a:t>
            </a:r>
            <a:r>
              <a:rPr lang="fa-IR" b="1" dirty="0" smtClean="0">
                <a:cs typeface="B Homa" panose="00000400000000000000" pitchFamily="2" charset="-78"/>
              </a:rPr>
              <a:t>متابولیزم</a:t>
            </a:r>
            <a:r>
              <a:rPr lang="fa-IR" dirty="0" smtClean="0">
                <a:cs typeface="B Homa" panose="00000400000000000000" pitchFamily="2" charset="-78"/>
              </a:rPr>
              <a:t>، </a:t>
            </a:r>
            <a:r>
              <a:rPr lang="fa-IR" b="1" dirty="0" smtClean="0">
                <a:cs typeface="B Homa" panose="00000400000000000000" pitchFamily="2" charset="-78"/>
              </a:rPr>
              <a:t>چارچوب اصلی حمل و نقل </a:t>
            </a:r>
            <a:r>
              <a:rPr lang="fa-IR" dirty="0" smtClean="0">
                <a:cs typeface="B Homa" panose="00000400000000000000" pitchFamily="2" charset="-78"/>
              </a:rPr>
              <a:t>در اغلب موارد </a:t>
            </a:r>
            <a:r>
              <a:rPr lang="fa-IR" b="1" dirty="0" smtClean="0">
                <a:cs typeface="B Homa" panose="00000400000000000000" pitchFamily="2" charset="-78"/>
              </a:rPr>
              <a:t>به یک باره طراحی و اجرا شده </a:t>
            </a:r>
            <a:r>
              <a:rPr lang="fa-IR" dirty="0" smtClean="0">
                <a:cs typeface="B Homa" panose="00000400000000000000" pitchFamily="2" charset="-78"/>
              </a:rPr>
              <a:t>و کمتر مورد تغییر قرار می گیرد.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51620" y="1748161"/>
            <a:ext cx="770485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dirty="0">
                <a:cs typeface="B Homa" panose="00000400000000000000" pitchFamily="2" charset="-78"/>
              </a:rPr>
              <a:t>در برخی موارد مانند هبیتت 67 مسیرهایی برای تردد انسان </a:t>
            </a:r>
            <a:r>
              <a:rPr lang="fa-IR" b="1" dirty="0">
                <a:cs typeface="B Homa" panose="00000400000000000000" pitchFamily="2" charset="-78"/>
              </a:rPr>
              <a:t>در ارتفاع </a:t>
            </a:r>
            <a:r>
              <a:rPr lang="fa-IR" dirty="0">
                <a:cs typeface="B Homa" panose="00000400000000000000" pitchFamily="2" charset="-78"/>
              </a:rPr>
              <a:t>نیز طراحی </a:t>
            </a:r>
            <a:r>
              <a:rPr lang="fa-IR" dirty="0" smtClean="0">
                <a:cs typeface="B Homa" panose="00000400000000000000" pitchFamily="2" charset="-78"/>
              </a:rPr>
              <a:t>شده</a:t>
            </a:r>
            <a:endParaRPr lang="fa-IR" dirty="0">
              <a:cs typeface="B Homa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45300" y="1435858"/>
            <a:ext cx="799288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dirty="0">
                <a:cs typeface="B Homa" panose="00000400000000000000" pitchFamily="2" charset="-78"/>
              </a:rPr>
              <a:t>وجود </a:t>
            </a:r>
            <a:r>
              <a:rPr lang="fa-IR" b="1" dirty="0">
                <a:cs typeface="B Homa" panose="00000400000000000000" pitchFamily="2" charset="-78"/>
              </a:rPr>
              <a:t>سلسله مراتبی </a:t>
            </a:r>
            <a:r>
              <a:rPr lang="fa-IR" dirty="0">
                <a:cs typeface="B Homa" panose="00000400000000000000" pitchFamily="2" charset="-78"/>
              </a:rPr>
              <a:t>برای مرتبط کردن عناصر بخش اصلی به هم و بخش اصلی به بخش </a:t>
            </a:r>
            <a:r>
              <a:rPr lang="fa-IR" dirty="0" smtClean="0">
                <a:cs typeface="B Homa" panose="00000400000000000000" pitchFamily="2" charset="-78"/>
              </a:rPr>
              <a:t>فرعی</a:t>
            </a:r>
            <a:endParaRPr lang="fa-IR" dirty="0">
              <a:cs typeface="B Homa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15165" y="5608320"/>
            <a:ext cx="43190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cs typeface="B Homa" panose="00000400000000000000" pitchFamily="2" charset="-78"/>
              </a:rPr>
              <a:t>ماکت ساخته شده از نظام های حرکتی هم زمان در شهر فیلادلفیا</a:t>
            </a:r>
            <a:endParaRPr lang="en-US" sz="1400" b="1" dirty="0">
              <a:cs typeface="B Homa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052" y="2700367"/>
            <a:ext cx="3981563" cy="28083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13" y="2133600"/>
            <a:ext cx="3061697" cy="394184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05580" y="6158110"/>
            <a:ext cx="39573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 smtClean="0">
                <a:cs typeface="B Homa" panose="00000400000000000000" pitchFamily="2" charset="-78"/>
              </a:rPr>
              <a:t>نظام های حرکتی هم زمان زمینه ساز شکل گیری ساختار اصلی</a:t>
            </a:r>
            <a:endParaRPr lang="en-US" sz="1400" b="1" dirty="0">
              <a:cs typeface="B Homa" panose="00000400000000000000" pitchFamily="2" charset="-78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40" y="768793"/>
            <a:ext cx="4162425" cy="564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23F00D69-5320-4EED-8764-55D047ED5D8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914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5" grpId="0"/>
      <p:bldP spid="6" grpId="0"/>
      <p:bldP spid="7" grpId="0"/>
      <p:bldP spid="10" grpId="0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1073</TotalTime>
  <Words>2415</Words>
  <Application>Microsoft Office PowerPoint</Application>
  <PresentationFormat>On-screen Show (4:3)</PresentationFormat>
  <Paragraphs>228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6" baseType="lpstr">
      <vt:lpstr>Andalus</vt:lpstr>
      <vt:lpstr>Arial</vt:lpstr>
      <vt:lpstr>B Homa</vt:lpstr>
      <vt:lpstr>B Titr</vt:lpstr>
      <vt:lpstr>Calibri</vt:lpstr>
      <vt:lpstr>メイリオ</vt:lpstr>
      <vt:lpstr>Tahoma</vt:lpstr>
      <vt:lpstr>Trebuchet MS</vt:lpstr>
      <vt:lpstr>Wingdings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Mohammad</cp:lastModifiedBy>
  <cp:revision>81</cp:revision>
  <dcterms:created xsi:type="dcterms:W3CDTF">2015-11-22T10:50:46Z</dcterms:created>
  <dcterms:modified xsi:type="dcterms:W3CDTF">2019-12-18T11:18:22Z</dcterms:modified>
</cp:coreProperties>
</file>