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0" r:id="rId1"/>
  </p:sldMasterIdLst>
  <p:sldIdLst>
    <p:sldId id="281" r:id="rId2"/>
    <p:sldId id="280"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6" r:id="rId23"/>
    <p:sldId id="277" r:id="rId24"/>
    <p:sldId id="27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0" d="100"/>
          <a:sy n="50" d="100"/>
        </p:scale>
        <p:origin x="504"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5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F78255BC-F4BA-4CF1-AD16-91CEA7FE03FF}" type="datetimeFigureOut">
              <a:rPr lang="en-US" smtClean="0"/>
              <a:t>12/18/2019</a:t>
            </a:fld>
            <a:endParaRPr lang="en-US"/>
          </a:p>
        </p:txBody>
      </p:sp>
      <p:sp>
        <p:nvSpPr>
          <p:cNvPr id="5" name="Footer Placeholder 4"/>
          <p:cNvSpPr>
            <a:spLocks noGrp="1"/>
          </p:cNvSpPr>
          <p:nvPr>
            <p:ph type="ftr" sz="quarter" idx="11"/>
          </p:nvPr>
        </p:nvSpPr>
        <p:spPr>
          <a:xfrm>
            <a:off x="1876424" y="5410201"/>
            <a:ext cx="5124886" cy="365125"/>
          </a:xfrm>
        </p:spPr>
        <p:txBody>
          <a:bodyPr/>
          <a:lstStyle/>
          <a:p>
            <a:endParaRPr lang="en-US"/>
          </a:p>
        </p:txBody>
      </p:sp>
      <p:sp>
        <p:nvSpPr>
          <p:cNvPr id="6" name="Slide Number Placeholder 5"/>
          <p:cNvSpPr>
            <a:spLocks noGrp="1"/>
          </p:cNvSpPr>
          <p:nvPr>
            <p:ph type="sldNum" sz="quarter" idx="12"/>
          </p:nvPr>
        </p:nvSpPr>
        <p:spPr>
          <a:xfrm>
            <a:off x="9896911" y="5410199"/>
            <a:ext cx="771089" cy="365125"/>
          </a:xfrm>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1096354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8255BC-F4BA-4CF1-AD16-91CEA7FE03FF}"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2946326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8255BC-F4BA-4CF1-AD16-91CEA7FE03FF}"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18802716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8255BC-F4BA-4CF1-AD16-91CEA7FE03FF}"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77A1D2-7FA7-4971-B11B-7CE34B4813B0}" type="slidenum">
              <a:rPr lang="en-US" smtClean="0"/>
              <a:t>‹#›</a:t>
            </a:fld>
            <a:endParaRPr lang="en-US"/>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209222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8255BC-F4BA-4CF1-AD16-91CEA7FE03FF}"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25819458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F78255BC-F4BA-4CF1-AD16-91CEA7FE03FF}" type="datetimeFigureOut">
              <a:rPr lang="en-US" smtClean="0"/>
              <a:t>12/18/2019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1234722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F78255BC-F4BA-4CF1-AD16-91CEA7FE03FF}" type="datetimeFigureOut">
              <a:rPr lang="en-US" smtClean="0"/>
              <a:t>12/18/2019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22335327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78255BC-F4BA-4CF1-AD16-91CEA7FE03FF}"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22573266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78255BC-F4BA-4CF1-AD16-91CEA7FE03FF}"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3221544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78255BC-F4BA-4CF1-AD16-91CEA7FE03FF}"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1913763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8255BC-F4BA-4CF1-AD16-91CEA7FE03FF}"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793904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78255BC-F4BA-4CF1-AD16-91CEA7FE03FF}"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652585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78255BC-F4BA-4CF1-AD16-91CEA7FE03FF}" type="datetimeFigureOut">
              <a:rPr lang="en-US" smtClean="0"/>
              <a:t>12/18/2019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3730870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78255BC-F4BA-4CF1-AD16-91CEA7FE03FF}" type="datetimeFigureOut">
              <a:rPr lang="en-US" smtClean="0"/>
              <a:t>12/18/2019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2301982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8255BC-F4BA-4CF1-AD16-91CEA7FE03FF}" type="datetimeFigureOut">
              <a:rPr lang="en-US" smtClean="0"/>
              <a:t>12/18/2019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2523595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8255BC-F4BA-4CF1-AD16-91CEA7FE03FF}"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3622021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8255BC-F4BA-4CF1-AD16-91CEA7FE03FF}"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77A1D2-7FA7-4971-B11B-7CE34B4813B0}" type="slidenum">
              <a:rPr lang="en-US" smtClean="0"/>
              <a:t>‹#›</a:t>
            </a:fld>
            <a:endParaRPr lang="en-US"/>
          </a:p>
        </p:txBody>
      </p:sp>
    </p:spTree>
    <p:extLst>
      <p:ext uri="{BB962C8B-B14F-4D97-AF65-F5344CB8AC3E}">
        <p14:creationId xmlns:p14="http://schemas.microsoft.com/office/powerpoint/2010/main" val="3769404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78255BC-F4BA-4CF1-AD16-91CEA7FE03FF}" type="datetimeFigureOut">
              <a:rPr lang="en-US" smtClean="0"/>
              <a:t>12/18/2019</a:t>
            </a:fld>
            <a:endParaRPr lang="en-US"/>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E477A1D2-7FA7-4971-B11B-7CE34B4813B0}" type="slidenum">
              <a:rPr lang="en-US" smtClean="0"/>
              <a:t>‹#›</a:t>
            </a:fld>
            <a:endParaRPr lang="en-US"/>
          </a:p>
        </p:txBody>
      </p:sp>
    </p:spTree>
    <p:extLst>
      <p:ext uri="{BB962C8B-B14F-4D97-AF65-F5344CB8AC3E}">
        <p14:creationId xmlns:p14="http://schemas.microsoft.com/office/powerpoint/2010/main" val="1798248322"/>
      </p:ext>
    </p:extLst>
  </p:cSld>
  <p:clrMap bg1="dk1" tx1="lt1" bg2="dk2" tx2="lt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16" r:id="rId16"/>
    <p:sldLayoutId id="2147484017" r:id="rId17"/>
  </p:sldLayoutIdLst>
  <p:txStyles>
    <p:titleStyle>
      <a:lvl1pPr algn="l" defTabSz="914400" rtl="1"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r" defTabSz="914400" rtl="1"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r" defTabSz="914400" rtl="1"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r" defTabSz="914400" rtl="1"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82190" y="951191"/>
            <a:ext cx="6647543" cy="5355312"/>
          </a:xfrm>
          <a:prstGeom prst="rect">
            <a:avLst/>
          </a:prstGeom>
          <a:noFill/>
        </p:spPr>
        <p:txBody>
          <a:bodyPr wrap="square" rtlCol="0">
            <a:spAutoFit/>
          </a:bodyPr>
          <a:lstStyle/>
          <a:p>
            <a:endParaRPr lang="en-US" sz="2000" dirty="0" smtClean="0">
              <a:solidFill>
                <a:schemeClr val="bg2">
                  <a:lumMod val="50000"/>
                </a:schemeClr>
              </a:solidFill>
              <a:cs typeface="B Homa" panose="00000400000000000000" pitchFamily="2" charset="-78"/>
            </a:endParaRPr>
          </a:p>
          <a:p>
            <a:endParaRPr lang="en-US" sz="2000" dirty="0">
              <a:solidFill>
                <a:schemeClr val="bg2">
                  <a:lumMod val="50000"/>
                </a:schemeClr>
              </a:solidFill>
              <a:cs typeface="B Homa" panose="00000400000000000000" pitchFamily="2" charset="-78"/>
            </a:endParaRPr>
          </a:p>
          <a:p>
            <a:endParaRPr lang="en-US" sz="2000" dirty="0" smtClean="0">
              <a:solidFill>
                <a:schemeClr val="bg2">
                  <a:lumMod val="50000"/>
                </a:schemeClr>
              </a:solidFill>
              <a:cs typeface="B Homa" panose="00000400000000000000" pitchFamily="2" charset="-78"/>
            </a:endParaRPr>
          </a:p>
          <a:p>
            <a:pPr algn="ctr" defTabSz="457200" rtl="1">
              <a:spcBef>
                <a:spcPct val="0"/>
              </a:spcBef>
            </a:pPr>
            <a:r>
              <a:rPr lang="fa-IR" sz="5400" dirty="0">
                <a:solidFill>
                  <a:schemeClr val="bg2">
                    <a:lumMod val="50000"/>
                  </a:schemeClr>
                </a:solidFill>
                <a:latin typeface="+mj-lt"/>
                <a:ea typeface="+mj-ea"/>
                <a:cs typeface="B Homa" panose="00000400000000000000" pitchFamily="2" charset="-78"/>
              </a:rPr>
              <a:t>نهضت رفتارگرایی</a:t>
            </a:r>
            <a:endParaRPr lang="en-US" sz="5400" dirty="0">
              <a:solidFill>
                <a:schemeClr val="bg2">
                  <a:lumMod val="50000"/>
                </a:schemeClr>
              </a:solidFill>
              <a:latin typeface="+mj-lt"/>
              <a:ea typeface="+mj-ea"/>
              <a:cs typeface="B Homa" panose="00000400000000000000" pitchFamily="2" charset="-78"/>
            </a:endParaRPr>
          </a:p>
          <a:p>
            <a:endParaRPr lang="en-US" sz="2000" dirty="0">
              <a:solidFill>
                <a:schemeClr val="bg2">
                  <a:lumMod val="50000"/>
                </a:schemeClr>
              </a:solidFill>
              <a:cs typeface="B Homa" panose="00000400000000000000" pitchFamily="2" charset="-78"/>
            </a:endParaRPr>
          </a:p>
          <a:p>
            <a:endParaRPr lang="en-US" sz="2800" dirty="0" smtClean="0">
              <a:solidFill>
                <a:schemeClr val="bg2">
                  <a:lumMod val="50000"/>
                </a:schemeClr>
              </a:solidFill>
              <a:cs typeface="B Homa" panose="00000400000000000000" pitchFamily="2" charset="-78"/>
            </a:endParaRPr>
          </a:p>
          <a:p>
            <a:pPr algn="ctr" rtl="1"/>
            <a:r>
              <a:rPr lang="fa-IR" sz="3200" dirty="0" smtClean="0">
                <a:solidFill>
                  <a:schemeClr val="bg2">
                    <a:lumMod val="50000"/>
                  </a:schemeClr>
                </a:solidFill>
                <a:latin typeface="+mj-lt"/>
                <a:ea typeface="+mj-ea"/>
                <a:cs typeface="B Homa" panose="00000400000000000000" pitchFamily="2" charset="-78"/>
              </a:rPr>
              <a:t>مبانی</a:t>
            </a:r>
            <a:r>
              <a:rPr lang="en-US" sz="3200" dirty="0" smtClean="0">
                <a:solidFill>
                  <a:schemeClr val="bg2">
                    <a:lumMod val="50000"/>
                  </a:schemeClr>
                </a:solidFill>
                <a:latin typeface="+mj-lt"/>
                <a:ea typeface="+mj-ea"/>
                <a:cs typeface="B Homa" panose="00000400000000000000" pitchFamily="2" charset="-78"/>
              </a:rPr>
              <a:t> </a:t>
            </a:r>
            <a:r>
              <a:rPr lang="fa-IR" sz="3200" dirty="0" smtClean="0">
                <a:solidFill>
                  <a:schemeClr val="bg2">
                    <a:lumMod val="50000"/>
                  </a:schemeClr>
                </a:solidFill>
                <a:latin typeface="+mj-lt"/>
                <a:ea typeface="+mj-ea"/>
                <a:cs typeface="B Homa" panose="00000400000000000000" pitchFamily="2" charset="-78"/>
              </a:rPr>
              <a:t> و روش های طراحی شهری</a:t>
            </a:r>
            <a:endParaRPr lang="fa-IR" sz="3200" dirty="0">
              <a:solidFill>
                <a:schemeClr val="bg2">
                  <a:lumMod val="50000"/>
                </a:schemeClr>
              </a:solidFill>
              <a:latin typeface="+mj-lt"/>
              <a:ea typeface="+mj-ea"/>
              <a:cs typeface="B Homa" panose="00000400000000000000" pitchFamily="2" charset="-78"/>
            </a:endParaRPr>
          </a:p>
          <a:p>
            <a:pPr algn="just" rtl="1"/>
            <a:endParaRPr lang="fa-IR" sz="2800" dirty="0" smtClean="0">
              <a:solidFill>
                <a:schemeClr val="bg2">
                  <a:lumMod val="50000"/>
                </a:schemeClr>
              </a:solidFill>
              <a:cs typeface="B Homa" panose="00000400000000000000" pitchFamily="2" charset="-78"/>
            </a:endParaRPr>
          </a:p>
          <a:p>
            <a:pPr algn="just" rtl="1"/>
            <a:endParaRPr lang="fa-IR" sz="2800" dirty="0" smtClean="0">
              <a:solidFill>
                <a:schemeClr val="bg2">
                  <a:lumMod val="50000"/>
                </a:schemeClr>
              </a:solidFill>
              <a:cs typeface="B Homa" panose="00000400000000000000" pitchFamily="2" charset="-78"/>
            </a:endParaRPr>
          </a:p>
          <a:p>
            <a:pPr algn="ctr" rtl="1"/>
            <a:endParaRPr lang="fa-IR" sz="3200" dirty="0">
              <a:solidFill>
                <a:schemeClr val="bg2">
                  <a:lumMod val="50000"/>
                </a:schemeClr>
              </a:solidFill>
              <a:latin typeface="+mj-lt"/>
              <a:ea typeface="+mj-ea"/>
              <a:cs typeface="B Homa" panose="00000400000000000000" pitchFamily="2" charset="-78"/>
            </a:endParaRPr>
          </a:p>
          <a:p>
            <a:endParaRPr lang="en-US" sz="2000" dirty="0">
              <a:solidFill>
                <a:schemeClr val="bg2">
                  <a:lumMod val="50000"/>
                </a:schemeClr>
              </a:solidFill>
              <a:cs typeface="B Homa" panose="00000400000000000000" pitchFamily="2" charset="-78"/>
            </a:endParaRPr>
          </a:p>
          <a:p>
            <a:endParaRPr lang="en-US" sz="2000" dirty="0" smtClean="0">
              <a:solidFill>
                <a:schemeClr val="bg2">
                  <a:lumMod val="50000"/>
                </a:schemeClr>
              </a:solidFill>
              <a:cs typeface="B Homa" panose="00000400000000000000" pitchFamily="2" charset="-78"/>
            </a:endParaRPr>
          </a:p>
          <a:p>
            <a:endParaRPr lang="en-US" sz="2000" dirty="0">
              <a:solidFill>
                <a:schemeClr val="bg2">
                  <a:lumMod val="50000"/>
                </a:schemeClr>
              </a:solidFill>
              <a:cs typeface="B Homa" panose="00000400000000000000" pitchFamily="2" charset="-78"/>
            </a:endParaRPr>
          </a:p>
        </p:txBody>
      </p:sp>
    </p:spTree>
    <p:extLst>
      <p:ext uri="{BB962C8B-B14F-4D97-AF65-F5344CB8AC3E}">
        <p14:creationId xmlns:p14="http://schemas.microsoft.com/office/powerpoint/2010/main" val="2421455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266686346"/>
              </p:ext>
            </p:extLst>
          </p:nvPr>
        </p:nvGraphicFramePr>
        <p:xfrm>
          <a:off x="836023" y="615163"/>
          <a:ext cx="9219474" cy="2519922"/>
        </p:xfrm>
        <a:graphic>
          <a:graphicData uri="http://schemas.openxmlformats.org/drawingml/2006/table">
            <a:tbl>
              <a:tblPr firstRow="1" bandRow="1">
                <a:tableStyleId>{5C22544A-7EE6-4342-B048-85BDC9FD1C3A}</a:tableStyleId>
              </a:tblPr>
              <a:tblGrid>
                <a:gridCol w="7789481"/>
                <a:gridCol w="1429993"/>
              </a:tblGrid>
              <a:tr h="419987">
                <a:tc>
                  <a:txBody>
                    <a:bodyPr/>
                    <a:lstStyle/>
                    <a:p>
                      <a:pPr marL="0" algn="ctr" defTabSz="457200" rtl="1" eaLnBrk="1" latinLnBrk="0" hangingPunct="1"/>
                      <a:r>
                        <a:rPr lang="fa-IR" sz="2000" b="1" kern="1200" dirty="0" smtClean="0">
                          <a:solidFill>
                            <a:schemeClr val="bg1"/>
                          </a:solidFill>
                          <a:latin typeface="+mn-lt"/>
                          <a:ea typeface="+mn-ea"/>
                          <a:cs typeface="B Nasim" panose="00000700000000000000" pitchFamily="2" charset="-78"/>
                        </a:rPr>
                        <a:t>رویداد</a:t>
                      </a:r>
                      <a:endParaRPr lang="en-US" sz="2000" b="1" kern="1200" dirty="0">
                        <a:solidFill>
                          <a:schemeClr val="bg1"/>
                        </a:solidFill>
                        <a:latin typeface="+mn-lt"/>
                        <a:ea typeface="+mn-ea"/>
                        <a:cs typeface="B Nasim" panose="00000700000000000000" pitchFamily="2" charset="-78"/>
                      </a:endParaRPr>
                    </a:p>
                  </a:txBody>
                  <a:tcPr anchor="ctr"/>
                </a:tc>
                <a:tc>
                  <a:txBody>
                    <a:bodyPr/>
                    <a:lstStyle/>
                    <a:p>
                      <a:pPr marL="0" algn="ctr" defTabSz="457200" rtl="1" eaLnBrk="1" latinLnBrk="0" hangingPunct="1"/>
                      <a:r>
                        <a:rPr lang="fa-IR" sz="1600" b="1" kern="1200" dirty="0" smtClean="0">
                          <a:solidFill>
                            <a:schemeClr val="bg1"/>
                          </a:solidFill>
                          <a:latin typeface="+mn-lt"/>
                          <a:ea typeface="+mn-ea"/>
                          <a:cs typeface="B Nasim" panose="00000700000000000000" pitchFamily="2" charset="-78"/>
                        </a:rPr>
                        <a:t>زمان</a:t>
                      </a:r>
                      <a:endParaRPr lang="en-US" sz="1600" b="1" kern="1200" dirty="0">
                        <a:solidFill>
                          <a:schemeClr val="bg1"/>
                        </a:solidFill>
                        <a:latin typeface="+mn-lt"/>
                        <a:ea typeface="+mn-ea"/>
                        <a:cs typeface="B Nasim" panose="00000700000000000000" pitchFamily="2" charset="-78"/>
                      </a:endParaRPr>
                    </a:p>
                  </a:txBody>
                  <a:tcPr anchor="ctr"/>
                </a:tc>
              </a:tr>
              <a:tr h="419987">
                <a:tc>
                  <a:txBody>
                    <a:bodyPr/>
                    <a:lstStyle/>
                    <a:p>
                      <a:pPr algn="r" rtl="1"/>
                      <a:r>
                        <a:rPr lang="fa-IR" sz="1600" kern="1200" dirty="0" smtClean="0">
                          <a:solidFill>
                            <a:schemeClr val="bg1"/>
                          </a:solidFill>
                          <a:latin typeface="+mn-lt"/>
                          <a:ea typeface="+mn-ea"/>
                          <a:cs typeface="B Homa" panose="00000400000000000000" pitchFamily="2" charset="-78"/>
                        </a:rPr>
                        <a:t>«زندگی اجتماعی در فضاهای کوچک شهری» نوشته وایت</a:t>
                      </a:r>
                      <a:endParaRPr lang="en-US" sz="1600" kern="1200" dirty="0">
                        <a:solidFill>
                          <a:schemeClr val="bg1"/>
                        </a:solidFill>
                        <a:latin typeface="+mn-lt"/>
                        <a:ea typeface="+mn-ea"/>
                        <a:cs typeface="B Homa" panose="00000400000000000000" pitchFamily="2" charset="-78"/>
                      </a:endParaRPr>
                    </a:p>
                  </a:txBody>
                  <a:tcPr anchor="ctr"/>
                </a:tc>
                <a:tc>
                  <a:txBody>
                    <a:bodyPr/>
                    <a:lstStyle/>
                    <a:p>
                      <a:pPr marL="0" algn="ctr" defTabSz="457200" rtl="1" eaLnBrk="1" latinLnBrk="0" hangingPunct="1"/>
                      <a:r>
                        <a:rPr lang="fa-IR" sz="1600" b="1" kern="1200" dirty="0" smtClean="0">
                          <a:solidFill>
                            <a:schemeClr val="bg1"/>
                          </a:solidFill>
                          <a:latin typeface="+mn-lt"/>
                          <a:ea typeface="+mn-ea"/>
                          <a:cs typeface="B Nasim" panose="00000700000000000000" pitchFamily="2" charset="-78"/>
                        </a:rPr>
                        <a:t>1980</a:t>
                      </a:r>
                      <a:endParaRPr lang="en-US" sz="1600" b="1" kern="1200" dirty="0">
                        <a:solidFill>
                          <a:schemeClr val="bg1"/>
                        </a:solidFill>
                        <a:latin typeface="+mn-lt"/>
                        <a:ea typeface="+mn-ea"/>
                        <a:cs typeface="B Nasim" panose="00000700000000000000" pitchFamily="2" charset="-78"/>
                      </a:endParaRPr>
                    </a:p>
                  </a:txBody>
                  <a:tcPr anchor="ctr"/>
                </a:tc>
              </a:tr>
              <a:tr h="419987">
                <a:tc>
                  <a:txBody>
                    <a:bodyPr/>
                    <a:lstStyle/>
                    <a:p>
                      <a:pPr algn="r" rtl="1"/>
                      <a:r>
                        <a:rPr lang="fa-IR" sz="1600" kern="1200" dirty="0" smtClean="0">
                          <a:solidFill>
                            <a:schemeClr val="bg1"/>
                          </a:solidFill>
                          <a:latin typeface="+mn-lt"/>
                          <a:ea typeface="+mn-ea"/>
                          <a:cs typeface="B Homa" panose="00000400000000000000" pitchFamily="2" charset="-78"/>
                        </a:rPr>
                        <a:t>«خیابانهای قابل زیست» نوشته دونالد اپلیارد</a:t>
                      </a:r>
                      <a:endParaRPr lang="en-US" sz="1600" kern="1200" dirty="0">
                        <a:solidFill>
                          <a:schemeClr val="bg1"/>
                        </a:solidFill>
                        <a:latin typeface="+mn-lt"/>
                        <a:ea typeface="+mn-ea"/>
                        <a:cs typeface="B Homa" panose="00000400000000000000" pitchFamily="2" charset="-78"/>
                      </a:endParaRPr>
                    </a:p>
                  </a:txBody>
                  <a:tcPr anchor="ctr"/>
                </a:tc>
                <a:tc>
                  <a:txBody>
                    <a:bodyPr/>
                    <a:lstStyle/>
                    <a:p>
                      <a:pPr marL="0" algn="ctr" defTabSz="457200" rtl="1" eaLnBrk="1" latinLnBrk="0" hangingPunct="1"/>
                      <a:r>
                        <a:rPr lang="fa-IR" sz="1600" b="1" kern="1200" dirty="0" smtClean="0">
                          <a:solidFill>
                            <a:schemeClr val="bg1"/>
                          </a:solidFill>
                          <a:latin typeface="+mn-lt"/>
                          <a:ea typeface="+mn-ea"/>
                          <a:cs typeface="B Nasim" panose="00000700000000000000" pitchFamily="2" charset="-78"/>
                        </a:rPr>
                        <a:t>1981</a:t>
                      </a:r>
                      <a:endParaRPr lang="en-US" sz="1600" b="1" kern="1200" dirty="0">
                        <a:solidFill>
                          <a:schemeClr val="bg1"/>
                        </a:solidFill>
                        <a:latin typeface="+mn-lt"/>
                        <a:ea typeface="+mn-ea"/>
                        <a:cs typeface="B Nasim" panose="00000700000000000000" pitchFamily="2" charset="-78"/>
                      </a:endParaRPr>
                    </a:p>
                  </a:txBody>
                  <a:tcPr anchor="ctr"/>
                </a:tc>
              </a:tr>
              <a:tr h="419987">
                <a:tc>
                  <a:txBody>
                    <a:bodyPr/>
                    <a:lstStyle/>
                    <a:p>
                      <a:pPr algn="r" rtl="1"/>
                      <a:r>
                        <a:rPr lang="fa-IR" sz="1600" kern="1200" dirty="0" smtClean="0">
                          <a:solidFill>
                            <a:schemeClr val="bg1"/>
                          </a:solidFill>
                          <a:latin typeface="+mn-lt"/>
                          <a:ea typeface="+mn-ea"/>
                          <a:cs typeface="B Homa" panose="00000400000000000000" pitchFamily="2" charset="-78"/>
                        </a:rPr>
                        <a:t>«تئوری شکل خوب شهر» نوشته کوین لینچ</a:t>
                      </a:r>
                      <a:endParaRPr lang="en-US" sz="1600" kern="1200" dirty="0">
                        <a:solidFill>
                          <a:schemeClr val="bg1"/>
                        </a:solidFill>
                        <a:latin typeface="+mn-lt"/>
                        <a:ea typeface="+mn-ea"/>
                        <a:cs typeface="B Homa" panose="00000400000000000000" pitchFamily="2" charset="-78"/>
                      </a:endParaRPr>
                    </a:p>
                  </a:txBody>
                  <a:tcPr anchor="ctr"/>
                </a:tc>
                <a:tc>
                  <a:txBody>
                    <a:bodyPr/>
                    <a:lstStyle/>
                    <a:p>
                      <a:pPr marL="0" algn="ctr" defTabSz="457200" rtl="1" eaLnBrk="1" latinLnBrk="0" hangingPunct="1"/>
                      <a:r>
                        <a:rPr lang="fa-IR" sz="1600" b="1" kern="1200" dirty="0" smtClean="0">
                          <a:solidFill>
                            <a:schemeClr val="bg1"/>
                          </a:solidFill>
                          <a:latin typeface="+mn-lt"/>
                          <a:ea typeface="+mn-ea"/>
                          <a:cs typeface="B Nasim" panose="00000700000000000000" pitchFamily="2" charset="-78"/>
                        </a:rPr>
                        <a:t>1981</a:t>
                      </a:r>
                      <a:endParaRPr lang="en-US" sz="1600" b="1" kern="1200" dirty="0">
                        <a:solidFill>
                          <a:schemeClr val="bg1"/>
                        </a:solidFill>
                        <a:latin typeface="+mn-lt"/>
                        <a:ea typeface="+mn-ea"/>
                        <a:cs typeface="B Nasim" panose="00000700000000000000" pitchFamily="2" charset="-78"/>
                      </a:endParaRPr>
                    </a:p>
                  </a:txBody>
                  <a:tcPr anchor="ctr"/>
                </a:tc>
              </a:tr>
              <a:tr h="419987">
                <a:tc>
                  <a:txBody>
                    <a:bodyPr/>
                    <a:lstStyle/>
                    <a:p>
                      <a:pPr algn="r" rtl="1"/>
                      <a:r>
                        <a:rPr lang="fa-IR" sz="1600" kern="1200" dirty="0" smtClean="0">
                          <a:solidFill>
                            <a:schemeClr val="bg1"/>
                          </a:solidFill>
                          <a:latin typeface="+mn-lt"/>
                          <a:ea typeface="+mn-ea"/>
                          <a:cs typeface="B Homa" panose="00000400000000000000" pitchFamily="2" charset="-78"/>
                        </a:rPr>
                        <a:t>سمپوزیوم بین المللی دانشگاه واشنگتن : «خیابانها در مالکیت عمومی است»</a:t>
                      </a:r>
                      <a:endParaRPr lang="en-US" sz="1600" kern="1200" dirty="0">
                        <a:solidFill>
                          <a:schemeClr val="bg1"/>
                        </a:solidFill>
                        <a:latin typeface="+mn-lt"/>
                        <a:ea typeface="+mn-ea"/>
                        <a:cs typeface="B Homa" panose="00000400000000000000" pitchFamily="2" charset="-78"/>
                      </a:endParaRPr>
                    </a:p>
                  </a:txBody>
                  <a:tcPr anchor="ctr"/>
                </a:tc>
                <a:tc>
                  <a:txBody>
                    <a:bodyPr/>
                    <a:lstStyle/>
                    <a:p>
                      <a:pPr marL="0" algn="ctr" defTabSz="457200" rtl="1" eaLnBrk="1" latinLnBrk="0" hangingPunct="1"/>
                      <a:r>
                        <a:rPr lang="fa-IR" sz="1600" b="1" kern="1200" dirty="0" smtClean="0">
                          <a:solidFill>
                            <a:schemeClr val="bg1"/>
                          </a:solidFill>
                          <a:latin typeface="+mn-lt"/>
                          <a:ea typeface="+mn-ea"/>
                          <a:cs typeface="B Nasim" panose="00000700000000000000" pitchFamily="2" charset="-78"/>
                        </a:rPr>
                        <a:t>1982</a:t>
                      </a:r>
                      <a:endParaRPr lang="en-US" sz="1600" b="1" kern="1200" dirty="0">
                        <a:solidFill>
                          <a:schemeClr val="bg1"/>
                        </a:solidFill>
                        <a:latin typeface="+mn-lt"/>
                        <a:ea typeface="+mn-ea"/>
                        <a:cs typeface="B Nasim" panose="00000700000000000000" pitchFamily="2" charset="-78"/>
                      </a:endParaRPr>
                    </a:p>
                  </a:txBody>
                  <a:tcPr anchor="ctr"/>
                </a:tc>
              </a:tr>
              <a:tr h="419987">
                <a:tc>
                  <a:txBody>
                    <a:bodyPr/>
                    <a:lstStyle/>
                    <a:p>
                      <a:pPr algn="r" rtl="1"/>
                      <a:r>
                        <a:rPr lang="fa-IR" sz="1600" kern="1200" dirty="0" smtClean="0">
                          <a:solidFill>
                            <a:schemeClr val="bg1"/>
                          </a:solidFill>
                          <a:latin typeface="+mn-lt"/>
                          <a:ea typeface="+mn-ea"/>
                          <a:cs typeface="B Homa" panose="00000400000000000000" pitchFamily="2" charset="-78"/>
                        </a:rPr>
                        <a:t>«آفرینش نظریه معماری» نوشته جان لنگ</a:t>
                      </a:r>
                      <a:endParaRPr lang="en-US" sz="1600" kern="1200" dirty="0">
                        <a:solidFill>
                          <a:schemeClr val="bg1"/>
                        </a:solidFill>
                        <a:latin typeface="+mn-lt"/>
                        <a:ea typeface="+mn-ea"/>
                        <a:cs typeface="B Homa" panose="00000400000000000000" pitchFamily="2" charset="-78"/>
                      </a:endParaRPr>
                    </a:p>
                  </a:txBody>
                  <a:tcPr anchor="ctr"/>
                </a:tc>
                <a:tc>
                  <a:txBody>
                    <a:bodyPr/>
                    <a:lstStyle/>
                    <a:p>
                      <a:pPr marL="0" algn="ctr" defTabSz="457200" rtl="1" eaLnBrk="1" latinLnBrk="0" hangingPunct="1"/>
                      <a:r>
                        <a:rPr lang="fa-IR" sz="1600" b="1" kern="1200" dirty="0" smtClean="0">
                          <a:solidFill>
                            <a:schemeClr val="bg1"/>
                          </a:solidFill>
                          <a:latin typeface="+mn-lt"/>
                          <a:ea typeface="+mn-ea"/>
                          <a:cs typeface="B Nasim" panose="00000700000000000000" pitchFamily="2" charset="-78"/>
                        </a:rPr>
                        <a:t>1987</a:t>
                      </a:r>
                      <a:endParaRPr lang="en-US" sz="1600" b="1" kern="1200" dirty="0">
                        <a:solidFill>
                          <a:schemeClr val="bg1"/>
                        </a:solidFill>
                        <a:latin typeface="+mn-lt"/>
                        <a:ea typeface="+mn-ea"/>
                        <a:cs typeface="B Nasim" panose="00000700000000000000" pitchFamily="2" charset="-78"/>
                      </a:endParaRPr>
                    </a:p>
                  </a:txBody>
                  <a:tcPr anchor="ctr"/>
                </a:tc>
              </a:tr>
            </a:tbl>
          </a:graphicData>
        </a:graphic>
      </p:graphicFrame>
      <p:sp>
        <p:nvSpPr>
          <p:cNvPr id="5" name="TextBox 4"/>
          <p:cNvSpPr txBox="1"/>
          <p:nvPr/>
        </p:nvSpPr>
        <p:spPr>
          <a:xfrm>
            <a:off x="5828686" y="348152"/>
            <a:ext cx="4370107" cy="400110"/>
          </a:xfrm>
          <a:prstGeom prst="rect">
            <a:avLst/>
          </a:prstGeom>
          <a:noFill/>
        </p:spPr>
        <p:txBody>
          <a:bodyPr wrap="none" rtlCol="0">
            <a:spAutoFit/>
          </a:bodyPr>
          <a:lstStyle/>
          <a:p>
            <a:r>
              <a:rPr lang="fa-IR" sz="2000" dirty="0">
                <a:cs typeface="B Nasim" panose="00000700000000000000" pitchFamily="2" charset="-78"/>
              </a:rPr>
              <a:t>پایه فلسفی،سیاسی،علمی و مذهبی</a:t>
            </a:r>
            <a:endParaRPr lang="en-US" sz="2000" dirty="0">
              <a:cs typeface="B Nasim" panose="00000700000000000000" pitchFamily="2" charset="-78"/>
            </a:endParaRPr>
          </a:p>
        </p:txBody>
      </p:sp>
      <p:sp>
        <p:nvSpPr>
          <p:cNvPr id="6" name="TextBox 5"/>
          <p:cNvSpPr txBox="1"/>
          <p:nvPr/>
        </p:nvSpPr>
        <p:spPr>
          <a:xfrm>
            <a:off x="265043" y="1066610"/>
            <a:ext cx="11569147" cy="7478970"/>
          </a:xfrm>
          <a:prstGeom prst="rect">
            <a:avLst/>
          </a:prstGeom>
          <a:noFill/>
        </p:spPr>
        <p:txBody>
          <a:bodyPr wrap="square" rtlCol="0">
            <a:spAutoFit/>
          </a:bodyPr>
          <a:lstStyle/>
          <a:p>
            <a:pPr algn="just" rtl="1"/>
            <a:r>
              <a:rPr lang="fa-IR" sz="2000" dirty="0">
                <a:cs typeface="B Homa" panose="00000400000000000000" pitchFamily="2" charset="-78"/>
              </a:rPr>
              <a:t>-نحوه انجام یک فعالیت را رفتارمی گویند.رفتارها به سه گروه اصلی تقسیم می شوند:1-رفتارهای فردی.2-رفتارهای خانوادگی.3-رفتارهای </a:t>
            </a:r>
            <a:r>
              <a:rPr lang="fa-IR" sz="2000" dirty="0" smtClean="0">
                <a:cs typeface="B Homa" panose="00000400000000000000" pitchFamily="2" charset="-78"/>
              </a:rPr>
              <a:t>گروهی.</a:t>
            </a:r>
          </a:p>
          <a:p>
            <a:pPr algn="just" rtl="1"/>
            <a:endParaRPr lang="fa-IR" sz="2000" dirty="0">
              <a:cs typeface="B Homa" panose="00000400000000000000" pitchFamily="2" charset="-78"/>
            </a:endParaRPr>
          </a:p>
          <a:p>
            <a:pPr algn="just" rtl="1"/>
            <a:endParaRPr lang="fa-IR" sz="2000" dirty="0" smtClean="0">
              <a:cs typeface="B Homa" panose="00000400000000000000" pitchFamily="2" charset="-78"/>
            </a:endParaRPr>
          </a:p>
          <a:p>
            <a:pPr algn="just" rtl="1"/>
            <a:r>
              <a:rPr lang="fa-IR" sz="2000" dirty="0">
                <a:cs typeface="B Homa" panose="00000400000000000000" pitchFamily="2" charset="-78"/>
              </a:rPr>
              <a:t>-علوم رفتاری نیز واژه کلی شامل  مردم شناسی،جامعه شناسی،روانشناسی و گاهی اقتصاد و سیاست است.این علوم زمینه ای را فراهم می کند تا قواعد مفهومی و تجربه واقعی با هم مقایسه شوند.پس به جای این که فقط به تولید فرضیه ها پرداخته شود فرضیه ها مورد آزمایش قرار می گیرند</a:t>
            </a:r>
            <a:r>
              <a:rPr lang="fa-IR" sz="2000" dirty="0" smtClean="0">
                <a:cs typeface="B Homa" panose="00000400000000000000" pitchFamily="2" charset="-78"/>
              </a:rPr>
              <a:t>.</a:t>
            </a:r>
          </a:p>
          <a:p>
            <a:pPr algn="just" rtl="1"/>
            <a:endParaRPr lang="fa-IR" sz="2000" dirty="0">
              <a:cs typeface="B Homa" panose="00000400000000000000" pitchFamily="2" charset="-78"/>
            </a:endParaRPr>
          </a:p>
          <a:p>
            <a:pPr algn="just" rtl="1"/>
            <a:r>
              <a:rPr lang="fa-IR" sz="2000" dirty="0">
                <a:cs typeface="B Homa" panose="00000400000000000000" pitchFamily="2" charset="-78"/>
              </a:rPr>
              <a:t>-در معماری نیز دو گونه مبانی نظری وجود دارد:نظریه اثباتی و نظریه هنجاری. نظریه اثباتی در زمینه طراحی خود شامل نظریه های محتوایی و رویه ای است.نظریه محتوایی به ماهیت پدیده هایی که طراحان با آن سروکار دارند میپردازد.و به دو جزء اصلی نظریه محیط طبیعی و نظریه انسان-محیط تقسیم می شود</a:t>
            </a:r>
            <a:r>
              <a:rPr lang="fa-IR" sz="2000" dirty="0" smtClean="0">
                <a:cs typeface="B Homa" panose="00000400000000000000" pitchFamily="2" charset="-78"/>
              </a:rPr>
              <a:t>.</a:t>
            </a:r>
          </a:p>
          <a:p>
            <a:pPr algn="just" rtl="1"/>
            <a:endParaRPr lang="fa-IR" sz="2000" dirty="0">
              <a:cs typeface="B Homa" panose="00000400000000000000" pitchFamily="2" charset="-78"/>
            </a:endParaRPr>
          </a:p>
          <a:p>
            <a:pPr algn="just" rtl="1"/>
            <a:r>
              <a:rPr lang="fa-IR" sz="2000" dirty="0">
                <a:cs typeface="B Homa" panose="00000400000000000000" pitchFamily="2" charset="-78"/>
              </a:rPr>
              <a:t>در زمینه معماری می توان نظریه اثباتی را شامل سه قسمت دانست:1-مفاهیم بنیادین محیط و رفتار انسان.2-الگوهای رفتار و محیط ساخته شده.3-ارزش های زیبا شناختی و محیط ساخته شده</a:t>
            </a:r>
            <a:r>
              <a:rPr lang="fa-IR" sz="2000" dirty="0" smtClean="0">
                <a:cs typeface="B Homa" panose="00000400000000000000" pitchFamily="2" charset="-78"/>
              </a:rPr>
              <a:t>.</a:t>
            </a:r>
          </a:p>
          <a:p>
            <a:pPr algn="just" rtl="1"/>
            <a:endParaRPr lang="fa-IR" sz="2000" dirty="0">
              <a:cs typeface="B Homa" panose="00000400000000000000" pitchFamily="2" charset="-78"/>
            </a:endParaRPr>
          </a:p>
          <a:p>
            <a:pPr algn="just" rtl="1"/>
            <a:r>
              <a:rPr lang="fa-IR" sz="2000" dirty="0">
                <a:cs typeface="B Homa" panose="00000400000000000000" pitchFamily="2" charset="-78"/>
              </a:rPr>
              <a:t>-برخی معتقدند که تحقیقات رفتار-محیط می تواند به نظریه طراحی </a:t>
            </a:r>
            <a:r>
              <a:rPr lang="fa-IR" sz="2000" dirty="0" smtClean="0">
                <a:cs typeface="B Homa" panose="00000400000000000000" pitchFamily="2" charset="-78"/>
              </a:rPr>
              <a:t>شهری که </a:t>
            </a:r>
            <a:r>
              <a:rPr lang="fa-IR" sz="2000" dirty="0">
                <a:cs typeface="B Homa" panose="00000400000000000000" pitchFamily="2" charset="-78"/>
              </a:rPr>
              <a:t>مجموعه ای از دیدگاه های متضاد و رقیب است،کمک کند و با زیر سوال بردن بسیاری از نظریه های موجود که به طور عمده بر پایه دیدگاه های عاطفی،احساسی و سلیقه ای برخی از دانشمندان قرار دارند،چارچوب نظری محکمتری را ایجاد نماید.هانا آرنت احساس بیگانگی را یکی از عوامل مشکلاتی میداند که امروزه گریبان گیر مردم است.این احساس بیگانگی حاصل تجددگرایی است ونتیجه آن فقدان صمیمیت و نزدیکی بین فرد و محیط و بین فرد با افراد دیگر است.</a:t>
            </a:r>
            <a:endParaRPr lang="en-US" sz="2000" dirty="0">
              <a:cs typeface="B Homa" panose="00000400000000000000" pitchFamily="2" charset="-78"/>
            </a:endParaRPr>
          </a:p>
          <a:p>
            <a:pPr algn="just" rtl="1"/>
            <a:endParaRPr lang="en-US" sz="2000" dirty="0">
              <a:cs typeface="B Homa" panose="00000400000000000000" pitchFamily="2" charset="-78"/>
            </a:endParaRPr>
          </a:p>
          <a:p>
            <a:pPr algn="just" rtl="1"/>
            <a:endParaRPr lang="en-US" sz="2000" dirty="0">
              <a:cs typeface="B Homa" panose="00000400000000000000" pitchFamily="2" charset="-78"/>
            </a:endParaRPr>
          </a:p>
          <a:p>
            <a:pPr algn="just" rtl="1"/>
            <a:endParaRPr lang="en-US" sz="2000" dirty="0">
              <a:cs typeface="B Homa" panose="00000400000000000000" pitchFamily="2" charset="-78"/>
            </a:endParaRPr>
          </a:p>
          <a:p>
            <a:pPr algn="r" rtl="1"/>
            <a:endParaRPr lang="fa-IR" sz="2000" dirty="0" smtClean="0">
              <a:cs typeface="B Homa" panose="00000400000000000000" pitchFamily="2" charset="-78"/>
            </a:endParaRPr>
          </a:p>
        </p:txBody>
      </p:sp>
      <p:sp>
        <p:nvSpPr>
          <p:cNvPr id="7" name="Content Placeholder 2"/>
          <p:cNvSpPr>
            <a:spLocks noGrp="1"/>
          </p:cNvSpPr>
          <p:nvPr>
            <p:ph idx="1"/>
          </p:nvPr>
        </p:nvSpPr>
        <p:spPr>
          <a:xfrm>
            <a:off x="265042" y="5019869"/>
            <a:ext cx="11569147" cy="1343425"/>
          </a:xfrm>
        </p:spPr>
        <p:txBody>
          <a:bodyPr>
            <a:normAutofit fontScale="85000" lnSpcReduction="20000"/>
          </a:bodyPr>
          <a:lstStyle/>
          <a:p>
            <a:pPr marL="0" indent="0" algn="just" rtl="1">
              <a:buNone/>
            </a:pPr>
            <a:r>
              <a:rPr lang="fa-IR" dirty="0">
                <a:cs typeface="B Homa" panose="00000400000000000000" pitchFamily="2" charset="-78"/>
              </a:rPr>
              <a:t>-مهم ترین بخش در مطالعات رفتار شناسان،برداشت رفتارهای انسانی است و به دو روش امکان پذیر است:در روش اول رفتارهای استفاده کنندگان مشاهده و ثبت می شود.اما روش دوم یعنی مصاحبه با استفاده کنندگان شیوه بهتری است زیرا امکان آشنایی با تفکرات،ترجیهات و دغدغه های استفاده کنندگان را فراهم می کند.در حقیقت رابطه تنگاتنگی بین درک مردم و رفتارهای آنان در فضا وجود دارد.</a:t>
            </a:r>
            <a:endParaRPr lang="en-US" dirty="0">
              <a:cs typeface="B Homa" panose="00000400000000000000" pitchFamily="2" charset="-78"/>
            </a:endParaRPr>
          </a:p>
          <a:p>
            <a:pPr marL="0" indent="0">
              <a:buNone/>
            </a:pPr>
            <a:endParaRPr lang="en-US" dirty="0"/>
          </a:p>
        </p:txBody>
      </p:sp>
    </p:spTree>
    <p:extLst>
      <p:ext uri="{BB962C8B-B14F-4D97-AF65-F5344CB8AC3E}">
        <p14:creationId xmlns:p14="http://schemas.microsoft.com/office/powerpoint/2010/main" val="113566424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xit" presetSubtype="0" fill="hold" nodeType="clickEffect">
                                  <p:stCondLst>
                                    <p:cond delay="0"/>
                                  </p:stCondLst>
                                  <p:childTnLst>
                                    <p:animEffect transition="out" filter="fade">
                                      <p:cBhvr>
                                        <p:cTn id="12" dur="1000"/>
                                        <p:tgtEl>
                                          <p:spTgt spid="4"/>
                                        </p:tgtEl>
                                      </p:cBhvr>
                                    </p:animEffect>
                                    <p:anim calcmode="lin" valueType="num">
                                      <p:cBhvr>
                                        <p:cTn id="13" dur="1000"/>
                                        <p:tgtEl>
                                          <p:spTgt spid="4"/>
                                        </p:tgtEl>
                                        <p:attrNameLst>
                                          <p:attrName>ppt_x</p:attrName>
                                        </p:attrNameLst>
                                      </p:cBhvr>
                                      <p:tavLst>
                                        <p:tav tm="0">
                                          <p:val>
                                            <p:strVal val="ppt_x"/>
                                          </p:val>
                                        </p:tav>
                                        <p:tav tm="100000">
                                          <p:val>
                                            <p:strVal val="ppt_x"/>
                                          </p:val>
                                        </p:tav>
                                      </p:tavLst>
                                    </p:anim>
                                    <p:anim calcmode="lin" valueType="num">
                                      <p:cBhvr>
                                        <p:cTn id="14" dur="1000"/>
                                        <p:tgtEl>
                                          <p:spTgt spid="4"/>
                                        </p:tgtEl>
                                        <p:attrNameLst>
                                          <p:attrName>ppt_y</p:attrName>
                                        </p:attrNameLst>
                                      </p:cBhvr>
                                      <p:tavLst>
                                        <p:tav tm="0">
                                          <p:val>
                                            <p:strVal val="ppt_y"/>
                                          </p:val>
                                        </p:tav>
                                        <p:tav tm="100000">
                                          <p:val>
                                            <p:strVal val="ppt_y+.1"/>
                                          </p:val>
                                        </p:tav>
                                      </p:tavLst>
                                    </p:anim>
                                    <p:set>
                                      <p:cBhvr>
                                        <p:cTn id="15" dur="1" fill="hold">
                                          <p:stCondLst>
                                            <p:cond delay="999"/>
                                          </p:stCondLst>
                                        </p:cTn>
                                        <p:tgtEl>
                                          <p:spTgt spid="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wipe(down)">
                                      <p:cBhvr>
                                        <p:cTn id="25" dur="500"/>
                                        <p:tgtEl>
                                          <p:spTgt spid="6">
                                            <p:txEl>
                                              <p:pRg st="0" end="0"/>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wipe(down)">
                                      <p:cBhvr>
                                        <p:cTn id="28" dur="500"/>
                                        <p:tgtEl>
                                          <p:spTgt spid="6">
                                            <p:txEl>
                                              <p:pRg st="3" end="3"/>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Effect transition="in" filter="wipe(down)">
                                      <p:cBhvr>
                                        <p:cTn id="31" dur="500"/>
                                        <p:tgtEl>
                                          <p:spTgt spid="6">
                                            <p:txEl>
                                              <p:pRg st="5" end="5"/>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6">
                                            <p:txEl>
                                              <p:pRg st="7" end="7"/>
                                            </p:txEl>
                                          </p:spTgt>
                                        </p:tgtEl>
                                        <p:attrNameLst>
                                          <p:attrName>style.visibility</p:attrName>
                                        </p:attrNameLst>
                                      </p:cBhvr>
                                      <p:to>
                                        <p:strVal val="visible"/>
                                      </p:to>
                                    </p:set>
                                    <p:animEffect transition="in" filter="wipe(down)">
                                      <p:cBhvr>
                                        <p:cTn id="34" dur="500"/>
                                        <p:tgtEl>
                                          <p:spTgt spid="6">
                                            <p:txEl>
                                              <p:pRg st="7" end="7"/>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6">
                                            <p:txEl>
                                              <p:pRg st="9" end="9"/>
                                            </p:txEl>
                                          </p:spTgt>
                                        </p:tgtEl>
                                        <p:attrNameLst>
                                          <p:attrName>style.visibility</p:attrName>
                                        </p:attrNameLst>
                                      </p:cBhvr>
                                      <p:to>
                                        <p:strVal val="visible"/>
                                      </p:to>
                                    </p:set>
                                    <p:animEffect transition="in" filter="wipe(down)">
                                      <p:cBhvr>
                                        <p:cTn id="37" dur="500"/>
                                        <p:tgtEl>
                                          <p:spTgt spid="6">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nodeType="clickEffect">
                                  <p:stCondLst>
                                    <p:cond delay="0"/>
                                  </p:stCondLst>
                                  <p:childTnLst>
                                    <p:anim calcmode="lin" valueType="num">
                                      <p:cBhvr additive="base">
                                        <p:cTn id="41" dur="500"/>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42" dur="500"/>
                                        <p:tgtEl>
                                          <p:spTgt spid="6">
                                            <p:txEl>
                                              <p:pRg st="9" end="9"/>
                                            </p:txEl>
                                          </p:spTgt>
                                        </p:tgtEl>
                                        <p:attrNameLst>
                                          <p:attrName>ppt_y</p:attrName>
                                        </p:attrNameLst>
                                      </p:cBhvr>
                                      <p:tavLst>
                                        <p:tav tm="0">
                                          <p:val>
                                            <p:strVal val="ppt_y"/>
                                          </p:val>
                                        </p:tav>
                                        <p:tav tm="100000">
                                          <p:val>
                                            <p:strVal val="1+ppt_h/2"/>
                                          </p:val>
                                        </p:tav>
                                      </p:tavLst>
                                    </p:anim>
                                    <p:set>
                                      <p:cBhvr>
                                        <p:cTn id="43" dur="1" fill="hold">
                                          <p:stCondLst>
                                            <p:cond delay="499"/>
                                          </p:stCondLst>
                                        </p:cTn>
                                        <p:tgtEl>
                                          <p:spTgt spid="6">
                                            <p:txEl>
                                              <p:pRg st="9" end="9"/>
                                            </p:txEl>
                                          </p:spTgt>
                                        </p:tgtEl>
                                        <p:attrNameLst>
                                          <p:attrName>style.visibility</p:attrName>
                                        </p:attrNameLst>
                                      </p:cBhvr>
                                      <p:to>
                                        <p:strVal val="hidden"/>
                                      </p:to>
                                    </p:set>
                                  </p:childTnLst>
                                </p:cTn>
                              </p:par>
                              <p:par>
                                <p:cTn id="44" presetID="22" presetClass="entr" presetSubtype="4" fill="hold" nodeType="withEffect">
                                  <p:stCondLst>
                                    <p:cond delay="0"/>
                                  </p:stCondLst>
                                  <p:childTnLst>
                                    <p:set>
                                      <p:cBhvr>
                                        <p:cTn id="45" dur="1" fill="hold">
                                          <p:stCondLst>
                                            <p:cond delay="0"/>
                                          </p:stCondLst>
                                        </p:cTn>
                                        <p:tgtEl>
                                          <p:spTgt spid="7">
                                            <p:txEl>
                                              <p:pRg st="0" end="0"/>
                                            </p:txEl>
                                          </p:spTgt>
                                        </p:tgtEl>
                                        <p:attrNameLst>
                                          <p:attrName>style.visibility</p:attrName>
                                        </p:attrNameLst>
                                      </p:cBhvr>
                                      <p:to>
                                        <p:strVal val="visible"/>
                                      </p:to>
                                    </p:set>
                                    <p:animEffect transition="in" filter="wipe(down)">
                                      <p:cBhvr>
                                        <p:cTn id="4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9702" y="361278"/>
            <a:ext cx="2774823" cy="579248"/>
          </a:xfrm>
        </p:spPr>
        <p:txBody>
          <a:bodyPr>
            <a:normAutofit fontScale="90000"/>
          </a:bodyPr>
          <a:lstStyle/>
          <a:p>
            <a:pPr algn="r" rtl="1"/>
            <a:r>
              <a:rPr lang="fa-IR" sz="2000" dirty="0">
                <a:solidFill>
                  <a:schemeClr val="tx1"/>
                </a:solidFill>
                <a:latin typeface="+mn-lt"/>
                <a:ea typeface="+mn-ea"/>
                <a:cs typeface="B Nasim" panose="00000700000000000000" pitchFamily="2" charset="-78"/>
              </a:rPr>
              <a:t>روش و اصول طراحی:</a:t>
            </a:r>
            <a:r>
              <a:rPr lang="en-US" dirty="0">
                <a:solidFill>
                  <a:schemeClr val="bg1"/>
                </a:solidFill>
                <a:cs typeface="Entezar     &lt;---------" pitchFamily="2" charset="-78"/>
              </a:rPr>
              <a:t/>
            </a:r>
            <a:br>
              <a:rPr lang="en-US" dirty="0">
                <a:solidFill>
                  <a:schemeClr val="bg1"/>
                </a:solidFill>
                <a:cs typeface="Entezar     &lt;---------" pitchFamily="2" charset="-78"/>
              </a:rPr>
            </a:br>
            <a:endParaRPr lang="en-US" dirty="0"/>
          </a:p>
        </p:txBody>
      </p:sp>
      <p:sp>
        <p:nvSpPr>
          <p:cNvPr id="5" name="TextBox 4"/>
          <p:cNvSpPr txBox="1"/>
          <p:nvPr/>
        </p:nvSpPr>
        <p:spPr>
          <a:xfrm>
            <a:off x="265044" y="1159849"/>
            <a:ext cx="11489634" cy="1015663"/>
          </a:xfrm>
          <a:prstGeom prst="rect">
            <a:avLst/>
          </a:prstGeom>
          <a:noFill/>
        </p:spPr>
        <p:txBody>
          <a:bodyPr wrap="square" rtlCol="0">
            <a:spAutoFit/>
          </a:bodyPr>
          <a:lstStyle/>
          <a:p>
            <a:pPr algn="r" rtl="1"/>
            <a:r>
              <a:rPr lang="fa-IR" sz="2000" dirty="0">
                <a:cs typeface="B Homa" panose="00000400000000000000" pitchFamily="2" charset="-78"/>
              </a:rPr>
              <a:t>-یکی از اصول اولیه در طراحی های این نهضت،ایجاد فضای شهری است که بتواند نیازهای رفتاری مردم را به طور کامل و روشن برآورده کند.از مهمترین ویژگی این فضاها پیاده بودن آن هاست.بدین ترتیب،در این جنبش بر ایجاد فضاهای پیاده تاکید بسیار می شود و از نظر طرفداران این گروه،خیابان ها باید در درجه اول،در اختیار تردد پیاده ها باشند.</a:t>
            </a:r>
            <a:endParaRPr lang="en-US" sz="2000" dirty="0">
              <a:cs typeface="B Homa" panose="00000400000000000000" pitchFamily="2" charset="-78"/>
            </a:endParaRPr>
          </a:p>
        </p:txBody>
      </p:sp>
      <p:pic>
        <p:nvPicPr>
          <p:cNvPr id="6" name="Picture 5"/>
          <p:cNvPicPr>
            <a:picLocks noChangeAspect="1"/>
          </p:cNvPicPr>
          <p:nvPr/>
        </p:nvPicPr>
        <p:blipFill>
          <a:blip r:embed="rId2"/>
          <a:stretch>
            <a:fillRect/>
          </a:stretch>
        </p:blipFill>
        <p:spPr>
          <a:xfrm>
            <a:off x="456968" y="1059795"/>
            <a:ext cx="4890053" cy="3443096"/>
          </a:xfrm>
          <a:prstGeom prst="rect">
            <a:avLst/>
          </a:prstGeom>
          <a:ln>
            <a:noFill/>
          </a:ln>
          <a:effectLst>
            <a:softEdge rad="112500"/>
          </a:effectLst>
        </p:spPr>
      </p:pic>
      <p:pic>
        <p:nvPicPr>
          <p:cNvPr id="8" name="Picture 7"/>
          <p:cNvPicPr>
            <a:picLocks noChangeAspect="1"/>
          </p:cNvPicPr>
          <p:nvPr/>
        </p:nvPicPr>
        <p:blipFill>
          <a:blip r:embed="rId3"/>
          <a:stretch>
            <a:fillRect/>
          </a:stretch>
        </p:blipFill>
        <p:spPr>
          <a:xfrm>
            <a:off x="5538945" y="1044929"/>
            <a:ext cx="4824253" cy="3443096"/>
          </a:xfrm>
          <a:prstGeom prst="rect">
            <a:avLst/>
          </a:prstGeom>
          <a:ln>
            <a:noFill/>
          </a:ln>
          <a:effectLst>
            <a:softEdge rad="112500"/>
          </a:effectLst>
        </p:spPr>
      </p:pic>
      <p:sp>
        <p:nvSpPr>
          <p:cNvPr id="9" name="TextBox 8"/>
          <p:cNvSpPr txBox="1"/>
          <p:nvPr/>
        </p:nvSpPr>
        <p:spPr>
          <a:xfrm>
            <a:off x="456968" y="1162004"/>
            <a:ext cx="11297710" cy="1600438"/>
          </a:xfrm>
          <a:prstGeom prst="rect">
            <a:avLst/>
          </a:prstGeom>
          <a:noFill/>
        </p:spPr>
        <p:txBody>
          <a:bodyPr wrap="square" rtlCol="0">
            <a:spAutoFit/>
          </a:bodyPr>
          <a:lstStyle/>
          <a:p>
            <a:pPr algn="r" rtl="1"/>
            <a:r>
              <a:rPr lang="fa-IR" sz="2000" dirty="0">
                <a:cs typeface="B Homa" panose="00000400000000000000" pitchFamily="2" charset="-78"/>
              </a:rPr>
              <a:t>-یکی از اصول دیگر مورد توجه این جنبش توجه به خواسته ها و نیازهای شهروندان است.زیرا از نظر این جنبش شهروندان داوران نهایی تصمیمات کارشناسی و اقدامات مدیران هستند.با توجه به این که مردم به کیفیت ها بیشتر از کمیت ها توجه می کنند و بهتر می توانند کیفیت فضا را درک کنند،نظرات،نیازها و خواسته های آن ها بسیار اهمیت دارد و باید پیش از طراحی و پس ازآن نیز مورد توجه قرار بگیرد.</a:t>
            </a:r>
            <a:endParaRPr lang="en-US" sz="2000" dirty="0">
              <a:cs typeface="B Homa" panose="00000400000000000000" pitchFamily="2" charset="-78"/>
            </a:endParaRPr>
          </a:p>
          <a:p>
            <a:pPr algn="r" rtl="1"/>
            <a:endParaRPr lang="en-US" dirty="0">
              <a:solidFill>
                <a:schemeClr val="bg1"/>
              </a:solidFill>
              <a:cs typeface="B Homa" panose="00000400000000000000" pitchFamily="2" charset="-78"/>
            </a:endParaRPr>
          </a:p>
        </p:txBody>
      </p:sp>
      <p:sp>
        <p:nvSpPr>
          <p:cNvPr id="11" name="TextBox 10"/>
          <p:cNvSpPr txBox="1"/>
          <p:nvPr/>
        </p:nvSpPr>
        <p:spPr>
          <a:xfrm>
            <a:off x="510212" y="3830805"/>
            <a:ext cx="11297710" cy="1292662"/>
          </a:xfrm>
          <a:prstGeom prst="rect">
            <a:avLst/>
          </a:prstGeom>
          <a:noFill/>
        </p:spPr>
        <p:txBody>
          <a:bodyPr wrap="square" rtlCol="0">
            <a:spAutoFit/>
          </a:bodyPr>
          <a:lstStyle/>
          <a:p>
            <a:pPr algn="r" rtl="1"/>
            <a:r>
              <a:rPr lang="fa-IR" sz="2000" dirty="0">
                <a:cs typeface="B Homa" panose="00000400000000000000" pitchFamily="2" charset="-78"/>
              </a:rPr>
              <a:t>-معیار دیگر رویت پذیری است که با خوانایی در ارتباط است.رویت پذیری به موقعیت و دسترسی بستگی دارد و به معنای میزان و قابلیت رویت یک فضا و فعالیت های جاری در آن است.بنا بر نظر این گروه افراد باید بتوانند فعالیت های جاری در یک فضا را ببینند و به خوبی درک کنند.</a:t>
            </a:r>
            <a:endParaRPr lang="en-US" sz="2000" dirty="0">
              <a:cs typeface="B Homa" panose="00000400000000000000" pitchFamily="2" charset="-78"/>
            </a:endParaRPr>
          </a:p>
          <a:p>
            <a:pPr algn="r" rtl="1"/>
            <a:endParaRPr lang="en-US" dirty="0">
              <a:solidFill>
                <a:schemeClr val="bg1"/>
              </a:solidFill>
              <a:cs typeface="B Homa" panose="00000400000000000000" pitchFamily="2" charset="-78"/>
            </a:endParaRPr>
          </a:p>
        </p:txBody>
      </p:sp>
      <p:sp>
        <p:nvSpPr>
          <p:cNvPr id="12" name="TextBox 11"/>
          <p:cNvSpPr txBox="1"/>
          <p:nvPr/>
        </p:nvSpPr>
        <p:spPr>
          <a:xfrm>
            <a:off x="483590" y="3830805"/>
            <a:ext cx="11297710" cy="1292662"/>
          </a:xfrm>
          <a:prstGeom prst="rect">
            <a:avLst/>
          </a:prstGeom>
          <a:noFill/>
        </p:spPr>
        <p:txBody>
          <a:bodyPr wrap="square" rtlCol="0">
            <a:spAutoFit/>
          </a:bodyPr>
          <a:lstStyle/>
          <a:p>
            <a:pPr algn="r" rtl="1"/>
            <a:r>
              <a:rPr lang="fa-IR" sz="2000" dirty="0">
                <a:cs typeface="B Homa" panose="00000400000000000000" pitchFamily="2" charset="-78"/>
              </a:rPr>
              <a:t>-رفتار گرایان در طراحی به قلمروها و طراحی در جهت مشخص نمودن این عرصه ها نیز توجه دارند.کنترل مستمر بر بخشی از فضا توسط افراد منجر به شکل گیری قلمرو می شود و بر اساس علوم رفتاری افراد اغلب در پی ایجاد و معرفی قلمرو خود هستند.البته تعریف قلمرو در فرهنگ های مختلف متفاوت است و نحوه تفکیک و تبیین آن ها یکسان نیست.</a:t>
            </a:r>
            <a:endParaRPr lang="en-US" sz="2000" dirty="0">
              <a:cs typeface="B Homa" panose="00000400000000000000" pitchFamily="2" charset="-78"/>
            </a:endParaRPr>
          </a:p>
          <a:p>
            <a:pPr algn="r" rtl="1"/>
            <a:endParaRPr lang="en-US" dirty="0">
              <a:solidFill>
                <a:schemeClr val="bg1"/>
              </a:solidFill>
              <a:cs typeface="B Homa" panose="00000400000000000000" pitchFamily="2" charset="-78"/>
            </a:endParaRPr>
          </a:p>
        </p:txBody>
      </p:sp>
      <p:pic>
        <p:nvPicPr>
          <p:cNvPr id="13" name="Picture 12"/>
          <p:cNvPicPr>
            <a:picLocks noChangeAspect="1"/>
          </p:cNvPicPr>
          <p:nvPr/>
        </p:nvPicPr>
        <p:blipFill>
          <a:blip r:embed="rId4"/>
          <a:stretch>
            <a:fillRect/>
          </a:stretch>
        </p:blipFill>
        <p:spPr>
          <a:xfrm>
            <a:off x="4256750" y="3620743"/>
            <a:ext cx="4294099" cy="3237257"/>
          </a:xfrm>
          <a:prstGeom prst="rect">
            <a:avLst/>
          </a:prstGeom>
          <a:ln>
            <a:noFill/>
          </a:ln>
          <a:effectLst>
            <a:softEdge rad="112500"/>
          </a:effectLst>
        </p:spPr>
      </p:pic>
      <p:sp>
        <p:nvSpPr>
          <p:cNvPr id="14" name="TextBox 13"/>
          <p:cNvSpPr txBox="1"/>
          <p:nvPr/>
        </p:nvSpPr>
        <p:spPr>
          <a:xfrm>
            <a:off x="510212" y="6110696"/>
            <a:ext cx="3786614" cy="276999"/>
          </a:xfrm>
          <a:prstGeom prst="rect">
            <a:avLst/>
          </a:prstGeom>
          <a:noFill/>
        </p:spPr>
        <p:txBody>
          <a:bodyPr wrap="none" rtlCol="0">
            <a:spAutoFit/>
          </a:bodyPr>
          <a:lstStyle/>
          <a:p>
            <a:r>
              <a:rPr lang="fa-IR" sz="1200" b="1" dirty="0">
                <a:cs typeface="B Nasim" panose="00000700000000000000" pitchFamily="2" charset="-78"/>
              </a:rPr>
              <a:t>مفهوم قلمرو در فرهنگ های </a:t>
            </a:r>
            <a:r>
              <a:rPr lang="fa-IR" sz="1200" dirty="0">
                <a:cs typeface="B Nasim" panose="00000700000000000000" pitchFamily="2" charset="-78"/>
              </a:rPr>
              <a:t>مختلف</a:t>
            </a:r>
            <a:r>
              <a:rPr lang="fa-IR" sz="1200" b="1" dirty="0">
                <a:cs typeface="B Nasim" panose="00000700000000000000" pitchFamily="2" charset="-78"/>
              </a:rPr>
              <a:t> متفاوت </a:t>
            </a:r>
            <a:r>
              <a:rPr lang="fa-IR" sz="1200" b="1" dirty="0" smtClean="0">
                <a:cs typeface="B Nasim" panose="00000700000000000000" pitchFamily="2" charset="-78"/>
              </a:rPr>
              <a:t>است.</a:t>
            </a:r>
            <a:endParaRPr lang="en-US" sz="1200" b="1" dirty="0">
              <a:cs typeface="B Nasim" panose="00000700000000000000" pitchFamily="2" charset="-78"/>
            </a:endParaRPr>
          </a:p>
        </p:txBody>
      </p:sp>
      <p:sp>
        <p:nvSpPr>
          <p:cNvPr id="15" name="TextBox 14"/>
          <p:cNvSpPr txBox="1"/>
          <p:nvPr/>
        </p:nvSpPr>
        <p:spPr>
          <a:xfrm>
            <a:off x="510212" y="2688609"/>
            <a:ext cx="11244466" cy="1292662"/>
          </a:xfrm>
          <a:prstGeom prst="rect">
            <a:avLst/>
          </a:prstGeom>
          <a:noFill/>
        </p:spPr>
        <p:txBody>
          <a:bodyPr wrap="square" rtlCol="0">
            <a:spAutoFit/>
          </a:bodyPr>
          <a:lstStyle/>
          <a:p>
            <a:pPr algn="just" rtl="1"/>
            <a:r>
              <a:rPr lang="en-US" dirty="0" smtClean="0">
                <a:solidFill>
                  <a:schemeClr val="bg1"/>
                </a:solidFill>
                <a:cs typeface="B Homa" panose="00000400000000000000" pitchFamily="2" charset="-78"/>
              </a:rPr>
              <a:t>-</a:t>
            </a:r>
            <a:r>
              <a:rPr lang="fa-IR" sz="2000" dirty="0">
                <a:cs typeface="B Homa" panose="00000400000000000000" pitchFamily="2" charset="-78"/>
              </a:rPr>
              <a:t>یکی دیگر از معیارهای مهم خوانایی است.به طوری که رفتارگرایان معتقدند هر فضایی که طراحی و ساخته می شود،باید خوانا بوده و در کل،شهر باید به طور کامل برای شهروندان خوانا گردد.افراد باید به راحتی مکان ها را شناسایی نمایند و الگوی خیابان کشی ها و ساخت و ساز شهربه نحوی باشد که افراد در آن احساس گمگشتگی نکنند</a:t>
            </a:r>
            <a:r>
              <a:rPr lang="fa-IR" dirty="0">
                <a:solidFill>
                  <a:schemeClr val="bg1"/>
                </a:solidFill>
                <a:cs typeface="B Homa" panose="00000400000000000000" pitchFamily="2" charset="-78"/>
              </a:rPr>
              <a:t>.</a:t>
            </a:r>
            <a:endParaRPr lang="en-US" dirty="0">
              <a:solidFill>
                <a:schemeClr val="bg1"/>
              </a:solidFill>
              <a:cs typeface="B Homa" panose="00000400000000000000" pitchFamily="2" charset="-78"/>
            </a:endParaRPr>
          </a:p>
          <a:p>
            <a:pPr algn="r" rtl="1"/>
            <a:endParaRPr lang="en-US" dirty="0">
              <a:solidFill>
                <a:schemeClr val="bg1"/>
              </a:solidFill>
              <a:cs typeface="B Homa" panose="00000400000000000000" pitchFamily="2" charset="-78"/>
            </a:endParaRPr>
          </a:p>
        </p:txBody>
      </p:sp>
    </p:spTree>
    <p:extLst>
      <p:ext uri="{BB962C8B-B14F-4D97-AF65-F5344CB8AC3E}">
        <p14:creationId xmlns:p14="http://schemas.microsoft.com/office/powerpoint/2010/main" val="6892565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1"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 presetClass="entr" presetSubtype="4"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xit" presetSubtype="0" fill="hold" nodeType="clickEffect">
                                  <p:stCondLst>
                                    <p:cond delay="0"/>
                                  </p:stCondLst>
                                  <p:childTnLst>
                                    <p:animEffect transition="out" filter="fade">
                                      <p:cBhvr>
                                        <p:cTn id="29" dur="1000"/>
                                        <p:tgtEl>
                                          <p:spTgt spid="6"/>
                                        </p:tgtEl>
                                      </p:cBhvr>
                                    </p:animEffect>
                                    <p:anim calcmode="lin" valueType="num">
                                      <p:cBhvr>
                                        <p:cTn id="30" dur="1000"/>
                                        <p:tgtEl>
                                          <p:spTgt spid="6"/>
                                        </p:tgtEl>
                                        <p:attrNameLst>
                                          <p:attrName>ppt_x</p:attrName>
                                        </p:attrNameLst>
                                      </p:cBhvr>
                                      <p:tavLst>
                                        <p:tav tm="0">
                                          <p:val>
                                            <p:strVal val="ppt_x"/>
                                          </p:val>
                                        </p:tav>
                                        <p:tav tm="100000">
                                          <p:val>
                                            <p:strVal val="ppt_x"/>
                                          </p:val>
                                        </p:tav>
                                      </p:tavLst>
                                    </p:anim>
                                    <p:anim calcmode="lin" valueType="num">
                                      <p:cBhvr>
                                        <p:cTn id="31" dur="1000"/>
                                        <p:tgtEl>
                                          <p:spTgt spid="6"/>
                                        </p:tgtEl>
                                        <p:attrNameLst>
                                          <p:attrName>ppt_y</p:attrName>
                                        </p:attrNameLst>
                                      </p:cBhvr>
                                      <p:tavLst>
                                        <p:tav tm="0">
                                          <p:val>
                                            <p:strVal val="ppt_y"/>
                                          </p:val>
                                        </p:tav>
                                        <p:tav tm="100000">
                                          <p:val>
                                            <p:strVal val="ppt_y+.1"/>
                                          </p:val>
                                        </p:tav>
                                      </p:tavLst>
                                    </p:anim>
                                    <p:set>
                                      <p:cBhvr>
                                        <p:cTn id="32" dur="1" fill="hold">
                                          <p:stCondLst>
                                            <p:cond delay="999"/>
                                          </p:stCondLst>
                                        </p:cTn>
                                        <p:tgtEl>
                                          <p:spTgt spid="6"/>
                                        </p:tgtEl>
                                        <p:attrNameLst>
                                          <p:attrName>style.visibility</p:attrName>
                                        </p:attrNameLst>
                                      </p:cBhvr>
                                      <p:to>
                                        <p:strVal val="hidden"/>
                                      </p:to>
                                    </p:set>
                                  </p:childTnLst>
                                </p:cTn>
                              </p:par>
                              <p:par>
                                <p:cTn id="33" presetID="42" presetClass="exit" presetSubtype="0" fill="hold" nodeType="withEffect">
                                  <p:stCondLst>
                                    <p:cond delay="0"/>
                                  </p:stCondLst>
                                  <p:childTnLst>
                                    <p:animEffect transition="out" filter="fade">
                                      <p:cBhvr>
                                        <p:cTn id="34" dur="1000"/>
                                        <p:tgtEl>
                                          <p:spTgt spid="8"/>
                                        </p:tgtEl>
                                      </p:cBhvr>
                                    </p:animEffect>
                                    <p:anim calcmode="lin" valueType="num">
                                      <p:cBhvr>
                                        <p:cTn id="35" dur="1000"/>
                                        <p:tgtEl>
                                          <p:spTgt spid="8"/>
                                        </p:tgtEl>
                                        <p:attrNameLst>
                                          <p:attrName>ppt_x</p:attrName>
                                        </p:attrNameLst>
                                      </p:cBhvr>
                                      <p:tavLst>
                                        <p:tav tm="0">
                                          <p:val>
                                            <p:strVal val="ppt_x"/>
                                          </p:val>
                                        </p:tav>
                                        <p:tav tm="100000">
                                          <p:val>
                                            <p:strVal val="ppt_x"/>
                                          </p:val>
                                        </p:tav>
                                      </p:tavLst>
                                    </p:anim>
                                    <p:anim calcmode="lin" valueType="num">
                                      <p:cBhvr>
                                        <p:cTn id="36" dur="1000"/>
                                        <p:tgtEl>
                                          <p:spTgt spid="8"/>
                                        </p:tgtEl>
                                        <p:attrNameLst>
                                          <p:attrName>ppt_y</p:attrName>
                                        </p:attrNameLst>
                                      </p:cBhvr>
                                      <p:tavLst>
                                        <p:tav tm="0">
                                          <p:val>
                                            <p:strVal val="ppt_y"/>
                                          </p:val>
                                        </p:tav>
                                        <p:tav tm="100000">
                                          <p:val>
                                            <p:strVal val="ppt_y+.1"/>
                                          </p:val>
                                        </p:tav>
                                      </p:tavLst>
                                    </p:anim>
                                    <p:set>
                                      <p:cBhvr>
                                        <p:cTn id="37" dur="1" fill="hold">
                                          <p:stCondLst>
                                            <p:cond delay="999"/>
                                          </p:stCondLst>
                                        </p:cTn>
                                        <p:tgtEl>
                                          <p:spTgt spid="8"/>
                                        </p:tgtEl>
                                        <p:attrNameLst>
                                          <p:attrName>style.visibility</p:attrName>
                                        </p:attrNameLst>
                                      </p:cBhvr>
                                      <p:to>
                                        <p:strVal val="hidden"/>
                                      </p:to>
                                    </p:set>
                                  </p:childTnLst>
                                </p:cTn>
                              </p:par>
                              <p:par>
                                <p:cTn id="38" presetID="22" presetClass="entr" presetSubtype="4"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11"/>
                                        </p:tgtEl>
                                      </p:cBhvr>
                                    </p:animEffect>
                                    <p:set>
                                      <p:cBhvr>
                                        <p:cTn id="55" dur="1" fill="hold">
                                          <p:stCondLst>
                                            <p:cond delay="499"/>
                                          </p:stCondLst>
                                        </p:cTn>
                                        <p:tgtEl>
                                          <p:spTgt spid="11"/>
                                        </p:tgtEl>
                                        <p:attrNameLst>
                                          <p:attrName>style.visibility</p:attrName>
                                        </p:attrNameLst>
                                      </p:cBhvr>
                                      <p:to>
                                        <p:strVal val="hidden"/>
                                      </p:to>
                                    </p:set>
                                  </p:childTnLst>
                                </p:cTn>
                              </p:par>
                              <p:par>
                                <p:cTn id="56" presetID="22" presetClass="entr" presetSubtype="4"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12"/>
                                        </p:tgtEl>
                                      </p:cBhvr>
                                    </p:animEffect>
                                    <p:set>
                                      <p:cBhvr>
                                        <p:cTn id="63" dur="1" fill="hold">
                                          <p:stCondLst>
                                            <p:cond delay="499"/>
                                          </p:stCondLst>
                                        </p:cTn>
                                        <p:tgtEl>
                                          <p:spTgt spid="12"/>
                                        </p:tgtEl>
                                        <p:attrNameLst>
                                          <p:attrName>style.visibility</p:attrName>
                                        </p:attrNameLst>
                                      </p:cBhvr>
                                      <p:to>
                                        <p:strVal val="hidden"/>
                                      </p:to>
                                    </p:set>
                                  </p:childTnLst>
                                </p:cTn>
                              </p:par>
                              <p:par>
                                <p:cTn id="64" presetID="14" presetClass="entr" presetSubtype="10" fill="hold" nodeType="with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randombar(horizontal)">
                                      <p:cBhvr>
                                        <p:cTn id="66" dur="500"/>
                                        <p:tgtEl>
                                          <p:spTgt spid="13"/>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randombar(horizontal)">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 grpId="1"/>
      <p:bldP spid="9" grpId="0"/>
      <p:bldP spid="11" grpId="0"/>
      <p:bldP spid="11" grpId="1"/>
      <p:bldP spid="12" grpId="0"/>
      <p:bldP spid="12" grpId="1"/>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6487" y="306944"/>
            <a:ext cx="4259634" cy="541195"/>
          </a:xfrm>
        </p:spPr>
        <p:txBody>
          <a:bodyPr>
            <a:normAutofit fontScale="90000"/>
          </a:bodyPr>
          <a:lstStyle/>
          <a:p>
            <a:r>
              <a:rPr lang="fa-IR" sz="2000" dirty="0">
                <a:solidFill>
                  <a:schemeClr val="tx1"/>
                </a:solidFill>
                <a:latin typeface="+mn-lt"/>
                <a:ea typeface="+mn-ea"/>
                <a:cs typeface="B Nasim" panose="00000700000000000000" pitchFamily="2" charset="-78"/>
              </a:rPr>
              <a:t>عناصر تشکیل دهنده ی فرم </a:t>
            </a:r>
            <a:r>
              <a:rPr lang="fa-IR" sz="2000" dirty="0" smtClean="0">
                <a:solidFill>
                  <a:schemeClr val="tx1"/>
                </a:solidFill>
                <a:latin typeface="+mn-lt"/>
                <a:ea typeface="+mn-ea"/>
                <a:cs typeface="B Nasim" panose="00000700000000000000" pitchFamily="2" charset="-78"/>
              </a:rPr>
              <a:t>شهر:</a:t>
            </a:r>
            <a:r>
              <a:rPr lang="en-US" sz="4400" dirty="0">
                <a:solidFill>
                  <a:schemeClr val="bg1"/>
                </a:solidFill>
                <a:cs typeface="Entezar     &lt;---------" pitchFamily="2" charset="-78"/>
              </a:rPr>
              <a:t/>
            </a:r>
            <a:br>
              <a:rPr lang="en-US" sz="4400" dirty="0">
                <a:solidFill>
                  <a:schemeClr val="bg1"/>
                </a:solidFill>
                <a:cs typeface="Entezar     &lt;---------" pitchFamily="2" charset="-78"/>
              </a:rPr>
            </a:br>
            <a:endParaRPr lang="en-US" dirty="0"/>
          </a:p>
        </p:txBody>
      </p:sp>
      <p:sp>
        <p:nvSpPr>
          <p:cNvPr id="4" name="TextBox 3"/>
          <p:cNvSpPr txBox="1"/>
          <p:nvPr/>
        </p:nvSpPr>
        <p:spPr>
          <a:xfrm>
            <a:off x="530087" y="1517374"/>
            <a:ext cx="11012556" cy="2862322"/>
          </a:xfrm>
          <a:prstGeom prst="rect">
            <a:avLst/>
          </a:prstGeom>
          <a:noFill/>
        </p:spPr>
        <p:txBody>
          <a:bodyPr wrap="square" rtlCol="0">
            <a:spAutoFit/>
          </a:bodyPr>
          <a:lstStyle/>
          <a:p>
            <a:pPr algn="justLow" rtl="1"/>
            <a:r>
              <a:rPr lang="fa-IR" sz="2000" dirty="0">
                <a:cs typeface="B Homa" panose="00000400000000000000" pitchFamily="2" charset="-78"/>
              </a:rPr>
              <a:t>در نهضت رفتارگرایی ، آن دسته از </a:t>
            </a:r>
            <a:r>
              <a:rPr lang="fa-IR" sz="2000" dirty="0" smtClean="0">
                <a:cs typeface="B Homa" panose="00000400000000000000" pitchFamily="2" charset="-78"/>
              </a:rPr>
              <a:t>فضاهای </a:t>
            </a:r>
            <a:r>
              <a:rPr lang="fa-IR" sz="2000" dirty="0">
                <a:cs typeface="B Homa" panose="00000400000000000000" pitchFamily="2" charset="-78"/>
              </a:rPr>
              <a:t>عمومی و حتی نیمه عمومی که به طور قابل ملاحظه ای امکان نزدیکی ، تماس و تعادل اجتماعی را برای مردم فراهم می کنند ، دارای اهمیت ویژه ای هستند.</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خیابانها ، مهمترین ، حساس ترین و بیشترین سطح فضای عمومی یک شهر را تشکیل می دهند . چارچوب ، بدنه ، و ساختار اصلی فرم هر شهر را می سازند و اصلی ترین عنصر تشکیل دهنده ی فرم شهر هستند.</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محله یکی دیگر از مهمترین عناصر سازنده ی فرم شهر از نظر رفتارگرایان است.</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از نظر رفتارگرایی ، الگوی شبکه بندی شهر ها نیز اهمیت زیادی دارد. </a:t>
            </a:r>
            <a:endParaRPr lang="en-US" sz="2000" dirty="0">
              <a:cs typeface="B Homa" panose="00000400000000000000" pitchFamily="2" charset="-78"/>
            </a:endParaRPr>
          </a:p>
        </p:txBody>
      </p:sp>
      <p:pic>
        <p:nvPicPr>
          <p:cNvPr id="5" name="Picture 4"/>
          <p:cNvPicPr>
            <a:picLocks noChangeAspect="1"/>
          </p:cNvPicPr>
          <p:nvPr/>
        </p:nvPicPr>
        <p:blipFill>
          <a:blip r:embed="rId2"/>
          <a:stretch>
            <a:fillRect/>
          </a:stretch>
        </p:blipFill>
        <p:spPr>
          <a:xfrm>
            <a:off x="1515291" y="717943"/>
            <a:ext cx="8819248" cy="5910221"/>
          </a:xfrm>
          <a:prstGeom prst="rect">
            <a:avLst/>
          </a:prstGeom>
        </p:spPr>
      </p:pic>
      <p:pic>
        <p:nvPicPr>
          <p:cNvPr id="7" name="Picture 6"/>
          <p:cNvPicPr>
            <a:picLocks noChangeAspect="1"/>
          </p:cNvPicPr>
          <p:nvPr/>
        </p:nvPicPr>
        <p:blipFill>
          <a:blip r:embed="rId3"/>
          <a:stretch>
            <a:fillRect/>
          </a:stretch>
        </p:blipFill>
        <p:spPr>
          <a:xfrm>
            <a:off x="3237268" y="1636292"/>
            <a:ext cx="5371966" cy="3542835"/>
          </a:xfrm>
          <a:prstGeom prst="rect">
            <a:avLst/>
          </a:prstGeom>
        </p:spPr>
      </p:pic>
      <p:sp>
        <p:nvSpPr>
          <p:cNvPr id="8" name="TextBox 7"/>
          <p:cNvSpPr txBox="1"/>
          <p:nvPr/>
        </p:nvSpPr>
        <p:spPr>
          <a:xfrm>
            <a:off x="2211439" y="5405460"/>
            <a:ext cx="7083991" cy="461665"/>
          </a:xfrm>
          <a:prstGeom prst="rect">
            <a:avLst/>
          </a:prstGeom>
          <a:noFill/>
        </p:spPr>
        <p:txBody>
          <a:bodyPr wrap="none" rtlCol="0">
            <a:spAutoFit/>
          </a:bodyPr>
          <a:lstStyle/>
          <a:p>
            <a:r>
              <a:rPr lang="fa-IR" sz="1200" b="1" dirty="0">
                <a:cs typeface="B Nasim" panose="00000700000000000000" pitchFamily="2" charset="-78"/>
              </a:rPr>
              <a:t>فضاهایی مانند محوطه لادفانس که زمینه بروز تعامل اجتماعی را فراهم می کنند،شهر را می </a:t>
            </a:r>
            <a:r>
              <a:rPr lang="fa-IR" sz="1200" b="1" dirty="0" smtClean="0">
                <a:cs typeface="B Nasim" panose="00000700000000000000" pitchFamily="2" charset="-78"/>
              </a:rPr>
              <a:t>سازند.</a:t>
            </a:r>
            <a:endParaRPr lang="fa-IR" sz="1200" b="1" dirty="0">
              <a:cs typeface="B Nasim" panose="00000700000000000000" pitchFamily="2" charset="-78"/>
            </a:endParaRPr>
          </a:p>
          <a:p>
            <a:pPr algn="ctr" rtl="1"/>
            <a:r>
              <a:rPr lang="fa-IR" sz="1200" b="1" dirty="0" smtClean="0">
                <a:cs typeface="B Nasim" panose="00000700000000000000" pitchFamily="2" charset="-78"/>
              </a:rPr>
              <a:t> </a:t>
            </a:r>
            <a:r>
              <a:rPr lang="fa-IR" sz="1200" b="1" dirty="0">
                <a:cs typeface="B Nasim" panose="00000700000000000000" pitchFamily="2" charset="-78"/>
              </a:rPr>
              <a:t>(لنگ،2005)</a:t>
            </a:r>
            <a:endParaRPr lang="en-US" sz="1200" b="1" dirty="0">
              <a:cs typeface="B Nasim" panose="00000700000000000000" pitchFamily="2" charset="-78"/>
            </a:endParaRPr>
          </a:p>
        </p:txBody>
      </p:sp>
    </p:spTree>
    <p:extLst>
      <p:ext uri="{BB962C8B-B14F-4D97-AF65-F5344CB8AC3E}">
        <p14:creationId xmlns:p14="http://schemas.microsoft.com/office/powerpoint/2010/main" val="32407765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wipe(down)">
                                      <p:cBhvr>
                                        <p:cTn id="18" dur="500"/>
                                        <p:tgtEl>
                                          <p:spTgt spid="4">
                                            <p:txEl>
                                              <p:pRg st="4" end="4"/>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wipe(down)">
                                      <p:cBhvr>
                                        <p:cTn id="21" dur="500"/>
                                        <p:tgtEl>
                                          <p:spTgt spid="4">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xit" presetSubtype="4" fill="hold" nodeType="clickEffect">
                                  <p:stCondLst>
                                    <p:cond delay="0"/>
                                  </p:stCondLst>
                                  <p:childTnLst>
                                    <p:animEffect transition="out" filter="wipe(down)">
                                      <p:cBhvr>
                                        <p:cTn id="25" dur="500"/>
                                        <p:tgtEl>
                                          <p:spTgt spid="4">
                                            <p:txEl>
                                              <p:pRg st="0" end="0"/>
                                            </p:txEl>
                                          </p:spTgt>
                                        </p:tgtEl>
                                      </p:cBhvr>
                                    </p:animEffect>
                                    <p:set>
                                      <p:cBhvr>
                                        <p:cTn id="26" dur="1" fill="hold">
                                          <p:stCondLst>
                                            <p:cond delay="499"/>
                                          </p:stCondLst>
                                        </p:cTn>
                                        <p:tgtEl>
                                          <p:spTgt spid="4">
                                            <p:txEl>
                                              <p:pRg st="0" end="0"/>
                                            </p:txEl>
                                          </p:spTgt>
                                        </p:tgtEl>
                                        <p:attrNameLst>
                                          <p:attrName>style.visibility</p:attrName>
                                        </p:attrNameLst>
                                      </p:cBhvr>
                                      <p:to>
                                        <p:strVal val="hidden"/>
                                      </p:to>
                                    </p:set>
                                  </p:childTnLst>
                                </p:cTn>
                              </p:par>
                              <p:par>
                                <p:cTn id="27" presetID="22" presetClass="exit" presetSubtype="4" fill="hold" nodeType="withEffect">
                                  <p:stCondLst>
                                    <p:cond delay="0"/>
                                  </p:stCondLst>
                                  <p:childTnLst>
                                    <p:animEffect transition="out" filter="wipe(down)">
                                      <p:cBhvr>
                                        <p:cTn id="28" dur="500"/>
                                        <p:tgtEl>
                                          <p:spTgt spid="4">
                                            <p:txEl>
                                              <p:pRg st="2" end="2"/>
                                            </p:txEl>
                                          </p:spTgt>
                                        </p:tgtEl>
                                      </p:cBhvr>
                                    </p:animEffect>
                                    <p:set>
                                      <p:cBhvr>
                                        <p:cTn id="29" dur="1" fill="hold">
                                          <p:stCondLst>
                                            <p:cond delay="499"/>
                                          </p:stCondLst>
                                        </p:cTn>
                                        <p:tgtEl>
                                          <p:spTgt spid="4">
                                            <p:txEl>
                                              <p:pRg st="2" end="2"/>
                                            </p:txEl>
                                          </p:spTgt>
                                        </p:tgtEl>
                                        <p:attrNameLst>
                                          <p:attrName>style.visibility</p:attrName>
                                        </p:attrNameLst>
                                      </p:cBhvr>
                                      <p:to>
                                        <p:strVal val="hidden"/>
                                      </p:to>
                                    </p:set>
                                  </p:childTnLst>
                                </p:cTn>
                              </p:par>
                              <p:par>
                                <p:cTn id="30" presetID="22" presetClass="exit" presetSubtype="4" fill="hold" nodeType="withEffect">
                                  <p:stCondLst>
                                    <p:cond delay="0"/>
                                  </p:stCondLst>
                                  <p:childTnLst>
                                    <p:animEffect transition="out" filter="wipe(down)">
                                      <p:cBhvr>
                                        <p:cTn id="31" dur="500"/>
                                        <p:tgtEl>
                                          <p:spTgt spid="4">
                                            <p:txEl>
                                              <p:pRg st="4" end="4"/>
                                            </p:txEl>
                                          </p:spTgt>
                                        </p:tgtEl>
                                      </p:cBhvr>
                                    </p:animEffect>
                                    <p:set>
                                      <p:cBhvr>
                                        <p:cTn id="32" dur="1" fill="hold">
                                          <p:stCondLst>
                                            <p:cond delay="499"/>
                                          </p:stCondLst>
                                        </p:cTn>
                                        <p:tgtEl>
                                          <p:spTgt spid="4">
                                            <p:txEl>
                                              <p:pRg st="4" end="4"/>
                                            </p:txEl>
                                          </p:spTgt>
                                        </p:tgtEl>
                                        <p:attrNameLst>
                                          <p:attrName>style.visibility</p:attrName>
                                        </p:attrNameLst>
                                      </p:cBhvr>
                                      <p:to>
                                        <p:strVal val="hidden"/>
                                      </p:to>
                                    </p:set>
                                  </p:childTnLst>
                                </p:cTn>
                              </p:par>
                              <p:par>
                                <p:cTn id="33" presetID="22" presetClass="exit" presetSubtype="4" fill="hold" nodeType="withEffect">
                                  <p:stCondLst>
                                    <p:cond delay="0"/>
                                  </p:stCondLst>
                                  <p:childTnLst>
                                    <p:animEffect transition="out" filter="wipe(down)">
                                      <p:cBhvr>
                                        <p:cTn id="34" dur="500"/>
                                        <p:tgtEl>
                                          <p:spTgt spid="4">
                                            <p:txEl>
                                              <p:pRg st="6" end="6"/>
                                            </p:txEl>
                                          </p:spTgt>
                                        </p:tgtEl>
                                      </p:cBhvr>
                                    </p:animEffect>
                                    <p:set>
                                      <p:cBhvr>
                                        <p:cTn id="35" dur="1" fill="hold">
                                          <p:stCondLst>
                                            <p:cond delay="499"/>
                                          </p:stCondLst>
                                        </p:cTn>
                                        <p:tgtEl>
                                          <p:spTgt spid="4">
                                            <p:txEl>
                                              <p:pRg st="6" end="6"/>
                                            </p:txEl>
                                          </p:spTgt>
                                        </p:tgtEl>
                                        <p:attrNameLst>
                                          <p:attrName>style.visibility</p:attrName>
                                        </p:attrNameLst>
                                      </p:cBhvr>
                                      <p:to>
                                        <p:strVal val="hidden"/>
                                      </p:to>
                                    </p:set>
                                  </p:childTnLst>
                                </p:cTn>
                              </p:par>
                              <p:par>
                                <p:cTn id="36" presetID="2" presetClass="entr" presetSubtype="4"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xit" presetSubtype="4" fill="hold" nodeType="clickEffect">
                                  <p:stCondLst>
                                    <p:cond delay="0"/>
                                  </p:stCondLst>
                                  <p:childTnLst>
                                    <p:anim calcmode="lin" valueType="num">
                                      <p:cBhvr additive="base">
                                        <p:cTn id="43" dur="500"/>
                                        <p:tgtEl>
                                          <p:spTgt spid="5"/>
                                        </p:tgtEl>
                                        <p:attrNameLst>
                                          <p:attrName>ppt_x</p:attrName>
                                        </p:attrNameLst>
                                      </p:cBhvr>
                                      <p:tavLst>
                                        <p:tav tm="0">
                                          <p:val>
                                            <p:strVal val="ppt_x"/>
                                          </p:val>
                                        </p:tav>
                                        <p:tav tm="100000">
                                          <p:val>
                                            <p:strVal val="ppt_x"/>
                                          </p:val>
                                        </p:tav>
                                      </p:tavLst>
                                    </p:anim>
                                    <p:anim calcmode="lin" valueType="num">
                                      <p:cBhvr additive="base">
                                        <p:cTn id="44" dur="500"/>
                                        <p:tgtEl>
                                          <p:spTgt spid="5"/>
                                        </p:tgtEl>
                                        <p:attrNameLst>
                                          <p:attrName>ppt_y</p:attrName>
                                        </p:attrNameLst>
                                      </p:cBhvr>
                                      <p:tavLst>
                                        <p:tav tm="0">
                                          <p:val>
                                            <p:strVal val="ppt_y"/>
                                          </p:val>
                                        </p:tav>
                                        <p:tav tm="100000">
                                          <p:val>
                                            <p:strVal val="1+ppt_h/2"/>
                                          </p:val>
                                        </p:tav>
                                      </p:tavLst>
                                    </p:anim>
                                    <p:set>
                                      <p:cBhvr>
                                        <p:cTn id="45" dur="1" fill="hold">
                                          <p:stCondLst>
                                            <p:cond delay="499"/>
                                          </p:stCondLst>
                                        </p:cTn>
                                        <p:tgtEl>
                                          <p:spTgt spid="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ppt_x"/>
                                          </p:val>
                                        </p:tav>
                                        <p:tav tm="100000">
                                          <p:val>
                                            <p:strVal val="#ppt_x"/>
                                          </p:val>
                                        </p:tav>
                                      </p:tavLst>
                                    </p:anim>
                                    <p:anim calcmode="lin" valueType="num">
                                      <p:cBhvr additive="base">
                                        <p:cTn id="51" dur="500" fill="hold"/>
                                        <p:tgtEl>
                                          <p:spTgt spid="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8539" y="373205"/>
            <a:ext cx="2191314" cy="580952"/>
          </a:xfrm>
        </p:spPr>
        <p:txBody>
          <a:bodyPr>
            <a:normAutofit fontScale="90000"/>
          </a:bodyPr>
          <a:lstStyle/>
          <a:p>
            <a:pPr algn="r" rtl="1"/>
            <a:r>
              <a:rPr lang="fa-IR" sz="2000" dirty="0">
                <a:solidFill>
                  <a:schemeClr val="tx1"/>
                </a:solidFill>
                <a:latin typeface="+mn-lt"/>
                <a:ea typeface="+mn-ea"/>
                <a:cs typeface="B Nasim" panose="00000700000000000000" pitchFamily="2" charset="-78"/>
              </a:rPr>
              <a:t>سیستم ارتباطی:</a:t>
            </a:r>
            <a:r>
              <a:rPr lang="en-US" sz="4400" dirty="0">
                <a:solidFill>
                  <a:schemeClr val="bg1"/>
                </a:solidFill>
                <a:cs typeface="Entezar     &lt;---------" pitchFamily="2" charset="-78"/>
              </a:rPr>
              <a:t/>
            </a:r>
            <a:br>
              <a:rPr lang="en-US" sz="4400" dirty="0">
                <a:solidFill>
                  <a:schemeClr val="bg1"/>
                </a:solidFill>
                <a:cs typeface="Entezar     &lt;---------" pitchFamily="2" charset="-78"/>
              </a:rPr>
            </a:br>
            <a:endParaRPr lang="en-US" dirty="0"/>
          </a:p>
        </p:txBody>
      </p:sp>
      <p:sp>
        <p:nvSpPr>
          <p:cNvPr id="5" name="TextBox 4"/>
          <p:cNvSpPr txBox="1"/>
          <p:nvPr/>
        </p:nvSpPr>
        <p:spPr>
          <a:xfrm>
            <a:off x="357809" y="1262270"/>
            <a:ext cx="11131826" cy="5940088"/>
          </a:xfrm>
          <a:prstGeom prst="rect">
            <a:avLst/>
          </a:prstGeom>
          <a:noFill/>
        </p:spPr>
        <p:txBody>
          <a:bodyPr wrap="square" rtlCol="0">
            <a:spAutoFit/>
          </a:bodyPr>
          <a:lstStyle/>
          <a:p>
            <a:pPr algn="justLow" rtl="1"/>
            <a:r>
              <a:rPr lang="fa-IR" sz="2000" dirty="0">
                <a:cs typeface="B Homa" panose="00000400000000000000" pitchFamily="2" charset="-78"/>
              </a:rPr>
              <a:t>ادراک محیطی تا حدود زیادی به نوع جابجایی انسان در فضا بستگی دارد ، زمانی که انسان به صورت پیاده در محیط حرکت می کند ، به علت نزدیکی زیاد با محیط به درک بهتری از آن می رسد . در حالیکه انسان سوار بر دوچرخه یا اتومبیل به ترتیب در مراحل بعدی درک قرار می گیرند.</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چون در کوتاه مدت امکان تغییر در فرهنگ و الگو های رفتاری مردم به طور مستقیم وجود ندارد پس می توان با کمک طراحی شهری فضاهایی را ایجاد نمود که به وسیله ی آنها فعالیت ها  و رفتارهای مطلوب تشویق و تسهیل شوند یا از بروز رفتارهای نامناسب جلوگیری شود.</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عوامل موثر در میزان پیاده روی در فضاهای شهری و به ویژه خیابان :</a:t>
            </a:r>
          </a:p>
          <a:p>
            <a:pPr algn="justLow" rtl="1"/>
            <a:r>
              <a:rPr lang="fa-IR" sz="2000" dirty="0">
                <a:cs typeface="B Homa" panose="00000400000000000000" pitchFamily="2" charset="-78"/>
              </a:rPr>
              <a:t>1) فناوری که شامل وضعیت و حجم تردد اتومبیل و موتورسیکلت است.</a:t>
            </a:r>
          </a:p>
          <a:p>
            <a:pPr algn="justLow" rtl="1"/>
            <a:r>
              <a:rPr lang="fa-IR" sz="2000" dirty="0">
                <a:cs typeface="B Homa" panose="00000400000000000000" pitchFamily="2" charset="-78"/>
              </a:rPr>
              <a:t>2) ایمنی و قدرت</a:t>
            </a:r>
          </a:p>
          <a:p>
            <a:pPr algn="justLow" rtl="1"/>
            <a:r>
              <a:rPr lang="fa-IR" sz="2000" dirty="0">
                <a:cs typeface="B Homa" panose="00000400000000000000" pitchFamily="2" charset="-78"/>
              </a:rPr>
              <a:t>3) متغیرهای محیطی مانند سر و صدا ، کیفیت کف سازی ، دود و آلودگی</a:t>
            </a:r>
          </a:p>
          <a:p>
            <a:pPr algn="justLow" rtl="1"/>
            <a:r>
              <a:rPr lang="fa-IR" sz="2000" dirty="0">
                <a:cs typeface="B Homa" panose="00000400000000000000" pitchFamily="2" charset="-78"/>
              </a:rPr>
              <a:t>4) آب و هوا و شرایط اقلیمی</a:t>
            </a:r>
          </a:p>
          <a:p>
            <a:pPr algn="justLow" rtl="1"/>
            <a:r>
              <a:rPr lang="fa-IR" sz="2000" dirty="0">
                <a:cs typeface="B Homa" panose="00000400000000000000" pitchFamily="2" charset="-78"/>
              </a:rPr>
              <a:t>5) توپوگرافی و شیب زمین</a:t>
            </a:r>
          </a:p>
          <a:p>
            <a:pPr algn="justLow" rtl="1"/>
            <a:r>
              <a:rPr lang="fa-IR" sz="2000" dirty="0">
                <a:cs typeface="B Homa" panose="00000400000000000000" pitchFamily="2" charset="-78"/>
              </a:rPr>
              <a:t>6) فاصله ی پیاده روی</a:t>
            </a:r>
          </a:p>
          <a:p>
            <a:pPr algn="justLow" rtl="1"/>
            <a:r>
              <a:rPr lang="fa-IR" sz="2000" dirty="0">
                <a:cs typeface="B Homa" panose="00000400000000000000" pitchFamily="2" charset="-78"/>
              </a:rPr>
              <a:t>7) دسترسی به خدمات و تسهیلات مانند مغازه ها و سرویس بهداشتی</a:t>
            </a:r>
          </a:p>
          <a:p>
            <a:pPr algn="justLow" rtl="1"/>
            <a:r>
              <a:rPr lang="fa-IR" sz="2000" dirty="0">
                <a:cs typeface="B Homa" panose="00000400000000000000" pitchFamily="2" charset="-78"/>
              </a:rPr>
              <a:t>8) فرهنگ</a:t>
            </a:r>
          </a:p>
          <a:p>
            <a:pPr algn="justLow" rtl="1"/>
            <a:r>
              <a:rPr lang="fa-IR" sz="2000" dirty="0">
                <a:cs typeface="B Homa" panose="00000400000000000000" pitchFamily="2" charset="-78"/>
              </a:rPr>
              <a:t>9) ویژگیهای جسمی و روانی افراد</a:t>
            </a:r>
          </a:p>
          <a:p>
            <a:pPr algn="justLow" rtl="1"/>
            <a:endParaRPr lang="en-US" sz="2000" dirty="0">
              <a:solidFill>
                <a:schemeClr val="bg1"/>
              </a:solidFill>
              <a:latin typeface="Adobe Arabic" pitchFamily="18" charset="-78"/>
              <a:cs typeface="B Homa" panose="00000400000000000000" pitchFamily="2" charset="-78"/>
            </a:endParaRPr>
          </a:p>
        </p:txBody>
      </p:sp>
    </p:spTree>
    <p:extLst>
      <p:ext uri="{BB962C8B-B14F-4D97-AF65-F5344CB8AC3E}">
        <p14:creationId xmlns:p14="http://schemas.microsoft.com/office/powerpoint/2010/main" val="296312788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down)">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wipe(down)">
                                      <p:cBhvr>
                                        <p:cTn id="20" dur="500"/>
                                        <p:tgtEl>
                                          <p:spTgt spid="5">
                                            <p:txEl>
                                              <p:pRg st="4" end="4"/>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Effect transition="in" filter="wipe(down)">
                                      <p:cBhvr>
                                        <p:cTn id="23" dur="500"/>
                                        <p:tgtEl>
                                          <p:spTgt spid="5">
                                            <p:txEl>
                                              <p:pRg st="5" end="5"/>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5">
                                            <p:txEl>
                                              <p:pRg st="6" end="6"/>
                                            </p:txEl>
                                          </p:spTgt>
                                        </p:tgtEl>
                                        <p:attrNameLst>
                                          <p:attrName>style.visibility</p:attrName>
                                        </p:attrNameLst>
                                      </p:cBhvr>
                                      <p:to>
                                        <p:strVal val="visible"/>
                                      </p:to>
                                    </p:set>
                                    <p:animEffect transition="in" filter="wipe(down)">
                                      <p:cBhvr>
                                        <p:cTn id="26" dur="500"/>
                                        <p:tgtEl>
                                          <p:spTgt spid="5">
                                            <p:txEl>
                                              <p:pRg st="6" end="6"/>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5">
                                            <p:txEl>
                                              <p:pRg st="7" end="7"/>
                                            </p:txEl>
                                          </p:spTgt>
                                        </p:tgtEl>
                                        <p:attrNameLst>
                                          <p:attrName>style.visibility</p:attrName>
                                        </p:attrNameLst>
                                      </p:cBhvr>
                                      <p:to>
                                        <p:strVal val="visible"/>
                                      </p:to>
                                    </p:set>
                                    <p:animEffect transition="in" filter="wipe(down)">
                                      <p:cBhvr>
                                        <p:cTn id="29" dur="500"/>
                                        <p:tgtEl>
                                          <p:spTgt spid="5">
                                            <p:txEl>
                                              <p:pRg st="7" end="7"/>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5">
                                            <p:txEl>
                                              <p:pRg st="8" end="8"/>
                                            </p:txEl>
                                          </p:spTgt>
                                        </p:tgtEl>
                                        <p:attrNameLst>
                                          <p:attrName>style.visibility</p:attrName>
                                        </p:attrNameLst>
                                      </p:cBhvr>
                                      <p:to>
                                        <p:strVal val="visible"/>
                                      </p:to>
                                    </p:set>
                                    <p:animEffect transition="in" filter="wipe(down)">
                                      <p:cBhvr>
                                        <p:cTn id="32" dur="500"/>
                                        <p:tgtEl>
                                          <p:spTgt spid="5">
                                            <p:txEl>
                                              <p:pRg st="8" end="8"/>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5">
                                            <p:txEl>
                                              <p:pRg st="9" end="9"/>
                                            </p:txEl>
                                          </p:spTgt>
                                        </p:tgtEl>
                                        <p:attrNameLst>
                                          <p:attrName>style.visibility</p:attrName>
                                        </p:attrNameLst>
                                      </p:cBhvr>
                                      <p:to>
                                        <p:strVal val="visible"/>
                                      </p:to>
                                    </p:set>
                                    <p:animEffect transition="in" filter="wipe(down)">
                                      <p:cBhvr>
                                        <p:cTn id="35" dur="500"/>
                                        <p:tgtEl>
                                          <p:spTgt spid="5">
                                            <p:txEl>
                                              <p:pRg st="9" end="9"/>
                                            </p:txEl>
                                          </p:spTgt>
                                        </p:tgtEl>
                                      </p:cBhvr>
                                    </p:animEffect>
                                  </p:childTnLst>
                                </p:cTn>
                              </p:par>
                              <p:par>
                                <p:cTn id="36" presetID="22" presetClass="entr" presetSubtype="4" fill="hold" nodeType="withEffect">
                                  <p:stCondLst>
                                    <p:cond delay="0"/>
                                  </p:stCondLst>
                                  <p:childTnLst>
                                    <p:set>
                                      <p:cBhvr>
                                        <p:cTn id="37" dur="1" fill="hold">
                                          <p:stCondLst>
                                            <p:cond delay="0"/>
                                          </p:stCondLst>
                                        </p:cTn>
                                        <p:tgtEl>
                                          <p:spTgt spid="5">
                                            <p:txEl>
                                              <p:pRg st="10" end="10"/>
                                            </p:txEl>
                                          </p:spTgt>
                                        </p:tgtEl>
                                        <p:attrNameLst>
                                          <p:attrName>style.visibility</p:attrName>
                                        </p:attrNameLst>
                                      </p:cBhvr>
                                      <p:to>
                                        <p:strVal val="visible"/>
                                      </p:to>
                                    </p:set>
                                    <p:animEffect transition="in" filter="wipe(down)">
                                      <p:cBhvr>
                                        <p:cTn id="38" dur="500"/>
                                        <p:tgtEl>
                                          <p:spTgt spid="5">
                                            <p:txEl>
                                              <p:pRg st="10" end="10"/>
                                            </p:txEl>
                                          </p:spTgt>
                                        </p:tgtEl>
                                      </p:cBhvr>
                                    </p:animEffect>
                                  </p:childTnLst>
                                </p:cTn>
                              </p:par>
                              <p:par>
                                <p:cTn id="39" presetID="22" presetClass="entr" presetSubtype="4" fill="hold" nodeType="withEffect">
                                  <p:stCondLst>
                                    <p:cond delay="0"/>
                                  </p:stCondLst>
                                  <p:childTnLst>
                                    <p:set>
                                      <p:cBhvr>
                                        <p:cTn id="40" dur="1" fill="hold">
                                          <p:stCondLst>
                                            <p:cond delay="0"/>
                                          </p:stCondLst>
                                        </p:cTn>
                                        <p:tgtEl>
                                          <p:spTgt spid="5">
                                            <p:txEl>
                                              <p:pRg st="11" end="11"/>
                                            </p:txEl>
                                          </p:spTgt>
                                        </p:tgtEl>
                                        <p:attrNameLst>
                                          <p:attrName>style.visibility</p:attrName>
                                        </p:attrNameLst>
                                      </p:cBhvr>
                                      <p:to>
                                        <p:strVal val="visible"/>
                                      </p:to>
                                    </p:set>
                                    <p:animEffect transition="in" filter="wipe(down)">
                                      <p:cBhvr>
                                        <p:cTn id="41" dur="500"/>
                                        <p:tgtEl>
                                          <p:spTgt spid="5">
                                            <p:txEl>
                                              <p:pRg st="11" end="11"/>
                                            </p:txEl>
                                          </p:spTgt>
                                        </p:tgtEl>
                                      </p:cBhvr>
                                    </p:animEffect>
                                  </p:childTnLst>
                                </p:cTn>
                              </p:par>
                              <p:par>
                                <p:cTn id="42" presetID="22" presetClass="entr" presetSubtype="4" fill="hold" nodeType="withEffect">
                                  <p:stCondLst>
                                    <p:cond delay="0"/>
                                  </p:stCondLst>
                                  <p:childTnLst>
                                    <p:set>
                                      <p:cBhvr>
                                        <p:cTn id="43" dur="1" fill="hold">
                                          <p:stCondLst>
                                            <p:cond delay="0"/>
                                          </p:stCondLst>
                                        </p:cTn>
                                        <p:tgtEl>
                                          <p:spTgt spid="5">
                                            <p:txEl>
                                              <p:pRg st="12" end="12"/>
                                            </p:txEl>
                                          </p:spTgt>
                                        </p:tgtEl>
                                        <p:attrNameLst>
                                          <p:attrName>style.visibility</p:attrName>
                                        </p:attrNameLst>
                                      </p:cBhvr>
                                      <p:to>
                                        <p:strVal val="visible"/>
                                      </p:to>
                                    </p:set>
                                    <p:animEffect transition="in" filter="wipe(down)">
                                      <p:cBhvr>
                                        <p:cTn id="44" dur="500"/>
                                        <p:tgtEl>
                                          <p:spTgt spid="5">
                                            <p:txEl>
                                              <p:pRg st="12" end="12"/>
                                            </p:txEl>
                                          </p:spTgt>
                                        </p:tgtEl>
                                      </p:cBhvr>
                                    </p:animEffect>
                                  </p:childTnLst>
                                </p:cTn>
                              </p:par>
                              <p:par>
                                <p:cTn id="45" presetID="22" presetClass="entr" presetSubtype="4" fill="hold" nodeType="withEffect">
                                  <p:stCondLst>
                                    <p:cond delay="0"/>
                                  </p:stCondLst>
                                  <p:childTnLst>
                                    <p:set>
                                      <p:cBhvr>
                                        <p:cTn id="46" dur="1" fill="hold">
                                          <p:stCondLst>
                                            <p:cond delay="0"/>
                                          </p:stCondLst>
                                        </p:cTn>
                                        <p:tgtEl>
                                          <p:spTgt spid="5">
                                            <p:txEl>
                                              <p:pRg st="13" end="13"/>
                                            </p:txEl>
                                          </p:spTgt>
                                        </p:tgtEl>
                                        <p:attrNameLst>
                                          <p:attrName>style.visibility</p:attrName>
                                        </p:attrNameLst>
                                      </p:cBhvr>
                                      <p:to>
                                        <p:strVal val="visible"/>
                                      </p:to>
                                    </p:set>
                                    <p:animEffect transition="in" filter="wipe(down)">
                                      <p:cBhvr>
                                        <p:cTn id="47" dur="500"/>
                                        <p:tgtEl>
                                          <p:spTgt spid="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87773" y="1859397"/>
            <a:ext cx="10424784" cy="3447098"/>
          </a:xfrm>
          <a:prstGeom prst="rect">
            <a:avLst/>
          </a:prstGeom>
          <a:noFill/>
        </p:spPr>
        <p:txBody>
          <a:bodyPr wrap="square" rtlCol="0">
            <a:spAutoFit/>
          </a:bodyPr>
          <a:lstStyle/>
          <a:p>
            <a:pPr algn="justLow" rtl="1"/>
            <a:r>
              <a:rPr lang="fa-IR" sz="2000" dirty="0">
                <a:cs typeface="B Homa" panose="00000400000000000000" pitchFamily="2" charset="-78"/>
              </a:rPr>
              <a:t>طراحی فضاهای پیاده در قرن 20 ، در حقیقت پاسخی به ماشینی شدن عبور و مرور ها و گسترش یک فرهنگ مصرفی بود .</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وقتی مردم پیاده حرکت می کنند ، شروع به دیدن و دیده شدن توسط سایرین و درک دیگر افراد و محیط پیرامون خود می نمایند.</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اتومبیل باعث گسترش آلودگی هوا ، سر و صدا و زشت نمودن چهره ی شهر می شود ، در عین حال مشکلات و آثار آن به داخل خانه های افراد نیز نفوذ کرده است. </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اپلیارد در کتاب خود با عنوان "خیابان های قابل زیست" به تاثیرات منفی غلبه ی اتومبیل بر زندگی انسانها اشاره کرد به بحث در مورد اکولوژی خیابان می پردازد.</a:t>
            </a:r>
            <a:endParaRPr lang="en-US" sz="2000" dirty="0">
              <a:cs typeface="B Homa" panose="00000400000000000000" pitchFamily="2" charset="-78"/>
            </a:endParaRPr>
          </a:p>
          <a:p>
            <a:pPr algn="r" rtl="1"/>
            <a:endParaRPr lang="en-US" dirty="0"/>
          </a:p>
        </p:txBody>
      </p:sp>
      <p:pic>
        <p:nvPicPr>
          <p:cNvPr id="5" name="Picture 4"/>
          <p:cNvPicPr>
            <a:picLocks noChangeAspect="1"/>
          </p:cNvPicPr>
          <p:nvPr/>
        </p:nvPicPr>
        <p:blipFill>
          <a:blip r:embed="rId2"/>
          <a:stretch>
            <a:fillRect/>
          </a:stretch>
        </p:blipFill>
        <p:spPr>
          <a:xfrm>
            <a:off x="901147" y="1002167"/>
            <a:ext cx="9369287" cy="5224725"/>
          </a:xfrm>
          <a:prstGeom prst="rect">
            <a:avLst/>
          </a:prstGeom>
        </p:spPr>
      </p:pic>
    </p:spTree>
    <p:extLst>
      <p:ext uri="{BB962C8B-B14F-4D97-AF65-F5344CB8AC3E}">
        <p14:creationId xmlns:p14="http://schemas.microsoft.com/office/powerpoint/2010/main" val="252430191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wipe(down)">
                                      <p:cBhvr>
                                        <p:cTn id="13" dur="500"/>
                                        <p:tgtEl>
                                          <p:spTgt spid="4">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
                                            <p:txEl>
                                              <p:pRg st="6" end="6"/>
                                            </p:txEl>
                                          </p:spTgt>
                                        </p:tgtEl>
                                        <p:attrNameLst>
                                          <p:attrName>style.visibility</p:attrName>
                                        </p:attrNameLst>
                                      </p:cBhvr>
                                      <p:to>
                                        <p:strVal val="visible"/>
                                      </p:to>
                                    </p:set>
                                    <p:animEffect transition="in" filter="wipe(down)">
                                      <p:cBhvr>
                                        <p:cTn id="16" dur="500"/>
                                        <p:tgtEl>
                                          <p:spTgt spid="4">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xit" presetSubtype="4" fill="hold" nodeType="clickEffect">
                                  <p:stCondLst>
                                    <p:cond delay="0"/>
                                  </p:stCondLst>
                                  <p:childTnLst>
                                    <p:animEffect transition="out" filter="wipe(down)">
                                      <p:cBhvr>
                                        <p:cTn id="20" dur="500"/>
                                        <p:tgtEl>
                                          <p:spTgt spid="4">
                                            <p:txEl>
                                              <p:pRg st="0" end="0"/>
                                            </p:txEl>
                                          </p:spTgt>
                                        </p:tgtEl>
                                      </p:cBhvr>
                                    </p:animEffect>
                                    <p:set>
                                      <p:cBhvr>
                                        <p:cTn id="21" dur="1" fill="hold">
                                          <p:stCondLst>
                                            <p:cond delay="499"/>
                                          </p:stCondLst>
                                        </p:cTn>
                                        <p:tgtEl>
                                          <p:spTgt spid="4">
                                            <p:txEl>
                                              <p:pRg st="0" end="0"/>
                                            </p:txEl>
                                          </p:spTgt>
                                        </p:tgtEl>
                                        <p:attrNameLst>
                                          <p:attrName>style.visibility</p:attrName>
                                        </p:attrNameLst>
                                      </p:cBhvr>
                                      <p:to>
                                        <p:strVal val="hidden"/>
                                      </p:to>
                                    </p:set>
                                  </p:childTnLst>
                                </p:cTn>
                              </p:par>
                              <p:par>
                                <p:cTn id="22" presetID="22" presetClass="exit" presetSubtype="4" fill="hold" nodeType="withEffect">
                                  <p:stCondLst>
                                    <p:cond delay="0"/>
                                  </p:stCondLst>
                                  <p:childTnLst>
                                    <p:animEffect transition="out" filter="wipe(down)">
                                      <p:cBhvr>
                                        <p:cTn id="23" dur="500"/>
                                        <p:tgtEl>
                                          <p:spTgt spid="4">
                                            <p:txEl>
                                              <p:pRg st="2" end="2"/>
                                            </p:txEl>
                                          </p:spTgt>
                                        </p:tgtEl>
                                      </p:cBhvr>
                                    </p:animEffect>
                                    <p:set>
                                      <p:cBhvr>
                                        <p:cTn id="24" dur="1" fill="hold">
                                          <p:stCondLst>
                                            <p:cond delay="499"/>
                                          </p:stCondLst>
                                        </p:cTn>
                                        <p:tgtEl>
                                          <p:spTgt spid="4">
                                            <p:txEl>
                                              <p:pRg st="2" end="2"/>
                                            </p:txEl>
                                          </p:spTgt>
                                        </p:tgtEl>
                                        <p:attrNameLst>
                                          <p:attrName>style.visibility</p:attrName>
                                        </p:attrNameLst>
                                      </p:cBhvr>
                                      <p:to>
                                        <p:strVal val="hidden"/>
                                      </p:to>
                                    </p:set>
                                  </p:childTnLst>
                                </p:cTn>
                              </p:par>
                              <p:par>
                                <p:cTn id="25" presetID="22" presetClass="exit" presetSubtype="4" fill="hold" nodeType="withEffect">
                                  <p:stCondLst>
                                    <p:cond delay="0"/>
                                  </p:stCondLst>
                                  <p:childTnLst>
                                    <p:animEffect transition="out" filter="wipe(down)">
                                      <p:cBhvr>
                                        <p:cTn id="26" dur="500"/>
                                        <p:tgtEl>
                                          <p:spTgt spid="4">
                                            <p:txEl>
                                              <p:pRg st="4" end="4"/>
                                            </p:txEl>
                                          </p:spTgt>
                                        </p:tgtEl>
                                      </p:cBhvr>
                                    </p:animEffect>
                                    <p:set>
                                      <p:cBhvr>
                                        <p:cTn id="27" dur="1" fill="hold">
                                          <p:stCondLst>
                                            <p:cond delay="499"/>
                                          </p:stCondLst>
                                        </p:cTn>
                                        <p:tgtEl>
                                          <p:spTgt spid="4">
                                            <p:txEl>
                                              <p:pRg st="4" end="4"/>
                                            </p:txEl>
                                          </p:spTgt>
                                        </p:tgtEl>
                                        <p:attrNameLst>
                                          <p:attrName>style.visibility</p:attrName>
                                        </p:attrNameLst>
                                      </p:cBhvr>
                                      <p:to>
                                        <p:strVal val="hidden"/>
                                      </p:to>
                                    </p:set>
                                  </p:childTnLst>
                                </p:cTn>
                              </p:par>
                              <p:par>
                                <p:cTn id="28" presetID="22" presetClass="exit" presetSubtype="4" fill="hold" nodeType="withEffect">
                                  <p:stCondLst>
                                    <p:cond delay="0"/>
                                  </p:stCondLst>
                                  <p:childTnLst>
                                    <p:animEffect transition="out" filter="wipe(down)">
                                      <p:cBhvr>
                                        <p:cTn id="29" dur="500"/>
                                        <p:tgtEl>
                                          <p:spTgt spid="4">
                                            <p:txEl>
                                              <p:pRg st="6" end="6"/>
                                            </p:txEl>
                                          </p:spTgt>
                                        </p:tgtEl>
                                      </p:cBhvr>
                                    </p:animEffect>
                                    <p:set>
                                      <p:cBhvr>
                                        <p:cTn id="30" dur="1" fill="hold">
                                          <p:stCondLst>
                                            <p:cond delay="499"/>
                                          </p:stCondLst>
                                        </p:cTn>
                                        <p:tgtEl>
                                          <p:spTgt spid="4">
                                            <p:txEl>
                                              <p:pRg st="6" end="6"/>
                                            </p:txEl>
                                          </p:spTgt>
                                        </p:tgtEl>
                                        <p:attrNameLst>
                                          <p:attrName>style.visibility</p:attrName>
                                        </p:attrNameLst>
                                      </p:cBhvr>
                                      <p:to>
                                        <p:strVal val="hidden"/>
                                      </p:to>
                                    </p:set>
                                  </p:childTnLst>
                                </p:cTn>
                              </p:par>
                              <p:par>
                                <p:cTn id="31" presetID="2" presetClass="entr" presetSubtype="4"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9234" y="570284"/>
            <a:ext cx="1436915" cy="618437"/>
          </a:xfrm>
        </p:spPr>
        <p:txBody>
          <a:bodyPr>
            <a:normAutofit fontScale="90000"/>
          </a:bodyPr>
          <a:lstStyle/>
          <a:p>
            <a:pPr algn="r" rtl="1"/>
            <a:r>
              <a:rPr lang="fa-IR" sz="2000" dirty="0">
                <a:solidFill>
                  <a:schemeClr val="tx1"/>
                </a:solidFill>
                <a:latin typeface="+mn-lt"/>
                <a:ea typeface="+mn-ea"/>
                <a:cs typeface="B Nasim" panose="00000700000000000000" pitchFamily="2" charset="-78"/>
              </a:rPr>
              <a:t>کاربری:</a:t>
            </a:r>
            <a:r>
              <a:rPr lang="en-US" sz="4400" dirty="0">
                <a:solidFill>
                  <a:schemeClr val="bg1"/>
                </a:solidFill>
                <a:cs typeface="Entezar     &lt;---------" pitchFamily="2" charset="-78"/>
              </a:rPr>
              <a:t/>
            </a:r>
            <a:br>
              <a:rPr lang="en-US" sz="4400" dirty="0">
                <a:solidFill>
                  <a:schemeClr val="bg1"/>
                </a:solidFill>
                <a:cs typeface="Entezar     &lt;---------" pitchFamily="2" charset="-78"/>
              </a:rPr>
            </a:br>
            <a:endParaRPr lang="en-US" dirty="0"/>
          </a:p>
        </p:txBody>
      </p:sp>
      <p:sp>
        <p:nvSpPr>
          <p:cNvPr id="4" name="TextBox 3"/>
          <p:cNvSpPr txBox="1"/>
          <p:nvPr/>
        </p:nvSpPr>
        <p:spPr>
          <a:xfrm>
            <a:off x="4483006" y="1361093"/>
            <a:ext cx="5756390" cy="3785652"/>
          </a:xfrm>
          <a:prstGeom prst="rect">
            <a:avLst/>
          </a:prstGeom>
          <a:noFill/>
        </p:spPr>
        <p:txBody>
          <a:bodyPr wrap="square" rtlCol="0">
            <a:spAutoFit/>
          </a:bodyPr>
          <a:lstStyle/>
          <a:p>
            <a:pPr algn="justLow" rtl="1"/>
            <a:r>
              <a:rPr lang="fa-IR" sz="2000" dirty="0">
                <a:cs typeface="B Homa" panose="00000400000000000000" pitchFamily="2" charset="-78"/>
              </a:rPr>
              <a:t>براساس اندیشه های این نهضت ، می بایست با طراحی مناسب ، توجه به اولویت های جامعه و موقعیت و امکانات هر فضا ، امکان استفاده از تمام عملکردهای مناسب که به غنای فضا کمک می کنند را فراهم آورد. </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از طرف دیگر طرفداران این جنبش معتقدند که یک قاعده ی کلی برای تفکیک فعالیتها وجود نداشته و متناسب با فرهنگ و نوع فعالیت می توان آنها را تفکیک نمود. </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اما یک راه حل مناسب آن است که هر منطقه به بسترهای کوچک تقسیم شود به طوریکه رفتارهای متفاوت بتوانند بدون تعارض با بستر های خاص خود شکوفا شوند. </a:t>
            </a:r>
            <a:endParaRPr lang="en-US" sz="2000" dirty="0">
              <a:cs typeface="B Homa" panose="00000400000000000000" pitchFamily="2" charset="-78"/>
            </a:endParaRPr>
          </a:p>
        </p:txBody>
      </p:sp>
      <p:pic>
        <p:nvPicPr>
          <p:cNvPr id="5" name="Picture 4"/>
          <p:cNvPicPr>
            <a:picLocks noChangeAspect="1"/>
          </p:cNvPicPr>
          <p:nvPr/>
        </p:nvPicPr>
        <p:blipFill>
          <a:blip r:embed="rId2"/>
          <a:stretch>
            <a:fillRect/>
          </a:stretch>
        </p:blipFill>
        <p:spPr>
          <a:xfrm>
            <a:off x="853440" y="1361093"/>
            <a:ext cx="2756263" cy="3645724"/>
          </a:xfrm>
          <a:prstGeom prst="rect">
            <a:avLst/>
          </a:prstGeom>
        </p:spPr>
      </p:pic>
    </p:spTree>
    <p:extLst>
      <p:ext uri="{BB962C8B-B14F-4D97-AF65-F5344CB8AC3E}">
        <p14:creationId xmlns:p14="http://schemas.microsoft.com/office/powerpoint/2010/main" val="148951450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078684" y="372291"/>
            <a:ext cx="1162093" cy="400110"/>
          </a:xfrm>
          <a:prstGeom prst="rect">
            <a:avLst/>
          </a:prstGeom>
          <a:noFill/>
        </p:spPr>
        <p:txBody>
          <a:bodyPr wrap="square" rtlCol="0">
            <a:spAutoFit/>
          </a:bodyPr>
          <a:lstStyle/>
          <a:p>
            <a:pPr algn="r" rtl="1"/>
            <a:r>
              <a:rPr lang="fa-IR" sz="2000" dirty="0">
                <a:cs typeface="B Nasim" panose="00000700000000000000" pitchFamily="2" charset="-78"/>
              </a:rPr>
              <a:t>تراکم:</a:t>
            </a:r>
            <a:endParaRPr lang="en-US" sz="2000" dirty="0">
              <a:cs typeface="B Nasim" panose="00000700000000000000" pitchFamily="2" charset="-78"/>
            </a:endParaRPr>
          </a:p>
        </p:txBody>
      </p:sp>
      <p:sp>
        <p:nvSpPr>
          <p:cNvPr id="6" name="TextBox 5"/>
          <p:cNvSpPr txBox="1"/>
          <p:nvPr/>
        </p:nvSpPr>
        <p:spPr>
          <a:xfrm>
            <a:off x="404949" y="372291"/>
            <a:ext cx="8800208" cy="1938992"/>
          </a:xfrm>
          <a:prstGeom prst="rect">
            <a:avLst/>
          </a:prstGeom>
          <a:noFill/>
        </p:spPr>
        <p:txBody>
          <a:bodyPr wrap="square" rtlCol="0">
            <a:spAutoFit/>
          </a:bodyPr>
          <a:lstStyle/>
          <a:p>
            <a:pPr algn="justLow" rtl="1"/>
            <a:r>
              <a:rPr lang="fa-IR" sz="2000" dirty="0">
                <a:cs typeface="B Homa" panose="00000400000000000000" pitchFamily="2" charset="-78"/>
              </a:rPr>
              <a:t>با توجه به حساسیت این جنبش نسبت به رفتارهای استفاده کنندگان در محیط شهری و بروز تعامل اجتماعی میان آنها ، تراکم زیاد یا حتی تراکم کمی که زمینه ی تعامل را کاهش داده و یا موجب بروز رفتار های نامناسب و خارج از کنترل گردد ، مردود است. اما در هر صورت باید توجه نمود که تراکم به نحوی نباشد که احجام و ساختمانها بر فضای شهری و مردم غالب گردد.</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باید در تعیین تراکم ها و نحوه ی اختلاط گروه های مختلف دقت بیشتری نمود.</a:t>
            </a:r>
            <a:endParaRPr lang="en-US" sz="2000" dirty="0">
              <a:cs typeface="B Homa" panose="00000400000000000000" pitchFamily="2" charset="-78"/>
            </a:endParaRPr>
          </a:p>
        </p:txBody>
      </p:sp>
      <p:sp>
        <p:nvSpPr>
          <p:cNvPr id="7" name="TextBox 6"/>
          <p:cNvSpPr txBox="1"/>
          <p:nvPr/>
        </p:nvSpPr>
        <p:spPr>
          <a:xfrm>
            <a:off x="9659730" y="2912776"/>
            <a:ext cx="2234709" cy="400110"/>
          </a:xfrm>
          <a:prstGeom prst="rect">
            <a:avLst/>
          </a:prstGeom>
          <a:noFill/>
        </p:spPr>
        <p:txBody>
          <a:bodyPr wrap="square" rtlCol="0">
            <a:spAutoFit/>
          </a:bodyPr>
          <a:lstStyle/>
          <a:p>
            <a:pPr algn="r" rtl="1"/>
            <a:r>
              <a:rPr lang="fa-IR" sz="2000" dirty="0" smtClean="0">
                <a:cs typeface="B Nasim" panose="00000700000000000000" pitchFamily="2" charset="-78"/>
              </a:rPr>
              <a:t>ارتباط با </a:t>
            </a:r>
            <a:r>
              <a:rPr lang="fa-IR" sz="2000" dirty="0">
                <a:cs typeface="B Nasim" panose="00000700000000000000" pitchFamily="2" charset="-78"/>
              </a:rPr>
              <a:t>طبیعت:</a:t>
            </a:r>
            <a:endParaRPr lang="en-US" sz="2000" dirty="0">
              <a:cs typeface="B Nasim" panose="00000700000000000000" pitchFamily="2" charset="-78"/>
            </a:endParaRPr>
          </a:p>
        </p:txBody>
      </p:sp>
      <p:sp>
        <p:nvSpPr>
          <p:cNvPr id="8" name="TextBox 7"/>
          <p:cNvSpPr txBox="1"/>
          <p:nvPr/>
        </p:nvSpPr>
        <p:spPr>
          <a:xfrm>
            <a:off x="859523" y="2912776"/>
            <a:ext cx="8800208" cy="2246769"/>
          </a:xfrm>
          <a:prstGeom prst="rect">
            <a:avLst/>
          </a:prstGeom>
          <a:noFill/>
        </p:spPr>
        <p:txBody>
          <a:bodyPr wrap="square" rtlCol="0">
            <a:spAutoFit/>
          </a:bodyPr>
          <a:lstStyle/>
          <a:p>
            <a:pPr algn="justLow" rtl="1"/>
            <a:r>
              <a:rPr lang="fa-IR" sz="2000" dirty="0">
                <a:cs typeface="B Homa" panose="00000400000000000000" pitchFamily="2" charset="-78"/>
              </a:rPr>
              <a:t>از آنجا که تفکرات رفتارگرایانه ، بر طبیعت وجودی انسان تاکید بسیار دارد ، روشها و شیوه های زندگی کاملا ماشینی و مکانیکی را مردود می داند. </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رفتارگرایان ، تخریب طبیعت و صدمه زدن به آن را مذموم می دانند ، از نظر این افراد به آن دلیل که انسان توانایی نظارت و ایجاد نظام در استفاده از منابع و مظاهر طبیعت را داراست ، پس می تواند جریان نامطلوب گذشته را متوقف نماید و نیروی خود را این بار در جهت حفظ یا مصرف صحیح منابع و مظاهر طبیعی به کار ببندد.</a:t>
            </a:r>
            <a:endParaRPr lang="en-US" sz="2000" dirty="0">
              <a:cs typeface="B Homa" panose="00000400000000000000" pitchFamily="2" charset="-78"/>
            </a:endParaRPr>
          </a:p>
        </p:txBody>
      </p:sp>
    </p:spTree>
    <p:extLst>
      <p:ext uri="{BB962C8B-B14F-4D97-AF65-F5344CB8AC3E}">
        <p14:creationId xmlns:p14="http://schemas.microsoft.com/office/powerpoint/2010/main" val="94446438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down)">
                                      <p:cBhvr>
                                        <p:cTn id="10" dur="500"/>
                                        <p:tgtEl>
                                          <p:spTgt spid="6">
                                            <p:txEl>
                                              <p:pRg st="0" end="0"/>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wipe(down)">
                                      <p:cBhvr>
                                        <p:cTn id="13" dur="500"/>
                                        <p:tgtEl>
                                          <p:spTgt spid="6">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par>
                                <p:cTn id="22" presetID="22" presetClass="entr" presetSubtype="4" fill="hold" nodeType="with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wipe(down)">
                                      <p:cBhvr>
                                        <p:cTn id="24" dur="500"/>
                                        <p:tgtEl>
                                          <p:spTgt spid="8">
                                            <p:txEl>
                                              <p:pRg st="0" end="0"/>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wipe(down)">
                                      <p:cBhvr>
                                        <p:cTn id="2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26448" y="228085"/>
            <a:ext cx="1423852" cy="400110"/>
          </a:xfrm>
          <a:prstGeom prst="rect">
            <a:avLst/>
          </a:prstGeom>
          <a:noFill/>
        </p:spPr>
        <p:txBody>
          <a:bodyPr wrap="square" rtlCol="0">
            <a:spAutoFit/>
          </a:bodyPr>
          <a:lstStyle/>
          <a:p>
            <a:pPr algn="r" rtl="1"/>
            <a:r>
              <a:rPr lang="fa-IR" sz="2000" dirty="0">
                <a:cs typeface="B Nasim" panose="00000700000000000000" pitchFamily="2" charset="-78"/>
              </a:rPr>
              <a:t>مقیاس:</a:t>
            </a:r>
            <a:endParaRPr lang="en-US" sz="2000" dirty="0">
              <a:cs typeface="B Nasim" panose="00000700000000000000" pitchFamily="2" charset="-78"/>
            </a:endParaRPr>
          </a:p>
        </p:txBody>
      </p:sp>
      <p:sp>
        <p:nvSpPr>
          <p:cNvPr id="5" name="TextBox 4"/>
          <p:cNvSpPr txBox="1"/>
          <p:nvPr/>
        </p:nvSpPr>
        <p:spPr>
          <a:xfrm>
            <a:off x="975558" y="176350"/>
            <a:ext cx="8194568" cy="2246769"/>
          </a:xfrm>
          <a:prstGeom prst="rect">
            <a:avLst/>
          </a:prstGeom>
          <a:noFill/>
        </p:spPr>
        <p:txBody>
          <a:bodyPr wrap="square" rtlCol="0">
            <a:spAutoFit/>
          </a:bodyPr>
          <a:lstStyle/>
          <a:p>
            <a:pPr algn="justLow" rtl="1"/>
            <a:r>
              <a:rPr lang="fa-IR" sz="2000" dirty="0">
                <a:cs typeface="B Homa" panose="00000400000000000000" pitchFamily="2" charset="-78"/>
              </a:rPr>
              <a:t>به نظر می رسد که تفکرات این نهضت در مقیاسهای کوچک و در حد فضاهای کوچک شهری موثرتر عمل نموده است. یکی از دلایل این امر تاکید آنها بر استفاده کنندگان و مقیاس انسان ها است که طراحی در مقیاس های بزرگتر را دشوار می سازد.</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باید به این موضوع نیز توجه نمود که رفتارهای انسانها ، متناسب با مقیاس فضای کالبدی پیرامون تغییر می کند و شاید زمانی برای القاء رفتاری خاص ، طراح ناچار به استفاده از مقیاس های بزرگ گردد.</a:t>
            </a:r>
            <a:endParaRPr lang="en-US" sz="2000" dirty="0">
              <a:cs typeface="B Homa" panose="00000400000000000000" pitchFamily="2" charset="-78"/>
            </a:endParaRPr>
          </a:p>
        </p:txBody>
      </p:sp>
      <p:sp>
        <p:nvSpPr>
          <p:cNvPr id="6" name="TextBox 5"/>
          <p:cNvSpPr txBox="1"/>
          <p:nvPr/>
        </p:nvSpPr>
        <p:spPr>
          <a:xfrm>
            <a:off x="9261566" y="2344674"/>
            <a:ext cx="2235266" cy="400110"/>
          </a:xfrm>
          <a:prstGeom prst="rect">
            <a:avLst/>
          </a:prstGeom>
          <a:noFill/>
        </p:spPr>
        <p:txBody>
          <a:bodyPr wrap="square" rtlCol="0">
            <a:spAutoFit/>
          </a:bodyPr>
          <a:lstStyle/>
          <a:p>
            <a:pPr algn="r" rtl="1"/>
            <a:r>
              <a:rPr lang="fa-IR" sz="2000" dirty="0" smtClean="0">
                <a:cs typeface="B Nasim" panose="00000700000000000000" pitchFamily="2" charset="-78"/>
              </a:rPr>
              <a:t>چارچوب </a:t>
            </a:r>
            <a:r>
              <a:rPr lang="fa-IR" sz="2000" dirty="0">
                <a:cs typeface="B Nasim" panose="00000700000000000000" pitchFamily="2" charset="-78"/>
              </a:rPr>
              <a:t>توسعه:</a:t>
            </a:r>
            <a:endParaRPr lang="en-US" sz="2000" dirty="0">
              <a:cs typeface="B Nasim" panose="00000700000000000000" pitchFamily="2" charset="-78"/>
            </a:endParaRPr>
          </a:p>
        </p:txBody>
      </p:sp>
      <p:sp>
        <p:nvSpPr>
          <p:cNvPr id="7" name="TextBox 6"/>
          <p:cNvSpPr txBox="1"/>
          <p:nvPr/>
        </p:nvSpPr>
        <p:spPr>
          <a:xfrm>
            <a:off x="975558" y="2318080"/>
            <a:ext cx="8194568" cy="1631216"/>
          </a:xfrm>
          <a:prstGeom prst="rect">
            <a:avLst/>
          </a:prstGeom>
          <a:noFill/>
        </p:spPr>
        <p:txBody>
          <a:bodyPr wrap="square" rtlCol="0">
            <a:spAutoFit/>
          </a:bodyPr>
          <a:lstStyle/>
          <a:p>
            <a:pPr algn="justLow" rtl="1"/>
            <a:r>
              <a:rPr lang="fa-IR" sz="2000" dirty="0">
                <a:cs typeface="B Homa" panose="00000400000000000000" pitchFamily="2" charset="-78"/>
              </a:rPr>
              <a:t>در بیشتر موارد چارچوب توسعه ی طرح ها بر پایه ی پیش بینی هایی در مورد الگوهای رفتاری مردم قرار دارد. بر این اساس در پروژه های مختلف ، بر اساس پیش بینی رفتارهای آتی استفاده کنندگان ، زمینه ی توسعه فراهم می شود. اما به علت غیر قابل پیش بینی بودن رفتار انسانها در بسیاری از موارد،چارچوب توسعه ای پیشنهاد شده تحقق نیافته و نشان می دهد که پیش بینی ها درست نبوده است.</a:t>
            </a:r>
            <a:endParaRPr lang="en-US" sz="2000" dirty="0">
              <a:cs typeface="B Homa" panose="00000400000000000000" pitchFamily="2" charset="-78"/>
            </a:endParaRPr>
          </a:p>
        </p:txBody>
      </p:sp>
      <p:sp>
        <p:nvSpPr>
          <p:cNvPr id="8" name="TextBox 7"/>
          <p:cNvSpPr txBox="1"/>
          <p:nvPr/>
        </p:nvSpPr>
        <p:spPr>
          <a:xfrm>
            <a:off x="8826448" y="4461263"/>
            <a:ext cx="3105502" cy="400110"/>
          </a:xfrm>
          <a:prstGeom prst="rect">
            <a:avLst/>
          </a:prstGeom>
          <a:noFill/>
        </p:spPr>
        <p:txBody>
          <a:bodyPr wrap="square" rtlCol="0">
            <a:spAutoFit/>
          </a:bodyPr>
          <a:lstStyle/>
          <a:p>
            <a:pPr algn="r" rtl="1"/>
            <a:r>
              <a:rPr lang="fa-IR" sz="2000" dirty="0">
                <a:cs typeface="B Nasim" panose="00000700000000000000" pitchFamily="2" charset="-78"/>
              </a:rPr>
              <a:t>جنبه های مالی و اداری:</a:t>
            </a:r>
            <a:endParaRPr lang="en-US" sz="2000" dirty="0">
              <a:cs typeface="B Nasim" panose="00000700000000000000" pitchFamily="2" charset="-78"/>
            </a:endParaRPr>
          </a:p>
        </p:txBody>
      </p:sp>
      <p:sp>
        <p:nvSpPr>
          <p:cNvPr id="9" name="TextBox 8"/>
          <p:cNvSpPr txBox="1"/>
          <p:nvPr/>
        </p:nvSpPr>
        <p:spPr>
          <a:xfrm>
            <a:off x="550256" y="4338155"/>
            <a:ext cx="8619870" cy="2246769"/>
          </a:xfrm>
          <a:prstGeom prst="rect">
            <a:avLst/>
          </a:prstGeom>
          <a:noFill/>
        </p:spPr>
        <p:txBody>
          <a:bodyPr wrap="square" rtlCol="0">
            <a:spAutoFit/>
          </a:bodyPr>
          <a:lstStyle/>
          <a:p>
            <a:pPr algn="justLow" rtl="1"/>
            <a:r>
              <a:rPr lang="fa-IR" sz="2000" dirty="0">
                <a:cs typeface="B Homa" panose="00000400000000000000" pitchFamily="2" charset="-78"/>
              </a:rPr>
              <a:t>رفتارگرایان که بر طراحی بر اساس نیازها و خواسته های استفاده کنندگان تاکید فراوان دارند ، دخالت دولت و قدرت های بالاتر را در طراحی مردود می دانند.</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در ارتباط با مسائل مالی پروژه های این جنبش نیز باید به این نکته توجه نمود که با توجه به زمینه ی مطالعاتی گسترده ای که برای هر پروژه وجود دارد ، معمولا بخش خصوصی از طراحی های رفتارگرایانه استقبال نمی کند و از این رو بر خلاف خواست مردم ، معمولا دولت ها هستند که از این جنبش حمایت می کنند.</a:t>
            </a:r>
          </a:p>
        </p:txBody>
      </p:sp>
    </p:spTree>
    <p:extLst>
      <p:ext uri="{BB962C8B-B14F-4D97-AF65-F5344CB8AC3E}">
        <p14:creationId xmlns:p14="http://schemas.microsoft.com/office/powerpoint/2010/main" val="17796807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294783" y="410817"/>
            <a:ext cx="4018670" cy="400110"/>
          </a:xfrm>
          <a:prstGeom prst="rect">
            <a:avLst/>
          </a:prstGeom>
          <a:noFill/>
        </p:spPr>
        <p:txBody>
          <a:bodyPr wrap="square" rtlCol="0">
            <a:spAutoFit/>
          </a:bodyPr>
          <a:lstStyle/>
          <a:p>
            <a:pPr algn="r" rtl="1"/>
            <a:r>
              <a:rPr lang="fa-IR" sz="2000" dirty="0">
                <a:cs typeface="B Nasim" panose="00000700000000000000" pitchFamily="2" charset="-78"/>
              </a:rPr>
              <a:t>رابطه ی طراح با استفاده کننده:</a:t>
            </a:r>
            <a:endParaRPr lang="en-US" sz="2000" dirty="0">
              <a:cs typeface="B Nasim" panose="00000700000000000000" pitchFamily="2" charset="-78"/>
            </a:endParaRPr>
          </a:p>
        </p:txBody>
      </p:sp>
      <p:sp>
        <p:nvSpPr>
          <p:cNvPr id="7" name="TextBox 6"/>
          <p:cNvSpPr txBox="1"/>
          <p:nvPr/>
        </p:nvSpPr>
        <p:spPr>
          <a:xfrm>
            <a:off x="662049" y="1169505"/>
            <a:ext cx="9780664" cy="3170099"/>
          </a:xfrm>
          <a:prstGeom prst="rect">
            <a:avLst/>
          </a:prstGeom>
          <a:noFill/>
        </p:spPr>
        <p:txBody>
          <a:bodyPr wrap="square" rtlCol="0">
            <a:spAutoFit/>
          </a:bodyPr>
          <a:lstStyle/>
          <a:p>
            <a:pPr algn="justLow" rtl="1"/>
            <a:r>
              <a:rPr lang="fa-IR" sz="2000" dirty="0">
                <a:cs typeface="B Homa" panose="00000400000000000000" pitchFamily="2" charset="-78"/>
              </a:rPr>
              <a:t>بر اساس مبانی رفتارشناسی محیطی ، سازندگان و گردانندگان فضاهای مختلف با سه عامل ساده و مقدماتی با استفاده کنندگان مرتبط می شوند : </a:t>
            </a:r>
          </a:p>
          <a:p>
            <a:pPr algn="justLow" rtl="1"/>
            <a:r>
              <a:rPr lang="fa-IR" sz="2000" dirty="0">
                <a:cs typeface="B Homa" panose="00000400000000000000" pitchFamily="2" charset="-78"/>
              </a:rPr>
              <a:t>پیام ها و خواسته های سازندگان</a:t>
            </a:r>
          </a:p>
          <a:p>
            <a:pPr algn="justLow" rtl="1"/>
            <a:r>
              <a:rPr lang="fa-IR" sz="2000" dirty="0">
                <a:cs typeface="B Homa" panose="00000400000000000000" pitchFamily="2" charset="-78"/>
              </a:rPr>
              <a:t>اعمال و اقدامات آنان در محیط</a:t>
            </a:r>
          </a:p>
          <a:p>
            <a:pPr algn="justLow" rtl="1"/>
            <a:r>
              <a:rPr lang="fa-IR" sz="2000" dirty="0">
                <a:cs typeface="B Homa" panose="00000400000000000000" pitchFamily="2" charset="-78"/>
              </a:rPr>
              <a:t>ادراکات و پیامهای دریافتی از استفاده کنندگان از فضا</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بدین ترتیب ، استفاده کننده و طراح دو رکن اصلی طراحی هستند.</a:t>
            </a:r>
            <a:endParaRPr lang="en-US" sz="2000" dirty="0">
              <a:cs typeface="B Homa" panose="00000400000000000000" pitchFamily="2" charset="-78"/>
            </a:endParaRPr>
          </a:p>
          <a:p>
            <a:pPr algn="justLow" rtl="1"/>
            <a:endParaRPr lang="en-US" sz="2000" dirty="0">
              <a:cs typeface="B Homa" panose="00000400000000000000" pitchFamily="2" charset="-78"/>
            </a:endParaRPr>
          </a:p>
          <a:p>
            <a:pPr algn="justLow" rtl="1"/>
            <a:r>
              <a:rPr lang="fa-IR" sz="2000" dirty="0">
                <a:cs typeface="B Homa" panose="00000400000000000000" pitchFamily="2" charset="-78"/>
              </a:rPr>
              <a:t>طراح، رفتارهای استفاده کنندگان از فضا را مطالعه و تحلیل می کند و سپس بر اساس نتایج به دست آمده ، به طراحی فضایی منطبق با نیازهای واقعی آنان می پردازد. </a:t>
            </a:r>
          </a:p>
        </p:txBody>
      </p:sp>
      <p:sp>
        <p:nvSpPr>
          <p:cNvPr id="8" name="TextBox 7"/>
          <p:cNvSpPr txBox="1"/>
          <p:nvPr/>
        </p:nvSpPr>
        <p:spPr>
          <a:xfrm>
            <a:off x="1033669" y="1169505"/>
            <a:ext cx="9409044" cy="2831544"/>
          </a:xfrm>
          <a:prstGeom prst="rect">
            <a:avLst/>
          </a:prstGeom>
          <a:noFill/>
        </p:spPr>
        <p:txBody>
          <a:bodyPr wrap="square" rtlCol="0">
            <a:spAutoFit/>
          </a:bodyPr>
          <a:lstStyle/>
          <a:p>
            <a:pPr algn="r" rtl="1"/>
            <a:r>
              <a:rPr lang="fa-IR" sz="2000" dirty="0">
                <a:cs typeface="B Homa" panose="00000400000000000000" pitchFamily="2" charset="-78"/>
              </a:rPr>
              <a:t>لینچ معتقد است:شاید بهترین راه بهبود بخشیدن متناسب به محیط آنست که کنترل آن را به دست استفاده کنندگان مستقیم و ذینفع که دانش اصلاح عملکرد را دارند بسپاریم.</a:t>
            </a:r>
          </a:p>
          <a:p>
            <a:pPr algn="r" rtl="1"/>
            <a:endParaRPr lang="fa-IR" sz="2000" dirty="0">
              <a:cs typeface="B Homa" panose="00000400000000000000" pitchFamily="2" charset="-78"/>
            </a:endParaRPr>
          </a:p>
          <a:p>
            <a:pPr algn="r" rtl="1"/>
            <a:r>
              <a:rPr lang="fa-IR" sz="2000" dirty="0">
                <a:cs typeface="B Homa" panose="00000400000000000000" pitchFamily="2" charset="-78"/>
              </a:rPr>
              <a:t>لنگ نیز می گوید:در صورتی که بخواهیم مردم طرح را از خود بدانند و پس از اجرا از آن مراقبت کنند، درگیر نمودن آن ها در طرح ها الزامی است.</a:t>
            </a:r>
          </a:p>
          <a:p>
            <a:pPr algn="r" rtl="1"/>
            <a:r>
              <a:rPr lang="fa-IR" sz="2000" dirty="0">
                <a:cs typeface="B Homa" panose="00000400000000000000" pitchFamily="2" charset="-78"/>
              </a:rPr>
              <a:t>طراح رفتارهای استفاده کنندگان از فضاها را مورد تجزیه و تحلیل قرار می دهند ، سپس به طراحی فضاهایی منطبق با نیاز های آن ها می پردازد.برداشت ها معمولا از روش مصاحبه ، عکس و فیلم برداری انجام می شود.</a:t>
            </a:r>
            <a:endParaRPr lang="en-US" sz="2000" dirty="0">
              <a:cs typeface="B Homa" panose="00000400000000000000" pitchFamily="2" charset="-78"/>
            </a:endParaRPr>
          </a:p>
          <a:p>
            <a:pPr algn="r" rtl="1"/>
            <a:endParaRPr lang="en-US" dirty="0">
              <a:solidFill>
                <a:schemeClr val="tx2">
                  <a:lumMod val="75000"/>
                </a:schemeClr>
              </a:solidFill>
              <a:cs typeface="B Homa" panose="00000400000000000000" pitchFamily="2" charset="-78"/>
            </a:endParaRPr>
          </a:p>
        </p:txBody>
      </p:sp>
    </p:spTree>
    <p:extLst>
      <p:ext uri="{BB962C8B-B14F-4D97-AF65-F5344CB8AC3E}">
        <p14:creationId xmlns:p14="http://schemas.microsoft.com/office/powerpoint/2010/main" val="203988431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1"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2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315199" y="461554"/>
            <a:ext cx="2847703" cy="400110"/>
          </a:xfrm>
          <a:prstGeom prst="rect">
            <a:avLst/>
          </a:prstGeom>
          <a:noFill/>
        </p:spPr>
        <p:txBody>
          <a:bodyPr wrap="square" rtlCol="0">
            <a:spAutoFit/>
          </a:bodyPr>
          <a:lstStyle/>
          <a:p>
            <a:pPr algn="r" rtl="1"/>
            <a:r>
              <a:rPr lang="fa-IR" sz="2000" dirty="0" smtClean="0">
                <a:cs typeface="B Nasim" panose="00000700000000000000" pitchFamily="2" charset="-78"/>
              </a:rPr>
              <a:t>نمونه های اجرا </a:t>
            </a:r>
            <a:r>
              <a:rPr lang="fa-IR" sz="2000" dirty="0">
                <a:cs typeface="B Nasim" panose="00000700000000000000" pitchFamily="2" charset="-78"/>
              </a:rPr>
              <a:t>شده:</a:t>
            </a:r>
            <a:endParaRPr lang="en-US" sz="2000" dirty="0">
              <a:cs typeface="B Nasim" panose="00000700000000000000" pitchFamily="2" charset="-78"/>
            </a:endParaRPr>
          </a:p>
        </p:txBody>
      </p:sp>
      <p:sp>
        <p:nvSpPr>
          <p:cNvPr id="5" name="TextBox 4"/>
          <p:cNvSpPr txBox="1"/>
          <p:nvPr/>
        </p:nvSpPr>
        <p:spPr>
          <a:xfrm>
            <a:off x="7210696" y="1317834"/>
            <a:ext cx="4049486" cy="1631216"/>
          </a:xfrm>
          <a:prstGeom prst="rect">
            <a:avLst/>
          </a:prstGeom>
          <a:noFill/>
        </p:spPr>
        <p:txBody>
          <a:bodyPr wrap="square" rtlCol="0">
            <a:spAutoFit/>
          </a:bodyPr>
          <a:lstStyle/>
          <a:p>
            <a:pPr algn="just" rtl="1"/>
            <a:r>
              <a:rPr lang="fa-IR" dirty="0">
                <a:cs typeface="B Nasim" panose="00000700000000000000" pitchFamily="2" charset="-78"/>
              </a:rPr>
              <a:t>میدان پیاتزال تچیو</a:t>
            </a:r>
            <a:r>
              <a:rPr lang="fa-IR" sz="2000" dirty="0">
                <a:cs typeface="B Nasim" panose="00000700000000000000" pitchFamily="2" charset="-78"/>
              </a:rPr>
              <a:t>:</a:t>
            </a:r>
            <a:r>
              <a:rPr lang="fa-IR" sz="2000" dirty="0">
                <a:cs typeface="B Homa" panose="00000400000000000000" pitchFamily="2" charset="-78"/>
              </a:rPr>
              <a:t>یکی</a:t>
            </a:r>
            <a:r>
              <a:rPr lang="fa-IR" sz="2000" dirty="0">
                <a:cs typeface="B Nasim" panose="00000700000000000000" pitchFamily="2" charset="-78"/>
              </a:rPr>
              <a:t> </a:t>
            </a:r>
            <a:r>
              <a:rPr lang="fa-IR" sz="2000" dirty="0">
                <a:cs typeface="B Homa" panose="00000400000000000000" pitchFamily="2" charset="-78"/>
              </a:rPr>
              <a:t>از پژوهش هایی که در این جنبش صورت گرفته میدان پیاتزال تچیو و هدف آن بهبود وضع استفاده از فضاها توسط عابرین پیاده بود که علیرغم جذابیت علمی مورد توجه قرار نگرفت</a:t>
            </a:r>
            <a:r>
              <a:rPr lang="fa-IR" dirty="0">
                <a:solidFill>
                  <a:schemeClr val="tx2">
                    <a:lumMod val="75000"/>
                  </a:schemeClr>
                </a:solidFill>
                <a:cs typeface="B Homa" panose="00000400000000000000" pitchFamily="2" charset="-78"/>
              </a:rPr>
              <a:t>.</a:t>
            </a:r>
            <a:endParaRPr lang="en-US" dirty="0">
              <a:solidFill>
                <a:schemeClr val="tx2">
                  <a:lumMod val="75000"/>
                </a:schemeClr>
              </a:solidFill>
              <a:cs typeface="B Homa" panose="00000400000000000000" pitchFamily="2" charset="-78"/>
            </a:endParaRPr>
          </a:p>
        </p:txBody>
      </p:sp>
      <p:pic>
        <p:nvPicPr>
          <p:cNvPr id="6" name="Picture 5"/>
          <p:cNvPicPr>
            <a:picLocks noChangeAspect="1"/>
          </p:cNvPicPr>
          <p:nvPr/>
        </p:nvPicPr>
        <p:blipFill>
          <a:blip r:embed="rId2"/>
          <a:stretch>
            <a:fillRect/>
          </a:stretch>
        </p:blipFill>
        <p:spPr>
          <a:xfrm>
            <a:off x="7524205" y="2949050"/>
            <a:ext cx="3605350" cy="3657917"/>
          </a:xfrm>
          <a:prstGeom prst="rect">
            <a:avLst/>
          </a:prstGeom>
          <a:ln>
            <a:noFill/>
          </a:ln>
          <a:effectLst>
            <a:softEdge rad="112500"/>
          </a:effectLst>
        </p:spPr>
      </p:pic>
      <p:sp>
        <p:nvSpPr>
          <p:cNvPr id="7" name="TextBox 6"/>
          <p:cNvSpPr txBox="1"/>
          <p:nvPr/>
        </p:nvSpPr>
        <p:spPr>
          <a:xfrm>
            <a:off x="1332411" y="1060795"/>
            <a:ext cx="4955176" cy="2246769"/>
          </a:xfrm>
          <a:prstGeom prst="rect">
            <a:avLst/>
          </a:prstGeom>
          <a:noFill/>
        </p:spPr>
        <p:txBody>
          <a:bodyPr wrap="square" rtlCol="0">
            <a:spAutoFit/>
          </a:bodyPr>
          <a:lstStyle/>
          <a:p>
            <a:pPr algn="justLow" rtl="1"/>
            <a:r>
              <a:rPr lang="fa-IR" dirty="0">
                <a:cs typeface="B Nasim" panose="00000700000000000000" pitchFamily="2" charset="-78"/>
              </a:rPr>
              <a:t>کتاب "دید از جاده“</a:t>
            </a:r>
            <a:r>
              <a:rPr lang="en-US" dirty="0">
                <a:cs typeface="B Nasim" panose="00000700000000000000" pitchFamily="2" charset="-78"/>
              </a:rPr>
              <a:t> </a:t>
            </a:r>
            <a:r>
              <a:rPr lang="fa-IR" dirty="0">
                <a:cs typeface="B Nasim" panose="00000700000000000000" pitchFamily="2" charset="-78"/>
              </a:rPr>
              <a:t>:</a:t>
            </a:r>
            <a:r>
              <a:rPr lang="en-US" dirty="0">
                <a:cs typeface="B Nasim" panose="00000700000000000000" pitchFamily="2" charset="-78"/>
              </a:rPr>
              <a:t> </a:t>
            </a:r>
            <a:r>
              <a:rPr lang="fa-IR" sz="2000" dirty="0">
                <a:cs typeface="B Homa" panose="00000400000000000000" pitchFamily="2" charset="-78"/>
              </a:rPr>
              <a:t>اپلیارد ، لینچ و می یر با استفاده از روش ثیل ، مطالعه ای انجام دادند. آنان عناصری را که در امتداد یک بزرگراه دیده می شد ، در جدولی وارد کردند تا بتوانند از آن راه ، روشهای شناخت رابطه ی میان جهت یابی و محل ، همچنین رابطه ی میان تجربه های شخصی در حال حرکت با محیط اطراف را بدست آوردند</a:t>
            </a:r>
            <a:r>
              <a:rPr lang="fa-IR" dirty="0">
                <a:solidFill>
                  <a:schemeClr val="bg1"/>
                </a:solidFill>
                <a:cs typeface="B Homa" panose="00000400000000000000" pitchFamily="2" charset="-78"/>
              </a:rPr>
              <a:t>.</a:t>
            </a:r>
            <a:endParaRPr lang="en-US" dirty="0">
              <a:solidFill>
                <a:schemeClr val="bg1"/>
              </a:solidFill>
              <a:cs typeface="B Homa" panose="00000400000000000000" pitchFamily="2" charset="-78"/>
            </a:endParaRPr>
          </a:p>
        </p:txBody>
      </p:sp>
      <p:sp>
        <p:nvSpPr>
          <p:cNvPr id="8" name="TextBox 7"/>
          <p:cNvSpPr txBox="1"/>
          <p:nvPr/>
        </p:nvSpPr>
        <p:spPr>
          <a:xfrm>
            <a:off x="1332412" y="3346847"/>
            <a:ext cx="4955176" cy="2862322"/>
          </a:xfrm>
          <a:prstGeom prst="rect">
            <a:avLst/>
          </a:prstGeom>
          <a:noFill/>
        </p:spPr>
        <p:txBody>
          <a:bodyPr wrap="square" rtlCol="0">
            <a:spAutoFit/>
          </a:bodyPr>
          <a:lstStyle/>
          <a:p>
            <a:pPr algn="justLow" rtl="1"/>
            <a:r>
              <a:rPr lang="fa-IR" dirty="0">
                <a:cs typeface="B Nasim" panose="00000700000000000000" pitchFamily="2" charset="-78"/>
              </a:rPr>
              <a:t>کتاب "تحلیل فضاهای شهری" :</a:t>
            </a:r>
            <a:r>
              <a:rPr lang="fa-IR" sz="2000" dirty="0">
                <a:cs typeface="B Homa" panose="00000400000000000000" pitchFamily="2" charset="-78"/>
              </a:rPr>
              <a:t> در سال 1375 مطالعه ای با عنوان " تحلیل فضاهای شهری در رابطه با الگوهای رفتاری استفاده کنندگان و ضوابطی برای تحلیل در تهران" صورت گرفت که در آن با استفاده از دوربین عکاسی ، به ثبت رفتارها در فضا پرداخته شده بود. در ابتدای این مطالعات ، هدف ، انتخاب فضایی بود که از هر جهت دارای تنوع و پراکندگی لازم باشد تا بتوان به نمونه مطالعه شده ی جامعی دست یافت و همچنین بتوان تا حدی نتایج را به کل شهر تعمیم داد.</a:t>
            </a:r>
            <a:endParaRPr lang="en-US" sz="2000" dirty="0">
              <a:cs typeface="B Homa" panose="00000400000000000000" pitchFamily="2" charset="-78"/>
            </a:endParaRPr>
          </a:p>
        </p:txBody>
      </p:sp>
      <p:pic>
        <p:nvPicPr>
          <p:cNvPr id="9" name="Picture 8"/>
          <p:cNvPicPr>
            <a:picLocks noChangeAspect="1"/>
          </p:cNvPicPr>
          <p:nvPr/>
        </p:nvPicPr>
        <p:blipFill>
          <a:blip r:embed="rId3"/>
          <a:stretch>
            <a:fillRect/>
          </a:stretch>
        </p:blipFill>
        <p:spPr>
          <a:xfrm>
            <a:off x="929707" y="668839"/>
            <a:ext cx="5060119" cy="5791702"/>
          </a:xfrm>
          <a:prstGeom prst="rect">
            <a:avLst/>
          </a:prstGeom>
        </p:spPr>
      </p:pic>
      <p:sp>
        <p:nvSpPr>
          <p:cNvPr id="12" name="Flowchart: Connector 11"/>
          <p:cNvSpPr/>
          <p:nvPr/>
        </p:nvSpPr>
        <p:spPr>
          <a:xfrm>
            <a:off x="2721062" y="1025969"/>
            <a:ext cx="493849" cy="493685"/>
          </a:xfrm>
          <a:prstGeom prst="flowChartConnector">
            <a:avLst/>
          </a:prstGeom>
          <a:noFill/>
          <a:ln w="28575">
            <a:solidFill>
              <a:srgbClr val="FF0000"/>
            </a:solidFill>
            <a:prstDash val="solid"/>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Flowchart: Connector 12"/>
          <p:cNvSpPr/>
          <p:nvPr/>
        </p:nvSpPr>
        <p:spPr>
          <a:xfrm>
            <a:off x="1336038" y="959195"/>
            <a:ext cx="498204" cy="493685"/>
          </a:xfrm>
          <a:prstGeom prst="flowChartConnector">
            <a:avLst/>
          </a:prstGeom>
          <a:noFill/>
          <a:ln w="28575">
            <a:solidFill>
              <a:srgbClr val="FF0000"/>
            </a:solidFill>
            <a:prstDash val="solid"/>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Flowchart: Connector 13"/>
          <p:cNvSpPr/>
          <p:nvPr/>
        </p:nvSpPr>
        <p:spPr>
          <a:xfrm>
            <a:off x="4128910" y="1696575"/>
            <a:ext cx="483326" cy="413584"/>
          </a:xfrm>
          <a:prstGeom prst="flowChartConnector">
            <a:avLst/>
          </a:prstGeom>
          <a:noFill/>
          <a:ln w="28575">
            <a:solidFill>
              <a:srgbClr val="FF0000"/>
            </a:solidFill>
            <a:prstDash val="solid"/>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Flowchart: Connector 15"/>
          <p:cNvSpPr/>
          <p:nvPr/>
        </p:nvSpPr>
        <p:spPr>
          <a:xfrm>
            <a:off x="4725708" y="1898141"/>
            <a:ext cx="463511" cy="424035"/>
          </a:xfrm>
          <a:prstGeom prst="flowChartConnector">
            <a:avLst/>
          </a:prstGeom>
          <a:noFill/>
          <a:ln w="28575">
            <a:solidFill>
              <a:srgbClr val="FF0000"/>
            </a:solidFill>
            <a:prstDash val="solid"/>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7" name="Flowchart: Connector 16"/>
          <p:cNvSpPr/>
          <p:nvPr/>
        </p:nvSpPr>
        <p:spPr>
          <a:xfrm>
            <a:off x="4343470" y="2704073"/>
            <a:ext cx="498204" cy="493685"/>
          </a:xfrm>
          <a:prstGeom prst="flowChartConnector">
            <a:avLst/>
          </a:prstGeom>
          <a:noFill/>
          <a:ln w="28575">
            <a:solidFill>
              <a:srgbClr val="FF0000"/>
            </a:solidFill>
            <a:prstDash val="solid"/>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4"/>
          <a:stretch>
            <a:fillRect/>
          </a:stretch>
        </p:blipFill>
        <p:spPr>
          <a:xfrm>
            <a:off x="5189219" y="5684868"/>
            <a:ext cx="524301" cy="524301"/>
          </a:xfrm>
          <a:prstGeom prst="rect">
            <a:avLst/>
          </a:prstGeom>
        </p:spPr>
      </p:pic>
      <p:pic>
        <p:nvPicPr>
          <p:cNvPr id="19" name="Picture 18"/>
          <p:cNvPicPr>
            <a:picLocks noChangeAspect="1"/>
          </p:cNvPicPr>
          <p:nvPr/>
        </p:nvPicPr>
        <p:blipFill>
          <a:blip r:embed="rId5"/>
          <a:stretch>
            <a:fillRect/>
          </a:stretch>
        </p:blipFill>
        <p:spPr>
          <a:xfrm>
            <a:off x="1585140" y="4661820"/>
            <a:ext cx="524301" cy="524301"/>
          </a:xfrm>
          <a:prstGeom prst="rect">
            <a:avLst/>
          </a:prstGeom>
        </p:spPr>
      </p:pic>
      <p:sp>
        <p:nvSpPr>
          <p:cNvPr id="22" name="Round Single Corner Rectangle 21"/>
          <p:cNvSpPr/>
          <p:nvPr/>
        </p:nvSpPr>
        <p:spPr>
          <a:xfrm>
            <a:off x="1046103" y="1495026"/>
            <a:ext cx="1143009" cy="431156"/>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dirty="0">
                <a:solidFill>
                  <a:schemeClr val="bg1"/>
                </a:solidFill>
                <a:cs typeface="B Nasim" panose="00000700000000000000" pitchFamily="2" charset="-78"/>
              </a:rPr>
              <a:t>میدان انقلاب</a:t>
            </a:r>
            <a:endParaRPr lang="en-US" sz="1200" dirty="0">
              <a:solidFill>
                <a:schemeClr val="bg1"/>
              </a:solidFill>
              <a:cs typeface="B Nasim" panose="00000700000000000000" pitchFamily="2" charset="-78"/>
            </a:endParaRPr>
          </a:p>
        </p:txBody>
      </p:sp>
      <p:sp>
        <p:nvSpPr>
          <p:cNvPr id="23" name="Round Single Corner Rectangle 22"/>
          <p:cNvSpPr/>
          <p:nvPr/>
        </p:nvSpPr>
        <p:spPr>
          <a:xfrm>
            <a:off x="2270031" y="633278"/>
            <a:ext cx="1468488" cy="357606"/>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dirty="0">
                <a:solidFill>
                  <a:schemeClr val="bg1"/>
                </a:solidFill>
                <a:cs typeface="B Nasim" panose="00000700000000000000" pitchFamily="2" charset="-78"/>
              </a:rPr>
              <a:t>چهار راه ولیعصر</a:t>
            </a:r>
            <a:endParaRPr lang="en-US" sz="1200" dirty="0">
              <a:solidFill>
                <a:schemeClr val="bg1"/>
              </a:solidFill>
              <a:cs typeface="B Nasim" panose="00000700000000000000" pitchFamily="2" charset="-78"/>
            </a:endParaRPr>
          </a:p>
        </p:txBody>
      </p:sp>
      <p:sp>
        <p:nvSpPr>
          <p:cNvPr id="24" name="Round Single Corner Rectangle 23"/>
          <p:cNvSpPr/>
          <p:nvPr/>
        </p:nvSpPr>
        <p:spPr>
          <a:xfrm>
            <a:off x="3596999" y="1272812"/>
            <a:ext cx="1592220" cy="343564"/>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dirty="0">
                <a:solidFill>
                  <a:schemeClr val="bg1"/>
                </a:solidFill>
                <a:cs typeface="B Nasim" panose="00000700000000000000" pitchFamily="2" charset="-78"/>
              </a:rPr>
              <a:t>چهار راه استانبول</a:t>
            </a:r>
            <a:endParaRPr lang="en-US" sz="1200" dirty="0">
              <a:solidFill>
                <a:schemeClr val="bg1"/>
              </a:solidFill>
              <a:cs typeface="B Nasim" panose="00000700000000000000" pitchFamily="2" charset="-78"/>
            </a:endParaRPr>
          </a:p>
        </p:txBody>
      </p:sp>
      <p:sp>
        <p:nvSpPr>
          <p:cNvPr id="25" name="Round Single Corner Rectangle 24"/>
          <p:cNvSpPr/>
          <p:nvPr/>
        </p:nvSpPr>
        <p:spPr>
          <a:xfrm>
            <a:off x="5242779" y="1978302"/>
            <a:ext cx="1300623" cy="39907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dirty="0">
                <a:solidFill>
                  <a:schemeClr val="bg1"/>
                </a:solidFill>
                <a:cs typeface="B Nasim" panose="00000700000000000000" pitchFamily="2" charset="-78"/>
              </a:rPr>
              <a:t>محور گلوبندک</a:t>
            </a:r>
            <a:endParaRPr lang="en-US" sz="1200" dirty="0">
              <a:solidFill>
                <a:schemeClr val="bg1"/>
              </a:solidFill>
              <a:cs typeface="B Nasim" panose="00000700000000000000" pitchFamily="2" charset="-78"/>
            </a:endParaRPr>
          </a:p>
        </p:txBody>
      </p:sp>
      <p:sp>
        <p:nvSpPr>
          <p:cNvPr id="26" name="Round Single Corner Rectangle 25"/>
          <p:cNvSpPr/>
          <p:nvPr/>
        </p:nvSpPr>
        <p:spPr>
          <a:xfrm>
            <a:off x="3995926" y="3427046"/>
            <a:ext cx="1193293" cy="4572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dirty="0">
                <a:solidFill>
                  <a:schemeClr val="bg1"/>
                </a:solidFill>
                <a:cs typeface="B Nasim" panose="00000700000000000000" pitchFamily="2" charset="-78"/>
              </a:rPr>
              <a:t>میدان امام</a:t>
            </a:r>
            <a:endParaRPr lang="en-US" sz="1200" dirty="0">
              <a:solidFill>
                <a:schemeClr val="bg1"/>
              </a:solidFill>
              <a:cs typeface="B Nasim" panose="00000700000000000000" pitchFamily="2" charset="-78"/>
            </a:endParaRPr>
          </a:p>
        </p:txBody>
      </p:sp>
      <p:sp>
        <p:nvSpPr>
          <p:cNvPr id="27" name="Round Single Corner Rectangle 26"/>
          <p:cNvSpPr/>
          <p:nvPr/>
        </p:nvSpPr>
        <p:spPr>
          <a:xfrm>
            <a:off x="1204232" y="5287721"/>
            <a:ext cx="1390289" cy="498747"/>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dirty="0">
                <a:solidFill>
                  <a:schemeClr val="bg1"/>
                </a:solidFill>
                <a:cs typeface="B Nasim" panose="00000700000000000000" pitchFamily="2" charset="-78"/>
              </a:rPr>
              <a:t>میدان گمرک</a:t>
            </a:r>
            <a:endParaRPr lang="en-US" sz="1200" dirty="0">
              <a:solidFill>
                <a:schemeClr val="bg1"/>
              </a:solidFill>
              <a:cs typeface="B Nasim" panose="00000700000000000000" pitchFamily="2" charset="-78"/>
            </a:endParaRPr>
          </a:p>
        </p:txBody>
      </p:sp>
      <p:sp>
        <p:nvSpPr>
          <p:cNvPr id="28" name="Round Single Corner Rectangle 27"/>
          <p:cNvSpPr/>
          <p:nvPr/>
        </p:nvSpPr>
        <p:spPr>
          <a:xfrm>
            <a:off x="4563787" y="5168158"/>
            <a:ext cx="1357983" cy="459725"/>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dirty="0">
                <a:solidFill>
                  <a:schemeClr val="bg1"/>
                </a:solidFill>
                <a:cs typeface="B Nasim" panose="00000700000000000000" pitchFamily="2" charset="-78"/>
              </a:rPr>
              <a:t>میدان شوش</a:t>
            </a:r>
            <a:endParaRPr lang="en-US" sz="1200" dirty="0">
              <a:solidFill>
                <a:schemeClr val="bg1"/>
              </a:solidFill>
              <a:cs typeface="B Nasim" panose="00000700000000000000" pitchFamily="2" charset="-78"/>
            </a:endParaRPr>
          </a:p>
        </p:txBody>
      </p:sp>
      <p:pic>
        <p:nvPicPr>
          <p:cNvPr id="29" name="Picture 28"/>
          <p:cNvPicPr>
            <a:picLocks noChangeAspect="1"/>
          </p:cNvPicPr>
          <p:nvPr/>
        </p:nvPicPr>
        <p:blipFill rotWithShape="1">
          <a:blip r:embed="rId6">
            <a:extLst>
              <a:ext uri="{28A0092B-C50C-407E-A947-70E740481C1C}">
                <a14:useLocalDpi xmlns:a14="http://schemas.microsoft.com/office/drawing/2010/main" val="0"/>
              </a:ext>
            </a:extLst>
          </a:blip>
          <a:srcRect t="20529" r="31940" b="21482"/>
          <a:stretch/>
        </p:blipFill>
        <p:spPr>
          <a:xfrm>
            <a:off x="7589859" y="1152787"/>
            <a:ext cx="3291158" cy="3738906"/>
          </a:xfrm>
          <a:prstGeom prst="rect">
            <a:avLst/>
          </a:prstGeom>
        </p:spPr>
      </p:pic>
      <p:sp>
        <p:nvSpPr>
          <p:cNvPr id="30" name="TextBox 29"/>
          <p:cNvSpPr txBox="1"/>
          <p:nvPr/>
        </p:nvSpPr>
        <p:spPr>
          <a:xfrm>
            <a:off x="8034629" y="4922676"/>
            <a:ext cx="2401619" cy="400110"/>
          </a:xfrm>
          <a:prstGeom prst="rect">
            <a:avLst/>
          </a:prstGeom>
          <a:noFill/>
        </p:spPr>
        <p:txBody>
          <a:bodyPr wrap="none" rtlCol="0">
            <a:spAutoFit/>
          </a:bodyPr>
          <a:lstStyle/>
          <a:p>
            <a:r>
              <a:rPr lang="fa-IR" sz="2000" dirty="0">
                <a:cs typeface="B Nasim" panose="00000700000000000000" pitchFamily="2" charset="-78"/>
              </a:rPr>
              <a:t>وضع موجود میدان </a:t>
            </a:r>
            <a:endParaRPr lang="en-US" sz="2000" dirty="0">
              <a:cs typeface="B Nasim" panose="00000700000000000000" pitchFamily="2" charset="-78"/>
            </a:endParaRPr>
          </a:p>
        </p:txBody>
      </p: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t="20106" r="26861" b="15132"/>
          <a:stretch/>
        </p:blipFill>
        <p:spPr>
          <a:xfrm>
            <a:off x="7589800" y="1176178"/>
            <a:ext cx="3291217" cy="3796515"/>
          </a:xfrm>
          <a:prstGeom prst="rect">
            <a:avLst/>
          </a:prstGeom>
        </p:spPr>
      </p:pic>
      <p:sp>
        <p:nvSpPr>
          <p:cNvPr id="32" name="TextBox 31"/>
          <p:cNvSpPr txBox="1"/>
          <p:nvPr/>
        </p:nvSpPr>
        <p:spPr>
          <a:xfrm>
            <a:off x="6992712" y="4972693"/>
            <a:ext cx="4328429" cy="400110"/>
          </a:xfrm>
          <a:prstGeom prst="rect">
            <a:avLst/>
          </a:prstGeom>
          <a:noFill/>
        </p:spPr>
        <p:txBody>
          <a:bodyPr wrap="none" rtlCol="0">
            <a:spAutoFit/>
          </a:bodyPr>
          <a:lstStyle/>
          <a:p>
            <a:r>
              <a:rPr lang="fa-IR" sz="2000" dirty="0">
                <a:cs typeface="B Nasim" panose="00000700000000000000" pitchFamily="2" charset="-78"/>
              </a:rPr>
              <a:t>طرح جدید میدان بر اساس یافته ها</a:t>
            </a:r>
            <a:endParaRPr lang="en-US" sz="2000" dirty="0">
              <a:cs typeface="B Nasim" panose="00000700000000000000" pitchFamily="2" charset="-78"/>
            </a:endParaRPr>
          </a:p>
        </p:txBody>
      </p:sp>
    </p:spTree>
    <p:extLst>
      <p:ext uri="{BB962C8B-B14F-4D97-AF65-F5344CB8AC3E}">
        <p14:creationId xmlns:p14="http://schemas.microsoft.com/office/powerpoint/2010/main" val="11393688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1" nodeType="clickEffect">
                                  <p:stCondLst>
                                    <p:cond delay="0"/>
                                  </p:stCondLst>
                                  <p:childTnLst>
                                    <p:animEffect transition="out" filter="wipe(down)">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par>
                                <p:cTn id="21" presetID="22" presetClass="exit" presetSubtype="4" fill="hold" nodeType="withEffect">
                                  <p:stCondLst>
                                    <p:cond delay="0"/>
                                  </p:stCondLst>
                                  <p:childTnLst>
                                    <p:animEffect transition="out" filter="wipe(down)">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ppt_x"/>
                                          </p:val>
                                        </p:tav>
                                        <p:tav tm="100000">
                                          <p:val>
                                            <p:strVal val="#ppt_x"/>
                                          </p:val>
                                        </p:tav>
                                      </p:tavLst>
                                    </p:anim>
                                    <p:anim calcmode="lin" valueType="num">
                                      <p:cBhvr additive="base">
                                        <p:cTn id="3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nodeType="clickEffect">
                                  <p:stCondLst>
                                    <p:cond delay="0"/>
                                  </p:stCondLst>
                                  <p:childTnLst>
                                    <p:animEffect transition="out" filter="wipe(down)">
                                      <p:cBhvr>
                                        <p:cTn id="37" dur="500"/>
                                        <p:tgtEl>
                                          <p:spTgt spid="29"/>
                                        </p:tgtEl>
                                      </p:cBhvr>
                                    </p:animEffect>
                                    <p:set>
                                      <p:cBhvr>
                                        <p:cTn id="38" dur="1" fill="hold">
                                          <p:stCondLst>
                                            <p:cond delay="499"/>
                                          </p:stCondLst>
                                        </p:cTn>
                                        <p:tgtEl>
                                          <p:spTgt spid="29"/>
                                        </p:tgtEl>
                                        <p:attrNameLst>
                                          <p:attrName>style.visibility</p:attrName>
                                        </p:attrNameLst>
                                      </p:cBhvr>
                                      <p:to>
                                        <p:strVal val="hidden"/>
                                      </p:to>
                                    </p:set>
                                  </p:childTnLst>
                                </p:cTn>
                              </p:par>
                              <p:par>
                                <p:cTn id="39" presetID="22" presetClass="exit" presetSubtype="4" fill="hold" grpId="1" nodeType="withEffect">
                                  <p:stCondLst>
                                    <p:cond delay="0"/>
                                  </p:stCondLst>
                                  <p:childTnLst>
                                    <p:animEffect transition="out" filter="wipe(down)">
                                      <p:cBhvr>
                                        <p:cTn id="40" dur="500"/>
                                        <p:tgtEl>
                                          <p:spTgt spid="30"/>
                                        </p:tgtEl>
                                      </p:cBhvr>
                                    </p:animEffect>
                                    <p:set>
                                      <p:cBhvr>
                                        <p:cTn id="41" dur="1" fill="hold">
                                          <p:stCondLst>
                                            <p:cond delay="499"/>
                                          </p:stCondLst>
                                        </p:cTn>
                                        <p:tgtEl>
                                          <p:spTgt spid="30"/>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down)">
                                      <p:cBhvr>
                                        <p:cTn id="49" dur="500"/>
                                        <p:tgtEl>
                                          <p:spTgt spid="3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down)">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down)">
                                      <p:cBhvr>
                                        <p:cTn id="59" dur="500"/>
                                        <p:tgtEl>
                                          <p:spTgt spid="8"/>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xit" presetSubtype="4" fill="hold" grpId="1" nodeType="clickEffect">
                                  <p:stCondLst>
                                    <p:cond delay="0"/>
                                  </p:stCondLst>
                                  <p:childTnLst>
                                    <p:anim calcmode="lin" valueType="num">
                                      <p:cBhvr additive="base">
                                        <p:cTn id="63" dur="500"/>
                                        <p:tgtEl>
                                          <p:spTgt spid="7"/>
                                        </p:tgtEl>
                                        <p:attrNameLst>
                                          <p:attrName>ppt_x</p:attrName>
                                        </p:attrNameLst>
                                      </p:cBhvr>
                                      <p:tavLst>
                                        <p:tav tm="0">
                                          <p:val>
                                            <p:strVal val="ppt_x"/>
                                          </p:val>
                                        </p:tav>
                                        <p:tav tm="100000">
                                          <p:val>
                                            <p:strVal val="ppt_x"/>
                                          </p:val>
                                        </p:tav>
                                      </p:tavLst>
                                    </p:anim>
                                    <p:anim calcmode="lin" valueType="num">
                                      <p:cBhvr additive="base">
                                        <p:cTn id="64" dur="500"/>
                                        <p:tgtEl>
                                          <p:spTgt spid="7"/>
                                        </p:tgtEl>
                                        <p:attrNameLst>
                                          <p:attrName>ppt_y</p:attrName>
                                        </p:attrNameLst>
                                      </p:cBhvr>
                                      <p:tavLst>
                                        <p:tav tm="0">
                                          <p:val>
                                            <p:strVal val="ppt_y"/>
                                          </p:val>
                                        </p:tav>
                                        <p:tav tm="100000">
                                          <p:val>
                                            <p:strVal val="1+ppt_h/2"/>
                                          </p:val>
                                        </p:tav>
                                      </p:tavLst>
                                    </p:anim>
                                    <p:set>
                                      <p:cBhvr>
                                        <p:cTn id="65" dur="1" fill="hold">
                                          <p:stCondLst>
                                            <p:cond delay="499"/>
                                          </p:stCondLst>
                                        </p:cTn>
                                        <p:tgtEl>
                                          <p:spTgt spid="7"/>
                                        </p:tgtEl>
                                        <p:attrNameLst>
                                          <p:attrName>style.visibility</p:attrName>
                                        </p:attrNameLst>
                                      </p:cBhvr>
                                      <p:to>
                                        <p:strVal val="hidden"/>
                                      </p:to>
                                    </p:set>
                                  </p:childTnLst>
                                </p:cTn>
                              </p:par>
                              <p:par>
                                <p:cTn id="66" presetID="2" presetClass="exit" presetSubtype="4" fill="hold" grpId="1" nodeType="withEffect">
                                  <p:stCondLst>
                                    <p:cond delay="0"/>
                                  </p:stCondLst>
                                  <p:childTnLst>
                                    <p:anim calcmode="lin" valueType="num">
                                      <p:cBhvr additive="base">
                                        <p:cTn id="67" dur="500"/>
                                        <p:tgtEl>
                                          <p:spTgt spid="8"/>
                                        </p:tgtEl>
                                        <p:attrNameLst>
                                          <p:attrName>ppt_x</p:attrName>
                                        </p:attrNameLst>
                                      </p:cBhvr>
                                      <p:tavLst>
                                        <p:tav tm="0">
                                          <p:val>
                                            <p:strVal val="ppt_x"/>
                                          </p:val>
                                        </p:tav>
                                        <p:tav tm="100000">
                                          <p:val>
                                            <p:strVal val="ppt_x"/>
                                          </p:val>
                                        </p:tav>
                                      </p:tavLst>
                                    </p:anim>
                                    <p:anim calcmode="lin" valueType="num">
                                      <p:cBhvr additive="base">
                                        <p:cTn id="68" dur="500"/>
                                        <p:tgtEl>
                                          <p:spTgt spid="8"/>
                                        </p:tgtEl>
                                        <p:attrNameLst>
                                          <p:attrName>ppt_y</p:attrName>
                                        </p:attrNameLst>
                                      </p:cBhvr>
                                      <p:tavLst>
                                        <p:tav tm="0">
                                          <p:val>
                                            <p:strVal val="ppt_y"/>
                                          </p:val>
                                        </p:tav>
                                        <p:tav tm="100000">
                                          <p:val>
                                            <p:strVal val="1+ppt_h/2"/>
                                          </p:val>
                                        </p:tav>
                                      </p:tavLst>
                                    </p:anim>
                                    <p:set>
                                      <p:cBhvr>
                                        <p:cTn id="69" dur="1" fill="hold">
                                          <p:stCondLst>
                                            <p:cond delay="499"/>
                                          </p:stCondLst>
                                        </p:cTn>
                                        <p:tgtEl>
                                          <p:spTgt spid="8"/>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nodeType="click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500" fill="hold"/>
                                        <p:tgtEl>
                                          <p:spTgt spid="9"/>
                                        </p:tgtEl>
                                        <p:attrNameLst>
                                          <p:attrName>ppt_x</p:attrName>
                                        </p:attrNameLst>
                                      </p:cBhvr>
                                      <p:tavLst>
                                        <p:tav tm="0">
                                          <p:val>
                                            <p:strVal val="#ppt_x"/>
                                          </p:val>
                                        </p:tav>
                                        <p:tav tm="100000">
                                          <p:val>
                                            <p:strVal val="#ppt_x"/>
                                          </p:val>
                                        </p:tav>
                                      </p:tavLst>
                                    </p:anim>
                                    <p:anim calcmode="lin" valueType="num">
                                      <p:cBhvr additive="base">
                                        <p:cTn id="75" dur="500" fill="hold"/>
                                        <p:tgtEl>
                                          <p:spTgt spid="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fill="hold"/>
                                        <p:tgtEl>
                                          <p:spTgt spid="22"/>
                                        </p:tgtEl>
                                        <p:attrNameLst>
                                          <p:attrName>ppt_x</p:attrName>
                                        </p:attrNameLst>
                                      </p:cBhvr>
                                      <p:tavLst>
                                        <p:tav tm="0">
                                          <p:val>
                                            <p:strVal val="#ppt_x"/>
                                          </p:val>
                                        </p:tav>
                                        <p:tav tm="100000">
                                          <p:val>
                                            <p:strVal val="#ppt_x"/>
                                          </p:val>
                                        </p:tav>
                                      </p:tavLst>
                                    </p:anim>
                                    <p:anim calcmode="lin" valueType="num">
                                      <p:cBhvr additive="base">
                                        <p:cTn id="83" dur="500" fill="hold"/>
                                        <p:tgtEl>
                                          <p:spTgt spid="22"/>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fill="hold"/>
                                        <p:tgtEl>
                                          <p:spTgt spid="23"/>
                                        </p:tgtEl>
                                        <p:attrNameLst>
                                          <p:attrName>ppt_x</p:attrName>
                                        </p:attrNameLst>
                                      </p:cBhvr>
                                      <p:tavLst>
                                        <p:tav tm="0">
                                          <p:val>
                                            <p:strVal val="#ppt_x"/>
                                          </p:val>
                                        </p:tav>
                                        <p:tav tm="100000">
                                          <p:val>
                                            <p:strVal val="#ppt_x"/>
                                          </p:val>
                                        </p:tav>
                                      </p:tavLst>
                                    </p:anim>
                                    <p:anim calcmode="lin" valueType="num">
                                      <p:cBhvr additive="base">
                                        <p:cTn id="87" dur="500" fill="hold"/>
                                        <p:tgtEl>
                                          <p:spTgt spid="23"/>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12"/>
                                        </p:tgtEl>
                                        <p:attrNameLst>
                                          <p:attrName>style.visibility</p:attrName>
                                        </p:attrNameLst>
                                      </p:cBhvr>
                                      <p:to>
                                        <p:strVal val="visible"/>
                                      </p:to>
                                    </p:set>
                                    <p:anim calcmode="lin" valueType="num">
                                      <p:cBhvr additive="base">
                                        <p:cTn id="90" dur="500" fill="hold"/>
                                        <p:tgtEl>
                                          <p:spTgt spid="12"/>
                                        </p:tgtEl>
                                        <p:attrNameLst>
                                          <p:attrName>ppt_x</p:attrName>
                                        </p:attrNameLst>
                                      </p:cBhvr>
                                      <p:tavLst>
                                        <p:tav tm="0">
                                          <p:val>
                                            <p:strVal val="#ppt_x"/>
                                          </p:val>
                                        </p:tav>
                                        <p:tav tm="100000">
                                          <p:val>
                                            <p:strVal val="#ppt_x"/>
                                          </p:val>
                                        </p:tav>
                                      </p:tavLst>
                                    </p:anim>
                                    <p:anim calcmode="lin" valueType="num">
                                      <p:cBhvr additive="base">
                                        <p:cTn id="91" dur="500" fill="hold"/>
                                        <p:tgtEl>
                                          <p:spTgt spid="1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additive="base">
                                        <p:cTn id="94" dur="500" fill="hold"/>
                                        <p:tgtEl>
                                          <p:spTgt spid="24"/>
                                        </p:tgtEl>
                                        <p:attrNameLst>
                                          <p:attrName>ppt_x</p:attrName>
                                        </p:attrNameLst>
                                      </p:cBhvr>
                                      <p:tavLst>
                                        <p:tav tm="0">
                                          <p:val>
                                            <p:strVal val="#ppt_x"/>
                                          </p:val>
                                        </p:tav>
                                        <p:tav tm="100000">
                                          <p:val>
                                            <p:strVal val="#ppt_x"/>
                                          </p:val>
                                        </p:tav>
                                      </p:tavLst>
                                    </p:anim>
                                    <p:anim calcmode="lin" valueType="num">
                                      <p:cBhvr additive="base">
                                        <p:cTn id="95" dur="500" fill="hold"/>
                                        <p:tgtEl>
                                          <p:spTgt spid="24"/>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additive="base">
                                        <p:cTn id="98" dur="500" fill="hold"/>
                                        <p:tgtEl>
                                          <p:spTgt spid="14"/>
                                        </p:tgtEl>
                                        <p:attrNameLst>
                                          <p:attrName>ppt_x</p:attrName>
                                        </p:attrNameLst>
                                      </p:cBhvr>
                                      <p:tavLst>
                                        <p:tav tm="0">
                                          <p:val>
                                            <p:strVal val="#ppt_x"/>
                                          </p:val>
                                        </p:tav>
                                        <p:tav tm="100000">
                                          <p:val>
                                            <p:strVal val="#ppt_x"/>
                                          </p:val>
                                        </p:tav>
                                      </p:tavLst>
                                    </p:anim>
                                    <p:anim calcmode="lin" valueType="num">
                                      <p:cBhvr additive="base">
                                        <p:cTn id="99" dur="500" fill="hold"/>
                                        <p:tgtEl>
                                          <p:spTgt spid="1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additive="base">
                                        <p:cTn id="102" dur="500" fill="hold"/>
                                        <p:tgtEl>
                                          <p:spTgt spid="16"/>
                                        </p:tgtEl>
                                        <p:attrNameLst>
                                          <p:attrName>ppt_x</p:attrName>
                                        </p:attrNameLst>
                                      </p:cBhvr>
                                      <p:tavLst>
                                        <p:tav tm="0">
                                          <p:val>
                                            <p:strVal val="#ppt_x"/>
                                          </p:val>
                                        </p:tav>
                                        <p:tav tm="100000">
                                          <p:val>
                                            <p:strVal val="#ppt_x"/>
                                          </p:val>
                                        </p:tav>
                                      </p:tavLst>
                                    </p:anim>
                                    <p:anim calcmode="lin" valueType="num">
                                      <p:cBhvr additive="base">
                                        <p:cTn id="103" dur="500" fill="hold"/>
                                        <p:tgtEl>
                                          <p:spTgt spid="16"/>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fill="hold"/>
                                        <p:tgtEl>
                                          <p:spTgt spid="25"/>
                                        </p:tgtEl>
                                        <p:attrNameLst>
                                          <p:attrName>ppt_x</p:attrName>
                                        </p:attrNameLst>
                                      </p:cBhvr>
                                      <p:tavLst>
                                        <p:tav tm="0">
                                          <p:val>
                                            <p:strVal val="#ppt_x"/>
                                          </p:val>
                                        </p:tav>
                                        <p:tav tm="100000">
                                          <p:val>
                                            <p:strVal val="#ppt_x"/>
                                          </p:val>
                                        </p:tav>
                                      </p:tavLst>
                                    </p:anim>
                                    <p:anim calcmode="lin" valueType="num">
                                      <p:cBhvr additive="base">
                                        <p:cTn id="107" dur="500" fill="hold"/>
                                        <p:tgtEl>
                                          <p:spTgt spid="25"/>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17"/>
                                        </p:tgtEl>
                                        <p:attrNameLst>
                                          <p:attrName>style.visibility</p:attrName>
                                        </p:attrNameLst>
                                      </p:cBhvr>
                                      <p:to>
                                        <p:strVal val="visible"/>
                                      </p:to>
                                    </p:set>
                                    <p:anim calcmode="lin" valueType="num">
                                      <p:cBhvr additive="base">
                                        <p:cTn id="110" dur="500" fill="hold"/>
                                        <p:tgtEl>
                                          <p:spTgt spid="17"/>
                                        </p:tgtEl>
                                        <p:attrNameLst>
                                          <p:attrName>ppt_x</p:attrName>
                                        </p:attrNameLst>
                                      </p:cBhvr>
                                      <p:tavLst>
                                        <p:tav tm="0">
                                          <p:val>
                                            <p:strVal val="#ppt_x"/>
                                          </p:val>
                                        </p:tav>
                                        <p:tav tm="100000">
                                          <p:val>
                                            <p:strVal val="#ppt_x"/>
                                          </p:val>
                                        </p:tav>
                                      </p:tavLst>
                                    </p:anim>
                                    <p:anim calcmode="lin" valueType="num">
                                      <p:cBhvr additive="base">
                                        <p:cTn id="111" dur="500" fill="hold"/>
                                        <p:tgtEl>
                                          <p:spTgt spid="17"/>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fill="hold"/>
                                        <p:tgtEl>
                                          <p:spTgt spid="26"/>
                                        </p:tgtEl>
                                        <p:attrNameLst>
                                          <p:attrName>ppt_x</p:attrName>
                                        </p:attrNameLst>
                                      </p:cBhvr>
                                      <p:tavLst>
                                        <p:tav tm="0">
                                          <p:val>
                                            <p:strVal val="#ppt_x"/>
                                          </p:val>
                                        </p:tav>
                                        <p:tav tm="100000">
                                          <p:val>
                                            <p:strVal val="#ppt_x"/>
                                          </p:val>
                                        </p:tav>
                                      </p:tavLst>
                                    </p:anim>
                                    <p:anim calcmode="lin" valueType="num">
                                      <p:cBhvr additive="base">
                                        <p:cTn id="115" dur="500" fill="hold"/>
                                        <p:tgtEl>
                                          <p:spTgt spid="26"/>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28"/>
                                        </p:tgtEl>
                                        <p:attrNameLst>
                                          <p:attrName>style.visibility</p:attrName>
                                        </p:attrNameLst>
                                      </p:cBhvr>
                                      <p:to>
                                        <p:strVal val="visible"/>
                                      </p:to>
                                    </p:set>
                                    <p:anim calcmode="lin" valueType="num">
                                      <p:cBhvr additive="base">
                                        <p:cTn id="118" dur="500" fill="hold"/>
                                        <p:tgtEl>
                                          <p:spTgt spid="28"/>
                                        </p:tgtEl>
                                        <p:attrNameLst>
                                          <p:attrName>ppt_x</p:attrName>
                                        </p:attrNameLst>
                                      </p:cBhvr>
                                      <p:tavLst>
                                        <p:tav tm="0">
                                          <p:val>
                                            <p:strVal val="#ppt_x"/>
                                          </p:val>
                                        </p:tav>
                                        <p:tav tm="100000">
                                          <p:val>
                                            <p:strVal val="#ppt_x"/>
                                          </p:val>
                                        </p:tav>
                                      </p:tavLst>
                                    </p:anim>
                                    <p:anim calcmode="lin" valueType="num">
                                      <p:cBhvr additive="base">
                                        <p:cTn id="119" dur="500" fill="hold"/>
                                        <p:tgtEl>
                                          <p:spTgt spid="28"/>
                                        </p:tgtEl>
                                        <p:attrNameLst>
                                          <p:attrName>ppt_y</p:attrName>
                                        </p:attrNameLst>
                                      </p:cBhvr>
                                      <p:tavLst>
                                        <p:tav tm="0">
                                          <p:val>
                                            <p:strVal val="1+#ppt_h/2"/>
                                          </p:val>
                                        </p:tav>
                                        <p:tav tm="100000">
                                          <p:val>
                                            <p:strVal val="#ppt_y"/>
                                          </p:val>
                                        </p:tav>
                                      </p:tavLst>
                                    </p:anim>
                                  </p:childTnLst>
                                </p:cTn>
                              </p:par>
                              <p:par>
                                <p:cTn id="120" presetID="2" presetClass="entr" presetSubtype="4" fill="hold" nodeType="withEffect">
                                  <p:stCondLst>
                                    <p:cond delay="0"/>
                                  </p:stCondLst>
                                  <p:childTnLst>
                                    <p:set>
                                      <p:cBhvr>
                                        <p:cTn id="121" dur="1" fill="hold">
                                          <p:stCondLst>
                                            <p:cond delay="0"/>
                                          </p:stCondLst>
                                        </p:cTn>
                                        <p:tgtEl>
                                          <p:spTgt spid="18"/>
                                        </p:tgtEl>
                                        <p:attrNameLst>
                                          <p:attrName>style.visibility</p:attrName>
                                        </p:attrNameLst>
                                      </p:cBhvr>
                                      <p:to>
                                        <p:strVal val="visible"/>
                                      </p:to>
                                    </p:set>
                                    <p:anim calcmode="lin" valueType="num">
                                      <p:cBhvr additive="base">
                                        <p:cTn id="122" dur="500" fill="hold"/>
                                        <p:tgtEl>
                                          <p:spTgt spid="18"/>
                                        </p:tgtEl>
                                        <p:attrNameLst>
                                          <p:attrName>ppt_x</p:attrName>
                                        </p:attrNameLst>
                                      </p:cBhvr>
                                      <p:tavLst>
                                        <p:tav tm="0">
                                          <p:val>
                                            <p:strVal val="#ppt_x"/>
                                          </p:val>
                                        </p:tav>
                                        <p:tav tm="100000">
                                          <p:val>
                                            <p:strVal val="#ppt_x"/>
                                          </p:val>
                                        </p:tav>
                                      </p:tavLst>
                                    </p:anim>
                                    <p:anim calcmode="lin" valueType="num">
                                      <p:cBhvr additive="base">
                                        <p:cTn id="123" dur="500" fill="hold"/>
                                        <p:tgtEl>
                                          <p:spTgt spid="18"/>
                                        </p:tgtEl>
                                        <p:attrNameLst>
                                          <p:attrName>ppt_y</p:attrName>
                                        </p:attrNameLst>
                                      </p:cBhvr>
                                      <p:tavLst>
                                        <p:tav tm="0">
                                          <p:val>
                                            <p:strVal val="1+#ppt_h/2"/>
                                          </p:val>
                                        </p:tav>
                                        <p:tav tm="100000">
                                          <p:val>
                                            <p:strVal val="#ppt_y"/>
                                          </p:val>
                                        </p:tav>
                                      </p:tavLst>
                                    </p:anim>
                                  </p:childTnLst>
                                </p:cTn>
                              </p:par>
                              <p:par>
                                <p:cTn id="124" presetID="2" presetClass="entr" presetSubtype="4" fill="hold" nodeType="withEffect">
                                  <p:stCondLst>
                                    <p:cond delay="0"/>
                                  </p:stCondLst>
                                  <p:childTnLst>
                                    <p:set>
                                      <p:cBhvr>
                                        <p:cTn id="125" dur="1" fill="hold">
                                          <p:stCondLst>
                                            <p:cond delay="0"/>
                                          </p:stCondLst>
                                        </p:cTn>
                                        <p:tgtEl>
                                          <p:spTgt spid="19"/>
                                        </p:tgtEl>
                                        <p:attrNameLst>
                                          <p:attrName>style.visibility</p:attrName>
                                        </p:attrNameLst>
                                      </p:cBhvr>
                                      <p:to>
                                        <p:strVal val="visible"/>
                                      </p:to>
                                    </p:set>
                                    <p:anim calcmode="lin" valueType="num">
                                      <p:cBhvr additive="base">
                                        <p:cTn id="126" dur="500" fill="hold"/>
                                        <p:tgtEl>
                                          <p:spTgt spid="19"/>
                                        </p:tgtEl>
                                        <p:attrNameLst>
                                          <p:attrName>ppt_x</p:attrName>
                                        </p:attrNameLst>
                                      </p:cBhvr>
                                      <p:tavLst>
                                        <p:tav tm="0">
                                          <p:val>
                                            <p:strVal val="#ppt_x"/>
                                          </p:val>
                                        </p:tav>
                                        <p:tav tm="100000">
                                          <p:val>
                                            <p:strVal val="#ppt_x"/>
                                          </p:val>
                                        </p:tav>
                                      </p:tavLst>
                                    </p:anim>
                                    <p:anim calcmode="lin" valueType="num">
                                      <p:cBhvr additive="base">
                                        <p:cTn id="127" dur="500" fill="hold"/>
                                        <p:tgtEl>
                                          <p:spTgt spid="19"/>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additive="base">
                                        <p:cTn id="130" dur="500" fill="hold"/>
                                        <p:tgtEl>
                                          <p:spTgt spid="27"/>
                                        </p:tgtEl>
                                        <p:attrNameLst>
                                          <p:attrName>ppt_x</p:attrName>
                                        </p:attrNameLst>
                                      </p:cBhvr>
                                      <p:tavLst>
                                        <p:tav tm="0">
                                          <p:val>
                                            <p:strVal val="#ppt_x"/>
                                          </p:val>
                                        </p:tav>
                                        <p:tav tm="100000">
                                          <p:val>
                                            <p:strVal val="#ppt_x"/>
                                          </p:val>
                                        </p:tav>
                                      </p:tavLst>
                                    </p:anim>
                                    <p:anim calcmode="lin" valueType="num">
                                      <p:cBhvr additive="base">
                                        <p:cTn id="13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7" grpId="0"/>
      <p:bldP spid="7" grpId="1"/>
      <p:bldP spid="8" grpId="0"/>
      <p:bldP spid="8" grpId="1"/>
      <p:bldP spid="12" grpId="0" animBg="1"/>
      <p:bldP spid="13" grpId="0" animBg="1"/>
      <p:bldP spid="14" grpId="0" animBg="1"/>
      <p:bldP spid="16" grpId="0" animBg="1"/>
      <p:bldP spid="17" grpId="0" animBg="1"/>
      <p:bldP spid="22" grpId="0" animBg="1"/>
      <p:bldP spid="23" grpId="0" animBg="1"/>
      <p:bldP spid="24" grpId="0" animBg="1"/>
      <p:bldP spid="25" grpId="0" animBg="1"/>
      <p:bldP spid="26" grpId="0" animBg="1"/>
      <p:bldP spid="27" grpId="0" animBg="1"/>
      <p:bldP spid="28" grpId="0" animBg="1"/>
      <p:bldP spid="30" grpId="0"/>
      <p:bldP spid="30" grpId="1"/>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9880" y="708338"/>
            <a:ext cx="5475530" cy="5940088"/>
          </a:xfrm>
          <a:prstGeom prst="rect">
            <a:avLst/>
          </a:prstGeom>
          <a:noFill/>
        </p:spPr>
        <p:txBody>
          <a:bodyPr wrap="square" rtlCol="0">
            <a:spAutoFit/>
          </a:bodyPr>
          <a:lstStyle/>
          <a:p>
            <a:pPr marL="342900" indent="-342900" algn="r" rtl="1">
              <a:buFont typeface="Wingdings" pitchFamily="2" charset="2"/>
              <a:buChar char="§"/>
            </a:pPr>
            <a:r>
              <a:rPr lang="fa-IR" sz="2000" cap="all" dirty="0" smtClean="0">
                <a:latin typeface="+mj-lt"/>
                <a:ea typeface="+mj-ea"/>
                <a:cs typeface="B Homa" panose="00000400000000000000" pitchFamily="2" charset="-78"/>
              </a:rPr>
              <a:t>مقدمه</a:t>
            </a:r>
            <a:endParaRPr lang="fa-IR" sz="2000" cap="all" dirty="0">
              <a:latin typeface="+mj-lt"/>
              <a:ea typeface="+mj-ea"/>
              <a:cs typeface="B Homa" panose="00000400000000000000" pitchFamily="2" charset="-78"/>
            </a:endParaRPr>
          </a:p>
          <a:p>
            <a:pPr marL="342900" indent="-342900" algn="r" rtl="1">
              <a:buFont typeface="Wingdings" pitchFamily="2" charset="2"/>
              <a:buChar char="§"/>
            </a:pPr>
            <a:r>
              <a:rPr lang="fa-IR" sz="2000" cap="all" dirty="0">
                <a:latin typeface="+mj-lt"/>
                <a:ea typeface="+mj-ea"/>
                <a:cs typeface="B Homa" panose="00000400000000000000" pitchFamily="2" charset="-78"/>
              </a:rPr>
              <a:t>ریشه های نهضت</a:t>
            </a:r>
          </a:p>
          <a:p>
            <a:pPr marL="342900" indent="-342900" algn="r" rtl="1">
              <a:buFont typeface="Wingdings" pitchFamily="2" charset="2"/>
              <a:buChar char="§"/>
            </a:pPr>
            <a:r>
              <a:rPr lang="fa-IR" sz="2000" cap="all" dirty="0">
                <a:latin typeface="+mj-lt"/>
                <a:ea typeface="+mj-ea"/>
                <a:cs typeface="B Homa" panose="00000400000000000000" pitchFamily="2" charset="-78"/>
              </a:rPr>
              <a:t>سیر تحول رفتار گرایی </a:t>
            </a:r>
          </a:p>
          <a:p>
            <a:pPr marL="342900" indent="-342900" algn="r" rtl="1">
              <a:buFont typeface="Wingdings" pitchFamily="2" charset="2"/>
              <a:buChar char="§"/>
            </a:pPr>
            <a:r>
              <a:rPr lang="fa-IR" sz="2000" cap="all" dirty="0">
                <a:latin typeface="+mj-lt"/>
                <a:ea typeface="+mj-ea"/>
                <a:cs typeface="B Homa" panose="00000400000000000000" pitchFamily="2" charset="-78"/>
              </a:rPr>
              <a:t>پایه ی فلسفی ، سیاسی ، علمی و مذهبی</a:t>
            </a:r>
          </a:p>
          <a:p>
            <a:pPr marL="342900" indent="-342900" algn="r" rtl="1">
              <a:buFont typeface="Wingdings" pitchFamily="2" charset="2"/>
              <a:buChar char="§"/>
            </a:pPr>
            <a:r>
              <a:rPr lang="fa-IR" sz="2000" cap="all" dirty="0">
                <a:latin typeface="+mj-lt"/>
                <a:ea typeface="+mj-ea"/>
                <a:cs typeface="B Homa" panose="00000400000000000000" pitchFamily="2" charset="-78"/>
              </a:rPr>
              <a:t>روش و اصول طراحی</a:t>
            </a:r>
          </a:p>
          <a:p>
            <a:pPr marL="342900" indent="-342900" algn="r" rtl="1">
              <a:buFont typeface="Wingdings" pitchFamily="2" charset="2"/>
              <a:buChar char="§"/>
            </a:pPr>
            <a:r>
              <a:rPr lang="fa-IR" sz="2000" cap="all" dirty="0">
                <a:latin typeface="+mj-lt"/>
                <a:ea typeface="+mj-ea"/>
                <a:cs typeface="B Homa" panose="00000400000000000000" pitchFamily="2" charset="-78"/>
              </a:rPr>
              <a:t>عناصر تشکیل دهنده ی فرم شهر</a:t>
            </a:r>
          </a:p>
          <a:p>
            <a:pPr marL="342900" indent="-342900" algn="r" rtl="1">
              <a:buFont typeface="Wingdings" pitchFamily="2" charset="2"/>
              <a:buChar char="§"/>
            </a:pPr>
            <a:r>
              <a:rPr lang="fa-IR" sz="2000" cap="all" dirty="0">
                <a:latin typeface="+mj-lt"/>
                <a:ea typeface="+mj-ea"/>
                <a:cs typeface="B Homa" panose="00000400000000000000" pitchFamily="2" charset="-78"/>
              </a:rPr>
              <a:t>سیستم ارتباطی</a:t>
            </a:r>
          </a:p>
          <a:p>
            <a:pPr marL="342900" indent="-342900" algn="r" rtl="1">
              <a:buFont typeface="Wingdings" pitchFamily="2" charset="2"/>
              <a:buChar char="§"/>
            </a:pPr>
            <a:r>
              <a:rPr lang="fa-IR" sz="2000" cap="all" dirty="0">
                <a:latin typeface="+mj-lt"/>
                <a:ea typeface="+mj-ea"/>
                <a:cs typeface="B Homa" panose="00000400000000000000" pitchFamily="2" charset="-78"/>
              </a:rPr>
              <a:t>کاربری</a:t>
            </a:r>
          </a:p>
          <a:p>
            <a:pPr marL="342900" indent="-342900" algn="r" rtl="1">
              <a:buFont typeface="Wingdings" pitchFamily="2" charset="2"/>
              <a:buChar char="§"/>
            </a:pPr>
            <a:r>
              <a:rPr lang="fa-IR" sz="2000" cap="all" dirty="0">
                <a:latin typeface="+mj-lt"/>
                <a:ea typeface="+mj-ea"/>
                <a:cs typeface="B Homa" panose="00000400000000000000" pitchFamily="2" charset="-78"/>
              </a:rPr>
              <a:t>تراکم</a:t>
            </a:r>
          </a:p>
          <a:p>
            <a:pPr marL="342900" indent="-342900" algn="r" rtl="1">
              <a:buFont typeface="Wingdings" pitchFamily="2" charset="2"/>
              <a:buChar char="§"/>
            </a:pPr>
            <a:r>
              <a:rPr lang="fa-IR" sz="2000" cap="all" dirty="0">
                <a:latin typeface="+mj-lt"/>
                <a:ea typeface="+mj-ea"/>
                <a:cs typeface="B Homa" panose="00000400000000000000" pitchFamily="2" charset="-78"/>
              </a:rPr>
              <a:t>ارتباط با طبیعت</a:t>
            </a:r>
          </a:p>
          <a:p>
            <a:pPr marL="342900" indent="-342900" algn="r" rtl="1">
              <a:buFont typeface="Wingdings" pitchFamily="2" charset="2"/>
              <a:buChar char="§"/>
            </a:pPr>
            <a:r>
              <a:rPr lang="fa-IR" sz="2000" cap="all" dirty="0">
                <a:latin typeface="+mj-lt"/>
                <a:ea typeface="+mj-ea"/>
                <a:cs typeface="B Homa" panose="00000400000000000000" pitchFamily="2" charset="-78"/>
              </a:rPr>
              <a:t>مقیاس</a:t>
            </a:r>
          </a:p>
          <a:p>
            <a:pPr marL="342900" indent="-342900" algn="r" rtl="1">
              <a:buFont typeface="Wingdings" pitchFamily="2" charset="2"/>
              <a:buChar char="§"/>
            </a:pPr>
            <a:r>
              <a:rPr lang="fa-IR" sz="2000" cap="all" dirty="0">
                <a:latin typeface="+mj-lt"/>
                <a:ea typeface="+mj-ea"/>
                <a:cs typeface="B Homa" panose="00000400000000000000" pitchFamily="2" charset="-78"/>
              </a:rPr>
              <a:t>چارچوب توسعه</a:t>
            </a:r>
          </a:p>
          <a:p>
            <a:pPr marL="342900" indent="-342900" algn="r" rtl="1">
              <a:buFont typeface="Wingdings" pitchFamily="2" charset="2"/>
              <a:buChar char="§"/>
            </a:pPr>
            <a:r>
              <a:rPr lang="fa-IR" sz="2000" cap="all" dirty="0">
                <a:latin typeface="+mj-lt"/>
                <a:ea typeface="+mj-ea"/>
                <a:cs typeface="B Homa" panose="00000400000000000000" pitchFamily="2" charset="-78"/>
              </a:rPr>
              <a:t>جنبه های مالی و اداری</a:t>
            </a:r>
          </a:p>
          <a:p>
            <a:pPr marL="342900" indent="-342900" algn="r" rtl="1">
              <a:buFont typeface="Wingdings" pitchFamily="2" charset="2"/>
              <a:buChar char="§"/>
            </a:pPr>
            <a:r>
              <a:rPr lang="fa-IR" sz="2000" cap="all" dirty="0">
                <a:latin typeface="+mj-lt"/>
                <a:ea typeface="+mj-ea"/>
                <a:cs typeface="B Homa" panose="00000400000000000000" pitchFamily="2" charset="-78"/>
              </a:rPr>
              <a:t>رابطه ی طراح با استفاده کننده</a:t>
            </a:r>
          </a:p>
          <a:p>
            <a:pPr marL="342900" indent="-342900" algn="r" rtl="1">
              <a:buFont typeface="Wingdings" pitchFamily="2" charset="2"/>
              <a:buChar char="§"/>
            </a:pPr>
            <a:r>
              <a:rPr lang="fa-IR" sz="2000" cap="all" dirty="0">
                <a:latin typeface="+mj-lt"/>
                <a:ea typeface="+mj-ea"/>
                <a:cs typeface="B Homa" panose="00000400000000000000" pitchFamily="2" charset="-78"/>
              </a:rPr>
              <a:t>نمونه های اجرا شده</a:t>
            </a:r>
          </a:p>
          <a:p>
            <a:pPr marL="342900" indent="-342900" algn="r" rtl="1">
              <a:buFont typeface="Wingdings" pitchFamily="2" charset="2"/>
              <a:buChar char="§"/>
            </a:pPr>
            <a:r>
              <a:rPr lang="fa-IR" sz="2000" cap="all" dirty="0">
                <a:latin typeface="+mj-lt"/>
                <a:ea typeface="+mj-ea"/>
                <a:cs typeface="B Homa" panose="00000400000000000000" pitchFamily="2" charset="-78"/>
              </a:rPr>
              <a:t>انتقادات</a:t>
            </a:r>
          </a:p>
          <a:p>
            <a:pPr marL="342900" indent="-342900" algn="r" rtl="1">
              <a:buFont typeface="Wingdings" pitchFamily="2" charset="2"/>
              <a:buChar char="§"/>
            </a:pPr>
            <a:r>
              <a:rPr lang="fa-IR" sz="2000" cap="all" dirty="0">
                <a:latin typeface="+mj-lt"/>
                <a:ea typeface="+mj-ea"/>
                <a:cs typeface="B Homa" panose="00000400000000000000" pitchFamily="2" charset="-78"/>
              </a:rPr>
              <a:t>امتیازات</a:t>
            </a:r>
          </a:p>
          <a:p>
            <a:pPr marL="342900" indent="-342900" algn="r" rtl="1">
              <a:buFont typeface="Wingdings" pitchFamily="2" charset="2"/>
              <a:buChar char="§"/>
            </a:pPr>
            <a:r>
              <a:rPr lang="fa-IR" sz="2000" cap="all" dirty="0" smtClean="0">
                <a:latin typeface="+mj-lt"/>
                <a:ea typeface="+mj-ea"/>
                <a:cs typeface="B Homa" panose="00000400000000000000" pitchFamily="2" charset="-78"/>
              </a:rPr>
              <a:t>درس</a:t>
            </a:r>
            <a:r>
              <a:rPr lang="en-US" sz="2000" cap="all" dirty="0" smtClean="0">
                <a:latin typeface="+mj-lt"/>
                <a:ea typeface="+mj-ea"/>
                <a:cs typeface="B Homa" panose="00000400000000000000" pitchFamily="2" charset="-78"/>
              </a:rPr>
              <a:t> </a:t>
            </a:r>
            <a:r>
              <a:rPr lang="fa-IR" sz="2000" cap="all" dirty="0" smtClean="0">
                <a:latin typeface="+mj-lt"/>
                <a:ea typeface="+mj-ea"/>
                <a:cs typeface="B Homa" panose="00000400000000000000" pitchFamily="2" charset="-78"/>
              </a:rPr>
              <a:t>هایی </a:t>
            </a:r>
            <a:r>
              <a:rPr lang="fa-IR" sz="2000" cap="all" dirty="0">
                <a:latin typeface="+mj-lt"/>
                <a:ea typeface="+mj-ea"/>
                <a:cs typeface="B Homa" panose="00000400000000000000" pitchFamily="2" charset="-78"/>
              </a:rPr>
              <a:t>برای طراحی شهری امروز</a:t>
            </a:r>
          </a:p>
          <a:p>
            <a:pPr marL="342900" indent="-342900" algn="r" rtl="1">
              <a:buFont typeface="Wingdings" pitchFamily="2" charset="2"/>
              <a:buChar char="§"/>
            </a:pPr>
            <a:r>
              <a:rPr lang="fa-IR" sz="2000" cap="all" dirty="0" smtClean="0">
                <a:latin typeface="+mj-lt"/>
                <a:ea typeface="+mj-ea"/>
                <a:cs typeface="B Homa" panose="00000400000000000000" pitchFamily="2" charset="-78"/>
              </a:rPr>
              <a:t>منابع</a:t>
            </a:r>
            <a:endParaRPr lang="en-US" sz="2000" cap="all" dirty="0">
              <a:latin typeface="+mj-lt"/>
              <a:ea typeface="+mj-ea"/>
              <a:cs typeface="B Homa" panose="00000400000000000000" pitchFamily="2" charset="-78"/>
            </a:endParaRPr>
          </a:p>
        </p:txBody>
      </p:sp>
      <p:sp>
        <p:nvSpPr>
          <p:cNvPr id="3" name="TextBox 2"/>
          <p:cNvSpPr txBox="1"/>
          <p:nvPr/>
        </p:nvSpPr>
        <p:spPr>
          <a:xfrm>
            <a:off x="5625410" y="2646666"/>
            <a:ext cx="5475530" cy="830997"/>
          </a:xfrm>
          <a:prstGeom prst="rect">
            <a:avLst/>
          </a:prstGeom>
          <a:noFill/>
        </p:spPr>
        <p:txBody>
          <a:bodyPr wrap="square" rtlCol="0">
            <a:spAutoFit/>
          </a:bodyPr>
          <a:lstStyle/>
          <a:p>
            <a:pPr algn="r" defTabSz="457200" rtl="1">
              <a:spcBef>
                <a:spcPct val="0"/>
              </a:spcBef>
            </a:pPr>
            <a:r>
              <a:rPr lang="fa-IR" sz="4800" dirty="0">
                <a:solidFill>
                  <a:schemeClr val="bg1"/>
                </a:solidFill>
                <a:latin typeface="+mj-lt"/>
                <a:ea typeface="+mj-ea"/>
                <a:cs typeface="B Homa" panose="00000400000000000000" pitchFamily="2" charset="-78"/>
              </a:rPr>
              <a:t>فهرست </a:t>
            </a:r>
            <a:r>
              <a:rPr lang="fa-IR" sz="4800" dirty="0" smtClean="0">
                <a:solidFill>
                  <a:schemeClr val="bg1"/>
                </a:solidFill>
                <a:latin typeface="+mj-lt"/>
                <a:ea typeface="+mj-ea"/>
                <a:cs typeface="B Homa" panose="00000400000000000000" pitchFamily="2" charset="-78"/>
              </a:rPr>
              <a:t>مطالب</a:t>
            </a:r>
            <a:endParaRPr lang="fa-IR" sz="4800" dirty="0">
              <a:solidFill>
                <a:schemeClr val="bg1"/>
              </a:solidFill>
              <a:latin typeface="+mj-lt"/>
              <a:ea typeface="+mj-ea"/>
              <a:cs typeface="B Homa" panose="00000400000000000000" pitchFamily="2" charset="-78"/>
            </a:endParaRPr>
          </a:p>
        </p:txBody>
      </p:sp>
    </p:spTree>
    <p:extLst>
      <p:ext uri="{BB962C8B-B14F-4D97-AF65-F5344CB8AC3E}">
        <p14:creationId xmlns:p14="http://schemas.microsoft.com/office/powerpoint/2010/main" val="165010483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0" dur="500"/>
                                        <p:tgtEl>
                                          <p:spTgt spid="4">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3" dur="500"/>
                                        <p:tgtEl>
                                          <p:spTgt spid="4">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6" dur="500"/>
                                        <p:tgtEl>
                                          <p:spTgt spid="4">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randombar(horizontal)">
                                      <p:cBhvr>
                                        <p:cTn id="19" dur="500"/>
                                        <p:tgtEl>
                                          <p:spTgt spid="4">
                                            <p:txEl>
                                              <p:pRg st="4" end="4"/>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randombar(horizontal)">
                                      <p:cBhvr>
                                        <p:cTn id="22" dur="500"/>
                                        <p:tgtEl>
                                          <p:spTgt spid="4">
                                            <p:txEl>
                                              <p:pRg st="5" end="5"/>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randombar(horizontal)">
                                      <p:cBhvr>
                                        <p:cTn id="25" dur="500"/>
                                        <p:tgtEl>
                                          <p:spTgt spid="4">
                                            <p:txEl>
                                              <p:pRg st="6" end="6"/>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randombar(horizontal)">
                                      <p:cBhvr>
                                        <p:cTn id="28" dur="500"/>
                                        <p:tgtEl>
                                          <p:spTgt spid="4">
                                            <p:txEl>
                                              <p:pRg st="7" end="7"/>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Effect transition="in" filter="randombar(horizontal)">
                                      <p:cBhvr>
                                        <p:cTn id="31" dur="500"/>
                                        <p:tgtEl>
                                          <p:spTgt spid="4">
                                            <p:txEl>
                                              <p:pRg st="8" end="8"/>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animEffect transition="in" filter="randombar(horizontal)">
                                      <p:cBhvr>
                                        <p:cTn id="34" dur="500"/>
                                        <p:tgtEl>
                                          <p:spTgt spid="4">
                                            <p:txEl>
                                              <p:pRg st="9" end="9"/>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animEffect transition="in" filter="randombar(horizontal)">
                                      <p:cBhvr>
                                        <p:cTn id="37" dur="500"/>
                                        <p:tgtEl>
                                          <p:spTgt spid="4">
                                            <p:txEl>
                                              <p:pRg st="10" end="10"/>
                                            </p:txEl>
                                          </p:spTgt>
                                        </p:tgtEl>
                                      </p:cBhvr>
                                    </p:animEffect>
                                  </p:childTnLst>
                                </p:cTn>
                              </p:par>
                              <p:par>
                                <p:cTn id="38" presetID="14" presetClass="entr" presetSubtype="10" fill="hold" nodeType="withEffect">
                                  <p:stCondLst>
                                    <p:cond delay="0"/>
                                  </p:stCondLst>
                                  <p:childTnLst>
                                    <p:set>
                                      <p:cBhvr>
                                        <p:cTn id="39" dur="1" fill="hold">
                                          <p:stCondLst>
                                            <p:cond delay="0"/>
                                          </p:stCondLst>
                                        </p:cTn>
                                        <p:tgtEl>
                                          <p:spTgt spid="4">
                                            <p:txEl>
                                              <p:pRg st="11" end="11"/>
                                            </p:txEl>
                                          </p:spTgt>
                                        </p:tgtEl>
                                        <p:attrNameLst>
                                          <p:attrName>style.visibility</p:attrName>
                                        </p:attrNameLst>
                                      </p:cBhvr>
                                      <p:to>
                                        <p:strVal val="visible"/>
                                      </p:to>
                                    </p:set>
                                    <p:animEffect transition="in" filter="randombar(horizontal)">
                                      <p:cBhvr>
                                        <p:cTn id="40" dur="500"/>
                                        <p:tgtEl>
                                          <p:spTgt spid="4">
                                            <p:txEl>
                                              <p:pRg st="11" end="11"/>
                                            </p:txEl>
                                          </p:spTgt>
                                        </p:tgtEl>
                                      </p:cBhvr>
                                    </p:animEffect>
                                  </p:childTnLst>
                                </p:cTn>
                              </p:par>
                              <p:par>
                                <p:cTn id="41" presetID="14" presetClass="entr" presetSubtype="10" fill="hold" nodeType="with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animEffect transition="in" filter="randombar(horizontal)">
                                      <p:cBhvr>
                                        <p:cTn id="43" dur="500"/>
                                        <p:tgtEl>
                                          <p:spTgt spid="4">
                                            <p:txEl>
                                              <p:pRg st="12" end="12"/>
                                            </p:txEl>
                                          </p:spTgt>
                                        </p:tgtEl>
                                      </p:cBhvr>
                                    </p:animEffect>
                                  </p:childTnLst>
                                </p:cTn>
                              </p:par>
                              <p:par>
                                <p:cTn id="44" presetID="14" presetClass="entr" presetSubtype="10" fill="hold" nodeType="withEffect">
                                  <p:stCondLst>
                                    <p:cond delay="0"/>
                                  </p:stCondLst>
                                  <p:childTnLst>
                                    <p:set>
                                      <p:cBhvr>
                                        <p:cTn id="45" dur="1" fill="hold">
                                          <p:stCondLst>
                                            <p:cond delay="0"/>
                                          </p:stCondLst>
                                        </p:cTn>
                                        <p:tgtEl>
                                          <p:spTgt spid="4">
                                            <p:txEl>
                                              <p:pRg st="13" end="13"/>
                                            </p:txEl>
                                          </p:spTgt>
                                        </p:tgtEl>
                                        <p:attrNameLst>
                                          <p:attrName>style.visibility</p:attrName>
                                        </p:attrNameLst>
                                      </p:cBhvr>
                                      <p:to>
                                        <p:strVal val="visible"/>
                                      </p:to>
                                    </p:set>
                                    <p:animEffect transition="in" filter="randombar(horizontal)">
                                      <p:cBhvr>
                                        <p:cTn id="46" dur="500"/>
                                        <p:tgtEl>
                                          <p:spTgt spid="4">
                                            <p:txEl>
                                              <p:pRg st="13" end="13"/>
                                            </p:txEl>
                                          </p:spTgt>
                                        </p:tgtEl>
                                      </p:cBhvr>
                                    </p:animEffect>
                                  </p:childTnLst>
                                </p:cTn>
                              </p:par>
                              <p:par>
                                <p:cTn id="47" presetID="14" presetClass="entr" presetSubtype="10" fill="hold" nodeType="withEffect">
                                  <p:stCondLst>
                                    <p:cond delay="0"/>
                                  </p:stCondLst>
                                  <p:childTnLst>
                                    <p:set>
                                      <p:cBhvr>
                                        <p:cTn id="48" dur="1" fill="hold">
                                          <p:stCondLst>
                                            <p:cond delay="0"/>
                                          </p:stCondLst>
                                        </p:cTn>
                                        <p:tgtEl>
                                          <p:spTgt spid="4">
                                            <p:txEl>
                                              <p:pRg st="14" end="14"/>
                                            </p:txEl>
                                          </p:spTgt>
                                        </p:tgtEl>
                                        <p:attrNameLst>
                                          <p:attrName>style.visibility</p:attrName>
                                        </p:attrNameLst>
                                      </p:cBhvr>
                                      <p:to>
                                        <p:strVal val="visible"/>
                                      </p:to>
                                    </p:set>
                                    <p:animEffect transition="in" filter="randombar(horizontal)">
                                      <p:cBhvr>
                                        <p:cTn id="49" dur="500"/>
                                        <p:tgtEl>
                                          <p:spTgt spid="4">
                                            <p:txEl>
                                              <p:pRg st="14" end="14"/>
                                            </p:txEl>
                                          </p:spTgt>
                                        </p:tgtEl>
                                      </p:cBhvr>
                                    </p:animEffect>
                                  </p:childTnLst>
                                </p:cTn>
                              </p:par>
                              <p:par>
                                <p:cTn id="50" presetID="14" presetClass="entr" presetSubtype="10" fill="hold" nodeType="withEffect">
                                  <p:stCondLst>
                                    <p:cond delay="0"/>
                                  </p:stCondLst>
                                  <p:childTnLst>
                                    <p:set>
                                      <p:cBhvr>
                                        <p:cTn id="51" dur="1" fill="hold">
                                          <p:stCondLst>
                                            <p:cond delay="0"/>
                                          </p:stCondLst>
                                        </p:cTn>
                                        <p:tgtEl>
                                          <p:spTgt spid="4">
                                            <p:txEl>
                                              <p:pRg st="15" end="15"/>
                                            </p:txEl>
                                          </p:spTgt>
                                        </p:tgtEl>
                                        <p:attrNameLst>
                                          <p:attrName>style.visibility</p:attrName>
                                        </p:attrNameLst>
                                      </p:cBhvr>
                                      <p:to>
                                        <p:strVal val="visible"/>
                                      </p:to>
                                    </p:set>
                                    <p:animEffect transition="in" filter="randombar(horizontal)">
                                      <p:cBhvr>
                                        <p:cTn id="52" dur="500"/>
                                        <p:tgtEl>
                                          <p:spTgt spid="4">
                                            <p:txEl>
                                              <p:pRg st="15" end="15"/>
                                            </p:txEl>
                                          </p:spTgt>
                                        </p:tgtEl>
                                      </p:cBhvr>
                                    </p:animEffect>
                                  </p:childTnLst>
                                </p:cTn>
                              </p:par>
                              <p:par>
                                <p:cTn id="53" presetID="14" presetClass="entr" presetSubtype="10" fill="hold" nodeType="withEffect">
                                  <p:stCondLst>
                                    <p:cond delay="0"/>
                                  </p:stCondLst>
                                  <p:childTnLst>
                                    <p:set>
                                      <p:cBhvr>
                                        <p:cTn id="54" dur="1" fill="hold">
                                          <p:stCondLst>
                                            <p:cond delay="0"/>
                                          </p:stCondLst>
                                        </p:cTn>
                                        <p:tgtEl>
                                          <p:spTgt spid="4">
                                            <p:txEl>
                                              <p:pRg st="16" end="16"/>
                                            </p:txEl>
                                          </p:spTgt>
                                        </p:tgtEl>
                                        <p:attrNameLst>
                                          <p:attrName>style.visibility</p:attrName>
                                        </p:attrNameLst>
                                      </p:cBhvr>
                                      <p:to>
                                        <p:strVal val="visible"/>
                                      </p:to>
                                    </p:set>
                                    <p:animEffect transition="in" filter="randombar(horizontal)">
                                      <p:cBhvr>
                                        <p:cTn id="55" dur="500"/>
                                        <p:tgtEl>
                                          <p:spTgt spid="4">
                                            <p:txEl>
                                              <p:pRg st="16" end="16"/>
                                            </p:txEl>
                                          </p:spTgt>
                                        </p:tgtEl>
                                      </p:cBhvr>
                                    </p:animEffect>
                                  </p:childTnLst>
                                </p:cTn>
                              </p:par>
                              <p:par>
                                <p:cTn id="56" presetID="14" presetClass="entr" presetSubtype="10" fill="hold" nodeType="withEffect">
                                  <p:stCondLst>
                                    <p:cond delay="0"/>
                                  </p:stCondLst>
                                  <p:childTnLst>
                                    <p:set>
                                      <p:cBhvr>
                                        <p:cTn id="57" dur="1" fill="hold">
                                          <p:stCondLst>
                                            <p:cond delay="0"/>
                                          </p:stCondLst>
                                        </p:cTn>
                                        <p:tgtEl>
                                          <p:spTgt spid="4">
                                            <p:txEl>
                                              <p:pRg st="17" end="17"/>
                                            </p:txEl>
                                          </p:spTgt>
                                        </p:tgtEl>
                                        <p:attrNameLst>
                                          <p:attrName>style.visibility</p:attrName>
                                        </p:attrNameLst>
                                      </p:cBhvr>
                                      <p:to>
                                        <p:strVal val="visible"/>
                                      </p:to>
                                    </p:set>
                                    <p:animEffect transition="in" filter="randombar(horizontal)">
                                      <p:cBhvr>
                                        <p:cTn id="58" dur="500"/>
                                        <p:tgtEl>
                                          <p:spTgt spid="4">
                                            <p:txEl>
                                              <p:pRg st="17" end="17"/>
                                            </p:txEl>
                                          </p:spTgt>
                                        </p:tgtEl>
                                      </p:cBhvr>
                                    </p:animEffect>
                                  </p:childTnLst>
                                </p:cTn>
                              </p:par>
                              <p:par>
                                <p:cTn id="59" presetID="14" presetClass="entr" presetSubtype="10" fill="hold" nodeType="withEffect">
                                  <p:stCondLst>
                                    <p:cond delay="0"/>
                                  </p:stCondLst>
                                  <p:childTnLst>
                                    <p:set>
                                      <p:cBhvr>
                                        <p:cTn id="60" dur="1" fill="hold">
                                          <p:stCondLst>
                                            <p:cond delay="0"/>
                                          </p:stCondLst>
                                        </p:cTn>
                                        <p:tgtEl>
                                          <p:spTgt spid="4">
                                            <p:txEl>
                                              <p:pRg st="18" end="18"/>
                                            </p:txEl>
                                          </p:spTgt>
                                        </p:tgtEl>
                                        <p:attrNameLst>
                                          <p:attrName>style.visibility</p:attrName>
                                        </p:attrNameLst>
                                      </p:cBhvr>
                                      <p:to>
                                        <p:strVal val="visible"/>
                                      </p:to>
                                    </p:set>
                                    <p:animEffect transition="in" filter="randombar(horizontal)">
                                      <p:cBhvr>
                                        <p:cTn id="61" dur="500"/>
                                        <p:tgtEl>
                                          <p:spTgt spid="4">
                                            <p:txEl>
                                              <p:pRg st="18" end="18"/>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nodeType="clickEffect">
                                  <p:stCondLst>
                                    <p:cond delay="0"/>
                                  </p:stCondLst>
                                  <p:childTnLst>
                                    <p:set>
                                      <p:cBhvr>
                                        <p:cTn id="65" dur="1" fill="hold">
                                          <p:stCondLst>
                                            <p:cond delay="0"/>
                                          </p:stCondLst>
                                        </p:cTn>
                                        <p:tgtEl>
                                          <p:spTgt spid="3">
                                            <p:txEl>
                                              <p:pRg st="0" end="0"/>
                                            </p:txEl>
                                          </p:spTgt>
                                        </p:tgtEl>
                                        <p:attrNameLst>
                                          <p:attrName>style.visibility</p:attrName>
                                        </p:attrNameLst>
                                      </p:cBhvr>
                                      <p:to>
                                        <p:strVal val="visible"/>
                                      </p:to>
                                    </p:set>
                                    <p:animEffect transition="in" filter="randombar(horizontal)">
                                      <p:cBhvr>
                                        <p:cTn id="6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4"/>
          <p:cNvSpPr>
            <a:spLocks noGrp="1"/>
          </p:cNvSpPr>
          <p:nvPr>
            <p:ph idx="1"/>
          </p:nvPr>
        </p:nvSpPr>
        <p:spPr>
          <a:xfrm>
            <a:off x="4992913" y="457197"/>
            <a:ext cx="5399313" cy="5798460"/>
          </a:xfrm>
        </p:spPr>
        <p:txBody>
          <a:bodyPr>
            <a:normAutofit fontScale="85000" lnSpcReduction="20000"/>
          </a:bodyPr>
          <a:lstStyle/>
          <a:p>
            <a:pPr marL="0" indent="0" algn="just" rtl="1">
              <a:buNone/>
            </a:pPr>
            <a:r>
              <a:rPr lang="fa-IR" sz="2800" dirty="0">
                <a:cs typeface="B Homa" panose="00000400000000000000" pitchFamily="2" charset="-78"/>
              </a:rPr>
              <a:t>پروژه طراحی در </a:t>
            </a:r>
            <a:r>
              <a:rPr lang="fa-IR" sz="2800" dirty="0" smtClean="0">
                <a:cs typeface="B Homa" panose="00000400000000000000" pitchFamily="2" charset="-78"/>
              </a:rPr>
              <a:t>سانفرانسیسکو:</a:t>
            </a:r>
          </a:p>
          <a:p>
            <a:pPr marL="0" indent="0" algn="just" rtl="1">
              <a:buNone/>
            </a:pPr>
            <a:r>
              <a:rPr lang="fa-IR" dirty="0" smtClean="0">
                <a:cs typeface="B Homa" panose="00000400000000000000" pitchFamily="2" charset="-78"/>
              </a:rPr>
              <a:t>در </a:t>
            </a:r>
            <a:r>
              <a:rPr lang="fa-IR" dirty="0">
                <a:cs typeface="B Homa" panose="00000400000000000000" pitchFamily="2" charset="-78"/>
              </a:rPr>
              <a:t>سال 1969 مطالعه ای در 3 خیابان این شهر با حجم ترافیکی کم ، متوسط و زیاد انجام شد.در مصاحبه ای که که با ساکنان این 3 خیابان صورت گرفت 5 اثر </a:t>
            </a:r>
            <a:r>
              <a:rPr lang="fa-IR" dirty="0" smtClean="0">
                <a:cs typeface="B Homa" panose="00000400000000000000" pitchFamily="2" charset="-78"/>
              </a:rPr>
              <a:t>مخرب </a:t>
            </a:r>
            <a:r>
              <a:rPr lang="fa-IR" dirty="0">
                <a:cs typeface="B Homa" panose="00000400000000000000" pitchFamily="2" charset="-78"/>
              </a:rPr>
              <a:t>ترافیک در فضاهای شهری به طور مشترک ذکر شد:</a:t>
            </a:r>
          </a:p>
          <a:p>
            <a:pPr marL="45720" indent="0" algn="just" rtl="1">
              <a:buNone/>
            </a:pPr>
            <a:r>
              <a:rPr lang="fa-IR" dirty="0">
                <a:cs typeface="B Homa" panose="00000400000000000000" pitchFamily="2" charset="-78"/>
              </a:rPr>
              <a:t>خطر عبور و مرور</a:t>
            </a:r>
          </a:p>
          <a:p>
            <a:pPr marL="45720" indent="0" algn="just" rtl="1">
              <a:buNone/>
            </a:pPr>
            <a:r>
              <a:rPr lang="fa-IR" dirty="0">
                <a:cs typeface="B Homa" panose="00000400000000000000" pitchFamily="2" charset="-78"/>
              </a:rPr>
              <a:t>اضطراب و فشار روانی</a:t>
            </a:r>
          </a:p>
          <a:p>
            <a:pPr marL="45720" indent="0" algn="just" rtl="1">
              <a:buNone/>
            </a:pPr>
            <a:r>
              <a:rPr lang="fa-IR" dirty="0">
                <a:cs typeface="B Homa" panose="00000400000000000000" pitchFamily="2" charset="-78"/>
              </a:rPr>
              <a:t>کاهش دیدار ها و ملاقات ها</a:t>
            </a:r>
          </a:p>
          <a:p>
            <a:pPr marL="45720" indent="0" algn="just" rtl="1">
              <a:buNone/>
            </a:pPr>
            <a:r>
              <a:rPr lang="fa-IR" dirty="0">
                <a:cs typeface="B Homa" panose="00000400000000000000" pitchFamily="2" charset="-78"/>
              </a:rPr>
              <a:t>خلوت و حس قلمرو</a:t>
            </a:r>
          </a:p>
          <a:p>
            <a:pPr marL="45720" indent="0" algn="just" rtl="1">
              <a:buNone/>
            </a:pPr>
            <a:r>
              <a:rPr lang="fa-IR" dirty="0">
                <a:cs typeface="B Homa" panose="00000400000000000000" pitchFamily="2" charset="-78"/>
              </a:rPr>
              <a:t>ادراک و آگاهی محیطی</a:t>
            </a:r>
          </a:p>
          <a:p>
            <a:pPr marL="45720" indent="0" algn="just" rtl="1">
              <a:buNone/>
            </a:pPr>
            <a:r>
              <a:rPr lang="fa-IR" dirty="0">
                <a:cs typeface="B Homa" panose="00000400000000000000" pitchFamily="2" charset="-78"/>
              </a:rPr>
              <a:t>این مطالعات به نتایج خوبی دست پیدا کرد و زمینه را برای باز طراحی این 3 خیابان فراهم کرد</a:t>
            </a:r>
            <a:r>
              <a:rPr lang="fa-IR" dirty="0" smtClean="0">
                <a:cs typeface="B Homa" panose="00000400000000000000" pitchFamily="2" charset="-78"/>
              </a:rPr>
              <a:t>.</a:t>
            </a:r>
          </a:p>
          <a:p>
            <a:pPr marL="45720" indent="0" algn="just" rtl="1">
              <a:buNone/>
            </a:pPr>
            <a:r>
              <a:rPr lang="fa-IR" dirty="0">
                <a:cs typeface="B Homa" panose="00000400000000000000" pitchFamily="2" charset="-78"/>
              </a:rPr>
              <a:t>از جمله</a:t>
            </a:r>
            <a:r>
              <a:rPr lang="en-US" dirty="0">
                <a:cs typeface="B Homa" panose="00000400000000000000" pitchFamily="2" charset="-78"/>
              </a:rPr>
              <a:t> </a:t>
            </a:r>
            <a:r>
              <a:rPr lang="fa-IR" dirty="0">
                <a:cs typeface="B Homa" panose="00000400000000000000" pitchFamily="2" charset="-78"/>
              </a:rPr>
              <a:t>این نتایج اینکه ترافیک عبوری در محلات خطرناک است ، پر سر و صداست و آثار جنبی بر روابط همسایه ها دارد.</a:t>
            </a:r>
            <a:endParaRPr lang="en-US" dirty="0">
              <a:cs typeface="B Homa" panose="00000400000000000000" pitchFamily="2" charset="-78"/>
            </a:endParaRPr>
          </a:p>
          <a:p>
            <a:pPr marL="45720" indent="0" algn="just" rtl="1">
              <a:buNone/>
            </a:pPr>
            <a:endParaRPr lang="fa-IR" dirty="0">
              <a:cs typeface="B Homa" panose="00000400000000000000" pitchFamily="2" charset="-78"/>
            </a:endParaRPr>
          </a:p>
        </p:txBody>
      </p:sp>
      <p:pic>
        <p:nvPicPr>
          <p:cNvPr id="6" name="Picture 5"/>
          <p:cNvPicPr>
            <a:picLocks noChangeAspect="1"/>
          </p:cNvPicPr>
          <p:nvPr/>
        </p:nvPicPr>
        <p:blipFill>
          <a:blip r:embed="rId2"/>
          <a:stretch>
            <a:fillRect/>
          </a:stretch>
        </p:blipFill>
        <p:spPr>
          <a:xfrm>
            <a:off x="470771" y="627223"/>
            <a:ext cx="4188315" cy="5255207"/>
          </a:xfrm>
          <a:prstGeom prst="rect">
            <a:avLst/>
          </a:prstGeom>
          <a:ln>
            <a:noFill/>
          </a:ln>
          <a:effectLst>
            <a:softEdge rad="112500"/>
          </a:effectLst>
        </p:spPr>
      </p:pic>
    </p:spTree>
    <p:extLst>
      <p:ext uri="{BB962C8B-B14F-4D97-AF65-F5344CB8AC3E}">
        <p14:creationId xmlns:p14="http://schemas.microsoft.com/office/powerpoint/2010/main" val="190703808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down)">
                                      <p:cBhvr>
                                        <p:cTn id="13" dur="500"/>
                                        <p:tgtEl>
                                          <p:spTgt spid="4">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ipe(down)">
                                      <p:cBhvr>
                                        <p:cTn id="16" dur="500"/>
                                        <p:tgtEl>
                                          <p:spTgt spid="4">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wipe(down)">
                                      <p:cBhvr>
                                        <p:cTn id="19" dur="500"/>
                                        <p:tgtEl>
                                          <p:spTgt spid="4">
                                            <p:txEl>
                                              <p:pRg st="4" end="4"/>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down)">
                                      <p:cBhvr>
                                        <p:cTn id="22" dur="500"/>
                                        <p:tgtEl>
                                          <p:spTgt spid="4">
                                            <p:txEl>
                                              <p:pRg st="5" end="5"/>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wipe(down)">
                                      <p:cBhvr>
                                        <p:cTn id="25" dur="500"/>
                                        <p:tgtEl>
                                          <p:spTgt spid="4">
                                            <p:txEl>
                                              <p:pRg st="6" end="6"/>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wipe(down)">
                                      <p:cBhvr>
                                        <p:cTn id="28" dur="500"/>
                                        <p:tgtEl>
                                          <p:spTgt spid="4">
                                            <p:txEl>
                                              <p:pRg st="7" end="7"/>
                                            </p:tx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Effect transition="in" filter="wipe(down)">
                                      <p:cBhvr>
                                        <p:cTn id="31" dur="500"/>
                                        <p:tgtEl>
                                          <p:spTgt spid="4">
                                            <p:txEl>
                                              <p:pRg st="8" end="8"/>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down)">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55665" y="537029"/>
            <a:ext cx="1290739" cy="400110"/>
          </a:xfrm>
          <a:prstGeom prst="rect">
            <a:avLst/>
          </a:prstGeom>
          <a:noFill/>
        </p:spPr>
        <p:txBody>
          <a:bodyPr wrap="none" rtlCol="0">
            <a:spAutoFit/>
          </a:bodyPr>
          <a:lstStyle/>
          <a:p>
            <a:pPr algn="r" rtl="1"/>
            <a:r>
              <a:rPr lang="fa-IR" sz="2000" dirty="0">
                <a:cs typeface="B Nasim" panose="00000700000000000000" pitchFamily="2" charset="-78"/>
              </a:rPr>
              <a:t>انتقادات:</a:t>
            </a:r>
            <a:endParaRPr lang="en-US" sz="2000" dirty="0">
              <a:cs typeface="B Nasim" panose="00000700000000000000" pitchFamily="2" charset="-78"/>
            </a:endParaRPr>
          </a:p>
        </p:txBody>
      </p:sp>
      <p:sp>
        <p:nvSpPr>
          <p:cNvPr id="5" name="TextBox 4"/>
          <p:cNvSpPr txBox="1"/>
          <p:nvPr/>
        </p:nvSpPr>
        <p:spPr>
          <a:xfrm>
            <a:off x="1300677" y="1360714"/>
            <a:ext cx="9904351" cy="5324535"/>
          </a:xfrm>
          <a:prstGeom prst="rect">
            <a:avLst/>
          </a:prstGeom>
          <a:noFill/>
        </p:spPr>
        <p:txBody>
          <a:bodyPr wrap="square" rtlCol="0">
            <a:spAutoFit/>
          </a:bodyPr>
          <a:lstStyle/>
          <a:p>
            <a:pPr algn="justLow" rtl="1"/>
            <a:r>
              <a:rPr lang="fa-IR" sz="2000" dirty="0">
                <a:latin typeface="+mj-lt"/>
                <a:ea typeface="+mj-ea"/>
                <a:cs typeface="B Homa" panose="00000400000000000000" pitchFamily="2" charset="-78"/>
              </a:rPr>
              <a:t>یکی از مهمترین انتقاداتی که به این جنبش وارد می شود ، در ارتباط با قابلیت اجرای آن است ، زیرا متاسفانه ممکن است یک رفتار برنامه ریزی شده هرگز تحقق نیابد. تنها چیزی که در مورد رفتارها و پیش بینی آنها صحیح است، تغییر قطعی آنها در آینده است.</a:t>
            </a:r>
          </a:p>
          <a:p>
            <a:pPr algn="justLow" rtl="1"/>
            <a:endParaRPr lang="fa-IR" sz="2000" dirty="0">
              <a:latin typeface="+mj-lt"/>
              <a:ea typeface="+mj-ea"/>
              <a:cs typeface="B Homa" panose="00000400000000000000" pitchFamily="2" charset="-78"/>
            </a:endParaRPr>
          </a:p>
          <a:p>
            <a:pPr algn="justLow" rtl="1"/>
            <a:r>
              <a:rPr lang="fa-IR" sz="2000" dirty="0">
                <a:latin typeface="+mj-lt"/>
                <a:ea typeface="+mj-ea"/>
                <a:cs typeface="B Homa" panose="00000400000000000000" pitchFamily="2" charset="-78"/>
              </a:rPr>
              <a:t>اصلی ترین نقد به روش های رفتارگرایانه آن است که این روش ها فقط در یک بستر ثابت و خالص به مطالعه و بررسی رفتارهای استفاده کنندگان پرداخته و از این رو شرایط مختلف و تاثیر آنها بر رفتارهای استفاده کنندگان نادیده گرفته می شود.</a:t>
            </a:r>
          </a:p>
          <a:p>
            <a:pPr algn="justLow" rtl="1"/>
            <a:endParaRPr lang="fa-IR" sz="2000" dirty="0">
              <a:latin typeface="+mj-lt"/>
              <a:ea typeface="+mj-ea"/>
              <a:cs typeface="B Homa" panose="00000400000000000000" pitchFamily="2" charset="-78"/>
            </a:endParaRPr>
          </a:p>
          <a:p>
            <a:pPr algn="justLow" rtl="1"/>
            <a:r>
              <a:rPr lang="fa-IR" sz="2000" dirty="0">
                <a:latin typeface="+mj-lt"/>
                <a:ea typeface="+mj-ea"/>
                <a:cs typeface="B Homa" panose="00000400000000000000" pitchFamily="2" charset="-78"/>
              </a:rPr>
              <a:t>هزینه های ناشی از نظارت و مشاهده ی رفتار استفاده کنندگان، یکی دیگر از انتقادات وارد به این جنبش است.</a:t>
            </a:r>
          </a:p>
          <a:p>
            <a:pPr algn="justLow" rtl="1"/>
            <a:endParaRPr lang="fa-IR" sz="2000" dirty="0">
              <a:latin typeface="+mj-lt"/>
              <a:ea typeface="+mj-ea"/>
              <a:cs typeface="B Homa" panose="00000400000000000000" pitchFamily="2" charset="-78"/>
            </a:endParaRPr>
          </a:p>
          <a:p>
            <a:pPr algn="justLow" rtl="1"/>
            <a:r>
              <a:rPr lang="fa-IR" sz="2000" dirty="0">
                <a:latin typeface="+mj-lt"/>
                <a:ea typeface="+mj-ea"/>
                <a:cs typeface="B Homa" panose="00000400000000000000" pitchFamily="2" charset="-78"/>
              </a:rPr>
              <a:t>یکی از مهمترین ایرادات جنبش رفتارگرایی ، اهمیت دادن بیش از حد به استفاده کنندگان و رفتارها و نیازهای آنها است ، به طوریکه در بسیاری از موارد ، دست طراح بسته شده و علی رغم خواسته ها و اهدافی که دارد ، ناچار به ارائه ی طرحی متفاوت است.</a:t>
            </a:r>
          </a:p>
          <a:p>
            <a:pPr algn="justLow" rtl="1"/>
            <a:endParaRPr lang="fa-IR" sz="2000" dirty="0">
              <a:latin typeface="+mj-lt"/>
              <a:ea typeface="+mj-ea"/>
              <a:cs typeface="B Homa" panose="00000400000000000000" pitchFamily="2" charset="-78"/>
            </a:endParaRPr>
          </a:p>
          <a:p>
            <a:pPr algn="justLow" rtl="1"/>
            <a:r>
              <a:rPr lang="fa-IR" sz="2000" dirty="0">
                <a:latin typeface="+mj-lt"/>
                <a:ea typeface="+mj-ea"/>
                <a:cs typeface="B Homa" panose="00000400000000000000" pitchFamily="2" charset="-78"/>
              </a:rPr>
              <a:t>بسیاری از رفتارهای افراد در محیطهای مختلف ، ریشه در فرهنگ آنان دارد ، تلاش برای تغییر آنان توسط طراح ، جدال و برخورد با فرهنگ محسوب می شود و به سادگی امکان پذیر نیست. </a:t>
            </a:r>
          </a:p>
          <a:p>
            <a:pPr algn="justLow" rtl="1"/>
            <a:endParaRPr lang="fa-IR" sz="2000" dirty="0">
              <a:solidFill>
                <a:schemeClr val="bg1"/>
              </a:solidFill>
              <a:latin typeface="Adobe Arabic" pitchFamily="18" charset="-78"/>
              <a:cs typeface="B Homa" panose="00000400000000000000" pitchFamily="2" charset="-78"/>
            </a:endParaRPr>
          </a:p>
        </p:txBody>
      </p:sp>
    </p:spTree>
    <p:extLst>
      <p:ext uri="{BB962C8B-B14F-4D97-AF65-F5344CB8AC3E}">
        <p14:creationId xmlns:p14="http://schemas.microsoft.com/office/powerpoint/2010/main" val="309228666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down)">
                                      <p:cBhvr>
                                        <p:cTn id="15" dur="500"/>
                                        <p:tgtEl>
                                          <p:spTgt spid="5">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wipe(down)">
                                      <p:cBhvr>
                                        <p:cTn id="18" dur="500"/>
                                        <p:tgtEl>
                                          <p:spTgt spid="5">
                                            <p:txEl>
                                              <p:pRg st="4" end="4"/>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wipe(down)">
                                      <p:cBhvr>
                                        <p:cTn id="21" dur="500"/>
                                        <p:tgtEl>
                                          <p:spTgt spid="5">
                                            <p:txEl>
                                              <p:pRg st="6" end="6"/>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5">
                                            <p:txEl>
                                              <p:pRg st="8" end="8"/>
                                            </p:txEl>
                                          </p:spTgt>
                                        </p:tgtEl>
                                        <p:attrNameLst>
                                          <p:attrName>style.visibility</p:attrName>
                                        </p:attrNameLst>
                                      </p:cBhvr>
                                      <p:to>
                                        <p:strVal val="visible"/>
                                      </p:to>
                                    </p:set>
                                    <p:animEffect transition="in" filter="wipe(down)">
                                      <p:cBhvr>
                                        <p:cTn id="24"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706224" y="870857"/>
            <a:ext cx="1276311" cy="400110"/>
          </a:xfrm>
          <a:prstGeom prst="rect">
            <a:avLst/>
          </a:prstGeom>
          <a:noFill/>
        </p:spPr>
        <p:txBody>
          <a:bodyPr wrap="none" rtlCol="0">
            <a:spAutoFit/>
          </a:bodyPr>
          <a:lstStyle/>
          <a:p>
            <a:pPr algn="r" rtl="1"/>
            <a:r>
              <a:rPr lang="fa-IR" sz="2000" dirty="0">
                <a:cs typeface="B Nasim" panose="00000700000000000000" pitchFamily="2" charset="-78"/>
              </a:rPr>
              <a:t>امتیازات:</a:t>
            </a:r>
            <a:endParaRPr lang="en-US" sz="2000" dirty="0">
              <a:cs typeface="B Nasim" panose="00000700000000000000" pitchFamily="2" charset="-78"/>
            </a:endParaRPr>
          </a:p>
        </p:txBody>
      </p:sp>
      <p:sp>
        <p:nvSpPr>
          <p:cNvPr id="5" name="TextBox 4"/>
          <p:cNvSpPr txBox="1"/>
          <p:nvPr/>
        </p:nvSpPr>
        <p:spPr>
          <a:xfrm>
            <a:off x="1654629" y="1781628"/>
            <a:ext cx="9305306" cy="2862322"/>
          </a:xfrm>
          <a:prstGeom prst="rect">
            <a:avLst/>
          </a:prstGeom>
          <a:noFill/>
        </p:spPr>
        <p:txBody>
          <a:bodyPr wrap="square" rtlCol="0">
            <a:spAutoFit/>
          </a:bodyPr>
          <a:lstStyle/>
          <a:p>
            <a:pPr algn="justLow" rtl="1"/>
            <a:r>
              <a:rPr lang="fa-IR" sz="2000" dirty="0">
                <a:latin typeface="+mj-lt"/>
                <a:ea typeface="+mj-ea"/>
                <a:cs typeface="B Homa" panose="00000400000000000000" pitchFamily="2" charset="-78"/>
              </a:rPr>
              <a:t>علت شکست بسیاری از طرح های شهری ، نادیده گرفتن انسان و بی توجهی به </a:t>
            </a:r>
            <a:r>
              <a:rPr lang="fa-IR" sz="2000" dirty="0" smtClean="0">
                <a:latin typeface="+mj-lt"/>
                <a:ea typeface="+mj-ea"/>
                <a:cs typeface="B Homa" panose="00000400000000000000" pitchFamily="2" charset="-78"/>
              </a:rPr>
              <a:t>ویژگی های </a:t>
            </a:r>
            <a:r>
              <a:rPr lang="fa-IR" sz="2000" dirty="0">
                <a:latin typeface="+mj-lt"/>
                <a:ea typeface="+mj-ea"/>
                <a:cs typeface="B Homa" panose="00000400000000000000" pitchFamily="2" charset="-78"/>
              </a:rPr>
              <a:t>رفتاری و نیازهای اوست.توجه و تاکید به انسان به عنوان </a:t>
            </a:r>
            <a:r>
              <a:rPr lang="fa-IR" sz="2000" dirty="0" smtClean="0">
                <a:latin typeface="+mj-lt"/>
                <a:ea typeface="+mj-ea"/>
                <a:cs typeface="B Homa" panose="00000400000000000000" pitchFamily="2" charset="-78"/>
              </a:rPr>
              <a:t>مهم ترین </a:t>
            </a:r>
            <a:r>
              <a:rPr lang="fa-IR" sz="2000" dirty="0">
                <a:latin typeface="+mj-lt"/>
                <a:ea typeface="+mj-ea"/>
                <a:cs typeface="B Homa" panose="00000400000000000000" pitchFamily="2" charset="-78"/>
              </a:rPr>
              <a:t>عامل در طراحی محیط که جزء اولین و </a:t>
            </a:r>
            <a:r>
              <a:rPr lang="fa-IR" sz="2000" dirty="0" smtClean="0">
                <a:latin typeface="+mj-lt"/>
                <a:ea typeface="+mj-ea"/>
                <a:cs typeface="B Homa" panose="00000400000000000000" pitchFamily="2" charset="-78"/>
              </a:rPr>
              <a:t>اصلی ترین </a:t>
            </a:r>
            <a:r>
              <a:rPr lang="fa-IR" sz="2000" dirty="0">
                <a:latin typeface="+mj-lt"/>
                <a:ea typeface="+mj-ea"/>
                <a:cs typeface="B Homa" panose="00000400000000000000" pitchFamily="2" charset="-78"/>
              </a:rPr>
              <a:t>ارکان جنبش رفتارگرایی است ، یکی از امتیازات آن محسوب می شود.</a:t>
            </a:r>
          </a:p>
          <a:p>
            <a:pPr algn="justLow" rtl="1"/>
            <a:endParaRPr lang="fa-IR" sz="2000" dirty="0">
              <a:latin typeface="+mj-lt"/>
              <a:ea typeface="+mj-ea"/>
              <a:cs typeface="B Homa" panose="00000400000000000000" pitchFamily="2" charset="-78"/>
            </a:endParaRPr>
          </a:p>
          <a:p>
            <a:pPr algn="justLow" rtl="1"/>
            <a:r>
              <a:rPr lang="fa-IR" sz="2000" dirty="0">
                <a:latin typeface="+mj-lt"/>
                <a:ea typeface="+mj-ea"/>
                <a:cs typeface="B Homa" panose="00000400000000000000" pitchFamily="2" charset="-78"/>
              </a:rPr>
              <a:t>مشارکت دادن استفاده کنندگان در طراحی و اجرای پروژه ها، یکی دیگر از امتیازات این جنبش است.</a:t>
            </a:r>
          </a:p>
          <a:p>
            <a:pPr algn="justLow" rtl="1"/>
            <a:endParaRPr lang="fa-IR" sz="2000" dirty="0">
              <a:latin typeface="+mj-lt"/>
              <a:ea typeface="+mj-ea"/>
              <a:cs typeface="B Homa" panose="00000400000000000000" pitchFamily="2" charset="-78"/>
            </a:endParaRPr>
          </a:p>
          <a:p>
            <a:pPr algn="justLow" rtl="1"/>
            <a:r>
              <a:rPr lang="fa-IR" sz="2000" dirty="0">
                <a:latin typeface="+mj-lt"/>
                <a:ea typeface="+mj-ea"/>
                <a:cs typeface="B Homa" panose="00000400000000000000" pitchFamily="2" charset="-78"/>
              </a:rPr>
              <a:t>با توجه به تخصصی بودن دانش رفتارشناسی ، یکی از مهمترین امتیازات جنبش رفتارگرایی ، فراهم نمودن زمینه ی همکاری بین دانشمندان رشته ی رفتارشناسی با طراحان و معماران است.</a:t>
            </a:r>
          </a:p>
          <a:p>
            <a:pPr algn="justLow" rtl="1"/>
            <a:endParaRPr lang="fa-IR" sz="2000" dirty="0">
              <a:solidFill>
                <a:schemeClr val="bg1"/>
              </a:solidFill>
              <a:latin typeface="Adobe Arabic" pitchFamily="18" charset="-78"/>
              <a:cs typeface="B Homa" panose="00000400000000000000" pitchFamily="2" charset="-78"/>
            </a:endParaRPr>
          </a:p>
        </p:txBody>
      </p:sp>
    </p:spTree>
    <p:extLst>
      <p:ext uri="{BB962C8B-B14F-4D97-AF65-F5344CB8AC3E}">
        <p14:creationId xmlns:p14="http://schemas.microsoft.com/office/powerpoint/2010/main" val="104195189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down)">
                                      <p:cBhvr>
                                        <p:cTn id="15" dur="500"/>
                                        <p:tgtEl>
                                          <p:spTgt spid="5">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wipe(down)">
                                      <p:cBhvr>
                                        <p:cTn id="1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14694" y="358359"/>
            <a:ext cx="4491935" cy="523220"/>
          </a:xfrm>
          <a:prstGeom prst="rect">
            <a:avLst/>
          </a:prstGeom>
          <a:noFill/>
        </p:spPr>
        <p:txBody>
          <a:bodyPr wrap="none" rtlCol="0">
            <a:spAutoFit/>
          </a:bodyPr>
          <a:lstStyle/>
          <a:p>
            <a:pPr algn="r" rtl="1"/>
            <a:r>
              <a:rPr lang="fa-IR" sz="2800" dirty="0">
                <a:cs typeface="B Homa" panose="00000400000000000000" pitchFamily="2" charset="-78"/>
              </a:rPr>
              <a:t>درس هایی برای طراحی شهری امروز:</a:t>
            </a:r>
            <a:endParaRPr lang="en-US" sz="2800" dirty="0">
              <a:cs typeface="B Homa" panose="00000400000000000000" pitchFamily="2" charset="-78"/>
            </a:endParaRPr>
          </a:p>
        </p:txBody>
      </p:sp>
      <p:sp>
        <p:nvSpPr>
          <p:cNvPr id="5" name="TextBox 4"/>
          <p:cNvSpPr txBox="1"/>
          <p:nvPr/>
        </p:nvSpPr>
        <p:spPr>
          <a:xfrm>
            <a:off x="1039421" y="1404257"/>
            <a:ext cx="10267208" cy="4401205"/>
          </a:xfrm>
          <a:prstGeom prst="rect">
            <a:avLst/>
          </a:prstGeom>
          <a:noFill/>
        </p:spPr>
        <p:txBody>
          <a:bodyPr wrap="square" rtlCol="0">
            <a:spAutoFit/>
          </a:bodyPr>
          <a:lstStyle/>
          <a:p>
            <a:pPr algn="justLow" rtl="1"/>
            <a:r>
              <a:rPr lang="fa-IR" sz="2000" dirty="0">
                <a:latin typeface="+mj-lt"/>
                <a:ea typeface="+mj-ea"/>
                <a:cs typeface="B Homa" panose="00000400000000000000" pitchFamily="2" charset="-78"/>
              </a:rPr>
              <a:t>از آنجا که افراد در زمینه ها و فضاهای مختلف ، رفتارهای متفاوتی از خود نشان می دهند ، بنابراین بحث رفتارشناسی و زمینه های رفتاری در تحلیل و طراحی شهری اهمیت بسیار دارد.</a:t>
            </a:r>
          </a:p>
          <a:p>
            <a:pPr algn="justLow" rtl="1"/>
            <a:endParaRPr lang="fa-IR" sz="2000" dirty="0">
              <a:latin typeface="+mj-lt"/>
              <a:ea typeface="+mj-ea"/>
              <a:cs typeface="B Homa" panose="00000400000000000000" pitchFamily="2" charset="-78"/>
            </a:endParaRPr>
          </a:p>
          <a:p>
            <a:pPr algn="justLow" rtl="1"/>
            <a:r>
              <a:rPr lang="fa-IR" sz="2000" dirty="0">
                <a:latin typeface="+mj-lt"/>
                <a:ea typeface="+mj-ea"/>
                <a:cs typeface="B Homa" panose="00000400000000000000" pitchFamily="2" charset="-78"/>
              </a:rPr>
              <a:t>جنبش رفتارگرایی با این که بر پایه ی فلسفی درست و قابل قبولی قرار دارد ، اما به واسطه ی گستردگی علوم رفتاری ، تا کنون نتوانسته است نتایج عملی قابل قبولی در زمینه ی طراحی شهری بدست آورد.</a:t>
            </a:r>
          </a:p>
          <a:p>
            <a:pPr algn="justLow" rtl="1"/>
            <a:endParaRPr lang="fa-IR" sz="2000" dirty="0">
              <a:latin typeface="+mj-lt"/>
              <a:ea typeface="+mj-ea"/>
              <a:cs typeface="B Homa" panose="00000400000000000000" pitchFamily="2" charset="-78"/>
            </a:endParaRPr>
          </a:p>
          <a:p>
            <a:pPr algn="justLow" rtl="1"/>
            <a:r>
              <a:rPr lang="fa-IR" sz="2000" dirty="0">
                <a:latin typeface="+mj-lt"/>
                <a:ea typeface="+mj-ea"/>
                <a:cs typeface="B Homa" panose="00000400000000000000" pitchFamily="2" charset="-78"/>
              </a:rPr>
              <a:t>چنین به نظر می رسد که برای حل مسائل دشوار شهری ، تنها وجود گروههای متخصص در زمینه ی برنامه ریزی شهری ، معماری ، حمل و نقل ، تاسیسات و سایر مهندسان ، اقتصاد دانان ، حقوق دانان و جامعه شناسان کافی نیست . بلکه نیاز به وجود متخصصان رشته هایی مثل روان شناسی ، انسان شناسی ، نژاد شناسی و مردم شناسی ، به عنوان یکی از ارکان اصلی گروههای مطالعاتی و طراحی الزامی است.</a:t>
            </a:r>
          </a:p>
          <a:p>
            <a:pPr algn="justLow" rtl="1"/>
            <a:endParaRPr lang="fa-IR" sz="2000" dirty="0">
              <a:latin typeface="+mj-lt"/>
              <a:ea typeface="+mj-ea"/>
              <a:cs typeface="B Homa" panose="00000400000000000000" pitchFamily="2" charset="-78"/>
            </a:endParaRPr>
          </a:p>
          <a:p>
            <a:pPr algn="justLow" rtl="1"/>
            <a:r>
              <a:rPr lang="fa-IR" sz="2000" dirty="0">
                <a:latin typeface="+mj-lt"/>
                <a:ea typeface="+mj-ea"/>
                <a:cs typeface="B Homa" panose="00000400000000000000" pitchFamily="2" charset="-78"/>
              </a:rPr>
              <a:t>پیش از اجرای هر پروژه ، فرضیاتی در مورد نتیجه ی آن و عکس العمل و نحوه ی برخورد استفاده کنندگان با آن وجود دارد ، اما مهم آن است که آیا این تصورات تحقق می یابند یا نه ! </a:t>
            </a:r>
          </a:p>
          <a:p>
            <a:pPr algn="justLow" rtl="1"/>
            <a:endParaRPr lang="fa-IR" sz="2000" dirty="0">
              <a:latin typeface="Adobe Arabic" pitchFamily="18" charset="-78"/>
              <a:cs typeface="B Homa" panose="00000400000000000000" pitchFamily="2" charset="-78"/>
            </a:endParaRPr>
          </a:p>
        </p:txBody>
      </p:sp>
    </p:spTree>
    <p:extLst>
      <p:ext uri="{BB962C8B-B14F-4D97-AF65-F5344CB8AC3E}">
        <p14:creationId xmlns:p14="http://schemas.microsoft.com/office/powerpoint/2010/main" val="170448988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down)">
                                      <p:cBhvr>
                                        <p:cTn id="15" dur="500"/>
                                        <p:tgtEl>
                                          <p:spTgt spid="5">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wipe(down)">
                                      <p:cBhvr>
                                        <p:cTn id="18" dur="500"/>
                                        <p:tgtEl>
                                          <p:spTgt spid="5">
                                            <p:txEl>
                                              <p:pRg st="4" end="4"/>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wipe(down)">
                                      <p:cBhvr>
                                        <p:cTn id="21"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02171" y="394661"/>
            <a:ext cx="1747682" cy="737453"/>
          </a:xfrm>
        </p:spPr>
        <p:txBody>
          <a:bodyPr>
            <a:normAutofit/>
          </a:bodyPr>
          <a:lstStyle/>
          <a:p>
            <a:pPr algn="r" rtl="1"/>
            <a:r>
              <a:rPr lang="fa-IR" sz="3200" dirty="0">
                <a:solidFill>
                  <a:schemeClr val="tx1"/>
                </a:solidFill>
                <a:latin typeface="+mn-lt"/>
                <a:ea typeface="+mn-ea"/>
                <a:cs typeface="B Narm" pitchFamily="2" charset="-78"/>
              </a:rPr>
              <a:t>منابع:</a:t>
            </a:r>
            <a:endParaRPr lang="en-US" sz="3200" dirty="0">
              <a:solidFill>
                <a:schemeClr val="tx1"/>
              </a:solidFill>
              <a:latin typeface="+mn-lt"/>
              <a:ea typeface="+mn-ea"/>
              <a:cs typeface="B Narm" pitchFamily="2" charset="-78"/>
            </a:endParaRPr>
          </a:p>
        </p:txBody>
      </p:sp>
      <p:sp>
        <p:nvSpPr>
          <p:cNvPr id="3" name="Content Placeholder 2"/>
          <p:cNvSpPr>
            <a:spLocks noGrp="1"/>
          </p:cNvSpPr>
          <p:nvPr>
            <p:ph idx="1"/>
          </p:nvPr>
        </p:nvSpPr>
        <p:spPr>
          <a:xfrm>
            <a:off x="1030310" y="1515889"/>
            <a:ext cx="9832343" cy="4195481"/>
          </a:xfrm>
        </p:spPr>
        <p:txBody>
          <a:bodyPr/>
          <a:lstStyle/>
          <a:p>
            <a:pPr marL="0" indent="0" algn="r" rtl="1">
              <a:lnSpc>
                <a:spcPct val="200000"/>
              </a:lnSpc>
              <a:buNone/>
            </a:pPr>
            <a:r>
              <a:rPr lang="fa-IR" dirty="0">
                <a:cs typeface="B Homa" panose="00000400000000000000" pitchFamily="2" charset="-78"/>
              </a:rPr>
              <a:t>بحرینی، سید حسین، تحلیل مبانی نظری طراحی شهری معاصر </a:t>
            </a:r>
            <a:r>
              <a:rPr lang="fa-IR" dirty="0" smtClean="0">
                <a:cs typeface="B Homa" panose="00000400000000000000" pitchFamily="2" charset="-78"/>
              </a:rPr>
              <a:t>1388</a:t>
            </a:r>
          </a:p>
          <a:p>
            <a:pPr marL="0" indent="0" algn="r" rtl="1">
              <a:lnSpc>
                <a:spcPct val="200000"/>
              </a:lnSpc>
              <a:buNone/>
            </a:pPr>
            <a:r>
              <a:rPr lang="en-US" dirty="0">
                <a:latin typeface="+mn-lt"/>
                <a:ea typeface="+mn-ea"/>
                <a:cs typeface="B Nasim" panose="00000700000000000000" pitchFamily="2" charset="-78"/>
              </a:rPr>
              <a:t>www.Wikipedia.org</a:t>
            </a:r>
            <a:endParaRPr lang="fa-IR" dirty="0">
              <a:latin typeface="+mn-lt"/>
              <a:ea typeface="+mn-ea"/>
              <a:cs typeface="B Nasim" panose="00000700000000000000" pitchFamily="2" charset="-78"/>
            </a:endParaRPr>
          </a:p>
          <a:p>
            <a:pPr marL="0" indent="0" algn="r" rtl="1">
              <a:lnSpc>
                <a:spcPct val="200000"/>
              </a:lnSpc>
              <a:buNone/>
            </a:pPr>
            <a:endParaRPr lang="fa-IR" dirty="0">
              <a:cs typeface="B Homa" panose="00000400000000000000" pitchFamily="2" charset="-78"/>
            </a:endParaRPr>
          </a:p>
        </p:txBody>
      </p:sp>
    </p:spTree>
    <p:extLst>
      <p:ext uri="{BB962C8B-B14F-4D97-AF65-F5344CB8AC3E}">
        <p14:creationId xmlns:p14="http://schemas.microsoft.com/office/powerpoint/2010/main" val="196769577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Nasim" panose="00000700000000000000" pitchFamily="2" charset="-78"/>
              </a:rPr>
              <a:t>مقدمه</a:t>
            </a:r>
            <a:endParaRPr lang="en-US" sz="4000" dirty="0">
              <a:cs typeface="B Nasim" panose="00000700000000000000" pitchFamily="2" charset="-78"/>
            </a:endParaRPr>
          </a:p>
        </p:txBody>
      </p:sp>
      <p:sp>
        <p:nvSpPr>
          <p:cNvPr id="3" name="Subtitle 2"/>
          <p:cNvSpPr>
            <a:spLocks noGrp="1"/>
          </p:cNvSpPr>
          <p:nvPr>
            <p:ph idx="1"/>
          </p:nvPr>
        </p:nvSpPr>
        <p:spPr/>
        <p:txBody>
          <a:bodyPr>
            <a:normAutofit fontScale="85000" lnSpcReduction="10000"/>
          </a:bodyPr>
          <a:lstStyle/>
          <a:p>
            <a:pPr algn="just" rtl="1"/>
            <a:r>
              <a:rPr lang="fa-IR" dirty="0" smtClean="0">
                <a:solidFill>
                  <a:schemeClr val="tx1"/>
                </a:solidFill>
                <a:cs typeface="B Homa" panose="00000400000000000000" pitchFamily="2" charset="-78"/>
              </a:rPr>
              <a:t>هر فعالیتی که توسط انسان صورت می گیرد،</a:t>
            </a:r>
            <a:r>
              <a:rPr lang="en-US" dirty="0" smtClean="0">
                <a:solidFill>
                  <a:schemeClr val="tx1"/>
                </a:solidFill>
                <a:cs typeface="B Homa" panose="00000400000000000000" pitchFamily="2" charset="-78"/>
              </a:rPr>
              <a:t> </a:t>
            </a:r>
            <a:r>
              <a:rPr lang="fa-IR" dirty="0" smtClean="0">
                <a:solidFill>
                  <a:schemeClr val="tx1"/>
                </a:solidFill>
                <a:cs typeface="B Homa" panose="00000400000000000000" pitchFamily="2" charset="-78"/>
              </a:rPr>
              <a:t>متکی به فرهنگ است و فرهنگ نتیجه ی مقررات نامدون،عادات،آداب و رسوم،سنت ها،سبک و شیوه های متداول زندگی است.</a:t>
            </a:r>
          </a:p>
          <a:p>
            <a:pPr algn="just" rtl="1"/>
            <a:r>
              <a:rPr lang="fa-IR" dirty="0" smtClean="0">
                <a:solidFill>
                  <a:schemeClr val="tx1"/>
                </a:solidFill>
                <a:cs typeface="B Homa" panose="00000400000000000000" pitchFamily="2" charset="-78"/>
              </a:rPr>
              <a:t>فرهنگ، الگوهای رفتاری را به وجود می آورد که این الگوهای رفتاری تعیین کننده چگونگی استفاده مردم از فضاها و نوع رفتار آن ها در محیط است.از این رو،ماهیت و چگونگی فعالیت هایی که در فضاهای شهری صورت می گیرد به طور کلی به دو عامل اساسی فرهنگ و محیط یا همان خصوصیات فضایی-کالبدی بستگی دارد.</a:t>
            </a:r>
          </a:p>
          <a:p>
            <a:pPr algn="just" rtl="1"/>
            <a:r>
              <a:rPr lang="fa-IR" dirty="0" smtClean="0">
                <a:solidFill>
                  <a:schemeClr val="tx1"/>
                </a:solidFill>
                <a:cs typeface="B Homa" panose="00000400000000000000" pitchFamily="2" charset="-78"/>
              </a:rPr>
              <a:t>از گذشته مرسوم بوده است که فرد خود را با شرایط محیط منطبق نماید،اما شاید زمان آن فرارسیده باشد که محیط را با نیازها و رفتار های واقعی استفاده کنندگان منطبق نمود.</a:t>
            </a:r>
          </a:p>
          <a:p>
            <a:pPr algn="just" rtl="1"/>
            <a:r>
              <a:rPr lang="fa-IR" dirty="0" smtClean="0">
                <a:solidFill>
                  <a:schemeClr val="tx1"/>
                </a:solidFill>
                <a:cs typeface="B Homa" panose="00000400000000000000" pitchFamily="2" charset="-78"/>
              </a:rPr>
              <a:t>در جنبش رفتارگرایی،تلاش می شود تا با شناسایی رفتارها و عوامل سازنده آن ها در محیط شهری،محیطی متناسب با نیازهای استفاده کنندگان را شکل داده و بدین ترتیب رفتار و مکان را با یکدیگر منطبق کرد.</a:t>
            </a:r>
          </a:p>
          <a:p>
            <a:pPr algn="just" rtl="1"/>
            <a:endParaRPr lang="en-US" dirty="0">
              <a:cs typeface="B Homa" panose="00000400000000000000" pitchFamily="2" charset="-78"/>
            </a:endParaRPr>
          </a:p>
        </p:txBody>
      </p:sp>
    </p:spTree>
    <p:extLst>
      <p:ext uri="{BB962C8B-B14F-4D97-AF65-F5344CB8AC3E}">
        <p14:creationId xmlns:p14="http://schemas.microsoft.com/office/powerpoint/2010/main" val="301670884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wipe(down)">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96221" y="211708"/>
            <a:ext cx="3828398" cy="775191"/>
          </a:xfrm>
        </p:spPr>
        <p:txBody>
          <a:bodyPr/>
          <a:lstStyle/>
          <a:p>
            <a:r>
              <a:rPr lang="fa-IR" sz="3200" dirty="0" smtClean="0">
                <a:cs typeface="B Nasim" panose="00000700000000000000" pitchFamily="2" charset="-78"/>
              </a:rPr>
              <a:t>ریشه های نهضت</a:t>
            </a:r>
            <a:endParaRPr lang="en-US" sz="3200" dirty="0">
              <a:cs typeface="B Nasim" panose="00000700000000000000" pitchFamily="2" charset="-78"/>
            </a:endParaRPr>
          </a:p>
        </p:txBody>
      </p:sp>
      <p:sp>
        <p:nvSpPr>
          <p:cNvPr id="3" name="Content Placeholder 2"/>
          <p:cNvSpPr>
            <a:spLocks noGrp="1"/>
          </p:cNvSpPr>
          <p:nvPr>
            <p:ph idx="1"/>
          </p:nvPr>
        </p:nvSpPr>
        <p:spPr>
          <a:xfrm>
            <a:off x="339634" y="1293224"/>
            <a:ext cx="11325497" cy="960580"/>
          </a:xfrm>
        </p:spPr>
        <p:txBody>
          <a:bodyPr>
            <a:normAutofit fontScale="77500" lnSpcReduction="20000"/>
          </a:bodyPr>
          <a:lstStyle/>
          <a:p>
            <a:pPr marL="0" indent="0" algn="just" rtl="1">
              <a:buNone/>
            </a:pPr>
            <a:r>
              <a:rPr lang="fa-IR" dirty="0">
                <a:cs typeface="B Homa" panose="00000400000000000000" pitchFamily="2" charset="-78"/>
              </a:rPr>
              <a:t>ریشه پیدایش جنبش رفتار گرایی گویا در نقد تجدد است.زمانی که عقاید و آثار تجدد گرایان مورد انتقاد گروه های مختلف قرار گرفت و گروهی از دانشمندان علوم رفتاری مثل گوتمن و گنز به انتقاد از این نهضت پرداختند. این انتقادات در سه مرحله کلی ارائه شد</a:t>
            </a:r>
            <a:r>
              <a:rPr lang="fa-IR" dirty="0" smtClean="0">
                <a:cs typeface="B Homa" panose="00000400000000000000" pitchFamily="2" charset="-78"/>
              </a:rPr>
              <a:t>:</a:t>
            </a:r>
          </a:p>
          <a:p>
            <a:pPr algn="just" rtl="1"/>
            <a:endParaRPr lang="fa-IR" dirty="0" smtClean="0">
              <a:cs typeface="B Homa" panose="00000400000000000000" pitchFamily="2" charset="-78"/>
            </a:endParaRPr>
          </a:p>
          <a:p>
            <a:pPr algn="just" rtl="1"/>
            <a:endParaRPr lang="fa-IR" dirty="0" smtClean="0">
              <a:cs typeface="B Homa" panose="00000400000000000000" pitchFamily="2" charset="-78"/>
            </a:endParaRPr>
          </a:p>
          <a:p>
            <a:pPr marL="0" indent="0" algn="just" rtl="1">
              <a:buNone/>
            </a:pPr>
            <a:endParaRPr lang="fa-IR" dirty="0">
              <a:cs typeface="B Homa" panose="00000400000000000000" pitchFamily="2" charset="-78"/>
            </a:endParaRPr>
          </a:p>
        </p:txBody>
      </p:sp>
      <p:sp>
        <p:nvSpPr>
          <p:cNvPr id="13" name="TextBox 12"/>
          <p:cNvSpPr txBox="1"/>
          <p:nvPr/>
        </p:nvSpPr>
        <p:spPr>
          <a:xfrm>
            <a:off x="539555" y="2560469"/>
            <a:ext cx="9610206" cy="400110"/>
          </a:xfrm>
          <a:prstGeom prst="rect">
            <a:avLst/>
          </a:prstGeom>
          <a:noFill/>
        </p:spPr>
        <p:txBody>
          <a:bodyPr wrap="square" rtlCol="0">
            <a:spAutoFit/>
          </a:bodyPr>
          <a:lstStyle/>
          <a:p>
            <a:pPr algn="r" rtl="1"/>
            <a:r>
              <a:rPr lang="fa-IR" sz="2000" dirty="0" smtClean="0">
                <a:cs typeface="B Homa" panose="00000400000000000000" pitchFamily="2" charset="-78"/>
              </a:rPr>
              <a:t>در دهه های 1940و1950 اعضای گروه 10 به انتقاد از تجدد گرایی پرداختند</a:t>
            </a:r>
            <a:r>
              <a:rPr lang="fa-IR" dirty="0" smtClean="0">
                <a:solidFill>
                  <a:schemeClr val="bg1"/>
                </a:solidFill>
                <a:cs typeface="B Homa" panose="00000400000000000000" pitchFamily="2" charset="-78"/>
              </a:rPr>
              <a:t>.</a:t>
            </a:r>
            <a:endParaRPr lang="en-US" dirty="0">
              <a:solidFill>
                <a:schemeClr val="bg1"/>
              </a:solidFill>
              <a:cs typeface="B Homa" panose="00000400000000000000" pitchFamily="2" charset="-78"/>
            </a:endParaRPr>
          </a:p>
        </p:txBody>
      </p:sp>
      <p:sp>
        <p:nvSpPr>
          <p:cNvPr id="4" name="TextBox 3"/>
          <p:cNvSpPr txBox="1"/>
          <p:nvPr/>
        </p:nvSpPr>
        <p:spPr>
          <a:xfrm>
            <a:off x="79850" y="3671867"/>
            <a:ext cx="10069911" cy="1015663"/>
          </a:xfrm>
          <a:prstGeom prst="rect">
            <a:avLst/>
          </a:prstGeom>
          <a:noFill/>
        </p:spPr>
        <p:txBody>
          <a:bodyPr wrap="square" rtlCol="0">
            <a:spAutoFit/>
          </a:bodyPr>
          <a:lstStyle/>
          <a:p>
            <a:pPr algn="just" rtl="1"/>
            <a:r>
              <a:rPr lang="fa-IR" sz="2000" dirty="0">
                <a:cs typeface="B Homa" panose="00000400000000000000" pitchFamily="2" charset="-78"/>
              </a:rPr>
              <a:t>دردهه </a:t>
            </a:r>
            <a:r>
              <a:rPr lang="fa-IR" sz="2000" dirty="0" smtClean="0">
                <a:cs typeface="B Homa" panose="00000400000000000000" pitchFamily="2" charset="-78"/>
              </a:rPr>
              <a:t>1950م که .نتیجه </a:t>
            </a:r>
            <a:r>
              <a:rPr lang="fa-IR" sz="2000" dirty="0">
                <a:cs typeface="B Homa" panose="00000400000000000000" pitchFamily="2" charset="-78"/>
              </a:rPr>
              <a:t>مطالعات انتظارات </a:t>
            </a:r>
            <a:r>
              <a:rPr lang="fa-IR" sz="2000" dirty="0" smtClean="0">
                <a:cs typeface="B Homa" panose="00000400000000000000" pitchFamily="2" charset="-78"/>
              </a:rPr>
              <a:t>مردم، </a:t>
            </a:r>
            <a:r>
              <a:rPr lang="fa-IR" sz="2000" dirty="0">
                <a:cs typeface="B Homa" panose="00000400000000000000" pitchFamily="2" charset="-78"/>
              </a:rPr>
              <a:t>ساخت مسکن در مقیاس بزرگ تر و بهسازی   مرکز شهر بود و انتقادات گروه  10 تکامل  یافته تر تکرار شد.</a:t>
            </a:r>
          </a:p>
          <a:p>
            <a:pPr algn="just" rtl="1"/>
            <a:r>
              <a:rPr lang="fa-IR" sz="2000" dirty="0" smtClean="0">
                <a:cs typeface="B Homa" panose="00000400000000000000" pitchFamily="2" charset="-78"/>
              </a:rPr>
              <a:t>           </a:t>
            </a:r>
            <a:endParaRPr lang="fa-IR" sz="2000" dirty="0">
              <a:cs typeface="B Homa" panose="00000400000000000000" pitchFamily="2" charset="-78"/>
            </a:endParaRPr>
          </a:p>
        </p:txBody>
      </p:sp>
      <p:sp>
        <p:nvSpPr>
          <p:cNvPr id="10" name="TextBox 9"/>
          <p:cNvSpPr txBox="1"/>
          <p:nvPr/>
        </p:nvSpPr>
        <p:spPr>
          <a:xfrm>
            <a:off x="224489" y="5101744"/>
            <a:ext cx="9925272" cy="707886"/>
          </a:xfrm>
          <a:prstGeom prst="rect">
            <a:avLst/>
          </a:prstGeom>
          <a:noFill/>
        </p:spPr>
        <p:txBody>
          <a:bodyPr wrap="square" rtlCol="0">
            <a:spAutoFit/>
          </a:bodyPr>
          <a:lstStyle/>
          <a:p>
            <a:pPr algn="r" rtl="1"/>
            <a:r>
              <a:rPr lang="fa-IR" sz="2000" dirty="0">
                <a:cs typeface="B Homa" panose="00000400000000000000" pitchFamily="2" charset="-78"/>
              </a:rPr>
              <a:t>حاصل پیدایش علوم رفتاری است و به نیازهای انسانی که توسط طراحان پیش از این نادیده گرفته می شد و همچنین به روند طراحی توجه می نمود.</a:t>
            </a:r>
            <a:endParaRPr lang="en-US" sz="2000" dirty="0">
              <a:cs typeface="B Homa" panose="00000400000000000000" pitchFamily="2" charset="-78"/>
            </a:endParaRPr>
          </a:p>
        </p:txBody>
      </p:sp>
      <p:sp>
        <p:nvSpPr>
          <p:cNvPr id="15" name="Oval 14"/>
          <p:cNvSpPr/>
          <p:nvPr/>
        </p:nvSpPr>
        <p:spPr>
          <a:xfrm>
            <a:off x="10243930" y="2303324"/>
            <a:ext cx="1651261"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dirty="0" smtClean="0">
                <a:cs typeface="B Nasim" panose="00000700000000000000" pitchFamily="2" charset="-78"/>
              </a:rPr>
              <a:t>مرحله اول</a:t>
            </a:r>
            <a:endParaRPr lang="en-US" sz="1400" dirty="0">
              <a:cs typeface="B Nasim" panose="00000700000000000000" pitchFamily="2" charset="-78"/>
            </a:endParaRPr>
          </a:p>
        </p:txBody>
      </p:sp>
      <p:sp>
        <p:nvSpPr>
          <p:cNvPr id="22" name="Oval 21"/>
          <p:cNvSpPr/>
          <p:nvPr/>
        </p:nvSpPr>
        <p:spPr>
          <a:xfrm>
            <a:off x="10243931" y="3483366"/>
            <a:ext cx="1669774"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dirty="0">
                <a:cs typeface="B Nasim" panose="00000700000000000000" pitchFamily="2" charset="-78"/>
              </a:rPr>
              <a:t>مرحله دوم</a:t>
            </a:r>
            <a:endParaRPr lang="en-US" sz="1400" dirty="0">
              <a:cs typeface="B Nasim" panose="00000700000000000000" pitchFamily="2" charset="-78"/>
            </a:endParaRPr>
          </a:p>
        </p:txBody>
      </p:sp>
      <p:sp>
        <p:nvSpPr>
          <p:cNvPr id="23" name="Oval 22"/>
          <p:cNvSpPr/>
          <p:nvPr/>
        </p:nvSpPr>
        <p:spPr>
          <a:xfrm>
            <a:off x="10243930" y="4958902"/>
            <a:ext cx="1651261"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dirty="0" smtClean="0">
                <a:cs typeface="B Nasim" panose="00000700000000000000" pitchFamily="2" charset="-78"/>
              </a:rPr>
              <a:t>مرحله سوم</a:t>
            </a:r>
            <a:endParaRPr lang="en-US" sz="1400" dirty="0">
              <a:cs typeface="B Nasim" panose="00000700000000000000" pitchFamily="2" charset="-78"/>
            </a:endParaRPr>
          </a:p>
        </p:txBody>
      </p:sp>
    </p:spTree>
    <p:extLst>
      <p:ext uri="{BB962C8B-B14F-4D97-AF65-F5344CB8AC3E}">
        <p14:creationId xmlns:p14="http://schemas.microsoft.com/office/powerpoint/2010/main" val="176445721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4" grpId="0"/>
      <p:bldP spid="10" grpId="0"/>
      <p:bldP spid="15" grpId="0" animBg="1"/>
      <p:bldP spid="22"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653143" y="1373651"/>
            <a:ext cx="10672353" cy="1487116"/>
          </a:xfrm>
        </p:spPr>
        <p:txBody>
          <a:bodyPr>
            <a:normAutofit fontScale="85000" lnSpcReduction="10000"/>
          </a:bodyPr>
          <a:lstStyle/>
          <a:p>
            <a:pPr marL="0" indent="0" algn="just" rtl="1">
              <a:buNone/>
            </a:pPr>
            <a:r>
              <a:rPr lang="fa-IR" dirty="0">
                <a:latin typeface="+mn-lt"/>
                <a:ea typeface="+mn-ea"/>
                <a:cs typeface="B Homa" panose="00000400000000000000" pitchFamily="2" charset="-78"/>
              </a:rPr>
              <a:t>پس از جنگ جهانی دوم و تخریب های وسیع ،بازسازی مناطق آسیب دیده و تامین مسکن برای آوارگان به موضوع مهمی تبدیل شد.این مساله باعث بی توجهی به کیفیت و تمرکز روی کمیت شد.حاصل این کار  شهر هایی بود که جایی برای تردد پیاده و تجمع و تعامل شهروندان نداشت و همین حس بی هویتی و عدم پاسخ گویی به نیازهای روانی مردم باعث یکنواختی کسالت بار،ناهنجاری های </a:t>
            </a:r>
            <a:r>
              <a:rPr lang="fa-IR" dirty="0" smtClean="0">
                <a:latin typeface="+mn-lt"/>
                <a:ea typeface="+mn-ea"/>
                <a:cs typeface="B Homa" panose="00000400000000000000" pitchFamily="2" charset="-78"/>
              </a:rPr>
              <a:t>اجتماعی،بزهکاری </a:t>
            </a:r>
            <a:r>
              <a:rPr lang="fa-IR" dirty="0">
                <a:latin typeface="+mn-lt"/>
                <a:ea typeface="+mn-ea"/>
                <a:cs typeface="B Homa" panose="00000400000000000000" pitchFamily="2" charset="-78"/>
              </a:rPr>
              <a:t>و مشکلات روانی بسیاری شد.</a:t>
            </a:r>
            <a:endParaRPr lang="en-US" dirty="0">
              <a:latin typeface="+mn-lt"/>
              <a:ea typeface="+mn-ea"/>
              <a:cs typeface="B Homa" panose="00000400000000000000" pitchFamily="2" charset="-78"/>
            </a:endParaRPr>
          </a:p>
          <a:p>
            <a:pPr marL="0" indent="0">
              <a:buNone/>
            </a:pPr>
            <a:endParaRPr lang="en-US" dirty="0"/>
          </a:p>
        </p:txBody>
      </p:sp>
      <p:pic>
        <p:nvPicPr>
          <p:cNvPr id="5" name="Picture 4"/>
          <p:cNvPicPr>
            <a:picLocks noChangeAspect="1"/>
          </p:cNvPicPr>
          <p:nvPr/>
        </p:nvPicPr>
        <p:blipFill>
          <a:blip r:embed="rId2"/>
          <a:stretch>
            <a:fillRect/>
          </a:stretch>
        </p:blipFill>
        <p:spPr>
          <a:xfrm>
            <a:off x="6548744" y="896784"/>
            <a:ext cx="3458546" cy="2904620"/>
          </a:xfrm>
          <a:prstGeom prst="rect">
            <a:avLst/>
          </a:prstGeom>
          <a:ln>
            <a:noFill/>
          </a:ln>
          <a:effectLst>
            <a:softEdge rad="112500"/>
          </a:effectLst>
        </p:spPr>
      </p:pic>
      <p:pic>
        <p:nvPicPr>
          <p:cNvPr id="6" name="Picture 5"/>
          <p:cNvPicPr>
            <a:picLocks noChangeAspect="1"/>
          </p:cNvPicPr>
          <p:nvPr/>
        </p:nvPicPr>
        <p:blipFill>
          <a:blip r:embed="rId3"/>
          <a:stretch>
            <a:fillRect/>
          </a:stretch>
        </p:blipFill>
        <p:spPr>
          <a:xfrm>
            <a:off x="2107372" y="896784"/>
            <a:ext cx="3387734" cy="2800005"/>
          </a:xfrm>
          <a:prstGeom prst="rect">
            <a:avLst/>
          </a:prstGeom>
          <a:ln>
            <a:noFill/>
          </a:ln>
          <a:effectLst>
            <a:softEdge rad="112500"/>
          </a:effectLst>
        </p:spPr>
      </p:pic>
      <p:sp>
        <p:nvSpPr>
          <p:cNvPr id="7" name="TextBox 6"/>
          <p:cNvSpPr txBox="1"/>
          <p:nvPr/>
        </p:nvSpPr>
        <p:spPr>
          <a:xfrm>
            <a:off x="653143" y="4170573"/>
            <a:ext cx="10672353" cy="1631216"/>
          </a:xfrm>
          <a:prstGeom prst="rect">
            <a:avLst/>
          </a:prstGeom>
          <a:noFill/>
        </p:spPr>
        <p:txBody>
          <a:bodyPr wrap="square" rtlCol="0">
            <a:spAutoFit/>
          </a:bodyPr>
          <a:lstStyle/>
          <a:p>
            <a:pPr algn="r" rtl="1"/>
            <a:r>
              <a:rPr lang="fa-IR" sz="2000" dirty="0">
                <a:cs typeface="B Homa" panose="00000400000000000000" pitchFamily="2" charset="-78"/>
              </a:rPr>
              <a:t>در اواخر دهه 1960م.تحول کوچکی به عنوان جنبشی مخالف با روش های کمی و دارای جهت گیری بسیار فردی تر به مطالعات شهری پدید آمد.این </a:t>
            </a:r>
            <a:r>
              <a:rPr lang="fa-IR" sz="2000" dirty="0" smtClean="0">
                <a:cs typeface="B Homa" panose="00000400000000000000" pitchFamily="2" charset="-78"/>
              </a:rPr>
              <a:t>رویکردجدید </a:t>
            </a:r>
            <a:r>
              <a:rPr lang="fa-IR" sz="2000" dirty="0">
                <a:cs typeface="B Homa" panose="00000400000000000000" pitchFamily="2" charset="-78"/>
              </a:rPr>
              <a:t>،</a:t>
            </a:r>
            <a:r>
              <a:rPr lang="fa-IR" sz="2000" dirty="0" smtClean="0">
                <a:cs typeface="B Homa" panose="00000400000000000000" pitchFamily="2" charset="-78"/>
              </a:rPr>
              <a:t>رویکرد کمی را </a:t>
            </a:r>
            <a:r>
              <a:rPr lang="fa-IR" sz="2000" dirty="0">
                <a:cs typeface="B Homa" panose="00000400000000000000" pitchFamily="2" charset="-78"/>
              </a:rPr>
              <a:t>مورد انتقاد شدید قرار داد و آن را ماشینی ،ضد انسانی و کلیت گرا می </a:t>
            </a:r>
            <a:r>
              <a:rPr lang="fa-IR" sz="2000" dirty="0" smtClean="0">
                <a:cs typeface="B Homa" panose="00000400000000000000" pitchFamily="2" charset="-78"/>
              </a:rPr>
              <a:t>نامید.بر </a:t>
            </a:r>
            <a:r>
              <a:rPr lang="fa-IR" sz="2000" dirty="0">
                <a:cs typeface="B Homa" panose="00000400000000000000" pitchFamily="2" charset="-78"/>
              </a:rPr>
              <a:t>این اساس سیطره کمیت به پایان رسید و به کیفیت محیط توجه شد.حاکمیت عقل زیر سوال رفت و عاطفه با آن هم طراز شد.همچنین اهمیت پاسخ به نیازهای روحی و  روانی شهروندان به اندازه پاسخ به نیازهای مادی و جسمانی شد.</a:t>
            </a:r>
            <a:endParaRPr lang="en-US" sz="2000" dirty="0">
              <a:cs typeface="B Homa" panose="00000400000000000000" pitchFamily="2" charset="-78"/>
            </a:endParaRPr>
          </a:p>
        </p:txBody>
      </p:sp>
    </p:spTree>
    <p:extLst>
      <p:ext uri="{BB962C8B-B14F-4D97-AF65-F5344CB8AC3E}">
        <p14:creationId xmlns:p14="http://schemas.microsoft.com/office/powerpoint/2010/main" val="70500829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1" nodeType="clickEffect">
                                  <p:stCondLst>
                                    <p:cond delay="0"/>
                                  </p:stCondLst>
                                  <p:childTnLst>
                                    <p:animEffect transition="out" filter="wipe(down)">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par>
                                <p:cTn id="13" presetID="2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 grpId="1" build="p"/>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9612" y="72863"/>
            <a:ext cx="4420743" cy="669738"/>
          </a:xfrm>
        </p:spPr>
        <p:txBody>
          <a:bodyPr/>
          <a:lstStyle/>
          <a:p>
            <a:r>
              <a:rPr lang="fa-IR" sz="3200" dirty="0">
                <a:cs typeface="B Nasim" panose="00000700000000000000" pitchFamily="2" charset="-78"/>
              </a:rPr>
              <a:t>سیر تحول رفتارگرایی</a:t>
            </a:r>
            <a:endParaRPr lang="en-US" sz="3200" dirty="0">
              <a:cs typeface="B Nasim" panose="00000700000000000000" pitchFamily="2" charset="-78"/>
            </a:endParaRPr>
          </a:p>
        </p:txBody>
      </p:sp>
      <p:sp>
        <p:nvSpPr>
          <p:cNvPr id="3" name="Content Placeholder 2"/>
          <p:cNvSpPr>
            <a:spLocks noGrp="1"/>
          </p:cNvSpPr>
          <p:nvPr>
            <p:ph idx="1"/>
          </p:nvPr>
        </p:nvSpPr>
        <p:spPr>
          <a:xfrm>
            <a:off x="9313818" y="1881548"/>
            <a:ext cx="2495005" cy="559653"/>
          </a:xfrm>
        </p:spPr>
        <p:txBody>
          <a:bodyPr>
            <a:normAutofit fontScale="85000" lnSpcReduction="10000"/>
          </a:bodyPr>
          <a:lstStyle/>
          <a:p>
            <a:pPr marL="0" indent="0">
              <a:buNone/>
            </a:pPr>
            <a:r>
              <a:rPr lang="fa-IR" dirty="0">
                <a:latin typeface="+mn-lt"/>
                <a:ea typeface="+mn-ea"/>
                <a:cs typeface="B Nasim" panose="00000700000000000000" pitchFamily="2" charset="-78"/>
              </a:rPr>
              <a:t>دهه 1956 تا </a:t>
            </a:r>
            <a:r>
              <a:rPr lang="fa-IR" dirty="0" smtClean="0">
                <a:latin typeface="+mn-lt"/>
                <a:ea typeface="+mn-ea"/>
                <a:cs typeface="B Nasim" panose="00000700000000000000" pitchFamily="2" charset="-78"/>
              </a:rPr>
              <a:t>1965م:</a:t>
            </a:r>
            <a:endParaRPr lang="en-US" dirty="0">
              <a:latin typeface="+mn-lt"/>
              <a:ea typeface="+mn-ea"/>
              <a:cs typeface="B Nasim" panose="00000700000000000000" pitchFamily="2" charset="-78"/>
            </a:endParaRPr>
          </a:p>
        </p:txBody>
      </p:sp>
      <p:sp>
        <p:nvSpPr>
          <p:cNvPr id="4" name="TextBox 3"/>
          <p:cNvSpPr txBox="1"/>
          <p:nvPr/>
        </p:nvSpPr>
        <p:spPr>
          <a:xfrm>
            <a:off x="600892" y="1644348"/>
            <a:ext cx="8712926" cy="1323439"/>
          </a:xfrm>
          <a:prstGeom prst="rect">
            <a:avLst/>
          </a:prstGeom>
          <a:noFill/>
        </p:spPr>
        <p:txBody>
          <a:bodyPr wrap="square" rtlCol="0">
            <a:spAutoFit/>
          </a:bodyPr>
          <a:lstStyle/>
          <a:p>
            <a:pPr algn="r" rtl="1"/>
            <a:r>
              <a:rPr lang="fa-IR" sz="2000" dirty="0">
                <a:cs typeface="B Homa" panose="00000400000000000000" pitchFamily="2" charset="-78"/>
              </a:rPr>
              <a:t>در این دوره تحقیقات علوم رفتاری تاثیر زیادی بر طراحی شهری و معماری نداشت.زیرا علوم رفتاری پیشرفت زیادی نکرده بود و توجه طراحان بیشتر به انگاره های ارزشی بود.اما در دوره های محدودی تلاش های قابل توجهی در این زمینه صورت گرفت.معروف ترین این نمونه ها مدرسه معماری اولم آلمان بود.</a:t>
            </a:r>
            <a:endParaRPr lang="en-US" sz="2000" dirty="0">
              <a:cs typeface="B Homa" panose="00000400000000000000" pitchFamily="2" charset="-78"/>
            </a:endParaRPr>
          </a:p>
        </p:txBody>
      </p:sp>
      <p:sp>
        <p:nvSpPr>
          <p:cNvPr id="5" name="TextBox 4"/>
          <p:cNvSpPr txBox="1"/>
          <p:nvPr/>
        </p:nvSpPr>
        <p:spPr>
          <a:xfrm>
            <a:off x="9505052" y="1917994"/>
            <a:ext cx="2104971" cy="400110"/>
          </a:xfrm>
          <a:prstGeom prst="rect">
            <a:avLst/>
          </a:prstGeom>
          <a:noFill/>
        </p:spPr>
        <p:txBody>
          <a:bodyPr wrap="square" rtlCol="0">
            <a:spAutoFit/>
          </a:bodyPr>
          <a:lstStyle/>
          <a:p>
            <a:pPr algn="ctr"/>
            <a:r>
              <a:rPr lang="fa-IR" sz="2000" dirty="0" smtClean="0">
                <a:cs typeface="B Nasim" panose="00000700000000000000" pitchFamily="2" charset="-78"/>
              </a:rPr>
              <a:t>سال 1962:</a:t>
            </a:r>
            <a:endParaRPr lang="en-US" sz="2000" dirty="0">
              <a:cs typeface="B Nasim" panose="00000700000000000000" pitchFamily="2" charset="-78"/>
            </a:endParaRPr>
          </a:p>
        </p:txBody>
      </p:sp>
      <p:sp>
        <p:nvSpPr>
          <p:cNvPr id="6" name="TextBox 5"/>
          <p:cNvSpPr txBox="1"/>
          <p:nvPr/>
        </p:nvSpPr>
        <p:spPr>
          <a:xfrm>
            <a:off x="407697" y="1499654"/>
            <a:ext cx="9089896" cy="1323439"/>
          </a:xfrm>
          <a:prstGeom prst="rect">
            <a:avLst/>
          </a:prstGeom>
          <a:noFill/>
        </p:spPr>
        <p:txBody>
          <a:bodyPr wrap="square" rtlCol="0">
            <a:spAutoFit/>
          </a:bodyPr>
          <a:lstStyle/>
          <a:p>
            <a:pPr algn="just" rtl="1"/>
            <a:r>
              <a:rPr lang="fa-IR" dirty="0">
                <a:solidFill>
                  <a:schemeClr val="bg1"/>
                </a:solidFill>
                <a:cs typeface="B Homa" panose="00000400000000000000" pitchFamily="2" charset="-78"/>
              </a:rPr>
              <a:t> </a:t>
            </a:r>
            <a:r>
              <a:rPr lang="fa-IR" sz="2000" dirty="0">
                <a:cs typeface="B Homa" panose="00000400000000000000" pitchFamily="2" charset="-78"/>
              </a:rPr>
              <a:t>ثیل مطالعاتی انجام داد که در آن روشی به نام(( اندازه گیری و شمارش فضا ))را ابداع کرد.در این روش ثیل شکل های کالبدی ای که شخص در هنگام حرکت با تغییر سرعت و جهت خود درک مینمود را به نظم در آورد.این روش تا کنون جزء کامل ترین و پیچیده ترین روش هاست و مهمترین امتیاز آن تحلیلی بودنش می باشد.به عبارت دیگر ثیل در پی خلق یک زبان مشترک برای طراحان بود.</a:t>
            </a:r>
            <a:endParaRPr lang="en-US" sz="2000" dirty="0">
              <a:cs typeface="B Homa" panose="00000400000000000000" pitchFamily="2" charset="-78"/>
            </a:endParaRPr>
          </a:p>
        </p:txBody>
      </p:sp>
      <p:sp>
        <p:nvSpPr>
          <p:cNvPr id="8" name="TextBox 7"/>
          <p:cNvSpPr txBox="1"/>
          <p:nvPr/>
        </p:nvSpPr>
        <p:spPr>
          <a:xfrm>
            <a:off x="407697" y="5373840"/>
            <a:ext cx="9639461" cy="707886"/>
          </a:xfrm>
          <a:prstGeom prst="rect">
            <a:avLst/>
          </a:prstGeom>
          <a:noFill/>
        </p:spPr>
        <p:txBody>
          <a:bodyPr wrap="square" rtlCol="0">
            <a:spAutoFit/>
          </a:bodyPr>
          <a:lstStyle/>
          <a:p>
            <a:pPr algn="just" rtl="1"/>
            <a:r>
              <a:rPr lang="fa-IR" dirty="0">
                <a:solidFill>
                  <a:schemeClr val="bg1"/>
                </a:solidFill>
                <a:cs typeface="B Homa" panose="00000400000000000000" pitchFamily="2" charset="-78"/>
              </a:rPr>
              <a:t> </a:t>
            </a:r>
            <a:r>
              <a:rPr lang="fa-IR" sz="2000" dirty="0">
                <a:cs typeface="B Homa" panose="00000400000000000000" pitchFamily="2" charset="-78"/>
              </a:rPr>
              <a:t>اپلیارد به عنوان پایه گذار مطالعات بصری-رفتاری ،با همکاری لینچ و جان می یر اولین تحقیق بصری-تجسمی در مقیاس شهر را انجام دادند.نتیجه مطالعات آن ها در کتاب دید از جاده منتشر شد.</a:t>
            </a:r>
            <a:endParaRPr lang="en-US" sz="2000" dirty="0">
              <a:cs typeface="B Homa" panose="00000400000000000000" pitchFamily="2" charset="-78"/>
            </a:endParaRPr>
          </a:p>
        </p:txBody>
      </p:sp>
      <p:sp>
        <p:nvSpPr>
          <p:cNvPr id="9" name="TextBox 8"/>
          <p:cNvSpPr txBox="1"/>
          <p:nvPr/>
        </p:nvSpPr>
        <p:spPr>
          <a:xfrm>
            <a:off x="10070538" y="5527728"/>
            <a:ext cx="1738285" cy="400110"/>
          </a:xfrm>
          <a:prstGeom prst="rect">
            <a:avLst/>
          </a:prstGeom>
          <a:noFill/>
        </p:spPr>
        <p:txBody>
          <a:bodyPr wrap="square" rtlCol="0">
            <a:spAutoFit/>
          </a:bodyPr>
          <a:lstStyle/>
          <a:p>
            <a:r>
              <a:rPr lang="fa-IR" sz="2000" dirty="0">
                <a:cs typeface="B Nasim" panose="00000700000000000000" pitchFamily="2" charset="-78"/>
              </a:rPr>
              <a:t>سال</a:t>
            </a:r>
            <a:r>
              <a:rPr lang="fa-IR" dirty="0" smtClean="0"/>
              <a:t> </a:t>
            </a:r>
            <a:r>
              <a:rPr lang="fa-IR" sz="2000" dirty="0" smtClean="0">
                <a:cs typeface="B Nasim" panose="00000700000000000000" pitchFamily="2" charset="-78"/>
              </a:rPr>
              <a:t>1964:</a:t>
            </a:r>
            <a:endParaRPr lang="en-US" sz="2000" dirty="0">
              <a:cs typeface="B Nasim" panose="00000700000000000000" pitchFamily="2" charset="-78"/>
            </a:endParaRPr>
          </a:p>
        </p:txBody>
      </p:sp>
      <p:pic>
        <p:nvPicPr>
          <p:cNvPr id="10" name="Picture 9"/>
          <p:cNvPicPr>
            <a:picLocks noChangeAspect="1"/>
          </p:cNvPicPr>
          <p:nvPr/>
        </p:nvPicPr>
        <p:blipFill>
          <a:blip r:embed="rId2"/>
          <a:stretch>
            <a:fillRect/>
          </a:stretch>
        </p:blipFill>
        <p:spPr>
          <a:xfrm>
            <a:off x="3513909" y="979715"/>
            <a:ext cx="4245429" cy="2419502"/>
          </a:xfrm>
          <a:prstGeom prst="rect">
            <a:avLst/>
          </a:prstGeom>
          <a:ln>
            <a:noFill/>
          </a:ln>
          <a:effectLst>
            <a:softEdge rad="112500"/>
          </a:effectLst>
        </p:spPr>
      </p:pic>
      <p:pic>
        <p:nvPicPr>
          <p:cNvPr id="11" name="Picture 10"/>
          <p:cNvPicPr>
            <a:picLocks noChangeAspect="1"/>
          </p:cNvPicPr>
          <p:nvPr/>
        </p:nvPicPr>
        <p:blipFill>
          <a:blip r:embed="rId3"/>
          <a:stretch>
            <a:fillRect/>
          </a:stretch>
        </p:blipFill>
        <p:spPr>
          <a:xfrm>
            <a:off x="2606294" y="169427"/>
            <a:ext cx="3259145" cy="4627265"/>
          </a:xfrm>
          <a:prstGeom prst="rect">
            <a:avLst/>
          </a:prstGeom>
        </p:spPr>
      </p:pic>
      <p:sp>
        <p:nvSpPr>
          <p:cNvPr id="12" name="TextBox 11"/>
          <p:cNvSpPr txBox="1"/>
          <p:nvPr/>
        </p:nvSpPr>
        <p:spPr>
          <a:xfrm>
            <a:off x="2983535" y="4634634"/>
            <a:ext cx="2504661" cy="400110"/>
          </a:xfrm>
          <a:prstGeom prst="rect">
            <a:avLst/>
          </a:prstGeom>
          <a:noFill/>
        </p:spPr>
        <p:txBody>
          <a:bodyPr wrap="square" rtlCol="0">
            <a:spAutoFit/>
          </a:bodyPr>
          <a:lstStyle/>
          <a:p>
            <a:pPr algn="ctr"/>
            <a:r>
              <a:rPr lang="fa-IR" sz="2000" dirty="0">
                <a:cs typeface="B Homa" panose="00000400000000000000" pitchFamily="2" charset="-78"/>
              </a:rPr>
              <a:t>نمونه ای از علائم ثیل</a:t>
            </a:r>
            <a:endParaRPr lang="en-US" sz="2000" dirty="0">
              <a:cs typeface="B Homa" panose="00000400000000000000" pitchFamily="2" charset="-78"/>
            </a:endParaRPr>
          </a:p>
        </p:txBody>
      </p:sp>
    </p:spTree>
    <p:extLst>
      <p:ext uri="{BB962C8B-B14F-4D97-AF65-F5344CB8AC3E}">
        <p14:creationId xmlns:p14="http://schemas.microsoft.com/office/powerpoint/2010/main" val="315159470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1" nodeType="clickEffect">
                                  <p:stCondLst>
                                    <p:cond delay="0"/>
                                  </p:stCondLst>
                                  <p:childTnLst>
                                    <p:animEffect transition="out" filter="wipe(down)">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22" presetClass="exit" presetSubtype="4" fill="hold" grpId="0" nodeType="withEffect">
                                  <p:stCondLst>
                                    <p:cond delay="0"/>
                                  </p:stCondLst>
                                  <p:childTnLst>
                                    <p:animEffect transition="out" filter="wipe(down)">
                                      <p:cBhvr>
                                        <p:cTn id="25" dur="500"/>
                                        <p:tgtEl>
                                          <p:spTgt spid="3">
                                            <p:txEl>
                                              <p:pRg st="0" end="0"/>
                                            </p:txEl>
                                          </p:spTgt>
                                        </p:tgtEl>
                                      </p:cBhvr>
                                    </p:animEffect>
                                    <p:set>
                                      <p:cBhvr>
                                        <p:cTn id="26" dur="1" fill="hold">
                                          <p:stCondLst>
                                            <p:cond delay="499"/>
                                          </p:stCondLst>
                                        </p:cTn>
                                        <p:tgtEl>
                                          <p:spTgt spid="3">
                                            <p:txEl>
                                              <p:pRg st="0" end="0"/>
                                            </p:txEl>
                                          </p:spTgt>
                                        </p:tgtEl>
                                        <p:attrNameLst>
                                          <p:attrName>style.visibility</p:attrName>
                                        </p:attrNameLst>
                                      </p:cBhvr>
                                      <p:to>
                                        <p:strVal val="hidden"/>
                                      </p:to>
                                    </p:set>
                                  </p:childTnLst>
                                </p:cTn>
                              </p:par>
                              <p:par>
                                <p:cTn id="27" presetID="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10"/>
                                        </p:tgtEl>
                                        <p:attrNameLst>
                                          <p:attrName>ppt_x</p:attrName>
                                        </p:attrNameLst>
                                      </p:cBhvr>
                                      <p:tavLst>
                                        <p:tav tm="0">
                                          <p:val>
                                            <p:strVal val="ppt_x"/>
                                          </p:val>
                                        </p:tav>
                                        <p:tav tm="100000">
                                          <p:val>
                                            <p:strVal val="ppt_x"/>
                                          </p:val>
                                        </p:tav>
                                      </p:tavLst>
                                    </p:anim>
                                    <p:anim calcmode="lin" valueType="num">
                                      <p:cBhvr additive="base">
                                        <p:cTn id="35" dur="500"/>
                                        <p:tgtEl>
                                          <p:spTgt spid="10"/>
                                        </p:tgtEl>
                                        <p:attrNameLst>
                                          <p:attrName>ppt_y</p:attrName>
                                        </p:attrNameLst>
                                      </p:cBhvr>
                                      <p:tavLst>
                                        <p:tav tm="0">
                                          <p:val>
                                            <p:strVal val="ppt_y"/>
                                          </p:val>
                                        </p:tav>
                                        <p:tav tm="100000">
                                          <p:val>
                                            <p:strVal val="1+ppt_h/2"/>
                                          </p:val>
                                        </p:tav>
                                      </p:tavLst>
                                    </p:anim>
                                    <p:set>
                                      <p:cBhvr>
                                        <p:cTn id="36" dur="1" fill="hold">
                                          <p:stCondLst>
                                            <p:cond delay="499"/>
                                          </p:stCondLst>
                                        </p:cTn>
                                        <p:tgtEl>
                                          <p:spTgt spid="10"/>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down)">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1" nodeType="clickEffect">
                                  <p:stCondLst>
                                    <p:cond delay="0"/>
                                  </p:stCondLst>
                                  <p:childTnLst>
                                    <p:animEffect transition="out" filter="wipe(down)">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22" presetClass="exit" presetSubtype="4" fill="hold" grpId="1" nodeType="withEffect">
                                  <p:stCondLst>
                                    <p:cond delay="0"/>
                                  </p:stCondLst>
                                  <p:childTnLst>
                                    <p:animEffect transition="out" filter="wipe(down)">
                                      <p:cBhvr>
                                        <p:cTn id="54" dur="500"/>
                                        <p:tgtEl>
                                          <p:spTgt spid="6"/>
                                        </p:tgtEl>
                                      </p:cBhvr>
                                    </p:animEffect>
                                    <p:set>
                                      <p:cBhvr>
                                        <p:cTn id="55" dur="1" fill="hold">
                                          <p:stCondLst>
                                            <p:cond delay="499"/>
                                          </p:stCondLst>
                                        </p:cTn>
                                        <p:tgtEl>
                                          <p:spTgt spid="6"/>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1000"/>
                                        <p:tgtEl>
                                          <p:spTgt spid="11"/>
                                        </p:tgtEl>
                                      </p:cBhvr>
                                    </p:animEffect>
                                    <p:anim calcmode="lin" valueType="num">
                                      <p:cBhvr>
                                        <p:cTn id="61" dur="1000" fill="hold"/>
                                        <p:tgtEl>
                                          <p:spTgt spid="11"/>
                                        </p:tgtEl>
                                        <p:attrNameLst>
                                          <p:attrName>ppt_x</p:attrName>
                                        </p:attrNameLst>
                                      </p:cBhvr>
                                      <p:tavLst>
                                        <p:tav tm="0">
                                          <p:val>
                                            <p:strVal val="#ppt_x"/>
                                          </p:val>
                                        </p:tav>
                                        <p:tav tm="100000">
                                          <p:val>
                                            <p:strVal val="#ppt_x"/>
                                          </p:val>
                                        </p:tav>
                                      </p:tavLst>
                                    </p:anim>
                                    <p:anim calcmode="lin" valueType="num">
                                      <p:cBhvr>
                                        <p:cTn id="62" dur="1000" fill="hold"/>
                                        <p:tgtEl>
                                          <p:spTgt spid="1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additive="base">
                                        <p:cTn id="72" dur="500" fill="hold"/>
                                        <p:tgtEl>
                                          <p:spTgt spid="9"/>
                                        </p:tgtEl>
                                        <p:attrNameLst>
                                          <p:attrName>ppt_x</p:attrName>
                                        </p:attrNameLst>
                                      </p:cBhvr>
                                      <p:tavLst>
                                        <p:tav tm="0">
                                          <p:val>
                                            <p:strVal val="#ppt_x"/>
                                          </p:val>
                                        </p:tav>
                                        <p:tav tm="100000">
                                          <p:val>
                                            <p:strVal val="#ppt_x"/>
                                          </p:val>
                                        </p:tav>
                                      </p:tavLst>
                                    </p:anim>
                                    <p:anim calcmode="lin" valueType="num">
                                      <p:cBhvr additive="base">
                                        <p:cTn id="7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down)">
                                      <p:cBhvr>
                                        <p:cTn id="7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P spid="4" grpId="0"/>
      <p:bldP spid="4" grpId="1"/>
      <p:bldP spid="5" grpId="0"/>
      <p:bldP spid="5" grpId="1"/>
      <p:bldP spid="6" grpId="0"/>
      <p:bldP spid="6" grpId="1"/>
      <p:bldP spid="8" grpId="0"/>
      <p:bldP spid="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12925" y="576816"/>
            <a:ext cx="1925023" cy="442088"/>
          </a:xfrm>
        </p:spPr>
        <p:txBody>
          <a:bodyPr>
            <a:noAutofit/>
          </a:bodyPr>
          <a:lstStyle/>
          <a:p>
            <a:pPr marL="0" indent="0" algn="r" rtl="1">
              <a:buNone/>
            </a:pPr>
            <a:r>
              <a:rPr lang="fa-IR" dirty="0">
                <a:latin typeface="+mn-lt"/>
                <a:ea typeface="+mn-ea"/>
                <a:cs typeface="B Nasim" panose="00000700000000000000" pitchFamily="2" charset="-78"/>
              </a:rPr>
              <a:t>سال 1966:</a:t>
            </a:r>
            <a:endParaRPr lang="en-US" dirty="0">
              <a:latin typeface="+mn-lt"/>
              <a:ea typeface="+mn-ea"/>
              <a:cs typeface="B Nasim" panose="00000700000000000000" pitchFamily="2" charset="-78"/>
            </a:endParaRPr>
          </a:p>
        </p:txBody>
      </p:sp>
      <p:sp>
        <p:nvSpPr>
          <p:cNvPr id="4" name="TextBox 3"/>
          <p:cNvSpPr txBox="1"/>
          <p:nvPr/>
        </p:nvSpPr>
        <p:spPr>
          <a:xfrm>
            <a:off x="535578" y="433124"/>
            <a:ext cx="8177348" cy="1323439"/>
          </a:xfrm>
          <a:prstGeom prst="rect">
            <a:avLst/>
          </a:prstGeom>
          <a:noFill/>
        </p:spPr>
        <p:txBody>
          <a:bodyPr wrap="square" rtlCol="0">
            <a:spAutoFit/>
          </a:bodyPr>
          <a:lstStyle/>
          <a:p>
            <a:pPr algn="just" rtl="1"/>
            <a:r>
              <a:rPr lang="fa-IR" dirty="0">
                <a:solidFill>
                  <a:schemeClr val="bg1"/>
                </a:solidFill>
                <a:cs typeface="B Homa" panose="00000400000000000000" pitchFamily="2" charset="-78"/>
              </a:rPr>
              <a:t> </a:t>
            </a:r>
            <a:r>
              <a:rPr lang="fa-IR" sz="2000" dirty="0">
                <a:cs typeface="B Homa" panose="00000400000000000000" pitchFamily="2" charset="-78"/>
              </a:rPr>
              <a:t>وینکل و ساسانف مطالعه ای را انجام دادند که در آن یک فضای واقعی به صورت لابراتور از راه شبیه سازی بررسی شد.مورد مطالعه در آن هم فضای داخلی موزه تاریخ و صنعت سیاتل بود.هدف از این کار پیش بینی رفتار استفاده کننده گان آتی در فضاهای مورد نظر بود تا بتوان فضاهای عمومی را متناسب با آن رفتارها طراحی نمود.</a:t>
            </a:r>
            <a:endParaRPr lang="en-US" sz="2000" dirty="0">
              <a:cs typeface="B Homa" panose="00000400000000000000" pitchFamily="2"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9354" t="8190" r="10041" b="17715"/>
          <a:stretch/>
        </p:blipFill>
        <p:spPr>
          <a:xfrm>
            <a:off x="3135086" y="339633"/>
            <a:ext cx="3631475" cy="5081451"/>
          </a:xfrm>
          <a:prstGeom prst="rect">
            <a:avLst/>
          </a:prstGeom>
        </p:spPr>
      </p:pic>
      <p:sp>
        <p:nvSpPr>
          <p:cNvPr id="7" name="TextBox 6"/>
          <p:cNvSpPr txBox="1"/>
          <p:nvPr/>
        </p:nvSpPr>
        <p:spPr>
          <a:xfrm>
            <a:off x="8817429" y="576816"/>
            <a:ext cx="1567542" cy="400110"/>
          </a:xfrm>
          <a:prstGeom prst="rect">
            <a:avLst/>
          </a:prstGeom>
          <a:noFill/>
        </p:spPr>
        <p:txBody>
          <a:bodyPr wrap="square" rtlCol="0">
            <a:spAutoFit/>
          </a:bodyPr>
          <a:lstStyle/>
          <a:p>
            <a:r>
              <a:rPr lang="fa-IR" sz="2000" dirty="0">
                <a:cs typeface="B Nasim" panose="00000700000000000000" pitchFamily="2" charset="-78"/>
              </a:rPr>
              <a:t>سال 1968:</a:t>
            </a:r>
            <a:endParaRPr lang="en-US" sz="2000" dirty="0">
              <a:cs typeface="B Nasim" panose="00000700000000000000" pitchFamily="2" charset="-78"/>
            </a:endParaRPr>
          </a:p>
        </p:txBody>
      </p:sp>
      <p:sp>
        <p:nvSpPr>
          <p:cNvPr id="8" name="TextBox 7"/>
          <p:cNvSpPr txBox="1"/>
          <p:nvPr/>
        </p:nvSpPr>
        <p:spPr>
          <a:xfrm>
            <a:off x="535578" y="443917"/>
            <a:ext cx="8229598" cy="707886"/>
          </a:xfrm>
          <a:prstGeom prst="rect">
            <a:avLst/>
          </a:prstGeom>
          <a:noFill/>
        </p:spPr>
        <p:txBody>
          <a:bodyPr wrap="square" rtlCol="0">
            <a:spAutoFit/>
          </a:bodyPr>
          <a:lstStyle/>
          <a:p>
            <a:pPr algn="just" rtl="1"/>
            <a:r>
              <a:rPr lang="fa-IR" sz="2000" dirty="0">
                <a:cs typeface="B Homa" panose="00000400000000000000" pitchFamily="2" charset="-78"/>
              </a:rPr>
              <a:t>موسسه تحقیقاتی طراحی محیط به برگزاری گردهمایی های سالانه در ارتباط با رفتار شناسی و طراحی </a:t>
            </a:r>
            <a:r>
              <a:rPr lang="fa-IR" sz="2000" dirty="0" smtClean="0">
                <a:cs typeface="B Homa" panose="00000400000000000000" pitchFamily="2" charset="-78"/>
              </a:rPr>
              <a:t>پرداخت.</a:t>
            </a:r>
            <a:endParaRPr lang="en-US" sz="2000" dirty="0">
              <a:cs typeface="B Homa" panose="00000400000000000000" pitchFamily="2" charset="-78"/>
            </a:endParaRPr>
          </a:p>
        </p:txBody>
      </p:sp>
      <p:sp>
        <p:nvSpPr>
          <p:cNvPr id="9" name="TextBox 8"/>
          <p:cNvSpPr txBox="1"/>
          <p:nvPr/>
        </p:nvSpPr>
        <p:spPr>
          <a:xfrm>
            <a:off x="10034123" y="2680303"/>
            <a:ext cx="1511532" cy="400110"/>
          </a:xfrm>
          <a:prstGeom prst="rect">
            <a:avLst/>
          </a:prstGeom>
          <a:noFill/>
        </p:spPr>
        <p:txBody>
          <a:bodyPr wrap="square" rtlCol="0">
            <a:spAutoFit/>
          </a:bodyPr>
          <a:lstStyle/>
          <a:p>
            <a:pPr algn="r"/>
            <a:r>
              <a:rPr lang="fa-IR" sz="2000" dirty="0">
                <a:cs typeface="B Nasim" panose="00000700000000000000" pitchFamily="2" charset="-78"/>
              </a:rPr>
              <a:t>سال 1969:</a:t>
            </a:r>
            <a:endParaRPr lang="en-US" sz="2000" dirty="0">
              <a:cs typeface="B Nasim" panose="00000700000000000000" pitchFamily="2" charset="-78"/>
            </a:endParaRPr>
          </a:p>
        </p:txBody>
      </p:sp>
      <p:sp>
        <p:nvSpPr>
          <p:cNvPr id="10" name="TextBox 9"/>
          <p:cNvSpPr txBox="1"/>
          <p:nvPr/>
        </p:nvSpPr>
        <p:spPr>
          <a:xfrm>
            <a:off x="522513" y="2271608"/>
            <a:ext cx="9511610" cy="1323439"/>
          </a:xfrm>
          <a:prstGeom prst="rect">
            <a:avLst/>
          </a:prstGeom>
          <a:noFill/>
        </p:spPr>
        <p:txBody>
          <a:bodyPr wrap="square" rtlCol="0">
            <a:spAutoFit/>
          </a:bodyPr>
          <a:lstStyle/>
          <a:p>
            <a:pPr algn="just" rtl="1"/>
            <a:r>
              <a:rPr lang="fa-IR" sz="2000" dirty="0">
                <a:cs typeface="B Homa" panose="00000400000000000000" pitchFamily="2" charset="-78"/>
              </a:rPr>
              <a:t>هالپرین روش جدیدی را برای ضبط و ثبت رفتار تکراری افراد در محیط شهری استفاده کرد.در همین سال رابرت سومر کتاب </a:t>
            </a:r>
            <a:r>
              <a:rPr lang="fa-IR" sz="2000" dirty="0" smtClean="0">
                <a:cs typeface="B Homa" panose="00000400000000000000" pitchFamily="2" charset="-78"/>
              </a:rPr>
              <a:t>«فضای شخصی؛پایه </a:t>
            </a:r>
            <a:r>
              <a:rPr lang="fa-IR" sz="2000" dirty="0">
                <a:cs typeface="B Homa" panose="00000400000000000000" pitchFamily="2" charset="-78"/>
              </a:rPr>
              <a:t>های رفتاری </a:t>
            </a:r>
            <a:r>
              <a:rPr lang="fa-IR" sz="2000" dirty="0" smtClean="0">
                <a:cs typeface="B Homa" panose="00000400000000000000" pitchFamily="2" charset="-78"/>
              </a:rPr>
              <a:t>طراحی» </a:t>
            </a:r>
            <a:r>
              <a:rPr lang="fa-IR" sz="2000" dirty="0">
                <a:cs typeface="B Homa" panose="00000400000000000000" pitchFamily="2" charset="-78"/>
              </a:rPr>
              <a:t>را منتشر کرد که در آن به نقش رفتار در معماری و طراحی شهری پرداخت.وی در این کتاب به فاصله بین طراح و استفاده کنندگان از فضا اشاره می کند که موجب ضعف طراحی می شود.و این فاصله باید تا حد امکان کاهش یابد.</a:t>
            </a:r>
            <a:endParaRPr lang="en-US" sz="2000" dirty="0">
              <a:cs typeface="B Homa" panose="00000400000000000000" pitchFamily="2" charset="-78"/>
            </a:endParaRPr>
          </a:p>
        </p:txBody>
      </p:sp>
      <p:sp>
        <p:nvSpPr>
          <p:cNvPr id="11" name="TextBox 10"/>
          <p:cNvSpPr txBox="1"/>
          <p:nvPr/>
        </p:nvSpPr>
        <p:spPr>
          <a:xfrm>
            <a:off x="10254344" y="4934240"/>
            <a:ext cx="1666438" cy="400110"/>
          </a:xfrm>
          <a:prstGeom prst="rect">
            <a:avLst/>
          </a:prstGeom>
          <a:noFill/>
        </p:spPr>
        <p:txBody>
          <a:bodyPr wrap="square" rtlCol="0">
            <a:spAutoFit/>
          </a:bodyPr>
          <a:lstStyle/>
          <a:p>
            <a:r>
              <a:rPr lang="fa-IR" sz="2000" dirty="0">
                <a:cs typeface="B Nasim" panose="00000700000000000000" pitchFamily="2" charset="-78"/>
              </a:rPr>
              <a:t>سال 1971:</a:t>
            </a:r>
            <a:endParaRPr lang="en-US" sz="2000" dirty="0">
              <a:cs typeface="B Nasim" panose="00000700000000000000" pitchFamily="2" charset="-78"/>
            </a:endParaRPr>
          </a:p>
        </p:txBody>
      </p:sp>
      <p:sp>
        <p:nvSpPr>
          <p:cNvPr id="12" name="TextBox 11"/>
          <p:cNvSpPr txBox="1"/>
          <p:nvPr/>
        </p:nvSpPr>
        <p:spPr>
          <a:xfrm>
            <a:off x="457199" y="4626464"/>
            <a:ext cx="9642239" cy="1323439"/>
          </a:xfrm>
          <a:prstGeom prst="rect">
            <a:avLst/>
          </a:prstGeom>
          <a:noFill/>
        </p:spPr>
        <p:txBody>
          <a:bodyPr wrap="square" rtlCol="0">
            <a:spAutoFit/>
          </a:bodyPr>
          <a:lstStyle/>
          <a:p>
            <a:pPr algn="just" rtl="1"/>
            <a:r>
              <a:rPr lang="fa-IR" sz="2000" dirty="0">
                <a:cs typeface="B Homa" panose="00000400000000000000" pitchFamily="2" charset="-78"/>
              </a:rPr>
              <a:t> فولی مطالعه ای با نام </a:t>
            </a:r>
            <a:r>
              <a:rPr lang="fa-IR" sz="2000" dirty="0" smtClean="0">
                <a:cs typeface="B Homa" panose="00000400000000000000" pitchFamily="2" charset="-78"/>
              </a:rPr>
              <a:t>«روشی </a:t>
            </a:r>
            <a:r>
              <a:rPr lang="fa-IR" sz="2000" dirty="0">
                <a:cs typeface="B Homa" panose="00000400000000000000" pitchFamily="2" charset="-78"/>
              </a:rPr>
              <a:t>برای شناخت ساخت فضایی شهرهای </a:t>
            </a:r>
            <a:r>
              <a:rPr lang="fa-IR" sz="2000" dirty="0" smtClean="0">
                <a:cs typeface="B Homa" panose="00000400000000000000" pitchFamily="2" charset="-78"/>
              </a:rPr>
              <a:t>بزرگ» </a:t>
            </a:r>
            <a:r>
              <a:rPr lang="fa-IR" sz="2000" dirty="0">
                <a:cs typeface="B Homa" panose="00000400000000000000" pitchFamily="2" charset="-78"/>
              </a:rPr>
              <a:t>و وبر مطالعه ای با نام </a:t>
            </a:r>
            <a:r>
              <a:rPr lang="fa-IR" sz="2000" dirty="0" smtClean="0">
                <a:cs typeface="B Homa" panose="00000400000000000000" pitchFamily="2" charset="-78"/>
              </a:rPr>
              <a:t>«مکان </a:t>
            </a:r>
            <a:r>
              <a:rPr lang="fa-IR" sz="2000" dirty="0">
                <a:cs typeface="B Homa" panose="00000400000000000000" pitchFamily="2" charset="-78"/>
              </a:rPr>
              <a:t>ها و محل های شهری و حوزه ی شهری بی </a:t>
            </a:r>
            <a:r>
              <a:rPr lang="fa-IR" sz="2000" dirty="0" smtClean="0">
                <a:cs typeface="B Homa" panose="00000400000000000000" pitchFamily="2" charset="-78"/>
              </a:rPr>
              <a:t>مکان» </a:t>
            </a:r>
            <a:r>
              <a:rPr lang="fa-IR" sz="2000" dirty="0">
                <a:cs typeface="B Homa" panose="00000400000000000000" pitchFamily="2" charset="-78"/>
              </a:rPr>
              <a:t>و وایت پروژه ای با نام </a:t>
            </a:r>
            <a:r>
              <a:rPr lang="fa-IR" sz="2000" dirty="0" smtClean="0">
                <a:cs typeface="B Homa" panose="00000400000000000000" pitchFamily="2" charset="-78"/>
              </a:rPr>
              <a:t>«زندگی خیابان» انجام </a:t>
            </a:r>
            <a:r>
              <a:rPr lang="fa-IR" sz="2000" dirty="0">
                <a:cs typeface="B Homa" panose="00000400000000000000" pitchFamily="2" charset="-78"/>
              </a:rPr>
              <a:t>دادند.در همین سال جان لنگ کتاب معماری برای رفتار انسان را منتشر کرد که در آن دیدگاه گروهی از پژوهشگران حوزه طراحی محیط را گرد آوری کرد.</a:t>
            </a:r>
            <a:endParaRPr lang="en-US" sz="2000" dirty="0">
              <a:cs typeface="B Homa" panose="00000400000000000000" pitchFamily="2" charset="-78"/>
            </a:endParaRPr>
          </a:p>
        </p:txBody>
      </p:sp>
      <p:sp>
        <p:nvSpPr>
          <p:cNvPr id="2" name="TextBox 1"/>
          <p:cNvSpPr txBox="1"/>
          <p:nvPr/>
        </p:nvSpPr>
        <p:spPr>
          <a:xfrm>
            <a:off x="2550018" y="5642127"/>
            <a:ext cx="5242141" cy="276999"/>
          </a:xfrm>
          <a:prstGeom prst="rect">
            <a:avLst/>
          </a:prstGeom>
          <a:noFill/>
        </p:spPr>
        <p:txBody>
          <a:bodyPr wrap="none" rtlCol="0">
            <a:spAutoFit/>
          </a:bodyPr>
          <a:lstStyle/>
          <a:p>
            <a:r>
              <a:rPr lang="fa-IR" sz="1200" b="1" dirty="0">
                <a:cs typeface="B Nasim" panose="00000700000000000000" pitchFamily="2" charset="-78"/>
              </a:rPr>
              <a:t>نقشه اتاقک شبیه سازی در مطالعات وینکل و ساسانف در موزه سیاتل</a:t>
            </a:r>
            <a:endParaRPr lang="en-US" sz="1200" b="1" dirty="0">
              <a:cs typeface="B Nasim" panose="00000700000000000000" pitchFamily="2" charset="-78"/>
            </a:endParaRPr>
          </a:p>
        </p:txBody>
      </p:sp>
    </p:spTree>
    <p:extLst>
      <p:ext uri="{BB962C8B-B14F-4D97-AF65-F5344CB8AC3E}">
        <p14:creationId xmlns:p14="http://schemas.microsoft.com/office/powerpoint/2010/main" val="283772697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xit" presetSubtype="4" fill="hold" grpId="1" nodeType="clickEffect">
                                  <p:stCondLst>
                                    <p:cond delay="0"/>
                                  </p:stCondLst>
                                  <p:childTnLst>
                                    <p:animEffect transition="out" filter="wipe(down)">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22" presetClass="exit" presetSubtype="4" fill="hold" grpId="1" nodeType="withEffect">
                                  <p:stCondLst>
                                    <p:cond delay="0"/>
                                  </p:stCondLst>
                                  <p:childTnLst>
                                    <p:animEffect transition="out" filter="wipe(down)">
                                      <p:cBhvr>
                                        <p:cTn id="20" dur="500"/>
                                        <p:tgtEl>
                                          <p:spTgt spid="3">
                                            <p:txEl>
                                              <p:pRg st="0" end="0"/>
                                            </p:txEl>
                                          </p:spTgt>
                                        </p:tgtEl>
                                      </p:cBhvr>
                                    </p:animEffect>
                                    <p:set>
                                      <p:cBhvr>
                                        <p:cTn id="21"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22" presetClass="entr" presetSubtype="4"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xit" presetSubtype="4" fill="hold" nodeType="clickEffect">
                                  <p:stCondLst>
                                    <p:cond delay="0"/>
                                  </p:stCondLst>
                                  <p:childTnLst>
                                    <p:animEffect transition="out" filter="wipe(down)">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22" presetClass="exit" presetSubtype="4" fill="hold" grpId="1" nodeType="withEffect">
                                  <p:stCondLst>
                                    <p:cond delay="0"/>
                                  </p:stCondLst>
                                  <p:childTnLst>
                                    <p:animEffect transition="out" filter="wipe(down)">
                                      <p:cBhvr>
                                        <p:cTn id="38" dur="500"/>
                                        <p:tgtEl>
                                          <p:spTgt spid="2"/>
                                        </p:tgtEl>
                                      </p:cBhvr>
                                    </p:animEffect>
                                    <p:set>
                                      <p:cBhvr>
                                        <p:cTn id="39" dur="1" fill="hold">
                                          <p:stCondLst>
                                            <p:cond delay="499"/>
                                          </p:stCondLst>
                                        </p:cTn>
                                        <p:tgtEl>
                                          <p:spTgt spid="2"/>
                                        </p:tgtEl>
                                        <p:attrNameLst>
                                          <p:attrName>style.visibility</p:attrName>
                                        </p:attrNameLst>
                                      </p:cBhvr>
                                      <p:to>
                                        <p:strVal val="hidden"/>
                                      </p:to>
                                    </p:set>
                                  </p:childTnLst>
                                </p:cTn>
                              </p:par>
                              <p:par>
                                <p:cTn id="40" presetID="2" presetClass="entr" presetSubtype="4"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ppt_x"/>
                                          </p:val>
                                        </p:tav>
                                        <p:tav tm="100000">
                                          <p:val>
                                            <p:strVal val="#ppt_x"/>
                                          </p:val>
                                        </p:tav>
                                      </p:tavLst>
                                    </p:anim>
                                    <p:anim calcmode="lin" valueType="num">
                                      <p:cBhvr additive="base">
                                        <p:cTn id="6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wipe(down)">
                                      <p:cBhvr>
                                        <p:cTn id="7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p:bldP spid="4" grpId="1"/>
      <p:bldP spid="7" grpId="0"/>
      <p:bldP spid="8" grpId="0"/>
      <p:bldP spid="9" grpId="0"/>
      <p:bldP spid="10" grpId="0"/>
      <p:bldP spid="11" grpId="0"/>
      <p:bldP spid="12" grpId="0"/>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70633" y="522512"/>
            <a:ext cx="1473271" cy="400110"/>
          </a:xfrm>
          <a:prstGeom prst="rect">
            <a:avLst/>
          </a:prstGeom>
          <a:noFill/>
        </p:spPr>
        <p:txBody>
          <a:bodyPr wrap="square" rtlCol="0">
            <a:spAutoFit/>
          </a:bodyPr>
          <a:lstStyle/>
          <a:p>
            <a:r>
              <a:rPr lang="fa-IR" sz="2000" dirty="0">
                <a:cs typeface="B Nasim" panose="00000700000000000000" pitchFamily="2" charset="-78"/>
              </a:rPr>
              <a:t>سال 1974:</a:t>
            </a:r>
            <a:endParaRPr lang="en-US" sz="2000" dirty="0">
              <a:cs typeface="B Nasim" panose="00000700000000000000" pitchFamily="2" charset="-78"/>
            </a:endParaRPr>
          </a:p>
        </p:txBody>
      </p:sp>
      <p:sp>
        <p:nvSpPr>
          <p:cNvPr id="5" name="TextBox 4"/>
          <p:cNvSpPr txBox="1"/>
          <p:nvPr/>
        </p:nvSpPr>
        <p:spPr>
          <a:xfrm>
            <a:off x="444137" y="214736"/>
            <a:ext cx="8332223" cy="1323439"/>
          </a:xfrm>
          <a:prstGeom prst="rect">
            <a:avLst/>
          </a:prstGeom>
          <a:noFill/>
        </p:spPr>
        <p:txBody>
          <a:bodyPr wrap="square" rtlCol="0">
            <a:spAutoFit/>
          </a:bodyPr>
          <a:lstStyle/>
          <a:p>
            <a:pPr algn="just" rtl="1"/>
            <a:r>
              <a:rPr lang="fa-IR" dirty="0">
                <a:solidFill>
                  <a:schemeClr val="bg1"/>
                </a:solidFill>
                <a:cs typeface="B Homa" panose="00000400000000000000" pitchFamily="2" charset="-78"/>
              </a:rPr>
              <a:t> </a:t>
            </a:r>
            <a:r>
              <a:rPr lang="fa-IR" sz="2000" dirty="0">
                <a:cs typeface="B Homa" panose="00000400000000000000" pitchFamily="2" charset="-78"/>
              </a:rPr>
              <a:t>ویلیلم مایکلسون مطالعه ای انجام داد که هدف آن شناخت الگوهای رفتاری افراد در دوره های زمانی مختلف مانند شبانه-روز،هفته و ماه بود.علاوه بر آن سومر کتاب دیگر خود با نام فضاهای خشک،معماری سخت و نحوه نرم کردن آن را منتشر کردکه در آن فضاهای خشک و معماری زمخت را زیر سوال می برد.</a:t>
            </a:r>
            <a:endParaRPr lang="en-US" sz="2000" dirty="0">
              <a:cs typeface="B Homa" panose="00000400000000000000" pitchFamily="2" charset="-78"/>
            </a:endParaRPr>
          </a:p>
        </p:txBody>
      </p:sp>
      <p:pic>
        <p:nvPicPr>
          <p:cNvPr id="6" name="Picture 5"/>
          <p:cNvPicPr>
            <a:picLocks noChangeAspect="1"/>
          </p:cNvPicPr>
          <p:nvPr/>
        </p:nvPicPr>
        <p:blipFill>
          <a:blip r:embed="rId2"/>
          <a:stretch>
            <a:fillRect/>
          </a:stretch>
        </p:blipFill>
        <p:spPr>
          <a:xfrm>
            <a:off x="2444148" y="98826"/>
            <a:ext cx="3334801" cy="4082944"/>
          </a:xfrm>
          <a:prstGeom prst="rect">
            <a:avLst/>
          </a:prstGeom>
        </p:spPr>
      </p:pic>
      <p:sp>
        <p:nvSpPr>
          <p:cNvPr id="2" name="TextBox 1"/>
          <p:cNvSpPr txBox="1"/>
          <p:nvPr/>
        </p:nvSpPr>
        <p:spPr>
          <a:xfrm>
            <a:off x="8870633" y="522512"/>
            <a:ext cx="1374094" cy="400110"/>
          </a:xfrm>
          <a:prstGeom prst="rect">
            <a:avLst/>
          </a:prstGeom>
          <a:noFill/>
        </p:spPr>
        <p:txBody>
          <a:bodyPr wrap="none" rtlCol="0">
            <a:spAutoFit/>
          </a:bodyPr>
          <a:lstStyle/>
          <a:p>
            <a:r>
              <a:rPr lang="fa-IR" sz="2000" dirty="0">
                <a:cs typeface="B Nasim" panose="00000700000000000000" pitchFamily="2" charset="-78"/>
              </a:rPr>
              <a:t>سال 1981:</a:t>
            </a:r>
            <a:endParaRPr lang="en-US" sz="2000" dirty="0">
              <a:cs typeface="B Nasim" panose="00000700000000000000" pitchFamily="2" charset="-78"/>
            </a:endParaRPr>
          </a:p>
        </p:txBody>
      </p:sp>
      <p:sp>
        <p:nvSpPr>
          <p:cNvPr id="3" name="TextBox 2"/>
          <p:cNvSpPr txBox="1"/>
          <p:nvPr/>
        </p:nvSpPr>
        <p:spPr>
          <a:xfrm>
            <a:off x="343108" y="214736"/>
            <a:ext cx="8428348" cy="2246769"/>
          </a:xfrm>
          <a:prstGeom prst="rect">
            <a:avLst/>
          </a:prstGeom>
          <a:noFill/>
        </p:spPr>
        <p:txBody>
          <a:bodyPr wrap="square" rtlCol="0">
            <a:spAutoFit/>
          </a:bodyPr>
          <a:lstStyle/>
          <a:p>
            <a:pPr algn="r" rtl="1"/>
            <a:r>
              <a:rPr lang="fa-IR" sz="2000" dirty="0">
                <a:cs typeface="B Homa" panose="00000400000000000000" pitchFamily="2" charset="-78"/>
              </a:rPr>
              <a:t>اپلیارد کتاب خیابان های قابل زیست را منتشر کرد که در آن ضوابطی عملی و واقعی برای تحلیل و ارزیابی کیفیت ساختمان ها و روش هایی برای ایجاد خیابان های امن و قابل زیست ارایه کرد.کوین لینچ هم با انتشار کتاب تئوری شکل خوب شهر تعدادی محور عملکردی عمده را برای شکل فضایی شهر ارایه کرد که یکی از آن ها تناسب است.از نظر لینچ تناسب یک سکونتگاه بر اساس این میباشد که تا چه اندازه با رفتار استفاده کنندگان منطبق است.وی دو راه عمده را برای بررسی تناسب معرفی می کند :1-مشاهده مردم و رفتار آنها در هنگام فعالیت و ثبت آن با نوار صوتی و عکس.2-پرسش از استفاده کنندگان.</a:t>
            </a:r>
            <a:endParaRPr lang="en-US" sz="2000" dirty="0">
              <a:cs typeface="B Homa" panose="00000400000000000000" pitchFamily="2" charset="-78"/>
            </a:endParaRPr>
          </a:p>
        </p:txBody>
      </p:sp>
      <p:sp>
        <p:nvSpPr>
          <p:cNvPr id="7" name="TextBox 6"/>
          <p:cNvSpPr txBox="1"/>
          <p:nvPr/>
        </p:nvSpPr>
        <p:spPr>
          <a:xfrm>
            <a:off x="10000705" y="3316048"/>
            <a:ext cx="1422184" cy="400110"/>
          </a:xfrm>
          <a:prstGeom prst="rect">
            <a:avLst/>
          </a:prstGeom>
          <a:noFill/>
        </p:spPr>
        <p:txBody>
          <a:bodyPr wrap="none" rtlCol="0">
            <a:spAutoFit/>
          </a:bodyPr>
          <a:lstStyle/>
          <a:p>
            <a:r>
              <a:rPr lang="fa-IR" sz="2000" dirty="0">
                <a:cs typeface="B Nasim" panose="00000700000000000000" pitchFamily="2" charset="-78"/>
              </a:rPr>
              <a:t>سال 1982:</a:t>
            </a:r>
            <a:endParaRPr lang="en-US" sz="2000" dirty="0">
              <a:cs typeface="B Nasim" panose="00000700000000000000" pitchFamily="2" charset="-78"/>
            </a:endParaRPr>
          </a:p>
        </p:txBody>
      </p:sp>
      <p:sp>
        <p:nvSpPr>
          <p:cNvPr id="8" name="TextBox 7"/>
          <p:cNvSpPr txBox="1"/>
          <p:nvPr/>
        </p:nvSpPr>
        <p:spPr>
          <a:xfrm>
            <a:off x="225287" y="2854384"/>
            <a:ext cx="9701349" cy="1631216"/>
          </a:xfrm>
          <a:prstGeom prst="rect">
            <a:avLst/>
          </a:prstGeom>
          <a:noFill/>
        </p:spPr>
        <p:txBody>
          <a:bodyPr wrap="square" rtlCol="0">
            <a:spAutoFit/>
          </a:bodyPr>
          <a:lstStyle/>
          <a:p>
            <a:pPr algn="just" rtl="1"/>
            <a:r>
              <a:rPr lang="fa-IR" dirty="0">
                <a:solidFill>
                  <a:schemeClr val="bg1"/>
                </a:solidFill>
                <a:cs typeface="B Homa" panose="00000400000000000000" pitchFamily="2" charset="-78"/>
              </a:rPr>
              <a:t> </a:t>
            </a:r>
            <a:r>
              <a:rPr lang="fa-IR" sz="2000" dirty="0" smtClean="0">
                <a:cs typeface="B Homa" panose="00000400000000000000" pitchFamily="2" charset="-78"/>
              </a:rPr>
              <a:t>سمپوزیومی </a:t>
            </a:r>
            <a:r>
              <a:rPr lang="fa-IR" sz="2000" dirty="0">
                <a:cs typeface="B Homa" panose="00000400000000000000" pitchFamily="2" charset="-78"/>
              </a:rPr>
              <a:t>بین المللی در دانشگاه واشنگتن با نام خیابان ها در مالکیت عمومی است برگزار شد که موضوعاتی مثل تاثیر طراحی خیابان در حرکت مردم ،تجدیدنظر در استانداردهای موجود طراحی خیابان ها و بررسی امکان همزیستی ماشین و انسان برای ایجاد محیط مناسب تر برای زندگی مطرح شد.جان لنگ هم کتاب آفرینش نظریه معماری را منتشر کرد  که  در آن به مباحث مطرح شده در کتاب قبلی با جامعیت و انسجام بیشتری پرداخت.</a:t>
            </a:r>
            <a:endParaRPr lang="en-US" sz="2000" dirty="0">
              <a:cs typeface="B Homa" panose="00000400000000000000" pitchFamily="2" charset="-78"/>
            </a:endParaRPr>
          </a:p>
        </p:txBody>
      </p:sp>
    </p:spTree>
    <p:extLst>
      <p:ext uri="{BB962C8B-B14F-4D97-AF65-F5344CB8AC3E}">
        <p14:creationId xmlns:p14="http://schemas.microsoft.com/office/powerpoint/2010/main" val="389301659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xit" presetSubtype="4" fill="hold" grpId="1" nodeType="clickEffect">
                                  <p:stCondLst>
                                    <p:cond delay="0"/>
                                  </p:stCondLst>
                                  <p:childTnLst>
                                    <p:animEffect transition="out" filter="wipe(down)">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22" presetClass="exit" presetSubtype="4" fill="hold" grpId="1" nodeType="withEffect">
                                  <p:stCondLst>
                                    <p:cond delay="0"/>
                                  </p:stCondLst>
                                  <p:childTnLst>
                                    <p:animEffect transition="out" filter="wipe(down)">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xit" presetSubtype="0" fill="hold" nodeType="clickEffect">
                                  <p:stCondLst>
                                    <p:cond delay="0"/>
                                  </p:stCondLst>
                                  <p:childTnLst>
                                    <p:animEffect transition="out" filter="fade">
                                      <p:cBhvr>
                                        <p:cTn id="30" dur="1000"/>
                                        <p:tgtEl>
                                          <p:spTgt spid="6"/>
                                        </p:tgtEl>
                                      </p:cBhvr>
                                    </p:animEffect>
                                    <p:anim calcmode="lin" valueType="num">
                                      <p:cBhvr>
                                        <p:cTn id="31" dur="1000"/>
                                        <p:tgtEl>
                                          <p:spTgt spid="6"/>
                                        </p:tgtEl>
                                        <p:attrNameLst>
                                          <p:attrName>ppt_x</p:attrName>
                                        </p:attrNameLst>
                                      </p:cBhvr>
                                      <p:tavLst>
                                        <p:tav tm="0">
                                          <p:val>
                                            <p:strVal val="ppt_x"/>
                                          </p:val>
                                        </p:tav>
                                        <p:tav tm="100000">
                                          <p:val>
                                            <p:strVal val="ppt_x"/>
                                          </p:val>
                                        </p:tav>
                                      </p:tavLst>
                                    </p:anim>
                                    <p:anim calcmode="lin" valueType="num">
                                      <p:cBhvr>
                                        <p:cTn id="32" dur="1000"/>
                                        <p:tgtEl>
                                          <p:spTgt spid="6"/>
                                        </p:tgtEl>
                                        <p:attrNameLst>
                                          <p:attrName>ppt_y</p:attrName>
                                        </p:attrNameLst>
                                      </p:cBhvr>
                                      <p:tavLst>
                                        <p:tav tm="0">
                                          <p:val>
                                            <p:strVal val="ppt_y"/>
                                          </p:val>
                                        </p:tav>
                                        <p:tav tm="100000">
                                          <p:val>
                                            <p:strVal val="ppt_y+.1"/>
                                          </p:val>
                                        </p:tav>
                                      </p:tavLst>
                                    </p:anim>
                                    <p:set>
                                      <p:cBhvr>
                                        <p:cTn id="33" dur="1" fill="hold">
                                          <p:stCondLst>
                                            <p:cond delay="999"/>
                                          </p:stCondLst>
                                        </p:cTn>
                                        <p:tgtEl>
                                          <p:spTgt spid="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ppt_x"/>
                                          </p:val>
                                        </p:tav>
                                        <p:tav tm="100000">
                                          <p:val>
                                            <p:strVal val="#ppt_x"/>
                                          </p:val>
                                        </p:tav>
                                      </p:tavLst>
                                    </p:anim>
                                    <p:anim calcmode="lin" valueType="num">
                                      <p:cBhvr additive="base">
                                        <p:cTn id="3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2" grpId="0"/>
      <p:bldP spid="3"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98938629"/>
              </p:ext>
            </p:extLst>
          </p:nvPr>
        </p:nvGraphicFramePr>
        <p:xfrm>
          <a:off x="675862" y="203939"/>
          <a:ext cx="9422295" cy="6409819"/>
        </p:xfrm>
        <a:graphic>
          <a:graphicData uri="http://schemas.openxmlformats.org/drawingml/2006/table">
            <a:tbl>
              <a:tblPr firstRow="1" bandRow="1">
                <a:tableStyleId>{5C22544A-7EE6-4342-B048-85BDC9FD1C3A}</a:tableStyleId>
              </a:tblPr>
              <a:tblGrid>
                <a:gridCol w="7646503"/>
                <a:gridCol w="1775792"/>
              </a:tblGrid>
              <a:tr h="649388">
                <a:tc>
                  <a:txBody>
                    <a:bodyPr/>
                    <a:lstStyle/>
                    <a:p>
                      <a:pPr algn="ctr" rtl="1"/>
                      <a:r>
                        <a:rPr lang="fa-IR" sz="2000" kern="1200" dirty="0" smtClean="0">
                          <a:solidFill>
                            <a:schemeClr val="bg1"/>
                          </a:solidFill>
                          <a:latin typeface="+mn-lt"/>
                          <a:ea typeface="+mn-ea"/>
                          <a:cs typeface="B Nasim" panose="00000700000000000000" pitchFamily="2" charset="-78"/>
                        </a:rPr>
                        <a:t>رویداد</a:t>
                      </a:r>
                      <a:endParaRPr lang="en-US" sz="2000" kern="1200" dirty="0">
                        <a:solidFill>
                          <a:schemeClr val="bg1"/>
                        </a:solidFill>
                        <a:latin typeface="+mn-lt"/>
                        <a:ea typeface="+mn-ea"/>
                        <a:cs typeface="B Nasim" panose="00000700000000000000" pitchFamily="2" charset="-78"/>
                      </a:endParaRPr>
                    </a:p>
                  </a:txBody>
                  <a:tcPr anchor="ctr"/>
                </a:tc>
                <a:tc>
                  <a:txBody>
                    <a:bodyPr/>
                    <a:lstStyle/>
                    <a:p>
                      <a:pPr algn="ctr" rtl="1"/>
                      <a:r>
                        <a:rPr lang="fa-IR" sz="1600" kern="1200" dirty="0" smtClean="0">
                          <a:solidFill>
                            <a:schemeClr val="bg1"/>
                          </a:solidFill>
                          <a:latin typeface="+mn-lt"/>
                          <a:ea typeface="+mn-ea"/>
                          <a:cs typeface="B Nasim" panose="00000700000000000000" pitchFamily="2" charset="-78"/>
                        </a:rPr>
                        <a:t>زمان (میلادی)</a:t>
                      </a:r>
                      <a:endParaRPr lang="en-US" sz="1600" kern="1200" dirty="0">
                        <a:solidFill>
                          <a:schemeClr val="bg1"/>
                        </a:solidFill>
                        <a:latin typeface="+mn-lt"/>
                        <a:ea typeface="+mn-ea"/>
                        <a:cs typeface="B Nasim" panose="00000700000000000000" pitchFamily="2" charset="-78"/>
                      </a:endParaRPr>
                    </a:p>
                  </a:txBody>
                  <a:tcPr anchor="ctr"/>
                </a:tc>
              </a:tr>
              <a:tr h="931731">
                <a:tc>
                  <a:txBody>
                    <a:bodyPr/>
                    <a:lstStyle/>
                    <a:p>
                      <a:pPr algn="just" rtl="1"/>
                      <a:r>
                        <a:rPr lang="fa-IR" sz="1600" kern="1200" dirty="0" smtClean="0">
                          <a:solidFill>
                            <a:schemeClr val="bg1"/>
                          </a:solidFill>
                          <a:latin typeface="+mn-lt"/>
                          <a:ea typeface="+mn-ea"/>
                          <a:cs typeface="B Homa" panose="00000400000000000000" pitchFamily="2" charset="-78"/>
                        </a:rPr>
                        <a:t>توجه به علوم رفتاری در طراحی در مدرسه معماری اولم</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دهه 1956تا 1965 </a:t>
                      </a:r>
                      <a:endParaRPr lang="en-US" sz="1600" b="1" kern="1200" dirty="0">
                        <a:solidFill>
                          <a:schemeClr val="bg1"/>
                        </a:solidFill>
                        <a:latin typeface="+mn-lt"/>
                        <a:ea typeface="+mn-ea"/>
                        <a:cs typeface="B Nasim" panose="00000700000000000000" pitchFamily="2" charset="-78"/>
                      </a:endParaRPr>
                    </a:p>
                  </a:txBody>
                  <a:tcPr anchor="ctr"/>
                </a:tc>
              </a:tr>
              <a:tr h="367046">
                <a:tc>
                  <a:txBody>
                    <a:bodyPr/>
                    <a:lstStyle/>
                    <a:p>
                      <a:pPr algn="just" rtl="1"/>
                      <a:r>
                        <a:rPr lang="fa-IR" sz="1600" kern="1200" dirty="0" smtClean="0">
                          <a:solidFill>
                            <a:schemeClr val="bg1"/>
                          </a:solidFill>
                          <a:latin typeface="+mn-lt"/>
                          <a:ea typeface="+mn-ea"/>
                          <a:cs typeface="B Homa" panose="00000400000000000000" pitchFamily="2" charset="-78"/>
                        </a:rPr>
                        <a:t>ابداع روش «اندازه گیری و شمارش فضا»</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1962</a:t>
                      </a:r>
                      <a:endParaRPr lang="en-US" sz="1600" b="1" kern="1200" dirty="0">
                        <a:solidFill>
                          <a:schemeClr val="bg1"/>
                        </a:solidFill>
                        <a:latin typeface="+mn-lt"/>
                        <a:ea typeface="+mn-ea"/>
                        <a:cs typeface="B Nasim" panose="00000700000000000000" pitchFamily="2" charset="-78"/>
                      </a:endParaRPr>
                    </a:p>
                  </a:txBody>
                  <a:tcPr anchor="ctr"/>
                </a:tc>
              </a:tr>
              <a:tr h="367046">
                <a:tc>
                  <a:txBody>
                    <a:bodyPr/>
                    <a:lstStyle/>
                    <a:p>
                      <a:pPr algn="just" rtl="1"/>
                      <a:r>
                        <a:rPr lang="fa-IR" sz="1600" kern="1200" dirty="0" smtClean="0">
                          <a:solidFill>
                            <a:schemeClr val="bg1"/>
                          </a:solidFill>
                          <a:latin typeface="+mn-lt"/>
                          <a:ea typeface="+mn-ea"/>
                          <a:cs typeface="B Homa" panose="00000400000000000000" pitchFamily="2" charset="-78"/>
                        </a:rPr>
                        <a:t>اولین تحقیق بصری-تجسمی در مقیاس شهر توسط اپلیارد،کوین لینچ و جان میر و انتشارکتاب «دید از جاده»</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1964</a:t>
                      </a:r>
                      <a:endParaRPr lang="en-US" sz="1600" b="1" kern="1200" dirty="0">
                        <a:solidFill>
                          <a:schemeClr val="bg1"/>
                        </a:solidFill>
                        <a:latin typeface="+mn-lt"/>
                        <a:ea typeface="+mn-ea"/>
                        <a:cs typeface="B Nasim" panose="00000700000000000000" pitchFamily="2" charset="-78"/>
                      </a:endParaRPr>
                    </a:p>
                  </a:txBody>
                  <a:tcPr anchor="ctr"/>
                </a:tc>
              </a:tr>
              <a:tr h="367046">
                <a:tc>
                  <a:txBody>
                    <a:bodyPr/>
                    <a:lstStyle/>
                    <a:p>
                      <a:pPr algn="just" rtl="1"/>
                      <a:r>
                        <a:rPr lang="fa-IR" sz="1600" kern="1200" dirty="0" smtClean="0">
                          <a:solidFill>
                            <a:schemeClr val="bg1"/>
                          </a:solidFill>
                          <a:latin typeface="+mn-lt"/>
                          <a:ea typeface="+mn-ea"/>
                          <a:cs typeface="B Homa" panose="00000400000000000000" pitchFamily="2" charset="-78"/>
                        </a:rPr>
                        <a:t>طراحی موزه تاریخ و صنعت سیاتل توسط وینکل و ساسانف</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1966</a:t>
                      </a:r>
                      <a:endParaRPr lang="en-US" sz="1600" b="1" kern="1200" dirty="0">
                        <a:solidFill>
                          <a:schemeClr val="bg1"/>
                        </a:solidFill>
                        <a:latin typeface="+mn-lt"/>
                        <a:ea typeface="+mn-ea"/>
                        <a:cs typeface="B Nasim" panose="00000700000000000000" pitchFamily="2" charset="-78"/>
                      </a:endParaRPr>
                    </a:p>
                  </a:txBody>
                  <a:tcPr anchor="ctr"/>
                </a:tc>
              </a:tr>
              <a:tr h="367046">
                <a:tc>
                  <a:txBody>
                    <a:bodyPr/>
                    <a:lstStyle/>
                    <a:p>
                      <a:pPr algn="just" rtl="1"/>
                      <a:r>
                        <a:rPr lang="fa-IR" sz="1600" kern="1200" dirty="0" smtClean="0">
                          <a:solidFill>
                            <a:schemeClr val="bg1"/>
                          </a:solidFill>
                          <a:latin typeface="+mn-lt"/>
                          <a:ea typeface="+mn-ea"/>
                          <a:cs typeface="B Homa" panose="00000400000000000000" pitchFamily="2" charset="-78"/>
                        </a:rPr>
                        <a:t>«بعد پنهان» نوشته ادوارد هال</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1966</a:t>
                      </a:r>
                      <a:endParaRPr lang="en-US" sz="1600" b="1" kern="1200" dirty="0">
                        <a:solidFill>
                          <a:schemeClr val="bg1"/>
                        </a:solidFill>
                        <a:latin typeface="+mn-lt"/>
                        <a:ea typeface="+mn-ea"/>
                        <a:cs typeface="B Nasim" panose="00000700000000000000" pitchFamily="2" charset="-78"/>
                      </a:endParaRPr>
                    </a:p>
                  </a:txBody>
                  <a:tcPr anchor="ctr"/>
                </a:tc>
              </a:tr>
              <a:tr h="367046">
                <a:tc>
                  <a:txBody>
                    <a:bodyPr/>
                    <a:lstStyle/>
                    <a:p>
                      <a:pPr algn="just" rtl="1"/>
                      <a:r>
                        <a:rPr lang="fa-IR" sz="1600" kern="1200" dirty="0" smtClean="0">
                          <a:solidFill>
                            <a:schemeClr val="bg1"/>
                          </a:solidFill>
                          <a:latin typeface="+mn-lt"/>
                          <a:ea typeface="+mn-ea"/>
                          <a:cs typeface="B Homa" panose="00000400000000000000" pitchFamily="2" charset="-78"/>
                        </a:rPr>
                        <a:t>برگزاری گردهمایی های سالانه در ارتباط با رفتارشناسیو طراحی توسط موسسه تحقیقات طراحی محیط</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1968</a:t>
                      </a:r>
                      <a:endParaRPr lang="en-US" sz="1600" b="1" kern="1200" dirty="0">
                        <a:solidFill>
                          <a:schemeClr val="bg1"/>
                        </a:solidFill>
                        <a:latin typeface="+mn-lt"/>
                        <a:ea typeface="+mn-ea"/>
                        <a:cs typeface="B Nasim" panose="00000700000000000000" pitchFamily="2" charset="-78"/>
                      </a:endParaRPr>
                    </a:p>
                  </a:txBody>
                  <a:tcPr anchor="ctr"/>
                </a:tc>
              </a:tr>
              <a:tr h="558782">
                <a:tc>
                  <a:txBody>
                    <a:bodyPr/>
                    <a:lstStyle/>
                    <a:p>
                      <a:pPr algn="just" rtl="1"/>
                      <a:r>
                        <a:rPr lang="fa-IR" sz="1600" kern="1200" dirty="0" smtClean="0">
                          <a:solidFill>
                            <a:schemeClr val="bg1"/>
                          </a:solidFill>
                          <a:latin typeface="+mn-lt"/>
                          <a:ea typeface="+mn-ea"/>
                          <a:cs typeface="B Homa" panose="00000400000000000000" pitchFamily="2" charset="-78"/>
                        </a:rPr>
                        <a:t>مطالعات هالپرین و استفاده از روش جدید دیگری برای ضبط و ثبت مدار یا رفتار تکراری افراددر محیط شهری «فضای شخصی؛پایههای رفتاری طراحی» نوشته رابرت سومر</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1969</a:t>
                      </a:r>
                      <a:endParaRPr lang="en-US" sz="1600" b="1" kern="1200" dirty="0">
                        <a:solidFill>
                          <a:schemeClr val="bg1"/>
                        </a:solidFill>
                        <a:latin typeface="+mn-lt"/>
                        <a:ea typeface="+mn-ea"/>
                        <a:cs typeface="B Nasim" panose="00000700000000000000" pitchFamily="2" charset="-78"/>
                      </a:endParaRPr>
                    </a:p>
                  </a:txBody>
                  <a:tcPr anchor="ctr"/>
                </a:tc>
              </a:tr>
              <a:tr h="367046">
                <a:tc>
                  <a:txBody>
                    <a:bodyPr/>
                    <a:lstStyle/>
                    <a:p>
                      <a:pPr algn="just" rtl="1"/>
                      <a:r>
                        <a:rPr lang="fa-IR" sz="1600" kern="1200" dirty="0" smtClean="0">
                          <a:solidFill>
                            <a:schemeClr val="bg1"/>
                          </a:solidFill>
                          <a:latin typeface="+mn-lt"/>
                          <a:ea typeface="+mn-ea"/>
                          <a:cs typeface="B Homa" panose="00000400000000000000" pitchFamily="2" charset="-78"/>
                        </a:rPr>
                        <a:t>مطالعه فولی با نام «روشی برای شناخت ساخت فضایی شهرهای بزرگ»</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1971</a:t>
                      </a:r>
                      <a:endParaRPr lang="en-US" sz="1600" b="1" kern="1200" dirty="0">
                        <a:solidFill>
                          <a:schemeClr val="bg1"/>
                        </a:solidFill>
                        <a:latin typeface="+mn-lt"/>
                        <a:ea typeface="+mn-ea"/>
                        <a:cs typeface="B Nasim" panose="00000700000000000000" pitchFamily="2" charset="-78"/>
                      </a:endParaRPr>
                    </a:p>
                  </a:txBody>
                  <a:tcPr anchor="ctr"/>
                </a:tc>
              </a:tr>
              <a:tr h="367046">
                <a:tc>
                  <a:txBody>
                    <a:bodyPr/>
                    <a:lstStyle/>
                    <a:p>
                      <a:pPr algn="just" rtl="1"/>
                      <a:r>
                        <a:rPr lang="fa-IR" sz="1600" kern="1200" dirty="0" smtClean="0">
                          <a:solidFill>
                            <a:schemeClr val="bg1"/>
                          </a:solidFill>
                          <a:latin typeface="+mn-lt"/>
                          <a:ea typeface="+mn-ea"/>
                          <a:cs typeface="B Homa" panose="00000400000000000000" pitchFamily="2" charset="-78"/>
                        </a:rPr>
                        <a:t>مطالعه وبر با نام «مکانها و محل های شهری و حوزه شهری بی مکان»</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1971</a:t>
                      </a:r>
                      <a:endParaRPr lang="en-US" sz="1600" b="1" kern="1200" dirty="0">
                        <a:solidFill>
                          <a:schemeClr val="bg1"/>
                        </a:solidFill>
                        <a:latin typeface="+mn-lt"/>
                        <a:ea typeface="+mn-ea"/>
                        <a:cs typeface="B Nasim" panose="00000700000000000000" pitchFamily="2" charset="-78"/>
                      </a:endParaRPr>
                    </a:p>
                  </a:txBody>
                  <a:tcPr anchor="ctr"/>
                </a:tc>
              </a:tr>
              <a:tr h="367046">
                <a:tc>
                  <a:txBody>
                    <a:bodyPr/>
                    <a:lstStyle/>
                    <a:p>
                      <a:pPr algn="just" rtl="1"/>
                      <a:r>
                        <a:rPr lang="fa-IR" sz="1600" kern="1200" dirty="0" smtClean="0">
                          <a:solidFill>
                            <a:schemeClr val="bg1"/>
                          </a:solidFill>
                          <a:latin typeface="+mn-lt"/>
                          <a:ea typeface="+mn-ea"/>
                          <a:cs typeface="B Homa" panose="00000400000000000000" pitchFamily="2" charset="-78"/>
                        </a:rPr>
                        <a:t>پروژه وایت با نام «خیابان زندگی»</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1971</a:t>
                      </a:r>
                      <a:endParaRPr lang="en-US" sz="1600" b="1" kern="1200" dirty="0">
                        <a:solidFill>
                          <a:schemeClr val="bg1"/>
                        </a:solidFill>
                        <a:latin typeface="+mn-lt"/>
                        <a:ea typeface="+mn-ea"/>
                        <a:cs typeface="B Nasim" panose="00000700000000000000" pitchFamily="2" charset="-78"/>
                      </a:endParaRPr>
                    </a:p>
                  </a:txBody>
                  <a:tcPr anchor="ctr"/>
                </a:tc>
              </a:tr>
              <a:tr h="367046">
                <a:tc>
                  <a:txBody>
                    <a:bodyPr/>
                    <a:lstStyle/>
                    <a:p>
                      <a:pPr algn="just" rtl="1"/>
                      <a:r>
                        <a:rPr lang="fa-IR" sz="1600" kern="1200" dirty="0" smtClean="0">
                          <a:solidFill>
                            <a:schemeClr val="bg1"/>
                          </a:solidFill>
                          <a:latin typeface="+mn-lt"/>
                          <a:ea typeface="+mn-ea"/>
                          <a:cs typeface="B Homa" panose="00000400000000000000" pitchFamily="2" charset="-78"/>
                        </a:rPr>
                        <a:t>«معماری بر رفتار انسان» توسط جان لنگ</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1971</a:t>
                      </a:r>
                      <a:endParaRPr lang="en-US" sz="1600" b="1" kern="1200" dirty="0">
                        <a:solidFill>
                          <a:schemeClr val="bg1"/>
                        </a:solidFill>
                        <a:latin typeface="+mn-lt"/>
                        <a:ea typeface="+mn-ea"/>
                        <a:cs typeface="B Nasim" panose="00000700000000000000" pitchFamily="2" charset="-78"/>
                      </a:endParaRPr>
                    </a:p>
                  </a:txBody>
                  <a:tcPr anchor="ctr"/>
                </a:tc>
              </a:tr>
              <a:tr h="558782">
                <a:tc>
                  <a:txBody>
                    <a:bodyPr/>
                    <a:lstStyle/>
                    <a:p>
                      <a:pPr algn="just" rtl="1"/>
                      <a:r>
                        <a:rPr lang="fa-IR" sz="1600" kern="1200" dirty="0" smtClean="0">
                          <a:solidFill>
                            <a:schemeClr val="bg1"/>
                          </a:solidFill>
                          <a:latin typeface="+mn-lt"/>
                          <a:ea typeface="+mn-ea"/>
                          <a:cs typeface="B Homa" panose="00000400000000000000" pitchFamily="2" charset="-78"/>
                        </a:rPr>
                        <a:t>مطالعات ویلیام مایکلسون بر روی جنبه های رفتاری استفاده کنندگان از فضا در دوره های زمانی </a:t>
                      </a:r>
                    </a:p>
                    <a:p>
                      <a:pPr algn="just" rtl="1"/>
                      <a:r>
                        <a:rPr lang="fa-IR" sz="1600" kern="1200" dirty="0" smtClean="0">
                          <a:solidFill>
                            <a:schemeClr val="bg1"/>
                          </a:solidFill>
                          <a:latin typeface="+mn-lt"/>
                          <a:ea typeface="+mn-ea"/>
                          <a:cs typeface="B Homa" panose="00000400000000000000" pitchFamily="2" charset="-78"/>
                        </a:rPr>
                        <a:t>«فضاهای خشک؛ معماری سخت و نحوه نرم کردن (انسانی کردن) آن» نوشتهرابرت سومر</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1974</a:t>
                      </a:r>
                      <a:endParaRPr lang="en-US" sz="1600" b="1" kern="1200" dirty="0">
                        <a:solidFill>
                          <a:schemeClr val="bg1"/>
                        </a:solidFill>
                        <a:latin typeface="+mn-lt"/>
                        <a:ea typeface="+mn-ea"/>
                        <a:cs typeface="B Nasim" panose="00000700000000000000" pitchFamily="2" charset="-78"/>
                      </a:endParaRPr>
                    </a:p>
                  </a:txBody>
                  <a:tcPr anchor="ctr"/>
                </a:tc>
              </a:tr>
              <a:tr h="367046">
                <a:tc>
                  <a:txBody>
                    <a:bodyPr/>
                    <a:lstStyle/>
                    <a:p>
                      <a:pPr algn="just" rtl="1"/>
                      <a:r>
                        <a:rPr lang="fa-IR" sz="1600" kern="1200" dirty="0" smtClean="0">
                          <a:solidFill>
                            <a:schemeClr val="bg1"/>
                          </a:solidFill>
                          <a:latin typeface="+mn-lt"/>
                          <a:ea typeface="+mn-ea"/>
                          <a:cs typeface="B Homa" panose="00000400000000000000" pitchFamily="2" charset="-78"/>
                        </a:rPr>
                        <a:t>«وجوه انسانی شکل شهر» نوشته راپویورت</a:t>
                      </a:r>
                      <a:endParaRPr lang="en-US" sz="1600" kern="1200" dirty="0">
                        <a:solidFill>
                          <a:schemeClr val="bg1"/>
                        </a:solidFill>
                        <a:latin typeface="+mn-lt"/>
                        <a:ea typeface="+mn-ea"/>
                        <a:cs typeface="B Homa" panose="00000400000000000000" pitchFamily="2" charset="-78"/>
                      </a:endParaRPr>
                    </a:p>
                  </a:txBody>
                  <a:tcPr anchor="ctr"/>
                </a:tc>
                <a:tc>
                  <a:txBody>
                    <a:bodyPr/>
                    <a:lstStyle/>
                    <a:p>
                      <a:pPr algn="ctr" rtl="1"/>
                      <a:r>
                        <a:rPr lang="fa-IR" sz="1600" b="1" kern="1200" dirty="0" smtClean="0">
                          <a:solidFill>
                            <a:schemeClr val="bg1"/>
                          </a:solidFill>
                          <a:latin typeface="+mn-lt"/>
                          <a:ea typeface="+mn-ea"/>
                          <a:cs typeface="B Nasim" panose="00000700000000000000" pitchFamily="2" charset="-78"/>
                        </a:rPr>
                        <a:t>1977</a:t>
                      </a:r>
                      <a:endParaRPr lang="en-US" sz="1600" b="1" kern="1200" dirty="0">
                        <a:solidFill>
                          <a:schemeClr val="bg1"/>
                        </a:solidFill>
                        <a:latin typeface="+mn-lt"/>
                        <a:ea typeface="+mn-ea"/>
                        <a:cs typeface="B Nasim" panose="00000700000000000000" pitchFamily="2" charset="-78"/>
                      </a:endParaRPr>
                    </a:p>
                  </a:txBody>
                  <a:tcPr anchor="ctr"/>
                </a:tc>
              </a:tr>
            </a:tbl>
          </a:graphicData>
        </a:graphic>
      </p:graphicFrame>
    </p:spTree>
    <p:extLst>
      <p:ext uri="{BB962C8B-B14F-4D97-AF65-F5344CB8AC3E}">
        <p14:creationId xmlns:p14="http://schemas.microsoft.com/office/powerpoint/2010/main" val="172414706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252C36"/>
      </a:dk2>
      <a:lt2>
        <a:srgbClr val="7C96A3"/>
      </a:lt2>
      <a:accent1>
        <a:srgbClr val="4FD093"/>
      </a:accent1>
      <a:accent2>
        <a:srgbClr val="54BCDF"/>
      </a:accent2>
      <a:accent3>
        <a:srgbClr val="A262D0"/>
      </a:accent3>
      <a:accent4>
        <a:srgbClr val="D7537B"/>
      </a:accent4>
      <a:accent5>
        <a:srgbClr val="E78045"/>
      </a:accent5>
      <a:accent6>
        <a:srgbClr val="84C350"/>
      </a:accent6>
      <a:hlink>
        <a:srgbClr val="22FFFF"/>
      </a:hlink>
      <a:folHlink>
        <a:srgbClr val="9BF3FD"/>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40000"/>
              </a:schemeClr>
            </a:gs>
            <a:gs pos="100000">
              <a:schemeClr val="phClr">
                <a:shade val="92000"/>
                <a:hueMod val="104000"/>
                <a:satMod val="140000"/>
                <a:lumMod val="48000"/>
              </a:schemeClr>
            </a:gs>
          </a:gsLst>
          <a:lin ang="5040000" scaled="0"/>
        </a:gradFill>
        <a:blipFill>
          <a:blip xmlns:r="http://schemas.openxmlformats.org/officeDocument/2006/relationships" r:embed="rId1">
            <a:duotone>
              <a:schemeClr val="phClr">
                <a:shade val="48000"/>
                <a:hueMod val="106000"/>
                <a:satMod val="140000"/>
                <a:lumMod val="42000"/>
              </a:schemeClr>
              <a:schemeClr val="phClr">
                <a:tint val="98000"/>
                <a:hueMod val="92000"/>
                <a:satMod val="220000"/>
                <a:lumMod val="9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2578CA-DEC9-49C3-80AF-C113973CC9A9}"/>
    </a:ext>
  </a:extLst>
</a:theme>
</file>

<file path=docProps/app.xml><?xml version="1.0" encoding="utf-8"?>
<Properties xmlns="http://schemas.openxmlformats.org/officeDocument/2006/extended-properties" xmlns:vt="http://schemas.openxmlformats.org/officeDocument/2006/docPropsVTypes">
  <Template>Circuit</Template>
  <TotalTime>841</TotalTime>
  <Words>4232</Words>
  <Application>Microsoft Office PowerPoint</Application>
  <PresentationFormat>Widescreen</PresentationFormat>
  <Paragraphs>251</Paragraphs>
  <Slides>24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Adobe Arabic</vt:lpstr>
      <vt:lpstr>Arial</vt:lpstr>
      <vt:lpstr>B Homa</vt:lpstr>
      <vt:lpstr>B Narm</vt:lpstr>
      <vt:lpstr>B Nasim</vt:lpstr>
      <vt:lpstr>Entezar     &lt;---------</vt:lpstr>
      <vt:lpstr>Trebuchet MS</vt:lpstr>
      <vt:lpstr>Tw Cen MT</vt:lpstr>
      <vt:lpstr>Wingdings</vt:lpstr>
      <vt:lpstr>Circuit</vt:lpstr>
      <vt:lpstr>PowerPoint Presentation</vt:lpstr>
      <vt:lpstr>PowerPoint Presentation</vt:lpstr>
      <vt:lpstr>مقدمه</vt:lpstr>
      <vt:lpstr>ریشه های نهضت</vt:lpstr>
      <vt:lpstr>PowerPoint Presentation</vt:lpstr>
      <vt:lpstr>سیر تحول رفتارگرایی</vt:lpstr>
      <vt:lpstr>PowerPoint Presentation</vt:lpstr>
      <vt:lpstr>PowerPoint Presentation</vt:lpstr>
      <vt:lpstr>PowerPoint Presentation</vt:lpstr>
      <vt:lpstr>PowerPoint Presentation</vt:lpstr>
      <vt:lpstr>روش و اصول طراحی: </vt:lpstr>
      <vt:lpstr>عناصر تشکیل دهنده ی فرم شهر: </vt:lpstr>
      <vt:lpstr>سیستم ارتباطی: </vt:lpstr>
      <vt:lpstr>PowerPoint Presentation</vt:lpstr>
      <vt:lpstr>کاربری: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منابع:</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مقدمه</dc:title>
  <dc:creator/>
  <cp:lastModifiedBy>Mohammad</cp:lastModifiedBy>
  <cp:revision>155</cp:revision>
  <dcterms:created xsi:type="dcterms:W3CDTF">2015-12-02T15:34:54Z</dcterms:created>
  <dcterms:modified xsi:type="dcterms:W3CDTF">2019-12-18T11:22:43Z</dcterms:modified>
</cp:coreProperties>
</file>