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0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9D805BC-ECC6-41E2-B2B3-BDF4D116CAA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07D7A77E-D9D4-4E50-A7C4-12E8BA98A91E}" type="slidenum">
              <a:rPr lang="fa-IR" smtClean="0"/>
              <a:t>‹#›</a:t>
            </a:fld>
            <a:endParaRPr lang="fa-IR"/>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805BC-ECC6-41E2-B2B3-BDF4D116CAA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D805BC-ECC6-41E2-B2B3-BDF4D116CAA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805BC-ECC6-41E2-B2B3-BDF4D116CAAF}" type="datetimeFigureOut">
              <a:rPr lang="fa-IR" smtClean="0"/>
              <a:t>21/04/1441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9D805BC-ECC6-41E2-B2B3-BDF4D116CAAF}" type="datetimeFigureOut">
              <a:rPr lang="fa-IR" smtClean="0"/>
              <a:t>21/04/1441</a:t>
            </a:fld>
            <a:endParaRPr lang="fa-IR"/>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7D7A77E-D9D4-4E50-A7C4-12E8BA98A91E}" type="slidenum">
              <a:rPr lang="fa-IR" smtClean="0"/>
              <a:t>‹#›</a:t>
            </a:fld>
            <a:endParaRPr lang="fa-IR"/>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D805BC-ECC6-41E2-B2B3-BDF4D116CAA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D805BC-ECC6-41E2-B2B3-BDF4D116CAAF}" type="datetimeFigureOut">
              <a:rPr lang="fa-IR" smtClean="0"/>
              <a:t>21/04/1441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D805BC-ECC6-41E2-B2B3-BDF4D116CAAF}" type="datetimeFigureOut">
              <a:rPr lang="fa-IR" smtClean="0"/>
              <a:t>21/04/1441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9D805BC-ECC6-41E2-B2B3-BDF4D116CAAF}" type="datetimeFigureOut">
              <a:rPr lang="fa-IR" smtClean="0"/>
              <a:t>21/04/1441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7D7A77E-D9D4-4E50-A7C4-12E8BA98A91E}"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D805BC-ECC6-41E2-B2B3-BDF4D116CAAF}" type="datetimeFigureOut">
              <a:rPr lang="fa-IR" smtClean="0"/>
              <a:t>21/04/1441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7D7A77E-D9D4-4E50-A7C4-12E8BA98A91E}" type="slidenum">
              <a:rPr lang="fa-IR" smtClean="0"/>
              <a:t>‹#›</a:t>
            </a:fld>
            <a:endParaRPr lang="fa-IR"/>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49D805BC-ECC6-41E2-B2B3-BDF4D116CAAF}" type="datetimeFigureOut">
              <a:rPr lang="fa-IR" smtClean="0"/>
              <a:t>21/04/1441</a:t>
            </a:fld>
            <a:endParaRPr lang="fa-IR"/>
          </a:p>
        </p:txBody>
      </p:sp>
      <p:sp>
        <p:nvSpPr>
          <p:cNvPr id="7" name="Slide Number Placeholder 6"/>
          <p:cNvSpPr>
            <a:spLocks noGrp="1"/>
          </p:cNvSpPr>
          <p:nvPr>
            <p:ph type="sldNum" sz="quarter" idx="12"/>
          </p:nvPr>
        </p:nvSpPr>
        <p:spPr/>
        <p:txBody>
          <a:bodyPr/>
          <a:lstStyle/>
          <a:p>
            <a:fld id="{07D7A77E-D9D4-4E50-A7C4-12E8BA98A91E}" type="slidenum">
              <a:rPr lang="fa-IR" smtClean="0"/>
              <a:t>‹#›</a:t>
            </a:fld>
            <a:endParaRPr lang="fa-IR"/>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fa-IR"/>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cs typeface="B Homa" panose="00000400000000000000" pitchFamily="2" charset="-78"/>
              </a:defRPr>
            </a:lvl1pPr>
          </a:lstStyle>
          <a:p>
            <a:fld id="{49D805BC-ECC6-41E2-B2B3-BDF4D116CAAF}" type="datetimeFigureOut">
              <a:rPr lang="fa-IR" smtClean="0"/>
              <a:pPr/>
              <a:t>21/04/1441</a:t>
            </a:fld>
            <a:endParaRPr lang="fa-IR"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cs typeface="B Homa" panose="00000400000000000000" pitchFamily="2" charset="-78"/>
              </a:defRPr>
            </a:lvl1pPr>
          </a:lstStyle>
          <a:p>
            <a:fld id="{07D7A77E-D9D4-4E50-A7C4-12E8BA98A91E}" type="slidenum">
              <a:rPr lang="fa-IR" smtClean="0"/>
              <a:pPr/>
              <a:t>‹#›</a:t>
            </a:fld>
            <a:endParaRPr lang="fa-IR"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jpg"/><Relationship Id="rId2" Type="http://schemas.openxmlformats.org/officeDocument/2006/relationships/image" Target="../media/image18.jpg"/><Relationship Id="rId1" Type="http://schemas.openxmlformats.org/officeDocument/2006/relationships/slideLayout" Target="../slideLayouts/slideLayout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59832" y="260648"/>
            <a:ext cx="2592288" cy="677108"/>
          </a:xfrm>
          <a:prstGeom prst="rect">
            <a:avLst/>
          </a:prstGeom>
          <a:noFill/>
        </p:spPr>
        <p:txBody>
          <a:bodyPr wrap="square" rtlCol="1">
            <a:spAutoFit/>
          </a:bodyPr>
          <a:lstStyle/>
          <a:p>
            <a:pPr algn="ctr"/>
            <a:r>
              <a:rPr lang="fa-IR" sz="2000" b="1" dirty="0" smtClean="0">
                <a:cs typeface="B Homa" panose="00000400000000000000" pitchFamily="2" charset="-78"/>
              </a:rPr>
              <a:t>بسمه تعالی</a:t>
            </a:r>
            <a:endParaRPr lang="en-US" sz="2000" dirty="0"/>
          </a:p>
          <a:p>
            <a:endParaRPr lang="fa-IR" dirty="0">
              <a:cs typeface="B Homa" panose="00000400000000000000" pitchFamily="2" charset="-78"/>
            </a:endParaRPr>
          </a:p>
        </p:txBody>
      </p:sp>
      <p:sp>
        <p:nvSpPr>
          <p:cNvPr id="5" name="Title 4"/>
          <p:cNvSpPr>
            <a:spLocks noGrp="1"/>
          </p:cNvSpPr>
          <p:nvPr>
            <p:ph type="ctrTitle"/>
          </p:nvPr>
        </p:nvSpPr>
        <p:spPr>
          <a:xfrm>
            <a:off x="1187624" y="3068960"/>
            <a:ext cx="6013648" cy="2592288"/>
          </a:xfrm>
        </p:spPr>
        <p:txBody>
          <a:bodyPr>
            <a:normAutofit/>
          </a:bodyPr>
          <a:lstStyle/>
          <a:p>
            <a:r>
              <a:rPr lang="fa-IR" sz="3200" b="1" dirty="0">
                <a:cs typeface="B Homa" panose="00000400000000000000" pitchFamily="2" charset="-78"/>
              </a:rPr>
              <a:t>مبانی و روش های طراحی شهری</a:t>
            </a:r>
            <a:br>
              <a:rPr lang="fa-IR" sz="3200" b="1" dirty="0">
                <a:cs typeface="B Homa" panose="00000400000000000000" pitchFamily="2" charset="-78"/>
              </a:rPr>
            </a:br>
            <a:r>
              <a:rPr lang="fa-IR" sz="3200" b="1" dirty="0">
                <a:solidFill>
                  <a:schemeClr val="tx1">
                    <a:lumMod val="85000"/>
                    <a:lumOff val="15000"/>
                  </a:schemeClr>
                </a:solidFill>
                <a:cs typeface="B Homa" panose="00000400000000000000" pitchFamily="2" charset="-78"/>
              </a:rPr>
              <a:t/>
            </a:r>
            <a:br>
              <a:rPr lang="fa-IR" sz="3200" b="1" dirty="0">
                <a:solidFill>
                  <a:schemeClr val="tx1">
                    <a:lumMod val="85000"/>
                    <a:lumOff val="15000"/>
                  </a:schemeClr>
                </a:solidFill>
                <a:cs typeface="B Homa" panose="00000400000000000000" pitchFamily="2" charset="-78"/>
              </a:rPr>
            </a:br>
            <a:r>
              <a:rPr lang="fa-IR" sz="3200" b="1" dirty="0">
                <a:solidFill>
                  <a:schemeClr val="tx1">
                    <a:lumMod val="85000"/>
                    <a:lumOff val="15000"/>
                  </a:schemeClr>
                </a:solidFill>
                <a:cs typeface="B Homa" panose="00000400000000000000" pitchFamily="2" charset="-78"/>
              </a:rPr>
              <a:t>شهرسازی نوین و رشد هوشمند</a:t>
            </a:r>
            <a:br>
              <a:rPr lang="fa-IR" sz="3200" b="1" dirty="0">
                <a:solidFill>
                  <a:schemeClr val="tx1">
                    <a:lumMod val="85000"/>
                    <a:lumOff val="15000"/>
                  </a:schemeClr>
                </a:solidFill>
                <a:cs typeface="B Homa" panose="00000400000000000000" pitchFamily="2" charset="-78"/>
              </a:rPr>
            </a:br>
            <a:endParaRPr lang="en-US" sz="3200" dirty="0">
              <a:cs typeface="B Homa" panose="00000400000000000000" pitchFamily="2" charset="-78"/>
            </a:endParaRPr>
          </a:p>
        </p:txBody>
      </p:sp>
    </p:spTree>
    <p:extLst>
      <p:ext uri="{BB962C8B-B14F-4D97-AF65-F5344CB8AC3E}">
        <p14:creationId xmlns:p14="http://schemas.microsoft.com/office/powerpoint/2010/main" val="225199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20272" y="260648"/>
            <a:ext cx="1368152" cy="369332"/>
          </a:xfrm>
          <a:prstGeom prst="rect">
            <a:avLst/>
          </a:prstGeom>
          <a:noFill/>
        </p:spPr>
        <p:txBody>
          <a:bodyPr wrap="square" rtlCol="1">
            <a:spAutoFit/>
          </a:bodyPr>
          <a:lstStyle/>
          <a:p>
            <a:r>
              <a:rPr lang="fa-IR" b="1" dirty="0">
                <a:cs typeface="B Homa" panose="00000400000000000000" pitchFamily="2" charset="-78"/>
              </a:rPr>
              <a:t>اصول کلی</a:t>
            </a:r>
            <a:endParaRPr lang="fa-IR" dirty="0">
              <a:cs typeface="B Homa" panose="00000400000000000000" pitchFamily="2" charset="-78"/>
            </a:endParaRPr>
          </a:p>
        </p:txBody>
      </p:sp>
      <p:sp>
        <p:nvSpPr>
          <p:cNvPr id="4" name="TextBox 3"/>
          <p:cNvSpPr txBox="1"/>
          <p:nvPr/>
        </p:nvSpPr>
        <p:spPr>
          <a:xfrm>
            <a:off x="1187624" y="836712"/>
            <a:ext cx="7344816" cy="4524315"/>
          </a:xfrm>
          <a:prstGeom prst="rect">
            <a:avLst/>
          </a:prstGeom>
          <a:noFill/>
        </p:spPr>
        <p:txBody>
          <a:bodyPr wrap="square" rtlCol="1">
            <a:spAutoFit/>
          </a:bodyPr>
          <a:lstStyle/>
          <a:p>
            <a:pPr algn="just"/>
            <a:r>
              <a:rPr lang="fa-IR" dirty="0" smtClean="0">
                <a:cs typeface="B Homa" panose="00000400000000000000" pitchFamily="2" charset="-78"/>
              </a:rPr>
              <a:t>طراحی و تخصیص اعتبار باید دوره طولانی و تداوم را بجای گذرا بودن مد نطر قرار دهد. بافت شهری و زیر ساخت، باید امکان استفاده مجدد را فراهم نموده و با رشد و تغییر از یک طرف و استفاده بلند مدت از طرف دیگر منطبق شود. سرمایه گذاری درآنگونه سکونت گاه های انسانی که از پیامد های اقتصادی تغییر آب و هوا کاسته و میزان استطاعت خرید را افزایش دهد، منافع اقتصادی در بر خواه داشت. </a:t>
            </a:r>
            <a:r>
              <a:rPr lang="fa-IR" dirty="0">
                <a:cs typeface="B Homa" panose="00000400000000000000" pitchFamily="2" charset="-78"/>
              </a:rPr>
              <a:t>به سرمایه گذاران صبوری که در این گونه  سکونتگاه ها سرمایه گذاری می کنند، باید از طریق ساز و کارهای مالیاتی که در بلند مدت سود بیشتری را حاصل می کند، پاداش داد. طراحی پایدار واقعی باید ریشه در سازگاری با آب و هوا، نور، گیاهان و جانوران بومی ، مصالح، و فرهنگ انسانی داشته باشد.  طراحی باید از حوضه های آبی محلی و ذخایر آب تمیز و آماده مراقبت کرده، هوای تمیز را حفظ کرده، دسترسی به منابع طبیعی محلی را امکان پذیر نموده و از زیست بوم طبیعی و تنوع زیستی منطقه صیانت نماید.  سکونت گاههای انسانی سراسر جهان باید به عنوان بخشی از اکوسیستم کره زمین تلقی شود. ترابرش(ترابری) روستایی به شهری به منزله ی چارچوبی اساسی برای سازماندهی قلمروهای طبیعی، کشاورزی و شهری است.  ساختمانها، واحدهای همسایگی، شهرهای کوچک و مناطق باید امکان تعامل اجتماعی، فعالییت فرهنگی و اقتصادی، توسعه معنوی، انرژی، خلاقیت و زمان را به حداکثر برسانند.</a:t>
            </a:r>
            <a:endParaRPr lang="en-US" dirty="0"/>
          </a:p>
          <a:p>
            <a:pPr algn="just"/>
            <a:endParaRPr lang="fa-IR" dirty="0">
              <a:cs typeface="B Homa" panose="00000400000000000000" pitchFamily="2" charset="-78"/>
            </a:endParaRPr>
          </a:p>
        </p:txBody>
      </p:sp>
    </p:spTree>
    <p:extLst>
      <p:ext uri="{BB962C8B-B14F-4D97-AF65-F5344CB8AC3E}">
        <p14:creationId xmlns:p14="http://schemas.microsoft.com/office/powerpoint/2010/main" val="3314340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4048" y="265530"/>
            <a:ext cx="3456384" cy="369332"/>
          </a:xfrm>
          <a:prstGeom prst="rect">
            <a:avLst/>
          </a:prstGeom>
          <a:noFill/>
        </p:spPr>
        <p:txBody>
          <a:bodyPr wrap="square" rtlCol="1">
            <a:spAutoFit/>
          </a:bodyPr>
          <a:lstStyle/>
          <a:p>
            <a:r>
              <a:rPr lang="fa-IR" b="1" dirty="0">
                <a:cs typeface="B Homa" panose="00000400000000000000" pitchFamily="2" charset="-78"/>
              </a:rPr>
              <a:t>ساختمان و زیر ساخت</a:t>
            </a:r>
            <a:endParaRPr lang="fa-IR" dirty="0">
              <a:cs typeface="B Homa" panose="00000400000000000000" pitchFamily="2" charset="-78"/>
            </a:endParaRPr>
          </a:p>
        </p:txBody>
      </p:sp>
      <p:sp>
        <p:nvSpPr>
          <p:cNvPr id="3" name="TextBox 2"/>
          <p:cNvSpPr txBox="1"/>
          <p:nvPr/>
        </p:nvSpPr>
        <p:spPr>
          <a:xfrm>
            <a:off x="4572000" y="836712"/>
            <a:ext cx="3888432" cy="5909310"/>
          </a:xfrm>
          <a:prstGeom prst="rect">
            <a:avLst/>
          </a:prstGeom>
          <a:noFill/>
        </p:spPr>
        <p:txBody>
          <a:bodyPr wrap="square" rtlCol="1">
            <a:spAutoFit/>
          </a:bodyPr>
          <a:lstStyle/>
          <a:p>
            <a:pPr algn="just"/>
            <a:r>
              <a:rPr lang="fa-IR" dirty="0">
                <a:cs typeface="B Homa" panose="00000400000000000000" pitchFamily="2" charset="-78"/>
              </a:rPr>
              <a:t>هدف نخست از طراحی ساختمان های جدید و استفاده مجدد و سازگارانه از ساختمان های قدیمی تر ایجاد فرهنگ تداوم استفاده در رابطه با سازه های خوش ساخت، سالم، الهام دهنده و دوست داشتنی است که از کیفیت بادوام برخوردار هستند. معماری و طراحی منظر از آب و هوای محلی ، گیاهان و جانوران بومی، توپوگرافی، تاریخ، فرهنگ ها، مصالح و شیوه ی ساخت نشات میگیرد. طراحی معماری میبایست از گونه شناسی ساختمانی محلی که به علت قدمتش مورد احترام می باشد، مشتق شود. نماهای ساختمان باید یه عنوان اجزای پابر جای قلمرو عمومی طراحی شود</a:t>
            </a:r>
            <a:r>
              <a:rPr lang="fa-IR" dirty="0" smtClean="0">
                <a:cs typeface="B Homa" panose="00000400000000000000" pitchFamily="2" charset="-78"/>
              </a:rPr>
              <a:t>.</a:t>
            </a:r>
            <a:r>
              <a:rPr lang="fa-IR" dirty="0">
                <a:cs typeface="B Homa" panose="00000400000000000000" pitchFamily="2" charset="-78"/>
              </a:rPr>
              <a:t> اما پیکره بندی های داخل ساختمان باید به نحوی طراحی شود که با گذشت سالها همچنان قابل انعطاف بوده و به آسانی قابلیت سازگاری را داشته باشد.  ساختمان های منفرد و مجتمع ها در صورت امکان، هم انرژی را حفظ کرده و هم در تولید کننده انرژی قابل تجدید باشند تا از اتکا بر سوخت های گرانقیمت فسیلی و سیستم های نا کار آمد توزیع بکاهد. </a:t>
            </a:r>
          </a:p>
        </p:txBody>
      </p:sp>
      <p:sp>
        <p:nvSpPr>
          <p:cNvPr id="4" name="TextBox 3"/>
          <p:cNvSpPr txBox="1"/>
          <p:nvPr/>
        </p:nvSpPr>
        <p:spPr>
          <a:xfrm>
            <a:off x="179512" y="485964"/>
            <a:ext cx="4104456" cy="6186309"/>
          </a:xfrm>
          <a:prstGeom prst="rect">
            <a:avLst/>
          </a:prstGeom>
          <a:noFill/>
        </p:spPr>
        <p:txBody>
          <a:bodyPr wrap="square" rtlCol="1">
            <a:spAutoFit/>
          </a:bodyPr>
          <a:lstStyle/>
          <a:p>
            <a:pPr algn="just"/>
            <a:r>
              <a:rPr lang="fa-IR" dirty="0">
                <a:cs typeface="B Homa" panose="00000400000000000000" pitchFamily="2" charset="-78"/>
              </a:rPr>
              <a:t>طراحی، پیکره بندی و اندازه ساختمان باید از مصرف انرژی کاسته و حرکت آسان پیاده به صورت عمودی و افقی را در داخل ساختمان بهبود بخشد.  منابع انرژی تجدید پذیر نظیر منابع گیاهی غیرخوراکی، خورشید، حرارت زمین،باد، باطری های سوخت هیدروژنی و سایر منابع غیرسمی و غیر مضر میبایست مورد استفاده قرار گیرند تا از میزان کربن و تولید گازهای گلخانه ای کاسته شود. آب جمع آوری شده از طریق تراوش،نظیر آب باران و آب های حاصل از مصرف داخلی ساختمان یا زهکشی اطراف ساختمان باید تصفیه گردیده، ذخیره شود و مجددا در محل مورد استفاده قرار گیرد و یا امکان نفوذ آنها بسوی سفره های آب زیرزمینی محلی فراهم گردد. استفاده از آب در ساختمان ها به حداقل برسد و آب از طریق راهبردهای منظر سازی که به تقلید از آب و هوا ، خاک و آب شناسی بومی شکل گرفته، حفظ شود. مصالح ساختمانی بصورت محلی تهیه گرددد، سریعا قابل تجدید و جایگزینی باشد، مصالح کهنه، قابل استفاده دوباره و بازیافت باشد و در بر دارنده ی انرژی درونی اندکی باشد. </a:t>
            </a:r>
            <a:endParaRPr lang="en-US" dirty="0">
              <a:cs typeface="B Homa" panose="00000400000000000000" pitchFamily="2" charset="-78"/>
            </a:endParaRPr>
          </a:p>
          <a:p>
            <a:pPr algn="just"/>
            <a:endParaRPr lang="fa-IR" dirty="0">
              <a:cs typeface="B Homa" panose="00000400000000000000" pitchFamily="2" charset="-78"/>
            </a:endParaRPr>
          </a:p>
        </p:txBody>
      </p:sp>
    </p:spTree>
    <p:extLst>
      <p:ext uri="{BB962C8B-B14F-4D97-AF65-F5344CB8AC3E}">
        <p14:creationId xmlns:p14="http://schemas.microsoft.com/office/powerpoint/2010/main" val="364696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92080" y="188640"/>
            <a:ext cx="3168352" cy="646331"/>
          </a:xfrm>
          <a:prstGeom prst="rect">
            <a:avLst/>
          </a:prstGeom>
          <a:noFill/>
        </p:spPr>
        <p:txBody>
          <a:bodyPr wrap="square" rtlCol="1">
            <a:spAutoFit/>
          </a:bodyPr>
          <a:lstStyle/>
          <a:p>
            <a:r>
              <a:rPr lang="fa-IR" b="1" dirty="0">
                <a:cs typeface="B Homa" panose="00000400000000000000" pitchFamily="2" charset="-78"/>
              </a:rPr>
              <a:t>خیابان،بلوک و شبکه</a:t>
            </a:r>
            <a:endParaRPr lang="en-US" dirty="0"/>
          </a:p>
          <a:p>
            <a:endParaRPr lang="fa-IR" dirty="0">
              <a:cs typeface="B Homa" panose="00000400000000000000" pitchFamily="2" charset="-78"/>
            </a:endParaRPr>
          </a:p>
        </p:txBody>
      </p:sp>
      <p:sp>
        <p:nvSpPr>
          <p:cNvPr id="3" name="TextBox 2"/>
          <p:cNvSpPr txBox="1"/>
          <p:nvPr/>
        </p:nvSpPr>
        <p:spPr>
          <a:xfrm>
            <a:off x="827584" y="692696"/>
            <a:ext cx="7416824" cy="2862322"/>
          </a:xfrm>
          <a:prstGeom prst="rect">
            <a:avLst/>
          </a:prstGeom>
          <a:noFill/>
        </p:spPr>
        <p:txBody>
          <a:bodyPr wrap="square" rtlCol="1">
            <a:spAutoFit/>
          </a:bodyPr>
          <a:lstStyle/>
          <a:p>
            <a:r>
              <a:rPr lang="fa-IR" dirty="0">
                <a:cs typeface="B Homa" panose="00000400000000000000" pitchFamily="2" charset="-78"/>
              </a:rPr>
              <a:t>طراحی خیابان و معابر باید در جهت شکل دهی مثبت قلمرو عمومی صورت گیرد تا استفاده مشترک عابران پیاده، دوچرخه و خودرو را تشویق نماید.  الگوی بلوکها و خیابانها باید حالت فشرده داشته و در شبکه ای با ارتباطات مناسب برای قابلیت پیاده روی آسان، ایمن و امن طراحی گردد. طراحی خیابان ها بلوکها،بافت ها ، منظره ها و گونه های ساختمانی باید به نحوی انجام شود که هم مصرف کلی انرژی را کاهش دهد و هم کیفیت زندگی در قلمرو عمومی را بهبود بخشد. طیف وسیعی از راهبردهای توقفگاهی (پارکینگ مشترک، پارکینگ طبقاتی، کاهش نیاز به پارکینگ، به حداقل رساندن نواحی پارک سطح زمین، و استفاده مشترک از خودرو) جهت کاهش تامین پارکینگ مورد استفاده قرار گیرد.تا رانندگی کمتر را تشویق کرده و فضای عمومی جذاب تر و در مقیاس انسانی را ایجاد کند. </a:t>
            </a:r>
            <a:endParaRPr lang="en-US" dirty="0"/>
          </a:p>
          <a:p>
            <a:endParaRPr lang="fa-IR"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56982"/>
            <a:ext cx="4572000" cy="333375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9" y="802945"/>
            <a:ext cx="7992888" cy="485830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223" y="692696"/>
            <a:ext cx="8513545" cy="5672149"/>
          </a:xfrm>
          <a:prstGeom prst="rect">
            <a:avLst/>
          </a:prstGeom>
        </p:spPr>
      </p:pic>
    </p:spTree>
    <p:extLst>
      <p:ext uri="{BB962C8B-B14F-4D97-AF65-F5344CB8AC3E}">
        <p14:creationId xmlns:p14="http://schemas.microsoft.com/office/powerpoint/2010/main" val="359782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ircle(in)">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9300" y="260648"/>
            <a:ext cx="7391132" cy="369332"/>
          </a:xfrm>
          <a:prstGeom prst="rect">
            <a:avLst/>
          </a:prstGeom>
          <a:noFill/>
        </p:spPr>
        <p:txBody>
          <a:bodyPr wrap="square" rtlCol="1">
            <a:spAutoFit/>
          </a:bodyPr>
          <a:lstStyle/>
          <a:p>
            <a:pPr algn="just"/>
            <a:r>
              <a:rPr lang="fa-IR" b="1" dirty="0">
                <a:cs typeface="B Homa" panose="00000400000000000000" pitchFamily="2" charset="-78"/>
              </a:rPr>
              <a:t>واحد همسایگی،شهر کوچک و شهر بزرگ</a:t>
            </a:r>
            <a:endParaRPr lang="fa-IR" dirty="0">
              <a:cs typeface="B Homa" panose="00000400000000000000" pitchFamily="2" charset="-78"/>
            </a:endParaRPr>
          </a:p>
        </p:txBody>
      </p:sp>
      <p:sp>
        <p:nvSpPr>
          <p:cNvPr id="3" name="TextBox 2"/>
          <p:cNvSpPr txBox="1"/>
          <p:nvPr/>
        </p:nvSpPr>
        <p:spPr>
          <a:xfrm>
            <a:off x="539552" y="1052736"/>
            <a:ext cx="8064896" cy="2585323"/>
          </a:xfrm>
          <a:prstGeom prst="rect">
            <a:avLst/>
          </a:prstGeom>
          <a:noFill/>
        </p:spPr>
        <p:txBody>
          <a:bodyPr wrap="square" rtlCol="1">
            <a:spAutoFit/>
          </a:bodyPr>
          <a:lstStyle/>
          <a:p>
            <a:pPr algn="just"/>
            <a:r>
              <a:rPr lang="fa-IR" dirty="0">
                <a:cs typeface="B Homa" panose="00000400000000000000" pitchFamily="2" charset="-78"/>
              </a:rPr>
              <a:t>هرکجا ممکن باشد توسعه ی جدید بر زمین های بدون استفاده، دارای طراحی نامرغوب یا از قبل توسعه یافته متمرکز گردد. این محلها یا در میان شهر قرار دارند یا در حاشیه آن، مگر آنکه ساختمان از لحاظ برنامه ریزی، اندازه ، مقیاس و ماهیت روستایی باشد. زمین های زراعی مرغوب و منحصر به فرد مورد حفاظت قرار گرفته و نگهداری خواهد </a:t>
            </a:r>
            <a:r>
              <a:rPr lang="fa-IR" dirty="0" smtClean="0">
                <a:cs typeface="B Homa" panose="00000400000000000000" pitchFamily="2" charset="-78"/>
              </a:rPr>
              <a:t>شد. </a:t>
            </a:r>
            <a:r>
              <a:rPr lang="fa-IR" dirty="0">
                <a:cs typeface="B Homa" panose="00000400000000000000" pitchFamily="2" charset="-78"/>
              </a:rPr>
              <a:t>وجود یک منبع دائمی  تامین آب و تولید طیف وسیعی از مواد غذایی پرورش یافته در محل که در فاصله اندکی(از واحد همسایگی) قرار دارند، ایجاد خودکفایی کرده و وسعت کلی واحدهای همسایگی و شهرهای کوچک را مشخص میسازد.  پروژه ها به نحوی طراحی شوند که از آلودگی نوری کاسته و در عین حال محیط ایمنی برای عابران پیاده فراهم نمایند. آلودگی صوتی نیز باید به حداقل برسد. </a:t>
            </a:r>
            <a:endParaRPr lang="en-US" dirty="0"/>
          </a:p>
          <a:p>
            <a:pPr algn="just"/>
            <a:endParaRPr lang="fa-IR"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452" y="861038"/>
            <a:ext cx="6239004" cy="5908148"/>
          </a:xfrm>
          <a:prstGeom prst="rect">
            <a:avLst/>
          </a:prstGeom>
        </p:spPr>
      </p:pic>
    </p:spTree>
    <p:extLst>
      <p:ext uri="{BB962C8B-B14F-4D97-AF65-F5344CB8AC3E}">
        <p14:creationId xmlns:p14="http://schemas.microsoft.com/office/powerpoint/2010/main" val="276320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6000" b="-6000"/>
          </a:stretch>
        </a:blipFill>
        <a:effectLst/>
      </p:bgPr>
    </p:bg>
    <p:spTree>
      <p:nvGrpSpPr>
        <p:cNvPr id="1" name=""/>
        <p:cNvGrpSpPr/>
        <p:nvPr/>
      </p:nvGrpSpPr>
      <p:grpSpPr>
        <a:xfrm>
          <a:off x="0" y="0"/>
          <a:ext cx="0" cy="0"/>
          <a:chOff x="0" y="0"/>
          <a:chExt cx="0" cy="0"/>
        </a:xfrm>
      </p:grpSpPr>
      <p:sp>
        <p:nvSpPr>
          <p:cNvPr id="2" name="TextBox 1"/>
          <p:cNvSpPr txBox="1"/>
          <p:nvPr/>
        </p:nvSpPr>
        <p:spPr>
          <a:xfrm>
            <a:off x="6804248" y="629980"/>
            <a:ext cx="1584176" cy="369332"/>
          </a:xfrm>
          <a:prstGeom prst="rect">
            <a:avLst/>
          </a:prstGeom>
          <a:noFill/>
        </p:spPr>
        <p:txBody>
          <a:bodyPr wrap="square" rtlCol="1">
            <a:spAutoFit/>
          </a:bodyPr>
          <a:lstStyle/>
          <a:p>
            <a:r>
              <a:rPr lang="fa-IR" b="1" dirty="0">
                <a:cs typeface="B Homa" panose="00000400000000000000" pitchFamily="2" charset="-78"/>
              </a:rPr>
              <a:t>منطقه</a:t>
            </a:r>
            <a:endParaRPr lang="fa-IR" dirty="0">
              <a:cs typeface="B Homa" panose="00000400000000000000" pitchFamily="2" charset="-78"/>
            </a:endParaRPr>
          </a:p>
        </p:txBody>
      </p:sp>
      <p:sp>
        <p:nvSpPr>
          <p:cNvPr id="3" name="TextBox 2"/>
          <p:cNvSpPr txBox="1"/>
          <p:nvPr/>
        </p:nvSpPr>
        <p:spPr>
          <a:xfrm>
            <a:off x="642549" y="1340768"/>
            <a:ext cx="7776864" cy="2031325"/>
          </a:xfrm>
          <a:prstGeom prst="rect">
            <a:avLst/>
          </a:prstGeom>
          <a:noFill/>
        </p:spPr>
        <p:txBody>
          <a:bodyPr wrap="square" rtlCol="1">
            <a:spAutoFit/>
          </a:bodyPr>
          <a:lstStyle/>
          <a:p>
            <a:pPr algn="just"/>
            <a:r>
              <a:rPr lang="fa-IR" dirty="0">
                <a:cs typeface="B Homa" panose="00000400000000000000" pitchFamily="2" charset="-78"/>
              </a:rPr>
              <a:t>مرزهای محدود کننده منطقه از طریق عوامل جغرافیایی و زیست منطقه ای نظیر زمین شناسی، توپوگرافی، حوضه های آبی، خطوط ساحلی، مزارع ، کریدورهای زیستی، پارک های منطقه ای و آبگیر رودخانه ها تامین گردد.  منطقه ها باید تلاش کنند تا از لحاظ مواد غذایی، کالا و خدمات، اشتغال، انرژی قابل تجدید و منابع آبی خود اتکا شوند. از توسعه در محل هایی که سیستم های طبیعی آب و هوایی را دچار اختلال میکند و سبب ایجاد جزایر حرارتی ، سیل، آتش سوزی یا گردباد میشود، اجتناب شود. </a:t>
            </a:r>
            <a:endParaRPr lang="en-US" dirty="0"/>
          </a:p>
          <a:p>
            <a:pPr algn="just"/>
            <a:endParaRPr lang="fa-IR" dirty="0">
              <a:cs typeface="B Homa" panose="00000400000000000000" pitchFamily="2" charset="-78"/>
            </a:endParaRPr>
          </a:p>
        </p:txBody>
      </p:sp>
    </p:spTree>
    <p:extLst>
      <p:ext uri="{BB962C8B-B14F-4D97-AF65-F5344CB8AC3E}">
        <p14:creationId xmlns:p14="http://schemas.microsoft.com/office/powerpoint/2010/main" val="1380598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696" y="91930"/>
            <a:ext cx="8484120" cy="3082901"/>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696" y="3174831"/>
            <a:ext cx="8484120" cy="335051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696" y="1196752"/>
            <a:ext cx="8653784" cy="4333122"/>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399" y="110602"/>
            <a:ext cx="8628713" cy="6505422"/>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40320" y="110602"/>
            <a:ext cx="5263359" cy="6505422"/>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7000" y="1079500"/>
            <a:ext cx="8890000" cy="4699000"/>
          </a:xfrm>
          <a:prstGeom prst="rect">
            <a:avLst/>
          </a:prstGeom>
        </p:spPr>
      </p:pic>
    </p:spTree>
    <p:extLst>
      <p:ext uri="{BB962C8B-B14F-4D97-AF65-F5344CB8AC3E}">
        <p14:creationId xmlns:p14="http://schemas.microsoft.com/office/powerpoint/2010/main" val="185540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ppt_w</p:attrName>
                                        </p:attrNameLst>
                                      </p:cBhvr>
                                      <p:tavLst>
                                        <p:tav tm="0">
                                          <p:val>
                                            <p:fltVal val="0"/>
                                          </p:val>
                                        </p:tav>
                                        <p:tav tm="100000">
                                          <p:val>
                                            <p:strVal val="#ppt_w"/>
                                          </p:val>
                                        </p:tav>
                                      </p:tavLst>
                                    </p:anim>
                                    <p:anim calcmode="lin" valueType="num">
                                      <p:cBhvr>
                                        <p:cTn id="36" dur="1000" fill="hold"/>
                                        <p:tgtEl>
                                          <p:spTgt spid="12"/>
                                        </p:tgtEl>
                                        <p:attrNameLst>
                                          <p:attrName>ppt_h</p:attrName>
                                        </p:attrNameLst>
                                      </p:cBhvr>
                                      <p:tavLst>
                                        <p:tav tm="0">
                                          <p:val>
                                            <p:fltVal val="0"/>
                                          </p:val>
                                        </p:tav>
                                        <p:tav tm="100000">
                                          <p:val>
                                            <p:strVal val="#ppt_h"/>
                                          </p:val>
                                        </p:tav>
                                      </p:tavLst>
                                    </p:anim>
                                    <p:anim calcmode="lin" valueType="num">
                                      <p:cBhvr>
                                        <p:cTn id="37" dur="1000" fill="hold"/>
                                        <p:tgtEl>
                                          <p:spTgt spid="12"/>
                                        </p:tgtEl>
                                        <p:attrNameLst>
                                          <p:attrName>style.rotation</p:attrName>
                                        </p:attrNameLst>
                                      </p:cBhvr>
                                      <p:tavLst>
                                        <p:tav tm="0">
                                          <p:val>
                                            <p:fltVal val="90"/>
                                          </p:val>
                                        </p:tav>
                                        <p:tav tm="100000">
                                          <p:val>
                                            <p:fltVal val="0"/>
                                          </p:val>
                                        </p:tav>
                                      </p:tavLst>
                                    </p:anim>
                                    <p:animEffect transition="in" filter="fade">
                                      <p:cBhvr>
                                        <p:cTn id="3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32240" y="548680"/>
            <a:ext cx="1584176" cy="646331"/>
          </a:xfrm>
          <a:prstGeom prst="rect">
            <a:avLst/>
          </a:prstGeom>
          <a:noFill/>
        </p:spPr>
        <p:txBody>
          <a:bodyPr wrap="square" rtlCol="1">
            <a:spAutoFit/>
          </a:bodyPr>
          <a:lstStyle/>
          <a:p>
            <a:r>
              <a:rPr lang="fa-IR" b="1" dirty="0" smtClean="0">
                <a:cs typeface="B Homa" panose="00000400000000000000" pitchFamily="2" charset="-78"/>
              </a:rPr>
              <a:t>منابع</a:t>
            </a:r>
            <a:r>
              <a:rPr lang="fa-IR" b="1" dirty="0">
                <a:cs typeface="B Homa" panose="00000400000000000000" pitchFamily="2" charset="-78"/>
              </a:rPr>
              <a:t>:</a:t>
            </a:r>
            <a:endParaRPr lang="en-US" dirty="0"/>
          </a:p>
          <a:p>
            <a:endParaRPr lang="fa-IR" dirty="0">
              <a:cs typeface="B Homa" panose="00000400000000000000" pitchFamily="2" charset="-78"/>
            </a:endParaRPr>
          </a:p>
        </p:txBody>
      </p:sp>
      <p:sp>
        <p:nvSpPr>
          <p:cNvPr id="3" name="TextBox 2"/>
          <p:cNvSpPr txBox="1"/>
          <p:nvPr/>
        </p:nvSpPr>
        <p:spPr>
          <a:xfrm>
            <a:off x="323528" y="1628800"/>
            <a:ext cx="8064896" cy="2031325"/>
          </a:xfrm>
          <a:prstGeom prst="rect">
            <a:avLst/>
          </a:prstGeom>
          <a:noFill/>
        </p:spPr>
        <p:txBody>
          <a:bodyPr wrap="square" rtlCol="1">
            <a:spAutoFit/>
          </a:bodyPr>
          <a:lstStyle/>
          <a:p>
            <a:pPr marL="285750" indent="-285750">
              <a:buFont typeface="Wingdings" pitchFamily="2" charset="2"/>
              <a:buChar char="§"/>
            </a:pPr>
            <a:r>
              <a:rPr lang="fa-IR" dirty="0" smtClean="0">
                <a:cs typeface="B Homa" panose="00000400000000000000" pitchFamily="2" charset="-78"/>
              </a:rPr>
              <a:t>دوآنی </a:t>
            </a:r>
            <a:r>
              <a:rPr lang="fa-IR" dirty="0">
                <a:cs typeface="B Homa" panose="00000400000000000000" pitchFamily="2" charset="-78"/>
              </a:rPr>
              <a:t>آندره و اسپک جف و لیدون مایک، راهنمای رشد هوشمند، مترجم دکتر مهرناز مولوی، انتشارات دانشگاه گیلان، </a:t>
            </a:r>
            <a:r>
              <a:rPr lang="fa-IR" dirty="0" smtClean="0">
                <a:cs typeface="B Homa" panose="00000400000000000000" pitchFamily="2" charset="-78"/>
              </a:rPr>
              <a:t>1391.</a:t>
            </a:r>
          </a:p>
          <a:p>
            <a:pPr marL="285750" indent="-285750">
              <a:buFont typeface="Wingdings" pitchFamily="2" charset="2"/>
              <a:buChar char="§"/>
            </a:pPr>
            <a:endParaRPr lang="fa-IR" dirty="0" smtClean="0">
              <a:cs typeface="B Homa" panose="00000400000000000000" pitchFamily="2" charset="-78"/>
            </a:endParaRPr>
          </a:p>
          <a:p>
            <a:pPr marL="285750" indent="-285750" algn="l" rtl="0">
              <a:buFont typeface="Wingdings" pitchFamily="2" charset="2"/>
              <a:buChar char="§"/>
            </a:pPr>
            <a:r>
              <a:rPr lang="en-US" dirty="0" smtClean="0"/>
              <a:t>Wikipedia.com</a:t>
            </a:r>
          </a:p>
          <a:p>
            <a:endParaRPr lang="en-US" dirty="0" smtClean="0"/>
          </a:p>
          <a:p>
            <a:endParaRPr lang="en-US" dirty="0" smtClean="0"/>
          </a:p>
          <a:p>
            <a:endParaRPr lang="fa-IR" dirty="0">
              <a:cs typeface="B Homa" panose="00000400000000000000" pitchFamily="2" charset="-78"/>
            </a:endParaRPr>
          </a:p>
        </p:txBody>
      </p:sp>
    </p:spTree>
    <p:extLst>
      <p:ext uri="{BB962C8B-B14F-4D97-AF65-F5344CB8AC3E}">
        <p14:creationId xmlns:p14="http://schemas.microsoft.com/office/powerpoint/2010/main" val="2560519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2348880"/>
            <a:ext cx="6840760" cy="3046988"/>
          </a:xfrm>
          <a:prstGeom prst="rect">
            <a:avLst/>
          </a:prstGeom>
          <a:noFill/>
        </p:spPr>
        <p:txBody>
          <a:bodyPr wrap="square" rtlCol="1">
            <a:spAutoFit/>
          </a:bodyPr>
          <a:lstStyle/>
          <a:p>
            <a:pPr algn="just"/>
            <a:r>
              <a:rPr lang="fa-IR" sz="2400" dirty="0">
                <a:cs typeface="B Homa" panose="00000400000000000000" pitchFamily="2" charset="-78"/>
              </a:rPr>
              <a:t>شهرسازی نوین را شاید بتوان از آخرین نحله های طراحی شهری دانست که توانسته در میان متخصصان طراحی شهری جایگاه خاص خود را بیابد.آندره دوانی و همسرش الیزابت پلاتر زیبرک به همراه گروهی از همکاران خود ، ابداع کنندگان این دیدگاه بودند. این جنبش پاسخی به رشد بی رویه، پراکنده و افقی شهرها بود که در دهه های آخر قرن بیستم  الگوی رشد و توسعه ی شهری جهانی به حساب می آمد. </a:t>
            </a:r>
            <a:endParaRPr lang="en-US" sz="2400" dirty="0">
              <a:cs typeface="B Homa" panose="00000400000000000000" pitchFamily="2" charset="-78"/>
            </a:endParaRPr>
          </a:p>
          <a:p>
            <a:pPr algn="just"/>
            <a:endParaRPr lang="fa-IR" sz="2400" dirty="0">
              <a:cs typeface="B Homa" panose="00000400000000000000" pitchFamily="2" charset="-78"/>
            </a:endParaRPr>
          </a:p>
        </p:txBody>
      </p:sp>
    </p:spTree>
    <p:extLst>
      <p:ext uri="{BB962C8B-B14F-4D97-AF65-F5344CB8AC3E}">
        <p14:creationId xmlns:p14="http://schemas.microsoft.com/office/powerpoint/2010/main" val="1039547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91670" y="404664"/>
            <a:ext cx="3023828" cy="4801314"/>
          </a:xfrm>
          <a:prstGeom prst="rect">
            <a:avLst/>
          </a:prstGeom>
          <a:noFill/>
        </p:spPr>
        <p:txBody>
          <a:bodyPr wrap="square" rtlCol="1">
            <a:spAutoFit/>
          </a:bodyPr>
          <a:lstStyle/>
          <a:p>
            <a:pPr algn="just"/>
            <a:r>
              <a:rPr lang="fa-IR" b="1" dirty="0">
                <a:cs typeface="B Homa" panose="00000400000000000000" pitchFamily="2" charset="-78"/>
              </a:rPr>
              <a:t>رشد هوشمند چیست</a:t>
            </a:r>
            <a:r>
              <a:rPr lang="fa-IR" b="1" dirty="0" smtClean="0">
                <a:cs typeface="B Homa" panose="00000400000000000000" pitchFamily="2" charset="-78"/>
              </a:rPr>
              <a:t>؟</a:t>
            </a:r>
          </a:p>
          <a:p>
            <a:pPr algn="just"/>
            <a:r>
              <a:rPr lang="fa-IR" dirty="0">
                <a:cs typeface="B Homa" panose="00000400000000000000" pitchFamily="2" charset="-78"/>
              </a:rPr>
              <a:t>ما رشد </a:t>
            </a:r>
            <a:r>
              <a:rPr lang="fa-IR" dirty="0" smtClean="0">
                <a:cs typeface="B Homa" panose="00000400000000000000" pitchFamily="2" charset="-78"/>
              </a:rPr>
              <a:t>هوشمند </a:t>
            </a:r>
            <a:r>
              <a:rPr lang="fa-IR" dirty="0">
                <a:cs typeface="B Homa" panose="00000400000000000000" pitchFamily="2" charset="-78"/>
              </a:rPr>
              <a:t>را براساس پیامدهای آن تعریف میکنیم، پیامد هایی که منعکس کننده ی ارزش های بنیادین اکثریت مردم آمریکاست. رشد هوشمند رشدی است که به حصول این شش هدف کمک </a:t>
            </a:r>
            <a:r>
              <a:rPr lang="fa-IR" dirty="0" smtClean="0">
                <a:cs typeface="B Homa" panose="00000400000000000000" pitchFamily="2" charset="-78"/>
              </a:rPr>
              <a:t>میکند:</a:t>
            </a:r>
            <a:endParaRPr lang="en-US" dirty="0">
              <a:cs typeface="B Homa" panose="00000400000000000000" pitchFamily="2" charset="-78"/>
            </a:endParaRPr>
          </a:p>
          <a:p>
            <a:pPr algn="just"/>
            <a:r>
              <a:rPr lang="fa-IR" dirty="0" smtClean="0">
                <a:cs typeface="B Homa" panose="00000400000000000000" pitchFamily="2" charset="-78"/>
              </a:rPr>
              <a:t>1.قابل </a:t>
            </a:r>
            <a:r>
              <a:rPr lang="fa-IR" dirty="0">
                <a:cs typeface="B Homa" panose="00000400000000000000" pitchFamily="2" charset="-78"/>
              </a:rPr>
              <a:t>زندگی بودن واحد </a:t>
            </a:r>
            <a:r>
              <a:rPr lang="fa-IR" dirty="0" smtClean="0">
                <a:cs typeface="B Homa" panose="00000400000000000000" pitchFamily="2" charset="-78"/>
              </a:rPr>
              <a:t>حمسایگی</a:t>
            </a:r>
            <a:r>
              <a:rPr lang="fa-IR" dirty="0">
                <a:cs typeface="B Homa" panose="00000400000000000000" pitchFamily="2" charset="-78"/>
              </a:rPr>
              <a:t> </a:t>
            </a:r>
          </a:p>
          <a:p>
            <a:pPr algn="just"/>
            <a:r>
              <a:rPr lang="fa-IR" dirty="0" smtClean="0">
                <a:cs typeface="B Homa" panose="00000400000000000000" pitchFamily="2" charset="-78"/>
              </a:rPr>
              <a:t>2.دسترسی </a:t>
            </a:r>
            <a:r>
              <a:rPr lang="fa-IR" dirty="0">
                <a:cs typeface="B Homa" panose="00000400000000000000" pitchFamily="2" charset="-78"/>
              </a:rPr>
              <a:t>بهتر، ترافیک </a:t>
            </a:r>
            <a:r>
              <a:rPr lang="fa-IR" dirty="0" smtClean="0">
                <a:cs typeface="B Homa" panose="00000400000000000000" pitchFamily="2" charset="-78"/>
              </a:rPr>
              <a:t>کمتر</a:t>
            </a:r>
            <a:endParaRPr lang="en-US" dirty="0">
              <a:cs typeface="B Homa" panose="00000400000000000000" pitchFamily="2" charset="-78"/>
            </a:endParaRPr>
          </a:p>
          <a:p>
            <a:pPr algn="just"/>
            <a:r>
              <a:rPr lang="fa-IR" dirty="0" smtClean="0">
                <a:cs typeface="B Homa" panose="00000400000000000000" pitchFamily="2" charset="-78"/>
              </a:rPr>
              <a:t>3.رونق </a:t>
            </a:r>
            <a:r>
              <a:rPr lang="fa-IR" dirty="0">
                <a:cs typeface="B Homa" panose="00000400000000000000" pitchFamily="2" charset="-78"/>
              </a:rPr>
              <a:t>شهرهای بزرگ، حومه ها و شهرهای </a:t>
            </a:r>
            <a:r>
              <a:rPr lang="fa-IR" dirty="0" smtClean="0">
                <a:cs typeface="B Homa" panose="00000400000000000000" pitchFamily="2" charset="-78"/>
              </a:rPr>
              <a:t>کوچک</a:t>
            </a:r>
          </a:p>
          <a:p>
            <a:pPr algn="just"/>
            <a:r>
              <a:rPr lang="fa-IR" dirty="0" smtClean="0">
                <a:cs typeface="B Homa" panose="00000400000000000000" pitchFamily="2" charset="-78"/>
              </a:rPr>
              <a:t>4.مزایای مشترک</a:t>
            </a:r>
          </a:p>
          <a:p>
            <a:pPr algn="just"/>
            <a:r>
              <a:rPr lang="fa-IR" dirty="0" smtClean="0">
                <a:cs typeface="B Homa" panose="00000400000000000000" pitchFamily="2" charset="-78"/>
              </a:rPr>
              <a:t>5.هزینه </a:t>
            </a:r>
            <a:r>
              <a:rPr lang="fa-IR" dirty="0">
                <a:cs typeface="B Homa" panose="00000400000000000000" pitchFamily="2" charset="-78"/>
              </a:rPr>
              <a:t>های کمتر، مالیات های </a:t>
            </a:r>
            <a:r>
              <a:rPr lang="fa-IR" dirty="0" smtClean="0">
                <a:cs typeface="B Homa" panose="00000400000000000000" pitchFamily="2" charset="-78"/>
              </a:rPr>
              <a:t>کمتر</a:t>
            </a:r>
          </a:p>
          <a:p>
            <a:pPr algn="just"/>
            <a:r>
              <a:rPr lang="fa-IR" dirty="0" smtClean="0">
                <a:cs typeface="B Homa" panose="00000400000000000000" pitchFamily="2" charset="-78"/>
              </a:rPr>
              <a:t>6.باز </a:t>
            </a:r>
            <a:r>
              <a:rPr lang="fa-IR" dirty="0">
                <a:cs typeface="B Homa" panose="00000400000000000000" pitchFamily="2" charset="-78"/>
              </a:rPr>
              <a:t>نگه داشتن فضای باز</a:t>
            </a:r>
          </a:p>
          <a:p>
            <a:pPr algn="just"/>
            <a:endParaRPr lang="fa-IR" dirty="0">
              <a:cs typeface="B Homa"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5705013" cy="2770919"/>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88" r="388" b="19517"/>
          <a:stretch/>
        </p:blipFill>
        <p:spPr>
          <a:xfrm>
            <a:off x="18504" y="4494141"/>
            <a:ext cx="6267251" cy="2363859"/>
          </a:xfrm>
          <a:prstGeom prst="rect">
            <a:avLst/>
          </a:prstGeom>
        </p:spPr>
      </p:pic>
    </p:spTree>
    <p:extLst>
      <p:ext uri="{BB962C8B-B14F-4D97-AF65-F5344CB8AC3E}">
        <p14:creationId xmlns:p14="http://schemas.microsoft.com/office/powerpoint/2010/main" val="1162874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3000"/>
            <a:lum/>
          </a:blip>
          <a:srcRect/>
          <a:stretch>
            <a:fillRect t="-2000" b="-2000"/>
          </a:stretch>
        </a:blipFill>
        <a:effectLst/>
      </p:bgPr>
    </p:bg>
    <p:spTree>
      <p:nvGrpSpPr>
        <p:cNvPr id="1" name=""/>
        <p:cNvGrpSpPr/>
        <p:nvPr/>
      </p:nvGrpSpPr>
      <p:grpSpPr>
        <a:xfrm>
          <a:off x="0" y="0"/>
          <a:ext cx="0" cy="0"/>
          <a:chOff x="0" y="0"/>
          <a:chExt cx="0" cy="0"/>
        </a:xfrm>
      </p:grpSpPr>
      <p:sp>
        <p:nvSpPr>
          <p:cNvPr id="2" name="TextBox 1"/>
          <p:cNvSpPr txBox="1"/>
          <p:nvPr/>
        </p:nvSpPr>
        <p:spPr>
          <a:xfrm>
            <a:off x="2523131" y="167198"/>
            <a:ext cx="3953720" cy="646331"/>
          </a:xfrm>
          <a:prstGeom prst="rect">
            <a:avLst/>
          </a:prstGeom>
          <a:noFill/>
        </p:spPr>
        <p:txBody>
          <a:bodyPr wrap="square" rtlCol="1">
            <a:spAutoFit/>
          </a:bodyPr>
          <a:lstStyle/>
          <a:p>
            <a:pPr algn="ctr"/>
            <a:r>
              <a:rPr lang="fa-IR" b="1" dirty="0">
                <a:cs typeface="B Homa" panose="00000400000000000000" pitchFamily="2" charset="-78"/>
              </a:rPr>
              <a:t>رشد هوشمند چگونه حاصل می شود؟</a:t>
            </a:r>
            <a:endParaRPr lang="en-US" dirty="0"/>
          </a:p>
          <a:p>
            <a:pPr algn="ctr"/>
            <a:endParaRPr lang="fa-IR" dirty="0">
              <a:cs typeface="B Homa" panose="00000400000000000000" pitchFamily="2" charset="-78"/>
            </a:endParaRPr>
          </a:p>
        </p:txBody>
      </p:sp>
      <p:sp>
        <p:nvSpPr>
          <p:cNvPr id="3" name="TextBox 2"/>
          <p:cNvSpPr txBox="1"/>
          <p:nvPr/>
        </p:nvSpPr>
        <p:spPr>
          <a:xfrm>
            <a:off x="4860032" y="646331"/>
            <a:ext cx="3528392" cy="4524315"/>
          </a:xfrm>
          <a:prstGeom prst="rect">
            <a:avLst/>
          </a:prstGeom>
          <a:noFill/>
        </p:spPr>
        <p:txBody>
          <a:bodyPr wrap="square" rtlCol="1">
            <a:spAutoFit/>
          </a:bodyPr>
          <a:lstStyle/>
          <a:p>
            <a:r>
              <a:rPr lang="fa-IR" dirty="0">
                <a:cs typeface="B Homa" panose="00000400000000000000" pitchFamily="2" charset="-78"/>
              </a:rPr>
              <a:t>هدف گذاری ساده است. این دستیابی یه اهداف است که همیشه چالش را به همراه دارد. اما پس از سالها تجربه با انواع متنوعی از پروژه ها مشخص شده است که کدام رویکرد ها بهترین تاثیر را دارند</a:t>
            </a:r>
            <a:r>
              <a:rPr lang="fa-IR" dirty="0" smtClean="0">
                <a:cs typeface="B Homa" panose="00000400000000000000" pitchFamily="2" charset="-78"/>
              </a:rPr>
              <a:t>.</a:t>
            </a:r>
            <a:r>
              <a:rPr lang="fa-IR" dirty="0">
                <a:cs typeface="B Homa" panose="00000400000000000000" pitchFamily="2" charset="-78"/>
              </a:rPr>
              <a:t> . و اما این رویکردها عبارتند از</a:t>
            </a:r>
            <a:r>
              <a:rPr lang="fa-IR" dirty="0" smtClean="0">
                <a:cs typeface="B Homa" panose="00000400000000000000" pitchFamily="2" charset="-78"/>
              </a:rPr>
              <a:t>:</a:t>
            </a:r>
          </a:p>
          <a:p>
            <a:r>
              <a:rPr lang="fa-IR" dirty="0" smtClean="0">
                <a:cs typeface="B Homa" panose="00000400000000000000" pitchFamily="2" charset="-78"/>
              </a:rPr>
              <a:t>1.کاربری </a:t>
            </a:r>
            <a:r>
              <a:rPr lang="fa-IR" dirty="0">
                <a:cs typeface="B Homa" panose="00000400000000000000" pitchFamily="2" charset="-78"/>
              </a:rPr>
              <a:t>مختلط زمین</a:t>
            </a:r>
            <a:endParaRPr lang="en-US" dirty="0"/>
          </a:p>
          <a:p>
            <a:r>
              <a:rPr lang="fa-IR" dirty="0" smtClean="0">
                <a:cs typeface="B Homa" panose="00000400000000000000" pitchFamily="2" charset="-78"/>
              </a:rPr>
              <a:t>2.بهره </a:t>
            </a:r>
            <a:r>
              <a:rPr lang="fa-IR" dirty="0">
                <a:cs typeface="B Homa" panose="00000400000000000000" pitchFamily="2" charset="-78"/>
              </a:rPr>
              <a:t>برداری از دارایی های موجود جامعه</a:t>
            </a:r>
            <a:endParaRPr lang="en-US" dirty="0"/>
          </a:p>
          <a:p>
            <a:r>
              <a:rPr lang="fa-IR" dirty="0" smtClean="0">
                <a:cs typeface="B Homa" panose="00000400000000000000" pitchFamily="2" charset="-78"/>
              </a:rPr>
              <a:t>3.ایجاد </a:t>
            </a:r>
            <a:r>
              <a:rPr lang="fa-IR" dirty="0">
                <a:cs typeface="B Homa" panose="00000400000000000000" pitchFamily="2" charset="-78"/>
              </a:rPr>
              <a:t>طیفی از فرصت ها و گزینه های مسکن</a:t>
            </a:r>
            <a:endParaRPr lang="en-US" dirty="0"/>
          </a:p>
          <a:p>
            <a:r>
              <a:rPr lang="fa-IR" dirty="0" smtClean="0">
                <a:cs typeface="B Homa" panose="00000400000000000000" pitchFamily="2" charset="-78"/>
              </a:rPr>
              <a:t>4.تقویت </a:t>
            </a:r>
            <a:r>
              <a:rPr lang="fa-IR" dirty="0">
                <a:cs typeface="B Homa" panose="00000400000000000000" pitchFamily="2" charset="-78"/>
              </a:rPr>
              <a:t>واحدهای همسایگی قابل پیاده روی و با عناصر نزدیک به هم </a:t>
            </a:r>
            <a:endParaRPr lang="en-US" dirty="0"/>
          </a:p>
          <a:p>
            <a:r>
              <a:rPr lang="fa-IR" dirty="0" smtClean="0">
                <a:cs typeface="B Homa" panose="00000400000000000000" pitchFamily="2" charset="-78"/>
              </a:rPr>
              <a:t>5.</a:t>
            </a:r>
            <a:r>
              <a:rPr lang="fa-IR" dirty="0">
                <a:cs typeface="B Homa" panose="00000400000000000000" pitchFamily="2" charset="-78"/>
              </a:rPr>
              <a:t> ایجاد واحد های همسایگی متمایز و جذاب را با فراهم کردن یک حس مکان قوی </a:t>
            </a:r>
            <a:endParaRPr lang="fa-IR" dirty="0" smtClean="0">
              <a:cs typeface="B Homa" panose="00000400000000000000" pitchFamily="2" charset="-78"/>
            </a:endParaRPr>
          </a:p>
          <a:p>
            <a:endParaRPr lang="fa-IR" dirty="0">
              <a:cs typeface="B Homa" panose="00000400000000000000" pitchFamily="2" charset="-78"/>
            </a:endParaRPr>
          </a:p>
        </p:txBody>
      </p:sp>
      <p:sp>
        <p:nvSpPr>
          <p:cNvPr id="5" name="TextBox 4"/>
          <p:cNvSpPr txBox="1"/>
          <p:nvPr/>
        </p:nvSpPr>
        <p:spPr>
          <a:xfrm>
            <a:off x="323528" y="646331"/>
            <a:ext cx="3456384" cy="3970318"/>
          </a:xfrm>
          <a:prstGeom prst="rect">
            <a:avLst/>
          </a:prstGeom>
          <a:noFill/>
        </p:spPr>
        <p:txBody>
          <a:bodyPr wrap="square" rtlCol="1">
            <a:spAutoFit/>
          </a:bodyPr>
          <a:lstStyle/>
          <a:p>
            <a:r>
              <a:rPr lang="fa-IR" dirty="0" smtClean="0">
                <a:cs typeface="B Homa" panose="00000400000000000000" pitchFamily="2" charset="-78"/>
              </a:rPr>
              <a:t>6.حفظ </a:t>
            </a:r>
            <a:r>
              <a:rPr lang="fa-IR" dirty="0">
                <a:cs typeface="B Homa" panose="00000400000000000000" pitchFamily="2" charset="-78"/>
              </a:rPr>
              <a:t>فضاهای باز،مزارع، زیباییهای طبیعی و نواحی حساس زیست </a:t>
            </a:r>
            <a:r>
              <a:rPr lang="fa-IR" dirty="0" smtClean="0">
                <a:cs typeface="B Homa" panose="00000400000000000000" pitchFamily="2" charset="-78"/>
              </a:rPr>
              <a:t>محیطی</a:t>
            </a:r>
          </a:p>
          <a:p>
            <a:r>
              <a:rPr lang="fa-IR" dirty="0" smtClean="0">
                <a:cs typeface="B Homa" panose="00000400000000000000" pitchFamily="2" charset="-78"/>
              </a:rPr>
              <a:t>7.رشد </a:t>
            </a:r>
            <a:r>
              <a:rPr lang="fa-IR" dirty="0">
                <a:cs typeface="B Homa" panose="00000400000000000000" pitchFamily="2" charset="-78"/>
              </a:rPr>
              <a:t>را در همسایگی های موجود ترغیب و تقویت نمایید</a:t>
            </a:r>
            <a:endParaRPr lang="en-US" dirty="0"/>
          </a:p>
          <a:p>
            <a:r>
              <a:rPr lang="fa-IR" dirty="0" smtClean="0">
                <a:cs typeface="B Homa" panose="00000400000000000000" pitchFamily="2" charset="-78"/>
              </a:rPr>
              <a:t>8.گزینه </a:t>
            </a:r>
            <a:r>
              <a:rPr lang="fa-IR" dirty="0">
                <a:cs typeface="B Homa" panose="00000400000000000000" pitchFamily="2" charset="-78"/>
              </a:rPr>
              <a:t>های گوناگونی برای حمل و نقل فراهم نمایید</a:t>
            </a:r>
            <a:endParaRPr lang="en-US" dirty="0"/>
          </a:p>
          <a:p>
            <a:r>
              <a:rPr lang="fa-IR" dirty="0" smtClean="0">
                <a:cs typeface="B Homa" panose="00000400000000000000" pitchFamily="2" charset="-78"/>
              </a:rPr>
              <a:t>9.تصمیم </a:t>
            </a:r>
            <a:r>
              <a:rPr lang="fa-IR" dirty="0">
                <a:cs typeface="B Homa" panose="00000400000000000000" pitchFamily="2" charset="-78"/>
              </a:rPr>
              <a:t>گیری های مرتبط با توسعه را به صورتی قابل پیش بینی، عادلانه و صرفه جویانه اتخاذ </a:t>
            </a:r>
            <a:r>
              <a:rPr lang="fa-IR" dirty="0" smtClean="0">
                <a:cs typeface="B Homa" panose="00000400000000000000" pitchFamily="2" charset="-78"/>
              </a:rPr>
              <a:t>نمایید</a:t>
            </a:r>
          </a:p>
          <a:p>
            <a:r>
              <a:rPr lang="fa-IR" dirty="0" smtClean="0">
                <a:cs typeface="B Homa" panose="00000400000000000000" pitchFamily="2" charset="-78"/>
              </a:rPr>
              <a:t>10.مشارکت </a:t>
            </a:r>
            <a:r>
              <a:rPr lang="fa-IR" dirty="0">
                <a:cs typeface="B Homa" panose="00000400000000000000" pitchFamily="2" charset="-78"/>
              </a:rPr>
              <a:t>شهروندان و افراد ذینفع را در تصمیم گیری های توسعه ای تشویق نمایید</a:t>
            </a:r>
            <a:endParaRPr lang="en-US" dirty="0"/>
          </a:p>
          <a:p>
            <a:endParaRPr lang="fa-IR" dirty="0">
              <a:cs typeface="B Homa" panose="00000400000000000000" pitchFamily="2" charset="-78"/>
            </a:endParaRPr>
          </a:p>
          <a:p>
            <a:endParaRPr lang="fa-IR" dirty="0">
              <a:cs typeface="B Homa" panose="000004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5632" y="980727"/>
            <a:ext cx="4728719" cy="4775631"/>
          </a:xfrm>
          <a:prstGeom prst="rect">
            <a:avLst/>
          </a:prstGeom>
        </p:spPr>
      </p:pic>
    </p:spTree>
    <p:extLst>
      <p:ext uri="{BB962C8B-B14F-4D97-AF65-F5344CB8AC3E}">
        <p14:creationId xmlns:p14="http://schemas.microsoft.com/office/powerpoint/2010/main" val="330772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15816" y="116632"/>
            <a:ext cx="2952328" cy="369332"/>
          </a:xfrm>
          <a:prstGeom prst="rect">
            <a:avLst/>
          </a:prstGeom>
          <a:noFill/>
        </p:spPr>
        <p:txBody>
          <a:bodyPr wrap="square" rtlCol="1">
            <a:spAutoFit/>
          </a:bodyPr>
          <a:lstStyle/>
          <a:p>
            <a:pPr algn="ctr"/>
            <a:r>
              <a:rPr lang="fa-IR" b="1" dirty="0">
                <a:cs typeface="B Homa" panose="00000400000000000000" pitchFamily="2" charset="-78"/>
              </a:rPr>
              <a:t>منشور شهرسازی نوین</a:t>
            </a:r>
            <a:endParaRPr lang="fa-IR" dirty="0">
              <a:cs typeface="B Homa" panose="00000400000000000000" pitchFamily="2" charset="-78"/>
            </a:endParaRPr>
          </a:p>
        </p:txBody>
      </p:sp>
      <p:sp>
        <p:nvSpPr>
          <p:cNvPr id="4" name="TextBox 3"/>
          <p:cNvSpPr txBox="1"/>
          <p:nvPr/>
        </p:nvSpPr>
        <p:spPr>
          <a:xfrm>
            <a:off x="971600" y="980728"/>
            <a:ext cx="6912768" cy="2585323"/>
          </a:xfrm>
          <a:prstGeom prst="rect">
            <a:avLst/>
          </a:prstGeom>
          <a:noFill/>
        </p:spPr>
        <p:txBody>
          <a:bodyPr wrap="square" rtlCol="1">
            <a:spAutoFit/>
          </a:bodyPr>
          <a:lstStyle/>
          <a:p>
            <a:pPr algn="ctr"/>
            <a:r>
              <a:rPr lang="fa-IR" dirty="0">
                <a:cs typeface="B Homa" panose="00000400000000000000" pitchFamily="2" charset="-78"/>
              </a:rPr>
              <a:t>کنگره شهرسازی نوین عدم سرمایه گذاری در شهر های مرکزی، گسترش پراکنده رویی، افزایش جداسازی بر اساس نژاد و درآمد ، انحطاط محیط زیست، ار بین رفتن زمین های کشاورزی و حیلت وحش و فرسایش میراث انسان ساخت جامعه را مرتبط با چالش جامعه سازی میداند.</a:t>
            </a:r>
            <a:endParaRPr lang="en-US" dirty="0"/>
          </a:p>
          <a:p>
            <a:pPr algn="ctr"/>
            <a:r>
              <a:rPr lang="fa-IR" dirty="0">
                <a:cs typeface="B Homa" panose="00000400000000000000" pitchFamily="2" charset="-78"/>
              </a:rPr>
              <a:t>ما به دنبال حفظ مراکز شهری موجود و واقع در مجموعه ی منسجم کلانشهری، پیکره بندی مجدد حومه های در حال پراکنده رویی و تبدیل آنها به جوامعی متشکل از واهد های همسایگی واقعی ، حفظ محیط های زیست طبیعی و حفاظت از میراث انسان ساخت خود هستیم.</a:t>
            </a:r>
            <a:endParaRPr lang="en-US" dirty="0"/>
          </a:p>
          <a:p>
            <a:endParaRPr lang="fa-IR" dirty="0">
              <a:cs typeface="B Homa"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99" y="3566051"/>
            <a:ext cx="7000875" cy="2857500"/>
          </a:xfrm>
          <a:prstGeom prst="rect">
            <a:avLst/>
          </a:prstGeom>
        </p:spPr>
      </p:pic>
    </p:spTree>
    <p:extLst>
      <p:ext uri="{BB962C8B-B14F-4D97-AF65-F5344CB8AC3E}">
        <p14:creationId xmlns:p14="http://schemas.microsoft.com/office/powerpoint/2010/main" val="129357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9932" y="158439"/>
            <a:ext cx="4572508" cy="646331"/>
          </a:xfrm>
          <a:prstGeom prst="rect">
            <a:avLst/>
          </a:prstGeom>
          <a:noFill/>
        </p:spPr>
        <p:txBody>
          <a:bodyPr wrap="square" rtlCol="1">
            <a:spAutoFit/>
          </a:bodyPr>
          <a:lstStyle/>
          <a:p>
            <a:r>
              <a:rPr lang="fa-IR" b="1" dirty="0">
                <a:cs typeface="B Homa" panose="00000400000000000000" pitchFamily="2" charset="-78"/>
              </a:rPr>
              <a:t>منطقه: کلان شهر،شهر،شهر کوچک</a:t>
            </a:r>
            <a:endParaRPr lang="en-US" dirty="0"/>
          </a:p>
          <a:p>
            <a:pPr algn="ctr"/>
            <a:endParaRPr lang="fa-IR" dirty="0">
              <a:cs typeface="B Homa" panose="00000400000000000000" pitchFamily="2" charset="-78"/>
            </a:endParaRPr>
          </a:p>
        </p:txBody>
      </p:sp>
      <p:sp>
        <p:nvSpPr>
          <p:cNvPr id="3" name="TextBox 2"/>
          <p:cNvSpPr txBox="1"/>
          <p:nvPr/>
        </p:nvSpPr>
        <p:spPr>
          <a:xfrm>
            <a:off x="899592" y="620688"/>
            <a:ext cx="7632848" cy="3970318"/>
          </a:xfrm>
          <a:prstGeom prst="rect">
            <a:avLst/>
          </a:prstGeom>
          <a:noFill/>
        </p:spPr>
        <p:txBody>
          <a:bodyPr wrap="square" rtlCol="1">
            <a:spAutoFit/>
          </a:bodyPr>
          <a:lstStyle/>
          <a:p>
            <a:pPr algn="just"/>
            <a:r>
              <a:rPr lang="fa-IR" dirty="0" smtClean="0">
                <a:cs typeface="B Homa" panose="00000400000000000000" pitchFamily="2" charset="-78"/>
              </a:rPr>
              <a:t>مناطق کلان شهری مکان های محدودی با مرزهای جغرافیایی هستند. کلانشهر از مراکز متعددی تشکیل شده که عبارتند از شهر ها، شهرهای کوچک و روستاها که هریک از انها دارای مراکز و حواشی قابل شناسایی مخصوص به خود است. منطقه کلان شهری یک واحد اقتصادی پایه از دنیای معاصر است.</a:t>
            </a:r>
            <a:r>
              <a:rPr lang="fa-IR" dirty="0">
                <a:cs typeface="B Homa" panose="00000400000000000000" pitchFamily="2" charset="-78"/>
              </a:rPr>
              <a:t> کلان شهر یک رابطه ضروری و شکننده بین مناطق داخلی مجموعه شهری خود ، و مناظر طبیعی خود دارد. این ارتباط زیست محیطی، اقتصادی و فرهنگی است.  الگوهای توسعه نباید حاشیه های کلان شهر را نامشخص یا مبهم نماید.  توسعه جدید در مجاورت مرزهای شهری در جای مناسب باید بصورت واحدهای همسایگی و محلات سازماندهی گردد و با الگوی موجود شهری همخوانی داشته باشد.  توسعه و توسعه مجدد شهرهای کوچک و بزرگ باید با احترام به الگوها،رویه ها و مرزهای تاریخی صورت گیرد</a:t>
            </a:r>
            <a:r>
              <a:rPr lang="fa-IR" dirty="0" smtClean="0">
                <a:cs typeface="B Homa" panose="00000400000000000000" pitchFamily="2" charset="-78"/>
              </a:rPr>
              <a:t>. </a:t>
            </a:r>
            <a:r>
              <a:rPr lang="fa-IR" dirty="0">
                <a:cs typeface="B Homa" panose="00000400000000000000" pitchFamily="2" charset="-78"/>
              </a:rPr>
              <a:t>درآمدها و منابع را میتوان با تعاون بیشتر در میان شهرداری ها و مراکز یک منطقه تقسیم نمود تا از رقابت مخرب در رابطه با مبنای مالیاتی اجتناب نموده و همکاری منطقی را بین حمل و نقل، تفریح، خدمات عمومی، مسکن و نهادهای جامعه ای ایجاد کرده و </a:t>
            </a:r>
            <a:endParaRPr lang="fa-IR" dirty="0" smtClean="0">
              <a:cs typeface="B Homa" panose="00000400000000000000" pitchFamily="2" charset="-78"/>
            </a:endParaRPr>
          </a:p>
          <a:p>
            <a:pPr algn="just"/>
            <a:r>
              <a:rPr lang="fa-IR" dirty="0">
                <a:cs typeface="B Homa" panose="00000400000000000000" pitchFamily="2" charset="-78"/>
              </a:rPr>
              <a:t> </a:t>
            </a:r>
            <a:r>
              <a:rPr lang="fa-IR" dirty="0" smtClean="0">
                <a:cs typeface="B Homa" panose="00000400000000000000" pitchFamily="2" charset="-78"/>
              </a:rPr>
              <a:t>                            بهبود بخشید.      </a:t>
            </a:r>
            <a:endParaRPr lang="en-US" dirty="0"/>
          </a:p>
          <a:p>
            <a:pPr algn="just"/>
            <a:endParaRPr lang="fa-IR"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5" y="238125"/>
            <a:ext cx="6624736" cy="6381750"/>
          </a:xfrm>
          <a:prstGeom prst="rect">
            <a:avLst/>
          </a:prstGeom>
        </p:spPr>
      </p:pic>
    </p:spTree>
    <p:extLst>
      <p:ext uri="{BB962C8B-B14F-4D97-AF65-F5344CB8AC3E}">
        <p14:creationId xmlns:p14="http://schemas.microsoft.com/office/powerpoint/2010/main" val="121703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6353" y="83919"/>
            <a:ext cx="7416824" cy="646331"/>
          </a:xfrm>
          <a:prstGeom prst="rect">
            <a:avLst/>
          </a:prstGeom>
          <a:noFill/>
        </p:spPr>
        <p:txBody>
          <a:bodyPr wrap="square" rtlCol="1">
            <a:spAutoFit/>
          </a:bodyPr>
          <a:lstStyle/>
          <a:p>
            <a:r>
              <a:rPr lang="fa-IR" b="1" dirty="0">
                <a:cs typeface="B Homa" panose="00000400000000000000" pitchFamily="2" charset="-78"/>
              </a:rPr>
              <a:t>واحد همسایگی، محله و کریدور</a:t>
            </a:r>
            <a:endParaRPr lang="en-US" dirty="0"/>
          </a:p>
          <a:p>
            <a:pPr algn="ctr"/>
            <a:endParaRPr lang="fa-IR" dirty="0">
              <a:cs typeface="B Homa" panose="00000400000000000000" pitchFamily="2" charset="-78"/>
            </a:endParaRPr>
          </a:p>
        </p:txBody>
      </p:sp>
      <p:sp>
        <p:nvSpPr>
          <p:cNvPr id="3" name="TextBox 2"/>
          <p:cNvSpPr txBox="1"/>
          <p:nvPr/>
        </p:nvSpPr>
        <p:spPr>
          <a:xfrm>
            <a:off x="323528" y="646331"/>
            <a:ext cx="8136904" cy="2031325"/>
          </a:xfrm>
          <a:prstGeom prst="rect">
            <a:avLst/>
          </a:prstGeom>
          <a:noFill/>
        </p:spPr>
        <p:txBody>
          <a:bodyPr wrap="square" rtlCol="1">
            <a:spAutoFit/>
          </a:bodyPr>
          <a:lstStyle/>
          <a:p>
            <a:pPr algn="just"/>
            <a:r>
              <a:rPr lang="fa-IR" dirty="0">
                <a:cs typeface="B Homa" panose="00000400000000000000" pitchFamily="2" charset="-78"/>
              </a:rPr>
              <a:t>واحد همسایگی، محله و کریدور عناصر ضروری در توسعه و باز توسعه کلان شهرها هستند. واحدهای همسایگی باید فشرده، دوستدار عابر پیاده و دارای کاربری مختلط باشند. بسیاری از فعالیت های روزمره باید در فاصله ی قابل پیاده روی قرار داشته باشد تا امکان دسترسی مستقل را برای کسانی که رانندگی نمی کنند به ویژه افراد مسن و کودکان فراهم آورد. تراکم مناسب ساختمان و کاربری متناسب باید در فاصله ی قابل پیاده روی از ایستگاه های حمل و نقل عمومی قرار داشته باشد.  فعالیت های مدنی، نهادی و بازرگانی باید در دل واحدهای همسایگی و نواحی متمرکز گردیده و در مجتمع های تک کاربردی و دور از دسترس منزوی نشود.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8430" y="2677656"/>
            <a:ext cx="6007100" cy="38227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730250"/>
            <a:ext cx="8128000" cy="53975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5882" y="116632"/>
            <a:ext cx="6612235" cy="6624736"/>
          </a:xfrm>
          <a:prstGeom prst="rect">
            <a:avLst/>
          </a:prstGeom>
        </p:spPr>
      </p:pic>
    </p:spTree>
    <p:extLst>
      <p:ext uri="{BB962C8B-B14F-4D97-AF65-F5344CB8AC3E}">
        <p14:creationId xmlns:p14="http://schemas.microsoft.com/office/powerpoint/2010/main" val="285485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t="-23000" b="-23000"/>
          </a:stretch>
        </a:blipFill>
        <a:effectLst/>
      </p:bgPr>
    </p:bg>
    <p:spTree>
      <p:nvGrpSpPr>
        <p:cNvPr id="1" name=""/>
        <p:cNvGrpSpPr/>
        <p:nvPr/>
      </p:nvGrpSpPr>
      <p:grpSpPr>
        <a:xfrm>
          <a:off x="0" y="0"/>
          <a:ext cx="0" cy="0"/>
          <a:chOff x="0" y="0"/>
          <a:chExt cx="0" cy="0"/>
        </a:xfrm>
      </p:grpSpPr>
      <p:sp>
        <p:nvSpPr>
          <p:cNvPr id="2" name="TextBox 1"/>
          <p:cNvSpPr txBox="1"/>
          <p:nvPr/>
        </p:nvSpPr>
        <p:spPr>
          <a:xfrm>
            <a:off x="3126341" y="323164"/>
            <a:ext cx="2880320" cy="646331"/>
          </a:xfrm>
          <a:prstGeom prst="rect">
            <a:avLst/>
          </a:prstGeom>
          <a:noFill/>
        </p:spPr>
        <p:txBody>
          <a:bodyPr wrap="square" rtlCol="1">
            <a:spAutoFit/>
          </a:bodyPr>
          <a:lstStyle/>
          <a:p>
            <a:pPr algn="ctr"/>
            <a:r>
              <a:rPr lang="fa-IR" b="1" dirty="0">
                <a:cs typeface="B Homa" panose="00000400000000000000" pitchFamily="2" charset="-78"/>
              </a:rPr>
              <a:t>بلوک، خیابان و ساختمان</a:t>
            </a:r>
            <a:endParaRPr lang="en-US" dirty="0"/>
          </a:p>
          <a:p>
            <a:pPr algn="ctr"/>
            <a:endParaRPr lang="fa-IR" dirty="0">
              <a:cs typeface="B Homa" panose="00000400000000000000" pitchFamily="2" charset="-78"/>
            </a:endParaRPr>
          </a:p>
        </p:txBody>
      </p:sp>
      <p:sp>
        <p:nvSpPr>
          <p:cNvPr id="3" name="TextBox 2"/>
          <p:cNvSpPr txBox="1"/>
          <p:nvPr/>
        </p:nvSpPr>
        <p:spPr>
          <a:xfrm>
            <a:off x="611560" y="2132856"/>
            <a:ext cx="7848872" cy="2585323"/>
          </a:xfrm>
          <a:prstGeom prst="rect">
            <a:avLst/>
          </a:prstGeom>
          <a:noFill/>
        </p:spPr>
        <p:txBody>
          <a:bodyPr wrap="square" rtlCol="1">
            <a:spAutoFit/>
          </a:bodyPr>
          <a:lstStyle/>
          <a:p>
            <a:pPr algn="ctr"/>
            <a:r>
              <a:rPr lang="fa-IR" dirty="0">
                <a:cs typeface="B Homa" panose="00000400000000000000" pitchFamily="2" charset="-78"/>
              </a:rPr>
              <a:t>. در کلان شهرهای معاصر ، توسعه باید فضای کافی برای خودرو ها در نظر بگیرد. این کار باید با مراعات حال عابران پیاده و فرم فضای عمومی انجام شود. خیابان ها و میادین باید برای عابران پیاده امن، راحت و جذاب باشد. معماری و طراحی منظر باید منبعث از آب و هوا ، توپوگرافی، تاریخ و روش های ساختمان سازی باشد . بهتر است ساختمان های عمومی فرم متمایزی داشته باشند، زیرا نقش آنها با نقش ساختمان ها و مکان های دیگری که تشکیل دهنده ی بافت شهری هستند متفاوت است. کلیه ساختمانها باید یک حس صریح از مکان، آب و هوا و زمان را برای ساکنان خود ایجاد نمایند. حفظ و نوسازی ساختمانها، محلات و مناظر تاریخی موید استمرار و تکامل جامعه ی شهری است. </a:t>
            </a:r>
            <a:endParaRPr lang="en-US" dirty="0"/>
          </a:p>
          <a:p>
            <a:pPr algn="ctr"/>
            <a:endParaRPr lang="fa-IR" dirty="0">
              <a:cs typeface="B Homa" panose="00000400000000000000"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367" y="941412"/>
            <a:ext cx="8261258" cy="55075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51610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0" y="260648"/>
            <a:ext cx="5112568" cy="1200329"/>
          </a:xfrm>
          <a:prstGeom prst="rect">
            <a:avLst/>
          </a:prstGeom>
          <a:noFill/>
        </p:spPr>
        <p:txBody>
          <a:bodyPr wrap="square" rtlCol="1">
            <a:spAutoFit/>
          </a:bodyPr>
          <a:lstStyle/>
          <a:p>
            <a:r>
              <a:rPr lang="fa-IR" b="1" dirty="0">
                <a:cs typeface="B Homa" panose="00000400000000000000" pitchFamily="2" charset="-78"/>
              </a:rPr>
              <a:t>قواعد معماری و شهرنشینی </a:t>
            </a:r>
            <a:r>
              <a:rPr lang="fa-IR" b="1" dirty="0" smtClean="0">
                <a:cs typeface="B Homa" panose="00000400000000000000" pitchFamily="2" charset="-78"/>
              </a:rPr>
              <a:t>پایدار</a:t>
            </a:r>
          </a:p>
          <a:p>
            <a:endParaRPr lang="fa-IR" b="1" dirty="0">
              <a:cs typeface="B Homa" panose="00000400000000000000" pitchFamily="2" charset="-78"/>
            </a:endParaRPr>
          </a:p>
          <a:p>
            <a:r>
              <a:rPr lang="fa-IR" b="1" dirty="0" smtClean="0">
                <a:cs typeface="B Homa" panose="00000400000000000000" pitchFamily="2" charset="-78"/>
              </a:rPr>
              <a:t>        ضمیمه </a:t>
            </a:r>
            <a:r>
              <a:rPr lang="fa-IR" b="1" dirty="0">
                <a:cs typeface="B Homa" panose="00000400000000000000" pitchFamily="2" charset="-78"/>
              </a:rPr>
              <a:t>منشور شهرسازی نوین</a:t>
            </a:r>
            <a:endParaRPr lang="en-US" dirty="0"/>
          </a:p>
          <a:p>
            <a:endParaRPr lang="fa-IR" dirty="0">
              <a:cs typeface="B Homa" panose="00000400000000000000" pitchFamily="2" charset="-78"/>
            </a:endParaRPr>
          </a:p>
        </p:txBody>
      </p:sp>
      <p:sp>
        <p:nvSpPr>
          <p:cNvPr id="3" name="TextBox 2"/>
          <p:cNvSpPr txBox="1"/>
          <p:nvPr/>
        </p:nvSpPr>
        <p:spPr>
          <a:xfrm>
            <a:off x="4572000" y="1844824"/>
            <a:ext cx="4032448" cy="5078313"/>
          </a:xfrm>
          <a:prstGeom prst="rect">
            <a:avLst/>
          </a:prstGeom>
          <a:noFill/>
        </p:spPr>
        <p:txBody>
          <a:bodyPr wrap="square" rtlCol="1">
            <a:spAutoFit/>
          </a:bodyPr>
          <a:lstStyle/>
          <a:p>
            <a:pPr algn="just"/>
            <a:r>
              <a:rPr lang="fa-IR" dirty="0">
                <a:cs typeface="B Homa" panose="00000400000000000000" pitchFamily="2" charset="-78"/>
              </a:rPr>
              <a:t>تغییرات آب و هوایی در سطح جهان  و از بین رفتن زیستگاه ها که در اثر الگوهای اسکان جهانی پراکنده رویی تشدید گردیده چالش های قابل توجهی را به وجود آورده که نیازمند یک واکنش جهانی است. مقیاس و محدوده این مشکلات از یک دهه ای که از امضای منشور شهرسازی نوین میگذرد مورد توجه شدیدی قرار گرفته است. اقدام به موقع ضروری بوده و فرصت بی سابقه ای را دراختیار ما قرار می دهد. این چالش های زیست محیطی توسعه عادلانه در سراسر دنیا را پیچیده میسازد. راه حل های فراگیر باید فقر، بهداشت و عقب افتادگی را به همراه اقلیم شناسی و محیط زیست مورد توجه قرار دهد. بخش های حمل و نقل و ساختمان در کنار هم مسئولیت استفاده حداکثر از انرژی و منابع غیر قابل تجدید را به عهده دارند که در نتیجه طراحی و برنامه ریزی کلیت محیط زیست انسان ساخت را </a:t>
            </a:r>
            <a:r>
              <a:rPr lang="fa-IR" dirty="0" smtClean="0">
                <a:cs typeface="B Homa" panose="00000400000000000000" pitchFamily="2" charset="-78"/>
              </a:rPr>
              <a:t>در </a:t>
            </a:r>
            <a:r>
              <a:rPr lang="fa-IR" dirty="0">
                <a:cs typeface="B Homa" panose="00000400000000000000" pitchFamily="2" charset="-78"/>
              </a:rPr>
              <a:t>جهت رفع این مشکلات ضروری می سازند. </a:t>
            </a:r>
            <a:r>
              <a:rPr lang="fa-IR" dirty="0" smtClean="0">
                <a:cs typeface="B Homa" panose="00000400000000000000" pitchFamily="2" charset="-78"/>
              </a:rPr>
              <a:t>رشد  </a:t>
            </a:r>
            <a:endParaRPr lang="fa-IR" dirty="0">
              <a:cs typeface="B Homa" panose="00000400000000000000" pitchFamily="2" charset="-78"/>
            </a:endParaRPr>
          </a:p>
        </p:txBody>
      </p:sp>
      <p:sp>
        <p:nvSpPr>
          <p:cNvPr id="4" name="TextBox 3"/>
          <p:cNvSpPr txBox="1"/>
          <p:nvPr/>
        </p:nvSpPr>
        <p:spPr>
          <a:xfrm>
            <a:off x="267859" y="116632"/>
            <a:ext cx="4104456" cy="7017306"/>
          </a:xfrm>
          <a:prstGeom prst="rect">
            <a:avLst/>
          </a:prstGeom>
          <a:noFill/>
        </p:spPr>
        <p:txBody>
          <a:bodyPr wrap="square" rtlCol="1">
            <a:spAutoFit/>
          </a:bodyPr>
          <a:lstStyle/>
          <a:p>
            <a:pPr algn="just"/>
            <a:r>
              <a:rPr lang="fa-IR" dirty="0" smtClean="0">
                <a:cs typeface="B Homa" panose="00000400000000000000" pitchFamily="2" charset="-78"/>
              </a:rPr>
              <a:t>هوشمند</a:t>
            </a:r>
            <a:r>
              <a:rPr lang="fa-IR" dirty="0">
                <a:cs typeface="B Homa" panose="00000400000000000000" pitchFamily="2" charset="-78"/>
              </a:rPr>
              <a:t>، ساختمان سبز و شهرسازی نوین هریک به پیشرفت هایی در زمینه کارایی مصرف منابع و انرژی دست یافته اند.با این حال آنها نیز به تنهایی قادر به رفع این چالش نبوده و گاهگاهی حتی در این رابطه با یکدیگر دچار اختلاف میشوند. منشور شهرسازی نوین ارائه کننده ی مجموعه اصول قدرتمند و با دوام برای ایجاد واحد های همسایگی ، ساختمان ها و مناطق پایدارتر است . این اصول راهنمای سیاستگذاران، برنامه ریزان، طراحان شهری و شهروندانی است که به دنبال یافتن تاثیر شهرهای کوچک و بزرگ ما بر محیط زیست طبیعی و انسانی هستند. با این حال ماهیت عمیق بحران زیست محیطی، تقویت منشور و غنی تر کردن توام با جزییات آن را ایجاب میکند. وجود مجموعه ای از اصول عملیاتی به عنوان بخش تکمیل کننده منشور شهرسازی نوین ضرورت دارد تا ابزارهای اقدام محور را برای پرداختن به نیاز اضطراری به تغییر در برنامه ریزی، طراحی و ساخت جوامع فراهم نماید.این اصول عملی در مقیاس جهانی عمل کرده و از اطلاعات مشترک استفاده می نماید. این اصول بطور همزمان شهرسازی، زیرساخت، معماری، طراحی منظر، اقذامات ساخت و ساز و حفاظت از منابع را در کلیه سطوح در بر می گیرد:</a:t>
            </a:r>
            <a:endParaRPr lang="en-US" dirty="0">
              <a:cs typeface="B Homa" panose="00000400000000000000" pitchFamily="2" charset="-78"/>
            </a:endParaRPr>
          </a:p>
          <a:p>
            <a:pPr algn="just"/>
            <a:endParaRPr lang="fa-IR" dirty="0">
              <a:cs typeface="B Homa" panose="00000400000000000000" pitchFamily="2" charset="-78"/>
            </a:endParaRPr>
          </a:p>
        </p:txBody>
      </p:sp>
    </p:spTree>
    <p:extLst>
      <p:ext uri="{BB962C8B-B14F-4D97-AF65-F5344CB8AC3E}">
        <p14:creationId xmlns:p14="http://schemas.microsoft.com/office/powerpoint/2010/main" val="1307112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259</TotalTime>
  <Words>2328</Words>
  <Application>Microsoft Office PowerPoint</Application>
  <PresentationFormat>On-screen Show (4:3)</PresentationFormat>
  <Paragraphs>54</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B Homa</vt:lpstr>
      <vt:lpstr>Book Antiqua</vt:lpstr>
      <vt:lpstr>Century Gothic</vt:lpstr>
      <vt:lpstr>Wingdings</vt:lpstr>
      <vt:lpstr>Apothecary</vt:lpstr>
      <vt:lpstr>مبانی و روش های طراحی شهری  شهرسازی نوین و رشد هوشمند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Mohammad</cp:lastModifiedBy>
  <cp:revision>62</cp:revision>
  <dcterms:created xsi:type="dcterms:W3CDTF">2015-12-19T18:06:45Z</dcterms:created>
  <dcterms:modified xsi:type="dcterms:W3CDTF">2019-12-18T11:26:29Z</dcterms:modified>
</cp:coreProperties>
</file>