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21"/>
  </p:notesMasterIdLst>
  <p:sldIdLst>
    <p:sldId id="256" r:id="rId2"/>
    <p:sldId id="257" r:id="rId3"/>
    <p:sldId id="260" r:id="rId4"/>
    <p:sldId id="265" r:id="rId5"/>
    <p:sldId id="261" r:id="rId6"/>
    <p:sldId id="262" r:id="rId7"/>
    <p:sldId id="259" r:id="rId8"/>
    <p:sldId id="263" r:id="rId9"/>
    <p:sldId id="272" r:id="rId10"/>
    <p:sldId id="264" r:id="rId11"/>
    <p:sldId id="271" r:id="rId12"/>
    <p:sldId id="266" r:id="rId13"/>
    <p:sldId id="273" r:id="rId14"/>
    <p:sldId id="267" r:id="rId15"/>
    <p:sldId id="268" r:id="rId16"/>
    <p:sldId id="275" r:id="rId17"/>
    <p:sldId id="274" r:id="rId18"/>
    <p:sldId id="269" r:id="rId19"/>
    <p:sldId id="270" r:id="rId20"/>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799" autoAdjust="0"/>
  </p:normalViewPr>
  <p:slideViewPr>
    <p:cSldViewPr snapToGrid="0">
      <p:cViewPr varScale="1">
        <p:scale>
          <a:sx n="75" d="100"/>
          <a:sy n="75" d="100"/>
        </p:scale>
        <p:origin x="35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E588D6-1800-43C9-B876-90F3F288E86F}" type="doc">
      <dgm:prSet loTypeId="urn:microsoft.com/office/officeart/2005/8/layout/vList5" loCatId="list" qsTypeId="urn:microsoft.com/office/officeart/2005/8/quickstyle/3d4" qsCatId="3D" csTypeId="urn:microsoft.com/office/officeart/2005/8/colors/accent0_3" csCatId="mainScheme" phldr="1"/>
      <dgm:spPr/>
      <dgm:t>
        <a:bodyPr/>
        <a:lstStyle/>
        <a:p>
          <a:pPr rtl="1"/>
          <a:endParaRPr lang="fa-IR"/>
        </a:p>
      </dgm:t>
    </dgm:pt>
    <dgm:pt modelId="{4C3E1769-FDAD-4484-903B-D7F5B8890E4D}">
      <dgm:prSet phldrT="[Text]" custT="1"/>
      <dgm:spPr/>
      <dgm:t>
        <a:bodyPr/>
        <a:lstStyle/>
        <a:p>
          <a:pPr algn="ctr" rtl="1"/>
          <a:r>
            <a:rPr lang="fa-IR" sz="3600" dirty="0" smtClean="0">
              <a:cs typeface="B Kamran" panose="00000400000000000000" pitchFamily="2" charset="-78"/>
            </a:rPr>
            <a:t>عامل سیاسی</a:t>
          </a:r>
          <a:endParaRPr lang="fa-IR" sz="3600" dirty="0">
            <a:cs typeface="B Kamran" panose="00000400000000000000" pitchFamily="2" charset="-78"/>
          </a:endParaRPr>
        </a:p>
      </dgm:t>
    </dgm:pt>
    <dgm:pt modelId="{4549E487-9428-45C7-A9A5-3EB3A5F845BF}" type="parTrans" cxnId="{C111AA32-762A-48FE-92D8-111C305D4F93}">
      <dgm:prSet/>
      <dgm:spPr/>
      <dgm:t>
        <a:bodyPr/>
        <a:lstStyle/>
        <a:p>
          <a:pPr algn="r" rtl="1"/>
          <a:endParaRPr lang="fa-IR"/>
        </a:p>
      </dgm:t>
    </dgm:pt>
    <dgm:pt modelId="{D9509894-0F5C-4849-8B9E-B47D0AE1FF72}" type="sibTrans" cxnId="{C111AA32-762A-48FE-92D8-111C305D4F93}">
      <dgm:prSet/>
      <dgm:spPr/>
      <dgm:t>
        <a:bodyPr/>
        <a:lstStyle/>
        <a:p>
          <a:pPr algn="r" rtl="1"/>
          <a:endParaRPr lang="fa-IR"/>
        </a:p>
      </dgm:t>
    </dgm:pt>
    <dgm:pt modelId="{062219D1-57CD-4DF9-BA2D-2BC626E1D4E6}">
      <dgm:prSet phldrT="[Text]" custT="1"/>
      <dgm:spPr/>
      <dgm:t>
        <a:bodyPr/>
        <a:lstStyle/>
        <a:p>
          <a:pPr algn="r" rtl="1"/>
          <a:r>
            <a:rPr lang="fa-IR" sz="2400" dirty="0" smtClean="0">
              <a:cs typeface="B Kamran" panose="00000400000000000000" pitchFamily="2" charset="-78"/>
            </a:rPr>
            <a:t>ایجاد بخش های توسعه یافته خارج شهر ها و حل مشکل مسکن در شهرهای بزرگ</a:t>
          </a:r>
          <a:endParaRPr lang="fa-IR" sz="2400" dirty="0">
            <a:cs typeface="B Kamran" panose="00000400000000000000" pitchFamily="2" charset="-78"/>
          </a:endParaRPr>
        </a:p>
      </dgm:t>
    </dgm:pt>
    <dgm:pt modelId="{0716BD17-0810-40B5-9F76-0AA6EB524A68}" type="parTrans" cxnId="{C847B516-D5BB-4C28-A1F4-EC5BD329C449}">
      <dgm:prSet/>
      <dgm:spPr/>
      <dgm:t>
        <a:bodyPr/>
        <a:lstStyle/>
        <a:p>
          <a:pPr algn="r" rtl="1"/>
          <a:endParaRPr lang="fa-IR"/>
        </a:p>
      </dgm:t>
    </dgm:pt>
    <dgm:pt modelId="{6B56EF5A-A3FF-42B6-80E6-CA4EFA0D1CA1}" type="sibTrans" cxnId="{C847B516-D5BB-4C28-A1F4-EC5BD329C449}">
      <dgm:prSet/>
      <dgm:spPr/>
      <dgm:t>
        <a:bodyPr/>
        <a:lstStyle/>
        <a:p>
          <a:pPr algn="r" rtl="1"/>
          <a:endParaRPr lang="fa-IR"/>
        </a:p>
      </dgm:t>
    </dgm:pt>
    <dgm:pt modelId="{037ACD81-714B-4CD1-AAAF-A8BC9DE7DECC}">
      <dgm:prSet phldrT="[Text]" custT="1"/>
      <dgm:spPr/>
      <dgm:t>
        <a:bodyPr/>
        <a:lstStyle/>
        <a:p>
          <a:pPr algn="ctr" rtl="1"/>
          <a:r>
            <a:rPr lang="fa-IR" sz="3600" dirty="0" smtClean="0">
              <a:cs typeface="B Kamran" panose="00000400000000000000" pitchFamily="2" charset="-78"/>
            </a:rPr>
            <a:t>عامل فنی</a:t>
          </a:r>
          <a:endParaRPr lang="fa-IR" sz="3600" dirty="0">
            <a:cs typeface="B Kamran" panose="00000400000000000000" pitchFamily="2" charset="-78"/>
          </a:endParaRPr>
        </a:p>
      </dgm:t>
    </dgm:pt>
    <dgm:pt modelId="{CDFE4535-42B5-4E13-A344-8B2921278614}" type="parTrans" cxnId="{2120AD81-110C-4D76-BA83-E4418515B512}">
      <dgm:prSet/>
      <dgm:spPr/>
      <dgm:t>
        <a:bodyPr/>
        <a:lstStyle/>
        <a:p>
          <a:pPr algn="r" rtl="1"/>
          <a:endParaRPr lang="fa-IR"/>
        </a:p>
      </dgm:t>
    </dgm:pt>
    <dgm:pt modelId="{196613A1-F880-437D-AA03-38BBCBBEAAB9}" type="sibTrans" cxnId="{2120AD81-110C-4D76-BA83-E4418515B512}">
      <dgm:prSet/>
      <dgm:spPr/>
      <dgm:t>
        <a:bodyPr/>
        <a:lstStyle/>
        <a:p>
          <a:pPr algn="r" rtl="1"/>
          <a:endParaRPr lang="fa-IR"/>
        </a:p>
      </dgm:t>
    </dgm:pt>
    <dgm:pt modelId="{4BF2E8BA-C3FB-425B-AAFC-E8E7585DC9FD}">
      <dgm:prSet phldrT="[Text]" custT="1"/>
      <dgm:spPr/>
      <dgm:t>
        <a:bodyPr/>
        <a:lstStyle/>
        <a:p>
          <a:pPr algn="r" rtl="1"/>
          <a:r>
            <a:rPr lang="fa-IR" sz="2400" dirty="0" smtClean="0">
              <a:cs typeface="B Kamran" panose="00000400000000000000" pitchFamily="2" charset="-78"/>
            </a:rPr>
            <a:t>ترویج جهان بینی های مطرح در آن دوران</a:t>
          </a:r>
          <a:endParaRPr lang="fa-IR" sz="2400" dirty="0">
            <a:cs typeface="B Kamran" panose="00000400000000000000" pitchFamily="2" charset="-78"/>
          </a:endParaRPr>
        </a:p>
      </dgm:t>
    </dgm:pt>
    <dgm:pt modelId="{C9E0218B-0A67-4CCC-A2F3-82B432B1D3CF}" type="parTrans" cxnId="{67FF92B2-77C0-4C6C-9D85-A9F8FFF96F01}">
      <dgm:prSet/>
      <dgm:spPr/>
      <dgm:t>
        <a:bodyPr/>
        <a:lstStyle/>
        <a:p>
          <a:pPr algn="r" rtl="1"/>
          <a:endParaRPr lang="fa-IR"/>
        </a:p>
      </dgm:t>
    </dgm:pt>
    <dgm:pt modelId="{9A100AEB-1E5F-4D19-9B15-33B31E799EFE}" type="sibTrans" cxnId="{67FF92B2-77C0-4C6C-9D85-A9F8FFF96F01}">
      <dgm:prSet/>
      <dgm:spPr/>
      <dgm:t>
        <a:bodyPr/>
        <a:lstStyle/>
        <a:p>
          <a:pPr algn="r" rtl="1"/>
          <a:endParaRPr lang="fa-IR"/>
        </a:p>
      </dgm:t>
    </dgm:pt>
    <dgm:pt modelId="{EE8B7CF4-2DE5-4D58-8484-F4DA62133255}">
      <dgm:prSet phldrT="[Text]" custT="1"/>
      <dgm:spPr/>
      <dgm:t>
        <a:bodyPr/>
        <a:lstStyle/>
        <a:p>
          <a:pPr algn="ctr" rtl="1"/>
          <a:r>
            <a:rPr lang="fa-IR" sz="3600" dirty="0" smtClean="0">
              <a:cs typeface="B Kamran" panose="00000400000000000000" pitchFamily="2" charset="-78"/>
            </a:rPr>
            <a:t>عامل فرهنگی</a:t>
          </a:r>
          <a:endParaRPr lang="fa-IR" sz="3600" dirty="0">
            <a:cs typeface="B Kamran" panose="00000400000000000000" pitchFamily="2" charset="-78"/>
          </a:endParaRPr>
        </a:p>
      </dgm:t>
    </dgm:pt>
    <dgm:pt modelId="{C2DB0F4B-D7C6-4289-8DC5-82AF37A9A759}" type="sibTrans" cxnId="{786CFE7B-12C6-475C-ABEE-40AB847613F5}">
      <dgm:prSet/>
      <dgm:spPr/>
      <dgm:t>
        <a:bodyPr/>
        <a:lstStyle/>
        <a:p>
          <a:pPr algn="r" rtl="1"/>
          <a:endParaRPr lang="fa-IR"/>
        </a:p>
      </dgm:t>
    </dgm:pt>
    <dgm:pt modelId="{C92C06DB-A7D9-42A4-8854-3AB33B263EF3}" type="parTrans" cxnId="{786CFE7B-12C6-475C-ABEE-40AB847613F5}">
      <dgm:prSet/>
      <dgm:spPr/>
      <dgm:t>
        <a:bodyPr/>
        <a:lstStyle/>
        <a:p>
          <a:pPr algn="r" rtl="1"/>
          <a:endParaRPr lang="fa-IR"/>
        </a:p>
      </dgm:t>
    </dgm:pt>
    <dgm:pt modelId="{B7CDA231-1F26-492B-A596-B6A9A0E45CC7}">
      <dgm:prSet phldrT="[Text]" custT="1"/>
      <dgm:spPr/>
      <dgm:t>
        <a:bodyPr/>
        <a:lstStyle/>
        <a:p>
          <a:pPr algn="r" rtl="1"/>
          <a:r>
            <a:rPr lang="fa-IR" sz="2400" dirty="0" smtClean="0">
              <a:cs typeface="B Kamran" panose="00000400000000000000" pitchFamily="2" charset="-78"/>
            </a:rPr>
            <a:t>کوی های مسکونی کوچک با طبقات کم بر پایه ی تولید دستی</a:t>
          </a:r>
          <a:endParaRPr lang="fa-IR" sz="2400" dirty="0">
            <a:cs typeface="B Kamran" panose="00000400000000000000" pitchFamily="2" charset="-78"/>
          </a:endParaRPr>
        </a:p>
      </dgm:t>
    </dgm:pt>
    <dgm:pt modelId="{E6FF82B5-5569-4C1A-867C-0AC425337030}" type="sibTrans" cxnId="{600199F4-FB8D-4635-B422-FF7E647E18BD}">
      <dgm:prSet/>
      <dgm:spPr/>
      <dgm:t>
        <a:bodyPr/>
        <a:lstStyle/>
        <a:p>
          <a:pPr algn="r" rtl="1"/>
          <a:endParaRPr lang="fa-IR"/>
        </a:p>
      </dgm:t>
    </dgm:pt>
    <dgm:pt modelId="{4F5C8E08-E2F4-47D3-BBFC-7EF2963C1F00}" type="parTrans" cxnId="{600199F4-FB8D-4635-B422-FF7E647E18BD}">
      <dgm:prSet/>
      <dgm:spPr/>
      <dgm:t>
        <a:bodyPr/>
        <a:lstStyle/>
        <a:p>
          <a:pPr algn="r" rtl="1"/>
          <a:endParaRPr lang="fa-IR"/>
        </a:p>
      </dgm:t>
    </dgm:pt>
    <dgm:pt modelId="{0BEB501E-B4FD-4506-83E6-FF5A03E46651}" type="pres">
      <dgm:prSet presAssocID="{EFE588D6-1800-43C9-B876-90F3F288E86F}" presName="Name0" presStyleCnt="0">
        <dgm:presLayoutVars>
          <dgm:dir val="rev"/>
          <dgm:animLvl val="lvl"/>
          <dgm:resizeHandles val="exact"/>
        </dgm:presLayoutVars>
      </dgm:prSet>
      <dgm:spPr/>
      <dgm:t>
        <a:bodyPr/>
        <a:lstStyle/>
        <a:p>
          <a:pPr rtl="1"/>
          <a:endParaRPr lang="fa-IR"/>
        </a:p>
      </dgm:t>
    </dgm:pt>
    <dgm:pt modelId="{F0C98FCF-88C7-408A-B5AE-D5A586EB1080}" type="pres">
      <dgm:prSet presAssocID="{4C3E1769-FDAD-4484-903B-D7F5B8890E4D}" presName="linNode" presStyleCnt="0"/>
      <dgm:spPr/>
    </dgm:pt>
    <dgm:pt modelId="{DF51EA45-4EE5-4404-A0BA-988CC23FC2C1}" type="pres">
      <dgm:prSet presAssocID="{4C3E1769-FDAD-4484-903B-D7F5B8890E4D}" presName="parentText" presStyleLbl="node1" presStyleIdx="0" presStyleCnt="3" custLinFactNeighborX="13942" custLinFactNeighborY="-3891">
        <dgm:presLayoutVars>
          <dgm:chMax val="1"/>
          <dgm:bulletEnabled val="1"/>
        </dgm:presLayoutVars>
      </dgm:prSet>
      <dgm:spPr/>
      <dgm:t>
        <a:bodyPr/>
        <a:lstStyle/>
        <a:p>
          <a:pPr rtl="1"/>
          <a:endParaRPr lang="fa-IR"/>
        </a:p>
      </dgm:t>
    </dgm:pt>
    <dgm:pt modelId="{0773355B-6AC0-46A5-8A94-4465FEFB5105}" type="pres">
      <dgm:prSet presAssocID="{4C3E1769-FDAD-4484-903B-D7F5B8890E4D}" presName="descendantText" presStyleLbl="alignAccFollowNode1" presStyleIdx="0" presStyleCnt="3" custLinFactNeighborX="0">
        <dgm:presLayoutVars>
          <dgm:bulletEnabled val="1"/>
        </dgm:presLayoutVars>
      </dgm:prSet>
      <dgm:spPr/>
      <dgm:t>
        <a:bodyPr/>
        <a:lstStyle/>
        <a:p>
          <a:pPr rtl="1"/>
          <a:endParaRPr lang="fa-IR"/>
        </a:p>
      </dgm:t>
    </dgm:pt>
    <dgm:pt modelId="{A74B0421-2654-4746-A029-657427A11875}" type="pres">
      <dgm:prSet presAssocID="{D9509894-0F5C-4849-8B9E-B47D0AE1FF72}" presName="sp" presStyleCnt="0"/>
      <dgm:spPr/>
    </dgm:pt>
    <dgm:pt modelId="{54063C36-D182-4A2B-A162-1C4A7E546E33}" type="pres">
      <dgm:prSet presAssocID="{037ACD81-714B-4CD1-AAAF-A8BC9DE7DECC}" presName="linNode" presStyleCnt="0"/>
      <dgm:spPr/>
    </dgm:pt>
    <dgm:pt modelId="{DDDF1153-DC17-4818-B007-30A99C7F1CC8}" type="pres">
      <dgm:prSet presAssocID="{037ACD81-714B-4CD1-AAAF-A8BC9DE7DECC}" presName="parentText" presStyleLbl="node1" presStyleIdx="1" presStyleCnt="3">
        <dgm:presLayoutVars>
          <dgm:chMax val="1"/>
          <dgm:bulletEnabled val="1"/>
        </dgm:presLayoutVars>
      </dgm:prSet>
      <dgm:spPr/>
      <dgm:t>
        <a:bodyPr/>
        <a:lstStyle/>
        <a:p>
          <a:pPr rtl="1"/>
          <a:endParaRPr lang="fa-IR"/>
        </a:p>
      </dgm:t>
    </dgm:pt>
    <dgm:pt modelId="{507E8743-89C5-42FB-9BB3-A7026AEE3504}" type="pres">
      <dgm:prSet presAssocID="{037ACD81-714B-4CD1-AAAF-A8BC9DE7DECC}" presName="descendantText" presStyleLbl="alignAccFollowNode1" presStyleIdx="1" presStyleCnt="3">
        <dgm:presLayoutVars>
          <dgm:bulletEnabled val="1"/>
        </dgm:presLayoutVars>
      </dgm:prSet>
      <dgm:spPr/>
      <dgm:t>
        <a:bodyPr/>
        <a:lstStyle/>
        <a:p>
          <a:pPr rtl="1"/>
          <a:endParaRPr lang="fa-IR"/>
        </a:p>
      </dgm:t>
    </dgm:pt>
    <dgm:pt modelId="{54054105-FFB8-41B9-8F60-A33F4812F570}" type="pres">
      <dgm:prSet presAssocID="{196613A1-F880-437D-AA03-38BBCBBEAAB9}" presName="sp" presStyleCnt="0"/>
      <dgm:spPr/>
    </dgm:pt>
    <dgm:pt modelId="{6728F65F-613E-4185-8B68-9A5EBD69C80A}" type="pres">
      <dgm:prSet presAssocID="{EE8B7CF4-2DE5-4D58-8484-F4DA62133255}" presName="linNode" presStyleCnt="0"/>
      <dgm:spPr/>
    </dgm:pt>
    <dgm:pt modelId="{09BED46B-C07A-419C-BA75-436BF5BCA450}" type="pres">
      <dgm:prSet presAssocID="{EE8B7CF4-2DE5-4D58-8484-F4DA62133255}" presName="parentText" presStyleLbl="node1" presStyleIdx="2" presStyleCnt="3">
        <dgm:presLayoutVars>
          <dgm:chMax val="1"/>
          <dgm:bulletEnabled val="1"/>
        </dgm:presLayoutVars>
      </dgm:prSet>
      <dgm:spPr/>
      <dgm:t>
        <a:bodyPr/>
        <a:lstStyle/>
        <a:p>
          <a:pPr rtl="1"/>
          <a:endParaRPr lang="fa-IR"/>
        </a:p>
      </dgm:t>
    </dgm:pt>
    <dgm:pt modelId="{C4033550-BC09-434F-9763-65EB94C25BD9}" type="pres">
      <dgm:prSet presAssocID="{EE8B7CF4-2DE5-4D58-8484-F4DA62133255}" presName="descendantText" presStyleLbl="alignAccFollowNode1" presStyleIdx="2" presStyleCnt="3">
        <dgm:presLayoutVars>
          <dgm:bulletEnabled val="1"/>
        </dgm:presLayoutVars>
      </dgm:prSet>
      <dgm:spPr/>
      <dgm:t>
        <a:bodyPr/>
        <a:lstStyle/>
        <a:p>
          <a:pPr rtl="1"/>
          <a:endParaRPr lang="fa-IR"/>
        </a:p>
      </dgm:t>
    </dgm:pt>
  </dgm:ptLst>
  <dgm:cxnLst>
    <dgm:cxn modelId="{BCC1081B-274E-4B27-B8F0-AF39E5CFB843}" type="presOf" srcId="{4C3E1769-FDAD-4484-903B-D7F5B8890E4D}" destId="{DF51EA45-4EE5-4404-A0BA-988CC23FC2C1}" srcOrd="0" destOrd="0" presId="urn:microsoft.com/office/officeart/2005/8/layout/vList5"/>
    <dgm:cxn modelId="{DB3174FC-A687-4E66-BC5C-ECFA9A0C9EC1}" type="presOf" srcId="{062219D1-57CD-4DF9-BA2D-2BC626E1D4E6}" destId="{0773355B-6AC0-46A5-8A94-4465FEFB5105}" srcOrd="0" destOrd="0" presId="urn:microsoft.com/office/officeart/2005/8/layout/vList5"/>
    <dgm:cxn modelId="{31EFF9A4-2379-40B5-8EF3-1256502F3CE2}" type="presOf" srcId="{EFE588D6-1800-43C9-B876-90F3F288E86F}" destId="{0BEB501E-B4FD-4506-83E6-FF5A03E46651}" srcOrd="0" destOrd="0" presId="urn:microsoft.com/office/officeart/2005/8/layout/vList5"/>
    <dgm:cxn modelId="{C847B516-D5BB-4C28-A1F4-EC5BD329C449}" srcId="{4C3E1769-FDAD-4484-903B-D7F5B8890E4D}" destId="{062219D1-57CD-4DF9-BA2D-2BC626E1D4E6}" srcOrd="0" destOrd="0" parTransId="{0716BD17-0810-40B5-9F76-0AA6EB524A68}" sibTransId="{6B56EF5A-A3FF-42B6-80E6-CA4EFA0D1CA1}"/>
    <dgm:cxn modelId="{9C313CF9-A8D7-4585-8CFD-1E3D6910A687}" type="presOf" srcId="{B7CDA231-1F26-492B-A596-B6A9A0E45CC7}" destId="{507E8743-89C5-42FB-9BB3-A7026AEE3504}" srcOrd="0" destOrd="0" presId="urn:microsoft.com/office/officeart/2005/8/layout/vList5"/>
    <dgm:cxn modelId="{786CFE7B-12C6-475C-ABEE-40AB847613F5}" srcId="{EFE588D6-1800-43C9-B876-90F3F288E86F}" destId="{EE8B7CF4-2DE5-4D58-8484-F4DA62133255}" srcOrd="2" destOrd="0" parTransId="{C92C06DB-A7D9-42A4-8854-3AB33B263EF3}" sibTransId="{C2DB0F4B-D7C6-4289-8DC5-82AF37A9A759}"/>
    <dgm:cxn modelId="{600199F4-FB8D-4635-B422-FF7E647E18BD}" srcId="{037ACD81-714B-4CD1-AAAF-A8BC9DE7DECC}" destId="{B7CDA231-1F26-492B-A596-B6A9A0E45CC7}" srcOrd="0" destOrd="0" parTransId="{4F5C8E08-E2F4-47D3-BBFC-7EF2963C1F00}" sibTransId="{E6FF82B5-5569-4C1A-867C-0AC425337030}"/>
    <dgm:cxn modelId="{2120AD81-110C-4D76-BA83-E4418515B512}" srcId="{EFE588D6-1800-43C9-B876-90F3F288E86F}" destId="{037ACD81-714B-4CD1-AAAF-A8BC9DE7DECC}" srcOrd="1" destOrd="0" parTransId="{CDFE4535-42B5-4E13-A344-8B2921278614}" sibTransId="{196613A1-F880-437D-AA03-38BBCBBEAAB9}"/>
    <dgm:cxn modelId="{505EC8B8-0397-47EE-A7DB-84B463E627F7}" type="presOf" srcId="{037ACD81-714B-4CD1-AAAF-A8BC9DE7DECC}" destId="{DDDF1153-DC17-4818-B007-30A99C7F1CC8}" srcOrd="0" destOrd="0" presId="urn:microsoft.com/office/officeart/2005/8/layout/vList5"/>
    <dgm:cxn modelId="{7F480AE3-F222-4215-A152-1BCA5588BD2E}" type="presOf" srcId="{4BF2E8BA-C3FB-425B-AAFC-E8E7585DC9FD}" destId="{C4033550-BC09-434F-9763-65EB94C25BD9}" srcOrd="0" destOrd="0" presId="urn:microsoft.com/office/officeart/2005/8/layout/vList5"/>
    <dgm:cxn modelId="{67FF92B2-77C0-4C6C-9D85-A9F8FFF96F01}" srcId="{EE8B7CF4-2DE5-4D58-8484-F4DA62133255}" destId="{4BF2E8BA-C3FB-425B-AAFC-E8E7585DC9FD}" srcOrd="0" destOrd="0" parTransId="{C9E0218B-0A67-4CCC-A2F3-82B432B1D3CF}" sibTransId="{9A100AEB-1E5F-4D19-9B15-33B31E799EFE}"/>
    <dgm:cxn modelId="{C111AA32-762A-48FE-92D8-111C305D4F93}" srcId="{EFE588D6-1800-43C9-B876-90F3F288E86F}" destId="{4C3E1769-FDAD-4484-903B-D7F5B8890E4D}" srcOrd="0" destOrd="0" parTransId="{4549E487-9428-45C7-A9A5-3EB3A5F845BF}" sibTransId="{D9509894-0F5C-4849-8B9E-B47D0AE1FF72}"/>
    <dgm:cxn modelId="{523ACDBC-286A-4BEB-9782-446661CF10F8}" type="presOf" srcId="{EE8B7CF4-2DE5-4D58-8484-F4DA62133255}" destId="{09BED46B-C07A-419C-BA75-436BF5BCA450}" srcOrd="0" destOrd="0" presId="urn:microsoft.com/office/officeart/2005/8/layout/vList5"/>
    <dgm:cxn modelId="{CFE37237-6CA8-4589-8686-72189D7B9047}" type="presParOf" srcId="{0BEB501E-B4FD-4506-83E6-FF5A03E46651}" destId="{F0C98FCF-88C7-408A-B5AE-D5A586EB1080}" srcOrd="0" destOrd="0" presId="urn:microsoft.com/office/officeart/2005/8/layout/vList5"/>
    <dgm:cxn modelId="{8B28BA2A-33BA-4FEF-9822-05B0D3406893}" type="presParOf" srcId="{F0C98FCF-88C7-408A-B5AE-D5A586EB1080}" destId="{DF51EA45-4EE5-4404-A0BA-988CC23FC2C1}" srcOrd="0" destOrd="0" presId="urn:microsoft.com/office/officeart/2005/8/layout/vList5"/>
    <dgm:cxn modelId="{F6FA87D4-B77E-462C-9A6D-9C6EA34822B2}" type="presParOf" srcId="{F0C98FCF-88C7-408A-B5AE-D5A586EB1080}" destId="{0773355B-6AC0-46A5-8A94-4465FEFB5105}" srcOrd="1" destOrd="0" presId="urn:microsoft.com/office/officeart/2005/8/layout/vList5"/>
    <dgm:cxn modelId="{3D82B79A-6ADB-4DBA-BAF4-BD370C01A108}" type="presParOf" srcId="{0BEB501E-B4FD-4506-83E6-FF5A03E46651}" destId="{A74B0421-2654-4746-A029-657427A11875}" srcOrd="1" destOrd="0" presId="urn:microsoft.com/office/officeart/2005/8/layout/vList5"/>
    <dgm:cxn modelId="{CA44EE69-1673-4A0B-A3E8-0031E08BA691}" type="presParOf" srcId="{0BEB501E-B4FD-4506-83E6-FF5A03E46651}" destId="{54063C36-D182-4A2B-A162-1C4A7E546E33}" srcOrd="2" destOrd="0" presId="urn:microsoft.com/office/officeart/2005/8/layout/vList5"/>
    <dgm:cxn modelId="{AB95CF34-5FC9-409C-9A8C-0D7CD4B87836}" type="presParOf" srcId="{54063C36-D182-4A2B-A162-1C4A7E546E33}" destId="{DDDF1153-DC17-4818-B007-30A99C7F1CC8}" srcOrd="0" destOrd="0" presId="urn:microsoft.com/office/officeart/2005/8/layout/vList5"/>
    <dgm:cxn modelId="{F60F1D20-B37F-4E16-8348-7A628613E54B}" type="presParOf" srcId="{54063C36-D182-4A2B-A162-1C4A7E546E33}" destId="{507E8743-89C5-42FB-9BB3-A7026AEE3504}" srcOrd="1" destOrd="0" presId="urn:microsoft.com/office/officeart/2005/8/layout/vList5"/>
    <dgm:cxn modelId="{0321A0DA-0FF1-47DA-B572-83D306F3B954}" type="presParOf" srcId="{0BEB501E-B4FD-4506-83E6-FF5A03E46651}" destId="{54054105-FFB8-41B9-8F60-A33F4812F570}" srcOrd="3" destOrd="0" presId="urn:microsoft.com/office/officeart/2005/8/layout/vList5"/>
    <dgm:cxn modelId="{10779FCD-6DDD-464E-84DF-699B7246312C}" type="presParOf" srcId="{0BEB501E-B4FD-4506-83E6-FF5A03E46651}" destId="{6728F65F-613E-4185-8B68-9A5EBD69C80A}" srcOrd="4" destOrd="0" presId="urn:microsoft.com/office/officeart/2005/8/layout/vList5"/>
    <dgm:cxn modelId="{45AA7BCD-F3A8-46CC-94B9-A513B39FD3A4}" type="presParOf" srcId="{6728F65F-613E-4185-8B68-9A5EBD69C80A}" destId="{09BED46B-C07A-419C-BA75-436BF5BCA450}" srcOrd="0" destOrd="0" presId="urn:microsoft.com/office/officeart/2005/8/layout/vList5"/>
    <dgm:cxn modelId="{A8B4C1F3-4086-4E04-8857-4211CA44C967}" type="presParOf" srcId="{6728F65F-613E-4185-8B68-9A5EBD69C80A}" destId="{C4033550-BC09-434F-9763-65EB94C25BD9}"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3355B-6AC0-46A5-8A94-4465FEFB5105}">
      <dsp:nvSpPr>
        <dsp:cNvPr id="0" name=""/>
        <dsp:cNvSpPr/>
      </dsp:nvSpPr>
      <dsp:spPr>
        <a:xfrm rot="16200000">
          <a:off x="2487310" y="-2409096"/>
          <a:ext cx="616376" cy="5590997"/>
        </a:xfrm>
        <a:prstGeom prst="round2SameRect">
          <a:avLst/>
        </a:prstGeom>
        <a:solidFill>
          <a:schemeClr val="dk2">
            <a:alpha val="90000"/>
            <a:tint val="40000"/>
            <a:hueOff val="0"/>
            <a:satOff val="0"/>
            <a:lumOff val="0"/>
            <a:alphaOff val="0"/>
          </a:schemeClr>
        </a:solidFill>
        <a:ln w="9525" cap="rnd" cmpd="sng" algn="ctr">
          <a:solidFill>
            <a:schemeClr val="dk2">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1066800" rtl="1">
            <a:lnSpc>
              <a:spcPct val="90000"/>
            </a:lnSpc>
            <a:spcBef>
              <a:spcPct val="0"/>
            </a:spcBef>
            <a:spcAft>
              <a:spcPct val="15000"/>
            </a:spcAft>
            <a:buChar char="••"/>
          </a:pPr>
          <a:r>
            <a:rPr lang="fa-IR" sz="2400" kern="1200" dirty="0" smtClean="0">
              <a:cs typeface="B Kamran" panose="00000400000000000000" pitchFamily="2" charset="-78"/>
            </a:rPr>
            <a:t>ایجاد بخش های توسعه یافته خارج شهر ها و حل مشکل مسکن در شهرهای بزرگ</a:t>
          </a:r>
          <a:endParaRPr lang="fa-IR" sz="2400" kern="1200" dirty="0">
            <a:cs typeface="B Kamran" panose="00000400000000000000" pitchFamily="2" charset="-78"/>
          </a:endParaRPr>
        </a:p>
      </dsp:txBody>
      <dsp:txXfrm rot="5400000">
        <a:off x="30089" y="108303"/>
        <a:ext cx="5560908" cy="556198"/>
      </dsp:txXfrm>
    </dsp:sp>
    <dsp:sp modelId="{DF51EA45-4EE5-4404-A0BA-988CC23FC2C1}">
      <dsp:nvSpPr>
        <dsp:cNvPr id="0" name=""/>
        <dsp:cNvSpPr/>
      </dsp:nvSpPr>
      <dsp:spPr>
        <a:xfrm>
          <a:off x="5590997" y="0"/>
          <a:ext cx="3144936" cy="770470"/>
        </a:xfrm>
        <a:prstGeom prst="roundRect">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fa-IR" sz="3600" kern="1200" dirty="0" smtClean="0">
              <a:cs typeface="B Kamran" panose="00000400000000000000" pitchFamily="2" charset="-78"/>
            </a:rPr>
            <a:t>عامل سیاسی</a:t>
          </a:r>
          <a:endParaRPr lang="fa-IR" sz="3600" kern="1200" dirty="0">
            <a:cs typeface="B Kamran" panose="00000400000000000000" pitchFamily="2" charset="-78"/>
          </a:endParaRPr>
        </a:p>
      </dsp:txBody>
      <dsp:txXfrm>
        <a:off x="5628608" y="37611"/>
        <a:ext cx="3069714" cy="695248"/>
      </dsp:txXfrm>
    </dsp:sp>
    <dsp:sp modelId="{507E8743-89C5-42FB-9BB3-A7026AEE3504}">
      <dsp:nvSpPr>
        <dsp:cNvPr id="0" name=""/>
        <dsp:cNvSpPr/>
      </dsp:nvSpPr>
      <dsp:spPr>
        <a:xfrm rot="16200000">
          <a:off x="2487310" y="-1600102"/>
          <a:ext cx="616376" cy="5590997"/>
        </a:xfrm>
        <a:prstGeom prst="round2SameRect">
          <a:avLst/>
        </a:prstGeom>
        <a:solidFill>
          <a:schemeClr val="dk2">
            <a:alpha val="90000"/>
            <a:tint val="40000"/>
            <a:hueOff val="0"/>
            <a:satOff val="0"/>
            <a:lumOff val="0"/>
            <a:alphaOff val="0"/>
          </a:schemeClr>
        </a:solidFill>
        <a:ln w="9525" cap="rnd" cmpd="sng" algn="ctr">
          <a:solidFill>
            <a:schemeClr val="dk2">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1066800" rtl="1">
            <a:lnSpc>
              <a:spcPct val="90000"/>
            </a:lnSpc>
            <a:spcBef>
              <a:spcPct val="0"/>
            </a:spcBef>
            <a:spcAft>
              <a:spcPct val="15000"/>
            </a:spcAft>
            <a:buChar char="••"/>
          </a:pPr>
          <a:r>
            <a:rPr lang="fa-IR" sz="2400" kern="1200" dirty="0" smtClean="0">
              <a:cs typeface="B Kamran" panose="00000400000000000000" pitchFamily="2" charset="-78"/>
            </a:rPr>
            <a:t>کوی های مسکونی کوچک با طبقات کم بر پایه ی تولید دستی</a:t>
          </a:r>
          <a:endParaRPr lang="fa-IR" sz="2400" kern="1200" dirty="0">
            <a:cs typeface="B Kamran" panose="00000400000000000000" pitchFamily="2" charset="-78"/>
          </a:endParaRPr>
        </a:p>
      </dsp:txBody>
      <dsp:txXfrm rot="5400000">
        <a:off x="30089" y="917297"/>
        <a:ext cx="5560908" cy="556198"/>
      </dsp:txXfrm>
    </dsp:sp>
    <dsp:sp modelId="{DDDF1153-DC17-4818-B007-30A99C7F1CC8}">
      <dsp:nvSpPr>
        <dsp:cNvPr id="0" name=""/>
        <dsp:cNvSpPr/>
      </dsp:nvSpPr>
      <dsp:spPr>
        <a:xfrm>
          <a:off x="5590997" y="810160"/>
          <a:ext cx="3144936" cy="770470"/>
        </a:xfrm>
        <a:prstGeom prst="roundRect">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fa-IR" sz="3600" kern="1200" dirty="0" smtClean="0">
              <a:cs typeface="B Kamran" panose="00000400000000000000" pitchFamily="2" charset="-78"/>
            </a:rPr>
            <a:t>عامل فنی</a:t>
          </a:r>
          <a:endParaRPr lang="fa-IR" sz="3600" kern="1200" dirty="0">
            <a:cs typeface="B Kamran" panose="00000400000000000000" pitchFamily="2" charset="-78"/>
          </a:endParaRPr>
        </a:p>
      </dsp:txBody>
      <dsp:txXfrm>
        <a:off x="5628608" y="847771"/>
        <a:ext cx="3069714" cy="695248"/>
      </dsp:txXfrm>
    </dsp:sp>
    <dsp:sp modelId="{C4033550-BC09-434F-9763-65EB94C25BD9}">
      <dsp:nvSpPr>
        <dsp:cNvPr id="0" name=""/>
        <dsp:cNvSpPr/>
      </dsp:nvSpPr>
      <dsp:spPr>
        <a:xfrm rot="16200000">
          <a:off x="2487310" y="-791109"/>
          <a:ext cx="616376" cy="5590997"/>
        </a:xfrm>
        <a:prstGeom prst="round2SameRect">
          <a:avLst/>
        </a:prstGeom>
        <a:solidFill>
          <a:schemeClr val="dk2">
            <a:alpha val="90000"/>
            <a:tint val="40000"/>
            <a:hueOff val="0"/>
            <a:satOff val="0"/>
            <a:lumOff val="0"/>
            <a:alphaOff val="0"/>
          </a:schemeClr>
        </a:solidFill>
        <a:ln w="9525" cap="rnd" cmpd="sng" algn="ctr">
          <a:solidFill>
            <a:schemeClr val="dk2">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1066800" rtl="1">
            <a:lnSpc>
              <a:spcPct val="90000"/>
            </a:lnSpc>
            <a:spcBef>
              <a:spcPct val="0"/>
            </a:spcBef>
            <a:spcAft>
              <a:spcPct val="15000"/>
            </a:spcAft>
            <a:buChar char="••"/>
          </a:pPr>
          <a:r>
            <a:rPr lang="fa-IR" sz="2400" kern="1200" dirty="0" smtClean="0">
              <a:cs typeface="B Kamran" panose="00000400000000000000" pitchFamily="2" charset="-78"/>
            </a:rPr>
            <a:t>ترویج جهان بینی های مطرح در آن دوران</a:t>
          </a:r>
          <a:endParaRPr lang="fa-IR" sz="2400" kern="1200" dirty="0">
            <a:cs typeface="B Kamran" panose="00000400000000000000" pitchFamily="2" charset="-78"/>
          </a:endParaRPr>
        </a:p>
      </dsp:txBody>
      <dsp:txXfrm rot="5400000">
        <a:off x="30089" y="1726290"/>
        <a:ext cx="5560908" cy="556198"/>
      </dsp:txXfrm>
    </dsp:sp>
    <dsp:sp modelId="{09BED46B-C07A-419C-BA75-436BF5BCA450}">
      <dsp:nvSpPr>
        <dsp:cNvPr id="0" name=""/>
        <dsp:cNvSpPr/>
      </dsp:nvSpPr>
      <dsp:spPr>
        <a:xfrm>
          <a:off x="5590997" y="1619154"/>
          <a:ext cx="3144936" cy="770470"/>
        </a:xfrm>
        <a:prstGeom prst="roundRect">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fa-IR" sz="3600" kern="1200" dirty="0" smtClean="0">
              <a:cs typeface="B Kamran" panose="00000400000000000000" pitchFamily="2" charset="-78"/>
            </a:rPr>
            <a:t>عامل فرهنگی</a:t>
          </a:r>
          <a:endParaRPr lang="fa-IR" sz="3600" kern="1200" dirty="0">
            <a:cs typeface="B Kamran" panose="00000400000000000000" pitchFamily="2" charset="-78"/>
          </a:endParaRPr>
        </a:p>
      </dsp:txBody>
      <dsp:txXfrm>
        <a:off x="5628608" y="1656765"/>
        <a:ext cx="3069714" cy="69524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DC56C5FF-0086-4448-A838-8608EB6363EB}" type="datetimeFigureOut">
              <a:rPr lang="fa-IR" smtClean="0"/>
              <a:t>21/04/1441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914A6770-1E2C-4C8F-87EF-C156F8F62C46}" type="slidenum">
              <a:rPr lang="fa-IR" smtClean="0"/>
              <a:t>‹#›</a:t>
            </a:fld>
            <a:endParaRPr lang="fa-IR"/>
          </a:p>
        </p:txBody>
      </p:sp>
    </p:spTree>
    <p:extLst>
      <p:ext uri="{BB962C8B-B14F-4D97-AF65-F5344CB8AC3E}">
        <p14:creationId xmlns:p14="http://schemas.microsoft.com/office/powerpoint/2010/main" val="250134839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dirty="0" smtClean="0"/>
              <a:t>گروه محافظه کار </a:t>
            </a:r>
            <a:r>
              <a:rPr lang="fa-IR" b="1" dirty="0" smtClean="0"/>
              <a:t>فعالیت های خود را بر میراث تاریخی و ملی پایه ریزی نموده</a:t>
            </a:r>
            <a:r>
              <a:rPr lang="fa-IR" b="0" baseline="0" dirty="0" smtClean="0"/>
              <a:t> و در پی نوسازی درونی بود این گروه به صنایع دستی اعتقاد داشت و نماینده ی خودخواسته ی طبقات متوسط و بالا محسوب می شد.</a:t>
            </a:r>
          </a:p>
          <a:p>
            <a:pPr marL="0" marR="0" indent="0" algn="r" defTabSz="914400" rtl="1" eaLnBrk="1" fontAlgn="auto" latinLnBrk="0" hangingPunct="1">
              <a:lnSpc>
                <a:spcPct val="100000"/>
              </a:lnSpc>
              <a:spcBef>
                <a:spcPts val="0"/>
              </a:spcBef>
              <a:spcAft>
                <a:spcPts val="0"/>
              </a:spcAft>
              <a:buClrTx/>
              <a:buSzTx/>
              <a:buFontTx/>
              <a:buNone/>
              <a:tabLst/>
              <a:defRPr/>
            </a:pPr>
            <a:r>
              <a:rPr lang="fa-IR" b="0" baseline="0" dirty="0" smtClean="0"/>
              <a:t>افراطی های اصلاح طلب </a:t>
            </a:r>
            <a:r>
              <a:rPr lang="fa-IR" b="1" dirty="0" smtClean="0"/>
              <a:t>پی خلق یک بیان شکلی کامل جدید بودند و به فناوری نوین اعتقاد داشته</a:t>
            </a:r>
            <a:r>
              <a:rPr lang="fa-IR" b="0" baseline="0" dirty="0" smtClean="0"/>
              <a:t> و خود را وابسته به قشر پایین طبقه متوسط و کارگران می دانستند</a:t>
            </a:r>
            <a:endParaRPr lang="fa-IR" dirty="0" smtClean="0"/>
          </a:p>
        </p:txBody>
      </p:sp>
      <p:sp>
        <p:nvSpPr>
          <p:cNvPr id="4" name="Slide Number Placeholder 3"/>
          <p:cNvSpPr>
            <a:spLocks noGrp="1"/>
          </p:cNvSpPr>
          <p:nvPr>
            <p:ph type="sldNum" sz="quarter" idx="10"/>
          </p:nvPr>
        </p:nvSpPr>
        <p:spPr/>
        <p:txBody>
          <a:bodyPr/>
          <a:lstStyle/>
          <a:p>
            <a:fld id="{914A6770-1E2C-4C8F-87EF-C156F8F62C46}" type="slidenum">
              <a:rPr lang="fa-IR" smtClean="0"/>
              <a:t>3</a:t>
            </a:fld>
            <a:endParaRPr lang="fa-IR"/>
          </a:p>
        </p:txBody>
      </p:sp>
    </p:spTree>
    <p:extLst>
      <p:ext uri="{BB962C8B-B14F-4D97-AF65-F5344CB8AC3E}">
        <p14:creationId xmlns:p14="http://schemas.microsoft.com/office/powerpoint/2010/main" val="3797974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منت</a:t>
            </a:r>
            <a:r>
              <a:rPr lang="fa-IR" baseline="0" dirty="0" smtClean="0"/>
              <a:t>قدان جدی دیگری مانند فراتجددگرابان نیز برای تجدد گرایی وجود دارد اما تفاوت این دو جریان انتقادی در آن است که تفکر فراتجددگرایانه نتیجه ی طبیعی و لازمه ی منطقی و در واقع ادامه ی همان جریان تجددگرایی است که در پی نقد آن پدید آمده است ولی جریان سنت گرا تلاش می کند خود را به طور کامل خود را از حال و هوای تجددگرایی بیرون کشیده و با تکیه بر سنت به نقد تجدد بپردازد. پس سنت گرایان منتقد فراتجددگرایی نیز هستند.</a:t>
            </a:r>
            <a:endParaRPr lang="fa-IR" dirty="0"/>
          </a:p>
        </p:txBody>
      </p:sp>
      <p:sp>
        <p:nvSpPr>
          <p:cNvPr id="4" name="Slide Number Placeholder 3"/>
          <p:cNvSpPr>
            <a:spLocks noGrp="1"/>
          </p:cNvSpPr>
          <p:nvPr>
            <p:ph type="sldNum" sz="quarter" idx="10"/>
          </p:nvPr>
        </p:nvSpPr>
        <p:spPr/>
        <p:txBody>
          <a:bodyPr/>
          <a:lstStyle/>
          <a:p>
            <a:fld id="{914A6770-1E2C-4C8F-87EF-C156F8F62C46}" type="slidenum">
              <a:rPr lang="fa-IR" smtClean="0"/>
              <a:t>4</a:t>
            </a:fld>
            <a:endParaRPr lang="fa-IR"/>
          </a:p>
        </p:txBody>
      </p:sp>
    </p:spTree>
    <p:extLst>
      <p:ext uri="{BB962C8B-B14F-4D97-AF65-F5344CB8AC3E}">
        <p14:creationId xmlns:p14="http://schemas.microsoft.com/office/powerpoint/2010/main" val="205537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اکسپرسیونیسم شیوه ای نوین</a:t>
            </a:r>
            <a:r>
              <a:rPr lang="fa-IR" baseline="0" dirty="0" smtClean="0"/>
              <a:t> از بیان تجسمی است که در آن هنرمند برای القای هیجانات شدید خود از رنگ های تند و اشکال کج و معوج و خطوط زمخت بهره می گیرد و به نوعی اغراق در رنگ ها و شکل هاست.</a:t>
            </a:r>
          </a:p>
          <a:p>
            <a:r>
              <a:rPr lang="fa-IR" dirty="0" smtClean="0"/>
              <a:t>1-بتوان</a:t>
            </a:r>
            <a:r>
              <a:rPr lang="fa-IR" baseline="0" dirty="0" smtClean="0"/>
              <a:t> کارگر را به قطعه زمین شخصی آنها وابسته ساخت و در نتیجه از ایجاد تشکل های کارگری جلوگیری نمود</a:t>
            </a:r>
          </a:p>
          <a:p>
            <a:r>
              <a:rPr lang="fa-IR" baseline="0" dirty="0" smtClean="0"/>
              <a:t>2-فقط در بخش های کوچکی روش های ساختمانی صنعتی به کار گرفته شود</a:t>
            </a:r>
          </a:p>
          <a:p>
            <a:r>
              <a:rPr lang="fa-IR" baseline="0" dirty="0" smtClean="0"/>
              <a:t>3-مانند فردگرایی بورژوازی،رمانتیسیزم  مبتنی بر تولیدات دستی،سنت گرایی وابسته به خاک و سرزمین و جانبداری از سادگی،علاقه به کاربرد شکل های روستایی در ساخت و ساز</a:t>
            </a:r>
            <a:endParaRPr lang="fa-IR" dirty="0"/>
          </a:p>
        </p:txBody>
      </p:sp>
      <p:sp>
        <p:nvSpPr>
          <p:cNvPr id="4" name="Slide Number Placeholder 3"/>
          <p:cNvSpPr>
            <a:spLocks noGrp="1"/>
          </p:cNvSpPr>
          <p:nvPr>
            <p:ph type="sldNum" sz="quarter" idx="10"/>
          </p:nvPr>
        </p:nvSpPr>
        <p:spPr/>
        <p:txBody>
          <a:bodyPr/>
          <a:lstStyle/>
          <a:p>
            <a:fld id="{914A6770-1E2C-4C8F-87EF-C156F8F62C46}" type="slidenum">
              <a:rPr lang="fa-IR" smtClean="0"/>
              <a:t>6</a:t>
            </a:fld>
            <a:endParaRPr lang="fa-IR"/>
          </a:p>
        </p:txBody>
      </p:sp>
    </p:spTree>
    <p:extLst>
      <p:ext uri="{BB962C8B-B14F-4D97-AF65-F5344CB8AC3E}">
        <p14:creationId xmlns:p14="http://schemas.microsoft.com/office/powerpoint/2010/main" val="533472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dirty="0" smtClean="0"/>
              <a:t>2-مانند ایده ی حیاط</a:t>
            </a:r>
            <a:r>
              <a:rPr lang="fa-IR" baseline="0" dirty="0" smtClean="0"/>
              <a:t> در مناطق گرم و خشک یا شیوه ی متداول خیابان کشی های شهرهای سنتی در این مناطق مانند ساخت خیابان های باریک و بادخیز</a:t>
            </a:r>
            <a:endParaRPr lang="fa-IR" dirty="0" smtClean="0"/>
          </a:p>
          <a:p>
            <a:endParaRPr lang="fa-IR" dirty="0"/>
          </a:p>
        </p:txBody>
      </p:sp>
      <p:sp>
        <p:nvSpPr>
          <p:cNvPr id="4" name="Slide Number Placeholder 3"/>
          <p:cNvSpPr>
            <a:spLocks noGrp="1"/>
          </p:cNvSpPr>
          <p:nvPr>
            <p:ph type="sldNum" sz="quarter" idx="10"/>
          </p:nvPr>
        </p:nvSpPr>
        <p:spPr/>
        <p:txBody>
          <a:bodyPr/>
          <a:lstStyle/>
          <a:p>
            <a:fld id="{914A6770-1E2C-4C8F-87EF-C156F8F62C46}" type="slidenum">
              <a:rPr lang="fa-IR" smtClean="0"/>
              <a:t>7</a:t>
            </a:fld>
            <a:endParaRPr lang="fa-IR"/>
          </a:p>
        </p:txBody>
      </p:sp>
    </p:spTree>
    <p:extLst>
      <p:ext uri="{BB962C8B-B14F-4D97-AF65-F5344CB8AC3E}">
        <p14:creationId xmlns:p14="http://schemas.microsoft.com/office/powerpoint/2010/main" val="3274378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.بنابر نظر این افراد ،توده های ساختمانی و فضاهای باز شهری،مانند میدان و خیابان، همه می توانند نقش محسوب شوند</a:t>
            </a:r>
          </a:p>
          <a:p>
            <a:pPr marL="0" marR="0" indent="0" algn="r" defTabSz="914400" rtl="1" eaLnBrk="1" fontAlgn="auto" latinLnBrk="0" hangingPunct="1">
              <a:lnSpc>
                <a:spcPct val="100000"/>
              </a:lnSpc>
              <a:spcBef>
                <a:spcPts val="0"/>
              </a:spcBef>
              <a:spcAft>
                <a:spcPts val="0"/>
              </a:spcAft>
              <a:buClrTx/>
              <a:buSzTx/>
              <a:buFontTx/>
              <a:buNone/>
              <a:tabLst/>
              <a:defRPr/>
            </a:pPr>
            <a:r>
              <a:rPr lang="fa-IR" sz="1200" dirty="0" smtClean="0"/>
              <a:t>زمینه گرایی وضعیت میانه ای را بین ایده حفظ مو به مو و بدون تغییر گذشته و ممانعت از توسعه های آتی که غیر قابل تحقق است،با نوسازی شهری همراه با تخریب کلی شهر پیشنهاد می  کند. </a:t>
            </a:r>
            <a:endParaRPr lang="fa-IR" sz="1200" dirty="0" smtClean="0">
              <a:cs typeface="B Kamran" panose="00000400000000000000" pitchFamily="2" charset="-78"/>
            </a:endParaRPr>
          </a:p>
          <a:p>
            <a:endParaRPr lang="fa-IR" dirty="0"/>
          </a:p>
        </p:txBody>
      </p:sp>
      <p:sp>
        <p:nvSpPr>
          <p:cNvPr id="4" name="Slide Number Placeholder 3"/>
          <p:cNvSpPr>
            <a:spLocks noGrp="1"/>
          </p:cNvSpPr>
          <p:nvPr>
            <p:ph type="sldNum" sz="quarter" idx="10"/>
          </p:nvPr>
        </p:nvSpPr>
        <p:spPr/>
        <p:txBody>
          <a:bodyPr/>
          <a:lstStyle/>
          <a:p>
            <a:fld id="{914A6770-1E2C-4C8F-87EF-C156F8F62C46}" type="slidenum">
              <a:rPr lang="fa-IR" smtClean="0"/>
              <a:t>8</a:t>
            </a:fld>
            <a:endParaRPr lang="fa-IR"/>
          </a:p>
        </p:txBody>
      </p:sp>
    </p:spTree>
    <p:extLst>
      <p:ext uri="{BB962C8B-B14F-4D97-AF65-F5344CB8AC3E}">
        <p14:creationId xmlns:p14="http://schemas.microsoft.com/office/powerpoint/2010/main" val="24863973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14A6770-1E2C-4C8F-87EF-C156F8F62C46}" type="slidenum">
              <a:rPr lang="fa-IR" smtClean="0"/>
              <a:t>10</a:t>
            </a:fld>
            <a:endParaRPr lang="fa-IR"/>
          </a:p>
        </p:txBody>
      </p:sp>
    </p:spTree>
    <p:extLst>
      <p:ext uri="{BB962C8B-B14F-4D97-AF65-F5344CB8AC3E}">
        <p14:creationId xmlns:p14="http://schemas.microsoft.com/office/powerpoint/2010/main" val="1805871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14A6770-1E2C-4C8F-87EF-C156F8F62C46}" type="slidenum">
              <a:rPr lang="fa-IR" smtClean="0"/>
              <a:t>18</a:t>
            </a:fld>
            <a:endParaRPr lang="fa-IR"/>
          </a:p>
        </p:txBody>
      </p:sp>
    </p:spTree>
    <p:extLst>
      <p:ext uri="{BB962C8B-B14F-4D97-AF65-F5344CB8AC3E}">
        <p14:creationId xmlns:p14="http://schemas.microsoft.com/office/powerpoint/2010/main" val="10172727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81653C0E-C9DC-4448-B637-AF0773753CA0}" type="datetimeFigureOut">
              <a:rPr lang="fa-IR" smtClean="0"/>
              <a:t>21/04/1441</a:t>
            </a:fld>
            <a:endParaRPr lang="fa-IR"/>
          </a:p>
        </p:txBody>
      </p:sp>
      <p:sp>
        <p:nvSpPr>
          <p:cNvPr id="5" name="Footer Placeholder 4"/>
          <p:cNvSpPr>
            <a:spLocks noGrp="1"/>
          </p:cNvSpPr>
          <p:nvPr>
            <p:ph type="ftr" sz="quarter" idx="11"/>
          </p:nvPr>
        </p:nvSpPr>
        <p:spPr>
          <a:xfrm>
            <a:off x="3962399" y="5870575"/>
            <a:ext cx="4893958" cy="377825"/>
          </a:xfrm>
        </p:spPr>
        <p:txBody>
          <a:bodyPr/>
          <a:lstStyle/>
          <a:p>
            <a:endParaRPr lang="fa-IR"/>
          </a:p>
        </p:txBody>
      </p:sp>
      <p:sp>
        <p:nvSpPr>
          <p:cNvPr id="6" name="Slide Number Placeholder 5"/>
          <p:cNvSpPr>
            <a:spLocks noGrp="1"/>
          </p:cNvSpPr>
          <p:nvPr>
            <p:ph type="sldNum" sz="quarter" idx="12"/>
          </p:nvPr>
        </p:nvSpPr>
        <p:spPr>
          <a:xfrm>
            <a:off x="10608958" y="5870575"/>
            <a:ext cx="551167" cy="377825"/>
          </a:xfrm>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411796822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653C0E-C9DC-4448-B637-AF0773753CA0}"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4229439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653C0E-C9DC-4448-B637-AF0773753CA0}"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3866421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653C0E-C9DC-4448-B637-AF0773753CA0}"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40332904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653C0E-C9DC-4448-B637-AF0773753CA0}"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1704780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653C0E-C9DC-4448-B637-AF0773753CA0}"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35001849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653C0E-C9DC-4448-B637-AF0773753CA0}"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3330461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653C0E-C9DC-4448-B637-AF0773753CA0}"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06F63A4-7A47-45FA-90A9-148A1039F9BF}" type="slidenum">
              <a:rPr lang="fa-IR" smtClean="0"/>
              <a:t>‹#›</a:t>
            </a:fld>
            <a:endParaRPr lang="fa-IR"/>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13202506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653C0E-C9DC-4448-B637-AF0773753CA0}"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1703261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653C0E-C9DC-4448-B637-AF0773753CA0}"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407008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653C0E-C9DC-4448-B637-AF0773753CA0}"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3705125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1653C0E-C9DC-4448-B637-AF0773753CA0}"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1206445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1653C0E-C9DC-4448-B637-AF0773753CA0}" type="datetimeFigureOut">
              <a:rPr lang="fa-IR" smtClean="0"/>
              <a:t>21/04/1441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3629124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1653C0E-C9DC-4448-B637-AF0773753CA0}" type="datetimeFigureOut">
              <a:rPr lang="fa-IR" smtClean="0"/>
              <a:t>21/04/1441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1861952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81653C0E-C9DC-4448-B637-AF0773753CA0}" type="datetimeFigureOut">
              <a:rPr lang="fa-IR" smtClean="0"/>
              <a:t>21/04/1441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3975845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653C0E-C9DC-4448-B637-AF0773753CA0}"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3417066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653C0E-C9DC-4448-B637-AF0773753CA0}"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06F63A4-7A47-45FA-90A9-148A1039F9BF}" type="slidenum">
              <a:rPr lang="fa-IR" smtClean="0"/>
              <a:t>‹#›</a:t>
            </a:fld>
            <a:endParaRPr lang="fa-IR"/>
          </a:p>
        </p:txBody>
      </p:sp>
    </p:spTree>
    <p:extLst>
      <p:ext uri="{BB962C8B-B14F-4D97-AF65-F5344CB8AC3E}">
        <p14:creationId xmlns:p14="http://schemas.microsoft.com/office/powerpoint/2010/main" val="3226642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1653C0E-C9DC-4448-B637-AF0773753CA0}" type="datetimeFigureOut">
              <a:rPr lang="fa-IR" smtClean="0"/>
              <a:t>21/04/1441</a:t>
            </a:fld>
            <a:endParaRPr lang="fa-IR"/>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a-IR"/>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6F63A4-7A47-45FA-90A9-148A1039F9BF}" type="slidenum">
              <a:rPr lang="fa-IR" smtClean="0"/>
              <a:t>‹#›</a:t>
            </a:fld>
            <a:endParaRPr lang="fa-IR"/>
          </a:p>
        </p:txBody>
      </p:sp>
    </p:spTree>
    <p:extLst>
      <p:ext uri="{BB962C8B-B14F-4D97-AF65-F5344CB8AC3E}">
        <p14:creationId xmlns:p14="http://schemas.microsoft.com/office/powerpoint/2010/main" val="1860055987"/>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457200" rtl="1" eaLnBrk="1" latinLnBrk="0" hangingPunct="1">
        <a:spcBef>
          <a:spcPct val="0"/>
        </a:spcBef>
        <a:buNone/>
        <a:defRPr sz="36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r" defTabSz="457200" rtl="1"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r" defTabSz="457200" rtl="1"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5" Type="http://schemas.openxmlformats.org/officeDocument/2006/relationships/hyperlink" Target="http://www.arc.jamma.net/" TargetMode="Externa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architectur24.ir/" TargetMode="External"/><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3371" y="1465943"/>
            <a:ext cx="9144000" cy="3120572"/>
          </a:xfrm>
        </p:spPr>
        <p:txBody>
          <a:bodyPr>
            <a:normAutofit fontScale="90000"/>
          </a:bodyPr>
          <a:lstStyle/>
          <a:p>
            <a:pPr algn="ctr" rtl="1"/>
            <a:r>
              <a:rPr lang="en-US" sz="4800" b="1" dirty="0" smtClean="0">
                <a:cs typeface="B Nazanin" panose="00000400000000000000" pitchFamily="2" charset="-78"/>
              </a:rPr>
              <a:t/>
            </a:r>
            <a:br>
              <a:rPr lang="en-US" sz="4800" b="1" dirty="0" smtClean="0">
                <a:cs typeface="B Nazanin" panose="00000400000000000000" pitchFamily="2" charset="-78"/>
              </a:rPr>
            </a:br>
            <a:r>
              <a:rPr lang="fa-IR" sz="4800" b="1" dirty="0" smtClean="0">
                <a:cs typeface="B Nazanin" panose="00000400000000000000" pitchFamily="2" charset="-78"/>
              </a:rPr>
              <a:t>مبانی و روش های طراحی شهری</a:t>
            </a:r>
            <a:r>
              <a:rPr lang="en-US" sz="4800" b="1" dirty="0" smtClean="0">
                <a:cs typeface="B Nazanin" panose="00000400000000000000" pitchFamily="2" charset="-78"/>
              </a:rPr>
              <a:t/>
            </a:r>
            <a:br>
              <a:rPr lang="en-US" sz="4800" b="1" dirty="0" smtClean="0">
                <a:cs typeface="B Nazanin" panose="00000400000000000000" pitchFamily="2" charset="-78"/>
              </a:rPr>
            </a:br>
            <a:r>
              <a:rPr lang="en-US" sz="4800" b="1" dirty="0">
                <a:cs typeface="B Nazanin" panose="00000400000000000000" pitchFamily="2" charset="-78"/>
              </a:rPr>
              <a:t/>
            </a:r>
            <a:br>
              <a:rPr lang="en-US" sz="4800" b="1" dirty="0">
                <a:cs typeface="B Nazanin" panose="00000400000000000000" pitchFamily="2" charset="-78"/>
              </a:rPr>
            </a:br>
            <a:r>
              <a:rPr lang="fa-IR" dirty="0" smtClean="0"/>
              <a:t/>
            </a:r>
            <a:br>
              <a:rPr lang="fa-IR" dirty="0" smtClean="0"/>
            </a:br>
            <a:r>
              <a:rPr lang="fa-IR" sz="4000" dirty="0" smtClean="0">
                <a:cs typeface="B Nazanin" panose="00000400000000000000" pitchFamily="2" charset="-78"/>
              </a:rPr>
              <a:t>سنت گرایی</a:t>
            </a:r>
            <a:r>
              <a:rPr lang="en-US" sz="4000" dirty="0" smtClean="0">
                <a:cs typeface="B Nazanin" panose="00000400000000000000" pitchFamily="2" charset="-78"/>
              </a:rPr>
              <a:t> </a:t>
            </a:r>
            <a:r>
              <a:rPr lang="fa-IR" sz="4000" dirty="0" smtClean="0">
                <a:cs typeface="B Nazanin" panose="00000400000000000000" pitchFamily="2" charset="-78"/>
              </a:rPr>
              <a:t>و بوم گرایی</a:t>
            </a:r>
            <a:endParaRPr lang="fa-IR" sz="4000" dirty="0">
              <a:cs typeface="B Nazanin" panose="00000400000000000000" pitchFamily="2" charset="-78"/>
            </a:endParaRPr>
          </a:p>
        </p:txBody>
      </p:sp>
    </p:spTree>
    <p:extLst>
      <p:ext uri="{BB962C8B-B14F-4D97-AF65-F5344CB8AC3E}">
        <p14:creationId xmlns:p14="http://schemas.microsoft.com/office/powerpoint/2010/main" val="2651641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56174"/>
            <a:ext cx="10131425" cy="1456267"/>
          </a:xfrm>
        </p:spPr>
        <p:txBody>
          <a:bodyPr>
            <a:normAutofit/>
          </a:bodyPr>
          <a:lstStyle/>
          <a:p>
            <a:pPr algn="r"/>
            <a:r>
              <a:rPr lang="fa-IR" sz="3600" dirty="0">
                <a:cs typeface="B Nazanin" panose="00000400000000000000" pitchFamily="2" charset="-78"/>
              </a:rPr>
              <a:t>روش و اصول طراحی</a:t>
            </a:r>
          </a:p>
        </p:txBody>
      </p:sp>
      <p:sp>
        <p:nvSpPr>
          <p:cNvPr id="3" name="Content Placeholder 2"/>
          <p:cNvSpPr>
            <a:spLocks noGrp="1"/>
          </p:cNvSpPr>
          <p:nvPr>
            <p:ph idx="1"/>
          </p:nvPr>
        </p:nvSpPr>
        <p:spPr>
          <a:xfrm>
            <a:off x="3649882" y="1945746"/>
            <a:ext cx="7146202" cy="973968"/>
          </a:xfrm>
        </p:spPr>
        <p:txBody>
          <a:bodyPr>
            <a:normAutofit fontScale="92500" lnSpcReduction="10000"/>
          </a:bodyPr>
          <a:lstStyle/>
          <a:p>
            <a:pPr marL="0" indent="0" algn="r" rtl="1">
              <a:buNone/>
            </a:pPr>
            <a:r>
              <a:rPr lang="fa-IR" sz="2800" b="1" dirty="0" smtClean="0">
                <a:cs typeface="B Kamran" panose="00000400000000000000" pitchFamily="2" charset="-78"/>
              </a:rPr>
              <a:t>اکولوژی انسانی </a:t>
            </a:r>
            <a:r>
              <a:rPr lang="fa-IR" sz="2800" dirty="0" smtClean="0">
                <a:cs typeface="B Kamran" panose="00000400000000000000" pitchFamily="2" charset="-78"/>
              </a:rPr>
              <a:t>: توجه به خصوصیات انسانی و تلاش برای ایجاد یک معماری انسان مدار</a:t>
            </a:r>
          </a:p>
          <a:p>
            <a:pPr marL="0" indent="0" algn="r" rtl="1">
              <a:buNone/>
            </a:pPr>
            <a:endParaRPr lang="fa-IR" dirty="0" smtClean="0">
              <a:cs typeface="B Kamran" panose="00000400000000000000" pitchFamily="2" charset="-78"/>
            </a:endParaRPr>
          </a:p>
          <a:p>
            <a:pPr marL="0" indent="0" algn="r" rtl="1">
              <a:buNone/>
            </a:pPr>
            <a:endParaRPr lang="fa-IR" dirty="0"/>
          </a:p>
        </p:txBody>
      </p:sp>
      <p:sp>
        <p:nvSpPr>
          <p:cNvPr id="9" name="TextBox 8"/>
          <p:cNvSpPr txBox="1"/>
          <p:nvPr/>
        </p:nvSpPr>
        <p:spPr>
          <a:xfrm>
            <a:off x="3711573" y="2799593"/>
            <a:ext cx="7058889" cy="1255728"/>
          </a:xfrm>
          <a:prstGeom prst="rect">
            <a:avLst/>
          </a:prstGeom>
          <a:noFill/>
        </p:spPr>
        <p:txBody>
          <a:bodyPr wrap="square" rtlCol="1">
            <a:spAutoFit/>
          </a:bodyPr>
          <a:lstStyle/>
          <a:p>
            <a:pPr>
              <a:lnSpc>
                <a:spcPct val="90000"/>
              </a:lnSpc>
              <a:spcBef>
                <a:spcPts val="1000"/>
              </a:spcBef>
            </a:pPr>
            <a:r>
              <a:rPr lang="fa-IR" sz="2800" b="1" dirty="0">
                <a:cs typeface="B Kamran" panose="00000400000000000000" pitchFamily="2" charset="-78"/>
              </a:rPr>
              <a:t>قلمرو و حریم</a:t>
            </a:r>
            <a:r>
              <a:rPr lang="fa-IR" sz="2800" dirty="0">
                <a:cs typeface="B Kamran" panose="00000400000000000000" pitchFamily="2" charset="-78"/>
              </a:rPr>
              <a:t>: محرمیت در مفاهیمی همچون امنیت و خلوت گنجانده می شود. محرمیت با لایه هایی از فضاها،یعنی ایجاد سلسله مراتب تامین می شود و نه با حصار و دیوار و امنیت با چشمان ناظر تامین می شود نه با دروازه و نگهبان</a:t>
            </a:r>
            <a:endParaRPr lang="en-US" sz="2800" dirty="0">
              <a:cs typeface="B Kamran" panose="00000400000000000000" pitchFamily="2" charset="-78"/>
            </a:endParaRPr>
          </a:p>
        </p:txBody>
      </p:sp>
      <p:sp>
        <p:nvSpPr>
          <p:cNvPr id="10" name="TextBox 9"/>
          <p:cNvSpPr txBox="1"/>
          <p:nvPr/>
        </p:nvSpPr>
        <p:spPr>
          <a:xfrm>
            <a:off x="4005943" y="4627542"/>
            <a:ext cx="6764519" cy="1255728"/>
          </a:xfrm>
          <a:prstGeom prst="rect">
            <a:avLst/>
          </a:prstGeom>
          <a:noFill/>
        </p:spPr>
        <p:txBody>
          <a:bodyPr wrap="square" rtlCol="1">
            <a:spAutoFit/>
          </a:bodyPr>
          <a:lstStyle/>
          <a:p>
            <a:pPr>
              <a:lnSpc>
                <a:spcPct val="90000"/>
              </a:lnSpc>
              <a:spcBef>
                <a:spcPts val="1000"/>
              </a:spcBef>
            </a:pPr>
            <a:r>
              <a:rPr lang="fa-IR" sz="2800" b="1" dirty="0" smtClean="0">
                <a:cs typeface="B Kamran" panose="00000400000000000000" pitchFamily="2" charset="-78"/>
              </a:rPr>
              <a:t>رابطه ی انسان با محیط: </a:t>
            </a:r>
            <a:r>
              <a:rPr lang="fa-IR" sz="2800" dirty="0" smtClean="0">
                <a:cs typeface="B Kamran" panose="00000400000000000000" pitchFamily="2" charset="-78"/>
              </a:rPr>
              <a:t>در طراحی شهر باید ویژگی های اقلیمی، باد و تابش آفتاب را در نظر گرفت همچنین لزوم استفاده از مصالح بوم آورد در انطباق با محیط و عملکرد.</a:t>
            </a:r>
            <a:endParaRPr lang="en-US" sz="2800" dirty="0">
              <a:cs typeface="B Kamran" panose="00000400000000000000" pitchFamily="2" charset="-78"/>
            </a:endParaRPr>
          </a:p>
        </p:txBody>
      </p:sp>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l="16204" t="14376" r="21296" b="7708"/>
          <a:stretch/>
        </p:blipFill>
        <p:spPr>
          <a:xfrm>
            <a:off x="669325" y="1690688"/>
            <a:ext cx="2967636" cy="3815556"/>
          </a:xfrm>
          <a:prstGeom prst="rect">
            <a:avLst/>
          </a:prstGeom>
        </p:spPr>
      </p:pic>
      <p:pic>
        <p:nvPicPr>
          <p:cNvPr id="16" name="Picture 15"/>
          <p:cNvPicPr>
            <a:picLocks noChangeAspect="1"/>
          </p:cNvPicPr>
          <p:nvPr/>
        </p:nvPicPr>
        <p:blipFill rotWithShape="1">
          <a:blip r:embed="rId4">
            <a:extLst>
              <a:ext uri="{28A0092B-C50C-407E-A947-70E740481C1C}">
                <a14:useLocalDpi xmlns:a14="http://schemas.microsoft.com/office/drawing/2010/main" val="0"/>
              </a:ext>
            </a:extLst>
          </a:blip>
          <a:srcRect l="18982" t="9999" r="17963" b="7500"/>
          <a:stretch/>
        </p:blipFill>
        <p:spPr>
          <a:xfrm>
            <a:off x="642670" y="1545737"/>
            <a:ext cx="2994291" cy="4105458"/>
          </a:xfrm>
          <a:prstGeom prst="rect">
            <a:avLst/>
          </a:prstGeom>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12592" t="11876" r="12685" b="15624"/>
          <a:stretch/>
        </p:blipFill>
        <p:spPr>
          <a:xfrm>
            <a:off x="433561" y="1478115"/>
            <a:ext cx="3278013" cy="4240701"/>
          </a:xfrm>
          <a:prstGeom prst="rect">
            <a:avLst/>
          </a:prstGeom>
        </p:spPr>
      </p:pic>
    </p:spTree>
    <p:extLst>
      <p:ext uri="{BB962C8B-B14F-4D97-AF65-F5344CB8AC3E}">
        <p14:creationId xmlns:p14="http://schemas.microsoft.com/office/powerpoint/2010/main" val="1601759248"/>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1421603" y="1500742"/>
            <a:ext cx="9667875" cy="878702"/>
          </a:xfrm>
          <a:prstGeom prst="rect">
            <a:avLst/>
          </a:prstGeom>
          <a:noFill/>
        </p:spPr>
        <p:txBody>
          <a:bodyPr wrap="square" rtlCol="1">
            <a:spAutoFit/>
          </a:bodyPr>
          <a:lstStyle/>
          <a:p>
            <a:pPr marL="0" indent="0" algn="r" rtl="1">
              <a:lnSpc>
                <a:spcPct val="90000"/>
              </a:lnSpc>
              <a:spcBef>
                <a:spcPts val="1000"/>
              </a:spcBef>
              <a:buNone/>
            </a:pPr>
            <a:r>
              <a:rPr lang="fa-IR" sz="2800" b="1" dirty="0">
                <a:cs typeface="B Kamran" panose="00000400000000000000" pitchFamily="2" charset="-78"/>
              </a:rPr>
              <a:t>مرکزیت: </a:t>
            </a:r>
            <a:r>
              <a:rPr lang="fa-IR" sz="2800" dirty="0">
                <a:cs typeface="B Kamran" panose="00000400000000000000" pitchFamily="2" charset="-78"/>
              </a:rPr>
              <a:t>آنان بر این باورند که در اصل مرکزیت ، مرکز شهر باید به طور یکپارچه در اختیار فعالیت های تجاری ، تفریحی و اجتماعی باشد و این همان امری است که به شهر مفهوم شهر بودن </a:t>
            </a:r>
            <a:r>
              <a:rPr lang="fa-IR" sz="2800" dirty="0" smtClean="0">
                <a:cs typeface="B Kamran" panose="00000400000000000000" pitchFamily="2" charset="-78"/>
              </a:rPr>
              <a:t>میدهد.</a:t>
            </a:r>
            <a:endParaRPr lang="fa-IR" sz="2800" dirty="0">
              <a:cs typeface="B Kamran" panose="00000400000000000000" pitchFamily="2" charset="-78"/>
            </a:endParaRPr>
          </a:p>
        </p:txBody>
      </p:sp>
      <p:sp>
        <p:nvSpPr>
          <p:cNvPr id="2" name="TextBox 1"/>
          <p:cNvSpPr txBox="1"/>
          <p:nvPr/>
        </p:nvSpPr>
        <p:spPr>
          <a:xfrm>
            <a:off x="1421603" y="522312"/>
            <a:ext cx="9667875" cy="1231106"/>
          </a:xfrm>
          <a:prstGeom prst="rect">
            <a:avLst/>
          </a:prstGeom>
          <a:noFill/>
        </p:spPr>
        <p:txBody>
          <a:bodyPr wrap="square" rtlCol="1">
            <a:spAutoFit/>
          </a:bodyPr>
          <a:lstStyle/>
          <a:p>
            <a:r>
              <a:rPr lang="fa-IR" sz="2800" b="1" dirty="0">
                <a:cs typeface="B Kamran" panose="00000400000000000000" pitchFamily="2" charset="-78"/>
              </a:rPr>
              <a:t>الگوپردازی</a:t>
            </a:r>
            <a:r>
              <a:rPr lang="fa-IR" sz="2800" dirty="0">
                <a:cs typeface="B Kamran" panose="00000400000000000000" pitchFamily="2" charset="-78"/>
              </a:rPr>
              <a:t>: الگوهای ارگانیک که منطبق بر ویژگی های مختلف زمینه،اقلیم،فرهنگ و نیازهای استفاده کنندگان هستند،توصیه می شوند.</a:t>
            </a:r>
            <a:endParaRPr lang="en-US" sz="2800" dirty="0">
              <a:cs typeface="B Kamran" panose="00000400000000000000" pitchFamily="2" charset="-78"/>
            </a:endParaRPr>
          </a:p>
          <a:p>
            <a:endParaRPr lang="fa-IR"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0649" t="13749" r="11852" b="12084"/>
          <a:stretch/>
        </p:blipFill>
        <p:spPr>
          <a:xfrm>
            <a:off x="1497805" y="2009186"/>
            <a:ext cx="3938587" cy="3876727"/>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5648" t="12500" r="6019" b="29375"/>
          <a:stretch/>
        </p:blipFill>
        <p:spPr>
          <a:xfrm>
            <a:off x="6560342" y="2009185"/>
            <a:ext cx="4129087" cy="3876728"/>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3334" t="21251" r="2604" b="19999"/>
          <a:stretch/>
        </p:blipFill>
        <p:spPr>
          <a:xfrm>
            <a:off x="2088354" y="2624439"/>
            <a:ext cx="8601075" cy="4029075"/>
          </a:xfrm>
          <a:prstGeom prst="rect">
            <a:avLst/>
          </a:prstGeom>
        </p:spPr>
      </p:pic>
    </p:spTree>
    <p:extLst>
      <p:ext uri="{BB962C8B-B14F-4D97-AF65-F5344CB8AC3E}">
        <p14:creationId xmlns:p14="http://schemas.microsoft.com/office/powerpoint/2010/main" val="16863080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7"/>
                                        </p:tgtEl>
                                        <p:attrNameLst>
                                          <p:attrName>ppt_x</p:attrName>
                                        </p:attrNameLst>
                                      </p:cBhvr>
                                      <p:tavLst>
                                        <p:tav tm="0">
                                          <p:val>
                                            <p:strVal val="ppt_x"/>
                                          </p:val>
                                        </p:tav>
                                        <p:tav tm="100000">
                                          <p:val>
                                            <p:strVal val="ppt_x"/>
                                          </p:val>
                                        </p:tav>
                                      </p:tavLst>
                                    </p:anim>
                                    <p:anim calcmode="lin" valueType="num">
                                      <p:cBhvr additive="base">
                                        <p:cTn id="7" dur="500"/>
                                        <p:tgtEl>
                                          <p:spTgt spid="7"/>
                                        </p:tgtEl>
                                        <p:attrNameLst>
                                          <p:attrName>ppt_y</p:attrName>
                                        </p:attrNameLst>
                                      </p:cBhvr>
                                      <p:tavLst>
                                        <p:tav tm="0">
                                          <p:val>
                                            <p:strVal val="ppt_y"/>
                                          </p:val>
                                        </p:tav>
                                        <p:tav tm="100000">
                                          <p:val>
                                            <p:strVal val="1+ppt_h/2"/>
                                          </p:val>
                                        </p:tav>
                                      </p:tavLst>
                                    </p:anim>
                                    <p:set>
                                      <p:cBhvr>
                                        <p:cTn id="8" dur="1" fill="hold">
                                          <p:stCondLst>
                                            <p:cond delay="499"/>
                                          </p:stCondLst>
                                        </p:cTn>
                                        <p:tgtEl>
                                          <p:spTgt spid="7"/>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8"/>
                                        </p:tgtEl>
                                        <p:attrNameLst>
                                          <p:attrName>ppt_x</p:attrName>
                                        </p:attrNameLst>
                                      </p:cBhvr>
                                      <p:tavLst>
                                        <p:tav tm="0">
                                          <p:val>
                                            <p:strVal val="ppt_x"/>
                                          </p:val>
                                        </p:tav>
                                        <p:tav tm="100000">
                                          <p:val>
                                            <p:strVal val="ppt_x"/>
                                          </p:val>
                                        </p:tav>
                                      </p:tavLst>
                                    </p:anim>
                                    <p:anim calcmode="lin" valueType="num">
                                      <p:cBhvr additive="base">
                                        <p:cTn id="11" dur="500"/>
                                        <p:tgtEl>
                                          <p:spTgt spid="8"/>
                                        </p:tgtEl>
                                        <p:attrNameLst>
                                          <p:attrName>ppt_y</p:attrName>
                                        </p:attrNameLst>
                                      </p:cBhvr>
                                      <p:tavLst>
                                        <p:tav tm="0">
                                          <p:val>
                                            <p:strVal val="ppt_y"/>
                                          </p:val>
                                        </p:tav>
                                        <p:tav tm="100000">
                                          <p:val>
                                            <p:strVal val="1+ppt_h/2"/>
                                          </p:val>
                                        </p:tav>
                                      </p:tavLst>
                                    </p:anim>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1000"/>
                                        <p:tgtEl>
                                          <p:spTgt spid="4">
                                            <p:txEl>
                                              <p:pRg st="0" end="0"/>
                                            </p:txEl>
                                          </p:spTgt>
                                        </p:tgtEl>
                                      </p:cBhvr>
                                    </p:animEffect>
                                    <p:anim calcmode="lin" valueType="num">
                                      <p:cBhvr>
                                        <p:cTn id="1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599" y="740230"/>
            <a:ext cx="10139835" cy="1224370"/>
          </a:xfrm>
        </p:spPr>
        <p:txBody>
          <a:bodyPr>
            <a:noAutofit/>
          </a:bodyPr>
          <a:lstStyle/>
          <a:p>
            <a:pPr marL="0" indent="0" algn="r" rtl="1">
              <a:buNone/>
            </a:pPr>
            <a:r>
              <a:rPr lang="fa-IR" sz="2800" b="1" dirty="0" smtClean="0">
                <a:cs typeface="B Kamran" panose="00000400000000000000" pitchFamily="2" charset="-78"/>
              </a:rPr>
              <a:t>کثرت و وحدت: </a:t>
            </a:r>
            <a:r>
              <a:rPr lang="fa-IR" sz="2800" dirty="0" smtClean="0">
                <a:cs typeface="B Kamran" panose="00000400000000000000" pitchFamily="2" charset="-78"/>
              </a:rPr>
              <a:t>در موضوع طراحی فضاها و بدنه های شهری بر تنوع و تکثر تاکید دارند که نیاز به اقداماتی از جمله ایجاد تباین در معابر و فضاهای شهری با سرپوشیده و سرباز نمودن آنها و بازی با نور و سایه دارد.</a:t>
            </a:r>
          </a:p>
        </p:txBody>
      </p:sp>
      <p:sp>
        <p:nvSpPr>
          <p:cNvPr id="4" name="Content Placeholder 2"/>
          <p:cNvSpPr txBox="1">
            <a:spLocks/>
          </p:cNvSpPr>
          <p:nvPr/>
        </p:nvSpPr>
        <p:spPr>
          <a:xfrm>
            <a:off x="769256" y="1964599"/>
            <a:ext cx="9936635" cy="884420"/>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a-IR" b="1" dirty="0">
                <a:cs typeface="B Kamran" panose="00000400000000000000" pitchFamily="2" charset="-78"/>
              </a:rPr>
              <a:t>دوگانگی و تضاد</a:t>
            </a:r>
            <a:r>
              <a:rPr lang="fa-IR" dirty="0">
                <a:cs typeface="B Kamran" panose="00000400000000000000" pitchFamily="2" charset="-78"/>
              </a:rPr>
              <a:t>:این گونه فضاها به استفاده کنندگان حق انتخاب میدهند، محیط شهری را از یکنواختی و کسل کنندگی در می آورند و به غنای آن می افزایند . </a:t>
            </a: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6481" t="23958" r="12130" b="26667"/>
          <a:stretch/>
        </p:blipFill>
        <p:spPr>
          <a:xfrm>
            <a:off x="1560305" y="2103386"/>
            <a:ext cx="4186237" cy="3386137"/>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7592" t="37916" r="7962" b="12291"/>
          <a:stretch/>
        </p:blipFill>
        <p:spPr>
          <a:xfrm>
            <a:off x="6729413" y="2103386"/>
            <a:ext cx="4343400" cy="3386137"/>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12708" t="22292" r="6667" b="24791"/>
          <a:stretch/>
        </p:blipFill>
        <p:spPr>
          <a:xfrm>
            <a:off x="2617579" y="2849019"/>
            <a:ext cx="7372351" cy="3629025"/>
          </a:xfrm>
          <a:prstGeom prst="rect">
            <a:avLst/>
          </a:prstGeom>
        </p:spPr>
      </p:pic>
    </p:spTree>
    <p:extLst>
      <p:ext uri="{BB962C8B-B14F-4D97-AF65-F5344CB8AC3E}">
        <p14:creationId xmlns:p14="http://schemas.microsoft.com/office/powerpoint/2010/main" val="540948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6"/>
                                        </p:tgtEl>
                                        <p:attrNameLst>
                                          <p:attrName>ppt_x</p:attrName>
                                        </p:attrNameLst>
                                      </p:cBhvr>
                                      <p:tavLst>
                                        <p:tav tm="0">
                                          <p:val>
                                            <p:strVal val="ppt_x"/>
                                          </p:val>
                                        </p:tav>
                                        <p:tav tm="100000">
                                          <p:val>
                                            <p:strVal val="ppt_x"/>
                                          </p:val>
                                        </p:tav>
                                      </p:tavLst>
                                    </p:anim>
                                    <p:anim calcmode="lin" valueType="num">
                                      <p:cBhvr additive="base">
                                        <p:cTn id="7" dur="500"/>
                                        <p:tgtEl>
                                          <p:spTgt spid="6"/>
                                        </p:tgtEl>
                                        <p:attrNameLst>
                                          <p:attrName>ppt_y</p:attrName>
                                        </p:attrNameLst>
                                      </p:cBhvr>
                                      <p:tavLst>
                                        <p:tav tm="0">
                                          <p:val>
                                            <p:strVal val="ppt_y"/>
                                          </p:val>
                                        </p:tav>
                                        <p:tav tm="100000">
                                          <p:val>
                                            <p:strVal val="1+ppt_h/2"/>
                                          </p:val>
                                        </p:tav>
                                      </p:tavLst>
                                    </p:anim>
                                    <p:set>
                                      <p:cBhvr>
                                        <p:cTn id="8" dur="1" fill="hold">
                                          <p:stCondLst>
                                            <p:cond delay="499"/>
                                          </p:stCondLst>
                                        </p:cTn>
                                        <p:tgtEl>
                                          <p:spTgt spid="6"/>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2"/>
                                        </p:tgtEl>
                                        <p:attrNameLst>
                                          <p:attrName>ppt_x</p:attrName>
                                        </p:attrNameLst>
                                      </p:cBhvr>
                                      <p:tavLst>
                                        <p:tav tm="0">
                                          <p:val>
                                            <p:strVal val="ppt_x"/>
                                          </p:val>
                                        </p:tav>
                                        <p:tav tm="100000">
                                          <p:val>
                                            <p:strVal val="ppt_x"/>
                                          </p:val>
                                        </p:tav>
                                      </p:tavLst>
                                    </p:anim>
                                    <p:anim calcmode="lin" valueType="num">
                                      <p:cBhvr additive="base">
                                        <p:cTn id="11" dur="500"/>
                                        <p:tgtEl>
                                          <p:spTgt spid="2"/>
                                        </p:tgtEl>
                                        <p:attrNameLst>
                                          <p:attrName>ppt_y</p:attrName>
                                        </p:attrNameLst>
                                      </p:cBhvr>
                                      <p:tavLst>
                                        <p:tav tm="0">
                                          <p:val>
                                            <p:strVal val="ppt_y"/>
                                          </p:val>
                                        </p:tav>
                                        <p:tav tm="100000">
                                          <p:val>
                                            <p:strVal val="1+ppt_h/2"/>
                                          </p:val>
                                        </p:tav>
                                      </p:tavLst>
                                    </p:anim>
                                    <p:set>
                                      <p:cBhvr>
                                        <p:cTn id="12" dur="1" fill="hold">
                                          <p:stCondLst>
                                            <p:cond delay="499"/>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noGrp="1"/>
          </p:cNvSpPr>
          <p:nvPr>
            <p:ph idx="1"/>
          </p:nvPr>
        </p:nvSpPr>
        <p:spPr>
          <a:xfrm>
            <a:off x="285750" y="428815"/>
            <a:ext cx="10515600" cy="674688"/>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a-IR" b="1" dirty="0">
                <a:cs typeface="B Kamran" panose="00000400000000000000" pitchFamily="2" charset="-78"/>
              </a:rPr>
              <a:t>هماهنگی و توازن</a:t>
            </a:r>
            <a:r>
              <a:rPr lang="fa-IR" dirty="0">
                <a:cs typeface="B Kamran" panose="00000400000000000000" pitchFamily="2" charset="-78"/>
              </a:rPr>
              <a:t>: شکل عمومی شهر باید بر طراحی مجموعه استوار باشد نه بر اساس طراحی تک تک بناها.</a:t>
            </a:r>
          </a:p>
          <a:p>
            <a:pPr marL="0" indent="0">
              <a:buNone/>
            </a:pPr>
            <a:endParaRPr lang="fa-IR" dirty="0">
              <a:cs typeface="B Kamran" panose="00000400000000000000" pitchFamily="2" charset="-78"/>
            </a:endParaRPr>
          </a:p>
        </p:txBody>
      </p:sp>
      <p:sp>
        <p:nvSpPr>
          <p:cNvPr id="6" name="Content Placeholder 2"/>
          <p:cNvSpPr txBox="1">
            <a:spLocks/>
          </p:cNvSpPr>
          <p:nvPr/>
        </p:nvSpPr>
        <p:spPr>
          <a:xfrm>
            <a:off x="5543550" y="937317"/>
            <a:ext cx="5220400" cy="1747825"/>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a-IR" b="1" dirty="0">
                <a:cs typeface="B Kamran" panose="00000400000000000000" pitchFamily="2" charset="-78"/>
              </a:rPr>
              <a:t>اقتصاد:</a:t>
            </a:r>
            <a:r>
              <a:rPr lang="fa-IR" dirty="0">
                <a:cs typeface="B Kamran" panose="00000400000000000000" pitchFamily="2" charset="-78"/>
              </a:rPr>
              <a:t>بلوک های برجی از انواع بسیار گران و اغلب غیر اقتصادی ساختمان هستند و تا جایی که فرم های کوتاهتر و پلان های عمیق تر عملی باشند ، نباید این گونه ساخته شوند.</a:t>
            </a:r>
          </a:p>
          <a:p>
            <a:pPr marL="0" indent="0">
              <a:buNone/>
            </a:pPr>
            <a:endParaRPr lang="fa-IR" dirty="0">
              <a:cs typeface="B Kamran" panose="00000400000000000000" pitchFamily="2" charset="-78"/>
            </a:endParaRPr>
          </a:p>
        </p:txBody>
      </p:sp>
      <p:sp>
        <p:nvSpPr>
          <p:cNvPr id="7" name="Content Placeholder 2"/>
          <p:cNvSpPr txBox="1">
            <a:spLocks/>
          </p:cNvSpPr>
          <p:nvPr/>
        </p:nvSpPr>
        <p:spPr>
          <a:xfrm>
            <a:off x="5543550" y="4671707"/>
            <a:ext cx="5220400" cy="1932293"/>
          </a:xfrm>
          <a:prstGeom prst="rect">
            <a:avLst/>
          </a:prstGeom>
        </p:spPr>
        <p:txBody>
          <a:bodyPr vert="horz" lIns="91440" tIns="45720" rIns="91440" bIns="45720" rtlCol="1">
            <a:normAutofit lnSpcReduction="10000"/>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a-IR" b="1" dirty="0">
                <a:cs typeface="B Kamran" panose="00000400000000000000" pitchFamily="2" charset="-78"/>
              </a:rPr>
              <a:t>سلسله مراتب : </a:t>
            </a:r>
            <a:r>
              <a:rPr lang="fa-IR" dirty="0">
                <a:cs typeface="B Kamran" panose="00000400000000000000" pitchFamily="2" charset="-78"/>
              </a:rPr>
              <a:t>باید به نحوه توزیع عملکردها توجه نمود و با دقت در مقیاس و شعاع عملکردی هر یک ، آنها را در شهر توزیع نمود تا سلسله مراتب عملکرد ها رعایت شود. نباید این طبقه بندی ها باعث مرگ فضا و تفکیک های شدید شود.</a:t>
            </a:r>
            <a:endParaRPr lang="en-US" dirty="0">
              <a:cs typeface="B Kamran" panose="00000400000000000000" pitchFamily="2" charset="-78"/>
            </a:endParaRPr>
          </a:p>
          <a:p>
            <a:pPr marL="0" indent="0">
              <a:buNone/>
            </a:pPr>
            <a:endParaRPr lang="fa-IR" dirty="0">
              <a:cs typeface="B Kamran" panose="00000400000000000000" pitchFamily="2" charset="-78"/>
            </a:endParaRPr>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l="7870" t="15000" r="6296" b="25834"/>
          <a:stretch/>
        </p:blipFill>
        <p:spPr>
          <a:xfrm>
            <a:off x="1108154" y="1609975"/>
            <a:ext cx="3572485" cy="3533526"/>
          </a:xfrm>
          <a:prstGeom prst="rect">
            <a:avLst/>
          </a:prstGeom>
        </p:spPr>
      </p:pic>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13218" t="16460" r="17616" b="12706"/>
          <a:stretch/>
        </p:blipFill>
        <p:spPr>
          <a:xfrm>
            <a:off x="1108153" y="1524418"/>
            <a:ext cx="3721021" cy="4662070"/>
          </a:xfrm>
          <a:prstGeom prst="rect">
            <a:avLst/>
          </a:prstGeom>
        </p:spPr>
      </p:pic>
      <p:sp>
        <p:nvSpPr>
          <p:cNvPr id="13" name="TextBox 12"/>
          <p:cNvSpPr txBox="1"/>
          <p:nvPr/>
        </p:nvSpPr>
        <p:spPr>
          <a:xfrm>
            <a:off x="5543550" y="2516625"/>
            <a:ext cx="5220400" cy="2677656"/>
          </a:xfrm>
          <a:prstGeom prst="rect">
            <a:avLst/>
          </a:prstGeom>
          <a:noFill/>
        </p:spPr>
        <p:txBody>
          <a:bodyPr wrap="square" rtlCol="1">
            <a:spAutoFit/>
          </a:bodyPr>
          <a:lstStyle/>
          <a:p>
            <a:r>
              <a:rPr lang="fa-IR" sz="2800" b="1" dirty="0">
                <a:cs typeface="B Kamran" panose="00000400000000000000" pitchFamily="2" charset="-78"/>
              </a:rPr>
              <a:t>نماد نشانه</a:t>
            </a:r>
            <a:r>
              <a:rPr lang="fa-IR" sz="2800" dirty="0">
                <a:cs typeface="B Kamran" panose="00000400000000000000" pitchFamily="2" charset="-78"/>
              </a:rPr>
              <a:t>: ویژگی پیام دهی  نشانه ها و نمادها به عنوان یک عامل ارتباطی ، دارای توانایی معرفی شخصیت و هویت مکان است. ساختمانهای مرتفع باید آگاهانه بنا شوند  و نه به گونه ای دلخواه.این ساختمان ها باید یک خط آسمان مناسب ایجاد نماید. </a:t>
            </a:r>
            <a:endParaRPr lang="en-US" sz="2800" dirty="0">
              <a:cs typeface="B Kamran" panose="00000400000000000000" pitchFamily="2" charset="-78"/>
            </a:endParaRPr>
          </a:p>
          <a:p>
            <a:endParaRPr lang="fa-IR" sz="2800" dirty="0">
              <a:cs typeface="B Kamran" panose="00000400000000000000" pitchFamily="2" charset="-78"/>
            </a:endParaRPr>
          </a:p>
        </p:txBody>
      </p:sp>
      <p:grpSp>
        <p:nvGrpSpPr>
          <p:cNvPr id="15" name="Group 14"/>
          <p:cNvGrpSpPr/>
          <p:nvPr/>
        </p:nvGrpSpPr>
        <p:grpSpPr>
          <a:xfrm>
            <a:off x="150806" y="1519474"/>
            <a:ext cx="5214776" cy="4862694"/>
            <a:chOff x="324256" y="745620"/>
            <a:chExt cx="6362466" cy="5066010"/>
          </a:xfrm>
        </p:grpSpPr>
        <p:pic>
          <p:nvPicPr>
            <p:cNvPr id="16" name="Picture 5" descr="C:\Users\arefe\Desktop\New folder\danyal-tomb-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260" y="745620"/>
              <a:ext cx="6119462" cy="5066010"/>
            </a:xfrm>
            <a:prstGeom prst="rect">
              <a:avLst/>
            </a:prstGeom>
            <a:ln/>
            <a:extLst/>
          </p:spPr>
          <p:style>
            <a:lnRef idx="2">
              <a:schemeClr val="dk1"/>
            </a:lnRef>
            <a:fillRef idx="1">
              <a:schemeClr val="lt1"/>
            </a:fillRef>
            <a:effectRef idx="0">
              <a:schemeClr val="dk1"/>
            </a:effectRef>
            <a:fontRef idx="minor">
              <a:schemeClr val="dk1"/>
            </a:fontRef>
          </p:style>
        </p:pic>
        <p:sp>
          <p:nvSpPr>
            <p:cNvPr id="17" name="TextBox 16"/>
            <p:cNvSpPr txBox="1"/>
            <p:nvPr/>
          </p:nvSpPr>
          <p:spPr>
            <a:xfrm>
              <a:off x="324256" y="5317627"/>
              <a:ext cx="2431136"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rtl="1"/>
              <a:r>
                <a:rPr lang="en-US" b="1" u="sng" dirty="0">
                  <a:hlinkClick r:id="rId5"/>
                </a:rPr>
                <a:t>www.arc.jamma.net</a:t>
              </a:r>
              <a:endParaRPr lang="en-US" dirty="0"/>
            </a:p>
          </p:txBody>
        </p:sp>
      </p:grpSp>
    </p:spTree>
    <p:extLst>
      <p:ext uri="{BB962C8B-B14F-4D97-AF65-F5344CB8AC3E}">
        <p14:creationId xmlns:p14="http://schemas.microsoft.com/office/powerpoint/2010/main" val="21981743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143" y="0"/>
            <a:ext cx="10515600" cy="1325563"/>
          </a:xfrm>
        </p:spPr>
        <p:txBody>
          <a:bodyPr>
            <a:normAutofit/>
          </a:bodyPr>
          <a:lstStyle/>
          <a:p>
            <a:pPr algn="r"/>
            <a:r>
              <a:rPr lang="fa-IR" sz="3600" dirty="0">
                <a:cs typeface="B Nazanin" panose="00000400000000000000" pitchFamily="2" charset="-78"/>
              </a:rPr>
              <a:t>عناصر تشکیل دهنده فرم شهر</a:t>
            </a:r>
          </a:p>
        </p:txBody>
      </p:sp>
      <p:sp>
        <p:nvSpPr>
          <p:cNvPr id="3" name="Content Placeholder 2"/>
          <p:cNvSpPr>
            <a:spLocks noGrp="1"/>
          </p:cNvSpPr>
          <p:nvPr>
            <p:ph idx="1"/>
          </p:nvPr>
        </p:nvSpPr>
        <p:spPr>
          <a:xfrm>
            <a:off x="1226298" y="662781"/>
            <a:ext cx="10515600" cy="4351338"/>
          </a:xfrm>
        </p:spPr>
        <p:txBody>
          <a:bodyPr>
            <a:normAutofit/>
          </a:bodyPr>
          <a:lstStyle/>
          <a:p>
            <a:pPr marL="0" indent="0" algn="just" rtl="1">
              <a:buNone/>
            </a:pPr>
            <a:r>
              <a:rPr lang="fa-IR" sz="2800" dirty="0">
                <a:cs typeface="B Kamran" panose="00000400000000000000" pitchFamily="2" charset="-78"/>
              </a:rPr>
              <a:t>در این نهضت عناصری مانند فضاهای شهری و عمومی ، میدان ، بازار ، پارک ها و فضاهای باز و راه های سبز به عنوان اجزاء اساسی شهر معرفی </a:t>
            </a:r>
            <a:r>
              <a:rPr lang="fa-IR" sz="2800" dirty="0" smtClean="0">
                <a:cs typeface="B Kamran" panose="00000400000000000000" pitchFamily="2" charset="-78"/>
              </a:rPr>
              <a:t>شده اند. فرانسیس تیبالدز از خیابان،میدان،پارک و آب به عنوان عناصر تشکیل دهنده فرم شهرنام می برد. </a:t>
            </a:r>
            <a:r>
              <a:rPr lang="fa-IR" sz="2800" dirty="0">
                <a:cs typeface="B Kamran" panose="00000400000000000000" pitchFamily="2" charset="-78"/>
              </a:rPr>
              <a:t>برادبنت معتقد است علاوه </a:t>
            </a:r>
            <a:r>
              <a:rPr lang="fa-IR" sz="2800" dirty="0" smtClean="0">
                <a:cs typeface="B Kamran" panose="00000400000000000000" pitchFamily="2" charset="-78"/>
              </a:rPr>
              <a:t>بر یادمان </a:t>
            </a:r>
            <a:r>
              <a:rPr lang="fa-IR" sz="2800" dirty="0">
                <a:cs typeface="B Kamran" panose="00000400000000000000" pitchFamily="2" charset="-78"/>
              </a:rPr>
              <a:t>ها و بافت شهری ، در هر شهری یک جزء ترکیبی سومی نیز وجود دارد که سکونت خارج از شهر </a:t>
            </a:r>
            <a:r>
              <a:rPr lang="fa-IR" sz="2800" dirty="0" smtClean="0">
                <a:cs typeface="B Kamran" panose="00000400000000000000" pitchFamily="2" charset="-78"/>
              </a:rPr>
              <a:t>است.از دیگر عوامل سازنده ی فرم شهر در این نهضت می توان به شبکه ی ارگانیک متکی بر سلسله مراتب، عناصر شاخص و برجسته ی بومی و فرهنگی هر منطقه و شهر، توپوگرافی و تاثیر عوامل طبیعی و اقلیمی اشاره کرد.</a:t>
            </a:r>
            <a:endParaRPr lang="fa-IR" sz="2800" dirty="0">
              <a:cs typeface="B Kamran" panose="00000400000000000000" pitchFamily="2" charset="-78"/>
            </a:endParaRPr>
          </a:p>
          <a:p>
            <a:pPr marL="0" indent="0" algn="r" rtl="1">
              <a:buNone/>
            </a:pPr>
            <a:endParaRPr lang="fa-IR" dirty="0">
              <a:cs typeface="B Kamran" panose="00000400000000000000" pitchFamily="2" charset="-78"/>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4896" t="27292" r="5103" b="23125"/>
          <a:stretch/>
        </p:blipFill>
        <p:spPr>
          <a:xfrm>
            <a:off x="2143501" y="3831771"/>
            <a:ext cx="7486727" cy="2781527"/>
          </a:xfrm>
          <a:prstGeom prst="rect">
            <a:avLst/>
          </a:prstGeom>
        </p:spPr>
      </p:pic>
    </p:spTree>
    <p:extLst>
      <p:ext uri="{BB962C8B-B14F-4D97-AF65-F5344CB8AC3E}">
        <p14:creationId xmlns:p14="http://schemas.microsoft.com/office/powerpoint/2010/main" val="2843513565"/>
      </p:ext>
    </p:extLst>
  </p:cSld>
  <p:clrMapOvr>
    <a:masterClrMapping/>
  </p:clrMapOvr>
  <p:transition spd="med">
    <p:pull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6013"/>
            <a:ext cx="10515600" cy="1325563"/>
          </a:xfrm>
        </p:spPr>
        <p:txBody>
          <a:bodyPr>
            <a:normAutofit/>
          </a:bodyPr>
          <a:lstStyle/>
          <a:p>
            <a:pPr algn="r"/>
            <a:r>
              <a:rPr lang="fa-IR" sz="3600" dirty="0">
                <a:cs typeface="B Nazanin" panose="00000400000000000000" pitchFamily="2" charset="-78"/>
              </a:rPr>
              <a:t>نمونه های اجرا شده</a:t>
            </a:r>
          </a:p>
        </p:txBody>
      </p:sp>
      <p:sp>
        <p:nvSpPr>
          <p:cNvPr id="3" name="Content Placeholder 2"/>
          <p:cNvSpPr>
            <a:spLocks noGrp="1"/>
          </p:cNvSpPr>
          <p:nvPr>
            <p:ph idx="1"/>
          </p:nvPr>
        </p:nvSpPr>
        <p:spPr>
          <a:xfrm>
            <a:off x="5924549" y="1723469"/>
            <a:ext cx="4752975" cy="3267075"/>
          </a:xfrm>
        </p:spPr>
        <p:txBody>
          <a:bodyPr>
            <a:normAutofit/>
          </a:bodyPr>
          <a:lstStyle/>
          <a:p>
            <a:pPr algn="just" rtl="1">
              <a:buFont typeface="Wingdings" panose="05000000000000000000" pitchFamily="2" charset="2"/>
              <a:buChar char="ü"/>
            </a:pPr>
            <a:r>
              <a:rPr lang="en-US" dirty="0">
                <a:cs typeface="B Kamran" panose="00000400000000000000" pitchFamily="2" charset="-78"/>
              </a:rPr>
              <a:t> </a:t>
            </a:r>
            <a:r>
              <a:rPr lang="fa-IR" b="1" dirty="0">
                <a:cs typeface="B Kamran" panose="00000400000000000000" pitchFamily="2" charset="-78"/>
              </a:rPr>
              <a:t>باغشهر </a:t>
            </a:r>
            <a:r>
              <a:rPr lang="fa-IR" sz="2800" b="1" dirty="0" smtClean="0">
                <a:cs typeface="B Kamran" panose="00000400000000000000" pitchFamily="2" charset="-78"/>
              </a:rPr>
              <a:t>استاکن </a:t>
            </a:r>
            <a:r>
              <a:rPr lang="fa-IR" sz="2800" dirty="0" smtClean="0">
                <a:cs typeface="B Kamran" panose="00000400000000000000" pitchFamily="2" charset="-78"/>
                <a:sym typeface="Wingdings" pitchFamily="2" charset="2"/>
              </a:rPr>
              <a:t>:(1914-1917) </a:t>
            </a:r>
            <a:r>
              <a:rPr lang="fa-IR" sz="2800" dirty="0" smtClean="0">
                <a:cs typeface="B Kamran" panose="00000400000000000000" pitchFamily="2" charset="-78"/>
              </a:rPr>
              <a:t>کوی </a:t>
            </a:r>
            <a:r>
              <a:rPr lang="fa-IR" sz="2800" dirty="0">
                <a:cs typeface="B Kamran" panose="00000400000000000000" pitchFamily="2" charset="-78"/>
              </a:rPr>
              <a:t>مسکونی بر اساس نقشه ای منضبط  اما غیر یکنواخت و منعطف با تنوع </a:t>
            </a:r>
            <a:r>
              <a:rPr lang="fa-IR" sz="2800" dirty="0" smtClean="0">
                <a:cs typeface="B Kamran" panose="00000400000000000000" pitchFamily="2" charset="-78"/>
              </a:rPr>
              <a:t>های سنجیده </a:t>
            </a:r>
            <a:r>
              <a:rPr lang="fa-IR" sz="2800" dirty="0">
                <a:cs typeface="B Kamran" panose="00000400000000000000" pitchFamily="2" charset="-78"/>
              </a:rPr>
              <a:t>، مسیر های انحنا دار و میدان های خودمانی و صمیمانه ساخته </a:t>
            </a:r>
            <a:r>
              <a:rPr lang="fa-IR" dirty="0">
                <a:cs typeface="B Kamran" panose="00000400000000000000" pitchFamily="2" charset="-78"/>
              </a:rPr>
              <a:t>شد .خانه </a:t>
            </a:r>
            <a:r>
              <a:rPr lang="fa-IR" sz="2800" dirty="0">
                <a:cs typeface="B Kamran" panose="00000400000000000000" pitchFamily="2" charset="-78"/>
              </a:rPr>
              <a:t>های این مجموعه سبکی التقاطی </a:t>
            </a:r>
            <a:r>
              <a:rPr lang="fa-IR" sz="2800" dirty="0" smtClean="0">
                <a:cs typeface="B Kamran" panose="00000400000000000000" pitchFamily="2" charset="-78"/>
              </a:rPr>
              <a:t>      داشتند</a:t>
            </a:r>
            <a:r>
              <a:rPr lang="fa-IR" sz="2800" dirty="0">
                <a:cs typeface="B Kamran" panose="00000400000000000000" pitchFamily="2" charset="-78"/>
              </a:rPr>
              <a:t>.</a:t>
            </a:r>
            <a:endParaRPr lang="en-US" sz="2800" dirty="0">
              <a:cs typeface="B Kamran" panose="00000400000000000000" pitchFamily="2" charset="-78"/>
            </a:endParaRPr>
          </a:p>
          <a:p>
            <a:pPr marL="0" indent="0" algn="r" rtl="1">
              <a:buNone/>
            </a:pPr>
            <a:endParaRPr lang="fa-IR" dirty="0">
              <a:cs typeface="B Kamran" panose="00000400000000000000" pitchFamily="2" charset="-78"/>
            </a:endParaRPr>
          </a:p>
        </p:txBody>
      </p:sp>
      <p:sp>
        <p:nvSpPr>
          <p:cNvPr id="6" name="TextBox 5"/>
          <p:cNvSpPr txBox="1"/>
          <p:nvPr/>
        </p:nvSpPr>
        <p:spPr>
          <a:xfrm>
            <a:off x="0" y="1291187"/>
            <a:ext cx="10677524" cy="1384995"/>
          </a:xfrm>
          <a:prstGeom prst="rect">
            <a:avLst/>
          </a:prstGeom>
          <a:noFill/>
        </p:spPr>
        <p:txBody>
          <a:bodyPr wrap="square" rtlCol="1">
            <a:spAutoFit/>
          </a:bodyPr>
          <a:lstStyle/>
          <a:p>
            <a:pPr marL="457200" indent="-457200">
              <a:buFont typeface="Wingdings" panose="05000000000000000000" pitchFamily="2" charset="2"/>
              <a:buChar char="ü"/>
            </a:pPr>
            <a:r>
              <a:rPr lang="fa-IR" sz="2800" b="1" dirty="0">
                <a:cs typeface="B Kamran" panose="00000400000000000000" pitchFamily="2" charset="-78"/>
              </a:rPr>
              <a:t>طرح توسعه مونکینی می هاگ</a:t>
            </a:r>
            <a:r>
              <a:rPr lang="fa-IR" sz="2800" dirty="0">
                <a:cs typeface="B Kamran" panose="00000400000000000000" pitchFamily="2" charset="-78"/>
              </a:rPr>
              <a:t>:(</a:t>
            </a:r>
            <a:r>
              <a:rPr lang="fa-IR" sz="2800" dirty="0" smtClean="0">
                <a:cs typeface="B Kamran" panose="00000400000000000000" pitchFamily="2" charset="-78"/>
              </a:rPr>
              <a:t>1915) میدان </a:t>
            </a:r>
            <a:r>
              <a:rPr lang="fa-IR" sz="2800" dirty="0">
                <a:cs typeface="B Kamran" panose="00000400000000000000" pitchFamily="2" charset="-78"/>
              </a:rPr>
              <a:t>ها ، بلوار ها و خیابان های متنوع با دقت در شبکه ای پیچیده ، در 860 هکتار مساحت محدوده توزیع شده بودند.پارک ها و فضای سبز توسط بخش مسکونی نفوذ کرده و بخش مسکونی را از بخش صنعتی که در جوار آن قرار داشت جدا می نمود</a:t>
            </a: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3802" t="10209" r="24479" b="11042"/>
          <a:stretch/>
        </p:blipFill>
        <p:spPr>
          <a:xfrm rot="5400000">
            <a:off x="836603" y="1287480"/>
            <a:ext cx="5053825" cy="4836318"/>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458" t="7917" r="4167" b="10208"/>
          <a:stretch/>
        </p:blipFill>
        <p:spPr>
          <a:xfrm>
            <a:off x="3406726" y="2676182"/>
            <a:ext cx="6071491" cy="3950491"/>
          </a:xfrm>
          <a:prstGeom prst="rect">
            <a:avLst/>
          </a:prstGeom>
        </p:spPr>
      </p:pic>
    </p:spTree>
    <p:extLst>
      <p:ext uri="{BB962C8B-B14F-4D97-AF65-F5344CB8AC3E}">
        <p14:creationId xmlns:p14="http://schemas.microsoft.com/office/powerpoint/2010/main" val="4287527107"/>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7" dur="500"/>
                                        <p:tgtEl>
                                          <p:spTgt spid="3">
                                            <p:txEl>
                                              <p:pRg st="0" end="0"/>
                                            </p:txEl>
                                          </p:spTgt>
                                        </p:tgtEl>
                                        <p:attrNameLst>
                                          <p:attrName>ppt_y</p:attrName>
                                        </p:attrNameLst>
                                      </p:cBhvr>
                                      <p:tavLst>
                                        <p:tav tm="0">
                                          <p:val>
                                            <p:strVal val="ppt_y"/>
                                          </p:val>
                                        </p:tav>
                                        <p:tav tm="100000">
                                          <p:val>
                                            <p:strVal val="1+ppt_h/2"/>
                                          </p:val>
                                        </p:tav>
                                      </p:tavLst>
                                    </p:anim>
                                    <p:set>
                                      <p:cBhvr>
                                        <p:cTn id="8" dur="1" fill="hold">
                                          <p:stCondLst>
                                            <p:cond delay="499"/>
                                          </p:stCondLst>
                                        </p:cTn>
                                        <p:tgtEl>
                                          <p:spTgt spid="3">
                                            <p:txEl>
                                              <p:pRg st="0" end="0"/>
                                            </p:txEl>
                                          </p:spTgt>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7"/>
                                        </p:tgtEl>
                                        <p:attrNameLst>
                                          <p:attrName>ppt_x</p:attrName>
                                        </p:attrNameLst>
                                      </p:cBhvr>
                                      <p:tavLst>
                                        <p:tav tm="0">
                                          <p:val>
                                            <p:strVal val="ppt_x"/>
                                          </p:val>
                                        </p:tav>
                                        <p:tav tm="100000">
                                          <p:val>
                                            <p:strVal val="ppt_x"/>
                                          </p:val>
                                        </p:tav>
                                      </p:tavLst>
                                    </p:anim>
                                    <p:anim calcmode="lin" valueType="num">
                                      <p:cBhvr additive="base">
                                        <p:cTn id="11" dur="500"/>
                                        <p:tgtEl>
                                          <p:spTgt spid="7"/>
                                        </p:tgtEl>
                                        <p:attrNameLst>
                                          <p:attrName>ppt_y</p:attrName>
                                        </p:attrNameLst>
                                      </p:cBhvr>
                                      <p:tavLst>
                                        <p:tav tm="0">
                                          <p:val>
                                            <p:strVal val="ppt_y"/>
                                          </p:val>
                                        </p:tav>
                                        <p:tav tm="100000">
                                          <p:val>
                                            <p:strVal val="1+ppt_h/2"/>
                                          </p:val>
                                        </p:tav>
                                      </p:tavLst>
                                    </p:anim>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0315" y="1671474"/>
            <a:ext cx="6132538" cy="4413802"/>
            <a:chOff x="4995601" y="-1022424"/>
            <a:chExt cx="6902856" cy="4312582"/>
          </a:xfrm>
        </p:grpSpPr>
        <p:pic>
          <p:nvPicPr>
            <p:cNvPr id="5" name="Picture 5" descr="C:\Users\Melika\Pictures\Berlin_hufeisensiedlung_luftbild_2008.jpg"/>
            <p:cNvPicPr>
              <a:picLocks noChangeAspect="1" noChangeArrowheads="1"/>
            </p:cNvPicPr>
            <p:nvPr/>
          </p:nvPicPr>
          <p:blipFill>
            <a:blip r:embed="rId2" cstate="print"/>
            <a:srcRect/>
            <a:stretch>
              <a:fillRect/>
            </a:stretch>
          </p:blipFill>
          <p:spPr bwMode="auto">
            <a:xfrm>
              <a:off x="4995601" y="-1022424"/>
              <a:ext cx="6894611" cy="4312582"/>
            </a:xfrm>
            <a:prstGeom prst="rect">
              <a:avLst/>
            </a:prstGeom>
            <a:ln/>
          </p:spPr>
          <p:style>
            <a:lnRef idx="2">
              <a:schemeClr val="dk1"/>
            </a:lnRef>
            <a:fillRef idx="1">
              <a:schemeClr val="lt1"/>
            </a:fillRef>
            <a:effectRef idx="0">
              <a:schemeClr val="dk1"/>
            </a:effectRef>
            <a:fontRef idx="minor">
              <a:schemeClr val="dk1"/>
            </a:fontRef>
          </p:style>
        </p:pic>
        <p:sp>
          <p:nvSpPr>
            <p:cNvPr id="6" name="TextBox 5"/>
            <p:cNvSpPr txBox="1"/>
            <p:nvPr/>
          </p:nvSpPr>
          <p:spPr>
            <a:xfrm>
              <a:off x="8572769" y="2845385"/>
              <a:ext cx="3325688" cy="36086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rtl="1"/>
              <a:r>
                <a:rPr lang="en-US" b="1" u="sng" dirty="0">
                  <a:hlinkClick r:id="rId3"/>
                </a:rPr>
                <a:t>www.architectur24.ir</a:t>
              </a:r>
              <a:endParaRPr lang="en-US" dirty="0"/>
            </a:p>
          </p:txBody>
        </p:sp>
      </p:gr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4816" t="22083" r="5462" b="28522"/>
          <a:stretch/>
        </p:blipFill>
        <p:spPr>
          <a:xfrm>
            <a:off x="6647543" y="2290833"/>
            <a:ext cx="4470174" cy="32812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extBox 7"/>
          <p:cNvSpPr txBox="1"/>
          <p:nvPr/>
        </p:nvSpPr>
        <p:spPr>
          <a:xfrm>
            <a:off x="3901046" y="618417"/>
            <a:ext cx="4430553" cy="523220"/>
          </a:xfrm>
          <a:prstGeom prst="rect">
            <a:avLst/>
          </a:prstGeom>
          <a:noFill/>
        </p:spPr>
        <p:txBody>
          <a:bodyPr wrap="square" rtlCol="1">
            <a:spAutoFit/>
          </a:bodyPr>
          <a:lstStyle/>
          <a:p>
            <a:pPr algn="ctr"/>
            <a:r>
              <a:rPr lang="fa-IR" sz="2800" b="1" dirty="0" smtClean="0">
                <a:cs typeface="B Kamran" panose="00000400000000000000" pitchFamily="2" charset="-78"/>
              </a:rPr>
              <a:t>شهرک نعل اسبی در برلین،توسط برنو تات</a:t>
            </a:r>
            <a:endParaRPr lang="fa-IR" sz="2800" b="1" dirty="0">
              <a:cs typeface="B Kamran" panose="00000400000000000000" pitchFamily="2" charset="-78"/>
            </a:endParaRPr>
          </a:p>
        </p:txBody>
      </p:sp>
    </p:spTree>
    <p:extLst>
      <p:ext uri="{BB962C8B-B14F-4D97-AF65-F5344CB8AC3E}">
        <p14:creationId xmlns:p14="http://schemas.microsoft.com/office/powerpoint/2010/main" val="790785169"/>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noGrp="1"/>
          </p:cNvSpPr>
          <p:nvPr>
            <p:ph idx="1"/>
          </p:nvPr>
        </p:nvSpPr>
        <p:spPr>
          <a:xfrm>
            <a:off x="453530" y="625476"/>
            <a:ext cx="10515600" cy="1117600"/>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ü"/>
            </a:pPr>
            <a:r>
              <a:rPr lang="fa-IR" dirty="0">
                <a:cs typeface="B Kamran" panose="00000400000000000000" pitchFamily="2" charset="-78"/>
              </a:rPr>
              <a:t>از جمله نمونه های اجرا شده در ایران می توان به طراحی مجموعه ی شوشتر نو در خوزستان که توسط کامران دیبا طراحی شده و همچنین به روستاهایی مانند ماسوله، ابیانه، کندوان اشاره نمود</a:t>
            </a:r>
            <a:r>
              <a:rPr lang="fa-IR" dirty="0" smtClean="0"/>
              <a:t>.</a:t>
            </a:r>
            <a:endParaRPr lang="fa-IR" dirty="0"/>
          </a:p>
        </p:txBody>
      </p:sp>
      <p:pic>
        <p:nvPicPr>
          <p:cNvPr id="5" name="Picture 8" descr="C:\Users\arefe\Desktop\سنت گرایی\masoleh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3530" y="1743076"/>
            <a:ext cx="4221884" cy="28717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6" name="Picture 7" descr="C:\Users\arefe\Desktop\سنت گرایی\abyane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2842" y="1743077"/>
            <a:ext cx="4176712" cy="28717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7" name="Picture 5" descr="C:\Users\arefe\Desktop\سنت گرایی\6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1838" y="3178291"/>
            <a:ext cx="3281635" cy="34696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847195240"/>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982624863"/>
              </p:ext>
            </p:extLst>
          </p:nvPr>
        </p:nvGraphicFramePr>
        <p:xfrm>
          <a:off x="1642252" y="269823"/>
          <a:ext cx="9030742" cy="6130977"/>
        </p:xfrm>
        <a:graphic>
          <a:graphicData uri="http://schemas.openxmlformats.org/drawingml/2006/table">
            <a:tbl>
              <a:tblPr rtl="1" firstRow="1" bandRow="1">
                <a:tableStyleId>{5C22544A-7EE6-4342-B048-85BDC9FD1C3A}</a:tableStyleId>
              </a:tblPr>
              <a:tblGrid>
                <a:gridCol w="4515371"/>
                <a:gridCol w="4515371"/>
              </a:tblGrid>
              <a:tr h="762538">
                <a:tc>
                  <a:txBody>
                    <a:bodyPr/>
                    <a:lstStyle/>
                    <a:p>
                      <a:pPr marL="0" algn="ctr" defTabSz="914400" rtl="1" eaLnBrk="1" latinLnBrk="0" hangingPunct="1"/>
                      <a:r>
                        <a:rPr lang="fa-IR" sz="3200" b="1" kern="1200" dirty="0" smtClean="0">
                          <a:solidFill>
                            <a:schemeClr val="lt1"/>
                          </a:solidFill>
                          <a:latin typeface="+mn-lt"/>
                          <a:ea typeface="+mn-ea"/>
                          <a:cs typeface="B Nazanin" panose="00000400000000000000" pitchFamily="2" charset="-78"/>
                        </a:rPr>
                        <a:t>امتیازات</a:t>
                      </a:r>
                      <a:endParaRPr lang="fa-IR" sz="3200" b="1" kern="1200" dirty="0">
                        <a:solidFill>
                          <a:schemeClr val="lt1"/>
                        </a:solidFill>
                        <a:latin typeface="+mn-lt"/>
                        <a:ea typeface="+mn-ea"/>
                        <a:cs typeface="B Nazanin" panose="00000400000000000000" pitchFamily="2" charset="-78"/>
                      </a:endParaRPr>
                    </a:p>
                  </a:txBody>
                  <a:tcPr/>
                </a:tc>
                <a:tc>
                  <a:txBody>
                    <a:bodyPr/>
                    <a:lstStyle/>
                    <a:p>
                      <a:pPr marL="0" algn="ctr" defTabSz="914400" rtl="1" eaLnBrk="1" latinLnBrk="0" hangingPunct="1"/>
                      <a:r>
                        <a:rPr lang="fa-IR" sz="3200" b="1" kern="1200" dirty="0" smtClean="0">
                          <a:solidFill>
                            <a:schemeClr val="lt1"/>
                          </a:solidFill>
                          <a:latin typeface="+mn-lt"/>
                          <a:ea typeface="+mn-ea"/>
                          <a:cs typeface="B Nazanin" panose="00000400000000000000" pitchFamily="2" charset="-78"/>
                        </a:rPr>
                        <a:t>انتقادات</a:t>
                      </a:r>
                      <a:endParaRPr lang="fa-IR" sz="3200" b="1" kern="1200" dirty="0">
                        <a:solidFill>
                          <a:schemeClr val="lt1"/>
                        </a:solidFill>
                        <a:latin typeface="+mn-lt"/>
                        <a:ea typeface="+mn-ea"/>
                        <a:cs typeface="B Nazanin" panose="00000400000000000000" pitchFamily="2" charset="-78"/>
                      </a:endParaRPr>
                    </a:p>
                  </a:txBody>
                  <a:tcPr/>
                </a:tc>
              </a:tr>
              <a:tr h="5368439">
                <a:tc>
                  <a:txBody>
                    <a:bodyPr/>
                    <a:lstStyle/>
                    <a:p>
                      <a:pPr marL="457200" indent="-457200" algn="justLow" rtl="1">
                        <a:buFont typeface="Wingdings" panose="05000000000000000000" pitchFamily="2" charset="2"/>
                        <a:buChar char="ü"/>
                      </a:pPr>
                      <a:r>
                        <a:rPr lang="fa-IR" sz="2800" dirty="0" smtClean="0">
                          <a:cs typeface="B Kamran" panose="00000400000000000000" pitchFamily="2" charset="-78"/>
                        </a:rPr>
                        <a:t>تاکید و توجه به زمینه و محیط</a:t>
                      </a:r>
                    </a:p>
                    <a:p>
                      <a:pPr marL="457200" indent="-457200" algn="justLow" rtl="1">
                        <a:buFont typeface="Wingdings" panose="05000000000000000000" pitchFamily="2" charset="2"/>
                        <a:buChar char="ü"/>
                      </a:pPr>
                      <a:r>
                        <a:rPr lang="fa-IR" sz="2800" dirty="0" smtClean="0">
                          <a:cs typeface="B Kamran" panose="00000400000000000000" pitchFamily="2" charset="-78"/>
                        </a:rPr>
                        <a:t>اهمیت به طرح های پیشین و پرهیز از برخورد های خود سرانه</a:t>
                      </a:r>
                    </a:p>
                    <a:p>
                      <a:pPr marL="457200" indent="-457200" algn="justLow" rtl="1">
                        <a:buFont typeface="Wingdings" panose="05000000000000000000" pitchFamily="2" charset="2"/>
                        <a:buChar char="ü"/>
                      </a:pPr>
                      <a:r>
                        <a:rPr lang="fa-IR" sz="2800" dirty="0" smtClean="0">
                          <a:cs typeface="B Kamran" panose="00000400000000000000" pitchFamily="2" charset="-78"/>
                        </a:rPr>
                        <a:t>اقتصادی بودن ایده ها و طرح ها</a:t>
                      </a:r>
                    </a:p>
                    <a:p>
                      <a:pPr marL="457200" indent="-457200" algn="justLow" rtl="1">
                        <a:buFont typeface="Wingdings" panose="05000000000000000000" pitchFamily="2" charset="2"/>
                        <a:buChar char="ü"/>
                      </a:pPr>
                      <a:r>
                        <a:rPr lang="fa-IR" sz="2800" dirty="0" smtClean="0">
                          <a:cs typeface="B Kamran" panose="00000400000000000000" pitchFamily="2" charset="-78"/>
                        </a:rPr>
                        <a:t>پرهیز از برخورد های قطعی، فرموله ویکنواخت </a:t>
                      </a:r>
                    </a:p>
                    <a:p>
                      <a:pPr marL="457200" indent="-457200" algn="justLow" rtl="1">
                        <a:buFont typeface="Wingdings" panose="05000000000000000000" pitchFamily="2" charset="2"/>
                        <a:buChar char="ü"/>
                      </a:pPr>
                      <a:r>
                        <a:rPr lang="fa-IR" sz="2800" dirty="0" smtClean="0">
                          <a:cs typeface="B Kamran" panose="00000400000000000000" pitchFamily="2" charset="-78"/>
                        </a:rPr>
                        <a:t>قابلیت تغییر و انطباق با شرایط جدید </a:t>
                      </a:r>
                    </a:p>
                    <a:p>
                      <a:pPr marL="457200" indent="-457200" algn="justLow" rtl="1">
                        <a:buFont typeface="Wingdings" panose="05000000000000000000" pitchFamily="2" charset="2"/>
                        <a:buChar char="ü"/>
                      </a:pPr>
                      <a:r>
                        <a:rPr lang="fa-IR" sz="2800" dirty="0" smtClean="0">
                          <a:cs typeface="B Kamran" panose="00000400000000000000" pitchFamily="2" charset="-78"/>
                        </a:rPr>
                        <a:t>پرهیز از تقلید کورکورانه و ظاهری سنت ها</a:t>
                      </a:r>
                    </a:p>
                    <a:p>
                      <a:pPr marL="457200" indent="-457200" algn="justLow" rtl="1">
                        <a:buFont typeface="Wingdings" panose="05000000000000000000" pitchFamily="2" charset="2"/>
                        <a:buChar char="ü"/>
                      </a:pPr>
                      <a:r>
                        <a:rPr lang="fa-IR" sz="2800" dirty="0" smtClean="0">
                          <a:cs typeface="B Kamran" panose="00000400000000000000" pitchFamily="2" charset="-78"/>
                        </a:rPr>
                        <a:t>اهمیت دادن به سنت و فرهنگ</a:t>
                      </a:r>
                    </a:p>
                    <a:p>
                      <a:pPr rtl="1"/>
                      <a:endParaRPr lang="fa-IR" dirty="0"/>
                    </a:p>
                  </a:txBody>
                  <a:tcPr/>
                </a:tc>
                <a:tc>
                  <a:txBody>
                    <a:bodyPr/>
                    <a:lstStyle/>
                    <a:p>
                      <a:pPr marL="457200" indent="-457200" algn="justLow" rtl="1">
                        <a:buFont typeface="Wingdings" panose="05000000000000000000" pitchFamily="2" charset="2"/>
                        <a:buChar char="ü"/>
                      </a:pPr>
                      <a:r>
                        <a:rPr lang="fa-IR" sz="2800" kern="1200" dirty="0" smtClean="0">
                          <a:solidFill>
                            <a:schemeClr val="dk1"/>
                          </a:solidFill>
                          <a:latin typeface="+mn-lt"/>
                          <a:ea typeface="+mn-ea"/>
                          <a:cs typeface="B Kamran" panose="00000400000000000000" pitchFamily="2" charset="-78"/>
                        </a:rPr>
                        <a:t>استفاده در مقیاس های کوچک مثل روستا</a:t>
                      </a:r>
                    </a:p>
                    <a:p>
                      <a:pPr marL="457200" indent="-457200" algn="justLow" rtl="1">
                        <a:buFont typeface="Wingdings" panose="05000000000000000000" pitchFamily="2" charset="2"/>
                        <a:buChar char="ü"/>
                      </a:pPr>
                      <a:r>
                        <a:rPr lang="fa-IR" sz="2800" kern="1200" dirty="0" smtClean="0">
                          <a:solidFill>
                            <a:schemeClr val="dk1"/>
                          </a:solidFill>
                          <a:latin typeface="+mn-lt"/>
                          <a:ea typeface="+mn-ea"/>
                          <a:cs typeface="B Kamran" panose="00000400000000000000" pitchFamily="2" charset="-78"/>
                        </a:rPr>
                        <a:t>لزوم استفاده از مصالح بومی در ساخت و ساز</a:t>
                      </a:r>
                      <a:endParaRPr lang="en-US" sz="2800" kern="1200" dirty="0" smtClean="0">
                        <a:solidFill>
                          <a:schemeClr val="dk1"/>
                        </a:solidFill>
                        <a:latin typeface="+mn-lt"/>
                        <a:ea typeface="+mn-ea"/>
                        <a:cs typeface="B Kamran" panose="00000400000000000000" pitchFamily="2" charset="-78"/>
                      </a:endParaRPr>
                    </a:p>
                    <a:p>
                      <a:pPr marL="457200" indent="-457200" algn="justLow" rtl="1">
                        <a:buFont typeface="Wingdings" panose="05000000000000000000" pitchFamily="2" charset="2"/>
                        <a:buChar char="ü"/>
                      </a:pPr>
                      <a:r>
                        <a:rPr lang="fa-IR" sz="2800" kern="1200" dirty="0" smtClean="0">
                          <a:solidFill>
                            <a:schemeClr val="dk1"/>
                          </a:solidFill>
                          <a:latin typeface="+mn-lt"/>
                          <a:ea typeface="+mn-ea"/>
                          <a:cs typeface="B Kamran" panose="00000400000000000000" pitchFamily="2" charset="-78"/>
                        </a:rPr>
                        <a:t>لزوم داشتن مدرک از موسسات آموزش عالی برای معمار</a:t>
                      </a:r>
                      <a:endParaRPr lang="en-US" sz="2800" kern="1200" dirty="0" smtClean="0">
                        <a:solidFill>
                          <a:schemeClr val="dk1"/>
                        </a:solidFill>
                        <a:latin typeface="+mn-lt"/>
                        <a:ea typeface="+mn-ea"/>
                        <a:cs typeface="B Kamran" panose="00000400000000000000" pitchFamily="2" charset="-78"/>
                      </a:endParaRPr>
                    </a:p>
                    <a:p>
                      <a:pPr marL="457200" indent="-457200" algn="justLow" rtl="1">
                        <a:buFont typeface="Wingdings" panose="05000000000000000000" pitchFamily="2" charset="2"/>
                        <a:buChar char="ü"/>
                      </a:pPr>
                      <a:r>
                        <a:rPr lang="fa-IR" sz="2800" kern="1200" dirty="0" smtClean="0">
                          <a:solidFill>
                            <a:schemeClr val="dk1"/>
                          </a:solidFill>
                          <a:latin typeface="+mn-lt"/>
                          <a:ea typeface="+mn-ea"/>
                          <a:cs typeface="B Kamran" panose="00000400000000000000" pitchFamily="2" charset="-78"/>
                        </a:rPr>
                        <a:t>به صرفه نبودن به علت نیاز به سطح وسیع از زمین</a:t>
                      </a:r>
                      <a:endParaRPr lang="en-US" sz="2800" kern="1200" dirty="0" smtClean="0">
                        <a:solidFill>
                          <a:schemeClr val="dk1"/>
                        </a:solidFill>
                        <a:latin typeface="+mn-lt"/>
                        <a:ea typeface="+mn-ea"/>
                        <a:cs typeface="B Kamran" panose="00000400000000000000" pitchFamily="2" charset="-78"/>
                      </a:endParaRPr>
                    </a:p>
                    <a:p>
                      <a:pPr marL="457200" indent="-457200" algn="justLow" rtl="1">
                        <a:buFont typeface="Wingdings" panose="05000000000000000000" pitchFamily="2" charset="2"/>
                        <a:buChar char="ü"/>
                      </a:pPr>
                      <a:r>
                        <a:rPr lang="fa-IR" sz="2800" kern="1200" dirty="0" smtClean="0">
                          <a:solidFill>
                            <a:schemeClr val="dk1"/>
                          </a:solidFill>
                          <a:latin typeface="+mn-lt"/>
                          <a:ea typeface="+mn-ea"/>
                          <a:cs typeface="B Kamran" panose="00000400000000000000" pitchFamily="2" charset="-78"/>
                        </a:rPr>
                        <a:t>برخورد محافظه کارانه با مسائل </a:t>
                      </a:r>
                      <a:endParaRPr lang="en-US" sz="2800" kern="1200" dirty="0" smtClean="0">
                        <a:solidFill>
                          <a:schemeClr val="dk1"/>
                        </a:solidFill>
                        <a:latin typeface="+mn-lt"/>
                        <a:ea typeface="+mn-ea"/>
                        <a:cs typeface="B Kamran" panose="00000400000000000000" pitchFamily="2" charset="-78"/>
                      </a:endParaRPr>
                    </a:p>
                    <a:p>
                      <a:pPr marL="457200" indent="-457200" algn="justLow" rtl="1">
                        <a:buFont typeface="Wingdings" panose="05000000000000000000" pitchFamily="2" charset="2"/>
                        <a:buChar char="ü"/>
                      </a:pPr>
                      <a:r>
                        <a:rPr lang="fa-IR" sz="2800" kern="1200" dirty="0" smtClean="0">
                          <a:solidFill>
                            <a:schemeClr val="dk1"/>
                          </a:solidFill>
                          <a:latin typeface="+mn-lt"/>
                          <a:ea typeface="+mn-ea"/>
                          <a:cs typeface="B Kamran" panose="00000400000000000000" pitchFamily="2" charset="-78"/>
                        </a:rPr>
                        <a:t>به هرج و مرج گراییدن سازو کار شکل گیری شهر در صورت عدم وجود نیروی کنترل کننده</a:t>
                      </a:r>
                      <a:endParaRPr lang="en-US" sz="2800" kern="1200" dirty="0" smtClean="0">
                        <a:solidFill>
                          <a:schemeClr val="dk1"/>
                        </a:solidFill>
                        <a:latin typeface="+mn-lt"/>
                        <a:ea typeface="+mn-ea"/>
                        <a:cs typeface="B Kamran" panose="00000400000000000000" pitchFamily="2" charset="-78"/>
                      </a:endParaRPr>
                    </a:p>
                    <a:p>
                      <a:pPr marL="457200" indent="-457200" algn="r" rtl="1">
                        <a:buFont typeface="Wingdings" panose="05000000000000000000" pitchFamily="2" charset="2"/>
                        <a:buChar char="ü"/>
                      </a:pPr>
                      <a:r>
                        <a:rPr lang="fa-IR" sz="2800" kern="1200" dirty="0" smtClean="0">
                          <a:solidFill>
                            <a:schemeClr val="dk1"/>
                          </a:solidFill>
                          <a:latin typeface="+mn-lt"/>
                          <a:ea typeface="+mn-ea"/>
                          <a:cs typeface="B Kamran" panose="00000400000000000000" pitchFamily="2" charset="-78"/>
                        </a:rPr>
                        <a:t>با توجه به ویژگی های خاص ،اصول این نهضت برای همه قابل پذیرش نیست</a:t>
                      </a:r>
                      <a:endParaRPr lang="fa-IR" sz="2800" kern="1200" dirty="0">
                        <a:solidFill>
                          <a:schemeClr val="dk1"/>
                        </a:solidFill>
                        <a:latin typeface="+mn-lt"/>
                        <a:ea typeface="+mn-ea"/>
                        <a:cs typeface="B Kamran" panose="00000400000000000000" pitchFamily="2" charset="-78"/>
                      </a:endParaRPr>
                    </a:p>
                  </a:txBody>
                  <a:tcPr/>
                </a:tc>
              </a:tr>
            </a:tbl>
          </a:graphicData>
        </a:graphic>
      </p:graphicFrame>
    </p:spTree>
    <p:extLst>
      <p:ext uri="{BB962C8B-B14F-4D97-AF65-F5344CB8AC3E}">
        <p14:creationId xmlns:p14="http://schemas.microsoft.com/office/powerpoint/2010/main" val="1428758947"/>
      </p:ext>
    </p:extLst>
  </p:cSld>
  <p:clrMapOvr>
    <a:masterClrMapping/>
  </p:clrMapOvr>
  <p:transition spd="med">
    <p:pull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منابع</a:t>
            </a:r>
            <a:endParaRPr lang="fa-IR" dirty="0"/>
          </a:p>
        </p:txBody>
      </p:sp>
      <p:sp>
        <p:nvSpPr>
          <p:cNvPr id="4" name="Content Placeholder 3"/>
          <p:cNvSpPr txBox="1">
            <a:spLocks noGrp="1"/>
          </p:cNvSpPr>
          <p:nvPr>
            <p:ph idx="1"/>
          </p:nvPr>
        </p:nvSpPr>
        <p:spPr>
          <a:xfrm>
            <a:off x="315686" y="1661659"/>
            <a:ext cx="10515600" cy="1036181"/>
          </a:xfrm>
          <a:prstGeom prst="rect">
            <a:avLst/>
          </a:prstGeom>
          <a:noFill/>
        </p:spPr>
        <p:txBody>
          <a:bodyPr wrap="square" rtlCol="1">
            <a:spAutoFit/>
          </a:bodyPr>
          <a:lstStyle/>
          <a:p>
            <a:pPr marL="285750" indent="-285750" algn="r" rtl="1">
              <a:buFont typeface="Wingdings" pitchFamily="2" charset="2"/>
              <a:buChar char="§"/>
            </a:pPr>
            <a:r>
              <a:rPr lang="fa-IR" dirty="0">
                <a:cs typeface="B Kamran" panose="00000400000000000000" pitchFamily="2" charset="-78"/>
              </a:rPr>
              <a:t>بحرینی، سید حسین، تحلیل مبانی نظری طراحی شهری معاصر 1388</a:t>
            </a:r>
          </a:p>
          <a:p>
            <a:pPr algn="r" rtl="1">
              <a:buFont typeface="Wingdings" pitchFamily="2" charset="2"/>
              <a:buChar char="§"/>
            </a:pPr>
            <a:r>
              <a:rPr lang="en-US" dirty="0" smtClean="0">
                <a:cs typeface="B Kamran" panose="00000400000000000000" pitchFamily="2" charset="-78"/>
              </a:rPr>
              <a:t>arc.jamma.net</a:t>
            </a:r>
          </a:p>
          <a:p>
            <a:pPr algn="r" rtl="1">
              <a:buFont typeface="Wingdings" pitchFamily="2" charset="2"/>
              <a:buChar char="§"/>
            </a:pPr>
            <a:r>
              <a:rPr lang="en-US" dirty="0" err="1" smtClean="0">
                <a:cs typeface="B Kamran" panose="00000400000000000000" pitchFamily="2" charset="-78"/>
              </a:rPr>
              <a:t>architectur</a:t>
            </a:r>
            <a:endParaRPr lang="fa-IR" dirty="0">
              <a:cs typeface="B Kamran" panose="00000400000000000000" pitchFamily="2" charset="-78"/>
            </a:endParaRPr>
          </a:p>
        </p:txBody>
      </p:sp>
    </p:spTree>
    <p:extLst>
      <p:ext uri="{BB962C8B-B14F-4D97-AF65-F5344CB8AC3E}">
        <p14:creationId xmlns:p14="http://schemas.microsoft.com/office/powerpoint/2010/main" val="22645929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1680" y="1008698"/>
            <a:ext cx="10027920" cy="548640"/>
          </a:xfrm>
        </p:spPr>
        <p:txBody>
          <a:bodyPr>
            <a:normAutofit fontScale="90000"/>
          </a:bodyPr>
          <a:lstStyle/>
          <a:p>
            <a:pPr algn="r"/>
            <a:r>
              <a:rPr lang="fa-IR" sz="3600" dirty="0" smtClean="0">
                <a:cs typeface="B Nazanin" panose="00000400000000000000" pitchFamily="2" charset="-78"/>
              </a:rPr>
              <a:t>ریشه و سابقه ی نهضت</a:t>
            </a:r>
            <a:endParaRPr lang="fa-IR" sz="3600" dirty="0">
              <a:cs typeface="B Nazanin" panose="00000400000000000000" pitchFamily="2" charset="-78"/>
            </a:endParaRPr>
          </a:p>
        </p:txBody>
      </p:sp>
      <p:sp>
        <p:nvSpPr>
          <p:cNvPr id="3" name="Content Placeholder 2"/>
          <p:cNvSpPr>
            <a:spLocks noGrp="1"/>
          </p:cNvSpPr>
          <p:nvPr>
            <p:ph idx="1"/>
          </p:nvPr>
        </p:nvSpPr>
        <p:spPr>
          <a:xfrm>
            <a:off x="838200" y="1690687"/>
            <a:ext cx="9931400" cy="4486275"/>
          </a:xfrm>
        </p:spPr>
        <p:txBody>
          <a:bodyPr>
            <a:normAutofit/>
          </a:bodyPr>
          <a:lstStyle/>
          <a:p>
            <a:pPr marL="0" indent="0" algn="just" rtl="1">
              <a:buNone/>
            </a:pPr>
            <a:r>
              <a:rPr lang="fa-IR" sz="2400" dirty="0" smtClean="0">
                <a:cs typeface="B Kamran" panose="00000400000000000000" pitchFamily="2" charset="-78"/>
              </a:rPr>
              <a:t>واژه سنتی در مقایسه و ارتباط مستقیم با مفهوم تجدد درک می شود.هرچه پیش از دوران تجدد به نحوی عمیق در جامعه ریشه داشته باشد سنتی است. سنت گرایان بر ابعاد منفی و مضر تجددگرایی تمرکز دارند در حقیقت سنت گرایی ضد تجددگرایی بوده است.</a:t>
            </a:r>
          </a:p>
          <a:p>
            <a:pPr marL="0" indent="0" algn="just" rtl="1">
              <a:buNone/>
            </a:pPr>
            <a:r>
              <a:rPr lang="fa-IR" sz="2400" dirty="0" smtClean="0">
                <a:cs typeface="B Kamran" panose="00000400000000000000" pitchFamily="2" charset="-78"/>
              </a:rPr>
              <a:t>زمان دقیق آغاز این جنبش ها قابل تعیین نیست،زیرا با آغاز دوران تجدد و در پی بریدن از سنت ها و بی توجهی به ویژگی های محلی و بومی و بی تفاوتی نسبت سلایق و علاقه مردم ،این نهضت ها به مرور سر برآورده و مورد توجه قرار گرفته اند.می توان برخی از انجمن ها،گروه ها،جنبش ها و فعالیت های معماران و طراحان را به عنوان عوامل موثر بر شکل گیری این جنبش ها محسوب کرد</a:t>
            </a:r>
            <a:endParaRPr lang="en-US" sz="2400" dirty="0" smtClean="0">
              <a:cs typeface="B Kamran" panose="00000400000000000000" pitchFamily="2" charset="-78"/>
            </a:endParaRPr>
          </a:p>
          <a:p>
            <a:pPr marL="0" indent="0" algn="r" rtl="1">
              <a:buNone/>
            </a:pPr>
            <a:endParaRPr lang="fa-IR" sz="1400" dirty="0">
              <a:cs typeface="B Kamran" panose="00000400000000000000" pitchFamily="2" charset="-78"/>
            </a:endParaRPr>
          </a:p>
        </p:txBody>
      </p:sp>
    </p:spTree>
    <p:extLst>
      <p:ext uri="{BB962C8B-B14F-4D97-AF65-F5344CB8AC3E}">
        <p14:creationId xmlns:p14="http://schemas.microsoft.com/office/powerpoint/2010/main" val="1236777545"/>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a:cs typeface="B Nazanin" panose="00000400000000000000" pitchFamily="2" charset="-78"/>
              </a:rPr>
              <a:t>سنت گرایی</a:t>
            </a:r>
          </a:p>
        </p:txBody>
      </p:sp>
      <p:sp>
        <p:nvSpPr>
          <p:cNvPr id="3" name="Content Placeholder 2"/>
          <p:cNvSpPr>
            <a:spLocks noGrp="1"/>
          </p:cNvSpPr>
          <p:nvPr>
            <p:ph idx="1"/>
          </p:nvPr>
        </p:nvSpPr>
        <p:spPr/>
        <p:txBody>
          <a:bodyPr>
            <a:normAutofit/>
          </a:bodyPr>
          <a:lstStyle/>
          <a:p>
            <a:pPr marL="0" indent="0" algn="r" rtl="1">
              <a:buNone/>
            </a:pPr>
            <a:r>
              <a:rPr lang="fa-IR" sz="2800" dirty="0" smtClean="0">
                <a:cs typeface="B Kamran" panose="00000400000000000000" pitchFamily="2" charset="-78"/>
              </a:rPr>
              <a:t>جنبش سنت گرایی در معماری حدود سال 1904م با ساخت خانه های الهام گرفته شده از خانه های ییلاقی انگلیسی در آلمان توسط هرمان موتسیوس آغاز شد.آلمان ها به شیوه ی خود به رویارویی با شهری شدن و صنعتی شدن پرداختند. در همین سال شولتز نامبرگ گروهی را تشکیل داد و به وسیله آن به مقابله با فرهنگ شهر های بزرگ و طرفداری از ساختمان سازی با مصالح بومی ،برای حفظ شیوه های سنتی زندگی پرداخت.به مرور زمان این جریان ضدالتقاطی در دو شاخه مطرح شد؛ گروه محافظه کار و افراطی های اصلاح طلب.</a:t>
            </a:r>
          </a:p>
          <a:p>
            <a:pPr marL="0" indent="0" algn="r" rtl="1">
              <a:buNone/>
            </a:pPr>
            <a:r>
              <a:rPr lang="fa-IR" sz="2800" dirty="0" smtClean="0">
                <a:cs typeface="B Kamran" panose="00000400000000000000" pitchFamily="2" charset="-78"/>
              </a:rPr>
              <a:t>(بحرینی،267:1388)</a:t>
            </a:r>
            <a:endParaRPr lang="en-US" sz="4000" dirty="0" smtClean="0">
              <a:cs typeface="B Kamran" panose="00000400000000000000" pitchFamily="2" charset="-78"/>
            </a:endParaRPr>
          </a:p>
          <a:p>
            <a:pPr marL="0" indent="0" algn="r" rtl="1">
              <a:buNone/>
            </a:pPr>
            <a:endParaRPr lang="fa-IR" sz="1800" dirty="0">
              <a:cs typeface="B Kamran" panose="00000400000000000000" pitchFamily="2" charset="-78"/>
            </a:endParaRPr>
          </a:p>
        </p:txBody>
      </p:sp>
    </p:spTree>
    <p:extLst>
      <p:ext uri="{BB962C8B-B14F-4D97-AF65-F5344CB8AC3E}">
        <p14:creationId xmlns:p14="http://schemas.microsoft.com/office/powerpoint/2010/main" val="400140630"/>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a:cs typeface="B Nazanin" panose="00000400000000000000" pitchFamily="2" charset="-78"/>
              </a:rPr>
              <a:t>ویژگی های سنت گرایی</a:t>
            </a:r>
          </a:p>
        </p:txBody>
      </p:sp>
      <p:sp>
        <p:nvSpPr>
          <p:cNvPr id="3" name="Content Placeholder 2"/>
          <p:cNvSpPr>
            <a:spLocks noGrp="1"/>
          </p:cNvSpPr>
          <p:nvPr>
            <p:ph idx="1"/>
          </p:nvPr>
        </p:nvSpPr>
        <p:spPr/>
        <p:txBody>
          <a:bodyPr>
            <a:normAutofit/>
          </a:bodyPr>
          <a:lstStyle/>
          <a:p>
            <a:pPr marL="0" indent="0" algn="r" rtl="1">
              <a:buNone/>
            </a:pPr>
            <a:r>
              <a:rPr lang="fa-IR" sz="2800" dirty="0" smtClean="0">
                <a:cs typeface="B Kamran" panose="00000400000000000000" pitchFamily="2" charset="-78"/>
              </a:rPr>
              <a:t>سنت به معنای کامل و گسترده کلمه رفتار جمعی افرادی که با یکدیگر و به اتکای یکدیگر، اما متکی بر یافته ها و دانسته ها و اندوخته های پیشینیان می زیند را به رفتار و پنداشت و اندیشه ای که همگن با یکدیگر باشند دعوت می کند.</a:t>
            </a:r>
          </a:p>
          <a:p>
            <a:pPr marL="0" indent="0" algn="r" rtl="1">
              <a:buNone/>
            </a:pPr>
            <a:r>
              <a:rPr lang="fa-IR" sz="2800" dirty="0" smtClean="0">
                <a:cs typeface="B Kamran" panose="00000400000000000000" pitchFamily="2" charset="-78"/>
              </a:rPr>
              <a:t>2ویژگی اصلی سنت گرایان:  1-منتقد تجدد بودن  2- تکیه کردن بر سنت</a:t>
            </a:r>
          </a:p>
          <a:p>
            <a:pPr marL="0" indent="0" algn="r" rtl="1">
              <a:buNone/>
            </a:pPr>
            <a:r>
              <a:rPr lang="fa-IR" sz="2800" dirty="0" smtClean="0">
                <a:cs typeface="B Kamran" panose="00000400000000000000" pitchFamily="2" charset="-78"/>
              </a:rPr>
              <a:t>سنت الزاما کهنه،قدیمی و بی حرکت نیست بلکه می تواند تازه شکل گرفته باشد. استفاده از مصالح شیشه و فلز یا طراحی گونه های ساختمانی جدید مانند موزه و ایستگاه واژگان جدیدی از سنت را می سازد در حقیقت سنت نیز مانند تمدن برای حیات به تاریخ وابسته است.</a:t>
            </a:r>
          </a:p>
        </p:txBody>
      </p:sp>
    </p:spTree>
    <p:extLst>
      <p:ext uri="{BB962C8B-B14F-4D97-AF65-F5344CB8AC3E}">
        <p14:creationId xmlns:p14="http://schemas.microsoft.com/office/powerpoint/2010/main" val="2946102145"/>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347" y="290285"/>
            <a:ext cx="10515600" cy="1325563"/>
          </a:xfrm>
        </p:spPr>
        <p:txBody>
          <a:bodyPr>
            <a:normAutofit/>
          </a:bodyPr>
          <a:lstStyle/>
          <a:p>
            <a:pPr algn="r"/>
            <a:r>
              <a:rPr lang="fa-IR" sz="3600" dirty="0">
                <a:cs typeface="B Nazanin" panose="00000400000000000000" pitchFamily="2" charset="-78"/>
              </a:rPr>
              <a:t>سنت از دیدگاه تسنو</a:t>
            </a:r>
          </a:p>
        </p:txBody>
      </p:sp>
      <p:sp>
        <p:nvSpPr>
          <p:cNvPr id="3" name="Content Placeholder 2"/>
          <p:cNvSpPr>
            <a:spLocks noGrp="1"/>
          </p:cNvSpPr>
          <p:nvPr>
            <p:ph idx="1"/>
          </p:nvPr>
        </p:nvSpPr>
        <p:spPr>
          <a:xfrm>
            <a:off x="5162549" y="1630362"/>
            <a:ext cx="5708651" cy="4351338"/>
          </a:xfrm>
        </p:spPr>
        <p:txBody>
          <a:bodyPr>
            <a:noAutofit/>
          </a:bodyPr>
          <a:lstStyle/>
          <a:p>
            <a:pPr marL="0" indent="0" algn="just" rtl="1">
              <a:buNone/>
            </a:pPr>
            <a:r>
              <a:rPr lang="fa-IR" sz="2800" dirty="0" smtClean="0">
                <a:cs typeface="B Kamran" panose="00000400000000000000" pitchFamily="2" charset="-78"/>
              </a:rPr>
              <a:t>هانریش تسنو نیز در فاصله سال های 1909 تا 1911خانه ها و ساختمان هایی در باغشهر هله </a:t>
            </a:r>
            <a:r>
              <a:rPr lang="fa-IR" sz="2800" dirty="0" smtClean="0">
                <a:solidFill>
                  <a:schemeClr val="tx1"/>
                </a:solidFill>
                <a:cs typeface="B Kamran" panose="00000400000000000000" pitchFamily="2" charset="-78"/>
              </a:rPr>
              <a:t>راو</a:t>
            </a:r>
            <a:r>
              <a:rPr lang="fa-IR" sz="2800" dirty="0" smtClean="0">
                <a:cs typeface="B Kamran" panose="00000400000000000000" pitchFamily="2" charset="-78"/>
              </a:rPr>
              <a:t> ساخت که بر گرفته از عقاید سنت گرای وی بود.</a:t>
            </a:r>
          </a:p>
          <a:p>
            <a:pPr marL="0" indent="0" algn="just" rtl="1">
              <a:buNone/>
            </a:pPr>
            <a:r>
              <a:rPr lang="fa-IR" sz="2800" dirty="0" smtClean="0">
                <a:cs typeface="B Kamran" panose="00000400000000000000" pitchFamily="2" charset="-78"/>
              </a:rPr>
              <a:t>سنت به مفهوم رابطه با گذشته یا یک پدیده آرمانی متعلق به گذشته که باید به آن رجعت نمود،نیست، بلکه یک رفتار و طرز تلقی معنوی محسوب می شد که الزاما باید آن را دنبال کرده و با ثبات قدم از آن پاسداری کردسنت گرایی هوشمندانه تسنو به طور عمده در ارتباط با اقلیم و رفتارهای کلاسیک بود که با وسواس فراوان در بحث مکان یابی ساختمان در محوطه و در طراحی با مقیاس انسانی مورد استفاده قرار می گرفت.</a:t>
            </a:r>
            <a:endParaRPr lang="fa-IR" sz="2800" dirty="0">
              <a:cs typeface="B Kamran" panose="00000400000000000000" pitchFamily="2" charset="-78"/>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3147" t="23543" r="9074" b="8541"/>
          <a:stretch/>
        </p:blipFill>
        <p:spPr>
          <a:xfrm>
            <a:off x="757237" y="2066925"/>
            <a:ext cx="4000498" cy="4657725"/>
          </a:xfrm>
          <a:prstGeom prst="rect">
            <a:avLst/>
          </a:prstGeom>
        </p:spPr>
      </p:pic>
    </p:spTree>
    <p:extLst>
      <p:ext uri="{BB962C8B-B14F-4D97-AF65-F5344CB8AC3E}">
        <p14:creationId xmlns:p14="http://schemas.microsoft.com/office/powerpoint/2010/main" val="3674544068"/>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8220" y="1214203"/>
            <a:ext cx="10019437" cy="4947770"/>
          </a:xfrm>
        </p:spPr>
        <p:txBody>
          <a:bodyPr>
            <a:normAutofit/>
          </a:bodyPr>
          <a:lstStyle/>
          <a:p>
            <a:pPr marL="0" indent="0" algn="r" rtl="1">
              <a:buNone/>
            </a:pPr>
            <a:r>
              <a:rPr lang="fa-IR" sz="2800" dirty="0" smtClean="0">
                <a:cs typeface="B Kamran" panose="00000400000000000000" pitchFamily="2" charset="-78"/>
              </a:rPr>
              <a:t>طراحی های سنت گرایانه برای شهر ها و سکونتگاه ها،تداوم و بسط تفکرات باغشهر ابنزر هاوارد و راه حل های شهری اکسپرسیونیست ها مانند برنو تات بود. در حقیقت تحول اندیشه ها و بسط آنها معلول 3 عامل بود :</a:t>
            </a:r>
          </a:p>
        </p:txBody>
      </p:sp>
      <p:graphicFrame>
        <p:nvGraphicFramePr>
          <p:cNvPr id="5" name="Diagram 4"/>
          <p:cNvGraphicFramePr/>
          <p:nvPr>
            <p:extLst>
              <p:ext uri="{D42A27DB-BD31-4B8C-83A1-F6EECF244321}">
                <p14:modId xmlns:p14="http://schemas.microsoft.com/office/powerpoint/2010/main" val="489106875"/>
              </p:ext>
            </p:extLst>
          </p:nvPr>
        </p:nvGraphicFramePr>
        <p:xfrm>
          <a:off x="2083634" y="2833141"/>
          <a:ext cx="8735934" cy="23907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02202020"/>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74" y="200024"/>
            <a:ext cx="9367612" cy="1325563"/>
          </a:xfrm>
        </p:spPr>
        <p:txBody>
          <a:bodyPr>
            <a:normAutofit/>
          </a:bodyPr>
          <a:lstStyle/>
          <a:p>
            <a:pPr algn="r"/>
            <a:r>
              <a:rPr lang="fa-IR" sz="3600" dirty="0">
                <a:cs typeface="B Nazanin" panose="00000400000000000000" pitchFamily="2" charset="-78"/>
              </a:rPr>
              <a:t>بوم گرایی</a:t>
            </a:r>
          </a:p>
        </p:txBody>
      </p:sp>
      <p:sp>
        <p:nvSpPr>
          <p:cNvPr id="3" name="Content Placeholder 2"/>
          <p:cNvSpPr>
            <a:spLocks noGrp="1"/>
          </p:cNvSpPr>
          <p:nvPr>
            <p:ph idx="1"/>
          </p:nvPr>
        </p:nvSpPr>
        <p:spPr>
          <a:xfrm>
            <a:off x="809171" y="1486771"/>
            <a:ext cx="9916887" cy="4351338"/>
          </a:xfrm>
        </p:spPr>
        <p:txBody>
          <a:bodyPr>
            <a:normAutofit fontScale="85000" lnSpcReduction="20000"/>
          </a:bodyPr>
          <a:lstStyle/>
          <a:p>
            <a:pPr marL="0" indent="0" algn="just" rtl="1">
              <a:buNone/>
            </a:pPr>
            <a:r>
              <a:rPr lang="fa-IR" sz="2800" dirty="0">
                <a:cs typeface="B Kamran" panose="00000400000000000000" pitchFamily="2" charset="-78"/>
              </a:rPr>
              <a:t>ا</a:t>
            </a:r>
            <a:r>
              <a:rPr lang="fa-IR" sz="2800" dirty="0" smtClean="0">
                <a:cs typeface="B Kamran" panose="00000400000000000000" pitchFamily="2" charset="-78"/>
              </a:rPr>
              <a:t>ولین بار جوزپ پاگانو معماری بوم گرا را با نام معماری خودجوش،البته نه به معنای تصادفی بلکه به معنای طبیعی،نام گذاری کرده است.</a:t>
            </a:r>
            <a:r>
              <a:rPr lang="fa-IR" sz="2800" dirty="0">
                <a:cs typeface="B Kamran" panose="00000400000000000000" pitchFamily="2" charset="-78"/>
              </a:rPr>
              <a:t> معماری وشهرسازی بوم </a:t>
            </a:r>
            <a:r>
              <a:rPr lang="fa-IR" sz="2800" dirty="0" smtClean="0">
                <a:cs typeface="B Kamran" panose="00000400000000000000" pitchFamily="2" charset="-78"/>
              </a:rPr>
              <a:t>گرا </a:t>
            </a:r>
            <a:r>
              <a:rPr lang="fa-IR" sz="2800" dirty="0">
                <a:cs typeface="B Kamran" panose="00000400000000000000" pitchFamily="2" charset="-78"/>
              </a:rPr>
              <a:t>مجموعه واحدهای معماری-شهریی که در هر سرزمین گرد هم آمده اند و با هماهنگی در مصالح و نظام های ساختمانی،نکات مهمی را در بر می </a:t>
            </a:r>
            <a:r>
              <a:rPr lang="fa-IR" sz="2800" dirty="0" smtClean="0">
                <a:cs typeface="B Kamran" panose="00000400000000000000" pitchFamily="2" charset="-78"/>
              </a:rPr>
              <a:t>گیرند.</a:t>
            </a:r>
            <a:endParaRPr lang="en-US" sz="2800" dirty="0">
              <a:cs typeface="B Kamran" panose="00000400000000000000" pitchFamily="2" charset="-78"/>
            </a:endParaRPr>
          </a:p>
          <a:p>
            <a:pPr marL="0" indent="0" algn="just" rtl="1">
              <a:buNone/>
            </a:pPr>
            <a:r>
              <a:rPr lang="fa-IR" sz="2800" dirty="0">
                <a:cs typeface="B Kamran" panose="00000400000000000000" pitchFamily="2" charset="-78"/>
              </a:rPr>
              <a:t>یا توجه به اینکه اقلیم عاملی برجسته در برنامه ریزی و طراحی شهرهای سنتی است در شهرسازی مناطق با ویژگی های اقلیمی مشابه نوعی همسانی وجود </a:t>
            </a:r>
            <a:r>
              <a:rPr lang="fa-IR" sz="2800" dirty="0" smtClean="0">
                <a:cs typeface="B Kamran" panose="00000400000000000000" pitchFamily="2" charset="-78"/>
              </a:rPr>
              <a:t>دارد.</a:t>
            </a:r>
          </a:p>
          <a:p>
            <a:pPr marL="0" indent="0" algn="just" rtl="1">
              <a:buNone/>
            </a:pPr>
            <a:endParaRPr lang="fa-IR" dirty="0" smtClean="0">
              <a:cs typeface="B Kamran" panose="00000400000000000000" pitchFamily="2" charset="-78"/>
            </a:endParaRPr>
          </a:p>
          <a:p>
            <a:pPr marL="0" indent="0" algn="r" rtl="1">
              <a:buNone/>
            </a:pPr>
            <a:r>
              <a:rPr lang="fa-IR" sz="2800" dirty="0">
                <a:cs typeface="B Kamran" panose="00000400000000000000" pitchFamily="2" charset="-78"/>
              </a:rPr>
              <a:t>ویژگی این معماری و شهرسازی </a:t>
            </a:r>
            <a:r>
              <a:rPr lang="fa-IR" sz="2800" dirty="0" smtClean="0">
                <a:cs typeface="B Kamran" panose="00000400000000000000" pitchFamily="2" charset="-78"/>
              </a:rPr>
              <a:t>: </a:t>
            </a:r>
            <a:endParaRPr lang="en-US" sz="2800" dirty="0" smtClean="0">
              <a:cs typeface="B Kamran" panose="00000400000000000000" pitchFamily="2" charset="-78"/>
            </a:endParaRPr>
          </a:p>
          <a:p>
            <a:pPr marL="457200" indent="-457200" algn="r" rtl="1">
              <a:buFont typeface="Wingdings" pitchFamily="2" charset="2"/>
              <a:buChar char="§"/>
            </a:pPr>
            <a:r>
              <a:rPr lang="fa-IR" sz="2800" dirty="0" smtClean="0">
                <a:cs typeface="B Kamran" panose="00000400000000000000" pitchFamily="2" charset="-78"/>
              </a:rPr>
              <a:t>تبلور </a:t>
            </a:r>
            <a:r>
              <a:rPr lang="fa-IR" sz="2800" dirty="0">
                <a:cs typeface="B Kamran" panose="00000400000000000000" pitchFamily="2" charset="-78"/>
              </a:rPr>
              <a:t>شخصیت فرد تا </a:t>
            </a:r>
            <a:r>
              <a:rPr lang="fa-IR" sz="2800" dirty="0" smtClean="0">
                <a:cs typeface="B Kamran" panose="00000400000000000000" pitchFamily="2" charset="-78"/>
              </a:rPr>
              <a:t>حد غایت</a:t>
            </a:r>
          </a:p>
          <a:p>
            <a:pPr marL="457200" indent="-457200" algn="r" rtl="1">
              <a:buFont typeface="Wingdings" pitchFamily="2" charset="2"/>
              <a:buChar char="§"/>
            </a:pPr>
            <a:r>
              <a:rPr lang="fa-IR" sz="2800" dirty="0" smtClean="0">
                <a:cs typeface="B Kamran" panose="00000400000000000000" pitchFamily="2" charset="-78"/>
              </a:rPr>
              <a:t>نداشتن </a:t>
            </a:r>
            <a:r>
              <a:rPr lang="fa-IR" sz="2800" dirty="0">
                <a:cs typeface="B Kamran" panose="00000400000000000000" pitchFamily="2" charset="-78"/>
              </a:rPr>
              <a:t>تاریخ </a:t>
            </a:r>
            <a:r>
              <a:rPr lang="fa-IR" sz="2800" dirty="0" smtClean="0">
                <a:cs typeface="B Kamran" panose="00000400000000000000" pitchFamily="2" charset="-78"/>
              </a:rPr>
              <a:t>تولد</a:t>
            </a:r>
          </a:p>
          <a:p>
            <a:pPr marL="457200" indent="-457200" algn="r" rtl="1">
              <a:buFont typeface="Wingdings" pitchFamily="2" charset="2"/>
              <a:buChar char="§"/>
            </a:pPr>
            <a:r>
              <a:rPr lang="fa-IR" sz="2800" dirty="0" smtClean="0">
                <a:cs typeface="B Kamran" panose="00000400000000000000" pitchFamily="2" charset="-78"/>
              </a:rPr>
              <a:t>بی </a:t>
            </a:r>
            <a:r>
              <a:rPr lang="fa-IR" sz="2800" dirty="0">
                <a:cs typeface="B Kamran" panose="00000400000000000000" pitchFamily="2" charset="-78"/>
              </a:rPr>
              <a:t>نام و نشان بودن </a:t>
            </a:r>
            <a:r>
              <a:rPr lang="fa-IR" sz="2800" dirty="0" smtClean="0">
                <a:cs typeface="B Kamran" panose="00000400000000000000" pitchFamily="2" charset="-78"/>
              </a:rPr>
              <a:t>آن</a:t>
            </a:r>
          </a:p>
          <a:p>
            <a:pPr marL="457200" indent="-457200" algn="r" rtl="1">
              <a:buFont typeface="Wingdings" pitchFamily="2" charset="2"/>
              <a:buChar char="§"/>
            </a:pPr>
            <a:r>
              <a:rPr lang="fa-IR" sz="2800" dirty="0" smtClean="0">
                <a:cs typeface="B Kamran" panose="00000400000000000000" pitchFamily="2" charset="-78"/>
              </a:rPr>
              <a:t>ناشناس </a:t>
            </a:r>
            <a:r>
              <a:rPr lang="fa-IR" sz="2800" dirty="0">
                <a:cs typeface="B Kamran" panose="00000400000000000000" pitchFamily="2" charset="-78"/>
              </a:rPr>
              <a:t>بودن سازندگان.</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4815" t="18542" r="4907" b="28541"/>
          <a:stretch/>
        </p:blipFill>
        <p:spPr>
          <a:xfrm>
            <a:off x="923017" y="3454400"/>
            <a:ext cx="3963095" cy="3097311"/>
          </a:xfrm>
          <a:prstGeom prst="rect">
            <a:avLst/>
          </a:prstGeom>
        </p:spPr>
      </p:pic>
    </p:spTree>
    <p:extLst>
      <p:ext uri="{BB962C8B-B14F-4D97-AF65-F5344CB8AC3E}">
        <p14:creationId xmlns:p14="http://schemas.microsoft.com/office/powerpoint/2010/main" val="2342646715"/>
      </p:ext>
    </p:extLst>
  </p:cSld>
  <p:clrMapOvr>
    <a:masterClrMapping/>
  </p:clrMapOvr>
  <p:transition spd="med">
    <p:pull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a:cs typeface="B Nazanin" panose="00000400000000000000" pitchFamily="2" charset="-78"/>
              </a:rPr>
              <a:t>زمینه گرایی</a:t>
            </a:r>
          </a:p>
        </p:txBody>
      </p:sp>
      <p:sp>
        <p:nvSpPr>
          <p:cNvPr id="3" name="Content Placeholder 2"/>
          <p:cNvSpPr>
            <a:spLocks noGrp="1"/>
          </p:cNvSpPr>
          <p:nvPr>
            <p:ph idx="1"/>
          </p:nvPr>
        </p:nvSpPr>
        <p:spPr>
          <a:xfrm>
            <a:off x="838199" y="1436915"/>
            <a:ext cx="9936817" cy="2241260"/>
          </a:xfrm>
        </p:spPr>
        <p:txBody>
          <a:bodyPr>
            <a:normAutofit fontScale="92500" lnSpcReduction="20000"/>
          </a:bodyPr>
          <a:lstStyle/>
          <a:p>
            <a:pPr marL="0" indent="0" algn="r" rtl="1">
              <a:buNone/>
            </a:pPr>
            <a:r>
              <a:rPr lang="fa-IR" sz="3000" dirty="0" smtClean="0">
                <a:cs typeface="B Kamran" panose="00000400000000000000" pitchFamily="2" charset="-78"/>
              </a:rPr>
              <a:t>زمینه محیط و مجموعه ی پیرامونی یک عنصر است.زمینه گرایی در معماری از تفکرات دوران باستان در مورد نظم وهماهنگی،قرارگیری ساختمان ها در راستای با اشکال مجاور سرچشمه می گیرد.</a:t>
            </a:r>
          </a:p>
          <a:p>
            <a:pPr marL="0" indent="0" algn="r" rtl="1">
              <a:buNone/>
            </a:pPr>
            <a:r>
              <a:rPr lang="fa-IR" sz="3000" dirty="0" smtClean="0">
                <a:cs typeface="B Kamran" panose="00000400000000000000" pitchFamily="2" charset="-78"/>
              </a:rPr>
              <a:t>در حدود سال 1970 رو و دانشجویان وی در دانشگاه کورنل به بحث قرارگیری ساختمان ها در زمینه شهر و تلفیق زمینه و بافت توجه نمودند و بدین ترتیب تفکر زمینه گرایی شکل گرفت. این تفکر خود مشتمل بر دو بحث مهم زیر می باشد:</a:t>
            </a:r>
          </a:p>
          <a:p>
            <a:pPr marL="0" indent="0" algn="r" rtl="1">
              <a:buNone/>
            </a:pPr>
            <a:endParaRPr lang="fa-IR" dirty="0" smtClean="0">
              <a:cs typeface="B Kamran" panose="00000400000000000000" pitchFamily="2" charset="-78"/>
            </a:endParaRPr>
          </a:p>
        </p:txBody>
      </p:sp>
      <p:sp>
        <p:nvSpPr>
          <p:cNvPr id="5" name="Left Arrow 4"/>
          <p:cNvSpPr/>
          <p:nvPr/>
        </p:nvSpPr>
        <p:spPr>
          <a:xfrm>
            <a:off x="8755444" y="4163813"/>
            <a:ext cx="947303" cy="4058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TextBox 5"/>
          <p:cNvSpPr txBox="1"/>
          <p:nvPr/>
        </p:nvSpPr>
        <p:spPr>
          <a:xfrm>
            <a:off x="9847890" y="4043554"/>
            <a:ext cx="1157566" cy="646331"/>
          </a:xfrm>
          <a:prstGeom prst="rect">
            <a:avLst/>
          </a:prstGeom>
          <a:noFill/>
        </p:spPr>
        <p:txBody>
          <a:bodyPr wrap="square" rtlCol="1">
            <a:spAutoFit/>
          </a:bodyPr>
          <a:lstStyle/>
          <a:p>
            <a:r>
              <a:rPr lang="fa-IR" sz="3600" dirty="0" smtClean="0">
                <a:cs typeface="B Kamran" panose="00000400000000000000" pitchFamily="2" charset="-78"/>
              </a:rPr>
              <a:t>کلاژشهر</a:t>
            </a:r>
            <a:endParaRPr lang="fa-IR" sz="3600" dirty="0">
              <a:cs typeface="B Kamran" panose="00000400000000000000" pitchFamily="2" charset="-78"/>
            </a:endParaRPr>
          </a:p>
        </p:txBody>
      </p:sp>
      <p:sp>
        <p:nvSpPr>
          <p:cNvPr id="7" name="TextBox 6"/>
          <p:cNvSpPr txBox="1"/>
          <p:nvPr/>
        </p:nvSpPr>
        <p:spPr>
          <a:xfrm>
            <a:off x="719467" y="3889667"/>
            <a:ext cx="8035977" cy="954107"/>
          </a:xfrm>
          <a:prstGeom prst="rect">
            <a:avLst/>
          </a:prstGeom>
          <a:noFill/>
        </p:spPr>
        <p:txBody>
          <a:bodyPr wrap="square" rtlCol="1">
            <a:spAutoFit/>
          </a:bodyPr>
          <a:lstStyle/>
          <a:p>
            <a:r>
              <a:rPr lang="fa-IR" sz="2800" dirty="0">
                <a:cs typeface="B Kamran" panose="00000400000000000000" pitchFamily="2" charset="-78"/>
              </a:rPr>
              <a:t>این ایده واکنشی به طرز برخوردو تفکر تجددگرایان در مورد ساختمانها بود.برخورد با ساختمان به مثابه شی که در ایده تجددگرایی مطرح مبود،مردود شناخته </a:t>
            </a:r>
            <a:r>
              <a:rPr lang="fa-IR" sz="2800" dirty="0" smtClean="0">
                <a:cs typeface="B Kamran" panose="00000400000000000000" pitchFamily="2" charset="-78"/>
              </a:rPr>
              <a:t>شد.</a:t>
            </a:r>
            <a:endParaRPr lang="fa-IR" sz="2800" dirty="0">
              <a:cs typeface="B Kamran" panose="00000400000000000000" pitchFamily="2" charset="-78"/>
            </a:endParaRPr>
          </a:p>
        </p:txBody>
      </p:sp>
      <p:sp>
        <p:nvSpPr>
          <p:cNvPr id="8" name="TextBox 7"/>
          <p:cNvSpPr txBox="1"/>
          <p:nvPr/>
        </p:nvSpPr>
        <p:spPr>
          <a:xfrm>
            <a:off x="9847890" y="4937999"/>
            <a:ext cx="1157568" cy="1200329"/>
          </a:xfrm>
          <a:prstGeom prst="rect">
            <a:avLst/>
          </a:prstGeom>
          <a:noFill/>
        </p:spPr>
        <p:txBody>
          <a:bodyPr wrap="square" rtlCol="1">
            <a:spAutoFit/>
          </a:bodyPr>
          <a:lstStyle/>
          <a:p>
            <a:r>
              <a:rPr lang="fa-IR" sz="3600" dirty="0">
                <a:cs typeface="B Kamran" panose="00000400000000000000" pitchFamily="2" charset="-78"/>
              </a:rPr>
              <a:t>ساختمان</a:t>
            </a:r>
            <a:r>
              <a:rPr lang="fa-IR" sz="1600" dirty="0" smtClean="0"/>
              <a:t> </a:t>
            </a:r>
            <a:r>
              <a:rPr lang="fa-IR" sz="3600" dirty="0">
                <a:cs typeface="B Kamran" panose="00000400000000000000" pitchFamily="2" charset="-78"/>
              </a:rPr>
              <a:t>مشتق</a:t>
            </a:r>
          </a:p>
        </p:txBody>
      </p:sp>
      <p:sp>
        <p:nvSpPr>
          <p:cNvPr id="9" name="Left Arrow 8"/>
          <p:cNvSpPr/>
          <p:nvPr/>
        </p:nvSpPr>
        <p:spPr>
          <a:xfrm>
            <a:off x="8755444" y="5188716"/>
            <a:ext cx="947303" cy="4058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0" name="TextBox 9"/>
          <p:cNvSpPr txBox="1"/>
          <p:nvPr/>
        </p:nvSpPr>
        <p:spPr>
          <a:xfrm>
            <a:off x="719467" y="4943685"/>
            <a:ext cx="8035977" cy="954107"/>
          </a:xfrm>
          <a:prstGeom prst="rect">
            <a:avLst/>
          </a:prstGeom>
          <a:noFill/>
        </p:spPr>
        <p:txBody>
          <a:bodyPr wrap="square" rtlCol="1">
            <a:spAutoFit/>
          </a:bodyPr>
          <a:lstStyle/>
          <a:p>
            <a:r>
              <a:rPr lang="fa-IR" sz="2800" dirty="0">
                <a:cs typeface="B Kamran" panose="00000400000000000000" pitchFamily="2" charset="-78"/>
              </a:rPr>
              <a:t>این ایده ،آرمان و واقیعت را با یکدیگر ترکیب کرده  و به مسایلی که محل را از شکل انداخته می پردازد</a:t>
            </a:r>
            <a:r>
              <a:rPr lang="fa-IR" sz="2800" dirty="0" smtClean="0">
                <a:cs typeface="B Kamran" panose="00000400000000000000" pitchFamily="2" charset="-78"/>
              </a:rPr>
              <a:t>، همچنین </a:t>
            </a:r>
            <a:r>
              <a:rPr lang="fa-IR" sz="2800" dirty="0">
                <a:cs typeface="B Kamran" panose="00000400000000000000" pitchFamily="2" charset="-78"/>
              </a:rPr>
              <a:t>نیروها و عوامل مختلف تاثیرگذار را هدایت می کند.</a:t>
            </a:r>
          </a:p>
        </p:txBody>
      </p:sp>
    </p:spTree>
    <p:extLst>
      <p:ext uri="{BB962C8B-B14F-4D97-AF65-F5344CB8AC3E}">
        <p14:creationId xmlns:p14="http://schemas.microsoft.com/office/powerpoint/2010/main" val="1447412351"/>
      </p:ext>
    </p:extLst>
  </p:cSld>
  <p:clrMapOvr>
    <a:masterClrMapping/>
  </p:clrMapOvr>
  <p:transition spd="med">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665" y="136979"/>
            <a:ext cx="10515600" cy="1325563"/>
          </a:xfrm>
        </p:spPr>
        <p:txBody>
          <a:bodyPr>
            <a:normAutofit/>
          </a:bodyPr>
          <a:lstStyle/>
          <a:p>
            <a:pPr algn="r"/>
            <a:r>
              <a:rPr lang="fa-IR" sz="3600" dirty="0">
                <a:cs typeface="B Nazanin" panose="00000400000000000000" pitchFamily="2" charset="-78"/>
              </a:rPr>
              <a:t>معماری بدون معمار</a:t>
            </a:r>
          </a:p>
        </p:txBody>
      </p:sp>
      <p:sp>
        <p:nvSpPr>
          <p:cNvPr id="3" name="Content Placeholder 2"/>
          <p:cNvSpPr>
            <a:spLocks noGrp="1"/>
          </p:cNvSpPr>
          <p:nvPr>
            <p:ph idx="1"/>
          </p:nvPr>
        </p:nvSpPr>
        <p:spPr>
          <a:xfrm>
            <a:off x="5675086" y="1310256"/>
            <a:ext cx="5166178" cy="4351338"/>
          </a:xfrm>
        </p:spPr>
        <p:txBody>
          <a:bodyPr>
            <a:noAutofit/>
          </a:bodyPr>
          <a:lstStyle/>
          <a:p>
            <a:pPr marL="0" indent="0" algn="just" rtl="1">
              <a:buNone/>
            </a:pPr>
            <a:r>
              <a:rPr lang="fa-IR" sz="2800" dirty="0" smtClean="0">
                <a:cs typeface="B Kamran" panose="00000400000000000000" pitchFamily="2" charset="-78"/>
              </a:rPr>
              <a:t>در سال 1964 موزه ی هنرهای تجدد در نیویورک نمایشگاهی با عنوان «معماری بدون معمار» ترتیب داد سپس برنارد رودوفسکی ،مدیر و مجری نمایشگاه، کتابی با همین عنوان منتشر کرد که هدف تلویحی آن مانند نمایشگاه، رهایی معماری از معماران متجدد بود.هدف این کتاب نمایش معماری خودساخته،یعنی بدون دخالت معمار،در نقاط مختلف جهان بود.این شیوه ی معماری بیشتر در معماری بومی،محلی و روستایی متجلی است. امروزه نیز مردمی که آموزش معماری و شهرسازی ندیده اند به دلایل گوناگون خانه و شهر خود را می سازند.مردمان امروز در خانه ها و محله هایی زندگی می کنند که به دست خود و ظاهرا به میل خود ساخته اند.</a:t>
            </a:r>
            <a:endParaRPr lang="fa-IR" sz="2800" dirty="0">
              <a:cs typeface="B Kamran" panose="00000400000000000000" pitchFamily="2" charset="-78"/>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9583" t="1875" r="14792" b="4167"/>
          <a:stretch/>
        </p:blipFill>
        <p:spPr>
          <a:xfrm rot="5400000">
            <a:off x="747183" y="1193162"/>
            <a:ext cx="4638450" cy="4980812"/>
          </a:xfrm>
          <a:prstGeom prst="rect">
            <a:avLst/>
          </a:prstGeom>
        </p:spPr>
      </p:pic>
    </p:spTree>
    <p:extLst>
      <p:ext uri="{BB962C8B-B14F-4D97-AF65-F5344CB8AC3E}">
        <p14:creationId xmlns:p14="http://schemas.microsoft.com/office/powerpoint/2010/main" val="379340238"/>
      </p:ext>
    </p:extLst>
  </p:cSld>
  <p:clrMapOvr>
    <a:masterClrMapping/>
  </p:clrMapOvr>
  <p:transition spd="med">
    <p:pull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Celestial</Template>
  <TotalTime>1197</TotalTime>
  <Words>2076</Words>
  <Application>Microsoft Office PowerPoint</Application>
  <PresentationFormat>Widescreen</PresentationFormat>
  <Paragraphs>97</Paragraphs>
  <Slides>19</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B Kamran</vt:lpstr>
      <vt:lpstr>B Nazanin</vt:lpstr>
      <vt:lpstr>Calibri</vt:lpstr>
      <vt:lpstr>Calibri Light</vt:lpstr>
      <vt:lpstr>Times New Roman</vt:lpstr>
      <vt:lpstr>Wingdings</vt:lpstr>
      <vt:lpstr>Celestial</vt:lpstr>
      <vt:lpstr> مبانی و روش های طراحی شهری   سنت گرایی و بوم گرایی</vt:lpstr>
      <vt:lpstr>ریشه و سابقه ی نهضت</vt:lpstr>
      <vt:lpstr>سنت گرایی</vt:lpstr>
      <vt:lpstr>ویژگی های سنت گرایی</vt:lpstr>
      <vt:lpstr>سنت از دیدگاه تسنو</vt:lpstr>
      <vt:lpstr>PowerPoint Presentation</vt:lpstr>
      <vt:lpstr>بوم گرایی</vt:lpstr>
      <vt:lpstr>زمینه گرایی</vt:lpstr>
      <vt:lpstr>معماری بدون معمار</vt:lpstr>
      <vt:lpstr>روش و اصول طراحی</vt:lpstr>
      <vt:lpstr>PowerPoint Presentation</vt:lpstr>
      <vt:lpstr>PowerPoint Presentation</vt:lpstr>
      <vt:lpstr>PowerPoint Presentation</vt:lpstr>
      <vt:lpstr>عناصر تشکیل دهنده فرم شهر</vt:lpstr>
      <vt:lpstr>نمونه های اجرا شده</vt:lpstr>
      <vt:lpstr>PowerPoint Presentation</vt:lpstr>
      <vt:lpstr>PowerPoint Presentation</vt:lpstr>
      <vt:lpstr>PowerPoint Presentation</vt:lpstr>
      <vt:lpstr>منابع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Mohammad</cp:lastModifiedBy>
  <cp:revision>75</cp:revision>
  <dcterms:created xsi:type="dcterms:W3CDTF">2015-12-10T06:47:44Z</dcterms:created>
  <dcterms:modified xsi:type="dcterms:W3CDTF">2019-12-18T11:33:38Z</dcterms:modified>
</cp:coreProperties>
</file>