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27"/>
  </p:notesMasterIdLst>
  <p:sldIdLst>
    <p:sldId id="256" r:id="rId2"/>
    <p:sldId id="257" r:id="rId3"/>
    <p:sldId id="258" r:id="rId4"/>
    <p:sldId id="259" r:id="rId5"/>
    <p:sldId id="260" r:id="rId6"/>
    <p:sldId id="261" r:id="rId7"/>
    <p:sldId id="263" r:id="rId8"/>
    <p:sldId id="262" r:id="rId9"/>
    <p:sldId id="264" r:id="rId10"/>
    <p:sldId id="265" r:id="rId11"/>
    <p:sldId id="281" r:id="rId12"/>
    <p:sldId id="268" r:id="rId13"/>
    <p:sldId id="267" r:id="rId14"/>
    <p:sldId id="266" r:id="rId15"/>
    <p:sldId id="269" r:id="rId16"/>
    <p:sldId id="270" r:id="rId17"/>
    <p:sldId id="271" r:id="rId18"/>
    <p:sldId id="272" r:id="rId19"/>
    <p:sldId id="273" r:id="rId20"/>
    <p:sldId id="274" r:id="rId21"/>
    <p:sldId id="275" r:id="rId22"/>
    <p:sldId id="276" r:id="rId23"/>
    <p:sldId id="277" r:id="rId24"/>
    <p:sldId id="278" r:id="rId25"/>
    <p:sldId id="28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99"/>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7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3C61E3-16E9-4DB9-B9C2-15BB162EF777}" type="doc">
      <dgm:prSet loTypeId="urn:microsoft.com/office/officeart/2005/8/layout/cycle6" loCatId="cycle" qsTypeId="urn:microsoft.com/office/officeart/2005/8/quickstyle/simple1" qsCatId="simple" csTypeId="urn:microsoft.com/office/officeart/2005/8/colors/colorful1" csCatId="colorful" phldr="1"/>
      <dgm:spPr/>
      <dgm:t>
        <a:bodyPr/>
        <a:lstStyle/>
        <a:p>
          <a:endParaRPr lang="en-US"/>
        </a:p>
      </dgm:t>
    </dgm:pt>
    <dgm:pt modelId="{016CA66E-B042-4DBE-BADD-B3BACB5B074F}">
      <dgm:prSet phldrT="[Text]"/>
      <dgm:spPr/>
      <dgm:t>
        <a:bodyPr/>
        <a:lstStyle/>
        <a:p>
          <a:r>
            <a:rPr lang="fa-IR" dirty="0" smtClean="0">
              <a:solidFill>
                <a:schemeClr val="bg1"/>
              </a:solidFill>
              <a:cs typeface="B Nazanin" pitchFamily="2" charset="-78"/>
            </a:rPr>
            <a:t>بهداشت</a:t>
          </a:r>
          <a:endParaRPr lang="en-US" dirty="0">
            <a:solidFill>
              <a:schemeClr val="bg1"/>
            </a:solidFill>
            <a:cs typeface="B Nazanin" pitchFamily="2" charset="-78"/>
          </a:endParaRPr>
        </a:p>
      </dgm:t>
    </dgm:pt>
    <dgm:pt modelId="{019F9330-9E24-4D71-BB66-00A0764CF3F9}" type="parTrans" cxnId="{E4E8502C-7EAF-4E41-88FC-FEBEAC495457}">
      <dgm:prSet/>
      <dgm:spPr/>
      <dgm:t>
        <a:bodyPr/>
        <a:lstStyle/>
        <a:p>
          <a:endParaRPr lang="en-US"/>
        </a:p>
      </dgm:t>
    </dgm:pt>
    <dgm:pt modelId="{2732C86F-CA27-4F46-87B7-F9D62910CBCE}" type="sibTrans" cxnId="{E4E8502C-7EAF-4E41-88FC-FEBEAC495457}">
      <dgm:prSet/>
      <dgm:spPr/>
      <dgm:t>
        <a:bodyPr/>
        <a:lstStyle/>
        <a:p>
          <a:endParaRPr lang="en-US"/>
        </a:p>
      </dgm:t>
    </dgm:pt>
    <dgm:pt modelId="{422C7C9A-7179-42DD-8407-FE6877D8F359}">
      <dgm:prSet phldrT="[Text]"/>
      <dgm:spPr/>
      <dgm:t>
        <a:bodyPr/>
        <a:lstStyle/>
        <a:p>
          <a:r>
            <a:rPr lang="fa-IR" dirty="0" smtClean="0">
              <a:solidFill>
                <a:schemeClr val="bg1"/>
              </a:solidFill>
              <a:cs typeface="B Nazanin" pitchFamily="2" charset="-78"/>
            </a:rPr>
            <a:t>حفظ آثار و عناصر طبیعی و تاریخی</a:t>
          </a:r>
          <a:endParaRPr lang="en-US" dirty="0">
            <a:solidFill>
              <a:schemeClr val="bg1"/>
            </a:solidFill>
            <a:cs typeface="B Nazanin" pitchFamily="2" charset="-78"/>
          </a:endParaRPr>
        </a:p>
      </dgm:t>
    </dgm:pt>
    <dgm:pt modelId="{C4741F6D-2FDB-4312-8033-80853B4F6485}" type="parTrans" cxnId="{B1717E64-F940-45DE-8941-94E038D24739}">
      <dgm:prSet/>
      <dgm:spPr/>
      <dgm:t>
        <a:bodyPr/>
        <a:lstStyle/>
        <a:p>
          <a:endParaRPr lang="en-US"/>
        </a:p>
      </dgm:t>
    </dgm:pt>
    <dgm:pt modelId="{5C6DB4B7-4330-4E0F-BABD-DEC1BA130E86}" type="sibTrans" cxnId="{B1717E64-F940-45DE-8941-94E038D24739}">
      <dgm:prSet/>
      <dgm:spPr/>
      <dgm:t>
        <a:bodyPr/>
        <a:lstStyle/>
        <a:p>
          <a:endParaRPr lang="en-US"/>
        </a:p>
      </dgm:t>
    </dgm:pt>
    <dgm:pt modelId="{765D1EEE-7A67-4C20-B0CB-F2B1A5F10217}">
      <dgm:prSet phldrT="[Text]"/>
      <dgm:spPr/>
      <dgm:t>
        <a:bodyPr/>
        <a:lstStyle/>
        <a:p>
          <a:r>
            <a:rPr lang="fa-IR" dirty="0" smtClean="0">
              <a:solidFill>
                <a:schemeClr val="bg1"/>
              </a:solidFill>
              <a:cs typeface="B Nazanin" pitchFamily="2" charset="-78"/>
            </a:rPr>
            <a:t>سرعت</a:t>
          </a:r>
          <a:endParaRPr lang="en-US" dirty="0">
            <a:solidFill>
              <a:schemeClr val="bg1"/>
            </a:solidFill>
            <a:cs typeface="B Nazanin" pitchFamily="2" charset="-78"/>
          </a:endParaRPr>
        </a:p>
      </dgm:t>
    </dgm:pt>
    <dgm:pt modelId="{0D5102D7-F9B6-4FCE-8147-CADC3F13090D}" type="parTrans" cxnId="{49918D64-9855-4C96-8C4E-504B676236B4}">
      <dgm:prSet/>
      <dgm:spPr/>
      <dgm:t>
        <a:bodyPr/>
        <a:lstStyle/>
        <a:p>
          <a:endParaRPr lang="en-US"/>
        </a:p>
      </dgm:t>
    </dgm:pt>
    <dgm:pt modelId="{151FD5EB-6E02-4092-AFB4-DDC5774ED654}" type="sibTrans" cxnId="{49918D64-9855-4C96-8C4E-504B676236B4}">
      <dgm:prSet/>
      <dgm:spPr/>
      <dgm:t>
        <a:bodyPr/>
        <a:lstStyle/>
        <a:p>
          <a:endParaRPr lang="en-US"/>
        </a:p>
      </dgm:t>
    </dgm:pt>
    <dgm:pt modelId="{DC00BB22-528B-45E0-9357-8E76B2B882B4}">
      <dgm:prSet phldrT="[Text]"/>
      <dgm:spPr/>
      <dgm:t>
        <a:bodyPr/>
        <a:lstStyle/>
        <a:p>
          <a:r>
            <a:rPr lang="fa-IR" dirty="0" smtClean="0">
              <a:solidFill>
                <a:schemeClr val="bg1"/>
              </a:solidFill>
              <a:cs typeface="B Nazanin" pitchFamily="2" charset="-78"/>
            </a:rPr>
            <a:t>روز آمد بودن</a:t>
          </a:r>
          <a:endParaRPr lang="en-US" dirty="0">
            <a:solidFill>
              <a:schemeClr val="bg1"/>
            </a:solidFill>
            <a:cs typeface="B Nazanin" pitchFamily="2" charset="-78"/>
          </a:endParaRPr>
        </a:p>
      </dgm:t>
    </dgm:pt>
    <dgm:pt modelId="{37392307-76B4-4C51-ADFC-9C2AABED81DF}" type="parTrans" cxnId="{518119D3-48F4-4D3B-B521-890C1669F643}">
      <dgm:prSet/>
      <dgm:spPr/>
      <dgm:t>
        <a:bodyPr/>
        <a:lstStyle/>
        <a:p>
          <a:endParaRPr lang="en-US"/>
        </a:p>
      </dgm:t>
    </dgm:pt>
    <dgm:pt modelId="{7A5268B7-2494-4512-B3D4-DA92E1F5DACD}" type="sibTrans" cxnId="{518119D3-48F4-4D3B-B521-890C1669F643}">
      <dgm:prSet/>
      <dgm:spPr/>
      <dgm:t>
        <a:bodyPr/>
        <a:lstStyle/>
        <a:p>
          <a:endParaRPr lang="en-US"/>
        </a:p>
      </dgm:t>
    </dgm:pt>
    <dgm:pt modelId="{4A0DE936-9F4F-4A24-928A-0497F921255A}">
      <dgm:prSet phldrT="[Text]"/>
      <dgm:spPr/>
      <dgm:t>
        <a:bodyPr/>
        <a:lstStyle/>
        <a:p>
          <a:r>
            <a:rPr lang="fa-IR" dirty="0" smtClean="0">
              <a:solidFill>
                <a:schemeClr val="bg1"/>
              </a:solidFill>
              <a:cs typeface="B Nazanin" pitchFamily="2" charset="-78"/>
            </a:rPr>
            <a:t>عدالت</a:t>
          </a:r>
          <a:endParaRPr lang="en-US" dirty="0">
            <a:solidFill>
              <a:schemeClr val="bg1"/>
            </a:solidFill>
            <a:cs typeface="B Nazanin" pitchFamily="2" charset="-78"/>
          </a:endParaRPr>
        </a:p>
      </dgm:t>
    </dgm:pt>
    <dgm:pt modelId="{97CCDE9E-19ED-4E8F-81B0-746FCF9B8152}" type="parTrans" cxnId="{D3AB245A-D70D-403C-9E54-E7B89C113CC1}">
      <dgm:prSet/>
      <dgm:spPr/>
      <dgm:t>
        <a:bodyPr/>
        <a:lstStyle/>
        <a:p>
          <a:endParaRPr lang="en-US"/>
        </a:p>
      </dgm:t>
    </dgm:pt>
    <dgm:pt modelId="{0DA4681D-C9A3-4919-80CB-CB389A6610A2}" type="sibTrans" cxnId="{D3AB245A-D70D-403C-9E54-E7B89C113CC1}">
      <dgm:prSet/>
      <dgm:spPr/>
      <dgm:t>
        <a:bodyPr/>
        <a:lstStyle/>
        <a:p>
          <a:endParaRPr lang="en-US">
            <a:ln w="76200">
              <a:solidFill>
                <a:schemeClr val="tx1"/>
              </a:solidFill>
            </a:ln>
          </a:endParaRPr>
        </a:p>
      </dgm:t>
    </dgm:pt>
    <dgm:pt modelId="{2ADB8728-F3B2-4394-9A77-80ED82EB1E6B}" type="pres">
      <dgm:prSet presAssocID="{3E3C61E3-16E9-4DB9-B9C2-15BB162EF777}" presName="cycle" presStyleCnt="0">
        <dgm:presLayoutVars>
          <dgm:dir/>
          <dgm:resizeHandles val="exact"/>
        </dgm:presLayoutVars>
      </dgm:prSet>
      <dgm:spPr/>
      <dgm:t>
        <a:bodyPr/>
        <a:lstStyle/>
        <a:p>
          <a:endParaRPr lang="en-US"/>
        </a:p>
      </dgm:t>
    </dgm:pt>
    <dgm:pt modelId="{06AA700F-100B-4B23-B3A2-3B9E5BC35C89}" type="pres">
      <dgm:prSet presAssocID="{016CA66E-B042-4DBE-BADD-B3BACB5B074F}" presName="node" presStyleLbl="node1" presStyleIdx="0" presStyleCnt="5">
        <dgm:presLayoutVars>
          <dgm:bulletEnabled val="1"/>
        </dgm:presLayoutVars>
      </dgm:prSet>
      <dgm:spPr/>
      <dgm:t>
        <a:bodyPr/>
        <a:lstStyle/>
        <a:p>
          <a:endParaRPr lang="en-US"/>
        </a:p>
      </dgm:t>
    </dgm:pt>
    <dgm:pt modelId="{56B0CDA0-55A3-4371-8812-86025627424B}" type="pres">
      <dgm:prSet presAssocID="{016CA66E-B042-4DBE-BADD-B3BACB5B074F}" presName="spNode" presStyleCnt="0"/>
      <dgm:spPr/>
    </dgm:pt>
    <dgm:pt modelId="{B177EF31-B62B-450D-B4A9-92DF68534435}" type="pres">
      <dgm:prSet presAssocID="{2732C86F-CA27-4F46-87B7-F9D62910CBCE}" presName="sibTrans" presStyleLbl="sibTrans1D1" presStyleIdx="0" presStyleCnt="5"/>
      <dgm:spPr/>
      <dgm:t>
        <a:bodyPr/>
        <a:lstStyle/>
        <a:p>
          <a:endParaRPr lang="en-US"/>
        </a:p>
      </dgm:t>
    </dgm:pt>
    <dgm:pt modelId="{EE404B16-5621-4771-BFDE-77B8142B29C9}" type="pres">
      <dgm:prSet presAssocID="{422C7C9A-7179-42DD-8407-FE6877D8F359}" presName="node" presStyleLbl="node1" presStyleIdx="1" presStyleCnt="5">
        <dgm:presLayoutVars>
          <dgm:bulletEnabled val="1"/>
        </dgm:presLayoutVars>
      </dgm:prSet>
      <dgm:spPr/>
      <dgm:t>
        <a:bodyPr/>
        <a:lstStyle/>
        <a:p>
          <a:endParaRPr lang="en-US"/>
        </a:p>
      </dgm:t>
    </dgm:pt>
    <dgm:pt modelId="{21080E86-C816-45CA-B5C4-255F36C04E5D}" type="pres">
      <dgm:prSet presAssocID="{422C7C9A-7179-42DD-8407-FE6877D8F359}" presName="spNode" presStyleCnt="0"/>
      <dgm:spPr/>
    </dgm:pt>
    <dgm:pt modelId="{F1031611-68F8-4C32-A3D7-B91F11870EFA}" type="pres">
      <dgm:prSet presAssocID="{5C6DB4B7-4330-4E0F-BABD-DEC1BA130E86}" presName="sibTrans" presStyleLbl="sibTrans1D1" presStyleIdx="1" presStyleCnt="5"/>
      <dgm:spPr/>
      <dgm:t>
        <a:bodyPr/>
        <a:lstStyle/>
        <a:p>
          <a:endParaRPr lang="en-US"/>
        </a:p>
      </dgm:t>
    </dgm:pt>
    <dgm:pt modelId="{6498F640-F4EA-4722-9145-0213C8F56F57}" type="pres">
      <dgm:prSet presAssocID="{765D1EEE-7A67-4C20-B0CB-F2B1A5F10217}" presName="node" presStyleLbl="node1" presStyleIdx="2" presStyleCnt="5">
        <dgm:presLayoutVars>
          <dgm:bulletEnabled val="1"/>
        </dgm:presLayoutVars>
      </dgm:prSet>
      <dgm:spPr/>
      <dgm:t>
        <a:bodyPr/>
        <a:lstStyle/>
        <a:p>
          <a:endParaRPr lang="en-US"/>
        </a:p>
      </dgm:t>
    </dgm:pt>
    <dgm:pt modelId="{FC3524BE-1E27-4BDB-9EC1-2275AA0F2A03}" type="pres">
      <dgm:prSet presAssocID="{765D1EEE-7A67-4C20-B0CB-F2B1A5F10217}" presName="spNode" presStyleCnt="0"/>
      <dgm:spPr/>
    </dgm:pt>
    <dgm:pt modelId="{24471D74-4E00-4C1F-8C07-0B75174DDA6B}" type="pres">
      <dgm:prSet presAssocID="{151FD5EB-6E02-4092-AFB4-DDC5774ED654}" presName="sibTrans" presStyleLbl="sibTrans1D1" presStyleIdx="2" presStyleCnt="5"/>
      <dgm:spPr/>
      <dgm:t>
        <a:bodyPr/>
        <a:lstStyle/>
        <a:p>
          <a:endParaRPr lang="en-US"/>
        </a:p>
      </dgm:t>
    </dgm:pt>
    <dgm:pt modelId="{C55866FE-DA14-41D8-BAA3-856BB15A0D27}" type="pres">
      <dgm:prSet presAssocID="{DC00BB22-528B-45E0-9357-8E76B2B882B4}" presName="node" presStyleLbl="node1" presStyleIdx="3" presStyleCnt="5">
        <dgm:presLayoutVars>
          <dgm:bulletEnabled val="1"/>
        </dgm:presLayoutVars>
      </dgm:prSet>
      <dgm:spPr/>
      <dgm:t>
        <a:bodyPr/>
        <a:lstStyle/>
        <a:p>
          <a:endParaRPr lang="en-US"/>
        </a:p>
      </dgm:t>
    </dgm:pt>
    <dgm:pt modelId="{3269CCD4-C528-4962-8F16-47B275F5CDFD}" type="pres">
      <dgm:prSet presAssocID="{DC00BB22-528B-45E0-9357-8E76B2B882B4}" presName="spNode" presStyleCnt="0"/>
      <dgm:spPr/>
    </dgm:pt>
    <dgm:pt modelId="{87B9C9C3-A54D-4429-8A98-E1C5A4D12012}" type="pres">
      <dgm:prSet presAssocID="{7A5268B7-2494-4512-B3D4-DA92E1F5DACD}" presName="sibTrans" presStyleLbl="sibTrans1D1" presStyleIdx="3" presStyleCnt="5"/>
      <dgm:spPr/>
      <dgm:t>
        <a:bodyPr/>
        <a:lstStyle/>
        <a:p>
          <a:endParaRPr lang="en-US"/>
        </a:p>
      </dgm:t>
    </dgm:pt>
    <dgm:pt modelId="{1BBB67F7-43FB-4060-A422-8A96146053CF}" type="pres">
      <dgm:prSet presAssocID="{4A0DE936-9F4F-4A24-928A-0497F921255A}" presName="node" presStyleLbl="node1" presStyleIdx="4" presStyleCnt="5">
        <dgm:presLayoutVars>
          <dgm:bulletEnabled val="1"/>
        </dgm:presLayoutVars>
      </dgm:prSet>
      <dgm:spPr/>
      <dgm:t>
        <a:bodyPr/>
        <a:lstStyle/>
        <a:p>
          <a:endParaRPr lang="en-US"/>
        </a:p>
      </dgm:t>
    </dgm:pt>
    <dgm:pt modelId="{2D070C51-7BC9-4D86-8A96-692ECA7CF20E}" type="pres">
      <dgm:prSet presAssocID="{4A0DE936-9F4F-4A24-928A-0497F921255A}" presName="spNode" presStyleCnt="0"/>
      <dgm:spPr/>
    </dgm:pt>
    <dgm:pt modelId="{60D969A7-3F2B-455D-B6A5-3BE2789D1AB7}" type="pres">
      <dgm:prSet presAssocID="{0DA4681D-C9A3-4919-80CB-CB389A6610A2}" presName="sibTrans" presStyleLbl="sibTrans1D1" presStyleIdx="4" presStyleCnt="5"/>
      <dgm:spPr/>
      <dgm:t>
        <a:bodyPr/>
        <a:lstStyle/>
        <a:p>
          <a:endParaRPr lang="en-US"/>
        </a:p>
      </dgm:t>
    </dgm:pt>
  </dgm:ptLst>
  <dgm:cxnLst>
    <dgm:cxn modelId="{334B6204-A3E9-4F50-9385-240B2B801840}" type="presOf" srcId="{2732C86F-CA27-4F46-87B7-F9D62910CBCE}" destId="{B177EF31-B62B-450D-B4A9-92DF68534435}" srcOrd="0" destOrd="0" presId="urn:microsoft.com/office/officeart/2005/8/layout/cycle6"/>
    <dgm:cxn modelId="{B1717E64-F940-45DE-8941-94E038D24739}" srcId="{3E3C61E3-16E9-4DB9-B9C2-15BB162EF777}" destId="{422C7C9A-7179-42DD-8407-FE6877D8F359}" srcOrd="1" destOrd="0" parTransId="{C4741F6D-2FDB-4312-8033-80853B4F6485}" sibTransId="{5C6DB4B7-4330-4E0F-BABD-DEC1BA130E86}"/>
    <dgm:cxn modelId="{D3AB245A-D70D-403C-9E54-E7B89C113CC1}" srcId="{3E3C61E3-16E9-4DB9-B9C2-15BB162EF777}" destId="{4A0DE936-9F4F-4A24-928A-0497F921255A}" srcOrd="4" destOrd="0" parTransId="{97CCDE9E-19ED-4E8F-81B0-746FCF9B8152}" sibTransId="{0DA4681D-C9A3-4919-80CB-CB389A6610A2}"/>
    <dgm:cxn modelId="{63087B42-232E-40BD-9D2D-8CC749EFF6B7}" type="presOf" srcId="{5C6DB4B7-4330-4E0F-BABD-DEC1BA130E86}" destId="{F1031611-68F8-4C32-A3D7-B91F11870EFA}" srcOrd="0" destOrd="0" presId="urn:microsoft.com/office/officeart/2005/8/layout/cycle6"/>
    <dgm:cxn modelId="{B4B1896D-EFA4-4DBE-8974-317E5D62AF7D}" type="presOf" srcId="{765D1EEE-7A67-4C20-B0CB-F2B1A5F10217}" destId="{6498F640-F4EA-4722-9145-0213C8F56F57}" srcOrd="0" destOrd="0" presId="urn:microsoft.com/office/officeart/2005/8/layout/cycle6"/>
    <dgm:cxn modelId="{0A23B7E2-1929-47DA-91D6-848919C8FF01}" type="presOf" srcId="{DC00BB22-528B-45E0-9357-8E76B2B882B4}" destId="{C55866FE-DA14-41D8-BAA3-856BB15A0D27}" srcOrd="0" destOrd="0" presId="urn:microsoft.com/office/officeart/2005/8/layout/cycle6"/>
    <dgm:cxn modelId="{7478D773-6D33-42A8-8B51-3DC19125FBFF}" type="presOf" srcId="{0DA4681D-C9A3-4919-80CB-CB389A6610A2}" destId="{60D969A7-3F2B-455D-B6A5-3BE2789D1AB7}" srcOrd="0" destOrd="0" presId="urn:microsoft.com/office/officeart/2005/8/layout/cycle6"/>
    <dgm:cxn modelId="{6B3FF826-F9D9-4E39-83D2-62D424A8C1C3}" type="presOf" srcId="{422C7C9A-7179-42DD-8407-FE6877D8F359}" destId="{EE404B16-5621-4771-BFDE-77B8142B29C9}" srcOrd="0" destOrd="0" presId="urn:microsoft.com/office/officeart/2005/8/layout/cycle6"/>
    <dgm:cxn modelId="{D25650E2-6F2A-4471-93B7-753417BB1F78}" type="presOf" srcId="{151FD5EB-6E02-4092-AFB4-DDC5774ED654}" destId="{24471D74-4E00-4C1F-8C07-0B75174DDA6B}" srcOrd="0" destOrd="0" presId="urn:microsoft.com/office/officeart/2005/8/layout/cycle6"/>
    <dgm:cxn modelId="{E4E8502C-7EAF-4E41-88FC-FEBEAC495457}" srcId="{3E3C61E3-16E9-4DB9-B9C2-15BB162EF777}" destId="{016CA66E-B042-4DBE-BADD-B3BACB5B074F}" srcOrd="0" destOrd="0" parTransId="{019F9330-9E24-4D71-BB66-00A0764CF3F9}" sibTransId="{2732C86F-CA27-4F46-87B7-F9D62910CBCE}"/>
    <dgm:cxn modelId="{518119D3-48F4-4D3B-B521-890C1669F643}" srcId="{3E3C61E3-16E9-4DB9-B9C2-15BB162EF777}" destId="{DC00BB22-528B-45E0-9357-8E76B2B882B4}" srcOrd="3" destOrd="0" parTransId="{37392307-76B4-4C51-ADFC-9C2AABED81DF}" sibTransId="{7A5268B7-2494-4512-B3D4-DA92E1F5DACD}"/>
    <dgm:cxn modelId="{82A37587-145D-49BA-B1BA-5925890A8C01}" type="presOf" srcId="{3E3C61E3-16E9-4DB9-B9C2-15BB162EF777}" destId="{2ADB8728-F3B2-4394-9A77-80ED82EB1E6B}" srcOrd="0" destOrd="0" presId="urn:microsoft.com/office/officeart/2005/8/layout/cycle6"/>
    <dgm:cxn modelId="{49918D64-9855-4C96-8C4E-504B676236B4}" srcId="{3E3C61E3-16E9-4DB9-B9C2-15BB162EF777}" destId="{765D1EEE-7A67-4C20-B0CB-F2B1A5F10217}" srcOrd="2" destOrd="0" parTransId="{0D5102D7-F9B6-4FCE-8147-CADC3F13090D}" sibTransId="{151FD5EB-6E02-4092-AFB4-DDC5774ED654}"/>
    <dgm:cxn modelId="{6C94B7EF-1A78-4D49-A73B-F8785487BDFA}" type="presOf" srcId="{4A0DE936-9F4F-4A24-928A-0497F921255A}" destId="{1BBB67F7-43FB-4060-A422-8A96146053CF}" srcOrd="0" destOrd="0" presId="urn:microsoft.com/office/officeart/2005/8/layout/cycle6"/>
    <dgm:cxn modelId="{9ADA3065-DF33-498A-8FD2-3E8B193E3F08}" type="presOf" srcId="{016CA66E-B042-4DBE-BADD-B3BACB5B074F}" destId="{06AA700F-100B-4B23-B3A2-3B9E5BC35C89}" srcOrd="0" destOrd="0" presId="urn:microsoft.com/office/officeart/2005/8/layout/cycle6"/>
    <dgm:cxn modelId="{B1D5C409-BC9F-4D11-9DF8-A52296818F52}" type="presOf" srcId="{7A5268B7-2494-4512-B3D4-DA92E1F5DACD}" destId="{87B9C9C3-A54D-4429-8A98-E1C5A4D12012}" srcOrd="0" destOrd="0" presId="urn:microsoft.com/office/officeart/2005/8/layout/cycle6"/>
    <dgm:cxn modelId="{1AEF467C-8073-4CB7-A303-C7CBB29B01DC}" type="presParOf" srcId="{2ADB8728-F3B2-4394-9A77-80ED82EB1E6B}" destId="{06AA700F-100B-4B23-B3A2-3B9E5BC35C89}" srcOrd="0" destOrd="0" presId="urn:microsoft.com/office/officeart/2005/8/layout/cycle6"/>
    <dgm:cxn modelId="{8E4DD26E-13F8-4A9E-AF00-3895470BA17E}" type="presParOf" srcId="{2ADB8728-F3B2-4394-9A77-80ED82EB1E6B}" destId="{56B0CDA0-55A3-4371-8812-86025627424B}" srcOrd="1" destOrd="0" presId="urn:microsoft.com/office/officeart/2005/8/layout/cycle6"/>
    <dgm:cxn modelId="{0005783F-3D6C-48AE-851A-7CC98B85BF1B}" type="presParOf" srcId="{2ADB8728-F3B2-4394-9A77-80ED82EB1E6B}" destId="{B177EF31-B62B-450D-B4A9-92DF68534435}" srcOrd="2" destOrd="0" presId="urn:microsoft.com/office/officeart/2005/8/layout/cycle6"/>
    <dgm:cxn modelId="{F21B8E82-D16C-4F73-B012-40387B329D92}" type="presParOf" srcId="{2ADB8728-F3B2-4394-9A77-80ED82EB1E6B}" destId="{EE404B16-5621-4771-BFDE-77B8142B29C9}" srcOrd="3" destOrd="0" presId="urn:microsoft.com/office/officeart/2005/8/layout/cycle6"/>
    <dgm:cxn modelId="{0CC98F8C-B4E4-41F7-80C3-CE1B41940A47}" type="presParOf" srcId="{2ADB8728-F3B2-4394-9A77-80ED82EB1E6B}" destId="{21080E86-C816-45CA-B5C4-255F36C04E5D}" srcOrd="4" destOrd="0" presId="urn:microsoft.com/office/officeart/2005/8/layout/cycle6"/>
    <dgm:cxn modelId="{3F508F9B-FE72-46C7-A9FB-0DC81AB0F5A9}" type="presParOf" srcId="{2ADB8728-F3B2-4394-9A77-80ED82EB1E6B}" destId="{F1031611-68F8-4C32-A3D7-B91F11870EFA}" srcOrd="5" destOrd="0" presId="urn:microsoft.com/office/officeart/2005/8/layout/cycle6"/>
    <dgm:cxn modelId="{9AD868DC-D421-4E22-8C60-8ABF96224EBF}" type="presParOf" srcId="{2ADB8728-F3B2-4394-9A77-80ED82EB1E6B}" destId="{6498F640-F4EA-4722-9145-0213C8F56F57}" srcOrd="6" destOrd="0" presId="urn:microsoft.com/office/officeart/2005/8/layout/cycle6"/>
    <dgm:cxn modelId="{B5D86728-AA57-40C0-9D2B-80D5DE8C66BF}" type="presParOf" srcId="{2ADB8728-F3B2-4394-9A77-80ED82EB1E6B}" destId="{FC3524BE-1E27-4BDB-9EC1-2275AA0F2A03}" srcOrd="7" destOrd="0" presId="urn:microsoft.com/office/officeart/2005/8/layout/cycle6"/>
    <dgm:cxn modelId="{078C98BA-D27A-443F-8222-01DB3DAD9FAB}" type="presParOf" srcId="{2ADB8728-F3B2-4394-9A77-80ED82EB1E6B}" destId="{24471D74-4E00-4C1F-8C07-0B75174DDA6B}" srcOrd="8" destOrd="0" presId="urn:microsoft.com/office/officeart/2005/8/layout/cycle6"/>
    <dgm:cxn modelId="{1F3F9363-3D49-4784-ADE9-29B7399B3A0A}" type="presParOf" srcId="{2ADB8728-F3B2-4394-9A77-80ED82EB1E6B}" destId="{C55866FE-DA14-41D8-BAA3-856BB15A0D27}" srcOrd="9" destOrd="0" presId="urn:microsoft.com/office/officeart/2005/8/layout/cycle6"/>
    <dgm:cxn modelId="{0C44EC0F-AEC6-4BB4-938C-6C237306F0FD}" type="presParOf" srcId="{2ADB8728-F3B2-4394-9A77-80ED82EB1E6B}" destId="{3269CCD4-C528-4962-8F16-47B275F5CDFD}" srcOrd="10" destOrd="0" presId="urn:microsoft.com/office/officeart/2005/8/layout/cycle6"/>
    <dgm:cxn modelId="{47D53EEE-CB09-4068-AC16-F96CA830895B}" type="presParOf" srcId="{2ADB8728-F3B2-4394-9A77-80ED82EB1E6B}" destId="{87B9C9C3-A54D-4429-8A98-E1C5A4D12012}" srcOrd="11" destOrd="0" presId="urn:microsoft.com/office/officeart/2005/8/layout/cycle6"/>
    <dgm:cxn modelId="{A020D39F-2609-4292-8C97-05B63220C5AD}" type="presParOf" srcId="{2ADB8728-F3B2-4394-9A77-80ED82EB1E6B}" destId="{1BBB67F7-43FB-4060-A422-8A96146053CF}" srcOrd="12" destOrd="0" presId="urn:microsoft.com/office/officeart/2005/8/layout/cycle6"/>
    <dgm:cxn modelId="{962373F5-81F2-4020-9DB7-D4E34BBD4472}" type="presParOf" srcId="{2ADB8728-F3B2-4394-9A77-80ED82EB1E6B}" destId="{2D070C51-7BC9-4D86-8A96-692ECA7CF20E}" srcOrd="13" destOrd="0" presId="urn:microsoft.com/office/officeart/2005/8/layout/cycle6"/>
    <dgm:cxn modelId="{A754F3B3-2D0B-433C-8D1A-835471A8F162}" type="presParOf" srcId="{2ADB8728-F3B2-4394-9A77-80ED82EB1E6B}" destId="{60D969A7-3F2B-455D-B6A5-3BE2789D1AB7}" srcOrd="14" destOrd="0" presId="urn:microsoft.com/office/officeart/2005/8/layout/cycle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64A78E-1867-4339-927D-A83FB4443038}"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endParaRPr lang="en-US"/>
        </a:p>
      </dgm:t>
    </dgm:pt>
    <dgm:pt modelId="{60FA13E0-717B-4876-828E-3DE699AD9592}">
      <dgm:prSet phldrT="[Text]" custT="1"/>
      <dgm:spPr/>
      <dgm:t>
        <a:bodyPr/>
        <a:lstStyle/>
        <a:p>
          <a:pPr algn="r" rtl="1"/>
          <a:r>
            <a:rPr lang="fa-IR" sz="1800" b="1" dirty="0" smtClean="0">
              <a:cs typeface="B Nazanin" pitchFamily="2" charset="-78"/>
            </a:rPr>
            <a:t>معابر تک عملکردی</a:t>
          </a:r>
          <a:endParaRPr lang="en-US" sz="1800" dirty="0">
            <a:cs typeface="B Nazanin" pitchFamily="2" charset="-78"/>
          </a:endParaRPr>
        </a:p>
      </dgm:t>
    </dgm:pt>
    <dgm:pt modelId="{6DE1856E-1851-4711-8731-6417FFCD0344}" type="parTrans" cxnId="{C4929BB8-BA2D-40E2-8743-980B8F69A64C}">
      <dgm:prSet/>
      <dgm:spPr/>
      <dgm:t>
        <a:bodyPr/>
        <a:lstStyle/>
        <a:p>
          <a:endParaRPr lang="en-US"/>
        </a:p>
      </dgm:t>
    </dgm:pt>
    <dgm:pt modelId="{EA41DAED-624B-4532-8524-BE31EB77B963}" type="sibTrans" cxnId="{C4929BB8-BA2D-40E2-8743-980B8F69A64C}">
      <dgm:prSet/>
      <dgm:spPr/>
      <dgm:t>
        <a:bodyPr/>
        <a:lstStyle/>
        <a:p>
          <a:endParaRPr lang="en-US"/>
        </a:p>
      </dgm:t>
    </dgm:pt>
    <dgm:pt modelId="{104CDA2E-0F03-4883-BF1D-51E5842F1972}">
      <dgm:prSet/>
      <dgm:spPr/>
      <dgm:t>
        <a:bodyPr/>
        <a:lstStyle/>
        <a:p>
          <a:endParaRPr lang="en-US"/>
        </a:p>
      </dgm:t>
    </dgm:pt>
    <dgm:pt modelId="{78013104-1C1F-429F-88C5-28C452A5F7B1}" type="parTrans" cxnId="{67A47003-3E4D-4362-A6A3-75E508D4AD04}">
      <dgm:prSet/>
      <dgm:spPr/>
      <dgm:t>
        <a:bodyPr/>
        <a:lstStyle/>
        <a:p>
          <a:endParaRPr lang="en-US"/>
        </a:p>
      </dgm:t>
    </dgm:pt>
    <dgm:pt modelId="{3772B9D5-C541-4D38-B7C8-034F468C21D7}" type="sibTrans" cxnId="{67A47003-3E4D-4362-A6A3-75E508D4AD04}">
      <dgm:prSet/>
      <dgm:spPr/>
      <dgm:t>
        <a:bodyPr/>
        <a:lstStyle/>
        <a:p>
          <a:endParaRPr lang="en-US"/>
        </a:p>
      </dgm:t>
    </dgm:pt>
    <dgm:pt modelId="{92D6B707-DC00-42C6-8966-9B5636A742A6}">
      <dgm:prSet/>
      <dgm:spPr/>
      <dgm:t>
        <a:bodyPr/>
        <a:lstStyle/>
        <a:p>
          <a:endParaRPr lang="en-US"/>
        </a:p>
      </dgm:t>
    </dgm:pt>
    <dgm:pt modelId="{7E7A247B-2C71-4094-92D7-6BFA97898E26}" type="parTrans" cxnId="{D8371746-4A52-49FB-AA86-B2185AF56EDC}">
      <dgm:prSet/>
      <dgm:spPr/>
      <dgm:t>
        <a:bodyPr/>
        <a:lstStyle/>
        <a:p>
          <a:endParaRPr lang="en-US"/>
        </a:p>
      </dgm:t>
    </dgm:pt>
    <dgm:pt modelId="{61BC982C-594C-4A0C-8E2D-B27EBC38E561}" type="sibTrans" cxnId="{D8371746-4A52-49FB-AA86-B2185AF56EDC}">
      <dgm:prSet/>
      <dgm:spPr/>
      <dgm:t>
        <a:bodyPr/>
        <a:lstStyle/>
        <a:p>
          <a:endParaRPr lang="en-US"/>
        </a:p>
      </dgm:t>
    </dgm:pt>
    <dgm:pt modelId="{246DE2E3-0B7E-4EC3-A880-6B498004E4DC}">
      <dgm:prSet/>
      <dgm:spPr/>
      <dgm:t>
        <a:bodyPr/>
        <a:lstStyle/>
        <a:p>
          <a:endParaRPr lang="en-US"/>
        </a:p>
      </dgm:t>
    </dgm:pt>
    <dgm:pt modelId="{9A8BA673-4BD1-4E38-9EAC-ED46AFF6B7C2}" type="parTrans" cxnId="{696C61B6-3958-45C5-8BF6-7CC70E6EC354}">
      <dgm:prSet/>
      <dgm:spPr/>
      <dgm:t>
        <a:bodyPr/>
        <a:lstStyle/>
        <a:p>
          <a:endParaRPr lang="en-US"/>
        </a:p>
      </dgm:t>
    </dgm:pt>
    <dgm:pt modelId="{A2133358-9EE5-4F1C-B2D9-9EE6EB4BD32B}" type="sibTrans" cxnId="{696C61B6-3958-45C5-8BF6-7CC70E6EC354}">
      <dgm:prSet/>
      <dgm:spPr/>
      <dgm:t>
        <a:bodyPr/>
        <a:lstStyle/>
        <a:p>
          <a:endParaRPr lang="en-US"/>
        </a:p>
      </dgm:t>
    </dgm:pt>
    <dgm:pt modelId="{5CCEF4E5-D701-40B5-A87B-A20B12B2CC7D}">
      <dgm:prSet/>
      <dgm:spPr/>
      <dgm:t>
        <a:bodyPr/>
        <a:lstStyle/>
        <a:p>
          <a:endParaRPr lang="en-US"/>
        </a:p>
      </dgm:t>
    </dgm:pt>
    <dgm:pt modelId="{4533DAEC-C53F-4889-8F0C-A12CE64BCBAA}" type="parTrans" cxnId="{434BDEAB-9E8C-4612-986E-49F53B1E81B4}">
      <dgm:prSet/>
      <dgm:spPr/>
      <dgm:t>
        <a:bodyPr/>
        <a:lstStyle/>
        <a:p>
          <a:endParaRPr lang="en-US"/>
        </a:p>
      </dgm:t>
    </dgm:pt>
    <dgm:pt modelId="{20E31A39-EA56-44D1-BE65-4E5DA3690A04}" type="sibTrans" cxnId="{434BDEAB-9E8C-4612-986E-49F53B1E81B4}">
      <dgm:prSet/>
      <dgm:spPr/>
      <dgm:t>
        <a:bodyPr/>
        <a:lstStyle/>
        <a:p>
          <a:endParaRPr lang="en-US"/>
        </a:p>
      </dgm:t>
    </dgm:pt>
    <dgm:pt modelId="{5FC320DB-5BE5-4328-83DE-2544C36F8273}">
      <dgm:prSet phldrT="[Text]" custT="1"/>
      <dgm:spPr/>
      <dgm:t>
        <a:bodyPr/>
        <a:lstStyle/>
        <a:p>
          <a:pPr algn="r" rtl="1"/>
          <a:r>
            <a:rPr lang="fa-IR" sz="1800" b="1" dirty="0" smtClean="0">
              <a:cs typeface="B Nazanin" pitchFamily="2" charset="-78"/>
            </a:rPr>
            <a:t>ضرورت توجه به تاریخ و فرهنگ و نقد انقطاع تاریخی </a:t>
          </a:r>
          <a:endParaRPr lang="en-US" sz="1800" dirty="0">
            <a:cs typeface="B Nazanin" pitchFamily="2" charset="-78"/>
          </a:endParaRPr>
        </a:p>
      </dgm:t>
    </dgm:pt>
    <dgm:pt modelId="{0B42BB2D-E642-49D2-B4B9-A7944E3C2BC7}" type="sibTrans" cxnId="{EE3D3740-A6E8-4FBD-97D1-C12847A2CB1A}">
      <dgm:prSet/>
      <dgm:spPr/>
      <dgm:t>
        <a:bodyPr/>
        <a:lstStyle/>
        <a:p>
          <a:endParaRPr lang="en-US"/>
        </a:p>
      </dgm:t>
    </dgm:pt>
    <dgm:pt modelId="{DF91D6AE-76B9-49B2-BC56-5D3F4EC67D98}" type="parTrans" cxnId="{EE3D3740-A6E8-4FBD-97D1-C12847A2CB1A}">
      <dgm:prSet/>
      <dgm:spPr/>
      <dgm:t>
        <a:bodyPr/>
        <a:lstStyle/>
        <a:p>
          <a:endParaRPr lang="en-US"/>
        </a:p>
      </dgm:t>
    </dgm:pt>
    <dgm:pt modelId="{2D40CDDF-66C5-4521-B451-FD1F4E667786}">
      <dgm:prSet phldrT="[Text]" custT="1"/>
      <dgm:spPr/>
      <dgm:t>
        <a:bodyPr/>
        <a:lstStyle/>
        <a:p>
          <a:pPr algn="r" rtl="1"/>
          <a:r>
            <a:rPr lang="fa-IR" sz="1800" b="1" dirty="0" smtClean="0">
              <a:cs typeface="B Nazanin" pitchFamily="2" charset="-78"/>
            </a:rPr>
            <a:t>توجه بیش از حد به اتومبیل</a:t>
          </a:r>
          <a:endParaRPr lang="en-US" sz="1800" dirty="0">
            <a:cs typeface="B Nazanin" pitchFamily="2" charset="-78"/>
          </a:endParaRPr>
        </a:p>
      </dgm:t>
    </dgm:pt>
    <dgm:pt modelId="{D88DDBAA-84E8-434C-834D-41D714CB684D}" type="sibTrans" cxnId="{17941AC6-5551-4A18-AA75-7CF7DD782C09}">
      <dgm:prSet/>
      <dgm:spPr/>
      <dgm:t>
        <a:bodyPr/>
        <a:lstStyle/>
        <a:p>
          <a:endParaRPr lang="en-US"/>
        </a:p>
      </dgm:t>
    </dgm:pt>
    <dgm:pt modelId="{6A56ABDA-97A1-4328-9BFF-FDCCB4C293AD}" type="parTrans" cxnId="{17941AC6-5551-4A18-AA75-7CF7DD782C09}">
      <dgm:prSet/>
      <dgm:spPr/>
      <dgm:t>
        <a:bodyPr/>
        <a:lstStyle/>
        <a:p>
          <a:endParaRPr lang="en-US"/>
        </a:p>
      </dgm:t>
    </dgm:pt>
    <dgm:pt modelId="{5B161012-ADFE-4087-B561-29E68627D839}" type="pres">
      <dgm:prSet presAssocID="{A764A78E-1867-4339-927D-A83FB4443038}" presName="Name0" presStyleCnt="0">
        <dgm:presLayoutVars>
          <dgm:chMax val="7"/>
          <dgm:chPref val="7"/>
          <dgm:dir/>
        </dgm:presLayoutVars>
      </dgm:prSet>
      <dgm:spPr/>
      <dgm:t>
        <a:bodyPr/>
        <a:lstStyle/>
        <a:p>
          <a:pPr rtl="1"/>
          <a:endParaRPr lang="fa-IR"/>
        </a:p>
      </dgm:t>
    </dgm:pt>
    <dgm:pt modelId="{4BA3F880-178C-4540-9FE4-91EB17F533AF}" type="pres">
      <dgm:prSet presAssocID="{A764A78E-1867-4339-927D-A83FB4443038}" presName="Name1" presStyleCnt="0"/>
      <dgm:spPr/>
    </dgm:pt>
    <dgm:pt modelId="{C017F31B-CD5F-4F9F-AA67-B5469CF7D6F7}" type="pres">
      <dgm:prSet presAssocID="{A764A78E-1867-4339-927D-A83FB4443038}" presName="cycle" presStyleCnt="0"/>
      <dgm:spPr/>
    </dgm:pt>
    <dgm:pt modelId="{440E1966-E442-46AE-BE16-7B2B6C2023BB}" type="pres">
      <dgm:prSet presAssocID="{A764A78E-1867-4339-927D-A83FB4443038}" presName="srcNode" presStyleLbl="node1" presStyleIdx="0" presStyleCnt="7"/>
      <dgm:spPr/>
    </dgm:pt>
    <dgm:pt modelId="{E9398579-4133-4F47-A908-ABCBE06A25D7}" type="pres">
      <dgm:prSet presAssocID="{A764A78E-1867-4339-927D-A83FB4443038}" presName="conn" presStyleLbl="parChTrans1D2" presStyleIdx="0" presStyleCnt="1"/>
      <dgm:spPr/>
      <dgm:t>
        <a:bodyPr/>
        <a:lstStyle/>
        <a:p>
          <a:pPr rtl="1"/>
          <a:endParaRPr lang="fa-IR"/>
        </a:p>
      </dgm:t>
    </dgm:pt>
    <dgm:pt modelId="{2861D476-7044-44E8-AE08-0A75D5D6FDEA}" type="pres">
      <dgm:prSet presAssocID="{A764A78E-1867-4339-927D-A83FB4443038}" presName="extraNode" presStyleLbl="node1" presStyleIdx="0" presStyleCnt="7"/>
      <dgm:spPr/>
    </dgm:pt>
    <dgm:pt modelId="{25353E63-C612-4FAE-A1A9-B757F2694281}" type="pres">
      <dgm:prSet presAssocID="{A764A78E-1867-4339-927D-A83FB4443038}" presName="dstNode" presStyleLbl="node1" presStyleIdx="0" presStyleCnt="7"/>
      <dgm:spPr/>
    </dgm:pt>
    <dgm:pt modelId="{6C87A400-8CE2-495A-9409-A08A90E118A6}" type="pres">
      <dgm:prSet presAssocID="{5FC320DB-5BE5-4328-83DE-2544C36F8273}" presName="text_1" presStyleLbl="node1" presStyleIdx="0" presStyleCnt="7">
        <dgm:presLayoutVars>
          <dgm:bulletEnabled val="1"/>
        </dgm:presLayoutVars>
      </dgm:prSet>
      <dgm:spPr/>
      <dgm:t>
        <a:bodyPr/>
        <a:lstStyle/>
        <a:p>
          <a:endParaRPr lang="en-US"/>
        </a:p>
      </dgm:t>
    </dgm:pt>
    <dgm:pt modelId="{45D4F033-D0F8-438E-B51A-11D682779FAD}" type="pres">
      <dgm:prSet presAssocID="{5FC320DB-5BE5-4328-83DE-2544C36F8273}" presName="accent_1" presStyleCnt="0"/>
      <dgm:spPr/>
    </dgm:pt>
    <dgm:pt modelId="{4FFC76F3-5BE4-4C84-BADC-6A22C24AB3DE}" type="pres">
      <dgm:prSet presAssocID="{5FC320DB-5BE5-4328-83DE-2544C36F8273}" presName="accentRepeatNode" presStyleLbl="solidFgAcc1" presStyleIdx="0" presStyleCnt="7"/>
      <dgm:spPr/>
    </dgm:pt>
    <dgm:pt modelId="{6A7C0FF7-10E2-4E88-A0E0-73E436D3C427}" type="pres">
      <dgm:prSet presAssocID="{92D6B707-DC00-42C6-8966-9B5636A742A6}" presName="text_2" presStyleLbl="node1" presStyleIdx="1" presStyleCnt="7">
        <dgm:presLayoutVars>
          <dgm:bulletEnabled val="1"/>
        </dgm:presLayoutVars>
      </dgm:prSet>
      <dgm:spPr/>
      <dgm:t>
        <a:bodyPr/>
        <a:lstStyle/>
        <a:p>
          <a:pPr rtl="1"/>
          <a:endParaRPr lang="fa-IR"/>
        </a:p>
      </dgm:t>
    </dgm:pt>
    <dgm:pt modelId="{E084CA19-0D75-4B74-91CF-D9698D8BC1F1}" type="pres">
      <dgm:prSet presAssocID="{92D6B707-DC00-42C6-8966-9B5636A742A6}" presName="accent_2" presStyleCnt="0"/>
      <dgm:spPr/>
    </dgm:pt>
    <dgm:pt modelId="{C827249C-264E-4262-AB7F-25FAE015DF01}" type="pres">
      <dgm:prSet presAssocID="{92D6B707-DC00-42C6-8966-9B5636A742A6}" presName="accentRepeatNode" presStyleLbl="solidFgAcc1" presStyleIdx="1" presStyleCnt="7"/>
      <dgm:spPr/>
    </dgm:pt>
    <dgm:pt modelId="{D577EC8A-B3E3-4D6B-965A-2C51A084C0AB}" type="pres">
      <dgm:prSet presAssocID="{5CCEF4E5-D701-40B5-A87B-A20B12B2CC7D}" presName="text_3" presStyleLbl="node1" presStyleIdx="2" presStyleCnt="7">
        <dgm:presLayoutVars>
          <dgm:bulletEnabled val="1"/>
        </dgm:presLayoutVars>
      </dgm:prSet>
      <dgm:spPr/>
      <dgm:t>
        <a:bodyPr/>
        <a:lstStyle/>
        <a:p>
          <a:pPr rtl="1"/>
          <a:endParaRPr lang="fa-IR"/>
        </a:p>
      </dgm:t>
    </dgm:pt>
    <dgm:pt modelId="{542C5B23-1CE4-44E9-B198-A44C3AF252D9}" type="pres">
      <dgm:prSet presAssocID="{5CCEF4E5-D701-40B5-A87B-A20B12B2CC7D}" presName="accent_3" presStyleCnt="0"/>
      <dgm:spPr/>
    </dgm:pt>
    <dgm:pt modelId="{1C5ABE66-958B-49C8-BCD0-63E708D7B6CC}" type="pres">
      <dgm:prSet presAssocID="{5CCEF4E5-D701-40B5-A87B-A20B12B2CC7D}" presName="accentRepeatNode" presStyleLbl="solidFgAcc1" presStyleIdx="2" presStyleCnt="7"/>
      <dgm:spPr/>
    </dgm:pt>
    <dgm:pt modelId="{4343FF61-61C3-459C-A039-1B473F419971}" type="pres">
      <dgm:prSet presAssocID="{104CDA2E-0F03-4883-BF1D-51E5842F1972}" presName="text_4" presStyleLbl="node1" presStyleIdx="3" presStyleCnt="7">
        <dgm:presLayoutVars>
          <dgm:bulletEnabled val="1"/>
        </dgm:presLayoutVars>
      </dgm:prSet>
      <dgm:spPr/>
      <dgm:t>
        <a:bodyPr/>
        <a:lstStyle/>
        <a:p>
          <a:pPr rtl="1"/>
          <a:endParaRPr lang="fa-IR"/>
        </a:p>
      </dgm:t>
    </dgm:pt>
    <dgm:pt modelId="{2D21D9FD-64A9-4A13-AD23-691367DA0398}" type="pres">
      <dgm:prSet presAssocID="{104CDA2E-0F03-4883-BF1D-51E5842F1972}" presName="accent_4" presStyleCnt="0"/>
      <dgm:spPr/>
    </dgm:pt>
    <dgm:pt modelId="{3F9BBDF3-56C6-4416-B879-E36ADA2EAB8A}" type="pres">
      <dgm:prSet presAssocID="{104CDA2E-0F03-4883-BF1D-51E5842F1972}" presName="accentRepeatNode" presStyleLbl="solidFgAcc1" presStyleIdx="3" presStyleCnt="7"/>
      <dgm:spPr/>
    </dgm:pt>
    <dgm:pt modelId="{A2A3DD66-2302-4662-AA8D-2ECC3A93E4C2}" type="pres">
      <dgm:prSet presAssocID="{246DE2E3-0B7E-4EC3-A880-6B498004E4DC}" presName="text_5" presStyleLbl="node1" presStyleIdx="4" presStyleCnt="7">
        <dgm:presLayoutVars>
          <dgm:bulletEnabled val="1"/>
        </dgm:presLayoutVars>
      </dgm:prSet>
      <dgm:spPr/>
      <dgm:t>
        <a:bodyPr/>
        <a:lstStyle/>
        <a:p>
          <a:pPr rtl="1"/>
          <a:endParaRPr lang="fa-IR"/>
        </a:p>
      </dgm:t>
    </dgm:pt>
    <dgm:pt modelId="{7A5C6DE1-F631-459F-94BB-60CB0CAC1F63}" type="pres">
      <dgm:prSet presAssocID="{246DE2E3-0B7E-4EC3-A880-6B498004E4DC}" presName="accent_5" presStyleCnt="0"/>
      <dgm:spPr/>
    </dgm:pt>
    <dgm:pt modelId="{016E7500-4844-40E1-8BBB-9BB0DF13148F}" type="pres">
      <dgm:prSet presAssocID="{246DE2E3-0B7E-4EC3-A880-6B498004E4DC}" presName="accentRepeatNode" presStyleLbl="solidFgAcc1" presStyleIdx="4" presStyleCnt="7"/>
      <dgm:spPr/>
    </dgm:pt>
    <dgm:pt modelId="{F87EEF17-994B-410D-B42F-5865DDBE78F7}" type="pres">
      <dgm:prSet presAssocID="{2D40CDDF-66C5-4521-B451-FD1F4E667786}" presName="text_6" presStyleLbl="node1" presStyleIdx="5" presStyleCnt="7">
        <dgm:presLayoutVars>
          <dgm:bulletEnabled val="1"/>
        </dgm:presLayoutVars>
      </dgm:prSet>
      <dgm:spPr/>
      <dgm:t>
        <a:bodyPr/>
        <a:lstStyle/>
        <a:p>
          <a:endParaRPr lang="en-US"/>
        </a:p>
      </dgm:t>
    </dgm:pt>
    <dgm:pt modelId="{B7EDB9F7-3B1A-4BAA-91FC-46D3581F3F53}" type="pres">
      <dgm:prSet presAssocID="{2D40CDDF-66C5-4521-B451-FD1F4E667786}" presName="accent_6" presStyleCnt="0"/>
      <dgm:spPr/>
    </dgm:pt>
    <dgm:pt modelId="{B23461A4-1C03-4C28-93F6-0009495C02E1}" type="pres">
      <dgm:prSet presAssocID="{2D40CDDF-66C5-4521-B451-FD1F4E667786}" presName="accentRepeatNode" presStyleLbl="solidFgAcc1" presStyleIdx="5" presStyleCnt="7"/>
      <dgm:spPr/>
    </dgm:pt>
    <dgm:pt modelId="{5F10EBA8-18EC-4BA4-A41F-35DE8B2E0DBD}" type="pres">
      <dgm:prSet presAssocID="{60FA13E0-717B-4876-828E-3DE699AD9592}" presName="text_7" presStyleLbl="node1" presStyleIdx="6" presStyleCnt="7">
        <dgm:presLayoutVars>
          <dgm:bulletEnabled val="1"/>
        </dgm:presLayoutVars>
      </dgm:prSet>
      <dgm:spPr/>
      <dgm:t>
        <a:bodyPr/>
        <a:lstStyle/>
        <a:p>
          <a:endParaRPr lang="en-US"/>
        </a:p>
      </dgm:t>
    </dgm:pt>
    <dgm:pt modelId="{F0202B50-AE1C-4FB2-8F8A-E7792A3A48AC}" type="pres">
      <dgm:prSet presAssocID="{60FA13E0-717B-4876-828E-3DE699AD9592}" presName="accent_7" presStyleCnt="0"/>
      <dgm:spPr/>
    </dgm:pt>
    <dgm:pt modelId="{8AC04EAB-3E14-46F2-89A7-AAE8F1BBC8FD}" type="pres">
      <dgm:prSet presAssocID="{60FA13E0-717B-4876-828E-3DE699AD9592}" presName="accentRepeatNode" presStyleLbl="solidFgAcc1" presStyleIdx="6" presStyleCnt="7"/>
      <dgm:spPr/>
    </dgm:pt>
  </dgm:ptLst>
  <dgm:cxnLst>
    <dgm:cxn modelId="{C4929BB8-BA2D-40E2-8743-980B8F69A64C}" srcId="{A764A78E-1867-4339-927D-A83FB4443038}" destId="{60FA13E0-717B-4876-828E-3DE699AD9592}" srcOrd="6" destOrd="0" parTransId="{6DE1856E-1851-4711-8731-6417FFCD0344}" sibTransId="{EA41DAED-624B-4532-8524-BE31EB77B963}"/>
    <dgm:cxn modelId="{0432EEA7-AA25-4CD7-AF6D-B6A8CF8ABF54}" type="presOf" srcId="{246DE2E3-0B7E-4EC3-A880-6B498004E4DC}" destId="{A2A3DD66-2302-4662-AA8D-2ECC3A93E4C2}" srcOrd="0" destOrd="0" presId="urn:microsoft.com/office/officeart/2008/layout/VerticalCurvedList"/>
    <dgm:cxn modelId="{67A47003-3E4D-4362-A6A3-75E508D4AD04}" srcId="{A764A78E-1867-4339-927D-A83FB4443038}" destId="{104CDA2E-0F03-4883-BF1D-51E5842F1972}" srcOrd="3" destOrd="0" parTransId="{78013104-1C1F-429F-88C5-28C452A5F7B1}" sibTransId="{3772B9D5-C541-4D38-B7C8-034F468C21D7}"/>
    <dgm:cxn modelId="{0C94483B-3028-4547-BE56-0FB6678832DE}" type="presOf" srcId="{5CCEF4E5-D701-40B5-A87B-A20B12B2CC7D}" destId="{D577EC8A-B3E3-4D6B-965A-2C51A084C0AB}" srcOrd="0" destOrd="0" presId="urn:microsoft.com/office/officeart/2008/layout/VerticalCurvedList"/>
    <dgm:cxn modelId="{A92EC532-D347-4289-996B-9A49070920EA}" type="presOf" srcId="{A764A78E-1867-4339-927D-A83FB4443038}" destId="{5B161012-ADFE-4087-B561-29E68627D839}" srcOrd="0" destOrd="0" presId="urn:microsoft.com/office/officeart/2008/layout/VerticalCurvedList"/>
    <dgm:cxn modelId="{18B1CD76-FFAE-4590-A594-3FECE7CE19BA}" type="presOf" srcId="{0B42BB2D-E642-49D2-B4B9-A7944E3C2BC7}" destId="{E9398579-4133-4F47-A908-ABCBE06A25D7}" srcOrd="0" destOrd="0" presId="urn:microsoft.com/office/officeart/2008/layout/VerticalCurvedList"/>
    <dgm:cxn modelId="{434BDEAB-9E8C-4612-986E-49F53B1E81B4}" srcId="{A764A78E-1867-4339-927D-A83FB4443038}" destId="{5CCEF4E5-D701-40B5-A87B-A20B12B2CC7D}" srcOrd="2" destOrd="0" parTransId="{4533DAEC-C53F-4889-8F0C-A12CE64BCBAA}" sibTransId="{20E31A39-EA56-44D1-BE65-4E5DA3690A04}"/>
    <dgm:cxn modelId="{9FB120F2-D7F0-4CC2-B3F3-0E4AABCBAB60}" type="presOf" srcId="{5FC320DB-5BE5-4328-83DE-2544C36F8273}" destId="{6C87A400-8CE2-495A-9409-A08A90E118A6}" srcOrd="0" destOrd="0" presId="urn:microsoft.com/office/officeart/2008/layout/VerticalCurvedList"/>
    <dgm:cxn modelId="{D8371746-4A52-49FB-AA86-B2185AF56EDC}" srcId="{A764A78E-1867-4339-927D-A83FB4443038}" destId="{92D6B707-DC00-42C6-8966-9B5636A742A6}" srcOrd="1" destOrd="0" parTransId="{7E7A247B-2C71-4094-92D7-6BFA97898E26}" sibTransId="{61BC982C-594C-4A0C-8E2D-B27EBC38E561}"/>
    <dgm:cxn modelId="{054052FB-F41C-4992-BF4C-0922D83B5BE9}" type="presOf" srcId="{92D6B707-DC00-42C6-8966-9B5636A742A6}" destId="{6A7C0FF7-10E2-4E88-A0E0-73E436D3C427}" srcOrd="0" destOrd="0" presId="urn:microsoft.com/office/officeart/2008/layout/VerticalCurvedList"/>
    <dgm:cxn modelId="{696C61B6-3958-45C5-8BF6-7CC70E6EC354}" srcId="{A764A78E-1867-4339-927D-A83FB4443038}" destId="{246DE2E3-0B7E-4EC3-A880-6B498004E4DC}" srcOrd="4" destOrd="0" parTransId="{9A8BA673-4BD1-4E38-9EAC-ED46AFF6B7C2}" sibTransId="{A2133358-9EE5-4F1C-B2D9-9EE6EB4BD32B}"/>
    <dgm:cxn modelId="{EE3D3740-A6E8-4FBD-97D1-C12847A2CB1A}" srcId="{A764A78E-1867-4339-927D-A83FB4443038}" destId="{5FC320DB-5BE5-4328-83DE-2544C36F8273}" srcOrd="0" destOrd="0" parTransId="{DF91D6AE-76B9-49B2-BC56-5D3F4EC67D98}" sibTransId="{0B42BB2D-E642-49D2-B4B9-A7944E3C2BC7}"/>
    <dgm:cxn modelId="{39B0D6A8-AB98-4552-95C0-99918BB37B4B}" type="presOf" srcId="{60FA13E0-717B-4876-828E-3DE699AD9592}" destId="{5F10EBA8-18EC-4BA4-A41F-35DE8B2E0DBD}" srcOrd="0" destOrd="0" presId="urn:microsoft.com/office/officeart/2008/layout/VerticalCurvedList"/>
    <dgm:cxn modelId="{0C701DB0-AF85-44EE-B08C-27EB66567900}" type="presOf" srcId="{2D40CDDF-66C5-4521-B451-FD1F4E667786}" destId="{F87EEF17-994B-410D-B42F-5865DDBE78F7}" srcOrd="0" destOrd="0" presId="urn:microsoft.com/office/officeart/2008/layout/VerticalCurvedList"/>
    <dgm:cxn modelId="{060E5A6D-DED8-47C5-A8BF-1C14A08056E2}" type="presOf" srcId="{104CDA2E-0F03-4883-BF1D-51E5842F1972}" destId="{4343FF61-61C3-459C-A039-1B473F419971}" srcOrd="0" destOrd="0" presId="urn:microsoft.com/office/officeart/2008/layout/VerticalCurvedList"/>
    <dgm:cxn modelId="{17941AC6-5551-4A18-AA75-7CF7DD782C09}" srcId="{A764A78E-1867-4339-927D-A83FB4443038}" destId="{2D40CDDF-66C5-4521-B451-FD1F4E667786}" srcOrd="5" destOrd="0" parTransId="{6A56ABDA-97A1-4328-9BFF-FDCCB4C293AD}" sibTransId="{D88DDBAA-84E8-434C-834D-41D714CB684D}"/>
    <dgm:cxn modelId="{D7557747-B0CD-4DD3-A74B-962010F73B5E}" type="presParOf" srcId="{5B161012-ADFE-4087-B561-29E68627D839}" destId="{4BA3F880-178C-4540-9FE4-91EB17F533AF}" srcOrd="0" destOrd="0" presId="urn:microsoft.com/office/officeart/2008/layout/VerticalCurvedList"/>
    <dgm:cxn modelId="{F5A563DC-EDC2-427B-A55A-507095A23DB0}" type="presParOf" srcId="{4BA3F880-178C-4540-9FE4-91EB17F533AF}" destId="{C017F31B-CD5F-4F9F-AA67-B5469CF7D6F7}" srcOrd="0" destOrd="0" presId="urn:microsoft.com/office/officeart/2008/layout/VerticalCurvedList"/>
    <dgm:cxn modelId="{C1FE73EF-DEC2-4410-B3C4-D842E80EC131}" type="presParOf" srcId="{C017F31B-CD5F-4F9F-AA67-B5469CF7D6F7}" destId="{440E1966-E442-46AE-BE16-7B2B6C2023BB}" srcOrd="0" destOrd="0" presId="urn:microsoft.com/office/officeart/2008/layout/VerticalCurvedList"/>
    <dgm:cxn modelId="{C4269923-A7B5-4C4A-A153-8E5326555457}" type="presParOf" srcId="{C017F31B-CD5F-4F9F-AA67-B5469CF7D6F7}" destId="{E9398579-4133-4F47-A908-ABCBE06A25D7}" srcOrd="1" destOrd="0" presId="urn:microsoft.com/office/officeart/2008/layout/VerticalCurvedList"/>
    <dgm:cxn modelId="{4B5B852F-6DC1-4074-A0BD-95FF8EA74AF2}" type="presParOf" srcId="{C017F31B-CD5F-4F9F-AA67-B5469CF7D6F7}" destId="{2861D476-7044-44E8-AE08-0A75D5D6FDEA}" srcOrd="2" destOrd="0" presId="urn:microsoft.com/office/officeart/2008/layout/VerticalCurvedList"/>
    <dgm:cxn modelId="{E725500A-6948-4CA6-8489-98C3B3BD8CA9}" type="presParOf" srcId="{C017F31B-CD5F-4F9F-AA67-B5469CF7D6F7}" destId="{25353E63-C612-4FAE-A1A9-B757F2694281}" srcOrd="3" destOrd="0" presId="urn:microsoft.com/office/officeart/2008/layout/VerticalCurvedList"/>
    <dgm:cxn modelId="{E38DEBFC-3FBB-4028-A919-A836B0F7C59E}" type="presParOf" srcId="{4BA3F880-178C-4540-9FE4-91EB17F533AF}" destId="{6C87A400-8CE2-495A-9409-A08A90E118A6}" srcOrd="1" destOrd="0" presId="urn:microsoft.com/office/officeart/2008/layout/VerticalCurvedList"/>
    <dgm:cxn modelId="{B599E625-7004-489C-9E68-B1A67477784B}" type="presParOf" srcId="{4BA3F880-178C-4540-9FE4-91EB17F533AF}" destId="{45D4F033-D0F8-438E-B51A-11D682779FAD}" srcOrd="2" destOrd="0" presId="urn:microsoft.com/office/officeart/2008/layout/VerticalCurvedList"/>
    <dgm:cxn modelId="{49E2EBAF-8CE0-4C52-999D-82CB46CAAA66}" type="presParOf" srcId="{45D4F033-D0F8-438E-B51A-11D682779FAD}" destId="{4FFC76F3-5BE4-4C84-BADC-6A22C24AB3DE}" srcOrd="0" destOrd="0" presId="urn:microsoft.com/office/officeart/2008/layout/VerticalCurvedList"/>
    <dgm:cxn modelId="{D3582FF7-88AC-4EED-A784-A7E88A418C90}" type="presParOf" srcId="{4BA3F880-178C-4540-9FE4-91EB17F533AF}" destId="{6A7C0FF7-10E2-4E88-A0E0-73E436D3C427}" srcOrd="3" destOrd="0" presId="urn:microsoft.com/office/officeart/2008/layout/VerticalCurvedList"/>
    <dgm:cxn modelId="{01F78AAA-F2F1-4BD6-AC8E-0E596D2045DA}" type="presParOf" srcId="{4BA3F880-178C-4540-9FE4-91EB17F533AF}" destId="{E084CA19-0D75-4B74-91CF-D9698D8BC1F1}" srcOrd="4" destOrd="0" presId="urn:microsoft.com/office/officeart/2008/layout/VerticalCurvedList"/>
    <dgm:cxn modelId="{3C2799B9-4074-43C4-BA40-CDB0C920FF84}" type="presParOf" srcId="{E084CA19-0D75-4B74-91CF-D9698D8BC1F1}" destId="{C827249C-264E-4262-AB7F-25FAE015DF01}" srcOrd="0" destOrd="0" presId="urn:microsoft.com/office/officeart/2008/layout/VerticalCurvedList"/>
    <dgm:cxn modelId="{85C7B2F1-8A03-43E9-830B-F5EBF2A44CB1}" type="presParOf" srcId="{4BA3F880-178C-4540-9FE4-91EB17F533AF}" destId="{D577EC8A-B3E3-4D6B-965A-2C51A084C0AB}" srcOrd="5" destOrd="0" presId="urn:microsoft.com/office/officeart/2008/layout/VerticalCurvedList"/>
    <dgm:cxn modelId="{756F38F7-19E3-4A84-B91E-83E46A9360D1}" type="presParOf" srcId="{4BA3F880-178C-4540-9FE4-91EB17F533AF}" destId="{542C5B23-1CE4-44E9-B198-A44C3AF252D9}" srcOrd="6" destOrd="0" presId="urn:microsoft.com/office/officeart/2008/layout/VerticalCurvedList"/>
    <dgm:cxn modelId="{DEF36E50-5587-421F-AFE5-6BEAE42B2862}" type="presParOf" srcId="{542C5B23-1CE4-44E9-B198-A44C3AF252D9}" destId="{1C5ABE66-958B-49C8-BCD0-63E708D7B6CC}" srcOrd="0" destOrd="0" presId="urn:microsoft.com/office/officeart/2008/layout/VerticalCurvedList"/>
    <dgm:cxn modelId="{A28CC9B7-1B0E-4623-B7D2-A616944B751E}" type="presParOf" srcId="{4BA3F880-178C-4540-9FE4-91EB17F533AF}" destId="{4343FF61-61C3-459C-A039-1B473F419971}" srcOrd="7" destOrd="0" presId="urn:microsoft.com/office/officeart/2008/layout/VerticalCurvedList"/>
    <dgm:cxn modelId="{19712DD2-2980-4AA9-987E-03E750EE240A}" type="presParOf" srcId="{4BA3F880-178C-4540-9FE4-91EB17F533AF}" destId="{2D21D9FD-64A9-4A13-AD23-691367DA0398}" srcOrd="8" destOrd="0" presId="urn:microsoft.com/office/officeart/2008/layout/VerticalCurvedList"/>
    <dgm:cxn modelId="{7123AD3C-A189-47CB-BDE6-0E28262674B3}" type="presParOf" srcId="{2D21D9FD-64A9-4A13-AD23-691367DA0398}" destId="{3F9BBDF3-56C6-4416-B879-E36ADA2EAB8A}" srcOrd="0" destOrd="0" presId="urn:microsoft.com/office/officeart/2008/layout/VerticalCurvedList"/>
    <dgm:cxn modelId="{8E3AF733-1CFB-49C5-84D2-A3822B0921DE}" type="presParOf" srcId="{4BA3F880-178C-4540-9FE4-91EB17F533AF}" destId="{A2A3DD66-2302-4662-AA8D-2ECC3A93E4C2}" srcOrd="9" destOrd="0" presId="urn:microsoft.com/office/officeart/2008/layout/VerticalCurvedList"/>
    <dgm:cxn modelId="{5629A54E-24B1-4AF1-A18A-AF3CFE90F817}" type="presParOf" srcId="{4BA3F880-178C-4540-9FE4-91EB17F533AF}" destId="{7A5C6DE1-F631-459F-94BB-60CB0CAC1F63}" srcOrd="10" destOrd="0" presId="urn:microsoft.com/office/officeart/2008/layout/VerticalCurvedList"/>
    <dgm:cxn modelId="{6712EF93-0F77-4DF0-A8D4-50C3900FB644}" type="presParOf" srcId="{7A5C6DE1-F631-459F-94BB-60CB0CAC1F63}" destId="{016E7500-4844-40E1-8BBB-9BB0DF13148F}" srcOrd="0" destOrd="0" presId="urn:microsoft.com/office/officeart/2008/layout/VerticalCurvedList"/>
    <dgm:cxn modelId="{BF7349D5-A2ED-4568-9087-562C936F24F9}" type="presParOf" srcId="{4BA3F880-178C-4540-9FE4-91EB17F533AF}" destId="{F87EEF17-994B-410D-B42F-5865DDBE78F7}" srcOrd="11" destOrd="0" presId="urn:microsoft.com/office/officeart/2008/layout/VerticalCurvedList"/>
    <dgm:cxn modelId="{600E45B0-96FA-4DB7-8F59-F9066F54FBE2}" type="presParOf" srcId="{4BA3F880-178C-4540-9FE4-91EB17F533AF}" destId="{B7EDB9F7-3B1A-4BAA-91FC-46D3581F3F53}" srcOrd="12" destOrd="0" presId="urn:microsoft.com/office/officeart/2008/layout/VerticalCurvedList"/>
    <dgm:cxn modelId="{1B5F2D7F-0C49-4C02-94F4-EFDAB27431DC}" type="presParOf" srcId="{B7EDB9F7-3B1A-4BAA-91FC-46D3581F3F53}" destId="{B23461A4-1C03-4C28-93F6-0009495C02E1}" srcOrd="0" destOrd="0" presId="urn:microsoft.com/office/officeart/2008/layout/VerticalCurvedList"/>
    <dgm:cxn modelId="{E6B14D64-2DA7-46CB-B374-00507D2C9C2A}" type="presParOf" srcId="{4BA3F880-178C-4540-9FE4-91EB17F533AF}" destId="{5F10EBA8-18EC-4BA4-A41F-35DE8B2E0DBD}" srcOrd="13" destOrd="0" presId="urn:microsoft.com/office/officeart/2008/layout/VerticalCurvedList"/>
    <dgm:cxn modelId="{E8B8FE4A-1C38-4B31-8B63-887720C9A236}" type="presParOf" srcId="{4BA3F880-178C-4540-9FE4-91EB17F533AF}" destId="{F0202B50-AE1C-4FB2-8F8A-E7792A3A48AC}" srcOrd="14" destOrd="0" presId="urn:microsoft.com/office/officeart/2008/layout/VerticalCurvedList"/>
    <dgm:cxn modelId="{3BEE81F9-A398-4043-AD13-0A0FA3168F36}" type="presParOf" srcId="{F0202B50-AE1C-4FB2-8F8A-E7792A3A48AC}" destId="{8AC04EAB-3E14-46F2-89A7-AAE8F1BBC8FD}"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AA700F-100B-4B23-B3A2-3B9E5BC35C89}">
      <dsp:nvSpPr>
        <dsp:cNvPr id="0" name=""/>
        <dsp:cNvSpPr/>
      </dsp:nvSpPr>
      <dsp:spPr>
        <a:xfrm>
          <a:off x="2312789" y="451"/>
          <a:ext cx="1775221" cy="1153894"/>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fa-IR" sz="2100" kern="1200" dirty="0" smtClean="0">
              <a:solidFill>
                <a:schemeClr val="bg1"/>
              </a:solidFill>
              <a:cs typeface="B Nazanin" pitchFamily="2" charset="-78"/>
            </a:rPr>
            <a:t>بهداشت</a:t>
          </a:r>
          <a:endParaRPr lang="en-US" sz="2100" kern="1200" dirty="0">
            <a:solidFill>
              <a:schemeClr val="bg1"/>
            </a:solidFill>
            <a:cs typeface="B Nazanin" pitchFamily="2" charset="-78"/>
          </a:endParaRPr>
        </a:p>
      </dsp:txBody>
      <dsp:txXfrm>
        <a:off x="2369117" y="56779"/>
        <a:ext cx="1662565" cy="1041238"/>
      </dsp:txXfrm>
    </dsp:sp>
    <dsp:sp modelId="{B177EF31-B62B-450D-B4A9-92DF68534435}">
      <dsp:nvSpPr>
        <dsp:cNvPr id="0" name=""/>
        <dsp:cNvSpPr/>
      </dsp:nvSpPr>
      <dsp:spPr>
        <a:xfrm>
          <a:off x="890738" y="577398"/>
          <a:ext cx="4619322" cy="4619322"/>
        </a:xfrm>
        <a:custGeom>
          <a:avLst/>
          <a:gdLst/>
          <a:ahLst/>
          <a:cxnLst/>
          <a:rect l="0" t="0" r="0" b="0"/>
          <a:pathLst>
            <a:path>
              <a:moveTo>
                <a:pt x="3209521" y="182506"/>
              </a:moveTo>
              <a:arcTo wR="2309661" hR="2309661" stAng="17575803" swAng="1965995"/>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E404B16-5621-4771-BFDE-77B8142B29C9}">
      <dsp:nvSpPr>
        <dsp:cNvPr id="0" name=""/>
        <dsp:cNvSpPr/>
      </dsp:nvSpPr>
      <dsp:spPr>
        <a:xfrm>
          <a:off x="4509407" y="1596388"/>
          <a:ext cx="1775221" cy="1153894"/>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fa-IR" sz="2100" kern="1200" dirty="0" smtClean="0">
              <a:solidFill>
                <a:schemeClr val="bg1"/>
              </a:solidFill>
              <a:cs typeface="B Nazanin" pitchFamily="2" charset="-78"/>
            </a:rPr>
            <a:t>حفظ آثار و عناصر طبیعی و تاریخی</a:t>
          </a:r>
          <a:endParaRPr lang="en-US" sz="2100" kern="1200" dirty="0">
            <a:solidFill>
              <a:schemeClr val="bg1"/>
            </a:solidFill>
            <a:cs typeface="B Nazanin" pitchFamily="2" charset="-78"/>
          </a:endParaRPr>
        </a:p>
      </dsp:txBody>
      <dsp:txXfrm>
        <a:off x="4565735" y="1652716"/>
        <a:ext cx="1662565" cy="1041238"/>
      </dsp:txXfrm>
    </dsp:sp>
    <dsp:sp modelId="{F1031611-68F8-4C32-A3D7-B91F11870EFA}">
      <dsp:nvSpPr>
        <dsp:cNvPr id="0" name=""/>
        <dsp:cNvSpPr/>
      </dsp:nvSpPr>
      <dsp:spPr>
        <a:xfrm>
          <a:off x="890738" y="577398"/>
          <a:ext cx="4619322" cy="4619322"/>
        </a:xfrm>
        <a:custGeom>
          <a:avLst/>
          <a:gdLst/>
          <a:ahLst/>
          <a:cxnLst/>
          <a:rect l="0" t="0" r="0" b="0"/>
          <a:pathLst>
            <a:path>
              <a:moveTo>
                <a:pt x="4616098" y="2187669"/>
              </a:moveTo>
              <a:arcTo wR="2309661" hR="2309661" stAng="21418340" swAng="2199729"/>
            </a:path>
          </a:pathLst>
        </a:custGeom>
        <a:noFill/>
        <a:ln w="952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498F640-F4EA-4722-9145-0213C8F56F57}">
      <dsp:nvSpPr>
        <dsp:cNvPr id="0" name=""/>
        <dsp:cNvSpPr/>
      </dsp:nvSpPr>
      <dsp:spPr>
        <a:xfrm>
          <a:off x="3670373" y="4178668"/>
          <a:ext cx="1775221" cy="1153894"/>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fa-IR" sz="2100" kern="1200" dirty="0" smtClean="0">
              <a:solidFill>
                <a:schemeClr val="bg1"/>
              </a:solidFill>
              <a:cs typeface="B Nazanin" pitchFamily="2" charset="-78"/>
            </a:rPr>
            <a:t>سرعت</a:t>
          </a:r>
          <a:endParaRPr lang="en-US" sz="2100" kern="1200" dirty="0">
            <a:solidFill>
              <a:schemeClr val="bg1"/>
            </a:solidFill>
            <a:cs typeface="B Nazanin" pitchFamily="2" charset="-78"/>
          </a:endParaRPr>
        </a:p>
      </dsp:txBody>
      <dsp:txXfrm>
        <a:off x="3726701" y="4234996"/>
        <a:ext cx="1662565" cy="1041238"/>
      </dsp:txXfrm>
    </dsp:sp>
    <dsp:sp modelId="{24471D74-4E00-4C1F-8C07-0B75174DDA6B}">
      <dsp:nvSpPr>
        <dsp:cNvPr id="0" name=""/>
        <dsp:cNvSpPr/>
      </dsp:nvSpPr>
      <dsp:spPr>
        <a:xfrm>
          <a:off x="890738" y="577398"/>
          <a:ext cx="4619322" cy="4619322"/>
        </a:xfrm>
        <a:custGeom>
          <a:avLst/>
          <a:gdLst/>
          <a:ahLst/>
          <a:cxnLst/>
          <a:rect l="0" t="0" r="0" b="0"/>
          <a:pathLst>
            <a:path>
              <a:moveTo>
                <a:pt x="2770428" y="4572895"/>
              </a:moveTo>
              <a:arcTo wR="2309661" hR="2309661" stAng="4709552" swAng="1380896"/>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55866FE-DA14-41D8-BAA3-856BB15A0D27}">
      <dsp:nvSpPr>
        <dsp:cNvPr id="0" name=""/>
        <dsp:cNvSpPr/>
      </dsp:nvSpPr>
      <dsp:spPr>
        <a:xfrm>
          <a:off x="955204" y="4178668"/>
          <a:ext cx="1775221" cy="1153894"/>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fa-IR" sz="2100" kern="1200" dirty="0" smtClean="0">
              <a:solidFill>
                <a:schemeClr val="bg1"/>
              </a:solidFill>
              <a:cs typeface="B Nazanin" pitchFamily="2" charset="-78"/>
            </a:rPr>
            <a:t>روز آمد بودن</a:t>
          </a:r>
          <a:endParaRPr lang="en-US" sz="2100" kern="1200" dirty="0">
            <a:solidFill>
              <a:schemeClr val="bg1"/>
            </a:solidFill>
            <a:cs typeface="B Nazanin" pitchFamily="2" charset="-78"/>
          </a:endParaRPr>
        </a:p>
      </dsp:txBody>
      <dsp:txXfrm>
        <a:off x="1011532" y="4234996"/>
        <a:ext cx="1662565" cy="1041238"/>
      </dsp:txXfrm>
    </dsp:sp>
    <dsp:sp modelId="{87B9C9C3-A54D-4429-8A98-E1C5A4D12012}">
      <dsp:nvSpPr>
        <dsp:cNvPr id="0" name=""/>
        <dsp:cNvSpPr/>
      </dsp:nvSpPr>
      <dsp:spPr>
        <a:xfrm>
          <a:off x="890738" y="577398"/>
          <a:ext cx="4619322" cy="4619322"/>
        </a:xfrm>
        <a:custGeom>
          <a:avLst/>
          <a:gdLst/>
          <a:ahLst/>
          <a:cxnLst/>
          <a:rect l="0" t="0" r="0" b="0"/>
          <a:pathLst>
            <a:path>
              <a:moveTo>
                <a:pt x="386665" y="3588966"/>
              </a:moveTo>
              <a:arcTo wR="2309661" hR="2309661" stAng="8781931" swAng="2199729"/>
            </a:path>
          </a:pathLst>
        </a:cu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BBB67F7-43FB-4060-A422-8A96146053CF}">
      <dsp:nvSpPr>
        <dsp:cNvPr id="0" name=""/>
        <dsp:cNvSpPr/>
      </dsp:nvSpPr>
      <dsp:spPr>
        <a:xfrm>
          <a:off x="116170" y="1596388"/>
          <a:ext cx="1775221" cy="1153894"/>
        </a:xfrm>
        <a:prstGeom prst="round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fa-IR" sz="2100" kern="1200" dirty="0" smtClean="0">
              <a:solidFill>
                <a:schemeClr val="bg1"/>
              </a:solidFill>
              <a:cs typeface="B Nazanin" pitchFamily="2" charset="-78"/>
            </a:rPr>
            <a:t>عدالت</a:t>
          </a:r>
          <a:endParaRPr lang="en-US" sz="2100" kern="1200" dirty="0">
            <a:solidFill>
              <a:schemeClr val="bg1"/>
            </a:solidFill>
            <a:cs typeface="B Nazanin" pitchFamily="2" charset="-78"/>
          </a:endParaRPr>
        </a:p>
      </dsp:txBody>
      <dsp:txXfrm>
        <a:off x="172498" y="1652716"/>
        <a:ext cx="1662565" cy="1041238"/>
      </dsp:txXfrm>
    </dsp:sp>
    <dsp:sp modelId="{60D969A7-3F2B-455D-B6A5-3BE2789D1AB7}">
      <dsp:nvSpPr>
        <dsp:cNvPr id="0" name=""/>
        <dsp:cNvSpPr/>
      </dsp:nvSpPr>
      <dsp:spPr>
        <a:xfrm>
          <a:off x="890738" y="577398"/>
          <a:ext cx="4619322" cy="4619322"/>
        </a:xfrm>
        <a:custGeom>
          <a:avLst/>
          <a:gdLst/>
          <a:ahLst/>
          <a:cxnLst/>
          <a:rect l="0" t="0" r="0" b="0"/>
          <a:pathLst>
            <a:path>
              <a:moveTo>
                <a:pt x="401730" y="1007994"/>
              </a:moveTo>
              <a:arcTo wR="2309661" hR="2309661" stAng="12858202" swAng="1965995"/>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98579-4133-4F47-A908-ABCBE06A25D7}">
      <dsp:nvSpPr>
        <dsp:cNvPr id="0" name=""/>
        <dsp:cNvSpPr/>
      </dsp:nvSpPr>
      <dsp:spPr>
        <a:xfrm>
          <a:off x="-6586317" y="-1008039"/>
          <a:ext cx="7845379" cy="7845379"/>
        </a:xfrm>
        <a:prstGeom prst="blockArc">
          <a:avLst>
            <a:gd name="adj1" fmla="val 18900000"/>
            <a:gd name="adj2" fmla="val 2700000"/>
            <a:gd name="adj3" fmla="val 275"/>
          </a:avLst>
        </a:prstGeom>
        <a:noFill/>
        <a:ln w="1905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C87A400-8CE2-495A-9409-A08A90E118A6}">
      <dsp:nvSpPr>
        <dsp:cNvPr id="0" name=""/>
        <dsp:cNvSpPr/>
      </dsp:nvSpPr>
      <dsp:spPr>
        <a:xfrm>
          <a:off x="408925" y="264999"/>
          <a:ext cx="7209453" cy="529766"/>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0502" tIns="45720" rIns="45720" bIns="45720" numCol="1" spcCol="1270" anchor="ctr" anchorCtr="0">
          <a:noAutofit/>
        </a:bodyPr>
        <a:lstStyle/>
        <a:p>
          <a:pPr lvl="0" algn="r" defTabSz="800100" rtl="1">
            <a:lnSpc>
              <a:spcPct val="90000"/>
            </a:lnSpc>
            <a:spcBef>
              <a:spcPct val="0"/>
            </a:spcBef>
            <a:spcAft>
              <a:spcPct val="35000"/>
            </a:spcAft>
          </a:pPr>
          <a:r>
            <a:rPr lang="fa-IR" sz="1800" b="1" kern="1200" dirty="0" smtClean="0">
              <a:cs typeface="B Nazanin" pitchFamily="2" charset="-78"/>
            </a:rPr>
            <a:t>ضرورت توجه به تاریخ و فرهنگ و نقد انقطاع تاریخی </a:t>
          </a:r>
          <a:endParaRPr lang="en-US" sz="1800" kern="1200" dirty="0">
            <a:cs typeface="B Nazanin" pitchFamily="2" charset="-78"/>
          </a:endParaRPr>
        </a:p>
      </dsp:txBody>
      <dsp:txXfrm>
        <a:off x="408925" y="264999"/>
        <a:ext cx="7209453" cy="529766"/>
      </dsp:txXfrm>
    </dsp:sp>
    <dsp:sp modelId="{4FFC76F3-5BE4-4C84-BADC-6A22C24AB3DE}">
      <dsp:nvSpPr>
        <dsp:cNvPr id="0" name=""/>
        <dsp:cNvSpPr/>
      </dsp:nvSpPr>
      <dsp:spPr>
        <a:xfrm>
          <a:off x="77821" y="198779"/>
          <a:ext cx="662208" cy="662208"/>
        </a:xfrm>
        <a:prstGeom prst="ellipse">
          <a:avLst/>
        </a:prstGeom>
        <a:solidFill>
          <a:schemeClr val="lt1">
            <a:hueOff val="0"/>
            <a:satOff val="0"/>
            <a:lumOff val="0"/>
            <a:alphaOff val="0"/>
          </a:schemeClr>
        </a:solidFill>
        <a:ln w="1905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A7C0FF7-10E2-4E88-A0E0-73E436D3C427}">
      <dsp:nvSpPr>
        <dsp:cNvPr id="0" name=""/>
        <dsp:cNvSpPr/>
      </dsp:nvSpPr>
      <dsp:spPr>
        <a:xfrm>
          <a:off x="888676" y="1060116"/>
          <a:ext cx="6729702" cy="529766"/>
        </a:xfrm>
        <a:prstGeom prst="rect">
          <a:avLst/>
        </a:prstGeom>
        <a:solidFill>
          <a:schemeClr val="accent5">
            <a:hueOff val="503109"/>
            <a:satOff val="-3837"/>
            <a:lumOff val="-169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0502" tIns="68580" rIns="68580" bIns="68580" numCol="1" spcCol="1270" anchor="ctr" anchorCtr="0">
          <a:noAutofit/>
        </a:bodyPr>
        <a:lstStyle/>
        <a:p>
          <a:pPr lvl="0" algn="l" defTabSz="1200150">
            <a:lnSpc>
              <a:spcPct val="90000"/>
            </a:lnSpc>
            <a:spcBef>
              <a:spcPct val="0"/>
            </a:spcBef>
            <a:spcAft>
              <a:spcPct val="35000"/>
            </a:spcAft>
          </a:pPr>
          <a:endParaRPr lang="en-US" sz="2700" kern="1200"/>
        </a:p>
      </dsp:txBody>
      <dsp:txXfrm>
        <a:off x="888676" y="1060116"/>
        <a:ext cx="6729702" cy="529766"/>
      </dsp:txXfrm>
    </dsp:sp>
    <dsp:sp modelId="{C827249C-264E-4262-AB7F-25FAE015DF01}">
      <dsp:nvSpPr>
        <dsp:cNvPr id="0" name=""/>
        <dsp:cNvSpPr/>
      </dsp:nvSpPr>
      <dsp:spPr>
        <a:xfrm>
          <a:off x="557572" y="993895"/>
          <a:ext cx="662208" cy="662208"/>
        </a:xfrm>
        <a:prstGeom prst="ellipse">
          <a:avLst/>
        </a:prstGeom>
        <a:solidFill>
          <a:schemeClr val="lt1">
            <a:hueOff val="0"/>
            <a:satOff val="0"/>
            <a:lumOff val="0"/>
            <a:alphaOff val="0"/>
          </a:schemeClr>
        </a:solidFill>
        <a:ln w="19050" cap="flat" cmpd="sng" algn="ctr">
          <a:solidFill>
            <a:schemeClr val="accent5">
              <a:hueOff val="503109"/>
              <a:satOff val="-3837"/>
              <a:lumOff val="-1699"/>
              <a:alphaOff val="0"/>
            </a:schemeClr>
          </a:solidFill>
          <a:prstDash val="solid"/>
        </a:ln>
        <a:effectLst/>
      </dsp:spPr>
      <dsp:style>
        <a:lnRef idx="2">
          <a:scrgbClr r="0" g="0" b="0"/>
        </a:lnRef>
        <a:fillRef idx="1">
          <a:scrgbClr r="0" g="0" b="0"/>
        </a:fillRef>
        <a:effectRef idx="0">
          <a:scrgbClr r="0" g="0" b="0"/>
        </a:effectRef>
        <a:fontRef idx="minor"/>
      </dsp:style>
    </dsp:sp>
    <dsp:sp modelId="{D577EC8A-B3E3-4D6B-965A-2C51A084C0AB}">
      <dsp:nvSpPr>
        <dsp:cNvPr id="0" name=""/>
        <dsp:cNvSpPr/>
      </dsp:nvSpPr>
      <dsp:spPr>
        <a:xfrm>
          <a:off x="1151578" y="1854650"/>
          <a:ext cx="6466800" cy="529766"/>
        </a:xfrm>
        <a:prstGeom prst="rect">
          <a:avLst/>
        </a:prstGeom>
        <a:solidFill>
          <a:schemeClr val="accent5">
            <a:hueOff val="1006217"/>
            <a:satOff val="-7674"/>
            <a:lumOff val="-339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0502" tIns="68580" rIns="68580" bIns="68580" numCol="1" spcCol="1270" anchor="ctr" anchorCtr="0">
          <a:noAutofit/>
        </a:bodyPr>
        <a:lstStyle/>
        <a:p>
          <a:pPr lvl="0" algn="l" defTabSz="1200150">
            <a:lnSpc>
              <a:spcPct val="90000"/>
            </a:lnSpc>
            <a:spcBef>
              <a:spcPct val="0"/>
            </a:spcBef>
            <a:spcAft>
              <a:spcPct val="35000"/>
            </a:spcAft>
          </a:pPr>
          <a:endParaRPr lang="en-US" sz="2700" kern="1200"/>
        </a:p>
      </dsp:txBody>
      <dsp:txXfrm>
        <a:off x="1151578" y="1854650"/>
        <a:ext cx="6466800" cy="529766"/>
      </dsp:txXfrm>
    </dsp:sp>
    <dsp:sp modelId="{1C5ABE66-958B-49C8-BCD0-63E708D7B6CC}">
      <dsp:nvSpPr>
        <dsp:cNvPr id="0" name=""/>
        <dsp:cNvSpPr/>
      </dsp:nvSpPr>
      <dsp:spPr>
        <a:xfrm>
          <a:off x="820473" y="1788429"/>
          <a:ext cx="662208" cy="662208"/>
        </a:xfrm>
        <a:prstGeom prst="ellipse">
          <a:avLst/>
        </a:prstGeom>
        <a:solidFill>
          <a:schemeClr val="lt1">
            <a:hueOff val="0"/>
            <a:satOff val="0"/>
            <a:lumOff val="0"/>
            <a:alphaOff val="0"/>
          </a:schemeClr>
        </a:solidFill>
        <a:ln w="19050" cap="flat" cmpd="sng" algn="ctr">
          <a:solidFill>
            <a:schemeClr val="accent5">
              <a:hueOff val="1006217"/>
              <a:satOff val="-7674"/>
              <a:lumOff val="-3399"/>
              <a:alphaOff val="0"/>
            </a:schemeClr>
          </a:solidFill>
          <a:prstDash val="solid"/>
        </a:ln>
        <a:effectLst/>
      </dsp:spPr>
      <dsp:style>
        <a:lnRef idx="2">
          <a:scrgbClr r="0" g="0" b="0"/>
        </a:lnRef>
        <a:fillRef idx="1">
          <a:scrgbClr r="0" g="0" b="0"/>
        </a:fillRef>
        <a:effectRef idx="0">
          <a:scrgbClr r="0" g="0" b="0"/>
        </a:effectRef>
        <a:fontRef idx="minor"/>
      </dsp:style>
    </dsp:sp>
    <dsp:sp modelId="{4343FF61-61C3-459C-A039-1B473F419971}">
      <dsp:nvSpPr>
        <dsp:cNvPr id="0" name=""/>
        <dsp:cNvSpPr/>
      </dsp:nvSpPr>
      <dsp:spPr>
        <a:xfrm>
          <a:off x="1235520" y="2649766"/>
          <a:ext cx="6382858" cy="529766"/>
        </a:xfrm>
        <a:prstGeom prst="rect">
          <a:avLst/>
        </a:prstGeom>
        <a:solidFill>
          <a:schemeClr val="accent5">
            <a:hueOff val="1509326"/>
            <a:satOff val="-11511"/>
            <a:lumOff val="-5098"/>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0502" tIns="68580" rIns="68580" bIns="68580" numCol="1" spcCol="1270" anchor="ctr" anchorCtr="0">
          <a:noAutofit/>
        </a:bodyPr>
        <a:lstStyle/>
        <a:p>
          <a:pPr lvl="0" algn="l" defTabSz="1200150">
            <a:lnSpc>
              <a:spcPct val="90000"/>
            </a:lnSpc>
            <a:spcBef>
              <a:spcPct val="0"/>
            </a:spcBef>
            <a:spcAft>
              <a:spcPct val="35000"/>
            </a:spcAft>
          </a:pPr>
          <a:endParaRPr lang="en-US" sz="2700" kern="1200"/>
        </a:p>
      </dsp:txBody>
      <dsp:txXfrm>
        <a:off x="1235520" y="2649766"/>
        <a:ext cx="6382858" cy="529766"/>
      </dsp:txXfrm>
    </dsp:sp>
    <dsp:sp modelId="{3F9BBDF3-56C6-4416-B879-E36ADA2EAB8A}">
      <dsp:nvSpPr>
        <dsp:cNvPr id="0" name=""/>
        <dsp:cNvSpPr/>
      </dsp:nvSpPr>
      <dsp:spPr>
        <a:xfrm>
          <a:off x="904415" y="2583545"/>
          <a:ext cx="662208" cy="662208"/>
        </a:xfrm>
        <a:prstGeom prst="ellipse">
          <a:avLst/>
        </a:prstGeom>
        <a:solidFill>
          <a:schemeClr val="lt1">
            <a:hueOff val="0"/>
            <a:satOff val="0"/>
            <a:lumOff val="0"/>
            <a:alphaOff val="0"/>
          </a:schemeClr>
        </a:solidFill>
        <a:ln w="19050" cap="flat" cmpd="sng" algn="ctr">
          <a:solidFill>
            <a:schemeClr val="accent5">
              <a:hueOff val="1509326"/>
              <a:satOff val="-11511"/>
              <a:lumOff val="-5098"/>
              <a:alphaOff val="0"/>
            </a:schemeClr>
          </a:solidFill>
          <a:prstDash val="solid"/>
        </a:ln>
        <a:effectLst/>
      </dsp:spPr>
      <dsp:style>
        <a:lnRef idx="2">
          <a:scrgbClr r="0" g="0" b="0"/>
        </a:lnRef>
        <a:fillRef idx="1">
          <a:scrgbClr r="0" g="0" b="0"/>
        </a:fillRef>
        <a:effectRef idx="0">
          <a:scrgbClr r="0" g="0" b="0"/>
        </a:effectRef>
        <a:fontRef idx="minor"/>
      </dsp:style>
    </dsp:sp>
    <dsp:sp modelId="{A2A3DD66-2302-4662-AA8D-2ECC3A93E4C2}">
      <dsp:nvSpPr>
        <dsp:cNvPr id="0" name=""/>
        <dsp:cNvSpPr/>
      </dsp:nvSpPr>
      <dsp:spPr>
        <a:xfrm>
          <a:off x="1151578" y="3444883"/>
          <a:ext cx="6466800" cy="529766"/>
        </a:xfrm>
        <a:prstGeom prst="rect">
          <a:avLst/>
        </a:prstGeom>
        <a:solidFill>
          <a:schemeClr val="accent5">
            <a:hueOff val="2012434"/>
            <a:satOff val="-15348"/>
            <a:lumOff val="-6797"/>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0502" tIns="68580" rIns="68580" bIns="68580" numCol="1" spcCol="1270" anchor="ctr" anchorCtr="0">
          <a:noAutofit/>
        </a:bodyPr>
        <a:lstStyle/>
        <a:p>
          <a:pPr lvl="0" algn="l" defTabSz="1200150">
            <a:lnSpc>
              <a:spcPct val="90000"/>
            </a:lnSpc>
            <a:spcBef>
              <a:spcPct val="0"/>
            </a:spcBef>
            <a:spcAft>
              <a:spcPct val="35000"/>
            </a:spcAft>
          </a:pPr>
          <a:endParaRPr lang="en-US" sz="2700" kern="1200"/>
        </a:p>
      </dsp:txBody>
      <dsp:txXfrm>
        <a:off x="1151578" y="3444883"/>
        <a:ext cx="6466800" cy="529766"/>
      </dsp:txXfrm>
    </dsp:sp>
    <dsp:sp modelId="{016E7500-4844-40E1-8BBB-9BB0DF13148F}">
      <dsp:nvSpPr>
        <dsp:cNvPr id="0" name=""/>
        <dsp:cNvSpPr/>
      </dsp:nvSpPr>
      <dsp:spPr>
        <a:xfrm>
          <a:off x="820473" y="3378662"/>
          <a:ext cx="662208" cy="662208"/>
        </a:xfrm>
        <a:prstGeom prst="ellipse">
          <a:avLst/>
        </a:prstGeom>
        <a:solidFill>
          <a:schemeClr val="lt1">
            <a:hueOff val="0"/>
            <a:satOff val="0"/>
            <a:lumOff val="0"/>
            <a:alphaOff val="0"/>
          </a:schemeClr>
        </a:solidFill>
        <a:ln w="19050" cap="flat" cmpd="sng" algn="ctr">
          <a:solidFill>
            <a:schemeClr val="accent5">
              <a:hueOff val="2012434"/>
              <a:satOff val="-15348"/>
              <a:lumOff val="-6797"/>
              <a:alphaOff val="0"/>
            </a:schemeClr>
          </a:solidFill>
          <a:prstDash val="solid"/>
        </a:ln>
        <a:effectLst/>
      </dsp:spPr>
      <dsp:style>
        <a:lnRef idx="2">
          <a:scrgbClr r="0" g="0" b="0"/>
        </a:lnRef>
        <a:fillRef idx="1">
          <a:scrgbClr r="0" g="0" b="0"/>
        </a:fillRef>
        <a:effectRef idx="0">
          <a:scrgbClr r="0" g="0" b="0"/>
        </a:effectRef>
        <a:fontRef idx="minor"/>
      </dsp:style>
    </dsp:sp>
    <dsp:sp modelId="{F87EEF17-994B-410D-B42F-5865DDBE78F7}">
      <dsp:nvSpPr>
        <dsp:cNvPr id="0" name=""/>
        <dsp:cNvSpPr/>
      </dsp:nvSpPr>
      <dsp:spPr>
        <a:xfrm>
          <a:off x="888676" y="4239416"/>
          <a:ext cx="6729702" cy="529766"/>
        </a:xfrm>
        <a:prstGeom prst="rect">
          <a:avLst/>
        </a:prstGeom>
        <a:solidFill>
          <a:schemeClr val="accent5">
            <a:hueOff val="2515543"/>
            <a:satOff val="-19185"/>
            <a:lumOff val="-8497"/>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0502" tIns="45720" rIns="45720" bIns="45720" numCol="1" spcCol="1270" anchor="ctr" anchorCtr="0">
          <a:noAutofit/>
        </a:bodyPr>
        <a:lstStyle/>
        <a:p>
          <a:pPr lvl="0" algn="r" defTabSz="800100" rtl="1">
            <a:lnSpc>
              <a:spcPct val="90000"/>
            </a:lnSpc>
            <a:spcBef>
              <a:spcPct val="0"/>
            </a:spcBef>
            <a:spcAft>
              <a:spcPct val="35000"/>
            </a:spcAft>
          </a:pPr>
          <a:r>
            <a:rPr lang="fa-IR" sz="1800" b="1" kern="1200" dirty="0" smtClean="0">
              <a:cs typeface="B Nazanin" pitchFamily="2" charset="-78"/>
            </a:rPr>
            <a:t>توجه بیش از حد به اتومبیل</a:t>
          </a:r>
          <a:endParaRPr lang="en-US" sz="1800" kern="1200" dirty="0">
            <a:cs typeface="B Nazanin" pitchFamily="2" charset="-78"/>
          </a:endParaRPr>
        </a:p>
      </dsp:txBody>
      <dsp:txXfrm>
        <a:off x="888676" y="4239416"/>
        <a:ext cx="6729702" cy="529766"/>
      </dsp:txXfrm>
    </dsp:sp>
    <dsp:sp modelId="{B23461A4-1C03-4C28-93F6-0009495C02E1}">
      <dsp:nvSpPr>
        <dsp:cNvPr id="0" name=""/>
        <dsp:cNvSpPr/>
      </dsp:nvSpPr>
      <dsp:spPr>
        <a:xfrm>
          <a:off x="557572" y="4173195"/>
          <a:ext cx="662208" cy="662208"/>
        </a:xfrm>
        <a:prstGeom prst="ellipse">
          <a:avLst/>
        </a:prstGeom>
        <a:solidFill>
          <a:schemeClr val="lt1">
            <a:hueOff val="0"/>
            <a:satOff val="0"/>
            <a:lumOff val="0"/>
            <a:alphaOff val="0"/>
          </a:schemeClr>
        </a:solidFill>
        <a:ln w="19050" cap="flat" cmpd="sng" algn="ctr">
          <a:solidFill>
            <a:schemeClr val="accent5">
              <a:hueOff val="2515543"/>
              <a:satOff val="-19185"/>
              <a:lumOff val="-8497"/>
              <a:alphaOff val="0"/>
            </a:schemeClr>
          </a:solidFill>
          <a:prstDash val="solid"/>
        </a:ln>
        <a:effectLst/>
      </dsp:spPr>
      <dsp:style>
        <a:lnRef idx="2">
          <a:scrgbClr r="0" g="0" b="0"/>
        </a:lnRef>
        <a:fillRef idx="1">
          <a:scrgbClr r="0" g="0" b="0"/>
        </a:fillRef>
        <a:effectRef idx="0">
          <a:scrgbClr r="0" g="0" b="0"/>
        </a:effectRef>
        <a:fontRef idx="minor"/>
      </dsp:style>
    </dsp:sp>
    <dsp:sp modelId="{5F10EBA8-18EC-4BA4-A41F-35DE8B2E0DBD}">
      <dsp:nvSpPr>
        <dsp:cNvPr id="0" name=""/>
        <dsp:cNvSpPr/>
      </dsp:nvSpPr>
      <dsp:spPr>
        <a:xfrm>
          <a:off x="408925" y="5034533"/>
          <a:ext cx="7209453" cy="529766"/>
        </a:xfrm>
        <a:prstGeom prst="rect">
          <a:avLst/>
        </a:prstGeom>
        <a:solidFill>
          <a:schemeClr val="accent5">
            <a:hueOff val="3018651"/>
            <a:satOff val="-23022"/>
            <a:lumOff val="-10196"/>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0502" tIns="45720" rIns="45720" bIns="45720" numCol="1" spcCol="1270" anchor="ctr" anchorCtr="0">
          <a:noAutofit/>
        </a:bodyPr>
        <a:lstStyle/>
        <a:p>
          <a:pPr lvl="0" algn="r" defTabSz="800100" rtl="1">
            <a:lnSpc>
              <a:spcPct val="90000"/>
            </a:lnSpc>
            <a:spcBef>
              <a:spcPct val="0"/>
            </a:spcBef>
            <a:spcAft>
              <a:spcPct val="35000"/>
            </a:spcAft>
          </a:pPr>
          <a:r>
            <a:rPr lang="fa-IR" sz="1800" b="1" kern="1200" dirty="0" smtClean="0">
              <a:cs typeface="B Nazanin" pitchFamily="2" charset="-78"/>
            </a:rPr>
            <a:t>معابر تک عملکردی</a:t>
          </a:r>
          <a:endParaRPr lang="en-US" sz="1800" kern="1200" dirty="0">
            <a:cs typeface="B Nazanin" pitchFamily="2" charset="-78"/>
          </a:endParaRPr>
        </a:p>
      </dsp:txBody>
      <dsp:txXfrm>
        <a:off x="408925" y="5034533"/>
        <a:ext cx="7209453" cy="529766"/>
      </dsp:txXfrm>
    </dsp:sp>
    <dsp:sp modelId="{8AC04EAB-3E14-46F2-89A7-AAE8F1BBC8FD}">
      <dsp:nvSpPr>
        <dsp:cNvPr id="0" name=""/>
        <dsp:cNvSpPr/>
      </dsp:nvSpPr>
      <dsp:spPr>
        <a:xfrm>
          <a:off x="77821" y="4968312"/>
          <a:ext cx="662208" cy="662208"/>
        </a:xfrm>
        <a:prstGeom prst="ellipse">
          <a:avLst/>
        </a:prstGeom>
        <a:solidFill>
          <a:schemeClr val="lt1">
            <a:hueOff val="0"/>
            <a:satOff val="0"/>
            <a:lumOff val="0"/>
            <a:alphaOff val="0"/>
          </a:schemeClr>
        </a:solidFill>
        <a:ln w="19050" cap="flat" cmpd="sng" algn="ctr">
          <a:solidFill>
            <a:schemeClr val="accent5">
              <a:hueOff val="3018651"/>
              <a:satOff val="-23022"/>
              <a:lumOff val="-10196"/>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40EBA2-5E7C-4DD3-A175-03DC963A7E89}" type="datetimeFigureOut">
              <a:rPr lang="en-US" smtClean="0"/>
              <a:t>12/18/2019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1012AF-20B4-46EC-A766-4BF0012AD44E}" type="slidenum">
              <a:rPr lang="en-US" smtClean="0"/>
              <a:t>‹#›</a:t>
            </a:fld>
            <a:endParaRPr lang="en-US"/>
          </a:p>
        </p:txBody>
      </p:sp>
    </p:spTree>
    <p:extLst>
      <p:ext uri="{BB962C8B-B14F-4D97-AF65-F5344CB8AC3E}">
        <p14:creationId xmlns:p14="http://schemas.microsoft.com/office/powerpoint/2010/main" val="1353555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cs typeface="B Nazanin" panose="00000400000000000000" pitchFamily="2" charset="-78"/>
            </a:endParaRPr>
          </a:p>
        </p:txBody>
      </p:sp>
      <p:sp>
        <p:nvSpPr>
          <p:cNvPr id="4" name="Slide Number Placeholder 3"/>
          <p:cNvSpPr>
            <a:spLocks noGrp="1"/>
          </p:cNvSpPr>
          <p:nvPr>
            <p:ph type="sldNum" sz="quarter" idx="10"/>
          </p:nvPr>
        </p:nvSpPr>
        <p:spPr/>
        <p:txBody>
          <a:bodyPr/>
          <a:lstStyle/>
          <a:p>
            <a:fld id="{FE1012AF-20B4-46EC-A766-4BF0012AD44E}" type="slidenum">
              <a:rPr lang="en-US" smtClean="0"/>
              <a:t>4</a:t>
            </a:fld>
            <a:endParaRPr lang="en-US"/>
          </a:p>
        </p:txBody>
      </p:sp>
    </p:spTree>
    <p:extLst>
      <p:ext uri="{BB962C8B-B14F-4D97-AF65-F5344CB8AC3E}">
        <p14:creationId xmlns:p14="http://schemas.microsoft.com/office/powerpoint/2010/main" val="3296899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1012AF-20B4-46EC-A766-4BF0012AD44E}" type="slidenum">
              <a:rPr lang="en-US" smtClean="0"/>
              <a:t>20</a:t>
            </a:fld>
            <a:endParaRPr lang="en-US"/>
          </a:p>
        </p:txBody>
      </p:sp>
    </p:spTree>
    <p:extLst>
      <p:ext uri="{BB962C8B-B14F-4D97-AF65-F5344CB8AC3E}">
        <p14:creationId xmlns:p14="http://schemas.microsoft.com/office/powerpoint/2010/main" val="4499332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Brickwork-SD-R1acro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useBgFill="1">
        <p:nvSpPr>
          <p:cNvPr id="13" name="Freeform 12"/>
          <p:cNvSpPr/>
          <p:nvPr/>
        </p:nvSpPr>
        <p:spPr>
          <a:xfrm>
            <a:off x="-8467" y="-16933"/>
            <a:ext cx="8754534" cy="6451600"/>
          </a:xfrm>
          <a:custGeom>
            <a:avLst/>
            <a:gdLst/>
            <a:ahLst/>
            <a:cxnLst/>
            <a:rect l="l" t="t" r="r" b="b"/>
            <a:pathLst>
              <a:path w="8754534" h="6451600">
                <a:moveTo>
                  <a:pt x="8373534" y="0"/>
                </a:moveTo>
                <a:lnTo>
                  <a:pt x="8754534" y="5994400"/>
                </a:lnTo>
                <a:lnTo>
                  <a:pt x="0" y="6451600"/>
                </a:lnTo>
                <a:lnTo>
                  <a:pt x="0" y="0"/>
                </a:lnTo>
                <a:lnTo>
                  <a:pt x="8373534" y="0"/>
                </a:lnTo>
                <a:close/>
              </a:path>
            </a:pathLst>
          </a:cu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10379" y="4445000"/>
            <a:ext cx="8464695" cy="1715811"/>
          </a:xfrm>
          <a:custGeom>
            <a:avLst/>
            <a:gdLst/>
            <a:ahLst/>
            <a:cxnLst/>
            <a:rect l="l" t="t" r="r" b="b"/>
            <a:pathLst>
              <a:path w="8428428" h="1878553">
                <a:moveTo>
                  <a:pt x="0" y="438229"/>
                </a:moveTo>
                <a:lnTo>
                  <a:pt x="8343246" y="0"/>
                </a:lnTo>
                <a:lnTo>
                  <a:pt x="8428428" y="1424838"/>
                </a:lnTo>
                <a:lnTo>
                  <a:pt x="7515" y="1878553"/>
                </a:lnTo>
                <a:lnTo>
                  <a:pt x="0" y="438229"/>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2864" y="0"/>
            <a:ext cx="5811235" cy="321615"/>
          </a:xfrm>
          <a:custGeom>
            <a:avLst/>
            <a:gdLst/>
            <a:ahLst/>
            <a:cxnLst/>
            <a:rect l="l" t="t" r="r" b="b"/>
            <a:pathLst>
              <a:path w="5811235" h="321615">
                <a:moveTo>
                  <a:pt x="0" y="0"/>
                </a:moveTo>
                <a:lnTo>
                  <a:pt x="5811235" y="0"/>
                </a:lnTo>
                <a:lnTo>
                  <a:pt x="1" y="321615"/>
                </a:lnTo>
                <a:cubicBezTo>
                  <a:pt x="1" y="214410"/>
                  <a:pt x="0" y="107205"/>
                  <a:pt x="0" y="0"/>
                </a:cubicBez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30" name="Freeform 29"/>
          <p:cNvSpPr/>
          <p:nvPr/>
        </p:nvSpPr>
        <p:spPr>
          <a:xfrm rot="21420000">
            <a:off x="-170768" y="213023"/>
            <a:ext cx="8480534" cy="5746008"/>
          </a:xfrm>
          <a:custGeom>
            <a:avLst/>
            <a:gdLst/>
            <a:ahLst/>
            <a:cxnLst/>
            <a:rect l="l" t="t" r="r" b="b"/>
            <a:pathLst>
              <a:path w="11307378" h="5746008">
                <a:moveTo>
                  <a:pt x="11270997" y="0"/>
                </a:moveTo>
                <a:lnTo>
                  <a:pt x="11307378" y="5746008"/>
                </a:lnTo>
                <a:lnTo>
                  <a:pt x="1" y="574313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451416" y="668338"/>
            <a:ext cx="7533524" cy="2766528"/>
          </a:xfrm>
        </p:spPr>
        <p:txBody>
          <a:bodyPr anchor="b">
            <a:normAutofit/>
          </a:bodyPr>
          <a:lstStyle>
            <a:lvl1pPr algn="r">
              <a:defRPr sz="7200"/>
            </a:lvl1pPr>
          </a:lstStyle>
          <a:p>
            <a:r>
              <a:rPr lang="en-US" smtClean="0"/>
              <a:t>Click to edit Master title style</a:t>
            </a:r>
            <a:endParaRPr lang="en-US" dirty="0"/>
          </a:p>
        </p:txBody>
      </p:sp>
      <p:sp>
        <p:nvSpPr>
          <p:cNvPr id="3" name="Subtitle 2"/>
          <p:cNvSpPr>
            <a:spLocks noGrp="1"/>
          </p:cNvSpPr>
          <p:nvPr>
            <p:ph type="subTitle" idx="1"/>
          </p:nvPr>
        </p:nvSpPr>
        <p:spPr>
          <a:xfrm rot="21420000">
            <a:off x="554462" y="3446830"/>
            <a:ext cx="7512060" cy="550333"/>
          </a:xfrm>
        </p:spPr>
        <p:txBody>
          <a:bodyPr anchor="t">
            <a:noAutofit/>
          </a:bodyPr>
          <a:lstStyle>
            <a:lvl1pPr marL="0" indent="0" algn="r">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rot="21420000">
            <a:off x="3669071" y="4714242"/>
            <a:ext cx="4607740" cy="942356"/>
          </a:xfrm>
        </p:spPr>
        <p:txBody>
          <a:bodyPr/>
          <a:lstStyle>
            <a:lvl1pPr algn="ctr">
              <a:defRPr sz="4200">
                <a:solidFill>
                  <a:schemeClr val="accent1">
                    <a:lumMod val="50000"/>
                  </a:schemeClr>
                </a:solidFill>
              </a:defRPr>
            </a:lvl1pPr>
          </a:lstStyle>
          <a:p>
            <a:fld id="{3EF7414D-1CA6-421D-B704-2AB2298731E5}" type="datetimeFigureOut">
              <a:rPr lang="en-US" smtClean="0"/>
              <a:t>12/18/2019</a:t>
            </a:fld>
            <a:endParaRPr lang="en-US"/>
          </a:p>
        </p:txBody>
      </p:sp>
      <p:sp>
        <p:nvSpPr>
          <p:cNvPr id="5" name="Footer Placeholder 4"/>
          <p:cNvSpPr>
            <a:spLocks noGrp="1"/>
          </p:cNvSpPr>
          <p:nvPr>
            <p:ph type="ftr" sz="quarter" idx="11"/>
          </p:nvPr>
        </p:nvSpPr>
        <p:spPr>
          <a:xfrm rot="21420000">
            <a:off x="-12134" y="4954635"/>
            <a:ext cx="2987069" cy="918361"/>
          </a:xfrm>
        </p:spPr>
        <p:txBody>
          <a:bodyPr vert="horz" lIns="91440" tIns="45720" rIns="91440" bIns="45720" rtlCol="0" anchor="ctr"/>
          <a:lstStyle>
            <a:lvl1pPr algn="r">
              <a:defRPr lang="en-US" sz="4200" dirty="0"/>
            </a:lvl1pPr>
          </a:lstStyle>
          <a:p>
            <a:endParaRPr lang="en-US"/>
          </a:p>
        </p:txBody>
      </p:sp>
      <p:sp>
        <p:nvSpPr>
          <p:cNvPr id="6" name="Slide Number Placeholder 5"/>
          <p:cNvSpPr>
            <a:spLocks noGrp="1"/>
          </p:cNvSpPr>
          <p:nvPr>
            <p:ph type="sldNum" sz="quarter" idx="12"/>
          </p:nvPr>
        </p:nvSpPr>
        <p:spPr>
          <a:xfrm rot="21420000">
            <a:off x="7401518" y="3819948"/>
            <a:ext cx="680390" cy="498470"/>
          </a:xfrm>
        </p:spPr>
        <p:txBody>
          <a:bodyPr/>
          <a:lstStyle>
            <a:lvl1pPr>
              <a:defRPr sz="2400">
                <a:solidFill>
                  <a:schemeClr val="tx1">
                    <a:lumMod val="75000"/>
                    <a:lumOff val="25000"/>
                  </a:schemeClr>
                </a:solidFill>
              </a:defRPr>
            </a:lvl1pPr>
          </a:lstStyle>
          <a:p>
            <a:fld id="{B9D7199E-4F8E-4470-9530-DAA4F1FE2B0F}" type="slidenum">
              <a:rPr lang="en-US" smtClean="0"/>
              <a:t>‹#›</a:t>
            </a:fld>
            <a:endParaRPr lang="en-US"/>
          </a:p>
        </p:txBody>
      </p:sp>
      <p:sp>
        <p:nvSpPr>
          <p:cNvPr id="33" name="5-Point Star 32"/>
          <p:cNvSpPr/>
          <p:nvPr/>
        </p:nvSpPr>
        <p:spPr>
          <a:xfrm rot="21420000">
            <a:off x="3121951" y="5057183"/>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932421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4106333"/>
            <a:ext cx="7796031" cy="58884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4351" y="685800"/>
            <a:ext cx="7794385"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514335" y="4702923"/>
            <a:ext cx="7796046"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F7414D-1CA6-421D-B704-2AB2298731E5}"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7199E-4F8E-4470-9530-DAA4F1FE2B0F}" type="slidenum">
              <a:rPr lang="en-US" smtClean="0"/>
              <a:t>‹#›</a:t>
            </a:fld>
            <a:endParaRPr lang="en-US"/>
          </a:p>
        </p:txBody>
      </p:sp>
    </p:spTree>
    <p:extLst>
      <p:ext uri="{BB962C8B-B14F-4D97-AF65-F5344CB8AC3E}">
        <p14:creationId xmlns:p14="http://schemas.microsoft.com/office/powerpoint/2010/main" val="31474087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1"/>
            <a:ext cx="7797677" cy="3194903"/>
          </a:xfrm>
        </p:spPr>
        <p:txBody>
          <a:bodyPr anchor="ctr">
            <a:normAutofit/>
          </a:bodyPr>
          <a:lstStyle>
            <a:lvl1pPr algn="ctr">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514335" y="4106333"/>
            <a:ext cx="7796047"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F7414D-1CA6-421D-B704-2AB2298731E5}"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7199E-4F8E-4470-9530-DAA4F1FE2B0F}" type="slidenum">
              <a:rPr lang="en-US" smtClean="0"/>
              <a:t>‹#›</a:t>
            </a:fld>
            <a:endParaRPr lang="en-US"/>
          </a:p>
        </p:txBody>
      </p:sp>
    </p:spTree>
    <p:extLst>
      <p:ext uri="{BB962C8B-B14F-4D97-AF65-F5344CB8AC3E}">
        <p14:creationId xmlns:p14="http://schemas.microsoft.com/office/powerpoint/2010/main" val="20693771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99" y="685800"/>
            <a:ext cx="7143765" cy="2916704"/>
          </a:xfrm>
        </p:spPr>
        <p:txBody>
          <a:bodyPr anchor="ctr">
            <a:normAutofit/>
          </a:bodyPr>
          <a:lstStyle>
            <a:lvl1pPr algn="ctr">
              <a:defRPr sz="48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162698" y="3610032"/>
            <a:ext cx="6500967"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514351" y="4106334"/>
            <a:ext cx="779766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F7414D-1CA6-421D-B704-2AB2298731E5}"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7199E-4F8E-4470-9530-DAA4F1FE2B0F}" type="slidenum">
              <a:rPr lang="en-US" smtClean="0"/>
              <a:t>‹#›</a:t>
            </a:fld>
            <a:endParaRPr lang="en-US"/>
          </a:p>
        </p:txBody>
      </p:sp>
      <p:sp>
        <p:nvSpPr>
          <p:cNvPr id="10" name="TextBox 9"/>
          <p:cNvSpPr txBox="1"/>
          <p:nvPr/>
        </p:nvSpPr>
        <p:spPr>
          <a:xfrm>
            <a:off x="404280" y="88785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1" name="TextBox 10"/>
          <p:cNvSpPr txBox="1"/>
          <p:nvPr/>
        </p:nvSpPr>
        <p:spPr>
          <a:xfrm>
            <a:off x="7897147" y="2906482"/>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6531363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14351" y="1723855"/>
            <a:ext cx="7796030" cy="2511835"/>
          </a:xfrm>
        </p:spPr>
        <p:txBody>
          <a:bodyPr anchor="b">
            <a:normAutofit/>
          </a:bodyPr>
          <a:lstStyle>
            <a:lvl1pPr algn="l">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514351" y="4247468"/>
            <a:ext cx="7796030"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F7414D-1CA6-421D-B704-2AB2298731E5}"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7199E-4F8E-4470-9530-DAA4F1FE2B0F}" type="slidenum">
              <a:rPr lang="en-US" smtClean="0"/>
              <a:t>‹#›</a:t>
            </a:fld>
            <a:endParaRPr lang="en-US"/>
          </a:p>
        </p:txBody>
      </p:sp>
    </p:spTree>
    <p:extLst>
      <p:ext uri="{BB962C8B-B14F-4D97-AF65-F5344CB8AC3E}">
        <p14:creationId xmlns:p14="http://schemas.microsoft.com/office/powerpoint/2010/main" val="15851477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514351" y="685801"/>
            <a:ext cx="7796030" cy="1151965"/>
          </a:xfrm>
        </p:spPr>
        <p:txBody>
          <a:bodyPr/>
          <a:lstStyle>
            <a:lvl1pPr algn="ctr">
              <a:defRPr/>
            </a:lvl1pPr>
          </a:lstStyle>
          <a:p>
            <a:r>
              <a:rPr lang="en-US" smtClean="0"/>
              <a:t>Click to edit Master title style</a:t>
            </a:r>
            <a:endParaRPr lang="en-US" dirty="0"/>
          </a:p>
        </p:txBody>
      </p:sp>
      <p:sp>
        <p:nvSpPr>
          <p:cNvPr id="7" name="Text Placeholder 2"/>
          <p:cNvSpPr>
            <a:spLocks noGrp="1"/>
          </p:cNvSpPr>
          <p:nvPr>
            <p:ph type="body" idx="1"/>
          </p:nvPr>
        </p:nvSpPr>
        <p:spPr>
          <a:xfrm>
            <a:off x="514352" y="2063395"/>
            <a:ext cx="2482596"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514352" y="2639658"/>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175967" y="2063395"/>
            <a:ext cx="2482596"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175966" y="2639658"/>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5827785" y="2063395"/>
            <a:ext cx="2482596"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5827785" y="2639658"/>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3EF7414D-1CA6-421D-B704-2AB2298731E5}" type="datetimeFigureOut">
              <a:rPr lang="en-US" smtClean="0"/>
              <a:t>12/18/2019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D7199E-4F8E-4470-9530-DAA4F1FE2B0F}" type="slidenum">
              <a:rPr lang="en-US" smtClean="0"/>
              <a:t>‹#›</a:t>
            </a:fld>
            <a:endParaRPr lang="en-US"/>
          </a:p>
        </p:txBody>
      </p:sp>
    </p:spTree>
    <p:extLst>
      <p:ext uri="{BB962C8B-B14F-4D97-AF65-F5344CB8AC3E}">
        <p14:creationId xmlns:p14="http://schemas.microsoft.com/office/powerpoint/2010/main" val="9985537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514351" y="685801"/>
            <a:ext cx="7797662" cy="1151965"/>
          </a:xfrm>
        </p:spPr>
        <p:txBody>
          <a:bodyPr/>
          <a:lstStyle>
            <a:lvl1pPr algn="ctr">
              <a:defRPr/>
            </a:lvl1pPr>
          </a:lstStyle>
          <a:p>
            <a:r>
              <a:rPr lang="en-US" smtClean="0"/>
              <a:t>Click to edit Master title style</a:t>
            </a:r>
            <a:endParaRPr lang="en-US" dirty="0"/>
          </a:p>
        </p:txBody>
      </p:sp>
      <p:sp>
        <p:nvSpPr>
          <p:cNvPr id="19" name="Text Placeholder 2"/>
          <p:cNvSpPr>
            <a:spLocks noGrp="1"/>
          </p:cNvSpPr>
          <p:nvPr>
            <p:ph type="body" idx="1"/>
          </p:nvPr>
        </p:nvSpPr>
        <p:spPr>
          <a:xfrm>
            <a:off x="518880" y="3813025"/>
            <a:ext cx="2482596"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514335" y="2063396"/>
            <a:ext cx="2482596"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518880" y="4389288"/>
            <a:ext cx="2482596"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178058" y="3813025"/>
            <a:ext cx="2482596"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176999" y="2063396"/>
            <a:ext cx="2482596"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176998" y="4389286"/>
            <a:ext cx="2483655"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5826708" y="3813025"/>
            <a:ext cx="2482596"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5826614" y="2063394"/>
            <a:ext cx="2482596"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5826614" y="4389284"/>
            <a:ext cx="2482596"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3EF7414D-1CA6-421D-B704-2AB2298731E5}" type="datetimeFigureOut">
              <a:rPr lang="en-US" smtClean="0"/>
              <a:t>12/18/2019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D7199E-4F8E-4470-9530-DAA4F1FE2B0F}" type="slidenum">
              <a:rPr lang="en-US" smtClean="0"/>
              <a:t>‹#›</a:t>
            </a:fld>
            <a:endParaRPr lang="en-US"/>
          </a:p>
        </p:txBody>
      </p:sp>
    </p:spTree>
    <p:extLst>
      <p:ext uri="{BB962C8B-B14F-4D97-AF65-F5344CB8AC3E}">
        <p14:creationId xmlns:p14="http://schemas.microsoft.com/office/powerpoint/2010/main" val="41474543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514351" y="2063396"/>
            <a:ext cx="7796030" cy="331119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EF7414D-1CA6-421D-B704-2AB2298731E5}" type="datetimeFigureOut">
              <a:rPr lang="en-US" smtClean="0"/>
              <a:t>12/18/2019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7199E-4F8E-4470-9530-DAA4F1FE2B0F}" type="slidenum">
              <a:rPr lang="en-US" smtClean="0"/>
              <a:t>‹#›</a:t>
            </a:fld>
            <a:endParaRPr lang="en-US"/>
          </a:p>
        </p:txBody>
      </p:sp>
    </p:spTree>
    <p:extLst>
      <p:ext uri="{BB962C8B-B14F-4D97-AF65-F5344CB8AC3E}">
        <p14:creationId xmlns:p14="http://schemas.microsoft.com/office/powerpoint/2010/main" val="35546770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1896" y="685801"/>
            <a:ext cx="1698485" cy="4688785"/>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514351" y="685801"/>
            <a:ext cx="5928323" cy="4688785"/>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EF7414D-1CA6-421D-B704-2AB2298731E5}" type="datetimeFigureOut">
              <a:rPr lang="en-US" smtClean="0"/>
              <a:t>12/18/2019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7199E-4F8E-4470-9530-DAA4F1FE2B0F}" type="slidenum">
              <a:rPr lang="en-US" smtClean="0"/>
              <a:t>‹#›</a:t>
            </a:fld>
            <a:endParaRPr lang="en-US"/>
          </a:p>
        </p:txBody>
      </p:sp>
    </p:spTree>
    <p:extLst>
      <p:ext uri="{BB962C8B-B14F-4D97-AF65-F5344CB8AC3E}">
        <p14:creationId xmlns:p14="http://schemas.microsoft.com/office/powerpoint/2010/main" val="2698633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EF7414D-1CA6-421D-B704-2AB2298731E5}" type="datetimeFigureOut">
              <a:rPr lang="en-US" smtClean="0"/>
              <a:t>12/18/2019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7199E-4F8E-4470-9530-DAA4F1FE2B0F}" type="slidenum">
              <a:rPr lang="en-US" smtClean="0"/>
              <a:t>‹#›</a:t>
            </a:fld>
            <a:endParaRPr lang="en-US"/>
          </a:p>
        </p:txBody>
      </p:sp>
    </p:spTree>
    <p:extLst>
      <p:ext uri="{BB962C8B-B14F-4D97-AF65-F5344CB8AC3E}">
        <p14:creationId xmlns:p14="http://schemas.microsoft.com/office/powerpoint/2010/main" val="167072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1"/>
            <a:ext cx="7796030" cy="3193487"/>
          </a:xfrm>
        </p:spPr>
        <p:txBody>
          <a:bodyPr anchor="b">
            <a:normAutofit/>
          </a:bodyPr>
          <a:lstStyle>
            <a:lvl1pPr algn="l">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4351" y="3742267"/>
            <a:ext cx="7796030"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EF7414D-1CA6-421D-B704-2AB2298731E5}" type="datetimeFigureOut">
              <a:rPr lang="en-US" smtClean="0"/>
              <a:t>12/18/2019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7199E-4F8E-4470-9530-DAA4F1FE2B0F}" type="slidenum">
              <a:rPr lang="en-US" smtClean="0"/>
              <a:t>‹#›</a:t>
            </a:fld>
            <a:endParaRPr lang="en-US"/>
          </a:p>
        </p:txBody>
      </p:sp>
    </p:spTree>
    <p:extLst>
      <p:ext uri="{BB962C8B-B14F-4D97-AF65-F5344CB8AC3E}">
        <p14:creationId xmlns:p14="http://schemas.microsoft.com/office/powerpoint/2010/main" val="37653212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514351" y="685800"/>
            <a:ext cx="7797662" cy="1158140"/>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514350" y="2063396"/>
            <a:ext cx="3816536" cy="3311189"/>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4495478" y="2063396"/>
            <a:ext cx="3814904" cy="3311189"/>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EF7414D-1CA6-421D-B704-2AB2298731E5}"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7199E-4F8E-4470-9530-DAA4F1FE2B0F}" type="slidenum">
              <a:rPr lang="en-US" smtClean="0"/>
              <a:t>‹#›</a:t>
            </a:fld>
            <a:endParaRPr lang="en-US"/>
          </a:p>
        </p:txBody>
      </p:sp>
    </p:spTree>
    <p:extLst>
      <p:ext uri="{BB962C8B-B14F-4D97-AF65-F5344CB8AC3E}">
        <p14:creationId xmlns:p14="http://schemas.microsoft.com/office/powerpoint/2010/main" val="4256631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514351" y="685800"/>
            <a:ext cx="7796030" cy="115814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39569" y="2063396"/>
            <a:ext cx="3591317"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514352" y="2861733"/>
            <a:ext cx="3816534" cy="2512852"/>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15340" y="2063396"/>
            <a:ext cx="359667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4495477" y="2861733"/>
            <a:ext cx="3816535" cy="2512852"/>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EF7414D-1CA6-421D-B704-2AB2298731E5}" type="datetimeFigureOut">
              <a:rPr lang="en-US" smtClean="0"/>
              <a:t>12/18/2019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D7199E-4F8E-4470-9530-DAA4F1FE2B0F}" type="slidenum">
              <a:rPr lang="en-US" smtClean="0"/>
              <a:t>‹#›</a:t>
            </a:fld>
            <a:endParaRPr lang="en-US"/>
          </a:p>
        </p:txBody>
      </p:sp>
    </p:spTree>
    <p:extLst>
      <p:ext uri="{BB962C8B-B14F-4D97-AF65-F5344CB8AC3E}">
        <p14:creationId xmlns:p14="http://schemas.microsoft.com/office/powerpoint/2010/main" val="97623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EF7414D-1CA6-421D-B704-2AB2298731E5}" type="datetimeFigureOut">
              <a:rPr lang="en-US" smtClean="0"/>
              <a:t>12/18/2019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D7199E-4F8E-4470-9530-DAA4F1FE2B0F}" type="slidenum">
              <a:rPr lang="en-US" smtClean="0"/>
              <a:t>‹#›</a:t>
            </a:fld>
            <a:endParaRPr lang="en-US"/>
          </a:p>
        </p:txBody>
      </p:sp>
    </p:spTree>
    <p:extLst>
      <p:ext uri="{BB962C8B-B14F-4D97-AF65-F5344CB8AC3E}">
        <p14:creationId xmlns:p14="http://schemas.microsoft.com/office/powerpoint/2010/main" val="739982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F7414D-1CA6-421D-B704-2AB2298731E5}" type="datetimeFigureOut">
              <a:rPr lang="en-US" smtClean="0"/>
              <a:t>12/18/2019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D7199E-4F8E-4470-9530-DAA4F1FE2B0F}" type="slidenum">
              <a:rPr lang="en-US" smtClean="0"/>
              <a:t>‹#›</a:t>
            </a:fld>
            <a:endParaRPr lang="en-US"/>
          </a:p>
        </p:txBody>
      </p:sp>
    </p:spTree>
    <p:extLst>
      <p:ext uri="{BB962C8B-B14F-4D97-AF65-F5344CB8AC3E}">
        <p14:creationId xmlns:p14="http://schemas.microsoft.com/office/powerpoint/2010/main" val="18229442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0232" y="685800"/>
            <a:ext cx="3095145" cy="2023252"/>
          </a:xfrm>
        </p:spPr>
        <p:txBody>
          <a:bodyPr anchor="b">
            <a:normAutofit/>
          </a:bodyPr>
          <a:lstStyle>
            <a:lvl1pPr algn="ctr">
              <a:defRPr sz="3600"/>
            </a:lvl1pPr>
          </a:lstStyle>
          <a:p>
            <a:r>
              <a:rPr lang="en-US" smtClean="0"/>
              <a:t>Click to edit Master title style</a:t>
            </a:r>
            <a:endParaRPr lang="en-US" dirty="0"/>
          </a:p>
        </p:txBody>
      </p:sp>
      <p:sp>
        <p:nvSpPr>
          <p:cNvPr id="10" name="Content Placeholder 2"/>
          <p:cNvSpPr>
            <a:spLocks noGrp="1"/>
          </p:cNvSpPr>
          <p:nvPr>
            <p:ph sz="quarter" idx="13"/>
          </p:nvPr>
        </p:nvSpPr>
        <p:spPr>
          <a:xfrm>
            <a:off x="3784600" y="685801"/>
            <a:ext cx="4525781" cy="46887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20232" y="2709053"/>
            <a:ext cx="3095146"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F7414D-1CA6-421D-B704-2AB2298731E5}"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7199E-4F8E-4470-9530-DAA4F1FE2B0F}" type="slidenum">
              <a:rPr lang="en-US" smtClean="0"/>
              <a:t>‹#›</a:t>
            </a:fld>
            <a:endParaRPr lang="en-US"/>
          </a:p>
        </p:txBody>
      </p:sp>
    </p:spTree>
    <p:extLst>
      <p:ext uri="{BB962C8B-B14F-4D97-AF65-F5344CB8AC3E}">
        <p14:creationId xmlns:p14="http://schemas.microsoft.com/office/powerpoint/2010/main" val="2929151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0"/>
            <a:ext cx="4408172" cy="2023252"/>
          </a:xfrm>
        </p:spPr>
        <p:txBody>
          <a:bodyPr anchor="b">
            <a:normAutofit/>
          </a:bodyPr>
          <a:lstStyle>
            <a:lvl1pPr algn="ct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47740" y="1"/>
            <a:ext cx="3162641"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514351" y="2709053"/>
            <a:ext cx="440817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F7414D-1CA6-421D-B704-2AB2298731E5}" type="datetimeFigureOut">
              <a:rPr lang="en-US" smtClean="0"/>
              <a:t>12/18/2019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7199E-4F8E-4470-9530-DAA4F1FE2B0F}" type="slidenum">
              <a:rPr lang="en-US" smtClean="0"/>
              <a:t>‹#›</a:t>
            </a:fld>
            <a:endParaRPr lang="en-US"/>
          </a:p>
        </p:txBody>
      </p:sp>
    </p:spTree>
    <p:extLst>
      <p:ext uri="{BB962C8B-B14F-4D97-AF65-F5344CB8AC3E}">
        <p14:creationId xmlns:p14="http://schemas.microsoft.com/office/powerpoint/2010/main" val="4054124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8" name="Picture 7" descr="Brickwork-SD-R1acrop.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800" cap="all" baseline="0">
                <a:solidFill>
                  <a:schemeClr val="accent1">
                    <a:lumMod val="50000"/>
                  </a:schemeClr>
                </a:solidFill>
              </a:defRPr>
            </a:lvl1pPr>
          </a:lstStyle>
          <a:p>
            <a:fld id="{3EF7414D-1CA6-421D-B704-2AB2298731E5}" type="datetimeFigureOut">
              <a:rPr lang="en-US" smtClean="0"/>
              <a:t>12/18/2019</a:t>
            </a:fld>
            <a:endParaRPr lang="en-US"/>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800" cap="all" baseline="0">
                <a:solidFill>
                  <a:schemeClr val="accent1">
                    <a:lumMod val="50000"/>
                  </a:schemeClr>
                </a:solidFill>
              </a:defRPr>
            </a:lvl1pPr>
          </a:lstStyle>
          <a:p>
            <a:endParaRPr lang="en-US"/>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800" cap="all" baseline="0">
                <a:solidFill>
                  <a:schemeClr val="accent1">
                    <a:lumMod val="50000"/>
                  </a:schemeClr>
                </a:solidFill>
              </a:defRPr>
            </a:lvl1pPr>
          </a:lstStyle>
          <a:p>
            <a:fld id="{B9D7199E-4F8E-4470-9530-DAA4F1FE2B0F}" type="slidenum">
              <a:rPr lang="en-US" smtClean="0"/>
              <a:t>‹#›</a:t>
            </a:fld>
            <a:endParaRPr lang="en-US"/>
          </a:p>
        </p:txBody>
      </p:sp>
    </p:spTree>
    <p:extLst>
      <p:ext uri="{BB962C8B-B14F-4D97-AF65-F5344CB8AC3E}">
        <p14:creationId xmlns:p14="http://schemas.microsoft.com/office/powerpoint/2010/main" val="125532630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 id="2147483844" r:id="rId16"/>
    <p:sldLayoutId id="2147483845" r:id="rId17"/>
  </p:sldLayoutIdLst>
  <p:txStyles>
    <p:titleStyle>
      <a:lvl1pPr algn="l" defTabSz="914400" rtl="1" eaLnBrk="1" latinLnBrk="0" hangingPunct="1">
        <a:lnSpc>
          <a:spcPct val="90000"/>
        </a:lnSpc>
        <a:spcBef>
          <a:spcPct val="0"/>
        </a:spcBef>
        <a:buNone/>
        <a:defRPr sz="4400" kern="1200" cap="all" baseline="0">
          <a:solidFill>
            <a:schemeClr val="accent1"/>
          </a:solidFill>
          <a:effectLst/>
          <a:latin typeface="+mj-lt"/>
          <a:ea typeface="+mj-ea"/>
          <a:cs typeface="+mj-cs"/>
        </a:defRPr>
      </a:lvl1pPr>
    </p:titleStyle>
    <p:bodyStyle>
      <a:lvl1pPr marL="228600" indent="-228600" algn="r" defTabSz="914400" rtl="1"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0" y="845127"/>
            <a:ext cx="5715000" cy="3108543"/>
          </a:xfrm>
          <a:prstGeom prst="rect">
            <a:avLst/>
          </a:prstGeom>
          <a:noFill/>
        </p:spPr>
        <p:txBody>
          <a:bodyPr wrap="square" rtlCol="1">
            <a:spAutoFit/>
          </a:bodyPr>
          <a:lstStyle/>
          <a:p>
            <a:pPr algn="ctr" rtl="1"/>
            <a:endParaRPr lang="fa-IR" sz="2800" b="1" dirty="0">
              <a:cs typeface="B Nazanin" pitchFamily="2" charset="-78"/>
            </a:endParaRPr>
          </a:p>
          <a:p>
            <a:pPr algn="ctr" rtl="1"/>
            <a:endParaRPr lang="fa-IR" sz="2800" b="1" dirty="0" smtClean="0">
              <a:cs typeface="B Nazanin" pitchFamily="2" charset="-78"/>
            </a:endParaRPr>
          </a:p>
          <a:p>
            <a:pPr algn="ctr" rtl="1"/>
            <a:r>
              <a:rPr lang="fa-IR" sz="2800" b="1" dirty="0" smtClean="0">
                <a:cs typeface="B Nazanin" pitchFamily="2" charset="-78"/>
              </a:rPr>
              <a:t>مبانی و روش</a:t>
            </a:r>
            <a:r>
              <a:rPr lang="en-US" sz="2800" b="1" smtClean="0">
                <a:cs typeface="B Nazanin" pitchFamily="2" charset="-78"/>
              </a:rPr>
              <a:t> </a:t>
            </a:r>
            <a:r>
              <a:rPr lang="fa-IR" sz="2800" b="1" smtClean="0">
                <a:cs typeface="B Nazanin" pitchFamily="2" charset="-78"/>
              </a:rPr>
              <a:t>های </a:t>
            </a:r>
            <a:r>
              <a:rPr lang="fa-IR" sz="2800" b="1" dirty="0" smtClean="0">
                <a:cs typeface="B Nazanin" pitchFamily="2" charset="-78"/>
              </a:rPr>
              <a:t>طراحی شهری</a:t>
            </a:r>
          </a:p>
          <a:p>
            <a:pPr algn="ctr" rtl="1"/>
            <a:endParaRPr lang="fa-IR" sz="2800" b="1" dirty="0">
              <a:cs typeface="B Nazanin" pitchFamily="2" charset="-78"/>
            </a:endParaRPr>
          </a:p>
          <a:p>
            <a:pPr algn="ctr" rtl="1"/>
            <a:endParaRPr lang="fa-IR" sz="2800" b="1" dirty="0" smtClean="0">
              <a:cs typeface="B Nazanin" pitchFamily="2" charset="-78"/>
            </a:endParaRPr>
          </a:p>
          <a:p>
            <a:pPr algn="ctr" rtl="1"/>
            <a:endParaRPr lang="fa-IR" sz="2800" b="1" dirty="0" smtClean="0">
              <a:cs typeface="B Nazanin" pitchFamily="2" charset="-78"/>
            </a:endParaRPr>
          </a:p>
          <a:p>
            <a:pPr algn="ctr" rtl="1"/>
            <a:r>
              <a:rPr lang="fa-IR" sz="2800" b="1" dirty="0" smtClean="0">
                <a:cs typeface="B Nazanin" pitchFamily="2" charset="-78"/>
              </a:rPr>
              <a:t>مکتب تجدد</a:t>
            </a:r>
          </a:p>
        </p:txBody>
      </p:sp>
    </p:spTree>
    <p:extLst>
      <p:ext uri="{BB962C8B-B14F-4D97-AF65-F5344CB8AC3E}">
        <p14:creationId xmlns:p14="http://schemas.microsoft.com/office/powerpoint/2010/main" val="8215931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257800" y="581055"/>
            <a:ext cx="3657600" cy="400110"/>
          </a:xfrm>
          <a:prstGeom prst="rect">
            <a:avLst/>
          </a:prstGeom>
          <a:solidFill>
            <a:schemeClr val="accent3">
              <a:lumMod val="40000"/>
              <a:lumOff val="60000"/>
            </a:schemeClr>
          </a:solidFill>
        </p:spPr>
        <p:txBody>
          <a:bodyPr wrap="square" rtlCol="0">
            <a:spAutoFit/>
          </a:bodyPr>
          <a:lstStyle/>
          <a:p>
            <a:pPr algn="ctr" rtl="1"/>
            <a:r>
              <a:rPr lang="fa-IR" sz="2000" b="1" dirty="0" smtClean="0">
                <a:solidFill>
                  <a:schemeClr val="bg1"/>
                </a:solidFill>
                <a:cs typeface="B Nazanin" pitchFamily="2" charset="-78"/>
              </a:rPr>
              <a:t>زمینه های شکل گیری مکتب</a:t>
            </a:r>
            <a:endParaRPr lang="en-US" sz="2000" b="1" dirty="0">
              <a:solidFill>
                <a:schemeClr val="bg1"/>
              </a:solidFill>
              <a:cs typeface="B Nazanin" pitchFamily="2" charset="-78"/>
            </a:endParaRPr>
          </a:p>
        </p:txBody>
      </p:sp>
      <p:sp>
        <p:nvSpPr>
          <p:cNvPr id="6" name="TextBox 5"/>
          <p:cNvSpPr txBox="1"/>
          <p:nvPr/>
        </p:nvSpPr>
        <p:spPr>
          <a:xfrm>
            <a:off x="3432748" y="4661118"/>
            <a:ext cx="5482652" cy="1815882"/>
          </a:xfrm>
          <a:prstGeom prst="rect">
            <a:avLst/>
          </a:prstGeom>
          <a:noFill/>
        </p:spPr>
        <p:txBody>
          <a:bodyPr wrap="square" rtlCol="1">
            <a:spAutoFit/>
          </a:bodyPr>
          <a:lstStyle/>
          <a:p>
            <a:pPr algn="just" rtl="1"/>
            <a:r>
              <a:rPr lang="fa-IR" sz="1600" dirty="0">
                <a:cs typeface="B Nazanin" pitchFamily="2" charset="-78"/>
              </a:rPr>
              <a:t>عامل اقتصادی</a:t>
            </a:r>
          </a:p>
          <a:p>
            <a:pPr algn="just" rtl="1"/>
            <a:r>
              <a:rPr lang="fa-IR" sz="1600" dirty="0" smtClean="0">
                <a:cs typeface="B Nazanin" pitchFamily="2" charset="-78"/>
              </a:rPr>
              <a:t>تجدد </a:t>
            </a:r>
            <a:r>
              <a:rPr lang="fa-IR" sz="1600" dirty="0">
                <a:cs typeface="B Nazanin" pitchFamily="2" charset="-78"/>
              </a:rPr>
              <a:t>تحت سیطره یک نظام سرمایه داری تحقق می یابد نظامی که توسعه و پیشرفت آن از یک بازار آزاد گسترده و با  شکل گرفتن سازمانهای مبادلاتی عظیم و کلان پیکر میسر است.</a:t>
            </a:r>
          </a:p>
          <a:p>
            <a:pPr algn="just" rtl="1"/>
            <a:r>
              <a:rPr lang="fa-IR" sz="1600" dirty="0" smtClean="0">
                <a:cs typeface="B Nazanin" pitchFamily="2" charset="-78"/>
              </a:rPr>
              <a:t>ایده </a:t>
            </a:r>
            <a:r>
              <a:rPr lang="fa-IR" sz="1600" dirty="0">
                <a:cs typeface="B Nazanin" pitchFamily="2" charset="-78"/>
              </a:rPr>
              <a:t>های شکل گیری این نظام را جان ماینارد کینز اقتصاد دان مشهور قرن 19 و 20 ارایه نمود.</a:t>
            </a:r>
          </a:p>
          <a:p>
            <a:pPr algn="just" rtl="1"/>
            <a:endParaRPr lang="fa-IR" sz="1600" dirty="0">
              <a:cs typeface="B Nazanin" pitchFamily="2" charset="-78"/>
            </a:endParaRPr>
          </a:p>
        </p:txBody>
      </p:sp>
      <p:sp>
        <p:nvSpPr>
          <p:cNvPr id="8" name="TextBox 7"/>
          <p:cNvSpPr txBox="1"/>
          <p:nvPr/>
        </p:nvSpPr>
        <p:spPr>
          <a:xfrm>
            <a:off x="3429000" y="2070318"/>
            <a:ext cx="5486400" cy="1815882"/>
          </a:xfrm>
          <a:prstGeom prst="rect">
            <a:avLst/>
          </a:prstGeom>
          <a:noFill/>
        </p:spPr>
        <p:txBody>
          <a:bodyPr wrap="square" rtlCol="1">
            <a:spAutoFit/>
          </a:bodyPr>
          <a:lstStyle/>
          <a:p>
            <a:pPr algn="just" rtl="1"/>
            <a:r>
              <a:rPr lang="fa-IR" sz="1600" dirty="0">
                <a:cs typeface="B Nazanin" pitchFamily="2" charset="-78"/>
              </a:rPr>
              <a:t>رنسانس و روشنگری</a:t>
            </a:r>
          </a:p>
          <a:p>
            <a:pPr algn="just" rtl="1"/>
            <a:r>
              <a:rPr lang="fa-IR" sz="1600" dirty="0" smtClean="0">
                <a:cs typeface="B Nazanin" pitchFamily="2" charset="-78"/>
              </a:rPr>
              <a:t>رنسانس نهضتی هنری،ادبی و فلسفی بود که در واکنش به تفکرات و رفتارها و نسبتهای قرون وسطایی شکل گرفت و روحیه کلیسا زمینه را آماده بروز یک انقلاب سهمگین فکری کرده بود.</a:t>
            </a:r>
          </a:p>
          <a:p>
            <a:pPr algn="just" rtl="1"/>
            <a:r>
              <a:rPr lang="fa-IR" sz="1600" dirty="0" smtClean="0">
                <a:cs typeface="B Nazanin" pitchFamily="2" charset="-78"/>
              </a:rPr>
              <a:t>تولید </a:t>
            </a:r>
            <a:r>
              <a:rPr lang="fa-IR" sz="1600" dirty="0">
                <a:cs typeface="B Nazanin" pitchFamily="2" charset="-78"/>
              </a:rPr>
              <a:t>خردگرایی در این دوره شکل می گیرد.افزایش مکتوبات علمی و تحقیقات متعدد در زمینه های علوم طبیعی جنبشی بزرک را در پی داشته که به مرور زمان حتی عرصه های هنری را تحت تاثیر قرار داده</a:t>
            </a:r>
            <a:r>
              <a:rPr lang="fa-IR" sz="1600" dirty="0" smtClean="0">
                <a:cs typeface="B Nazanin" pitchFamily="2" charset="-78"/>
              </a:rPr>
              <a:t>.</a:t>
            </a:r>
            <a:endParaRPr lang="fa-IR" sz="1600" dirty="0">
              <a:cs typeface="B Nazanin" pitchFamily="2" charset="-78"/>
            </a:endParaRPr>
          </a:p>
        </p:txBody>
      </p:sp>
      <p:sp>
        <p:nvSpPr>
          <p:cNvPr id="9" name="TextBox 8"/>
          <p:cNvSpPr txBox="1"/>
          <p:nvPr/>
        </p:nvSpPr>
        <p:spPr>
          <a:xfrm>
            <a:off x="232348" y="1618833"/>
            <a:ext cx="2971800" cy="2800767"/>
          </a:xfrm>
          <a:prstGeom prst="rect">
            <a:avLst/>
          </a:prstGeom>
          <a:noFill/>
        </p:spPr>
        <p:txBody>
          <a:bodyPr wrap="square" rtlCol="1">
            <a:spAutoFit/>
          </a:bodyPr>
          <a:lstStyle/>
          <a:p>
            <a:pPr algn="just" rtl="1"/>
            <a:r>
              <a:rPr lang="fa-IR" sz="1600" dirty="0">
                <a:cs typeface="B Nazanin" pitchFamily="2" charset="-78"/>
              </a:rPr>
              <a:t>عامل مذهبی-اعتقادی</a:t>
            </a:r>
          </a:p>
          <a:p>
            <a:pPr algn="just" rtl="1"/>
            <a:r>
              <a:rPr lang="fa-IR" sz="1600" dirty="0" smtClean="0">
                <a:cs typeface="B Nazanin" pitchFamily="2" charset="-78"/>
              </a:rPr>
              <a:t>این </a:t>
            </a:r>
            <a:r>
              <a:rPr lang="fa-IR" sz="1600" dirty="0">
                <a:cs typeface="B Nazanin" pitchFamily="2" charset="-78"/>
              </a:rPr>
              <a:t>جنبش با رهبری مارتین لوتر و با انگیزه دینی و برای اصلاح برخی عقاید کلیسا آغاز شد.</a:t>
            </a:r>
          </a:p>
          <a:p>
            <a:pPr algn="just" rtl="1"/>
            <a:r>
              <a:rPr lang="fa-IR" sz="1600" dirty="0">
                <a:cs typeface="B Nazanin" pitchFamily="2" charset="-78"/>
              </a:rPr>
              <a:t>مکتب تجدد را باید ناشی از تولید مذهب پروتستانیزم دانست. </a:t>
            </a:r>
          </a:p>
          <a:p>
            <a:pPr algn="just" rtl="1"/>
            <a:r>
              <a:rPr lang="fa-IR" sz="1600" dirty="0">
                <a:cs typeface="B Nazanin" pitchFamily="2" charset="-78"/>
              </a:rPr>
              <a:t>حقیقت معماری جدید در معماری پروتستان ها نهفته بود که حقیقت را صداقت و زیبایی می دانستند و ساده گرایی و اقتصادی عمل کردن از ارکان تفکر آنها بود. </a:t>
            </a:r>
          </a:p>
          <a:p>
            <a:pPr algn="just" rtl="1"/>
            <a:endParaRPr lang="fa-IR" sz="1600" dirty="0">
              <a:cs typeface="B Nazanin" pitchFamily="2" charset="-78"/>
            </a:endParaRPr>
          </a:p>
        </p:txBody>
      </p:sp>
      <p:pic>
        <p:nvPicPr>
          <p:cNvPr id="40" name="Picture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3462" y="3915229"/>
            <a:ext cx="5633012" cy="2971800"/>
          </a:xfrm>
          <a:prstGeom prst="rect">
            <a:avLst/>
          </a:prstGeom>
        </p:spPr>
      </p:pic>
      <p:pic>
        <p:nvPicPr>
          <p:cNvPr id="4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18833"/>
            <a:ext cx="3368098" cy="368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468800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heel(1)">
                                      <p:cBhvr>
                                        <p:cTn id="21" dur="2000"/>
                                        <p:tgtEl>
                                          <p:spTgt spid="41"/>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heel(1)">
                                      <p:cBhvr>
                                        <p:cTn id="33"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867400" y="762000"/>
            <a:ext cx="2971800" cy="396240"/>
          </a:xfrm>
        </p:spPr>
        <p:txBody>
          <a:bodyPr>
            <a:normAutofit/>
          </a:bodyPr>
          <a:lstStyle/>
          <a:p>
            <a:r>
              <a:rPr lang="fa-IR" sz="2000" dirty="0">
                <a:cs typeface="B Nazanin" pitchFamily="2" charset="-78"/>
              </a:rPr>
              <a:t>زمینه های شکل گیری </a:t>
            </a:r>
            <a:r>
              <a:rPr lang="fa-IR" sz="2000" dirty="0" smtClean="0">
                <a:cs typeface="B Nazanin" pitchFamily="2" charset="-78"/>
              </a:rPr>
              <a:t>مکتب</a:t>
            </a:r>
            <a:endParaRPr lang="fa-IR" sz="2000" dirty="0">
              <a:cs typeface="B Nazanin" pitchFamily="2" charset="-78"/>
            </a:endParaRPr>
          </a:p>
        </p:txBody>
      </p:sp>
      <p:sp>
        <p:nvSpPr>
          <p:cNvPr id="4" name="TextBox 3"/>
          <p:cNvSpPr txBox="1"/>
          <p:nvPr/>
        </p:nvSpPr>
        <p:spPr>
          <a:xfrm>
            <a:off x="3810000" y="1524000"/>
            <a:ext cx="5105400" cy="1569660"/>
          </a:xfrm>
          <a:prstGeom prst="rect">
            <a:avLst/>
          </a:prstGeom>
          <a:noFill/>
        </p:spPr>
        <p:txBody>
          <a:bodyPr wrap="square" rtlCol="1">
            <a:spAutoFit/>
          </a:bodyPr>
          <a:lstStyle/>
          <a:p>
            <a:pPr algn="just" rtl="1"/>
            <a:r>
              <a:rPr lang="fa-IR" sz="1600" dirty="0">
                <a:cs typeface="B Nazanin" pitchFamily="2" charset="-78"/>
              </a:rPr>
              <a:t>انقلاب صنعتی و آثار آن</a:t>
            </a:r>
          </a:p>
          <a:p>
            <a:pPr algn="just" rtl="1"/>
            <a:r>
              <a:rPr lang="fa-IR" sz="1600" dirty="0" smtClean="0">
                <a:cs typeface="B Nazanin" pitchFamily="2" charset="-78"/>
              </a:rPr>
              <a:t>یکی </a:t>
            </a:r>
            <a:r>
              <a:rPr lang="fa-IR" sz="1600" dirty="0">
                <a:cs typeface="B Nazanin" pitchFamily="2" charset="-78"/>
              </a:rPr>
              <a:t>از ارکان مدرنیته انقلاب صنعتی است. ظهورابزار مدرن و رشد تکنولوژی،تولید انواع کالا ها فضای کالبدی را فراهم می سازد و موجب گذر از جامعه ثابت کشاورزی و تجاری به جامعه صنعتی مدرن می گردد.توسعه دستاوردهای فناوری و ابزار صنعتی و مصالح جدید،زمینه ساز بسط و گسترش بیشتر معماری تجدد شد. </a:t>
            </a:r>
          </a:p>
        </p:txBody>
      </p:sp>
      <p:sp>
        <p:nvSpPr>
          <p:cNvPr id="5" name="TextBox 4"/>
          <p:cNvSpPr txBox="1"/>
          <p:nvPr/>
        </p:nvSpPr>
        <p:spPr>
          <a:xfrm>
            <a:off x="3748" y="1524000"/>
            <a:ext cx="3429000" cy="1815882"/>
          </a:xfrm>
          <a:prstGeom prst="rect">
            <a:avLst/>
          </a:prstGeom>
          <a:noFill/>
        </p:spPr>
        <p:txBody>
          <a:bodyPr wrap="square" rtlCol="1">
            <a:spAutoFit/>
          </a:bodyPr>
          <a:lstStyle/>
          <a:p>
            <a:pPr algn="just" rtl="1"/>
            <a:r>
              <a:rPr lang="fa-IR" sz="1600" dirty="0" smtClean="0">
                <a:cs typeface="B Nazanin" pitchFamily="2" charset="-78"/>
              </a:rPr>
              <a:t>علم مداری </a:t>
            </a:r>
          </a:p>
          <a:p>
            <a:pPr algn="just" rtl="1"/>
            <a:r>
              <a:rPr lang="fa-IR" sz="1600" dirty="0" smtClean="0">
                <a:cs typeface="B Nazanin" pitchFamily="2" charset="-78"/>
              </a:rPr>
              <a:t>بزرگان </a:t>
            </a:r>
            <a:r>
              <a:rPr lang="fa-IR" sz="1600" dirty="0">
                <a:cs typeface="B Nazanin" pitchFamily="2" charset="-78"/>
              </a:rPr>
              <a:t>عرصه علم در عصر مدرن با کشفیات و اختراعات خود نشان دادند که پندارهای جهان سنت در قرون وسطا لزوما درست نیست و انسان می تواند به کمک علم،قوانین ریاضی،اصول تجربی و اتکا به ذهن به مطالعه و مکاشفه این جهان بپردازد.</a:t>
            </a:r>
            <a:br>
              <a:rPr lang="fa-IR" sz="1600" dirty="0">
                <a:cs typeface="B Nazanin" pitchFamily="2" charset="-78"/>
              </a:rPr>
            </a:br>
            <a:endParaRPr lang="fa-IR" sz="1600" dirty="0">
              <a:cs typeface="B Nazanin" pitchFamily="2" charset="-78"/>
            </a:endParaRPr>
          </a:p>
        </p:txBody>
      </p:sp>
      <p:sp>
        <p:nvSpPr>
          <p:cNvPr id="6" name="TextBox 5"/>
          <p:cNvSpPr txBox="1"/>
          <p:nvPr/>
        </p:nvSpPr>
        <p:spPr>
          <a:xfrm>
            <a:off x="609600" y="4572000"/>
            <a:ext cx="8327036" cy="1077218"/>
          </a:xfrm>
          <a:prstGeom prst="rect">
            <a:avLst/>
          </a:prstGeom>
          <a:noFill/>
        </p:spPr>
        <p:txBody>
          <a:bodyPr wrap="square" rtlCol="1">
            <a:spAutoFit/>
          </a:bodyPr>
          <a:lstStyle/>
          <a:p>
            <a:pPr algn="just" rtl="1"/>
            <a:r>
              <a:rPr lang="fa-IR" sz="1600" dirty="0" smtClean="0">
                <a:cs typeface="B Nazanin" pitchFamily="2" charset="-78"/>
              </a:rPr>
              <a:t>نیاز به بازسازی وسیع بعد از جنگ</a:t>
            </a:r>
          </a:p>
          <a:p>
            <a:pPr algn="just" rtl="1"/>
            <a:r>
              <a:rPr lang="fa-IR" sz="1600" dirty="0">
                <a:cs typeface="B Nazanin" pitchFamily="2" charset="-78"/>
              </a:rPr>
              <a:t>آنچه موجب اجرایی شدن آرمانها و اهداف و محقق شدن طرح های آن شد تقاضای گسترده مسکن در نیمه اول قرن بیستم بود . عامل اصلی این بازارها تخریب ناشی از جنگ ونیاز مردم بحران زده به مسکن بود.</a:t>
            </a:r>
            <a:endParaRPr lang="en-US" sz="1600" dirty="0">
              <a:cs typeface="B Nazanin" pitchFamily="2" charset="-78"/>
            </a:endParaRPr>
          </a:p>
          <a:p>
            <a:pPr algn="just" rtl="1"/>
            <a:endParaRPr lang="en-US" sz="1600" dirty="0">
              <a:cs typeface="B Nazanin" pitchFamily="2" charset="-78"/>
            </a:endParaRPr>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8294" y="1524000"/>
            <a:ext cx="4388811" cy="256398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pic>
        <p:nvPicPr>
          <p:cNvPr id="8" name="Picture 7" descr="ج23.jpg"/>
          <p:cNvPicPr>
            <a:picLocks noChangeAspect="1"/>
          </p:cNvPicPr>
          <p:nvPr/>
        </p:nvPicPr>
        <p:blipFill>
          <a:blip r:embed="rId3" cstate="print"/>
          <a:stretch>
            <a:fillRect/>
          </a:stretch>
        </p:blipFill>
        <p:spPr>
          <a:xfrm>
            <a:off x="139184" y="3510409"/>
            <a:ext cx="3670816" cy="3200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908088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heel(1)">
                                      <p:cBhvr>
                                        <p:cTn id="3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quarter" idx="13"/>
            <p:extLst>
              <p:ext uri="{D42A27DB-BD31-4B8C-83A1-F6EECF244321}">
                <p14:modId xmlns:p14="http://schemas.microsoft.com/office/powerpoint/2010/main" val="2274062235"/>
              </p:ext>
            </p:extLst>
          </p:nvPr>
        </p:nvGraphicFramePr>
        <p:xfrm>
          <a:off x="1371600" y="533400"/>
          <a:ext cx="6400800" cy="541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Oval 7"/>
          <p:cNvSpPr/>
          <p:nvPr/>
        </p:nvSpPr>
        <p:spPr>
          <a:xfrm>
            <a:off x="3581400" y="2215243"/>
            <a:ext cx="2057400" cy="2057400"/>
          </a:xfrm>
          <a:prstGeom prst="ellipse">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9" name="TextBox 8"/>
          <p:cNvSpPr txBox="1"/>
          <p:nvPr/>
        </p:nvSpPr>
        <p:spPr>
          <a:xfrm>
            <a:off x="3848100" y="2629921"/>
            <a:ext cx="1524000" cy="1200329"/>
          </a:xfrm>
          <a:prstGeom prst="rect">
            <a:avLst/>
          </a:prstGeom>
          <a:noFill/>
        </p:spPr>
        <p:txBody>
          <a:bodyPr wrap="square" rtlCol="0">
            <a:spAutoFit/>
          </a:bodyPr>
          <a:lstStyle/>
          <a:p>
            <a:pPr algn="ctr"/>
            <a:r>
              <a:rPr lang="fa-IR" b="1" dirty="0" smtClean="0">
                <a:solidFill>
                  <a:schemeClr val="bg1"/>
                </a:solidFill>
                <a:effectLst>
                  <a:outerShdw blurRad="38100" dist="38100" dir="2700000" algn="tl">
                    <a:srgbClr val="000000">
                      <a:alpha val="43137"/>
                    </a:srgbClr>
                  </a:outerShdw>
                </a:effectLst>
                <a:cs typeface="B Nazanin" pitchFamily="2" charset="-78"/>
              </a:rPr>
              <a:t>ارزشهای محیطی زیربنای اصول و روشهای طراحی تجدد گرا</a:t>
            </a:r>
            <a:endParaRPr lang="en-US" b="1" dirty="0">
              <a:solidFill>
                <a:schemeClr val="bg1"/>
              </a:solidFill>
              <a:effectLst>
                <a:outerShdw blurRad="38100" dist="38100" dir="2700000" algn="tl">
                  <a:srgbClr val="000000">
                    <a:alpha val="43137"/>
                  </a:srgbClr>
                </a:outerShdw>
              </a:effectLst>
              <a:cs typeface="B Nazanin" pitchFamily="2" charset="-78"/>
            </a:endParaRPr>
          </a:p>
        </p:txBody>
      </p:sp>
    </p:spTree>
    <p:extLst>
      <p:ext uri="{BB962C8B-B14F-4D97-AF65-F5344CB8AC3E}">
        <p14:creationId xmlns:p14="http://schemas.microsoft.com/office/powerpoint/2010/main" val="29822893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09" y="5032663"/>
            <a:ext cx="3140075" cy="1884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09" y="2920663"/>
            <a:ext cx="3402013" cy="220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09" y="0"/>
            <a:ext cx="3228109" cy="2964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Bevel 4"/>
          <p:cNvSpPr/>
          <p:nvPr/>
        </p:nvSpPr>
        <p:spPr>
          <a:xfrm>
            <a:off x="4315691" y="165419"/>
            <a:ext cx="3276600" cy="1066800"/>
          </a:xfrm>
          <a:prstGeom prst="bevel">
            <a:avLst/>
          </a:prstGeom>
          <a:solidFill>
            <a:srgbClr val="0070C0"/>
          </a:solidFill>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6" name="TextBox 5"/>
          <p:cNvSpPr txBox="1"/>
          <p:nvPr/>
        </p:nvSpPr>
        <p:spPr>
          <a:xfrm>
            <a:off x="4734791" y="498764"/>
            <a:ext cx="2438400" cy="400110"/>
          </a:xfrm>
          <a:prstGeom prst="rect">
            <a:avLst/>
          </a:prstGeom>
          <a:noFill/>
        </p:spPr>
        <p:txBody>
          <a:bodyPr wrap="square" rtlCol="0">
            <a:spAutoFit/>
          </a:bodyPr>
          <a:lstStyle/>
          <a:p>
            <a:pPr algn="ctr"/>
            <a:r>
              <a:rPr lang="fa-IR" sz="2000" b="1" dirty="0" smtClean="0">
                <a:cs typeface="B Nazanin" pitchFamily="2" charset="-78"/>
              </a:rPr>
              <a:t>اصول طراحی</a:t>
            </a:r>
            <a:endParaRPr lang="en-US" sz="2000" b="1" dirty="0">
              <a:cs typeface="B Nazanin" pitchFamily="2" charset="-78"/>
            </a:endParaRPr>
          </a:p>
        </p:txBody>
      </p:sp>
      <p:sp>
        <p:nvSpPr>
          <p:cNvPr id="7" name="Pentagon 6"/>
          <p:cNvSpPr/>
          <p:nvPr/>
        </p:nvSpPr>
        <p:spPr>
          <a:xfrm rot="10800000">
            <a:off x="5548745" y="1600200"/>
            <a:ext cx="2947555" cy="1143000"/>
          </a:xfrm>
          <a:prstGeom prst="homePlate">
            <a:avLst/>
          </a:prstGeom>
          <a:solidFill>
            <a:schemeClr val="bg1">
              <a:lumMod val="65000"/>
              <a:lumOff val="35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Chevron 9"/>
          <p:cNvSpPr/>
          <p:nvPr/>
        </p:nvSpPr>
        <p:spPr>
          <a:xfrm rot="10800000">
            <a:off x="2524991" y="1447800"/>
            <a:ext cx="3429000" cy="1607128"/>
          </a:xfrm>
          <a:prstGeom prst="chevron">
            <a:avLst/>
          </a:prstGeom>
          <a:solidFill>
            <a:schemeClr val="bg1">
              <a:lumMod val="65000"/>
              <a:lumOff val="35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Chevron 10"/>
          <p:cNvSpPr/>
          <p:nvPr/>
        </p:nvSpPr>
        <p:spPr>
          <a:xfrm rot="10800000">
            <a:off x="2362200" y="3318164"/>
            <a:ext cx="3429000" cy="1510147"/>
          </a:xfrm>
          <a:prstGeom prst="chevron">
            <a:avLst/>
          </a:prstGeom>
          <a:solidFill>
            <a:schemeClr val="bg1">
              <a:lumMod val="65000"/>
              <a:lumOff val="35000"/>
            </a:schemeClr>
          </a:solidFill>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Chevron 11"/>
          <p:cNvSpPr/>
          <p:nvPr/>
        </p:nvSpPr>
        <p:spPr>
          <a:xfrm rot="10800000">
            <a:off x="2476501" y="5032663"/>
            <a:ext cx="3429000" cy="1593273"/>
          </a:xfrm>
          <a:prstGeom prst="chevron">
            <a:avLst/>
          </a:prstGeom>
          <a:solidFill>
            <a:schemeClr val="bg1">
              <a:lumMod val="65000"/>
              <a:lumOff val="35000"/>
            </a:schemeClr>
          </a:solidFill>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Pentagon 12"/>
          <p:cNvSpPr/>
          <p:nvPr/>
        </p:nvSpPr>
        <p:spPr>
          <a:xfrm rot="10800000">
            <a:off x="5555672" y="3501737"/>
            <a:ext cx="2947555" cy="1143000"/>
          </a:xfrm>
          <a:prstGeom prst="homePlate">
            <a:avLst/>
          </a:prstGeom>
          <a:solidFill>
            <a:schemeClr val="bg1">
              <a:lumMod val="65000"/>
              <a:lumOff val="35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4" name="Pentagon 13"/>
          <p:cNvSpPr/>
          <p:nvPr/>
        </p:nvSpPr>
        <p:spPr>
          <a:xfrm rot="10800000">
            <a:off x="5555672" y="5257800"/>
            <a:ext cx="2947555" cy="1143000"/>
          </a:xfrm>
          <a:prstGeom prst="homePlate">
            <a:avLst/>
          </a:prstGeom>
          <a:solidFill>
            <a:schemeClr val="bg1">
              <a:lumMod val="65000"/>
              <a:lumOff val="35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TextBox 14"/>
          <p:cNvSpPr txBox="1"/>
          <p:nvPr/>
        </p:nvSpPr>
        <p:spPr>
          <a:xfrm>
            <a:off x="6324600" y="1752600"/>
            <a:ext cx="1981200" cy="707886"/>
          </a:xfrm>
          <a:prstGeom prst="rect">
            <a:avLst/>
          </a:prstGeom>
          <a:noFill/>
        </p:spPr>
        <p:txBody>
          <a:bodyPr wrap="square" rtlCol="0">
            <a:spAutoFit/>
          </a:bodyPr>
          <a:lstStyle/>
          <a:p>
            <a:pPr lvl="0" algn="ctr"/>
            <a:r>
              <a:rPr lang="fa-IR" sz="2000" b="1" dirty="0">
                <a:cs typeface="B Nazanin" pitchFamily="2" charset="-78"/>
              </a:rPr>
              <a:t>کارایی فرم و پیروی فرم از </a:t>
            </a:r>
            <a:r>
              <a:rPr lang="fa-IR" sz="2000" b="1" dirty="0" smtClean="0">
                <a:cs typeface="B Nazanin" pitchFamily="2" charset="-78"/>
              </a:rPr>
              <a:t>عملکرد</a:t>
            </a:r>
            <a:endParaRPr lang="fa-IR" sz="2000" b="1" dirty="0">
              <a:cs typeface="B Nazanin" pitchFamily="2" charset="-78"/>
            </a:endParaRPr>
          </a:p>
        </p:txBody>
      </p:sp>
      <p:sp>
        <p:nvSpPr>
          <p:cNvPr id="16" name="TextBox 15"/>
          <p:cNvSpPr txBox="1"/>
          <p:nvPr/>
        </p:nvSpPr>
        <p:spPr>
          <a:xfrm>
            <a:off x="6324600" y="3810000"/>
            <a:ext cx="1828800" cy="369332"/>
          </a:xfrm>
          <a:prstGeom prst="rect">
            <a:avLst/>
          </a:prstGeom>
          <a:noFill/>
        </p:spPr>
        <p:txBody>
          <a:bodyPr wrap="square" rtlCol="0">
            <a:spAutoFit/>
          </a:bodyPr>
          <a:lstStyle/>
          <a:p>
            <a:pPr lvl="0" algn="ctr"/>
            <a:r>
              <a:rPr lang="fa-IR" b="1" dirty="0">
                <a:cs typeface="B Nazanin" pitchFamily="2" charset="-78"/>
              </a:rPr>
              <a:t>فن </a:t>
            </a:r>
            <a:r>
              <a:rPr lang="fa-IR" b="1" dirty="0" smtClean="0">
                <a:cs typeface="B Nazanin" pitchFamily="2" charset="-78"/>
              </a:rPr>
              <a:t>مداری</a:t>
            </a:r>
            <a:endParaRPr lang="fa-IR" b="1" dirty="0">
              <a:cs typeface="B Nazanin" pitchFamily="2" charset="-78"/>
            </a:endParaRPr>
          </a:p>
        </p:txBody>
      </p:sp>
      <p:sp>
        <p:nvSpPr>
          <p:cNvPr id="17" name="TextBox 16"/>
          <p:cNvSpPr txBox="1"/>
          <p:nvPr/>
        </p:nvSpPr>
        <p:spPr>
          <a:xfrm>
            <a:off x="6139295" y="5506134"/>
            <a:ext cx="2351809" cy="646331"/>
          </a:xfrm>
          <a:prstGeom prst="rect">
            <a:avLst/>
          </a:prstGeom>
          <a:noFill/>
        </p:spPr>
        <p:txBody>
          <a:bodyPr wrap="square" rtlCol="0">
            <a:spAutoFit/>
          </a:bodyPr>
          <a:lstStyle/>
          <a:p>
            <a:pPr lvl="0" algn="ctr"/>
            <a:r>
              <a:rPr lang="fa-IR" b="1" dirty="0">
                <a:cs typeface="B Nazanin" pitchFamily="2" charset="-78"/>
              </a:rPr>
              <a:t>زیبایی حداقل و پرهیز از </a:t>
            </a:r>
            <a:r>
              <a:rPr lang="fa-IR" b="1" dirty="0" smtClean="0">
                <a:cs typeface="B Nazanin" pitchFamily="2" charset="-78"/>
              </a:rPr>
              <a:t>تزئینات</a:t>
            </a:r>
            <a:endParaRPr lang="fa-IR" b="1" dirty="0">
              <a:cs typeface="B Nazanin" pitchFamily="2" charset="-78"/>
            </a:endParaRPr>
          </a:p>
        </p:txBody>
      </p:sp>
      <p:sp>
        <p:nvSpPr>
          <p:cNvPr id="18" name="TextBox 17"/>
          <p:cNvSpPr txBox="1"/>
          <p:nvPr/>
        </p:nvSpPr>
        <p:spPr>
          <a:xfrm>
            <a:off x="3200400" y="1905000"/>
            <a:ext cx="1752600" cy="646331"/>
          </a:xfrm>
          <a:prstGeom prst="rect">
            <a:avLst/>
          </a:prstGeom>
          <a:noFill/>
        </p:spPr>
        <p:txBody>
          <a:bodyPr wrap="square" rtlCol="0">
            <a:spAutoFit/>
          </a:bodyPr>
          <a:lstStyle/>
          <a:p>
            <a:pPr lvl="0" algn="ctr"/>
            <a:r>
              <a:rPr lang="fa-IR" b="1" dirty="0">
                <a:cs typeface="B Nazanin" pitchFamily="2" charset="-78"/>
              </a:rPr>
              <a:t>شعار طراحی </a:t>
            </a:r>
            <a:r>
              <a:rPr lang="fa-IR" b="1" dirty="0" smtClean="0">
                <a:cs typeface="B Nazanin" pitchFamily="2" charset="-78"/>
              </a:rPr>
              <a:t>تجددگرا</a:t>
            </a:r>
            <a:endParaRPr lang="fa-IR" b="1" dirty="0">
              <a:cs typeface="B Nazanin" pitchFamily="2" charset="-78"/>
            </a:endParaRPr>
          </a:p>
        </p:txBody>
      </p:sp>
      <p:sp>
        <p:nvSpPr>
          <p:cNvPr id="19" name="TextBox 18"/>
          <p:cNvSpPr txBox="1"/>
          <p:nvPr/>
        </p:nvSpPr>
        <p:spPr>
          <a:xfrm>
            <a:off x="2971800" y="3733800"/>
            <a:ext cx="1981200" cy="646331"/>
          </a:xfrm>
          <a:prstGeom prst="rect">
            <a:avLst/>
          </a:prstGeom>
          <a:noFill/>
        </p:spPr>
        <p:txBody>
          <a:bodyPr wrap="square" rtlCol="0">
            <a:spAutoFit/>
          </a:bodyPr>
          <a:lstStyle/>
          <a:p>
            <a:pPr algn="ctr"/>
            <a:r>
              <a:rPr lang="fa-IR" b="1" dirty="0">
                <a:cs typeface="B Nazanin" panose="00000400000000000000" pitchFamily="2" charset="-78"/>
              </a:rPr>
              <a:t>تقدیس فناوریهای جدید</a:t>
            </a:r>
          </a:p>
        </p:txBody>
      </p:sp>
      <p:sp>
        <p:nvSpPr>
          <p:cNvPr id="20" name="TextBox 19"/>
          <p:cNvSpPr txBox="1"/>
          <p:nvPr/>
        </p:nvSpPr>
        <p:spPr>
          <a:xfrm>
            <a:off x="3112366" y="5536912"/>
            <a:ext cx="1981200" cy="584775"/>
          </a:xfrm>
          <a:prstGeom prst="rect">
            <a:avLst/>
          </a:prstGeom>
          <a:noFill/>
        </p:spPr>
        <p:txBody>
          <a:bodyPr wrap="square" rtlCol="0">
            <a:spAutoFit/>
          </a:bodyPr>
          <a:lstStyle/>
          <a:p>
            <a:pPr lvl="0" algn="ctr"/>
            <a:r>
              <a:rPr lang="fa-IR" sz="1600" b="1" dirty="0">
                <a:cs typeface="B Nazanin" pitchFamily="2" charset="-78"/>
              </a:rPr>
              <a:t>در مقابل پیچیدگی ارگانیک مصنوعات </a:t>
            </a:r>
            <a:r>
              <a:rPr lang="fa-IR" sz="1600" b="1" dirty="0" smtClean="0">
                <a:cs typeface="B Nazanin" pitchFamily="2" charset="-78"/>
              </a:rPr>
              <a:t>کهن</a:t>
            </a:r>
            <a:endParaRPr lang="fa-IR" sz="1600" b="1" dirty="0">
              <a:cs typeface="B Nazanin" pitchFamily="2" charset="-78"/>
            </a:endParaRPr>
          </a:p>
        </p:txBody>
      </p:sp>
    </p:spTree>
    <p:extLst>
      <p:ext uri="{BB962C8B-B14F-4D97-AF65-F5344CB8AC3E}">
        <p14:creationId xmlns:p14="http://schemas.microsoft.com/office/powerpoint/2010/main" val="30045370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heel(1)">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wheel(1)">
                                      <p:cBhvr>
                                        <p:cTn id="12" dur="2000"/>
                                        <p:tgtEl>
                                          <p:spTgt spid="307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animEffect transition="in" filter="wheel(1)">
                                      <p:cBhvr>
                                        <p:cTn id="17"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838371" y="512618"/>
            <a:ext cx="2971800" cy="40011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fa-IR" sz="2000" b="1" dirty="0" smtClean="0">
                <a:cs typeface="B Nazanin" pitchFamily="2" charset="-78"/>
              </a:rPr>
              <a:t>شیوه های طراحی</a:t>
            </a:r>
            <a:endParaRPr lang="en-US" sz="2000" b="1" dirty="0">
              <a:cs typeface="B Nazanin" pitchFamily="2" charset="-78"/>
            </a:endParaRPr>
          </a:p>
        </p:txBody>
      </p:sp>
      <p:sp>
        <p:nvSpPr>
          <p:cNvPr id="8" name="Down Arrow Callout 7"/>
          <p:cNvSpPr/>
          <p:nvPr/>
        </p:nvSpPr>
        <p:spPr>
          <a:xfrm rot="5400000">
            <a:off x="6065448" y="-836"/>
            <a:ext cx="992272" cy="3276600"/>
          </a:xfrm>
          <a:prstGeom prst="downArrowCallou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9" name="TextBox 8"/>
          <p:cNvSpPr txBox="1"/>
          <p:nvPr/>
        </p:nvSpPr>
        <p:spPr>
          <a:xfrm>
            <a:off x="6352457" y="1314298"/>
            <a:ext cx="1752600" cy="646331"/>
          </a:xfrm>
          <a:prstGeom prst="rect">
            <a:avLst/>
          </a:prstGeom>
          <a:noFill/>
        </p:spPr>
        <p:txBody>
          <a:bodyPr wrap="square" rtlCol="0">
            <a:spAutoFit/>
          </a:bodyPr>
          <a:lstStyle/>
          <a:p>
            <a:pPr algn="ctr"/>
            <a:r>
              <a:rPr lang="fa-IR" b="1" dirty="0" smtClean="0">
                <a:solidFill>
                  <a:schemeClr val="bg1"/>
                </a:solidFill>
                <a:cs typeface="B Nazanin" pitchFamily="2" charset="-78"/>
              </a:rPr>
              <a:t>مهم ترین مشخصات شهر ایده آل</a:t>
            </a:r>
            <a:endParaRPr lang="en-US" b="1" dirty="0">
              <a:solidFill>
                <a:schemeClr val="bg1"/>
              </a:solidFill>
              <a:cs typeface="B Nazanin" pitchFamily="2" charset="-78"/>
            </a:endParaRPr>
          </a:p>
        </p:txBody>
      </p:sp>
      <p:sp>
        <p:nvSpPr>
          <p:cNvPr id="10" name="Right Brace 9"/>
          <p:cNvSpPr/>
          <p:nvPr/>
        </p:nvSpPr>
        <p:spPr>
          <a:xfrm>
            <a:off x="3810000" y="685800"/>
            <a:ext cx="1066800" cy="4615373"/>
          </a:xfrm>
          <a:prstGeom prst="rightBrace">
            <a:avLst>
              <a:gd name="adj1" fmla="val 8333"/>
              <a:gd name="adj2" fmla="val 20754"/>
            </a:avLst>
          </a:prstGeom>
        </p:spPr>
        <p:style>
          <a:lnRef idx="3">
            <a:schemeClr val="accent5"/>
          </a:lnRef>
          <a:fillRef idx="0">
            <a:schemeClr val="accent5"/>
          </a:fillRef>
          <a:effectRef idx="2">
            <a:schemeClr val="accent5"/>
          </a:effectRef>
          <a:fontRef idx="minor">
            <a:schemeClr val="tx1"/>
          </a:fontRef>
        </p:style>
        <p:txBody>
          <a:bodyPr rtlCol="0" anchor="ctr"/>
          <a:lstStyle/>
          <a:p>
            <a:pPr algn="ctr"/>
            <a:endParaRPr lang="en-US" b="1" dirty="0">
              <a:effectLst>
                <a:outerShdw blurRad="38100" dist="38100" dir="2700000" algn="tl">
                  <a:srgbClr val="000000">
                    <a:alpha val="43137"/>
                  </a:srgbClr>
                </a:outerShdw>
              </a:effectLst>
            </a:endParaRPr>
          </a:p>
        </p:txBody>
      </p:sp>
      <p:sp>
        <p:nvSpPr>
          <p:cNvPr id="11" name="TextBox 10"/>
          <p:cNvSpPr txBox="1"/>
          <p:nvPr/>
        </p:nvSpPr>
        <p:spPr>
          <a:xfrm>
            <a:off x="304800" y="619065"/>
            <a:ext cx="3581400" cy="470898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 rtl="1"/>
            <a:r>
              <a:rPr lang="fa-IR" sz="2000" dirty="0">
                <a:solidFill>
                  <a:schemeClr val="dk1"/>
                </a:solidFill>
                <a:cs typeface="B Nazanin" pitchFamily="2" charset="-78"/>
              </a:rPr>
              <a:t>تراکم زیاد</a:t>
            </a:r>
          </a:p>
          <a:p>
            <a:pPr algn="just" rtl="1"/>
            <a:r>
              <a:rPr lang="fa-IR" sz="2000" dirty="0">
                <a:solidFill>
                  <a:schemeClr val="dk1"/>
                </a:solidFill>
                <a:cs typeface="B Nazanin" pitchFamily="2" charset="-78"/>
              </a:rPr>
              <a:t>کاهش فضای ساخته شده(15%)افزایش فضای سبز(85%)</a:t>
            </a:r>
          </a:p>
          <a:p>
            <a:pPr algn="just" rtl="1"/>
            <a:r>
              <a:rPr lang="fa-IR" sz="2000" dirty="0">
                <a:solidFill>
                  <a:schemeClr val="dk1"/>
                </a:solidFill>
                <a:cs typeface="B Nazanin" pitchFamily="2" charset="-78"/>
              </a:rPr>
              <a:t>طراحی کامل مجموعه </a:t>
            </a:r>
          </a:p>
          <a:p>
            <a:pPr algn="just" rtl="1"/>
            <a:r>
              <a:rPr lang="fa-IR" sz="2000" dirty="0">
                <a:solidFill>
                  <a:schemeClr val="dk1"/>
                </a:solidFill>
                <a:cs typeface="B Nazanin" pitchFamily="2" charset="-78"/>
              </a:rPr>
              <a:t>فقدان روح و حیات شهری</a:t>
            </a:r>
          </a:p>
          <a:p>
            <a:pPr algn="just" rtl="1"/>
            <a:r>
              <a:rPr lang="fa-IR" sz="2000" dirty="0">
                <a:solidFill>
                  <a:schemeClr val="dk1"/>
                </a:solidFill>
                <a:cs typeface="B Nazanin" pitchFamily="2" charset="-78"/>
              </a:rPr>
              <a:t>کثرت پارکینگ ها</a:t>
            </a:r>
          </a:p>
          <a:p>
            <a:pPr algn="just" rtl="1"/>
            <a:r>
              <a:rPr lang="fa-IR" sz="2000" dirty="0">
                <a:solidFill>
                  <a:schemeClr val="dk1"/>
                </a:solidFill>
                <a:cs typeface="B Nazanin" pitchFamily="2" charset="-78"/>
              </a:rPr>
              <a:t>کثرت اتوبان های وسیع</a:t>
            </a:r>
          </a:p>
          <a:p>
            <a:pPr algn="just" rtl="1"/>
            <a:r>
              <a:rPr lang="fa-IR" sz="2000" dirty="0">
                <a:solidFill>
                  <a:schemeClr val="dk1"/>
                </a:solidFill>
                <a:cs typeface="B Nazanin" pitchFamily="2" charset="-78"/>
              </a:rPr>
              <a:t>تفکیک عملکردی</a:t>
            </a:r>
          </a:p>
          <a:p>
            <a:pPr algn="just" rtl="1"/>
            <a:r>
              <a:rPr lang="fa-IR" sz="2000" dirty="0">
                <a:solidFill>
                  <a:schemeClr val="dk1"/>
                </a:solidFill>
                <a:cs typeface="B Nazanin" pitchFamily="2" charset="-78"/>
              </a:rPr>
              <a:t>فقدان تماس های اجتماعی در شهر</a:t>
            </a:r>
          </a:p>
          <a:p>
            <a:pPr algn="just" rtl="1"/>
            <a:r>
              <a:rPr lang="fa-IR" sz="2000" dirty="0">
                <a:solidFill>
                  <a:schemeClr val="dk1"/>
                </a:solidFill>
                <a:cs typeface="B Nazanin" pitchFamily="2" charset="-78"/>
              </a:rPr>
              <a:t>تکیه بر اهرم سلسله مراتب و قرار دادن روشنفکران ومعماران در رأس هرم</a:t>
            </a:r>
          </a:p>
          <a:p>
            <a:pPr algn="just" rtl="1"/>
            <a:r>
              <a:rPr lang="fa-IR" sz="2000" dirty="0">
                <a:solidFill>
                  <a:schemeClr val="dk1"/>
                </a:solidFill>
                <a:cs typeface="B Nazanin" pitchFamily="2" charset="-78"/>
              </a:rPr>
              <a:t>تکیه بر اقتدار گرایی وعدم توجه به خواست مردم(دست مرئی طراحی شهری) </a:t>
            </a:r>
          </a:p>
          <a:p>
            <a:pPr algn="just" rtl="1"/>
            <a:r>
              <a:rPr lang="fa-IR" sz="2000" dirty="0">
                <a:solidFill>
                  <a:schemeClr val="dk1"/>
                </a:solidFill>
                <a:cs typeface="B Nazanin" pitchFamily="2" charset="-78"/>
              </a:rPr>
              <a:t>ایده های ضد تمدن شهری و توجه بیش از حد به مکانیزاسیون و </a:t>
            </a:r>
            <a:r>
              <a:rPr lang="fa-IR" sz="2000" dirty="0" smtClean="0">
                <a:solidFill>
                  <a:schemeClr val="dk1"/>
                </a:solidFill>
                <a:cs typeface="B Nazanin" pitchFamily="2" charset="-78"/>
              </a:rPr>
              <a:t>اتوماسیون</a:t>
            </a:r>
            <a:endParaRPr lang="fa-IR" sz="2000" dirty="0">
              <a:solidFill>
                <a:schemeClr val="dk1"/>
              </a:solidFill>
              <a:cs typeface="B Nazanin" pitchFamily="2" charset="-78"/>
            </a:endParaRPr>
          </a:p>
        </p:txBody>
      </p:sp>
      <p:sp>
        <p:nvSpPr>
          <p:cNvPr id="12" name="Rectangle 11"/>
          <p:cNvSpPr/>
          <p:nvPr/>
        </p:nvSpPr>
        <p:spPr>
          <a:xfrm>
            <a:off x="6066284" y="2264289"/>
            <a:ext cx="2133600" cy="10668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14" name="Rectangle 13"/>
          <p:cNvSpPr/>
          <p:nvPr/>
        </p:nvSpPr>
        <p:spPr>
          <a:xfrm>
            <a:off x="6056041" y="3390900"/>
            <a:ext cx="2133600" cy="101484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13" name="TextBox 12"/>
          <p:cNvSpPr txBox="1"/>
          <p:nvPr/>
        </p:nvSpPr>
        <p:spPr>
          <a:xfrm>
            <a:off x="6246541" y="2474523"/>
            <a:ext cx="1752600" cy="646331"/>
          </a:xfrm>
          <a:prstGeom prst="rect">
            <a:avLst/>
          </a:prstGeom>
          <a:noFill/>
        </p:spPr>
        <p:txBody>
          <a:bodyPr wrap="square" rtlCol="0">
            <a:spAutoFit/>
          </a:bodyPr>
          <a:lstStyle/>
          <a:p>
            <a:pPr algn="ctr"/>
            <a:r>
              <a:rPr lang="fa-IR" b="1" dirty="0" smtClean="0">
                <a:solidFill>
                  <a:schemeClr val="bg1"/>
                </a:solidFill>
                <a:cs typeface="B Nazanin" pitchFamily="2" charset="-78"/>
              </a:rPr>
              <a:t>پهنه بندی تک عملکردی</a:t>
            </a:r>
            <a:endParaRPr lang="en-US" b="1" dirty="0">
              <a:solidFill>
                <a:schemeClr val="bg1"/>
              </a:solidFill>
              <a:cs typeface="B Nazanin" pitchFamily="2" charset="-78"/>
            </a:endParaRPr>
          </a:p>
        </p:txBody>
      </p:sp>
      <p:sp>
        <p:nvSpPr>
          <p:cNvPr id="15" name="TextBox 14"/>
          <p:cNvSpPr txBox="1"/>
          <p:nvPr/>
        </p:nvSpPr>
        <p:spPr>
          <a:xfrm>
            <a:off x="6256784" y="3601134"/>
            <a:ext cx="1752600" cy="646331"/>
          </a:xfrm>
          <a:prstGeom prst="rect">
            <a:avLst/>
          </a:prstGeom>
          <a:noFill/>
        </p:spPr>
        <p:txBody>
          <a:bodyPr wrap="square" rtlCol="0">
            <a:spAutoFit/>
          </a:bodyPr>
          <a:lstStyle/>
          <a:p>
            <a:pPr algn="ctr"/>
            <a:r>
              <a:rPr lang="fa-IR" b="1" dirty="0" smtClean="0">
                <a:solidFill>
                  <a:schemeClr val="bg1"/>
                </a:solidFill>
                <a:cs typeface="B Nazanin" pitchFamily="2" charset="-78"/>
              </a:rPr>
              <a:t>انبوه سازی و استاندارد گرایی</a:t>
            </a:r>
            <a:endParaRPr lang="en-US" b="1" dirty="0">
              <a:solidFill>
                <a:schemeClr val="bg1"/>
              </a:solidFill>
              <a:cs typeface="B Nazanin" pitchFamily="2" charset="-78"/>
            </a:endParaRPr>
          </a:p>
        </p:txBody>
      </p:sp>
      <p:cxnSp>
        <p:nvCxnSpPr>
          <p:cNvPr id="17" name="Straight Connector 16"/>
          <p:cNvCxnSpPr/>
          <p:nvPr/>
        </p:nvCxnSpPr>
        <p:spPr>
          <a:xfrm>
            <a:off x="8458200" y="912728"/>
            <a:ext cx="21332" cy="5469915"/>
          </a:xfrm>
          <a:prstGeom prst="line">
            <a:avLst/>
          </a:prstGeom>
        </p:spPr>
        <p:style>
          <a:lnRef idx="3">
            <a:schemeClr val="accent5"/>
          </a:lnRef>
          <a:fillRef idx="0">
            <a:schemeClr val="accent5"/>
          </a:fillRef>
          <a:effectRef idx="2">
            <a:schemeClr val="accent5"/>
          </a:effectRef>
          <a:fontRef idx="minor">
            <a:schemeClr val="tx1"/>
          </a:fontRef>
        </p:style>
      </p:cxnSp>
      <p:sp>
        <p:nvSpPr>
          <p:cNvPr id="23" name="Rectangle 22"/>
          <p:cNvSpPr/>
          <p:nvPr/>
        </p:nvSpPr>
        <p:spPr>
          <a:xfrm>
            <a:off x="6056041" y="4495800"/>
            <a:ext cx="2133600" cy="10668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24" name="Rectangle 23"/>
          <p:cNvSpPr/>
          <p:nvPr/>
        </p:nvSpPr>
        <p:spPr>
          <a:xfrm>
            <a:off x="6066284" y="5715000"/>
            <a:ext cx="2133600" cy="9144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22" name="TextBox 21"/>
          <p:cNvSpPr txBox="1"/>
          <p:nvPr/>
        </p:nvSpPr>
        <p:spPr>
          <a:xfrm>
            <a:off x="6246541" y="4724400"/>
            <a:ext cx="1762843" cy="646331"/>
          </a:xfrm>
          <a:prstGeom prst="rect">
            <a:avLst/>
          </a:prstGeom>
          <a:noFill/>
        </p:spPr>
        <p:txBody>
          <a:bodyPr wrap="square" rtlCol="0">
            <a:spAutoFit/>
          </a:bodyPr>
          <a:lstStyle/>
          <a:p>
            <a:pPr algn="ctr"/>
            <a:r>
              <a:rPr lang="fa-IR" b="1" dirty="0" smtClean="0">
                <a:solidFill>
                  <a:schemeClr val="bg1"/>
                </a:solidFill>
                <a:cs typeface="B Nazanin" pitchFamily="2" charset="-78"/>
              </a:rPr>
              <a:t>استفاده از مدل طراحی</a:t>
            </a:r>
            <a:endParaRPr lang="en-US" b="1" dirty="0">
              <a:solidFill>
                <a:schemeClr val="bg1"/>
              </a:solidFill>
              <a:cs typeface="B Nazanin" pitchFamily="2" charset="-78"/>
            </a:endParaRPr>
          </a:p>
        </p:txBody>
      </p:sp>
      <p:sp>
        <p:nvSpPr>
          <p:cNvPr id="25" name="TextBox 24"/>
          <p:cNvSpPr txBox="1"/>
          <p:nvPr/>
        </p:nvSpPr>
        <p:spPr>
          <a:xfrm>
            <a:off x="6271941" y="5987534"/>
            <a:ext cx="1752600" cy="369332"/>
          </a:xfrm>
          <a:prstGeom prst="rect">
            <a:avLst/>
          </a:prstGeom>
          <a:noFill/>
        </p:spPr>
        <p:txBody>
          <a:bodyPr wrap="square" rtlCol="0">
            <a:spAutoFit/>
          </a:bodyPr>
          <a:lstStyle/>
          <a:p>
            <a:pPr algn="ctr"/>
            <a:r>
              <a:rPr lang="fa-IR" b="1" dirty="0" smtClean="0">
                <a:solidFill>
                  <a:schemeClr val="bg1"/>
                </a:solidFill>
                <a:cs typeface="B Nazanin" pitchFamily="2" charset="-78"/>
              </a:rPr>
              <a:t>طرح جامع</a:t>
            </a:r>
            <a:endParaRPr lang="en-US" b="1" dirty="0">
              <a:solidFill>
                <a:schemeClr val="bg1"/>
              </a:solidFill>
              <a:cs typeface="B Nazanin" pitchFamily="2" charset="-78"/>
            </a:endParaRPr>
          </a:p>
        </p:txBody>
      </p:sp>
      <p:cxnSp>
        <p:nvCxnSpPr>
          <p:cNvPr id="28" name="Straight Connector 27"/>
          <p:cNvCxnSpPr>
            <a:endCxn id="8" idx="0"/>
          </p:cNvCxnSpPr>
          <p:nvPr/>
        </p:nvCxnSpPr>
        <p:spPr>
          <a:xfrm flipH="1">
            <a:off x="8199884" y="1637463"/>
            <a:ext cx="268982" cy="1"/>
          </a:xfrm>
          <a:prstGeom prst="line">
            <a:avLst/>
          </a:prstGeom>
        </p:spPr>
        <p:style>
          <a:lnRef idx="3">
            <a:schemeClr val="accent5"/>
          </a:lnRef>
          <a:fillRef idx="0">
            <a:schemeClr val="accent5"/>
          </a:fillRef>
          <a:effectRef idx="2">
            <a:schemeClr val="accent5"/>
          </a:effectRef>
          <a:fontRef idx="minor">
            <a:schemeClr val="tx1"/>
          </a:fontRef>
        </p:style>
      </p:cxnSp>
      <p:cxnSp>
        <p:nvCxnSpPr>
          <p:cNvPr id="31" name="Straight Connector 30"/>
          <p:cNvCxnSpPr/>
          <p:nvPr/>
        </p:nvCxnSpPr>
        <p:spPr>
          <a:xfrm flipH="1">
            <a:off x="8225586" y="2814170"/>
            <a:ext cx="268982" cy="1"/>
          </a:xfrm>
          <a:prstGeom prst="line">
            <a:avLst/>
          </a:prstGeom>
        </p:spPr>
        <p:style>
          <a:lnRef idx="3">
            <a:schemeClr val="accent5"/>
          </a:lnRef>
          <a:fillRef idx="0">
            <a:schemeClr val="accent5"/>
          </a:fillRef>
          <a:effectRef idx="2">
            <a:schemeClr val="accent5"/>
          </a:effectRef>
          <a:fontRef idx="minor">
            <a:schemeClr val="tx1"/>
          </a:fontRef>
        </p:style>
      </p:cxnSp>
      <p:cxnSp>
        <p:nvCxnSpPr>
          <p:cNvPr id="32" name="Straight Connector 31"/>
          <p:cNvCxnSpPr/>
          <p:nvPr/>
        </p:nvCxnSpPr>
        <p:spPr>
          <a:xfrm flipH="1">
            <a:off x="8235702" y="3924298"/>
            <a:ext cx="268982" cy="1"/>
          </a:xfrm>
          <a:prstGeom prst="line">
            <a:avLst/>
          </a:prstGeom>
        </p:spPr>
        <p:style>
          <a:lnRef idx="3">
            <a:schemeClr val="accent5"/>
          </a:lnRef>
          <a:fillRef idx="0">
            <a:schemeClr val="accent5"/>
          </a:fillRef>
          <a:effectRef idx="2">
            <a:schemeClr val="accent5"/>
          </a:effectRef>
          <a:fontRef idx="minor">
            <a:schemeClr val="tx1"/>
          </a:fontRef>
        </p:style>
      </p:cxnSp>
      <p:cxnSp>
        <p:nvCxnSpPr>
          <p:cNvPr id="33" name="Straight Connector 32"/>
          <p:cNvCxnSpPr/>
          <p:nvPr/>
        </p:nvCxnSpPr>
        <p:spPr>
          <a:xfrm flipH="1">
            <a:off x="8235702" y="5064046"/>
            <a:ext cx="268982" cy="1"/>
          </a:xfrm>
          <a:prstGeom prst="line">
            <a:avLst/>
          </a:prstGeom>
        </p:spPr>
        <p:style>
          <a:lnRef idx="3">
            <a:schemeClr val="accent5"/>
          </a:lnRef>
          <a:fillRef idx="0">
            <a:schemeClr val="accent5"/>
          </a:fillRef>
          <a:effectRef idx="2">
            <a:schemeClr val="accent5"/>
          </a:effectRef>
          <a:fontRef idx="minor">
            <a:schemeClr val="tx1"/>
          </a:fontRef>
        </p:style>
      </p:cxnSp>
      <p:cxnSp>
        <p:nvCxnSpPr>
          <p:cNvPr id="34" name="Straight Connector 33"/>
          <p:cNvCxnSpPr/>
          <p:nvPr/>
        </p:nvCxnSpPr>
        <p:spPr>
          <a:xfrm flipH="1">
            <a:off x="8235702" y="6254168"/>
            <a:ext cx="268982" cy="1"/>
          </a:xfrm>
          <a:prstGeom prst="line">
            <a:avLst/>
          </a:prstGeom>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40890044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p:bldP spid="12" grpId="0" animBg="1"/>
      <p:bldP spid="14" grpId="0" animBg="1"/>
      <p:bldP spid="13" grpId="0"/>
      <p:bldP spid="15" grpId="0"/>
      <p:bldP spid="23" grpId="0" animBg="1"/>
      <p:bldP spid="24" grpId="0" animBg="1"/>
      <p:bldP spid="22"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p:cNvSpPr/>
          <p:nvPr/>
        </p:nvSpPr>
        <p:spPr>
          <a:xfrm>
            <a:off x="3429000" y="323165"/>
            <a:ext cx="1981200" cy="1295400"/>
          </a:xfrm>
          <a:prstGeom prst="triangle">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962400" y="943156"/>
            <a:ext cx="914400" cy="646331"/>
          </a:xfrm>
          <a:prstGeom prst="rect">
            <a:avLst/>
          </a:prstGeom>
          <a:noFill/>
        </p:spPr>
        <p:txBody>
          <a:bodyPr wrap="square" rtlCol="0">
            <a:spAutoFit/>
          </a:bodyPr>
          <a:lstStyle/>
          <a:p>
            <a:pPr algn="ctr"/>
            <a:r>
              <a:rPr lang="fa-IR" b="1" dirty="0" smtClean="0">
                <a:solidFill>
                  <a:srgbClr val="FF0000"/>
                </a:solidFill>
                <a:cs typeface="B Nazanin" pitchFamily="2" charset="-78"/>
              </a:rPr>
              <a:t>آسمان خراشها</a:t>
            </a:r>
            <a:endParaRPr lang="en-US" b="1" dirty="0">
              <a:solidFill>
                <a:srgbClr val="FF0000"/>
              </a:solidFill>
              <a:cs typeface="B Nazanin" pitchFamily="2" charset="-78"/>
            </a:endParaRPr>
          </a:p>
        </p:txBody>
      </p:sp>
      <p:sp>
        <p:nvSpPr>
          <p:cNvPr id="9" name="Left-Up Arrow 8"/>
          <p:cNvSpPr/>
          <p:nvPr/>
        </p:nvSpPr>
        <p:spPr>
          <a:xfrm rot="13335886">
            <a:off x="3145335" y="1589426"/>
            <a:ext cx="2548530" cy="2572670"/>
          </a:xfrm>
          <a:prstGeom prst="leftUpArrow">
            <a:avLst>
              <a:gd name="adj1" fmla="val 2866"/>
              <a:gd name="adj2" fmla="val 16770"/>
              <a:gd name="adj3" fmla="val 25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3200400" cy="2437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6057900" y="2912584"/>
            <a:ext cx="2057400"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1"/>
            <a:r>
              <a:rPr lang="fa-IR" dirty="0" smtClean="0">
                <a:cs typeface="B Nazanin" pitchFamily="2" charset="-78"/>
              </a:rPr>
              <a:t>لوکوربوزیه</a:t>
            </a:r>
            <a:endParaRPr lang="en-US" dirty="0">
              <a:cs typeface="B Nazanin" pitchFamily="2" charset="-78"/>
            </a:endParaRPr>
          </a:p>
        </p:txBody>
      </p:sp>
      <p:sp>
        <p:nvSpPr>
          <p:cNvPr id="14" name="TextBox 13"/>
          <p:cNvSpPr txBox="1"/>
          <p:nvPr/>
        </p:nvSpPr>
        <p:spPr>
          <a:xfrm>
            <a:off x="5676900" y="3621790"/>
            <a:ext cx="2819400" cy="1077218"/>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justLow" rtl="1"/>
            <a:r>
              <a:rPr lang="fa-IR" sz="1600" dirty="0">
                <a:ea typeface="Majalla UI"/>
                <a:cs typeface="B Nazanin" pitchFamily="2" charset="-78"/>
              </a:rPr>
              <a:t>آسمان خراش های نیو یورک به اندازه کافی بزرگ نیستند.وی بر روی موضوعی فنی،لایه ای از خیال پردازی شاعرانه می کشید</a:t>
            </a:r>
            <a:r>
              <a:rPr lang="fa-IR" sz="1600" dirty="0" smtClean="0">
                <a:ea typeface="Majalla UI"/>
                <a:cs typeface="B Nazanin" pitchFamily="2" charset="-78"/>
              </a:rPr>
              <a:t>.</a:t>
            </a:r>
            <a:endParaRPr lang="en-US" sz="1600" dirty="0">
              <a:cs typeface="B Nazanin" pitchFamily="2" charset="-78"/>
            </a:endParaRPr>
          </a:p>
        </p:txBody>
      </p:sp>
      <p:sp>
        <p:nvSpPr>
          <p:cNvPr id="15" name="TextBox 14"/>
          <p:cNvSpPr txBox="1"/>
          <p:nvPr/>
        </p:nvSpPr>
        <p:spPr>
          <a:xfrm>
            <a:off x="381000" y="3505200"/>
            <a:ext cx="2819400" cy="707886"/>
          </a:xfrm>
          <a:prstGeom prst="rect">
            <a:avLst/>
          </a:prstGeom>
          <a:noFill/>
        </p:spPr>
        <p:txBody>
          <a:bodyPr wrap="square" rtlCol="0">
            <a:spAutoFit/>
          </a:bodyPr>
          <a:lstStyle/>
          <a:p>
            <a:pPr algn="just" rtl="1"/>
            <a:r>
              <a:rPr lang="fa-IR" sz="2000" dirty="0">
                <a:ea typeface="Majalla UI"/>
                <a:cs typeface="B Nazanin" pitchFamily="2" charset="-78"/>
              </a:rPr>
              <a:t>ظهور این ساختمان ها پاسخی بود درجهت</a:t>
            </a:r>
            <a:r>
              <a:rPr lang="fa-IR" sz="2000" dirty="0" smtClean="0">
                <a:ea typeface="Majalla UI"/>
                <a:cs typeface="B Nazanin" pitchFamily="2" charset="-78"/>
              </a:rPr>
              <a:t>:</a:t>
            </a:r>
            <a:endParaRPr lang="en-US" sz="2000" dirty="0">
              <a:cs typeface="B Nazanin" pitchFamily="2" charset="-78"/>
            </a:endParaRPr>
          </a:p>
        </p:txBody>
      </p:sp>
      <p:sp>
        <p:nvSpPr>
          <p:cNvPr id="16" name="TextBox 15"/>
          <p:cNvSpPr txBox="1"/>
          <p:nvPr/>
        </p:nvSpPr>
        <p:spPr>
          <a:xfrm>
            <a:off x="457200" y="4214114"/>
            <a:ext cx="2667000" cy="1200329"/>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pPr algn="justLow" rtl="1">
              <a:lnSpc>
                <a:spcPct val="150000"/>
              </a:lnSpc>
            </a:pPr>
            <a:r>
              <a:rPr lang="fa-IR" sz="1600" dirty="0">
                <a:ea typeface="Majalla UI"/>
                <a:cs typeface="B Nazanin" pitchFamily="2" charset="-78"/>
              </a:rPr>
              <a:t>1.اسکان های بزرگ </a:t>
            </a:r>
            <a:r>
              <a:rPr lang="fa-IR" sz="1600" dirty="0" smtClean="0">
                <a:ea typeface="Majalla UI"/>
                <a:cs typeface="B Nazanin" pitchFamily="2" charset="-78"/>
              </a:rPr>
              <a:t>مقیاس</a:t>
            </a:r>
          </a:p>
          <a:p>
            <a:pPr algn="justLow" rtl="1">
              <a:lnSpc>
                <a:spcPct val="150000"/>
              </a:lnSpc>
            </a:pPr>
            <a:r>
              <a:rPr lang="fa-IR" sz="1600" dirty="0" smtClean="0">
                <a:ea typeface="Majalla UI"/>
                <a:cs typeface="B Nazanin" pitchFamily="2" charset="-78"/>
              </a:rPr>
              <a:t>2.هزبنه </a:t>
            </a:r>
            <a:r>
              <a:rPr lang="fa-IR" sz="1600" dirty="0">
                <a:ea typeface="Majalla UI"/>
                <a:cs typeface="B Nazanin" pitchFamily="2" charset="-78"/>
              </a:rPr>
              <a:t>های بالای تملک </a:t>
            </a:r>
            <a:endParaRPr lang="en-US" sz="1600" dirty="0">
              <a:ea typeface="Majalla UI"/>
              <a:cs typeface="B Nazanin" pitchFamily="2" charset="-78"/>
            </a:endParaRPr>
          </a:p>
          <a:p>
            <a:pPr algn="justLow" rtl="1">
              <a:lnSpc>
                <a:spcPct val="150000"/>
              </a:lnSpc>
            </a:pPr>
            <a:r>
              <a:rPr lang="fa-IR" sz="1600" dirty="0">
                <a:ea typeface="Majalla UI"/>
                <a:cs typeface="B Nazanin" pitchFamily="2" charset="-78"/>
              </a:rPr>
              <a:t>3.دستاوردهای فنی آن </a:t>
            </a:r>
            <a:r>
              <a:rPr lang="fa-IR" sz="1600" dirty="0" smtClean="0">
                <a:ea typeface="Majalla UI"/>
                <a:cs typeface="B Nazanin" pitchFamily="2" charset="-78"/>
              </a:rPr>
              <a:t>زمان</a:t>
            </a:r>
            <a:endParaRPr lang="en-US" sz="1600" dirty="0">
              <a:cs typeface="B Nazanin" pitchFamily="2" charset="-78"/>
            </a:endParaRPr>
          </a:p>
        </p:txBody>
      </p:sp>
      <p:sp>
        <p:nvSpPr>
          <p:cNvPr id="17" name="Title 2"/>
          <p:cNvSpPr>
            <a:spLocks noGrp="1"/>
          </p:cNvSpPr>
          <p:nvPr>
            <p:ph type="title"/>
          </p:nvPr>
        </p:nvSpPr>
        <p:spPr>
          <a:xfrm>
            <a:off x="5867400" y="762000"/>
            <a:ext cx="2971800" cy="396240"/>
          </a:xfrm>
        </p:spPr>
        <p:txBody>
          <a:bodyPr>
            <a:normAutofit/>
          </a:bodyPr>
          <a:lstStyle/>
          <a:p>
            <a:r>
              <a:rPr lang="fa-IR" sz="2000" dirty="0">
                <a:cs typeface="B Nazanin" pitchFamily="2" charset="-78"/>
              </a:rPr>
              <a:t>عناصر تشکیل دهنده فرم شهر</a:t>
            </a:r>
            <a:endParaRPr lang="en-US" sz="2000" dirty="0">
              <a:cs typeface="B Nazanin" pitchFamily="2" charset="-78"/>
            </a:endParaRPr>
          </a:p>
        </p:txBody>
      </p:sp>
      <p:sp>
        <p:nvSpPr>
          <p:cNvPr id="18" name="TextBox 17"/>
          <p:cNvSpPr txBox="1"/>
          <p:nvPr/>
        </p:nvSpPr>
        <p:spPr>
          <a:xfrm>
            <a:off x="762000" y="3031575"/>
            <a:ext cx="2057400"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1"/>
            <a:r>
              <a:rPr lang="fa-IR" dirty="0" smtClean="0">
                <a:cs typeface="B Nazanin" pitchFamily="2" charset="-78"/>
              </a:rPr>
              <a:t>تجدد گرایان</a:t>
            </a:r>
            <a:endParaRPr lang="en-US" dirty="0">
              <a:cs typeface="B Nazanin" pitchFamily="2" charset="-78"/>
            </a:endParaRPr>
          </a:p>
        </p:txBody>
      </p:sp>
      <p:pic>
        <p:nvPicPr>
          <p:cNvPr id="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007" y="2119913"/>
            <a:ext cx="5880677" cy="5388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9056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wheel(1)">
                                      <p:cBhvr>
                                        <p:cTn id="14" dur="2000"/>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heel(1)">
                                      <p:cBhvr>
                                        <p:cTn id="53"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1" grpId="0" animBg="1"/>
      <p:bldP spid="14" grpId="0" animBg="1"/>
      <p:bldP spid="15" grpId="0"/>
      <p:bldP spid="16"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p:cNvSpPr/>
          <p:nvPr/>
        </p:nvSpPr>
        <p:spPr>
          <a:xfrm>
            <a:off x="5905500" y="-24246"/>
            <a:ext cx="2514600" cy="136467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Isosceles Triangle 4"/>
          <p:cNvSpPr/>
          <p:nvPr/>
        </p:nvSpPr>
        <p:spPr>
          <a:xfrm>
            <a:off x="838200" y="48491"/>
            <a:ext cx="2514600" cy="129193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629400" y="658090"/>
            <a:ext cx="1066800" cy="369332"/>
          </a:xfrm>
          <a:prstGeom prst="rect">
            <a:avLst/>
          </a:prstGeom>
          <a:noFill/>
        </p:spPr>
        <p:txBody>
          <a:bodyPr wrap="square" rtlCol="0">
            <a:spAutoFit/>
          </a:bodyPr>
          <a:lstStyle/>
          <a:p>
            <a:pPr algn="r" rtl="1"/>
            <a:r>
              <a:rPr lang="fa-IR" b="1" dirty="0" smtClean="0">
                <a:solidFill>
                  <a:schemeClr val="bg1"/>
                </a:solidFill>
                <a:cs typeface="B Nazanin" pitchFamily="2" charset="-78"/>
              </a:rPr>
              <a:t>بزرگراه ها</a:t>
            </a:r>
            <a:endParaRPr lang="en-US" b="1" dirty="0">
              <a:solidFill>
                <a:schemeClr val="bg1"/>
              </a:solidFill>
              <a:cs typeface="B Nazanin" pitchFamily="2" charset="-78"/>
            </a:endParaRPr>
          </a:p>
        </p:txBody>
      </p:sp>
      <p:sp>
        <p:nvSpPr>
          <p:cNvPr id="7" name="TextBox 6"/>
          <p:cNvSpPr txBox="1"/>
          <p:nvPr/>
        </p:nvSpPr>
        <p:spPr>
          <a:xfrm>
            <a:off x="1485900" y="710500"/>
            <a:ext cx="1219200" cy="369332"/>
          </a:xfrm>
          <a:prstGeom prst="rect">
            <a:avLst/>
          </a:prstGeom>
          <a:noFill/>
        </p:spPr>
        <p:txBody>
          <a:bodyPr wrap="square" rtlCol="0">
            <a:spAutoFit/>
          </a:bodyPr>
          <a:lstStyle/>
          <a:p>
            <a:pPr algn="ctr" rtl="1"/>
            <a:r>
              <a:rPr lang="fa-IR" b="1" dirty="0" smtClean="0">
                <a:solidFill>
                  <a:schemeClr val="bg1"/>
                </a:solidFill>
                <a:cs typeface="B Nazanin" pitchFamily="2" charset="-78"/>
              </a:rPr>
              <a:t>پارک ها</a:t>
            </a:r>
            <a:endParaRPr lang="en-US" b="1" dirty="0">
              <a:solidFill>
                <a:schemeClr val="bg1"/>
              </a:solidFill>
              <a:cs typeface="B Nazanin" pitchFamily="2" charset="-78"/>
            </a:endParaRPr>
          </a:p>
        </p:txBody>
      </p:sp>
      <p:sp>
        <p:nvSpPr>
          <p:cNvPr id="8" name="TextBox 7"/>
          <p:cNvSpPr txBox="1"/>
          <p:nvPr/>
        </p:nvSpPr>
        <p:spPr>
          <a:xfrm>
            <a:off x="5867400" y="2057401"/>
            <a:ext cx="2590800" cy="1015663"/>
          </a:xfrm>
          <a:prstGeom prst="rect">
            <a:avLst/>
          </a:prstGeom>
          <a:noFill/>
        </p:spPr>
        <p:txBody>
          <a:bodyPr wrap="square" rtlCol="0">
            <a:spAutoFit/>
          </a:bodyPr>
          <a:lstStyle/>
          <a:p>
            <a:pPr algn="just" rtl="1"/>
            <a:r>
              <a:rPr lang="fa-IR" sz="2000" dirty="0">
                <a:ea typeface="Majalla UI"/>
                <a:cs typeface="B Nazanin" pitchFamily="2" charset="-78"/>
              </a:rPr>
              <a:t>بنابر رأی سیام بزرگراه ها می بایستی جانشین خیابان های سنتی می شدند</a:t>
            </a:r>
            <a:r>
              <a:rPr lang="fa-IR" sz="2000" dirty="0" smtClean="0">
                <a:ea typeface="Majalla UI"/>
                <a:cs typeface="B Nazanin" pitchFamily="2" charset="-78"/>
              </a:rPr>
              <a:t>.</a:t>
            </a:r>
            <a:endParaRPr lang="en-US" sz="2000" dirty="0">
              <a:cs typeface="B Nazanin" pitchFamily="2" charset="-78"/>
            </a:endParaRPr>
          </a:p>
        </p:txBody>
      </p:sp>
      <p:sp>
        <p:nvSpPr>
          <p:cNvPr id="9" name="Down Arrow 8"/>
          <p:cNvSpPr/>
          <p:nvPr/>
        </p:nvSpPr>
        <p:spPr>
          <a:xfrm>
            <a:off x="6934200" y="1326573"/>
            <a:ext cx="457200" cy="73082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467600" y="3048000"/>
            <a:ext cx="1066800" cy="381000"/>
          </a:xfrm>
          <a:prstGeom prst="rect">
            <a:avLst/>
          </a:prstGeom>
          <a:noFill/>
        </p:spPr>
        <p:txBody>
          <a:bodyPr wrap="square" rtlCol="0">
            <a:spAutoFit/>
          </a:bodyPr>
          <a:lstStyle/>
          <a:p>
            <a:r>
              <a:rPr lang="fa-IR" dirty="0" smtClean="0">
                <a:solidFill>
                  <a:srgbClr val="FF0000"/>
                </a:solidFill>
                <a:cs typeface="B Nazanin" panose="00000400000000000000" pitchFamily="2" charset="-78"/>
              </a:rPr>
              <a:t>لوکوربوزیه</a:t>
            </a:r>
            <a:endParaRPr lang="en-US" dirty="0">
              <a:solidFill>
                <a:srgbClr val="FF0000"/>
              </a:solidFill>
            </a:endParaRPr>
          </a:p>
        </p:txBody>
      </p:sp>
      <p:sp>
        <p:nvSpPr>
          <p:cNvPr id="11" name="TextBox 10"/>
          <p:cNvSpPr txBox="1"/>
          <p:nvPr/>
        </p:nvSpPr>
        <p:spPr>
          <a:xfrm>
            <a:off x="5905500" y="3474184"/>
            <a:ext cx="2514600" cy="163121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rtl="1"/>
            <a:r>
              <a:rPr lang="fa-IR" sz="2000" dirty="0">
                <a:ea typeface="Majalla UI"/>
                <a:cs typeface="B Nazanin" pitchFamily="2" charset="-78"/>
              </a:rPr>
              <a:t>خیابان ها بیش از یک باریکه راه نیست و هزاران سال است که قلب های ما تحت  فشارمحصوریت دیوارهای  آن است</a:t>
            </a:r>
            <a:r>
              <a:rPr lang="fa-IR" sz="2000" dirty="0" smtClean="0">
                <a:ea typeface="Majalla UI"/>
                <a:cs typeface="B Nazanin" pitchFamily="2" charset="-78"/>
              </a:rPr>
              <a:t>.</a:t>
            </a:r>
            <a:endParaRPr lang="en-US" sz="2000" dirty="0">
              <a:cs typeface="B Nazanin" pitchFamily="2" charset="-78"/>
            </a:endParaRPr>
          </a:p>
        </p:txBody>
      </p:sp>
      <p:sp>
        <p:nvSpPr>
          <p:cNvPr id="13" name="Down Arrow 12"/>
          <p:cNvSpPr/>
          <p:nvPr/>
        </p:nvSpPr>
        <p:spPr>
          <a:xfrm>
            <a:off x="1866900" y="1326573"/>
            <a:ext cx="457200" cy="73082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04800" y="2209800"/>
            <a:ext cx="3048000" cy="1938992"/>
          </a:xfrm>
          <a:prstGeom prst="rect">
            <a:avLst/>
          </a:prstGeom>
          <a:noFill/>
        </p:spPr>
        <p:txBody>
          <a:bodyPr wrap="square" rtlCol="0">
            <a:spAutoFit/>
          </a:bodyPr>
          <a:lstStyle/>
          <a:p>
            <a:pPr algn="just" rtl="1"/>
            <a:r>
              <a:rPr lang="fa-IR" sz="2000" b="1" dirty="0">
                <a:ea typeface="Majalla UI"/>
                <a:cs typeface="B Nazanin" pitchFamily="2" charset="-78"/>
              </a:rPr>
              <a:t>تجدد گرایان</a:t>
            </a:r>
            <a:endParaRPr lang="en-US" sz="2000" b="1" dirty="0">
              <a:cs typeface="B Nazanin" pitchFamily="2" charset="-78"/>
            </a:endParaRPr>
          </a:p>
          <a:p>
            <a:pPr algn="just" rtl="1"/>
            <a:r>
              <a:rPr lang="fa-IR" sz="2000" dirty="0">
                <a:ea typeface="Majalla UI"/>
                <a:cs typeface="B Nazanin" pitchFamily="2" charset="-78"/>
              </a:rPr>
              <a:t>پاکیزگی و بهداشت را از آرمان های خود دانسته و پارک ها را راه حلی برای فشردگی خفقان آور شهرهای  اواخر قرن 19 و عدم دسترسی مردم به فضاهای باز بیرون از آنها می دید</a:t>
            </a:r>
            <a:r>
              <a:rPr lang="fa-IR" sz="2000" dirty="0" smtClean="0">
                <a:ea typeface="Majalla UI"/>
                <a:cs typeface="B Nazanin" pitchFamily="2" charset="-78"/>
              </a:rPr>
              <a:t>.</a:t>
            </a:r>
            <a:endParaRPr lang="en-US" sz="2000" dirty="0">
              <a:cs typeface="B Nazanin" pitchFamily="2" charset="-78"/>
            </a:endParaRPr>
          </a:p>
        </p:txBody>
      </p:sp>
      <p:sp>
        <p:nvSpPr>
          <p:cNvPr id="15" name="TextBox 14"/>
          <p:cNvSpPr txBox="1"/>
          <p:nvPr/>
        </p:nvSpPr>
        <p:spPr>
          <a:xfrm>
            <a:off x="2171700" y="4107809"/>
            <a:ext cx="1409700" cy="369332"/>
          </a:xfrm>
          <a:prstGeom prst="rect">
            <a:avLst/>
          </a:prstGeom>
          <a:noFill/>
        </p:spPr>
        <p:txBody>
          <a:bodyPr wrap="square" rtlCol="0">
            <a:spAutoFit/>
          </a:bodyPr>
          <a:lstStyle/>
          <a:p>
            <a:pPr algn="ctr"/>
            <a:r>
              <a:rPr lang="fa-IR" dirty="0" smtClean="0">
                <a:solidFill>
                  <a:srgbClr val="FF0000"/>
                </a:solidFill>
                <a:cs typeface="B Nazanin" panose="00000400000000000000" pitchFamily="2" charset="-78"/>
              </a:rPr>
              <a:t>لوکوربوزیه</a:t>
            </a:r>
            <a:endParaRPr lang="en-US" dirty="0">
              <a:solidFill>
                <a:srgbClr val="FF0000"/>
              </a:solidFill>
            </a:endParaRPr>
          </a:p>
        </p:txBody>
      </p:sp>
      <p:sp>
        <p:nvSpPr>
          <p:cNvPr id="16" name="TextBox 15"/>
          <p:cNvSpPr txBox="1"/>
          <p:nvPr/>
        </p:nvSpPr>
        <p:spPr>
          <a:xfrm>
            <a:off x="381000" y="4549914"/>
            <a:ext cx="2971800" cy="70788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rtl="1"/>
            <a:r>
              <a:rPr lang="fa-IR" sz="2000" dirty="0">
                <a:ea typeface="Majalla UI"/>
                <a:cs typeface="B Nazanin" pitchFamily="2" charset="-78"/>
              </a:rPr>
              <a:t>ترکیب محیط سرسبز با آسمان خراش ها رابرج در مزرعه نامید</a:t>
            </a:r>
            <a:r>
              <a:rPr lang="fa-IR" sz="2000" dirty="0" smtClean="0">
                <a:ea typeface="Majalla UI"/>
                <a:cs typeface="B Nazanin" pitchFamily="2" charset="-78"/>
              </a:rPr>
              <a:t>.</a:t>
            </a:r>
            <a:endParaRPr lang="en-US" sz="2000" dirty="0">
              <a:cs typeface="B Nazanin" pitchFamily="2" charset="-78"/>
            </a:endParaRPr>
          </a:p>
        </p:txBody>
      </p:sp>
    </p:spTree>
    <p:extLst>
      <p:ext uri="{BB962C8B-B14F-4D97-AF65-F5344CB8AC3E}">
        <p14:creationId xmlns:p14="http://schemas.microsoft.com/office/powerpoint/2010/main" val="21263936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ircle(in)">
                                      <p:cBhvr>
                                        <p:cTn id="15" dur="2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500"/>
                                        <p:tgtEl>
                                          <p:spTgt spid="7"/>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down)">
                                      <p:cBhvr>
                                        <p:cTn id="44" dur="5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circle(in)">
                                      <p:cBhvr>
                                        <p:cTn id="49" dur="20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1000"/>
                                        <p:tgtEl>
                                          <p:spTgt spid="16"/>
                                        </p:tgtEl>
                                      </p:cBhvr>
                                    </p:animEffect>
                                    <p:anim calcmode="lin" valueType="num">
                                      <p:cBhvr>
                                        <p:cTn id="69" dur="1000" fill="hold"/>
                                        <p:tgtEl>
                                          <p:spTgt spid="16"/>
                                        </p:tgtEl>
                                        <p:attrNameLst>
                                          <p:attrName>ppt_x</p:attrName>
                                        </p:attrNameLst>
                                      </p:cBhvr>
                                      <p:tavLst>
                                        <p:tav tm="0">
                                          <p:val>
                                            <p:strVal val="#ppt_x"/>
                                          </p:val>
                                        </p:tav>
                                        <p:tav tm="100000">
                                          <p:val>
                                            <p:strVal val="#ppt_x"/>
                                          </p:val>
                                        </p:tav>
                                      </p:tavLst>
                                    </p:anim>
                                    <p:anim calcmode="lin" valueType="num">
                                      <p:cBhvr>
                                        <p:cTn id="7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animBg="1"/>
      <p:bldP spid="10" grpId="0"/>
      <p:bldP spid="11" grpId="0" animBg="1"/>
      <p:bldP spid="13" grpId="0" animBg="1"/>
      <p:bldP spid="14" grpId="0"/>
      <p:bldP spid="15" grpId="0"/>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1555" y="1447800"/>
            <a:ext cx="4118263" cy="1537855"/>
          </a:xfrm>
        </p:spPr>
        <p:txBody>
          <a:bodyPr>
            <a:noAutofit/>
          </a:bodyPr>
          <a:lstStyle/>
          <a:p>
            <a:pPr rtl="1"/>
            <a:r>
              <a:rPr lang="fa-IR" sz="2400" b="0" dirty="0">
                <a:ea typeface="Majalla UI"/>
                <a:cs typeface="B Nazanin" pitchFamily="2" charset="-78"/>
              </a:rPr>
              <a:t>به دلیل نیاز به بازسازیهای وسیع بعد از جنگ های جهانی تجدد گرایان در صدد تأمین بیشترین تعداد واحد مسکونی با کمترین هزینه بودند</a:t>
            </a:r>
            <a:r>
              <a:rPr lang="fa-IR" sz="2400" b="0" dirty="0" smtClean="0">
                <a:ea typeface="Majalla UI"/>
                <a:cs typeface="B Nazanin" pitchFamily="2" charset="-78"/>
              </a:rPr>
              <a:t>.</a:t>
            </a:r>
            <a:endParaRPr lang="en-US" sz="2400" b="0" dirty="0">
              <a:cs typeface="B Nazanin" pitchFamily="2" charset="-78"/>
            </a:endParaRPr>
          </a:p>
        </p:txBody>
      </p:sp>
      <p:sp>
        <p:nvSpPr>
          <p:cNvPr id="3" name="Content Placeholder 2"/>
          <p:cNvSpPr>
            <a:spLocks noGrp="1"/>
          </p:cNvSpPr>
          <p:nvPr>
            <p:ph sz="quarter" idx="13"/>
          </p:nvPr>
        </p:nvSpPr>
        <p:spPr>
          <a:xfrm>
            <a:off x="820882" y="1524000"/>
            <a:ext cx="3657600" cy="1385455"/>
          </a:xfrm>
        </p:spPr>
        <p:txBody>
          <a:bodyPr>
            <a:normAutofit fontScale="92500" lnSpcReduction="10000"/>
          </a:bodyPr>
          <a:lstStyle/>
          <a:p>
            <a:pPr marL="0" indent="0" algn="just" rtl="1">
              <a:buNone/>
            </a:pPr>
            <a:r>
              <a:rPr lang="fa-IR" dirty="0" smtClean="0">
                <a:cs typeface="B Nazanin" pitchFamily="2" charset="-78"/>
              </a:rPr>
              <a:t> احساس تعلق، برآورده </a:t>
            </a:r>
            <a:r>
              <a:rPr lang="fa-IR" dirty="0">
                <a:cs typeface="B Nazanin" pitchFamily="2" charset="-78"/>
              </a:rPr>
              <a:t>نشدن نیازهای اقشار گوناگون و توجه به تفاوت های فرهنگی و پیشینه تاریخی سکنه در راستای انبوه سازی فراموش شده بود</a:t>
            </a:r>
            <a:r>
              <a:rPr lang="fa-IR" dirty="0" smtClean="0">
                <a:cs typeface="B Nazanin" pitchFamily="2" charset="-78"/>
              </a:rPr>
              <a:t>.</a:t>
            </a:r>
            <a:endParaRPr lang="fa-IR" dirty="0">
              <a:cs typeface="B Nazanin" pitchFamily="2" charset="-78"/>
            </a:endParaRPr>
          </a:p>
        </p:txBody>
      </p:sp>
      <p:sp>
        <p:nvSpPr>
          <p:cNvPr id="4" name="Isosceles Triangle 3"/>
          <p:cNvSpPr/>
          <p:nvPr/>
        </p:nvSpPr>
        <p:spPr>
          <a:xfrm>
            <a:off x="6594763" y="138545"/>
            <a:ext cx="1822704" cy="114300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82" y="3200400"/>
            <a:ext cx="89154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7086600" y="685800"/>
            <a:ext cx="838200" cy="400110"/>
          </a:xfrm>
          <a:prstGeom prst="rect">
            <a:avLst/>
          </a:prstGeom>
          <a:noFill/>
        </p:spPr>
        <p:txBody>
          <a:bodyPr wrap="square" rtlCol="1">
            <a:spAutoFit/>
          </a:bodyPr>
          <a:lstStyle/>
          <a:p>
            <a:pPr algn="ctr" rtl="1"/>
            <a:r>
              <a:rPr lang="fa-IR" sz="2000" dirty="0" smtClean="0">
                <a:solidFill>
                  <a:schemeClr val="bg1"/>
                </a:solidFill>
                <a:cs typeface="B Nazanin" pitchFamily="2" charset="-78"/>
              </a:rPr>
              <a:t>مسکن</a:t>
            </a:r>
            <a:endParaRPr lang="fa-IR" sz="2000" dirty="0">
              <a:solidFill>
                <a:schemeClr val="bg1"/>
              </a:solidFill>
              <a:cs typeface="B Nazanin" pitchFamily="2" charset="-78"/>
            </a:endParaRPr>
          </a:p>
        </p:txBody>
      </p:sp>
    </p:spTree>
    <p:extLst>
      <p:ext uri="{BB962C8B-B14F-4D97-AF65-F5344CB8AC3E}">
        <p14:creationId xmlns:p14="http://schemas.microsoft.com/office/powerpoint/2010/main" val="31752200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fade">
                                      <p:cBhvr>
                                        <p:cTn id="26" dur="1000"/>
                                        <p:tgtEl>
                                          <p:spTgt spid="3">
                                            <p:txEl>
                                              <p:pRg st="0" end="0"/>
                                            </p:txEl>
                                          </p:spTgt>
                                        </p:tgtEl>
                                      </p:cBhvr>
                                    </p:animEffect>
                                    <p:anim calcmode="lin" valueType="num">
                                      <p:cBhvr>
                                        <p:cTn id="2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2050"/>
                                        </p:tgtEl>
                                        <p:attrNameLst>
                                          <p:attrName>style.visibility</p:attrName>
                                        </p:attrNameLst>
                                      </p:cBhvr>
                                      <p:to>
                                        <p:strVal val="visible"/>
                                      </p:to>
                                    </p:set>
                                    <p:animEffect transition="in" filter="wheel(1)">
                                      <p:cBhvr>
                                        <p:cTn id="33"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entagon 3"/>
          <p:cNvSpPr/>
          <p:nvPr/>
        </p:nvSpPr>
        <p:spPr>
          <a:xfrm rot="10800000">
            <a:off x="6629400" y="228600"/>
            <a:ext cx="2209800" cy="914400"/>
          </a:xfrm>
          <a:prstGeom prst="homePlat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7162800" y="501134"/>
            <a:ext cx="1524000" cy="369332"/>
          </a:xfrm>
          <a:prstGeom prst="rect">
            <a:avLst/>
          </a:prstGeom>
          <a:noFill/>
        </p:spPr>
        <p:txBody>
          <a:bodyPr wrap="square" rtlCol="0">
            <a:spAutoFit/>
          </a:bodyPr>
          <a:lstStyle/>
          <a:p>
            <a:r>
              <a:rPr lang="fa-IR" dirty="0" smtClean="0">
                <a:ln w="18415" cmpd="sng">
                  <a:solidFill>
                    <a:srgbClr val="FFFFFF"/>
                  </a:solidFill>
                  <a:prstDash val="solid"/>
                </a:ln>
                <a:solidFill>
                  <a:srgbClr val="FFFFFF"/>
                </a:solidFill>
                <a:cs typeface="B Nazanin" pitchFamily="2" charset="-78"/>
              </a:rPr>
              <a:t>سیستم ارتباطی</a:t>
            </a:r>
            <a:endParaRPr lang="en-US" dirty="0">
              <a:ln w="18415" cmpd="sng">
                <a:solidFill>
                  <a:srgbClr val="FFFFFF"/>
                </a:solidFill>
                <a:prstDash val="solid"/>
              </a:ln>
              <a:solidFill>
                <a:srgbClr val="FFFFFF"/>
              </a:solidFill>
              <a:cs typeface="B Nazanin" pitchFamily="2" charset="-78"/>
            </a:endParaRPr>
          </a:p>
        </p:txBody>
      </p:sp>
      <p:sp>
        <p:nvSpPr>
          <p:cNvPr id="6" name="TextBox 5"/>
          <p:cNvSpPr txBox="1"/>
          <p:nvPr/>
        </p:nvSpPr>
        <p:spPr>
          <a:xfrm>
            <a:off x="5562600" y="1447800"/>
            <a:ext cx="3124200" cy="5632311"/>
          </a:xfrm>
          <a:prstGeom prst="rect">
            <a:avLst/>
          </a:prstGeom>
          <a:noFill/>
        </p:spPr>
        <p:txBody>
          <a:bodyPr wrap="square" rtlCol="0">
            <a:spAutoFit/>
          </a:bodyPr>
          <a:lstStyle/>
          <a:p>
            <a:pPr algn="just" rtl="1"/>
            <a:r>
              <a:rPr lang="fa-IR" sz="2000" dirty="0">
                <a:ea typeface="Majalla UI"/>
                <a:cs typeface="B Nazanin" pitchFamily="2" charset="-78"/>
              </a:rPr>
              <a:t>تجدد گرایان خیابان را </a:t>
            </a:r>
            <a:r>
              <a:rPr lang="fa-IR" sz="2000" b="1" dirty="0">
                <a:ea typeface="Majalla UI"/>
                <a:cs typeface="B Nazanin" pitchFamily="2" charset="-78"/>
              </a:rPr>
              <a:t>فاضلاب شهری </a:t>
            </a:r>
            <a:r>
              <a:rPr lang="fa-IR" sz="2000" dirty="0">
                <a:ea typeface="Majalla UI"/>
                <a:cs typeface="B Nazanin" pitchFamily="2" charset="-78"/>
              </a:rPr>
              <a:t>نامیده و در صدد حذف آن بودند.</a:t>
            </a:r>
            <a:endParaRPr lang="en-US" sz="2000" dirty="0">
              <a:cs typeface="B Nazanin" pitchFamily="2" charset="-78"/>
            </a:endParaRPr>
          </a:p>
          <a:p>
            <a:pPr algn="just" rtl="1"/>
            <a:r>
              <a:rPr lang="fa-IR" sz="2000" dirty="0">
                <a:ea typeface="Majalla UI"/>
                <a:cs typeface="B Nazanin" pitchFamily="2" charset="-78"/>
              </a:rPr>
              <a:t>آنان در پی برآوردن نیاز های اتومبیل از نیارهای انسان غافل شدند و به منظور جداسازی عملکردها، خیابان در شهر را رد و آن را به دسترسی بدل ساختند.</a:t>
            </a:r>
            <a:endParaRPr lang="en-US" sz="2000" dirty="0">
              <a:cs typeface="B Nazanin" pitchFamily="2" charset="-78"/>
            </a:endParaRPr>
          </a:p>
          <a:p>
            <a:pPr algn="just" rtl="1"/>
            <a:endParaRPr lang="fa-IR" sz="2000" dirty="0" smtClean="0">
              <a:cs typeface="B Nazanin" pitchFamily="2" charset="-78"/>
            </a:endParaRPr>
          </a:p>
          <a:p>
            <a:pPr lvl="0" algn="just" rtl="1"/>
            <a:r>
              <a:rPr lang="fa-IR" sz="2000" b="1" dirty="0">
                <a:solidFill>
                  <a:srgbClr val="9D3A02"/>
                </a:solidFill>
                <a:cs typeface="B Nazanin" pitchFamily="2" charset="-78"/>
              </a:rPr>
              <a:t>تجدد گرایان</a:t>
            </a:r>
            <a:endParaRPr lang="en-US" sz="2000" b="1" dirty="0">
              <a:solidFill>
                <a:srgbClr val="9D3A02"/>
              </a:solidFill>
              <a:cs typeface="B Nazanin" pitchFamily="2" charset="-78"/>
            </a:endParaRPr>
          </a:p>
          <a:p>
            <a:pPr lvl="0" algn="just" rtl="1">
              <a:buFont typeface="Arial" pitchFamily="34" charset="0"/>
              <a:buChar char="•"/>
            </a:pPr>
            <a:r>
              <a:rPr lang="fa-IR" sz="2000" dirty="0">
                <a:cs typeface="B Nazanin" pitchFamily="2" charset="-78"/>
              </a:rPr>
              <a:t>طراحی راه های وسیع و بزرگ مقیاس</a:t>
            </a:r>
            <a:endParaRPr lang="en-US" sz="2000" dirty="0">
              <a:cs typeface="B Nazanin" pitchFamily="2" charset="-78"/>
            </a:endParaRPr>
          </a:p>
          <a:p>
            <a:pPr lvl="0" algn="just" rtl="1">
              <a:buFont typeface="Arial" pitchFamily="34" charset="0"/>
              <a:buChar char="•"/>
            </a:pPr>
            <a:r>
              <a:rPr lang="fa-IR" sz="2000" dirty="0">
                <a:cs typeface="B Nazanin" pitchFamily="2" charset="-78"/>
              </a:rPr>
              <a:t>طراحی هندسی شبکه راهها ی تک عملکردی مسیر های تردد(پیاده،سواره،تندرو و...)</a:t>
            </a:r>
            <a:endParaRPr lang="en-US" sz="2000" dirty="0">
              <a:cs typeface="B Nazanin" pitchFamily="2" charset="-78"/>
            </a:endParaRPr>
          </a:p>
          <a:p>
            <a:pPr lvl="0" algn="just" rtl="1">
              <a:buFont typeface="Arial" pitchFamily="34" charset="0"/>
              <a:buChar char="•"/>
            </a:pPr>
            <a:r>
              <a:rPr lang="fa-IR" sz="2000" dirty="0">
                <a:cs typeface="B Nazanin" pitchFamily="2" charset="-78"/>
              </a:rPr>
              <a:t>در نظر گرفتن فضاهای وسیع برای توقف اتومبیل</a:t>
            </a:r>
            <a:endParaRPr lang="en-US" sz="2000" dirty="0">
              <a:cs typeface="B Nazanin" pitchFamily="2" charset="-78"/>
            </a:endParaRPr>
          </a:p>
          <a:p>
            <a:pPr algn="just" rtl="1"/>
            <a:endParaRPr lang="en-US" sz="2000" dirty="0">
              <a:cs typeface="B Nazanin" pitchFamily="2" charset="-78"/>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637"/>
            <a:ext cx="4876800" cy="4308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357256"/>
            <a:ext cx="4876800" cy="2647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15534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364" y="784653"/>
            <a:ext cx="7848600" cy="609599"/>
          </a:xfrm>
        </p:spPr>
        <p:txBody>
          <a:bodyPr>
            <a:normAutofit/>
          </a:bodyPr>
          <a:lstStyle/>
          <a:p>
            <a:r>
              <a:rPr lang="fa-IR" sz="1800" dirty="0">
                <a:cs typeface="B Nazanin" pitchFamily="2" charset="-78"/>
              </a:rPr>
              <a:t>تجدد گرایان شهر را به چهار گروه فعالیتی عمده یعنی سکونت،کار،تفریح و ارتباطات تقسیم کردند</a:t>
            </a:r>
            <a:r>
              <a:rPr lang="fa-IR" sz="1800" dirty="0" smtClean="0">
                <a:cs typeface="B Nazanin" pitchFamily="2" charset="-78"/>
              </a:rPr>
              <a:t>.</a:t>
            </a:r>
            <a:endParaRPr lang="en-US" sz="1800" dirty="0">
              <a:cs typeface="B Nazanin" pitchFamily="2" charset="-78"/>
            </a:endParaRPr>
          </a:p>
        </p:txBody>
      </p:sp>
      <p:sp>
        <p:nvSpPr>
          <p:cNvPr id="4" name="Flowchart: Punched Tape 3"/>
          <p:cNvSpPr/>
          <p:nvPr/>
        </p:nvSpPr>
        <p:spPr>
          <a:xfrm>
            <a:off x="7239000" y="0"/>
            <a:ext cx="1905000" cy="685800"/>
          </a:xfrm>
          <a:prstGeom prst="flowChartPunchedTap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TextBox 4"/>
          <p:cNvSpPr txBox="1"/>
          <p:nvPr/>
        </p:nvSpPr>
        <p:spPr>
          <a:xfrm>
            <a:off x="7716982" y="158234"/>
            <a:ext cx="990600" cy="461665"/>
          </a:xfrm>
          <a:prstGeom prst="rect">
            <a:avLst/>
          </a:prstGeom>
          <a:noFill/>
        </p:spPr>
        <p:txBody>
          <a:bodyPr wrap="square" rtlCol="0">
            <a:spAutoFit/>
          </a:bodyPr>
          <a:lstStyle/>
          <a:p>
            <a:pPr algn="ctr"/>
            <a:r>
              <a:rPr lang="fa-IR" sz="2400" dirty="0" smtClean="0">
                <a:ln w="18415" cmpd="sng">
                  <a:solidFill>
                    <a:srgbClr val="FFFFFF"/>
                  </a:solidFill>
                  <a:prstDash val="solid"/>
                </a:ln>
                <a:solidFill>
                  <a:srgbClr val="FFFFFF"/>
                </a:solidFill>
                <a:cs typeface="B Nazanin" pitchFamily="2" charset="-78"/>
              </a:rPr>
              <a:t>کاربری</a:t>
            </a:r>
            <a:endParaRPr lang="en-US" sz="2400" dirty="0">
              <a:ln w="18415" cmpd="sng">
                <a:solidFill>
                  <a:srgbClr val="FFFFFF"/>
                </a:solidFill>
                <a:prstDash val="solid"/>
              </a:ln>
              <a:solidFill>
                <a:srgbClr val="FFFFFF"/>
              </a:solidFill>
              <a:cs typeface="B Nazanin" pitchFamily="2" charset="-78"/>
            </a:endParaRPr>
          </a:p>
        </p:txBody>
      </p:sp>
      <p:sp>
        <p:nvSpPr>
          <p:cNvPr id="6" name="Oval 5"/>
          <p:cNvSpPr/>
          <p:nvPr/>
        </p:nvSpPr>
        <p:spPr>
          <a:xfrm>
            <a:off x="6896100" y="1752600"/>
            <a:ext cx="1752600" cy="838200"/>
          </a:xfrm>
          <a:prstGeom prst="ellipse">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6854537" y="3068781"/>
            <a:ext cx="1752600" cy="8382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6837218" y="4343400"/>
            <a:ext cx="1752600" cy="83820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802582" y="5638800"/>
            <a:ext cx="1752600" cy="838200"/>
          </a:xfrm>
          <a:prstGeom prst="ellipse">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0" name="TextBox 9"/>
          <p:cNvSpPr txBox="1"/>
          <p:nvPr/>
        </p:nvSpPr>
        <p:spPr>
          <a:xfrm>
            <a:off x="7256318" y="1987034"/>
            <a:ext cx="990600" cy="369332"/>
          </a:xfrm>
          <a:prstGeom prst="rect">
            <a:avLst/>
          </a:prstGeom>
          <a:noFill/>
        </p:spPr>
        <p:txBody>
          <a:bodyPr wrap="square" rtlCol="0">
            <a:spAutoFit/>
          </a:bodyPr>
          <a:lstStyle/>
          <a:p>
            <a:pPr algn="ctr" rtl="1"/>
            <a:r>
              <a:rPr lang="fa-IR" b="1" dirty="0" smtClean="0">
                <a:cs typeface="B Nazanin" pitchFamily="2" charset="-78"/>
              </a:rPr>
              <a:t>سکونت</a:t>
            </a:r>
            <a:endParaRPr lang="en-US" b="1" dirty="0">
              <a:cs typeface="B Nazanin" pitchFamily="2" charset="-78"/>
            </a:endParaRPr>
          </a:p>
        </p:txBody>
      </p:sp>
      <p:sp>
        <p:nvSpPr>
          <p:cNvPr id="11" name="TextBox 10"/>
          <p:cNvSpPr txBox="1"/>
          <p:nvPr/>
        </p:nvSpPr>
        <p:spPr>
          <a:xfrm>
            <a:off x="7107382" y="3303215"/>
            <a:ext cx="1143000" cy="369332"/>
          </a:xfrm>
          <a:prstGeom prst="rect">
            <a:avLst/>
          </a:prstGeom>
          <a:noFill/>
        </p:spPr>
        <p:txBody>
          <a:bodyPr wrap="square" rtlCol="0">
            <a:spAutoFit/>
          </a:bodyPr>
          <a:lstStyle/>
          <a:p>
            <a:pPr algn="ctr" rtl="1"/>
            <a:r>
              <a:rPr lang="fa-IR" b="1" dirty="0" smtClean="0">
                <a:cs typeface="B Nazanin" pitchFamily="2" charset="-78"/>
              </a:rPr>
              <a:t>کار</a:t>
            </a:r>
            <a:endParaRPr lang="en-US" b="1" dirty="0">
              <a:cs typeface="B Nazanin" pitchFamily="2" charset="-78"/>
            </a:endParaRPr>
          </a:p>
        </p:txBody>
      </p:sp>
      <p:sp>
        <p:nvSpPr>
          <p:cNvPr id="12" name="TextBox 11"/>
          <p:cNvSpPr txBox="1"/>
          <p:nvPr/>
        </p:nvSpPr>
        <p:spPr>
          <a:xfrm>
            <a:off x="7256318" y="4572000"/>
            <a:ext cx="897082" cy="381000"/>
          </a:xfrm>
          <a:prstGeom prst="rect">
            <a:avLst/>
          </a:prstGeom>
          <a:noFill/>
        </p:spPr>
        <p:txBody>
          <a:bodyPr wrap="square" rtlCol="0">
            <a:spAutoFit/>
          </a:bodyPr>
          <a:lstStyle/>
          <a:p>
            <a:pPr algn="ctr" rtl="1"/>
            <a:r>
              <a:rPr lang="fa-IR" b="1" dirty="0" smtClean="0">
                <a:cs typeface="B Nazanin" pitchFamily="2" charset="-78"/>
              </a:rPr>
              <a:t>تفریح</a:t>
            </a:r>
            <a:endParaRPr lang="en-US" b="1" dirty="0">
              <a:cs typeface="B Nazanin" pitchFamily="2" charset="-78"/>
            </a:endParaRPr>
          </a:p>
        </p:txBody>
      </p:sp>
      <p:sp>
        <p:nvSpPr>
          <p:cNvPr id="13" name="TextBox 12"/>
          <p:cNvSpPr txBox="1"/>
          <p:nvPr/>
        </p:nvSpPr>
        <p:spPr>
          <a:xfrm>
            <a:off x="7239000" y="5873234"/>
            <a:ext cx="893618" cy="369332"/>
          </a:xfrm>
          <a:prstGeom prst="rect">
            <a:avLst/>
          </a:prstGeom>
          <a:noFill/>
        </p:spPr>
        <p:txBody>
          <a:bodyPr wrap="square" rtlCol="0">
            <a:spAutoFit/>
          </a:bodyPr>
          <a:lstStyle/>
          <a:p>
            <a:pPr algn="ctr" rtl="1"/>
            <a:r>
              <a:rPr lang="fa-IR" b="1" dirty="0" smtClean="0">
                <a:cs typeface="B Nazanin" pitchFamily="2" charset="-78"/>
              </a:rPr>
              <a:t>ارتباطات</a:t>
            </a:r>
            <a:endParaRPr lang="en-US" b="1" dirty="0">
              <a:cs typeface="B Nazanin" pitchFamily="2" charset="-78"/>
            </a:endParaRPr>
          </a:p>
        </p:txBody>
      </p:sp>
      <p:sp>
        <p:nvSpPr>
          <p:cNvPr id="14" name="TextBox 13"/>
          <p:cNvSpPr txBox="1"/>
          <p:nvPr/>
        </p:nvSpPr>
        <p:spPr>
          <a:xfrm>
            <a:off x="796636" y="1819870"/>
            <a:ext cx="6040582" cy="923330"/>
          </a:xfrm>
          <a:prstGeom prst="rect">
            <a:avLst/>
          </a:prstGeom>
          <a:noFill/>
        </p:spPr>
        <p:txBody>
          <a:bodyPr wrap="square" rtlCol="0">
            <a:spAutoFit/>
          </a:bodyPr>
          <a:lstStyle/>
          <a:p>
            <a:pPr algn="just" rtl="1"/>
            <a:r>
              <a:rPr lang="fa-IR" dirty="0">
                <a:ea typeface="Majalla UI"/>
                <a:cs typeface="B Nazanin" pitchFamily="2" charset="-78"/>
              </a:rPr>
              <a:t>کاربری های تجاری،صنعتی و اداری نباید وارد عرصه ی مسکونی شوند.</a:t>
            </a:r>
            <a:endParaRPr lang="en-US" dirty="0">
              <a:cs typeface="B Nazanin" pitchFamily="2" charset="-78"/>
            </a:endParaRPr>
          </a:p>
          <a:p>
            <a:pPr algn="just" rtl="1"/>
            <a:r>
              <a:rPr lang="fa-IR" dirty="0">
                <a:ea typeface="Majalla UI"/>
                <a:cs typeface="B Nazanin" pitchFamily="2" charset="-78"/>
              </a:rPr>
              <a:t>مسکن طراحی شده توسط تجدد گرایان(برج در مزرعه) با انتقادات شدیدی روبرو شد از جمله مامفورد و جیکوبز. </a:t>
            </a:r>
            <a:endParaRPr lang="en-US" dirty="0">
              <a:cs typeface="B Nazanin" pitchFamily="2" charset="-78"/>
            </a:endParaRPr>
          </a:p>
        </p:txBody>
      </p:sp>
      <p:sp>
        <p:nvSpPr>
          <p:cNvPr id="15" name="TextBox 14"/>
          <p:cNvSpPr txBox="1"/>
          <p:nvPr/>
        </p:nvSpPr>
        <p:spPr>
          <a:xfrm>
            <a:off x="574964" y="3200400"/>
            <a:ext cx="6192982" cy="646331"/>
          </a:xfrm>
          <a:prstGeom prst="rect">
            <a:avLst/>
          </a:prstGeom>
          <a:noFill/>
        </p:spPr>
        <p:txBody>
          <a:bodyPr wrap="square" rtlCol="0">
            <a:spAutoFit/>
          </a:bodyPr>
          <a:lstStyle/>
          <a:p>
            <a:pPr algn="just" rtl="1"/>
            <a:r>
              <a:rPr lang="fa-IR" dirty="0">
                <a:ea typeface="Majalla UI"/>
                <a:cs typeface="B Nazanin" pitchFamily="2" charset="-78"/>
              </a:rPr>
              <a:t>کاربری های صنعتی باید با شریان های اصلی رفت و آمد مجاورت داشته باشند و ازبخش مسکونی مستقل بوده و توسط فیلتر های سبزاز آنها جدا شوند</a:t>
            </a:r>
            <a:r>
              <a:rPr lang="fa-IR" dirty="0" smtClean="0">
                <a:ea typeface="Majalla UI"/>
                <a:cs typeface="B Nazanin" pitchFamily="2" charset="-78"/>
              </a:rPr>
              <a:t>.</a:t>
            </a:r>
            <a:endParaRPr lang="en-US" dirty="0">
              <a:cs typeface="B Nazanin" pitchFamily="2" charset="-78"/>
            </a:endParaRPr>
          </a:p>
        </p:txBody>
      </p:sp>
      <p:sp>
        <p:nvSpPr>
          <p:cNvPr id="16" name="TextBox 15"/>
          <p:cNvSpPr txBox="1"/>
          <p:nvPr/>
        </p:nvSpPr>
        <p:spPr>
          <a:xfrm>
            <a:off x="498765" y="4495800"/>
            <a:ext cx="6227618" cy="646331"/>
          </a:xfrm>
          <a:prstGeom prst="rect">
            <a:avLst/>
          </a:prstGeom>
          <a:noFill/>
        </p:spPr>
        <p:txBody>
          <a:bodyPr wrap="square" rtlCol="0">
            <a:spAutoFit/>
          </a:bodyPr>
          <a:lstStyle/>
          <a:p>
            <a:pPr algn="just" rtl="1"/>
            <a:r>
              <a:rPr lang="fa-IR" dirty="0">
                <a:ea typeface="Majalla UI"/>
                <a:cs typeface="B Nazanin" pitchFamily="2" charset="-78"/>
              </a:rPr>
              <a:t>علاوه بر فضای سبزو پارک های محلی باید عرصه های وسیعی را به مجموعه های ورزشی و استادیوم اختصاص داد</a:t>
            </a:r>
            <a:r>
              <a:rPr lang="fa-IR" dirty="0" smtClean="0">
                <a:ea typeface="Majalla UI"/>
                <a:cs typeface="B Nazanin" pitchFamily="2" charset="-78"/>
              </a:rPr>
              <a:t>.</a:t>
            </a:r>
            <a:endParaRPr lang="en-US" dirty="0">
              <a:cs typeface="B Nazanin" pitchFamily="2" charset="-78"/>
            </a:endParaRPr>
          </a:p>
        </p:txBody>
      </p:sp>
      <p:sp>
        <p:nvSpPr>
          <p:cNvPr id="17" name="TextBox 16"/>
          <p:cNvSpPr txBox="1"/>
          <p:nvPr/>
        </p:nvSpPr>
        <p:spPr>
          <a:xfrm>
            <a:off x="498765" y="5873234"/>
            <a:ext cx="6269181" cy="369332"/>
          </a:xfrm>
          <a:prstGeom prst="rect">
            <a:avLst/>
          </a:prstGeom>
          <a:noFill/>
        </p:spPr>
        <p:txBody>
          <a:bodyPr wrap="square" rtlCol="0">
            <a:spAutoFit/>
          </a:bodyPr>
          <a:lstStyle/>
          <a:p>
            <a:pPr algn="just" rtl="1"/>
            <a:r>
              <a:rPr lang="fa-IR" dirty="0">
                <a:ea typeface="Majalla UI"/>
                <a:cs typeface="B Nazanin" pitchFamily="2" charset="-78"/>
              </a:rPr>
              <a:t>خیابان هاازلحاظ عملکردی تفکیک شدند</a:t>
            </a:r>
            <a:r>
              <a:rPr lang="fa-IR" dirty="0" smtClean="0">
                <a:ea typeface="Majalla UI"/>
                <a:cs typeface="B Nazanin" pitchFamily="2" charset="-78"/>
              </a:rPr>
              <a:t>.</a:t>
            </a:r>
            <a:endParaRPr lang="en-US" dirty="0">
              <a:cs typeface="B Nazanin" pitchFamily="2" charset="-78"/>
            </a:endParaRPr>
          </a:p>
        </p:txBody>
      </p:sp>
    </p:spTree>
    <p:extLst>
      <p:ext uri="{BB962C8B-B14F-4D97-AF65-F5344CB8AC3E}">
        <p14:creationId xmlns:p14="http://schemas.microsoft.com/office/powerpoint/2010/main" val="1841408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1000"/>
                                        <p:tgtEl>
                                          <p:spTgt spid="7"/>
                                        </p:tgtEl>
                                      </p:cBhvr>
                                    </p:animEffect>
                                    <p:anim calcmode="lin" valueType="num">
                                      <p:cBhvr>
                                        <p:cTn id="49" dur="1000" fill="hold"/>
                                        <p:tgtEl>
                                          <p:spTgt spid="7"/>
                                        </p:tgtEl>
                                        <p:attrNameLst>
                                          <p:attrName>ppt_x</p:attrName>
                                        </p:attrNameLst>
                                      </p:cBhvr>
                                      <p:tavLst>
                                        <p:tav tm="0">
                                          <p:val>
                                            <p:strVal val="#ppt_x"/>
                                          </p:val>
                                        </p:tav>
                                        <p:tav tm="100000">
                                          <p:val>
                                            <p:strVal val="#ppt_x"/>
                                          </p:val>
                                        </p:tav>
                                      </p:tavLst>
                                    </p:anim>
                                    <p:anim calcmode="lin" valueType="num">
                                      <p:cBhvr>
                                        <p:cTn id="5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1000"/>
                                        <p:tgtEl>
                                          <p:spTgt spid="8"/>
                                        </p:tgtEl>
                                      </p:cBhvr>
                                    </p:animEffect>
                                    <p:anim calcmode="lin" valueType="num">
                                      <p:cBhvr>
                                        <p:cTn id="68" dur="1000" fill="hold"/>
                                        <p:tgtEl>
                                          <p:spTgt spid="8"/>
                                        </p:tgtEl>
                                        <p:attrNameLst>
                                          <p:attrName>ppt_x</p:attrName>
                                        </p:attrNameLst>
                                      </p:cBhvr>
                                      <p:tavLst>
                                        <p:tav tm="0">
                                          <p:val>
                                            <p:strVal val="#ppt_x"/>
                                          </p:val>
                                        </p:tav>
                                        <p:tav tm="100000">
                                          <p:val>
                                            <p:strVal val="#ppt_x"/>
                                          </p:val>
                                        </p:tav>
                                      </p:tavLst>
                                    </p:anim>
                                    <p:anim calcmode="lin" valueType="num">
                                      <p:cBhvr>
                                        <p:cTn id="6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1000"/>
                                        <p:tgtEl>
                                          <p:spTgt spid="16"/>
                                        </p:tgtEl>
                                      </p:cBhvr>
                                    </p:animEffect>
                                    <p:anim calcmode="lin" valueType="num">
                                      <p:cBhvr>
                                        <p:cTn id="75" dur="1000" fill="hold"/>
                                        <p:tgtEl>
                                          <p:spTgt spid="16"/>
                                        </p:tgtEl>
                                        <p:attrNameLst>
                                          <p:attrName>ppt_x</p:attrName>
                                        </p:attrNameLst>
                                      </p:cBhvr>
                                      <p:tavLst>
                                        <p:tav tm="0">
                                          <p:val>
                                            <p:strVal val="#ppt_x"/>
                                          </p:val>
                                        </p:tav>
                                        <p:tav tm="100000">
                                          <p:val>
                                            <p:strVal val="#ppt_x"/>
                                          </p:val>
                                        </p:tav>
                                      </p:tavLst>
                                    </p:anim>
                                    <p:anim calcmode="lin" valueType="num">
                                      <p:cBhvr>
                                        <p:cTn id="7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fade">
                                      <p:cBhvr>
                                        <p:cTn id="81" dur="1000"/>
                                        <p:tgtEl>
                                          <p:spTgt spid="9"/>
                                        </p:tgtEl>
                                      </p:cBhvr>
                                    </p:animEffect>
                                    <p:anim calcmode="lin" valueType="num">
                                      <p:cBhvr>
                                        <p:cTn id="82" dur="1000" fill="hold"/>
                                        <p:tgtEl>
                                          <p:spTgt spid="9"/>
                                        </p:tgtEl>
                                        <p:attrNameLst>
                                          <p:attrName>ppt_x</p:attrName>
                                        </p:attrNameLst>
                                      </p:cBhvr>
                                      <p:tavLst>
                                        <p:tav tm="0">
                                          <p:val>
                                            <p:strVal val="#ppt_x"/>
                                          </p:val>
                                        </p:tav>
                                        <p:tav tm="100000">
                                          <p:val>
                                            <p:strVal val="#ppt_x"/>
                                          </p:val>
                                        </p:tav>
                                      </p:tavLst>
                                    </p:anim>
                                    <p:anim calcmode="lin" valueType="num">
                                      <p:cBhvr>
                                        <p:cTn id="83" dur="1000" fill="hold"/>
                                        <p:tgtEl>
                                          <p:spTgt spid="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fade">
                                      <p:cBhvr>
                                        <p:cTn id="86" dur="1000"/>
                                        <p:tgtEl>
                                          <p:spTgt spid="13"/>
                                        </p:tgtEl>
                                      </p:cBhvr>
                                    </p:animEffect>
                                    <p:anim calcmode="lin" valueType="num">
                                      <p:cBhvr>
                                        <p:cTn id="87" dur="1000" fill="hold"/>
                                        <p:tgtEl>
                                          <p:spTgt spid="13"/>
                                        </p:tgtEl>
                                        <p:attrNameLst>
                                          <p:attrName>ppt_x</p:attrName>
                                        </p:attrNameLst>
                                      </p:cBhvr>
                                      <p:tavLst>
                                        <p:tav tm="0">
                                          <p:val>
                                            <p:strVal val="#ppt_x"/>
                                          </p:val>
                                        </p:tav>
                                        <p:tav tm="100000">
                                          <p:val>
                                            <p:strVal val="#ppt_x"/>
                                          </p:val>
                                        </p:tav>
                                      </p:tavLst>
                                    </p:anim>
                                    <p:anim calcmode="lin" valueType="num">
                                      <p:cBhvr>
                                        <p:cTn id="8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grpId="0" nodeType="click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1000"/>
                                        <p:tgtEl>
                                          <p:spTgt spid="17"/>
                                        </p:tgtEl>
                                      </p:cBhvr>
                                    </p:animEffect>
                                    <p:anim calcmode="lin" valueType="num">
                                      <p:cBhvr>
                                        <p:cTn id="94" dur="1000" fill="hold"/>
                                        <p:tgtEl>
                                          <p:spTgt spid="17"/>
                                        </p:tgtEl>
                                        <p:attrNameLst>
                                          <p:attrName>ppt_x</p:attrName>
                                        </p:attrNameLst>
                                      </p:cBhvr>
                                      <p:tavLst>
                                        <p:tav tm="0">
                                          <p:val>
                                            <p:strVal val="#ppt_x"/>
                                          </p:val>
                                        </p:tav>
                                        <p:tav tm="100000">
                                          <p:val>
                                            <p:strVal val="#ppt_x"/>
                                          </p:val>
                                        </p:tav>
                                      </p:tavLst>
                                    </p:anim>
                                    <p:anim calcmode="lin" valueType="num">
                                      <p:cBhvr>
                                        <p:cTn id="9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p:bldP spid="6" grpId="0" animBg="1"/>
      <p:bldP spid="7" grpId="0" animBg="1"/>
      <p:bldP spid="8" grpId="0" animBg="1"/>
      <p:bldP spid="9" grpId="0" animBg="1"/>
      <p:bldP spid="10" grpId="0"/>
      <p:bldP spid="11" grpId="0"/>
      <p:bldP spid="12" grpId="0"/>
      <p:bldP spid="13" grpId="0"/>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867400" y="12700"/>
            <a:ext cx="3886200" cy="1323439"/>
          </a:xfrm>
          <a:prstGeom prst="rect">
            <a:avLst/>
          </a:prstGeom>
          <a:noFill/>
        </p:spPr>
        <p:txBody>
          <a:bodyPr wrap="square" rtlCol="0">
            <a:spAutoFit/>
          </a:bodyPr>
          <a:lstStyle/>
          <a:p>
            <a:pPr algn="ctr"/>
            <a:r>
              <a:rPr lang="fa-IR" sz="40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cs typeface="B Nazanin" pitchFamily="2" charset="-78"/>
              </a:rPr>
              <a:t>فهرست</a:t>
            </a:r>
          </a:p>
          <a:p>
            <a:endParaRPr lang="en-US" sz="4000" dirty="0">
              <a:cs typeface="B Nazanin" pitchFamily="2" charset="-78"/>
            </a:endParaRPr>
          </a:p>
        </p:txBody>
      </p:sp>
      <p:sp>
        <p:nvSpPr>
          <p:cNvPr id="2" name="Rectangle 1"/>
          <p:cNvSpPr/>
          <p:nvPr/>
        </p:nvSpPr>
        <p:spPr>
          <a:xfrm>
            <a:off x="152400" y="0"/>
            <a:ext cx="4572000" cy="6247864"/>
          </a:xfrm>
          <a:prstGeom prst="rect">
            <a:avLst/>
          </a:prstGeom>
        </p:spPr>
        <p:txBody>
          <a:bodyPr>
            <a:spAutoFit/>
          </a:bodyPr>
          <a:lstStyle/>
          <a:p>
            <a:pPr marL="285750" indent="-285750" algn="r" rtl="1">
              <a:buFont typeface="Wingdings" panose="05000000000000000000" pitchFamily="2" charset="2"/>
              <a:buChar char="Ø"/>
            </a:pPr>
            <a:r>
              <a:rPr lang="fa-IR" sz="2000" b="1" dirty="0">
                <a:ln w="0"/>
                <a:cs typeface="B Nazanin" pitchFamily="2" charset="-78"/>
              </a:rPr>
              <a:t>ریشه و سابقه نهضت</a:t>
            </a:r>
          </a:p>
          <a:p>
            <a:pPr marL="285750" indent="-285750" algn="r" rtl="1">
              <a:buFont typeface="Wingdings" panose="05000000000000000000" pitchFamily="2" charset="2"/>
              <a:buChar char="Ø"/>
            </a:pPr>
            <a:r>
              <a:rPr lang="fa-IR" sz="2000" b="1" dirty="0">
                <a:ln w="0"/>
                <a:cs typeface="B Nazanin" pitchFamily="2" charset="-78"/>
              </a:rPr>
              <a:t>طراحی نخستین شهر تجدد</a:t>
            </a:r>
          </a:p>
          <a:p>
            <a:pPr marL="285750" indent="-285750" algn="r" rtl="1">
              <a:buFont typeface="Wingdings" panose="05000000000000000000" pitchFamily="2" charset="2"/>
              <a:buChar char="Ø"/>
            </a:pPr>
            <a:r>
              <a:rPr lang="fa-IR" sz="2000" b="1" dirty="0">
                <a:ln w="0"/>
                <a:cs typeface="B Nazanin" pitchFamily="2" charset="-78"/>
              </a:rPr>
              <a:t>شکل گیری کنگره سیام و منشور آتن</a:t>
            </a:r>
          </a:p>
          <a:p>
            <a:pPr marL="285750" indent="-285750" algn="r" rtl="1">
              <a:buFont typeface="Wingdings" panose="05000000000000000000" pitchFamily="2" charset="2"/>
              <a:buChar char="Ø"/>
            </a:pPr>
            <a:r>
              <a:rPr lang="fa-IR" sz="2000" b="1" dirty="0">
                <a:ln w="0"/>
                <a:cs typeface="B Nazanin" pitchFamily="2" charset="-78"/>
              </a:rPr>
              <a:t>نمونه های اجراشده</a:t>
            </a:r>
          </a:p>
          <a:p>
            <a:pPr marL="285750" indent="-285750" algn="r" rtl="1">
              <a:buFont typeface="Wingdings" panose="05000000000000000000" pitchFamily="2" charset="2"/>
              <a:buChar char="Ø"/>
            </a:pPr>
            <a:r>
              <a:rPr lang="fa-IR" sz="2000" b="1" dirty="0">
                <a:ln w="0"/>
                <a:cs typeface="B Nazanin" pitchFamily="2" charset="-78"/>
              </a:rPr>
              <a:t>ویژگی شهرسازی تجدد گرا</a:t>
            </a:r>
          </a:p>
          <a:p>
            <a:pPr marL="285750" indent="-285750" algn="r" rtl="1">
              <a:buFont typeface="Wingdings" panose="05000000000000000000" pitchFamily="2" charset="2"/>
              <a:buChar char="Ø"/>
            </a:pPr>
            <a:r>
              <a:rPr lang="fa-IR" sz="2000" b="1" dirty="0">
                <a:ln w="0"/>
                <a:cs typeface="B Nazanin" pitchFamily="2" charset="-78"/>
              </a:rPr>
              <a:t>مرگ تجدد</a:t>
            </a:r>
          </a:p>
          <a:p>
            <a:pPr marL="285750" indent="-285750" algn="r" rtl="1">
              <a:buFont typeface="Wingdings" panose="05000000000000000000" pitchFamily="2" charset="2"/>
              <a:buChar char="Ø"/>
            </a:pPr>
            <a:r>
              <a:rPr lang="fa-IR" sz="2000" b="1" dirty="0">
                <a:ln w="0"/>
                <a:cs typeface="B Nazanin" pitchFamily="2" charset="-78"/>
              </a:rPr>
              <a:t>جدول زمانی تحولات تجدد</a:t>
            </a:r>
          </a:p>
          <a:p>
            <a:pPr marL="285750" indent="-285750" algn="r" rtl="1">
              <a:buFont typeface="Wingdings" panose="05000000000000000000" pitchFamily="2" charset="2"/>
              <a:buChar char="Ø"/>
            </a:pPr>
            <a:r>
              <a:rPr lang="fa-IR" sz="2000" b="1" dirty="0">
                <a:ln w="0"/>
                <a:cs typeface="B Nazanin" pitchFamily="2" charset="-78"/>
              </a:rPr>
              <a:t>زمینه های شکل گیری مکتب </a:t>
            </a:r>
          </a:p>
          <a:p>
            <a:pPr marL="285750" indent="-285750" algn="r" rtl="1">
              <a:buFont typeface="Wingdings" panose="05000000000000000000" pitchFamily="2" charset="2"/>
              <a:buChar char="Ø"/>
            </a:pPr>
            <a:r>
              <a:rPr lang="fa-IR" sz="2000" b="1" dirty="0">
                <a:ln w="0"/>
                <a:cs typeface="B Nazanin" pitchFamily="2" charset="-78"/>
              </a:rPr>
              <a:t>شیوه های طراحی </a:t>
            </a:r>
          </a:p>
          <a:p>
            <a:pPr marL="285750" indent="-285750" algn="r" rtl="1">
              <a:buFont typeface="Wingdings" panose="05000000000000000000" pitchFamily="2" charset="2"/>
              <a:buChar char="Ø"/>
            </a:pPr>
            <a:r>
              <a:rPr lang="fa-IR" sz="2000" b="1" dirty="0">
                <a:ln w="0"/>
                <a:cs typeface="B Nazanin" pitchFamily="2" charset="-78"/>
              </a:rPr>
              <a:t>اصول طراحی</a:t>
            </a:r>
          </a:p>
          <a:p>
            <a:pPr marL="285750" indent="-285750" algn="r" rtl="1">
              <a:buFont typeface="Wingdings" panose="05000000000000000000" pitchFamily="2" charset="2"/>
              <a:buChar char="Ø"/>
            </a:pPr>
            <a:r>
              <a:rPr lang="fa-IR" sz="2000" b="1" dirty="0">
                <a:ln w="0"/>
                <a:cs typeface="B Nazanin" pitchFamily="2" charset="-78"/>
              </a:rPr>
              <a:t>ارزشها ی محیطی زیربنای اصول طراحی تجدد</a:t>
            </a:r>
          </a:p>
          <a:p>
            <a:pPr marL="285750" indent="-285750" algn="r" rtl="1">
              <a:buFont typeface="Wingdings" panose="05000000000000000000" pitchFamily="2" charset="2"/>
              <a:buChar char="Ø"/>
            </a:pPr>
            <a:r>
              <a:rPr lang="fa-IR" sz="2000" b="1" dirty="0">
                <a:ln w="0"/>
                <a:cs typeface="B Nazanin" pitchFamily="2" charset="-78"/>
              </a:rPr>
              <a:t>عناصر تشکیل دهنده فرم شهر </a:t>
            </a:r>
          </a:p>
          <a:p>
            <a:pPr marL="285750" indent="-285750" algn="r" rtl="1">
              <a:buFont typeface="Wingdings" panose="05000000000000000000" pitchFamily="2" charset="2"/>
              <a:buChar char="Ø"/>
            </a:pPr>
            <a:r>
              <a:rPr lang="fa-IR" sz="2000" b="1" dirty="0">
                <a:ln w="0"/>
                <a:cs typeface="B Nazanin" pitchFamily="2" charset="-78"/>
              </a:rPr>
              <a:t>سیستم ارتباطی</a:t>
            </a:r>
          </a:p>
          <a:p>
            <a:pPr marL="285750" indent="-285750" algn="r" rtl="1">
              <a:buFont typeface="Wingdings" panose="05000000000000000000" pitchFamily="2" charset="2"/>
              <a:buChar char="Ø"/>
            </a:pPr>
            <a:r>
              <a:rPr lang="fa-IR" sz="2000" b="1" dirty="0">
                <a:ln w="0"/>
                <a:cs typeface="B Nazanin" pitchFamily="2" charset="-78"/>
              </a:rPr>
              <a:t>کاربری</a:t>
            </a:r>
          </a:p>
          <a:p>
            <a:pPr marL="285750" indent="-285750" algn="r" rtl="1">
              <a:buFont typeface="Wingdings" panose="05000000000000000000" pitchFamily="2" charset="2"/>
              <a:buChar char="Ø"/>
            </a:pPr>
            <a:r>
              <a:rPr lang="fa-IR" sz="2000" b="1" dirty="0">
                <a:ln w="0"/>
                <a:cs typeface="B Nazanin" pitchFamily="2" charset="-78"/>
              </a:rPr>
              <a:t>تراکم</a:t>
            </a:r>
          </a:p>
          <a:p>
            <a:pPr marL="285750" indent="-285750" algn="r" rtl="1">
              <a:buFont typeface="Wingdings" panose="05000000000000000000" pitchFamily="2" charset="2"/>
              <a:buChar char="Ø"/>
            </a:pPr>
            <a:r>
              <a:rPr lang="fa-IR" sz="2000" b="1" dirty="0">
                <a:ln w="0"/>
                <a:cs typeface="B Nazanin" pitchFamily="2" charset="-78"/>
              </a:rPr>
              <a:t>چارچوب توسعه</a:t>
            </a:r>
          </a:p>
          <a:p>
            <a:pPr marL="285750" indent="-285750" algn="r" rtl="1">
              <a:buFont typeface="Wingdings" panose="05000000000000000000" pitchFamily="2" charset="2"/>
              <a:buChar char="Ø"/>
            </a:pPr>
            <a:r>
              <a:rPr lang="fa-IR" sz="2000" b="1" dirty="0">
                <a:ln w="0"/>
                <a:cs typeface="B Nazanin" pitchFamily="2" charset="-78"/>
              </a:rPr>
              <a:t>انتقادات</a:t>
            </a:r>
          </a:p>
          <a:p>
            <a:pPr marL="285750" indent="-285750" algn="r" rtl="1">
              <a:buFont typeface="Wingdings" panose="05000000000000000000" pitchFamily="2" charset="2"/>
              <a:buChar char="Ø"/>
            </a:pPr>
            <a:r>
              <a:rPr lang="fa-IR" sz="2000" b="1" dirty="0">
                <a:ln w="0"/>
                <a:cs typeface="B Nazanin" pitchFamily="2" charset="-78"/>
              </a:rPr>
              <a:t>امتیازات</a:t>
            </a:r>
          </a:p>
          <a:p>
            <a:pPr marL="285750" indent="-285750" algn="r" rtl="1">
              <a:buFont typeface="Wingdings" panose="05000000000000000000" pitchFamily="2" charset="2"/>
              <a:buChar char="Ø"/>
            </a:pPr>
            <a:r>
              <a:rPr lang="fa-IR" sz="2000" b="1" dirty="0">
                <a:ln w="0"/>
                <a:cs typeface="B Nazanin" pitchFamily="2" charset="-78"/>
              </a:rPr>
              <a:t>تحلیل شخصی </a:t>
            </a:r>
          </a:p>
          <a:p>
            <a:pPr marL="285750" indent="-285750" algn="r" rtl="1">
              <a:buFont typeface="Wingdings" panose="05000000000000000000" pitchFamily="2" charset="2"/>
              <a:buChar char="Ø"/>
            </a:pPr>
            <a:r>
              <a:rPr lang="fa-IR" sz="2000" b="1" dirty="0">
                <a:ln w="0"/>
                <a:cs typeface="B Nazanin" pitchFamily="2" charset="-78"/>
              </a:rPr>
              <a:t>منابع</a:t>
            </a:r>
            <a:endParaRPr lang="en-US" sz="2000" b="1" dirty="0">
              <a:ln w="0"/>
              <a:cs typeface="B Nazanin" pitchFamily="2" charset="-78"/>
            </a:endParaRPr>
          </a:p>
        </p:txBody>
      </p:sp>
    </p:spTree>
    <p:extLst>
      <p:ext uri="{BB962C8B-B14F-4D97-AF65-F5344CB8AC3E}">
        <p14:creationId xmlns:p14="http://schemas.microsoft.com/office/powerpoint/2010/main" val="40176802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6144491" y="381000"/>
            <a:ext cx="2133600" cy="838200"/>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943600" y="1447800"/>
            <a:ext cx="2667000" cy="258532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just" rtl="1"/>
            <a:r>
              <a:rPr lang="fa-IR" dirty="0">
                <a:ea typeface="Majalla UI"/>
                <a:cs typeface="B Nazanin" pitchFamily="2" charset="-78"/>
              </a:rPr>
              <a:t>یکی از اهداف اساسی تجددگرایان بالا بردن تراکم و ایجاد شهر عمودی بود.افزایش تراکم پاسخی بود به یک موضوع تاریخی در طراحی شهر ها: باید تراکم مرکز شهر را بالا نگه داشت در عین حال از ازدحام جلوگیری و جریان تردد را روان نمود.</a:t>
            </a:r>
            <a:endParaRPr lang="en-US" dirty="0">
              <a:cs typeface="B Nazanin" pitchFamily="2" charset="-78"/>
            </a:endParaRPr>
          </a:p>
          <a:p>
            <a:pPr algn="r" rtl="1"/>
            <a:endParaRPr lang="en-US" dirty="0">
              <a:cs typeface="B Nazanin" pitchFamily="2" charset="-78"/>
            </a:endParaRPr>
          </a:p>
        </p:txBody>
      </p:sp>
      <p:sp>
        <p:nvSpPr>
          <p:cNvPr id="7" name="TextBox 6"/>
          <p:cNvSpPr txBox="1"/>
          <p:nvPr/>
        </p:nvSpPr>
        <p:spPr>
          <a:xfrm>
            <a:off x="533400" y="5156031"/>
            <a:ext cx="7772400" cy="707886"/>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rtl="1"/>
            <a:r>
              <a:rPr lang="fa-IR" sz="2000" dirty="0" smtClean="0">
                <a:solidFill>
                  <a:schemeClr val="bg2">
                    <a:lumMod val="10000"/>
                  </a:schemeClr>
                </a:solidFill>
                <a:cs typeface="B Nazanin" pitchFamily="2" charset="-78"/>
              </a:rPr>
              <a:t>طبق پیشنهاد ارایه شده در منشور آتن </a:t>
            </a:r>
            <a:r>
              <a:rPr lang="fa-IR" sz="2000" b="1" dirty="0">
                <a:solidFill>
                  <a:schemeClr val="bg2">
                    <a:lumMod val="10000"/>
                  </a:schemeClr>
                </a:solidFill>
                <a:cs typeface="B Nazanin" pitchFamily="2" charset="-78"/>
              </a:rPr>
              <a:t>فقط 15 درصد از سطح زمین را به ساختمان ها و باقی به عرصه عمومی تخصیص داده </a:t>
            </a:r>
            <a:r>
              <a:rPr lang="fa-IR" sz="2000" b="1" dirty="0" smtClean="0">
                <a:solidFill>
                  <a:schemeClr val="bg2">
                    <a:lumMod val="10000"/>
                  </a:schemeClr>
                </a:solidFill>
                <a:cs typeface="B Nazanin" pitchFamily="2" charset="-78"/>
              </a:rPr>
              <a:t>ده </a:t>
            </a:r>
            <a:r>
              <a:rPr lang="fa-IR" sz="2000" b="1" dirty="0">
                <a:solidFill>
                  <a:schemeClr val="bg2">
                    <a:lumMod val="10000"/>
                  </a:schemeClr>
                </a:solidFill>
                <a:cs typeface="B Nazanin" pitchFamily="2" charset="-78"/>
              </a:rPr>
              <a:t>است. </a:t>
            </a:r>
            <a:endParaRPr lang="en-US" sz="2000" b="1" dirty="0">
              <a:solidFill>
                <a:schemeClr val="bg2">
                  <a:lumMod val="10000"/>
                </a:schemeClr>
              </a:solidFill>
              <a:cs typeface="B Nazanin" pitchFamily="2" charset="-78"/>
            </a:endParaRPr>
          </a:p>
        </p:txBody>
      </p:sp>
      <p:sp>
        <p:nvSpPr>
          <p:cNvPr id="10" name="TextBox 9"/>
          <p:cNvSpPr txBox="1"/>
          <p:nvPr/>
        </p:nvSpPr>
        <p:spPr>
          <a:xfrm>
            <a:off x="228600" y="1542365"/>
            <a:ext cx="3886200" cy="646331"/>
          </a:xfrm>
          <a:prstGeom prst="rect">
            <a:avLst/>
          </a:prstGeom>
          <a:noFill/>
        </p:spPr>
        <p:txBody>
          <a:bodyPr wrap="square" rtlCol="0">
            <a:spAutoFit/>
          </a:bodyPr>
          <a:lstStyle/>
          <a:p>
            <a:pPr algn="just" rtl="1"/>
            <a:r>
              <a:rPr lang="fa-IR" b="1" dirty="0">
                <a:ea typeface="Majalla UI"/>
                <a:cs typeface="B Nazanin" pitchFamily="2" charset="-78"/>
              </a:rPr>
              <a:t>موضوع مقیاس در طراحی تجدد از دو جنبه قابل بررسی </a:t>
            </a:r>
            <a:r>
              <a:rPr lang="fa-IR" b="1" dirty="0" smtClean="0">
                <a:ea typeface="Majalla UI"/>
                <a:cs typeface="B Nazanin" pitchFamily="2" charset="-78"/>
              </a:rPr>
              <a:t>است</a:t>
            </a:r>
            <a:r>
              <a:rPr lang="fa-IR" b="1" dirty="0">
                <a:cs typeface="B Nazanin" pitchFamily="2" charset="-78"/>
              </a:rPr>
              <a:t>:</a:t>
            </a:r>
            <a:endParaRPr lang="fa-IR" b="1" dirty="0" smtClean="0">
              <a:ea typeface="Majalla UI"/>
              <a:cs typeface="B Nazanin" pitchFamily="2" charset="-78"/>
            </a:endParaRPr>
          </a:p>
        </p:txBody>
      </p:sp>
      <p:sp>
        <p:nvSpPr>
          <p:cNvPr id="11" name="TextBox 10"/>
          <p:cNvSpPr txBox="1"/>
          <p:nvPr/>
        </p:nvSpPr>
        <p:spPr>
          <a:xfrm>
            <a:off x="990600" y="2209800"/>
            <a:ext cx="3048000" cy="2308324"/>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285750" indent="-285750" algn="just" rtl="1">
              <a:buFont typeface="Wingdings" pitchFamily="2" charset="2"/>
              <a:buChar char="v"/>
            </a:pPr>
            <a:r>
              <a:rPr lang="fa-IR" b="1" dirty="0">
                <a:solidFill>
                  <a:schemeClr val="accent2">
                    <a:lumMod val="75000"/>
                  </a:schemeClr>
                </a:solidFill>
                <a:cs typeface="B Nazanin" pitchFamily="2" charset="-78"/>
              </a:rPr>
              <a:t>مقیاس طراحی ابنیه:</a:t>
            </a:r>
            <a:endParaRPr lang="en-US" b="1" dirty="0">
              <a:solidFill>
                <a:schemeClr val="accent2">
                  <a:lumMod val="75000"/>
                </a:schemeClr>
              </a:solidFill>
              <a:cs typeface="B Nazanin" pitchFamily="2" charset="-78"/>
            </a:endParaRPr>
          </a:p>
          <a:p>
            <a:pPr algn="just" rtl="1"/>
            <a:r>
              <a:rPr lang="fa-IR" dirty="0">
                <a:ea typeface="Majalla UI"/>
                <a:cs typeface="B Nazanin" pitchFamily="2" charset="-78"/>
              </a:rPr>
              <a:t>ساختمان ها در مقایسه با نمونه های قبل به مراتب ابعاد بزرگتری داشتند.</a:t>
            </a:r>
            <a:endParaRPr lang="en-US" dirty="0">
              <a:cs typeface="B Nazanin" pitchFamily="2" charset="-78"/>
            </a:endParaRPr>
          </a:p>
          <a:p>
            <a:pPr marL="285750" indent="-285750" algn="just" rtl="1">
              <a:buFont typeface="Wingdings" pitchFamily="2" charset="2"/>
              <a:buChar char="v"/>
            </a:pPr>
            <a:r>
              <a:rPr lang="fa-IR" b="1" dirty="0">
                <a:solidFill>
                  <a:schemeClr val="accent2">
                    <a:lumMod val="75000"/>
                  </a:schemeClr>
                </a:solidFill>
                <a:cs typeface="B Nazanin" pitchFamily="2" charset="-78"/>
              </a:rPr>
              <a:t>مقیاس طراحی اجزاء:</a:t>
            </a:r>
            <a:endParaRPr lang="en-US" b="1" dirty="0">
              <a:solidFill>
                <a:schemeClr val="accent2">
                  <a:lumMod val="75000"/>
                </a:schemeClr>
              </a:solidFill>
              <a:cs typeface="B Nazanin" pitchFamily="2" charset="-78"/>
            </a:endParaRPr>
          </a:p>
          <a:p>
            <a:pPr algn="just" rtl="1"/>
            <a:r>
              <a:rPr lang="fa-IR" dirty="0">
                <a:ea typeface="Majalla UI"/>
                <a:cs typeface="B Nazanin" pitchFamily="2" charset="-78"/>
              </a:rPr>
              <a:t>در این زمینه، طرح ها از مقیاس انسانی پیروی می کردند و تلاش می شد که همه چیز بر پایه ابعاد بدن انسان طراحی شود.</a:t>
            </a:r>
            <a:endParaRPr lang="en-US" dirty="0">
              <a:cs typeface="B Nazanin" pitchFamily="2" charset="-78"/>
            </a:endParaRPr>
          </a:p>
          <a:p>
            <a:pPr algn="just" rtl="1"/>
            <a:endParaRPr lang="en-US" dirty="0">
              <a:cs typeface="B Nazanin" pitchFamily="2" charset="-78"/>
            </a:endParaRPr>
          </a:p>
        </p:txBody>
      </p:sp>
      <p:sp>
        <p:nvSpPr>
          <p:cNvPr id="2" name="TextBox 1"/>
          <p:cNvSpPr txBox="1"/>
          <p:nvPr/>
        </p:nvSpPr>
        <p:spPr>
          <a:xfrm>
            <a:off x="6754091" y="569267"/>
            <a:ext cx="914400" cy="461665"/>
          </a:xfrm>
          <a:prstGeom prst="rect">
            <a:avLst/>
          </a:prstGeom>
          <a:noFill/>
        </p:spPr>
        <p:txBody>
          <a:bodyPr wrap="square" rtlCol="1">
            <a:spAutoFit/>
          </a:bodyPr>
          <a:lstStyle/>
          <a:p>
            <a:pPr algn="ctr" rtl="1"/>
            <a:r>
              <a:rPr lang="fa-IR" sz="2400" dirty="0" smtClean="0">
                <a:cs typeface="B Nazanin" pitchFamily="2" charset="-78"/>
              </a:rPr>
              <a:t>تراکم</a:t>
            </a:r>
            <a:endParaRPr lang="fa-IR" sz="2400" dirty="0">
              <a:cs typeface="B Nazanin" pitchFamily="2" charset="-78"/>
            </a:endParaRPr>
          </a:p>
        </p:txBody>
      </p:sp>
      <p:sp>
        <p:nvSpPr>
          <p:cNvPr id="12" name="Oval 11"/>
          <p:cNvSpPr/>
          <p:nvPr/>
        </p:nvSpPr>
        <p:spPr>
          <a:xfrm>
            <a:off x="1295400" y="381000"/>
            <a:ext cx="2133600" cy="838200"/>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905000" y="569267"/>
            <a:ext cx="914400" cy="461665"/>
          </a:xfrm>
          <a:prstGeom prst="rect">
            <a:avLst/>
          </a:prstGeom>
          <a:noFill/>
        </p:spPr>
        <p:txBody>
          <a:bodyPr wrap="square" rtlCol="1">
            <a:spAutoFit/>
          </a:bodyPr>
          <a:lstStyle/>
          <a:p>
            <a:pPr algn="ctr" rtl="1"/>
            <a:r>
              <a:rPr lang="fa-IR" sz="2400" dirty="0" smtClean="0">
                <a:cs typeface="B Nazanin" pitchFamily="2" charset="-78"/>
              </a:rPr>
              <a:t>مقیاس</a:t>
            </a:r>
            <a:endParaRPr lang="fa-IR" sz="2400" dirty="0">
              <a:cs typeface="B Nazanin" pitchFamily="2" charset="-78"/>
            </a:endParaRPr>
          </a:p>
        </p:txBody>
      </p:sp>
    </p:spTree>
    <p:extLst>
      <p:ext uri="{BB962C8B-B14F-4D97-AF65-F5344CB8AC3E}">
        <p14:creationId xmlns:p14="http://schemas.microsoft.com/office/powerpoint/2010/main" val="5589309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down)">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10" grpId="0"/>
      <p:bldP spid="11" grpId="0" animBg="1"/>
      <p:bldP spid="2" grpId="0"/>
      <p:bldP spid="12" grpId="0" animBg="1"/>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4584495" y="1524000"/>
            <a:ext cx="4348736" cy="36074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Bevel 3"/>
          <p:cNvSpPr/>
          <p:nvPr/>
        </p:nvSpPr>
        <p:spPr>
          <a:xfrm>
            <a:off x="5029200" y="148936"/>
            <a:ext cx="2895600" cy="990600"/>
          </a:xfrm>
          <a:prstGeom prst="bevel">
            <a:avLst/>
          </a:prstGeom>
          <a:solidFill>
            <a:schemeClr val="bg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105400" y="457200"/>
            <a:ext cx="2743200" cy="400110"/>
          </a:xfrm>
          <a:prstGeom prst="rect">
            <a:avLst/>
          </a:prstGeom>
          <a:noFill/>
        </p:spPr>
        <p:txBody>
          <a:bodyPr wrap="square" rtlCol="0">
            <a:spAutoFit/>
          </a:bodyPr>
          <a:lstStyle/>
          <a:p>
            <a:pPr algn="ctr"/>
            <a:r>
              <a:rPr lang="fa-IR" sz="2000" b="1" dirty="0" smtClean="0">
                <a:cs typeface="B Nazanin" pitchFamily="2" charset="-78"/>
              </a:rPr>
              <a:t>چارچوب توسعه</a:t>
            </a:r>
            <a:endParaRPr lang="en-US" sz="2000" b="1" dirty="0">
              <a:cs typeface="B Nazanin" pitchFamily="2" charset="-78"/>
            </a:endParaRPr>
          </a:p>
        </p:txBody>
      </p:sp>
      <p:sp>
        <p:nvSpPr>
          <p:cNvPr id="6" name="TextBox 5"/>
          <p:cNvSpPr txBox="1"/>
          <p:nvPr/>
        </p:nvSpPr>
        <p:spPr>
          <a:xfrm>
            <a:off x="76200" y="5131475"/>
            <a:ext cx="5943600" cy="2031325"/>
          </a:xfrm>
          <a:prstGeom prst="rect">
            <a:avLst/>
          </a:prstGeom>
          <a:noFill/>
        </p:spPr>
        <p:txBody>
          <a:bodyPr wrap="square" rtlCol="0">
            <a:spAutoFit/>
          </a:bodyPr>
          <a:lstStyle/>
          <a:p>
            <a:pPr algn="just" rtl="1">
              <a:lnSpc>
                <a:spcPct val="150000"/>
              </a:lnSpc>
            </a:pPr>
            <a:r>
              <a:rPr lang="fa-IR" b="1" dirty="0">
                <a:ea typeface="Majalla UI"/>
                <a:cs typeface="B Nazanin" pitchFamily="2" charset="-78"/>
              </a:rPr>
              <a:t>اصلی ترین ایده ی مکتب  تجدد در مورد توسعه می توان نگرش جامع به شهر ها و تأکید بر لزوم تهیه ی طرح جامع برای شهر ها دانست.</a:t>
            </a:r>
          </a:p>
          <a:p>
            <a:pPr algn="just" rtl="1">
              <a:lnSpc>
                <a:spcPct val="150000"/>
              </a:lnSpc>
            </a:pPr>
            <a:r>
              <a:rPr lang="fa-IR" b="1" dirty="0">
                <a:ea typeface="Majalla UI"/>
                <a:cs typeface="B Nazanin" pitchFamily="2" charset="-78"/>
              </a:rPr>
              <a:t>تجدد گرایان بر این باورند که تهیه طرح های شهری به ویِژه طرح جامع باید با حمایت مالی و اجرایی دولت صورت گیرد.</a:t>
            </a:r>
            <a:endParaRPr lang="en-US" b="1" dirty="0">
              <a:cs typeface="B Nazanin" pitchFamily="2" charset="-78"/>
            </a:endParaRPr>
          </a:p>
          <a:p>
            <a:pPr algn="just"/>
            <a:endParaRPr lang="en-US" b="1" dirty="0">
              <a:cs typeface="B Nazanin" pitchFamily="2" charset="-78"/>
            </a:endParaRPr>
          </a:p>
        </p:txBody>
      </p:sp>
    </p:spTree>
    <p:extLst>
      <p:ext uri="{BB962C8B-B14F-4D97-AF65-F5344CB8AC3E}">
        <p14:creationId xmlns:p14="http://schemas.microsoft.com/office/powerpoint/2010/main" val="24514829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quarter" idx="13"/>
            <p:extLst>
              <p:ext uri="{D42A27DB-BD31-4B8C-83A1-F6EECF244321}">
                <p14:modId xmlns:p14="http://schemas.microsoft.com/office/powerpoint/2010/main" val="21599819"/>
              </p:ext>
            </p:extLst>
          </p:nvPr>
        </p:nvGraphicFramePr>
        <p:xfrm>
          <a:off x="381000" y="723900"/>
          <a:ext cx="7696200" cy="5829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p:cNvSpPr/>
          <p:nvPr/>
        </p:nvSpPr>
        <p:spPr>
          <a:xfrm>
            <a:off x="5943600" y="190500"/>
            <a:ext cx="2819400" cy="533400"/>
          </a:xfrm>
          <a:prstGeom prst="rect">
            <a:avLst/>
          </a:prstGeom>
          <a:scene3d>
            <a:camera prst="orthographicFront"/>
            <a:lightRig rig="threePt" dir="t"/>
          </a:scene3d>
          <a:sp3d>
            <a:bevelT prst="angle"/>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5" name="TextBox 4"/>
          <p:cNvSpPr txBox="1"/>
          <p:nvPr/>
        </p:nvSpPr>
        <p:spPr>
          <a:xfrm>
            <a:off x="6864927" y="270164"/>
            <a:ext cx="1066800" cy="381000"/>
          </a:xfrm>
          <a:prstGeom prst="rect">
            <a:avLst/>
          </a:prstGeom>
          <a:noFill/>
        </p:spPr>
        <p:txBody>
          <a:bodyPr wrap="square" rtlCol="0">
            <a:spAutoFit/>
          </a:bodyPr>
          <a:lstStyle/>
          <a:p>
            <a:r>
              <a:rPr lang="fa-IR" b="1" dirty="0" smtClean="0">
                <a:effectLst>
                  <a:outerShdw blurRad="38100" dist="38100" dir="2700000" algn="tl">
                    <a:srgbClr val="000000">
                      <a:alpha val="43137"/>
                    </a:srgbClr>
                  </a:outerShdw>
                </a:effectLst>
                <a:cs typeface="B Nazanin" pitchFamily="2" charset="-78"/>
              </a:rPr>
              <a:t>انتقادات</a:t>
            </a:r>
            <a:endParaRPr lang="en-US" b="1" dirty="0">
              <a:effectLst>
                <a:outerShdw blurRad="38100" dist="38100" dir="2700000" algn="tl">
                  <a:srgbClr val="000000">
                    <a:alpha val="43137"/>
                  </a:srgbClr>
                </a:outerShdw>
              </a:effectLst>
              <a:cs typeface="B Nazanin" pitchFamily="2" charset="-78"/>
            </a:endParaRPr>
          </a:p>
        </p:txBody>
      </p:sp>
      <p:sp>
        <p:nvSpPr>
          <p:cNvPr id="7" name="TextBox 6"/>
          <p:cNvSpPr txBox="1"/>
          <p:nvPr/>
        </p:nvSpPr>
        <p:spPr>
          <a:xfrm>
            <a:off x="1898073" y="1905000"/>
            <a:ext cx="6102927" cy="369332"/>
          </a:xfrm>
          <a:prstGeom prst="rect">
            <a:avLst/>
          </a:prstGeom>
          <a:noFill/>
        </p:spPr>
        <p:txBody>
          <a:bodyPr wrap="square" rtlCol="0">
            <a:spAutoFit/>
          </a:bodyPr>
          <a:lstStyle/>
          <a:p>
            <a:pPr lvl="0" algn="r" rtl="1"/>
            <a:r>
              <a:rPr lang="fa-IR" b="1" dirty="0">
                <a:cs typeface="B Nazanin" pitchFamily="2" charset="-78"/>
              </a:rPr>
              <a:t>مشخصات روانی و روابط روحی انسان با </a:t>
            </a:r>
            <a:r>
              <a:rPr lang="fa-IR" b="1" dirty="0" smtClean="0">
                <a:cs typeface="B Nazanin" pitchFamily="2" charset="-78"/>
              </a:rPr>
              <a:t>محیط</a:t>
            </a:r>
            <a:endParaRPr lang="fa-IR" b="1" dirty="0">
              <a:cs typeface="B Nazanin" pitchFamily="2" charset="-78"/>
            </a:endParaRPr>
          </a:p>
        </p:txBody>
      </p:sp>
      <p:sp>
        <p:nvSpPr>
          <p:cNvPr id="8" name="TextBox 7"/>
          <p:cNvSpPr txBox="1"/>
          <p:nvPr/>
        </p:nvSpPr>
        <p:spPr>
          <a:xfrm>
            <a:off x="3733800" y="2667000"/>
            <a:ext cx="4267200" cy="369332"/>
          </a:xfrm>
          <a:prstGeom prst="rect">
            <a:avLst/>
          </a:prstGeom>
          <a:noFill/>
        </p:spPr>
        <p:txBody>
          <a:bodyPr wrap="square" rtlCol="0">
            <a:spAutoFit/>
          </a:bodyPr>
          <a:lstStyle/>
          <a:p>
            <a:pPr lvl="0" algn="r" rtl="1"/>
            <a:r>
              <a:rPr lang="fa-IR" b="1" dirty="0">
                <a:cs typeface="B Nazanin" pitchFamily="2" charset="-78"/>
              </a:rPr>
              <a:t>پلانهای تیپ ضد </a:t>
            </a:r>
            <a:r>
              <a:rPr lang="fa-IR" b="1" dirty="0" smtClean="0">
                <a:cs typeface="B Nazanin" pitchFamily="2" charset="-78"/>
              </a:rPr>
              <a:t>فرهنگ</a:t>
            </a:r>
            <a:endParaRPr lang="fa-IR" b="1" dirty="0">
              <a:cs typeface="B Nazanin" pitchFamily="2" charset="-78"/>
            </a:endParaRPr>
          </a:p>
        </p:txBody>
      </p:sp>
      <p:sp>
        <p:nvSpPr>
          <p:cNvPr id="9" name="TextBox 8"/>
          <p:cNvSpPr txBox="1"/>
          <p:nvPr/>
        </p:nvSpPr>
        <p:spPr>
          <a:xfrm>
            <a:off x="2209801" y="3505200"/>
            <a:ext cx="5721926" cy="369332"/>
          </a:xfrm>
          <a:prstGeom prst="rect">
            <a:avLst/>
          </a:prstGeom>
          <a:noFill/>
        </p:spPr>
        <p:txBody>
          <a:bodyPr wrap="square" rtlCol="0">
            <a:spAutoFit/>
          </a:bodyPr>
          <a:lstStyle/>
          <a:p>
            <a:pPr lvl="0" algn="r" rtl="1"/>
            <a:r>
              <a:rPr lang="fa-IR" b="1" dirty="0">
                <a:cs typeface="B Nazanin" pitchFamily="2" charset="-78"/>
              </a:rPr>
              <a:t>برجهای بلند فاقد مقیاس انسانی،ضد بنیانهای اجتماعی </a:t>
            </a:r>
            <a:r>
              <a:rPr lang="fa-IR" b="1" dirty="0" smtClean="0">
                <a:cs typeface="B Nazanin" pitchFamily="2" charset="-78"/>
              </a:rPr>
              <a:t>و نافی امنیت</a:t>
            </a:r>
            <a:endParaRPr lang="en-US" b="1" dirty="0">
              <a:cs typeface="B Nazanin" pitchFamily="2" charset="-78"/>
            </a:endParaRPr>
          </a:p>
        </p:txBody>
      </p:sp>
      <p:sp>
        <p:nvSpPr>
          <p:cNvPr id="10" name="TextBox 9"/>
          <p:cNvSpPr txBox="1"/>
          <p:nvPr/>
        </p:nvSpPr>
        <p:spPr>
          <a:xfrm>
            <a:off x="3276600" y="4267200"/>
            <a:ext cx="4724400" cy="369332"/>
          </a:xfrm>
          <a:prstGeom prst="rect">
            <a:avLst/>
          </a:prstGeom>
          <a:noFill/>
        </p:spPr>
        <p:txBody>
          <a:bodyPr wrap="square" rtlCol="0">
            <a:spAutoFit/>
          </a:bodyPr>
          <a:lstStyle/>
          <a:p>
            <a:pPr lvl="0" algn="r" rtl="1"/>
            <a:r>
              <a:rPr lang="fa-IR" b="1" dirty="0">
                <a:cs typeface="B Nazanin" pitchFamily="2" charset="-78"/>
              </a:rPr>
              <a:t>استفاده از مصالح </a:t>
            </a:r>
            <a:r>
              <a:rPr lang="fa-IR" b="1" dirty="0" smtClean="0">
                <a:cs typeface="B Nazanin" pitchFamily="2" charset="-78"/>
              </a:rPr>
              <a:t>تجدد</a:t>
            </a:r>
            <a:endParaRPr lang="fa-IR" b="1" dirty="0">
              <a:cs typeface="B Nazanin" pitchFamily="2" charset="-78"/>
            </a:endParaRPr>
          </a:p>
        </p:txBody>
      </p:sp>
    </p:spTree>
    <p:extLst>
      <p:ext uri="{BB962C8B-B14F-4D97-AF65-F5344CB8AC3E}">
        <p14:creationId xmlns:p14="http://schemas.microsoft.com/office/powerpoint/2010/main" val="2200192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429000"/>
            <a:ext cx="3684587" cy="3437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ular Callout 5"/>
          <p:cNvSpPr/>
          <p:nvPr/>
        </p:nvSpPr>
        <p:spPr>
          <a:xfrm>
            <a:off x="4696691" y="-6927"/>
            <a:ext cx="3886200" cy="2895600"/>
          </a:xfrm>
          <a:prstGeom prst="wedgeRectCallou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ular Callout 7"/>
          <p:cNvSpPr/>
          <p:nvPr/>
        </p:nvSpPr>
        <p:spPr>
          <a:xfrm flipH="1">
            <a:off x="0" y="0"/>
            <a:ext cx="3886200" cy="3021649"/>
          </a:xfrm>
          <a:prstGeom prst="wedgeRectCallou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597" y="3429000"/>
            <a:ext cx="3574473" cy="349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800600" y="152400"/>
            <a:ext cx="3782291" cy="2862322"/>
          </a:xfrm>
          <a:prstGeom prst="rect">
            <a:avLst/>
          </a:prstGeom>
          <a:noFill/>
        </p:spPr>
        <p:txBody>
          <a:bodyPr wrap="square" rtlCol="0">
            <a:spAutoFit/>
          </a:bodyPr>
          <a:lstStyle/>
          <a:p>
            <a:pPr algn="just" rtl="1"/>
            <a:r>
              <a:rPr lang="fa-IR" b="1" dirty="0">
                <a:solidFill>
                  <a:schemeClr val="bg1"/>
                </a:solidFill>
                <a:cs typeface="B Nazanin" pitchFamily="2" charset="-78"/>
              </a:rPr>
              <a:t>جین جیکوبز</a:t>
            </a:r>
            <a:endParaRPr lang="fa-IR" dirty="0">
              <a:solidFill>
                <a:schemeClr val="bg1"/>
              </a:solidFill>
              <a:cs typeface="B Nazanin" pitchFamily="2" charset="-78"/>
            </a:endParaRPr>
          </a:p>
          <a:p>
            <a:pPr algn="just" rtl="1"/>
            <a:r>
              <a:rPr lang="fa-IR" dirty="0">
                <a:solidFill>
                  <a:schemeClr val="bg1"/>
                </a:solidFill>
                <a:cs typeface="B Nazanin" pitchFamily="2" charset="-78"/>
              </a:rPr>
              <a:t>از نظر وی چارچوبهای کالبدی قرن نوزدهمی شهرهای آمریکا،بیشتر با زندگی روزانه ی مردم تطابق داشتند تا ساخت و ساز های تجددگرایانه در قرن بیستم </a:t>
            </a:r>
            <a:r>
              <a:rPr lang="en-US" dirty="0">
                <a:solidFill>
                  <a:schemeClr val="bg1"/>
                </a:solidFill>
                <a:cs typeface="B Nazanin" pitchFamily="2" charset="-78"/>
              </a:rPr>
              <a:t>.</a:t>
            </a:r>
            <a:r>
              <a:rPr lang="fa-IR" dirty="0">
                <a:solidFill>
                  <a:schemeClr val="bg1"/>
                </a:solidFill>
                <a:cs typeface="B Nazanin" pitchFamily="2" charset="-78"/>
              </a:rPr>
              <a:t>وی عملکرد بسیاری از الگوهای کالبدی تجدد مانند تفکیک سواره از پیاده و شکل گیری معابر تک عملکردی، در نظر گرفتن پارکهای بزرگ برای کودکان و  منطقه بندی تک عملکردی را زیر سؤال برد.</a:t>
            </a:r>
            <a:endParaRPr lang="en-US" dirty="0">
              <a:solidFill>
                <a:schemeClr val="bg1"/>
              </a:solidFill>
              <a:cs typeface="B Nazanin" pitchFamily="2" charset="-78"/>
            </a:endParaRPr>
          </a:p>
          <a:p>
            <a:pPr algn="just" rtl="1"/>
            <a:endParaRPr lang="en-US" dirty="0">
              <a:solidFill>
                <a:schemeClr val="bg1"/>
              </a:solidFill>
              <a:cs typeface="B Nazanin" pitchFamily="2" charset="-78"/>
            </a:endParaRPr>
          </a:p>
        </p:txBody>
      </p:sp>
      <p:sp>
        <p:nvSpPr>
          <p:cNvPr id="9" name="TextBox 8"/>
          <p:cNvSpPr txBox="1"/>
          <p:nvPr/>
        </p:nvSpPr>
        <p:spPr>
          <a:xfrm>
            <a:off x="151740" y="-34617"/>
            <a:ext cx="3429000" cy="2893100"/>
          </a:xfrm>
          <a:prstGeom prst="rect">
            <a:avLst/>
          </a:prstGeom>
          <a:noFill/>
        </p:spPr>
        <p:txBody>
          <a:bodyPr wrap="square" rtlCol="0">
            <a:spAutoFit/>
          </a:bodyPr>
          <a:lstStyle/>
          <a:p>
            <a:pPr algn="just" rtl="1"/>
            <a:r>
              <a:rPr lang="fa-IR" sz="1600" b="1" dirty="0">
                <a:solidFill>
                  <a:schemeClr val="bg1"/>
                </a:solidFill>
                <a:cs typeface="B Nazanin" pitchFamily="2" charset="-78"/>
              </a:rPr>
              <a:t> راب کریر</a:t>
            </a:r>
          </a:p>
          <a:p>
            <a:pPr algn="just" rtl="1">
              <a:lnSpc>
                <a:spcPct val="150000"/>
              </a:lnSpc>
            </a:pPr>
            <a:r>
              <a:rPr lang="fa-IR" sz="1600" dirty="0">
                <a:solidFill>
                  <a:schemeClr val="bg1"/>
                </a:solidFill>
                <a:cs typeface="B Nazanin" pitchFamily="2" charset="-78"/>
              </a:rPr>
              <a:t>او طراحی فضای شهری را مشابه طراحی فضای داخل یک بنا می داند در واقع همان گونه که یک فضای معماری نیاز دارد  که به وسیله ی حدود کالبدی "تعریف"شود لازم است فضای شهری نیز توسط بدنه ساختمان های پیرامون،محصور شده و به میدان یا خیابان بدل گردد.مانند پروژه ی لوکوربوزیه برای مرکز شهر پاریس</a:t>
            </a:r>
            <a:r>
              <a:rPr lang="fa-IR" sz="1600" dirty="0" smtClean="0">
                <a:solidFill>
                  <a:schemeClr val="bg1"/>
                </a:solidFill>
                <a:cs typeface="B Nazanin" pitchFamily="2" charset="-78"/>
              </a:rPr>
              <a:t>.</a:t>
            </a:r>
            <a:endParaRPr lang="en-US" sz="1600" dirty="0">
              <a:solidFill>
                <a:schemeClr val="bg1"/>
              </a:solidFill>
              <a:cs typeface="B Nazanin" pitchFamily="2" charset="-78"/>
            </a:endParaRPr>
          </a:p>
        </p:txBody>
      </p:sp>
    </p:spTree>
    <p:extLst>
      <p:ext uri="{BB962C8B-B14F-4D97-AF65-F5344CB8AC3E}">
        <p14:creationId xmlns:p14="http://schemas.microsoft.com/office/powerpoint/2010/main" val="31977378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5122"/>
                                        </p:tgtEl>
                                        <p:attrNameLst>
                                          <p:attrName>style.visibility</p:attrName>
                                        </p:attrNameLst>
                                      </p:cBhvr>
                                      <p:to>
                                        <p:strVal val="visible"/>
                                      </p:to>
                                    </p:set>
                                    <p:animEffect transition="in" filter="wheel(1)">
                                      <p:cBhvr>
                                        <p:cTn id="13" dur="2000"/>
                                        <p:tgtEl>
                                          <p:spTgt spid="5122"/>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5123"/>
                                        </p:tgtEl>
                                        <p:attrNameLst>
                                          <p:attrName>style.visibility</p:attrName>
                                        </p:attrNameLst>
                                      </p:cBhvr>
                                      <p:to>
                                        <p:strVal val="visible"/>
                                      </p:to>
                                    </p:set>
                                    <p:animEffect transition="in" filter="wheel(1)">
                                      <p:cBhvr>
                                        <p:cTn id="25" dur="2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2455471" y="2259394"/>
            <a:ext cx="3913971" cy="2920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Pentagon 5"/>
          <p:cNvSpPr/>
          <p:nvPr/>
        </p:nvSpPr>
        <p:spPr>
          <a:xfrm rot="10800000">
            <a:off x="6907908" y="514849"/>
            <a:ext cx="1666152" cy="585387"/>
          </a:xfrm>
          <a:prstGeom prst="homePlat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162800" y="627826"/>
            <a:ext cx="1447800" cy="369332"/>
          </a:xfrm>
          <a:prstGeom prst="rect">
            <a:avLst/>
          </a:prstGeom>
          <a:noFill/>
        </p:spPr>
        <p:txBody>
          <a:bodyPr wrap="square" rtlCol="0">
            <a:spAutoFit/>
          </a:bodyPr>
          <a:lstStyle/>
          <a:p>
            <a:pPr algn="ctr" rtl="1"/>
            <a:r>
              <a:rPr lang="fa-IR"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امتیازات</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endParaRPr>
          </a:p>
        </p:txBody>
      </p:sp>
      <p:sp>
        <p:nvSpPr>
          <p:cNvPr id="8" name="TextBox 7"/>
          <p:cNvSpPr txBox="1"/>
          <p:nvPr/>
        </p:nvSpPr>
        <p:spPr>
          <a:xfrm>
            <a:off x="914400" y="1524000"/>
            <a:ext cx="2590800" cy="646331"/>
          </a:xfrm>
          <a:prstGeom prst="rect">
            <a:avLst/>
          </a:prstGeom>
          <a:noFill/>
        </p:spPr>
        <p:txBody>
          <a:bodyPr wrap="square" rtlCol="0">
            <a:spAutoFit/>
          </a:bodyPr>
          <a:lstStyle/>
          <a:p>
            <a:pPr marL="285750" lvl="0" indent="-285750" algn="r" rtl="1">
              <a:buFont typeface="Wingdings" pitchFamily="2" charset="2"/>
              <a:buChar char="q"/>
            </a:pPr>
            <a:r>
              <a:rPr lang="fa-IR" dirty="0">
                <a:cs typeface="B Nazanin" pitchFamily="2" charset="-78"/>
              </a:rPr>
              <a:t>تأکید بر نقش استنتاج منطقی و علمی در طراحی </a:t>
            </a:r>
            <a:endParaRPr lang="en-US" dirty="0">
              <a:cs typeface="B Nazanin" pitchFamily="2" charset="-78"/>
            </a:endParaRPr>
          </a:p>
        </p:txBody>
      </p:sp>
      <p:sp>
        <p:nvSpPr>
          <p:cNvPr id="4" name="TextBox 3"/>
          <p:cNvSpPr txBox="1"/>
          <p:nvPr/>
        </p:nvSpPr>
        <p:spPr>
          <a:xfrm>
            <a:off x="5410200" y="1524000"/>
            <a:ext cx="2476500" cy="646331"/>
          </a:xfrm>
          <a:prstGeom prst="rect">
            <a:avLst/>
          </a:prstGeom>
          <a:noFill/>
        </p:spPr>
        <p:txBody>
          <a:bodyPr wrap="square" rtlCol="1">
            <a:spAutoFit/>
          </a:bodyPr>
          <a:lstStyle/>
          <a:p>
            <a:pPr marL="285750" indent="-285750" algn="r" rtl="1">
              <a:buFont typeface="Wingdings" pitchFamily="2" charset="2"/>
              <a:buChar char="q"/>
            </a:pPr>
            <a:r>
              <a:rPr lang="fa-IR" dirty="0">
                <a:cs typeface="B Nazanin" pitchFamily="2" charset="-78"/>
              </a:rPr>
              <a:t>پررنگ تر شدن نقش دولت در اقدامات </a:t>
            </a:r>
            <a:r>
              <a:rPr lang="fa-IR" dirty="0" smtClean="0">
                <a:cs typeface="B Nazanin" pitchFamily="2" charset="-78"/>
              </a:rPr>
              <a:t>شهری</a:t>
            </a:r>
            <a:endParaRPr lang="fa-IR" dirty="0">
              <a:cs typeface="B Nazanin" panose="00000400000000000000" pitchFamily="2" charset="-78"/>
            </a:endParaRPr>
          </a:p>
        </p:txBody>
      </p:sp>
    </p:spTree>
    <p:extLst>
      <p:ext uri="{BB962C8B-B14F-4D97-AF65-F5344CB8AC3E}">
        <p14:creationId xmlns:p14="http://schemas.microsoft.com/office/powerpoint/2010/main" val="11278080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774873" y="522844"/>
            <a:ext cx="1524000" cy="584775"/>
          </a:xfrm>
          <a:prstGeom prst="rect">
            <a:avLst/>
          </a:prstGeom>
          <a:noFill/>
        </p:spPr>
        <p:txBody>
          <a:bodyPr wrap="square" rtlCol="0">
            <a:spAutoFit/>
          </a:bodyPr>
          <a:lstStyle/>
          <a:p>
            <a:pPr algn="r" rtl="1"/>
            <a:r>
              <a:rPr lang="fa-IR" sz="3200" b="1" dirty="0" smtClean="0">
                <a:cs typeface="B Nazanin" pitchFamily="2" charset="-78"/>
              </a:rPr>
              <a:t>منابع</a:t>
            </a:r>
            <a:endParaRPr lang="en-US" sz="3200" b="1" dirty="0">
              <a:cs typeface="B Nazanin" pitchFamily="2" charset="-78"/>
            </a:endParaRPr>
          </a:p>
        </p:txBody>
      </p:sp>
      <p:sp>
        <p:nvSpPr>
          <p:cNvPr id="6" name="Rectangle 5"/>
          <p:cNvSpPr/>
          <p:nvPr/>
        </p:nvSpPr>
        <p:spPr>
          <a:xfrm>
            <a:off x="609600" y="1600200"/>
            <a:ext cx="8001000" cy="3416320"/>
          </a:xfrm>
          <a:prstGeom prst="rect">
            <a:avLst/>
          </a:prstGeom>
        </p:spPr>
        <p:txBody>
          <a:bodyPr wrap="square">
            <a:spAutoFit/>
          </a:bodyPr>
          <a:lstStyle/>
          <a:p>
            <a:pPr algn="just" rtl="1">
              <a:lnSpc>
                <a:spcPct val="150000"/>
              </a:lnSpc>
            </a:pPr>
            <a:r>
              <a:rPr lang="fa-IR" dirty="0" smtClean="0">
                <a:cs typeface="B Nazanin" pitchFamily="2" charset="-78"/>
              </a:rPr>
              <a:t>1) تحلیل </a:t>
            </a:r>
            <a:r>
              <a:rPr lang="fa-IR" dirty="0">
                <a:cs typeface="B Nazanin" pitchFamily="2" charset="-78"/>
              </a:rPr>
              <a:t>مبانی نظری طراحی شهری معاصر/ تألیف: سید حسین بحرینی، مهندس بهناز بلوکی، مهندس سوده تقابن/  چاپ اول/ 1388 /موسسه ی انتشارات دانشگاه تهران</a:t>
            </a:r>
          </a:p>
          <a:p>
            <a:pPr algn="just" rtl="1">
              <a:lnSpc>
                <a:spcPct val="150000"/>
              </a:lnSpc>
            </a:pPr>
            <a:r>
              <a:rPr lang="fa-IR" dirty="0" smtClean="0">
                <a:cs typeface="B Nazanin" pitchFamily="2" charset="-78"/>
              </a:rPr>
              <a:t>2) شهرسازی </a:t>
            </a:r>
            <a:r>
              <a:rPr lang="fa-IR" dirty="0">
                <a:cs typeface="B Nazanin" pitchFamily="2" charset="-78"/>
              </a:rPr>
              <a:t>معاصر از نخستین سرچشمه ها تا منشور آتن/ واتسلاف اوستروفسکی/ ترجمه ی لادن اعتضادی / چاپ چهارم/ 1387/ مرکز نشر دانشگاهی، تهران</a:t>
            </a:r>
          </a:p>
          <a:p>
            <a:pPr algn="just" rtl="1">
              <a:lnSpc>
                <a:spcPct val="150000"/>
              </a:lnSpc>
            </a:pPr>
            <a:r>
              <a:rPr lang="fa-IR" dirty="0" smtClean="0">
                <a:cs typeface="B Nazanin" pitchFamily="2" charset="-78"/>
              </a:rPr>
              <a:t>3) فضا </a:t>
            </a:r>
            <a:r>
              <a:rPr lang="fa-IR" dirty="0">
                <a:cs typeface="B Nazanin" pitchFamily="2" charset="-78"/>
              </a:rPr>
              <a:t>زمان و معماری/ زیگفرید گیدیون/ ترجمه ی منوچهر مزینی/ چاپ یازدهم/ 1386/ شرکت انتشارات </a:t>
            </a:r>
            <a:r>
              <a:rPr lang="fa-IR" dirty="0" smtClean="0">
                <a:cs typeface="B Nazanin" pitchFamily="2" charset="-78"/>
              </a:rPr>
              <a:t>علمی  و </a:t>
            </a:r>
            <a:r>
              <a:rPr lang="fa-IR" dirty="0">
                <a:cs typeface="B Nazanin" pitchFamily="2" charset="-78"/>
              </a:rPr>
              <a:t>فرهنگی</a:t>
            </a:r>
          </a:p>
          <a:p>
            <a:pPr algn="just" rtl="1">
              <a:lnSpc>
                <a:spcPct val="150000"/>
              </a:lnSpc>
            </a:pPr>
            <a:r>
              <a:rPr lang="fa-IR" dirty="0" smtClean="0">
                <a:cs typeface="B Nazanin" pitchFamily="2" charset="-78"/>
              </a:rPr>
              <a:t>4) مبانی </a:t>
            </a:r>
            <a:r>
              <a:rPr lang="fa-IR" dirty="0">
                <a:cs typeface="B Nazanin" pitchFamily="2" charset="-78"/>
              </a:rPr>
              <a:t>و مفاهیم در معماری معاصر غرب/ دکتر وحید قبادیان/ چاپ ششم/ 1386</a:t>
            </a:r>
          </a:p>
          <a:p>
            <a:pPr algn="just" rtl="1">
              <a:lnSpc>
                <a:spcPct val="150000"/>
              </a:lnSpc>
            </a:pPr>
            <a:r>
              <a:rPr lang="fa-IR" dirty="0" smtClean="0">
                <a:cs typeface="B Nazanin" pitchFamily="2" charset="-78"/>
              </a:rPr>
              <a:t>5) دانشنامه </a:t>
            </a:r>
            <a:r>
              <a:rPr lang="fa-IR" dirty="0">
                <a:cs typeface="B Nazanin" pitchFamily="2" charset="-78"/>
              </a:rPr>
              <a:t>ی آزاد  ویکی پدیا</a:t>
            </a:r>
            <a:endParaRPr lang="en-US" dirty="0">
              <a:cs typeface="B Nazanin" pitchFamily="2" charset="-78"/>
            </a:endParaRPr>
          </a:p>
        </p:txBody>
      </p:sp>
    </p:spTree>
    <p:extLst>
      <p:ext uri="{BB962C8B-B14F-4D97-AF65-F5344CB8AC3E}">
        <p14:creationId xmlns:p14="http://schemas.microsoft.com/office/powerpoint/2010/main" val="38270486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0" y="381000"/>
            <a:ext cx="2819400" cy="504000"/>
          </a:xfrm>
          <a:solidFill>
            <a:schemeClr val="tx2">
              <a:lumMod val="10000"/>
            </a:schemeClr>
          </a:solidFill>
        </p:spPr>
        <p:style>
          <a:lnRef idx="3">
            <a:schemeClr val="lt1"/>
          </a:lnRef>
          <a:fillRef idx="1">
            <a:schemeClr val="accent5"/>
          </a:fillRef>
          <a:effectRef idx="1">
            <a:schemeClr val="accent5"/>
          </a:effectRef>
          <a:fontRef idx="minor">
            <a:schemeClr val="lt1"/>
          </a:fontRef>
        </p:style>
        <p:txBody>
          <a:bodyPr>
            <a:normAutofit/>
          </a:bodyPr>
          <a:lstStyle/>
          <a:p>
            <a:pPr algn="ctr"/>
            <a:r>
              <a:rPr lang="fa-IR" sz="2800" dirty="0" smtClean="0">
                <a:cs typeface="B Nazanin" pitchFamily="2" charset="-78"/>
              </a:rPr>
              <a:t>ریشه و سابقه نهضت</a:t>
            </a:r>
            <a:endParaRPr lang="en-US" sz="2800" dirty="0">
              <a:cs typeface="B Nazanin" pitchFamily="2" charset="-78"/>
            </a:endParaRPr>
          </a:p>
        </p:txBody>
      </p:sp>
      <p:pic>
        <p:nvPicPr>
          <p:cNvPr id="3074"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316173" y="3042523"/>
            <a:ext cx="4800600" cy="35052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105400" y="1070658"/>
            <a:ext cx="3581400" cy="2585323"/>
          </a:xfrm>
          <a:prstGeom prst="rect">
            <a:avLst/>
          </a:prstGeom>
          <a:noFill/>
        </p:spPr>
        <p:txBody>
          <a:bodyPr wrap="square" rtlCol="0">
            <a:spAutoFit/>
          </a:bodyPr>
          <a:lstStyle/>
          <a:p>
            <a:pPr algn="just" rtl="1"/>
            <a:r>
              <a:rPr lang="fa-IR" dirty="0">
                <a:cs typeface="B Nazanin" pitchFamily="2" charset="-78"/>
              </a:rPr>
              <a:t>در اواخر قرن </a:t>
            </a:r>
            <a:r>
              <a:rPr lang="fa-IR" dirty="0" smtClean="0">
                <a:cs typeface="B Nazanin" pitchFamily="2" charset="-78"/>
              </a:rPr>
              <a:t>19 درک </a:t>
            </a:r>
            <a:r>
              <a:rPr lang="fa-IR" dirty="0">
                <a:cs typeface="B Nazanin" pitchFamily="2" charset="-78"/>
              </a:rPr>
              <a:t>عدم تناسب محیط شهری با روح در حال حلول زندگی جدید، آغازگر اظهارنظرهای بسیاری در زمینه های مختلفی از جمله معماری و شهرسازی شد.رشد جمعیت شهرها و در پی آن ازدحام، شرایط اسفبار بهداشت، آشفتگی شبکه های ارتباطی و گسترش بی سامان حومه ها و ... باعث شد تا صاحبنظران معماری و شهرسازی در جهت رفع این مشکلات دست به فعالیت های علمی و نظری بزنند.</a:t>
            </a:r>
            <a:endParaRPr lang="en-US" dirty="0">
              <a:cs typeface="B Nazanin" pitchFamily="2" charset="-78"/>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5576" y="3688963"/>
            <a:ext cx="3857625" cy="320201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05130" y="1070657"/>
            <a:ext cx="4572000" cy="2585323"/>
          </a:xfrm>
          <a:prstGeom prst="rect">
            <a:avLst/>
          </a:prstGeom>
          <a:noFill/>
        </p:spPr>
        <p:txBody>
          <a:bodyPr wrap="square" rtlCol="0">
            <a:spAutoFit/>
          </a:bodyPr>
          <a:lstStyle/>
          <a:p>
            <a:pPr algn="just" rtl="1"/>
            <a:r>
              <a:rPr lang="fa-IR" dirty="0" smtClean="0">
                <a:cs typeface="B Nazanin" pitchFamily="2" charset="-78"/>
              </a:rPr>
              <a:t>در معماری، اسکلت های فلزی، صفحات بزرگ شیشه ای، آسانسور، تأسیسات مربوط به نور و تهویه امکاناتی را ارائه داد که قبل از آن ممکن نبود.بنابراین تفکیک معماری جدید از سنتی امری ساده بود.اما سؤالی که از همان ابتدا مطرح گردید،این بود که شهر جدید چگونه باید باشد ؟ و بدین ترتیب بحث های آغازین در زمینه شهرسازی تجدد توسط پاتریک    گدس مطرح شد. </a:t>
            </a:r>
            <a:r>
              <a:rPr lang="fa-IR" dirty="0">
                <a:cs typeface="B Nazanin" pitchFamily="2" charset="-78"/>
              </a:rPr>
              <a:t>(بحرینی،95:1392)</a:t>
            </a:r>
            <a:endParaRPr lang="en-US" dirty="0"/>
          </a:p>
          <a:p>
            <a:pPr algn="just" rtl="1"/>
            <a:endParaRPr lang="fa-IR" dirty="0" smtClean="0">
              <a:cs typeface="B Nazanin" pitchFamily="2" charset="-78"/>
            </a:endParaRPr>
          </a:p>
          <a:p>
            <a:pPr algn="just" rtl="1"/>
            <a:endParaRPr lang="en-US" dirty="0">
              <a:cs typeface="B Nazanin" pitchFamily="2" charset="-78"/>
            </a:endParaRPr>
          </a:p>
        </p:txBody>
      </p:sp>
    </p:spTree>
    <p:extLst>
      <p:ext uri="{BB962C8B-B14F-4D97-AF65-F5344CB8AC3E}">
        <p14:creationId xmlns:p14="http://schemas.microsoft.com/office/powerpoint/2010/main" val="39618691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heel(1)">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wheel(1)">
                                      <p:cBhvr>
                                        <p:cTn id="12"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Vertical Scroll 6"/>
          <p:cNvSpPr/>
          <p:nvPr/>
        </p:nvSpPr>
        <p:spPr>
          <a:xfrm>
            <a:off x="-228600" y="221673"/>
            <a:ext cx="8991600" cy="6553199"/>
          </a:xfrm>
          <a:prstGeom prst="verticalScroll">
            <a:avLst/>
          </a:prstGeom>
          <a:solidFill>
            <a:schemeClr val="bg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p:cNvSpPr>
            <a:spLocks noGrp="1"/>
          </p:cNvSpPr>
          <p:nvPr>
            <p:ph type="title"/>
          </p:nvPr>
        </p:nvSpPr>
        <p:spPr>
          <a:xfrm>
            <a:off x="5140036" y="457200"/>
            <a:ext cx="2590800" cy="609600"/>
          </a:xfrm>
          <a:solidFill>
            <a:schemeClr val="tx2"/>
          </a:solidFill>
        </p:spPr>
        <p:txBody>
          <a:bodyPr>
            <a:normAutofit/>
          </a:bodyPr>
          <a:lstStyle/>
          <a:p>
            <a:r>
              <a:rPr lang="fa-IR" sz="2000" dirty="0" smtClean="0">
                <a:solidFill>
                  <a:schemeClr val="tx1"/>
                </a:solidFill>
              </a:rPr>
              <a:t>طراحی نخستین شهر تجدد</a:t>
            </a:r>
            <a:endParaRPr lang="en-US" sz="2000" dirty="0">
              <a:solidFill>
                <a:schemeClr val="tx1"/>
              </a:solidFill>
            </a:endParaRPr>
          </a:p>
        </p:txBody>
      </p:sp>
      <p:pic>
        <p:nvPicPr>
          <p:cNvPr id="9" name="Content Placeholder 8"/>
          <p:cNvPicPr>
            <a:picLocks noGrp="1" noChangeAspect="1"/>
          </p:cNvPicPr>
          <p:nvPr>
            <p:ph sz="quarter" idx="13"/>
          </p:nvPr>
        </p:nvPicPr>
        <p:blipFill>
          <a:blip r:embed="rId3" cstate="print">
            <a:extLst>
              <a:ext uri="{28A0092B-C50C-407E-A947-70E740481C1C}">
                <a14:useLocalDpi xmlns:a14="http://schemas.microsoft.com/office/drawing/2010/main" val="0"/>
              </a:ext>
            </a:extLst>
          </a:blip>
          <a:stretch>
            <a:fillRect/>
          </a:stretch>
        </p:blipFill>
        <p:spPr>
          <a:xfrm>
            <a:off x="76200" y="55078"/>
            <a:ext cx="4495800" cy="67679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4004293" y="1828800"/>
            <a:ext cx="3712029" cy="2031325"/>
          </a:xfrm>
          <a:prstGeom prst="rect">
            <a:avLst/>
          </a:prstGeom>
          <a:noFill/>
        </p:spPr>
        <p:txBody>
          <a:bodyPr wrap="square" rtlCol="0">
            <a:spAutoFit/>
          </a:bodyPr>
          <a:lstStyle/>
          <a:p>
            <a:pPr algn="just" rtl="1"/>
            <a:r>
              <a:rPr lang="fa-IR" dirty="0" smtClean="0">
                <a:cs typeface="B Nazanin" pitchFamily="2" charset="-78"/>
              </a:rPr>
              <a:t>درسال 1901 نخستین شهر تجدد توسط تونی گارنیه طراحی شد. وی مدعی بود راه حل مشکلات «هماهنگ کردن شکل شهر با نیازهای وسایل نوین حمل و نقل» است. او نام شهر خود را «</a:t>
            </a:r>
            <a:r>
              <a:rPr lang="fa-IR" dirty="0">
                <a:cs typeface="B Nazanin" pitchFamily="2" charset="-78"/>
              </a:rPr>
              <a:t>شهر صنعتی» </a:t>
            </a:r>
            <a:r>
              <a:rPr lang="fa-IR" dirty="0" smtClean="0">
                <a:cs typeface="B Nazanin" pitchFamily="2" charset="-78"/>
              </a:rPr>
              <a:t>گذاشت و برای طراحی  تمامی ساختمانهای شهر ایده آلش از ماده نوظهور بتن استفاده کرد.</a:t>
            </a:r>
            <a:endParaRPr lang="en-US" dirty="0">
              <a:cs typeface="B Nazanin" pitchFamily="2" charset="-78"/>
            </a:endParaRPr>
          </a:p>
        </p:txBody>
      </p:sp>
      <p:sp>
        <p:nvSpPr>
          <p:cNvPr id="8" name="TextBox 7"/>
          <p:cNvSpPr txBox="1"/>
          <p:nvPr/>
        </p:nvSpPr>
        <p:spPr>
          <a:xfrm>
            <a:off x="858982" y="4754940"/>
            <a:ext cx="6816436" cy="1477328"/>
          </a:xfrm>
          <a:prstGeom prst="rect">
            <a:avLst/>
          </a:prstGeom>
          <a:noFill/>
        </p:spPr>
        <p:txBody>
          <a:bodyPr wrap="square" rtlCol="0">
            <a:spAutoFit/>
          </a:bodyPr>
          <a:lstStyle/>
          <a:p>
            <a:pPr algn="just" rtl="1"/>
            <a:r>
              <a:rPr lang="fa-IR" dirty="0">
                <a:cs typeface="B Nazanin" pitchFamily="2" charset="-78"/>
              </a:rPr>
              <a:t>در ابتدای دهه سوم قرن در جهت کنترل مشکلات موجود در شهرها،لوکوربوزیه این ایده  را مطرح کرد که طراحی شهر ها مهمتر از آن است که بدست مردم سپرده شود</a:t>
            </a:r>
            <a:r>
              <a:rPr lang="fa-IR" dirty="0" smtClean="0">
                <a:cs typeface="B Nazanin" pitchFamily="2" charset="-78"/>
              </a:rPr>
              <a:t>. او </a:t>
            </a:r>
            <a:r>
              <a:rPr lang="fa-IR" dirty="0">
                <a:cs typeface="B Nazanin" pitchFamily="2" charset="-78"/>
              </a:rPr>
              <a:t>برای اینکه شیوه پیشنهادی خود را برای کنترل شهرها معرفی کند،دو طرح «شهر معاصر» و «رادیانت سیتی» را ارایه نمود. شهر معاصر شهری بود که در آن از خیابانهای مستقیم و طولانی ، شکلهای هندسی، ساختمانهای هم شکل و هم ارتفاع پیروی می کرد.</a:t>
            </a:r>
            <a:endParaRPr lang="en-US" dirty="0">
              <a:cs typeface="B Nazanin" pitchFamily="2" charset="-78"/>
            </a:endParaRPr>
          </a:p>
        </p:txBody>
      </p:sp>
      <p:sp>
        <p:nvSpPr>
          <p:cNvPr id="12" name="TextBox 11"/>
          <p:cNvSpPr txBox="1"/>
          <p:nvPr/>
        </p:nvSpPr>
        <p:spPr>
          <a:xfrm>
            <a:off x="228600" y="6336268"/>
            <a:ext cx="3962400" cy="369332"/>
          </a:xfrm>
          <a:prstGeom prst="rect">
            <a:avLst/>
          </a:prstGeom>
          <a:noFill/>
        </p:spPr>
        <p:txBody>
          <a:bodyPr wrap="square" rtlCol="0">
            <a:spAutoFit/>
          </a:bodyPr>
          <a:lstStyle/>
          <a:p>
            <a:pPr algn="r" rtl="1"/>
            <a:r>
              <a:rPr lang="fa-IR" dirty="0" smtClean="0">
                <a:cs typeface="B Nazanin" pitchFamily="2" charset="-78"/>
              </a:rPr>
              <a:t>ارایه نقشه شهر معاصر توسط لوکوربوزیه </a:t>
            </a:r>
            <a:endParaRPr lang="en-US" dirty="0">
              <a:cs typeface="B Nazanin" pitchFamily="2" charset="-78"/>
            </a:endParaRPr>
          </a:p>
        </p:txBody>
      </p:sp>
      <p:pic>
        <p:nvPicPr>
          <p:cNvPr id="1026" name="Picture 2" descr="C:\Users\Novin Pendar\Desktop\mabani va raveshhaye tarahi shahri\radiant city pla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3691" y="23719"/>
            <a:ext cx="4520309" cy="677487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388387" y="6172200"/>
            <a:ext cx="4841213" cy="369332"/>
          </a:xfrm>
          <a:prstGeom prst="rect">
            <a:avLst/>
          </a:prstGeom>
          <a:noFill/>
        </p:spPr>
        <p:txBody>
          <a:bodyPr wrap="square" rtlCol="0">
            <a:spAutoFit/>
          </a:bodyPr>
          <a:lstStyle/>
          <a:p>
            <a:pPr algn="just" rtl="1"/>
            <a:r>
              <a:rPr lang="fa-IR" dirty="0" smtClean="0">
                <a:cs typeface="B Nazanin" pitchFamily="2" charset="-78"/>
              </a:rPr>
              <a:t>ارایه نقشه رادیانت سیتی توسط لوکوربوزیه        </a:t>
            </a:r>
            <a:endParaRPr lang="en-US" dirty="0">
              <a:cs typeface="B Nazanin" pitchFamily="2" charset="-78"/>
            </a:endParaRPr>
          </a:p>
        </p:txBody>
      </p:sp>
    </p:spTree>
    <p:extLst>
      <p:ext uri="{BB962C8B-B14F-4D97-AF65-F5344CB8AC3E}">
        <p14:creationId xmlns:p14="http://schemas.microsoft.com/office/powerpoint/2010/main" val="31816631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wheel(1)">
                                      <p:cBhvr>
                                        <p:cTn id="25" dur="2000"/>
                                        <p:tgtEl>
                                          <p:spTgt spid="1026"/>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heel(1)">
                                      <p:cBhvr>
                                        <p:cTn id="37" dur="20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P spid="12"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sz="quarter" idx="13"/>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381000" y="3124200"/>
            <a:ext cx="4678151" cy="368814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800600" y="590490"/>
            <a:ext cx="3886200" cy="400110"/>
          </a:xfrm>
          <a:prstGeom prst="rect">
            <a:avLst/>
          </a:prstGeom>
          <a:solidFill>
            <a:schemeClr val="tx2"/>
          </a:solidFill>
        </p:spPr>
        <p:txBody>
          <a:bodyPr wrap="square" rtlCol="0">
            <a:spAutoFit/>
          </a:bodyPr>
          <a:lstStyle/>
          <a:p>
            <a:pPr algn="ctr" rtl="1"/>
            <a:r>
              <a:rPr lang="fa-IR" sz="2000" b="1" dirty="0" smtClean="0">
                <a:solidFill>
                  <a:schemeClr val="bg1"/>
                </a:solidFill>
                <a:cs typeface="B Nazanin" pitchFamily="2" charset="-78"/>
              </a:rPr>
              <a:t>شکل گیری کنگره سیام و منشور آتن</a:t>
            </a:r>
            <a:endParaRPr lang="en-US" sz="2000" b="1" dirty="0">
              <a:solidFill>
                <a:schemeClr val="bg1"/>
              </a:solidFill>
              <a:cs typeface="B Nazanin" pitchFamily="2" charset="-78"/>
            </a:endParaRPr>
          </a:p>
        </p:txBody>
      </p:sp>
      <p:sp>
        <p:nvSpPr>
          <p:cNvPr id="6" name="TextBox 5"/>
          <p:cNvSpPr txBox="1"/>
          <p:nvPr/>
        </p:nvSpPr>
        <p:spPr>
          <a:xfrm>
            <a:off x="304800" y="1600200"/>
            <a:ext cx="8382000" cy="1323439"/>
          </a:xfrm>
          <a:prstGeom prst="rect">
            <a:avLst/>
          </a:prstGeom>
          <a:noFill/>
        </p:spPr>
        <p:txBody>
          <a:bodyPr wrap="square" rtlCol="0">
            <a:spAutoFit/>
          </a:bodyPr>
          <a:lstStyle/>
          <a:p>
            <a:pPr algn="just" rtl="1"/>
            <a:r>
              <a:rPr lang="fa-IR" sz="1600" dirty="0" smtClean="0">
                <a:cs typeface="B Nazanin" pitchFamily="2" charset="-78"/>
              </a:rPr>
              <a:t>تجدد گرایی در ابتدا بصورت پراکنده آغاز شد.اما این تحرکات اولیه با تشکیل کنگره های بین المللی معماری تجدد با نام </a:t>
            </a:r>
            <a:r>
              <a:rPr lang="en-US" sz="1600" dirty="0" smtClean="0">
                <a:cs typeface="B Nazanin" pitchFamily="2" charset="-78"/>
              </a:rPr>
              <a:t> </a:t>
            </a:r>
            <a:r>
              <a:rPr lang="fa-IR" sz="1600" dirty="0" smtClean="0">
                <a:cs typeface="B Nazanin" pitchFamily="2" charset="-78"/>
              </a:rPr>
              <a:t>سیام </a:t>
            </a:r>
            <a:r>
              <a:rPr lang="en-US" sz="1600" dirty="0" smtClean="0">
                <a:cs typeface="B Nazanin" pitchFamily="2" charset="-78"/>
              </a:rPr>
              <a:t>C.I.A.M </a:t>
            </a:r>
            <a:r>
              <a:rPr lang="fa-IR" sz="1600" dirty="0">
                <a:cs typeface="B Nazanin" pitchFamily="2" charset="-78"/>
              </a:rPr>
              <a:t> </a:t>
            </a:r>
            <a:r>
              <a:rPr lang="fa-IR" sz="1600" dirty="0" smtClean="0">
                <a:cs typeface="B Nazanin" pitchFamily="2" charset="-78"/>
              </a:rPr>
              <a:t>صورتی منسجم یافت.</a:t>
            </a:r>
          </a:p>
          <a:p>
            <a:pPr algn="just" rtl="1"/>
            <a:r>
              <a:rPr lang="fa-IR" sz="1600" dirty="0" smtClean="0">
                <a:cs typeface="B Nazanin" pitchFamily="2" charset="-78"/>
              </a:rPr>
              <a:t>شروع  سیام  بدست معمارانی چون لوکوربوزیه،شارو،گیورکیان بود . در چهارمین کنگره سیام در آتن ،نظریات تجدد گرایانه در قالب یک بیانیه شهرسازی جمع بندی شد و نام منشور آتن را به خود گرفت. از آن به بعد نظریات و ساخت و سازهای تجدد با قدرت و نفوذ بیشتری گسترش یافت و در سراسر دنیا اجرا شد.</a:t>
            </a:r>
            <a:endParaRPr lang="en-US" sz="1600" dirty="0">
              <a:cs typeface="B Nazanin" pitchFamily="2" charset="-78"/>
            </a:endParaRPr>
          </a:p>
        </p:txBody>
      </p:sp>
    </p:spTree>
    <p:extLst>
      <p:ext uri="{BB962C8B-B14F-4D97-AF65-F5344CB8AC3E}">
        <p14:creationId xmlns:p14="http://schemas.microsoft.com/office/powerpoint/2010/main" val="17244196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2207" y="457200"/>
            <a:ext cx="2667000" cy="533400"/>
          </a:xfrm>
          <a:solidFill>
            <a:schemeClr val="tx2"/>
          </a:solidFill>
        </p:spPr>
        <p:txBody>
          <a:bodyPr>
            <a:normAutofit/>
          </a:bodyPr>
          <a:lstStyle/>
          <a:p>
            <a:r>
              <a:rPr lang="fa-IR" sz="2000" dirty="0" smtClean="0">
                <a:cs typeface="B Nazanin" pitchFamily="2" charset="-78"/>
              </a:rPr>
              <a:t>نمونه های اجرا شده</a:t>
            </a:r>
            <a:endParaRPr lang="en-US" sz="2000" dirty="0">
              <a:cs typeface="B Nazanin" pitchFamily="2" charset="-78"/>
            </a:endParaRPr>
          </a:p>
        </p:txBody>
      </p:sp>
      <p:pic>
        <p:nvPicPr>
          <p:cNvPr id="5124" name="Picture 4"/>
          <p:cNvPicPr>
            <a:picLocks noGrp="1" noChangeAspect="1" noChangeArrowheads="1"/>
          </p:cNvPicPr>
          <p:nvPr>
            <p:ph sz="quarter" idx="13"/>
          </p:nvPr>
        </p:nvPicPr>
        <p:blipFill>
          <a:blip r:embed="rId2" cstate="print">
            <a:extLst>
              <a:ext uri="{28A0092B-C50C-407E-A947-70E740481C1C}">
                <a14:useLocalDpi xmlns:a14="http://schemas.microsoft.com/office/drawing/2010/main" val="0"/>
              </a:ext>
            </a:extLst>
          </a:blip>
          <a:stretch>
            <a:fillRect/>
          </a:stretch>
        </p:blipFill>
        <p:spPr bwMode="auto">
          <a:xfrm>
            <a:off x="228601" y="4114800"/>
            <a:ext cx="3642013" cy="2441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0"/>
            <a:ext cx="3718214" cy="2509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042064" y="2249375"/>
            <a:ext cx="4724400" cy="830997"/>
          </a:xfrm>
          <a:prstGeom prst="rect">
            <a:avLst/>
          </a:prstGeom>
          <a:noFill/>
        </p:spPr>
        <p:txBody>
          <a:bodyPr wrap="square" rtlCol="0">
            <a:spAutoFit/>
          </a:bodyPr>
          <a:lstStyle/>
          <a:p>
            <a:pPr algn="just" rtl="1"/>
            <a:r>
              <a:rPr lang="fa-IR" sz="1600" dirty="0" smtClean="0">
                <a:cs typeface="B Nazanin" pitchFamily="2" charset="-78"/>
              </a:rPr>
              <a:t>از نمونه های اجرای قدرتمند ایده های تجدد،طراحی شهر شاندیگار بود.این شهر از یک شبکه حمل ونقل سریع شطرنجی  برخوردار بود و سبک معماری بی مکان و غیر وابسته به محیط.</a:t>
            </a:r>
          </a:p>
        </p:txBody>
      </p:sp>
      <p:sp>
        <p:nvSpPr>
          <p:cNvPr id="8" name="TextBox 7"/>
          <p:cNvSpPr txBox="1"/>
          <p:nvPr/>
        </p:nvSpPr>
        <p:spPr>
          <a:xfrm>
            <a:off x="4067464" y="4798313"/>
            <a:ext cx="4426526" cy="830997"/>
          </a:xfrm>
          <a:prstGeom prst="rect">
            <a:avLst/>
          </a:prstGeom>
          <a:noFill/>
        </p:spPr>
        <p:txBody>
          <a:bodyPr wrap="square" rtlCol="0">
            <a:spAutoFit/>
          </a:bodyPr>
          <a:lstStyle/>
          <a:p>
            <a:pPr algn="just" rtl="1"/>
            <a:r>
              <a:rPr lang="fa-IR" sz="1600" dirty="0" smtClean="0">
                <a:cs typeface="B Nazanin" pitchFamily="2" charset="-78"/>
              </a:rPr>
              <a:t>بارزترین نمونه طراحی شهری تجدد گرا شهر برازیلیا است.این شهر به شکل کاملا بلند پروازانه طراحی شد و پلان شهر بصورت یک هواپیما بود تا نماد پرواز کشور برزیل بسوی آینده باشد.</a:t>
            </a:r>
            <a:endParaRPr lang="en-US" sz="1600" dirty="0">
              <a:cs typeface="B Nazanin" pitchFamily="2" charset="-78"/>
            </a:endParaRPr>
          </a:p>
        </p:txBody>
      </p:sp>
    </p:spTree>
    <p:extLst>
      <p:ext uri="{BB962C8B-B14F-4D97-AF65-F5344CB8AC3E}">
        <p14:creationId xmlns:p14="http://schemas.microsoft.com/office/powerpoint/2010/main" val="23843276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5123"/>
                                        </p:tgtEl>
                                        <p:attrNameLst>
                                          <p:attrName>style.visibility</p:attrName>
                                        </p:attrNameLst>
                                      </p:cBhvr>
                                      <p:to>
                                        <p:strVal val="visible"/>
                                      </p:to>
                                    </p:set>
                                    <p:animEffect transition="in" filter="wheel(1)">
                                      <p:cBhvr>
                                        <p:cTn id="14" dur="2000"/>
                                        <p:tgtEl>
                                          <p:spTgt spid="512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5124"/>
                                        </p:tgtEl>
                                        <p:attrNameLst>
                                          <p:attrName>style.visibility</p:attrName>
                                        </p:attrNameLst>
                                      </p:cBhvr>
                                      <p:to>
                                        <p:strVal val="visible"/>
                                      </p:to>
                                    </p:set>
                                    <p:animEffect transition="in" filter="wheel(1)">
                                      <p:cBhvr>
                                        <p:cTn id="26" dur="2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81800" y="304800"/>
            <a:ext cx="1981200" cy="533400"/>
          </a:xfrm>
          <a:solidFill>
            <a:schemeClr val="accent3">
              <a:lumMod val="40000"/>
              <a:lumOff val="60000"/>
            </a:schemeClr>
          </a:solidFill>
        </p:spPr>
        <p:txBody>
          <a:bodyPr>
            <a:normAutofit/>
          </a:bodyPr>
          <a:lstStyle/>
          <a:p>
            <a:r>
              <a:rPr lang="fa-IR" sz="2000" dirty="0" smtClean="0">
                <a:cs typeface="B Nazanin" pitchFamily="2" charset="-78"/>
              </a:rPr>
              <a:t>مرگ تجدد</a:t>
            </a:r>
            <a:endParaRPr lang="en-US" sz="2000" dirty="0">
              <a:cs typeface="B Nazanin" pitchFamily="2" charset="-78"/>
            </a:endParaRPr>
          </a:p>
        </p:txBody>
      </p:sp>
      <p:pic>
        <p:nvPicPr>
          <p:cNvPr id="7170"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1477767" y="3690873"/>
            <a:ext cx="5913633" cy="2938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800600" y="1611362"/>
            <a:ext cx="3886200" cy="1323439"/>
          </a:xfrm>
          <a:prstGeom prst="rect">
            <a:avLst/>
          </a:prstGeom>
          <a:noFill/>
        </p:spPr>
        <p:txBody>
          <a:bodyPr wrap="square" rtlCol="0">
            <a:spAutoFit/>
          </a:bodyPr>
          <a:lstStyle/>
          <a:p>
            <a:pPr algn="just" rtl="1"/>
            <a:r>
              <a:rPr lang="fa-IR" sz="1600" dirty="0" smtClean="0">
                <a:cs typeface="B Nazanin" pitchFamily="2" charset="-78"/>
              </a:rPr>
              <a:t>در سال 1972ساختمانی دولتی بانام پروت ایگو و با ایده تجددگرایانه ساخته شد.آنطور که انتظار میرفت از این مجتمع استقبال نشد و پس از مدتی ساختمان دچار تغییراتی شد و شرایطی غیرقابل زندگی پیدا کرد.بدین ترتیب تصمیم گرفته شد که ساختمان تخریب شود.</a:t>
            </a:r>
            <a:endParaRPr lang="en-US" sz="1600" dirty="0">
              <a:cs typeface="B Nazanin" pitchFamily="2" charset="-78"/>
            </a:endParaRPr>
          </a:p>
        </p:txBody>
      </p:sp>
      <p:sp>
        <p:nvSpPr>
          <p:cNvPr id="6" name="TextBox 5"/>
          <p:cNvSpPr txBox="1"/>
          <p:nvPr/>
        </p:nvSpPr>
        <p:spPr>
          <a:xfrm>
            <a:off x="228600" y="1611362"/>
            <a:ext cx="4267200" cy="1569660"/>
          </a:xfrm>
          <a:prstGeom prst="rect">
            <a:avLst/>
          </a:prstGeom>
          <a:noFill/>
        </p:spPr>
        <p:txBody>
          <a:bodyPr wrap="square" rtlCol="0">
            <a:spAutoFit/>
          </a:bodyPr>
          <a:lstStyle/>
          <a:p>
            <a:pPr algn="just" rtl="1"/>
            <a:r>
              <a:rPr lang="fa-IR" sz="1600" dirty="0">
                <a:cs typeface="B Nazanin" pitchFamily="2" charset="-78"/>
              </a:rPr>
              <a:t>چارلز جنکز، منتقد معماری تجدد، در کتاب «زبان معماری فرا مدرن» با انتقاد های بسیاری </a:t>
            </a:r>
            <a:r>
              <a:rPr lang="fa-IR" sz="1600" dirty="0" smtClean="0">
                <a:cs typeface="B Nazanin" pitchFamily="2" charset="-78"/>
              </a:rPr>
              <a:t>ساعت15:30 </a:t>
            </a:r>
            <a:r>
              <a:rPr lang="fa-IR" sz="1600" dirty="0">
                <a:cs typeface="B Nazanin" pitchFamily="2" charset="-78"/>
              </a:rPr>
              <a:t>بعد از ظهر روز 15 ژوئیه 1972 </a:t>
            </a:r>
            <a:r>
              <a:rPr lang="fa-IR" sz="1600" dirty="0" smtClean="0">
                <a:cs typeface="B Nazanin" pitchFamily="2" charset="-78"/>
              </a:rPr>
              <a:t>را</a:t>
            </a:r>
            <a:r>
              <a:rPr lang="fa-IR" sz="1600" dirty="0">
                <a:cs typeface="B Nazanin" pitchFamily="2" charset="-78"/>
              </a:rPr>
              <a:t>توسط مقامات شهر بدون تشریفات با دینامت منفجر شد،زمان </a:t>
            </a:r>
            <a:r>
              <a:rPr lang="fa-IR" sz="1600" dirty="0" smtClean="0">
                <a:cs typeface="B Nazanin" pitchFamily="2" charset="-78"/>
              </a:rPr>
              <a:t>مرگ </a:t>
            </a:r>
            <a:r>
              <a:rPr lang="fa-IR" sz="1600" dirty="0">
                <a:cs typeface="B Nazanin" pitchFamily="2" charset="-78"/>
              </a:rPr>
              <a:t>مدرنیسم اعلام </a:t>
            </a:r>
            <a:r>
              <a:rPr lang="fa-IR" sz="1600" dirty="0" smtClean="0">
                <a:cs typeface="B Nazanin" pitchFamily="2" charset="-78"/>
              </a:rPr>
              <a:t>کرد.</a:t>
            </a:r>
          </a:p>
          <a:p>
            <a:pPr algn="just" rtl="1"/>
            <a:r>
              <a:rPr lang="fa-IR" sz="1600" dirty="0" smtClean="0">
                <a:cs typeface="B Nazanin" pitchFamily="2" charset="-78"/>
              </a:rPr>
              <a:t>اما بعدها مشخص شد که این زمان تنها زمان دفن یکی از آثار تجدد بوده است و نه زمان مرگ معماری تجدد.</a:t>
            </a:r>
            <a:endParaRPr lang="fa-IR" sz="1600" dirty="0">
              <a:cs typeface="B Nazanin" pitchFamily="2" charset="-78"/>
            </a:endParaRPr>
          </a:p>
        </p:txBody>
      </p:sp>
    </p:spTree>
    <p:extLst>
      <p:ext uri="{BB962C8B-B14F-4D97-AF65-F5344CB8AC3E}">
        <p14:creationId xmlns:p14="http://schemas.microsoft.com/office/powerpoint/2010/main" val="30498364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7170"/>
                                        </p:tgtEl>
                                        <p:attrNameLst>
                                          <p:attrName>style.visibility</p:attrName>
                                        </p:attrNameLst>
                                      </p:cBhvr>
                                      <p:to>
                                        <p:strVal val="visible"/>
                                      </p:to>
                                    </p:set>
                                    <p:animEffect transition="in" filter="wheel(1)">
                                      <p:cBhvr>
                                        <p:cTn id="19"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9800" y="228600"/>
            <a:ext cx="2819400" cy="381000"/>
          </a:xfrm>
          <a:solidFill>
            <a:schemeClr val="tx2"/>
          </a:solidFill>
        </p:spPr>
        <p:txBody>
          <a:bodyPr>
            <a:noAutofit/>
          </a:bodyPr>
          <a:lstStyle/>
          <a:p>
            <a:r>
              <a:rPr lang="fa-IR" sz="2000" dirty="0" smtClean="0">
                <a:solidFill>
                  <a:srgbClr val="FF0000"/>
                </a:solidFill>
                <a:cs typeface="B Nazanin" pitchFamily="2" charset="-78"/>
              </a:rPr>
              <a:t>ویژگی شهرسازی تجدد گرا</a:t>
            </a:r>
            <a:endParaRPr lang="en-US" sz="2000" dirty="0">
              <a:solidFill>
                <a:srgbClr val="FF0000"/>
              </a:solidFill>
              <a:cs typeface="B Nazanin" pitchFamily="2" charset="-78"/>
            </a:endParaRPr>
          </a:p>
        </p:txBody>
      </p:sp>
      <p:sp>
        <p:nvSpPr>
          <p:cNvPr id="3" name="Content Placeholder 2"/>
          <p:cNvSpPr>
            <a:spLocks noGrp="1"/>
          </p:cNvSpPr>
          <p:nvPr>
            <p:ph sz="quarter" idx="13"/>
          </p:nvPr>
        </p:nvSpPr>
        <p:spPr>
          <a:xfrm>
            <a:off x="152398" y="914400"/>
            <a:ext cx="8686800" cy="609600"/>
          </a:xfrm>
        </p:spPr>
        <p:txBody>
          <a:bodyPr>
            <a:normAutofit/>
          </a:bodyPr>
          <a:lstStyle/>
          <a:p>
            <a:pPr algn="r" rtl="1">
              <a:buClr>
                <a:srgbClr val="7030A0"/>
              </a:buClr>
              <a:buFont typeface="Wingdings" pitchFamily="2" charset="2"/>
              <a:buChar char="q"/>
            </a:pPr>
            <a:r>
              <a:rPr lang="fa-IR" dirty="0">
                <a:cs typeface="B Nazanin" pitchFamily="2" charset="-78"/>
              </a:rPr>
              <a:t> </a:t>
            </a:r>
            <a:r>
              <a:rPr lang="fa-IR" dirty="0" smtClean="0">
                <a:cs typeface="B Nazanin" pitchFamily="2" charset="-78"/>
              </a:rPr>
              <a:t>به طور خلاصه می توان خصوصیات شهرسازی تجدد را در این موارد خلاصه کرد: (بحرینی،102:1392)</a:t>
            </a:r>
            <a:endParaRPr lang="en-US" dirty="0">
              <a:cs typeface="B Nazanin" pitchFamily="2" charset="-78"/>
            </a:endParaRPr>
          </a:p>
        </p:txBody>
      </p:sp>
      <p:sp>
        <p:nvSpPr>
          <p:cNvPr id="8" name="Hexagon 7"/>
          <p:cNvSpPr/>
          <p:nvPr/>
        </p:nvSpPr>
        <p:spPr>
          <a:xfrm>
            <a:off x="3622963" y="5334000"/>
            <a:ext cx="1676401" cy="1295401"/>
          </a:xfrm>
          <a:prstGeom prst="hexagon">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851563" y="5520035"/>
            <a:ext cx="1219200" cy="923330"/>
          </a:xfrm>
          <a:prstGeom prst="rect">
            <a:avLst/>
          </a:prstGeom>
          <a:solidFill>
            <a:schemeClr val="tx2"/>
          </a:solidFill>
        </p:spPr>
        <p:txBody>
          <a:bodyPr wrap="square" rtlCol="0">
            <a:spAutoFit/>
          </a:bodyPr>
          <a:lstStyle/>
          <a:p>
            <a:pPr algn="ctr"/>
            <a:r>
              <a:rPr lang="fa-IR" b="1" dirty="0" smtClean="0">
                <a:solidFill>
                  <a:schemeClr val="bg1"/>
                </a:solidFill>
                <a:cs typeface="B Nazanin" panose="00000400000000000000" pitchFamily="2" charset="-78"/>
              </a:rPr>
              <a:t>ویژگی</a:t>
            </a:r>
            <a:r>
              <a:rPr lang="fa-IR" b="1" dirty="0" smtClean="0">
                <a:cs typeface="B Nazanin" panose="00000400000000000000" pitchFamily="2" charset="-78"/>
              </a:rPr>
              <a:t> </a:t>
            </a:r>
            <a:r>
              <a:rPr lang="fa-IR" b="1" dirty="0" smtClean="0">
                <a:solidFill>
                  <a:schemeClr val="bg1"/>
                </a:solidFill>
                <a:cs typeface="B Nazanin" panose="00000400000000000000" pitchFamily="2" charset="-78"/>
              </a:rPr>
              <a:t>های</a:t>
            </a:r>
            <a:r>
              <a:rPr lang="fa-IR" b="1" dirty="0" smtClean="0">
                <a:cs typeface="B Nazanin" panose="00000400000000000000" pitchFamily="2" charset="-78"/>
              </a:rPr>
              <a:t> </a:t>
            </a:r>
            <a:r>
              <a:rPr lang="fa-IR" b="1" dirty="0" smtClean="0">
                <a:solidFill>
                  <a:schemeClr val="bg1"/>
                </a:solidFill>
                <a:cs typeface="B Nazanin" panose="00000400000000000000" pitchFamily="2" charset="-78"/>
              </a:rPr>
              <a:t>شهرسازی</a:t>
            </a:r>
            <a:r>
              <a:rPr lang="fa-IR" b="1" dirty="0" smtClean="0">
                <a:cs typeface="B Nazanin" panose="00000400000000000000" pitchFamily="2" charset="-78"/>
              </a:rPr>
              <a:t> </a:t>
            </a:r>
            <a:r>
              <a:rPr lang="fa-IR" b="1" dirty="0" smtClean="0">
                <a:solidFill>
                  <a:schemeClr val="bg1"/>
                </a:solidFill>
                <a:cs typeface="B Nazanin" panose="00000400000000000000" pitchFamily="2" charset="-78"/>
              </a:rPr>
              <a:t>تجدد</a:t>
            </a:r>
            <a:endParaRPr lang="en-US" b="1" dirty="0">
              <a:solidFill>
                <a:schemeClr val="bg1"/>
              </a:solidFill>
              <a:cs typeface="B Nazanin" panose="00000400000000000000" pitchFamily="2" charset="-78"/>
            </a:endParaRPr>
          </a:p>
        </p:txBody>
      </p:sp>
      <p:sp>
        <p:nvSpPr>
          <p:cNvPr id="11" name="Right Arrow 10"/>
          <p:cNvSpPr/>
          <p:nvPr/>
        </p:nvSpPr>
        <p:spPr>
          <a:xfrm>
            <a:off x="5334000" y="5511645"/>
            <a:ext cx="1143000" cy="923330"/>
          </a:xfrm>
          <a:prstGeom prst="righ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rot="16200000">
            <a:off x="3965862" y="4335471"/>
            <a:ext cx="1059873" cy="923330"/>
          </a:xfrm>
          <a:prstGeom prst="righ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rot="10800000">
            <a:off x="2209800" y="5567063"/>
            <a:ext cx="1399308" cy="923330"/>
          </a:xfrm>
          <a:prstGeom prst="righ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3949544" y="3867788"/>
            <a:ext cx="1087582" cy="33855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a-IR" sz="1600" b="1" dirty="0" smtClean="0">
                <a:cs typeface="B Nazanin" pitchFamily="2" charset="-78"/>
              </a:rPr>
              <a:t>منطقه بندی</a:t>
            </a:r>
            <a:endParaRPr lang="en-US" sz="1600" b="1" dirty="0">
              <a:cs typeface="B Nazanin" pitchFamily="2" charset="-78"/>
            </a:endParaRPr>
          </a:p>
        </p:txBody>
      </p:sp>
      <p:sp>
        <p:nvSpPr>
          <p:cNvPr id="15" name="TextBox 14"/>
          <p:cNvSpPr txBox="1"/>
          <p:nvPr/>
        </p:nvSpPr>
        <p:spPr>
          <a:xfrm>
            <a:off x="685800" y="5818354"/>
            <a:ext cx="1524000" cy="33855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rtl="1"/>
            <a:r>
              <a:rPr lang="fa-IR" sz="1600" b="1" dirty="0" smtClean="0">
                <a:cs typeface="B Nazanin" pitchFamily="2" charset="-78"/>
              </a:rPr>
              <a:t>استاندارد گرایی</a:t>
            </a:r>
            <a:endParaRPr lang="en-US" sz="1600" b="1" dirty="0">
              <a:cs typeface="B Nazanin" pitchFamily="2" charset="-78"/>
            </a:endParaRPr>
          </a:p>
        </p:txBody>
      </p:sp>
      <p:sp>
        <p:nvSpPr>
          <p:cNvPr id="16" name="TextBox 15"/>
          <p:cNvSpPr txBox="1"/>
          <p:nvPr/>
        </p:nvSpPr>
        <p:spPr>
          <a:xfrm>
            <a:off x="6477000" y="5705562"/>
            <a:ext cx="2050473" cy="5232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rtl="1"/>
            <a:r>
              <a:rPr lang="fa-IR" sz="1400" b="1" dirty="0" smtClean="0">
                <a:cs typeface="B Nazanin" pitchFamily="2" charset="-78"/>
              </a:rPr>
              <a:t>ساختمانهای بلند(آسمان خراش)</a:t>
            </a:r>
            <a:endParaRPr lang="en-US" sz="1400" b="1" dirty="0">
              <a:cs typeface="B Nazanin" pitchFamily="2" charset="-78"/>
            </a:endParaRPr>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6657" y="1380455"/>
            <a:ext cx="3687763" cy="4182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descr="C:\Users\melika\Documents\My Received Files\IMG_20141121_14551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1465045"/>
            <a:ext cx="3745913" cy="41737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60660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nodeType="clickEffect">
                                  <p:stCondLst>
                                    <p:cond delay="0"/>
                                  </p:stCondLst>
                                  <p:childTnLst>
                                    <p:set>
                                      <p:cBhvr>
                                        <p:cTn id="30" dur="1" fill="hold">
                                          <p:stCondLst>
                                            <p:cond delay="0"/>
                                          </p:stCondLst>
                                        </p:cTn>
                                        <p:tgtEl>
                                          <p:spTgt spid="6147"/>
                                        </p:tgtEl>
                                        <p:attrNameLst>
                                          <p:attrName>style.visibility</p:attrName>
                                        </p:attrNameLst>
                                      </p:cBhvr>
                                      <p:to>
                                        <p:strVal val="visible"/>
                                      </p:to>
                                    </p:set>
                                    <p:animEffect transition="in" filter="wheel(1)">
                                      <p:cBhvr>
                                        <p:cTn id="31" dur="2000"/>
                                        <p:tgtEl>
                                          <p:spTgt spid="6147"/>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nodeType="clickEffect">
                                  <p:stCondLst>
                                    <p:cond delay="0"/>
                                  </p:stCondLst>
                                  <p:childTnLst>
                                    <p:set>
                                      <p:cBhvr>
                                        <p:cTn id="47" dur="1" fill="hold">
                                          <p:stCondLst>
                                            <p:cond delay="0"/>
                                          </p:stCondLst>
                                        </p:cTn>
                                        <p:tgtEl>
                                          <p:spTgt spid="6148"/>
                                        </p:tgtEl>
                                        <p:attrNameLst>
                                          <p:attrName>style.visibility</p:attrName>
                                        </p:attrNameLst>
                                      </p:cBhvr>
                                      <p:to>
                                        <p:strVal val="visible"/>
                                      </p:to>
                                    </p:set>
                                    <p:animEffect transition="in" filter="wheel(1)">
                                      <p:cBhvr>
                                        <p:cTn id="48" dur="20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2"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09855" y="545068"/>
            <a:ext cx="2743200" cy="369332"/>
          </a:xfrm>
          <a:prstGeom prst="rect">
            <a:avLst/>
          </a:prstGeom>
          <a:solidFill>
            <a:schemeClr val="tx2"/>
          </a:solidFill>
        </p:spPr>
        <p:txBody>
          <a:bodyPr wrap="square" rtlCol="0">
            <a:spAutoFit/>
          </a:bodyPr>
          <a:lstStyle/>
          <a:p>
            <a:pPr algn="ctr" rtl="1"/>
            <a:r>
              <a:rPr lang="fa-IR" b="1" dirty="0" smtClean="0">
                <a:solidFill>
                  <a:schemeClr val="bg1"/>
                </a:solidFill>
                <a:cs typeface="B Nazanin" panose="00000400000000000000" pitchFamily="2" charset="-78"/>
              </a:rPr>
              <a:t>جدول زمانی تحولات تجدد</a:t>
            </a:r>
            <a:endParaRPr lang="en-US" b="1" dirty="0">
              <a:solidFill>
                <a:schemeClr val="bg1"/>
              </a:solidFill>
            </a:endParaRPr>
          </a:p>
        </p:txBody>
      </p:sp>
      <p:sp>
        <p:nvSpPr>
          <p:cNvPr id="6" name="Rectangle 5"/>
          <p:cNvSpPr/>
          <p:nvPr/>
        </p:nvSpPr>
        <p:spPr>
          <a:xfrm>
            <a:off x="2286000" y="2967335"/>
            <a:ext cx="4572000" cy="473206"/>
          </a:xfrm>
          <a:prstGeom prst="rect">
            <a:avLst/>
          </a:prstGeom>
        </p:spPr>
        <p:txBody>
          <a:bodyPr>
            <a:spAutoFit/>
          </a:bodyPr>
          <a:lstStyle/>
          <a:p>
            <a:pPr indent="0" algn="r" rtl="1">
              <a:lnSpc>
                <a:spcPct val="150000"/>
              </a:lnSpc>
              <a:buNone/>
            </a:pPr>
            <a:endParaRPr lang="fa-IR" dirty="0">
              <a:cs typeface="B Homa" pitchFamily="2" charset="-78"/>
            </a:endParaRPr>
          </a:p>
        </p:txBody>
      </p:sp>
      <p:pic>
        <p:nvPicPr>
          <p:cNvPr id="1026" name="Picture 2" descr="C:\Users\Novin Pendar\Desktop\mabani va raveshhaye tarahi shahri\Untitled-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666" t="27397" r="15833" b="27397"/>
          <a:stretch/>
        </p:blipFill>
        <p:spPr bwMode="auto">
          <a:xfrm>
            <a:off x="1676400" y="939800"/>
            <a:ext cx="6248400" cy="45514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16067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Main Event</Template>
  <TotalTime>2570</TotalTime>
  <Words>2067</Words>
  <Application>Microsoft Office PowerPoint</Application>
  <PresentationFormat>On-screen Show (4:3)</PresentationFormat>
  <Paragraphs>176</Paragraphs>
  <Slides>25</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Arial</vt:lpstr>
      <vt:lpstr>B Homa</vt:lpstr>
      <vt:lpstr>B Nazanin</vt:lpstr>
      <vt:lpstr>Calibri</vt:lpstr>
      <vt:lpstr>Impact</vt:lpstr>
      <vt:lpstr>Majalla UI</vt:lpstr>
      <vt:lpstr>Times New Roman</vt:lpstr>
      <vt:lpstr>Wingdings</vt:lpstr>
      <vt:lpstr>Main Event</vt:lpstr>
      <vt:lpstr>PowerPoint Presentation</vt:lpstr>
      <vt:lpstr>PowerPoint Presentation</vt:lpstr>
      <vt:lpstr>ریشه و سابقه نهضت</vt:lpstr>
      <vt:lpstr>طراحی نخستین شهر تجدد</vt:lpstr>
      <vt:lpstr>PowerPoint Presentation</vt:lpstr>
      <vt:lpstr>نمونه های اجرا شده</vt:lpstr>
      <vt:lpstr>مرگ تجدد</vt:lpstr>
      <vt:lpstr>ویژگی شهرسازی تجدد گرا</vt:lpstr>
      <vt:lpstr>PowerPoint Presentation</vt:lpstr>
      <vt:lpstr>PowerPoint Presentation</vt:lpstr>
      <vt:lpstr>زمینه های شکل گیری مکتب</vt:lpstr>
      <vt:lpstr>PowerPoint Presentation</vt:lpstr>
      <vt:lpstr>PowerPoint Presentation</vt:lpstr>
      <vt:lpstr>PowerPoint Presentation</vt:lpstr>
      <vt:lpstr>عناصر تشکیل دهنده فرم شهر</vt:lpstr>
      <vt:lpstr>PowerPoint Presentation</vt:lpstr>
      <vt:lpstr>به دلیل نیاز به بازسازیهای وسیع بعد از جنگ های جهانی تجدد گرایان در صدد تأمین بیشترین تعداد واحد مسکونی با کمترین هزینه بودند.</vt:lpstr>
      <vt:lpstr>PowerPoint Presentation</vt:lpstr>
      <vt:lpstr>تجدد گرایان شهر را به چهار گروه فعالیتی عمده یعنی سکونت،کار،تفریح و ارتباطات تقسیم کردند.</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به نام خدا</dc:title>
  <dc:creator/>
  <cp:lastModifiedBy>Mohammad</cp:lastModifiedBy>
  <cp:revision>99</cp:revision>
  <dcterms:created xsi:type="dcterms:W3CDTF">2014-11-21T08:03:36Z</dcterms:created>
  <dcterms:modified xsi:type="dcterms:W3CDTF">2019-12-18T11:38:54Z</dcterms:modified>
</cp:coreProperties>
</file>