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58" r:id="rId4"/>
    <p:sldId id="259" r:id="rId5"/>
    <p:sldId id="263" r:id="rId6"/>
    <p:sldId id="261" r:id="rId7"/>
    <p:sldId id="262" r:id="rId8"/>
    <p:sldId id="265" r:id="rId9"/>
    <p:sldId id="266" r:id="rId10"/>
    <p:sldId id="267" r:id="rId11"/>
    <p:sldId id="272" r:id="rId12"/>
    <p:sldId id="268" r:id="rId13"/>
    <p:sldId id="273" r:id="rId14"/>
    <p:sldId id="269" r:id="rId15"/>
    <p:sldId id="270" r:id="rId16"/>
    <p:sldId id="274" r:id="rId17"/>
    <p:sldId id="26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BA2E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222"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163D46-BF3A-4D1C-889F-9A96F2CBF2F4}" type="datetimeFigureOut">
              <a:rPr lang="en-US" smtClean="0"/>
              <a:t>12/18/2019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B0E018-D502-4F0C-AD55-1F5351B7FAB4}" type="slidenum">
              <a:rPr lang="en-US" smtClean="0"/>
              <a:t>‹#›</a:t>
            </a:fld>
            <a:endParaRPr lang="en-US"/>
          </a:p>
        </p:txBody>
      </p:sp>
    </p:spTree>
    <p:extLst>
      <p:ext uri="{BB962C8B-B14F-4D97-AF65-F5344CB8AC3E}">
        <p14:creationId xmlns:p14="http://schemas.microsoft.com/office/powerpoint/2010/main" val="1728673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t>جنبش </a:t>
            </a:r>
            <a:r>
              <a:rPr lang="ar-SA" dirty="0" smtClean="0"/>
              <a:t>زیبا سازی ادامه پیدا کرد تا کم کم از حالت نهضت بیرون رفته و در حکم یک ضرورت برای هر شهر لازمه ایجاد یک فضای شهری موفق باشد</a:t>
            </a:r>
            <a:endParaRPr lang="en-US" dirty="0" smtClean="0"/>
          </a:p>
          <a:p>
            <a:pPr algn="r"/>
            <a:endParaRPr lang="en-US" dirty="0" smtClean="0"/>
          </a:p>
        </p:txBody>
      </p:sp>
      <p:sp>
        <p:nvSpPr>
          <p:cNvPr id="4" name="Slide Number Placeholder 3"/>
          <p:cNvSpPr>
            <a:spLocks noGrp="1"/>
          </p:cNvSpPr>
          <p:nvPr>
            <p:ph type="sldNum" sz="quarter" idx="10"/>
          </p:nvPr>
        </p:nvSpPr>
        <p:spPr/>
        <p:txBody>
          <a:bodyPr/>
          <a:lstStyle/>
          <a:p>
            <a:fld id="{8DAEC444-603B-4F09-9A06-5917518DD901}" type="slidenum">
              <a:rPr lang="en-US" smtClean="0"/>
              <a:t>16</a:t>
            </a:fld>
            <a:endParaRPr lang="en-US"/>
          </a:p>
        </p:txBody>
      </p:sp>
    </p:spTree>
    <p:extLst>
      <p:ext uri="{BB962C8B-B14F-4D97-AF65-F5344CB8AC3E}">
        <p14:creationId xmlns:p14="http://schemas.microsoft.com/office/powerpoint/2010/main" val="2580289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4145623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1716125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0D0A13-0641-4EB0-AA62-2E0357A1A4F3}"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810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2302703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0D0A13-0641-4EB0-AA62-2E0357A1A4F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47815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73972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2151293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1837036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349701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F71D49-82F1-4444-8BEF-8AB1D8F779DB}" type="datetimeFigureOut">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1507984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2174496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0F71D49-82F1-4444-8BEF-8AB1D8F779DB}" type="datetimeFigureOut">
              <a:rPr lang="en-US" smtClean="0"/>
              <a:t>12/18/2019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4057776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0F71D49-82F1-4444-8BEF-8AB1D8F779DB}" type="datetimeFigureOut">
              <a:rPr lang="en-US" smtClean="0"/>
              <a:t>12/18/2019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749966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F71D49-82F1-4444-8BEF-8AB1D8F779DB}" type="datetimeFigureOut">
              <a:rPr lang="en-US" smtClean="0"/>
              <a:t>12/18/2019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367869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4121368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F71D49-82F1-4444-8BEF-8AB1D8F779DB}" type="datetimeFigureOut">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0D0A13-0641-4EB0-AA62-2E0357A1A4F3}" type="slidenum">
              <a:rPr lang="en-US" smtClean="0"/>
              <a:t>‹#›</a:t>
            </a:fld>
            <a:endParaRPr lang="en-US"/>
          </a:p>
        </p:txBody>
      </p:sp>
    </p:spTree>
    <p:extLst>
      <p:ext uri="{BB962C8B-B14F-4D97-AF65-F5344CB8AC3E}">
        <p14:creationId xmlns:p14="http://schemas.microsoft.com/office/powerpoint/2010/main" val="3861223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0F71D49-82F1-4444-8BEF-8AB1D8F779DB}" type="datetimeFigureOut">
              <a:rPr lang="en-US" smtClean="0"/>
              <a:t>12/18/2019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90D0A13-0641-4EB0-AA62-2E0357A1A4F3}" type="slidenum">
              <a:rPr lang="en-US" smtClean="0"/>
              <a:t>‹#›</a:t>
            </a:fld>
            <a:endParaRPr lang="en-US"/>
          </a:p>
        </p:txBody>
      </p:sp>
    </p:spTree>
    <p:extLst>
      <p:ext uri="{BB962C8B-B14F-4D97-AF65-F5344CB8AC3E}">
        <p14:creationId xmlns:p14="http://schemas.microsoft.com/office/powerpoint/2010/main" val="40750008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47673" y="450760"/>
            <a:ext cx="7644327" cy="2250695"/>
          </a:xfrm>
        </p:spPr>
        <p:txBody>
          <a:bodyPr>
            <a:normAutofit/>
          </a:bodyPr>
          <a:lstStyle/>
          <a:p>
            <a:pPr algn="ctr" rtl="1">
              <a:lnSpc>
                <a:spcPct val="100000"/>
              </a:lnSpc>
            </a:pPr>
            <a:r>
              <a:rPr lang="fa-IR" sz="3200" b="1" dirty="0" smtClean="0">
                <a:solidFill>
                  <a:srgbClr val="002060"/>
                </a:solidFill>
                <a:cs typeface="B Homa" panose="00000400000000000000" pitchFamily="2" charset="-78"/>
              </a:rPr>
              <a:t>مبانی طراحی شهری</a:t>
            </a:r>
            <a:r>
              <a:rPr lang="en-US" sz="3200" b="1" dirty="0" smtClean="0">
                <a:solidFill>
                  <a:srgbClr val="002060"/>
                </a:solidFill>
                <a:cs typeface="B Homa" panose="00000400000000000000" pitchFamily="2" charset="-78"/>
              </a:rPr>
              <a:t/>
            </a:r>
            <a:br>
              <a:rPr lang="en-US" sz="3200" b="1" dirty="0" smtClean="0">
                <a:solidFill>
                  <a:srgbClr val="002060"/>
                </a:solidFill>
                <a:cs typeface="B Homa" panose="00000400000000000000" pitchFamily="2" charset="-78"/>
              </a:rPr>
            </a:br>
            <a:r>
              <a:rPr lang="fa-IR" sz="3200" b="1" dirty="0" smtClean="0">
                <a:solidFill>
                  <a:srgbClr val="002060"/>
                </a:solidFill>
                <a:cs typeface="B Homa" panose="00000400000000000000" pitchFamily="2" charset="-78"/>
              </a:rPr>
              <a:t/>
            </a:r>
            <a:br>
              <a:rPr lang="fa-IR" sz="3200" b="1" dirty="0" smtClean="0">
                <a:solidFill>
                  <a:srgbClr val="002060"/>
                </a:solidFill>
                <a:cs typeface="B Homa" panose="00000400000000000000" pitchFamily="2" charset="-78"/>
              </a:rPr>
            </a:br>
            <a:r>
              <a:rPr lang="fa-IR" sz="4000" b="1" dirty="0" smtClean="0">
                <a:solidFill>
                  <a:srgbClr val="002060"/>
                </a:solidFill>
                <a:cs typeface="B Homa" panose="00000400000000000000" pitchFamily="2" charset="-78"/>
              </a:rPr>
              <a:t>نهضت زیباسازی شهری</a:t>
            </a:r>
            <a:r>
              <a:rPr lang="fa-IR" sz="3200" b="1" dirty="0" smtClean="0">
                <a:solidFill>
                  <a:srgbClr val="002060"/>
                </a:solidFill>
                <a:cs typeface="B Homa" panose="00000400000000000000" pitchFamily="2" charset="-78"/>
              </a:rPr>
              <a:t/>
            </a:r>
            <a:br>
              <a:rPr lang="fa-IR" sz="3200" b="1" dirty="0" smtClean="0">
                <a:solidFill>
                  <a:srgbClr val="002060"/>
                </a:solidFill>
                <a:cs typeface="B Homa" panose="00000400000000000000" pitchFamily="2" charset="-78"/>
              </a:rPr>
            </a:br>
            <a:endParaRPr lang="en-US" sz="2000" b="1" dirty="0">
              <a:solidFill>
                <a:srgbClr val="002060"/>
              </a:solidFill>
              <a:cs typeface="B Homa" panose="00000400000000000000" pitchFamily="2" charset="-78"/>
            </a:endParaRPr>
          </a:p>
        </p:txBody>
      </p:sp>
      <p:sp>
        <p:nvSpPr>
          <p:cNvPr id="3" name="Content Placeholder 2"/>
          <p:cNvSpPr txBox="1">
            <a:spLocks/>
          </p:cNvSpPr>
          <p:nvPr/>
        </p:nvSpPr>
        <p:spPr>
          <a:xfrm>
            <a:off x="1281805" y="2058202"/>
            <a:ext cx="3562082" cy="4709646"/>
          </a:xfrm>
          <a:prstGeom prst="rect">
            <a:avLst/>
          </a:prstGeom>
        </p:spPr>
        <p:txBody>
          <a:bodyPr vert="horz" lIns="0" tIns="0" rIns="0" bIns="45720" rtlCol="0">
            <a:noAutofit/>
          </a:bodyPr>
          <a:lstStyle>
            <a:lvl1pPr marL="0" indent="0" algn="l" defTabSz="914400" rtl="0" eaLnBrk="1" latinLnBrk="0" hangingPunct="1">
              <a:lnSpc>
                <a:spcPct val="100000"/>
              </a:lnSpc>
              <a:spcBef>
                <a:spcPct val="20000"/>
              </a:spcBef>
              <a:spcAft>
                <a:spcPts val="600"/>
              </a:spcAft>
              <a:buFont typeface="Wingdings" pitchFamily="2" charset="2"/>
              <a:buNone/>
              <a:defRPr sz="2400" kern="1200" baseline="0">
                <a:solidFill>
                  <a:schemeClr val="tx1">
                    <a:tint val="75000"/>
                  </a:schemeClr>
                </a:solidFill>
                <a:latin typeface="+mn-lt"/>
                <a:ea typeface="+mn-ea"/>
                <a:cs typeface="+mn-cs"/>
              </a:defRPr>
            </a:lvl1pPr>
            <a:lvl2pPr marL="457200" indent="0" algn="ctr"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600" kern="1200" baseline="0">
                <a:solidFill>
                  <a:schemeClr val="tx1">
                    <a:tint val="75000"/>
                  </a:schemeClr>
                </a:solidFill>
                <a:latin typeface="+mn-lt"/>
                <a:ea typeface="+mn-ea"/>
                <a:cs typeface="+mn-cs"/>
              </a:defRPr>
            </a:lvl2pPr>
            <a:lvl3pPr marL="914400" indent="0" algn="ctr" defTabSz="914400" rtl="0" eaLnBrk="1" latinLnBrk="0" hangingPunct="1">
              <a:lnSpc>
                <a:spcPct val="100000"/>
              </a:lnSpc>
              <a:spcBef>
                <a:spcPct val="20000"/>
              </a:spcBef>
              <a:spcAft>
                <a:spcPts val="600"/>
              </a:spcAft>
              <a:buFont typeface="Wingdings" pitchFamily="2" charset="2"/>
              <a:buNone/>
              <a:defRPr sz="1400" kern="1200" baseline="0">
                <a:solidFill>
                  <a:schemeClr val="tx1">
                    <a:tint val="75000"/>
                  </a:schemeClr>
                </a:solidFill>
                <a:latin typeface="+mn-lt"/>
                <a:ea typeface="+mn-ea"/>
                <a:cs typeface="+mn-cs"/>
              </a:defRPr>
            </a:lvl3pPr>
            <a:lvl4pPr marL="1371600" indent="0" algn="ctr"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1">
                    <a:tint val="75000"/>
                  </a:schemeClr>
                </a:solidFill>
                <a:latin typeface="+mn-lt"/>
                <a:ea typeface="+mn-ea"/>
                <a:cs typeface="+mn-cs"/>
              </a:defRPr>
            </a:lvl4pPr>
            <a:lvl5pPr marL="1828800" indent="0" algn="ctr"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1">
                    <a:tint val="75000"/>
                  </a:schemeClr>
                </a:solidFill>
                <a:latin typeface="+mn-lt"/>
                <a:ea typeface="+mn-ea"/>
                <a:cs typeface="+mn-cs"/>
              </a:defRPr>
            </a:lvl5pPr>
            <a:lvl6pPr marL="2286000" indent="0" algn="ctr" defTabSz="914400" rtl="0" eaLnBrk="1" latinLnBrk="0" hangingPunct="1">
              <a:lnSpc>
                <a:spcPct val="100000"/>
              </a:lnSpc>
              <a:spcBef>
                <a:spcPct val="20000"/>
              </a:spcBef>
              <a:spcAft>
                <a:spcPts val="600"/>
              </a:spcAft>
              <a:buFontTx/>
              <a:buNone/>
              <a:defRPr sz="1400" kern="1200">
                <a:solidFill>
                  <a:schemeClr val="tx1">
                    <a:tint val="75000"/>
                  </a:schemeClr>
                </a:solidFill>
                <a:latin typeface="+mn-lt"/>
                <a:ea typeface="+mn-ea"/>
                <a:cs typeface="+mn-cs"/>
              </a:defRPr>
            </a:lvl6pPr>
            <a:lvl7pPr marL="2743200" indent="0" algn="ctr" defTabSz="914400" rtl="0" eaLnBrk="1" latinLnBrk="0" hangingPunct="1">
              <a:lnSpc>
                <a:spcPct val="100000"/>
              </a:lnSpc>
              <a:spcBef>
                <a:spcPct val="20000"/>
              </a:spcBef>
              <a:spcAft>
                <a:spcPts val="600"/>
              </a:spcAft>
              <a:buFontTx/>
              <a:buNone/>
              <a:defRPr sz="1400" kern="1200">
                <a:solidFill>
                  <a:schemeClr val="tx1">
                    <a:tint val="75000"/>
                  </a:schemeClr>
                </a:solidFill>
                <a:latin typeface="+mn-lt"/>
                <a:ea typeface="+mn-ea"/>
                <a:cs typeface="+mn-cs"/>
              </a:defRPr>
            </a:lvl7pPr>
            <a:lvl8pPr marL="3200400" indent="0" algn="ctr" defTabSz="914400" rtl="0" eaLnBrk="1" latinLnBrk="0" hangingPunct="1">
              <a:lnSpc>
                <a:spcPct val="100000"/>
              </a:lnSpc>
              <a:spcBef>
                <a:spcPct val="20000"/>
              </a:spcBef>
              <a:spcAft>
                <a:spcPts val="600"/>
              </a:spcAft>
              <a:buFontTx/>
              <a:buNone/>
              <a:defRPr sz="1400" kern="1200">
                <a:solidFill>
                  <a:schemeClr val="tx1">
                    <a:tint val="75000"/>
                  </a:schemeClr>
                </a:solidFill>
                <a:latin typeface="+mn-lt"/>
                <a:ea typeface="+mn-ea"/>
                <a:cs typeface="+mn-cs"/>
              </a:defRPr>
            </a:lvl8pPr>
            <a:lvl9pPr marL="3657600" indent="0" algn="ctr" defTabSz="914400" rtl="0" eaLnBrk="1" latinLnBrk="0" hangingPunct="1">
              <a:lnSpc>
                <a:spcPct val="100000"/>
              </a:lnSpc>
              <a:spcBef>
                <a:spcPct val="20000"/>
              </a:spcBef>
              <a:spcAft>
                <a:spcPts val="600"/>
              </a:spcAft>
              <a:buFontTx/>
              <a:buNone/>
              <a:defRPr sz="1400" kern="1200">
                <a:solidFill>
                  <a:schemeClr val="tx1">
                    <a:tint val="75000"/>
                  </a:schemeClr>
                </a:solidFill>
                <a:latin typeface="+mn-lt"/>
                <a:ea typeface="+mn-ea"/>
                <a:cs typeface="+mn-cs"/>
              </a:defRPr>
            </a:lvl9pPr>
          </a:lstStyle>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مقدمه</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سر آغاز نهضت</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نمایشگاه بین‌المللی کلمبیا</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نظریات کامیلو زیته</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اهداف نهضت</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عناصر تشکیل دهنده‌ی فرم شهر</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معرفی شش نوع فضای باز</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انتقادات</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امتیازات</a:t>
            </a:r>
            <a:endParaRPr lang="en-US" sz="1800" b="1" i="1" dirty="0" smtClean="0">
              <a:solidFill>
                <a:schemeClr val="tx2">
                  <a:lumMod val="50000"/>
                </a:schemeClr>
              </a:solidFill>
              <a:cs typeface="B Homa" panose="00000400000000000000" pitchFamily="2" charset="-78"/>
            </a:endParaRP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سرانجام</a:t>
            </a:r>
          </a:p>
          <a:p>
            <a:pPr marL="285750" indent="-285750" algn="r" rtl="1">
              <a:buFont typeface="Wingdings" panose="05000000000000000000" pitchFamily="2" charset="2"/>
              <a:buChar char="Ø"/>
            </a:pPr>
            <a:r>
              <a:rPr lang="fa-IR" sz="1800" b="1" i="1" dirty="0" smtClean="0">
                <a:solidFill>
                  <a:schemeClr val="tx2">
                    <a:lumMod val="50000"/>
                  </a:schemeClr>
                </a:solidFill>
                <a:cs typeface="B Homa" panose="00000400000000000000" pitchFamily="2" charset="-78"/>
              </a:rPr>
              <a:t>منابع</a:t>
            </a:r>
          </a:p>
          <a:p>
            <a:pPr marL="285750" indent="-285750" algn="r" rtl="1">
              <a:buFont typeface="Wingdings" panose="05000000000000000000" pitchFamily="2" charset="2"/>
              <a:buChar char="Ø"/>
            </a:pPr>
            <a:endParaRPr lang="fa-IR" sz="1800" b="1" i="1" dirty="0" smtClean="0">
              <a:solidFill>
                <a:schemeClr val="tx2">
                  <a:lumMod val="50000"/>
                </a:schemeClr>
              </a:solidFill>
              <a:cs typeface="B Homa" panose="00000400000000000000" pitchFamily="2" charset="-78"/>
            </a:endParaRPr>
          </a:p>
          <a:p>
            <a:pPr marL="285750" indent="-285750" algn="r" rtl="1">
              <a:buFont typeface="Wingdings" panose="05000000000000000000" pitchFamily="2" charset="2"/>
              <a:buChar char="Ø"/>
            </a:pPr>
            <a:endParaRPr lang="en-US" sz="1800" i="1" dirty="0">
              <a:solidFill>
                <a:schemeClr val="tx2">
                  <a:lumMod val="50000"/>
                </a:schemeClr>
              </a:solidFill>
              <a:cs typeface="B Homa" panose="00000400000000000000" pitchFamily="2" charset="-78"/>
            </a:endParaRPr>
          </a:p>
        </p:txBody>
      </p:sp>
      <p:sp>
        <p:nvSpPr>
          <p:cNvPr id="4" name="Title 1"/>
          <p:cNvSpPr txBox="1">
            <a:spLocks/>
          </p:cNvSpPr>
          <p:nvPr/>
        </p:nvSpPr>
        <p:spPr>
          <a:xfrm>
            <a:off x="4843887" y="3955825"/>
            <a:ext cx="2426952" cy="914400"/>
          </a:xfrm>
          <a:prstGeom prst="rect">
            <a:avLst/>
          </a:prstGeom>
          <a:noFill/>
        </p:spPr>
        <p:txBody>
          <a:bodyPr vert="horz" lIns="0" tIns="45720" rIns="0" bIns="0" rtlCol="0" anchor="b" anchorCtr="0">
            <a:noAutofit/>
          </a:bodyPr>
          <a:lstStyle>
            <a:lvl1pPr algn="l" defTabSz="914400" rtl="0" eaLnBrk="1" latinLnBrk="0" hangingPunct="1">
              <a:spcBef>
                <a:spcPct val="0"/>
              </a:spcBef>
              <a:buNone/>
              <a:defRPr sz="4200" kern="1200"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fa-IR" sz="2800" b="1" dirty="0" smtClean="0">
                <a:solidFill>
                  <a:schemeClr val="tx2">
                    <a:lumMod val="50000"/>
                  </a:schemeClr>
                </a:solidFill>
                <a:cs typeface="B Homa" panose="00000400000000000000" pitchFamily="2" charset="-78"/>
              </a:rPr>
              <a:t>فهرست مطالب</a:t>
            </a:r>
            <a:endParaRPr lang="en-US" sz="2800" b="1" dirty="0">
              <a:solidFill>
                <a:schemeClr val="tx2">
                  <a:lumMod val="50000"/>
                </a:schemeClr>
              </a:solidFill>
              <a:cs typeface="B Homa" panose="00000400000000000000" pitchFamily="2" charset="-78"/>
            </a:endParaRPr>
          </a:p>
        </p:txBody>
      </p:sp>
    </p:spTree>
    <p:extLst>
      <p:ext uri="{BB962C8B-B14F-4D97-AF65-F5344CB8AC3E}">
        <p14:creationId xmlns:p14="http://schemas.microsoft.com/office/powerpoint/2010/main" val="2889537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عناصر تشکیل دهنده‌ی فرم شهر</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algn="r" rtl="1"/>
            <a:r>
              <a:rPr lang="fa-IR" dirty="0" smtClean="0">
                <a:cs typeface="B Homa" panose="00000400000000000000" pitchFamily="2" charset="-78"/>
              </a:rPr>
              <a:t>مرکز شهر: در این نهضت، قلب شهر مرکز کالبدی و فرهنگی شهر به‌شمار می‌رود. </a:t>
            </a:r>
          </a:p>
          <a:p>
            <a:pPr algn="r" rtl="1"/>
            <a:r>
              <a:rPr lang="fa-IR" dirty="0" smtClean="0">
                <a:cs typeface="B Homa" panose="00000400000000000000" pitchFamily="2" charset="-78"/>
              </a:rPr>
              <a:t>بلوارها و خیابان‌های مستقیم: از نظر طراحان این نهضت، خیابانها برجسته ترین عناصر در تصور ذهنی مردم از شهر هستند.</a:t>
            </a:r>
          </a:p>
          <a:p>
            <a:pPr algn="r" rtl="1"/>
            <a:r>
              <a:rPr lang="fa-IR" dirty="0" smtClean="0">
                <a:cs typeface="B Homa" panose="00000400000000000000" pitchFamily="2" charset="-78"/>
              </a:rPr>
              <a:t>پارک ها: پارک ها همواره در این نهضت به شدت مورد توجه واقع شدند. مشخصه‌ی اصلی پارک‌های طراحی شده در این زمان، محصور کردن شهر بود.</a:t>
            </a:r>
          </a:p>
          <a:p>
            <a:pPr algn="r" rtl="1"/>
            <a:r>
              <a:rPr lang="fa-IR" dirty="0" smtClean="0">
                <a:cs typeface="B Homa" panose="00000400000000000000" pitchFamily="2" charset="-78"/>
              </a:rPr>
              <a:t>عناصر تزئینی: این عناصر به دو مظور به کار گرفته می‌شدند: یکی برای تعریف یک فضای باز و یا میدان، و دیگر به منظور خلق کریدور دید. (بحرینی،1393؛48-50)</a:t>
            </a:r>
          </a:p>
          <a:p>
            <a:pPr algn="r" rtl="1"/>
            <a:endParaRPr lang="fa-IR" dirty="0" smtClean="0">
              <a:cs typeface="B Homa" panose="00000400000000000000" pitchFamily="2" charset="-78"/>
            </a:endParaRPr>
          </a:p>
          <a:p>
            <a:pPr algn="r" rtl="1"/>
            <a:endParaRPr lang="en-US" dirty="0">
              <a:cs typeface="B Homa" panose="00000400000000000000" pitchFamily="2" charset="-78"/>
            </a:endParaRPr>
          </a:p>
        </p:txBody>
      </p:sp>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9</a:t>
            </a:r>
            <a:endParaRPr lang="en-US" sz="2800" dirty="0"/>
          </a:p>
        </p:txBody>
      </p:sp>
    </p:spTree>
    <p:extLst>
      <p:ext uri="{BB962C8B-B14F-4D97-AF65-F5344CB8AC3E}">
        <p14:creationId xmlns:p14="http://schemas.microsoft.com/office/powerpoint/2010/main" val="13793393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387" y="836054"/>
            <a:ext cx="10972800" cy="914400"/>
          </a:xfrm>
          <a:noFill/>
        </p:spPr>
        <p:txBody>
          <a:bodyPr/>
          <a:lstStyle/>
          <a:p>
            <a:pPr algn="r" rtl="1"/>
            <a:r>
              <a:rPr lang="fa-IR" b="1" dirty="0" smtClean="0">
                <a:solidFill>
                  <a:srgbClr val="002060"/>
                </a:solidFill>
                <a:cs typeface="B Homa" panose="00000400000000000000" pitchFamily="2" charset="-78"/>
              </a:rPr>
              <a:t>عناصر تشکیل دهنده‌ی فرم شهر</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algn="r" rtl="1"/>
            <a:endParaRPr lang="fa-IR" dirty="0" smtClean="0">
              <a:cs typeface="B Homa" panose="00000400000000000000" pitchFamily="2" charset="-78"/>
            </a:endParaRPr>
          </a:p>
          <a:p>
            <a:pPr algn="r" rtl="1"/>
            <a:endParaRPr lang="en-US" dirty="0">
              <a:cs typeface="B Homa" panose="00000400000000000000" pitchFamily="2" charset="-78"/>
            </a:endParaRPr>
          </a:p>
        </p:txBody>
      </p:sp>
      <p:sp>
        <p:nvSpPr>
          <p:cNvPr id="4" name="TextBox 3"/>
          <p:cNvSpPr txBox="1"/>
          <p:nvPr/>
        </p:nvSpPr>
        <p:spPr>
          <a:xfrm>
            <a:off x="513348" y="5903495"/>
            <a:ext cx="585417" cy="523220"/>
          </a:xfrm>
          <a:prstGeom prst="rect">
            <a:avLst/>
          </a:prstGeom>
          <a:noFill/>
        </p:spPr>
        <p:txBody>
          <a:bodyPr wrap="none" rtlCol="0">
            <a:spAutoFit/>
          </a:bodyPr>
          <a:lstStyle/>
          <a:p>
            <a:r>
              <a:rPr lang="fa-IR" sz="2800" dirty="0" smtClean="0"/>
              <a:t>10</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6101" y="1584081"/>
            <a:ext cx="4811781" cy="3578762"/>
          </a:xfrm>
          <a:prstGeom prst="rect">
            <a:avLst/>
          </a:prstGeom>
        </p:spPr>
      </p:pic>
      <p:sp>
        <p:nvSpPr>
          <p:cNvPr id="7" name="TextBox 6"/>
          <p:cNvSpPr txBox="1"/>
          <p:nvPr/>
        </p:nvSpPr>
        <p:spPr>
          <a:xfrm>
            <a:off x="7315200" y="5205044"/>
            <a:ext cx="3953021" cy="830997"/>
          </a:xfrm>
          <a:prstGeom prst="rect">
            <a:avLst/>
          </a:prstGeom>
          <a:noFill/>
        </p:spPr>
        <p:txBody>
          <a:bodyPr wrap="square" rtlCol="0">
            <a:spAutoFit/>
          </a:bodyPr>
          <a:lstStyle/>
          <a:p>
            <a:pPr algn="r" rtl="1"/>
            <a:r>
              <a:rPr lang="fa-IR" sz="2400" dirty="0" smtClean="0">
                <a:cs typeface="B Homa" panose="00000400000000000000" pitchFamily="2" charset="-78"/>
              </a:rPr>
              <a:t>استفاده از عناصر تزئینی نظیر ابلیسک</a:t>
            </a:r>
            <a:endParaRPr lang="en-US" sz="2400" dirty="0">
              <a:cs typeface="B Homa" panose="00000400000000000000" pitchFamily="2" charset="-78"/>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9822" y="1589650"/>
            <a:ext cx="4759569" cy="3569677"/>
          </a:xfrm>
          <a:prstGeom prst="rect">
            <a:avLst/>
          </a:prstGeom>
        </p:spPr>
      </p:pic>
      <p:sp>
        <p:nvSpPr>
          <p:cNvPr id="9" name="TextBox 8"/>
          <p:cNvSpPr txBox="1"/>
          <p:nvPr/>
        </p:nvSpPr>
        <p:spPr>
          <a:xfrm>
            <a:off x="2672861" y="5162842"/>
            <a:ext cx="4839286" cy="461665"/>
          </a:xfrm>
          <a:prstGeom prst="rect">
            <a:avLst/>
          </a:prstGeom>
          <a:noFill/>
        </p:spPr>
        <p:txBody>
          <a:bodyPr wrap="square" rtlCol="0">
            <a:spAutoFit/>
          </a:bodyPr>
          <a:lstStyle/>
          <a:p>
            <a:r>
              <a:rPr lang="fa-IR" sz="2400" dirty="0" smtClean="0">
                <a:cs typeface="B Homa" panose="00000400000000000000" pitchFamily="2" charset="-78"/>
              </a:rPr>
              <a:t>ایجاد میدان‌ها و باغ‌های عمومی- وین</a:t>
            </a:r>
            <a:endParaRPr lang="en-US" sz="2400" dirty="0">
              <a:cs typeface="B Homa" panose="00000400000000000000" pitchFamily="2" charset="-78"/>
            </a:endParaRPr>
          </a:p>
        </p:txBody>
      </p:sp>
    </p:spTree>
    <p:extLst>
      <p:ext uri="{BB962C8B-B14F-4D97-AF65-F5344CB8AC3E}">
        <p14:creationId xmlns:p14="http://schemas.microsoft.com/office/powerpoint/2010/main" val="1627523459"/>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معرفی شش نوع فضای باز</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marL="0" indent="0" algn="r" rtl="1">
              <a:buNone/>
            </a:pPr>
            <a:r>
              <a:rPr lang="fa-IR" dirty="0" smtClean="0">
                <a:cs typeface="B Homa" panose="00000400000000000000" pitchFamily="2" charset="-78"/>
              </a:rPr>
              <a:t>1- خیابان‌ها، بلوار‌ها و بزرگراه‌ها</a:t>
            </a:r>
          </a:p>
          <a:p>
            <a:pPr marL="0" indent="0" algn="r" rtl="1">
              <a:buNone/>
            </a:pPr>
            <a:r>
              <a:rPr lang="fa-IR" dirty="0" smtClean="0">
                <a:cs typeface="B Homa" panose="00000400000000000000" pitchFamily="2" charset="-78"/>
              </a:rPr>
              <a:t>2- میدان‌ها و باغ‌های عمومی</a:t>
            </a:r>
          </a:p>
          <a:p>
            <a:pPr marL="0" indent="0" algn="r" rtl="1">
              <a:buNone/>
            </a:pPr>
            <a:r>
              <a:rPr lang="fa-IR" dirty="0" smtClean="0">
                <a:cs typeface="B Homa" panose="00000400000000000000" pitchFamily="2" charset="-78"/>
              </a:rPr>
              <a:t>3- سه نوع پارک بازی</a:t>
            </a:r>
          </a:p>
          <a:p>
            <a:pPr marL="0" indent="0" algn="r" rtl="1">
              <a:buNone/>
            </a:pPr>
            <a:r>
              <a:rPr lang="fa-IR" dirty="0" smtClean="0">
                <a:cs typeface="B Homa" panose="00000400000000000000" pitchFamily="2" charset="-78"/>
              </a:rPr>
              <a:t>4- پارک های کوچک محله‌ای </a:t>
            </a:r>
          </a:p>
          <a:p>
            <a:pPr marL="0" indent="0" algn="r" rtl="1">
              <a:buNone/>
            </a:pPr>
            <a:r>
              <a:rPr lang="fa-IR" dirty="0" smtClean="0">
                <a:cs typeface="B Homa" panose="00000400000000000000" pitchFamily="2" charset="-78"/>
              </a:rPr>
              <a:t>5- پارک‌های بزرگ شهری</a:t>
            </a:r>
          </a:p>
          <a:p>
            <a:pPr marL="0" indent="0" algn="r" rtl="1">
              <a:buNone/>
            </a:pPr>
            <a:r>
              <a:rPr lang="fa-IR" dirty="0" smtClean="0">
                <a:cs typeface="B Homa" panose="00000400000000000000" pitchFamily="2" charset="-78"/>
              </a:rPr>
              <a:t>6-پارک‌های بزرگ منطقه‌ای </a:t>
            </a:r>
          </a:p>
        </p:txBody>
      </p:sp>
      <p:sp>
        <p:nvSpPr>
          <p:cNvPr id="4" name="TextBox 3"/>
          <p:cNvSpPr txBox="1"/>
          <p:nvPr/>
        </p:nvSpPr>
        <p:spPr>
          <a:xfrm>
            <a:off x="513348" y="5903495"/>
            <a:ext cx="558166" cy="523220"/>
          </a:xfrm>
          <a:prstGeom prst="rect">
            <a:avLst/>
          </a:prstGeom>
          <a:noFill/>
        </p:spPr>
        <p:txBody>
          <a:bodyPr wrap="none" rtlCol="0">
            <a:spAutoFit/>
          </a:bodyPr>
          <a:lstStyle/>
          <a:p>
            <a:r>
              <a:rPr lang="fa-IR" sz="2800" dirty="0" smtClean="0"/>
              <a:t>11</a:t>
            </a:r>
            <a:endParaRPr lang="en-US" sz="2800" dirty="0"/>
          </a:p>
        </p:txBody>
      </p:sp>
    </p:spTree>
    <p:extLst>
      <p:ext uri="{BB962C8B-B14F-4D97-AF65-F5344CB8AC3E}">
        <p14:creationId xmlns:p14="http://schemas.microsoft.com/office/powerpoint/2010/main" val="372035779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تراکم</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marL="0" indent="0" algn="r" rtl="1">
              <a:buNone/>
            </a:pPr>
            <a:r>
              <a:rPr lang="fa-IR" dirty="0" smtClean="0">
                <a:cs typeface="B Homa" panose="00000400000000000000" pitchFamily="2" charset="-78"/>
              </a:rPr>
              <a:t>الگوی تراکم به شکلی بود که ارتفاع ساختمان‌ها حداکثر تا حدی در نظر گرفته شود که استفاده از پله‌ها آزار دهنده نباشد. در این الگو تراکم به شکلی تدریجی به سمت حاشیه‌های شهر کاهش می‌یافت. اما در قرن 19، ظهور آسانسور، که باعث شد که امکان انتخاب هر ارتفاعی ممکن باشد، این نظام را بر هم زد. (حبیبی، 1393، 53)</a:t>
            </a:r>
          </a:p>
        </p:txBody>
      </p:sp>
      <p:sp>
        <p:nvSpPr>
          <p:cNvPr id="4" name="TextBox 3"/>
          <p:cNvSpPr txBox="1"/>
          <p:nvPr/>
        </p:nvSpPr>
        <p:spPr>
          <a:xfrm>
            <a:off x="513348" y="5903495"/>
            <a:ext cx="585417" cy="523220"/>
          </a:xfrm>
          <a:prstGeom prst="rect">
            <a:avLst/>
          </a:prstGeom>
          <a:noFill/>
        </p:spPr>
        <p:txBody>
          <a:bodyPr wrap="none" rtlCol="0">
            <a:spAutoFit/>
          </a:bodyPr>
          <a:lstStyle/>
          <a:p>
            <a:r>
              <a:rPr lang="fa-IR" sz="2800" dirty="0" smtClean="0"/>
              <a:t>12</a:t>
            </a:r>
            <a:endParaRPr lang="en-US" sz="2800" dirty="0"/>
          </a:p>
        </p:txBody>
      </p:sp>
    </p:spTree>
    <p:extLst>
      <p:ext uri="{BB962C8B-B14F-4D97-AF65-F5344CB8AC3E}">
        <p14:creationId xmlns:p14="http://schemas.microsoft.com/office/powerpoint/2010/main" val="198615735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انتقادات</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marL="0" indent="0" algn="just" rtl="1">
              <a:buNone/>
            </a:pPr>
            <a:r>
              <a:rPr lang="fa-IR" dirty="0" smtClean="0">
                <a:cs typeface="B Homa" panose="00000400000000000000" pitchFamily="2" charset="-78"/>
              </a:rPr>
              <a:t>1- در این نهضت واسه‌ی تفکر جبریت کالبدی، بهبود کیفیت کالبدی شهر ها محملی برای بهبود وضع روانی و اجتماعی مردم دیده شد.</a:t>
            </a:r>
          </a:p>
          <a:p>
            <a:pPr marL="0" indent="0" algn="just" rtl="1">
              <a:buNone/>
            </a:pPr>
            <a:r>
              <a:rPr lang="fa-IR" dirty="0" smtClean="0">
                <a:cs typeface="B Homa" panose="00000400000000000000" pitchFamily="2" charset="-78"/>
              </a:rPr>
              <a:t>2- ایده‌ی جبریت محیطی باعث می‌گردد که جنبه‌های پویا، تکاملی و همیشه در حال تغییر شهر به فراموشی سپرده شده و طرح های خشک و غیر قابل انعطاف تهیه شود که در نهایت محکوم به شکست بودند.</a:t>
            </a:r>
          </a:p>
          <a:p>
            <a:pPr marL="0" indent="0" algn="just" rtl="1">
              <a:buNone/>
            </a:pPr>
            <a:r>
              <a:rPr lang="fa-IR" dirty="0" smtClean="0">
                <a:cs typeface="B Homa" panose="00000400000000000000" pitchFamily="2" charset="-78"/>
              </a:rPr>
              <a:t>3- با مناسبت طرفداران این نهضت با طبقات صاحب قدرت، طرفداران آن به حمایت از طبقات مرفه برخاسته، نیازهای مردم را به فراموشی سپردند. و در تصمیم گیری ها بر مشارکت مردم وقعی نمی‌نهادند. (بحرینی،1393؛62)</a:t>
            </a:r>
          </a:p>
          <a:p>
            <a:pPr marL="0" indent="0" algn="just" rtl="1">
              <a:buNone/>
            </a:pPr>
            <a:endParaRPr lang="fa-IR" dirty="0" smtClean="0">
              <a:cs typeface="B Homa" panose="00000400000000000000" pitchFamily="2" charset="-78"/>
            </a:endParaRPr>
          </a:p>
        </p:txBody>
      </p:sp>
      <p:sp>
        <p:nvSpPr>
          <p:cNvPr id="4" name="TextBox 3"/>
          <p:cNvSpPr txBox="1"/>
          <p:nvPr/>
        </p:nvSpPr>
        <p:spPr>
          <a:xfrm>
            <a:off x="513348" y="5903495"/>
            <a:ext cx="585417" cy="523220"/>
          </a:xfrm>
          <a:prstGeom prst="rect">
            <a:avLst/>
          </a:prstGeom>
          <a:noFill/>
        </p:spPr>
        <p:txBody>
          <a:bodyPr wrap="none" rtlCol="0">
            <a:spAutoFit/>
          </a:bodyPr>
          <a:lstStyle/>
          <a:p>
            <a:r>
              <a:rPr lang="fa-IR" sz="2800" dirty="0" smtClean="0"/>
              <a:t>13</a:t>
            </a:r>
            <a:endParaRPr lang="en-US" sz="2800" dirty="0"/>
          </a:p>
        </p:txBody>
      </p:sp>
    </p:spTree>
    <p:extLst>
      <p:ext uri="{BB962C8B-B14F-4D97-AF65-F5344CB8AC3E}">
        <p14:creationId xmlns:p14="http://schemas.microsoft.com/office/powerpoint/2010/main" val="1037000649"/>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امتیازات</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marL="0" indent="0" algn="just" rtl="1">
              <a:buNone/>
            </a:pPr>
            <a:r>
              <a:rPr lang="fa-IR" dirty="0" smtClean="0">
                <a:cs typeface="B Homa" panose="00000400000000000000" pitchFamily="2" charset="-78"/>
              </a:rPr>
              <a:t>1- این نهضت را باید اولین حرکت جدی در جهت طراحی محیط شهری دانست و از این نظر طراحی برنامه‌ریزی آگاهانه‌ی شهرها بسیار مرهون ظهور این نهضت است.</a:t>
            </a:r>
          </a:p>
          <a:p>
            <a:pPr marL="0" indent="0" algn="just" rtl="1">
              <a:buNone/>
            </a:pPr>
            <a:r>
              <a:rPr lang="fa-IR" dirty="0" smtClean="0">
                <a:cs typeface="B Homa" panose="00000400000000000000" pitchFamily="2" charset="-78"/>
              </a:rPr>
              <a:t>2- اهمیت دیگر این نهضت، توجه به کل شهر است.</a:t>
            </a:r>
          </a:p>
          <a:p>
            <a:pPr marL="0" indent="0" algn="just" rtl="1">
              <a:buNone/>
            </a:pPr>
            <a:r>
              <a:rPr lang="fa-IR" dirty="0" smtClean="0">
                <a:cs typeface="B Homa" panose="00000400000000000000" pitchFamily="2" charset="-78"/>
              </a:rPr>
              <a:t>3- طرح‌های این نهضت با پیروی از اصل هماهنگی و همچنین معرفی ایده‌هایی مانند منطقه‌بندی عملکردی، جاده کمربندی و سیستم پارک‌ها، امتیاز دیگری برای این نهضت بوجود آوردند. (بحرینی،1393؛63)</a:t>
            </a:r>
          </a:p>
        </p:txBody>
      </p:sp>
      <p:sp>
        <p:nvSpPr>
          <p:cNvPr id="4" name="TextBox 3"/>
          <p:cNvSpPr txBox="1"/>
          <p:nvPr/>
        </p:nvSpPr>
        <p:spPr>
          <a:xfrm>
            <a:off x="513348" y="5903495"/>
            <a:ext cx="585417" cy="523220"/>
          </a:xfrm>
          <a:prstGeom prst="rect">
            <a:avLst/>
          </a:prstGeom>
          <a:noFill/>
        </p:spPr>
        <p:txBody>
          <a:bodyPr wrap="none" rtlCol="0">
            <a:spAutoFit/>
          </a:bodyPr>
          <a:lstStyle/>
          <a:p>
            <a:r>
              <a:rPr lang="fa-IR" sz="2800" dirty="0" smtClean="0"/>
              <a:t>14</a:t>
            </a:r>
            <a:endParaRPr lang="en-US" sz="2800" dirty="0"/>
          </a:p>
        </p:txBody>
      </p:sp>
    </p:spTree>
    <p:extLst>
      <p:ext uri="{BB962C8B-B14F-4D97-AF65-F5344CB8AC3E}">
        <p14:creationId xmlns:p14="http://schemas.microsoft.com/office/powerpoint/2010/main" val="1492532366"/>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05975" y="872544"/>
            <a:ext cx="2286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fa-IR" sz="2800" b="1" dirty="0" smtClean="0">
                <a:solidFill>
                  <a:srgbClr val="002060"/>
                </a:solidFill>
                <a:cs typeface="B Mitra" panose="00000400000000000000" pitchFamily="2" charset="-78"/>
              </a:rPr>
              <a:t>سر</a:t>
            </a:r>
            <a:r>
              <a:rPr lang="fa-IR" sz="2800" b="1" dirty="0">
                <a:solidFill>
                  <a:srgbClr val="002060"/>
                </a:solidFill>
                <a:cs typeface="B Mitra" panose="00000400000000000000" pitchFamily="2" charset="-78"/>
              </a:rPr>
              <a:t>ا</a:t>
            </a:r>
            <a:r>
              <a:rPr lang="fa-IR" sz="2800" b="1" dirty="0" smtClean="0">
                <a:solidFill>
                  <a:srgbClr val="002060"/>
                </a:solidFill>
                <a:cs typeface="B Mitra" panose="00000400000000000000" pitchFamily="2" charset="-78"/>
              </a:rPr>
              <a:t>نجام</a:t>
            </a:r>
            <a:endParaRPr lang="fa-IR" sz="2800" b="1" dirty="0">
              <a:solidFill>
                <a:srgbClr val="002060"/>
              </a:solidFill>
              <a:cs typeface="B Mitra" panose="00000400000000000000" pitchFamily="2" charset="-78"/>
            </a:endParaRPr>
          </a:p>
        </p:txBody>
      </p:sp>
      <p:sp>
        <p:nvSpPr>
          <p:cNvPr id="5" name="Rectangle 4"/>
          <p:cNvSpPr/>
          <p:nvPr/>
        </p:nvSpPr>
        <p:spPr>
          <a:xfrm>
            <a:off x="1092574" y="2307865"/>
            <a:ext cx="10870826" cy="941796"/>
          </a:xfrm>
          <a:prstGeom prst="rect">
            <a:avLst/>
          </a:prstGeom>
        </p:spPr>
        <p:txBody>
          <a:bodyPr wrap="square">
            <a:spAutoFit/>
          </a:bodyPr>
          <a:lstStyle/>
          <a:p>
            <a:pPr algn="just" rtl="1">
              <a:lnSpc>
                <a:spcPct val="115000"/>
              </a:lnSpc>
              <a:spcAft>
                <a:spcPts val="1000"/>
              </a:spcAft>
            </a:pPr>
            <a:r>
              <a:rPr lang="ar-SA" sz="2400" dirty="0" smtClean="0">
                <a:cs typeface="B Mitra" panose="00000400000000000000" pitchFamily="2" charset="-78"/>
              </a:rPr>
              <a:t>جنبش زیبا سازی ادامه پیدا کرد تا کم کم از حالت نهضت بیرون رفته و در حکم یک ضرورت برای هر شهر لازمه ایجاد یک فضای شهری موفق باشد</a:t>
            </a:r>
            <a:endParaRPr lang="fa-IR" sz="2400" dirty="0">
              <a:cs typeface="B Mitra" panose="00000400000000000000" pitchFamily="2" charset="-78"/>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025" y="3429000"/>
            <a:ext cx="11791950" cy="2956437"/>
          </a:xfrm>
          <a:prstGeom prst="rect">
            <a:avLst/>
          </a:prstGeom>
        </p:spPr>
      </p:pic>
    </p:spTree>
    <p:extLst>
      <p:ext uri="{BB962C8B-B14F-4D97-AF65-F5344CB8AC3E}">
        <p14:creationId xmlns:p14="http://schemas.microsoft.com/office/powerpoint/2010/main" val="204898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منابع</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algn="r" rtl="1">
              <a:buFont typeface="Wingdings" pitchFamily="2" charset="2"/>
              <a:buChar char="Ø"/>
            </a:pPr>
            <a:r>
              <a:rPr lang="fa-IR" dirty="0" smtClean="0">
                <a:cs typeface="B Homa" panose="00000400000000000000" pitchFamily="2" charset="-78"/>
              </a:rPr>
              <a:t>بحرینی، سید حسین، 1393،‌تحلیل مبانی نظری طراحی شهری معاصر، انتشارات دانشگاه تهران</a:t>
            </a:r>
          </a:p>
          <a:p>
            <a:pPr algn="r" rtl="1">
              <a:buFont typeface="Wingdings" pitchFamily="2" charset="2"/>
              <a:buChar char="Ø"/>
            </a:pPr>
            <a:r>
              <a:rPr lang="fa-IR" dirty="0" smtClean="0">
                <a:cs typeface="B Homa" panose="00000400000000000000" pitchFamily="2" charset="-78"/>
              </a:rPr>
              <a:t>بیکن، ادموند، طراحی شهرها، 1391، ترجمه فرزانه طاهری، انتشارات شهیدی</a:t>
            </a:r>
            <a:endParaRPr lang="en-US" dirty="0" smtClean="0">
              <a:cs typeface="B Homa" panose="00000400000000000000" pitchFamily="2" charset="-78"/>
            </a:endParaRPr>
          </a:p>
          <a:p>
            <a:pPr algn="r" rtl="1">
              <a:buFont typeface="Wingdings" pitchFamily="2" charset="2"/>
              <a:buChar char="Ø"/>
            </a:pPr>
            <a:r>
              <a:rPr lang="fa-IR" dirty="0" smtClean="0">
                <a:cs typeface="B Homa" panose="00000400000000000000" pitchFamily="2" charset="-78"/>
              </a:rPr>
              <a:t>موریس، جیمز، تاریخ شکل شهر، 1392، ترجمه راضیه رضازاده، انتشارات دانشگاه علم و صنعت</a:t>
            </a:r>
          </a:p>
          <a:p>
            <a:pPr algn="r" rtl="1">
              <a:buFont typeface="Wingdings" pitchFamily="2" charset="2"/>
              <a:buChar char="Ø"/>
            </a:pPr>
            <a:r>
              <a:rPr lang="en-US" dirty="0" smtClean="0">
                <a:cs typeface="B Homa" panose="00000400000000000000" pitchFamily="2" charset="-78"/>
              </a:rPr>
              <a:t>En.wikipedia.org</a:t>
            </a:r>
          </a:p>
          <a:p>
            <a:pPr algn="r" rtl="1">
              <a:buFont typeface="Wingdings" pitchFamily="2" charset="2"/>
              <a:buChar char="Ø"/>
            </a:pPr>
            <a:r>
              <a:rPr lang="en-US" dirty="0" smtClean="0">
                <a:cs typeface="B Homa" panose="00000400000000000000" pitchFamily="2" charset="-78"/>
              </a:rPr>
              <a:t>An overview of city beautiful movement as reflected in Daniel </a:t>
            </a:r>
            <a:r>
              <a:rPr lang="en-US" dirty="0" err="1" smtClean="0">
                <a:cs typeface="B Homa" panose="00000400000000000000" pitchFamily="2" charset="-78"/>
              </a:rPr>
              <a:t>brunham’s</a:t>
            </a:r>
            <a:r>
              <a:rPr lang="en-US" dirty="0" smtClean="0">
                <a:cs typeface="B Homa" panose="00000400000000000000" pitchFamily="2" charset="-78"/>
              </a:rPr>
              <a:t> vision, Richard </a:t>
            </a:r>
            <a:r>
              <a:rPr lang="en-US" dirty="0" err="1" smtClean="0">
                <a:cs typeface="B Homa" panose="00000400000000000000" pitchFamily="2" charset="-78"/>
              </a:rPr>
              <a:t>klein</a:t>
            </a:r>
            <a:r>
              <a:rPr lang="en-US" dirty="0" smtClean="0">
                <a:cs typeface="B Homa" panose="00000400000000000000" pitchFamily="2" charset="-78"/>
              </a:rPr>
              <a:t>, 1646, Georgetown court, Strongsville, Ohio, 44136</a:t>
            </a:r>
            <a:endParaRPr lang="fa-IR" dirty="0" smtClean="0">
              <a:cs typeface="B Homa" panose="00000400000000000000" pitchFamily="2" charset="-78"/>
            </a:endParaRPr>
          </a:p>
          <a:p>
            <a:pPr algn="r" rtl="1">
              <a:buFont typeface="Wingdings" pitchFamily="2" charset="2"/>
              <a:buChar char="Ø"/>
            </a:pPr>
            <a:r>
              <a:rPr lang="en-US" dirty="0" smtClean="0"/>
              <a:t>www.mashreghnews.ir</a:t>
            </a:r>
            <a:endParaRPr lang="fa-IR" dirty="0" smtClean="0"/>
          </a:p>
          <a:p>
            <a:pPr algn="r" rtl="1">
              <a:buFont typeface="Wingdings" pitchFamily="2" charset="2"/>
              <a:buChar char="Ø"/>
            </a:pPr>
            <a:r>
              <a:rPr lang="en-US" dirty="0" smtClean="0"/>
              <a:t>ayoubbabaee.persiangig.com</a:t>
            </a:r>
          </a:p>
          <a:p>
            <a:pPr algn="r" rtl="1">
              <a:buFont typeface="Wingdings" pitchFamily="2" charset="2"/>
              <a:buChar char="Ø"/>
            </a:pPr>
            <a:endParaRPr lang="en-US" dirty="0" smtClean="0"/>
          </a:p>
          <a:p>
            <a:pPr algn="r" rtl="1">
              <a:buFont typeface="Wingdings" pitchFamily="2" charset="2"/>
              <a:buChar char="Ø"/>
            </a:pPr>
            <a:endParaRPr lang="en-US" dirty="0">
              <a:cs typeface="B Homa" panose="00000400000000000000" pitchFamily="2" charset="-78"/>
            </a:endParaRPr>
          </a:p>
        </p:txBody>
      </p:sp>
      <p:sp>
        <p:nvSpPr>
          <p:cNvPr id="4" name="TextBox 3"/>
          <p:cNvSpPr txBox="1"/>
          <p:nvPr/>
        </p:nvSpPr>
        <p:spPr>
          <a:xfrm>
            <a:off x="513348" y="5903495"/>
            <a:ext cx="585417" cy="523220"/>
          </a:xfrm>
          <a:prstGeom prst="rect">
            <a:avLst/>
          </a:prstGeom>
          <a:noFill/>
        </p:spPr>
        <p:txBody>
          <a:bodyPr wrap="none" rtlCol="0">
            <a:spAutoFit/>
          </a:bodyPr>
          <a:lstStyle/>
          <a:p>
            <a:r>
              <a:rPr lang="fa-IR" sz="2800" smtClean="0"/>
              <a:t>16</a:t>
            </a:r>
            <a:endParaRPr lang="en-US" sz="2800" dirty="0"/>
          </a:p>
        </p:txBody>
      </p:sp>
    </p:spTree>
    <p:extLst>
      <p:ext uri="{BB962C8B-B14F-4D97-AF65-F5344CB8AC3E}">
        <p14:creationId xmlns:p14="http://schemas.microsoft.com/office/powerpoint/2010/main" val="391886205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مقدمه</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1227523" y="1717069"/>
            <a:ext cx="10560424" cy="4709646"/>
          </a:xfrm>
        </p:spPr>
        <p:txBody>
          <a:bodyPr>
            <a:noAutofit/>
          </a:bodyPr>
          <a:lstStyle/>
          <a:p>
            <a:pPr algn="just" rtl="1">
              <a:lnSpc>
                <a:spcPct val="120000"/>
              </a:lnSpc>
            </a:pPr>
            <a:r>
              <a:rPr lang="fa-IR" sz="2200" dirty="0" smtClean="0">
                <a:cs typeface="B Homa" panose="00000400000000000000" pitchFamily="2" charset="-78"/>
              </a:rPr>
              <a:t> عنوان زیباسازی شهری در مورد جریانی تاریخی، فکری و عملی در طراحی شهری بکار می‌رود. </a:t>
            </a:r>
          </a:p>
          <a:p>
            <a:pPr algn="just" rtl="1">
              <a:lnSpc>
                <a:spcPct val="120000"/>
              </a:lnSpc>
            </a:pPr>
            <a:r>
              <a:rPr lang="fa-IR" sz="2200" dirty="0" smtClean="0">
                <a:cs typeface="B Homa" panose="00000400000000000000" pitchFamily="2" charset="-78"/>
              </a:rPr>
              <a:t>این نهضت از اواخر قرن 19 با نمایشگاهی به نام نمایشگاه بین‌المللی کلمبیا، در شیکاگوی امریکا آغاز شد.</a:t>
            </a:r>
          </a:p>
          <a:p>
            <a:pPr algn="just" rtl="1">
              <a:lnSpc>
                <a:spcPct val="120000"/>
              </a:lnSpc>
            </a:pPr>
            <a:r>
              <a:rPr lang="fa-IR" sz="2200" dirty="0" smtClean="0">
                <a:cs typeface="B Homa" panose="00000400000000000000" pitchFamily="2" charset="-78"/>
              </a:rPr>
              <a:t>این نهضت زمانی شکل گرفت که کاربری‌های شهری توسط سیاستگذاران محلی و یا ایالتی تعیین می‌شدند. (</a:t>
            </a:r>
            <a:r>
              <a:rPr lang="en-US" sz="2200" dirty="0" smtClean="0">
                <a:cs typeface="B Homa" panose="00000400000000000000" pitchFamily="2" charset="-78"/>
              </a:rPr>
              <a:t>Richard </a:t>
            </a:r>
            <a:r>
              <a:rPr lang="en-US" sz="2200" dirty="0" err="1" smtClean="0">
                <a:cs typeface="B Homa" panose="00000400000000000000" pitchFamily="2" charset="-78"/>
              </a:rPr>
              <a:t>klein</a:t>
            </a:r>
            <a:r>
              <a:rPr lang="fa-IR" sz="2200" dirty="0" smtClean="0">
                <a:cs typeface="B Homa" panose="00000400000000000000" pitchFamily="2" charset="-78"/>
              </a:rPr>
              <a:t>)</a:t>
            </a:r>
          </a:p>
          <a:p>
            <a:pPr algn="just" rtl="1">
              <a:lnSpc>
                <a:spcPct val="120000"/>
              </a:lnSpc>
            </a:pPr>
            <a:r>
              <a:rPr lang="fa-IR" sz="2200" dirty="0" smtClean="0">
                <a:cs typeface="B Homa" panose="00000400000000000000" pitchFamily="2" charset="-78"/>
              </a:rPr>
              <a:t>این نهضت روش‌های هنری را مبنای خلق محیط شهری قرار داده و از عناصر و فضاهایی یادمانی مانند محورها و خیابان‌های عریض، مستقیم و زیبا با نماهای هماهنگ، نماد‌های متعدد در میادینی با پلان‌های هندسی و همچنین ساختمان‌های عمومی که همگی به صورت یادمانی طراحی شده‌اند استفاده می‌شود.</a:t>
            </a:r>
          </a:p>
          <a:p>
            <a:pPr algn="just" rtl="1">
              <a:lnSpc>
                <a:spcPct val="120000"/>
              </a:lnSpc>
            </a:pPr>
            <a:r>
              <a:rPr lang="fa-IR" sz="2200" dirty="0" smtClean="0">
                <a:cs typeface="B Homa" panose="00000400000000000000" pitchFamily="2" charset="-78"/>
              </a:rPr>
              <a:t>این جریان عمر کوتاهی داشت و پس از چند دهه و یا مطرح شدن سایر دیدگاه‌ها از گردونه‌ی طراحی شهری خارج شد. </a:t>
            </a:r>
          </a:p>
          <a:p>
            <a:pPr marL="0" indent="0" algn="r" rtl="1">
              <a:buNone/>
            </a:pPr>
            <a:endParaRPr lang="en-US" sz="2200" dirty="0">
              <a:cs typeface="B Homa" panose="00000400000000000000" pitchFamily="2" charset="-78"/>
            </a:endParaRPr>
          </a:p>
        </p:txBody>
      </p:sp>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1</a:t>
            </a:r>
            <a:endParaRPr lang="en-US" sz="2800" dirty="0"/>
          </a:p>
        </p:txBody>
      </p:sp>
    </p:spTree>
    <p:extLst>
      <p:ext uri="{BB962C8B-B14F-4D97-AF65-F5344CB8AC3E}">
        <p14:creationId xmlns:p14="http://schemas.microsoft.com/office/powerpoint/2010/main" val="259161525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شکل گیری نهضت</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3361387" y="1825625"/>
            <a:ext cx="7992412" cy="4709646"/>
          </a:xfrm>
        </p:spPr>
        <p:txBody>
          <a:bodyPr>
            <a:normAutofit/>
          </a:bodyPr>
          <a:lstStyle/>
          <a:p>
            <a:pPr algn="just" rtl="1">
              <a:lnSpc>
                <a:spcPct val="120000"/>
              </a:lnSpc>
            </a:pPr>
            <a:r>
              <a:rPr lang="fa-IR" sz="3600" dirty="0" smtClean="0">
                <a:cs typeface="B Homa" panose="00000400000000000000" pitchFamily="2" charset="-78"/>
              </a:rPr>
              <a:t>سرآغاز این نهضت را بنابر دو دیدگاه بررسی میکنند:</a:t>
            </a:r>
          </a:p>
        </p:txBody>
      </p:sp>
      <p:sp>
        <p:nvSpPr>
          <p:cNvPr id="7" name="TextBox 6"/>
          <p:cNvSpPr txBox="1"/>
          <p:nvPr/>
        </p:nvSpPr>
        <p:spPr>
          <a:xfrm>
            <a:off x="2811866" y="3295183"/>
            <a:ext cx="7128134" cy="1569660"/>
          </a:xfrm>
          <a:prstGeom prst="rect">
            <a:avLst/>
          </a:prstGeom>
          <a:noFill/>
        </p:spPr>
        <p:txBody>
          <a:bodyPr wrap="square" rtlCol="0">
            <a:spAutoFit/>
          </a:bodyPr>
          <a:lstStyle/>
          <a:p>
            <a:pPr marL="457200" indent="-457200" algn="r" rtl="1">
              <a:buFont typeface="Arial" panose="020B0604020202020204" pitchFamily="34" charset="0"/>
              <a:buChar char="•"/>
            </a:pPr>
            <a:r>
              <a:rPr lang="fa-IR" sz="3200" dirty="0" smtClean="0">
                <a:cs typeface="B Homa" panose="00000400000000000000" pitchFamily="2" charset="-78"/>
              </a:rPr>
              <a:t>رنسانس و تولد پرسپکتیو (</a:t>
            </a:r>
            <a:r>
              <a:rPr lang="en-US" sz="3200" dirty="0" smtClean="0">
                <a:cs typeface="B Homa" panose="00000400000000000000" pitchFamily="2" charset="-78"/>
              </a:rPr>
              <a:t>Barnett 1986</a:t>
            </a:r>
            <a:r>
              <a:rPr lang="fa-IR" sz="3200" dirty="0" smtClean="0">
                <a:cs typeface="B Homa" panose="00000400000000000000" pitchFamily="2" charset="-78"/>
              </a:rPr>
              <a:t> )</a:t>
            </a:r>
          </a:p>
          <a:p>
            <a:pPr marL="457200" indent="-457200" algn="r" rtl="1">
              <a:buFont typeface="Arial" panose="020B0604020202020204" pitchFamily="34" charset="0"/>
              <a:buChar char="•"/>
            </a:pPr>
            <a:endParaRPr lang="fa-IR" sz="3200" dirty="0">
              <a:cs typeface="B Homa" panose="00000400000000000000" pitchFamily="2" charset="-78"/>
            </a:endParaRPr>
          </a:p>
          <a:p>
            <a:pPr marL="457200" indent="-457200" algn="r" rtl="1">
              <a:buFont typeface="Arial" panose="020B0604020202020204" pitchFamily="34" charset="0"/>
              <a:buChar char="•"/>
            </a:pPr>
            <a:r>
              <a:rPr lang="fa-IR" sz="3200" dirty="0" smtClean="0">
                <a:cs typeface="B Homa" panose="00000400000000000000" pitchFamily="2" charset="-78"/>
              </a:rPr>
              <a:t>روم باستان (</a:t>
            </a:r>
            <a:r>
              <a:rPr lang="en-US" sz="3200" dirty="0" smtClean="0">
                <a:cs typeface="B Homa" panose="00000400000000000000" pitchFamily="2" charset="-78"/>
              </a:rPr>
              <a:t> </a:t>
            </a:r>
            <a:r>
              <a:rPr lang="en-US" sz="3200" dirty="0" err="1" smtClean="0">
                <a:cs typeface="B Homa" panose="00000400000000000000" pitchFamily="2" charset="-78"/>
              </a:rPr>
              <a:t>Kostof</a:t>
            </a:r>
            <a:r>
              <a:rPr lang="en-US" sz="3200" dirty="0" smtClean="0">
                <a:cs typeface="B Homa" panose="00000400000000000000" pitchFamily="2" charset="-78"/>
              </a:rPr>
              <a:t> 1991 </a:t>
            </a:r>
            <a:r>
              <a:rPr lang="fa-IR" sz="3200" dirty="0" smtClean="0">
                <a:cs typeface="B Homa" panose="00000400000000000000" pitchFamily="2" charset="-78"/>
              </a:rPr>
              <a:t>)</a:t>
            </a:r>
          </a:p>
        </p:txBody>
      </p:sp>
      <p:sp>
        <p:nvSpPr>
          <p:cNvPr id="8" name="TextBox 7"/>
          <p:cNvSpPr txBox="1"/>
          <p:nvPr/>
        </p:nvSpPr>
        <p:spPr>
          <a:xfrm>
            <a:off x="513348" y="5903495"/>
            <a:ext cx="385042" cy="523220"/>
          </a:xfrm>
          <a:prstGeom prst="rect">
            <a:avLst/>
          </a:prstGeom>
          <a:noFill/>
        </p:spPr>
        <p:txBody>
          <a:bodyPr wrap="none" rtlCol="0">
            <a:spAutoFit/>
          </a:bodyPr>
          <a:lstStyle/>
          <a:p>
            <a:r>
              <a:rPr lang="fa-IR" sz="2800" dirty="0" smtClean="0"/>
              <a:t>2</a:t>
            </a:r>
            <a:endParaRPr lang="en-US" sz="2800" dirty="0"/>
          </a:p>
        </p:txBody>
      </p:sp>
    </p:spTree>
    <p:extLst>
      <p:ext uri="{BB962C8B-B14F-4D97-AF65-F5344CB8AC3E}">
        <p14:creationId xmlns:p14="http://schemas.microsoft.com/office/powerpoint/2010/main" val="289163204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endParaRPr lang="en-US" b="1" dirty="0">
              <a:solidFill>
                <a:srgbClr val="C00000"/>
              </a:solidFill>
              <a:cs typeface="B Homa" panose="00000400000000000000" pitchFamily="2" charset="-78"/>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421466" y="756481"/>
            <a:ext cx="3803891" cy="4710113"/>
          </a:xfrm>
        </p:spPr>
      </p:pic>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3</a:t>
            </a:r>
            <a:endParaRPr lang="en-US" sz="28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976" y="753612"/>
            <a:ext cx="6202428" cy="3776184"/>
          </a:xfrm>
          <a:prstGeom prst="rect">
            <a:avLst/>
          </a:prstGeom>
        </p:spPr>
      </p:pic>
      <p:sp>
        <p:nvSpPr>
          <p:cNvPr id="7" name="TextBox 6"/>
          <p:cNvSpPr txBox="1"/>
          <p:nvPr/>
        </p:nvSpPr>
        <p:spPr>
          <a:xfrm>
            <a:off x="759655" y="4529797"/>
            <a:ext cx="6161649" cy="646331"/>
          </a:xfrm>
          <a:prstGeom prst="rect">
            <a:avLst/>
          </a:prstGeom>
          <a:noFill/>
        </p:spPr>
        <p:txBody>
          <a:bodyPr wrap="square" rtlCol="0">
            <a:spAutoFit/>
          </a:bodyPr>
          <a:lstStyle/>
          <a:p>
            <a:pPr algn="r" rtl="1"/>
            <a:r>
              <a:rPr lang="fa-IR" b="1" dirty="0" smtClean="0">
                <a:solidFill>
                  <a:srgbClr val="002060"/>
                </a:solidFill>
                <a:cs typeface="B Homa" panose="00000400000000000000" pitchFamily="2" charset="-78"/>
              </a:rPr>
              <a:t>پلان باروکی لندن، طرح رن که هیچگاه اجرا نشد. </a:t>
            </a:r>
            <a:r>
              <a:rPr lang="fa-IR" b="1" dirty="0">
                <a:solidFill>
                  <a:srgbClr val="002060"/>
                </a:solidFill>
                <a:cs typeface="B Homa" panose="00000400000000000000" pitchFamily="2" charset="-78"/>
              </a:rPr>
              <a:t>(</a:t>
            </a:r>
            <a:r>
              <a:rPr lang="fa-IR" b="1" dirty="0" smtClean="0">
                <a:solidFill>
                  <a:srgbClr val="002060"/>
                </a:solidFill>
                <a:cs typeface="B Homa" panose="00000400000000000000" pitchFamily="2" charset="-78"/>
              </a:rPr>
              <a:t>منبع: تحلیل مبانی نظری طراحی شهری معاصر،  دکتر بحرینی)</a:t>
            </a:r>
            <a:endParaRPr lang="en-US" b="1" dirty="0">
              <a:solidFill>
                <a:srgbClr val="002060"/>
              </a:solidFill>
              <a:cs typeface="B Homa" panose="00000400000000000000" pitchFamily="2" charset="-78"/>
            </a:endParaRPr>
          </a:p>
        </p:txBody>
      </p:sp>
      <p:sp>
        <p:nvSpPr>
          <p:cNvPr id="8" name="TextBox 7"/>
          <p:cNvSpPr txBox="1"/>
          <p:nvPr/>
        </p:nvSpPr>
        <p:spPr>
          <a:xfrm>
            <a:off x="6428936" y="5556739"/>
            <a:ext cx="4895557" cy="707886"/>
          </a:xfrm>
          <a:prstGeom prst="rect">
            <a:avLst/>
          </a:prstGeom>
          <a:noFill/>
        </p:spPr>
        <p:txBody>
          <a:bodyPr wrap="square" rtlCol="0">
            <a:spAutoFit/>
          </a:bodyPr>
          <a:lstStyle/>
          <a:p>
            <a:pPr algn="r" rtl="1"/>
            <a:r>
              <a:rPr lang="fa-IR" sz="2000" b="1" dirty="0" smtClean="0">
                <a:solidFill>
                  <a:srgbClr val="002060"/>
                </a:solidFill>
                <a:cs typeface="B Homa" panose="00000400000000000000" pitchFamily="2" charset="-78"/>
              </a:rPr>
              <a:t>گراوور بورودینو، نشان‌دهنده‌ی ایده‌های سیکستوس پنجم در رم. منبع: تاریخ شکل شهرها، ادموند بیکن)</a:t>
            </a:r>
            <a:endParaRPr lang="en-US" sz="2000" b="1" dirty="0">
              <a:solidFill>
                <a:srgbClr val="002060"/>
              </a:solidFill>
              <a:cs typeface="B Homa" panose="00000400000000000000" pitchFamily="2" charset="-78"/>
            </a:endParaRPr>
          </a:p>
        </p:txBody>
      </p:sp>
    </p:spTree>
    <p:extLst>
      <p:ext uri="{BB962C8B-B14F-4D97-AF65-F5344CB8AC3E}">
        <p14:creationId xmlns:p14="http://schemas.microsoft.com/office/powerpoint/2010/main" val="221490523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18747" y="697634"/>
            <a:ext cx="5463140" cy="4710113"/>
          </a:xfrm>
        </p:spPr>
      </p:pic>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4</a:t>
            </a:r>
            <a:endParaRPr lang="en-US" sz="2800" dirty="0"/>
          </a:p>
        </p:txBody>
      </p:sp>
      <p:sp>
        <p:nvSpPr>
          <p:cNvPr id="6" name="TextBox 5"/>
          <p:cNvSpPr txBox="1"/>
          <p:nvPr/>
        </p:nvSpPr>
        <p:spPr>
          <a:xfrm>
            <a:off x="3758162" y="5578964"/>
            <a:ext cx="4783015" cy="830997"/>
          </a:xfrm>
          <a:prstGeom prst="rect">
            <a:avLst/>
          </a:prstGeom>
          <a:noFill/>
        </p:spPr>
        <p:txBody>
          <a:bodyPr wrap="square" rtlCol="0">
            <a:spAutoFit/>
          </a:bodyPr>
          <a:lstStyle/>
          <a:p>
            <a:pPr algn="ctr" rtl="1"/>
            <a:r>
              <a:rPr lang="fa-IR" sz="2400" b="1" dirty="0" smtClean="0">
                <a:solidFill>
                  <a:schemeClr val="tx2">
                    <a:lumMod val="50000"/>
                  </a:schemeClr>
                </a:solidFill>
                <a:cs typeface="B Homa" panose="00000400000000000000" pitchFamily="2" charset="-78"/>
              </a:rPr>
              <a:t>طرح لانفان برای واشنگتن دی.سی</a:t>
            </a:r>
          </a:p>
          <a:p>
            <a:pPr algn="ctr" rtl="1"/>
            <a:r>
              <a:rPr lang="fa-IR" sz="2400" b="1" dirty="0" smtClean="0">
                <a:solidFill>
                  <a:schemeClr val="tx2">
                    <a:lumMod val="50000"/>
                  </a:schemeClr>
                </a:solidFill>
                <a:cs typeface="B Homa" panose="00000400000000000000" pitchFamily="2" charset="-78"/>
              </a:rPr>
              <a:t> </a:t>
            </a:r>
            <a:r>
              <a:rPr lang="fa-IR" sz="2400" dirty="0" smtClean="0">
                <a:solidFill>
                  <a:schemeClr val="tx2">
                    <a:lumMod val="50000"/>
                  </a:schemeClr>
                </a:solidFill>
                <a:cs typeface="B Homa" panose="00000400000000000000" pitchFamily="2" charset="-78"/>
              </a:rPr>
              <a:t>(منبع، تاریخ شکل شهر، جیمز موریس)</a:t>
            </a:r>
            <a:endParaRPr lang="en-US" sz="2400" dirty="0">
              <a:solidFill>
                <a:schemeClr val="tx2">
                  <a:lumMod val="50000"/>
                </a:schemeClr>
              </a:solidFill>
              <a:cs typeface="B Homa" panose="00000400000000000000" pitchFamily="2" charset="-78"/>
            </a:endParaRPr>
          </a:p>
        </p:txBody>
      </p:sp>
    </p:spTree>
    <p:extLst>
      <p:ext uri="{BB962C8B-B14F-4D97-AF65-F5344CB8AC3E}">
        <p14:creationId xmlns:p14="http://schemas.microsoft.com/office/powerpoint/2010/main" val="88271703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نمایشگاه بین‌المللی کلمبیا</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160454" y="1825625"/>
            <a:ext cx="4193345" cy="4709646"/>
          </a:xfrm>
        </p:spPr>
        <p:txBody>
          <a:bodyPr>
            <a:normAutofit/>
          </a:bodyPr>
          <a:lstStyle/>
          <a:p>
            <a:pPr marL="0" indent="0" algn="just" rtl="1">
              <a:buNone/>
            </a:pPr>
            <a:r>
              <a:rPr lang="fa-IR" sz="2000" dirty="0" smtClean="0">
                <a:cs typeface="B Homa" panose="00000400000000000000" pitchFamily="2" charset="-78"/>
              </a:rPr>
              <a:t>اولین بروز جدی زیباسازی به عنوان جریانی فکری در سال 1893 در نمایشگاه کلمبیا بروز کرد. این نمایشگاه در سال 1893 در شهر شیکاگو و با نام شهر سفید برپا شد. فضای نمایشگاه زیر نظر دنیل برنهام و فردریک المستد طراحی شد. این طرح براساس اصول کلاسیک معماری فرانسه و با استفاده‌ی هماهنگ از عناصری همچون محور‌های تقارن و نماهای موزون تهیه شد. (بحرینی،1393؛37)</a:t>
            </a:r>
          </a:p>
          <a:p>
            <a:pPr marL="0" indent="0" algn="just" rtl="1">
              <a:buNone/>
            </a:pPr>
            <a:endParaRPr lang="en-US" sz="2000" dirty="0">
              <a:cs typeface="B Homa" panose="00000400000000000000" pitchFamily="2" charset="-78"/>
            </a:endParaRPr>
          </a:p>
        </p:txBody>
      </p:sp>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5</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730" y="1400320"/>
            <a:ext cx="6056527" cy="4015741"/>
          </a:xfrm>
          <a:prstGeom prst="rect">
            <a:avLst/>
          </a:prstGeom>
        </p:spPr>
      </p:pic>
    </p:spTree>
    <p:extLst>
      <p:ext uri="{BB962C8B-B14F-4D97-AF65-F5344CB8AC3E}">
        <p14:creationId xmlns:p14="http://schemas.microsoft.com/office/powerpoint/2010/main" val="3367502592"/>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pPr algn="r" rtl="1"/>
            <a:r>
              <a:rPr lang="fa-IR" sz="2800" b="1" dirty="0" smtClean="0">
                <a:solidFill>
                  <a:srgbClr val="002060"/>
                </a:solidFill>
                <a:cs typeface="B Homa" panose="00000400000000000000" pitchFamily="2" charset="-78"/>
              </a:rPr>
              <a:t>کامیلو زیته، متفکر اصلی نهضت زیباسازی شهری، این ایده‌های مهم را در ذهن داشت:</a:t>
            </a:r>
            <a:endParaRPr lang="en-US" sz="2800"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marL="0" indent="0" algn="r" rtl="1">
              <a:buNone/>
            </a:pPr>
            <a:r>
              <a:rPr lang="fa-IR" sz="2000" dirty="0" smtClean="0">
                <a:cs typeface="B Homa" panose="00000400000000000000" pitchFamily="2" charset="-78"/>
              </a:rPr>
              <a:t>1- شهر بیش از هرچیز یک اثر هنری است.</a:t>
            </a:r>
          </a:p>
          <a:p>
            <a:pPr marL="0" indent="0" algn="r" rtl="1">
              <a:buNone/>
            </a:pPr>
            <a:r>
              <a:rPr lang="fa-IR" sz="2000" dirty="0" smtClean="0">
                <a:cs typeface="B Homa" panose="00000400000000000000" pitchFamily="2" charset="-78"/>
              </a:rPr>
              <a:t>2- شهر ی</a:t>
            </a:r>
            <a:r>
              <a:rPr lang="fa-IR" sz="2000" dirty="0">
                <a:cs typeface="B Homa" panose="00000400000000000000" pitchFamily="2" charset="-78"/>
              </a:rPr>
              <a:t>ک</a:t>
            </a:r>
            <a:r>
              <a:rPr lang="fa-IR" sz="2000" dirty="0" smtClean="0">
                <a:cs typeface="B Homa" panose="00000400000000000000" pitchFamily="2" charset="-78"/>
              </a:rPr>
              <a:t> اثر معماری است و بنابر این باید با یک دید سه بعدی به آن نگریست.</a:t>
            </a:r>
          </a:p>
          <a:p>
            <a:pPr marL="0" indent="0" algn="r" rtl="1">
              <a:buNone/>
            </a:pPr>
            <a:r>
              <a:rPr lang="fa-IR" sz="2000" dirty="0" smtClean="0">
                <a:cs typeface="B Homa" panose="00000400000000000000" pitchFamily="2" charset="-78"/>
              </a:rPr>
              <a:t>3- بافت شهر باید دارای تداوم بصری و ذهنی باشد.</a:t>
            </a:r>
          </a:p>
          <a:p>
            <a:pPr marL="0" indent="0" algn="r" rtl="1">
              <a:buNone/>
            </a:pPr>
            <a:r>
              <a:rPr lang="fa-IR" sz="2000" dirty="0" smtClean="0">
                <a:cs typeface="B Homa" panose="00000400000000000000" pitchFamily="2" charset="-78"/>
              </a:rPr>
              <a:t>4- لازم است توجه اصلی به جای عناصر محصور کننده، به عناصر محصور شده معطوف باشد. (بحرینی،1393؛40) </a:t>
            </a:r>
          </a:p>
          <a:p>
            <a:pPr algn="r" rtl="1"/>
            <a:endParaRPr lang="en-US" sz="2000" dirty="0">
              <a:cs typeface="B Homa" panose="00000400000000000000" pitchFamily="2" charset="-78"/>
            </a:endParaRPr>
          </a:p>
        </p:txBody>
      </p:sp>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6</a:t>
            </a:r>
            <a:endParaRPr lang="en-US" sz="2800" dirty="0"/>
          </a:p>
        </p:txBody>
      </p:sp>
    </p:spTree>
    <p:extLst>
      <p:ext uri="{BB962C8B-B14F-4D97-AF65-F5344CB8AC3E}">
        <p14:creationId xmlns:p14="http://schemas.microsoft.com/office/powerpoint/2010/main" val="167560220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877" y="491734"/>
            <a:ext cx="10515600" cy="1325563"/>
          </a:xfrm>
          <a:noFill/>
        </p:spPr>
        <p:txBody>
          <a:bodyPr/>
          <a:lstStyle/>
          <a:p>
            <a:pPr algn="r" rtl="1"/>
            <a:r>
              <a:rPr lang="fa-IR" b="1" dirty="0" smtClean="0">
                <a:solidFill>
                  <a:srgbClr val="002060"/>
                </a:solidFill>
                <a:cs typeface="B Homa" panose="00000400000000000000" pitchFamily="2" charset="-78"/>
              </a:rPr>
              <a:t>نمونه‌ای از بکارگیری نهضت زیباسازی شهری در ایران</a:t>
            </a:r>
            <a:endParaRPr lang="en-US" b="1" dirty="0">
              <a:solidFill>
                <a:srgbClr val="002060"/>
              </a:solidFill>
              <a:cs typeface="B Homa" panose="00000400000000000000" pitchFamily="2"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9132" y="1662637"/>
            <a:ext cx="5601311" cy="4842326"/>
          </a:xfrm>
        </p:spPr>
      </p:pic>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7</a:t>
            </a:r>
            <a:endParaRPr lang="en-US" sz="2800" dirty="0"/>
          </a:p>
        </p:txBody>
      </p:sp>
    </p:spTree>
    <p:extLst>
      <p:ext uri="{BB962C8B-B14F-4D97-AF65-F5344CB8AC3E}">
        <p14:creationId xmlns:p14="http://schemas.microsoft.com/office/powerpoint/2010/main" val="167093747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fa-IR" b="1" dirty="0" smtClean="0">
                <a:solidFill>
                  <a:srgbClr val="002060"/>
                </a:solidFill>
                <a:cs typeface="B Homa" panose="00000400000000000000" pitchFamily="2" charset="-78"/>
              </a:rPr>
              <a:t>اهداف نهضت</a:t>
            </a:r>
            <a:endParaRPr lang="en-US" b="1" dirty="0">
              <a:solidFill>
                <a:srgbClr val="002060"/>
              </a:solidFill>
              <a:cs typeface="B Homa" panose="00000400000000000000" pitchFamily="2" charset="-78"/>
            </a:endParaRPr>
          </a:p>
        </p:txBody>
      </p:sp>
      <p:sp>
        <p:nvSpPr>
          <p:cNvPr id="3" name="Content Placeholder 2"/>
          <p:cNvSpPr>
            <a:spLocks noGrp="1"/>
          </p:cNvSpPr>
          <p:nvPr>
            <p:ph idx="1"/>
          </p:nvPr>
        </p:nvSpPr>
        <p:spPr>
          <a:xfrm>
            <a:off x="793376" y="1825625"/>
            <a:ext cx="10560424" cy="4709646"/>
          </a:xfrm>
        </p:spPr>
        <p:txBody>
          <a:bodyPr>
            <a:normAutofit/>
          </a:bodyPr>
          <a:lstStyle/>
          <a:p>
            <a:pPr algn="r" rtl="1"/>
            <a:r>
              <a:rPr lang="fa-IR" dirty="0" smtClean="0">
                <a:cs typeface="B Homa" panose="00000400000000000000" pitchFamily="2" charset="-78"/>
              </a:rPr>
              <a:t>در این نهضت که طراحی شهری به عنوان یک هنر مدنی مطرح می‌شود، هدف ایجاد هماهنگی بین اجزاء و عناصر شهری برای بوجود آمدن یک مجموعه‌ی منسجم و واحد از اهداف اصلی طراحی بشمار می‌آید.  در این نهضت مرکز شهر به عنوان عنصر غالب طراحی و قلب کالبدی فرهنگی مورد توجه قرار می‌گیرد. در این زمان شعار کل‌نگری در تهیه‌ی طرح‌های جامع شهری طرفداران زیادی پیدا می‌کند.</a:t>
            </a:r>
          </a:p>
          <a:p>
            <a:pPr algn="r" rtl="1"/>
            <a:r>
              <a:rPr lang="fa-IR" dirty="0" smtClean="0">
                <a:cs typeface="B Homa" panose="00000400000000000000" pitchFamily="2" charset="-78"/>
              </a:rPr>
              <a:t>دید غالب در این نهضت بر این استوار بود که با ارضاء نیازهای کالبدی نیازها و خواسته‌های اجتماعی را برآورده ساخت و بدین ترتیب زیبایی را با عملکرد تلفیق کرد.</a:t>
            </a:r>
            <a:endParaRPr lang="en-US" dirty="0">
              <a:cs typeface="B Homa" panose="00000400000000000000" pitchFamily="2" charset="-78"/>
            </a:endParaRPr>
          </a:p>
        </p:txBody>
      </p:sp>
      <p:sp>
        <p:nvSpPr>
          <p:cNvPr id="4" name="TextBox 3"/>
          <p:cNvSpPr txBox="1"/>
          <p:nvPr/>
        </p:nvSpPr>
        <p:spPr>
          <a:xfrm>
            <a:off x="513348" y="5903495"/>
            <a:ext cx="385042" cy="523220"/>
          </a:xfrm>
          <a:prstGeom prst="rect">
            <a:avLst/>
          </a:prstGeom>
          <a:noFill/>
        </p:spPr>
        <p:txBody>
          <a:bodyPr wrap="none" rtlCol="0">
            <a:spAutoFit/>
          </a:bodyPr>
          <a:lstStyle/>
          <a:p>
            <a:r>
              <a:rPr lang="fa-IR" sz="2800" dirty="0" smtClean="0"/>
              <a:t>8</a:t>
            </a:r>
            <a:endParaRPr lang="en-US" sz="2800" dirty="0"/>
          </a:p>
        </p:txBody>
      </p:sp>
    </p:spTree>
    <p:extLst>
      <p:ext uri="{BB962C8B-B14F-4D97-AF65-F5344CB8AC3E}">
        <p14:creationId xmlns:p14="http://schemas.microsoft.com/office/powerpoint/2010/main" val="2790182174"/>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345</TotalTime>
  <Words>1080</Words>
  <Application>Microsoft Office PowerPoint</Application>
  <PresentationFormat>Widescreen</PresentationFormat>
  <Paragraphs>91</Paragraphs>
  <Slides>17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B Homa</vt:lpstr>
      <vt:lpstr>B Mitra</vt:lpstr>
      <vt:lpstr>Calibri</vt:lpstr>
      <vt:lpstr>Century Gothic</vt:lpstr>
      <vt:lpstr>Tahoma</vt:lpstr>
      <vt:lpstr>Wingdings</vt:lpstr>
      <vt:lpstr>Wingdings 3</vt:lpstr>
      <vt:lpstr>Wisp</vt:lpstr>
      <vt:lpstr>مبانی طراحی شهری  نهضت زیباسازی شهری </vt:lpstr>
      <vt:lpstr>مقدمه</vt:lpstr>
      <vt:lpstr>شکل گیری نهضت</vt:lpstr>
      <vt:lpstr>PowerPoint Presentation</vt:lpstr>
      <vt:lpstr>PowerPoint Presentation</vt:lpstr>
      <vt:lpstr>نمایشگاه بین‌المللی کلمبیا</vt:lpstr>
      <vt:lpstr>کامیلو زیته، متفکر اصلی نهضت زیباسازی شهری، این ایده‌های مهم را در ذهن داشت:</vt:lpstr>
      <vt:lpstr>نمونه‌ای از بکارگیری نهضت زیباسازی شهری در ایران</vt:lpstr>
      <vt:lpstr>اهداف نهضت</vt:lpstr>
      <vt:lpstr>عناصر تشکیل دهنده‌ی فرم شهر</vt:lpstr>
      <vt:lpstr>عناصر تشکیل دهنده‌ی فرم شهر</vt:lpstr>
      <vt:lpstr>معرفی شش نوع فضای باز</vt:lpstr>
      <vt:lpstr>تراکم</vt:lpstr>
      <vt:lpstr>انتقادات</vt:lpstr>
      <vt:lpstr>امتیازات</vt:lpstr>
      <vt:lpstr>PowerPoint Presentation</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دانشگاه گیلان دانشکده معماری و هنر گروه شهرسازی  مبانی طراحی شهری نهضت زیباسازی شهری (city beautiful movement)</dc:title>
  <dc:creator/>
  <cp:lastModifiedBy>Mohammad</cp:lastModifiedBy>
  <cp:revision>29</cp:revision>
  <dcterms:created xsi:type="dcterms:W3CDTF">2015-11-08T17:02:26Z</dcterms:created>
  <dcterms:modified xsi:type="dcterms:W3CDTF">2019-12-18T11:41:34Z</dcterms:modified>
</cp:coreProperties>
</file>