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42" r:id="rId1"/>
  </p:sldMasterIdLst>
  <p:sldIdLst>
    <p:sldId id="256" r:id="rId2"/>
    <p:sldId id="258" r:id="rId3"/>
    <p:sldId id="259" r:id="rId4"/>
    <p:sldId id="260" r:id="rId5"/>
    <p:sldId id="262" r:id="rId6"/>
    <p:sldId id="264" r:id="rId7"/>
    <p:sldId id="267" r:id="rId8"/>
    <p:sldId id="263" r:id="rId9"/>
    <p:sldId id="261" r:id="rId10"/>
    <p:sldId id="265" r:id="rId11"/>
    <p:sldId id="266" r:id="rId12"/>
    <p:sldId id="26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74" d="100"/>
          <a:sy n="74" d="100"/>
        </p:scale>
        <p:origin x="576" y="7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45923" y="3307356"/>
            <a:ext cx="9489573" cy="1470025"/>
          </a:xfrm>
        </p:spPr>
        <p:txBody>
          <a:bodyPr anchor="b"/>
          <a:lstStyle>
            <a:lvl1pPr>
              <a:defRPr sz="4000"/>
            </a:lvl1pPr>
          </a:lstStyle>
          <a:p>
            <a:r>
              <a:rPr lang="en-US" smtClean="0"/>
              <a:t>Click to edit Master title style</a:t>
            </a:r>
            <a:endParaRPr lang="en-US" dirty="0"/>
          </a:p>
        </p:txBody>
      </p:sp>
      <p:sp>
        <p:nvSpPr>
          <p:cNvPr id="3" name="Subtitle 2"/>
          <p:cNvSpPr>
            <a:spLocks noGrp="1"/>
          </p:cNvSpPr>
          <p:nvPr>
            <p:ph type="subTitle" idx="1"/>
          </p:nvPr>
        </p:nvSpPr>
        <p:spPr>
          <a:xfrm>
            <a:off x="1345923" y="4777380"/>
            <a:ext cx="9489573"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13EC6C3-98C6-45F3-8D6F-F89CC54F04D0}"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796B4B-EAF9-4B15-9009-60115D23A17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345924" y="1807361"/>
            <a:ext cx="949744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3EC6C3-98C6-45F3-8D6F-F89CC54F04D0}"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796B4B-EAF9-4B15-9009-60115D23A17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79415" y="675723"/>
            <a:ext cx="1963949"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45923" y="675724"/>
            <a:ext cx="7290076"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3EC6C3-98C6-45F3-8D6F-F89CC54F04D0}"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796B4B-EAF9-4B15-9009-60115D23A17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F13EC6C3-98C6-45F3-8D6F-F89CC54F04D0}"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796B4B-EAF9-4B15-9009-60115D23A17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345924" y="3308581"/>
            <a:ext cx="9489571"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345924" y="4777381"/>
            <a:ext cx="9489571"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3EC6C3-98C6-45F3-8D6F-F89CC54F04D0}"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796B4B-EAF9-4B15-9009-60115D23A17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345924" y="675725"/>
            <a:ext cx="949744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345924" y="1809750"/>
            <a:ext cx="4628369"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17708" y="1809749"/>
            <a:ext cx="4625656"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13EC6C3-98C6-45F3-8D6F-F89CC54F04D0}" type="datetimeFigureOut">
              <a:rPr lang="en-US" smtClean="0"/>
              <a:t>7/22/2019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796B4B-EAF9-4B15-9009-60115D23A17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45924" y="1812927"/>
            <a:ext cx="462836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5924" y="2389190"/>
            <a:ext cx="4628369"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217707" y="1812927"/>
            <a:ext cx="462836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707" y="2389190"/>
            <a:ext cx="462836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13EC6C3-98C6-45F3-8D6F-F89CC54F04D0}" type="datetimeFigureOut">
              <a:rPr lang="en-US" smtClean="0"/>
              <a:t>7/22/2019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796B4B-EAF9-4B15-9009-60115D23A17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13EC6C3-98C6-45F3-8D6F-F89CC54F04D0}" type="datetimeFigureOut">
              <a:rPr lang="en-US" smtClean="0"/>
              <a:t>7/22/2019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796B4B-EAF9-4B15-9009-60115D23A17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3EC6C3-98C6-45F3-8D6F-F89CC54F04D0}" type="datetimeFigureOut">
              <a:rPr lang="en-US" smtClean="0"/>
              <a:t>7/22/2019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796B4B-EAF9-4B15-9009-60115D23A17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5923" y="446088"/>
            <a:ext cx="3547533"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5136873" y="446088"/>
            <a:ext cx="5706492"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345923" y="1631950"/>
            <a:ext cx="3547533"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3EC6C3-98C6-45F3-8D6F-F89CC54F04D0}" type="datetimeFigureOut">
              <a:rPr lang="en-US" smtClean="0"/>
              <a:t>7/22/2019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796B4B-EAF9-4B15-9009-60115D23A17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5925" y="1387058"/>
            <a:ext cx="4397271"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345924" y="2500312"/>
            <a:ext cx="4397272"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3EC6C3-98C6-45F3-8D6F-F89CC54F04D0}" type="datetimeFigureOut">
              <a:rPr lang="en-US" smtClean="0"/>
              <a:t>7/22/2019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796B4B-EAF9-4B15-9009-60115D23A17C}" type="slidenum">
              <a:rPr lang="en-US" smtClean="0"/>
              <a:t>‹#›</a:t>
            </a:fld>
            <a:endParaRPr lang="en-US"/>
          </a:p>
        </p:txBody>
      </p:sp>
      <p:grpSp>
        <p:nvGrpSpPr>
          <p:cNvPr id="16" name="Group 15"/>
          <p:cNvGrpSpPr/>
          <p:nvPr/>
        </p:nvGrpSpPr>
        <p:grpSpPr>
          <a:xfrm>
            <a:off x="6021539" y="994388"/>
            <a:ext cx="2462851" cy="1530439"/>
            <a:chOff x="4718762" y="993075"/>
            <a:chExt cx="1847138" cy="1530439"/>
          </a:xfrm>
        </p:grpSpPr>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6232256" y="1601512"/>
            <a:ext cx="4572000" cy="3429000"/>
          </a:xfrm>
          <a:prstGeom prst="ellipse">
            <a:avLst/>
          </a:prstGeom>
          <a:ln w="76200">
            <a:solidFill>
              <a:schemeClr val="tx2">
                <a:lumMod val="75000"/>
              </a:schemeClr>
            </a:solidFill>
          </a:ln>
        </p:spPr>
        <p:txBody>
          <a:bodyPr/>
          <a:lstStyle/>
          <a:p>
            <a:r>
              <a:rPr lang="en-US" smtClean="0"/>
              <a:t>Click icon to add picture</a:t>
            </a:r>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56" name="Oval 55"/>
          <p:cNvSpPr>
            <a:spLocks noChangeAspect="1"/>
          </p:cNvSpPr>
          <p:nvPr/>
        </p:nvSpPr>
        <p:spPr>
          <a:xfrm>
            <a:off x="-92833" y="4042576"/>
            <a:ext cx="2325260" cy="1909234"/>
          </a:xfrm>
          <a:custGeom>
            <a:avLst/>
            <a:gdLst/>
            <a:ahLst/>
            <a:cxnLst/>
            <a:rect l="l" t="t" r="r" b="b"/>
            <a:pathLst>
              <a:path w="1743945" h="1909234">
                <a:moveTo>
                  <a:pt x="789328" y="0"/>
                </a:moveTo>
                <a:cubicBezTo>
                  <a:pt x="1316548" y="0"/>
                  <a:pt x="1743945" y="427397"/>
                  <a:pt x="1743945" y="954617"/>
                </a:cubicBezTo>
                <a:cubicBezTo>
                  <a:pt x="1743945" y="1481837"/>
                  <a:pt x="1316548" y="1909234"/>
                  <a:pt x="789328" y="1909234"/>
                </a:cubicBezTo>
                <a:cubicBezTo>
                  <a:pt x="461080" y="1909234"/>
                  <a:pt x="171527" y="1743562"/>
                  <a:pt x="0" y="1491086"/>
                </a:cubicBezTo>
                <a:lnTo>
                  <a:pt x="0" y="418149"/>
                </a:lnTo>
                <a:cubicBezTo>
                  <a:pt x="171527" y="165673"/>
                  <a:pt x="461080" y="0"/>
                  <a:pt x="789328"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3" name="Oval 52"/>
          <p:cNvSpPr>
            <a:spLocks noChangeAspect="1"/>
          </p:cNvSpPr>
          <p:nvPr/>
        </p:nvSpPr>
        <p:spPr>
          <a:xfrm>
            <a:off x="694185" y="1095311"/>
            <a:ext cx="2545644"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2" name="Oval 51"/>
          <p:cNvSpPr>
            <a:spLocks noChangeAspect="1"/>
          </p:cNvSpPr>
          <p:nvPr/>
        </p:nvSpPr>
        <p:spPr>
          <a:xfrm>
            <a:off x="2504973" y="282934"/>
            <a:ext cx="2545644"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4" name="Oval 53"/>
          <p:cNvSpPr>
            <a:spLocks noChangeAspect="1"/>
          </p:cNvSpPr>
          <p:nvPr/>
        </p:nvSpPr>
        <p:spPr>
          <a:xfrm>
            <a:off x="694183" y="5729135"/>
            <a:ext cx="2545645" cy="1193756"/>
          </a:xfrm>
          <a:custGeom>
            <a:avLst/>
            <a:gdLst/>
            <a:ahLst/>
            <a:cxnLst/>
            <a:rect l="l" t="t" r="r" b="b"/>
            <a:pathLst>
              <a:path w="1909234" h="1193756">
                <a:moveTo>
                  <a:pt x="954617" y="0"/>
                </a:moveTo>
                <a:cubicBezTo>
                  <a:pt x="1481837" y="0"/>
                  <a:pt x="1909234" y="427397"/>
                  <a:pt x="1909234" y="954617"/>
                </a:cubicBezTo>
                <a:cubicBezTo>
                  <a:pt x="1909234" y="1037305"/>
                  <a:pt x="1898721" y="1117537"/>
                  <a:pt x="1877819" y="1193756"/>
                </a:cubicBezTo>
                <a:lnTo>
                  <a:pt x="31415" y="1193756"/>
                </a:lnTo>
                <a:cubicBezTo>
                  <a:pt x="10513" y="1117537"/>
                  <a:pt x="0" y="1037305"/>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0" name="Oval 129"/>
          <p:cNvSpPr>
            <a:spLocks noChangeAspect="1"/>
          </p:cNvSpPr>
          <p:nvPr/>
        </p:nvSpPr>
        <p:spPr>
          <a:xfrm>
            <a:off x="-62281" y="-61709"/>
            <a:ext cx="1932143" cy="1677064"/>
          </a:xfrm>
          <a:custGeom>
            <a:avLst/>
            <a:gdLst/>
            <a:ahLst/>
            <a:cxnLst/>
            <a:rect l="l" t="t" r="r" b="b"/>
            <a:pathLst>
              <a:path w="1449107" h="1677064">
                <a:moveTo>
                  <a:pt x="0" y="0"/>
                </a:moveTo>
                <a:lnTo>
                  <a:pt x="1112019" y="0"/>
                </a:lnTo>
                <a:cubicBezTo>
                  <a:pt x="1319407" y="171874"/>
                  <a:pt x="1449107" y="432014"/>
                  <a:pt x="1449107" y="722447"/>
                </a:cubicBezTo>
                <a:cubicBezTo>
                  <a:pt x="1449107" y="1249667"/>
                  <a:pt x="1021710" y="1677064"/>
                  <a:pt x="494490" y="1677064"/>
                </a:cubicBezTo>
                <a:cubicBezTo>
                  <a:pt x="313232" y="1677064"/>
                  <a:pt x="143772" y="1626546"/>
                  <a:pt x="0" y="1537872"/>
                </a:cubicBezTo>
                <a:close/>
              </a:path>
            </a:pathLst>
          </a:custGeom>
          <a:solidFill>
            <a:schemeClr val="tx2">
              <a:lumMod val="75000"/>
              <a:alpha val="14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1" name="Oval 130"/>
          <p:cNvSpPr>
            <a:spLocks noChangeAspect="1"/>
          </p:cNvSpPr>
          <p:nvPr/>
        </p:nvSpPr>
        <p:spPr>
          <a:xfrm>
            <a:off x="1232151" y="-161623"/>
            <a:ext cx="2545644" cy="1909233"/>
          </a:xfrm>
          <a:prstGeom prst="ellipse">
            <a:avLst/>
          </a:prstGeom>
          <a:solidFill>
            <a:schemeClr val="tx2">
              <a:lumMod val="75000"/>
              <a:alpha val="2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2" name="Oval 131"/>
          <p:cNvSpPr>
            <a:spLocks noChangeAspect="1"/>
          </p:cNvSpPr>
          <p:nvPr/>
        </p:nvSpPr>
        <p:spPr>
          <a:xfrm>
            <a:off x="1" y="660739"/>
            <a:ext cx="2545644"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3" name="Oval 132"/>
          <p:cNvSpPr>
            <a:spLocks noChangeAspect="1"/>
          </p:cNvSpPr>
          <p:nvPr/>
        </p:nvSpPr>
        <p:spPr>
          <a:xfrm>
            <a:off x="9996709" y="-61709"/>
            <a:ext cx="2259289" cy="1677064"/>
          </a:xfrm>
          <a:custGeom>
            <a:avLst/>
            <a:gdLst/>
            <a:ahLst/>
            <a:cxnLst/>
            <a:rect l="l" t="t" r="r" b="b"/>
            <a:pathLst>
              <a:path w="1694467" h="1677064">
                <a:moveTo>
                  <a:pt x="337088" y="0"/>
                </a:moveTo>
                <a:lnTo>
                  <a:pt x="1573463" y="0"/>
                </a:lnTo>
                <a:cubicBezTo>
                  <a:pt x="1618202" y="37449"/>
                  <a:pt x="1658454" y="79950"/>
                  <a:pt x="1694467" y="126010"/>
                </a:cubicBezTo>
                <a:lnTo>
                  <a:pt x="1694467" y="1318884"/>
                </a:lnTo>
                <a:cubicBezTo>
                  <a:pt x="1522840" y="1538397"/>
                  <a:pt x="1254922" y="1677064"/>
                  <a:pt x="954617" y="1677064"/>
                </a:cubicBezTo>
                <a:cubicBezTo>
                  <a:pt x="427397" y="1677064"/>
                  <a:pt x="0" y="1249667"/>
                  <a:pt x="0" y="722447"/>
                </a:cubicBezTo>
                <a:cubicBezTo>
                  <a:pt x="0" y="432014"/>
                  <a:pt x="129700" y="171874"/>
                  <a:pt x="337088" y="0"/>
                </a:cubicBezTo>
                <a:close/>
              </a:path>
            </a:pathLst>
          </a:custGeom>
          <a:solidFill>
            <a:schemeClr val="accent3">
              <a:lumMod val="60000"/>
              <a:lumOff val="40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4" name="Oval 133"/>
          <p:cNvSpPr>
            <a:spLocks noChangeAspect="1"/>
          </p:cNvSpPr>
          <p:nvPr/>
        </p:nvSpPr>
        <p:spPr>
          <a:xfrm>
            <a:off x="8156670" y="-61708"/>
            <a:ext cx="2545645" cy="1705448"/>
          </a:xfrm>
          <a:custGeom>
            <a:avLst/>
            <a:gdLst/>
            <a:ahLst/>
            <a:cxnLst/>
            <a:rect l="l" t="t" r="r" b="b"/>
            <a:pathLst>
              <a:path w="1909234" h="1705448">
                <a:moveTo>
                  <a:pt x="371490" y="0"/>
                </a:moveTo>
                <a:lnTo>
                  <a:pt x="1537745" y="0"/>
                </a:lnTo>
                <a:cubicBezTo>
                  <a:pt x="1764760" y="171517"/>
                  <a:pt x="1909234" y="444302"/>
                  <a:pt x="1909234" y="750831"/>
                </a:cubicBezTo>
                <a:cubicBezTo>
                  <a:pt x="1909234" y="1278051"/>
                  <a:pt x="1481837" y="1705448"/>
                  <a:pt x="954617" y="1705448"/>
                </a:cubicBezTo>
                <a:cubicBezTo>
                  <a:pt x="427397" y="1705448"/>
                  <a:pt x="0" y="1278051"/>
                  <a:pt x="0" y="750831"/>
                </a:cubicBezTo>
                <a:cubicBezTo>
                  <a:pt x="0" y="444302"/>
                  <a:pt x="144474" y="171517"/>
                  <a:pt x="371490" y="0"/>
                </a:cubicBezTo>
                <a:close/>
              </a:path>
            </a:pathLst>
          </a:cu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5" name="Oval 134"/>
          <p:cNvSpPr>
            <a:spLocks noChangeAspect="1"/>
          </p:cNvSpPr>
          <p:nvPr/>
        </p:nvSpPr>
        <p:spPr>
          <a:xfrm>
            <a:off x="9992605" y="1095309"/>
            <a:ext cx="2263392" cy="1909234"/>
          </a:xfrm>
          <a:custGeom>
            <a:avLst/>
            <a:gdLst/>
            <a:ahLst/>
            <a:cxnLst/>
            <a:rect l="l" t="t" r="r" b="b"/>
            <a:pathLst>
              <a:path w="1697544" h="1909234">
                <a:moveTo>
                  <a:pt x="954617" y="0"/>
                </a:moveTo>
                <a:cubicBezTo>
                  <a:pt x="1256666" y="0"/>
                  <a:pt x="1525952" y="140283"/>
                  <a:pt x="1697544" y="361910"/>
                </a:cubicBezTo>
                <a:lnTo>
                  <a:pt x="1697544" y="1547324"/>
                </a:lnTo>
                <a:cubicBezTo>
                  <a:pt x="1525952" y="1768951"/>
                  <a:pt x="1256666" y="1909234"/>
                  <a:pt x="954617" y="1909234"/>
                </a:cubicBezTo>
                <a:cubicBezTo>
                  <a:pt x="427397" y="1909234"/>
                  <a:pt x="0" y="1481837"/>
                  <a:pt x="0" y="954617"/>
                </a:cubicBezTo>
                <a:cubicBezTo>
                  <a:pt x="0" y="427397"/>
                  <a:pt x="427397" y="0"/>
                  <a:pt x="954617" y="0"/>
                </a:cubicBezTo>
                <a:close/>
              </a:path>
            </a:pathLst>
          </a:cu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6" name="Oval 135"/>
          <p:cNvSpPr>
            <a:spLocks noChangeAspect="1"/>
          </p:cNvSpPr>
          <p:nvPr/>
        </p:nvSpPr>
        <p:spPr>
          <a:xfrm>
            <a:off x="10742232" y="5140347"/>
            <a:ext cx="1516259" cy="1759729"/>
          </a:xfrm>
          <a:custGeom>
            <a:avLst/>
            <a:gdLst/>
            <a:ahLst/>
            <a:cxnLst/>
            <a:rect l="l" t="t" r="r" b="b"/>
            <a:pathLst>
              <a:path w="1137194" h="1759729">
                <a:moveTo>
                  <a:pt x="954617" y="0"/>
                </a:moveTo>
                <a:cubicBezTo>
                  <a:pt x="1017088" y="0"/>
                  <a:pt x="1078157" y="6001"/>
                  <a:pt x="1137194" y="17897"/>
                </a:cubicBezTo>
                <a:lnTo>
                  <a:pt x="1137194" y="1759729"/>
                </a:lnTo>
                <a:lnTo>
                  <a:pt x="443151" y="1759729"/>
                </a:lnTo>
                <a:cubicBezTo>
                  <a:pt x="176544" y="1591075"/>
                  <a:pt x="0" y="1293463"/>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7" name="Oval 136"/>
          <p:cNvSpPr>
            <a:spLocks noChangeAspect="1"/>
          </p:cNvSpPr>
          <p:nvPr/>
        </p:nvSpPr>
        <p:spPr>
          <a:xfrm>
            <a:off x="8882282" y="4362913"/>
            <a:ext cx="2545644" cy="1909233"/>
          </a:xfrm>
          <a:prstGeom prst="ellipse">
            <a:avLst/>
          </a:prstGeom>
          <a:solidFill>
            <a:schemeClr val="tx2">
              <a:lumMod val="75000"/>
              <a:alpha val="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8" name="Oval 137"/>
          <p:cNvSpPr>
            <a:spLocks noChangeAspect="1"/>
          </p:cNvSpPr>
          <p:nvPr/>
        </p:nvSpPr>
        <p:spPr>
          <a:xfrm>
            <a:off x="-92833" y="4948766"/>
            <a:ext cx="1805147" cy="1909234"/>
          </a:xfrm>
          <a:custGeom>
            <a:avLst/>
            <a:gdLst/>
            <a:ahLst/>
            <a:cxnLst/>
            <a:rect l="l" t="t" r="r" b="b"/>
            <a:pathLst>
              <a:path w="1353860" h="1909234">
                <a:moveTo>
                  <a:pt x="399243" y="0"/>
                </a:moveTo>
                <a:cubicBezTo>
                  <a:pt x="926463" y="0"/>
                  <a:pt x="1353860" y="427397"/>
                  <a:pt x="1353860" y="954617"/>
                </a:cubicBezTo>
                <a:cubicBezTo>
                  <a:pt x="1353860" y="1481837"/>
                  <a:pt x="926463" y="1909234"/>
                  <a:pt x="399243" y="1909234"/>
                </a:cubicBezTo>
                <a:cubicBezTo>
                  <a:pt x="256544" y="1909234"/>
                  <a:pt x="121158" y="1877924"/>
                  <a:pt x="0" y="1820890"/>
                </a:cubicBezTo>
                <a:lnTo>
                  <a:pt x="0" y="88345"/>
                </a:lnTo>
                <a:cubicBezTo>
                  <a:pt x="121158" y="31311"/>
                  <a:pt x="256544" y="0"/>
                  <a:pt x="399243"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9" name="Oval 138"/>
          <p:cNvSpPr>
            <a:spLocks noChangeAspect="1"/>
          </p:cNvSpPr>
          <p:nvPr/>
        </p:nvSpPr>
        <p:spPr>
          <a:xfrm>
            <a:off x="944629" y="4790337"/>
            <a:ext cx="2545644" cy="1909233"/>
          </a:xfrm>
          <a:prstGeom prst="ellipse">
            <a:avLst/>
          </a:pr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0" name="Oval 139"/>
          <p:cNvSpPr>
            <a:spLocks noChangeAspect="1"/>
          </p:cNvSpPr>
          <p:nvPr/>
        </p:nvSpPr>
        <p:spPr>
          <a:xfrm>
            <a:off x="8156671" y="783989"/>
            <a:ext cx="2545644"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1" name="Oval 140"/>
          <p:cNvSpPr>
            <a:spLocks noChangeAspect="1"/>
          </p:cNvSpPr>
          <p:nvPr/>
        </p:nvSpPr>
        <p:spPr>
          <a:xfrm>
            <a:off x="8612071" y="5140347"/>
            <a:ext cx="2545644"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18" name="Oval 117"/>
          <p:cNvSpPr>
            <a:spLocks noChangeAspect="1"/>
          </p:cNvSpPr>
          <p:nvPr/>
        </p:nvSpPr>
        <p:spPr>
          <a:xfrm>
            <a:off x="11197605" y="597861"/>
            <a:ext cx="1058392" cy="1252918"/>
          </a:xfrm>
          <a:custGeom>
            <a:avLst/>
            <a:gdLst/>
            <a:ahLst/>
            <a:cxnLst/>
            <a:rect l="l" t="t" r="r" b="b"/>
            <a:pathLst>
              <a:path w="793794" h="1252918">
                <a:moveTo>
                  <a:pt x="626459" y="0"/>
                </a:moveTo>
                <a:cubicBezTo>
                  <a:pt x="684682" y="0"/>
                  <a:pt x="741049" y="7943"/>
                  <a:pt x="793794" y="25480"/>
                </a:cubicBezTo>
                <a:lnTo>
                  <a:pt x="793794" y="1227438"/>
                </a:lnTo>
                <a:cubicBezTo>
                  <a:pt x="741049" y="1244975"/>
                  <a:pt x="684682" y="1252918"/>
                  <a:pt x="626459" y="1252918"/>
                </a:cubicBezTo>
                <a:cubicBezTo>
                  <a:pt x="280475" y="1252918"/>
                  <a:pt x="0" y="972443"/>
                  <a:pt x="0" y="626459"/>
                </a:cubicBezTo>
                <a:cubicBezTo>
                  <a:pt x="0" y="280475"/>
                  <a:pt x="280475" y="0"/>
                  <a:pt x="626459"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9" name="Oval 118"/>
          <p:cNvSpPr>
            <a:spLocks noChangeAspect="1"/>
          </p:cNvSpPr>
          <p:nvPr/>
        </p:nvSpPr>
        <p:spPr>
          <a:xfrm>
            <a:off x="8466800" y="206512"/>
            <a:ext cx="1388368"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0" name="Oval 119"/>
          <p:cNvSpPr>
            <a:spLocks noChangeAspect="1"/>
          </p:cNvSpPr>
          <p:nvPr/>
        </p:nvSpPr>
        <p:spPr>
          <a:xfrm>
            <a:off x="9162837" y="1450645"/>
            <a:ext cx="1624337" cy="1218253"/>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1" name="Oval 120"/>
          <p:cNvSpPr>
            <a:spLocks noChangeAspect="1"/>
          </p:cNvSpPr>
          <p:nvPr/>
        </p:nvSpPr>
        <p:spPr>
          <a:xfrm>
            <a:off x="9625424" y="2049927"/>
            <a:ext cx="1388368"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2" name="Oval 121"/>
          <p:cNvSpPr>
            <a:spLocks noChangeAspect="1"/>
          </p:cNvSpPr>
          <p:nvPr/>
        </p:nvSpPr>
        <p:spPr>
          <a:xfrm>
            <a:off x="10332555" y="2661634"/>
            <a:ext cx="961744" cy="721308"/>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3" name="Oval 122"/>
          <p:cNvSpPr>
            <a:spLocks noChangeAspect="1"/>
          </p:cNvSpPr>
          <p:nvPr/>
        </p:nvSpPr>
        <p:spPr>
          <a:xfrm>
            <a:off x="913405" y="-100976"/>
            <a:ext cx="1591568" cy="697815"/>
          </a:xfrm>
          <a:custGeom>
            <a:avLst/>
            <a:gdLst/>
            <a:ahLst/>
            <a:cxnLst/>
            <a:rect l="l" t="t" r="r" b="b"/>
            <a:pathLst>
              <a:path w="1193676" h="697815">
                <a:moveTo>
                  <a:pt x="10179" y="0"/>
                </a:moveTo>
                <a:lnTo>
                  <a:pt x="1183497" y="0"/>
                </a:lnTo>
                <a:cubicBezTo>
                  <a:pt x="1190746" y="32633"/>
                  <a:pt x="1193676" y="66463"/>
                  <a:pt x="1193676" y="100977"/>
                </a:cubicBezTo>
                <a:cubicBezTo>
                  <a:pt x="1193676" y="430602"/>
                  <a:pt x="926463" y="697815"/>
                  <a:pt x="596838" y="697815"/>
                </a:cubicBezTo>
                <a:cubicBezTo>
                  <a:pt x="267213" y="697815"/>
                  <a:pt x="0" y="430602"/>
                  <a:pt x="0" y="100977"/>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4" name="Oval 123"/>
          <p:cNvSpPr>
            <a:spLocks noChangeAspect="1"/>
          </p:cNvSpPr>
          <p:nvPr/>
        </p:nvSpPr>
        <p:spPr>
          <a:xfrm>
            <a:off x="2003518" y="-100976"/>
            <a:ext cx="1372037" cy="459889"/>
          </a:xfrm>
          <a:custGeom>
            <a:avLst/>
            <a:gdLst/>
            <a:ahLst/>
            <a:cxnLst/>
            <a:rect l="l" t="t" r="r" b="b"/>
            <a:pathLst>
              <a:path w="1029028" h="459889">
                <a:moveTo>
                  <a:pt x="0" y="0"/>
                </a:moveTo>
                <a:lnTo>
                  <a:pt x="1029028" y="0"/>
                </a:lnTo>
                <a:cubicBezTo>
                  <a:pt x="1001386" y="259074"/>
                  <a:pt x="781401" y="459889"/>
                  <a:pt x="514514" y="459889"/>
                </a:cubicBezTo>
                <a:cubicBezTo>
                  <a:pt x="247627" y="459889"/>
                  <a:pt x="27642" y="259074"/>
                  <a:pt x="0"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5" name="Oval 124"/>
          <p:cNvSpPr>
            <a:spLocks noChangeAspect="1"/>
          </p:cNvSpPr>
          <p:nvPr/>
        </p:nvSpPr>
        <p:spPr>
          <a:xfrm>
            <a:off x="-92831" y="-100976"/>
            <a:ext cx="787017" cy="612289"/>
          </a:xfrm>
          <a:custGeom>
            <a:avLst/>
            <a:gdLst/>
            <a:ahLst/>
            <a:cxnLst/>
            <a:rect l="l" t="t" r="r" b="b"/>
            <a:pathLst>
              <a:path w="590263" h="612289">
                <a:moveTo>
                  <a:pt x="0" y="0"/>
                </a:moveTo>
                <a:lnTo>
                  <a:pt x="581024" y="0"/>
                </a:lnTo>
                <a:cubicBezTo>
                  <a:pt x="587493" y="29611"/>
                  <a:pt x="590263" y="60308"/>
                  <a:pt x="590263" y="91651"/>
                </a:cubicBezTo>
                <a:cubicBezTo>
                  <a:pt x="590263" y="379191"/>
                  <a:pt x="357165" y="612289"/>
                  <a:pt x="69625" y="612289"/>
                </a:cubicBezTo>
                <a:lnTo>
                  <a:pt x="0" y="605270"/>
                </a:ln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6" name="Oval 125"/>
          <p:cNvSpPr>
            <a:spLocks noChangeAspect="1"/>
          </p:cNvSpPr>
          <p:nvPr/>
        </p:nvSpPr>
        <p:spPr>
          <a:xfrm>
            <a:off x="369910" y="4321784"/>
            <a:ext cx="1862516" cy="1396887"/>
          </a:xfrm>
          <a:prstGeom prst="ellipse">
            <a:avLst/>
          </a:pr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7" name="Oval 126"/>
          <p:cNvSpPr>
            <a:spLocks noChangeAspect="1"/>
          </p:cNvSpPr>
          <p:nvPr/>
        </p:nvSpPr>
        <p:spPr>
          <a:xfrm>
            <a:off x="7722842" y="6489966"/>
            <a:ext cx="1487919" cy="443769"/>
          </a:xfrm>
          <a:custGeom>
            <a:avLst/>
            <a:gdLst/>
            <a:ahLst/>
            <a:cxnLst/>
            <a:rect l="l" t="t" r="r" b="b"/>
            <a:pathLst>
              <a:path w="1115939" h="443769">
                <a:moveTo>
                  <a:pt x="557969" y="0"/>
                </a:moveTo>
                <a:cubicBezTo>
                  <a:pt x="830120" y="0"/>
                  <a:pt x="1058049" y="189335"/>
                  <a:pt x="1115939" y="443769"/>
                </a:cubicBezTo>
                <a:lnTo>
                  <a:pt x="0" y="443769"/>
                </a:lnTo>
                <a:cubicBezTo>
                  <a:pt x="57889" y="189335"/>
                  <a:pt x="285818" y="0"/>
                  <a:pt x="55796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8" name="Oval 127"/>
          <p:cNvSpPr>
            <a:spLocks noChangeAspect="1"/>
          </p:cNvSpPr>
          <p:nvPr/>
        </p:nvSpPr>
        <p:spPr>
          <a:xfrm>
            <a:off x="8170666" y="6408840"/>
            <a:ext cx="1649359" cy="524894"/>
          </a:xfrm>
          <a:custGeom>
            <a:avLst/>
            <a:gdLst/>
            <a:ahLst/>
            <a:cxnLst/>
            <a:rect l="l" t="t" r="r" b="b"/>
            <a:pathLst>
              <a:path w="1237019" h="524894">
                <a:moveTo>
                  <a:pt x="618509" y="0"/>
                </a:moveTo>
                <a:cubicBezTo>
                  <a:pt x="930325" y="0"/>
                  <a:pt x="1189147" y="226891"/>
                  <a:pt x="1237019" y="524894"/>
                </a:cubicBezTo>
                <a:lnTo>
                  <a:pt x="0" y="524894"/>
                </a:lnTo>
                <a:cubicBezTo>
                  <a:pt x="47872" y="226891"/>
                  <a:pt x="306694" y="0"/>
                  <a:pt x="61850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9" name="Oval 128"/>
          <p:cNvSpPr>
            <a:spLocks noChangeAspect="1"/>
          </p:cNvSpPr>
          <p:nvPr/>
        </p:nvSpPr>
        <p:spPr>
          <a:xfrm>
            <a:off x="10103540" y="6408842"/>
            <a:ext cx="1615211" cy="524893"/>
          </a:xfrm>
          <a:custGeom>
            <a:avLst/>
            <a:gdLst/>
            <a:ahLst/>
            <a:cxnLst/>
            <a:rect l="l" t="t" r="r" b="b"/>
            <a:pathLst>
              <a:path w="1211408" h="524893">
                <a:moveTo>
                  <a:pt x="605704" y="0"/>
                </a:moveTo>
                <a:cubicBezTo>
                  <a:pt x="914574" y="0"/>
                  <a:pt x="1170243" y="227782"/>
                  <a:pt x="1211408" y="524893"/>
                </a:cubicBezTo>
                <a:lnTo>
                  <a:pt x="0" y="524893"/>
                </a:lnTo>
                <a:cubicBezTo>
                  <a:pt x="41165" y="227782"/>
                  <a:pt x="296834" y="0"/>
                  <a:pt x="605704"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7" name="Oval 96"/>
          <p:cNvSpPr>
            <a:spLocks noChangeAspect="1"/>
          </p:cNvSpPr>
          <p:nvPr/>
        </p:nvSpPr>
        <p:spPr>
          <a:xfrm>
            <a:off x="14764" y="4941986"/>
            <a:ext cx="814973" cy="61123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8" name="Oval 97"/>
          <p:cNvSpPr>
            <a:spLocks noChangeAspect="1"/>
          </p:cNvSpPr>
          <p:nvPr/>
        </p:nvSpPr>
        <p:spPr>
          <a:xfrm>
            <a:off x="-92833" y="6172569"/>
            <a:ext cx="1037463" cy="750322"/>
          </a:xfrm>
          <a:custGeom>
            <a:avLst/>
            <a:gdLst/>
            <a:ahLst/>
            <a:cxnLst/>
            <a:rect l="l" t="t" r="r" b="b"/>
            <a:pathLst>
              <a:path w="778097" h="750322">
                <a:moveTo>
                  <a:pt x="261411" y="0"/>
                </a:moveTo>
                <a:cubicBezTo>
                  <a:pt x="546769" y="0"/>
                  <a:pt x="778097" y="231328"/>
                  <a:pt x="778097" y="516686"/>
                </a:cubicBezTo>
                <a:cubicBezTo>
                  <a:pt x="778097" y="601179"/>
                  <a:pt x="757816" y="680934"/>
                  <a:pt x="719843" y="750322"/>
                </a:cubicBezTo>
                <a:lnTo>
                  <a:pt x="0" y="750322"/>
                </a:lnTo>
                <a:lnTo>
                  <a:pt x="0" y="73330"/>
                </a:lnTo>
                <a:cubicBezTo>
                  <a:pt x="75863" y="26083"/>
                  <a:pt x="165591" y="0"/>
                  <a:pt x="261411"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9" name="Oval 98"/>
          <p:cNvSpPr>
            <a:spLocks noChangeAspect="1"/>
          </p:cNvSpPr>
          <p:nvPr/>
        </p:nvSpPr>
        <p:spPr>
          <a:xfrm>
            <a:off x="-92833" y="5158575"/>
            <a:ext cx="751365" cy="897560"/>
          </a:xfrm>
          <a:custGeom>
            <a:avLst/>
            <a:gdLst/>
            <a:ahLst/>
            <a:cxnLst/>
            <a:rect l="l" t="t" r="r" b="b"/>
            <a:pathLst>
              <a:path w="563524" h="897560">
                <a:moveTo>
                  <a:pt x="114744" y="0"/>
                </a:moveTo>
                <a:cubicBezTo>
                  <a:pt x="362598" y="0"/>
                  <a:pt x="563524" y="200926"/>
                  <a:pt x="563524" y="448780"/>
                </a:cubicBezTo>
                <a:cubicBezTo>
                  <a:pt x="563524" y="696634"/>
                  <a:pt x="362598" y="897560"/>
                  <a:pt x="114744" y="897560"/>
                </a:cubicBezTo>
                <a:cubicBezTo>
                  <a:pt x="74918" y="897560"/>
                  <a:pt x="36304" y="892373"/>
                  <a:pt x="0" y="880900"/>
                </a:cubicBezTo>
                <a:lnTo>
                  <a:pt x="0" y="16661"/>
                </a:lnTo>
                <a:cubicBezTo>
                  <a:pt x="36304" y="5188"/>
                  <a:pt x="74918" y="0"/>
                  <a:pt x="114744"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0" name="Oval 99"/>
          <p:cNvSpPr>
            <a:spLocks noChangeAspect="1"/>
          </p:cNvSpPr>
          <p:nvPr/>
        </p:nvSpPr>
        <p:spPr>
          <a:xfrm>
            <a:off x="-34344" y="482386"/>
            <a:ext cx="797888" cy="905704"/>
          </a:xfrm>
          <a:custGeom>
            <a:avLst/>
            <a:gdLst/>
            <a:ahLst/>
            <a:cxnLst/>
            <a:rect l="l" t="t" r="r" b="b"/>
            <a:pathLst>
              <a:path w="598416" h="905704">
                <a:moveTo>
                  <a:pt x="145564" y="0"/>
                </a:moveTo>
                <a:cubicBezTo>
                  <a:pt x="395667" y="0"/>
                  <a:pt x="598416" y="202749"/>
                  <a:pt x="598416" y="452852"/>
                </a:cubicBezTo>
                <a:cubicBezTo>
                  <a:pt x="598416" y="702955"/>
                  <a:pt x="395667" y="905704"/>
                  <a:pt x="145564" y="905704"/>
                </a:cubicBezTo>
                <a:cubicBezTo>
                  <a:pt x="94398" y="905704"/>
                  <a:pt x="45214" y="897218"/>
                  <a:pt x="0" y="879648"/>
                </a:cubicBezTo>
                <a:lnTo>
                  <a:pt x="0" y="26056"/>
                </a:lnTo>
                <a:cubicBezTo>
                  <a:pt x="45214" y="8486"/>
                  <a:pt x="94398" y="0"/>
                  <a:pt x="145564" y="0"/>
                </a:cubicBezTo>
                <a:close/>
              </a:path>
            </a:pathLst>
          </a:cu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1" name="Oval 100"/>
          <p:cNvSpPr>
            <a:spLocks noChangeAspect="1"/>
          </p:cNvSpPr>
          <p:nvPr/>
        </p:nvSpPr>
        <p:spPr>
          <a:xfrm>
            <a:off x="632278" y="836794"/>
            <a:ext cx="1214423" cy="910817"/>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2" name="Oval 101"/>
          <p:cNvSpPr>
            <a:spLocks noChangeAspect="1"/>
          </p:cNvSpPr>
          <p:nvPr/>
        </p:nvSpPr>
        <p:spPr>
          <a:xfrm>
            <a:off x="425632" y="1452261"/>
            <a:ext cx="1030657" cy="772993"/>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3" name="Oval 102"/>
          <p:cNvSpPr>
            <a:spLocks noChangeAspect="1"/>
          </p:cNvSpPr>
          <p:nvPr/>
        </p:nvSpPr>
        <p:spPr>
          <a:xfrm>
            <a:off x="495010" y="1886983"/>
            <a:ext cx="813821" cy="610366"/>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4" name="Oval 103"/>
          <p:cNvSpPr>
            <a:spLocks noChangeAspect="1"/>
          </p:cNvSpPr>
          <p:nvPr/>
        </p:nvSpPr>
        <p:spPr>
          <a:xfrm>
            <a:off x="206235" y="1919682"/>
            <a:ext cx="695685" cy="52176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5" name="Oval 104"/>
          <p:cNvSpPr>
            <a:spLocks noChangeAspect="1"/>
          </p:cNvSpPr>
          <p:nvPr/>
        </p:nvSpPr>
        <p:spPr>
          <a:xfrm>
            <a:off x="9736689" y="-61709"/>
            <a:ext cx="1214424" cy="750833"/>
          </a:xfrm>
          <a:custGeom>
            <a:avLst/>
            <a:gdLst/>
            <a:ahLst/>
            <a:cxnLst/>
            <a:rect l="l" t="t" r="r" b="b"/>
            <a:pathLst>
              <a:path w="910818" h="750833">
                <a:moveTo>
                  <a:pt x="111441" y="0"/>
                </a:moveTo>
                <a:lnTo>
                  <a:pt x="799378" y="0"/>
                </a:lnTo>
                <a:cubicBezTo>
                  <a:pt x="869408" y="78400"/>
                  <a:pt x="910818" y="182076"/>
                  <a:pt x="910818" y="295424"/>
                </a:cubicBezTo>
                <a:cubicBezTo>
                  <a:pt x="910818" y="546939"/>
                  <a:pt x="706924" y="750833"/>
                  <a:pt x="455409" y="750833"/>
                </a:cubicBezTo>
                <a:cubicBezTo>
                  <a:pt x="203894" y="750833"/>
                  <a:pt x="0" y="546939"/>
                  <a:pt x="0" y="295424"/>
                </a:cubicBezTo>
                <a:cubicBezTo>
                  <a:pt x="0" y="182076"/>
                  <a:pt x="41410" y="78400"/>
                  <a:pt x="111441"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6" name="Oval 105"/>
          <p:cNvSpPr>
            <a:spLocks noChangeAspect="1"/>
          </p:cNvSpPr>
          <p:nvPr/>
        </p:nvSpPr>
        <p:spPr>
          <a:xfrm>
            <a:off x="11624165" y="-61709"/>
            <a:ext cx="631832" cy="613011"/>
          </a:xfrm>
          <a:custGeom>
            <a:avLst/>
            <a:gdLst/>
            <a:ahLst/>
            <a:cxnLst/>
            <a:rect l="l" t="t" r="r" b="b"/>
            <a:pathLst>
              <a:path w="473874" h="613011">
                <a:moveTo>
                  <a:pt x="29684" y="0"/>
                </a:moveTo>
                <a:lnTo>
                  <a:pt x="473874" y="0"/>
                </a:lnTo>
                <a:lnTo>
                  <a:pt x="473874" y="611150"/>
                </a:lnTo>
                <a:cubicBezTo>
                  <a:pt x="467789" y="612887"/>
                  <a:pt x="461614" y="613011"/>
                  <a:pt x="455409" y="613011"/>
                </a:cubicBezTo>
                <a:cubicBezTo>
                  <a:pt x="203894" y="613011"/>
                  <a:pt x="0" y="409117"/>
                  <a:pt x="0" y="157602"/>
                </a:cubicBezTo>
                <a:cubicBezTo>
                  <a:pt x="0" y="101995"/>
                  <a:pt x="9966" y="48716"/>
                  <a:pt x="29684"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7" name="Oval 106"/>
          <p:cNvSpPr>
            <a:spLocks noChangeAspect="1"/>
          </p:cNvSpPr>
          <p:nvPr/>
        </p:nvSpPr>
        <p:spPr>
          <a:xfrm>
            <a:off x="10330985" y="282934"/>
            <a:ext cx="1504695" cy="1128521"/>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8" name="Oval 107"/>
          <p:cNvSpPr>
            <a:spLocks noChangeAspect="1"/>
          </p:cNvSpPr>
          <p:nvPr/>
        </p:nvSpPr>
        <p:spPr>
          <a:xfrm>
            <a:off x="11886291" y="749603"/>
            <a:ext cx="369707" cy="907992"/>
          </a:xfrm>
          <a:custGeom>
            <a:avLst/>
            <a:gdLst/>
            <a:ahLst/>
            <a:cxnLst/>
            <a:rect l="l" t="t" r="r" b="b"/>
            <a:pathLst>
              <a:path w="277280" h="907992">
                <a:moveTo>
                  <a:pt x="277280" y="0"/>
                </a:moveTo>
                <a:lnTo>
                  <a:pt x="277280" y="907992"/>
                </a:lnTo>
                <a:cubicBezTo>
                  <a:pt x="112021" y="824131"/>
                  <a:pt x="0" y="652146"/>
                  <a:pt x="0" y="453996"/>
                </a:cubicBezTo>
                <a:cubicBezTo>
                  <a:pt x="0" y="255847"/>
                  <a:pt x="112021" y="83861"/>
                  <a:pt x="277280"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9" name="Oval 108"/>
          <p:cNvSpPr>
            <a:spLocks noChangeAspect="1"/>
          </p:cNvSpPr>
          <p:nvPr/>
        </p:nvSpPr>
        <p:spPr>
          <a:xfrm>
            <a:off x="10121161" y="728498"/>
            <a:ext cx="1292979" cy="96973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0" name="Oval 109"/>
          <p:cNvSpPr>
            <a:spLocks noChangeAspect="1"/>
          </p:cNvSpPr>
          <p:nvPr/>
        </p:nvSpPr>
        <p:spPr>
          <a:xfrm>
            <a:off x="9960055" y="1326476"/>
            <a:ext cx="810920" cy="608190"/>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1" name="Oval 110"/>
          <p:cNvSpPr>
            <a:spLocks noChangeAspect="1"/>
          </p:cNvSpPr>
          <p:nvPr/>
        </p:nvSpPr>
        <p:spPr>
          <a:xfrm>
            <a:off x="10173255" y="5611428"/>
            <a:ext cx="984460"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2" name="Oval 111"/>
          <p:cNvSpPr>
            <a:spLocks noChangeAspect="1"/>
          </p:cNvSpPr>
          <p:nvPr/>
        </p:nvSpPr>
        <p:spPr>
          <a:xfrm>
            <a:off x="9297177" y="5242255"/>
            <a:ext cx="984460" cy="7383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3" name="Oval 112"/>
          <p:cNvSpPr>
            <a:spLocks noChangeAspect="1"/>
          </p:cNvSpPr>
          <p:nvPr/>
        </p:nvSpPr>
        <p:spPr>
          <a:xfrm>
            <a:off x="9992606" y="4928167"/>
            <a:ext cx="984460"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4" name="Oval 113"/>
          <p:cNvSpPr>
            <a:spLocks noChangeAspect="1"/>
          </p:cNvSpPr>
          <p:nvPr/>
        </p:nvSpPr>
        <p:spPr>
          <a:xfrm>
            <a:off x="10972045" y="5666511"/>
            <a:ext cx="807512" cy="605634"/>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5" name="Oval 114"/>
          <p:cNvSpPr>
            <a:spLocks noChangeAspect="1"/>
          </p:cNvSpPr>
          <p:nvPr/>
        </p:nvSpPr>
        <p:spPr>
          <a:xfrm>
            <a:off x="10770976" y="4097843"/>
            <a:ext cx="738065"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6" name="Oval 115"/>
          <p:cNvSpPr>
            <a:spLocks noChangeAspect="1"/>
          </p:cNvSpPr>
          <p:nvPr/>
        </p:nvSpPr>
        <p:spPr>
          <a:xfrm>
            <a:off x="11215756" y="5057879"/>
            <a:ext cx="738065"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7" name="Oval 116"/>
          <p:cNvSpPr>
            <a:spLocks noChangeAspect="1"/>
          </p:cNvSpPr>
          <p:nvPr/>
        </p:nvSpPr>
        <p:spPr>
          <a:xfrm>
            <a:off x="11584787" y="4790335"/>
            <a:ext cx="671211" cy="553550"/>
          </a:xfrm>
          <a:custGeom>
            <a:avLst/>
            <a:gdLst/>
            <a:ahLst/>
            <a:cxnLst/>
            <a:rect l="l" t="t" r="r" b="b"/>
            <a:pathLst>
              <a:path w="503408" h="553550">
                <a:moveTo>
                  <a:pt x="276775" y="0"/>
                </a:moveTo>
                <a:cubicBezTo>
                  <a:pt x="370698" y="0"/>
                  <a:pt x="453694" y="46784"/>
                  <a:pt x="503408" y="118545"/>
                </a:cubicBezTo>
                <a:lnTo>
                  <a:pt x="503408" y="435005"/>
                </a:lnTo>
                <a:cubicBezTo>
                  <a:pt x="453694" y="506767"/>
                  <a:pt x="370698" y="553550"/>
                  <a:pt x="276775" y="553550"/>
                </a:cubicBezTo>
                <a:cubicBezTo>
                  <a:pt x="123916" y="553550"/>
                  <a:pt x="0" y="429634"/>
                  <a:pt x="0" y="276775"/>
                </a:cubicBezTo>
                <a:cubicBezTo>
                  <a:pt x="0" y="123916"/>
                  <a:pt x="123916" y="0"/>
                  <a:pt x="276775"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345923" y="675725"/>
            <a:ext cx="9500151"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345924" y="1807361"/>
            <a:ext cx="9500149"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583125" y="5951811"/>
            <a:ext cx="28448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F13EC6C3-98C6-45F3-8D6F-F89CC54F04D0}" type="datetimeFigureOut">
              <a:rPr lang="en-US" smtClean="0"/>
              <a:t>7/22/2019</a:t>
            </a:fld>
            <a:endParaRPr lang="en-US"/>
          </a:p>
        </p:txBody>
      </p:sp>
      <p:sp>
        <p:nvSpPr>
          <p:cNvPr id="5" name="Footer Placeholder 4"/>
          <p:cNvSpPr>
            <a:spLocks noGrp="1"/>
          </p:cNvSpPr>
          <p:nvPr>
            <p:ph type="ftr" sz="quarter" idx="3"/>
          </p:nvPr>
        </p:nvSpPr>
        <p:spPr>
          <a:xfrm>
            <a:off x="1574594" y="5951811"/>
            <a:ext cx="7008532"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3545" y="5951811"/>
            <a:ext cx="811049"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27796B4B-EAF9-4B15-9009-60115D23A17C}" type="slidenum">
              <a:rPr lang="en-US" smtClean="0"/>
              <a:t>‹#›</a:t>
            </a:fld>
            <a:endParaRPr lang="en-US"/>
          </a:p>
        </p:txBody>
      </p:sp>
      <p:sp>
        <p:nvSpPr>
          <p:cNvPr id="55" name="Oval 54"/>
          <p:cNvSpPr>
            <a:spLocks noChangeAspect="1"/>
          </p:cNvSpPr>
          <p:nvPr/>
        </p:nvSpPr>
        <p:spPr>
          <a:xfrm>
            <a:off x="2110896" y="5454223"/>
            <a:ext cx="2545645" cy="1468668"/>
          </a:xfrm>
          <a:custGeom>
            <a:avLst/>
            <a:gdLst/>
            <a:ahLst/>
            <a:cxnLst/>
            <a:rect l="l" t="t" r="r" b="b"/>
            <a:pathLst>
              <a:path w="1909234" h="1468668">
                <a:moveTo>
                  <a:pt x="954617" y="0"/>
                </a:moveTo>
                <a:cubicBezTo>
                  <a:pt x="1481837" y="0"/>
                  <a:pt x="1909234" y="427397"/>
                  <a:pt x="1909234" y="954617"/>
                </a:cubicBezTo>
                <a:cubicBezTo>
                  <a:pt x="1909234" y="1144075"/>
                  <a:pt x="1854043" y="1320642"/>
                  <a:pt x="1758159" y="1468668"/>
                </a:cubicBezTo>
                <a:lnTo>
                  <a:pt x="151075" y="1468668"/>
                </a:lnTo>
                <a:cubicBezTo>
                  <a:pt x="55192" y="1320642"/>
                  <a:pt x="0" y="1144075"/>
                  <a:pt x="0" y="954617"/>
                </a:cubicBezTo>
                <a:cubicBezTo>
                  <a:pt x="0" y="427397"/>
                  <a:pt x="427397" y="0"/>
                  <a:pt x="954617"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7" name="Oval 56"/>
          <p:cNvSpPr>
            <a:spLocks noChangeAspect="1"/>
          </p:cNvSpPr>
          <p:nvPr/>
        </p:nvSpPr>
        <p:spPr>
          <a:xfrm>
            <a:off x="11427926" y="3382942"/>
            <a:ext cx="408413"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8" name="Oval 57"/>
          <p:cNvSpPr>
            <a:spLocks noChangeAspect="1"/>
          </p:cNvSpPr>
          <p:nvPr/>
        </p:nvSpPr>
        <p:spPr>
          <a:xfrm>
            <a:off x="11197606" y="3536097"/>
            <a:ext cx="408413"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9" name="Oval 58"/>
          <p:cNvSpPr>
            <a:spLocks noChangeAspect="1"/>
          </p:cNvSpPr>
          <p:nvPr/>
        </p:nvSpPr>
        <p:spPr>
          <a:xfrm>
            <a:off x="11477878" y="3688497"/>
            <a:ext cx="408413"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0" name="Oval 59"/>
          <p:cNvSpPr>
            <a:spLocks noChangeAspect="1"/>
          </p:cNvSpPr>
          <p:nvPr/>
        </p:nvSpPr>
        <p:spPr>
          <a:xfrm>
            <a:off x="206235" y="2698929"/>
            <a:ext cx="623503" cy="46762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1" name="Oval 60"/>
          <p:cNvSpPr>
            <a:spLocks noChangeAspect="1"/>
          </p:cNvSpPr>
          <p:nvPr/>
        </p:nvSpPr>
        <p:spPr>
          <a:xfrm>
            <a:off x="632278" y="3166555"/>
            <a:ext cx="611693" cy="45877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2" name="Oval 61"/>
          <p:cNvSpPr>
            <a:spLocks noChangeAspect="1"/>
          </p:cNvSpPr>
          <p:nvPr/>
        </p:nvSpPr>
        <p:spPr>
          <a:xfrm>
            <a:off x="360345" y="3382943"/>
            <a:ext cx="469393" cy="3520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3" name="Oval 62"/>
          <p:cNvSpPr>
            <a:spLocks noChangeAspect="1"/>
          </p:cNvSpPr>
          <p:nvPr/>
        </p:nvSpPr>
        <p:spPr>
          <a:xfrm>
            <a:off x="-115467" y="2581479"/>
            <a:ext cx="1813921" cy="1909234"/>
          </a:xfrm>
          <a:custGeom>
            <a:avLst/>
            <a:gdLst/>
            <a:ahLst/>
            <a:cxnLst/>
            <a:rect l="l" t="t" r="r" b="b"/>
            <a:pathLst>
              <a:path w="1360441" h="1909234">
                <a:moveTo>
                  <a:pt x="405824" y="0"/>
                </a:moveTo>
                <a:cubicBezTo>
                  <a:pt x="933044" y="0"/>
                  <a:pt x="1360441" y="427397"/>
                  <a:pt x="1360441" y="954617"/>
                </a:cubicBezTo>
                <a:cubicBezTo>
                  <a:pt x="1360441" y="1481837"/>
                  <a:pt x="933044" y="1909234"/>
                  <a:pt x="405824" y="1909234"/>
                </a:cubicBezTo>
                <a:cubicBezTo>
                  <a:pt x="260527" y="1909234"/>
                  <a:pt x="122812" y="1876773"/>
                  <a:pt x="0" y="1817719"/>
                </a:cubicBezTo>
                <a:lnTo>
                  <a:pt x="0" y="91515"/>
                </a:lnTo>
                <a:cubicBezTo>
                  <a:pt x="122812" y="32461"/>
                  <a:pt x="260527" y="0"/>
                  <a:pt x="405824"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64" name="Oval 63"/>
          <p:cNvSpPr>
            <a:spLocks noChangeAspect="1"/>
          </p:cNvSpPr>
          <p:nvPr/>
        </p:nvSpPr>
        <p:spPr>
          <a:xfrm>
            <a:off x="8230832" y="2395417"/>
            <a:ext cx="1624337" cy="1218253"/>
          </a:xfrm>
          <a:prstGeom prst="ellipse">
            <a:avLst/>
          </a:prstGeom>
          <a:solidFill>
            <a:schemeClr val="tx2">
              <a:lumMod val="75000"/>
              <a:alpha val="10000"/>
            </a:schemeClr>
          </a:solidFill>
          <a:ln w="177800" cap="rnd" cmpd="sng" algn="ctr">
            <a:solidFill>
              <a:schemeClr val="tx2">
                <a:lumMod val="60000"/>
                <a:lumOff val="40000"/>
                <a:alpha val="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Tree>
  </p:cSld>
  <p:clrMap bg1="dk1" tx1="lt1" bg2="dk2" tx2="lt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 id="2147484150" r:id="rId8"/>
    <p:sldLayoutId id="2147484151" r:id="rId9"/>
    <p:sldLayoutId id="2147484152" r:id="rId10"/>
    <p:sldLayoutId id="2147484153" r:id="rId11"/>
  </p:sldLayoutIdLst>
  <p:timing>
    <p:tnLst>
      <p:par>
        <p:cTn id="1" dur="indefinite" restart="never" nodeType="tmRoot"/>
      </p:par>
    </p:tnLst>
  </p:timing>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2.xml.rels><?xml version="1.0" encoding="UTF-8" standalone="yes"?>
<Relationships xmlns="http://schemas.openxmlformats.org/package/2006/relationships"><Relationship Id="rId3" Type="http://schemas.openxmlformats.org/officeDocument/2006/relationships/hyperlink" Target="http://www.amsterdam.info/" TargetMode="External"/><Relationship Id="rId2" Type="http://schemas.openxmlformats.org/officeDocument/2006/relationships/hyperlink" Target="http://www.wikipedia.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microsofttranslator.com/bv.aspx?from=&amp;to=fa&amp;a=http://www.amsterdam.info/keizersgracht/" TargetMode="Externa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www.microsofttranslator.com/bv.aspx?from=&amp;to=fa&amp;a=http://en.wikipedia.org/wiki/Art_Nouveau" TargetMode="External"/><Relationship Id="rId3" Type="http://schemas.openxmlformats.org/officeDocument/2006/relationships/hyperlink" Target="http://www.microsofttranslator.com/bv.aspx?from=&amp;to=fa&amp;a=http://en.wikipedia.org/wiki/Oude_Kerk_(Amsterdam)" TargetMode="External"/><Relationship Id="rId7" Type="http://schemas.openxmlformats.org/officeDocument/2006/relationships/image" Target="../media/image20.jpg"/><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shade val="80000"/>
                <a:hueMod val="110000"/>
                <a:satMod val="120000"/>
              </a:schemeClr>
            </a:gs>
            <a:gs pos="100000">
              <a:srgbClr val="002060"/>
            </a:gs>
          </a:gsLst>
          <a:lin ang="5400000" scaled="1"/>
        </a:gradFill>
        <a:effectLst/>
      </p:bgPr>
    </p:bg>
    <p:spTree>
      <p:nvGrpSpPr>
        <p:cNvPr id="1" name=""/>
        <p:cNvGrpSpPr/>
        <p:nvPr/>
      </p:nvGrpSpPr>
      <p:grpSpPr>
        <a:xfrm>
          <a:off x="0" y="0"/>
          <a:ext cx="0" cy="0"/>
          <a:chOff x="0" y="0"/>
          <a:chExt cx="0" cy="0"/>
        </a:xfrm>
      </p:grpSpPr>
      <p:sp>
        <p:nvSpPr>
          <p:cNvPr id="5" name="Rectangle 4"/>
          <p:cNvSpPr/>
          <p:nvPr/>
        </p:nvSpPr>
        <p:spPr>
          <a:xfrm>
            <a:off x="5141509" y="598412"/>
            <a:ext cx="4665060" cy="2400657"/>
          </a:xfrm>
          <a:prstGeom prst="rect">
            <a:avLst/>
          </a:prstGeom>
          <a:noFill/>
        </p:spPr>
        <p:txBody>
          <a:bodyPr wrap="none" lIns="91440" tIns="45720" rIns="91440" bIns="45720">
            <a:spAutoFit/>
          </a:bodyPr>
          <a:lstStyle/>
          <a:p>
            <a:pPr algn="ctr"/>
            <a:r>
              <a:rPr lang="fa-IR" sz="3600" dirty="0">
                <a:cs typeface="B Nazanin" pitchFamily="2" charset="-78"/>
              </a:rPr>
              <a:t>تاریخ شهر و شهرسازی در </a:t>
            </a:r>
            <a:r>
              <a:rPr lang="fa-IR" sz="3600" dirty="0" smtClean="0">
                <a:cs typeface="B Nazanin" pitchFamily="2" charset="-78"/>
              </a:rPr>
              <a:t>جهان</a:t>
            </a:r>
            <a:endParaRPr lang="fa-IR" sz="36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pPr algn="ctr"/>
            <a:endParaRPr lang="fa-IR" sz="5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pPr algn="ctr"/>
            <a:r>
              <a:rPr lang="fa-IR" sz="6000" b="1" dirty="0" smtClean="0">
                <a:ln w="12700">
                  <a:solidFill>
                    <a:schemeClr val="accent3">
                      <a:lumMod val="50000"/>
                    </a:schemeClr>
                  </a:solidFill>
                  <a:prstDash val="solid"/>
                </a:ln>
                <a:solidFill>
                  <a:srgbClr val="FFFF00"/>
                </a:solidFill>
                <a:effectLst>
                  <a:innerShdw blurRad="177800">
                    <a:schemeClr val="accent3">
                      <a:lumMod val="50000"/>
                    </a:schemeClr>
                  </a:innerShdw>
                </a:effectLst>
                <a:cs typeface="B Nazanin" pitchFamily="2" charset="-78"/>
              </a:rPr>
              <a:t>آمستردام</a:t>
            </a:r>
            <a:endParaRPr lang="en-US" sz="6000" b="1" cap="none" spc="0" dirty="0">
              <a:ln w="12700">
                <a:solidFill>
                  <a:schemeClr val="accent3">
                    <a:lumMod val="50000"/>
                  </a:schemeClr>
                </a:solidFill>
                <a:prstDash val="solid"/>
              </a:ln>
              <a:solidFill>
                <a:srgbClr val="FFFF00"/>
              </a:solidFill>
              <a:effectLst>
                <a:innerShdw blurRad="177800">
                  <a:schemeClr val="accent3">
                    <a:lumMod val="50000"/>
                  </a:schemeClr>
                </a:innerShdw>
              </a:effectLst>
              <a:cs typeface="B Nazanin" pitchFamily="2" charset="-78"/>
            </a:endParaRPr>
          </a:p>
        </p:txBody>
      </p:sp>
      <p:sp>
        <p:nvSpPr>
          <p:cNvPr id="4" name="TextBox 3"/>
          <p:cNvSpPr txBox="1"/>
          <p:nvPr/>
        </p:nvSpPr>
        <p:spPr>
          <a:xfrm>
            <a:off x="-1043189" y="2675574"/>
            <a:ext cx="5316126" cy="4524315"/>
          </a:xfrm>
          <a:prstGeom prst="rect">
            <a:avLst/>
          </a:prstGeom>
          <a:noFill/>
        </p:spPr>
        <p:txBody>
          <a:bodyPr wrap="square" rtlCol="0">
            <a:spAutoFit/>
          </a:bodyPr>
          <a:lstStyle/>
          <a:p>
            <a:pPr marL="342900" indent="-342900" algn="r" rtl="1">
              <a:buFont typeface="Arial" pitchFamily="34" charset="0"/>
              <a:buChar char="•"/>
            </a:pPr>
            <a:r>
              <a:rPr lang="fa-IR" sz="2800" dirty="0" smtClean="0">
                <a:cs typeface="B Nazanin" pitchFamily="2" charset="-78"/>
              </a:rPr>
              <a:t>معرفی شهر</a:t>
            </a:r>
          </a:p>
          <a:p>
            <a:pPr marL="342900" indent="-342900" algn="r" rtl="1">
              <a:buFont typeface="Arial" pitchFamily="34" charset="0"/>
              <a:buChar char="•"/>
            </a:pPr>
            <a:r>
              <a:rPr lang="fa-IR" sz="2800" dirty="0" smtClean="0">
                <a:cs typeface="B Nazanin" pitchFamily="2" charset="-78"/>
              </a:rPr>
              <a:t>موقعیت جغرافیایی</a:t>
            </a:r>
          </a:p>
          <a:p>
            <a:pPr marL="342900" indent="-342900" algn="r" rtl="1">
              <a:buFont typeface="Arial" pitchFamily="34" charset="0"/>
              <a:buChar char="•"/>
            </a:pPr>
            <a:r>
              <a:rPr lang="fa-IR" sz="2800" dirty="0" smtClean="0">
                <a:cs typeface="B Nazanin" pitchFamily="2" charset="-78"/>
              </a:rPr>
              <a:t>تاریخچه </a:t>
            </a:r>
          </a:p>
          <a:p>
            <a:pPr marL="342900" indent="-342900" algn="r" rtl="1">
              <a:buFont typeface="Arial" pitchFamily="34" charset="0"/>
              <a:buChar char="•"/>
            </a:pPr>
            <a:r>
              <a:rPr lang="fa-IR" sz="2800" dirty="0" smtClean="0">
                <a:cs typeface="B Nazanin" pitchFamily="2" charset="-78"/>
              </a:rPr>
              <a:t>اقتصاد</a:t>
            </a:r>
          </a:p>
          <a:p>
            <a:pPr marL="342900" indent="-342900" algn="r" rtl="1">
              <a:buFont typeface="Arial" pitchFamily="34" charset="0"/>
              <a:buChar char="•"/>
            </a:pPr>
            <a:r>
              <a:rPr lang="fa-IR" sz="2800" dirty="0" smtClean="0">
                <a:cs typeface="B Nazanin" pitchFamily="2" charset="-78"/>
              </a:rPr>
              <a:t>طرح سه کانال</a:t>
            </a:r>
          </a:p>
          <a:p>
            <a:pPr marL="342900" indent="-342900" algn="r" rtl="1">
              <a:buFont typeface="Arial" pitchFamily="34" charset="0"/>
              <a:buChar char="•"/>
            </a:pPr>
            <a:r>
              <a:rPr lang="fa-IR" sz="2800" dirty="0" smtClean="0">
                <a:cs typeface="B Nazanin" pitchFamily="2" charset="-78"/>
              </a:rPr>
              <a:t>اتش سوزی وقوانین تصویب شده</a:t>
            </a:r>
          </a:p>
          <a:p>
            <a:pPr marL="342900" indent="-342900" algn="r" rtl="1">
              <a:buFont typeface="Arial" pitchFamily="34" charset="0"/>
              <a:buChar char="•"/>
            </a:pPr>
            <a:r>
              <a:rPr lang="fa-IR" sz="2800" dirty="0" smtClean="0">
                <a:cs typeface="B Nazanin" pitchFamily="2" charset="-78"/>
              </a:rPr>
              <a:t>معماری</a:t>
            </a:r>
          </a:p>
          <a:p>
            <a:pPr marL="342900" indent="-342900" algn="r" rtl="1">
              <a:buFont typeface="Arial" pitchFamily="34" charset="0"/>
              <a:buChar char="•"/>
            </a:pPr>
            <a:r>
              <a:rPr lang="fa-IR" sz="2800" dirty="0" smtClean="0">
                <a:cs typeface="B Nazanin" pitchFamily="2" charset="-78"/>
              </a:rPr>
              <a:t>حمل ونقل</a:t>
            </a:r>
          </a:p>
          <a:p>
            <a:pPr marL="342900" indent="-342900" algn="r" rtl="1">
              <a:buFont typeface="Arial" pitchFamily="34" charset="0"/>
              <a:buChar char="•"/>
            </a:pPr>
            <a:r>
              <a:rPr lang="fa-IR" sz="2800" dirty="0" smtClean="0">
                <a:cs typeface="B Nazanin" pitchFamily="2" charset="-78"/>
              </a:rPr>
              <a:t>منابع</a:t>
            </a:r>
          </a:p>
          <a:p>
            <a:pPr algn="r" rtl="1"/>
            <a:endParaRPr lang="fa-IR" dirty="0" smtClean="0"/>
          </a:p>
          <a:p>
            <a:pPr algn="r" rtl="1"/>
            <a:endParaRPr lang="fa-IR" dirty="0" smtClean="0"/>
          </a:p>
        </p:txBody>
      </p:sp>
      <p:sp>
        <p:nvSpPr>
          <p:cNvPr id="6" name="Rectangle 5"/>
          <p:cNvSpPr/>
          <p:nvPr/>
        </p:nvSpPr>
        <p:spPr>
          <a:xfrm>
            <a:off x="605307" y="1852140"/>
            <a:ext cx="4350209" cy="707886"/>
          </a:xfrm>
          <a:prstGeom prst="rect">
            <a:avLst/>
          </a:prstGeom>
          <a:noFill/>
        </p:spPr>
        <p:txBody>
          <a:bodyPr wrap="square" lIns="91440" tIns="45720" rIns="91440" bIns="45720">
            <a:spAutoFit/>
          </a:bodyPr>
          <a:lstStyle/>
          <a:p>
            <a:pPr algn="ctr"/>
            <a:r>
              <a:rPr lang="fa-IR" sz="4000" b="1" dirty="0" smtClean="0">
                <a:ln w="22225">
                  <a:solidFill>
                    <a:schemeClr val="accent2"/>
                  </a:solidFill>
                  <a:prstDash val="solid"/>
                </a:ln>
                <a:solidFill>
                  <a:schemeClr val="accent2">
                    <a:lumMod val="40000"/>
                    <a:lumOff val="60000"/>
                  </a:schemeClr>
                </a:solidFill>
              </a:rPr>
              <a:t>فهرست</a:t>
            </a:r>
            <a:endParaRPr lang="en-US" sz="40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28034832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shade val="80000"/>
                <a:hueMod val="110000"/>
                <a:satMod val="120000"/>
              </a:schemeClr>
            </a:gs>
            <a:gs pos="100000">
              <a:srgbClr val="002060"/>
            </a:gs>
          </a:gsLst>
          <a:lin ang="5400000" scaled="1"/>
        </a:gradFill>
        <a:effectLst/>
      </p:bgPr>
    </p:bg>
    <p:spTree>
      <p:nvGrpSpPr>
        <p:cNvPr id="1" name=""/>
        <p:cNvGrpSpPr/>
        <p:nvPr/>
      </p:nvGrpSpPr>
      <p:grpSpPr>
        <a:xfrm>
          <a:off x="0" y="0"/>
          <a:ext cx="0" cy="0"/>
          <a:chOff x="0" y="0"/>
          <a:chExt cx="0" cy="0"/>
        </a:xfrm>
      </p:grpSpPr>
      <p:sp>
        <p:nvSpPr>
          <p:cNvPr id="2" name="Rectangle 1"/>
          <p:cNvSpPr/>
          <p:nvPr/>
        </p:nvSpPr>
        <p:spPr>
          <a:xfrm>
            <a:off x="8101099" y="251029"/>
            <a:ext cx="3493264" cy="923330"/>
          </a:xfrm>
          <a:prstGeom prst="rect">
            <a:avLst/>
          </a:prstGeom>
          <a:noFill/>
        </p:spPr>
        <p:txBody>
          <a:bodyPr wrap="none" lIns="91440" tIns="45720" rIns="91440" bIns="45720">
            <a:spAutoFit/>
          </a:bodyPr>
          <a:lstStyle/>
          <a:p>
            <a:pPr algn="ctr"/>
            <a:r>
              <a:rPr lang="fa-IR" sz="5400" b="1" cap="none" spc="0" dirty="0" smtClean="0">
                <a:ln w="22225">
                  <a:solidFill>
                    <a:schemeClr val="accent2"/>
                  </a:solidFill>
                  <a:prstDash val="solid"/>
                </a:ln>
                <a:solidFill>
                  <a:schemeClr val="accent2">
                    <a:lumMod val="40000"/>
                    <a:lumOff val="60000"/>
                  </a:schemeClr>
                </a:solidFill>
                <a:effectLst/>
              </a:rPr>
              <a:t>حمل ونقل</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3" name="Rectangle 2"/>
          <p:cNvSpPr/>
          <p:nvPr/>
        </p:nvSpPr>
        <p:spPr>
          <a:xfrm>
            <a:off x="5858435" y="1689864"/>
            <a:ext cx="6096000" cy="923330"/>
          </a:xfrm>
          <a:prstGeom prst="rect">
            <a:avLst/>
          </a:prstGeom>
        </p:spPr>
        <p:txBody>
          <a:bodyPr>
            <a:spAutoFit/>
          </a:bodyPr>
          <a:lstStyle/>
          <a:p>
            <a:pPr algn="r" rtl="1"/>
            <a:r>
              <a:rPr lang="fa-IR" dirty="0">
                <a:latin typeface="Arial" panose="020B0604020202020204" pitchFamily="34" charset="0"/>
                <a:ea typeface="Calibri"/>
                <a:cs typeface="Arial" panose="020B0604020202020204" pitchFamily="34" charset="0"/>
              </a:rPr>
              <a:t>یک نگاه کوچک به نقشه شهر نشان می دهد که تقریبا به اندازه ی خیابان های شهر کانال ،وجود دارد. در حالی که اغلب خیابان ها بیش تر شبیه کوچه های کوتاه و باریک است کانال ها خیلی پهن تر می </a:t>
            </a:r>
            <a:r>
              <a:rPr lang="fa-IR" dirty="0" smtClean="0">
                <a:latin typeface="Arial" panose="020B0604020202020204" pitchFamily="34" charset="0"/>
                <a:ea typeface="Calibri"/>
                <a:cs typeface="Arial" panose="020B0604020202020204" pitchFamily="34" charset="0"/>
              </a:rPr>
              <a:t>باشند.</a:t>
            </a:r>
            <a:r>
              <a:rPr lang="en-US" sz="1000" dirty="0" smtClean="0">
                <a:latin typeface="Arial" panose="020B0604020202020204" pitchFamily="34" charset="0"/>
                <a:ea typeface="Calibri"/>
                <a:cs typeface="Arial" panose="020B0604020202020204" pitchFamily="34" charset="0"/>
              </a:rPr>
              <a:t>.en.Wikipedia.org</a:t>
            </a:r>
            <a:endParaRPr lang="en-US" sz="1000" dirty="0">
              <a:latin typeface="Arial" panose="020B0604020202020204" pitchFamily="34" charset="0"/>
              <a:cs typeface="Arial" panose="020B0604020202020204" pitchFamily="34" charset="0"/>
            </a:endParaRPr>
          </a:p>
        </p:txBody>
      </p:sp>
      <p:sp>
        <p:nvSpPr>
          <p:cNvPr id="4" name="Rectangle 3"/>
          <p:cNvSpPr/>
          <p:nvPr/>
        </p:nvSpPr>
        <p:spPr>
          <a:xfrm>
            <a:off x="1676400" y="5253335"/>
            <a:ext cx="6096000" cy="1200329"/>
          </a:xfrm>
          <a:prstGeom prst="rect">
            <a:avLst/>
          </a:prstGeom>
        </p:spPr>
        <p:txBody>
          <a:bodyPr>
            <a:spAutoFit/>
          </a:bodyPr>
          <a:lstStyle/>
          <a:p>
            <a:pPr algn="r" rtl="1"/>
            <a:r>
              <a:rPr lang="fa-IR" dirty="0" smtClean="0">
                <a:latin typeface="Arial" panose="020B0604020202020204" pitchFamily="34" charset="0"/>
                <a:ea typeface="Calibri"/>
                <a:cs typeface="Arial" panose="020B0604020202020204" pitchFamily="34" charset="0"/>
              </a:rPr>
              <a:t>به همین دلیل اهالی آمستردام کم تر با ماشین به محل کار خود یا به مرکز شهر می روند. استفاده از قایق یا قطار برقی ودوچرخه برای رفتن به سر کار یا خرید خیلی راحت تر است. </a:t>
            </a:r>
            <a:r>
              <a:rPr lang="en-US" sz="1000" dirty="0" smtClean="0">
                <a:latin typeface="Arial" panose="020B0604020202020204" pitchFamily="34" charset="0"/>
                <a:ea typeface="Calibri"/>
                <a:cs typeface="Arial" panose="020B0604020202020204" pitchFamily="34" charset="0"/>
              </a:rPr>
              <a:t>.en.Wikipedia.org</a:t>
            </a:r>
            <a:endParaRPr lang="en-US" sz="1000" dirty="0">
              <a:latin typeface="Arial" panose="020B0604020202020204" pitchFamily="34" charset="0"/>
              <a:cs typeface="Arial" panose="020B0604020202020204" pitchFamily="34" charset="0"/>
            </a:endParaRPr>
          </a:p>
          <a:p>
            <a:pPr algn="r" rtl="1"/>
            <a:endParaRPr lang="fa-IR"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1099" y="4369370"/>
            <a:ext cx="3661512" cy="2084294"/>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4823" y="3153893"/>
            <a:ext cx="3548816" cy="174737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7350" y="656104"/>
            <a:ext cx="3567866" cy="2145721"/>
          </a:xfrm>
          <a:prstGeom prst="rect">
            <a:avLst/>
          </a:prstGeom>
        </p:spPr>
      </p:pic>
      <p:sp>
        <p:nvSpPr>
          <p:cNvPr id="5" name="Rectangle 4"/>
          <p:cNvSpPr/>
          <p:nvPr/>
        </p:nvSpPr>
        <p:spPr>
          <a:xfrm>
            <a:off x="4829948" y="4901267"/>
            <a:ext cx="1221809" cy="246221"/>
          </a:xfrm>
          <a:prstGeom prst="rect">
            <a:avLst/>
          </a:prstGeom>
        </p:spPr>
        <p:txBody>
          <a:bodyPr wrap="none">
            <a:spAutoFit/>
          </a:bodyPr>
          <a:lstStyle/>
          <a:p>
            <a:r>
              <a:rPr lang="en-US" sz="1000" dirty="0"/>
              <a:t>www2.uncp.edu</a:t>
            </a:r>
          </a:p>
        </p:txBody>
      </p:sp>
      <p:sp>
        <p:nvSpPr>
          <p:cNvPr id="6" name="Rectangle 5"/>
          <p:cNvSpPr/>
          <p:nvPr/>
        </p:nvSpPr>
        <p:spPr>
          <a:xfrm>
            <a:off x="9194313" y="6452740"/>
            <a:ext cx="1298753" cy="369332"/>
          </a:xfrm>
          <a:prstGeom prst="rect">
            <a:avLst/>
          </a:prstGeom>
        </p:spPr>
        <p:txBody>
          <a:bodyPr wrap="none">
            <a:spAutoFit/>
          </a:bodyPr>
          <a:lstStyle/>
          <a:p>
            <a:pPr algn="r" rtl="1"/>
            <a:r>
              <a:rPr lang="fa-IR" dirty="0">
                <a:latin typeface="Arial" panose="020B0604020202020204" pitchFamily="34" charset="0"/>
                <a:ea typeface="Calibri"/>
                <a:cs typeface="Arial" panose="020B0604020202020204" pitchFamily="34" charset="0"/>
              </a:rPr>
              <a:t>. </a:t>
            </a:r>
            <a:r>
              <a:rPr lang="en-US" sz="1000" dirty="0" smtClean="0">
                <a:latin typeface="Arial" panose="020B0604020202020204" pitchFamily="34" charset="0"/>
                <a:ea typeface="Calibri"/>
                <a:cs typeface="Arial" panose="020B0604020202020204" pitchFamily="34" charset="0"/>
              </a:rPr>
              <a:t>.en.Wikipedia.org</a:t>
            </a:r>
            <a:endParaRPr lang="en-US" sz="1000" dirty="0">
              <a:latin typeface="Arial" panose="020B0604020202020204" pitchFamily="34" charset="0"/>
              <a:cs typeface="Arial" panose="020B0604020202020204" pitchFamily="34" charset="0"/>
            </a:endParaRPr>
          </a:p>
        </p:txBody>
      </p:sp>
      <p:sp>
        <p:nvSpPr>
          <p:cNvPr id="10" name="Rectangle 9"/>
          <p:cNvSpPr/>
          <p:nvPr/>
        </p:nvSpPr>
        <p:spPr>
          <a:xfrm>
            <a:off x="2703741" y="2709395"/>
            <a:ext cx="1298753" cy="369332"/>
          </a:xfrm>
          <a:prstGeom prst="rect">
            <a:avLst/>
          </a:prstGeom>
        </p:spPr>
        <p:txBody>
          <a:bodyPr wrap="none">
            <a:spAutoFit/>
          </a:bodyPr>
          <a:lstStyle/>
          <a:p>
            <a:pPr algn="r" rtl="1"/>
            <a:r>
              <a:rPr lang="fa-IR" dirty="0">
                <a:latin typeface="Arial" panose="020B0604020202020204" pitchFamily="34" charset="0"/>
                <a:ea typeface="Calibri"/>
                <a:cs typeface="Arial" panose="020B0604020202020204" pitchFamily="34" charset="0"/>
              </a:rPr>
              <a:t>. </a:t>
            </a:r>
            <a:r>
              <a:rPr lang="en-US" sz="1000" dirty="0" smtClean="0">
                <a:latin typeface="Arial" panose="020B0604020202020204" pitchFamily="34" charset="0"/>
                <a:ea typeface="Calibri"/>
                <a:cs typeface="Arial" panose="020B0604020202020204" pitchFamily="34" charset="0"/>
              </a:rPr>
              <a:t>.en.Wikipedia.org</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84728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1)">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shade val="80000"/>
                <a:hueMod val="110000"/>
                <a:satMod val="120000"/>
              </a:schemeClr>
            </a:gs>
            <a:gs pos="100000">
              <a:srgbClr val="002060"/>
            </a:gs>
          </a:gsLst>
          <a:lin ang="5400000" scaled="1"/>
        </a:gra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070" y="289219"/>
            <a:ext cx="3646868" cy="4460039"/>
          </a:xfrm>
          <a:prstGeom prst="rect">
            <a:avLst/>
          </a:prstGeom>
        </p:spPr>
      </p:pic>
      <p:sp>
        <p:nvSpPr>
          <p:cNvPr id="5" name="TextBox 4"/>
          <p:cNvSpPr txBox="1"/>
          <p:nvPr/>
        </p:nvSpPr>
        <p:spPr>
          <a:xfrm>
            <a:off x="1517401" y="4979969"/>
            <a:ext cx="2608614" cy="369332"/>
          </a:xfrm>
          <a:prstGeom prst="rect">
            <a:avLst/>
          </a:prstGeom>
          <a:noFill/>
        </p:spPr>
        <p:txBody>
          <a:bodyPr wrap="square" rtlCol="0">
            <a:spAutoFit/>
          </a:bodyPr>
          <a:lstStyle/>
          <a:p>
            <a:r>
              <a:rPr lang="fa-IR" dirty="0" smtClean="0"/>
              <a:t>پل ماهرخه</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6015" y="637370"/>
            <a:ext cx="3787602" cy="4942642"/>
          </a:xfrm>
          <a:prstGeom prst="rect">
            <a:avLst/>
          </a:prstGeom>
        </p:spPr>
      </p:pic>
      <p:sp>
        <p:nvSpPr>
          <p:cNvPr id="10" name="TextBox 9"/>
          <p:cNvSpPr txBox="1"/>
          <p:nvPr/>
        </p:nvSpPr>
        <p:spPr>
          <a:xfrm>
            <a:off x="5563673" y="5580012"/>
            <a:ext cx="893193" cy="369332"/>
          </a:xfrm>
          <a:prstGeom prst="rect">
            <a:avLst/>
          </a:prstGeom>
          <a:noFill/>
        </p:spPr>
        <p:txBody>
          <a:bodyPr wrap="none" rtlCol="0">
            <a:spAutoFit/>
          </a:bodyPr>
          <a:lstStyle/>
          <a:p>
            <a:r>
              <a:rPr lang="fa-IR" dirty="0" smtClean="0"/>
              <a:t>موزه ملی</a:t>
            </a:r>
            <a:endParaRPr lang="en-US" dirty="0"/>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2546" y="1249250"/>
            <a:ext cx="3616290" cy="4796708"/>
          </a:xfrm>
          <a:prstGeom prst="rect">
            <a:avLst/>
          </a:prstGeom>
        </p:spPr>
      </p:pic>
      <p:sp>
        <p:nvSpPr>
          <p:cNvPr id="12" name="TextBox 11"/>
          <p:cNvSpPr txBox="1"/>
          <p:nvPr/>
        </p:nvSpPr>
        <p:spPr>
          <a:xfrm>
            <a:off x="9073646" y="6248368"/>
            <a:ext cx="2034862" cy="369332"/>
          </a:xfrm>
          <a:prstGeom prst="rect">
            <a:avLst/>
          </a:prstGeom>
          <a:noFill/>
        </p:spPr>
        <p:txBody>
          <a:bodyPr wrap="square" rtlCol="0">
            <a:spAutoFit/>
          </a:bodyPr>
          <a:lstStyle/>
          <a:p>
            <a:r>
              <a:rPr lang="fa-IR" dirty="0" smtClean="0"/>
              <a:t>میدان رامبراند</a:t>
            </a:r>
            <a:endParaRPr lang="en-US" dirty="0"/>
          </a:p>
        </p:txBody>
      </p:sp>
    </p:spTree>
    <p:extLst>
      <p:ext uri="{BB962C8B-B14F-4D97-AF65-F5344CB8AC3E}">
        <p14:creationId xmlns:p14="http://schemas.microsoft.com/office/powerpoint/2010/main" val="1716473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shade val="80000"/>
                <a:hueMod val="110000"/>
                <a:satMod val="120000"/>
              </a:schemeClr>
            </a:gs>
            <a:gs pos="100000">
              <a:srgbClr val="002060"/>
            </a:gs>
          </a:gsLst>
          <a:lin ang="5400000" scaled="1"/>
        </a:gradFill>
        <a:effectLst/>
      </p:bgPr>
    </p:bg>
    <p:spTree>
      <p:nvGrpSpPr>
        <p:cNvPr id="1" name=""/>
        <p:cNvGrpSpPr/>
        <p:nvPr/>
      </p:nvGrpSpPr>
      <p:grpSpPr>
        <a:xfrm>
          <a:off x="0" y="0"/>
          <a:ext cx="0" cy="0"/>
          <a:chOff x="0" y="0"/>
          <a:chExt cx="0" cy="0"/>
        </a:xfrm>
      </p:grpSpPr>
      <p:sp>
        <p:nvSpPr>
          <p:cNvPr id="4" name="Rectangle 3"/>
          <p:cNvSpPr/>
          <p:nvPr/>
        </p:nvSpPr>
        <p:spPr>
          <a:xfrm>
            <a:off x="8840932" y="374261"/>
            <a:ext cx="1334020" cy="923330"/>
          </a:xfrm>
          <a:prstGeom prst="rect">
            <a:avLst/>
          </a:prstGeom>
          <a:noFill/>
        </p:spPr>
        <p:txBody>
          <a:bodyPr wrap="none" lIns="91440" tIns="45720" rIns="91440" bIns="45720">
            <a:spAutoFit/>
          </a:bodyPr>
          <a:lstStyle/>
          <a:p>
            <a:pPr algn="ctr"/>
            <a:r>
              <a:rPr lang="fa-IR" sz="5400" b="1" dirty="0" smtClean="0">
                <a:ln w="22225">
                  <a:solidFill>
                    <a:schemeClr val="accent2"/>
                  </a:solidFill>
                  <a:prstDash val="solid"/>
                </a:ln>
                <a:solidFill>
                  <a:schemeClr val="accent2">
                    <a:lumMod val="40000"/>
                    <a:lumOff val="60000"/>
                  </a:schemeClr>
                </a:solidFill>
              </a:rPr>
              <a:t>منابع</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5" name="Rectangle 4"/>
          <p:cNvSpPr/>
          <p:nvPr/>
        </p:nvSpPr>
        <p:spPr>
          <a:xfrm>
            <a:off x="1760561" y="1638561"/>
            <a:ext cx="8516203" cy="492443"/>
          </a:xfrm>
          <a:prstGeom prst="rect">
            <a:avLst/>
          </a:prstGeom>
        </p:spPr>
        <p:txBody>
          <a:bodyPr wrap="square">
            <a:spAutoFit/>
          </a:bodyPr>
          <a:lstStyle/>
          <a:p>
            <a:pPr marR="45720" algn="r">
              <a:buClr>
                <a:srgbClr val="E7BC29"/>
              </a:buClr>
              <a:buSzPct val="95000"/>
            </a:pPr>
            <a:r>
              <a:rPr lang="fa-IR" sz="2600" b="1" dirty="0">
                <a:solidFill>
                  <a:prstClr val="black"/>
                </a:solidFill>
                <a:cs typeface="B Mitra" pitchFamily="2" charset="-78"/>
              </a:rPr>
              <a:t>موریس</a:t>
            </a:r>
            <a:r>
              <a:rPr lang="fa-IR" b="1" dirty="0">
                <a:solidFill>
                  <a:prstClr val="black"/>
                </a:solidFill>
                <a:cs typeface="B Mitra" pitchFamily="2" charset="-78"/>
              </a:rPr>
              <a:t>،جیمز(1374)،تاریخ شکل شهر،ترجمه راضیه رضازاده ،انتشارات دانشگاه علم و صنعت</a:t>
            </a:r>
          </a:p>
        </p:txBody>
      </p:sp>
      <p:sp>
        <p:nvSpPr>
          <p:cNvPr id="7" name="TextBox 6"/>
          <p:cNvSpPr txBox="1"/>
          <p:nvPr/>
        </p:nvSpPr>
        <p:spPr>
          <a:xfrm>
            <a:off x="2947916" y="3016155"/>
            <a:ext cx="6305266" cy="1477328"/>
          </a:xfrm>
          <a:prstGeom prst="rect">
            <a:avLst/>
          </a:prstGeom>
          <a:noFill/>
        </p:spPr>
        <p:txBody>
          <a:bodyPr wrap="square" rtlCol="0">
            <a:spAutoFit/>
          </a:bodyPr>
          <a:lstStyle/>
          <a:p>
            <a:r>
              <a:rPr lang="en-US" dirty="0" smtClean="0">
                <a:hlinkClick r:id="rId2"/>
              </a:rPr>
              <a:t>www.Wikipedia.org</a:t>
            </a:r>
            <a:endParaRPr lang="en-US" dirty="0" smtClean="0"/>
          </a:p>
          <a:p>
            <a:endParaRPr lang="en-US" dirty="0"/>
          </a:p>
          <a:p>
            <a:r>
              <a:rPr lang="en-US" dirty="0" smtClean="0">
                <a:hlinkClick r:id="rId3"/>
              </a:rPr>
              <a:t>www.Amsterdam.info</a:t>
            </a:r>
            <a:endParaRPr lang="en-US" dirty="0" smtClean="0"/>
          </a:p>
          <a:p>
            <a:endParaRPr lang="en-US" dirty="0"/>
          </a:p>
          <a:p>
            <a:r>
              <a:rPr lang="en-US" dirty="0" smtClean="0"/>
              <a:t>www.worldcity.com</a:t>
            </a:r>
            <a:endParaRPr lang="en-US" dirty="0"/>
          </a:p>
        </p:txBody>
      </p:sp>
      <p:sp>
        <p:nvSpPr>
          <p:cNvPr id="8" name="Rectangle 7"/>
          <p:cNvSpPr/>
          <p:nvPr/>
        </p:nvSpPr>
        <p:spPr>
          <a:xfrm>
            <a:off x="2947916" y="4677349"/>
            <a:ext cx="2270237" cy="369332"/>
          </a:xfrm>
          <a:prstGeom prst="rect">
            <a:avLst/>
          </a:prstGeom>
        </p:spPr>
        <p:txBody>
          <a:bodyPr wrap="none">
            <a:spAutoFit/>
          </a:bodyPr>
          <a:lstStyle/>
          <a:p>
            <a:r>
              <a:rPr lang="en-US" dirty="0">
                <a:latin typeface="Arial" panose="020B0604020202020204" pitchFamily="34" charset="0"/>
                <a:cs typeface="Arial" panose="020B0604020202020204" pitchFamily="34" charset="0"/>
              </a:rPr>
              <a:t>www.rijksmuseum.n</a:t>
            </a:r>
            <a:r>
              <a:rPr lang="en-US" dirty="0"/>
              <a:t>l</a:t>
            </a:r>
          </a:p>
        </p:txBody>
      </p:sp>
      <p:sp>
        <p:nvSpPr>
          <p:cNvPr id="9" name="Rectangle 8"/>
          <p:cNvSpPr/>
          <p:nvPr/>
        </p:nvSpPr>
        <p:spPr>
          <a:xfrm>
            <a:off x="3054547" y="5230547"/>
            <a:ext cx="2056973" cy="369332"/>
          </a:xfrm>
          <a:prstGeom prst="rect">
            <a:avLst/>
          </a:prstGeom>
        </p:spPr>
        <p:txBody>
          <a:bodyPr wrap="none">
            <a:spAutoFit/>
          </a:bodyPr>
          <a:lstStyle/>
          <a:p>
            <a:r>
              <a:rPr lang="en-US" dirty="0"/>
              <a:t>www2.uncp.edu</a:t>
            </a:r>
          </a:p>
        </p:txBody>
      </p:sp>
    </p:spTree>
    <p:extLst>
      <p:ext uri="{BB962C8B-B14F-4D97-AF65-F5344CB8AC3E}">
        <p14:creationId xmlns:p14="http://schemas.microsoft.com/office/powerpoint/2010/main" val="2947120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98781" y="1984558"/>
            <a:ext cx="4654169" cy="1200329"/>
          </a:xfrm>
          <a:prstGeom prst="rect">
            <a:avLst/>
          </a:prstGeom>
          <a:noFill/>
        </p:spPr>
        <p:txBody>
          <a:bodyPr wrap="square" rtlCol="0">
            <a:spAutoFit/>
          </a:bodyPr>
          <a:lstStyle/>
          <a:p>
            <a:pPr algn="r" rtl="1"/>
            <a:r>
              <a:rPr lang="fa-IR" dirty="0" smtClean="0">
                <a:latin typeface="Arial" panose="020B0604020202020204" pitchFamily="34" charset="0"/>
                <a:cs typeface="B Nazanin" panose="00000400000000000000" pitchFamily="2" charset="-78"/>
              </a:rPr>
              <a:t>آمستردام پایتخت کشور هلند است و در غرب این کشور واقع شده‌است. این شهر نزدیک به یک میلیون نفر جمعیت دارد و نیمی از این تعداد را مهاجران خارجی تشکیل می‌دهند</a:t>
            </a:r>
            <a:r>
              <a:rPr lang="en-US" dirty="0" smtClean="0">
                <a:latin typeface="Arial" panose="020B0604020202020204" pitchFamily="34" charset="0"/>
                <a:cs typeface="B Nazanin" panose="00000400000000000000" pitchFamily="2" charset="-78"/>
              </a:rPr>
              <a:t> .</a:t>
            </a:r>
            <a:r>
              <a:rPr lang="fa-IR" dirty="0" smtClean="0">
                <a:latin typeface="Arial" panose="020B0604020202020204" pitchFamily="34" charset="0"/>
                <a:cs typeface="B Nazanin" panose="00000400000000000000" pitchFamily="2" charset="-78"/>
              </a:rPr>
              <a:t> .</a:t>
            </a:r>
            <a:r>
              <a:rPr lang="en-US" sz="1000" dirty="0">
                <a:latin typeface="Arial" panose="020B0604020202020204" pitchFamily="34" charset="0"/>
                <a:cs typeface="B Nazanin" panose="00000400000000000000" pitchFamily="2" charset="-78"/>
              </a:rPr>
              <a:t>(</a:t>
            </a:r>
            <a:r>
              <a:rPr lang="en-US" sz="1000" dirty="0" smtClean="0">
                <a:latin typeface="Arial" panose="020B0604020202020204" pitchFamily="34" charset="0"/>
                <a:cs typeface="B Nazanin" panose="00000400000000000000" pitchFamily="2" charset="-78"/>
              </a:rPr>
              <a:t>www.Wikipedia.org</a:t>
            </a:r>
            <a:r>
              <a:rPr lang="en-US" sz="1000" dirty="0">
                <a:latin typeface="Arial" panose="020B0604020202020204" pitchFamily="34" charset="0"/>
                <a:cs typeface="B Nazanin" panose="00000400000000000000" pitchFamily="2" charset="-78"/>
              </a:rPr>
              <a:t>)</a:t>
            </a: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ackgroundRemoval t="938" b="100000" l="0" r="100000"/>
                    </a14:imgEffect>
                  </a14:imgLayer>
                </a14:imgProps>
              </a:ext>
              <a:ext uri="{28A0092B-C50C-407E-A947-70E740481C1C}">
                <a14:useLocalDpi xmlns:a14="http://schemas.microsoft.com/office/drawing/2010/main" val="0"/>
              </a:ext>
            </a:extLst>
          </a:blip>
          <a:stretch>
            <a:fillRect/>
          </a:stretch>
        </p:blipFill>
        <p:spPr>
          <a:xfrm>
            <a:off x="0" y="2318301"/>
            <a:ext cx="12191999" cy="4534368"/>
          </a:xfrm>
          <a:prstGeom prst="rect">
            <a:avLst/>
          </a:prstGeom>
        </p:spPr>
      </p:pic>
      <p:sp>
        <p:nvSpPr>
          <p:cNvPr id="7" name="Rectangle 6"/>
          <p:cNvSpPr/>
          <p:nvPr/>
        </p:nvSpPr>
        <p:spPr>
          <a:xfrm>
            <a:off x="7418253" y="208048"/>
            <a:ext cx="2888931" cy="923330"/>
          </a:xfrm>
          <a:prstGeom prst="rect">
            <a:avLst/>
          </a:prstGeom>
          <a:noFill/>
        </p:spPr>
        <p:txBody>
          <a:bodyPr wrap="none" lIns="91440" tIns="45720" rIns="91440" bIns="45720">
            <a:spAutoFit/>
          </a:bodyPr>
          <a:lstStyle/>
          <a:p>
            <a:pPr algn="ctr"/>
            <a:r>
              <a:rPr lang="fa-IR" sz="5400" b="1" cap="none" spc="0" dirty="0" smtClean="0">
                <a:ln w="22225">
                  <a:solidFill>
                    <a:schemeClr val="accent2"/>
                  </a:solidFill>
                  <a:prstDash val="solid"/>
                </a:ln>
                <a:solidFill>
                  <a:schemeClr val="accent2">
                    <a:lumMod val="40000"/>
                    <a:lumOff val="60000"/>
                  </a:schemeClr>
                </a:solidFill>
                <a:effectLst/>
                <a:cs typeface="B Nazanin" panose="00000400000000000000" pitchFamily="2" charset="-78"/>
              </a:rPr>
              <a:t>معرفی شهر</a:t>
            </a:r>
            <a:endParaRPr lang="en-US" sz="5400" b="1" cap="none" spc="0" dirty="0">
              <a:ln w="22225">
                <a:solidFill>
                  <a:schemeClr val="accent2"/>
                </a:solidFill>
                <a:prstDash val="solid"/>
              </a:ln>
              <a:solidFill>
                <a:schemeClr val="accent2">
                  <a:lumMod val="40000"/>
                  <a:lumOff val="60000"/>
                </a:schemeClr>
              </a:solidFill>
              <a:effectLst/>
              <a:cs typeface="B Nazanin" panose="00000400000000000000" pitchFamily="2" charset="-78"/>
            </a:endParaRPr>
          </a:p>
        </p:txBody>
      </p:sp>
      <p:sp>
        <p:nvSpPr>
          <p:cNvPr id="9" name="TextBox 8"/>
          <p:cNvSpPr txBox="1"/>
          <p:nvPr/>
        </p:nvSpPr>
        <p:spPr>
          <a:xfrm>
            <a:off x="6852818" y="1338227"/>
            <a:ext cx="4941739" cy="646331"/>
          </a:xfrm>
          <a:prstGeom prst="rect">
            <a:avLst/>
          </a:prstGeom>
          <a:noFill/>
        </p:spPr>
        <p:txBody>
          <a:bodyPr wrap="square" rtlCol="0">
            <a:spAutoFit/>
          </a:bodyPr>
          <a:lstStyle/>
          <a:p>
            <a:pPr algn="r" rtl="1"/>
            <a:r>
              <a:rPr lang="fa-IR" dirty="0" smtClean="0">
                <a:latin typeface="Arial" panose="020B0604020202020204" pitchFamily="34" charset="0"/>
                <a:cs typeface="B Nazanin" panose="00000400000000000000" pitchFamily="2" charset="-78"/>
              </a:rPr>
              <a:t>آمستردام یک دهگده ماهیگیری بود که اطراف قرن13 تاسیس شد.</a:t>
            </a:r>
            <a:r>
              <a:rPr lang="en-US" sz="1050" dirty="0" smtClean="0">
                <a:latin typeface="Arial" panose="020B0604020202020204" pitchFamily="34" charset="0"/>
                <a:cs typeface="B Nazanin" panose="00000400000000000000" pitchFamily="2" charset="-78"/>
              </a:rPr>
              <a:t>(www.Amsterdam.info)</a:t>
            </a:r>
            <a:endParaRPr lang="en-US" sz="1050" dirty="0">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30467716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wipe(down)">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down)">
                                      <p:cBhvr>
                                        <p:cTn id="1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shade val="80000"/>
                <a:hueMod val="110000"/>
                <a:satMod val="120000"/>
              </a:schemeClr>
            </a:gs>
            <a:gs pos="100000">
              <a:srgbClr val="002060"/>
            </a:gs>
          </a:gsLst>
          <a:lin ang="5400000" scaled="1"/>
        </a:gradFill>
        <a:effectLst/>
      </p:bgPr>
    </p:bg>
    <p:spTree>
      <p:nvGrpSpPr>
        <p:cNvPr id="1" name=""/>
        <p:cNvGrpSpPr/>
        <p:nvPr/>
      </p:nvGrpSpPr>
      <p:grpSpPr>
        <a:xfrm>
          <a:off x="0" y="0"/>
          <a:ext cx="0" cy="0"/>
          <a:chOff x="0" y="0"/>
          <a:chExt cx="0" cy="0"/>
        </a:xfrm>
      </p:grpSpPr>
      <p:sp>
        <p:nvSpPr>
          <p:cNvPr id="4" name="Rectangle 3"/>
          <p:cNvSpPr/>
          <p:nvPr/>
        </p:nvSpPr>
        <p:spPr>
          <a:xfrm>
            <a:off x="8751277" y="2837410"/>
            <a:ext cx="2578934" cy="3139321"/>
          </a:xfrm>
          <a:prstGeom prst="rect">
            <a:avLst/>
          </a:prstGeom>
        </p:spPr>
        <p:txBody>
          <a:bodyPr wrap="square">
            <a:spAutoFit/>
          </a:bodyPr>
          <a:lstStyle/>
          <a:p>
            <a:pPr algn="r" rtl="1"/>
            <a:r>
              <a:rPr lang="fa-IR" b="1" dirty="0" smtClean="0">
                <a:ea typeface="Calibri" panose="020F0502020204030204" pitchFamily="34" charset="0"/>
                <a:cs typeface="Adobe Arabic" panose="02040503050201020203" pitchFamily="18" charset="-78"/>
              </a:rPr>
              <a:t>از </a:t>
            </a:r>
            <a:r>
              <a:rPr lang="fa-IR" b="1" dirty="0">
                <a:ea typeface="Calibri" panose="020F0502020204030204" pitchFamily="34" charset="0"/>
                <a:cs typeface="Adobe Arabic" panose="02040503050201020203" pitchFamily="18" charset="-78"/>
              </a:rPr>
              <a:t>شرق به دریاچهی ای جی مِیر </a:t>
            </a:r>
            <a:r>
              <a:rPr lang="fa-IR" b="1" dirty="0" smtClean="0">
                <a:ea typeface="Calibri" panose="020F0502020204030204" pitchFamily="34" charset="0"/>
                <a:cs typeface="Adobe Arabic" panose="02040503050201020203" pitchFamily="18" charset="-78"/>
              </a:rPr>
              <a:t> ،ا</a:t>
            </a:r>
            <a:r>
              <a:rPr lang="fa-IR" b="1" dirty="0">
                <a:ea typeface="Calibri" panose="020F0502020204030204" pitchFamily="34" charset="0"/>
                <a:cs typeface="Adobe Arabic" panose="02040503050201020203" pitchFamily="18" charset="-78"/>
              </a:rPr>
              <a:t>ز</a:t>
            </a:r>
            <a:r>
              <a:rPr lang="fa-IR" b="1" dirty="0" smtClean="0">
                <a:effectLst/>
                <a:ea typeface="Calibri" panose="020F0502020204030204" pitchFamily="34" charset="0"/>
                <a:cs typeface="Adobe Arabic" panose="02040503050201020203" pitchFamily="18" charset="-78"/>
              </a:rPr>
              <a:t>غرب از طریق یک کانال کشتیرانی به دریای شمال و آبهای آزاد راه دارد. ورود آب به این مجراها کنترل می‌شود چون آمستردام نیز مانند مناطق وسیعی از هلند زیر سطح دریا قرار گرفته‌است.رودخانه امستِل از وسط آمستردام می‌گذرد و شبکهی گسترده‌ای از کانالها و نهرها بخش‌های مختلف شهر قدیمی را به هم وصل می‌کنند.</a:t>
            </a:r>
            <a:r>
              <a:rPr lang="en-US" b="1" dirty="0" smtClean="0">
                <a:effectLst/>
                <a:ea typeface="Calibri" panose="020F0502020204030204" pitchFamily="34" charset="0"/>
                <a:cs typeface="Adobe Arabic" panose="02040503050201020203" pitchFamily="18" charset="-78"/>
              </a:rPr>
              <a:t> (</a:t>
            </a:r>
            <a:r>
              <a:rPr lang="en-US" sz="1200" b="1" dirty="0" smtClean="0">
                <a:effectLst/>
                <a:ea typeface="Calibri" panose="020F0502020204030204" pitchFamily="34" charset="0"/>
                <a:cs typeface="Adobe Arabic" panose="02040503050201020203" pitchFamily="18" charset="-78"/>
              </a:rPr>
              <a:t>www.amsterdam.info</a:t>
            </a:r>
            <a:r>
              <a:rPr lang="en-US" b="1" dirty="0" smtClean="0">
                <a:effectLst/>
                <a:ea typeface="Calibri" panose="020F0502020204030204" pitchFamily="34" charset="0"/>
                <a:cs typeface="Adobe Arabic" panose="02040503050201020203" pitchFamily="18" charset="-78"/>
              </a:rPr>
              <a:t>)</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1938" y="1075151"/>
            <a:ext cx="6312877" cy="5178579"/>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41983"/>
            <a:ext cx="10239200" cy="3915273"/>
          </a:xfrm>
          <a:prstGeom prst="rect">
            <a:avLst/>
          </a:prstGeom>
        </p:spPr>
      </p:pic>
      <p:sp>
        <p:nvSpPr>
          <p:cNvPr id="13" name="Rectangle 12"/>
          <p:cNvSpPr/>
          <p:nvPr/>
        </p:nvSpPr>
        <p:spPr>
          <a:xfrm>
            <a:off x="7754815" y="890485"/>
            <a:ext cx="226344" cy="369332"/>
          </a:xfrm>
          <a:prstGeom prst="rect">
            <a:avLst/>
          </a:prstGeom>
        </p:spPr>
        <p:txBody>
          <a:bodyPr wrap="none">
            <a:spAutoFit/>
          </a:bodyPr>
          <a:lstStyle/>
          <a:p>
            <a:r>
              <a:rPr lang="fa-IR" b="1" dirty="0" smtClean="0">
                <a:ea typeface="Calibri" panose="020F0502020204030204" pitchFamily="34" charset="0"/>
                <a:cs typeface="Adobe Arabic" panose="02040503050201020203" pitchFamily="18" charset="-78"/>
              </a:rPr>
              <a:t>،</a:t>
            </a:r>
            <a:endParaRPr lang="en-US" dirty="0"/>
          </a:p>
        </p:txBody>
      </p:sp>
      <p:sp>
        <p:nvSpPr>
          <p:cNvPr id="14" name="TextBox 13"/>
          <p:cNvSpPr txBox="1"/>
          <p:nvPr/>
        </p:nvSpPr>
        <p:spPr>
          <a:xfrm>
            <a:off x="8610600" y="1075151"/>
            <a:ext cx="3217985" cy="923330"/>
          </a:xfrm>
          <a:prstGeom prst="rect">
            <a:avLst/>
          </a:prstGeom>
          <a:noFill/>
        </p:spPr>
        <p:txBody>
          <a:bodyPr wrap="square" rtlCol="0">
            <a:spAutoFit/>
          </a:bodyPr>
          <a:lstStyle/>
          <a:p>
            <a:pPr algn="r" rtl="1"/>
            <a:r>
              <a:rPr lang="fa-IR" b="1" dirty="0">
                <a:ea typeface="Calibri" panose="020F0502020204030204" pitchFamily="34" charset="0"/>
                <a:cs typeface="Adobe Arabic" panose="02040503050201020203" pitchFamily="18" charset="-78"/>
              </a:rPr>
              <a:t>بندر آمستردام ازشمال با اروپای غربی ،از جنوب شرقی به المان ،از جنوب به بلژیک راه </a:t>
            </a:r>
            <a:r>
              <a:rPr lang="fa-IR" b="1" dirty="0" smtClean="0">
                <a:ea typeface="Calibri" panose="020F0502020204030204" pitchFamily="34" charset="0"/>
                <a:cs typeface="Adobe Arabic" panose="02040503050201020203" pitchFamily="18" charset="-78"/>
              </a:rPr>
              <a:t>دارد.</a:t>
            </a:r>
            <a:r>
              <a:rPr lang="en-US" sz="1050" b="1" dirty="0" smtClean="0">
                <a:ea typeface="Calibri" panose="020F0502020204030204" pitchFamily="34" charset="0"/>
                <a:cs typeface="Adobe Arabic" panose="02040503050201020203" pitchFamily="18" charset="-78"/>
              </a:rPr>
              <a:t>(</a:t>
            </a:r>
            <a:r>
              <a:rPr lang="en-US" sz="1050" dirty="0" smtClean="0">
                <a:latin typeface="Arial" panose="020B0604020202020204" pitchFamily="34" charset="0"/>
                <a:cs typeface="Arial" panose="020B0604020202020204" pitchFamily="34" charset="0"/>
              </a:rPr>
              <a:t>www.Wikipedia.org</a:t>
            </a:r>
            <a:r>
              <a:rPr lang="en-US" sz="1050" b="1" dirty="0" smtClean="0">
                <a:ea typeface="Calibri" panose="020F0502020204030204" pitchFamily="34" charset="0"/>
                <a:cs typeface="Adobe Arabic" panose="02040503050201020203" pitchFamily="18" charset="-78"/>
              </a:rPr>
              <a:t>)</a:t>
            </a:r>
            <a:endParaRPr lang="fa-IR" sz="1050" b="1" dirty="0">
              <a:ea typeface="Calibri" panose="020F0502020204030204" pitchFamily="34" charset="0"/>
              <a:cs typeface="Adobe Arabic" panose="02040503050201020203" pitchFamily="18" charset="-78"/>
            </a:endParaRPr>
          </a:p>
        </p:txBody>
      </p:sp>
      <p:sp>
        <p:nvSpPr>
          <p:cNvPr id="15" name="Rectangle 14"/>
          <p:cNvSpPr/>
          <p:nvPr/>
        </p:nvSpPr>
        <p:spPr>
          <a:xfrm>
            <a:off x="8281652" y="151821"/>
            <a:ext cx="2555508" cy="923330"/>
          </a:xfrm>
          <a:prstGeom prst="rect">
            <a:avLst/>
          </a:prstGeom>
          <a:noFill/>
        </p:spPr>
        <p:txBody>
          <a:bodyPr wrap="none" lIns="91440" tIns="45720" rIns="91440" bIns="45720">
            <a:spAutoFit/>
          </a:bodyPr>
          <a:lstStyle/>
          <a:p>
            <a:pPr algn="ctr"/>
            <a:r>
              <a:rPr lang="fa-IR" sz="5400" b="1" cap="none" spc="0" dirty="0" smtClean="0">
                <a:ln w="22225">
                  <a:solidFill>
                    <a:schemeClr val="accent2"/>
                  </a:solidFill>
                  <a:prstDash val="solid"/>
                </a:ln>
                <a:solidFill>
                  <a:schemeClr val="accent2">
                    <a:lumMod val="40000"/>
                    <a:lumOff val="60000"/>
                  </a:schemeClr>
                </a:solidFill>
                <a:effectLst/>
              </a:rPr>
              <a:t>جغرافیا</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5" name="Oval 4"/>
          <p:cNvSpPr/>
          <p:nvPr/>
        </p:nvSpPr>
        <p:spPr>
          <a:xfrm>
            <a:off x="3617844" y="3816626"/>
            <a:ext cx="477078" cy="49033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253948" y="2941983"/>
            <a:ext cx="238539" cy="18553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194313" y="4731026"/>
            <a:ext cx="119269" cy="13252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6898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arn(inVertic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1"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1000"/>
                                        <p:tgtEl>
                                          <p:spTgt spid="11"/>
                                        </p:tgtEl>
                                      </p:cBhvr>
                                    </p:animEffect>
                                    <p:set>
                                      <p:cBhvr>
                                        <p:cTn id="22" dur="1" fill="hold">
                                          <p:stCondLst>
                                            <p:cond delay="9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wipe(down)">
                                      <p:cBhvr>
                                        <p:cTn id="27" dur="500"/>
                                        <p:tgtEl>
                                          <p:spTgt spid="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arn(inVertical)">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shade val="80000"/>
                <a:hueMod val="110000"/>
                <a:satMod val="120000"/>
              </a:schemeClr>
            </a:gs>
            <a:gs pos="100000">
              <a:srgbClr val="002060"/>
            </a:gs>
          </a:gsLst>
          <a:lin ang="5400000" scaled="1"/>
        </a:gradFill>
        <a:effectLst/>
      </p:bgPr>
    </p:bg>
    <p:spTree>
      <p:nvGrpSpPr>
        <p:cNvPr id="1" name=""/>
        <p:cNvGrpSpPr/>
        <p:nvPr/>
      </p:nvGrpSpPr>
      <p:grpSpPr>
        <a:xfrm>
          <a:off x="0" y="0"/>
          <a:ext cx="0" cy="0"/>
          <a:chOff x="0" y="0"/>
          <a:chExt cx="0" cy="0"/>
        </a:xfrm>
      </p:grpSpPr>
      <p:sp>
        <p:nvSpPr>
          <p:cNvPr id="4" name="Rectangle 3"/>
          <p:cNvSpPr/>
          <p:nvPr/>
        </p:nvSpPr>
        <p:spPr>
          <a:xfrm>
            <a:off x="7999801" y="1679043"/>
            <a:ext cx="3815004" cy="3406061"/>
          </a:xfrm>
          <a:prstGeom prst="rect">
            <a:avLst/>
          </a:prstGeom>
        </p:spPr>
        <p:txBody>
          <a:bodyPr wrap="square">
            <a:spAutoFit/>
          </a:bodyPr>
          <a:lstStyle/>
          <a:p>
            <a:pPr algn="r" rtl="1">
              <a:lnSpc>
                <a:spcPct val="115000"/>
              </a:lnSpc>
              <a:spcAft>
                <a:spcPts val="1000"/>
              </a:spcAft>
            </a:pPr>
            <a:r>
              <a:rPr lang="fa-IR" sz="2000" dirty="0" smtClean="0">
                <a:cs typeface="B Nazanin" panose="00000400000000000000" pitchFamily="2" charset="-78"/>
              </a:rPr>
              <a:t>هسته </a:t>
            </a:r>
            <a:r>
              <a:rPr lang="fa-IR" sz="2000" dirty="0">
                <a:cs typeface="B Nazanin" panose="00000400000000000000" pitchFamily="2" charset="-78"/>
              </a:rPr>
              <a:t>اصلی این شهر تاریخی در قرون وسطا بوجود آمد </a:t>
            </a:r>
            <a:r>
              <a:rPr lang="en-US" sz="1100" dirty="0" smtClean="0">
                <a:cs typeface="B Nazanin" panose="00000400000000000000" pitchFamily="2" charset="-78"/>
              </a:rPr>
              <a:t>.(</a:t>
            </a:r>
            <a:r>
              <a:rPr lang="en-US" sz="1100" dirty="0" smtClean="0">
                <a:latin typeface="Arial" panose="020B0604020202020204" pitchFamily="34" charset="0"/>
                <a:cs typeface="B Nazanin" panose="00000400000000000000" pitchFamily="2" charset="-78"/>
              </a:rPr>
              <a:t> www.Wikipedia.org)</a:t>
            </a:r>
            <a:endParaRPr lang="en-US" sz="2000" dirty="0" smtClean="0">
              <a:cs typeface="B Nazanin" panose="00000400000000000000" pitchFamily="2" charset="-78"/>
            </a:endParaRPr>
          </a:p>
          <a:p>
            <a:pPr algn="r" rtl="1">
              <a:lnSpc>
                <a:spcPct val="115000"/>
              </a:lnSpc>
              <a:spcAft>
                <a:spcPts val="1000"/>
              </a:spcAft>
            </a:pPr>
            <a:r>
              <a:rPr lang="fa-IR" sz="2000" dirty="0" smtClean="0">
                <a:effectLst/>
                <a:latin typeface="Arial" panose="020B0604020202020204" pitchFamily="34" charset="0"/>
                <a:ea typeface="Calibri" panose="020F0502020204030204" pitchFamily="34" charset="0"/>
                <a:cs typeface="B Nazanin" panose="00000400000000000000" pitchFamily="2" charset="-78"/>
              </a:rPr>
              <a:t>امستردام به عنوان یک مرکز تجاری طی قرون چهارده و پانزده</a:t>
            </a:r>
            <a:r>
              <a:rPr lang="fa-IR" sz="2000" dirty="0" smtClean="0">
                <a:latin typeface="Arial" panose="020B0604020202020204" pitchFamily="34" charset="0"/>
                <a:ea typeface="Calibri" panose="020F0502020204030204" pitchFamily="34" charset="0"/>
                <a:cs typeface="B Nazanin" panose="00000400000000000000" pitchFamily="2" charset="-78"/>
              </a:rPr>
              <a:t> توسعه یافت وتبدیل به مهم ترین بندر تجاری اروپا شد.</a:t>
            </a:r>
            <a:r>
              <a:rPr lang="fa-IR" sz="2000" dirty="0" smtClean="0">
                <a:effectLst/>
                <a:latin typeface="Arial" panose="020B0604020202020204" pitchFamily="34" charset="0"/>
                <a:ea typeface="Calibri" panose="020F0502020204030204" pitchFamily="34" charset="0"/>
                <a:cs typeface="B Nazanin" panose="00000400000000000000" pitchFamily="2" charset="-78"/>
              </a:rPr>
              <a:t>درقرن هفدهم طرح توسعه امستردام به تصویب رسید وبه شکوفایی اقتصادی رسید..</a:t>
            </a:r>
            <a:r>
              <a:rPr lang="fa-IR" sz="2000" dirty="0" smtClean="0">
                <a:latin typeface="Arial" panose="020B0604020202020204" pitchFamily="34" charset="0"/>
                <a:ea typeface="Calibri" panose="020F0502020204030204" pitchFamily="34" charset="0"/>
                <a:cs typeface="B Nazanin" panose="00000400000000000000" pitchFamily="2" charset="-78"/>
              </a:rPr>
              <a:t>نخستین </a:t>
            </a:r>
            <a:r>
              <a:rPr lang="fa-IR" sz="2000" dirty="0" smtClean="0">
                <a:effectLst/>
                <a:latin typeface="Arial" panose="020B0604020202020204" pitchFamily="34" charset="0"/>
                <a:ea typeface="Calibri" panose="020F0502020204030204" pitchFamily="34" charset="0"/>
                <a:cs typeface="B Nazanin" panose="00000400000000000000" pitchFamily="2" charset="-78"/>
              </a:rPr>
              <a:t> سیستم رسمی دفاعی شهر در سال 1482 احداث شد و بدین ترتیب محدوده شهر تا قرن هفدهم تثبیت گردید</a:t>
            </a:r>
            <a:r>
              <a:rPr lang="fa-IR" sz="2000" dirty="0" smtClean="0">
                <a:effectLst/>
                <a:latin typeface="Calibri" panose="020F0502020204030204" pitchFamily="34" charset="0"/>
                <a:ea typeface="Calibri" panose="020F0502020204030204" pitchFamily="34" charset="0"/>
                <a:cs typeface="B Nazanin" panose="00000400000000000000" pitchFamily="2" charset="-78"/>
              </a:rPr>
              <a:t>.</a:t>
            </a:r>
            <a:endParaRPr lang="en-US" sz="20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2" name="Rectangle 1"/>
          <p:cNvSpPr/>
          <p:nvPr/>
        </p:nvSpPr>
        <p:spPr>
          <a:xfrm>
            <a:off x="8972996" y="245569"/>
            <a:ext cx="2169184" cy="923330"/>
          </a:xfrm>
          <a:prstGeom prst="rect">
            <a:avLst/>
          </a:prstGeom>
          <a:noFill/>
        </p:spPr>
        <p:txBody>
          <a:bodyPr wrap="none" lIns="91440" tIns="45720" rIns="91440" bIns="45720">
            <a:spAutoFit/>
          </a:bodyPr>
          <a:lstStyle/>
          <a:p>
            <a:pPr algn="ctr"/>
            <a:r>
              <a:rPr lang="fa-IR" sz="5400" b="1" cap="none" spc="0" dirty="0" smtClean="0">
                <a:ln w="22225">
                  <a:solidFill>
                    <a:schemeClr val="accent2"/>
                  </a:solidFill>
                  <a:prstDash val="solid"/>
                </a:ln>
                <a:solidFill>
                  <a:schemeClr val="accent2">
                    <a:lumMod val="40000"/>
                    <a:lumOff val="60000"/>
                  </a:schemeClr>
                </a:solidFill>
                <a:effectLst/>
                <a:cs typeface="B Nazanin" panose="00000400000000000000" pitchFamily="2" charset="-78"/>
              </a:rPr>
              <a:t>تاریخچه</a:t>
            </a:r>
            <a:endParaRPr lang="en-US" sz="5400" b="1" cap="none" spc="0" dirty="0">
              <a:ln w="22225">
                <a:solidFill>
                  <a:schemeClr val="accent2"/>
                </a:solidFill>
                <a:prstDash val="solid"/>
              </a:ln>
              <a:solidFill>
                <a:schemeClr val="accent2">
                  <a:lumMod val="40000"/>
                  <a:lumOff val="60000"/>
                </a:schemeClr>
              </a:solidFill>
              <a:effectLst/>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5406" y="2416955"/>
            <a:ext cx="4187689" cy="1801997"/>
          </a:xfrm>
          <a:prstGeom prst="rect">
            <a:avLst/>
          </a:prstGeom>
        </p:spPr>
      </p:pic>
      <p:sp>
        <p:nvSpPr>
          <p:cNvPr id="9" name="Rectangle 8"/>
          <p:cNvSpPr/>
          <p:nvPr/>
        </p:nvSpPr>
        <p:spPr>
          <a:xfrm>
            <a:off x="3035675" y="4154933"/>
            <a:ext cx="1350050" cy="246221"/>
          </a:xfrm>
          <a:prstGeom prst="rect">
            <a:avLst/>
          </a:prstGeom>
        </p:spPr>
        <p:txBody>
          <a:bodyPr wrap="none">
            <a:spAutoFit/>
          </a:bodyPr>
          <a:lstStyle/>
          <a:p>
            <a:r>
              <a:rPr lang="en-US" sz="1000" dirty="0" smtClean="0">
                <a:latin typeface="Arial" panose="020B0604020202020204" pitchFamily="34" charset="0"/>
                <a:cs typeface="Arial" panose="020B0604020202020204" pitchFamily="34" charset="0"/>
              </a:rPr>
              <a:t>www.rijksmuseum.n</a:t>
            </a:r>
            <a:r>
              <a:rPr lang="en-US" sz="1000" dirty="0"/>
              <a:t>l</a:t>
            </a:r>
          </a:p>
        </p:txBody>
      </p:sp>
      <p:sp>
        <p:nvSpPr>
          <p:cNvPr id="10" name="Rectangle 9"/>
          <p:cNvSpPr/>
          <p:nvPr/>
        </p:nvSpPr>
        <p:spPr>
          <a:xfrm>
            <a:off x="10280411" y="5167236"/>
            <a:ext cx="1505540" cy="261610"/>
          </a:xfrm>
          <a:prstGeom prst="rect">
            <a:avLst/>
          </a:prstGeom>
        </p:spPr>
        <p:txBody>
          <a:bodyPr wrap="none">
            <a:spAutoFit/>
          </a:bodyPr>
          <a:lstStyle/>
          <a:p>
            <a:r>
              <a:rPr lang="fa-IR" sz="1100" dirty="0" smtClean="0">
                <a:latin typeface="Arial" panose="020B0604020202020204" pitchFamily="34" charset="0"/>
                <a:cs typeface="B Nazanin" panose="00000400000000000000" pitchFamily="2" charset="-78"/>
              </a:rPr>
              <a:t>(موریس,تاریخ </a:t>
            </a:r>
            <a:r>
              <a:rPr lang="fa-IR" sz="1100" dirty="0">
                <a:latin typeface="Arial" panose="020B0604020202020204" pitchFamily="34" charset="0"/>
                <a:cs typeface="B Nazanin" panose="00000400000000000000" pitchFamily="2" charset="-78"/>
              </a:rPr>
              <a:t>شکل </a:t>
            </a:r>
            <a:r>
              <a:rPr lang="fa-IR" sz="1100" dirty="0" smtClean="0">
                <a:latin typeface="Arial" panose="020B0604020202020204" pitchFamily="34" charset="0"/>
                <a:cs typeface="B Nazanin" panose="00000400000000000000" pitchFamily="2" charset="-78"/>
              </a:rPr>
              <a:t>شهر:252)</a:t>
            </a:r>
            <a:endParaRPr lang="fa-IR" sz="2400" dirty="0">
              <a:solidFill>
                <a:schemeClr val="accent5"/>
              </a:solidFill>
              <a:cs typeface="B Nazanin" panose="00000400000000000000" pitchFamily="2" charset="-78"/>
            </a:endParaRPr>
          </a:p>
        </p:txBody>
      </p:sp>
      <p:sp>
        <p:nvSpPr>
          <p:cNvPr id="11" name="Rectangle 10"/>
          <p:cNvSpPr/>
          <p:nvPr/>
        </p:nvSpPr>
        <p:spPr>
          <a:xfrm>
            <a:off x="4654060" y="6406979"/>
            <a:ext cx="1274708" cy="246221"/>
          </a:xfrm>
          <a:prstGeom prst="rect">
            <a:avLst/>
          </a:prstGeom>
        </p:spPr>
        <p:txBody>
          <a:bodyPr wrap="none">
            <a:spAutoFit/>
          </a:bodyPr>
          <a:lstStyle/>
          <a:p>
            <a:pPr algn="r" rtl="1"/>
            <a:r>
              <a:rPr lang="en-US" sz="1000" dirty="0" smtClean="0">
                <a:latin typeface="Arial" panose="020B0604020202020204" pitchFamily="34" charset="0"/>
                <a:cs typeface="Arial" panose="020B0604020202020204" pitchFamily="34" charset="0"/>
              </a:rPr>
              <a:t>www.worldcity.com</a:t>
            </a:r>
            <a:endParaRPr lang="en-US" sz="10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10708"/>
          <a:stretch/>
        </p:blipFill>
        <p:spPr>
          <a:xfrm rot="5400000">
            <a:off x="4089014" y="-951170"/>
            <a:ext cx="1772495" cy="4300240"/>
          </a:xfrm>
          <a:prstGeom prst="rect">
            <a:avLst/>
          </a:prstGeom>
        </p:spPr>
      </p:pic>
      <p:sp>
        <p:nvSpPr>
          <p:cNvPr id="12" name="Rectangle 11"/>
          <p:cNvSpPr/>
          <p:nvPr/>
        </p:nvSpPr>
        <p:spPr>
          <a:xfrm>
            <a:off x="4213138" y="2085197"/>
            <a:ext cx="1609735" cy="253916"/>
          </a:xfrm>
          <a:prstGeom prst="rect">
            <a:avLst/>
          </a:prstGeom>
        </p:spPr>
        <p:txBody>
          <a:bodyPr wrap="none">
            <a:spAutoFit/>
          </a:bodyPr>
          <a:lstStyle/>
          <a:p>
            <a:pPr algn="r" rtl="1"/>
            <a:r>
              <a:rPr lang="fa-IR" sz="1050" dirty="0">
                <a:latin typeface="Arial" panose="020B0604020202020204" pitchFamily="34" charset="0"/>
              </a:rPr>
              <a:t>(موریس،تاریخ شکل شهر:254)</a:t>
            </a:r>
            <a:endParaRPr lang="en-US" sz="1050" dirty="0">
              <a:latin typeface="Arial" panose="020B0604020202020204" pitchFamily="34" charset="0"/>
              <a:cs typeface="Arial" panose="020B0604020202020204" pitchFamily="34" charset="0"/>
            </a:endParaRPr>
          </a:p>
        </p:txBody>
      </p:sp>
      <p:pic>
        <p:nvPicPr>
          <p:cNvPr id="13" name="Picture 2" descr="C:\Users\Shabnam\Desktop\unii\amesterdam\amesterdam\amsterdam-map.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7693" y="4527139"/>
            <a:ext cx="4187690" cy="1879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76522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70C0"/>
            </a:gs>
            <a:gs pos="100000">
              <a:schemeClr val="bg2">
                <a:shade val="60000"/>
                <a:hueMod val="40000"/>
                <a:satMod val="120000"/>
                <a:lumMod val="103000"/>
              </a:schemeClr>
            </a:gs>
          </a:gsLst>
          <a:lin ang="5400000" scaled="1"/>
        </a:gradFill>
        <a:effectLst/>
      </p:bgPr>
    </p:bg>
    <p:spTree>
      <p:nvGrpSpPr>
        <p:cNvPr id="1" name=""/>
        <p:cNvGrpSpPr/>
        <p:nvPr/>
      </p:nvGrpSpPr>
      <p:grpSpPr>
        <a:xfrm>
          <a:off x="0" y="0"/>
          <a:ext cx="0" cy="0"/>
          <a:chOff x="0" y="0"/>
          <a:chExt cx="0" cy="0"/>
        </a:xfrm>
      </p:grpSpPr>
      <p:sp>
        <p:nvSpPr>
          <p:cNvPr id="2" name="Rectangle 1"/>
          <p:cNvSpPr/>
          <p:nvPr/>
        </p:nvSpPr>
        <p:spPr>
          <a:xfrm>
            <a:off x="6731876" y="1737001"/>
            <a:ext cx="5106728" cy="646331"/>
          </a:xfrm>
          <a:prstGeom prst="rect">
            <a:avLst/>
          </a:prstGeom>
        </p:spPr>
        <p:txBody>
          <a:bodyPr wrap="square">
            <a:spAutoFit/>
          </a:bodyPr>
          <a:lstStyle/>
          <a:p>
            <a:pPr algn="r"/>
            <a:r>
              <a:rPr lang="fa-IR" b="1" dirty="0">
                <a:latin typeface="Arial" panose="020B0604020202020204" pitchFamily="34" charset="0"/>
                <a:ea typeface="Calibri" panose="020F0502020204030204" pitchFamily="34" charset="0"/>
                <a:cs typeface="Arial" panose="020B0604020202020204" pitchFamily="34" charset="0"/>
              </a:rPr>
              <a:t>در سال 1570 </a:t>
            </a:r>
            <a:r>
              <a:rPr lang="fa-IR" b="1" dirty="0" smtClean="0">
                <a:latin typeface="Arial" panose="020B0604020202020204" pitchFamily="34" charset="0"/>
                <a:ea typeface="Calibri" panose="020F0502020204030204" pitchFamily="34" charset="0"/>
                <a:cs typeface="Arial" panose="020B0604020202020204" pitchFamily="34" charset="0"/>
              </a:rPr>
              <a:t>اسپانیایی ها </a:t>
            </a:r>
            <a:r>
              <a:rPr lang="fa-IR" b="1" dirty="0">
                <a:latin typeface="Arial" panose="020B0604020202020204" pitchFamily="34" charset="0"/>
                <a:ea typeface="Calibri" panose="020F0502020204030204" pitchFamily="34" charset="0"/>
                <a:cs typeface="Arial" panose="020B0604020202020204" pitchFamily="34" charset="0"/>
              </a:rPr>
              <a:t>شهر انتورپ را که مهمترین بندر هلند ،محسوب می شد ،منهدم </a:t>
            </a:r>
            <a:r>
              <a:rPr lang="fa-IR" b="1" dirty="0" smtClean="0">
                <a:latin typeface="Arial" panose="020B0604020202020204" pitchFamily="34" charset="0"/>
                <a:ea typeface="Calibri" panose="020F0502020204030204" pitchFamily="34" charset="0"/>
                <a:cs typeface="Arial" panose="020B0604020202020204" pitchFamily="34" charset="0"/>
              </a:rPr>
              <a:t>نمودند.</a:t>
            </a:r>
            <a:endParaRPr lang="en-US" dirty="0"/>
          </a:p>
        </p:txBody>
      </p:sp>
      <p:sp>
        <p:nvSpPr>
          <p:cNvPr id="4" name="Rectangle 3"/>
          <p:cNvSpPr/>
          <p:nvPr/>
        </p:nvSpPr>
        <p:spPr>
          <a:xfrm>
            <a:off x="9153211" y="376518"/>
            <a:ext cx="2335896" cy="923330"/>
          </a:xfrm>
          <a:prstGeom prst="rect">
            <a:avLst/>
          </a:prstGeom>
          <a:noFill/>
        </p:spPr>
        <p:txBody>
          <a:bodyPr wrap="none" lIns="91440" tIns="45720" rIns="91440" bIns="45720">
            <a:spAutoFit/>
          </a:bodyPr>
          <a:lstStyle/>
          <a:p>
            <a:pPr algn="ctr"/>
            <a:r>
              <a:rPr lang="fa-IR" sz="54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اقتصاد</a:t>
            </a:r>
            <a:endParaRPr lang="en-US"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1876" y="3466817"/>
            <a:ext cx="5123794" cy="2888496"/>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0785" y="895995"/>
            <a:ext cx="4858093" cy="2971587"/>
          </a:xfrm>
          <a:prstGeom prst="rect">
            <a:avLst/>
          </a:prstGeom>
        </p:spPr>
      </p:pic>
      <p:sp>
        <p:nvSpPr>
          <p:cNvPr id="7" name="Rectangle 6"/>
          <p:cNvSpPr/>
          <p:nvPr/>
        </p:nvSpPr>
        <p:spPr>
          <a:xfrm>
            <a:off x="1828799" y="4587899"/>
            <a:ext cx="4778109" cy="923330"/>
          </a:xfrm>
          <a:prstGeom prst="rect">
            <a:avLst/>
          </a:prstGeom>
        </p:spPr>
        <p:txBody>
          <a:bodyPr wrap="square">
            <a:spAutoFit/>
          </a:bodyPr>
          <a:lstStyle/>
          <a:p>
            <a:pPr algn="r"/>
            <a:r>
              <a:rPr lang="fa-IR" b="1" dirty="0">
                <a:latin typeface="Arial" panose="020B0604020202020204" pitchFamily="34" charset="0"/>
                <a:ea typeface="Calibri" panose="020F0502020204030204" pitchFamily="34" charset="0"/>
                <a:cs typeface="Arial" panose="020B0604020202020204" pitchFamily="34" charset="0"/>
              </a:rPr>
              <a:t>بدنبال این واقعه حجم مبادلات تجاری امستردام به نحو چشمگیری افزایش یافت</a:t>
            </a:r>
            <a:r>
              <a:rPr lang="fa-IR" b="1" dirty="0" smtClean="0">
                <a:latin typeface="Arial" panose="020B0604020202020204" pitchFamily="34" charset="0"/>
                <a:ea typeface="Calibri" panose="020F0502020204030204" pitchFamily="34" charset="0"/>
                <a:cs typeface="Arial" panose="020B0604020202020204" pitchFamily="34" charset="0"/>
              </a:rPr>
              <a:t>.</a:t>
            </a:r>
            <a:r>
              <a:rPr lang="fa-IR" dirty="0">
                <a:latin typeface="Arial" panose="020B0604020202020204" pitchFamily="34" charset="0"/>
                <a:cs typeface="Arial" panose="020B0604020202020204" pitchFamily="34" charset="0"/>
              </a:rPr>
              <a:t> </a:t>
            </a:r>
            <a:r>
              <a:rPr lang="fa-IR" sz="1000" dirty="0">
                <a:latin typeface="Arial" panose="020B0604020202020204" pitchFamily="34" charset="0"/>
                <a:cs typeface="Arial" panose="020B0604020202020204" pitchFamily="34" charset="0"/>
              </a:rPr>
              <a:t>جیمز موریس،تاریخ شکل شهر،ص</a:t>
            </a:r>
            <a:r>
              <a:rPr lang="fa-IR" sz="1000" dirty="0"/>
              <a:t>253)</a:t>
            </a:r>
            <a:endParaRPr lang="en-US" sz="1000" dirty="0"/>
          </a:p>
          <a:p>
            <a:pPr algn="r"/>
            <a:endParaRPr lang="en-US" dirty="0"/>
          </a:p>
        </p:txBody>
      </p:sp>
      <p:sp>
        <p:nvSpPr>
          <p:cNvPr id="8" name="TextBox 7"/>
          <p:cNvSpPr txBox="1"/>
          <p:nvPr/>
        </p:nvSpPr>
        <p:spPr>
          <a:xfrm>
            <a:off x="3042744" y="3952613"/>
            <a:ext cx="1486304" cy="246221"/>
          </a:xfrm>
          <a:prstGeom prst="rect">
            <a:avLst/>
          </a:prstGeom>
          <a:noFill/>
        </p:spPr>
        <p:txBody>
          <a:bodyPr wrap="none" rtlCol="0">
            <a:spAutoFit/>
          </a:bodyPr>
          <a:lstStyle/>
          <a:p>
            <a:r>
              <a:rPr lang="en-US" sz="1000" dirty="0" smtClean="0">
                <a:latin typeface="Arial" panose="020B0604020202020204" pitchFamily="34" charset="0"/>
                <a:cs typeface="Arial" panose="020B0604020202020204" pitchFamily="34" charset="0"/>
              </a:rPr>
              <a:t>wwww.Amsterdam.info</a:t>
            </a:r>
            <a:endParaRPr lang="en-US" sz="1000" dirty="0">
              <a:latin typeface="Arial" panose="020B0604020202020204" pitchFamily="34" charset="0"/>
              <a:cs typeface="Arial" panose="020B0604020202020204" pitchFamily="34" charset="0"/>
            </a:endParaRPr>
          </a:p>
        </p:txBody>
      </p:sp>
      <p:sp>
        <p:nvSpPr>
          <p:cNvPr id="9" name="Rectangle 8"/>
          <p:cNvSpPr/>
          <p:nvPr/>
        </p:nvSpPr>
        <p:spPr>
          <a:xfrm>
            <a:off x="8148264" y="6418198"/>
            <a:ext cx="1632178" cy="246221"/>
          </a:xfrm>
          <a:prstGeom prst="rect">
            <a:avLst/>
          </a:prstGeom>
        </p:spPr>
        <p:txBody>
          <a:bodyPr wrap="none">
            <a:spAutoFit/>
          </a:bodyPr>
          <a:lstStyle/>
          <a:p>
            <a:r>
              <a:rPr lang="en-US" sz="1000" dirty="0"/>
              <a:t>wwww.Amsterdam.info</a:t>
            </a:r>
          </a:p>
        </p:txBody>
      </p:sp>
      <p:sp>
        <p:nvSpPr>
          <p:cNvPr id="10" name="TextBox 9"/>
          <p:cNvSpPr txBox="1"/>
          <p:nvPr/>
        </p:nvSpPr>
        <p:spPr>
          <a:xfrm>
            <a:off x="6995641" y="2120363"/>
            <a:ext cx="3937424" cy="246221"/>
          </a:xfrm>
          <a:prstGeom prst="rect">
            <a:avLst/>
          </a:prstGeom>
          <a:noFill/>
        </p:spPr>
        <p:txBody>
          <a:bodyPr wrap="square" rtlCol="0">
            <a:spAutoFit/>
          </a:bodyPr>
          <a:lstStyle/>
          <a:p>
            <a:r>
              <a:rPr lang="fa-IR" sz="1000" dirty="0" smtClean="0">
                <a:latin typeface="Arial" panose="020B0604020202020204" pitchFamily="34" charset="0"/>
                <a:cs typeface="Arial" panose="020B0604020202020204" pitchFamily="34" charset="0"/>
              </a:rPr>
              <a:t>(جیمز موریس،تاریخ شکل شهر،ص</a:t>
            </a:r>
            <a:r>
              <a:rPr lang="fa-IR" sz="1000" dirty="0" smtClean="0"/>
              <a:t>253)</a:t>
            </a:r>
            <a:endParaRPr lang="en-US" sz="1000" dirty="0"/>
          </a:p>
        </p:txBody>
      </p:sp>
    </p:spTree>
    <p:extLst>
      <p:ext uri="{BB962C8B-B14F-4D97-AF65-F5344CB8AC3E}">
        <p14:creationId xmlns:p14="http://schemas.microsoft.com/office/powerpoint/2010/main" val="3833523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2060"/>
            </a:gs>
            <a:gs pos="100000">
              <a:schemeClr val="bg2">
                <a:shade val="60000"/>
                <a:hueMod val="40000"/>
                <a:satMod val="120000"/>
                <a:lumMod val="103000"/>
              </a:schemeClr>
            </a:gs>
          </a:gsLst>
          <a:lin ang="5400000" scaled="1"/>
        </a:gradFill>
        <a:effectLst/>
      </p:bgPr>
    </p:bg>
    <p:spTree>
      <p:nvGrpSpPr>
        <p:cNvPr id="1" name=""/>
        <p:cNvGrpSpPr/>
        <p:nvPr/>
      </p:nvGrpSpPr>
      <p:grpSpPr>
        <a:xfrm>
          <a:off x="0" y="0"/>
          <a:ext cx="0" cy="0"/>
          <a:chOff x="0" y="0"/>
          <a:chExt cx="0" cy="0"/>
        </a:xfrm>
      </p:grpSpPr>
      <p:sp>
        <p:nvSpPr>
          <p:cNvPr id="15" name="Rectangle 14"/>
          <p:cNvSpPr/>
          <p:nvPr/>
        </p:nvSpPr>
        <p:spPr>
          <a:xfrm>
            <a:off x="5308209" y="566200"/>
            <a:ext cx="6096000" cy="400494"/>
          </a:xfrm>
          <a:prstGeom prst="rect">
            <a:avLst/>
          </a:prstGeom>
        </p:spPr>
        <p:txBody>
          <a:bodyPr>
            <a:spAutoFit/>
          </a:bodyPr>
          <a:lstStyle/>
          <a:p>
            <a:pPr algn="just" rtl="1">
              <a:lnSpc>
                <a:spcPct val="115000"/>
              </a:lnSpc>
              <a:spcAft>
                <a:spcPts val="1000"/>
              </a:spcAft>
            </a:pPr>
            <a:r>
              <a:rPr lang="fa-IR" b="1" dirty="0" smtClean="0">
                <a:latin typeface="Calibri" panose="020F0502020204030204" pitchFamily="34" charset="0"/>
                <a:ea typeface="Calibri" panose="020F0502020204030204" pitchFamily="34" charset="0"/>
                <a:cs typeface="Adobe Arabic" panose="02040503050201020203" pitchFamily="18" charset="-78"/>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TextBox 15"/>
          <p:cNvSpPr txBox="1"/>
          <p:nvPr/>
        </p:nvSpPr>
        <p:spPr>
          <a:xfrm>
            <a:off x="5756982" y="1335688"/>
            <a:ext cx="5737378" cy="1754326"/>
          </a:xfrm>
          <a:prstGeom prst="rect">
            <a:avLst/>
          </a:prstGeom>
          <a:noFill/>
        </p:spPr>
        <p:txBody>
          <a:bodyPr wrap="square" rtlCol="0">
            <a:spAutoFit/>
          </a:bodyPr>
          <a:lstStyle/>
          <a:p>
            <a:pPr algn="r" rtl="1"/>
            <a:r>
              <a:rPr lang="fa-IR" dirty="0" smtClean="0">
                <a:latin typeface="Arial" panose="020B0604020202020204" pitchFamily="34" charset="0"/>
                <a:cs typeface="Arial" panose="020B0604020202020204" pitchFamily="34" charset="0"/>
              </a:rPr>
              <a:t>امستردام بر اساس طرح «سه کانال»تا قرن 19 از450 اکر به 1800 اکرتوسعه یافت. این طرح توسط هنریک اشتیتس اجرا گردید. </a:t>
            </a:r>
          </a:p>
          <a:p>
            <a:pPr algn="r" rtl="1"/>
            <a:r>
              <a:rPr lang="fa-IR" dirty="0" smtClean="0">
                <a:latin typeface="Arial" panose="020B0604020202020204" pitchFamily="34" charset="0"/>
                <a:cs typeface="Arial" panose="020B0604020202020204" pitchFamily="34" charset="0"/>
              </a:rPr>
              <a:t>یک چهارم امستردام رابنادر وکانال ها پر کرده است.</a:t>
            </a:r>
          </a:p>
          <a:p>
            <a:pPr algn="r" rtl="1"/>
            <a:r>
              <a:rPr lang="en-US" dirty="0" smtClean="0">
                <a:latin typeface="Arial" panose="020B0604020202020204" pitchFamily="34" charset="0"/>
                <a:cs typeface="Arial" panose="020B0604020202020204" pitchFamily="34" charset="0"/>
              </a:rPr>
              <a:t>(www.Amsterdam.info)</a:t>
            </a:r>
            <a:endParaRPr lang="fa-IR" dirty="0" smtClean="0">
              <a:latin typeface="Arial" panose="020B0604020202020204" pitchFamily="34" charset="0"/>
              <a:cs typeface="Arial" panose="020B0604020202020204" pitchFamily="34" charset="0"/>
            </a:endParaRPr>
          </a:p>
          <a:p>
            <a:pPr algn="r" rtl="1"/>
            <a:endParaRPr lang="en-US" dirty="0" smtClean="0">
              <a:latin typeface="Arial" panose="020B0604020202020204" pitchFamily="34" charset="0"/>
              <a:cs typeface="Arial" panose="020B0604020202020204" pitchFamily="34" charset="0"/>
            </a:endParaRPr>
          </a:p>
          <a:p>
            <a:pPr algn="r" rtl="1"/>
            <a:endParaRPr lang="en-US" dirty="0">
              <a:latin typeface="Arial" panose="020B0604020202020204" pitchFamily="34" charset="0"/>
              <a:cs typeface="Arial" panose="020B0604020202020204" pitchFamily="34" charset="0"/>
            </a:endParaRPr>
          </a:p>
        </p:txBody>
      </p:sp>
      <p:sp>
        <p:nvSpPr>
          <p:cNvPr id="18" name="Text Box 11"/>
          <p:cNvSpPr txBox="1">
            <a:spLocks/>
          </p:cNvSpPr>
          <p:nvPr/>
        </p:nvSpPr>
        <p:spPr>
          <a:xfrm>
            <a:off x="3973830" y="11228410"/>
            <a:ext cx="1220661" cy="215444"/>
          </a:xfrm>
          <a:prstGeom prst="rect">
            <a:avLst/>
          </a:prstGeom>
          <a:solidFill>
            <a:prstClr val="white"/>
          </a:solid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marL="0" marR="0" algn="ctr" rtl="1">
              <a:spcBef>
                <a:spcPts val="0"/>
              </a:spcBef>
              <a:spcAft>
                <a:spcPts val="1000"/>
              </a:spcAft>
            </a:pPr>
            <a:r>
              <a:rPr lang="en-US" sz="1400" b="1">
                <a:solidFill>
                  <a:srgbClr val="000000"/>
                </a:solidFill>
                <a:effectLst/>
                <a:latin typeface="Calibri" panose="020F0502020204030204" pitchFamily="34" charset="0"/>
                <a:ea typeface="Calibri" panose="020F0502020204030204" pitchFamily="34" charset="0"/>
                <a:cs typeface="B Mitra"/>
              </a:rPr>
              <a:t> </a:t>
            </a:r>
            <a:endParaRPr lang="en-US" sz="900" b="1">
              <a:solidFill>
                <a:srgbClr val="5B9BD5"/>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p:cNvSpPr/>
          <p:nvPr/>
        </p:nvSpPr>
        <p:spPr>
          <a:xfrm>
            <a:off x="7361411" y="443281"/>
            <a:ext cx="3283271" cy="646331"/>
          </a:xfrm>
          <a:prstGeom prst="rect">
            <a:avLst/>
          </a:prstGeom>
          <a:noFill/>
        </p:spPr>
        <p:txBody>
          <a:bodyPr wrap="none" lIns="91440" tIns="45720" rIns="91440" bIns="45720">
            <a:spAutoFit/>
          </a:bodyPr>
          <a:lstStyle/>
          <a:p>
            <a:pPr algn="ctr"/>
            <a:r>
              <a:rPr lang="fa-IR" sz="3600" b="1" cap="none" spc="0" dirty="0" smtClean="0">
                <a:ln w="22225">
                  <a:solidFill>
                    <a:schemeClr val="accent2"/>
                  </a:solidFill>
                  <a:prstDash val="solid"/>
                </a:ln>
                <a:solidFill>
                  <a:schemeClr val="accent2">
                    <a:lumMod val="40000"/>
                    <a:lumOff val="60000"/>
                  </a:schemeClr>
                </a:solidFill>
                <a:effectLst/>
              </a:rPr>
              <a:t>طرح سه کانال</a:t>
            </a:r>
            <a:endParaRPr lang="en-US" sz="3600" b="1" cap="none" spc="0" dirty="0">
              <a:ln w="22225">
                <a:solidFill>
                  <a:schemeClr val="accent2"/>
                </a:solidFill>
                <a:prstDash val="solid"/>
              </a:ln>
              <a:solidFill>
                <a:schemeClr val="accent2">
                  <a:lumMod val="40000"/>
                  <a:lumOff val="60000"/>
                </a:schemeClr>
              </a:solidFill>
              <a:effectLst/>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972974" y="-550777"/>
            <a:ext cx="2112139" cy="4566941"/>
          </a:xfrm>
          <a:prstGeom prst="rect">
            <a:avLst/>
          </a:prstGeom>
        </p:spPr>
      </p:pic>
      <p:pic>
        <p:nvPicPr>
          <p:cNvPr id="14" name="Picture 13" descr="D:\shahrsazi\ostad molavi\amesterdam\amesterdam 23\IMAG0438-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2046434" y="2806329"/>
            <a:ext cx="2262439" cy="4612099"/>
          </a:xfrm>
          <a:prstGeom prst="rect">
            <a:avLst/>
          </a:prstGeom>
          <a:noFill/>
          <a:ln>
            <a:noFill/>
          </a:ln>
        </p:spPr>
      </p:pic>
      <p:sp>
        <p:nvSpPr>
          <p:cNvPr id="11" name="Rectangle 10"/>
          <p:cNvSpPr/>
          <p:nvPr/>
        </p:nvSpPr>
        <p:spPr>
          <a:xfrm>
            <a:off x="2604131" y="6242010"/>
            <a:ext cx="1980029" cy="253916"/>
          </a:xfrm>
          <a:prstGeom prst="rect">
            <a:avLst/>
          </a:prstGeom>
        </p:spPr>
        <p:txBody>
          <a:bodyPr wrap="none">
            <a:spAutoFit/>
          </a:bodyPr>
          <a:lstStyle/>
          <a:p>
            <a:r>
              <a:rPr lang="fa-IR" sz="1050" dirty="0" smtClean="0"/>
              <a:t>جیمز </a:t>
            </a:r>
            <a:r>
              <a:rPr lang="fa-IR" sz="1050" dirty="0"/>
              <a:t>موریس،تاریخ شکل </a:t>
            </a:r>
            <a:r>
              <a:rPr lang="fa-IR" sz="1050" dirty="0" smtClean="0"/>
              <a:t>شهر،ص254)</a:t>
            </a:r>
            <a:endParaRPr lang="en-US" sz="1050" dirty="0"/>
          </a:p>
        </p:txBody>
      </p:sp>
      <p:sp>
        <p:nvSpPr>
          <p:cNvPr id="12" name="Rectangle 11"/>
          <p:cNvSpPr/>
          <p:nvPr/>
        </p:nvSpPr>
        <p:spPr>
          <a:xfrm>
            <a:off x="2766083" y="2959654"/>
            <a:ext cx="1980029" cy="253916"/>
          </a:xfrm>
          <a:prstGeom prst="rect">
            <a:avLst/>
          </a:prstGeom>
        </p:spPr>
        <p:txBody>
          <a:bodyPr wrap="none">
            <a:spAutoFit/>
          </a:bodyPr>
          <a:lstStyle/>
          <a:p>
            <a:r>
              <a:rPr lang="fa-IR" sz="1050" dirty="0"/>
              <a:t>ج</a:t>
            </a:r>
            <a:r>
              <a:rPr lang="fa-IR" sz="1050" dirty="0" smtClean="0"/>
              <a:t>یمز </a:t>
            </a:r>
            <a:r>
              <a:rPr lang="fa-IR" sz="1050" dirty="0"/>
              <a:t>موریس،تاریخ شکل </a:t>
            </a:r>
            <a:r>
              <a:rPr lang="fa-IR" sz="1050" dirty="0" smtClean="0"/>
              <a:t>شهر،ص254)</a:t>
            </a:r>
            <a:endParaRPr lang="en-US" sz="1050" dirty="0"/>
          </a:p>
        </p:txBody>
      </p:sp>
      <p:sp>
        <p:nvSpPr>
          <p:cNvPr id="13" name="Oval 12"/>
          <p:cNvSpPr/>
          <p:nvPr/>
        </p:nvSpPr>
        <p:spPr>
          <a:xfrm>
            <a:off x="2317615" y="2101757"/>
            <a:ext cx="1050326" cy="56667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p:cNvCxnSpPr/>
          <p:nvPr/>
        </p:nvCxnSpPr>
        <p:spPr>
          <a:xfrm flipV="1">
            <a:off x="3455419" y="3693135"/>
            <a:ext cx="1081825" cy="10947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2060687" y="3705367"/>
            <a:ext cx="513855" cy="10987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flipV="1">
            <a:off x="147689" y="4090142"/>
            <a:ext cx="1985945" cy="8371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928172" y="2582257"/>
            <a:ext cx="5476038" cy="2308324"/>
          </a:xfrm>
          <a:prstGeom prst="rect">
            <a:avLst/>
          </a:prstGeom>
          <a:noFill/>
        </p:spPr>
        <p:txBody>
          <a:bodyPr wrap="square" rtlCol="0">
            <a:spAutoFit/>
          </a:bodyPr>
          <a:lstStyle/>
          <a:p>
            <a:pPr algn="r"/>
            <a:r>
              <a:rPr lang="fa-IR" dirty="0"/>
              <a:t>در این طرح مکان شهر و نیاز به حصار دفاعی تاثیر عمیق بر نحوه ی شکل گیری بخشهای جدید شهر داشته است.نقش تجاری امستردادم،دسترسی مستقیم آبی به یکایک انبارها و واحدهای مسکونی تجار را ایجاب می نمود.اما از آنجا که گسترش خطی در حاشیه حاصل به دلایل دفاعی مطلوب نبود،با ایجاد کانالهای در داخل شهر به این نیازها پاسخ گفته </a:t>
            </a:r>
            <a:r>
              <a:rPr lang="fa-IR" dirty="0" smtClean="0"/>
              <a:t>شد.دوکانال هرنگراخت وکیتزرگراخت قبل از طرح سه کانال احداث شدندوطبق رشد ارگانیک شکل گرفتند.بعد از تصویب طرح سه کانال ،کانال سوم شکل گرفت. </a:t>
            </a:r>
            <a:endParaRPr lang="en-US" dirty="0"/>
          </a:p>
        </p:txBody>
      </p:sp>
      <p:sp>
        <p:nvSpPr>
          <p:cNvPr id="28" name="Rectangle 27"/>
          <p:cNvSpPr/>
          <p:nvPr/>
        </p:nvSpPr>
        <p:spPr>
          <a:xfrm>
            <a:off x="6749007" y="6279407"/>
            <a:ext cx="2286203" cy="261610"/>
          </a:xfrm>
          <a:prstGeom prst="rect">
            <a:avLst/>
          </a:prstGeom>
        </p:spPr>
        <p:txBody>
          <a:bodyPr wrap="none">
            <a:spAutoFit/>
          </a:bodyPr>
          <a:lstStyle/>
          <a:p>
            <a:r>
              <a:rPr lang="fa-IR" sz="1050" dirty="0"/>
              <a:t>جیمز موریس،تاریخ شکل شهر،ص</a:t>
            </a:r>
            <a:r>
              <a:rPr lang="fa-IR" sz="1100" dirty="0"/>
              <a:t>254</a:t>
            </a:r>
            <a:endParaRPr lang="en-US" sz="1100" dirty="0"/>
          </a:p>
        </p:txBody>
      </p:sp>
      <p:sp>
        <p:nvSpPr>
          <p:cNvPr id="29" name="Rectangle 28"/>
          <p:cNvSpPr/>
          <p:nvPr/>
        </p:nvSpPr>
        <p:spPr>
          <a:xfrm>
            <a:off x="3555823" y="2393721"/>
            <a:ext cx="686406" cy="400110"/>
          </a:xfrm>
          <a:prstGeom prst="rect">
            <a:avLst/>
          </a:prstGeom>
          <a:noFill/>
        </p:spPr>
        <p:txBody>
          <a:bodyPr wrap="none" lIns="91440" tIns="45720" rIns="91440" bIns="45720">
            <a:spAutoFit/>
          </a:bodyPr>
          <a:lstStyle/>
          <a:p>
            <a:pPr algn="ctr"/>
            <a:r>
              <a:rPr lang="fa-IR" sz="2000" dirty="0" smtClean="0">
                <a:ln w="0"/>
                <a:solidFill>
                  <a:schemeClr val="accent1"/>
                </a:solidFill>
                <a:effectLst>
                  <a:outerShdw blurRad="38100" dist="25400" dir="5400000" algn="ctr" rotWithShape="0">
                    <a:srgbClr val="6E747A">
                      <a:alpha val="43000"/>
                    </a:srgbClr>
                  </a:outerShdw>
                </a:effectLst>
              </a:rPr>
              <a:t>امستل</a:t>
            </a:r>
            <a:endParaRPr lang="en-US" sz="2000" dirty="0">
              <a:ln w="0"/>
              <a:solidFill>
                <a:schemeClr val="accent1"/>
              </a:solidFill>
              <a:effectLst>
                <a:outerShdw blurRad="38100" dist="25400" dir="5400000" algn="ctr" rotWithShape="0">
                  <a:srgbClr val="6E747A">
                    <a:alpha val="43000"/>
                  </a:srgbClr>
                </a:outerShdw>
              </a:effectLst>
            </a:endParaRPr>
          </a:p>
        </p:txBody>
      </p:sp>
      <p:sp>
        <p:nvSpPr>
          <p:cNvPr id="30" name="Rectangle 29"/>
          <p:cNvSpPr/>
          <p:nvPr/>
        </p:nvSpPr>
        <p:spPr>
          <a:xfrm>
            <a:off x="4128476" y="3397309"/>
            <a:ext cx="1116011" cy="400110"/>
          </a:xfrm>
          <a:prstGeom prst="rect">
            <a:avLst/>
          </a:prstGeom>
          <a:noFill/>
        </p:spPr>
        <p:txBody>
          <a:bodyPr wrap="none" lIns="91440" tIns="45720" rIns="91440" bIns="45720">
            <a:spAutoFit/>
          </a:bodyPr>
          <a:lstStyle/>
          <a:p>
            <a:pPr algn="ctr"/>
            <a:r>
              <a:rPr lang="fa-IR" sz="2000" dirty="0" smtClean="0">
                <a:ln w="0"/>
                <a:solidFill>
                  <a:schemeClr val="accent1"/>
                </a:solidFill>
                <a:effectLst>
                  <a:outerShdw blurRad="38100" dist="25400" dir="5400000" algn="ctr" rotWithShape="0">
                    <a:srgbClr val="6E747A">
                      <a:alpha val="43000"/>
                    </a:srgbClr>
                  </a:outerShdw>
                </a:effectLst>
              </a:rPr>
              <a:t>هرنگراشت</a:t>
            </a:r>
            <a:endParaRPr lang="en-US" sz="2000" dirty="0">
              <a:ln w="0"/>
              <a:solidFill>
                <a:schemeClr val="accent1"/>
              </a:solidFill>
              <a:effectLst>
                <a:outerShdw blurRad="38100" dist="25400" dir="5400000" algn="ctr" rotWithShape="0">
                  <a:srgbClr val="6E747A">
                    <a:alpha val="43000"/>
                  </a:srgbClr>
                </a:outerShdw>
              </a:effectLst>
            </a:endParaRPr>
          </a:p>
        </p:txBody>
      </p:sp>
      <p:sp>
        <p:nvSpPr>
          <p:cNvPr id="31" name="Rectangle 30"/>
          <p:cNvSpPr/>
          <p:nvPr/>
        </p:nvSpPr>
        <p:spPr>
          <a:xfrm>
            <a:off x="1668032" y="3334763"/>
            <a:ext cx="1255472" cy="400110"/>
          </a:xfrm>
          <a:prstGeom prst="rect">
            <a:avLst/>
          </a:prstGeom>
          <a:noFill/>
        </p:spPr>
        <p:txBody>
          <a:bodyPr wrap="none" lIns="91440" tIns="45720" rIns="91440" bIns="45720">
            <a:spAutoFit/>
          </a:bodyPr>
          <a:lstStyle/>
          <a:p>
            <a:pPr algn="ctr"/>
            <a:r>
              <a:rPr lang="fa-IR" sz="2000" dirty="0" smtClean="0">
                <a:ln w="0"/>
                <a:solidFill>
                  <a:schemeClr val="accent1"/>
                </a:solidFill>
                <a:effectLst>
                  <a:outerShdw blurRad="38100" dist="25400" dir="5400000" algn="ctr" rotWithShape="0">
                    <a:srgbClr val="6E747A">
                      <a:alpha val="43000"/>
                    </a:srgbClr>
                  </a:outerShdw>
                </a:effectLst>
              </a:rPr>
              <a:t>کایزرگراشت</a:t>
            </a:r>
            <a:endParaRPr lang="en-US" sz="2000" dirty="0">
              <a:ln w="0"/>
              <a:solidFill>
                <a:schemeClr val="accent1"/>
              </a:solidFill>
              <a:effectLst>
                <a:outerShdw blurRad="38100" dist="25400" dir="5400000" algn="ctr" rotWithShape="0">
                  <a:srgbClr val="6E747A">
                    <a:alpha val="43000"/>
                  </a:srgbClr>
                </a:outerShdw>
              </a:effectLst>
            </a:endParaRPr>
          </a:p>
        </p:txBody>
      </p:sp>
      <p:sp>
        <p:nvSpPr>
          <p:cNvPr id="32" name="Rectangle 31"/>
          <p:cNvSpPr/>
          <p:nvPr/>
        </p:nvSpPr>
        <p:spPr>
          <a:xfrm>
            <a:off x="-15647" y="3676254"/>
            <a:ext cx="1324401" cy="400110"/>
          </a:xfrm>
          <a:prstGeom prst="rect">
            <a:avLst/>
          </a:prstGeom>
          <a:noFill/>
        </p:spPr>
        <p:txBody>
          <a:bodyPr wrap="none" lIns="91440" tIns="45720" rIns="91440" bIns="45720">
            <a:spAutoFit/>
          </a:bodyPr>
          <a:lstStyle/>
          <a:p>
            <a:pPr algn="ctr"/>
            <a:r>
              <a:rPr lang="fa-IR" sz="2000" b="0" cap="none" spc="0" dirty="0" smtClean="0">
                <a:ln w="0"/>
                <a:solidFill>
                  <a:schemeClr val="accent1"/>
                </a:solidFill>
                <a:effectLst>
                  <a:outerShdw blurRad="38100" dist="25400" dir="5400000" algn="ctr" rotWithShape="0">
                    <a:srgbClr val="6E747A">
                      <a:alpha val="43000"/>
                    </a:srgbClr>
                  </a:outerShdw>
                </a:effectLst>
              </a:rPr>
              <a:t>پرنیسنگراخت</a:t>
            </a:r>
            <a:endParaRPr 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2" name="TextBox 1"/>
          <p:cNvSpPr txBox="1"/>
          <p:nvPr/>
        </p:nvSpPr>
        <p:spPr>
          <a:xfrm>
            <a:off x="6207618" y="5000756"/>
            <a:ext cx="5196592" cy="1200329"/>
          </a:xfrm>
          <a:prstGeom prst="rect">
            <a:avLst/>
          </a:prstGeom>
          <a:noFill/>
        </p:spPr>
        <p:txBody>
          <a:bodyPr wrap="square" rtlCol="0">
            <a:spAutoFit/>
          </a:bodyPr>
          <a:lstStyle/>
          <a:p>
            <a:pPr algn="r" rtl="1"/>
            <a:r>
              <a:rPr lang="fa-IR" dirty="0" smtClean="0"/>
              <a:t>حلقه های کانال درغرب وجنوب ،هسته نخستین شهر تکمیل گردیدند.درجهت شرق،کانال ها جای خودرابه اسکله ها دادند.این کانال ها قبل از احداث ساختمانها برروی ان ها به عنوان حصار دفاعی عمل می نمودند.</a:t>
            </a:r>
            <a:endParaRPr lang="en-US" dirty="0"/>
          </a:p>
        </p:txBody>
      </p:sp>
    </p:spTree>
    <p:extLst>
      <p:ext uri="{BB962C8B-B14F-4D97-AF65-F5344CB8AC3E}">
        <p14:creationId xmlns:p14="http://schemas.microsoft.com/office/powerpoint/2010/main" val="6512294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9">
                                            <p:txEl>
                                              <p:pRg st="0" end="0"/>
                                            </p:txEl>
                                          </p:spTgt>
                                        </p:tgtEl>
                                        <p:attrNameLst>
                                          <p:attrName>style.visibility</p:attrName>
                                        </p:attrNameLst>
                                      </p:cBhvr>
                                      <p:to>
                                        <p:strVal val="visible"/>
                                      </p:to>
                                    </p:set>
                                    <p:animEffect transition="in" filter="barn(inVertical)">
                                      <p:cBhvr>
                                        <p:cTn id="17" dur="500"/>
                                        <p:tgtEl>
                                          <p:spTgt spid="2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
                                            <p:txEl>
                                              <p:pRg st="0" end="0"/>
                                            </p:txEl>
                                          </p:spTgt>
                                        </p:tgtEl>
                                        <p:attrNameLst>
                                          <p:attrName>style.visibility</p:attrName>
                                        </p:attrNameLst>
                                      </p:cBhvr>
                                      <p:to>
                                        <p:strVal val="visible"/>
                                      </p:to>
                                    </p:set>
                                    <p:animEffect transition="in" filter="fade">
                                      <p:cBhvr>
                                        <p:cTn id="32" dur="500"/>
                                        <p:tgtEl>
                                          <p:spTgt spid="3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1">
                                            <p:txEl>
                                              <p:pRg st="0" end="0"/>
                                            </p:txEl>
                                          </p:spTgt>
                                        </p:tgtEl>
                                        <p:attrNameLst>
                                          <p:attrName>style.visibility</p:attrName>
                                        </p:attrNameLst>
                                      </p:cBhvr>
                                      <p:to>
                                        <p:strVal val="visible"/>
                                      </p:to>
                                    </p:set>
                                    <p:animEffect transition="in" filter="fade">
                                      <p:cBhvr>
                                        <p:cTn id="42" dur="500"/>
                                        <p:tgtEl>
                                          <p:spTgt spid="3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2">
                                            <p:txEl>
                                              <p:pRg st="0" end="0"/>
                                            </p:txEl>
                                          </p:spTgt>
                                        </p:tgtEl>
                                        <p:attrNameLst>
                                          <p:attrName>style.visibility</p:attrName>
                                        </p:attrNameLst>
                                      </p:cBhvr>
                                      <p:to>
                                        <p:strVal val="visible"/>
                                      </p:to>
                                    </p:set>
                                    <p:animEffect transition="in" filter="fade">
                                      <p:cBhvr>
                                        <p:cTn id="52"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2060"/>
            </a:gs>
            <a:gs pos="100000">
              <a:schemeClr val="bg2">
                <a:shade val="60000"/>
                <a:hueMod val="40000"/>
                <a:satMod val="120000"/>
                <a:lumMod val="103000"/>
              </a:schemeClr>
            </a:gs>
          </a:gsLst>
          <a:lin ang="5400000" scaled="1"/>
        </a:gradFill>
        <a:effectLst/>
      </p:bgPr>
    </p:bg>
    <p:spTree>
      <p:nvGrpSpPr>
        <p:cNvPr id="1" name=""/>
        <p:cNvGrpSpPr/>
        <p:nvPr/>
      </p:nvGrpSpPr>
      <p:grpSpPr>
        <a:xfrm>
          <a:off x="0" y="0"/>
          <a:ext cx="0" cy="0"/>
          <a:chOff x="0" y="0"/>
          <a:chExt cx="0" cy="0"/>
        </a:xfrm>
      </p:grpSpPr>
      <p:sp>
        <p:nvSpPr>
          <p:cNvPr id="4" name="Rectangle 3"/>
          <p:cNvSpPr/>
          <p:nvPr/>
        </p:nvSpPr>
        <p:spPr>
          <a:xfrm>
            <a:off x="6980348" y="1798319"/>
            <a:ext cx="4288665" cy="2308324"/>
          </a:xfrm>
          <a:prstGeom prst="rect">
            <a:avLst/>
          </a:prstGeom>
        </p:spPr>
        <p:txBody>
          <a:bodyPr wrap="square">
            <a:spAutoFit/>
          </a:bodyPr>
          <a:lstStyle/>
          <a:p>
            <a:pPr algn="r" rtl="1"/>
            <a:r>
              <a:rPr lang="fa-IR" dirty="0">
                <a:latin typeface="Arial" panose="020B0604020202020204" pitchFamily="34" charset="0"/>
              </a:rPr>
              <a:t>هرنگراخت</a:t>
            </a:r>
            <a:r>
              <a:rPr lang="en-US" b="1" dirty="0" err="1">
                <a:latin typeface="Arial" panose="020B0604020202020204" pitchFamily="34" charset="0"/>
                <a:cs typeface="Arial" panose="020B0604020202020204" pitchFamily="34" charset="0"/>
              </a:rPr>
              <a:t>Herengracht</a:t>
            </a:r>
            <a:r>
              <a:rPr lang="en-US" dirty="0">
                <a:latin typeface="Arial" panose="020B0604020202020204" pitchFamily="34" charset="0"/>
                <a:cs typeface="Arial" panose="020B0604020202020204" pitchFamily="34" charset="0"/>
              </a:rPr>
              <a:t> </a:t>
            </a:r>
            <a:r>
              <a:rPr lang="fa-IR" dirty="0">
                <a:latin typeface="Arial" panose="020B0604020202020204" pitchFamily="34" charset="0"/>
              </a:rPr>
              <a:t>(کانال مردانه) با80فوت در سال 1585حفر گردید.</a:t>
            </a:r>
          </a:p>
          <a:p>
            <a:pPr algn="r" rtl="1"/>
            <a:endParaRPr lang="en-US" dirty="0">
              <a:latin typeface="Arial" panose="020B0604020202020204" pitchFamily="34" charset="0"/>
              <a:cs typeface="Arial" panose="020B0604020202020204" pitchFamily="34" charset="0"/>
            </a:endParaRPr>
          </a:p>
          <a:p>
            <a:pPr algn="r" rtl="1"/>
            <a:r>
              <a:rPr lang="fa-IR" dirty="0">
                <a:latin typeface="Arial" panose="020B0604020202020204" pitchFamily="34" charset="0"/>
              </a:rPr>
              <a:t>کیتزرگراخت </a:t>
            </a:r>
            <a:r>
              <a:rPr lang="fa-IR" b="1" dirty="0">
                <a:latin typeface="Arial" panose="020B0604020202020204" pitchFamily="34" charset="0"/>
                <a:hlinkClick r:id="rId2"/>
              </a:rPr>
              <a:t>Keizersgracht (امپراتور کانال)</a:t>
            </a:r>
            <a:r>
              <a:rPr lang="fa-IR" b="1" dirty="0">
                <a:latin typeface="Arial" panose="020B0604020202020204" pitchFamily="34" charset="0"/>
              </a:rPr>
              <a:t> </a:t>
            </a:r>
            <a:r>
              <a:rPr lang="fa-IR" dirty="0">
                <a:latin typeface="Arial" panose="020B0604020202020204" pitchFamily="34" charset="0"/>
              </a:rPr>
              <a:t>با 88 فوت درسال 1593 احداث گردید.</a:t>
            </a:r>
          </a:p>
          <a:p>
            <a:pPr algn="r" rtl="1"/>
            <a:endParaRPr lang="fa-IR" dirty="0">
              <a:latin typeface="Arial" panose="020B0604020202020204" pitchFamily="34" charset="0"/>
            </a:endParaRPr>
          </a:p>
          <a:p>
            <a:pPr algn="r" rtl="1"/>
            <a:r>
              <a:rPr lang="fa-IR" dirty="0">
                <a:latin typeface="Arial" panose="020B0604020202020204" pitchFamily="34" charset="0"/>
              </a:rPr>
              <a:t>پرینسنگراخت(شاهزاده کانال) با80 فوت در سال 1622 بعد ار تصویب طرح سه کانال احداث شد.</a:t>
            </a:r>
            <a:endParaRPr lang="en-US"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0313" y="112084"/>
            <a:ext cx="3636147" cy="182927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80311" y="2218376"/>
            <a:ext cx="3636147" cy="192896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80311" y="4477900"/>
            <a:ext cx="3636147" cy="1957589"/>
          </a:xfrm>
          <a:prstGeom prst="rect">
            <a:avLst/>
          </a:prstGeom>
        </p:spPr>
      </p:pic>
      <p:sp>
        <p:nvSpPr>
          <p:cNvPr id="8" name="Rectangle 7"/>
          <p:cNvSpPr/>
          <p:nvPr/>
        </p:nvSpPr>
        <p:spPr>
          <a:xfrm>
            <a:off x="7801666" y="4429318"/>
            <a:ext cx="2024913" cy="253916"/>
          </a:xfrm>
          <a:prstGeom prst="rect">
            <a:avLst/>
          </a:prstGeom>
        </p:spPr>
        <p:txBody>
          <a:bodyPr wrap="none">
            <a:spAutoFit/>
          </a:bodyPr>
          <a:lstStyle/>
          <a:p>
            <a:r>
              <a:rPr lang="fa-IR" sz="1050" dirty="0"/>
              <a:t>(حیمز موریس،تاریخ شکل شهر،ص253)</a:t>
            </a:r>
            <a:endParaRPr lang="en-US" sz="1050" dirty="0"/>
          </a:p>
        </p:txBody>
      </p:sp>
      <p:sp>
        <p:nvSpPr>
          <p:cNvPr id="9" name="Rectangle 8"/>
          <p:cNvSpPr/>
          <p:nvPr/>
        </p:nvSpPr>
        <p:spPr>
          <a:xfrm>
            <a:off x="3102708" y="1877859"/>
            <a:ext cx="1191352" cy="253916"/>
          </a:xfrm>
          <a:prstGeom prst="rect">
            <a:avLst/>
          </a:prstGeom>
        </p:spPr>
        <p:txBody>
          <a:bodyPr wrap="none">
            <a:spAutoFit/>
          </a:bodyPr>
          <a:lstStyle/>
          <a:p>
            <a:pPr algn="r" rtl="1"/>
            <a:r>
              <a:rPr lang="en-US" sz="1050" dirty="0">
                <a:latin typeface="Arial" panose="020B0604020202020204" pitchFamily="34" charset="0"/>
                <a:ea typeface="Calibri"/>
                <a:cs typeface="Arial" panose="020B0604020202020204" pitchFamily="34" charset="0"/>
              </a:rPr>
              <a:t>en.Wikipedia.org</a:t>
            </a:r>
            <a:endParaRPr lang="en-US" sz="1050" dirty="0">
              <a:latin typeface="Arial" panose="020B0604020202020204" pitchFamily="34" charset="0"/>
              <a:cs typeface="Arial" panose="020B0604020202020204" pitchFamily="34" charset="0"/>
            </a:endParaRPr>
          </a:p>
        </p:txBody>
      </p:sp>
      <p:sp>
        <p:nvSpPr>
          <p:cNvPr id="10" name="Rectangle 9"/>
          <p:cNvSpPr/>
          <p:nvPr/>
        </p:nvSpPr>
        <p:spPr>
          <a:xfrm>
            <a:off x="3102710" y="4111121"/>
            <a:ext cx="1191352" cy="253916"/>
          </a:xfrm>
          <a:prstGeom prst="rect">
            <a:avLst/>
          </a:prstGeom>
        </p:spPr>
        <p:txBody>
          <a:bodyPr wrap="none">
            <a:spAutoFit/>
          </a:bodyPr>
          <a:lstStyle/>
          <a:p>
            <a:pPr algn="r" rtl="1"/>
            <a:r>
              <a:rPr lang="en-US" sz="1050" dirty="0">
                <a:latin typeface="Arial" panose="020B0604020202020204" pitchFamily="34" charset="0"/>
                <a:ea typeface="Calibri"/>
                <a:cs typeface="Arial" panose="020B0604020202020204" pitchFamily="34" charset="0"/>
              </a:rPr>
              <a:t>en.Wikipedia.org</a:t>
            </a:r>
            <a:endParaRPr lang="en-US" sz="1050" dirty="0">
              <a:latin typeface="Arial" panose="020B0604020202020204" pitchFamily="34" charset="0"/>
              <a:cs typeface="Arial" panose="020B0604020202020204" pitchFamily="34" charset="0"/>
            </a:endParaRPr>
          </a:p>
        </p:txBody>
      </p:sp>
      <p:sp>
        <p:nvSpPr>
          <p:cNvPr id="11" name="Rectangle 10"/>
          <p:cNvSpPr/>
          <p:nvPr/>
        </p:nvSpPr>
        <p:spPr>
          <a:xfrm>
            <a:off x="3102708" y="6529588"/>
            <a:ext cx="1191352" cy="253916"/>
          </a:xfrm>
          <a:prstGeom prst="rect">
            <a:avLst/>
          </a:prstGeom>
        </p:spPr>
        <p:txBody>
          <a:bodyPr wrap="none">
            <a:spAutoFit/>
          </a:bodyPr>
          <a:lstStyle/>
          <a:p>
            <a:pPr algn="r" rtl="1"/>
            <a:r>
              <a:rPr lang="en-US" sz="1050" dirty="0">
                <a:latin typeface="Arial" panose="020B0604020202020204" pitchFamily="34" charset="0"/>
                <a:ea typeface="Calibri"/>
                <a:cs typeface="Arial" panose="020B0604020202020204" pitchFamily="34" charset="0"/>
              </a:rPr>
              <a:t>en.Wikipedia.org</a:t>
            </a:r>
            <a:endParaRPr lang="en-US" sz="10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35481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2060"/>
            </a:gs>
            <a:gs pos="100000">
              <a:schemeClr val="bg2">
                <a:shade val="60000"/>
                <a:hueMod val="40000"/>
                <a:satMod val="120000"/>
                <a:lumMod val="103000"/>
              </a:schemeClr>
            </a:gs>
          </a:gsLst>
          <a:lin ang="5400000" scaled="1"/>
        </a:gradFill>
        <a:effectLst/>
      </p:bgPr>
    </p:bg>
    <p:spTree>
      <p:nvGrpSpPr>
        <p:cNvPr id="1" name=""/>
        <p:cNvGrpSpPr/>
        <p:nvPr/>
      </p:nvGrpSpPr>
      <p:grpSpPr>
        <a:xfrm>
          <a:off x="0" y="0"/>
          <a:ext cx="0" cy="0"/>
          <a:chOff x="0" y="0"/>
          <a:chExt cx="0" cy="0"/>
        </a:xfrm>
      </p:grpSpPr>
      <p:sp>
        <p:nvSpPr>
          <p:cNvPr id="5" name="Rectangle 4"/>
          <p:cNvSpPr/>
          <p:nvPr/>
        </p:nvSpPr>
        <p:spPr>
          <a:xfrm>
            <a:off x="7140661" y="1347545"/>
            <a:ext cx="4123001" cy="4524315"/>
          </a:xfrm>
          <a:prstGeom prst="rect">
            <a:avLst/>
          </a:prstGeom>
        </p:spPr>
        <p:txBody>
          <a:bodyPr wrap="square">
            <a:spAutoFit/>
          </a:bodyPr>
          <a:lstStyle/>
          <a:p>
            <a:pPr algn="r" rtl="1"/>
            <a:r>
              <a:rPr lang="fa-IR" dirty="0">
                <a:latin typeface="Arial" panose="020B0604020202020204" pitchFamily="34" charset="0"/>
                <a:ea typeface="Calibri" panose="020F0502020204030204" pitchFamily="34" charset="0"/>
                <a:cs typeface="B Nazanin" panose="00000400000000000000" pitchFamily="2" charset="-78"/>
              </a:rPr>
              <a:t>اتش سوزی های مهیب سالهای 1451 </a:t>
            </a:r>
            <a:r>
              <a:rPr lang="fa-IR" dirty="0" smtClean="0">
                <a:latin typeface="Arial" panose="020B0604020202020204" pitchFamily="34" charset="0"/>
                <a:ea typeface="Calibri" panose="020F0502020204030204" pitchFamily="34" charset="0"/>
                <a:cs typeface="B Nazanin" panose="00000400000000000000" pitchFamily="2" charset="-78"/>
              </a:rPr>
              <a:t>و</a:t>
            </a:r>
            <a:r>
              <a:rPr lang="en-US" dirty="0" smtClean="0">
                <a:latin typeface="Arial" panose="020B0604020202020204" pitchFamily="34" charset="0"/>
                <a:ea typeface="Calibri" panose="020F0502020204030204" pitchFamily="34" charset="0"/>
                <a:cs typeface="B Nazanin" panose="00000400000000000000" pitchFamily="2" charset="-78"/>
              </a:rPr>
              <a:t> </a:t>
            </a:r>
            <a:r>
              <a:rPr lang="fa-IR" dirty="0" smtClean="0">
                <a:latin typeface="Arial" panose="020B0604020202020204" pitchFamily="34" charset="0"/>
                <a:ea typeface="Calibri" panose="020F0502020204030204" pitchFamily="34" charset="0"/>
                <a:cs typeface="B Nazanin" panose="00000400000000000000" pitchFamily="2" charset="-78"/>
              </a:rPr>
              <a:t>1452 </a:t>
            </a:r>
            <a:r>
              <a:rPr lang="fa-IR" dirty="0">
                <a:latin typeface="Arial" panose="020B0604020202020204" pitchFamily="34" charset="0"/>
                <a:ea typeface="Calibri" panose="020F0502020204030204" pitchFamily="34" charset="0"/>
                <a:cs typeface="B Nazanin" panose="00000400000000000000" pitchFamily="2" charset="-78"/>
              </a:rPr>
              <a:t>تقریبا تمامی ساختمان ها را از بین برده و یا به انها اسیب رسانید</a:t>
            </a:r>
            <a:r>
              <a:rPr lang="fa-IR" dirty="0" smtClean="0">
                <a:latin typeface="Arial" panose="020B0604020202020204" pitchFamily="34" charset="0"/>
                <a:ea typeface="Calibri" panose="020F0502020204030204" pitchFamily="34" charset="0"/>
                <a:cs typeface="B Nazanin" panose="00000400000000000000" pitchFamily="2" charset="-78"/>
              </a:rPr>
              <a:t>.</a:t>
            </a:r>
          </a:p>
          <a:p>
            <a:pPr algn="r" rtl="1"/>
            <a:r>
              <a:rPr lang="fa-IR" dirty="0" smtClean="0">
                <a:latin typeface="Arial" panose="020B0604020202020204" pitchFamily="34" charset="0"/>
                <a:ea typeface="Calibri" panose="020F0502020204030204" pitchFamily="34" charset="0"/>
                <a:cs typeface="B Nazanin" panose="00000400000000000000" pitchFamily="2" charset="-78"/>
              </a:rPr>
              <a:t>در </a:t>
            </a:r>
            <a:r>
              <a:rPr lang="fa-IR" dirty="0">
                <a:latin typeface="Arial" panose="020B0604020202020204" pitchFamily="34" charset="0"/>
                <a:ea typeface="Calibri" panose="020F0502020204030204" pitchFamily="34" charset="0"/>
                <a:cs typeface="B Nazanin" panose="00000400000000000000" pitchFamily="2" charset="-78"/>
              </a:rPr>
              <a:t>سال 1521 قانونی به تصویب رسید که به موجب ان تمامی ساختمانها می بایستی به جای الوار و کاهگل ،با اجر و سفال و کاشی بنا </a:t>
            </a:r>
            <a:r>
              <a:rPr lang="fa-IR" dirty="0" smtClean="0">
                <a:latin typeface="Arial" panose="020B0604020202020204" pitchFamily="34" charset="0"/>
                <a:ea typeface="Calibri" panose="020F0502020204030204" pitchFamily="34" charset="0"/>
                <a:cs typeface="B Nazanin" panose="00000400000000000000" pitchFamily="2" charset="-78"/>
              </a:rPr>
              <a:t>شود.</a:t>
            </a:r>
          </a:p>
          <a:p>
            <a:pPr algn="r" rtl="1"/>
            <a:r>
              <a:rPr lang="fa-IR" dirty="0" smtClean="0">
                <a:latin typeface="Arial" panose="020B0604020202020204" pitchFamily="34" charset="0"/>
                <a:ea typeface="Calibri" panose="020F0502020204030204" pitchFamily="34" charset="0"/>
                <a:cs typeface="B Nazanin" panose="00000400000000000000" pitchFamily="2" charset="-78"/>
              </a:rPr>
              <a:t>در </a:t>
            </a:r>
            <a:r>
              <a:rPr lang="fa-IR" dirty="0">
                <a:latin typeface="Arial" panose="020B0604020202020204" pitchFamily="34" charset="0"/>
                <a:ea typeface="Calibri" panose="020F0502020204030204" pitchFamily="34" charset="0"/>
                <a:cs typeface="B Nazanin" panose="00000400000000000000" pitchFamily="2" charset="-78"/>
              </a:rPr>
              <a:t>سال 1533 قانونی </a:t>
            </a:r>
            <a:r>
              <a:rPr lang="fa-IR" dirty="0" smtClean="0">
                <a:latin typeface="Arial" panose="020B0604020202020204" pitchFamily="34" charset="0"/>
                <a:ea typeface="Calibri" panose="020F0502020204030204" pitchFamily="34" charset="0"/>
                <a:cs typeface="B Nazanin" panose="00000400000000000000" pitchFamily="2" charset="-78"/>
              </a:rPr>
              <a:t> </a:t>
            </a:r>
            <a:r>
              <a:rPr lang="fa-IR" dirty="0">
                <a:latin typeface="Arial" panose="020B0604020202020204" pitchFamily="34" charset="0"/>
                <a:ea typeface="Calibri" panose="020F0502020204030204" pitchFamily="34" charset="0"/>
                <a:cs typeface="B Nazanin" panose="00000400000000000000" pitchFamily="2" charset="-78"/>
              </a:rPr>
              <a:t>به منظور بهبود وضع بهداشتی شهر به تصویب </a:t>
            </a:r>
            <a:r>
              <a:rPr lang="fa-IR" dirty="0" smtClean="0">
                <a:latin typeface="Arial" panose="020B0604020202020204" pitchFamily="34" charset="0"/>
                <a:ea typeface="Calibri" panose="020F0502020204030204" pitchFamily="34" charset="0"/>
                <a:cs typeface="B Nazanin" panose="00000400000000000000" pitchFamily="2" charset="-78"/>
              </a:rPr>
              <a:t>رسید.</a:t>
            </a:r>
          </a:p>
          <a:p>
            <a:pPr algn="r" rtl="1"/>
            <a:r>
              <a:rPr lang="fa-IR" dirty="0" smtClean="0">
                <a:latin typeface="Arial" panose="020B0604020202020204" pitchFamily="34" charset="0"/>
                <a:ea typeface="Calibri" panose="020F0502020204030204" pitchFamily="34" charset="0"/>
                <a:cs typeface="B Nazanin" panose="00000400000000000000" pitchFamily="2" charset="-78"/>
              </a:rPr>
              <a:t> </a:t>
            </a:r>
            <a:r>
              <a:rPr lang="fa-IR" dirty="0">
                <a:latin typeface="Arial" panose="020B0604020202020204" pitchFamily="34" charset="0"/>
                <a:ea typeface="Calibri" panose="020F0502020204030204" pitchFamily="34" charset="0"/>
                <a:cs typeface="B Nazanin" panose="00000400000000000000" pitchFamily="2" charset="-78"/>
              </a:rPr>
              <a:t>در پی تصویب </a:t>
            </a:r>
            <a:r>
              <a:rPr lang="fa-IR" dirty="0" smtClean="0">
                <a:latin typeface="Arial" panose="020B0604020202020204" pitchFamily="34" charset="0"/>
                <a:ea typeface="Calibri" panose="020F0502020204030204" pitchFamily="34" charset="0"/>
                <a:cs typeface="B Nazanin" panose="00000400000000000000" pitchFamily="2" charset="-78"/>
              </a:rPr>
              <a:t>این قانون،مالکین </a:t>
            </a:r>
            <a:r>
              <a:rPr lang="fa-IR" dirty="0">
                <a:latin typeface="Arial" panose="020B0604020202020204" pitchFamily="34" charset="0"/>
                <a:ea typeface="Calibri" panose="020F0502020204030204" pitchFamily="34" charset="0"/>
                <a:cs typeface="B Nazanin" panose="00000400000000000000" pitchFamily="2" charset="-78"/>
              </a:rPr>
              <a:t>ساختمان ها ،موظف شدند تا جهت تخلیه فاضلاب ساختمانها، سیستم فاضلابی با لوله هایی با عایق سربی در ساختمانها ایجاد </a:t>
            </a:r>
            <a:r>
              <a:rPr lang="fa-IR" dirty="0" smtClean="0">
                <a:latin typeface="Arial" panose="020B0604020202020204" pitchFamily="34" charset="0"/>
                <a:ea typeface="Calibri" panose="020F0502020204030204" pitchFamily="34" charset="0"/>
                <a:cs typeface="B Nazanin" panose="00000400000000000000" pitchFamily="2" charset="-78"/>
              </a:rPr>
              <a:t>شود.</a:t>
            </a:r>
          </a:p>
          <a:p>
            <a:pPr algn="r" rtl="1"/>
            <a:r>
              <a:rPr lang="fa-IR" dirty="0" smtClean="0">
                <a:latin typeface="Arial" panose="020B0604020202020204" pitchFamily="34" charset="0"/>
                <a:ea typeface="Calibri" panose="020F0502020204030204" pitchFamily="34" charset="0"/>
                <a:cs typeface="B Nazanin" panose="00000400000000000000" pitchFamily="2" charset="-78"/>
              </a:rPr>
              <a:t>به </a:t>
            </a:r>
            <a:r>
              <a:rPr lang="fa-IR" dirty="0">
                <a:latin typeface="Arial" panose="020B0604020202020204" pitchFamily="34" charset="0"/>
                <a:ea typeface="Calibri" panose="020F0502020204030204" pitchFamily="34" charset="0"/>
                <a:cs typeface="B Nazanin" panose="00000400000000000000" pitchFamily="2" charset="-78"/>
              </a:rPr>
              <a:t>موجب مصوبه سال 1565 که بخشی از ان نیز تا قرن 19 به قوه خود باقی بود، استحکام ساختمانها می بایستی به تایید مقامات شهرداری رسیده، برای هر قطعه زمین توالتی در نظر گرفته شده و مبالغی نیز جهت احداث جاده ها ،کف سازی خیابان ها و احداث کانال ها پرداخت </a:t>
            </a:r>
            <a:r>
              <a:rPr lang="fa-IR" dirty="0" smtClean="0">
                <a:latin typeface="Arial" panose="020B0604020202020204" pitchFamily="34" charset="0"/>
                <a:ea typeface="Calibri" panose="020F0502020204030204" pitchFamily="34" charset="0"/>
                <a:cs typeface="B Nazanin" panose="00000400000000000000" pitchFamily="2" charset="-78"/>
              </a:rPr>
              <a:t>گردد.</a:t>
            </a:r>
            <a:endParaRPr lang="en-US" dirty="0">
              <a:latin typeface="Arial" panose="020B0604020202020204" pitchFamily="34" charset="0"/>
              <a:cs typeface="B Nazanin" panose="00000400000000000000" pitchFamily="2" charset="-78"/>
            </a:endParaRPr>
          </a:p>
        </p:txBody>
      </p:sp>
      <p:sp>
        <p:nvSpPr>
          <p:cNvPr id="6" name="Rectangle 5"/>
          <p:cNvSpPr/>
          <p:nvPr/>
        </p:nvSpPr>
        <p:spPr>
          <a:xfrm>
            <a:off x="4311999" y="212777"/>
            <a:ext cx="6909264" cy="646331"/>
          </a:xfrm>
          <a:prstGeom prst="rect">
            <a:avLst/>
          </a:prstGeom>
          <a:noFill/>
        </p:spPr>
        <p:txBody>
          <a:bodyPr wrap="none" lIns="91440" tIns="45720" rIns="91440" bIns="45720">
            <a:spAutoFit/>
          </a:bodyPr>
          <a:lstStyle/>
          <a:p>
            <a:pPr algn="ctr"/>
            <a:r>
              <a:rPr lang="fa-IR" sz="3600" b="1" dirty="0" smtClean="0">
                <a:ln w="22225">
                  <a:solidFill>
                    <a:schemeClr val="accent2"/>
                  </a:solidFill>
                  <a:prstDash val="solid"/>
                </a:ln>
                <a:solidFill>
                  <a:schemeClr val="accent2">
                    <a:lumMod val="40000"/>
                    <a:lumOff val="60000"/>
                  </a:schemeClr>
                </a:solidFill>
              </a:rPr>
              <a:t>آ</a:t>
            </a:r>
            <a:r>
              <a:rPr lang="fa-IR" sz="3600" b="1" cap="none" spc="0" dirty="0" smtClean="0">
                <a:ln w="22225">
                  <a:solidFill>
                    <a:schemeClr val="accent2"/>
                  </a:solidFill>
                  <a:prstDash val="solid"/>
                </a:ln>
                <a:solidFill>
                  <a:schemeClr val="accent2">
                    <a:lumMod val="40000"/>
                    <a:lumOff val="60000"/>
                  </a:schemeClr>
                </a:solidFill>
                <a:effectLst/>
              </a:rPr>
              <a:t>تش سوزی وسیستم دفع زباله</a:t>
            </a:r>
            <a:endParaRPr lang="en-US" sz="3600" b="1" cap="none" spc="0" dirty="0">
              <a:ln w="22225">
                <a:solidFill>
                  <a:schemeClr val="accent2"/>
                </a:solidFill>
                <a:prstDash val="solid"/>
              </a:ln>
              <a:solidFill>
                <a:schemeClr val="accent2">
                  <a:lumMod val="40000"/>
                  <a:lumOff val="60000"/>
                </a:schemeClr>
              </a:solidFill>
              <a:effectLst/>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5817" y="1156448"/>
            <a:ext cx="3855046" cy="2111188"/>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5816" y="4034117"/>
            <a:ext cx="3855046" cy="2444643"/>
          </a:xfrm>
          <a:prstGeom prst="rect">
            <a:avLst/>
          </a:prstGeom>
        </p:spPr>
      </p:pic>
      <p:sp>
        <p:nvSpPr>
          <p:cNvPr id="4" name="Rectangle 3"/>
          <p:cNvSpPr/>
          <p:nvPr/>
        </p:nvSpPr>
        <p:spPr>
          <a:xfrm>
            <a:off x="7693996" y="6179637"/>
            <a:ext cx="1826141" cy="261610"/>
          </a:xfrm>
          <a:prstGeom prst="rect">
            <a:avLst/>
          </a:prstGeom>
        </p:spPr>
        <p:txBody>
          <a:bodyPr wrap="none">
            <a:spAutoFit/>
          </a:bodyPr>
          <a:lstStyle/>
          <a:p>
            <a:pPr algn="r" rtl="1"/>
            <a:r>
              <a:rPr lang="fa-IR" sz="1100" dirty="0">
                <a:latin typeface="Arial" panose="020B0604020202020204" pitchFamily="34" charset="0"/>
                <a:cs typeface="B Nazanin" panose="00000400000000000000" pitchFamily="2" charset="-78"/>
              </a:rPr>
              <a:t>جیمز موریس،تاریخ شکل </a:t>
            </a:r>
            <a:r>
              <a:rPr lang="fa-IR" sz="1100" dirty="0" smtClean="0">
                <a:latin typeface="Arial" panose="020B0604020202020204" pitchFamily="34" charset="0"/>
                <a:cs typeface="B Nazanin" panose="00000400000000000000" pitchFamily="2" charset="-78"/>
              </a:rPr>
              <a:t>شهر،ص</a:t>
            </a:r>
            <a:r>
              <a:rPr lang="fa-IR" sz="1100" dirty="0" smtClean="0">
                <a:cs typeface="B Nazanin" panose="00000400000000000000" pitchFamily="2" charset="-78"/>
              </a:rPr>
              <a:t>252</a:t>
            </a:r>
            <a:endParaRPr lang="en-US" sz="1100" dirty="0">
              <a:cs typeface="B Nazanin" panose="00000400000000000000" pitchFamily="2" charset="-78"/>
            </a:endParaRPr>
          </a:p>
        </p:txBody>
      </p:sp>
      <p:sp>
        <p:nvSpPr>
          <p:cNvPr id="7" name="Rectangle 6"/>
          <p:cNvSpPr/>
          <p:nvPr/>
        </p:nvSpPr>
        <p:spPr>
          <a:xfrm>
            <a:off x="3615715" y="3299459"/>
            <a:ext cx="1135247" cy="246221"/>
          </a:xfrm>
          <a:prstGeom prst="rect">
            <a:avLst/>
          </a:prstGeom>
        </p:spPr>
        <p:txBody>
          <a:bodyPr wrap="none">
            <a:spAutoFit/>
          </a:bodyPr>
          <a:lstStyle/>
          <a:p>
            <a:pPr algn="r" rtl="1"/>
            <a:r>
              <a:rPr lang="en-US" sz="1000" dirty="0">
                <a:latin typeface="Arial" panose="020B0604020202020204" pitchFamily="34" charset="0"/>
                <a:ea typeface="Calibri"/>
                <a:cs typeface="Arial" panose="020B0604020202020204" pitchFamily="34" charset="0"/>
              </a:rPr>
              <a:t>en.Wikipedia.org</a:t>
            </a:r>
            <a:endParaRPr lang="en-US" sz="1000" dirty="0">
              <a:latin typeface="Arial" panose="020B0604020202020204" pitchFamily="34" charset="0"/>
              <a:cs typeface="Arial" panose="020B0604020202020204" pitchFamily="34" charset="0"/>
            </a:endParaRPr>
          </a:p>
        </p:txBody>
      </p:sp>
      <p:sp>
        <p:nvSpPr>
          <p:cNvPr id="8" name="Rectangle 7"/>
          <p:cNvSpPr/>
          <p:nvPr/>
        </p:nvSpPr>
        <p:spPr>
          <a:xfrm>
            <a:off x="3615715" y="6478760"/>
            <a:ext cx="1135247" cy="246221"/>
          </a:xfrm>
          <a:prstGeom prst="rect">
            <a:avLst/>
          </a:prstGeom>
        </p:spPr>
        <p:txBody>
          <a:bodyPr wrap="none">
            <a:spAutoFit/>
          </a:bodyPr>
          <a:lstStyle/>
          <a:p>
            <a:pPr algn="r" rtl="1"/>
            <a:r>
              <a:rPr lang="en-US" sz="1000" dirty="0">
                <a:latin typeface="Arial" panose="020B0604020202020204" pitchFamily="34" charset="0"/>
                <a:ea typeface="Calibri"/>
                <a:cs typeface="Arial" panose="020B0604020202020204" pitchFamily="34" charset="0"/>
              </a:rPr>
              <a:t>en.Wikipedia.org</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61022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shade val="80000"/>
                <a:hueMod val="110000"/>
                <a:satMod val="120000"/>
              </a:schemeClr>
            </a:gs>
            <a:gs pos="100000">
              <a:srgbClr val="002060"/>
            </a:gs>
          </a:gsLst>
          <a:lin ang="5400000" scaled="1"/>
        </a:gra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6331" y="206163"/>
            <a:ext cx="3064809" cy="1788459"/>
          </a:xfrm>
          <a:prstGeom prst="rect">
            <a:avLst/>
          </a:prstGeom>
        </p:spPr>
      </p:pic>
      <p:sp>
        <p:nvSpPr>
          <p:cNvPr id="5" name="TextBox 4"/>
          <p:cNvSpPr txBox="1"/>
          <p:nvPr/>
        </p:nvSpPr>
        <p:spPr>
          <a:xfrm>
            <a:off x="8032530" y="1512793"/>
            <a:ext cx="3644154" cy="1754326"/>
          </a:xfrm>
          <a:prstGeom prst="rect">
            <a:avLst/>
          </a:prstGeom>
          <a:noFill/>
        </p:spPr>
        <p:txBody>
          <a:bodyPr wrap="square" rtlCol="0">
            <a:spAutoFit/>
          </a:bodyPr>
          <a:lstStyle/>
          <a:p>
            <a:pPr algn="r" rtl="1"/>
            <a:r>
              <a:rPr lang="fa-IR" dirty="0" smtClean="0">
                <a:latin typeface="Arial" panose="020B0604020202020204" pitchFamily="34" charset="0"/>
                <a:cs typeface="Arial" panose="020B0604020202020204" pitchFamily="34" charset="0"/>
              </a:rPr>
              <a:t>امستردام شامل تاریخ غنی معماری است.قدیمی ترین ساختمان کلیسااوده کرک </a:t>
            </a:r>
            <a:r>
              <a:rPr lang="fa-IR" dirty="0">
                <a:latin typeface="Arial" panose="020B0604020202020204" pitchFamily="34" charset="0"/>
                <a:cs typeface="Arial" panose="020B0604020202020204" pitchFamily="34" charset="0"/>
                <a:hlinkClick r:id="rId3" tooltip="Oude Kerk (Amsterdam)"/>
              </a:rPr>
              <a:t>Oude </a:t>
            </a:r>
            <a:r>
              <a:rPr lang="fa-IR" dirty="0" smtClean="0">
                <a:latin typeface="Arial" panose="020B0604020202020204" pitchFamily="34" charset="0"/>
                <a:cs typeface="Arial" panose="020B0604020202020204" pitchFamily="34" charset="0"/>
                <a:hlinkClick r:id="rId3" tooltip="Oude Kerk (Amsterdam)"/>
              </a:rPr>
              <a:t>Kerk</a:t>
            </a:r>
            <a:r>
              <a:rPr lang="fa-IR" dirty="0" smtClean="0">
                <a:latin typeface="Arial" panose="020B0604020202020204" pitchFamily="34" charset="0"/>
                <a:cs typeface="Arial" panose="020B0604020202020204" pitchFamily="34" charset="0"/>
              </a:rPr>
              <a:t>است وقدیمی ترین ساختمان چوبی هوتن هایز است که یکی از دو ساختمان چوبی موجود میباشد.در این زمان معماری به سبک گوتیک بود.</a:t>
            </a:r>
            <a:r>
              <a:rPr lang="en-US" sz="1000" dirty="0" smtClean="0">
                <a:latin typeface="Arial" panose="020B0604020202020204" pitchFamily="34" charset="0"/>
                <a:cs typeface="Arial" panose="020B0604020202020204" pitchFamily="34" charset="0"/>
              </a:rPr>
              <a:t>(.enwikipedia.org</a:t>
            </a:r>
            <a:endParaRPr lang="fa-IR" sz="1000" dirty="0" smtClean="0">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6330" y="2244778"/>
            <a:ext cx="3064809" cy="1882590"/>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328" y="4575167"/>
            <a:ext cx="3064809" cy="2057401"/>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47049" y="4553770"/>
            <a:ext cx="3423370" cy="2078798"/>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75260" y="4605452"/>
            <a:ext cx="3333968" cy="2005979"/>
          </a:xfrm>
          <a:prstGeom prst="rect">
            <a:avLst/>
          </a:prstGeom>
        </p:spPr>
      </p:pic>
      <p:sp>
        <p:nvSpPr>
          <p:cNvPr id="2" name="Rectangle 1"/>
          <p:cNvSpPr/>
          <p:nvPr/>
        </p:nvSpPr>
        <p:spPr>
          <a:xfrm>
            <a:off x="8163846" y="206163"/>
            <a:ext cx="2693366" cy="923330"/>
          </a:xfrm>
          <a:prstGeom prst="rect">
            <a:avLst/>
          </a:prstGeom>
          <a:noFill/>
        </p:spPr>
        <p:txBody>
          <a:bodyPr wrap="none" lIns="91440" tIns="45720" rIns="91440" bIns="45720">
            <a:spAutoFit/>
          </a:bodyPr>
          <a:lstStyle/>
          <a:p>
            <a:pPr algn="ctr"/>
            <a:r>
              <a:rPr lang="fa-IR" sz="5400" b="1" dirty="0" smtClean="0">
                <a:ln w="22225">
                  <a:solidFill>
                    <a:schemeClr val="accent2"/>
                  </a:solidFill>
                  <a:prstDash val="solid"/>
                </a:ln>
                <a:solidFill>
                  <a:schemeClr val="accent2">
                    <a:lumMod val="40000"/>
                    <a:lumOff val="60000"/>
                  </a:schemeClr>
                </a:solidFill>
              </a:rPr>
              <a:t>معماری</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6" name="Rectangle 5"/>
          <p:cNvSpPr/>
          <p:nvPr/>
        </p:nvSpPr>
        <p:spPr>
          <a:xfrm>
            <a:off x="418328" y="459674"/>
            <a:ext cx="2997958" cy="3570208"/>
          </a:xfrm>
          <a:prstGeom prst="rect">
            <a:avLst/>
          </a:prstGeom>
        </p:spPr>
        <p:txBody>
          <a:bodyPr wrap="square">
            <a:spAutoFit/>
          </a:bodyPr>
          <a:lstStyle/>
          <a:p>
            <a:pPr algn="r" rtl="1"/>
            <a:r>
              <a:rPr lang="fa-IR" dirty="0">
                <a:latin typeface="Arial" panose="020B0604020202020204" pitchFamily="34" charset="0"/>
              </a:rPr>
              <a:t>در قرن 16 ساختمان های اجری جایگزین ساختمان چوبی شدند.در این دوره معماری به سبک رنسانس شد.در قرن 17 معماری به سبک باروک شد.در قرن 18 امستردام به شدت تحت تاثیر فرانسه قرار گرفت و ساختمانها به سبک نئوگوتیک ساخته شدند.در اواخر قرن 19 سبک</a:t>
            </a:r>
            <a:r>
              <a:rPr lang="fa-IR" dirty="0">
                <a:solidFill>
                  <a:srgbClr val="0F0F5F"/>
                </a:solidFill>
                <a:latin typeface="Arial" panose="020B0604020202020204" pitchFamily="34" charset="0"/>
                <a:hlinkClick r:id="rId8" tooltip="Art Nouveau"/>
              </a:rPr>
              <a:t>Jugendstil</a:t>
            </a:r>
            <a:r>
              <a:rPr lang="fa-IR" dirty="0">
                <a:latin typeface="Arial" panose="020B0604020202020204" pitchFamily="34" charset="0"/>
              </a:rPr>
              <a:t>ویا هنرنو رواج یافت.اخرین سبک معماری در امستردام سبک مدرسه امستردام بود.</a:t>
            </a:r>
            <a:r>
              <a:rPr lang="en-US" dirty="0">
                <a:latin typeface="Arial" panose="020B0604020202020204" pitchFamily="34" charset="0"/>
                <a:cs typeface="Arial" panose="020B0604020202020204" pitchFamily="34" charset="0"/>
              </a:rPr>
              <a:t> </a:t>
            </a:r>
            <a:r>
              <a:rPr lang="en-US" sz="1000" dirty="0">
                <a:latin typeface="Arial" panose="020B0604020202020204" pitchFamily="34" charset="0"/>
                <a:cs typeface="Arial" panose="020B0604020202020204" pitchFamily="34" charset="0"/>
              </a:rPr>
              <a:t>(.enwikipedia.org)</a:t>
            </a:r>
            <a:endParaRPr lang="fa-IR" sz="1000" dirty="0">
              <a:latin typeface="Arial" panose="020B0604020202020204" pitchFamily="34" charset="0"/>
            </a:endParaRPr>
          </a:p>
          <a:p>
            <a:pPr algn="r" rtl="1"/>
            <a:endParaRPr lang="en-US" dirty="0">
              <a:latin typeface="Arial" panose="020B0604020202020204" pitchFamily="34" charset="0"/>
              <a:cs typeface="Arial" panose="020B0604020202020204" pitchFamily="34" charset="0"/>
            </a:endParaRPr>
          </a:p>
        </p:txBody>
      </p:sp>
      <p:sp>
        <p:nvSpPr>
          <p:cNvPr id="9" name="Rectangle 8"/>
          <p:cNvSpPr/>
          <p:nvPr/>
        </p:nvSpPr>
        <p:spPr>
          <a:xfrm>
            <a:off x="5632601" y="1990862"/>
            <a:ext cx="1252266" cy="253916"/>
          </a:xfrm>
          <a:prstGeom prst="rect">
            <a:avLst/>
          </a:prstGeom>
        </p:spPr>
        <p:txBody>
          <a:bodyPr wrap="none">
            <a:spAutoFit/>
          </a:bodyPr>
          <a:lstStyle/>
          <a:p>
            <a:pPr algn="r" rtl="1"/>
            <a:r>
              <a:rPr lang="en-US" sz="1050" dirty="0">
                <a:latin typeface="Arial" panose="020B0604020202020204" pitchFamily="34" charset="0"/>
                <a:cs typeface="Arial" panose="020B0604020202020204" pitchFamily="34" charset="0"/>
              </a:rPr>
              <a:t>(.enwikipedia.org)</a:t>
            </a:r>
            <a:endParaRPr lang="fa-IR" sz="1050" dirty="0">
              <a:latin typeface="Arial" panose="020B0604020202020204" pitchFamily="34" charset="0"/>
            </a:endParaRPr>
          </a:p>
        </p:txBody>
      </p:sp>
      <p:sp>
        <p:nvSpPr>
          <p:cNvPr id="11" name="Rectangle 10"/>
          <p:cNvSpPr/>
          <p:nvPr/>
        </p:nvSpPr>
        <p:spPr>
          <a:xfrm>
            <a:off x="5632601" y="4133112"/>
            <a:ext cx="1252266" cy="253916"/>
          </a:xfrm>
          <a:prstGeom prst="rect">
            <a:avLst/>
          </a:prstGeom>
        </p:spPr>
        <p:txBody>
          <a:bodyPr wrap="none">
            <a:spAutoFit/>
          </a:bodyPr>
          <a:lstStyle/>
          <a:p>
            <a:pPr algn="r" rtl="1"/>
            <a:r>
              <a:rPr lang="en-US" sz="1050" dirty="0">
                <a:latin typeface="Arial" panose="020B0604020202020204" pitchFamily="34" charset="0"/>
                <a:cs typeface="Arial" panose="020B0604020202020204" pitchFamily="34" charset="0"/>
              </a:rPr>
              <a:t>(.enwikipedia.org)</a:t>
            </a:r>
            <a:endParaRPr lang="fa-IR" sz="1050" dirty="0">
              <a:latin typeface="Arial" panose="020B0604020202020204" pitchFamily="34" charset="0"/>
            </a:endParaRPr>
          </a:p>
        </p:txBody>
      </p:sp>
      <p:sp>
        <p:nvSpPr>
          <p:cNvPr id="12" name="Rectangle 11"/>
          <p:cNvSpPr/>
          <p:nvPr/>
        </p:nvSpPr>
        <p:spPr>
          <a:xfrm>
            <a:off x="1342470" y="6571013"/>
            <a:ext cx="1149674" cy="246221"/>
          </a:xfrm>
          <a:prstGeom prst="rect">
            <a:avLst/>
          </a:prstGeom>
        </p:spPr>
        <p:txBody>
          <a:bodyPr wrap="none">
            <a:spAutoFit/>
          </a:bodyPr>
          <a:lstStyle/>
          <a:p>
            <a:pPr algn="r" rtl="1"/>
            <a:r>
              <a:rPr lang="en-US" sz="1000" dirty="0">
                <a:latin typeface="Arial" panose="020B0604020202020204" pitchFamily="34" charset="0"/>
                <a:cs typeface="Arial" panose="020B0604020202020204" pitchFamily="34" charset="0"/>
              </a:rPr>
              <a:t>.enwikipedia.org)</a:t>
            </a:r>
            <a:endParaRPr lang="fa-IR" sz="1000" dirty="0">
              <a:latin typeface="Arial" panose="020B0604020202020204" pitchFamily="34" charset="0"/>
            </a:endParaRPr>
          </a:p>
        </p:txBody>
      </p:sp>
      <p:sp>
        <p:nvSpPr>
          <p:cNvPr id="13" name="Rectangle 12"/>
          <p:cNvSpPr/>
          <p:nvPr/>
        </p:nvSpPr>
        <p:spPr>
          <a:xfrm>
            <a:off x="5632601" y="6611431"/>
            <a:ext cx="1252266" cy="246569"/>
          </a:xfrm>
          <a:prstGeom prst="rect">
            <a:avLst/>
          </a:prstGeom>
        </p:spPr>
        <p:txBody>
          <a:bodyPr wrap="square">
            <a:spAutoFit/>
          </a:bodyPr>
          <a:lstStyle/>
          <a:p>
            <a:pPr algn="r" rtl="1"/>
            <a:r>
              <a:rPr lang="en-US" sz="1000" dirty="0">
                <a:latin typeface="Arial" panose="020B0604020202020204" pitchFamily="34" charset="0"/>
                <a:cs typeface="Arial" panose="020B0604020202020204" pitchFamily="34" charset="0"/>
              </a:rPr>
              <a:t>.enwikipedia.org</a:t>
            </a:r>
            <a:r>
              <a:rPr lang="en-US" sz="1000" dirty="0" smtClean="0">
                <a:latin typeface="Arial" panose="020B0604020202020204" pitchFamily="34" charset="0"/>
                <a:cs typeface="Arial" panose="020B0604020202020204" pitchFamily="34" charset="0"/>
              </a:rPr>
              <a:t>)</a:t>
            </a:r>
            <a:r>
              <a:rPr lang="fa-IR" sz="1000" dirty="0" smtClean="0">
                <a:latin typeface="Arial" panose="020B0604020202020204" pitchFamily="34" charset="0"/>
                <a:cs typeface="Arial" panose="020B0604020202020204" pitchFamily="34" charset="0"/>
              </a:rPr>
              <a:t>)</a:t>
            </a:r>
            <a:endParaRPr lang="fa-IR" sz="1000" dirty="0">
              <a:latin typeface="Arial" panose="020B0604020202020204" pitchFamily="34" charset="0"/>
            </a:endParaRPr>
          </a:p>
        </p:txBody>
      </p:sp>
      <p:sp>
        <p:nvSpPr>
          <p:cNvPr id="14" name="Rectangle 13"/>
          <p:cNvSpPr/>
          <p:nvPr/>
        </p:nvSpPr>
        <p:spPr>
          <a:xfrm>
            <a:off x="9811326" y="6488668"/>
            <a:ext cx="1221809" cy="369332"/>
          </a:xfrm>
          <a:prstGeom prst="rect">
            <a:avLst/>
          </a:prstGeom>
        </p:spPr>
        <p:txBody>
          <a:bodyPr wrap="none">
            <a:spAutoFit/>
          </a:bodyPr>
          <a:lstStyle/>
          <a:p>
            <a:pPr algn="r" rtl="1"/>
            <a:r>
              <a:rPr lang="en-US" dirty="0" smtClean="0">
                <a:latin typeface="Arial" panose="020B0604020202020204" pitchFamily="34" charset="0"/>
                <a:cs typeface="Arial" panose="020B0604020202020204" pitchFamily="34" charset="0"/>
              </a:rPr>
              <a:t>.</a:t>
            </a:r>
            <a:r>
              <a:rPr lang="en-US" sz="1000" dirty="0" smtClean="0">
                <a:latin typeface="Arial" panose="020B0604020202020204" pitchFamily="34" charset="0"/>
                <a:cs typeface="Arial" panose="020B0604020202020204" pitchFamily="34" charset="0"/>
              </a:rPr>
              <a:t>enwikipedia.org)</a:t>
            </a:r>
            <a:r>
              <a:rPr lang="fa-IR" sz="1000" dirty="0">
                <a:latin typeface="Arial" panose="020B0604020202020204" pitchFamily="34" charset="0"/>
                <a:cs typeface="Arial" panose="020B0604020202020204" pitchFamily="34" charset="0"/>
              </a:rPr>
              <a:t>)</a:t>
            </a:r>
            <a:endParaRPr lang="fa-IR" sz="1000" dirty="0">
              <a:latin typeface="Arial" panose="020B0604020202020204" pitchFamily="34" charset="0"/>
            </a:endParaRPr>
          </a:p>
        </p:txBody>
      </p:sp>
    </p:spTree>
    <p:extLst>
      <p:ext uri="{BB962C8B-B14F-4D97-AF65-F5344CB8AC3E}">
        <p14:creationId xmlns:p14="http://schemas.microsoft.com/office/powerpoint/2010/main" val="197489646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ummer">
  <a:themeElements>
    <a:clrScheme name="Summer">
      <a:dk1>
        <a:sysClr val="windowText" lastClr="000000"/>
      </a:dk1>
      <a:lt1>
        <a:sysClr val="window" lastClr="FFFFFF"/>
      </a:lt1>
      <a:dk2>
        <a:srgbClr val="E89117"/>
      </a:dk2>
      <a:lt2>
        <a:srgbClr val="FEDD78"/>
      </a:lt2>
      <a:accent1>
        <a:srgbClr val="A1B633"/>
      </a:accent1>
      <a:accent2>
        <a:srgbClr val="C4D73F"/>
      </a:accent2>
      <a:accent3>
        <a:srgbClr val="FFCE2D"/>
      </a:accent3>
      <a:accent4>
        <a:srgbClr val="FFA600"/>
      </a:accent4>
      <a:accent5>
        <a:srgbClr val="ED5E00"/>
      </a:accent5>
      <a:accent6>
        <a:srgbClr val="C62D03"/>
      </a:accent6>
      <a:hlink>
        <a:srgbClr val="408080"/>
      </a:hlink>
      <a:folHlink>
        <a:srgbClr val="5EAEAE"/>
      </a:folHlink>
    </a:clrScheme>
    <a:fontScheme name="Summ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umm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7000"/>
                <a:shade val="80000"/>
                <a:hueMod val="110000"/>
                <a:satMod val="120000"/>
              </a:schemeClr>
            </a:gs>
            <a:gs pos="100000">
              <a:schemeClr val="phClr">
                <a:shade val="60000"/>
                <a:hueMod val="40000"/>
                <a:satMod val="120000"/>
                <a:lumMod val="103000"/>
              </a:schemeClr>
            </a:gs>
          </a:gsLst>
          <a:lin ang="5400000" scaled="1"/>
        </a:gradFill>
        <a:gradFill rotWithShape="1">
          <a:gsLst>
            <a:gs pos="0">
              <a:schemeClr val="phClr">
                <a:tint val="97000"/>
                <a:shade val="80000"/>
                <a:hueMod val="110000"/>
                <a:satMod val="130000"/>
                <a:lumMod val="100000"/>
              </a:schemeClr>
            </a:gs>
            <a:gs pos="100000">
              <a:schemeClr val="phClr">
                <a:shade val="60000"/>
                <a:hueMod val="40000"/>
                <a:satMod val="120000"/>
                <a:lumMod val="103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TM01972873[[fn=Summer]]</Template>
  <TotalTime>2012</TotalTime>
  <Words>907</Words>
  <Application>Microsoft Office PowerPoint</Application>
  <PresentationFormat>Widescreen</PresentationFormat>
  <Paragraphs>92</Paragraphs>
  <Slides>12</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12</vt:i4>
      </vt:variant>
    </vt:vector>
  </HeadingPairs>
  <TitlesOfParts>
    <vt:vector size="24" baseType="lpstr">
      <vt:lpstr>Adobe Arabic</vt:lpstr>
      <vt:lpstr>Arial</vt:lpstr>
      <vt:lpstr>B Mitra</vt:lpstr>
      <vt:lpstr>B Nazanin</vt:lpstr>
      <vt:lpstr>Calibri</vt:lpstr>
      <vt:lpstr>Courier New</vt:lpstr>
      <vt:lpstr>Tahoma</vt:lpstr>
      <vt:lpstr>Times New Roman</vt:lpstr>
      <vt:lpstr>Trebuchet MS</vt:lpstr>
      <vt:lpstr>Verdana</vt:lpstr>
      <vt:lpstr>Wingdings 2</vt:lpstr>
      <vt:lpstr>Summer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Sajjad</dc:creator>
  <cp:lastModifiedBy>Sajjad</cp:lastModifiedBy>
  <cp:revision>110</cp:revision>
  <dcterms:created xsi:type="dcterms:W3CDTF">2015-03-29T06:58:27Z</dcterms:created>
  <dcterms:modified xsi:type="dcterms:W3CDTF">2019-07-21T21:42:26Z</dcterms:modified>
</cp:coreProperties>
</file>