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notesMasterIdLst>
    <p:notesMasterId r:id="rId11"/>
  </p:notesMasterIdLst>
  <p:sldIdLst>
    <p:sldId id="256" r:id="rId2"/>
    <p:sldId id="258" r:id="rId3"/>
    <p:sldId id="259" r:id="rId4"/>
    <p:sldId id="261" r:id="rId5"/>
    <p:sldId id="262" r:id="rId6"/>
    <p:sldId id="260"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B9D80A-3067-4A82-865E-D7AF20A8EF32}" type="datetimeFigureOut">
              <a:rPr lang="en-US" smtClean="0"/>
              <a:t>7/15/2019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366C46-F9E3-4793-A3D8-E8BB0409FC83}" type="slidenum">
              <a:rPr lang="en-US" smtClean="0"/>
              <a:t>‹#›</a:t>
            </a:fld>
            <a:endParaRPr lang="en-US"/>
          </a:p>
        </p:txBody>
      </p:sp>
    </p:spTree>
    <p:extLst>
      <p:ext uri="{BB962C8B-B14F-4D97-AF65-F5344CB8AC3E}">
        <p14:creationId xmlns:p14="http://schemas.microsoft.com/office/powerpoint/2010/main" val="3426488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219456" y="146304"/>
            <a:ext cx="11753088"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618979" y="381001"/>
            <a:ext cx="109728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844800" y="2819400"/>
            <a:ext cx="8746979"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7416800" y="6509004"/>
            <a:ext cx="4003040" cy="274320"/>
          </a:xfrm>
        </p:spPr>
        <p:txBody>
          <a:bodyPr vert="horz" rtlCol="0"/>
          <a:lstStyle>
            <a:extLst/>
          </a:lstStyle>
          <a:p>
            <a:fld id="{4AAD347D-5ACD-4C99-B74B-A9C85AD731AF}" type="datetimeFigureOut">
              <a:rPr lang="en-US" smtClean="0"/>
              <a:t>7/15/2019</a:t>
            </a:fld>
            <a:endParaRPr lang="en-US" dirty="0"/>
          </a:p>
        </p:txBody>
      </p:sp>
      <p:sp>
        <p:nvSpPr>
          <p:cNvPr id="11" name="Slide Number Placeholder 10"/>
          <p:cNvSpPr>
            <a:spLocks noGrp="1"/>
          </p:cNvSpPr>
          <p:nvPr>
            <p:ph type="sldNum" sz="quarter" idx="11"/>
          </p:nvPr>
        </p:nvSpPr>
        <p:spPr>
          <a:xfrm>
            <a:off x="11518603" y="6509004"/>
            <a:ext cx="619051" cy="274320"/>
          </a:xfrm>
        </p:spPr>
        <p:txBody>
          <a:bodyPr vert="horz" rtlCol="0"/>
          <a:lstStyle>
            <a:lvl1pPr>
              <a:defRPr>
                <a:solidFill>
                  <a:schemeClr val="tx2">
                    <a:shade val="90000"/>
                  </a:schemeClr>
                </a:solidFill>
              </a:defRPr>
            </a:lvl1pPr>
            <a:extLst/>
          </a:lstStyle>
          <a:p>
            <a:fld id="{D57F1E4F-1CFF-5643-939E-02111984F565}" type="slidenum">
              <a:rPr lang="en-US" smtClean="0"/>
              <a:t>‹#›</a:t>
            </a:fld>
            <a:endParaRPr lang="en-US" dirty="0"/>
          </a:p>
        </p:txBody>
      </p:sp>
      <p:sp>
        <p:nvSpPr>
          <p:cNvPr id="12" name="Footer Placeholder 11"/>
          <p:cNvSpPr>
            <a:spLocks noGrp="1"/>
          </p:cNvSpPr>
          <p:nvPr>
            <p:ph type="ftr" sz="quarter" idx="12"/>
          </p:nvPr>
        </p:nvSpPr>
        <p:spPr>
          <a:xfrm>
            <a:off x="2133600" y="6509004"/>
            <a:ext cx="5209952" cy="274320"/>
          </a:xfrm>
        </p:spPr>
        <p:txBody>
          <a:bodyPr vert="horz" rtlCol="0"/>
          <a:lstStyle>
            <a:extLst/>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509A250-FF31-4206-8172-F9D3106AACB1}" type="datetimeFigureOut">
              <a:rPr lang="en-US" smtClean="0"/>
              <a:t>7/15/2019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02111984F565}"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509A250-FF31-4206-8172-F9D3106AACB1}" type="datetimeFigureOut">
              <a:rPr lang="en-US" smtClean="0"/>
              <a:t>7/15/2019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02111984F565}"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509A250-FF31-4206-8172-F9D3106AACB1}" type="datetimeFigureOut">
              <a:rPr lang="en-US" smtClean="0"/>
              <a:t>7/15/2019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02111984F565}"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333504" y="3267456"/>
            <a:ext cx="98755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963168" y="498230"/>
            <a:ext cx="103632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963084" y="3287713"/>
            <a:ext cx="103632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7416800" y="6513670"/>
            <a:ext cx="4003040" cy="274320"/>
          </a:xfrm>
        </p:spPr>
        <p:txBody>
          <a:bodyPr vert="horz" rtlCol="0"/>
          <a:lstStyle>
            <a:extLst/>
          </a:lstStyle>
          <a:p>
            <a:fld id="{9796027F-7875-4030-9381-8BD8C4F21935}" type="datetimeFigureOut">
              <a:rPr lang="en-US" smtClean="0"/>
              <a:t>7/15/2019</a:t>
            </a:fld>
            <a:endParaRPr lang="en-US" dirty="0"/>
          </a:p>
        </p:txBody>
      </p:sp>
      <p:sp>
        <p:nvSpPr>
          <p:cNvPr id="9" name="Slide Number Placeholder 8"/>
          <p:cNvSpPr>
            <a:spLocks noGrp="1"/>
          </p:cNvSpPr>
          <p:nvPr>
            <p:ph type="sldNum" sz="quarter" idx="11"/>
          </p:nvPr>
        </p:nvSpPr>
        <p:spPr>
          <a:xfrm>
            <a:off x="11518603" y="6513670"/>
            <a:ext cx="619051" cy="274320"/>
          </a:xfrm>
        </p:spPr>
        <p:txBody>
          <a:bodyPr vert="horz" rtlCol="0"/>
          <a:lstStyle>
            <a:lvl1pPr>
              <a:defRPr>
                <a:solidFill>
                  <a:schemeClr val="tx2">
                    <a:shade val="90000"/>
                  </a:schemeClr>
                </a:solidFill>
              </a:defRPr>
            </a:lvl1pPr>
            <a:extLst/>
          </a:lstStyle>
          <a:p>
            <a:fld id="{D57F1E4F-1CFF-5643-939E-02111984F565}" type="slidenum">
              <a:rPr lang="en-US" smtClean="0"/>
              <a:t>‹#›</a:t>
            </a:fld>
            <a:endParaRPr lang="en-US" dirty="0"/>
          </a:p>
        </p:txBody>
      </p:sp>
      <p:sp>
        <p:nvSpPr>
          <p:cNvPr id="10" name="Footer Placeholder 9"/>
          <p:cNvSpPr>
            <a:spLocks noGrp="1"/>
          </p:cNvSpPr>
          <p:nvPr>
            <p:ph type="ftr" sz="quarter" idx="12"/>
          </p:nvPr>
        </p:nvSpPr>
        <p:spPr>
          <a:xfrm>
            <a:off x="2133600" y="6513670"/>
            <a:ext cx="5209952" cy="274320"/>
          </a:xfrm>
        </p:spPr>
        <p:txBody>
          <a:bodyPr vert="horz" rtlCol="0"/>
          <a:lstStyle>
            <a:extLst/>
          </a:lstStyle>
          <a:p>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645920"/>
            <a:ext cx="53848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645920"/>
            <a:ext cx="53848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796027F-7875-4030-9381-8BD8C4F21935}" type="datetimeFigureOut">
              <a:rPr lang="en-US" smtClean="0"/>
              <a:t>7/15/2019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a:xfrm>
            <a:off x="11521440" y="6514568"/>
            <a:ext cx="619051" cy="274320"/>
          </a:xfrm>
        </p:spPr>
        <p:txBody>
          <a:bodyPr/>
          <a:lstStyle>
            <a:extLst/>
          </a:lstStyle>
          <a:p>
            <a:fld id="{D57F1E4F-1CFF-5643-939E-02111984F565}" type="slidenum">
              <a:rPr lang="en-US" smtClean="0"/>
              <a:t>‹#›</a:t>
            </a:fld>
            <a:endParaRPr lang="en-US" dirty="0"/>
          </a:p>
        </p:txBody>
      </p:sp>
      <p:sp>
        <p:nvSpPr>
          <p:cNvPr id="10" name="Rectangle 9"/>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822325" y="216521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6400800" y="216521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609600" y="251948"/>
            <a:ext cx="109728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535113"/>
            <a:ext cx="5386917"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535113"/>
            <a:ext cx="5389033"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362201"/>
            <a:ext cx="5386917"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362201"/>
            <a:ext cx="5389033"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796027F-7875-4030-9381-8BD8C4F21935}" type="datetimeFigureOut">
              <a:rPr lang="en-US" smtClean="0"/>
              <a:t>7/15/2019</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a:xfrm>
            <a:off x="11521440" y="6514568"/>
            <a:ext cx="619051" cy="274320"/>
          </a:xfrm>
        </p:spPr>
        <p:txBody>
          <a:bodyPr/>
          <a:lstStyle>
            <a:extLst/>
          </a:lstStyle>
          <a:p>
            <a:fld id="{D57F1E4F-1CFF-5643-939E-02111984F565}"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53218"/>
            <a:ext cx="109728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509A250-FF31-4206-8172-F9D3106AACB1}" type="datetimeFigureOut">
              <a:rPr lang="en-US" smtClean="0"/>
              <a:t>7/15/2019</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57F1E4F-1CFF-5643-939E-02111984F565}" type="slidenum">
              <a:rPr lang="en-US" smtClean="0"/>
              <a:t>‹#›</a:t>
            </a:fld>
            <a:endParaRPr lang="en-US" dirty="0"/>
          </a:p>
        </p:txBody>
      </p:sp>
      <p:sp>
        <p:nvSpPr>
          <p:cNvPr id="7" name="Rectangle 6"/>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509A250-FF31-4206-8172-F9D3106AACB1}" type="datetimeFigureOut">
              <a:rPr lang="en-US" smtClean="0"/>
              <a:t>7/15/2019</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D57F1E4F-1CFF-5643-939E-02111984F565}"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6743403" y="105765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6617515" y="304800"/>
            <a:ext cx="524256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617515" y="1107560"/>
            <a:ext cx="524256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04800" y="2209800"/>
            <a:ext cx="11555275"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7416800" y="6513670"/>
            <a:ext cx="4003040" cy="274320"/>
          </a:xfrm>
        </p:spPr>
        <p:txBody>
          <a:bodyPr vert="horz" rtlCol="0"/>
          <a:lstStyle>
            <a:extLst/>
          </a:lstStyle>
          <a:p>
            <a:fld id="{4509A250-FF31-4206-8172-F9D3106AACB1}" type="datetimeFigureOut">
              <a:rPr lang="en-US" smtClean="0"/>
              <a:t>7/15/2019</a:t>
            </a:fld>
            <a:endParaRPr lang="en-US" dirty="0"/>
          </a:p>
        </p:txBody>
      </p:sp>
      <p:sp>
        <p:nvSpPr>
          <p:cNvPr id="10" name="Slide Number Placeholder 9"/>
          <p:cNvSpPr>
            <a:spLocks noGrp="1"/>
          </p:cNvSpPr>
          <p:nvPr>
            <p:ph type="sldNum" sz="quarter" idx="11"/>
          </p:nvPr>
        </p:nvSpPr>
        <p:spPr>
          <a:xfrm>
            <a:off x="11518603" y="6513670"/>
            <a:ext cx="619051" cy="274320"/>
          </a:xfrm>
        </p:spPr>
        <p:txBody>
          <a:bodyPr vert="horz" rtlCol="0"/>
          <a:lstStyle>
            <a:lvl1pPr>
              <a:defRPr>
                <a:solidFill>
                  <a:schemeClr val="tx2">
                    <a:shade val="90000"/>
                  </a:schemeClr>
                </a:solidFill>
              </a:defRPr>
            </a:lvl1pPr>
            <a:extLst/>
          </a:lstStyle>
          <a:p>
            <a:fld id="{D57F1E4F-1CFF-5643-939E-02111984F565}" type="slidenum">
              <a:rPr lang="en-US" smtClean="0"/>
              <a:t>‹#›</a:t>
            </a:fld>
            <a:endParaRPr lang="en-US" dirty="0"/>
          </a:p>
        </p:txBody>
      </p:sp>
      <p:sp>
        <p:nvSpPr>
          <p:cNvPr id="11" name="Footer Placeholder 10"/>
          <p:cNvSpPr>
            <a:spLocks noGrp="1"/>
          </p:cNvSpPr>
          <p:nvPr>
            <p:ph type="ftr" sz="quarter" idx="12"/>
          </p:nvPr>
        </p:nvSpPr>
        <p:spPr>
          <a:xfrm>
            <a:off x="2133600" y="6513670"/>
            <a:ext cx="5209952" cy="274320"/>
          </a:xfrm>
        </p:spPr>
        <p:txBody>
          <a:bodyPr vert="horz" rtlCol="0"/>
          <a:lstStyle>
            <a:extLst/>
          </a:lstStyle>
          <a:p>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53924" y="4724400"/>
            <a:ext cx="73152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4053924" y="5388937"/>
            <a:ext cx="73152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406400" y="249864"/>
            <a:ext cx="113792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7416800" y="6509004"/>
            <a:ext cx="4003040" cy="274320"/>
          </a:xfrm>
        </p:spPr>
        <p:txBody>
          <a:bodyPr vert="horz" rtlCol="0"/>
          <a:lstStyle>
            <a:extLst/>
          </a:lstStyle>
          <a:p>
            <a:fld id="{4509A250-FF31-4206-8172-F9D3106AACB1}" type="datetimeFigureOut">
              <a:rPr lang="en-US" smtClean="0"/>
              <a:t>7/15/2019</a:t>
            </a:fld>
            <a:endParaRPr lang="en-US" dirty="0"/>
          </a:p>
        </p:txBody>
      </p:sp>
      <p:sp>
        <p:nvSpPr>
          <p:cNvPr id="9" name="Slide Number Placeholder 8"/>
          <p:cNvSpPr>
            <a:spLocks noGrp="1"/>
          </p:cNvSpPr>
          <p:nvPr>
            <p:ph type="sldNum" sz="quarter" idx="11"/>
          </p:nvPr>
        </p:nvSpPr>
        <p:spPr>
          <a:xfrm>
            <a:off x="11518603" y="6509004"/>
            <a:ext cx="619051" cy="274320"/>
          </a:xfrm>
        </p:spPr>
        <p:txBody>
          <a:bodyPr vert="horz" rtlCol="0"/>
          <a:lstStyle>
            <a:lvl1pPr>
              <a:defRPr>
                <a:solidFill>
                  <a:schemeClr val="tx2">
                    <a:shade val="90000"/>
                  </a:schemeClr>
                </a:solidFill>
              </a:defRPr>
            </a:lvl1pPr>
            <a:extLst/>
          </a:lstStyle>
          <a:p>
            <a:fld id="{D57F1E4F-1CFF-5643-939E-02111984F565}" type="slidenum">
              <a:rPr lang="en-US" smtClean="0"/>
              <a:t>‹#›</a:t>
            </a:fld>
            <a:endParaRPr lang="en-US" dirty="0"/>
          </a:p>
        </p:txBody>
      </p:sp>
      <p:sp>
        <p:nvSpPr>
          <p:cNvPr id="10" name="Footer Placeholder 9"/>
          <p:cNvSpPr>
            <a:spLocks noGrp="1"/>
          </p:cNvSpPr>
          <p:nvPr>
            <p:ph type="ftr" sz="quarter" idx="12"/>
          </p:nvPr>
        </p:nvSpPr>
        <p:spPr>
          <a:xfrm>
            <a:off x="2133600" y="6509004"/>
            <a:ext cx="5209952" cy="274320"/>
          </a:xfrm>
        </p:spPr>
        <p:txBody>
          <a:bodyPr vert="horz" rtlCol="0"/>
          <a:lstStyle>
            <a:extLst/>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219456" y="147085"/>
            <a:ext cx="11747795"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727200" y="6400800"/>
            <a:ext cx="5616352"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dirty="0"/>
          </a:p>
        </p:txBody>
      </p:sp>
      <p:sp>
        <p:nvSpPr>
          <p:cNvPr id="14" name="Date Placeholder 13"/>
          <p:cNvSpPr>
            <a:spLocks noGrp="1"/>
          </p:cNvSpPr>
          <p:nvPr>
            <p:ph type="dt" sz="half" idx="2"/>
          </p:nvPr>
        </p:nvSpPr>
        <p:spPr>
          <a:xfrm>
            <a:off x="7416800" y="6400800"/>
            <a:ext cx="400304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4AAD347D-5ACD-4C99-B74B-A9C85AD731AF}" type="datetimeFigureOut">
              <a:rPr lang="en-US" smtClean="0"/>
              <a:t>7/15/2019</a:t>
            </a:fld>
            <a:endParaRPr lang="en-US" dirty="0"/>
          </a:p>
        </p:txBody>
      </p:sp>
      <p:sp>
        <p:nvSpPr>
          <p:cNvPr id="23" name="Slide Number Placeholder 22"/>
          <p:cNvSpPr>
            <a:spLocks noGrp="1"/>
          </p:cNvSpPr>
          <p:nvPr>
            <p:ph type="sldNum" sz="quarter" idx="4"/>
          </p:nvPr>
        </p:nvSpPr>
        <p:spPr>
          <a:xfrm>
            <a:off x="11518603" y="6514568"/>
            <a:ext cx="619051"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D57F1E4F-1CFF-5643-939E-02111984F565}" type="slidenum">
              <a:rPr lang="en-US" smtClean="0"/>
              <a:t>‹#›</a:t>
            </a:fld>
            <a:endParaRPr lang="en-US" dirty="0"/>
          </a:p>
        </p:txBody>
      </p:sp>
      <p:sp>
        <p:nvSpPr>
          <p:cNvPr id="22" name="Title Placeholder 21"/>
          <p:cNvSpPr>
            <a:spLocks noGrp="1"/>
          </p:cNvSpPr>
          <p:nvPr>
            <p:ph type="title"/>
          </p:nvPr>
        </p:nvSpPr>
        <p:spPr>
          <a:xfrm>
            <a:off x="609600" y="253536"/>
            <a:ext cx="109728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46237"/>
            <a:ext cx="109728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GIF"/><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hyperlink" Target="http://www.framepool.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95067" y="520940"/>
            <a:ext cx="7640876" cy="2123658"/>
          </a:xfrm>
          <a:prstGeom prst="rect">
            <a:avLst/>
          </a:prstGeom>
          <a:noFill/>
        </p:spPr>
        <p:txBody>
          <a:bodyPr wrap="square" rtlCol="1">
            <a:spAutoFit/>
          </a:bodyPr>
          <a:lstStyle/>
          <a:p>
            <a:pPr algn="ctr" rtl="1"/>
            <a:r>
              <a:rPr lang="fa-IR" sz="4400" dirty="0" smtClean="0">
                <a:solidFill>
                  <a:schemeClr val="bg1"/>
                </a:solidFill>
                <a:cs typeface="B Nazanin" pitchFamily="2" charset="-78"/>
              </a:rPr>
              <a:t>شناخت فضای شهری</a:t>
            </a:r>
            <a:endParaRPr lang="en-US" sz="4400" dirty="0" smtClean="0">
              <a:solidFill>
                <a:schemeClr val="bg1"/>
              </a:solidFill>
              <a:cs typeface="B Nazanin" pitchFamily="2" charset="-78"/>
            </a:endParaRPr>
          </a:p>
          <a:p>
            <a:pPr algn="ctr" rtl="1"/>
            <a:r>
              <a:rPr lang="fa-IR" sz="4400" dirty="0" smtClean="0">
                <a:solidFill>
                  <a:schemeClr val="bg1"/>
                </a:solidFill>
                <a:cs typeface="B Nazanin" pitchFamily="2" charset="-78"/>
              </a:rPr>
              <a:t>راکفلر سنتر </a:t>
            </a:r>
            <a:endParaRPr lang="en-US" sz="4400" dirty="0" smtClean="0">
              <a:solidFill>
                <a:schemeClr val="bg1"/>
              </a:solidFill>
              <a:cs typeface="B Nazanin" pitchFamily="2" charset="-78"/>
            </a:endParaRPr>
          </a:p>
          <a:p>
            <a:pPr algn="ctr" rtl="1"/>
            <a:r>
              <a:rPr lang="fa-IR" sz="4400" dirty="0" smtClean="0">
                <a:solidFill>
                  <a:schemeClr val="bg1"/>
                </a:solidFill>
                <a:cs typeface="B Nazanin" pitchFamily="2" charset="-78"/>
              </a:rPr>
              <a:t>(</a:t>
            </a:r>
            <a:r>
              <a:rPr lang="en-US" sz="4400" b="1" dirty="0">
                <a:solidFill>
                  <a:schemeClr val="bg1"/>
                </a:solidFill>
                <a:latin typeface="Adobe Arabic" panose="02040503050201020203" pitchFamily="18" charset="-78"/>
                <a:cs typeface="Adobe Arabic" panose="02040503050201020203" pitchFamily="18" charset="-78"/>
              </a:rPr>
              <a:t>Rockefeller center</a:t>
            </a:r>
            <a:r>
              <a:rPr lang="fa-IR" sz="4400" dirty="0" smtClean="0">
                <a:solidFill>
                  <a:schemeClr val="bg1"/>
                </a:solidFill>
                <a:cs typeface="B Nazanin" pitchFamily="2" charset="-78"/>
              </a:rPr>
              <a:t>)</a:t>
            </a:r>
            <a:endParaRPr lang="fa-IR" sz="4400" dirty="0">
              <a:solidFill>
                <a:schemeClr val="bg1"/>
              </a:solidFill>
              <a:cs typeface="B Nazanin" pitchFamily="2" charset="-78"/>
            </a:endParaRPr>
          </a:p>
        </p:txBody>
      </p:sp>
      <p:sp>
        <p:nvSpPr>
          <p:cNvPr id="7" name="TextBox 6"/>
          <p:cNvSpPr txBox="1"/>
          <p:nvPr/>
        </p:nvSpPr>
        <p:spPr>
          <a:xfrm>
            <a:off x="3592760" y="120830"/>
            <a:ext cx="3845490" cy="400110"/>
          </a:xfrm>
          <a:prstGeom prst="rect">
            <a:avLst/>
          </a:prstGeom>
          <a:noFill/>
        </p:spPr>
        <p:txBody>
          <a:bodyPr wrap="square" rtlCol="1">
            <a:spAutoFit/>
          </a:bodyPr>
          <a:lstStyle/>
          <a:p>
            <a:pPr algn="ctr" rtl="1"/>
            <a:r>
              <a:rPr lang="fa-IR" sz="2000" dirty="0" smtClean="0">
                <a:solidFill>
                  <a:schemeClr val="bg1"/>
                </a:solidFill>
                <a:cs typeface="B Nazanin" pitchFamily="2" charset="-78"/>
              </a:rPr>
              <a:t>بسمه تعالی</a:t>
            </a:r>
          </a:p>
        </p:txBody>
      </p:sp>
      <p:sp>
        <p:nvSpPr>
          <p:cNvPr id="4" name="Title 1"/>
          <p:cNvSpPr txBox="1">
            <a:spLocks/>
          </p:cNvSpPr>
          <p:nvPr/>
        </p:nvSpPr>
        <p:spPr>
          <a:xfrm>
            <a:off x="2079030" y="2143370"/>
            <a:ext cx="9404723" cy="1400530"/>
          </a:xfrm>
          <a:prstGeom prst="rect">
            <a:avLst/>
          </a:prstGeom>
        </p:spPr>
        <p:txBody>
          <a:bodyPr lIns="45720" rIns="228600" anchor="b">
            <a:normAutofit/>
            <a:scene3d>
              <a:camera prst="orthographicFront"/>
              <a:lightRig rig="soft" dir="t">
                <a:rot lat="0" lon="0" rev="2400000"/>
              </a:lightRig>
            </a:scene3d>
            <a:sp3d>
              <a:bevelT w="19050" h="12700"/>
            </a:sp3d>
          </a:bodyPr>
          <a:lstStyle>
            <a:lvl1pPr marL="0" algn="r" rtl="0" eaLnBrk="1" latinLnBrk="0" hangingPunct="1">
              <a:spcBef>
                <a:spcPct val="0"/>
              </a:spcBef>
              <a:buNone/>
              <a:defRPr kumimoji="0" sz="48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a:lstStyle>
          <a:p>
            <a:pPr defTabSz="914400" rtl="1"/>
            <a:r>
              <a:rPr lang="fa-IR" sz="4400" dirty="0" smtClean="0">
                <a:solidFill>
                  <a:schemeClr val="bg1"/>
                </a:solidFill>
                <a:cs typeface="B Nazanin" panose="00000400000000000000" pitchFamily="2" charset="-78"/>
              </a:rPr>
              <a:t>فهرست</a:t>
            </a:r>
            <a:endParaRPr lang="en-US" sz="4400" dirty="0">
              <a:solidFill>
                <a:schemeClr val="bg1"/>
              </a:solidFill>
              <a:cs typeface="B Nazanin" panose="00000400000000000000" pitchFamily="2" charset="-78"/>
            </a:endParaRPr>
          </a:p>
        </p:txBody>
      </p:sp>
      <p:sp>
        <p:nvSpPr>
          <p:cNvPr id="5" name="Content Placeholder 2"/>
          <p:cNvSpPr txBox="1">
            <a:spLocks/>
          </p:cNvSpPr>
          <p:nvPr/>
        </p:nvSpPr>
        <p:spPr>
          <a:xfrm>
            <a:off x="7906745" y="3543900"/>
            <a:ext cx="3235694" cy="3114478"/>
          </a:xfrm>
          <a:prstGeom prst="rect">
            <a:avLst/>
          </a:prstGeom>
        </p:spPr>
        <p:txBody>
          <a:bodyPr lIns="45720" rIns="246888">
            <a:noAutofit/>
          </a:bodyPr>
          <a:lstStyle>
            <a:lvl1pPr marL="0" indent="0" algn="r" rtl="0" eaLnBrk="1" latinLnBrk="0" hangingPunct="1">
              <a:spcBef>
                <a:spcPts val="0"/>
              </a:spcBef>
              <a:buClr>
                <a:schemeClr val="accent1"/>
              </a:buClr>
              <a:buSzPct val="70000"/>
              <a:buFont typeface="Wingdings 2"/>
              <a:buNone/>
              <a:defRPr kumimoji="0" sz="3200" kern="1200">
                <a:solidFill>
                  <a:schemeClr val="tx1"/>
                </a:solidFill>
                <a:effectLst/>
                <a:latin typeface="+mn-lt"/>
                <a:ea typeface="+mn-ea"/>
                <a:cs typeface="+mn-cs"/>
              </a:defRPr>
            </a:lvl1pPr>
            <a:lvl2pPr marL="457200" indent="0" algn="ctr" rtl="0" eaLnBrk="1" latinLnBrk="0" hangingPunct="1">
              <a:spcBef>
                <a:spcPts val="400"/>
              </a:spcBef>
              <a:buClr>
                <a:schemeClr val="accent2"/>
              </a:buClr>
              <a:buSzPct val="90000"/>
              <a:buFontTx/>
              <a:buNone/>
              <a:defRPr kumimoji="0" sz="2600" kern="1200">
                <a:solidFill>
                  <a:schemeClr val="tx1"/>
                </a:solidFill>
                <a:latin typeface="+mn-lt"/>
                <a:ea typeface="+mn-ea"/>
                <a:cs typeface="+mn-cs"/>
              </a:defRPr>
            </a:lvl2pPr>
            <a:lvl3pPr marL="914400" indent="0" algn="ctr" rtl="0" eaLnBrk="1" latinLnBrk="0" hangingPunct="1">
              <a:spcBef>
                <a:spcPts val="400"/>
              </a:spcBef>
              <a:buClr>
                <a:schemeClr val="accent3"/>
              </a:buClr>
              <a:buSzPct val="100000"/>
              <a:buFont typeface="Wingdings 2"/>
              <a:buNone/>
              <a:defRPr kumimoji="0"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100000"/>
              <a:buFont typeface="Wingdings 2"/>
              <a:buNone/>
              <a:defRPr kumimoji="0" sz="2000" kern="1200">
                <a:solidFill>
                  <a:schemeClr val="tx1"/>
                </a:solidFill>
                <a:latin typeface="+mn-lt"/>
                <a:ea typeface="+mn-ea"/>
                <a:cs typeface="+mn-cs"/>
              </a:defRPr>
            </a:lvl4pPr>
            <a:lvl5pPr marL="1828800" indent="0" algn="ctr" rtl="0" eaLnBrk="1" latinLnBrk="0" hangingPunct="1">
              <a:spcBef>
                <a:spcPts val="400"/>
              </a:spcBef>
              <a:buClr>
                <a:schemeClr val="accent3"/>
              </a:buClr>
              <a:buSzPct val="100000"/>
              <a:buFont typeface="Wingdings 2"/>
              <a:buNone/>
              <a:defRPr kumimoji="0" sz="1900" kern="1200">
                <a:solidFill>
                  <a:schemeClr val="tx1"/>
                </a:solidFill>
                <a:latin typeface="+mn-lt"/>
                <a:ea typeface="+mn-ea"/>
                <a:cs typeface="+mn-cs"/>
              </a:defRPr>
            </a:lvl5pPr>
            <a:lvl6pPr marL="2286000" indent="0" algn="ctr" rtl="0" eaLnBrk="1" latinLnBrk="0" hangingPunct="1">
              <a:spcBef>
                <a:spcPts val="400"/>
              </a:spcBef>
              <a:buClr>
                <a:schemeClr val="accent4"/>
              </a:buClr>
              <a:buFont typeface="Wingdings 2"/>
              <a:buNone/>
              <a:defRPr kumimoji="0" sz="1800" kern="1200" baseline="0">
                <a:solidFill>
                  <a:schemeClr val="tx1"/>
                </a:solidFill>
                <a:latin typeface="+mn-lt"/>
                <a:ea typeface="+mn-ea"/>
                <a:cs typeface="+mn-cs"/>
              </a:defRPr>
            </a:lvl6pPr>
            <a:lvl7pPr marL="2743200" indent="0" algn="ctr" rtl="0" eaLnBrk="1" latinLnBrk="0" hangingPunct="1">
              <a:spcBef>
                <a:spcPts val="400"/>
              </a:spcBef>
              <a:buClr>
                <a:schemeClr val="accent4"/>
              </a:buClr>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ts val="400"/>
              </a:spcBef>
              <a:buClr>
                <a:schemeClr val="accent4"/>
              </a:buClr>
              <a:buFont typeface="Wingdings 2"/>
              <a:buNone/>
              <a:defRPr kumimoji="0" sz="1600" kern="1200" baseline="0">
                <a:solidFill>
                  <a:schemeClr val="tx1"/>
                </a:solidFill>
                <a:latin typeface="+mn-lt"/>
                <a:ea typeface="+mn-ea"/>
                <a:cs typeface="+mn-cs"/>
              </a:defRPr>
            </a:lvl8pPr>
            <a:lvl9pPr marL="3657600" indent="0" algn="ctr" rtl="0" eaLnBrk="1" latinLnBrk="0" hangingPunct="1">
              <a:spcBef>
                <a:spcPts val="400"/>
              </a:spcBef>
              <a:buClr>
                <a:schemeClr val="accent4"/>
              </a:buClr>
              <a:buFont typeface="Wingdings 2"/>
              <a:buNone/>
              <a:defRPr kumimoji="0" sz="1600" kern="1200" baseline="0">
                <a:solidFill>
                  <a:schemeClr val="tx1"/>
                </a:solidFill>
                <a:latin typeface="+mn-lt"/>
                <a:ea typeface="+mn-ea"/>
                <a:cs typeface="+mn-cs"/>
              </a:defRPr>
            </a:lvl9pPr>
            <a:extLst/>
          </a:lstStyle>
          <a:p>
            <a:pPr defTabSz="914400" rtl="1">
              <a:buFont typeface="Wingdings" pitchFamily="2" charset="2"/>
              <a:buChar char="v"/>
            </a:pPr>
            <a:r>
              <a:rPr lang="fa-IR" sz="2400" dirty="0" smtClean="0">
                <a:solidFill>
                  <a:schemeClr val="bg1"/>
                </a:solidFill>
                <a:cs typeface="B Nazanin" pitchFamily="2" charset="-78"/>
              </a:rPr>
              <a:t>مقدمه</a:t>
            </a:r>
          </a:p>
          <a:p>
            <a:pPr defTabSz="914400" rtl="1">
              <a:buFont typeface="Wingdings" pitchFamily="2" charset="2"/>
              <a:buChar char="v"/>
            </a:pPr>
            <a:r>
              <a:rPr lang="fa-IR" sz="2400" dirty="0" smtClean="0">
                <a:solidFill>
                  <a:schemeClr val="bg1"/>
                </a:solidFill>
                <a:cs typeface="B Nazanin" pitchFamily="2" charset="-78"/>
              </a:rPr>
              <a:t>موقعیت راکفلر سنتر</a:t>
            </a:r>
            <a:endParaRPr lang="en-US" sz="2400" dirty="0" smtClean="0">
              <a:solidFill>
                <a:schemeClr val="bg1"/>
              </a:solidFill>
              <a:cs typeface="B Nazanin" pitchFamily="2" charset="-78"/>
            </a:endParaRPr>
          </a:p>
          <a:p>
            <a:pPr defTabSz="914400" rtl="1">
              <a:buFont typeface="Wingdings" pitchFamily="2" charset="2"/>
              <a:buChar char="v"/>
            </a:pPr>
            <a:r>
              <a:rPr lang="fa-IR" sz="2400" dirty="0" smtClean="0">
                <a:solidFill>
                  <a:schemeClr val="bg1"/>
                </a:solidFill>
                <a:cs typeface="B Nazanin" pitchFamily="2" charset="-78"/>
              </a:rPr>
              <a:t>اساس طرح مجموعه</a:t>
            </a:r>
          </a:p>
          <a:p>
            <a:pPr defTabSz="914400" rtl="1">
              <a:buFont typeface="Wingdings" pitchFamily="2" charset="2"/>
              <a:buChar char="v"/>
            </a:pPr>
            <a:r>
              <a:rPr lang="fa-IR" sz="2400" dirty="0" smtClean="0">
                <a:solidFill>
                  <a:schemeClr val="bg1"/>
                </a:solidFill>
                <a:cs typeface="B Nazanin" pitchFamily="2" charset="-78"/>
              </a:rPr>
              <a:t>تشریح فضای راکفلر سنتر</a:t>
            </a:r>
          </a:p>
          <a:p>
            <a:pPr defTabSz="914400" rtl="1">
              <a:buFont typeface="Wingdings" pitchFamily="2" charset="2"/>
              <a:buChar char="v"/>
            </a:pPr>
            <a:r>
              <a:rPr lang="fa-IR" sz="2400" dirty="0" smtClean="0">
                <a:solidFill>
                  <a:schemeClr val="bg1"/>
                </a:solidFill>
                <a:cs typeface="B Nazanin" pitchFamily="2" charset="-78"/>
              </a:rPr>
              <a:t>رابطه ساختمانها با یکدیگر</a:t>
            </a:r>
          </a:p>
          <a:p>
            <a:pPr defTabSz="914400" rtl="1">
              <a:buFont typeface="Wingdings" pitchFamily="2" charset="2"/>
              <a:buChar char="v"/>
            </a:pPr>
            <a:r>
              <a:rPr lang="fa-IR" sz="2400" dirty="0" smtClean="0">
                <a:solidFill>
                  <a:schemeClr val="bg1"/>
                </a:solidFill>
                <a:cs typeface="B Nazanin" pitchFamily="2" charset="-78"/>
              </a:rPr>
              <a:t>فضا-زمان و راکفلر</a:t>
            </a:r>
          </a:p>
          <a:p>
            <a:pPr defTabSz="914400" rtl="1">
              <a:buFont typeface="Wingdings" pitchFamily="2" charset="2"/>
              <a:buChar char="v"/>
            </a:pPr>
            <a:r>
              <a:rPr lang="fa-IR" sz="2400" dirty="0" smtClean="0">
                <a:solidFill>
                  <a:schemeClr val="bg1"/>
                </a:solidFill>
                <a:cs typeface="B Nazanin" pitchFamily="2" charset="-78"/>
              </a:rPr>
              <a:t>توصیف پلازا</a:t>
            </a:r>
          </a:p>
          <a:p>
            <a:pPr defTabSz="914400" rtl="1">
              <a:buFont typeface="Wingdings" pitchFamily="2" charset="2"/>
              <a:buChar char="v"/>
            </a:pPr>
            <a:r>
              <a:rPr lang="fa-IR" sz="2400" dirty="0" smtClean="0">
                <a:solidFill>
                  <a:schemeClr val="bg1"/>
                </a:solidFill>
                <a:cs typeface="B Nazanin" pitchFamily="2" charset="-78"/>
              </a:rPr>
              <a:t>منابع</a:t>
            </a:r>
            <a:endParaRPr lang="en-US" sz="2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31115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randombar(horizontal)">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9" dur="500"/>
                                        <p:tgtEl>
                                          <p:spTgt spid="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randombar(horizontal)">
                                      <p:cBhvr>
                                        <p:cTn id="34" dur="500"/>
                                        <p:tgtEl>
                                          <p:spTgt spid="5">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Effect transition="in" filter="randombar(horizontal)">
                                      <p:cBhvr>
                                        <p:cTn id="39" dur="500"/>
                                        <p:tgtEl>
                                          <p:spTgt spid="5">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5">
                                            <p:txEl>
                                              <p:pRg st="5" end="5"/>
                                            </p:txEl>
                                          </p:spTgt>
                                        </p:tgtEl>
                                        <p:attrNameLst>
                                          <p:attrName>style.visibility</p:attrName>
                                        </p:attrNameLst>
                                      </p:cBhvr>
                                      <p:to>
                                        <p:strVal val="visible"/>
                                      </p:to>
                                    </p:set>
                                    <p:animEffect transition="in" filter="randombar(horizontal)">
                                      <p:cBhvr>
                                        <p:cTn id="44" dur="500"/>
                                        <p:tgtEl>
                                          <p:spTgt spid="5">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randombar(horizontal)">
                                      <p:cBhvr>
                                        <p:cTn id="49" dur="500"/>
                                        <p:tgtEl>
                                          <p:spTgt spid="5">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5">
                                            <p:txEl>
                                              <p:pRg st="7" end="7"/>
                                            </p:txEl>
                                          </p:spTgt>
                                        </p:tgtEl>
                                        <p:attrNameLst>
                                          <p:attrName>style.visibility</p:attrName>
                                        </p:attrNameLst>
                                      </p:cBhvr>
                                      <p:to>
                                        <p:strVal val="visible"/>
                                      </p:to>
                                    </p:set>
                                    <p:animEffect transition="in" filter="randombar(horizontal)">
                                      <p:cBhvr>
                                        <p:cTn id="54"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475" y="0"/>
            <a:ext cx="9404723" cy="1400530"/>
          </a:xfrm>
        </p:spPr>
        <p:txBody>
          <a:bodyPr/>
          <a:lstStyle/>
          <a:p>
            <a:pPr algn="ctr" rtl="1"/>
            <a:r>
              <a:rPr lang="fa-IR" sz="4400" dirty="0" smtClean="0">
                <a:solidFill>
                  <a:schemeClr val="bg1"/>
                </a:solidFill>
                <a:cs typeface="B Nazanin" panose="00000400000000000000" pitchFamily="2" charset="-78"/>
              </a:rPr>
              <a:t>مقدمه</a:t>
            </a:r>
            <a:endParaRPr lang="en-US" sz="4400" dirty="0">
              <a:solidFill>
                <a:schemeClr val="bg1"/>
              </a:solidFill>
              <a:cs typeface="B Nazanin" panose="00000400000000000000" pitchFamily="2" charset="-78"/>
            </a:endParaRPr>
          </a:p>
        </p:txBody>
      </p:sp>
      <p:sp>
        <p:nvSpPr>
          <p:cNvPr id="3" name="Content Placeholder 2"/>
          <p:cNvSpPr>
            <a:spLocks noGrp="1"/>
          </p:cNvSpPr>
          <p:nvPr>
            <p:ph idx="1"/>
          </p:nvPr>
        </p:nvSpPr>
        <p:spPr>
          <a:xfrm>
            <a:off x="5757385" y="1889915"/>
            <a:ext cx="5794964" cy="4195481"/>
          </a:xfrm>
        </p:spPr>
        <p:txBody>
          <a:bodyPr numCol="1">
            <a:noAutofit/>
          </a:bodyPr>
          <a:lstStyle/>
          <a:p>
            <a:pPr algn="just" rtl="1"/>
            <a:r>
              <a:rPr lang="fa-IR" sz="2400" dirty="0">
                <a:solidFill>
                  <a:schemeClr val="bg1"/>
                </a:solidFill>
                <a:cs typeface="B Nazanin" pitchFamily="2" charset="-78"/>
              </a:rPr>
              <a:t>شهرهای بزرگ </a:t>
            </a:r>
            <a:r>
              <a:rPr lang="fa-IR" sz="2400" dirty="0" smtClean="0">
                <a:solidFill>
                  <a:schemeClr val="bg1"/>
                </a:solidFill>
                <a:cs typeface="B Nazanin" pitchFamily="2" charset="-78"/>
              </a:rPr>
              <a:t>آینده </a:t>
            </a:r>
            <a:r>
              <a:rPr lang="fa-IR" sz="2400" dirty="0">
                <a:solidFill>
                  <a:schemeClr val="bg1"/>
                </a:solidFill>
                <a:cs typeface="B Nazanin" pitchFamily="2" charset="-78"/>
              </a:rPr>
              <a:t>از "مراکز اجتماعی" و </a:t>
            </a:r>
            <a:r>
              <a:rPr lang="fa-IR" sz="2400" dirty="0" smtClean="0">
                <a:solidFill>
                  <a:schemeClr val="bg1"/>
                </a:solidFill>
                <a:cs typeface="B Nazanin" pitchFamily="2" charset="-78"/>
              </a:rPr>
              <a:t>میدان</a:t>
            </a:r>
            <a:r>
              <a:rPr lang="en-US" sz="2400" dirty="0" smtClean="0">
                <a:solidFill>
                  <a:schemeClr val="bg1"/>
                </a:solidFill>
                <a:cs typeface="B Nazanin" pitchFamily="2" charset="-78"/>
              </a:rPr>
              <a:t> </a:t>
            </a:r>
            <a:r>
              <a:rPr lang="fa-IR" sz="2400" dirty="0" smtClean="0">
                <a:solidFill>
                  <a:schemeClr val="bg1"/>
                </a:solidFill>
                <a:cs typeface="B Nazanin" pitchFamily="2" charset="-78"/>
              </a:rPr>
              <a:t>های </a:t>
            </a:r>
            <a:r>
              <a:rPr lang="fa-IR" sz="2400" dirty="0">
                <a:solidFill>
                  <a:schemeClr val="bg1"/>
                </a:solidFill>
                <a:cs typeface="B Nazanin" pitchFamily="2" charset="-78"/>
              </a:rPr>
              <a:t>عمومی برخوردار خواهند بود که مانند آگوراهای یونان یا فروم های رومیان و یا میدانهای مقابل کاتدرالها در قرون وسطی محلهایی برای تجمع مردم خواهند گشت. نخستین مرکز اجتماعی که در عصر ما بوجود آمد "</a:t>
            </a:r>
            <a:r>
              <a:rPr lang="fa-IR" sz="2400" dirty="0" smtClean="0">
                <a:solidFill>
                  <a:schemeClr val="bg1"/>
                </a:solidFill>
                <a:cs typeface="B Nazanin" pitchFamily="2" charset="-78"/>
              </a:rPr>
              <a:t>راکفلر سنتر </a:t>
            </a:r>
            <a:r>
              <a:rPr lang="fa-IR" sz="2400" dirty="0">
                <a:solidFill>
                  <a:schemeClr val="bg1"/>
                </a:solidFill>
                <a:cs typeface="B Nazanin" pitchFamily="2" charset="-78"/>
              </a:rPr>
              <a:t>" در نیویورک بود</a:t>
            </a:r>
            <a:r>
              <a:rPr lang="fa-IR" sz="2400" dirty="0" smtClean="0">
                <a:solidFill>
                  <a:schemeClr val="bg1"/>
                </a:solidFill>
                <a:cs typeface="B Nazanin" pitchFamily="2" charset="-78"/>
              </a:rPr>
              <a:t>.(گیدئون:663)</a:t>
            </a:r>
          </a:p>
          <a:p>
            <a:pPr algn="just" rtl="1"/>
            <a:r>
              <a:rPr lang="fa-IR" sz="2400" dirty="0" smtClean="0">
                <a:solidFill>
                  <a:schemeClr val="bg1"/>
                </a:solidFill>
                <a:cs typeface="B Nazanin" pitchFamily="2" charset="-78"/>
              </a:rPr>
              <a:t>این فضا یکی از مهمترین فضا ها با ویژگی های ذکر شده می باشد.</a:t>
            </a:r>
          </a:p>
          <a:p>
            <a:pPr marL="0" indent="0" algn="just" rtl="1">
              <a:buNone/>
            </a:pPr>
            <a:endParaRPr lang="fa-IR" sz="2400" dirty="0" smtClean="0">
              <a:solidFill>
                <a:schemeClr val="bg1"/>
              </a:solidFill>
              <a:cs typeface="B Nazanin" pitchFamily="2" charset="-78"/>
            </a:endParaRPr>
          </a:p>
          <a:p>
            <a:pPr marL="0" indent="0" algn="just" rtl="1">
              <a:buNone/>
            </a:pPr>
            <a:endParaRPr lang="en-US" sz="2400" dirty="0">
              <a:solidFill>
                <a:schemeClr val="bg1"/>
              </a:solidFill>
              <a:cs typeface="B Nazanin" pitchFamily="2" charset="-78"/>
            </a:endParaRPr>
          </a:p>
          <a:p>
            <a:pPr algn="just" rtl="1"/>
            <a:endParaRPr lang="en-US" sz="2400" dirty="0">
              <a:solidFill>
                <a:schemeClr val="bg1"/>
              </a:solidFill>
              <a:cs typeface="B Nazanin" pitchFamily="2" charset="-78"/>
            </a:endParaRPr>
          </a:p>
          <a:p>
            <a:pPr algn="just" rtl="1"/>
            <a:endParaRPr lang="en-US" sz="2400" dirty="0">
              <a:solidFill>
                <a:schemeClr val="bg1"/>
              </a:solidFill>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483" y="1400530"/>
            <a:ext cx="5223353" cy="45469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flipH="1">
            <a:off x="1925849" y="6072517"/>
            <a:ext cx="2170162" cy="369332"/>
          </a:xfrm>
          <a:prstGeom prst="rect">
            <a:avLst/>
          </a:prstGeom>
          <a:noFill/>
        </p:spPr>
        <p:txBody>
          <a:bodyPr wrap="square" rtlCol="1">
            <a:spAutoFit/>
          </a:bodyPr>
          <a:lstStyle/>
          <a:p>
            <a:r>
              <a:rPr lang="en-US" dirty="0" smtClean="0">
                <a:solidFill>
                  <a:schemeClr val="bg1"/>
                </a:solidFill>
              </a:rPr>
              <a:t>Framepool.com</a:t>
            </a:r>
          </a:p>
        </p:txBody>
      </p:sp>
    </p:spTree>
    <p:extLst>
      <p:ext uri="{BB962C8B-B14F-4D97-AF65-F5344CB8AC3E}">
        <p14:creationId xmlns:p14="http://schemas.microsoft.com/office/powerpoint/2010/main" val="2522582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3952" y="173943"/>
            <a:ext cx="9404723" cy="1400530"/>
          </a:xfrm>
        </p:spPr>
        <p:txBody>
          <a:bodyPr/>
          <a:lstStyle/>
          <a:p>
            <a:pPr algn="ctr" rtl="1"/>
            <a:r>
              <a:rPr lang="fa-IR" sz="4400" dirty="0" smtClean="0">
                <a:solidFill>
                  <a:schemeClr val="bg1"/>
                </a:solidFill>
                <a:cs typeface="B Nazanin" panose="00000400000000000000" pitchFamily="2" charset="-78"/>
              </a:rPr>
              <a:t>موقعیت راکفلر سنتر</a:t>
            </a:r>
            <a:endParaRPr lang="en-US" sz="4400" dirty="0">
              <a:solidFill>
                <a:schemeClr val="bg1"/>
              </a:solidFill>
              <a:cs typeface="B Nazanin" panose="00000400000000000000" pitchFamily="2" charset="-78"/>
            </a:endParaRPr>
          </a:p>
        </p:txBody>
      </p:sp>
      <p:sp>
        <p:nvSpPr>
          <p:cNvPr id="3" name="Content Placeholder 2"/>
          <p:cNvSpPr>
            <a:spLocks noGrp="1"/>
          </p:cNvSpPr>
          <p:nvPr>
            <p:ph idx="1"/>
          </p:nvPr>
        </p:nvSpPr>
        <p:spPr>
          <a:xfrm>
            <a:off x="7064678" y="2052918"/>
            <a:ext cx="4108537" cy="4195481"/>
          </a:xfrm>
        </p:spPr>
        <p:txBody>
          <a:bodyPr>
            <a:normAutofit fontScale="85000" lnSpcReduction="10000"/>
          </a:bodyPr>
          <a:lstStyle/>
          <a:p>
            <a:pPr algn="just" rtl="1">
              <a:lnSpc>
                <a:spcPct val="150000"/>
              </a:lnSpc>
            </a:pPr>
            <a:r>
              <a:rPr lang="fa-IR" dirty="0">
                <a:solidFill>
                  <a:schemeClr val="bg1"/>
                </a:solidFill>
                <a:cs typeface="B Nazanin" panose="00000400000000000000" pitchFamily="2" charset="-78"/>
              </a:rPr>
              <a:t>راکفلر </a:t>
            </a:r>
            <a:r>
              <a:rPr lang="fa-IR" dirty="0" smtClean="0">
                <a:solidFill>
                  <a:schemeClr val="bg1"/>
                </a:solidFill>
                <a:cs typeface="B Nazanin" panose="00000400000000000000" pitchFamily="2" charset="-78"/>
              </a:rPr>
              <a:t>سنتر مجموعه ای چند عملکردی است متشکل از چهارده ساختمان که </a:t>
            </a:r>
            <a:r>
              <a:rPr lang="fa-IR" dirty="0">
                <a:solidFill>
                  <a:schemeClr val="bg1"/>
                </a:solidFill>
                <a:cs typeface="B Nazanin" panose="00000400000000000000" pitchFamily="2" charset="-78"/>
              </a:rPr>
              <a:t>در قلب نیویورک در منهتن بین خیابانهای پنجم و ششم از یک جانب و خیابانهای چهل و هشتم و پنجاه و یکم از جانب دیگر بنا </a:t>
            </a:r>
            <a:r>
              <a:rPr lang="fa-IR" dirty="0" smtClean="0">
                <a:solidFill>
                  <a:schemeClr val="bg1"/>
                </a:solidFill>
                <a:cs typeface="B Nazanin" panose="00000400000000000000" pitchFamily="2" charset="-78"/>
              </a:rPr>
              <a:t>گشته است.</a:t>
            </a:r>
            <a:endParaRPr lang="en-US" dirty="0">
              <a:solidFill>
                <a:schemeClr val="bg1"/>
              </a:solidFill>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417" y="1490597"/>
            <a:ext cx="6764054" cy="38517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417" y="1269671"/>
            <a:ext cx="11874674" cy="5761973"/>
          </a:xfrm>
          <a:prstGeom prst="rect">
            <a:avLst/>
          </a:prstGeom>
          <a:ln>
            <a:noFill/>
          </a:ln>
          <a:effectLst>
            <a:outerShdw blurRad="292100" dist="139700" dir="2700000" algn="tl" rotWithShape="0">
              <a:srgbClr val="333333">
                <a:alpha val="65000"/>
              </a:srgbClr>
            </a:outerShdw>
          </a:effectLst>
        </p:spPr>
      </p:pic>
      <p:sp>
        <p:nvSpPr>
          <p:cNvPr id="9" name="Right Arrow 8"/>
          <p:cNvSpPr/>
          <p:nvPr/>
        </p:nvSpPr>
        <p:spPr>
          <a:xfrm rot="1942075">
            <a:off x="1141997" y="3631083"/>
            <a:ext cx="3247022" cy="1878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Arrow 9"/>
          <p:cNvSpPr/>
          <p:nvPr/>
        </p:nvSpPr>
        <p:spPr>
          <a:xfrm rot="1942075">
            <a:off x="3686666" y="1805306"/>
            <a:ext cx="1653120" cy="2071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ight Arrow 10"/>
          <p:cNvSpPr/>
          <p:nvPr/>
        </p:nvSpPr>
        <p:spPr>
          <a:xfrm rot="7029406">
            <a:off x="7049007" y="2527545"/>
            <a:ext cx="2791116" cy="281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4099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220" y="365930"/>
            <a:ext cx="9404723" cy="1400530"/>
          </a:xfrm>
        </p:spPr>
        <p:txBody>
          <a:bodyPr/>
          <a:lstStyle/>
          <a:p>
            <a:pPr algn="ctr" rtl="1"/>
            <a:r>
              <a:rPr lang="fa-IR" sz="4400" dirty="0" smtClean="0">
                <a:solidFill>
                  <a:schemeClr val="bg1"/>
                </a:solidFill>
                <a:cs typeface="B Nazanin" panose="00000400000000000000" pitchFamily="2" charset="-78"/>
              </a:rPr>
              <a:t>اساس طرح مجموعه</a:t>
            </a:r>
            <a:endParaRPr lang="en-US" sz="4400" dirty="0">
              <a:solidFill>
                <a:schemeClr val="bg1"/>
              </a:solidFill>
              <a:cs typeface="B Nazanin" panose="00000400000000000000" pitchFamily="2" charset="-78"/>
            </a:endParaRPr>
          </a:p>
        </p:txBody>
      </p:sp>
      <p:sp>
        <p:nvSpPr>
          <p:cNvPr id="3" name="Content Placeholder 2"/>
          <p:cNvSpPr>
            <a:spLocks noGrp="1"/>
          </p:cNvSpPr>
          <p:nvPr>
            <p:ph idx="1"/>
          </p:nvPr>
        </p:nvSpPr>
        <p:spPr/>
        <p:txBody>
          <a:bodyPr>
            <a:normAutofit fontScale="77500" lnSpcReduction="20000"/>
          </a:bodyPr>
          <a:lstStyle/>
          <a:p>
            <a:pPr marL="0" indent="0" algn="just" rtl="1">
              <a:lnSpc>
                <a:spcPct val="150000"/>
              </a:lnSpc>
              <a:buNone/>
            </a:pPr>
            <a:r>
              <a:rPr lang="fa-IR" dirty="0">
                <a:solidFill>
                  <a:schemeClr val="bg1"/>
                </a:solidFill>
                <a:cs typeface="B Nazanin" panose="00000400000000000000" pitchFamily="2" charset="-78"/>
              </a:rPr>
              <a:t>راکفلر در ابتدا یک مرکز تجاری با سه برج و اپرای جدید و یک پلازا به عنوان عناصر تشکیل دهنده مرکز مجموعه در نظر داشت.طرحی که توسط بنیامین موریس تهیه شده بود، رادیو سیتی نامیده شد</a:t>
            </a:r>
            <a:r>
              <a:rPr lang="fa-IR" dirty="0" smtClean="0">
                <a:solidFill>
                  <a:schemeClr val="bg1"/>
                </a:solidFill>
                <a:cs typeface="B Nazanin" panose="00000400000000000000" pitchFamily="2" charset="-78"/>
              </a:rPr>
              <a:t>.(لنگ:224)</a:t>
            </a:r>
          </a:p>
          <a:p>
            <a:pPr marL="0" indent="0" algn="just" rtl="1">
              <a:lnSpc>
                <a:spcPct val="150000"/>
              </a:lnSpc>
              <a:buNone/>
            </a:pPr>
            <a:r>
              <a:rPr lang="fa-IR" dirty="0" smtClean="0">
                <a:solidFill>
                  <a:schemeClr val="bg1"/>
                </a:solidFill>
                <a:cs typeface="B Nazanin" panose="00000400000000000000" pitchFamily="2" charset="-78"/>
              </a:rPr>
              <a:t> که در این پروژه کوشش شده بود با ترکیب ساختمان با یکدیگر همان تاثیر اهرام مصری در بیننده بوجود آید که از نظر فضایی معنایش تمرکز بناهای این مجموعه بود.(گیدئون:662)</a:t>
            </a:r>
          </a:p>
          <a:p>
            <a:pPr marL="0" indent="0" algn="just" rtl="1">
              <a:lnSpc>
                <a:spcPct val="150000"/>
              </a:lnSpc>
              <a:buNone/>
            </a:pPr>
            <a:r>
              <a:rPr lang="fa-IR" dirty="0" smtClean="0">
                <a:solidFill>
                  <a:schemeClr val="bg1"/>
                </a:solidFill>
                <a:cs typeface="B Nazanin" panose="00000400000000000000" pitchFamily="2" charset="-78"/>
              </a:rPr>
              <a:t>به دلیل ارتفاع ساختمان ها و توالی و نسبت آنها با ساختمان های مجاور.</a:t>
            </a:r>
            <a:endParaRPr lang="en-US" dirty="0">
              <a:solidFill>
                <a:schemeClr val="bg1"/>
              </a:solidFill>
              <a:cs typeface="B Nazanin" panose="00000400000000000000" pitchFamily="2" charset="-78"/>
            </a:endParaRPr>
          </a:p>
          <a:p>
            <a:pPr marL="0" indent="0" algn="just" rtl="1">
              <a:lnSpc>
                <a:spcPct val="150000"/>
              </a:lnSpc>
              <a:buNone/>
            </a:pPr>
            <a:r>
              <a:rPr lang="fa-IR" dirty="0">
                <a:solidFill>
                  <a:schemeClr val="bg1"/>
                </a:solidFill>
                <a:cs typeface="B Nazanin" panose="00000400000000000000" pitchFamily="2" charset="-78"/>
              </a:rPr>
              <a:t>متروپلیتن اپرا از پروژه خارج شد و همین امر موجب شد که طرحی دیگر با ایده ی اولیه طرح بنیامین موریس  توسط گروهی از معماران تهیه شود و این طراحی نیزدر جهت موضع زیبایی­شناسانه ی ریموند هود حرکت کرد و از طرح بنیامین موریس، همان ایده ی پلازا باقی ماند( لنگ:224).</a:t>
            </a:r>
            <a:endParaRPr lang="en-US" dirty="0">
              <a:solidFill>
                <a:schemeClr val="bg1"/>
              </a:solidFill>
              <a:cs typeface="B Nazanin" panose="00000400000000000000" pitchFamily="2" charset="-78"/>
            </a:endParaRPr>
          </a:p>
          <a:p>
            <a:pPr marL="0" indent="0" algn="just" rtl="1">
              <a:lnSpc>
                <a:spcPct val="150000"/>
              </a:lnSpc>
              <a:buNone/>
            </a:pPr>
            <a:endParaRPr lang="en-US" dirty="0">
              <a:solidFill>
                <a:schemeClr val="bg1"/>
              </a:solidFill>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973" y="1472769"/>
            <a:ext cx="5359400" cy="4902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a:stretch>
            <a:fillRect/>
          </a:stretch>
        </p:blipFill>
        <p:spPr>
          <a:xfrm>
            <a:off x="5713885" y="1482545"/>
            <a:ext cx="6135736" cy="48826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8857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3794" y="94304"/>
            <a:ext cx="9404723" cy="1400530"/>
          </a:xfrm>
        </p:spPr>
        <p:txBody>
          <a:bodyPr>
            <a:normAutofit fontScale="90000"/>
          </a:bodyPr>
          <a:lstStyle/>
          <a:p>
            <a:pPr algn="ctr" rtl="1"/>
            <a:r>
              <a:rPr lang="fa-IR" sz="4400" dirty="0">
                <a:solidFill>
                  <a:schemeClr val="bg1"/>
                </a:solidFill>
                <a:cs typeface="B Nazanin" pitchFamily="2" charset="-78"/>
              </a:rPr>
              <a:t>تشریح فضای راکفلر سنتر</a:t>
            </a:r>
            <a:br>
              <a:rPr lang="fa-IR" sz="4400" dirty="0">
                <a:solidFill>
                  <a:schemeClr val="bg1"/>
                </a:solidFill>
                <a:cs typeface="B Nazanin" pitchFamily="2" charset="-78"/>
              </a:rPr>
            </a:br>
            <a:endParaRPr lang="en-US" sz="4400" dirty="0">
              <a:solidFill>
                <a:schemeClr val="bg1"/>
              </a:solidFill>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0633" y="1623529"/>
            <a:ext cx="4828515" cy="5018568"/>
          </a:xfrm>
          <a:prstGeom prst="rect">
            <a:avLst/>
          </a:prstGeom>
          <a:ln w="228600" cap="sq" cmpd="thickThin">
            <a:solidFill>
              <a:srgbClr val="000000"/>
            </a:solidFill>
            <a:prstDash val="solid"/>
            <a:miter lim="800000"/>
          </a:ln>
          <a:effectLst>
            <a:innerShdw blurRad="76200">
              <a:srgbClr val="000000"/>
            </a:innerShdw>
          </a:effectLst>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571" t="-709" r="3317" b="-707"/>
          <a:stretch/>
        </p:blipFill>
        <p:spPr>
          <a:xfrm>
            <a:off x="616228" y="1254785"/>
            <a:ext cx="11105171" cy="5215702"/>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351" y="1062723"/>
            <a:ext cx="11213048" cy="5472111"/>
          </a:xfrm>
          <a:prstGeom prst="rect">
            <a:avLst/>
          </a:prstGeom>
        </p:spPr>
      </p:pic>
    </p:spTree>
    <p:extLst>
      <p:ext uri="{BB962C8B-B14F-4D97-AF65-F5344CB8AC3E}">
        <p14:creationId xmlns:p14="http://schemas.microsoft.com/office/powerpoint/2010/main" val="420121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125" y="197052"/>
            <a:ext cx="9404723" cy="1400530"/>
          </a:xfrm>
        </p:spPr>
        <p:txBody>
          <a:bodyPr>
            <a:normAutofit fontScale="90000"/>
          </a:bodyPr>
          <a:lstStyle/>
          <a:p>
            <a:pPr algn="ctr" rtl="1"/>
            <a:r>
              <a:rPr lang="fa-IR" sz="4400" dirty="0">
                <a:solidFill>
                  <a:schemeClr val="bg1"/>
                </a:solidFill>
                <a:cs typeface="B Nazanin" pitchFamily="2" charset="-78"/>
              </a:rPr>
              <a:t>رابطه ساختمانها با یکدیگر</a:t>
            </a:r>
            <a:br>
              <a:rPr lang="fa-IR" sz="4400" dirty="0">
                <a:solidFill>
                  <a:schemeClr val="bg1"/>
                </a:solidFill>
                <a:cs typeface="B Nazanin" pitchFamily="2" charset="-78"/>
              </a:rPr>
            </a:br>
            <a:endParaRPr lang="en-US" sz="4400" dirty="0">
              <a:solidFill>
                <a:schemeClr val="bg1"/>
              </a:solidFill>
            </a:endParaRPr>
          </a:p>
        </p:txBody>
      </p:sp>
      <p:sp>
        <p:nvSpPr>
          <p:cNvPr id="3" name="Content Placeholder 2"/>
          <p:cNvSpPr>
            <a:spLocks noGrp="1"/>
          </p:cNvSpPr>
          <p:nvPr>
            <p:ph idx="1"/>
          </p:nvPr>
        </p:nvSpPr>
        <p:spPr>
          <a:xfrm>
            <a:off x="5231032" y="1597582"/>
            <a:ext cx="5901307" cy="4195481"/>
          </a:xfrm>
        </p:spPr>
        <p:txBody>
          <a:bodyPr>
            <a:noAutofit/>
          </a:bodyPr>
          <a:lstStyle/>
          <a:p>
            <a:pPr algn="just" rtl="1">
              <a:lnSpc>
                <a:spcPct val="150000"/>
              </a:lnSpc>
            </a:pPr>
            <a:r>
              <a:rPr lang="fa-IR" dirty="0">
                <a:solidFill>
                  <a:schemeClr val="bg1"/>
                </a:solidFill>
                <a:cs typeface="B Nazanin" pitchFamily="2" charset="-78"/>
              </a:rPr>
              <a:t>برای درک ترتیب و نحوه ی قرارگیری ساختمانها در این مرکز به وسیله پلان آن به این موضوع پی خواهیم برد </a:t>
            </a:r>
            <a:r>
              <a:rPr lang="fa-IR" dirty="0" smtClean="0">
                <a:solidFill>
                  <a:schemeClr val="bg1"/>
                </a:solidFill>
                <a:cs typeface="B Nazanin" pitchFamily="2" charset="-78"/>
              </a:rPr>
              <a:t>:</a:t>
            </a:r>
          </a:p>
          <a:p>
            <a:pPr algn="just" rtl="1">
              <a:lnSpc>
                <a:spcPct val="150000"/>
              </a:lnSpc>
            </a:pPr>
            <a:r>
              <a:rPr lang="fa-IR" dirty="0" smtClean="0">
                <a:solidFill>
                  <a:schemeClr val="bg1"/>
                </a:solidFill>
                <a:cs typeface="B Nazanin" pitchFamily="2" charset="-78"/>
              </a:rPr>
              <a:t>حجمهای </a:t>
            </a:r>
            <a:r>
              <a:rPr lang="fa-IR" dirty="0">
                <a:solidFill>
                  <a:schemeClr val="bg1"/>
                </a:solidFill>
                <a:cs typeface="B Nazanin" pitchFamily="2" charset="-78"/>
              </a:rPr>
              <a:t>مختلف چنان در کنار یکدیگر قرار گرفته اند  که سایه ی یکی بر دیگری به حداقل ممکن باشد. برخی از </a:t>
            </a:r>
            <a:r>
              <a:rPr lang="fa-IR" dirty="0" smtClean="0">
                <a:solidFill>
                  <a:schemeClr val="bg1"/>
                </a:solidFill>
                <a:cs typeface="B Nazanin" pitchFamily="2" charset="-78"/>
              </a:rPr>
              <a:t>ساختمانها </a:t>
            </a:r>
            <a:r>
              <a:rPr lang="fa-IR" dirty="0">
                <a:solidFill>
                  <a:schemeClr val="bg1"/>
                </a:solidFill>
                <a:cs typeface="B Nazanin" pitchFamily="2" charset="-78"/>
              </a:rPr>
              <a:t>با یکدیگر موازی هستند و برخی دیگر عمود که این نظم تازه ای نیست؛ اما به محض آنکه شخص در میان این مجموعه – در پلازای راکفلر – شروع به حرکت کند و به تماشای سه آسمان خراش که ارتفاعات مختلف دارند و در سه جهت مختلف قرار گرفته اند پردازد رابطه ی تازه و غیر عادی این ساختمانها را بایکدیگر در می یابد؛ رابطه ای که با یک نگاه و از نقطه ی ثابت درک آن غیر ممکن </a:t>
            </a:r>
            <a:r>
              <a:rPr lang="fa-IR" dirty="0" smtClean="0">
                <a:solidFill>
                  <a:schemeClr val="bg1"/>
                </a:solidFill>
                <a:cs typeface="B Nazanin" pitchFamily="2" charset="-78"/>
              </a:rPr>
              <a:t>است(گیدئون ،1385 :663).</a:t>
            </a:r>
            <a:endParaRPr lang="en-US" dirty="0">
              <a:solidFill>
                <a:schemeClr val="bg1"/>
              </a:solidFill>
              <a:cs typeface="B Nazanin" panose="00000400000000000000" pitchFamily="2" charset="-78"/>
            </a:endParaRPr>
          </a:p>
          <a:p>
            <a:pPr algn="just" rtl="1">
              <a:lnSpc>
                <a:spcPct val="150000"/>
              </a:lnSpc>
            </a:pPr>
            <a:endParaRPr lang="en-US" dirty="0">
              <a:solidFill>
                <a:schemeClr val="bg1"/>
              </a:solidFill>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462764" y="818314"/>
            <a:ext cx="4572396" cy="5816009"/>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421" y="818314"/>
            <a:ext cx="6678294" cy="571652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7" name="TextBox 6"/>
          <p:cNvSpPr txBox="1"/>
          <p:nvPr/>
        </p:nvSpPr>
        <p:spPr>
          <a:xfrm>
            <a:off x="10070189" y="1198303"/>
            <a:ext cx="2124300" cy="646331"/>
          </a:xfrm>
          <a:prstGeom prst="rect">
            <a:avLst/>
          </a:prstGeom>
          <a:noFill/>
        </p:spPr>
        <p:txBody>
          <a:bodyPr wrap="none" rtlCol="0">
            <a:spAutoFit/>
          </a:bodyPr>
          <a:lstStyle/>
          <a:p>
            <a:r>
              <a:rPr lang="en-US" dirty="0">
                <a:solidFill>
                  <a:srgbClr val="FF0000"/>
                </a:solidFill>
              </a:rPr>
              <a:t>nycgovparks.org</a:t>
            </a:r>
          </a:p>
          <a:p>
            <a:endParaRPr lang="en-US" dirty="0">
              <a:solidFill>
                <a:schemeClr val="accent3">
                  <a:lumMod val="60000"/>
                  <a:lumOff val="40000"/>
                </a:schemeClr>
              </a:solidFill>
            </a:endParaRPr>
          </a:p>
        </p:txBody>
      </p:sp>
      <p:sp>
        <p:nvSpPr>
          <p:cNvPr id="9" name="TextBox 8"/>
          <p:cNvSpPr txBox="1"/>
          <p:nvPr/>
        </p:nvSpPr>
        <p:spPr>
          <a:xfrm>
            <a:off x="4374527" y="6211669"/>
            <a:ext cx="2427268" cy="646331"/>
          </a:xfrm>
          <a:prstGeom prst="rect">
            <a:avLst/>
          </a:prstGeom>
          <a:noFill/>
        </p:spPr>
        <p:txBody>
          <a:bodyPr wrap="none" rtlCol="0">
            <a:spAutoFit/>
          </a:bodyPr>
          <a:lstStyle/>
          <a:p>
            <a:r>
              <a:rPr lang="en-US" dirty="0">
                <a:solidFill>
                  <a:srgbClr val="FF0000"/>
                </a:solidFill>
              </a:rPr>
              <a:t>maps.google.co.uk</a:t>
            </a:r>
          </a:p>
          <a:p>
            <a:endParaRPr lang="en-US" dirty="0">
              <a:solidFill>
                <a:srgbClr val="FF0000"/>
              </a:solidFill>
            </a:endParaRPr>
          </a:p>
        </p:txBody>
      </p:sp>
      <p:sp>
        <p:nvSpPr>
          <p:cNvPr id="8" name="Flowchart: Process 7"/>
          <p:cNvSpPr/>
          <p:nvPr/>
        </p:nvSpPr>
        <p:spPr>
          <a:xfrm rot="7195292">
            <a:off x="1887869" y="2041887"/>
            <a:ext cx="2367419" cy="3306871"/>
          </a:xfrm>
          <a:prstGeom prst="flowChart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w="0"/>
              <a:solidFill>
                <a:schemeClr val="accent1"/>
              </a:solidFill>
              <a:effectLst>
                <a:outerShdw blurRad="38100" dist="25400" dir="5400000" algn="ctr" rotWithShape="0">
                  <a:srgbClr val="6E747A">
                    <a:alpha val="43000"/>
                  </a:srgbClr>
                </a:outerShdw>
              </a:effectLst>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6046" y="837823"/>
            <a:ext cx="7620000" cy="5715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2056970" y="980005"/>
            <a:ext cx="2527642" cy="369332"/>
          </a:xfrm>
          <a:prstGeom prst="rect">
            <a:avLst/>
          </a:prstGeom>
          <a:noFill/>
        </p:spPr>
        <p:txBody>
          <a:bodyPr wrap="square" rtlCol="1">
            <a:spAutoFit/>
          </a:bodyPr>
          <a:lstStyle/>
          <a:p>
            <a:r>
              <a:rPr lang="en-US" dirty="0" smtClean="0"/>
              <a:t>Tishmanspeyer.com</a:t>
            </a:r>
            <a:endParaRPr lang="fa-IR" dirty="0"/>
          </a:p>
        </p:txBody>
      </p:sp>
    </p:spTree>
    <p:extLst>
      <p:ext uri="{BB962C8B-B14F-4D97-AF65-F5344CB8AC3E}">
        <p14:creationId xmlns:p14="http://schemas.microsoft.com/office/powerpoint/2010/main" val="100911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Vertical)">
                                      <p:cBhvr>
                                        <p:cTn id="49" dur="500"/>
                                        <p:tgtEl>
                                          <p:spTgt spid="1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arn(inVertical)">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7" grpId="0"/>
      <p:bldP spid="9" grpId="0"/>
      <p:bldP spid="8"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7827" y="302406"/>
            <a:ext cx="9404723" cy="1400530"/>
          </a:xfrm>
        </p:spPr>
        <p:txBody>
          <a:bodyPr>
            <a:normAutofit fontScale="90000"/>
          </a:bodyPr>
          <a:lstStyle/>
          <a:p>
            <a:pPr algn="ctr" rtl="1"/>
            <a:r>
              <a:rPr lang="fa-IR" sz="4400" dirty="0" smtClean="0">
                <a:solidFill>
                  <a:schemeClr val="bg1"/>
                </a:solidFill>
                <a:cs typeface="B Nazanin" panose="00000400000000000000" pitchFamily="2" charset="-78"/>
              </a:rPr>
              <a:t>فضا و زمان</a:t>
            </a:r>
            <a:r>
              <a:rPr lang="fa-IR" sz="4400" dirty="0">
                <a:solidFill>
                  <a:schemeClr val="bg1"/>
                </a:solidFill>
                <a:cs typeface="B Nazanin" panose="00000400000000000000" pitchFamily="2" charset="-78"/>
              </a:rPr>
              <a:t/>
            </a:r>
            <a:br>
              <a:rPr lang="fa-IR" sz="4400" dirty="0">
                <a:solidFill>
                  <a:schemeClr val="bg1"/>
                </a:solidFill>
                <a:cs typeface="B Nazanin" panose="00000400000000000000" pitchFamily="2" charset="-78"/>
              </a:rPr>
            </a:br>
            <a:endParaRPr lang="en-US" sz="4400" dirty="0">
              <a:solidFill>
                <a:schemeClr val="bg1"/>
              </a:solidFill>
              <a:cs typeface="B Nazanin" panose="00000400000000000000" pitchFamily="2" charset="-78"/>
            </a:endParaRPr>
          </a:p>
        </p:txBody>
      </p:sp>
      <p:sp>
        <p:nvSpPr>
          <p:cNvPr id="3" name="Content Placeholder 2"/>
          <p:cNvSpPr>
            <a:spLocks noGrp="1"/>
          </p:cNvSpPr>
          <p:nvPr>
            <p:ph idx="1"/>
          </p:nvPr>
        </p:nvSpPr>
        <p:spPr>
          <a:xfrm>
            <a:off x="6233599" y="1702936"/>
            <a:ext cx="4999316" cy="4195481"/>
          </a:xfrm>
        </p:spPr>
        <p:txBody>
          <a:bodyPr>
            <a:normAutofit fontScale="70000" lnSpcReduction="20000"/>
          </a:bodyPr>
          <a:lstStyle/>
          <a:p>
            <a:pPr marL="0" indent="0" algn="just" rtl="1">
              <a:lnSpc>
                <a:spcPct val="150000"/>
              </a:lnSpc>
              <a:buNone/>
            </a:pPr>
            <a:r>
              <a:rPr lang="fa-IR" dirty="0">
                <a:solidFill>
                  <a:schemeClr val="bg1"/>
                </a:solidFill>
                <a:cs typeface="B Nazanin" pitchFamily="2" charset="-78"/>
              </a:rPr>
              <a:t>چنین مجموعه </a:t>
            </a:r>
            <a:r>
              <a:rPr lang="fa-IR" dirty="0" smtClean="0">
                <a:solidFill>
                  <a:schemeClr val="bg1"/>
                </a:solidFill>
                <a:cs typeface="B Nazanin" pitchFamily="2" charset="-78"/>
              </a:rPr>
              <a:t>عظیم </a:t>
            </a:r>
            <a:r>
              <a:rPr lang="fa-IR" dirty="0">
                <a:solidFill>
                  <a:schemeClr val="bg1"/>
                </a:solidFill>
                <a:cs typeface="B Nazanin" pitchFamily="2" charset="-78"/>
              </a:rPr>
              <a:t>ساختمانی را نمیتوان مانند مجموعه های دوره رنسانس با یک نظر رویت کرد؛ بلکه رویت آنها تنها با دید متحرک عصر ما میسر است. در هر گوشه مجموعه مرکز راکفلر هزار نکته نا مکشوف  موجود است که جز به نگاه فضا- زمان به دیده نمیآید ؛ و فضا-زمان پدیده ای است که اثرات آن هم در تحقیقات علمی جدید و هم در کارهای نقاشی مدرن مشهود است </a:t>
            </a:r>
            <a:r>
              <a:rPr lang="fa-IR" dirty="0" smtClean="0">
                <a:solidFill>
                  <a:schemeClr val="bg1"/>
                </a:solidFill>
                <a:cs typeface="B Nazanin" pitchFamily="2" charset="-78"/>
              </a:rPr>
              <a:t>(گیدئون ،1385 :663)</a:t>
            </a:r>
            <a:endParaRPr lang="en-US" dirty="0">
              <a:solidFill>
                <a:schemeClr val="bg1"/>
              </a:solidFill>
              <a:cs typeface="B Nazanin" pitchFamily="2" charset="-78"/>
            </a:endParaRPr>
          </a:p>
          <a:p>
            <a:pPr marL="0" indent="0" algn="just" rtl="1">
              <a:lnSpc>
                <a:spcPct val="150000"/>
              </a:lnSpc>
              <a:buNone/>
            </a:pPr>
            <a:endParaRPr lang="en-US" dirty="0">
              <a:solidFill>
                <a:schemeClr val="bg1"/>
              </a:solidFill>
              <a:cs typeface="B Nazanin" pitchFamily="2" charset="-78"/>
            </a:endParaRPr>
          </a:p>
        </p:txBody>
      </p:sp>
      <p:pic>
        <p:nvPicPr>
          <p:cNvPr id="4" name="Picture 3"/>
          <p:cNvPicPr>
            <a:picLocks noChangeAspect="1"/>
          </p:cNvPicPr>
          <p:nvPr/>
        </p:nvPicPr>
        <p:blipFill>
          <a:blip r:embed="rId2"/>
          <a:stretch>
            <a:fillRect/>
          </a:stretch>
        </p:blipFill>
        <p:spPr>
          <a:xfrm>
            <a:off x="20687" y="1302450"/>
            <a:ext cx="5737487" cy="5396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0440" t="-438" r="12958" b="438"/>
          <a:stretch/>
        </p:blipFill>
        <p:spPr>
          <a:xfrm>
            <a:off x="5995376" y="1002671"/>
            <a:ext cx="5837129" cy="571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20687" y="1333604"/>
            <a:ext cx="2555309" cy="369332"/>
          </a:xfrm>
          <a:prstGeom prst="rect">
            <a:avLst/>
          </a:prstGeom>
          <a:noFill/>
        </p:spPr>
        <p:txBody>
          <a:bodyPr wrap="square" rtlCol="1">
            <a:spAutoFit/>
          </a:bodyPr>
          <a:lstStyle/>
          <a:p>
            <a:r>
              <a:rPr lang="en-US" dirty="0" smtClean="0"/>
              <a:t>Framepool.com</a:t>
            </a:r>
            <a:endParaRPr lang="fa-IR" dirty="0"/>
          </a:p>
        </p:txBody>
      </p:sp>
      <p:sp>
        <p:nvSpPr>
          <p:cNvPr id="7" name="TextBox 6"/>
          <p:cNvSpPr txBox="1"/>
          <p:nvPr/>
        </p:nvSpPr>
        <p:spPr>
          <a:xfrm>
            <a:off x="5995376" y="1203345"/>
            <a:ext cx="2555309" cy="369332"/>
          </a:xfrm>
          <a:prstGeom prst="rect">
            <a:avLst/>
          </a:prstGeom>
          <a:noFill/>
        </p:spPr>
        <p:txBody>
          <a:bodyPr wrap="square" rtlCol="1">
            <a:spAutoFit/>
          </a:bodyPr>
          <a:lstStyle/>
          <a:p>
            <a:r>
              <a:rPr lang="en-US" dirty="0" smtClean="0"/>
              <a:t>Framepool.com</a:t>
            </a:r>
            <a:endParaRPr lang="fa-IR" dirty="0"/>
          </a:p>
        </p:txBody>
      </p:sp>
    </p:spTree>
    <p:extLst>
      <p:ext uri="{BB962C8B-B14F-4D97-AF65-F5344CB8AC3E}">
        <p14:creationId xmlns:p14="http://schemas.microsoft.com/office/powerpoint/2010/main" val="378705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585" y="127041"/>
            <a:ext cx="9404723" cy="1400530"/>
          </a:xfrm>
        </p:spPr>
        <p:txBody>
          <a:bodyPr>
            <a:normAutofit fontScale="90000"/>
          </a:bodyPr>
          <a:lstStyle/>
          <a:p>
            <a:pPr algn="ctr" rtl="1"/>
            <a:r>
              <a:rPr lang="fa-IR" dirty="0">
                <a:solidFill>
                  <a:schemeClr val="bg1"/>
                </a:solidFill>
                <a:cs typeface="B Nazanin" pitchFamily="2" charset="-78"/>
              </a:rPr>
              <a:t>توصیف پلازا</a:t>
            </a:r>
            <a:br>
              <a:rPr lang="fa-IR" dirty="0">
                <a:solidFill>
                  <a:schemeClr val="bg1"/>
                </a:solidFill>
                <a:cs typeface="B Nazanin" pitchFamily="2" charset="-78"/>
              </a:rPr>
            </a:br>
            <a:endParaRPr lang="en-US" dirty="0">
              <a:solidFill>
                <a:schemeClr val="bg1"/>
              </a:solidFill>
              <a:cs typeface="B Nazanin" panose="00000400000000000000" pitchFamily="2" charset="-78"/>
            </a:endParaRPr>
          </a:p>
        </p:txBody>
      </p:sp>
      <p:sp>
        <p:nvSpPr>
          <p:cNvPr id="3" name="Content Placeholder 2"/>
          <p:cNvSpPr>
            <a:spLocks noGrp="1"/>
          </p:cNvSpPr>
          <p:nvPr>
            <p:ph idx="1"/>
          </p:nvPr>
        </p:nvSpPr>
        <p:spPr>
          <a:xfrm>
            <a:off x="7253632" y="1302103"/>
            <a:ext cx="4529461" cy="4195481"/>
          </a:xfrm>
        </p:spPr>
        <p:txBody>
          <a:bodyPr>
            <a:normAutofit fontScale="55000" lnSpcReduction="20000"/>
          </a:bodyPr>
          <a:lstStyle/>
          <a:p>
            <a:pPr marL="0" indent="0" algn="just" rtl="1">
              <a:lnSpc>
                <a:spcPct val="150000"/>
              </a:lnSpc>
              <a:buNone/>
            </a:pPr>
            <a:r>
              <a:rPr lang="fa-IR" dirty="0">
                <a:solidFill>
                  <a:schemeClr val="bg1"/>
                </a:solidFill>
                <a:cs typeface="B Nazanin" pitchFamily="2" charset="-78"/>
              </a:rPr>
              <a:t>مرکز ثقل فضای عمومی یک پلازای گود است با مجسمه ای در درون آن ( مجسمه پرومتیوس که توسط پال در سال 1934 ساخته شده است.) و پرچمهای اعضای سازمان ملل در اطراف آن . از خیابان پنجم و به وسیله پیاده راهی با گلدانهای زیبا میتوان وارد پلازا </a:t>
            </a:r>
            <a:r>
              <a:rPr lang="fa-IR" dirty="0" smtClean="0">
                <a:solidFill>
                  <a:schemeClr val="bg1"/>
                </a:solidFill>
                <a:cs typeface="B Nazanin" pitchFamily="2" charset="-78"/>
              </a:rPr>
              <a:t>شد (لنگ: 225).</a:t>
            </a:r>
          </a:p>
          <a:p>
            <a:pPr marL="0" indent="0" algn="just" rtl="1">
              <a:lnSpc>
                <a:spcPct val="150000"/>
              </a:lnSpc>
              <a:buNone/>
            </a:pPr>
            <a:r>
              <a:rPr lang="fa-IR" dirty="0" smtClean="0">
                <a:solidFill>
                  <a:schemeClr val="bg1"/>
                </a:solidFill>
                <a:cs typeface="B Nazanin" pitchFamily="2" charset="-78"/>
              </a:rPr>
              <a:t>این فضا که همچنان که گفته شد همانند فروم رومیان فضایی تجمع و ارتباط برقرار کردن وتعاملات اجتماعی می باشد.</a:t>
            </a:r>
          </a:p>
          <a:p>
            <a:pPr marL="0" indent="0" algn="just" rtl="1">
              <a:lnSpc>
                <a:spcPct val="150000"/>
              </a:lnSpc>
              <a:buNone/>
            </a:pPr>
            <a:r>
              <a:rPr lang="fa-IR" dirty="0" smtClean="0">
                <a:solidFill>
                  <a:schemeClr val="bg1"/>
                </a:solidFill>
                <a:cs typeface="B Nazanin" pitchFamily="2" charset="-78"/>
              </a:rPr>
              <a:t>در تصویر مشاهده می شود که یکی از فعالیت ها اسکیت رو یخ در پلازا می باشد.</a:t>
            </a:r>
            <a:endParaRPr lang="en-US" dirty="0">
              <a:solidFill>
                <a:schemeClr val="bg1"/>
              </a:solidFill>
              <a:cs typeface="B Nazanin" panose="00000400000000000000" pitchFamily="2" charset="-78"/>
            </a:endParaRPr>
          </a:p>
          <a:p>
            <a:pPr marL="0" indent="0" algn="just" rtl="1">
              <a:lnSpc>
                <a:spcPct val="150000"/>
              </a:lnSpc>
              <a:buNone/>
            </a:pPr>
            <a:endParaRPr lang="en-US" dirty="0">
              <a:solidFill>
                <a:schemeClr val="bg1"/>
              </a:solidFill>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28689" y="1145554"/>
            <a:ext cx="6620048" cy="5053525"/>
          </a:xfrm>
          <a:prstGeom prst="rect">
            <a:avLst/>
          </a:prstGeom>
        </p:spPr>
      </p:pic>
      <p:pic>
        <p:nvPicPr>
          <p:cNvPr id="6" name="Picture 5"/>
          <p:cNvPicPr>
            <a:picLocks noChangeAspect="1"/>
          </p:cNvPicPr>
          <p:nvPr/>
        </p:nvPicPr>
        <p:blipFill>
          <a:blip r:embed="rId3"/>
          <a:stretch>
            <a:fillRect/>
          </a:stretch>
        </p:blipFill>
        <p:spPr>
          <a:xfrm>
            <a:off x="228352" y="1152983"/>
            <a:ext cx="6620385" cy="5053525"/>
          </a:xfrm>
          <a:prstGeom prst="rect">
            <a:avLst/>
          </a:prstGeom>
        </p:spPr>
      </p:pic>
      <p:pic>
        <p:nvPicPr>
          <p:cNvPr id="7" name="Picture 6"/>
          <p:cNvPicPr>
            <a:picLocks noChangeAspect="1"/>
          </p:cNvPicPr>
          <p:nvPr/>
        </p:nvPicPr>
        <p:blipFill>
          <a:blip r:embed="rId4"/>
          <a:stretch>
            <a:fillRect/>
          </a:stretch>
        </p:blipFill>
        <p:spPr>
          <a:xfrm>
            <a:off x="228351" y="1149268"/>
            <a:ext cx="6620385" cy="5046096"/>
          </a:xfrm>
          <a:prstGeom prst="rect">
            <a:avLst/>
          </a:prstGeom>
        </p:spPr>
      </p:pic>
      <p:sp>
        <p:nvSpPr>
          <p:cNvPr id="8" name="TextBox 7"/>
          <p:cNvSpPr txBox="1"/>
          <p:nvPr/>
        </p:nvSpPr>
        <p:spPr>
          <a:xfrm flipH="1">
            <a:off x="124096" y="5725563"/>
            <a:ext cx="2397035" cy="646331"/>
          </a:xfrm>
          <a:prstGeom prst="rect">
            <a:avLst/>
          </a:prstGeom>
          <a:noFill/>
        </p:spPr>
        <p:txBody>
          <a:bodyPr wrap="square" rtlCol="0">
            <a:spAutoFit/>
          </a:bodyPr>
          <a:lstStyle/>
          <a:p>
            <a:r>
              <a:rPr lang="en-US" dirty="0">
                <a:solidFill>
                  <a:schemeClr val="accent3">
                    <a:lumMod val="60000"/>
                    <a:lumOff val="40000"/>
                  </a:schemeClr>
                </a:solidFill>
              </a:rPr>
              <a:t>maps.google.co.uk</a:t>
            </a:r>
          </a:p>
          <a:p>
            <a:endParaRPr lang="en-US" dirty="0">
              <a:solidFill>
                <a:schemeClr val="accent3">
                  <a:lumMod val="60000"/>
                  <a:lumOff val="40000"/>
                </a:schemeClr>
              </a:solid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351" y="1145554"/>
            <a:ext cx="6620385" cy="5049810"/>
          </a:xfrm>
          <a:prstGeom prst="rect">
            <a:avLst/>
          </a:prstGeom>
        </p:spPr>
      </p:pic>
      <p:sp>
        <p:nvSpPr>
          <p:cNvPr id="9" name="TextBox 8"/>
          <p:cNvSpPr txBox="1"/>
          <p:nvPr/>
        </p:nvSpPr>
        <p:spPr>
          <a:xfrm>
            <a:off x="314267" y="1302103"/>
            <a:ext cx="2016691" cy="369332"/>
          </a:xfrm>
          <a:prstGeom prst="rect">
            <a:avLst/>
          </a:prstGeom>
          <a:noFill/>
        </p:spPr>
        <p:txBody>
          <a:bodyPr wrap="square" rtlCol="1">
            <a:spAutoFit/>
          </a:bodyPr>
          <a:lstStyle/>
          <a:p>
            <a:r>
              <a:rPr lang="en-US" dirty="0" smtClean="0">
                <a:solidFill>
                  <a:schemeClr val="bg1"/>
                </a:solidFill>
              </a:rPr>
              <a:t>Wikimedia.com</a:t>
            </a:r>
            <a:endParaRPr lang="fa-IR" dirty="0">
              <a:solidFill>
                <a:schemeClr val="bg1"/>
              </a:solidFill>
            </a:endParaRPr>
          </a:p>
        </p:txBody>
      </p:sp>
    </p:spTree>
    <p:extLst>
      <p:ext uri="{BB962C8B-B14F-4D97-AF65-F5344CB8AC3E}">
        <p14:creationId xmlns:p14="http://schemas.microsoft.com/office/powerpoint/2010/main" val="143953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righ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down)">
                                      <p:cBhvr>
                                        <p:cTn id="54" dur="500"/>
                                        <p:tgtEl>
                                          <p:spTgt spid="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474" y="0"/>
            <a:ext cx="9404723" cy="1400530"/>
          </a:xfrm>
        </p:spPr>
        <p:txBody>
          <a:bodyPr/>
          <a:lstStyle/>
          <a:p>
            <a:pPr rtl="1"/>
            <a:r>
              <a:rPr lang="fa-IR" sz="4400" dirty="0" smtClean="0">
                <a:solidFill>
                  <a:schemeClr val="bg1"/>
                </a:solidFill>
                <a:cs typeface="B Nazanin" panose="00000400000000000000" pitchFamily="2" charset="-78"/>
              </a:rPr>
              <a:t>منابع</a:t>
            </a:r>
            <a:endParaRPr lang="en-US" sz="4400" dirty="0">
              <a:solidFill>
                <a:schemeClr val="bg1"/>
              </a:solidFill>
              <a:cs typeface="B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algn="r" rtl="1">
              <a:buFont typeface="Wingdings" pitchFamily="2" charset="2"/>
              <a:buChar char="v"/>
            </a:pPr>
            <a:r>
              <a:rPr lang="fa-IR" dirty="0">
                <a:solidFill>
                  <a:schemeClr val="bg1"/>
                </a:solidFill>
                <a:latin typeface="Adobe Arabic" panose="02040503050201020203" pitchFamily="18" charset="-78"/>
                <a:cs typeface="Adobe Arabic" panose="02040503050201020203" pitchFamily="18" charset="-78"/>
              </a:rPr>
              <a:t>گیدئون،زیگفرید، فضا زمان و معماری،1365،انتشارات علمی و فرهنگی</a:t>
            </a:r>
          </a:p>
          <a:p>
            <a:pPr algn="r" rtl="1">
              <a:buFont typeface="Wingdings" pitchFamily="2" charset="2"/>
              <a:buChar char="v"/>
            </a:pPr>
            <a:r>
              <a:rPr lang="fa-IR" dirty="0">
                <a:solidFill>
                  <a:schemeClr val="bg1"/>
                </a:solidFill>
                <a:latin typeface="Adobe Arabic" panose="02040503050201020203" pitchFamily="18" charset="-78"/>
                <a:cs typeface="Adobe Arabic" panose="02040503050201020203" pitchFamily="18" charset="-78"/>
              </a:rPr>
              <a:t>لنگ، جان، طراحی شهری،1391،انتشارات دانشگاه تهران</a:t>
            </a: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rPr>
              <a:t>sayumicortesdalmaut.files.wordpress.com</a:t>
            </a:r>
            <a:endParaRPr lang="en-US" dirty="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hlinkClick r:id="rId2"/>
              </a:rPr>
              <a:t>www  .</a:t>
            </a:r>
            <a:r>
              <a:rPr lang="en-US" dirty="0" err="1" smtClean="0">
                <a:solidFill>
                  <a:schemeClr val="bg1"/>
                </a:solidFill>
                <a:latin typeface="Adobe Arabic" panose="02040503050201020203" pitchFamily="18" charset="-78"/>
                <a:cs typeface="Adobe Arabic" panose="02040503050201020203" pitchFamily="18" charset="-78"/>
                <a:hlinkClick r:id="rId2"/>
              </a:rPr>
              <a:t>framepool</a:t>
            </a:r>
            <a:r>
              <a:rPr lang="en-US" dirty="0" smtClean="0">
                <a:solidFill>
                  <a:schemeClr val="bg1"/>
                </a:solidFill>
                <a:latin typeface="Adobe Arabic" panose="02040503050201020203" pitchFamily="18" charset="-78"/>
                <a:cs typeface="Adobe Arabic" panose="02040503050201020203" pitchFamily="18" charset="-78"/>
                <a:hlinkClick r:id="rId2"/>
              </a:rPr>
              <a:t> .com</a:t>
            </a:r>
            <a:endParaRPr lang="en-US" dirty="0" smtClean="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rPr>
              <a:t>www.tishmanspeyer.com</a:t>
            </a:r>
            <a:endParaRPr lang="fa-IR" dirty="0" smtClean="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rPr>
              <a:t>rockefellercenter.com</a:t>
            </a:r>
            <a:endParaRPr lang="fa-IR" dirty="0" smtClean="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rPr>
              <a:t>nycgovparks.org</a:t>
            </a:r>
            <a:endParaRPr lang="en-US" dirty="0" smtClean="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rPr>
              <a:t>davidicke.com</a:t>
            </a:r>
          </a:p>
          <a:p>
            <a:pPr algn="r" rtl="1">
              <a:buFont typeface="Wingdings" pitchFamily="2" charset="2"/>
              <a:buChar char="v"/>
            </a:pPr>
            <a:r>
              <a:rPr lang="en-US" dirty="0" smtClean="0">
                <a:solidFill>
                  <a:schemeClr val="bg1"/>
                </a:solidFill>
                <a:latin typeface="Adobe Arabic" panose="02040503050201020203" pitchFamily="18" charset="-78"/>
                <a:cs typeface="Adobe Arabic" panose="02040503050201020203" pitchFamily="18" charset="-78"/>
              </a:rPr>
              <a:t>lehman.cuny.edu</a:t>
            </a:r>
            <a:endParaRPr lang="fa-IR" dirty="0" smtClean="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r>
              <a:rPr lang="en-US" dirty="0">
                <a:solidFill>
                  <a:schemeClr val="bg1"/>
                </a:solidFill>
                <a:latin typeface="Adobe Arabic" panose="02040503050201020203" pitchFamily="18" charset="-78"/>
                <a:cs typeface="Adobe Arabic" panose="02040503050201020203" pitchFamily="18" charset="-78"/>
              </a:rPr>
              <a:t>maps.google.co.uk</a:t>
            </a:r>
            <a:endParaRPr lang="en-US" dirty="0" smtClean="0">
              <a:solidFill>
                <a:schemeClr val="bg1"/>
              </a:solidFill>
              <a:latin typeface="Adobe Arabic" panose="02040503050201020203" pitchFamily="18" charset="-78"/>
              <a:cs typeface="Adobe Arabic" panose="02040503050201020203" pitchFamily="18" charset="-78"/>
            </a:endParaRPr>
          </a:p>
          <a:p>
            <a:pPr algn="r" rtl="1">
              <a:buFont typeface="Wingdings" pitchFamily="2" charset="2"/>
              <a:buChar char="v"/>
            </a:pPr>
            <a:endParaRPr lang="en-US"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4415333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707</TotalTime>
  <Words>653</Words>
  <Application>Microsoft Office PowerPoint</Application>
  <PresentationFormat>Widescreen</PresentationFormat>
  <Paragraphs>54</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Adobe Arabic</vt:lpstr>
      <vt:lpstr>B Nazanin</vt:lpstr>
      <vt:lpstr>Calibri</vt:lpstr>
      <vt:lpstr>Rockwell</vt:lpstr>
      <vt:lpstr>Times New Roman</vt:lpstr>
      <vt:lpstr>Wingdings</vt:lpstr>
      <vt:lpstr>Wingdings 2</vt:lpstr>
      <vt:lpstr>Foundry</vt:lpstr>
      <vt:lpstr>PowerPoint Presentation</vt:lpstr>
      <vt:lpstr>مقدمه</vt:lpstr>
      <vt:lpstr>موقعیت راکفلر سنتر</vt:lpstr>
      <vt:lpstr>اساس طرح مجموعه</vt:lpstr>
      <vt:lpstr>تشریح فضای راکفلر سنتر </vt:lpstr>
      <vt:lpstr>رابطه ساختمانها با یکدیگر </vt:lpstr>
      <vt:lpstr>فضا و زمان </vt:lpstr>
      <vt:lpstr>توصیف پلازا </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Sajjad</cp:lastModifiedBy>
  <cp:revision>52</cp:revision>
  <dcterms:created xsi:type="dcterms:W3CDTF">2013-11-10T15:40:01Z</dcterms:created>
  <dcterms:modified xsi:type="dcterms:W3CDTF">2019-07-14T23:42:46Z</dcterms:modified>
</cp:coreProperties>
</file>