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17"/>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2" r:id="rId1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ED6CB65-61E5-40C1-9BE6-1DA45ADE6BA5}" type="datetimeFigureOut">
              <a:rPr lang="fa-IR" smtClean="0"/>
              <a:t>13/11/1440</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7A8E85D-24F6-411F-85A6-768768F1E259}" type="slidenum">
              <a:rPr lang="fa-IR" smtClean="0"/>
              <a:t>‹#›</a:t>
            </a:fld>
            <a:endParaRPr lang="fa-IR"/>
          </a:p>
        </p:txBody>
      </p:sp>
    </p:spTree>
    <p:extLst>
      <p:ext uri="{BB962C8B-B14F-4D97-AF65-F5344CB8AC3E}">
        <p14:creationId xmlns:p14="http://schemas.microsoft.com/office/powerpoint/2010/main" val="369549071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F7A8E85D-24F6-411F-85A6-768768F1E259}" type="slidenum">
              <a:rPr lang="fa-IR" smtClean="0"/>
              <a:t>1</a:t>
            </a:fld>
            <a:endParaRPr lang="fa-IR"/>
          </a:p>
        </p:txBody>
      </p:sp>
    </p:spTree>
    <p:extLst>
      <p:ext uri="{BB962C8B-B14F-4D97-AF65-F5344CB8AC3E}">
        <p14:creationId xmlns:p14="http://schemas.microsoft.com/office/powerpoint/2010/main" val="4076243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F7A8E85D-24F6-411F-85A6-768768F1E259}" type="slidenum">
              <a:rPr lang="fa-IR" smtClean="0"/>
              <a:t>3</a:t>
            </a:fld>
            <a:endParaRPr lang="fa-IR"/>
          </a:p>
        </p:txBody>
      </p:sp>
    </p:spTree>
    <p:extLst>
      <p:ext uri="{BB962C8B-B14F-4D97-AF65-F5344CB8AC3E}">
        <p14:creationId xmlns:p14="http://schemas.microsoft.com/office/powerpoint/2010/main" val="23205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F7A8E85D-24F6-411F-85A6-768768F1E259}" type="slidenum">
              <a:rPr lang="fa-IR" smtClean="0"/>
              <a:t>8</a:t>
            </a:fld>
            <a:endParaRPr lang="fa-IR"/>
          </a:p>
        </p:txBody>
      </p:sp>
    </p:spTree>
    <p:extLst>
      <p:ext uri="{BB962C8B-B14F-4D97-AF65-F5344CB8AC3E}">
        <p14:creationId xmlns:p14="http://schemas.microsoft.com/office/powerpoint/2010/main" val="182884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60AAD61C-EBD8-4482-B7EE-2904FE973310}" type="datetimeFigureOut">
              <a:rPr lang="fa-IR" smtClean="0"/>
              <a:t>13/11/1440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F168B50-BE2C-4EC9-B4CC-7C0199E7A57E}" type="slidenum">
              <a:rPr lang="fa-IR" smtClean="0"/>
              <a:t>‹#›</a:t>
            </a:fld>
            <a:endParaRPr lang="fa-IR"/>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AD61C-EBD8-4482-B7EE-2904FE973310}" type="datetimeFigureOut">
              <a:rPr lang="fa-IR" smtClean="0"/>
              <a:t>13/11/1440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F168B50-BE2C-4EC9-B4CC-7C0199E7A57E}"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AD61C-EBD8-4482-B7EE-2904FE973310}" type="datetimeFigureOut">
              <a:rPr lang="fa-IR" smtClean="0"/>
              <a:t>13/11/1440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F168B50-BE2C-4EC9-B4CC-7C0199E7A57E}"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AD61C-EBD8-4482-B7EE-2904FE973310}" type="datetimeFigureOut">
              <a:rPr lang="fa-IR" smtClean="0"/>
              <a:t>13/11/1440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F168B50-BE2C-4EC9-B4CC-7C0199E7A57E}" type="slidenum">
              <a:rPr lang="fa-IR" smtClean="0"/>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457200" y="4463568"/>
            <a:ext cx="83058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60AAD61C-EBD8-4482-B7EE-2904FE973310}" type="datetimeFigureOut">
              <a:rPr lang="fa-IR" smtClean="0"/>
              <a:t>13/11/1440</a:t>
            </a:fld>
            <a:endParaRPr lang="fa-IR"/>
          </a:p>
        </p:txBody>
      </p:sp>
      <p:sp>
        <p:nvSpPr>
          <p:cNvPr id="91" name="Footer Placeholder 90"/>
          <p:cNvSpPr>
            <a:spLocks noGrp="1"/>
          </p:cNvSpPr>
          <p:nvPr>
            <p:ph type="ftr" sz="quarter" idx="11"/>
          </p:nvPr>
        </p:nvSpPr>
        <p:spPr/>
        <p:txBody>
          <a:bodyPr/>
          <a:lstStyle/>
          <a:p>
            <a:endParaRPr lang="fa-IR"/>
          </a:p>
        </p:txBody>
      </p:sp>
      <p:sp>
        <p:nvSpPr>
          <p:cNvPr id="92" name="Slide Number Placeholder 91"/>
          <p:cNvSpPr>
            <a:spLocks noGrp="1"/>
          </p:cNvSpPr>
          <p:nvPr>
            <p:ph type="sldNum" sz="quarter" idx="12"/>
          </p:nvPr>
        </p:nvSpPr>
        <p:spPr/>
        <p:txBody>
          <a:bodyPr/>
          <a:lstStyle/>
          <a:p>
            <a:fld id="{BF168B50-BE2C-4EC9-B4CC-7C0199E7A57E}" type="slidenum">
              <a:rPr lang="fa-IR" smtClean="0"/>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AAD61C-EBD8-4482-B7EE-2904FE973310}" type="datetimeFigureOut">
              <a:rPr lang="fa-IR" smtClean="0"/>
              <a:t>13/11/1440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F168B50-BE2C-4EC9-B4CC-7C0199E7A57E}" type="slidenum">
              <a:rPr lang="fa-IR" smtClean="0"/>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AAD61C-EBD8-4482-B7EE-2904FE973310}" type="datetimeFigureOut">
              <a:rPr lang="fa-IR" smtClean="0"/>
              <a:t>13/11/1440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F168B50-BE2C-4EC9-B4CC-7C0199E7A57E}" type="slidenum">
              <a:rPr lang="fa-IR" smtClean="0"/>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AD61C-EBD8-4482-B7EE-2904FE973310}" type="datetimeFigureOut">
              <a:rPr lang="fa-IR" smtClean="0"/>
              <a:t>13/11/1440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F168B50-BE2C-4EC9-B4CC-7C0199E7A57E}" type="slidenum">
              <a:rPr lang="fa-IR" smtClean="0"/>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AAD61C-EBD8-4482-B7EE-2904FE973310}" type="datetimeFigureOut">
              <a:rPr lang="fa-IR" smtClean="0"/>
              <a:t>13/11/1440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F168B50-BE2C-4EC9-B4CC-7C0199E7A57E}"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0AAD61C-EBD8-4482-B7EE-2904FE973310}" type="datetimeFigureOut">
              <a:rPr lang="fa-IR" smtClean="0"/>
              <a:t>13/11/1440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F168B50-BE2C-4EC9-B4CC-7C0199E7A57E}" type="slidenum">
              <a:rPr lang="fa-IR" smtClean="0"/>
              <a:t>‹#›</a:t>
            </a:fld>
            <a:endParaRPr lang="fa-IR"/>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60AAD61C-EBD8-4482-B7EE-2904FE973310}" type="datetimeFigureOut">
              <a:rPr lang="fa-IR" smtClean="0"/>
              <a:t>13/11/1440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F168B50-BE2C-4EC9-B4CC-7C0199E7A57E}" type="slidenum">
              <a:rPr lang="fa-IR" smtClean="0"/>
              <a:t>‹#›</a:t>
            </a:fld>
            <a:endParaRPr lang="fa-IR"/>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60AAD61C-EBD8-4482-B7EE-2904FE973310}" type="datetimeFigureOut">
              <a:rPr lang="fa-IR" smtClean="0"/>
              <a:t>13/11/1440</a:t>
            </a:fld>
            <a:endParaRPr lang="fa-IR"/>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fa-IR"/>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BF168B50-BE2C-4EC9-B4CC-7C0199E7A57E}" type="slidenum">
              <a:rPr lang="fa-IR" smtClean="0"/>
              <a:t>‹#›</a:t>
            </a:fld>
            <a:endParaRPr lang="fa-I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hyperlink" Target="http://www.wikipedia.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779912" y="188640"/>
            <a:ext cx="1925960" cy="369332"/>
          </a:xfrm>
          <a:prstGeom prst="rect">
            <a:avLst/>
          </a:prstGeom>
        </p:spPr>
        <p:txBody>
          <a:bodyPr wrap="square">
            <a:spAutoFit/>
          </a:bodyPr>
          <a:lstStyle/>
          <a:p>
            <a:pPr algn="ctr"/>
            <a:r>
              <a:rPr lang="fa-IR" dirty="0" smtClean="0">
                <a:cs typeface="B Nazanin" pitchFamily="2" charset="-78"/>
              </a:rPr>
              <a:t>بسمه تعالی</a:t>
            </a:r>
          </a:p>
        </p:txBody>
      </p:sp>
      <p:sp>
        <p:nvSpPr>
          <p:cNvPr id="6" name="Title 5"/>
          <p:cNvSpPr>
            <a:spLocks noGrp="1"/>
          </p:cNvSpPr>
          <p:nvPr>
            <p:ph type="title"/>
          </p:nvPr>
        </p:nvSpPr>
        <p:spPr>
          <a:xfrm>
            <a:off x="932892" y="402460"/>
            <a:ext cx="7620000" cy="2304256"/>
          </a:xfrm>
        </p:spPr>
        <p:txBody>
          <a:bodyPr/>
          <a:lstStyle/>
          <a:p>
            <a:pPr algn="ctr" rtl="1"/>
            <a:r>
              <a:rPr lang="fa-IR" sz="3200" dirty="0" smtClean="0">
                <a:latin typeface="Adobe نسخ Medium" pitchFamily="50" charset="-78"/>
                <a:cs typeface="2  Baran" pitchFamily="2" charset="-78"/>
              </a:rPr>
              <a:t>شناخت فضای شهری</a:t>
            </a:r>
            <a:r>
              <a:rPr lang="en-US" sz="3200" dirty="0" smtClean="0">
                <a:latin typeface="Adobe نسخ Medium" pitchFamily="50" charset="-78"/>
                <a:cs typeface="2  Baran" pitchFamily="2" charset="-78"/>
              </a:rPr>
              <a:t/>
            </a:r>
            <a:br>
              <a:rPr lang="en-US" sz="3200" dirty="0" smtClean="0">
                <a:latin typeface="Adobe نسخ Medium" pitchFamily="50" charset="-78"/>
                <a:cs typeface="2  Baran" pitchFamily="2" charset="-78"/>
              </a:rPr>
            </a:br>
            <a:r>
              <a:rPr lang="fa-IR" sz="4800" dirty="0" smtClean="0">
                <a:latin typeface="Adobe نسخ Medium" pitchFamily="50" charset="-78"/>
                <a:cs typeface="2  Baran" pitchFamily="2" charset="-78"/>
              </a:rPr>
              <a:t>پارک لاویلت (پاریس)</a:t>
            </a:r>
            <a:r>
              <a:rPr lang="fa-IR" sz="4800" dirty="0" smtClean="0">
                <a:cs typeface="2  Baran" pitchFamily="2" charset="-78"/>
              </a:rPr>
              <a:t/>
            </a:r>
            <a:br>
              <a:rPr lang="fa-IR" sz="4800" dirty="0" smtClean="0">
                <a:cs typeface="2  Baran" pitchFamily="2" charset="-78"/>
              </a:rPr>
            </a:br>
            <a:endParaRPr lang="fa-IR" sz="3200" dirty="0">
              <a:latin typeface="Adobe نسخ Medium" pitchFamily="50" charset="-78"/>
              <a:cs typeface="2  Baran" pitchFamily="2" charset="-78"/>
            </a:endParaRPr>
          </a:p>
        </p:txBody>
      </p:sp>
      <p:sp>
        <p:nvSpPr>
          <p:cNvPr id="4" name="Subtitle 3"/>
          <p:cNvSpPr txBox="1">
            <a:spLocks/>
          </p:cNvSpPr>
          <p:nvPr/>
        </p:nvSpPr>
        <p:spPr>
          <a:xfrm>
            <a:off x="2483768" y="3031858"/>
            <a:ext cx="5544616" cy="3816424"/>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a:lstStyle>
          <a:p>
            <a:pPr marL="457200" indent="-457200" algn="r" rtl="1">
              <a:buFont typeface="Wingdings" pitchFamily="2" charset="2"/>
              <a:buChar char="ü"/>
            </a:pPr>
            <a:r>
              <a:rPr lang="fa-IR" dirty="0" smtClean="0">
                <a:solidFill>
                  <a:schemeClr val="tx1"/>
                </a:solidFill>
                <a:latin typeface="Adobe نسخ Medium" pitchFamily="50" charset="-78"/>
                <a:cs typeface="Adobe نسخ Medium" pitchFamily="50" charset="-78"/>
              </a:rPr>
              <a:t>مقدمه</a:t>
            </a:r>
          </a:p>
          <a:p>
            <a:pPr marL="457200" indent="-457200" algn="r" rtl="1">
              <a:buFont typeface="Wingdings" pitchFamily="2" charset="2"/>
              <a:buChar char="ü"/>
            </a:pPr>
            <a:r>
              <a:rPr lang="fa-IR" dirty="0" smtClean="0">
                <a:solidFill>
                  <a:schemeClr val="tx1"/>
                </a:solidFill>
                <a:latin typeface="Adobe نسخ Medium" pitchFamily="50" charset="-78"/>
                <a:cs typeface="Adobe نسخ Medium" pitchFamily="50" charset="-78"/>
              </a:rPr>
              <a:t>فضای اولیه</a:t>
            </a:r>
          </a:p>
          <a:p>
            <a:pPr marL="457200" indent="-457200" algn="r" rtl="1">
              <a:buFont typeface="Wingdings" pitchFamily="2" charset="2"/>
              <a:buChar char="ü"/>
            </a:pPr>
            <a:r>
              <a:rPr lang="fa-IR" dirty="0" smtClean="0">
                <a:solidFill>
                  <a:schemeClr val="tx1"/>
                </a:solidFill>
                <a:latin typeface="Adobe نسخ Medium" pitchFamily="50" charset="-78"/>
                <a:cs typeface="Adobe نسخ Medium" pitchFamily="50" charset="-78"/>
              </a:rPr>
              <a:t>طراحی پارک</a:t>
            </a:r>
          </a:p>
          <a:p>
            <a:pPr marL="457200" indent="-457200" algn="r" rtl="1">
              <a:buFont typeface="Wingdings" pitchFamily="2" charset="2"/>
              <a:buChar char="ü"/>
            </a:pPr>
            <a:r>
              <a:rPr lang="fa-IR" dirty="0" smtClean="0">
                <a:solidFill>
                  <a:schemeClr val="tx1"/>
                </a:solidFill>
                <a:latin typeface="Adobe نسخ Medium" pitchFamily="50" charset="-78"/>
                <a:cs typeface="Adobe نسخ Medium" pitchFamily="50" charset="-78"/>
              </a:rPr>
              <a:t>کلیات طرح</a:t>
            </a:r>
          </a:p>
          <a:p>
            <a:pPr marL="457200" indent="-457200" algn="r" rtl="1">
              <a:buFont typeface="Wingdings" pitchFamily="2" charset="2"/>
              <a:buChar char="ü"/>
            </a:pPr>
            <a:r>
              <a:rPr lang="fa-IR" dirty="0" smtClean="0">
                <a:solidFill>
                  <a:schemeClr val="tx1"/>
                </a:solidFill>
                <a:latin typeface="Adobe نسخ Medium" pitchFamily="50" charset="-78"/>
                <a:cs typeface="Adobe نسخ Medium" pitchFamily="50" charset="-78"/>
              </a:rPr>
              <a:t>فرایند ساخت</a:t>
            </a:r>
          </a:p>
          <a:p>
            <a:pPr marL="457200" indent="-457200" algn="r" rtl="1">
              <a:buFont typeface="Wingdings" pitchFamily="2" charset="2"/>
              <a:buChar char="ü"/>
            </a:pPr>
            <a:r>
              <a:rPr lang="fa-IR" dirty="0" smtClean="0">
                <a:solidFill>
                  <a:schemeClr val="tx1"/>
                </a:solidFill>
                <a:latin typeface="Adobe نسخ Medium" pitchFamily="50" charset="-78"/>
                <a:cs typeface="Adobe نسخ Medium" pitchFamily="50" charset="-78"/>
              </a:rPr>
              <a:t>جزییات طرح</a:t>
            </a:r>
          </a:p>
          <a:p>
            <a:pPr marL="457200" indent="-457200" algn="r" rtl="1">
              <a:buFont typeface="Wingdings" pitchFamily="2" charset="2"/>
              <a:buChar char="ü"/>
            </a:pPr>
            <a:r>
              <a:rPr lang="fa-IR" dirty="0" smtClean="0">
                <a:solidFill>
                  <a:schemeClr val="tx1"/>
                </a:solidFill>
                <a:latin typeface="Adobe نسخ Medium" pitchFamily="50" charset="-78"/>
                <a:cs typeface="Adobe نسخ Medium" pitchFamily="50" charset="-78"/>
              </a:rPr>
              <a:t>عناصر پارک</a:t>
            </a:r>
            <a:endParaRPr lang="fa-IR" dirty="0" smtClean="0">
              <a:solidFill>
                <a:schemeClr val="tx1"/>
              </a:solidFill>
            </a:endParaRPr>
          </a:p>
          <a:p>
            <a:pPr marL="457200" indent="-457200" algn="r" rtl="1">
              <a:buFont typeface="Wingdings" pitchFamily="2" charset="2"/>
              <a:buChar char="ü"/>
            </a:pPr>
            <a:endParaRPr lang="fa-IR" dirty="0" smtClean="0">
              <a:solidFill>
                <a:schemeClr val="tx1"/>
              </a:solidFill>
            </a:endParaRPr>
          </a:p>
        </p:txBody>
      </p:sp>
      <p:sp>
        <p:nvSpPr>
          <p:cNvPr id="7" name="Title 1"/>
          <p:cNvSpPr txBox="1">
            <a:spLocks/>
          </p:cNvSpPr>
          <p:nvPr/>
        </p:nvSpPr>
        <p:spPr>
          <a:xfrm>
            <a:off x="6444208" y="1747025"/>
            <a:ext cx="210868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a:lstStyle>
          <a:p>
            <a:pPr algn="r" rtl="1"/>
            <a:r>
              <a:rPr lang="fa-IR" sz="3200" dirty="0" smtClean="0">
                <a:solidFill>
                  <a:schemeClr val="tx1"/>
                </a:solidFill>
                <a:latin typeface="Adobe نسخ Medium" pitchFamily="50" charset="-78"/>
                <a:cs typeface="Adobe نسخ Medium" pitchFamily="50" charset="-78"/>
              </a:rPr>
              <a:t>فهرست</a:t>
            </a:r>
            <a:endParaRPr lang="fa-IR" sz="3200" dirty="0">
              <a:solidFill>
                <a:schemeClr val="tx1"/>
              </a:solidFill>
              <a:latin typeface="Adobe نسخ Medium" pitchFamily="50" charset="-78"/>
              <a:cs typeface="Adobe نسخ Medium" pitchFamily="50" charset="-78"/>
            </a:endParaRPr>
          </a:p>
        </p:txBody>
      </p:sp>
    </p:spTree>
    <p:extLst>
      <p:ext uri="{BB962C8B-B14F-4D97-AF65-F5344CB8AC3E}">
        <p14:creationId xmlns:p14="http://schemas.microsoft.com/office/powerpoint/2010/main" val="3316037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heel(1)">
                                      <p:cBhvr>
                                        <p:cTn id="4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85800" indent="-685800" algn="r" rtl="1">
              <a:buFont typeface="Wingdings" pitchFamily="2" charset="2"/>
              <a:buChar char="v"/>
            </a:pPr>
            <a:r>
              <a:rPr lang="en-US" dirty="0" smtClean="0"/>
              <a:t>Follies</a:t>
            </a:r>
            <a:endParaRPr lang="fa-IR" dirty="0"/>
          </a:p>
        </p:txBody>
      </p:sp>
      <p:sp>
        <p:nvSpPr>
          <p:cNvPr id="3" name="Content Placeholder 2"/>
          <p:cNvSpPr>
            <a:spLocks noGrp="1"/>
          </p:cNvSpPr>
          <p:nvPr>
            <p:ph idx="1"/>
          </p:nvPr>
        </p:nvSpPr>
        <p:spPr>
          <a:xfrm>
            <a:off x="457200" y="1600200"/>
            <a:ext cx="7620000" cy="1396752"/>
          </a:xfrm>
        </p:spPr>
        <p:txBody>
          <a:bodyPr>
            <a:normAutofit fontScale="92500"/>
          </a:bodyPr>
          <a:lstStyle/>
          <a:p>
            <a:pPr algn="r" rtl="1"/>
            <a:r>
              <a:rPr lang="fa-IR" dirty="0" smtClean="0">
                <a:latin typeface="Adobe نسخ Medium" pitchFamily="50" charset="-78"/>
                <a:cs typeface="Adobe نسخ Medium" pitchFamily="50" charset="-78"/>
              </a:rPr>
              <a:t>ساختمان های شکلی،مکعب هایی 8/10 متری هستند که به صورت سه بعدی به مکعب های دوازده فوتی تقسیم شده جعبه هایی را تشکیل می دهند. بر اساس گفته چومی ان جعبه ها را می توان به اجزای کوچک تری  تقسیم کرد،یا این که با اضافه کردن عناصری آن ها را بزرگتر کرد.</a:t>
            </a:r>
            <a:endParaRPr lang="fa-IR" dirty="0">
              <a:latin typeface="Adobe نسخ Medium" pitchFamily="50" charset="-78"/>
              <a:cs typeface="Adobe نسخ Medium" pitchFamily="50" charset="-78"/>
            </a:endParaRPr>
          </a:p>
        </p:txBody>
      </p:sp>
      <p:pic>
        <p:nvPicPr>
          <p:cNvPr id="6146" name="Picture 2" descr="C:\Users\rz\Desktop\LA VILETE\folies-lavillette-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356992"/>
            <a:ext cx="7620000" cy="2772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870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wheel(1)">
                                      <p:cBhvr>
                                        <p:cTn id="19"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r" rtl="1">
              <a:buFont typeface="Wingdings" pitchFamily="2" charset="2"/>
              <a:buChar char="v"/>
            </a:pPr>
            <a:r>
              <a:rPr lang="fa-IR" dirty="0" smtClean="0">
                <a:latin typeface="Adobe نسخ Medium" pitchFamily="50" charset="-78"/>
                <a:cs typeface="Adobe نسخ Medium" pitchFamily="50" charset="-78"/>
              </a:rPr>
              <a:t>عناصر پارک</a:t>
            </a:r>
            <a:endParaRPr lang="fa-IR" dirty="0">
              <a:latin typeface="Adobe نسخ Medium" pitchFamily="50" charset="-78"/>
              <a:cs typeface="Adobe نسخ Medium" pitchFamily="50" charset="-78"/>
            </a:endParaRPr>
          </a:p>
        </p:txBody>
      </p:sp>
      <p:sp>
        <p:nvSpPr>
          <p:cNvPr id="3" name="Content Placeholder 2"/>
          <p:cNvSpPr>
            <a:spLocks noGrp="1"/>
          </p:cNvSpPr>
          <p:nvPr>
            <p:ph idx="1"/>
          </p:nvPr>
        </p:nvSpPr>
        <p:spPr/>
        <p:txBody>
          <a:bodyPr>
            <a:normAutofit lnSpcReduction="10000"/>
          </a:bodyPr>
          <a:lstStyle/>
          <a:p>
            <a:pPr algn="r" rtl="1"/>
            <a:r>
              <a:rPr lang="fa-IR" dirty="0" smtClean="0">
                <a:latin typeface="Adobe نسخ Medium" pitchFamily="50" charset="-78"/>
                <a:cs typeface="Adobe نسخ Medium" pitchFamily="50" charset="-78"/>
              </a:rPr>
              <a:t>پارک ترکیبی از تسهیلات را در خود جای داده است سیته.د.سیانس یا موزه علم وفناوری در محل بزرگترین کشتارگاه ویله قدیمی قرار گرفته است. چهل متر(133 فوت) ارتفاع و 3هکتار زمین را اشغال کرده است. آدرین فین سیبلر(با پیتررایس و مارتین فرانسیس)سه عامل مهم را در طراحی خود مورد توجه قرار دادند:</a:t>
            </a:r>
          </a:p>
          <a:p>
            <a:pPr marL="571500" indent="-457200" algn="r" rtl="1">
              <a:buFont typeface="+mj-lt"/>
              <a:buAutoNum type="arabicPeriod"/>
            </a:pPr>
            <a:r>
              <a:rPr lang="fa-IR" dirty="0" smtClean="0">
                <a:latin typeface="Adobe نسخ Medium" pitchFamily="50" charset="-78"/>
                <a:cs typeface="Adobe نسخ Medium" pitchFamily="50" charset="-78"/>
              </a:rPr>
              <a:t>آب باید ساختمان را دور بزند.</a:t>
            </a:r>
          </a:p>
          <a:p>
            <a:pPr marL="571500" indent="-457200" algn="r" rtl="1">
              <a:buFont typeface="+mj-lt"/>
              <a:buAutoNum type="arabicPeriod"/>
            </a:pPr>
            <a:r>
              <a:rPr lang="fa-IR" dirty="0" smtClean="0">
                <a:latin typeface="Adobe نسخ Medium" pitchFamily="50" charset="-78"/>
                <a:cs typeface="Adobe نسخ Medium" pitchFamily="50" charset="-78"/>
              </a:rPr>
              <a:t>پوششگیاهی باید به داخل گلخانه ها نفوذ کند.</a:t>
            </a:r>
          </a:p>
          <a:p>
            <a:pPr marL="571500" indent="-457200" algn="r" rtl="1">
              <a:buFont typeface="+mj-lt"/>
              <a:buAutoNum type="arabicPeriod"/>
            </a:pPr>
            <a:r>
              <a:rPr lang="fa-IR" dirty="0" smtClean="0">
                <a:latin typeface="Adobe نسخ Medium" pitchFamily="50" charset="-78"/>
                <a:cs typeface="Adobe نسخ Medium" pitchFamily="50" charset="-78"/>
              </a:rPr>
              <a:t>سقف های گنبدی شکل نور را بهداخل هدایت کنند.</a:t>
            </a:r>
          </a:p>
          <a:p>
            <a:pPr algn="r" rtl="1"/>
            <a:r>
              <a:rPr lang="fa-IR" dirty="0" smtClean="0">
                <a:latin typeface="Adobe نسخ Medium" pitchFamily="50" charset="-78"/>
                <a:cs typeface="Adobe نسخ Medium" pitchFamily="50" charset="-78"/>
              </a:rPr>
              <a:t>علاوه بر موزه علم و فناوری ،بنایی گنبدی شکل بسیار بزرگی به نام لاژاد برای  تفریحات با یک پرده بلند نیم کره ایی ساخته شد.</a:t>
            </a:r>
          </a:p>
          <a:p>
            <a:pPr algn="r" rtl="1"/>
            <a:endParaRPr lang="fa-IR" dirty="0">
              <a:latin typeface="Adobe نسخ Medium" pitchFamily="50" charset="-78"/>
              <a:cs typeface="Adobe نسخ Medium" pitchFamily="50" charset="-78"/>
            </a:endParaRPr>
          </a:p>
          <a:p>
            <a:pPr algn="r" rtl="1"/>
            <a:r>
              <a:rPr lang="fa-IR" dirty="0" smtClean="0">
                <a:latin typeface="Adobe نسخ Medium" pitchFamily="50" charset="-78"/>
                <a:cs typeface="Adobe نسخ Medium" pitchFamily="50" charset="-78"/>
              </a:rPr>
              <a:t>از دیگر بناها سالن بزرگ که گاوداری قدیمی بوده تبدیل به نمایشگاه شده است وسیته د لاموزیک لا آرگوناتزو زنیت تی یتر می توان اشاره کرد.</a:t>
            </a:r>
          </a:p>
        </p:txBody>
      </p:sp>
    </p:spTree>
    <p:extLst>
      <p:ext uri="{BB962C8B-B14F-4D97-AF65-F5344CB8AC3E}">
        <p14:creationId xmlns:p14="http://schemas.microsoft.com/office/powerpoint/2010/main" val="1832789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barn(inVertical)">
                                      <p:cBhvr>
                                        <p:cTn id="38" dur="5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barn(inVertical)">
                                      <p:cBhvr>
                                        <p:cTn id="4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marL="685800" indent="-685800" algn="r" rtl="1">
              <a:buFont typeface="Wingdings" pitchFamily="2" charset="2"/>
              <a:buChar char="v"/>
            </a:pPr>
            <a:r>
              <a:rPr lang="fa-IR" dirty="0" smtClean="0">
                <a:latin typeface="Adobe نسخ Medium" pitchFamily="50" charset="-78"/>
                <a:cs typeface="Adobe نسخ Medium" pitchFamily="50" charset="-78"/>
              </a:rPr>
              <a:t>بنا های مهم</a:t>
            </a:r>
            <a:endParaRPr lang="fa-IR" dirty="0">
              <a:latin typeface="Adobe نسخ Medium" pitchFamily="50" charset="-78"/>
              <a:cs typeface="Adobe نسخ Medium" pitchFamily="50" charset="-78"/>
            </a:endParaRPr>
          </a:p>
        </p:txBody>
      </p:sp>
      <p:sp>
        <p:nvSpPr>
          <p:cNvPr id="6" name="Text Placeholder 5"/>
          <p:cNvSpPr>
            <a:spLocks noGrp="1"/>
          </p:cNvSpPr>
          <p:nvPr>
            <p:ph type="body" idx="1"/>
          </p:nvPr>
        </p:nvSpPr>
        <p:spPr>
          <a:xfrm>
            <a:off x="467544" y="1340768"/>
            <a:ext cx="3657600" cy="648072"/>
          </a:xfrm>
        </p:spPr>
        <p:txBody>
          <a:bodyPr/>
          <a:lstStyle/>
          <a:p>
            <a:pPr algn="r" rtl="1"/>
            <a:r>
              <a:rPr lang="en-US" sz="2800" dirty="0" smtClean="0"/>
              <a:t>Cite de Science</a:t>
            </a:r>
            <a:endParaRPr lang="fa-IR" sz="2800" dirty="0"/>
          </a:p>
        </p:txBody>
      </p:sp>
      <p:pic>
        <p:nvPicPr>
          <p:cNvPr id="10" name="Content Placeholder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 y="2635448"/>
            <a:ext cx="4040188" cy="3030141"/>
          </a:xfrm>
        </p:spPr>
      </p:pic>
      <p:sp>
        <p:nvSpPr>
          <p:cNvPr id="8" name="Text Placeholder 7"/>
          <p:cNvSpPr>
            <a:spLocks noGrp="1"/>
          </p:cNvSpPr>
          <p:nvPr>
            <p:ph type="body" sz="quarter" idx="3"/>
          </p:nvPr>
        </p:nvSpPr>
        <p:spPr>
          <a:xfrm>
            <a:off x="4419600" y="1412776"/>
            <a:ext cx="3657600" cy="648072"/>
          </a:xfrm>
        </p:spPr>
        <p:txBody>
          <a:bodyPr/>
          <a:lstStyle/>
          <a:p>
            <a:pPr algn="r" rtl="1"/>
            <a:r>
              <a:rPr lang="en-US" sz="2800" dirty="0" smtClean="0"/>
              <a:t>La Geode</a:t>
            </a:r>
            <a:endParaRPr lang="fa-IR" sz="2800" dirty="0"/>
          </a:p>
        </p:txBody>
      </p:sp>
      <p:pic>
        <p:nvPicPr>
          <p:cNvPr id="11" name="Content Placeholder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419600" y="2780928"/>
            <a:ext cx="3657600" cy="2736303"/>
          </a:xfrm>
        </p:spPr>
      </p:pic>
    </p:spTree>
    <p:extLst>
      <p:ext uri="{BB962C8B-B14F-4D97-AF65-F5344CB8AC3E}">
        <p14:creationId xmlns:p14="http://schemas.microsoft.com/office/powerpoint/2010/main" val="423418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71500" indent="-571500" algn="r" rtl="1">
              <a:buFont typeface="Wingdings" pitchFamily="2" charset="2"/>
              <a:buChar char="v"/>
            </a:pPr>
            <a:r>
              <a:rPr lang="fa-IR" dirty="0">
                <a:latin typeface="Adobe نسخ Medium" pitchFamily="50" charset="-78"/>
                <a:cs typeface="Adobe نسخ Medium" pitchFamily="50" charset="-78"/>
              </a:rPr>
              <a:t>بنا های مهم</a:t>
            </a:r>
            <a:endParaRPr lang="fa-IR" dirty="0"/>
          </a:p>
        </p:txBody>
      </p:sp>
      <p:sp>
        <p:nvSpPr>
          <p:cNvPr id="3" name="Text Placeholder 2"/>
          <p:cNvSpPr>
            <a:spLocks noGrp="1"/>
          </p:cNvSpPr>
          <p:nvPr>
            <p:ph type="body" idx="1"/>
          </p:nvPr>
        </p:nvSpPr>
        <p:spPr/>
        <p:txBody>
          <a:bodyPr/>
          <a:lstStyle/>
          <a:p>
            <a:pPr algn="r" rtl="1"/>
            <a:r>
              <a:rPr lang="en-US" sz="2800" dirty="0" err="1" smtClean="0"/>
              <a:t>Granda</a:t>
            </a:r>
            <a:r>
              <a:rPr lang="en-US" sz="2800" dirty="0" smtClean="0"/>
              <a:t> </a:t>
            </a:r>
            <a:r>
              <a:rPr lang="en-US" sz="2800" dirty="0" err="1" smtClean="0"/>
              <a:t>halle</a:t>
            </a:r>
            <a:endParaRPr lang="fa-IR" sz="2800"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46416" y="3194555"/>
            <a:ext cx="3661756" cy="1911927"/>
          </a:xfrm>
        </p:spPr>
      </p:pic>
      <p:sp>
        <p:nvSpPr>
          <p:cNvPr id="5" name="Text Placeholder 4"/>
          <p:cNvSpPr>
            <a:spLocks noGrp="1"/>
          </p:cNvSpPr>
          <p:nvPr>
            <p:ph type="body" sz="quarter" idx="3"/>
          </p:nvPr>
        </p:nvSpPr>
        <p:spPr/>
        <p:txBody>
          <a:bodyPr/>
          <a:lstStyle/>
          <a:p>
            <a:pPr algn="r" rtl="1"/>
            <a:r>
              <a:rPr lang="en-US" sz="2800" dirty="0" smtClean="0"/>
              <a:t>Cite de la </a:t>
            </a:r>
            <a:r>
              <a:rPr lang="en-US" sz="2800" dirty="0" err="1" smtClean="0"/>
              <a:t>musique</a:t>
            </a:r>
            <a:endParaRPr lang="fa-IR" sz="2800" dirty="0"/>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645025" y="2998910"/>
            <a:ext cx="4041775" cy="2303217"/>
          </a:xfrm>
        </p:spPr>
      </p:pic>
    </p:spTree>
    <p:extLst>
      <p:ext uri="{BB962C8B-B14F-4D97-AF65-F5344CB8AC3E}">
        <p14:creationId xmlns:p14="http://schemas.microsoft.com/office/powerpoint/2010/main" val="101789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85800" indent="-685800" algn="r" rtl="1">
              <a:buFont typeface="Wingdings" pitchFamily="2" charset="2"/>
              <a:buChar char="v"/>
            </a:pPr>
            <a:r>
              <a:rPr lang="fa-IR" dirty="0">
                <a:latin typeface="Adobe نسخ Medium" pitchFamily="50" charset="-78"/>
                <a:cs typeface="Adobe نسخ Medium" pitchFamily="50" charset="-78"/>
              </a:rPr>
              <a:t>بنا های مهم</a:t>
            </a:r>
            <a:endParaRPr lang="fa-IR" dirty="0"/>
          </a:p>
        </p:txBody>
      </p:sp>
      <p:sp>
        <p:nvSpPr>
          <p:cNvPr id="3" name="Text Placeholder 2"/>
          <p:cNvSpPr>
            <a:spLocks noGrp="1"/>
          </p:cNvSpPr>
          <p:nvPr>
            <p:ph type="body" idx="1"/>
          </p:nvPr>
        </p:nvSpPr>
        <p:spPr/>
        <p:txBody>
          <a:bodyPr/>
          <a:lstStyle/>
          <a:p>
            <a:pPr algn="r" rtl="1"/>
            <a:r>
              <a:rPr lang="en-US" sz="2800" dirty="0" smtClean="0">
                <a:latin typeface="Adobe نسخ Medium" pitchFamily="50" charset="-78"/>
              </a:rPr>
              <a:t>L </a:t>
            </a:r>
            <a:r>
              <a:rPr lang="en-US" sz="2800" dirty="0" err="1" smtClean="0">
                <a:latin typeface="Adobe نسخ Medium" pitchFamily="50" charset="-78"/>
              </a:rPr>
              <a:t>argonauts</a:t>
            </a:r>
            <a:endParaRPr lang="fa-IR" sz="2800" dirty="0">
              <a:latin typeface="Adobe نسخ Medium" pitchFamily="50" charset="-78"/>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2294" y="2721769"/>
            <a:ext cx="3810000" cy="2857500"/>
          </a:xfrm>
        </p:spPr>
      </p:pic>
      <p:sp>
        <p:nvSpPr>
          <p:cNvPr id="5" name="Text Placeholder 4"/>
          <p:cNvSpPr>
            <a:spLocks noGrp="1"/>
          </p:cNvSpPr>
          <p:nvPr>
            <p:ph type="body" sz="quarter" idx="3"/>
          </p:nvPr>
        </p:nvSpPr>
        <p:spPr/>
        <p:txBody>
          <a:bodyPr/>
          <a:lstStyle/>
          <a:p>
            <a:pPr algn="r" rtl="1"/>
            <a:r>
              <a:rPr lang="en-US" dirty="0" smtClean="0"/>
              <a:t>Zenith Theater</a:t>
            </a:r>
            <a:endParaRPr lang="fa-IR" dirty="0"/>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645025" y="2804432"/>
            <a:ext cx="4041775" cy="2692173"/>
          </a:xfrm>
        </p:spPr>
      </p:pic>
    </p:spTree>
    <p:extLst>
      <p:ext uri="{BB962C8B-B14F-4D97-AF65-F5344CB8AC3E}">
        <p14:creationId xmlns:p14="http://schemas.microsoft.com/office/powerpoint/2010/main" val="94691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additive="base">
                                        <p:cTn id="2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latin typeface="Adobe نسخ Medium" pitchFamily="50" charset="-78"/>
                <a:cs typeface="Adobe نسخ Medium" pitchFamily="50" charset="-78"/>
              </a:rPr>
              <a:t>منابع</a:t>
            </a:r>
            <a:endParaRPr lang="fa-IR" dirty="0">
              <a:latin typeface="Adobe نسخ Medium" pitchFamily="50" charset="-78"/>
              <a:cs typeface="Adobe نسخ Medium" pitchFamily="50" charset="-78"/>
            </a:endParaRPr>
          </a:p>
        </p:txBody>
      </p:sp>
      <p:sp>
        <p:nvSpPr>
          <p:cNvPr id="3" name="Content Placeholder 2"/>
          <p:cNvSpPr>
            <a:spLocks noGrp="1"/>
          </p:cNvSpPr>
          <p:nvPr>
            <p:ph idx="1"/>
          </p:nvPr>
        </p:nvSpPr>
        <p:spPr/>
        <p:txBody>
          <a:bodyPr/>
          <a:lstStyle/>
          <a:p>
            <a:pPr marL="571500" indent="-457200" algn="r" rtl="1">
              <a:buFont typeface="Wingdings" pitchFamily="2" charset="2"/>
              <a:buChar char="v"/>
            </a:pPr>
            <a:r>
              <a:rPr lang="fa-IR" dirty="0" smtClean="0">
                <a:latin typeface="Adobe نسخ Medium" pitchFamily="50" charset="-78"/>
                <a:cs typeface="Adobe نسخ Medium" pitchFamily="50" charset="-78"/>
              </a:rPr>
              <a:t>لنگ،جان،1386،طراحی شهری،ترجمه دکتر سید حسین بحرینی،انتشارات دانشگاه تهران</a:t>
            </a:r>
            <a:endParaRPr lang="fa-IR" dirty="0">
              <a:latin typeface="Adobe نسخ Medium" pitchFamily="50" charset="-78"/>
              <a:cs typeface="Adobe نسخ Medium" pitchFamily="50" charset="-78"/>
            </a:endParaRPr>
          </a:p>
          <a:p>
            <a:pPr marL="571500" indent="-457200" algn="r" rtl="1">
              <a:buFont typeface="Wingdings" pitchFamily="2" charset="2"/>
              <a:buChar char="v"/>
            </a:pPr>
            <a:r>
              <a:rPr lang="en-US" dirty="0" smtClean="0">
                <a:latin typeface="Adobe نسخ Medium" pitchFamily="50" charset="-78"/>
                <a:cs typeface="Adobe نسخ Medium" pitchFamily="50" charset="-78"/>
                <a:hlinkClick r:id="rId2"/>
              </a:rPr>
              <a:t>www.wikipedia.org</a:t>
            </a:r>
            <a:endParaRPr lang="en-US" dirty="0" smtClean="0">
              <a:latin typeface="Adobe نسخ Medium" pitchFamily="50" charset="-78"/>
              <a:cs typeface="Adobe نسخ Medium" pitchFamily="50" charset="-78"/>
            </a:endParaRPr>
          </a:p>
          <a:p>
            <a:pPr marL="114300" indent="0" algn="r" rtl="1">
              <a:buNone/>
            </a:pPr>
            <a:endParaRPr lang="fa-IR" dirty="0" smtClean="0">
              <a:latin typeface="Adobe نسخ Medium" pitchFamily="50" charset="-78"/>
              <a:cs typeface="Adobe نسخ Medium" pitchFamily="50" charset="-78"/>
            </a:endParaRPr>
          </a:p>
        </p:txBody>
      </p:sp>
    </p:spTree>
    <p:extLst>
      <p:ext uri="{BB962C8B-B14F-4D97-AF65-F5344CB8AC3E}">
        <p14:creationId xmlns:p14="http://schemas.microsoft.com/office/powerpoint/2010/main" val="8740772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36104" y="305947"/>
            <a:ext cx="7620000" cy="1143000"/>
          </a:xfrm>
        </p:spPr>
        <p:txBody>
          <a:bodyPr/>
          <a:lstStyle/>
          <a:p>
            <a:pPr marL="685800" indent="-685800" algn="r" rtl="1">
              <a:buFont typeface="Wingdings" pitchFamily="2" charset="2"/>
              <a:buChar char="v"/>
            </a:pPr>
            <a:r>
              <a:rPr lang="fa-IR" dirty="0" smtClean="0">
                <a:solidFill>
                  <a:schemeClr val="tx1">
                    <a:lumMod val="95000"/>
                  </a:schemeClr>
                </a:solidFill>
                <a:latin typeface="Adobe نسخ Medium" pitchFamily="50" charset="-78"/>
                <a:cs typeface="Adobe نسخ Medium" pitchFamily="50" charset="-78"/>
              </a:rPr>
              <a:t>مقدمه</a:t>
            </a:r>
            <a:endParaRPr lang="fa-IR" dirty="0">
              <a:solidFill>
                <a:schemeClr val="tx1">
                  <a:lumMod val="95000"/>
                </a:schemeClr>
              </a:solidFill>
              <a:latin typeface="Adobe نسخ Medium" pitchFamily="50" charset="-78"/>
              <a:cs typeface="Adobe نسخ Medium" pitchFamily="50" charset="-78"/>
            </a:endParaRPr>
          </a:p>
        </p:txBody>
      </p:sp>
      <p:sp>
        <p:nvSpPr>
          <p:cNvPr id="3" name="Content Placeholder 2"/>
          <p:cNvSpPr>
            <a:spLocks noGrp="1"/>
          </p:cNvSpPr>
          <p:nvPr>
            <p:ph idx="4294967295"/>
          </p:nvPr>
        </p:nvSpPr>
        <p:spPr>
          <a:xfrm>
            <a:off x="936104" y="1631509"/>
            <a:ext cx="7620000" cy="1684338"/>
          </a:xfrm>
        </p:spPr>
        <p:txBody>
          <a:bodyPr>
            <a:normAutofit fontScale="92500"/>
          </a:bodyPr>
          <a:lstStyle/>
          <a:p>
            <a:pPr algn="r" rtl="1"/>
            <a:r>
              <a:rPr lang="fa-IR" dirty="0" smtClean="0">
                <a:solidFill>
                  <a:schemeClr val="tx1">
                    <a:lumMod val="95000"/>
                  </a:schemeClr>
                </a:solidFill>
                <a:latin typeface="Adobe نسخ Medium" pitchFamily="50" charset="-78"/>
                <a:cs typeface="Adobe نسخ Medium" pitchFamily="50" charset="-78"/>
              </a:rPr>
              <a:t>طراحی پارک لاویلت(</a:t>
            </a:r>
            <a:r>
              <a:rPr lang="en-US" dirty="0" smtClean="0">
                <a:solidFill>
                  <a:schemeClr val="tx1">
                    <a:lumMod val="95000"/>
                  </a:schemeClr>
                </a:solidFill>
                <a:latin typeface="Adobe نسخ Medium" pitchFamily="50" charset="-78"/>
                <a:cs typeface="Adobe نسخ Medium" pitchFamily="50" charset="-78"/>
              </a:rPr>
              <a:t>(</a:t>
            </a:r>
            <a:r>
              <a:rPr lang="en-US" dirty="0" err="1" smtClean="0">
                <a:solidFill>
                  <a:schemeClr val="tx1">
                    <a:lumMod val="95000"/>
                  </a:schemeClr>
                </a:solidFill>
                <a:latin typeface="Adobe نسخ Medium" pitchFamily="50" charset="-78"/>
                <a:cs typeface="Adobe نسخ Medium" pitchFamily="50" charset="-78"/>
              </a:rPr>
              <a:t>parc</a:t>
            </a:r>
            <a:r>
              <a:rPr lang="en-US" dirty="0" smtClean="0">
                <a:solidFill>
                  <a:schemeClr val="tx1">
                    <a:lumMod val="95000"/>
                  </a:schemeClr>
                </a:solidFill>
                <a:latin typeface="Adobe نسخ Medium" pitchFamily="50" charset="-78"/>
                <a:cs typeface="Adobe نسخ Medium" pitchFamily="50" charset="-78"/>
              </a:rPr>
              <a:t> de la </a:t>
            </a:r>
            <a:r>
              <a:rPr lang="en-US" dirty="0" err="1" smtClean="0">
                <a:solidFill>
                  <a:schemeClr val="tx1">
                    <a:lumMod val="95000"/>
                  </a:schemeClr>
                </a:solidFill>
                <a:latin typeface="Adobe نسخ Medium" pitchFamily="50" charset="-78"/>
                <a:cs typeface="Adobe نسخ Medium" pitchFamily="50" charset="-78"/>
              </a:rPr>
              <a:t>villete</a:t>
            </a:r>
            <a:r>
              <a:rPr lang="fa-IR" dirty="0" smtClean="0">
                <a:solidFill>
                  <a:schemeClr val="tx1">
                    <a:lumMod val="95000"/>
                  </a:schemeClr>
                </a:solidFill>
                <a:latin typeface="Adobe نسخ Medium" pitchFamily="50" charset="-78"/>
                <a:cs typeface="Adobe نسخ Medium" pitchFamily="50" charset="-78"/>
              </a:rPr>
              <a:t> تاریخ توسعه پیچیده ایی دارد. در سال 1979 موسسه عمومی پارک </a:t>
            </a:r>
            <a:r>
              <a:rPr lang="fa-IR" dirty="0" smtClean="0">
                <a:solidFill>
                  <a:schemeClr val="tx1">
                    <a:lumMod val="95000"/>
                  </a:schemeClr>
                </a:solidFill>
                <a:latin typeface="Adobe نسخ Medium" pitchFamily="50" charset="-78"/>
                <a:cs typeface="Adobe نسخ Medium" pitchFamily="50" charset="-78"/>
              </a:rPr>
              <a:t>لاویلت(</a:t>
            </a:r>
            <a:r>
              <a:rPr lang="en-US" dirty="0" smtClean="0">
                <a:solidFill>
                  <a:schemeClr val="tx1">
                    <a:lumMod val="95000"/>
                  </a:schemeClr>
                </a:solidFill>
                <a:latin typeface="Adobe نسخ Medium" pitchFamily="50" charset="-78"/>
                <a:cs typeface="Adobe نسخ Medium" pitchFamily="50" charset="-78"/>
              </a:rPr>
              <a:t> (E.P.P.V</a:t>
            </a:r>
            <a:r>
              <a:rPr lang="fa-IR" dirty="0" smtClean="0">
                <a:solidFill>
                  <a:schemeClr val="tx1">
                    <a:lumMod val="95000"/>
                  </a:schemeClr>
                </a:solidFill>
                <a:latin typeface="Adobe نسخ Medium" pitchFamily="50" charset="-78"/>
                <a:cs typeface="Adobe نسخ Medium" pitchFamily="50" charset="-78"/>
              </a:rPr>
              <a:t>ایده </a:t>
            </a:r>
            <a:r>
              <a:rPr lang="fa-IR" dirty="0" smtClean="0">
                <a:solidFill>
                  <a:schemeClr val="tx1">
                    <a:lumMod val="95000"/>
                  </a:schemeClr>
                </a:solidFill>
                <a:latin typeface="Adobe نسخ Medium" pitchFamily="50" charset="-78"/>
                <a:cs typeface="Adobe نسخ Medium" pitchFamily="50" charset="-78"/>
              </a:rPr>
              <a:t>و فرایندی را پیشنهاد کرد</a:t>
            </a:r>
            <a:r>
              <a:rPr lang="fa-IR" dirty="0" smtClean="0">
                <a:solidFill>
                  <a:schemeClr val="tx1">
                    <a:lumMod val="95000"/>
                  </a:schemeClr>
                </a:solidFill>
                <a:latin typeface="Adobe نسخ Medium" pitchFamily="50" charset="-78"/>
                <a:cs typeface="Adobe نسخ Medium" pitchFamily="50" charset="-78"/>
              </a:rPr>
              <a:t>.</a:t>
            </a:r>
            <a:r>
              <a:rPr lang="en-US" dirty="0" smtClean="0">
                <a:solidFill>
                  <a:schemeClr val="tx1">
                    <a:lumMod val="95000"/>
                  </a:schemeClr>
                </a:solidFill>
                <a:latin typeface="Adobe نسخ Medium" pitchFamily="50" charset="-78"/>
                <a:cs typeface="Adobe نسخ Medium" pitchFamily="50" charset="-78"/>
              </a:rPr>
              <a:t> </a:t>
            </a:r>
            <a:r>
              <a:rPr lang="fa-IR" dirty="0" smtClean="0">
                <a:solidFill>
                  <a:schemeClr val="tx1">
                    <a:lumMod val="95000"/>
                  </a:schemeClr>
                </a:solidFill>
                <a:latin typeface="Adobe نسخ Medium" pitchFamily="50" charset="-78"/>
                <a:cs typeface="Adobe نسخ Medium" pitchFamily="50" charset="-78"/>
              </a:rPr>
              <a:t>که </a:t>
            </a:r>
            <a:r>
              <a:rPr lang="fa-IR" dirty="0" smtClean="0">
                <a:solidFill>
                  <a:schemeClr val="tx1">
                    <a:lumMod val="95000"/>
                  </a:schemeClr>
                </a:solidFill>
                <a:latin typeface="Adobe نسخ Medium" pitchFamily="50" charset="-78"/>
                <a:cs typeface="Adobe نسخ Medium" pitchFamily="50" charset="-78"/>
              </a:rPr>
              <a:t>حاصل آن پارک حاظر است.هدف این پروژه .در کنار پروژه های دیگری که در سال های اخیر به اجرا درآمده .این است که پاریس را بار دیگر به مرکز هنری جهان تبدیل کند.(لنگ.جان.1386)</a:t>
            </a:r>
          </a:p>
        </p:txBody>
      </p:sp>
      <p:sp>
        <p:nvSpPr>
          <p:cNvPr id="5" name="Rectangle 4"/>
          <p:cNvSpPr/>
          <p:nvPr/>
        </p:nvSpPr>
        <p:spPr>
          <a:xfrm>
            <a:off x="683568" y="3498218"/>
            <a:ext cx="7992888" cy="2019014"/>
          </a:xfrm>
          <a:prstGeom prst="rect">
            <a:avLst/>
          </a:prstGeom>
        </p:spPr>
        <p:txBody>
          <a:bodyPr wrap="square">
            <a:spAutoFit/>
          </a:bodyPr>
          <a:lstStyle/>
          <a:p>
            <a:pPr marL="800100" lvl="0" indent="-685800">
              <a:spcBef>
                <a:spcPct val="20000"/>
              </a:spcBef>
              <a:buClr>
                <a:srgbClr val="A9A57C"/>
              </a:buClr>
              <a:buFont typeface="Wingdings" pitchFamily="2" charset="2"/>
              <a:buChar char="v"/>
            </a:pPr>
            <a:r>
              <a:rPr lang="fa-IR" sz="4600" dirty="0">
                <a:solidFill>
                  <a:schemeClr val="tx1">
                    <a:lumMod val="95000"/>
                  </a:schemeClr>
                </a:solidFill>
                <a:latin typeface="Adobe نسخ Medium" pitchFamily="50" charset="-78"/>
                <a:cs typeface="Adobe نسخ Medium" pitchFamily="50" charset="-78"/>
              </a:rPr>
              <a:t>اهداف اصلی</a:t>
            </a:r>
          </a:p>
          <a:p>
            <a:pPr marL="571500" lvl="0" indent="-457200">
              <a:spcBef>
                <a:spcPct val="20000"/>
              </a:spcBef>
              <a:buClr>
                <a:srgbClr val="A9A57C"/>
              </a:buClr>
              <a:buFont typeface="Wingdings" pitchFamily="2" charset="2"/>
              <a:buChar char="§"/>
            </a:pPr>
            <a:r>
              <a:rPr lang="fa-IR" sz="2200" dirty="0">
                <a:solidFill>
                  <a:schemeClr val="tx1">
                    <a:lumMod val="95000"/>
                  </a:schemeClr>
                </a:solidFill>
                <a:latin typeface="Adobe نسخ Medium" pitchFamily="50" charset="-78"/>
                <a:cs typeface="Adobe نسخ Medium" pitchFamily="50" charset="-78"/>
              </a:rPr>
              <a:t>تولید محصولی با ارزش در سطح جهانی</a:t>
            </a:r>
          </a:p>
          <a:p>
            <a:pPr marL="571500" lvl="0" indent="-457200">
              <a:spcBef>
                <a:spcPct val="20000"/>
              </a:spcBef>
              <a:buClr>
                <a:srgbClr val="A9A57C"/>
              </a:buClr>
              <a:buFont typeface="Wingdings" pitchFamily="2" charset="2"/>
              <a:buChar char="§"/>
            </a:pPr>
            <a:r>
              <a:rPr lang="fa-IR" sz="2200" dirty="0">
                <a:solidFill>
                  <a:schemeClr val="tx1">
                    <a:lumMod val="95000"/>
                  </a:schemeClr>
                </a:solidFill>
                <a:latin typeface="Adobe نسخ Medium" pitchFamily="50" charset="-78"/>
                <a:cs typeface="Adobe نسخ Medium" pitchFamily="50" charset="-78"/>
              </a:rPr>
              <a:t>ساختن موزه ملی علم و فناوری</a:t>
            </a:r>
          </a:p>
          <a:p>
            <a:pPr marL="571500" lvl="0" indent="-457200">
              <a:spcBef>
                <a:spcPct val="20000"/>
              </a:spcBef>
              <a:buClr>
                <a:srgbClr val="A9A57C"/>
              </a:buClr>
              <a:buFont typeface="Wingdings" pitchFamily="2" charset="2"/>
              <a:buChar char="§"/>
            </a:pPr>
            <a:r>
              <a:rPr lang="fa-IR" sz="2200" dirty="0">
                <a:solidFill>
                  <a:schemeClr val="tx1">
                    <a:lumMod val="95000"/>
                  </a:schemeClr>
                </a:solidFill>
                <a:latin typeface="Adobe نسخ Medium" pitchFamily="50" charset="-78"/>
                <a:cs typeface="Adobe نسخ Medium" pitchFamily="50" charset="-78"/>
              </a:rPr>
              <a:t>ایجاد یک پارک شهری ((فرهنگی))</a:t>
            </a:r>
          </a:p>
        </p:txBody>
      </p:sp>
    </p:spTree>
    <p:extLst>
      <p:ext uri="{BB962C8B-B14F-4D97-AF65-F5344CB8AC3E}">
        <p14:creationId xmlns:p14="http://schemas.microsoft.com/office/powerpoint/2010/main" val="399372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1000"/>
                                        <p:tgtEl>
                                          <p:spTgt spid="5">
                                            <p:txEl>
                                              <p:pRg st="0" end="0"/>
                                            </p:txEl>
                                          </p:spTgt>
                                        </p:tgtEl>
                                      </p:cBhvr>
                                    </p:animEffect>
                                    <p:anim calcmode="lin" valueType="num">
                                      <p:cBhvr>
                                        <p:cTn id="2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1000"/>
                                        <p:tgtEl>
                                          <p:spTgt spid="5">
                                            <p:txEl>
                                              <p:pRg st="1" end="1"/>
                                            </p:txEl>
                                          </p:spTgt>
                                        </p:tgtEl>
                                      </p:cBhvr>
                                    </p:animEffect>
                                    <p:anim calcmode="lin" valueType="num">
                                      <p:cBhvr>
                                        <p:cTn id="27"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fade">
                                      <p:cBhvr>
                                        <p:cTn id="33" dur="1000"/>
                                        <p:tgtEl>
                                          <p:spTgt spid="5">
                                            <p:txEl>
                                              <p:pRg st="2" end="2"/>
                                            </p:txEl>
                                          </p:spTgt>
                                        </p:tgtEl>
                                      </p:cBhvr>
                                    </p:animEffect>
                                    <p:anim calcmode="lin" valueType="num">
                                      <p:cBhvr>
                                        <p:cTn id="34"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
                                            <p:txEl>
                                              <p:pRg st="3" end="3"/>
                                            </p:txEl>
                                          </p:spTgt>
                                        </p:tgtEl>
                                        <p:attrNameLst>
                                          <p:attrName>style.visibility</p:attrName>
                                        </p:attrNameLst>
                                      </p:cBhvr>
                                      <p:to>
                                        <p:strVal val="visible"/>
                                      </p:to>
                                    </p:set>
                                    <p:animEffect transition="in" filter="fade">
                                      <p:cBhvr>
                                        <p:cTn id="40" dur="1000"/>
                                        <p:tgtEl>
                                          <p:spTgt spid="5">
                                            <p:txEl>
                                              <p:pRg st="3" end="3"/>
                                            </p:txEl>
                                          </p:spTgt>
                                        </p:tgtEl>
                                      </p:cBhvr>
                                    </p:animEffect>
                                    <p:anim calcmode="lin" valueType="num">
                                      <p:cBhvr>
                                        <p:cTn id="41"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85800" indent="-685800" algn="r" rtl="1">
              <a:buFont typeface="Wingdings" pitchFamily="2" charset="2"/>
              <a:buChar char="v"/>
            </a:pPr>
            <a:r>
              <a:rPr lang="fa-IR" dirty="0" smtClean="0">
                <a:latin typeface="Adobe نسخ Medium" pitchFamily="50" charset="-78"/>
                <a:cs typeface="Adobe نسخ Medium" pitchFamily="50" charset="-78"/>
              </a:rPr>
              <a:t>فضای اولیه</a:t>
            </a:r>
            <a:endParaRPr lang="fa-IR" dirty="0">
              <a:latin typeface="Adobe نسخ Medium" pitchFamily="50" charset="-78"/>
              <a:cs typeface="Adobe نسخ Medium" pitchFamily="50" charset="-78"/>
            </a:endParaRPr>
          </a:p>
        </p:txBody>
      </p:sp>
      <p:sp>
        <p:nvSpPr>
          <p:cNvPr id="3" name="Content Placeholder 2"/>
          <p:cNvSpPr>
            <a:spLocks noGrp="1"/>
          </p:cNvSpPr>
          <p:nvPr>
            <p:ph idx="1"/>
          </p:nvPr>
        </p:nvSpPr>
        <p:spPr/>
        <p:txBody>
          <a:bodyPr/>
          <a:lstStyle/>
          <a:p>
            <a:pPr algn="r" rtl="1"/>
            <a:r>
              <a:rPr lang="fa-IR" dirty="0" smtClean="0">
                <a:latin typeface="Adobe نسخ Medium" pitchFamily="50" charset="-78"/>
                <a:cs typeface="Adobe نسخ Medium" pitchFamily="50" charset="-78"/>
              </a:rPr>
              <a:t>زمین مورد نظر 55هکتار از اراضی صنعتی نیمه متروک در گوشه شمال غربی پاریس بود.یک کشتارگاه و یک محوطه نگه داری و فروش گاو هم در آن وجود داشت.</a:t>
            </a:r>
          </a:p>
          <a:p>
            <a:pPr algn="r" rtl="1"/>
            <a:r>
              <a:rPr lang="fa-IR" dirty="0" smtClean="0">
                <a:latin typeface="Adobe نسخ Medium" pitchFamily="50" charset="-78"/>
                <a:cs typeface="Adobe نسخ Medium" pitchFamily="50" charset="-78"/>
              </a:rPr>
              <a:t>کانالی زمین را به دو قسمت تقسیم وکانالی دیگر بخش عمده ایی از مرز زمین را در قسمت غری احاطه کرده است.</a:t>
            </a:r>
            <a:endParaRPr lang="fa-IR" dirty="0">
              <a:latin typeface="Adobe نسخ Medium" pitchFamily="50" charset="-78"/>
              <a:cs typeface="Adobe نسخ Medium" pitchFamily="50" charset="-78"/>
            </a:endParaRPr>
          </a:p>
        </p:txBody>
      </p:sp>
      <p:pic>
        <p:nvPicPr>
          <p:cNvPr id="3074" name="Picture 2" descr="C:\Users\rz\Desktop\LA VILETE\parc-de-la-villet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3284984"/>
            <a:ext cx="7620000" cy="3439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074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ipe(down)">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3074"/>
                                        </p:tgtEl>
                                        <p:attrNameLst>
                                          <p:attrName>style.visibility</p:attrName>
                                        </p:attrNameLst>
                                      </p:cBhvr>
                                      <p:to>
                                        <p:strVal val="visible"/>
                                      </p:to>
                                    </p:set>
                                    <p:animEffect transition="in" filter="circle(in)">
                                      <p:cBhvr>
                                        <p:cTn id="25"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7620000" cy="1143000"/>
          </a:xfrm>
        </p:spPr>
        <p:txBody>
          <a:bodyPr/>
          <a:lstStyle/>
          <a:p>
            <a:pPr marL="685800" indent="-685800" algn="r" rtl="1">
              <a:buFont typeface="Wingdings" pitchFamily="2" charset="2"/>
              <a:buChar char="v"/>
            </a:pPr>
            <a:r>
              <a:rPr lang="fa-IR" dirty="0" smtClean="0">
                <a:latin typeface="Adobe نسخ Medium" pitchFamily="50" charset="-78"/>
                <a:cs typeface="Adobe نسخ Medium" pitchFamily="50" charset="-78"/>
              </a:rPr>
              <a:t>طراحی پارک</a:t>
            </a:r>
            <a:endParaRPr lang="fa-IR" dirty="0">
              <a:latin typeface="Adobe نسخ Medium" pitchFamily="50" charset="-78"/>
              <a:cs typeface="Adobe نسخ Medium" pitchFamily="50" charset="-78"/>
            </a:endParaRPr>
          </a:p>
        </p:txBody>
      </p:sp>
      <p:sp>
        <p:nvSpPr>
          <p:cNvPr id="3" name="Content Placeholder 2"/>
          <p:cNvSpPr>
            <a:spLocks noGrp="1"/>
          </p:cNvSpPr>
          <p:nvPr>
            <p:ph idx="4294967295"/>
          </p:nvPr>
        </p:nvSpPr>
        <p:spPr>
          <a:xfrm>
            <a:off x="0" y="1600200"/>
            <a:ext cx="7620000" cy="4800600"/>
          </a:xfrm>
        </p:spPr>
        <p:txBody>
          <a:bodyPr>
            <a:normAutofit/>
          </a:bodyPr>
          <a:lstStyle/>
          <a:p>
            <a:pPr algn="r" rtl="1"/>
            <a:r>
              <a:rPr lang="fa-IR" dirty="0" smtClean="0">
                <a:latin typeface="Adobe نسخ Medium" pitchFamily="50" charset="-78"/>
                <a:cs typeface="Adobe نسخ Medium" pitchFamily="50" charset="-78"/>
              </a:rPr>
              <a:t>طراحی پارک در دومرحله صورت گرفت:</a:t>
            </a:r>
          </a:p>
          <a:p>
            <a:pPr marL="571500" indent="-457200" algn="r" rtl="1">
              <a:buFont typeface="+mj-lt"/>
              <a:buAutoNum type="arabicPeriod"/>
            </a:pPr>
            <a:r>
              <a:rPr lang="fa-IR" dirty="0" smtClean="0">
                <a:latin typeface="Adobe نسخ Medium" pitchFamily="50" charset="-78"/>
                <a:cs typeface="Adobe نسخ Medium" pitchFamily="50" charset="-78"/>
              </a:rPr>
              <a:t>مسابقه بین المللی طراحی در سال 1982 که نتیجه آن در مارس 1983 اعلام شد.</a:t>
            </a:r>
          </a:p>
          <a:p>
            <a:pPr marL="571500" indent="-457200" algn="r" rtl="1">
              <a:buFont typeface="+mj-lt"/>
              <a:buAutoNum type="arabicPeriod"/>
            </a:pPr>
            <a:r>
              <a:rPr lang="fa-IR" dirty="0" smtClean="0">
                <a:latin typeface="Adobe نسخ Medium" pitchFamily="50" charset="-78"/>
                <a:cs typeface="Adobe نسخ Medium" pitchFamily="50" charset="-78"/>
              </a:rPr>
              <a:t>گروه برنده با اعمال تغییرات در طرح آن را  نهایی کرد.</a:t>
            </a:r>
            <a:endParaRPr lang="fa-IR" dirty="0">
              <a:latin typeface="Adobe نسخ Medium" pitchFamily="50" charset="-78"/>
              <a:cs typeface="Adobe نسخ Medium" pitchFamily="50" charset="-78"/>
            </a:endParaRPr>
          </a:p>
        </p:txBody>
      </p:sp>
      <p:pic>
        <p:nvPicPr>
          <p:cNvPr id="1026" name="Picture 2" descr="C:\Users\rz\Desktop\LA VILETE\origin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048000"/>
            <a:ext cx="5904656" cy="3477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70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fade">
                                      <p:cBhvr>
                                        <p:cTn id="30" dur="1000"/>
                                        <p:tgtEl>
                                          <p:spTgt spid="3">
                                            <p:txEl>
                                              <p:pRg st="1" end="1"/>
                                            </p:txEl>
                                          </p:spTgt>
                                        </p:tgtEl>
                                      </p:cBhvr>
                                    </p:animEffect>
                                    <p:anim calcmode="lin" valueType="num">
                                      <p:cBhvr>
                                        <p:cTn id="3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Effect transition="in" filter="fade">
                                      <p:cBhvr>
                                        <p:cTn id="37" dur="1000"/>
                                        <p:tgtEl>
                                          <p:spTgt spid="3">
                                            <p:txEl>
                                              <p:pRg st="2" end="2"/>
                                            </p:txEl>
                                          </p:spTgt>
                                        </p:tgtEl>
                                      </p:cBhvr>
                                    </p:animEffect>
                                    <p:anim calcmode="lin" valueType="num">
                                      <p:cBhvr>
                                        <p:cTn id="3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1026"/>
                                        </p:tgtEl>
                                        <p:attrNameLst>
                                          <p:attrName>style.visibility</p:attrName>
                                        </p:attrNameLst>
                                      </p:cBhvr>
                                      <p:to>
                                        <p:strVal val="visible"/>
                                      </p:to>
                                    </p:set>
                                    <p:animEffect transition="in" filter="wheel(1)">
                                      <p:cBhvr>
                                        <p:cTn id="4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8514" y="274638"/>
            <a:ext cx="7620000" cy="1143000"/>
          </a:xfrm>
        </p:spPr>
        <p:txBody>
          <a:bodyPr/>
          <a:lstStyle/>
          <a:p>
            <a:pPr marL="742950" indent="-742950" algn="r" rtl="1">
              <a:buFont typeface="Wingdings" pitchFamily="2" charset="2"/>
              <a:buChar char="v"/>
            </a:pPr>
            <a:r>
              <a:rPr lang="fa-IR" dirty="0" smtClean="0">
                <a:latin typeface="Adobe نسخ Medium" pitchFamily="50" charset="-78"/>
                <a:cs typeface="Adobe نسخ Medium" pitchFamily="50" charset="-78"/>
              </a:rPr>
              <a:t>کلیات طرح</a:t>
            </a:r>
            <a:endParaRPr lang="fa-IR" dirty="0">
              <a:latin typeface="Adobe نسخ Medium" pitchFamily="50" charset="-78"/>
              <a:cs typeface="Adobe نسخ Medium" pitchFamily="50" charset="-78"/>
            </a:endParaRPr>
          </a:p>
        </p:txBody>
      </p:sp>
      <p:sp>
        <p:nvSpPr>
          <p:cNvPr id="5" name="Content Placeholder 4"/>
          <p:cNvSpPr>
            <a:spLocks noGrp="1"/>
          </p:cNvSpPr>
          <p:nvPr>
            <p:ph idx="4294967295"/>
          </p:nvPr>
        </p:nvSpPr>
        <p:spPr>
          <a:xfrm>
            <a:off x="258514" y="1509713"/>
            <a:ext cx="8489950" cy="5348287"/>
          </a:xfrm>
        </p:spPr>
        <p:txBody>
          <a:bodyPr/>
          <a:lstStyle/>
          <a:p>
            <a:pPr algn="r" rtl="1"/>
            <a:r>
              <a:rPr lang="fa-IR" dirty="0" smtClean="0">
                <a:latin typeface="Adobe نسخ Medium" pitchFamily="50" charset="-78"/>
                <a:cs typeface="Adobe نسخ Medium" pitchFamily="50" charset="-78"/>
              </a:rPr>
              <a:t>وزیر فرهنگ فرانسه جک لنگ مسابقه طراحی را در سال 1982 اعلام نمود.برنامه شامل:</a:t>
            </a:r>
          </a:p>
          <a:p>
            <a:pPr marL="628650" indent="-514350" algn="r" rtl="1">
              <a:buFont typeface="+mj-lt"/>
              <a:buAutoNum type="romanUcPeriod"/>
            </a:pPr>
            <a:r>
              <a:rPr lang="fa-IR" dirty="0" smtClean="0">
                <a:latin typeface="Adobe نسخ Medium" pitchFamily="50" charset="-78"/>
                <a:cs typeface="Adobe نسخ Medium" pitchFamily="50" charset="-78"/>
              </a:rPr>
              <a:t>یک موزه بزرگ صنعت و فناوری</a:t>
            </a:r>
          </a:p>
          <a:p>
            <a:pPr marL="628650" indent="-514350" algn="r" rtl="1">
              <a:buFont typeface="+mj-lt"/>
              <a:buAutoNum type="romanUcPeriod"/>
            </a:pPr>
            <a:r>
              <a:rPr lang="fa-IR" dirty="0" smtClean="0">
                <a:latin typeface="Adobe نسخ Medium" pitchFamily="50" charset="-78"/>
                <a:cs typeface="Adobe نسخ Medium" pitchFamily="50" charset="-78"/>
              </a:rPr>
              <a:t>یک شهر موسیقی</a:t>
            </a:r>
          </a:p>
          <a:p>
            <a:pPr marL="628650" indent="-514350" algn="r" rtl="1">
              <a:buFont typeface="+mj-lt"/>
              <a:buAutoNum type="romanUcPeriod"/>
            </a:pPr>
            <a:r>
              <a:rPr lang="fa-IR" dirty="0" smtClean="0">
                <a:latin typeface="Adobe نسخ Medium" pitchFamily="50" charset="-78"/>
                <a:cs typeface="Adobe نسخ Medium" pitchFamily="50" charset="-78"/>
              </a:rPr>
              <a:t>یک سالن بزرگ نمایشگاه</a:t>
            </a:r>
          </a:p>
          <a:p>
            <a:pPr marL="628650" indent="-514350" algn="r" rtl="1">
              <a:buFont typeface="+mj-lt"/>
              <a:buAutoNum type="romanUcPeriod"/>
            </a:pPr>
            <a:r>
              <a:rPr lang="fa-IR" dirty="0" smtClean="0">
                <a:latin typeface="Adobe نسخ Medium" pitchFamily="50" charset="-78"/>
                <a:cs typeface="Adobe نسخ Medium" pitchFamily="50" charset="-78"/>
              </a:rPr>
              <a:t>یک سالن مخصوص موسیقی راک</a:t>
            </a:r>
          </a:p>
          <a:p>
            <a:pPr marL="628650" indent="-514350" algn="r" rtl="1">
              <a:buFont typeface="+mj-lt"/>
              <a:buAutoNum type="romanUcPeriod"/>
            </a:pPr>
            <a:r>
              <a:rPr lang="fa-IR" dirty="0" smtClean="0">
                <a:latin typeface="Adobe نسخ Medium" pitchFamily="50" charset="-78"/>
                <a:cs typeface="Adobe نسخ Medium" pitchFamily="50" charset="-78"/>
              </a:rPr>
              <a:t>یک پارک</a:t>
            </a:r>
          </a:p>
          <a:p>
            <a:pPr marL="114300" indent="0" algn="r" rtl="1">
              <a:buNone/>
            </a:pPr>
            <a:endParaRPr lang="fa-IR" dirty="0">
              <a:latin typeface="Adobe نسخ Medium" pitchFamily="50" charset="-78"/>
              <a:cs typeface="Adobe نسخ Medium" pitchFamily="50" charset="-78"/>
            </a:endParaRPr>
          </a:p>
        </p:txBody>
      </p:sp>
      <p:pic>
        <p:nvPicPr>
          <p:cNvPr id="2051" name="Picture 3" descr="C:\Users\rz\Desktop\LA VILETE\ECH21096037_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034" y="4080768"/>
            <a:ext cx="8004819" cy="2588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371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anim calcmode="lin" valueType="num">
                                      <p:cBhvr>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1000"/>
                                        <p:tgtEl>
                                          <p:spTgt spid="5">
                                            <p:txEl>
                                              <p:pRg st="1" end="1"/>
                                            </p:txEl>
                                          </p:spTgt>
                                        </p:tgtEl>
                                      </p:cBhvr>
                                    </p:animEffect>
                                    <p:anim calcmode="lin" valueType="num">
                                      <p:cBhvr>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fade">
                                      <p:cBhvr>
                                        <p:cTn id="26" dur="1000"/>
                                        <p:tgtEl>
                                          <p:spTgt spid="5">
                                            <p:txEl>
                                              <p:pRg st="2" end="2"/>
                                            </p:txEl>
                                          </p:spTgt>
                                        </p:tgtEl>
                                      </p:cBhvr>
                                    </p:animEffect>
                                    <p:anim calcmode="lin" valueType="num">
                                      <p:cBhvr>
                                        <p:cTn id="27"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fade">
                                      <p:cBhvr>
                                        <p:cTn id="33" dur="1000"/>
                                        <p:tgtEl>
                                          <p:spTgt spid="5">
                                            <p:txEl>
                                              <p:pRg st="3" end="3"/>
                                            </p:txEl>
                                          </p:spTgt>
                                        </p:tgtEl>
                                      </p:cBhvr>
                                    </p:animEffect>
                                    <p:anim calcmode="lin" valueType="num">
                                      <p:cBhvr>
                                        <p:cTn id="34"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fade">
                                      <p:cBhvr>
                                        <p:cTn id="40" dur="1000"/>
                                        <p:tgtEl>
                                          <p:spTgt spid="5">
                                            <p:txEl>
                                              <p:pRg st="4" end="4"/>
                                            </p:txEl>
                                          </p:spTgt>
                                        </p:tgtEl>
                                      </p:cBhvr>
                                    </p:animEffect>
                                    <p:anim calcmode="lin" valueType="num">
                                      <p:cBhvr>
                                        <p:cTn id="41"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fade">
                                      <p:cBhvr>
                                        <p:cTn id="47" dur="1000"/>
                                        <p:tgtEl>
                                          <p:spTgt spid="5">
                                            <p:txEl>
                                              <p:pRg st="5" end="5"/>
                                            </p:txEl>
                                          </p:spTgt>
                                        </p:tgtEl>
                                      </p:cBhvr>
                                    </p:animEffect>
                                    <p:anim calcmode="lin" valueType="num">
                                      <p:cBhvr>
                                        <p:cTn id="4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2051"/>
                                        </p:tgtEl>
                                        <p:attrNameLst>
                                          <p:attrName>style.visibility</p:attrName>
                                        </p:attrNameLst>
                                      </p:cBhvr>
                                      <p:to>
                                        <p:strVal val="visible"/>
                                      </p:to>
                                    </p:set>
                                    <p:animEffect transition="in" filter="barn(inVertical)">
                                      <p:cBhvr>
                                        <p:cTn id="54"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85800" indent="-685800" algn="r" rtl="1">
              <a:buFont typeface="Wingdings" pitchFamily="2" charset="2"/>
              <a:buChar char="v"/>
            </a:pPr>
            <a:r>
              <a:rPr lang="fa-IR" dirty="0" smtClean="0">
                <a:latin typeface="Adobe نسخ Medium" pitchFamily="50" charset="-78"/>
                <a:cs typeface="Adobe نسخ Medium" pitchFamily="50" charset="-78"/>
              </a:rPr>
              <a:t>کلیات طرح</a:t>
            </a:r>
            <a:endParaRPr lang="fa-IR" dirty="0">
              <a:latin typeface="Adobe نسخ Medium" pitchFamily="50" charset="-78"/>
              <a:cs typeface="Adobe نسخ Medium" pitchFamily="50" charset="-78"/>
            </a:endParaRPr>
          </a:p>
        </p:txBody>
      </p:sp>
      <p:sp>
        <p:nvSpPr>
          <p:cNvPr id="3" name="Content Placeholder 2"/>
          <p:cNvSpPr>
            <a:spLocks noGrp="1"/>
          </p:cNvSpPr>
          <p:nvPr>
            <p:ph idx="1"/>
          </p:nvPr>
        </p:nvSpPr>
        <p:spPr/>
        <p:txBody>
          <a:bodyPr/>
          <a:lstStyle/>
          <a:p>
            <a:pPr algn="r" rtl="1"/>
            <a:r>
              <a:rPr lang="fa-IR" dirty="0" smtClean="0">
                <a:latin typeface="Adobe نسخ Medium" pitchFamily="50" charset="-78"/>
                <a:cs typeface="Adobe نسخ Medium" pitchFamily="50" charset="-78"/>
              </a:rPr>
              <a:t>دو ساختمان موجود در زمین باید تغییر کاربری داده می شد.</a:t>
            </a:r>
          </a:p>
          <a:p>
            <a:pPr algn="r" rtl="1"/>
            <a:r>
              <a:rPr lang="fa-IR" dirty="0" smtClean="0">
                <a:latin typeface="Adobe نسخ Medium" pitchFamily="50" charset="-78"/>
                <a:cs typeface="Adobe نسخ Medium" pitchFamily="50" charset="-78"/>
              </a:rPr>
              <a:t>قصد این بود که پارک شهریت و شادمانی و تجربه را هم زمان ارایه کند و علاوه بر آن وحدتی میان معماری و معماری منظر ایجاد کند.هدف این بود که طرح پلی باشد میان شهر و حومه و دروازه ای به پاریس از سمت شرق باشد.</a:t>
            </a:r>
          </a:p>
          <a:p>
            <a:pPr algn="r" rtl="1"/>
            <a:r>
              <a:rPr lang="fa-IR" dirty="0" smtClean="0">
                <a:latin typeface="Adobe نسخ Medium" pitchFamily="50" charset="-78"/>
                <a:cs typeface="Adobe نسخ Medium" pitchFamily="50" charset="-78"/>
              </a:rPr>
              <a:t>دستور کار طرح یک اقدام کاملا ارادی از طرف دولت فرانسه بود و به هیچ وجه بر پایه مطالعات بازار قرار نداشت.نفوذ قدرتمند رییس جمهور فرانسه ژیکارد دستن در شکل گیری طرح نقش مهمی داشت.</a:t>
            </a:r>
            <a:endParaRPr lang="fa-IR" dirty="0">
              <a:latin typeface="Adobe نسخ Medium" pitchFamily="50" charset="-78"/>
              <a:cs typeface="Adobe نسخ Medium" pitchFamily="50" charset="-78"/>
            </a:endParaRPr>
          </a:p>
        </p:txBody>
      </p:sp>
    </p:spTree>
    <p:extLst>
      <p:ext uri="{BB962C8B-B14F-4D97-AF65-F5344CB8AC3E}">
        <p14:creationId xmlns:p14="http://schemas.microsoft.com/office/powerpoint/2010/main" val="21372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68424" y="333375"/>
            <a:ext cx="7620000" cy="1143000"/>
          </a:xfrm>
        </p:spPr>
        <p:txBody>
          <a:bodyPr/>
          <a:lstStyle/>
          <a:p>
            <a:pPr marL="685800" indent="-685800" algn="r" rtl="1">
              <a:buFont typeface="Wingdings" pitchFamily="2" charset="2"/>
              <a:buChar char="v"/>
            </a:pPr>
            <a:r>
              <a:rPr lang="fa-IR" dirty="0" smtClean="0">
                <a:latin typeface="Adobe نسخ Medium" pitchFamily="50" charset="-78"/>
                <a:cs typeface="Adobe نسخ Medium" pitchFamily="50" charset="-78"/>
              </a:rPr>
              <a:t>فرایند ساخت پارک</a:t>
            </a:r>
            <a:endParaRPr lang="fa-IR" dirty="0">
              <a:latin typeface="Adobe نسخ Medium" pitchFamily="50" charset="-78"/>
              <a:cs typeface="Adobe نسخ Medium" pitchFamily="50" charset="-78"/>
            </a:endParaRPr>
          </a:p>
        </p:txBody>
      </p:sp>
      <p:sp>
        <p:nvSpPr>
          <p:cNvPr id="3" name="Content Placeholder 2"/>
          <p:cNvSpPr>
            <a:spLocks noGrp="1"/>
          </p:cNvSpPr>
          <p:nvPr>
            <p:ph idx="4294967295"/>
          </p:nvPr>
        </p:nvSpPr>
        <p:spPr>
          <a:xfrm>
            <a:off x="768424" y="1751013"/>
            <a:ext cx="7620000" cy="2109787"/>
          </a:xfrm>
        </p:spPr>
        <p:txBody>
          <a:bodyPr>
            <a:normAutofit lnSpcReduction="10000"/>
          </a:bodyPr>
          <a:lstStyle/>
          <a:p>
            <a:pPr algn="r" rtl="1"/>
            <a:r>
              <a:rPr lang="fa-IR" dirty="0" smtClean="0">
                <a:latin typeface="Adobe نسخ Medium" pitchFamily="50" charset="-78"/>
                <a:cs typeface="Adobe نسخ Medium" pitchFamily="50" charset="-78"/>
              </a:rPr>
              <a:t>در مسابقه پارک 472شرکت کننده از 41 کشور جهان شکت کرند .گروهی به سرپرستی برنارد چومی برنده مسابقه شد.وی پس از این به عنوان مسـوول اجرای طرح منصوب شد.همچنین در سال 1984 یک مسابقه کوچک برای مرکز موزیک و چهار طرح مسکونی سمت شمالی پارک برگزار شد.ساخت پارک از سال 1985 آغاز و می توان گفت در 1997به پایان رسید. طراحی به گونه ایی انجام شد که بتواند با پیشرفت ساخت و ساز تکمیل شود.(لنگ،جان،1386)</a:t>
            </a:r>
          </a:p>
        </p:txBody>
      </p:sp>
      <p:pic>
        <p:nvPicPr>
          <p:cNvPr id="4098" name="Picture 2" descr="C:\Users\rz\Desktop\LA VILETE\uegs_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2032" y="4005064"/>
            <a:ext cx="6192688"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118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4098"/>
                                        </p:tgtEl>
                                        <p:attrNameLst>
                                          <p:attrName>style.visibility</p:attrName>
                                        </p:attrNameLst>
                                      </p:cBhvr>
                                      <p:to>
                                        <p:strVal val="visible"/>
                                      </p:to>
                                    </p:set>
                                    <p:anim calcmode="lin" valueType="num">
                                      <p:cBhvr>
                                        <p:cTn id="32" dur="500" fill="hold"/>
                                        <p:tgtEl>
                                          <p:spTgt spid="4098"/>
                                        </p:tgtEl>
                                        <p:attrNameLst>
                                          <p:attrName>ppt_w</p:attrName>
                                        </p:attrNameLst>
                                      </p:cBhvr>
                                      <p:tavLst>
                                        <p:tav tm="0">
                                          <p:val>
                                            <p:fltVal val="0"/>
                                          </p:val>
                                        </p:tav>
                                        <p:tav tm="100000">
                                          <p:val>
                                            <p:strVal val="#ppt_w"/>
                                          </p:val>
                                        </p:tav>
                                      </p:tavLst>
                                    </p:anim>
                                    <p:anim calcmode="lin" valueType="num">
                                      <p:cBhvr>
                                        <p:cTn id="33" dur="500" fill="hold"/>
                                        <p:tgtEl>
                                          <p:spTgt spid="4098"/>
                                        </p:tgtEl>
                                        <p:attrNameLst>
                                          <p:attrName>ppt_h</p:attrName>
                                        </p:attrNameLst>
                                      </p:cBhvr>
                                      <p:tavLst>
                                        <p:tav tm="0">
                                          <p:val>
                                            <p:fltVal val="0"/>
                                          </p:val>
                                        </p:tav>
                                        <p:tav tm="100000">
                                          <p:val>
                                            <p:strVal val="#ppt_h"/>
                                          </p:val>
                                        </p:tav>
                                      </p:tavLst>
                                    </p:anim>
                                    <p:animEffect transition="in" filter="fade">
                                      <p:cBhvr>
                                        <p:cTn id="3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62880" y="274638"/>
            <a:ext cx="8229600" cy="1143000"/>
          </a:xfrm>
        </p:spPr>
        <p:txBody>
          <a:bodyPr/>
          <a:lstStyle/>
          <a:p>
            <a:pPr marL="685800" indent="-685800" algn="r" rtl="1">
              <a:buFont typeface="Wingdings" pitchFamily="2" charset="2"/>
              <a:buChar char="v"/>
            </a:pPr>
            <a:r>
              <a:rPr lang="fa-IR" dirty="0" smtClean="0">
                <a:latin typeface="Adobe نسخ Medium" pitchFamily="50" charset="-78"/>
                <a:cs typeface="Adobe نسخ Medium" pitchFamily="50" charset="-78"/>
              </a:rPr>
              <a:t>جزییات طرح</a:t>
            </a:r>
            <a:endParaRPr lang="fa-IR" dirty="0">
              <a:latin typeface="Adobe نسخ Medium" pitchFamily="50" charset="-78"/>
              <a:cs typeface="Adobe نسخ Medium" pitchFamily="50" charset="-78"/>
            </a:endParaRPr>
          </a:p>
        </p:txBody>
      </p:sp>
      <p:sp>
        <p:nvSpPr>
          <p:cNvPr id="7" name="Content Placeholder 6"/>
          <p:cNvSpPr>
            <a:spLocks noGrp="1"/>
          </p:cNvSpPr>
          <p:nvPr>
            <p:ph idx="1"/>
          </p:nvPr>
        </p:nvSpPr>
        <p:spPr>
          <a:xfrm>
            <a:off x="662880" y="1600200"/>
            <a:ext cx="7620000" cy="2188840"/>
          </a:xfrm>
        </p:spPr>
        <p:txBody>
          <a:bodyPr>
            <a:noAutofit/>
          </a:bodyPr>
          <a:lstStyle/>
          <a:p>
            <a:pPr algn="r" rtl="1"/>
            <a:r>
              <a:rPr lang="fa-IR" sz="2000" dirty="0" smtClean="0">
                <a:latin typeface="Adobe نسخ Medium" pitchFamily="50" charset="-78"/>
                <a:cs typeface="B Nazanin" panose="00000400000000000000" pitchFamily="2" charset="-78"/>
              </a:rPr>
              <a:t>این طرح توجه زیادی به خود جلب کرده از این نظر که بر پایه ی  یک ایدؤولوژی طراحی استوار استکه از تجزیه وتحلیل معاصر کتابخانه ایی حاصل و از سه نظام مستقل تشکیل شده که بر روی هم قرار گرفته اند.اولیتعدادی نقاط است در تقاطع ها در یک شبکه 120 متری هشت مربع در شمال و جنوب و پنج مربع از شرق به غرب.در تقاطع ها تعدادی ساختمان شکلی دیده می شود که ورقه های لعاب دار آهنی به رنگ قرمز روشن نمای  آن ها را پوشانده است که به آنها </a:t>
            </a:r>
            <a:r>
              <a:rPr lang="en-US" sz="2000" dirty="0" smtClean="0">
                <a:latin typeface="Adobe نسخ Medium" pitchFamily="50" charset="-78"/>
                <a:cs typeface="B Nazanin" panose="00000400000000000000" pitchFamily="2" charset="-78"/>
              </a:rPr>
              <a:t>Follies</a:t>
            </a:r>
            <a:r>
              <a:rPr lang="fa-IR" sz="2000" dirty="0" smtClean="0">
                <a:latin typeface="Adobe نسخ Medium" pitchFamily="50" charset="-78"/>
                <a:cs typeface="B Nazanin" panose="00000400000000000000" pitchFamily="2" charset="-78"/>
              </a:rPr>
              <a:t> گفته می شود.</a:t>
            </a:r>
            <a:endParaRPr lang="fa-IR" sz="2000" dirty="0">
              <a:latin typeface="Adobe نسخ Medium" pitchFamily="50" charset="-78"/>
              <a:cs typeface="B Nazanin" panose="00000400000000000000" pitchFamily="2" charset="-78"/>
            </a:endParaRPr>
          </a:p>
        </p:txBody>
      </p:sp>
      <p:pic>
        <p:nvPicPr>
          <p:cNvPr id="5122" name="Picture 2" descr="C:\Users\rz\Desktop\LA VILETE\PAR_06_Parc_de_la_Villette_folies_09_GRA_8468_AK1.jpg"/>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2567880" y="3501008"/>
            <a:ext cx="4419600" cy="293528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812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wipe(down)">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5122"/>
                                        </p:tgtEl>
                                        <p:attrNameLst>
                                          <p:attrName>style.visibility</p:attrName>
                                        </p:attrNameLst>
                                      </p:cBhvr>
                                      <p:to>
                                        <p:strVal val="visible"/>
                                      </p:to>
                                    </p:set>
                                    <p:anim calcmode="lin" valueType="num">
                                      <p:cBhvr>
                                        <p:cTn id="30" dur="1000" fill="hold"/>
                                        <p:tgtEl>
                                          <p:spTgt spid="5122"/>
                                        </p:tgtEl>
                                        <p:attrNameLst>
                                          <p:attrName>ppt_w</p:attrName>
                                        </p:attrNameLst>
                                      </p:cBhvr>
                                      <p:tavLst>
                                        <p:tav tm="0">
                                          <p:val>
                                            <p:fltVal val="0"/>
                                          </p:val>
                                        </p:tav>
                                        <p:tav tm="100000">
                                          <p:val>
                                            <p:strVal val="#ppt_w"/>
                                          </p:val>
                                        </p:tav>
                                      </p:tavLst>
                                    </p:anim>
                                    <p:anim calcmode="lin" valueType="num">
                                      <p:cBhvr>
                                        <p:cTn id="31" dur="1000" fill="hold"/>
                                        <p:tgtEl>
                                          <p:spTgt spid="5122"/>
                                        </p:tgtEl>
                                        <p:attrNameLst>
                                          <p:attrName>ppt_h</p:attrName>
                                        </p:attrNameLst>
                                      </p:cBhvr>
                                      <p:tavLst>
                                        <p:tav tm="0">
                                          <p:val>
                                            <p:fltVal val="0"/>
                                          </p:val>
                                        </p:tav>
                                        <p:tav tm="100000">
                                          <p:val>
                                            <p:strVal val="#ppt_h"/>
                                          </p:val>
                                        </p:tav>
                                      </p:tavLst>
                                    </p:anim>
                                    <p:anim calcmode="lin" valueType="num">
                                      <p:cBhvr>
                                        <p:cTn id="32" dur="1000" fill="hold"/>
                                        <p:tgtEl>
                                          <p:spTgt spid="5122"/>
                                        </p:tgtEl>
                                        <p:attrNameLst>
                                          <p:attrName>style.rotation</p:attrName>
                                        </p:attrNameLst>
                                      </p:cBhvr>
                                      <p:tavLst>
                                        <p:tav tm="0">
                                          <p:val>
                                            <p:fltVal val="90"/>
                                          </p:val>
                                        </p:tav>
                                        <p:tav tm="100000">
                                          <p:val>
                                            <p:fltVal val="0"/>
                                          </p:val>
                                        </p:tav>
                                      </p:tavLst>
                                    </p:anim>
                                    <p:animEffect transition="in" filter="fade">
                                      <p:cBhvr>
                                        <p:cTn id="33"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85800" indent="-685800" algn="r" rtl="1">
              <a:buFont typeface="Wingdings" pitchFamily="2" charset="2"/>
              <a:buChar char="v"/>
            </a:pPr>
            <a:r>
              <a:rPr lang="fa-IR" dirty="0" smtClean="0">
                <a:latin typeface="Adobe نسخ Medium" pitchFamily="50" charset="-78"/>
                <a:cs typeface="Adobe نسخ Medium" pitchFamily="50" charset="-78"/>
              </a:rPr>
              <a:t>جزییات طرح</a:t>
            </a:r>
            <a:endParaRPr lang="fa-IR" dirty="0">
              <a:latin typeface="Adobe نسخ Medium" pitchFamily="50" charset="-78"/>
              <a:cs typeface="Adobe نسخ Medium" pitchFamily="50" charset="-78"/>
            </a:endParaRPr>
          </a:p>
        </p:txBody>
      </p:sp>
      <p:sp>
        <p:nvSpPr>
          <p:cNvPr id="3" name="Content Placeholder 2"/>
          <p:cNvSpPr>
            <a:spLocks noGrp="1"/>
          </p:cNvSpPr>
          <p:nvPr>
            <p:ph idx="1"/>
          </p:nvPr>
        </p:nvSpPr>
        <p:spPr/>
        <p:txBody>
          <a:bodyPr/>
          <a:lstStyle/>
          <a:p>
            <a:pPr algn="r" rtl="1"/>
            <a:r>
              <a:rPr lang="fa-IR" dirty="0" smtClean="0">
                <a:latin typeface="Adobe نسخ Medium" pitchFamily="50" charset="-78"/>
                <a:cs typeface="Adobe نسخ Medium" pitchFamily="50" charset="-78"/>
              </a:rPr>
              <a:t>نظام دوم از تعدادی خط تشکیل میشود که این ها مسیر های حرکت عابران است که دو گروه مرتبط سازمان یافته است.</a:t>
            </a:r>
          </a:p>
          <a:p>
            <a:pPr algn="r" rtl="1"/>
            <a:endParaRPr lang="fa-IR" dirty="0" smtClean="0">
              <a:latin typeface="Adobe نسخ Medium" pitchFamily="50" charset="-78"/>
              <a:cs typeface="Adobe نسخ Medium" pitchFamily="50" charset="-78"/>
            </a:endParaRPr>
          </a:p>
          <a:p>
            <a:pPr algn="r" rtl="1"/>
            <a:r>
              <a:rPr lang="fa-IR" dirty="0" smtClean="0">
                <a:latin typeface="Adobe نسخ Medium" pitchFamily="50" charset="-78"/>
                <a:cs typeface="Adobe نسخ Medium" pitchFamily="50" charset="-78"/>
              </a:rPr>
              <a:t> یکی از محور ها به سمت گالری های مسقف کشیده شده و دیگری از فضای باز و گسترده پرسه زنی در ساحل با انواع دید های متوالی وفضا های محصور عبور می کند.</a:t>
            </a:r>
          </a:p>
          <a:p>
            <a:pPr algn="r" rtl="1"/>
            <a:endParaRPr lang="fa-IR" dirty="0" smtClean="0">
              <a:latin typeface="Adobe نسخ Medium" pitchFamily="50" charset="-78"/>
              <a:cs typeface="Adobe نسخ Medium" pitchFamily="50" charset="-78"/>
            </a:endParaRPr>
          </a:p>
          <a:p>
            <a:pPr algn="r" rtl="1"/>
            <a:r>
              <a:rPr lang="fa-IR" dirty="0" smtClean="0">
                <a:latin typeface="Adobe نسخ Medium" pitchFamily="50" charset="-78"/>
                <a:cs typeface="Adobe نسخ Medium" pitchFamily="50" charset="-78"/>
              </a:rPr>
              <a:t>نظام سوم مربوط است به سطوح پارک،علاوه بر این ردیف درخت ها هم مراکز مهم فعالیت های پارک را به هم متصل می کند مصالح کف ها،چه چمن و چه کف سازی،به گونه اییانتخاب شد که برای فعالیت هایی که قرار بود در محل های مختلف صورت گیرد، ازهمه مناسب تر باشد.</a:t>
            </a:r>
            <a:endParaRPr lang="fa-IR" dirty="0">
              <a:latin typeface="Adobe نسخ Medium" pitchFamily="50" charset="-78"/>
              <a:cs typeface="Adobe نسخ Medium" pitchFamily="50" charset="-78"/>
            </a:endParaRPr>
          </a:p>
        </p:txBody>
      </p:sp>
    </p:spTree>
    <p:extLst>
      <p:ext uri="{BB962C8B-B14F-4D97-AF65-F5344CB8AC3E}">
        <p14:creationId xmlns:p14="http://schemas.microsoft.com/office/powerpoint/2010/main" val="137565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Thatch">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424</TotalTime>
  <Words>864</Words>
  <Application>Microsoft Office PowerPoint</Application>
  <PresentationFormat>On-screen Show (4:3)</PresentationFormat>
  <Paragraphs>69</Paragraphs>
  <Slides>15</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2  Baran</vt:lpstr>
      <vt:lpstr>Adobe نسخ Medium</vt:lpstr>
      <vt:lpstr>Arial</vt:lpstr>
      <vt:lpstr>B Nazanin</vt:lpstr>
      <vt:lpstr>Calibri</vt:lpstr>
      <vt:lpstr>Tw Cen MT</vt:lpstr>
      <vt:lpstr>Wingdings</vt:lpstr>
      <vt:lpstr>Thatch</vt:lpstr>
      <vt:lpstr>شناخت فضای شهری پارک لاویلت (پاریس) </vt:lpstr>
      <vt:lpstr>مقدمه</vt:lpstr>
      <vt:lpstr>فضای اولیه</vt:lpstr>
      <vt:lpstr>طراحی پارک</vt:lpstr>
      <vt:lpstr>کلیات طرح</vt:lpstr>
      <vt:lpstr>کلیات طرح</vt:lpstr>
      <vt:lpstr>فرایند ساخت پارک</vt:lpstr>
      <vt:lpstr>جزییات طرح</vt:lpstr>
      <vt:lpstr>جزییات طرح</vt:lpstr>
      <vt:lpstr>Follies</vt:lpstr>
      <vt:lpstr>عناصر پارک</vt:lpstr>
      <vt:lpstr>بنا های مهم</vt:lpstr>
      <vt:lpstr>بنا های مهم</vt:lpstr>
      <vt:lpstr>بنا های مهم</vt:lpstr>
      <vt:lpstr>منابع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Sajjad</cp:lastModifiedBy>
  <cp:revision>31</cp:revision>
  <dcterms:created xsi:type="dcterms:W3CDTF">2015-05-24T16:04:57Z</dcterms:created>
  <dcterms:modified xsi:type="dcterms:W3CDTF">2019-07-14T22:57:22Z</dcterms:modified>
</cp:coreProperties>
</file>