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6" r:id="rId1"/>
  </p:sldMasterIdLst>
  <p:notesMasterIdLst>
    <p:notesMasterId r:id="rId17"/>
  </p:notesMasterIdLst>
  <p:sldIdLst>
    <p:sldId id="272" r:id="rId2"/>
    <p:sldId id="271" r:id="rId3"/>
    <p:sldId id="256" r:id="rId4"/>
    <p:sldId id="257" r:id="rId5"/>
    <p:sldId id="258" r:id="rId6"/>
    <p:sldId id="259" r:id="rId7"/>
    <p:sldId id="262" r:id="rId8"/>
    <p:sldId id="268" r:id="rId9"/>
    <p:sldId id="265" r:id="rId10"/>
    <p:sldId id="269" r:id="rId11"/>
    <p:sldId id="270" r:id="rId12"/>
    <p:sldId id="263" r:id="rId13"/>
    <p:sldId id="266" r:id="rId14"/>
    <p:sldId id="275" r:id="rId15"/>
    <p:sldId id="274"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60" autoAdjust="0"/>
    <p:restoredTop sz="94660"/>
  </p:normalViewPr>
  <p:slideViewPr>
    <p:cSldViewPr snapToGrid="0">
      <p:cViewPr varScale="1">
        <p:scale>
          <a:sx n="74" d="100"/>
          <a:sy n="74" d="100"/>
        </p:scale>
        <p:origin x="624"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1F29C2-59CD-4324-9F9E-5AA193F2E44E}" type="datetimeFigureOut">
              <a:rPr lang="en-US" smtClean="0"/>
              <a:t>7/15/2019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9F52D3-5BC9-4219-9DAF-E91FAC7043DD}" type="slidenum">
              <a:rPr lang="en-US" smtClean="0"/>
              <a:t>‹#›</a:t>
            </a:fld>
            <a:endParaRPr lang="en-US"/>
          </a:p>
        </p:txBody>
      </p:sp>
    </p:spTree>
    <p:extLst>
      <p:ext uri="{BB962C8B-B14F-4D97-AF65-F5344CB8AC3E}">
        <p14:creationId xmlns:p14="http://schemas.microsoft.com/office/powerpoint/2010/main" val="785818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89F52D3-5BC9-4219-9DAF-E91FAC7043DD}" type="slidenum">
              <a:rPr lang="en-US" smtClean="0"/>
              <a:t>2</a:t>
            </a:fld>
            <a:endParaRPr lang="en-US"/>
          </a:p>
        </p:txBody>
      </p:sp>
    </p:spTree>
    <p:extLst>
      <p:ext uri="{BB962C8B-B14F-4D97-AF65-F5344CB8AC3E}">
        <p14:creationId xmlns:p14="http://schemas.microsoft.com/office/powerpoint/2010/main" val="3709136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2516625"/>
            <a:ext cx="9753600" cy="2595025"/>
          </a:xfrm>
        </p:spPr>
        <p:txBody>
          <a:bodyPr>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219200" y="5166530"/>
            <a:ext cx="97536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888B3FBF-D4E7-4097-82E2-D40AAB8E967E}" type="datetimeFigureOut">
              <a:rPr lang="en-US" smtClean="0"/>
              <a:t>7/15/2019</a:t>
            </a:fld>
            <a:endParaRPr lang="en-US"/>
          </a:p>
        </p:txBody>
      </p:sp>
      <p:sp>
        <p:nvSpPr>
          <p:cNvPr id="8" name="Slide Number Placeholder 7"/>
          <p:cNvSpPr>
            <a:spLocks noGrp="1"/>
          </p:cNvSpPr>
          <p:nvPr>
            <p:ph type="sldNum" sz="quarter" idx="11"/>
          </p:nvPr>
        </p:nvSpPr>
        <p:spPr/>
        <p:txBody>
          <a:bodyPr/>
          <a:lstStyle/>
          <a:p>
            <a:fld id="{8FDCCDDC-5AA5-4399-A080-513E0D1054EF}"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88B3FBF-D4E7-4097-82E2-D40AAB8E967E}" type="datetimeFigureOut">
              <a:rPr lang="en-US" smtClean="0"/>
              <a:t>7/15/2019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DCCDDC-5AA5-4399-A080-513E0D1054E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31201" y="1826709"/>
            <a:ext cx="1989999" cy="448445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139365" y="1826709"/>
            <a:ext cx="6988635" cy="448445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88B3FBF-D4E7-4097-82E2-D40AAB8E967E}" type="datetimeFigureOut">
              <a:rPr lang="en-US" smtClean="0"/>
              <a:t>7/15/2019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DCCDDC-5AA5-4399-A080-513E0D1054E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8B3FBF-D4E7-4097-82E2-D40AAB8E967E}" type="datetimeFigureOut">
              <a:rPr lang="en-US" smtClean="0"/>
              <a:t>7/15/2019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DCCDDC-5AA5-4399-A080-513E0D1054EF}"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19200" y="5017572"/>
            <a:ext cx="9753600" cy="1293592"/>
          </a:xfrm>
        </p:spPr>
        <p:txBody>
          <a:bodyPr anchor="t"/>
          <a:lstStyle>
            <a:lvl1pPr algn="l">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1219200" y="3865098"/>
            <a:ext cx="97536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8B3FBF-D4E7-4097-82E2-D40AAB8E967E}" type="datetimeFigureOut">
              <a:rPr lang="en-US" smtClean="0"/>
              <a:t>7/15/2019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DCCDDC-5AA5-4399-A080-513E0D1054EF}"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88B3FBF-D4E7-4097-82E2-D40AAB8E967E}" type="datetimeFigureOut">
              <a:rPr lang="en-US" smtClean="0"/>
              <a:t>7/15/2019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DCCDDC-5AA5-4399-A080-513E0D1054EF}" type="slidenum">
              <a:rPr lang="en-US" smtClean="0"/>
              <a:t>‹#›</a:t>
            </a:fld>
            <a:endParaRPr lang="en-US"/>
          </a:p>
        </p:txBody>
      </p:sp>
      <p:sp>
        <p:nvSpPr>
          <p:cNvPr id="9" name="Title 8"/>
          <p:cNvSpPr>
            <a:spLocks noGrp="1"/>
          </p:cNvSpPr>
          <p:nvPr>
            <p:ph type="title"/>
          </p:nvPr>
        </p:nvSpPr>
        <p:spPr>
          <a:xfrm>
            <a:off x="1219200" y="1544716"/>
            <a:ext cx="9753600" cy="1154097"/>
          </a:xfrm>
        </p:spPr>
        <p:txBody>
          <a:bodyPr/>
          <a:lstStyle/>
          <a:p>
            <a:r>
              <a:rPr lang="en-US" smtClean="0"/>
              <a:t>Click to edit Master title style</a:t>
            </a:r>
            <a:endParaRPr lang="en-US"/>
          </a:p>
        </p:txBody>
      </p:sp>
      <p:sp>
        <p:nvSpPr>
          <p:cNvPr id="8" name="Content Placeholder 7"/>
          <p:cNvSpPr>
            <a:spLocks noGrp="1"/>
          </p:cNvSpPr>
          <p:nvPr>
            <p:ph sz="quarter" idx="13"/>
          </p:nvPr>
        </p:nvSpPr>
        <p:spPr>
          <a:xfrm>
            <a:off x="1219200" y="2743200"/>
            <a:ext cx="4754880" cy="35935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6242304" y="2743201"/>
            <a:ext cx="4754880" cy="3595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488464" y="2743200"/>
            <a:ext cx="4486656"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6513526" y="2743200"/>
            <a:ext cx="4482749"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888B3FBF-D4E7-4097-82E2-D40AAB8E967E}" type="datetimeFigureOut">
              <a:rPr lang="en-US" smtClean="0"/>
              <a:t>7/15/2019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DCCDDC-5AA5-4399-A080-513E0D1054EF}" type="slidenum">
              <a:rPr lang="en-US" smtClean="0"/>
              <a:t>‹#›</a:t>
            </a:fld>
            <a:endParaRPr lang="en-US"/>
          </a:p>
        </p:txBody>
      </p:sp>
      <p:sp>
        <p:nvSpPr>
          <p:cNvPr id="10" name="Title 9"/>
          <p:cNvSpPr>
            <a:spLocks noGrp="1"/>
          </p:cNvSpPr>
          <p:nvPr>
            <p:ph type="title"/>
          </p:nvPr>
        </p:nvSpPr>
        <p:spPr>
          <a:xfrm>
            <a:off x="1219200" y="1544716"/>
            <a:ext cx="9753600" cy="1154097"/>
          </a:xfrm>
        </p:spPr>
        <p:txBody>
          <a:bodyPr/>
          <a:lstStyle/>
          <a:p>
            <a:r>
              <a:rPr lang="en-US" smtClean="0"/>
              <a:t>Click to edit Master title style</a:t>
            </a:r>
            <a:endParaRPr lang="en-US" dirty="0"/>
          </a:p>
        </p:txBody>
      </p:sp>
      <p:sp>
        <p:nvSpPr>
          <p:cNvPr id="11" name="Content Placeholder 10"/>
          <p:cNvSpPr>
            <a:spLocks noGrp="1"/>
          </p:cNvSpPr>
          <p:nvPr>
            <p:ph sz="quarter" idx="13"/>
          </p:nvPr>
        </p:nvSpPr>
        <p:spPr>
          <a:xfrm>
            <a:off x="1219200" y="3383280"/>
            <a:ext cx="475488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6242303" y="3383280"/>
            <a:ext cx="475488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88B3FBF-D4E7-4097-82E2-D40AAB8E967E}" type="datetimeFigureOut">
              <a:rPr lang="en-US" smtClean="0"/>
              <a:t>7/15/2019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DCCDDC-5AA5-4399-A080-513E0D1054E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8B3FBF-D4E7-4097-82E2-D40AAB8E967E}" type="datetimeFigureOut">
              <a:rPr lang="en-US" smtClean="0"/>
              <a:t>7/15/2019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DCCDDC-5AA5-4399-A080-513E0D1054E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1825363"/>
            <a:ext cx="3934581" cy="2173015"/>
          </a:xfrm>
        </p:spPr>
        <p:txBody>
          <a:bodyPr anchor="b">
            <a:normAutofit/>
          </a:bodyPr>
          <a:lstStyle>
            <a:lvl1pPr algn="l">
              <a:defRPr sz="2800" b="0"/>
            </a:lvl1pPr>
          </a:lstStyle>
          <a:p>
            <a:r>
              <a:rPr lang="en-US" smtClean="0"/>
              <a:t>Click to edit Master title style</a:t>
            </a:r>
            <a:endParaRPr lang="en-US" dirty="0"/>
          </a:p>
        </p:txBody>
      </p:sp>
      <p:sp>
        <p:nvSpPr>
          <p:cNvPr id="3" name="Content Placeholder 2"/>
          <p:cNvSpPr>
            <a:spLocks noGrp="1"/>
          </p:cNvSpPr>
          <p:nvPr>
            <p:ph idx="1"/>
          </p:nvPr>
        </p:nvSpPr>
        <p:spPr>
          <a:xfrm>
            <a:off x="5362336" y="1826709"/>
            <a:ext cx="5610464"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19200" y="4061096"/>
            <a:ext cx="3934581"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8B3FBF-D4E7-4097-82E2-D40AAB8E967E}" type="datetimeFigureOut">
              <a:rPr lang="en-US" smtClean="0"/>
              <a:t>7/15/2019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DCCDDC-5AA5-4399-A080-513E0D1054EF}"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1828800"/>
            <a:ext cx="3938016" cy="2176272"/>
          </a:xfrm>
        </p:spPr>
        <p:txBody>
          <a:bodyPr anchor="b">
            <a:normAutofit/>
          </a:bodyPr>
          <a:lstStyle>
            <a:lvl1pPr algn="l">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5588000" y="2286000"/>
            <a:ext cx="53848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219200" y="4059936"/>
            <a:ext cx="3938016"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8B3FBF-D4E7-4097-82E2-D40AAB8E967E}" type="datetimeFigureOut">
              <a:rPr lang="en-US" smtClean="0"/>
              <a:t>7/15/2019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DCCDDC-5AA5-4399-A080-513E0D1054E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11247024" y="573807"/>
            <a:ext cx="114981"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1425892" y="573807"/>
            <a:ext cx="76809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219200" y="1544716"/>
            <a:ext cx="9753600" cy="115409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19200" y="2769834"/>
            <a:ext cx="9753600" cy="353952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8010254" y="548797"/>
            <a:ext cx="1585509"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888B3FBF-D4E7-4097-82E2-D40AAB8E967E}" type="datetimeFigureOut">
              <a:rPr lang="en-US" smtClean="0"/>
              <a:t>7/15/2019</a:t>
            </a:fld>
            <a:endParaRPr lang="en-US"/>
          </a:p>
        </p:txBody>
      </p:sp>
      <p:sp>
        <p:nvSpPr>
          <p:cNvPr id="6" name="Slide Number Placeholder 5"/>
          <p:cNvSpPr>
            <a:spLocks noGrp="1"/>
          </p:cNvSpPr>
          <p:nvPr>
            <p:ph type="sldNum" sz="quarter" idx="4"/>
          </p:nvPr>
        </p:nvSpPr>
        <p:spPr>
          <a:xfrm>
            <a:off x="9752554" y="548797"/>
            <a:ext cx="1254937" cy="301752"/>
          </a:xfrm>
          <a:prstGeom prst="rect">
            <a:avLst/>
          </a:prstGeom>
        </p:spPr>
        <p:txBody>
          <a:bodyPr vert="horz" lIns="91440" tIns="45720" rIns="91440" bIns="45720" rtlCol="0" anchor="ctr"/>
          <a:lstStyle>
            <a:lvl1pPr algn="r">
              <a:defRPr sz="1200">
                <a:solidFill>
                  <a:schemeClr val="tx1"/>
                </a:solidFill>
              </a:defRPr>
            </a:lvl1pPr>
          </a:lstStyle>
          <a:p>
            <a:fld id="{8FDCCDDC-5AA5-4399-A080-513E0D1054EF}" type="slidenum">
              <a:rPr lang="en-US" smtClean="0"/>
              <a:t>‹#›</a:t>
            </a:fld>
            <a:endParaRPr lang="en-US"/>
          </a:p>
        </p:txBody>
      </p:sp>
      <p:sp>
        <p:nvSpPr>
          <p:cNvPr id="5" name="Footer Placeholder 4"/>
          <p:cNvSpPr>
            <a:spLocks noGrp="1"/>
          </p:cNvSpPr>
          <p:nvPr>
            <p:ph type="ftr" sz="quarter" idx="3"/>
          </p:nvPr>
        </p:nvSpPr>
        <p:spPr>
          <a:xfrm>
            <a:off x="8011585" y="855957"/>
            <a:ext cx="2995319" cy="301227"/>
          </a:xfrm>
          <a:prstGeom prst="rect">
            <a:avLst/>
          </a:prstGeom>
        </p:spPr>
        <p:txBody>
          <a:bodyPr vert="horz" lIns="91440" tIns="0" rIns="91440" bIns="45720" rtlCol="0" anchor="t"/>
          <a:lstStyle>
            <a:lvl1pPr algn="l">
              <a:defRPr sz="1000">
                <a:solidFill>
                  <a:schemeClr val="tx1"/>
                </a:solidFill>
              </a:defRPr>
            </a:lvl1pPr>
          </a:lstStyle>
          <a:p>
            <a:endParaRPr lang="en-US"/>
          </a:p>
        </p:txBody>
      </p:sp>
    </p:spTree>
  </p:cSld>
  <p:clrMap bg1="dk1" tx1="lt1" bg2="dk2" tx2="lt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Lst>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fa.wikipedia.org/wiki/%D9%85%D8%A7%D8%B1%D8%B3%DB%8C"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hyperlink" Target="http://fa.wikipedia.org/w/index.php?title=%D8%B3%D8%A7%D8%B2%D9%85%D8%A7%D9%86_%D8%AC%D9%87%D8%A7%D9%86%DB%8C_%DB%8C%D9%88%D9%86%D8%B3%DA%A9%D9%88&amp;action=edit&amp;redlink=1&amp;preload=%D8%A7%D9%84%DA%AF%D9%88:%D8%A7%DB%8C%D8%AC%D8%A7%D8%AF+%D9%85%D9%82%D8%A7%D9%84%D9%87/%D8%A7%D8%B3%D8%AA%D8%AE%D9%88%D8%A7%D9%86%E2%80%8C%D8%A8%D9%86%D8%AF%DB%8C&amp;editintro=%D8%A7%D9%84%DA%AF%D9%88:%D8%A7%DB%8C%D8%AC%D8%A7%D8%AF+%D9%85%D9%82%D8%A7%D9%84%D9%87/%D8%A7%D8%AF%DB%8C%D8%AA%E2%80%8C%D9%86%D9%88%D8%AA%DB%8C%D8%B3&amp;summary=%D8%A7%DB%8C%D8%AC%D8%A7%D8%AF+%DB%8C%DA%A9+%D9%85%D9%82%D8%A7%D9%84%D9%87+%D9%86%D9%88+%D8%A7%D8%B2+%D8%B7%D8%B1%DB%8C%D9%82+%D8%A7%DB%8C%D8%AC%D8%A7%D8%AF%DA%AF%D8%B1&amp;nosummary=&amp;prefix=&amp;minor=&amp;create=%D8%AF%D8%B1%D8%B3%D8%AA+%DA%A9%D8%B1%D8%AF%D9%86+%D9%85%D9%82%D8%A7%D9%84%D9%87+%D8%AC%D8%AF%DB%8C%D8%AF&amp;withJS=MediaWiki:Intro-Welcome-NewUsers.js"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61771" y="-175111"/>
            <a:ext cx="2294218" cy="923330"/>
          </a:xfrm>
          <a:prstGeom prst="rect">
            <a:avLst/>
          </a:prstGeom>
          <a:noFill/>
        </p:spPr>
        <p:txBody>
          <a:bodyPr wrap="none" lIns="91440" tIns="45720" rIns="91440" bIns="45720">
            <a:spAutoFit/>
          </a:bodyPr>
          <a:lstStyle/>
          <a:p>
            <a:pPr algn="ctr"/>
            <a:r>
              <a:rPr lang="fa-IR" sz="5400" b="1" dirty="0" smtClean="0">
                <a:ln w="22225">
                  <a:solidFill>
                    <a:schemeClr val="accent2"/>
                  </a:solidFill>
                  <a:prstDash val="solid"/>
                </a:ln>
                <a:solidFill>
                  <a:sysClr val="windowText" lastClr="000000"/>
                </a:solidFill>
                <a:cs typeface="2  Baran" pitchFamily="2" charset="-78"/>
              </a:rPr>
              <a:t>بسمه تعالی</a:t>
            </a:r>
            <a:endParaRPr lang="en-US" sz="5400" b="1" dirty="0">
              <a:ln w="22225">
                <a:solidFill>
                  <a:schemeClr val="accent2"/>
                </a:solidFill>
                <a:prstDash val="solid"/>
              </a:ln>
              <a:solidFill>
                <a:sysClr val="windowText" lastClr="000000"/>
              </a:solidFill>
              <a:cs typeface="2  Baran" pitchFamily="2" charset="-78"/>
            </a:endParaRPr>
          </a:p>
        </p:txBody>
      </p:sp>
      <p:sp>
        <p:nvSpPr>
          <p:cNvPr id="5" name="Rectangle 4"/>
          <p:cNvSpPr/>
          <p:nvPr/>
        </p:nvSpPr>
        <p:spPr>
          <a:xfrm>
            <a:off x="3547878" y="748219"/>
            <a:ext cx="5325666" cy="1538883"/>
          </a:xfrm>
          <a:prstGeom prst="rect">
            <a:avLst/>
          </a:prstGeom>
          <a:noFill/>
        </p:spPr>
        <p:txBody>
          <a:bodyPr wrap="square" lIns="91440" tIns="45720" rIns="91440" bIns="45720">
            <a:spAutoFit/>
          </a:bodyPr>
          <a:lstStyle/>
          <a:p>
            <a:pPr algn="ctr" rtl="1"/>
            <a:r>
              <a:rPr lang="fa-IR" sz="4000" b="1" dirty="0" smtClean="0">
                <a:ln w="9525">
                  <a:solidFill>
                    <a:schemeClr val="bg1"/>
                  </a:solidFill>
                  <a:prstDash val="solid"/>
                </a:ln>
                <a:effectLst>
                  <a:outerShdw blurRad="12700" dist="38100" dir="2700000" algn="tl" rotWithShape="0">
                    <a:schemeClr val="bg1">
                      <a:lumMod val="50000"/>
                    </a:schemeClr>
                  </a:outerShdw>
                </a:effectLst>
                <a:cs typeface="2  Baran" pitchFamily="2" charset="-78"/>
              </a:rPr>
              <a:t>شناخت فضای </a:t>
            </a:r>
            <a:r>
              <a:rPr lang="fa-IR" sz="4000" b="1" dirty="0" smtClean="0">
                <a:ln w="9525">
                  <a:solidFill>
                    <a:schemeClr val="bg1"/>
                  </a:solidFill>
                  <a:prstDash val="solid"/>
                </a:ln>
                <a:effectLst>
                  <a:outerShdw blurRad="12700" dist="38100" dir="2700000" algn="tl" rotWithShape="0">
                    <a:schemeClr val="bg1">
                      <a:lumMod val="50000"/>
                    </a:schemeClr>
                  </a:outerShdw>
                </a:effectLst>
                <a:cs typeface="2  Baran" pitchFamily="2" charset="-78"/>
              </a:rPr>
              <a:t>شهری</a:t>
            </a:r>
            <a:endParaRPr lang="en-US" sz="4000" b="1" dirty="0">
              <a:ln w="9525">
                <a:solidFill>
                  <a:schemeClr val="bg1"/>
                </a:solidFill>
                <a:prstDash val="solid"/>
              </a:ln>
              <a:effectLst>
                <a:outerShdw blurRad="12700" dist="38100" dir="2700000" algn="tl" rotWithShape="0">
                  <a:schemeClr val="bg1">
                    <a:lumMod val="50000"/>
                  </a:schemeClr>
                </a:outerShdw>
              </a:effectLst>
              <a:cs typeface="2  Baran" pitchFamily="2" charset="-78"/>
            </a:endParaRPr>
          </a:p>
          <a:p>
            <a:pPr algn="ctr" rtl="1"/>
            <a:r>
              <a:rPr lang="fa-IR" sz="5400" b="1" dirty="0" smtClean="0">
                <a:ln w="9525">
                  <a:solidFill>
                    <a:schemeClr val="bg1"/>
                  </a:solidFill>
                  <a:prstDash val="solid"/>
                </a:ln>
                <a:effectLst>
                  <a:outerShdw blurRad="12700" dist="38100" dir="2700000" algn="tl" rotWithShape="0">
                    <a:schemeClr val="bg1">
                      <a:lumMod val="50000"/>
                    </a:schemeClr>
                  </a:outerShdw>
                </a:effectLst>
                <a:cs typeface="2  Baran" pitchFamily="2" charset="-78"/>
              </a:rPr>
              <a:t>لاپلاس دوترو</a:t>
            </a:r>
            <a:endParaRPr lang="en-US" sz="5400" b="1" dirty="0">
              <a:ln w="9525">
                <a:solidFill>
                  <a:schemeClr val="bg1"/>
                </a:solidFill>
                <a:prstDash val="solid"/>
              </a:ln>
              <a:effectLst>
                <a:outerShdw blurRad="12700" dist="38100" dir="2700000" algn="tl" rotWithShape="0">
                  <a:schemeClr val="bg1">
                    <a:lumMod val="50000"/>
                  </a:schemeClr>
                </a:outerShdw>
              </a:effectLst>
              <a:cs typeface="2  Baran" pitchFamily="2" charset="-78"/>
            </a:endParaRPr>
          </a:p>
        </p:txBody>
      </p:sp>
      <p:sp>
        <p:nvSpPr>
          <p:cNvPr id="4" name="TextBox 3"/>
          <p:cNvSpPr txBox="1"/>
          <p:nvPr/>
        </p:nvSpPr>
        <p:spPr>
          <a:xfrm>
            <a:off x="7255989" y="2487573"/>
            <a:ext cx="3433594" cy="4370427"/>
          </a:xfrm>
          <a:prstGeom prst="rect">
            <a:avLst/>
          </a:prstGeom>
          <a:noFill/>
        </p:spPr>
        <p:txBody>
          <a:bodyPr wrap="square" rtlCol="0">
            <a:spAutoFit/>
          </a:bodyPr>
          <a:lstStyle/>
          <a:p>
            <a:pPr marL="342900" indent="-342900" algn="r" rtl="1">
              <a:buFont typeface="Wingdings" pitchFamily="2" charset="2"/>
              <a:buChar char="v"/>
            </a:pPr>
            <a:r>
              <a:rPr lang="fa-IR" sz="2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dobe Arabic" panose="02040503050201020203" pitchFamily="18" charset="-78"/>
                <a:cs typeface="Adobe Arabic" panose="02040503050201020203" pitchFamily="18" charset="-78"/>
              </a:rPr>
              <a:t>معرفی شهر</a:t>
            </a:r>
          </a:p>
          <a:p>
            <a:pPr marL="342900" indent="-342900" algn="r" rtl="1">
              <a:buFont typeface="Wingdings" pitchFamily="2" charset="2"/>
              <a:buChar char="v"/>
            </a:pPr>
            <a:r>
              <a:rPr lang="fa-IR" sz="2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dobe Arabic" panose="02040503050201020203" pitchFamily="18" charset="-78"/>
                <a:cs typeface="Adobe Arabic" panose="02040503050201020203" pitchFamily="18" charset="-78"/>
              </a:rPr>
              <a:t>معرفی میدان</a:t>
            </a:r>
          </a:p>
          <a:p>
            <a:pPr marL="342900" indent="-342900" algn="r" rtl="1">
              <a:buFont typeface="Wingdings" pitchFamily="2" charset="2"/>
              <a:buChar char="v"/>
            </a:pPr>
            <a:r>
              <a:rPr lang="fa-IR" sz="2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dobe Arabic" panose="02040503050201020203" pitchFamily="18" charset="-78"/>
                <a:cs typeface="Adobe Arabic" panose="02040503050201020203" pitchFamily="18" charset="-78"/>
              </a:rPr>
              <a:t>تاریخچه</a:t>
            </a:r>
          </a:p>
          <a:p>
            <a:pPr marL="342900" indent="-342900" algn="r" rtl="1">
              <a:buFont typeface="Wingdings" pitchFamily="2" charset="2"/>
              <a:buChar char="v"/>
            </a:pPr>
            <a:r>
              <a:rPr lang="fa-IR" sz="2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dobe Arabic" panose="02040503050201020203" pitchFamily="18" charset="-78"/>
                <a:cs typeface="Adobe Arabic" panose="02040503050201020203" pitchFamily="18" charset="-78"/>
              </a:rPr>
              <a:t>جداره ها وعناصر میدان</a:t>
            </a:r>
          </a:p>
          <a:p>
            <a:pPr marL="342900" indent="-342900" algn="r" rtl="1">
              <a:buFont typeface="Wingdings" pitchFamily="2" charset="2"/>
              <a:buChar char="v"/>
            </a:pPr>
            <a:r>
              <a:rPr lang="fa-IR" sz="2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dobe Arabic" panose="02040503050201020203" pitchFamily="18" charset="-78"/>
                <a:cs typeface="Adobe Arabic" panose="02040503050201020203" pitchFamily="18" charset="-78"/>
              </a:rPr>
              <a:t>هتل دوویل دولیون</a:t>
            </a:r>
          </a:p>
          <a:p>
            <a:pPr marL="342900" indent="-342900" algn="r" rtl="1">
              <a:buFont typeface="Wingdings" pitchFamily="2" charset="2"/>
              <a:buChar char="v"/>
            </a:pPr>
            <a:r>
              <a:rPr lang="fa-IR" sz="2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dobe Arabic" panose="02040503050201020203" pitchFamily="18" charset="-78"/>
                <a:cs typeface="Adobe Arabic" panose="02040503050201020203" pitchFamily="18" charset="-78"/>
              </a:rPr>
              <a:t>موزه هنر های زیبا</a:t>
            </a:r>
          </a:p>
          <a:p>
            <a:pPr marL="342900" indent="-342900" algn="r" rtl="1">
              <a:buFont typeface="Wingdings" pitchFamily="2" charset="2"/>
              <a:buChar char="v"/>
            </a:pPr>
            <a:r>
              <a:rPr lang="fa-IR" sz="2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dobe Arabic" panose="02040503050201020203" pitchFamily="18" charset="-78"/>
                <a:cs typeface="Adobe Arabic" panose="02040503050201020203" pitchFamily="18" charset="-78"/>
              </a:rPr>
              <a:t>جداره شمالی</a:t>
            </a:r>
          </a:p>
          <a:p>
            <a:pPr marL="342900" indent="-342900" algn="r" rtl="1">
              <a:buFont typeface="Wingdings" pitchFamily="2" charset="2"/>
              <a:buChar char="v"/>
            </a:pPr>
            <a:r>
              <a:rPr lang="fa-IR" sz="2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dobe Arabic" panose="02040503050201020203" pitchFamily="18" charset="-78"/>
                <a:cs typeface="Adobe Arabic" panose="02040503050201020203" pitchFamily="18" charset="-78"/>
              </a:rPr>
              <a:t>جداره جنوبی</a:t>
            </a:r>
          </a:p>
          <a:p>
            <a:pPr marL="342900" indent="-342900" algn="r" rtl="1">
              <a:buFont typeface="Wingdings" pitchFamily="2" charset="2"/>
              <a:buChar char="v"/>
            </a:pPr>
            <a:r>
              <a:rPr lang="fa-IR" sz="2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dobe Arabic" panose="02040503050201020203" pitchFamily="18" charset="-78"/>
                <a:cs typeface="Adobe Arabic" panose="02040503050201020203" pitchFamily="18" charset="-78"/>
              </a:rPr>
              <a:t>مجسمه تانک ازادی</a:t>
            </a:r>
          </a:p>
          <a:p>
            <a:pPr marL="342900" indent="-342900" algn="r" rtl="1">
              <a:buFont typeface="Wingdings" pitchFamily="2" charset="2"/>
              <a:buChar char="v"/>
            </a:pPr>
            <a:r>
              <a:rPr lang="fa-IR" sz="2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dobe Arabic" panose="02040503050201020203" pitchFamily="18" charset="-78"/>
                <a:cs typeface="Adobe Arabic" panose="02040503050201020203" pitchFamily="18" charset="-78"/>
              </a:rPr>
              <a:t>پارکینگ زیر زمینی</a:t>
            </a:r>
          </a:p>
          <a:p>
            <a:pPr marL="342900" indent="-342900" algn="r" rtl="1">
              <a:buFont typeface="Wingdings" pitchFamily="2" charset="2"/>
              <a:buChar char="v"/>
            </a:pPr>
            <a:r>
              <a:rPr lang="fa-IR" sz="2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dobe Arabic" panose="02040503050201020203" pitchFamily="18" charset="-78"/>
                <a:cs typeface="Adobe Arabic" panose="02040503050201020203" pitchFamily="18" charset="-78"/>
              </a:rPr>
              <a:t>اب نما وفواره</a:t>
            </a:r>
          </a:p>
          <a:p>
            <a:pPr marL="342900" indent="-342900" algn="r" rtl="1">
              <a:buFont typeface="Wingdings" pitchFamily="2" charset="2"/>
              <a:buChar char="v"/>
            </a:pPr>
            <a:r>
              <a:rPr lang="fa-IR" sz="2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dobe Arabic" panose="02040503050201020203" pitchFamily="18" charset="-78"/>
                <a:cs typeface="Adobe Arabic" panose="02040503050201020203" pitchFamily="18" charset="-78"/>
              </a:rPr>
              <a:t>نورپردازی</a:t>
            </a:r>
            <a:endParaRPr lang="fa-IR" sz="2000" dirty="0" smtClean="0">
              <a:latin typeface="Adobe Arabic" panose="02040503050201020203" pitchFamily="18" charset="-78"/>
              <a:cs typeface="Adobe Arabic" panose="02040503050201020203" pitchFamily="18" charset="-78"/>
            </a:endParaRPr>
          </a:p>
          <a:p>
            <a:pPr marL="342900" indent="-342900" algn="r" rtl="1">
              <a:buFont typeface="Wingdings" pitchFamily="2" charset="2"/>
              <a:buChar char="v"/>
            </a:pPr>
            <a:r>
              <a:rPr lang="fa-IR" sz="2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dobe Arabic" panose="02040503050201020203" pitchFamily="18" charset="-78"/>
                <a:cs typeface="Adobe Arabic" panose="02040503050201020203" pitchFamily="18" charset="-78"/>
              </a:rPr>
              <a:t>منابع</a:t>
            </a:r>
            <a:endParaRPr lang="fa-IR" sz="1600" dirty="0" smtClean="0"/>
          </a:p>
          <a:p>
            <a:pPr marL="285750" indent="-285750" algn="r" rtl="1">
              <a:buFont typeface="Wingdings" pitchFamily="2" charset="2"/>
              <a:buChar char="v"/>
            </a:pPr>
            <a:endParaRPr lang="en-US" sz="1600" dirty="0"/>
          </a:p>
        </p:txBody>
      </p:sp>
      <p:sp>
        <p:nvSpPr>
          <p:cNvPr id="6" name="Rectangle 5"/>
          <p:cNvSpPr/>
          <p:nvPr/>
        </p:nvSpPr>
        <p:spPr>
          <a:xfrm>
            <a:off x="8978858" y="1517660"/>
            <a:ext cx="1540806" cy="707886"/>
          </a:xfrm>
          <a:prstGeom prst="rect">
            <a:avLst/>
          </a:prstGeom>
          <a:noFill/>
        </p:spPr>
        <p:txBody>
          <a:bodyPr wrap="none" lIns="91440" tIns="45720" rIns="91440" bIns="45720">
            <a:spAutoFit/>
          </a:bodyPr>
          <a:lstStyle/>
          <a:p>
            <a:pPr algn="ctr"/>
            <a:r>
              <a:rPr lang="fa-IR" sz="4000" b="1" cap="none" spc="0" dirty="0" smtClean="0">
                <a:ln w="9525">
                  <a:solidFill>
                    <a:schemeClr val="bg1"/>
                  </a:solidFill>
                  <a:prstDash val="solid"/>
                </a:ln>
                <a:solidFill>
                  <a:schemeClr val="accent4">
                    <a:lumMod val="75000"/>
                  </a:schemeClr>
                </a:solidFill>
                <a:effectLst>
                  <a:outerShdw blurRad="12700" dist="38100" dir="2700000" algn="tl" rotWithShape="0">
                    <a:schemeClr val="accent5">
                      <a:lumMod val="60000"/>
                      <a:lumOff val="40000"/>
                    </a:schemeClr>
                  </a:outerShdw>
                </a:effectLst>
                <a:cs typeface="B Nazanin" panose="00000400000000000000" pitchFamily="2" charset="-78"/>
              </a:rPr>
              <a:t>فهرست</a:t>
            </a:r>
            <a:endParaRPr lang="en-US" sz="4000" b="1" cap="none" spc="0" dirty="0">
              <a:ln w="9525">
                <a:solidFill>
                  <a:schemeClr val="bg1"/>
                </a:solidFill>
                <a:prstDash val="solid"/>
              </a:ln>
              <a:solidFill>
                <a:schemeClr val="accent4">
                  <a:lumMod val="75000"/>
                </a:schemeClr>
              </a:solidFill>
              <a:effectLst>
                <a:outerShdw blurRad="12700" dist="38100" dir="2700000" algn="tl" rotWithShape="0">
                  <a:schemeClr val="accent5">
                    <a:lumMod val="60000"/>
                    <a:lumOff val="40000"/>
                  </a:schemeClr>
                </a:outerShdw>
              </a:effectLst>
              <a:cs typeface="B Nazanin" panose="00000400000000000000" pitchFamily="2" charset="-78"/>
            </a:endParaRPr>
          </a:p>
        </p:txBody>
      </p:sp>
    </p:spTree>
    <p:extLst>
      <p:ext uri="{BB962C8B-B14F-4D97-AF65-F5344CB8AC3E}">
        <p14:creationId xmlns:p14="http://schemas.microsoft.com/office/powerpoint/2010/main" val="11220413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38109" y="1575328"/>
            <a:ext cx="4386426" cy="5032147"/>
          </a:xfrm>
          <a:prstGeom prst="rect">
            <a:avLst/>
          </a:prstGeom>
        </p:spPr>
        <p:txBody>
          <a:bodyPr wrap="square">
            <a:spAutoFit/>
          </a:bodyPr>
          <a:lstStyle/>
          <a:p>
            <a:pPr algn="just" rtl="1">
              <a:lnSpc>
                <a:spcPct val="150000"/>
              </a:lnSpc>
            </a:pPr>
            <a:r>
              <a:rPr lang="ar-SA" sz="2400" dirty="0">
                <a:latin typeface="Adobe Arabic" panose="02040503050201020203" pitchFamily="18" charset="-78"/>
                <a:cs typeface="Adobe Arabic" panose="02040503050201020203" pitchFamily="18" charset="-78"/>
              </a:rPr>
              <a:t>آب نما و فواره ای </a:t>
            </a:r>
            <a:r>
              <a:rPr lang="ar-SA" sz="2400" dirty="0" smtClean="0">
                <a:latin typeface="Adobe Arabic" panose="02040503050201020203" pitchFamily="18" charset="-78"/>
                <a:cs typeface="Adobe Arabic" panose="02040503050201020203" pitchFamily="18" charset="-78"/>
              </a:rPr>
              <a:t>در</a:t>
            </a:r>
            <a:r>
              <a:rPr lang="fa-IR" sz="2400" dirty="0" smtClean="0">
                <a:latin typeface="Adobe Arabic" panose="02040503050201020203" pitchFamily="18" charset="-78"/>
                <a:cs typeface="Adobe Arabic" panose="02040503050201020203" pitchFamily="18" charset="-78"/>
              </a:rPr>
              <a:t>شمال </a:t>
            </a:r>
            <a:r>
              <a:rPr lang="ar-SA" sz="2400" dirty="0" smtClean="0">
                <a:latin typeface="Adobe Arabic" panose="02040503050201020203" pitchFamily="18" charset="-78"/>
                <a:cs typeface="Adobe Arabic" panose="02040503050201020203" pitchFamily="18" charset="-78"/>
              </a:rPr>
              <a:t>میدان </a:t>
            </a:r>
            <a:r>
              <a:rPr lang="ar-SA" sz="2400" dirty="0">
                <a:latin typeface="Adobe Arabic" panose="02040503050201020203" pitchFamily="18" charset="-78"/>
                <a:cs typeface="Adobe Arabic" panose="02040503050201020203" pitchFamily="18" charset="-78"/>
              </a:rPr>
              <a:t>قرار دارد که توسط آگوست بارتولدی (سازنده مجسمه آزادی) ساخته شده است. این مجسمه نماد رود گارون(رودی که از وسط لیون عبور می کند) و 4 شاخه آن بود که به اقیانوس می ریختند </a:t>
            </a:r>
            <a:r>
              <a:rPr lang="fa-IR" sz="1000" dirty="0">
                <a:latin typeface="Adobe Arabic" panose="02040503050201020203" pitchFamily="18" charset="-78"/>
                <a:cs typeface="Adobe Arabic" panose="02040503050201020203" pitchFamily="18" charset="-78"/>
              </a:rPr>
              <a:t>.</a:t>
            </a:r>
            <a:r>
              <a:rPr lang="ar-SA" sz="1000" dirty="0">
                <a:latin typeface="Adobe Arabic" panose="02040503050201020203" pitchFamily="18" charset="-78"/>
                <a:cs typeface="Adobe Arabic" panose="02040503050201020203" pitchFamily="18" charset="-78"/>
              </a:rPr>
              <a:t> (</a:t>
            </a:r>
            <a:r>
              <a:rPr lang="ar-SA" sz="1000" dirty="0" smtClean="0">
                <a:latin typeface="Adobe Arabic" panose="02040503050201020203" pitchFamily="18" charset="-78"/>
                <a:cs typeface="Adobe Arabic" panose="02040503050201020203" pitchFamily="18" charset="-78"/>
              </a:rPr>
              <a:t>لنگ،</a:t>
            </a:r>
            <a:r>
              <a:rPr lang="fa-IR" sz="1000" dirty="0" smtClean="0">
                <a:latin typeface="Adobe Arabic" panose="02040503050201020203" pitchFamily="18" charset="-78"/>
                <a:cs typeface="Adobe Arabic" panose="02040503050201020203" pitchFamily="18" charset="-78"/>
              </a:rPr>
              <a:t>طراحی شهری،ص127</a:t>
            </a:r>
            <a:r>
              <a:rPr lang="ar-SA" sz="1000" dirty="0" smtClean="0">
                <a:latin typeface="Adobe Arabic" panose="02040503050201020203" pitchFamily="18" charset="-78"/>
                <a:cs typeface="Adobe Arabic" panose="02040503050201020203" pitchFamily="18" charset="-78"/>
              </a:rPr>
              <a:t>) </a:t>
            </a:r>
            <a:endParaRPr lang="fa-IR" sz="1000" dirty="0">
              <a:latin typeface="Adobe Arabic" panose="02040503050201020203" pitchFamily="18" charset="-78"/>
              <a:cs typeface="Adobe Arabic" panose="02040503050201020203" pitchFamily="18" charset="-78"/>
            </a:endParaRPr>
          </a:p>
          <a:p>
            <a:pPr algn="just" rtl="1">
              <a:lnSpc>
                <a:spcPct val="150000"/>
              </a:lnSpc>
            </a:pPr>
            <a:r>
              <a:rPr lang="ar-SA" sz="2400" dirty="0">
                <a:latin typeface="Adobe Arabic" panose="02040503050201020203" pitchFamily="18" charset="-78"/>
                <a:cs typeface="Adobe Arabic" panose="02040503050201020203" pitchFamily="18" charset="-78"/>
              </a:rPr>
              <a:t>مجسمه تانک آزادی ابتدا برای شهر بوردو ساخته شد ولی به علت هزینه زیاد قادر به نگهداری آن نبودند لذا توسط شهردار لیون در سال 1890 خریداری و در مرکز نصب می شود</a:t>
            </a:r>
            <a:r>
              <a:rPr lang="ar-SA" sz="1000" dirty="0">
                <a:latin typeface="Adobe Arabic" panose="02040503050201020203" pitchFamily="18" charset="-78"/>
                <a:cs typeface="Adobe Arabic" panose="02040503050201020203" pitchFamily="18" charset="-78"/>
              </a:rPr>
              <a:t>.(</a:t>
            </a:r>
            <a:r>
              <a:rPr lang="en-US" sz="1000" dirty="0">
                <a:latin typeface="Adobe Arabic" pitchFamily="18" charset="-78"/>
                <a:cs typeface="Adobe Arabic" panose="02040503050201020203" pitchFamily="18" charset="-78"/>
              </a:rPr>
              <a:t>en.wikipedia.org</a:t>
            </a:r>
            <a:r>
              <a:rPr lang="ar-SA" sz="1000" dirty="0">
                <a:latin typeface="Adobe Arabic" pitchFamily="18" charset="-78"/>
                <a:cs typeface="Adobe Arabic" panose="02040503050201020203" pitchFamily="18" charset="-78"/>
              </a:rPr>
              <a:t>)</a:t>
            </a:r>
            <a:endParaRPr lang="en-US" sz="1000" dirty="0">
              <a:latin typeface="Adobe Arabic" pitchFamily="18" charset="-78"/>
              <a:cs typeface="Adobe Arabic" panose="02040503050201020203" pitchFamily="18"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529" y="457199"/>
            <a:ext cx="6054412" cy="5827110"/>
          </a:xfrm>
          <a:prstGeom prst="rect">
            <a:avLst/>
          </a:prstGeom>
        </p:spPr>
      </p:pic>
      <p:sp>
        <p:nvSpPr>
          <p:cNvPr id="4" name="Rectangle 3"/>
          <p:cNvSpPr/>
          <p:nvPr/>
        </p:nvSpPr>
        <p:spPr>
          <a:xfrm>
            <a:off x="6452765" y="457199"/>
            <a:ext cx="3922869" cy="769441"/>
          </a:xfrm>
          <a:prstGeom prst="rect">
            <a:avLst/>
          </a:prstGeom>
          <a:noFill/>
        </p:spPr>
        <p:txBody>
          <a:bodyPr wrap="none" lIns="91440" tIns="45720" rIns="91440" bIns="45720">
            <a:spAutoFit/>
          </a:bodyPr>
          <a:lstStyle/>
          <a:p>
            <a:pPr algn="ctr"/>
            <a:r>
              <a:rPr lang="fa-IR" sz="44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مجسمه تانک ازادی</a:t>
            </a:r>
            <a:endParaRPr lang="en-US" sz="4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5" name="Rectangle 4"/>
          <p:cNvSpPr/>
          <p:nvPr/>
        </p:nvSpPr>
        <p:spPr>
          <a:xfrm>
            <a:off x="2571485" y="6273835"/>
            <a:ext cx="1590500" cy="246221"/>
          </a:xfrm>
          <a:prstGeom prst="rect">
            <a:avLst/>
          </a:prstGeom>
        </p:spPr>
        <p:txBody>
          <a:bodyPr wrap="none">
            <a:spAutoFit/>
          </a:bodyPr>
          <a:lstStyle/>
          <a:p>
            <a:r>
              <a:rPr lang="en-US" sz="1000" dirty="0"/>
              <a:t>www.en.Wikipedia.org</a:t>
            </a:r>
          </a:p>
        </p:txBody>
      </p:sp>
    </p:spTree>
    <p:extLst>
      <p:ext uri="{BB962C8B-B14F-4D97-AF65-F5344CB8AC3E}">
        <p14:creationId xmlns:p14="http://schemas.microsoft.com/office/powerpoint/2010/main" val="39467701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02854" y="1456521"/>
            <a:ext cx="4225637" cy="4847481"/>
          </a:xfrm>
          <a:prstGeom prst="rect">
            <a:avLst/>
          </a:prstGeom>
        </p:spPr>
        <p:txBody>
          <a:bodyPr wrap="square">
            <a:spAutoFit/>
          </a:bodyPr>
          <a:lstStyle/>
          <a:p>
            <a:pPr algn="just" rtl="1">
              <a:lnSpc>
                <a:spcPct val="150000"/>
              </a:lnSpc>
            </a:pPr>
            <a:r>
              <a:rPr lang="ar-SA" sz="2400" dirty="0">
                <a:latin typeface="Adobe Arabic" panose="02040503050201020203" pitchFamily="18" charset="-78"/>
                <a:cs typeface="Adobe Arabic" panose="02040503050201020203" pitchFamily="18" charset="-78"/>
              </a:rPr>
              <a:t>مسئله ی پارکینگ اتومبیل ها در قلب متراکم شهر لیون در دهه ی 1950 حاد شد.بنابراین تصمیم گرفتند در زیر میدان یک پارکینگ زیرزمینی احداث شود. این همان راهی بود که شهرداری لس آنجلس در مورد میدان پرشینگ اجرا کرده بود. </a:t>
            </a:r>
            <a:endParaRPr lang="fa-IR" sz="2400" dirty="0" smtClean="0">
              <a:latin typeface="Adobe Arabic" panose="02040503050201020203" pitchFamily="18" charset="-78"/>
              <a:cs typeface="Adobe Arabic" panose="02040503050201020203" pitchFamily="18" charset="-78"/>
            </a:endParaRPr>
          </a:p>
          <a:p>
            <a:pPr algn="just" rtl="1">
              <a:lnSpc>
                <a:spcPct val="150000"/>
              </a:lnSpc>
            </a:pPr>
            <a:r>
              <a:rPr lang="ar-SA" sz="2400" dirty="0" smtClean="0">
                <a:latin typeface="Adobe Arabic" panose="02040503050201020203" pitchFamily="18" charset="-78"/>
                <a:cs typeface="Adobe Arabic" panose="02040503050201020203" pitchFamily="18" charset="-78"/>
              </a:rPr>
              <a:t>ورودی </a:t>
            </a:r>
            <a:r>
              <a:rPr lang="ar-SA" sz="2400" dirty="0">
                <a:latin typeface="Adobe Arabic" panose="02040503050201020203" pitchFamily="18" charset="-78"/>
                <a:cs typeface="Adobe Arabic" panose="02040503050201020203" pitchFamily="18" charset="-78"/>
              </a:rPr>
              <a:t>پارکینگ بیرون از عناصر محصور کننده میدان قرار گرفته و بنابراین برخلاف میدان پرشینگ بر عملکرد آن تأثیر منفی نمی گذارد. </a:t>
            </a:r>
            <a:r>
              <a:rPr lang="ar-SA" sz="1000" dirty="0">
                <a:latin typeface="Adobe Arabic" panose="02040503050201020203" pitchFamily="18" charset="-78"/>
                <a:cs typeface="Adobe Arabic" panose="02040503050201020203" pitchFamily="18" charset="-78"/>
              </a:rPr>
              <a:t>(</a:t>
            </a:r>
            <a:r>
              <a:rPr lang="ar-SA" sz="1000" dirty="0" smtClean="0">
                <a:latin typeface="Adobe Arabic" panose="02040503050201020203" pitchFamily="18" charset="-78"/>
                <a:cs typeface="Adobe Arabic" panose="02040503050201020203" pitchFamily="18" charset="-78"/>
              </a:rPr>
              <a:t>لنگ،</a:t>
            </a:r>
            <a:r>
              <a:rPr lang="fa-IR" sz="1000" dirty="0" smtClean="0">
                <a:latin typeface="Adobe Arabic" panose="02040503050201020203" pitchFamily="18" charset="-78"/>
                <a:cs typeface="Adobe Arabic" panose="02040503050201020203" pitchFamily="18" charset="-78"/>
              </a:rPr>
              <a:t>طراحی شهری،ص128</a:t>
            </a:r>
            <a:r>
              <a:rPr lang="ar-SA" sz="1000" dirty="0" smtClean="0">
                <a:latin typeface="Adobe Arabic" panose="02040503050201020203" pitchFamily="18" charset="-78"/>
                <a:cs typeface="Adobe Arabic" panose="02040503050201020203" pitchFamily="18" charset="-78"/>
              </a:rPr>
              <a:t>)</a:t>
            </a:r>
            <a:endParaRPr lang="fa-IR" sz="1000" dirty="0">
              <a:latin typeface="Adobe Arabic" panose="02040503050201020203" pitchFamily="18" charset="-78"/>
              <a:cs typeface="Adobe Arabic" panose="02040503050201020203" pitchFamily="18" charset="-78"/>
            </a:endParaRPr>
          </a:p>
          <a:p>
            <a:pPr algn="just" rtl="1">
              <a:lnSpc>
                <a:spcPct val="150000"/>
              </a:lnSpc>
            </a:pPr>
            <a:endParaRPr lang="en-US" sz="1400" dirty="0">
              <a:cs typeface="B Mitra" pitchFamily="2" charset="-78"/>
            </a:endParaRPr>
          </a:p>
        </p:txBody>
      </p:sp>
      <p:sp>
        <p:nvSpPr>
          <p:cNvPr id="4" name="Rectangle 3"/>
          <p:cNvSpPr/>
          <p:nvPr/>
        </p:nvSpPr>
        <p:spPr>
          <a:xfrm>
            <a:off x="6336054" y="306953"/>
            <a:ext cx="3924471" cy="830997"/>
          </a:xfrm>
          <a:prstGeom prst="rect">
            <a:avLst/>
          </a:prstGeom>
          <a:noFill/>
        </p:spPr>
        <p:txBody>
          <a:bodyPr wrap="none" lIns="91440" tIns="45720" rIns="91440" bIns="45720">
            <a:spAutoFit/>
          </a:bodyPr>
          <a:lstStyle/>
          <a:p>
            <a:pPr algn="ctr"/>
            <a:r>
              <a:rPr lang="fa-IR" sz="4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پارکینگ زیرزمینی</a:t>
            </a:r>
            <a:endParaRPr lang="en-US" sz="4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807" y="1042357"/>
            <a:ext cx="6096689" cy="5454829"/>
          </a:xfrm>
          <a:prstGeom prst="rect">
            <a:avLst/>
          </a:prstGeom>
        </p:spPr>
      </p:pic>
      <p:sp>
        <p:nvSpPr>
          <p:cNvPr id="6" name="Rectangle 5"/>
          <p:cNvSpPr/>
          <p:nvPr/>
        </p:nvSpPr>
        <p:spPr>
          <a:xfrm>
            <a:off x="2340032" y="6497186"/>
            <a:ext cx="1664238" cy="253916"/>
          </a:xfrm>
          <a:prstGeom prst="rect">
            <a:avLst/>
          </a:prstGeom>
        </p:spPr>
        <p:txBody>
          <a:bodyPr wrap="none">
            <a:spAutoFit/>
          </a:bodyPr>
          <a:lstStyle/>
          <a:p>
            <a:r>
              <a:rPr lang="en-US" sz="1050" dirty="0"/>
              <a:t>www.en.Wikipedia.org</a:t>
            </a:r>
          </a:p>
        </p:txBody>
      </p:sp>
    </p:spTree>
    <p:extLst>
      <p:ext uri="{BB962C8B-B14F-4D97-AF65-F5344CB8AC3E}">
        <p14:creationId xmlns:p14="http://schemas.microsoft.com/office/powerpoint/2010/main" val="180872642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64417" y="1341956"/>
            <a:ext cx="7688688" cy="3370153"/>
          </a:xfrm>
          <a:prstGeom prst="rect">
            <a:avLst/>
          </a:prstGeom>
        </p:spPr>
        <p:txBody>
          <a:bodyPr wrap="square">
            <a:spAutoFit/>
          </a:bodyPr>
          <a:lstStyle/>
          <a:p>
            <a:pPr lvl="8" algn="r" rtl="1">
              <a:lnSpc>
                <a:spcPct val="150000"/>
              </a:lnSpc>
            </a:pPr>
            <a:r>
              <a:rPr lang="ar-SA" sz="2400" dirty="0">
                <a:latin typeface="Adobe Arabic" panose="02040503050201020203" pitchFamily="18" charset="-78"/>
                <a:cs typeface="Adobe Arabic" panose="02040503050201020203" pitchFamily="18" charset="-78"/>
              </a:rPr>
              <a:t>آبنمای بارتولدی در میدان جابجا شد </a:t>
            </a:r>
            <a:r>
              <a:rPr lang="fa-IR" sz="2400" dirty="0" smtClean="0">
                <a:latin typeface="Adobe Arabic" panose="02040503050201020203" pitchFamily="18" charset="-78"/>
                <a:cs typeface="Adobe Arabic" panose="02040503050201020203" pitchFamily="18" charset="-78"/>
              </a:rPr>
              <a:t>،</a:t>
            </a:r>
            <a:r>
              <a:rPr lang="ar-SA" sz="2400" dirty="0" smtClean="0">
                <a:latin typeface="Adobe Arabic" panose="02040503050201020203" pitchFamily="18" charset="-78"/>
                <a:cs typeface="Adobe Arabic" panose="02040503050201020203" pitchFamily="18" charset="-78"/>
              </a:rPr>
              <a:t>تا </a:t>
            </a:r>
            <a:r>
              <a:rPr lang="ar-SA" sz="2400" dirty="0">
                <a:latin typeface="Adobe Arabic" panose="02040503050201020203" pitchFamily="18" charset="-78"/>
                <a:cs typeface="Adobe Arabic" panose="02040503050201020203" pitchFamily="18" charset="-78"/>
              </a:rPr>
              <a:t>امکان ساختن 69 آبنما و فواره ی کوچک آب و نور فراهم شود.17 پمپ </a:t>
            </a:r>
            <a:r>
              <a:rPr lang="fa-IR" sz="2400" dirty="0" smtClean="0">
                <a:latin typeface="Adobe Arabic" panose="02040503050201020203" pitchFamily="18" charset="-78"/>
                <a:cs typeface="Adobe Arabic" panose="02040503050201020203" pitchFamily="18" charset="-78"/>
              </a:rPr>
              <a:t>،</a:t>
            </a:r>
            <a:r>
              <a:rPr lang="ar-SA" sz="2400" dirty="0" smtClean="0">
                <a:latin typeface="Adobe Arabic" panose="02040503050201020203" pitchFamily="18" charset="-78"/>
                <a:cs typeface="Adobe Arabic" panose="02040503050201020203" pitchFamily="18" charset="-78"/>
              </a:rPr>
              <a:t>آب </a:t>
            </a:r>
            <a:r>
              <a:rPr lang="ar-SA" sz="2400" dirty="0">
                <a:latin typeface="Adobe Arabic" panose="02040503050201020203" pitchFamily="18" charset="-78"/>
                <a:cs typeface="Adobe Arabic" panose="02040503050201020203" pitchFamily="18" charset="-78"/>
              </a:rPr>
              <a:t>را در سرتاسر میدان به ارتفاع های مختلف به هوا می برد. فواره ها در 5 ردیف و به فاصله ی </a:t>
            </a:r>
            <a:r>
              <a:rPr lang="fa-IR" sz="2400" dirty="0">
                <a:latin typeface="Adobe Arabic" panose="02040503050201020203" pitchFamily="18" charset="-78"/>
                <a:cs typeface="Adobe Arabic" panose="02040503050201020203" pitchFamily="18" charset="-78"/>
              </a:rPr>
              <a:t>5.9 </a:t>
            </a:r>
            <a:r>
              <a:rPr lang="ar-SA" sz="2400" dirty="0">
                <a:latin typeface="Adobe Arabic" panose="02040503050201020203" pitchFamily="18" charset="-78"/>
                <a:cs typeface="Adobe Arabic" panose="02040503050201020203" pitchFamily="18" charset="-78"/>
              </a:rPr>
              <a:t>متر از یکدیگر به شکل متقارن قرار گرفته اند. </a:t>
            </a:r>
            <a:r>
              <a:rPr lang="ar-SA" sz="1000" dirty="0">
                <a:latin typeface="Adobe Arabic" panose="02040503050201020203" pitchFamily="18" charset="-78"/>
                <a:cs typeface="Adobe Arabic" panose="02040503050201020203" pitchFamily="18" charset="-78"/>
              </a:rPr>
              <a:t>(</a:t>
            </a:r>
            <a:r>
              <a:rPr lang="ar-SA" sz="1000" dirty="0" smtClean="0">
                <a:latin typeface="Adobe Arabic" panose="02040503050201020203" pitchFamily="18" charset="-78"/>
                <a:cs typeface="Adobe Arabic" panose="02040503050201020203" pitchFamily="18" charset="-78"/>
              </a:rPr>
              <a:t>لنگ،</a:t>
            </a:r>
            <a:r>
              <a:rPr lang="fa-IR" sz="1000" dirty="0" smtClean="0">
                <a:latin typeface="Adobe Arabic" panose="02040503050201020203" pitchFamily="18" charset="-78"/>
                <a:cs typeface="Adobe Arabic" panose="02040503050201020203" pitchFamily="18" charset="-78"/>
              </a:rPr>
              <a:t>طراحی شهری،ص128</a:t>
            </a:r>
            <a:r>
              <a:rPr lang="ar-SA" sz="1000" dirty="0" smtClean="0">
                <a:latin typeface="Adobe Arabic" panose="02040503050201020203" pitchFamily="18" charset="-78"/>
                <a:cs typeface="Adobe Arabic" panose="02040503050201020203" pitchFamily="18" charset="-78"/>
              </a:rPr>
              <a:t>)</a:t>
            </a:r>
            <a:endParaRPr lang="en-US" sz="1000" dirty="0">
              <a:latin typeface="Adobe Arabic" panose="02040503050201020203" pitchFamily="18" charset="-78"/>
              <a:cs typeface="Adobe Arabic" panose="02040503050201020203" pitchFamily="18" charset="-78"/>
            </a:endParaRPr>
          </a:p>
        </p:txBody>
      </p:sp>
      <p:pic>
        <p:nvPicPr>
          <p:cNvPr id="6" name="Picture 2" descr="C:\Users\SONY\Desktop\کار منزل\پلاس دو ترو\الهام\images(hip1105.ne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7146" y="4419599"/>
            <a:ext cx="4780071" cy="233683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Users\SONY\Desktop\کار منزل\پلاس دو ترو\الهام\Terreaux(jo.photos.pagesperso-orange.fr).jpg"/>
          <p:cNvPicPr/>
          <p:nvPr/>
        </p:nvPicPr>
        <p:blipFill>
          <a:blip r:embed="rId3">
            <a:extLst>
              <a:ext uri="{28A0092B-C50C-407E-A947-70E740481C1C}">
                <a14:useLocalDpi xmlns:a14="http://schemas.microsoft.com/office/drawing/2010/main" val="0"/>
              </a:ext>
            </a:extLst>
          </a:blip>
          <a:srcRect/>
          <a:stretch>
            <a:fillRect/>
          </a:stretch>
        </p:blipFill>
        <p:spPr bwMode="auto">
          <a:xfrm>
            <a:off x="386122" y="213085"/>
            <a:ext cx="6629692" cy="3942047"/>
          </a:xfrm>
          <a:prstGeom prst="rect">
            <a:avLst/>
          </a:prstGeom>
          <a:noFill/>
          <a:ln>
            <a:noFill/>
          </a:ln>
        </p:spPr>
      </p:pic>
      <p:sp>
        <p:nvSpPr>
          <p:cNvPr id="3" name="Rectangle 2"/>
          <p:cNvSpPr/>
          <p:nvPr/>
        </p:nvSpPr>
        <p:spPr>
          <a:xfrm>
            <a:off x="7430276" y="315856"/>
            <a:ext cx="3082896" cy="923330"/>
          </a:xfrm>
          <a:prstGeom prst="rect">
            <a:avLst/>
          </a:prstGeom>
          <a:noFill/>
        </p:spPr>
        <p:txBody>
          <a:bodyPr wrap="none" lIns="91440" tIns="45720" rIns="91440" bIns="45720">
            <a:spAutoFit/>
          </a:bodyPr>
          <a:lstStyle/>
          <a:p>
            <a:pPr algn="ctr" rtl="1"/>
            <a:r>
              <a:rPr lang="fa-IR" sz="54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آبنما و فواره</a:t>
            </a:r>
            <a:endParaRPr lang="en-US"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4" name="Rectangle 3"/>
          <p:cNvSpPr/>
          <p:nvPr/>
        </p:nvSpPr>
        <p:spPr>
          <a:xfrm>
            <a:off x="1181372" y="6510212"/>
            <a:ext cx="1590500" cy="246221"/>
          </a:xfrm>
          <a:prstGeom prst="rect">
            <a:avLst/>
          </a:prstGeom>
        </p:spPr>
        <p:txBody>
          <a:bodyPr wrap="none">
            <a:spAutoFit/>
          </a:bodyPr>
          <a:lstStyle/>
          <a:p>
            <a:r>
              <a:rPr lang="en-US" sz="1000" dirty="0"/>
              <a:t>www.en.Wikipedia.org</a:t>
            </a:r>
          </a:p>
        </p:txBody>
      </p:sp>
      <p:sp>
        <p:nvSpPr>
          <p:cNvPr id="11" name="Rectangle 10"/>
          <p:cNvSpPr/>
          <p:nvPr/>
        </p:nvSpPr>
        <p:spPr>
          <a:xfrm>
            <a:off x="386122" y="3812225"/>
            <a:ext cx="1590500" cy="246221"/>
          </a:xfrm>
          <a:prstGeom prst="rect">
            <a:avLst/>
          </a:prstGeom>
        </p:spPr>
        <p:txBody>
          <a:bodyPr wrap="none">
            <a:spAutoFit/>
          </a:bodyPr>
          <a:lstStyle/>
          <a:p>
            <a:r>
              <a:rPr lang="en-US" sz="1000" dirty="0"/>
              <a:t>www.en.Wikipedia.org</a:t>
            </a:r>
          </a:p>
        </p:txBody>
      </p:sp>
    </p:spTree>
    <p:extLst>
      <p:ext uri="{BB962C8B-B14F-4D97-AF65-F5344CB8AC3E}">
        <p14:creationId xmlns:p14="http://schemas.microsoft.com/office/powerpoint/2010/main" val="245119183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756" y="1225022"/>
            <a:ext cx="9923495" cy="4486212"/>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755" y="1924835"/>
            <a:ext cx="9923495" cy="4555840"/>
          </a:xfrm>
          <a:prstGeom prst="rect">
            <a:avLst/>
          </a:prstGeom>
        </p:spPr>
      </p:pic>
      <p:sp>
        <p:nvSpPr>
          <p:cNvPr id="5" name="Rectangle 4"/>
          <p:cNvSpPr/>
          <p:nvPr/>
        </p:nvSpPr>
        <p:spPr>
          <a:xfrm>
            <a:off x="7954898" y="455581"/>
            <a:ext cx="2157962" cy="769441"/>
          </a:xfrm>
          <a:prstGeom prst="rect">
            <a:avLst/>
          </a:prstGeom>
          <a:noFill/>
        </p:spPr>
        <p:txBody>
          <a:bodyPr wrap="none" lIns="91440" tIns="45720" rIns="91440" bIns="45720">
            <a:spAutoFit/>
          </a:bodyPr>
          <a:lstStyle/>
          <a:p>
            <a:pPr algn="ctr"/>
            <a:r>
              <a:rPr lang="fa-IR" sz="44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نورپردازی</a:t>
            </a:r>
            <a:endParaRPr lang="en-US" sz="4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6" name="TextBox 5"/>
          <p:cNvSpPr txBox="1"/>
          <p:nvPr/>
        </p:nvSpPr>
        <p:spPr>
          <a:xfrm>
            <a:off x="8821987" y="6234454"/>
            <a:ext cx="1571264" cy="246221"/>
          </a:xfrm>
          <a:prstGeom prst="rect">
            <a:avLst/>
          </a:prstGeom>
          <a:noFill/>
        </p:spPr>
        <p:txBody>
          <a:bodyPr wrap="none" rtlCol="0">
            <a:spAutoFit/>
          </a:bodyPr>
          <a:lstStyle/>
          <a:p>
            <a:r>
              <a:rPr lang="en-US" sz="1000" dirty="0" smtClean="0"/>
              <a:t>www.lyon-france.com</a:t>
            </a:r>
            <a:endParaRPr lang="en-US" sz="1000" dirty="0"/>
          </a:p>
        </p:txBody>
      </p:sp>
      <p:pic>
        <p:nvPicPr>
          <p:cNvPr id="7" name="Picture 4" descr="C:\Users\SONY\Desktop\کار منزل\پلاس دو ترو\الهام\1071672-la-place-des-terreaux-en-2006(linternaute.co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694" y="2382957"/>
            <a:ext cx="9928556" cy="43283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618532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199" y="3015592"/>
            <a:ext cx="4962156" cy="3294932"/>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200" y="454842"/>
            <a:ext cx="6739196" cy="5855681"/>
          </a:xfrm>
          <a:prstGeom prst="rect">
            <a:avLst/>
          </a:prstGeom>
        </p:spPr>
      </p:pic>
      <p:sp>
        <p:nvSpPr>
          <p:cNvPr id="4" name="Rectangle 3"/>
          <p:cNvSpPr/>
          <p:nvPr/>
        </p:nvSpPr>
        <p:spPr>
          <a:xfrm>
            <a:off x="7927675" y="190140"/>
            <a:ext cx="1988045" cy="923330"/>
          </a:xfrm>
          <a:prstGeom prst="rect">
            <a:avLst/>
          </a:prstGeom>
          <a:noFill/>
        </p:spPr>
        <p:txBody>
          <a:bodyPr wrap="none" lIns="91440" tIns="45720" rIns="91440" bIns="45720">
            <a:spAutoFit/>
          </a:bodyPr>
          <a:lstStyle/>
          <a:p>
            <a:pPr algn="ctr"/>
            <a:r>
              <a:rPr lang="fa-IR" sz="54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کفسازی</a:t>
            </a:r>
            <a:endParaRPr lang="en-US"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5" name="Rectangle 4"/>
          <p:cNvSpPr/>
          <p:nvPr/>
        </p:nvSpPr>
        <p:spPr>
          <a:xfrm>
            <a:off x="1068528" y="6310525"/>
            <a:ext cx="1571264" cy="246221"/>
          </a:xfrm>
          <a:prstGeom prst="rect">
            <a:avLst/>
          </a:prstGeom>
        </p:spPr>
        <p:txBody>
          <a:bodyPr wrap="none">
            <a:spAutoFit/>
          </a:bodyPr>
          <a:lstStyle/>
          <a:p>
            <a:r>
              <a:rPr lang="en-US" sz="1000" dirty="0"/>
              <a:t>www.lyon-france.com</a:t>
            </a:r>
          </a:p>
        </p:txBody>
      </p:sp>
      <p:sp>
        <p:nvSpPr>
          <p:cNvPr id="6" name="Rectangle 5"/>
          <p:cNvSpPr/>
          <p:nvPr/>
        </p:nvSpPr>
        <p:spPr>
          <a:xfrm>
            <a:off x="248198" y="3398372"/>
            <a:ext cx="1571264" cy="246221"/>
          </a:xfrm>
          <a:prstGeom prst="rect">
            <a:avLst/>
          </a:prstGeom>
        </p:spPr>
        <p:txBody>
          <a:bodyPr wrap="none">
            <a:spAutoFit/>
          </a:bodyPr>
          <a:lstStyle/>
          <a:p>
            <a:r>
              <a:rPr lang="en-US" sz="1000" dirty="0"/>
              <a:t>www.lyon-france.com</a:t>
            </a:r>
          </a:p>
        </p:txBody>
      </p:sp>
      <p:pic>
        <p:nvPicPr>
          <p:cNvPr id="14" name="Picture 4" descr="C:\Users\SONY\Desktop\کار منزل\پلاس دو ترو\الهام\terreauxDSCN4305(devalot.free.fr).jpg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198" y="1978580"/>
            <a:ext cx="8412723" cy="436312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8660921" y="1055250"/>
            <a:ext cx="2659609" cy="3046988"/>
          </a:xfrm>
          <a:prstGeom prst="rect">
            <a:avLst/>
          </a:prstGeom>
        </p:spPr>
        <p:txBody>
          <a:bodyPr wrap="square">
            <a:spAutoFit/>
          </a:bodyPr>
          <a:lstStyle/>
          <a:p>
            <a:pPr algn="just" rtl="1"/>
            <a:r>
              <a:rPr lang="fa-IR" sz="2400" dirty="0" smtClean="0">
                <a:latin typeface="Adobe Arabic" panose="02040503050201020203" pitchFamily="18" charset="-78"/>
                <a:ea typeface="Calibri" panose="020F0502020204030204" pitchFamily="34" charset="0"/>
                <a:cs typeface="Adobe Arabic" panose="02040503050201020203" pitchFamily="18" charset="-78"/>
              </a:rPr>
              <a:t>در سال 1990 میدان کف سازی شده ومستقیم درسه طرف باساختمان محصورشده ودر سمت چهارم یک خیابان باریک ساختمان های مجاوررا ازان جدا می کرد.قطار برقی هنوز دراین خیابان رفت وامد می کند و برحیات میدان می افزاید.</a:t>
            </a:r>
            <a:endParaRPr lang="en-US" sz="24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958104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xit" presetSubtype="32" fill="hold" nodeType="clickEffect">
                                  <p:stCondLst>
                                    <p:cond delay="0"/>
                                  </p:stCondLst>
                                  <p:childTnLst>
                                    <p:animEffect transition="out" filter="circle(out)">
                                      <p:cBhvr>
                                        <p:cTn id="16" dur="2000"/>
                                        <p:tgtEl>
                                          <p:spTgt spid="2"/>
                                        </p:tgtEl>
                                      </p:cBhvr>
                                    </p:animEffect>
                                    <p:set>
                                      <p:cBhvr>
                                        <p:cTn id="17" dur="1" fill="hold">
                                          <p:stCondLst>
                                            <p:cond delay="1999"/>
                                          </p:stCondLst>
                                        </p:cTn>
                                        <p:tgtEl>
                                          <p:spTgt spid="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38648" y="1569364"/>
            <a:ext cx="8860665" cy="424732"/>
          </a:xfrm>
          <a:prstGeom prst="rect">
            <a:avLst/>
          </a:prstGeom>
        </p:spPr>
        <p:txBody>
          <a:bodyPr wrap="square">
            <a:spAutoFit/>
          </a:bodyPr>
          <a:lstStyle/>
          <a:p>
            <a:pPr marL="285750" indent="-285750" algn="r" rtl="1">
              <a:lnSpc>
                <a:spcPct val="120000"/>
              </a:lnSpc>
              <a:buFont typeface="Wingdings" pitchFamily="2" charset="2"/>
              <a:buChar char="Ø"/>
            </a:pPr>
            <a:r>
              <a:rPr lang="fa-IR" dirty="0">
                <a:cs typeface="B Mitra" pitchFamily="2" charset="-78"/>
              </a:rPr>
              <a:t>لنگ، جان (1387) طراحی شهری، گونه شناسی رویه ها و طرح ها، ترجمه ی حسین بحرینی، انتشارات دانشگاه تهران</a:t>
            </a:r>
          </a:p>
        </p:txBody>
      </p:sp>
      <p:sp>
        <p:nvSpPr>
          <p:cNvPr id="3" name="Rectangle 2"/>
          <p:cNvSpPr/>
          <p:nvPr/>
        </p:nvSpPr>
        <p:spPr>
          <a:xfrm>
            <a:off x="9121714" y="2186324"/>
            <a:ext cx="1364476" cy="424732"/>
          </a:xfrm>
          <a:prstGeom prst="rect">
            <a:avLst/>
          </a:prstGeom>
        </p:spPr>
        <p:txBody>
          <a:bodyPr wrap="none">
            <a:spAutoFit/>
          </a:bodyPr>
          <a:lstStyle/>
          <a:p>
            <a:pPr marL="285750" indent="-285750" algn="r" rtl="1">
              <a:lnSpc>
                <a:spcPct val="120000"/>
              </a:lnSpc>
              <a:buFont typeface="Wingdings" pitchFamily="2" charset="2"/>
              <a:buChar char="Ø"/>
            </a:pPr>
            <a:r>
              <a:rPr lang="en-US" dirty="0">
                <a:latin typeface="Adobe Arabic" pitchFamily="18" charset="-78"/>
                <a:cs typeface="B Mitra" pitchFamily="2" charset="-78"/>
              </a:rPr>
              <a:t>Google earth</a:t>
            </a:r>
            <a:endParaRPr lang="fa-IR" dirty="0">
              <a:latin typeface="Adobe Arabic" pitchFamily="18" charset="-78"/>
              <a:cs typeface="B Mitra" pitchFamily="2" charset="-78"/>
            </a:endParaRPr>
          </a:p>
        </p:txBody>
      </p:sp>
      <p:sp>
        <p:nvSpPr>
          <p:cNvPr id="4" name="Rectangle 3"/>
          <p:cNvSpPr/>
          <p:nvPr/>
        </p:nvSpPr>
        <p:spPr>
          <a:xfrm>
            <a:off x="8932110" y="2611056"/>
            <a:ext cx="1571264" cy="424732"/>
          </a:xfrm>
          <a:prstGeom prst="rect">
            <a:avLst/>
          </a:prstGeom>
        </p:spPr>
        <p:txBody>
          <a:bodyPr wrap="none">
            <a:spAutoFit/>
          </a:bodyPr>
          <a:lstStyle/>
          <a:p>
            <a:pPr marL="285750" indent="-285750" algn="r" rtl="1">
              <a:lnSpc>
                <a:spcPct val="120000"/>
              </a:lnSpc>
              <a:buFont typeface="Wingdings" pitchFamily="2" charset="2"/>
              <a:buChar char="Ø"/>
            </a:pPr>
            <a:r>
              <a:rPr lang="es-MX" dirty="0">
                <a:latin typeface="Adobe Arabic" pitchFamily="18" charset="-78"/>
                <a:cs typeface="Adobe Arabic" pitchFamily="18" charset="-78"/>
              </a:rPr>
              <a:t>fa.wikipedia.org</a:t>
            </a:r>
            <a:endParaRPr lang="fa-IR" dirty="0">
              <a:latin typeface="Adobe Arabic" pitchFamily="18" charset="-78"/>
              <a:cs typeface="Adobe Arabic" pitchFamily="18" charset="-78"/>
            </a:endParaRPr>
          </a:p>
        </p:txBody>
      </p:sp>
      <p:sp>
        <p:nvSpPr>
          <p:cNvPr id="5" name="Rectangle 4"/>
          <p:cNvSpPr/>
          <p:nvPr/>
        </p:nvSpPr>
        <p:spPr>
          <a:xfrm>
            <a:off x="8874851" y="3052384"/>
            <a:ext cx="1611339" cy="424732"/>
          </a:xfrm>
          <a:prstGeom prst="rect">
            <a:avLst/>
          </a:prstGeom>
        </p:spPr>
        <p:txBody>
          <a:bodyPr wrap="none">
            <a:spAutoFit/>
          </a:bodyPr>
          <a:lstStyle/>
          <a:p>
            <a:pPr marL="285750" indent="-285750" algn="r" rtl="1">
              <a:lnSpc>
                <a:spcPct val="120000"/>
              </a:lnSpc>
              <a:buFont typeface="Wingdings" pitchFamily="2" charset="2"/>
              <a:buChar char="Ø"/>
            </a:pPr>
            <a:r>
              <a:rPr lang="en-US" dirty="0">
                <a:latin typeface="Adobe Arabic" pitchFamily="18" charset="-78"/>
                <a:cs typeface="Adobe Arabic" pitchFamily="18" charset="-78"/>
              </a:rPr>
              <a:t>en.wikipedia.org</a:t>
            </a:r>
            <a:endParaRPr lang="es-MX" dirty="0">
              <a:latin typeface="Adobe Arabic" pitchFamily="18" charset="-78"/>
              <a:cs typeface="Adobe Arabic" pitchFamily="18" charset="-78"/>
            </a:endParaRPr>
          </a:p>
        </p:txBody>
      </p:sp>
      <p:sp>
        <p:nvSpPr>
          <p:cNvPr id="6" name="Rectangle 5"/>
          <p:cNvSpPr/>
          <p:nvPr/>
        </p:nvSpPr>
        <p:spPr>
          <a:xfrm>
            <a:off x="8956284" y="3537098"/>
            <a:ext cx="1522916" cy="307777"/>
          </a:xfrm>
          <a:prstGeom prst="rect">
            <a:avLst/>
          </a:prstGeom>
        </p:spPr>
        <p:txBody>
          <a:bodyPr wrap="none">
            <a:spAutoFit/>
          </a:bodyPr>
          <a:lstStyle/>
          <a:p>
            <a:pPr marL="171450" indent="-171450" algn="r" rtl="1">
              <a:buFont typeface="Wingdings" pitchFamily="2" charset="2"/>
              <a:buChar char="Ø"/>
            </a:pPr>
            <a:r>
              <a:rPr lang="en-US" sz="1400" dirty="0"/>
              <a:t>www.molon.de</a:t>
            </a:r>
          </a:p>
        </p:txBody>
      </p:sp>
      <p:sp>
        <p:nvSpPr>
          <p:cNvPr id="8" name="Rectangle 7"/>
          <p:cNvSpPr/>
          <p:nvPr/>
        </p:nvSpPr>
        <p:spPr>
          <a:xfrm>
            <a:off x="8644276" y="4045143"/>
            <a:ext cx="1841914" cy="307777"/>
          </a:xfrm>
          <a:prstGeom prst="rect">
            <a:avLst/>
          </a:prstGeom>
        </p:spPr>
        <p:txBody>
          <a:bodyPr wrap="none">
            <a:spAutoFit/>
          </a:bodyPr>
          <a:lstStyle/>
          <a:p>
            <a:pPr marL="171450" indent="-171450" algn="r" rtl="1">
              <a:buFont typeface="Wingdings" pitchFamily="2" charset="2"/>
              <a:buChar char="Ø"/>
            </a:pPr>
            <a:r>
              <a:rPr lang="en-US" sz="1400" dirty="0"/>
              <a:t>www.cybevasion.fr</a:t>
            </a:r>
          </a:p>
        </p:txBody>
      </p:sp>
      <p:sp>
        <p:nvSpPr>
          <p:cNvPr id="9" name="Rectangle 8"/>
          <p:cNvSpPr/>
          <p:nvPr/>
        </p:nvSpPr>
        <p:spPr>
          <a:xfrm>
            <a:off x="8443451" y="4529299"/>
            <a:ext cx="2059923" cy="307777"/>
          </a:xfrm>
          <a:prstGeom prst="rect">
            <a:avLst/>
          </a:prstGeom>
        </p:spPr>
        <p:txBody>
          <a:bodyPr wrap="none">
            <a:spAutoFit/>
          </a:bodyPr>
          <a:lstStyle/>
          <a:p>
            <a:pPr marL="171450" indent="-171450" algn="r" rtl="1">
              <a:buFont typeface="Wingdings" pitchFamily="2" charset="2"/>
              <a:buChar char="Ø"/>
            </a:pPr>
            <a:r>
              <a:rPr lang="en-US" sz="1400" dirty="0"/>
              <a:t>www.lyon-france.com</a:t>
            </a:r>
          </a:p>
        </p:txBody>
      </p:sp>
      <p:sp>
        <p:nvSpPr>
          <p:cNvPr id="10" name="Rectangle 9"/>
          <p:cNvSpPr/>
          <p:nvPr/>
        </p:nvSpPr>
        <p:spPr>
          <a:xfrm>
            <a:off x="9145180" y="225734"/>
            <a:ext cx="1334020" cy="923330"/>
          </a:xfrm>
          <a:prstGeom prst="rect">
            <a:avLst/>
          </a:prstGeom>
          <a:noFill/>
        </p:spPr>
        <p:txBody>
          <a:bodyPr wrap="none" lIns="91440" tIns="45720" rIns="91440" bIns="45720">
            <a:spAutoFit/>
          </a:bodyPr>
          <a:lstStyle/>
          <a:p>
            <a:pPr algn="ctr"/>
            <a:r>
              <a:rPr lang="fa-IR" sz="54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منابع</a:t>
            </a:r>
            <a:endParaRPr lang="en-US"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Tree>
    <p:extLst>
      <p:ext uri="{BB962C8B-B14F-4D97-AF65-F5344CB8AC3E}">
        <p14:creationId xmlns:p14="http://schemas.microsoft.com/office/powerpoint/2010/main" val="6920816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59900" y="1833530"/>
            <a:ext cx="3773508" cy="4154984"/>
          </a:xfrm>
          <a:prstGeom prst="rect">
            <a:avLst/>
          </a:prstGeom>
        </p:spPr>
        <p:txBody>
          <a:bodyPr wrap="square">
            <a:spAutoFit/>
          </a:bodyPr>
          <a:lstStyle/>
          <a:p>
            <a:pPr algn="r" rtl="1"/>
            <a:r>
              <a:rPr lang="fa-IR" sz="2400" dirty="0" smtClean="0">
                <a:latin typeface="Adobe Arabic" panose="02040503050201020203" pitchFamily="18" charset="-78"/>
                <a:ea typeface="Adobe Fan Heiti Std B" panose="020B0700000000000000" pitchFamily="34" charset="-128"/>
                <a:cs typeface="Adobe Arabic" panose="02040503050201020203" pitchFamily="18" charset="-78"/>
              </a:rPr>
              <a:t>لیون، سومین شهر بزرگ فرانسه، پس از پاریس و </a:t>
            </a:r>
            <a:r>
              <a:rPr lang="fa-IR" sz="2400" dirty="0" smtClean="0">
                <a:latin typeface="Adobe Arabic" panose="02040503050201020203" pitchFamily="18" charset="-78"/>
                <a:ea typeface="Adobe Fan Heiti Std B" panose="020B0700000000000000" pitchFamily="34" charset="-128"/>
                <a:cs typeface="Adobe Arabic" panose="02040503050201020203" pitchFamily="18" charset="-78"/>
                <a:hlinkClick r:id="rId3" tooltip="مارسی"/>
              </a:rPr>
              <a:t>مارسی</a:t>
            </a:r>
            <a:r>
              <a:rPr lang="fa-IR" sz="2400" dirty="0" smtClean="0">
                <a:latin typeface="Adobe Arabic" panose="02040503050201020203" pitchFamily="18" charset="-78"/>
                <a:ea typeface="Adobe Fan Heiti Std B" panose="020B0700000000000000" pitchFamily="34" charset="-128"/>
                <a:cs typeface="Adobe Arabic" panose="02040503050201020203" pitchFamily="18" charset="-78"/>
              </a:rPr>
              <a:t>، محسوب می‌شود. لیون، یک مرکز بزرگ اقتصادی است . به‌عنوان پایتخت فرانسه در خوش‌گذرانی، شهرت پیدا کرده‌است.</a:t>
            </a:r>
            <a:r>
              <a:rPr lang="en-US" sz="1000" dirty="0">
                <a:latin typeface="Adobe Arabic" panose="02040503050201020203" pitchFamily="18" charset="-78"/>
                <a:cs typeface="Adobe Arabic" panose="02040503050201020203" pitchFamily="18" charset="-78"/>
              </a:rPr>
              <a:t> www.en.Wikipedia.org</a:t>
            </a:r>
          </a:p>
          <a:p>
            <a:pPr algn="r" rtl="1"/>
            <a:r>
              <a:rPr lang="fa-IR" sz="2400" dirty="0" smtClean="0">
                <a:latin typeface="Adobe Arabic" panose="02040503050201020203" pitchFamily="18" charset="-78"/>
                <a:ea typeface="Adobe Fan Heiti Std B" panose="020B0700000000000000" pitchFamily="34" charset="-128"/>
                <a:cs typeface="Adobe Arabic" panose="02040503050201020203" pitchFamily="18" charset="-78"/>
              </a:rPr>
              <a:t>شهر لیون با احتساب حومه‌اش، دومین شهر بزرگ و پرجمعیت فرانسه، پس از پاریس محسوب می‌شود. </a:t>
            </a:r>
          </a:p>
          <a:p>
            <a:pPr algn="r" rtl="1"/>
            <a:r>
              <a:rPr lang="fa-IR" sz="2400" dirty="0" smtClean="0">
                <a:latin typeface="Adobe Arabic" panose="02040503050201020203" pitchFamily="18" charset="-78"/>
                <a:ea typeface="Adobe Fan Heiti Std B" panose="020B0700000000000000" pitchFamily="34" charset="-128"/>
                <a:cs typeface="Adobe Arabic" panose="02040503050201020203" pitchFamily="18" charset="-78"/>
              </a:rPr>
              <a:t>این شهر به‌دلیل داشتن معماری تاریخی، مقر </a:t>
            </a:r>
            <a:r>
              <a:rPr lang="fa-IR" sz="2400" dirty="0" smtClean="0">
                <a:latin typeface="Adobe Arabic" panose="02040503050201020203" pitchFamily="18" charset="-78"/>
                <a:ea typeface="Adobe Fan Heiti Std B" panose="020B0700000000000000" pitchFamily="34" charset="-128"/>
                <a:cs typeface="Adobe Arabic" panose="02040503050201020203" pitchFamily="18" charset="-78"/>
                <a:hlinkClick r:id="rId4" tooltip="سازمان جهانی یونسکو (صفحه وجود ندارد)"/>
              </a:rPr>
              <a:t>سازمان جهانی یونسکو</a:t>
            </a:r>
            <a:r>
              <a:rPr lang="fa-IR" sz="2400" dirty="0" smtClean="0">
                <a:latin typeface="Adobe Arabic" panose="02040503050201020203" pitchFamily="18" charset="-78"/>
                <a:ea typeface="Adobe Fan Heiti Std B" panose="020B0700000000000000" pitchFamily="34" charset="-128"/>
                <a:cs typeface="Adobe Arabic" panose="02040503050201020203" pitchFamily="18" charset="-78"/>
              </a:rPr>
              <a:t> (بخش میراث تاریخی)  قرار گرفته‌است.</a:t>
            </a:r>
            <a:endParaRPr lang="fa-IR" sz="2400" dirty="0">
              <a:latin typeface="Adobe Arabic" panose="02040503050201020203" pitchFamily="18" charset="-78"/>
              <a:ea typeface="Adobe Fan Heiti Std B" panose="020B0700000000000000" pitchFamily="34" charset="-128"/>
              <a:cs typeface="Adobe Arabic" panose="02040503050201020203" pitchFamily="18" charset="-78"/>
            </a:endParaRPr>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36372" y="2266682"/>
            <a:ext cx="5102985" cy="4108360"/>
          </a:xfrm>
          <a:prstGeom prst="rect">
            <a:avLst/>
          </a:prstGeom>
        </p:spPr>
      </p:pic>
      <p:sp>
        <p:nvSpPr>
          <p:cNvPr id="11" name="Rectangle 10"/>
          <p:cNvSpPr/>
          <p:nvPr/>
        </p:nvSpPr>
        <p:spPr>
          <a:xfrm>
            <a:off x="6149176" y="245586"/>
            <a:ext cx="4132863" cy="923330"/>
          </a:xfrm>
          <a:prstGeom prst="rect">
            <a:avLst/>
          </a:prstGeom>
          <a:noFill/>
        </p:spPr>
        <p:txBody>
          <a:bodyPr wrap="none" lIns="91440" tIns="45720" rIns="91440" bIns="45720">
            <a:spAutoFit/>
          </a:bodyPr>
          <a:lstStyle/>
          <a:p>
            <a:pPr algn="ctr"/>
            <a:r>
              <a:rPr lang="fa-IR" sz="5400" b="1" cap="none" spc="0" dirty="0" smtClean="0">
                <a:ln w="12700" cmpd="sng">
                  <a:solidFill>
                    <a:schemeClr val="accent4"/>
                  </a:solidFill>
                  <a:prstDash val="solid"/>
                </a:ln>
                <a:solidFill>
                  <a:schemeClr val="accent5">
                    <a:lumMod val="75000"/>
                  </a:schemeClr>
                </a:solidFill>
                <a:effectLst/>
                <a:cs typeface="B Nazanin" panose="00000400000000000000" pitchFamily="2" charset="-78"/>
              </a:rPr>
              <a:t>معرفی شهرلیون </a:t>
            </a:r>
            <a:endParaRPr lang="en-US" sz="5400" b="1" cap="none" spc="0" dirty="0">
              <a:ln w="12700" cmpd="sng">
                <a:solidFill>
                  <a:schemeClr val="accent4"/>
                </a:solidFill>
                <a:prstDash val="solid"/>
              </a:ln>
              <a:solidFill>
                <a:schemeClr val="accent5">
                  <a:lumMod val="75000"/>
                </a:schemeClr>
              </a:solidFill>
              <a:effectLst/>
              <a:cs typeface="B Nazanin" panose="00000400000000000000" pitchFamily="2" charset="-78"/>
            </a:endParaRPr>
          </a:p>
        </p:txBody>
      </p:sp>
      <p:sp>
        <p:nvSpPr>
          <p:cNvPr id="12" name="Oval 11"/>
          <p:cNvSpPr/>
          <p:nvPr/>
        </p:nvSpPr>
        <p:spPr>
          <a:xfrm>
            <a:off x="3037939" y="3644721"/>
            <a:ext cx="890117" cy="1352282"/>
          </a:xfrm>
          <a:prstGeom prst="ellipse">
            <a:avLst/>
          </a:prstGeom>
          <a:no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484002" y="5597948"/>
            <a:ext cx="1590500" cy="246221"/>
          </a:xfrm>
          <a:prstGeom prst="rect">
            <a:avLst/>
          </a:prstGeom>
        </p:spPr>
        <p:txBody>
          <a:bodyPr wrap="none">
            <a:spAutoFit/>
          </a:bodyPr>
          <a:lstStyle/>
          <a:p>
            <a:r>
              <a:rPr lang="en-US" sz="1000" dirty="0"/>
              <a:t>www.en.Wikipedia.org</a:t>
            </a:r>
          </a:p>
        </p:txBody>
      </p:sp>
      <p:sp>
        <p:nvSpPr>
          <p:cNvPr id="5" name="TextBox 4"/>
          <p:cNvSpPr txBox="1"/>
          <p:nvPr/>
        </p:nvSpPr>
        <p:spPr>
          <a:xfrm>
            <a:off x="2971643" y="6389098"/>
            <a:ext cx="1632441" cy="246221"/>
          </a:xfrm>
          <a:prstGeom prst="rect">
            <a:avLst/>
          </a:prstGeom>
          <a:noFill/>
        </p:spPr>
        <p:txBody>
          <a:bodyPr wrap="square" rtlCol="0">
            <a:spAutoFit/>
          </a:bodyPr>
          <a:lstStyle/>
          <a:p>
            <a:r>
              <a:rPr lang="en-US" sz="1000" dirty="0" smtClean="0"/>
              <a:t>www.google.com</a:t>
            </a:r>
            <a:endParaRPr lang="en-US" sz="1000" dirty="0"/>
          </a:p>
        </p:txBody>
      </p:sp>
    </p:spTree>
    <p:extLst>
      <p:ext uri="{BB962C8B-B14F-4D97-AF65-F5344CB8AC3E}">
        <p14:creationId xmlns:p14="http://schemas.microsoft.com/office/powerpoint/2010/main" val="88443677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655478" y="1440150"/>
            <a:ext cx="4378817" cy="1200329"/>
          </a:xfrm>
          <a:prstGeom prst="rect">
            <a:avLst/>
          </a:prstGeom>
        </p:spPr>
        <p:txBody>
          <a:bodyPr wrap="square">
            <a:spAutoFit/>
          </a:bodyPr>
          <a:lstStyle/>
          <a:p>
            <a:pPr algn="r" rtl="1"/>
            <a:r>
              <a:rPr lang="fa-IR" sz="2400" dirty="0" smtClean="0">
                <a:solidFill>
                  <a:schemeClr val="tx1"/>
                </a:solidFill>
                <a:latin typeface="Adobe Arabic" panose="02040503050201020203" pitchFamily="18" charset="-78"/>
                <a:cs typeface="B Nazanin" panose="00000400000000000000" pitchFamily="2" charset="-78"/>
              </a:rPr>
              <a:t>این میدان در مرکز شهر لیون و بین دو رود سن (</a:t>
            </a:r>
            <a:r>
              <a:rPr lang="en-US" sz="2400" dirty="0" err="1" smtClean="0">
                <a:solidFill>
                  <a:schemeClr val="tx1"/>
                </a:solidFill>
                <a:latin typeface="Adobe Arabic" panose="02040503050201020203" pitchFamily="18" charset="-78"/>
                <a:cs typeface="B Nazanin" panose="00000400000000000000" pitchFamily="2" charset="-78"/>
              </a:rPr>
              <a:t>Saône</a:t>
            </a:r>
            <a:r>
              <a:rPr lang="fa-IR" sz="2400" dirty="0" smtClean="0">
                <a:solidFill>
                  <a:schemeClr val="tx1"/>
                </a:solidFill>
                <a:latin typeface="Adobe Arabic" panose="02040503050201020203" pitchFamily="18" charset="-78"/>
                <a:cs typeface="B Nazanin" panose="00000400000000000000" pitchFamily="2" charset="-78"/>
              </a:rPr>
              <a:t>)  و رون (</a:t>
            </a:r>
            <a:r>
              <a:rPr lang="en-US" sz="2400" dirty="0" smtClean="0">
                <a:solidFill>
                  <a:schemeClr val="tx1"/>
                </a:solidFill>
                <a:latin typeface="Adobe Arabic" panose="02040503050201020203" pitchFamily="18" charset="-78"/>
                <a:cs typeface="B Nazanin" panose="00000400000000000000" pitchFamily="2" charset="-78"/>
              </a:rPr>
              <a:t>Rhône</a:t>
            </a:r>
            <a:r>
              <a:rPr lang="fa-IR" sz="2400" dirty="0" smtClean="0">
                <a:solidFill>
                  <a:schemeClr val="tx1"/>
                </a:solidFill>
                <a:latin typeface="Adobe Arabic" panose="02040503050201020203" pitchFamily="18" charset="-78"/>
                <a:cs typeface="B Nazanin" panose="00000400000000000000" pitchFamily="2" charset="-78"/>
              </a:rPr>
              <a:t>) و در پایین تپه ی لاکروآروس (</a:t>
            </a:r>
            <a:r>
              <a:rPr lang="en-US" sz="2400" dirty="0" smtClean="0">
                <a:solidFill>
                  <a:schemeClr val="tx1"/>
                </a:solidFill>
                <a:latin typeface="Adobe Arabic" panose="02040503050201020203" pitchFamily="18" charset="-78"/>
                <a:cs typeface="B Nazanin" panose="00000400000000000000" pitchFamily="2" charset="-78"/>
              </a:rPr>
              <a:t> La Croix-Rousse</a:t>
            </a:r>
            <a:r>
              <a:rPr lang="fa-IR" sz="2400" dirty="0" smtClean="0">
                <a:solidFill>
                  <a:schemeClr val="tx1"/>
                </a:solidFill>
                <a:latin typeface="Adobe Arabic" panose="02040503050201020203" pitchFamily="18" charset="-78"/>
                <a:cs typeface="B Nazanin" panose="00000400000000000000" pitchFamily="2" charset="-78"/>
              </a:rPr>
              <a:t>) قرار دارد.</a:t>
            </a:r>
            <a:endParaRPr lang="en-US" sz="2400" dirty="0">
              <a:latin typeface="Adobe Arabic" panose="02040503050201020203" pitchFamily="18" charset="-78"/>
              <a:cs typeface="B Nazanin" panose="00000400000000000000" pitchFamily="2" charset="-78"/>
            </a:endParaRPr>
          </a:p>
        </p:txBody>
      </p:sp>
      <p:sp>
        <p:nvSpPr>
          <p:cNvPr id="5" name="Rectangle 4"/>
          <p:cNvSpPr/>
          <p:nvPr/>
        </p:nvSpPr>
        <p:spPr>
          <a:xfrm>
            <a:off x="6980349" y="2763656"/>
            <a:ext cx="4053946" cy="2677656"/>
          </a:xfrm>
          <a:prstGeom prst="rect">
            <a:avLst/>
          </a:prstGeom>
        </p:spPr>
        <p:txBody>
          <a:bodyPr wrap="square">
            <a:spAutoFit/>
          </a:bodyPr>
          <a:lstStyle/>
          <a:p>
            <a:pPr algn="just" rtl="1"/>
            <a:r>
              <a:rPr lang="ar-SA" sz="2400" dirty="0" smtClean="0">
                <a:latin typeface="Adobe Arabic" panose="02040503050201020203" pitchFamily="18" charset="-78"/>
                <a:cs typeface="B Nazanin" panose="00000400000000000000" pitchFamily="2" charset="-78"/>
              </a:rPr>
              <a:t>نام آن از خاکی که برای خاکریزی آن استفاده شده گرفته شده است. لغت</a:t>
            </a:r>
            <a:r>
              <a:rPr lang="es-MX" sz="2400" dirty="0" smtClean="0">
                <a:latin typeface="Adobe Arabic" panose="02040503050201020203" pitchFamily="18" charset="-78"/>
                <a:cs typeface="B Nazanin" panose="00000400000000000000" pitchFamily="2" charset="-78"/>
              </a:rPr>
              <a:t> </a:t>
            </a:r>
            <a:r>
              <a:rPr lang="es-MX" sz="2400" dirty="0" err="1" smtClean="0">
                <a:latin typeface="Adobe Arabic" panose="02040503050201020203" pitchFamily="18" charset="-78"/>
                <a:cs typeface="B Nazanin" panose="00000400000000000000" pitchFamily="2" charset="-78"/>
              </a:rPr>
              <a:t>terre</a:t>
            </a:r>
            <a:r>
              <a:rPr lang="es-MX" sz="2400" dirty="0" smtClean="0">
                <a:latin typeface="Adobe Arabic" panose="02040503050201020203" pitchFamily="18" charset="-78"/>
                <a:cs typeface="B Nazanin" panose="00000400000000000000" pitchFamily="2" charset="-78"/>
              </a:rPr>
              <a:t> </a:t>
            </a:r>
            <a:r>
              <a:rPr lang="ar-SA" sz="2400" dirty="0" smtClean="0">
                <a:latin typeface="Adobe Arabic" panose="02040503050201020203" pitchFamily="18" charset="-78"/>
                <a:cs typeface="B Nazanin" panose="00000400000000000000" pitchFamily="2" charset="-78"/>
              </a:rPr>
              <a:t> به معنای خشت قرون وسطایی </a:t>
            </a:r>
            <a:r>
              <a:rPr lang="fa-IR" sz="2400" dirty="0" smtClean="0">
                <a:latin typeface="Adobe Arabic" panose="02040503050201020203" pitchFamily="18" charset="-78"/>
                <a:cs typeface="B Nazanin" panose="00000400000000000000" pitchFamily="2" charset="-78"/>
              </a:rPr>
              <a:t> </a:t>
            </a:r>
            <a:r>
              <a:rPr lang="fa-IR" sz="2400" dirty="0" smtClean="0">
                <a:latin typeface="Adobe Arabic" panose="02040503050201020203" pitchFamily="18" charset="-78"/>
                <a:cs typeface="B Nazanin" panose="00000400000000000000" pitchFamily="2" charset="-78"/>
              </a:rPr>
              <a:t>و</a:t>
            </a:r>
            <a:r>
              <a:rPr lang="en-US" sz="2400" dirty="0" smtClean="0">
                <a:latin typeface="Adobe Arabic" panose="02040503050201020203" pitchFamily="18" charset="-78"/>
                <a:cs typeface="B Nazanin" panose="00000400000000000000" pitchFamily="2" charset="-78"/>
              </a:rPr>
              <a:t> </a:t>
            </a:r>
            <a:r>
              <a:rPr lang="es-MX" sz="2400" dirty="0" err="1" smtClean="0">
                <a:latin typeface="Adobe Arabic" panose="02040503050201020203" pitchFamily="18" charset="-78"/>
                <a:cs typeface="B Nazanin" panose="00000400000000000000" pitchFamily="2" charset="-78"/>
              </a:rPr>
              <a:t>Terreaux</a:t>
            </a:r>
            <a:r>
              <a:rPr lang="es-MX" sz="2400" dirty="0" smtClean="0">
                <a:latin typeface="Adobe Arabic" panose="02040503050201020203" pitchFamily="18" charset="-78"/>
                <a:cs typeface="B Nazanin" panose="00000400000000000000" pitchFamily="2" charset="-78"/>
              </a:rPr>
              <a:t> </a:t>
            </a:r>
            <a:r>
              <a:rPr lang="ar-SA" sz="2400" dirty="0" smtClean="0">
                <a:latin typeface="Adobe Arabic" panose="02040503050201020203" pitchFamily="18" charset="-78"/>
                <a:cs typeface="B Nazanin" panose="00000400000000000000" pitchFamily="2" charset="-78"/>
              </a:rPr>
              <a:t>به </a:t>
            </a:r>
            <a:r>
              <a:rPr lang="ar-SA" sz="2400" dirty="0" smtClean="0">
                <a:latin typeface="Adobe Arabic" panose="02040503050201020203" pitchFamily="18" charset="-78"/>
                <a:cs typeface="B Nazanin" panose="00000400000000000000" pitchFamily="2" charset="-78"/>
              </a:rPr>
              <a:t>فرانسوی به معنی خندق و دیوار قرون وسطایی است؛ چرا که این میدان بر خرابه های خندق قدیمی بنا شده است</a:t>
            </a:r>
            <a:r>
              <a:rPr lang="en-US" sz="2400" dirty="0" smtClean="0">
                <a:latin typeface="Adobe Arabic" panose="02040503050201020203" pitchFamily="18" charset="-78"/>
                <a:cs typeface="B Nazanin" panose="00000400000000000000" pitchFamily="2" charset="-78"/>
              </a:rPr>
              <a:t>.</a:t>
            </a:r>
            <a:endParaRPr lang="en-US" sz="2400" dirty="0">
              <a:latin typeface="Adobe Arabic" panose="02040503050201020203" pitchFamily="18" charset="-78"/>
              <a:cs typeface="B Nazanin"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278" y="1298483"/>
            <a:ext cx="5164428" cy="4883376"/>
          </a:xfrm>
          <a:prstGeom prst="rect">
            <a:avLst/>
          </a:prstGeom>
          <a:ln>
            <a:noFill/>
          </a:ln>
          <a:effectLst>
            <a:softEdge rad="112500"/>
          </a:effectLst>
        </p:spPr>
      </p:pic>
      <p:sp>
        <p:nvSpPr>
          <p:cNvPr id="9" name="Oval 8"/>
          <p:cNvSpPr/>
          <p:nvPr/>
        </p:nvSpPr>
        <p:spPr>
          <a:xfrm>
            <a:off x="2382592" y="2884868"/>
            <a:ext cx="1068946" cy="1217616"/>
          </a:xfrm>
          <a:prstGeom prst="ellipse">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081883" y="393643"/>
            <a:ext cx="3849131" cy="769441"/>
          </a:xfrm>
          <a:prstGeom prst="rect">
            <a:avLst/>
          </a:prstGeom>
          <a:noFill/>
        </p:spPr>
        <p:txBody>
          <a:bodyPr wrap="none" lIns="91440" tIns="45720" rIns="91440" bIns="45720">
            <a:spAutoFit/>
          </a:bodyPr>
          <a:lstStyle/>
          <a:p>
            <a:pPr algn="ctr"/>
            <a:r>
              <a:rPr lang="fa-IR" sz="44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میدان لاپلاس دوترو</a:t>
            </a:r>
            <a:endParaRPr lang="en-US" sz="4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Tree>
    <p:extLst>
      <p:ext uri="{BB962C8B-B14F-4D97-AF65-F5344CB8AC3E}">
        <p14:creationId xmlns:p14="http://schemas.microsoft.com/office/powerpoint/2010/main" val="17025665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117466" y="1178830"/>
            <a:ext cx="5281064" cy="5309146"/>
          </a:xfrm>
          <a:prstGeom prst="rect">
            <a:avLst/>
          </a:prstGeom>
        </p:spPr>
        <p:txBody>
          <a:bodyPr wrap="square">
            <a:spAutoFit/>
          </a:bodyPr>
          <a:lstStyle/>
          <a:p>
            <a:pPr marL="285750" indent="-285750" algn="r" rtl="1">
              <a:lnSpc>
                <a:spcPct val="150000"/>
              </a:lnSpc>
            </a:pPr>
            <a:r>
              <a:rPr lang="fa-IR" sz="2400" dirty="0" smtClean="0">
                <a:latin typeface="Adobe Arabic" panose="02040503050201020203" pitchFamily="18" charset="-78"/>
                <a:cs typeface="Adobe Arabic" panose="02040503050201020203" pitchFamily="18" charset="-78"/>
              </a:rPr>
              <a:t>در سال 1206 سرمایه داران  لیون برای حفاظت از روستای </a:t>
            </a:r>
            <a:r>
              <a:rPr lang="en-US" sz="2400" dirty="0" smtClean="0">
                <a:latin typeface="Adobe Arabic" panose="02040503050201020203" pitchFamily="18" charset="-78"/>
                <a:cs typeface="Adobe Arabic" panose="02040503050201020203" pitchFamily="18" charset="-78"/>
              </a:rPr>
              <a:t>Saint-</a:t>
            </a:r>
            <a:r>
              <a:rPr lang="en-US" sz="2400" dirty="0" err="1" smtClean="0">
                <a:latin typeface="Adobe Arabic" panose="02040503050201020203" pitchFamily="18" charset="-78"/>
                <a:cs typeface="Adobe Arabic" panose="02040503050201020203" pitchFamily="18" charset="-78"/>
              </a:rPr>
              <a:t>Nizier</a:t>
            </a:r>
            <a:r>
              <a:rPr lang="fa-IR" sz="2400" dirty="0" smtClean="0">
                <a:latin typeface="Adobe Arabic" panose="02040503050201020203" pitchFamily="18" charset="-78"/>
                <a:cs typeface="Adobe Arabic" panose="02040503050201020203" pitchFamily="18" charset="-78"/>
              </a:rPr>
              <a:t> از قدرت کلیسا تصمیم گرفتند یک دیوار در پایین کوه </a:t>
            </a:r>
            <a:r>
              <a:rPr lang="en-US" sz="2400" dirty="0" smtClean="0">
                <a:latin typeface="Adobe Arabic" panose="02040503050201020203" pitchFamily="18" charset="-78"/>
                <a:cs typeface="Adobe Arabic" panose="02040503050201020203" pitchFamily="18" charset="-78"/>
              </a:rPr>
              <a:t>Saint-</a:t>
            </a:r>
            <a:r>
              <a:rPr lang="en-US" sz="2400" dirty="0" err="1" smtClean="0">
                <a:latin typeface="Adobe Arabic" panose="02040503050201020203" pitchFamily="18" charset="-78"/>
                <a:cs typeface="Adobe Arabic" panose="02040503050201020203" pitchFamily="18" charset="-78"/>
              </a:rPr>
              <a:t>Sebastien</a:t>
            </a:r>
            <a:r>
              <a:rPr lang="fa-IR" sz="2400" dirty="0" smtClean="0">
                <a:latin typeface="Adobe Arabic" panose="02040503050201020203" pitchFamily="18" charset="-78"/>
                <a:cs typeface="Adobe Arabic" panose="02040503050201020203" pitchFamily="18" charset="-78"/>
              </a:rPr>
              <a:t> بسازند.</a:t>
            </a:r>
          </a:p>
          <a:p>
            <a:pPr marL="285750" indent="-285750" algn="r" rtl="1">
              <a:lnSpc>
                <a:spcPct val="150000"/>
              </a:lnSpc>
            </a:pPr>
            <a:r>
              <a:rPr lang="fa-IR" sz="2400" dirty="0" smtClean="0">
                <a:latin typeface="Adobe Arabic" panose="02040503050201020203" pitchFamily="18" charset="-78"/>
                <a:cs typeface="Adobe Arabic" panose="02040503050201020203" pitchFamily="18" charset="-78"/>
              </a:rPr>
              <a:t>در قرن 14 و ابتدای قرن 15 برای حفاظت یک خندق حفر کردند.</a:t>
            </a:r>
          </a:p>
          <a:p>
            <a:pPr marL="285750" indent="-285750" algn="r" rtl="1">
              <a:lnSpc>
                <a:spcPct val="150000"/>
              </a:lnSpc>
            </a:pPr>
            <a:r>
              <a:rPr lang="fa-IR" sz="2400" dirty="0" smtClean="0">
                <a:latin typeface="Adobe Arabic" panose="02040503050201020203" pitchFamily="18" charset="-78"/>
                <a:cs typeface="Adobe Arabic" panose="02040503050201020203" pitchFamily="18" charset="-78"/>
              </a:rPr>
              <a:t>تخریب دیوار ها در قرن 16</a:t>
            </a:r>
          </a:p>
          <a:p>
            <a:pPr algn="r" rtl="1">
              <a:lnSpc>
                <a:spcPct val="150000"/>
              </a:lnSpc>
            </a:pPr>
            <a:r>
              <a:rPr lang="ar-SA" sz="2400" dirty="0" smtClean="0">
                <a:latin typeface="Adobe Arabic" panose="02040503050201020203" pitchFamily="18" charset="-78"/>
                <a:cs typeface="Adobe Arabic" panose="02040503050201020203" pitchFamily="18" charset="-78"/>
              </a:rPr>
              <a:t>در سال 1578 زمین</a:t>
            </a:r>
            <a:r>
              <a:rPr lang="fa-IR" sz="2400" dirty="0" smtClean="0">
                <a:latin typeface="Adobe Arabic" panose="02040503050201020203" pitchFamily="18" charset="-78"/>
                <a:cs typeface="Adobe Arabic" panose="02040503050201020203" pitchFamily="18" charset="-78"/>
              </a:rPr>
              <a:t> </a:t>
            </a:r>
            <a:r>
              <a:rPr lang="ar-SA" sz="2400" dirty="0" smtClean="0">
                <a:latin typeface="Adobe Arabic" panose="02040503050201020203" pitchFamily="18" charset="-78"/>
                <a:cs typeface="Adobe Arabic" panose="02040503050201020203" pitchFamily="18" charset="-78"/>
              </a:rPr>
              <a:t>پلاس دوتروفعلی پر</a:t>
            </a:r>
            <a:r>
              <a:rPr lang="fa-IR" sz="2400" dirty="0" smtClean="0">
                <a:latin typeface="Adobe Arabic" panose="02040503050201020203" pitchFamily="18" charset="-78"/>
                <a:cs typeface="Adobe Arabic" panose="02040503050201020203" pitchFamily="18" charset="-78"/>
              </a:rPr>
              <a:t>شد.</a:t>
            </a:r>
            <a:r>
              <a:rPr lang="ar-SA" sz="2400" dirty="0" smtClean="0">
                <a:latin typeface="Adobe Arabic" panose="02040503050201020203" pitchFamily="18" charset="-78"/>
                <a:cs typeface="Adobe Arabic" panose="02040503050201020203" pitchFamily="18" charset="-78"/>
              </a:rPr>
              <a:t> </a:t>
            </a:r>
            <a:endParaRPr lang="fa-IR" sz="2400" dirty="0" smtClean="0">
              <a:latin typeface="Adobe Arabic" panose="02040503050201020203" pitchFamily="18" charset="-78"/>
              <a:cs typeface="Adobe Arabic" panose="02040503050201020203" pitchFamily="18" charset="-78"/>
            </a:endParaRPr>
          </a:p>
          <a:p>
            <a:pPr algn="r" rtl="1">
              <a:lnSpc>
                <a:spcPct val="150000"/>
              </a:lnSpc>
            </a:pPr>
            <a:r>
              <a:rPr lang="fa-IR" sz="2400" dirty="0" smtClean="0">
                <a:latin typeface="Adobe Arabic" panose="02040503050201020203" pitchFamily="18" charset="-78"/>
                <a:cs typeface="Adobe Arabic" panose="02040503050201020203" pitchFamily="18" charset="-78"/>
              </a:rPr>
              <a:t>در سال 1617 با توسعه ی زمین های شهر، خندق به طورکلی ناپدید شدکه امروزتالار اپرا ی لیون بر روی آن قرار گرفته است. </a:t>
            </a:r>
            <a:r>
              <a:rPr lang="fa-IR" sz="1000" dirty="0" smtClean="0">
                <a:latin typeface="Adobe Arabic" panose="02040503050201020203" pitchFamily="18" charset="-78"/>
                <a:cs typeface="Adobe Arabic" panose="02040503050201020203" pitchFamily="18" charset="-78"/>
              </a:rPr>
              <a:t>(</a:t>
            </a:r>
            <a:r>
              <a:rPr lang="en-US" sz="1000" dirty="0" smtClean="0">
                <a:latin typeface="Adobe Arabic" pitchFamily="18" charset="-78"/>
                <a:cs typeface="Adobe Arabic" panose="02040503050201020203" pitchFamily="18" charset="-78"/>
              </a:rPr>
              <a:t>en.wikipedia.org</a:t>
            </a:r>
            <a:r>
              <a:rPr lang="fa-IR" sz="1000" dirty="0" smtClean="0">
                <a:latin typeface="Adobe Arabic" pitchFamily="18" charset="-78"/>
                <a:cs typeface="Adobe Arabic" panose="02040503050201020203" pitchFamily="18" charset="-78"/>
              </a:rPr>
              <a:t>)</a:t>
            </a:r>
            <a:endParaRPr lang="en-US" sz="1000" dirty="0" smtClean="0">
              <a:latin typeface="Adobe Arabic" pitchFamily="18" charset="-78"/>
              <a:cs typeface="Adobe Arabic" panose="02040503050201020203" pitchFamily="18" charset="-78"/>
            </a:endParaRPr>
          </a:p>
          <a:p>
            <a:pPr algn="just" rtl="1">
              <a:lnSpc>
                <a:spcPct val="150000"/>
              </a:lnSpc>
            </a:pPr>
            <a:r>
              <a:rPr lang="fa-IR" sz="2400" dirty="0" smtClean="0">
                <a:latin typeface="Adobe Arabic" panose="02040503050201020203" pitchFamily="18" charset="-78"/>
                <a:cs typeface="Adobe Arabic" panose="02040503050201020203" pitchFamily="18" charset="-78"/>
              </a:rPr>
              <a:t>شکل کنونی میدان </a:t>
            </a:r>
            <a:r>
              <a:rPr lang="fa-IR" sz="2400" dirty="0">
                <a:latin typeface="Adobe Arabic" panose="02040503050201020203" pitchFamily="18" charset="-78"/>
                <a:cs typeface="Adobe Arabic" panose="02040503050201020203" pitchFamily="18" charset="-78"/>
              </a:rPr>
              <a:t>ازقرن هفدهم شروع شد</a:t>
            </a:r>
            <a:r>
              <a:rPr lang="fa-IR" sz="2400" dirty="0" smtClean="0">
                <a:latin typeface="Adobe Arabic" panose="02040503050201020203" pitchFamily="18" charset="-78"/>
                <a:cs typeface="Adobe Arabic" panose="02040503050201020203" pitchFamily="18" charset="-78"/>
              </a:rPr>
              <a:t>.(</a:t>
            </a:r>
            <a:r>
              <a:rPr lang="fa-IR" sz="1000" dirty="0" smtClean="0">
                <a:latin typeface="Adobe Arabic" panose="02040503050201020203" pitchFamily="18" charset="-78"/>
                <a:cs typeface="Adobe Arabic" panose="02040503050201020203" pitchFamily="18" charset="-78"/>
              </a:rPr>
              <a:t>لنگ،طراحی شهری،ص127)</a:t>
            </a:r>
            <a:endParaRPr lang="fa-IR" sz="1000" dirty="0">
              <a:latin typeface="Adobe Arabic" panose="02040503050201020203" pitchFamily="18" charset="-78"/>
              <a:cs typeface="Adobe Arabic" panose="02040503050201020203" pitchFamily="18" charset="-78"/>
            </a:endParaRPr>
          </a:p>
        </p:txBody>
      </p:sp>
      <p:grpSp>
        <p:nvGrpSpPr>
          <p:cNvPr id="3" name="Group 2"/>
          <p:cNvGrpSpPr/>
          <p:nvPr/>
        </p:nvGrpSpPr>
        <p:grpSpPr>
          <a:xfrm>
            <a:off x="834998" y="253218"/>
            <a:ext cx="4225109" cy="2903295"/>
            <a:chOff x="255449" y="2297187"/>
            <a:chExt cx="4225109" cy="3702529"/>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449" y="2297187"/>
              <a:ext cx="4225109" cy="3702529"/>
            </a:xfrm>
            <a:prstGeom prst="rect">
              <a:avLst/>
            </a:prstGeom>
          </p:spPr>
        </p:pic>
        <p:sp>
          <p:nvSpPr>
            <p:cNvPr id="6" name="Rectangle 5"/>
            <p:cNvSpPr/>
            <p:nvPr/>
          </p:nvSpPr>
          <p:spPr>
            <a:xfrm>
              <a:off x="255449" y="5755017"/>
              <a:ext cx="1522551" cy="244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en-US" dirty="0" smtClean="0">
                  <a:solidFill>
                    <a:schemeClr val="tx1"/>
                  </a:solidFill>
                  <a:latin typeface="Adobe Arabic" pitchFamily="18" charset="-78"/>
                  <a:cs typeface="Adobe Arabic" pitchFamily="18" charset="-78"/>
                </a:rPr>
                <a:t>(en.wikipedia.org)</a:t>
              </a:r>
              <a:endParaRPr lang="es-MX" dirty="0">
                <a:solidFill>
                  <a:schemeClr val="tx1"/>
                </a:solidFill>
                <a:latin typeface="Adobe Arabic" pitchFamily="18" charset="-78"/>
                <a:cs typeface="Adobe Arabic" pitchFamily="18" charset="-78"/>
              </a:endParaRPr>
            </a:p>
          </p:txBody>
        </p:sp>
      </p:gr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879" y="253218"/>
            <a:ext cx="5866957" cy="6316393"/>
          </a:xfrm>
          <a:prstGeom prst="rect">
            <a:avLst/>
          </a:prstGeom>
        </p:spPr>
      </p:pic>
      <p:sp>
        <p:nvSpPr>
          <p:cNvPr id="2" name="Rectangle 1"/>
          <p:cNvSpPr/>
          <p:nvPr/>
        </p:nvSpPr>
        <p:spPr>
          <a:xfrm>
            <a:off x="8366114" y="253218"/>
            <a:ext cx="1827744" cy="830997"/>
          </a:xfrm>
          <a:prstGeom prst="rect">
            <a:avLst/>
          </a:prstGeom>
          <a:noFill/>
        </p:spPr>
        <p:txBody>
          <a:bodyPr wrap="none" lIns="91440" tIns="45720" rIns="91440" bIns="45720">
            <a:spAutoFit/>
          </a:bodyPr>
          <a:lstStyle/>
          <a:p>
            <a:pPr algn="ctr"/>
            <a:r>
              <a:rPr lang="fa-IR" sz="4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تاریخچه</a:t>
            </a:r>
            <a:endParaRPr lang="en-US" sz="4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7" name="Rectangle 6"/>
          <p:cNvSpPr/>
          <p:nvPr/>
        </p:nvSpPr>
        <p:spPr>
          <a:xfrm>
            <a:off x="0" y="236458"/>
            <a:ext cx="888385" cy="253916"/>
          </a:xfrm>
          <a:prstGeom prst="rect">
            <a:avLst/>
          </a:prstGeom>
        </p:spPr>
        <p:txBody>
          <a:bodyPr wrap="none">
            <a:spAutoFit/>
          </a:bodyPr>
          <a:lstStyle/>
          <a:p>
            <a:r>
              <a:rPr lang="en-US" sz="1050" dirty="0"/>
              <a:t>visitelyon.fr</a:t>
            </a:r>
          </a:p>
        </p:txBody>
      </p:sp>
      <p:sp>
        <p:nvSpPr>
          <p:cNvPr id="10" name="TextBox 9"/>
          <p:cNvSpPr txBox="1"/>
          <p:nvPr/>
        </p:nvSpPr>
        <p:spPr>
          <a:xfrm>
            <a:off x="184193" y="6323390"/>
            <a:ext cx="2173356" cy="246221"/>
          </a:xfrm>
          <a:prstGeom prst="rect">
            <a:avLst/>
          </a:prstGeom>
          <a:noFill/>
        </p:spPr>
        <p:txBody>
          <a:bodyPr wrap="square" rtlCol="0">
            <a:spAutoFit/>
          </a:bodyPr>
          <a:lstStyle/>
          <a:p>
            <a:r>
              <a:rPr lang="en-US" sz="1000" dirty="0" smtClean="0"/>
              <a:t>www.molon.de</a:t>
            </a:r>
            <a:endParaRPr lang="en-US" sz="1000" dirty="0"/>
          </a:p>
        </p:txBody>
      </p:sp>
    </p:spTree>
    <p:extLst>
      <p:ext uri="{BB962C8B-B14F-4D97-AF65-F5344CB8AC3E}">
        <p14:creationId xmlns:p14="http://schemas.microsoft.com/office/powerpoint/2010/main" val="4554178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92308" y="1407203"/>
            <a:ext cx="2887708" cy="4524315"/>
          </a:xfrm>
          <a:prstGeom prst="rect">
            <a:avLst/>
          </a:prstGeom>
        </p:spPr>
        <p:txBody>
          <a:bodyPr wrap="square">
            <a:spAutoFit/>
          </a:bodyPr>
          <a:lstStyle/>
          <a:p>
            <a:pPr algn="r" rtl="1">
              <a:lnSpc>
                <a:spcPct val="150000"/>
              </a:lnSpc>
            </a:pPr>
            <a:r>
              <a:rPr lang="ar-SA" sz="2400" b="1" dirty="0">
                <a:latin typeface="Adobe Arabic" panose="02040503050201020203" pitchFamily="18" charset="-78"/>
                <a:cs typeface="Adobe Arabic" panose="02040503050201020203" pitchFamily="18" charset="-78"/>
              </a:rPr>
              <a:t>شرق</a:t>
            </a:r>
            <a:r>
              <a:rPr lang="ar-SA" sz="2400" dirty="0">
                <a:latin typeface="Adobe Arabic" panose="02040503050201020203" pitchFamily="18" charset="-78"/>
                <a:cs typeface="Adobe Arabic" panose="02040503050201020203" pitchFamily="18" charset="-78"/>
              </a:rPr>
              <a:t>: هتل </a:t>
            </a:r>
            <a:r>
              <a:rPr lang="ar-SA" sz="2400">
                <a:latin typeface="Adobe Arabic" panose="02040503050201020203" pitchFamily="18" charset="-78"/>
                <a:cs typeface="Adobe Arabic" panose="02040503050201020203" pitchFamily="18" charset="-78"/>
              </a:rPr>
              <a:t>دوویل </a:t>
            </a:r>
            <a:r>
              <a:rPr lang="ar-SA" sz="2400" smtClean="0">
                <a:latin typeface="Adobe Arabic" panose="02040503050201020203" pitchFamily="18" charset="-78"/>
                <a:cs typeface="Adobe Arabic" panose="02040503050201020203" pitchFamily="18" charset="-78"/>
              </a:rPr>
              <a:t>لیون </a:t>
            </a:r>
            <a:r>
              <a:rPr lang="ar-SA" sz="2400" dirty="0">
                <a:latin typeface="Adobe Arabic" panose="02040503050201020203" pitchFamily="18" charset="-78"/>
                <a:cs typeface="Adobe Arabic" panose="02040503050201020203" pitchFamily="18" charset="-78"/>
              </a:rPr>
              <a:t>(کاخ شهرداری)</a:t>
            </a:r>
            <a:endParaRPr lang="fa-IR" sz="2400" dirty="0">
              <a:latin typeface="Adobe Arabic" panose="02040503050201020203" pitchFamily="18" charset="-78"/>
              <a:cs typeface="Adobe Arabic" panose="02040503050201020203" pitchFamily="18" charset="-78"/>
            </a:endParaRPr>
          </a:p>
          <a:p>
            <a:pPr algn="r" rtl="1">
              <a:lnSpc>
                <a:spcPct val="150000"/>
              </a:lnSpc>
            </a:pPr>
            <a:r>
              <a:rPr lang="ar-SA" sz="2400" dirty="0">
                <a:latin typeface="Adobe Arabic" panose="02040503050201020203" pitchFamily="18" charset="-78"/>
                <a:cs typeface="Adobe Arabic" panose="02040503050201020203" pitchFamily="18" charset="-78"/>
              </a:rPr>
              <a:t> </a:t>
            </a:r>
            <a:r>
              <a:rPr lang="ar-SA" sz="2400" b="1" dirty="0">
                <a:latin typeface="Adobe Arabic" panose="02040503050201020203" pitchFamily="18" charset="-78"/>
                <a:cs typeface="Adobe Arabic" panose="02040503050201020203" pitchFamily="18" charset="-78"/>
              </a:rPr>
              <a:t>جنوب</a:t>
            </a:r>
            <a:r>
              <a:rPr lang="ar-SA" sz="2400" dirty="0">
                <a:latin typeface="Adobe Arabic" panose="02040503050201020203" pitchFamily="18" charset="-78"/>
                <a:cs typeface="Adobe Arabic" panose="02040503050201020203" pitchFamily="18" charset="-78"/>
              </a:rPr>
              <a:t>: موزه هنر های زیبا </a:t>
            </a:r>
            <a:r>
              <a:rPr lang="fa-IR" sz="2400" dirty="0">
                <a:latin typeface="Adobe Arabic" panose="02040503050201020203" pitchFamily="18" charset="-78"/>
                <a:cs typeface="Adobe Arabic" panose="02040503050201020203" pitchFamily="18" charset="-78"/>
              </a:rPr>
              <a:t>(کلیسای سن پیر سابق) </a:t>
            </a:r>
          </a:p>
          <a:p>
            <a:pPr algn="r" rtl="1">
              <a:lnSpc>
                <a:spcPct val="150000"/>
              </a:lnSpc>
            </a:pPr>
            <a:r>
              <a:rPr lang="ar-SA" sz="2400" b="1" dirty="0">
                <a:latin typeface="Adobe Arabic" panose="02040503050201020203" pitchFamily="18" charset="-78"/>
                <a:cs typeface="Adobe Arabic" panose="02040503050201020203" pitchFamily="18" charset="-78"/>
              </a:rPr>
              <a:t>غرب</a:t>
            </a:r>
            <a:r>
              <a:rPr lang="ar-SA" sz="2400" dirty="0">
                <a:latin typeface="Adobe Arabic" panose="02040503050201020203" pitchFamily="18" charset="-78"/>
                <a:cs typeface="Adobe Arabic" panose="02040503050201020203" pitchFamily="18" charset="-78"/>
              </a:rPr>
              <a:t>: ساختمان های دیگر </a:t>
            </a:r>
            <a:r>
              <a:rPr lang="fa-IR" sz="2400" dirty="0" smtClean="0">
                <a:latin typeface="Adobe Arabic" panose="02040503050201020203" pitchFamily="18" charset="-78"/>
                <a:cs typeface="Adobe Arabic" panose="02040503050201020203" pitchFamily="18" charset="-78"/>
              </a:rPr>
              <a:t>وگالری</a:t>
            </a:r>
            <a:endParaRPr lang="fa-IR" sz="2400" dirty="0">
              <a:latin typeface="Adobe Arabic" panose="02040503050201020203" pitchFamily="18" charset="-78"/>
              <a:cs typeface="Adobe Arabic" panose="02040503050201020203" pitchFamily="18" charset="-78"/>
            </a:endParaRPr>
          </a:p>
          <a:p>
            <a:pPr algn="r" rtl="1">
              <a:lnSpc>
                <a:spcPct val="150000"/>
              </a:lnSpc>
            </a:pPr>
            <a:r>
              <a:rPr lang="ar-SA" sz="2400" b="1" dirty="0">
                <a:latin typeface="Adobe Arabic" panose="02040503050201020203" pitchFamily="18" charset="-78"/>
                <a:cs typeface="Adobe Arabic" panose="02040503050201020203" pitchFamily="18" charset="-78"/>
              </a:rPr>
              <a:t>شمال</a:t>
            </a:r>
            <a:r>
              <a:rPr lang="ar-SA" sz="2400" dirty="0">
                <a:latin typeface="Adobe Arabic" panose="02040503050201020203" pitchFamily="18" charset="-78"/>
                <a:cs typeface="Adobe Arabic" panose="02040503050201020203" pitchFamily="18" charset="-78"/>
              </a:rPr>
              <a:t>: ساختمان بانک و کاربری های تجاری دیگر وقهوه خانه هایی در طبقه ی همکف</a:t>
            </a:r>
            <a:endParaRPr lang="en-US" sz="2400" dirty="0">
              <a:latin typeface="Adobe Arabic" panose="02040503050201020203" pitchFamily="18" charset="-78"/>
              <a:cs typeface="Adobe Arabic" panose="02040503050201020203" pitchFamily="18" charset="-78"/>
            </a:endParaRPr>
          </a:p>
        </p:txBody>
      </p:sp>
      <p:sp>
        <p:nvSpPr>
          <p:cNvPr id="3" name="Rectangle 2"/>
          <p:cNvSpPr/>
          <p:nvPr/>
        </p:nvSpPr>
        <p:spPr>
          <a:xfrm>
            <a:off x="5167545" y="443075"/>
            <a:ext cx="4793300" cy="769441"/>
          </a:xfrm>
          <a:prstGeom prst="rect">
            <a:avLst/>
          </a:prstGeom>
          <a:noFill/>
        </p:spPr>
        <p:txBody>
          <a:bodyPr wrap="none" lIns="91440" tIns="45720" rIns="91440" bIns="45720">
            <a:spAutoFit/>
          </a:bodyPr>
          <a:lstStyle/>
          <a:p>
            <a:pPr algn="ctr"/>
            <a:r>
              <a:rPr lang="fa-IR" sz="44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جداره ها و عناصر میدان</a:t>
            </a:r>
            <a:endParaRPr lang="en-US" sz="4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grpSp>
        <p:nvGrpSpPr>
          <p:cNvPr id="4" name="Group 3"/>
          <p:cNvGrpSpPr/>
          <p:nvPr/>
        </p:nvGrpSpPr>
        <p:grpSpPr>
          <a:xfrm>
            <a:off x="895607" y="2207812"/>
            <a:ext cx="7604449" cy="4372199"/>
            <a:chOff x="891540" y="2194560"/>
            <a:chExt cx="7835900" cy="4372199"/>
          </a:xfrm>
        </p:grpSpPr>
        <p:pic>
          <p:nvPicPr>
            <p:cNvPr id="5" name="Picture 4"/>
            <p:cNvPicPr/>
            <p:nvPr/>
          </p:nvPicPr>
          <p:blipFill rotWithShape="1">
            <a:blip r:embed="rId2">
              <a:extLst>
                <a:ext uri="{28A0092B-C50C-407E-A947-70E740481C1C}">
                  <a14:useLocalDpi xmlns:a14="http://schemas.microsoft.com/office/drawing/2010/main" val="0"/>
                </a:ext>
              </a:extLst>
            </a:blip>
            <a:srcRect t="983" r="21437" b="-983"/>
            <a:stretch/>
          </p:blipFill>
          <p:spPr bwMode="auto">
            <a:xfrm>
              <a:off x="891540" y="2194560"/>
              <a:ext cx="7835900" cy="4127500"/>
            </a:xfrm>
            <a:prstGeom prst="rect">
              <a:avLst/>
            </a:prstGeom>
            <a:ln>
              <a:noFill/>
            </a:ln>
            <a:effectLst/>
            <a:extLst>
              <a:ext uri="{909E8E84-426E-40DD-AFC4-6F175D3DCCD1}">
                <a14:hiddenFill xmlns:a14="http://schemas.microsoft.com/office/drawing/2010/main">
                  <a:solidFill>
                    <a:schemeClr val="accent1"/>
                  </a:solidFill>
                </a14:hiddenFill>
              </a:ext>
            </a:extLst>
          </p:spPr>
        </p:pic>
        <p:sp>
          <p:nvSpPr>
            <p:cNvPr id="6" name="Rectangle 5"/>
            <p:cNvSpPr/>
            <p:nvPr/>
          </p:nvSpPr>
          <p:spPr>
            <a:xfrm>
              <a:off x="3758046" y="6322060"/>
              <a:ext cx="1198881" cy="244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solidFill>
                    <a:schemeClr val="bg1"/>
                  </a:solidFill>
                  <a:latin typeface="Adobe Arabic" pitchFamily="18" charset="-78"/>
                  <a:cs typeface="Adobe Arabic" pitchFamily="18" charset="-78"/>
                </a:rPr>
                <a:t>Google earth</a:t>
              </a:r>
              <a:endParaRPr lang="fa-IR" dirty="0">
                <a:solidFill>
                  <a:schemeClr val="bg1"/>
                </a:solidFill>
                <a:latin typeface="Adobe Arabic" pitchFamily="18" charset="-78"/>
                <a:cs typeface="Adobe Arabic" pitchFamily="18" charset="-78"/>
              </a:endParaRPr>
            </a:p>
          </p:txBody>
        </p:sp>
      </p:grpSp>
      <p:sp>
        <p:nvSpPr>
          <p:cNvPr id="7" name="Rectangle 6"/>
          <p:cNvSpPr/>
          <p:nvPr/>
        </p:nvSpPr>
        <p:spPr>
          <a:xfrm>
            <a:off x="10089516" y="5879984"/>
            <a:ext cx="1590500" cy="246221"/>
          </a:xfrm>
          <a:prstGeom prst="rect">
            <a:avLst/>
          </a:prstGeom>
        </p:spPr>
        <p:txBody>
          <a:bodyPr wrap="none">
            <a:spAutoFit/>
          </a:bodyPr>
          <a:lstStyle/>
          <a:p>
            <a:r>
              <a:rPr lang="en-US" sz="1000" dirty="0"/>
              <a:t>www.en.Wikipedia.org</a:t>
            </a:r>
          </a:p>
        </p:txBody>
      </p:sp>
      <p:sp>
        <p:nvSpPr>
          <p:cNvPr id="8" name="TextBox 7"/>
          <p:cNvSpPr txBox="1"/>
          <p:nvPr/>
        </p:nvSpPr>
        <p:spPr>
          <a:xfrm>
            <a:off x="2345635" y="2981740"/>
            <a:ext cx="45719" cy="369332"/>
          </a:xfrm>
          <a:prstGeom prst="rect">
            <a:avLst/>
          </a:prstGeom>
          <a:noFill/>
        </p:spPr>
        <p:txBody>
          <a:bodyPr wrap="square" rtlCol="0">
            <a:spAutoFit/>
          </a:bodyPr>
          <a:lstStyle/>
          <a:p>
            <a:endParaRPr lang="en-US" dirty="0"/>
          </a:p>
        </p:txBody>
      </p:sp>
      <p:sp>
        <p:nvSpPr>
          <p:cNvPr id="25" name="Oval 24"/>
          <p:cNvSpPr/>
          <p:nvPr/>
        </p:nvSpPr>
        <p:spPr>
          <a:xfrm>
            <a:off x="1995464" y="2436672"/>
            <a:ext cx="3363959" cy="91440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5359423" y="3527948"/>
            <a:ext cx="2982542" cy="730362"/>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716696" y="4996070"/>
            <a:ext cx="2319130" cy="1083159"/>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895607" y="4099284"/>
            <a:ext cx="1450028" cy="896786"/>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273798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heel(1)">
                                      <p:cBhvr>
                                        <p:cTn id="14" dur="2000"/>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heel(1)">
                                      <p:cBhvr>
                                        <p:cTn id="19" dur="2000"/>
                                        <p:tgtEl>
                                          <p:spTgt spid="27"/>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heel(1)">
                                      <p:cBhvr>
                                        <p:cTn id="24" dur="20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heel(1)">
                                      <p:cBhvr>
                                        <p:cTn id="29"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284890" y="1519204"/>
            <a:ext cx="4635206" cy="3970318"/>
          </a:xfrm>
          <a:prstGeom prst="rect">
            <a:avLst/>
          </a:prstGeom>
        </p:spPr>
        <p:txBody>
          <a:bodyPr wrap="square">
            <a:spAutoFit/>
          </a:bodyPr>
          <a:lstStyle/>
          <a:p>
            <a:pPr algn="just" rtl="1">
              <a:lnSpc>
                <a:spcPct val="150000"/>
              </a:lnSpc>
            </a:pPr>
            <a:r>
              <a:rPr lang="ar-SA" sz="2400" dirty="0">
                <a:latin typeface="Adobe Arabic" panose="02040503050201020203" pitchFamily="18" charset="-78"/>
                <a:cs typeface="Adobe Arabic" panose="02040503050201020203" pitchFamily="18" charset="-78"/>
              </a:rPr>
              <a:t>یکی از بزرگترین ساختمان های تاریخی لیون است که نشانه شهری لیون محسوب می </a:t>
            </a:r>
            <a:r>
              <a:rPr lang="ar-SA" sz="2400" dirty="0" smtClean="0">
                <a:latin typeface="Adobe Arabic" panose="02040503050201020203" pitchFamily="18" charset="-78"/>
                <a:cs typeface="Adobe Arabic" panose="02040503050201020203" pitchFamily="18" charset="-78"/>
              </a:rPr>
              <a:t>شود. </a:t>
            </a:r>
            <a:r>
              <a:rPr lang="ar-SA" sz="2400" dirty="0">
                <a:latin typeface="Adobe Arabic" panose="02040503050201020203" pitchFamily="18" charset="-78"/>
                <a:cs typeface="Adobe Arabic" panose="02040503050201020203" pitchFamily="18" charset="-78"/>
              </a:rPr>
              <a:t>هتل دو ویل توسط</a:t>
            </a:r>
            <a:r>
              <a:rPr lang="en-US" sz="2400" dirty="0" err="1">
                <a:latin typeface="Adobe Arabic" panose="02040503050201020203" pitchFamily="18" charset="-78"/>
                <a:cs typeface="Adobe Arabic" panose="02040503050201020203" pitchFamily="18" charset="-78"/>
              </a:rPr>
              <a:t>simon</a:t>
            </a:r>
            <a:r>
              <a:rPr lang="en-US" sz="2400" dirty="0">
                <a:latin typeface="Adobe Arabic" panose="02040503050201020203" pitchFamily="18" charset="-78"/>
                <a:cs typeface="Adobe Arabic" panose="02040503050201020203" pitchFamily="18" charset="-78"/>
              </a:rPr>
              <a:t> Maupin </a:t>
            </a:r>
            <a:r>
              <a:rPr lang="ar-SA" sz="2400" dirty="0">
                <a:latin typeface="Adobe Arabic" panose="02040503050201020203" pitchFamily="18" charset="-78"/>
                <a:cs typeface="Adobe Arabic" panose="02040503050201020203" pitchFamily="18" charset="-78"/>
              </a:rPr>
              <a:t> ساخته شد. در سال 1674 به علت آتش سوزی تا حدی تخریب شد و  توسط </a:t>
            </a:r>
            <a:r>
              <a:rPr lang="en-US" sz="2400" dirty="0" err="1">
                <a:latin typeface="Adobe Arabic" panose="02040503050201020203" pitchFamily="18" charset="-78"/>
                <a:cs typeface="Adobe Arabic" panose="02040503050201020203" pitchFamily="18" charset="-78"/>
              </a:rPr>
              <a:t>jules</a:t>
            </a:r>
            <a:r>
              <a:rPr lang="en-US" sz="2400" dirty="0">
                <a:latin typeface="Adobe Arabic" panose="02040503050201020203" pitchFamily="18" charset="-78"/>
                <a:cs typeface="Adobe Arabic" panose="02040503050201020203" pitchFamily="18" charset="-78"/>
              </a:rPr>
              <a:t> </a:t>
            </a:r>
            <a:r>
              <a:rPr lang="en-US" sz="2400" dirty="0" err="1">
                <a:latin typeface="Adobe Arabic" panose="02040503050201020203" pitchFamily="18" charset="-78"/>
                <a:cs typeface="Adobe Arabic" panose="02040503050201020203" pitchFamily="18" charset="-78"/>
              </a:rPr>
              <a:t>hardouin-mansart</a:t>
            </a:r>
            <a:r>
              <a:rPr lang="ar-SA" sz="2400" dirty="0">
                <a:latin typeface="Adobe Arabic" panose="02040503050201020203" pitchFamily="18" charset="-78"/>
                <a:cs typeface="Adobe Arabic" panose="02040503050201020203" pitchFamily="18" charset="-78"/>
              </a:rPr>
              <a:t> بازسازی شد. </a:t>
            </a:r>
            <a:endParaRPr lang="fa-IR" sz="2400" dirty="0">
              <a:latin typeface="Adobe Arabic" panose="02040503050201020203" pitchFamily="18" charset="-78"/>
              <a:cs typeface="Adobe Arabic" panose="02040503050201020203" pitchFamily="18" charset="-78"/>
            </a:endParaRPr>
          </a:p>
          <a:p>
            <a:pPr algn="just" rtl="1">
              <a:lnSpc>
                <a:spcPct val="150000"/>
              </a:lnSpc>
            </a:pPr>
            <a:r>
              <a:rPr lang="fa-IR" sz="2400" dirty="0">
                <a:latin typeface="Adobe Arabic" panose="02040503050201020203" pitchFamily="18" charset="-78"/>
                <a:cs typeface="Adobe Arabic" panose="02040503050201020203" pitchFamily="18" charset="-78"/>
              </a:rPr>
              <a:t>در سال 1886 ساختمان شهرداری به عنوان یک بنای یاد بود تاریخی طبقه بندی </a:t>
            </a:r>
            <a:r>
              <a:rPr lang="fa-IR" sz="2400" dirty="0" smtClean="0">
                <a:latin typeface="Adobe Arabic" panose="02040503050201020203" pitchFamily="18" charset="-78"/>
                <a:cs typeface="Adobe Arabic" panose="02040503050201020203" pitchFamily="18" charset="-78"/>
              </a:rPr>
              <a:t>شد.</a:t>
            </a:r>
            <a:endParaRPr lang="en-US" sz="2400" dirty="0">
              <a:latin typeface="Adobe Arabic" panose="02040503050201020203" pitchFamily="18" charset="-78"/>
              <a:cs typeface="Adobe Arabic" panose="02040503050201020203" pitchFamily="18" charset="-78"/>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1" r="366" b="7334"/>
          <a:stretch/>
        </p:blipFill>
        <p:spPr>
          <a:xfrm>
            <a:off x="640971" y="1029011"/>
            <a:ext cx="5360584" cy="5268758"/>
          </a:xfrm>
          <a:prstGeom prst="rect">
            <a:avLst/>
          </a:prstGeom>
        </p:spPr>
      </p:pic>
      <p:sp>
        <p:nvSpPr>
          <p:cNvPr id="2" name="Rectangle 1"/>
          <p:cNvSpPr/>
          <p:nvPr/>
        </p:nvSpPr>
        <p:spPr>
          <a:xfrm>
            <a:off x="7080944" y="5086977"/>
            <a:ext cx="1590500" cy="246221"/>
          </a:xfrm>
          <a:prstGeom prst="rect">
            <a:avLst/>
          </a:prstGeom>
        </p:spPr>
        <p:txBody>
          <a:bodyPr wrap="none">
            <a:spAutoFit/>
          </a:bodyPr>
          <a:lstStyle/>
          <a:p>
            <a:r>
              <a:rPr lang="en-US" sz="1000" dirty="0"/>
              <a:t>www.en.Wikipedia.org</a:t>
            </a:r>
          </a:p>
        </p:txBody>
      </p:sp>
      <p:sp>
        <p:nvSpPr>
          <p:cNvPr id="4" name="Rectangle 3"/>
          <p:cNvSpPr/>
          <p:nvPr/>
        </p:nvSpPr>
        <p:spPr>
          <a:xfrm>
            <a:off x="6862972" y="198014"/>
            <a:ext cx="3392275" cy="830997"/>
          </a:xfrm>
          <a:prstGeom prst="rect">
            <a:avLst/>
          </a:prstGeom>
          <a:noFill/>
        </p:spPr>
        <p:txBody>
          <a:bodyPr wrap="none" lIns="91440" tIns="45720" rIns="91440" bIns="45720">
            <a:spAutoFit/>
          </a:bodyPr>
          <a:lstStyle/>
          <a:p>
            <a:pPr algn="ctr"/>
            <a:r>
              <a:rPr lang="fa-IR" sz="4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هتل دوویل لیون</a:t>
            </a:r>
            <a:endParaRPr lang="en-US" sz="4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6" name="Rectangle 5"/>
          <p:cNvSpPr/>
          <p:nvPr/>
        </p:nvSpPr>
        <p:spPr>
          <a:xfrm>
            <a:off x="2526013" y="6300755"/>
            <a:ext cx="1590500" cy="246221"/>
          </a:xfrm>
          <a:prstGeom prst="rect">
            <a:avLst/>
          </a:prstGeom>
        </p:spPr>
        <p:txBody>
          <a:bodyPr wrap="none">
            <a:spAutoFit/>
          </a:bodyPr>
          <a:lstStyle/>
          <a:p>
            <a:r>
              <a:rPr lang="en-US" sz="1000" dirty="0"/>
              <a:t>www.en.Wikipedia.org</a:t>
            </a:r>
          </a:p>
        </p:txBody>
      </p:sp>
    </p:spTree>
    <p:extLst>
      <p:ext uri="{BB962C8B-B14F-4D97-AF65-F5344CB8AC3E}">
        <p14:creationId xmlns:p14="http://schemas.microsoft.com/office/powerpoint/2010/main" val="223168781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31527" y="1305611"/>
            <a:ext cx="4290645" cy="4561249"/>
          </a:xfrm>
          <a:prstGeom prst="rect">
            <a:avLst/>
          </a:prstGeom>
        </p:spPr>
        <p:txBody>
          <a:bodyPr wrap="square">
            <a:spAutoFit/>
          </a:bodyPr>
          <a:lstStyle/>
          <a:p>
            <a:pPr algn="r" rtl="1">
              <a:lnSpc>
                <a:spcPct val="150000"/>
              </a:lnSpc>
            </a:pPr>
            <a:r>
              <a:rPr lang="ar-SA" sz="2400" dirty="0" smtClean="0">
                <a:latin typeface="Adobe Arabic" panose="02040503050201020203" pitchFamily="18" charset="-78"/>
                <a:cs typeface="Adobe Arabic" panose="02040503050201020203" pitchFamily="18" charset="-78"/>
              </a:rPr>
              <a:t>این</a:t>
            </a:r>
            <a:r>
              <a:rPr lang="en-US" sz="2400" dirty="0" smtClean="0">
                <a:latin typeface="Adobe Arabic" panose="02040503050201020203" pitchFamily="18" charset="-78"/>
                <a:cs typeface="Adobe Arabic" panose="02040503050201020203" pitchFamily="18" charset="-78"/>
              </a:rPr>
              <a:t> </a:t>
            </a:r>
            <a:r>
              <a:rPr lang="ar-SA" sz="2400" dirty="0" smtClean="0">
                <a:latin typeface="Adobe Arabic" panose="02040503050201020203" pitchFamily="18" charset="-78"/>
                <a:cs typeface="Adobe Arabic" panose="02040503050201020203" pitchFamily="18" charset="-78"/>
              </a:rPr>
              <a:t>ساختمان </a:t>
            </a:r>
            <a:r>
              <a:rPr lang="ar-SA" sz="2400" dirty="0">
                <a:latin typeface="Adobe Arabic" panose="02040503050201020203" pitchFamily="18" charset="-78"/>
                <a:cs typeface="Adobe Arabic" panose="02040503050201020203" pitchFamily="18" charset="-78"/>
              </a:rPr>
              <a:t>نیز در گذشته کلیسای سن پیر بوده که از سال 1686 به شکل کنونی باقیمانده و</a:t>
            </a:r>
            <a:r>
              <a:rPr lang="fa-IR" sz="2400" dirty="0">
                <a:latin typeface="Adobe Arabic" panose="02040503050201020203" pitchFamily="18" charset="-78"/>
                <a:cs typeface="Adobe Arabic" panose="02040503050201020203" pitchFamily="18" charset="-78"/>
              </a:rPr>
              <a:t> </a:t>
            </a:r>
            <a:r>
              <a:rPr lang="ar-SA" sz="2400" dirty="0">
                <a:latin typeface="Adobe Arabic" panose="02040503050201020203" pitchFamily="18" charset="-78"/>
                <a:cs typeface="Adobe Arabic" panose="02040503050201020203" pitchFamily="18" charset="-78"/>
              </a:rPr>
              <a:t>در اواخر قرن هف</a:t>
            </a:r>
            <a:r>
              <a:rPr lang="fa-IR" sz="2400" dirty="0">
                <a:latin typeface="Adobe Arabic" panose="02040503050201020203" pitchFamily="18" charset="-78"/>
                <a:cs typeface="Adobe Arabic" panose="02040503050201020203" pitchFamily="18" charset="-78"/>
              </a:rPr>
              <a:t>ده</a:t>
            </a:r>
            <a:r>
              <a:rPr lang="ar-SA" sz="2400" dirty="0">
                <a:latin typeface="Adobe Arabic" panose="02040503050201020203" pitchFamily="18" charset="-78"/>
                <a:cs typeface="Adobe Arabic" panose="02040503050201020203" pitchFamily="18" charset="-78"/>
              </a:rPr>
              <a:t>م این بنا بعنوان صومعه ی زنان استفاده می شد.  از سال 1803 به موزه تبدیل شده است. بر اساس متون قرون وسطایی کلکسیون های این موزه از مصر باستان تا دوره مدرن هنر یکی از مهم ترین  </a:t>
            </a:r>
            <a:r>
              <a:rPr lang="ar-SA" sz="2400" dirty="0" smtClean="0">
                <a:latin typeface="Adobe Arabic" panose="02040503050201020203" pitchFamily="18" charset="-78"/>
                <a:cs typeface="Adobe Arabic" panose="02040503050201020203" pitchFamily="18" charset="-78"/>
              </a:rPr>
              <a:t>مو</a:t>
            </a:r>
            <a:r>
              <a:rPr lang="fa-IR" sz="2400" dirty="0" smtClean="0">
                <a:latin typeface="Adobe Arabic" panose="02040503050201020203" pitchFamily="18" charset="-78"/>
                <a:cs typeface="Adobe Arabic" panose="02040503050201020203" pitchFamily="18" charset="-78"/>
              </a:rPr>
              <a:t>زه </a:t>
            </a:r>
            <a:r>
              <a:rPr lang="ar-SA" sz="2400" dirty="0" smtClean="0">
                <a:latin typeface="Adobe Arabic" panose="02040503050201020203" pitchFamily="18" charset="-78"/>
                <a:cs typeface="Adobe Arabic" panose="02040503050201020203" pitchFamily="18" charset="-78"/>
              </a:rPr>
              <a:t>های </a:t>
            </a:r>
            <a:r>
              <a:rPr lang="ar-SA" sz="2400" dirty="0">
                <a:latin typeface="Adobe Arabic" panose="02040503050201020203" pitchFamily="18" charset="-78"/>
                <a:cs typeface="Adobe Arabic" panose="02040503050201020203" pitchFamily="18" charset="-78"/>
              </a:rPr>
              <a:t>اروپا بحساب می آید. </a:t>
            </a:r>
            <a:r>
              <a:rPr lang="en-US" sz="1000" dirty="0">
                <a:latin typeface="Adobe Fan Heiti Std B" panose="020B0700000000000000" pitchFamily="34" charset="-128"/>
                <a:ea typeface="Adobe Fan Heiti Std B" panose="020B0700000000000000" pitchFamily="34" charset="-128"/>
                <a:cs typeface="Adobe Arabic" panose="02040503050201020203" pitchFamily="18" charset="-78"/>
              </a:rPr>
              <a:t>(en.wikipedia.org</a:t>
            </a:r>
            <a:r>
              <a:rPr lang="en-US" sz="1000" dirty="0">
                <a:latin typeface="Adobe Arabic" pitchFamily="18" charset="-78"/>
                <a:cs typeface="Adobe Arabic" panose="02040503050201020203" pitchFamily="18" charset="-78"/>
              </a:rPr>
              <a:t>)</a:t>
            </a:r>
          </a:p>
          <a:p>
            <a:pPr algn="just" rtl="1">
              <a:lnSpc>
                <a:spcPct val="160000"/>
              </a:lnSpc>
            </a:pPr>
            <a:r>
              <a:rPr lang="ar-SA" sz="2400" dirty="0">
                <a:latin typeface="Adobe Arabic" panose="02040503050201020203" pitchFamily="18" charset="-78"/>
                <a:cs typeface="Adobe Arabic" panose="02040503050201020203" pitchFamily="18" charset="-78"/>
              </a:rPr>
              <a:t> </a:t>
            </a:r>
            <a:endParaRPr lang="en-US" sz="2400" dirty="0">
              <a:latin typeface="Adobe Arabic" pitchFamily="18" charset="-78"/>
              <a:cs typeface="Adobe Arabic" panose="02040503050201020203" pitchFamily="18"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7452" y="1111349"/>
            <a:ext cx="5711483" cy="4979963"/>
          </a:xfrm>
          <a:prstGeom prst="rect">
            <a:avLst/>
          </a:prstGeom>
        </p:spPr>
      </p:pic>
      <p:sp>
        <p:nvSpPr>
          <p:cNvPr id="5" name="Rectangle 4"/>
          <p:cNvSpPr/>
          <p:nvPr/>
        </p:nvSpPr>
        <p:spPr>
          <a:xfrm>
            <a:off x="5987708" y="188019"/>
            <a:ext cx="4389343" cy="923330"/>
          </a:xfrm>
          <a:prstGeom prst="rect">
            <a:avLst/>
          </a:prstGeom>
          <a:noFill/>
        </p:spPr>
        <p:txBody>
          <a:bodyPr wrap="none" lIns="91440" tIns="45720" rIns="91440" bIns="45720">
            <a:spAutoFit/>
          </a:bodyPr>
          <a:lstStyle/>
          <a:p>
            <a:pPr algn="ctr"/>
            <a:r>
              <a:rPr lang="fa-IR" sz="54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موزه هنرهای زیبا</a:t>
            </a:r>
            <a:endPar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6" name="Rectangle 5"/>
          <p:cNvSpPr/>
          <p:nvPr/>
        </p:nvSpPr>
        <p:spPr>
          <a:xfrm>
            <a:off x="5058047" y="5845091"/>
            <a:ext cx="1370888" cy="246221"/>
          </a:xfrm>
          <a:prstGeom prst="rect">
            <a:avLst/>
          </a:prstGeom>
        </p:spPr>
        <p:txBody>
          <a:bodyPr wrap="none">
            <a:spAutoFit/>
          </a:bodyPr>
          <a:lstStyle/>
          <a:p>
            <a:r>
              <a:rPr lang="en-US" sz="1000" dirty="0" smtClean="0"/>
              <a:t>www.cybevasion.fr</a:t>
            </a:r>
            <a:endParaRPr lang="en-US" sz="1000" dirty="0"/>
          </a:p>
        </p:txBody>
      </p:sp>
    </p:spTree>
    <p:extLst>
      <p:ext uri="{BB962C8B-B14F-4D97-AF65-F5344CB8AC3E}">
        <p14:creationId xmlns:p14="http://schemas.microsoft.com/office/powerpoint/2010/main" val="166285587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71546" y="2034049"/>
            <a:ext cx="3648842" cy="1200329"/>
          </a:xfrm>
          <a:prstGeom prst="rect">
            <a:avLst/>
          </a:prstGeom>
        </p:spPr>
        <p:txBody>
          <a:bodyPr wrap="square">
            <a:spAutoFit/>
          </a:bodyPr>
          <a:lstStyle/>
          <a:p>
            <a:pPr algn="r"/>
            <a:r>
              <a:rPr lang="ar-SA" sz="2400" dirty="0">
                <a:latin typeface="Adobe Arabic" panose="02040503050201020203" pitchFamily="18" charset="-78"/>
                <a:cs typeface="Adobe Arabic" panose="02040503050201020203" pitchFamily="18" charset="-78"/>
              </a:rPr>
              <a:t>ساختمان هایی که تبدیل به بانک و کاربری های تجاری دیگر وقهوه خانه هایی در طبقه ی همکف شده </a:t>
            </a:r>
            <a:r>
              <a:rPr lang="ar-SA" sz="2400" dirty="0" smtClean="0">
                <a:latin typeface="Adobe Arabic" panose="02040503050201020203" pitchFamily="18" charset="-78"/>
                <a:cs typeface="Adobe Arabic" panose="02040503050201020203" pitchFamily="18" charset="-78"/>
              </a:rPr>
              <a:t>است</a:t>
            </a:r>
            <a:r>
              <a:rPr lang="fa-IR" sz="2000" dirty="0" smtClean="0">
                <a:cs typeface="B Mitra" pitchFamily="2" charset="-78"/>
              </a:rPr>
              <a:t>.</a:t>
            </a:r>
            <a:r>
              <a:rPr lang="fa-IR" sz="1000" dirty="0" smtClean="0">
                <a:cs typeface="B Mitra" pitchFamily="2" charset="-78"/>
              </a:rPr>
              <a:t>(لنگ،طراحی شهری،ص127)</a:t>
            </a:r>
            <a:endParaRPr lang="en-US" sz="1000" dirty="0"/>
          </a:p>
        </p:txBody>
      </p:sp>
      <p:grpSp>
        <p:nvGrpSpPr>
          <p:cNvPr id="4" name="Group 3"/>
          <p:cNvGrpSpPr/>
          <p:nvPr/>
        </p:nvGrpSpPr>
        <p:grpSpPr>
          <a:xfrm>
            <a:off x="204836" y="625748"/>
            <a:ext cx="7068161" cy="2948726"/>
            <a:chOff x="908647" y="2640330"/>
            <a:chExt cx="5591213" cy="3893820"/>
          </a:xfrm>
        </p:grpSpPr>
        <p:pic>
          <p:nvPicPr>
            <p:cNvPr id="5" name="Picture 2" descr="C:\Users\SONY\Desktop\کار منزل\پلاس دو ترو\الهام\DSCN3596(itineraire-metro.f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3020" y="2640330"/>
              <a:ext cx="5196840" cy="389382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908647" y="6283970"/>
              <a:ext cx="1653540" cy="24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050" dirty="0" smtClean="0">
                  <a:solidFill>
                    <a:schemeClr val="bg1"/>
                  </a:solidFill>
                  <a:latin typeface="Adobe Arabic" pitchFamily="18" charset="-78"/>
                  <a:cs typeface="Adobe Arabic" pitchFamily="18" charset="-78"/>
                </a:rPr>
                <a:t>www.Wikipedia.org</a:t>
              </a:r>
              <a:endParaRPr lang="fa-IR" sz="1050" dirty="0">
                <a:solidFill>
                  <a:schemeClr val="bg1"/>
                </a:solidFill>
                <a:latin typeface="Adobe Arabic" pitchFamily="18" charset="-78"/>
                <a:cs typeface="Adobe Arabic" pitchFamily="18" charset="-78"/>
              </a:endParaRPr>
            </a:p>
          </p:txBody>
        </p:sp>
      </p:grpSp>
      <p:sp>
        <p:nvSpPr>
          <p:cNvPr id="7" name="Rectangle 6"/>
          <p:cNvSpPr/>
          <p:nvPr/>
        </p:nvSpPr>
        <p:spPr>
          <a:xfrm>
            <a:off x="1504808" y="4387929"/>
            <a:ext cx="4966766" cy="1200329"/>
          </a:xfrm>
          <a:prstGeom prst="rect">
            <a:avLst/>
          </a:prstGeom>
        </p:spPr>
        <p:txBody>
          <a:bodyPr wrap="square">
            <a:spAutoFit/>
          </a:bodyPr>
          <a:lstStyle/>
          <a:p>
            <a:pPr algn="r"/>
            <a:r>
              <a:rPr lang="ar-SA" sz="2400" dirty="0">
                <a:latin typeface="Adobe Arabic" panose="02040503050201020203" pitchFamily="18" charset="-78"/>
                <a:cs typeface="Adobe Arabic" panose="02040503050201020203" pitchFamily="18" charset="-78"/>
              </a:rPr>
              <a:t>تنها تغییر در عناصر محصورکننده ی میدان</a:t>
            </a:r>
            <a:r>
              <a:rPr lang="fa-IR" sz="2400" dirty="0">
                <a:latin typeface="Adobe Arabic" panose="02040503050201020203" pitchFamily="18" charset="-78"/>
                <a:cs typeface="Adobe Arabic" panose="02040503050201020203" pitchFamily="18" charset="-78"/>
              </a:rPr>
              <a:t>،</a:t>
            </a:r>
            <a:r>
              <a:rPr lang="ar-SA" sz="2400" dirty="0">
                <a:latin typeface="Adobe Arabic" panose="02040503050201020203" pitchFamily="18" charset="-78"/>
                <a:cs typeface="Adobe Arabic" panose="02040503050201020203" pitchFamily="18" charset="-78"/>
              </a:rPr>
              <a:t> یک ردیف ستونی است که در مقابل نمای </a:t>
            </a:r>
            <a:r>
              <a:rPr lang="fa-IR" sz="2400" dirty="0">
                <a:latin typeface="Adobe Arabic" panose="02040503050201020203" pitchFamily="18" charset="-78"/>
                <a:cs typeface="Adobe Arabic" panose="02040503050201020203" pitchFamily="18" charset="-78"/>
              </a:rPr>
              <a:t>ساختمان های شمالی </a:t>
            </a:r>
            <a:r>
              <a:rPr lang="ar-SA" sz="2400" dirty="0" smtClean="0">
                <a:latin typeface="Adobe Arabic" panose="02040503050201020203" pitchFamily="18" charset="-78"/>
                <a:cs typeface="Adobe Arabic" panose="02040503050201020203" pitchFamily="18" charset="-78"/>
              </a:rPr>
              <a:t>نصب</a:t>
            </a:r>
            <a:r>
              <a:rPr lang="fa-IR" sz="2400" dirty="0" smtClean="0">
                <a:latin typeface="Adobe Arabic" panose="02040503050201020203" pitchFamily="18" charset="-78"/>
                <a:cs typeface="Adobe Arabic" panose="02040503050201020203" pitchFamily="18" charset="-78"/>
              </a:rPr>
              <a:t> </a:t>
            </a:r>
            <a:r>
              <a:rPr lang="ar-SA" sz="2400" dirty="0" smtClean="0">
                <a:latin typeface="Adobe Arabic" panose="02040503050201020203" pitchFamily="18" charset="-78"/>
                <a:cs typeface="Adobe Arabic" panose="02040503050201020203" pitchFamily="18" charset="-78"/>
              </a:rPr>
              <a:t>شده </a:t>
            </a:r>
            <a:r>
              <a:rPr lang="ar-SA" sz="2400" dirty="0">
                <a:latin typeface="Adobe Arabic" panose="02040503050201020203" pitchFamily="18" charset="-78"/>
                <a:cs typeface="Adobe Arabic" panose="02040503050201020203" pitchFamily="18" charset="-78"/>
              </a:rPr>
              <a:t>است</a:t>
            </a:r>
            <a:r>
              <a:rPr lang="ar-SA" sz="2400" dirty="0" smtClean="0">
                <a:latin typeface="Adobe Arabic" panose="02040503050201020203" pitchFamily="18" charset="-78"/>
                <a:cs typeface="Adobe Arabic" panose="02040503050201020203" pitchFamily="18" charset="-78"/>
              </a:rPr>
              <a:t>.</a:t>
            </a:r>
            <a:r>
              <a:rPr lang="fa-IR" sz="1000" dirty="0" smtClean="0">
                <a:latin typeface="Adobe Arabic" panose="02040503050201020203" pitchFamily="18" charset="-78"/>
                <a:cs typeface="Adobe Arabic" panose="02040503050201020203" pitchFamily="18" charset="-78"/>
              </a:rPr>
              <a:t>(لنگ،طراحی شهری،ص127)</a:t>
            </a:r>
            <a:r>
              <a:rPr lang="en-US" dirty="0" smtClean="0">
                <a:latin typeface="Adobe Arabic" pitchFamily="18" charset="-78"/>
              </a:rPr>
              <a:t>.</a:t>
            </a:r>
            <a:endParaRPr lang="en-US" dirty="0"/>
          </a:p>
        </p:txBody>
      </p:sp>
      <p:pic>
        <p:nvPicPr>
          <p:cNvPr id="8" name="Picture 2" descr="C:\Users\SONY\Desktop\کار منزل\پلاس دو ترو\الهام\terreauxDSCN4305(devalot.free.fr).jpg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71546" y="3477671"/>
            <a:ext cx="3870320" cy="302084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7539897" y="190316"/>
            <a:ext cx="2545889" cy="769441"/>
          </a:xfrm>
          <a:prstGeom prst="rect">
            <a:avLst/>
          </a:prstGeom>
          <a:noFill/>
        </p:spPr>
        <p:txBody>
          <a:bodyPr wrap="none" lIns="91440" tIns="45720" rIns="91440" bIns="45720">
            <a:spAutoFit/>
          </a:bodyPr>
          <a:lstStyle/>
          <a:p>
            <a:pPr algn="ctr"/>
            <a:r>
              <a:rPr lang="fa-IR" sz="44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جداره شمالی</a:t>
            </a:r>
            <a:endParaRPr lang="en-US" sz="4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Tree>
    <p:extLst>
      <p:ext uri="{BB962C8B-B14F-4D97-AF65-F5344CB8AC3E}">
        <p14:creationId xmlns:p14="http://schemas.microsoft.com/office/powerpoint/2010/main" val="4252311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19977" y="1302793"/>
            <a:ext cx="6096000" cy="369332"/>
          </a:xfrm>
          <a:prstGeom prst="rect">
            <a:avLst/>
          </a:prstGeom>
        </p:spPr>
        <p:txBody>
          <a:bodyPr>
            <a:spAutoFit/>
          </a:bodyPr>
          <a:lstStyle/>
          <a:p>
            <a:endParaRPr lang="en-US" dirty="0"/>
          </a:p>
        </p:txBody>
      </p:sp>
      <p:sp>
        <p:nvSpPr>
          <p:cNvPr id="3" name="Rectangle 2"/>
          <p:cNvSpPr/>
          <p:nvPr/>
        </p:nvSpPr>
        <p:spPr>
          <a:xfrm>
            <a:off x="9037983" y="1407278"/>
            <a:ext cx="2411375" cy="3416320"/>
          </a:xfrm>
          <a:prstGeom prst="rect">
            <a:avLst/>
          </a:prstGeom>
        </p:spPr>
        <p:txBody>
          <a:bodyPr wrap="square">
            <a:spAutoFit/>
          </a:bodyPr>
          <a:lstStyle/>
          <a:p>
            <a:pPr algn="r"/>
            <a:r>
              <a:rPr lang="fa-IR" sz="2400" dirty="0">
                <a:latin typeface="Adobe Arabic" panose="02040503050201020203" pitchFamily="18" charset="-78"/>
                <a:ea typeface="Calibri" panose="020F0502020204030204" pitchFamily="34" charset="0"/>
                <a:cs typeface="Adobe Arabic" panose="02040503050201020203" pitchFamily="18" charset="-78"/>
              </a:rPr>
              <a:t>درخیابان هایی که در سمت جنوب میدان قرار دارد،علائم مشخص کننده ی محدوده خیابان و هم چنین تفاوت در مصالح کف سازی ،ان را از بقیه میدان جدا می کند.ترافیکدر این سمت میدان یک حس شلوغی به میدان می </a:t>
            </a:r>
            <a:r>
              <a:rPr lang="fa-IR" sz="2400" dirty="0" smtClean="0">
                <a:latin typeface="Adobe Arabic" panose="02040503050201020203" pitchFamily="18" charset="-78"/>
                <a:ea typeface="Calibri" panose="020F0502020204030204" pitchFamily="34" charset="0"/>
                <a:cs typeface="Adobe Arabic" panose="02040503050201020203" pitchFamily="18" charset="-78"/>
              </a:rPr>
              <a:t>دهد.</a:t>
            </a:r>
            <a:endParaRPr lang="en-US" sz="2400" dirty="0">
              <a:latin typeface="Adobe Arabic" panose="02040503050201020203" pitchFamily="18" charset="-78"/>
              <a:cs typeface="Adobe Arabic" panose="02040503050201020203" pitchFamily="18" charset="-78"/>
            </a:endParaRPr>
          </a:p>
        </p:txBody>
      </p:sp>
      <p:sp>
        <p:nvSpPr>
          <p:cNvPr id="5" name="Rectangle 4"/>
          <p:cNvSpPr/>
          <p:nvPr/>
        </p:nvSpPr>
        <p:spPr>
          <a:xfrm>
            <a:off x="8897460" y="4379663"/>
            <a:ext cx="4804520" cy="323165"/>
          </a:xfrm>
          <a:prstGeom prst="rect">
            <a:avLst/>
          </a:prstGeom>
        </p:spPr>
        <p:txBody>
          <a:bodyPr wrap="none">
            <a:spAutoFit/>
          </a:bodyPr>
          <a:lstStyle/>
          <a:p>
            <a:pPr lvl="8" algn="r" rtl="1">
              <a:lnSpc>
                <a:spcPct val="150000"/>
              </a:lnSpc>
            </a:pPr>
            <a:r>
              <a:rPr lang="ar-SA" sz="1000" dirty="0">
                <a:latin typeface="Adobe Arabic" panose="02040503050201020203" pitchFamily="18" charset="-78"/>
                <a:cs typeface="Adobe Arabic" panose="02040503050201020203" pitchFamily="18" charset="-78"/>
              </a:rPr>
              <a:t>(لنگ،</a:t>
            </a:r>
            <a:r>
              <a:rPr lang="fa-IR" sz="1000" dirty="0">
                <a:latin typeface="Adobe Arabic" panose="02040503050201020203" pitchFamily="18" charset="-78"/>
                <a:cs typeface="Adobe Arabic" panose="02040503050201020203" pitchFamily="18" charset="-78"/>
              </a:rPr>
              <a:t>طراحی شهری،ص128</a:t>
            </a:r>
            <a:r>
              <a:rPr lang="ar-SA" sz="1000" dirty="0">
                <a:latin typeface="Adobe Arabic" panose="02040503050201020203" pitchFamily="18" charset="-78"/>
                <a:cs typeface="Adobe Arabic" panose="02040503050201020203" pitchFamily="18" charset="-78"/>
              </a:rPr>
              <a:t>)</a:t>
            </a:r>
            <a:endParaRPr lang="en-US" sz="1000" dirty="0">
              <a:latin typeface="Adobe Arabic" panose="02040503050201020203" pitchFamily="18" charset="-78"/>
              <a:cs typeface="Adobe Arabic" panose="02040503050201020203" pitchFamily="18"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6846" y="318053"/>
            <a:ext cx="5823490" cy="2708144"/>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0502" y="3269951"/>
            <a:ext cx="7376181" cy="3449550"/>
          </a:xfrm>
          <a:prstGeom prst="rect">
            <a:avLst/>
          </a:prstGeom>
        </p:spPr>
      </p:pic>
      <p:sp>
        <p:nvSpPr>
          <p:cNvPr id="4" name="Rectangle 3"/>
          <p:cNvSpPr/>
          <p:nvPr/>
        </p:nvSpPr>
        <p:spPr>
          <a:xfrm>
            <a:off x="7218654" y="156419"/>
            <a:ext cx="3097323" cy="923330"/>
          </a:xfrm>
          <a:prstGeom prst="rect">
            <a:avLst/>
          </a:prstGeom>
          <a:noFill/>
        </p:spPr>
        <p:txBody>
          <a:bodyPr wrap="none" lIns="91440" tIns="45720" rIns="91440" bIns="45720">
            <a:spAutoFit/>
          </a:bodyPr>
          <a:lstStyle/>
          <a:p>
            <a:pPr algn="ctr"/>
            <a:r>
              <a:rPr lang="fa-IR" sz="5400" b="1" cap="none" spc="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جداره جنوبی</a:t>
            </a:r>
            <a:endParaRPr lang="en-US"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Tree>
    <p:extLst>
      <p:ext uri="{BB962C8B-B14F-4D97-AF65-F5344CB8AC3E}">
        <p14:creationId xmlns:p14="http://schemas.microsoft.com/office/powerpoint/2010/main" val="326519234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erspective">
  <a:themeElements>
    <a:clrScheme name="Perspective">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ctive">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Perspective</Template>
  <TotalTime>1469</TotalTime>
  <Words>907</Words>
  <Application>Microsoft Office PowerPoint</Application>
  <PresentationFormat>Widescreen</PresentationFormat>
  <Paragraphs>86</Paragraphs>
  <Slides>15</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Adobe Fan Heiti Std B</vt:lpstr>
      <vt:lpstr>2  Baran</vt:lpstr>
      <vt:lpstr>Adobe Arabic</vt:lpstr>
      <vt:lpstr>Arial</vt:lpstr>
      <vt:lpstr>B Mitra</vt:lpstr>
      <vt:lpstr>B Nazanin</vt:lpstr>
      <vt:lpstr>Calibri</vt:lpstr>
      <vt:lpstr>Wingdings</vt:lpstr>
      <vt:lpstr>Perspective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Sajjad</cp:lastModifiedBy>
  <cp:revision>84</cp:revision>
  <dcterms:created xsi:type="dcterms:W3CDTF">2015-03-31T16:08:29Z</dcterms:created>
  <dcterms:modified xsi:type="dcterms:W3CDTF">2019-07-14T23:06:09Z</dcterms:modified>
</cp:coreProperties>
</file>