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0" r:id="rId2"/>
    <p:sldId id="256" r:id="rId3"/>
    <p:sldId id="267" r:id="rId4"/>
    <p:sldId id="257" r:id="rId5"/>
    <p:sldId id="258" r:id="rId6"/>
    <p:sldId id="259" r:id="rId7"/>
    <p:sldId id="260" r:id="rId8"/>
    <p:sldId id="281" r:id="rId9"/>
    <p:sldId id="279" r:id="rId10"/>
    <p:sldId id="262" r:id="rId11"/>
    <p:sldId id="264" r:id="rId12"/>
    <p:sldId id="261" r:id="rId13"/>
    <p:sldId id="263" r:id="rId14"/>
    <p:sldId id="265" r:id="rId15"/>
    <p:sldId id="266" r:id="rId16"/>
    <p:sldId id="268" r:id="rId17"/>
    <p:sldId id="282" r:id="rId18"/>
    <p:sldId id="271" r:id="rId19"/>
    <p:sldId id="270" r:id="rId20"/>
    <p:sldId id="273" r:id="rId21"/>
    <p:sldId id="272" r:id="rId22"/>
    <p:sldId id="269" r:id="rId23"/>
    <p:sldId id="277" r:id="rId24"/>
    <p:sldId id="274" r:id="rId25"/>
    <p:sldId id="275" r:id="rId26"/>
    <p:sldId id="27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8ECD0C-B868-4242-AEFA-36609DB9A482}" type="datetimeFigureOut">
              <a:rPr lang="en-US" smtClean="0"/>
              <a:t>7/22/2019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F51786-FAA3-4E2C-A5E2-4E3515BDCD1D}" type="slidenum">
              <a:rPr lang="en-US" smtClean="0"/>
              <a:t>‹#›</a:t>
            </a:fld>
            <a:endParaRPr lang="en-US"/>
          </a:p>
        </p:txBody>
      </p:sp>
    </p:spTree>
    <p:extLst>
      <p:ext uri="{BB962C8B-B14F-4D97-AF65-F5344CB8AC3E}">
        <p14:creationId xmlns:p14="http://schemas.microsoft.com/office/powerpoint/2010/main" val="11948144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F51786-FAA3-4E2C-A5E2-4E3515BDCD1D}" type="slidenum">
              <a:rPr lang="en-US" smtClean="0"/>
              <a:t>21</a:t>
            </a:fld>
            <a:endParaRPr lang="en-US"/>
          </a:p>
        </p:txBody>
      </p:sp>
    </p:spTree>
    <p:extLst>
      <p:ext uri="{BB962C8B-B14F-4D97-AF65-F5344CB8AC3E}">
        <p14:creationId xmlns:p14="http://schemas.microsoft.com/office/powerpoint/2010/main" val="2698504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4265269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5A2267-F77C-411B-980D-BE1D576EDFDF}"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3401484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34793121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1156933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29426643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1434124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2157486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12765510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2904164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2415212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92457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5A2267-F77C-411B-980D-BE1D576EDFDF}"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2861291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C5A2267-F77C-411B-980D-BE1D576EDFDF}" type="datetimeFigureOut">
              <a:rPr lang="en-US" smtClean="0"/>
              <a:t>7/22/2019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2899117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2372013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3507300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CC5A2267-F77C-411B-980D-BE1D576EDFDF}" type="datetimeFigureOut">
              <a:rPr lang="en-US" smtClean="0"/>
              <a:t>7/22/2019</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3455228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5A2267-F77C-411B-980D-BE1D576EDFDF}"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A2D70E-E217-40DD-A94C-8714CAF47007}" type="slidenum">
              <a:rPr lang="en-US" smtClean="0"/>
              <a:t>‹#›</a:t>
            </a:fld>
            <a:endParaRPr lang="en-US"/>
          </a:p>
        </p:txBody>
      </p:sp>
    </p:spTree>
    <p:extLst>
      <p:ext uri="{BB962C8B-B14F-4D97-AF65-F5344CB8AC3E}">
        <p14:creationId xmlns:p14="http://schemas.microsoft.com/office/powerpoint/2010/main" val="1169933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horzBrick">
          <a:fgClr>
            <a:schemeClr val="bg1">
              <a:lumMod val="85000"/>
              <a:lumOff val="15000"/>
            </a:schemeClr>
          </a:fgClr>
          <a:bgClr>
            <a:schemeClr val="bg1"/>
          </a:bgClr>
        </a:patt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CC5A2267-F77C-411B-980D-BE1D576EDFDF}" type="datetimeFigureOut">
              <a:rPr lang="en-US" smtClean="0"/>
              <a:t>7/22/2019</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E1A2D70E-E217-40DD-A94C-8714CAF47007}" type="slidenum">
              <a:rPr lang="en-US" smtClean="0"/>
              <a:t>‹#›</a:t>
            </a:fld>
            <a:endParaRPr lang="en-US"/>
          </a:p>
        </p:txBody>
      </p:sp>
    </p:spTree>
    <p:extLst>
      <p:ext uri="{BB962C8B-B14F-4D97-AF65-F5344CB8AC3E}">
        <p14:creationId xmlns:p14="http://schemas.microsoft.com/office/powerpoint/2010/main" val="313386693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commons.wikimedia.org/wiki/File:Flag_of_Berlin.svg?uselang=fa" TargetMode="Externa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commons.wikimedia.org/wiki/File:Coat_of_arms_of_Berlin.svg?uselang=f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30600" y="0"/>
            <a:ext cx="5534517" cy="830997"/>
          </a:xfrm>
          <a:prstGeom prst="rect">
            <a:avLst/>
          </a:prstGeom>
          <a:noFill/>
        </p:spPr>
        <p:txBody>
          <a:bodyPr wrap="square" rtlCol="0">
            <a:spAutoFit/>
          </a:bodyPr>
          <a:lstStyle/>
          <a:p>
            <a:pPr algn="ctr" rtl="1"/>
            <a:r>
              <a:rPr lang="fa-IR" sz="4800" dirty="0" smtClean="0">
                <a:latin typeface="110_Besmellah" pitchFamily="2" charset="0"/>
                <a:cs typeface="B Nazanin" panose="00000400000000000000" pitchFamily="2" charset="-78"/>
              </a:rPr>
              <a:t>بسمه تعالی</a:t>
            </a:r>
            <a:endParaRPr lang="en-US" sz="4800" dirty="0">
              <a:latin typeface="110_Besmellah" pitchFamily="2" charset="0"/>
              <a:cs typeface="B Nazanin" panose="00000400000000000000" pitchFamily="2" charset="-78"/>
            </a:endParaRPr>
          </a:p>
        </p:txBody>
      </p:sp>
      <p:sp>
        <p:nvSpPr>
          <p:cNvPr id="3" name="TextBox 2"/>
          <p:cNvSpPr txBox="1"/>
          <p:nvPr/>
        </p:nvSpPr>
        <p:spPr>
          <a:xfrm>
            <a:off x="3547955" y="1763216"/>
            <a:ext cx="5499801" cy="646331"/>
          </a:xfrm>
          <a:prstGeom prst="rect">
            <a:avLst/>
          </a:prstGeom>
          <a:noFill/>
        </p:spPr>
        <p:txBody>
          <a:bodyPr wrap="square" rtlCol="0">
            <a:spAutoFit/>
          </a:bodyPr>
          <a:lstStyle/>
          <a:p>
            <a:pPr algn="ctr"/>
            <a:r>
              <a:rPr lang="fa-IR" sz="3600" dirty="0">
                <a:cs typeface="B Nazanin" pitchFamily="2" charset="-78"/>
              </a:rPr>
              <a:t>تاریخ شهر و شهرسازی در جهان</a:t>
            </a:r>
            <a:endParaRPr lang="fa-IR" sz="36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4" name="TextBox 3"/>
          <p:cNvSpPr txBox="1"/>
          <p:nvPr/>
        </p:nvSpPr>
        <p:spPr>
          <a:xfrm>
            <a:off x="4055634" y="3119987"/>
            <a:ext cx="4484442" cy="707886"/>
          </a:xfrm>
          <a:prstGeom prst="rect">
            <a:avLst/>
          </a:prstGeom>
          <a:noFill/>
        </p:spPr>
        <p:txBody>
          <a:bodyPr wrap="square" rtlCol="0">
            <a:spAutoFit/>
          </a:bodyPr>
          <a:lstStyle/>
          <a:p>
            <a:pPr algn="ctr" rtl="1"/>
            <a:r>
              <a:rPr lang="fa-IR" sz="4000" dirty="0" smtClean="0">
                <a:cs typeface="B Homa" panose="00000400000000000000" pitchFamily="2" charset="-78"/>
              </a:rPr>
              <a:t>برلین</a:t>
            </a:r>
            <a:endParaRPr lang="en-US" sz="4000" dirty="0">
              <a:cs typeface="B Homa" panose="00000400000000000000" pitchFamily="2" charset="-78"/>
            </a:endParaRPr>
          </a:p>
        </p:txBody>
      </p:sp>
    </p:spTree>
    <p:extLst>
      <p:ext uri="{BB962C8B-B14F-4D97-AF65-F5344CB8AC3E}">
        <p14:creationId xmlns:p14="http://schemas.microsoft.com/office/powerpoint/2010/main" val="31853472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user\Desktop\berlin\برلین\opera state berlin\berlin_staatsoper_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21128" y="2054555"/>
            <a:ext cx="4928616" cy="312724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J:\800px-Berlin,_Mitte,_Unter_den_Linden,_Staatsoper_02(www.skyscrapercity.co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4028" y="3151439"/>
            <a:ext cx="4244682" cy="302433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12124" y="1320181"/>
            <a:ext cx="10676586" cy="984885"/>
          </a:xfrm>
          <a:prstGeom prst="rect">
            <a:avLst/>
          </a:prstGeom>
          <a:noFill/>
        </p:spPr>
        <p:txBody>
          <a:bodyPr wrap="square" rtlCol="0">
            <a:spAutoFit/>
          </a:bodyPr>
          <a:lstStyle/>
          <a:p>
            <a:pPr algn="r" rtl="1"/>
            <a:r>
              <a:rPr lang="fa-IR" sz="2000" dirty="0">
                <a:cs typeface="B Nazanin" panose="00000400000000000000" pitchFamily="2" charset="-78"/>
              </a:rPr>
              <a:t>در زمان پادشاهی فردریک دوم مشهور به فردریک کبیر بناهای  دارای معماری شگفتی در برلین و پوتسدام ساخته شدند. (1740) (</a:t>
            </a:r>
            <a:r>
              <a:rPr lang="en-US" sz="2000" dirty="0">
                <a:cs typeface="B Nazanin" panose="00000400000000000000" pitchFamily="2" charset="-78"/>
              </a:rPr>
              <a:t>Courses.umass.edu</a:t>
            </a:r>
            <a:r>
              <a:rPr lang="fa-IR" sz="2000" dirty="0">
                <a:cs typeface="B Nazanin" panose="00000400000000000000" pitchFamily="2" charset="-78"/>
              </a:rPr>
              <a:t>)</a:t>
            </a:r>
          </a:p>
          <a:p>
            <a:pPr algn="r" rtl="1"/>
            <a:endParaRPr lang="en-US" dirty="0"/>
          </a:p>
        </p:txBody>
      </p:sp>
      <p:sp>
        <p:nvSpPr>
          <p:cNvPr id="7" name="Rectangle 6"/>
          <p:cNvSpPr/>
          <p:nvPr/>
        </p:nvSpPr>
        <p:spPr>
          <a:xfrm>
            <a:off x="5121682" y="5577623"/>
            <a:ext cx="1446230" cy="338554"/>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pPr algn="ctr" rtl="0"/>
            <a:r>
              <a:rPr lang="fa-IR" sz="1600" dirty="0">
                <a:ln w="0"/>
                <a:solidFill>
                  <a:schemeClr val="tx1"/>
                </a:solidFill>
                <a:effectLst>
                  <a:outerShdw blurRad="38100" dist="19050" dir="2700000" algn="tl" rotWithShape="0">
                    <a:schemeClr val="dk1">
                      <a:alpha val="40000"/>
                    </a:schemeClr>
                  </a:outerShdw>
                </a:effectLst>
                <a:cs typeface="B Homa" panose="00000400000000000000" pitchFamily="2" charset="-78"/>
              </a:rPr>
              <a:t>اپرای ایالتی </a:t>
            </a:r>
            <a:r>
              <a:rPr lang="fa-IR" sz="1600" dirty="0" smtClean="0">
                <a:ln w="0"/>
                <a:solidFill>
                  <a:schemeClr val="tx1"/>
                </a:solidFill>
                <a:effectLst>
                  <a:outerShdw blurRad="38100" dist="19050" dir="2700000" algn="tl" rotWithShape="0">
                    <a:schemeClr val="dk1">
                      <a:alpha val="40000"/>
                    </a:schemeClr>
                  </a:outerShdw>
                </a:effectLst>
                <a:cs typeface="B Homa" panose="00000400000000000000" pitchFamily="2" charset="-78"/>
              </a:rPr>
              <a:t>برلین</a:t>
            </a:r>
            <a:endParaRPr lang="fa-IR" sz="1600" dirty="0">
              <a:ln w="0"/>
              <a:solidFill>
                <a:schemeClr val="tx1"/>
              </a:solidFill>
              <a:effectLst>
                <a:outerShdw blurRad="38100" dist="19050" dir="2700000" algn="tl" rotWithShape="0">
                  <a:schemeClr val="dk1">
                    <a:alpha val="40000"/>
                  </a:schemeClr>
                </a:outerShdw>
              </a:effectLst>
              <a:cs typeface="B Homa" panose="00000400000000000000" pitchFamily="2" charset="-78"/>
            </a:endParaRPr>
          </a:p>
        </p:txBody>
      </p:sp>
      <p:sp>
        <p:nvSpPr>
          <p:cNvPr id="3" name="TextBox 2"/>
          <p:cNvSpPr txBox="1"/>
          <p:nvPr/>
        </p:nvSpPr>
        <p:spPr>
          <a:xfrm>
            <a:off x="1480457" y="5457371"/>
            <a:ext cx="3365109" cy="369332"/>
          </a:xfrm>
          <a:prstGeom prst="rect">
            <a:avLst/>
          </a:prstGeom>
          <a:noFill/>
        </p:spPr>
        <p:txBody>
          <a:bodyPr wrap="square" rtlCol="0">
            <a:spAutoFit/>
          </a:bodyPr>
          <a:lstStyle/>
          <a:p>
            <a:r>
              <a:rPr lang="en-US" dirty="0"/>
              <a:t>german-architecture.info</a:t>
            </a:r>
          </a:p>
        </p:txBody>
      </p:sp>
      <p:sp>
        <p:nvSpPr>
          <p:cNvPr id="8" name="TextBox 7"/>
          <p:cNvSpPr txBox="1"/>
          <p:nvPr/>
        </p:nvSpPr>
        <p:spPr>
          <a:xfrm>
            <a:off x="7895567" y="6305890"/>
            <a:ext cx="3193143" cy="369332"/>
          </a:xfrm>
          <a:prstGeom prst="rect">
            <a:avLst/>
          </a:prstGeom>
          <a:noFill/>
        </p:spPr>
        <p:txBody>
          <a:bodyPr wrap="square" rtlCol="0">
            <a:spAutoFit/>
          </a:bodyPr>
          <a:lstStyle/>
          <a:p>
            <a:r>
              <a:rPr lang="en-US" dirty="0" smtClean="0"/>
              <a:t>www.en.Wikipedia.org</a:t>
            </a:r>
            <a:endParaRPr lang="en-US" dirty="0"/>
          </a:p>
        </p:txBody>
      </p:sp>
    </p:spTree>
    <p:extLst>
      <p:ext uri="{BB962C8B-B14F-4D97-AF65-F5344CB8AC3E}">
        <p14:creationId xmlns:p14="http://schemas.microsoft.com/office/powerpoint/2010/main" val="783370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1000"/>
                                        <p:tgtEl>
                                          <p:spTgt spid="8">
                                            <p:txEl>
                                              <p:pRg st="0" end="0"/>
                                            </p:txEl>
                                          </p:spTgt>
                                        </p:tgtEl>
                                      </p:cBhvr>
                                    </p:animEffect>
                                    <p:anim calcmode="lin" valueType="num">
                                      <p:cBhvr>
                                        <p:cTn id="2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16642" y="981865"/>
            <a:ext cx="3852337" cy="338554"/>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pPr algn="ctr"/>
            <a:r>
              <a:rPr lang="fa-IR" sz="1600" dirty="0">
                <a:ln w="0"/>
                <a:solidFill>
                  <a:schemeClr val="tx1"/>
                </a:solidFill>
                <a:effectLst>
                  <a:outerShdw blurRad="38100" dist="19050" dir="2700000" algn="tl" rotWithShape="0">
                    <a:schemeClr val="dk1">
                      <a:alpha val="40000"/>
                    </a:schemeClr>
                  </a:outerShdw>
                </a:effectLst>
                <a:cs typeface="B Homa" panose="00000400000000000000" pitchFamily="2" charset="-78"/>
              </a:rPr>
              <a:t>کتابخانه سلطنتی(در حال حاضر کتابخانه ایالتی برلین</a:t>
            </a:r>
            <a:r>
              <a:rPr lang="fa-IR" sz="1600" dirty="0" smtClean="0">
                <a:ln w="0"/>
                <a:solidFill>
                  <a:schemeClr val="tx1"/>
                </a:solidFill>
                <a:effectLst>
                  <a:outerShdw blurRad="38100" dist="19050" dir="2700000" algn="tl" rotWithShape="0">
                    <a:schemeClr val="dk1">
                      <a:alpha val="40000"/>
                    </a:schemeClr>
                  </a:outerShdw>
                </a:effectLst>
                <a:cs typeface="B Homa" panose="00000400000000000000" pitchFamily="2" charset="-78"/>
              </a:rPr>
              <a:t>)</a:t>
            </a:r>
            <a:endParaRPr lang="fa-IR" sz="1600" dirty="0">
              <a:ln w="0"/>
              <a:solidFill>
                <a:schemeClr val="tx1"/>
              </a:solidFill>
              <a:effectLst>
                <a:outerShdw blurRad="38100" dist="19050" dir="2700000" algn="tl" rotWithShape="0">
                  <a:schemeClr val="dk1">
                    <a:alpha val="40000"/>
                  </a:schemeClr>
                </a:outerShdw>
              </a:effectLst>
              <a:cs typeface="B Homa" panose="00000400000000000000" pitchFamily="2" charset="-78"/>
            </a:endParaRPr>
          </a:p>
        </p:txBody>
      </p:sp>
      <p:sp>
        <p:nvSpPr>
          <p:cNvPr id="5" name="Rectangle 4"/>
          <p:cNvSpPr/>
          <p:nvPr/>
        </p:nvSpPr>
        <p:spPr>
          <a:xfrm>
            <a:off x="4468219" y="5257714"/>
            <a:ext cx="1845076" cy="338554"/>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algn="ctr"/>
            <a:r>
              <a:rPr lang="fa-IR" sz="1600" dirty="0">
                <a:ln w="0"/>
                <a:solidFill>
                  <a:schemeClr val="tx1"/>
                </a:solidFill>
                <a:effectLst>
                  <a:outerShdw blurRad="38100" dist="19050" dir="2700000" algn="tl" rotWithShape="0">
                    <a:schemeClr val="dk1">
                      <a:alpha val="40000"/>
                    </a:schemeClr>
                  </a:outerShdw>
                </a:effectLst>
                <a:cs typeface="B Homa" panose="00000400000000000000" pitchFamily="2" charset="-78"/>
              </a:rPr>
              <a:t>کاخ </a:t>
            </a:r>
            <a:r>
              <a:rPr lang="fa-IR" sz="1600" dirty="0" smtClean="0">
                <a:ln w="0"/>
                <a:solidFill>
                  <a:schemeClr val="tx1"/>
                </a:solidFill>
                <a:effectLst>
                  <a:outerShdw blurRad="38100" dist="19050" dir="2700000" algn="tl" rotWithShape="0">
                    <a:schemeClr val="dk1">
                      <a:alpha val="40000"/>
                    </a:schemeClr>
                  </a:outerShdw>
                </a:effectLst>
                <a:cs typeface="B Homa" panose="00000400000000000000" pitchFamily="2" charset="-78"/>
              </a:rPr>
              <a:t>سانسوسی</a:t>
            </a:r>
            <a:endParaRPr lang="fa-IR" sz="1600" dirty="0">
              <a:ln w="0"/>
              <a:solidFill>
                <a:schemeClr val="tx1"/>
              </a:solidFill>
              <a:effectLst>
                <a:outerShdw blurRad="38100" dist="19050" dir="2700000" algn="tl" rotWithShape="0">
                  <a:schemeClr val="dk1">
                    <a:alpha val="40000"/>
                  </a:schemeClr>
                </a:outerShdw>
              </a:effectLst>
              <a:cs typeface="B Homa"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111" y="727599"/>
            <a:ext cx="4637075" cy="309138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3625" y="2988761"/>
            <a:ext cx="4405255" cy="3081781"/>
          </a:xfrm>
          <a:prstGeom prst="rect">
            <a:avLst/>
          </a:prstGeom>
        </p:spPr>
      </p:pic>
      <p:sp>
        <p:nvSpPr>
          <p:cNvPr id="8" name="TextBox 7"/>
          <p:cNvSpPr txBox="1"/>
          <p:nvPr/>
        </p:nvSpPr>
        <p:spPr>
          <a:xfrm>
            <a:off x="1275076" y="4056921"/>
            <a:ext cx="3193143" cy="369332"/>
          </a:xfrm>
          <a:prstGeom prst="rect">
            <a:avLst/>
          </a:prstGeom>
          <a:noFill/>
        </p:spPr>
        <p:txBody>
          <a:bodyPr wrap="square" rtlCol="0">
            <a:spAutoFit/>
          </a:bodyPr>
          <a:lstStyle/>
          <a:p>
            <a:r>
              <a:rPr lang="en-US" dirty="0" smtClean="0"/>
              <a:t>www.en.Wikipedia.org</a:t>
            </a:r>
            <a:endParaRPr lang="en-US" dirty="0"/>
          </a:p>
        </p:txBody>
      </p:sp>
      <p:sp>
        <p:nvSpPr>
          <p:cNvPr id="9" name="Rectangle 8"/>
          <p:cNvSpPr/>
          <p:nvPr/>
        </p:nvSpPr>
        <p:spPr>
          <a:xfrm>
            <a:off x="7422124" y="6228543"/>
            <a:ext cx="2528256" cy="369332"/>
          </a:xfrm>
          <a:prstGeom prst="rect">
            <a:avLst/>
          </a:prstGeom>
        </p:spPr>
        <p:txBody>
          <a:bodyPr wrap="none">
            <a:spAutoFit/>
          </a:bodyPr>
          <a:lstStyle/>
          <a:p>
            <a:r>
              <a:rPr lang="en-US" dirty="0" smtClean="0"/>
              <a:t>www.dadaryha.com</a:t>
            </a:r>
            <a:endParaRPr lang="en-US" dirty="0"/>
          </a:p>
        </p:txBody>
      </p:sp>
    </p:spTree>
    <p:extLst>
      <p:ext uri="{BB962C8B-B14F-4D97-AF65-F5344CB8AC3E}">
        <p14:creationId xmlns:p14="http://schemas.microsoft.com/office/powerpoint/2010/main" val="3161013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2"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84884" y="400569"/>
            <a:ext cx="2612571" cy="400110"/>
          </a:xfrm>
          <a:prstGeom prst="rect">
            <a:avLst/>
          </a:prstGeom>
          <a:noFill/>
        </p:spPr>
        <p:txBody>
          <a:bodyPr wrap="square" rtlCol="0">
            <a:spAutoFit/>
          </a:bodyPr>
          <a:lstStyle/>
          <a:p>
            <a:pPr algn="r" rtl="1"/>
            <a:r>
              <a:rPr lang="fa-IR" sz="2000" b="1" dirty="0">
                <a:cs typeface="B Homa" panose="00000400000000000000" pitchFamily="2" charset="-78"/>
              </a:rPr>
              <a:t>قرن نوزدهم</a:t>
            </a:r>
            <a:endParaRPr lang="en-US" sz="2000" b="1" dirty="0">
              <a:cs typeface="B Homa" panose="00000400000000000000"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3276591984"/>
              </p:ext>
            </p:extLst>
          </p:nvPr>
        </p:nvGraphicFramePr>
        <p:xfrm>
          <a:off x="1180114" y="1191979"/>
          <a:ext cx="2910421" cy="2194560"/>
        </p:xfrm>
        <a:graphic>
          <a:graphicData uri="http://schemas.openxmlformats.org/drawingml/2006/table">
            <a:tbl>
              <a:tblPr firstRow="1" bandRow="1">
                <a:tableStyleId>{5C22544A-7EE6-4342-B048-85BDC9FD1C3A}</a:tableStyleId>
              </a:tblPr>
              <a:tblGrid>
                <a:gridCol w="1461510"/>
                <a:gridCol w="1448911"/>
              </a:tblGrid>
              <a:tr h="313469">
                <a:tc>
                  <a:txBody>
                    <a:bodyPr/>
                    <a:lstStyle/>
                    <a:p>
                      <a:pPr algn="ctr"/>
                      <a:r>
                        <a:rPr lang="fa-IR" dirty="0" smtClean="0"/>
                        <a:t>جمعیت</a:t>
                      </a:r>
                      <a:endParaRPr lang="en-US" dirty="0"/>
                    </a:p>
                  </a:txBody>
                  <a:tcPr/>
                </a:tc>
                <a:tc>
                  <a:txBody>
                    <a:bodyPr/>
                    <a:lstStyle/>
                    <a:p>
                      <a:pPr algn="ctr"/>
                      <a:r>
                        <a:rPr lang="fa-IR" dirty="0" smtClean="0"/>
                        <a:t>سال</a:t>
                      </a:r>
                      <a:endParaRPr lang="en-US" dirty="0"/>
                    </a:p>
                  </a:txBody>
                  <a:tcPr/>
                </a:tc>
              </a:tr>
              <a:tr h="313469">
                <a:tc>
                  <a:txBody>
                    <a:bodyPr/>
                    <a:lstStyle/>
                    <a:p>
                      <a:pPr algn="ctr"/>
                      <a:r>
                        <a:rPr lang="fa-IR" dirty="0" smtClean="0"/>
                        <a:t>200000</a:t>
                      </a:r>
                      <a:endParaRPr lang="en-US" dirty="0"/>
                    </a:p>
                  </a:txBody>
                  <a:tcPr/>
                </a:tc>
                <a:tc>
                  <a:txBody>
                    <a:bodyPr/>
                    <a:lstStyle/>
                    <a:p>
                      <a:pPr algn="ctr"/>
                      <a:r>
                        <a:rPr lang="fa-IR" dirty="0" smtClean="0"/>
                        <a:t>1820</a:t>
                      </a:r>
                      <a:endParaRPr lang="en-US" dirty="0"/>
                    </a:p>
                  </a:txBody>
                  <a:tcPr/>
                </a:tc>
              </a:tr>
              <a:tr h="313469">
                <a:tc>
                  <a:txBody>
                    <a:bodyPr/>
                    <a:lstStyle/>
                    <a:p>
                      <a:pPr algn="ctr"/>
                      <a:r>
                        <a:rPr lang="fa-IR" dirty="0" smtClean="0"/>
                        <a:t>329000</a:t>
                      </a:r>
                      <a:endParaRPr lang="en-US" dirty="0"/>
                    </a:p>
                  </a:txBody>
                  <a:tcPr/>
                </a:tc>
                <a:tc>
                  <a:txBody>
                    <a:bodyPr/>
                    <a:lstStyle/>
                    <a:p>
                      <a:pPr algn="ctr"/>
                      <a:r>
                        <a:rPr lang="fa-IR" dirty="0" smtClean="0"/>
                        <a:t>1840</a:t>
                      </a:r>
                      <a:endParaRPr lang="en-US" dirty="0"/>
                    </a:p>
                  </a:txBody>
                  <a:tcPr/>
                </a:tc>
              </a:tr>
              <a:tr h="313469">
                <a:tc>
                  <a:txBody>
                    <a:bodyPr/>
                    <a:lstStyle/>
                    <a:p>
                      <a:pPr algn="ctr"/>
                      <a:r>
                        <a:rPr lang="fa-IR" dirty="0" smtClean="0"/>
                        <a:t>496000</a:t>
                      </a:r>
                      <a:endParaRPr lang="en-US" dirty="0"/>
                    </a:p>
                  </a:txBody>
                  <a:tcPr/>
                </a:tc>
                <a:tc>
                  <a:txBody>
                    <a:bodyPr/>
                    <a:lstStyle/>
                    <a:p>
                      <a:pPr algn="ctr"/>
                      <a:r>
                        <a:rPr lang="fa-IR" dirty="0" smtClean="0"/>
                        <a:t>1860</a:t>
                      </a:r>
                      <a:endParaRPr lang="en-US" dirty="0"/>
                    </a:p>
                  </a:txBody>
                  <a:tcPr/>
                </a:tc>
              </a:tr>
              <a:tr h="313469">
                <a:tc>
                  <a:txBody>
                    <a:bodyPr/>
                    <a:lstStyle/>
                    <a:p>
                      <a:pPr algn="ctr"/>
                      <a:r>
                        <a:rPr lang="fa-IR" dirty="0" smtClean="0"/>
                        <a:t>1000000</a:t>
                      </a:r>
                      <a:endParaRPr lang="en-US" dirty="0"/>
                    </a:p>
                  </a:txBody>
                  <a:tcPr/>
                </a:tc>
                <a:tc>
                  <a:txBody>
                    <a:bodyPr/>
                    <a:lstStyle/>
                    <a:p>
                      <a:pPr algn="ctr"/>
                      <a:r>
                        <a:rPr lang="fa-IR" dirty="0" smtClean="0"/>
                        <a:t>1870</a:t>
                      </a:r>
                      <a:endParaRPr lang="en-US" dirty="0"/>
                    </a:p>
                  </a:txBody>
                  <a:tcPr/>
                </a:tc>
              </a:tr>
              <a:tr h="313469">
                <a:tc>
                  <a:txBody>
                    <a:bodyPr/>
                    <a:lstStyle/>
                    <a:p>
                      <a:pPr algn="ctr"/>
                      <a:r>
                        <a:rPr lang="fa-IR" dirty="0" smtClean="0"/>
                        <a:t>1500000</a:t>
                      </a:r>
                      <a:endParaRPr lang="en-US" dirty="0"/>
                    </a:p>
                  </a:txBody>
                  <a:tcPr/>
                </a:tc>
                <a:tc>
                  <a:txBody>
                    <a:bodyPr/>
                    <a:lstStyle/>
                    <a:p>
                      <a:pPr algn="ctr"/>
                      <a:r>
                        <a:rPr lang="fa-IR" dirty="0" smtClean="0"/>
                        <a:t>1888</a:t>
                      </a:r>
                      <a:endParaRPr lang="en-US" dirty="0"/>
                    </a:p>
                  </a:txBody>
                  <a:tcPr/>
                </a:tc>
              </a:tr>
            </a:tbl>
          </a:graphicData>
        </a:graphic>
      </p:graphicFrame>
      <p:sp>
        <p:nvSpPr>
          <p:cNvPr id="7" name="TextBox 6"/>
          <p:cNvSpPr txBox="1"/>
          <p:nvPr/>
        </p:nvSpPr>
        <p:spPr>
          <a:xfrm>
            <a:off x="5183440" y="1781428"/>
            <a:ext cx="5979886" cy="1015663"/>
          </a:xfrm>
          <a:prstGeom prst="rect">
            <a:avLst/>
          </a:prstGeom>
          <a:noFill/>
        </p:spPr>
        <p:txBody>
          <a:bodyPr wrap="square" rtlCol="0">
            <a:spAutoFit/>
          </a:bodyPr>
          <a:lstStyle/>
          <a:p>
            <a:pPr algn="just" rtl="1"/>
            <a:r>
              <a:rPr lang="fa-IR" sz="2000" dirty="0">
                <a:cs typeface="B Nazanin" panose="00000400000000000000" pitchFamily="2" charset="-78"/>
              </a:rPr>
              <a:t>در طی قرن نوزدهم شهر باسرعتی زیاد به لحاظ اقتصادی توسعه یافت.ارقام جمعیتی نشان دهنده این واقعیت است.این ارقام در جدول روبه رو آمده است :</a:t>
            </a:r>
            <a:endParaRPr lang="en-US" sz="2000" dirty="0">
              <a:cs typeface="B Nazanin" panose="00000400000000000000" pitchFamily="2" charset="-78"/>
            </a:endParaRPr>
          </a:p>
        </p:txBody>
      </p:sp>
      <p:sp>
        <p:nvSpPr>
          <p:cNvPr id="8" name="TextBox 7"/>
          <p:cNvSpPr txBox="1"/>
          <p:nvPr/>
        </p:nvSpPr>
        <p:spPr>
          <a:xfrm>
            <a:off x="5517269" y="4523046"/>
            <a:ext cx="5646057" cy="1015663"/>
          </a:xfrm>
          <a:prstGeom prst="rect">
            <a:avLst/>
          </a:prstGeom>
          <a:noFill/>
        </p:spPr>
        <p:txBody>
          <a:bodyPr wrap="square" rtlCol="0">
            <a:spAutoFit/>
          </a:bodyPr>
          <a:lstStyle/>
          <a:p>
            <a:pPr algn="r" rtl="1"/>
            <a:r>
              <a:rPr lang="fa-IR" sz="2000" dirty="0">
                <a:cs typeface="B Nazanin" panose="00000400000000000000" pitchFamily="2" charset="-78"/>
              </a:rPr>
              <a:t>حصار در سال 1850 برچیده شد و بولوار کمربندی جایگزین آن گردید</a:t>
            </a:r>
            <a:r>
              <a:rPr lang="fa-IR" sz="2000" dirty="0" smtClean="0">
                <a:cs typeface="B Nazanin" panose="00000400000000000000" pitchFamily="2" charset="-78"/>
              </a:rPr>
              <a:t>. این جمعیت افزون شده در قرن 19 در آپارتمان های تجاری حد فاصل این خیابان و خط آهن رینگ باتن اسکان یافتند.</a:t>
            </a:r>
            <a:endParaRPr lang="en-US" sz="2000" dirty="0">
              <a:cs typeface="B Nazanin" panose="00000400000000000000" pitchFamily="2" charset="-78"/>
            </a:endParaRPr>
          </a:p>
        </p:txBody>
      </p:sp>
      <p:pic>
        <p:nvPicPr>
          <p:cNvPr id="9" name="Picture 8" descr="C:\Users\user\Desktop\berlin\برلین\berlin enghelab\1650-1890expansionlarg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4878" y="3748043"/>
            <a:ext cx="3420895" cy="256567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8011886" y="2396981"/>
            <a:ext cx="2503408" cy="400110"/>
          </a:xfrm>
          <a:prstGeom prst="rect">
            <a:avLst/>
          </a:prstGeom>
          <a:noFill/>
        </p:spPr>
        <p:txBody>
          <a:bodyPr wrap="square" rtlCol="0">
            <a:spAutoFit/>
          </a:bodyPr>
          <a:lstStyle/>
          <a:p>
            <a:pPr algn="r" rtl="1"/>
            <a:r>
              <a:rPr lang="fa-IR" sz="2000" dirty="0">
                <a:cs typeface="B Nazanin" panose="00000400000000000000" pitchFamily="2" charset="-78"/>
              </a:rPr>
              <a:t>(جیمز موریس، 1390) </a:t>
            </a:r>
          </a:p>
        </p:txBody>
      </p:sp>
      <p:sp>
        <p:nvSpPr>
          <p:cNvPr id="11" name="TextBox 10"/>
          <p:cNvSpPr txBox="1"/>
          <p:nvPr/>
        </p:nvSpPr>
        <p:spPr>
          <a:xfrm>
            <a:off x="6739580" y="5538709"/>
            <a:ext cx="2503408" cy="400110"/>
          </a:xfrm>
          <a:prstGeom prst="rect">
            <a:avLst/>
          </a:prstGeom>
          <a:noFill/>
        </p:spPr>
        <p:txBody>
          <a:bodyPr wrap="square" rtlCol="0">
            <a:spAutoFit/>
          </a:bodyPr>
          <a:lstStyle/>
          <a:p>
            <a:pPr algn="r" rtl="1"/>
            <a:r>
              <a:rPr lang="fa-IR" sz="2000" dirty="0">
                <a:cs typeface="B Nazanin" panose="00000400000000000000" pitchFamily="2" charset="-78"/>
              </a:rPr>
              <a:t>(جیمز موریس، 1390) </a:t>
            </a:r>
          </a:p>
        </p:txBody>
      </p:sp>
      <p:sp>
        <p:nvSpPr>
          <p:cNvPr id="12" name="TextBox 11"/>
          <p:cNvSpPr txBox="1"/>
          <p:nvPr/>
        </p:nvSpPr>
        <p:spPr>
          <a:xfrm>
            <a:off x="1291567" y="6313714"/>
            <a:ext cx="3193143" cy="369332"/>
          </a:xfrm>
          <a:prstGeom prst="rect">
            <a:avLst/>
          </a:prstGeom>
          <a:noFill/>
        </p:spPr>
        <p:txBody>
          <a:bodyPr wrap="square" rtlCol="0">
            <a:spAutoFit/>
          </a:bodyPr>
          <a:lstStyle/>
          <a:p>
            <a:r>
              <a:rPr lang="en-US" dirty="0" smtClean="0"/>
              <a:t>www.en.Wikipedia.org</a:t>
            </a:r>
            <a:endParaRPr lang="en-US" dirty="0"/>
          </a:p>
        </p:txBody>
      </p:sp>
    </p:spTree>
    <p:extLst>
      <p:ext uri="{BB962C8B-B14F-4D97-AF65-F5344CB8AC3E}">
        <p14:creationId xmlns:p14="http://schemas.microsoft.com/office/powerpoint/2010/main" val="2466099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79310" y="406979"/>
            <a:ext cx="2235200" cy="400110"/>
          </a:xfrm>
          <a:prstGeom prst="rect">
            <a:avLst/>
          </a:prstGeom>
          <a:noFill/>
        </p:spPr>
        <p:txBody>
          <a:bodyPr wrap="square" rtlCol="0">
            <a:spAutoFit/>
          </a:bodyPr>
          <a:lstStyle/>
          <a:p>
            <a:pPr algn="r" rtl="1"/>
            <a:r>
              <a:rPr lang="fa-IR" sz="2000" b="1" dirty="0">
                <a:cs typeface="B Homa" panose="00000400000000000000" pitchFamily="2" charset="-78"/>
              </a:rPr>
              <a:t>قرن بیستم</a:t>
            </a:r>
            <a:endParaRPr lang="en-US" sz="2000" b="1" dirty="0">
              <a:cs typeface="B Homa" panose="00000400000000000000" pitchFamily="2" charset="-78"/>
            </a:endParaRPr>
          </a:p>
        </p:txBody>
      </p:sp>
      <p:sp>
        <p:nvSpPr>
          <p:cNvPr id="3" name="TextBox 2"/>
          <p:cNvSpPr txBox="1"/>
          <p:nvPr/>
        </p:nvSpPr>
        <p:spPr>
          <a:xfrm>
            <a:off x="682580" y="1532586"/>
            <a:ext cx="10560676" cy="1292662"/>
          </a:xfrm>
          <a:prstGeom prst="rect">
            <a:avLst/>
          </a:prstGeom>
          <a:noFill/>
        </p:spPr>
        <p:txBody>
          <a:bodyPr wrap="square" rtlCol="0">
            <a:spAutoFit/>
          </a:bodyPr>
          <a:lstStyle/>
          <a:p>
            <a:pPr algn="r" rtl="1"/>
            <a:r>
              <a:rPr lang="fa-IR" sz="2000" dirty="0">
                <a:cs typeface="B Nazanin" panose="00000400000000000000" pitchFamily="2" charset="-78"/>
              </a:rPr>
              <a:t>افزایش محدوده ی شهر و الحاق روستاها و حومه ها به دنبال جنگ جهانی اول (1920) (</a:t>
            </a:r>
            <a:r>
              <a:rPr lang="en-US" sz="2000" dirty="0">
                <a:cs typeface="B Nazanin" panose="00000400000000000000" pitchFamily="2" charset="-78"/>
              </a:rPr>
              <a:t>Courses.umass.edu</a:t>
            </a:r>
            <a:r>
              <a:rPr lang="fa-IR" sz="2000" dirty="0">
                <a:cs typeface="B Nazanin" panose="00000400000000000000" pitchFamily="2" charset="-78"/>
              </a:rPr>
              <a:t>) </a:t>
            </a:r>
          </a:p>
          <a:p>
            <a:pPr algn="r" rtl="1"/>
            <a:r>
              <a:rPr lang="fa-IR" sz="2000" dirty="0">
                <a:cs typeface="B Nazanin" panose="00000400000000000000" pitchFamily="2" charset="-78"/>
              </a:rPr>
              <a:t>نخستین «کوی وسیع خانه سازی» آلمان </a:t>
            </a:r>
            <a:r>
              <a:rPr lang="fa-IR" sz="2000" dirty="0" smtClean="0">
                <a:cs typeface="B Nazanin" panose="00000400000000000000" pitchFamily="2" charset="-78"/>
              </a:rPr>
              <a:t>(کوی مسکونی پریتز) </a:t>
            </a:r>
            <a:r>
              <a:rPr lang="fa-IR" sz="2000" dirty="0">
                <a:cs typeface="B Nazanin" panose="00000400000000000000" pitchFamily="2" charset="-78"/>
              </a:rPr>
              <a:t>که مرکب از 2000 واحد خانه (2 تا 4 طبقه) بود در سال 1925 ساخته شد. (آوستروفسکی، واتسلاف،1371) </a:t>
            </a:r>
          </a:p>
          <a:p>
            <a:pPr algn="r" rtl="1"/>
            <a:endParaRPr lang="en-US" dirty="0"/>
          </a:p>
        </p:txBody>
      </p:sp>
      <p:sp>
        <p:nvSpPr>
          <p:cNvPr id="4" name="TextBox 3"/>
          <p:cNvSpPr txBox="1"/>
          <p:nvPr/>
        </p:nvSpPr>
        <p:spPr>
          <a:xfrm>
            <a:off x="411408" y="5510011"/>
            <a:ext cx="10625071" cy="677108"/>
          </a:xfrm>
          <a:prstGeom prst="rect">
            <a:avLst/>
          </a:prstGeom>
          <a:noFill/>
        </p:spPr>
        <p:txBody>
          <a:bodyPr wrap="square" rtlCol="0">
            <a:spAutoFit/>
          </a:bodyPr>
          <a:lstStyle/>
          <a:p>
            <a:pPr algn="r" rtl="1"/>
            <a:r>
              <a:rPr lang="fa-IR" sz="2000" dirty="0">
                <a:cs typeface="B Nazanin" panose="00000400000000000000" pitchFamily="2" charset="-78"/>
              </a:rPr>
              <a:t>اقامت صدراعظم، هیتلر در برلین و تخریب جامعه یهودیان </a:t>
            </a:r>
            <a:r>
              <a:rPr lang="en-US" sz="2000" dirty="0" smtClean="0">
                <a:cs typeface="B Nazanin" panose="00000400000000000000" pitchFamily="2" charset="-78"/>
              </a:rPr>
              <a:t>.</a:t>
            </a:r>
            <a:r>
              <a:rPr lang="fa-IR" sz="2000" dirty="0" smtClean="0">
                <a:cs typeface="B Nazanin" panose="00000400000000000000" pitchFamily="2" charset="-78"/>
              </a:rPr>
              <a:t>(</a:t>
            </a:r>
            <a:r>
              <a:rPr lang="en-US" sz="2000" dirty="0">
                <a:cs typeface="B Nazanin" panose="00000400000000000000" pitchFamily="2" charset="-78"/>
              </a:rPr>
              <a:t>Courses.umass.edu</a:t>
            </a:r>
            <a:r>
              <a:rPr lang="fa-IR" sz="2000" dirty="0">
                <a:cs typeface="B Nazanin" panose="00000400000000000000" pitchFamily="2" charset="-78"/>
              </a:rPr>
              <a:t>) </a:t>
            </a:r>
          </a:p>
          <a:p>
            <a:pPr algn="r" rtl="1"/>
            <a:endParaRPr lang="en-US" dirty="0"/>
          </a:p>
        </p:txBody>
      </p:sp>
      <p:pic>
        <p:nvPicPr>
          <p:cNvPr id="5" name="Picture 2" descr="C:\Users\user\Desktop\Hufeisensiedlung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517" y="2821585"/>
            <a:ext cx="3732671" cy="2463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user\Desktop\Gutshof_Brit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7185" y="2821585"/>
            <a:ext cx="3732671" cy="2456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32025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2434" y="1493950"/>
            <a:ext cx="9736428" cy="677108"/>
          </a:xfrm>
          <a:prstGeom prst="rect">
            <a:avLst/>
          </a:prstGeom>
          <a:noFill/>
        </p:spPr>
        <p:txBody>
          <a:bodyPr wrap="square" rtlCol="0">
            <a:spAutoFit/>
          </a:bodyPr>
          <a:lstStyle/>
          <a:p>
            <a:pPr algn="r" rtl="1"/>
            <a:r>
              <a:rPr lang="fa-IR" sz="2000" dirty="0">
                <a:cs typeface="B Nazanin" panose="00000400000000000000" pitchFamily="2" charset="-78"/>
              </a:rPr>
              <a:t>خرابی قسمت بزرگی از مرکز برلین در جنگ جهانی دوم (</a:t>
            </a:r>
            <a:r>
              <a:rPr lang="en-US" sz="2000" dirty="0">
                <a:cs typeface="B Nazanin" panose="00000400000000000000" pitchFamily="2" charset="-78"/>
              </a:rPr>
              <a:t>Courses.umass.edu</a:t>
            </a:r>
            <a:r>
              <a:rPr lang="fa-IR" sz="2000" dirty="0">
                <a:cs typeface="B Nazanin" panose="00000400000000000000" pitchFamily="2" charset="-78"/>
              </a:rPr>
              <a:t>) </a:t>
            </a:r>
          </a:p>
          <a:p>
            <a:pPr algn="r" rtl="1"/>
            <a:endParaRPr lang="en-US" dirty="0"/>
          </a:p>
        </p:txBody>
      </p:sp>
      <p:pic>
        <p:nvPicPr>
          <p:cNvPr id="3" name="Picture 2" descr="C:\Users\user\Desktop\berlin\برلین\berlin after the ww2\berlin-bird-eye-view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673" y="614476"/>
            <a:ext cx="3180127" cy="366551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9436" y="4356768"/>
            <a:ext cx="3482364" cy="195537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1372" y="2586934"/>
            <a:ext cx="4227490" cy="2945152"/>
          </a:xfrm>
          <a:prstGeom prst="rect">
            <a:avLst/>
          </a:prstGeom>
        </p:spPr>
      </p:pic>
      <p:sp>
        <p:nvSpPr>
          <p:cNvPr id="7" name="TextBox 6"/>
          <p:cNvSpPr txBox="1"/>
          <p:nvPr/>
        </p:nvSpPr>
        <p:spPr>
          <a:xfrm>
            <a:off x="8374743" y="5532086"/>
            <a:ext cx="2235200" cy="375228"/>
          </a:xfrm>
          <a:prstGeom prst="rect">
            <a:avLst/>
          </a:prstGeom>
          <a:noFill/>
        </p:spPr>
        <p:txBody>
          <a:bodyPr wrap="square" rtlCol="0">
            <a:spAutoFit/>
          </a:bodyPr>
          <a:lstStyle/>
          <a:p>
            <a:r>
              <a:rPr lang="en-US" dirty="0" smtClean="0"/>
              <a:t>www.parsine.com</a:t>
            </a:r>
            <a:endParaRPr lang="en-US" dirty="0"/>
          </a:p>
        </p:txBody>
      </p:sp>
      <p:sp>
        <p:nvSpPr>
          <p:cNvPr id="8" name="TextBox 7"/>
          <p:cNvSpPr txBox="1"/>
          <p:nvPr/>
        </p:nvSpPr>
        <p:spPr>
          <a:xfrm>
            <a:off x="3923018" y="6388921"/>
            <a:ext cx="2235200" cy="375228"/>
          </a:xfrm>
          <a:prstGeom prst="rect">
            <a:avLst/>
          </a:prstGeom>
          <a:noFill/>
        </p:spPr>
        <p:txBody>
          <a:bodyPr wrap="square" rtlCol="0">
            <a:spAutoFit/>
          </a:bodyPr>
          <a:lstStyle/>
          <a:p>
            <a:r>
              <a:rPr lang="en-US" dirty="0" smtClean="0"/>
              <a:t>www.parsine.com</a:t>
            </a:r>
            <a:endParaRPr lang="en-US" dirty="0"/>
          </a:p>
        </p:txBody>
      </p:sp>
      <p:sp>
        <p:nvSpPr>
          <p:cNvPr id="10" name="TextBox 9"/>
          <p:cNvSpPr txBox="1"/>
          <p:nvPr/>
        </p:nvSpPr>
        <p:spPr>
          <a:xfrm>
            <a:off x="1001485" y="4630057"/>
            <a:ext cx="1886857" cy="646331"/>
          </a:xfrm>
          <a:prstGeom prst="rect">
            <a:avLst/>
          </a:prstGeom>
          <a:noFill/>
        </p:spPr>
        <p:txBody>
          <a:bodyPr wrap="square" rtlCol="0">
            <a:spAutoFit/>
          </a:bodyPr>
          <a:lstStyle/>
          <a:p>
            <a:pPr algn="r" rtl="1"/>
            <a:r>
              <a:rPr lang="en-US" dirty="0"/>
              <a:t>www.flickr.com</a:t>
            </a:r>
            <a:endParaRPr lang="fa-IR" dirty="0"/>
          </a:p>
          <a:p>
            <a:pPr algn="r" rtl="1"/>
            <a:endParaRPr lang="en-US" dirty="0"/>
          </a:p>
        </p:txBody>
      </p:sp>
    </p:spTree>
    <p:extLst>
      <p:ext uri="{BB962C8B-B14F-4D97-AF65-F5344CB8AC3E}">
        <p14:creationId xmlns:p14="http://schemas.microsoft.com/office/powerpoint/2010/main" val="199885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fade">
                                      <p:cBhvr>
                                        <p:cTn id="32" dur="1000"/>
                                        <p:tgtEl>
                                          <p:spTgt spid="7">
                                            <p:txEl>
                                              <p:pRg st="0" end="0"/>
                                            </p:txEl>
                                          </p:spTgt>
                                        </p:tgtEl>
                                      </p:cBhvr>
                                    </p:animEffect>
                                    <p:anim calcmode="lin" valueType="num">
                                      <p:cBhvr>
                                        <p:cTn id="3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86970" y="1365161"/>
            <a:ext cx="10217649" cy="1877437"/>
          </a:xfrm>
          <a:prstGeom prst="rect">
            <a:avLst/>
          </a:prstGeom>
          <a:noFill/>
        </p:spPr>
        <p:txBody>
          <a:bodyPr wrap="square" rtlCol="0">
            <a:spAutoFit/>
          </a:bodyPr>
          <a:lstStyle/>
          <a:p>
            <a:pPr algn="just" rtl="1"/>
            <a:r>
              <a:rPr lang="fa-IR" sz="2000" dirty="0">
                <a:cs typeface="B Nazanin" panose="00000400000000000000" pitchFamily="2" charset="-78"/>
              </a:rPr>
              <a:t>دیوار برلین نام دیواری به طول ۱۵۵ کیلومتر و به ارتفاع ۲ متر بود که پس از </a:t>
            </a:r>
            <a:r>
              <a:rPr lang="fa-IR" sz="2000" dirty="0" smtClean="0">
                <a:cs typeface="B Nazanin" panose="00000400000000000000" pitchFamily="2" charset="-78"/>
              </a:rPr>
              <a:t>خاتمه</a:t>
            </a:r>
            <a:r>
              <a:rPr lang="en-US" sz="2000" dirty="0" smtClean="0">
                <a:cs typeface="B Nazanin" panose="00000400000000000000" pitchFamily="2" charset="-78"/>
              </a:rPr>
              <a:t> </a:t>
            </a:r>
            <a:r>
              <a:rPr lang="fa-IR" sz="2000" dirty="0" smtClean="0">
                <a:cs typeface="B Nazanin" panose="00000400000000000000" pitchFamily="2" charset="-78"/>
              </a:rPr>
              <a:t> </a:t>
            </a:r>
            <a:r>
              <a:rPr lang="fa-IR" sz="2000" dirty="0">
                <a:cs typeface="B Nazanin" panose="00000400000000000000" pitchFamily="2" charset="-78"/>
              </a:rPr>
              <a:t>جنگ جهانی دوم و شکست حزب نازی (حزب حاکم بر آلمان)، تأسیس شد. این دیوار در بین سال‌های ۱۹۶۱ تا ۱۹۸۹ به مدت ۲۸ سال شهر </a:t>
            </a:r>
            <a:r>
              <a:rPr lang="fa-IR" sz="2000" dirty="0" smtClean="0">
                <a:cs typeface="B Nazanin" panose="00000400000000000000" pitchFamily="2" charset="-78"/>
              </a:rPr>
              <a:t> برلین</a:t>
            </a:r>
            <a:r>
              <a:rPr lang="fa-IR" sz="2000" dirty="0">
                <a:cs typeface="B Nazanin" panose="00000400000000000000" pitchFamily="2" charset="-78"/>
              </a:rPr>
              <a:t> را به دو </a:t>
            </a:r>
            <a:r>
              <a:rPr lang="fa-IR" sz="2000" dirty="0" smtClean="0">
                <a:cs typeface="B Nazanin" panose="00000400000000000000" pitchFamily="2" charset="-78"/>
              </a:rPr>
              <a:t>منطقه ی </a:t>
            </a:r>
            <a:r>
              <a:rPr lang="fa-IR" sz="2000" dirty="0">
                <a:cs typeface="B Nazanin" panose="00000400000000000000" pitchFamily="2" charset="-78"/>
              </a:rPr>
              <a:t>شرقی و غربی تقسیم کرده بود</a:t>
            </a:r>
            <a:r>
              <a:rPr lang="fa-IR" sz="2000" dirty="0" smtClean="0">
                <a:cs typeface="B Nazanin" panose="00000400000000000000" pitchFamily="2" charset="-78"/>
              </a:rPr>
              <a:t>. قسمت شرق تحت سیطره شوروی و قسمت غربی تحت اختیار دولت های فرانسه ، انگلستان و آمریکا بود.</a:t>
            </a:r>
            <a:r>
              <a:rPr lang="fa-IR" sz="2000" dirty="0">
                <a:cs typeface="B Nazanin" panose="00000400000000000000" pitchFamily="2" charset="-78"/>
              </a:rPr>
              <a:t> این دیوار اصلی‌ترین نماد </a:t>
            </a:r>
            <a:r>
              <a:rPr lang="fa-IR" sz="2000" dirty="0" smtClean="0">
                <a:cs typeface="B Nazanin" panose="00000400000000000000" pitchFamily="2" charset="-78"/>
              </a:rPr>
              <a:t>جنگ سرد </a:t>
            </a:r>
            <a:r>
              <a:rPr lang="fa-IR" sz="2000" dirty="0">
                <a:cs typeface="B Nazanin" panose="00000400000000000000" pitchFamily="2" charset="-78"/>
              </a:rPr>
              <a:t> بود که به </a:t>
            </a:r>
            <a:r>
              <a:rPr lang="fa-IR" sz="2000" dirty="0" smtClean="0">
                <a:cs typeface="B Nazanin" panose="00000400000000000000" pitchFamily="2" charset="-78"/>
              </a:rPr>
              <a:t>پرده ی آهنین</a:t>
            </a:r>
            <a:r>
              <a:rPr lang="fa-IR" sz="2000" dirty="0">
                <a:cs typeface="B Nazanin" panose="00000400000000000000" pitchFamily="2" charset="-78"/>
              </a:rPr>
              <a:t> مشهور شد</a:t>
            </a:r>
            <a:r>
              <a:rPr lang="fa-IR" dirty="0" smtClean="0"/>
              <a:t>.</a:t>
            </a:r>
          </a:p>
          <a:p>
            <a:r>
              <a:rPr lang="fa-IR" dirty="0"/>
              <a:t/>
            </a:r>
            <a:br>
              <a:rPr lang="fa-IR" dirty="0"/>
            </a:br>
            <a:endParaRPr lang="en-US" dirty="0"/>
          </a:p>
        </p:txBody>
      </p:sp>
      <p:pic>
        <p:nvPicPr>
          <p:cNvPr id="3" name="Picture 4" descr="C:\Users\user\Desktop\berlin\برلین\berlin wall(gmarquardt.hubpages.com)\yademane divare berlin 2010(wikipedi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6970" y="3892685"/>
            <a:ext cx="2469679" cy="21772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J:\berlinw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9144" y="2996523"/>
            <a:ext cx="4326913" cy="33515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0441" y="3892686"/>
            <a:ext cx="2594178" cy="2177265"/>
          </a:xfrm>
          <a:prstGeom prst="rect">
            <a:avLst/>
          </a:prstGeom>
        </p:spPr>
      </p:pic>
      <p:sp>
        <p:nvSpPr>
          <p:cNvPr id="6" name="TextBox 5"/>
          <p:cNvSpPr txBox="1"/>
          <p:nvPr/>
        </p:nvSpPr>
        <p:spPr>
          <a:xfrm>
            <a:off x="2007385" y="2346435"/>
            <a:ext cx="3193143" cy="369332"/>
          </a:xfrm>
          <a:prstGeom prst="rect">
            <a:avLst/>
          </a:prstGeom>
          <a:noFill/>
        </p:spPr>
        <p:txBody>
          <a:bodyPr wrap="square" rtlCol="0">
            <a:spAutoFit/>
          </a:bodyPr>
          <a:lstStyle/>
          <a:p>
            <a:r>
              <a:rPr lang="en-US" dirty="0" smtClean="0"/>
              <a:t>www.fa.Wikipedia.org</a:t>
            </a:r>
            <a:endParaRPr lang="en-US" dirty="0"/>
          </a:p>
        </p:txBody>
      </p:sp>
      <p:sp>
        <p:nvSpPr>
          <p:cNvPr id="7" name="TextBox 6"/>
          <p:cNvSpPr txBox="1"/>
          <p:nvPr/>
        </p:nvSpPr>
        <p:spPr>
          <a:xfrm>
            <a:off x="8588552" y="6348107"/>
            <a:ext cx="3193143" cy="369332"/>
          </a:xfrm>
          <a:prstGeom prst="rect">
            <a:avLst/>
          </a:prstGeom>
          <a:noFill/>
        </p:spPr>
        <p:txBody>
          <a:bodyPr wrap="square" rtlCol="0">
            <a:spAutoFit/>
          </a:bodyPr>
          <a:lstStyle/>
          <a:p>
            <a:r>
              <a:rPr lang="en-US" dirty="0" smtClean="0"/>
              <a:t>www.en.Wikipedia.org</a:t>
            </a:r>
            <a:endParaRPr lang="en-US" dirty="0"/>
          </a:p>
        </p:txBody>
      </p:sp>
      <p:sp>
        <p:nvSpPr>
          <p:cNvPr id="8" name="TextBox 7"/>
          <p:cNvSpPr txBox="1"/>
          <p:nvPr/>
        </p:nvSpPr>
        <p:spPr>
          <a:xfrm>
            <a:off x="840582" y="6348107"/>
            <a:ext cx="3193143" cy="369332"/>
          </a:xfrm>
          <a:prstGeom prst="rect">
            <a:avLst/>
          </a:prstGeom>
          <a:noFill/>
        </p:spPr>
        <p:txBody>
          <a:bodyPr wrap="square" rtlCol="0">
            <a:spAutoFit/>
          </a:bodyPr>
          <a:lstStyle/>
          <a:p>
            <a:r>
              <a:rPr lang="en-US" dirty="0" smtClean="0"/>
              <a:t>www.en.Wikipedia.org</a:t>
            </a:r>
            <a:endParaRPr lang="en-US" dirty="0"/>
          </a:p>
        </p:txBody>
      </p:sp>
      <p:sp>
        <p:nvSpPr>
          <p:cNvPr id="10" name="Rectangle 9"/>
          <p:cNvSpPr/>
          <p:nvPr/>
        </p:nvSpPr>
        <p:spPr>
          <a:xfrm>
            <a:off x="4436220" y="6348107"/>
            <a:ext cx="2900153" cy="369332"/>
          </a:xfrm>
          <a:prstGeom prst="rect">
            <a:avLst/>
          </a:prstGeom>
        </p:spPr>
        <p:txBody>
          <a:bodyPr wrap="none">
            <a:spAutoFit/>
          </a:bodyPr>
          <a:lstStyle/>
          <a:p>
            <a:r>
              <a:rPr lang="en-US" dirty="0">
                <a:cs typeface="B Nazanin" panose="00000400000000000000" pitchFamily="2" charset="-78"/>
              </a:rPr>
              <a:t>www.forum.nazicenter.ir</a:t>
            </a:r>
            <a:endParaRPr lang="en-US" dirty="0"/>
          </a:p>
        </p:txBody>
      </p:sp>
    </p:spTree>
    <p:extLst>
      <p:ext uri="{BB962C8B-B14F-4D97-AF65-F5344CB8AC3E}">
        <p14:creationId xmlns:p14="http://schemas.microsoft.com/office/powerpoint/2010/main" val="108923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15921" y="1468191"/>
            <a:ext cx="9362941" cy="707886"/>
          </a:xfrm>
          <a:prstGeom prst="rect">
            <a:avLst/>
          </a:prstGeom>
          <a:noFill/>
        </p:spPr>
        <p:txBody>
          <a:bodyPr wrap="square" rtlCol="0">
            <a:spAutoFit/>
          </a:bodyPr>
          <a:lstStyle/>
          <a:p>
            <a:pPr algn="r" rtl="1"/>
            <a:r>
              <a:rPr lang="fa-IR" sz="2000" dirty="0">
                <a:cs typeface="B Nazanin" panose="00000400000000000000" pitchFamily="2" charset="-78"/>
              </a:rPr>
              <a:t>در سال 1989 میلادی دیوار برلین فروریخت و دو ایالت آلمان دو باره یکی شدند این نخستین گام در راستا اتحاد دوباره دو کشور آلمان غربی و شرقی بود که این امر در سال 1990 رخ داد.</a:t>
            </a:r>
            <a:endParaRPr lang="en-US" sz="20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413516" y="3169372"/>
            <a:ext cx="4023709" cy="2609314"/>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6031" y="3169372"/>
            <a:ext cx="4023709" cy="2609314"/>
          </a:xfrm>
          <a:prstGeom prst="rect">
            <a:avLst/>
          </a:prstGeom>
        </p:spPr>
      </p:pic>
      <p:sp>
        <p:nvSpPr>
          <p:cNvPr id="6" name="TextBox 5"/>
          <p:cNvSpPr txBox="1"/>
          <p:nvPr/>
        </p:nvSpPr>
        <p:spPr>
          <a:xfrm>
            <a:off x="1698171" y="6008914"/>
            <a:ext cx="3120572" cy="369332"/>
          </a:xfrm>
          <a:prstGeom prst="rect">
            <a:avLst/>
          </a:prstGeom>
          <a:noFill/>
        </p:spPr>
        <p:txBody>
          <a:bodyPr wrap="square" rtlCol="0">
            <a:spAutoFit/>
          </a:bodyPr>
          <a:lstStyle/>
          <a:p>
            <a:pPr algn="r" rtl="1"/>
            <a:r>
              <a:rPr lang="en-US" dirty="0"/>
              <a:t>www.thefinestwriter.com</a:t>
            </a:r>
          </a:p>
        </p:txBody>
      </p:sp>
      <p:sp>
        <p:nvSpPr>
          <p:cNvPr id="7" name="TextBox 6"/>
          <p:cNvSpPr txBox="1"/>
          <p:nvPr/>
        </p:nvSpPr>
        <p:spPr>
          <a:xfrm>
            <a:off x="7467599" y="6008914"/>
            <a:ext cx="3120572" cy="369332"/>
          </a:xfrm>
          <a:prstGeom prst="rect">
            <a:avLst/>
          </a:prstGeom>
          <a:noFill/>
        </p:spPr>
        <p:txBody>
          <a:bodyPr wrap="square" rtlCol="0">
            <a:spAutoFit/>
          </a:bodyPr>
          <a:lstStyle/>
          <a:p>
            <a:pPr algn="r" rtl="1"/>
            <a:r>
              <a:rPr lang="en-US" dirty="0"/>
              <a:t>www.thefinestwriter.com</a:t>
            </a:r>
          </a:p>
        </p:txBody>
      </p:sp>
    </p:spTree>
    <p:extLst>
      <p:ext uri="{BB962C8B-B14F-4D97-AF65-F5344CB8AC3E}">
        <p14:creationId xmlns:p14="http://schemas.microsoft.com/office/powerpoint/2010/main" val="2530220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91329" y="475880"/>
            <a:ext cx="3928056" cy="677108"/>
          </a:xfrm>
          <a:prstGeom prst="rect">
            <a:avLst/>
          </a:prstGeom>
          <a:noFill/>
        </p:spPr>
        <p:txBody>
          <a:bodyPr wrap="square" rtlCol="0">
            <a:spAutoFit/>
          </a:bodyPr>
          <a:lstStyle/>
          <a:p>
            <a:pPr algn="r" rtl="1"/>
            <a:r>
              <a:rPr lang="fa-IR" sz="2000" b="1" dirty="0" smtClean="0">
                <a:cs typeface="B Homa" panose="00000400000000000000" pitchFamily="2" charset="-78"/>
              </a:rPr>
              <a:t>خیابان آنتر دن لیندن</a:t>
            </a:r>
            <a:endParaRPr lang="fa-IR" sz="2000" b="1" dirty="0">
              <a:cs typeface="B Homa" panose="00000400000000000000" pitchFamily="2" charset="-78"/>
            </a:endParaRPr>
          </a:p>
          <a:p>
            <a:pPr algn="r" rtl="1"/>
            <a:endParaRPr lang="en-US" dirty="0"/>
          </a:p>
        </p:txBody>
      </p:sp>
      <p:sp>
        <p:nvSpPr>
          <p:cNvPr id="6" name="TextBox 5"/>
          <p:cNvSpPr txBox="1"/>
          <p:nvPr/>
        </p:nvSpPr>
        <p:spPr>
          <a:xfrm>
            <a:off x="712694" y="1465729"/>
            <a:ext cx="10071847" cy="1908215"/>
          </a:xfrm>
          <a:prstGeom prst="rect">
            <a:avLst/>
          </a:prstGeom>
          <a:noFill/>
        </p:spPr>
        <p:txBody>
          <a:bodyPr wrap="square" rtlCol="1">
            <a:spAutoFit/>
          </a:bodyPr>
          <a:lstStyle/>
          <a:p>
            <a:pPr algn="just" rtl="1"/>
            <a:r>
              <a:rPr lang="fa-IR" sz="2000" dirty="0">
                <a:cs typeface="B Nazanin" panose="00000400000000000000" pitchFamily="2" charset="-78"/>
              </a:rPr>
              <a:t>این خیابان که درختان لیمو دو سوی آن را مزین کرده اند ، مرکز شهر را به مناطق باز و پر درخت غرب متصل می کرد به تدریج در دو سوی این خیابان ساختمان هایی بنا شد.این خیابان بار 198 فوت عرض و نزدیک به یک مایل طول ، همچون خیابان شانزه لیزه پاریس که در بدو امو امر قصر سلطنتی را به مناطق باز خارج شهر وصل می کرد قصر سلطنتی را به دروازه ی براندنبورگ متصل می نمود. وجود هردوی این خیابان ها سبب گردید که منطقه ی غربی هر دو شهر برلین و پاریس به محلات اعیان نشینی بدل شود.</a:t>
            </a:r>
            <a:endParaRPr lang="en-US" sz="2000" dirty="0">
              <a:cs typeface="B Nazanin" panose="00000400000000000000" pitchFamily="2" charset="-78"/>
            </a:endParaRPr>
          </a:p>
          <a:p>
            <a:pPr algn="just"/>
            <a:endParaRPr lang="fa-IR" dirty="0">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947" y="3089856"/>
            <a:ext cx="4064000" cy="30480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200" y="3089856"/>
            <a:ext cx="4064000" cy="3048000"/>
          </a:xfrm>
          <a:prstGeom prst="rect">
            <a:avLst/>
          </a:prstGeom>
        </p:spPr>
      </p:pic>
      <p:sp>
        <p:nvSpPr>
          <p:cNvPr id="7" name="TextBox 6"/>
          <p:cNvSpPr txBox="1"/>
          <p:nvPr/>
        </p:nvSpPr>
        <p:spPr>
          <a:xfrm>
            <a:off x="6591300" y="6352000"/>
            <a:ext cx="2767799" cy="369332"/>
          </a:xfrm>
          <a:prstGeom prst="rect">
            <a:avLst/>
          </a:prstGeom>
          <a:noFill/>
        </p:spPr>
        <p:txBody>
          <a:bodyPr wrap="square" rtlCol="0">
            <a:spAutoFit/>
          </a:bodyPr>
          <a:lstStyle/>
          <a:p>
            <a:r>
              <a:rPr lang="en-US" dirty="0" smtClean="0"/>
              <a:t>www.en.Wikipedia.org</a:t>
            </a:r>
            <a:endParaRPr lang="en-US" dirty="0"/>
          </a:p>
        </p:txBody>
      </p:sp>
      <p:sp>
        <p:nvSpPr>
          <p:cNvPr id="8" name="TextBox 7"/>
          <p:cNvSpPr txBox="1"/>
          <p:nvPr/>
        </p:nvSpPr>
        <p:spPr>
          <a:xfrm>
            <a:off x="1976245" y="6352000"/>
            <a:ext cx="2703404" cy="369332"/>
          </a:xfrm>
          <a:prstGeom prst="rect">
            <a:avLst/>
          </a:prstGeom>
          <a:noFill/>
        </p:spPr>
        <p:txBody>
          <a:bodyPr wrap="square" rtlCol="0">
            <a:spAutoFit/>
          </a:bodyPr>
          <a:lstStyle/>
          <a:p>
            <a:r>
              <a:rPr lang="en-US" dirty="0" smtClean="0"/>
              <a:t>www.en.Wikipedia.org</a:t>
            </a:r>
            <a:endParaRPr lang="en-US" dirty="0"/>
          </a:p>
        </p:txBody>
      </p:sp>
    </p:spTree>
    <p:extLst>
      <p:ext uri="{BB962C8B-B14F-4D97-AF65-F5344CB8AC3E}">
        <p14:creationId xmlns:p14="http://schemas.microsoft.com/office/powerpoint/2010/main" val="8499946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76804" y="313778"/>
            <a:ext cx="3490174" cy="523220"/>
          </a:xfrm>
          <a:prstGeom prst="rect">
            <a:avLst/>
          </a:prstGeom>
          <a:noFill/>
        </p:spPr>
        <p:txBody>
          <a:bodyPr wrap="square" rtlCol="0">
            <a:spAutoFit/>
          </a:bodyPr>
          <a:lstStyle/>
          <a:p>
            <a:pPr algn="r" rtl="1"/>
            <a:r>
              <a:rPr lang="fa-IR" sz="2800" b="1" dirty="0">
                <a:cs typeface="B Nazanin" panose="00000400000000000000" pitchFamily="2" charset="-78"/>
              </a:rPr>
              <a:t>بناهای مهم</a:t>
            </a:r>
            <a:endParaRPr lang="en-US" sz="2800" b="1" dirty="0">
              <a:cs typeface="B Nazanin" panose="00000400000000000000" pitchFamily="2" charset="-78"/>
            </a:endParaRPr>
          </a:p>
        </p:txBody>
      </p:sp>
      <p:sp>
        <p:nvSpPr>
          <p:cNvPr id="3" name="TextBox 2"/>
          <p:cNvSpPr txBox="1"/>
          <p:nvPr/>
        </p:nvSpPr>
        <p:spPr>
          <a:xfrm>
            <a:off x="1657338" y="6099208"/>
            <a:ext cx="3103808" cy="400110"/>
          </a:xfrm>
          <a:prstGeom prst="rect">
            <a:avLst/>
          </a:prstGeom>
          <a:noFill/>
        </p:spPr>
        <p:txBody>
          <a:bodyPr wrap="square" rtlCol="0">
            <a:spAutoFit/>
          </a:bodyPr>
          <a:lstStyle/>
          <a:p>
            <a:r>
              <a:rPr lang="en-US" sz="2000" dirty="0">
                <a:cs typeface="B Nazanin" panose="00000400000000000000" pitchFamily="2" charset="-78"/>
              </a:rPr>
              <a:t>www.irgasht.com</a:t>
            </a:r>
          </a:p>
        </p:txBody>
      </p:sp>
      <p:sp>
        <p:nvSpPr>
          <p:cNvPr id="4" name="TextBox 3"/>
          <p:cNvSpPr txBox="1"/>
          <p:nvPr/>
        </p:nvSpPr>
        <p:spPr>
          <a:xfrm>
            <a:off x="1159099" y="2007915"/>
            <a:ext cx="9942490" cy="677108"/>
          </a:xfrm>
          <a:prstGeom prst="rect">
            <a:avLst/>
          </a:prstGeom>
          <a:noFill/>
        </p:spPr>
        <p:txBody>
          <a:bodyPr wrap="square" rtlCol="0">
            <a:spAutoFit/>
          </a:bodyPr>
          <a:lstStyle/>
          <a:p>
            <a:pPr algn="r" rtl="1"/>
            <a:r>
              <a:rPr lang="fa-IR" sz="2000" dirty="0">
                <a:cs typeface="B Nazanin" panose="00000400000000000000" pitchFamily="2" charset="-78"/>
              </a:rPr>
              <a:t>میدان بر اساس طرحی از معمار ارشد سلطنتی، فیلیپ گرلاک ساخته شده بود. (1734)  (پروفسور جان لنگ، 1390)</a:t>
            </a:r>
          </a:p>
          <a:p>
            <a:pPr algn="r" rtl="1"/>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4242" y="3063393"/>
            <a:ext cx="3810000" cy="28575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1589" y="3063393"/>
            <a:ext cx="3810000" cy="2857500"/>
          </a:xfrm>
          <a:prstGeom prst="rect">
            <a:avLst/>
          </a:prstGeom>
        </p:spPr>
      </p:pic>
      <p:sp>
        <p:nvSpPr>
          <p:cNvPr id="8" name="TextBox 7"/>
          <p:cNvSpPr txBox="1"/>
          <p:nvPr/>
        </p:nvSpPr>
        <p:spPr>
          <a:xfrm>
            <a:off x="7876710" y="6099208"/>
            <a:ext cx="3103808" cy="400110"/>
          </a:xfrm>
          <a:prstGeom prst="rect">
            <a:avLst/>
          </a:prstGeom>
          <a:noFill/>
        </p:spPr>
        <p:txBody>
          <a:bodyPr wrap="square" rtlCol="0">
            <a:spAutoFit/>
          </a:bodyPr>
          <a:lstStyle/>
          <a:p>
            <a:r>
              <a:rPr lang="en-US" sz="2000" dirty="0">
                <a:cs typeface="B Nazanin" panose="00000400000000000000" pitchFamily="2" charset="-78"/>
              </a:rPr>
              <a:t>www.irgasht.com</a:t>
            </a:r>
          </a:p>
        </p:txBody>
      </p:sp>
      <p:sp>
        <p:nvSpPr>
          <p:cNvPr id="9" name="TextBox 8"/>
          <p:cNvSpPr txBox="1"/>
          <p:nvPr/>
        </p:nvSpPr>
        <p:spPr>
          <a:xfrm>
            <a:off x="6110133" y="1241650"/>
            <a:ext cx="4623515" cy="677108"/>
          </a:xfrm>
          <a:prstGeom prst="rect">
            <a:avLst/>
          </a:prstGeom>
          <a:noFill/>
        </p:spPr>
        <p:txBody>
          <a:bodyPr wrap="square" rtlCol="0">
            <a:spAutoFit/>
          </a:bodyPr>
          <a:lstStyle/>
          <a:p>
            <a:pPr algn="r" rtl="1"/>
            <a:r>
              <a:rPr lang="fa-IR" sz="2000" b="1" dirty="0" smtClean="0">
                <a:cs typeface="B Homa" panose="00000400000000000000" pitchFamily="2" charset="-78"/>
              </a:rPr>
              <a:t>میدان پاریزر پلاتز</a:t>
            </a:r>
            <a:endParaRPr lang="fa-IR" sz="2000" b="1" dirty="0">
              <a:cs typeface="B Homa" panose="00000400000000000000" pitchFamily="2" charset="-78"/>
            </a:endParaRPr>
          </a:p>
          <a:p>
            <a:pPr algn="r" rtl="1"/>
            <a:endParaRPr lang="en-US" dirty="0"/>
          </a:p>
        </p:txBody>
      </p:sp>
    </p:spTree>
    <p:extLst>
      <p:ext uri="{BB962C8B-B14F-4D97-AF65-F5344CB8AC3E}">
        <p14:creationId xmlns:p14="http://schemas.microsoft.com/office/powerpoint/2010/main" val="23993063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35617" y="1609859"/>
            <a:ext cx="9530366" cy="1600438"/>
          </a:xfrm>
          <a:prstGeom prst="rect">
            <a:avLst/>
          </a:prstGeom>
          <a:noFill/>
        </p:spPr>
        <p:txBody>
          <a:bodyPr wrap="square" rtlCol="0">
            <a:spAutoFit/>
          </a:bodyPr>
          <a:lstStyle/>
          <a:p>
            <a:pPr algn="r" rtl="1"/>
            <a:r>
              <a:rPr lang="fa-IR" sz="2000" dirty="0">
                <a:cs typeface="B Nazanin" panose="00000400000000000000" pitchFamily="2" charset="-78"/>
              </a:rPr>
              <a:t>احداث براندنبورگ گیت </a:t>
            </a:r>
            <a:r>
              <a:rPr lang="fa-IR" sz="2000" dirty="0" smtClean="0">
                <a:cs typeface="B Nazanin" panose="00000400000000000000" pitchFamily="2" charset="-78"/>
              </a:rPr>
              <a:t>توسط </a:t>
            </a:r>
            <a:r>
              <a:rPr lang="fa-IR" sz="2000" dirty="0">
                <a:cs typeface="B Nazanin" panose="00000400000000000000" pitchFamily="2" charset="-78"/>
              </a:rPr>
              <a:t>کارل گوتهارد </a:t>
            </a:r>
            <a:r>
              <a:rPr lang="fa-IR" sz="2000" dirty="0" smtClean="0">
                <a:cs typeface="B Nazanin" panose="00000400000000000000" pitchFamily="2" charset="-78"/>
              </a:rPr>
              <a:t> </a:t>
            </a:r>
            <a:r>
              <a:rPr lang="fa-IR" sz="2000" dirty="0">
                <a:cs typeface="B Nazanin" panose="00000400000000000000" pitchFamily="2" charset="-78"/>
              </a:rPr>
              <a:t>و تحت تاثیر پروپیلیا در </a:t>
            </a:r>
            <a:r>
              <a:rPr lang="fa-IR" sz="2000" dirty="0" smtClean="0">
                <a:cs typeface="B Nazanin" panose="00000400000000000000" pitchFamily="2" charset="-78"/>
              </a:rPr>
              <a:t>اتن </a:t>
            </a:r>
            <a:r>
              <a:rPr lang="fa-IR" sz="2000" dirty="0">
                <a:cs typeface="B Nazanin" panose="00000400000000000000" pitchFamily="2" charset="-78"/>
              </a:rPr>
              <a:t>طراحی شد. (1789) (پروفسور جان لنگ، 1390)</a:t>
            </a:r>
          </a:p>
          <a:p>
            <a:pPr algn="r" rtl="1"/>
            <a:r>
              <a:rPr lang="fa-IR" sz="2000" dirty="0">
                <a:cs typeface="B Nazanin" panose="00000400000000000000" pitchFamily="2" charset="-78"/>
              </a:rPr>
              <a:t>این دروازه سمبل اتحاد این کشور (صلح) است اگرچه در دوران جنگ سرد نماد جدایی آلمان شرقی و غربی بود. (</a:t>
            </a:r>
            <a:r>
              <a:rPr lang="en-US" sz="2000" dirty="0">
                <a:cs typeface="B Nazanin" panose="00000400000000000000" pitchFamily="2" charset="-78"/>
              </a:rPr>
              <a:t>(www.forum.nazicenter.ir</a:t>
            </a:r>
            <a:endParaRPr lang="fa-IR" sz="2000" dirty="0">
              <a:cs typeface="B Nazanin" panose="00000400000000000000" pitchFamily="2" charset="-78"/>
            </a:endParaRPr>
          </a:p>
          <a:p>
            <a:pPr algn="r" rtl="1"/>
            <a:endParaRPr lang="en-US" dirty="0"/>
          </a:p>
        </p:txBody>
      </p:sp>
      <p:sp>
        <p:nvSpPr>
          <p:cNvPr id="3" name="TextBox 2"/>
          <p:cNvSpPr txBox="1"/>
          <p:nvPr/>
        </p:nvSpPr>
        <p:spPr>
          <a:xfrm>
            <a:off x="5422997" y="415493"/>
            <a:ext cx="4778062" cy="677108"/>
          </a:xfrm>
          <a:prstGeom prst="rect">
            <a:avLst/>
          </a:prstGeom>
          <a:noFill/>
        </p:spPr>
        <p:txBody>
          <a:bodyPr wrap="square" rtlCol="0">
            <a:spAutoFit/>
          </a:bodyPr>
          <a:lstStyle/>
          <a:p>
            <a:pPr algn="r" rtl="1"/>
            <a:r>
              <a:rPr lang="fa-IR" sz="2000" b="1" dirty="0">
                <a:cs typeface="B Homa" panose="00000400000000000000" pitchFamily="2" charset="-78"/>
              </a:rPr>
              <a:t>دروازه براندنبورگ (</a:t>
            </a:r>
            <a:r>
              <a:rPr lang="en-US" sz="2000" b="1" dirty="0">
                <a:cs typeface="B Homa" panose="00000400000000000000" pitchFamily="2" charset="-78"/>
              </a:rPr>
              <a:t>Brandenburg Gate</a:t>
            </a:r>
            <a:r>
              <a:rPr lang="fa-IR" sz="2000" b="1" dirty="0">
                <a:cs typeface="B Homa" panose="00000400000000000000" pitchFamily="2" charset="-78"/>
              </a:rPr>
              <a:t>): </a:t>
            </a:r>
          </a:p>
          <a:p>
            <a:pPr algn="r" rtl="1"/>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1713" y="3342158"/>
            <a:ext cx="3884971" cy="291372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8026" y="3342158"/>
            <a:ext cx="3884971" cy="2913728"/>
          </a:xfrm>
          <a:prstGeom prst="rect">
            <a:avLst/>
          </a:prstGeom>
        </p:spPr>
      </p:pic>
      <p:sp>
        <p:nvSpPr>
          <p:cNvPr id="6" name="TextBox 5"/>
          <p:cNvSpPr txBox="1"/>
          <p:nvPr/>
        </p:nvSpPr>
        <p:spPr>
          <a:xfrm>
            <a:off x="7812028" y="6387747"/>
            <a:ext cx="2580201" cy="369332"/>
          </a:xfrm>
          <a:prstGeom prst="rect">
            <a:avLst/>
          </a:prstGeom>
          <a:noFill/>
        </p:spPr>
        <p:txBody>
          <a:bodyPr wrap="square" rtlCol="0">
            <a:spAutoFit/>
          </a:bodyPr>
          <a:lstStyle/>
          <a:p>
            <a:r>
              <a:rPr lang="en-US" dirty="0" smtClean="0"/>
              <a:t>www.pixshark.com</a:t>
            </a:r>
            <a:endParaRPr lang="en-US" dirty="0"/>
          </a:p>
        </p:txBody>
      </p:sp>
      <p:sp>
        <p:nvSpPr>
          <p:cNvPr id="7" name="TextBox 6"/>
          <p:cNvSpPr txBox="1"/>
          <p:nvPr/>
        </p:nvSpPr>
        <p:spPr>
          <a:xfrm>
            <a:off x="2190410" y="6387747"/>
            <a:ext cx="2580201" cy="369332"/>
          </a:xfrm>
          <a:prstGeom prst="rect">
            <a:avLst/>
          </a:prstGeom>
          <a:noFill/>
        </p:spPr>
        <p:txBody>
          <a:bodyPr wrap="square" rtlCol="0">
            <a:spAutoFit/>
          </a:bodyPr>
          <a:lstStyle/>
          <a:p>
            <a:r>
              <a:rPr lang="en-US" dirty="0" smtClean="0"/>
              <a:t>www.pixshark.com</a:t>
            </a:r>
            <a:endParaRPr lang="en-US" dirty="0"/>
          </a:p>
        </p:txBody>
      </p:sp>
    </p:spTree>
    <p:extLst>
      <p:ext uri="{BB962C8B-B14F-4D97-AF65-F5344CB8AC3E}">
        <p14:creationId xmlns:p14="http://schemas.microsoft.com/office/powerpoint/2010/main" val="42083071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081743" y="1000864"/>
            <a:ext cx="4702628" cy="1862048"/>
          </a:xfrm>
          <a:prstGeom prst="rect">
            <a:avLst/>
          </a:prstGeom>
          <a:noFill/>
        </p:spPr>
        <p:txBody>
          <a:bodyPr wrap="square" rtlCol="0">
            <a:spAutoFit/>
          </a:bodyPr>
          <a:lstStyle/>
          <a:p>
            <a:pPr algn="ctr" rtl="1"/>
            <a:r>
              <a:rPr lang="fa-IR" sz="11500" dirty="0" smtClean="0">
                <a:cs typeface="B Homa" panose="00000400000000000000" pitchFamily="2" charset="-78"/>
              </a:rPr>
              <a:t>برلین</a:t>
            </a:r>
            <a:endParaRPr lang="en-US" sz="4000" dirty="0">
              <a:cs typeface="B Homa" panose="00000400000000000000" pitchFamily="2" charset="-78"/>
            </a:endParaRPr>
          </a:p>
        </p:txBody>
      </p:sp>
      <p:pic>
        <p:nvPicPr>
          <p:cNvPr id="3" name="Picture 2" descr="پرچم برلین">
            <a:hlinkClick r:id="rId2" tooltip="&quot;پرچم برلین&quot;"/>
          </p:cNvPr>
          <p:cNvPicPr/>
          <p:nvPr/>
        </p:nvPicPr>
        <p:blipFill>
          <a:blip r:embed="rId3">
            <a:extLst>
              <a:ext uri="{28A0092B-C50C-407E-A947-70E740481C1C}">
                <a14:useLocalDpi xmlns:a14="http://schemas.microsoft.com/office/drawing/2010/main" val="0"/>
              </a:ext>
            </a:extLst>
          </a:blip>
          <a:srcRect/>
          <a:stretch>
            <a:fillRect/>
          </a:stretch>
        </p:blipFill>
        <p:spPr bwMode="auto">
          <a:xfrm>
            <a:off x="8859969" y="3557924"/>
            <a:ext cx="1146175" cy="688975"/>
          </a:xfrm>
          <a:prstGeom prst="rect">
            <a:avLst/>
          </a:prstGeom>
          <a:noFill/>
          <a:ln>
            <a:noFill/>
          </a:ln>
        </p:spPr>
      </p:pic>
      <p:pic>
        <p:nvPicPr>
          <p:cNvPr id="4" name="Picture 3" descr="نشان رسمی برلین">
            <a:hlinkClick r:id="rId4" tooltip="&quot;نشان رسمی برلین&quot;"/>
          </p:cNvPr>
          <p:cNvPicPr/>
          <p:nvPr/>
        </p:nvPicPr>
        <p:blipFill>
          <a:blip r:embed="rId5">
            <a:extLst>
              <a:ext uri="{28A0092B-C50C-407E-A947-70E740481C1C}">
                <a14:useLocalDpi xmlns:a14="http://schemas.microsoft.com/office/drawing/2010/main" val="0"/>
              </a:ext>
            </a:extLst>
          </a:blip>
          <a:srcRect/>
          <a:stretch>
            <a:fillRect/>
          </a:stretch>
        </p:blipFill>
        <p:spPr bwMode="auto">
          <a:xfrm>
            <a:off x="9076821" y="4941911"/>
            <a:ext cx="712470" cy="1169670"/>
          </a:xfrm>
          <a:prstGeom prst="rect">
            <a:avLst/>
          </a:prstGeom>
          <a:noFill/>
          <a:ln>
            <a:noFill/>
          </a:ln>
        </p:spPr>
      </p:pic>
      <p:pic>
        <p:nvPicPr>
          <p:cNvPr id="2" name="Picture 1"/>
          <p:cNvPicPr>
            <a:picLocks noChangeAspect="1"/>
          </p:cNvPicPr>
          <p:nvPr/>
        </p:nvPicPr>
        <p:blipFill>
          <a:blip r:embed="rId6"/>
          <a:stretch>
            <a:fillRect/>
          </a:stretch>
        </p:blipFill>
        <p:spPr>
          <a:xfrm>
            <a:off x="0" y="0"/>
            <a:ext cx="6638096" cy="6858000"/>
          </a:xfrm>
          <a:prstGeom prst="rect">
            <a:avLst/>
          </a:prstGeom>
        </p:spPr>
      </p:pic>
    </p:spTree>
    <p:extLst>
      <p:ext uri="{BB962C8B-B14F-4D97-AF65-F5344CB8AC3E}">
        <p14:creationId xmlns:p14="http://schemas.microsoft.com/office/powerpoint/2010/main" val="3450002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28068" y="422626"/>
            <a:ext cx="4623515" cy="677108"/>
          </a:xfrm>
          <a:prstGeom prst="rect">
            <a:avLst/>
          </a:prstGeom>
          <a:noFill/>
        </p:spPr>
        <p:txBody>
          <a:bodyPr wrap="square" rtlCol="0">
            <a:spAutoFit/>
          </a:bodyPr>
          <a:lstStyle/>
          <a:p>
            <a:pPr algn="r" rtl="1"/>
            <a:r>
              <a:rPr lang="ar-SA" sz="2000" b="1" dirty="0">
                <a:cs typeface="B Homa" panose="00000400000000000000" pitchFamily="2" charset="-78"/>
              </a:rPr>
              <a:t>گنبد شیشه ای رایشستاگ </a:t>
            </a:r>
            <a:endParaRPr lang="fa-IR" sz="2000" b="1" dirty="0">
              <a:cs typeface="B Homa" panose="00000400000000000000" pitchFamily="2" charset="-78"/>
            </a:endParaRPr>
          </a:p>
          <a:p>
            <a:pPr algn="r" rtl="1"/>
            <a:endParaRPr lang="en-US" dirty="0"/>
          </a:p>
        </p:txBody>
      </p:sp>
      <p:sp>
        <p:nvSpPr>
          <p:cNvPr id="3" name="TextBox 2"/>
          <p:cNvSpPr txBox="1"/>
          <p:nvPr/>
        </p:nvSpPr>
        <p:spPr>
          <a:xfrm>
            <a:off x="2137892" y="1612247"/>
            <a:ext cx="9079606" cy="1292662"/>
          </a:xfrm>
          <a:prstGeom prst="rect">
            <a:avLst/>
          </a:prstGeom>
          <a:noFill/>
        </p:spPr>
        <p:txBody>
          <a:bodyPr wrap="square" rtlCol="0">
            <a:spAutoFit/>
          </a:bodyPr>
          <a:lstStyle/>
          <a:p>
            <a:pPr algn="r" rtl="1"/>
            <a:r>
              <a:rPr lang="fa-IR" sz="2000" dirty="0">
                <a:cs typeface="B Nazanin" panose="00000400000000000000" pitchFamily="2" charset="-78"/>
              </a:rPr>
              <a:t>این ساختمان محل پارلمان آلمان می باشد که در سال 1999 به تحریک </a:t>
            </a:r>
            <a:r>
              <a:rPr lang="fa-IR" sz="2000" dirty="0" smtClean="0">
                <a:cs typeface="B Nazanin" panose="00000400000000000000" pitchFamily="2" charset="-78"/>
              </a:rPr>
              <a:t>نازی </a:t>
            </a:r>
            <a:r>
              <a:rPr lang="fa-IR" sz="2000" dirty="0">
                <a:cs typeface="B Nazanin" panose="00000400000000000000" pitchFamily="2" charset="-78"/>
              </a:rPr>
              <a:t>ها به آتش کشیده شده بود که مورد بازسازی های گسترده قرار گرفت. در طرح بازسازی رایشستاگ طرح نورمن فاستر به عنوان برنده اعلام شد. </a:t>
            </a:r>
            <a:endParaRPr lang="en-US" sz="2000" dirty="0">
              <a:cs typeface="B Nazanin" panose="00000400000000000000" pitchFamily="2" charset="-78"/>
            </a:endParaRPr>
          </a:p>
          <a:p>
            <a:pPr algn="r" rtl="1"/>
            <a:r>
              <a:rPr lang="ar-SA" sz="2000" dirty="0">
                <a:cs typeface="B Nazanin" panose="00000400000000000000" pitchFamily="2" charset="-78"/>
              </a:rPr>
              <a:t>گنبد شیشه ای جدید رایشستاگ نماد جمهوری دموکراتیک بود</a:t>
            </a:r>
            <a:r>
              <a:rPr lang="fa-IR" sz="2000" dirty="0">
                <a:cs typeface="B Nazanin" panose="00000400000000000000" pitchFamily="2" charset="-78"/>
              </a:rPr>
              <a:t>.</a:t>
            </a:r>
          </a:p>
          <a:p>
            <a:pPr algn="r" rtl="1"/>
            <a:endParaRPr lang="en-US"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3337" y="3873196"/>
            <a:ext cx="4883074" cy="2358328"/>
          </a:xfrm>
          <a:prstGeom prst="rect">
            <a:avLst/>
          </a:prstGeom>
        </p:spPr>
      </p:pic>
      <p:sp>
        <p:nvSpPr>
          <p:cNvPr id="6" name="TextBox 5"/>
          <p:cNvSpPr txBox="1"/>
          <p:nvPr/>
        </p:nvSpPr>
        <p:spPr>
          <a:xfrm>
            <a:off x="7281060" y="6236419"/>
            <a:ext cx="3193143" cy="369332"/>
          </a:xfrm>
          <a:prstGeom prst="rect">
            <a:avLst/>
          </a:prstGeom>
          <a:noFill/>
        </p:spPr>
        <p:txBody>
          <a:bodyPr wrap="square" rtlCol="0">
            <a:spAutoFit/>
          </a:bodyPr>
          <a:lstStyle/>
          <a:p>
            <a:r>
              <a:rPr lang="en-US" dirty="0" smtClean="0"/>
              <a:t>www.fa.Wikipedia.org</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7255" y="2395184"/>
            <a:ext cx="3828884" cy="2742873"/>
          </a:xfrm>
          <a:prstGeom prst="rect">
            <a:avLst/>
          </a:prstGeom>
        </p:spPr>
      </p:pic>
      <p:sp>
        <p:nvSpPr>
          <p:cNvPr id="8" name="Rectangle 7"/>
          <p:cNvSpPr/>
          <p:nvPr/>
        </p:nvSpPr>
        <p:spPr>
          <a:xfrm>
            <a:off x="1707149" y="5348905"/>
            <a:ext cx="2549096" cy="369332"/>
          </a:xfrm>
          <a:prstGeom prst="rect">
            <a:avLst/>
          </a:prstGeom>
        </p:spPr>
        <p:txBody>
          <a:bodyPr wrap="none">
            <a:spAutoFit/>
          </a:bodyPr>
          <a:lstStyle/>
          <a:p>
            <a:r>
              <a:rPr lang="en-US" dirty="0" smtClean="0"/>
              <a:t>www.britannica.com</a:t>
            </a:r>
            <a:endParaRPr lang="en-US" dirty="0"/>
          </a:p>
        </p:txBody>
      </p:sp>
      <p:sp>
        <p:nvSpPr>
          <p:cNvPr id="9" name="TextBox 8"/>
          <p:cNvSpPr txBox="1"/>
          <p:nvPr/>
        </p:nvSpPr>
        <p:spPr>
          <a:xfrm>
            <a:off x="6460247" y="2720243"/>
            <a:ext cx="3193143" cy="369332"/>
          </a:xfrm>
          <a:prstGeom prst="rect">
            <a:avLst/>
          </a:prstGeom>
          <a:noFill/>
        </p:spPr>
        <p:txBody>
          <a:bodyPr wrap="square" rtlCol="0">
            <a:spAutoFit/>
          </a:bodyPr>
          <a:lstStyle/>
          <a:p>
            <a:r>
              <a:rPr lang="en-US" dirty="0" smtClean="0"/>
              <a:t>www.fa.Wikipedia.org</a:t>
            </a:r>
            <a:endParaRPr lang="en-US" dirty="0"/>
          </a:p>
        </p:txBody>
      </p:sp>
    </p:spTree>
    <p:extLst>
      <p:ext uri="{BB962C8B-B14F-4D97-AF65-F5344CB8AC3E}">
        <p14:creationId xmlns:p14="http://schemas.microsoft.com/office/powerpoint/2010/main" val="25083987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53601" y="419785"/>
            <a:ext cx="3258355" cy="677108"/>
          </a:xfrm>
          <a:prstGeom prst="rect">
            <a:avLst/>
          </a:prstGeom>
          <a:noFill/>
        </p:spPr>
        <p:txBody>
          <a:bodyPr wrap="square" rtlCol="0">
            <a:spAutoFit/>
          </a:bodyPr>
          <a:lstStyle/>
          <a:p>
            <a:pPr algn="r" rtl="1"/>
            <a:r>
              <a:rPr lang="fa-IR" sz="2000" b="1" dirty="0">
                <a:cs typeface="B Homa" panose="00000400000000000000" pitchFamily="2" charset="-78"/>
              </a:rPr>
              <a:t>یادبود قربانیان هولوکاست</a:t>
            </a:r>
          </a:p>
          <a:p>
            <a:pPr algn="r" rtl="1"/>
            <a:endParaRPr lang="en-US" dirty="0"/>
          </a:p>
        </p:txBody>
      </p:sp>
      <p:sp>
        <p:nvSpPr>
          <p:cNvPr id="3" name="TextBox 2"/>
          <p:cNvSpPr txBox="1"/>
          <p:nvPr/>
        </p:nvSpPr>
        <p:spPr>
          <a:xfrm>
            <a:off x="1262129" y="1599368"/>
            <a:ext cx="9942491" cy="677108"/>
          </a:xfrm>
          <a:prstGeom prst="rect">
            <a:avLst/>
          </a:prstGeom>
          <a:noFill/>
        </p:spPr>
        <p:txBody>
          <a:bodyPr wrap="square" rtlCol="0">
            <a:spAutoFit/>
          </a:bodyPr>
          <a:lstStyle/>
          <a:p>
            <a:pPr algn="r" rtl="1"/>
            <a:r>
              <a:rPr lang="fa-IR" sz="2000" dirty="0">
                <a:cs typeface="B Nazanin" panose="00000400000000000000" pitchFamily="2" charset="-78"/>
              </a:rPr>
              <a:t>قبرستانی نمادین و سنگی که به یاد بود قربانیان هولو کاست ساخته شده است. </a:t>
            </a:r>
          </a:p>
          <a:p>
            <a:pPr algn="r" rtl="1"/>
            <a:endParaRPr lang="en-US" dirty="0"/>
          </a:p>
        </p:txBody>
      </p:sp>
      <p:pic>
        <p:nvPicPr>
          <p:cNvPr id="4" name="Picture 2" descr="C:\Users\user\Desktop\w7935_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2129" y="3086728"/>
            <a:ext cx="3745300" cy="29568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user\Desktop\n5273_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3601" y="3091216"/>
            <a:ext cx="3745300" cy="295232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581557" y="6176687"/>
            <a:ext cx="2680542" cy="369332"/>
          </a:xfrm>
          <a:prstGeom prst="rect">
            <a:avLst/>
          </a:prstGeom>
        </p:spPr>
        <p:txBody>
          <a:bodyPr wrap="none">
            <a:spAutoFit/>
          </a:bodyPr>
          <a:lstStyle/>
          <a:p>
            <a:r>
              <a:rPr lang="en-US" dirty="0"/>
              <a:t>darabzad.blogfa.com</a:t>
            </a:r>
          </a:p>
        </p:txBody>
      </p:sp>
      <p:sp>
        <p:nvSpPr>
          <p:cNvPr id="7" name="TextBox 6"/>
          <p:cNvSpPr txBox="1"/>
          <p:nvPr/>
        </p:nvSpPr>
        <p:spPr>
          <a:xfrm>
            <a:off x="2907763" y="2091810"/>
            <a:ext cx="3144387" cy="369332"/>
          </a:xfrm>
          <a:prstGeom prst="rect">
            <a:avLst/>
          </a:prstGeom>
          <a:noFill/>
        </p:spPr>
        <p:txBody>
          <a:bodyPr wrap="square" rtlCol="0">
            <a:spAutoFit/>
          </a:bodyPr>
          <a:lstStyle/>
          <a:p>
            <a:r>
              <a:rPr lang="en-US" dirty="0" smtClean="0"/>
              <a:t>www.en.Wikipedia.org</a:t>
            </a:r>
            <a:endParaRPr lang="en-US" dirty="0"/>
          </a:p>
        </p:txBody>
      </p:sp>
    </p:spTree>
    <p:extLst>
      <p:ext uri="{BB962C8B-B14F-4D97-AF65-F5344CB8AC3E}">
        <p14:creationId xmlns:p14="http://schemas.microsoft.com/office/powerpoint/2010/main" val="28258637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95459" y="1558344"/>
            <a:ext cx="10547797" cy="1569660"/>
          </a:xfrm>
          <a:prstGeom prst="rect">
            <a:avLst/>
          </a:prstGeom>
          <a:noFill/>
        </p:spPr>
        <p:txBody>
          <a:bodyPr wrap="square" rtlCol="0">
            <a:spAutoFit/>
          </a:bodyPr>
          <a:lstStyle/>
          <a:p>
            <a:pPr lvl="0" algn="just" rtl="1"/>
            <a:r>
              <a:rPr lang="fa-IR" sz="2000" dirty="0">
                <a:cs typeface="B Nazanin" panose="00000400000000000000" pitchFamily="2" charset="-78"/>
              </a:rPr>
              <a:t>در میدان پتسدام که در زمان جنگ سرد به نوار مرگ معروف بود چندی است که ساختمان های بسیاری مدرن و بلند و دیدنی بنا شده اند ، این مجموعه بناها که به </a:t>
            </a:r>
            <a:r>
              <a:rPr lang="fa-IR" sz="2000" dirty="0" smtClean="0">
                <a:cs typeface="B Nazanin" panose="00000400000000000000" pitchFamily="2" charset="-78"/>
              </a:rPr>
              <a:t> </a:t>
            </a:r>
            <a:r>
              <a:rPr lang="en-US" sz="2000" dirty="0" smtClean="0">
                <a:cs typeface="B Nazanin" panose="00000400000000000000" pitchFamily="2" charset="-78"/>
              </a:rPr>
              <a:t>  SONY CENTER  </a:t>
            </a:r>
            <a:r>
              <a:rPr lang="fa-IR" sz="2000" dirty="0" smtClean="0">
                <a:cs typeface="B Nazanin" panose="00000400000000000000" pitchFamily="2" charset="-78"/>
              </a:rPr>
              <a:t>معروف </a:t>
            </a:r>
            <a:r>
              <a:rPr lang="fa-IR" sz="2000" dirty="0">
                <a:cs typeface="B Nazanin" panose="00000400000000000000" pitchFamily="2" charset="-78"/>
              </a:rPr>
              <a:t>گشته ، سمبل ساختمان سازی و معماری مدرن آلمان می باشد. </a:t>
            </a:r>
          </a:p>
          <a:p>
            <a:pPr algn="r" rtl="1"/>
            <a:r>
              <a:rPr lang="fa-IR" sz="2000" dirty="0">
                <a:cs typeface="B Nazanin" panose="00000400000000000000" pitchFamily="2" charset="-78"/>
              </a:rPr>
              <a:t>نصب اولین چراغ راهنمایی و رانندگی اروپا در این میدان می باشد.</a:t>
            </a:r>
          </a:p>
          <a:p>
            <a:pPr lvl="0" algn="r" rtl="1"/>
            <a:endParaRPr lang="en-US" dirty="0">
              <a:solidFill>
                <a:schemeClr val="bg1"/>
              </a:solidFill>
              <a:latin typeface="Arial" pitchFamily="34" charset="0"/>
            </a:endParaRPr>
          </a:p>
          <a:p>
            <a:pPr algn="r" rtl="1"/>
            <a:endParaRPr lang="en-US" dirty="0"/>
          </a:p>
        </p:txBody>
      </p:sp>
      <p:sp>
        <p:nvSpPr>
          <p:cNvPr id="4" name="TextBox 3"/>
          <p:cNvSpPr txBox="1"/>
          <p:nvPr/>
        </p:nvSpPr>
        <p:spPr>
          <a:xfrm>
            <a:off x="6894608" y="573459"/>
            <a:ext cx="3309870" cy="400110"/>
          </a:xfrm>
          <a:prstGeom prst="rect">
            <a:avLst/>
          </a:prstGeom>
          <a:noFill/>
        </p:spPr>
        <p:txBody>
          <a:bodyPr wrap="square" rtlCol="0">
            <a:spAutoFit/>
          </a:bodyPr>
          <a:lstStyle/>
          <a:p>
            <a:pPr lvl="0" algn="r" rtl="1"/>
            <a:r>
              <a:rPr lang="fa-IR" sz="2000" b="1" dirty="0">
                <a:cs typeface="B Homa" panose="00000400000000000000" pitchFamily="2" charset="-78"/>
              </a:rPr>
              <a:t>میدان </a:t>
            </a:r>
            <a:r>
              <a:rPr lang="fa-IR" sz="2000" b="1" dirty="0" smtClean="0">
                <a:cs typeface="B Homa" panose="00000400000000000000" pitchFamily="2" charset="-78"/>
              </a:rPr>
              <a:t>پتسدام</a:t>
            </a:r>
            <a:r>
              <a:rPr lang="en-US" sz="2000" dirty="0" smtClean="0">
                <a:cs typeface="B Nazanin" panose="00000400000000000000" pitchFamily="2" charset="-78"/>
              </a:rPr>
              <a:t>      </a:t>
            </a:r>
            <a:endParaRPr lang="en-US" dirty="0"/>
          </a:p>
        </p:txBody>
      </p:sp>
      <p:sp>
        <p:nvSpPr>
          <p:cNvPr id="8" name="TextBox 7"/>
          <p:cNvSpPr txBox="1"/>
          <p:nvPr/>
        </p:nvSpPr>
        <p:spPr>
          <a:xfrm>
            <a:off x="2937685" y="2158508"/>
            <a:ext cx="3193143" cy="369332"/>
          </a:xfrm>
          <a:prstGeom prst="rect">
            <a:avLst/>
          </a:prstGeom>
          <a:noFill/>
        </p:spPr>
        <p:txBody>
          <a:bodyPr wrap="square" rtlCol="0">
            <a:spAutoFit/>
          </a:bodyPr>
          <a:lstStyle/>
          <a:p>
            <a:r>
              <a:rPr lang="en-US" dirty="0" smtClean="0"/>
              <a:t>www.fa.Wikipedia.org</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0400" y="2527840"/>
            <a:ext cx="2669025" cy="386804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0568" y="3307420"/>
            <a:ext cx="4117949" cy="3088462"/>
          </a:xfrm>
          <a:prstGeom prst="rect">
            <a:avLst/>
          </a:prstGeom>
        </p:spPr>
      </p:pic>
      <p:sp>
        <p:nvSpPr>
          <p:cNvPr id="9" name="TextBox 8"/>
          <p:cNvSpPr txBox="1"/>
          <p:nvPr/>
        </p:nvSpPr>
        <p:spPr>
          <a:xfrm>
            <a:off x="4372785" y="6390632"/>
            <a:ext cx="3193143" cy="369332"/>
          </a:xfrm>
          <a:prstGeom prst="rect">
            <a:avLst/>
          </a:prstGeom>
          <a:noFill/>
        </p:spPr>
        <p:txBody>
          <a:bodyPr wrap="square" rtlCol="0">
            <a:spAutoFit/>
          </a:bodyPr>
          <a:lstStyle/>
          <a:p>
            <a:r>
              <a:rPr lang="en-US" dirty="0" smtClean="0"/>
              <a:t>www.en.Wikipedia.org</a:t>
            </a:r>
            <a:endParaRPr lang="en-US" dirty="0"/>
          </a:p>
        </p:txBody>
      </p:sp>
    </p:spTree>
    <p:extLst>
      <p:ext uri="{BB962C8B-B14F-4D97-AF65-F5344CB8AC3E}">
        <p14:creationId xmlns:p14="http://schemas.microsoft.com/office/powerpoint/2010/main" val="2849970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44744" y="437683"/>
            <a:ext cx="3155323" cy="400110"/>
          </a:xfrm>
          <a:prstGeom prst="rect">
            <a:avLst/>
          </a:prstGeom>
          <a:noFill/>
        </p:spPr>
        <p:txBody>
          <a:bodyPr wrap="square" rtlCol="0">
            <a:spAutoFit/>
          </a:bodyPr>
          <a:lstStyle/>
          <a:p>
            <a:pPr algn="r" rtl="1"/>
            <a:r>
              <a:rPr lang="fa-IR" sz="2000" b="1" dirty="0">
                <a:cs typeface="B Homa" panose="00000400000000000000" pitchFamily="2" charset="-78"/>
              </a:rPr>
              <a:t>برج مخابراتی میدان الکساندر</a:t>
            </a:r>
            <a:endParaRPr lang="en-US" sz="2000" b="1" dirty="0">
              <a:cs typeface="B Homa" panose="00000400000000000000" pitchFamily="2" charset="-78"/>
            </a:endParaRPr>
          </a:p>
        </p:txBody>
      </p:sp>
      <p:sp>
        <p:nvSpPr>
          <p:cNvPr id="3" name="TextBox 2"/>
          <p:cNvSpPr txBox="1"/>
          <p:nvPr/>
        </p:nvSpPr>
        <p:spPr>
          <a:xfrm>
            <a:off x="1738648" y="1558344"/>
            <a:ext cx="9388698" cy="707886"/>
          </a:xfrm>
          <a:prstGeom prst="rect">
            <a:avLst/>
          </a:prstGeom>
          <a:noFill/>
        </p:spPr>
        <p:txBody>
          <a:bodyPr wrap="square" rtlCol="0">
            <a:spAutoFit/>
          </a:bodyPr>
          <a:lstStyle/>
          <a:p>
            <a:pPr algn="r" rtl="1"/>
            <a:r>
              <a:rPr lang="fa-IR" sz="2000" dirty="0">
                <a:cs typeface="B Nazanin" panose="00000400000000000000" pitchFamily="2" charset="-78"/>
              </a:rPr>
              <a:t>این برج مخابراتی در میدان الکساندر شهر برلین واقع شده که در سال 1969 تکمیل و افتتاح گردید.ارتفاعش 368متر می باشد.در داخل برج رستوران های  گردان وجود دارد. این برج  پانزدهمین برج مخابراتی مرتفع دنیا می باشد</a:t>
            </a:r>
            <a:r>
              <a:rPr lang="fa-IR" dirty="0" smtClean="0"/>
              <a:t>.</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4701" y="2675551"/>
            <a:ext cx="1555408" cy="3288201"/>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5466" y="2675552"/>
            <a:ext cx="2908961" cy="3288201"/>
          </a:xfrm>
          <a:prstGeom prst="rect">
            <a:avLst/>
          </a:prstGeom>
        </p:spPr>
      </p:pic>
      <p:sp>
        <p:nvSpPr>
          <p:cNvPr id="6" name="TextBox 5"/>
          <p:cNvSpPr txBox="1"/>
          <p:nvPr/>
        </p:nvSpPr>
        <p:spPr>
          <a:xfrm>
            <a:off x="2113374" y="6373073"/>
            <a:ext cx="3193143" cy="369332"/>
          </a:xfrm>
          <a:prstGeom prst="rect">
            <a:avLst/>
          </a:prstGeom>
          <a:noFill/>
        </p:spPr>
        <p:txBody>
          <a:bodyPr wrap="square" rtlCol="0">
            <a:spAutoFit/>
          </a:bodyPr>
          <a:lstStyle/>
          <a:p>
            <a:r>
              <a:rPr lang="en-US" dirty="0" smtClean="0"/>
              <a:t>www.en.Wikipedia.org</a:t>
            </a:r>
            <a:endParaRPr lang="en-US" dirty="0"/>
          </a:p>
        </p:txBody>
      </p:sp>
      <p:sp>
        <p:nvSpPr>
          <p:cNvPr id="7" name="TextBox 6"/>
          <p:cNvSpPr txBox="1"/>
          <p:nvPr/>
        </p:nvSpPr>
        <p:spPr>
          <a:xfrm>
            <a:off x="7044744" y="6373073"/>
            <a:ext cx="3193143" cy="369332"/>
          </a:xfrm>
          <a:prstGeom prst="rect">
            <a:avLst/>
          </a:prstGeom>
          <a:noFill/>
        </p:spPr>
        <p:txBody>
          <a:bodyPr wrap="square" rtlCol="0">
            <a:spAutoFit/>
          </a:bodyPr>
          <a:lstStyle/>
          <a:p>
            <a:r>
              <a:rPr lang="en-US" dirty="0" smtClean="0"/>
              <a:t>www.en.Wikipedia.org</a:t>
            </a:r>
            <a:endParaRPr lang="en-US" dirty="0"/>
          </a:p>
        </p:txBody>
      </p:sp>
    </p:spTree>
    <p:extLst>
      <p:ext uri="{BB962C8B-B14F-4D97-AF65-F5344CB8AC3E}">
        <p14:creationId xmlns:p14="http://schemas.microsoft.com/office/powerpoint/2010/main" val="2270651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5161" y="1648495"/>
            <a:ext cx="10033702" cy="984885"/>
          </a:xfrm>
          <a:prstGeom prst="rect">
            <a:avLst/>
          </a:prstGeom>
          <a:noFill/>
        </p:spPr>
        <p:txBody>
          <a:bodyPr wrap="square" rtlCol="0">
            <a:spAutoFit/>
          </a:bodyPr>
          <a:lstStyle/>
          <a:p>
            <a:pPr lvl="0" algn="r" rtl="1"/>
            <a:r>
              <a:rPr lang="fa-IR" sz="2000" dirty="0">
                <a:cs typeface="B Nazanin" panose="00000400000000000000" pitchFamily="2" charset="-78"/>
              </a:rPr>
              <a:t>در برلین 9 کاخ قدیمی وجود دارد که کاخ شارلوتن بورگ معروف ترین آنهاست. این کاخ در سال 1695  به دستور فردریک سوم ساخته شد.</a:t>
            </a:r>
            <a:endParaRPr lang="en-US" sz="2000" dirty="0">
              <a:cs typeface="B Nazanin" panose="00000400000000000000" pitchFamily="2" charset="-78"/>
            </a:endParaRPr>
          </a:p>
          <a:p>
            <a:pPr algn="r" rtl="1"/>
            <a:endParaRPr lang="en-US" dirty="0"/>
          </a:p>
        </p:txBody>
      </p:sp>
      <p:sp>
        <p:nvSpPr>
          <p:cNvPr id="5" name="TextBox 4"/>
          <p:cNvSpPr txBox="1"/>
          <p:nvPr/>
        </p:nvSpPr>
        <p:spPr>
          <a:xfrm>
            <a:off x="6101911" y="421238"/>
            <a:ext cx="4211392" cy="677108"/>
          </a:xfrm>
          <a:prstGeom prst="rect">
            <a:avLst/>
          </a:prstGeom>
          <a:noFill/>
        </p:spPr>
        <p:txBody>
          <a:bodyPr wrap="square" rtlCol="0">
            <a:spAutoFit/>
          </a:bodyPr>
          <a:lstStyle/>
          <a:p>
            <a:pPr lvl="0" algn="r" rtl="1"/>
            <a:r>
              <a:rPr lang="fa-IR" sz="2000" b="1" dirty="0">
                <a:cs typeface="B Homa" panose="00000400000000000000" pitchFamily="2" charset="-78"/>
              </a:rPr>
              <a:t> کاخ شارلوتن بورگ </a:t>
            </a:r>
            <a:r>
              <a:rPr lang="en-US" sz="2000" dirty="0">
                <a:cs typeface="B Nazanin" panose="00000400000000000000" pitchFamily="2" charset="-78"/>
              </a:rPr>
              <a:t>(</a:t>
            </a:r>
            <a:r>
              <a:rPr lang="en-US" sz="2000" b="1" dirty="0" err="1">
                <a:cs typeface="B Homa" panose="00000400000000000000" pitchFamily="2" charset="-78"/>
              </a:rPr>
              <a:t>Charlottenburg</a:t>
            </a:r>
            <a:r>
              <a:rPr lang="en-US" sz="2000" dirty="0" smtClean="0">
                <a:cs typeface="B Nazanin" panose="00000400000000000000" pitchFamily="2" charset="-78"/>
              </a:rPr>
              <a:t>)</a:t>
            </a:r>
            <a:endParaRPr lang="en-US" dirty="0">
              <a:solidFill>
                <a:schemeClr val="bg1"/>
              </a:solidFill>
              <a:latin typeface="Arial" pitchFamily="34" charset="0"/>
              <a:cs typeface="Arial" pitchFamily="34" charset="0"/>
            </a:endParaRPr>
          </a:p>
          <a:p>
            <a:pPr algn="r" rtl="1"/>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5160" y="2777129"/>
            <a:ext cx="4239137" cy="2825385"/>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9725" y="2777129"/>
            <a:ext cx="4239137" cy="2825385"/>
          </a:xfrm>
          <a:prstGeom prst="rect">
            <a:avLst/>
          </a:prstGeom>
        </p:spPr>
      </p:pic>
      <p:sp>
        <p:nvSpPr>
          <p:cNvPr id="6" name="TextBox 5"/>
          <p:cNvSpPr txBox="1"/>
          <p:nvPr/>
        </p:nvSpPr>
        <p:spPr>
          <a:xfrm>
            <a:off x="1668156" y="5884976"/>
            <a:ext cx="3193143" cy="369332"/>
          </a:xfrm>
          <a:prstGeom prst="rect">
            <a:avLst/>
          </a:prstGeom>
          <a:noFill/>
        </p:spPr>
        <p:txBody>
          <a:bodyPr wrap="square" rtlCol="0">
            <a:spAutoFit/>
          </a:bodyPr>
          <a:lstStyle/>
          <a:p>
            <a:r>
              <a:rPr lang="en-US" dirty="0" smtClean="0"/>
              <a:t>www.en.Wikipedia.org</a:t>
            </a:r>
            <a:endParaRPr lang="en-US" dirty="0"/>
          </a:p>
        </p:txBody>
      </p:sp>
      <p:sp>
        <p:nvSpPr>
          <p:cNvPr id="7" name="TextBox 6"/>
          <p:cNvSpPr txBox="1"/>
          <p:nvPr/>
        </p:nvSpPr>
        <p:spPr>
          <a:xfrm>
            <a:off x="7487099" y="5883627"/>
            <a:ext cx="3144387" cy="369332"/>
          </a:xfrm>
          <a:prstGeom prst="rect">
            <a:avLst/>
          </a:prstGeom>
          <a:noFill/>
        </p:spPr>
        <p:txBody>
          <a:bodyPr wrap="square" rtlCol="0">
            <a:spAutoFit/>
          </a:bodyPr>
          <a:lstStyle/>
          <a:p>
            <a:r>
              <a:rPr lang="en-US" dirty="0" smtClean="0"/>
              <a:t>www.en.Wikipedia.org</a:t>
            </a:r>
            <a:endParaRPr lang="en-US" dirty="0"/>
          </a:p>
        </p:txBody>
      </p:sp>
    </p:spTree>
    <p:extLst>
      <p:ext uri="{BB962C8B-B14F-4D97-AF65-F5344CB8AC3E}">
        <p14:creationId xmlns:p14="http://schemas.microsoft.com/office/powerpoint/2010/main" val="88421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91329" y="475880"/>
            <a:ext cx="3928056" cy="677108"/>
          </a:xfrm>
          <a:prstGeom prst="rect">
            <a:avLst/>
          </a:prstGeom>
          <a:noFill/>
        </p:spPr>
        <p:txBody>
          <a:bodyPr wrap="square" rtlCol="0">
            <a:spAutoFit/>
          </a:bodyPr>
          <a:lstStyle/>
          <a:p>
            <a:pPr algn="r" rtl="1"/>
            <a:r>
              <a:rPr lang="fa-IR" sz="2000" b="1" dirty="0">
                <a:cs typeface="B Homa" panose="00000400000000000000" pitchFamily="2" charset="-78"/>
              </a:rPr>
              <a:t>موزه ی یهود</a:t>
            </a:r>
          </a:p>
          <a:p>
            <a:pPr algn="r" rtl="1"/>
            <a:endParaRPr lang="en-US" dirty="0"/>
          </a:p>
        </p:txBody>
      </p:sp>
      <p:sp>
        <p:nvSpPr>
          <p:cNvPr id="5" name="TextBox 4"/>
          <p:cNvSpPr txBox="1"/>
          <p:nvPr/>
        </p:nvSpPr>
        <p:spPr>
          <a:xfrm>
            <a:off x="1416676" y="1586489"/>
            <a:ext cx="9749307" cy="707886"/>
          </a:xfrm>
          <a:prstGeom prst="rect">
            <a:avLst/>
          </a:prstGeom>
          <a:noFill/>
        </p:spPr>
        <p:txBody>
          <a:bodyPr wrap="square" rtlCol="0">
            <a:spAutoFit/>
          </a:bodyPr>
          <a:lstStyle/>
          <a:p>
            <a:pPr algn="r" rtl="1"/>
            <a:r>
              <a:rPr lang="fa-IR" sz="2000" dirty="0">
                <a:cs typeface="B Nazanin" panose="00000400000000000000" pitchFamily="2" charset="-78"/>
              </a:rPr>
              <a:t>دانیال لیبسکند برای طراحی این مجموعه به مظهرها و نشانه‌های بارز زندگی یهودی‌ها توجه کرده‌است وی این مظاهر را به صورت شکل‌های هندسی زاویه‌دار طراحی کرده است که به آنها عبارت «ماتریس خرد ستیزی» نسبت می‌دهد</a:t>
            </a:r>
            <a:r>
              <a:rPr lang="fa-IR" dirty="0"/>
              <a:t>.</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6676" y="2829476"/>
            <a:ext cx="4533363" cy="3199696"/>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32620" y="2844290"/>
            <a:ext cx="4533363" cy="3184882"/>
          </a:xfrm>
          <a:prstGeom prst="rect">
            <a:avLst/>
          </a:prstGeom>
        </p:spPr>
      </p:pic>
      <p:sp>
        <p:nvSpPr>
          <p:cNvPr id="6" name="TextBox 5"/>
          <p:cNvSpPr txBox="1"/>
          <p:nvPr/>
        </p:nvSpPr>
        <p:spPr>
          <a:xfrm>
            <a:off x="7302729" y="6209755"/>
            <a:ext cx="3193143" cy="369332"/>
          </a:xfrm>
          <a:prstGeom prst="rect">
            <a:avLst/>
          </a:prstGeom>
          <a:noFill/>
        </p:spPr>
        <p:txBody>
          <a:bodyPr wrap="square" rtlCol="0">
            <a:spAutoFit/>
          </a:bodyPr>
          <a:lstStyle/>
          <a:p>
            <a:r>
              <a:rPr lang="en-US" dirty="0" smtClean="0"/>
              <a:t>www.fa.Wikipedia.org</a:t>
            </a:r>
            <a:endParaRPr lang="en-US" dirty="0"/>
          </a:p>
        </p:txBody>
      </p:sp>
      <p:sp>
        <p:nvSpPr>
          <p:cNvPr id="7" name="TextBox 6"/>
          <p:cNvSpPr txBox="1"/>
          <p:nvPr/>
        </p:nvSpPr>
        <p:spPr>
          <a:xfrm>
            <a:off x="2086785" y="6209755"/>
            <a:ext cx="3193143" cy="369332"/>
          </a:xfrm>
          <a:prstGeom prst="rect">
            <a:avLst/>
          </a:prstGeom>
          <a:noFill/>
        </p:spPr>
        <p:txBody>
          <a:bodyPr wrap="square" rtlCol="0">
            <a:spAutoFit/>
          </a:bodyPr>
          <a:lstStyle/>
          <a:p>
            <a:r>
              <a:rPr lang="en-US" dirty="0" smtClean="0"/>
              <a:t>www.fa.Wikipedia.org</a:t>
            </a:r>
            <a:endParaRPr lang="en-US" dirty="0"/>
          </a:p>
        </p:txBody>
      </p:sp>
      <p:sp>
        <p:nvSpPr>
          <p:cNvPr id="9" name="TextBox 8"/>
          <p:cNvSpPr txBox="1"/>
          <p:nvPr/>
        </p:nvSpPr>
        <p:spPr>
          <a:xfrm>
            <a:off x="3964443" y="2384667"/>
            <a:ext cx="3193143" cy="369332"/>
          </a:xfrm>
          <a:prstGeom prst="rect">
            <a:avLst/>
          </a:prstGeom>
          <a:noFill/>
        </p:spPr>
        <p:txBody>
          <a:bodyPr wrap="square" rtlCol="0">
            <a:spAutoFit/>
          </a:bodyPr>
          <a:lstStyle/>
          <a:p>
            <a:r>
              <a:rPr lang="en-US" dirty="0" smtClean="0"/>
              <a:t>www.fa.Wikipedia.org</a:t>
            </a:r>
            <a:endParaRPr lang="en-US" dirty="0"/>
          </a:p>
        </p:txBody>
      </p:sp>
    </p:spTree>
    <p:extLst>
      <p:ext uri="{BB962C8B-B14F-4D97-AF65-F5344CB8AC3E}">
        <p14:creationId xmlns:p14="http://schemas.microsoft.com/office/powerpoint/2010/main" val="3708127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horzBrick">
          <a:fgClr>
            <a:schemeClr val="bg1">
              <a:lumMod val="85000"/>
              <a:lumOff val="15000"/>
            </a:schemeClr>
          </a:fgClr>
          <a:bgClr>
            <a:schemeClr val="bg1"/>
          </a:bgClr>
        </a:pattFill>
        <a:effectLst/>
      </p:bgPr>
    </p:bg>
    <p:spTree>
      <p:nvGrpSpPr>
        <p:cNvPr id="1" name=""/>
        <p:cNvGrpSpPr/>
        <p:nvPr/>
      </p:nvGrpSpPr>
      <p:grpSpPr>
        <a:xfrm>
          <a:off x="0" y="0"/>
          <a:ext cx="0" cy="0"/>
          <a:chOff x="0" y="0"/>
          <a:chExt cx="0" cy="0"/>
        </a:xfrm>
      </p:grpSpPr>
      <p:sp>
        <p:nvSpPr>
          <p:cNvPr id="2" name="TextBox 1"/>
          <p:cNvSpPr txBox="1"/>
          <p:nvPr/>
        </p:nvSpPr>
        <p:spPr>
          <a:xfrm>
            <a:off x="9071429" y="464457"/>
            <a:ext cx="1233714" cy="523220"/>
          </a:xfrm>
          <a:prstGeom prst="rect">
            <a:avLst/>
          </a:prstGeom>
          <a:noFill/>
        </p:spPr>
        <p:txBody>
          <a:bodyPr wrap="square" rtlCol="0">
            <a:spAutoFit/>
          </a:bodyPr>
          <a:lstStyle/>
          <a:p>
            <a:pPr algn="r" rtl="1"/>
            <a:r>
              <a:rPr lang="fa-IR" sz="2800" b="1" dirty="0">
                <a:cs typeface="B Nazanin" panose="00000400000000000000" pitchFamily="2" charset="-78"/>
              </a:rPr>
              <a:t>منابع</a:t>
            </a:r>
            <a:endParaRPr lang="en-US" sz="2800" b="1" dirty="0">
              <a:cs typeface="B Nazanin" panose="00000400000000000000" pitchFamily="2" charset="-78"/>
            </a:endParaRPr>
          </a:p>
        </p:txBody>
      </p:sp>
      <p:sp>
        <p:nvSpPr>
          <p:cNvPr id="3" name="TextBox 2"/>
          <p:cNvSpPr txBox="1"/>
          <p:nvPr/>
        </p:nvSpPr>
        <p:spPr>
          <a:xfrm>
            <a:off x="449943" y="1436914"/>
            <a:ext cx="10638971" cy="1908215"/>
          </a:xfrm>
          <a:prstGeom prst="rect">
            <a:avLst/>
          </a:prstGeom>
          <a:noFill/>
        </p:spPr>
        <p:txBody>
          <a:bodyPr wrap="square" rtlCol="0">
            <a:spAutoFit/>
          </a:bodyPr>
          <a:lstStyle/>
          <a:p>
            <a:pPr algn="r" rtl="1"/>
            <a:r>
              <a:rPr lang="fa-IR" sz="2000" dirty="0">
                <a:cs typeface="B Nazanin" panose="00000400000000000000" pitchFamily="2" charset="-78"/>
              </a:rPr>
              <a:t>موریس،جیمز(1390)،تاریخ شکل شهر،ترجمه راضیه رضازاده ،انتشارات دانشگاه علم و </a:t>
            </a:r>
            <a:r>
              <a:rPr lang="fa-IR" sz="2000" dirty="0" smtClean="0">
                <a:cs typeface="B Nazanin" panose="00000400000000000000" pitchFamily="2" charset="-78"/>
              </a:rPr>
              <a:t>صنعت</a:t>
            </a:r>
            <a:endParaRPr lang="fa-IR" sz="2000" dirty="0">
              <a:cs typeface="B Nazanin" panose="00000400000000000000" pitchFamily="2" charset="-78"/>
            </a:endParaRPr>
          </a:p>
          <a:p>
            <a:pPr algn="r" rtl="1"/>
            <a:r>
              <a:rPr lang="fa-IR" sz="2000" dirty="0">
                <a:cs typeface="B Nazanin" panose="00000400000000000000" pitchFamily="2" charset="-78"/>
              </a:rPr>
              <a:t>آوستروفسکی، واتسلاف،1371، شهرسازی معاصر از نخستین سرچشمه ها تا منشور آتن، ترجمه لادن اعتضادی، مرکز نشر دانشگاهی، تهران.</a:t>
            </a:r>
          </a:p>
          <a:p>
            <a:pPr algn="r" rtl="1"/>
            <a:r>
              <a:rPr lang="fa-IR" sz="2000" dirty="0">
                <a:cs typeface="B Nazanin" panose="00000400000000000000" pitchFamily="2" charset="-78"/>
              </a:rPr>
              <a:t>پروفسور جان لنگ، 1390، طراحی شهری «گونه شناسی رویه ها و طرح ها همراه با بیش از پنجاه مورد خاص»، ترجمه دکتر سید حسین بحرینی، موسسه انتشارات دانشگاه </a:t>
            </a:r>
            <a:r>
              <a:rPr lang="fa-IR" sz="2000" dirty="0" smtClean="0">
                <a:cs typeface="B Nazanin" panose="00000400000000000000" pitchFamily="2" charset="-78"/>
              </a:rPr>
              <a:t>تهران</a:t>
            </a:r>
            <a:r>
              <a:rPr lang="en-US" sz="2000" dirty="0">
                <a:cs typeface="B Nazanin" panose="00000400000000000000" pitchFamily="2" charset="-78"/>
              </a:rPr>
              <a:t>.</a:t>
            </a:r>
            <a:endParaRPr lang="fa-IR" sz="2000" dirty="0">
              <a:cs typeface="B Nazanin" panose="00000400000000000000" pitchFamily="2" charset="-78"/>
            </a:endParaRPr>
          </a:p>
          <a:p>
            <a:pPr algn="r" rtl="1"/>
            <a:endParaRPr lang="en-US" dirty="0"/>
          </a:p>
        </p:txBody>
      </p:sp>
      <p:sp>
        <p:nvSpPr>
          <p:cNvPr id="4" name="TextBox 3"/>
          <p:cNvSpPr txBox="1"/>
          <p:nvPr/>
        </p:nvSpPr>
        <p:spPr>
          <a:xfrm>
            <a:off x="8398185" y="3376981"/>
            <a:ext cx="3144387" cy="369332"/>
          </a:xfrm>
          <a:prstGeom prst="rect">
            <a:avLst/>
          </a:prstGeom>
          <a:noFill/>
        </p:spPr>
        <p:txBody>
          <a:bodyPr wrap="square" rtlCol="0">
            <a:spAutoFit/>
          </a:bodyPr>
          <a:lstStyle/>
          <a:p>
            <a:r>
              <a:rPr lang="en-US" dirty="0" smtClean="0"/>
              <a:t>www.en.Wikipedia.org</a:t>
            </a:r>
            <a:endParaRPr lang="en-US" dirty="0"/>
          </a:p>
        </p:txBody>
      </p:sp>
      <p:sp>
        <p:nvSpPr>
          <p:cNvPr id="5" name="TextBox 4"/>
          <p:cNvSpPr txBox="1"/>
          <p:nvPr/>
        </p:nvSpPr>
        <p:spPr>
          <a:xfrm>
            <a:off x="8804585" y="3939509"/>
            <a:ext cx="2580201" cy="369332"/>
          </a:xfrm>
          <a:prstGeom prst="rect">
            <a:avLst/>
          </a:prstGeom>
          <a:noFill/>
        </p:spPr>
        <p:txBody>
          <a:bodyPr wrap="square" rtlCol="0">
            <a:spAutoFit/>
          </a:bodyPr>
          <a:lstStyle/>
          <a:p>
            <a:r>
              <a:rPr lang="en-US" dirty="0" smtClean="0"/>
              <a:t>www.pixshark.com</a:t>
            </a:r>
            <a:endParaRPr lang="en-US" dirty="0"/>
          </a:p>
        </p:txBody>
      </p:sp>
      <p:sp>
        <p:nvSpPr>
          <p:cNvPr id="6" name="Rectangle 5"/>
          <p:cNvSpPr/>
          <p:nvPr/>
        </p:nvSpPr>
        <p:spPr>
          <a:xfrm>
            <a:off x="8753018" y="4502037"/>
            <a:ext cx="2335896" cy="369332"/>
          </a:xfrm>
          <a:prstGeom prst="rect">
            <a:avLst/>
          </a:prstGeom>
        </p:spPr>
        <p:txBody>
          <a:bodyPr wrap="none">
            <a:spAutoFit/>
          </a:bodyPr>
          <a:lstStyle/>
          <a:p>
            <a:r>
              <a:rPr lang="en-US" dirty="0">
                <a:cs typeface="B Nazanin" panose="00000400000000000000" pitchFamily="2" charset="-78"/>
              </a:rPr>
              <a:t>Courses.umass.edu</a:t>
            </a:r>
            <a:endParaRPr lang="en-US" dirty="0"/>
          </a:p>
        </p:txBody>
      </p:sp>
      <p:sp>
        <p:nvSpPr>
          <p:cNvPr id="7" name="TextBox 6"/>
          <p:cNvSpPr txBox="1"/>
          <p:nvPr/>
        </p:nvSpPr>
        <p:spPr>
          <a:xfrm>
            <a:off x="8498113" y="5064565"/>
            <a:ext cx="3193143" cy="369332"/>
          </a:xfrm>
          <a:prstGeom prst="rect">
            <a:avLst/>
          </a:prstGeom>
          <a:noFill/>
        </p:spPr>
        <p:txBody>
          <a:bodyPr wrap="square" rtlCol="0">
            <a:spAutoFit/>
          </a:bodyPr>
          <a:lstStyle/>
          <a:p>
            <a:r>
              <a:rPr lang="en-US" dirty="0" smtClean="0"/>
              <a:t>www.fa.Wikipedia.org</a:t>
            </a:r>
            <a:endParaRPr lang="en-US" dirty="0"/>
          </a:p>
        </p:txBody>
      </p:sp>
      <p:sp>
        <p:nvSpPr>
          <p:cNvPr id="8" name="Rectangle 7"/>
          <p:cNvSpPr/>
          <p:nvPr/>
        </p:nvSpPr>
        <p:spPr>
          <a:xfrm>
            <a:off x="8656838" y="5627093"/>
            <a:ext cx="2528256" cy="369332"/>
          </a:xfrm>
          <a:prstGeom prst="rect">
            <a:avLst/>
          </a:prstGeom>
        </p:spPr>
        <p:txBody>
          <a:bodyPr wrap="none">
            <a:spAutoFit/>
          </a:bodyPr>
          <a:lstStyle/>
          <a:p>
            <a:r>
              <a:rPr lang="en-US" dirty="0" smtClean="0"/>
              <a:t>www.dadaryha.com</a:t>
            </a:r>
            <a:endParaRPr lang="en-US" dirty="0"/>
          </a:p>
        </p:txBody>
      </p:sp>
      <p:sp>
        <p:nvSpPr>
          <p:cNvPr id="9" name="TextBox 8"/>
          <p:cNvSpPr txBox="1"/>
          <p:nvPr/>
        </p:nvSpPr>
        <p:spPr>
          <a:xfrm>
            <a:off x="8656838" y="6189621"/>
            <a:ext cx="3103808" cy="400110"/>
          </a:xfrm>
          <a:prstGeom prst="rect">
            <a:avLst/>
          </a:prstGeom>
          <a:noFill/>
        </p:spPr>
        <p:txBody>
          <a:bodyPr wrap="square" rtlCol="0">
            <a:spAutoFit/>
          </a:bodyPr>
          <a:lstStyle/>
          <a:p>
            <a:r>
              <a:rPr lang="en-US" sz="2000" dirty="0">
                <a:cs typeface="B Nazanin" panose="00000400000000000000" pitchFamily="2" charset="-78"/>
              </a:rPr>
              <a:t>www.irgasht.com</a:t>
            </a:r>
          </a:p>
        </p:txBody>
      </p:sp>
      <p:sp>
        <p:nvSpPr>
          <p:cNvPr id="10" name="Rectangle 9"/>
          <p:cNvSpPr/>
          <p:nvPr/>
        </p:nvSpPr>
        <p:spPr>
          <a:xfrm>
            <a:off x="2911835" y="3376981"/>
            <a:ext cx="2549096" cy="369332"/>
          </a:xfrm>
          <a:prstGeom prst="rect">
            <a:avLst/>
          </a:prstGeom>
        </p:spPr>
        <p:txBody>
          <a:bodyPr wrap="none">
            <a:spAutoFit/>
          </a:bodyPr>
          <a:lstStyle/>
          <a:p>
            <a:r>
              <a:rPr lang="en-US" dirty="0" smtClean="0"/>
              <a:t>www.britannica.com</a:t>
            </a:r>
            <a:endParaRPr lang="en-US" dirty="0"/>
          </a:p>
        </p:txBody>
      </p:sp>
      <p:sp>
        <p:nvSpPr>
          <p:cNvPr id="11" name="TextBox 10"/>
          <p:cNvSpPr txBox="1"/>
          <p:nvPr/>
        </p:nvSpPr>
        <p:spPr>
          <a:xfrm>
            <a:off x="2946399" y="4496141"/>
            <a:ext cx="2235200" cy="375228"/>
          </a:xfrm>
          <a:prstGeom prst="rect">
            <a:avLst/>
          </a:prstGeom>
          <a:noFill/>
        </p:spPr>
        <p:txBody>
          <a:bodyPr wrap="square" rtlCol="0">
            <a:spAutoFit/>
          </a:bodyPr>
          <a:lstStyle/>
          <a:p>
            <a:r>
              <a:rPr lang="en-US" dirty="0" smtClean="0"/>
              <a:t>www.parsine.com</a:t>
            </a:r>
            <a:endParaRPr lang="en-US" dirty="0"/>
          </a:p>
        </p:txBody>
      </p:sp>
      <p:sp>
        <p:nvSpPr>
          <p:cNvPr id="12" name="TextBox 11"/>
          <p:cNvSpPr txBox="1"/>
          <p:nvPr/>
        </p:nvSpPr>
        <p:spPr>
          <a:xfrm>
            <a:off x="3120571" y="3939509"/>
            <a:ext cx="1886857" cy="646331"/>
          </a:xfrm>
          <a:prstGeom prst="rect">
            <a:avLst/>
          </a:prstGeom>
          <a:noFill/>
        </p:spPr>
        <p:txBody>
          <a:bodyPr wrap="square" rtlCol="0">
            <a:spAutoFit/>
          </a:bodyPr>
          <a:lstStyle/>
          <a:p>
            <a:pPr algn="r" rtl="1"/>
            <a:r>
              <a:rPr lang="en-US" dirty="0"/>
              <a:t>www.flickr.com</a:t>
            </a:r>
            <a:endParaRPr lang="fa-IR" dirty="0"/>
          </a:p>
          <a:p>
            <a:pPr algn="r" rtl="1"/>
            <a:endParaRPr lang="en-US" dirty="0"/>
          </a:p>
        </p:txBody>
      </p:sp>
      <p:sp>
        <p:nvSpPr>
          <p:cNvPr id="13" name="TextBox 12"/>
          <p:cNvSpPr txBox="1"/>
          <p:nvPr/>
        </p:nvSpPr>
        <p:spPr>
          <a:xfrm>
            <a:off x="2626097" y="5064565"/>
            <a:ext cx="3120572" cy="369332"/>
          </a:xfrm>
          <a:prstGeom prst="rect">
            <a:avLst/>
          </a:prstGeom>
          <a:noFill/>
        </p:spPr>
        <p:txBody>
          <a:bodyPr wrap="square" rtlCol="0">
            <a:spAutoFit/>
          </a:bodyPr>
          <a:lstStyle/>
          <a:p>
            <a:pPr algn="r" rtl="1"/>
            <a:r>
              <a:rPr lang="en-US" dirty="0"/>
              <a:t>www.thefinestwriter.com</a:t>
            </a:r>
          </a:p>
        </p:txBody>
      </p:sp>
      <p:sp>
        <p:nvSpPr>
          <p:cNvPr id="14" name="TextBox 13"/>
          <p:cNvSpPr txBox="1"/>
          <p:nvPr/>
        </p:nvSpPr>
        <p:spPr>
          <a:xfrm>
            <a:off x="2626097" y="5627093"/>
            <a:ext cx="3120572" cy="369332"/>
          </a:xfrm>
          <a:prstGeom prst="rect">
            <a:avLst/>
          </a:prstGeom>
          <a:noFill/>
        </p:spPr>
        <p:txBody>
          <a:bodyPr wrap="square" rtlCol="0">
            <a:spAutoFit/>
          </a:bodyPr>
          <a:lstStyle/>
          <a:p>
            <a:pPr algn="r" rtl="1"/>
            <a:r>
              <a:rPr lang="en-US" dirty="0"/>
              <a:t>www.thefinestwriter.com</a:t>
            </a:r>
          </a:p>
        </p:txBody>
      </p:sp>
      <p:sp>
        <p:nvSpPr>
          <p:cNvPr id="15" name="Rectangle 14"/>
          <p:cNvSpPr/>
          <p:nvPr/>
        </p:nvSpPr>
        <p:spPr>
          <a:xfrm>
            <a:off x="2736306" y="6189621"/>
            <a:ext cx="2900153" cy="369332"/>
          </a:xfrm>
          <a:prstGeom prst="rect">
            <a:avLst/>
          </a:prstGeom>
        </p:spPr>
        <p:txBody>
          <a:bodyPr wrap="none">
            <a:spAutoFit/>
          </a:bodyPr>
          <a:lstStyle/>
          <a:p>
            <a:r>
              <a:rPr lang="en-US" dirty="0">
                <a:cs typeface="B Nazanin" panose="00000400000000000000" pitchFamily="2" charset="-78"/>
              </a:rPr>
              <a:t>www.forum.nazicenter.ir</a:t>
            </a:r>
            <a:endParaRPr lang="en-US" dirty="0"/>
          </a:p>
        </p:txBody>
      </p:sp>
    </p:spTree>
    <p:extLst>
      <p:ext uri="{BB962C8B-B14F-4D97-AF65-F5344CB8AC3E}">
        <p14:creationId xmlns:p14="http://schemas.microsoft.com/office/powerpoint/2010/main" val="14481438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879771" cy="6858000"/>
          </a:xfrm>
          <a:prstGeom prst="rect">
            <a:avLst/>
          </a:prstGeom>
        </p:spPr>
      </p:pic>
      <p:sp>
        <p:nvSpPr>
          <p:cNvPr id="3" name="TextBox 2"/>
          <p:cNvSpPr txBox="1"/>
          <p:nvPr/>
        </p:nvSpPr>
        <p:spPr>
          <a:xfrm>
            <a:off x="8412847" y="889843"/>
            <a:ext cx="2041008" cy="3970318"/>
          </a:xfrm>
          <a:prstGeom prst="rect">
            <a:avLst/>
          </a:prstGeom>
          <a:noFill/>
        </p:spPr>
        <p:txBody>
          <a:bodyPr wrap="none" rtlCol="0">
            <a:spAutoFit/>
          </a:bodyPr>
          <a:lstStyle/>
          <a:p>
            <a:pPr algn="r" rtl="1"/>
            <a:r>
              <a:rPr lang="fa-IR" sz="3600" dirty="0" smtClean="0">
                <a:cs typeface="B Homa" panose="00000400000000000000" pitchFamily="2" charset="-78"/>
              </a:rPr>
              <a:t>معرفی</a:t>
            </a:r>
          </a:p>
          <a:p>
            <a:pPr algn="r" rtl="1"/>
            <a:endParaRPr lang="fa-IR" sz="3600" dirty="0" smtClean="0">
              <a:cs typeface="B Homa" panose="00000400000000000000" pitchFamily="2" charset="-78"/>
            </a:endParaRPr>
          </a:p>
          <a:p>
            <a:pPr algn="r" rtl="1"/>
            <a:r>
              <a:rPr lang="fa-IR" sz="3600" dirty="0" smtClean="0">
                <a:cs typeface="B Homa" panose="00000400000000000000" pitchFamily="2" charset="-78"/>
              </a:rPr>
              <a:t>تاریخچه</a:t>
            </a:r>
          </a:p>
          <a:p>
            <a:pPr algn="r" rtl="1"/>
            <a:endParaRPr lang="fa-IR" sz="3600" dirty="0" smtClean="0">
              <a:cs typeface="B Homa" panose="00000400000000000000" pitchFamily="2" charset="-78"/>
            </a:endParaRPr>
          </a:p>
          <a:p>
            <a:pPr algn="r" rtl="1"/>
            <a:r>
              <a:rPr lang="fa-IR" sz="3600" dirty="0" smtClean="0">
                <a:cs typeface="B Homa" panose="00000400000000000000" pitchFamily="2" charset="-78"/>
              </a:rPr>
              <a:t>بناهای مهم</a:t>
            </a:r>
          </a:p>
          <a:p>
            <a:pPr algn="r" rtl="1"/>
            <a:endParaRPr lang="fa-IR" sz="3600" dirty="0" smtClean="0">
              <a:cs typeface="B Homa" panose="00000400000000000000" pitchFamily="2" charset="-78"/>
            </a:endParaRPr>
          </a:p>
          <a:p>
            <a:pPr algn="r" rtl="1"/>
            <a:r>
              <a:rPr lang="fa-IR" sz="3600" dirty="0" smtClean="0">
                <a:cs typeface="B Homa" panose="00000400000000000000" pitchFamily="2" charset="-78"/>
              </a:rPr>
              <a:t>منابع</a:t>
            </a:r>
            <a:endParaRPr lang="en-US" sz="3600" dirty="0">
              <a:cs typeface="B Homa" panose="00000400000000000000" pitchFamily="2" charset="-78"/>
            </a:endParaRPr>
          </a:p>
        </p:txBody>
      </p:sp>
    </p:spTree>
    <p:extLst>
      <p:ext uri="{BB962C8B-B14F-4D97-AF65-F5344CB8AC3E}">
        <p14:creationId xmlns:p14="http://schemas.microsoft.com/office/powerpoint/2010/main" val="1801248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87270" y="313826"/>
            <a:ext cx="2235200" cy="523220"/>
          </a:xfrm>
          <a:prstGeom prst="rect">
            <a:avLst/>
          </a:prstGeom>
          <a:noFill/>
        </p:spPr>
        <p:txBody>
          <a:bodyPr wrap="square" rtlCol="0">
            <a:spAutoFit/>
          </a:bodyPr>
          <a:lstStyle/>
          <a:p>
            <a:pPr algn="r" rtl="1"/>
            <a:r>
              <a:rPr lang="fa-IR" sz="2800" b="1" dirty="0" smtClean="0">
                <a:cs typeface="B Nazanin" panose="00000400000000000000" pitchFamily="2" charset="-78"/>
              </a:rPr>
              <a:t>معرفی </a:t>
            </a:r>
            <a:endParaRPr lang="en-US" sz="2800" b="1" dirty="0">
              <a:cs typeface="B Nazanin" panose="00000400000000000000" pitchFamily="2" charset="-78"/>
            </a:endParaRPr>
          </a:p>
        </p:txBody>
      </p:sp>
      <p:sp>
        <p:nvSpPr>
          <p:cNvPr id="3" name="TextBox 2"/>
          <p:cNvSpPr txBox="1"/>
          <p:nvPr/>
        </p:nvSpPr>
        <p:spPr>
          <a:xfrm>
            <a:off x="5820228" y="1703542"/>
            <a:ext cx="5384800" cy="3693319"/>
          </a:xfrm>
          <a:prstGeom prst="rect">
            <a:avLst/>
          </a:prstGeom>
          <a:noFill/>
        </p:spPr>
        <p:txBody>
          <a:bodyPr wrap="square" rtlCol="0">
            <a:spAutoFit/>
          </a:bodyPr>
          <a:lstStyle/>
          <a:p>
            <a:pPr algn="just" rtl="1"/>
            <a:r>
              <a:rPr lang="fa-IR" dirty="0" smtClean="0">
                <a:cs typeface="B Nazanin" panose="00000400000000000000" pitchFamily="2" charset="-78"/>
              </a:rPr>
              <a:t>برلین پایتخت کشور آلمان و بزرگ‌ترین شهر هم از لحاظ جمعیت و هم از لحاظ مساحت در این کشور است و در کل اتحادیه اروپا مقام دوم را دارد. برلین همچنین نام ایالتی است که این شهر در آن قرار دارد. مساحت آن ۸۹۹ کیلومتر مربع است و این شهر ۳۸ کیلومتر از شمال به جنوب و ۴۵کیلومتر از شرق به غرب امتداد یافته‌است. میانگین ارتفاع آن از سطح دریا ۳۴متر ثبت شده بلندترین ارتفاع (۱۱۵متر) به دو تپه مصنوعی توفلسبرگ و ماگلبرگ مربوط می‌شود برلین همچنین یک شهر ایالتی است، یعنی یکی از ایالت‌های شانزده‌گانه آلمان نیز به شمار می‌آید.</a:t>
            </a:r>
          </a:p>
          <a:p>
            <a:pPr algn="r" rtl="1"/>
            <a:r>
              <a:rPr lang="fa-IR" dirty="0" smtClean="0">
                <a:cs typeface="B Nazanin" panose="00000400000000000000" pitchFamily="2" charset="-78"/>
              </a:rPr>
              <a:t>برلین، بزرگ‌ترین و از نظر تاریخی مهم‌ترین ایالت آلمان است. جاذبه‌های تاریخی و فرهنگی این شهر، برلین را به عنوان یکی از مراکز فرهنگی جهان تبدیل کرده است. برلین در سده ۱۸ میلادی، به عنوان پایتخت پروس، قلب روشنگری بود. امروز نیز برلین، یکی از شهرهای مهم اروپاست.</a:t>
            </a:r>
            <a:endParaRPr lang="en-US" dirty="0" smtClean="0">
              <a:cs typeface="B Nazanin" panose="00000400000000000000" pitchFamily="2" charset="-78"/>
            </a:endParaRPr>
          </a:p>
          <a:p>
            <a:pPr algn="r" rtl="1"/>
            <a:endParaRPr lang="fa-IR" dirty="0" smtClean="0">
              <a:cs typeface="B Nazanin" panose="00000400000000000000" pitchFamily="2" charset="-78"/>
            </a:endParaRPr>
          </a:p>
        </p:txBody>
      </p:sp>
      <p:pic>
        <p:nvPicPr>
          <p:cNvPr id="4" name="Picture 2" descr="C:\Users\user\Desktop\berlin\برلین\moghiate berlin\800px-Berlin_in_Germany_and_EU(wikipedi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254" y="1605639"/>
            <a:ext cx="5127632" cy="388912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311499" y="6030119"/>
            <a:ext cx="3193143" cy="369332"/>
          </a:xfrm>
          <a:prstGeom prst="rect">
            <a:avLst/>
          </a:prstGeom>
          <a:noFill/>
        </p:spPr>
        <p:txBody>
          <a:bodyPr wrap="square" rtlCol="0">
            <a:spAutoFit/>
          </a:bodyPr>
          <a:lstStyle/>
          <a:p>
            <a:r>
              <a:rPr lang="en-US" dirty="0" smtClean="0"/>
              <a:t>www.en.Wikipedia.org</a:t>
            </a:r>
            <a:endParaRPr lang="en-US" dirty="0"/>
          </a:p>
        </p:txBody>
      </p:sp>
      <p:sp>
        <p:nvSpPr>
          <p:cNvPr id="6" name="TextBox 5"/>
          <p:cNvSpPr txBox="1"/>
          <p:nvPr/>
        </p:nvSpPr>
        <p:spPr>
          <a:xfrm>
            <a:off x="7029328" y="6030119"/>
            <a:ext cx="2655586" cy="369332"/>
          </a:xfrm>
          <a:prstGeom prst="rect">
            <a:avLst/>
          </a:prstGeom>
          <a:noFill/>
        </p:spPr>
        <p:txBody>
          <a:bodyPr wrap="square" rtlCol="0">
            <a:spAutoFit/>
          </a:bodyPr>
          <a:lstStyle/>
          <a:p>
            <a:r>
              <a:rPr lang="en-US" dirty="0" smtClean="0"/>
              <a:t>www.fa.Wikipedia.org</a:t>
            </a:r>
            <a:endParaRPr lang="en-US" dirty="0"/>
          </a:p>
        </p:txBody>
      </p:sp>
    </p:spTree>
    <p:extLst>
      <p:ext uri="{BB962C8B-B14F-4D97-AF65-F5344CB8AC3E}">
        <p14:creationId xmlns:p14="http://schemas.microsoft.com/office/powerpoint/2010/main" val="27510109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14893" y="387927"/>
            <a:ext cx="2946400" cy="461665"/>
          </a:xfrm>
          <a:prstGeom prst="rect">
            <a:avLst/>
          </a:prstGeom>
          <a:noFill/>
        </p:spPr>
        <p:txBody>
          <a:bodyPr wrap="square" rtlCol="0">
            <a:spAutoFit/>
          </a:bodyPr>
          <a:lstStyle/>
          <a:p>
            <a:pPr algn="r" rtl="1"/>
            <a:r>
              <a:rPr lang="fa-IR" sz="2400" b="1" dirty="0" smtClean="0">
                <a:cs typeface="B Nazanin" panose="00000400000000000000" pitchFamily="2" charset="-78"/>
              </a:rPr>
              <a:t>تاریخچه شهر برلین </a:t>
            </a:r>
          </a:p>
        </p:txBody>
      </p:sp>
      <p:sp>
        <p:nvSpPr>
          <p:cNvPr id="3" name="TextBox 2"/>
          <p:cNvSpPr txBox="1"/>
          <p:nvPr/>
        </p:nvSpPr>
        <p:spPr>
          <a:xfrm>
            <a:off x="5609464" y="2098864"/>
            <a:ext cx="5588000" cy="1631216"/>
          </a:xfrm>
          <a:prstGeom prst="rect">
            <a:avLst/>
          </a:prstGeom>
          <a:noFill/>
        </p:spPr>
        <p:txBody>
          <a:bodyPr wrap="square" rtlCol="0">
            <a:spAutoFit/>
          </a:bodyPr>
          <a:lstStyle/>
          <a:p>
            <a:pPr algn="just" rtl="1"/>
            <a:r>
              <a:rPr lang="fa-IR" sz="2000" dirty="0">
                <a:cs typeface="B Nazanin" panose="00000400000000000000" pitchFamily="2" charset="-78"/>
              </a:rPr>
              <a:t>با توسعه و به هم پیوستن دو شهر کوچک شهر بزرگتر برلین پدید آمد.</a:t>
            </a:r>
          </a:p>
          <a:p>
            <a:pPr algn="just" rtl="1"/>
            <a:r>
              <a:rPr lang="fa-IR" sz="2000" dirty="0">
                <a:cs typeface="B Nazanin" panose="00000400000000000000" pitchFamily="2" charset="-78"/>
              </a:rPr>
              <a:t>شهر قدیمیتر کلن که بر جزیره ای در رود خانه اسپری واقع بود و شهر برلین که بر ساحل شمالی رودخانه قرار داشت . در اسناد و مدارک تاریخی از شهر کلن برای نخستین بار در سال 1237 و از شهر برلین 1244 یاد شده است. </a:t>
            </a:r>
            <a:endParaRPr lang="en-US" sz="2000" dirty="0">
              <a:cs typeface="B Nazanin" panose="00000400000000000000" pitchFamily="2" charset="-78"/>
            </a:endParaRPr>
          </a:p>
        </p:txBody>
      </p:sp>
      <p:sp>
        <p:nvSpPr>
          <p:cNvPr id="4" name="TextBox 3"/>
          <p:cNvSpPr txBox="1"/>
          <p:nvPr/>
        </p:nvSpPr>
        <p:spPr>
          <a:xfrm>
            <a:off x="9325122" y="1411031"/>
            <a:ext cx="1872342" cy="400110"/>
          </a:xfrm>
          <a:prstGeom prst="rect">
            <a:avLst/>
          </a:prstGeom>
          <a:noFill/>
        </p:spPr>
        <p:txBody>
          <a:bodyPr wrap="square" rtlCol="0">
            <a:spAutoFit/>
          </a:bodyPr>
          <a:lstStyle/>
          <a:p>
            <a:pPr algn="r" rtl="1"/>
            <a:r>
              <a:rPr lang="fa-IR" sz="2000" b="1" dirty="0" smtClean="0">
                <a:cs typeface="B Homa" panose="00000400000000000000" pitchFamily="2" charset="-78"/>
              </a:rPr>
              <a:t>قرن سیزدهم</a:t>
            </a:r>
            <a:endParaRPr lang="en-US" sz="2000" b="1" dirty="0">
              <a:cs typeface="B Homa" panose="00000400000000000000" pitchFamily="2" charset="-78"/>
            </a:endParaRPr>
          </a:p>
        </p:txBody>
      </p:sp>
      <p:sp>
        <p:nvSpPr>
          <p:cNvPr id="5" name="TextBox 4"/>
          <p:cNvSpPr txBox="1"/>
          <p:nvPr/>
        </p:nvSpPr>
        <p:spPr>
          <a:xfrm>
            <a:off x="10058400" y="3860800"/>
            <a:ext cx="1320800" cy="400110"/>
          </a:xfrm>
          <a:prstGeom prst="rect">
            <a:avLst/>
          </a:prstGeom>
          <a:noFill/>
        </p:spPr>
        <p:txBody>
          <a:bodyPr wrap="square" rtlCol="0">
            <a:spAutoFit/>
          </a:bodyPr>
          <a:lstStyle/>
          <a:p>
            <a:pPr algn="r" rtl="1"/>
            <a:r>
              <a:rPr lang="fa-IR" sz="2000" b="1" dirty="0">
                <a:cs typeface="B Homa" panose="00000400000000000000" pitchFamily="2" charset="-78"/>
              </a:rPr>
              <a:t>قرن چهاردهم</a:t>
            </a:r>
            <a:endParaRPr lang="en-US" sz="2000" b="1" dirty="0">
              <a:cs typeface="B Homa" panose="00000400000000000000" pitchFamily="2" charset="-78"/>
            </a:endParaRPr>
          </a:p>
        </p:txBody>
      </p:sp>
      <p:sp>
        <p:nvSpPr>
          <p:cNvPr id="6" name="TextBox 5"/>
          <p:cNvSpPr txBox="1"/>
          <p:nvPr/>
        </p:nvSpPr>
        <p:spPr>
          <a:xfrm>
            <a:off x="5965371" y="4522351"/>
            <a:ext cx="5239657" cy="1323439"/>
          </a:xfrm>
          <a:prstGeom prst="rect">
            <a:avLst/>
          </a:prstGeom>
          <a:noFill/>
        </p:spPr>
        <p:txBody>
          <a:bodyPr wrap="square" rtlCol="0">
            <a:spAutoFit/>
          </a:bodyPr>
          <a:lstStyle/>
          <a:p>
            <a:pPr algn="just" rtl="1"/>
            <a:r>
              <a:rPr lang="fa-IR" sz="2000" dirty="0">
                <a:cs typeface="B Nazanin" panose="00000400000000000000" pitchFamily="2" charset="-78"/>
              </a:rPr>
              <a:t>در سال 1307 عهدنامه ای بین این دو شهر منعقد گردید که به موجب آن دو شهر متحد گردید و شهر برلین- کلن به صورت یکی از مهم ترین شهر های آلمان و یک شهر آزاد این امپراطوری درآمد.</a:t>
            </a:r>
            <a:endParaRPr lang="en-US" sz="2000" dirty="0">
              <a:cs typeface="B Nazanin" panose="00000400000000000000" pitchFamily="2" charset="-78"/>
            </a:endParaRPr>
          </a:p>
        </p:txBody>
      </p:sp>
      <p:pic>
        <p:nvPicPr>
          <p:cNvPr id="7" name="Picture 2" descr="C:\Users\user\Desktop\berlin\برلین\berlin enghelab\berlin and colln 123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16" y="1980418"/>
            <a:ext cx="4968552" cy="382578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821714" y="3329970"/>
            <a:ext cx="2503408" cy="400110"/>
          </a:xfrm>
          <a:prstGeom prst="rect">
            <a:avLst/>
          </a:prstGeom>
          <a:noFill/>
        </p:spPr>
        <p:txBody>
          <a:bodyPr wrap="square" rtlCol="0">
            <a:spAutoFit/>
          </a:bodyPr>
          <a:lstStyle/>
          <a:p>
            <a:pPr algn="r" rtl="1"/>
            <a:r>
              <a:rPr lang="fa-IR" sz="2000" dirty="0">
                <a:cs typeface="B Nazanin" panose="00000400000000000000" pitchFamily="2" charset="-78"/>
              </a:rPr>
              <a:t>(جیمز موریس، 1390) </a:t>
            </a:r>
          </a:p>
        </p:txBody>
      </p:sp>
      <p:sp>
        <p:nvSpPr>
          <p:cNvPr id="10" name="TextBox 9"/>
          <p:cNvSpPr txBox="1"/>
          <p:nvPr/>
        </p:nvSpPr>
        <p:spPr>
          <a:xfrm>
            <a:off x="8073418" y="5445680"/>
            <a:ext cx="2503408" cy="400110"/>
          </a:xfrm>
          <a:prstGeom prst="rect">
            <a:avLst/>
          </a:prstGeom>
          <a:noFill/>
        </p:spPr>
        <p:txBody>
          <a:bodyPr wrap="square" rtlCol="0">
            <a:spAutoFit/>
          </a:bodyPr>
          <a:lstStyle/>
          <a:p>
            <a:pPr algn="r" rtl="1"/>
            <a:r>
              <a:rPr lang="fa-IR" sz="2000" dirty="0">
                <a:cs typeface="B Nazanin" panose="00000400000000000000" pitchFamily="2" charset="-78"/>
              </a:rPr>
              <a:t>(جیمز موریس، 1390) </a:t>
            </a:r>
          </a:p>
        </p:txBody>
      </p:sp>
      <p:sp>
        <p:nvSpPr>
          <p:cNvPr id="12" name="Rectangle 11"/>
          <p:cNvSpPr/>
          <p:nvPr/>
        </p:nvSpPr>
        <p:spPr>
          <a:xfrm>
            <a:off x="1750644" y="5866503"/>
            <a:ext cx="2335896" cy="369332"/>
          </a:xfrm>
          <a:prstGeom prst="rect">
            <a:avLst/>
          </a:prstGeom>
        </p:spPr>
        <p:txBody>
          <a:bodyPr wrap="none">
            <a:spAutoFit/>
          </a:bodyPr>
          <a:lstStyle/>
          <a:p>
            <a:r>
              <a:rPr lang="en-US" dirty="0">
                <a:cs typeface="B Nazanin" panose="00000400000000000000" pitchFamily="2" charset="-78"/>
              </a:rPr>
              <a:t>Courses.umass.edu</a:t>
            </a:r>
            <a:endParaRPr lang="en-US" dirty="0"/>
          </a:p>
        </p:txBody>
      </p:sp>
    </p:spTree>
    <p:extLst>
      <p:ext uri="{BB962C8B-B14F-4D97-AF65-F5344CB8AC3E}">
        <p14:creationId xmlns:p14="http://schemas.microsoft.com/office/powerpoint/2010/main" val="3347000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48886" y="405289"/>
            <a:ext cx="2864220" cy="400110"/>
          </a:xfrm>
          <a:prstGeom prst="rect">
            <a:avLst/>
          </a:prstGeom>
          <a:noFill/>
        </p:spPr>
        <p:txBody>
          <a:bodyPr wrap="square" rtlCol="0">
            <a:spAutoFit/>
          </a:bodyPr>
          <a:lstStyle/>
          <a:p>
            <a:pPr algn="r" rtl="1"/>
            <a:r>
              <a:rPr lang="fa-IR" sz="2000" b="1" dirty="0">
                <a:cs typeface="B Homa" panose="00000400000000000000" pitchFamily="2" charset="-78"/>
              </a:rPr>
              <a:t>قرن پانزدهم تا اوایل هفدهم</a:t>
            </a:r>
            <a:endParaRPr lang="en-US" sz="2000" b="1" dirty="0">
              <a:cs typeface="B Homa" panose="00000400000000000000" pitchFamily="2" charset="-78"/>
            </a:endParaRPr>
          </a:p>
        </p:txBody>
      </p:sp>
      <p:sp>
        <p:nvSpPr>
          <p:cNvPr id="3" name="TextBox 2"/>
          <p:cNvSpPr txBox="1"/>
          <p:nvPr/>
        </p:nvSpPr>
        <p:spPr>
          <a:xfrm>
            <a:off x="2567188" y="1377427"/>
            <a:ext cx="8650515" cy="1600438"/>
          </a:xfrm>
          <a:prstGeom prst="rect">
            <a:avLst/>
          </a:prstGeom>
          <a:noFill/>
        </p:spPr>
        <p:txBody>
          <a:bodyPr wrap="square" rtlCol="0">
            <a:spAutoFit/>
          </a:bodyPr>
          <a:lstStyle/>
          <a:p>
            <a:pPr algn="r" rtl="1"/>
            <a:r>
              <a:rPr lang="fa-IR" sz="2000" dirty="0">
                <a:cs typeface="B Nazanin" panose="00000400000000000000" pitchFamily="2" charset="-78"/>
              </a:rPr>
              <a:t>حکومت خانواده هوهن زولرن در سال 1415</a:t>
            </a:r>
          </a:p>
          <a:p>
            <a:pPr algn="r" rtl="1"/>
            <a:r>
              <a:rPr lang="fa-IR" sz="2000" dirty="0">
                <a:cs typeface="B Nazanin" panose="00000400000000000000" pitchFamily="2" charset="-78"/>
              </a:rPr>
              <a:t>شورش ناموفق اهالی برلین- کلن بر علیه فردریک دوم (70-1440)</a:t>
            </a:r>
          </a:p>
          <a:p>
            <a:pPr algn="r" rtl="1"/>
            <a:r>
              <a:rPr lang="fa-IR" sz="2000" dirty="0">
                <a:cs typeface="B Nazanin" panose="00000400000000000000" pitchFamily="2" charset="-78"/>
              </a:rPr>
              <a:t>ساخت قلعه ای مستحکم و مسلط بر شهر (51-1443) </a:t>
            </a:r>
          </a:p>
          <a:p>
            <a:pPr algn="r" rtl="1"/>
            <a:r>
              <a:rPr lang="fa-IR" sz="2000" dirty="0">
                <a:cs typeface="B Nazanin" panose="00000400000000000000" pitchFamily="2" charset="-78"/>
              </a:rPr>
              <a:t>از بین رفتن بخش های توسعه یافته پیرامون التشتات برلین طی جنگ سی ساله (48-1618)</a:t>
            </a:r>
          </a:p>
          <a:p>
            <a:pPr algn="r" rtl="1"/>
            <a:endParaRPr lang="en-US" dirty="0"/>
          </a:p>
        </p:txBody>
      </p:sp>
      <p:pic>
        <p:nvPicPr>
          <p:cNvPr id="4" name="Picture 2" descr="C:\Users\user\Desktop\berlin\برلین\16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183" y="2977864"/>
            <a:ext cx="4215506" cy="314504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2197" y="2977865"/>
            <a:ext cx="4215506" cy="3145045"/>
          </a:xfrm>
          <a:prstGeom prst="rect">
            <a:avLst/>
          </a:prstGeom>
        </p:spPr>
      </p:pic>
      <p:sp>
        <p:nvSpPr>
          <p:cNvPr id="6" name="Rectangle 5"/>
          <p:cNvSpPr/>
          <p:nvPr/>
        </p:nvSpPr>
        <p:spPr>
          <a:xfrm>
            <a:off x="8204093" y="6306848"/>
            <a:ext cx="1811714" cy="369332"/>
          </a:xfrm>
          <a:prstGeom prst="rect">
            <a:avLst/>
          </a:prstGeom>
        </p:spPr>
        <p:txBody>
          <a:bodyPr wrap="none">
            <a:spAutoFit/>
          </a:bodyPr>
          <a:lstStyle/>
          <a:p>
            <a:r>
              <a:rPr lang="en-US" dirty="0" smtClean="0"/>
              <a:t>www.tabnak.ir</a:t>
            </a:r>
            <a:endParaRPr lang="en-US" dirty="0"/>
          </a:p>
        </p:txBody>
      </p:sp>
      <p:sp>
        <p:nvSpPr>
          <p:cNvPr id="7" name="TextBox 6"/>
          <p:cNvSpPr txBox="1"/>
          <p:nvPr/>
        </p:nvSpPr>
        <p:spPr>
          <a:xfrm>
            <a:off x="1522364" y="6306848"/>
            <a:ext cx="3193143" cy="369332"/>
          </a:xfrm>
          <a:prstGeom prst="rect">
            <a:avLst/>
          </a:prstGeom>
          <a:noFill/>
        </p:spPr>
        <p:txBody>
          <a:bodyPr wrap="square" rtlCol="0">
            <a:spAutoFit/>
          </a:bodyPr>
          <a:lstStyle/>
          <a:p>
            <a:r>
              <a:rPr lang="en-US" dirty="0" smtClean="0"/>
              <a:t>www.en.Wikipedia.org</a:t>
            </a:r>
            <a:endParaRPr lang="en-US" dirty="0"/>
          </a:p>
        </p:txBody>
      </p:sp>
      <p:sp>
        <p:nvSpPr>
          <p:cNvPr id="8" name="TextBox 7"/>
          <p:cNvSpPr txBox="1"/>
          <p:nvPr/>
        </p:nvSpPr>
        <p:spPr>
          <a:xfrm>
            <a:off x="769257" y="2195214"/>
            <a:ext cx="2503408" cy="400110"/>
          </a:xfrm>
          <a:prstGeom prst="rect">
            <a:avLst/>
          </a:prstGeom>
          <a:noFill/>
        </p:spPr>
        <p:txBody>
          <a:bodyPr wrap="square" rtlCol="0">
            <a:spAutoFit/>
          </a:bodyPr>
          <a:lstStyle/>
          <a:p>
            <a:pPr algn="r" rtl="1"/>
            <a:r>
              <a:rPr lang="fa-IR" sz="2000" dirty="0">
                <a:cs typeface="B Nazanin" panose="00000400000000000000" pitchFamily="2" charset="-78"/>
              </a:rPr>
              <a:t>(جیمز موریس، 1390) </a:t>
            </a:r>
          </a:p>
        </p:txBody>
      </p:sp>
    </p:spTree>
    <p:extLst>
      <p:ext uri="{BB962C8B-B14F-4D97-AF65-F5344CB8AC3E}">
        <p14:creationId xmlns:p14="http://schemas.microsoft.com/office/powerpoint/2010/main" val="48248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29310" y="409208"/>
            <a:ext cx="2989942" cy="400110"/>
          </a:xfrm>
          <a:prstGeom prst="rect">
            <a:avLst/>
          </a:prstGeom>
          <a:noFill/>
        </p:spPr>
        <p:txBody>
          <a:bodyPr wrap="square" rtlCol="0">
            <a:spAutoFit/>
          </a:bodyPr>
          <a:lstStyle/>
          <a:p>
            <a:pPr algn="r" rtl="1"/>
            <a:r>
              <a:rPr lang="fa-IR" sz="2000" b="1" dirty="0">
                <a:cs typeface="B Homa" panose="00000400000000000000" pitchFamily="2" charset="-78"/>
              </a:rPr>
              <a:t>قرن </a:t>
            </a:r>
            <a:r>
              <a:rPr lang="fa-IR" sz="2000" b="1" dirty="0" smtClean="0">
                <a:cs typeface="B Homa" panose="00000400000000000000" pitchFamily="2" charset="-78"/>
              </a:rPr>
              <a:t>هفدهم</a:t>
            </a:r>
            <a:endParaRPr lang="en-US" sz="2000" b="1" dirty="0">
              <a:cs typeface="B Homa" panose="00000400000000000000" pitchFamily="2" charset="-78"/>
            </a:endParaRPr>
          </a:p>
        </p:txBody>
      </p:sp>
      <p:sp>
        <p:nvSpPr>
          <p:cNvPr id="3" name="TextBox 2"/>
          <p:cNvSpPr txBox="1"/>
          <p:nvPr/>
        </p:nvSpPr>
        <p:spPr>
          <a:xfrm>
            <a:off x="1059543" y="1465943"/>
            <a:ext cx="10261600" cy="1015663"/>
          </a:xfrm>
          <a:prstGeom prst="rect">
            <a:avLst/>
          </a:prstGeom>
          <a:noFill/>
        </p:spPr>
        <p:txBody>
          <a:bodyPr wrap="square" rtlCol="0">
            <a:spAutoFit/>
          </a:bodyPr>
          <a:lstStyle/>
          <a:p>
            <a:pPr algn="just" rtl="1"/>
            <a:r>
              <a:rPr lang="fa-IR" sz="2000" dirty="0">
                <a:cs typeface="B Nazanin" panose="00000400000000000000" pitchFamily="2" charset="-78"/>
              </a:rPr>
              <a:t>در فاصله بین سالهای 1658 تا 1683  حصار مستحکم پیرامون برلین-کلن و منطقه جدید فردریش سودر کشیده شد. این حصار که دارای 13 برج بود توسط مهندس هلندی طراحی شده بود. در خارج این منطقه نیز دو محله مسکونی جدید به نام </a:t>
            </a:r>
            <a:r>
              <a:rPr lang="fa-IR" sz="2000" dirty="0" smtClean="0">
                <a:cs typeface="B Nazanin" panose="00000400000000000000" pitchFamily="2" charset="-78"/>
              </a:rPr>
              <a:t>دورا تینزا اشتات </a:t>
            </a:r>
            <a:r>
              <a:rPr lang="fa-IR" sz="2000" dirty="0">
                <a:cs typeface="B Nazanin" panose="00000400000000000000" pitchFamily="2" charset="-78"/>
              </a:rPr>
              <a:t>و </a:t>
            </a:r>
            <a:r>
              <a:rPr lang="fa-IR" sz="2000" dirty="0" smtClean="0">
                <a:cs typeface="B Nazanin" panose="00000400000000000000" pitchFamily="2" charset="-78"/>
              </a:rPr>
              <a:t>دورا فردریش </a:t>
            </a:r>
            <a:r>
              <a:rPr lang="fa-IR" sz="2000" dirty="0">
                <a:cs typeface="B Nazanin" panose="00000400000000000000" pitchFamily="2" charset="-78"/>
              </a:rPr>
              <a:t>اشتات به سبک دوره رنسانس براساس شبکه ای شطرنجی شکل گرفتند</a:t>
            </a:r>
            <a:r>
              <a:rPr lang="fa-IR" dirty="0" smtClean="0"/>
              <a:t>.</a:t>
            </a:r>
            <a:endParaRPr lang="en-US" dirty="0"/>
          </a:p>
        </p:txBody>
      </p:sp>
      <p:pic>
        <p:nvPicPr>
          <p:cNvPr id="5" name="Picture 2" descr="C:\Users\user\Desktop\berlin\برلین\www2.washjeff.edu\berlin map 168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9332" y="2768076"/>
            <a:ext cx="4519253" cy="309003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378618" y="6144584"/>
            <a:ext cx="3193143" cy="369332"/>
          </a:xfrm>
          <a:prstGeom prst="rect">
            <a:avLst/>
          </a:prstGeom>
          <a:noFill/>
        </p:spPr>
        <p:txBody>
          <a:bodyPr wrap="square" rtlCol="0">
            <a:spAutoFit/>
          </a:bodyPr>
          <a:lstStyle/>
          <a:p>
            <a:r>
              <a:rPr lang="en-US" dirty="0" smtClean="0"/>
              <a:t>www.en.Wikipedia.org</a:t>
            </a:r>
            <a:endParaRPr lang="en-US" dirty="0"/>
          </a:p>
        </p:txBody>
      </p:sp>
      <p:sp>
        <p:nvSpPr>
          <p:cNvPr id="7" name="TextBox 6"/>
          <p:cNvSpPr txBox="1"/>
          <p:nvPr/>
        </p:nvSpPr>
        <p:spPr>
          <a:xfrm>
            <a:off x="2147628" y="2081496"/>
            <a:ext cx="2503408" cy="400110"/>
          </a:xfrm>
          <a:prstGeom prst="rect">
            <a:avLst/>
          </a:prstGeom>
          <a:noFill/>
        </p:spPr>
        <p:txBody>
          <a:bodyPr wrap="square" rtlCol="0">
            <a:spAutoFit/>
          </a:bodyPr>
          <a:lstStyle/>
          <a:p>
            <a:pPr algn="r" rtl="1"/>
            <a:r>
              <a:rPr lang="fa-IR" sz="2000" dirty="0">
                <a:cs typeface="B Nazanin" panose="00000400000000000000" pitchFamily="2" charset="-78"/>
              </a:rPr>
              <a:t>(جیمز موریس، 1390) </a:t>
            </a:r>
          </a:p>
        </p:txBody>
      </p:sp>
    </p:spTree>
    <p:extLst>
      <p:ext uri="{BB962C8B-B14F-4D97-AF65-F5344CB8AC3E}">
        <p14:creationId xmlns:p14="http://schemas.microsoft.com/office/powerpoint/2010/main" val="2662882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94291" y="1407137"/>
            <a:ext cx="5045448" cy="4228540"/>
          </a:xfrm>
          <a:prstGeom prst="rect">
            <a:avLst/>
          </a:prstGeom>
          <a:ln w="228600" cap="sq" cmpd="thickThin">
            <a:solidFill>
              <a:srgbClr val="000000"/>
            </a:solidFill>
            <a:prstDash val="solid"/>
            <a:miter lim="800000"/>
          </a:ln>
          <a:effectLst>
            <a:innerShdw blurRad="76200">
              <a:srgbClr val="000000"/>
            </a:inn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180689" y="1394256"/>
            <a:ext cx="5045450" cy="4228542"/>
          </a:xfrm>
          <a:prstGeom prst="rect">
            <a:avLst/>
          </a:prstGeom>
          <a:ln w="228600" cap="sq" cmpd="thickThin">
            <a:solidFill>
              <a:srgbClr val="000000"/>
            </a:solidFill>
            <a:prstDash val="solid"/>
            <a:miter lim="800000"/>
          </a:ln>
          <a:effectLst>
            <a:innerShdw blurRad="76200">
              <a:srgbClr val="000000"/>
            </a:innerShdw>
          </a:effectLst>
        </p:spPr>
      </p:pic>
      <p:sp>
        <p:nvSpPr>
          <p:cNvPr id="6" name="TextBox 5"/>
          <p:cNvSpPr txBox="1"/>
          <p:nvPr/>
        </p:nvSpPr>
        <p:spPr>
          <a:xfrm>
            <a:off x="4440068" y="6331524"/>
            <a:ext cx="2503408" cy="400110"/>
          </a:xfrm>
          <a:prstGeom prst="rect">
            <a:avLst/>
          </a:prstGeom>
          <a:noFill/>
        </p:spPr>
        <p:txBody>
          <a:bodyPr wrap="square" rtlCol="0">
            <a:spAutoFit/>
          </a:bodyPr>
          <a:lstStyle/>
          <a:p>
            <a:pPr algn="r" rtl="1"/>
            <a:r>
              <a:rPr lang="fa-IR" sz="2000" dirty="0">
                <a:cs typeface="B Nazanin" panose="00000400000000000000" pitchFamily="2" charset="-78"/>
              </a:rPr>
              <a:t>(جیمز موریس، 1390) </a:t>
            </a:r>
          </a:p>
        </p:txBody>
      </p:sp>
    </p:spTree>
    <p:extLst>
      <p:ext uri="{BB962C8B-B14F-4D97-AF65-F5344CB8AC3E}">
        <p14:creationId xmlns:p14="http://schemas.microsoft.com/office/powerpoint/2010/main" val="2001788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04997" y="1509485"/>
            <a:ext cx="10261600" cy="1631216"/>
          </a:xfrm>
          <a:prstGeom prst="rect">
            <a:avLst/>
          </a:prstGeom>
          <a:noFill/>
        </p:spPr>
        <p:txBody>
          <a:bodyPr wrap="square" rtlCol="0">
            <a:spAutoFit/>
          </a:bodyPr>
          <a:lstStyle/>
          <a:p>
            <a:pPr algn="just" rtl="1"/>
            <a:r>
              <a:rPr lang="fa-IR" sz="2000" dirty="0">
                <a:cs typeface="B Nazanin" panose="00000400000000000000" pitchFamily="2" charset="-78"/>
              </a:rPr>
              <a:t>شهر برلین در اواخر قرن هجدهم میلادی با جمعیتی بالغ بر 60000 نفر منطقه ای به وسعت 2 مایل مربع را اشغال کرده بود. در سال 1737 حصاری به طول 9 مایل و در فاصله بیشتری از </a:t>
            </a:r>
            <a:r>
              <a:rPr lang="fa-IR" sz="2000" dirty="0" smtClean="0">
                <a:cs typeface="B Nazanin" panose="00000400000000000000" pitchFamily="2" charset="-78"/>
              </a:rPr>
              <a:t>مرکز </a:t>
            </a:r>
            <a:r>
              <a:rPr lang="fa-IR" sz="2000" dirty="0">
                <a:cs typeface="B Nazanin" panose="00000400000000000000" pitchFamily="2" charset="-78"/>
              </a:rPr>
              <a:t>شهر احداث گردید که محدوده گمرکی شهر محسوب شده و بدین ترتیب منابع تجاری و صنعتی شهر را حفظ می نمود. این محدوده جدید ، مساحت شهر </a:t>
            </a:r>
            <a:r>
              <a:rPr lang="fa-IR" sz="2000" dirty="0" smtClean="0">
                <a:cs typeface="B Nazanin" panose="00000400000000000000" pitchFamily="2" charset="-78"/>
              </a:rPr>
              <a:t>را </a:t>
            </a:r>
            <a:r>
              <a:rPr lang="fa-IR" sz="2000" dirty="0">
                <a:cs typeface="B Nazanin" panose="00000400000000000000" pitchFamily="2" charset="-78"/>
              </a:rPr>
              <a:t>به 5.25 مایل مربع افزایش داد. در همین ایام هر دو محله </a:t>
            </a:r>
            <a:r>
              <a:rPr lang="fa-IR" sz="2000" dirty="0" smtClean="0">
                <a:cs typeface="B Nazanin" panose="00000400000000000000" pitchFamily="2" charset="-78"/>
              </a:rPr>
              <a:t>دورا تینزا </a:t>
            </a:r>
            <a:r>
              <a:rPr lang="fa-IR" sz="2000" dirty="0">
                <a:cs typeface="B Nazanin" panose="00000400000000000000" pitchFamily="2" charset="-78"/>
              </a:rPr>
              <a:t>اشتات </a:t>
            </a:r>
            <a:r>
              <a:rPr lang="fa-IR" sz="2000" dirty="0" smtClean="0">
                <a:cs typeface="B Nazanin" panose="00000400000000000000" pitchFamily="2" charset="-78"/>
              </a:rPr>
              <a:t>و دورا </a:t>
            </a:r>
            <a:r>
              <a:rPr lang="fa-IR" sz="2000" dirty="0">
                <a:cs typeface="B Nazanin" panose="00000400000000000000" pitchFamily="2" charset="-78"/>
              </a:rPr>
              <a:t>فردریش </a:t>
            </a:r>
            <a:r>
              <a:rPr lang="fa-IR" sz="2000" dirty="0" smtClean="0">
                <a:cs typeface="B Nazanin" panose="00000400000000000000" pitchFamily="2" charset="-78"/>
              </a:rPr>
              <a:t>اشتات  توسعه </a:t>
            </a:r>
            <a:r>
              <a:rPr lang="fa-IR" sz="2000" dirty="0">
                <a:cs typeface="B Nazanin" panose="00000400000000000000" pitchFamily="2" charset="-78"/>
              </a:rPr>
              <a:t>یافته و کار تخریب حصار دفاعی </a:t>
            </a:r>
            <a:r>
              <a:rPr lang="fa-IR" sz="2000" dirty="0" smtClean="0">
                <a:cs typeface="B Nazanin" panose="00000400000000000000" pitchFamily="2" charset="-78"/>
              </a:rPr>
              <a:t>آغاز </a:t>
            </a:r>
            <a:r>
              <a:rPr lang="fa-IR" sz="2000" dirty="0">
                <a:cs typeface="B Nazanin" panose="00000400000000000000" pitchFamily="2" charset="-78"/>
              </a:rPr>
              <a:t>شده بود و محلاتی جدید در شمال و شرق شهر شکل می گرفتند</a:t>
            </a:r>
            <a:r>
              <a:rPr lang="fa-IR" dirty="0" smtClean="0"/>
              <a:t>.</a:t>
            </a:r>
            <a:endParaRPr lang="en-US" dirty="0"/>
          </a:p>
        </p:txBody>
      </p:sp>
      <p:sp>
        <p:nvSpPr>
          <p:cNvPr id="5" name="TextBox 4"/>
          <p:cNvSpPr txBox="1"/>
          <p:nvPr/>
        </p:nvSpPr>
        <p:spPr>
          <a:xfrm>
            <a:off x="8065542" y="416681"/>
            <a:ext cx="2112135" cy="646331"/>
          </a:xfrm>
          <a:prstGeom prst="rect">
            <a:avLst/>
          </a:prstGeom>
          <a:noFill/>
        </p:spPr>
        <p:txBody>
          <a:bodyPr wrap="square" rtlCol="0">
            <a:spAutoFit/>
          </a:bodyPr>
          <a:lstStyle/>
          <a:p>
            <a:pPr algn="r" rtl="1"/>
            <a:r>
              <a:rPr lang="fa-IR" b="1" dirty="0">
                <a:cs typeface="B Homa" panose="00000400000000000000" pitchFamily="2" charset="-78"/>
              </a:rPr>
              <a:t>قرن هجدهم</a:t>
            </a:r>
            <a:endParaRPr lang="en-US" b="1" dirty="0">
              <a:cs typeface="B Homa" panose="00000400000000000000" pitchFamily="2" charset="-78"/>
            </a:endParaRPr>
          </a:p>
          <a:p>
            <a:pPr algn="r" rtl="1"/>
            <a:endParaRPr lang="en-US" dirty="0"/>
          </a:p>
        </p:txBody>
      </p:sp>
      <p:pic>
        <p:nvPicPr>
          <p:cNvPr id="6" name="Picture 2" descr="C:\Users\SECHGIN SAYAR\Desktop\www2.washjeff.edu\Berlin-1737.jpg"/>
          <p:cNvPicPr>
            <a:picLocks noChangeAspect="1" noChangeArrowheads="1"/>
          </p:cNvPicPr>
          <p:nvPr/>
        </p:nvPicPr>
        <p:blipFill>
          <a:blip r:embed="rId2"/>
          <a:srcRect/>
          <a:stretch>
            <a:fillRect/>
          </a:stretch>
        </p:blipFill>
        <p:spPr bwMode="auto">
          <a:xfrm>
            <a:off x="3619231" y="3004534"/>
            <a:ext cx="4288666" cy="3510032"/>
          </a:xfrm>
          <a:prstGeom prst="rect">
            <a:avLst/>
          </a:prstGeom>
          <a:noFill/>
        </p:spPr>
      </p:pic>
      <p:sp>
        <p:nvSpPr>
          <p:cNvPr id="7" name="TextBox 6"/>
          <p:cNvSpPr txBox="1"/>
          <p:nvPr/>
        </p:nvSpPr>
        <p:spPr>
          <a:xfrm>
            <a:off x="8065542" y="6030119"/>
            <a:ext cx="3193143" cy="369332"/>
          </a:xfrm>
          <a:prstGeom prst="rect">
            <a:avLst/>
          </a:prstGeom>
          <a:noFill/>
        </p:spPr>
        <p:txBody>
          <a:bodyPr wrap="square" rtlCol="0">
            <a:spAutoFit/>
          </a:bodyPr>
          <a:lstStyle/>
          <a:p>
            <a:r>
              <a:rPr lang="en-US" dirty="0" smtClean="0"/>
              <a:t>www.en.Wikipedia.org</a:t>
            </a:r>
            <a:endParaRPr lang="en-US" dirty="0"/>
          </a:p>
        </p:txBody>
      </p:sp>
      <p:sp>
        <p:nvSpPr>
          <p:cNvPr id="8" name="TextBox 7"/>
          <p:cNvSpPr txBox="1"/>
          <p:nvPr/>
        </p:nvSpPr>
        <p:spPr>
          <a:xfrm>
            <a:off x="8410409" y="3187064"/>
            <a:ext cx="2503408" cy="400110"/>
          </a:xfrm>
          <a:prstGeom prst="rect">
            <a:avLst/>
          </a:prstGeom>
          <a:noFill/>
        </p:spPr>
        <p:txBody>
          <a:bodyPr wrap="square" rtlCol="0">
            <a:spAutoFit/>
          </a:bodyPr>
          <a:lstStyle/>
          <a:p>
            <a:pPr algn="r" rtl="1"/>
            <a:r>
              <a:rPr lang="fa-IR" sz="2000" dirty="0">
                <a:cs typeface="B Nazanin" panose="00000400000000000000" pitchFamily="2" charset="-78"/>
              </a:rPr>
              <a:t>(جیمز موریس، 1390) </a:t>
            </a:r>
          </a:p>
        </p:txBody>
      </p:sp>
    </p:spTree>
    <p:extLst>
      <p:ext uri="{BB962C8B-B14F-4D97-AF65-F5344CB8AC3E}">
        <p14:creationId xmlns:p14="http://schemas.microsoft.com/office/powerpoint/2010/main" val="420674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1718</TotalTime>
  <Words>1342</Words>
  <Application>Microsoft Office PowerPoint</Application>
  <PresentationFormat>Widescreen</PresentationFormat>
  <Paragraphs>144</Paragraphs>
  <Slides>26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110_Besmellah</vt:lpstr>
      <vt:lpstr>Arial</vt:lpstr>
      <vt:lpstr>B Homa</vt:lpstr>
      <vt:lpstr>B Nazanin</vt:lpstr>
      <vt:lpstr>Calibri</vt:lpstr>
      <vt:lpstr>Century Gothic</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Sajjad</cp:lastModifiedBy>
  <cp:revision>89</cp:revision>
  <dcterms:created xsi:type="dcterms:W3CDTF">2015-03-15T16:37:55Z</dcterms:created>
  <dcterms:modified xsi:type="dcterms:W3CDTF">2019-07-21T22:39:12Z</dcterms:modified>
</cp:coreProperties>
</file>