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72" r:id="rId1"/>
  </p:sldMasterIdLst>
  <p:notesMasterIdLst>
    <p:notesMasterId r:id="rId19"/>
  </p:notesMasterIdLst>
  <p:sldIdLst>
    <p:sldId id="256" r:id="rId2"/>
    <p:sldId id="259" r:id="rId3"/>
    <p:sldId id="262" r:id="rId4"/>
    <p:sldId id="265" r:id="rId5"/>
    <p:sldId id="264" r:id="rId6"/>
    <p:sldId id="261" r:id="rId7"/>
    <p:sldId id="266" r:id="rId8"/>
    <p:sldId id="269" r:id="rId9"/>
    <p:sldId id="267" r:id="rId10"/>
    <p:sldId id="268" r:id="rId11"/>
    <p:sldId id="272" r:id="rId12"/>
    <p:sldId id="271" r:id="rId13"/>
    <p:sldId id="275" r:id="rId14"/>
    <p:sldId id="274" r:id="rId15"/>
    <p:sldId id="277" r:id="rId16"/>
    <p:sldId id="279" r:id="rId17"/>
    <p:sldId id="282" r:id="rId18"/>
  </p:sldIdLst>
  <p:sldSz cx="12192000" cy="6858000"/>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7647" autoAdjust="0"/>
    <p:restoredTop sz="81350" autoAdjust="0"/>
  </p:normalViewPr>
  <p:slideViewPr>
    <p:cSldViewPr snapToGrid="0">
      <p:cViewPr varScale="1">
        <p:scale>
          <a:sx n="60" d="100"/>
          <a:sy n="60" d="100"/>
        </p:scale>
        <p:origin x="1206" y="54"/>
      </p:cViewPr>
      <p:guideLst>
        <p:guide orient="horz" pos="2160"/>
        <p:guide pos="384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E0071702-EB05-43A9-90D3-4DAB830ED214}" type="datetimeFigureOut">
              <a:rPr lang="fa-IR" smtClean="0"/>
              <a:t>13/11/1440</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44F80C73-8C45-4BAF-A570-1194CA855F66}" type="slidenum">
              <a:rPr lang="fa-IR" smtClean="0"/>
              <a:t>‹#›</a:t>
            </a:fld>
            <a:endParaRPr lang="fa-IR"/>
          </a:p>
        </p:txBody>
      </p:sp>
    </p:spTree>
    <p:extLst>
      <p:ext uri="{BB962C8B-B14F-4D97-AF65-F5344CB8AC3E}">
        <p14:creationId xmlns:p14="http://schemas.microsoft.com/office/powerpoint/2010/main" val="3833510182"/>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fa.wikipedia.org/wiki/%D9%BE%DB%8C%D8%B4%DB%8C%D9%86%D9%87_%D9%86%DB%8C%D9%88%DB%8C%D9%88%D8%B1%DA%A9#cite_note-rodgers-2"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fa.wikipedia.org/wiki/%D9%85%D8%AA%D8%B1%D9%88%DB%8C_%D9%86%DB%8C%D9%88%DB%8C%D9%88%D8%B1%DA%A9#cite_note-1"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fa.wikipedia.org/wiki/%D8%B4%D9%87%D8%B1_%D9%86%DB%8C%D9%88%DB%8C%D9%88%D8%B1%DA%A9" TargetMode="External"/><Relationship Id="rId2" Type="http://schemas.openxmlformats.org/officeDocument/2006/relationships/slide" Target="../slides/slide8.xml"/><Relationship Id="rId1" Type="http://schemas.openxmlformats.org/officeDocument/2006/relationships/notesMaster" Target="../notesMasters/notesMaster1.xml"/><Relationship Id="rId4" Type="http://schemas.openxmlformats.org/officeDocument/2006/relationships/hyperlink" Target="http://fa.wikipedia.org/wiki/%D8%A8%D8%AE%D8%B4_%D8%B1%DB%8C%DA%86%D9%85%D9%88%D9%86%D8%AF" TargetMode="Externa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sz="1000" b="1" i="0" kern="1200" dirty="0" smtClean="0">
                <a:solidFill>
                  <a:schemeClr val="tx1"/>
                </a:solidFill>
                <a:effectLst/>
                <a:latin typeface="+mn-lt"/>
                <a:ea typeface="+mn-ea"/>
                <a:cs typeface="B Nazanin" pitchFamily="2" charset="-78"/>
              </a:rPr>
              <a:t>نیویورک</a:t>
            </a:r>
            <a:r>
              <a:rPr lang="fa-IR" sz="1000" b="0" i="0" kern="1200" dirty="0" smtClean="0">
                <a:solidFill>
                  <a:schemeClr val="tx1"/>
                </a:solidFill>
                <a:effectLst/>
                <a:latin typeface="+mn-lt"/>
                <a:ea typeface="+mn-ea"/>
                <a:cs typeface="B Nazanin" pitchFamily="2" charset="-78"/>
              </a:rPr>
              <a:t> پرجمعیت ترین شهر  </a:t>
            </a:r>
            <a:r>
              <a:rPr lang="fa-IR" sz="1000" b="0" i="0" u="none" strike="noStrike" kern="1200" dirty="0" smtClean="0">
                <a:solidFill>
                  <a:schemeClr val="tx1"/>
                </a:solidFill>
                <a:effectLst/>
                <a:latin typeface="+mn-lt"/>
                <a:ea typeface="+mn-ea"/>
                <a:cs typeface="B Nazanin" pitchFamily="2" charset="-78"/>
              </a:rPr>
              <a:t>ایالات متحده </a:t>
            </a:r>
            <a:r>
              <a:rPr lang="fa-IR" sz="1000" b="0" i="0" u="none" strike="noStrike" kern="1200" dirty="0" err="1" smtClean="0">
                <a:solidFill>
                  <a:schemeClr val="tx1"/>
                </a:solidFill>
                <a:effectLst/>
                <a:latin typeface="+mn-lt"/>
                <a:ea typeface="+mn-ea"/>
                <a:cs typeface="B Nazanin" pitchFamily="2" charset="-78"/>
              </a:rPr>
              <a:t>آمریکاست</a:t>
            </a:r>
            <a:r>
              <a:rPr lang="fa-IR" sz="1000" b="0" i="0" kern="1200" dirty="0" smtClean="0">
                <a:solidFill>
                  <a:schemeClr val="tx1"/>
                </a:solidFill>
                <a:effectLst/>
                <a:latin typeface="+mn-lt"/>
                <a:ea typeface="+mn-ea"/>
                <a:cs typeface="B Nazanin" pitchFamily="2" charset="-78"/>
              </a:rPr>
              <a:t> که از </a:t>
            </a:r>
            <a:r>
              <a:rPr lang="fa-IR" sz="1000" b="0" i="0" u="none" strike="noStrike" kern="1200" dirty="0" smtClean="0">
                <a:solidFill>
                  <a:schemeClr val="tx1"/>
                </a:solidFill>
                <a:effectLst/>
                <a:latin typeface="+mn-lt"/>
                <a:ea typeface="+mn-ea"/>
                <a:cs typeface="B Nazanin" pitchFamily="2" charset="-78"/>
              </a:rPr>
              <a:t>۵ ناحیه</a:t>
            </a:r>
            <a:r>
              <a:rPr lang="fa-IR" sz="1000" b="0" i="0" kern="1200" dirty="0" smtClean="0">
                <a:solidFill>
                  <a:schemeClr val="tx1"/>
                </a:solidFill>
                <a:effectLst/>
                <a:latin typeface="+mn-lt"/>
                <a:ea typeface="+mn-ea"/>
                <a:cs typeface="B Nazanin" pitchFamily="2" charset="-78"/>
              </a:rPr>
              <a:t> شامل </a:t>
            </a:r>
            <a:r>
              <a:rPr lang="fa-IR" sz="1000" b="0" i="0" u="none" strike="noStrike" kern="1200" dirty="0" err="1" smtClean="0">
                <a:solidFill>
                  <a:schemeClr val="tx1"/>
                </a:solidFill>
                <a:effectLst/>
                <a:latin typeface="+mn-lt"/>
                <a:ea typeface="+mn-ea"/>
                <a:cs typeface="B Nazanin" pitchFamily="2" charset="-78"/>
              </a:rPr>
              <a:t>برانکس</a:t>
            </a:r>
            <a:r>
              <a:rPr lang="fa-IR" sz="1000" b="0" i="0" kern="1200" dirty="0" smtClean="0">
                <a:solidFill>
                  <a:schemeClr val="tx1"/>
                </a:solidFill>
                <a:effectLst/>
                <a:latin typeface="+mn-lt"/>
                <a:ea typeface="+mn-ea"/>
                <a:cs typeface="B Nazanin" pitchFamily="2" charset="-78"/>
              </a:rPr>
              <a:t>، </a:t>
            </a:r>
            <a:r>
              <a:rPr lang="fa-IR" sz="1000" b="0" i="0" u="none" strike="noStrike" kern="1200" dirty="0" err="1" smtClean="0">
                <a:solidFill>
                  <a:schemeClr val="tx1"/>
                </a:solidFill>
                <a:effectLst/>
                <a:latin typeface="+mn-lt"/>
                <a:ea typeface="+mn-ea"/>
                <a:cs typeface="B Nazanin" pitchFamily="2" charset="-78"/>
              </a:rPr>
              <a:t>بروکلین</a:t>
            </a:r>
            <a:r>
              <a:rPr lang="fa-IR" sz="1000" b="0" i="0" kern="1200" dirty="0" smtClean="0">
                <a:solidFill>
                  <a:schemeClr val="tx1"/>
                </a:solidFill>
                <a:effectLst/>
                <a:latin typeface="+mn-lt"/>
                <a:ea typeface="+mn-ea"/>
                <a:cs typeface="B Nazanin" pitchFamily="2" charset="-78"/>
              </a:rPr>
              <a:t>، </a:t>
            </a:r>
            <a:r>
              <a:rPr lang="fa-IR" sz="1000" b="0" i="0" u="none" strike="noStrike" kern="1200" dirty="0" err="1" smtClean="0">
                <a:solidFill>
                  <a:schemeClr val="tx1"/>
                </a:solidFill>
                <a:effectLst/>
                <a:latin typeface="+mn-lt"/>
                <a:ea typeface="+mn-ea"/>
                <a:cs typeface="B Nazanin" pitchFamily="2" charset="-78"/>
              </a:rPr>
              <a:t>منهتن</a:t>
            </a:r>
            <a:r>
              <a:rPr lang="fa-IR" sz="1000" b="0" i="0" kern="1200" dirty="0" smtClean="0">
                <a:solidFill>
                  <a:schemeClr val="tx1"/>
                </a:solidFill>
                <a:effectLst/>
                <a:latin typeface="+mn-lt"/>
                <a:ea typeface="+mn-ea"/>
                <a:cs typeface="B Nazanin" pitchFamily="2" charset="-78"/>
              </a:rPr>
              <a:t>، </a:t>
            </a:r>
            <a:r>
              <a:rPr lang="fa-IR" sz="1000" b="0" i="0" u="none" strike="noStrike" kern="1200" dirty="0" err="1" smtClean="0">
                <a:solidFill>
                  <a:schemeClr val="tx1"/>
                </a:solidFill>
                <a:effectLst/>
                <a:latin typeface="+mn-lt"/>
                <a:ea typeface="+mn-ea"/>
                <a:cs typeface="B Nazanin" pitchFamily="2" charset="-78"/>
              </a:rPr>
              <a:t>کوینز</a:t>
            </a:r>
            <a:r>
              <a:rPr lang="fa-IR" sz="1000" b="0" i="0" kern="1200" dirty="0" smtClean="0">
                <a:solidFill>
                  <a:schemeClr val="tx1"/>
                </a:solidFill>
                <a:effectLst/>
                <a:latin typeface="+mn-lt"/>
                <a:ea typeface="+mn-ea"/>
                <a:cs typeface="B Nazanin" pitchFamily="2" charset="-78"/>
              </a:rPr>
              <a:t> و </a:t>
            </a:r>
            <a:r>
              <a:rPr lang="fa-IR" sz="1000" b="0" i="0" u="none" strike="noStrike" kern="1200" dirty="0" err="1" smtClean="0">
                <a:solidFill>
                  <a:schemeClr val="tx1"/>
                </a:solidFill>
                <a:effectLst/>
                <a:latin typeface="+mn-lt"/>
                <a:ea typeface="+mn-ea"/>
                <a:cs typeface="B Nazanin" pitchFamily="2" charset="-78"/>
              </a:rPr>
              <a:t>استاتن</a:t>
            </a:r>
            <a:r>
              <a:rPr lang="fa-IR" sz="1000" b="0" i="0" u="none" strike="noStrike" kern="1200" dirty="0" smtClean="0">
                <a:solidFill>
                  <a:schemeClr val="tx1"/>
                </a:solidFill>
                <a:effectLst/>
                <a:latin typeface="+mn-lt"/>
                <a:ea typeface="+mn-ea"/>
                <a:cs typeface="B Nazanin" pitchFamily="2" charset="-78"/>
              </a:rPr>
              <a:t> </a:t>
            </a:r>
            <a:r>
              <a:rPr lang="fa-IR" sz="1000" b="0" i="0" u="none" strike="noStrike" kern="1200" dirty="0" err="1" smtClean="0">
                <a:solidFill>
                  <a:schemeClr val="tx1"/>
                </a:solidFill>
                <a:effectLst/>
                <a:latin typeface="+mn-lt"/>
                <a:ea typeface="+mn-ea"/>
                <a:cs typeface="B Nazanin" pitchFamily="2" charset="-78"/>
              </a:rPr>
              <a:t>آیلند</a:t>
            </a:r>
            <a:r>
              <a:rPr lang="fa-IR" sz="1000" b="0" i="0" kern="1200" dirty="0" err="1" smtClean="0">
                <a:solidFill>
                  <a:schemeClr val="tx1"/>
                </a:solidFill>
                <a:effectLst/>
                <a:latin typeface="+mn-lt"/>
                <a:ea typeface="+mn-ea"/>
                <a:cs typeface="B Nazanin" pitchFamily="2" charset="-78"/>
              </a:rPr>
              <a:t>تشکیل</a:t>
            </a:r>
            <a:r>
              <a:rPr lang="fa-IR" sz="1000" b="0" i="0" kern="1200" dirty="0" smtClean="0">
                <a:solidFill>
                  <a:schemeClr val="tx1"/>
                </a:solidFill>
                <a:effectLst/>
                <a:latin typeface="+mn-lt"/>
                <a:ea typeface="+mn-ea"/>
                <a:cs typeface="B Nazanin" pitchFamily="2" charset="-78"/>
              </a:rPr>
              <a:t> </a:t>
            </a:r>
            <a:r>
              <a:rPr lang="fa-IR" sz="1000" b="0" i="0" kern="1200" dirty="0" err="1" smtClean="0">
                <a:solidFill>
                  <a:schemeClr val="tx1"/>
                </a:solidFill>
                <a:effectLst/>
                <a:latin typeface="+mn-lt"/>
                <a:ea typeface="+mn-ea"/>
                <a:cs typeface="B Nazanin" pitchFamily="2" charset="-78"/>
              </a:rPr>
              <a:t>شده‌است</a:t>
            </a:r>
            <a:r>
              <a:rPr lang="fa-IR" sz="1000" b="0" i="0" kern="1200" dirty="0" smtClean="0">
                <a:solidFill>
                  <a:schemeClr val="tx1"/>
                </a:solidFill>
                <a:effectLst/>
                <a:latin typeface="+mn-lt"/>
                <a:ea typeface="+mn-ea"/>
                <a:cs typeface="B Nazanin" pitchFamily="2" charset="-78"/>
              </a:rPr>
              <a:t>. این شهر یکی از </a:t>
            </a:r>
            <a:r>
              <a:rPr lang="fa-IR" sz="1000" b="0" i="0" kern="1200" dirty="0" err="1" smtClean="0">
                <a:solidFill>
                  <a:schemeClr val="tx1"/>
                </a:solidFill>
                <a:effectLst/>
                <a:latin typeface="+mn-lt"/>
                <a:ea typeface="+mn-ea"/>
                <a:cs typeface="B Nazanin" pitchFamily="2" charset="-78"/>
              </a:rPr>
              <a:t>قطب‌های</a:t>
            </a:r>
            <a:r>
              <a:rPr lang="fa-IR" sz="1000" b="0" i="0" kern="1200" dirty="0" smtClean="0">
                <a:solidFill>
                  <a:schemeClr val="tx1"/>
                </a:solidFill>
                <a:effectLst/>
                <a:latin typeface="+mn-lt"/>
                <a:ea typeface="+mn-ea"/>
                <a:cs typeface="B Nazanin" pitchFamily="2" charset="-78"/>
              </a:rPr>
              <a:t> فرهنگی، سیاسی و اقتصادی جهان است. </a:t>
            </a:r>
            <a:r>
              <a:rPr lang="fa-IR" sz="1000" b="0" i="0" kern="1200" dirty="0" err="1" smtClean="0">
                <a:solidFill>
                  <a:schemeClr val="tx1"/>
                </a:solidFill>
                <a:effectLst/>
                <a:latin typeface="+mn-lt"/>
                <a:ea typeface="+mn-ea"/>
                <a:cs typeface="B Nazanin" pitchFamily="2" charset="-78"/>
              </a:rPr>
              <a:t>عده‌ای</a:t>
            </a:r>
            <a:r>
              <a:rPr lang="fa-IR" sz="1000" b="0" i="0" kern="1200" dirty="0" smtClean="0">
                <a:solidFill>
                  <a:schemeClr val="tx1"/>
                </a:solidFill>
                <a:effectLst/>
                <a:latin typeface="+mn-lt"/>
                <a:ea typeface="+mn-ea"/>
                <a:cs typeface="B Nazanin" pitchFamily="2" charset="-78"/>
              </a:rPr>
              <a:t> به دلیل اهمیت سیاسی، اقتصادی و فرهنگی </a:t>
            </a:r>
            <a:r>
              <a:rPr lang="fa-IR" sz="1000" b="0" i="0" kern="1200" dirty="0" err="1" smtClean="0">
                <a:solidFill>
                  <a:schemeClr val="tx1"/>
                </a:solidFill>
                <a:effectLst/>
                <a:latin typeface="+mn-lt"/>
                <a:ea typeface="+mn-ea"/>
                <a:cs typeface="B Nazanin" pitchFamily="2" charset="-78"/>
              </a:rPr>
              <a:t>منحصربه‌فرد</a:t>
            </a:r>
            <a:r>
              <a:rPr lang="fa-IR" sz="1000" b="0" i="0" kern="1200" dirty="0" smtClean="0">
                <a:solidFill>
                  <a:schemeClr val="tx1"/>
                </a:solidFill>
                <a:effectLst/>
                <a:latin typeface="+mn-lt"/>
                <a:ea typeface="+mn-ea"/>
                <a:cs typeface="B Nazanin" pitchFamily="2" charset="-78"/>
              </a:rPr>
              <a:t> نیویورک، این شهر را پایتخت جهان </a:t>
            </a:r>
            <a:r>
              <a:rPr lang="fa-IR" sz="1000" b="0" i="0" kern="1200" dirty="0" err="1" smtClean="0">
                <a:solidFill>
                  <a:schemeClr val="tx1"/>
                </a:solidFill>
                <a:effectLst/>
                <a:latin typeface="+mn-lt"/>
                <a:ea typeface="+mn-ea"/>
                <a:cs typeface="B Nazanin" pitchFamily="2" charset="-78"/>
              </a:rPr>
              <a:t>نامیده‌اند</a:t>
            </a:r>
            <a:r>
              <a:rPr lang="fa-IR" sz="1000" b="0" i="0" kern="1200" dirty="0" smtClean="0">
                <a:solidFill>
                  <a:schemeClr val="tx1"/>
                </a:solidFill>
                <a:effectLst/>
                <a:latin typeface="+mn-lt"/>
                <a:ea typeface="+mn-ea"/>
                <a:cs typeface="B Nazanin" pitchFamily="2" charset="-78"/>
              </a:rPr>
              <a:t>.</a:t>
            </a:r>
            <a:r>
              <a:rPr lang="fa-IR" sz="1000" b="0" i="0" u="none" strike="noStrike" kern="1200" baseline="30000" dirty="0" smtClean="0">
                <a:solidFill>
                  <a:schemeClr val="tx1"/>
                </a:solidFill>
                <a:effectLst/>
                <a:latin typeface="+mn-lt"/>
                <a:ea typeface="+mn-ea"/>
                <a:cs typeface="B Nazanin" pitchFamily="2" charset="-78"/>
              </a:rPr>
              <a:t> </a:t>
            </a:r>
            <a:r>
              <a:rPr lang="fa-IR" sz="1000" b="0" i="0" kern="1200" dirty="0" err="1" smtClean="0">
                <a:solidFill>
                  <a:schemeClr val="tx1"/>
                </a:solidFill>
                <a:effectLst/>
                <a:latin typeface="+mn-lt"/>
                <a:ea typeface="+mn-ea"/>
                <a:cs typeface="B Nazanin" pitchFamily="2" charset="-78"/>
              </a:rPr>
              <a:t>ابرشهر</a:t>
            </a:r>
            <a:r>
              <a:rPr lang="fa-IR" sz="1000" b="0" i="0" kern="1200" dirty="0" smtClean="0">
                <a:solidFill>
                  <a:schemeClr val="tx1"/>
                </a:solidFill>
                <a:effectLst/>
                <a:latin typeface="+mn-lt"/>
                <a:ea typeface="+mn-ea"/>
                <a:cs typeface="B Nazanin" pitchFamily="2" charset="-78"/>
              </a:rPr>
              <a:t> نیویورک با مساحت 11،327 کیلومتر مربع، وسیعترین شهر جهان است. در میان شهرهای بزرگ جهان، تولید ناخالص داخلی نیویورک در زمره </a:t>
            </a:r>
            <a:r>
              <a:rPr lang="fa-IR" sz="1000" b="0" i="0" kern="1200" dirty="0" err="1" smtClean="0">
                <a:solidFill>
                  <a:schemeClr val="tx1"/>
                </a:solidFill>
                <a:effectLst/>
                <a:latin typeface="+mn-lt"/>
                <a:ea typeface="+mn-ea"/>
                <a:cs typeface="B Nazanin" pitchFamily="2" charset="-78"/>
              </a:rPr>
              <a:t>بیشترین‌ها</a:t>
            </a:r>
            <a:r>
              <a:rPr lang="fa-IR" sz="1000" b="0" i="0" kern="1200" dirty="0" smtClean="0">
                <a:solidFill>
                  <a:schemeClr val="tx1"/>
                </a:solidFill>
                <a:effectLst/>
                <a:latin typeface="+mn-lt"/>
                <a:ea typeface="+mn-ea"/>
                <a:cs typeface="B Nazanin" pitchFamily="2" charset="-78"/>
              </a:rPr>
              <a:t> قرار دارد که از نظر ارزش اسمی، </a:t>
            </a:r>
            <a:r>
              <a:rPr lang="fa-IR" sz="1000" b="0" i="0" kern="1200" dirty="0" err="1" smtClean="0">
                <a:solidFill>
                  <a:schemeClr val="tx1"/>
                </a:solidFill>
                <a:effectLst/>
                <a:latin typeface="+mn-lt"/>
                <a:ea typeface="+mn-ea"/>
                <a:cs typeface="B Nazanin" pitchFamily="2" charset="-78"/>
              </a:rPr>
              <a:t>می‌توان</a:t>
            </a:r>
            <a:r>
              <a:rPr lang="fa-IR" sz="1000" b="0" i="0" kern="1200" dirty="0" smtClean="0">
                <a:solidFill>
                  <a:schemeClr val="tx1"/>
                </a:solidFill>
                <a:effectLst/>
                <a:latin typeface="+mn-lt"/>
                <a:ea typeface="+mn-ea"/>
                <a:cs typeface="B Nazanin" pitchFamily="2" charset="-78"/>
              </a:rPr>
              <a:t> به تنهایی آنرا با کشور بزرگی مثل روسیه مقایسه کرد.</a:t>
            </a:r>
          </a:p>
          <a:p>
            <a:r>
              <a:rPr lang="fa-IR" sz="1000" b="0" i="0" kern="1200" dirty="0" smtClean="0">
                <a:solidFill>
                  <a:schemeClr val="tx1"/>
                </a:solidFill>
                <a:effectLst/>
                <a:latin typeface="+mn-lt"/>
                <a:ea typeface="+mn-ea"/>
                <a:cs typeface="B Nazanin" pitchFamily="2" charset="-78"/>
              </a:rPr>
              <a:t>شهر نیویورک با داشتن بیش از ۵۳ آسمانخراش با ارتفاع بیش از ۲۰۰ متر، بیشترین تعداد آسمانخراش را در میان شهرهای دنیا </a:t>
            </a:r>
            <a:r>
              <a:rPr lang="fa-IR" sz="1000" b="0" i="0" kern="1200" dirty="0" err="1" smtClean="0">
                <a:solidFill>
                  <a:schemeClr val="tx1"/>
                </a:solidFill>
                <a:effectLst/>
                <a:latin typeface="+mn-lt"/>
                <a:ea typeface="+mn-ea"/>
                <a:cs typeface="B Nazanin" pitchFamily="2" charset="-78"/>
              </a:rPr>
              <a:t>داراست</a:t>
            </a:r>
            <a:r>
              <a:rPr lang="fa-IR" sz="1000" b="0" i="0" kern="1200" dirty="0" smtClean="0">
                <a:solidFill>
                  <a:schemeClr val="tx1"/>
                </a:solidFill>
                <a:effectLst/>
                <a:latin typeface="+mn-lt"/>
                <a:ea typeface="+mn-ea"/>
                <a:cs typeface="B Nazanin" pitchFamily="2" charset="-78"/>
              </a:rPr>
              <a:t>.</a:t>
            </a:r>
            <a:r>
              <a:rPr lang="fa-IR" sz="1000" b="0" i="0" u="none" strike="noStrike" kern="1200" baseline="30000" dirty="0" smtClean="0">
                <a:solidFill>
                  <a:schemeClr val="tx1"/>
                </a:solidFill>
                <a:effectLst/>
                <a:latin typeface="+mn-lt"/>
                <a:ea typeface="+mn-ea"/>
                <a:cs typeface="B Nazanin" pitchFamily="2" charset="-78"/>
              </a:rPr>
              <a:t> </a:t>
            </a:r>
            <a:r>
              <a:rPr lang="fa-IR" sz="1000" b="0" i="0" kern="1200" dirty="0" smtClean="0">
                <a:solidFill>
                  <a:schemeClr val="tx1"/>
                </a:solidFill>
                <a:effectLst/>
                <a:latin typeface="+mn-lt"/>
                <a:ea typeface="+mn-ea"/>
                <a:cs typeface="B Nazanin" pitchFamily="2" charset="-78"/>
              </a:rPr>
              <a:t>. مطابق آمار سال </a:t>
            </a:r>
            <a:r>
              <a:rPr lang="fa-IR" sz="1000" b="0" i="0" u="none" strike="noStrike" kern="1200" dirty="0" smtClean="0">
                <a:solidFill>
                  <a:schemeClr val="tx1"/>
                </a:solidFill>
                <a:effectLst/>
                <a:latin typeface="+mn-lt"/>
                <a:ea typeface="+mn-ea"/>
                <a:cs typeface="B Nazanin" pitchFamily="2" charset="-78"/>
              </a:rPr>
              <a:t>۲۰۰۷</a:t>
            </a:r>
            <a:r>
              <a:rPr lang="fa-IR" sz="1000" b="0" i="0" u="none" strike="noStrike" kern="1200" baseline="0" dirty="0" smtClean="0">
                <a:solidFill>
                  <a:schemeClr val="tx1"/>
                </a:solidFill>
                <a:effectLst/>
                <a:latin typeface="+mn-lt"/>
                <a:ea typeface="+mn-ea"/>
                <a:cs typeface="B Nazanin" pitchFamily="2" charset="-78"/>
              </a:rPr>
              <a:t> </a:t>
            </a:r>
            <a:r>
              <a:rPr lang="fa-IR" sz="1000" b="0" i="0" kern="1200" dirty="0" smtClean="0">
                <a:solidFill>
                  <a:schemeClr val="tx1"/>
                </a:solidFill>
                <a:effectLst/>
                <a:latin typeface="+mn-lt"/>
                <a:ea typeface="+mn-ea"/>
                <a:cs typeface="B Nazanin" pitchFamily="2" charset="-78"/>
              </a:rPr>
              <a:t>نیویورک با احتساب حومه جمعیتی قریب به ۲۰ میلیون نفر دارد. </a:t>
            </a:r>
            <a:r>
              <a:rPr lang="fa-IR" sz="1000" b="0" i="0" u="none" strike="noStrike" kern="1200" dirty="0" smtClean="0">
                <a:solidFill>
                  <a:schemeClr val="tx1"/>
                </a:solidFill>
                <a:effectLst/>
                <a:latin typeface="+mn-lt"/>
                <a:ea typeface="+mn-ea"/>
                <a:cs typeface="B Nazanin" pitchFamily="2" charset="-78"/>
              </a:rPr>
              <a:t>قطار شهری نیویورک</a:t>
            </a:r>
            <a:r>
              <a:rPr lang="fa-IR" sz="1000" b="0" i="0" kern="1200" dirty="0" smtClean="0">
                <a:solidFill>
                  <a:schemeClr val="tx1"/>
                </a:solidFill>
                <a:effectLst/>
                <a:latin typeface="+mn-lt"/>
                <a:ea typeface="+mn-ea"/>
                <a:cs typeface="B Nazanin" pitchFamily="2" charset="-78"/>
              </a:rPr>
              <a:t> که در سال</a:t>
            </a:r>
            <a:r>
              <a:rPr lang="fa-IR" sz="1000" b="0" i="0" u="none" strike="noStrike" kern="1200" dirty="0" smtClean="0">
                <a:solidFill>
                  <a:schemeClr val="tx1"/>
                </a:solidFill>
                <a:effectLst/>
                <a:latin typeface="+mn-lt"/>
                <a:ea typeface="+mn-ea"/>
                <a:cs typeface="B Nazanin" pitchFamily="2" charset="-78"/>
              </a:rPr>
              <a:t>۱۹۰۴</a:t>
            </a:r>
            <a:r>
              <a:rPr lang="fa-IR" sz="1000" b="0" i="0" kern="1200" dirty="0" smtClean="0">
                <a:solidFill>
                  <a:schemeClr val="tx1"/>
                </a:solidFill>
                <a:effectLst/>
                <a:latin typeface="+mn-lt"/>
                <a:ea typeface="+mn-ea"/>
                <a:cs typeface="B Nazanin" pitchFamily="2" charset="-78"/>
              </a:rPr>
              <a:t> افتتاح شد، </a:t>
            </a:r>
            <a:r>
              <a:rPr lang="fa-IR" sz="1000" b="0" i="0" kern="1200" dirty="0" err="1" smtClean="0">
                <a:solidFill>
                  <a:schemeClr val="tx1"/>
                </a:solidFill>
                <a:effectLst/>
                <a:latin typeface="+mn-lt"/>
                <a:ea typeface="+mn-ea"/>
                <a:cs typeface="B Nazanin" pitchFamily="2" charset="-78"/>
              </a:rPr>
              <a:t>طولانی‌ترین</a:t>
            </a:r>
            <a:r>
              <a:rPr lang="fa-IR" sz="1000" b="0" i="0" kern="1200" dirty="0" smtClean="0">
                <a:solidFill>
                  <a:schemeClr val="tx1"/>
                </a:solidFill>
                <a:effectLst/>
                <a:latin typeface="+mn-lt"/>
                <a:ea typeface="+mn-ea"/>
                <a:cs typeface="B Nazanin" pitchFamily="2" charset="-78"/>
              </a:rPr>
              <a:t> خط </a:t>
            </a:r>
            <a:r>
              <a:rPr lang="fa-IR" sz="1000" b="0" i="0" kern="1200" dirty="0" err="1" smtClean="0">
                <a:solidFill>
                  <a:schemeClr val="tx1"/>
                </a:solidFill>
                <a:effectLst/>
                <a:latin typeface="+mn-lt"/>
                <a:ea typeface="+mn-ea"/>
                <a:cs typeface="B Nazanin" pitchFamily="2" charset="-78"/>
              </a:rPr>
              <a:t>متروی</a:t>
            </a:r>
            <a:r>
              <a:rPr lang="fa-IR" sz="1000" b="0" i="0" kern="1200" dirty="0" smtClean="0">
                <a:solidFill>
                  <a:schemeClr val="tx1"/>
                </a:solidFill>
                <a:effectLst/>
                <a:latin typeface="+mn-lt"/>
                <a:ea typeface="+mn-ea"/>
                <a:cs typeface="B Nazanin" pitchFamily="2" charset="-78"/>
              </a:rPr>
              <a:t> جهان است. </a:t>
            </a:r>
            <a:r>
              <a:rPr lang="fa-IR" sz="1000" b="0" i="0" u="none" strike="noStrike" kern="1200" dirty="0" smtClean="0">
                <a:solidFill>
                  <a:schemeClr val="tx1"/>
                </a:solidFill>
                <a:effectLst/>
                <a:latin typeface="+mn-lt"/>
                <a:ea typeface="+mn-ea"/>
                <a:cs typeface="B Nazanin" pitchFamily="2" charset="-78"/>
              </a:rPr>
              <a:t>بازار بورس نیویورک</a:t>
            </a:r>
            <a:r>
              <a:rPr lang="fa-IR" sz="1000" b="0" i="0" kern="1200" dirty="0" smtClean="0">
                <a:solidFill>
                  <a:schemeClr val="tx1"/>
                </a:solidFill>
                <a:effectLst/>
                <a:latin typeface="+mn-lt"/>
                <a:ea typeface="+mn-ea"/>
                <a:cs typeface="B Nazanin" pitchFamily="2" charset="-78"/>
              </a:rPr>
              <a:t>، بزرگترین بازار بورس جهان در </a:t>
            </a:r>
            <a:r>
              <a:rPr lang="fa-IR" sz="1000" b="0" i="0" kern="1200" dirty="0" err="1" smtClean="0">
                <a:solidFill>
                  <a:schemeClr val="tx1"/>
                </a:solidFill>
                <a:effectLst/>
                <a:latin typeface="+mn-lt"/>
                <a:ea typeface="+mn-ea"/>
                <a:cs typeface="B Nazanin" pitchFamily="2" charset="-78"/>
              </a:rPr>
              <a:t>معاملات</a:t>
            </a:r>
            <a:r>
              <a:rPr lang="fa-IR" sz="1000" b="0" i="0" kern="1200" dirty="0" smtClean="0">
                <a:solidFill>
                  <a:schemeClr val="tx1"/>
                </a:solidFill>
                <a:effectLst/>
                <a:latin typeface="+mn-lt"/>
                <a:ea typeface="+mn-ea"/>
                <a:cs typeface="B Nazanin" pitchFamily="2" charset="-78"/>
              </a:rPr>
              <a:t> دلاری است که در </a:t>
            </a:r>
            <a:r>
              <a:rPr lang="fa-IR" sz="1000" b="0" i="0" u="none" strike="noStrike" kern="1200" dirty="0" smtClean="0">
                <a:solidFill>
                  <a:schemeClr val="tx1"/>
                </a:solidFill>
                <a:effectLst/>
                <a:latin typeface="+mn-lt"/>
                <a:ea typeface="+mn-ea"/>
                <a:cs typeface="B Nazanin" pitchFamily="2" charset="-78"/>
              </a:rPr>
              <a:t>خیابان وال </a:t>
            </a:r>
            <a:r>
              <a:rPr lang="fa-IR" sz="1000" b="0" i="0" u="none" strike="noStrike" kern="1200" dirty="0" err="1" smtClean="0">
                <a:solidFill>
                  <a:schemeClr val="tx1"/>
                </a:solidFill>
                <a:effectLst/>
                <a:latin typeface="+mn-lt"/>
                <a:ea typeface="+mn-ea"/>
                <a:cs typeface="B Nazanin" pitchFamily="2" charset="-78"/>
              </a:rPr>
              <a:t>استریت</a:t>
            </a:r>
            <a:r>
              <a:rPr lang="fa-IR" sz="1000" b="0" i="0" kern="1200" dirty="0" smtClean="0">
                <a:solidFill>
                  <a:schemeClr val="tx1"/>
                </a:solidFill>
                <a:effectLst/>
                <a:latin typeface="+mn-lt"/>
                <a:ea typeface="+mn-ea"/>
                <a:cs typeface="B Nazanin" pitchFamily="2" charset="-78"/>
              </a:rPr>
              <a:t> قرار دارد.</a:t>
            </a:r>
          </a:p>
          <a:p>
            <a:r>
              <a:rPr lang="fa-IR" sz="1000" b="0" i="0" kern="1200" dirty="0" smtClean="0">
                <a:solidFill>
                  <a:schemeClr val="tx1"/>
                </a:solidFill>
                <a:effectLst/>
                <a:latin typeface="+mn-lt"/>
                <a:ea typeface="+mn-ea"/>
                <a:cs typeface="B Nazanin" pitchFamily="2" charset="-78"/>
              </a:rPr>
              <a:t>مرکز اصلی </a:t>
            </a:r>
            <a:r>
              <a:rPr lang="fa-IR" sz="1000" b="0" i="0" u="none" strike="noStrike" kern="1200" dirty="0" smtClean="0">
                <a:solidFill>
                  <a:schemeClr val="tx1"/>
                </a:solidFill>
                <a:effectLst/>
                <a:latin typeface="+mn-lt"/>
                <a:ea typeface="+mn-ea"/>
                <a:cs typeface="B Nazanin" pitchFamily="2" charset="-78"/>
              </a:rPr>
              <a:t>سازمان ملل متحد</a:t>
            </a:r>
            <a:r>
              <a:rPr lang="fa-IR" sz="1000" b="0" i="0" kern="1200" dirty="0" smtClean="0">
                <a:solidFill>
                  <a:schemeClr val="tx1"/>
                </a:solidFill>
                <a:effectLst/>
                <a:latin typeface="+mn-lt"/>
                <a:ea typeface="+mn-ea"/>
                <a:cs typeface="B Nazanin" pitchFamily="2" charset="-78"/>
              </a:rPr>
              <a:t> در </a:t>
            </a:r>
            <a:r>
              <a:rPr lang="fa-IR" sz="1000" b="0" i="0" kern="1200" dirty="0" err="1" smtClean="0">
                <a:solidFill>
                  <a:schemeClr val="tx1"/>
                </a:solidFill>
                <a:effectLst/>
                <a:latin typeface="+mn-lt"/>
                <a:ea typeface="+mn-ea"/>
                <a:cs typeface="B Nazanin" pitchFamily="2" charset="-78"/>
              </a:rPr>
              <a:t>کلان‌شهر</a:t>
            </a:r>
            <a:r>
              <a:rPr lang="fa-IR" sz="1000" b="0" i="0" kern="1200" dirty="0" smtClean="0">
                <a:solidFill>
                  <a:schemeClr val="tx1"/>
                </a:solidFill>
                <a:effectLst/>
                <a:latin typeface="+mn-lt"/>
                <a:ea typeface="+mn-ea"/>
                <a:cs typeface="B Nazanin" pitchFamily="2" charset="-78"/>
              </a:rPr>
              <a:t> نیویورک و همچنین </a:t>
            </a:r>
            <a:r>
              <a:rPr lang="fa-IR" sz="1000" b="0" i="0" u="none" strike="noStrike" kern="1200" dirty="0" smtClean="0">
                <a:solidFill>
                  <a:schemeClr val="tx1"/>
                </a:solidFill>
                <a:effectLst/>
                <a:latin typeface="+mn-lt"/>
                <a:ea typeface="+mn-ea"/>
                <a:cs typeface="B Nazanin" pitchFamily="2" charset="-78"/>
              </a:rPr>
              <a:t>مجسمه آزادی</a:t>
            </a:r>
            <a:r>
              <a:rPr lang="fa-IR" sz="1000" b="0" i="0" kern="1200" dirty="0" smtClean="0">
                <a:solidFill>
                  <a:schemeClr val="tx1"/>
                </a:solidFill>
                <a:effectLst/>
                <a:latin typeface="+mn-lt"/>
                <a:ea typeface="+mn-ea"/>
                <a:cs typeface="B Nazanin" pitchFamily="2" charset="-78"/>
              </a:rPr>
              <a:t>، </a:t>
            </a:r>
            <a:r>
              <a:rPr lang="fa-IR" sz="1000" b="0" i="0" kern="1200" dirty="0" err="1" smtClean="0">
                <a:solidFill>
                  <a:schemeClr val="tx1"/>
                </a:solidFill>
                <a:effectLst/>
                <a:latin typeface="+mn-lt"/>
                <a:ea typeface="+mn-ea"/>
                <a:cs typeface="B Nazanin" pitchFamily="2" charset="-78"/>
              </a:rPr>
              <a:t>مهم‌ترین</a:t>
            </a:r>
            <a:r>
              <a:rPr lang="fa-IR" sz="1000" b="0" i="0" kern="1200" dirty="0" smtClean="0">
                <a:solidFill>
                  <a:schemeClr val="tx1"/>
                </a:solidFill>
                <a:effectLst/>
                <a:latin typeface="+mn-lt"/>
                <a:ea typeface="+mn-ea"/>
                <a:cs typeface="B Nazanin" pitchFamily="2" charset="-78"/>
              </a:rPr>
              <a:t> نماد </a:t>
            </a:r>
            <a:r>
              <a:rPr lang="fa-IR" sz="1000" b="0" i="0" u="none" strike="noStrike" kern="1200" dirty="0" smtClean="0">
                <a:solidFill>
                  <a:schemeClr val="tx1"/>
                </a:solidFill>
                <a:effectLst/>
                <a:latin typeface="+mn-lt"/>
                <a:ea typeface="+mn-ea"/>
                <a:cs typeface="B Nazanin" pitchFamily="2" charset="-78"/>
              </a:rPr>
              <a:t>ایالات متحده آمریکا</a:t>
            </a:r>
            <a:r>
              <a:rPr lang="fa-IR" sz="1000" b="0" i="0" u="none" strike="noStrike" kern="1200" baseline="0" dirty="0" smtClean="0">
                <a:solidFill>
                  <a:schemeClr val="tx1"/>
                </a:solidFill>
                <a:effectLst/>
                <a:latin typeface="+mn-lt"/>
                <a:ea typeface="+mn-ea"/>
                <a:cs typeface="B Nazanin" pitchFamily="2" charset="-78"/>
              </a:rPr>
              <a:t> </a:t>
            </a:r>
            <a:r>
              <a:rPr lang="fa-IR" sz="1000" b="0" i="0" kern="1200" dirty="0" smtClean="0">
                <a:solidFill>
                  <a:schemeClr val="tx1"/>
                </a:solidFill>
                <a:effectLst/>
                <a:latin typeface="+mn-lt"/>
                <a:ea typeface="+mn-ea"/>
                <a:cs typeface="B Nazanin" pitchFamily="2" charset="-78"/>
              </a:rPr>
              <a:t>در نیویورک واقع </a:t>
            </a:r>
            <a:r>
              <a:rPr lang="fa-IR" sz="1000" b="0" i="0" kern="1200" dirty="0" err="1" smtClean="0">
                <a:solidFill>
                  <a:schemeClr val="tx1"/>
                </a:solidFill>
                <a:effectLst/>
                <a:latin typeface="+mn-lt"/>
                <a:ea typeface="+mn-ea"/>
                <a:cs typeface="B Nazanin" pitchFamily="2" charset="-78"/>
              </a:rPr>
              <a:t>شده‌است</a:t>
            </a:r>
            <a:r>
              <a:rPr lang="fa-IR" sz="1000" b="0" i="0" kern="1200" dirty="0" smtClean="0">
                <a:solidFill>
                  <a:schemeClr val="tx1"/>
                </a:solidFill>
                <a:effectLst/>
                <a:latin typeface="+mn-lt"/>
                <a:ea typeface="+mn-ea"/>
                <a:cs typeface="B Nazanin" pitchFamily="2" charset="-78"/>
              </a:rPr>
              <a:t>.</a:t>
            </a:r>
          </a:p>
          <a:p>
            <a:endParaRPr lang="fa-IR" sz="1000" dirty="0">
              <a:cs typeface="B Nazanin" pitchFamily="2" charset="-78"/>
            </a:endParaRPr>
          </a:p>
        </p:txBody>
      </p:sp>
      <p:sp>
        <p:nvSpPr>
          <p:cNvPr id="4" name="Slide Number Placeholder 3"/>
          <p:cNvSpPr>
            <a:spLocks noGrp="1"/>
          </p:cNvSpPr>
          <p:nvPr>
            <p:ph type="sldNum" sz="quarter" idx="10"/>
          </p:nvPr>
        </p:nvSpPr>
        <p:spPr/>
        <p:txBody>
          <a:bodyPr/>
          <a:lstStyle/>
          <a:p>
            <a:fld id="{44F80C73-8C45-4BAF-A570-1194CA855F66}" type="slidenum">
              <a:rPr lang="fa-IR" smtClean="0"/>
              <a:t>2</a:t>
            </a:fld>
            <a:endParaRPr lang="fa-IR"/>
          </a:p>
        </p:txBody>
      </p:sp>
    </p:spTree>
    <p:extLst>
      <p:ext uri="{BB962C8B-B14F-4D97-AF65-F5344CB8AC3E}">
        <p14:creationId xmlns:p14="http://schemas.microsoft.com/office/powerpoint/2010/main" val="40339168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sz="1200" b="1" i="0" kern="1200" dirty="0" smtClean="0">
                <a:solidFill>
                  <a:schemeClr val="tx1"/>
                </a:solidFill>
                <a:effectLst/>
                <a:latin typeface="+mn-lt"/>
                <a:ea typeface="+mn-ea"/>
                <a:cs typeface="+mn-cs"/>
              </a:rPr>
              <a:t>میدان تایمز</a:t>
            </a:r>
            <a:r>
              <a:rPr lang="fa-IR" sz="1200" b="0" i="0" kern="1200" dirty="0" smtClean="0">
                <a:solidFill>
                  <a:schemeClr val="tx1"/>
                </a:solidFill>
                <a:effectLst/>
                <a:latin typeface="+mn-lt"/>
                <a:ea typeface="+mn-ea"/>
                <a:cs typeface="+mn-cs"/>
              </a:rPr>
              <a:t> (در </a:t>
            </a:r>
            <a:r>
              <a:rPr lang="fa-IR" sz="1200" b="0" i="0" u="none" strike="noStrike" kern="1200" dirty="0" smtClean="0">
                <a:solidFill>
                  <a:schemeClr val="tx1"/>
                </a:solidFill>
                <a:effectLst/>
                <a:latin typeface="+mn-lt"/>
                <a:ea typeface="+mn-ea"/>
                <a:cs typeface="+mn-cs"/>
              </a:rPr>
              <a:t>انگلیسی</a:t>
            </a:r>
            <a:r>
              <a:rPr lang="fa-IR" sz="1200" b="0" i="0" kern="1200" dirty="0" smtClean="0">
                <a:solidFill>
                  <a:schemeClr val="tx1"/>
                </a:solidFill>
                <a:effectLst/>
                <a:latin typeface="+mn-lt"/>
                <a:ea typeface="+mn-ea"/>
                <a:cs typeface="+mn-cs"/>
              </a:rPr>
              <a:t>: </a:t>
            </a:r>
            <a:r>
              <a:rPr lang="en-US" sz="1200" b="0" i="0" kern="1200" dirty="0" smtClean="0">
                <a:solidFill>
                  <a:schemeClr val="tx1"/>
                </a:solidFill>
                <a:effectLst/>
                <a:latin typeface="+mn-lt"/>
                <a:ea typeface="+mn-ea"/>
                <a:cs typeface="+mn-cs"/>
              </a:rPr>
              <a:t>Times Square </a:t>
            </a:r>
            <a:r>
              <a:rPr lang="fa-IR" sz="1200" b="0" i="0" kern="1200" dirty="0" smtClean="0">
                <a:solidFill>
                  <a:schemeClr val="tx1"/>
                </a:solidFill>
                <a:effectLst/>
                <a:latin typeface="+mn-lt"/>
                <a:ea typeface="+mn-ea"/>
                <a:cs typeface="+mn-cs"/>
              </a:rPr>
              <a:t>تایمز </a:t>
            </a:r>
            <a:r>
              <a:rPr lang="fa-IR" sz="1200" b="0" i="0" kern="1200" dirty="0" err="1" smtClean="0">
                <a:solidFill>
                  <a:schemeClr val="tx1"/>
                </a:solidFill>
                <a:effectLst/>
                <a:latin typeface="+mn-lt"/>
                <a:ea typeface="+mn-ea"/>
                <a:cs typeface="+mn-cs"/>
              </a:rPr>
              <a:t>اسکویر</a:t>
            </a:r>
            <a:r>
              <a:rPr lang="fa-IR" sz="1200" b="0" i="0" kern="1200" dirty="0" smtClean="0">
                <a:solidFill>
                  <a:schemeClr val="tx1"/>
                </a:solidFill>
                <a:effectLst/>
                <a:latin typeface="+mn-lt"/>
                <a:ea typeface="+mn-ea"/>
                <a:cs typeface="+mn-cs"/>
              </a:rPr>
              <a:t>) نام </a:t>
            </a:r>
            <a:r>
              <a:rPr lang="fa-IR" sz="1200" b="0" i="0" kern="1200" dirty="0" err="1" smtClean="0">
                <a:solidFill>
                  <a:schemeClr val="tx1"/>
                </a:solidFill>
                <a:effectLst/>
                <a:latin typeface="+mn-lt"/>
                <a:ea typeface="+mn-ea"/>
                <a:cs typeface="+mn-cs"/>
              </a:rPr>
              <a:t>تقاطعی</a:t>
            </a:r>
            <a:r>
              <a:rPr lang="fa-IR" sz="1200" b="0" i="0" kern="1200" dirty="0" smtClean="0">
                <a:solidFill>
                  <a:schemeClr val="tx1"/>
                </a:solidFill>
                <a:effectLst/>
                <a:latin typeface="+mn-lt"/>
                <a:ea typeface="+mn-ea"/>
                <a:cs typeface="+mn-cs"/>
              </a:rPr>
              <a:t> بسیار مشهور در محله </a:t>
            </a:r>
            <a:r>
              <a:rPr lang="fa-IR" sz="1200" b="0" i="0" u="none" strike="noStrike" kern="1200" dirty="0" err="1" smtClean="0">
                <a:solidFill>
                  <a:schemeClr val="tx1"/>
                </a:solidFill>
                <a:effectLst/>
                <a:latin typeface="+mn-lt"/>
                <a:ea typeface="+mn-ea"/>
                <a:cs typeface="+mn-cs"/>
              </a:rPr>
              <a:t>منهتن</a:t>
            </a:r>
            <a:r>
              <a:rPr lang="fa-IR" sz="1200" b="0" i="0" kern="1200" dirty="0" smtClean="0">
                <a:solidFill>
                  <a:schemeClr val="tx1"/>
                </a:solidFill>
                <a:effectLst/>
                <a:latin typeface="+mn-lt"/>
                <a:ea typeface="+mn-ea"/>
                <a:cs typeface="+mn-cs"/>
              </a:rPr>
              <a:t> در </a:t>
            </a:r>
            <a:r>
              <a:rPr lang="fa-IR" sz="1200" b="0" i="0" u="none" strike="noStrike" kern="1200" dirty="0" smtClean="0">
                <a:solidFill>
                  <a:schemeClr val="tx1"/>
                </a:solidFill>
                <a:effectLst/>
                <a:latin typeface="+mn-lt"/>
                <a:ea typeface="+mn-ea"/>
                <a:cs typeface="+mn-cs"/>
              </a:rPr>
              <a:t>شهر نیویورک</a:t>
            </a:r>
            <a:r>
              <a:rPr lang="fa-IR" sz="1200" b="0" i="0" kern="1200" dirty="0" smtClean="0">
                <a:solidFill>
                  <a:schemeClr val="tx1"/>
                </a:solidFill>
                <a:effectLst/>
                <a:latin typeface="+mn-lt"/>
                <a:ea typeface="+mn-ea"/>
                <a:cs typeface="+mn-cs"/>
              </a:rPr>
              <a:t> است. تایمز </a:t>
            </a:r>
            <a:r>
              <a:rPr lang="fa-IR" sz="1200" b="0" i="0" kern="1200" dirty="0" err="1" smtClean="0">
                <a:solidFill>
                  <a:schemeClr val="tx1"/>
                </a:solidFill>
                <a:effectLst/>
                <a:latin typeface="+mn-lt"/>
                <a:ea typeface="+mn-ea"/>
                <a:cs typeface="+mn-cs"/>
              </a:rPr>
              <a:t>اسکویر</a:t>
            </a:r>
            <a:r>
              <a:rPr lang="fa-IR" sz="1200" b="0" i="0" kern="1200" dirty="0" smtClean="0">
                <a:solidFill>
                  <a:schemeClr val="tx1"/>
                </a:solidFill>
                <a:effectLst/>
                <a:latin typeface="+mn-lt"/>
                <a:ea typeface="+mn-ea"/>
                <a:cs typeface="+mn-cs"/>
              </a:rPr>
              <a:t> در تقاطع </a:t>
            </a:r>
            <a:r>
              <a:rPr lang="fa-IR" sz="1200" b="0" i="0" u="none" strike="noStrike" kern="1200" dirty="0" smtClean="0">
                <a:solidFill>
                  <a:schemeClr val="tx1"/>
                </a:solidFill>
                <a:effectLst/>
                <a:latin typeface="+mn-lt"/>
                <a:ea typeface="+mn-ea"/>
                <a:cs typeface="+mn-cs"/>
              </a:rPr>
              <a:t>خیابان </a:t>
            </a:r>
            <a:r>
              <a:rPr lang="fa-IR" sz="1200" b="0" i="0" u="none" strike="noStrike" kern="1200" dirty="0" err="1" smtClean="0">
                <a:solidFill>
                  <a:schemeClr val="tx1"/>
                </a:solidFill>
                <a:effectLst/>
                <a:latin typeface="+mn-lt"/>
                <a:ea typeface="+mn-ea"/>
                <a:cs typeface="+mn-cs"/>
              </a:rPr>
              <a:t>برادوی</a:t>
            </a:r>
            <a:r>
              <a:rPr lang="fa-IR" sz="1200" b="0" i="0" kern="1200" dirty="0" smtClean="0">
                <a:solidFill>
                  <a:schemeClr val="tx1"/>
                </a:solidFill>
                <a:effectLst/>
                <a:latin typeface="+mn-lt"/>
                <a:ea typeface="+mn-ea"/>
                <a:cs typeface="+mn-cs"/>
              </a:rPr>
              <a:t> و </a:t>
            </a:r>
            <a:r>
              <a:rPr lang="fa-IR" sz="1200" b="0" i="0" u="none" strike="noStrike" kern="1200" dirty="0" smtClean="0">
                <a:solidFill>
                  <a:schemeClr val="tx1"/>
                </a:solidFill>
                <a:effectLst/>
                <a:latin typeface="+mn-lt"/>
                <a:ea typeface="+mn-ea"/>
                <a:cs typeface="+mn-cs"/>
              </a:rPr>
              <a:t>خیابان هفتم</a:t>
            </a:r>
            <a:r>
              <a:rPr lang="fa-IR" sz="1200" b="0" i="0" kern="1200" dirty="0" smtClean="0">
                <a:solidFill>
                  <a:schemeClr val="tx1"/>
                </a:solidFill>
                <a:effectLst/>
                <a:latin typeface="+mn-lt"/>
                <a:ea typeface="+mn-ea"/>
                <a:cs typeface="+mn-cs"/>
              </a:rPr>
              <a:t> قرار دارد. این میدان یک مرکز تجاری و توریستی محبوب شهر نیویورک </a:t>
            </a:r>
            <a:r>
              <a:rPr lang="fa-IR" sz="1200" b="0" i="0" kern="1200" dirty="0" err="1" smtClean="0">
                <a:solidFill>
                  <a:schemeClr val="tx1"/>
                </a:solidFill>
                <a:effectLst/>
                <a:latin typeface="+mn-lt"/>
                <a:ea typeface="+mn-ea"/>
                <a:cs typeface="+mn-cs"/>
              </a:rPr>
              <a:t>می‌باشد</a:t>
            </a:r>
            <a:r>
              <a:rPr lang="fa-IR" sz="1200" b="0" i="0" kern="1200" dirty="0" smtClean="0">
                <a:solidFill>
                  <a:schemeClr val="tx1"/>
                </a:solidFill>
                <a:effectLst/>
                <a:latin typeface="+mn-lt"/>
                <a:ea typeface="+mn-ea"/>
                <a:cs typeface="+mn-cs"/>
              </a:rPr>
              <a:t>.</a:t>
            </a:r>
          </a:p>
          <a:p>
            <a:r>
              <a:rPr lang="fa-IR" sz="1200" b="0" i="0" kern="1200" dirty="0" smtClean="0">
                <a:solidFill>
                  <a:schemeClr val="tx1"/>
                </a:solidFill>
                <a:effectLst/>
                <a:latin typeface="+mn-lt"/>
                <a:ea typeface="+mn-ea"/>
                <a:cs typeface="+mn-cs"/>
              </a:rPr>
              <a:t>به خاطر این میدان است که </a:t>
            </a:r>
            <a:r>
              <a:rPr lang="fa-IR" sz="1200" b="0" i="0" u="none" strike="noStrike" kern="1200" dirty="0" smtClean="0">
                <a:solidFill>
                  <a:schemeClr val="tx1"/>
                </a:solidFill>
                <a:effectLst/>
                <a:latin typeface="+mn-lt"/>
                <a:ea typeface="+mn-ea"/>
                <a:cs typeface="+mn-cs"/>
              </a:rPr>
              <a:t>شهر نیویورک</a:t>
            </a:r>
            <a:r>
              <a:rPr lang="fa-IR" sz="1200" b="0" i="0" kern="1200" dirty="0" smtClean="0">
                <a:solidFill>
                  <a:schemeClr val="tx1"/>
                </a:solidFill>
                <a:effectLst/>
                <a:latin typeface="+mn-lt"/>
                <a:ea typeface="+mn-ea"/>
                <a:cs typeface="+mn-cs"/>
              </a:rPr>
              <a:t> لقب «شهری که هرگز به خواب </a:t>
            </a:r>
            <a:r>
              <a:rPr lang="fa-IR" sz="1200" b="0" i="0" kern="1200" dirty="0" err="1" smtClean="0">
                <a:solidFill>
                  <a:schemeClr val="tx1"/>
                </a:solidFill>
                <a:effectLst/>
                <a:latin typeface="+mn-lt"/>
                <a:ea typeface="+mn-ea"/>
                <a:cs typeface="+mn-cs"/>
              </a:rPr>
              <a:t>نمی‌رود</a:t>
            </a:r>
            <a:r>
              <a:rPr lang="fa-IR" sz="1200" b="0" i="0" kern="1200" dirty="0" smtClean="0">
                <a:solidFill>
                  <a:schemeClr val="tx1"/>
                </a:solidFill>
                <a:effectLst/>
                <a:latin typeface="+mn-lt"/>
                <a:ea typeface="+mn-ea"/>
                <a:cs typeface="+mn-cs"/>
              </a:rPr>
              <a:t>» را به خود </a:t>
            </a:r>
            <a:r>
              <a:rPr lang="fa-IR" sz="1200" b="0" i="0" kern="1200" dirty="0" err="1" smtClean="0">
                <a:solidFill>
                  <a:schemeClr val="tx1"/>
                </a:solidFill>
                <a:effectLst/>
                <a:latin typeface="+mn-lt"/>
                <a:ea typeface="+mn-ea"/>
                <a:cs typeface="+mn-cs"/>
              </a:rPr>
              <a:t>گرفته‌است</a:t>
            </a:r>
            <a:r>
              <a:rPr lang="fa-IR" sz="1200" b="0" i="0" kern="1200" dirty="0" smtClean="0">
                <a:solidFill>
                  <a:schemeClr val="tx1"/>
                </a:solidFill>
                <a:effectLst/>
                <a:latin typeface="+mn-lt"/>
                <a:ea typeface="+mn-ea"/>
                <a:cs typeface="+mn-cs"/>
              </a:rPr>
              <a:t>.</a:t>
            </a:r>
          </a:p>
          <a:p>
            <a:endParaRPr lang="fa-IR" dirty="0"/>
          </a:p>
        </p:txBody>
      </p:sp>
      <p:sp>
        <p:nvSpPr>
          <p:cNvPr id="4" name="Slide Number Placeholder 3"/>
          <p:cNvSpPr>
            <a:spLocks noGrp="1"/>
          </p:cNvSpPr>
          <p:nvPr>
            <p:ph type="sldNum" sz="quarter" idx="10"/>
          </p:nvPr>
        </p:nvSpPr>
        <p:spPr/>
        <p:txBody>
          <a:bodyPr/>
          <a:lstStyle/>
          <a:p>
            <a:fld id="{44F80C73-8C45-4BAF-A570-1194CA855F66}" type="slidenum">
              <a:rPr lang="fa-IR" smtClean="0"/>
              <a:t>12</a:t>
            </a:fld>
            <a:endParaRPr lang="fa-IR"/>
          </a:p>
        </p:txBody>
      </p:sp>
    </p:spTree>
    <p:extLst>
      <p:ext uri="{BB962C8B-B14F-4D97-AF65-F5344CB8AC3E}">
        <p14:creationId xmlns:p14="http://schemas.microsoft.com/office/powerpoint/2010/main" val="18465563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sz="1200" b="1" i="0" kern="1200" dirty="0" smtClean="0">
                <a:solidFill>
                  <a:schemeClr val="tx1"/>
                </a:solidFill>
                <a:effectLst/>
                <a:latin typeface="+mn-lt"/>
                <a:ea typeface="+mn-ea"/>
                <a:cs typeface="+mn-cs"/>
              </a:rPr>
              <a:t>وال </a:t>
            </a:r>
            <a:r>
              <a:rPr lang="fa-IR" sz="1200" b="1" i="0" kern="1200" dirty="0" err="1" smtClean="0">
                <a:solidFill>
                  <a:schemeClr val="tx1"/>
                </a:solidFill>
                <a:effectLst/>
                <a:latin typeface="+mn-lt"/>
                <a:ea typeface="+mn-ea"/>
                <a:cs typeface="+mn-cs"/>
              </a:rPr>
              <a:t>استریت</a:t>
            </a:r>
            <a:r>
              <a:rPr lang="fa-IR" sz="1200" b="0" i="0" kern="1200" dirty="0" smtClean="0">
                <a:solidFill>
                  <a:schemeClr val="tx1"/>
                </a:solidFill>
                <a:effectLst/>
                <a:latin typeface="+mn-lt"/>
                <a:ea typeface="+mn-ea"/>
                <a:cs typeface="+mn-cs"/>
              </a:rPr>
              <a:t> (به </a:t>
            </a:r>
            <a:r>
              <a:rPr lang="fa-IR" sz="1200" b="0" i="0" u="none" strike="noStrike" kern="1200" dirty="0" smtClean="0">
                <a:solidFill>
                  <a:schemeClr val="tx1"/>
                </a:solidFill>
                <a:effectLst/>
                <a:latin typeface="+mn-lt"/>
                <a:ea typeface="+mn-ea"/>
                <a:cs typeface="+mn-cs"/>
              </a:rPr>
              <a:t>انگلیسی</a:t>
            </a:r>
            <a:r>
              <a:rPr lang="fa-IR" sz="1200" b="0" i="0" kern="1200" dirty="0" smtClean="0">
                <a:solidFill>
                  <a:schemeClr val="tx1"/>
                </a:solidFill>
                <a:effectLst/>
                <a:latin typeface="+mn-lt"/>
                <a:ea typeface="+mn-ea"/>
                <a:cs typeface="+mn-cs"/>
              </a:rPr>
              <a:t>: </a:t>
            </a:r>
            <a:r>
              <a:rPr lang="en-US" sz="1200" b="0" i="0" kern="1200" dirty="0" smtClean="0">
                <a:solidFill>
                  <a:schemeClr val="tx1"/>
                </a:solidFill>
                <a:effectLst/>
                <a:latin typeface="+mn-lt"/>
                <a:ea typeface="+mn-ea"/>
                <a:cs typeface="+mn-cs"/>
              </a:rPr>
              <a:t>Wall Street) </a:t>
            </a:r>
            <a:r>
              <a:rPr lang="fa-IR" sz="1200" b="0" i="0" kern="1200" dirty="0" smtClean="0">
                <a:solidFill>
                  <a:schemeClr val="tx1"/>
                </a:solidFill>
                <a:effectLst/>
                <a:latin typeface="+mn-lt"/>
                <a:ea typeface="+mn-ea"/>
                <a:cs typeface="+mn-cs"/>
              </a:rPr>
              <a:t>خیابان بسیار معروفی است در </a:t>
            </a:r>
            <a:r>
              <a:rPr lang="fa-IR" sz="1200" b="0" i="0" kern="1200" dirty="0" err="1" smtClean="0">
                <a:solidFill>
                  <a:schemeClr val="tx1"/>
                </a:solidFill>
                <a:effectLst/>
                <a:latin typeface="+mn-lt"/>
                <a:ea typeface="+mn-ea"/>
                <a:cs typeface="+mn-cs"/>
              </a:rPr>
              <a:t>محلهٔ</a:t>
            </a:r>
            <a:r>
              <a:rPr lang="fa-IR" sz="1200" b="0" i="0" kern="1200" dirty="0" smtClean="0">
                <a:solidFill>
                  <a:schemeClr val="tx1"/>
                </a:solidFill>
                <a:effectLst/>
                <a:latin typeface="+mn-lt"/>
                <a:ea typeface="+mn-ea"/>
                <a:cs typeface="+mn-cs"/>
              </a:rPr>
              <a:t> </a:t>
            </a:r>
            <a:r>
              <a:rPr lang="fa-IR" sz="1200" b="0" i="0" u="none" strike="noStrike" kern="1200" dirty="0" err="1" smtClean="0">
                <a:solidFill>
                  <a:schemeClr val="tx1"/>
                </a:solidFill>
                <a:effectLst/>
                <a:latin typeface="+mn-lt"/>
                <a:ea typeface="+mn-ea"/>
                <a:cs typeface="+mn-cs"/>
              </a:rPr>
              <a:t>منهتن</a:t>
            </a:r>
            <a:r>
              <a:rPr lang="fa-IR" sz="1200" b="0" i="0" kern="1200" dirty="0" smtClean="0">
                <a:solidFill>
                  <a:schemeClr val="tx1"/>
                </a:solidFill>
                <a:effectLst/>
                <a:latin typeface="+mn-lt"/>
                <a:ea typeface="+mn-ea"/>
                <a:cs typeface="+mn-cs"/>
              </a:rPr>
              <a:t> </a:t>
            </a:r>
            <a:r>
              <a:rPr lang="fa-IR" sz="1200" b="0" i="0" u="none" strike="noStrike" kern="1200" dirty="0" err="1" smtClean="0">
                <a:solidFill>
                  <a:schemeClr val="tx1"/>
                </a:solidFill>
                <a:effectLst/>
                <a:latin typeface="+mn-lt"/>
                <a:ea typeface="+mn-ea"/>
                <a:cs typeface="+mn-cs"/>
              </a:rPr>
              <a:t>کلان‌شهر</a:t>
            </a:r>
            <a:r>
              <a:rPr lang="fa-IR" sz="1200" b="0" i="0" u="none" strike="noStrike" kern="1200" dirty="0" smtClean="0">
                <a:solidFill>
                  <a:schemeClr val="tx1"/>
                </a:solidFill>
                <a:effectLst/>
                <a:latin typeface="+mn-lt"/>
                <a:ea typeface="+mn-ea"/>
                <a:cs typeface="+mn-cs"/>
              </a:rPr>
              <a:t> نیویورک</a:t>
            </a:r>
            <a:r>
              <a:rPr lang="fa-IR" sz="1200" b="0" i="0" kern="1200" dirty="0" smtClean="0">
                <a:solidFill>
                  <a:schemeClr val="tx1"/>
                </a:solidFill>
                <a:effectLst/>
                <a:latin typeface="+mn-lt"/>
                <a:ea typeface="+mn-ea"/>
                <a:cs typeface="+mn-cs"/>
              </a:rPr>
              <a:t> در </a:t>
            </a:r>
            <a:r>
              <a:rPr lang="fa-IR" sz="1200" b="0" i="0" u="none" strike="noStrike" kern="1200" dirty="0" smtClean="0">
                <a:solidFill>
                  <a:schemeClr val="tx1"/>
                </a:solidFill>
                <a:effectLst/>
                <a:latin typeface="+mn-lt"/>
                <a:ea typeface="+mn-ea"/>
                <a:cs typeface="+mn-cs"/>
              </a:rPr>
              <a:t>ایالات متحده آمریکا</a:t>
            </a:r>
            <a:r>
              <a:rPr lang="fa-IR" sz="1200" b="0" i="0" u="none" strike="noStrike" kern="1200" baseline="0" dirty="0" smtClean="0">
                <a:solidFill>
                  <a:schemeClr val="tx1"/>
                </a:solidFill>
                <a:effectLst/>
                <a:latin typeface="+mn-lt"/>
                <a:ea typeface="+mn-ea"/>
                <a:cs typeface="+mn-cs"/>
              </a:rPr>
              <a:t> </a:t>
            </a:r>
            <a:r>
              <a:rPr lang="fa-IR" sz="1200" b="0" i="0" kern="1200" dirty="0" smtClean="0">
                <a:solidFill>
                  <a:schemeClr val="tx1"/>
                </a:solidFill>
                <a:effectLst/>
                <a:latin typeface="+mn-lt"/>
                <a:ea typeface="+mn-ea"/>
                <a:cs typeface="+mn-cs"/>
              </a:rPr>
              <a:t>است. خیابان وال </a:t>
            </a:r>
            <a:r>
              <a:rPr lang="fa-IR" sz="1200" b="0" i="0" kern="1200" dirty="0" err="1" smtClean="0">
                <a:solidFill>
                  <a:schemeClr val="tx1"/>
                </a:solidFill>
                <a:effectLst/>
                <a:latin typeface="+mn-lt"/>
                <a:ea typeface="+mn-ea"/>
                <a:cs typeface="+mn-cs"/>
              </a:rPr>
              <a:t>استریت</a:t>
            </a:r>
            <a:r>
              <a:rPr lang="fa-IR" sz="1200" b="0" i="0" kern="1200" dirty="0" smtClean="0">
                <a:solidFill>
                  <a:schemeClr val="tx1"/>
                </a:solidFill>
                <a:effectLst/>
                <a:latin typeface="+mn-lt"/>
                <a:ea typeface="+mn-ea"/>
                <a:cs typeface="+mn-cs"/>
              </a:rPr>
              <a:t> از شرق و از </a:t>
            </a:r>
            <a:r>
              <a:rPr lang="fa-IR" sz="1200" b="0" i="0" kern="1200" dirty="0" err="1" smtClean="0">
                <a:solidFill>
                  <a:schemeClr val="tx1"/>
                </a:solidFill>
                <a:effectLst/>
                <a:latin typeface="+mn-lt"/>
                <a:ea typeface="+mn-ea"/>
                <a:cs typeface="+mn-cs"/>
              </a:rPr>
              <a:t>سرپائینی</a:t>
            </a:r>
            <a:r>
              <a:rPr lang="fa-IR" sz="1200" b="0" i="0" kern="1200" dirty="0" smtClean="0">
                <a:solidFill>
                  <a:schemeClr val="tx1"/>
                </a:solidFill>
                <a:effectLst/>
                <a:latin typeface="+mn-lt"/>
                <a:ea typeface="+mn-ea"/>
                <a:cs typeface="+mn-cs"/>
              </a:rPr>
              <a:t> </a:t>
            </a:r>
            <a:r>
              <a:rPr lang="fa-IR" sz="1200" b="0" i="0" u="none" strike="noStrike" kern="1200" dirty="0" smtClean="0">
                <a:solidFill>
                  <a:schemeClr val="tx1"/>
                </a:solidFill>
                <a:effectLst/>
                <a:latin typeface="+mn-lt"/>
                <a:ea typeface="+mn-ea"/>
                <a:cs typeface="+mn-cs"/>
              </a:rPr>
              <a:t>خیابان </a:t>
            </a:r>
            <a:r>
              <a:rPr lang="fa-IR" sz="1200" b="0" i="0" u="none" strike="noStrike" kern="1200" dirty="0" err="1" smtClean="0">
                <a:solidFill>
                  <a:schemeClr val="tx1"/>
                </a:solidFill>
                <a:effectLst/>
                <a:latin typeface="+mn-lt"/>
                <a:ea typeface="+mn-ea"/>
                <a:cs typeface="+mn-cs"/>
              </a:rPr>
              <a:t>برادوی</a:t>
            </a:r>
            <a:r>
              <a:rPr lang="fa-IR" sz="1200" b="0" i="0" kern="1200" dirty="0" smtClean="0">
                <a:solidFill>
                  <a:schemeClr val="tx1"/>
                </a:solidFill>
                <a:effectLst/>
                <a:latin typeface="+mn-lt"/>
                <a:ea typeface="+mn-ea"/>
                <a:cs typeface="+mn-cs"/>
              </a:rPr>
              <a:t> به </a:t>
            </a:r>
            <a:r>
              <a:rPr lang="fa-IR" sz="1200" b="0" i="0" u="none" strike="noStrike" kern="1200" dirty="0" smtClean="0">
                <a:solidFill>
                  <a:schemeClr val="tx1"/>
                </a:solidFill>
                <a:effectLst/>
                <a:latin typeface="+mn-lt"/>
                <a:ea typeface="+mn-ea"/>
                <a:cs typeface="+mn-cs"/>
              </a:rPr>
              <a:t>خیابان جنوبی</a:t>
            </a:r>
            <a:r>
              <a:rPr lang="fa-IR" sz="1200" b="0" i="0" kern="1200" dirty="0" smtClean="0">
                <a:solidFill>
                  <a:schemeClr val="tx1"/>
                </a:solidFill>
                <a:effectLst/>
                <a:latin typeface="+mn-lt"/>
                <a:ea typeface="+mn-ea"/>
                <a:cs typeface="+mn-cs"/>
              </a:rPr>
              <a:t> در </a:t>
            </a:r>
            <a:r>
              <a:rPr lang="fa-IR" sz="1200" b="0" i="0" kern="1200" dirty="0" err="1" smtClean="0">
                <a:solidFill>
                  <a:schemeClr val="tx1"/>
                </a:solidFill>
                <a:effectLst/>
                <a:latin typeface="+mn-lt"/>
                <a:ea typeface="+mn-ea"/>
                <a:cs typeface="+mn-cs"/>
              </a:rPr>
              <a:t>تنگه</a:t>
            </a:r>
            <a:r>
              <a:rPr lang="fa-IR" sz="1200" b="0" i="0" kern="1200" dirty="0" smtClean="0">
                <a:solidFill>
                  <a:schemeClr val="tx1"/>
                </a:solidFill>
                <a:effectLst/>
                <a:latin typeface="+mn-lt"/>
                <a:ea typeface="+mn-ea"/>
                <a:cs typeface="+mn-cs"/>
              </a:rPr>
              <a:t> </a:t>
            </a:r>
            <a:r>
              <a:rPr lang="fa-IR" sz="1200" b="0" i="0" u="none" strike="noStrike" kern="1200" dirty="0" smtClean="0">
                <a:solidFill>
                  <a:schemeClr val="tx1"/>
                </a:solidFill>
                <a:effectLst/>
                <a:latin typeface="+mn-lt"/>
                <a:ea typeface="+mn-ea"/>
                <a:cs typeface="+mn-cs"/>
              </a:rPr>
              <a:t>رودخانه شرقی</a:t>
            </a:r>
            <a:r>
              <a:rPr lang="fa-IR" sz="1200" b="0" i="0" kern="1200" dirty="0" smtClean="0">
                <a:solidFill>
                  <a:schemeClr val="tx1"/>
                </a:solidFill>
                <a:effectLst/>
                <a:latin typeface="+mn-lt"/>
                <a:ea typeface="+mn-ea"/>
                <a:cs typeface="+mn-cs"/>
              </a:rPr>
              <a:t> متصل </a:t>
            </a:r>
            <a:r>
              <a:rPr lang="fa-IR" sz="1200" b="0" i="0" kern="1200" dirty="0" err="1" smtClean="0">
                <a:solidFill>
                  <a:schemeClr val="tx1"/>
                </a:solidFill>
                <a:effectLst/>
                <a:latin typeface="+mn-lt"/>
                <a:ea typeface="+mn-ea"/>
                <a:cs typeface="+mn-cs"/>
              </a:rPr>
              <a:t>می‌شود.</a:t>
            </a:r>
            <a:r>
              <a:rPr lang="fa-IR" sz="1200" b="0" i="0" u="none" strike="noStrike" kern="1200" dirty="0" err="1" smtClean="0">
                <a:solidFill>
                  <a:schemeClr val="tx1"/>
                </a:solidFill>
                <a:effectLst/>
                <a:latin typeface="+mn-lt"/>
                <a:ea typeface="+mn-ea"/>
                <a:cs typeface="+mn-cs"/>
              </a:rPr>
              <a:t>جرج</a:t>
            </a:r>
            <a:r>
              <a:rPr lang="fa-IR" sz="1200" b="0" i="0" u="none" strike="noStrike" kern="1200" dirty="0" smtClean="0">
                <a:solidFill>
                  <a:schemeClr val="tx1"/>
                </a:solidFill>
                <a:effectLst/>
                <a:latin typeface="+mn-lt"/>
                <a:ea typeface="+mn-ea"/>
                <a:cs typeface="+mn-cs"/>
              </a:rPr>
              <a:t> واشنگتن</a:t>
            </a:r>
            <a:r>
              <a:rPr lang="fa-IR" sz="1200" b="0" i="0" kern="1200" dirty="0" smtClean="0">
                <a:solidFill>
                  <a:schemeClr val="tx1"/>
                </a:solidFill>
                <a:effectLst/>
                <a:latin typeface="+mn-lt"/>
                <a:ea typeface="+mn-ea"/>
                <a:cs typeface="+mn-cs"/>
              </a:rPr>
              <a:t>، اولین رئیس جمهور ایالات متحده آمریکا در </a:t>
            </a:r>
            <a:r>
              <a:rPr lang="fa-IR" sz="1200" b="0" i="0" u="none" strike="noStrike" kern="1200" dirty="0" smtClean="0">
                <a:solidFill>
                  <a:schemeClr val="tx1"/>
                </a:solidFill>
                <a:effectLst/>
                <a:latin typeface="+mn-lt"/>
                <a:ea typeface="+mn-ea"/>
                <a:cs typeface="+mn-cs"/>
              </a:rPr>
              <a:t>عمارت فدرال</a:t>
            </a:r>
            <a:r>
              <a:rPr lang="fa-IR" sz="1200" b="0" i="0" u="none" strike="noStrike" kern="1200" baseline="0" dirty="0" smtClean="0">
                <a:solidFill>
                  <a:schemeClr val="tx1"/>
                </a:solidFill>
                <a:effectLst/>
                <a:latin typeface="+mn-lt"/>
                <a:ea typeface="+mn-ea"/>
                <a:cs typeface="+mn-cs"/>
              </a:rPr>
              <a:t> </a:t>
            </a:r>
            <a:r>
              <a:rPr lang="fa-IR" sz="1200" b="0" i="0" kern="1200" dirty="0" smtClean="0">
                <a:solidFill>
                  <a:schemeClr val="tx1"/>
                </a:solidFill>
                <a:effectLst/>
                <a:latin typeface="+mn-lt"/>
                <a:ea typeface="+mn-ea"/>
                <a:cs typeface="+mn-cs"/>
              </a:rPr>
              <a:t>در خیابان وال </a:t>
            </a:r>
            <a:r>
              <a:rPr lang="fa-IR" sz="1200" b="0" i="0" kern="1200" dirty="0" err="1" smtClean="0">
                <a:solidFill>
                  <a:schemeClr val="tx1"/>
                </a:solidFill>
                <a:effectLst/>
                <a:latin typeface="+mn-lt"/>
                <a:ea typeface="+mn-ea"/>
                <a:cs typeface="+mn-cs"/>
              </a:rPr>
              <a:t>استریت</a:t>
            </a:r>
            <a:r>
              <a:rPr lang="fa-IR" sz="1200" b="0" i="0" kern="1200" dirty="0" smtClean="0">
                <a:solidFill>
                  <a:schemeClr val="tx1"/>
                </a:solidFill>
                <a:effectLst/>
                <a:latin typeface="+mn-lt"/>
                <a:ea typeface="+mn-ea"/>
                <a:cs typeface="+mn-cs"/>
              </a:rPr>
              <a:t>، به عنوان اولین </a:t>
            </a:r>
            <a:r>
              <a:rPr lang="fa-IR" sz="1200" b="0" i="0" u="none" strike="noStrike" kern="1200" dirty="0" smtClean="0">
                <a:solidFill>
                  <a:schemeClr val="tx1"/>
                </a:solidFill>
                <a:effectLst/>
                <a:latin typeface="+mn-lt"/>
                <a:ea typeface="+mn-ea"/>
                <a:cs typeface="+mn-cs"/>
              </a:rPr>
              <a:t>رئیس جمهور ایالات متحده آمریکا</a:t>
            </a:r>
            <a:r>
              <a:rPr lang="fa-IR" sz="1200" b="0" i="0" kern="1200" dirty="0" smtClean="0">
                <a:solidFill>
                  <a:schemeClr val="tx1"/>
                </a:solidFill>
                <a:effectLst/>
                <a:latin typeface="+mn-lt"/>
                <a:ea typeface="+mn-ea"/>
                <a:cs typeface="+mn-cs"/>
              </a:rPr>
              <a:t>، قسم یاد کرد.</a:t>
            </a:r>
          </a:p>
          <a:p>
            <a:r>
              <a:rPr lang="fa-IR" sz="1200" b="0" i="0" kern="1200" dirty="0" smtClean="0">
                <a:solidFill>
                  <a:schemeClr val="tx1"/>
                </a:solidFill>
                <a:effectLst/>
                <a:latin typeface="+mn-lt"/>
                <a:ea typeface="+mn-ea"/>
                <a:cs typeface="+mn-cs"/>
              </a:rPr>
              <a:t>ساختمان </a:t>
            </a:r>
            <a:r>
              <a:rPr lang="fa-IR" sz="1200" b="0" i="0" u="none" strike="noStrike" kern="1200" dirty="0" smtClean="0">
                <a:solidFill>
                  <a:schemeClr val="tx1"/>
                </a:solidFill>
                <a:effectLst/>
                <a:latin typeface="+mn-lt"/>
                <a:ea typeface="+mn-ea"/>
                <a:cs typeface="+mn-cs"/>
              </a:rPr>
              <a:t>بازار بورس نیویورک</a:t>
            </a:r>
            <a:r>
              <a:rPr lang="fa-IR" sz="1200" b="0" i="0" kern="1200" dirty="0" smtClean="0">
                <a:solidFill>
                  <a:schemeClr val="tx1"/>
                </a:solidFill>
                <a:effectLst/>
                <a:latin typeface="+mn-lt"/>
                <a:ea typeface="+mn-ea"/>
                <a:cs typeface="+mn-cs"/>
              </a:rPr>
              <a:t> که </a:t>
            </a:r>
            <a:r>
              <a:rPr lang="fa-IR" sz="1200" b="0" i="0" kern="1200" dirty="0" err="1" smtClean="0">
                <a:solidFill>
                  <a:schemeClr val="tx1"/>
                </a:solidFill>
                <a:effectLst/>
                <a:latin typeface="+mn-lt"/>
                <a:ea typeface="+mn-ea"/>
                <a:cs typeface="+mn-cs"/>
              </a:rPr>
              <a:t>بزرگ‌ترین</a:t>
            </a:r>
            <a:r>
              <a:rPr lang="fa-IR" sz="1200" b="0" i="0" kern="1200" dirty="0" smtClean="0">
                <a:solidFill>
                  <a:schemeClr val="tx1"/>
                </a:solidFill>
                <a:effectLst/>
                <a:latin typeface="+mn-lt"/>
                <a:ea typeface="+mn-ea"/>
                <a:cs typeface="+mn-cs"/>
              </a:rPr>
              <a:t> بورس جهان از نظر میزان </a:t>
            </a:r>
            <a:r>
              <a:rPr lang="fa-IR" sz="1200" b="0" i="0" kern="1200" dirty="0" err="1" smtClean="0">
                <a:solidFill>
                  <a:schemeClr val="tx1"/>
                </a:solidFill>
                <a:effectLst/>
                <a:latin typeface="+mn-lt"/>
                <a:ea typeface="+mn-ea"/>
                <a:cs typeface="+mn-cs"/>
              </a:rPr>
              <a:t>معاملات</a:t>
            </a:r>
            <a:r>
              <a:rPr lang="fa-IR" sz="1200" b="0" i="0" kern="1200" dirty="0" smtClean="0">
                <a:solidFill>
                  <a:schemeClr val="tx1"/>
                </a:solidFill>
                <a:effectLst/>
                <a:latin typeface="+mn-lt"/>
                <a:ea typeface="+mn-ea"/>
                <a:cs typeface="+mn-cs"/>
              </a:rPr>
              <a:t> و حجم مالی است، در خیابان وال </a:t>
            </a:r>
            <a:r>
              <a:rPr lang="fa-IR" sz="1200" b="0" i="0" kern="1200" dirty="0" err="1" smtClean="0">
                <a:solidFill>
                  <a:schemeClr val="tx1"/>
                </a:solidFill>
                <a:effectLst/>
                <a:latin typeface="+mn-lt"/>
                <a:ea typeface="+mn-ea"/>
                <a:cs typeface="+mn-cs"/>
              </a:rPr>
              <a:t>استریت</a:t>
            </a:r>
            <a:r>
              <a:rPr lang="fa-IR" sz="1200" b="0" i="0" kern="1200" dirty="0" smtClean="0">
                <a:solidFill>
                  <a:schemeClr val="tx1"/>
                </a:solidFill>
                <a:effectLst/>
                <a:latin typeface="+mn-lt"/>
                <a:ea typeface="+mn-ea"/>
                <a:cs typeface="+mn-cs"/>
              </a:rPr>
              <a:t> قرار </a:t>
            </a:r>
            <a:r>
              <a:rPr lang="fa-IR" sz="1200" b="0" i="0" kern="1200" dirty="0" err="1" smtClean="0">
                <a:solidFill>
                  <a:schemeClr val="tx1"/>
                </a:solidFill>
                <a:effectLst/>
                <a:latin typeface="+mn-lt"/>
                <a:ea typeface="+mn-ea"/>
                <a:cs typeface="+mn-cs"/>
              </a:rPr>
              <a:t>دارد.همچنین</a:t>
            </a:r>
            <a:r>
              <a:rPr lang="fa-IR" sz="1200" b="0" i="0" kern="1200" dirty="0" smtClean="0">
                <a:solidFill>
                  <a:schemeClr val="tx1"/>
                </a:solidFill>
                <a:effectLst/>
                <a:latin typeface="+mn-lt"/>
                <a:ea typeface="+mn-ea"/>
                <a:cs typeface="+mn-cs"/>
              </a:rPr>
              <a:t> مرکز </a:t>
            </a:r>
            <a:r>
              <a:rPr lang="fa-IR" sz="1200" b="0" i="0" kern="1200" dirty="0" err="1" smtClean="0">
                <a:solidFill>
                  <a:schemeClr val="tx1"/>
                </a:solidFill>
                <a:effectLst/>
                <a:latin typeface="+mn-lt"/>
                <a:ea typeface="+mn-ea"/>
                <a:cs typeface="+mn-cs"/>
              </a:rPr>
              <a:t>بزرگ‌ترین</a:t>
            </a:r>
            <a:r>
              <a:rPr lang="fa-IR" sz="1200" b="0" i="0" kern="1200" dirty="0" smtClean="0">
                <a:solidFill>
                  <a:schemeClr val="tx1"/>
                </a:solidFill>
                <a:effectLst/>
                <a:latin typeface="+mn-lt"/>
                <a:ea typeface="+mn-ea"/>
                <a:cs typeface="+mn-cs"/>
              </a:rPr>
              <a:t> مراکز اقتصادی ایالات متحده آمریکا و چند بورس مهم اقتصادی این کشور از جمله </a:t>
            </a:r>
            <a:r>
              <a:rPr lang="fa-IR" sz="1200" b="0" i="0" u="none" strike="noStrike" kern="1200" dirty="0" smtClean="0">
                <a:solidFill>
                  <a:schemeClr val="tx1"/>
                </a:solidFill>
                <a:effectLst/>
                <a:latin typeface="+mn-lt"/>
                <a:ea typeface="+mn-ea"/>
                <a:cs typeface="+mn-cs"/>
              </a:rPr>
              <a:t>بازار بورس نیویورک</a:t>
            </a:r>
            <a:r>
              <a:rPr lang="fa-IR" sz="1200" b="0" i="0" kern="1200" dirty="0" smtClean="0">
                <a:solidFill>
                  <a:schemeClr val="tx1"/>
                </a:solidFill>
                <a:effectLst/>
                <a:latin typeface="+mn-lt"/>
                <a:ea typeface="+mn-ea"/>
                <a:cs typeface="+mn-cs"/>
              </a:rPr>
              <a:t> (</a:t>
            </a:r>
            <a:r>
              <a:rPr lang="en-US" sz="1200" b="0" i="0" kern="1200" dirty="0" smtClean="0">
                <a:solidFill>
                  <a:schemeClr val="tx1"/>
                </a:solidFill>
                <a:effectLst/>
                <a:latin typeface="+mn-lt"/>
                <a:ea typeface="+mn-ea"/>
                <a:cs typeface="+mn-cs"/>
              </a:rPr>
              <a:t>NYSE)، </a:t>
            </a:r>
            <a:r>
              <a:rPr lang="fa-IR" sz="1200" b="0" i="0" u="none" strike="noStrike" kern="1200" dirty="0" smtClean="0">
                <a:solidFill>
                  <a:schemeClr val="tx1"/>
                </a:solidFill>
                <a:effectLst/>
                <a:latin typeface="+mn-lt"/>
                <a:ea typeface="+mn-ea"/>
                <a:cs typeface="+mn-cs"/>
              </a:rPr>
              <a:t>بازار بورس </a:t>
            </a:r>
            <a:r>
              <a:rPr lang="fa-IR" sz="1200" b="0" i="0" u="none" strike="noStrike" kern="1200" dirty="0" err="1" smtClean="0">
                <a:solidFill>
                  <a:schemeClr val="tx1"/>
                </a:solidFill>
                <a:effectLst/>
                <a:latin typeface="+mn-lt"/>
                <a:ea typeface="+mn-ea"/>
                <a:cs typeface="+mn-cs"/>
              </a:rPr>
              <a:t>نزدَک</a:t>
            </a:r>
            <a:r>
              <a:rPr lang="fa-IR" sz="1200" b="0" i="0" kern="1200" dirty="0" smtClean="0">
                <a:solidFill>
                  <a:schemeClr val="tx1"/>
                </a:solidFill>
                <a:effectLst/>
                <a:latin typeface="+mn-lt"/>
                <a:ea typeface="+mn-ea"/>
                <a:cs typeface="+mn-cs"/>
              </a:rPr>
              <a:t> (</a:t>
            </a:r>
            <a:r>
              <a:rPr lang="en-US" sz="1200" b="0" i="0" kern="1200" dirty="0" smtClean="0">
                <a:solidFill>
                  <a:schemeClr val="tx1"/>
                </a:solidFill>
                <a:effectLst/>
                <a:latin typeface="+mn-lt"/>
                <a:ea typeface="+mn-ea"/>
                <a:cs typeface="+mn-cs"/>
              </a:rPr>
              <a:t>NASDAQ)، </a:t>
            </a:r>
            <a:r>
              <a:rPr lang="fa-IR" sz="1200" b="0" i="0" u="none" strike="noStrike" kern="1200" dirty="0" smtClean="0">
                <a:solidFill>
                  <a:schemeClr val="tx1"/>
                </a:solidFill>
                <a:effectLst/>
                <a:latin typeface="+mn-lt"/>
                <a:ea typeface="+mn-ea"/>
                <a:cs typeface="+mn-cs"/>
              </a:rPr>
              <a:t>بازار بورس آمریکا</a:t>
            </a:r>
            <a:r>
              <a:rPr lang="fa-IR" sz="1200" b="0" i="0" kern="1200" dirty="0" smtClean="0">
                <a:solidFill>
                  <a:schemeClr val="tx1"/>
                </a:solidFill>
                <a:effectLst/>
                <a:latin typeface="+mn-lt"/>
                <a:ea typeface="+mn-ea"/>
                <a:cs typeface="+mn-cs"/>
              </a:rPr>
              <a:t> (</a:t>
            </a:r>
            <a:r>
              <a:rPr lang="en-US" sz="1200" b="0" i="0" kern="1200" dirty="0" smtClean="0">
                <a:solidFill>
                  <a:schemeClr val="tx1"/>
                </a:solidFill>
                <a:effectLst/>
                <a:latin typeface="+mn-lt"/>
                <a:ea typeface="+mn-ea"/>
                <a:cs typeface="+mn-cs"/>
              </a:rPr>
              <a:t>AMEX)، </a:t>
            </a:r>
            <a:r>
              <a:rPr lang="fa-IR" sz="1200" b="0" i="0" u="none" strike="noStrike" kern="1200" dirty="0" smtClean="0">
                <a:solidFill>
                  <a:schemeClr val="tx1"/>
                </a:solidFill>
                <a:effectLst/>
                <a:latin typeface="+mn-lt"/>
                <a:ea typeface="+mn-ea"/>
                <a:cs typeface="+mn-cs"/>
              </a:rPr>
              <a:t>بازار بورس تجاری نیویورک</a:t>
            </a:r>
            <a:r>
              <a:rPr lang="fa-IR" sz="1200" b="0" i="0" u="none" strike="noStrike" kern="1200" baseline="0" dirty="0" smtClean="0">
                <a:solidFill>
                  <a:schemeClr val="tx1"/>
                </a:solidFill>
                <a:effectLst/>
                <a:latin typeface="+mn-lt"/>
                <a:ea typeface="+mn-ea"/>
                <a:cs typeface="+mn-cs"/>
              </a:rPr>
              <a:t> </a:t>
            </a:r>
            <a:r>
              <a:rPr lang="fa-IR" sz="1200" b="0" i="0" kern="1200" dirty="0" smtClean="0">
                <a:solidFill>
                  <a:schemeClr val="tx1"/>
                </a:solidFill>
                <a:effectLst/>
                <a:latin typeface="+mn-lt"/>
                <a:ea typeface="+mn-ea"/>
                <a:cs typeface="+mn-cs"/>
              </a:rPr>
              <a:t>(</a:t>
            </a:r>
            <a:r>
              <a:rPr lang="en-US" sz="1200" b="0" i="0" kern="1200" dirty="0" smtClean="0">
                <a:solidFill>
                  <a:schemeClr val="tx1"/>
                </a:solidFill>
                <a:effectLst/>
                <a:latin typeface="+mn-lt"/>
                <a:ea typeface="+mn-ea"/>
                <a:cs typeface="+mn-cs"/>
              </a:rPr>
              <a:t>NYMEX) </a:t>
            </a:r>
            <a:r>
              <a:rPr lang="fa-IR" sz="1200" b="0" i="0" kern="1200" dirty="0" smtClean="0">
                <a:solidFill>
                  <a:schemeClr val="tx1"/>
                </a:solidFill>
                <a:effectLst/>
                <a:latin typeface="+mn-lt"/>
                <a:ea typeface="+mn-ea"/>
                <a:cs typeface="+mn-cs"/>
              </a:rPr>
              <a:t>و </a:t>
            </a:r>
            <a:r>
              <a:rPr lang="fa-IR" sz="1200" b="0" i="0" u="none" strike="noStrike" kern="1200" dirty="0" smtClean="0">
                <a:solidFill>
                  <a:schemeClr val="tx1"/>
                </a:solidFill>
                <a:effectLst/>
                <a:latin typeface="+mn-lt"/>
                <a:ea typeface="+mn-ea"/>
                <a:cs typeface="+mn-cs"/>
              </a:rPr>
              <a:t>میز بازرگانی نیویورک</a:t>
            </a:r>
            <a:r>
              <a:rPr lang="fa-IR" sz="1200" b="0" i="0" kern="1200" dirty="0" smtClean="0">
                <a:solidFill>
                  <a:schemeClr val="tx1"/>
                </a:solidFill>
                <a:effectLst/>
                <a:latin typeface="+mn-lt"/>
                <a:ea typeface="+mn-ea"/>
                <a:cs typeface="+mn-cs"/>
              </a:rPr>
              <a:t> (</a:t>
            </a:r>
            <a:r>
              <a:rPr lang="en-US" sz="1200" b="0" i="0" kern="1200" dirty="0" smtClean="0">
                <a:solidFill>
                  <a:schemeClr val="tx1"/>
                </a:solidFill>
                <a:effectLst/>
                <a:latin typeface="+mn-lt"/>
                <a:ea typeface="+mn-ea"/>
                <a:cs typeface="+mn-cs"/>
              </a:rPr>
              <a:t>NYBOT) </a:t>
            </a:r>
            <a:r>
              <a:rPr lang="fa-IR" sz="1200" b="0" i="0" kern="1200" dirty="0" smtClean="0">
                <a:solidFill>
                  <a:schemeClr val="tx1"/>
                </a:solidFill>
                <a:effectLst/>
                <a:latin typeface="+mn-lt"/>
                <a:ea typeface="+mn-ea"/>
                <a:cs typeface="+mn-cs"/>
              </a:rPr>
              <a:t>در این منطقه قرار دارد.</a:t>
            </a:r>
          </a:p>
          <a:p>
            <a:r>
              <a:rPr lang="fa-IR" sz="1200" b="0" i="0" kern="1200" dirty="0" smtClean="0">
                <a:solidFill>
                  <a:schemeClr val="tx1"/>
                </a:solidFill>
                <a:effectLst/>
                <a:latin typeface="+mn-lt"/>
                <a:ea typeface="+mn-ea"/>
                <a:cs typeface="+mn-cs"/>
              </a:rPr>
              <a:t>درباره علت نامگذاری این خیابان تعدادی معتقد هستند که نام برگرفته از کلمه آلمانی (به </a:t>
            </a:r>
            <a:r>
              <a:rPr lang="fa-IR" sz="1200" b="0" i="0" u="none" strike="noStrike" kern="1200" dirty="0" smtClean="0">
                <a:solidFill>
                  <a:schemeClr val="tx1"/>
                </a:solidFill>
                <a:effectLst/>
                <a:latin typeface="+mn-lt"/>
                <a:ea typeface="+mn-ea"/>
                <a:cs typeface="+mn-cs"/>
              </a:rPr>
              <a:t>آلمانی</a:t>
            </a:r>
            <a:r>
              <a:rPr lang="fa-IR" sz="1200" b="0" i="0" kern="1200" dirty="0" smtClean="0">
                <a:solidFill>
                  <a:schemeClr val="tx1"/>
                </a:solidFill>
                <a:effectLst/>
                <a:latin typeface="+mn-lt"/>
                <a:ea typeface="+mn-ea"/>
                <a:cs typeface="+mn-cs"/>
              </a:rPr>
              <a:t>: </a:t>
            </a:r>
            <a:r>
              <a:rPr lang="en-US" sz="1200" b="0" i="0" kern="1200" dirty="0" smtClean="0">
                <a:solidFill>
                  <a:schemeClr val="tx1"/>
                </a:solidFill>
                <a:effectLst/>
                <a:latin typeface="+mn-lt"/>
                <a:ea typeface="+mn-ea"/>
                <a:cs typeface="+mn-cs"/>
              </a:rPr>
              <a:t>de Waal </a:t>
            </a:r>
            <a:r>
              <a:rPr lang="en-US" sz="1200" b="0" i="0" kern="1200" dirty="0" err="1" smtClean="0">
                <a:solidFill>
                  <a:schemeClr val="tx1"/>
                </a:solidFill>
                <a:effectLst/>
                <a:latin typeface="+mn-lt"/>
                <a:ea typeface="+mn-ea"/>
                <a:cs typeface="+mn-cs"/>
              </a:rPr>
              <a:t>Straat</a:t>
            </a:r>
            <a:r>
              <a:rPr lang="en-US" sz="1200" b="0" i="0" kern="1200" dirty="0" smtClean="0">
                <a:solidFill>
                  <a:schemeClr val="tx1"/>
                </a:solidFill>
                <a:effectLst/>
                <a:latin typeface="+mn-lt"/>
                <a:ea typeface="+mn-ea"/>
                <a:cs typeface="+mn-cs"/>
              </a:rPr>
              <a:t>) </a:t>
            </a:r>
            <a:r>
              <a:rPr lang="fa-IR" sz="1200" b="0" i="0" kern="1200" dirty="0" smtClean="0">
                <a:solidFill>
                  <a:schemeClr val="tx1"/>
                </a:solidFill>
                <a:effectLst/>
                <a:latin typeface="+mn-lt"/>
                <a:ea typeface="+mn-ea"/>
                <a:cs typeface="+mn-cs"/>
              </a:rPr>
              <a:t>است و نظریه دیگر که مورد توافق اکثریت است </a:t>
            </a:r>
            <a:r>
              <a:rPr lang="fa-IR" sz="1200" b="0" i="0" kern="1200" dirty="0" err="1" smtClean="0">
                <a:solidFill>
                  <a:schemeClr val="tx1"/>
                </a:solidFill>
                <a:effectLst/>
                <a:latin typeface="+mn-lt"/>
                <a:ea typeface="+mn-ea"/>
                <a:cs typeface="+mn-cs"/>
              </a:rPr>
              <a:t>بیان‌می‌کند</a:t>
            </a:r>
            <a:r>
              <a:rPr lang="fa-IR" sz="1200" b="0" i="0" kern="1200" dirty="0" smtClean="0">
                <a:solidFill>
                  <a:schemeClr val="tx1"/>
                </a:solidFill>
                <a:effectLst/>
                <a:latin typeface="+mn-lt"/>
                <a:ea typeface="+mn-ea"/>
                <a:cs typeface="+mn-cs"/>
              </a:rPr>
              <a:t> که نام این خیابان بخاطر وجود دیوار شرقی واقع شده در مرز شمالی اقامتگاه </a:t>
            </a:r>
            <a:r>
              <a:rPr lang="fa-IR" sz="1200" b="0" i="0" u="none" strike="noStrike" kern="1200" dirty="0" err="1" smtClean="0">
                <a:solidFill>
                  <a:schemeClr val="tx1"/>
                </a:solidFill>
                <a:effectLst/>
                <a:latin typeface="+mn-lt"/>
                <a:ea typeface="+mn-ea"/>
                <a:cs typeface="+mn-cs"/>
              </a:rPr>
              <a:t>نیوآمستردام</a:t>
            </a:r>
            <a:r>
              <a:rPr lang="fa-IR" sz="1200" b="0" i="0" kern="1200" dirty="0" smtClean="0">
                <a:solidFill>
                  <a:schemeClr val="tx1"/>
                </a:solidFill>
                <a:effectLst/>
                <a:latin typeface="+mn-lt"/>
                <a:ea typeface="+mn-ea"/>
                <a:cs typeface="+mn-cs"/>
              </a:rPr>
              <a:t>، انتخاب </a:t>
            </a:r>
            <a:r>
              <a:rPr lang="fa-IR" sz="1200" b="0" i="0" kern="1200" dirty="0" err="1" smtClean="0">
                <a:solidFill>
                  <a:schemeClr val="tx1"/>
                </a:solidFill>
                <a:effectLst/>
                <a:latin typeface="+mn-lt"/>
                <a:ea typeface="+mn-ea"/>
                <a:cs typeface="+mn-cs"/>
              </a:rPr>
              <a:t>شده‌است.این</a:t>
            </a:r>
            <a:r>
              <a:rPr lang="fa-IR" sz="1200" b="0" i="0" kern="1200" dirty="0" smtClean="0">
                <a:solidFill>
                  <a:schemeClr val="tx1"/>
                </a:solidFill>
                <a:effectLst/>
                <a:latin typeface="+mn-lt"/>
                <a:ea typeface="+mn-ea"/>
                <a:cs typeface="+mn-cs"/>
              </a:rPr>
              <a:t> دیوار برای محافظت از تهاجم نظامیان انگلیسی و یا بومیان آمریکایی ساخته </a:t>
            </a:r>
            <a:r>
              <a:rPr lang="fa-IR" sz="1200" b="0" i="0" kern="1200" dirty="0" err="1" smtClean="0">
                <a:solidFill>
                  <a:schemeClr val="tx1"/>
                </a:solidFill>
                <a:effectLst/>
                <a:latin typeface="+mn-lt"/>
                <a:ea typeface="+mn-ea"/>
                <a:cs typeface="+mn-cs"/>
              </a:rPr>
              <a:t>شده‌است</a:t>
            </a:r>
            <a:r>
              <a:rPr lang="fa-IR" sz="1200" b="0" i="0" kern="1200" dirty="0" smtClean="0">
                <a:solidFill>
                  <a:schemeClr val="tx1"/>
                </a:solidFill>
                <a:effectLst/>
                <a:latin typeface="+mn-lt"/>
                <a:ea typeface="+mn-ea"/>
                <a:cs typeface="+mn-cs"/>
              </a:rPr>
              <a:t>.</a:t>
            </a:r>
          </a:p>
          <a:p>
            <a:endParaRPr lang="fa-IR" dirty="0"/>
          </a:p>
        </p:txBody>
      </p:sp>
      <p:sp>
        <p:nvSpPr>
          <p:cNvPr id="4" name="Slide Number Placeholder 3"/>
          <p:cNvSpPr>
            <a:spLocks noGrp="1"/>
          </p:cNvSpPr>
          <p:nvPr>
            <p:ph type="sldNum" sz="quarter" idx="10"/>
          </p:nvPr>
        </p:nvSpPr>
        <p:spPr/>
        <p:txBody>
          <a:bodyPr/>
          <a:lstStyle/>
          <a:p>
            <a:fld id="{44F80C73-8C45-4BAF-A570-1194CA855F66}" type="slidenum">
              <a:rPr lang="fa-IR" smtClean="0"/>
              <a:t>13</a:t>
            </a:fld>
            <a:endParaRPr lang="fa-IR"/>
          </a:p>
        </p:txBody>
      </p:sp>
    </p:spTree>
    <p:extLst>
      <p:ext uri="{BB962C8B-B14F-4D97-AF65-F5344CB8AC3E}">
        <p14:creationId xmlns:p14="http://schemas.microsoft.com/office/powerpoint/2010/main" val="25516902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sz="1200" b="1" i="0" kern="1200" dirty="0" smtClean="0">
                <a:solidFill>
                  <a:schemeClr val="tx1"/>
                </a:solidFill>
                <a:effectLst/>
                <a:latin typeface="+mn-lt"/>
                <a:ea typeface="+mn-ea"/>
                <a:cs typeface="+mn-cs"/>
              </a:rPr>
              <a:t>مجسمه آزادی</a:t>
            </a:r>
            <a:r>
              <a:rPr lang="fa-IR" sz="1200" b="0" i="0" kern="1200" dirty="0" smtClean="0">
                <a:solidFill>
                  <a:schemeClr val="tx1"/>
                </a:solidFill>
                <a:effectLst/>
                <a:latin typeface="+mn-lt"/>
                <a:ea typeface="+mn-ea"/>
                <a:cs typeface="+mn-cs"/>
              </a:rPr>
              <a:t> یا </a:t>
            </a:r>
            <a:r>
              <a:rPr lang="fa-IR" sz="1200" b="1" i="0" kern="1200" dirty="0" smtClean="0">
                <a:solidFill>
                  <a:schemeClr val="tx1"/>
                </a:solidFill>
                <a:effectLst/>
                <a:latin typeface="+mn-lt"/>
                <a:ea typeface="+mn-ea"/>
                <a:cs typeface="+mn-cs"/>
              </a:rPr>
              <a:t>تندیس آزادی</a:t>
            </a:r>
            <a:r>
              <a:rPr lang="fa-IR" sz="1200" b="0" i="0" kern="1200" dirty="0" smtClean="0">
                <a:solidFill>
                  <a:schemeClr val="tx1"/>
                </a:solidFill>
                <a:effectLst/>
                <a:latin typeface="+mn-lt"/>
                <a:ea typeface="+mn-ea"/>
                <a:cs typeface="+mn-cs"/>
              </a:rPr>
              <a:t> (به </a:t>
            </a:r>
            <a:r>
              <a:rPr lang="fa-IR" sz="1200" b="0" i="0" u="none" strike="noStrike" kern="1200" dirty="0" smtClean="0">
                <a:solidFill>
                  <a:schemeClr val="tx1"/>
                </a:solidFill>
                <a:effectLst/>
                <a:latin typeface="+mn-lt"/>
                <a:ea typeface="+mn-ea"/>
                <a:cs typeface="+mn-cs"/>
              </a:rPr>
              <a:t>انگلیسی</a:t>
            </a:r>
            <a:r>
              <a:rPr lang="fa-IR" sz="1200" b="0" i="0" kern="1200" dirty="0" smtClean="0">
                <a:solidFill>
                  <a:schemeClr val="tx1"/>
                </a:solidFill>
                <a:effectLst/>
                <a:latin typeface="+mn-lt"/>
                <a:ea typeface="+mn-ea"/>
                <a:cs typeface="+mn-cs"/>
              </a:rPr>
              <a:t>: </a:t>
            </a:r>
            <a:r>
              <a:rPr lang="en-US" sz="1200" b="0" i="0" kern="1200" dirty="0" smtClean="0">
                <a:solidFill>
                  <a:schemeClr val="tx1"/>
                </a:solidFill>
                <a:effectLst/>
                <a:latin typeface="+mn-lt"/>
                <a:ea typeface="+mn-ea"/>
                <a:cs typeface="+mn-cs"/>
              </a:rPr>
              <a:t>Statue of Liberty) </a:t>
            </a:r>
            <a:r>
              <a:rPr lang="fa-IR" sz="1200" b="0" i="0" kern="1200" dirty="0" smtClean="0">
                <a:solidFill>
                  <a:schemeClr val="tx1"/>
                </a:solidFill>
                <a:effectLst/>
                <a:latin typeface="+mn-lt"/>
                <a:ea typeface="+mn-ea"/>
                <a:cs typeface="+mn-cs"/>
              </a:rPr>
              <a:t>که نام رسمی آن «آزادی روشنگر جهان» است (به </a:t>
            </a:r>
            <a:r>
              <a:rPr lang="fa-IR" sz="1200" b="0" i="0" u="none" strike="noStrike" kern="1200" dirty="0" smtClean="0">
                <a:solidFill>
                  <a:schemeClr val="tx1"/>
                </a:solidFill>
                <a:effectLst/>
                <a:latin typeface="+mn-lt"/>
                <a:ea typeface="+mn-ea"/>
                <a:cs typeface="+mn-cs"/>
              </a:rPr>
              <a:t>انگلیسی</a:t>
            </a:r>
            <a:r>
              <a:rPr lang="fa-IR" sz="1200" b="0" i="0" kern="1200" dirty="0" smtClean="0">
                <a:solidFill>
                  <a:schemeClr val="tx1"/>
                </a:solidFill>
                <a:effectLst/>
                <a:latin typeface="+mn-lt"/>
                <a:ea typeface="+mn-ea"/>
                <a:cs typeface="+mn-cs"/>
              </a:rPr>
              <a:t>: </a:t>
            </a:r>
            <a:r>
              <a:rPr lang="en-US" sz="1200" b="0" i="0" kern="1200" dirty="0" smtClean="0">
                <a:solidFill>
                  <a:schemeClr val="tx1"/>
                </a:solidFill>
                <a:effectLst/>
                <a:latin typeface="+mn-lt"/>
                <a:ea typeface="+mn-ea"/>
                <a:cs typeface="+mn-cs"/>
              </a:rPr>
              <a:t>Liberty Enlightening the World - </a:t>
            </a:r>
            <a:r>
              <a:rPr lang="fa-IR" sz="1200" b="0" i="0" kern="1200" dirty="0" smtClean="0">
                <a:solidFill>
                  <a:schemeClr val="tx1"/>
                </a:solidFill>
                <a:effectLst/>
                <a:latin typeface="+mn-lt"/>
                <a:ea typeface="+mn-ea"/>
                <a:cs typeface="+mn-cs"/>
              </a:rPr>
              <a:t>به </a:t>
            </a:r>
            <a:r>
              <a:rPr lang="fa-IR" sz="1200" b="0" i="0" u="none" strike="noStrike" kern="1200" dirty="0" smtClean="0">
                <a:solidFill>
                  <a:schemeClr val="tx1"/>
                </a:solidFill>
                <a:effectLst/>
                <a:latin typeface="+mn-lt"/>
                <a:ea typeface="+mn-ea"/>
                <a:cs typeface="+mn-cs"/>
              </a:rPr>
              <a:t>فرانسه</a:t>
            </a:r>
            <a:r>
              <a:rPr lang="fa-IR" sz="1200" b="0" i="0" kern="1200" dirty="0" smtClean="0">
                <a:solidFill>
                  <a:schemeClr val="tx1"/>
                </a:solidFill>
                <a:effectLst/>
                <a:latin typeface="+mn-lt"/>
                <a:ea typeface="+mn-ea"/>
                <a:cs typeface="+mn-cs"/>
              </a:rPr>
              <a:t>: </a:t>
            </a:r>
            <a:r>
              <a:rPr lang="en-US" sz="1200" b="0" i="0" kern="1200" dirty="0" smtClean="0">
                <a:solidFill>
                  <a:schemeClr val="tx1"/>
                </a:solidFill>
                <a:effectLst/>
                <a:latin typeface="+mn-lt"/>
                <a:ea typeface="+mn-ea"/>
                <a:cs typeface="+mn-cs"/>
              </a:rPr>
              <a:t>La </a:t>
            </a:r>
            <a:r>
              <a:rPr lang="en-US" sz="1200" b="0" i="0" kern="1200" dirty="0" err="1" smtClean="0">
                <a:solidFill>
                  <a:schemeClr val="tx1"/>
                </a:solidFill>
                <a:effectLst/>
                <a:latin typeface="+mn-lt"/>
                <a:ea typeface="+mn-ea"/>
                <a:cs typeface="+mn-cs"/>
              </a:rPr>
              <a:t>liberté</a:t>
            </a:r>
            <a:r>
              <a:rPr lang="en-US" sz="1200" b="0" i="0" kern="1200" dirty="0" smtClean="0">
                <a:solidFill>
                  <a:schemeClr val="tx1"/>
                </a:solidFill>
                <a:effectLst/>
                <a:latin typeface="+mn-lt"/>
                <a:ea typeface="+mn-ea"/>
                <a:cs typeface="+mn-cs"/>
              </a:rPr>
              <a:t> </a:t>
            </a:r>
            <a:r>
              <a:rPr lang="en-US" sz="1200" b="0" i="0" kern="1200" dirty="0" err="1" smtClean="0">
                <a:solidFill>
                  <a:schemeClr val="tx1"/>
                </a:solidFill>
                <a:effectLst/>
                <a:latin typeface="+mn-lt"/>
                <a:ea typeface="+mn-ea"/>
                <a:cs typeface="+mn-cs"/>
              </a:rPr>
              <a:t>éclairant</a:t>
            </a:r>
            <a:r>
              <a:rPr lang="en-US" sz="1200" b="0" i="0" kern="1200" dirty="0" smtClean="0">
                <a:solidFill>
                  <a:schemeClr val="tx1"/>
                </a:solidFill>
                <a:effectLst/>
                <a:latin typeface="+mn-lt"/>
                <a:ea typeface="+mn-ea"/>
                <a:cs typeface="+mn-cs"/>
              </a:rPr>
              <a:t> le monde)، </a:t>
            </a:r>
            <a:r>
              <a:rPr lang="fa-IR" sz="1200" b="0" i="0" kern="1200" dirty="0" err="1" smtClean="0">
                <a:solidFill>
                  <a:schemeClr val="tx1"/>
                </a:solidFill>
                <a:effectLst/>
                <a:latin typeface="+mn-lt"/>
                <a:ea typeface="+mn-ea"/>
                <a:cs typeface="+mn-cs"/>
              </a:rPr>
              <a:t>مجسمهٔ</a:t>
            </a:r>
            <a:r>
              <a:rPr lang="fa-IR" sz="1200" b="0" i="0" kern="1200" dirty="0" smtClean="0">
                <a:solidFill>
                  <a:schemeClr val="tx1"/>
                </a:solidFill>
                <a:effectLst/>
                <a:latin typeface="+mn-lt"/>
                <a:ea typeface="+mn-ea"/>
                <a:cs typeface="+mn-cs"/>
              </a:rPr>
              <a:t> بزرگی است که در سال </a:t>
            </a:r>
            <a:r>
              <a:rPr lang="fa-IR" sz="1200" b="0" i="0" u="none" strike="noStrike" kern="1200" dirty="0" smtClean="0">
                <a:solidFill>
                  <a:schemeClr val="tx1"/>
                </a:solidFill>
                <a:effectLst/>
                <a:latin typeface="+mn-lt"/>
                <a:ea typeface="+mn-ea"/>
                <a:cs typeface="+mn-cs"/>
              </a:rPr>
              <a:t>۱۸۸۶ (میلادی)</a:t>
            </a:r>
            <a:r>
              <a:rPr lang="fa-IR" sz="1200" b="0" i="0" kern="1200" dirty="0" smtClean="0">
                <a:solidFill>
                  <a:schemeClr val="tx1"/>
                </a:solidFill>
                <a:effectLst/>
                <a:latin typeface="+mn-lt"/>
                <a:ea typeface="+mn-ea"/>
                <a:cs typeface="+mn-cs"/>
              </a:rPr>
              <a:t> توسط </a:t>
            </a:r>
            <a:r>
              <a:rPr lang="fa-IR" sz="1200" b="0" i="0" u="none" strike="noStrike" kern="1200" dirty="0" smtClean="0">
                <a:solidFill>
                  <a:schemeClr val="tx1"/>
                </a:solidFill>
                <a:effectLst/>
                <a:latin typeface="+mn-lt"/>
                <a:ea typeface="+mn-ea"/>
                <a:cs typeface="+mn-cs"/>
              </a:rPr>
              <a:t>فرانسه</a:t>
            </a:r>
            <a:r>
              <a:rPr lang="fa-IR" sz="1200" b="0" i="0" kern="1200" dirty="0" smtClean="0">
                <a:solidFill>
                  <a:schemeClr val="tx1"/>
                </a:solidFill>
                <a:effectLst/>
                <a:latin typeface="+mn-lt"/>
                <a:ea typeface="+mn-ea"/>
                <a:cs typeface="+mn-cs"/>
              </a:rPr>
              <a:t> به </a:t>
            </a:r>
            <a:r>
              <a:rPr lang="fa-IR" sz="1200" b="0" i="0" u="none" strike="noStrike" kern="1200" dirty="0" smtClean="0">
                <a:solidFill>
                  <a:schemeClr val="tx1"/>
                </a:solidFill>
                <a:effectLst/>
                <a:latin typeface="+mn-lt"/>
                <a:ea typeface="+mn-ea"/>
                <a:cs typeface="+mn-cs"/>
              </a:rPr>
              <a:t>ایالات متحده آمریکا</a:t>
            </a:r>
            <a:r>
              <a:rPr lang="fa-IR" sz="1200" b="0" i="0" kern="1200" dirty="0" smtClean="0">
                <a:solidFill>
                  <a:schemeClr val="tx1"/>
                </a:solidFill>
                <a:effectLst/>
                <a:latin typeface="+mn-lt"/>
                <a:ea typeface="+mn-ea"/>
                <a:cs typeface="+mn-cs"/>
              </a:rPr>
              <a:t> هدیه داده </a:t>
            </a:r>
            <a:r>
              <a:rPr lang="fa-IR" sz="1200" b="0" i="0" kern="1200" dirty="0" err="1" smtClean="0">
                <a:solidFill>
                  <a:schemeClr val="tx1"/>
                </a:solidFill>
                <a:effectLst/>
                <a:latin typeface="+mn-lt"/>
                <a:ea typeface="+mn-ea"/>
                <a:cs typeface="+mn-cs"/>
              </a:rPr>
              <a:t>شده‌است</a:t>
            </a:r>
            <a:r>
              <a:rPr lang="fa-IR" sz="1200" b="0" i="0" kern="1200" dirty="0" smtClean="0">
                <a:solidFill>
                  <a:schemeClr val="tx1"/>
                </a:solidFill>
                <a:effectLst/>
                <a:latin typeface="+mn-lt"/>
                <a:ea typeface="+mn-ea"/>
                <a:cs typeface="+mn-cs"/>
              </a:rPr>
              <a:t>.</a:t>
            </a:r>
          </a:p>
          <a:p>
            <a:r>
              <a:rPr lang="fa-IR" sz="1200" b="0" i="0" kern="1200" dirty="0" smtClean="0">
                <a:solidFill>
                  <a:schemeClr val="tx1"/>
                </a:solidFill>
                <a:effectLst/>
                <a:latin typeface="+mn-lt"/>
                <a:ea typeface="+mn-ea"/>
                <a:cs typeface="+mn-cs"/>
              </a:rPr>
              <a:t>این مجسمه در </a:t>
            </a:r>
            <a:r>
              <a:rPr lang="fa-IR" sz="1200" b="0" i="0" u="none" strike="noStrike" kern="1200" dirty="0" smtClean="0">
                <a:solidFill>
                  <a:schemeClr val="tx1"/>
                </a:solidFill>
                <a:effectLst/>
                <a:latin typeface="+mn-lt"/>
                <a:ea typeface="+mn-ea"/>
                <a:cs typeface="+mn-cs"/>
              </a:rPr>
              <a:t>جزیره آزادی</a:t>
            </a:r>
            <a:r>
              <a:rPr lang="fa-IR" sz="1200" b="0" i="0" kern="1200" dirty="0" smtClean="0">
                <a:solidFill>
                  <a:schemeClr val="tx1"/>
                </a:solidFill>
                <a:effectLst/>
                <a:latin typeface="+mn-lt"/>
                <a:ea typeface="+mn-ea"/>
                <a:cs typeface="+mn-cs"/>
              </a:rPr>
              <a:t> در بندر </a:t>
            </a:r>
            <a:r>
              <a:rPr lang="fa-IR" sz="1200" b="0" i="0" u="none" strike="noStrike" kern="1200" dirty="0" smtClean="0">
                <a:solidFill>
                  <a:schemeClr val="tx1"/>
                </a:solidFill>
                <a:effectLst/>
                <a:latin typeface="+mn-lt"/>
                <a:ea typeface="+mn-ea"/>
                <a:cs typeface="+mn-cs"/>
              </a:rPr>
              <a:t>نیویورک</a:t>
            </a:r>
            <a:r>
              <a:rPr lang="fa-IR" sz="1200" b="0" i="0" kern="1200" dirty="0" smtClean="0">
                <a:solidFill>
                  <a:schemeClr val="tx1"/>
                </a:solidFill>
                <a:effectLst/>
                <a:latin typeface="+mn-lt"/>
                <a:ea typeface="+mn-ea"/>
                <a:cs typeface="+mn-cs"/>
              </a:rPr>
              <a:t> نصب شده (</a:t>
            </a:r>
            <a:r>
              <a:rPr lang="fa-IR" sz="1200" b="0" i="0" kern="1200" dirty="0" err="1" smtClean="0">
                <a:solidFill>
                  <a:schemeClr val="tx1"/>
                </a:solidFill>
                <a:effectLst/>
                <a:latin typeface="+mn-lt"/>
                <a:ea typeface="+mn-ea"/>
                <a:cs typeface="+mn-cs"/>
              </a:rPr>
              <a:t>منطقه‌ی</a:t>
            </a:r>
            <a:r>
              <a:rPr lang="fa-IR" sz="1200" b="0" i="0" kern="1200" dirty="0" smtClean="0">
                <a:solidFill>
                  <a:schemeClr val="tx1"/>
                </a:solidFill>
                <a:effectLst/>
                <a:latin typeface="+mn-lt"/>
                <a:ea typeface="+mn-ea"/>
                <a:cs typeface="+mn-cs"/>
              </a:rPr>
              <a:t> </a:t>
            </a:r>
            <a:r>
              <a:rPr lang="fa-IR" sz="1200" b="0" i="0" u="none" strike="noStrike" kern="1200" dirty="0" err="1" smtClean="0">
                <a:solidFill>
                  <a:schemeClr val="tx1"/>
                </a:solidFill>
                <a:effectLst/>
                <a:latin typeface="+mn-lt"/>
                <a:ea typeface="+mn-ea"/>
                <a:cs typeface="+mn-cs"/>
              </a:rPr>
              <a:t>منهتن</a:t>
            </a:r>
            <a:r>
              <a:rPr lang="fa-IR" sz="1200" b="0" i="0" kern="1200" dirty="0" smtClean="0">
                <a:solidFill>
                  <a:schemeClr val="tx1"/>
                </a:solidFill>
                <a:effectLst/>
                <a:latin typeface="+mn-lt"/>
                <a:ea typeface="+mn-ea"/>
                <a:cs typeface="+mn-cs"/>
              </a:rPr>
              <a:t>) و به صورت نمادی برای </a:t>
            </a:r>
            <a:r>
              <a:rPr lang="fa-IR" sz="1200" b="0" i="0" kern="1200" dirty="0" err="1" smtClean="0">
                <a:solidFill>
                  <a:schemeClr val="tx1"/>
                </a:solidFill>
                <a:effectLst/>
                <a:latin typeface="+mn-lt"/>
                <a:ea typeface="+mn-ea"/>
                <a:cs typeface="+mn-cs"/>
              </a:rPr>
              <a:t>خوش‌آمدگویی</a:t>
            </a:r>
            <a:r>
              <a:rPr lang="fa-IR" sz="1200" b="0" i="0" kern="1200" dirty="0" smtClean="0">
                <a:solidFill>
                  <a:schemeClr val="tx1"/>
                </a:solidFill>
                <a:effectLst/>
                <a:latin typeface="+mn-lt"/>
                <a:ea typeface="+mn-ea"/>
                <a:cs typeface="+mn-cs"/>
              </a:rPr>
              <a:t> به مسافرانی که راه دریا به نیویورک </a:t>
            </a:r>
            <a:r>
              <a:rPr lang="fa-IR" sz="1200" b="0" i="0" kern="1200" dirty="0" err="1" smtClean="0">
                <a:solidFill>
                  <a:schemeClr val="tx1"/>
                </a:solidFill>
                <a:effectLst/>
                <a:latin typeface="+mn-lt"/>
                <a:ea typeface="+mn-ea"/>
                <a:cs typeface="+mn-cs"/>
              </a:rPr>
              <a:t>می‌آیند</a:t>
            </a:r>
            <a:r>
              <a:rPr lang="fa-IR" sz="1200" b="0" i="0" kern="1200" dirty="0" smtClean="0">
                <a:solidFill>
                  <a:schemeClr val="tx1"/>
                </a:solidFill>
                <a:effectLst/>
                <a:latin typeface="+mn-lt"/>
                <a:ea typeface="+mn-ea"/>
                <a:cs typeface="+mn-cs"/>
              </a:rPr>
              <a:t> </a:t>
            </a:r>
            <a:r>
              <a:rPr lang="fa-IR" sz="1200" b="0" i="0" kern="1200" dirty="0" err="1" smtClean="0">
                <a:solidFill>
                  <a:schemeClr val="tx1"/>
                </a:solidFill>
                <a:effectLst/>
                <a:latin typeface="+mn-lt"/>
                <a:ea typeface="+mn-ea"/>
                <a:cs typeface="+mn-cs"/>
              </a:rPr>
              <a:t>درآمده‌است</a:t>
            </a:r>
            <a:r>
              <a:rPr lang="fa-IR" sz="1200" b="0" i="0" kern="1200" dirty="0" smtClean="0">
                <a:solidFill>
                  <a:schemeClr val="tx1"/>
                </a:solidFill>
                <a:effectLst/>
                <a:latin typeface="+mn-lt"/>
                <a:ea typeface="+mn-ea"/>
                <a:cs typeface="+mn-cs"/>
              </a:rPr>
              <a:t>.، در سال ۱۸۸۶ به مناسبت یکصدمین سال </a:t>
            </a:r>
            <a:r>
              <a:rPr lang="fa-IR" sz="1200" b="0" i="0" u="none" strike="noStrike" kern="1200" dirty="0" smtClean="0">
                <a:solidFill>
                  <a:schemeClr val="tx1"/>
                </a:solidFill>
                <a:effectLst/>
                <a:latin typeface="+mn-lt"/>
                <a:ea typeface="+mn-ea"/>
                <a:cs typeface="+mn-cs"/>
              </a:rPr>
              <a:t>استقلال آمریکا</a:t>
            </a:r>
            <a:r>
              <a:rPr lang="fa-IR" sz="1200" b="0" i="0" kern="1200" dirty="0" smtClean="0">
                <a:solidFill>
                  <a:schemeClr val="tx1"/>
                </a:solidFill>
                <a:effectLst/>
                <a:latin typeface="+mn-lt"/>
                <a:ea typeface="+mn-ea"/>
                <a:cs typeface="+mn-cs"/>
              </a:rPr>
              <a:t> از </a:t>
            </a:r>
            <a:r>
              <a:rPr lang="fa-IR" sz="1200" b="0" i="0" u="none" strike="noStrike" kern="1200" dirty="0" smtClean="0">
                <a:solidFill>
                  <a:schemeClr val="tx1"/>
                </a:solidFill>
                <a:effectLst/>
                <a:latin typeface="+mn-lt"/>
                <a:ea typeface="+mn-ea"/>
                <a:cs typeface="+mn-cs"/>
              </a:rPr>
              <a:t>بریتانیا </a:t>
            </a:r>
            <a:r>
              <a:rPr lang="fa-IR" sz="1200" b="0" i="0" kern="1200" dirty="0" smtClean="0">
                <a:solidFill>
                  <a:schemeClr val="tx1"/>
                </a:solidFill>
                <a:effectLst/>
                <a:latin typeface="+mn-lt"/>
                <a:ea typeface="+mn-ea"/>
                <a:cs typeface="+mn-cs"/>
              </a:rPr>
              <a:t>و به عنوان نمادی از دوستی </a:t>
            </a:r>
            <a:r>
              <a:rPr lang="fa-IR" sz="1200" b="0" i="0" u="none" strike="noStrike" kern="1200" dirty="0" smtClean="0">
                <a:solidFill>
                  <a:schemeClr val="tx1"/>
                </a:solidFill>
                <a:effectLst/>
                <a:latin typeface="+mn-lt"/>
                <a:ea typeface="+mn-ea"/>
                <a:cs typeface="+mn-cs"/>
              </a:rPr>
              <a:t>فرانسه</a:t>
            </a:r>
            <a:r>
              <a:rPr lang="fa-IR" sz="1200" b="0" i="0" kern="1200" dirty="0" smtClean="0">
                <a:solidFill>
                  <a:schemeClr val="tx1"/>
                </a:solidFill>
                <a:effectLst/>
                <a:latin typeface="+mn-lt"/>
                <a:ea typeface="+mn-ea"/>
                <a:cs typeface="+mn-cs"/>
              </a:rPr>
              <a:t> و </a:t>
            </a:r>
            <a:r>
              <a:rPr lang="fa-IR" sz="1200" b="0" i="0" u="none" strike="noStrike" kern="1200" dirty="0" smtClean="0">
                <a:solidFill>
                  <a:schemeClr val="tx1"/>
                </a:solidFill>
                <a:effectLst/>
                <a:latin typeface="+mn-lt"/>
                <a:ea typeface="+mn-ea"/>
                <a:cs typeface="+mn-cs"/>
              </a:rPr>
              <a:t>آمریکا</a:t>
            </a:r>
            <a:r>
              <a:rPr lang="fa-IR" sz="1200" b="0" i="0" u="none" strike="noStrike" kern="1200" baseline="0" dirty="0" smtClean="0">
                <a:solidFill>
                  <a:schemeClr val="tx1"/>
                </a:solidFill>
                <a:effectLst/>
                <a:latin typeface="+mn-lt"/>
                <a:ea typeface="+mn-ea"/>
                <a:cs typeface="+mn-cs"/>
              </a:rPr>
              <a:t> </a:t>
            </a:r>
            <a:r>
              <a:rPr lang="fa-IR" sz="1200" b="0" i="0" kern="1200" dirty="0" smtClean="0">
                <a:solidFill>
                  <a:schemeClr val="tx1"/>
                </a:solidFill>
                <a:effectLst/>
                <a:latin typeface="+mn-lt"/>
                <a:ea typeface="+mn-ea"/>
                <a:cs typeface="+mn-cs"/>
              </a:rPr>
              <a:t>به این کشور اهدا </a:t>
            </a:r>
            <a:r>
              <a:rPr lang="fa-IR" sz="1200" b="0" i="0" kern="1200" dirty="0" err="1" smtClean="0">
                <a:solidFill>
                  <a:schemeClr val="tx1"/>
                </a:solidFill>
                <a:effectLst/>
                <a:latin typeface="+mn-lt"/>
                <a:ea typeface="+mn-ea"/>
                <a:cs typeface="+mn-cs"/>
              </a:rPr>
              <a:t>شده‌است</a:t>
            </a:r>
            <a:r>
              <a:rPr lang="fa-IR" sz="1200" b="0" i="0" kern="1200" dirty="0" smtClean="0">
                <a:solidFill>
                  <a:schemeClr val="tx1"/>
                </a:solidFill>
                <a:effectLst/>
                <a:latin typeface="+mn-lt"/>
                <a:ea typeface="+mn-ea"/>
                <a:cs typeface="+mn-cs"/>
              </a:rPr>
              <a:t>.</a:t>
            </a:r>
          </a:p>
          <a:p>
            <a:r>
              <a:rPr lang="fa-IR" sz="1200" b="0" i="0" kern="1200" dirty="0" smtClean="0">
                <a:solidFill>
                  <a:schemeClr val="tx1"/>
                </a:solidFill>
                <a:effectLst/>
                <a:latin typeface="+mn-lt"/>
                <a:ea typeface="+mn-ea"/>
                <a:cs typeface="+mn-cs"/>
              </a:rPr>
              <a:t>طرح مجسمه را </a:t>
            </a:r>
            <a:r>
              <a:rPr lang="fa-IR" sz="1200" b="0" i="0" u="none" strike="noStrike" kern="1200" dirty="0" err="1" smtClean="0">
                <a:solidFill>
                  <a:schemeClr val="tx1"/>
                </a:solidFill>
                <a:effectLst/>
                <a:latin typeface="+mn-lt"/>
                <a:ea typeface="+mn-ea"/>
                <a:cs typeface="+mn-cs"/>
              </a:rPr>
              <a:t>فردریک</a:t>
            </a:r>
            <a:r>
              <a:rPr lang="fa-IR" sz="1200" b="0" i="0" u="none" strike="noStrike" kern="1200" dirty="0" smtClean="0">
                <a:solidFill>
                  <a:schemeClr val="tx1"/>
                </a:solidFill>
                <a:effectLst/>
                <a:latin typeface="+mn-lt"/>
                <a:ea typeface="+mn-ea"/>
                <a:cs typeface="+mn-cs"/>
              </a:rPr>
              <a:t> </a:t>
            </a:r>
            <a:r>
              <a:rPr lang="fa-IR" sz="1200" b="0" i="0" u="none" strike="noStrike" kern="1200" dirty="0" err="1" smtClean="0">
                <a:solidFill>
                  <a:schemeClr val="tx1"/>
                </a:solidFill>
                <a:effectLst/>
                <a:latin typeface="+mn-lt"/>
                <a:ea typeface="+mn-ea"/>
                <a:cs typeface="+mn-cs"/>
              </a:rPr>
              <a:t>بارتولدی</a:t>
            </a:r>
            <a:r>
              <a:rPr lang="fa-IR" sz="1200" b="0" i="0" kern="1200" dirty="0" smtClean="0">
                <a:solidFill>
                  <a:schemeClr val="tx1"/>
                </a:solidFill>
                <a:effectLst/>
                <a:latin typeface="+mn-lt"/>
                <a:ea typeface="+mn-ea"/>
                <a:cs typeface="+mn-cs"/>
              </a:rPr>
              <a:t> </a:t>
            </a:r>
            <a:r>
              <a:rPr lang="fa-IR" sz="1200" b="0" i="0" kern="1200" dirty="0" err="1" smtClean="0">
                <a:solidFill>
                  <a:schemeClr val="tx1"/>
                </a:solidFill>
                <a:effectLst/>
                <a:latin typeface="+mn-lt"/>
                <a:ea typeface="+mn-ea"/>
                <a:cs typeface="+mn-cs"/>
              </a:rPr>
              <a:t>مجسمه‌ساز</a:t>
            </a:r>
            <a:r>
              <a:rPr lang="fa-IR" sz="1200" b="0" i="0" kern="1200" dirty="0" smtClean="0">
                <a:solidFill>
                  <a:schemeClr val="tx1"/>
                </a:solidFill>
                <a:effectLst/>
                <a:latin typeface="+mn-lt"/>
                <a:ea typeface="+mn-ea"/>
                <a:cs typeface="+mn-cs"/>
              </a:rPr>
              <a:t> </a:t>
            </a:r>
            <a:r>
              <a:rPr lang="fa-IR" sz="1200" b="0" i="0" u="none" strike="noStrike" kern="1200" dirty="0" smtClean="0">
                <a:solidFill>
                  <a:schemeClr val="tx1"/>
                </a:solidFill>
                <a:effectLst/>
                <a:latin typeface="+mn-lt"/>
                <a:ea typeface="+mn-ea"/>
                <a:cs typeface="+mn-cs"/>
              </a:rPr>
              <a:t>فرانسوی</a:t>
            </a:r>
            <a:r>
              <a:rPr lang="fa-IR" sz="1200" b="0" i="0" kern="1200" dirty="0" smtClean="0">
                <a:solidFill>
                  <a:schemeClr val="tx1"/>
                </a:solidFill>
                <a:effectLst/>
                <a:latin typeface="+mn-lt"/>
                <a:ea typeface="+mn-ea"/>
                <a:cs typeface="+mn-cs"/>
              </a:rPr>
              <a:t>، و سازه درونی آن را </a:t>
            </a:r>
            <a:r>
              <a:rPr lang="fa-IR" sz="1200" b="0" i="0" u="none" strike="noStrike" kern="1200" dirty="0" err="1" smtClean="0">
                <a:solidFill>
                  <a:schemeClr val="tx1"/>
                </a:solidFill>
                <a:effectLst/>
                <a:latin typeface="+mn-lt"/>
                <a:ea typeface="+mn-ea"/>
                <a:cs typeface="+mn-cs"/>
              </a:rPr>
              <a:t>گوستاو</a:t>
            </a:r>
            <a:r>
              <a:rPr lang="fa-IR" sz="1200" b="0" i="0" u="none" strike="noStrike" kern="1200" dirty="0" smtClean="0">
                <a:solidFill>
                  <a:schemeClr val="tx1"/>
                </a:solidFill>
                <a:effectLst/>
                <a:latin typeface="+mn-lt"/>
                <a:ea typeface="+mn-ea"/>
                <a:cs typeface="+mn-cs"/>
              </a:rPr>
              <a:t> </a:t>
            </a:r>
            <a:r>
              <a:rPr lang="fa-IR" sz="1200" b="0" i="0" u="none" strike="noStrike" kern="1200" dirty="0" err="1" smtClean="0">
                <a:solidFill>
                  <a:schemeClr val="tx1"/>
                </a:solidFill>
                <a:effectLst/>
                <a:latin typeface="+mn-lt"/>
                <a:ea typeface="+mn-ea"/>
                <a:cs typeface="+mn-cs"/>
              </a:rPr>
              <a:t>ایفل</a:t>
            </a:r>
            <a:r>
              <a:rPr lang="fa-IR" sz="1200" b="0" i="0" kern="1200" dirty="0" smtClean="0">
                <a:solidFill>
                  <a:schemeClr val="tx1"/>
                </a:solidFill>
                <a:effectLst/>
                <a:latin typeface="+mn-lt"/>
                <a:ea typeface="+mn-ea"/>
                <a:cs typeface="+mn-cs"/>
              </a:rPr>
              <a:t>، مهندس فرانسوی </a:t>
            </a:r>
            <a:r>
              <a:rPr lang="fa-IR" sz="1200" b="0" i="0" u="none" strike="noStrike" kern="1200" dirty="0" smtClean="0">
                <a:solidFill>
                  <a:schemeClr val="tx1"/>
                </a:solidFill>
                <a:effectLst/>
                <a:latin typeface="+mn-lt"/>
                <a:ea typeface="+mn-ea"/>
                <a:cs typeface="+mn-cs"/>
              </a:rPr>
              <a:t>برج </a:t>
            </a:r>
            <a:r>
              <a:rPr lang="fa-IR" sz="1200" b="0" i="0" u="none" strike="noStrike" kern="1200" dirty="0" err="1" smtClean="0">
                <a:solidFill>
                  <a:schemeClr val="tx1"/>
                </a:solidFill>
                <a:effectLst/>
                <a:latin typeface="+mn-lt"/>
                <a:ea typeface="+mn-ea"/>
                <a:cs typeface="+mn-cs"/>
              </a:rPr>
              <a:t>ایفل</a:t>
            </a:r>
            <a:r>
              <a:rPr lang="fa-IR" sz="1200" b="0" i="0" kern="1200" dirty="0" smtClean="0">
                <a:solidFill>
                  <a:schemeClr val="tx1"/>
                </a:solidFill>
                <a:effectLst/>
                <a:latin typeface="+mn-lt"/>
                <a:ea typeface="+mn-ea"/>
                <a:cs typeface="+mn-cs"/>
              </a:rPr>
              <a:t>، طراحی </a:t>
            </a:r>
            <a:r>
              <a:rPr lang="fa-IR" sz="1200" b="0" i="0" kern="1200" dirty="0" err="1" smtClean="0">
                <a:solidFill>
                  <a:schemeClr val="tx1"/>
                </a:solidFill>
                <a:effectLst/>
                <a:latin typeface="+mn-lt"/>
                <a:ea typeface="+mn-ea"/>
                <a:cs typeface="+mn-cs"/>
              </a:rPr>
              <a:t>کرده‌اند</a:t>
            </a:r>
            <a:r>
              <a:rPr lang="fa-IR" sz="1200" b="0" i="0" kern="1200" dirty="0" smtClean="0">
                <a:solidFill>
                  <a:schemeClr val="tx1"/>
                </a:solidFill>
                <a:effectLst/>
                <a:latin typeface="+mn-lt"/>
                <a:ea typeface="+mn-ea"/>
                <a:cs typeface="+mn-cs"/>
              </a:rPr>
              <a:t>. .</a:t>
            </a:r>
          </a:p>
          <a:p>
            <a:r>
              <a:rPr lang="fa-IR" sz="1200" b="0" i="0" kern="1200" dirty="0" smtClean="0">
                <a:solidFill>
                  <a:schemeClr val="tx1"/>
                </a:solidFill>
                <a:effectLst/>
                <a:latin typeface="+mn-lt"/>
                <a:ea typeface="+mn-ea"/>
                <a:cs typeface="+mn-cs"/>
              </a:rPr>
              <a:t>مجسمه به شکل شخصیت </a:t>
            </a:r>
            <a:r>
              <a:rPr lang="fa-IR" sz="1200" b="0" i="0" u="none" strike="noStrike" kern="1200" dirty="0" err="1" smtClean="0">
                <a:solidFill>
                  <a:schemeClr val="tx1"/>
                </a:solidFill>
                <a:effectLst/>
                <a:latin typeface="+mn-lt"/>
                <a:ea typeface="+mn-ea"/>
                <a:cs typeface="+mn-cs"/>
              </a:rPr>
              <a:t>لیبرتاس</a:t>
            </a:r>
            <a:r>
              <a:rPr lang="fa-IR" sz="1200" b="0" i="0" kern="1200" dirty="0" smtClean="0">
                <a:solidFill>
                  <a:schemeClr val="tx1"/>
                </a:solidFill>
                <a:effectLst/>
                <a:latin typeface="+mn-lt"/>
                <a:ea typeface="+mn-ea"/>
                <a:cs typeface="+mn-cs"/>
              </a:rPr>
              <a:t>، زنی است ایستاده در حال گام برداشتن، که دور سرش را هفت اشعه نورانی </a:t>
            </a:r>
            <a:r>
              <a:rPr lang="fa-IR" sz="1200" b="0" i="0" kern="1200" dirty="0" err="1" smtClean="0">
                <a:solidFill>
                  <a:schemeClr val="tx1"/>
                </a:solidFill>
                <a:effectLst/>
                <a:latin typeface="+mn-lt"/>
                <a:ea typeface="+mn-ea"/>
                <a:cs typeface="+mn-cs"/>
              </a:rPr>
              <a:t>فراگرفته‌است</a:t>
            </a:r>
            <a:r>
              <a:rPr lang="fa-IR" sz="1200" b="0" i="0" kern="1200" dirty="0" smtClean="0">
                <a:solidFill>
                  <a:schemeClr val="tx1"/>
                </a:solidFill>
                <a:effectLst/>
                <a:latin typeface="+mn-lt"/>
                <a:ea typeface="+mn-ea"/>
                <a:cs typeface="+mn-cs"/>
              </a:rPr>
              <a:t>. او با دست چپ خود یک لوح سنگی را نگه داشته و با دست راست خود </a:t>
            </a:r>
            <a:r>
              <a:rPr lang="fa-IR" sz="1200" b="0" i="0" kern="1200" dirty="0" err="1" smtClean="0">
                <a:solidFill>
                  <a:schemeClr val="tx1"/>
                </a:solidFill>
                <a:effectLst/>
                <a:latin typeface="+mn-lt"/>
                <a:ea typeface="+mn-ea"/>
                <a:cs typeface="+mn-cs"/>
              </a:rPr>
              <a:t>مشعلی</a:t>
            </a:r>
            <a:r>
              <a:rPr lang="fa-IR" sz="1200" b="0" i="0" kern="1200" dirty="0" smtClean="0">
                <a:solidFill>
                  <a:schemeClr val="tx1"/>
                </a:solidFill>
                <a:effectLst/>
                <a:latin typeface="+mn-lt"/>
                <a:ea typeface="+mn-ea"/>
                <a:cs typeface="+mn-cs"/>
              </a:rPr>
              <a:t> فروزان را بالای سر خود نگه </a:t>
            </a:r>
            <a:r>
              <a:rPr lang="fa-IR" sz="1200" b="0" i="0" kern="1200" dirty="0" err="1" smtClean="0">
                <a:solidFill>
                  <a:schemeClr val="tx1"/>
                </a:solidFill>
                <a:effectLst/>
                <a:latin typeface="+mn-lt"/>
                <a:ea typeface="+mn-ea"/>
                <a:cs typeface="+mn-cs"/>
              </a:rPr>
              <a:t>داشته‌است</a:t>
            </a:r>
            <a:r>
              <a:rPr lang="fa-IR" sz="1200" b="0" i="0" kern="1200" dirty="0" smtClean="0">
                <a:solidFill>
                  <a:schemeClr val="tx1"/>
                </a:solidFill>
                <a:effectLst/>
                <a:latin typeface="+mn-lt"/>
                <a:ea typeface="+mn-ea"/>
                <a:cs typeface="+mn-cs"/>
              </a:rPr>
              <a:t>. روی لوح سنگی با </a:t>
            </a:r>
            <a:r>
              <a:rPr lang="fa-IR" sz="1200" b="0" i="0" kern="1200" dirty="0" err="1" smtClean="0">
                <a:solidFill>
                  <a:schemeClr val="tx1"/>
                </a:solidFill>
                <a:effectLst/>
                <a:latin typeface="+mn-lt"/>
                <a:ea typeface="+mn-ea"/>
                <a:cs typeface="+mn-cs"/>
              </a:rPr>
              <a:t>شماره‌های</a:t>
            </a:r>
            <a:r>
              <a:rPr lang="fa-IR" sz="1200" b="0" i="0" kern="1200" dirty="0" smtClean="0">
                <a:solidFill>
                  <a:schemeClr val="tx1"/>
                </a:solidFill>
                <a:effectLst/>
                <a:latin typeface="+mn-lt"/>
                <a:ea typeface="+mn-ea"/>
                <a:cs typeface="+mn-cs"/>
              </a:rPr>
              <a:t> رومی نوشته شده </a:t>
            </a:r>
            <a:r>
              <a:rPr lang="en-US" sz="1200" b="0" i="0" kern="1200" dirty="0" smtClean="0">
                <a:solidFill>
                  <a:schemeClr val="tx1"/>
                </a:solidFill>
                <a:effectLst/>
                <a:latin typeface="+mn-lt"/>
                <a:ea typeface="+mn-ea"/>
                <a:cs typeface="+mn-cs"/>
              </a:rPr>
              <a:t>JULY IV MDCCLXXVI </a:t>
            </a:r>
            <a:r>
              <a:rPr lang="fa-IR" sz="1200" b="0" i="0" kern="1200" dirty="0" smtClean="0">
                <a:solidFill>
                  <a:schemeClr val="tx1"/>
                </a:solidFill>
                <a:effectLst/>
                <a:latin typeface="+mn-lt"/>
                <a:ea typeface="+mn-ea"/>
                <a:cs typeface="+mn-cs"/>
              </a:rPr>
              <a:t>که نشانگر </a:t>
            </a:r>
            <a:r>
              <a:rPr lang="fa-IR" sz="1200" b="0" i="0" u="none" strike="noStrike" kern="1200" dirty="0" smtClean="0">
                <a:solidFill>
                  <a:schemeClr val="tx1"/>
                </a:solidFill>
                <a:effectLst/>
                <a:latin typeface="+mn-lt"/>
                <a:ea typeface="+mn-ea"/>
                <a:cs typeface="+mn-cs"/>
              </a:rPr>
              <a:t>۴ ژوئیه</a:t>
            </a:r>
            <a:r>
              <a:rPr lang="fa-IR" sz="1200" b="0" i="0" kern="1200" dirty="0" smtClean="0">
                <a:solidFill>
                  <a:schemeClr val="tx1"/>
                </a:solidFill>
                <a:effectLst/>
                <a:latin typeface="+mn-lt"/>
                <a:ea typeface="+mn-ea"/>
                <a:cs typeface="+mn-cs"/>
              </a:rPr>
              <a:t> </a:t>
            </a:r>
            <a:r>
              <a:rPr lang="fa-IR" sz="1200" b="0" i="0" u="none" strike="noStrike" kern="1200" dirty="0" smtClean="0">
                <a:solidFill>
                  <a:schemeClr val="tx1"/>
                </a:solidFill>
                <a:effectLst/>
                <a:latin typeface="+mn-lt"/>
                <a:ea typeface="+mn-ea"/>
                <a:cs typeface="+mn-cs"/>
              </a:rPr>
              <a:t>۱۷۷۶ (میلادی)</a:t>
            </a:r>
            <a:r>
              <a:rPr lang="fa-IR" sz="1200" b="0" i="0" u="none" strike="noStrike" kern="1200" baseline="0" dirty="0" smtClean="0">
                <a:solidFill>
                  <a:schemeClr val="tx1"/>
                </a:solidFill>
                <a:effectLst/>
                <a:latin typeface="+mn-lt"/>
                <a:ea typeface="+mn-ea"/>
                <a:cs typeface="+mn-cs"/>
              </a:rPr>
              <a:t> </a:t>
            </a:r>
            <a:r>
              <a:rPr lang="fa-IR" sz="1200" b="0" i="0" kern="1200" dirty="0" smtClean="0">
                <a:solidFill>
                  <a:schemeClr val="tx1"/>
                </a:solidFill>
                <a:effectLst/>
                <a:latin typeface="+mn-lt"/>
                <a:ea typeface="+mn-ea"/>
                <a:cs typeface="+mn-cs"/>
              </a:rPr>
              <a:t>و تاریخ استقلال آمریکا است.</a:t>
            </a:r>
          </a:p>
          <a:p>
            <a:r>
              <a:rPr lang="fa-IR" sz="1200" b="0" i="0" kern="1200" dirty="0" smtClean="0">
                <a:solidFill>
                  <a:schemeClr val="tx1"/>
                </a:solidFill>
                <a:effectLst/>
                <a:latin typeface="+mn-lt"/>
                <a:ea typeface="+mn-ea"/>
                <a:cs typeface="+mn-cs"/>
              </a:rPr>
              <a:t>امروزه مجسمه آزادی یکی از نمادهای مشهور کشور </a:t>
            </a:r>
            <a:r>
              <a:rPr lang="fa-IR" sz="1200" b="0" i="0" u="none" strike="noStrike" kern="1200" dirty="0" smtClean="0">
                <a:solidFill>
                  <a:schemeClr val="tx1"/>
                </a:solidFill>
                <a:effectLst/>
                <a:latin typeface="+mn-lt"/>
                <a:ea typeface="+mn-ea"/>
                <a:cs typeface="+mn-cs"/>
              </a:rPr>
              <a:t>آمریکا</a:t>
            </a:r>
            <a:r>
              <a:rPr lang="fa-IR" sz="1200" b="0" i="0" kern="1200" dirty="0" smtClean="0">
                <a:solidFill>
                  <a:schemeClr val="tx1"/>
                </a:solidFill>
                <a:effectLst/>
                <a:latin typeface="+mn-lt"/>
                <a:ea typeface="+mn-ea"/>
                <a:cs typeface="+mn-cs"/>
              </a:rPr>
              <a:t> است. قبل از همگانی شدن سفرهای هوایی، مجسمه آزادی اولین نشانی از آمریکا بود که مسافران </a:t>
            </a:r>
            <a:r>
              <a:rPr lang="fa-IR" sz="1200" b="0" i="0" kern="1200" dirty="0" err="1" smtClean="0">
                <a:solidFill>
                  <a:schemeClr val="tx1"/>
                </a:solidFill>
                <a:effectLst/>
                <a:latin typeface="+mn-lt"/>
                <a:ea typeface="+mn-ea"/>
                <a:cs typeface="+mn-cs"/>
              </a:rPr>
              <a:t>کشتی‌ها</a:t>
            </a:r>
            <a:r>
              <a:rPr lang="fa-IR" sz="1200" b="0" i="0" kern="1200" dirty="0" smtClean="0">
                <a:solidFill>
                  <a:schemeClr val="tx1"/>
                </a:solidFill>
                <a:effectLst/>
                <a:latin typeface="+mn-lt"/>
                <a:ea typeface="+mn-ea"/>
                <a:cs typeface="+mn-cs"/>
              </a:rPr>
              <a:t> هنگام نزدیک شدن به سواحل آمریکا مشاهده </a:t>
            </a:r>
            <a:r>
              <a:rPr lang="fa-IR" sz="1200" b="0" i="0" kern="1200" dirty="0" err="1" smtClean="0">
                <a:solidFill>
                  <a:schemeClr val="tx1"/>
                </a:solidFill>
                <a:effectLst/>
                <a:latin typeface="+mn-lt"/>
                <a:ea typeface="+mn-ea"/>
                <a:cs typeface="+mn-cs"/>
              </a:rPr>
              <a:t>می‌کردند</a:t>
            </a:r>
            <a:r>
              <a:rPr lang="fa-IR" sz="1200" b="0" i="0" kern="1200" dirty="0" smtClean="0">
                <a:solidFill>
                  <a:schemeClr val="tx1"/>
                </a:solidFill>
                <a:effectLst/>
                <a:latin typeface="+mn-lt"/>
                <a:ea typeface="+mn-ea"/>
                <a:cs typeface="+mn-cs"/>
              </a:rPr>
              <a:t>.</a:t>
            </a:r>
          </a:p>
          <a:p>
            <a:r>
              <a:rPr lang="fa-IR" sz="1200" b="0" i="0" kern="1200" dirty="0" smtClean="0">
                <a:solidFill>
                  <a:schemeClr val="tx1"/>
                </a:solidFill>
                <a:effectLst/>
                <a:latin typeface="+mn-lt"/>
                <a:ea typeface="+mn-ea"/>
                <a:cs typeface="+mn-cs"/>
              </a:rPr>
              <a:t>این تندیس در بندرگاه نیویورک قرار دارد و در سال ۱۹۲۴ به صورت یک بنای یاد بود تاریخی درآمد. اداره خدمات </a:t>
            </a:r>
            <a:r>
              <a:rPr lang="fa-IR" sz="1200" b="0" i="0" kern="1200" dirty="0" err="1" smtClean="0">
                <a:solidFill>
                  <a:schemeClr val="tx1"/>
                </a:solidFill>
                <a:effectLst/>
                <a:latin typeface="+mn-lt"/>
                <a:ea typeface="+mn-ea"/>
                <a:cs typeface="+mn-cs"/>
              </a:rPr>
              <a:t>پارک‌های</a:t>
            </a:r>
            <a:r>
              <a:rPr lang="fa-IR" sz="1200" b="0" i="0" kern="1200" dirty="0" smtClean="0">
                <a:solidFill>
                  <a:schemeClr val="tx1"/>
                </a:solidFill>
                <a:effectLst/>
                <a:latin typeface="+mn-lt"/>
                <a:ea typeface="+mn-ea"/>
                <a:cs typeface="+mn-cs"/>
              </a:rPr>
              <a:t> ملی در وزارت کشور آمریکا نیز مسئول نگهداری از این بنای یادبود است.</a:t>
            </a:r>
          </a:p>
          <a:p>
            <a:endParaRPr lang="fa-IR" dirty="0"/>
          </a:p>
        </p:txBody>
      </p:sp>
      <p:sp>
        <p:nvSpPr>
          <p:cNvPr id="4" name="Slide Number Placeholder 3"/>
          <p:cNvSpPr>
            <a:spLocks noGrp="1"/>
          </p:cNvSpPr>
          <p:nvPr>
            <p:ph type="sldNum" sz="quarter" idx="10"/>
          </p:nvPr>
        </p:nvSpPr>
        <p:spPr/>
        <p:txBody>
          <a:bodyPr/>
          <a:lstStyle/>
          <a:p>
            <a:fld id="{44F80C73-8C45-4BAF-A570-1194CA855F66}" type="slidenum">
              <a:rPr lang="fa-IR" smtClean="0"/>
              <a:t>14</a:t>
            </a:fld>
            <a:endParaRPr lang="fa-IR"/>
          </a:p>
        </p:txBody>
      </p:sp>
    </p:spTree>
    <p:extLst>
      <p:ext uri="{BB962C8B-B14F-4D97-AF65-F5344CB8AC3E}">
        <p14:creationId xmlns:p14="http://schemas.microsoft.com/office/powerpoint/2010/main" val="2716036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sz="1200" b="1" i="0" kern="1200" dirty="0" smtClean="0">
                <a:solidFill>
                  <a:schemeClr val="tx1"/>
                </a:solidFill>
                <a:effectLst/>
                <a:latin typeface="+mn-lt"/>
                <a:ea typeface="+mn-ea"/>
                <a:cs typeface="+mn-cs"/>
              </a:rPr>
              <a:t>پارک مرکزی نیویورک</a:t>
            </a:r>
            <a:r>
              <a:rPr lang="fa-IR" sz="1200" b="0" i="0" kern="1200" dirty="0" smtClean="0">
                <a:solidFill>
                  <a:schemeClr val="tx1"/>
                </a:solidFill>
                <a:effectLst/>
                <a:latin typeface="+mn-lt"/>
                <a:ea typeface="+mn-ea"/>
                <a:cs typeface="+mn-cs"/>
              </a:rPr>
              <a:t> (در </a:t>
            </a:r>
            <a:r>
              <a:rPr lang="fa-IR" sz="1200" b="0" i="0" u="none" strike="noStrike" kern="1200" dirty="0" smtClean="0">
                <a:solidFill>
                  <a:schemeClr val="tx1"/>
                </a:solidFill>
                <a:effectLst/>
                <a:latin typeface="+mn-lt"/>
                <a:ea typeface="+mn-ea"/>
                <a:cs typeface="+mn-cs"/>
              </a:rPr>
              <a:t>زبان انگلیسی</a:t>
            </a:r>
            <a:r>
              <a:rPr lang="fa-IR" sz="1200" b="0" i="0" kern="1200" dirty="0" smtClean="0">
                <a:solidFill>
                  <a:schemeClr val="tx1"/>
                </a:solidFill>
                <a:effectLst/>
                <a:latin typeface="+mn-lt"/>
                <a:ea typeface="+mn-ea"/>
                <a:cs typeface="+mn-cs"/>
              </a:rPr>
              <a:t>: </a:t>
            </a:r>
            <a:r>
              <a:rPr lang="en-US" sz="1200" b="0" i="0" kern="1200" dirty="0" smtClean="0">
                <a:solidFill>
                  <a:schemeClr val="tx1"/>
                </a:solidFill>
                <a:effectLst/>
                <a:latin typeface="+mn-lt"/>
                <a:ea typeface="+mn-ea"/>
                <a:cs typeface="+mn-cs"/>
              </a:rPr>
              <a:t>Central Park) </a:t>
            </a:r>
            <a:r>
              <a:rPr lang="fa-IR" sz="1200" b="0" i="0" kern="1200" dirty="0" smtClean="0">
                <a:solidFill>
                  <a:schemeClr val="tx1"/>
                </a:solidFill>
                <a:effectLst/>
                <a:latin typeface="+mn-lt"/>
                <a:ea typeface="+mn-ea"/>
                <a:cs typeface="+mn-cs"/>
              </a:rPr>
              <a:t>نام </a:t>
            </a:r>
            <a:r>
              <a:rPr lang="fa-IR" sz="1200" b="0" i="0" u="none" strike="noStrike" kern="1200" dirty="0" smtClean="0">
                <a:solidFill>
                  <a:schemeClr val="tx1"/>
                </a:solidFill>
                <a:effectLst/>
                <a:latin typeface="+mn-lt"/>
                <a:ea typeface="+mn-ea"/>
                <a:cs typeface="+mn-cs"/>
              </a:rPr>
              <a:t>پارک</a:t>
            </a:r>
            <a:r>
              <a:rPr lang="fa-IR" sz="1200" b="0" i="0" kern="1200" dirty="0" smtClean="0">
                <a:solidFill>
                  <a:schemeClr val="tx1"/>
                </a:solidFill>
                <a:effectLst/>
                <a:latin typeface="+mn-lt"/>
                <a:ea typeface="+mn-ea"/>
                <a:cs typeface="+mn-cs"/>
              </a:rPr>
              <a:t> بزرگ و معروفی است که در مرکز </a:t>
            </a:r>
            <a:r>
              <a:rPr lang="fa-IR" sz="1200" b="0" i="0" u="none" strike="noStrike" kern="1200" dirty="0" err="1" smtClean="0">
                <a:solidFill>
                  <a:schemeClr val="tx1"/>
                </a:solidFill>
                <a:effectLst/>
                <a:latin typeface="+mn-lt"/>
                <a:ea typeface="+mn-ea"/>
                <a:cs typeface="+mn-cs"/>
              </a:rPr>
              <a:t>منهتن</a:t>
            </a:r>
            <a:r>
              <a:rPr lang="fa-IR" sz="1200" b="0" i="0" kern="1200" dirty="0" smtClean="0">
                <a:solidFill>
                  <a:schemeClr val="tx1"/>
                </a:solidFill>
                <a:effectLst/>
                <a:latin typeface="+mn-lt"/>
                <a:ea typeface="+mn-ea"/>
                <a:cs typeface="+mn-cs"/>
              </a:rPr>
              <a:t> و در میان مراکز تجاری </a:t>
            </a:r>
            <a:r>
              <a:rPr lang="fa-IR" sz="1200" b="0" i="0" u="none" strike="noStrike" kern="1200" dirty="0" smtClean="0">
                <a:solidFill>
                  <a:schemeClr val="tx1"/>
                </a:solidFill>
                <a:effectLst/>
                <a:latin typeface="+mn-lt"/>
                <a:ea typeface="+mn-ea"/>
                <a:cs typeface="+mn-cs"/>
              </a:rPr>
              <a:t>شهر نیویورک</a:t>
            </a:r>
            <a:r>
              <a:rPr lang="fa-IR" sz="1200" b="0" i="0" kern="1200" dirty="0" smtClean="0">
                <a:solidFill>
                  <a:schemeClr val="tx1"/>
                </a:solidFill>
                <a:effectLst/>
                <a:latin typeface="+mn-lt"/>
                <a:ea typeface="+mn-ea"/>
                <a:cs typeface="+mn-cs"/>
              </a:rPr>
              <a:t> قرار دارد. پارک مرکزی نیویورک، اولین پارک </a:t>
            </a:r>
            <a:r>
              <a:rPr lang="fa-IR" sz="1200" b="0" i="0" kern="1200" dirty="0" err="1" smtClean="0">
                <a:solidFill>
                  <a:schemeClr val="tx1"/>
                </a:solidFill>
                <a:effectLst/>
                <a:latin typeface="+mn-lt"/>
                <a:ea typeface="+mn-ea"/>
                <a:cs typeface="+mn-cs"/>
              </a:rPr>
              <a:t>مُدرن</a:t>
            </a:r>
            <a:r>
              <a:rPr lang="fa-IR" sz="1200" b="0" i="0" kern="1200" dirty="0" smtClean="0">
                <a:solidFill>
                  <a:schemeClr val="tx1"/>
                </a:solidFill>
                <a:effectLst/>
                <a:latin typeface="+mn-lt"/>
                <a:ea typeface="+mn-ea"/>
                <a:cs typeface="+mn-cs"/>
              </a:rPr>
              <a:t> در تاریخ </a:t>
            </a:r>
            <a:r>
              <a:rPr lang="fa-IR" sz="1200" b="0" i="0" u="none" strike="noStrike" kern="1200" dirty="0" smtClean="0">
                <a:solidFill>
                  <a:schemeClr val="tx1"/>
                </a:solidFill>
                <a:effectLst/>
                <a:latin typeface="+mn-lt"/>
                <a:ea typeface="+mn-ea"/>
                <a:cs typeface="+mn-cs"/>
              </a:rPr>
              <a:t>ایالات </a:t>
            </a:r>
            <a:r>
              <a:rPr lang="fa-IR" sz="1200" b="0" i="0" u="none" strike="noStrike" kern="1200" dirty="0" err="1" smtClean="0">
                <a:solidFill>
                  <a:schemeClr val="tx1"/>
                </a:solidFill>
                <a:effectLst/>
                <a:latin typeface="+mn-lt"/>
                <a:ea typeface="+mn-ea"/>
                <a:cs typeface="+mn-cs"/>
              </a:rPr>
              <a:t>متحدهٔ</a:t>
            </a:r>
            <a:r>
              <a:rPr lang="fa-IR" sz="1200" b="0" i="0" u="none" strike="noStrike" kern="1200" dirty="0" smtClean="0">
                <a:solidFill>
                  <a:schemeClr val="tx1"/>
                </a:solidFill>
                <a:effectLst/>
                <a:latin typeface="+mn-lt"/>
                <a:ea typeface="+mn-ea"/>
                <a:cs typeface="+mn-cs"/>
              </a:rPr>
              <a:t> آمریکا</a:t>
            </a:r>
            <a:r>
              <a:rPr lang="fa-IR" sz="1200" b="0" i="0" kern="1200" dirty="0" smtClean="0">
                <a:solidFill>
                  <a:schemeClr val="tx1"/>
                </a:solidFill>
                <a:effectLst/>
                <a:latin typeface="+mn-lt"/>
                <a:ea typeface="+mn-ea"/>
                <a:cs typeface="+mn-cs"/>
              </a:rPr>
              <a:t> محسوب </a:t>
            </a:r>
            <a:r>
              <a:rPr lang="fa-IR" sz="1200" b="0" i="0" kern="1200" dirty="0" err="1" smtClean="0">
                <a:solidFill>
                  <a:schemeClr val="tx1"/>
                </a:solidFill>
                <a:effectLst/>
                <a:latin typeface="+mn-lt"/>
                <a:ea typeface="+mn-ea"/>
                <a:cs typeface="+mn-cs"/>
              </a:rPr>
              <a:t>می‌شود</a:t>
            </a:r>
            <a:r>
              <a:rPr lang="fa-IR" sz="1200" b="0" i="0" kern="1200" dirty="0" smtClean="0">
                <a:solidFill>
                  <a:schemeClr val="tx1"/>
                </a:solidFill>
                <a:effectLst/>
                <a:latin typeface="+mn-lt"/>
                <a:ea typeface="+mn-ea"/>
                <a:cs typeface="+mn-cs"/>
              </a:rPr>
              <a:t> که در سال </a:t>
            </a:r>
            <a:r>
              <a:rPr lang="fa-IR" sz="1200" b="0" i="0" u="none" strike="noStrike" kern="1200" dirty="0" smtClean="0">
                <a:solidFill>
                  <a:schemeClr val="tx1"/>
                </a:solidFill>
                <a:effectLst/>
                <a:latin typeface="+mn-lt"/>
                <a:ea typeface="+mn-ea"/>
                <a:cs typeface="+mn-cs"/>
              </a:rPr>
              <a:t>۱۸۵۷</a:t>
            </a:r>
            <a:r>
              <a:rPr lang="fa-IR" sz="1200" b="0" i="0" u="none" strike="noStrike" kern="1200" baseline="0" dirty="0" smtClean="0">
                <a:solidFill>
                  <a:schemeClr val="tx1"/>
                </a:solidFill>
                <a:effectLst/>
                <a:latin typeface="+mn-lt"/>
                <a:ea typeface="+mn-ea"/>
                <a:cs typeface="+mn-cs"/>
              </a:rPr>
              <a:t> </a:t>
            </a:r>
            <a:r>
              <a:rPr lang="fa-IR" sz="1200" b="0" i="0" kern="1200" dirty="0" smtClean="0">
                <a:solidFill>
                  <a:schemeClr val="tx1"/>
                </a:solidFill>
                <a:effectLst/>
                <a:latin typeface="+mn-lt"/>
                <a:ea typeface="+mn-ea"/>
                <a:cs typeface="+mn-cs"/>
              </a:rPr>
              <a:t>میلادی توسط </a:t>
            </a:r>
            <a:r>
              <a:rPr lang="fa-IR" sz="1200" b="0" i="0" kern="1200" dirty="0" err="1" smtClean="0">
                <a:solidFill>
                  <a:schemeClr val="tx1"/>
                </a:solidFill>
                <a:effectLst/>
                <a:latin typeface="+mn-lt"/>
                <a:ea typeface="+mn-ea"/>
                <a:cs typeface="+mn-cs"/>
              </a:rPr>
              <a:t>فردریک</a:t>
            </a:r>
            <a:r>
              <a:rPr lang="fa-IR" sz="1200" b="0" i="0" kern="1200" dirty="0" smtClean="0">
                <a:solidFill>
                  <a:schemeClr val="tx1"/>
                </a:solidFill>
                <a:effectLst/>
                <a:latin typeface="+mn-lt"/>
                <a:ea typeface="+mn-ea"/>
                <a:cs typeface="+mn-cs"/>
              </a:rPr>
              <a:t> </a:t>
            </a:r>
            <a:r>
              <a:rPr lang="fa-IR" sz="1200" b="0" i="0" kern="1200" dirty="0" err="1" smtClean="0">
                <a:solidFill>
                  <a:schemeClr val="tx1"/>
                </a:solidFill>
                <a:effectLst/>
                <a:latin typeface="+mn-lt"/>
                <a:ea typeface="+mn-ea"/>
                <a:cs typeface="+mn-cs"/>
              </a:rPr>
              <a:t>لاو</a:t>
            </a:r>
            <a:r>
              <a:rPr lang="fa-IR" sz="1200" b="0" i="0" kern="1200" dirty="0" smtClean="0">
                <a:solidFill>
                  <a:schemeClr val="tx1"/>
                </a:solidFill>
                <a:effectLst/>
                <a:latin typeface="+mn-lt"/>
                <a:ea typeface="+mn-ea"/>
                <a:cs typeface="+mn-cs"/>
              </a:rPr>
              <a:t> </a:t>
            </a:r>
            <a:r>
              <a:rPr lang="fa-IR" sz="1200" b="0" i="0" kern="1200" dirty="0" err="1" smtClean="0">
                <a:solidFill>
                  <a:schemeClr val="tx1"/>
                </a:solidFill>
                <a:effectLst/>
                <a:latin typeface="+mn-lt"/>
                <a:ea typeface="+mn-ea"/>
                <a:cs typeface="+mn-cs"/>
              </a:rPr>
              <a:t>المستد</a:t>
            </a:r>
            <a:r>
              <a:rPr lang="fa-IR" sz="1200" b="0" i="0" kern="1200" dirty="0" smtClean="0">
                <a:solidFill>
                  <a:schemeClr val="tx1"/>
                </a:solidFill>
                <a:effectLst/>
                <a:latin typeface="+mn-lt"/>
                <a:ea typeface="+mn-ea"/>
                <a:cs typeface="+mn-cs"/>
              </a:rPr>
              <a:t> (</a:t>
            </a:r>
            <a:r>
              <a:rPr lang="en-US" sz="1200" b="0" i="0" kern="1200" dirty="0" smtClean="0">
                <a:solidFill>
                  <a:schemeClr val="tx1"/>
                </a:solidFill>
                <a:effectLst/>
                <a:latin typeface="+mn-lt"/>
                <a:ea typeface="+mn-ea"/>
                <a:cs typeface="+mn-cs"/>
              </a:rPr>
              <a:t>Frederick Law Olmsted) </a:t>
            </a:r>
            <a:r>
              <a:rPr lang="fa-IR" sz="1200" b="0" i="0" kern="1200" dirty="0" smtClean="0">
                <a:solidFill>
                  <a:schemeClr val="tx1"/>
                </a:solidFill>
                <a:effectLst/>
                <a:latin typeface="+mn-lt"/>
                <a:ea typeface="+mn-ea"/>
                <a:cs typeface="+mn-cs"/>
              </a:rPr>
              <a:t>و همکار انگلیسی </a:t>
            </a:r>
            <a:r>
              <a:rPr lang="fa-IR" sz="1200" b="0" i="0" kern="1200" dirty="0" err="1" smtClean="0">
                <a:solidFill>
                  <a:schemeClr val="tx1"/>
                </a:solidFill>
                <a:effectLst/>
                <a:latin typeface="+mn-lt"/>
                <a:ea typeface="+mn-ea"/>
                <a:cs typeface="+mn-cs"/>
              </a:rPr>
              <a:t>اش</a:t>
            </a:r>
            <a:r>
              <a:rPr lang="fa-IR" sz="1200" b="0" i="0" kern="1200" dirty="0" smtClean="0">
                <a:solidFill>
                  <a:schemeClr val="tx1"/>
                </a:solidFill>
                <a:effectLst/>
                <a:latin typeface="+mn-lt"/>
                <a:ea typeface="+mn-ea"/>
                <a:cs typeface="+mn-cs"/>
              </a:rPr>
              <a:t> </a:t>
            </a:r>
            <a:r>
              <a:rPr lang="fa-IR" sz="1200" b="0" i="0" kern="1200" dirty="0" err="1" smtClean="0">
                <a:solidFill>
                  <a:schemeClr val="tx1"/>
                </a:solidFill>
                <a:effectLst/>
                <a:latin typeface="+mn-lt"/>
                <a:ea typeface="+mn-ea"/>
                <a:cs typeface="+mn-cs"/>
              </a:rPr>
              <a:t>کالورت</a:t>
            </a:r>
            <a:r>
              <a:rPr lang="fa-IR" sz="1200" b="0" i="0" kern="1200" dirty="0" smtClean="0">
                <a:solidFill>
                  <a:schemeClr val="tx1"/>
                </a:solidFill>
                <a:effectLst/>
                <a:latin typeface="+mn-lt"/>
                <a:ea typeface="+mn-ea"/>
                <a:cs typeface="+mn-cs"/>
              </a:rPr>
              <a:t> واکس (</a:t>
            </a:r>
            <a:r>
              <a:rPr lang="en-US" sz="1200" b="0" i="0" kern="1200" dirty="0" smtClean="0">
                <a:solidFill>
                  <a:schemeClr val="tx1"/>
                </a:solidFill>
                <a:effectLst/>
                <a:latin typeface="+mn-lt"/>
                <a:ea typeface="+mn-ea"/>
                <a:cs typeface="+mn-cs"/>
              </a:rPr>
              <a:t>Calvert Vaux) </a:t>
            </a:r>
            <a:r>
              <a:rPr lang="fa-IR" sz="1200" b="0" i="0" kern="1200" dirty="0" smtClean="0">
                <a:solidFill>
                  <a:schemeClr val="tx1"/>
                </a:solidFill>
                <a:effectLst/>
                <a:latin typeface="+mn-lt"/>
                <a:ea typeface="+mn-ea"/>
                <a:cs typeface="+mn-cs"/>
              </a:rPr>
              <a:t>طراحی و افتتاح شد.</a:t>
            </a:r>
          </a:p>
          <a:p>
            <a:r>
              <a:rPr lang="fa-IR" sz="1200" b="0" i="0" kern="1200" dirty="0" smtClean="0">
                <a:solidFill>
                  <a:schemeClr val="tx1"/>
                </a:solidFill>
                <a:effectLst/>
                <a:latin typeface="+mn-lt"/>
                <a:ea typeface="+mn-ea"/>
                <a:cs typeface="+mn-cs"/>
              </a:rPr>
              <a:t>وسعت این پارک حدود ۳۴۲ </a:t>
            </a:r>
            <a:r>
              <a:rPr lang="fa-IR" sz="1200" b="0" i="0" u="none" strike="noStrike" kern="1200" dirty="0" smtClean="0">
                <a:solidFill>
                  <a:schemeClr val="tx1"/>
                </a:solidFill>
                <a:effectLst/>
                <a:latin typeface="+mn-lt"/>
                <a:ea typeface="+mn-ea"/>
                <a:cs typeface="+mn-cs"/>
              </a:rPr>
              <a:t>هکتار</a:t>
            </a:r>
            <a:r>
              <a:rPr lang="fa-IR" sz="1200" b="0" i="0" kern="1200" dirty="0" smtClean="0">
                <a:solidFill>
                  <a:schemeClr val="tx1"/>
                </a:solidFill>
                <a:effectLst/>
                <a:latin typeface="+mn-lt"/>
                <a:ea typeface="+mn-ea"/>
                <a:cs typeface="+mn-cs"/>
              </a:rPr>
              <a:t> است که به شکل </a:t>
            </a:r>
            <a:r>
              <a:rPr lang="fa-IR" sz="1200" b="0" i="0" u="none" strike="noStrike" kern="1200" dirty="0" smtClean="0">
                <a:solidFill>
                  <a:schemeClr val="tx1"/>
                </a:solidFill>
                <a:effectLst/>
                <a:latin typeface="+mn-lt"/>
                <a:ea typeface="+mn-ea"/>
                <a:cs typeface="+mn-cs"/>
              </a:rPr>
              <a:t>مستطیل</a:t>
            </a:r>
            <a:r>
              <a:rPr lang="fa-IR" sz="1200" b="0" i="0" kern="1200" dirty="0" smtClean="0">
                <a:solidFill>
                  <a:schemeClr val="tx1"/>
                </a:solidFill>
                <a:effectLst/>
                <a:latin typeface="+mn-lt"/>
                <a:ea typeface="+mn-ea"/>
                <a:cs typeface="+mn-cs"/>
              </a:rPr>
              <a:t> در قلب منطقه </a:t>
            </a:r>
            <a:r>
              <a:rPr lang="fa-IR" sz="1200" b="0" i="0" u="none" strike="noStrike" kern="1200" dirty="0" err="1" smtClean="0">
                <a:solidFill>
                  <a:schemeClr val="tx1"/>
                </a:solidFill>
                <a:effectLst/>
                <a:latin typeface="+mn-lt"/>
                <a:ea typeface="+mn-ea"/>
                <a:cs typeface="+mn-cs"/>
              </a:rPr>
              <a:t>منهتن</a:t>
            </a:r>
            <a:r>
              <a:rPr lang="fa-IR" sz="1200" b="0" i="0" kern="1200" dirty="0" smtClean="0">
                <a:solidFill>
                  <a:schemeClr val="tx1"/>
                </a:solidFill>
                <a:effectLst/>
                <a:latin typeface="+mn-lt"/>
                <a:ea typeface="+mn-ea"/>
                <a:cs typeface="+mn-cs"/>
              </a:rPr>
              <a:t> (منطقه تجاری نیویورک) واقع شده است. همچنین این پارک دارای </a:t>
            </a:r>
            <a:r>
              <a:rPr lang="fa-IR" sz="1200" b="0" i="0" kern="1200" dirty="0" err="1" smtClean="0">
                <a:solidFill>
                  <a:schemeClr val="tx1"/>
                </a:solidFill>
                <a:effectLst/>
                <a:latin typeface="+mn-lt"/>
                <a:ea typeface="+mn-ea"/>
                <a:cs typeface="+mn-cs"/>
              </a:rPr>
              <a:t>دریاچه‌هایی</a:t>
            </a:r>
            <a:r>
              <a:rPr lang="fa-IR" sz="1200" b="0" i="0" kern="1200" dirty="0" smtClean="0">
                <a:solidFill>
                  <a:schemeClr val="tx1"/>
                </a:solidFill>
                <a:effectLst/>
                <a:latin typeface="+mn-lt"/>
                <a:ea typeface="+mn-ea"/>
                <a:cs typeface="+mn-cs"/>
              </a:rPr>
              <a:t> به وسعت جمعاً ۶۰/۷ هکتار </a:t>
            </a:r>
            <a:r>
              <a:rPr lang="fa-IR" sz="1200" b="0" i="0" kern="1200" dirty="0" err="1" smtClean="0">
                <a:solidFill>
                  <a:schemeClr val="tx1"/>
                </a:solidFill>
                <a:effectLst/>
                <a:latin typeface="+mn-lt"/>
                <a:ea typeface="+mn-ea"/>
                <a:cs typeface="+mn-cs"/>
              </a:rPr>
              <a:t>می‌باشد</a:t>
            </a:r>
            <a:r>
              <a:rPr lang="fa-IR" sz="1200" b="0" i="0" kern="1200" dirty="0" smtClean="0">
                <a:solidFill>
                  <a:schemeClr val="tx1"/>
                </a:solidFill>
                <a:effectLst/>
                <a:latin typeface="+mn-lt"/>
                <a:ea typeface="+mn-ea"/>
                <a:cs typeface="+mn-cs"/>
              </a:rPr>
              <a:t>.</a:t>
            </a:r>
          </a:p>
          <a:p>
            <a:r>
              <a:rPr lang="fa-IR" sz="1200" b="0" i="0" kern="1200" dirty="0" smtClean="0">
                <a:solidFill>
                  <a:schemeClr val="tx1"/>
                </a:solidFill>
                <a:effectLst/>
                <a:latin typeface="+mn-lt"/>
                <a:ea typeface="+mn-ea"/>
                <a:cs typeface="+mn-cs"/>
              </a:rPr>
              <a:t>سالیانه ۲۵ میلیون نفر از این پارک بازدید </a:t>
            </a:r>
            <a:r>
              <a:rPr lang="fa-IR" sz="1200" b="0" i="0" kern="1200" dirty="0" err="1" smtClean="0">
                <a:solidFill>
                  <a:schemeClr val="tx1"/>
                </a:solidFill>
                <a:effectLst/>
                <a:latin typeface="+mn-lt"/>
                <a:ea typeface="+mn-ea"/>
                <a:cs typeface="+mn-cs"/>
              </a:rPr>
              <a:t>می‌کنند</a:t>
            </a:r>
            <a:r>
              <a:rPr lang="fa-IR" sz="1200" b="0" i="0" kern="1200" dirty="0" smtClean="0">
                <a:solidFill>
                  <a:schemeClr val="tx1"/>
                </a:solidFill>
                <a:effectLst/>
                <a:latin typeface="+mn-lt"/>
                <a:ea typeface="+mn-ea"/>
                <a:cs typeface="+mn-cs"/>
              </a:rPr>
              <a:t>.</a:t>
            </a:r>
          </a:p>
          <a:p>
            <a:endParaRPr lang="fa-IR" dirty="0"/>
          </a:p>
        </p:txBody>
      </p:sp>
      <p:sp>
        <p:nvSpPr>
          <p:cNvPr id="4" name="Slide Number Placeholder 3"/>
          <p:cNvSpPr>
            <a:spLocks noGrp="1"/>
          </p:cNvSpPr>
          <p:nvPr>
            <p:ph type="sldNum" sz="quarter" idx="10"/>
          </p:nvPr>
        </p:nvSpPr>
        <p:spPr/>
        <p:txBody>
          <a:bodyPr/>
          <a:lstStyle/>
          <a:p>
            <a:fld id="{44F80C73-8C45-4BAF-A570-1194CA855F66}" type="slidenum">
              <a:rPr lang="fa-IR" smtClean="0"/>
              <a:t>15</a:t>
            </a:fld>
            <a:endParaRPr lang="fa-IR"/>
          </a:p>
        </p:txBody>
      </p:sp>
    </p:spTree>
    <p:extLst>
      <p:ext uri="{BB962C8B-B14F-4D97-AF65-F5344CB8AC3E}">
        <p14:creationId xmlns:p14="http://schemas.microsoft.com/office/powerpoint/2010/main" val="26873640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sz="1200" b="0" i="0" kern="1200" dirty="0" err="1" smtClean="0">
                <a:solidFill>
                  <a:schemeClr val="tx1"/>
                </a:solidFill>
                <a:effectLst/>
                <a:latin typeface="+mn-lt"/>
                <a:ea typeface="+mn-ea"/>
                <a:cs typeface="+mn-cs"/>
              </a:rPr>
              <a:t>بزرگ‌ترین</a:t>
            </a:r>
            <a:r>
              <a:rPr lang="fa-IR" sz="1200" b="0" i="0" kern="1200" dirty="0" smtClean="0">
                <a:solidFill>
                  <a:schemeClr val="tx1"/>
                </a:solidFill>
                <a:effectLst/>
                <a:latin typeface="+mn-lt"/>
                <a:ea typeface="+mn-ea"/>
                <a:cs typeface="+mn-cs"/>
              </a:rPr>
              <a:t> شهر </a:t>
            </a:r>
            <a:r>
              <a:rPr lang="fa-IR" sz="1200" b="0" i="0" u="none" strike="noStrike" kern="1200" dirty="0" smtClean="0">
                <a:solidFill>
                  <a:schemeClr val="tx1"/>
                </a:solidFill>
                <a:effectLst/>
                <a:latin typeface="+mn-lt"/>
                <a:ea typeface="+mn-ea"/>
                <a:cs typeface="+mn-cs"/>
              </a:rPr>
              <a:t>ایالات متحده آمریکا</a:t>
            </a:r>
            <a:r>
              <a:rPr lang="fa-IR" sz="1200" b="0" i="0" kern="1200" dirty="0" smtClean="0">
                <a:solidFill>
                  <a:schemeClr val="tx1"/>
                </a:solidFill>
                <a:effectLst/>
                <a:latin typeface="+mn-lt"/>
                <a:ea typeface="+mn-ea"/>
                <a:cs typeface="+mn-cs"/>
              </a:rPr>
              <a:t>، </a:t>
            </a:r>
            <a:r>
              <a:rPr lang="fa-IR" sz="1200" b="0" i="0" kern="1200" dirty="0" err="1" smtClean="0">
                <a:solidFill>
                  <a:schemeClr val="tx1"/>
                </a:solidFill>
                <a:effectLst/>
                <a:latin typeface="+mn-lt"/>
                <a:ea typeface="+mn-ea"/>
                <a:cs typeface="+mn-cs"/>
              </a:rPr>
              <a:t>هم‌اکنون</a:t>
            </a:r>
            <a:r>
              <a:rPr lang="fa-IR" sz="1200" b="0" i="0" kern="1200" dirty="0" smtClean="0">
                <a:solidFill>
                  <a:schemeClr val="tx1"/>
                </a:solidFill>
                <a:effectLst/>
                <a:latin typeface="+mn-lt"/>
                <a:ea typeface="+mn-ea"/>
                <a:cs typeface="+mn-cs"/>
              </a:rPr>
              <a:t> </a:t>
            </a:r>
            <a:r>
              <a:rPr lang="fa-IR" sz="1200" b="0" i="0" kern="1200" dirty="0" err="1" smtClean="0">
                <a:solidFill>
                  <a:schemeClr val="tx1"/>
                </a:solidFill>
                <a:effectLst/>
                <a:latin typeface="+mn-lt"/>
                <a:ea typeface="+mn-ea"/>
                <a:cs typeface="+mn-cs"/>
              </a:rPr>
              <a:t>خانهٔ</a:t>
            </a:r>
            <a:r>
              <a:rPr lang="fa-IR" sz="1200" b="0" i="0" kern="1200" dirty="0" smtClean="0">
                <a:solidFill>
                  <a:schemeClr val="tx1"/>
                </a:solidFill>
                <a:effectLst/>
                <a:latin typeface="+mn-lt"/>
                <a:ea typeface="+mn-ea"/>
                <a:cs typeface="+mn-cs"/>
              </a:rPr>
              <a:t> ۵۸۴۵ ساختمان با ارتفاع زیاد است که از این تعداد، ۹۷ عدد دارای ارتفاع بالای ۶۰۰ پا (۱۸۳ متر) هستند</a:t>
            </a:r>
            <a:r>
              <a:rPr lang="fa-IR" sz="1200" b="0" i="0" u="none" strike="noStrike" kern="1200" baseline="30000" dirty="0" smtClean="0">
                <a:solidFill>
                  <a:schemeClr val="tx1"/>
                </a:solidFill>
                <a:effectLst/>
                <a:latin typeface="+mn-lt"/>
                <a:ea typeface="+mn-ea"/>
                <a:cs typeface="+mn-cs"/>
              </a:rPr>
              <a:t> </a:t>
            </a:r>
            <a:r>
              <a:rPr lang="fa-IR" sz="1200" b="0" i="0" kern="1200" dirty="0" smtClean="0">
                <a:solidFill>
                  <a:schemeClr val="tx1"/>
                </a:solidFill>
                <a:effectLst/>
                <a:latin typeface="+mn-lt"/>
                <a:ea typeface="+mn-ea"/>
                <a:cs typeface="+mn-cs"/>
              </a:rPr>
              <a:t>بلندترین ساختمان نیویورک..</a:t>
            </a:r>
            <a:r>
              <a:rPr lang="fa-IR" sz="1200" b="0" i="0" u="none" strike="noStrike" kern="1200" baseline="30000" dirty="0" smtClean="0">
                <a:solidFill>
                  <a:schemeClr val="tx1"/>
                </a:solidFill>
                <a:effectLst/>
                <a:latin typeface="+mn-lt"/>
                <a:ea typeface="+mn-ea"/>
                <a:cs typeface="+mn-cs"/>
              </a:rPr>
              <a:t> </a:t>
            </a:r>
            <a:r>
              <a:rPr lang="fa-IR" sz="1200" b="0" i="0" kern="1200" dirty="0" smtClean="0">
                <a:solidFill>
                  <a:schemeClr val="tx1"/>
                </a:solidFill>
                <a:effectLst/>
                <a:latin typeface="+mn-lt"/>
                <a:ea typeface="+mn-ea"/>
                <a:cs typeface="+mn-cs"/>
              </a:rPr>
              <a:t> بلندترین ساختمان </a:t>
            </a:r>
            <a:r>
              <a:rPr lang="fa-IR" sz="1200" b="0" i="0" kern="1200" dirty="0" err="1" smtClean="0">
                <a:solidFill>
                  <a:schemeClr val="tx1"/>
                </a:solidFill>
                <a:effectLst/>
                <a:latin typeface="+mn-lt"/>
                <a:ea typeface="+mn-ea"/>
                <a:cs typeface="+mn-cs"/>
              </a:rPr>
              <a:t>کامل‌شده</a:t>
            </a:r>
            <a:r>
              <a:rPr lang="fa-IR" sz="1200" b="0" i="0" kern="1200" dirty="0" smtClean="0">
                <a:solidFill>
                  <a:schemeClr val="tx1"/>
                </a:solidFill>
                <a:effectLst/>
                <a:latin typeface="+mn-lt"/>
                <a:ea typeface="+mn-ea"/>
                <a:cs typeface="+mn-cs"/>
              </a:rPr>
              <a:t> در نیویورک </a:t>
            </a:r>
            <a:r>
              <a:rPr lang="fa-IR" sz="1200" b="0" i="0" kern="1200" dirty="0" err="1" smtClean="0">
                <a:solidFill>
                  <a:schemeClr val="tx1"/>
                </a:solidFill>
                <a:effectLst/>
                <a:latin typeface="+mn-lt"/>
                <a:ea typeface="+mn-ea"/>
                <a:cs typeface="+mn-cs"/>
              </a:rPr>
              <a:t>هم‌اکنون</a:t>
            </a:r>
            <a:r>
              <a:rPr lang="fa-IR" sz="1200" b="0" i="0" kern="1200" dirty="0" smtClean="0">
                <a:solidFill>
                  <a:schemeClr val="tx1"/>
                </a:solidFill>
                <a:effectLst/>
                <a:latin typeface="+mn-lt"/>
                <a:ea typeface="+mn-ea"/>
                <a:cs typeface="+mn-cs"/>
              </a:rPr>
              <a:t> </a:t>
            </a:r>
            <a:r>
              <a:rPr lang="fa-IR" sz="1200" b="0" i="0" u="none" strike="noStrike" kern="1200" dirty="0" smtClean="0">
                <a:solidFill>
                  <a:schemeClr val="tx1"/>
                </a:solidFill>
                <a:effectLst/>
                <a:latin typeface="+mn-lt"/>
                <a:ea typeface="+mn-ea"/>
                <a:cs typeface="+mn-cs"/>
              </a:rPr>
              <a:t>ساختمان </a:t>
            </a:r>
            <a:r>
              <a:rPr lang="fa-IR" sz="1200" b="0" i="0" u="none" strike="noStrike" kern="1200" dirty="0" err="1" smtClean="0">
                <a:solidFill>
                  <a:schemeClr val="tx1"/>
                </a:solidFill>
                <a:effectLst/>
                <a:latin typeface="+mn-lt"/>
                <a:ea typeface="+mn-ea"/>
                <a:cs typeface="+mn-cs"/>
              </a:rPr>
              <a:t>امپایر</a:t>
            </a:r>
            <a:r>
              <a:rPr lang="fa-IR" sz="1200" b="0" i="0" u="none" strike="noStrike" kern="1200" dirty="0" smtClean="0">
                <a:solidFill>
                  <a:schemeClr val="tx1"/>
                </a:solidFill>
                <a:effectLst/>
                <a:latin typeface="+mn-lt"/>
                <a:ea typeface="+mn-ea"/>
                <a:cs typeface="+mn-cs"/>
              </a:rPr>
              <a:t> </a:t>
            </a:r>
            <a:r>
              <a:rPr lang="fa-IR" sz="1200" b="0" i="0" u="none" strike="noStrike" kern="1200" dirty="0" err="1" smtClean="0">
                <a:solidFill>
                  <a:schemeClr val="tx1"/>
                </a:solidFill>
                <a:effectLst/>
                <a:latin typeface="+mn-lt"/>
                <a:ea typeface="+mn-ea"/>
                <a:cs typeface="+mn-cs"/>
              </a:rPr>
              <a:t>استیت</a:t>
            </a:r>
            <a:r>
              <a:rPr lang="fa-IR" sz="1200" b="0" i="0" kern="1200" dirty="0" smtClean="0">
                <a:solidFill>
                  <a:schemeClr val="tx1"/>
                </a:solidFill>
                <a:effectLst/>
                <a:latin typeface="+mn-lt"/>
                <a:ea typeface="+mn-ea"/>
                <a:cs typeface="+mn-cs"/>
              </a:rPr>
              <a:t> با ۱۰۲ طبقه و ۱۲۵۰ پا (۳۸۱ متر) است که در </a:t>
            </a:r>
            <a:r>
              <a:rPr lang="fa-IR" sz="1200" b="0" i="0" u="none" strike="noStrike" kern="1200" dirty="0" err="1" smtClean="0">
                <a:solidFill>
                  <a:schemeClr val="tx1"/>
                </a:solidFill>
                <a:effectLst/>
                <a:latin typeface="+mn-lt"/>
                <a:ea typeface="+mn-ea"/>
                <a:cs typeface="+mn-cs"/>
              </a:rPr>
              <a:t>منهتن</a:t>
            </a:r>
            <a:r>
              <a:rPr lang="fa-IR" sz="1200" b="0" i="0" kern="1200" dirty="0" smtClean="0">
                <a:solidFill>
                  <a:schemeClr val="tx1"/>
                </a:solidFill>
                <a:effectLst/>
                <a:latin typeface="+mn-lt"/>
                <a:ea typeface="+mn-ea"/>
                <a:cs typeface="+mn-cs"/>
              </a:rPr>
              <a:t> قرار دارد و در سال ۱۹۳۰ ساخت آن به اتمام رسید و با افزوده شدن آنتن، ارتفاع آن به ۱۴۵۴ پا (۴۴۳ متر) رسید.</a:t>
            </a:r>
            <a:r>
              <a:rPr lang="fa-IR" sz="1200" b="0" i="0" u="none" strike="noStrike" kern="1200" baseline="30000" dirty="0" smtClean="0">
                <a:solidFill>
                  <a:schemeClr val="tx1"/>
                </a:solidFill>
                <a:effectLst/>
                <a:latin typeface="+mn-lt"/>
                <a:ea typeface="+mn-ea"/>
                <a:cs typeface="+mn-cs"/>
              </a:rPr>
              <a:t> </a:t>
            </a:r>
            <a:r>
              <a:rPr lang="fa-IR" sz="1200" b="0" i="0" kern="1200" dirty="0" smtClean="0">
                <a:solidFill>
                  <a:schemeClr val="tx1"/>
                </a:solidFill>
                <a:effectLst/>
                <a:latin typeface="+mn-lt"/>
                <a:ea typeface="+mn-ea"/>
                <a:cs typeface="+mn-cs"/>
              </a:rPr>
              <a:t> این ساختمان </a:t>
            </a:r>
            <a:r>
              <a:rPr lang="fa-IR" sz="1200" b="0" i="0" kern="1200" dirty="0" err="1" smtClean="0">
                <a:solidFill>
                  <a:schemeClr val="tx1"/>
                </a:solidFill>
                <a:effectLst/>
                <a:latin typeface="+mn-lt"/>
                <a:ea typeface="+mn-ea"/>
                <a:cs typeface="+mn-cs"/>
              </a:rPr>
              <a:t>هم‌اکنون</a:t>
            </a:r>
            <a:r>
              <a:rPr lang="fa-IR" sz="1200" b="0" i="0" kern="1200" dirty="0" smtClean="0">
                <a:solidFill>
                  <a:schemeClr val="tx1"/>
                </a:solidFill>
                <a:effectLst/>
                <a:latin typeface="+mn-lt"/>
                <a:ea typeface="+mn-ea"/>
                <a:cs typeface="+mn-cs"/>
              </a:rPr>
              <a:t> چهارمین ساختمان بلند ایالات متحده آمریکا و </a:t>
            </a:r>
            <a:r>
              <a:rPr lang="fa-IR" sz="1200" b="0" i="0" kern="1200" dirty="0" err="1" smtClean="0">
                <a:solidFill>
                  <a:schemeClr val="tx1"/>
                </a:solidFill>
                <a:effectLst/>
                <a:latin typeface="+mn-lt"/>
                <a:ea typeface="+mn-ea"/>
                <a:cs typeface="+mn-cs"/>
              </a:rPr>
              <a:t>بیست‌وسومین</a:t>
            </a:r>
            <a:r>
              <a:rPr lang="fa-IR" sz="1200" b="0" i="0" kern="1200" dirty="0" smtClean="0">
                <a:solidFill>
                  <a:schemeClr val="tx1"/>
                </a:solidFill>
                <a:effectLst/>
                <a:latin typeface="+mn-lt"/>
                <a:ea typeface="+mn-ea"/>
                <a:cs typeface="+mn-cs"/>
              </a:rPr>
              <a:t> ساختمان بلند جهان است. این ساختمان تا سال ۱۹۷۱ و ساخت </a:t>
            </a:r>
            <a:r>
              <a:rPr lang="fa-IR" sz="1200" b="0" i="0" u="none" strike="noStrike" kern="1200" dirty="0" smtClean="0">
                <a:solidFill>
                  <a:schemeClr val="tx1"/>
                </a:solidFill>
                <a:effectLst/>
                <a:latin typeface="+mn-lt"/>
                <a:ea typeface="+mn-ea"/>
                <a:cs typeface="+mn-cs"/>
              </a:rPr>
              <a:t>مرکز تجارت جهانی</a:t>
            </a:r>
            <a:r>
              <a:rPr lang="fa-IR" sz="1200" b="0" i="0" kern="1200" dirty="0" smtClean="0">
                <a:solidFill>
                  <a:schemeClr val="tx1"/>
                </a:solidFill>
                <a:effectLst/>
                <a:latin typeface="+mn-lt"/>
                <a:ea typeface="+mn-ea"/>
                <a:cs typeface="+mn-cs"/>
              </a:rPr>
              <a:t> با ارتفاع ۱۳۶۸ پا (۴۱۷ متر) بلندترین ساختمان جهان بود. مرکز تجارت جهانی نیز تا سال ۱۹۷۴ و اتمام ساخت </a:t>
            </a:r>
            <a:r>
              <a:rPr lang="fa-IR" sz="1200" b="0" i="0" u="none" strike="noStrike" kern="1200" dirty="0" smtClean="0">
                <a:solidFill>
                  <a:schemeClr val="tx1"/>
                </a:solidFill>
                <a:effectLst/>
                <a:latin typeface="+mn-lt"/>
                <a:ea typeface="+mn-ea"/>
                <a:cs typeface="+mn-cs"/>
              </a:rPr>
              <a:t>برج </a:t>
            </a:r>
            <a:r>
              <a:rPr lang="fa-IR" sz="1200" b="0" i="0" u="none" strike="noStrike" kern="1200" dirty="0" err="1" smtClean="0">
                <a:solidFill>
                  <a:schemeClr val="tx1"/>
                </a:solidFill>
                <a:effectLst/>
                <a:latin typeface="+mn-lt"/>
                <a:ea typeface="+mn-ea"/>
                <a:cs typeface="+mn-cs"/>
              </a:rPr>
              <a:t>ویلیس</a:t>
            </a:r>
            <a:r>
              <a:rPr lang="fa-IR" sz="1200" b="0" i="0" kern="1200" dirty="0" smtClean="0">
                <a:solidFill>
                  <a:schemeClr val="tx1"/>
                </a:solidFill>
                <a:effectLst/>
                <a:latin typeface="+mn-lt"/>
                <a:ea typeface="+mn-ea"/>
                <a:cs typeface="+mn-cs"/>
              </a:rPr>
              <a:t> </a:t>
            </a:r>
            <a:r>
              <a:rPr lang="fa-IR" sz="1200" b="0" i="0" kern="1200" dirty="0" err="1" smtClean="0">
                <a:solidFill>
                  <a:schemeClr val="tx1"/>
                </a:solidFill>
                <a:effectLst/>
                <a:latin typeface="+mn-lt"/>
                <a:ea typeface="+mn-ea"/>
                <a:cs typeface="+mn-cs"/>
              </a:rPr>
              <a:t>در</a:t>
            </a:r>
            <a:r>
              <a:rPr lang="fa-IR" sz="1200" b="0" i="0" u="none" strike="noStrike" kern="1200" dirty="0" err="1" smtClean="0">
                <a:solidFill>
                  <a:schemeClr val="tx1"/>
                </a:solidFill>
                <a:effectLst/>
                <a:latin typeface="+mn-lt"/>
                <a:ea typeface="+mn-ea"/>
                <a:cs typeface="+mn-cs"/>
              </a:rPr>
              <a:t>شیکاگو</a:t>
            </a:r>
            <a:r>
              <a:rPr lang="fa-IR" sz="1200" b="0" i="0" kern="1200" dirty="0" smtClean="0">
                <a:solidFill>
                  <a:schemeClr val="tx1"/>
                </a:solidFill>
                <a:effectLst/>
                <a:latin typeface="+mn-lt"/>
                <a:ea typeface="+mn-ea"/>
                <a:cs typeface="+mn-cs"/>
              </a:rPr>
              <a:t> با ۱۰۸ طبقه دارنده عنوان بلندترین ساختمان جهان بود.</a:t>
            </a:r>
          </a:p>
          <a:p>
            <a:r>
              <a:rPr lang="fa-IR" sz="1200" b="0" i="0" kern="1200" dirty="0" smtClean="0">
                <a:solidFill>
                  <a:schemeClr val="tx1"/>
                </a:solidFill>
                <a:effectLst/>
                <a:latin typeface="+mn-lt"/>
                <a:ea typeface="+mn-ea"/>
                <a:cs typeface="+mn-cs"/>
              </a:rPr>
              <a:t>مرکز تجارت جهانی نیز طی </a:t>
            </a:r>
            <a:r>
              <a:rPr lang="fa-IR" sz="1200" b="0" i="0" u="none" strike="noStrike" kern="1200" dirty="0" smtClean="0">
                <a:solidFill>
                  <a:schemeClr val="tx1"/>
                </a:solidFill>
                <a:effectLst/>
                <a:latin typeface="+mn-lt"/>
                <a:ea typeface="+mn-ea"/>
                <a:cs typeface="+mn-cs"/>
              </a:rPr>
              <a:t>حملات ۱۱ سپتامبر</a:t>
            </a:r>
            <a:r>
              <a:rPr lang="fa-IR" sz="1200" b="0" i="0" kern="1200" dirty="0" smtClean="0">
                <a:solidFill>
                  <a:schemeClr val="tx1"/>
                </a:solidFill>
                <a:effectLst/>
                <a:latin typeface="+mn-lt"/>
                <a:ea typeface="+mn-ea"/>
                <a:cs typeface="+mn-cs"/>
              </a:rPr>
              <a:t> در سال ۲۰۰۱ تخریب شد و </a:t>
            </a:r>
            <a:r>
              <a:rPr lang="fa-IR" sz="1200" b="0" i="0" u="none" strike="noStrike" kern="1200" dirty="0" smtClean="0">
                <a:solidFill>
                  <a:schemeClr val="tx1"/>
                </a:solidFill>
                <a:effectLst/>
                <a:latin typeface="+mn-lt"/>
                <a:ea typeface="+mn-ea"/>
                <a:cs typeface="+mn-cs"/>
              </a:rPr>
              <a:t>ساختمان </a:t>
            </a:r>
            <a:r>
              <a:rPr lang="fa-IR" sz="1200" b="0" i="0" u="none" strike="noStrike" kern="1200" dirty="0" err="1" smtClean="0">
                <a:solidFill>
                  <a:schemeClr val="tx1"/>
                </a:solidFill>
                <a:effectLst/>
                <a:latin typeface="+mn-lt"/>
                <a:ea typeface="+mn-ea"/>
                <a:cs typeface="+mn-cs"/>
              </a:rPr>
              <a:t>امپایر</a:t>
            </a:r>
            <a:r>
              <a:rPr lang="fa-IR" sz="1200" b="0" i="0" u="none" strike="noStrike" kern="1200" dirty="0" smtClean="0">
                <a:solidFill>
                  <a:schemeClr val="tx1"/>
                </a:solidFill>
                <a:effectLst/>
                <a:latin typeface="+mn-lt"/>
                <a:ea typeface="+mn-ea"/>
                <a:cs typeface="+mn-cs"/>
              </a:rPr>
              <a:t> </a:t>
            </a:r>
            <a:r>
              <a:rPr lang="fa-IR" sz="1200" b="0" i="0" u="none" strike="noStrike" kern="1200" dirty="0" err="1" smtClean="0">
                <a:solidFill>
                  <a:schemeClr val="tx1"/>
                </a:solidFill>
                <a:effectLst/>
                <a:latin typeface="+mn-lt"/>
                <a:ea typeface="+mn-ea"/>
                <a:cs typeface="+mn-cs"/>
              </a:rPr>
              <a:t>استیت</a:t>
            </a:r>
            <a:r>
              <a:rPr lang="fa-IR" sz="1200" b="0" i="0" kern="1200" dirty="0" smtClean="0">
                <a:solidFill>
                  <a:schemeClr val="tx1"/>
                </a:solidFill>
                <a:effectLst/>
                <a:latin typeface="+mn-lt"/>
                <a:ea typeface="+mn-ea"/>
                <a:cs typeface="+mn-cs"/>
              </a:rPr>
              <a:t> عنوان بلندترین ساختمان نیویورک را از مرکز تجارت جهانی </a:t>
            </a:r>
            <a:r>
              <a:rPr lang="fa-IR" sz="1200" b="0" i="0" kern="1200" dirty="0" err="1" smtClean="0">
                <a:solidFill>
                  <a:schemeClr val="tx1"/>
                </a:solidFill>
                <a:effectLst/>
                <a:latin typeface="+mn-lt"/>
                <a:ea typeface="+mn-ea"/>
                <a:cs typeface="+mn-cs"/>
              </a:rPr>
              <a:t>بازپس‌گرفت</a:t>
            </a:r>
            <a:r>
              <a:rPr lang="fa-IR" sz="1200" b="0" i="0" kern="1200" dirty="0" smtClean="0">
                <a:solidFill>
                  <a:schemeClr val="tx1"/>
                </a:solidFill>
                <a:effectLst/>
                <a:latin typeface="+mn-lt"/>
                <a:ea typeface="+mn-ea"/>
                <a:cs typeface="+mn-cs"/>
              </a:rPr>
              <a:t>. سومین ساختمان بلند در نیویورک </a:t>
            </a:r>
            <a:r>
              <a:rPr lang="fa-IR" sz="1200" b="0" i="0" u="none" strike="noStrike" kern="1200" dirty="0" smtClean="0">
                <a:solidFill>
                  <a:schemeClr val="tx1"/>
                </a:solidFill>
                <a:effectLst/>
                <a:latin typeface="+mn-lt"/>
                <a:ea typeface="+mn-ea"/>
                <a:cs typeface="+mn-cs"/>
              </a:rPr>
              <a:t>برج بانک </a:t>
            </a:r>
            <a:r>
              <a:rPr lang="fa-IR" sz="1200" b="0" i="0" u="none" strike="noStrike" kern="1200" dirty="0" err="1" smtClean="0">
                <a:solidFill>
                  <a:schemeClr val="tx1"/>
                </a:solidFill>
                <a:effectLst/>
                <a:latin typeface="+mn-lt"/>
                <a:ea typeface="+mn-ea"/>
                <a:cs typeface="+mn-cs"/>
              </a:rPr>
              <a:t>آو</a:t>
            </a:r>
            <a:r>
              <a:rPr lang="fa-IR" sz="1200" b="0" i="0" u="none" strike="noStrike" kern="1200" dirty="0" smtClean="0">
                <a:solidFill>
                  <a:schemeClr val="tx1"/>
                </a:solidFill>
                <a:effectLst/>
                <a:latin typeface="+mn-lt"/>
                <a:ea typeface="+mn-ea"/>
                <a:cs typeface="+mn-cs"/>
              </a:rPr>
              <a:t> آمریکا</a:t>
            </a:r>
            <a:r>
              <a:rPr lang="fa-IR" sz="1200" b="0" i="0" kern="1200" dirty="0" smtClean="0">
                <a:solidFill>
                  <a:schemeClr val="tx1"/>
                </a:solidFill>
                <a:effectLst/>
                <a:latin typeface="+mn-lt"/>
                <a:ea typeface="+mn-ea"/>
                <a:cs typeface="+mn-cs"/>
              </a:rPr>
              <a:t> است که با حساب سازه مخروطی آن ۱۲۰۰ پا (۳۶۶ متر) ارتفاع دارد.</a:t>
            </a:r>
            <a:r>
              <a:rPr lang="fa-IR" sz="1200" b="0" i="0" u="none" strike="noStrike" kern="1200" baseline="30000" dirty="0" smtClean="0">
                <a:solidFill>
                  <a:schemeClr val="tx1"/>
                </a:solidFill>
                <a:effectLst/>
                <a:latin typeface="+mn-lt"/>
                <a:ea typeface="+mn-ea"/>
                <a:cs typeface="+mn-cs"/>
              </a:rPr>
              <a:t> </a:t>
            </a:r>
            <a:r>
              <a:rPr lang="fa-IR" sz="1200" b="0" i="0" kern="1200" dirty="0" smtClean="0">
                <a:solidFill>
                  <a:schemeClr val="tx1"/>
                </a:solidFill>
                <a:effectLst/>
                <a:latin typeface="+mn-lt"/>
                <a:ea typeface="+mn-ea"/>
                <a:cs typeface="+mn-cs"/>
              </a:rPr>
              <a:t> چهارمین </a:t>
            </a:r>
            <a:r>
              <a:rPr lang="fa-IR" sz="1200" b="0" i="0" kern="1200" dirty="0" err="1" smtClean="0">
                <a:solidFill>
                  <a:schemeClr val="tx1"/>
                </a:solidFill>
                <a:effectLst/>
                <a:latin typeface="+mn-lt"/>
                <a:ea typeface="+mn-ea"/>
                <a:cs typeface="+mn-cs"/>
              </a:rPr>
              <a:t>ساختمان‌های</a:t>
            </a:r>
            <a:r>
              <a:rPr lang="fa-IR" sz="1200" b="0" i="0" kern="1200" dirty="0" smtClean="0">
                <a:solidFill>
                  <a:schemeClr val="tx1"/>
                </a:solidFill>
                <a:effectLst/>
                <a:latin typeface="+mn-lt"/>
                <a:ea typeface="+mn-ea"/>
                <a:cs typeface="+mn-cs"/>
              </a:rPr>
              <a:t> بلند نیویورک، </a:t>
            </a:r>
            <a:r>
              <a:rPr lang="fa-IR" sz="1200" b="0" i="0" u="none" strike="noStrike" kern="1200" dirty="0" smtClean="0">
                <a:solidFill>
                  <a:schemeClr val="tx1"/>
                </a:solidFill>
                <a:effectLst/>
                <a:latin typeface="+mn-lt"/>
                <a:ea typeface="+mn-ea"/>
                <a:cs typeface="+mn-cs"/>
              </a:rPr>
              <a:t>ساختمان </a:t>
            </a:r>
            <a:r>
              <a:rPr lang="fa-IR" sz="1200" b="0" i="0" u="none" strike="noStrike" kern="1200" dirty="0" err="1" smtClean="0">
                <a:solidFill>
                  <a:schemeClr val="tx1"/>
                </a:solidFill>
                <a:effectLst/>
                <a:latin typeface="+mn-lt"/>
                <a:ea typeface="+mn-ea"/>
                <a:cs typeface="+mn-cs"/>
              </a:rPr>
              <a:t>کرایسلر</a:t>
            </a:r>
            <a:r>
              <a:rPr lang="fa-IR" sz="1200" b="0" i="0" kern="1200" dirty="0" smtClean="0">
                <a:solidFill>
                  <a:schemeClr val="tx1"/>
                </a:solidFill>
                <a:effectLst/>
                <a:latin typeface="+mn-lt"/>
                <a:ea typeface="+mn-ea"/>
                <a:cs typeface="+mn-cs"/>
              </a:rPr>
              <a:t> و </a:t>
            </a:r>
            <a:r>
              <a:rPr lang="fa-IR" sz="1200" b="0" i="0" u="none" strike="noStrike" kern="1200" dirty="0" smtClean="0">
                <a:solidFill>
                  <a:schemeClr val="tx1"/>
                </a:solidFill>
                <a:effectLst/>
                <a:latin typeface="+mn-lt"/>
                <a:ea typeface="+mn-ea"/>
                <a:cs typeface="+mn-cs"/>
              </a:rPr>
              <a:t>ساختمان نیویورک تایمز</a:t>
            </a:r>
            <a:r>
              <a:rPr lang="fa-IR" sz="1200" b="0" i="0" kern="1200" dirty="0" smtClean="0">
                <a:solidFill>
                  <a:schemeClr val="tx1"/>
                </a:solidFill>
                <a:effectLst/>
                <a:latin typeface="+mn-lt"/>
                <a:ea typeface="+mn-ea"/>
                <a:cs typeface="+mn-cs"/>
              </a:rPr>
              <a:t> هستند. ساختمان </a:t>
            </a:r>
            <a:r>
              <a:rPr lang="fa-IR" sz="1200" b="0" i="0" kern="1200" dirty="0" err="1" smtClean="0">
                <a:solidFill>
                  <a:schemeClr val="tx1"/>
                </a:solidFill>
                <a:effectLst/>
                <a:latin typeface="+mn-lt"/>
                <a:ea typeface="+mn-ea"/>
                <a:cs typeface="+mn-cs"/>
              </a:rPr>
              <a:t>کرایسلر</a:t>
            </a:r>
            <a:r>
              <a:rPr lang="fa-IR" sz="1200" b="0" i="0" kern="1200" dirty="0" smtClean="0">
                <a:solidFill>
                  <a:schemeClr val="tx1"/>
                </a:solidFill>
                <a:effectLst/>
                <a:latin typeface="+mn-lt"/>
                <a:ea typeface="+mn-ea"/>
                <a:cs typeface="+mn-cs"/>
              </a:rPr>
              <a:t> از سال ۱۹۳۰ تا سال ۱۹۳۱ بلندترین ساختمان جهان بود.</a:t>
            </a:r>
            <a:r>
              <a:rPr lang="fa-IR" sz="1200" b="0" i="0" u="none" strike="noStrike" kern="1200" baseline="30000" dirty="0" smtClean="0">
                <a:solidFill>
                  <a:schemeClr val="tx1"/>
                </a:solidFill>
                <a:effectLst/>
                <a:latin typeface="+mn-lt"/>
                <a:ea typeface="+mn-ea"/>
                <a:cs typeface="+mn-cs"/>
              </a:rPr>
              <a:t> </a:t>
            </a:r>
            <a:r>
              <a:rPr lang="fa-IR" sz="1200" b="0" i="0" kern="1200" dirty="0" smtClean="0">
                <a:solidFill>
                  <a:schemeClr val="tx1"/>
                </a:solidFill>
                <a:effectLst/>
                <a:latin typeface="+mn-lt"/>
                <a:ea typeface="+mn-ea"/>
                <a:cs typeface="+mn-cs"/>
              </a:rPr>
              <a:t>تقریباً همه </a:t>
            </a:r>
            <a:r>
              <a:rPr lang="fa-IR" sz="1200" b="0" i="0" kern="1200" dirty="0" err="1" smtClean="0">
                <a:solidFill>
                  <a:schemeClr val="tx1"/>
                </a:solidFill>
                <a:effectLst/>
                <a:latin typeface="+mn-lt"/>
                <a:ea typeface="+mn-ea"/>
                <a:cs typeface="+mn-cs"/>
              </a:rPr>
              <a:t>ساختمان‌های</a:t>
            </a:r>
            <a:r>
              <a:rPr lang="fa-IR" sz="1200" b="0" i="0" kern="1200" dirty="0" smtClean="0">
                <a:solidFill>
                  <a:schemeClr val="tx1"/>
                </a:solidFill>
                <a:effectLst/>
                <a:latin typeface="+mn-lt"/>
                <a:ea typeface="+mn-ea"/>
                <a:cs typeface="+mn-cs"/>
              </a:rPr>
              <a:t> بلند نیویورک در </a:t>
            </a:r>
            <a:r>
              <a:rPr lang="fa-IR" sz="1200" b="0" i="0" u="none" strike="noStrike" kern="1200" dirty="0" err="1" smtClean="0">
                <a:solidFill>
                  <a:schemeClr val="tx1"/>
                </a:solidFill>
                <a:effectLst/>
                <a:latin typeface="+mn-lt"/>
                <a:ea typeface="+mn-ea"/>
                <a:cs typeface="+mn-cs"/>
              </a:rPr>
              <a:t>منهتن</a:t>
            </a:r>
            <a:r>
              <a:rPr lang="fa-IR" sz="1200" b="0" i="0" u="none" strike="noStrike" kern="1200" dirty="0" smtClean="0">
                <a:solidFill>
                  <a:schemeClr val="tx1"/>
                </a:solidFill>
                <a:effectLst/>
                <a:latin typeface="+mn-lt"/>
                <a:ea typeface="+mn-ea"/>
                <a:cs typeface="+mn-cs"/>
              </a:rPr>
              <a:t> جنوبی</a:t>
            </a:r>
            <a:r>
              <a:rPr lang="fa-IR" sz="1200" b="0" i="0" kern="1200" dirty="0" smtClean="0">
                <a:solidFill>
                  <a:schemeClr val="tx1"/>
                </a:solidFill>
                <a:effectLst/>
                <a:latin typeface="+mn-lt"/>
                <a:ea typeface="+mn-ea"/>
                <a:cs typeface="+mn-cs"/>
              </a:rPr>
              <a:t> متمرکز </a:t>
            </a:r>
            <a:r>
              <a:rPr lang="fa-IR" sz="1200" b="0" i="0" kern="1200" dirty="0" err="1" smtClean="0">
                <a:solidFill>
                  <a:schemeClr val="tx1"/>
                </a:solidFill>
                <a:effectLst/>
                <a:latin typeface="+mn-lt"/>
                <a:ea typeface="+mn-ea"/>
                <a:cs typeface="+mn-cs"/>
              </a:rPr>
              <a:t>شده‌اند</a:t>
            </a:r>
            <a:r>
              <a:rPr lang="fa-IR" sz="1200" b="0" i="0" kern="1200" dirty="0" smtClean="0">
                <a:solidFill>
                  <a:schemeClr val="tx1"/>
                </a:solidFill>
                <a:effectLst/>
                <a:latin typeface="+mn-lt"/>
                <a:ea typeface="+mn-ea"/>
                <a:cs typeface="+mn-cs"/>
              </a:rPr>
              <a:t>، اگرچه </a:t>
            </a:r>
            <a:r>
              <a:rPr lang="fa-IR" sz="1200" b="0" i="0" kern="1200" dirty="0" err="1" smtClean="0">
                <a:solidFill>
                  <a:schemeClr val="tx1"/>
                </a:solidFill>
                <a:effectLst/>
                <a:latin typeface="+mn-lt"/>
                <a:ea typeface="+mn-ea"/>
                <a:cs typeface="+mn-cs"/>
              </a:rPr>
              <a:t>ساختمان‌های</a:t>
            </a:r>
            <a:r>
              <a:rPr lang="fa-IR" sz="1200" b="0" i="0" kern="1200" dirty="0" smtClean="0">
                <a:solidFill>
                  <a:schemeClr val="tx1"/>
                </a:solidFill>
                <a:effectLst/>
                <a:latin typeface="+mn-lt"/>
                <a:ea typeface="+mn-ea"/>
                <a:cs typeface="+mn-cs"/>
              </a:rPr>
              <a:t> بلند دیگری نیز در </a:t>
            </a:r>
            <a:r>
              <a:rPr lang="fa-IR" sz="1200" b="0" i="0" u="none" strike="noStrike" kern="1200" dirty="0" err="1" smtClean="0">
                <a:solidFill>
                  <a:schemeClr val="tx1"/>
                </a:solidFill>
                <a:effectLst/>
                <a:latin typeface="+mn-lt"/>
                <a:ea typeface="+mn-ea"/>
                <a:cs typeface="+mn-cs"/>
              </a:rPr>
              <a:t>بروکلین</a:t>
            </a:r>
            <a:r>
              <a:rPr lang="fa-IR" sz="1200" b="0" i="0" kern="1200" dirty="0" smtClean="0">
                <a:solidFill>
                  <a:schemeClr val="tx1"/>
                </a:solidFill>
                <a:effectLst/>
                <a:latin typeface="+mn-lt"/>
                <a:ea typeface="+mn-ea"/>
                <a:cs typeface="+mn-cs"/>
              </a:rPr>
              <a:t>، </a:t>
            </a:r>
            <a:r>
              <a:rPr lang="fa-IR" sz="1200" b="0" i="0" u="none" strike="noStrike" kern="1200" dirty="0" err="1" smtClean="0">
                <a:solidFill>
                  <a:schemeClr val="tx1"/>
                </a:solidFill>
                <a:effectLst/>
                <a:latin typeface="+mn-lt"/>
                <a:ea typeface="+mn-ea"/>
                <a:cs typeface="+mn-cs"/>
              </a:rPr>
              <a:t>کویینز</a:t>
            </a:r>
            <a:r>
              <a:rPr lang="fa-IR" sz="1200" b="0" i="0" kern="1200" dirty="0" smtClean="0">
                <a:solidFill>
                  <a:schemeClr val="tx1"/>
                </a:solidFill>
                <a:effectLst/>
                <a:latin typeface="+mn-lt"/>
                <a:ea typeface="+mn-ea"/>
                <a:cs typeface="+mn-cs"/>
              </a:rPr>
              <a:t> </a:t>
            </a:r>
            <a:r>
              <a:rPr lang="fa-IR" sz="1200" b="0" i="0" kern="1200" dirty="0" err="1" smtClean="0">
                <a:solidFill>
                  <a:schemeClr val="tx1"/>
                </a:solidFill>
                <a:effectLst/>
                <a:latin typeface="+mn-lt"/>
                <a:ea typeface="+mn-ea"/>
                <a:cs typeface="+mn-cs"/>
              </a:rPr>
              <a:t>و</a:t>
            </a:r>
            <a:r>
              <a:rPr lang="fa-IR" sz="1200" b="0" i="0" u="none" strike="noStrike" kern="1200" dirty="0" err="1" smtClean="0">
                <a:solidFill>
                  <a:schemeClr val="tx1"/>
                </a:solidFill>
                <a:effectLst/>
                <a:latin typeface="+mn-lt"/>
                <a:ea typeface="+mn-ea"/>
                <a:cs typeface="+mn-cs"/>
              </a:rPr>
              <a:t>برانکس</a:t>
            </a:r>
            <a:r>
              <a:rPr lang="fa-IR" sz="1200" b="0" i="0" u="none" strike="noStrike" kern="1200" baseline="0" dirty="0" smtClean="0">
                <a:solidFill>
                  <a:schemeClr val="tx1"/>
                </a:solidFill>
                <a:effectLst/>
                <a:latin typeface="+mn-lt"/>
                <a:ea typeface="+mn-ea"/>
                <a:cs typeface="+mn-cs"/>
              </a:rPr>
              <a:t> </a:t>
            </a:r>
            <a:r>
              <a:rPr lang="fa-IR" sz="1200" b="0" i="0" kern="1200" dirty="0" smtClean="0">
                <a:solidFill>
                  <a:schemeClr val="tx1"/>
                </a:solidFill>
                <a:effectLst/>
                <a:latin typeface="+mn-lt"/>
                <a:ea typeface="+mn-ea"/>
                <a:cs typeface="+mn-cs"/>
              </a:rPr>
              <a:t>قرار دارند. در ژانویه ۲۰۱۱، نیویورک دارای ۲۲۸ ساختمان کامل یا در حال ساخت با ارتفاع حداقل ۵۰۰پا (۱۵۲ متر) بود،</a:t>
            </a:r>
            <a:r>
              <a:rPr lang="fa-IR" sz="1200" b="0" i="0" u="none" strike="noStrike" kern="1200" baseline="30000" dirty="0" smtClean="0">
                <a:solidFill>
                  <a:schemeClr val="tx1"/>
                </a:solidFill>
                <a:effectLst/>
                <a:latin typeface="+mn-lt"/>
                <a:ea typeface="+mn-ea"/>
                <a:cs typeface="+mn-cs"/>
              </a:rPr>
              <a:t> </a:t>
            </a:r>
            <a:r>
              <a:rPr lang="fa-IR" sz="1200" b="0" i="0" kern="1200" dirty="0" smtClean="0">
                <a:solidFill>
                  <a:schemeClr val="tx1"/>
                </a:solidFill>
                <a:effectLst/>
                <a:latin typeface="+mn-lt"/>
                <a:ea typeface="+mn-ea"/>
                <a:cs typeface="+mn-cs"/>
              </a:rPr>
              <a:t>که این تعداد، از تمامی شهرهای دیگر در ایالات متحده آمریکا بیشتر است.</a:t>
            </a:r>
          </a:p>
          <a:p>
            <a:endParaRPr lang="fa-IR" dirty="0"/>
          </a:p>
        </p:txBody>
      </p:sp>
      <p:sp>
        <p:nvSpPr>
          <p:cNvPr id="4" name="Slide Number Placeholder 3"/>
          <p:cNvSpPr>
            <a:spLocks noGrp="1"/>
          </p:cNvSpPr>
          <p:nvPr>
            <p:ph type="sldNum" sz="quarter" idx="10"/>
          </p:nvPr>
        </p:nvSpPr>
        <p:spPr/>
        <p:txBody>
          <a:bodyPr/>
          <a:lstStyle/>
          <a:p>
            <a:fld id="{44F80C73-8C45-4BAF-A570-1194CA855F66}" type="slidenum">
              <a:rPr lang="fa-IR" smtClean="0"/>
              <a:t>16</a:t>
            </a:fld>
            <a:endParaRPr lang="fa-IR"/>
          </a:p>
        </p:txBody>
      </p:sp>
    </p:spTree>
    <p:extLst>
      <p:ext uri="{BB962C8B-B14F-4D97-AF65-F5344CB8AC3E}">
        <p14:creationId xmlns:p14="http://schemas.microsoft.com/office/powerpoint/2010/main" val="40449696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sz="1200" b="0" i="0" kern="1200" dirty="0" smtClean="0">
                <a:solidFill>
                  <a:schemeClr val="tx1"/>
                </a:solidFill>
                <a:effectLst/>
                <a:latin typeface="+mn-lt"/>
                <a:ea typeface="+mn-ea"/>
                <a:cs typeface="+mn-cs"/>
              </a:rPr>
              <a:t>در هنگامی که پای </a:t>
            </a:r>
            <a:r>
              <a:rPr lang="fa-IR" sz="1200" b="0" i="0" kern="1200" dirty="0" err="1" smtClean="0">
                <a:solidFill>
                  <a:schemeClr val="tx1"/>
                </a:solidFill>
                <a:effectLst/>
                <a:latin typeface="+mn-lt"/>
                <a:ea typeface="+mn-ea"/>
                <a:cs typeface="+mn-cs"/>
              </a:rPr>
              <a:t>کاشفان</a:t>
            </a:r>
            <a:r>
              <a:rPr lang="fa-IR" sz="1200" b="0" i="0" kern="1200" dirty="0" smtClean="0">
                <a:solidFill>
                  <a:schemeClr val="tx1"/>
                </a:solidFill>
                <a:effectLst/>
                <a:latin typeface="+mn-lt"/>
                <a:ea typeface="+mn-ea"/>
                <a:cs typeface="+mn-cs"/>
              </a:rPr>
              <a:t> اروپایی به </a:t>
            </a:r>
            <a:r>
              <a:rPr lang="fa-IR" sz="1200" b="0" i="0" u="none" strike="noStrike" kern="1200" dirty="0" smtClean="0">
                <a:solidFill>
                  <a:schemeClr val="tx1"/>
                </a:solidFill>
                <a:effectLst/>
                <a:latin typeface="+mn-lt"/>
                <a:ea typeface="+mn-ea"/>
                <a:cs typeface="+mn-cs"/>
              </a:rPr>
              <a:t>قاره آمریکا</a:t>
            </a:r>
            <a:r>
              <a:rPr lang="fa-IR" sz="1200" b="0" i="0" kern="1200" dirty="0" smtClean="0">
                <a:solidFill>
                  <a:schemeClr val="tx1"/>
                </a:solidFill>
                <a:effectLst/>
                <a:latin typeface="+mn-lt"/>
                <a:ea typeface="+mn-ea"/>
                <a:cs typeface="+mn-cs"/>
              </a:rPr>
              <a:t> در حوالی سال </a:t>
            </a:r>
            <a:r>
              <a:rPr lang="fa-IR" sz="1200" b="0" i="0" u="none" strike="noStrike" kern="1200" dirty="0" smtClean="0">
                <a:solidFill>
                  <a:schemeClr val="tx1"/>
                </a:solidFill>
                <a:effectLst/>
                <a:latin typeface="+mn-lt"/>
                <a:ea typeface="+mn-ea"/>
                <a:cs typeface="+mn-cs"/>
              </a:rPr>
              <a:t>۱۵۲۴</a:t>
            </a:r>
            <a:r>
              <a:rPr lang="fa-IR" sz="1200" b="0" i="0" kern="1200" dirty="0" smtClean="0">
                <a:solidFill>
                  <a:schemeClr val="tx1"/>
                </a:solidFill>
                <a:effectLst/>
                <a:latin typeface="+mn-lt"/>
                <a:ea typeface="+mn-ea"/>
                <a:cs typeface="+mn-cs"/>
              </a:rPr>
              <a:t> میلادی باز شد، بیش از ۵۰۰۰ </a:t>
            </a:r>
            <a:r>
              <a:rPr lang="fa-IR" sz="1200" b="0" i="0" u="none" strike="noStrike" kern="1200" dirty="0" err="1" smtClean="0">
                <a:solidFill>
                  <a:schemeClr val="tx1"/>
                </a:solidFill>
                <a:effectLst/>
                <a:latin typeface="+mn-lt"/>
                <a:ea typeface="+mn-ea"/>
                <a:cs typeface="+mn-cs"/>
              </a:rPr>
              <a:t>سرخ‌پوست</a:t>
            </a:r>
            <a:r>
              <a:rPr lang="fa-IR" sz="1200" b="0" i="0" u="none" strike="noStrike" kern="1200" dirty="0" smtClean="0">
                <a:solidFill>
                  <a:schemeClr val="tx1"/>
                </a:solidFill>
                <a:effectLst/>
                <a:latin typeface="+mn-lt"/>
                <a:ea typeface="+mn-ea"/>
                <a:cs typeface="+mn-cs"/>
              </a:rPr>
              <a:t> آمریکایی</a:t>
            </a:r>
            <a:r>
              <a:rPr lang="fa-IR" sz="1200" b="0" i="0" kern="1200" dirty="0" smtClean="0">
                <a:solidFill>
                  <a:schemeClr val="tx1"/>
                </a:solidFill>
                <a:effectLst/>
                <a:latin typeface="+mn-lt"/>
                <a:ea typeface="+mn-ea"/>
                <a:cs typeface="+mn-cs"/>
              </a:rPr>
              <a:t> در </a:t>
            </a:r>
            <a:r>
              <a:rPr lang="fa-IR" sz="1200" b="0" i="0" kern="1200" dirty="0" err="1" smtClean="0">
                <a:solidFill>
                  <a:schemeClr val="tx1"/>
                </a:solidFill>
                <a:effectLst/>
                <a:latin typeface="+mn-lt"/>
                <a:ea typeface="+mn-ea"/>
                <a:cs typeface="+mn-cs"/>
              </a:rPr>
              <a:t>منطقهٔ</a:t>
            </a:r>
            <a:r>
              <a:rPr lang="fa-IR" sz="1200" b="0" i="0" kern="1200" dirty="0" smtClean="0">
                <a:solidFill>
                  <a:schemeClr val="tx1"/>
                </a:solidFill>
                <a:effectLst/>
                <a:latin typeface="+mn-lt"/>
                <a:ea typeface="+mn-ea"/>
                <a:cs typeface="+mn-cs"/>
              </a:rPr>
              <a:t> نیویورک زندگی </a:t>
            </a:r>
            <a:r>
              <a:rPr lang="fa-IR" sz="1200" b="0" i="0" kern="1200" dirty="0" err="1" smtClean="0">
                <a:solidFill>
                  <a:schemeClr val="tx1"/>
                </a:solidFill>
                <a:effectLst/>
                <a:latin typeface="+mn-lt"/>
                <a:ea typeface="+mn-ea"/>
                <a:cs typeface="+mn-cs"/>
              </a:rPr>
              <a:t>می‌کردند</a:t>
            </a:r>
            <a:r>
              <a:rPr lang="fa-IR" sz="1200" b="0" i="0" kern="1200" dirty="0" smtClean="0">
                <a:solidFill>
                  <a:schemeClr val="tx1"/>
                </a:solidFill>
                <a:effectLst/>
                <a:latin typeface="+mn-lt"/>
                <a:ea typeface="+mn-ea"/>
                <a:cs typeface="+mn-cs"/>
              </a:rPr>
              <a:t>.</a:t>
            </a:r>
            <a:r>
              <a:rPr lang="fa-IR" sz="1200" b="0" i="0" u="none" strike="noStrike" kern="1200" baseline="30000" dirty="0" smtClean="0">
                <a:solidFill>
                  <a:schemeClr val="tx1"/>
                </a:solidFill>
                <a:effectLst/>
                <a:latin typeface="+mn-lt"/>
                <a:ea typeface="+mn-ea"/>
                <a:cs typeface="+mn-cs"/>
              </a:rPr>
              <a:t> </a:t>
            </a:r>
            <a:r>
              <a:rPr lang="fa-IR" sz="1200" b="0" i="0" kern="1200" dirty="0" smtClean="0">
                <a:solidFill>
                  <a:schemeClr val="tx1"/>
                </a:solidFill>
                <a:effectLst/>
                <a:latin typeface="+mn-lt"/>
                <a:ea typeface="+mn-ea"/>
                <a:cs typeface="+mn-cs"/>
              </a:rPr>
              <a:t>درآن هنگام، کاشف معروف </a:t>
            </a:r>
            <a:r>
              <a:rPr lang="fa-IR" sz="1200" b="0" i="0" u="none" strike="noStrike" kern="1200" dirty="0" smtClean="0">
                <a:solidFill>
                  <a:schemeClr val="tx1"/>
                </a:solidFill>
                <a:effectLst/>
                <a:latin typeface="+mn-lt"/>
                <a:ea typeface="+mn-ea"/>
                <a:cs typeface="+mn-cs"/>
              </a:rPr>
              <a:t>ایتالیایی </a:t>
            </a:r>
            <a:r>
              <a:rPr lang="fa-IR" sz="1200" b="0" i="0" u="none" strike="noStrike" kern="1200" dirty="0" err="1" smtClean="0">
                <a:solidFill>
                  <a:schemeClr val="tx1"/>
                </a:solidFill>
                <a:effectLst/>
                <a:latin typeface="+mn-lt"/>
                <a:ea typeface="+mn-ea"/>
                <a:cs typeface="+mn-cs"/>
              </a:rPr>
              <a:t>جیوانی</a:t>
            </a:r>
            <a:r>
              <a:rPr lang="fa-IR" sz="1200" b="0" i="0" u="none" strike="noStrike" kern="1200" dirty="0" smtClean="0">
                <a:solidFill>
                  <a:schemeClr val="tx1"/>
                </a:solidFill>
                <a:effectLst/>
                <a:latin typeface="+mn-lt"/>
                <a:ea typeface="+mn-ea"/>
                <a:cs typeface="+mn-cs"/>
              </a:rPr>
              <a:t> </a:t>
            </a:r>
            <a:r>
              <a:rPr lang="fa-IR" sz="1200" b="0" i="0" u="none" strike="noStrike" kern="1200" dirty="0" err="1" smtClean="0">
                <a:solidFill>
                  <a:schemeClr val="tx1"/>
                </a:solidFill>
                <a:effectLst/>
                <a:latin typeface="+mn-lt"/>
                <a:ea typeface="+mn-ea"/>
                <a:cs typeface="+mn-cs"/>
              </a:rPr>
              <a:t>دا</a:t>
            </a:r>
            <a:r>
              <a:rPr lang="fa-IR" sz="1200" b="0" i="0" u="none" strike="noStrike" kern="1200" dirty="0" smtClean="0">
                <a:solidFill>
                  <a:schemeClr val="tx1"/>
                </a:solidFill>
                <a:effectLst/>
                <a:latin typeface="+mn-lt"/>
                <a:ea typeface="+mn-ea"/>
                <a:cs typeface="+mn-cs"/>
              </a:rPr>
              <a:t> </a:t>
            </a:r>
            <a:r>
              <a:rPr lang="fa-IR" sz="1200" b="0" i="0" u="none" strike="noStrike" kern="1200" dirty="0" err="1" smtClean="0">
                <a:solidFill>
                  <a:schemeClr val="tx1"/>
                </a:solidFill>
                <a:effectLst/>
                <a:latin typeface="+mn-lt"/>
                <a:ea typeface="+mn-ea"/>
                <a:cs typeface="+mn-cs"/>
              </a:rPr>
              <a:t>ورازانو</a:t>
            </a:r>
            <a:r>
              <a:rPr lang="fa-IR" sz="1200" b="0" i="0" u="none" strike="noStrike" kern="1200" baseline="0" dirty="0" smtClean="0">
                <a:solidFill>
                  <a:schemeClr val="tx1"/>
                </a:solidFill>
                <a:effectLst/>
                <a:latin typeface="+mn-lt"/>
                <a:ea typeface="+mn-ea"/>
                <a:cs typeface="+mn-cs"/>
              </a:rPr>
              <a:t> </a:t>
            </a:r>
            <a:r>
              <a:rPr lang="fa-IR" sz="1200" b="0" i="0" kern="1200" dirty="0" smtClean="0">
                <a:solidFill>
                  <a:schemeClr val="tx1"/>
                </a:solidFill>
                <a:effectLst/>
                <a:latin typeface="+mn-lt"/>
                <a:ea typeface="+mn-ea"/>
                <a:cs typeface="+mn-cs"/>
              </a:rPr>
              <a:t>که در آن زمان برای دربار </a:t>
            </a:r>
            <a:r>
              <a:rPr lang="fa-IR" sz="1200" b="0" i="0" u="none" strike="noStrike" kern="1200" dirty="0" smtClean="0">
                <a:solidFill>
                  <a:schemeClr val="tx1"/>
                </a:solidFill>
                <a:effectLst/>
                <a:latin typeface="+mn-lt"/>
                <a:ea typeface="+mn-ea"/>
                <a:cs typeface="+mn-cs"/>
              </a:rPr>
              <a:t>فرانسه</a:t>
            </a:r>
            <a:r>
              <a:rPr lang="fa-IR" sz="1200" b="0" i="0" kern="1200" dirty="0" smtClean="0">
                <a:solidFill>
                  <a:schemeClr val="tx1"/>
                </a:solidFill>
                <a:effectLst/>
                <a:latin typeface="+mn-lt"/>
                <a:ea typeface="+mn-ea"/>
                <a:cs typeface="+mn-cs"/>
              </a:rPr>
              <a:t> خدمت </a:t>
            </a:r>
            <a:r>
              <a:rPr lang="fa-IR" sz="1200" b="0" i="0" kern="1200" dirty="0" err="1" smtClean="0">
                <a:solidFill>
                  <a:schemeClr val="tx1"/>
                </a:solidFill>
                <a:effectLst/>
                <a:latin typeface="+mn-lt"/>
                <a:ea typeface="+mn-ea"/>
                <a:cs typeface="+mn-cs"/>
              </a:rPr>
              <a:t>می‌کرد</a:t>
            </a:r>
            <a:r>
              <a:rPr lang="fa-IR" sz="1200" b="0" i="0" kern="1200" dirty="0" smtClean="0">
                <a:solidFill>
                  <a:schemeClr val="tx1"/>
                </a:solidFill>
                <a:effectLst/>
                <a:latin typeface="+mn-lt"/>
                <a:ea typeface="+mn-ea"/>
                <a:cs typeface="+mn-cs"/>
              </a:rPr>
              <a:t>، منطقه نیویورک را به نام </a:t>
            </a:r>
            <a:r>
              <a:rPr lang="fa-IR" sz="1200" b="0" i="0" u="none" strike="noStrike" kern="1200" dirty="0" smtClean="0">
                <a:solidFill>
                  <a:schemeClr val="tx1"/>
                </a:solidFill>
                <a:effectLst/>
                <a:latin typeface="+mn-lt"/>
                <a:ea typeface="+mn-ea"/>
                <a:cs typeface="+mn-cs"/>
              </a:rPr>
              <a:t>فرانسوی</a:t>
            </a:r>
            <a:r>
              <a:rPr lang="fa-IR" sz="1200" b="0" i="0" kern="1200" dirty="0" smtClean="0">
                <a:solidFill>
                  <a:schemeClr val="tx1"/>
                </a:solidFill>
                <a:effectLst/>
                <a:latin typeface="+mn-lt"/>
                <a:ea typeface="+mn-ea"/>
                <a:cs typeface="+mn-cs"/>
              </a:rPr>
              <a:t> </a:t>
            </a:r>
            <a:r>
              <a:rPr lang="fa-IR" sz="1200" b="0" i="0" u="none" strike="noStrike" kern="1200" dirty="0" err="1" smtClean="0">
                <a:solidFill>
                  <a:schemeClr val="tx1"/>
                </a:solidFill>
                <a:effectLst/>
                <a:latin typeface="+mn-lt"/>
                <a:ea typeface="+mn-ea"/>
                <a:cs typeface="+mn-cs"/>
              </a:rPr>
              <a:t>نوئل</a:t>
            </a:r>
            <a:r>
              <a:rPr lang="fa-IR" sz="1200" b="0" i="0" u="none" strike="noStrike" kern="1200" dirty="0" smtClean="0">
                <a:solidFill>
                  <a:schemeClr val="tx1"/>
                </a:solidFill>
                <a:effectLst/>
                <a:latin typeface="+mn-lt"/>
                <a:ea typeface="+mn-ea"/>
                <a:cs typeface="+mn-cs"/>
              </a:rPr>
              <a:t> </a:t>
            </a:r>
            <a:r>
              <a:rPr lang="fa-IR" sz="1200" b="0" i="0" u="none" strike="noStrike" kern="1200" dirty="0" err="1" smtClean="0">
                <a:solidFill>
                  <a:schemeClr val="tx1"/>
                </a:solidFill>
                <a:effectLst/>
                <a:latin typeface="+mn-lt"/>
                <a:ea typeface="+mn-ea"/>
                <a:cs typeface="+mn-cs"/>
              </a:rPr>
              <a:t>آنگولیم</a:t>
            </a:r>
            <a:r>
              <a:rPr lang="fa-IR" sz="1200" b="0" i="0" kern="1200" dirty="0" smtClean="0">
                <a:solidFill>
                  <a:schemeClr val="tx1"/>
                </a:solidFill>
                <a:effectLst/>
                <a:latin typeface="+mn-lt"/>
                <a:ea typeface="+mn-ea"/>
                <a:cs typeface="+mn-cs"/>
              </a:rPr>
              <a:t> (</a:t>
            </a:r>
            <a:r>
              <a:rPr lang="fa-IR" sz="1200" b="0" i="0" kern="1200" dirty="0" err="1" smtClean="0">
                <a:solidFill>
                  <a:schemeClr val="tx1"/>
                </a:solidFill>
                <a:effectLst/>
                <a:latin typeface="+mn-lt"/>
                <a:ea typeface="+mn-ea"/>
                <a:cs typeface="+mn-cs"/>
              </a:rPr>
              <a:t>آنگولیم</a:t>
            </a:r>
            <a:r>
              <a:rPr lang="fa-IR" sz="1200" b="0" i="0" kern="1200" dirty="0" smtClean="0">
                <a:solidFill>
                  <a:schemeClr val="tx1"/>
                </a:solidFill>
                <a:effectLst/>
                <a:latin typeface="+mn-lt"/>
                <a:ea typeface="+mn-ea"/>
                <a:cs typeface="+mn-cs"/>
              </a:rPr>
              <a:t> نو) نامگذاری کرد.</a:t>
            </a:r>
            <a:r>
              <a:rPr lang="fa-IR" sz="1200" b="0" i="0" u="none" strike="noStrike" kern="1200" baseline="30000" dirty="0" smtClean="0">
                <a:solidFill>
                  <a:schemeClr val="tx1"/>
                </a:solidFill>
                <a:effectLst/>
                <a:latin typeface="+mn-lt"/>
                <a:ea typeface="+mn-ea"/>
                <a:cs typeface="+mn-cs"/>
                <a:hlinkClick r:id="rId3"/>
              </a:rPr>
              <a:t>]</a:t>
            </a:r>
            <a:r>
              <a:rPr lang="fa-IR" sz="1200" b="0" i="0" kern="1200" dirty="0" smtClean="0">
                <a:solidFill>
                  <a:schemeClr val="tx1"/>
                </a:solidFill>
                <a:effectLst/>
                <a:latin typeface="+mn-lt"/>
                <a:ea typeface="+mn-ea"/>
                <a:cs typeface="+mn-cs"/>
              </a:rPr>
              <a:t> مهاجران اروپایی </a:t>
            </a:r>
            <a:r>
              <a:rPr lang="fa-IR" sz="1200" b="0" i="0" kern="1200" dirty="0" err="1" smtClean="0">
                <a:solidFill>
                  <a:schemeClr val="tx1"/>
                </a:solidFill>
                <a:effectLst/>
                <a:latin typeface="+mn-lt"/>
                <a:ea typeface="+mn-ea"/>
                <a:cs typeface="+mn-cs"/>
              </a:rPr>
              <a:t>هم‌زمان</a:t>
            </a:r>
            <a:r>
              <a:rPr lang="fa-IR" sz="1200" b="0" i="0" kern="1200" dirty="0" smtClean="0">
                <a:solidFill>
                  <a:schemeClr val="tx1"/>
                </a:solidFill>
                <a:effectLst/>
                <a:latin typeface="+mn-lt"/>
                <a:ea typeface="+mn-ea"/>
                <a:cs typeface="+mn-cs"/>
              </a:rPr>
              <a:t> با آغاز به کار </a:t>
            </a:r>
            <a:r>
              <a:rPr lang="fa-IR" sz="1200" b="0" i="0" u="none" strike="noStrike" kern="1200" dirty="0" smtClean="0">
                <a:solidFill>
                  <a:schemeClr val="tx1"/>
                </a:solidFill>
                <a:effectLst/>
                <a:latin typeface="+mn-lt"/>
                <a:ea typeface="+mn-ea"/>
                <a:cs typeface="+mn-cs"/>
              </a:rPr>
              <a:t>کمپانی خز هلند</a:t>
            </a:r>
            <a:r>
              <a:rPr lang="fa-IR" sz="1200" b="0" i="0" kern="1200" dirty="0" smtClean="0">
                <a:solidFill>
                  <a:schemeClr val="tx1"/>
                </a:solidFill>
                <a:effectLst/>
                <a:latin typeface="+mn-lt"/>
                <a:ea typeface="+mn-ea"/>
                <a:cs typeface="+mn-cs"/>
              </a:rPr>
              <a:t> در منطقه نیویورک، آغاز به سکنی گزیدن کردند. مهاجرت اروپائیان بخصوص </a:t>
            </a:r>
            <a:r>
              <a:rPr lang="fa-IR" sz="1200" b="0" i="0" u="none" strike="noStrike" kern="1200" dirty="0" err="1" smtClean="0">
                <a:solidFill>
                  <a:schemeClr val="tx1"/>
                </a:solidFill>
                <a:effectLst/>
                <a:latin typeface="+mn-lt"/>
                <a:ea typeface="+mn-ea"/>
                <a:cs typeface="+mn-cs"/>
              </a:rPr>
              <a:t>هلندی‌ها</a:t>
            </a:r>
            <a:r>
              <a:rPr lang="fa-IR" sz="1200" b="0" i="0" kern="1200" dirty="0" smtClean="0">
                <a:solidFill>
                  <a:schemeClr val="tx1"/>
                </a:solidFill>
                <a:effectLst/>
                <a:latin typeface="+mn-lt"/>
                <a:ea typeface="+mn-ea"/>
                <a:cs typeface="+mn-cs"/>
              </a:rPr>
              <a:t> به نیویورک باعث شد تا قسمت جنوبی </a:t>
            </a:r>
            <a:r>
              <a:rPr lang="fa-IR" sz="1200" b="0" i="0" u="none" strike="noStrike" kern="1200" dirty="0" smtClean="0">
                <a:solidFill>
                  <a:schemeClr val="tx1"/>
                </a:solidFill>
                <a:effectLst/>
                <a:latin typeface="+mn-lt"/>
                <a:ea typeface="+mn-ea"/>
                <a:cs typeface="+mn-cs"/>
              </a:rPr>
              <a:t>منطقه </a:t>
            </a:r>
            <a:r>
              <a:rPr lang="fa-IR" sz="1200" b="0" i="0" u="none" strike="noStrike" kern="1200" dirty="0" err="1" smtClean="0">
                <a:solidFill>
                  <a:schemeClr val="tx1"/>
                </a:solidFill>
                <a:effectLst/>
                <a:latin typeface="+mn-lt"/>
                <a:ea typeface="+mn-ea"/>
                <a:cs typeface="+mn-cs"/>
              </a:rPr>
              <a:t>منهتن</a:t>
            </a:r>
            <a:r>
              <a:rPr lang="fa-IR" sz="1200" b="0" i="0" kern="1200" dirty="0" smtClean="0">
                <a:solidFill>
                  <a:schemeClr val="tx1"/>
                </a:solidFill>
                <a:effectLst/>
                <a:latin typeface="+mn-lt"/>
                <a:ea typeface="+mn-ea"/>
                <a:cs typeface="+mn-cs"/>
              </a:rPr>
              <a:t> را در سال </a:t>
            </a:r>
            <a:r>
              <a:rPr lang="fa-IR" sz="1200" b="0" i="0" u="none" strike="noStrike" kern="1200" dirty="0" smtClean="0">
                <a:solidFill>
                  <a:schemeClr val="tx1"/>
                </a:solidFill>
                <a:effectLst/>
                <a:latin typeface="+mn-lt"/>
                <a:ea typeface="+mn-ea"/>
                <a:cs typeface="+mn-cs"/>
              </a:rPr>
              <a:t>۱۶۱۴</a:t>
            </a:r>
            <a:r>
              <a:rPr lang="fa-IR" sz="1200" b="0" i="0" u="none" strike="noStrike" kern="1200" baseline="0" dirty="0" smtClean="0">
                <a:solidFill>
                  <a:schemeClr val="tx1"/>
                </a:solidFill>
                <a:effectLst/>
                <a:latin typeface="+mn-lt"/>
                <a:ea typeface="+mn-ea"/>
                <a:cs typeface="+mn-cs"/>
              </a:rPr>
              <a:t> </a:t>
            </a:r>
            <a:r>
              <a:rPr lang="fa-IR" sz="1200" b="0" i="0" kern="1200" dirty="0" smtClean="0">
                <a:solidFill>
                  <a:schemeClr val="tx1"/>
                </a:solidFill>
                <a:effectLst/>
                <a:latin typeface="+mn-lt"/>
                <a:ea typeface="+mn-ea"/>
                <a:cs typeface="+mn-cs"/>
              </a:rPr>
              <a:t>میلادی </a:t>
            </a:r>
            <a:r>
              <a:rPr lang="fa-IR" sz="1200" b="0" i="0" u="none" strike="noStrike" kern="1200" dirty="0" smtClean="0">
                <a:solidFill>
                  <a:schemeClr val="tx1"/>
                </a:solidFill>
                <a:effectLst/>
                <a:latin typeface="+mn-lt"/>
                <a:ea typeface="+mn-ea"/>
                <a:cs typeface="+mn-cs"/>
              </a:rPr>
              <a:t>نیو آمستردام</a:t>
            </a:r>
            <a:r>
              <a:rPr lang="fa-IR" sz="1200" b="0" i="0" kern="1200" dirty="0" smtClean="0">
                <a:solidFill>
                  <a:schemeClr val="tx1"/>
                </a:solidFill>
                <a:effectLst/>
                <a:latin typeface="+mn-lt"/>
                <a:ea typeface="+mn-ea"/>
                <a:cs typeface="+mn-cs"/>
              </a:rPr>
              <a:t> (</a:t>
            </a:r>
            <a:r>
              <a:rPr lang="fa-IR" sz="1200" b="0" i="0" u="none" strike="noStrike" kern="1200" dirty="0" smtClean="0">
                <a:solidFill>
                  <a:schemeClr val="tx1"/>
                </a:solidFill>
                <a:effectLst/>
                <a:latin typeface="+mn-lt"/>
                <a:ea typeface="+mn-ea"/>
                <a:cs typeface="+mn-cs"/>
              </a:rPr>
              <a:t>آمستردام</a:t>
            </a:r>
            <a:r>
              <a:rPr lang="fa-IR" sz="1200" b="0" i="0" kern="1200" dirty="0" smtClean="0">
                <a:solidFill>
                  <a:schemeClr val="tx1"/>
                </a:solidFill>
                <a:effectLst/>
                <a:latin typeface="+mn-lt"/>
                <a:ea typeface="+mn-ea"/>
                <a:cs typeface="+mn-cs"/>
              </a:rPr>
              <a:t> جدید) بنامند. درآن زمان فرماندار مستعمره </a:t>
            </a:r>
            <a:r>
              <a:rPr lang="fa-IR" sz="1200" b="0" i="0" kern="1200" dirty="0" err="1" smtClean="0">
                <a:solidFill>
                  <a:schemeClr val="tx1"/>
                </a:solidFill>
                <a:effectLst/>
                <a:latin typeface="+mn-lt"/>
                <a:ea typeface="+mn-ea"/>
                <a:cs typeface="+mn-cs"/>
              </a:rPr>
              <a:t>هلندی‌ها</a:t>
            </a:r>
            <a:r>
              <a:rPr lang="fa-IR" sz="1200" b="0" i="0" kern="1200" dirty="0" smtClean="0">
                <a:solidFill>
                  <a:schemeClr val="tx1"/>
                </a:solidFill>
                <a:effectLst/>
                <a:latin typeface="+mn-lt"/>
                <a:ea typeface="+mn-ea"/>
                <a:cs typeface="+mn-cs"/>
              </a:rPr>
              <a:t> به نام </a:t>
            </a:r>
            <a:r>
              <a:rPr lang="fa-IR" sz="1200" b="0" i="0" u="none" strike="noStrike" kern="1200" dirty="0" smtClean="0">
                <a:solidFill>
                  <a:schemeClr val="tx1"/>
                </a:solidFill>
                <a:effectLst/>
                <a:latin typeface="+mn-lt"/>
                <a:ea typeface="+mn-ea"/>
                <a:cs typeface="+mn-cs"/>
              </a:rPr>
              <a:t>پیتر </a:t>
            </a:r>
            <a:r>
              <a:rPr lang="fa-IR" sz="1200" b="0" i="0" u="none" strike="noStrike" kern="1200" dirty="0" err="1" smtClean="0">
                <a:solidFill>
                  <a:schemeClr val="tx1"/>
                </a:solidFill>
                <a:effectLst/>
                <a:latin typeface="+mn-lt"/>
                <a:ea typeface="+mn-ea"/>
                <a:cs typeface="+mn-cs"/>
              </a:rPr>
              <a:t>مینوئیت</a:t>
            </a:r>
            <a:r>
              <a:rPr lang="fa-IR" sz="1200" b="0" i="0" kern="1200" dirty="0" smtClean="0">
                <a:solidFill>
                  <a:schemeClr val="tx1"/>
                </a:solidFill>
                <a:effectLst/>
                <a:latin typeface="+mn-lt"/>
                <a:ea typeface="+mn-ea"/>
                <a:cs typeface="+mn-cs"/>
              </a:rPr>
              <a:t>، تمامی جزیره </a:t>
            </a:r>
            <a:r>
              <a:rPr lang="fa-IR" sz="1200" b="0" i="0" kern="1200" dirty="0" err="1" smtClean="0">
                <a:solidFill>
                  <a:schemeClr val="tx1"/>
                </a:solidFill>
                <a:effectLst/>
                <a:latin typeface="+mn-lt"/>
                <a:ea typeface="+mn-ea"/>
                <a:cs typeface="+mn-cs"/>
              </a:rPr>
              <a:t>منهتن</a:t>
            </a:r>
            <a:r>
              <a:rPr lang="fa-IR" sz="1200" b="0" i="0" kern="1200" dirty="0" smtClean="0">
                <a:solidFill>
                  <a:schemeClr val="tx1"/>
                </a:solidFill>
                <a:effectLst/>
                <a:latin typeface="+mn-lt"/>
                <a:ea typeface="+mn-ea"/>
                <a:cs typeface="+mn-cs"/>
              </a:rPr>
              <a:t> را از </a:t>
            </a:r>
            <a:r>
              <a:rPr lang="fa-IR" sz="1200" b="0" i="0" kern="1200" dirty="0" err="1" smtClean="0">
                <a:solidFill>
                  <a:schemeClr val="tx1"/>
                </a:solidFill>
                <a:effectLst/>
                <a:latin typeface="+mn-lt"/>
                <a:ea typeface="+mn-ea"/>
                <a:cs typeface="+mn-cs"/>
              </a:rPr>
              <a:t>سرخ‌پوستان</a:t>
            </a:r>
            <a:r>
              <a:rPr lang="fa-IR" sz="1200" b="0" i="0" kern="1200" dirty="0" smtClean="0">
                <a:solidFill>
                  <a:schemeClr val="tx1"/>
                </a:solidFill>
                <a:effectLst/>
                <a:latin typeface="+mn-lt"/>
                <a:ea typeface="+mn-ea"/>
                <a:cs typeface="+mn-cs"/>
              </a:rPr>
              <a:t> در سال </a:t>
            </a:r>
            <a:r>
              <a:rPr lang="fa-IR" sz="1200" b="0" i="0" u="none" strike="noStrike" kern="1200" dirty="0" smtClean="0">
                <a:solidFill>
                  <a:schemeClr val="tx1"/>
                </a:solidFill>
                <a:effectLst/>
                <a:latin typeface="+mn-lt"/>
                <a:ea typeface="+mn-ea"/>
                <a:cs typeface="+mn-cs"/>
              </a:rPr>
              <a:t>۱۶۲۴</a:t>
            </a:r>
            <a:r>
              <a:rPr lang="fa-IR" sz="1200" b="0" i="0" kern="1200" dirty="0" smtClean="0">
                <a:solidFill>
                  <a:schemeClr val="tx1"/>
                </a:solidFill>
                <a:effectLst/>
                <a:latin typeface="+mn-lt"/>
                <a:ea typeface="+mn-ea"/>
                <a:cs typeface="+mn-cs"/>
              </a:rPr>
              <a:t> میلادی با مبلغ ۲۴ </a:t>
            </a:r>
            <a:r>
              <a:rPr lang="fa-IR" sz="1200" b="0" i="0" u="none" strike="noStrike" kern="1200" dirty="0" smtClean="0">
                <a:solidFill>
                  <a:schemeClr val="tx1"/>
                </a:solidFill>
                <a:effectLst/>
                <a:latin typeface="+mn-lt"/>
                <a:ea typeface="+mn-ea"/>
                <a:cs typeface="+mn-cs"/>
              </a:rPr>
              <a:t>دلار</a:t>
            </a:r>
            <a:r>
              <a:rPr lang="fa-IR" sz="1200" b="0" i="0" kern="1200" dirty="0" smtClean="0">
                <a:solidFill>
                  <a:schemeClr val="tx1"/>
                </a:solidFill>
                <a:effectLst/>
                <a:latin typeface="+mn-lt"/>
                <a:ea typeface="+mn-ea"/>
                <a:cs typeface="+mn-cs"/>
              </a:rPr>
              <a:t> خریداری کرد.</a:t>
            </a:r>
            <a:r>
              <a:rPr lang="fa-IR" sz="1200" b="0" i="0" u="none" strike="noStrike" kern="1200" baseline="30000" dirty="0" smtClean="0">
                <a:solidFill>
                  <a:schemeClr val="tx1"/>
                </a:solidFill>
                <a:effectLst/>
                <a:latin typeface="+mn-lt"/>
                <a:ea typeface="+mn-ea"/>
                <a:cs typeface="+mn-cs"/>
              </a:rPr>
              <a:t> </a:t>
            </a:r>
            <a:r>
              <a:rPr lang="fa-IR" sz="1200" b="0" i="0" kern="1200" dirty="0" smtClean="0">
                <a:solidFill>
                  <a:schemeClr val="tx1"/>
                </a:solidFill>
                <a:effectLst/>
                <a:latin typeface="+mn-lt"/>
                <a:ea typeface="+mn-ea"/>
                <a:cs typeface="+mn-cs"/>
              </a:rPr>
              <a:t>در سال </a:t>
            </a:r>
            <a:r>
              <a:rPr lang="fa-IR" sz="1200" b="0" i="0" u="none" strike="noStrike" kern="1200" dirty="0" smtClean="0">
                <a:solidFill>
                  <a:schemeClr val="tx1"/>
                </a:solidFill>
                <a:effectLst/>
                <a:latin typeface="+mn-lt"/>
                <a:ea typeface="+mn-ea"/>
                <a:cs typeface="+mn-cs"/>
              </a:rPr>
              <a:t>۱۶۶۴</a:t>
            </a:r>
            <a:r>
              <a:rPr lang="fa-IR" sz="1200" b="0" i="0" kern="1200" dirty="0" smtClean="0">
                <a:solidFill>
                  <a:schemeClr val="tx1"/>
                </a:solidFill>
                <a:effectLst/>
                <a:latin typeface="+mn-lt"/>
                <a:ea typeface="+mn-ea"/>
                <a:cs typeface="+mn-cs"/>
              </a:rPr>
              <a:t> میلادی، </a:t>
            </a:r>
            <a:r>
              <a:rPr lang="fa-IR" sz="1200" b="0" i="0" u="none" strike="noStrike" kern="1200" dirty="0" err="1" smtClean="0">
                <a:solidFill>
                  <a:schemeClr val="tx1"/>
                </a:solidFill>
                <a:effectLst/>
                <a:latin typeface="+mn-lt"/>
                <a:ea typeface="+mn-ea"/>
                <a:cs typeface="+mn-cs"/>
              </a:rPr>
              <a:t>انگلیسی‌ها</a:t>
            </a:r>
            <a:r>
              <a:rPr lang="fa-IR" sz="1200" b="0" i="0" kern="1200" dirty="0" smtClean="0">
                <a:solidFill>
                  <a:schemeClr val="tx1"/>
                </a:solidFill>
                <a:effectLst/>
                <a:latin typeface="+mn-lt"/>
                <a:ea typeface="+mn-ea"/>
                <a:cs typeface="+mn-cs"/>
              </a:rPr>
              <a:t> شهر </a:t>
            </a:r>
            <a:r>
              <a:rPr lang="fa-IR" sz="1200" b="0" i="0" u="none" strike="noStrike" kern="1200" dirty="0" smtClean="0">
                <a:solidFill>
                  <a:schemeClr val="tx1"/>
                </a:solidFill>
                <a:effectLst/>
                <a:latin typeface="+mn-lt"/>
                <a:ea typeface="+mn-ea"/>
                <a:cs typeface="+mn-cs"/>
              </a:rPr>
              <a:t>نیو آمستردام</a:t>
            </a:r>
            <a:r>
              <a:rPr lang="fa-IR" sz="1200" b="0" i="0" kern="1200" dirty="0" smtClean="0">
                <a:solidFill>
                  <a:schemeClr val="tx1"/>
                </a:solidFill>
                <a:effectLst/>
                <a:latin typeface="+mn-lt"/>
                <a:ea typeface="+mn-ea"/>
                <a:cs typeface="+mn-cs"/>
              </a:rPr>
              <a:t> را اشغال کردند و آن را به نام «نیویورک» و به افتخار پادشاه وقت بریتانیا، </a:t>
            </a:r>
            <a:r>
              <a:rPr lang="fa-IR" sz="1200" b="0" i="0" u="none" strike="noStrike" kern="1200" dirty="0" smtClean="0">
                <a:solidFill>
                  <a:schemeClr val="tx1"/>
                </a:solidFill>
                <a:effectLst/>
                <a:latin typeface="+mn-lt"/>
                <a:ea typeface="+mn-ea"/>
                <a:cs typeface="+mn-cs"/>
              </a:rPr>
              <a:t>جیمز دوم</a:t>
            </a:r>
            <a:r>
              <a:rPr lang="fa-IR" sz="1200" b="0" i="0" u="none" strike="noStrike" kern="1200" baseline="0" dirty="0" smtClean="0">
                <a:solidFill>
                  <a:schemeClr val="tx1"/>
                </a:solidFill>
                <a:effectLst/>
                <a:latin typeface="+mn-lt"/>
                <a:ea typeface="+mn-ea"/>
                <a:cs typeface="+mn-cs"/>
              </a:rPr>
              <a:t> </a:t>
            </a:r>
            <a:r>
              <a:rPr lang="fa-IR" sz="1200" b="0" i="0" kern="1200" dirty="0" smtClean="0">
                <a:solidFill>
                  <a:schemeClr val="tx1"/>
                </a:solidFill>
                <a:effectLst/>
                <a:latin typeface="+mn-lt"/>
                <a:ea typeface="+mn-ea"/>
                <a:cs typeface="+mn-cs"/>
              </a:rPr>
              <a:t>که دارای لقب سلطنتی «</a:t>
            </a:r>
            <a:r>
              <a:rPr lang="fa-IR" sz="1200" b="0" i="0" kern="1200" dirty="0" err="1" smtClean="0">
                <a:solidFill>
                  <a:schemeClr val="tx1"/>
                </a:solidFill>
                <a:effectLst/>
                <a:latin typeface="+mn-lt"/>
                <a:ea typeface="+mn-ea"/>
                <a:cs typeface="+mn-cs"/>
              </a:rPr>
              <a:t>دوک</a:t>
            </a:r>
            <a:r>
              <a:rPr lang="fa-IR" sz="1200" b="0" i="0" kern="1200" baseline="0" dirty="0" smtClean="0">
                <a:solidFill>
                  <a:schemeClr val="tx1"/>
                </a:solidFill>
                <a:effectLst/>
                <a:latin typeface="+mn-lt"/>
                <a:ea typeface="+mn-ea"/>
                <a:cs typeface="+mn-cs"/>
              </a:rPr>
              <a:t> یورک و </a:t>
            </a:r>
            <a:r>
              <a:rPr lang="fa-IR" sz="1200" b="0" i="0" kern="1200" baseline="0" dirty="0" err="1" smtClean="0">
                <a:solidFill>
                  <a:schemeClr val="tx1"/>
                </a:solidFill>
                <a:effectLst/>
                <a:latin typeface="+mn-lt"/>
                <a:ea typeface="+mn-ea"/>
                <a:cs typeface="+mn-cs"/>
              </a:rPr>
              <a:t>آلبنی</a:t>
            </a:r>
            <a:r>
              <a:rPr lang="fa-IR" sz="1200" b="0" i="0" kern="1200" dirty="0" smtClean="0">
                <a:solidFill>
                  <a:schemeClr val="tx1"/>
                </a:solidFill>
                <a:effectLst/>
                <a:latin typeface="+mn-lt"/>
                <a:ea typeface="+mn-ea"/>
                <a:cs typeface="+mn-cs"/>
              </a:rPr>
              <a:t>» بود، نامگذاری کردند.</a:t>
            </a:r>
            <a:r>
              <a:rPr lang="fa-IR" sz="1200" b="0" i="0" u="none" strike="noStrike" kern="1200" baseline="30000" dirty="0" smtClean="0">
                <a:solidFill>
                  <a:schemeClr val="tx1"/>
                </a:solidFill>
                <a:effectLst/>
                <a:latin typeface="+mn-lt"/>
                <a:ea typeface="+mn-ea"/>
                <a:cs typeface="+mn-cs"/>
              </a:rPr>
              <a:t> </a:t>
            </a:r>
            <a:r>
              <a:rPr lang="fa-IR" sz="1200" b="0" i="0" kern="1200" dirty="0" smtClean="0">
                <a:solidFill>
                  <a:schemeClr val="tx1"/>
                </a:solidFill>
                <a:effectLst/>
                <a:latin typeface="+mn-lt"/>
                <a:ea typeface="+mn-ea"/>
                <a:cs typeface="+mn-cs"/>
              </a:rPr>
              <a:t> در پایان </a:t>
            </a:r>
            <a:r>
              <a:rPr lang="fa-IR" sz="1200" b="0" i="0" u="none" strike="noStrike" kern="1200" dirty="0" smtClean="0">
                <a:solidFill>
                  <a:schemeClr val="tx1"/>
                </a:solidFill>
                <a:effectLst/>
                <a:latin typeface="+mn-lt"/>
                <a:ea typeface="+mn-ea"/>
                <a:cs typeface="+mn-cs"/>
              </a:rPr>
              <a:t>دومین جنگ انگلستان و هلند</a:t>
            </a:r>
            <a:r>
              <a:rPr lang="fa-IR" sz="1200" b="0" i="0" kern="1200" dirty="0" smtClean="0">
                <a:solidFill>
                  <a:schemeClr val="tx1"/>
                </a:solidFill>
                <a:effectLst/>
                <a:latin typeface="+mn-lt"/>
                <a:ea typeface="+mn-ea"/>
                <a:cs typeface="+mn-cs"/>
              </a:rPr>
              <a:t>، </a:t>
            </a:r>
            <a:r>
              <a:rPr lang="fa-IR" sz="1200" b="0" i="0" kern="1200" dirty="0" err="1" smtClean="0">
                <a:solidFill>
                  <a:schemeClr val="tx1"/>
                </a:solidFill>
                <a:effectLst/>
                <a:latin typeface="+mn-lt"/>
                <a:ea typeface="+mn-ea"/>
                <a:cs typeface="+mn-cs"/>
              </a:rPr>
              <a:t>هلندی‌ها</a:t>
            </a:r>
            <a:r>
              <a:rPr lang="fa-IR" sz="1200" b="0" i="0" kern="1200" dirty="0" smtClean="0">
                <a:solidFill>
                  <a:schemeClr val="tx1"/>
                </a:solidFill>
                <a:effectLst/>
                <a:latin typeface="+mn-lt"/>
                <a:ea typeface="+mn-ea"/>
                <a:cs typeface="+mn-cs"/>
              </a:rPr>
              <a:t> کنترل </a:t>
            </a:r>
            <a:r>
              <a:rPr lang="fa-IR" sz="1200" b="0" i="0" u="none" strike="noStrike" kern="1200" dirty="0" smtClean="0">
                <a:solidFill>
                  <a:schemeClr val="tx1"/>
                </a:solidFill>
                <a:effectLst/>
                <a:latin typeface="+mn-lt"/>
                <a:ea typeface="+mn-ea"/>
                <a:cs typeface="+mn-cs"/>
              </a:rPr>
              <a:t>جزیره ران</a:t>
            </a:r>
            <a:r>
              <a:rPr lang="fa-IR" sz="1200" b="0" i="0" kern="1200" dirty="0" smtClean="0">
                <a:solidFill>
                  <a:schemeClr val="tx1"/>
                </a:solidFill>
                <a:effectLst/>
                <a:latin typeface="+mn-lt"/>
                <a:ea typeface="+mn-ea"/>
                <a:cs typeface="+mn-cs"/>
              </a:rPr>
              <a:t> را که در آنزمان ارزش بسیار بیشتری نسبت به </a:t>
            </a:r>
            <a:r>
              <a:rPr lang="fa-IR" sz="1200" b="0" i="0" u="none" strike="noStrike" kern="1200" dirty="0" smtClean="0">
                <a:solidFill>
                  <a:schemeClr val="tx1"/>
                </a:solidFill>
                <a:effectLst/>
                <a:latin typeface="+mn-lt"/>
                <a:ea typeface="+mn-ea"/>
                <a:cs typeface="+mn-cs"/>
              </a:rPr>
              <a:t>نیو آمستردام</a:t>
            </a:r>
            <a:r>
              <a:rPr lang="fa-IR" sz="1200" b="0" i="0" kern="1200" dirty="0" smtClean="0">
                <a:solidFill>
                  <a:schemeClr val="tx1"/>
                </a:solidFill>
                <a:effectLst/>
                <a:latin typeface="+mn-lt"/>
                <a:ea typeface="+mn-ea"/>
                <a:cs typeface="+mn-cs"/>
              </a:rPr>
              <a:t> داشت را به دست آوردند و بدین ترتیب به کنترل </a:t>
            </a:r>
            <a:r>
              <a:rPr lang="fa-IR" sz="1200" b="0" i="0" u="none" strike="noStrike" kern="1200" dirty="0" err="1" smtClean="0">
                <a:solidFill>
                  <a:schemeClr val="tx1"/>
                </a:solidFill>
                <a:effectLst/>
                <a:latin typeface="+mn-lt"/>
                <a:ea typeface="+mn-ea"/>
                <a:cs typeface="+mn-cs"/>
              </a:rPr>
              <a:t>بریتانیایی‌ها</a:t>
            </a:r>
            <a:r>
              <a:rPr lang="fa-IR" sz="1200" b="0" i="0" kern="1200" dirty="0" smtClean="0">
                <a:solidFill>
                  <a:schemeClr val="tx1"/>
                </a:solidFill>
                <a:effectLst/>
                <a:latin typeface="+mn-lt"/>
                <a:ea typeface="+mn-ea"/>
                <a:cs typeface="+mn-cs"/>
              </a:rPr>
              <a:t> بر نیو آمستردام (نیویورک) رضایت دادند..</a:t>
            </a:r>
            <a:r>
              <a:rPr lang="fa-IR" sz="1200" b="0" i="0" u="none" strike="noStrike" kern="1200" baseline="30000" dirty="0" smtClean="0">
                <a:solidFill>
                  <a:schemeClr val="tx1"/>
                </a:solidFill>
                <a:effectLst/>
                <a:latin typeface="+mn-lt"/>
                <a:ea typeface="+mn-ea"/>
                <a:cs typeface="+mn-cs"/>
              </a:rPr>
              <a:t> </a:t>
            </a:r>
            <a:r>
              <a:rPr lang="fa-IR" sz="1200" b="0" i="0" kern="1200" dirty="0" err="1" smtClean="0">
                <a:solidFill>
                  <a:schemeClr val="tx1"/>
                </a:solidFill>
                <a:effectLst/>
                <a:latin typeface="+mn-lt"/>
                <a:ea typeface="+mn-ea"/>
                <a:cs typeface="+mn-cs"/>
              </a:rPr>
              <a:t>نقشه‌ای</a:t>
            </a:r>
            <a:r>
              <a:rPr lang="fa-IR" sz="1200" b="0" i="0" kern="1200" dirty="0" smtClean="0">
                <a:solidFill>
                  <a:schemeClr val="tx1"/>
                </a:solidFill>
                <a:effectLst/>
                <a:latin typeface="+mn-lt"/>
                <a:ea typeface="+mn-ea"/>
                <a:cs typeface="+mn-cs"/>
              </a:rPr>
              <a:t> از </a:t>
            </a:r>
            <a:r>
              <a:rPr lang="fa-IR" sz="1200" b="0" i="0" u="none" strike="noStrike" kern="1200" dirty="0" err="1" smtClean="0">
                <a:solidFill>
                  <a:schemeClr val="tx1"/>
                </a:solidFill>
                <a:effectLst/>
                <a:latin typeface="+mn-lt"/>
                <a:ea typeface="+mn-ea"/>
                <a:cs typeface="+mn-cs"/>
              </a:rPr>
              <a:t>منهتن</a:t>
            </a:r>
            <a:r>
              <a:rPr lang="fa-IR" sz="1200" b="0" i="0" u="none" strike="noStrike" kern="1200" dirty="0" smtClean="0">
                <a:solidFill>
                  <a:schemeClr val="tx1"/>
                </a:solidFill>
                <a:effectLst/>
                <a:latin typeface="+mn-lt"/>
                <a:ea typeface="+mn-ea"/>
                <a:cs typeface="+mn-cs"/>
              </a:rPr>
              <a:t> جنوبی</a:t>
            </a:r>
            <a:r>
              <a:rPr lang="fa-IR" sz="1200" b="0" i="0" kern="1200" dirty="0" smtClean="0">
                <a:solidFill>
                  <a:schemeClr val="tx1"/>
                </a:solidFill>
                <a:effectLst/>
                <a:latin typeface="+mn-lt"/>
                <a:ea typeface="+mn-ea"/>
                <a:cs typeface="+mn-cs"/>
              </a:rPr>
              <a:t> در سال </a:t>
            </a:r>
            <a:r>
              <a:rPr lang="fa-IR" sz="1200" b="0" i="0" u="none" strike="noStrike" kern="1200" dirty="0" smtClean="0">
                <a:solidFill>
                  <a:schemeClr val="tx1"/>
                </a:solidFill>
                <a:effectLst/>
                <a:latin typeface="+mn-lt"/>
                <a:ea typeface="+mn-ea"/>
                <a:cs typeface="+mn-cs"/>
              </a:rPr>
              <a:t>۱۶۶۰ </a:t>
            </a:r>
            <a:r>
              <a:rPr lang="fa-IR" sz="1200" b="0" i="0" kern="1200" dirty="0" smtClean="0">
                <a:solidFill>
                  <a:schemeClr val="tx1"/>
                </a:solidFill>
                <a:effectLst/>
                <a:latin typeface="+mn-lt"/>
                <a:ea typeface="+mn-ea"/>
                <a:cs typeface="+mn-cs"/>
              </a:rPr>
              <a:t>میلادی و </a:t>
            </a:r>
            <a:r>
              <a:rPr lang="fa-IR" sz="1200" b="0" i="0" kern="1200" dirty="0" err="1" smtClean="0">
                <a:solidFill>
                  <a:schemeClr val="tx1"/>
                </a:solidFill>
                <a:effectLst/>
                <a:latin typeface="+mn-lt"/>
                <a:ea typeface="+mn-ea"/>
                <a:cs typeface="+mn-cs"/>
              </a:rPr>
              <a:t>درهنگامی</a:t>
            </a:r>
            <a:r>
              <a:rPr lang="fa-IR" sz="1200" b="0" i="0" kern="1200" dirty="0" smtClean="0">
                <a:solidFill>
                  <a:schemeClr val="tx1"/>
                </a:solidFill>
                <a:effectLst/>
                <a:latin typeface="+mn-lt"/>
                <a:ea typeface="+mn-ea"/>
                <a:cs typeface="+mn-cs"/>
              </a:rPr>
              <a:t> که نیویورک قسمتی </a:t>
            </a:r>
            <a:r>
              <a:rPr lang="fa-IR" sz="1200" b="0" i="0" kern="1200" dirty="0" err="1" smtClean="0">
                <a:solidFill>
                  <a:schemeClr val="tx1"/>
                </a:solidFill>
                <a:effectLst/>
                <a:latin typeface="+mn-lt"/>
                <a:ea typeface="+mn-ea"/>
                <a:cs typeface="+mn-cs"/>
              </a:rPr>
              <a:t>از</a:t>
            </a:r>
            <a:r>
              <a:rPr lang="fa-IR" sz="1200" b="0" i="0" u="none" strike="noStrike" kern="1200" dirty="0" err="1" smtClean="0">
                <a:solidFill>
                  <a:schemeClr val="tx1"/>
                </a:solidFill>
                <a:effectLst/>
                <a:latin typeface="+mn-lt"/>
                <a:ea typeface="+mn-ea"/>
                <a:cs typeface="+mn-cs"/>
              </a:rPr>
              <a:t>آمستردام</a:t>
            </a:r>
            <a:r>
              <a:rPr lang="fa-IR" sz="1200" b="0" i="0" u="none" strike="noStrike" kern="1200" dirty="0" smtClean="0">
                <a:solidFill>
                  <a:schemeClr val="tx1"/>
                </a:solidFill>
                <a:effectLst/>
                <a:latin typeface="+mn-lt"/>
                <a:ea typeface="+mn-ea"/>
                <a:cs typeface="+mn-cs"/>
              </a:rPr>
              <a:t> جدید</a:t>
            </a:r>
            <a:r>
              <a:rPr lang="fa-IR" sz="1200" b="0" i="0" kern="1200" dirty="0" smtClean="0">
                <a:solidFill>
                  <a:schemeClr val="tx1"/>
                </a:solidFill>
                <a:effectLst/>
                <a:latin typeface="+mn-lt"/>
                <a:ea typeface="+mn-ea"/>
                <a:cs typeface="+mn-cs"/>
              </a:rPr>
              <a:t> خوانده </a:t>
            </a:r>
            <a:r>
              <a:rPr lang="fa-IR" sz="1200" b="0" i="0" kern="1200" dirty="0" err="1" smtClean="0">
                <a:solidFill>
                  <a:schemeClr val="tx1"/>
                </a:solidFill>
                <a:effectLst/>
                <a:latin typeface="+mn-lt"/>
                <a:ea typeface="+mn-ea"/>
                <a:cs typeface="+mn-cs"/>
              </a:rPr>
              <a:t>می‌شد</a:t>
            </a:r>
            <a:r>
              <a:rPr lang="fa-IR" sz="1200" b="0" i="0" kern="1200" dirty="0" smtClean="0">
                <a:solidFill>
                  <a:schemeClr val="tx1"/>
                </a:solidFill>
                <a:effectLst/>
                <a:latin typeface="+mn-lt"/>
                <a:ea typeface="+mn-ea"/>
                <a:cs typeface="+mn-cs"/>
              </a:rPr>
              <a:t>.</a:t>
            </a:r>
          </a:p>
          <a:p>
            <a:r>
              <a:rPr lang="fa-IR" sz="1200" b="0" i="0" kern="1200" dirty="0" smtClean="0">
                <a:solidFill>
                  <a:schemeClr val="tx1"/>
                </a:solidFill>
                <a:effectLst/>
                <a:latin typeface="+mn-lt"/>
                <a:ea typeface="+mn-ea"/>
                <a:cs typeface="+mn-cs"/>
              </a:rPr>
              <a:t>شهر نیویورک در زیر سلطه نیروهای </a:t>
            </a:r>
            <a:r>
              <a:rPr lang="fa-IR" sz="1200" b="0" i="0" u="none" strike="noStrike" kern="1200" dirty="0" smtClean="0">
                <a:solidFill>
                  <a:schemeClr val="tx1"/>
                </a:solidFill>
                <a:effectLst/>
                <a:latin typeface="+mn-lt"/>
                <a:ea typeface="+mn-ea"/>
                <a:cs typeface="+mn-cs"/>
              </a:rPr>
              <a:t>بریتانیایی</a:t>
            </a:r>
            <a:r>
              <a:rPr lang="fa-IR" sz="1200" b="0" i="0" kern="1200" dirty="0" smtClean="0">
                <a:solidFill>
                  <a:schemeClr val="tx1"/>
                </a:solidFill>
                <a:effectLst/>
                <a:latin typeface="+mn-lt"/>
                <a:ea typeface="+mn-ea"/>
                <a:cs typeface="+mn-cs"/>
              </a:rPr>
              <a:t> به </a:t>
            </a:r>
            <a:r>
              <a:rPr lang="fa-IR" sz="1200" b="0" i="0" u="none" strike="noStrike" kern="1200" dirty="0" smtClean="0">
                <a:solidFill>
                  <a:schemeClr val="tx1"/>
                </a:solidFill>
                <a:effectLst/>
                <a:latin typeface="+mn-lt"/>
                <a:ea typeface="+mn-ea"/>
                <a:cs typeface="+mn-cs"/>
              </a:rPr>
              <a:t>بندر</a:t>
            </a:r>
            <a:r>
              <a:rPr lang="fa-IR" sz="1200" b="0" i="0" kern="1200" dirty="0" smtClean="0">
                <a:solidFill>
                  <a:schemeClr val="tx1"/>
                </a:solidFill>
                <a:effectLst/>
                <a:latin typeface="+mn-lt"/>
                <a:ea typeface="+mn-ea"/>
                <a:cs typeface="+mn-cs"/>
              </a:rPr>
              <a:t> و مرکزیت تجاری مهمی تبدیل شد. در سال </a:t>
            </a:r>
            <a:r>
              <a:rPr lang="fa-IR" sz="1200" b="0" i="0" u="sng" kern="1200" dirty="0" smtClean="0">
                <a:solidFill>
                  <a:schemeClr val="tx1"/>
                </a:solidFill>
                <a:effectLst/>
                <a:latin typeface="+mn-lt"/>
                <a:ea typeface="+mn-ea"/>
                <a:cs typeface="+mn-cs"/>
              </a:rPr>
              <a:t>۱۷۵۴</a:t>
            </a:r>
            <a:r>
              <a:rPr lang="fa-IR" sz="1200" b="0" i="0" kern="1200" dirty="0" smtClean="0">
                <a:solidFill>
                  <a:schemeClr val="tx1"/>
                </a:solidFill>
                <a:effectLst/>
                <a:latin typeface="+mn-lt"/>
                <a:ea typeface="+mn-ea"/>
                <a:cs typeface="+mn-cs"/>
              </a:rPr>
              <a:t> میلادی، </a:t>
            </a:r>
            <a:r>
              <a:rPr lang="fa-IR" sz="1200" b="0" i="0" u="none" strike="noStrike" kern="1200" dirty="0" smtClean="0">
                <a:solidFill>
                  <a:schemeClr val="tx1"/>
                </a:solidFill>
                <a:effectLst/>
                <a:latin typeface="+mn-lt"/>
                <a:ea typeface="+mn-ea"/>
                <a:cs typeface="+mn-cs"/>
              </a:rPr>
              <a:t>دانشگاه کلمبیا</a:t>
            </a:r>
            <a:r>
              <a:rPr lang="fa-IR" sz="1200" b="0" i="0" kern="1200" dirty="0" smtClean="0">
                <a:solidFill>
                  <a:schemeClr val="tx1"/>
                </a:solidFill>
                <a:effectLst/>
                <a:latin typeface="+mn-lt"/>
                <a:ea typeface="+mn-ea"/>
                <a:cs typeface="+mn-cs"/>
              </a:rPr>
              <a:t> به فرمان </a:t>
            </a:r>
            <a:r>
              <a:rPr lang="fa-IR" sz="1200" b="0" i="0" u="none" strike="noStrike" kern="1200" dirty="0" smtClean="0">
                <a:solidFill>
                  <a:schemeClr val="tx1"/>
                </a:solidFill>
                <a:effectLst/>
                <a:latin typeface="+mn-lt"/>
                <a:ea typeface="+mn-ea"/>
                <a:cs typeface="+mn-cs"/>
              </a:rPr>
              <a:t>جورج دوم </a:t>
            </a:r>
            <a:r>
              <a:rPr lang="fa-IR" sz="1200" b="0" i="0" kern="1200" dirty="0" smtClean="0">
                <a:solidFill>
                  <a:schemeClr val="tx1"/>
                </a:solidFill>
                <a:effectLst/>
                <a:latin typeface="+mn-lt"/>
                <a:ea typeface="+mn-ea"/>
                <a:cs typeface="+mn-cs"/>
              </a:rPr>
              <a:t>پادشاه وقت </a:t>
            </a:r>
            <a:r>
              <a:rPr lang="fa-IR" sz="1200" b="0" i="0" u="none" strike="noStrike" kern="1200" dirty="0" smtClean="0">
                <a:solidFill>
                  <a:schemeClr val="tx1"/>
                </a:solidFill>
                <a:effectLst/>
                <a:latin typeface="+mn-lt"/>
                <a:ea typeface="+mn-ea"/>
                <a:cs typeface="+mn-cs"/>
              </a:rPr>
              <a:t>بریتانیای کبیر</a:t>
            </a:r>
            <a:r>
              <a:rPr lang="fa-IR" sz="1200" b="0" i="0" kern="1200" dirty="0" smtClean="0">
                <a:solidFill>
                  <a:schemeClr val="tx1"/>
                </a:solidFill>
                <a:effectLst/>
                <a:latin typeface="+mn-lt"/>
                <a:ea typeface="+mn-ea"/>
                <a:cs typeface="+mn-cs"/>
              </a:rPr>
              <a:t>، با نام «</a:t>
            </a:r>
            <a:r>
              <a:rPr lang="fa-IR" sz="1200" b="0" i="0" kern="1200" dirty="0" err="1" smtClean="0">
                <a:solidFill>
                  <a:schemeClr val="tx1"/>
                </a:solidFill>
                <a:effectLst/>
                <a:latin typeface="+mn-lt"/>
                <a:ea typeface="+mn-ea"/>
                <a:cs typeface="+mn-cs"/>
              </a:rPr>
              <a:t>کینگز</a:t>
            </a:r>
            <a:r>
              <a:rPr lang="fa-IR" sz="1200" b="0" i="0" kern="1200" dirty="0" smtClean="0">
                <a:solidFill>
                  <a:schemeClr val="tx1"/>
                </a:solidFill>
                <a:effectLst/>
                <a:latin typeface="+mn-lt"/>
                <a:ea typeface="+mn-ea"/>
                <a:cs typeface="+mn-cs"/>
              </a:rPr>
              <a:t> کالج» (کالج پادشاه) در </a:t>
            </a:r>
            <a:r>
              <a:rPr lang="fa-IR" sz="1200" b="0" i="0" u="none" strike="noStrike" kern="1200" dirty="0" err="1" smtClean="0">
                <a:solidFill>
                  <a:schemeClr val="tx1"/>
                </a:solidFill>
                <a:effectLst/>
                <a:latin typeface="+mn-lt"/>
                <a:ea typeface="+mn-ea"/>
                <a:cs typeface="+mn-cs"/>
              </a:rPr>
              <a:t>منهتن</a:t>
            </a:r>
            <a:r>
              <a:rPr lang="fa-IR" sz="1200" b="0" i="0" u="none" strike="noStrike" kern="1200" dirty="0" smtClean="0">
                <a:solidFill>
                  <a:schemeClr val="tx1"/>
                </a:solidFill>
                <a:effectLst/>
                <a:latin typeface="+mn-lt"/>
                <a:ea typeface="+mn-ea"/>
                <a:cs typeface="+mn-cs"/>
              </a:rPr>
              <a:t> جنوبی</a:t>
            </a:r>
            <a:r>
              <a:rPr lang="fa-IR" sz="1200" b="0" i="0" kern="1200" dirty="0" smtClean="0">
                <a:solidFill>
                  <a:schemeClr val="tx1"/>
                </a:solidFill>
                <a:effectLst/>
                <a:latin typeface="+mn-lt"/>
                <a:ea typeface="+mn-ea"/>
                <a:cs typeface="+mn-cs"/>
              </a:rPr>
              <a:t> تأسیس شد.</a:t>
            </a:r>
          </a:p>
          <a:p>
            <a:endParaRPr lang="fa-IR" dirty="0"/>
          </a:p>
        </p:txBody>
      </p:sp>
      <p:sp>
        <p:nvSpPr>
          <p:cNvPr id="4" name="Slide Number Placeholder 3"/>
          <p:cNvSpPr>
            <a:spLocks noGrp="1"/>
          </p:cNvSpPr>
          <p:nvPr>
            <p:ph type="sldNum" sz="quarter" idx="10"/>
          </p:nvPr>
        </p:nvSpPr>
        <p:spPr/>
        <p:txBody>
          <a:bodyPr/>
          <a:lstStyle/>
          <a:p>
            <a:fld id="{44F80C73-8C45-4BAF-A570-1194CA855F66}" type="slidenum">
              <a:rPr lang="fa-IR" smtClean="0"/>
              <a:t>3</a:t>
            </a:fld>
            <a:endParaRPr lang="fa-IR"/>
          </a:p>
        </p:txBody>
      </p:sp>
    </p:spTree>
    <p:extLst>
      <p:ext uri="{BB962C8B-B14F-4D97-AF65-F5344CB8AC3E}">
        <p14:creationId xmlns:p14="http://schemas.microsoft.com/office/powerpoint/2010/main" val="18184183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fa-IR" sz="1200" kern="1200" dirty="0" smtClean="0">
                <a:solidFill>
                  <a:schemeClr val="tx1"/>
                </a:solidFill>
                <a:effectLst/>
                <a:latin typeface="+mn-lt"/>
                <a:ea typeface="+mn-ea"/>
                <a:cs typeface="+mn-cs"/>
              </a:rPr>
              <a:t>در سال 1664 شهر به اشغال </a:t>
            </a:r>
            <a:r>
              <a:rPr lang="fa-IR" sz="1200" kern="1200" dirty="0" err="1" smtClean="0">
                <a:solidFill>
                  <a:schemeClr val="tx1"/>
                </a:solidFill>
                <a:effectLst/>
                <a:latin typeface="+mn-lt"/>
                <a:ea typeface="+mn-ea"/>
                <a:cs typeface="+mn-cs"/>
              </a:rPr>
              <a:t>بریتانیی</a:t>
            </a:r>
            <a:r>
              <a:rPr lang="fa-IR" sz="1200" kern="1200" dirty="0" smtClean="0">
                <a:solidFill>
                  <a:schemeClr val="tx1"/>
                </a:solidFill>
                <a:effectLst/>
                <a:latin typeface="+mn-lt"/>
                <a:ea typeface="+mn-ea"/>
                <a:cs typeface="+mn-cs"/>
              </a:rPr>
              <a:t> ها در </a:t>
            </a:r>
            <a:r>
              <a:rPr lang="fa-IR" sz="1200" kern="1200" dirty="0" err="1" smtClean="0">
                <a:solidFill>
                  <a:schemeClr val="tx1"/>
                </a:solidFill>
                <a:effectLst/>
                <a:latin typeface="+mn-lt"/>
                <a:ea typeface="+mn-ea"/>
                <a:cs typeface="+mn-cs"/>
              </a:rPr>
              <a:t>امد</a:t>
            </a:r>
            <a:r>
              <a:rPr lang="fa-IR" sz="1200" kern="1200" dirty="0" smtClean="0">
                <a:solidFill>
                  <a:schemeClr val="tx1"/>
                </a:solidFill>
                <a:effectLst/>
                <a:latin typeface="+mn-lt"/>
                <a:ea typeface="+mn-ea"/>
                <a:cs typeface="+mn-cs"/>
              </a:rPr>
              <a:t> و به نیو یورک تغییر نام داد که در این زمان جمعیتی حدود 1500نفر را در خود جای میداد. خیابان کنونی وال </a:t>
            </a:r>
            <a:r>
              <a:rPr lang="fa-IR" sz="1200" kern="1200" dirty="0" err="1" smtClean="0">
                <a:solidFill>
                  <a:schemeClr val="tx1"/>
                </a:solidFill>
                <a:effectLst/>
                <a:latin typeface="+mn-lt"/>
                <a:ea typeface="+mn-ea"/>
                <a:cs typeface="+mn-cs"/>
              </a:rPr>
              <a:t>استریت</a:t>
            </a:r>
            <a:r>
              <a:rPr lang="fa-IR" sz="1200" kern="1200" dirty="0" smtClean="0">
                <a:solidFill>
                  <a:schemeClr val="tx1"/>
                </a:solidFill>
                <a:effectLst/>
                <a:latin typeface="+mn-lt"/>
                <a:ea typeface="+mn-ea"/>
                <a:cs typeface="+mn-cs"/>
              </a:rPr>
              <a:t> که محل دیوار دفاعی شهر در سال 1633 بود وسعت شهر را نشان میدهد. تا سال 1767 نیاز فزاینده به زمین برای مسکن ، شیوه ی توسعه ی خیابان ها در مقیاس کوچک و به صورت پراکنده و کنترل نشده را تغییر داد و به طراحی محلات وسیع جدید انجامید که در این امر تبعیت از شبکه ی شطرنجی غیر قابل اجتناب است. تا این زمان از شبکه ی شطرنجی تنها برای الحاق بخش های پراکنده به شهر استفاده شده بود . در سال 1811 شبکه ی شطرنجی کاملی را بر جزیره تحمیل نمود که از 12 خیابان شمالی – جنوبی به عرض 100 فوت و 155 خیابان شرقی غربی که دو رودخانه را به هم متصل میکردند ، به عرض 60 متر به وجود آمد.</a:t>
            </a:r>
            <a:endParaRPr lang="en-US" sz="1200" kern="1200" dirty="0" smtClean="0">
              <a:solidFill>
                <a:schemeClr val="tx1"/>
              </a:solidFill>
              <a:effectLst/>
              <a:latin typeface="+mn-lt"/>
              <a:ea typeface="+mn-ea"/>
              <a:cs typeface="+mn-cs"/>
            </a:endParaRPr>
          </a:p>
          <a:p>
            <a:pPr rtl="1"/>
            <a:r>
              <a:rPr lang="fa-IR" sz="1200" kern="1200" dirty="0" smtClean="0">
                <a:solidFill>
                  <a:schemeClr val="tx1"/>
                </a:solidFill>
                <a:effectLst/>
                <a:latin typeface="+mn-lt"/>
                <a:ea typeface="+mn-ea"/>
                <a:cs typeface="+mn-cs"/>
              </a:rPr>
              <a:t>مشکلات این طرح:</a:t>
            </a:r>
            <a:endParaRPr lang="en-US" sz="1200" kern="1200" dirty="0" smtClean="0">
              <a:solidFill>
                <a:schemeClr val="tx1"/>
              </a:solidFill>
              <a:effectLst/>
              <a:latin typeface="+mn-lt"/>
              <a:ea typeface="+mn-ea"/>
              <a:cs typeface="+mn-cs"/>
            </a:endParaRPr>
          </a:p>
          <a:p>
            <a:pPr rtl="1"/>
            <a:r>
              <a:rPr lang="fa-IR" sz="1200" kern="1200" dirty="0" smtClean="0">
                <a:solidFill>
                  <a:schemeClr val="tx1"/>
                </a:solidFill>
                <a:effectLst/>
                <a:latin typeface="+mn-lt"/>
                <a:ea typeface="+mn-ea"/>
                <a:cs typeface="+mn-cs"/>
              </a:rPr>
              <a:t>پستی و بلندی های صخره ای جزیره ی </a:t>
            </a:r>
            <a:r>
              <a:rPr lang="fa-IR" sz="1200" kern="1200" dirty="0" err="1" smtClean="0">
                <a:solidFill>
                  <a:schemeClr val="tx1"/>
                </a:solidFill>
                <a:effectLst/>
                <a:latin typeface="+mn-lt"/>
                <a:ea typeface="+mn-ea"/>
                <a:cs typeface="+mn-cs"/>
              </a:rPr>
              <a:t>منهاتان</a:t>
            </a:r>
            <a:r>
              <a:rPr lang="fa-IR" sz="1200" kern="1200" dirty="0" smtClean="0">
                <a:solidFill>
                  <a:schemeClr val="tx1"/>
                </a:solidFill>
                <a:effectLst/>
                <a:latin typeface="+mn-lt"/>
                <a:ea typeface="+mn-ea"/>
                <a:cs typeface="+mn-cs"/>
              </a:rPr>
              <a:t> در طرح نادیده گرفته شده بود، همچنین این طرح فاقد فضای باز کافی بود و کمبود های دیگر آن نیز در طی زمان مشخص گشت.</a:t>
            </a:r>
            <a:endParaRPr lang="en-US" sz="1200" kern="1200" dirty="0" smtClean="0">
              <a:solidFill>
                <a:schemeClr val="tx1"/>
              </a:solidFill>
              <a:effectLst/>
              <a:latin typeface="+mn-lt"/>
              <a:ea typeface="+mn-ea"/>
              <a:cs typeface="+mn-cs"/>
            </a:endParaRPr>
          </a:p>
          <a:p>
            <a:pPr rtl="1"/>
            <a:r>
              <a:rPr lang="fa-IR" sz="1200" kern="1200" dirty="0" smtClean="0">
                <a:solidFill>
                  <a:schemeClr val="tx1"/>
                </a:solidFill>
                <a:effectLst/>
                <a:latin typeface="+mn-lt"/>
                <a:ea typeface="+mn-ea"/>
                <a:cs typeface="+mn-cs"/>
              </a:rPr>
              <a:t>از نکات مثبت این طرح آینده نگری و وسعت شبکه به سوی شمال میباشد که کنترل توسعه ی سریع قرن 19 را میسر میکند. با این حال جان </a:t>
            </a:r>
            <a:r>
              <a:rPr lang="fa-IR" sz="1200" kern="1200" dirty="0" err="1" smtClean="0">
                <a:solidFill>
                  <a:schemeClr val="tx1"/>
                </a:solidFill>
                <a:effectLst/>
                <a:latin typeface="+mn-lt"/>
                <a:ea typeface="+mn-ea"/>
                <a:cs typeface="+mn-cs"/>
              </a:rPr>
              <a:t>رپز</a:t>
            </a:r>
            <a:r>
              <a:rPr lang="fa-IR" sz="1200" kern="1200" dirty="0" smtClean="0">
                <a:solidFill>
                  <a:schemeClr val="tx1"/>
                </a:solidFill>
                <a:effectLst/>
                <a:latin typeface="+mn-lt"/>
                <a:ea typeface="+mn-ea"/>
                <a:cs typeface="+mn-cs"/>
              </a:rPr>
              <a:t> این نقشه را موقعیتی بی نظیر برای زمین </a:t>
            </a:r>
            <a:r>
              <a:rPr lang="fa-IR" sz="1200" kern="1200" dirty="0" err="1" smtClean="0">
                <a:solidFill>
                  <a:schemeClr val="tx1"/>
                </a:solidFill>
                <a:effectLst/>
                <a:latin typeface="+mn-lt"/>
                <a:ea typeface="+mn-ea"/>
                <a:cs typeface="+mn-cs"/>
              </a:rPr>
              <a:t>خواران</a:t>
            </a:r>
            <a:r>
              <a:rPr lang="fa-IR" sz="1200" kern="1200" dirty="0" smtClean="0">
                <a:solidFill>
                  <a:schemeClr val="tx1"/>
                </a:solidFill>
                <a:effectLst/>
                <a:latin typeface="+mn-lt"/>
                <a:ea typeface="+mn-ea"/>
                <a:cs typeface="+mn-cs"/>
              </a:rPr>
              <a:t> میداند و معتقد است انگیزه ی اصلی آن ملاحظات اقتصادی بوده است.</a:t>
            </a:r>
            <a:endParaRPr lang="en-US" sz="1200" kern="1200" dirty="0" smtClean="0">
              <a:solidFill>
                <a:schemeClr val="tx1"/>
              </a:solidFill>
              <a:effectLst/>
              <a:latin typeface="+mn-lt"/>
              <a:ea typeface="+mn-ea"/>
              <a:cs typeface="+mn-cs"/>
            </a:endParaRPr>
          </a:p>
          <a:p>
            <a:pPr rtl="1"/>
            <a:r>
              <a:rPr lang="fa-IR" sz="1200" kern="1200" dirty="0" smtClean="0">
                <a:solidFill>
                  <a:schemeClr val="tx1"/>
                </a:solidFill>
                <a:effectLst/>
                <a:latin typeface="+mn-lt"/>
                <a:ea typeface="+mn-ea"/>
                <a:cs typeface="+mn-cs"/>
              </a:rPr>
              <a:t>تا سال 1890 تمامی جزیره مسکونی شد و در سال 1898 با الحاق </a:t>
            </a:r>
            <a:r>
              <a:rPr lang="fa-IR" sz="1200" kern="1200" dirty="0" err="1" smtClean="0">
                <a:solidFill>
                  <a:schemeClr val="tx1"/>
                </a:solidFill>
                <a:effectLst/>
                <a:latin typeface="+mn-lt"/>
                <a:ea typeface="+mn-ea"/>
                <a:cs typeface="+mn-cs"/>
              </a:rPr>
              <a:t>بروکلین</a:t>
            </a:r>
            <a:r>
              <a:rPr lang="fa-IR" sz="1200" kern="1200" dirty="0" smtClean="0">
                <a:solidFill>
                  <a:schemeClr val="tx1"/>
                </a:solidFill>
                <a:effectLst/>
                <a:latin typeface="+mn-lt"/>
                <a:ea typeface="+mn-ea"/>
                <a:cs typeface="+mn-cs"/>
              </a:rPr>
              <a:t> ، </a:t>
            </a:r>
            <a:r>
              <a:rPr lang="fa-IR" sz="1200" kern="1200" dirty="0" err="1" smtClean="0">
                <a:solidFill>
                  <a:schemeClr val="tx1"/>
                </a:solidFill>
                <a:effectLst/>
                <a:latin typeface="+mn-lt"/>
                <a:ea typeface="+mn-ea"/>
                <a:cs typeface="+mn-cs"/>
              </a:rPr>
              <a:t>برانکس</a:t>
            </a:r>
            <a:r>
              <a:rPr lang="fa-IR" sz="1200" kern="1200" dirty="0" smtClean="0">
                <a:solidFill>
                  <a:schemeClr val="tx1"/>
                </a:solidFill>
                <a:effectLst/>
                <a:latin typeface="+mn-lt"/>
                <a:ea typeface="+mn-ea"/>
                <a:cs typeface="+mn-cs"/>
              </a:rPr>
              <a:t> ، </a:t>
            </a:r>
            <a:r>
              <a:rPr lang="fa-IR" sz="1200" kern="1200" dirty="0" err="1" smtClean="0">
                <a:solidFill>
                  <a:schemeClr val="tx1"/>
                </a:solidFill>
                <a:effectLst/>
                <a:latin typeface="+mn-lt"/>
                <a:ea typeface="+mn-ea"/>
                <a:cs typeface="+mn-cs"/>
              </a:rPr>
              <a:t>کوئینز</a:t>
            </a:r>
            <a:r>
              <a:rPr lang="fa-IR" sz="1200" kern="1200" dirty="0" smtClean="0">
                <a:solidFill>
                  <a:schemeClr val="tx1"/>
                </a:solidFill>
                <a:effectLst/>
                <a:latin typeface="+mn-lt"/>
                <a:ea typeface="+mn-ea"/>
                <a:cs typeface="+mn-cs"/>
              </a:rPr>
              <a:t> و </a:t>
            </a:r>
            <a:r>
              <a:rPr lang="fa-IR" sz="1200" kern="1200" dirty="0" err="1" smtClean="0">
                <a:solidFill>
                  <a:schemeClr val="tx1"/>
                </a:solidFill>
                <a:effectLst/>
                <a:latin typeface="+mn-lt"/>
                <a:ea typeface="+mn-ea"/>
                <a:cs typeface="+mn-cs"/>
              </a:rPr>
              <a:t>استاتن</a:t>
            </a:r>
            <a:r>
              <a:rPr lang="fa-IR" sz="1200" kern="1200" dirty="0" smtClean="0">
                <a:solidFill>
                  <a:schemeClr val="tx1"/>
                </a:solidFill>
                <a:effectLst/>
                <a:latin typeface="+mn-lt"/>
                <a:ea typeface="+mn-ea"/>
                <a:cs typeface="+mn-cs"/>
              </a:rPr>
              <a:t> </a:t>
            </a:r>
            <a:r>
              <a:rPr lang="fa-IR" sz="1200" kern="1200" dirty="0" err="1" smtClean="0">
                <a:solidFill>
                  <a:schemeClr val="tx1"/>
                </a:solidFill>
                <a:effectLst/>
                <a:latin typeface="+mn-lt"/>
                <a:ea typeface="+mn-ea"/>
                <a:cs typeface="+mn-cs"/>
              </a:rPr>
              <a:t>آیلند</a:t>
            </a:r>
            <a:r>
              <a:rPr lang="fa-IR" sz="1200" kern="1200" dirty="0" smtClean="0">
                <a:solidFill>
                  <a:schemeClr val="tx1"/>
                </a:solidFill>
                <a:effectLst/>
                <a:latin typeface="+mn-lt"/>
                <a:ea typeface="+mn-ea"/>
                <a:cs typeface="+mn-cs"/>
              </a:rPr>
              <a:t> به </a:t>
            </a:r>
            <a:r>
              <a:rPr lang="fa-IR" sz="1200" kern="1200" dirty="0" err="1" smtClean="0">
                <a:solidFill>
                  <a:schemeClr val="tx1"/>
                </a:solidFill>
                <a:effectLst/>
                <a:latin typeface="+mn-lt"/>
                <a:ea typeface="+mn-ea"/>
                <a:cs typeface="+mn-cs"/>
              </a:rPr>
              <a:t>منهاتان</a:t>
            </a:r>
            <a:r>
              <a:rPr lang="fa-IR" sz="1200" kern="1200" dirty="0" smtClean="0">
                <a:solidFill>
                  <a:schemeClr val="tx1"/>
                </a:solidFill>
                <a:effectLst/>
                <a:latin typeface="+mn-lt"/>
                <a:ea typeface="+mn-ea"/>
                <a:cs typeface="+mn-cs"/>
              </a:rPr>
              <a:t> شهر و پنج بخش نیویورک تشکیل شد.</a:t>
            </a:r>
            <a:endParaRPr lang="en-US" sz="1200" kern="1200" dirty="0" smtClean="0">
              <a:solidFill>
                <a:schemeClr val="tx1"/>
              </a:solidFill>
              <a:effectLst/>
              <a:latin typeface="+mn-lt"/>
              <a:ea typeface="+mn-ea"/>
              <a:cs typeface="+mn-cs"/>
            </a:endParaRPr>
          </a:p>
          <a:p>
            <a:pPr rtl="1"/>
            <a:r>
              <a:rPr lang="fa-IR"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fa-IR" sz="1200" kern="1200" dirty="0" smtClean="0">
                <a:solidFill>
                  <a:schemeClr val="tx1"/>
                </a:solidFill>
                <a:effectLst/>
                <a:latin typeface="+mn-lt"/>
                <a:ea typeface="+mn-ea"/>
                <a:cs typeface="+mn-cs"/>
              </a:rPr>
              <a:t>از آسانسور نخستین بار در سال 1873 در ساختمان 10 طبقه ی </a:t>
            </a:r>
            <a:r>
              <a:rPr lang="fa-IR" sz="1200" kern="1200" dirty="0" err="1" smtClean="0">
                <a:solidFill>
                  <a:schemeClr val="tx1"/>
                </a:solidFill>
                <a:effectLst/>
                <a:latin typeface="+mn-lt"/>
                <a:ea typeface="+mn-ea"/>
                <a:cs typeface="+mn-cs"/>
              </a:rPr>
              <a:t>وسترن</a:t>
            </a:r>
            <a:r>
              <a:rPr lang="fa-IR" sz="1200" kern="1200" dirty="0" smtClean="0">
                <a:solidFill>
                  <a:schemeClr val="tx1"/>
                </a:solidFill>
                <a:effectLst/>
                <a:latin typeface="+mn-lt"/>
                <a:ea typeface="+mn-ea"/>
                <a:cs typeface="+mn-cs"/>
              </a:rPr>
              <a:t> </a:t>
            </a:r>
            <a:r>
              <a:rPr lang="fa-IR" sz="1200" kern="1200" dirty="0" err="1" smtClean="0">
                <a:solidFill>
                  <a:schemeClr val="tx1"/>
                </a:solidFill>
                <a:effectLst/>
                <a:latin typeface="+mn-lt"/>
                <a:ea typeface="+mn-ea"/>
                <a:cs typeface="+mn-cs"/>
              </a:rPr>
              <a:t>یونیون</a:t>
            </a:r>
            <a:r>
              <a:rPr lang="fa-IR" sz="1200" kern="1200" dirty="0" smtClean="0">
                <a:solidFill>
                  <a:schemeClr val="tx1"/>
                </a:solidFill>
                <a:effectLst/>
                <a:latin typeface="+mn-lt"/>
                <a:ea typeface="+mn-ea"/>
                <a:cs typeface="+mn-cs"/>
              </a:rPr>
              <a:t> استفاده شد . از این پس برج های </a:t>
            </a:r>
            <a:r>
              <a:rPr lang="fa-IR" sz="1200" kern="1200" dirty="0" err="1" smtClean="0">
                <a:solidFill>
                  <a:schemeClr val="tx1"/>
                </a:solidFill>
                <a:effectLst/>
                <a:latin typeface="+mn-lt"/>
                <a:ea typeface="+mn-ea"/>
                <a:cs typeface="+mn-cs"/>
              </a:rPr>
              <a:t>منهاتان</a:t>
            </a:r>
            <a:r>
              <a:rPr lang="fa-IR" sz="1200" kern="1200" dirty="0" smtClean="0">
                <a:solidFill>
                  <a:schemeClr val="tx1"/>
                </a:solidFill>
                <a:effectLst/>
                <a:latin typeface="+mn-lt"/>
                <a:ea typeface="+mn-ea"/>
                <a:cs typeface="+mn-cs"/>
              </a:rPr>
              <a:t> شروع به رشد کردند. که بلند ترین آنها ساختمان ول </a:t>
            </a:r>
            <a:r>
              <a:rPr lang="fa-IR" sz="1200" kern="1200" dirty="0" err="1" smtClean="0">
                <a:solidFill>
                  <a:schemeClr val="tx1"/>
                </a:solidFill>
                <a:effectLst/>
                <a:latin typeface="+mn-lt"/>
                <a:ea typeface="+mn-ea"/>
                <a:cs typeface="+mn-cs"/>
              </a:rPr>
              <a:t>ورث</a:t>
            </a:r>
            <a:r>
              <a:rPr lang="fa-IR" sz="1200" kern="1200" dirty="0" smtClean="0">
                <a:solidFill>
                  <a:schemeClr val="tx1"/>
                </a:solidFill>
                <a:effectLst/>
                <a:latin typeface="+mn-lt"/>
                <a:ea typeface="+mn-ea"/>
                <a:cs typeface="+mn-cs"/>
              </a:rPr>
              <a:t> با 60 طبقه و 792 فوت ارتفاع بود که این ساختمان ها تا بنای ساختمان </a:t>
            </a:r>
            <a:r>
              <a:rPr lang="fa-IR" sz="1200" kern="1200" dirty="0" err="1" smtClean="0">
                <a:solidFill>
                  <a:schemeClr val="tx1"/>
                </a:solidFill>
                <a:effectLst/>
                <a:latin typeface="+mn-lt"/>
                <a:ea typeface="+mn-ea"/>
                <a:cs typeface="+mn-cs"/>
              </a:rPr>
              <a:t>امپایر</a:t>
            </a:r>
            <a:r>
              <a:rPr lang="fa-IR" sz="1200" kern="1200" dirty="0" smtClean="0">
                <a:solidFill>
                  <a:schemeClr val="tx1"/>
                </a:solidFill>
                <a:effectLst/>
                <a:latin typeface="+mn-lt"/>
                <a:ea typeface="+mn-ea"/>
                <a:cs typeface="+mn-cs"/>
              </a:rPr>
              <a:t> </a:t>
            </a:r>
            <a:r>
              <a:rPr lang="fa-IR" sz="1200" kern="1200" dirty="0" err="1" smtClean="0">
                <a:solidFill>
                  <a:schemeClr val="tx1"/>
                </a:solidFill>
                <a:effectLst/>
                <a:latin typeface="+mn-lt"/>
                <a:ea typeface="+mn-ea"/>
                <a:cs typeface="+mn-cs"/>
              </a:rPr>
              <a:t>استیت</a:t>
            </a:r>
            <a:r>
              <a:rPr lang="fa-IR" sz="1200" kern="1200" dirty="0" smtClean="0">
                <a:solidFill>
                  <a:schemeClr val="tx1"/>
                </a:solidFill>
                <a:effectLst/>
                <a:latin typeface="+mn-lt"/>
                <a:ea typeface="+mn-ea"/>
                <a:cs typeface="+mn-cs"/>
              </a:rPr>
              <a:t> در سال 1931 بلند ترین ساختمان دنیا محسوب میشد.</a:t>
            </a:r>
            <a:endParaRPr lang="en-US" sz="1200" kern="1200" dirty="0" smtClean="0">
              <a:solidFill>
                <a:schemeClr val="tx1"/>
              </a:solidFill>
              <a:effectLst/>
              <a:latin typeface="+mn-lt"/>
              <a:ea typeface="+mn-ea"/>
              <a:cs typeface="+mn-cs"/>
            </a:endParaRPr>
          </a:p>
          <a:p>
            <a:pPr rtl="1"/>
            <a:r>
              <a:rPr lang="fa-IR" sz="1200" kern="1200" dirty="0" smtClean="0">
                <a:solidFill>
                  <a:schemeClr val="tx1"/>
                </a:solidFill>
                <a:effectLst/>
                <a:latin typeface="+mn-lt"/>
                <a:ea typeface="+mn-ea"/>
                <a:cs typeface="+mn-cs"/>
              </a:rPr>
              <a:t>آغاز جنگ جهانی دوم مقدمات رشد همه جانبه نیویورک را فراهم کرد، در پی ممنوعیت </a:t>
            </a:r>
            <a:r>
              <a:rPr lang="fa-IR" sz="1200" kern="1200" dirty="0" err="1" smtClean="0">
                <a:solidFill>
                  <a:schemeClr val="tx1"/>
                </a:solidFill>
                <a:effectLst/>
                <a:latin typeface="+mn-lt"/>
                <a:ea typeface="+mn-ea"/>
                <a:cs typeface="+mn-cs"/>
              </a:rPr>
              <a:t>آفرینش‌های</a:t>
            </a:r>
            <a:r>
              <a:rPr lang="fa-IR" sz="1200" kern="1200" dirty="0" smtClean="0">
                <a:solidFill>
                  <a:schemeClr val="tx1"/>
                </a:solidFill>
                <a:effectLst/>
                <a:latin typeface="+mn-lt"/>
                <a:ea typeface="+mn-ea"/>
                <a:cs typeface="+mn-cs"/>
              </a:rPr>
              <a:t> هنری در کشورهای دیکتاتوری اروپایی هنرمندان به سمت غرب گریختند، این مهاجرت اجباری موقعیت مناسبی را برای انتقال مرکز هنری از پاریس به شهر نیویورک فراهم کرد، موقعیتی که تسلط قاطع ایالات متحده را تا اواخر دهه ۱۹۷۰ بر جریانات عمده هنری حفظ کرد جنگ دوم </a:t>
            </a:r>
            <a:r>
              <a:rPr lang="fa-IR" sz="1200" kern="1200" dirty="0" err="1" smtClean="0">
                <a:solidFill>
                  <a:schemeClr val="tx1"/>
                </a:solidFill>
                <a:effectLst/>
                <a:latin typeface="+mn-lt"/>
                <a:ea typeface="+mn-ea"/>
                <a:cs typeface="+mn-cs"/>
              </a:rPr>
              <a:t>بین‌الملل</a:t>
            </a:r>
            <a:r>
              <a:rPr lang="fa-IR" sz="1200" kern="1200" dirty="0" smtClean="0">
                <a:solidFill>
                  <a:schemeClr val="tx1"/>
                </a:solidFill>
                <a:effectLst/>
                <a:latin typeface="+mn-lt"/>
                <a:ea typeface="+mn-ea"/>
                <a:cs typeface="+mn-cs"/>
              </a:rPr>
              <a:t> و </a:t>
            </a:r>
            <a:r>
              <a:rPr lang="fa-IR" sz="1200" kern="1200" dirty="0" err="1" smtClean="0">
                <a:solidFill>
                  <a:schemeClr val="tx1"/>
                </a:solidFill>
                <a:effectLst/>
                <a:latin typeface="+mn-lt"/>
                <a:ea typeface="+mn-ea"/>
                <a:cs typeface="+mn-cs"/>
              </a:rPr>
              <a:t>خرابی‌های</a:t>
            </a:r>
            <a:r>
              <a:rPr lang="fa-IR" sz="1200" kern="1200" dirty="0" smtClean="0">
                <a:solidFill>
                  <a:schemeClr val="tx1"/>
                </a:solidFill>
                <a:effectLst/>
                <a:latin typeface="+mn-lt"/>
                <a:ea typeface="+mn-ea"/>
                <a:cs typeface="+mn-cs"/>
              </a:rPr>
              <a:t> گسترده در سراسر اروپا منجر </a:t>
            </a:r>
            <a:r>
              <a:rPr lang="fa-IR" sz="1200" kern="1200" dirty="0" err="1" smtClean="0">
                <a:solidFill>
                  <a:schemeClr val="tx1"/>
                </a:solidFill>
                <a:effectLst/>
                <a:latin typeface="+mn-lt"/>
                <a:ea typeface="+mn-ea"/>
                <a:cs typeface="+mn-cs"/>
              </a:rPr>
              <a:t>بهجذب</a:t>
            </a:r>
            <a:r>
              <a:rPr lang="fa-IR" sz="1200" kern="1200" dirty="0" smtClean="0">
                <a:solidFill>
                  <a:schemeClr val="tx1"/>
                </a:solidFill>
                <a:effectLst/>
                <a:latin typeface="+mn-lt"/>
                <a:ea typeface="+mn-ea"/>
                <a:cs typeface="+mn-cs"/>
              </a:rPr>
              <a:t> </a:t>
            </a:r>
            <a:r>
              <a:rPr lang="fa-IR" sz="1200" kern="1200" dirty="0" err="1" smtClean="0">
                <a:solidFill>
                  <a:schemeClr val="tx1"/>
                </a:solidFill>
                <a:effectLst/>
                <a:latin typeface="+mn-lt"/>
                <a:ea typeface="+mn-ea"/>
                <a:cs typeface="+mn-cs"/>
              </a:rPr>
              <a:t>سرمایه‌های</a:t>
            </a:r>
            <a:r>
              <a:rPr lang="fa-IR" sz="1200" kern="1200" dirty="0" smtClean="0">
                <a:solidFill>
                  <a:schemeClr val="tx1"/>
                </a:solidFill>
                <a:effectLst/>
                <a:latin typeface="+mn-lt"/>
                <a:ea typeface="+mn-ea"/>
                <a:cs typeface="+mn-cs"/>
              </a:rPr>
              <a:t> جدید و سرگردان و نیروی کار فراوان به این شهر شد عاملی که به توسعه اقتصادی و رونق صنایع و کارخانجات نیویورک انجامید، در سال ۱۹۵۲ و با احداث مقر دائمی سازمان ملل متحد در نیویورک این شهر عملاً به </a:t>
            </a:r>
            <a:r>
              <a:rPr lang="fa-IR" sz="1200" kern="1200" dirty="0" err="1" smtClean="0">
                <a:solidFill>
                  <a:schemeClr val="tx1"/>
                </a:solidFill>
                <a:effectLst/>
                <a:latin typeface="+mn-lt"/>
                <a:ea typeface="+mn-ea"/>
                <a:cs typeface="+mn-cs"/>
              </a:rPr>
              <a:t>مهم‌ترین</a:t>
            </a:r>
            <a:r>
              <a:rPr lang="fa-IR" sz="1200" kern="1200" dirty="0" smtClean="0">
                <a:solidFill>
                  <a:schemeClr val="tx1"/>
                </a:solidFill>
                <a:effectLst/>
                <a:latin typeface="+mn-lt"/>
                <a:ea typeface="+mn-ea"/>
                <a:cs typeface="+mn-cs"/>
              </a:rPr>
              <a:t> شهر در عرصه دیپلماسی </a:t>
            </a:r>
            <a:r>
              <a:rPr lang="fa-IR" sz="1200" kern="1200" dirty="0" err="1" smtClean="0">
                <a:solidFill>
                  <a:schemeClr val="tx1"/>
                </a:solidFill>
                <a:effectLst/>
                <a:latin typeface="+mn-lt"/>
                <a:ea typeface="+mn-ea"/>
                <a:cs typeface="+mn-cs"/>
              </a:rPr>
              <a:t>بین‌المللی</a:t>
            </a:r>
            <a:r>
              <a:rPr lang="fa-IR" sz="1200" kern="1200" dirty="0" smtClean="0">
                <a:solidFill>
                  <a:schemeClr val="tx1"/>
                </a:solidFill>
                <a:effectLst/>
                <a:latin typeface="+mn-lt"/>
                <a:ea typeface="+mn-ea"/>
                <a:cs typeface="+mn-cs"/>
              </a:rPr>
              <a:t> تبدیل شد.</a:t>
            </a:r>
            <a:endParaRPr lang="en-US" sz="1200" kern="1200" dirty="0" smtClean="0">
              <a:solidFill>
                <a:schemeClr val="tx1"/>
              </a:solidFill>
              <a:effectLst/>
              <a:latin typeface="+mn-lt"/>
              <a:ea typeface="+mn-ea"/>
              <a:cs typeface="+mn-cs"/>
            </a:endParaRPr>
          </a:p>
          <a:p>
            <a:endParaRPr lang="fa-IR" dirty="0"/>
          </a:p>
        </p:txBody>
      </p:sp>
      <p:sp>
        <p:nvSpPr>
          <p:cNvPr id="4" name="Slide Number Placeholder 3"/>
          <p:cNvSpPr>
            <a:spLocks noGrp="1"/>
          </p:cNvSpPr>
          <p:nvPr>
            <p:ph type="sldNum" sz="quarter" idx="10"/>
          </p:nvPr>
        </p:nvSpPr>
        <p:spPr/>
        <p:txBody>
          <a:bodyPr/>
          <a:lstStyle/>
          <a:p>
            <a:fld id="{44F80C73-8C45-4BAF-A570-1194CA855F66}" type="slidenum">
              <a:rPr lang="fa-IR" smtClean="0"/>
              <a:t>4</a:t>
            </a:fld>
            <a:endParaRPr lang="fa-IR"/>
          </a:p>
        </p:txBody>
      </p:sp>
    </p:spTree>
    <p:extLst>
      <p:ext uri="{BB962C8B-B14F-4D97-AF65-F5344CB8AC3E}">
        <p14:creationId xmlns:p14="http://schemas.microsoft.com/office/powerpoint/2010/main" val="4398950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sz="1200" b="1" i="0" kern="1200" dirty="0" smtClean="0">
                <a:solidFill>
                  <a:schemeClr val="tx1"/>
                </a:solidFill>
                <a:effectLst/>
                <a:latin typeface="+mn-lt"/>
                <a:ea typeface="+mn-ea"/>
                <a:cs typeface="+mn-cs"/>
              </a:rPr>
              <a:t>مترو</a:t>
            </a:r>
            <a:r>
              <a:rPr lang="fa-IR" sz="1200" b="0" i="0" kern="1200" dirty="0" smtClean="0">
                <a:solidFill>
                  <a:schemeClr val="tx1"/>
                </a:solidFill>
                <a:effectLst/>
                <a:latin typeface="+mn-lt"/>
                <a:ea typeface="+mn-ea"/>
                <a:cs typeface="+mn-cs"/>
              </a:rPr>
              <a:t> و یا </a:t>
            </a:r>
            <a:r>
              <a:rPr lang="fa-IR" sz="1200" b="1" i="0" kern="1200" dirty="0" smtClean="0">
                <a:solidFill>
                  <a:schemeClr val="tx1"/>
                </a:solidFill>
                <a:effectLst/>
                <a:latin typeface="+mn-lt"/>
                <a:ea typeface="+mn-ea"/>
                <a:cs typeface="+mn-cs"/>
              </a:rPr>
              <a:t>قطار شهری</a:t>
            </a:r>
            <a:r>
              <a:rPr lang="fa-IR" sz="1200" b="0" i="0" kern="1200" dirty="0" smtClean="0">
                <a:solidFill>
                  <a:schemeClr val="tx1"/>
                </a:solidFill>
                <a:effectLst/>
                <a:latin typeface="+mn-lt"/>
                <a:ea typeface="+mn-ea"/>
                <a:cs typeface="+mn-cs"/>
              </a:rPr>
              <a:t> </a:t>
            </a:r>
            <a:r>
              <a:rPr lang="fa-IR" sz="1200" b="0" i="0" u="none" strike="noStrike" kern="1200" dirty="0" smtClean="0">
                <a:solidFill>
                  <a:schemeClr val="tx1"/>
                </a:solidFill>
                <a:effectLst/>
                <a:latin typeface="+mn-lt"/>
                <a:ea typeface="+mn-ea"/>
                <a:cs typeface="+mn-cs"/>
              </a:rPr>
              <a:t>نیویورک</a:t>
            </a:r>
            <a:r>
              <a:rPr lang="fa-IR" sz="1200" b="0" i="0" kern="1200" dirty="0" smtClean="0">
                <a:solidFill>
                  <a:schemeClr val="tx1"/>
                </a:solidFill>
                <a:effectLst/>
                <a:latin typeface="+mn-lt"/>
                <a:ea typeface="+mn-ea"/>
                <a:cs typeface="+mn-cs"/>
              </a:rPr>
              <a:t> (به </a:t>
            </a:r>
            <a:r>
              <a:rPr lang="fa-IR" sz="1200" b="0" i="0" u="none" strike="noStrike" kern="1200" dirty="0" smtClean="0">
                <a:solidFill>
                  <a:schemeClr val="tx1"/>
                </a:solidFill>
                <a:effectLst/>
                <a:latin typeface="+mn-lt"/>
                <a:ea typeface="+mn-ea"/>
                <a:cs typeface="+mn-cs"/>
              </a:rPr>
              <a:t>انگلیسی</a:t>
            </a:r>
            <a:r>
              <a:rPr lang="fa-IR" sz="1200" b="0" i="0" kern="1200" dirty="0" smtClean="0">
                <a:solidFill>
                  <a:schemeClr val="tx1"/>
                </a:solidFill>
                <a:effectLst/>
                <a:latin typeface="+mn-lt"/>
                <a:ea typeface="+mn-ea"/>
                <a:cs typeface="+mn-cs"/>
              </a:rPr>
              <a:t>: </a:t>
            </a:r>
            <a:r>
              <a:rPr lang="en-US" sz="1200" b="0" i="0" kern="1200" dirty="0" smtClean="0">
                <a:solidFill>
                  <a:schemeClr val="tx1"/>
                </a:solidFill>
                <a:effectLst/>
                <a:latin typeface="+mn-lt"/>
                <a:ea typeface="+mn-ea"/>
                <a:cs typeface="+mn-cs"/>
              </a:rPr>
              <a:t>New York City Subway) </a:t>
            </a:r>
            <a:r>
              <a:rPr lang="fa-IR" sz="1200" b="0" i="0" kern="1200" dirty="0" smtClean="0">
                <a:solidFill>
                  <a:schemeClr val="tx1"/>
                </a:solidFill>
                <a:effectLst/>
                <a:latin typeface="+mn-lt"/>
                <a:ea typeface="+mn-ea"/>
                <a:cs typeface="+mn-cs"/>
              </a:rPr>
              <a:t>سامانه قطارهای شهری </a:t>
            </a:r>
            <a:r>
              <a:rPr lang="fa-IR" sz="1200" b="0" i="0" kern="1200" dirty="0" err="1" smtClean="0">
                <a:solidFill>
                  <a:schemeClr val="tx1"/>
                </a:solidFill>
                <a:effectLst/>
                <a:latin typeface="+mn-lt"/>
                <a:ea typeface="+mn-ea"/>
                <a:cs typeface="+mn-cs"/>
              </a:rPr>
              <a:t>کلان‌شهر</a:t>
            </a:r>
            <a:r>
              <a:rPr lang="fa-IR" sz="1200" b="0" i="0" kern="1200" dirty="0" smtClean="0">
                <a:solidFill>
                  <a:schemeClr val="tx1"/>
                </a:solidFill>
                <a:effectLst/>
                <a:latin typeface="+mn-lt"/>
                <a:ea typeface="+mn-ea"/>
                <a:cs typeface="+mn-cs"/>
              </a:rPr>
              <a:t> </a:t>
            </a:r>
            <a:r>
              <a:rPr lang="fa-IR" sz="1200" b="0" i="0" u="none" strike="noStrike" kern="1200" dirty="0" smtClean="0">
                <a:solidFill>
                  <a:schemeClr val="tx1"/>
                </a:solidFill>
                <a:effectLst/>
                <a:latin typeface="+mn-lt"/>
                <a:ea typeface="+mn-ea"/>
                <a:cs typeface="+mn-cs"/>
              </a:rPr>
              <a:t>نیویورک</a:t>
            </a:r>
            <a:r>
              <a:rPr lang="fa-IR" sz="1200" b="0" i="0" kern="1200" dirty="0" smtClean="0">
                <a:solidFill>
                  <a:schemeClr val="tx1"/>
                </a:solidFill>
                <a:effectLst/>
                <a:latin typeface="+mn-lt"/>
                <a:ea typeface="+mn-ea"/>
                <a:cs typeface="+mn-cs"/>
              </a:rPr>
              <a:t> است. </a:t>
            </a:r>
            <a:r>
              <a:rPr lang="fa-IR" sz="1200" b="0" i="0" kern="1200" dirty="0" err="1" smtClean="0">
                <a:solidFill>
                  <a:schemeClr val="tx1"/>
                </a:solidFill>
                <a:effectLst/>
                <a:latin typeface="+mn-lt"/>
                <a:ea typeface="+mn-ea"/>
                <a:cs typeface="+mn-cs"/>
              </a:rPr>
              <a:t>متروی</a:t>
            </a:r>
            <a:r>
              <a:rPr lang="fa-IR" sz="1200" b="0" i="0" kern="1200" dirty="0" smtClean="0">
                <a:solidFill>
                  <a:schemeClr val="tx1"/>
                </a:solidFill>
                <a:effectLst/>
                <a:latin typeface="+mn-lt"/>
                <a:ea typeface="+mn-ea"/>
                <a:cs typeface="+mn-cs"/>
              </a:rPr>
              <a:t> نیویورک با داشتن ۲۶ خط فعال، ۴۶۲ ایستگاه و مسیری به طول ۱۳۵۵ کیلومتر، یکی از </a:t>
            </a:r>
            <a:r>
              <a:rPr lang="fa-IR" sz="1200" b="0" i="0" kern="1200" dirty="0" err="1" smtClean="0">
                <a:solidFill>
                  <a:schemeClr val="tx1"/>
                </a:solidFill>
                <a:effectLst/>
                <a:latin typeface="+mn-lt"/>
                <a:ea typeface="+mn-ea"/>
                <a:cs typeface="+mn-cs"/>
              </a:rPr>
              <a:t>بزرگ‌ترین</a:t>
            </a:r>
            <a:r>
              <a:rPr lang="fa-IR" sz="1200" b="0" i="0" kern="1200" dirty="0" smtClean="0">
                <a:solidFill>
                  <a:schemeClr val="tx1"/>
                </a:solidFill>
                <a:effectLst/>
                <a:latin typeface="+mn-lt"/>
                <a:ea typeface="+mn-ea"/>
                <a:cs typeface="+mn-cs"/>
              </a:rPr>
              <a:t> و </a:t>
            </a:r>
            <a:r>
              <a:rPr lang="fa-IR" sz="1200" b="0" i="0" kern="1200" dirty="0" err="1" smtClean="0">
                <a:solidFill>
                  <a:schemeClr val="tx1"/>
                </a:solidFill>
                <a:effectLst/>
                <a:latin typeface="+mn-lt"/>
                <a:ea typeface="+mn-ea"/>
                <a:cs typeface="+mn-cs"/>
              </a:rPr>
              <a:t>طولانی‌ترین</a:t>
            </a:r>
            <a:r>
              <a:rPr lang="fa-IR" sz="1200" b="0" i="0" kern="1200" dirty="0" smtClean="0">
                <a:solidFill>
                  <a:schemeClr val="tx1"/>
                </a:solidFill>
                <a:effectLst/>
                <a:latin typeface="+mn-lt"/>
                <a:ea typeface="+mn-ea"/>
                <a:cs typeface="+mn-cs"/>
              </a:rPr>
              <a:t> خطوط </a:t>
            </a:r>
            <a:r>
              <a:rPr lang="fa-IR" sz="1200" b="0" i="0" kern="1200" dirty="0" err="1" smtClean="0">
                <a:solidFill>
                  <a:schemeClr val="tx1"/>
                </a:solidFill>
                <a:effectLst/>
                <a:latin typeface="+mn-lt"/>
                <a:ea typeface="+mn-ea"/>
                <a:cs typeface="+mn-cs"/>
              </a:rPr>
              <a:t>متروی</a:t>
            </a:r>
            <a:r>
              <a:rPr lang="fa-IR" sz="1200" b="0" i="0" kern="1200" dirty="0" smtClean="0">
                <a:solidFill>
                  <a:schemeClr val="tx1"/>
                </a:solidFill>
                <a:effectLst/>
                <a:latin typeface="+mn-lt"/>
                <a:ea typeface="+mn-ea"/>
                <a:cs typeface="+mn-cs"/>
              </a:rPr>
              <a:t> شهری در جهان است. </a:t>
            </a:r>
            <a:r>
              <a:rPr lang="fa-IR" sz="1200" b="0" i="0" kern="1200" dirty="0" err="1" smtClean="0">
                <a:solidFill>
                  <a:schemeClr val="tx1"/>
                </a:solidFill>
                <a:effectLst/>
                <a:latin typeface="+mn-lt"/>
                <a:ea typeface="+mn-ea"/>
                <a:cs typeface="+mn-cs"/>
              </a:rPr>
              <a:t>متروی</a:t>
            </a:r>
            <a:r>
              <a:rPr lang="fa-IR" sz="1200" b="0" i="0" kern="1200" dirty="0" smtClean="0">
                <a:solidFill>
                  <a:schemeClr val="tx1"/>
                </a:solidFill>
                <a:effectLst/>
                <a:latin typeface="+mn-lt"/>
                <a:ea typeface="+mn-ea"/>
                <a:cs typeface="+mn-cs"/>
              </a:rPr>
              <a:t> نیویورک از نظر تعداد مسافر جابجا شده پس از </a:t>
            </a:r>
            <a:r>
              <a:rPr lang="fa-IR" sz="1200" b="0" i="0" kern="1200" dirty="0" err="1" smtClean="0">
                <a:solidFill>
                  <a:schemeClr val="tx1"/>
                </a:solidFill>
                <a:effectLst/>
                <a:latin typeface="+mn-lt"/>
                <a:ea typeface="+mn-ea"/>
                <a:cs typeface="+mn-cs"/>
              </a:rPr>
              <a:t>متروهای</a:t>
            </a:r>
            <a:r>
              <a:rPr lang="fa-IR" sz="1200" b="0" i="0" kern="1200" dirty="0" smtClean="0">
                <a:solidFill>
                  <a:schemeClr val="tx1"/>
                </a:solidFill>
                <a:effectLst/>
                <a:latin typeface="+mn-lt"/>
                <a:ea typeface="+mn-ea"/>
                <a:cs typeface="+mn-cs"/>
              </a:rPr>
              <a:t> شهری </a:t>
            </a:r>
            <a:r>
              <a:rPr lang="fa-IR" sz="1200" b="0" i="0" u="none" strike="noStrike" kern="1200" dirty="0" smtClean="0">
                <a:solidFill>
                  <a:schemeClr val="tx1"/>
                </a:solidFill>
                <a:effectLst/>
                <a:latin typeface="+mn-lt"/>
                <a:ea typeface="+mn-ea"/>
                <a:cs typeface="+mn-cs"/>
              </a:rPr>
              <a:t>توکیو</a:t>
            </a:r>
            <a:r>
              <a:rPr lang="fa-IR" sz="1200" b="0" i="0" kern="1200" dirty="0" smtClean="0">
                <a:solidFill>
                  <a:schemeClr val="tx1"/>
                </a:solidFill>
                <a:effectLst/>
                <a:latin typeface="+mn-lt"/>
                <a:ea typeface="+mn-ea"/>
                <a:cs typeface="+mn-cs"/>
              </a:rPr>
              <a:t>، </a:t>
            </a:r>
            <a:r>
              <a:rPr lang="fa-IR" sz="1200" b="0" i="0" u="none" strike="noStrike" kern="1200" dirty="0" smtClean="0">
                <a:solidFill>
                  <a:schemeClr val="tx1"/>
                </a:solidFill>
                <a:effectLst/>
                <a:latin typeface="+mn-lt"/>
                <a:ea typeface="+mn-ea"/>
                <a:cs typeface="+mn-cs"/>
              </a:rPr>
              <a:t>مسکو</a:t>
            </a:r>
            <a:r>
              <a:rPr lang="fa-IR" sz="1200" b="0" i="0" kern="1200" dirty="0" smtClean="0">
                <a:solidFill>
                  <a:schemeClr val="tx1"/>
                </a:solidFill>
                <a:effectLst/>
                <a:latin typeface="+mn-lt"/>
                <a:ea typeface="+mn-ea"/>
                <a:cs typeface="+mn-cs"/>
              </a:rPr>
              <a:t> و </a:t>
            </a:r>
            <a:r>
              <a:rPr lang="fa-IR" sz="1200" b="0" i="0" u="none" strike="noStrike" kern="1200" dirty="0" smtClean="0">
                <a:solidFill>
                  <a:schemeClr val="tx1"/>
                </a:solidFill>
                <a:effectLst/>
                <a:latin typeface="+mn-lt"/>
                <a:ea typeface="+mn-ea"/>
                <a:cs typeface="+mn-cs"/>
              </a:rPr>
              <a:t>سئول</a:t>
            </a:r>
            <a:r>
              <a:rPr lang="fa-IR" sz="1200" b="0" i="0" kern="1200" dirty="0" smtClean="0">
                <a:solidFill>
                  <a:schemeClr val="tx1"/>
                </a:solidFill>
                <a:effectLst/>
                <a:latin typeface="+mn-lt"/>
                <a:ea typeface="+mn-ea"/>
                <a:cs typeface="+mn-cs"/>
              </a:rPr>
              <a:t> در </a:t>
            </a:r>
            <a:r>
              <a:rPr lang="fa-IR" sz="1200" b="0" i="0" kern="1200" dirty="0" err="1" smtClean="0">
                <a:solidFill>
                  <a:schemeClr val="tx1"/>
                </a:solidFill>
                <a:effectLst/>
                <a:latin typeface="+mn-lt"/>
                <a:ea typeface="+mn-ea"/>
                <a:cs typeface="+mn-cs"/>
              </a:rPr>
              <a:t>ردهٔ</a:t>
            </a:r>
            <a:r>
              <a:rPr lang="fa-IR" sz="1200" b="0" i="0" kern="1200" dirty="0" smtClean="0">
                <a:solidFill>
                  <a:schemeClr val="tx1"/>
                </a:solidFill>
                <a:effectLst/>
                <a:latin typeface="+mn-lt"/>
                <a:ea typeface="+mn-ea"/>
                <a:cs typeface="+mn-cs"/>
              </a:rPr>
              <a:t> چهارم جهانی قرار دارد.</a:t>
            </a:r>
            <a:r>
              <a:rPr lang="fa-IR" sz="1200" b="0" i="0" u="none" strike="noStrike" kern="1200" baseline="30000" dirty="0" smtClean="0">
                <a:solidFill>
                  <a:schemeClr val="tx1"/>
                </a:solidFill>
                <a:effectLst/>
                <a:latin typeface="+mn-lt"/>
                <a:ea typeface="+mn-ea"/>
                <a:cs typeface="+mn-cs"/>
                <a:hlinkClick r:id="rId3"/>
              </a:rPr>
              <a:t>[۱]</a:t>
            </a:r>
            <a:endParaRPr lang="fa-IR" sz="1200" b="0" i="0" kern="1200" dirty="0" smtClean="0">
              <a:solidFill>
                <a:schemeClr val="tx1"/>
              </a:solidFill>
              <a:effectLst/>
              <a:latin typeface="+mn-lt"/>
              <a:ea typeface="+mn-ea"/>
              <a:cs typeface="+mn-cs"/>
            </a:endParaRPr>
          </a:p>
          <a:p>
            <a:r>
              <a:rPr lang="fa-IR" sz="1200" b="0" i="0" u="none" strike="noStrike" kern="1200" dirty="0" err="1" smtClean="0">
                <a:solidFill>
                  <a:schemeClr val="tx1"/>
                </a:solidFill>
                <a:effectLst/>
                <a:latin typeface="+mn-lt"/>
                <a:ea typeface="+mn-ea"/>
                <a:cs typeface="+mn-cs"/>
              </a:rPr>
              <a:t>متروی</a:t>
            </a:r>
            <a:r>
              <a:rPr lang="fa-IR" sz="1200" b="0" i="0" u="none" strike="noStrike" kern="1200" dirty="0" smtClean="0">
                <a:solidFill>
                  <a:schemeClr val="tx1"/>
                </a:solidFill>
                <a:effectLst/>
                <a:latin typeface="+mn-lt"/>
                <a:ea typeface="+mn-ea"/>
                <a:cs typeface="+mn-cs"/>
              </a:rPr>
              <a:t> شهری</a:t>
            </a:r>
            <a:r>
              <a:rPr lang="fa-IR" sz="1200" b="0" i="0" kern="1200" dirty="0" smtClean="0">
                <a:solidFill>
                  <a:schemeClr val="tx1"/>
                </a:solidFill>
                <a:effectLst/>
                <a:latin typeface="+mn-lt"/>
                <a:ea typeface="+mn-ea"/>
                <a:cs typeface="+mn-cs"/>
              </a:rPr>
              <a:t> </a:t>
            </a:r>
            <a:r>
              <a:rPr lang="fa-IR" sz="1200" b="0" i="0" u="none" strike="noStrike" kern="1200" dirty="0" smtClean="0">
                <a:solidFill>
                  <a:schemeClr val="tx1"/>
                </a:solidFill>
                <a:effectLst/>
                <a:latin typeface="+mn-lt"/>
                <a:ea typeface="+mn-ea"/>
                <a:cs typeface="+mn-cs"/>
              </a:rPr>
              <a:t>نیویورک</a:t>
            </a:r>
            <a:r>
              <a:rPr lang="fa-IR" sz="1200" b="0" i="0" kern="1200" dirty="0" smtClean="0">
                <a:solidFill>
                  <a:schemeClr val="tx1"/>
                </a:solidFill>
                <a:effectLst/>
                <a:latin typeface="+mn-lt"/>
                <a:ea typeface="+mn-ea"/>
                <a:cs typeface="+mn-cs"/>
              </a:rPr>
              <a:t> جزو معدود قطارهای شهری در جهان است که </a:t>
            </a:r>
            <a:r>
              <a:rPr lang="fa-IR" sz="1200" b="0" i="0" kern="1200" dirty="0" err="1" smtClean="0">
                <a:solidFill>
                  <a:schemeClr val="tx1"/>
                </a:solidFill>
                <a:effectLst/>
                <a:latin typeface="+mn-lt"/>
                <a:ea typeface="+mn-ea"/>
                <a:cs typeface="+mn-cs"/>
              </a:rPr>
              <a:t>بصورت</a:t>
            </a:r>
            <a:r>
              <a:rPr lang="fa-IR" sz="1200" b="0" i="0" kern="1200" dirty="0" smtClean="0">
                <a:solidFill>
                  <a:schemeClr val="tx1"/>
                </a:solidFill>
                <a:effectLst/>
                <a:latin typeface="+mn-lt"/>
                <a:ea typeface="+mn-ea"/>
                <a:cs typeface="+mn-cs"/>
              </a:rPr>
              <a:t> ۲۴ ساعته و در تمامی روزهای سال و بدون تعطیلی به ارایه خدمات و </a:t>
            </a:r>
            <a:r>
              <a:rPr lang="fa-IR" sz="1200" b="0" i="0" kern="1200" dirty="0" err="1" smtClean="0">
                <a:solidFill>
                  <a:schemeClr val="tx1"/>
                </a:solidFill>
                <a:effectLst/>
                <a:latin typeface="+mn-lt"/>
                <a:ea typeface="+mn-ea"/>
                <a:cs typeface="+mn-cs"/>
              </a:rPr>
              <a:t>سرویس‌دهی</a:t>
            </a:r>
            <a:r>
              <a:rPr lang="fa-IR" sz="1200" b="0" i="0" kern="1200" dirty="0" smtClean="0">
                <a:solidFill>
                  <a:schemeClr val="tx1"/>
                </a:solidFill>
                <a:effectLst/>
                <a:latin typeface="+mn-lt"/>
                <a:ea typeface="+mn-ea"/>
                <a:cs typeface="+mn-cs"/>
              </a:rPr>
              <a:t> </a:t>
            </a:r>
            <a:r>
              <a:rPr lang="fa-IR" sz="1200" b="0" i="0" kern="1200" dirty="0" err="1" smtClean="0">
                <a:solidFill>
                  <a:schemeClr val="tx1"/>
                </a:solidFill>
                <a:effectLst/>
                <a:latin typeface="+mn-lt"/>
                <a:ea typeface="+mn-ea"/>
                <a:cs typeface="+mn-cs"/>
              </a:rPr>
              <a:t>می‌پردازد</a:t>
            </a:r>
            <a:r>
              <a:rPr lang="fa-IR" sz="1200" b="0" i="0" kern="1200" dirty="0" smtClean="0">
                <a:solidFill>
                  <a:schemeClr val="tx1"/>
                </a:solidFill>
                <a:effectLst/>
                <a:latin typeface="+mn-lt"/>
                <a:ea typeface="+mn-ea"/>
                <a:cs typeface="+mn-cs"/>
              </a:rPr>
              <a:t>.</a:t>
            </a:r>
          </a:p>
          <a:p>
            <a:r>
              <a:rPr lang="fa-IR" sz="1200" b="0" i="0" kern="1200" dirty="0" smtClean="0">
                <a:solidFill>
                  <a:schemeClr val="tx1"/>
                </a:solidFill>
                <a:effectLst/>
                <a:latin typeface="+mn-lt"/>
                <a:ea typeface="+mn-ea"/>
                <a:cs typeface="+mn-cs"/>
              </a:rPr>
              <a:t>قطار شهری نیویورک در تمامی نقاط </a:t>
            </a:r>
            <a:r>
              <a:rPr lang="fa-IR" sz="1200" b="0" i="0" u="none" strike="noStrike" kern="1200" dirty="0" err="1" smtClean="0">
                <a:solidFill>
                  <a:schemeClr val="tx1"/>
                </a:solidFill>
                <a:effectLst/>
                <a:latin typeface="+mn-lt"/>
                <a:ea typeface="+mn-ea"/>
                <a:cs typeface="+mn-cs"/>
              </a:rPr>
              <a:t>بخش‌های</a:t>
            </a:r>
            <a:r>
              <a:rPr lang="fa-IR" sz="1200" b="0" i="0" u="none" strike="noStrike" kern="1200" dirty="0" smtClean="0">
                <a:solidFill>
                  <a:schemeClr val="tx1"/>
                </a:solidFill>
                <a:effectLst/>
                <a:latin typeface="+mn-lt"/>
                <a:ea typeface="+mn-ea"/>
                <a:cs typeface="+mn-cs"/>
              </a:rPr>
              <a:t> شهر نیویورک</a:t>
            </a:r>
            <a:r>
              <a:rPr lang="fa-IR" sz="1200" b="0" i="0" kern="1200" dirty="0" smtClean="0">
                <a:solidFill>
                  <a:schemeClr val="tx1"/>
                </a:solidFill>
                <a:effectLst/>
                <a:latin typeface="+mn-lt"/>
                <a:ea typeface="+mn-ea"/>
                <a:cs typeface="+mn-cs"/>
              </a:rPr>
              <a:t> از جمله </a:t>
            </a:r>
            <a:r>
              <a:rPr lang="fa-IR" sz="1200" b="0" i="0" u="none" strike="noStrike" kern="1200" dirty="0" err="1" smtClean="0">
                <a:solidFill>
                  <a:schemeClr val="tx1"/>
                </a:solidFill>
                <a:effectLst/>
                <a:latin typeface="+mn-lt"/>
                <a:ea typeface="+mn-ea"/>
                <a:cs typeface="+mn-cs"/>
              </a:rPr>
              <a:t>منهتن</a:t>
            </a:r>
            <a:r>
              <a:rPr lang="fa-IR" sz="1200" b="0" i="0" kern="1200" dirty="0" smtClean="0">
                <a:solidFill>
                  <a:schemeClr val="tx1"/>
                </a:solidFill>
                <a:effectLst/>
                <a:latin typeface="+mn-lt"/>
                <a:ea typeface="+mn-ea"/>
                <a:cs typeface="+mn-cs"/>
              </a:rPr>
              <a:t>، </a:t>
            </a:r>
            <a:r>
              <a:rPr lang="fa-IR" sz="1200" b="0" i="0" u="none" strike="noStrike" kern="1200" dirty="0" err="1" smtClean="0">
                <a:solidFill>
                  <a:schemeClr val="tx1"/>
                </a:solidFill>
                <a:effectLst/>
                <a:latin typeface="+mn-lt"/>
                <a:ea typeface="+mn-ea"/>
                <a:cs typeface="+mn-cs"/>
              </a:rPr>
              <a:t>بروکلین</a:t>
            </a:r>
            <a:r>
              <a:rPr lang="fa-IR" sz="1200" b="0" i="0" kern="1200" dirty="0" smtClean="0">
                <a:solidFill>
                  <a:schemeClr val="tx1"/>
                </a:solidFill>
                <a:effectLst/>
                <a:latin typeface="+mn-lt"/>
                <a:ea typeface="+mn-ea"/>
                <a:cs typeface="+mn-cs"/>
              </a:rPr>
              <a:t>، </a:t>
            </a:r>
            <a:r>
              <a:rPr lang="fa-IR" sz="1200" b="0" i="0" u="none" strike="noStrike" kern="1200" dirty="0" err="1" smtClean="0">
                <a:solidFill>
                  <a:schemeClr val="tx1"/>
                </a:solidFill>
                <a:effectLst/>
                <a:latin typeface="+mn-lt"/>
                <a:ea typeface="+mn-ea"/>
                <a:cs typeface="+mn-cs"/>
              </a:rPr>
              <a:t>کوینز</a:t>
            </a:r>
            <a:r>
              <a:rPr lang="fa-IR" sz="1200" b="0" i="0" kern="1200" dirty="0" smtClean="0">
                <a:solidFill>
                  <a:schemeClr val="tx1"/>
                </a:solidFill>
                <a:effectLst/>
                <a:latin typeface="+mn-lt"/>
                <a:ea typeface="+mn-ea"/>
                <a:cs typeface="+mn-cs"/>
              </a:rPr>
              <a:t>، </a:t>
            </a:r>
            <a:r>
              <a:rPr lang="fa-IR" sz="1200" b="0" i="0" u="none" strike="noStrike" kern="1200" dirty="0" err="1" smtClean="0">
                <a:solidFill>
                  <a:schemeClr val="tx1"/>
                </a:solidFill>
                <a:effectLst/>
                <a:latin typeface="+mn-lt"/>
                <a:ea typeface="+mn-ea"/>
                <a:cs typeface="+mn-cs"/>
              </a:rPr>
              <a:t>برانکس</a:t>
            </a:r>
            <a:r>
              <a:rPr lang="fa-IR" sz="1200" b="0" i="0" kern="1200" dirty="0" smtClean="0">
                <a:solidFill>
                  <a:schemeClr val="tx1"/>
                </a:solidFill>
                <a:effectLst/>
                <a:latin typeface="+mn-lt"/>
                <a:ea typeface="+mn-ea"/>
                <a:cs typeface="+mn-cs"/>
              </a:rPr>
              <a:t> و </a:t>
            </a:r>
            <a:r>
              <a:rPr lang="fa-IR" sz="1200" b="0" i="0" u="none" strike="noStrike" kern="1200" dirty="0" err="1" smtClean="0">
                <a:solidFill>
                  <a:schemeClr val="tx1"/>
                </a:solidFill>
                <a:effectLst/>
                <a:latin typeface="+mn-lt"/>
                <a:ea typeface="+mn-ea"/>
                <a:cs typeface="+mn-cs"/>
              </a:rPr>
              <a:t>استاتن</a:t>
            </a:r>
            <a:r>
              <a:rPr lang="fa-IR" sz="1200" b="0" i="0" u="none" strike="noStrike" kern="1200" dirty="0" smtClean="0">
                <a:solidFill>
                  <a:schemeClr val="tx1"/>
                </a:solidFill>
                <a:effectLst/>
                <a:latin typeface="+mn-lt"/>
                <a:ea typeface="+mn-ea"/>
                <a:cs typeface="+mn-cs"/>
              </a:rPr>
              <a:t> </a:t>
            </a:r>
            <a:r>
              <a:rPr lang="fa-IR" sz="1200" b="0" i="0" u="none" strike="noStrike" kern="1200" dirty="0" err="1" smtClean="0">
                <a:solidFill>
                  <a:schemeClr val="tx1"/>
                </a:solidFill>
                <a:effectLst/>
                <a:latin typeface="+mn-lt"/>
                <a:ea typeface="+mn-ea"/>
                <a:cs typeface="+mn-cs"/>
              </a:rPr>
              <a:t>آیلند</a:t>
            </a:r>
            <a:r>
              <a:rPr lang="fa-IR" sz="1200" b="0" i="0" kern="1200" dirty="0" smtClean="0">
                <a:solidFill>
                  <a:schemeClr val="tx1"/>
                </a:solidFill>
                <a:effectLst/>
                <a:latin typeface="+mn-lt"/>
                <a:ea typeface="+mn-ea"/>
                <a:cs typeface="+mn-cs"/>
              </a:rPr>
              <a:t> دارای </a:t>
            </a:r>
            <a:r>
              <a:rPr lang="fa-IR" sz="1200" b="0" i="0" kern="1200" dirty="0" err="1" smtClean="0">
                <a:solidFill>
                  <a:schemeClr val="tx1"/>
                </a:solidFill>
                <a:effectLst/>
                <a:latin typeface="+mn-lt"/>
                <a:ea typeface="+mn-ea"/>
                <a:cs typeface="+mn-cs"/>
              </a:rPr>
              <a:t>ایستگاه‌های</a:t>
            </a:r>
            <a:r>
              <a:rPr lang="fa-IR" sz="1200" b="0" i="0" kern="1200" dirty="0" smtClean="0">
                <a:solidFill>
                  <a:schemeClr val="tx1"/>
                </a:solidFill>
                <a:effectLst/>
                <a:latin typeface="+mn-lt"/>
                <a:ea typeface="+mn-ea"/>
                <a:cs typeface="+mn-cs"/>
              </a:rPr>
              <a:t> متعددی است.</a:t>
            </a:r>
          </a:p>
          <a:p>
            <a:endParaRPr lang="fa-IR" dirty="0"/>
          </a:p>
        </p:txBody>
      </p:sp>
      <p:sp>
        <p:nvSpPr>
          <p:cNvPr id="4" name="Slide Number Placeholder 3"/>
          <p:cNvSpPr>
            <a:spLocks noGrp="1"/>
          </p:cNvSpPr>
          <p:nvPr>
            <p:ph type="sldNum" sz="quarter" idx="10"/>
          </p:nvPr>
        </p:nvSpPr>
        <p:spPr/>
        <p:txBody>
          <a:bodyPr/>
          <a:lstStyle/>
          <a:p>
            <a:fld id="{44F80C73-8C45-4BAF-A570-1194CA855F66}" type="slidenum">
              <a:rPr lang="fa-IR" smtClean="0"/>
              <a:t>5</a:t>
            </a:fld>
            <a:endParaRPr lang="fa-IR"/>
          </a:p>
        </p:txBody>
      </p:sp>
    </p:spTree>
    <p:extLst>
      <p:ext uri="{BB962C8B-B14F-4D97-AF65-F5344CB8AC3E}">
        <p14:creationId xmlns:p14="http://schemas.microsoft.com/office/powerpoint/2010/main" val="23521398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sz="1200" b="1" i="0" kern="1200" dirty="0" err="1" smtClean="0">
                <a:solidFill>
                  <a:schemeClr val="tx1"/>
                </a:solidFill>
                <a:effectLst/>
                <a:latin typeface="+mn-lt"/>
                <a:ea typeface="+mn-ea"/>
                <a:cs typeface="+mn-cs"/>
              </a:rPr>
              <a:t>نهَتَن</a:t>
            </a:r>
            <a:r>
              <a:rPr lang="fa-IR" sz="1200" b="0" i="0" kern="1200" dirty="0" smtClean="0">
                <a:solidFill>
                  <a:schemeClr val="tx1"/>
                </a:solidFill>
                <a:effectLst/>
                <a:latin typeface="+mn-lt"/>
                <a:ea typeface="+mn-ea"/>
                <a:cs typeface="+mn-cs"/>
              </a:rPr>
              <a:t> (به </a:t>
            </a:r>
            <a:r>
              <a:rPr lang="fa-IR" sz="1200" b="0" i="0" u="none" strike="noStrike" kern="1200" dirty="0" smtClean="0">
                <a:solidFill>
                  <a:schemeClr val="tx1"/>
                </a:solidFill>
                <a:effectLst/>
                <a:latin typeface="+mn-lt"/>
                <a:ea typeface="+mn-ea"/>
                <a:cs typeface="+mn-cs"/>
              </a:rPr>
              <a:t>انگلیسی</a:t>
            </a:r>
            <a:r>
              <a:rPr lang="fa-IR" sz="1200" b="0" i="0" kern="1200" dirty="0" smtClean="0">
                <a:solidFill>
                  <a:schemeClr val="tx1"/>
                </a:solidFill>
                <a:effectLst/>
                <a:latin typeface="+mn-lt"/>
                <a:ea typeface="+mn-ea"/>
                <a:cs typeface="+mn-cs"/>
              </a:rPr>
              <a:t>: </a:t>
            </a:r>
            <a:r>
              <a:rPr lang="en-US" sz="1200" b="0" i="0" kern="1200" dirty="0" smtClean="0">
                <a:solidFill>
                  <a:schemeClr val="tx1"/>
                </a:solidFill>
                <a:effectLst/>
                <a:latin typeface="+mn-lt"/>
                <a:ea typeface="+mn-ea"/>
                <a:cs typeface="+mn-cs"/>
              </a:rPr>
              <a:t>Manhattan) </a:t>
            </a:r>
            <a:r>
              <a:rPr lang="fa-IR" sz="1200" b="0" i="0" kern="1200" dirty="0" smtClean="0">
                <a:solidFill>
                  <a:schemeClr val="tx1"/>
                </a:solidFill>
                <a:effectLst/>
                <a:latin typeface="+mn-lt"/>
                <a:ea typeface="+mn-ea"/>
                <a:cs typeface="+mn-cs"/>
              </a:rPr>
              <a:t>از </a:t>
            </a:r>
            <a:r>
              <a:rPr lang="fa-IR" sz="1200" b="0" i="0" kern="1200" dirty="0" err="1" smtClean="0">
                <a:solidFill>
                  <a:schemeClr val="tx1"/>
                </a:solidFill>
                <a:effectLst/>
                <a:latin typeface="+mn-lt"/>
                <a:ea typeface="+mn-ea"/>
                <a:cs typeface="+mn-cs"/>
              </a:rPr>
              <a:t>بخش‌های</a:t>
            </a:r>
            <a:r>
              <a:rPr lang="fa-IR" sz="1200" b="0" i="0" kern="1200" dirty="0" smtClean="0">
                <a:solidFill>
                  <a:schemeClr val="tx1"/>
                </a:solidFill>
                <a:effectLst/>
                <a:latin typeface="+mn-lt"/>
                <a:ea typeface="+mn-ea"/>
                <a:cs typeface="+mn-cs"/>
              </a:rPr>
              <a:t> </a:t>
            </a:r>
            <a:r>
              <a:rPr lang="fa-IR" sz="1200" b="0" i="0" kern="1200" dirty="0" err="1" smtClean="0">
                <a:solidFill>
                  <a:schemeClr val="tx1"/>
                </a:solidFill>
                <a:effectLst/>
                <a:latin typeface="+mn-lt"/>
                <a:ea typeface="+mn-ea"/>
                <a:cs typeface="+mn-cs"/>
              </a:rPr>
              <a:t>پنج‌گانه</a:t>
            </a:r>
            <a:r>
              <a:rPr lang="fa-IR" sz="1200" b="0" i="0" kern="1200" dirty="0" smtClean="0">
                <a:solidFill>
                  <a:schemeClr val="tx1"/>
                </a:solidFill>
                <a:effectLst/>
                <a:latin typeface="+mn-lt"/>
                <a:ea typeface="+mn-ea"/>
                <a:cs typeface="+mn-cs"/>
              </a:rPr>
              <a:t> شهر </a:t>
            </a:r>
            <a:r>
              <a:rPr lang="fa-IR" sz="1200" b="0" i="0" u="none" strike="noStrike" kern="1200" dirty="0" smtClean="0">
                <a:solidFill>
                  <a:schemeClr val="tx1"/>
                </a:solidFill>
                <a:effectLst/>
                <a:latin typeface="+mn-lt"/>
                <a:ea typeface="+mn-ea"/>
                <a:cs typeface="+mn-cs"/>
              </a:rPr>
              <a:t>نیویورک</a:t>
            </a:r>
            <a:r>
              <a:rPr lang="fa-IR" sz="1200" b="0" i="0" kern="1200" dirty="0" smtClean="0">
                <a:solidFill>
                  <a:schemeClr val="tx1"/>
                </a:solidFill>
                <a:effectLst/>
                <a:latin typeface="+mn-lt"/>
                <a:ea typeface="+mn-ea"/>
                <a:cs typeface="+mn-cs"/>
              </a:rPr>
              <a:t> است که به صورت شبه </a:t>
            </a:r>
            <a:r>
              <a:rPr lang="fa-IR" sz="1200" b="0" i="0" kern="1200" dirty="0" err="1" smtClean="0">
                <a:solidFill>
                  <a:schemeClr val="tx1"/>
                </a:solidFill>
                <a:effectLst/>
                <a:latin typeface="+mn-lt"/>
                <a:ea typeface="+mn-ea"/>
                <a:cs typeface="+mn-cs"/>
              </a:rPr>
              <a:t>جزیره‌ای</a:t>
            </a:r>
            <a:r>
              <a:rPr lang="fa-IR" sz="1200" b="0" i="0" kern="1200" dirty="0" smtClean="0">
                <a:solidFill>
                  <a:schemeClr val="tx1"/>
                </a:solidFill>
                <a:effectLst/>
                <a:latin typeface="+mn-lt"/>
                <a:ea typeface="+mn-ea"/>
                <a:cs typeface="+mn-cs"/>
              </a:rPr>
              <a:t> در </a:t>
            </a:r>
            <a:r>
              <a:rPr lang="fa-IR" sz="1200" b="0" i="0" u="none" strike="noStrike" kern="1200" dirty="0" smtClean="0">
                <a:solidFill>
                  <a:schemeClr val="tx1"/>
                </a:solidFill>
                <a:effectLst/>
                <a:latin typeface="+mn-lt"/>
                <a:ea typeface="+mn-ea"/>
                <a:cs typeface="+mn-cs"/>
              </a:rPr>
              <a:t>شهر نیویورک</a:t>
            </a:r>
            <a:r>
              <a:rPr lang="fa-IR" sz="1200" b="0" i="0" kern="1200" dirty="0" smtClean="0">
                <a:solidFill>
                  <a:schemeClr val="tx1"/>
                </a:solidFill>
                <a:effectLst/>
                <a:latin typeface="+mn-lt"/>
                <a:ea typeface="+mn-ea"/>
                <a:cs typeface="+mn-cs"/>
              </a:rPr>
              <a:t> قرار دارد و </a:t>
            </a:r>
            <a:r>
              <a:rPr lang="fa-IR" sz="1200" b="0" i="0" kern="1200" dirty="0" err="1" smtClean="0">
                <a:solidFill>
                  <a:schemeClr val="tx1"/>
                </a:solidFill>
                <a:effectLst/>
                <a:latin typeface="+mn-lt"/>
                <a:ea typeface="+mn-ea"/>
                <a:cs typeface="+mn-cs"/>
              </a:rPr>
              <a:t>مهم‌ترین</a:t>
            </a:r>
            <a:r>
              <a:rPr lang="fa-IR" sz="1200" b="0" i="0" kern="1200" dirty="0" smtClean="0">
                <a:solidFill>
                  <a:schemeClr val="tx1"/>
                </a:solidFill>
                <a:effectLst/>
                <a:latin typeface="+mn-lt"/>
                <a:ea typeface="+mn-ea"/>
                <a:cs typeface="+mn-cs"/>
              </a:rPr>
              <a:t> مراکز تجاری و اقتصادی </a:t>
            </a:r>
            <a:r>
              <a:rPr lang="fa-IR" sz="1200" b="0" i="0" u="none" strike="noStrike" kern="1200" dirty="0" smtClean="0">
                <a:solidFill>
                  <a:schemeClr val="tx1"/>
                </a:solidFill>
                <a:effectLst/>
                <a:latin typeface="+mn-lt"/>
                <a:ea typeface="+mn-ea"/>
                <a:cs typeface="+mn-cs"/>
              </a:rPr>
              <a:t>ایالات متحده آمریکا</a:t>
            </a:r>
            <a:r>
              <a:rPr lang="fa-IR" sz="1200" b="0" i="0" kern="1200" dirty="0" smtClean="0">
                <a:solidFill>
                  <a:schemeClr val="tx1"/>
                </a:solidFill>
                <a:effectLst/>
                <a:latin typeface="+mn-lt"/>
                <a:ea typeface="+mn-ea"/>
                <a:cs typeface="+mn-cs"/>
              </a:rPr>
              <a:t> را در خود جای </a:t>
            </a:r>
            <a:r>
              <a:rPr lang="fa-IR" sz="1200" b="0" i="0" kern="1200" dirty="0" err="1" smtClean="0">
                <a:solidFill>
                  <a:schemeClr val="tx1"/>
                </a:solidFill>
                <a:effectLst/>
                <a:latin typeface="+mn-lt"/>
                <a:ea typeface="+mn-ea"/>
                <a:cs typeface="+mn-cs"/>
              </a:rPr>
              <a:t>داده‌است</a:t>
            </a:r>
            <a:r>
              <a:rPr lang="fa-IR" sz="1200" b="0" i="0" kern="1200" dirty="0" smtClean="0">
                <a:solidFill>
                  <a:schemeClr val="tx1"/>
                </a:solidFill>
                <a:effectLst/>
                <a:latin typeface="+mn-lt"/>
                <a:ea typeface="+mn-ea"/>
                <a:cs typeface="+mn-cs"/>
              </a:rPr>
              <a:t>. از لحاظ </a:t>
            </a:r>
            <a:r>
              <a:rPr lang="fa-IR" sz="1200" b="0" i="0" u="none" strike="noStrike" kern="1200" dirty="0" smtClean="0">
                <a:solidFill>
                  <a:schemeClr val="tx1"/>
                </a:solidFill>
                <a:effectLst/>
                <a:latin typeface="+mn-lt"/>
                <a:ea typeface="+mn-ea"/>
                <a:cs typeface="+mn-cs"/>
              </a:rPr>
              <a:t>تراکم جمعیت</a:t>
            </a:r>
            <a:r>
              <a:rPr lang="fa-IR" sz="1200" b="0" i="0" kern="1200" dirty="0" smtClean="0">
                <a:solidFill>
                  <a:schemeClr val="tx1"/>
                </a:solidFill>
                <a:effectLst/>
                <a:latin typeface="+mn-lt"/>
                <a:ea typeface="+mn-ea"/>
                <a:cs typeface="+mn-cs"/>
              </a:rPr>
              <a:t>، </a:t>
            </a:r>
            <a:r>
              <a:rPr lang="fa-IR" sz="1200" b="0" i="0" kern="1200" dirty="0" err="1" smtClean="0">
                <a:solidFill>
                  <a:schemeClr val="tx1"/>
                </a:solidFill>
                <a:effectLst/>
                <a:latin typeface="+mn-lt"/>
                <a:ea typeface="+mn-ea"/>
                <a:cs typeface="+mn-cs"/>
              </a:rPr>
              <a:t>منهتن</a:t>
            </a:r>
            <a:r>
              <a:rPr lang="fa-IR" sz="1200" b="0" i="0" kern="1200" dirty="0" smtClean="0">
                <a:solidFill>
                  <a:schemeClr val="tx1"/>
                </a:solidFill>
                <a:effectLst/>
                <a:latin typeface="+mn-lt"/>
                <a:ea typeface="+mn-ea"/>
                <a:cs typeface="+mn-cs"/>
              </a:rPr>
              <a:t> متراکم‌ ترین نقطه آمریکا با ۲۵٬۸۴۶ نفر در هر کیلومتر مربع </a:t>
            </a:r>
            <a:r>
              <a:rPr lang="fa-IR" sz="1200" b="0" i="0" kern="1200" dirty="0" err="1" smtClean="0">
                <a:solidFill>
                  <a:schemeClr val="tx1"/>
                </a:solidFill>
                <a:effectLst/>
                <a:latin typeface="+mn-lt"/>
                <a:ea typeface="+mn-ea"/>
                <a:cs typeface="+mn-cs"/>
              </a:rPr>
              <a:t>می‌باشد.</a:t>
            </a:r>
            <a:r>
              <a:rPr lang="fa-IR" sz="1200" b="0" i="0" u="none" strike="noStrike" kern="1200" dirty="0" err="1" smtClean="0">
                <a:solidFill>
                  <a:schemeClr val="tx1"/>
                </a:solidFill>
                <a:effectLst/>
                <a:latin typeface="+mn-lt"/>
                <a:ea typeface="+mn-ea"/>
                <a:cs typeface="+mn-cs"/>
              </a:rPr>
              <a:t>سازمان</a:t>
            </a:r>
            <a:r>
              <a:rPr lang="fa-IR" sz="1200" b="0" i="0" u="none" strike="noStrike" kern="1200" dirty="0" smtClean="0">
                <a:solidFill>
                  <a:schemeClr val="tx1"/>
                </a:solidFill>
                <a:effectLst/>
                <a:latin typeface="+mn-lt"/>
                <a:ea typeface="+mn-ea"/>
                <a:cs typeface="+mn-cs"/>
              </a:rPr>
              <a:t> ملل متحد</a:t>
            </a:r>
            <a:r>
              <a:rPr lang="fa-IR" sz="1200" b="0" i="0" kern="1200" dirty="0" smtClean="0">
                <a:solidFill>
                  <a:schemeClr val="tx1"/>
                </a:solidFill>
                <a:effectLst/>
                <a:latin typeface="+mn-lt"/>
                <a:ea typeface="+mn-ea"/>
                <a:cs typeface="+mn-cs"/>
              </a:rPr>
              <a:t> و </a:t>
            </a:r>
            <a:r>
              <a:rPr lang="fa-IR" sz="1200" b="0" i="0" u="none" strike="noStrike" kern="1200" dirty="0" smtClean="0">
                <a:solidFill>
                  <a:schemeClr val="tx1"/>
                </a:solidFill>
                <a:effectLst/>
                <a:latin typeface="+mn-lt"/>
                <a:ea typeface="+mn-ea"/>
                <a:cs typeface="+mn-cs"/>
              </a:rPr>
              <a:t>بازار بورس نیویورک</a:t>
            </a:r>
            <a:r>
              <a:rPr lang="fa-IR" sz="1200" b="0" i="0" kern="1200" dirty="0" smtClean="0">
                <a:solidFill>
                  <a:schemeClr val="tx1"/>
                </a:solidFill>
                <a:effectLst/>
                <a:latin typeface="+mn-lt"/>
                <a:ea typeface="+mn-ea"/>
                <a:cs typeface="+mn-cs"/>
              </a:rPr>
              <a:t> در این قسمت قرار دارند.</a:t>
            </a:r>
          </a:p>
          <a:p>
            <a:r>
              <a:rPr lang="fa-IR" sz="1200" b="0" i="0" u="none" strike="noStrike" kern="1200" dirty="0" smtClean="0">
                <a:solidFill>
                  <a:schemeClr val="tx1"/>
                </a:solidFill>
                <a:effectLst/>
                <a:latin typeface="+mn-lt"/>
                <a:ea typeface="+mn-ea"/>
                <a:cs typeface="+mn-cs"/>
              </a:rPr>
              <a:t>مجسمه آزادی</a:t>
            </a:r>
            <a:r>
              <a:rPr lang="fa-IR" sz="1200" b="0" i="0" kern="1200" dirty="0" smtClean="0">
                <a:solidFill>
                  <a:schemeClr val="tx1"/>
                </a:solidFill>
                <a:effectLst/>
                <a:latin typeface="+mn-lt"/>
                <a:ea typeface="+mn-ea"/>
                <a:cs typeface="+mn-cs"/>
              </a:rPr>
              <a:t> که شاید </a:t>
            </a:r>
            <a:r>
              <a:rPr lang="fa-IR" sz="1200" b="0" i="0" kern="1200" dirty="0" err="1" smtClean="0">
                <a:solidFill>
                  <a:schemeClr val="tx1"/>
                </a:solidFill>
                <a:effectLst/>
                <a:latin typeface="+mn-lt"/>
                <a:ea typeface="+mn-ea"/>
                <a:cs typeface="+mn-cs"/>
              </a:rPr>
              <a:t>مهم‌ترین</a:t>
            </a:r>
            <a:r>
              <a:rPr lang="fa-IR" sz="1200" b="0" i="0" kern="1200" dirty="0" smtClean="0">
                <a:solidFill>
                  <a:schemeClr val="tx1"/>
                </a:solidFill>
                <a:effectLst/>
                <a:latin typeface="+mn-lt"/>
                <a:ea typeface="+mn-ea"/>
                <a:cs typeface="+mn-cs"/>
              </a:rPr>
              <a:t> نماد </a:t>
            </a:r>
            <a:r>
              <a:rPr lang="fa-IR" sz="1200" b="0" i="0" u="none" strike="noStrike" kern="1200" dirty="0" smtClean="0">
                <a:solidFill>
                  <a:schemeClr val="tx1"/>
                </a:solidFill>
                <a:effectLst/>
                <a:latin typeface="+mn-lt"/>
                <a:ea typeface="+mn-ea"/>
                <a:cs typeface="+mn-cs"/>
              </a:rPr>
              <a:t>ایالات متحده آمریکا</a:t>
            </a:r>
            <a:r>
              <a:rPr lang="fa-IR" sz="1200" b="0" i="0" u="none" strike="noStrike" kern="1200" baseline="0" dirty="0" smtClean="0">
                <a:solidFill>
                  <a:schemeClr val="tx1"/>
                </a:solidFill>
                <a:effectLst/>
                <a:latin typeface="+mn-lt"/>
                <a:ea typeface="+mn-ea"/>
                <a:cs typeface="+mn-cs"/>
              </a:rPr>
              <a:t> </a:t>
            </a:r>
            <a:r>
              <a:rPr lang="fa-IR" sz="1200" b="0" i="0" kern="1200" dirty="0" smtClean="0">
                <a:solidFill>
                  <a:schemeClr val="tx1"/>
                </a:solidFill>
                <a:effectLst/>
                <a:latin typeface="+mn-lt"/>
                <a:ea typeface="+mn-ea"/>
                <a:cs typeface="+mn-cs"/>
              </a:rPr>
              <a:t>باشد و در سال </a:t>
            </a:r>
            <a:r>
              <a:rPr lang="fa-IR" sz="1200" b="0" i="0" u="none" strike="noStrike" kern="1200" dirty="0" smtClean="0">
                <a:solidFill>
                  <a:schemeClr val="tx1"/>
                </a:solidFill>
                <a:effectLst/>
                <a:latin typeface="+mn-lt"/>
                <a:ea typeface="+mn-ea"/>
                <a:cs typeface="+mn-cs"/>
              </a:rPr>
              <a:t>۱۸۸۶</a:t>
            </a:r>
            <a:r>
              <a:rPr lang="fa-IR" sz="1200" b="0" i="0" kern="1200" dirty="0" smtClean="0">
                <a:solidFill>
                  <a:schemeClr val="tx1"/>
                </a:solidFill>
                <a:effectLst/>
                <a:latin typeface="+mn-lt"/>
                <a:ea typeface="+mn-ea"/>
                <a:cs typeface="+mn-cs"/>
              </a:rPr>
              <a:t> به منظور </a:t>
            </a:r>
            <a:r>
              <a:rPr lang="fa-IR" sz="1200" b="0" i="0" kern="1200" dirty="0" err="1" smtClean="0">
                <a:solidFill>
                  <a:schemeClr val="tx1"/>
                </a:solidFill>
                <a:effectLst/>
                <a:latin typeface="+mn-lt"/>
                <a:ea typeface="+mn-ea"/>
                <a:cs typeface="+mn-cs"/>
              </a:rPr>
              <a:t>خوش‌آمدگویی</a:t>
            </a:r>
            <a:r>
              <a:rPr lang="fa-IR" sz="1200" b="0" i="0" kern="1200" dirty="0" smtClean="0">
                <a:solidFill>
                  <a:schemeClr val="tx1"/>
                </a:solidFill>
                <a:effectLst/>
                <a:latin typeface="+mn-lt"/>
                <a:ea typeface="+mn-ea"/>
                <a:cs typeface="+mn-cs"/>
              </a:rPr>
              <a:t> به </a:t>
            </a:r>
            <a:r>
              <a:rPr lang="fa-IR" sz="1200" b="0" i="0" kern="1200" dirty="0" err="1" smtClean="0">
                <a:solidFill>
                  <a:schemeClr val="tx1"/>
                </a:solidFill>
                <a:effectLst/>
                <a:latin typeface="+mn-lt"/>
                <a:ea typeface="+mn-ea"/>
                <a:cs typeface="+mn-cs"/>
              </a:rPr>
              <a:t>تازه‌واردان</a:t>
            </a:r>
            <a:r>
              <a:rPr lang="fa-IR" sz="1200" b="0" i="0" kern="1200" dirty="0" smtClean="0">
                <a:solidFill>
                  <a:schemeClr val="tx1"/>
                </a:solidFill>
                <a:effectLst/>
                <a:latin typeface="+mn-lt"/>
                <a:ea typeface="+mn-ea"/>
                <a:cs typeface="+mn-cs"/>
              </a:rPr>
              <a:t> و مهاجران ساخته شد نیز در منطقه </a:t>
            </a:r>
            <a:r>
              <a:rPr lang="fa-IR" sz="1200" b="0" i="0" kern="1200" dirty="0" err="1" smtClean="0">
                <a:solidFill>
                  <a:schemeClr val="tx1"/>
                </a:solidFill>
                <a:effectLst/>
                <a:latin typeface="+mn-lt"/>
                <a:ea typeface="+mn-ea"/>
                <a:cs typeface="+mn-cs"/>
              </a:rPr>
              <a:t>منهتن</a:t>
            </a:r>
            <a:r>
              <a:rPr lang="fa-IR" sz="1200" b="0" i="0" kern="1200" dirty="0" smtClean="0">
                <a:solidFill>
                  <a:schemeClr val="tx1"/>
                </a:solidFill>
                <a:effectLst/>
                <a:latin typeface="+mn-lt"/>
                <a:ea typeface="+mn-ea"/>
                <a:cs typeface="+mn-cs"/>
              </a:rPr>
              <a:t> قرار دارد.</a:t>
            </a:r>
          </a:p>
          <a:p>
            <a:r>
              <a:rPr lang="fa-IR" sz="1200" b="0" i="0" u="none" strike="noStrike" kern="1200" dirty="0" err="1" smtClean="0">
                <a:solidFill>
                  <a:schemeClr val="tx1"/>
                </a:solidFill>
                <a:effectLst/>
                <a:latin typeface="+mn-lt"/>
                <a:ea typeface="+mn-ea"/>
                <a:cs typeface="+mn-cs"/>
              </a:rPr>
              <a:t>ساختمان‌های</a:t>
            </a:r>
            <a:r>
              <a:rPr lang="fa-IR" sz="1200" b="0" i="0" u="none" strike="noStrike" kern="1200" dirty="0" smtClean="0">
                <a:solidFill>
                  <a:schemeClr val="tx1"/>
                </a:solidFill>
                <a:effectLst/>
                <a:latin typeface="+mn-lt"/>
                <a:ea typeface="+mn-ea"/>
                <a:cs typeface="+mn-cs"/>
              </a:rPr>
              <a:t> مرکز تجارت جهانی</a:t>
            </a:r>
            <a:r>
              <a:rPr lang="fa-IR" sz="1200" b="0" i="0" kern="1200" dirty="0" smtClean="0">
                <a:solidFill>
                  <a:schemeClr val="tx1"/>
                </a:solidFill>
                <a:effectLst/>
                <a:latin typeface="+mn-lt"/>
                <a:ea typeface="+mn-ea"/>
                <a:cs typeface="+mn-cs"/>
              </a:rPr>
              <a:t> که در </a:t>
            </a:r>
            <a:r>
              <a:rPr lang="fa-IR" sz="1200" b="0" i="0" u="none" strike="noStrike" kern="1200" dirty="0" smtClean="0">
                <a:solidFill>
                  <a:schemeClr val="tx1"/>
                </a:solidFill>
                <a:effectLst/>
                <a:latin typeface="+mn-lt"/>
                <a:ea typeface="+mn-ea"/>
                <a:cs typeface="+mn-cs"/>
              </a:rPr>
              <a:t>حملات یازدهم سپتامبر</a:t>
            </a:r>
            <a:r>
              <a:rPr lang="fa-IR" sz="1200" b="0" i="0" kern="1200" dirty="0" smtClean="0">
                <a:solidFill>
                  <a:schemeClr val="tx1"/>
                </a:solidFill>
                <a:effectLst/>
                <a:latin typeface="+mn-lt"/>
                <a:ea typeface="+mn-ea"/>
                <a:cs typeface="+mn-cs"/>
              </a:rPr>
              <a:t> فرو ریختند، در قسمت جنوب غربی این منطقه قرار داشتند. هم اکنون در محل </a:t>
            </a:r>
            <a:r>
              <a:rPr lang="fa-IR" sz="1200" b="0" i="0" kern="1200" dirty="0" err="1" smtClean="0">
                <a:solidFill>
                  <a:schemeClr val="tx1"/>
                </a:solidFill>
                <a:effectLst/>
                <a:latin typeface="+mn-lt"/>
                <a:ea typeface="+mn-ea"/>
                <a:cs typeface="+mn-cs"/>
              </a:rPr>
              <a:t>آن‌ها</a:t>
            </a:r>
            <a:r>
              <a:rPr lang="fa-IR" sz="1200" b="0" i="0" kern="1200" dirty="0" smtClean="0">
                <a:solidFill>
                  <a:schemeClr val="tx1"/>
                </a:solidFill>
                <a:effectLst/>
                <a:latin typeface="+mn-lt"/>
                <a:ea typeface="+mn-ea"/>
                <a:cs typeface="+mn-cs"/>
              </a:rPr>
              <a:t> </a:t>
            </a:r>
            <a:r>
              <a:rPr lang="fa-IR" sz="1200" b="0" i="0" kern="1200" dirty="0" err="1" smtClean="0">
                <a:solidFill>
                  <a:schemeClr val="tx1"/>
                </a:solidFill>
                <a:effectLst/>
                <a:latin typeface="+mn-lt"/>
                <a:ea typeface="+mn-ea"/>
                <a:cs typeface="+mn-cs"/>
              </a:rPr>
              <a:t>ساختمان‌های</a:t>
            </a:r>
            <a:r>
              <a:rPr lang="fa-IR" sz="1200" b="0" i="0" kern="1200" dirty="0" smtClean="0">
                <a:solidFill>
                  <a:schemeClr val="tx1"/>
                </a:solidFill>
                <a:effectLst/>
                <a:latin typeface="+mn-lt"/>
                <a:ea typeface="+mn-ea"/>
                <a:cs typeface="+mn-cs"/>
              </a:rPr>
              <a:t> جدیدی به همراه یک بنای یادبود و «مرکز </a:t>
            </a:r>
            <a:r>
              <a:rPr lang="fa-IR" sz="1200" b="0" i="0" kern="1200" dirty="0" err="1" smtClean="0">
                <a:solidFill>
                  <a:schemeClr val="tx1"/>
                </a:solidFill>
                <a:effectLst/>
                <a:latin typeface="+mn-lt"/>
                <a:ea typeface="+mn-ea"/>
                <a:cs typeface="+mn-cs"/>
              </a:rPr>
              <a:t>بین‌المللی</a:t>
            </a:r>
            <a:r>
              <a:rPr lang="fa-IR" sz="1200" b="0" i="0" kern="1200" dirty="0" smtClean="0">
                <a:solidFill>
                  <a:schemeClr val="tx1"/>
                </a:solidFill>
                <a:effectLst/>
                <a:latin typeface="+mn-lt"/>
                <a:ea typeface="+mn-ea"/>
                <a:cs typeface="+mn-cs"/>
              </a:rPr>
              <a:t> آزادی» در حال احداث </a:t>
            </a:r>
            <a:r>
              <a:rPr lang="fa-IR" sz="1200" b="0" i="0" kern="1200" dirty="0" err="1" smtClean="0">
                <a:solidFill>
                  <a:schemeClr val="tx1"/>
                </a:solidFill>
                <a:effectLst/>
                <a:latin typeface="+mn-lt"/>
                <a:ea typeface="+mn-ea"/>
                <a:cs typeface="+mn-cs"/>
              </a:rPr>
              <a:t>می‌باشد</a:t>
            </a:r>
            <a:r>
              <a:rPr lang="fa-IR" sz="1200" b="0" i="0" kern="1200" dirty="0" smtClean="0">
                <a:solidFill>
                  <a:schemeClr val="tx1"/>
                </a:solidFill>
                <a:effectLst/>
                <a:latin typeface="+mn-lt"/>
                <a:ea typeface="+mn-ea"/>
                <a:cs typeface="+mn-cs"/>
              </a:rPr>
              <a:t>.</a:t>
            </a:r>
          </a:p>
          <a:p>
            <a:endParaRPr lang="fa-IR" dirty="0"/>
          </a:p>
        </p:txBody>
      </p:sp>
      <p:sp>
        <p:nvSpPr>
          <p:cNvPr id="4" name="Slide Number Placeholder 3"/>
          <p:cNvSpPr>
            <a:spLocks noGrp="1"/>
          </p:cNvSpPr>
          <p:nvPr>
            <p:ph type="sldNum" sz="quarter" idx="10"/>
          </p:nvPr>
        </p:nvSpPr>
        <p:spPr/>
        <p:txBody>
          <a:bodyPr/>
          <a:lstStyle/>
          <a:p>
            <a:fld id="{44F80C73-8C45-4BAF-A570-1194CA855F66}" type="slidenum">
              <a:rPr lang="fa-IR" smtClean="0"/>
              <a:t>6</a:t>
            </a:fld>
            <a:endParaRPr lang="fa-IR"/>
          </a:p>
        </p:txBody>
      </p:sp>
    </p:spTree>
    <p:extLst>
      <p:ext uri="{BB962C8B-B14F-4D97-AF65-F5344CB8AC3E}">
        <p14:creationId xmlns:p14="http://schemas.microsoft.com/office/powerpoint/2010/main" val="15213364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sz="1200" b="1" i="0" kern="1200" dirty="0" err="1" smtClean="0">
                <a:solidFill>
                  <a:schemeClr val="tx1"/>
                </a:solidFill>
                <a:effectLst/>
                <a:latin typeface="+mn-lt"/>
                <a:ea typeface="+mn-ea"/>
                <a:cs typeface="+mn-cs"/>
              </a:rPr>
              <a:t>بروکلین</a:t>
            </a:r>
            <a:r>
              <a:rPr lang="fa-IR" sz="1200" b="0" i="0" kern="1200" dirty="0" smtClean="0">
                <a:solidFill>
                  <a:schemeClr val="tx1"/>
                </a:solidFill>
                <a:effectLst/>
                <a:latin typeface="+mn-lt"/>
                <a:ea typeface="+mn-ea"/>
                <a:cs typeface="+mn-cs"/>
              </a:rPr>
              <a:t> (انگلیسی: </a:t>
            </a:r>
            <a:r>
              <a:rPr lang="en-US" sz="1200" b="0" i="0" kern="1200" dirty="0" smtClean="0">
                <a:solidFill>
                  <a:schemeClr val="tx1"/>
                </a:solidFill>
                <a:effectLst/>
                <a:latin typeface="+mn-lt"/>
                <a:ea typeface="+mn-ea"/>
                <a:cs typeface="+mn-cs"/>
              </a:rPr>
              <a:t>Brooklyn) </a:t>
            </a:r>
            <a:r>
              <a:rPr lang="fa-IR" sz="1200" b="0" i="0" kern="1200" dirty="0" smtClean="0">
                <a:solidFill>
                  <a:schemeClr val="tx1"/>
                </a:solidFill>
                <a:effectLst/>
                <a:latin typeface="+mn-lt"/>
                <a:ea typeface="+mn-ea"/>
                <a:cs typeface="+mn-cs"/>
              </a:rPr>
              <a:t>یکی از </a:t>
            </a:r>
            <a:r>
              <a:rPr lang="fa-IR" sz="1200" b="0" i="0" kern="1200" dirty="0" err="1" smtClean="0">
                <a:solidFill>
                  <a:schemeClr val="tx1"/>
                </a:solidFill>
                <a:effectLst/>
                <a:latin typeface="+mn-lt"/>
                <a:ea typeface="+mn-ea"/>
                <a:cs typeface="+mn-cs"/>
              </a:rPr>
              <a:t>قدیمی‌ترین</a:t>
            </a:r>
            <a:r>
              <a:rPr lang="fa-IR" sz="1200" b="0" i="0" kern="1200" dirty="0" smtClean="0">
                <a:solidFill>
                  <a:schemeClr val="tx1"/>
                </a:solidFill>
                <a:effectLst/>
                <a:latin typeface="+mn-lt"/>
                <a:ea typeface="+mn-ea"/>
                <a:cs typeface="+mn-cs"/>
              </a:rPr>
              <a:t> محلات شهری </a:t>
            </a:r>
            <a:r>
              <a:rPr lang="fa-IR" sz="1200" b="0" i="0" u="none" strike="noStrike" kern="1200" dirty="0" smtClean="0">
                <a:solidFill>
                  <a:schemeClr val="tx1"/>
                </a:solidFill>
                <a:effectLst/>
                <a:latin typeface="+mn-lt"/>
                <a:ea typeface="+mn-ea"/>
                <a:cs typeface="+mn-cs"/>
              </a:rPr>
              <a:t>شهر نیویورک</a:t>
            </a:r>
            <a:r>
              <a:rPr lang="fa-IR" sz="1200" b="0" i="0" kern="1200" dirty="0" smtClean="0">
                <a:solidFill>
                  <a:schemeClr val="tx1"/>
                </a:solidFill>
                <a:effectLst/>
                <a:latin typeface="+mn-lt"/>
                <a:ea typeface="+mn-ea"/>
                <a:cs typeface="+mn-cs"/>
              </a:rPr>
              <a:t> و همچنین پر </a:t>
            </a:r>
            <a:r>
              <a:rPr lang="fa-IR" sz="1200" b="0" i="0" kern="1200" dirty="0" err="1" smtClean="0">
                <a:solidFill>
                  <a:schemeClr val="tx1"/>
                </a:solidFill>
                <a:effectLst/>
                <a:latin typeface="+mn-lt"/>
                <a:ea typeface="+mn-ea"/>
                <a:cs typeface="+mn-cs"/>
              </a:rPr>
              <a:t>جمعیت‌ترین</a:t>
            </a:r>
            <a:r>
              <a:rPr lang="fa-IR" sz="1200" b="0" i="0" kern="1200" dirty="0" smtClean="0">
                <a:solidFill>
                  <a:schemeClr val="tx1"/>
                </a:solidFill>
                <a:effectLst/>
                <a:latin typeface="+mn-lt"/>
                <a:ea typeface="+mn-ea"/>
                <a:cs typeface="+mn-cs"/>
              </a:rPr>
              <a:t> بخش در </a:t>
            </a:r>
            <a:r>
              <a:rPr lang="fa-IR" sz="1200" b="0" i="0" kern="1200" dirty="0" err="1" smtClean="0">
                <a:solidFill>
                  <a:schemeClr val="tx1"/>
                </a:solidFill>
                <a:effectLst/>
                <a:latin typeface="+mn-lt"/>
                <a:ea typeface="+mn-ea"/>
                <a:cs typeface="+mn-cs"/>
              </a:rPr>
              <a:t>کلان‌شهر</a:t>
            </a:r>
            <a:r>
              <a:rPr lang="fa-IR" sz="1200" b="0" i="0" kern="1200" dirty="0" smtClean="0">
                <a:solidFill>
                  <a:schemeClr val="tx1"/>
                </a:solidFill>
                <a:effectLst/>
                <a:latin typeface="+mn-lt"/>
                <a:ea typeface="+mn-ea"/>
                <a:cs typeface="+mn-cs"/>
              </a:rPr>
              <a:t> نیویورک و چهارمین منطقه پرجمعیت </a:t>
            </a:r>
            <a:r>
              <a:rPr lang="fa-IR" sz="1200" b="0" i="0" u="none" strike="noStrike" kern="1200" dirty="0" smtClean="0">
                <a:solidFill>
                  <a:schemeClr val="tx1"/>
                </a:solidFill>
                <a:effectLst/>
                <a:latin typeface="+mn-lt"/>
                <a:ea typeface="+mn-ea"/>
                <a:cs typeface="+mn-cs"/>
              </a:rPr>
              <a:t>ایالات متحده آمریکا</a:t>
            </a:r>
            <a:r>
              <a:rPr lang="fa-IR" sz="1200" b="0" i="0" kern="1200" dirty="0" smtClean="0">
                <a:solidFill>
                  <a:schemeClr val="tx1"/>
                </a:solidFill>
                <a:effectLst/>
                <a:latin typeface="+mn-lt"/>
                <a:ea typeface="+mn-ea"/>
                <a:cs typeface="+mn-cs"/>
              </a:rPr>
              <a:t> با جمعیتی بالغ بر ۲.۵ میلیون نفر جمعیت است. محله </a:t>
            </a:r>
            <a:r>
              <a:rPr lang="fa-IR" sz="1200" b="0" i="0" kern="1200" dirty="0" err="1" smtClean="0">
                <a:solidFill>
                  <a:schemeClr val="tx1"/>
                </a:solidFill>
                <a:effectLst/>
                <a:latin typeface="+mn-lt"/>
                <a:ea typeface="+mn-ea"/>
                <a:cs typeface="+mn-cs"/>
              </a:rPr>
              <a:t>بروکلین</a:t>
            </a:r>
            <a:r>
              <a:rPr lang="fa-IR" sz="1200" b="0" i="0" kern="1200" dirty="0" smtClean="0">
                <a:solidFill>
                  <a:schemeClr val="tx1"/>
                </a:solidFill>
                <a:effectLst/>
                <a:latin typeface="+mn-lt"/>
                <a:ea typeface="+mn-ea"/>
                <a:cs typeface="+mn-cs"/>
              </a:rPr>
              <a:t> در </a:t>
            </a:r>
            <a:r>
              <a:rPr lang="fa-IR" sz="1200" b="0" i="0" u="none" strike="noStrike" kern="1200" dirty="0" smtClean="0">
                <a:solidFill>
                  <a:schemeClr val="tx1"/>
                </a:solidFill>
                <a:effectLst/>
                <a:latin typeface="+mn-lt"/>
                <a:ea typeface="+mn-ea"/>
                <a:cs typeface="+mn-cs"/>
              </a:rPr>
              <a:t>بخش </a:t>
            </a:r>
            <a:r>
              <a:rPr lang="fa-IR" sz="1200" b="0" i="0" u="none" strike="noStrike" kern="1200" dirty="0" err="1" smtClean="0">
                <a:solidFill>
                  <a:schemeClr val="tx1"/>
                </a:solidFill>
                <a:effectLst/>
                <a:latin typeface="+mn-lt"/>
                <a:ea typeface="+mn-ea"/>
                <a:cs typeface="+mn-cs"/>
              </a:rPr>
              <a:t>کینگز</a:t>
            </a:r>
            <a:r>
              <a:rPr lang="fa-IR" sz="1200" b="0" i="0" kern="1200" dirty="0" smtClean="0">
                <a:solidFill>
                  <a:schemeClr val="tx1"/>
                </a:solidFill>
                <a:effectLst/>
                <a:latin typeface="+mn-lt"/>
                <a:ea typeface="+mn-ea"/>
                <a:cs typeface="+mn-cs"/>
              </a:rPr>
              <a:t> قرار دارد.</a:t>
            </a:r>
          </a:p>
          <a:p>
            <a:r>
              <a:rPr lang="fa-IR" sz="1200" b="1" i="0" kern="1200" dirty="0" err="1" smtClean="0">
                <a:solidFill>
                  <a:schemeClr val="tx1"/>
                </a:solidFill>
                <a:effectLst/>
                <a:latin typeface="+mn-lt"/>
                <a:ea typeface="+mn-ea"/>
                <a:cs typeface="+mn-cs"/>
              </a:rPr>
              <a:t>کوینز</a:t>
            </a:r>
            <a:r>
              <a:rPr lang="fa-IR" sz="1200" b="0" i="0" kern="1200" dirty="0" smtClean="0">
                <a:solidFill>
                  <a:schemeClr val="tx1"/>
                </a:solidFill>
                <a:effectLst/>
                <a:latin typeface="+mn-lt"/>
                <a:ea typeface="+mn-ea"/>
                <a:cs typeface="+mn-cs"/>
              </a:rPr>
              <a:t> (انگلیسی: </a:t>
            </a:r>
            <a:r>
              <a:rPr lang="en-US" sz="1200" b="0" i="0" kern="1200" dirty="0" smtClean="0">
                <a:solidFill>
                  <a:schemeClr val="tx1"/>
                </a:solidFill>
                <a:effectLst/>
                <a:latin typeface="+mn-lt"/>
                <a:ea typeface="+mn-ea"/>
                <a:cs typeface="+mn-cs"/>
              </a:rPr>
              <a:t>Queens) </a:t>
            </a:r>
            <a:r>
              <a:rPr lang="fa-IR" sz="1200" b="0" i="0" kern="1200" dirty="0" smtClean="0">
                <a:solidFill>
                  <a:schemeClr val="tx1"/>
                </a:solidFill>
                <a:effectLst/>
                <a:latin typeface="+mn-lt"/>
                <a:ea typeface="+mn-ea"/>
                <a:cs typeface="+mn-cs"/>
              </a:rPr>
              <a:t>یکی از مناطق پنج گانه شهر نیویورک و از لحاظ مساحت </a:t>
            </a:r>
            <a:r>
              <a:rPr lang="fa-IR" sz="1200" b="0" i="0" kern="1200" dirty="0" err="1" smtClean="0">
                <a:solidFill>
                  <a:schemeClr val="tx1"/>
                </a:solidFill>
                <a:effectLst/>
                <a:latin typeface="+mn-lt"/>
                <a:ea typeface="+mn-ea"/>
                <a:cs typeface="+mn-cs"/>
              </a:rPr>
              <a:t>بزرگ‌ترین</a:t>
            </a:r>
            <a:r>
              <a:rPr lang="fa-IR" sz="1200" b="0" i="0" kern="1200" dirty="0" smtClean="0">
                <a:solidFill>
                  <a:schemeClr val="tx1"/>
                </a:solidFill>
                <a:effectLst/>
                <a:latin typeface="+mn-lt"/>
                <a:ea typeface="+mn-ea"/>
                <a:cs typeface="+mn-cs"/>
              </a:rPr>
              <a:t> بخش از </a:t>
            </a:r>
            <a:r>
              <a:rPr lang="fa-IR" sz="1200" b="0" i="0" kern="1200" dirty="0" err="1" smtClean="0">
                <a:solidFill>
                  <a:schemeClr val="tx1"/>
                </a:solidFill>
                <a:effectLst/>
                <a:latin typeface="+mn-lt"/>
                <a:ea typeface="+mn-ea"/>
                <a:cs typeface="+mn-cs"/>
              </a:rPr>
              <a:t>بخش‌های</a:t>
            </a:r>
            <a:r>
              <a:rPr lang="fa-IR" sz="1200" b="0" i="0" kern="1200" dirty="0" smtClean="0">
                <a:solidFill>
                  <a:schemeClr val="tx1"/>
                </a:solidFill>
                <a:effectLst/>
                <a:latin typeface="+mn-lt"/>
                <a:ea typeface="+mn-ea"/>
                <a:cs typeface="+mn-cs"/>
              </a:rPr>
              <a:t> پنج گانه کلان شهر نیویورک است. دو </a:t>
            </a:r>
            <a:r>
              <a:rPr lang="fa-IR" sz="1200" b="0" i="0" u="none" strike="noStrike" kern="1200" dirty="0" smtClean="0">
                <a:solidFill>
                  <a:schemeClr val="tx1"/>
                </a:solidFill>
                <a:effectLst/>
                <a:latin typeface="+mn-lt"/>
                <a:ea typeface="+mn-ea"/>
                <a:cs typeface="+mn-cs"/>
              </a:rPr>
              <a:t>فرودگاه</a:t>
            </a:r>
            <a:r>
              <a:rPr lang="fa-IR" sz="1200" b="0" i="0" kern="1200" dirty="0" smtClean="0">
                <a:solidFill>
                  <a:schemeClr val="tx1"/>
                </a:solidFill>
                <a:effectLst/>
                <a:latin typeface="+mn-lt"/>
                <a:ea typeface="+mn-ea"/>
                <a:cs typeface="+mn-cs"/>
              </a:rPr>
              <a:t> بزرگ شهر نیویورک در </a:t>
            </a:r>
            <a:r>
              <a:rPr lang="fa-IR" sz="1200" b="0" i="0" u="none" strike="noStrike" kern="1200" dirty="0" smtClean="0">
                <a:solidFill>
                  <a:schemeClr val="tx1"/>
                </a:solidFill>
                <a:effectLst/>
                <a:latin typeface="+mn-lt"/>
                <a:ea typeface="+mn-ea"/>
                <a:cs typeface="+mn-cs"/>
              </a:rPr>
              <a:t>بخش </a:t>
            </a:r>
            <a:r>
              <a:rPr lang="fa-IR" sz="1200" b="0" i="0" u="none" strike="noStrike" kern="1200" dirty="0" err="1" smtClean="0">
                <a:solidFill>
                  <a:schemeClr val="tx1"/>
                </a:solidFill>
                <a:effectLst/>
                <a:latin typeface="+mn-lt"/>
                <a:ea typeface="+mn-ea"/>
                <a:cs typeface="+mn-cs"/>
              </a:rPr>
              <a:t>کوینز</a:t>
            </a:r>
            <a:r>
              <a:rPr lang="fa-IR" sz="1200" b="0" i="0" kern="1200" dirty="0" smtClean="0">
                <a:solidFill>
                  <a:schemeClr val="tx1"/>
                </a:solidFill>
                <a:effectLst/>
                <a:latin typeface="+mn-lt"/>
                <a:ea typeface="+mn-ea"/>
                <a:cs typeface="+mn-cs"/>
              </a:rPr>
              <a:t> قرار </a:t>
            </a:r>
            <a:r>
              <a:rPr lang="fa-IR" sz="1200" b="0" i="0" kern="1200" dirty="0" err="1" smtClean="0">
                <a:solidFill>
                  <a:schemeClr val="tx1"/>
                </a:solidFill>
                <a:effectLst/>
                <a:latin typeface="+mn-lt"/>
                <a:ea typeface="+mn-ea"/>
                <a:cs typeface="+mn-cs"/>
              </a:rPr>
              <a:t>دارند.منطقه</a:t>
            </a:r>
            <a:r>
              <a:rPr lang="fa-IR" sz="1200" b="0" i="0" kern="1200" dirty="0" smtClean="0">
                <a:solidFill>
                  <a:schemeClr val="tx1"/>
                </a:solidFill>
                <a:effectLst/>
                <a:latin typeface="+mn-lt"/>
                <a:ea typeface="+mn-ea"/>
                <a:cs typeface="+mn-cs"/>
              </a:rPr>
              <a:t> </a:t>
            </a:r>
            <a:r>
              <a:rPr lang="fa-IR" sz="1200" b="0" i="0" kern="1200" dirty="0" err="1" smtClean="0">
                <a:solidFill>
                  <a:schemeClr val="tx1"/>
                </a:solidFill>
                <a:effectLst/>
                <a:latin typeface="+mn-lt"/>
                <a:ea typeface="+mn-ea"/>
                <a:cs typeface="+mn-cs"/>
              </a:rPr>
              <a:t>کوینز</a:t>
            </a:r>
            <a:r>
              <a:rPr lang="fa-IR" sz="1200" b="0" i="0" kern="1200" dirty="0" smtClean="0">
                <a:solidFill>
                  <a:schemeClr val="tx1"/>
                </a:solidFill>
                <a:effectLst/>
                <a:latin typeface="+mn-lt"/>
                <a:ea typeface="+mn-ea"/>
                <a:cs typeface="+mn-cs"/>
              </a:rPr>
              <a:t> از لحاظ آماری دارای بیشترین جمعیت مهاجر در سرتاسر </a:t>
            </a:r>
            <a:r>
              <a:rPr lang="fa-IR" sz="1200" b="0" i="0" u="none" strike="noStrike" kern="1200" dirty="0" smtClean="0">
                <a:solidFill>
                  <a:schemeClr val="tx1"/>
                </a:solidFill>
                <a:effectLst/>
                <a:latin typeface="+mn-lt"/>
                <a:ea typeface="+mn-ea"/>
                <a:cs typeface="+mn-cs"/>
              </a:rPr>
              <a:t>ایالات متحده آمریکا</a:t>
            </a:r>
            <a:r>
              <a:rPr lang="fa-IR" sz="1200" b="0" i="0" kern="1200" dirty="0" smtClean="0">
                <a:solidFill>
                  <a:schemeClr val="tx1"/>
                </a:solidFill>
                <a:effectLst/>
                <a:latin typeface="+mn-lt"/>
                <a:ea typeface="+mn-ea"/>
                <a:cs typeface="+mn-cs"/>
              </a:rPr>
              <a:t> است. تقریباً ۴۴% سکنه </a:t>
            </a:r>
            <a:r>
              <a:rPr lang="fa-IR" sz="1200" b="0" i="0" kern="1200" dirty="0" err="1" smtClean="0">
                <a:solidFill>
                  <a:schemeClr val="tx1"/>
                </a:solidFill>
                <a:effectLst/>
                <a:latin typeface="+mn-lt"/>
                <a:ea typeface="+mn-ea"/>
                <a:cs typeface="+mn-cs"/>
              </a:rPr>
              <a:t>کوینز</a:t>
            </a:r>
            <a:r>
              <a:rPr lang="fa-IR" sz="1200" b="0" i="0" kern="1200" dirty="0" smtClean="0">
                <a:solidFill>
                  <a:schemeClr val="tx1"/>
                </a:solidFill>
                <a:effectLst/>
                <a:latin typeface="+mn-lt"/>
                <a:ea typeface="+mn-ea"/>
                <a:cs typeface="+mn-cs"/>
              </a:rPr>
              <a:t> مهاجرین رنگین پوست از نقاط مختلف جهان هستند</a:t>
            </a:r>
          </a:p>
          <a:p>
            <a:endParaRPr lang="fa-IR" dirty="0"/>
          </a:p>
        </p:txBody>
      </p:sp>
      <p:sp>
        <p:nvSpPr>
          <p:cNvPr id="4" name="Slide Number Placeholder 3"/>
          <p:cNvSpPr>
            <a:spLocks noGrp="1"/>
          </p:cNvSpPr>
          <p:nvPr>
            <p:ph type="sldNum" sz="quarter" idx="10"/>
          </p:nvPr>
        </p:nvSpPr>
        <p:spPr/>
        <p:txBody>
          <a:bodyPr/>
          <a:lstStyle/>
          <a:p>
            <a:fld id="{44F80C73-8C45-4BAF-A570-1194CA855F66}" type="slidenum">
              <a:rPr lang="fa-IR" smtClean="0"/>
              <a:t>7</a:t>
            </a:fld>
            <a:endParaRPr lang="fa-IR"/>
          </a:p>
        </p:txBody>
      </p:sp>
    </p:spTree>
    <p:extLst>
      <p:ext uri="{BB962C8B-B14F-4D97-AF65-F5344CB8AC3E}">
        <p14:creationId xmlns:p14="http://schemas.microsoft.com/office/powerpoint/2010/main" val="13286001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sz="1200" b="1" i="0" kern="1200" dirty="0" err="1" smtClean="0">
                <a:solidFill>
                  <a:schemeClr val="tx1"/>
                </a:solidFill>
                <a:effectLst/>
                <a:latin typeface="+mn-lt"/>
                <a:ea typeface="+mn-ea"/>
                <a:cs typeface="+mn-cs"/>
              </a:rPr>
              <a:t>برانکس</a:t>
            </a:r>
            <a:r>
              <a:rPr lang="fa-IR" sz="1200" b="0" i="0" kern="1200" dirty="0" smtClean="0">
                <a:solidFill>
                  <a:schemeClr val="tx1"/>
                </a:solidFill>
                <a:effectLst/>
                <a:latin typeface="+mn-lt"/>
                <a:ea typeface="+mn-ea"/>
                <a:cs typeface="+mn-cs"/>
              </a:rPr>
              <a:t> (انگلیسی: </a:t>
            </a:r>
            <a:r>
              <a:rPr lang="en-US" sz="1200" b="0" i="0" kern="1200" dirty="0" smtClean="0">
                <a:solidFill>
                  <a:schemeClr val="tx1"/>
                </a:solidFill>
                <a:effectLst/>
                <a:latin typeface="+mn-lt"/>
                <a:ea typeface="+mn-ea"/>
                <a:cs typeface="+mn-cs"/>
              </a:rPr>
              <a:t>The Bronx) </a:t>
            </a:r>
            <a:r>
              <a:rPr lang="fa-IR" sz="1200" b="0" i="0" kern="1200" dirty="0" smtClean="0">
                <a:solidFill>
                  <a:schemeClr val="tx1"/>
                </a:solidFill>
                <a:effectLst/>
                <a:latin typeface="+mn-lt"/>
                <a:ea typeface="+mn-ea"/>
                <a:cs typeface="+mn-cs"/>
              </a:rPr>
              <a:t>در </a:t>
            </a:r>
            <a:r>
              <a:rPr lang="fa-IR" sz="1200" b="0" i="0" kern="1200" dirty="0" err="1" smtClean="0">
                <a:solidFill>
                  <a:schemeClr val="tx1"/>
                </a:solidFill>
                <a:effectLst/>
                <a:latin typeface="+mn-lt"/>
                <a:ea typeface="+mn-ea"/>
                <a:cs typeface="+mn-cs"/>
              </a:rPr>
              <a:t>شمالی‌ترین</a:t>
            </a:r>
            <a:r>
              <a:rPr lang="fa-IR" sz="1200" b="0" i="0" kern="1200" dirty="0" smtClean="0">
                <a:solidFill>
                  <a:schemeClr val="tx1"/>
                </a:solidFill>
                <a:effectLst/>
                <a:latin typeface="+mn-lt"/>
                <a:ea typeface="+mn-ea"/>
                <a:cs typeface="+mn-cs"/>
              </a:rPr>
              <a:t> منطقه شهر </a:t>
            </a:r>
            <a:r>
              <a:rPr lang="fa-IR" sz="1200" b="0" i="0" u="none" strike="noStrike" kern="1200" dirty="0" smtClean="0">
                <a:solidFill>
                  <a:schemeClr val="tx1"/>
                </a:solidFill>
                <a:effectLst/>
                <a:latin typeface="+mn-lt"/>
                <a:ea typeface="+mn-ea"/>
                <a:cs typeface="+mn-cs"/>
              </a:rPr>
              <a:t>نیویورک</a:t>
            </a:r>
            <a:r>
              <a:rPr lang="fa-IR" sz="1200" b="0" i="0" kern="1200" dirty="0" smtClean="0">
                <a:solidFill>
                  <a:schemeClr val="tx1"/>
                </a:solidFill>
                <a:effectLst/>
                <a:latin typeface="+mn-lt"/>
                <a:ea typeface="+mn-ea"/>
                <a:cs typeface="+mn-cs"/>
              </a:rPr>
              <a:t> و در شمال </a:t>
            </a:r>
            <a:r>
              <a:rPr lang="fa-IR" sz="1200" b="0" i="0" u="none" strike="noStrike" kern="1200" dirty="0" smtClean="0">
                <a:solidFill>
                  <a:schemeClr val="tx1"/>
                </a:solidFill>
                <a:effectLst/>
                <a:latin typeface="+mn-lt"/>
                <a:ea typeface="+mn-ea"/>
                <a:cs typeface="+mn-cs"/>
              </a:rPr>
              <a:t>بخش </a:t>
            </a:r>
            <a:r>
              <a:rPr lang="fa-IR" sz="1200" b="0" i="0" u="none" strike="noStrike" kern="1200" dirty="0" err="1" smtClean="0">
                <a:solidFill>
                  <a:schemeClr val="tx1"/>
                </a:solidFill>
                <a:effectLst/>
                <a:latin typeface="+mn-lt"/>
                <a:ea typeface="+mn-ea"/>
                <a:cs typeface="+mn-cs"/>
              </a:rPr>
              <a:t>منهتن</a:t>
            </a:r>
            <a:r>
              <a:rPr lang="fa-IR" sz="1200" b="0" i="0" kern="1200" dirty="0" smtClean="0">
                <a:solidFill>
                  <a:schemeClr val="tx1"/>
                </a:solidFill>
                <a:effectLst/>
                <a:latin typeface="+mn-lt"/>
                <a:ea typeface="+mn-ea"/>
                <a:cs typeface="+mn-cs"/>
              </a:rPr>
              <a:t> قرار دارد. </a:t>
            </a:r>
            <a:r>
              <a:rPr lang="fa-IR" sz="1200" b="0" i="0" u="none" strike="noStrike" kern="1200" dirty="0" smtClean="0">
                <a:solidFill>
                  <a:schemeClr val="tx1"/>
                </a:solidFill>
                <a:effectLst/>
                <a:latin typeface="+mn-lt"/>
                <a:ea typeface="+mn-ea"/>
                <a:cs typeface="+mn-cs"/>
              </a:rPr>
              <a:t>بخش </a:t>
            </a:r>
            <a:r>
              <a:rPr lang="fa-IR" sz="1200" b="0" i="0" u="none" strike="noStrike" kern="1200" dirty="0" err="1" smtClean="0">
                <a:solidFill>
                  <a:schemeClr val="tx1"/>
                </a:solidFill>
                <a:effectLst/>
                <a:latin typeface="+mn-lt"/>
                <a:ea typeface="+mn-ea"/>
                <a:cs typeface="+mn-cs"/>
              </a:rPr>
              <a:t>برانکس</a:t>
            </a:r>
            <a:r>
              <a:rPr lang="fa-IR" sz="1200" b="0" i="0" kern="1200" dirty="0" smtClean="0">
                <a:solidFill>
                  <a:schemeClr val="tx1"/>
                </a:solidFill>
                <a:effectLst/>
                <a:latin typeface="+mn-lt"/>
                <a:ea typeface="+mn-ea"/>
                <a:cs typeface="+mn-cs"/>
              </a:rPr>
              <a:t> یکی از </a:t>
            </a:r>
            <a:r>
              <a:rPr lang="fa-IR" sz="1200" b="0" i="0" kern="1200" dirty="0" err="1" smtClean="0">
                <a:solidFill>
                  <a:schemeClr val="tx1"/>
                </a:solidFill>
                <a:effectLst/>
                <a:latin typeface="+mn-lt"/>
                <a:ea typeface="+mn-ea"/>
                <a:cs typeface="+mn-cs"/>
              </a:rPr>
              <a:t>مهم‌ترین</a:t>
            </a:r>
            <a:r>
              <a:rPr lang="fa-IR" sz="1200" b="0" i="0" kern="1200" dirty="0" smtClean="0">
                <a:solidFill>
                  <a:schemeClr val="tx1"/>
                </a:solidFill>
                <a:effectLst/>
                <a:latin typeface="+mn-lt"/>
                <a:ea typeface="+mn-ea"/>
                <a:cs typeface="+mn-cs"/>
              </a:rPr>
              <a:t> </a:t>
            </a:r>
            <a:r>
              <a:rPr lang="fa-IR" sz="1200" b="0" i="0" kern="1200" dirty="0" err="1" smtClean="0">
                <a:solidFill>
                  <a:schemeClr val="tx1"/>
                </a:solidFill>
                <a:effectLst/>
                <a:latin typeface="+mn-lt"/>
                <a:ea typeface="+mn-ea"/>
                <a:cs typeface="+mn-cs"/>
              </a:rPr>
              <a:t>بخش‌های</a:t>
            </a:r>
            <a:r>
              <a:rPr lang="fa-IR" sz="1200" b="0" i="0" kern="1200" dirty="0" smtClean="0">
                <a:solidFill>
                  <a:schemeClr val="tx1"/>
                </a:solidFill>
                <a:effectLst/>
                <a:latin typeface="+mn-lt"/>
                <a:ea typeface="+mn-ea"/>
                <a:cs typeface="+mn-cs"/>
              </a:rPr>
              <a:t> شهر نیویورک است.</a:t>
            </a:r>
          </a:p>
          <a:p>
            <a:r>
              <a:rPr lang="fa-IR" sz="1200" b="1" i="0" kern="1200" dirty="0" err="1" smtClean="0">
                <a:solidFill>
                  <a:schemeClr val="tx1"/>
                </a:solidFill>
                <a:effectLst/>
                <a:latin typeface="+mn-lt"/>
                <a:ea typeface="+mn-ea"/>
                <a:cs typeface="+mn-cs"/>
              </a:rPr>
              <a:t>استاتن</a:t>
            </a:r>
            <a:r>
              <a:rPr lang="fa-IR" sz="1200" b="1" i="0" kern="1200" dirty="0" smtClean="0">
                <a:solidFill>
                  <a:schemeClr val="tx1"/>
                </a:solidFill>
                <a:effectLst/>
                <a:latin typeface="+mn-lt"/>
                <a:ea typeface="+mn-ea"/>
                <a:cs typeface="+mn-cs"/>
              </a:rPr>
              <a:t> </a:t>
            </a:r>
            <a:r>
              <a:rPr lang="fa-IR" sz="1200" b="1" i="0" kern="1200" dirty="0" err="1" smtClean="0">
                <a:solidFill>
                  <a:schemeClr val="tx1"/>
                </a:solidFill>
                <a:effectLst/>
                <a:latin typeface="+mn-lt"/>
                <a:ea typeface="+mn-ea"/>
                <a:cs typeface="+mn-cs"/>
              </a:rPr>
              <a:t>آیلند</a:t>
            </a:r>
            <a:r>
              <a:rPr lang="fa-IR" sz="1200" b="0" i="0" kern="1200" dirty="0" smtClean="0">
                <a:solidFill>
                  <a:schemeClr val="tx1"/>
                </a:solidFill>
                <a:effectLst/>
                <a:latin typeface="+mn-lt"/>
                <a:ea typeface="+mn-ea"/>
                <a:cs typeface="+mn-cs"/>
              </a:rPr>
              <a:t> (انگلیسی: </a:t>
            </a:r>
            <a:r>
              <a:rPr lang="en-US" sz="1200" b="0" i="0" kern="1200" dirty="0" smtClean="0">
                <a:solidFill>
                  <a:schemeClr val="tx1"/>
                </a:solidFill>
                <a:effectLst/>
                <a:latin typeface="+mn-lt"/>
                <a:ea typeface="+mn-ea"/>
                <a:cs typeface="+mn-cs"/>
              </a:rPr>
              <a:t>Staten Island) </a:t>
            </a:r>
            <a:r>
              <a:rPr lang="fa-IR" sz="1200" b="0" i="0" kern="1200" dirty="0" err="1" smtClean="0">
                <a:solidFill>
                  <a:schemeClr val="tx1"/>
                </a:solidFill>
                <a:effectLst/>
                <a:latin typeface="+mn-lt"/>
                <a:ea typeface="+mn-ea"/>
                <a:cs typeface="+mn-cs"/>
              </a:rPr>
              <a:t>جزیره‌ای</a:t>
            </a:r>
            <a:r>
              <a:rPr lang="fa-IR" sz="1200" b="0" i="0" kern="1200" dirty="0" smtClean="0">
                <a:solidFill>
                  <a:schemeClr val="tx1"/>
                </a:solidFill>
                <a:effectLst/>
                <a:latin typeface="+mn-lt"/>
                <a:ea typeface="+mn-ea"/>
                <a:cs typeface="+mn-cs"/>
              </a:rPr>
              <a:t> است که در </a:t>
            </a:r>
            <a:r>
              <a:rPr lang="fa-IR" sz="1200" b="0" i="0" kern="1200" dirty="0" err="1" smtClean="0">
                <a:solidFill>
                  <a:schemeClr val="tx1"/>
                </a:solidFill>
                <a:effectLst/>
                <a:latin typeface="+mn-lt"/>
                <a:ea typeface="+mn-ea"/>
                <a:cs typeface="+mn-cs"/>
              </a:rPr>
              <a:t>جنوبی‌ترین</a:t>
            </a:r>
            <a:r>
              <a:rPr lang="fa-IR" sz="1200" b="0" i="0" kern="1200" dirty="0" smtClean="0">
                <a:solidFill>
                  <a:schemeClr val="tx1"/>
                </a:solidFill>
                <a:effectLst/>
                <a:latin typeface="+mn-lt"/>
                <a:ea typeface="+mn-ea"/>
                <a:cs typeface="+mn-cs"/>
              </a:rPr>
              <a:t> ناحیه </a:t>
            </a:r>
            <a:r>
              <a:rPr lang="fa-IR" sz="1200" b="0" i="0" u="none" strike="noStrike" kern="1200" dirty="0" smtClean="0">
                <a:solidFill>
                  <a:schemeClr val="tx1"/>
                </a:solidFill>
                <a:effectLst/>
                <a:latin typeface="+mn-lt"/>
                <a:ea typeface="+mn-ea"/>
                <a:cs typeface="+mn-cs"/>
                <a:hlinkClick r:id="rId3" tooltip="شهر نیویورک"/>
              </a:rPr>
              <a:t>شهر نیویورک</a:t>
            </a:r>
            <a:r>
              <a:rPr lang="fa-IR" sz="1200" b="0" i="0" kern="1200" dirty="0" smtClean="0">
                <a:solidFill>
                  <a:schemeClr val="tx1"/>
                </a:solidFill>
                <a:effectLst/>
                <a:latin typeface="+mn-lt"/>
                <a:ea typeface="+mn-ea"/>
                <a:cs typeface="+mn-cs"/>
              </a:rPr>
              <a:t> و در </a:t>
            </a:r>
            <a:r>
              <a:rPr lang="fa-IR" sz="1200" b="0" i="0" u="none" strike="noStrike" kern="1200" dirty="0" smtClean="0">
                <a:solidFill>
                  <a:schemeClr val="tx1"/>
                </a:solidFill>
                <a:effectLst/>
                <a:latin typeface="+mn-lt"/>
                <a:ea typeface="+mn-ea"/>
                <a:cs typeface="+mn-cs"/>
                <a:hlinkClick r:id="rId4" tooltip="بخش ریچموند"/>
              </a:rPr>
              <a:t>بخش </a:t>
            </a:r>
            <a:r>
              <a:rPr lang="fa-IR" sz="1200" b="0" i="0" u="none" strike="noStrike" kern="1200" dirty="0" err="1" smtClean="0">
                <a:solidFill>
                  <a:schemeClr val="tx1"/>
                </a:solidFill>
                <a:effectLst/>
                <a:latin typeface="+mn-lt"/>
                <a:ea typeface="+mn-ea"/>
                <a:cs typeface="+mn-cs"/>
                <a:hlinkClick r:id="rId4" tooltip="بخش ریچموند"/>
              </a:rPr>
              <a:t>ریچموند</a:t>
            </a:r>
            <a:r>
              <a:rPr lang="fa-IR" sz="1200" b="0" i="0" kern="1200" dirty="0" smtClean="0">
                <a:solidFill>
                  <a:schemeClr val="tx1"/>
                </a:solidFill>
                <a:effectLst/>
                <a:latin typeface="+mn-lt"/>
                <a:ea typeface="+mn-ea"/>
                <a:cs typeface="+mn-cs"/>
              </a:rPr>
              <a:t> قرار دارد.</a:t>
            </a:r>
          </a:p>
          <a:p>
            <a:r>
              <a:rPr lang="fa-IR" dirty="0" smtClean="0"/>
              <a:t/>
            </a:r>
            <a:br>
              <a:rPr lang="fa-IR" dirty="0" smtClean="0"/>
            </a:br>
            <a:endParaRPr lang="fa-IR" dirty="0"/>
          </a:p>
        </p:txBody>
      </p:sp>
      <p:sp>
        <p:nvSpPr>
          <p:cNvPr id="4" name="Slide Number Placeholder 3"/>
          <p:cNvSpPr>
            <a:spLocks noGrp="1"/>
          </p:cNvSpPr>
          <p:nvPr>
            <p:ph type="sldNum" sz="quarter" idx="10"/>
          </p:nvPr>
        </p:nvSpPr>
        <p:spPr/>
        <p:txBody>
          <a:bodyPr/>
          <a:lstStyle/>
          <a:p>
            <a:fld id="{44F80C73-8C45-4BAF-A570-1194CA855F66}" type="slidenum">
              <a:rPr lang="fa-IR" smtClean="0"/>
              <a:t>8</a:t>
            </a:fld>
            <a:endParaRPr lang="fa-IR"/>
          </a:p>
        </p:txBody>
      </p:sp>
    </p:spTree>
    <p:extLst>
      <p:ext uri="{BB962C8B-B14F-4D97-AF65-F5344CB8AC3E}">
        <p14:creationId xmlns:p14="http://schemas.microsoft.com/office/powerpoint/2010/main" val="9249582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44F80C73-8C45-4BAF-A570-1194CA855F66}" type="slidenum">
              <a:rPr lang="fa-IR" smtClean="0"/>
              <a:t>9</a:t>
            </a:fld>
            <a:endParaRPr lang="fa-IR"/>
          </a:p>
        </p:txBody>
      </p:sp>
    </p:spTree>
    <p:extLst>
      <p:ext uri="{BB962C8B-B14F-4D97-AF65-F5344CB8AC3E}">
        <p14:creationId xmlns:p14="http://schemas.microsoft.com/office/powerpoint/2010/main" val="16912241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sz="1200" b="1" i="0" kern="1200" dirty="0" smtClean="0">
                <a:solidFill>
                  <a:schemeClr val="tx1"/>
                </a:solidFill>
                <a:effectLst/>
                <a:latin typeface="+mn-lt"/>
                <a:ea typeface="+mn-ea"/>
                <a:cs typeface="+mn-cs"/>
              </a:rPr>
              <a:t>موزه </a:t>
            </a:r>
            <a:r>
              <a:rPr lang="fa-IR" sz="1200" b="1" i="0" kern="1200" dirty="0" err="1" smtClean="0">
                <a:solidFill>
                  <a:schemeClr val="tx1"/>
                </a:solidFill>
                <a:effectLst/>
                <a:latin typeface="+mn-lt"/>
                <a:ea typeface="+mn-ea"/>
                <a:cs typeface="+mn-cs"/>
              </a:rPr>
              <a:t>متروپولیتن</a:t>
            </a:r>
            <a:r>
              <a:rPr lang="fa-IR" sz="1200" b="1" i="0" kern="1200" dirty="0" smtClean="0">
                <a:solidFill>
                  <a:schemeClr val="tx1"/>
                </a:solidFill>
                <a:effectLst/>
                <a:latin typeface="+mn-lt"/>
                <a:ea typeface="+mn-ea"/>
                <a:cs typeface="+mn-cs"/>
              </a:rPr>
              <a:t> نیویورک</a:t>
            </a:r>
            <a:r>
              <a:rPr lang="fa-IR" sz="1200" b="0" i="0" kern="1200" dirty="0" smtClean="0">
                <a:solidFill>
                  <a:schemeClr val="tx1"/>
                </a:solidFill>
                <a:effectLst/>
                <a:latin typeface="+mn-lt"/>
                <a:ea typeface="+mn-ea"/>
                <a:cs typeface="+mn-cs"/>
              </a:rPr>
              <a:t>(به </a:t>
            </a:r>
            <a:r>
              <a:rPr lang="fa-IR" sz="1200" b="0" i="0" u="none" strike="noStrike" kern="1200" dirty="0" smtClean="0">
                <a:solidFill>
                  <a:schemeClr val="tx1"/>
                </a:solidFill>
                <a:effectLst/>
                <a:latin typeface="+mn-lt"/>
                <a:ea typeface="+mn-ea"/>
                <a:cs typeface="+mn-cs"/>
              </a:rPr>
              <a:t>انگلیسی</a:t>
            </a:r>
            <a:r>
              <a:rPr lang="fa-IR" sz="1200" b="0" i="0" kern="1200" dirty="0" smtClean="0">
                <a:solidFill>
                  <a:schemeClr val="tx1"/>
                </a:solidFill>
                <a:effectLst/>
                <a:latin typeface="+mn-lt"/>
                <a:ea typeface="+mn-ea"/>
                <a:cs typeface="+mn-cs"/>
              </a:rPr>
              <a:t> : </a:t>
            </a:r>
            <a:r>
              <a:rPr lang="en-US" sz="1200" b="0" i="1" kern="1200" dirty="0" smtClean="0">
                <a:solidFill>
                  <a:schemeClr val="tx1"/>
                </a:solidFill>
                <a:effectLst/>
                <a:latin typeface="+mn-lt"/>
                <a:ea typeface="+mn-ea"/>
                <a:cs typeface="+mn-cs"/>
              </a:rPr>
              <a:t>Metropolitan Museum of Art</a:t>
            </a:r>
            <a:r>
              <a:rPr lang="en-US" sz="1200" b="0" i="0" kern="1200" dirty="0" smtClean="0">
                <a:solidFill>
                  <a:schemeClr val="tx1"/>
                </a:solidFill>
                <a:effectLst/>
                <a:latin typeface="+mn-lt"/>
                <a:ea typeface="+mn-ea"/>
                <a:cs typeface="+mn-cs"/>
              </a:rPr>
              <a:t>) </a:t>
            </a:r>
            <a:r>
              <a:rPr lang="fa-IR" sz="1200" b="0" i="0" kern="1200" dirty="0" smtClean="0">
                <a:solidFill>
                  <a:schemeClr val="tx1"/>
                </a:solidFill>
                <a:effectLst/>
                <a:latin typeface="+mn-lt"/>
                <a:ea typeface="+mn-ea"/>
                <a:cs typeface="+mn-cs"/>
              </a:rPr>
              <a:t>از </a:t>
            </a:r>
            <a:r>
              <a:rPr lang="fa-IR" sz="1200" b="0" i="0" kern="1200" dirty="0" err="1" smtClean="0">
                <a:solidFill>
                  <a:schemeClr val="tx1"/>
                </a:solidFill>
                <a:effectLst/>
                <a:latin typeface="+mn-lt"/>
                <a:ea typeface="+mn-ea"/>
                <a:cs typeface="+mn-cs"/>
              </a:rPr>
              <a:t>بزرگ‌ترین</a:t>
            </a:r>
            <a:r>
              <a:rPr lang="fa-IR" sz="1200" b="0" i="0" kern="1200" dirty="0" smtClean="0">
                <a:solidFill>
                  <a:schemeClr val="tx1"/>
                </a:solidFill>
                <a:effectLst/>
                <a:latin typeface="+mn-lt"/>
                <a:ea typeface="+mn-ea"/>
                <a:cs typeface="+mn-cs"/>
              </a:rPr>
              <a:t> و مشهورترین </a:t>
            </a:r>
            <a:r>
              <a:rPr lang="fa-IR" sz="1200" b="0" i="0" kern="1200" dirty="0" err="1" smtClean="0">
                <a:solidFill>
                  <a:schemeClr val="tx1"/>
                </a:solidFill>
                <a:effectLst/>
                <a:latin typeface="+mn-lt"/>
                <a:ea typeface="+mn-ea"/>
                <a:cs typeface="+mn-cs"/>
              </a:rPr>
              <a:t>موزه‌های</a:t>
            </a:r>
            <a:r>
              <a:rPr lang="fa-IR" sz="1200" b="0" i="0" kern="1200" dirty="0" smtClean="0">
                <a:solidFill>
                  <a:schemeClr val="tx1"/>
                </a:solidFill>
                <a:effectLst/>
                <a:latin typeface="+mn-lt"/>
                <a:ea typeface="+mn-ea"/>
                <a:cs typeface="+mn-cs"/>
              </a:rPr>
              <a:t> جهان است. موزه در وسط </a:t>
            </a:r>
            <a:r>
              <a:rPr lang="fa-IR" sz="1200" b="0" i="0" kern="1200" dirty="0" err="1" smtClean="0">
                <a:solidFill>
                  <a:schemeClr val="tx1"/>
                </a:solidFill>
                <a:effectLst/>
                <a:latin typeface="+mn-lt"/>
                <a:ea typeface="+mn-ea"/>
                <a:cs typeface="+mn-cs"/>
              </a:rPr>
              <a:t>شهر</a:t>
            </a:r>
            <a:r>
              <a:rPr lang="fa-IR" sz="1200" b="0" i="0" u="none" strike="noStrike" kern="1200" dirty="0" err="1" smtClean="0">
                <a:solidFill>
                  <a:schemeClr val="tx1"/>
                </a:solidFill>
                <a:effectLst/>
                <a:latin typeface="+mn-lt"/>
                <a:ea typeface="+mn-ea"/>
                <a:cs typeface="+mn-cs"/>
              </a:rPr>
              <a:t>نیویورک</a:t>
            </a:r>
            <a:r>
              <a:rPr lang="fa-IR" sz="1200" b="0" i="0" kern="1200" dirty="0" smtClean="0">
                <a:solidFill>
                  <a:schemeClr val="tx1"/>
                </a:solidFill>
                <a:effectLst/>
                <a:latin typeface="+mn-lt"/>
                <a:ea typeface="+mn-ea"/>
                <a:cs typeface="+mn-cs"/>
              </a:rPr>
              <a:t> و در مجاورت ضلع شرقی </a:t>
            </a:r>
            <a:r>
              <a:rPr lang="fa-IR" sz="1200" b="0" i="0" u="none" strike="noStrike" kern="1200" dirty="0" err="1" smtClean="0">
                <a:solidFill>
                  <a:schemeClr val="tx1"/>
                </a:solidFill>
                <a:effectLst/>
                <a:latin typeface="+mn-lt"/>
                <a:ea typeface="+mn-ea"/>
                <a:cs typeface="+mn-cs"/>
              </a:rPr>
              <a:t>سنترال</a:t>
            </a:r>
            <a:r>
              <a:rPr lang="fa-IR" sz="1200" b="0" i="0" u="none" strike="noStrike" kern="1200" dirty="0" smtClean="0">
                <a:solidFill>
                  <a:schemeClr val="tx1"/>
                </a:solidFill>
                <a:effectLst/>
                <a:latin typeface="+mn-lt"/>
                <a:ea typeface="+mn-ea"/>
                <a:cs typeface="+mn-cs"/>
              </a:rPr>
              <a:t> پارک</a:t>
            </a:r>
            <a:r>
              <a:rPr lang="fa-IR" sz="1200" b="0" i="0" kern="1200" dirty="0" smtClean="0">
                <a:solidFill>
                  <a:schemeClr val="tx1"/>
                </a:solidFill>
                <a:effectLst/>
                <a:latin typeface="+mn-lt"/>
                <a:ea typeface="+mn-ea"/>
                <a:cs typeface="+mn-cs"/>
              </a:rPr>
              <a:t> قرار دارد.</a:t>
            </a:r>
          </a:p>
          <a:p>
            <a:r>
              <a:rPr lang="fa-IR" sz="1200" b="0" i="0" kern="1200" dirty="0" smtClean="0">
                <a:solidFill>
                  <a:schemeClr val="tx1"/>
                </a:solidFill>
                <a:effectLst/>
                <a:latin typeface="+mn-lt"/>
                <a:ea typeface="+mn-ea"/>
                <a:cs typeface="+mn-cs"/>
              </a:rPr>
              <a:t>این موزه در </a:t>
            </a:r>
            <a:r>
              <a:rPr lang="fa-IR" sz="1200" b="0" i="0" u="none" strike="noStrike" kern="1200" dirty="0" smtClean="0">
                <a:solidFill>
                  <a:schemeClr val="tx1"/>
                </a:solidFill>
                <a:effectLst/>
                <a:latin typeface="+mn-lt"/>
                <a:ea typeface="+mn-ea"/>
                <a:cs typeface="+mn-cs"/>
              </a:rPr>
              <a:t>۱۸۷۲</a:t>
            </a:r>
            <a:r>
              <a:rPr lang="fa-IR" sz="1200" b="0" i="0" u="none" strike="noStrike" kern="1200" baseline="0" dirty="0" smtClean="0">
                <a:solidFill>
                  <a:schemeClr val="tx1"/>
                </a:solidFill>
                <a:effectLst/>
                <a:latin typeface="+mn-lt"/>
                <a:ea typeface="+mn-ea"/>
                <a:cs typeface="+mn-cs"/>
              </a:rPr>
              <a:t> </a:t>
            </a:r>
            <a:r>
              <a:rPr lang="fa-IR" sz="1200" b="0" i="0" kern="1200" dirty="0" smtClean="0">
                <a:solidFill>
                  <a:schemeClr val="tx1"/>
                </a:solidFill>
                <a:effectLst/>
                <a:latin typeface="+mn-lt"/>
                <a:ea typeface="+mn-ea"/>
                <a:cs typeface="+mn-cs"/>
              </a:rPr>
              <a:t>میلادی افتتاح گردید. </a:t>
            </a:r>
            <a:r>
              <a:rPr lang="fa-IR" sz="1200" b="0" i="0" kern="1200" dirty="0" err="1" smtClean="0">
                <a:solidFill>
                  <a:schemeClr val="tx1"/>
                </a:solidFill>
                <a:effectLst/>
                <a:latin typeface="+mn-lt"/>
                <a:ea typeface="+mn-ea"/>
                <a:cs typeface="+mn-cs"/>
              </a:rPr>
              <a:t>موزهٔ</a:t>
            </a:r>
            <a:r>
              <a:rPr lang="fa-IR" sz="1200" b="0" i="0" kern="1200" dirty="0" smtClean="0">
                <a:solidFill>
                  <a:schemeClr val="tx1"/>
                </a:solidFill>
                <a:effectLst/>
                <a:latin typeface="+mn-lt"/>
                <a:ea typeface="+mn-ea"/>
                <a:cs typeface="+mn-cs"/>
              </a:rPr>
              <a:t> </a:t>
            </a:r>
            <a:r>
              <a:rPr lang="fa-IR" sz="1200" b="0" i="0" kern="1200" dirty="0" err="1" smtClean="0">
                <a:solidFill>
                  <a:schemeClr val="tx1"/>
                </a:solidFill>
                <a:effectLst/>
                <a:latin typeface="+mn-lt"/>
                <a:ea typeface="+mn-ea"/>
                <a:cs typeface="+mn-cs"/>
              </a:rPr>
              <a:t>متروپولیتن</a:t>
            </a:r>
            <a:r>
              <a:rPr lang="fa-IR" sz="1200" b="0" i="0" kern="1200" dirty="0" smtClean="0">
                <a:solidFill>
                  <a:schemeClr val="tx1"/>
                </a:solidFill>
                <a:effectLst/>
                <a:latin typeface="+mn-lt"/>
                <a:ea typeface="+mn-ea"/>
                <a:cs typeface="+mn-cs"/>
              </a:rPr>
              <a:t> نیویورک حاوی </a:t>
            </a:r>
            <a:r>
              <a:rPr lang="fa-IR" sz="1200" b="0" i="0" kern="1200" dirty="0" err="1" smtClean="0">
                <a:solidFill>
                  <a:schemeClr val="tx1"/>
                </a:solidFill>
                <a:effectLst/>
                <a:latin typeface="+mn-lt"/>
                <a:ea typeface="+mn-ea"/>
                <a:cs typeface="+mn-cs"/>
              </a:rPr>
              <a:t>مجموعهٔ</a:t>
            </a:r>
            <a:r>
              <a:rPr lang="fa-IR" sz="1200" b="0" i="0" kern="1200" dirty="0" smtClean="0">
                <a:solidFill>
                  <a:schemeClr val="tx1"/>
                </a:solidFill>
                <a:effectLst/>
                <a:latin typeface="+mn-lt"/>
                <a:ea typeface="+mn-ea"/>
                <a:cs typeface="+mn-cs"/>
              </a:rPr>
              <a:t> بزرگ و نادری از تاریخ </a:t>
            </a:r>
            <a:r>
              <a:rPr lang="fa-IR" sz="1200" b="0" i="0" u="none" strike="noStrike" kern="1200" dirty="0" smtClean="0">
                <a:solidFill>
                  <a:schemeClr val="tx1"/>
                </a:solidFill>
                <a:effectLst/>
                <a:latin typeface="+mn-lt"/>
                <a:ea typeface="+mn-ea"/>
                <a:cs typeface="+mn-cs"/>
              </a:rPr>
              <a:t>اسلام</a:t>
            </a:r>
            <a:r>
              <a:rPr lang="fa-IR" sz="1200" b="0" i="0" kern="1200" dirty="0" smtClean="0">
                <a:solidFill>
                  <a:schemeClr val="tx1"/>
                </a:solidFill>
                <a:effectLst/>
                <a:latin typeface="+mn-lt"/>
                <a:ea typeface="+mn-ea"/>
                <a:cs typeface="+mn-cs"/>
              </a:rPr>
              <a:t> و </a:t>
            </a:r>
            <a:r>
              <a:rPr lang="fa-IR" sz="1200" b="0" i="0" u="none" strike="noStrike" kern="1200" dirty="0" smtClean="0">
                <a:solidFill>
                  <a:schemeClr val="tx1"/>
                </a:solidFill>
                <a:effectLst/>
                <a:latin typeface="+mn-lt"/>
                <a:ea typeface="+mn-ea"/>
                <a:cs typeface="+mn-cs"/>
              </a:rPr>
              <a:t>ایران باستان</a:t>
            </a:r>
            <a:r>
              <a:rPr lang="fa-IR" sz="1200" b="0" i="0" kern="1200" dirty="0" smtClean="0">
                <a:solidFill>
                  <a:schemeClr val="tx1"/>
                </a:solidFill>
                <a:effectLst/>
                <a:latin typeface="+mn-lt"/>
                <a:ea typeface="+mn-ea"/>
                <a:cs typeface="+mn-cs"/>
              </a:rPr>
              <a:t> است.</a:t>
            </a:r>
          </a:p>
          <a:p>
            <a:r>
              <a:rPr lang="fa-IR" sz="1200" b="0" i="0" kern="1200" dirty="0" smtClean="0">
                <a:solidFill>
                  <a:schemeClr val="tx1"/>
                </a:solidFill>
                <a:effectLst/>
                <a:latin typeface="+mn-lt"/>
                <a:ea typeface="+mn-ea"/>
                <a:cs typeface="+mn-cs"/>
              </a:rPr>
              <a:t>این موزه سالی ۴ میلیون بازدید کننده از کلکسیون دو میلیونی آن دارد. </a:t>
            </a:r>
            <a:r>
              <a:rPr lang="fa-IR" sz="1200" b="0" i="0" kern="1200" dirty="0" err="1" smtClean="0">
                <a:solidFill>
                  <a:schemeClr val="tx1"/>
                </a:solidFill>
                <a:effectLst/>
                <a:latin typeface="+mn-lt"/>
                <a:ea typeface="+mn-ea"/>
                <a:cs typeface="+mn-cs"/>
              </a:rPr>
              <a:t>قدیمی‌ترین</a:t>
            </a:r>
            <a:r>
              <a:rPr lang="fa-IR" sz="1200" b="0" i="0" kern="1200" dirty="0" smtClean="0">
                <a:solidFill>
                  <a:schemeClr val="tx1"/>
                </a:solidFill>
                <a:effectLst/>
                <a:latin typeface="+mn-lt"/>
                <a:ea typeface="+mn-ea"/>
                <a:cs typeface="+mn-cs"/>
              </a:rPr>
              <a:t> دارایی این موزه مربوط به (به تقریب) ۳۰۰۰۰۰ سال تا ۷۷۰۰۰ سال پیش است و سنگ </a:t>
            </a:r>
            <a:r>
              <a:rPr lang="fa-IR" sz="1200" b="0" i="0" kern="1200" dirty="0" err="1" smtClean="0">
                <a:solidFill>
                  <a:schemeClr val="tx1"/>
                </a:solidFill>
                <a:effectLst/>
                <a:latin typeface="+mn-lt"/>
                <a:ea typeface="+mn-ea"/>
                <a:cs typeface="+mn-cs"/>
              </a:rPr>
              <a:t>آتشزنه‌ای‌است</a:t>
            </a:r>
            <a:r>
              <a:rPr lang="fa-IR" sz="1200" b="0" i="0" kern="1200" dirty="0" smtClean="0">
                <a:solidFill>
                  <a:schemeClr val="tx1"/>
                </a:solidFill>
                <a:effectLst/>
                <a:latin typeface="+mn-lt"/>
                <a:ea typeface="+mn-ea"/>
                <a:cs typeface="+mn-cs"/>
              </a:rPr>
              <a:t> که در مصر یافت </a:t>
            </a:r>
            <a:r>
              <a:rPr lang="fa-IR" sz="1200" b="0" i="0" kern="1200" dirty="0" err="1" smtClean="0">
                <a:solidFill>
                  <a:schemeClr val="tx1"/>
                </a:solidFill>
                <a:effectLst/>
                <a:latin typeface="+mn-lt"/>
                <a:ea typeface="+mn-ea"/>
                <a:cs typeface="+mn-cs"/>
              </a:rPr>
              <a:t>شده‌است</a:t>
            </a:r>
            <a:r>
              <a:rPr lang="fa-IR" sz="1200" b="0" i="0" kern="1200" dirty="0" smtClean="0">
                <a:solidFill>
                  <a:schemeClr val="tx1"/>
                </a:solidFill>
                <a:effectLst/>
                <a:latin typeface="+mn-lt"/>
                <a:ea typeface="+mn-ea"/>
                <a:cs typeface="+mn-cs"/>
              </a:rPr>
              <a:t>.</a:t>
            </a:r>
          </a:p>
          <a:p>
            <a:endParaRPr lang="fa-IR" dirty="0"/>
          </a:p>
        </p:txBody>
      </p:sp>
      <p:sp>
        <p:nvSpPr>
          <p:cNvPr id="4" name="Slide Number Placeholder 3"/>
          <p:cNvSpPr>
            <a:spLocks noGrp="1"/>
          </p:cNvSpPr>
          <p:nvPr>
            <p:ph type="sldNum" sz="quarter" idx="10"/>
          </p:nvPr>
        </p:nvSpPr>
        <p:spPr/>
        <p:txBody>
          <a:bodyPr/>
          <a:lstStyle/>
          <a:p>
            <a:fld id="{44F80C73-8C45-4BAF-A570-1194CA855F66}" type="slidenum">
              <a:rPr lang="fa-IR" smtClean="0"/>
              <a:t>10</a:t>
            </a:fld>
            <a:endParaRPr lang="fa-IR"/>
          </a:p>
        </p:txBody>
      </p:sp>
    </p:spTree>
    <p:extLst>
      <p:ext uri="{BB962C8B-B14F-4D97-AF65-F5344CB8AC3E}">
        <p14:creationId xmlns:p14="http://schemas.microsoft.com/office/powerpoint/2010/main" val="644536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8" name="Date Placeholder 27"/>
          <p:cNvSpPr>
            <a:spLocks noGrp="1"/>
          </p:cNvSpPr>
          <p:nvPr>
            <p:ph type="dt" sz="half" idx="10"/>
          </p:nvPr>
        </p:nvSpPr>
        <p:spPr/>
        <p:txBody>
          <a:bodyPr/>
          <a:lstStyle>
            <a:extLst/>
          </a:lstStyle>
          <a:p>
            <a:fld id="{7F1176FB-E772-4A28-8CA4-0CAEB069E143}" type="datetimeFigureOut">
              <a:rPr lang="fa-IR" smtClean="0"/>
              <a:t>13/11/1440</a:t>
            </a:fld>
            <a:endParaRPr lang="fa-IR"/>
          </a:p>
        </p:txBody>
      </p:sp>
      <p:sp>
        <p:nvSpPr>
          <p:cNvPr id="17" name="Footer Placeholder 16"/>
          <p:cNvSpPr>
            <a:spLocks noGrp="1"/>
          </p:cNvSpPr>
          <p:nvPr>
            <p:ph type="ftr" sz="quarter" idx="11"/>
          </p:nvPr>
        </p:nvSpPr>
        <p:spPr/>
        <p:txBody>
          <a:bodyPr/>
          <a:lstStyle>
            <a:extLst/>
          </a:lstStyle>
          <a:p>
            <a:endParaRPr lang="fa-IR"/>
          </a:p>
        </p:txBody>
      </p:sp>
      <p:sp>
        <p:nvSpPr>
          <p:cNvPr id="29" name="Slide Number Placeholder 28"/>
          <p:cNvSpPr>
            <a:spLocks noGrp="1"/>
          </p:cNvSpPr>
          <p:nvPr>
            <p:ph type="sldNum" sz="quarter" idx="12"/>
          </p:nvPr>
        </p:nvSpPr>
        <p:spPr/>
        <p:txBody>
          <a:bodyPr/>
          <a:lstStyle>
            <a:extLst/>
          </a:lstStyle>
          <a:p>
            <a:fld id="{28DCF7F5-3DB9-4C53-92AB-5D9BE2BA6F35}" type="slidenum">
              <a:rPr lang="fa-IR" smtClean="0"/>
              <a:t>‹#›</a:t>
            </a:fld>
            <a:endParaRPr lang="fa-IR"/>
          </a:p>
        </p:txBody>
      </p:sp>
      <p:sp>
        <p:nvSpPr>
          <p:cNvPr id="32" name="Rectangle 31"/>
          <p:cNvSpPr/>
          <p:nvPr/>
        </p:nvSpPr>
        <p:spPr>
          <a:xfrm>
            <a:off x="0" y="-1"/>
            <a:ext cx="48768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9" name="Rectangle 38"/>
          <p:cNvSpPr/>
          <p:nvPr/>
        </p:nvSpPr>
        <p:spPr>
          <a:xfrm>
            <a:off x="412744" y="680477"/>
            <a:ext cx="60960"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0" name="Rectangle 39"/>
          <p:cNvSpPr/>
          <p:nvPr/>
        </p:nvSpPr>
        <p:spPr>
          <a:xfrm>
            <a:off x="358764" y="680477"/>
            <a:ext cx="36576"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1" name="Rectangle 40"/>
          <p:cNvSpPr/>
          <p:nvPr/>
        </p:nvSpPr>
        <p:spPr>
          <a:xfrm>
            <a:off x="333360" y="680477"/>
            <a:ext cx="1219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42" name="Rectangle 41"/>
          <p:cNvSpPr/>
          <p:nvPr/>
        </p:nvSpPr>
        <p:spPr>
          <a:xfrm>
            <a:off x="295691" y="680477"/>
            <a:ext cx="1219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Title 7"/>
          <p:cNvSpPr>
            <a:spLocks noGrp="1"/>
          </p:cNvSpPr>
          <p:nvPr>
            <p:ph type="ctrTitle"/>
          </p:nvPr>
        </p:nvSpPr>
        <p:spPr>
          <a:xfrm>
            <a:off x="1219200" y="4343400"/>
            <a:ext cx="10363200" cy="1975104"/>
          </a:xfrm>
        </p:spPr>
        <p:txBody>
          <a:bodyPr/>
          <a:lstStyle>
            <a:lvl1pPr marR="9144" algn="l">
              <a:defRPr sz="4000" b="1" cap="all" spc="0" baseline="0">
                <a:effectLst>
                  <a:reflection blurRad="12700" stA="34000" endA="740" endPos="53000" dir="5400000" sy="-100000" algn="bl" rotWithShape="0"/>
                </a:effectLst>
              </a:defRPr>
            </a:lvl1pPr>
            <a:extLst/>
          </a:lstStyle>
          <a:p>
            <a:r>
              <a:rPr kumimoji="0" lang="en-US" smtClean="0"/>
              <a:t>Click to edit Master title style</a:t>
            </a:r>
            <a:endParaRPr kumimoji="0" lang="en-US"/>
          </a:p>
        </p:txBody>
      </p:sp>
      <p:sp>
        <p:nvSpPr>
          <p:cNvPr id="9" name="Subtitle 8"/>
          <p:cNvSpPr>
            <a:spLocks noGrp="1"/>
          </p:cNvSpPr>
          <p:nvPr>
            <p:ph type="subTitle" idx="1"/>
          </p:nvPr>
        </p:nvSpPr>
        <p:spPr>
          <a:xfrm>
            <a:off x="1219200" y="2834640"/>
            <a:ext cx="10363200" cy="1508760"/>
          </a:xfrm>
        </p:spPr>
        <p:txBody>
          <a:bodyPr lIns="100584" tIns="45720"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56" name="Rectangle 55"/>
          <p:cNvSpPr/>
          <p:nvPr/>
        </p:nvSpPr>
        <p:spPr>
          <a:xfrm>
            <a:off x="340388" y="5047394"/>
            <a:ext cx="97536"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5" name="Rectangle 64"/>
          <p:cNvSpPr/>
          <p:nvPr/>
        </p:nvSpPr>
        <p:spPr>
          <a:xfrm>
            <a:off x="340388" y="4796819"/>
            <a:ext cx="97536"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6" name="Rectangle 65"/>
          <p:cNvSpPr/>
          <p:nvPr/>
        </p:nvSpPr>
        <p:spPr>
          <a:xfrm>
            <a:off x="340388" y="4637685"/>
            <a:ext cx="97536"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7" name="Rectangle 66"/>
          <p:cNvSpPr/>
          <p:nvPr/>
        </p:nvSpPr>
        <p:spPr>
          <a:xfrm>
            <a:off x="340388" y="4542559"/>
            <a:ext cx="97536"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7F1176FB-E772-4A28-8CA4-0CAEB069E143}" type="datetimeFigureOut">
              <a:rPr lang="fa-IR" smtClean="0"/>
              <a:t>13/11/1440</a:t>
            </a:fld>
            <a:endParaRPr lang="fa-IR"/>
          </a:p>
        </p:txBody>
      </p:sp>
      <p:sp>
        <p:nvSpPr>
          <p:cNvPr id="5" name="Footer Placeholder 4"/>
          <p:cNvSpPr>
            <a:spLocks noGrp="1"/>
          </p:cNvSpPr>
          <p:nvPr>
            <p:ph type="ftr" sz="quarter" idx="11"/>
          </p:nvPr>
        </p:nvSpPr>
        <p:spPr/>
        <p:txBody>
          <a:bodyPr/>
          <a:lstStyle>
            <a:extLst/>
          </a:lstStyle>
          <a:p>
            <a:endParaRPr lang="fa-IR"/>
          </a:p>
        </p:txBody>
      </p:sp>
      <p:sp>
        <p:nvSpPr>
          <p:cNvPr id="6" name="Slide Number Placeholder 5"/>
          <p:cNvSpPr>
            <a:spLocks noGrp="1"/>
          </p:cNvSpPr>
          <p:nvPr>
            <p:ph type="sldNum" sz="quarter" idx="12"/>
          </p:nvPr>
        </p:nvSpPr>
        <p:spPr/>
        <p:txBody>
          <a:bodyPr/>
          <a:lstStyle>
            <a:extLst/>
          </a:lstStyle>
          <a:p>
            <a:fld id="{28DCF7F5-3DB9-4C53-92AB-5D9BE2BA6F35}" type="slidenum">
              <a:rPr lang="fa-IR" smtClean="0"/>
              <a:t>‹#›</a:t>
            </a:fld>
            <a:endParaRPr lang="fa-I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0"/>
            <a:ext cx="2641600" cy="5851525"/>
          </a:xfrm>
        </p:spPr>
        <p:txBody>
          <a:bodyPr vert="eaVert" anchor="ct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812800" y="274640"/>
            <a:ext cx="78232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7F1176FB-E772-4A28-8CA4-0CAEB069E143}" type="datetimeFigureOut">
              <a:rPr lang="fa-IR" smtClean="0"/>
              <a:t>13/11/1440</a:t>
            </a:fld>
            <a:endParaRPr lang="fa-IR"/>
          </a:p>
        </p:txBody>
      </p:sp>
      <p:sp>
        <p:nvSpPr>
          <p:cNvPr id="5" name="Footer Placeholder 4"/>
          <p:cNvSpPr>
            <a:spLocks noGrp="1"/>
          </p:cNvSpPr>
          <p:nvPr>
            <p:ph type="ftr" sz="quarter" idx="11"/>
          </p:nvPr>
        </p:nvSpPr>
        <p:spPr/>
        <p:txBody>
          <a:bodyPr/>
          <a:lstStyle>
            <a:extLst/>
          </a:lstStyle>
          <a:p>
            <a:endParaRPr lang="fa-IR"/>
          </a:p>
        </p:txBody>
      </p:sp>
      <p:sp>
        <p:nvSpPr>
          <p:cNvPr id="6" name="Slide Number Placeholder 5"/>
          <p:cNvSpPr>
            <a:spLocks noGrp="1"/>
          </p:cNvSpPr>
          <p:nvPr>
            <p:ph type="sldNum" sz="quarter" idx="12"/>
          </p:nvPr>
        </p:nvSpPr>
        <p:spPr/>
        <p:txBody>
          <a:bodyPr/>
          <a:lstStyle>
            <a:extLst/>
          </a:lstStyle>
          <a:p>
            <a:fld id="{28DCF7F5-3DB9-4C53-92AB-5D9BE2BA6F35}" type="slidenum">
              <a:rPr lang="fa-IR" smtClean="0"/>
              <a:t>‹#›</a:t>
            </a:fld>
            <a:endParaRPr lang="fa-I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7F1176FB-E772-4A28-8CA4-0CAEB069E143}" type="datetimeFigureOut">
              <a:rPr lang="fa-IR" smtClean="0"/>
              <a:t>13/11/1440</a:t>
            </a:fld>
            <a:endParaRPr lang="fa-IR"/>
          </a:p>
        </p:txBody>
      </p:sp>
      <p:sp>
        <p:nvSpPr>
          <p:cNvPr id="5" name="Footer Placeholder 4"/>
          <p:cNvSpPr>
            <a:spLocks noGrp="1"/>
          </p:cNvSpPr>
          <p:nvPr>
            <p:ph type="ftr" sz="quarter" idx="11"/>
          </p:nvPr>
        </p:nvSpPr>
        <p:spPr/>
        <p:txBody>
          <a:bodyPr/>
          <a:lstStyle>
            <a:extLst/>
          </a:lstStyle>
          <a:p>
            <a:endParaRPr lang="fa-IR"/>
          </a:p>
        </p:txBody>
      </p:sp>
      <p:sp>
        <p:nvSpPr>
          <p:cNvPr id="6" name="Slide Number Placeholder 5"/>
          <p:cNvSpPr>
            <a:spLocks noGrp="1"/>
          </p:cNvSpPr>
          <p:nvPr>
            <p:ph type="sldNum" sz="quarter" idx="12"/>
          </p:nvPr>
        </p:nvSpPr>
        <p:spPr/>
        <p:txBody>
          <a:bodyPr/>
          <a:lstStyle>
            <a:extLst/>
          </a:lstStyle>
          <a:p>
            <a:fld id="{28DCF7F5-3DB9-4C53-92AB-5D9BE2BA6F35}" type="slidenum">
              <a:rPr lang="fa-IR" smtClean="0"/>
              <a:t>‹#›</a:t>
            </a:fld>
            <a:endParaRPr lang="fa-I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4" name="Freeform 13"/>
          <p:cNvSpPr>
            <a:spLocks/>
          </p:cNvSpPr>
          <p:nvPr/>
        </p:nvSpPr>
        <p:spPr bwMode="auto">
          <a:xfrm>
            <a:off x="6438603" y="1073888"/>
            <a:ext cx="5762848"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5" name="Freeform 14"/>
          <p:cNvSpPr>
            <a:spLocks/>
          </p:cNvSpPr>
          <p:nvPr/>
        </p:nvSpPr>
        <p:spPr bwMode="auto">
          <a:xfrm>
            <a:off x="498621" y="0"/>
            <a:ext cx="7352715" cy="6615332"/>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3" name="Freeform 12"/>
          <p:cNvSpPr>
            <a:spLocks/>
          </p:cNvSpPr>
          <p:nvPr/>
        </p:nvSpPr>
        <p:spPr bwMode="auto">
          <a:xfrm rot="5236414">
            <a:off x="6635304" y="1285480"/>
            <a:ext cx="4114800" cy="158496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6" name="Freeform 15"/>
          <p:cNvSpPr>
            <a:spLocks/>
          </p:cNvSpPr>
          <p:nvPr/>
        </p:nvSpPr>
        <p:spPr bwMode="auto">
          <a:xfrm>
            <a:off x="7924800" y="0"/>
            <a:ext cx="36576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7" name="Freeform 16"/>
          <p:cNvSpPr>
            <a:spLocks/>
          </p:cNvSpPr>
          <p:nvPr/>
        </p:nvSpPr>
        <p:spPr bwMode="auto">
          <a:xfrm>
            <a:off x="7924800" y="4267200"/>
            <a:ext cx="42672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8" name="Freeform 17"/>
          <p:cNvSpPr>
            <a:spLocks/>
          </p:cNvSpPr>
          <p:nvPr/>
        </p:nvSpPr>
        <p:spPr bwMode="auto">
          <a:xfrm>
            <a:off x="7924800" y="0"/>
            <a:ext cx="18288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9" name="Freeform 18"/>
          <p:cNvSpPr>
            <a:spLocks/>
          </p:cNvSpPr>
          <p:nvPr/>
        </p:nvSpPr>
        <p:spPr bwMode="auto">
          <a:xfrm>
            <a:off x="7931152" y="4246564"/>
            <a:ext cx="2787649"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0" name="Freeform 19"/>
          <p:cNvSpPr>
            <a:spLocks/>
          </p:cNvSpPr>
          <p:nvPr/>
        </p:nvSpPr>
        <p:spPr bwMode="auto">
          <a:xfrm>
            <a:off x="7924800" y="4267200"/>
            <a:ext cx="21336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1" name="Freeform 20"/>
          <p:cNvSpPr>
            <a:spLocks/>
          </p:cNvSpPr>
          <p:nvPr/>
        </p:nvSpPr>
        <p:spPr bwMode="auto">
          <a:xfrm>
            <a:off x="7924800" y="1371600"/>
            <a:ext cx="42672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2" name="Freeform 21"/>
          <p:cNvSpPr>
            <a:spLocks/>
          </p:cNvSpPr>
          <p:nvPr/>
        </p:nvSpPr>
        <p:spPr bwMode="auto">
          <a:xfrm>
            <a:off x="7924800" y="1752600"/>
            <a:ext cx="42672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3" name="Freeform 22"/>
          <p:cNvSpPr>
            <a:spLocks/>
          </p:cNvSpPr>
          <p:nvPr/>
        </p:nvSpPr>
        <p:spPr bwMode="auto">
          <a:xfrm>
            <a:off x="1320800" y="4267200"/>
            <a:ext cx="660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4" name="Freeform 23"/>
          <p:cNvSpPr>
            <a:spLocks/>
          </p:cNvSpPr>
          <p:nvPr/>
        </p:nvSpPr>
        <p:spPr bwMode="auto">
          <a:xfrm>
            <a:off x="711200" y="4267200"/>
            <a:ext cx="7112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5" name="Freeform 24"/>
          <p:cNvSpPr>
            <a:spLocks/>
          </p:cNvSpPr>
          <p:nvPr/>
        </p:nvSpPr>
        <p:spPr bwMode="auto">
          <a:xfrm>
            <a:off x="489099" y="2438400"/>
            <a:ext cx="75184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6" name="Freeform 25"/>
          <p:cNvSpPr>
            <a:spLocks/>
          </p:cNvSpPr>
          <p:nvPr/>
        </p:nvSpPr>
        <p:spPr bwMode="auto">
          <a:xfrm>
            <a:off x="489099" y="2133600"/>
            <a:ext cx="75184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7" name="Freeform 26"/>
          <p:cNvSpPr>
            <a:spLocks/>
          </p:cNvSpPr>
          <p:nvPr/>
        </p:nvSpPr>
        <p:spPr bwMode="auto">
          <a:xfrm>
            <a:off x="6096000" y="4267200"/>
            <a:ext cx="18288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3" name="Text Placeholder 2"/>
          <p:cNvSpPr>
            <a:spLocks noGrp="1"/>
          </p:cNvSpPr>
          <p:nvPr>
            <p:ph type="body" idx="1"/>
          </p:nvPr>
        </p:nvSpPr>
        <p:spPr>
          <a:xfrm>
            <a:off x="942536" y="1351672"/>
            <a:ext cx="7624064" cy="977486"/>
          </a:xfrm>
        </p:spPr>
        <p:txBody>
          <a:bodyPr lIns="82296" tIns="45720" bIns="0" anchor="t"/>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7F1176FB-E772-4A28-8CA4-0CAEB069E143}" type="datetimeFigureOut">
              <a:rPr lang="fa-IR" smtClean="0"/>
              <a:t>13/11/1440</a:t>
            </a:fld>
            <a:endParaRPr lang="fa-IR"/>
          </a:p>
        </p:txBody>
      </p:sp>
      <p:sp>
        <p:nvSpPr>
          <p:cNvPr id="5" name="Footer Placeholder 4"/>
          <p:cNvSpPr>
            <a:spLocks noGrp="1"/>
          </p:cNvSpPr>
          <p:nvPr>
            <p:ph type="ftr" sz="quarter" idx="11"/>
          </p:nvPr>
        </p:nvSpPr>
        <p:spPr/>
        <p:txBody>
          <a:bodyPr/>
          <a:lstStyle>
            <a:extLst/>
          </a:lstStyle>
          <a:p>
            <a:endParaRPr lang="fa-IR"/>
          </a:p>
        </p:txBody>
      </p:sp>
      <p:sp>
        <p:nvSpPr>
          <p:cNvPr id="6" name="Slide Number Placeholder 5"/>
          <p:cNvSpPr>
            <a:spLocks noGrp="1"/>
          </p:cNvSpPr>
          <p:nvPr>
            <p:ph type="sldNum" sz="quarter" idx="12"/>
          </p:nvPr>
        </p:nvSpPr>
        <p:spPr/>
        <p:txBody>
          <a:bodyPr/>
          <a:lstStyle>
            <a:extLst/>
          </a:lstStyle>
          <a:p>
            <a:fld id="{28DCF7F5-3DB9-4C53-92AB-5D9BE2BA6F35}" type="slidenum">
              <a:rPr lang="fa-IR" smtClean="0"/>
              <a:t>‹#›</a:t>
            </a:fld>
            <a:endParaRPr lang="fa-IR"/>
          </a:p>
        </p:txBody>
      </p:sp>
      <p:sp>
        <p:nvSpPr>
          <p:cNvPr id="7" name="Rectangle 6"/>
          <p:cNvSpPr/>
          <p:nvPr/>
        </p:nvSpPr>
        <p:spPr>
          <a:xfrm>
            <a:off x="484213" y="402265"/>
            <a:ext cx="1133856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942536" y="512064"/>
            <a:ext cx="10875264" cy="777240"/>
          </a:xfrm>
        </p:spPr>
        <p:txBody>
          <a:bodyPr tIns="64008"/>
          <a:lstStyle>
            <a:lvl1pPr algn="l">
              <a:buNone/>
              <a:defRPr sz="3800" b="0" cap="none" spc="-150" baseline="0"/>
            </a:lvl1pPr>
            <a:extLst/>
          </a:lstStyle>
          <a:p>
            <a:r>
              <a:rPr kumimoji="0" lang="en-US" smtClean="0"/>
              <a:t>Click to edit Master title style</a:t>
            </a:r>
            <a:endParaRPr kumimoji="0" lang="en-US"/>
          </a:p>
        </p:txBody>
      </p:sp>
      <p:sp>
        <p:nvSpPr>
          <p:cNvPr id="8" name="Rectangle 7"/>
          <p:cNvSpPr/>
          <p:nvPr/>
        </p:nvSpPr>
        <p:spPr>
          <a:xfrm flipH="1">
            <a:off x="495384" y="680477"/>
            <a:ext cx="36576"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Rectangle 8"/>
          <p:cNvSpPr/>
          <p:nvPr/>
        </p:nvSpPr>
        <p:spPr>
          <a:xfrm flipH="1">
            <a:off x="548145" y="680477"/>
            <a:ext cx="36576"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0" name="Rectangle 9"/>
          <p:cNvSpPr/>
          <p:nvPr/>
        </p:nvSpPr>
        <p:spPr>
          <a:xfrm flipH="1">
            <a:off x="597933" y="680477"/>
            <a:ext cx="1219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10"/>
          <p:cNvSpPr/>
          <p:nvPr/>
        </p:nvSpPr>
        <p:spPr>
          <a:xfrm flipH="1">
            <a:off x="635603" y="680477"/>
            <a:ext cx="1219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667304" y="680477"/>
            <a:ext cx="48768"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512064"/>
            <a:ext cx="10972800" cy="9144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619125" y="1770502"/>
            <a:ext cx="53848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6207125" y="1770502"/>
            <a:ext cx="53848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7F1176FB-E772-4A28-8CA4-0CAEB069E143}" type="datetimeFigureOut">
              <a:rPr lang="fa-IR" smtClean="0"/>
              <a:t>13/11/1440</a:t>
            </a:fld>
            <a:endParaRPr lang="fa-IR"/>
          </a:p>
        </p:txBody>
      </p:sp>
      <p:sp>
        <p:nvSpPr>
          <p:cNvPr id="6" name="Footer Placeholder 5"/>
          <p:cNvSpPr>
            <a:spLocks noGrp="1"/>
          </p:cNvSpPr>
          <p:nvPr>
            <p:ph type="ftr" sz="quarter" idx="11"/>
          </p:nvPr>
        </p:nvSpPr>
        <p:spPr/>
        <p:txBody>
          <a:bodyPr/>
          <a:lstStyle>
            <a:extLst/>
          </a:lstStyle>
          <a:p>
            <a:endParaRPr lang="fa-IR"/>
          </a:p>
        </p:txBody>
      </p:sp>
      <p:sp>
        <p:nvSpPr>
          <p:cNvPr id="7" name="Slide Number Placeholder 6"/>
          <p:cNvSpPr>
            <a:spLocks noGrp="1"/>
          </p:cNvSpPr>
          <p:nvPr>
            <p:ph type="sldNum" sz="quarter" idx="12"/>
          </p:nvPr>
        </p:nvSpPr>
        <p:spPr/>
        <p:txBody>
          <a:bodyPr/>
          <a:lstStyle>
            <a:extLst/>
          </a:lstStyle>
          <a:p>
            <a:fld id="{28DCF7F5-3DB9-4C53-92AB-5D9BE2BA6F35}" type="slidenum">
              <a:rPr lang="fa-IR" smtClean="0"/>
              <a:t>‹#›</a:t>
            </a:fld>
            <a:endParaRPr lang="fa-I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5" name="Rectangle 24"/>
          <p:cNvSpPr/>
          <p:nvPr/>
        </p:nvSpPr>
        <p:spPr>
          <a:xfrm>
            <a:off x="0" y="402266"/>
            <a:ext cx="11822773"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673099" y="512064"/>
            <a:ext cx="10363200" cy="914400"/>
          </a:xfrm>
        </p:spPr>
        <p:txBody>
          <a:bodyPr anchor="t"/>
          <a:lstStyle>
            <a:lvl1pPr>
              <a:defRPr sz="400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609600" y="1809750"/>
            <a:ext cx="5386917"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6193368" y="1809750"/>
            <a:ext cx="5389033"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609600" y="2459037"/>
            <a:ext cx="5386917"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6193368" y="2459037"/>
            <a:ext cx="5389033"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7F1176FB-E772-4A28-8CA4-0CAEB069E143}" type="datetimeFigureOut">
              <a:rPr lang="fa-IR" smtClean="0"/>
              <a:t>13/11/1440</a:t>
            </a:fld>
            <a:endParaRPr lang="fa-IR"/>
          </a:p>
        </p:txBody>
      </p:sp>
      <p:sp>
        <p:nvSpPr>
          <p:cNvPr id="8" name="Footer Placeholder 7"/>
          <p:cNvSpPr>
            <a:spLocks noGrp="1"/>
          </p:cNvSpPr>
          <p:nvPr>
            <p:ph type="ftr" sz="quarter" idx="11"/>
          </p:nvPr>
        </p:nvSpPr>
        <p:spPr/>
        <p:txBody>
          <a:bodyPr/>
          <a:lstStyle>
            <a:extLst/>
          </a:lstStyle>
          <a:p>
            <a:endParaRPr lang="fa-IR"/>
          </a:p>
        </p:txBody>
      </p:sp>
      <p:sp>
        <p:nvSpPr>
          <p:cNvPr id="9" name="Slide Number Placeholder 8"/>
          <p:cNvSpPr>
            <a:spLocks noGrp="1"/>
          </p:cNvSpPr>
          <p:nvPr>
            <p:ph type="sldNum" sz="quarter" idx="12"/>
          </p:nvPr>
        </p:nvSpPr>
        <p:spPr/>
        <p:txBody>
          <a:bodyPr/>
          <a:lstStyle>
            <a:extLst/>
          </a:lstStyle>
          <a:p>
            <a:fld id="{28DCF7F5-3DB9-4C53-92AB-5D9BE2BA6F35}" type="slidenum">
              <a:rPr lang="fa-IR" smtClean="0"/>
              <a:t>‹#›</a:t>
            </a:fld>
            <a:endParaRPr lang="fa-IR"/>
          </a:p>
        </p:txBody>
      </p:sp>
      <p:sp>
        <p:nvSpPr>
          <p:cNvPr id="16" name="Rectangle 15"/>
          <p:cNvSpPr/>
          <p:nvPr/>
        </p:nvSpPr>
        <p:spPr>
          <a:xfrm>
            <a:off x="117053" y="680477"/>
            <a:ext cx="60960"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7" name="Rectangle 16"/>
          <p:cNvSpPr/>
          <p:nvPr/>
        </p:nvSpPr>
        <p:spPr>
          <a:xfrm>
            <a:off x="63073" y="680477"/>
            <a:ext cx="36576"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8" name="Rectangle 17"/>
          <p:cNvSpPr/>
          <p:nvPr/>
        </p:nvSpPr>
        <p:spPr>
          <a:xfrm>
            <a:off x="37669" y="680477"/>
            <a:ext cx="1219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9" name="Rectangle 18"/>
          <p:cNvSpPr/>
          <p:nvPr/>
        </p:nvSpPr>
        <p:spPr>
          <a:xfrm>
            <a:off x="0" y="680477"/>
            <a:ext cx="1219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0" name="Rectangle 19"/>
          <p:cNvSpPr/>
          <p:nvPr/>
        </p:nvSpPr>
        <p:spPr>
          <a:xfrm flipH="1">
            <a:off x="199693" y="680477"/>
            <a:ext cx="36576"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1" name="Rectangle 20"/>
          <p:cNvSpPr/>
          <p:nvPr/>
        </p:nvSpPr>
        <p:spPr>
          <a:xfrm flipH="1">
            <a:off x="252455" y="680477"/>
            <a:ext cx="36576"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Rectangle 21"/>
          <p:cNvSpPr/>
          <p:nvPr/>
        </p:nvSpPr>
        <p:spPr>
          <a:xfrm flipH="1">
            <a:off x="302243" y="680477"/>
            <a:ext cx="1219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9" name="Rectangle 28"/>
          <p:cNvSpPr/>
          <p:nvPr/>
        </p:nvSpPr>
        <p:spPr>
          <a:xfrm flipH="1">
            <a:off x="339912" y="680477"/>
            <a:ext cx="1219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30" name="Rectangle 29"/>
          <p:cNvSpPr/>
          <p:nvPr/>
        </p:nvSpPr>
        <p:spPr>
          <a:xfrm>
            <a:off x="371613" y="680477"/>
            <a:ext cx="48768"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219200" y="512064"/>
            <a:ext cx="10363200" cy="914400"/>
          </a:xfrm>
        </p:spPr>
        <p:txBody>
          <a:bodyPr/>
          <a:lstStyle>
            <a:lvl1pPr>
              <a:defRPr sz="4000" cap="none" baseline="0"/>
            </a:lvl1pPr>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7F1176FB-E772-4A28-8CA4-0CAEB069E143}" type="datetimeFigureOut">
              <a:rPr lang="fa-IR" smtClean="0"/>
              <a:t>13/11/1440</a:t>
            </a:fld>
            <a:endParaRPr lang="fa-IR"/>
          </a:p>
        </p:txBody>
      </p:sp>
      <p:sp>
        <p:nvSpPr>
          <p:cNvPr id="4" name="Footer Placeholder 3"/>
          <p:cNvSpPr>
            <a:spLocks noGrp="1"/>
          </p:cNvSpPr>
          <p:nvPr>
            <p:ph type="ftr" sz="quarter" idx="11"/>
          </p:nvPr>
        </p:nvSpPr>
        <p:spPr/>
        <p:txBody>
          <a:bodyPr/>
          <a:lstStyle>
            <a:extLst/>
          </a:lstStyle>
          <a:p>
            <a:endParaRPr lang="fa-IR"/>
          </a:p>
        </p:txBody>
      </p:sp>
      <p:sp>
        <p:nvSpPr>
          <p:cNvPr id="5" name="Slide Number Placeholder 4"/>
          <p:cNvSpPr>
            <a:spLocks noGrp="1"/>
          </p:cNvSpPr>
          <p:nvPr>
            <p:ph type="sldNum" sz="quarter" idx="12"/>
          </p:nvPr>
        </p:nvSpPr>
        <p:spPr/>
        <p:txBody>
          <a:bodyPr/>
          <a:lstStyle>
            <a:extLst/>
          </a:lstStyle>
          <a:p>
            <a:fld id="{28DCF7F5-3DB9-4C53-92AB-5D9BE2BA6F35}" type="slidenum">
              <a:rPr lang="fa-IR" smtClean="0"/>
              <a:t>‹#›</a:t>
            </a:fld>
            <a:endParaRPr lang="fa-I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7F1176FB-E772-4A28-8CA4-0CAEB069E143}" type="datetimeFigureOut">
              <a:rPr lang="fa-IR" smtClean="0"/>
              <a:t>13/11/1440</a:t>
            </a:fld>
            <a:endParaRPr lang="fa-IR"/>
          </a:p>
        </p:txBody>
      </p:sp>
      <p:sp>
        <p:nvSpPr>
          <p:cNvPr id="3" name="Footer Placeholder 2"/>
          <p:cNvSpPr>
            <a:spLocks noGrp="1"/>
          </p:cNvSpPr>
          <p:nvPr>
            <p:ph type="ftr" sz="quarter" idx="11"/>
          </p:nvPr>
        </p:nvSpPr>
        <p:spPr/>
        <p:txBody>
          <a:bodyPr/>
          <a:lstStyle>
            <a:extLst/>
          </a:lstStyle>
          <a:p>
            <a:endParaRPr lang="fa-IR"/>
          </a:p>
        </p:txBody>
      </p:sp>
      <p:sp>
        <p:nvSpPr>
          <p:cNvPr id="4" name="Slide Number Placeholder 3"/>
          <p:cNvSpPr>
            <a:spLocks noGrp="1"/>
          </p:cNvSpPr>
          <p:nvPr>
            <p:ph type="sldNum" sz="quarter" idx="12"/>
          </p:nvPr>
        </p:nvSpPr>
        <p:spPr/>
        <p:txBody>
          <a:bodyPr/>
          <a:lstStyle>
            <a:extLst/>
          </a:lstStyle>
          <a:p>
            <a:fld id="{28DCF7F5-3DB9-4C53-92AB-5D9BE2BA6F35}" type="slidenum">
              <a:rPr lang="fa-IR" smtClean="0"/>
              <a:t>‹#›</a:t>
            </a:fld>
            <a:endParaRPr lang="fa-I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10972800" cy="1162050"/>
          </a:xfrm>
        </p:spPr>
        <p:txBody>
          <a:bodyPr anchor="ctr"/>
          <a:lstStyle>
            <a:lvl1pPr algn="l">
              <a:buNone/>
              <a:defRPr sz="3600" b="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435100"/>
            <a:ext cx="335280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0" y="1435100"/>
            <a:ext cx="7315200"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7F1176FB-E772-4A28-8CA4-0CAEB069E143}" type="datetimeFigureOut">
              <a:rPr lang="fa-IR" smtClean="0"/>
              <a:t>13/11/1440</a:t>
            </a:fld>
            <a:endParaRPr lang="fa-IR"/>
          </a:p>
        </p:txBody>
      </p:sp>
      <p:sp>
        <p:nvSpPr>
          <p:cNvPr id="6" name="Footer Placeholder 5"/>
          <p:cNvSpPr>
            <a:spLocks noGrp="1"/>
          </p:cNvSpPr>
          <p:nvPr>
            <p:ph type="ftr" sz="quarter" idx="11"/>
          </p:nvPr>
        </p:nvSpPr>
        <p:spPr/>
        <p:txBody>
          <a:bodyPr/>
          <a:lstStyle>
            <a:extLst/>
          </a:lstStyle>
          <a:p>
            <a:endParaRPr lang="fa-IR"/>
          </a:p>
        </p:txBody>
      </p:sp>
      <p:sp>
        <p:nvSpPr>
          <p:cNvPr id="7" name="Slide Number Placeholder 6"/>
          <p:cNvSpPr>
            <a:spLocks noGrp="1"/>
          </p:cNvSpPr>
          <p:nvPr>
            <p:ph type="sldNum" sz="quarter" idx="12"/>
          </p:nvPr>
        </p:nvSpPr>
        <p:spPr/>
        <p:txBody>
          <a:bodyPr/>
          <a:lstStyle>
            <a:extLst/>
          </a:lstStyle>
          <a:p>
            <a:fld id="{28DCF7F5-3DB9-4C53-92AB-5D9BE2BA6F35}" type="slidenum">
              <a:rPr lang="fa-IR" smtClean="0"/>
              <a:t>‹#›</a:t>
            </a:fld>
            <a:endParaRPr lang="fa-I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p:nvSpPr>
        <p:spPr>
          <a:xfrm>
            <a:off x="490709" y="0"/>
            <a:ext cx="11704320" cy="1878037"/>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cxnSp>
        <p:nvCxnSpPr>
          <p:cNvPr id="9" name="Straight Connector 8"/>
          <p:cNvCxnSpPr/>
          <p:nvPr/>
        </p:nvCxnSpPr>
        <p:spPr>
          <a:xfrm flipV="1">
            <a:off x="484260" y="1885028"/>
            <a:ext cx="11710163"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10" name="Group 9"/>
          <p:cNvGrpSpPr/>
          <p:nvPr/>
        </p:nvGrpSpPr>
        <p:grpSpPr>
          <a:xfrm rot="5400000">
            <a:off x="11374903" y="1197789"/>
            <a:ext cx="132763" cy="171288"/>
            <a:chOff x="6668087" y="1297746"/>
            <a:chExt cx="161840" cy="156602"/>
          </a:xfrm>
        </p:grpSpPr>
        <p:cxnSp>
          <p:nvCxnSpPr>
            <p:cNvPr id="15" name="Straight Connector 14"/>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Title 1"/>
          <p:cNvSpPr>
            <a:spLocks noGrp="1"/>
          </p:cNvSpPr>
          <p:nvPr>
            <p:ph type="title"/>
          </p:nvPr>
        </p:nvSpPr>
        <p:spPr bwMode="grayWhite">
          <a:xfrm>
            <a:off x="1219200" y="441252"/>
            <a:ext cx="9144000" cy="701749"/>
          </a:xfrm>
        </p:spPr>
        <p:txBody>
          <a:bodyPr anchor="b"/>
          <a:lstStyle>
            <a:lvl1pPr algn="l">
              <a:buNone/>
              <a:defRPr sz="21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490709" y="1893781"/>
            <a:ext cx="11704320" cy="4960144"/>
          </a:xfrm>
          <a:solidFill>
            <a:schemeClr val="bg2"/>
          </a:solidFill>
        </p:spPr>
        <p:txBody>
          <a:bodyPr/>
          <a:lstStyle>
            <a:lvl1pPr marL="0" indent="0">
              <a:buNone/>
              <a:defRPr sz="3200"/>
            </a:lvl1pPr>
            <a:extLst/>
          </a:lstStyle>
          <a:p>
            <a:r>
              <a:rPr kumimoji="0" lang="en-US" smtClean="0"/>
              <a:t>Click icon to add picture</a:t>
            </a:r>
            <a:endParaRPr kumimoji="0" lang="en-US"/>
          </a:p>
        </p:txBody>
      </p:sp>
      <p:sp>
        <p:nvSpPr>
          <p:cNvPr id="4" name="Text Placeholder 3"/>
          <p:cNvSpPr>
            <a:spLocks noGrp="1"/>
          </p:cNvSpPr>
          <p:nvPr>
            <p:ph type="body" sz="half" idx="2"/>
          </p:nvPr>
        </p:nvSpPr>
        <p:spPr bwMode="grayWhite">
          <a:xfrm>
            <a:off x="1219200" y="1150144"/>
            <a:ext cx="91440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grpSp>
        <p:nvGrpSpPr>
          <p:cNvPr id="14" name="Group 13"/>
          <p:cNvGrpSpPr/>
          <p:nvPr/>
        </p:nvGrpSpPr>
        <p:grpSpPr>
          <a:xfrm rot="5400000">
            <a:off x="11578103" y="1350189"/>
            <a:ext cx="132763" cy="171288"/>
            <a:chOff x="6668087" y="1297746"/>
            <a:chExt cx="161840" cy="156602"/>
          </a:xfrm>
        </p:grpSpPr>
        <p:cxnSp>
          <p:nvCxnSpPr>
            <p:cNvPr id="11" name="Straight Connector 10"/>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8" name="Group 17"/>
          <p:cNvGrpSpPr/>
          <p:nvPr/>
        </p:nvGrpSpPr>
        <p:grpSpPr>
          <a:xfrm rot="5400000">
            <a:off x="11115579" y="1453352"/>
            <a:ext cx="132763" cy="171288"/>
            <a:chOff x="6668087" y="1297746"/>
            <a:chExt cx="161840" cy="156602"/>
          </a:xfrm>
        </p:grpSpPr>
        <p:cxnSp>
          <p:nvCxnSpPr>
            <p:cNvPr id="19" name="Straight Connector 18"/>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5" name="Date Placeholder 4"/>
          <p:cNvSpPr>
            <a:spLocks noGrp="1"/>
          </p:cNvSpPr>
          <p:nvPr>
            <p:ph type="dt" sz="half" idx="10"/>
          </p:nvPr>
        </p:nvSpPr>
        <p:spPr>
          <a:xfrm>
            <a:off x="8636000" y="55499"/>
            <a:ext cx="2844800" cy="365125"/>
          </a:xfrm>
        </p:spPr>
        <p:txBody>
          <a:bodyPr/>
          <a:lstStyle>
            <a:extLst/>
          </a:lstStyle>
          <a:p>
            <a:fld id="{7F1176FB-E772-4A28-8CA4-0CAEB069E143}" type="datetimeFigureOut">
              <a:rPr lang="fa-IR" smtClean="0"/>
              <a:t>13/11/1440</a:t>
            </a:fld>
            <a:endParaRPr lang="fa-IR"/>
          </a:p>
        </p:txBody>
      </p:sp>
      <p:sp>
        <p:nvSpPr>
          <p:cNvPr id="6" name="Footer Placeholder 5"/>
          <p:cNvSpPr>
            <a:spLocks noGrp="1"/>
          </p:cNvSpPr>
          <p:nvPr>
            <p:ph type="ftr" sz="quarter" idx="11"/>
          </p:nvPr>
        </p:nvSpPr>
        <p:spPr>
          <a:xfrm>
            <a:off x="1219200" y="55499"/>
            <a:ext cx="7416800" cy="365125"/>
          </a:xfrm>
        </p:spPr>
        <p:txBody>
          <a:bodyPr/>
          <a:lstStyle>
            <a:extLst/>
          </a:lstStyle>
          <a:p>
            <a:endParaRPr lang="fa-IR"/>
          </a:p>
        </p:txBody>
      </p:sp>
      <p:sp>
        <p:nvSpPr>
          <p:cNvPr id="7" name="Slide Number Placeholder 6"/>
          <p:cNvSpPr>
            <a:spLocks noGrp="1"/>
          </p:cNvSpPr>
          <p:nvPr>
            <p:ph type="sldNum" sz="quarter" idx="12"/>
          </p:nvPr>
        </p:nvSpPr>
        <p:spPr>
          <a:xfrm>
            <a:off x="11480800" y="55499"/>
            <a:ext cx="609600" cy="365125"/>
          </a:xfrm>
        </p:spPr>
        <p:txBody>
          <a:bodyPr/>
          <a:lstStyle>
            <a:extLst/>
          </a:lstStyle>
          <a:p>
            <a:fld id="{28DCF7F5-3DB9-4C53-92AB-5D9BE2BA6F35}" type="slidenum">
              <a:rPr lang="fa-IR" smtClean="0"/>
              <a:t>‹#›</a:t>
            </a:fld>
            <a:endParaRPr lang="fa-I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1"/>
            <a:ext cx="48768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Rectangle 7"/>
          <p:cNvSpPr/>
          <p:nvPr/>
        </p:nvSpPr>
        <p:spPr>
          <a:xfrm>
            <a:off x="340388" y="5047394"/>
            <a:ext cx="97536"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Rectangle 8"/>
          <p:cNvSpPr/>
          <p:nvPr/>
        </p:nvSpPr>
        <p:spPr>
          <a:xfrm>
            <a:off x="340388" y="4796819"/>
            <a:ext cx="97536"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Rectangle 9"/>
          <p:cNvSpPr/>
          <p:nvPr/>
        </p:nvSpPr>
        <p:spPr>
          <a:xfrm>
            <a:off x="340388" y="4637685"/>
            <a:ext cx="97536"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10"/>
          <p:cNvSpPr/>
          <p:nvPr/>
        </p:nvSpPr>
        <p:spPr>
          <a:xfrm>
            <a:off x="340388" y="4542559"/>
            <a:ext cx="97536"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412744" y="680477"/>
            <a:ext cx="60960"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5" name="Rectangle 14"/>
          <p:cNvSpPr/>
          <p:nvPr/>
        </p:nvSpPr>
        <p:spPr>
          <a:xfrm>
            <a:off x="358764" y="680477"/>
            <a:ext cx="36576"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6" name="Rectangle 15"/>
          <p:cNvSpPr/>
          <p:nvPr/>
        </p:nvSpPr>
        <p:spPr>
          <a:xfrm>
            <a:off x="333360" y="680477"/>
            <a:ext cx="12192"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7" name="Rectangle 16"/>
          <p:cNvSpPr/>
          <p:nvPr/>
        </p:nvSpPr>
        <p:spPr>
          <a:xfrm>
            <a:off x="295691" y="680477"/>
            <a:ext cx="12192"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Title Placeholder 21"/>
          <p:cNvSpPr>
            <a:spLocks noGrp="1"/>
          </p:cNvSpPr>
          <p:nvPr>
            <p:ph type="title"/>
          </p:nvPr>
        </p:nvSpPr>
        <p:spPr>
          <a:xfrm>
            <a:off x="1219200" y="512064"/>
            <a:ext cx="10363200" cy="914400"/>
          </a:xfrm>
          <a:prstGeom prst="rect">
            <a:avLst/>
          </a:prstGeom>
        </p:spPr>
        <p:txBody>
          <a:bodyPr vert="horz" anchor="t">
            <a:noAutofit/>
          </a:bodyPr>
          <a:lstStyle>
            <a:extLst/>
          </a:lstStyle>
          <a:p>
            <a:r>
              <a:rPr kumimoji="0" lang="en-US" smtClean="0"/>
              <a:t>Click to edit Master title style</a:t>
            </a:r>
            <a:endParaRPr kumimoji="0" lang="en-US"/>
          </a:p>
        </p:txBody>
      </p:sp>
      <p:sp>
        <p:nvSpPr>
          <p:cNvPr id="13" name="Text Placeholder 12"/>
          <p:cNvSpPr>
            <a:spLocks noGrp="1"/>
          </p:cNvSpPr>
          <p:nvPr>
            <p:ph type="body" idx="1"/>
          </p:nvPr>
        </p:nvSpPr>
        <p:spPr>
          <a:xfrm>
            <a:off x="1219200" y="1783560"/>
            <a:ext cx="10363200" cy="4572000"/>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8636000" y="6416676"/>
            <a:ext cx="2844800" cy="365125"/>
          </a:xfrm>
          <a:prstGeom prst="rect">
            <a:avLst/>
          </a:prstGeom>
        </p:spPr>
        <p:txBody>
          <a:bodyPr vert="horz" anchor="b"/>
          <a:lstStyle>
            <a:lvl1pPr algn="l" eaLnBrk="1" latinLnBrk="0" hangingPunct="1">
              <a:defRPr kumimoji="0" sz="1100">
                <a:solidFill>
                  <a:schemeClr val="tx2"/>
                </a:solidFill>
              </a:defRPr>
            </a:lvl1pPr>
            <a:extLst/>
          </a:lstStyle>
          <a:p>
            <a:fld id="{7F1176FB-E772-4A28-8CA4-0CAEB069E143}" type="datetimeFigureOut">
              <a:rPr lang="fa-IR" smtClean="0"/>
              <a:t>13/11/1440</a:t>
            </a:fld>
            <a:endParaRPr lang="fa-IR"/>
          </a:p>
        </p:txBody>
      </p:sp>
      <p:sp>
        <p:nvSpPr>
          <p:cNvPr id="3" name="Footer Placeholder 2"/>
          <p:cNvSpPr>
            <a:spLocks noGrp="1"/>
          </p:cNvSpPr>
          <p:nvPr>
            <p:ph type="ftr" sz="quarter" idx="3"/>
          </p:nvPr>
        </p:nvSpPr>
        <p:spPr>
          <a:xfrm>
            <a:off x="1219200" y="6416676"/>
            <a:ext cx="7416800" cy="365125"/>
          </a:xfrm>
          <a:prstGeom prst="rect">
            <a:avLst/>
          </a:prstGeom>
        </p:spPr>
        <p:txBody>
          <a:bodyPr vert="horz" anchor="b"/>
          <a:lstStyle>
            <a:lvl1pPr algn="r" eaLnBrk="1" latinLnBrk="0" hangingPunct="1">
              <a:defRPr kumimoji="0" sz="1100">
                <a:solidFill>
                  <a:schemeClr val="tx2"/>
                </a:solidFill>
              </a:defRPr>
            </a:lvl1pPr>
            <a:extLst/>
          </a:lstStyle>
          <a:p>
            <a:endParaRPr lang="fa-IR"/>
          </a:p>
        </p:txBody>
      </p:sp>
      <p:sp>
        <p:nvSpPr>
          <p:cNvPr id="23" name="Slide Number Placeholder 22"/>
          <p:cNvSpPr>
            <a:spLocks noGrp="1"/>
          </p:cNvSpPr>
          <p:nvPr>
            <p:ph type="sldNum" sz="quarter" idx="4"/>
          </p:nvPr>
        </p:nvSpPr>
        <p:spPr>
          <a:xfrm>
            <a:off x="11480800" y="6416676"/>
            <a:ext cx="609600" cy="365125"/>
          </a:xfrm>
          <a:prstGeom prst="rect">
            <a:avLst/>
          </a:prstGeom>
        </p:spPr>
        <p:txBody>
          <a:bodyPr vert="horz" anchor="b"/>
          <a:lstStyle>
            <a:lvl1pPr algn="l" eaLnBrk="1" latinLnBrk="0" hangingPunct="1">
              <a:defRPr kumimoji="0" sz="1200">
                <a:solidFill>
                  <a:schemeClr val="tx2"/>
                </a:solidFill>
              </a:defRPr>
            </a:lvl1pPr>
            <a:extLst/>
          </a:lstStyle>
          <a:p>
            <a:fld id="{28DCF7F5-3DB9-4C53-92AB-5D9BE2BA6F35}" type="slidenum">
              <a:rPr lang="fa-IR" smtClean="0"/>
              <a:t>‹#›</a:t>
            </a:fld>
            <a:endParaRPr lang="fa-IR"/>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4000" kern="1200" spc="-100" baseline="0">
          <a:solidFill>
            <a:schemeClr val="tx2">
              <a:satMod val="200000"/>
            </a:schemeClr>
          </a:solidFill>
          <a:latin typeface="+mj-lt"/>
          <a:ea typeface="+mj-ea"/>
          <a:cs typeface="+mj-cs"/>
        </a:defRPr>
      </a:lvl1pPr>
      <a:extLst/>
    </p:titleStyle>
    <p:bodyStyle>
      <a:lvl1pPr marL="411480" indent="-342900" algn="l" rtl="0" eaLnBrk="1" latinLnBrk="0" hangingPunct="1">
        <a:spcBef>
          <a:spcPts val="700"/>
        </a:spcBef>
        <a:buClr>
          <a:schemeClr val="tx2"/>
        </a:buClr>
        <a:buSzPct val="95000"/>
        <a:buFont typeface="Wingdings"/>
        <a:buChar char=""/>
        <a:defRPr kumimoji="0" sz="3000" kern="1200">
          <a:solidFill>
            <a:schemeClr val="tx1"/>
          </a:solidFill>
          <a:latin typeface="+mn-lt"/>
          <a:ea typeface="+mn-ea"/>
          <a:cs typeface="+mn-cs"/>
        </a:defRPr>
      </a:lvl1pPr>
      <a:lvl2pPr marL="740664" indent="-285750" algn="l" rtl="0" eaLnBrk="1" latinLnBrk="0" hangingPunct="1">
        <a:spcBef>
          <a:spcPct val="20000"/>
        </a:spcBef>
        <a:buClr>
          <a:schemeClr val="accent2"/>
        </a:buClr>
        <a:buSzPct val="90000"/>
        <a:buFont typeface="Wingdings"/>
        <a:buChar char=""/>
        <a:defRPr kumimoji="0" sz="2600" kern="1200">
          <a:solidFill>
            <a:schemeClr val="tx1"/>
          </a:solidFill>
          <a:latin typeface="+mn-lt"/>
          <a:ea typeface="+mn-ea"/>
          <a:cs typeface="+mn-cs"/>
        </a:defRPr>
      </a:lvl2pPr>
      <a:lvl3pPr marL="996696" indent="-228600" algn="l" rtl="0" eaLnBrk="1" latinLnBrk="0" hangingPunct="1">
        <a:spcBef>
          <a:spcPct val="20000"/>
        </a:spcBef>
        <a:buClr>
          <a:schemeClr val="accent2"/>
        </a:buClr>
        <a:buFont typeface="Wingdings 2"/>
        <a:buChar char=""/>
        <a:defRPr kumimoji="0" sz="2400" kern="1200">
          <a:solidFill>
            <a:schemeClr val="tx1"/>
          </a:solidFill>
          <a:latin typeface="+mn-lt"/>
          <a:ea typeface="+mn-ea"/>
          <a:cs typeface="+mn-cs"/>
        </a:defRPr>
      </a:lvl3pPr>
      <a:lvl4pPr marL="1261872" indent="-228600" algn="l" rtl="0" eaLnBrk="1" latinLnBrk="0" hangingPunct="1">
        <a:spcBef>
          <a:spcPct val="20000"/>
        </a:spcBef>
        <a:buClr>
          <a:schemeClr val="accent3"/>
        </a:buClr>
        <a:buFont typeface="Wingdings 3"/>
        <a:buChar char=""/>
        <a:defRPr kumimoji="0" sz="2200" kern="1200">
          <a:solidFill>
            <a:schemeClr val="tx1"/>
          </a:solidFill>
          <a:latin typeface="+mn-lt"/>
          <a:ea typeface="+mn-ea"/>
          <a:cs typeface="+mn-cs"/>
        </a:defRPr>
      </a:lvl4pPr>
      <a:lvl5pPr marL="1481328" indent="-210312" algn="l" rtl="0" eaLnBrk="1" latinLnBrk="0" hangingPunct="1">
        <a:spcBef>
          <a:spcPct val="20000"/>
        </a:spcBef>
        <a:buClr>
          <a:schemeClr val="accent3"/>
        </a:buClr>
        <a:buFont typeface="Wingdings 2"/>
        <a:buChar char=""/>
        <a:defRPr kumimoji="0"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_rels/slide1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png"/><Relationship Id="rId1" Type="http://schemas.openxmlformats.org/officeDocument/2006/relationships/slideLayout" Target="../slideLayouts/slideLayout2.xml"/><Relationship Id="rId5" Type="http://schemas.openxmlformats.org/officeDocument/2006/relationships/image" Target="../media/image27.jpeg"/><Relationship Id="rId4" Type="http://schemas.openxmlformats.org/officeDocument/2006/relationships/image" Target="../media/image26.jpeg"/></Relationships>
</file>

<file path=ppt/slides/_rels/slide1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9.jpeg"/></Relationships>
</file>

<file path=ppt/slides/_rels/slide13.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34.jpe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1.jpeg"/></Relationships>
</file>

<file path=ppt/slides/_rels/slide14.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37.png"/><Relationship Id="rId4" Type="http://schemas.openxmlformats.org/officeDocument/2006/relationships/image" Target="../media/image36.jpeg"/></Relationships>
</file>

<file path=ppt/slides/_rels/slide15.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hyperlink" Target="http://www.fa.wikipedia.org/"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005898" y="0"/>
            <a:ext cx="8970498" cy="2427338"/>
          </a:xfrm>
        </p:spPr>
        <p:txBody>
          <a:bodyPr>
            <a:normAutofit fontScale="92500" lnSpcReduction="10000"/>
          </a:bodyPr>
          <a:lstStyle/>
          <a:p>
            <a:pPr algn="ctr" rtl="1"/>
            <a:r>
              <a:rPr lang="fa-IR" sz="2600" dirty="0" smtClean="0">
                <a:cs typeface="B Nazanin" pitchFamily="2" charset="-78"/>
              </a:rPr>
              <a:t>بسمه </a:t>
            </a:r>
            <a:r>
              <a:rPr lang="fa-IR" sz="2600" dirty="0" smtClean="0">
                <a:cs typeface="B Nazanin" pitchFamily="2" charset="-78"/>
              </a:rPr>
              <a:t>تعال</a:t>
            </a:r>
            <a:r>
              <a:rPr lang="fa-IR" sz="2600" dirty="0">
                <a:cs typeface="B Nazanin" pitchFamily="2" charset="-78"/>
              </a:rPr>
              <a:t>ی</a:t>
            </a:r>
            <a:endParaRPr lang="fa-IR" dirty="0" smtClean="0">
              <a:cs typeface="B Nazanin" pitchFamily="2" charset="-78"/>
            </a:endParaRPr>
          </a:p>
          <a:p>
            <a:pPr algn="ctr" rtl="1"/>
            <a:endParaRPr lang="fa-IR" dirty="0" smtClean="0">
              <a:cs typeface="B Nazanin" pitchFamily="2" charset="-78"/>
            </a:endParaRPr>
          </a:p>
          <a:p>
            <a:pPr algn="ctr" rtl="1"/>
            <a:endParaRPr lang="fa-IR" dirty="0">
              <a:cs typeface="B Nazanin" pitchFamily="2" charset="-78"/>
            </a:endParaRPr>
          </a:p>
          <a:p>
            <a:pPr algn="ctr" rtl="1"/>
            <a:r>
              <a:rPr lang="fa-IR" sz="3500" dirty="0" smtClean="0">
                <a:cs typeface="B Nazanin" pitchFamily="2" charset="-78"/>
              </a:rPr>
              <a:t>شناخت فضای شهری</a:t>
            </a:r>
          </a:p>
          <a:p>
            <a:pPr algn="ctr" rtl="1"/>
            <a:r>
              <a:rPr lang="fa-IR" sz="6500" b="1" dirty="0" smtClean="0">
                <a:cs typeface="B Nazanin" pitchFamily="2" charset="-78"/>
              </a:rPr>
              <a:t>نیویورک</a:t>
            </a:r>
          </a:p>
        </p:txBody>
      </p:sp>
      <p:sp>
        <p:nvSpPr>
          <p:cNvPr id="4" name="Content Placeholder 2"/>
          <p:cNvSpPr txBox="1">
            <a:spLocks/>
          </p:cNvSpPr>
          <p:nvPr/>
        </p:nvSpPr>
        <p:spPr>
          <a:xfrm>
            <a:off x="6491147" y="3294993"/>
            <a:ext cx="4485249" cy="2959213"/>
          </a:xfrm>
          <a:prstGeom prst="rect">
            <a:avLst/>
          </a:prstGeom>
        </p:spPr>
        <p:txBody>
          <a:bodyPr vert="horz" lIns="100584" tIns="45720" anchor="b">
            <a:normAutofit/>
          </a:bodyPr>
          <a:lstStyle>
            <a:lvl1pPr marL="0" indent="0" algn="l" rtl="0" eaLnBrk="1" latinLnBrk="0" hangingPunct="1">
              <a:spcBef>
                <a:spcPts val="0"/>
              </a:spcBef>
              <a:buClr>
                <a:schemeClr val="tx2"/>
              </a:buClr>
              <a:buSzPct val="95000"/>
              <a:buFont typeface="Wingdings"/>
              <a:buNone/>
              <a:defRPr kumimoji="0" sz="2000" kern="1200">
                <a:solidFill>
                  <a:schemeClr val="tx1"/>
                </a:solidFill>
                <a:latin typeface="+mn-lt"/>
                <a:ea typeface="+mn-ea"/>
                <a:cs typeface="+mn-cs"/>
              </a:defRPr>
            </a:lvl1pPr>
            <a:lvl2pPr marL="457200" indent="0" algn="ctr" rtl="0" eaLnBrk="1" latinLnBrk="0" hangingPunct="1">
              <a:spcBef>
                <a:spcPct val="20000"/>
              </a:spcBef>
              <a:buClr>
                <a:schemeClr val="accent2"/>
              </a:buClr>
              <a:buSzPct val="90000"/>
              <a:buFont typeface="Wingdings"/>
              <a:buNone/>
              <a:defRPr kumimoji="0" sz="2600" kern="1200">
                <a:solidFill>
                  <a:schemeClr val="tx1"/>
                </a:solidFill>
                <a:latin typeface="+mn-lt"/>
                <a:ea typeface="+mn-ea"/>
                <a:cs typeface="+mn-cs"/>
              </a:defRPr>
            </a:lvl2pPr>
            <a:lvl3pPr marL="914400" indent="0" algn="ctr" rtl="0" eaLnBrk="1" latinLnBrk="0" hangingPunct="1">
              <a:spcBef>
                <a:spcPct val="20000"/>
              </a:spcBef>
              <a:buClr>
                <a:schemeClr val="accent2"/>
              </a:buClr>
              <a:buFont typeface="Wingdings 2"/>
              <a:buNone/>
              <a:defRPr kumimoji="0" sz="2400" kern="1200">
                <a:solidFill>
                  <a:schemeClr val="tx1"/>
                </a:solidFill>
                <a:latin typeface="+mn-lt"/>
                <a:ea typeface="+mn-ea"/>
                <a:cs typeface="+mn-cs"/>
              </a:defRPr>
            </a:lvl3pPr>
            <a:lvl4pPr marL="1371600" indent="0" algn="ctr" rtl="0" eaLnBrk="1" latinLnBrk="0" hangingPunct="1">
              <a:spcBef>
                <a:spcPct val="20000"/>
              </a:spcBef>
              <a:buClr>
                <a:schemeClr val="accent3"/>
              </a:buClr>
              <a:buFont typeface="Wingdings 3"/>
              <a:buNone/>
              <a:defRPr kumimoji="0" sz="2200" kern="1200">
                <a:solidFill>
                  <a:schemeClr val="tx1"/>
                </a:solidFill>
                <a:latin typeface="+mn-lt"/>
                <a:ea typeface="+mn-ea"/>
                <a:cs typeface="+mn-cs"/>
              </a:defRPr>
            </a:lvl4pPr>
            <a:lvl5pPr marL="1828800" indent="0" algn="ctr" rtl="0" eaLnBrk="1" latinLnBrk="0" hangingPunct="1">
              <a:spcBef>
                <a:spcPct val="20000"/>
              </a:spcBef>
              <a:buClr>
                <a:schemeClr val="accent3"/>
              </a:buClr>
              <a:buFont typeface="Wingdings 2"/>
              <a:buNone/>
              <a:defRPr kumimoji="0" sz="2000" kern="1200">
                <a:solidFill>
                  <a:schemeClr val="tx1"/>
                </a:solidFill>
                <a:latin typeface="+mn-lt"/>
                <a:ea typeface="+mn-ea"/>
                <a:cs typeface="+mn-cs"/>
              </a:defRPr>
            </a:lvl5pPr>
            <a:lvl6pPr marL="2286000" indent="0" algn="ctr" rtl="0" eaLnBrk="1" latinLnBrk="0" hangingPunct="1">
              <a:spcBef>
                <a:spcPct val="20000"/>
              </a:spcBef>
              <a:buClr>
                <a:schemeClr val="accent3"/>
              </a:buClr>
              <a:buFont typeface="Wingdings 2"/>
              <a:buNone/>
              <a:defRPr kumimoji="0" sz="1800" kern="1200">
                <a:solidFill>
                  <a:schemeClr val="tx1"/>
                </a:solidFill>
                <a:latin typeface="+mn-lt"/>
                <a:ea typeface="+mn-ea"/>
                <a:cs typeface="+mn-cs"/>
              </a:defRPr>
            </a:lvl6pPr>
            <a:lvl7pPr marL="2743200" indent="0" algn="ctr" rtl="0" eaLnBrk="1" latinLnBrk="0" hangingPunct="1">
              <a:spcBef>
                <a:spcPct val="20000"/>
              </a:spcBef>
              <a:buClr>
                <a:schemeClr val="accent4"/>
              </a:buClr>
              <a:buFont typeface="Wingdings 2"/>
              <a:buNone/>
              <a:defRPr kumimoji="0" sz="1600" kern="1200">
                <a:solidFill>
                  <a:schemeClr val="tx1"/>
                </a:solidFill>
                <a:latin typeface="+mn-lt"/>
                <a:ea typeface="+mn-ea"/>
                <a:cs typeface="+mn-cs"/>
              </a:defRPr>
            </a:lvl7pPr>
            <a:lvl8pPr marL="3200400" indent="0" algn="ctr" rtl="0" eaLnBrk="1" latinLnBrk="0" hangingPunct="1">
              <a:spcBef>
                <a:spcPct val="20000"/>
              </a:spcBef>
              <a:buClr>
                <a:schemeClr val="accent4"/>
              </a:buClr>
              <a:buFont typeface="Wingdings 2"/>
              <a:buNone/>
              <a:defRPr kumimoji="0" sz="1600" kern="1200">
                <a:solidFill>
                  <a:schemeClr val="tx1"/>
                </a:solidFill>
                <a:latin typeface="+mn-lt"/>
                <a:ea typeface="+mn-ea"/>
                <a:cs typeface="+mn-cs"/>
              </a:defRPr>
            </a:lvl8pPr>
            <a:lvl9pPr marL="3657600" indent="0" algn="ctr" rtl="0" eaLnBrk="1" latinLnBrk="0" hangingPunct="1">
              <a:spcBef>
                <a:spcPct val="20000"/>
              </a:spcBef>
              <a:buClr>
                <a:schemeClr val="accent4"/>
              </a:buClr>
              <a:buFont typeface="Wingdings 2"/>
              <a:buNone/>
              <a:defRPr kumimoji="0" sz="1600" kern="1200">
                <a:solidFill>
                  <a:schemeClr val="tx1"/>
                </a:solidFill>
                <a:latin typeface="+mn-lt"/>
                <a:ea typeface="+mn-ea"/>
                <a:cs typeface="+mn-cs"/>
              </a:defRPr>
            </a:lvl9pPr>
            <a:extLst/>
          </a:lstStyle>
          <a:p>
            <a:pPr algn="r" rtl="1">
              <a:buFont typeface="Wingdings" pitchFamily="2" charset="2"/>
              <a:buChar char="v"/>
            </a:pPr>
            <a:r>
              <a:rPr lang="fa-IR" dirty="0" smtClean="0">
                <a:solidFill>
                  <a:srgbClr val="00B0F0"/>
                </a:solidFill>
                <a:cs typeface="B Nazanin" panose="00000400000000000000" pitchFamily="2" charset="-78"/>
              </a:rPr>
              <a:t>مقدمه</a:t>
            </a:r>
          </a:p>
          <a:p>
            <a:pPr algn="r" rtl="1">
              <a:buFont typeface="Wingdings" pitchFamily="2" charset="2"/>
              <a:buChar char="v"/>
            </a:pPr>
            <a:r>
              <a:rPr lang="fa-IR" dirty="0" smtClean="0">
                <a:solidFill>
                  <a:srgbClr val="00B0F0"/>
                </a:solidFill>
                <a:cs typeface="B Nazanin" panose="00000400000000000000" pitchFamily="2" charset="-78"/>
              </a:rPr>
              <a:t>تاریخچه</a:t>
            </a:r>
          </a:p>
          <a:p>
            <a:pPr algn="r" rtl="1">
              <a:buFont typeface="Wingdings" pitchFamily="2" charset="2"/>
              <a:buChar char="v"/>
            </a:pPr>
            <a:r>
              <a:rPr lang="fa-IR" dirty="0" smtClean="0">
                <a:solidFill>
                  <a:srgbClr val="00B0F0"/>
                </a:solidFill>
                <a:cs typeface="B Nazanin" panose="00000400000000000000" pitchFamily="2" charset="-78"/>
              </a:rPr>
              <a:t>چگونگی شکل گیری</a:t>
            </a:r>
          </a:p>
          <a:p>
            <a:pPr algn="r" rtl="1">
              <a:buFont typeface="Wingdings" pitchFamily="2" charset="2"/>
              <a:buChar char="v"/>
            </a:pPr>
            <a:r>
              <a:rPr lang="fa-IR" dirty="0" smtClean="0">
                <a:solidFill>
                  <a:srgbClr val="00B0F0"/>
                </a:solidFill>
                <a:cs typeface="B Nazanin" panose="00000400000000000000" pitchFamily="2" charset="-78"/>
              </a:rPr>
              <a:t>حمل و نقل</a:t>
            </a:r>
          </a:p>
          <a:p>
            <a:pPr algn="r" rtl="1">
              <a:buFont typeface="Wingdings" pitchFamily="2" charset="2"/>
              <a:buChar char="v"/>
            </a:pPr>
            <a:r>
              <a:rPr lang="fa-IR" dirty="0" smtClean="0">
                <a:solidFill>
                  <a:srgbClr val="00B0F0"/>
                </a:solidFill>
                <a:cs typeface="B Nazanin" panose="00000400000000000000" pitchFamily="2" charset="-78"/>
              </a:rPr>
              <a:t>بخش های نیویورک</a:t>
            </a:r>
          </a:p>
          <a:p>
            <a:pPr algn="r" rtl="1">
              <a:buFont typeface="Wingdings" pitchFamily="2" charset="2"/>
              <a:buChar char="v"/>
            </a:pPr>
            <a:r>
              <a:rPr lang="fa-IR" dirty="0" smtClean="0">
                <a:solidFill>
                  <a:srgbClr val="00B0F0"/>
                </a:solidFill>
                <a:cs typeface="B Nazanin" panose="00000400000000000000" pitchFamily="2" charset="-78"/>
              </a:rPr>
              <a:t>مراکز اقتصادی سیاسی</a:t>
            </a:r>
          </a:p>
          <a:p>
            <a:pPr algn="r" rtl="1">
              <a:buFont typeface="Wingdings" pitchFamily="2" charset="2"/>
              <a:buChar char="v"/>
            </a:pPr>
            <a:r>
              <a:rPr lang="fa-IR" dirty="0" smtClean="0">
                <a:solidFill>
                  <a:srgbClr val="00B0F0"/>
                </a:solidFill>
                <a:cs typeface="B Nazanin" panose="00000400000000000000" pitchFamily="2" charset="-78"/>
              </a:rPr>
              <a:t>جاذبه های شهری</a:t>
            </a:r>
          </a:p>
          <a:p>
            <a:pPr algn="r" rtl="1">
              <a:buFont typeface="Wingdings" pitchFamily="2" charset="2"/>
              <a:buChar char="v"/>
            </a:pPr>
            <a:r>
              <a:rPr lang="fa-IR" dirty="0" smtClean="0">
                <a:solidFill>
                  <a:srgbClr val="00B0F0"/>
                </a:solidFill>
                <a:cs typeface="B Nazanin" panose="00000400000000000000" pitchFamily="2" charset="-78"/>
              </a:rPr>
              <a:t>منابع</a:t>
            </a:r>
          </a:p>
          <a:p>
            <a:pPr algn="r" rtl="1">
              <a:buFont typeface="Wingdings" pitchFamily="2" charset="2"/>
              <a:buChar char="v"/>
            </a:pPr>
            <a:endParaRPr lang="fa-IR" dirty="0" smtClean="0">
              <a:solidFill>
                <a:srgbClr val="00B0F0"/>
              </a:solidFill>
              <a:cs typeface="B Nazanin" panose="00000400000000000000" pitchFamily="2" charset="-78"/>
            </a:endParaRPr>
          </a:p>
        </p:txBody>
      </p:sp>
      <p:sp>
        <p:nvSpPr>
          <p:cNvPr id="5" name="Content Placeholder 2"/>
          <p:cNvSpPr txBox="1">
            <a:spLocks/>
          </p:cNvSpPr>
          <p:nvPr/>
        </p:nvSpPr>
        <p:spPr>
          <a:xfrm>
            <a:off x="6756452" y="2802808"/>
            <a:ext cx="4679852" cy="984369"/>
          </a:xfrm>
          <a:prstGeom prst="rect">
            <a:avLst/>
          </a:prstGeom>
        </p:spPr>
        <p:txBody>
          <a:bodyPr vert="horz" lIns="91440" tIns="45720" rIns="91440" bIns="45720" rtlCol="1">
            <a:normAutofit/>
          </a:bodyPr>
          <a:lst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a-IR" dirty="0" smtClean="0">
                <a:cs typeface="B Nazanin" panose="00000400000000000000" pitchFamily="2" charset="-78"/>
              </a:rPr>
              <a:t>فهرست</a:t>
            </a:r>
          </a:p>
        </p:txBody>
      </p:sp>
    </p:spTree>
    <p:extLst>
      <p:ext uri="{BB962C8B-B14F-4D97-AF65-F5344CB8AC3E}">
        <p14:creationId xmlns:p14="http://schemas.microsoft.com/office/powerpoint/2010/main" val="208798887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b="1" dirty="0">
                <a:cs typeface="B Nazanin" pitchFamily="2" charset="-78"/>
              </a:rPr>
              <a:t>جاذبه های شهری</a:t>
            </a:r>
            <a:br>
              <a:rPr lang="fa-IR" b="1" dirty="0">
                <a:cs typeface="B Nazanin" pitchFamily="2" charset="-78"/>
              </a:rPr>
            </a:br>
            <a:endParaRPr lang="fa-IR" dirty="0">
              <a:cs typeface="B Nazanin" pitchFamily="2" charset="-78"/>
            </a:endParaRPr>
          </a:p>
        </p:txBody>
      </p:sp>
      <p:sp>
        <p:nvSpPr>
          <p:cNvPr id="3" name="Content Placeholder 2"/>
          <p:cNvSpPr>
            <a:spLocks noGrp="1"/>
          </p:cNvSpPr>
          <p:nvPr>
            <p:ph idx="1"/>
          </p:nvPr>
        </p:nvSpPr>
        <p:spPr>
          <a:xfrm>
            <a:off x="1247788" y="1500194"/>
            <a:ext cx="10363200" cy="4572000"/>
          </a:xfrm>
        </p:spPr>
        <p:txBody>
          <a:bodyPr>
            <a:noAutofit/>
          </a:bodyPr>
          <a:lstStyle/>
          <a:p>
            <a:pPr marL="0" indent="0" algn="r" rtl="1">
              <a:buNone/>
            </a:pPr>
            <a:r>
              <a:rPr lang="fa-IR" dirty="0">
                <a:cs typeface="B Nazanin" pitchFamily="2" charset="-78"/>
              </a:rPr>
              <a:t/>
            </a:r>
            <a:br>
              <a:rPr lang="fa-IR" dirty="0">
                <a:cs typeface="B Nazanin" pitchFamily="2" charset="-78"/>
              </a:rPr>
            </a:br>
            <a:r>
              <a:rPr lang="fa-IR" b="1" dirty="0">
                <a:cs typeface="B Nazanin" pitchFamily="2" charset="-78"/>
              </a:rPr>
              <a:t> موزه گوگنهایم :ا</a:t>
            </a:r>
            <a:r>
              <a:rPr lang="fa-IR" dirty="0">
                <a:cs typeface="B Nazanin" pitchFamily="2" charset="-78"/>
              </a:rPr>
              <a:t>ز </a:t>
            </a:r>
            <a:r>
              <a:rPr lang="fa-IR" dirty="0" err="1">
                <a:cs typeface="B Nazanin" pitchFamily="2" charset="-78"/>
              </a:rPr>
              <a:t>موزه‌های</a:t>
            </a:r>
            <a:r>
              <a:rPr lang="fa-IR" dirty="0">
                <a:cs typeface="B Nazanin" pitchFamily="2" charset="-78"/>
              </a:rPr>
              <a:t> مشهور شهر نیویورک است. موزه در </a:t>
            </a:r>
            <a:r>
              <a:rPr lang="fa-IR" dirty="0" err="1">
                <a:cs typeface="B Nazanin" pitchFamily="2" charset="-78"/>
              </a:rPr>
              <a:t>منهتن</a:t>
            </a:r>
            <a:r>
              <a:rPr lang="fa-IR" dirty="0">
                <a:cs typeface="B Nazanin" pitchFamily="2" charset="-78"/>
              </a:rPr>
              <a:t> در کرانه شمال شرقی مرکز شهر قرار دارد.</a:t>
            </a:r>
            <a:br>
              <a:rPr lang="fa-IR" dirty="0">
                <a:cs typeface="B Nazanin" pitchFamily="2" charset="-78"/>
              </a:rPr>
            </a:br>
            <a:r>
              <a:rPr lang="fa-IR" dirty="0">
                <a:cs typeface="B Nazanin" pitchFamily="2" charset="-78"/>
              </a:rPr>
              <a:t>این موزه که در 1937 میلادی افتتاح گردید توسط معمار بزرگ آمریکایی فرانک </a:t>
            </a:r>
            <a:r>
              <a:rPr lang="fa-IR" dirty="0" err="1">
                <a:cs typeface="B Nazanin" pitchFamily="2" charset="-78"/>
              </a:rPr>
              <a:t>لوید</a:t>
            </a:r>
            <a:r>
              <a:rPr lang="fa-IR" dirty="0">
                <a:cs typeface="B Nazanin" pitchFamily="2" charset="-78"/>
              </a:rPr>
              <a:t> رایت طراحی گردید.</a:t>
            </a:r>
            <a:br>
              <a:rPr lang="fa-IR" dirty="0">
                <a:cs typeface="B Nazanin" pitchFamily="2" charset="-78"/>
              </a:rPr>
            </a:br>
            <a:r>
              <a:rPr lang="fa-IR" dirty="0">
                <a:cs typeface="B Nazanin" pitchFamily="2" charset="-78"/>
              </a:rPr>
              <a:t/>
            </a:r>
            <a:br>
              <a:rPr lang="fa-IR" dirty="0">
                <a:cs typeface="B Nazanin" pitchFamily="2" charset="-78"/>
              </a:rPr>
            </a:br>
            <a:r>
              <a:rPr lang="fa-IR" b="1" dirty="0">
                <a:cs typeface="B Nazanin" pitchFamily="2" charset="-78"/>
              </a:rPr>
              <a:t>موزه </a:t>
            </a:r>
            <a:r>
              <a:rPr lang="fa-IR" b="1" dirty="0" err="1">
                <a:cs typeface="B Nazanin" pitchFamily="2" charset="-78"/>
              </a:rPr>
              <a:t>متروپولیتن</a:t>
            </a:r>
            <a:r>
              <a:rPr lang="fa-IR" b="1" dirty="0">
                <a:cs typeface="B Nazanin" pitchFamily="2" charset="-78"/>
              </a:rPr>
              <a:t> نیویورک</a:t>
            </a:r>
            <a:r>
              <a:rPr lang="fa-IR" dirty="0">
                <a:cs typeface="B Nazanin" pitchFamily="2" charset="-78"/>
              </a:rPr>
              <a:t> </a:t>
            </a:r>
            <a:r>
              <a:rPr lang="en-US" dirty="0">
                <a:cs typeface="B Nazanin" pitchFamily="2" charset="-78"/>
              </a:rPr>
              <a:t>(</a:t>
            </a:r>
            <a:r>
              <a:rPr lang="en-US" i="1" dirty="0">
                <a:cs typeface="B Nazanin" pitchFamily="2" charset="-78"/>
              </a:rPr>
              <a:t>Metropolitan Museum of Art</a:t>
            </a:r>
            <a:r>
              <a:rPr lang="en-US" dirty="0">
                <a:cs typeface="B Nazanin" pitchFamily="2" charset="-78"/>
              </a:rPr>
              <a:t>) </a:t>
            </a:r>
            <a:r>
              <a:rPr lang="fa-IR" dirty="0">
                <a:cs typeface="B Nazanin" pitchFamily="2" charset="-78"/>
              </a:rPr>
              <a:t>از </a:t>
            </a:r>
            <a:r>
              <a:rPr lang="fa-IR" dirty="0" err="1">
                <a:cs typeface="B Nazanin" pitchFamily="2" charset="-78"/>
              </a:rPr>
              <a:t>بزرگ‌ترین</a:t>
            </a:r>
            <a:r>
              <a:rPr lang="fa-IR" dirty="0">
                <a:cs typeface="B Nazanin" pitchFamily="2" charset="-78"/>
              </a:rPr>
              <a:t> و مشهورترین </a:t>
            </a:r>
            <a:r>
              <a:rPr lang="fa-IR" dirty="0" err="1">
                <a:cs typeface="B Nazanin" pitchFamily="2" charset="-78"/>
              </a:rPr>
              <a:t>موزه‌های</a:t>
            </a:r>
            <a:r>
              <a:rPr lang="fa-IR" dirty="0">
                <a:cs typeface="B Nazanin" pitchFamily="2" charset="-78"/>
              </a:rPr>
              <a:t> جهان است. موزه در وسط شهر نیویورک و در مجاورت ضلع شرقی </a:t>
            </a:r>
            <a:r>
              <a:rPr lang="fa-IR" dirty="0" err="1">
                <a:cs typeface="B Nazanin" pitchFamily="2" charset="-78"/>
              </a:rPr>
              <a:t>سنترال</a:t>
            </a:r>
            <a:r>
              <a:rPr lang="fa-IR" dirty="0">
                <a:cs typeface="B Nazanin" pitchFamily="2" charset="-78"/>
              </a:rPr>
              <a:t> پارک قرار دارد.</a:t>
            </a:r>
          </a:p>
          <a:p>
            <a:pPr marL="0" indent="0" algn="r" rtl="1">
              <a:buNone/>
            </a:pPr>
            <a:r>
              <a:rPr lang="fa-IR" dirty="0">
                <a:cs typeface="B Nazanin" pitchFamily="2" charset="-78"/>
              </a:rPr>
              <a:t> </a:t>
            </a:r>
            <a:r>
              <a:rPr lang="fa-IR" dirty="0" smtClean="0">
                <a:cs typeface="B Nazanin" pitchFamily="2" charset="-78"/>
              </a:rPr>
              <a:t>موزه </a:t>
            </a:r>
            <a:r>
              <a:rPr lang="fa-IR" dirty="0" err="1" smtClean="0">
                <a:cs typeface="B Nazanin" pitchFamily="2" charset="-78"/>
              </a:rPr>
              <a:t>متروپولیتن</a:t>
            </a:r>
            <a:r>
              <a:rPr lang="fa-IR" dirty="0" smtClean="0">
                <a:cs typeface="B Nazanin" pitchFamily="2" charset="-78"/>
              </a:rPr>
              <a:t> </a:t>
            </a:r>
            <a:r>
              <a:rPr lang="fa-IR" dirty="0">
                <a:cs typeface="B Nazanin" pitchFamily="2" charset="-78"/>
              </a:rPr>
              <a:t>نیویورک حاوی </a:t>
            </a:r>
            <a:r>
              <a:rPr lang="fa-IR" dirty="0" smtClean="0">
                <a:cs typeface="B Nazanin" pitchFamily="2" charset="-78"/>
              </a:rPr>
              <a:t>مجموعه  </a:t>
            </a:r>
            <a:r>
              <a:rPr lang="fa-IR" dirty="0">
                <a:cs typeface="B Nazanin" pitchFamily="2" charset="-78"/>
              </a:rPr>
              <a:t>بزرگ و نادری از تاریخ اسلام و ایران باستان است.</a:t>
            </a:r>
          </a:p>
          <a:p>
            <a:pPr algn="r" rtl="1"/>
            <a:endParaRPr lang="fa-IR" dirty="0">
              <a:cs typeface="B Nazanin" pitchFamily="2" charset="-78"/>
            </a:endParaRPr>
          </a:p>
        </p:txBody>
      </p:sp>
      <p:pic>
        <p:nvPicPr>
          <p:cNvPr id="4" name="Picture 2"/>
          <p:cNvPicPr>
            <a:picLocks noChangeAspect="1" noChangeArrowheads="1"/>
          </p:cNvPicPr>
          <p:nvPr/>
        </p:nvPicPr>
        <p:blipFill>
          <a:blip r:embed="rId3"/>
          <a:srcRect/>
          <a:stretch>
            <a:fillRect/>
          </a:stretch>
        </p:blipFill>
        <p:spPr bwMode="auto">
          <a:xfrm>
            <a:off x="-1" y="0"/>
            <a:ext cx="5643601" cy="4500594"/>
          </a:xfrm>
          <a:prstGeom prst="rect">
            <a:avLst/>
          </a:prstGeom>
          <a:noFill/>
          <a:ln w="9525">
            <a:noFill/>
            <a:miter lim="800000"/>
            <a:headEnd/>
            <a:tailEnd/>
          </a:ln>
          <a:effectLst/>
        </p:spPr>
      </p:pic>
      <p:pic>
        <p:nvPicPr>
          <p:cNvPr id="5" name="Picture 4" descr="D:\new york\Image-Metropolitan_Museum_of_Art_entrance_NYC_NY.JPG"/>
          <p:cNvPicPr>
            <a:picLocks noChangeAspect="1" noChangeArrowheads="1"/>
          </p:cNvPicPr>
          <p:nvPr/>
        </p:nvPicPr>
        <p:blipFill>
          <a:blip r:embed="rId4" cstate="print"/>
          <a:srcRect/>
          <a:stretch>
            <a:fillRect/>
          </a:stretch>
        </p:blipFill>
        <p:spPr bwMode="auto">
          <a:xfrm>
            <a:off x="0" y="2857472"/>
            <a:ext cx="5643601" cy="4000528"/>
          </a:xfrm>
          <a:prstGeom prst="rect">
            <a:avLst/>
          </a:prstGeom>
          <a:noFill/>
        </p:spPr>
      </p:pic>
      <p:pic>
        <p:nvPicPr>
          <p:cNvPr id="6" name="Picture 6" descr="D:\new york\NY-NYC-Metropolitan.jpg"/>
          <p:cNvPicPr>
            <a:picLocks noChangeAspect="1" noChangeArrowheads="1"/>
          </p:cNvPicPr>
          <p:nvPr/>
        </p:nvPicPr>
        <p:blipFill>
          <a:blip r:embed="rId5"/>
          <a:srcRect/>
          <a:stretch>
            <a:fillRect/>
          </a:stretch>
        </p:blipFill>
        <p:spPr bwMode="auto">
          <a:xfrm>
            <a:off x="5643601" y="1937337"/>
            <a:ext cx="4429156" cy="4929198"/>
          </a:xfrm>
          <a:prstGeom prst="rect">
            <a:avLst/>
          </a:prstGeom>
          <a:noFill/>
        </p:spPr>
      </p:pic>
      <p:pic>
        <p:nvPicPr>
          <p:cNvPr id="7" name="Picture 2" descr="C:\Users\KaDo0s\Desktop\marzi\marzi\New York City - Wikipedia, the free encyclopedia_files\220px-Metropolitan_museum_of_art_2.jpg"/>
          <p:cNvPicPr>
            <a:picLocks noChangeAspect="1" noChangeArrowheads="1"/>
          </p:cNvPicPr>
          <p:nvPr/>
        </p:nvPicPr>
        <p:blipFill>
          <a:blip r:embed="rId6"/>
          <a:srcRect/>
          <a:stretch>
            <a:fillRect/>
          </a:stretch>
        </p:blipFill>
        <p:spPr bwMode="auto">
          <a:xfrm>
            <a:off x="8977290" y="5286388"/>
            <a:ext cx="3214710" cy="1571612"/>
          </a:xfrm>
          <a:prstGeom prst="rect">
            <a:avLst/>
          </a:prstGeom>
          <a:noFill/>
        </p:spPr>
      </p:pic>
    </p:spTree>
    <p:extLst>
      <p:ext uri="{BB962C8B-B14F-4D97-AF65-F5344CB8AC3E}">
        <p14:creationId xmlns:p14="http://schemas.microsoft.com/office/powerpoint/2010/main" val="4126280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13346" y="529388"/>
            <a:ext cx="11678653" cy="6328611"/>
          </a:xfrm>
        </p:spPr>
        <p:txBody>
          <a:bodyPr>
            <a:normAutofit/>
          </a:bodyPr>
          <a:lstStyle/>
          <a:p>
            <a:pPr marL="0" indent="0" algn="r" rtl="1">
              <a:buNone/>
            </a:pPr>
            <a:r>
              <a:rPr lang="fa-IR" b="1" dirty="0" smtClean="0">
                <a:cs typeface="B Nazanin" pitchFamily="2" charset="-78"/>
              </a:rPr>
              <a:t>موزه هنر مدرن</a:t>
            </a:r>
            <a:r>
              <a:rPr lang="fa-IR" dirty="0" smtClean="0">
                <a:cs typeface="B Nazanin" pitchFamily="2" charset="-78"/>
              </a:rPr>
              <a:t> </a:t>
            </a:r>
            <a:r>
              <a:rPr lang="en-US" dirty="0" smtClean="0">
                <a:cs typeface="B Nazanin" pitchFamily="2" charset="-78"/>
              </a:rPr>
              <a:t>Museum of Modern Art )</a:t>
            </a:r>
            <a:r>
              <a:rPr lang="fa-IR" dirty="0" smtClean="0">
                <a:cs typeface="B Nazanin" pitchFamily="2" charset="-78"/>
              </a:rPr>
              <a:t>)</a:t>
            </a:r>
          </a:p>
          <a:p>
            <a:pPr marL="0" indent="0" algn="r" rtl="1">
              <a:buNone/>
            </a:pPr>
            <a:r>
              <a:rPr lang="fa-IR" dirty="0" smtClean="0">
                <a:cs typeface="B Nazanin" pitchFamily="2" charset="-78"/>
              </a:rPr>
              <a:t>یکی از مهم‌ترین موزه‌های هنرهای مدرن جهان است که درمنهتن قرار گرفته است.</a:t>
            </a:r>
            <a:br>
              <a:rPr lang="fa-IR" dirty="0" smtClean="0">
                <a:cs typeface="B Nazanin" pitchFamily="2" charset="-78"/>
              </a:rPr>
            </a:br>
            <a:r>
              <a:rPr lang="fa-IR" dirty="0" smtClean="0">
                <a:cs typeface="B Nazanin" pitchFamily="2" charset="-78"/>
              </a:rPr>
              <a:t>از موزه  هنر مدرن نیویورک به عنوان تأثیرگذارترین، موزه مرتبط با هنرهای مدرن در جهان یاد می‌شود.</a:t>
            </a:r>
          </a:p>
          <a:p>
            <a:pPr marL="0" indent="0" algn="r" rtl="1">
              <a:buNone/>
            </a:pPr>
            <a:r>
              <a:rPr lang="fa-IR" dirty="0" smtClean="0">
                <a:cs typeface="B Nazanin" pitchFamily="2" charset="-78"/>
              </a:rPr>
              <a:t/>
            </a:r>
            <a:br>
              <a:rPr lang="fa-IR" dirty="0" smtClean="0">
                <a:cs typeface="B Nazanin" pitchFamily="2" charset="-78"/>
              </a:rPr>
            </a:br>
            <a:r>
              <a:rPr lang="fa-IR" b="1" dirty="0" smtClean="0">
                <a:cs typeface="B Nazanin" pitchFamily="2" charset="-78"/>
              </a:rPr>
              <a:t>تالار موسیقی رادیو سیتی</a:t>
            </a:r>
            <a:r>
              <a:rPr lang="fa-IR" dirty="0" smtClean="0">
                <a:cs typeface="B Nazanin" pitchFamily="2" charset="-78"/>
              </a:rPr>
              <a:t> یا </a:t>
            </a:r>
            <a:r>
              <a:rPr lang="fa-IR" b="1" dirty="0" smtClean="0">
                <a:cs typeface="B Nazanin" pitchFamily="2" charset="-78"/>
              </a:rPr>
              <a:t>شهر رادیو</a:t>
            </a:r>
            <a:r>
              <a:rPr lang="fa-IR" dirty="0" smtClean="0">
                <a:cs typeface="B Nazanin" pitchFamily="2" charset="-78"/>
              </a:rPr>
              <a:t> </a:t>
            </a:r>
            <a:r>
              <a:rPr lang="en-US" dirty="0" smtClean="0">
                <a:cs typeface="B Nazanin" pitchFamily="2" charset="-78"/>
              </a:rPr>
              <a:t>(Radio City Music Hall) </a:t>
            </a:r>
            <a:endParaRPr lang="fa-IR" dirty="0" smtClean="0">
              <a:cs typeface="B Nazanin" pitchFamily="2" charset="-78"/>
            </a:endParaRPr>
          </a:p>
          <a:p>
            <a:pPr marL="0" indent="0" algn="r" rtl="1">
              <a:buNone/>
            </a:pPr>
            <a:r>
              <a:rPr lang="fa-IR" dirty="0" smtClean="0">
                <a:cs typeface="B Nazanin" pitchFamily="2" charset="-78"/>
              </a:rPr>
              <a:t>مکانی تفریحی واقع در راکفلر سنتر شهر نیویورک است.نام مستعار این مکان </a:t>
            </a:r>
            <a:r>
              <a:rPr lang="fa-IR" i="1" dirty="0" smtClean="0">
                <a:cs typeface="B Nazanin" pitchFamily="2" charset="-78"/>
              </a:rPr>
              <a:t>نمایشگاه ملت</a:t>
            </a:r>
            <a:r>
              <a:rPr lang="en-US" i="1" dirty="0" smtClean="0">
                <a:cs typeface="B Nazanin" pitchFamily="2" charset="-78"/>
              </a:rPr>
              <a:t>(</a:t>
            </a:r>
            <a:r>
              <a:rPr lang="en-US" dirty="0" smtClean="0">
                <a:cs typeface="B Nazanin" pitchFamily="2" charset="-78"/>
              </a:rPr>
              <a:t>Showplace of the Nation)</a:t>
            </a:r>
            <a:r>
              <a:rPr lang="fa-IR" dirty="0" smtClean="0">
                <a:cs typeface="B Nazanin" pitchFamily="2" charset="-78"/>
              </a:rPr>
              <a:t>است.در سال ۱۹۷۸ داخل این تالار به عنوان یکی از نشان های اختصاصی و برجسته  شهر</a:t>
            </a:r>
            <a:r>
              <a:rPr lang="en-US" dirty="0" smtClean="0">
                <a:cs typeface="B Nazanin" pitchFamily="2" charset="-78"/>
              </a:rPr>
              <a:t>(landmark) </a:t>
            </a:r>
            <a:r>
              <a:rPr lang="fa-IR" dirty="0" smtClean="0">
                <a:cs typeface="B Nazanin" pitchFamily="2" charset="-78"/>
              </a:rPr>
              <a:t>اعلان شد.</a:t>
            </a:r>
          </a:p>
          <a:p>
            <a:pPr marL="0" indent="0" algn="r" rtl="1">
              <a:buNone/>
            </a:pPr>
            <a:endParaRPr lang="en-US" dirty="0" smtClean="0">
              <a:cs typeface="B Nazanin" pitchFamily="2" charset="-78"/>
            </a:endParaRPr>
          </a:p>
          <a:p>
            <a:pPr marL="0" indent="0" algn="r" rtl="1">
              <a:buNone/>
            </a:pPr>
            <a:endParaRPr lang="fa-IR" dirty="0">
              <a:cs typeface="B Nazanin" pitchFamily="2" charset="-78"/>
            </a:endParaRPr>
          </a:p>
        </p:txBody>
      </p:sp>
      <p:pic>
        <p:nvPicPr>
          <p:cNvPr id="4" name="Picture 2"/>
          <p:cNvPicPr>
            <a:picLocks noChangeAspect="1" noChangeArrowheads="1"/>
          </p:cNvPicPr>
          <p:nvPr/>
        </p:nvPicPr>
        <p:blipFill>
          <a:blip r:embed="rId2"/>
          <a:srcRect/>
          <a:stretch>
            <a:fillRect/>
          </a:stretch>
        </p:blipFill>
        <p:spPr bwMode="auto">
          <a:xfrm>
            <a:off x="0" y="0"/>
            <a:ext cx="3071834" cy="4143380"/>
          </a:xfrm>
          <a:prstGeom prst="rect">
            <a:avLst/>
          </a:prstGeom>
          <a:noFill/>
          <a:ln w="9525">
            <a:noFill/>
            <a:miter lim="800000"/>
            <a:headEnd/>
            <a:tailEnd/>
          </a:ln>
          <a:effectLst/>
        </p:spPr>
      </p:pic>
      <p:pic>
        <p:nvPicPr>
          <p:cNvPr id="5" name="Picture 2" descr="C:\Users\KaDo0s\Pictures\Radio_City_Music_Hall_Panorama.jpg"/>
          <p:cNvPicPr>
            <a:picLocks noChangeAspect="1" noChangeArrowheads="1"/>
          </p:cNvPicPr>
          <p:nvPr/>
        </p:nvPicPr>
        <p:blipFill>
          <a:blip r:embed="rId3" cstate="print"/>
          <a:srcRect/>
          <a:stretch>
            <a:fillRect/>
          </a:stretch>
        </p:blipFill>
        <p:spPr bwMode="auto">
          <a:xfrm>
            <a:off x="0" y="1357298"/>
            <a:ext cx="3352800" cy="4209288"/>
          </a:xfrm>
          <a:prstGeom prst="rect">
            <a:avLst/>
          </a:prstGeom>
          <a:noFill/>
        </p:spPr>
      </p:pic>
      <p:pic>
        <p:nvPicPr>
          <p:cNvPr id="6" name="Picture 5" descr="C:\Users\KaDo0s\Desktop\new york\New-York-Rockefeller-Building-Wallpaper.jpg"/>
          <p:cNvPicPr>
            <a:picLocks noChangeAspect="1" noChangeArrowheads="1"/>
          </p:cNvPicPr>
          <p:nvPr/>
        </p:nvPicPr>
        <p:blipFill>
          <a:blip r:embed="rId4"/>
          <a:srcRect/>
          <a:stretch>
            <a:fillRect/>
          </a:stretch>
        </p:blipFill>
        <p:spPr bwMode="auto">
          <a:xfrm>
            <a:off x="0" y="3071810"/>
            <a:ext cx="5000628" cy="3786190"/>
          </a:xfrm>
          <a:prstGeom prst="rect">
            <a:avLst/>
          </a:prstGeom>
          <a:noFill/>
        </p:spPr>
      </p:pic>
      <p:pic>
        <p:nvPicPr>
          <p:cNvPr id="8" name="Picture 6"/>
          <p:cNvPicPr>
            <a:picLocks noChangeAspect="1" noChangeArrowheads="1"/>
          </p:cNvPicPr>
          <p:nvPr/>
        </p:nvPicPr>
        <p:blipFill>
          <a:blip r:embed="rId5"/>
          <a:srcRect/>
          <a:stretch>
            <a:fillRect/>
          </a:stretch>
        </p:blipFill>
        <p:spPr bwMode="auto">
          <a:xfrm>
            <a:off x="5000628" y="3461942"/>
            <a:ext cx="5238750" cy="3486150"/>
          </a:xfrm>
          <a:prstGeom prst="rect">
            <a:avLst/>
          </a:prstGeom>
          <a:noFill/>
          <a:ln w="9525">
            <a:noFill/>
            <a:miter lim="800000"/>
            <a:headEnd/>
            <a:tailEnd/>
          </a:ln>
          <a:effectLst/>
        </p:spPr>
      </p:pic>
    </p:spTree>
    <p:extLst>
      <p:ext uri="{BB962C8B-B14F-4D97-AF65-F5344CB8AC3E}">
        <p14:creationId xmlns:p14="http://schemas.microsoft.com/office/powerpoint/2010/main" val="2208503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0"/>
            <a:ext cx="12192000" cy="5630779"/>
          </a:xfrm>
        </p:spPr>
        <p:txBody>
          <a:bodyPr>
            <a:normAutofit fontScale="77500" lnSpcReduction="20000"/>
          </a:bodyPr>
          <a:lstStyle/>
          <a:p>
            <a:pPr marL="0" indent="0" algn="r" rtl="1">
              <a:buNone/>
            </a:pPr>
            <a:endParaRPr lang="fa-IR" b="1" dirty="0" smtClean="0">
              <a:cs typeface="B Nazanin" pitchFamily="2" charset="-78"/>
            </a:endParaRPr>
          </a:p>
          <a:p>
            <a:pPr marL="0" indent="0" algn="r" rtl="1">
              <a:buNone/>
            </a:pPr>
            <a:r>
              <a:rPr lang="fa-IR" b="1" dirty="0" smtClean="0">
                <a:cs typeface="B Nazanin" pitchFamily="2" charset="-78"/>
              </a:rPr>
              <a:t>میدان </a:t>
            </a:r>
            <a:r>
              <a:rPr lang="fa-IR" b="1" dirty="0">
                <a:cs typeface="B Nazanin" pitchFamily="2" charset="-78"/>
              </a:rPr>
              <a:t>تایمز</a:t>
            </a:r>
            <a:r>
              <a:rPr lang="fa-IR" dirty="0">
                <a:cs typeface="B Nazanin" pitchFamily="2" charset="-78"/>
              </a:rPr>
              <a:t> </a:t>
            </a:r>
            <a:r>
              <a:rPr lang="en-US" dirty="0">
                <a:cs typeface="B Nazanin" pitchFamily="2" charset="-78"/>
              </a:rPr>
              <a:t>(Times Square </a:t>
            </a:r>
            <a:r>
              <a:rPr lang="en-US" dirty="0" smtClean="0">
                <a:cs typeface="B Nazanin" pitchFamily="2" charset="-78"/>
              </a:rPr>
              <a:t>)</a:t>
            </a:r>
            <a:endParaRPr lang="fa-IR" dirty="0" smtClean="0">
              <a:cs typeface="B Nazanin" pitchFamily="2" charset="-78"/>
            </a:endParaRPr>
          </a:p>
          <a:p>
            <a:pPr marL="0" indent="0" algn="r" rtl="1">
              <a:buNone/>
            </a:pPr>
            <a:endParaRPr lang="fa-IR" dirty="0">
              <a:cs typeface="B Nazanin" pitchFamily="2" charset="-78"/>
            </a:endParaRPr>
          </a:p>
          <a:p>
            <a:pPr marL="0" indent="0" algn="r" rtl="1">
              <a:buNone/>
            </a:pPr>
            <a:r>
              <a:rPr lang="fa-IR" dirty="0" smtClean="0">
                <a:cs typeface="B Nazanin" pitchFamily="2" charset="-78"/>
              </a:rPr>
              <a:t>نام </a:t>
            </a:r>
            <a:r>
              <a:rPr lang="fa-IR" dirty="0">
                <a:cs typeface="B Nazanin" pitchFamily="2" charset="-78"/>
              </a:rPr>
              <a:t>تقاطعی بسیار مشهور در محله منهتن است. تایمز </a:t>
            </a:r>
            <a:r>
              <a:rPr lang="fa-IR" dirty="0" err="1">
                <a:cs typeface="B Nazanin" pitchFamily="2" charset="-78"/>
              </a:rPr>
              <a:t>اسکویر</a:t>
            </a:r>
            <a:r>
              <a:rPr lang="fa-IR" dirty="0">
                <a:cs typeface="B Nazanin" pitchFamily="2" charset="-78"/>
              </a:rPr>
              <a:t> در تقاطع خیابان </a:t>
            </a:r>
            <a:r>
              <a:rPr lang="fa-IR" dirty="0" err="1">
                <a:cs typeface="B Nazanin" pitchFamily="2" charset="-78"/>
              </a:rPr>
              <a:t>برادوی</a:t>
            </a:r>
            <a:r>
              <a:rPr lang="fa-IR" dirty="0">
                <a:cs typeface="B Nazanin" pitchFamily="2" charset="-78"/>
              </a:rPr>
              <a:t> و خیابان هفتم قرار دارد. این میدان یک مرکز تجاری و توریستی محبوب شهر نیویورک </a:t>
            </a:r>
            <a:r>
              <a:rPr lang="fa-IR" dirty="0" err="1">
                <a:cs typeface="B Nazanin" pitchFamily="2" charset="-78"/>
              </a:rPr>
              <a:t>می‌باشد</a:t>
            </a:r>
            <a:r>
              <a:rPr lang="fa-IR" dirty="0">
                <a:cs typeface="B Nazanin" pitchFamily="2" charset="-78"/>
              </a:rPr>
              <a:t>.</a:t>
            </a:r>
            <a:br>
              <a:rPr lang="fa-IR" dirty="0">
                <a:cs typeface="B Nazanin" pitchFamily="2" charset="-78"/>
              </a:rPr>
            </a:br>
            <a:r>
              <a:rPr lang="fa-IR" dirty="0">
                <a:cs typeface="B Nazanin" pitchFamily="2" charset="-78"/>
              </a:rPr>
              <a:t>به خاطر این میدان است که شهر نیویورک لقب «شهری که هرگز به خواب </a:t>
            </a:r>
            <a:r>
              <a:rPr lang="fa-IR" dirty="0" err="1">
                <a:cs typeface="B Nazanin" pitchFamily="2" charset="-78"/>
              </a:rPr>
              <a:t>نمی‌رود</a:t>
            </a:r>
            <a:r>
              <a:rPr lang="fa-IR" dirty="0">
                <a:cs typeface="B Nazanin" pitchFamily="2" charset="-78"/>
              </a:rPr>
              <a:t>» را به خود </a:t>
            </a:r>
            <a:r>
              <a:rPr lang="fa-IR" dirty="0" err="1">
                <a:cs typeface="B Nazanin" pitchFamily="2" charset="-78"/>
              </a:rPr>
              <a:t>گرفته‌است</a:t>
            </a:r>
            <a:r>
              <a:rPr lang="fa-IR" dirty="0" smtClean="0">
                <a:cs typeface="B Nazanin" pitchFamily="2" charset="-78"/>
              </a:rPr>
              <a:t>.</a:t>
            </a:r>
          </a:p>
          <a:p>
            <a:pPr marL="0" indent="0" algn="r" rtl="1">
              <a:buNone/>
            </a:pPr>
            <a:endParaRPr lang="en-US" dirty="0">
              <a:cs typeface="B Nazanin" pitchFamily="2" charset="-78"/>
            </a:endParaRPr>
          </a:p>
          <a:p>
            <a:pPr marL="0" indent="0" algn="r" rtl="1">
              <a:buNone/>
            </a:pPr>
            <a:endParaRPr lang="en-US" dirty="0" smtClean="0">
              <a:cs typeface="B Nazanin" pitchFamily="2" charset="-78"/>
            </a:endParaRPr>
          </a:p>
          <a:p>
            <a:pPr marL="0" indent="0" algn="r" rtl="1">
              <a:buNone/>
            </a:pPr>
            <a:endParaRPr lang="en-US" dirty="0" smtClean="0">
              <a:cs typeface="B Nazanin" pitchFamily="2" charset="-78"/>
            </a:endParaRPr>
          </a:p>
          <a:p>
            <a:pPr marL="0" indent="0" algn="r" rtl="1">
              <a:buNone/>
            </a:pPr>
            <a:endParaRPr lang="en-US" dirty="0" smtClean="0">
              <a:cs typeface="B Nazanin" pitchFamily="2" charset="-78"/>
            </a:endParaRPr>
          </a:p>
          <a:p>
            <a:pPr marL="0" indent="0" algn="r" rtl="1">
              <a:buNone/>
            </a:pPr>
            <a:endParaRPr lang="en-US" dirty="0" smtClean="0">
              <a:cs typeface="B Nazanin" pitchFamily="2" charset="-78"/>
            </a:endParaRPr>
          </a:p>
          <a:p>
            <a:pPr marL="0" indent="0" algn="r" rtl="1">
              <a:buNone/>
            </a:pPr>
            <a:endParaRPr lang="fa-IR" dirty="0" smtClean="0">
              <a:cs typeface="B Nazanin" pitchFamily="2" charset="-78"/>
            </a:endParaRPr>
          </a:p>
          <a:p>
            <a:pPr marL="0" indent="0" algn="r" rtl="1">
              <a:buNone/>
            </a:pPr>
            <a:r>
              <a:rPr lang="fa-IR" dirty="0">
                <a:cs typeface="B Nazanin" pitchFamily="2" charset="-78"/>
              </a:rPr>
              <a:t/>
            </a:r>
            <a:br>
              <a:rPr lang="fa-IR" dirty="0">
                <a:cs typeface="B Nazanin" pitchFamily="2" charset="-78"/>
              </a:rPr>
            </a:br>
            <a:r>
              <a:rPr lang="fa-IR" b="1" dirty="0">
                <a:cs typeface="B Nazanin" pitchFamily="2" charset="-78"/>
              </a:rPr>
              <a:t/>
            </a:r>
            <a:br>
              <a:rPr lang="fa-IR" b="1" dirty="0">
                <a:cs typeface="B Nazanin" pitchFamily="2" charset="-78"/>
              </a:rPr>
            </a:br>
            <a:endParaRPr lang="fa-IR" dirty="0">
              <a:cs typeface="B Nazanin" pitchFamily="2" charset="-78"/>
            </a:endParaRPr>
          </a:p>
        </p:txBody>
      </p:sp>
      <p:pic>
        <p:nvPicPr>
          <p:cNvPr id="4" name="Picture 5" descr="C:\Users\KaDo0s\Desktop\new york\New-York-Times-Square-America-Wallpaper.jpg"/>
          <p:cNvPicPr>
            <a:picLocks noChangeAspect="1" noChangeArrowheads="1"/>
          </p:cNvPicPr>
          <p:nvPr/>
        </p:nvPicPr>
        <p:blipFill>
          <a:blip r:embed="rId3"/>
          <a:srcRect/>
          <a:stretch>
            <a:fillRect/>
          </a:stretch>
        </p:blipFill>
        <p:spPr bwMode="auto">
          <a:xfrm>
            <a:off x="0" y="2143116"/>
            <a:ext cx="4714876" cy="4714884"/>
          </a:xfrm>
          <a:prstGeom prst="rect">
            <a:avLst/>
          </a:prstGeom>
          <a:noFill/>
        </p:spPr>
      </p:pic>
      <p:pic>
        <p:nvPicPr>
          <p:cNvPr id="6" name="Picture 3"/>
          <p:cNvPicPr>
            <a:picLocks noChangeAspect="1" noChangeArrowheads="1"/>
          </p:cNvPicPr>
          <p:nvPr/>
        </p:nvPicPr>
        <p:blipFill>
          <a:blip r:embed="rId4"/>
          <a:srcRect/>
          <a:stretch>
            <a:fillRect/>
          </a:stretch>
        </p:blipFill>
        <p:spPr bwMode="auto">
          <a:xfrm>
            <a:off x="4714876" y="3071786"/>
            <a:ext cx="3857652" cy="3786214"/>
          </a:xfrm>
          <a:prstGeom prst="rect">
            <a:avLst/>
          </a:prstGeom>
          <a:noFill/>
          <a:ln w="9525">
            <a:noFill/>
            <a:miter lim="800000"/>
            <a:headEnd/>
            <a:tailEnd/>
          </a:ln>
          <a:effectLst/>
        </p:spPr>
      </p:pic>
    </p:spTree>
    <p:extLst>
      <p:ext uri="{BB962C8B-B14F-4D97-AF65-F5344CB8AC3E}">
        <p14:creationId xmlns:p14="http://schemas.microsoft.com/office/powerpoint/2010/main" val="23648421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49178" y="0"/>
            <a:ext cx="11742821" cy="6513095"/>
          </a:xfrm>
        </p:spPr>
        <p:txBody>
          <a:bodyPr/>
          <a:lstStyle/>
          <a:p>
            <a:pPr marL="0" indent="0" algn="r" rtl="1">
              <a:buNone/>
            </a:pPr>
            <a:r>
              <a:rPr lang="fa-IR" b="1" dirty="0">
                <a:cs typeface="B Nazanin" pitchFamily="2" charset="-78"/>
              </a:rPr>
              <a:t>وال </a:t>
            </a:r>
            <a:r>
              <a:rPr lang="fa-IR" b="1" dirty="0" err="1">
                <a:cs typeface="B Nazanin" pitchFamily="2" charset="-78"/>
              </a:rPr>
              <a:t>استریت</a:t>
            </a:r>
            <a:r>
              <a:rPr lang="fa-IR" dirty="0">
                <a:cs typeface="B Nazanin" pitchFamily="2" charset="-78"/>
              </a:rPr>
              <a:t> </a:t>
            </a:r>
            <a:r>
              <a:rPr lang="en-US" dirty="0">
                <a:cs typeface="B Nazanin" pitchFamily="2" charset="-78"/>
              </a:rPr>
              <a:t>(Wall Street) </a:t>
            </a:r>
            <a:endParaRPr lang="fa-IR" dirty="0" smtClean="0">
              <a:cs typeface="B Nazanin" pitchFamily="2" charset="-78"/>
            </a:endParaRPr>
          </a:p>
          <a:p>
            <a:pPr marL="0" indent="0" algn="r" rtl="1">
              <a:buNone/>
            </a:pPr>
            <a:r>
              <a:rPr lang="fa-IR" dirty="0" smtClean="0">
                <a:cs typeface="B Nazanin" pitchFamily="2" charset="-78"/>
              </a:rPr>
              <a:t>خیابان </a:t>
            </a:r>
            <a:r>
              <a:rPr lang="fa-IR" dirty="0">
                <a:cs typeface="B Nazanin" pitchFamily="2" charset="-78"/>
              </a:rPr>
              <a:t>بسیار معروفی است در </a:t>
            </a:r>
            <a:r>
              <a:rPr lang="fa-IR" dirty="0" smtClean="0">
                <a:cs typeface="B Nazanin" pitchFamily="2" charset="-78"/>
              </a:rPr>
              <a:t>محله  </a:t>
            </a:r>
            <a:r>
              <a:rPr lang="fa-IR" dirty="0">
                <a:cs typeface="B Nazanin" pitchFamily="2" charset="-78"/>
              </a:rPr>
              <a:t>منهتن است.خیابان وال استریت از شرق و از سرپائینی خیابان برادوی به خیابان جنوبی در تنگه رودخانه شرقی متصل می‌شود.جرج واشنگتن، اولین رئیس جمهور ایالات متحده آمریکا در عمارت فدرال در خیابان وال استریت، به عنوان </a:t>
            </a:r>
            <a:r>
              <a:rPr lang="fa-IR" dirty="0" smtClean="0">
                <a:cs typeface="B Nazanin" pitchFamily="2" charset="-78"/>
              </a:rPr>
              <a:t>اولین </a:t>
            </a:r>
            <a:r>
              <a:rPr lang="fa-IR" dirty="0">
                <a:cs typeface="B Nazanin" pitchFamily="2" charset="-78"/>
              </a:rPr>
              <a:t>رئیس جمهور ایالات متحده آمریکا، قسم یاد کرد</a:t>
            </a:r>
            <a:r>
              <a:rPr lang="fa-IR" dirty="0" smtClean="0">
                <a:cs typeface="B Nazanin" pitchFamily="2" charset="-78"/>
              </a:rPr>
              <a:t>.</a:t>
            </a:r>
            <a:endParaRPr lang="en-US" dirty="0" smtClean="0">
              <a:cs typeface="B Nazanin" pitchFamily="2" charset="-78"/>
            </a:endParaRPr>
          </a:p>
          <a:p>
            <a:pPr marL="0" indent="0" algn="r" rtl="1">
              <a:buNone/>
            </a:pPr>
            <a:endParaRPr lang="fa-IR" dirty="0" smtClean="0">
              <a:cs typeface="B Nazanin" pitchFamily="2" charset="-78"/>
            </a:endParaRPr>
          </a:p>
          <a:p>
            <a:pPr marL="0" indent="0" algn="r" rtl="1">
              <a:buNone/>
            </a:pPr>
            <a:r>
              <a:rPr lang="fa-IR" dirty="0">
                <a:cs typeface="B Nazanin" pitchFamily="2" charset="-78"/>
              </a:rPr>
              <a:t>مرکز </a:t>
            </a:r>
            <a:r>
              <a:rPr lang="fa-IR" dirty="0" err="1">
                <a:cs typeface="B Nazanin" pitchFamily="2" charset="-78"/>
              </a:rPr>
              <a:t>بزرگ‌ترین</a:t>
            </a:r>
            <a:r>
              <a:rPr lang="fa-IR" dirty="0">
                <a:cs typeface="B Nazanin" pitchFamily="2" charset="-78"/>
              </a:rPr>
              <a:t> مراکز اقتصادی ایالات متحده آمریکا و چند بورس مهم اقتصادی این کشور از جمله بازار بورس نیویورک </a:t>
            </a:r>
            <a:r>
              <a:rPr lang="en-US" dirty="0" smtClean="0">
                <a:cs typeface="B Nazanin" pitchFamily="2" charset="-78"/>
              </a:rPr>
              <a:t>NYSE، </a:t>
            </a:r>
            <a:r>
              <a:rPr lang="fa-IR" dirty="0">
                <a:cs typeface="B Nazanin" pitchFamily="2" charset="-78"/>
              </a:rPr>
              <a:t>بازار بورس </a:t>
            </a:r>
            <a:r>
              <a:rPr lang="fa-IR" dirty="0" err="1">
                <a:cs typeface="B Nazanin" pitchFamily="2" charset="-78"/>
              </a:rPr>
              <a:t>نزدَک</a:t>
            </a:r>
            <a:r>
              <a:rPr lang="fa-IR" dirty="0">
                <a:cs typeface="B Nazanin" pitchFamily="2" charset="-78"/>
              </a:rPr>
              <a:t> </a:t>
            </a:r>
            <a:r>
              <a:rPr lang="en-US" dirty="0" smtClean="0">
                <a:cs typeface="B Nazanin" pitchFamily="2" charset="-78"/>
              </a:rPr>
              <a:t>NASDAQ، </a:t>
            </a:r>
            <a:r>
              <a:rPr lang="fa-IR" dirty="0">
                <a:cs typeface="B Nazanin" pitchFamily="2" charset="-78"/>
              </a:rPr>
              <a:t>بازار بورس آمریکا </a:t>
            </a:r>
            <a:r>
              <a:rPr lang="en-US" dirty="0" smtClean="0">
                <a:cs typeface="B Nazanin" pitchFamily="2" charset="-78"/>
              </a:rPr>
              <a:t>AMEX، </a:t>
            </a:r>
            <a:r>
              <a:rPr lang="fa-IR" dirty="0">
                <a:cs typeface="B Nazanin" pitchFamily="2" charset="-78"/>
              </a:rPr>
              <a:t>بازار بورس تجاری </a:t>
            </a:r>
            <a:r>
              <a:rPr lang="fa-IR" dirty="0" smtClean="0">
                <a:cs typeface="B Nazanin" pitchFamily="2" charset="-78"/>
              </a:rPr>
              <a:t>نیویورک</a:t>
            </a:r>
            <a:r>
              <a:rPr lang="en-US" dirty="0" smtClean="0">
                <a:cs typeface="B Nazanin" pitchFamily="2" charset="-78"/>
              </a:rPr>
              <a:t>NYMEX </a:t>
            </a:r>
            <a:r>
              <a:rPr lang="fa-IR" dirty="0">
                <a:cs typeface="B Nazanin" pitchFamily="2" charset="-78"/>
              </a:rPr>
              <a:t>و میز بازرگانی نیویورک </a:t>
            </a:r>
            <a:r>
              <a:rPr lang="en-US" dirty="0" smtClean="0">
                <a:cs typeface="B Nazanin" pitchFamily="2" charset="-78"/>
              </a:rPr>
              <a:t>NYBOT </a:t>
            </a:r>
            <a:r>
              <a:rPr lang="fa-IR" dirty="0">
                <a:cs typeface="B Nazanin" pitchFamily="2" charset="-78"/>
              </a:rPr>
              <a:t>در این منطقه قرار دارد.</a:t>
            </a:r>
          </a:p>
          <a:p>
            <a:pPr marL="0" indent="0" algn="r" rtl="1">
              <a:buNone/>
            </a:pPr>
            <a:endParaRPr lang="fa-IR" dirty="0">
              <a:cs typeface="B Nazanin" pitchFamily="2" charset="-78"/>
            </a:endParaRPr>
          </a:p>
        </p:txBody>
      </p:sp>
      <p:pic>
        <p:nvPicPr>
          <p:cNvPr id="4" name="Picture 5"/>
          <p:cNvPicPr>
            <a:picLocks noChangeAspect="1" noChangeArrowheads="1"/>
          </p:cNvPicPr>
          <p:nvPr/>
        </p:nvPicPr>
        <p:blipFill>
          <a:blip r:embed="rId3"/>
          <a:srcRect/>
          <a:stretch>
            <a:fillRect/>
          </a:stretch>
        </p:blipFill>
        <p:spPr bwMode="auto">
          <a:xfrm>
            <a:off x="554610" y="1310481"/>
            <a:ext cx="2500298" cy="1214446"/>
          </a:xfrm>
          <a:prstGeom prst="rect">
            <a:avLst/>
          </a:prstGeom>
          <a:noFill/>
          <a:ln w="9525">
            <a:noFill/>
            <a:miter lim="800000"/>
            <a:headEnd/>
            <a:tailEnd/>
          </a:ln>
          <a:effectLst/>
        </p:spPr>
      </p:pic>
      <p:pic>
        <p:nvPicPr>
          <p:cNvPr id="5" name="Picture 2" descr="C:\Users\KaDo0s\Desktop\new york\40-wall-street-map.jpg"/>
          <p:cNvPicPr>
            <a:picLocks noChangeAspect="1" noChangeArrowheads="1"/>
          </p:cNvPicPr>
          <p:nvPr/>
        </p:nvPicPr>
        <p:blipFill>
          <a:blip r:embed="rId4"/>
          <a:srcRect/>
          <a:stretch>
            <a:fillRect/>
          </a:stretch>
        </p:blipFill>
        <p:spPr bwMode="auto">
          <a:xfrm>
            <a:off x="0" y="3071786"/>
            <a:ext cx="3991131" cy="3786214"/>
          </a:xfrm>
          <a:prstGeom prst="rect">
            <a:avLst/>
          </a:prstGeom>
          <a:noFill/>
        </p:spPr>
      </p:pic>
      <p:pic>
        <p:nvPicPr>
          <p:cNvPr id="6" name="Picture 3"/>
          <p:cNvPicPr>
            <a:picLocks noChangeAspect="1" noChangeArrowheads="1"/>
          </p:cNvPicPr>
          <p:nvPr/>
        </p:nvPicPr>
        <p:blipFill>
          <a:blip r:embed="rId5"/>
          <a:srcRect/>
          <a:stretch>
            <a:fillRect/>
          </a:stretch>
        </p:blipFill>
        <p:spPr bwMode="auto">
          <a:xfrm>
            <a:off x="3054908" y="953296"/>
            <a:ext cx="3071834" cy="1928816"/>
          </a:xfrm>
          <a:prstGeom prst="rect">
            <a:avLst/>
          </a:prstGeom>
          <a:noFill/>
          <a:ln w="9525">
            <a:noFill/>
            <a:miter lim="800000"/>
            <a:headEnd/>
            <a:tailEnd/>
          </a:ln>
          <a:effectLst/>
        </p:spPr>
      </p:pic>
      <p:pic>
        <p:nvPicPr>
          <p:cNvPr id="7" name="Picture 4" descr="D:\new york\New_York_Stock_Exchange_Flags.jpg"/>
          <p:cNvPicPr>
            <a:picLocks noChangeAspect="1" noChangeArrowheads="1"/>
          </p:cNvPicPr>
          <p:nvPr/>
        </p:nvPicPr>
        <p:blipFill>
          <a:blip r:embed="rId6"/>
          <a:srcRect/>
          <a:stretch>
            <a:fillRect/>
          </a:stretch>
        </p:blipFill>
        <p:spPr bwMode="auto">
          <a:xfrm>
            <a:off x="3991131" y="3357538"/>
            <a:ext cx="3160979" cy="3500462"/>
          </a:xfrm>
          <a:prstGeom prst="rect">
            <a:avLst/>
          </a:prstGeom>
          <a:noFill/>
        </p:spPr>
      </p:pic>
      <p:pic>
        <p:nvPicPr>
          <p:cNvPr id="8" name="Picture 6"/>
          <p:cNvPicPr>
            <a:picLocks noChangeAspect="1" noChangeArrowheads="1"/>
          </p:cNvPicPr>
          <p:nvPr/>
        </p:nvPicPr>
        <p:blipFill>
          <a:blip r:embed="rId7"/>
          <a:srcRect/>
          <a:stretch>
            <a:fillRect/>
          </a:stretch>
        </p:blipFill>
        <p:spPr bwMode="auto">
          <a:xfrm>
            <a:off x="7168992" y="3724639"/>
            <a:ext cx="2381250" cy="3171825"/>
          </a:xfrm>
          <a:prstGeom prst="rect">
            <a:avLst/>
          </a:prstGeom>
          <a:noFill/>
          <a:ln w="9525">
            <a:noFill/>
            <a:miter lim="800000"/>
            <a:headEnd/>
            <a:tailEnd/>
          </a:ln>
          <a:effectLst/>
        </p:spPr>
      </p:pic>
    </p:spTree>
    <p:extLst>
      <p:ext uri="{BB962C8B-B14F-4D97-AF65-F5344CB8AC3E}">
        <p14:creationId xmlns:p14="http://schemas.microsoft.com/office/powerpoint/2010/main" val="394649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0034" y="144378"/>
            <a:ext cx="11691966" cy="6713621"/>
          </a:xfrm>
        </p:spPr>
        <p:txBody>
          <a:bodyPr/>
          <a:lstStyle/>
          <a:p>
            <a:pPr marL="0" indent="0" algn="r" rtl="1">
              <a:buNone/>
            </a:pPr>
            <a:r>
              <a:rPr lang="fa-IR" b="1" dirty="0">
                <a:cs typeface="B Nazanin" pitchFamily="2" charset="-78"/>
              </a:rPr>
              <a:t>مجسمه آزادی</a:t>
            </a:r>
            <a:r>
              <a:rPr lang="fa-IR" dirty="0">
                <a:cs typeface="B Nazanin" pitchFamily="2" charset="-78"/>
              </a:rPr>
              <a:t> یا </a:t>
            </a:r>
            <a:r>
              <a:rPr lang="fa-IR" b="1" dirty="0">
                <a:cs typeface="B Nazanin" pitchFamily="2" charset="-78"/>
              </a:rPr>
              <a:t>تندیس آزادی</a:t>
            </a:r>
            <a:r>
              <a:rPr lang="fa-IR" dirty="0">
                <a:cs typeface="B Nazanin" pitchFamily="2" charset="-78"/>
              </a:rPr>
              <a:t> </a:t>
            </a:r>
            <a:r>
              <a:rPr lang="en-US" dirty="0">
                <a:cs typeface="B Nazanin" pitchFamily="2" charset="-78"/>
              </a:rPr>
              <a:t>Statue of Liberty) </a:t>
            </a:r>
            <a:r>
              <a:rPr lang="fa-IR" dirty="0">
                <a:cs typeface="B Nazanin" pitchFamily="2" charset="-78"/>
              </a:rPr>
              <a:t>) : که نام رسمی آن «آزادی روشنگر جهان» است.</a:t>
            </a:r>
            <a:br>
              <a:rPr lang="fa-IR" dirty="0">
                <a:cs typeface="B Nazanin" pitchFamily="2" charset="-78"/>
              </a:rPr>
            </a:br>
            <a:r>
              <a:rPr lang="fa-IR" dirty="0">
                <a:cs typeface="B Nazanin" pitchFamily="2" charset="-78"/>
              </a:rPr>
              <a:t>این مجسمه در جزیره آزادی در بندر نیویورک نصب شده و به صورت نمادی برای خوش‌آمد گویی به مسافرانی که </a:t>
            </a:r>
            <a:r>
              <a:rPr lang="fa-IR" dirty="0" smtClean="0">
                <a:cs typeface="B Nazanin" pitchFamily="2" charset="-78"/>
              </a:rPr>
              <a:t>از راه </a:t>
            </a:r>
            <a:r>
              <a:rPr lang="fa-IR" dirty="0">
                <a:cs typeface="B Nazanin" pitchFamily="2" charset="-78"/>
              </a:rPr>
              <a:t>دریا به نیویورک می‌آیند </a:t>
            </a:r>
            <a:r>
              <a:rPr lang="fa-IR" dirty="0" smtClean="0">
                <a:cs typeface="B Nazanin" pitchFamily="2" charset="-78"/>
              </a:rPr>
              <a:t>درآمده ‌است</a:t>
            </a:r>
            <a:r>
              <a:rPr lang="fa-IR" dirty="0">
                <a:cs typeface="B Nazanin" pitchFamily="2" charset="-78"/>
              </a:rPr>
              <a:t>.</a:t>
            </a:r>
            <a:br>
              <a:rPr lang="fa-IR" dirty="0">
                <a:cs typeface="B Nazanin" pitchFamily="2" charset="-78"/>
              </a:rPr>
            </a:br>
            <a:r>
              <a:rPr lang="fa-IR" dirty="0">
                <a:cs typeface="B Nazanin" pitchFamily="2" charset="-78"/>
              </a:rPr>
              <a:t>طرح مجسمه را فردریک بارتولدی </a:t>
            </a:r>
            <a:r>
              <a:rPr lang="fa-IR" dirty="0" smtClean="0">
                <a:cs typeface="B Nazanin" pitchFamily="2" charset="-78"/>
              </a:rPr>
              <a:t>مجسمه ‌ساز </a:t>
            </a:r>
            <a:r>
              <a:rPr lang="fa-IR" dirty="0">
                <a:cs typeface="B Nazanin" pitchFamily="2" charset="-78"/>
              </a:rPr>
              <a:t>فرانسوی، و سازه درونی آن را گوستاو ایفل، مهندس فرانسوی برج ایفل، طراحی کرده‌اند. اوژن ویوله لودوک نوع مسی را که برای پوشش مجسمه بکار رفته انتخاب </a:t>
            </a:r>
            <a:r>
              <a:rPr lang="fa-IR" dirty="0" smtClean="0">
                <a:cs typeface="B Nazanin" pitchFamily="2" charset="-78"/>
              </a:rPr>
              <a:t>کرده ‌است</a:t>
            </a:r>
            <a:r>
              <a:rPr lang="fa-IR" dirty="0">
                <a:cs typeface="B Nazanin" pitchFamily="2" charset="-78"/>
              </a:rPr>
              <a:t>.</a:t>
            </a:r>
            <a:br>
              <a:rPr lang="fa-IR" dirty="0">
                <a:cs typeface="B Nazanin" pitchFamily="2" charset="-78"/>
              </a:rPr>
            </a:br>
            <a:r>
              <a:rPr lang="fa-IR" dirty="0">
                <a:cs typeface="B Nazanin" pitchFamily="2" charset="-78"/>
              </a:rPr>
              <a:t>از نظر شمایل ظاهری، طراحی این مجسمه به مجسمه باستانی غول رودس و مجسمه کارلو بوروموئه کشیش ایتالیایی </a:t>
            </a:r>
            <a:r>
              <a:rPr lang="fa-IR" dirty="0" smtClean="0">
                <a:cs typeface="B Nazanin" pitchFamily="2" charset="-78"/>
              </a:rPr>
              <a:t>شباهت هایی </a:t>
            </a:r>
            <a:r>
              <a:rPr lang="fa-IR" dirty="0">
                <a:cs typeface="B Nazanin" pitchFamily="2" charset="-78"/>
              </a:rPr>
              <a:t>دارد. این مکان یک میراث جهانی یونسکو در آمریکا </a:t>
            </a:r>
            <a:r>
              <a:rPr lang="fa-IR" dirty="0" err="1">
                <a:cs typeface="B Nazanin" pitchFamily="2" charset="-78"/>
              </a:rPr>
              <a:t>می‌باشد</a:t>
            </a:r>
            <a:r>
              <a:rPr lang="fa-IR" dirty="0" smtClean="0">
                <a:cs typeface="B Nazanin" pitchFamily="2" charset="-78"/>
              </a:rPr>
              <a:t>.</a:t>
            </a:r>
          </a:p>
          <a:p>
            <a:pPr marL="0" indent="0" algn="r" rtl="1">
              <a:buNone/>
            </a:pPr>
            <a:endParaRPr lang="fa-IR" dirty="0">
              <a:cs typeface="B Nazanin" pitchFamily="2" charset="-78"/>
            </a:endParaRPr>
          </a:p>
        </p:txBody>
      </p:sp>
      <p:pic>
        <p:nvPicPr>
          <p:cNvPr id="4" name="Picture 2"/>
          <p:cNvPicPr>
            <a:picLocks noChangeAspect="1" noChangeArrowheads="1"/>
          </p:cNvPicPr>
          <p:nvPr/>
        </p:nvPicPr>
        <p:blipFill>
          <a:blip r:embed="rId3"/>
          <a:srcRect/>
          <a:stretch>
            <a:fillRect/>
          </a:stretch>
        </p:blipFill>
        <p:spPr bwMode="auto">
          <a:xfrm>
            <a:off x="500034" y="2285992"/>
            <a:ext cx="3071834" cy="4572008"/>
          </a:xfrm>
          <a:prstGeom prst="rect">
            <a:avLst/>
          </a:prstGeom>
          <a:noFill/>
          <a:ln w="9525">
            <a:noFill/>
            <a:miter lim="800000"/>
            <a:headEnd/>
            <a:tailEnd/>
          </a:ln>
          <a:effectLst/>
        </p:spPr>
      </p:pic>
      <p:pic>
        <p:nvPicPr>
          <p:cNvPr id="5" name="Picture 4" descr="C:\Users\KaDo0s\Desktop\new york\Statue-Of-Liberty-New-York-Wallpaper.jpg"/>
          <p:cNvPicPr>
            <a:picLocks noChangeAspect="1" noChangeArrowheads="1"/>
          </p:cNvPicPr>
          <p:nvPr/>
        </p:nvPicPr>
        <p:blipFill>
          <a:blip r:embed="rId4"/>
          <a:srcRect/>
          <a:stretch>
            <a:fillRect/>
          </a:stretch>
        </p:blipFill>
        <p:spPr bwMode="auto">
          <a:xfrm>
            <a:off x="3571868" y="3929042"/>
            <a:ext cx="3429024" cy="2928958"/>
          </a:xfrm>
          <a:prstGeom prst="rect">
            <a:avLst/>
          </a:prstGeom>
          <a:noFill/>
        </p:spPr>
      </p:pic>
      <p:pic>
        <p:nvPicPr>
          <p:cNvPr id="6" name="Picture 2" descr="C:\Users\Diba\Desktop\124.PNG"/>
          <p:cNvPicPr>
            <a:picLocks noChangeAspect="1" noChangeArrowheads="1"/>
          </p:cNvPicPr>
          <p:nvPr/>
        </p:nvPicPr>
        <p:blipFill>
          <a:blip r:embed="rId5" cstate="print"/>
          <a:srcRect/>
          <a:stretch>
            <a:fillRect/>
          </a:stretch>
        </p:blipFill>
        <p:spPr bwMode="auto">
          <a:xfrm>
            <a:off x="7000892" y="5410200"/>
            <a:ext cx="2121209" cy="1447800"/>
          </a:xfrm>
          <a:prstGeom prst="rect">
            <a:avLst/>
          </a:prstGeom>
          <a:noFill/>
        </p:spPr>
      </p:pic>
    </p:spTree>
    <p:extLst>
      <p:ext uri="{BB962C8B-B14F-4D97-AF65-F5344CB8AC3E}">
        <p14:creationId xmlns:p14="http://schemas.microsoft.com/office/powerpoint/2010/main" val="466424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4282" y="0"/>
            <a:ext cx="11727717" cy="6561221"/>
          </a:xfrm>
        </p:spPr>
        <p:txBody>
          <a:bodyPr/>
          <a:lstStyle/>
          <a:p>
            <a:pPr marL="0" indent="0" algn="r" rtl="1">
              <a:buNone/>
            </a:pPr>
            <a:endParaRPr lang="fa-IR" b="1" dirty="0" smtClean="0">
              <a:cs typeface="B Nazanin" pitchFamily="2" charset="-78"/>
            </a:endParaRPr>
          </a:p>
          <a:p>
            <a:pPr marL="0" indent="0" algn="r" rtl="1">
              <a:buNone/>
            </a:pPr>
            <a:r>
              <a:rPr lang="fa-IR" b="1" dirty="0" smtClean="0">
                <a:cs typeface="B Nazanin" pitchFamily="2" charset="-78"/>
              </a:rPr>
              <a:t>پارک </a:t>
            </a:r>
            <a:r>
              <a:rPr lang="fa-IR" b="1" dirty="0">
                <a:cs typeface="B Nazanin" pitchFamily="2" charset="-78"/>
              </a:rPr>
              <a:t>مرکزی نیویورک</a:t>
            </a:r>
            <a:r>
              <a:rPr lang="fa-IR" dirty="0">
                <a:cs typeface="B Nazanin" pitchFamily="2" charset="-78"/>
              </a:rPr>
              <a:t> </a:t>
            </a:r>
            <a:r>
              <a:rPr lang="en-US" dirty="0" smtClean="0">
                <a:cs typeface="B Nazanin" pitchFamily="2" charset="-78"/>
              </a:rPr>
              <a:t>(</a:t>
            </a:r>
            <a:r>
              <a:rPr lang="en-US" dirty="0">
                <a:cs typeface="B Nazanin" pitchFamily="2" charset="-78"/>
              </a:rPr>
              <a:t>Central Park) </a:t>
            </a:r>
            <a:endParaRPr lang="fa-IR" dirty="0" smtClean="0">
              <a:cs typeface="B Nazanin" pitchFamily="2" charset="-78"/>
            </a:endParaRPr>
          </a:p>
          <a:p>
            <a:pPr marL="0" indent="0" algn="r" rtl="1">
              <a:buNone/>
            </a:pPr>
            <a:endParaRPr lang="fa-IR" dirty="0">
              <a:cs typeface="B Nazanin" pitchFamily="2" charset="-78"/>
            </a:endParaRPr>
          </a:p>
          <a:p>
            <a:pPr marL="0" indent="0" algn="r" rtl="1">
              <a:buNone/>
            </a:pPr>
            <a:r>
              <a:rPr lang="fa-IR" dirty="0" smtClean="0">
                <a:cs typeface="B Nazanin" pitchFamily="2" charset="-78"/>
              </a:rPr>
              <a:t>نام </a:t>
            </a:r>
            <a:r>
              <a:rPr lang="fa-IR" dirty="0">
                <a:cs typeface="B Nazanin" pitchFamily="2" charset="-78"/>
              </a:rPr>
              <a:t>پارک بزرگ و معروفی است که در مرکز منهتن و در میان مراکز تجاری شهر نیویورک قرار دارد. پارک مرکزی نیویورک، اولین پارک </a:t>
            </a:r>
            <a:r>
              <a:rPr lang="fa-IR" dirty="0" err="1">
                <a:cs typeface="B Nazanin" pitchFamily="2" charset="-78"/>
              </a:rPr>
              <a:t>مُدرن</a:t>
            </a:r>
            <a:r>
              <a:rPr lang="fa-IR" dirty="0">
                <a:cs typeface="B Nazanin" pitchFamily="2" charset="-78"/>
              </a:rPr>
              <a:t> در تاریخ ایالات متحده آمریکا محسوب </a:t>
            </a:r>
            <a:r>
              <a:rPr lang="fa-IR" dirty="0" err="1">
                <a:cs typeface="B Nazanin" pitchFamily="2" charset="-78"/>
              </a:rPr>
              <a:t>می‌شود</a:t>
            </a:r>
            <a:r>
              <a:rPr lang="fa-IR" dirty="0">
                <a:cs typeface="B Nazanin" pitchFamily="2" charset="-78"/>
              </a:rPr>
              <a:t> که در سال1857 میلادی افتتاح شد.</a:t>
            </a:r>
            <a:br>
              <a:rPr lang="fa-IR" dirty="0">
                <a:cs typeface="B Nazanin" pitchFamily="2" charset="-78"/>
              </a:rPr>
            </a:br>
            <a:r>
              <a:rPr lang="fa-IR" dirty="0">
                <a:cs typeface="B Nazanin" pitchFamily="2" charset="-78"/>
              </a:rPr>
              <a:t>وسعت این پارک حدود ۳۴۲ هکتار است که به شکل مستطیل در قلب منطقه </a:t>
            </a:r>
            <a:r>
              <a:rPr lang="fa-IR" dirty="0" err="1" smtClean="0">
                <a:cs typeface="B Nazanin" pitchFamily="2" charset="-78"/>
              </a:rPr>
              <a:t>منهتن</a:t>
            </a:r>
            <a:r>
              <a:rPr lang="fa-IR" dirty="0" smtClean="0">
                <a:cs typeface="B Nazanin" pitchFamily="2" charset="-78"/>
              </a:rPr>
              <a:t> </a:t>
            </a:r>
            <a:r>
              <a:rPr lang="fa-IR" dirty="0">
                <a:cs typeface="B Nazanin" pitchFamily="2" charset="-78"/>
              </a:rPr>
              <a:t>(منطقه تجاری نیویورک) واقع شده است. همچنین این پارک دارای </a:t>
            </a:r>
            <a:r>
              <a:rPr lang="fa-IR" dirty="0" err="1">
                <a:cs typeface="B Nazanin" pitchFamily="2" charset="-78"/>
              </a:rPr>
              <a:t>دریاچه‌هایی</a:t>
            </a:r>
            <a:r>
              <a:rPr lang="fa-IR" dirty="0">
                <a:cs typeface="B Nazanin" pitchFamily="2" charset="-78"/>
              </a:rPr>
              <a:t> به وسعت جمعاً ۶۰/۷ هکتار </a:t>
            </a:r>
            <a:r>
              <a:rPr lang="fa-IR" dirty="0" err="1">
                <a:cs typeface="B Nazanin" pitchFamily="2" charset="-78"/>
              </a:rPr>
              <a:t>می‌باشد</a:t>
            </a:r>
            <a:r>
              <a:rPr lang="fa-IR" dirty="0">
                <a:cs typeface="B Nazanin" pitchFamily="2" charset="-78"/>
              </a:rPr>
              <a:t>.</a:t>
            </a:r>
            <a:br>
              <a:rPr lang="fa-IR" dirty="0">
                <a:cs typeface="B Nazanin" pitchFamily="2" charset="-78"/>
              </a:rPr>
            </a:br>
            <a:r>
              <a:rPr lang="fa-IR" dirty="0">
                <a:cs typeface="B Nazanin" pitchFamily="2" charset="-78"/>
              </a:rPr>
              <a:t>سالیانه ۲۵ میلیون نفر از این پارک بازدید </a:t>
            </a:r>
            <a:r>
              <a:rPr lang="fa-IR" dirty="0" err="1">
                <a:cs typeface="B Nazanin" pitchFamily="2" charset="-78"/>
              </a:rPr>
              <a:t>می‌کنند</a:t>
            </a:r>
            <a:r>
              <a:rPr lang="fa-IR" dirty="0" smtClean="0">
                <a:cs typeface="B Nazanin" pitchFamily="2" charset="-78"/>
              </a:rPr>
              <a:t>.</a:t>
            </a:r>
          </a:p>
          <a:p>
            <a:pPr marL="0" indent="0" algn="r" rtl="1">
              <a:buNone/>
            </a:pPr>
            <a:r>
              <a:rPr lang="fa-IR" dirty="0">
                <a:cs typeface="B Nazanin" pitchFamily="2" charset="-78"/>
              </a:rPr>
              <a:t/>
            </a:r>
            <a:br>
              <a:rPr lang="fa-IR" dirty="0">
                <a:cs typeface="B Nazanin" pitchFamily="2" charset="-78"/>
              </a:rPr>
            </a:br>
            <a:endParaRPr lang="fa-IR" dirty="0">
              <a:cs typeface="B Nazanin" pitchFamily="2" charset="-78"/>
            </a:endParaRPr>
          </a:p>
        </p:txBody>
      </p:sp>
      <p:pic>
        <p:nvPicPr>
          <p:cNvPr id="4" name="Picture 2" descr="D:\new york\central-park-picture.jpg"/>
          <p:cNvPicPr>
            <a:picLocks noChangeAspect="1" noChangeArrowheads="1"/>
          </p:cNvPicPr>
          <p:nvPr/>
        </p:nvPicPr>
        <p:blipFill>
          <a:blip r:embed="rId3"/>
          <a:srcRect/>
          <a:stretch>
            <a:fillRect/>
          </a:stretch>
        </p:blipFill>
        <p:spPr bwMode="auto">
          <a:xfrm>
            <a:off x="464283" y="2643182"/>
            <a:ext cx="5786478" cy="4214818"/>
          </a:xfrm>
          <a:prstGeom prst="rect">
            <a:avLst/>
          </a:prstGeom>
          <a:noFill/>
        </p:spPr>
      </p:pic>
    </p:spTree>
    <p:extLst>
      <p:ext uri="{BB962C8B-B14F-4D97-AF65-F5344CB8AC3E}">
        <p14:creationId xmlns:p14="http://schemas.microsoft.com/office/powerpoint/2010/main" val="1073990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b="1" dirty="0">
                <a:cs typeface="B Nazanin" pitchFamily="2" charset="-78"/>
              </a:rPr>
              <a:t>آسمان خراش ها</a:t>
            </a:r>
            <a:br>
              <a:rPr lang="fa-IR" b="1" dirty="0">
                <a:cs typeface="B Nazanin" pitchFamily="2" charset="-78"/>
              </a:rPr>
            </a:br>
            <a:endParaRPr lang="fa-IR" dirty="0">
              <a:cs typeface="B Nazanin" pitchFamily="2" charset="-78"/>
            </a:endParaRPr>
          </a:p>
        </p:txBody>
      </p:sp>
      <p:sp>
        <p:nvSpPr>
          <p:cNvPr id="3" name="Content Placeholder 2"/>
          <p:cNvSpPr>
            <a:spLocks noGrp="1"/>
          </p:cNvSpPr>
          <p:nvPr>
            <p:ph idx="1"/>
          </p:nvPr>
        </p:nvSpPr>
        <p:spPr/>
        <p:txBody>
          <a:bodyPr>
            <a:normAutofit fontScale="92500" lnSpcReduction="10000"/>
          </a:bodyPr>
          <a:lstStyle/>
          <a:p>
            <a:pPr marL="0" indent="0" algn="r" rtl="1">
              <a:buNone/>
            </a:pPr>
            <a:r>
              <a:rPr lang="fa-IR" b="1" dirty="0" smtClean="0">
                <a:cs typeface="B Nazanin" pitchFamily="2" charset="-78"/>
              </a:rPr>
              <a:t/>
            </a:r>
            <a:br>
              <a:rPr lang="fa-IR" b="1" dirty="0" smtClean="0">
                <a:cs typeface="B Nazanin" pitchFamily="2" charset="-78"/>
              </a:rPr>
            </a:br>
            <a:r>
              <a:rPr lang="fa-IR" b="1" dirty="0" smtClean="0">
                <a:cs typeface="B Nazanin" pitchFamily="2" charset="-78"/>
              </a:rPr>
              <a:t>ساختمان </a:t>
            </a:r>
            <a:r>
              <a:rPr lang="fa-IR" b="1" dirty="0" err="1" smtClean="0">
                <a:cs typeface="B Nazanin" pitchFamily="2" charset="-78"/>
              </a:rPr>
              <a:t>امپایر</a:t>
            </a:r>
            <a:r>
              <a:rPr lang="fa-IR" b="1" dirty="0" smtClean="0">
                <a:cs typeface="B Nazanin" pitchFamily="2" charset="-78"/>
              </a:rPr>
              <a:t> </a:t>
            </a:r>
            <a:r>
              <a:rPr lang="fa-IR" b="1" dirty="0" err="1" smtClean="0">
                <a:cs typeface="B Nazanin" pitchFamily="2" charset="-78"/>
              </a:rPr>
              <a:t>استیت</a:t>
            </a:r>
            <a:r>
              <a:rPr lang="fa-IR" dirty="0" smtClean="0">
                <a:cs typeface="B Nazanin" pitchFamily="2" charset="-78"/>
              </a:rPr>
              <a:t> (</a:t>
            </a:r>
            <a:r>
              <a:rPr lang="en-US" dirty="0" smtClean="0">
                <a:cs typeface="B Nazanin" pitchFamily="2" charset="-78"/>
              </a:rPr>
              <a:t>(The Empire State Building) </a:t>
            </a:r>
            <a:r>
              <a:rPr lang="fa-IR" dirty="0" smtClean="0">
                <a:cs typeface="B Nazanin" pitchFamily="2" charset="-78"/>
              </a:rPr>
              <a:t>یک بُرج ۱۰۲ طبقه تجاری است و تا پیش از ساخته شدن مرکز تجارت جهانی، بلندترین آسمان ‌خراش در جهان محسوب می‌شد.</a:t>
            </a:r>
          </a:p>
          <a:p>
            <a:pPr marL="0" indent="0" algn="r" rtl="1">
              <a:buNone/>
            </a:pPr>
            <a:r>
              <a:rPr lang="fa-IR" b="1" dirty="0">
                <a:cs typeface="B Nazanin" pitchFamily="2" charset="-78"/>
              </a:rPr>
              <a:t>ساختمان </a:t>
            </a:r>
            <a:r>
              <a:rPr lang="fa-IR" b="1" dirty="0" err="1">
                <a:cs typeface="B Nazanin" pitchFamily="2" charset="-78"/>
              </a:rPr>
              <a:t>کرایسلر</a:t>
            </a:r>
            <a:r>
              <a:rPr lang="fa-IR" dirty="0">
                <a:cs typeface="B Nazanin" pitchFamily="2" charset="-78"/>
              </a:rPr>
              <a:t> </a:t>
            </a:r>
            <a:r>
              <a:rPr lang="en-US" dirty="0">
                <a:cs typeface="B Nazanin" pitchFamily="2" charset="-78"/>
              </a:rPr>
              <a:t>(Chrysler Building) </a:t>
            </a:r>
            <a:r>
              <a:rPr lang="fa-IR" dirty="0">
                <a:cs typeface="B Nazanin" pitchFamily="2" charset="-78"/>
              </a:rPr>
              <a:t>۳۱۹متر ارتفاع دارد ودارای77 طبقه تجاری است.</a:t>
            </a:r>
          </a:p>
          <a:p>
            <a:pPr marL="0" indent="0" algn="r" rtl="1">
              <a:buNone/>
            </a:pPr>
            <a:r>
              <a:rPr lang="fa-IR" b="1" dirty="0">
                <a:cs typeface="B Nazanin" pitchFamily="2" charset="-78"/>
              </a:rPr>
              <a:t>ساختمان نیویورک تایمز</a:t>
            </a:r>
            <a:r>
              <a:rPr lang="en-US" b="1" dirty="0">
                <a:cs typeface="B Nazanin" pitchFamily="2" charset="-78"/>
              </a:rPr>
              <a:t>(</a:t>
            </a:r>
            <a:r>
              <a:rPr lang="en-US" dirty="0">
                <a:cs typeface="B Nazanin" pitchFamily="2" charset="-78"/>
              </a:rPr>
              <a:t>New York Times) </a:t>
            </a:r>
            <a:r>
              <a:rPr lang="fa-IR" dirty="0" smtClean="0">
                <a:cs typeface="B Nazanin" pitchFamily="2" charset="-78"/>
              </a:rPr>
              <a:t> </a:t>
            </a:r>
            <a:r>
              <a:rPr lang="fa-IR" dirty="0">
                <a:cs typeface="B Nazanin" pitchFamily="2" charset="-78"/>
              </a:rPr>
              <a:t>با319 متر ارتفاع در 2009 نهمین برج بلند آمریکا بود. معمار این برج </a:t>
            </a:r>
            <a:r>
              <a:rPr lang="fa-IR" dirty="0" smtClean="0">
                <a:cs typeface="B Nazanin" pitchFamily="2" charset="-78"/>
              </a:rPr>
              <a:t>پست‌ مدرنیستی</a:t>
            </a:r>
            <a:r>
              <a:rPr lang="fa-IR" dirty="0">
                <a:cs typeface="B Nazanin" pitchFamily="2" charset="-78"/>
              </a:rPr>
              <a:t>، رنزو پیانو است.</a:t>
            </a:r>
          </a:p>
          <a:p>
            <a:pPr marL="0" indent="0" algn="r" rtl="1">
              <a:buNone/>
            </a:pPr>
            <a:r>
              <a:rPr lang="fa-IR" b="1" dirty="0" err="1">
                <a:cs typeface="B Nazanin" pitchFamily="2" charset="-78"/>
              </a:rPr>
              <a:t>سیتی‌گروپ</a:t>
            </a:r>
            <a:r>
              <a:rPr lang="fa-IR" b="1" dirty="0">
                <a:cs typeface="B Nazanin" pitchFamily="2" charset="-78"/>
              </a:rPr>
              <a:t> سنتر</a:t>
            </a:r>
            <a:r>
              <a:rPr lang="fa-IR" dirty="0">
                <a:cs typeface="B Nazanin" pitchFamily="2" charset="-78"/>
              </a:rPr>
              <a:t> </a:t>
            </a:r>
            <a:r>
              <a:rPr lang="en-US" dirty="0" smtClean="0">
                <a:cs typeface="B Nazanin" pitchFamily="2" charset="-78"/>
              </a:rPr>
              <a:t>(</a:t>
            </a:r>
            <a:r>
              <a:rPr lang="en-US" i="1" dirty="0" smtClean="0">
                <a:cs typeface="B Nazanin" pitchFamily="2" charset="-78"/>
              </a:rPr>
              <a:t>City group </a:t>
            </a:r>
            <a:r>
              <a:rPr lang="en-US" i="1" dirty="0">
                <a:cs typeface="B Nazanin" pitchFamily="2" charset="-78"/>
              </a:rPr>
              <a:t>Center</a:t>
            </a:r>
            <a:r>
              <a:rPr lang="en-US" dirty="0" smtClean="0">
                <a:cs typeface="B Nazanin" pitchFamily="2" charset="-78"/>
              </a:rPr>
              <a:t>) </a:t>
            </a:r>
            <a:r>
              <a:rPr lang="fa-IR" dirty="0" smtClean="0">
                <a:cs typeface="B Nazanin" pitchFamily="2" charset="-78"/>
              </a:rPr>
              <a:t> دارای </a:t>
            </a:r>
            <a:r>
              <a:rPr lang="fa-IR" dirty="0">
                <a:cs typeface="B Nazanin" pitchFamily="2" charset="-78"/>
              </a:rPr>
              <a:t>۵۹ </a:t>
            </a:r>
            <a:r>
              <a:rPr lang="fa-IR" dirty="0" smtClean="0">
                <a:cs typeface="B Nazanin" pitchFamily="2" charset="-78"/>
              </a:rPr>
              <a:t>طبقه ‌است </a:t>
            </a:r>
            <a:r>
              <a:rPr lang="fa-IR" dirty="0">
                <a:cs typeface="B Nazanin" pitchFamily="2" charset="-78"/>
              </a:rPr>
              <a:t>و ۲۷۹ متر طول دارد </a:t>
            </a:r>
            <a:r>
              <a:rPr lang="fa-IR" dirty="0" smtClean="0">
                <a:cs typeface="B Nazanin" pitchFamily="2" charset="-78"/>
              </a:rPr>
              <a:t>.</a:t>
            </a:r>
          </a:p>
          <a:p>
            <a:pPr marL="0" indent="0" algn="r" rtl="1">
              <a:buNone/>
            </a:pPr>
            <a:r>
              <a:rPr lang="en-US" dirty="0">
                <a:cs typeface="B Nazanin" pitchFamily="2" charset="-78"/>
              </a:rPr>
              <a:t>(www.Wikipedia.com)</a:t>
            </a:r>
          </a:p>
          <a:p>
            <a:pPr marL="0" indent="0" algn="r" rtl="1">
              <a:buNone/>
            </a:pPr>
            <a:endParaRPr lang="fa-IR" dirty="0">
              <a:cs typeface="B Nazanin" pitchFamily="2" charset="-78"/>
            </a:endParaRPr>
          </a:p>
          <a:p>
            <a:pPr marL="0" indent="0" algn="r" rtl="1">
              <a:buNone/>
            </a:pPr>
            <a:endParaRPr lang="fa-IR" dirty="0">
              <a:cs typeface="B Nazanin" pitchFamily="2" charset="-78"/>
            </a:endParaRPr>
          </a:p>
        </p:txBody>
      </p:sp>
    </p:spTree>
    <p:extLst>
      <p:ext uri="{BB962C8B-B14F-4D97-AF65-F5344CB8AC3E}">
        <p14:creationId xmlns:p14="http://schemas.microsoft.com/office/powerpoint/2010/main" val="266112758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solidFill>
                  <a:schemeClr val="tx1"/>
                </a:solidFill>
                <a:cs typeface="B Nazanin" pitchFamily="2" charset="-78"/>
              </a:rPr>
              <a:t>منابع</a:t>
            </a:r>
            <a:endParaRPr lang="fa-IR" dirty="0">
              <a:solidFill>
                <a:schemeClr val="tx1"/>
              </a:solidFill>
              <a:cs typeface="B Nazanin" pitchFamily="2" charset="-78"/>
            </a:endParaRPr>
          </a:p>
        </p:txBody>
      </p:sp>
      <p:sp>
        <p:nvSpPr>
          <p:cNvPr id="3" name="Content Placeholder 2"/>
          <p:cNvSpPr>
            <a:spLocks noGrp="1"/>
          </p:cNvSpPr>
          <p:nvPr>
            <p:ph idx="1"/>
          </p:nvPr>
        </p:nvSpPr>
        <p:spPr/>
        <p:txBody>
          <a:bodyPr/>
          <a:lstStyle/>
          <a:p>
            <a:pPr marL="457200" lvl="0" indent="-457200" algn="r" rtl="1">
              <a:buFont typeface="Wingdings" pitchFamily="2" charset="2"/>
              <a:buChar char="v"/>
            </a:pPr>
            <a:r>
              <a:rPr lang="fa-IR" dirty="0">
                <a:cs typeface="B Mitra" pitchFamily="2" charset="-78"/>
              </a:rPr>
              <a:t>موریس</a:t>
            </a:r>
            <a:r>
              <a:rPr lang="fa-IR" dirty="0" smtClean="0">
                <a:cs typeface="B Mitra" pitchFamily="2" charset="-78"/>
              </a:rPr>
              <a:t>، جیمز(1392</a:t>
            </a:r>
            <a:r>
              <a:rPr lang="fa-IR" dirty="0">
                <a:cs typeface="B Mitra" pitchFamily="2" charset="-78"/>
              </a:rPr>
              <a:t>)،تاریخ شکل شهر</a:t>
            </a:r>
            <a:r>
              <a:rPr lang="fa-IR" dirty="0" smtClean="0">
                <a:cs typeface="B Mitra" pitchFamily="2" charset="-78"/>
              </a:rPr>
              <a:t>، ترجمه </a:t>
            </a:r>
            <a:r>
              <a:rPr lang="fa-IR" dirty="0">
                <a:cs typeface="B Mitra" pitchFamily="2" charset="-78"/>
              </a:rPr>
              <a:t>راضیه رضازاده </a:t>
            </a:r>
            <a:r>
              <a:rPr lang="fa-IR" dirty="0" smtClean="0">
                <a:cs typeface="B Mitra" pitchFamily="2" charset="-78"/>
              </a:rPr>
              <a:t>، انتشارات </a:t>
            </a:r>
            <a:r>
              <a:rPr lang="fa-IR" dirty="0">
                <a:cs typeface="B Mitra" pitchFamily="2" charset="-78"/>
              </a:rPr>
              <a:t>دانشگاه علم و صنعت</a:t>
            </a:r>
          </a:p>
          <a:p>
            <a:pPr marL="457200" indent="-457200" algn="r" rtl="1">
              <a:buFont typeface="Wingdings" pitchFamily="2" charset="2"/>
              <a:buChar char="v"/>
            </a:pPr>
            <a:r>
              <a:rPr lang="en-US" dirty="0">
                <a:hlinkClick r:id="rId2"/>
              </a:rPr>
              <a:t>www.fa.wikipedia.org</a:t>
            </a:r>
            <a:endParaRPr lang="en-US" dirty="0"/>
          </a:p>
          <a:p>
            <a:pPr marL="0" indent="0" algn="r" rtl="1">
              <a:buNone/>
            </a:pPr>
            <a:endParaRPr lang="fa-IR" dirty="0"/>
          </a:p>
        </p:txBody>
      </p:sp>
    </p:spTree>
    <p:extLst>
      <p:ext uri="{BB962C8B-B14F-4D97-AF65-F5344CB8AC3E}">
        <p14:creationId xmlns:p14="http://schemas.microsoft.com/office/powerpoint/2010/main" val="428312998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t>مقدمه</a:t>
            </a:r>
            <a:endParaRPr lang="fa-IR" dirty="0"/>
          </a:p>
        </p:txBody>
      </p:sp>
      <p:sp>
        <p:nvSpPr>
          <p:cNvPr id="3" name="Content Placeholder 2"/>
          <p:cNvSpPr>
            <a:spLocks noGrp="1"/>
          </p:cNvSpPr>
          <p:nvPr>
            <p:ph idx="1"/>
          </p:nvPr>
        </p:nvSpPr>
        <p:spPr/>
        <p:txBody>
          <a:bodyPr>
            <a:normAutofit/>
          </a:bodyPr>
          <a:lstStyle/>
          <a:p>
            <a:pPr marL="0" indent="0" algn="r" rtl="1">
              <a:buNone/>
            </a:pPr>
            <a:r>
              <a:rPr lang="fa-IR" dirty="0">
                <a:cs typeface="B Nazanin" pitchFamily="2" charset="-78"/>
              </a:rPr>
              <a:t>نیویورک پرجمعیت ترین شهر </a:t>
            </a:r>
            <a:r>
              <a:rPr lang="fa-IR" dirty="0" smtClean="0">
                <a:cs typeface="B Nazanin" pitchFamily="2" charset="-78"/>
              </a:rPr>
              <a:t>ایالت </a:t>
            </a:r>
            <a:r>
              <a:rPr lang="fa-IR" dirty="0">
                <a:cs typeface="B Nazanin" pitchFamily="2" charset="-78"/>
              </a:rPr>
              <a:t>نیویورک و ایالات متحده </a:t>
            </a:r>
            <a:r>
              <a:rPr lang="fa-IR" dirty="0" err="1">
                <a:cs typeface="B Nazanin" pitchFamily="2" charset="-78"/>
              </a:rPr>
              <a:t>آمریکاست</a:t>
            </a:r>
            <a:r>
              <a:rPr lang="fa-IR" dirty="0">
                <a:cs typeface="B Nazanin" pitchFamily="2" charset="-78"/>
              </a:rPr>
              <a:t> که از 5 ناحیه  شامل </a:t>
            </a:r>
            <a:r>
              <a:rPr lang="fa-IR" dirty="0" err="1">
                <a:cs typeface="B Nazanin" pitchFamily="2" charset="-78"/>
              </a:rPr>
              <a:t>برانکس</a:t>
            </a:r>
            <a:r>
              <a:rPr lang="fa-IR" dirty="0">
                <a:cs typeface="B Nazanin" pitchFamily="2" charset="-78"/>
              </a:rPr>
              <a:t>، </a:t>
            </a:r>
            <a:r>
              <a:rPr lang="fa-IR" dirty="0" err="1">
                <a:cs typeface="B Nazanin" pitchFamily="2" charset="-78"/>
              </a:rPr>
              <a:t>بروکلین</a:t>
            </a:r>
            <a:r>
              <a:rPr lang="fa-IR" dirty="0">
                <a:cs typeface="B Nazanin" pitchFamily="2" charset="-78"/>
              </a:rPr>
              <a:t>، </a:t>
            </a:r>
            <a:r>
              <a:rPr lang="fa-IR" dirty="0" err="1">
                <a:cs typeface="B Nazanin" pitchFamily="2" charset="-78"/>
              </a:rPr>
              <a:t>منهتن</a:t>
            </a:r>
            <a:r>
              <a:rPr lang="fa-IR" dirty="0">
                <a:cs typeface="B Nazanin" pitchFamily="2" charset="-78"/>
              </a:rPr>
              <a:t>، </a:t>
            </a:r>
            <a:r>
              <a:rPr lang="fa-IR" dirty="0" err="1">
                <a:cs typeface="B Nazanin" pitchFamily="2" charset="-78"/>
              </a:rPr>
              <a:t>کوینز</a:t>
            </a:r>
            <a:r>
              <a:rPr lang="fa-IR" dirty="0">
                <a:cs typeface="B Nazanin" pitchFamily="2" charset="-78"/>
              </a:rPr>
              <a:t> و </a:t>
            </a:r>
            <a:r>
              <a:rPr lang="fa-IR" dirty="0" err="1">
                <a:cs typeface="B Nazanin" pitchFamily="2" charset="-78"/>
              </a:rPr>
              <a:t>استاتن</a:t>
            </a:r>
            <a:r>
              <a:rPr lang="fa-IR" dirty="0">
                <a:cs typeface="B Nazanin" pitchFamily="2" charset="-78"/>
              </a:rPr>
              <a:t> </a:t>
            </a:r>
            <a:r>
              <a:rPr lang="fa-IR" dirty="0" err="1">
                <a:cs typeface="B Nazanin" pitchFamily="2" charset="-78"/>
              </a:rPr>
              <a:t>آیلند</a:t>
            </a:r>
            <a:r>
              <a:rPr lang="fa-IR" dirty="0">
                <a:cs typeface="B Nazanin" pitchFamily="2" charset="-78"/>
              </a:rPr>
              <a:t> تشکیل </a:t>
            </a:r>
            <a:r>
              <a:rPr lang="fa-IR" dirty="0" err="1">
                <a:cs typeface="B Nazanin" pitchFamily="2" charset="-78"/>
              </a:rPr>
              <a:t>شده‌است</a:t>
            </a:r>
            <a:r>
              <a:rPr lang="fa-IR" dirty="0">
                <a:cs typeface="B Nazanin" pitchFamily="2" charset="-78"/>
              </a:rPr>
              <a:t>. این شهر یکی از </a:t>
            </a:r>
            <a:r>
              <a:rPr lang="fa-IR" dirty="0" smtClean="0">
                <a:cs typeface="B Nazanin" pitchFamily="2" charset="-78"/>
              </a:rPr>
              <a:t>قطب‌ های </a:t>
            </a:r>
            <a:r>
              <a:rPr lang="fa-IR" dirty="0">
                <a:cs typeface="B Nazanin" pitchFamily="2" charset="-78"/>
              </a:rPr>
              <a:t>فرهنگی، سیاسی و اقتصادی جهان </a:t>
            </a:r>
            <a:r>
              <a:rPr lang="fa-IR" dirty="0" smtClean="0">
                <a:cs typeface="B Nazanin" pitchFamily="2" charset="-78"/>
              </a:rPr>
              <a:t>است.</a:t>
            </a:r>
          </a:p>
          <a:p>
            <a:pPr marL="0" indent="0" algn="r" rtl="1">
              <a:buNone/>
            </a:pPr>
            <a:r>
              <a:rPr lang="fa-IR" dirty="0" err="1" smtClean="0">
                <a:cs typeface="B Nazanin" pitchFamily="2" charset="-78"/>
              </a:rPr>
              <a:t>ابرشهر</a:t>
            </a:r>
            <a:r>
              <a:rPr lang="fa-IR" dirty="0" smtClean="0">
                <a:cs typeface="B Nazanin" pitchFamily="2" charset="-78"/>
              </a:rPr>
              <a:t> نیویورک با مساحت 11،327 کیلومتر مربع، وسیعترین شهر جهان است.</a:t>
            </a:r>
          </a:p>
          <a:p>
            <a:pPr marL="0" indent="0" algn="r" rtl="1">
              <a:buNone/>
            </a:pPr>
            <a:r>
              <a:rPr lang="fa-IR" dirty="0" smtClean="0">
                <a:cs typeface="B Nazanin" pitchFamily="2" charset="-78"/>
              </a:rPr>
              <a:t>شهر </a:t>
            </a:r>
            <a:r>
              <a:rPr lang="fa-IR" dirty="0">
                <a:cs typeface="B Nazanin" pitchFamily="2" charset="-78"/>
              </a:rPr>
              <a:t>نیویورک با داشتن بیش از ۵۳ آسمانخراش با ارتفاع بیش از ۲۰۰ متر، بیشترین تعداد آسمانخراش را در میان شهرهای دنیا </a:t>
            </a:r>
            <a:r>
              <a:rPr lang="fa-IR" dirty="0" err="1">
                <a:cs typeface="B Nazanin" pitchFamily="2" charset="-78"/>
              </a:rPr>
              <a:t>داراست</a:t>
            </a:r>
            <a:r>
              <a:rPr lang="fa-IR" dirty="0">
                <a:cs typeface="B Nazanin" pitchFamily="2" charset="-78"/>
              </a:rPr>
              <a:t>.</a:t>
            </a:r>
          </a:p>
          <a:p>
            <a:pPr marL="0" indent="0" algn="r" rtl="1">
              <a:buNone/>
            </a:pPr>
            <a:r>
              <a:rPr lang="fa-IR" dirty="0">
                <a:cs typeface="B Nazanin" pitchFamily="2" charset="-78"/>
              </a:rPr>
              <a:t>مطابق آمار سال 2007 نیویورک با احتساب حومه جمعیتی قریب به ۲۰ میلیون نفر دارد.</a:t>
            </a:r>
          </a:p>
          <a:p>
            <a:pPr marL="0" indent="0" algn="r" rtl="1">
              <a:buNone/>
            </a:pPr>
            <a:r>
              <a:rPr lang="fa-IR" dirty="0">
                <a:cs typeface="B Nazanin" pitchFamily="2" charset="-78"/>
              </a:rPr>
              <a:t>مرکز اصلی سازمان ملل متحد در </a:t>
            </a:r>
            <a:r>
              <a:rPr lang="fa-IR" dirty="0" smtClean="0">
                <a:cs typeface="B Nazanin" pitchFamily="2" charset="-78"/>
              </a:rPr>
              <a:t>کلان ‌شهر </a:t>
            </a:r>
            <a:r>
              <a:rPr lang="fa-IR" dirty="0">
                <a:cs typeface="B Nazanin" pitchFamily="2" charset="-78"/>
              </a:rPr>
              <a:t>نیویورک و همچنین مجسمه آزادی ، </a:t>
            </a:r>
            <a:r>
              <a:rPr lang="fa-IR" dirty="0" smtClean="0">
                <a:cs typeface="B Nazanin" pitchFamily="2" charset="-78"/>
              </a:rPr>
              <a:t>مهم ‌ترین </a:t>
            </a:r>
            <a:r>
              <a:rPr lang="fa-IR" dirty="0">
                <a:cs typeface="B Nazanin" pitchFamily="2" charset="-78"/>
              </a:rPr>
              <a:t>نماد ایالات متحده آمریکا در نیویورک واقع </a:t>
            </a:r>
            <a:r>
              <a:rPr lang="fa-IR" dirty="0" smtClean="0">
                <a:cs typeface="B Nazanin" pitchFamily="2" charset="-78"/>
              </a:rPr>
              <a:t>شده ‌است.</a:t>
            </a:r>
            <a:endParaRPr lang="fa-IR" dirty="0">
              <a:cs typeface="B Nazanin" pitchFamily="2" charset="-78"/>
            </a:endParaRPr>
          </a:p>
        </p:txBody>
      </p:sp>
    </p:spTree>
    <p:extLst>
      <p:ext uri="{BB962C8B-B14F-4D97-AF65-F5344CB8AC3E}">
        <p14:creationId xmlns:p14="http://schemas.microsoft.com/office/powerpoint/2010/main" val="377098369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cs typeface="B Nazanin" pitchFamily="2" charset="-78"/>
              </a:rPr>
              <a:t>تاریخچه</a:t>
            </a:r>
            <a:endParaRPr lang="fa-IR" dirty="0">
              <a:cs typeface="B Nazanin" pitchFamily="2" charset="-78"/>
            </a:endParaRPr>
          </a:p>
        </p:txBody>
      </p:sp>
      <p:sp>
        <p:nvSpPr>
          <p:cNvPr id="3" name="Content Placeholder 2"/>
          <p:cNvSpPr>
            <a:spLocks noGrp="1"/>
          </p:cNvSpPr>
          <p:nvPr>
            <p:ph idx="1"/>
          </p:nvPr>
        </p:nvSpPr>
        <p:spPr>
          <a:xfrm>
            <a:off x="1086782" y="1183941"/>
            <a:ext cx="10515600" cy="4351338"/>
          </a:xfrm>
        </p:spPr>
        <p:txBody>
          <a:bodyPr>
            <a:normAutofit/>
          </a:bodyPr>
          <a:lstStyle/>
          <a:p>
            <a:pPr algn="r" rtl="1"/>
            <a:r>
              <a:rPr lang="fa-IR" sz="2800" dirty="0">
                <a:cs typeface="B Nazanin" pitchFamily="2" charset="-78"/>
              </a:rPr>
              <a:t>در هنگامی که پای </a:t>
            </a:r>
            <a:r>
              <a:rPr lang="fa-IR" sz="2800" dirty="0" err="1">
                <a:cs typeface="B Nazanin" pitchFamily="2" charset="-78"/>
              </a:rPr>
              <a:t>کاشفان</a:t>
            </a:r>
            <a:r>
              <a:rPr lang="fa-IR" sz="2800" dirty="0">
                <a:cs typeface="B Nazanin" pitchFamily="2" charset="-78"/>
              </a:rPr>
              <a:t> اروپایی به قاره آمریکا در حوالی سال 1524 میلادی باز شد، بیش از ۵۰۰۰ سرخپوست آمریکایی در </a:t>
            </a:r>
            <a:r>
              <a:rPr lang="fa-IR" sz="2800" dirty="0" smtClean="0">
                <a:cs typeface="B Nazanin" pitchFamily="2" charset="-78"/>
              </a:rPr>
              <a:t>منطقه  </a:t>
            </a:r>
            <a:r>
              <a:rPr lang="fa-IR" sz="2800" dirty="0">
                <a:cs typeface="B Nazanin" pitchFamily="2" charset="-78"/>
              </a:rPr>
              <a:t>نیویورک زندگی </a:t>
            </a:r>
            <a:r>
              <a:rPr lang="fa-IR" sz="2800" dirty="0" err="1">
                <a:cs typeface="B Nazanin" pitchFamily="2" charset="-78"/>
              </a:rPr>
              <a:t>می‌کردند</a:t>
            </a:r>
            <a:r>
              <a:rPr lang="fa-IR" sz="2800" dirty="0">
                <a:cs typeface="B Nazanin" pitchFamily="2" charset="-78"/>
              </a:rPr>
              <a:t>.</a:t>
            </a:r>
          </a:p>
          <a:p>
            <a:pPr algn="r" rtl="1"/>
            <a:r>
              <a:rPr lang="fa-IR" sz="2800" dirty="0">
                <a:cs typeface="B Nazanin" pitchFamily="2" charset="-78"/>
              </a:rPr>
              <a:t>مهاجرت اروپائیان بخصوص هلندی ها به نیویورک باعث شد تا قسمت جنوبی منطقه </a:t>
            </a:r>
            <a:r>
              <a:rPr lang="fa-IR" sz="2800" dirty="0" err="1">
                <a:cs typeface="B Nazanin" pitchFamily="2" charset="-78"/>
              </a:rPr>
              <a:t>منهتن</a:t>
            </a:r>
            <a:r>
              <a:rPr lang="fa-IR" sz="2800" dirty="0">
                <a:cs typeface="B Nazanin" pitchFamily="2" charset="-78"/>
              </a:rPr>
              <a:t> را در سال 1614 میلادی نیو آمستردام (آمستردام جدید) بنامند. </a:t>
            </a:r>
          </a:p>
          <a:p>
            <a:pPr algn="r" rtl="1"/>
            <a:r>
              <a:rPr lang="fa-IR" sz="2800" dirty="0">
                <a:cs typeface="B Nazanin" pitchFamily="2" charset="-78"/>
              </a:rPr>
              <a:t>نام «نیویورک» و به افتخار پادشاه وقت بریتانیا، جیمز دوم که دارای لقب سلطنتی «</a:t>
            </a:r>
            <a:r>
              <a:rPr lang="fa-IR" sz="2800" i="1" dirty="0">
                <a:cs typeface="B Nazanin" pitchFamily="2" charset="-78"/>
              </a:rPr>
              <a:t>دوک یورک و آلبنی</a:t>
            </a:r>
            <a:r>
              <a:rPr lang="fa-IR" sz="2800" dirty="0">
                <a:cs typeface="B Nazanin" pitchFamily="2" charset="-78"/>
              </a:rPr>
              <a:t>» بود، نامگذاری کردند</a:t>
            </a:r>
            <a:r>
              <a:rPr lang="fa-IR" sz="2800" dirty="0" smtClean="0">
                <a:cs typeface="B Nazanin" pitchFamily="2" charset="-78"/>
              </a:rPr>
              <a:t>.</a:t>
            </a:r>
            <a:r>
              <a:rPr lang="en-US" sz="2800" dirty="0">
                <a:cs typeface="B Nazanin" pitchFamily="2" charset="-78"/>
              </a:rPr>
              <a:t> </a:t>
            </a:r>
            <a:endParaRPr lang="fa-IR" sz="2800" dirty="0">
              <a:cs typeface="B Nazanin" pitchFamily="2" charset="-78"/>
            </a:endParaRPr>
          </a:p>
          <a:p>
            <a:pPr algn="r" rtl="1"/>
            <a:endParaRPr lang="fa-IR" sz="2800" dirty="0">
              <a:cs typeface="B Nazanin" pitchFamily="2" charset="-78"/>
            </a:endParaRPr>
          </a:p>
          <a:p>
            <a:pPr marL="0" indent="0" algn="r" rtl="1">
              <a:buNone/>
            </a:pPr>
            <a:endParaRPr lang="fa-IR" sz="2800" dirty="0">
              <a:cs typeface="B Nazanin" pitchFamily="2" charset="-78"/>
            </a:endParaRPr>
          </a:p>
        </p:txBody>
      </p:sp>
      <p:pic>
        <p:nvPicPr>
          <p:cNvPr id="4" name="Picture 3"/>
          <p:cNvPicPr>
            <a:picLocks noChangeAspect="1"/>
          </p:cNvPicPr>
          <p:nvPr/>
        </p:nvPicPr>
        <p:blipFill>
          <a:blip r:embed="rId3"/>
          <a:stretch>
            <a:fillRect/>
          </a:stretch>
        </p:blipFill>
        <p:spPr>
          <a:xfrm>
            <a:off x="838200" y="3858508"/>
            <a:ext cx="3926164" cy="2999492"/>
          </a:xfrm>
          <a:prstGeom prst="rect">
            <a:avLst/>
          </a:prstGeom>
        </p:spPr>
      </p:pic>
      <p:sp>
        <p:nvSpPr>
          <p:cNvPr id="5" name="TextBox 4"/>
          <p:cNvSpPr txBox="1"/>
          <p:nvPr/>
        </p:nvSpPr>
        <p:spPr>
          <a:xfrm>
            <a:off x="4630082" y="5358254"/>
            <a:ext cx="3429000" cy="830997"/>
          </a:xfrm>
          <a:prstGeom prst="rect">
            <a:avLst/>
          </a:prstGeom>
          <a:noFill/>
        </p:spPr>
        <p:txBody>
          <a:bodyPr wrap="square" rtlCol="1">
            <a:spAutoFit/>
          </a:bodyPr>
          <a:lstStyle/>
          <a:p>
            <a:r>
              <a:rPr lang="fa-IR" sz="2400" dirty="0" err="1" smtClean="0">
                <a:cs typeface="B Nazanin" pitchFamily="2" charset="-78"/>
              </a:rPr>
              <a:t>منهتن</a:t>
            </a:r>
            <a:r>
              <a:rPr lang="fa-IR" sz="2400" dirty="0" smtClean="0">
                <a:cs typeface="B Nazanin" pitchFamily="2" charset="-78"/>
              </a:rPr>
              <a:t> جنوبی در سال 1660</a:t>
            </a:r>
          </a:p>
          <a:p>
            <a:endParaRPr lang="fa-IR" sz="2400" dirty="0">
              <a:cs typeface="B Nazanin" pitchFamily="2" charset="-78"/>
            </a:endParaRPr>
          </a:p>
        </p:txBody>
      </p:sp>
    </p:spTree>
    <p:extLst>
      <p:ext uri="{BB962C8B-B14F-4D97-AF65-F5344CB8AC3E}">
        <p14:creationId xmlns:p14="http://schemas.microsoft.com/office/powerpoint/2010/main" val="3390680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cs typeface="B Nazanin" pitchFamily="2" charset="-78"/>
              </a:rPr>
              <a:t>چگونگی شکل گیری</a:t>
            </a:r>
            <a:endParaRPr lang="fa-IR" dirty="0">
              <a:cs typeface="B Nazanin" pitchFamily="2" charset="-78"/>
            </a:endParaRPr>
          </a:p>
        </p:txBody>
      </p:sp>
      <p:sp>
        <p:nvSpPr>
          <p:cNvPr id="3" name="Content Placeholder 2"/>
          <p:cNvSpPr>
            <a:spLocks noGrp="1"/>
          </p:cNvSpPr>
          <p:nvPr>
            <p:ph idx="1"/>
          </p:nvPr>
        </p:nvSpPr>
        <p:spPr/>
        <p:txBody>
          <a:bodyPr>
            <a:normAutofit fontScale="77500" lnSpcReduction="20000"/>
          </a:bodyPr>
          <a:lstStyle/>
          <a:p>
            <a:pPr marL="0" lvl="0" indent="0" algn="r" rtl="1">
              <a:buNone/>
            </a:pPr>
            <a:r>
              <a:rPr lang="fa-IR" dirty="0" smtClean="0">
                <a:latin typeface="Broadway" pitchFamily="82" charset="0"/>
                <a:ea typeface="Calibri" pitchFamily="34" charset="0"/>
                <a:cs typeface="B Nazanin" pitchFamily="2" charset="-78"/>
              </a:rPr>
              <a:t>بر خلاف </a:t>
            </a:r>
            <a:r>
              <a:rPr lang="fa-IR" dirty="0" err="1" smtClean="0">
                <a:latin typeface="Broadway" pitchFamily="82" charset="0"/>
                <a:ea typeface="Calibri" pitchFamily="34" charset="0"/>
                <a:cs typeface="B Nazanin" pitchFamily="2" charset="-78"/>
              </a:rPr>
              <a:t>فیلادلفیا</a:t>
            </a:r>
            <a:r>
              <a:rPr lang="fa-IR" dirty="0" smtClean="0">
                <a:latin typeface="Broadway" pitchFamily="82" charset="0"/>
                <a:ea typeface="Calibri" pitchFamily="34" charset="0"/>
                <a:cs typeface="B Nazanin" pitchFamily="2" charset="-78"/>
              </a:rPr>
              <a:t> ، نیویورک مهمترین رقیب بندری این شهر در شرق بدون یک نقشه خاص و پس از یک قرن و نیم رشد ارگانیک ، نخستین بخش های شطرنجی شهر شکل گرفت. اسکان نخستین </a:t>
            </a:r>
            <a:r>
              <a:rPr lang="fa-IR" dirty="0" err="1" smtClean="0">
                <a:latin typeface="Broadway" pitchFamily="82" charset="0"/>
                <a:ea typeface="Calibri" pitchFamily="34" charset="0"/>
                <a:cs typeface="B Nazanin" pitchFamily="2" charset="-78"/>
              </a:rPr>
              <a:t>بصورت</a:t>
            </a:r>
            <a:r>
              <a:rPr lang="fa-IR" dirty="0" smtClean="0">
                <a:latin typeface="Broadway" pitchFamily="82" charset="0"/>
                <a:ea typeface="Calibri" pitchFamily="34" charset="0"/>
                <a:cs typeface="B Nazanin" pitchFamily="2" charset="-78"/>
              </a:rPr>
              <a:t> یک دهکده کوچک در منتهی </a:t>
            </a:r>
            <a:r>
              <a:rPr lang="fa-IR" dirty="0" err="1" smtClean="0">
                <a:latin typeface="Broadway" pitchFamily="82" charset="0"/>
                <a:ea typeface="Calibri" pitchFamily="34" charset="0"/>
                <a:cs typeface="B Nazanin" pitchFamily="2" charset="-78"/>
              </a:rPr>
              <a:t>الیه</a:t>
            </a:r>
            <a:r>
              <a:rPr lang="fa-IR" dirty="0" smtClean="0">
                <a:latin typeface="Broadway" pitchFamily="82" charset="0"/>
                <a:ea typeface="Calibri" pitchFamily="34" charset="0"/>
                <a:cs typeface="B Nazanin" pitchFamily="2" charset="-78"/>
              </a:rPr>
              <a:t> جنوبی جزیره </a:t>
            </a:r>
            <a:r>
              <a:rPr lang="fa-IR" dirty="0" err="1" smtClean="0">
                <a:latin typeface="Broadway" pitchFamily="82" charset="0"/>
                <a:ea typeface="Calibri" pitchFamily="34" charset="0"/>
                <a:cs typeface="B Nazanin" pitchFamily="2" charset="-78"/>
              </a:rPr>
              <a:t>منهاتن</a:t>
            </a:r>
            <a:r>
              <a:rPr lang="fa-IR" dirty="0" smtClean="0">
                <a:latin typeface="Broadway" pitchFamily="82" charset="0"/>
                <a:ea typeface="Calibri" pitchFamily="34" charset="0"/>
                <a:cs typeface="B Nazanin" pitchFamily="2" charset="-78"/>
              </a:rPr>
              <a:t> در حد فاصل دو رودخانه </a:t>
            </a:r>
            <a:r>
              <a:rPr lang="fa-IR" dirty="0" err="1" smtClean="0">
                <a:latin typeface="Broadway" pitchFamily="82" charset="0"/>
                <a:ea typeface="Calibri" pitchFamily="34" charset="0"/>
                <a:cs typeface="B Nazanin" pitchFamily="2" charset="-78"/>
              </a:rPr>
              <a:t>هادسون</a:t>
            </a:r>
            <a:r>
              <a:rPr lang="fa-IR" dirty="0" smtClean="0">
                <a:latin typeface="Broadway" pitchFamily="82" charset="0"/>
                <a:ea typeface="Calibri" pitchFamily="34" charset="0"/>
                <a:cs typeface="B Nazanin" pitchFamily="2" charset="-78"/>
              </a:rPr>
              <a:t> </a:t>
            </a:r>
            <a:r>
              <a:rPr lang="fa-IR" dirty="0" err="1" smtClean="0">
                <a:latin typeface="Broadway" pitchFamily="82" charset="0"/>
                <a:ea typeface="Calibri" pitchFamily="34" charset="0"/>
                <a:cs typeface="B Nazanin" pitchFamily="2" charset="-78"/>
              </a:rPr>
              <a:t>وایست</a:t>
            </a:r>
            <a:r>
              <a:rPr lang="fa-IR" dirty="0" smtClean="0">
                <a:latin typeface="Broadway" pitchFamily="82" charset="0"/>
                <a:ea typeface="Calibri" pitchFamily="34" charset="0"/>
                <a:cs typeface="B Nazanin" pitchFamily="2" charset="-78"/>
              </a:rPr>
              <a:t>  </a:t>
            </a:r>
            <a:r>
              <a:rPr lang="fa-IR" dirty="0" err="1" smtClean="0">
                <a:latin typeface="Broadway" pitchFamily="82" charset="0"/>
                <a:ea typeface="Calibri" pitchFamily="34" charset="0"/>
                <a:cs typeface="B Nazanin" pitchFamily="2" charset="-78"/>
              </a:rPr>
              <a:t>بوجود</a:t>
            </a:r>
            <a:r>
              <a:rPr lang="fa-IR" dirty="0" smtClean="0">
                <a:latin typeface="Broadway" pitchFamily="82" charset="0"/>
                <a:ea typeface="Calibri" pitchFamily="34" charset="0"/>
                <a:cs typeface="B Nazanin" pitchFamily="2" charset="-78"/>
              </a:rPr>
              <a:t> آمد.</a:t>
            </a:r>
            <a:endParaRPr lang="fa-IR" sz="3600" dirty="0" smtClean="0">
              <a:latin typeface="Arial" pitchFamily="34" charset="0"/>
              <a:cs typeface="B Nazanin" pitchFamily="2" charset="-78"/>
            </a:endParaRPr>
          </a:p>
          <a:p>
            <a:pPr marL="0" indent="0" algn="r" rtl="1">
              <a:buNone/>
            </a:pPr>
            <a:r>
              <a:rPr lang="fa-IR" sz="3600" dirty="0" smtClean="0">
                <a:cs typeface="B Nazanin" pitchFamily="2" charset="-78"/>
              </a:rPr>
              <a:t/>
            </a:r>
            <a:br>
              <a:rPr lang="fa-IR" sz="3600" dirty="0" smtClean="0">
                <a:cs typeface="B Nazanin" pitchFamily="2" charset="-78"/>
              </a:rPr>
            </a:br>
            <a:r>
              <a:rPr lang="fa-IR" dirty="0" smtClean="0">
                <a:cs typeface="B Nazanin" pitchFamily="2" charset="-78"/>
              </a:rPr>
              <a:t>-- در سال 1663، که خیابان کنونی وال استریت محل دیوار دفاعی شهر محسوب می شد ، وسعت شهر را مشخص می کرد.</a:t>
            </a:r>
            <a:r>
              <a:rPr lang="fa-IR" sz="3200" dirty="0" smtClean="0">
                <a:cs typeface="B Nazanin" pitchFamily="2" charset="-78"/>
              </a:rPr>
              <a:t/>
            </a:r>
            <a:br>
              <a:rPr lang="fa-IR" sz="3200" dirty="0" smtClean="0">
                <a:cs typeface="B Nazanin" pitchFamily="2" charset="-78"/>
              </a:rPr>
            </a:br>
            <a:r>
              <a:rPr lang="fa-IR" sz="3200" dirty="0" smtClean="0">
                <a:cs typeface="B Nazanin" pitchFamily="2" charset="-78"/>
              </a:rPr>
              <a:t>-- در سال 1667 ، نیاز فزاینده به زمین برای مسکن، شیوه توسعه خیابانها در مقیاس کوچک و </a:t>
            </a:r>
            <a:r>
              <a:rPr lang="fa-IR" sz="3200" dirty="0" err="1" smtClean="0">
                <a:cs typeface="B Nazanin" pitchFamily="2" charset="-78"/>
              </a:rPr>
              <a:t>بصورت</a:t>
            </a:r>
            <a:r>
              <a:rPr lang="fa-IR" sz="3200" dirty="0" smtClean="0">
                <a:cs typeface="B Nazanin" pitchFamily="2" charset="-78"/>
              </a:rPr>
              <a:t> کنترل نشده را تغییر داد و به طراحی محلات وسیع جدید انجامید، که از شبکه شطرنجی تبعیت میکردند. (نقشه </a:t>
            </a:r>
            <a:r>
              <a:rPr lang="fa-IR" sz="3200" dirty="0" err="1" smtClean="0">
                <a:cs typeface="B Nazanin" pitchFamily="2" charset="-78"/>
              </a:rPr>
              <a:t>راتزن</a:t>
            </a:r>
            <a:r>
              <a:rPr lang="fa-IR" sz="3200" dirty="0" smtClean="0">
                <a:cs typeface="B Nazanin" pitchFamily="2" charset="-78"/>
              </a:rPr>
              <a:t> طرح پیشنهادی برای نخستین فضای طراحی شده </a:t>
            </a:r>
            <a:r>
              <a:rPr lang="fa-IR" sz="3200" dirty="0" err="1" smtClean="0">
                <a:cs typeface="B Nazanin" pitchFamily="2" charset="-78"/>
              </a:rPr>
              <a:t>شهر،گریت</a:t>
            </a:r>
            <a:r>
              <a:rPr lang="fa-IR" sz="3200" dirty="0" smtClean="0">
                <a:cs typeface="B Nazanin" pitchFamily="2" charset="-78"/>
              </a:rPr>
              <a:t> </a:t>
            </a:r>
            <a:r>
              <a:rPr lang="fa-IR" sz="3200" dirty="0" err="1" smtClean="0">
                <a:cs typeface="B Nazanin" pitchFamily="2" charset="-78"/>
              </a:rPr>
              <a:t>اسکویر</a:t>
            </a:r>
            <a:r>
              <a:rPr lang="fa-IR" sz="3200" dirty="0" smtClean="0">
                <a:cs typeface="B Nazanin" pitchFamily="2" charset="-78"/>
              </a:rPr>
              <a:t> را نشان میدهد. )که بعلت وقوع جنگ استقلال ایده</a:t>
            </a:r>
            <a:br>
              <a:rPr lang="fa-IR" sz="3200" dirty="0" smtClean="0">
                <a:cs typeface="B Nazanin" pitchFamily="2" charset="-78"/>
              </a:rPr>
            </a:br>
            <a:r>
              <a:rPr lang="fa-IR" dirty="0" smtClean="0">
                <a:cs typeface="B Nazanin" pitchFamily="2" charset="-78"/>
              </a:rPr>
              <a:t>-- طرح سال 1811، شبکه شطرنجی کاملی را بر جزیره تحمیل نمود. که از 12 خیابان شمالی-جنوبی به عرض 100 فوت و 155 خیابان شرقی-غربی که دو رودخانه را به هم متصل می نمودند، به عرض 60 فوت </a:t>
            </a:r>
            <a:r>
              <a:rPr lang="fa-IR" dirty="0" err="1" smtClean="0">
                <a:cs typeface="B Nazanin" pitchFamily="2" charset="-78"/>
              </a:rPr>
              <a:t>بوجود</a:t>
            </a:r>
            <a:r>
              <a:rPr lang="fa-IR" dirty="0" smtClean="0">
                <a:cs typeface="B Nazanin" pitchFamily="2" charset="-78"/>
              </a:rPr>
              <a:t> آمده بود.(موریس .1392.ص362)</a:t>
            </a:r>
          </a:p>
          <a:p>
            <a:pPr marL="0" indent="0" algn="r" rtl="1">
              <a:buNone/>
            </a:pPr>
            <a:endParaRPr lang="fa-IR" dirty="0">
              <a:cs typeface="B Nazanin" pitchFamily="2" charset="-78"/>
            </a:endParaRPr>
          </a:p>
        </p:txBody>
      </p:sp>
      <p:pic>
        <p:nvPicPr>
          <p:cNvPr id="4" name="Picture 3"/>
          <p:cNvPicPr>
            <a:picLocks noChangeAspect="1"/>
          </p:cNvPicPr>
          <p:nvPr/>
        </p:nvPicPr>
        <p:blipFill>
          <a:blip r:embed="rId3"/>
          <a:stretch>
            <a:fillRect/>
          </a:stretch>
        </p:blipFill>
        <p:spPr>
          <a:xfrm>
            <a:off x="0" y="0"/>
            <a:ext cx="2743438" cy="3859102"/>
          </a:xfrm>
          <a:prstGeom prst="rect">
            <a:avLst/>
          </a:prstGeom>
        </p:spPr>
      </p:pic>
      <p:pic>
        <p:nvPicPr>
          <p:cNvPr id="5" name="Picture 4"/>
          <p:cNvPicPr>
            <a:picLocks noChangeAspect="1"/>
          </p:cNvPicPr>
          <p:nvPr/>
        </p:nvPicPr>
        <p:blipFill>
          <a:blip r:embed="rId4"/>
          <a:stretch>
            <a:fillRect/>
          </a:stretch>
        </p:blipFill>
        <p:spPr>
          <a:xfrm>
            <a:off x="0" y="4017018"/>
            <a:ext cx="3560373" cy="2840982"/>
          </a:xfrm>
          <a:prstGeom prst="rect">
            <a:avLst/>
          </a:prstGeom>
        </p:spPr>
      </p:pic>
    </p:spTree>
    <p:extLst>
      <p:ext uri="{BB962C8B-B14F-4D97-AF65-F5344CB8AC3E}">
        <p14:creationId xmlns:p14="http://schemas.microsoft.com/office/powerpoint/2010/main" val="30942736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t>حمل و نقل</a:t>
            </a:r>
            <a:endParaRPr lang="fa-IR" dirty="0"/>
          </a:p>
        </p:txBody>
      </p:sp>
      <p:sp>
        <p:nvSpPr>
          <p:cNvPr id="3" name="Content Placeholder 2"/>
          <p:cNvSpPr>
            <a:spLocks noGrp="1"/>
          </p:cNvSpPr>
          <p:nvPr>
            <p:ph idx="1"/>
          </p:nvPr>
        </p:nvSpPr>
        <p:spPr/>
        <p:txBody>
          <a:bodyPr/>
          <a:lstStyle/>
          <a:p>
            <a:pPr marL="0" indent="0" algn="r" rtl="1">
              <a:buNone/>
            </a:pPr>
            <a:r>
              <a:rPr lang="fa-IR" b="1" dirty="0" smtClean="0">
                <a:cs typeface="B Nazanin" pitchFamily="2" charset="-78"/>
              </a:rPr>
              <a:t>مترو</a:t>
            </a:r>
            <a:endParaRPr lang="fa-IR" b="1" dirty="0">
              <a:cs typeface="B Nazanin" pitchFamily="2" charset="-78"/>
            </a:endParaRPr>
          </a:p>
          <a:p>
            <a:pPr marL="0" indent="0" algn="r" rtl="1">
              <a:buNone/>
            </a:pPr>
            <a:r>
              <a:rPr lang="fa-IR" dirty="0" smtClean="0">
                <a:cs typeface="B Nazanin" pitchFamily="2" charset="-78"/>
              </a:rPr>
              <a:t> </a:t>
            </a:r>
            <a:r>
              <a:rPr lang="fa-IR" dirty="0" err="1">
                <a:cs typeface="B Nazanin" pitchFamily="2" charset="-78"/>
              </a:rPr>
              <a:t>متروی</a:t>
            </a:r>
            <a:r>
              <a:rPr lang="fa-IR" dirty="0">
                <a:cs typeface="B Nazanin" pitchFamily="2" charset="-78"/>
              </a:rPr>
              <a:t> نیویورک با داشتن ۲۶ خط فعال، ۴۶۲ ایستگاه و مسیری به طول ۱۳۵۵ کیلومتر، یکی از </a:t>
            </a:r>
            <a:r>
              <a:rPr lang="fa-IR" dirty="0" err="1">
                <a:cs typeface="B Nazanin" pitchFamily="2" charset="-78"/>
              </a:rPr>
              <a:t>بزرگ‌ترین</a:t>
            </a:r>
            <a:r>
              <a:rPr lang="fa-IR" dirty="0">
                <a:cs typeface="B Nazanin" pitchFamily="2" charset="-78"/>
              </a:rPr>
              <a:t> و </a:t>
            </a:r>
            <a:r>
              <a:rPr lang="fa-IR" dirty="0" err="1">
                <a:cs typeface="B Nazanin" pitchFamily="2" charset="-78"/>
              </a:rPr>
              <a:t>طولانی‌ترین</a:t>
            </a:r>
            <a:r>
              <a:rPr lang="fa-IR" dirty="0">
                <a:cs typeface="B Nazanin" pitchFamily="2" charset="-78"/>
              </a:rPr>
              <a:t> خطوط </a:t>
            </a:r>
            <a:r>
              <a:rPr lang="fa-IR" dirty="0" err="1">
                <a:cs typeface="B Nazanin" pitchFamily="2" charset="-78"/>
              </a:rPr>
              <a:t>متروی</a:t>
            </a:r>
            <a:r>
              <a:rPr lang="fa-IR" dirty="0">
                <a:cs typeface="B Nazanin" pitchFamily="2" charset="-78"/>
              </a:rPr>
              <a:t> شهری در جهان است. متروی نیویورک از نظر تعداد مسافر جابجا شده پس از متروهای شهری توکیو، مسکو و سئول در </a:t>
            </a:r>
            <a:r>
              <a:rPr lang="fa-IR" dirty="0" smtClean="0">
                <a:cs typeface="B Nazanin" pitchFamily="2" charset="-78"/>
              </a:rPr>
              <a:t>رده </a:t>
            </a:r>
            <a:r>
              <a:rPr lang="fa-IR" dirty="0">
                <a:cs typeface="B Nazanin" pitchFamily="2" charset="-78"/>
              </a:rPr>
              <a:t>چهارم جهانی قرار </a:t>
            </a:r>
            <a:r>
              <a:rPr lang="fa-IR" dirty="0" smtClean="0">
                <a:cs typeface="B Nazanin" pitchFamily="2" charset="-78"/>
              </a:rPr>
              <a:t>دارد.</a:t>
            </a:r>
            <a:r>
              <a:rPr lang="en-US" dirty="0">
                <a:cs typeface="B Nazanin" pitchFamily="2" charset="-78"/>
              </a:rPr>
              <a:t> </a:t>
            </a:r>
            <a:endParaRPr lang="fa-IR" dirty="0">
              <a:cs typeface="B Nazanin" pitchFamily="2" charset="-78"/>
            </a:endParaRPr>
          </a:p>
          <a:p>
            <a:pPr marL="0" indent="0" algn="r" rtl="1">
              <a:buNone/>
            </a:pPr>
            <a:endParaRPr lang="fa-IR" dirty="0" smtClean="0">
              <a:cs typeface="B Nazanin" pitchFamily="2" charset="-78"/>
            </a:endParaRPr>
          </a:p>
          <a:p>
            <a:pPr marL="0" indent="0" algn="r" rtl="1">
              <a:buNone/>
            </a:pPr>
            <a:endParaRPr lang="fa-IR" dirty="0">
              <a:cs typeface="B Nazanin" pitchFamily="2" charset="-78"/>
            </a:endParaRPr>
          </a:p>
        </p:txBody>
      </p:sp>
      <p:pic>
        <p:nvPicPr>
          <p:cNvPr id="4" name="Picture 5" descr="C:\Users\KaDo0s\Desktop\new york\subway.1.jpg"/>
          <p:cNvPicPr>
            <a:picLocks noChangeAspect="1" noChangeArrowheads="1"/>
          </p:cNvPicPr>
          <p:nvPr/>
        </p:nvPicPr>
        <p:blipFill>
          <a:blip r:embed="rId3"/>
          <a:srcRect/>
          <a:stretch>
            <a:fillRect/>
          </a:stretch>
        </p:blipFill>
        <p:spPr bwMode="auto">
          <a:xfrm>
            <a:off x="8048596" y="4033818"/>
            <a:ext cx="4143404" cy="2824181"/>
          </a:xfrm>
          <a:prstGeom prst="rect">
            <a:avLst/>
          </a:prstGeom>
          <a:noFill/>
        </p:spPr>
      </p:pic>
      <p:pic>
        <p:nvPicPr>
          <p:cNvPr id="5" name="Picture 6" descr="D:\new york\Grand_Central_Station_Main_Concourse_Jan_2006.jpg"/>
          <p:cNvPicPr>
            <a:picLocks noChangeAspect="1" noChangeArrowheads="1"/>
          </p:cNvPicPr>
          <p:nvPr/>
        </p:nvPicPr>
        <p:blipFill>
          <a:blip r:embed="rId4" cstate="print"/>
          <a:srcRect/>
          <a:stretch>
            <a:fillRect/>
          </a:stretch>
        </p:blipFill>
        <p:spPr bwMode="auto">
          <a:xfrm>
            <a:off x="298187" y="4033818"/>
            <a:ext cx="4429156" cy="2824181"/>
          </a:xfrm>
          <a:prstGeom prst="rect">
            <a:avLst/>
          </a:prstGeom>
          <a:noFill/>
        </p:spPr>
      </p:pic>
      <p:pic>
        <p:nvPicPr>
          <p:cNvPr id="6" name="Picture 3"/>
          <p:cNvPicPr>
            <a:picLocks noChangeAspect="1" noChangeArrowheads="1"/>
          </p:cNvPicPr>
          <p:nvPr/>
        </p:nvPicPr>
        <p:blipFill>
          <a:blip r:embed="rId5"/>
          <a:srcRect/>
          <a:stretch>
            <a:fillRect/>
          </a:stretch>
        </p:blipFill>
        <p:spPr bwMode="auto">
          <a:xfrm>
            <a:off x="5200181" y="3248025"/>
            <a:ext cx="2381250" cy="3609975"/>
          </a:xfrm>
          <a:prstGeom prst="rect">
            <a:avLst/>
          </a:prstGeom>
          <a:noFill/>
          <a:ln w="9525">
            <a:noFill/>
            <a:miter lim="800000"/>
            <a:headEnd/>
            <a:tailEnd/>
          </a:ln>
          <a:effectLst/>
        </p:spPr>
      </p:pic>
    </p:spTree>
    <p:extLst>
      <p:ext uri="{BB962C8B-B14F-4D97-AF65-F5344CB8AC3E}">
        <p14:creationId xmlns:p14="http://schemas.microsoft.com/office/powerpoint/2010/main" val="4009016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b="1" dirty="0">
                <a:solidFill>
                  <a:schemeClr val="tx1">
                    <a:lumMod val="85000"/>
                  </a:schemeClr>
                </a:solidFill>
                <a:cs typeface="B Nazanin" pitchFamily="2" charset="-78"/>
              </a:rPr>
              <a:t>بخش های شهر نیویورک</a:t>
            </a:r>
            <a:br>
              <a:rPr lang="fa-IR" b="1" dirty="0">
                <a:solidFill>
                  <a:schemeClr val="tx1">
                    <a:lumMod val="85000"/>
                  </a:schemeClr>
                </a:solidFill>
                <a:cs typeface="B Nazanin" pitchFamily="2" charset="-78"/>
              </a:rPr>
            </a:br>
            <a:endParaRPr lang="fa-IR" dirty="0">
              <a:solidFill>
                <a:schemeClr val="tx1">
                  <a:lumMod val="85000"/>
                </a:schemeClr>
              </a:solidFill>
              <a:cs typeface="B Nazanin" pitchFamily="2" charset="-78"/>
            </a:endParaRPr>
          </a:p>
        </p:txBody>
      </p:sp>
      <p:sp>
        <p:nvSpPr>
          <p:cNvPr id="3" name="Content Placeholder 2"/>
          <p:cNvSpPr>
            <a:spLocks noGrp="1"/>
          </p:cNvSpPr>
          <p:nvPr>
            <p:ph idx="1"/>
          </p:nvPr>
        </p:nvSpPr>
        <p:spPr/>
        <p:txBody>
          <a:bodyPr>
            <a:normAutofit fontScale="92500" lnSpcReduction="20000"/>
          </a:bodyPr>
          <a:lstStyle/>
          <a:p>
            <a:pPr marL="0" indent="0" algn="r" rtl="1">
              <a:buNone/>
            </a:pPr>
            <a:r>
              <a:rPr lang="fa-IR" dirty="0">
                <a:cs typeface="B Nazanin" pitchFamily="2" charset="-78"/>
              </a:rPr>
              <a:t/>
            </a:r>
            <a:br>
              <a:rPr lang="fa-IR" dirty="0">
                <a:cs typeface="B Nazanin" pitchFamily="2" charset="-78"/>
              </a:rPr>
            </a:br>
            <a:r>
              <a:rPr lang="fa-IR" b="1" dirty="0" err="1">
                <a:cs typeface="B Nazanin" pitchFamily="2" charset="-78"/>
              </a:rPr>
              <a:t>کلان‌شهر</a:t>
            </a:r>
            <a:r>
              <a:rPr lang="fa-IR" b="1" dirty="0">
                <a:cs typeface="B Nazanin" pitchFamily="2" charset="-78"/>
              </a:rPr>
              <a:t> نیویورک </a:t>
            </a:r>
            <a:r>
              <a:rPr lang="fa-IR" dirty="0">
                <a:cs typeface="B Nazanin" pitchFamily="2" charset="-78"/>
              </a:rPr>
              <a:t>از پنج بخش مهم و تاریخی به </a:t>
            </a:r>
            <a:r>
              <a:rPr lang="fa-IR" dirty="0" err="1">
                <a:cs typeface="B Nazanin" pitchFamily="2" charset="-78"/>
              </a:rPr>
              <a:t>نام‌های</a:t>
            </a:r>
            <a:r>
              <a:rPr lang="fa-IR" dirty="0">
                <a:cs typeface="B Nazanin" pitchFamily="2" charset="-78"/>
              </a:rPr>
              <a:t> </a:t>
            </a:r>
            <a:r>
              <a:rPr lang="fa-IR" dirty="0" err="1">
                <a:cs typeface="B Nazanin" pitchFamily="2" charset="-78"/>
              </a:rPr>
              <a:t>منهتن</a:t>
            </a:r>
            <a:r>
              <a:rPr lang="fa-IR" dirty="0">
                <a:cs typeface="B Nazanin" pitchFamily="2" charset="-78"/>
              </a:rPr>
              <a:t>، </a:t>
            </a:r>
            <a:r>
              <a:rPr lang="fa-IR" dirty="0" err="1">
                <a:cs typeface="B Nazanin" pitchFamily="2" charset="-78"/>
              </a:rPr>
              <a:t>بروکلین</a:t>
            </a:r>
            <a:r>
              <a:rPr lang="fa-IR" dirty="0">
                <a:cs typeface="B Nazanin" pitchFamily="2" charset="-78"/>
              </a:rPr>
              <a:t>، </a:t>
            </a:r>
            <a:r>
              <a:rPr lang="fa-IR" dirty="0" err="1">
                <a:cs typeface="B Nazanin" pitchFamily="2" charset="-78"/>
              </a:rPr>
              <a:t>کوینز</a:t>
            </a:r>
            <a:r>
              <a:rPr lang="fa-IR" dirty="0">
                <a:cs typeface="B Nazanin" pitchFamily="2" charset="-78"/>
              </a:rPr>
              <a:t>، </a:t>
            </a:r>
            <a:r>
              <a:rPr lang="fa-IR" dirty="0" err="1">
                <a:cs typeface="B Nazanin" pitchFamily="2" charset="-78"/>
              </a:rPr>
              <a:t>برانکس</a:t>
            </a:r>
            <a:r>
              <a:rPr lang="fa-IR" dirty="0">
                <a:cs typeface="B Nazanin" pitchFamily="2" charset="-78"/>
              </a:rPr>
              <a:t> و </a:t>
            </a:r>
            <a:r>
              <a:rPr lang="fa-IR" dirty="0" err="1">
                <a:cs typeface="B Nazanin" pitchFamily="2" charset="-78"/>
              </a:rPr>
              <a:t>استاتن</a:t>
            </a:r>
            <a:r>
              <a:rPr lang="fa-IR" dirty="0">
                <a:cs typeface="B Nazanin" pitchFamily="2" charset="-78"/>
              </a:rPr>
              <a:t> </a:t>
            </a:r>
            <a:r>
              <a:rPr lang="fa-IR" dirty="0" err="1">
                <a:cs typeface="B Nazanin" pitchFamily="2" charset="-78"/>
              </a:rPr>
              <a:t>آیلند</a:t>
            </a:r>
            <a:r>
              <a:rPr lang="fa-IR" dirty="0">
                <a:cs typeface="B Nazanin" pitchFamily="2" charset="-78"/>
              </a:rPr>
              <a:t> تشکیل شده است.</a:t>
            </a:r>
            <a:br>
              <a:rPr lang="fa-IR" dirty="0">
                <a:cs typeface="B Nazanin" pitchFamily="2" charset="-78"/>
              </a:rPr>
            </a:br>
            <a:r>
              <a:rPr lang="fa-IR" b="1" dirty="0">
                <a:cs typeface="B Nazanin" pitchFamily="2" charset="-78"/>
              </a:rPr>
              <a:t>1: </a:t>
            </a:r>
            <a:r>
              <a:rPr lang="fa-IR" b="1" dirty="0" err="1">
                <a:cs typeface="B Nazanin" pitchFamily="2" charset="-78"/>
              </a:rPr>
              <a:t>منهتن</a:t>
            </a:r>
            <a:r>
              <a:rPr lang="fa-IR" b="1" dirty="0">
                <a:cs typeface="B Nazanin" pitchFamily="2" charset="-78"/>
              </a:rPr>
              <a:t> </a:t>
            </a:r>
            <a:r>
              <a:rPr lang="fa-IR" b="1" dirty="0" smtClean="0">
                <a:cs typeface="B Nazanin" pitchFamily="2" charset="-78"/>
              </a:rPr>
              <a:t>2:</a:t>
            </a:r>
            <a:r>
              <a:rPr lang="fa-IR" b="1" dirty="0">
                <a:cs typeface="B Nazanin" pitchFamily="2" charset="-78"/>
              </a:rPr>
              <a:t> </a:t>
            </a:r>
            <a:r>
              <a:rPr lang="fa-IR" b="1" dirty="0" err="1">
                <a:cs typeface="B Nazanin" pitchFamily="2" charset="-78"/>
              </a:rPr>
              <a:t>بروکلین</a:t>
            </a:r>
            <a:r>
              <a:rPr lang="fa-IR" dirty="0">
                <a:cs typeface="B Nazanin" pitchFamily="2" charset="-78"/>
              </a:rPr>
              <a:t> </a:t>
            </a:r>
            <a:r>
              <a:rPr lang="fa-IR" b="1" dirty="0">
                <a:cs typeface="B Nazanin" pitchFamily="2" charset="-78"/>
              </a:rPr>
              <a:t>3: </a:t>
            </a:r>
            <a:r>
              <a:rPr lang="fa-IR" b="1" dirty="0" err="1">
                <a:cs typeface="B Nazanin" pitchFamily="2" charset="-78"/>
              </a:rPr>
              <a:t>کوینز</a:t>
            </a:r>
            <a:r>
              <a:rPr lang="fa-IR" b="1" dirty="0">
                <a:cs typeface="B Nazanin" pitchFamily="2" charset="-78"/>
              </a:rPr>
              <a:t> 4: </a:t>
            </a:r>
            <a:r>
              <a:rPr lang="fa-IR" b="1" dirty="0" err="1">
                <a:cs typeface="B Nazanin" pitchFamily="2" charset="-78"/>
              </a:rPr>
              <a:t>برانکس</a:t>
            </a:r>
            <a:r>
              <a:rPr lang="fa-IR" dirty="0">
                <a:cs typeface="B Nazanin" pitchFamily="2" charset="-78"/>
              </a:rPr>
              <a:t> </a:t>
            </a:r>
            <a:r>
              <a:rPr lang="fa-IR" b="1" dirty="0">
                <a:cs typeface="B Nazanin" pitchFamily="2" charset="-78"/>
              </a:rPr>
              <a:t>5: </a:t>
            </a:r>
            <a:r>
              <a:rPr lang="fa-IR" b="1" dirty="0" err="1">
                <a:cs typeface="B Nazanin" pitchFamily="2" charset="-78"/>
              </a:rPr>
              <a:t>استاتن</a:t>
            </a:r>
            <a:r>
              <a:rPr lang="fa-IR" b="1" dirty="0">
                <a:cs typeface="B Nazanin" pitchFamily="2" charset="-78"/>
              </a:rPr>
              <a:t> </a:t>
            </a:r>
            <a:r>
              <a:rPr lang="fa-IR" b="1" dirty="0" err="1">
                <a:cs typeface="B Nazanin" pitchFamily="2" charset="-78"/>
              </a:rPr>
              <a:t>آیلند</a:t>
            </a:r>
            <a:endParaRPr lang="fa-IR" dirty="0">
              <a:cs typeface="B Nazanin" pitchFamily="2" charset="-78"/>
            </a:endParaRPr>
          </a:p>
          <a:p>
            <a:pPr marL="0" indent="0" algn="r" rtl="1">
              <a:buNone/>
            </a:pPr>
            <a:r>
              <a:rPr lang="fa-IR" b="1" dirty="0" err="1">
                <a:cs typeface="B Nazanin" pitchFamily="2" charset="-78"/>
              </a:rPr>
              <a:t>منهتن</a:t>
            </a:r>
            <a:r>
              <a:rPr lang="fa-IR" sz="2400" dirty="0">
                <a:cs typeface="B Nazanin" pitchFamily="2" charset="-78"/>
              </a:rPr>
              <a:t> </a:t>
            </a:r>
            <a:br>
              <a:rPr lang="fa-IR" sz="2400" dirty="0">
                <a:cs typeface="B Nazanin" pitchFamily="2" charset="-78"/>
              </a:rPr>
            </a:br>
            <a:endParaRPr lang="fa-IR" dirty="0">
              <a:cs typeface="B Nazanin" pitchFamily="2" charset="-78"/>
            </a:endParaRPr>
          </a:p>
          <a:p>
            <a:pPr marL="0" indent="0" algn="r" rtl="1">
              <a:buNone/>
            </a:pPr>
            <a:r>
              <a:rPr lang="fa-IR" b="1" dirty="0" err="1">
                <a:cs typeface="B Nazanin" pitchFamily="2" charset="-78"/>
              </a:rPr>
              <a:t>منهتن</a:t>
            </a:r>
            <a:r>
              <a:rPr lang="fa-IR" b="1" dirty="0">
                <a:cs typeface="B Nazanin" pitchFamily="2" charset="-78"/>
              </a:rPr>
              <a:t> </a:t>
            </a:r>
            <a:r>
              <a:rPr lang="en-US" dirty="0">
                <a:cs typeface="B Nazanin" pitchFamily="2" charset="-78"/>
              </a:rPr>
              <a:t>Manhattan)</a:t>
            </a:r>
            <a:r>
              <a:rPr lang="fa-IR" dirty="0">
                <a:cs typeface="B Nazanin" pitchFamily="2" charset="-78"/>
              </a:rPr>
              <a:t>)به صورت شبه جزیره‌ای در شهر نیویورک قرار دارد و مهم‌ترین مراکز تجاری و اقتصادی ایالات متحده آمریکا را در خود جای داده‌است.و چگال‌ترین نقطه آمریکا با چگالی ۲۵٬۸۴۶ نفر در هر کیلومتر مربع می‌باشد</a:t>
            </a:r>
            <a:r>
              <a:rPr lang="fa-IR" dirty="0" smtClean="0">
                <a:cs typeface="B Nazanin" pitchFamily="2" charset="-78"/>
              </a:rPr>
              <a:t>.</a:t>
            </a:r>
            <a:r>
              <a:rPr lang="en-US" dirty="0">
                <a:cs typeface="B Nazanin" pitchFamily="2" charset="-78"/>
              </a:rPr>
              <a:t> </a:t>
            </a:r>
            <a:endParaRPr lang="fa-IR" sz="1700" dirty="0">
              <a:cs typeface="B Nazanin" pitchFamily="2" charset="-78"/>
            </a:endParaRPr>
          </a:p>
          <a:p>
            <a:pPr marL="0" indent="0" algn="r" rtl="1">
              <a:buNone/>
            </a:pPr>
            <a:endParaRPr lang="fa-IR" dirty="0">
              <a:cs typeface="B Nazanin" pitchFamily="2" charset="-78"/>
            </a:endParaRPr>
          </a:p>
          <a:p>
            <a:pPr marL="0" indent="0" algn="r" rtl="1">
              <a:buNone/>
            </a:pPr>
            <a:r>
              <a:rPr lang="fa-IR" dirty="0">
                <a:cs typeface="B Nazanin" pitchFamily="2" charset="-78"/>
              </a:rPr>
              <a:t/>
            </a:r>
            <a:br>
              <a:rPr lang="fa-IR" dirty="0">
                <a:cs typeface="B Nazanin" pitchFamily="2" charset="-78"/>
              </a:rPr>
            </a:br>
            <a:endParaRPr lang="fa-IR" dirty="0">
              <a:cs typeface="B Nazanin" pitchFamily="2" charset="-78"/>
            </a:endParaRPr>
          </a:p>
        </p:txBody>
      </p:sp>
      <p:pic>
        <p:nvPicPr>
          <p:cNvPr id="4" name="Picture 3"/>
          <p:cNvPicPr>
            <a:picLocks noChangeAspect="1"/>
          </p:cNvPicPr>
          <p:nvPr/>
        </p:nvPicPr>
        <p:blipFill>
          <a:blip r:embed="rId3"/>
          <a:stretch>
            <a:fillRect/>
          </a:stretch>
        </p:blipFill>
        <p:spPr>
          <a:xfrm>
            <a:off x="481264" y="3090703"/>
            <a:ext cx="4035972" cy="3767297"/>
          </a:xfrm>
          <a:prstGeom prst="rect">
            <a:avLst/>
          </a:prstGeom>
        </p:spPr>
      </p:pic>
    </p:spTree>
    <p:extLst>
      <p:ext uri="{BB962C8B-B14F-4D97-AF65-F5344CB8AC3E}">
        <p14:creationId xmlns:p14="http://schemas.microsoft.com/office/powerpoint/2010/main" val="39385356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0"/>
            <a:ext cx="12192000" cy="6858000"/>
          </a:xfrm>
        </p:spPr>
        <p:txBody>
          <a:bodyPr/>
          <a:lstStyle/>
          <a:p>
            <a:pPr marL="0" indent="0">
              <a:buNone/>
            </a:pPr>
            <a:r>
              <a:rPr lang="fa-IR" b="1" dirty="0" err="1" smtClean="0">
                <a:cs typeface="B Nazanin" pitchFamily="2" charset="-78"/>
              </a:rPr>
              <a:t>بروکلین</a:t>
            </a:r>
            <a:endParaRPr lang="fa-IR" b="1" dirty="0" smtClean="0">
              <a:cs typeface="B Nazanin" pitchFamily="2" charset="-78"/>
            </a:endParaRPr>
          </a:p>
          <a:p>
            <a:pPr marL="0" indent="0" algn="r" rtl="1">
              <a:buNone/>
            </a:pPr>
            <a:r>
              <a:rPr lang="fa-IR" dirty="0">
                <a:cs typeface="B Nazanin" pitchFamily="2" charset="-78"/>
              </a:rPr>
              <a:t/>
            </a:r>
            <a:br>
              <a:rPr lang="fa-IR" dirty="0">
                <a:cs typeface="B Nazanin" pitchFamily="2" charset="-78"/>
              </a:rPr>
            </a:br>
            <a:r>
              <a:rPr lang="fa-IR" b="1" dirty="0" smtClean="0">
                <a:cs typeface="B Nazanin" pitchFamily="2" charset="-78"/>
              </a:rPr>
              <a:t>بروکلین</a:t>
            </a:r>
            <a:r>
              <a:rPr lang="en-US" b="1" dirty="0" smtClean="0">
                <a:cs typeface="B Nazanin" pitchFamily="2" charset="-78"/>
              </a:rPr>
              <a:t> (</a:t>
            </a:r>
            <a:r>
              <a:rPr lang="en-US" dirty="0">
                <a:cs typeface="B Nazanin" pitchFamily="2" charset="-78"/>
              </a:rPr>
              <a:t>Brooklyn)</a:t>
            </a:r>
            <a:r>
              <a:rPr lang="fa-IR" dirty="0">
                <a:cs typeface="B Nazanin" pitchFamily="2" charset="-78"/>
              </a:rPr>
              <a:t>یکی از </a:t>
            </a:r>
            <a:r>
              <a:rPr lang="fa-IR" dirty="0" smtClean="0">
                <a:cs typeface="B Nazanin" pitchFamily="2" charset="-78"/>
              </a:rPr>
              <a:t>قدیمی</a:t>
            </a:r>
            <a:r>
              <a:rPr lang="en-US" dirty="0" smtClean="0">
                <a:cs typeface="B Nazanin" pitchFamily="2" charset="-78"/>
              </a:rPr>
              <a:t> </a:t>
            </a:r>
            <a:r>
              <a:rPr lang="fa-IR" dirty="0" smtClean="0">
                <a:cs typeface="B Nazanin" pitchFamily="2" charset="-78"/>
              </a:rPr>
              <a:t>‌ترین </a:t>
            </a:r>
            <a:r>
              <a:rPr lang="fa-IR" dirty="0">
                <a:cs typeface="B Nazanin" pitchFamily="2" charset="-78"/>
              </a:rPr>
              <a:t>بخش‌های شهر نیویورک و همچنین پر جمعیت‌ترین منطقه در کلان شهر نیویورک و چهارمین منطقه پر جمعیت ایالات متحده آمریکا با ۲.۵ میلیون نفر جمعیت است.</a:t>
            </a:r>
            <a:br>
              <a:rPr lang="fa-IR" dirty="0">
                <a:cs typeface="B Nazanin" pitchFamily="2" charset="-78"/>
              </a:rPr>
            </a:br>
            <a:r>
              <a:rPr lang="fa-IR" dirty="0">
                <a:cs typeface="B Nazanin" pitchFamily="2" charset="-78"/>
              </a:rPr>
              <a:t>بروکلین به نام‌های مختلفی از جمله "شهر شاهان”</a:t>
            </a:r>
            <a:r>
              <a:rPr lang="fa-IR" baseline="30000" dirty="0">
                <a:cs typeface="B Nazanin" pitchFamily="2" charset="-78"/>
              </a:rPr>
              <a:t> ،  </a:t>
            </a:r>
            <a:r>
              <a:rPr lang="fa-IR" dirty="0">
                <a:cs typeface="B Nazanin" pitchFamily="2" charset="-78"/>
              </a:rPr>
              <a:t>به افتخار چارلز دوم، پادشاه وقت انگلستان، "شهر خانه‌ها”،به خاطر </a:t>
            </a:r>
            <a:r>
              <a:rPr lang="fa-IR" dirty="0" smtClean="0">
                <a:cs typeface="B Nazanin" pitchFamily="2" charset="-78"/>
              </a:rPr>
              <a:t>وجود </a:t>
            </a:r>
            <a:r>
              <a:rPr lang="fa-IR" dirty="0">
                <a:cs typeface="B Nazanin" pitchFamily="2" charset="-78"/>
              </a:rPr>
              <a:t>خانه‌های فراوان در آن، "شهر درختان”</a:t>
            </a:r>
            <a:r>
              <a:rPr lang="fa-IR" baseline="30000" dirty="0">
                <a:cs typeface="B Nazanin" pitchFamily="2" charset="-78"/>
              </a:rPr>
              <a:t>،</a:t>
            </a:r>
            <a:r>
              <a:rPr lang="fa-IR" dirty="0">
                <a:cs typeface="B Nazanin" pitchFamily="2" charset="-78"/>
              </a:rPr>
              <a:t>به خاطر وجود درختان قدیمی فراوان، "شهر کلیساها”</a:t>
            </a:r>
            <a:r>
              <a:rPr lang="fa-IR" baseline="30000" dirty="0">
                <a:cs typeface="B Nazanin" pitchFamily="2" charset="-78"/>
              </a:rPr>
              <a:t> ، </a:t>
            </a:r>
            <a:r>
              <a:rPr lang="fa-IR" dirty="0">
                <a:cs typeface="B Nazanin" pitchFamily="2" charset="-78"/>
              </a:rPr>
              <a:t>به خاطر وجود کلیساهای قدیمی فراوان و عظیم معروف است.</a:t>
            </a:r>
            <a:br>
              <a:rPr lang="fa-IR" dirty="0">
                <a:cs typeface="B Nazanin" pitchFamily="2" charset="-78"/>
              </a:rPr>
            </a:br>
            <a:r>
              <a:rPr lang="fa-IR" b="1" dirty="0" err="1">
                <a:cs typeface="B Nazanin" pitchFamily="2" charset="-78"/>
              </a:rPr>
              <a:t>کویینز</a:t>
            </a:r>
            <a:endParaRPr lang="fa-IR" dirty="0">
              <a:cs typeface="B Nazanin" pitchFamily="2" charset="-78"/>
            </a:endParaRPr>
          </a:p>
          <a:p>
            <a:pPr marL="0" indent="0" algn="r" rtl="1">
              <a:buNone/>
            </a:pPr>
            <a:r>
              <a:rPr lang="fa-IR" b="1" dirty="0" err="1">
                <a:cs typeface="B Nazanin" pitchFamily="2" charset="-78"/>
              </a:rPr>
              <a:t>کویینز</a:t>
            </a:r>
            <a:r>
              <a:rPr lang="fa-IR" dirty="0">
                <a:cs typeface="B Nazanin" pitchFamily="2" charset="-78"/>
              </a:rPr>
              <a:t> (</a:t>
            </a:r>
            <a:r>
              <a:rPr lang="en-US" dirty="0">
                <a:cs typeface="B Nazanin" pitchFamily="2" charset="-78"/>
              </a:rPr>
              <a:t>(Queens</a:t>
            </a:r>
            <a:r>
              <a:rPr lang="fa-IR" dirty="0">
                <a:cs typeface="B Nazanin" pitchFamily="2" charset="-78"/>
              </a:rPr>
              <a:t> از لحاظ مساحت </a:t>
            </a:r>
            <a:r>
              <a:rPr lang="fa-IR" dirty="0" err="1">
                <a:cs typeface="B Nazanin" pitchFamily="2" charset="-78"/>
              </a:rPr>
              <a:t>بزرگ‌ترین</a:t>
            </a:r>
            <a:r>
              <a:rPr lang="fa-IR" dirty="0">
                <a:cs typeface="B Nazanin" pitchFamily="2" charset="-78"/>
              </a:rPr>
              <a:t> محله از محلات پنج گانه </a:t>
            </a:r>
            <a:r>
              <a:rPr lang="fa-IR" dirty="0" err="1">
                <a:cs typeface="B Nazanin" pitchFamily="2" charset="-78"/>
              </a:rPr>
              <a:t>کلان‌شهر</a:t>
            </a:r>
            <a:r>
              <a:rPr lang="fa-IR" dirty="0">
                <a:cs typeface="B Nazanin" pitchFamily="2" charset="-78"/>
              </a:rPr>
              <a:t> نیویورک است. دو فرودگاه بزرگ شهر نیویورک در محله </a:t>
            </a:r>
            <a:r>
              <a:rPr lang="fa-IR" dirty="0" err="1">
                <a:cs typeface="B Nazanin" pitchFamily="2" charset="-78"/>
              </a:rPr>
              <a:t>کوینز</a:t>
            </a:r>
            <a:r>
              <a:rPr lang="fa-IR" dirty="0">
                <a:cs typeface="B Nazanin" pitchFamily="2" charset="-78"/>
              </a:rPr>
              <a:t> قرار دارند</a:t>
            </a:r>
            <a:r>
              <a:rPr lang="fa-IR" dirty="0" smtClean="0">
                <a:cs typeface="B Nazanin" pitchFamily="2" charset="-78"/>
              </a:rPr>
              <a:t>.</a:t>
            </a:r>
            <a:r>
              <a:rPr lang="en-US" dirty="0">
                <a:cs typeface="B Nazanin" pitchFamily="2" charset="-78"/>
              </a:rPr>
              <a:t> (www.Wikipedia.com)</a:t>
            </a:r>
            <a:endParaRPr lang="fa-IR" dirty="0">
              <a:cs typeface="B Nazanin" pitchFamily="2" charset="-78"/>
            </a:endParaRPr>
          </a:p>
          <a:p>
            <a:pPr marL="0" indent="0">
              <a:buNone/>
            </a:pPr>
            <a:endParaRPr lang="fa-IR" dirty="0">
              <a:cs typeface="B Nazanin" pitchFamily="2" charset="-78"/>
            </a:endParaRPr>
          </a:p>
          <a:p>
            <a:pPr marL="0" indent="0">
              <a:buNone/>
            </a:pPr>
            <a:r>
              <a:rPr lang="fa-IR" dirty="0" smtClean="0">
                <a:cs typeface="B Nazanin" pitchFamily="2" charset="-78"/>
              </a:rPr>
              <a:t>.</a:t>
            </a:r>
            <a:r>
              <a:rPr lang="en-US" dirty="0">
                <a:cs typeface="B Nazanin" pitchFamily="2" charset="-78"/>
              </a:rPr>
              <a:t> </a:t>
            </a:r>
            <a:endParaRPr lang="en-US" dirty="0" smtClean="0">
              <a:cs typeface="B Nazanin" pitchFamily="2" charset="-78"/>
            </a:endParaRPr>
          </a:p>
        </p:txBody>
      </p:sp>
      <p:pic>
        <p:nvPicPr>
          <p:cNvPr id="4" name="Picture 3"/>
          <p:cNvPicPr>
            <a:picLocks noChangeAspect="1"/>
          </p:cNvPicPr>
          <p:nvPr/>
        </p:nvPicPr>
        <p:blipFill>
          <a:blip r:embed="rId3"/>
          <a:stretch>
            <a:fillRect/>
          </a:stretch>
        </p:blipFill>
        <p:spPr>
          <a:xfrm>
            <a:off x="-31845" y="100014"/>
            <a:ext cx="6834208" cy="2938527"/>
          </a:xfrm>
          <a:prstGeom prst="rect">
            <a:avLst/>
          </a:prstGeom>
        </p:spPr>
      </p:pic>
      <p:pic>
        <p:nvPicPr>
          <p:cNvPr id="5" name="Picture 4"/>
          <p:cNvPicPr>
            <a:picLocks noChangeAspect="1"/>
          </p:cNvPicPr>
          <p:nvPr/>
        </p:nvPicPr>
        <p:blipFill>
          <a:blip r:embed="rId4"/>
          <a:stretch>
            <a:fillRect/>
          </a:stretch>
        </p:blipFill>
        <p:spPr>
          <a:xfrm>
            <a:off x="0" y="3671985"/>
            <a:ext cx="2926334" cy="3286029"/>
          </a:xfrm>
          <a:prstGeom prst="rect">
            <a:avLst/>
          </a:prstGeom>
        </p:spPr>
      </p:pic>
      <p:pic>
        <p:nvPicPr>
          <p:cNvPr id="6" name="Picture 5"/>
          <p:cNvPicPr>
            <a:picLocks noChangeAspect="1"/>
          </p:cNvPicPr>
          <p:nvPr/>
        </p:nvPicPr>
        <p:blipFill>
          <a:blip r:embed="rId5"/>
          <a:stretch>
            <a:fillRect/>
          </a:stretch>
        </p:blipFill>
        <p:spPr>
          <a:xfrm>
            <a:off x="2926334" y="4384760"/>
            <a:ext cx="2859272" cy="2286198"/>
          </a:xfrm>
          <a:prstGeom prst="rect">
            <a:avLst/>
          </a:prstGeom>
        </p:spPr>
      </p:pic>
    </p:spTree>
    <p:extLst>
      <p:ext uri="{BB962C8B-B14F-4D97-AF65-F5344CB8AC3E}">
        <p14:creationId xmlns:p14="http://schemas.microsoft.com/office/powerpoint/2010/main" val="2113917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0"/>
            <a:ext cx="12192000" cy="6858000"/>
          </a:xfrm>
        </p:spPr>
        <p:txBody>
          <a:bodyPr>
            <a:normAutofit/>
          </a:bodyPr>
          <a:lstStyle/>
          <a:p>
            <a:pPr marL="0" indent="0" algn="r" rtl="1">
              <a:buNone/>
            </a:pPr>
            <a:r>
              <a:rPr lang="fa-IR" sz="3200" b="1" dirty="0" err="1">
                <a:cs typeface="B Nazanin" pitchFamily="2" charset="-78"/>
              </a:rPr>
              <a:t>برانکس</a:t>
            </a:r>
            <a:endParaRPr lang="fa-IR" sz="3200" b="1" dirty="0">
              <a:cs typeface="B Nazanin" pitchFamily="2" charset="-78"/>
            </a:endParaRPr>
          </a:p>
          <a:p>
            <a:pPr marL="0" indent="0" algn="r" rtl="1">
              <a:buNone/>
            </a:pPr>
            <a:r>
              <a:rPr lang="fa-IR" sz="3200" b="1" dirty="0">
                <a:cs typeface="B Nazanin" pitchFamily="2" charset="-78"/>
              </a:rPr>
              <a:t/>
            </a:r>
            <a:br>
              <a:rPr lang="fa-IR" sz="3200" b="1" dirty="0">
                <a:cs typeface="B Nazanin" pitchFamily="2" charset="-78"/>
              </a:rPr>
            </a:br>
            <a:r>
              <a:rPr lang="fa-IR" sz="3200" b="1" dirty="0" err="1">
                <a:cs typeface="B Nazanin" pitchFamily="2" charset="-78"/>
              </a:rPr>
              <a:t>برانکس</a:t>
            </a:r>
            <a:r>
              <a:rPr lang="fa-IR" sz="3200" dirty="0">
                <a:cs typeface="B Nazanin" pitchFamily="2" charset="-78"/>
              </a:rPr>
              <a:t> </a:t>
            </a:r>
            <a:r>
              <a:rPr lang="en-US" sz="3200" dirty="0">
                <a:cs typeface="B Nazanin" pitchFamily="2" charset="-78"/>
              </a:rPr>
              <a:t>(The Bronx) </a:t>
            </a:r>
            <a:r>
              <a:rPr lang="fa-IR" sz="3200" dirty="0" err="1">
                <a:cs typeface="B Nazanin" pitchFamily="2" charset="-78"/>
              </a:rPr>
              <a:t>شمالی‌ترین</a:t>
            </a:r>
            <a:r>
              <a:rPr lang="fa-IR" sz="3200" dirty="0">
                <a:cs typeface="B Nazanin" pitchFamily="2" charset="-78"/>
              </a:rPr>
              <a:t> محله شهر نیویورک و در شمال محله </a:t>
            </a:r>
            <a:r>
              <a:rPr lang="fa-IR" sz="3200" dirty="0" err="1">
                <a:cs typeface="B Nazanin" pitchFamily="2" charset="-78"/>
              </a:rPr>
              <a:t>منهتن</a:t>
            </a:r>
            <a:r>
              <a:rPr lang="fa-IR" sz="3200" dirty="0">
                <a:cs typeface="B Nazanin" pitchFamily="2" charset="-78"/>
              </a:rPr>
              <a:t> قرار دارد. و جمعیتی حدود ۱٬۳۵۷٬۵۸۹ نفر </a:t>
            </a:r>
            <a:r>
              <a:rPr lang="fa-IR" sz="3200" dirty="0" smtClean="0">
                <a:cs typeface="B Nazanin" pitchFamily="2" charset="-78"/>
              </a:rPr>
              <a:t>دارد.</a:t>
            </a:r>
            <a:endParaRPr lang="fa-IR" sz="3200" b="1" dirty="0" smtClean="0">
              <a:cs typeface="B Nazanin" pitchFamily="2" charset="-78"/>
            </a:endParaRPr>
          </a:p>
          <a:p>
            <a:pPr marL="0" indent="0" algn="r" rtl="1">
              <a:buNone/>
            </a:pPr>
            <a:endParaRPr lang="fa-IR" sz="3200" b="1" dirty="0">
              <a:cs typeface="B Nazanin" pitchFamily="2" charset="-78"/>
            </a:endParaRPr>
          </a:p>
          <a:p>
            <a:pPr marL="0" indent="0" algn="r" rtl="1">
              <a:buNone/>
            </a:pPr>
            <a:r>
              <a:rPr lang="fa-IR" sz="3200" b="1" dirty="0" err="1" smtClean="0">
                <a:cs typeface="B Nazanin" pitchFamily="2" charset="-78"/>
              </a:rPr>
              <a:t>استاتن</a:t>
            </a:r>
            <a:r>
              <a:rPr lang="fa-IR" sz="3200" b="1" dirty="0" smtClean="0">
                <a:cs typeface="B Nazanin" pitchFamily="2" charset="-78"/>
              </a:rPr>
              <a:t> </a:t>
            </a:r>
            <a:r>
              <a:rPr lang="fa-IR" sz="3200" b="1" dirty="0" err="1">
                <a:cs typeface="B Nazanin" pitchFamily="2" charset="-78"/>
              </a:rPr>
              <a:t>آیلند</a:t>
            </a:r>
            <a:endParaRPr lang="fa-IR" sz="3200" b="1" dirty="0">
              <a:cs typeface="B Nazanin" pitchFamily="2" charset="-78"/>
            </a:endParaRPr>
          </a:p>
          <a:p>
            <a:pPr marL="0" indent="0" algn="r" rtl="1">
              <a:buNone/>
            </a:pPr>
            <a:r>
              <a:rPr lang="fa-IR" sz="3200" b="1" dirty="0" err="1">
                <a:cs typeface="B Nazanin" pitchFamily="2" charset="-78"/>
              </a:rPr>
              <a:t>استاتن</a:t>
            </a:r>
            <a:r>
              <a:rPr lang="fa-IR" sz="3200" b="1" dirty="0">
                <a:cs typeface="B Nazanin" pitchFamily="2" charset="-78"/>
              </a:rPr>
              <a:t> </a:t>
            </a:r>
            <a:r>
              <a:rPr lang="fa-IR" sz="3200" b="1" dirty="0" err="1">
                <a:cs typeface="B Nazanin" pitchFamily="2" charset="-78"/>
              </a:rPr>
              <a:t>آیلند</a:t>
            </a:r>
            <a:r>
              <a:rPr lang="fa-IR" sz="3200" dirty="0">
                <a:cs typeface="B Nazanin" pitchFamily="2" charset="-78"/>
              </a:rPr>
              <a:t> ( </a:t>
            </a:r>
            <a:r>
              <a:rPr lang="en-US" sz="3200" dirty="0">
                <a:cs typeface="B Nazanin" pitchFamily="2" charset="-78"/>
              </a:rPr>
              <a:t>(Staten Island</a:t>
            </a:r>
            <a:r>
              <a:rPr lang="fa-IR" sz="3200" dirty="0" err="1">
                <a:cs typeface="B Nazanin" pitchFamily="2" charset="-78"/>
              </a:rPr>
              <a:t>جزیره‌ای</a:t>
            </a:r>
            <a:r>
              <a:rPr lang="fa-IR" sz="3200" dirty="0">
                <a:cs typeface="B Nazanin" pitchFamily="2" charset="-78"/>
              </a:rPr>
              <a:t> است که در </a:t>
            </a:r>
            <a:r>
              <a:rPr lang="fa-IR" sz="3200" dirty="0" err="1">
                <a:cs typeface="B Nazanin" pitchFamily="2" charset="-78"/>
              </a:rPr>
              <a:t>جنوبی‌ترین</a:t>
            </a:r>
            <a:r>
              <a:rPr lang="fa-IR" sz="3200" dirty="0">
                <a:cs typeface="B Nazanin" pitchFamily="2" charset="-78"/>
              </a:rPr>
              <a:t> ناحیه شهر نیویورک و در بخش </a:t>
            </a:r>
            <a:r>
              <a:rPr lang="fa-IR" sz="3200" dirty="0" err="1">
                <a:cs typeface="B Nazanin" pitchFamily="2" charset="-78"/>
              </a:rPr>
              <a:t>ریچموند</a:t>
            </a:r>
            <a:r>
              <a:rPr lang="fa-IR" sz="3200" dirty="0">
                <a:cs typeface="B Nazanin" pitchFamily="2" charset="-78"/>
              </a:rPr>
              <a:t> قرار دارد. </a:t>
            </a:r>
            <a:r>
              <a:rPr lang="fa-IR" sz="3200" dirty="0" err="1">
                <a:cs typeface="B Nazanin" pitchFamily="2" charset="-78"/>
              </a:rPr>
              <a:t>وجمعیتی</a:t>
            </a:r>
            <a:r>
              <a:rPr lang="fa-IR" sz="3200" dirty="0">
                <a:cs typeface="B Nazanin" pitchFamily="2" charset="-78"/>
              </a:rPr>
              <a:t> حدود۴۴۳٬۷۲۸ نفر دارد.</a:t>
            </a:r>
          </a:p>
          <a:p>
            <a:pPr marL="0" indent="0" algn="r" rtl="1">
              <a:buNone/>
            </a:pPr>
            <a:endParaRPr lang="fa-IR" sz="3200" dirty="0">
              <a:cs typeface="B Nazanin" pitchFamily="2" charset="-78"/>
            </a:endParaRPr>
          </a:p>
        </p:txBody>
      </p:sp>
      <p:pic>
        <p:nvPicPr>
          <p:cNvPr id="4" name="Picture 2"/>
          <p:cNvPicPr>
            <a:picLocks noChangeAspect="1" noChangeArrowheads="1"/>
          </p:cNvPicPr>
          <p:nvPr/>
        </p:nvPicPr>
        <p:blipFill>
          <a:blip r:embed="rId3"/>
          <a:srcRect/>
          <a:stretch>
            <a:fillRect/>
          </a:stretch>
        </p:blipFill>
        <p:spPr bwMode="auto">
          <a:xfrm>
            <a:off x="571472" y="357166"/>
            <a:ext cx="2928958" cy="2786082"/>
          </a:xfrm>
          <a:prstGeom prst="rect">
            <a:avLst/>
          </a:prstGeom>
          <a:noFill/>
          <a:ln w="9525">
            <a:noFill/>
            <a:miter lim="800000"/>
            <a:headEnd/>
            <a:tailEnd/>
          </a:ln>
          <a:effectLst/>
        </p:spPr>
      </p:pic>
      <p:pic>
        <p:nvPicPr>
          <p:cNvPr id="5" name="Picture 3"/>
          <p:cNvPicPr>
            <a:picLocks noChangeAspect="1" noChangeArrowheads="1"/>
          </p:cNvPicPr>
          <p:nvPr/>
        </p:nvPicPr>
        <p:blipFill>
          <a:blip r:embed="rId4"/>
          <a:srcRect/>
          <a:stretch>
            <a:fillRect/>
          </a:stretch>
        </p:blipFill>
        <p:spPr bwMode="auto">
          <a:xfrm>
            <a:off x="3534017" y="1214422"/>
            <a:ext cx="1714512" cy="1500198"/>
          </a:xfrm>
          <a:prstGeom prst="rect">
            <a:avLst/>
          </a:prstGeom>
          <a:noFill/>
          <a:ln w="9525">
            <a:noFill/>
            <a:miter lim="800000"/>
            <a:headEnd/>
            <a:tailEnd/>
          </a:ln>
          <a:effectLst/>
        </p:spPr>
      </p:pic>
      <p:pic>
        <p:nvPicPr>
          <p:cNvPr id="6" name="Picture 2"/>
          <p:cNvPicPr>
            <a:picLocks noChangeAspect="1" noChangeArrowheads="1"/>
          </p:cNvPicPr>
          <p:nvPr/>
        </p:nvPicPr>
        <p:blipFill>
          <a:blip r:embed="rId5"/>
          <a:srcRect/>
          <a:stretch>
            <a:fillRect/>
          </a:stretch>
        </p:blipFill>
        <p:spPr bwMode="auto">
          <a:xfrm>
            <a:off x="428596" y="4000480"/>
            <a:ext cx="3214710" cy="2857520"/>
          </a:xfrm>
          <a:prstGeom prst="rect">
            <a:avLst/>
          </a:prstGeom>
          <a:noFill/>
          <a:ln w="9525">
            <a:noFill/>
            <a:miter lim="800000"/>
            <a:headEnd/>
            <a:tailEnd/>
          </a:ln>
          <a:effectLst/>
        </p:spPr>
      </p:pic>
      <p:pic>
        <p:nvPicPr>
          <p:cNvPr id="8" name="Picture 3"/>
          <p:cNvPicPr>
            <a:picLocks noChangeAspect="1" noChangeArrowheads="1"/>
          </p:cNvPicPr>
          <p:nvPr/>
        </p:nvPicPr>
        <p:blipFill>
          <a:blip r:embed="rId6"/>
          <a:srcRect/>
          <a:stretch>
            <a:fillRect/>
          </a:stretch>
        </p:blipFill>
        <p:spPr bwMode="auto">
          <a:xfrm>
            <a:off x="3714744" y="3595678"/>
            <a:ext cx="3476636" cy="3262322"/>
          </a:xfrm>
          <a:prstGeom prst="rect">
            <a:avLst/>
          </a:prstGeom>
          <a:noFill/>
          <a:ln w="9525">
            <a:noFill/>
            <a:miter lim="800000"/>
            <a:headEnd/>
            <a:tailEnd/>
          </a:ln>
          <a:effectLst/>
        </p:spPr>
      </p:pic>
    </p:spTree>
    <p:extLst>
      <p:ext uri="{BB962C8B-B14F-4D97-AF65-F5344CB8AC3E}">
        <p14:creationId xmlns:p14="http://schemas.microsoft.com/office/powerpoint/2010/main" val="11385520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b="1" dirty="0">
                <a:solidFill>
                  <a:schemeClr val="tx1">
                    <a:lumMod val="85000"/>
                  </a:schemeClr>
                </a:solidFill>
                <a:cs typeface="B Nazanin" pitchFamily="2" charset="-78"/>
              </a:rPr>
              <a:t>مراکز اقتصادی و سیاسی</a:t>
            </a:r>
            <a:endParaRPr lang="fa-IR" dirty="0">
              <a:solidFill>
                <a:schemeClr val="tx1">
                  <a:lumMod val="85000"/>
                </a:schemeClr>
              </a:solidFill>
              <a:cs typeface="B Nazanin" pitchFamily="2" charset="-78"/>
            </a:endParaRPr>
          </a:p>
        </p:txBody>
      </p:sp>
      <p:sp>
        <p:nvSpPr>
          <p:cNvPr id="3" name="Content Placeholder 2"/>
          <p:cNvSpPr>
            <a:spLocks noGrp="1"/>
          </p:cNvSpPr>
          <p:nvPr>
            <p:ph idx="1"/>
          </p:nvPr>
        </p:nvSpPr>
        <p:spPr/>
        <p:txBody>
          <a:bodyPr>
            <a:normAutofit fontScale="92500" lnSpcReduction="10000"/>
          </a:bodyPr>
          <a:lstStyle/>
          <a:p>
            <a:pPr marL="0" indent="0" algn="r" rtl="1">
              <a:buNone/>
            </a:pPr>
            <a:r>
              <a:rPr lang="fa-IR" b="1" dirty="0">
                <a:solidFill>
                  <a:schemeClr val="tx1">
                    <a:lumMod val="85000"/>
                  </a:schemeClr>
                </a:solidFill>
                <a:cs typeface="B Nazanin" pitchFamily="2" charset="-78"/>
              </a:rPr>
              <a:t>مرکز تجارت جهانی</a:t>
            </a:r>
            <a:r>
              <a:rPr lang="fa-IR" dirty="0">
                <a:solidFill>
                  <a:schemeClr val="tx1">
                    <a:lumMod val="85000"/>
                  </a:schemeClr>
                </a:solidFill>
                <a:cs typeface="B Nazanin" pitchFamily="2" charset="-78"/>
              </a:rPr>
              <a:t> </a:t>
            </a:r>
            <a:r>
              <a:rPr lang="en-US" dirty="0">
                <a:solidFill>
                  <a:schemeClr val="tx1">
                    <a:lumMod val="85000"/>
                  </a:schemeClr>
                </a:solidFill>
                <a:cs typeface="B Nazanin" pitchFamily="2" charset="-78"/>
              </a:rPr>
              <a:t>World Trade Center) </a:t>
            </a:r>
            <a:r>
              <a:rPr lang="fa-IR" dirty="0">
                <a:solidFill>
                  <a:schemeClr val="tx1">
                    <a:lumMod val="85000"/>
                  </a:schemeClr>
                </a:solidFill>
                <a:cs typeface="B Nazanin" pitchFamily="2" charset="-78"/>
              </a:rPr>
              <a:t>)که گاهی </a:t>
            </a:r>
            <a:r>
              <a:rPr lang="fa-IR" i="1" dirty="0" err="1">
                <a:solidFill>
                  <a:schemeClr val="tx1">
                    <a:lumMod val="85000"/>
                  </a:schemeClr>
                </a:solidFill>
                <a:cs typeface="B Nazanin" pitchFamily="2" charset="-78"/>
              </a:rPr>
              <a:t>برج‌های</a:t>
            </a:r>
            <a:r>
              <a:rPr lang="fa-IR" i="1" dirty="0">
                <a:solidFill>
                  <a:schemeClr val="tx1">
                    <a:lumMod val="85000"/>
                  </a:schemeClr>
                </a:solidFill>
                <a:cs typeface="B Nazanin" pitchFamily="2" charset="-78"/>
              </a:rPr>
              <a:t> </a:t>
            </a:r>
            <a:r>
              <a:rPr lang="fa-IR" i="1" dirty="0" err="1">
                <a:solidFill>
                  <a:schemeClr val="tx1">
                    <a:lumMod val="85000"/>
                  </a:schemeClr>
                </a:solidFill>
                <a:cs typeface="B Nazanin" pitchFamily="2" charset="-78"/>
              </a:rPr>
              <a:t>دوقلو</a:t>
            </a:r>
            <a:r>
              <a:rPr lang="fa-IR" dirty="0">
                <a:solidFill>
                  <a:schemeClr val="tx1">
                    <a:lumMod val="85000"/>
                  </a:schemeClr>
                </a:solidFill>
                <a:cs typeface="B Nazanin" pitchFamily="2" charset="-78"/>
              </a:rPr>
              <a:t> نامیده </a:t>
            </a:r>
            <a:r>
              <a:rPr lang="fa-IR" dirty="0" err="1">
                <a:solidFill>
                  <a:schemeClr val="tx1">
                    <a:lumMod val="85000"/>
                  </a:schemeClr>
                </a:solidFill>
                <a:cs typeface="B Nazanin" pitchFamily="2" charset="-78"/>
              </a:rPr>
              <a:t>می‌شوند</a:t>
            </a:r>
            <a:r>
              <a:rPr lang="fa-IR" dirty="0">
                <a:solidFill>
                  <a:schemeClr val="tx1">
                    <a:lumMod val="85000"/>
                  </a:schemeClr>
                </a:solidFill>
                <a:cs typeface="B Nazanin" pitchFamily="2" charset="-78"/>
              </a:rPr>
              <a:t>، </a:t>
            </a:r>
            <a:r>
              <a:rPr lang="fa-IR" dirty="0" smtClean="0">
                <a:solidFill>
                  <a:schemeClr val="tx1">
                    <a:lumMod val="85000"/>
                  </a:schemeClr>
                </a:solidFill>
                <a:cs typeface="B Nazanin" pitchFamily="2" charset="-78"/>
              </a:rPr>
              <a:t>مجموعه ۷ </a:t>
            </a:r>
            <a:r>
              <a:rPr lang="fa-IR" dirty="0">
                <a:solidFill>
                  <a:schemeClr val="tx1">
                    <a:lumMod val="85000"/>
                  </a:schemeClr>
                </a:solidFill>
                <a:cs typeface="B Nazanin" pitchFamily="2" charset="-78"/>
              </a:rPr>
              <a:t>ساختمان در منطقه </a:t>
            </a:r>
            <a:r>
              <a:rPr lang="fa-IR" dirty="0" err="1">
                <a:solidFill>
                  <a:schemeClr val="tx1">
                    <a:lumMod val="85000"/>
                  </a:schemeClr>
                </a:solidFill>
                <a:cs typeface="B Nazanin" pitchFamily="2" charset="-78"/>
              </a:rPr>
              <a:t>منهتن</a:t>
            </a:r>
            <a:r>
              <a:rPr lang="fa-IR" dirty="0">
                <a:solidFill>
                  <a:schemeClr val="tx1">
                    <a:lumMod val="85000"/>
                  </a:schemeClr>
                </a:solidFill>
                <a:cs typeface="B Nazanin" pitchFamily="2" charset="-78"/>
              </a:rPr>
              <a:t> که توسط معمار ژاپنی-آمریکایی </a:t>
            </a:r>
            <a:r>
              <a:rPr lang="fa-IR" dirty="0" err="1">
                <a:solidFill>
                  <a:schemeClr val="tx1">
                    <a:lumMod val="85000"/>
                  </a:schemeClr>
                </a:solidFill>
                <a:cs typeface="B Nazanin" pitchFamily="2" charset="-78"/>
              </a:rPr>
              <a:t>مینورو</a:t>
            </a:r>
            <a:r>
              <a:rPr lang="fa-IR" dirty="0">
                <a:solidFill>
                  <a:schemeClr val="tx1">
                    <a:lumMod val="85000"/>
                  </a:schemeClr>
                </a:solidFill>
                <a:cs typeface="B Nazanin" pitchFamily="2" charset="-78"/>
              </a:rPr>
              <a:t> </a:t>
            </a:r>
            <a:r>
              <a:rPr lang="fa-IR" dirty="0" err="1">
                <a:solidFill>
                  <a:schemeClr val="tx1">
                    <a:lumMod val="85000"/>
                  </a:schemeClr>
                </a:solidFill>
                <a:cs typeface="B Nazanin" pitchFamily="2" charset="-78"/>
              </a:rPr>
              <a:t>یامازاکی</a:t>
            </a:r>
            <a:r>
              <a:rPr lang="fa-IR" dirty="0">
                <a:solidFill>
                  <a:schemeClr val="tx1">
                    <a:lumMod val="85000"/>
                  </a:schemeClr>
                </a:solidFill>
                <a:cs typeface="B Nazanin" pitchFamily="2" charset="-78"/>
              </a:rPr>
              <a:t> طراحی شده بود. </a:t>
            </a:r>
            <a:r>
              <a:rPr lang="fa-IR" dirty="0" err="1">
                <a:solidFill>
                  <a:schemeClr val="tx1">
                    <a:lumMod val="85000"/>
                  </a:schemeClr>
                </a:solidFill>
                <a:cs typeface="B Nazanin" pitchFamily="2" charset="-78"/>
              </a:rPr>
              <a:t>درحملات</a:t>
            </a:r>
            <a:r>
              <a:rPr lang="fa-IR" dirty="0">
                <a:solidFill>
                  <a:schemeClr val="tx1">
                    <a:lumMod val="85000"/>
                  </a:schemeClr>
                </a:solidFill>
                <a:cs typeface="B Nazanin" pitchFamily="2" charset="-78"/>
              </a:rPr>
              <a:t> 11سپتامبر 2001، ساختمان شماره ۱، ساختمان شماره ۲ و ساختمان شماره ۷ فرو ریخت.</a:t>
            </a:r>
          </a:p>
          <a:p>
            <a:pPr marL="0" indent="0" algn="r" rtl="1">
              <a:buNone/>
            </a:pPr>
            <a:r>
              <a:rPr lang="fa-IR" b="1" dirty="0">
                <a:solidFill>
                  <a:schemeClr val="tx1">
                    <a:lumMod val="85000"/>
                  </a:schemeClr>
                </a:solidFill>
                <a:cs typeface="B Nazanin" pitchFamily="2" charset="-78"/>
              </a:rPr>
              <a:t>سازمان ملل متحد</a:t>
            </a:r>
            <a:r>
              <a:rPr lang="fa-IR" dirty="0">
                <a:solidFill>
                  <a:schemeClr val="tx1">
                    <a:lumMod val="85000"/>
                  </a:schemeClr>
                </a:solidFill>
                <a:cs typeface="B Nazanin" pitchFamily="2" charset="-78"/>
              </a:rPr>
              <a:t> سازمانی </a:t>
            </a:r>
            <a:r>
              <a:rPr lang="fa-IR" dirty="0" err="1">
                <a:solidFill>
                  <a:schemeClr val="tx1">
                    <a:lumMod val="85000"/>
                  </a:schemeClr>
                </a:solidFill>
                <a:cs typeface="B Nazanin" pitchFamily="2" charset="-78"/>
              </a:rPr>
              <a:t>بین‌المللی</a:t>
            </a:r>
            <a:r>
              <a:rPr lang="fa-IR" dirty="0">
                <a:solidFill>
                  <a:schemeClr val="tx1">
                    <a:lumMod val="85000"/>
                  </a:schemeClr>
                </a:solidFill>
                <a:cs typeface="B Nazanin" pitchFamily="2" charset="-78"/>
              </a:rPr>
              <a:t> است که در ۱۹۴۵ میلادی تأسیس و جایگزین جامعه ملل شد. این سازمان توسط ۵۱ کشور تأسیس و در سال ۲۰۱۱ میلادی، ۱۹۳ کشور عضو </a:t>
            </a:r>
            <a:r>
              <a:rPr lang="fa-IR" dirty="0" err="1">
                <a:solidFill>
                  <a:schemeClr val="tx1">
                    <a:lumMod val="85000"/>
                  </a:schemeClr>
                </a:solidFill>
                <a:cs typeface="B Nazanin" pitchFamily="2" charset="-78"/>
              </a:rPr>
              <a:t>داشته‌است</a:t>
            </a:r>
            <a:r>
              <a:rPr lang="fa-IR" dirty="0">
                <a:solidFill>
                  <a:schemeClr val="tx1">
                    <a:lumMod val="85000"/>
                  </a:schemeClr>
                </a:solidFill>
                <a:cs typeface="B Nazanin" pitchFamily="2" charset="-78"/>
              </a:rPr>
              <a:t>. اعضای آن تقریباً شامل همه کشورهای مستقلی </a:t>
            </a:r>
            <a:r>
              <a:rPr lang="fa-IR" dirty="0" err="1">
                <a:solidFill>
                  <a:schemeClr val="tx1">
                    <a:lumMod val="85000"/>
                  </a:schemeClr>
                </a:solidFill>
                <a:cs typeface="B Nazanin" pitchFamily="2" charset="-78"/>
              </a:rPr>
              <a:t>می‌شود</a:t>
            </a:r>
            <a:r>
              <a:rPr lang="fa-IR" dirty="0">
                <a:solidFill>
                  <a:schemeClr val="tx1">
                    <a:lumMod val="85000"/>
                  </a:schemeClr>
                </a:solidFill>
                <a:cs typeface="B Nazanin" pitchFamily="2" charset="-78"/>
              </a:rPr>
              <a:t> که از نظر </a:t>
            </a:r>
            <a:r>
              <a:rPr lang="fa-IR" dirty="0" err="1">
                <a:solidFill>
                  <a:schemeClr val="tx1">
                    <a:lumMod val="85000"/>
                  </a:schemeClr>
                </a:solidFill>
                <a:cs typeface="B Nazanin" pitchFamily="2" charset="-78"/>
              </a:rPr>
              <a:t>بین‌المللی</a:t>
            </a:r>
            <a:r>
              <a:rPr lang="fa-IR" dirty="0">
                <a:solidFill>
                  <a:schemeClr val="tx1">
                    <a:lumMod val="85000"/>
                  </a:schemeClr>
                </a:solidFill>
                <a:cs typeface="B Nazanin" pitchFamily="2" charset="-78"/>
              </a:rPr>
              <a:t> به رسمیت شناخته </a:t>
            </a:r>
            <a:r>
              <a:rPr lang="fa-IR" dirty="0" err="1">
                <a:solidFill>
                  <a:schemeClr val="tx1">
                    <a:lumMod val="85000"/>
                  </a:schemeClr>
                </a:solidFill>
                <a:cs typeface="B Nazanin" pitchFamily="2" charset="-78"/>
              </a:rPr>
              <a:t>شده‌اند</a:t>
            </a:r>
            <a:r>
              <a:rPr lang="fa-IR" dirty="0">
                <a:solidFill>
                  <a:schemeClr val="tx1">
                    <a:lumMod val="85000"/>
                  </a:schemeClr>
                </a:solidFill>
                <a:cs typeface="B Nazanin" pitchFamily="2" charset="-78"/>
              </a:rPr>
              <a:t>.</a:t>
            </a:r>
          </a:p>
          <a:p>
            <a:pPr marL="0" indent="0" algn="r" rtl="1">
              <a:buNone/>
            </a:pPr>
            <a:r>
              <a:rPr lang="fa-IR" dirty="0">
                <a:solidFill>
                  <a:schemeClr val="tx1">
                    <a:lumMod val="85000"/>
                  </a:schemeClr>
                </a:solidFill>
                <a:cs typeface="B Nazanin" pitchFamily="2" charset="-78"/>
              </a:rPr>
              <a:t>سازمان ملل در پایان جنگ جهانی دوم و از سوی کشورهای پیروز در آن جنگ شکل گرفت و سازمان و روال حاکم بر فعالیت آن نشان از شرایط جهانی بعد از جنگ دوم دارد. شورای امنیت </a:t>
            </a:r>
            <a:r>
              <a:rPr lang="fa-IR" dirty="0" err="1">
                <a:solidFill>
                  <a:schemeClr val="tx1">
                    <a:lumMod val="85000"/>
                  </a:schemeClr>
                </a:solidFill>
                <a:cs typeface="B Nazanin" pitchFamily="2" charset="-78"/>
              </a:rPr>
              <a:t>قوی‌ترین</a:t>
            </a:r>
            <a:r>
              <a:rPr lang="fa-IR" dirty="0">
                <a:solidFill>
                  <a:schemeClr val="tx1">
                    <a:lumMod val="85000"/>
                  </a:schemeClr>
                </a:solidFill>
                <a:cs typeface="B Nazanin" pitchFamily="2" charset="-78"/>
              </a:rPr>
              <a:t> نهاد سازمان ملل پنج عضو دائمی دارد که در تصمیمات این شورا حق </a:t>
            </a:r>
            <a:r>
              <a:rPr lang="fa-IR" dirty="0" err="1">
                <a:solidFill>
                  <a:schemeClr val="tx1">
                    <a:lumMod val="85000"/>
                  </a:schemeClr>
                </a:solidFill>
                <a:cs typeface="B Nazanin" pitchFamily="2" charset="-78"/>
              </a:rPr>
              <a:t>وتو</a:t>
            </a:r>
            <a:r>
              <a:rPr lang="fa-IR" dirty="0">
                <a:solidFill>
                  <a:schemeClr val="tx1">
                    <a:lumMod val="85000"/>
                  </a:schemeClr>
                </a:solidFill>
                <a:cs typeface="B Nazanin" pitchFamily="2" charset="-78"/>
              </a:rPr>
              <a:t> دارند.</a:t>
            </a:r>
          </a:p>
        </p:txBody>
      </p:sp>
      <p:pic>
        <p:nvPicPr>
          <p:cNvPr id="4" name="Picture 3"/>
          <p:cNvPicPr>
            <a:picLocks noChangeAspect="1" noChangeArrowheads="1"/>
          </p:cNvPicPr>
          <p:nvPr/>
        </p:nvPicPr>
        <p:blipFill>
          <a:blip r:embed="rId3"/>
          <a:srcRect/>
          <a:stretch>
            <a:fillRect/>
          </a:stretch>
        </p:blipFill>
        <p:spPr bwMode="auto">
          <a:xfrm>
            <a:off x="0" y="0"/>
            <a:ext cx="3571900" cy="5286412"/>
          </a:xfrm>
          <a:prstGeom prst="rect">
            <a:avLst/>
          </a:prstGeom>
          <a:noFill/>
          <a:ln w="9525">
            <a:noFill/>
            <a:miter lim="800000"/>
            <a:headEnd/>
            <a:tailEnd/>
          </a:ln>
          <a:effectLst/>
        </p:spPr>
      </p:pic>
      <p:pic>
        <p:nvPicPr>
          <p:cNvPr id="5" name="Picture 4" descr="C:\Users\KaDo0s\Desktop\new york\Files_Interview_Interview_201161814592918145929705548.jpg"/>
          <p:cNvPicPr>
            <a:picLocks noChangeAspect="1" noChangeArrowheads="1"/>
          </p:cNvPicPr>
          <p:nvPr/>
        </p:nvPicPr>
        <p:blipFill>
          <a:blip r:embed="rId4"/>
          <a:srcRect/>
          <a:stretch>
            <a:fillRect/>
          </a:stretch>
        </p:blipFill>
        <p:spPr bwMode="auto">
          <a:xfrm>
            <a:off x="0" y="2984488"/>
            <a:ext cx="5688030" cy="3873512"/>
          </a:xfrm>
          <a:prstGeom prst="rect">
            <a:avLst/>
          </a:prstGeom>
          <a:noFill/>
        </p:spPr>
      </p:pic>
      <p:pic>
        <p:nvPicPr>
          <p:cNvPr id="6" name="Picture 2" descr="C:\Users\KaDo0s\Desktop\178269_14912_new_york_united_nations_new_york_city_ny287.jpg"/>
          <p:cNvPicPr>
            <a:picLocks noChangeAspect="1" noChangeArrowheads="1"/>
          </p:cNvPicPr>
          <p:nvPr/>
        </p:nvPicPr>
        <p:blipFill>
          <a:blip r:embed="rId5"/>
          <a:srcRect/>
          <a:stretch>
            <a:fillRect/>
          </a:stretch>
        </p:blipFill>
        <p:spPr bwMode="auto">
          <a:xfrm>
            <a:off x="3571900" y="584224"/>
            <a:ext cx="3357586" cy="2357446"/>
          </a:xfrm>
          <a:prstGeom prst="rect">
            <a:avLst/>
          </a:prstGeom>
          <a:noFill/>
        </p:spPr>
      </p:pic>
      <p:pic>
        <p:nvPicPr>
          <p:cNvPr id="7" name="Picture 5" descr="D:\new york\799px-UN_HQ_157652121_5b5979da9e2.jpg"/>
          <p:cNvPicPr>
            <a:picLocks noChangeAspect="1" noChangeArrowheads="1"/>
          </p:cNvPicPr>
          <p:nvPr/>
        </p:nvPicPr>
        <p:blipFill>
          <a:blip r:embed="rId6"/>
          <a:srcRect/>
          <a:stretch>
            <a:fillRect/>
          </a:stretch>
        </p:blipFill>
        <p:spPr bwMode="auto">
          <a:xfrm>
            <a:off x="5688030" y="3810000"/>
            <a:ext cx="4058920" cy="3048000"/>
          </a:xfrm>
          <a:prstGeom prst="rect">
            <a:avLst/>
          </a:prstGeom>
          <a:noFill/>
        </p:spPr>
      </p:pic>
    </p:spTree>
    <p:extLst>
      <p:ext uri="{BB962C8B-B14F-4D97-AF65-F5344CB8AC3E}">
        <p14:creationId xmlns:p14="http://schemas.microsoft.com/office/powerpoint/2010/main" val="17079846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etro">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Metro">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Me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Metro</Template>
  <TotalTime>478</TotalTime>
  <Words>1088</Words>
  <Application>Microsoft Office PowerPoint</Application>
  <PresentationFormat>Widescreen</PresentationFormat>
  <Paragraphs>145</Paragraphs>
  <Slides>17</Slides>
  <Notes>14</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17</vt:i4>
      </vt:variant>
    </vt:vector>
  </HeadingPairs>
  <TitlesOfParts>
    <vt:vector size="29" baseType="lpstr">
      <vt:lpstr>Arial</vt:lpstr>
      <vt:lpstr>B Mitra</vt:lpstr>
      <vt:lpstr>B Nazanin</vt:lpstr>
      <vt:lpstr>Broadway</vt:lpstr>
      <vt:lpstr>Calibri</vt:lpstr>
      <vt:lpstr>Consolas</vt:lpstr>
      <vt:lpstr>Corbel</vt:lpstr>
      <vt:lpstr>Tahoma</vt:lpstr>
      <vt:lpstr>Wingdings</vt:lpstr>
      <vt:lpstr>Wingdings 2</vt:lpstr>
      <vt:lpstr>Wingdings 3</vt:lpstr>
      <vt:lpstr>Metro</vt:lpstr>
      <vt:lpstr>PowerPoint Presentation</vt:lpstr>
      <vt:lpstr>مقدمه</vt:lpstr>
      <vt:lpstr>تاریخچه</vt:lpstr>
      <vt:lpstr>چگونگی شکل گیری</vt:lpstr>
      <vt:lpstr>حمل و نقل</vt:lpstr>
      <vt:lpstr>بخش های شهر نیویورک </vt:lpstr>
      <vt:lpstr>PowerPoint Presentation</vt:lpstr>
      <vt:lpstr>PowerPoint Presentation</vt:lpstr>
      <vt:lpstr>مراکز اقتصادی و سیاسی</vt:lpstr>
      <vt:lpstr>جاذبه های شهری </vt:lpstr>
      <vt:lpstr>PowerPoint Presentation</vt:lpstr>
      <vt:lpstr>PowerPoint Presentation</vt:lpstr>
      <vt:lpstr>PowerPoint Presentation</vt:lpstr>
      <vt:lpstr>PowerPoint Presentation</vt:lpstr>
      <vt:lpstr>PowerPoint Presentation</vt:lpstr>
      <vt:lpstr>آسمان خراش ها </vt:lpstr>
      <vt:lpstr>منابع</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Sajjad</cp:lastModifiedBy>
  <cp:revision>42</cp:revision>
  <dcterms:created xsi:type="dcterms:W3CDTF">2014-04-20T16:04:55Z</dcterms:created>
  <dcterms:modified xsi:type="dcterms:W3CDTF">2019-07-14T23:08:55Z</dcterms:modified>
</cp:coreProperties>
</file>