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92" r:id="rId1"/>
  </p:sldMasterIdLst>
  <p:notesMasterIdLst>
    <p:notesMasterId r:id="rId26"/>
  </p:notesMasterIdLst>
  <p:sldIdLst>
    <p:sldId id="256" r:id="rId2"/>
    <p:sldId id="257" r:id="rId3"/>
    <p:sldId id="258" r:id="rId4"/>
    <p:sldId id="260" r:id="rId5"/>
    <p:sldId id="261" r:id="rId6"/>
    <p:sldId id="262" r:id="rId7"/>
    <p:sldId id="263" r:id="rId8"/>
    <p:sldId id="265" r:id="rId9"/>
    <p:sldId id="266" r:id="rId10"/>
    <p:sldId id="267" r:id="rId11"/>
    <p:sldId id="268" r:id="rId12"/>
    <p:sldId id="269" r:id="rId13"/>
    <p:sldId id="271" r:id="rId14"/>
    <p:sldId id="270" r:id="rId15"/>
    <p:sldId id="272" r:id="rId16"/>
    <p:sldId id="273" r:id="rId17"/>
    <p:sldId id="274" r:id="rId18"/>
    <p:sldId id="275" r:id="rId19"/>
    <p:sldId id="277" r:id="rId20"/>
    <p:sldId id="276" r:id="rId21"/>
    <p:sldId id="278" r:id="rId22"/>
    <p:sldId id="279" r:id="rId23"/>
    <p:sldId id="280" r:id="rId24"/>
    <p:sldId id="284" r:id="rId2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87299" autoAdjust="0"/>
  </p:normalViewPr>
  <p:slideViewPr>
    <p:cSldViewPr>
      <p:cViewPr varScale="1">
        <p:scale>
          <a:sx n="65" d="100"/>
          <a:sy n="65" d="100"/>
        </p:scale>
        <p:origin x="153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FDDB8-3C25-463E-A4FA-DFAE27A25E01}" type="doc">
      <dgm:prSet loTypeId="urn:microsoft.com/office/officeart/2005/8/layout/hierarchy2" loCatId="hierarchy" qsTypeId="urn:microsoft.com/office/officeart/2005/8/quickstyle/simple4" qsCatId="simple" csTypeId="urn:microsoft.com/office/officeart/2005/8/colors/accent0_2" csCatId="mainScheme" phldr="1"/>
      <dgm:spPr/>
      <dgm:t>
        <a:bodyPr/>
        <a:lstStyle/>
        <a:p>
          <a:pPr rtl="1"/>
          <a:endParaRPr lang="fa-IR"/>
        </a:p>
      </dgm:t>
    </dgm:pt>
    <dgm:pt modelId="{6215AE8C-501B-4546-A03D-8AA328067805}">
      <dgm:prSet phldrT="[Text]" custT="1"/>
      <dgm:spPr/>
      <dgm:t>
        <a:bodyPr/>
        <a:lstStyle/>
        <a:p>
          <a:pPr rtl="1"/>
          <a:r>
            <a:rPr lang="fa-IR" sz="2400" b="1" dirty="0" smtClean="0">
              <a:effectLst>
                <a:outerShdw blurRad="38100" dist="38100" dir="2700000" algn="tl">
                  <a:srgbClr val="000000">
                    <a:alpha val="43137"/>
                  </a:srgbClr>
                </a:outerShdw>
              </a:effectLst>
              <a:cs typeface="B Nazanin" pitchFamily="2" charset="-78"/>
            </a:rPr>
            <a:t>اقدامات رامبوتو</a:t>
          </a:r>
          <a:endParaRPr lang="fa-IR" sz="2400" b="1" dirty="0">
            <a:effectLst>
              <a:outerShdw blurRad="38100" dist="38100" dir="2700000" algn="tl">
                <a:srgbClr val="000000">
                  <a:alpha val="43137"/>
                </a:srgbClr>
              </a:outerShdw>
            </a:effectLst>
            <a:cs typeface="B Nazanin" pitchFamily="2" charset="-78"/>
          </a:endParaRPr>
        </a:p>
      </dgm:t>
    </dgm:pt>
    <dgm:pt modelId="{E20BC7BD-A328-43BC-A0E7-90A56810439D}" type="parTrans" cxnId="{83758968-93BB-4D05-BC81-E6B15B7F993D}">
      <dgm:prSet/>
      <dgm:spPr/>
      <dgm:t>
        <a:bodyPr/>
        <a:lstStyle/>
        <a:p>
          <a:pPr rtl="1"/>
          <a:endParaRPr lang="fa-IR"/>
        </a:p>
      </dgm:t>
    </dgm:pt>
    <dgm:pt modelId="{A38F5CAA-678E-4BE1-8528-B0E46E54B5A9}" type="sibTrans" cxnId="{83758968-93BB-4D05-BC81-E6B15B7F993D}">
      <dgm:prSet/>
      <dgm:spPr/>
      <dgm:t>
        <a:bodyPr/>
        <a:lstStyle/>
        <a:p>
          <a:pPr rtl="1"/>
          <a:endParaRPr lang="fa-IR"/>
        </a:p>
      </dgm:t>
    </dgm:pt>
    <dgm:pt modelId="{2FFA7174-12FE-4A56-B66B-691FA83A6A8F}">
      <dgm:prSet phldrT="[Text]" custT="1"/>
      <dgm:spPr/>
      <dgm:t>
        <a:bodyPr/>
        <a:lstStyle/>
        <a:p>
          <a:pPr rtl="1"/>
          <a:r>
            <a:rPr lang="fa-IR" sz="2000" b="1" dirty="0" smtClean="0">
              <a:cs typeface="B Nazanin" pitchFamily="2" charset="-78"/>
            </a:rPr>
            <a:t>کاشت درختان مو در دره های پاریس و انتقال درختان کاج به بورگاندی</a:t>
          </a:r>
          <a:endParaRPr lang="fa-IR" sz="2000" b="1" dirty="0">
            <a:cs typeface="B Nazanin" pitchFamily="2" charset="-78"/>
          </a:endParaRPr>
        </a:p>
      </dgm:t>
    </dgm:pt>
    <dgm:pt modelId="{B07FE63C-C176-4CA1-AED3-E26F3F6EFFA5}" type="parTrans" cxnId="{B4772B71-85E0-4AA2-B759-39F87846B471}">
      <dgm:prSet/>
      <dgm:spPr/>
      <dgm:t>
        <a:bodyPr/>
        <a:lstStyle/>
        <a:p>
          <a:pPr rtl="1"/>
          <a:endParaRPr lang="fa-IR"/>
        </a:p>
      </dgm:t>
    </dgm:pt>
    <dgm:pt modelId="{712670FE-1145-47A3-9E9C-7C152A96783D}" type="sibTrans" cxnId="{B4772B71-85E0-4AA2-B759-39F87846B471}">
      <dgm:prSet/>
      <dgm:spPr/>
      <dgm:t>
        <a:bodyPr/>
        <a:lstStyle/>
        <a:p>
          <a:pPr rtl="1"/>
          <a:endParaRPr lang="fa-IR"/>
        </a:p>
      </dgm:t>
    </dgm:pt>
    <dgm:pt modelId="{AF980659-A948-4E5D-B0D6-41FD54A2E8CD}">
      <dgm:prSet phldrT="[Text]" custT="1"/>
      <dgm:spPr/>
      <dgm:t>
        <a:bodyPr/>
        <a:lstStyle/>
        <a:p>
          <a:pPr rtl="1"/>
          <a:r>
            <a:rPr lang="fa-IR" sz="2000" b="1" dirty="0" smtClean="0">
              <a:cs typeface="B Nazanin" pitchFamily="2" charset="-78"/>
            </a:rPr>
            <a:t>مفروش کردن بلوار سن دنی وبن نوول و نهال کاری در اطراف آن ها</a:t>
          </a:r>
          <a:endParaRPr lang="fa-IR" sz="2000" b="1" dirty="0">
            <a:cs typeface="B Nazanin" pitchFamily="2" charset="-78"/>
          </a:endParaRPr>
        </a:p>
      </dgm:t>
    </dgm:pt>
    <dgm:pt modelId="{2B08FC78-F3C1-4477-B553-F0E11B73DD2A}" type="parTrans" cxnId="{008296CA-1AFD-4613-B6CC-0D5FA5B8C731}">
      <dgm:prSet/>
      <dgm:spPr/>
      <dgm:t>
        <a:bodyPr/>
        <a:lstStyle/>
        <a:p>
          <a:pPr rtl="1"/>
          <a:endParaRPr lang="fa-IR"/>
        </a:p>
      </dgm:t>
    </dgm:pt>
    <dgm:pt modelId="{D98FD7A3-B1C8-4E55-818B-1E4BCD52A66F}" type="sibTrans" cxnId="{008296CA-1AFD-4613-B6CC-0D5FA5B8C731}">
      <dgm:prSet/>
      <dgm:spPr/>
      <dgm:t>
        <a:bodyPr/>
        <a:lstStyle/>
        <a:p>
          <a:pPr rtl="1"/>
          <a:endParaRPr lang="fa-IR"/>
        </a:p>
      </dgm:t>
    </dgm:pt>
    <dgm:pt modelId="{60828865-B89C-4883-947F-21237F8637DC}" type="pres">
      <dgm:prSet presAssocID="{9E2FDDB8-3C25-463E-A4FA-DFAE27A25E01}" presName="diagram" presStyleCnt="0">
        <dgm:presLayoutVars>
          <dgm:chPref val="1"/>
          <dgm:dir val="rev"/>
          <dgm:animOne val="branch"/>
          <dgm:animLvl val="lvl"/>
          <dgm:resizeHandles val="exact"/>
        </dgm:presLayoutVars>
      </dgm:prSet>
      <dgm:spPr/>
      <dgm:t>
        <a:bodyPr/>
        <a:lstStyle/>
        <a:p>
          <a:pPr rtl="1"/>
          <a:endParaRPr lang="fa-IR"/>
        </a:p>
      </dgm:t>
    </dgm:pt>
    <dgm:pt modelId="{A90512B9-95D3-4E58-AC68-C5CF3EC1F98B}" type="pres">
      <dgm:prSet presAssocID="{6215AE8C-501B-4546-A03D-8AA328067805}" presName="root1" presStyleCnt="0"/>
      <dgm:spPr/>
      <dgm:t>
        <a:bodyPr/>
        <a:lstStyle/>
        <a:p>
          <a:endParaRPr lang="en-US"/>
        </a:p>
      </dgm:t>
    </dgm:pt>
    <dgm:pt modelId="{26B36117-9D6F-4906-B0F9-EA81AAE69430}" type="pres">
      <dgm:prSet presAssocID="{6215AE8C-501B-4546-A03D-8AA328067805}" presName="LevelOneTextNode" presStyleLbl="node0" presStyleIdx="0" presStyleCnt="1" custScaleX="73501" custScaleY="45526">
        <dgm:presLayoutVars>
          <dgm:chPref val="3"/>
        </dgm:presLayoutVars>
      </dgm:prSet>
      <dgm:spPr/>
      <dgm:t>
        <a:bodyPr/>
        <a:lstStyle/>
        <a:p>
          <a:pPr rtl="1"/>
          <a:endParaRPr lang="fa-IR"/>
        </a:p>
      </dgm:t>
    </dgm:pt>
    <dgm:pt modelId="{7301B14A-87D1-4182-B079-40E720A56733}" type="pres">
      <dgm:prSet presAssocID="{6215AE8C-501B-4546-A03D-8AA328067805}" presName="level2hierChild" presStyleCnt="0"/>
      <dgm:spPr/>
      <dgm:t>
        <a:bodyPr/>
        <a:lstStyle/>
        <a:p>
          <a:endParaRPr lang="en-US"/>
        </a:p>
      </dgm:t>
    </dgm:pt>
    <dgm:pt modelId="{A9E29953-F28E-4E8C-8D77-FFA642A47AC7}" type="pres">
      <dgm:prSet presAssocID="{B07FE63C-C176-4CA1-AED3-E26F3F6EFFA5}" presName="conn2-1" presStyleLbl="parChTrans1D2" presStyleIdx="0" presStyleCnt="2"/>
      <dgm:spPr/>
      <dgm:t>
        <a:bodyPr/>
        <a:lstStyle/>
        <a:p>
          <a:pPr rtl="1"/>
          <a:endParaRPr lang="fa-IR"/>
        </a:p>
      </dgm:t>
    </dgm:pt>
    <dgm:pt modelId="{B649F8A1-4532-4131-85D7-A162540F77EC}" type="pres">
      <dgm:prSet presAssocID="{B07FE63C-C176-4CA1-AED3-E26F3F6EFFA5}" presName="connTx" presStyleLbl="parChTrans1D2" presStyleIdx="0" presStyleCnt="2"/>
      <dgm:spPr/>
      <dgm:t>
        <a:bodyPr/>
        <a:lstStyle/>
        <a:p>
          <a:pPr rtl="1"/>
          <a:endParaRPr lang="fa-IR"/>
        </a:p>
      </dgm:t>
    </dgm:pt>
    <dgm:pt modelId="{5BF6A7DF-C236-46CB-BB2C-7A5641A8590E}" type="pres">
      <dgm:prSet presAssocID="{2FFA7174-12FE-4A56-B66B-691FA83A6A8F}" presName="root2" presStyleCnt="0"/>
      <dgm:spPr/>
      <dgm:t>
        <a:bodyPr/>
        <a:lstStyle/>
        <a:p>
          <a:endParaRPr lang="en-US"/>
        </a:p>
      </dgm:t>
    </dgm:pt>
    <dgm:pt modelId="{67805347-7ACC-455A-8799-0A4142BA769F}" type="pres">
      <dgm:prSet presAssocID="{2FFA7174-12FE-4A56-B66B-691FA83A6A8F}" presName="LevelTwoTextNode" presStyleLbl="node2" presStyleIdx="0" presStyleCnt="2" custScaleX="176432">
        <dgm:presLayoutVars>
          <dgm:chPref val="3"/>
        </dgm:presLayoutVars>
      </dgm:prSet>
      <dgm:spPr/>
      <dgm:t>
        <a:bodyPr/>
        <a:lstStyle/>
        <a:p>
          <a:pPr rtl="1"/>
          <a:endParaRPr lang="fa-IR"/>
        </a:p>
      </dgm:t>
    </dgm:pt>
    <dgm:pt modelId="{27135B19-2484-452E-B61C-679784D14B9B}" type="pres">
      <dgm:prSet presAssocID="{2FFA7174-12FE-4A56-B66B-691FA83A6A8F}" presName="level3hierChild" presStyleCnt="0"/>
      <dgm:spPr/>
      <dgm:t>
        <a:bodyPr/>
        <a:lstStyle/>
        <a:p>
          <a:endParaRPr lang="en-US"/>
        </a:p>
      </dgm:t>
    </dgm:pt>
    <dgm:pt modelId="{7AC37C4E-82C7-48E4-ABBE-D80B8E7D7776}" type="pres">
      <dgm:prSet presAssocID="{2B08FC78-F3C1-4477-B553-F0E11B73DD2A}" presName="conn2-1" presStyleLbl="parChTrans1D2" presStyleIdx="1" presStyleCnt="2"/>
      <dgm:spPr/>
      <dgm:t>
        <a:bodyPr/>
        <a:lstStyle/>
        <a:p>
          <a:pPr rtl="1"/>
          <a:endParaRPr lang="fa-IR"/>
        </a:p>
      </dgm:t>
    </dgm:pt>
    <dgm:pt modelId="{97DE7F66-4E34-4878-B195-466B7938C6FA}" type="pres">
      <dgm:prSet presAssocID="{2B08FC78-F3C1-4477-B553-F0E11B73DD2A}" presName="connTx" presStyleLbl="parChTrans1D2" presStyleIdx="1" presStyleCnt="2"/>
      <dgm:spPr/>
      <dgm:t>
        <a:bodyPr/>
        <a:lstStyle/>
        <a:p>
          <a:pPr rtl="1"/>
          <a:endParaRPr lang="fa-IR"/>
        </a:p>
      </dgm:t>
    </dgm:pt>
    <dgm:pt modelId="{F3F83647-A0AC-470A-B2A3-0B4FB786F977}" type="pres">
      <dgm:prSet presAssocID="{AF980659-A948-4E5D-B0D6-41FD54A2E8CD}" presName="root2" presStyleCnt="0"/>
      <dgm:spPr/>
      <dgm:t>
        <a:bodyPr/>
        <a:lstStyle/>
        <a:p>
          <a:endParaRPr lang="en-US"/>
        </a:p>
      </dgm:t>
    </dgm:pt>
    <dgm:pt modelId="{68560169-CF2C-46E1-9DB2-68627D44B872}" type="pres">
      <dgm:prSet presAssocID="{AF980659-A948-4E5D-B0D6-41FD54A2E8CD}" presName="LevelTwoTextNode" presStyleLbl="node2" presStyleIdx="1" presStyleCnt="2" custScaleX="176432">
        <dgm:presLayoutVars>
          <dgm:chPref val="3"/>
        </dgm:presLayoutVars>
      </dgm:prSet>
      <dgm:spPr/>
      <dgm:t>
        <a:bodyPr/>
        <a:lstStyle/>
        <a:p>
          <a:pPr rtl="1"/>
          <a:endParaRPr lang="fa-IR"/>
        </a:p>
      </dgm:t>
    </dgm:pt>
    <dgm:pt modelId="{E9AC43AC-6A44-4FE6-95AC-161661D86553}" type="pres">
      <dgm:prSet presAssocID="{AF980659-A948-4E5D-B0D6-41FD54A2E8CD}" presName="level3hierChild" presStyleCnt="0"/>
      <dgm:spPr/>
      <dgm:t>
        <a:bodyPr/>
        <a:lstStyle/>
        <a:p>
          <a:endParaRPr lang="en-US"/>
        </a:p>
      </dgm:t>
    </dgm:pt>
  </dgm:ptLst>
  <dgm:cxnLst>
    <dgm:cxn modelId="{B9C0704D-40A1-495B-A99D-29086414EBFF}" type="presOf" srcId="{B07FE63C-C176-4CA1-AED3-E26F3F6EFFA5}" destId="{A9E29953-F28E-4E8C-8D77-FFA642A47AC7}" srcOrd="0" destOrd="0" presId="urn:microsoft.com/office/officeart/2005/8/layout/hierarchy2"/>
    <dgm:cxn modelId="{C4477C79-EE3A-44E8-A201-C4DFBA0C9DE1}" type="presOf" srcId="{2B08FC78-F3C1-4477-B553-F0E11B73DD2A}" destId="{97DE7F66-4E34-4878-B195-466B7938C6FA}" srcOrd="1" destOrd="0" presId="urn:microsoft.com/office/officeart/2005/8/layout/hierarchy2"/>
    <dgm:cxn modelId="{B4772B71-85E0-4AA2-B759-39F87846B471}" srcId="{6215AE8C-501B-4546-A03D-8AA328067805}" destId="{2FFA7174-12FE-4A56-B66B-691FA83A6A8F}" srcOrd="0" destOrd="0" parTransId="{B07FE63C-C176-4CA1-AED3-E26F3F6EFFA5}" sibTransId="{712670FE-1145-47A3-9E9C-7C152A96783D}"/>
    <dgm:cxn modelId="{7D66E26C-C383-4550-9C94-1AB1767DDAC2}" type="presOf" srcId="{AF980659-A948-4E5D-B0D6-41FD54A2E8CD}" destId="{68560169-CF2C-46E1-9DB2-68627D44B872}" srcOrd="0" destOrd="0" presId="urn:microsoft.com/office/officeart/2005/8/layout/hierarchy2"/>
    <dgm:cxn modelId="{B70F1F10-7061-41E4-9A2F-39658C775CB4}" type="presOf" srcId="{2B08FC78-F3C1-4477-B553-F0E11B73DD2A}" destId="{7AC37C4E-82C7-48E4-ABBE-D80B8E7D7776}" srcOrd="0" destOrd="0" presId="urn:microsoft.com/office/officeart/2005/8/layout/hierarchy2"/>
    <dgm:cxn modelId="{546819BF-59B8-4F5F-A9B4-ED0D11654857}" type="presOf" srcId="{9E2FDDB8-3C25-463E-A4FA-DFAE27A25E01}" destId="{60828865-B89C-4883-947F-21237F8637DC}" srcOrd="0" destOrd="0" presId="urn:microsoft.com/office/officeart/2005/8/layout/hierarchy2"/>
    <dgm:cxn modelId="{4C137634-DDAE-41AB-AE70-2E5EE7BFBCD7}" type="presOf" srcId="{6215AE8C-501B-4546-A03D-8AA328067805}" destId="{26B36117-9D6F-4906-B0F9-EA81AAE69430}" srcOrd="0" destOrd="0" presId="urn:microsoft.com/office/officeart/2005/8/layout/hierarchy2"/>
    <dgm:cxn modelId="{83758968-93BB-4D05-BC81-E6B15B7F993D}" srcId="{9E2FDDB8-3C25-463E-A4FA-DFAE27A25E01}" destId="{6215AE8C-501B-4546-A03D-8AA328067805}" srcOrd="0" destOrd="0" parTransId="{E20BC7BD-A328-43BC-A0E7-90A56810439D}" sibTransId="{A38F5CAA-678E-4BE1-8528-B0E46E54B5A9}"/>
    <dgm:cxn modelId="{5F1F47F8-4059-4DF1-A28E-899B6C8A173A}" type="presOf" srcId="{B07FE63C-C176-4CA1-AED3-E26F3F6EFFA5}" destId="{B649F8A1-4532-4131-85D7-A162540F77EC}" srcOrd="1" destOrd="0" presId="urn:microsoft.com/office/officeart/2005/8/layout/hierarchy2"/>
    <dgm:cxn modelId="{78111C23-4F90-4102-89EF-1762ED32008B}" type="presOf" srcId="{2FFA7174-12FE-4A56-B66B-691FA83A6A8F}" destId="{67805347-7ACC-455A-8799-0A4142BA769F}" srcOrd="0" destOrd="0" presId="urn:microsoft.com/office/officeart/2005/8/layout/hierarchy2"/>
    <dgm:cxn modelId="{008296CA-1AFD-4613-B6CC-0D5FA5B8C731}" srcId="{6215AE8C-501B-4546-A03D-8AA328067805}" destId="{AF980659-A948-4E5D-B0D6-41FD54A2E8CD}" srcOrd="1" destOrd="0" parTransId="{2B08FC78-F3C1-4477-B553-F0E11B73DD2A}" sibTransId="{D98FD7A3-B1C8-4E55-818B-1E4BCD52A66F}"/>
    <dgm:cxn modelId="{342A55ED-B10B-4E32-8AC7-A7F2FC5D104F}" type="presParOf" srcId="{60828865-B89C-4883-947F-21237F8637DC}" destId="{A90512B9-95D3-4E58-AC68-C5CF3EC1F98B}" srcOrd="0" destOrd="0" presId="urn:microsoft.com/office/officeart/2005/8/layout/hierarchy2"/>
    <dgm:cxn modelId="{A5226D2A-B3A2-4FB2-B337-2299E07F3154}" type="presParOf" srcId="{A90512B9-95D3-4E58-AC68-C5CF3EC1F98B}" destId="{26B36117-9D6F-4906-B0F9-EA81AAE69430}" srcOrd="0" destOrd="0" presId="urn:microsoft.com/office/officeart/2005/8/layout/hierarchy2"/>
    <dgm:cxn modelId="{7AEF2158-D517-4125-B542-0742833E7D0E}" type="presParOf" srcId="{A90512B9-95D3-4E58-AC68-C5CF3EC1F98B}" destId="{7301B14A-87D1-4182-B079-40E720A56733}" srcOrd="1" destOrd="0" presId="urn:microsoft.com/office/officeart/2005/8/layout/hierarchy2"/>
    <dgm:cxn modelId="{2CA1AFEE-9779-4742-8148-17A5B1A60983}" type="presParOf" srcId="{7301B14A-87D1-4182-B079-40E720A56733}" destId="{A9E29953-F28E-4E8C-8D77-FFA642A47AC7}" srcOrd="0" destOrd="0" presId="urn:microsoft.com/office/officeart/2005/8/layout/hierarchy2"/>
    <dgm:cxn modelId="{31CB7032-B099-4079-BBCE-760F77790B65}" type="presParOf" srcId="{A9E29953-F28E-4E8C-8D77-FFA642A47AC7}" destId="{B649F8A1-4532-4131-85D7-A162540F77EC}" srcOrd="0" destOrd="0" presId="urn:microsoft.com/office/officeart/2005/8/layout/hierarchy2"/>
    <dgm:cxn modelId="{4D7A2D1E-8F05-40B8-AA39-87BACC6C830D}" type="presParOf" srcId="{7301B14A-87D1-4182-B079-40E720A56733}" destId="{5BF6A7DF-C236-46CB-BB2C-7A5641A8590E}" srcOrd="1" destOrd="0" presId="urn:microsoft.com/office/officeart/2005/8/layout/hierarchy2"/>
    <dgm:cxn modelId="{A15B3C12-3D2F-4ABF-A5DC-661BB333218E}" type="presParOf" srcId="{5BF6A7DF-C236-46CB-BB2C-7A5641A8590E}" destId="{67805347-7ACC-455A-8799-0A4142BA769F}" srcOrd="0" destOrd="0" presId="urn:microsoft.com/office/officeart/2005/8/layout/hierarchy2"/>
    <dgm:cxn modelId="{436D1F93-A23A-48C2-8579-33A238B42330}" type="presParOf" srcId="{5BF6A7DF-C236-46CB-BB2C-7A5641A8590E}" destId="{27135B19-2484-452E-B61C-679784D14B9B}" srcOrd="1" destOrd="0" presId="urn:microsoft.com/office/officeart/2005/8/layout/hierarchy2"/>
    <dgm:cxn modelId="{CAD7FA02-CEF3-45D8-AC31-5596002FB4D5}" type="presParOf" srcId="{7301B14A-87D1-4182-B079-40E720A56733}" destId="{7AC37C4E-82C7-48E4-ABBE-D80B8E7D7776}" srcOrd="2" destOrd="0" presId="urn:microsoft.com/office/officeart/2005/8/layout/hierarchy2"/>
    <dgm:cxn modelId="{1093FE71-D363-4A84-9C64-FF1C816402B5}" type="presParOf" srcId="{7AC37C4E-82C7-48E4-ABBE-D80B8E7D7776}" destId="{97DE7F66-4E34-4878-B195-466B7938C6FA}" srcOrd="0" destOrd="0" presId="urn:microsoft.com/office/officeart/2005/8/layout/hierarchy2"/>
    <dgm:cxn modelId="{AD2B62C3-B41F-45CA-A7B4-08D91C9BF744}" type="presParOf" srcId="{7301B14A-87D1-4182-B079-40E720A56733}" destId="{F3F83647-A0AC-470A-B2A3-0B4FB786F977}" srcOrd="3" destOrd="0" presId="urn:microsoft.com/office/officeart/2005/8/layout/hierarchy2"/>
    <dgm:cxn modelId="{497B099E-686A-45C2-B84A-E5B793ED3F78}" type="presParOf" srcId="{F3F83647-A0AC-470A-B2A3-0B4FB786F977}" destId="{68560169-CF2C-46E1-9DB2-68627D44B872}" srcOrd="0" destOrd="0" presId="urn:microsoft.com/office/officeart/2005/8/layout/hierarchy2"/>
    <dgm:cxn modelId="{0265D4D1-9B9D-498F-9FA2-C86192D49B1C}" type="presParOf" srcId="{F3F83647-A0AC-470A-B2A3-0B4FB786F977}" destId="{E9AC43AC-6A44-4FE6-95AC-161661D8655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D9E26F-E0AE-47D2-AEC4-47C30498C168}" type="doc">
      <dgm:prSet loTypeId="urn:microsoft.com/office/officeart/2005/8/layout/matrix3" loCatId="matrix" qsTypeId="urn:microsoft.com/office/officeart/2005/8/quickstyle/simple5" qsCatId="simple" csTypeId="urn:microsoft.com/office/officeart/2005/8/colors/accent0_2" csCatId="mainScheme" phldr="1"/>
      <dgm:spPr/>
      <dgm:t>
        <a:bodyPr/>
        <a:lstStyle/>
        <a:p>
          <a:pPr rtl="1"/>
          <a:endParaRPr lang="fa-IR"/>
        </a:p>
      </dgm:t>
    </dgm:pt>
    <dgm:pt modelId="{8294CA32-8EC4-41AC-A31F-10D4F40DB504}">
      <dgm:prSet phldrT="[Text]" custT="1"/>
      <dgm:spPr/>
      <dgm:t>
        <a:bodyPr/>
        <a:lstStyle/>
        <a:p>
          <a:pPr rtl="1"/>
          <a:r>
            <a:rPr lang="fa-IR" sz="2000" b="1" dirty="0" smtClean="0">
              <a:effectLst>
                <a:outerShdw blurRad="38100" dist="38100" dir="2700000" algn="tl">
                  <a:srgbClr val="000000">
                    <a:alpha val="43137"/>
                  </a:srgbClr>
                </a:outerShdw>
              </a:effectLst>
              <a:cs typeface="B Nazanin" pitchFamily="2" charset="-78"/>
            </a:rPr>
            <a:t>اصل دوم: </a:t>
          </a:r>
          <a:r>
            <a:rPr lang="fa-IR" sz="2000" dirty="0" smtClean="0">
              <a:cs typeface="B Nazanin" pitchFamily="2" charset="-78"/>
            </a:rPr>
            <a:t>بهتر گردانیدن وضعیت بهداشتی شهر با از میان بردن کوچه پس کوچه های آلوده که منشا بیماری های واگیر دار بود.</a:t>
          </a:r>
          <a:endParaRPr lang="fa-IR" sz="2000" dirty="0">
            <a:cs typeface="B Nazanin" pitchFamily="2" charset="-78"/>
          </a:endParaRPr>
        </a:p>
      </dgm:t>
    </dgm:pt>
    <dgm:pt modelId="{629646BA-C043-4739-A196-34C3A6809483}" type="parTrans" cxnId="{C3328CC6-B1EA-4CAC-8D06-CBC385D70EF9}">
      <dgm:prSet/>
      <dgm:spPr/>
      <dgm:t>
        <a:bodyPr/>
        <a:lstStyle/>
        <a:p>
          <a:pPr rtl="1"/>
          <a:endParaRPr lang="fa-IR"/>
        </a:p>
      </dgm:t>
    </dgm:pt>
    <dgm:pt modelId="{C3864465-C51D-4B4E-A6EA-11C58C8078DE}" type="sibTrans" cxnId="{C3328CC6-B1EA-4CAC-8D06-CBC385D70EF9}">
      <dgm:prSet/>
      <dgm:spPr/>
      <dgm:t>
        <a:bodyPr/>
        <a:lstStyle/>
        <a:p>
          <a:pPr rtl="1"/>
          <a:endParaRPr lang="fa-IR"/>
        </a:p>
      </dgm:t>
    </dgm:pt>
    <dgm:pt modelId="{B2996D95-BA2F-4EB6-B074-B097848DF54A}">
      <dgm:prSet phldrT="[Text]" custT="1"/>
      <dgm:spPr/>
      <dgm:t>
        <a:bodyPr/>
        <a:lstStyle/>
        <a:p>
          <a:pPr rtl="1"/>
          <a:r>
            <a:rPr lang="fa-IR" sz="2000" b="1" dirty="0" smtClean="0">
              <a:effectLst>
                <a:outerShdw blurRad="38100" dist="38100" dir="2700000" algn="tl">
                  <a:srgbClr val="000000">
                    <a:alpha val="43137"/>
                  </a:srgbClr>
                </a:outerShdw>
              </a:effectLst>
              <a:cs typeface="B Nazanin" pitchFamily="2" charset="-78"/>
            </a:rPr>
            <a:t>اصل اول: </a:t>
          </a:r>
          <a:r>
            <a:rPr lang="fa-IR" sz="2000" dirty="0" smtClean="0">
              <a:cs typeface="B Nazanin" pitchFamily="2" charset="-78"/>
            </a:rPr>
            <a:t>در اطراف ساختمان های بزرگ،قصور و سربازخانه ها فضای بیشتری ایجاد کند تا دیدار آن ها چشم را بنوازد،موقع جشن آمدن به آنجا آسان باشد و موقع شورش دفاع آسان باشد.</a:t>
          </a:r>
          <a:endParaRPr lang="fa-IR" sz="2000" dirty="0">
            <a:cs typeface="B Nazanin" pitchFamily="2" charset="-78"/>
          </a:endParaRPr>
        </a:p>
      </dgm:t>
    </dgm:pt>
    <dgm:pt modelId="{ED222EE5-1EA3-4346-992B-6AC340D92BF4}" type="parTrans" cxnId="{80304324-17CA-4C41-8C0E-8271B7A422C3}">
      <dgm:prSet/>
      <dgm:spPr/>
      <dgm:t>
        <a:bodyPr/>
        <a:lstStyle/>
        <a:p>
          <a:pPr rtl="1"/>
          <a:endParaRPr lang="fa-IR"/>
        </a:p>
      </dgm:t>
    </dgm:pt>
    <dgm:pt modelId="{83469AD0-AEC6-4CD7-AF3C-DB5BBF2DCF81}" type="sibTrans" cxnId="{80304324-17CA-4C41-8C0E-8271B7A422C3}">
      <dgm:prSet/>
      <dgm:spPr/>
      <dgm:t>
        <a:bodyPr/>
        <a:lstStyle/>
        <a:p>
          <a:pPr rtl="1"/>
          <a:endParaRPr lang="fa-IR"/>
        </a:p>
      </dgm:t>
    </dgm:pt>
    <dgm:pt modelId="{DF3609C5-C0F5-4B21-A86A-DB9BC360938A}">
      <dgm:prSet phldrT="[Text]" custT="1"/>
      <dgm:spPr/>
      <dgm:t>
        <a:bodyPr/>
        <a:lstStyle/>
        <a:p>
          <a:pPr rtl="1"/>
          <a:r>
            <a:rPr lang="fa-IR" sz="2000" b="1" dirty="0" smtClean="0">
              <a:effectLst>
                <a:outerShdw blurRad="38100" dist="38100" dir="2700000" algn="tl">
                  <a:srgbClr val="000000">
                    <a:alpha val="43137"/>
                  </a:srgbClr>
                </a:outerShdw>
              </a:effectLst>
              <a:cs typeface="B Nazanin" pitchFamily="2" charset="-78"/>
            </a:rPr>
            <a:t>اصل چهارم: </a:t>
          </a:r>
          <a:r>
            <a:rPr lang="fa-IR" sz="2000" dirty="0" smtClean="0">
              <a:cs typeface="B Nazanin" pitchFamily="2" charset="-78"/>
            </a:rPr>
            <a:t>سهولت در عبور و مرور،خیابان ها باید چنان احداث میگشتند که مردم به آسانی به ایستگاه های راه آهن،مراکز تجاری و مکان های تفریحی بدون تاخیر و فارغ از خطر حوادث عبور و مرور دسترسی یابند.</a:t>
          </a:r>
          <a:endParaRPr lang="fa-IR" sz="2000" dirty="0">
            <a:cs typeface="B Nazanin" pitchFamily="2" charset="-78"/>
          </a:endParaRPr>
        </a:p>
      </dgm:t>
    </dgm:pt>
    <dgm:pt modelId="{3620D4C2-8160-43B1-961F-E51F1CB2F69E}" type="parTrans" cxnId="{A4D3E514-3947-431B-AB65-BFDF5E3C64F2}">
      <dgm:prSet/>
      <dgm:spPr/>
      <dgm:t>
        <a:bodyPr/>
        <a:lstStyle/>
        <a:p>
          <a:pPr rtl="1"/>
          <a:endParaRPr lang="fa-IR"/>
        </a:p>
      </dgm:t>
    </dgm:pt>
    <dgm:pt modelId="{288E3DFC-F11D-4755-99DA-26C2865A1FCF}" type="sibTrans" cxnId="{A4D3E514-3947-431B-AB65-BFDF5E3C64F2}">
      <dgm:prSet/>
      <dgm:spPr/>
      <dgm:t>
        <a:bodyPr/>
        <a:lstStyle/>
        <a:p>
          <a:pPr rtl="1"/>
          <a:endParaRPr lang="fa-IR"/>
        </a:p>
      </dgm:t>
    </dgm:pt>
    <dgm:pt modelId="{B7580785-9701-48A1-B813-CF27A42FF6B5}">
      <dgm:prSet phldrT="[Text]" custT="1"/>
      <dgm:spPr/>
      <dgm:t>
        <a:bodyPr/>
        <a:lstStyle/>
        <a:p>
          <a:pPr algn="ctr" rtl="1"/>
          <a:r>
            <a:rPr lang="fa-IR" sz="2000" b="1" dirty="0" smtClean="0">
              <a:effectLst>
                <a:outerShdw blurRad="38100" dist="38100" dir="2700000" algn="tl">
                  <a:srgbClr val="000000">
                    <a:alpha val="43137"/>
                  </a:srgbClr>
                </a:outerShdw>
              </a:effectLst>
              <a:cs typeface="B Nazanin" pitchFamily="2" charset="-78"/>
            </a:rPr>
            <a:t>اصل سوم: </a:t>
          </a:r>
          <a:r>
            <a:rPr lang="fa-IR" sz="2000" dirty="0" smtClean="0">
              <a:cs typeface="B Nazanin" pitchFamily="2" charset="-78"/>
            </a:rPr>
            <a:t>ایجاد بلوارهای وسیع که نه تنها می توانست از هوا و نور کافی برخوردار باشد بلکه عبور سربازان نیز در آن به آسانی میسر بود.با این کار آسایش عمومی تامین و امکان شورش تضعیف می شود.</a:t>
          </a:r>
          <a:endParaRPr lang="fa-IR" sz="2000" dirty="0">
            <a:cs typeface="B Nazanin" pitchFamily="2" charset="-78"/>
          </a:endParaRPr>
        </a:p>
      </dgm:t>
    </dgm:pt>
    <dgm:pt modelId="{9B041E28-874C-4D79-9ACD-7E6DD6E9497A}" type="parTrans" cxnId="{D0ADBFAA-29F8-495B-BAE6-F0B5FBB95C19}">
      <dgm:prSet/>
      <dgm:spPr/>
      <dgm:t>
        <a:bodyPr/>
        <a:lstStyle/>
        <a:p>
          <a:pPr rtl="1"/>
          <a:endParaRPr lang="fa-IR"/>
        </a:p>
      </dgm:t>
    </dgm:pt>
    <dgm:pt modelId="{74CA7F01-8F09-4C1F-BCA4-07E45B1C7D5D}" type="sibTrans" cxnId="{D0ADBFAA-29F8-495B-BAE6-F0B5FBB95C19}">
      <dgm:prSet/>
      <dgm:spPr/>
      <dgm:t>
        <a:bodyPr/>
        <a:lstStyle/>
        <a:p>
          <a:pPr rtl="1"/>
          <a:endParaRPr lang="fa-IR"/>
        </a:p>
      </dgm:t>
    </dgm:pt>
    <dgm:pt modelId="{9E0BD1EA-1C7F-4115-9A93-15F1AB7E6860}" type="pres">
      <dgm:prSet presAssocID="{78D9E26F-E0AE-47D2-AEC4-47C30498C168}" presName="matrix" presStyleCnt="0">
        <dgm:presLayoutVars>
          <dgm:chMax val="1"/>
          <dgm:dir/>
          <dgm:resizeHandles val="exact"/>
        </dgm:presLayoutVars>
      </dgm:prSet>
      <dgm:spPr/>
      <dgm:t>
        <a:bodyPr/>
        <a:lstStyle/>
        <a:p>
          <a:pPr rtl="1"/>
          <a:endParaRPr lang="fa-IR"/>
        </a:p>
      </dgm:t>
    </dgm:pt>
    <dgm:pt modelId="{F8FAA55C-D699-48D9-BE49-3E14D93C28ED}" type="pres">
      <dgm:prSet presAssocID="{78D9E26F-E0AE-47D2-AEC4-47C30498C168}" presName="diamond" presStyleLbl="bgShp" presStyleIdx="0" presStyleCnt="1" custScaleX="102830" custLinFactNeighborX="117"/>
      <dgm:spPr>
        <a:prstGeom prst="star8">
          <a:avLst/>
        </a:prstGeom>
      </dgm:spPr>
      <dgm:t>
        <a:bodyPr/>
        <a:lstStyle/>
        <a:p>
          <a:pPr rtl="1"/>
          <a:endParaRPr lang="fa-IR"/>
        </a:p>
      </dgm:t>
    </dgm:pt>
    <dgm:pt modelId="{FA836657-7288-4512-9AE7-E42F0E81CE04}" type="pres">
      <dgm:prSet presAssocID="{78D9E26F-E0AE-47D2-AEC4-47C30498C168}" presName="quad1" presStyleLbl="node1" presStyleIdx="0" presStyleCnt="4" custScaleX="190015" custScaleY="81779" custLinFactNeighborX="-40371" custLinFactNeighborY="-1637">
        <dgm:presLayoutVars>
          <dgm:chMax val="0"/>
          <dgm:chPref val="0"/>
          <dgm:bulletEnabled val="1"/>
        </dgm:presLayoutVars>
      </dgm:prSet>
      <dgm:spPr/>
      <dgm:t>
        <a:bodyPr/>
        <a:lstStyle/>
        <a:p>
          <a:pPr rtl="1"/>
          <a:endParaRPr lang="fa-IR"/>
        </a:p>
      </dgm:t>
    </dgm:pt>
    <dgm:pt modelId="{2E627D25-782E-4B68-9CE3-48285F4EB7DB}" type="pres">
      <dgm:prSet presAssocID="{78D9E26F-E0AE-47D2-AEC4-47C30498C168}" presName="quad2" presStyleLbl="node1" presStyleIdx="1" presStyleCnt="4" custScaleX="186199" custScaleY="81779" custLinFactNeighborX="51051" custLinFactNeighborY="-1009">
        <dgm:presLayoutVars>
          <dgm:chMax val="0"/>
          <dgm:chPref val="0"/>
          <dgm:bulletEnabled val="1"/>
        </dgm:presLayoutVars>
      </dgm:prSet>
      <dgm:spPr/>
      <dgm:t>
        <a:bodyPr/>
        <a:lstStyle/>
        <a:p>
          <a:pPr rtl="1"/>
          <a:endParaRPr lang="fa-IR"/>
        </a:p>
      </dgm:t>
    </dgm:pt>
    <dgm:pt modelId="{48FF6F27-2212-4645-A210-47DCD900044F}" type="pres">
      <dgm:prSet presAssocID="{78D9E26F-E0AE-47D2-AEC4-47C30498C168}" presName="quad3" presStyleLbl="node1" presStyleIdx="2" presStyleCnt="4" custScaleX="190480" custScaleY="77359" custLinFactNeighborX="-40138" custLinFactNeighborY="17267">
        <dgm:presLayoutVars>
          <dgm:chMax val="0"/>
          <dgm:chPref val="0"/>
          <dgm:bulletEnabled val="1"/>
        </dgm:presLayoutVars>
      </dgm:prSet>
      <dgm:spPr/>
      <dgm:t>
        <a:bodyPr/>
        <a:lstStyle/>
        <a:p>
          <a:pPr rtl="1"/>
          <a:endParaRPr lang="fa-IR"/>
        </a:p>
      </dgm:t>
    </dgm:pt>
    <dgm:pt modelId="{5E7A7BB0-860A-44CF-ADC0-5409B6491E8F}" type="pres">
      <dgm:prSet presAssocID="{78D9E26F-E0AE-47D2-AEC4-47C30498C168}" presName="quad4" presStyleLbl="node1" presStyleIdx="3" presStyleCnt="4" custScaleX="183880" custScaleY="81781" custLinFactNeighborX="43632" custLinFactNeighborY="14020">
        <dgm:presLayoutVars>
          <dgm:chMax val="0"/>
          <dgm:chPref val="0"/>
          <dgm:bulletEnabled val="1"/>
        </dgm:presLayoutVars>
      </dgm:prSet>
      <dgm:spPr/>
      <dgm:t>
        <a:bodyPr/>
        <a:lstStyle/>
        <a:p>
          <a:pPr rtl="1"/>
          <a:endParaRPr lang="fa-IR"/>
        </a:p>
      </dgm:t>
    </dgm:pt>
  </dgm:ptLst>
  <dgm:cxnLst>
    <dgm:cxn modelId="{A4D3E514-3947-431B-AB65-BFDF5E3C64F2}" srcId="{78D9E26F-E0AE-47D2-AEC4-47C30498C168}" destId="{DF3609C5-C0F5-4B21-A86A-DB9BC360938A}" srcOrd="2" destOrd="0" parTransId="{3620D4C2-8160-43B1-961F-E51F1CB2F69E}" sibTransId="{288E3DFC-F11D-4755-99DA-26C2865A1FCF}"/>
    <dgm:cxn modelId="{2FBB0F7B-CDEC-4CDF-B960-C8902BA63934}" type="presOf" srcId="{B2996D95-BA2F-4EB6-B074-B097848DF54A}" destId="{2E627D25-782E-4B68-9CE3-48285F4EB7DB}" srcOrd="0" destOrd="0" presId="urn:microsoft.com/office/officeart/2005/8/layout/matrix3"/>
    <dgm:cxn modelId="{C3328CC6-B1EA-4CAC-8D06-CBC385D70EF9}" srcId="{78D9E26F-E0AE-47D2-AEC4-47C30498C168}" destId="{8294CA32-8EC4-41AC-A31F-10D4F40DB504}" srcOrd="0" destOrd="0" parTransId="{629646BA-C043-4739-A196-34C3A6809483}" sibTransId="{C3864465-C51D-4B4E-A6EA-11C58C8078DE}"/>
    <dgm:cxn modelId="{64E74DF5-DC46-4A53-8461-A044D4DD4247}" type="presOf" srcId="{DF3609C5-C0F5-4B21-A86A-DB9BC360938A}" destId="{48FF6F27-2212-4645-A210-47DCD900044F}" srcOrd="0" destOrd="0" presId="urn:microsoft.com/office/officeart/2005/8/layout/matrix3"/>
    <dgm:cxn modelId="{80304324-17CA-4C41-8C0E-8271B7A422C3}" srcId="{78D9E26F-E0AE-47D2-AEC4-47C30498C168}" destId="{B2996D95-BA2F-4EB6-B074-B097848DF54A}" srcOrd="1" destOrd="0" parTransId="{ED222EE5-1EA3-4346-992B-6AC340D92BF4}" sibTransId="{83469AD0-AEC6-4CD7-AF3C-DB5BBF2DCF81}"/>
    <dgm:cxn modelId="{19F64EF8-3DE0-4993-A4F7-4D1D1A6E4707}" type="presOf" srcId="{8294CA32-8EC4-41AC-A31F-10D4F40DB504}" destId="{FA836657-7288-4512-9AE7-E42F0E81CE04}" srcOrd="0" destOrd="0" presId="urn:microsoft.com/office/officeart/2005/8/layout/matrix3"/>
    <dgm:cxn modelId="{E89DEE95-437E-4830-A0E1-774BF582CAE5}" type="presOf" srcId="{B7580785-9701-48A1-B813-CF27A42FF6B5}" destId="{5E7A7BB0-860A-44CF-ADC0-5409B6491E8F}" srcOrd="0" destOrd="0" presId="urn:microsoft.com/office/officeart/2005/8/layout/matrix3"/>
    <dgm:cxn modelId="{D0ADBFAA-29F8-495B-BAE6-F0B5FBB95C19}" srcId="{78D9E26F-E0AE-47D2-AEC4-47C30498C168}" destId="{B7580785-9701-48A1-B813-CF27A42FF6B5}" srcOrd="3" destOrd="0" parTransId="{9B041E28-874C-4D79-9ACD-7E6DD6E9497A}" sibTransId="{74CA7F01-8F09-4C1F-BCA4-07E45B1C7D5D}"/>
    <dgm:cxn modelId="{194BF712-93A6-44E6-8E7C-4C7903CFAEF7}" type="presOf" srcId="{78D9E26F-E0AE-47D2-AEC4-47C30498C168}" destId="{9E0BD1EA-1C7F-4115-9A93-15F1AB7E6860}" srcOrd="0" destOrd="0" presId="urn:microsoft.com/office/officeart/2005/8/layout/matrix3"/>
    <dgm:cxn modelId="{5B0B66FB-EBFA-4ABD-A870-DD44A4198F28}" type="presParOf" srcId="{9E0BD1EA-1C7F-4115-9A93-15F1AB7E6860}" destId="{F8FAA55C-D699-48D9-BE49-3E14D93C28ED}" srcOrd="0" destOrd="0" presId="urn:microsoft.com/office/officeart/2005/8/layout/matrix3"/>
    <dgm:cxn modelId="{A2599062-BEBF-4414-A21E-FBF3AE00D64A}" type="presParOf" srcId="{9E0BD1EA-1C7F-4115-9A93-15F1AB7E6860}" destId="{FA836657-7288-4512-9AE7-E42F0E81CE04}" srcOrd="1" destOrd="0" presId="urn:microsoft.com/office/officeart/2005/8/layout/matrix3"/>
    <dgm:cxn modelId="{F1B4B049-2260-4A26-A901-FD2480679664}" type="presParOf" srcId="{9E0BD1EA-1C7F-4115-9A93-15F1AB7E6860}" destId="{2E627D25-782E-4B68-9CE3-48285F4EB7DB}" srcOrd="2" destOrd="0" presId="urn:microsoft.com/office/officeart/2005/8/layout/matrix3"/>
    <dgm:cxn modelId="{F0495B79-0D6D-4852-85E5-5A5305DDB1BD}" type="presParOf" srcId="{9E0BD1EA-1C7F-4115-9A93-15F1AB7E6860}" destId="{48FF6F27-2212-4645-A210-47DCD900044F}" srcOrd="3" destOrd="0" presId="urn:microsoft.com/office/officeart/2005/8/layout/matrix3"/>
    <dgm:cxn modelId="{8C790108-F7B6-4D6D-A46A-424B205957D6}" type="presParOf" srcId="{9E0BD1EA-1C7F-4115-9A93-15F1AB7E6860}" destId="{5E7A7BB0-860A-44CF-ADC0-5409B6491E8F}"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B36117-9D6F-4906-B0F9-EA81AAE69430}">
      <dsp:nvSpPr>
        <dsp:cNvPr id="0" name=""/>
        <dsp:cNvSpPr/>
      </dsp:nvSpPr>
      <dsp:spPr>
        <a:xfrm>
          <a:off x="6006464" y="1064366"/>
          <a:ext cx="1845093" cy="571419"/>
        </a:xfrm>
        <a:prstGeom prst="roundRect">
          <a:avLst>
            <a:gd name="adj" fmla="val 10000"/>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effectLst>
                <a:outerShdw blurRad="38100" dist="38100" dir="2700000" algn="tl">
                  <a:srgbClr val="000000">
                    <a:alpha val="43137"/>
                  </a:srgbClr>
                </a:outerShdw>
              </a:effectLst>
              <a:cs typeface="B Nazanin" pitchFamily="2" charset="-78"/>
            </a:rPr>
            <a:t>اقدامات رامبوتو</a:t>
          </a:r>
          <a:endParaRPr lang="fa-IR" sz="2400" b="1" kern="1200" dirty="0">
            <a:effectLst>
              <a:outerShdw blurRad="38100" dist="38100" dir="2700000" algn="tl">
                <a:srgbClr val="000000">
                  <a:alpha val="43137"/>
                </a:srgbClr>
              </a:outerShdw>
            </a:effectLst>
            <a:cs typeface="B Nazanin" pitchFamily="2" charset="-78"/>
          </a:endParaRPr>
        </a:p>
      </dsp:txBody>
      <dsp:txXfrm>
        <a:off x="6023200" y="1081102"/>
        <a:ext cx="1811621" cy="537947"/>
      </dsp:txXfrm>
    </dsp:sp>
    <dsp:sp modelId="{A9E29953-F28E-4E8C-8D77-FFA642A47AC7}">
      <dsp:nvSpPr>
        <dsp:cNvPr id="0" name=""/>
        <dsp:cNvSpPr/>
      </dsp:nvSpPr>
      <dsp:spPr>
        <a:xfrm rot="12942401">
          <a:off x="4886117" y="947384"/>
          <a:ext cx="1236576" cy="83671"/>
        </a:xfrm>
        <a:custGeom>
          <a:avLst/>
          <a:gdLst/>
          <a:ahLst/>
          <a:cxnLst/>
          <a:rect l="0" t="0" r="0" b="0"/>
          <a:pathLst>
            <a:path>
              <a:moveTo>
                <a:pt x="0" y="41835"/>
              </a:moveTo>
              <a:lnTo>
                <a:pt x="1236576" y="41835"/>
              </a:lnTo>
            </a:path>
          </a:pathLst>
        </a:custGeom>
        <a:noFill/>
        <a:ln w="12700" cap="rnd"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5473490" y="958306"/>
        <a:ext cx="61828" cy="61828"/>
      </dsp:txXfrm>
    </dsp:sp>
    <dsp:sp modelId="{67805347-7ACC-455A-8799-0A4142BA769F}">
      <dsp:nvSpPr>
        <dsp:cNvPr id="0" name=""/>
        <dsp:cNvSpPr/>
      </dsp:nvSpPr>
      <dsp:spPr>
        <a:xfrm>
          <a:off x="573377" y="791"/>
          <a:ext cx="4428968" cy="1255148"/>
        </a:xfrm>
        <a:prstGeom prst="roundRect">
          <a:avLst>
            <a:gd name="adj" fmla="val 10000"/>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itchFamily="2" charset="-78"/>
            </a:rPr>
            <a:t>کاشت درختان مو در دره های پاریس و انتقال درختان کاج به بورگاندی</a:t>
          </a:r>
          <a:endParaRPr lang="fa-IR" sz="2000" b="1" kern="1200" dirty="0">
            <a:cs typeface="B Nazanin" pitchFamily="2" charset="-78"/>
          </a:endParaRPr>
        </a:p>
      </dsp:txBody>
      <dsp:txXfrm>
        <a:off x="610139" y="37553"/>
        <a:ext cx="4355444" cy="1181624"/>
      </dsp:txXfrm>
    </dsp:sp>
    <dsp:sp modelId="{7AC37C4E-82C7-48E4-ABBE-D80B8E7D7776}">
      <dsp:nvSpPr>
        <dsp:cNvPr id="0" name=""/>
        <dsp:cNvSpPr/>
      </dsp:nvSpPr>
      <dsp:spPr>
        <a:xfrm rot="8657599">
          <a:off x="4886117" y="1669095"/>
          <a:ext cx="1236576" cy="83671"/>
        </a:xfrm>
        <a:custGeom>
          <a:avLst/>
          <a:gdLst/>
          <a:ahLst/>
          <a:cxnLst/>
          <a:rect l="0" t="0" r="0" b="0"/>
          <a:pathLst>
            <a:path>
              <a:moveTo>
                <a:pt x="0" y="41835"/>
              </a:moveTo>
              <a:lnTo>
                <a:pt x="1236576" y="41835"/>
              </a:lnTo>
            </a:path>
          </a:pathLst>
        </a:custGeom>
        <a:noFill/>
        <a:ln w="12700" cap="rnd" cmpd="sng" algn="ctr">
          <a:solidFill>
            <a:schemeClr val="dk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5473490" y="1680016"/>
        <a:ext cx="61828" cy="61828"/>
      </dsp:txXfrm>
    </dsp:sp>
    <dsp:sp modelId="{68560169-CF2C-46E1-9DB2-68627D44B872}">
      <dsp:nvSpPr>
        <dsp:cNvPr id="0" name=""/>
        <dsp:cNvSpPr/>
      </dsp:nvSpPr>
      <dsp:spPr>
        <a:xfrm>
          <a:off x="573377" y="1444212"/>
          <a:ext cx="4428968" cy="1255148"/>
        </a:xfrm>
        <a:prstGeom prst="roundRect">
          <a:avLst>
            <a:gd name="adj" fmla="val 10000"/>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itchFamily="2" charset="-78"/>
            </a:rPr>
            <a:t>مفروش کردن بلوار سن دنی وبن نوول و نهال کاری در اطراف آن ها</a:t>
          </a:r>
          <a:endParaRPr lang="fa-IR" sz="2000" b="1" kern="1200" dirty="0">
            <a:cs typeface="B Nazanin" pitchFamily="2" charset="-78"/>
          </a:endParaRPr>
        </a:p>
      </dsp:txBody>
      <dsp:txXfrm>
        <a:off x="610139" y="1480974"/>
        <a:ext cx="4355444" cy="11816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FAA55C-D699-48D9-BE49-3E14D93C28ED}">
      <dsp:nvSpPr>
        <dsp:cNvPr id="0" name=""/>
        <dsp:cNvSpPr/>
      </dsp:nvSpPr>
      <dsp:spPr>
        <a:xfrm>
          <a:off x="1354364" y="0"/>
          <a:ext cx="5849008" cy="5688037"/>
        </a:xfrm>
        <a:prstGeom prst="star8">
          <a:avLst/>
        </a:prstGeom>
        <a:solidFill>
          <a:schemeClr val="dk2">
            <a:tint val="40000"/>
            <a:hueOff val="0"/>
            <a:satOff val="0"/>
            <a:lumOff val="0"/>
            <a:alphaOff val="0"/>
          </a:schemeClr>
        </a:solidFill>
        <a:ln>
          <a:noFill/>
        </a:ln>
        <a:effectLst>
          <a:outerShdw blurRad="38100" dist="254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FA836657-7288-4512-9AE7-E42F0E81CE04}">
      <dsp:nvSpPr>
        <dsp:cNvPr id="0" name=""/>
        <dsp:cNvSpPr/>
      </dsp:nvSpPr>
      <dsp:spPr>
        <a:xfrm>
          <a:off x="74578" y="504049"/>
          <a:ext cx="4215168" cy="1814131"/>
        </a:xfrm>
        <a:prstGeom prst="roundRect">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effectLst>
                <a:outerShdw blurRad="38100" dist="38100" dir="2700000" algn="tl">
                  <a:srgbClr val="000000">
                    <a:alpha val="43137"/>
                  </a:srgbClr>
                </a:outerShdw>
              </a:effectLst>
              <a:cs typeface="B Nazanin" pitchFamily="2" charset="-78"/>
            </a:rPr>
            <a:t>اصل دوم: </a:t>
          </a:r>
          <a:r>
            <a:rPr lang="fa-IR" sz="2000" kern="1200" dirty="0" smtClean="0">
              <a:cs typeface="B Nazanin" pitchFamily="2" charset="-78"/>
            </a:rPr>
            <a:t>بهتر گردانیدن وضعیت بهداشتی شهر با از میان بردن کوچه پس کوچه های آلوده که منشا بیماری های واگیر دار بود.</a:t>
          </a:r>
          <a:endParaRPr lang="fa-IR" sz="2000" kern="1200" dirty="0">
            <a:cs typeface="B Nazanin" pitchFamily="2" charset="-78"/>
          </a:endParaRPr>
        </a:p>
      </dsp:txBody>
      <dsp:txXfrm>
        <a:off x="163137" y="592608"/>
        <a:ext cx="4038050" cy="1637013"/>
      </dsp:txXfrm>
    </dsp:sp>
    <dsp:sp modelId="{2E627D25-782E-4B68-9CE3-48285F4EB7DB}">
      <dsp:nvSpPr>
        <dsp:cNvPr id="0" name=""/>
        <dsp:cNvSpPr/>
      </dsp:nvSpPr>
      <dsp:spPr>
        <a:xfrm>
          <a:off x="4366427" y="517980"/>
          <a:ext cx="4130516" cy="1814131"/>
        </a:xfrm>
        <a:prstGeom prst="roundRect">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effectLst>
                <a:outerShdw blurRad="38100" dist="38100" dir="2700000" algn="tl">
                  <a:srgbClr val="000000">
                    <a:alpha val="43137"/>
                  </a:srgbClr>
                </a:outerShdw>
              </a:effectLst>
              <a:cs typeface="B Nazanin" pitchFamily="2" charset="-78"/>
            </a:rPr>
            <a:t>اصل اول: </a:t>
          </a:r>
          <a:r>
            <a:rPr lang="fa-IR" sz="2000" kern="1200" dirty="0" smtClean="0">
              <a:cs typeface="B Nazanin" pitchFamily="2" charset="-78"/>
            </a:rPr>
            <a:t>در اطراف ساختمان های بزرگ،قصور و سربازخانه ها فضای بیشتری ایجاد کند تا دیدار آن ها چشم را بنوازد،موقع جشن آمدن به آنجا آسان باشد و موقع شورش دفاع آسان باشد.</a:t>
          </a:r>
          <a:endParaRPr lang="fa-IR" sz="2000" kern="1200" dirty="0">
            <a:cs typeface="B Nazanin" pitchFamily="2" charset="-78"/>
          </a:endParaRPr>
        </a:p>
      </dsp:txBody>
      <dsp:txXfrm>
        <a:off x="4454986" y="606539"/>
        <a:ext cx="3953398" cy="1637013"/>
      </dsp:txXfrm>
    </dsp:sp>
    <dsp:sp modelId="{48FF6F27-2212-4645-A210-47DCD900044F}">
      <dsp:nvSpPr>
        <dsp:cNvPr id="0" name=""/>
        <dsp:cNvSpPr/>
      </dsp:nvSpPr>
      <dsp:spPr>
        <a:xfrm>
          <a:off x="74589" y="3312378"/>
          <a:ext cx="4225483" cy="1716081"/>
        </a:xfrm>
        <a:prstGeom prst="roundRect">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effectLst>
                <a:outerShdw blurRad="38100" dist="38100" dir="2700000" algn="tl">
                  <a:srgbClr val="000000">
                    <a:alpha val="43137"/>
                  </a:srgbClr>
                </a:outerShdw>
              </a:effectLst>
              <a:cs typeface="B Nazanin" pitchFamily="2" charset="-78"/>
            </a:rPr>
            <a:t>اصل چهارم: </a:t>
          </a:r>
          <a:r>
            <a:rPr lang="fa-IR" sz="2000" kern="1200" dirty="0" smtClean="0">
              <a:cs typeface="B Nazanin" pitchFamily="2" charset="-78"/>
            </a:rPr>
            <a:t>سهولت در عبور و مرور،خیابان ها باید چنان احداث میگشتند که مردم به آسانی به ایستگاه های راه آهن،مراکز تجاری و مکان های تفریحی بدون تاخیر و فارغ از خطر حوادث عبور و مرور دسترسی یابند.</a:t>
          </a:r>
          <a:endParaRPr lang="fa-IR" sz="2000" kern="1200" dirty="0">
            <a:cs typeface="B Nazanin" pitchFamily="2" charset="-78"/>
          </a:endParaRPr>
        </a:p>
      </dsp:txBody>
      <dsp:txXfrm>
        <a:off x="158361" y="3396150"/>
        <a:ext cx="4057939" cy="1548537"/>
      </dsp:txXfrm>
    </dsp:sp>
    <dsp:sp modelId="{5E7A7BB0-860A-44CF-ADC0-5409B6491E8F}">
      <dsp:nvSpPr>
        <dsp:cNvPr id="0" name=""/>
        <dsp:cNvSpPr/>
      </dsp:nvSpPr>
      <dsp:spPr>
        <a:xfrm>
          <a:off x="4395068" y="3240349"/>
          <a:ext cx="4079073" cy="1814176"/>
        </a:xfrm>
        <a:prstGeom prst="roundRect">
          <a:avLst/>
        </a:prstGeom>
        <a:gradFill rotWithShape="0">
          <a:gsLst>
            <a:gs pos="0">
              <a:schemeClr val="lt1">
                <a:hueOff val="0"/>
                <a:satOff val="0"/>
                <a:lumOff val="0"/>
                <a:alphaOff val="0"/>
                <a:tint val="98000"/>
                <a:satMod val="120000"/>
                <a:lumMod val="110000"/>
              </a:schemeClr>
            </a:gs>
            <a:gs pos="100000">
              <a:schemeClr val="lt1">
                <a:hueOff val="0"/>
                <a:satOff val="0"/>
                <a:lumOff val="0"/>
                <a:alphaOff val="0"/>
                <a:shade val="90000"/>
                <a:lumMod val="9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effectLst>
                <a:outerShdw blurRad="38100" dist="38100" dir="2700000" algn="tl">
                  <a:srgbClr val="000000">
                    <a:alpha val="43137"/>
                  </a:srgbClr>
                </a:outerShdw>
              </a:effectLst>
              <a:cs typeface="B Nazanin" pitchFamily="2" charset="-78"/>
            </a:rPr>
            <a:t>اصل سوم: </a:t>
          </a:r>
          <a:r>
            <a:rPr lang="fa-IR" sz="2000" kern="1200" dirty="0" smtClean="0">
              <a:cs typeface="B Nazanin" pitchFamily="2" charset="-78"/>
            </a:rPr>
            <a:t>ایجاد بلوارهای وسیع که نه تنها می توانست از هوا و نور کافی برخوردار باشد بلکه عبور سربازان نیز در آن به آسانی میسر بود.با این کار آسایش عمومی تامین و امکان شورش تضعیف می شود.</a:t>
          </a:r>
          <a:endParaRPr lang="fa-IR" sz="2000" kern="1200" dirty="0">
            <a:cs typeface="B Nazanin" pitchFamily="2" charset="-78"/>
          </a:endParaRPr>
        </a:p>
      </dsp:txBody>
      <dsp:txXfrm>
        <a:off x="4483629" y="3328910"/>
        <a:ext cx="3901951" cy="163705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4C069D3-4E74-4444-B3C6-887C4766457A}" type="datetimeFigureOut">
              <a:rPr lang="fa-IR" smtClean="0"/>
              <a:t>15/11/1440</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6A02739-8642-4E17-BE22-1F56257B34A5}" type="slidenum">
              <a:rPr lang="fa-IR" smtClean="0"/>
              <a:t>‹#›</a:t>
            </a:fld>
            <a:endParaRPr lang="fa-IR"/>
          </a:p>
        </p:txBody>
      </p:sp>
    </p:spTree>
    <p:extLst>
      <p:ext uri="{BB962C8B-B14F-4D97-AF65-F5344CB8AC3E}">
        <p14:creationId xmlns:p14="http://schemas.microsoft.com/office/powerpoint/2010/main" val="264028544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6A02739-8642-4E17-BE22-1F56257B34A5}" type="slidenum">
              <a:rPr lang="fa-IR" smtClean="0"/>
              <a:t>3</a:t>
            </a:fld>
            <a:endParaRPr lang="fa-IR"/>
          </a:p>
        </p:txBody>
      </p:sp>
    </p:spTree>
    <p:extLst>
      <p:ext uri="{BB962C8B-B14F-4D97-AF65-F5344CB8AC3E}">
        <p14:creationId xmlns:p14="http://schemas.microsoft.com/office/powerpoint/2010/main" val="1108837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هنگامی که ناپلیون به عنوان پناهنده سیاسی در لندن به سر می برد،میادین و پارک های این شهر نظر او را به خود خواند و پس از به قدرت رسیدن سعی داشت تا در پایتخت خود از همان نوع پارک ها و میادین ایجاد کند. </a:t>
            </a:r>
            <a:endParaRPr lang="fa-IR" dirty="0"/>
          </a:p>
        </p:txBody>
      </p:sp>
      <p:sp>
        <p:nvSpPr>
          <p:cNvPr id="4" name="Slide Number Placeholder 3"/>
          <p:cNvSpPr>
            <a:spLocks noGrp="1"/>
          </p:cNvSpPr>
          <p:nvPr>
            <p:ph type="sldNum" sz="quarter" idx="10"/>
          </p:nvPr>
        </p:nvSpPr>
        <p:spPr/>
        <p:txBody>
          <a:bodyPr/>
          <a:lstStyle/>
          <a:p>
            <a:fld id="{B6A02739-8642-4E17-BE22-1F56257B34A5}" type="slidenum">
              <a:rPr lang="fa-IR" smtClean="0"/>
              <a:t>16</a:t>
            </a:fld>
            <a:endParaRPr lang="fa-IR"/>
          </a:p>
        </p:txBody>
      </p:sp>
    </p:spTree>
    <p:extLst>
      <p:ext uri="{BB962C8B-B14F-4D97-AF65-F5344CB8AC3E}">
        <p14:creationId xmlns:p14="http://schemas.microsoft.com/office/powerpoint/2010/main" val="2459493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برای اجرای برنامه های هوسمان تامین اعتبار و تفوق بر مشکلات مالی فراوان لازم بود. </a:t>
            </a:r>
            <a:endParaRPr lang="fa-IR" dirty="0"/>
          </a:p>
        </p:txBody>
      </p:sp>
      <p:sp>
        <p:nvSpPr>
          <p:cNvPr id="4" name="Slide Number Placeholder 3"/>
          <p:cNvSpPr>
            <a:spLocks noGrp="1"/>
          </p:cNvSpPr>
          <p:nvPr>
            <p:ph type="sldNum" sz="quarter" idx="10"/>
          </p:nvPr>
        </p:nvSpPr>
        <p:spPr/>
        <p:txBody>
          <a:bodyPr/>
          <a:lstStyle/>
          <a:p>
            <a:fld id="{B6A02739-8642-4E17-BE22-1F56257B34A5}" type="slidenum">
              <a:rPr lang="fa-IR" smtClean="0"/>
              <a:t>18</a:t>
            </a:fld>
            <a:endParaRPr lang="fa-IR"/>
          </a:p>
        </p:txBody>
      </p:sp>
    </p:spTree>
    <p:extLst>
      <p:ext uri="{BB962C8B-B14F-4D97-AF65-F5344CB8AC3E}">
        <p14:creationId xmlns:p14="http://schemas.microsoft.com/office/powerpoint/2010/main" val="3988633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0E708F-4C92-49C7-8C57-CF2699450B3E}"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0E708F-4C92-49C7-8C57-CF2699450B3E}"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0E708F-4C92-49C7-8C57-CF2699450B3E}"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10E708F-4C92-49C7-8C57-CF2699450B3E}"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0E708F-4C92-49C7-8C57-CF2699450B3E}"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10E708F-4C92-49C7-8C57-CF2699450B3E}"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0E708F-4C92-49C7-8C57-CF2699450B3E}" type="datetimeFigureOut">
              <a:rPr lang="fa-IR" smtClean="0"/>
              <a:t>15/11/1440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0E708F-4C92-49C7-8C57-CF2699450B3E}" type="datetimeFigureOut">
              <a:rPr lang="fa-IR" smtClean="0"/>
              <a:t>15/11/1440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0E708F-4C92-49C7-8C57-CF2699450B3E}" type="datetimeFigureOut">
              <a:rPr lang="fa-IR" smtClean="0"/>
              <a:t>15/11/1440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0E708F-4C92-49C7-8C57-CF2699450B3E}"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1F09BF-FDA6-4162-9C00-4378C71A95AB}"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0E708F-4C92-49C7-8C57-CF2699450B3E}"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1F09BF-FDA6-4162-9C00-4378C71A95AB}" type="slidenum">
              <a:rPr lang="fa-IR" smtClean="0"/>
              <a:t>‹#›</a:t>
            </a:fld>
            <a:endParaRPr lang="fa-IR"/>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F10E708F-4C92-49C7-8C57-CF2699450B3E}" type="datetimeFigureOut">
              <a:rPr lang="fa-IR" smtClean="0"/>
              <a:t>15/11/1440</a:t>
            </a:fld>
            <a:endParaRPr lang="fa-IR"/>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E01F09BF-FDA6-4162-9C00-4378C71A95AB}" type="slidenum">
              <a:rPr lang="fa-IR" smtClean="0"/>
              <a:t>‹#›</a:t>
            </a:fld>
            <a:endParaRPr lang="fa-IR"/>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7030A0"/>
            </a:gs>
            <a:gs pos="100000">
              <a:srgbClr val="002060"/>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35696" y="764704"/>
            <a:ext cx="8064896" cy="3960440"/>
          </a:xfrm>
        </p:spPr>
        <p:txBody>
          <a:bodyPr>
            <a:noAutofit/>
          </a:bodyPr>
          <a:lstStyle/>
          <a:p>
            <a:pPr algn="ctr" rtl="1"/>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بسمه تعالی</a:t>
            </a:r>
            <a:r>
              <a:rPr lang="en-US"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en-US"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en-US"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en-US"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تاریخ شهر و شهرسازی در جهان</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b="1" dirty="0" smtClean="0">
                <a:solidFill>
                  <a:schemeClr val="tx1">
                    <a:lumMod val="75000"/>
                  </a:schemeClr>
                </a:solidFill>
                <a:effectLst>
                  <a:outerShdw blurRad="38100" dist="38100" dir="2700000" algn="tl">
                    <a:srgbClr val="000000">
                      <a:alpha val="43137"/>
                    </a:srgbClr>
                  </a:outerShdw>
                </a:effectLst>
                <a:cs typeface="B Nazanin" pitchFamily="2" charset="-78"/>
              </a:rPr>
              <a:t>پاریس </a:t>
            </a:r>
            <a:r>
              <a:rPr lang="fa-IR" b="1" dirty="0">
                <a:solidFill>
                  <a:schemeClr val="tx1">
                    <a:lumMod val="75000"/>
                  </a:schemeClr>
                </a:solidFill>
                <a:effectLst>
                  <a:outerShdw blurRad="38100" dist="38100" dir="2700000" algn="tl">
                    <a:srgbClr val="000000">
                      <a:alpha val="43137"/>
                    </a:srgbClr>
                  </a:outerShdw>
                </a:effectLst>
                <a:cs typeface="B Nazanin" pitchFamily="2" charset="-78"/>
              </a:rPr>
              <a:t>(</a:t>
            </a:r>
            <a:r>
              <a:rPr lang="fa-IR" b="1" dirty="0" smtClean="0">
                <a:solidFill>
                  <a:schemeClr val="tx1">
                    <a:lumMod val="75000"/>
                  </a:schemeClr>
                </a:solidFill>
                <a:effectLst>
                  <a:outerShdw blurRad="38100" dist="38100" dir="2700000" algn="tl">
                    <a:srgbClr val="000000">
                      <a:alpha val="43137"/>
                    </a:srgbClr>
                  </a:outerShdw>
                </a:effectLst>
                <a:cs typeface="B Nazanin" pitchFamily="2" charset="-78"/>
              </a:rPr>
              <a:t>دوره هوسمان)</a:t>
            </a:r>
            <a: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t/>
            </a:r>
            <a:br>
              <a:rPr lang="fa-IR" sz="2800" b="1" dirty="0" smtClean="0">
                <a:solidFill>
                  <a:schemeClr val="tx1">
                    <a:lumMod val="75000"/>
                  </a:schemeClr>
                </a:solidFill>
                <a:effectLst>
                  <a:outerShdw blurRad="38100" dist="38100" dir="2700000" algn="tl">
                    <a:srgbClr val="000000">
                      <a:alpha val="43137"/>
                    </a:srgbClr>
                  </a:outerShdw>
                </a:effectLst>
                <a:cs typeface="B Nazanin" pitchFamily="2" charset="-78"/>
              </a:rPr>
            </a:br>
            <a:r>
              <a:rPr lang="fa-IR" sz="3200" dirty="0" smtClean="0">
                <a:solidFill>
                  <a:schemeClr val="tx1">
                    <a:lumMod val="75000"/>
                  </a:schemeClr>
                </a:solidFill>
              </a:rPr>
              <a:t/>
            </a:r>
            <a:br>
              <a:rPr lang="fa-IR" sz="3200" dirty="0" smtClean="0">
                <a:solidFill>
                  <a:schemeClr val="tx1">
                    <a:lumMod val="75000"/>
                  </a:schemeClr>
                </a:solidFill>
              </a:rPr>
            </a:br>
            <a:endParaRPr lang="fa-IR" sz="3200" dirty="0">
              <a:solidFill>
                <a:schemeClr val="tx1">
                  <a:lumMod val="75000"/>
                </a:schemeClr>
              </a:solidFill>
            </a:endParaRPr>
          </a:p>
        </p:txBody>
      </p:sp>
      <p:sp>
        <p:nvSpPr>
          <p:cNvPr id="3" name="Content Placeholder 2"/>
          <p:cNvSpPr txBox="1">
            <a:spLocks/>
          </p:cNvSpPr>
          <p:nvPr/>
        </p:nvSpPr>
        <p:spPr>
          <a:xfrm>
            <a:off x="-1692696" y="1900360"/>
            <a:ext cx="4709512" cy="4896544"/>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tx2"/>
              </a:buClr>
              <a:buFont typeface="Wingdings 2" charset="2"/>
              <a:buNone/>
              <a:defRPr sz="2000" kern="1200">
                <a:solidFill>
                  <a:schemeClr val="tx2"/>
                </a:solidFill>
                <a:latin typeface="+mn-lt"/>
                <a:ea typeface="+mn-ea"/>
                <a:cs typeface="+mn-cs"/>
              </a:defRPr>
            </a:lvl1pPr>
            <a:lvl2pPr marL="457200" indent="0" algn="ctr" defTabSz="457200" rtl="0" eaLnBrk="1" latinLnBrk="0" hangingPunct="1">
              <a:spcBef>
                <a:spcPct val="20000"/>
              </a:spcBef>
              <a:spcAft>
                <a:spcPts val="600"/>
              </a:spcAft>
              <a:buClr>
                <a:schemeClr val="tx2"/>
              </a:buClr>
              <a:buFont typeface="Wingdings 2"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tx2"/>
              </a:buClr>
              <a:buFont typeface="Wingdings 2"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tx2"/>
              </a:buClr>
              <a:buFont typeface="Wingdings 2"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tx2"/>
              </a:buClr>
              <a:buFont typeface="Wingdings 2"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rtl="1">
              <a:buFont typeface="Wingdings" pitchFamily="2" charset="2"/>
              <a:buChar char="v"/>
            </a:pPr>
            <a:r>
              <a:rPr lang="fa-IR" sz="1800" b="1" dirty="0" smtClean="0">
                <a:solidFill>
                  <a:schemeClr val="tx1"/>
                </a:solidFill>
                <a:cs typeface="B Kamran" pitchFamily="2" charset="-78"/>
              </a:rPr>
              <a:t>تغییر نقشه پاریس</a:t>
            </a:r>
          </a:p>
          <a:p>
            <a:pPr algn="r" rtl="1">
              <a:buFont typeface="Wingdings" pitchFamily="2" charset="2"/>
              <a:buChar char="v"/>
            </a:pPr>
            <a:r>
              <a:rPr lang="fa-IR" sz="1800" b="1" dirty="0" smtClean="0">
                <a:solidFill>
                  <a:schemeClr val="tx1"/>
                </a:solidFill>
                <a:cs typeface="B Kamran" pitchFamily="2" charset="-78"/>
              </a:rPr>
              <a:t>پاریس در زمان لوئی فیلیپ</a:t>
            </a:r>
          </a:p>
          <a:p>
            <a:pPr algn="r" rtl="1">
              <a:buFont typeface="Wingdings" pitchFamily="2" charset="2"/>
              <a:buChar char="v"/>
            </a:pPr>
            <a:r>
              <a:rPr lang="fa-IR" sz="1800" b="1" dirty="0" smtClean="0">
                <a:solidFill>
                  <a:schemeClr val="tx1"/>
                </a:solidFill>
                <a:cs typeface="B Kamran" pitchFamily="2" charset="-78"/>
              </a:rPr>
              <a:t>هاسمان</a:t>
            </a:r>
          </a:p>
          <a:p>
            <a:pPr algn="r" rtl="1">
              <a:buFont typeface="Wingdings" pitchFamily="2" charset="2"/>
              <a:buChar char="v"/>
            </a:pPr>
            <a:r>
              <a:rPr lang="fa-IR" sz="1800" b="1" dirty="0" smtClean="0">
                <a:solidFill>
                  <a:schemeClr val="tx1"/>
                </a:solidFill>
                <a:cs typeface="B Kamran" pitchFamily="2" charset="-78"/>
              </a:rPr>
              <a:t>میادین،پارک و باغ ها</a:t>
            </a:r>
          </a:p>
          <a:p>
            <a:pPr algn="r" rtl="1">
              <a:buFont typeface="Wingdings" pitchFamily="2" charset="2"/>
              <a:buChar char="v"/>
            </a:pPr>
            <a:r>
              <a:rPr lang="fa-IR" sz="1800" b="1" dirty="0" smtClean="0">
                <a:solidFill>
                  <a:schemeClr val="tx1"/>
                </a:solidFill>
                <a:cs typeface="B Kamran" pitchFamily="2" charset="-78"/>
              </a:rPr>
              <a:t>نوسازی تاسیسات </a:t>
            </a:r>
            <a:endParaRPr lang="fa-IR" sz="1800" dirty="0" smtClean="0">
              <a:solidFill>
                <a:schemeClr val="tx1"/>
              </a:solidFill>
              <a:cs typeface="B Kamran" pitchFamily="2" charset="-78"/>
            </a:endParaRPr>
          </a:p>
          <a:p>
            <a:pPr algn="r" rtl="1">
              <a:buFont typeface="Wingdings" pitchFamily="2" charset="2"/>
              <a:buChar char="v"/>
            </a:pPr>
            <a:r>
              <a:rPr lang="fa-IR" sz="1800" b="1" dirty="0" smtClean="0">
                <a:solidFill>
                  <a:schemeClr val="tx1"/>
                </a:solidFill>
                <a:latin typeface="2k"/>
                <a:cs typeface="B Kamran" pitchFamily="2" charset="-78"/>
              </a:rPr>
              <a:t>روش های جدید تامین اعتبار</a:t>
            </a:r>
          </a:p>
          <a:p>
            <a:pPr algn="r" rtl="1">
              <a:buFont typeface="Wingdings" pitchFamily="2" charset="2"/>
              <a:buChar char="v"/>
            </a:pPr>
            <a:r>
              <a:rPr lang="fa-IR" sz="1800" b="1" dirty="0" smtClean="0">
                <a:solidFill>
                  <a:schemeClr val="tx1"/>
                </a:solidFill>
                <a:latin typeface="2k"/>
                <a:cs typeface="B Kamran" pitchFamily="2" charset="-78"/>
              </a:rPr>
              <a:t>خانه های اجاره ای در زمان هاسمان </a:t>
            </a:r>
          </a:p>
          <a:p>
            <a:pPr algn="r" rtl="1">
              <a:buFont typeface="Wingdings" pitchFamily="2" charset="2"/>
              <a:buChar char="v"/>
            </a:pPr>
            <a:r>
              <a:rPr lang="fa-IR" sz="1800" b="1" dirty="0" smtClean="0">
                <a:solidFill>
                  <a:schemeClr val="tx1"/>
                </a:solidFill>
                <a:latin typeface="2k"/>
                <a:cs typeface="B Kamran" pitchFamily="2" charset="-78"/>
              </a:rPr>
              <a:t>خیابان های بی انتها</a:t>
            </a:r>
          </a:p>
          <a:p>
            <a:pPr algn="r" rtl="1">
              <a:buFont typeface="Wingdings" pitchFamily="2" charset="2"/>
              <a:buChar char="v"/>
            </a:pPr>
            <a:r>
              <a:rPr lang="fa-IR" sz="1800" b="1" dirty="0" smtClean="0">
                <a:solidFill>
                  <a:schemeClr val="tx1"/>
                </a:solidFill>
                <a:latin typeface="2k"/>
                <a:cs typeface="B Kamran" pitchFamily="2" charset="-78"/>
              </a:rPr>
              <a:t>مخالفین هاسمان</a:t>
            </a:r>
          </a:p>
          <a:p>
            <a:pPr algn="r" rtl="1">
              <a:buFont typeface="Wingdings" pitchFamily="2" charset="2"/>
              <a:buChar char="v"/>
            </a:pPr>
            <a:r>
              <a:rPr lang="fa-IR" sz="1800" b="1" dirty="0" smtClean="0">
                <a:solidFill>
                  <a:schemeClr val="tx1"/>
                </a:solidFill>
                <a:latin typeface="2k"/>
                <a:cs typeface="B Kamran" pitchFamily="2" charset="-78"/>
              </a:rPr>
              <a:t>نقد کارهای هاسمان</a:t>
            </a:r>
          </a:p>
          <a:p>
            <a:pPr algn="r" rtl="1">
              <a:buFont typeface="Wingdings" pitchFamily="2" charset="2"/>
              <a:buChar char="v"/>
            </a:pPr>
            <a:r>
              <a:rPr lang="fa-IR" sz="1800" b="1" dirty="0" smtClean="0">
                <a:solidFill>
                  <a:schemeClr val="tx1"/>
                </a:solidFill>
                <a:latin typeface="2k"/>
                <a:cs typeface="B Kamran" pitchFamily="2" charset="-78"/>
              </a:rPr>
              <a:t>تاثیر هاسمان</a:t>
            </a:r>
          </a:p>
          <a:p>
            <a:pPr algn="r" rtl="1">
              <a:buFont typeface="Wingdings" pitchFamily="2" charset="2"/>
              <a:buChar char="v"/>
            </a:pPr>
            <a:r>
              <a:rPr lang="fa-IR" sz="1800" b="1" dirty="0" smtClean="0">
                <a:solidFill>
                  <a:schemeClr val="tx1"/>
                </a:solidFill>
                <a:latin typeface="2k"/>
                <a:cs typeface="B Kamran" pitchFamily="2" charset="-78"/>
              </a:rPr>
              <a:t>منابع</a:t>
            </a:r>
            <a:endParaRPr lang="fa-IR" sz="1800" dirty="0" smtClean="0">
              <a:solidFill>
                <a:schemeClr val="tx1"/>
              </a:solidFill>
              <a:cs typeface="B Kamran" pitchFamily="2" charset="-78"/>
            </a:endParaRPr>
          </a:p>
        </p:txBody>
      </p:sp>
      <p:sp>
        <p:nvSpPr>
          <p:cNvPr id="4" name="Content Placeholder 2"/>
          <p:cNvSpPr txBox="1">
            <a:spLocks/>
          </p:cNvSpPr>
          <p:nvPr/>
        </p:nvSpPr>
        <p:spPr>
          <a:xfrm>
            <a:off x="-324544" y="1088740"/>
            <a:ext cx="3269352" cy="792088"/>
          </a:xfrm>
          <a:prstGeom prst="rect">
            <a:avLst/>
          </a:prstGeom>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Clr>
                <a:schemeClr val="tx2"/>
              </a:buClr>
              <a:buSzPct val="101000"/>
              <a:buFont typeface="Courier New" pitchFamily="49" charset="0"/>
              <a:buChar char="o"/>
              <a:defRPr sz="1200" kern="1200">
                <a:solidFill>
                  <a:schemeClr val="tx1"/>
                </a:solidFill>
                <a:latin typeface="+mn-lt"/>
                <a:ea typeface="+mn-ea"/>
                <a:cs typeface="+mn-cs"/>
              </a:defRPr>
            </a:lvl6pPr>
            <a:lvl7pPr marL="29718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7pPr>
            <a:lvl8pPr marL="34290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8pPr>
            <a:lvl9pPr marL="38862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9pPr>
          </a:lstStyle>
          <a:p>
            <a:pPr marL="0" indent="0" algn="r" rtl="1">
              <a:buNone/>
            </a:pPr>
            <a:r>
              <a:rPr lang="fa-IR" sz="4000" b="1" dirty="0" smtClean="0">
                <a:effectLst>
                  <a:outerShdw blurRad="38100" dist="38100" dir="2700000" algn="tl">
                    <a:srgbClr val="000000">
                      <a:alpha val="43137"/>
                    </a:srgbClr>
                  </a:outerShdw>
                </a:effectLst>
                <a:cs typeface="B Kamran" pitchFamily="2" charset="-78"/>
              </a:rPr>
              <a:t>فهرست</a:t>
            </a:r>
            <a:endParaRPr lang="fa-IR" sz="4000" dirty="0" smtClean="0">
              <a:cs typeface="B Kamran" pitchFamily="2" charset="-78"/>
            </a:endParaRPr>
          </a:p>
        </p:txBody>
      </p:sp>
    </p:spTree>
    <p:extLst>
      <p:ext uri="{BB962C8B-B14F-4D97-AF65-F5344CB8AC3E}">
        <p14:creationId xmlns:p14="http://schemas.microsoft.com/office/powerpoint/2010/main" val="14137882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69219" y="620688"/>
            <a:ext cx="4089648" cy="5112568"/>
          </a:xfrm>
        </p:spPr>
        <p:txBody>
          <a:bodyPr/>
          <a:lstStyle/>
          <a:p>
            <a:pPr marL="45720" indent="0" algn="just" rtl="1">
              <a:buNone/>
            </a:pPr>
            <a:r>
              <a:rPr lang="fa-IR" sz="2400" b="1" dirty="0" smtClean="0">
                <a:effectLst>
                  <a:outerShdw blurRad="38100" dist="38100" dir="2700000" algn="tl">
                    <a:srgbClr val="000000">
                      <a:alpha val="43137"/>
                    </a:srgbClr>
                  </a:outerShdw>
                </a:effectLst>
                <a:cs typeface="B Nazanin" pitchFamily="2" charset="-78"/>
              </a:rPr>
              <a:t>   </a:t>
            </a:r>
            <a:r>
              <a:rPr lang="fa-IR" sz="3600" b="1" dirty="0" smtClean="0">
                <a:effectLst>
                  <a:outerShdw blurRad="38100" dist="38100" dir="2700000" algn="tl">
                    <a:srgbClr val="000000">
                      <a:alpha val="43137"/>
                    </a:srgbClr>
                  </a:outerShdw>
                </a:effectLst>
                <a:cs typeface="B Kamran" pitchFamily="2" charset="-78"/>
              </a:rPr>
              <a:t>تغییرات </a:t>
            </a:r>
            <a:r>
              <a:rPr lang="fa-IR" sz="3600" b="1" dirty="0">
                <a:effectLst>
                  <a:outerShdw blurRad="38100" dist="38100" dir="2700000" algn="tl">
                    <a:srgbClr val="000000">
                      <a:alpha val="43137"/>
                    </a:srgbClr>
                  </a:outerShdw>
                </a:effectLst>
                <a:cs typeface="B Kamran" pitchFamily="2" charset="-78"/>
              </a:rPr>
              <a:t>در بوآ دوبولونی</a:t>
            </a:r>
            <a:r>
              <a:rPr lang="fa-IR" sz="3600" b="1" dirty="0" smtClean="0">
                <a:effectLst>
                  <a:outerShdw blurRad="38100" dist="38100" dir="2700000" algn="tl">
                    <a:srgbClr val="000000">
                      <a:alpha val="43137"/>
                    </a:srgbClr>
                  </a:outerShdw>
                </a:effectLst>
                <a:cs typeface="B Kamran" pitchFamily="2" charset="-78"/>
              </a:rPr>
              <a:t>:</a:t>
            </a:r>
          </a:p>
          <a:p>
            <a:pPr marL="45720" indent="0" algn="just" rtl="1">
              <a:buNone/>
            </a:pPr>
            <a:endParaRPr lang="fa-IR" sz="2400" b="1" dirty="0">
              <a:effectLst>
                <a:outerShdw blurRad="38100" dist="38100" dir="2700000" algn="tl">
                  <a:srgbClr val="000000">
                    <a:alpha val="43137"/>
                  </a:srgbClr>
                </a:outerShdw>
              </a:effectLst>
              <a:cs typeface="B Nazanin" pitchFamily="2" charset="-78"/>
            </a:endParaRPr>
          </a:p>
          <a:p>
            <a:pPr marL="45720" indent="0" algn="just" rtl="1">
              <a:buNone/>
            </a:pPr>
            <a:endParaRPr lang="fa-IR" sz="2400" b="1" dirty="0">
              <a:effectLst>
                <a:outerShdw blurRad="38100" dist="38100" dir="2700000" algn="tl">
                  <a:srgbClr val="000000">
                    <a:alpha val="43137"/>
                  </a:srgbClr>
                </a:outerShdw>
              </a:effectLst>
              <a:cs typeface="B Nazanin" pitchFamily="2" charset="-78"/>
            </a:endParaRPr>
          </a:p>
          <a:p>
            <a:pPr algn="just" rtl="1"/>
            <a:r>
              <a:rPr lang="fa-IR" dirty="0">
                <a:cs typeface="B Nazanin" pitchFamily="2" charset="-78"/>
              </a:rPr>
              <a:t>تغییر آن به تفریحگاهی برای طبقات ممتاز پاریس همراه </a:t>
            </a:r>
            <a:r>
              <a:rPr lang="fa-IR" dirty="0" smtClean="0">
                <a:cs typeface="B Nazanin" pitchFamily="2" charset="-78"/>
              </a:rPr>
              <a:t>با </a:t>
            </a:r>
            <a:r>
              <a:rPr lang="fa-IR" dirty="0">
                <a:cs typeface="B Nazanin" pitchFamily="2" charset="-78"/>
              </a:rPr>
              <a:t>احداث خیابان «لون شان» برای اسب دوانی و </a:t>
            </a:r>
            <a:r>
              <a:rPr lang="fa-IR" dirty="0" smtClean="0">
                <a:cs typeface="B Nazanin" pitchFamily="2" charset="-78"/>
              </a:rPr>
              <a:t>خیابان زیبای </a:t>
            </a:r>
            <a:r>
              <a:rPr lang="fa-IR" dirty="0">
                <a:cs typeface="B Nazanin" pitchFamily="2" charset="-78"/>
              </a:rPr>
              <a:t>«امپراتیس» موسوم  به «فش» با عرض 120 متر</a:t>
            </a:r>
            <a:r>
              <a:rPr lang="fa-IR" dirty="0" smtClean="0">
                <a:cs typeface="B Nazanin" pitchFamily="2" charset="-78"/>
              </a:rPr>
              <a:t>. ( 3برابر آنچه که معمار آن پیشنهاد کرده بود)</a:t>
            </a:r>
            <a:endParaRPr lang="fa-IR" dirty="0">
              <a:cs typeface="B Nazanin" pitchFamily="2" charset="-78"/>
            </a:endParaRPr>
          </a:p>
          <a:p>
            <a:pPr algn="just" rtl="1"/>
            <a:r>
              <a:rPr lang="fa-IR" dirty="0">
                <a:cs typeface="B Nazanin" pitchFamily="2" charset="-78"/>
              </a:rPr>
              <a:t>هم چنین هاسمان پارک بوآ دوون سن را برای </a:t>
            </a:r>
            <a:r>
              <a:rPr lang="fa-IR" dirty="0" smtClean="0">
                <a:cs typeface="B Nazanin" pitchFamily="2" charset="-78"/>
              </a:rPr>
              <a:t>طبقات کارگر </a:t>
            </a:r>
            <a:r>
              <a:rPr lang="fa-IR" dirty="0">
                <a:cs typeface="B Nazanin" pitchFamily="2" charset="-78"/>
              </a:rPr>
              <a:t>پاریس در مقابل همین تفریحگاه احداث </a:t>
            </a:r>
            <a:r>
              <a:rPr lang="fa-IR" dirty="0" smtClean="0">
                <a:cs typeface="B Nazanin" pitchFamily="2" charset="-78"/>
              </a:rPr>
              <a:t>نمود.</a:t>
            </a:r>
            <a:endParaRPr lang="fa-IR" dirty="0">
              <a:cs typeface="B Nazanin"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183489"/>
            <a:ext cx="4289707" cy="33450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81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p:cTn id="1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3" dur="500"/>
                                        <p:tgtEl>
                                          <p:spTgt spid="3">
                                            <p:txEl>
                                              <p:pRg st="3" end="3"/>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 calcmode="lin" valueType="num">
                                      <p:cBhvr>
                                        <p:cTn id="1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18" dur="500"/>
                                        <p:tgtEl>
                                          <p:spTgt spid="3">
                                            <p:txEl>
                                              <p:pRg st="4" end="4"/>
                                            </p:txEl>
                                          </p:spTgt>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heel(1)">
                                      <p:cBhvr>
                                        <p:cTn id="22"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116632"/>
            <a:ext cx="7272808" cy="5400600"/>
          </a:xfrm>
        </p:spPr>
        <p:txBody>
          <a:bodyPr>
            <a:normAutofit/>
          </a:bodyPr>
          <a:lstStyle/>
          <a:p>
            <a:pPr marL="45720" indent="0" algn="ctr" rtl="1">
              <a:buNone/>
            </a:pPr>
            <a:r>
              <a:rPr lang="fa-IR" sz="3600" b="1" dirty="0" smtClean="0">
                <a:effectLst>
                  <a:outerShdw blurRad="38100" dist="38100" dir="2700000" algn="tl">
                    <a:srgbClr val="000000">
                      <a:alpha val="43137"/>
                    </a:srgbClr>
                  </a:outerShdw>
                </a:effectLst>
                <a:cs typeface="B Kamran" pitchFamily="2" charset="-78"/>
              </a:rPr>
              <a:t>  بخش دوم</a:t>
            </a:r>
          </a:p>
          <a:p>
            <a:pPr marL="45720" indent="0" algn="just" rtl="1">
              <a:buNone/>
            </a:pPr>
            <a:endParaRPr lang="fa-IR" sz="2800" b="1" dirty="0" smtClean="0">
              <a:effectLst>
                <a:outerShdw blurRad="38100" dist="38100" dir="2700000" algn="tl">
                  <a:srgbClr val="000000">
                    <a:alpha val="43137"/>
                  </a:srgbClr>
                </a:outerShdw>
              </a:effectLst>
              <a:cs typeface="B Kamran" pitchFamily="2" charset="-78"/>
            </a:endParaRPr>
          </a:p>
          <a:p>
            <a:pPr algn="just" rtl="1">
              <a:buFont typeface="Wingdings" pitchFamily="2" charset="2"/>
              <a:buChar char="§"/>
            </a:pPr>
            <a:r>
              <a:rPr lang="fa-IR" dirty="0">
                <a:cs typeface="B Nazanin" pitchFamily="2" charset="-78"/>
              </a:rPr>
              <a:t>در بخش دوم قسمت اعظم مخارج نوسازی باید از جانب شهر تامین میگشت و بر اساس فرمانی که در 18 مارس 1858 صادر شد به دولت فرانسه این جازه داده شد تا بقیه مخارج را بپردازد به شرط آن که این مبلغ از یک صد و هشتاد فرانک تجاوز نکند و کار در ده سال پایان </a:t>
            </a:r>
            <a:r>
              <a:rPr lang="fa-IR" dirty="0" smtClean="0">
                <a:cs typeface="B Nazanin" pitchFamily="2" charset="-78"/>
              </a:rPr>
              <a:t>پذیرد</a:t>
            </a:r>
            <a:r>
              <a:rPr lang="fa-IR" dirty="0">
                <a:cs typeface="B Nazanin" pitchFamily="2" charset="-78"/>
              </a:rPr>
              <a:t>.</a:t>
            </a:r>
            <a:endParaRPr lang="fa-IR" dirty="0" smtClean="0">
              <a:cs typeface="B Nazanin" pitchFamily="2" charset="-78"/>
            </a:endParaRPr>
          </a:p>
          <a:p>
            <a:pPr algn="just" rtl="1">
              <a:buFont typeface="Wingdings" pitchFamily="2" charset="2"/>
              <a:buChar char="§"/>
            </a:pPr>
            <a:r>
              <a:rPr lang="fa-IR" dirty="0" smtClean="0">
                <a:cs typeface="B Nazanin" pitchFamily="2" charset="-78"/>
              </a:rPr>
              <a:t>در </a:t>
            </a:r>
            <a:r>
              <a:rPr lang="fa-IR" dirty="0">
                <a:cs typeface="B Nazanin" pitchFamily="2" charset="-78"/>
              </a:rPr>
              <a:t>بخش دوم ارتباط شهر از شمال به جنوب تامین گشت، بدین معنی که </a:t>
            </a:r>
            <a:r>
              <a:rPr lang="fa-IR" dirty="0" smtClean="0">
                <a:cs typeface="B Nazanin" pitchFamily="2" charset="-78"/>
              </a:rPr>
              <a:t>هاسمان </a:t>
            </a:r>
            <a:r>
              <a:rPr lang="fa-IR" dirty="0">
                <a:cs typeface="B Nazanin" pitchFamily="2" charset="-78"/>
              </a:rPr>
              <a:t>بولوار" سباستپل" را بر رودخانه سن تا "ایل دولاسیته" و به "کارتیه لاتن" در جانب چپ این رودخانه ادامه یافت. ادامه بولوار سبب شد که "ایل دولاسیته" به یکی از مراکز اداری شهر تبدیل شود. </a:t>
            </a:r>
            <a:endParaRPr lang="fa-IR" dirty="0" smtClean="0">
              <a:cs typeface="B Nazanin" pitchFamily="2" charset="-78"/>
            </a:endParaRPr>
          </a:p>
        </p:txBody>
      </p:sp>
    </p:spTree>
    <p:extLst>
      <p:ext uri="{BB962C8B-B14F-4D97-AF65-F5344CB8AC3E}">
        <p14:creationId xmlns:p14="http://schemas.microsoft.com/office/powerpoint/2010/main" val="94248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3" dur="500"/>
                                        <p:tgtEl>
                                          <p:spTgt spid="3">
                                            <p:txEl>
                                              <p:pRg st="2" end="2"/>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p:cTn id="1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620688"/>
            <a:ext cx="7531224" cy="6768752"/>
          </a:xfrm>
        </p:spPr>
        <p:txBody>
          <a:bodyPr>
            <a:normAutofit/>
          </a:bodyPr>
          <a:lstStyle/>
          <a:p>
            <a:pPr marL="45720" indent="0" algn="just" rtl="1">
              <a:buNone/>
            </a:pPr>
            <a:r>
              <a:rPr lang="fa-IR" sz="2400" b="1" dirty="0" smtClean="0">
                <a:effectLst>
                  <a:outerShdw blurRad="38100" dist="38100" dir="2700000" algn="tl">
                    <a:srgbClr val="000000">
                      <a:alpha val="43137"/>
                    </a:srgbClr>
                  </a:outerShdw>
                </a:effectLst>
                <a:cs typeface="B Nazanin" pitchFamily="2" charset="-78"/>
              </a:rPr>
              <a:t> </a:t>
            </a:r>
            <a:r>
              <a:rPr lang="fa-IR" sz="3600" b="1" dirty="0" smtClean="0">
                <a:effectLst>
                  <a:outerShdw blurRad="38100" dist="38100" dir="2700000" algn="tl">
                    <a:srgbClr val="000000">
                      <a:alpha val="43137"/>
                    </a:srgbClr>
                  </a:outerShdw>
                </a:effectLst>
                <a:cs typeface="B Kamran" pitchFamily="2" charset="-78"/>
              </a:rPr>
              <a:t>الحاق </a:t>
            </a:r>
            <a:r>
              <a:rPr lang="fa-IR" sz="3600" b="1" dirty="0">
                <a:effectLst>
                  <a:outerShdw blurRad="38100" dist="38100" dir="2700000" algn="tl">
                    <a:srgbClr val="000000">
                      <a:alpha val="43137"/>
                    </a:srgbClr>
                  </a:outerShdw>
                </a:effectLst>
                <a:cs typeface="B Kamran" pitchFamily="2" charset="-78"/>
              </a:rPr>
              <a:t>حومه های پاریس به شهر: </a:t>
            </a:r>
            <a:endParaRPr lang="fa-IR" sz="3600" b="1" dirty="0" smtClean="0">
              <a:effectLst>
                <a:outerShdw blurRad="38100" dist="38100" dir="2700000" algn="tl">
                  <a:srgbClr val="000000">
                    <a:alpha val="43137"/>
                  </a:srgbClr>
                </a:outerShdw>
              </a:effectLst>
              <a:cs typeface="B Kamran" pitchFamily="2" charset="-78"/>
            </a:endParaRPr>
          </a:p>
          <a:p>
            <a:pPr marL="45720" indent="0" algn="just" rtl="1">
              <a:buNone/>
            </a:pPr>
            <a:endParaRPr lang="fa-IR" sz="2400" b="1" dirty="0" smtClean="0">
              <a:effectLst>
                <a:outerShdw blurRad="38100" dist="38100" dir="2700000" algn="tl">
                  <a:srgbClr val="000000">
                    <a:alpha val="43137"/>
                  </a:srgbClr>
                </a:outerShdw>
              </a:effectLst>
              <a:cs typeface="B Nazanin" pitchFamily="2" charset="-78"/>
            </a:endParaRPr>
          </a:p>
          <a:p>
            <a:pPr algn="just" rtl="1"/>
            <a:r>
              <a:rPr lang="fa-IR" dirty="0" smtClean="0">
                <a:cs typeface="B Nazanin" pitchFamily="2" charset="-78"/>
              </a:rPr>
              <a:t>بر </a:t>
            </a:r>
            <a:r>
              <a:rPr lang="fa-IR" dirty="0">
                <a:cs typeface="B Nazanin" pitchFamily="2" charset="-78"/>
              </a:rPr>
              <a:t>طبق فرمان 16 ژوین 1859 الحاق حومه های پاریس به شهر پاریس صورت گرفت که در پی آن هشتاد حومه با بناهای آشفته  و خیابان های درهم و پراکنده در اطراف پاریس به شهر الحاق </a:t>
            </a:r>
            <a:r>
              <a:rPr lang="fa-IR" dirty="0" smtClean="0">
                <a:cs typeface="B Nazanin" pitchFamily="2" charset="-78"/>
              </a:rPr>
              <a:t>گشت.</a:t>
            </a:r>
          </a:p>
          <a:p>
            <a:pPr algn="just" rtl="1"/>
            <a:r>
              <a:rPr lang="fa-IR" dirty="0" smtClean="0">
                <a:cs typeface="B Nazanin" pitchFamily="2" charset="-78"/>
              </a:rPr>
              <a:t>الحاق </a:t>
            </a:r>
            <a:r>
              <a:rPr lang="fa-IR" dirty="0">
                <a:cs typeface="B Nazanin" pitchFamily="2" charset="-78"/>
              </a:rPr>
              <a:t>حومه به شهر برای آینده پاریس لازم بود اما محاسبات آنی </a:t>
            </a:r>
            <a:r>
              <a:rPr lang="fa-IR" dirty="0" smtClean="0">
                <a:cs typeface="B Nazanin" pitchFamily="2" charset="-78"/>
              </a:rPr>
              <a:t>هاسمان </a:t>
            </a:r>
            <a:r>
              <a:rPr lang="fa-IR" dirty="0">
                <a:cs typeface="B Nazanin" pitchFamily="2" charset="-78"/>
              </a:rPr>
              <a:t>را برهم زد و </a:t>
            </a:r>
            <a:r>
              <a:rPr lang="fa-IR" dirty="0" smtClean="0">
                <a:cs typeface="B Nazanin" pitchFamily="2" charset="-78"/>
              </a:rPr>
              <a:t>وظیفه </a:t>
            </a:r>
            <a:r>
              <a:rPr lang="fa-IR" dirty="0">
                <a:cs typeface="B Nazanin" pitchFamily="2" charset="-78"/>
              </a:rPr>
              <a:t>ای سنگین برای او به وجود آورد. </a:t>
            </a:r>
            <a:endParaRPr lang="fa-IR" dirty="0" smtClean="0">
              <a:cs typeface="B Nazanin" pitchFamily="2" charset="-78"/>
            </a:endParaRPr>
          </a:p>
          <a:p>
            <a:pPr marL="45720" indent="0" algn="just" rtl="1">
              <a:buNone/>
            </a:pPr>
            <a:r>
              <a:rPr lang="fa-IR" sz="2400" dirty="0" smtClean="0">
                <a:cs typeface="B Nazanin" pitchFamily="2" charset="-78"/>
              </a:rPr>
              <a:t>  </a:t>
            </a:r>
            <a:r>
              <a:rPr lang="fa-IR" sz="2400" b="1" dirty="0" smtClean="0">
                <a:effectLst>
                  <a:outerShdw blurRad="38100" dist="38100" dir="2700000" algn="tl">
                    <a:srgbClr val="000000">
                      <a:alpha val="43137"/>
                    </a:srgbClr>
                  </a:outerShdw>
                </a:effectLst>
                <a:cs typeface="B Nazanin" pitchFamily="2" charset="-78"/>
              </a:rPr>
              <a:t>طرح </a:t>
            </a:r>
            <a:r>
              <a:rPr lang="fa-IR" sz="2400" b="1" dirty="0">
                <a:effectLst>
                  <a:outerShdw blurRad="38100" dist="38100" dir="2700000" algn="tl">
                    <a:srgbClr val="000000">
                      <a:alpha val="43137"/>
                    </a:srgbClr>
                  </a:outerShdw>
                </a:effectLst>
                <a:cs typeface="B Nazanin" pitchFamily="2" charset="-78"/>
              </a:rPr>
              <a:t>احداث کمربند سبز پاریس :</a:t>
            </a:r>
          </a:p>
          <a:p>
            <a:pPr algn="just" rtl="1"/>
            <a:r>
              <a:rPr lang="fa-IR" dirty="0" smtClean="0">
                <a:cs typeface="B Nazanin" pitchFamily="2" charset="-78"/>
              </a:rPr>
              <a:t>در </a:t>
            </a:r>
            <a:r>
              <a:rPr lang="fa-IR" dirty="0">
                <a:cs typeface="B Nazanin" pitchFamily="2" charset="-78"/>
              </a:rPr>
              <a:t>نظر بود کمربند سبز در مجاورت دیوار های دفاعی پاریس و شعاع 250 متر فراتر از آن ایجاد شود که این فضا دور تا دور شهر را در بر می گرفت و دو پارک بو آ دو بولونی و بو آ دو ون سن را به هم متصل می </a:t>
            </a:r>
            <a:r>
              <a:rPr lang="fa-IR" dirty="0" smtClean="0">
                <a:cs typeface="B Nazanin" pitchFamily="2" charset="-78"/>
              </a:rPr>
              <a:t>کرد.</a:t>
            </a:r>
          </a:p>
          <a:p>
            <a:pPr algn="just" rtl="1"/>
            <a:r>
              <a:rPr lang="fa-IR" dirty="0">
                <a:cs typeface="B Nazanin" pitchFamily="2" charset="-78"/>
              </a:rPr>
              <a:t>اما هنگامی که امپراطور به جنگ ایتالیا رفت شورای حکومتی با این طرح مخالفت کرد و مانع اجرای آن شد و پاریس هرگز دارای این کمربند سبزی که از رشد بی بند و بار آن جلوگیری می کرد نشد</a:t>
            </a:r>
            <a:r>
              <a:rPr lang="fa-IR" dirty="0" smtClean="0">
                <a:cs typeface="B Nazanin" pitchFamily="2" charset="-78"/>
              </a:rPr>
              <a:t>.</a:t>
            </a:r>
            <a:endParaRPr lang="fa-IR" dirty="0">
              <a:cs typeface="B Nazanin" pitchFamily="2" charset="-78"/>
            </a:endParaRPr>
          </a:p>
          <a:p>
            <a:pPr algn="just" rtl="1"/>
            <a:endParaRPr lang="fa-IR" sz="2400" dirty="0">
              <a:cs typeface="B Nazanin" pitchFamily="2" charset="-78"/>
            </a:endParaRPr>
          </a:p>
        </p:txBody>
      </p:sp>
    </p:spTree>
    <p:extLst>
      <p:ext uri="{BB962C8B-B14F-4D97-AF65-F5344CB8AC3E}">
        <p14:creationId xmlns:p14="http://schemas.microsoft.com/office/powerpoint/2010/main" val="122040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3" dur="500"/>
                                        <p:tgtEl>
                                          <p:spTgt spid="3">
                                            <p:txEl>
                                              <p:pRg st="2" end="2"/>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p:cTn id="1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8" dur="500"/>
                                        <p:tgtEl>
                                          <p:spTgt spid="3">
                                            <p:txEl>
                                              <p:pRg st="3" end="3"/>
                                            </p:txEl>
                                          </p:spTgt>
                                        </p:tgtEl>
                                      </p:cBhvr>
                                    </p:animEffect>
                                  </p:childTnLst>
                                </p:cTn>
                              </p:par>
                              <p:par>
                                <p:cTn id="19" presetID="53"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
                                            <p:txEl>
                                              <p:pRg st="4" end="4"/>
                                            </p:txEl>
                                          </p:spTgt>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p:cTn id="2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8" dur="500"/>
                                        <p:tgtEl>
                                          <p:spTgt spid="3">
                                            <p:txEl>
                                              <p:pRg st="5" end="5"/>
                                            </p:txEl>
                                          </p:spTgt>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578105"/>
            <a:ext cx="7344816" cy="2880320"/>
          </a:xfrm>
        </p:spPr>
        <p:txBody>
          <a:bodyPr>
            <a:normAutofit/>
          </a:bodyPr>
          <a:lstStyle/>
          <a:p>
            <a:pPr marL="45720" indent="0" algn="ctr" rtl="1">
              <a:buNone/>
            </a:pPr>
            <a:r>
              <a:rPr lang="fa-IR" sz="3600" b="1" dirty="0" smtClean="0">
                <a:effectLst>
                  <a:outerShdw blurRad="38100" dist="38100" dir="2700000" algn="tl">
                    <a:srgbClr val="000000">
                      <a:alpha val="43137"/>
                    </a:srgbClr>
                  </a:outerShdw>
                </a:effectLst>
                <a:cs typeface="B Kamran" pitchFamily="2" charset="-78"/>
              </a:rPr>
              <a:t> بخش سوم:</a:t>
            </a:r>
          </a:p>
          <a:p>
            <a:pPr algn="just" rtl="1"/>
            <a:r>
              <a:rPr lang="fa-IR" dirty="0" smtClean="0">
                <a:cs typeface="B Nazanin" pitchFamily="2" charset="-78"/>
              </a:rPr>
              <a:t>بودجه </a:t>
            </a:r>
            <a:r>
              <a:rPr lang="fa-IR" dirty="0">
                <a:cs typeface="B Nazanin" pitchFamily="2" charset="-78"/>
              </a:rPr>
              <a:t>بخشه سوم می بایست به تمام از جانب شهر پاریس تامین شود .نمایندگان </a:t>
            </a:r>
            <a:r>
              <a:rPr lang="fa-IR" dirty="0" smtClean="0">
                <a:cs typeface="B Nazanin" pitchFamily="2" charset="-78"/>
              </a:rPr>
              <a:t>مجلس فرانسه </a:t>
            </a:r>
            <a:r>
              <a:rPr lang="fa-IR" dirty="0">
                <a:cs typeface="B Nazanin" pitchFamily="2" charset="-78"/>
              </a:rPr>
              <a:t>از تامین بودجه ای که صرفا مربوط به پاریس بود امتناع داشتند. برای تامین اعتبار </a:t>
            </a:r>
            <a:r>
              <a:rPr lang="fa-IR" dirty="0" smtClean="0">
                <a:cs typeface="B Nazanin" pitchFamily="2" charset="-78"/>
              </a:rPr>
              <a:t>هاسمان </a:t>
            </a:r>
            <a:r>
              <a:rPr lang="fa-IR" dirty="0">
                <a:cs typeface="B Nazanin" pitchFamily="2" charset="-78"/>
              </a:rPr>
              <a:t>تنها ماند و مشکلات سبب شد که در نهایت نمایندگان موفق شوند که او را از سرکار بردارند. </a:t>
            </a:r>
            <a:endParaRPr lang="fa-IR" dirty="0" smtClean="0">
              <a:cs typeface="B Nazanin" pitchFamily="2" charset="-78"/>
            </a:endParaRPr>
          </a:p>
          <a:p>
            <a:pPr algn="just" rtl="1"/>
            <a:r>
              <a:rPr lang="fa-IR" dirty="0" smtClean="0">
                <a:cs typeface="B Nazanin" pitchFamily="2" charset="-78"/>
              </a:rPr>
              <a:t>در </a:t>
            </a:r>
            <a:r>
              <a:rPr lang="fa-IR" dirty="0">
                <a:cs typeface="B Nazanin" pitchFamily="2" charset="-78"/>
              </a:rPr>
              <a:t>بخش سوم اقدامات هوسمان، دو پارک "مون سوری" در جنوب شهر و "بوت شومن" در شمال شهر احداث گشتند زمین هایی که در این دو پارک به وجود آمدند هر دو قبلا بلااستفاده و متروک بودند . </a:t>
            </a:r>
            <a:endParaRPr lang="fa-IR" dirty="0" smtClean="0">
              <a:cs typeface="B Nazanin"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140968"/>
            <a:ext cx="4173964" cy="3167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83048" y="3447336"/>
            <a:ext cx="3674908" cy="2246769"/>
          </a:xfrm>
          <a:prstGeom prst="rect">
            <a:avLst/>
          </a:prstGeom>
          <a:noFill/>
        </p:spPr>
        <p:txBody>
          <a:bodyPr wrap="square" rtlCol="1">
            <a:spAutoFit/>
          </a:bodyPr>
          <a:lstStyle/>
          <a:p>
            <a:pPr marL="342900" indent="-342900" algn="just">
              <a:buFont typeface="Wingdings" pitchFamily="2" charset="2"/>
              <a:buChar char="§"/>
            </a:pPr>
            <a:r>
              <a:rPr lang="fa-IR" sz="2000" dirty="0" smtClean="0">
                <a:cs typeface="B Nazanin" pitchFamily="2" charset="-78"/>
              </a:rPr>
              <a:t>احداث خیابان هایی که شهر را به حومه متصل کند هر روز ضروری تر می شد و احداث خیابان های ضرب دری که ارتباط حومه ها را میسر دارد لازم می آمد.بدین ترتیب بودجه لازم برای حومه ها به دو برابر میزانی رسید که ابتدا برای آن ها پیش بینی شده بود.</a:t>
            </a:r>
            <a:endParaRPr lang="fa-IR" sz="2000" dirty="0">
              <a:cs typeface="B Nazanin" pitchFamily="2" charset="-78"/>
            </a:endParaRPr>
          </a:p>
        </p:txBody>
      </p:sp>
    </p:spTree>
    <p:extLst>
      <p:ext uri="{BB962C8B-B14F-4D97-AF65-F5344CB8AC3E}">
        <p14:creationId xmlns:p14="http://schemas.microsoft.com/office/powerpoint/2010/main" val="3402177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4">
                                            <p:txEl>
                                              <p:pRg st="0" end="0"/>
                                            </p:txEl>
                                          </p:spTgt>
                                        </p:tgtEl>
                                      </p:cBhvr>
                                    </p:animEffect>
                                  </p:childTnLst>
                                </p:cTn>
                              </p:par>
                            </p:childTnLst>
                          </p:cTn>
                        </p:par>
                        <p:par>
                          <p:cTn id="25" fill="hold">
                            <p:stCondLst>
                              <p:cond delay="500"/>
                            </p:stCondLst>
                            <p:childTnLst>
                              <p:par>
                                <p:cTn id="26" presetID="21" presetClass="entr" presetSubtype="1" fill="hold" nodeType="afterEffect">
                                  <p:stCondLst>
                                    <p:cond delay="0"/>
                                  </p:stCondLst>
                                  <p:childTnLst>
                                    <p:set>
                                      <p:cBhvr>
                                        <p:cTn id="27" dur="1" fill="hold">
                                          <p:stCondLst>
                                            <p:cond delay="0"/>
                                          </p:stCondLst>
                                        </p:cTn>
                                        <p:tgtEl>
                                          <p:spTgt spid="7170"/>
                                        </p:tgtEl>
                                        <p:attrNameLst>
                                          <p:attrName>style.visibility</p:attrName>
                                        </p:attrNameLst>
                                      </p:cBhvr>
                                      <p:to>
                                        <p:strVal val="visible"/>
                                      </p:to>
                                    </p:set>
                                    <p:animEffect transition="in" filter="wheel(1)">
                                      <p:cBhvr>
                                        <p:cTn id="28"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2456" y="529270"/>
            <a:ext cx="4608512" cy="5760640"/>
          </a:xfrm>
        </p:spPr>
        <p:txBody>
          <a:bodyPr>
            <a:normAutofit/>
          </a:bodyPr>
          <a:lstStyle/>
          <a:p>
            <a:pPr marL="45720" indent="0" algn="just" rtl="1">
              <a:buNone/>
            </a:pPr>
            <a:r>
              <a:rPr lang="fa-IR" sz="3600" b="1" dirty="0" smtClean="0">
                <a:effectLst>
                  <a:outerShdw blurRad="38100" dist="38100" dir="2700000" algn="tl">
                    <a:srgbClr val="000000">
                      <a:alpha val="43137"/>
                    </a:srgbClr>
                  </a:outerShdw>
                </a:effectLst>
                <a:cs typeface="B Kamran" pitchFamily="2" charset="-78"/>
              </a:rPr>
              <a:t> احداث </a:t>
            </a:r>
            <a:r>
              <a:rPr lang="fa-IR" sz="3600" b="1" dirty="0">
                <a:effectLst>
                  <a:outerShdw blurRad="38100" dist="38100" dir="2700000" algn="tl">
                    <a:srgbClr val="000000">
                      <a:alpha val="43137"/>
                    </a:srgbClr>
                  </a:outerShdw>
                </a:effectLst>
                <a:cs typeface="B Kamran" pitchFamily="2" charset="-78"/>
              </a:rPr>
              <a:t>محله شانزلیزه </a:t>
            </a:r>
            <a:r>
              <a:rPr lang="fa-IR" sz="3600" b="1" dirty="0" smtClean="0">
                <a:effectLst>
                  <a:outerShdw blurRad="38100" dist="38100" dir="2700000" algn="tl">
                    <a:srgbClr val="000000">
                      <a:alpha val="43137"/>
                    </a:srgbClr>
                  </a:outerShdw>
                </a:effectLst>
                <a:cs typeface="B Kamran" pitchFamily="2" charset="-78"/>
              </a:rPr>
              <a:t>:</a:t>
            </a:r>
          </a:p>
          <a:p>
            <a:pPr algn="just" rtl="1"/>
            <a:r>
              <a:rPr lang="fa-IR" dirty="0" smtClean="0">
                <a:cs typeface="B Nazanin" pitchFamily="2" charset="-78"/>
              </a:rPr>
              <a:t>در </a:t>
            </a:r>
            <a:r>
              <a:rPr lang="fa-IR" dirty="0">
                <a:cs typeface="B Nazanin" pitchFamily="2" charset="-78"/>
              </a:rPr>
              <a:t>آن زمان در مرز غربی پاریس حصارهایی برای گرفتن مالیات وجود داشت که در ورای آن دشت وسیعی قرار داشت که برای اجرای طرح های شهرسازی جدید آماده </a:t>
            </a:r>
            <a:r>
              <a:rPr lang="fa-IR" dirty="0" smtClean="0">
                <a:cs typeface="B Nazanin" pitchFamily="2" charset="-78"/>
              </a:rPr>
              <a:t>بود.هاسمان </a:t>
            </a:r>
            <a:r>
              <a:rPr lang="fa-IR" dirty="0">
                <a:cs typeface="B Nazanin" pitchFamily="2" charset="-78"/>
              </a:rPr>
              <a:t>شانزلیزه را در این بخش احاث کرد و در پس آن طاق پیروزی را در میدان مدور"اتوال" قرار داد. و به دلیل نبود ساختمان در این </a:t>
            </a:r>
            <a:r>
              <a:rPr lang="fa-IR" dirty="0" smtClean="0">
                <a:cs typeface="B Nazanin" pitchFamily="2" charset="-78"/>
              </a:rPr>
              <a:t>ناحیه هاسمان </a:t>
            </a:r>
            <a:r>
              <a:rPr lang="fa-IR" dirty="0">
                <a:cs typeface="B Nazanin" pitchFamily="2" charset="-78"/>
              </a:rPr>
              <a:t>با دست باز دوازده خیابان منشعب از اتوال </a:t>
            </a:r>
            <a:r>
              <a:rPr lang="fa-IR" dirty="0" smtClean="0">
                <a:cs typeface="B Nazanin" pitchFamily="2" charset="-78"/>
              </a:rPr>
              <a:t>را </a:t>
            </a:r>
            <a:r>
              <a:rPr lang="fa-IR" dirty="0">
                <a:cs typeface="B Nazanin" pitchFamily="2" charset="-78"/>
              </a:rPr>
              <a:t>احداث </a:t>
            </a:r>
            <a:r>
              <a:rPr lang="fa-IR" dirty="0" smtClean="0">
                <a:cs typeface="B Nazanin" pitchFamily="2" charset="-78"/>
              </a:rPr>
              <a:t>کرد.</a:t>
            </a:r>
          </a:p>
          <a:p>
            <a:pPr marL="45720" indent="0" algn="just" rtl="1">
              <a:buNone/>
            </a:pPr>
            <a:r>
              <a:rPr lang="fa-IR" dirty="0" smtClean="0">
                <a:cs typeface="B Nazanin" pitchFamily="2" charset="-78"/>
              </a:rPr>
              <a:t>  </a:t>
            </a:r>
          </a:p>
          <a:p>
            <a:pPr marL="45720" indent="0" algn="just" rtl="1">
              <a:buNone/>
            </a:pPr>
            <a:r>
              <a:rPr lang="fa-IR" dirty="0">
                <a:cs typeface="B Nazanin" pitchFamily="2" charset="-78"/>
              </a:rPr>
              <a:t> </a:t>
            </a:r>
            <a:r>
              <a:rPr lang="fa-IR" dirty="0" smtClean="0">
                <a:cs typeface="B Nazanin" pitchFamily="2" charset="-78"/>
              </a:rPr>
              <a:t> </a:t>
            </a:r>
            <a:r>
              <a:rPr lang="fa-IR" sz="3600" dirty="0" smtClean="0">
                <a:cs typeface="B Kamran" pitchFamily="2" charset="-78"/>
              </a:rPr>
              <a:t>خیابان </a:t>
            </a:r>
            <a:r>
              <a:rPr lang="fa-IR" sz="3600" dirty="0">
                <a:cs typeface="B Kamran" pitchFamily="2" charset="-78"/>
              </a:rPr>
              <a:t>لافایت: </a:t>
            </a:r>
          </a:p>
          <a:p>
            <a:pPr algn="just" rtl="1"/>
            <a:r>
              <a:rPr lang="fa-IR" dirty="0">
                <a:cs typeface="B Nazanin" pitchFamily="2" charset="-78"/>
              </a:rPr>
              <a:t> طول خیابان لافایت را 5 کیلومتر افزایش داد، </a:t>
            </a:r>
            <a:r>
              <a:rPr lang="fa-IR" dirty="0" smtClean="0">
                <a:cs typeface="B Nazanin" pitchFamily="2" charset="-78"/>
              </a:rPr>
              <a:t>تا مسافرین </a:t>
            </a:r>
            <a:r>
              <a:rPr lang="fa-IR" dirty="0">
                <a:cs typeface="B Nazanin" pitchFamily="2" charset="-78"/>
              </a:rPr>
              <a:t>از ایستگاه راه آهن شمال و شرق </a:t>
            </a:r>
            <a:r>
              <a:rPr lang="fa-IR" dirty="0" smtClean="0">
                <a:cs typeface="B Nazanin" pitchFamily="2" charset="-78"/>
              </a:rPr>
              <a:t>یکسره </a:t>
            </a:r>
            <a:r>
              <a:rPr lang="fa-IR" dirty="0">
                <a:cs typeface="B Nazanin" pitchFamily="2" charset="-78"/>
              </a:rPr>
              <a:t>به اپرا و گران بولوار در قلب پاریس </a:t>
            </a:r>
            <a:r>
              <a:rPr lang="fa-IR" dirty="0" smtClean="0">
                <a:cs typeface="B Nazanin" pitchFamily="2" charset="-78"/>
              </a:rPr>
              <a:t>برسند.</a:t>
            </a:r>
            <a:endParaRPr lang="fa-IR" dirty="0">
              <a:cs typeface="B Nazanin" pitchFamily="2" charset="-78"/>
            </a:endParaRPr>
          </a:p>
          <a:p>
            <a:pPr algn="r" rtl="1"/>
            <a:endParaRPr lang="fa-IR" dirty="0">
              <a:cs typeface="B Nazanin" pitchFamily="2" charset="-78"/>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95974"/>
            <a:ext cx="3704952" cy="23170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512" y="3409590"/>
            <a:ext cx="3678177" cy="268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695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3" dur="500"/>
                                        <p:tgtEl>
                                          <p:spTgt spid="3">
                                            <p:txEl>
                                              <p:pRg st="1" end="1"/>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1" dur="500"/>
                                        <p:tgtEl>
                                          <p:spTgt spid="3">
                                            <p:txEl>
                                              <p:pRg st="3" end="3"/>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3">
                                            <p:txEl>
                                              <p:pRg st="4" end="4"/>
                                            </p:txEl>
                                          </p:spTgt>
                                        </p:tgtEl>
                                      </p:cBhvr>
                                    </p:animEffect>
                                  </p:childTnLst>
                                </p:cTn>
                              </p:par>
                              <p:par>
                                <p:cTn id="27" presetID="21" presetClass="entr" presetSubtype="1" fill="hold" nodeType="withEffect">
                                  <p:stCondLst>
                                    <p:cond delay="0"/>
                                  </p:stCondLst>
                                  <p:childTnLst>
                                    <p:set>
                                      <p:cBhvr>
                                        <p:cTn id="28" dur="1" fill="hold">
                                          <p:stCondLst>
                                            <p:cond delay="0"/>
                                          </p:stCondLst>
                                        </p:cTn>
                                        <p:tgtEl>
                                          <p:spTgt spid="8196"/>
                                        </p:tgtEl>
                                        <p:attrNameLst>
                                          <p:attrName>style.visibility</p:attrName>
                                        </p:attrNameLst>
                                      </p:cBhvr>
                                      <p:to>
                                        <p:strVal val="visible"/>
                                      </p:to>
                                    </p:set>
                                    <p:animEffect transition="in" filter="wheel(1)">
                                      <p:cBhvr>
                                        <p:cTn id="29"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9872" y="404664"/>
            <a:ext cx="4953744" cy="6336704"/>
          </a:xfrm>
        </p:spPr>
        <p:txBody>
          <a:bodyPr>
            <a:normAutofit/>
          </a:bodyPr>
          <a:lstStyle/>
          <a:p>
            <a:pPr marL="45720" indent="0" algn="r" rtl="1">
              <a:buNone/>
            </a:pPr>
            <a:r>
              <a:rPr lang="fa-IR" sz="3600" b="1" dirty="0" smtClean="0">
                <a:effectLst>
                  <a:outerShdw blurRad="38100" dist="38100" dir="2700000" algn="tl">
                    <a:srgbClr val="000000">
                      <a:alpha val="43137"/>
                    </a:srgbClr>
                  </a:outerShdw>
                </a:effectLst>
                <a:cs typeface="B Kamran" pitchFamily="2" charset="-78"/>
              </a:rPr>
              <a:t> خیابان اپرا:</a:t>
            </a:r>
          </a:p>
          <a:p>
            <a:pPr algn="r" rtl="1"/>
            <a:r>
              <a:rPr lang="fa-IR" dirty="0">
                <a:cs typeface="B Nazanin" pitchFamily="2" charset="-78"/>
              </a:rPr>
              <a:t>خیابان ناپلیون که امروزه خیابان اپرا نامیده می شود شاهکار شهرسازی </a:t>
            </a:r>
            <a:r>
              <a:rPr lang="fa-IR" dirty="0" smtClean="0">
                <a:cs typeface="B Nazanin" pitchFamily="2" charset="-78"/>
              </a:rPr>
              <a:t>هاسمان </a:t>
            </a:r>
            <a:r>
              <a:rPr lang="fa-IR" dirty="0">
                <a:cs typeface="B Nazanin" pitchFamily="2" charset="-78"/>
              </a:rPr>
              <a:t>است.این خیابان علاوه بر زیبایی بسیار، مانند پلی تعداد زیادی از خیابان های پاریس را به یکدیگر متصل می کند. </a:t>
            </a:r>
            <a:endParaRPr lang="fa-IR" dirty="0" smtClean="0">
              <a:cs typeface="B Nazanin" pitchFamily="2" charset="-78"/>
            </a:endParaRPr>
          </a:p>
          <a:p>
            <a:pPr algn="just" rtl="1"/>
            <a:r>
              <a:rPr lang="fa-IR" dirty="0">
                <a:cs typeface="B Nazanin" pitchFamily="2" charset="-78"/>
              </a:rPr>
              <a:t>به گمان معاصرین </a:t>
            </a:r>
            <a:r>
              <a:rPr lang="fa-IR" dirty="0" smtClean="0">
                <a:cs typeface="B Nazanin" pitchFamily="2" charset="-78"/>
              </a:rPr>
              <a:t>هاسمان </a:t>
            </a:r>
            <a:r>
              <a:rPr lang="fa-IR" dirty="0">
                <a:cs typeface="B Nazanin" pitchFamily="2" charset="-78"/>
              </a:rPr>
              <a:t>هیچ کار وی به اندازه احداث این خیابان نسبتا کوتاه بی معنی نبود،زیرا در ظاهر این خیابان تنها تئاتر فرانسه و اپرا را به هم متصل می کرد که هیچ ضرورتی برای اتصال آن ها وجود نداشت چرا که مردم در یک شب به دیدار هردو آن ها نمی رفتند اما حقیقت این است که اگر این خیابان نبود امروز عبور و مرور در این قسمت پاریس ، به دلیل ازدحام فوق العاده عابرین پیاده و وسایل نقلیه، غیر ممکن بود.البته </a:t>
            </a:r>
            <a:r>
              <a:rPr lang="fa-IR" dirty="0" smtClean="0">
                <a:cs typeface="B Nazanin" pitchFamily="2" charset="-78"/>
              </a:rPr>
              <a:t>هاسمان </a:t>
            </a:r>
            <a:r>
              <a:rPr lang="fa-IR" dirty="0">
                <a:cs typeface="B Nazanin" pitchFamily="2" charset="-78"/>
              </a:rPr>
              <a:t>فقط ابتدا و انتها این خیابان را ساخت و بین این دو قسمت کوچه های آشفته ای وجود داشت که سال ها بعد از میان برداشته شد. </a:t>
            </a:r>
            <a:endParaRPr lang="fa-IR" dirty="0" smtClean="0">
              <a:cs typeface="B Nazanin" pitchFamily="2" charset="-78"/>
            </a:endParaRPr>
          </a:p>
          <a:p>
            <a:pPr algn="just" rtl="1"/>
            <a:r>
              <a:rPr lang="fa-IR" dirty="0" smtClean="0">
                <a:cs typeface="B Nazanin" pitchFamily="2" charset="-78"/>
              </a:rPr>
              <a:t>اگر بخواهیم تنها از یک خیابان و تنها یک ساختمان معرف کارهای هاسمان و دوره ی امپراطوری دوم یاد کنیم باید خیابان اپرا و خود ساختماد اپرا را نام ببریم</a:t>
            </a:r>
            <a:endParaRPr lang="fa-IR" dirty="0">
              <a:cs typeface="B Nazanin"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98019" y="2046291"/>
            <a:ext cx="4644008" cy="2944930"/>
          </a:xfrm>
          <a:prstGeom prst="rect">
            <a:avLst/>
          </a:prstGeom>
        </p:spPr>
      </p:pic>
    </p:spTree>
    <p:extLst>
      <p:ext uri="{BB962C8B-B14F-4D97-AF65-F5344CB8AC3E}">
        <p14:creationId xmlns:p14="http://schemas.microsoft.com/office/powerpoint/2010/main" val="213033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3" dur="500"/>
                                        <p:tgtEl>
                                          <p:spTgt spid="3">
                                            <p:txEl>
                                              <p:pRg st="1" end="1"/>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3">
                                            <p:txEl>
                                              <p:pRg st="2" end="2"/>
                                            </p:txEl>
                                          </p:spTgt>
                                        </p:tgtEl>
                                      </p:cBhvr>
                                    </p:animEffect>
                                  </p:childTnLst>
                                </p:cTn>
                              </p:par>
                              <p:par>
                                <p:cTn id="19" presetID="53" presetClass="entr" presetSubtype="16"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par>
                                <p:cTn id="24" presetID="21" presetClass="entr" presetSubtype="1"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0"/>
            <a:ext cx="7315200" cy="115409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میادین،پارک ها و باغ ها</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323528" y="1700808"/>
            <a:ext cx="8496944" cy="4536504"/>
          </a:xfrm>
        </p:spPr>
        <p:txBody>
          <a:bodyPr>
            <a:normAutofit/>
          </a:bodyPr>
          <a:lstStyle/>
          <a:p>
            <a:pPr algn="r" rtl="1"/>
            <a:r>
              <a:rPr lang="fa-IR" sz="2400" b="1" dirty="0" smtClean="0">
                <a:effectLst>
                  <a:outerShdw blurRad="38100" dist="38100" dir="2700000" algn="tl">
                    <a:srgbClr val="000000">
                      <a:alpha val="43137"/>
                    </a:srgbClr>
                  </a:outerShdw>
                </a:effectLst>
                <a:cs typeface="B Nazanin" pitchFamily="2" charset="-78"/>
              </a:rPr>
              <a:t>میادین:</a:t>
            </a:r>
            <a:r>
              <a:rPr lang="fa-IR" b="1" dirty="0">
                <a:cs typeface="B Nazanin" pitchFamily="2" charset="-78"/>
              </a:rPr>
              <a:t> در این سال ها پارک سازی در اطراف </a:t>
            </a:r>
            <a:r>
              <a:rPr lang="fa-IR" b="1" dirty="0" smtClean="0">
                <a:cs typeface="B Nazanin" pitchFamily="2" charset="-78"/>
              </a:rPr>
              <a:t>میادین </a:t>
            </a:r>
            <a:r>
              <a:rPr lang="fa-IR" b="1" dirty="0">
                <a:cs typeface="B Nazanin" pitchFamily="2" charset="-78"/>
              </a:rPr>
              <a:t>سخت معمول شد و بسیار مورد تقلید قرار گرفت. اما لطف و تازگی کار در این بود که این میادین بر مردم عادی گشوده </a:t>
            </a:r>
            <a:r>
              <a:rPr lang="fa-IR" b="1" dirty="0" smtClean="0">
                <a:cs typeface="B Nazanin" pitchFamily="2" charset="-78"/>
              </a:rPr>
              <a:t>بود.</a:t>
            </a:r>
          </a:p>
          <a:p>
            <a:pPr algn="r" rtl="1"/>
            <a:r>
              <a:rPr lang="fa-IR" sz="2400" b="1" dirty="0" smtClean="0">
                <a:effectLst>
                  <a:outerShdw blurRad="38100" dist="38100" dir="2700000" algn="tl">
                    <a:srgbClr val="000000">
                      <a:alpha val="43137"/>
                    </a:srgbClr>
                  </a:outerShdw>
                </a:effectLst>
                <a:cs typeface="B Nazanin" pitchFamily="2" charset="-78"/>
              </a:rPr>
              <a:t>بلوار: </a:t>
            </a:r>
            <a:r>
              <a:rPr lang="fa-IR" b="1" dirty="0" smtClean="0">
                <a:cs typeface="B Nazanin" pitchFamily="2" charset="-78"/>
              </a:rPr>
              <a:t>بلوار </a:t>
            </a:r>
            <a:r>
              <a:rPr lang="fa-IR" b="1" dirty="0">
                <a:cs typeface="B Nazanin" pitchFamily="2" charset="-78"/>
              </a:rPr>
              <a:t>به معنی امروزی از وقتی به کار رفت که لویی چهاردهم در سال 1670 نخستین بولوار را گشود.بولوارهای این زمان مانند کوچه های باغ،معبری برای گردش پیاده رو ها بودند.بر خلاف دوره </a:t>
            </a:r>
            <a:r>
              <a:rPr lang="fa-IR" b="1" dirty="0" smtClean="0">
                <a:cs typeface="B Nazanin" pitchFamily="2" charset="-78"/>
              </a:rPr>
              <a:t>هاسمان </a:t>
            </a:r>
            <a:r>
              <a:rPr lang="fa-IR" b="1" dirty="0">
                <a:cs typeface="B Nazanin" pitchFamily="2" charset="-78"/>
              </a:rPr>
              <a:t>که بولوارها برای عبور وسایل نقلیه به کار می رفتند. </a:t>
            </a:r>
            <a:endParaRPr lang="fa-IR" b="1" dirty="0" smtClean="0">
              <a:cs typeface="B Nazanin" pitchFamily="2" charset="-78"/>
            </a:endParaRPr>
          </a:p>
          <a:p>
            <a:pPr algn="r" rtl="1"/>
            <a:r>
              <a:rPr lang="fa-IR" sz="2400" b="1" dirty="0" smtClean="0">
                <a:effectLst>
                  <a:outerShdw blurRad="38100" dist="38100" dir="2700000" algn="tl">
                    <a:srgbClr val="000000">
                      <a:alpha val="43137"/>
                    </a:srgbClr>
                  </a:outerShdw>
                </a:effectLst>
                <a:cs typeface="B Nazanin" pitchFamily="2" charset="-78"/>
              </a:rPr>
              <a:t>پارک ها: </a:t>
            </a:r>
            <a:r>
              <a:rPr lang="fa-IR" b="1" dirty="0" smtClean="0">
                <a:cs typeface="B Nazanin" pitchFamily="2" charset="-78"/>
              </a:rPr>
              <a:t>میزان </a:t>
            </a:r>
            <a:r>
              <a:rPr lang="fa-IR" b="1" dirty="0">
                <a:cs typeface="B Nazanin" pitchFamily="2" charset="-78"/>
              </a:rPr>
              <a:t>استعداد </a:t>
            </a:r>
            <a:r>
              <a:rPr lang="fa-IR" b="1" dirty="0" smtClean="0">
                <a:cs typeface="B Nazanin" pitchFamily="2" charset="-78"/>
              </a:rPr>
              <a:t>هاسمان </a:t>
            </a:r>
            <a:r>
              <a:rPr lang="fa-IR" b="1" dirty="0">
                <a:cs typeface="B Nazanin" pitchFamily="2" charset="-78"/>
              </a:rPr>
              <a:t>به عنوان سازمان دهنده ای بزرگ هنوز از نظمی که با پارک های بزرگ آفریده هویدا </a:t>
            </a:r>
            <a:r>
              <a:rPr lang="fa-IR" b="1" dirty="0" smtClean="0">
                <a:cs typeface="B Nazanin" pitchFamily="2" charset="-78"/>
              </a:rPr>
              <a:t>است در </a:t>
            </a:r>
            <a:r>
              <a:rPr lang="fa-IR" b="1" dirty="0">
                <a:cs typeface="B Nazanin" pitchFamily="2" charset="-78"/>
              </a:rPr>
              <a:t>طرح این پارک ها از طبیعت تقلید شده و پارک ها اغلب به شیوه ای رمانتیک کوه پایه ها،دره ها و دریاچه های کوچکی را در بر می گرفتند و وظیفه اصلی آن ها ایجاد جهاز تنفسی برای پاریس بود که فاقد آن بود. </a:t>
            </a:r>
          </a:p>
          <a:p>
            <a:pPr algn="r" rtl="1"/>
            <a:r>
              <a:rPr lang="fa-IR" b="1" dirty="0">
                <a:cs typeface="B Nazanin" pitchFamily="2" charset="-78"/>
              </a:rPr>
              <a:t>دو پارک بو آ دو بو لونی و بو آ دو ون سن در غرب و </a:t>
            </a:r>
            <a:r>
              <a:rPr lang="fa-IR" b="1" dirty="0" smtClean="0">
                <a:cs typeface="B Nazanin" pitchFamily="2" charset="-78"/>
              </a:rPr>
              <a:t>شرق پاریس </a:t>
            </a:r>
            <a:r>
              <a:rPr lang="fa-IR" b="1" dirty="0">
                <a:cs typeface="B Nazanin" pitchFamily="2" charset="-78"/>
              </a:rPr>
              <a:t>شش های شهر هستند. پارک قدیمی «من سو»  </a:t>
            </a:r>
            <a:r>
              <a:rPr lang="fa-IR" b="1" dirty="0" smtClean="0">
                <a:cs typeface="B Nazanin" pitchFamily="2" charset="-78"/>
              </a:rPr>
              <a:t>در </a:t>
            </a:r>
            <a:r>
              <a:rPr lang="fa-IR" b="1" dirty="0">
                <a:cs typeface="B Nazanin" pitchFamily="2" charset="-78"/>
              </a:rPr>
              <a:t>مرکز شهر، پارک مون سوری در جنوب و پارک بوت </a:t>
            </a:r>
            <a:r>
              <a:rPr lang="fa-IR" b="1" dirty="0" smtClean="0">
                <a:cs typeface="B Nazanin" pitchFamily="2" charset="-78"/>
              </a:rPr>
              <a:t>شومن </a:t>
            </a:r>
            <a:r>
              <a:rPr lang="fa-IR" b="1" dirty="0">
                <a:cs typeface="B Nazanin" pitchFamily="2" charset="-78"/>
              </a:rPr>
              <a:t>در شمال. این پارک ها برای گردش مردم عادی ساخته شده </a:t>
            </a:r>
            <a:r>
              <a:rPr lang="fa-IR" b="1" dirty="0" smtClean="0">
                <a:cs typeface="B Nazanin" pitchFamily="2" charset="-78"/>
              </a:rPr>
              <a:t>بود.</a:t>
            </a:r>
          </a:p>
          <a:p>
            <a:pPr algn="r" rtl="1"/>
            <a:endParaRPr lang="fa-IR" dirty="0" smtClean="0">
              <a:cs typeface="B Nazanin" pitchFamily="2" charset="-78"/>
            </a:endParaRPr>
          </a:p>
        </p:txBody>
      </p:sp>
    </p:spTree>
    <p:extLst>
      <p:ext uri="{BB962C8B-B14F-4D97-AF65-F5344CB8AC3E}">
        <p14:creationId xmlns:p14="http://schemas.microsoft.com/office/powerpoint/2010/main" val="175580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3">
                                            <p:txEl>
                                              <p:pRg st="0" end="0"/>
                                            </p:txEl>
                                          </p:spTgt>
                                        </p:tgtEl>
                                      </p:cBhvr>
                                    </p:animEffect>
                                  </p:childTnLst>
                                </p:cTn>
                              </p:par>
                              <p:par>
                                <p:cTn id="13" presetID="53"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3">
                                            <p:txEl>
                                              <p:pRg st="1" end="1"/>
                                            </p:txEl>
                                          </p:spTgt>
                                        </p:tgtEl>
                                      </p:cBhvr>
                                    </p:animEffect>
                                  </p:childTnLst>
                                </p:cTn>
                              </p:par>
                              <p:par>
                                <p:cTn id="18" presetID="53"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3">
                                            <p:txEl>
                                              <p:pRg st="2" end="2"/>
                                            </p:txEl>
                                          </p:spTgt>
                                        </p:tgtEl>
                                      </p:cBhvr>
                                    </p:animEffect>
                                  </p:childTnLst>
                                </p:cTn>
                              </p:par>
                              <p:par>
                                <p:cTn id="23" presetID="53" presetClass="entr" presetSubtype="16"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548680"/>
            <a:ext cx="7603232" cy="5976664"/>
          </a:xfrm>
        </p:spPr>
        <p:txBody>
          <a:bodyPr>
            <a:normAutofit/>
          </a:bodyPr>
          <a:lstStyle/>
          <a:p>
            <a:pPr algn="r" rtl="1"/>
            <a:r>
              <a:rPr lang="fa-IR" dirty="0">
                <a:cs typeface="B Nazanin" pitchFamily="2" charset="-78"/>
              </a:rPr>
              <a:t>هوسمان "ژان آلفان" را به عنوان مهندس باغبان به این کار گماشت. به گفته وی آلفان مهندسی بود با احساس هنرمندانه. وقتی که آلفان به ریاست اداره گردشگاه ها و پارک ها رسید به تغییر و طرح جدید "بوآدوبولونی"،"بوآدو ون سن"، شانزلیزه ،پارک "من سو" همت گماشت. </a:t>
            </a:r>
            <a:endParaRPr lang="fa-IR" dirty="0" smtClean="0">
              <a:cs typeface="B Nazanin" pitchFamily="2" charset="-78"/>
            </a:endParaRPr>
          </a:p>
          <a:p>
            <a:pPr marL="45720" indent="0" algn="r" rtl="1">
              <a:buNone/>
            </a:pPr>
            <a:endParaRPr lang="fa-IR" sz="2800" b="1" dirty="0" smtClean="0">
              <a:effectLst>
                <a:outerShdw blurRad="38100" dist="38100" dir="2700000" algn="tl">
                  <a:srgbClr val="000000">
                    <a:alpha val="43137"/>
                  </a:srgbClr>
                </a:outerShdw>
              </a:effectLst>
              <a:cs typeface="B Nazanin" pitchFamily="2" charset="-78"/>
            </a:endParaRPr>
          </a:p>
          <a:p>
            <a:pPr marL="45720" indent="0" algn="r" rtl="1">
              <a:buNone/>
            </a:pPr>
            <a:r>
              <a:rPr lang="fa-IR" sz="3600" b="1" dirty="0" smtClean="0">
                <a:effectLst>
                  <a:outerShdw blurRad="38100" dist="38100" dir="2700000" algn="tl">
                    <a:srgbClr val="000000">
                      <a:alpha val="43137"/>
                    </a:srgbClr>
                  </a:outerShdw>
                </a:effectLst>
                <a:cs typeface="B Kamran" pitchFamily="2" charset="-78"/>
              </a:rPr>
              <a:t>نوسازی تاسیسات</a:t>
            </a:r>
          </a:p>
          <a:p>
            <a:pPr algn="r" rtl="1"/>
            <a:r>
              <a:rPr lang="fa-IR" dirty="0" smtClean="0">
                <a:cs typeface="B Nazanin" pitchFamily="2" charset="-78"/>
              </a:rPr>
              <a:t>طرح بی عیب و نقص اگوسازی از بل گران است.طرح لوله کشی پاریس که آب شهر را از منبع </a:t>
            </a:r>
            <a:r>
              <a:rPr lang="fa-IR" sz="2100" dirty="0">
                <a:cs typeface="B Nazanin" pitchFamily="2" charset="-78"/>
              </a:rPr>
              <a:t>ین و دوئی تامین کرد و برای نخستین بار پاریس را از آب مستغنی ساخت نیز از اوست.</a:t>
            </a:r>
          </a:p>
          <a:p>
            <a:pPr algn="r" rtl="1"/>
            <a:r>
              <a:rPr lang="fa-IR" sz="2100" dirty="0">
                <a:cs typeface="B Nazanin" pitchFamily="2" charset="-78"/>
              </a:rPr>
              <a:t>وی مهندس کل و بازرس عالی اداره ی پل و جاده در زمان هاسمان بود.</a:t>
            </a:r>
          </a:p>
          <a:p>
            <a:pPr marL="45720" indent="0" algn="r" rtl="1">
              <a:buNone/>
            </a:pPr>
            <a:r>
              <a:rPr lang="fa-IR" sz="2100" dirty="0">
                <a:cs typeface="B Nazanin" pitchFamily="2" charset="-78"/>
              </a:rPr>
              <a:t>وقتی حومه پاریس به شهر ضمیمه شد هاسمان اداره نظارت بر نقشه پاریس را تاسیس کرد و ریاست آن را به دشان واگذاشت.</a:t>
            </a:r>
          </a:p>
          <a:p>
            <a:pPr marL="45720" indent="0" algn="r" rtl="1">
              <a:buNone/>
            </a:pPr>
            <a:r>
              <a:rPr lang="fa-IR" sz="2100" dirty="0">
                <a:cs typeface="B Nazanin" pitchFamily="2" charset="-78"/>
              </a:rPr>
              <a:t>بدین ترتیب سه موسسه امور برنامه های هاسمان را انجام می داد :اداره ی امور مربوط به آب و فاضلاب ، اداره ی گردش گاه ها و پارک ها و اداره ی نظارت بر نقشه ی پاریس</a:t>
            </a:r>
            <a:r>
              <a:rPr lang="fa-IR" sz="2800" dirty="0">
                <a:cs typeface="B Nazanin" pitchFamily="2" charset="-78"/>
              </a:rPr>
              <a:t>.</a:t>
            </a:r>
          </a:p>
          <a:p>
            <a:pPr marL="45720" indent="0" algn="r" rtl="1">
              <a:buNone/>
            </a:pPr>
            <a:endParaRPr lang="fa-IR" sz="2800" b="1" dirty="0" smtClean="0">
              <a:effectLst>
                <a:outerShdw blurRad="38100" dist="38100" dir="2700000" algn="tl">
                  <a:srgbClr val="000000">
                    <a:alpha val="43137"/>
                  </a:srgbClr>
                </a:outerShdw>
              </a:effectLst>
              <a:cs typeface="B Nazanin" pitchFamily="2" charset="-78"/>
            </a:endParaRPr>
          </a:p>
          <a:p>
            <a:pPr marL="45720" indent="0" algn="r" rtl="1">
              <a:buNone/>
            </a:pPr>
            <a:endParaRPr lang="fa-IR" sz="2800" b="1" dirty="0" smtClean="0">
              <a:effectLst>
                <a:outerShdw blurRad="38100" dist="38100" dir="2700000" algn="tl">
                  <a:srgbClr val="000000">
                    <a:alpha val="43137"/>
                  </a:srgbClr>
                </a:outerShdw>
              </a:effectLst>
              <a:cs typeface="B Nazanin" pitchFamily="2" charset="-78"/>
            </a:endParaRPr>
          </a:p>
          <a:p>
            <a:pPr algn="r" rtl="1"/>
            <a:endParaRPr lang="fa-IR" sz="2800" b="1" dirty="0">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405966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p:cTn id="1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8" dur="500"/>
                                        <p:tgtEl>
                                          <p:spTgt spid="3">
                                            <p:txEl>
                                              <p:pRg st="3" end="3"/>
                                            </p:txEl>
                                          </p:spTgt>
                                        </p:tgtEl>
                                      </p:cBhvr>
                                    </p:animEffect>
                                  </p:childTnLst>
                                </p:cTn>
                              </p:par>
                              <p:par>
                                <p:cTn id="19" presetID="53"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
                                            <p:txEl>
                                              <p:pRg st="4" end="4"/>
                                            </p:txEl>
                                          </p:spTgt>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p:cTn id="2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8" dur="500"/>
                                        <p:tgtEl>
                                          <p:spTgt spid="3">
                                            <p:txEl>
                                              <p:pRg st="5" end="5"/>
                                            </p:txEl>
                                          </p:spTgt>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315200" cy="1154097"/>
          </a:xfrm>
        </p:spPr>
        <p:txBody>
          <a:bodyPr>
            <a:normAutofit/>
          </a:bodyPr>
          <a:lstStyle/>
          <a:p>
            <a:pPr algn="l" rtl="1"/>
            <a:r>
              <a:rPr lang="fa-IR" sz="3600" b="1" dirty="0" smtClean="0">
                <a:effectLst>
                  <a:outerShdw blurRad="38100" dist="38100" dir="2700000" algn="tl">
                    <a:srgbClr val="000000">
                      <a:alpha val="43137"/>
                    </a:srgbClr>
                  </a:outerShdw>
                </a:effectLst>
                <a:cs typeface="B Kamran" pitchFamily="2" charset="-78"/>
              </a:rPr>
              <a:t>روش های جدید تامین اعتبار</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971600" y="1556792"/>
            <a:ext cx="7315200" cy="4896544"/>
          </a:xfrm>
        </p:spPr>
        <p:txBody>
          <a:bodyPr>
            <a:normAutofit/>
          </a:bodyPr>
          <a:lstStyle/>
          <a:p>
            <a:pPr algn="just" rtl="1"/>
            <a:r>
              <a:rPr lang="fa-IR" dirty="0" smtClean="0">
                <a:cs typeface="B Nazanin" pitchFamily="2" charset="-78"/>
              </a:rPr>
              <a:t>برنامه </a:t>
            </a:r>
            <a:r>
              <a:rPr lang="fa-IR" dirty="0">
                <a:cs typeface="B Nazanin" pitchFamily="2" charset="-78"/>
              </a:rPr>
              <a:t>های هوسمان به آبادانی قسمت هایی از شهر و در نتیجه قیمت آن ها می افزود اجرای برنامه های وی مستلزم مخارجی بیش از میزان پیش بینی شده می گشت و وی بارها ناگذیر به تامین اعتبار تازه برای ادامه کار شد</a:t>
            </a:r>
            <a:r>
              <a:rPr lang="fa-IR" dirty="0" smtClean="0">
                <a:cs typeface="B Nazanin" pitchFamily="2" charset="-78"/>
              </a:rPr>
              <a:t>.</a:t>
            </a:r>
          </a:p>
          <a:p>
            <a:pPr algn="just" rtl="1"/>
            <a:endParaRPr lang="fa-IR" dirty="0">
              <a:cs typeface="B Nazanin" pitchFamily="2" charset="-78"/>
            </a:endParaRPr>
          </a:p>
          <a:p>
            <a:pPr algn="just" rtl="1"/>
            <a:endParaRPr lang="fa-IR" dirty="0">
              <a:cs typeface="B Nazanin" pitchFamily="2" charset="-78"/>
            </a:endParaRPr>
          </a:p>
          <a:p>
            <a:pPr algn="just" rtl="1"/>
            <a:r>
              <a:rPr lang="fa-IR" dirty="0">
                <a:cs typeface="B Nazanin" pitchFamily="2" charset="-78"/>
              </a:rPr>
              <a:t>مخارج بازده: نظریه مخارج بازده </a:t>
            </a:r>
            <a:r>
              <a:rPr lang="fa-IR" dirty="0" smtClean="0">
                <a:cs typeface="B Nazanin" pitchFamily="2" charset="-78"/>
              </a:rPr>
              <a:t>هاسمان </a:t>
            </a:r>
            <a:r>
              <a:rPr lang="fa-IR" dirty="0">
                <a:cs typeface="B Nazanin" pitchFamily="2" charset="-78"/>
              </a:rPr>
              <a:t>این بود که مخارج فوق العاده به جا و اندیشیده صرف شود نه تنها ضرری برای خزانه کشور نیست بلکه می تواند به سود مملکت و آبادی سرزمین های آن نیز باشد. بدین معنی که این مخارج اگرچه ضرورت آنی ندارند اما توجیه پذیراند،چون صرف آن ها،پس از انجام کار بر مالیات حاصل می افزاید. </a:t>
            </a:r>
          </a:p>
        </p:txBody>
      </p:sp>
    </p:spTree>
    <p:extLst>
      <p:ext uri="{BB962C8B-B14F-4D97-AF65-F5344CB8AC3E}">
        <p14:creationId xmlns:p14="http://schemas.microsoft.com/office/powerpoint/2010/main" val="229458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0"/>
            <a:ext cx="7315200" cy="115409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خانه های اجاره ای در زمان هاسمان</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3779912" y="1340768"/>
            <a:ext cx="4464496" cy="5040560"/>
          </a:xfrm>
        </p:spPr>
        <p:txBody>
          <a:bodyPr>
            <a:normAutofit/>
          </a:bodyPr>
          <a:lstStyle/>
          <a:p>
            <a:pPr marL="45720" indent="0" algn="r" rtl="1">
              <a:buNone/>
            </a:pPr>
            <a:endParaRPr lang="fa-IR" dirty="0"/>
          </a:p>
          <a:p>
            <a:pPr algn="r" rtl="1"/>
            <a:r>
              <a:rPr lang="fa-IR" dirty="0" smtClean="0">
                <a:cs typeface="B Nazanin" pitchFamily="2" charset="-78"/>
              </a:rPr>
              <a:t>از </a:t>
            </a:r>
            <a:r>
              <a:rPr lang="fa-IR" dirty="0">
                <a:cs typeface="B Nazanin" pitchFamily="2" charset="-78"/>
              </a:rPr>
              <a:t>سه طبقه ی اصلی، یک نیم طبقه و دو طبقه ی </a:t>
            </a:r>
            <a:r>
              <a:rPr lang="fa-IR" dirty="0" smtClean="0">
                <a:cs typeface="B Nazanin" pitchFamily="2" charset="-78"/>
              </a:rPr>
              <a:t>زیر </a:t>
            </a:r>
            <a:r>
              <a:rPr lang="fa-IR" dirty="0">
                <a:cs typeface="B Nazanin" pitchFamily="2" charset="-78"/>
              </a:rPr>
              <a:t>شیروانی مرکب  بود . طبقه اول اختصاص به مغازه ها داشت و نقشه </a:t>
            </a:r>
            <a:r>
              <a:rPr lang="fa-IR" dirty="0" smtClean="0">
                <a:cs typeface="B Nazanin" pitchFamily="2" charset="-78"/>
              </a:rPr>
              <a:t>سه </a:t>
            </a:r>
            <a:r>
              <a:rPr lang="fa-IR" dirty="0">
                <a:cs typeface="B Nazanin" pitchFamily="2" charset="-78"/>
              </a:rPr>
              <a:t>طبقه ی اصلی مشابه یکدیگر بود و خرد هاسمان از اینجا </a:t>
            </a:r>
            <a:r>
              <a:rPr lang="fa-IR" dirty="0" smtClean="0">
                <a:cs typeface="B Nazanin" pitchFamily="2" charset="-78"/>
              </a:rPr>
              <a:t>آشکار </a:t>
            </a:r>
            <a:r>
              <a:rPr lang="fa-IR" dirty="0">
                <a:cs typeface="B Nazanin" pitchFamily="2" charset="-78"/>
              </a:rPr>
              <a:t>می شود که از ساختن نماهای تصنعی برای آپارتمان </a:t>
            </a:r>
            <a:r>
              <a:rPr lang="fa-IR" dirty="0" smtClean="0">
                <a:cs typeface="B Nazanin" pitchFamily="2" charset="-78"/>
              </a:rPr>
              <a:t>ها جلوگیری </a:t>
            </a:r>
            <a:r>
              <a:rPr lang="fa-IR" dirty="0">
                <a:cs typeface="B Nazanin" pitchFamily="2" charset="-78"/>
              </a:rPr>
              <a:t>کرد و ایجاد نماهای متحدالشکل را در سراسر پاریس </a:t>
            </a:r>
            <a:r>
              <a:rPr lang="fa-IR" dirty="0" smtClean="0">
                <a:cs typeface="B Nazanin" pitchFamily="2" charset="-78"/>
              </a:rPr>
              <a:t>معمول </a:t>
            </a:r>
            <a:r>
              <a:rPr lang="fa-IR" dirty="0">
                <a:cs typeface="B Nazanin" pitchFamily="2" charset="-78"/>
              </a:rPr>
              <a:t>داشت. </a:t>
            </a:r>
          </a:p>
          <a:p>
            <a:pPr algn="r" rtl="1"/>
            <a:endParaRPr lang="fa-IR" dirty="0">
              <a:cs typeface="B Nazanin" pitchFamily="2" charset="-78"/>
            </a:endParaRPr>
          </a:p>
          <a:p>
            <a:pPr algn="r" rtl="1"/>
            <a:r>
              <a:rPr lang="fa-IR" dirty="0">
                <a:cs typeface="B Nazanin" pitchFamily="2" charset="-78"/>
              </a:rPr>
              <a:t>در آن زمان (قبل از عصر صنعت) وجود کارگاه و محل </a:t>
            </a:r>
            <a:r>
              <a:rPr lang="fa-IR" dirty="0" smtClean="0">
                <a:cs typeface="B Nazanin" pitchFamily="2" charset="-78"/>
              </a:rPr>
              <a:t>کسب در </a:t>
            </a:r>
            <a:r>
              <a:rPr lang="fa-IR" dirty="0">
                <a:cs typeface="B Nazanin" pitchFamily="2" charset="-78"/>
              </a:rPr>
              <a:t>ساختمان مسکونی امری طبیعی بود در حالی که </a:t>
            </a:r>
            <a:r>
              <a:rPr lang="fa-IR" dirty="0" smtClean="0">
                <a:cs typeface="B Nazanin" pitchFamily="2" charset="-78"/>
              </a:rPr>
              <a:t>درعصر </a:t>
            </a:r>
            <a:r>
              <a:rPr lang="fa-IR" dirty="0">
                <a:cs typeface="B Nazanin" pitchFamily="2" charset="-78"/>
              </a:rPr>
              <a:t>صنعت استفاده از یک بنا برای چند امر </a:t>
            </a:r>
            <a:r>
              <a:rPr lang="fa-IR" dirty="0" smtClean="0">
                <a:cs typeface="B Nazanin" pitchFamily="2" charset="-78"/>
              </a:rPr>
              <a:t>مختلف مسائل </a:t>
            </a:r>
            <a:r>
              <a:rPr lang="fa-IR" dirty="0">
                <a:cs typeface="B Nazanin" pitchFamily="2" charset="-78"/>
              </a:rPr>
              <a:t>و مشکلاتی را بوجود آورد.</a:t>
            </a:r>
          </a:p>
          <a:p>
            <a:pPr algn="r" rtl="1"/>
            <a:endParaRPr lang="fa-I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205" y="2132856"/>
            <a:ext cx="3024187"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197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1"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2" dur="500"/>
                                        <p:tgtEl>
                                          <p:spTgt spid="3">
                                            <p:txEl>
                                              <p:pRg st="1" end="1"/>
                                            </p:txEl>
                                          </p:spTgt>
                                        </p:tgtEl>
                                      </p:cBhvr>
                                    </p:animEffect>
                                  </p:childTnLst>
                                </p:cTn>
                              </p:par>
                              <p:par>
                                <p:cTn id="13" presetID="53" presetClass="entr" presetSubtype="16"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7" dur="500"/>
                                        <p:tgtEl>
                                          <p:spTgt spid="3">
                                            <p:txEl>
                                              <p:pRg st="3" end="3"/>
                                            </p:txEl>
                                          </p:spTgt>
                                        </p:tgtEl>
                                      </p:cBhvr>
                                    </p:animEffect>
                                  </p:childTnLst>
                                </p:cTn>
                              </p:par>
                              <p:par>
                                <p:cTn id="18" presetID="21" presetClass="entr" presetSubtype="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heel(1)">
                                      <p:cBhvr>
                                        <p:cTn id="20"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206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pic>
        <p:nvPicPr>
          <p:cNvPr id="5" name="Picture 4" descr="800px-Paris_Night.jpg"/>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Lst>
          </a:blip>
          <a:stretch>
            <a:fillRect/>
          </a:stretch>
        </p:blipFill>
        <p:spPr>
          <a:xfrm>
            <a:off x="0" y="0"/>
            <a:ext cx="9138918" cy="685800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827584" y="1412776"/>
            <a:ext cx="7522074" cy="4320480"/>
          </a:xfrm>
        </p:spPr>
        <p:txBody>
          <a:bodyPr>
            <a:normAutofit/>
          </a:bodyPr>
          <a:lstStyle/>
          <a:p>
            <a:pPr algn="just" rtl="1"/>
            <a:endParaRPr lang="fa-IR" sz="2400" dirty="0" smtClean="0">
              <a:cs typeface="B Nazanin" pitchFamily="2" charset="-78"/>
            </a:endParaRPr>
          </a:p>
          <a:p>
            <a:pPr lvl="0" algn="just" rtl="1">
              <a:buClr>
                <a:srgbClr val="E3DED1"/>
              </a:buClr>
            </a:pPr>
            <a:r>
              <a:rPr lang="fa-IR" b="1" dirty="0">
                <a:cs typeface="B Nazanin" pitchFamily="2" charset="-78"/>
              </a:rPr>
              <a:t>تغییر نقشه پاریس در گرماگرم عصر راه آهن </a:t>
            </a:r>
            <a:r>
              <a:rPr lang="fa-IR" b="1" dirty="0" smtClean="0">
                <a:cs typeface="B Nazanin" pitchFamily="2" charset="-78"/>
              </a:rPr>
              <a:t>صورت </a:t>
            </a:r>
            <a:r>
              <a:rPr lang="fa-IR" b="1" dirty="0">
                <a:cs typeface="B Nazanin" pitchFamily="2" charset="-78"/>
              </a:rPr>
              <a:t>گرفت </a:t>
            </a:r>
            <a:r>
              <a:rPr lang="fa-IR" b="1" dirty="0" smtClean="0">
                <a:cs typeface="B Nazanin" pitchFamily="2" charset="-78"/>
              </a:rPr>
              <a:t>.</a:t>
            </a:r>
            <a:r>
              <a:rPr lang="fa-IR" b="1" dirty="0">
                <a:solidFill>
                  <a:prstClr val="white"/>
                </a:solidFill>
                <a:cs typeface="B Nazanin" pitchFamily="2" charset="-78"/>
              </a:rPr>
              <a:t> </a:t>
            </a:r>
            <a:endParaRPr lang="fa-IR" b="1" dirty="0" smtClean="0">
              <a:solidFill>
                <a:prstClr val="white"/>
              </a:solidFill>
              <a:cs typeface="B Nazanin" pitchFamily="2" charset="-78"/>
            </a:endParaRPr>
          </a:p>
          <a:p>
            <a:pPr marL="45720" lvl="0" indent="0" algn="just" rtl="1">
              <a:buClr>
                <a:srgbClr val="E3DED1"/>
              </a:buClr>
              <a:buNone/>
            </a:pPr>
            <a:r>
              <a:rPr lang="fa-IR" sz="1600" b="1" dirty="0" smtClean="0">
                <a:solidFill>
                  <a:prstClr val="white"/>
                </a:solidFill>
                <a:cs typeface="B Nazanin" pitchFamily="2" charset="-78"/>
              </a:rPr>
              <a:t>    ( </a:t>
            </a:r>
            <a:r>
              <a:rPr lang="fa-IR" sz="1600" b="1" dirty="0">
                <a:solidFill>
                  <a:prstClr val="white"/>
                </a:solidFill>
                <a:cs typeface="B Nazanin" pitchFamily="2" charset="-78"/>
              </a:rPr>
              <a:t>فضا،زمان و معماری ، زیگفرید گیدیون ، 1384 ، ص </a:t>
            </a:r>
            <a:r>
              <a:rPr lang="fa-IR" sz="1600" b="1" dirty="0" smtClean="0">
                <a:solidFill>
                  <a:prstClr val="white"/>
                </a:solidFill>
                <a:cs typeface="B Nazanin" pitchFamily="2" charset="-78"/>
              </a:rPr>
              <a:t>579 )</a:t>
            </a:r>
            <a:endParaRPr lang="fa-IR" sz="2400" b="1" dirty="0" smtClean="0">
              <a:cs typeface="B Nazanin" pitchFamily="2" charset="-78"/>
            </a:endParaRPr>
          </a:p>
          <a:p>
            <a:pPr algn="just" rtl="1"/>
            <a:r>
              <a:rPr lang="fa-IR" b="1" dirty="0" smtClean="0">
                <a:cs typeface="B Nazanin" pitchFamily="2" charset="-78"/>
              </a:rPr>
              <a:t>وضعیت پاریس در عهد ناپلئون سوم به گونه ای بود </a:t>
            </a:r>
            <a:r>
              <a:rPr lang="fa-IR" b="1" dirty="0">
                <a:cs typeface="B Nazanin" pitchFamily="2" charset="-78"/>
              </a:rPr>
              <a:t>که خیابان ها بر تمام عوامل دیگر شهر غلبه داشتند؛ خیابان ها و بلوارهایی که مستقیم ادامه میافتند و انتهایی بر آن ها متصور نبود. بین سال های 1870-1850 پاریس </a:t>
            </a:r>
            <a:r>
              <a:rPr lang="fa-IR" b="1" dirty="0" smtClean="0">
                <a:cs typeface="B Nazanin" pitchFamily="2" charset="-78"/>
              </a:rPr>
              <a:t>نمونه شهر اواخر قرن نوزدهم و یا متروپلیس عصر صنعت شد</a:t>
            </a:r>
            <a:r>
              <a:rPr lang="fa-IR" sz="2400" b="1" dirty="0" smtClean="0">
                <a:cs typeface="B Nazanin" pitchFamily="2" charset="-78"/>
              </a:rPr>
              <a:t>.</a:t>
            </a:r>
            <a:r>
              <a:rPr lang="fa-IR" sz="1600" b="1" dirty="0" smtClean="0">
                <a:cs typeface="B Nazanin" pitchFamily="2" charset="-78"/>
              </a:rPr>
              <a:t>( فضا،زمان و معماری ، زیگفرید گیدیون ، 1384 ، ص 581 )</a:t>
            </a:r>
          </a:p>
          <a:p>
            <a:pPr algn="just" rtl="1"/>
            <a:r>
              <a:rPr lang="fa-IR" b="1" dirty="0">
                <a:cs typeface="B Nazanin" pitchFamily="2" charset="-78"/>
              </a:rPr>
              <a:t>تغییر نقشه ی پاریس توسط ناپلئون سوم اغاز گشت او تغییراتی که باید در نقشه صورت می گرفت را با سه رنگ قرمز،آبی و سبز که هر کدام به ترتیب نوبت اجرای آن ها را نشان می دهد مشخص کرده بود. قسمت اعظم تغییرات که با رنگ سبز مشخص شده بود هرگز صورت حقیقت به خود نگرفت.</a:t>
            </a:r>
          </a:p>
          <a:p>
            <a:pPr algn="just" rtl="1"/>
            <a:endParaRPr lang="fa-IR" sz="2400" b="1" dirty="0" smtClean="0">
              <a:cs typeface="B Nazanin" pitchFamily="2" charset="-78"/>
            </a:endParaRPr>
          </a:p>
        </p:txBody>
      </p:sp>
      <p:sp>
        <p:nvSpPr>
          <p:cNvPr id="2" name="TextBox 1"/>
          <p:cNvSpPr txBox="1"/>
          <p:nvPr/>
        </p:nvSpPr>
        <p:spPr>
          <a:xfrm>
            <a:off x="6012159" y="620688"/>
            <a:ext cx="2337499" cy="646331"/>
          </a:xfrm>
          <a:prstGeom prst="rect">
            <a:avLst/>
          </a:prstGeom>
          <a:noFill/>
        </p:spPr>
        <p:txBody>
          <a:bodyPr wrap="none" rtlCol="1">
            <a:spAutoFit/>
          </a:bodyPr>
          <a:lstStyle/>
          <a:p>
            <a:r>
              <a:rPr lang="fa-IR" sz="3600" b="1" dirty="0" smtClean="0">
                <a:effectLst>
                  <a:outerShdw blurRad="38100" dist="38100" dir="2700000" algn="tl">
                    <a:srgbClr val="000000">
                      <a:alpha val="43137"/>
                    </a:srgbClr>
                  </a:outerShdw>
                </a:effectLst>
                <a:cs typeface="B Kamran" pitchFamily="2" charset="-78"/>
              </a:rPr>
              <a:t>تغییر نقشه پاریس</a:t>
            </a:r>
            <a:endParaRPr lang="fa-IR" sz="3600" b="1" dirty="0">
              <a:effectLst>
                <a:outerShdw blurRad="38100" dist="38100" dir="2700000" algn="tl">
                  <a:srgbClr val="000000">
                    <a:alpha val="43137"/>
                  </a:srgbClr>
                </a:outerShdw>
              </a:effectLst>
              <a:cs typeface="B Kamran" pitchFamily="2" charset="-78"/>
            </a:endParaRPr>
          </a:p>
        </p:txBody>
      </p:sp>
    </p:spTree>
    <p:extLst>
      <p:ext uri="{BB962C8B-B14F-4D97-AF65-F5344CB8AC3E}">
        <p14:creationId xmlns:p14="http://schemas.microsoft.com/office/powerpoint/2010/main" val="107906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3" dur="500"/>
                                        <p:tgtEl>
                                          <p:spTgt spid="3">
                                            <p:txEl>
                                              <p:pRg st="2" end="2"/>
                                            </p:txEl>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8" dur="500"/>
                                        <p:tgtEl>
                                          <p:spTgt spid="3">
                                            <p:txEl>
                                              <p:pRg st="1" end="1"/>
                                            </p:txEl>
                                          </p:spTgt>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0"/>
            <a:ext cx="7315200" cy="115409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خیابان های بی انتها</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4139952" y="1628800"/>
            <a:ext cx="4218856" cy="4608512"/>
          </a:xfrm>
        </p:spPr>
        <p:txBody>
          <a:bodyPr>
            <a:normAutofit/>
          </a:bodyPr>
          <a:lstStyle/>
          <a:p>
            <a:pPr algn="r" rtl="1"/>
            <a:r>
              <a:rPr lang="fa-IR" dirty="0">
                <a:cs typeface="B Nazanin" pitchFamily="2" charset="-78"/>
              </a:rPr>
              <a:t>ایجاد یک یا چند محور اصلی در شهر و یا در نمای یک ساختمان از دیرباز مورد توجه معماران فرانسوی بوده است. همین علاقه در نوسازی پاریس توسط </a:t>
            </a:r>
            <a:r>
              <a:rPr lang="fa-IR" dirty="0" smtClean="0">
                <a:cs typeface="B Nazanin" pitchFamily="2" charset="-78"/>
              </a:rPr>
              <a:t>هاسمان </a:t>
            </a:r>
            <a:r>
              <a:rPr lang="fa-IR" dirty="0">
                <a:cs typeface="B Nazanin" pitchFamily="2" charset="-78"/>
              </a:rPr>
              <a:t>به منصه بروز رسید. </a:t>
            </a:r>
            <a:r>
              <a:rPr lang="fa-IR" dirty="0" smtClean="0">
                <a:cs typeface="B Nazanin" pitchFamily="2" charset="-78"/>
              </a:rPr>
              <a:t>هاسمان </a:t>
            </a:r>
            <a:r>
              <a:rPr lang="fa-IR" dirty="0">
                <a:cs typeface="B Nazanin" pitchFamily="2" charset="-78"/>
              </a:rPr>
              <a:t>هرجا که ممکن بود کوشید با احداث خیابان های عریض و طویل دورنمای وسیعی به وجود آورد اما همین طول بی اندازه خیابان ها سبب می شد که ساختمان ها در عظمت خیابان به اصطلاح گم شوند. </a:t>
            </a:r>
            <a:endParaRPr lang="fa-IR" dirty="0" smtClean="0">
              <a:cs typeface="B Nazanin" pitchFamily="2" charset="-78"/>
            </a:endParaRPr>
          </a:p>
          <a:p>
            <a:pPr algn="r" rtl="1"/>
            <a:r>
              <a:rPr lang="fa-IR" dirty="0">
                <a:cs typeface="B Nazanin" pitchFamily="2" charset="-78"/>
              </a:rPr>
              <a:t>برخی از خیابان های پاریس تقریبا 5 کیلومتر ادامه می یافتند، پدیده ای در شهرسازی که تا آن زمان بی سابقه </a:t>
            </a:r>
          </a:p>
        </p:txBody>
      </p:sp>
      <p:pic>
        <p:nvPicPr>
          <p:cNvPr id="1026" name="Picture 2" descr="C:\Users\Novin Pendar\Desktop\paris\800px-Champs_Elysees_Paris.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13000"/>
                    </a14:imgEffect>
                  </a14:imgLayer>
                </a14:imgProps>
              </a:ext>
              <a:ext uri="{28A0092B-C50C-407E-A947-70E740481C1C}">
                <a14:useLocalDpi xmlns:a14="http://schemas.microsoft.com/office/drawing/2010/main" val="0"/>
              </a:ext>
            </a:extLst>
          </a:blip>
          <a:srcRect l="11805" r="874"/>
          <a:stretch/>
        </p:blipFill>
        <p:spPr bwMode="auto">
          <a:xfrm>
            <a:off x="611560" y="3140968"/>
            <a:ext cx="3240016" cy="34563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855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3">
                                            <p:txEl>
                                              <p:pRg st="0" end="0"/>
                                            </p:txEl>
                                          </p:spTgt>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3">
                                            <p:txEl>
                                              <p:pRg st="1" end="1"/>
                                            </p:txEl>
                                          </p:spTgt>
                                        </p:tgtEl>
                                      </p:cBhvr>
                                    </p:animEffect>
                                  </p:childTnLst>
                                </p:cTn>
                              </p:par>
                              <p:par>
                                <p:cTn id="18" presetID="21" presetClass="entr" presetSubtype="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heel(1)">
                                      <p:cBhvr>
                                        <p:cTn id="20"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548680"/>
            <a:ext cx="7315200" cy="6120680"/>
          </a:xfrm>
        </p:spPr>
        <p:txBody>
          <a:bodyPr>
            <a:normAutofit/>
          </a:bodyPr>
          <a:lstStyle/>
          <a:p>
            <a:pPr marL="45720" indent="0" algn="r" rtl="1">
              <a:buNone/>
            </a:pPr>
            <a:r>
              <a:rPr lang="fa-IR" sz="3600" b="1" dirty="0" smtClean="0">
                <a:effectLst>
                  <a:outerShdw blurRad="38100" dist="38100" dir="2700000" algn="tl">
                    <a:srgbClr val="000000">
                      <a:alpha val="43137"/>
                    </a:srgbClr>
                  </a:outerShdw>
                </a:effectLst>
                <a:cs typeface="2  Kamran" pitchFamily="2" charset="-78"/>
              </a:rPr>
              <a:t>مخالفین هاسمان</a:t>
            </a:r>
          </a:p>
          <a:p>
            <a:pPr algn="r" rtl="1"/>
            <a:endParaRPr lang="fa-IR" dirty="0" smtClean="0">
              <a:cs typeface="B Nazanin" pitchFamily="2" charset="-78"/>
            </a:endParaRPr>
          </a:p>
          <a:p>
            <a:pPr algn="r" rtl="1"/>
            <a:endParaRPr lang="fa-IR" dirty="0">
              <a:cs typeface="B Nazanin" pitchFamily="2" charset="-78"/>
            </a:endParaRPr>
          </a:p>
          <a:p>
            <a:pPr algn="r" rtl="1"/>
            <a:endParaRPr lang="fa-IR" dirty="0" smtClean="0">
              <a:cs typeface="B Nazanin" pitchFamily="2" charset="-78"/>
            </a:endParaRPr>
          </a:p>
          <a:p>
            <a:pPr algn="r" rtl="1"/>
            <a:r>
              <a:rPr lang="fa-IR" dirty="0" smtClean="0">
                <a:cs typeface="B Nazanin" pitchFamily="2" charset="-78"/>
              </a:rPr>
              <a:t>هاسمان </a:t>
            </a:r>
            <a:r>
              <a:rPr lang="fa-IR" dirty="0">
                <a:cs typeface="B Nazanin" pitchFamily="2" charset="-78"/>
              </a:rPr>
              <a:t>به دیده بسیاری از معاصرین خود مخرب خطرناکی بود که آینده شهر را به خطر می انداخت و صراف بی پروایی بود که به قانون اعتقادی نداشت. </a:t>
            </a:r>
            <a:endParaRPr lang="fa-IR" dirty="0" smtClean="0">
              <a:cs typeface="B Nazanin" pitchFamily="2" charset="-78"/>
            </a:endParaRPr>
          </a:p>
          <a:p>
            <a:pPr algn="r" rtl="1"/>
            <a:r>
              <a:rPr lang="fa-IR" dirty="0" smtClean="0">
                <a:cs typeface="B Nazanin" pitchFamily="2" charset="-78"/>
              </a:rPr>
              <a:t>هاسمان تنها به عریض کردن خیابان های موجود قانع نبود او در </a:t>
            </a:r>
            <a:r>
              <a:rPr lang="fa-IR" dirty="0">
                <a:cs typeface="B Nazanin" pitchFamily="2" charset="-78"/>
              </a:rPr>
              <a:t>پی احداث خیابان های تازه بود که وضعیت موجود را بر هم می زد و حق مالکیت را متزلزل می کرد چرا که </a:t>
            </a:r>
            <a:r>
              <a:rPr lang="fa-IR" dirty="0" smtClean="0">
                <a:cs typeface="B Nazanin" pitchFamily="2" charset="-78"/>
              </a:rPr>
              <a:t>هاسمان </a:t>
            </a:r>
            <a:r>
              <a:rPr lang="fa-IR" dirty="0">
                <a:cs typeface="B Nazanin" pitchFamily="2" charset="-78"/>
              </a:rPr>
              <a:t>غالبا در پی برآورده کردن </a:t>
            </a:r>
            <a:r>
              <a:rPr lang="fa-IR" dirty="0" smtClean="0">
                <a:cs typeface="B Nazanin" pitchFamily="2" charset="-78"/>
              </a:rPr>
              <a:t>نیازهای عصر </a:t>
            </a:r>
            <a:r>
              <a:rPr lang="fa-IR" dirty="0">
                <a:cs typeface="B Nazanin" pitchFamily="2" charset="-78"/>
              </a:rPr>
              <a:t>صنعت </a:t>
            </a:r>
            <a:r>
              <a:rPr lang="fa-IR" dirty="0" smtClean="0">
                <a:cs typeface="B Nazanin" pitchFamily="2" charset="-78"/>
              </a:rPr>
              <a:t>بود.</a:t>
            </a:r>
          </a:p>
          <a:p>
            <a:pPr algn="r" rtl="1"/>
            <a:r>
              <a:rPr lang="fa-IR" dirty="0">
                <a:cs typeface="B Nazanin" pitchFamily="2" charset="-78"/>
              </a:rPr>
              <a:t>در برنامه های </a:t>
            </a:r>
            <a:r>
              <a:rPr lang="fa-IR" dirty="0" smtClean="0">
                <a:cs typeface="B Nazanin" pitchFamily="2" charset="-78"/>
              </a:rPr>
              <a:t>هاسمان </a:t>
            </a:r>
            <a:r>
              <a:rPr lang="fa-IR" dirty="0">
                <a:cs typeface="B Nazanin" pitchFamily="2" charset="-78"/>
              </a:rPr>
              <a:t>مسکن یک موضوع فرعی بوده است در حقیقت تمام صور زندگی شهری فدای یافتن راه حل برای مسایل عبور و مرور شده بود</a:t>
            </a:r>
            <a:r>
              <a:rPr lang="fa-IR" dirty="0" smtClean="0">
                <a:cs typeface="B Nazanin" pitchFamily="2" charset="-78"/>
              </a:rPr>
              <a:t>.</a:t>
            </a:r>
          </a:p>
          <a:p>
            <a:pPr algn="r" rtl="1"/>
            <a:endParaRPr lang="fa-IR" dirty="0" smtClean="0">
              <a:cs typeface="B Nazanin" pitchFamily="2" charset="-78"/>
            </a:endParaRPr>
          </a:p>
          <a:p>
            <a:pPr marL="45720" indent="0" algn="r" rtl="1">
              <a:buNone/>
            </a:pPr>
            <a:endParaRPr lang="fa-IR" dirty="0">
              <a:cs typeface="B Nazanin" pitchFamily="2" charset="-78"/>
            </a:endParaRPr>
          </a:p>
        </p:txBody>
      </p:sp>
    </p:spTree>
    <p:extLst>
      <p:ext uri="{BB962C8B-B14F-4D97-AF65-F5344CB8AC3E}">
        <p14:creationId xmlns:p14="http://schemas.microsoft.com/office/powerpoint/2010/main" val="330394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par>
                                <p:cTn id="8" presetID="4" presetClass="exit" presetSubtype="32" fill="hold" grpId="0" nodeType="withEffect">
                                  <p:stCondLst>
                                    <p:cond delay="0"/>
                                  </p:stCondLst>
                                  <p:childTnLst>
                                    <p:animEffect transition="out" filter="box(out)">
                                      <p:cBhvr>
                                        <p:cTn id="9" dur="2000"/>
                                        <p:tgtEl>
                                          <p:spTgt spid="3">
                                            <p:txEl>
                                              <p:pRg st="4" end="4"/>
                                            </p:txEl>
                                          </p:spTgt>
                                        </p:tgtEl>
                                      </p:cBhvr>
                                    </p:animEffect>
                                    <p:set>
                                      <p:cBhvr>
                                        <p:cTn id="10" dur="1" fill="hold">
                                          <p:stCondLst>
                                            <p:cond delay="1999"/>
                                          </p:stCondLst>
                                        </p:cTn>
                                        <p:tgtEl>
                                          <p:spTgt spid="3">
                                            <p:txEl>
                                              <p:pRg st="4" end="4"/>
                                            </p:txEl>
                                          </p:spTgt>
                                        </p:tgtEl>
                                        <p:attrNameLst>
                                          <p:attrName>style.visibility</p:attrName>
                                        </p:attrNameLst>
                                      </p:cBhvr>
                                      <p:to>
                                        <p:strVal val="hidden"/>
                                      </p:to>
                                    </p:set>
                                  </p:childTnLst>
                                </p:cTn>
                              </p:par>
                              <p:par>
                                <p:cTn id="11" presetID="4" presetClass="exit" presetSubtype="32" fill="hold" grpId="0" nodeType="withEffect">
                                  <p:stCondLst>
                                    <p:cond delay="0"/>
                                  </p:stCondLst>
                                  <p:childTnLst>
                                    <p:animEffect transition="out" filter="box(out)">
                                      <p:cBhvr>
                                        <p:cTn id="12" dur="2000"/>
                                        <p:tgtEl>
                                          <p:spTgt spid="3">
                                            <p:txEl>
                                              <p:pRg st="5" end="5"/>
                                            </p:txEl>
                                          </p:spTgt>
                                        </p:tgtEl>
                                      </p:cBhvr>
                                    </p:animEffect>
                                    <p:set>
                                      <p:cBhvr>
                                        <p:cTn id="13" dur="1" fill="hold">
                                          <p:stCondLst>
                                            <p:cond delay="1999"/>
                                          </p:stCondLst>
                                        </p:cTn>
                                        <p:tgtEl>
                                          <p:spTgt spid="3">
                                            <p:txEl>
                                              <p:pRg st="5" end="5"/>
                                            </p:txEl>
                                          </p:spTgt>
                                        </p:tgtEl>
                                        <p:attrNameLst>
                                          <p:attrName>style.visibility</p:attrName>
                                        </p:attrNameLst>
                                      </p:cBhvr>
                                      <p:to>
                                        <p:strVal val="hidden"/>
                                      </p:to>
                                    </p:set>
                                  </p:childTnLst>
                                </p:cTn>
                              </p:par>
                              <p:par>
                                <p:cTn id="14" presetID="4" presetClass="exit" presetSubtype="32" fill="hold" grpId="0" nodeType="withEffect">
                                  <p:stCondLst>
                                    <p:cond delay="0"/>
                                  </p:stCondLst>
                                  <p:childTnLst>
                                    <p:animEffect transition="out" filter="box(out)">
                                      <p:cBhvr>
                                        <p:cTn id="15" dur="2000"/>
                                        <p:tgtEl>
                                          <p:spTgt spid="3">
                                            <p:txEl>
                                              <p:pRg st="6" end="6"/>
                                            </p:txEl>
                                          </p:spTgt>
                                        </p:tgtEl>
                                      </p:cBhvr>
                                    </p:animEffect>
                                    <p:set>
                                      <p:cBhvr>
                                        <p:cTn id="16" dur="1" fill="hold">
                                          <p:stCondLst>
                                            <p:cond delay="1999"/>
                                          </p:stCondLst>
                                        </p:cTn>
                                        <p:tgtEl>
                                          <p:spTgt spid="3">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232" y="0"/>
            <a:ext cx="7315200" cy="115409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نقد کارهای هاسمان</a:t>
            </a:r>
            <a:endParaRPr lang="fa-IR" sz="3600" b="1" dirty="0">
              <a:effectLst>
                <a:outerShdw blurRad="38100" dist="38100" dir="2700000" algn="tl">
                  <a:srgbClr val="000000">
                    <a:alpha val="43137"/>
                  </a:srgbClr>
                </a:outerShdw>
              </a:effectLst>
              <a:cs typeface="B Kamran" pitchFamily="2" charset="-78"/>
            </a:endParaRPr>
          </a:p>
        </p:txBody>
      </p:sp>
      <p:sp>
        <p:nvSpPr>
          <p:cNvPr id="4" name="Content Placeholder 3"/>
          <p:cNvSpPr>
            <a:spLocks noGrp="1"/>
          </p:cNvSpPr>
          <p:nvPr>
            <p:ph idx="1"/>
          </p:nvPr>
        </p:nvSpPr>
        <p:spPr>
          <a:xfrm>
            <a:off x="905232" y="1484784"/>
            <a:ext cx="7315200" cy="3539527"/>
          </a:xfrm>
        </p:spPr>
        <p:txBody>
          <a:bodyPr/>
          <a:lstStyle/>
          <a:p>
            <a:pPr algn="r" rtl="1"/>
            <a:r>
              <a:rPr lang="fa-IR" dirty="0">
                <a:cs typeface="B Nazanin" pitchFamily="2" charset="-78"/>
              </a:rPr>
              <a:t>مورخین هنر  معماری در نقد کار های هاسمان بیشتر آنها را از نظر  «زیبایی» مورد بحث قرار می دهند. هاسمان خود از تاثیر خیابان در زیبایی سیمای کلی شهر غافل نبود؛ اما بزرگی و وسعت کار های وی چندان بود که رسیدن به غایت مطلوب را در برخی موارد مشکل می کرد. اصل توجه هاسمان به مسائلی بود که برای نخستین بار مطرح گشتند: حل مسائل فنی یک شهر پر جمعیت در عصر صنعت و این خود توجیه دوری وی از معماران و روی آوردن به مهندسان متخصص امور شهر است.</a:t>
            </a:r>
          </a:p>
          <a:p>
            <a:pPr marL="45720" indent="0" algn="r" rtl="1">
              <a:buNone/>
            </a:pPr>
            <a:endParaRPr lang="fa-IR"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 b="21847"/>
          <a:stretch/>
        </p:blipFill>
        <p:spPr bwMode="auto">
          <a:xfrm>
            <a:off x="1575157" y="4005064"/>
            <a:ext cx="597535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7864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p:cTn id="10"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heel(1)">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476672"/>
            <a:ext cx="7315200" cy="115409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تاثیر هاسمان</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899592" y="1700808"/>
            <a:ext cx="7315200" cy="3539527"/>
          </a:xfrm>
        </p:spPr>
        <p:txBody>
          <a:bodyPr/>
          <a:lstStyle/>
          <a:p>
            <a:pPr algn="r" rtl="1"/>
            <a:r>
              <a:rPr lang="fa-IR" dirty="0">
                <a:cs typeface="B Nazanin" pitchFamily="2" charset="-78"/>
              </a:rPr>
              <a:t>هوسمان مستقیما بر شهرسازی عصر صنعت تاثیر گذاشت. در تمامی شهرهای بزرگ کشورهایی که بعد از فرانسه به جاده صنعت قدم نهادند تقلید از نقشه هوسمان – به خصوص بخش اول آن - مشهود است. </a:t>
            </a:r>
            <a:endParaRPr lang="fa-IR" dirty="0" smtClean="0">
              <a:cs typeface="B Nazanin" pitchFamily="2" charset="-78"/>
            </a:endParaRPr>
          </a:p>
          <a:p>
            <a:pPr algn="r" rtl="1"/>
            <a:endParaRPr lang="fa-IR" dirty="0" smtClean="0">
              <a:cs typeface="B Nazanin" pitchFamily="2" charset="-78"/>
            </a:endParaRPr>
          </a:p>
          <a:p>
            <a:pPr algn="r" rtl="1"/>
            <a:r>
              <a:rPr lang="fa-IR" dirty="0">
                <a:cs typeface="B Nazanin" pitchFamily="2" charset="-78"/>
              </a:rPr>
              <a:t>در بین این شهرها کمتر شهری است که در آن به تقلید از بولوار (سباستپل) خیابانی اصلی در امتداد محور راه آهن شهر احداث نشده باشد . تاثیر بولوارهای پاریس در خیابان های گران پیکری که پس از کوبیدن دیوارهای دفاعی شهرها به جای آن ها احداث شد هنوز بیشتر مشهود است.  اما این ها همه تقلید جزییات کارهای هوسمان بود، هیچ کس مانند وی جرات نکرد به حل اساسی مشکلات شهرهای جدید بپردازد. </a:t>
            </a:r>
          </a:p>
        </p:txBody>
      </p:sp>
    </p:spTree>
    <p:extLst>
      <p:ext uri="{BB962C8B-B14F-4D97-AF65-F5344CB8AC3E}">
        <p14:creationId xmlns:p14="http://schemas.microsoft.com/office/powerpoint/2010/main" val="112501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3">
                                            <p:txEl>
                                              <p:pRg st="0" end="0"/>
                                            </p:txEl>
                                          </p:spTgt>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76672"/>
            <a:ext cx="7315200" cy="794057"/>
          </a:xfrm>
        </p:spPr>
        <p:txBody>
          <a:bodyPr>
            <a:normAutofit/>
          </a:bodyPr>
          <a:lstStyle/>
          <a:p>
            <a:pPr algn="r" rtl="1"/>
            <a:r>
              <a:rPr lang="fa-IR" sz="3600" b="1" dirty="0" smtClean="0">
                <a:effectLst>
                  <a:outerShdw blurRad="38100" dist="38100" dir="2700000" algn="tl">
                    <a:srgbClr val="000000">
                      <a:alpha val="43137"/>
                    </a:srgbClr>
                  </a:outerShdw>
                </a:effectLst>
                <a:cs typeface="B Kamran" pitchFamily="2" charset="-78"/>
              </a:rPr>
              <a:t>منابع</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1043608" y="470135"/>
            <a:ext cx="7315200" cy="4680560"/>
          </a:xfrm>
        </p:spPr>
        <p:txBody>
          <a:bodyPr/>
          <a:lstStyle/>
          <a:p>
            <a:pPr algn="r" rtl="1"/>
            <a:r>
              <a:rPr lang="fa-IR" dirty="0"/>
              <a:t>گیدئون- زیگفرید (</a:t>
            </a:r>
            <a:r>
              <a:rPr lang="fa-IR" dirty="0" smtClean="0"/>
              <a:t>1384)، </a:t>
            </a:r>
            <a:r>
              <a:rPr lang="fa-IR" dirty="0"/>
              <a:t>فضا، زمان، معماری، منوچهر مزینی، شرکت انتشارات علمی و </a:t>
            </a:r>
            <a:r>
              <a:rPr lang="fa-IR" dirty="0" smtClean="0"/>
              <a:t>فرهنگی</a:t>
            </a:r>
          </a:p>
          <a:p>
            <a:pPr algn="r" rtl="1"/>
            <a:r>
              <a:rPr lang="en-US" dirty="0"/>
              <a:t>En.wikipedia.org</a:t>
            </a:r>
          </a:p>
          <a:p>
            <a:pPr algn="r" rtl="1"/>
            <a:r>
              <a:rPr lang="en-US" dirty="0" smtClean="0"/>
              <a:t>Flicker.com</a:t>
            </a:r>
            <a:endParaRPr lang="fa-IR" dirty="0" smtClean="0"/>
          </a:p>
          <a:p>
            <a:pPr algn="r" rtl="1"/>
            <a:r>
              <a:rPr lang="en-US" dirty="0"/>
              <a:t>Commons.wikimedia.org</a:t>
            </a:r>
          </a:p>
          <a:p>
            <a:pPr algn="r" rtl="1"/>
            <a:endParaRPr lang="en-US" dirty="0"/>
          </a:p>
          <a:p>
            <a:pPr algn="r" rtl="1"/>
            <a:endParaRPr lang="fa-IR" dirty="0"/>
          </a:p>
        </p:txBody>
      </p:sp>
    </p:spTree>
    <p:extLst>
      <p:ext uri="{BB962C8B-B14F-4D97-AF65-F5344CB8AC3E}">
        <p14:creationId xmlns:p14="http://schemas.microsoft.com/office/powerpoint/2010/main" val="3245521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7030A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15616" y="548680"/>
            <a:ext cx="7315200" cy="1154097"/>
          </a:xfrm>
        </p:spPr>
        <p:txBody>
          <a:bodyPr>
            <a:normAutofit/>
          </a:bodyPr>
          <a:lstStyle/>
          <a:p>
            <a:pPr algn="r"/>
            <a:r>
              <a:rPr lang="fa-IR" b="1" dirty="0" smtClean="0">
                <a:effectLst>
                  <a:outerShdw blurRad="38100" dist="38100" dir="2700000" algn="tl">
                    <a:srgbClr val="000000">
                      <a:alpha val="43137"/>
                    </a:srgbClr>
                  </a:outerShdw>
                </a:effectLst>
                <a:cs typeface="B Kamran" pitchFamily="2" charset="-78"/>
              </a:rPr>
              <a:t>عواملی که سبب تغییر نقشه پاریس شد</a:t>
            </a:r>
            <a:r>
              <a:rPr lang="fa-IR" dirty="0" smtClean="0"/>
              <a:t/>
            </a:r>
            <a:br>
              <a:rPr lang="fa-IR" dirty="0" smtClean="0"/>
            </a:br>
            <a:endParaRPr lang="fa-IR" dirty="0"/>
          </a:p>
        </p:txBody>
      </p:sp>
      <p:sp>
        <p:nvSpPr>
          <p:cNvPr id="3" name="Content Placeholder 2"/>
          <p:cNvSpPr>
            <a:spLocks noGrp="1"/>
          </p:cNvSpPr>
          <p:nvPr>
            <p:ph idx="1"/>
          </p:nvPr>
        </p:nvSpPr>
        <p:spPr>
          <a:xfrm>
            <a:off x="3995936" y="1844824"/>
            <a:ext cx="4824536" cy="4608512"/>
          </a:xfrm>
        </p:spPr>
        <p:txBody>
          <a:bodyPr>
            <a:normAutofit/>
          </a:bodyPr>
          <a:lstStyle/>
          <a:p>
            <a:pPr algn="just" rtl="1"/>
            <a:r>
              <a:rPr lang="fa-IR" dirty="0" smtClean="0">
                <a:cs typeface="B Nazanin" pitchFamily="2" charset="-78"/>
              </a:rPr>
              <a:t>خیابان های متقاطعی که محلات پر جعمیت شهر را به یکدیگر متصل می کنند پیش از آنکه به ملاحظات شهرسازی ساخته شده باشند به پیروی از فرم خندق هایی ساخته شده اند که به منظور دفاع از شهر احداث می گشتند و سختی زمین امتداد غیر مستقیم این خندق ها و در نتیجه خیابان ها را باعث گشته اند.</a:t>
            </a:r>
          </a:p>
          <a:p>
            <a:pPr algn="just" rtl="1"/>
            <a:r>
              <a:rPr lang="fa-IR" dirty="0" smtClean="0">
                <a:cs typeface="B Nazanin" pitchFamily="2" charset="-78"/>
              </a:rPr>
              <a:t>برای جلوگیری از شورشیان در یک ربع قرن، بین سال های 1827 و 1852،در خیابان ها و کوچه های پاریس 9 بار دیوارهای دفایی موقتی برپاگشتند.</a:t>
            </a:r>
          </a:p>
          <a:p>
            <a:pPr algn="just" rtl="1"/>
            <a:r>
              <a:rPr lang="fa-IR" dirty="0" smtClean="0">
                <a:cs typeface="B Nazanin" pitchFamily="2" charset="-78"/>
              </a:rPr>
              <a:t>از این رو تصمیم گرفته شد چاره ی قطعی اندیشه شود:خیابان های پهن مستقیم،نظارت و جلوگیری از شورش را به بهترین صورت میسر می داشتند.</a:t>
            </a:r>
          </a:p>
          <a:p>
            <a:pPr marL="45720" indent="0" algn="r" rtl="1">
              <a:buNone/>
            </a:pPr>
            <a:endParaRPr lang="fa-IR" dirty="0"/>
          </a:p>
        </p:txBody>
      </p:sp>
      <p:pic>
        <p:nvPicPr>
          <p:cNvPr id="6" name="Picture 3" descr="C:\Users\eram\Desktop\c56e41bc8dd7c58cd5ce12cec4e36575.jpg"/>
          <p:cNvPicPr>
            <a:picLocks noChangeAspect="1" noChangeArrowheads="1"/>
          </p:cNvPicPr>
          <p:nvPr/>
        </p:nvPicPr>
        <p:blipFill rotWithShape="1">
          <a:blip r:embed="rId3">
            <a:extLst>
              <a:ext uri="{28A0092B-C50C-407E-A947-70E740481C1C}">
                <a14:useLocalDpi xmlns:a14="http://schemas.microsoft.com/office/drawing/2010/main" val="0"/>
              </a:ext>
            </a:extLst>
          </a:blip>
          <a:srcRect l="129" t="1" r="49284" b="989"/>
          <a:stretch/>
        </p:blipFill>
        <p:spPr bwMode="auto">
          <a:xfrm>
            <a:off x="323528" y="1916832"/>
            <a:ext cx="3350922"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52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3">
                                            <p:txEl>
                                              <p:pRg st="1" end="1"/>
                                            </p:txEl>
                                          </p:spTgt>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27584" y="76200"/>
            <a:ext cx="7315200" cy="1154097"/>
          </a:xfrm>
        </p:spPr>
        <p:txBody>
          <a:bodyPr>
            <a:normAutofit/>
          </a:bodyPr>
          <a:lstStyle/>
          <a:p>
            <a:pPr algn="r"/>
            <a:r>
              <a:rPr lang="fa-IR" sz="3600" b="1" dirty="0" smtClean="0">
                <a:effectLst>
                  <a:outerShdw blurRad="38100" dist="38100" dir="2700000" algn="tl">
                    <a:srgbClr val="000000">
                      <a:alpha val="43137"/>
                    </a:srgbClr>
                  </a:outerShdw>
                </a:effectLst>
                <a:cs typeface="B Kamran" pitchFamily="2" charset="-78"/>
              </a:rPr>
              <a:t>پاریس در زمان لوئی فیلیپ</a:t>
            </a:r>
            <a:endParaRPr lang="fa-IR" sz="3600" b="1" dirty="0">
              <a:effectLst>
                <a:outerShdw blurRad="38100" dist="38100" dir="2700000" algn="tl">
                  <a:srgbClr val="000000">
                    <a:alpha val="43137"/>
                  </a:srgbClr>
                </a:outerShdw>
              </a:effectLst>
              <a:cs typeface="B Kamran" pitchFamily="2" charset="-78"/>
            </a:endParaRPr>
          </a:p>
        </p:txBody>
      </p:sp>
      <p:sp>
        <p:nvSpPr>
          <p:cNvPr id="12" name="Content Placeholder 11"/>
          <p:cNvSpPr>
            <a:spLocks noGrp="1"/>
          </p:cNvSpPr>
          <p:nvPr>
            <p:ph idx="1"/>
          </p:nvPr>
        </p:nvSpPr>
        <p:spPr>
          <a:xfrm>
            <a:off x="971600" y="980728"/>
            <a:ext cx="7315200" cy="3539527"/>
          </a:xfrm>
        </p:spPr>
        <p:txBody>
          <a:bodyPr>
            <a:normAutofit/>
          </a:bodyPr>
          <a:lstStyle/>
          <a:p>
            <a:pPr algn="r" rtl="1"/>
            <a:r>
              <a:rPr lang="fa-IR" dirty="0">
                <a:cs typeface="B Nazanin" pitchFamily="2" charset="-78"/>
              </a:rPr>
              <a:t>لویی فیلیپ علاقه و تمال چندانی به عمران و زیباسازی شهری پاریس نداشت از این رو همکاری چندانی با کنت رامبوتو (شهردار وقت پاریس) نداشت و بودجه کمی را به امور شهری اختصاص می </a:t>
            </a:r>
            <a:r>
              <a:rPr lang="fa-IR" dirty="0" smtClean="0">
                <a:cs typeface="B Nazanin" pitchFamily="2" charset="-78"/>
              </a:rPr>
              <a:t>داد.</a:t>
            </a:r>
          </a:p>
          <a:p>
            <a:pPr algn="r" rtl="1"/>
            <a:r>
              <a:rPr lang="fa-IR" dirty="0">
                <a:cs typeface="B Nazanin" pitchFamily="2" charset="-78"/>
              </a:rPr>
              <a:t>خوش نامی کنت رامبوتو تهییه آب، هوای سالم و ایجاد نواحی سبز و خرم در پاریس بود که البته به طور کامل در انجام آن ها موفق نبود .رامبوتو موقع شناس و با ملاحظه و دلباخته طبیعت بود</a:t>
            </a:r>
            <a:r>
              <a:rPr lang="fa-IR" dirty="0" smtClean="0">
                <a:cs typeface="B Nazanin" pitchFamily="2" charset="-78"/>
              </a:rPr>
              <a:t>. </a:t>
            </a:r>
            <a:r>
              <a:rPr lang="fa-IR" dirty="0">
                <a:cs typeface="B Nazanin" pitchFamily="2" charset="-78"/>
              </a:rPr>
              <a:t>وی برای سامان بخشیدن به موسسات عمومی مانند زندان ها،بیمارستان ها و تیمارستان ها تلاش بسیاری کرد. رامبوتو معرف سلسله سلطنتی لویی فیلیپ بود و به همین دلیل هرگز فرصت چندانی برای بروز استعدادهای خود نمی یافت </a:t>
            </a:r>
            <a:r>
              <a:rPr lang="fa-IR" b="1" dirty="0" smtClean="0">
                <a:cs typeface="B Nazanin" pitchFamily="2" charset="-78"/>
              </a:rPr>
              <a:t>.</a:t>
            </a:r>
            <a:endParaRPr lang="fa-IR" b="1" dirty="0">
              <a:cs typeface="B Nazanin" pitchFamily="2" charset="-78"/>
            </a:endParaRPr>
          </a:p>
        </p:txBody>
      </p:sp>
      <p:graphicFrame>
        <p:nvGraphicFramePr>
          <p:cNvPr id="13" name="Diagram 12"/>
          <p:cNvGraphicFramePr/>
          <p:nvPr>
            <p:extLst>
              <p:ext uri="{D42A27DB-BD31-4B8C-83A1-F6EECF244321}">
                <p14:modId xmlns:p14="http://schemas.microsoft.com/office/powerpoint/2010/main" val="301641699"/>
              </p:ext>
            </p:extLst>
          </p:nvPr>
        </p:nvGraphicFramePr>
        <p:xfrm>
          <a:off x="467544" y="4005064"/>
          <a:ext cx="8424936" cy="2700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21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p:cTn id="11"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12">
                                            <p:txEl>
                                              <p:pRg st="0" end="0"/>
                                            </p:txEl>
                                          </p:spTgt>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 calcmode="lin" valueType="num">
                                      <p:cBhvr>
                                        <p:cTn id="17" dur="5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12">
                                            <p:txEl>
                                              <p:pRg st="1" end="1"/>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uiExpand="1" build="p"/>
      <p:bldGraphic spid="13"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332656"/>
            <a:ext cx="7315200" cy="938073"/>
          </a:xfrm>
        </p:spPr>
        <p:txBody>
          <a:bodyPr>
            <a:normAutofit/>
          </a:bodyPr>
          <a:lstStyle/>
          <a:p>
            <a:pPr algn="r"/>
            <a:r>
              <a:rPr lang="fa-IR" sz="3600" b="1" dirty="0" smtClean="0">
                <a:effectLst>
                  <a:outerShdw blurRad="38100" dist="38100" dir="2700000" algn="tl">
                    <a:srgbClr val="000000">
                      <a:alpha val="43137"/>
                    </a:srgbClr>
                  </a:outerShdw>
                </a:effectLst>
                <a:cs typeface="B Kamran" pitchFamily="2" charset="-78"/>
              </a:rPr>
              <a:t>هاسمان</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3923928" y="1412776"/>
            <a:ext cx="4593704" cy="4824577"/>
          </a:xfrm>
        </p:spPr>
        <p:txBody>
          <a:bodyPr>
            <a:normAutofit/>
          </a:bodyPr>
          <a:lstStyle/>
          <a:p>
            <a:pPr algn="just" rtl="1"/>
            <a:r>
              <a:rPr lang="fa-IR" dirty="0">
                <a:cs typeface="B Nazanin" pitchFamily="2" charset="-78"/>
              </a:rPr>
              <a:t>ژرژ اوژن هاسمان» (1891-1809) شهردار ناحیه سن در زمان ناپلئون سوم بود. وی می خواست نقشه ای تهیه کند که نه تنها حافظ بناهای تاریخی پاریس باشد بلکه این شهر را به نخستین شهر بزرگ دوره ی صنعت تبدیل کند.  در آغاز انتصاب </a:t>
            </a:r>
            <a:r>
              <a:rPr lang="fa-IR" dirty="0" smtClean="0">
                <a:cs typeface="B Nazanin" pitchFamily="2" charset="-78"/>
              </a:rPr>
              <a:t>هاسمان </a:t>
            </a:r>
            <a:r>
              <a:rPr lang="fa-IR" dirty="0">
                <a:cs typeface="B Nazanin" pitchFamily="2" charset="-78"/>
              </a:rPr>
              <a:t>بناهای زیبا و تاریخی پاریس در میان شهری قرار داشت که فاقد نقشه ای اندیشیده شده بود و هر بنای معتبری در میان کلاف سردرگمی از خیابان ها و کوچه ها گم بود.کوشش قهرمانانه اوژن هوسمان،شهردار ناحیه سن،در زمان ناپلیون سوم این وضعیت را دگرگون ساخت و او می خواست پاریس نقشه ای شهری داشته باشد و پاریس را به نخستین شهر بزرگ دوره صنعت تبدیل کند </a:t>
            </a:r>
            <a:r>
              <a:rPr lang="fa-IR" dirty="0" smtClean="0">
                <a:cs typeface="B Nazanin" pitchFamily="2" charset="-78"/>
              </a:rPr>
              <a:t>هاسمان </a:t>
            </a:r>
            <a:r>
              <a:rPr lang="fa-IR" dirty="0">
                <a:cs typeface="B Nazanin" pitchFamily="2" charset="-78"/>
              </a:rPr>
              <a:t>نماینده و سمبل اعتقاد قرن نوزدهم به کار و تولید است.</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2715193"/>
            <a:ext cx="2088232" cy="2794598"/>
          </a:xfrm>
          <a:prstGeom prst="rect">
            <a:avLst/>
          </a:prstGeom>
          <a:ln>
            <a:noFill/>
          </a:ln>
          <a:effectLst>
            <a:softEdge rad="112500"/>
          </a:effectLst>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726263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
                                            <p:txEl>
                                              <p:pRg st="0" end="0"/>
                                            </p:txEl>
                                          </p:spTgt>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88640"/>
            <a:ext cx="7315200" cy="978073"/>
          </a:xfrm>
        </p:spPr>
        <p:txBody>
          <a:bodyPr>
            <a:normAutofit/>
          </a:bodyPr>
          <a:lstStyle/>
          <a:p>
            <a:pPr algn="just" rtl="1"/>
            <a:r>
              <a:rPr lang="fa-IR" sz="3600" b="1" dirty="0" smtClean="0">
                <a:effectLst>
                  <a:outerShdw blurRad="38100" dist="38100" dir="2700000" algn="tl">
                    <a:srgbClr val="000000">
                      <a:alpha val="43137"/>
                    </a:srgbClr>
                  </a:outerShdw>
                </a:effectLst>
                <a:cs typeface="B Kamran" pitchFamily="2" charset="-78"/>
              </a:rPr>
              <a:t>اصول برنامه هاسمان</a:t>
            </a:r>
            <a:endParaRPr lang="fa-IR" sz="3600"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986408" y="1196752"/>
            <a:ext cx="7315200" cy="3024336"/>
          </a:xfrm>
        </p:spPr>
        <p:txBody>
          <a:bodyPr>
            <a:normAutofit/>
          </a:bodyPr>
          <a:lstStyle/>
          <a:p>
            <a:pPr algn="r" rtl="1"/>
            <a:r>
              <a:rPr lang="fa-IR" dirty="0">
                <a:cs typeface="B Nazanin" pitchFamily="2" charset="-78"/>
              </a:rPr>
              <a:t>بین سال های 1853 و 1869 تحت سرپرستی </a:t>
            </a:r>
            <a:r>
              <a:rPr lang="fa-IR" dirty="0" smtClean="0">
                <a:cs typeface="B Nazanin" pitchFamily="2" charset="-78"/>
              </a:rPr>
              <a:t>هاسمان </a:t>
            </a:r>
            <a:r>
              <a:rPr lang="fa-IR" dirty="0">
                <a:cs typeface="B Nazanin" pitchFamily="2" charset="-78"/>
              </a:rPr>
              <a:t>تقریبا 40 برابر مبلغی که در زمان لویی فیلیپ برای مخارج ساختمانی خرج شده بود،هزینه شد بخش اعظم پول صرف احداث خیابان و کوبیدن ساختمان هایی شد که لازم بود برچیده شوند . اصول برنامه هوسمان برای تغییر نقشه پاریس از بیم شورش مردم در خیابان ها ، متاثر </a:t>
            </a:r>
            <a:r>
              <a:rPr lang="fa-IR" dirty="0" smtClean="0">
                <a:cs typeface="B Nazanin" pitchFamily="2" charset="-78"/>
              </a:rPr>
              <a:t>است.</a:t>
            </a:r>
          </a:p>
          <a:p>
            <a:pPr algn="r" rtl="1"/>
            <a:endParaRPr lang="fa-IR" dirty="0">
              <a:cs typeface="B Nazanin" pitchFamily="2" charset="-78"/>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839" t="11024" r="5839" b="11024"/>
          <a:stretch/>
        </p:blipFill>
        <p:spPr bwMode="auto">
          <a:xfrm>
            <a:off x="1619672" y="3429000"/>
            <a:ext cx="6048672" cy="29970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755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
                                            <p:txEl>
                                              <p:pRg st="0" end="0"/>
                                            </p:txEl>
                                          </p:spTgt>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heel(1)">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11"/>
          <p:cNvGraphicFramePr>
            <a:graphicFrameLocks noGrp="1"/>
          </p:cNvGraphicFramePr>
          <p:nvPr>
            <p:ph idx="1"/>
            <p:extLst>
              <p:ext uri="{D42A27DB-BD31-4B8C-83A1-F6EECF244321}">
                <p14:modId xmlns:p14="http://schemas.microsoft.com/office/powerpoint/2010/main" val="1031061846"/>
              </p:ext>
            </p:extLst>
          </p:nvPr>
        </p:nvGraphicFramePr>
        <p:xfrm>
          <a:off x="323528" y="620688"/>
          <a:ext cx="8496944" cy="5688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600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268" y="-5288"/>
            <a:ext cx="7315200" cy="1154097"/>
          </a:xfrm>
        </p:spPr>
        <p:txBody>
          <a:bodyPr/>
          <a:lstStyle/>
          <a:p>
            <a:pPr algn="r"/>
            <a:r>
              <a:rPr lang="fa-IR" b="1" dirty="0" smtClean="0">
                <a:effectLst>
                  <a:outerShdw blurRad="38100" dist="38100" dir="2700000" algn="tl">
                    <a:srgbClr val="000000">
                      <a:alpha val="43137"/>
                    </a:srgbClr>
                  </a:outerShdw>
                </a:effectLst>
                <a:cs typeface="B Kamran" pitchFamily="2" charset="-78"/>
              </a:rPr>
              <a:t>برنامه اجرایی هاسمان</a:t>
            </a:r>
            <a:endParaRPr lang="fa-IR"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a:xfrm>
            <a:off x="1187624" y="1700808"/>
            <a:ext cx="7258000" cy="4536544"/>
          </a:xfrm>
        </p:spPr>
        <p:txBody>
          <a:bodyPr>
            <a:normAutofit fontScale="92500" lnSpcReduction="10000"/>
          </a:bodyPr>
          <a:lstStyle/>
          <a:p>
            <a:pPr algn="r" rtl="1"/>
            <a:r>
              <a:rPr lang="fa-IR" dirty="0">
                <a:cs typeface="B Nazanin" pitchFamily="2" charset="-78"/>
              </a:rPr>
              <a:t>اقدامات هوسمان در سه بخش صورت گرفت غرض از این سه بخش محل اجرای طرح نبود بلکه اشاره به طرق مختلف تامین اعتبار برای آن داشت</a:t>
            </a:r>
            <a:r>
              <a:rPr lang="fa-IR" dirty="0" smtClean="0">
                <a:cs typeface="B Nazanin" pitchFamily="2" charset="-78"/>
              </a:rPr>
              <a:t>.</a:t>
            </a:r>
          </a:p>
          <a:p>
            <a:pPr marL="45720" indent="0" algn="r" rtl="1">
              <a:buNone/>
            </a:pPr>
            <a:endParaRPr lang="fa-IR" sz="1800" b="1" dirty="0">
              <a:effectLst>
                <a:outerShdw blurRad="38100" dist="38100" dir="2700000" algn="tl">
                  <a:srgbClr val="000000">
                    <a:alpha val="43137"/>
                  </a:srgbClr>
                </a:outerShdw>
              </a:effectLst>
              <a:cs typeface="B Kamran" pitchFamily="2" charset="-78"/>
            </a:endParaRPr>
          </a:p>
          <a:p>
            <a:pPr marL="45720" indent="0" algn="ctr" rtl="1">
              <a:buNone/>
            </a:pPr>
            <a:r>
              <a:rPr lang="fa-IR" sz="3600" b="1" dirty="0" smtClean="0">
                <a:effectLst>
                  <a:outerShdw blurRad="38100" dist="38100" dir="2700000" algn="tl">
                    <a:srgbClr val="000000">
                      <a:alpha val="43137"/>
                    </a:srgbClr>
                  </a:outerShdw>
                </a:effectLst>
                <a:cs typeface="B Kamran" pitchFamily="2" charset="-78"/>
              </a:rPr>
              <a:t>بخش اول</a:t>
            </a:r>
          </a:p>
          <a:p>
            <a:pPr marL="45720" indent="0" algn="r" rtl="1">
              <a:buNone/>
            </a:pPr>
            <a:r>
              <a:rPr lang="fa-IR" dirty="0" smtClean="0">
                <a:cs typeface="B Nazanin" pitchFamily="2" charset="-78"/>
              </a:rPr>
              <a:t>در </a:t>
            </a:r>
            <a:r>
              <a:rPr lang="fa-IR" dirty="0">
                <a:cs typeface="B Nazanin" pitchFamily="2" charset="-78"/>
              </a:rPr>
              <a:t>حقیقت امور بخش اول هنگامی که هوسمان </a:t>
            </a:r>
            <a:endParaRPr lang="fa-IR" dirty="0" smtClean="0">
              <a:cs typeface="B Nazanin" pitchFamily="2" charset="-78"/>
            </a:endParaRPr>
          </a:p>
          <a:p>
            <a:pPr marL="45720" indent="0" algn="r" rtl="1">
              <a:buNone/>
            </a:pPr>
            <a:r>
              <a:rPr lang="fa-IR" dirty="0" smtClean="0">
                <a:cs typeface="B Nazanin" pitchFamily="2" charset="-78"/>
              </a:rPr>
              <a:t>مصدر </a:t>
            </a:r>
            <a:r>
              <a:rPr lang="fa-IR" dirty="0">
                <a:cs typeface="B Nazanin" pitchFamily="2" charset="-78"/>
              </a:rPr>
              <a:t>کار شد به خوبی جریان داشت و بودجه </a:t>
            </a:r>
            <a:endParaRPr lang="fa-IR" dirty="0" smtClean="0">
              <a:cs typeface="B Nazanin" pitchFamily="2" charset="-78"/>
            </a:endParaRPr>
          </a:p>
          <a:p>
            <a:pPr marL="45720" indent="0" algn="r" rtl="1">
              <a:buNone/>
            </a:pPr>
            <a:r>
              <a:rPr lang="fa-IR" dirty="0" smtClean="0">
                <a:cs typeface="B Nazanin" pitchFamily="2" charset="-78"/>
              </a:rPr>
              <a:t>آن از </a:t>
            </a:r>
            <a:r>
              <a:rPr lang="fa-IR" dirty="0">
                <a:cs typeface="B Nazanin" pitchFamily="2" charset="-78"/>
              </a:rPr>
              <a:t>طرف دولت فرانسه و شهرداری پاریس با </a:t>
            </a:r>
            <a:endParaRPr lang="fa-IR" dirty="0" smtClean="0">
              <a:cs typeface="B Nazanin" pitchFamily="2" charset="-78"/>
            </a:endParaRPr>
          </a:p>
          <a:p>
            <a:pPr marL="45720" indent="0" algn="r" rtl="1">
              <a:buNone/>
            </a:pPr>
            <a:r>
              <a:rPr lang="fa-IR" dirty="0" smtClean="0">
                <a:cs typeface="B Nazanin" pitchFamily="2" charset="-78"/>
              </a:rPr>
              <a:t>قانونی که </a:t>
            </a:r>
            <a:r>
              <a:rPr lang="fa-IR" dirty="0">
                <a:cs typeface="B Nazanin" pitchFamily="2" charset="-78"/>
              </a:rPr>
              <a:t>برای ادامه خیابان ریولی تصویب </a:t>
            </a:r>
            <a:r>
              <a:rPr lang="fa-IR" dirty="0" smtClean="0">
                <a:cs typeface="B Nazanin" pitchFamily="2" charset="-78"/>
              </a:rPr>
              <a:t>شد،</a:t>
            </a:r>
          </a:p>
          <a:p>
            <a:pPr marL="45720" indent="0" algn="r" rtl="1">
              <a:buNone/>
            </a:pPr>
            <a:r>
              <a:rPr lang="fa-IR" dirty="0" smtClean="0">
                <a:cs typeface="B Nazanin" pitchFamily="2" charset="-78"/>
              </a:rPr>
              <a:t>تامین</a:t>
            </a:r>
            <a:r>
              <a:rPr lang="fa-IR" dirty="0">
                <a:cs typeface="B Nazanin" pitchFamily="2" charset="-78"/>
              </a:rPr>
              <a:t> </a:t>
            </a:r>
            <a:r>
              <a:rPr lang="fa-IR" dirty="0" smtClean="0">
                <a:cs typeface="B Nazanin" pitchFamily="2" charset="-78"/>
              </a:rPr>
              <a:t>گشته بود</a:t>
            </a:r>
          </a:p>
          <a:p>
            <a:pPr marL="45720" indent="0" algn="r" rtl="1">
              <a:buNone/>
            </a:pPr>
            <a:r>
              <a:rPr lang="fa-IR" dirty="0">
                <a:cs typeface="B Nazanin" pitchFamily="2" charset="-78"/>
              </a:rPr>
              <a:t>مهمترین نکته در این بخش ادامه خیابان </a:t>
            </a:r>
            <a:r>
              <a:rPr lang="fa-IR" dirty="0" smtClean="0">
                <a:cs typeface="B Nazanin" pitchFamily="2" charset="-78"/>
              </a:rPr>
              <a:t>ریولی </a:t>
            </a:r>
          </a:p>
          <a:p>
            <a:pPr marL="45720" indent="0" algn="r" rtl="1">
              <a:buNone/>
            </a:pPr>
            <a:r>
              <a:rPr lang="fa-IR" dirty="0" smtClean="0">
                <a:cs typeface="B Nazanin" pitchFamily="2" charset="-78"/>
              </a:rPr>
              <a:t>از </a:t>
            </a:r>
            <a:r>
              <a:rPr lang="fa-IR" dirty="0">
                <a:cs typeface="B Nazanin" pitchFamily="2" charset="-78"/>
              </a:rPr>
              <a:t>میدان «کنکورد» تا میدان «باستیل» بود که </a:t>
            </a:r>
            <a:endParaRPr lang="fa-IR" dirty="0" smtClean="0">
              <a:cs typeface="B Nazanin" pitchFamily="2" charset="-78"/>
            </a:endParaRPr>
          </a:p>
          <a:p>
            <a:pPr marL="45720" indent="0" algn="r" rtl="1">
              <a:buNone/>
            </a:pPr>
            <a:r>
              <a:rPr lang="fa-IR" dirty="0" smtClean="0">
                <a:cs typeface="B Nazanin" pitchFamily="2" charset="-78"/>
              </a:rPr>
              <a:t>شرق و </a:t>
            </a:r>
            <a:r>
              <a:rPr lang="fa-IR" dirty="0">
                <a:cs typeface="B Nazanin" pitchFamily="2" charset="-78"/>
              </a:rPr>
              <a:t>غرب را به هم متصل می کرد</a:t>
            </a:r>
          </a:p>
          <a:p>
            <a:pPr marL="45720" indent="0" algn="r" rtl="1">
              <a:buNone/>
            </a:pPr>
            <a:endParaRPr lang="fa-IR" dirty="0">
              <a:cs typeface="B Nazanin" pitchFamily="2" charset="-78"/>
            </a:endParaRPr>
          </a:p>
        </p:txBody>
      </p:sp>
      <p:pic>
        <p:nvPicPr>
          <p:cNvPr id="4098" name="Picture 2" descr="C:\Users\Novin Pendar\Desktop\paris\800px-Paris1890sVie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13" y="3730098"/>
            <a:ext cx="4392356" cy="30592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074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3">
                                            <p:txEl>
                                              <p:pRg st="0" end="0"/>
                                            </p:txEl>
                                          </p:spTgt>
                                        </p:tgtEl>
                                      </p:cBhvr>
                                    </p:animEffect>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wheel(1)">
                                      <p:cBhvr>
                                        <p:cTn id="16" dur="2000"/>
                                        <p:tgtEl>
                                          <p:spTgt spid="4098"/>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3">
                                            <p:txEl>
                                              <p:pRg st="2" end="2"/>
                                            </p:txEl>
                                          </p:spTgt>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3">
                                            <p:txEl>
                                              <p:pRg st="3" end="3"/>
                                            </p:tx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3">
                                            <p:txEl>
                                              <p:pRg st="4" end="4"/>
                                            </p:txEl>
                                          </p:spTgt>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8" dur="500"/>
                                        <p:tgtEl>
                                          <p:spTgt spid="3">
                                            <p:txEl>
                                              <p:pRg st="5" end="5"/>
                                            </p:txEl>
                                          </p:spTgt>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p:cTn id="4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3" dur="500"/>
                                        <p:tgtEl>
                                          <p:spTgt spid="3">
                                            <p:txEl>
                                              <p:pRg st="6" end="6"/>
                                            </p:txEl>
                                          </p:spTgt>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 calcmode="lin" valueType="num">
                                      <p:cBhvr>
                                        <p:cTn id="4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8" dur="500"/>
                                        <p:tgtEl>
                                          <p:spTgt spid="3">
                                            <p:txEl>
                                              <p:pRg st="7" end="7"/>
                                            </p:txEl>
                                          </p:spTgt>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p:cTn id="51"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53" dur="500"/>
                                        <p:tgtEl>
                                          <p:spTgt spid="3">
                                            <p:txEl>
                                              <p:pRg st="8" end="8"/>
                                            </p:txEl>
                                          </p:spTgt>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 calcmode="lin" valueType="num">
                                      <p:cBhvr>
                                        <p:cTn id="56"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8" dur="500"/>
                                        <p:tgtEl>
                                          <p:spTgt spid="3">
                                            <p:txEl>
                                              <p:pRg st="9" end="9"/>
                                            </p:txEl>
                                          </p:spTgt>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p:cTn id="61"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62"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6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07904" y="570528"/>
            <a:ext cx="5226968" cy="5047952"/>
          </a:xfrm>
        </p:spPr>
        <p:txBody>
          <a:bodyPr>
            <a:normAutofit/>
          </a:bodyPr>
          <a:lstStyle/>
          <a:p>
            <a:pPr marL="45720" indent="0" algn="r" rtl="1">
              <a:buNone/>
            </a:pPr>
            <a:r>
              <a:rPr lang="fa-IR" dirty="0" smtClean="0"/>
              <a:t>        </a:t>
            </a:r>
            <a:r>
              <a:rPr lang="fa-IR" dirty="0" smtClean="0">
                <a:cs typeface="B Nazanin" pitchFamily="2" charset="-78"/>
              </a:rPr>
              <a:t> </a:t>
            </a:r>
            <a:r>
              <a:rPr lang="fa-IR" sz="3600" b="1" dirty="0" smtClean="0">
                <a:effectLst>
                  <a:outerShdw blurRad="38100" dist="38100" dir="2700000" algn="tl">
                    <a:srgbClr val="000000">
                      <a:alpha val="43137"/>
                    </a:srgbClr>
                  </a:outerShdw>
                </a:effectLst>
                <a:cs typeface="B Kamran" pitchFamily="2" charset="-78"/>
              </a:rPr>
              <a:t>امتداد </a:t>
            </a:r>
            <a:r>
              <a:rPr lang="fa-IR" sz="3600" b="1" dirty="0">
                <a:effectLst>
                  <a:outerShdw blurRad="38100" dist="38100" dir="2700000" algn="tl">
                    <a:srgbClr val="000000">
                      <a:alpha val="43137"/>
                    </a:srgbClr>
                  </a:outerShdw>
                </a:effectLst>
                <a:cs typeface="B Kamran" pitchFamily="2" charset="-78"/>
              </a:rPr>
              <a:t>خیابان ریولی : </a:t>
            </a:r>
            <a:endParaRPr lang="fa-IR" sz="3600" b="1" dirty="0" smtClean="0">
              <a:effectLst>
                <a:outerShdw blurRad="38100" dist="38100" dir="2700000" algn="tl">
                  <a:srgbClr val="000000">
                    <a:alpha val="43137"/>
                  </a:srgbClr>
                </a:outerShdw>
              </a:effectLst>
              <a:cs typeface="B Kamran" pitchFamily="2" charset="-78"/>
            </a:endParaRPr>
          </a:p>
          <a:p>
            <a:pPr marL="45720" indent="0" algn="r" rtl="1">
              <a:buNone/>
            </a:pPr>
            <a:endParaRPr lang="fa-IR" sz="3600" b="1" dirty="0">
              <a:effectLst>
                <a:outerShdw blurRad="38100" dist="38100" dir="2700000" algn="tl">
                  <a:srgbClr val="000000">
                    <a:alpha val="43137"/>
                  </a:srgbClr>
                </a:outerShdw>
              </a:effectLst>
              <a:cs typeface="B Kamran" pitchFamily="2" charset="-78"/>
            </a:endParaRPr>
          </a:p>
          <a:p>
            <a:pPr algn="r" rtl="1"/>
            <a:r>
              <a:rPr lang="fa-IR" dirty="0">
                <a:cs typeface="B Nazanin" pitchFamily="2" charset="-78"/>
              </a:rPr>
              <a:t>اصلی ترین بخش اقدامات شهری هاسمان با امتداد این </a:t>
            </a:r>
            <a:r>
              <a:rPr lang="fa-IR" dirty="0" smtClean="0">
                <a:cs typeface="B Nazanin" pitchFamily="2" charset="-78"/>
              </a:rPr>
              <a:t>خیابان،کوبیدن بناهای </a:t>
            </a:r>
            <a:r>
              <a:rPr lang="fa-IR" dirty="0">
                <a:cs typeface="B Nazanin" pitchFamily="2" charset="-78"/>
              </a:rPr>
              <a:t>کهنه و احداث ساختمان های نو آغاز شد. نخست تا "پاویون مارسان" و سپس تا "لوور" ادامه یافت  در آغاز 47 ساختمان، سپس 20 ساختمان و در نهایت 72 ساختمان کوبیده شدند و تنها دو ساختمان "لوور" و "قصر رویال" در دو جانب ریولی باقی ماندند </a:t>
            </a:r>
          </a:p>
          <a:p>
            <a:pPr algn="r" rtl="1"/>
            <a:r>
              <a:rPr lang="fa-IR" dirty="0" smtClean="0">
                <a:cs typeface="B Nazanin" pitchFamily="2" charset="-78"/>
              </a:rPr>
              <a:t>اولین </a:t>
            </a:r>
            <a:r>
              <a:rPr lang="fa-IR" dirty="0">
                <a:cs typeface="B Nazanin" pitchFamily="2" charset="-78"/>
              </a:rPr>
              <a:t>مرحله ادامه </a:t>
            </a:r>
            <a:r>
              <a:rPr lang="fa-IR" dirty="0" smtClean="0">
                <a:cs typeface="B Nazanin" pitchFamily="2" charset="-78"/>
              </a:rPr>
              <a:t>خیابان ریولی،امتداد </a:t>
            </a:r>
            <a:r>
              <a:rPr lang="fa-IR" dirty="0">
                <a:cs typeface="B Nazanin" pitchFamily="2" charset="-78"/>
              </a:rPr>
              <a:t>آن به هتل «دو </a:t>
            </a:r>
            <a:r>
              <a:rPr lang="fa-IR" dirty="0" smtClean="0">
                <a:cs typeface="B Nazanin" pitchFamily="2" charset="-78"/>
              </a:rPr>
              <a:t>لاویل</a:t>
            </a:r>
            <a:r>
              <a:rPr lang="fa-IR" dirty="0">
                <a:cs typeface="B Nazanin" pitchFamily="2" charset="-78"/>
              </a:rPr>
              <a:t>» بود که کوچه های مقابل آن </a:t>
            </a:r>
            <a:r>
              <a:rPr lang="fa-IR" dirty="0" smtClean="0">
                <a:cs typeface="B Nazanin" pitchFamily="2" charset="-78"/>
              </a:rPr>
              <a:t>از میان </a:t>
            </a:r>
            <a:r>
              <a:rPr lang="fa-IR" dirty="0">
                <a:cs typeface="B Nazanin" pitchFamily="2" charset="-78"/>
              </a:rPr>
              <a:t>رفت و میدان شاتله احداث شد و کمی بعد بولوار سباستپل </a:t>
            </a:r>
            <a:r>
              <a:rPr lang="fa-IR" dirty="0" smtClean="0">
                <a:cs typeface="B Nazanin" pitchFamily="2" charset="-78"/>
              </a:rPr>
              <a:t>به </a:t>
            </a:r>
            <a:r>
              <a:rPr lang="fa-IR" dirty="0">
                <a:cs typeface="B Nazanin" pitchFamily="2" charset="-78"/>
              </a:rPr>
              <a:t>آن اضافه گشت.</a:t>
            </a:r>
          </a:p>
          <a:p>
            <a:pPr algn="r" rtl="1"/>
            <a:endParaRPr lang="fa-I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12776"/>
            <a:ext cx="3170237" cy="417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46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3" dur="500"/>
                                        <p:tgtEl>
                                          <p:spTgt spid="3">
                                            <p:txEl>
                                              <p:pRg st="2" end="2"/>
                                            </p:txEl>
                                          </p:spTgt>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childTnLst>
                          </p:cTn>
                        </p:par>
                        <p:par>
                          <p:cTn id="20" fill="hold">
                            <p:stCondLst>
                              <p:cond delay="1500"/>
                            </p:stCondLst>
                            <p:childTnLst>
                              <p:par>
                                <p:cTn id="21" presetID="21" presetClass="entr" presetSubtype="1" fill="hold" nodeType="after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wheel(1)">
                                      <p:cBhvr>
                                        <p:cTn id="23"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TM01972873[[fn=Summer]]</Template>
  <TotalTime>1421</TotalTime>
  <Words>2945</Words>
  <Application>Microsoft Office PowerPoint</Application>
  <PresentationFormat>On-screen Show (4:3)</PresentationFormat>
  <Paragraphs>132</Paragraphs>
  <Slides>24</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24</vt:i4>
      </vt:variant>
    </vt:vector>
  </HeadingPairs>
  <TitlesOfParts>
    <vt:vector size="37" baseType="lpstr">
      <vt:lpstr>2  Kamran</vt:lpstr>
      <vt:lpstr>2k</vt:lpstr>
      <vt:lpstr>Arial</vt:lpstr>
      <vt:lpstr>B Kamran</vt:lpstr>
      <vt:lpstr>B Nazanin</vt:lpstr>
      <vt:lpstr>Calibri</vt:lpstr>
      <vt:lpstr>Courier New</vt:lpstr>
      <vt:lpstr>Tahoma</vt:lpstr>
      <vt:lpstr>Trebuchet MS</vt:lpstr>
      <vt:lpstr>Verdana</vt:lpstr>
      <vt:lpstr>Wingdings</vt:lpstr>
      <vt:lpstr>Wingdings 2</vt:lpstr>
      <vt:lpstr>Summer</vt:lpstr>
      <vt:lpstr>           بسمه تعالی    تاریخ شهر و شهرسازی در جهان  پاریس (دوره هوسمان)  </vt:lpstr>
      <vt:lpstr>PowerPoint Presentation</vt:lpstr>
      <vt:lpstr>عواملی که سبب تغییر نقشه پاریس شد </vt:lpstr>
      <vt:lpstr>پاریس در زمان لوئی فیلیپ</vt:lpstr>
      <vt:lpstr>هاسمان</vt:lpstr>
      <vt:lpstr>اصول برنامه هاسمان</vt:lpstr>
      <vt:lpstr>PowerPoint Presentation</vt:lpstr>
      <vt:lpstr>برنامه اجرایی هاسمان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میادین،پارک ها و باغ ها</vt:lpstr>
      <vt:lpstr>PowerPoint Presentation</vt:lpstr>
      <vt:lpstr>روش های جدید تامین اعتبار</vt:lpstr>
      <vt:lpstr>خانه های اجاره ای در زمان هاسمان</vt:lpstr>
      <vt:lpstr>خیابان های بی انتها</vt:lpstr>
      <vt:lpstr>PowerPoint Presentation</vt:lpstr>
      <vt:lpstr>نقد کارهای هاسمان</vt:lpstr>
      <vt:lpstr>تاثیر هاسمان</vt:lpstr>
      <vt:lpstr>منابع</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تاریخ شهر و شهرسازی در جهان</dc:title>
  <dc:creator/>
  <cp:lastModifiedBy>Sajjad</cp:lastModifiedBy>
  <cp:revision>104</cp:revision>
  <dcterms:created xsi:type="dcterms:W3CDTF">2015-04-09T08:04:33Z</dcterms:created>
  <dcterms:modified xsi:type="dcterms:W3CDTF">2019-07-16T21:20:47Z</dcterms:modified>
</cp:coreProperties>
</file>