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16" r:id="rId1"/>
  </p:sldMasterIdLst>
  <p:notesMasterIdLst>
    <p:notesMasterId r:id="rId22"/>
  </p:notesMasterIdLst>
  <p:sldIdLst>
    <p:sldId id="257" r:id="rId2"/>
    <p:sldId id="258" r:id="rId3"/>
    <p:sldId id="259" r:id="rId4"/>
    <p:sldId id="282" r:id="rId5"/>
    <p:sldId id="261" r:id="rId6"/>
    <p:sldId id="262" r:id="rId7"/>
    <p:sldId id="263" r:id="rId8"/>
    <p:sldId id="264" r:id="rId9"/>
    <p:sldId id="283" r:id="rId10"/>
    <p:sldId id="267" r:id="rId11"/>
    <p:sldId id="273" r:id="rId12"/>
    <p:sldId id="280" r:id="rId13"/>
    <p:sldId id="271" r:id="rId14"/>
    <p:sldId id="270" r:id="rId15"/>
    <p:sldId id="274" r:id="rId16"/>
    <p:sldId id="281" r:id="rId17"/>
    <p:sldId id="275" r:id="rId18"/>
    <p:sldId id="276" r:id="rId19"/>
    <p:sldId id="278" r:id="rId20"/>
    <p:sldId id="277" r:id="rId21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E0E5"/>
    <a:srgbClr val="00FF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412" autoAdjust="0"/>
    <p:restoredTop sz="94671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613A3F1-7A9E-41F1-9934-BF632D52AC7B}" type="datetimeFigureOut">
              <a:rPr lang="fa-IR" smtClean="0"/>
              <a:t>13/11/1440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6FA5745-AF1B-42F3-B0E7-4C0840AF591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57616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A5745-AF1B-42F3-B0E7-4C0840AF5913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89844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4AB8EE3-55B9-436C-B5F4-C1917DCBC142}" type="datetimeFigureOut">
              <a:rPr lang="fa-IR" smtClean="0"/>
              <a:t>13/11/1440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B39B477-B816-4CF3-883D-390B059F9470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AB8EE3-55B9-436C-B5F4-C1917DCBC142}" type="datetimeFigureOut">
              <a:rPr lang="fa-IR" smtClean="0"/>
              <a:t>13/11/1440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39B477-B816-4CF3-883D-390B059F9470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AB8EE3-55B9-436C-B5F4-C1917DCBC142}" type="datetimeFigureOut">
              <a:rPr lang="fa-IR" smtClean="0"/>
              <a:t>13/11/1440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39B477-B816-4CF3-883D-390B059F9470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AB8EE3-55B9-436C-B5F4-C1917DCBC142}" type="datetimeFigureOut">
              <a:rPr lang="fa-IR" smtClean="0"/>
              <a:t>13/11/1440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39B477-B816-4CF3-883D-390B059F9470}" type="slidenum">
              <a:rPr lang="fa-IR" smtClean="0"/>
              <a:t>‹#›</a:t>
            </a:fld>
            <a:endParaRPr lang="fa-I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AB8EE3-55B9-436C-B5F4-C1917DCBC142}" type="datetimeFigureOut">
              <a:rPr lang="fa-IR" smtClean="0"/>
              <a:t>13/11/1440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39B477-B816-4CF3-883D-390B059F9470}" type="slidenum">
              <a:rPr lang="fa-IR" smtClean="0"/>
              <a:t>‹#›</a:t>
            </a:fld>
            <a:endParaRPr lang="fa-IR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AB8EE3-55B9-436C-B5F4-C1917DCBC142}" type="datetimeFigureOut">
              <a:rPr lang="fa-IR" smtClean="0"/>
              <a:t>13/11/1440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39B477-B816-4CF3-883D-390B059F9470}" type="slidenum">
              <a:rPr lang="fa-IR" smtClean="0"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AB8EE3-55B9-436C-B5F4-C1917DCBC142}" type="datetimeFigureOut">
              <a:rPr lang="fa-IR" smtClean="0"/>
              <a:t>13/11/1440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39B477-B816-4CF3-883D-390B059F9470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AB8EE3-55B9-436C-B5F4-C1917DCBC142}" type="datetimeFigureOut">
              <a:rPr lang="fa-IR" smtClean="0"/>
              <a:t>13/11/1440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39B477-B816-4CF3-883D-390B059F9470}" type="slidenum">
              <a:rPr lang="fa-IR" smtClean="0"/>
              <a:t>‹#›</a:t>
            </a:fld>
            <a:endParaRPr lang="fa-I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AB8EE3-55B9-436C-B5F4-C1917DCBC142}" type="datetimeFigureOut">
              <a:rPr lang="fa-IR" smtClean="0"/>
              <a:t>13/11/1440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39B477-B816-4CF3-883D-390B059F9470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4AB8EE3-55B9-436C-B5F4-C1917DCBC142}" type="datetimeFigureOut">
              <a:rPr lang="fa-IR" smtClean="0"/>
              <a:t>13/11/1440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39B477-B816-4CF3-883D-390B059F9470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4AB8EE3-55B9-436C-B5F4-C1917DCBC142}" type="datetimeFigureOut">
              <a:rPr lang="fa-IR" smtClean="0"/>
              <a:t>13/11/1440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B39B477-B816-4CF3-883D-390B059F9470}" type="slidenum">
              <a:rPr lang="fa-IR" smtClean="0"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4AB8EE3-55B9-436C-B5F4-C1917DCBC142}" type="datetimeFigureOut">
              <a:rPr lang="fa-IR" smtClean="0"/>
              <a:t>13/11/1440</a:t>
            </a:fld>
            <a:endParaRPr lang="fa-I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B39B477-B816-4CF3-883D-390B059F9470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7704" y="1693257"/>
            <a:ext cx="864096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000" i="1" dirty="0" smtClean="0">
                <a:cs typeface="B Nazanin" pitchFamily="2" charset="-78"/>
              </a:rPr>
              <a:t>خیابان شانزه لیزه </a:t>
            </a:r>
            <a:endParaRPr lang="fa-IR" sz="6000" i="1" dirty="0"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3968" y="1147387"/>
            <a:ext cx="38884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 smtClean="0">
                <a:cs typeface="B Nazanin" pitchFamily="2" charset="-78"/>
              </a:rPr>
              <a:t>شناخت فضای شهری</a:t>
            </a:r>
            <a:endParaRPr lang="fa-IR" sz="2800" dirty="0">
              <a:cs typeface="B Nazanin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36512" y="1126485"/>
            <a:ext cx="324036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600" dirty="0" smtClean="0">
                <a:solidFill>
                  <a:schemeClr val="bg2">
                    <a:lumMod val="10000"/>
                  </a:schemeClr>
                </a:solidFill>
                <a:cs typeface="2  Nazanin" pitchFamily="2" charset="-78"/>
              </a:rPr>
              <a:t>فهرست</a:t>
            </a:r>
            <a:endParaRPr lang="fa-IR" sz="3600" dirty="0">
              <a:solidFill>
                <a:schemeClr val="bg2">
                  <a:lumMod val="10000"/>
                </a:schemeClr>
              </a:solidFill>
              <a:cs typeface="2  Nazani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1843077"/>
            <a:ext cx="2304256" cy="31700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معرفی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موقعیت مکانی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تاریخچه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ویژگی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عناصر جذب کننده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مراسم ها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نما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میدان کنکورد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طاق نصرت</a:t>
            </a:r>
            <a:endParaRPr lang="fa-IR" sz="2000" dirty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fa-IR" sz="20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کاخ </a:t>
            </a: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لیزه</a:t>
            </a:r>
          </a:p>
        </p:txBody>
      </p:sp>
    </p:spTree>
    <p:extLst>
      <p:ext uri="{BB962C8B-B14F-4D97-AF65-F5344CB8AC3E}">
        <p14:creationId xmlns:p14="http://schemas.microsoft.com/office/powerpoint/2010/main" val="195684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88224" y="332656"/>
            <a:ext cx="237626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chemeClr val="bg2">
                    <a:lumMod val="50000"/>
                  </a:schemeClr>
                </a:solidFill>
                <a:cs typeface="2  Nazanin" pitchFamily="2" charset="-78"/>
              </a:rPr>
              <a:t>مراسم ها</a:t>
            </a:r>
            <a:endParaRPr lang="fa-IR" sz="4400" dirty="0">
              <a:solidFill>
                <a:schemeClr val="bg2">
                  <a:lumMod val="50000"/>
                </a:schemeClr>
              </a:solidFill>
              <a:cs typeface="2  Nazanin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82035" y="1340768"/>
            <a:ext cx="7848872" cy="15081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rgbClr val="0099FF"/>
                </a:solidFill>
                <a:cs typeface="2  Nazanin" pitchFamily="2" charset="-78"/>
              </a:rPr>
              <a:t>1_جشن باستیل</a:t>
            </a:r>
            <a:r>
              <a:rPr lang="fa-IR" sz="2400" dirty="0" smtClean="0">
                <a:cs typeface="2  Nazanin" pitchFamily="2" charset="-78"/>
              </a:rPr>
              <a:t>روز 14 ژوییه مراسم رژه باشکوهی به مناسبت روز ملی فرانسه در خیابان شانزه لیزه انجام میشود.(در سال 1789مردم پاریس به قلعه و قصر باستیل حمله کردند و ان را فتح کردند.)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09057" y="4365104"/>
            <a:ext cx="7427259" cy="113877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rgbClr val="0099FF"/>
                </a:solidFill>
                <a:cs typeface="2  Nazanin" pitchFamily="2" charset="-78"/>
              </a:rPr>
              <a:t>2_باغ گل </a:t>
            </a:r>
            <a:r>
              <a:rPr lang="fa-IR" sz="2400" dirty="0" smtClean="0">
                <a:cs typeface="2  Nazanin" pitchFamily="2" charset="-78"/>
              </a:rPr>
              <a:t>به دلیل تردد زیاد اتومبیل در این خیابان،براساس طرح شهرداری پاریس،دو روز در سال این خیابان را تبدیل به باغی پر از گل میکنند.</a:t>
            </a:r>
            <a:endParaRPr lang="fa-IR" sz="4400" dirty="0">
              <a:solidFill>
                <a:srgbClr val="0099FF"/>
              </a:solidFill>
              <a:cs typeface="2  Nazanin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061" y="332656"/>
            <a:ext cx="5133975" cy="318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223" y="3432175"/>
            <a:ext cx="5327650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32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5776" y="476672"/>
            <a:ext cx="6264696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chemeClr val="bg2">
                    <a:lumMod val="50000"/>
                  </a:schemeClr>
                </a:solidFill>
                <a:cs typeface="2  Nazanin" pitchFamily="2" charset="-78"/>
              </a:rPr>
              <a:t>3_</a:t>
            </a:r>
            <a:r>
              <a:rPr lang="fa-IR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2  Nazanin" pitchFamily="2" charset="-78"/>
              </a:rPr>
              <a:t>محل گردهمایی در کریسمس</a:t>
            </a:r>
          </a:p>
          <a:p>
            <a:endParaRPr lang="fa-IR" sz="2400" dirty="0">
              <a:solidFill>
                <a:schemeClr val="tx1">
                  <a:lumMod val="95000"/>
                  <a:lumOff val="5000"/>
                </a:schemeClr>
              </a:solidFill>
              <a:cs typeface="2  Nazanin" pitchFamily="2" charset="-78"/>
            </a:endParaRPr>
          </a:p>
          <a:p>
            <a:endParaRPr lang="fa-IR" sz="2400" dirty="0" smtClean="0">
              <a:solidFill>
                <a:schemeClr val="tx1">
                  <a:lumMod val="95000"/>
                  <a:lumOff val="5000"/>
                </a:schemeClr>
              </a:solidFill>
              <a:cs typeface="2  Nazanin" pitchFamily="2" charset="-78"/>
            </a:endParaRPr>
          </a:p>
          <a:p>
            <a:endParaRPr lang="fa-IR" sz="2400" dirty="0">
              <a:solidFill>
                <a:schemeClr val="tx1">
                  <a:lumMod val="95000"/>
                  <a:lumOff val="5000"/>
                </a:schemeClr>
              </a:solidFill>
              <a:cs typeface="2  Nazanin" pitchFamily="2" charset="-78"/>
            </a:endParaRPr>
          </a:p>
          <a:p>
            <a:endParaRPr lang="fa-IR" sz="2400" dirty="0" smtClean="0">
              <a:solidFill>
                <a:schemeClr val="tx1">
                  <a:lumMod val="95000"/>
                  <a:lumOff val="5000"/>
                </a:schemeClr>
              </a:solidFill>
              <a:cs typeface="2  Nazanin" pitchFamily="2" charset="-78"/>
            </a:endParaRPr>
          </a:p>
          <a:p>
            <a:r>
              <a:rPr lang="fa-IR" sz="4400" dirty="0" smtClean="0">
                <a:solidFill>
                  <a:schemeClr val="bg2">
                    <a:lumMod val="50000"/>
                  </a:schemeClr>
                </a:solidFill>
                <a:cs typeface="2  Nazanin" pitchFamily="2" charset="-78"/>
              </a:rPr>
              <a:t>4_</a:t>
            </a:r>
            <a:r>
              <a:rPr lang="fa-IR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2  Nazanin" pitchFamily="2" charset="-78"/>
              </a:rPr>
              <a:t>توردو فرانسه</a:t>
            </a:r>
          </a:p>
          <a:p>
            <a:endParaRPr lang="fa-IR" sz="2400" dirty="0">
              <a:solidFill>
                <a:schemeClr val="tx1">
                  <a:lumMod val="95000"/>
                  <a:lumOff val="5000"/>
                </a:schemeClr>
              </a:solidFill>
              <a:cs typeface="2  Nazanin" pitchFamily="2" charset="-78"/>
            </a:endParaRPr>
          </a:p>
          <a:p>
            <a:endParaRPr lang="fa-IR" sz="2400" dirty="0" smtClean="0">
              <a:solidFill>
                <a:schemeClr val="tx1">
                  <a:lumMod val="95000"/>
                  <a:lumOff val="5000"/>
                </a:schemeClr>
              </a:solidFill>
              <a:cs typeface="2  Nazanin" pitchFamily="2" charset="-78"/>
            </a:endParaRPr>
          </a:p>
          <a:p>
            <a:endParaRPr lang="fa-IR" sz="2400" dirty="0">
              <a:solidFill>
                <a:schemeClr val="tx1">
                  <a:lumMod val="95000"/>
                  <a:lumOff val="5000"/>
                </a:schemeClr>
              </a:solidFill>
              <a:cs typeface="2  Nazanin" pitchFamily="2" charset="-78"/>
            </a:endParaRPr>
          </a:p>
          <a:p>
            <a:endParaRPr lang="fa-IR" sz="2400" dirty="0" smtClean="0">
              <a:solidFill>
                <a:schemeClr val="tx1">
                  <a:lumMod val="95000"/>
                  <a:lumOff val="5000"/>
                </a:schemeClr>
              </a:solidFill>
              <a:cs typeface="2  Nazanin" pitchFamily="2" charset="-78"/>
            </a:endParaRPr>
          </a:p>
          <a:p>
            <a:r>
              <a:rPr lang="fa-IR" sz="4400" dirty="0" smtClean="0">
                <a:solidFill>
                  <a:schemeClr val="bg2">
                    <a:lumMod val="50000"/>
                  </a:schemeClr>
                </a:solidFill>
                <a:cs typeface="2  Nazanin" pitchFamily="2" charset="-78"/>
              </a:rPr>
              <a:t>5_</a:t>
            </a:r>
            <a:r>
              <a:rPr lang="fa-IR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2  Nazanin" pitchFamily="2" charset="-78"/>
              </a:rPr>
              <a:t>گردهمایی های بزرگ(شب سال نو/برنده کاپ</a:t>
            </a:r>
            <a:endParaRPr lang="fa-IR" sz="4400" dirty="0">
              <a:solidFill>
                <a:schemeClr val="bg2">
                  <a:lumMod val="50000"/>
                </a:schemeClr>
              </a:solidFill>
              <a:cs typeface="2  Nazani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0"/>
            <a:ext cx="5796136" cy="46027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557337"/>
            <a:ext cx="5619750" cy="3743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510" y="2617659"/>
            <a:ext cx="5245231" cy="392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81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3493368"/>
          </a:xfrm>
        </p:spPr>
        <p:txBody>
          <a:bodyPr>
            <a:normAutofit/>
          </a:bodyPr>
          <a:lstStyle/>
          <a:p>
            <a:pPr marL="82296" indent="0" algn="r" rtl="1">
              <a:buNone/>
            </a:pPr>
            <a:r>
              <a:rPr lang="fa-IR" sz="2400" dirty="0" smtClean="0">
                <a:cs typeface="2  Nazanin" pitchFamily="2" charset="-78"/>
              </a:rPr>
              <a:t>در ابتدا </a:t>
            </a:r>
            <a:r>
              <a:rPr lang="fa-IR" sz="2400" dirty="0">
                <a:cs typeface="2  Nazanin" pitchFamily="2" charset="-78"/>
              </a:rPr>
              <a:t>میدان </a:t>
            </a:r>
            <a:r>
              <a:rPr lang="fa-IR" sz="2400" dirty="0" smtClean="0">
                <a:cs typeface="2  Nazanin" pitchFamily="2" charset="-78"/>
              </a:rPr>
              <a:t>کنکوردی </a:t>
            </a:r>
            <a:r>
              <a:rPr lang="fa-IR" sz="2400" dirty="0">
                <a:cs typeface="2  Nazanin" pitchFamily="2" charset="-78"/>
              </a:rPr>
              <a:t>در کار نبود که بعدها محوطه بازی بین دیوار باغ تویلری و ناحیه ی درخت کاری شانزه لیزه را اشغال کرد و محور مرکزی تویلری را هم به ناحیه ی شرق و هم ان سوی رود سن پیوند داد.</a:t>
            </a:r>
          </a:p>
          <a:p>
            <a:pPr marL="82296" indent="0" algn="r" rtl="1">
              <a:buNone/>
            </a:pPr>
            <a:r>
              <a:rPr lang="fa-IR" sz="2400" dirty="0">
                <a:cs typeface="2  Nazanin" pitchFamily="2" charset="-78"/>
              </a:rPr>
              <a:t>میدان کنکورد از میدان‌های مشهور شهر پاریس است و در انتهای شرقی خیابان شانزه لیزه  قرار گرفته است.</a:t>
            </a:r>
          </a:p>
          <a:p>
            <a:pPr marL="82296" indent="0" algn="r" rtl="1">
              <a:buNone/>
            </a:pPr>
            <a:r>
              <a:rPr lang="fa-IR" sz="2400" dirty="0">
                <a:cs typeface="2  Nazanin" pitchFamily="2" charset="-78"/>
              </a:rPr>
              <a:t>در این میدان و در حاشیه خیابان رویال ساختمان وزارت دریاداری فرانسه، و سفارت ایالات متحده قرار دارد. در سوی دیگر میدان باغ تویلری که به موزه لوور منتهی می‌شود قرار گرفته است</a:t>
            </a:r>
            <a:r>
              <a:rPr lang="fa-IR" sz="2400" dirty="0" smtClean="0">
                <a:cs typeface="2  Nazanin" pitchFamily="2" charset="-78"/>
              </a:rPr>
              <a:t>.</a:t>
            </a:r>
            <a:endParaRPr lang="fa-IR" sz="2400" dirty="0">
              <a:cs typeface="2  Nazanin" pitchFamily="2" charset="-78"/>
            </a:endParaRPr>
          </a:p>
          <a:p>
            <a:pPr marL="82296" indent="0" algn="r" rtl="1">
              <a:buNone/>
            </a:pPr>
            <a:endParaRPr lang="fa-IR" sz="2400" dirty="0">
              <a:cs typeface="2 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4400" dirty="0" smtClean="0">
                <a:solidFill>
                  <a:srgbClr val="0070C0"/>
                </a:solidFill>
                <a:cs typeface="2  Nazanin" pitchFamily="2" charset="-78"/>
              </a:rPr>
              <a:t>میدان کنکورد</a:t>
            </a:r>
            <a:endParaRPr lang="fa-IR" sz="4400" dirty="0">
              <a:solidFill>
                <a:schemeClr val="bg2">
                  <a:lumMod val="50000"/>
                </a:schemeClr>
              </a:solidFill>
              <a:cs typeface="2  Nazanin" pitchFamily="2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0" t="5441" r="6528" b="7265"/>
          <a:stretch/>
        </p:blipFill>
        <p:spPr bwMode="auto">
          <a:xfrm>
            <a:off x="1403648" y="2204864"/>
            <a:ext cx="4082664" cy="425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978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623720" y="28623"/>
            <a:ext cx="252028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chemeClr val="bg2">
                    <a:lumMod val="50000"/>
                  </a:schemeClr>
                </a:solidFill>
                <a:cs typeface="2  Nazanin" pitchFamily="2" charset="-78"/>
              </a:rPr>
              <a:t>طاق</a:t>
            </a:r>
            <a:r>
              <a:rPr lang="fa-IR" sz="2400" dirty="0" smtClean="0">
                <a:solidFill>
                  <a:schemeClr val="bg2">
                    <a:lumMod val="50000"/>
                  </a:schemeClr>
                </a:solidFill>
                <a:cs typeface="2  Nazanin" pitchFamily="2" charset="-78"/>
              </a:rPr>
              <a:t> </a:t>
            </a:r>
            <a:r>
              <a:rPr lang="fa-IR" sz="4400" dirty="0" smtClean="0">
                <a:solidFill>
                  <a:schemeClr val="bg2">
                    <a:lumMod val="50000"/>
                  </a:schemeClr>
                </a:solidFill>
                <a:cs typeface="2  Nazanin" pitchFamily="2" charset="-78"/>
              </a:rPr>
              <a:t>نصرت</a:t>
            </a:r>
            <a:endParaRPr lang="fa-IR" sz="4400" dirty="0">
              <a:solidFill>
                <a:schemeClr val="bg2">
                  <a:lumMod val="50000"/>
                </a:schemeClr>
              </a:solidFill>
              <a:cs typeface="2  Nazanin" pitchFamily="2" charset="-78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5274749" y="413344"/>
            <a:ext cx="183360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04302" y="37836"/>
            <a:ext cx="381642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cs typeface="2  Nazanin" pitchFamily="2" charset="-78"/>
              </a:rPr>
              <a:t>در سال 1806 توسط ناپلئون اول پیشنهاد</a:t>
            </a:r>
            <a:endParaRPr lang="fa-IR" sz="2400" dirty="0">
              <a:cs typeface="2  Nazanin" pitchFamily="2" charset="-78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4716016" y="413343"/>
            <a:ext cx="2448272" cy="12154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547664" y="1429325"/>
            <a:ext cx="302433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cs typeface="2  Nazanin" pitchFamily="2" charset="-78"/>
              </a:rPr>
              <a:t>واقع در میدان شارل دو گل /انتها غربی شانزه لیزه</a:t>
            </a:r>
            <a:endParaRPr lang="fa-IR" sz="2400" dirty="0">
              <a:cs typeface="2  Nazanin" pitchFamily="2" charset="-78"/>
            </a:endParaRPr>
          </a:p>
        </p:txBody>
      </p:sp>
      <p:cxnSp>
        <p:nvCxnSpPr>
          <p:cNvPr id="8" name="Straight Arrow Connector 7"/>
          <p:cNvCxnSpPr>
            <a:endCxn id="10" idx="3"/>
          </p:cNvCxnSpPr>
          <p:nvPr/>
        </p:nvCxnSpPr>
        <p:spPr>
          <a:xfrm flipH="1">
            <a:off x="5149055" y="413343"/>
            <a:ext cx="2058077" cy="22067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44599" y="2389223"/>
            <a:ext cx="41044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cs typeface="2  Nazanin" pitchFamily="2" charset="-78"/>
              </a:rPr>
              <a:t>در سقف          اسامی فرمانده هان فرانسه</a:t>
            </a:r>
            <a:endParaRPr lang="fa-IR" sz="2400" dirty="0">
              <a:cs typeface="2  Nazanin" pitchFamily="2" charset="-78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3629834" y="2620056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5376912" y="413343"/>
            <a:ext cx="1787379" cy="30876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02927" y="3212976"/>
            <a:ext cx="4471821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cs typeface="2  Nazanin" pitchFamily="2" charset="-78"/>
              </a:rPr>
              <a:t>زیر طاق        مقبره سرباز گمنام،جنگ جهانی اول</a:t>
            </a:r>
            <a:endParaRPr lang="fa-IR" sz="2400" dirty="0">
              <a:cs typeface="2  Nazanin" pitchFamily="2" charset="-78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5218810" y="464154"/>
            <a:ext cx="1889540" cy="43118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126489" y="4581128"/>
            <a:ext cx="30243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cs typeface="2  Nazanin" pitchFamily="2" charset="-78"/>
              </a:rPr>
              <a:t>ژان شارگرین طراح</a:t>
            </a:r>
            <a:endParaRPr lang="fa-IR" sz="2400" dirty="0">
              <a:cs typeface="2  Nazanin" pitchFamily="2" charset="-78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H="1">
            <a:off x="5436096" y="413343"/>
            <a:ext cx="1728192" cy="51038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128440" y="5373216"/>
            <a:ext cx="42484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cs typeface="2  Nazanin" pitchFamily="2" charset="-78"/>
              </a:rPr>
              <a:t>ارتفاع49.5/عرض 45/عمق22 متر</a:t>
            </a:r>
            <a:endParaRPr lang="fa-IR" sz="2400" dirty="0">
              <a:cs typeface="2  Nazanin" pitchFamily="2" charset="-78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 flipH="1">
            <a:off x="3917866" y="3501008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23529" y="6309320"/>
            <a:ext cx="50533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cs typeface="2  Nazanin" pitchFamily="2" charset="-78"/>
              </a:rPr>
              <a:t>الهام گرفته شده از طاق تیتوس،روم باستان</a:t>
            </a:r>
            <a:endParaRPr lang="fa-IR" sz="2400" dirty="0">
              <a:cs typeface="2  Nazanin" pitchFamily="2" charset="-78"/>
            </a:endParaRPr>
          </a:p>
        </p:txBody>
      </p:sp>
      <p:cxnSp>
        <p:nvCxnSpPr>
          <p:cNvPr id="49" name="Straight Arrow Connector 48"/>
          <p:cNvCxnSpPr/>
          <p:nvPr/>
        </p:nvCxnSpPr>
        <p:spPr>
          <a:xfrm flipH="1">
            <a:off x="5652120" y="464154"/>
            <a:ext cx="1512171" cy="59171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237018" y="975099"/>
            <a:ext cx="1440160" cy="28623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Nazanin" pitchFamily="2" charset="-78"/>
              </a:rPr>
              <a:t>بزرگترین طاق نصرت جهان</a:t>
            </a:r>
          </a:p>
          <a:p>
            <a:endParaRPr lang="fa-IR" dirty="0">
              <a:cs typeface="B Nazanin" pitchFamily="2" charset="-78"/>
            </a:endParaRPr>
          </a:p>
          <a:p>
            <a:endParaRPr lang="fa-IR" dirty="0" smtClean="0">
              <a:cs typeface="B Nazanin" pitchFamily="2" charset="-78"/>
            </a:endParaRPr>
          </a:p>
          <a:p>
            <a:r>
              <a:rPr lang="fa-IR" dirty="0" smtClean="0">
                <a:cs typeface="B Nazanin" pitchFamily="2" charset="-78"/>
              </a:rPr>
              <a:t>فرم کنونی پلاس داتوال با12خیابان شعاعی ان توسط هاسمان و برای ناپلئون سوم بوجود امد.</a:t>
            </a:r>
            <a:endParaRPr lang="fa-IR" dirty="0">
              <a:cs typeface="B Nazanin" pitchFamily="2" charset="-78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8748464" y="1019502"/>
            <a:ext cx="299277" cy="19116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5" y="108012"/>
            <a:ext cx="8092938" cy="678599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225" y="0"/>
            <a:ext cx="5456095" cy="6858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080" y="20154"/>
            <a:ext cx="5386383" cy="6858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60"/>
            <a:ext cx="809145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74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10" grpId="0"/>
      <p:bldP spid="18" grpId="0"/>
      <p:bldP spid="23" grpId="0"/>
      <p:bldP spid="27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23728" y="1700808"/>
            <a:ext cx="669674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cs typeface="2  Nazanin" pitchFamily="2" charset="-78"/>
              </a:rPr>
              <a:t>کاخ </a:t>
            </a:r>
            <a:r>
              <a:rPr lang="fa-IR" sz="2400" dirty="0">
                <a:cs typeface="2  Nazanin" pitchFamily="2" charset="-78"/>
              </a:rPr>
              <a:t>الیزه مقر رسمی ریاست جمهوری، محل اقامت رئیس جمهور و محل</a:t>
            </a:r>
          </a:p>
          <a:p>
            <a:r>
              <a:rPr lang="fa-IR" sz="2400" dirty="0">
                <a:cs typeface="2  Nazanin" pitchFamily="2" charset="-78"/>
              </a:rPr>
              <a:t>تشکیل جلسات هیت وزیران کشور فرانسه است. </a:t>
            </a:r>
          </a:p>
          <a:p>
            <a:r>
              <a:rPr lang="fa-IR" sz="2400" dirty="0" smtClean="0">
                <a:cs typeface="2  Nazanin" pitchFamily="2" charset="-78"/>
              </a:rPr>
              <a:t>بین </a:t>
            </a:r>
            <a:r>
              <a:rPr lang="fa-IR" sz="2400" dirty="0">
                <a:cs typeface="2  Nazanin" pitchFamily="2" charset="-78"/>
              </a:rPr>
              <a:t>سال های 919۸ تا 9122 توسط </a:t>
            </a:r>
            <a:r>
              <a:rPr lang="fa-IR" sz="2400" dirty="0" smtClean="0">
                <a:cs typeface="2  Nazanin" pitchFamily="2" charset="-78"/>
              </a:rPr>
              <a:t>آرماندکلود </a:t>
            </a:r>
            <a:r>
              <a:rPr lang="fa-IR" sz="2400" dirty="0">
                <a:cs typeface="2  Nazanin" pitchFamily="2" charset="-78"/>
              </a:rPr>
              <a:t>مویه آرشیتکت فرانسوی به سبک کلاسیک برای اقامت کنت </a:t>
            </a:r>
            <a:r>
              <a:rPr lang="fa-IR" sz="2400" dirty="0" smtClean="0">
                <a:cs typeface="2  Nazanin" pitchFamily="2" charset="-78"/>
              </a:rPr>
              <a:t>دِورو ساخته شد.</a:t>
            </a:r>
            <a:endParaRPr lang="fa-IR" sz="2400" dirty="0">
              <a:cs typeface="2  Nazanin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56176" y="476672"/>
            <a:ext cx="2736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chemeClr val="bg2">
                    <a:lumMod val="50000"/>
                  </a:schemeClr>
                </a:solidFill>
                <a:cs typeface="2  Nazanin" pitchFamily="2" charset="-78"/>
              </a:rPr>
              <a:t>کاخ لیزه</a:t>
            </a:r>
            <a:endParaRPr lang="fa-IR" sz="4400" dirty="0">
              <a:solidFill>
                <a:schemeClr val="bg2">
                  <a:lumMod val="50000"/>
                </a:schemeClr>
              </a:solidFill>
              <a:cs typeface="2  Nazanin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1" y="1897038"/>
            <a:ext cx="4212468" cy="4960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1" y="2092890"/>
            <a:ext cx="6353479" cy="476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21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330523"/>
            <a:ext cx="7560840" cy="419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84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862221"/>
            <a:ext cx="7812360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0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76672"/>
            <a:ext cx="7200800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2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40"/>
          <a:stretch/>
        </p:blipFill>
        <p:spPr>
          <a:xfrm>
            <a:off x="1331640" y="715864"/>
            <a:ext cx="7200800" cy="523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35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511174"/>
            <a:ext cx="8100392" cy="584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014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16016" y="188594"/>
            <a:ext cx="4176464" cy="76944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chemeClr val="bg2">
                    <a:lumMod val="50000"/>
                  </a:schemeClr>
                </a:solidFill>
                <a:cs typeface="2  Nazanin" pitchFamily="2" charset="-78"/>
              </a:rPr>
              <a:t>معرفی</a:t>
            </a:r>
            <a:r>
              <a:rPr lang="fa-IR" sz="4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fa-IR" sz="4400" dirty="0" smtClean="0">
                <a:solidFill>
                  <a:schemeClr val="bg2">
                    <a:lumMod val="50000"/>
                  </a:schemeClr>
                </a:solidFill>
                <a:cs typeface="2  Nazanin" pitchFamily="2" charset="-78"/>
              </a:rPr>
              <a:t>شانزه</a:t>
            </a:r>
            <a:r>
              <a:rPr lang="fa-IR" sz="4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fa-IR" sz="4400" dirty="0" smtClean="0">
                <a:solidFill>
                  <a:schemeClr val="bg2">
                    <a:lumMod val="50000"/>
                  </a:schemeClr>
                </a:solidFill>
                <a:cs typeface="2  Nazanin" pitchFamily="2" charset="-78"/>
              </a:rPr>
              <a:t>لیزه</a:t>
            </a:r>
            <a:endParaRPr lang="fa-IR" sz="4400" dirty="0">
              <a:solidFill>
                <a:schemeClr val="bg2">
                  <a:lumMod val="50000"/>
                </a:schemeClr>
              </a:solidFill>
              <a:cs typeface="2  Nazanin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1186565"/>
            <a:ext cx="7776864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cs typeface="B Nazanin" panose="00000400000000000000" pitchFamily="2" charset="-78"/>
              </a:rPr>
              <a:t>_معنی </a:t>
            </a:r>
            <a:r>
              <a:rPr lang="fa-IR" sz="2400" dirty="0">
                <a:cs typeface="B Nazanin" panose="00000400000000000000" pitchFamily="2" charset="-78"/>
              </a:rPr>
              <a:t>شانزلیزه «دشت الیزه» است و کاخ الیزه نیز در نزدیکی این خیابان قرار گرفته‌است. الیزه در اساطیر یونان به معنی بهشت است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  <a:endParaRPr lang="fa-IR" sz="2400" dirty="0">
              <a:cs typeface="B Nazanin" panose="00000400000000000000" pitchFamily="2" charset="-78"/>
            </a:endParaRPr>
          </a:p>
          <a:p>
            <a:r>
              <a:rPr lang="fa-IR" sz="2400" dirty="0" smtClean="0">
                <a:cs typeface="B Nazanin" panose="00000400000000000000" pitchFamily="2" charset="-78"/>
              </a:rPr>
              <a:t>_خیابان شانزه لیزه از خیابان های اعیان نشین و از معابر اصلی شهر پاریس است.</a:t>
            </a:r>
          </a:p>
          <a:p>
            <a:r>
              <a:rPr lang="fa-IR" sz="2400" dirty="0" smtClean="0">
                <a:cs typeface="B Nazanin" panose="00000400000000000000" pitchFamily="2" charset="-78"/>
              </a:rPr>
              <a:t>_فرانسوی‌ها شانزلیزه را </a:t>
            </a:r>
            <a:r>
              <a:rPr lang="en-US" sz="2400" dirty="0" smtClean="0">
                <a:cs typeface="B Nazanin" panose="00000400000000000000" pitchFamily="2" charset="-78"/>
              </a:rPr>
              <a:t>la plus belle avenue du monde</a:t>
            </a:r>
            <a:r>
              <a:rPr lang="en-US" sz="2400" dirty="0" smtClean="0">
                <a:cs typeface="B Nazanin" panose="00000400000000000000" pitchFamily="2" charset="-78"/>
              </a:rPr>
              <a:t>»</a:t>
            </a:r>
            <a:r>
              <a:rPr lang="fa-IR" sz="2400" dirty="0" smtClean="0">
                <a:cs typeface="B Nazanin" panose="00000400000000000000" pitchFamily="2" charset="-78"/>
              </a:rPr>
              <a:t>» به معنی «زیباترین </a:t>
            </a:r>
            <a:r>
              <a:rPr lang="fa-IR" sz="2400" dirty="0" smtClean="0">
                <a:cs typeface="B Nazanin" panose="00000400000000000000" pitchFamily="2" charset="-78"/>
              </a:rPr>
              <a:t>خیابان جهان» نیز می‌نامند.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140968"/>
            <a:ext cx="7668344" cy="285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25196" indent="-342900" algn="r" rtl="1">
              <a:buFont typeface="Wingdings" pitchFamily="2" charset="2"/>
              <a:buChar char="v"/>
            </a:pPr>
            <a:r>
              <a:rPr lang="fa-IR" sz="2400" dirty="0">
                <a:solidFill>
                  <a:schemeClr val="tx1">
                    <a:lumMod val="95000"/>
                    <a:lumOff val="5000"/>
                  </a:schemeClr>
                </a:solidFill>
                <a:cs typeface="2  Nazanin" pitchFamily="2" charset="-78"/>
              </a:rPr>
              <a:t>موریس،جیمز(تاریخ شکل شهر)،1391،ترجمه راضیه رضازاده،انتشارات علم و صنعت</a:t>
            </a:r>
          </a:p>
          <a:p>
            <a:pPr marL="425196" indent="-342900" algn="r" rtl="1">
              <a:buFont typeface="Wingdings" pitchFamily="2" charset="2"/>
              <a:buChar char="v"/>
            </a:pPr>
            <a:r>
              <a:rPr lang="fa-IR" sz="2400" dirty="0">
                <a:solidFill>
                  <a:schemeClr val="tx1">
                    <a:lumMod val="95000"/>
                    <a:lumOff val="5000"/>
                  </a:schemeClr>
                </a:solidFill>
                <a:cs typeface="2  Nazanin" pitchFamily="2" charset="-78"/>
              </a:rPr>
              <a:t>بیکن، ادموند(طراحی شهرها)، 1391،ترجمه </a:t>
            </a:r>
            <a:r>
              <a:rPr lang="fa-IR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2  Nazanin" pitchFamily="2" charset="-78"/>
              </a:rPr>
              <a:t>فرزانه </a:t>
            </a:r>
            <a:r>
              <a:rPr lang="fa-IR" sz="2400" dirty="0">
                <a:solidFill>
                  <a:schemeClr val="tx1">
                    <a:lumMod val="95000"/>
                    <a:lumOff val="5000"/>
                  </a:schemeClr>
                </a:solidFill>
                <a:cs typeface="2  Nazanin" pitchFamily="2" charset="-78"/>
              </a:rPr>
              <a:t>طاهری، انتشارات </a:t>
            </a:r>
            <a:r>
              <a:rPr lang="fa-IR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2  Nazanin" pitchFamily="2" charset="-78"/>
              </a:rPr>
              <a:t>شهیدی</a:t>
            </a:r>
          </a:p>
          <a:p>
            <a:pPr marL="425196" indent="-342900" algn="r" rtl="1">
              <a:buFont typeface="Wingdings" pitchFamily="2" charset="2"/>
              <a:buChar char="v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2  Nazanin" pitchFamily="2" charset="-78"/>
              </a:rPr>
              <a:t>www.en.wikipedia.org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cs typeface="2  Nazanin" pitchFamily="2" charset="-78"/>
            </a:endParaRPr>
          </a:p>
          <a:p>
            <a:pPr marL="425196" indent="-342900" algn="r" rtl="1">
              <a:buFont typeface="Wingdings" pitchFamily="2" charset="2"/>
              <a:buChar char="v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2  Nazanin" pitchFamily="2" charset="-78"/>
              </a:rPr>
              <a:t>www.wikimedia.com</a:t>
            </a:r>
            <a:endParaRPr lang="fa-IR" sz="2400" dirty="0" smtClean="0">
              <a:solidFill>
                <a:schemeClr val="tx1">
                  <a:lumMod val="95000"/>
                  <a:lumOff val="5000"/>
                </a:schemeClr>
              </a:solidFill>
              <a:cs typeface="2  Nazanin" pitchFamily="2" charset="-78"/>
            </a:endParaRPr>
          </a:p>
          <a:p>
            <a:pPr marL="82296" indent="0" algn="r" rtl="1">
              <a:buNone/>
            </a:pP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cs typeface="2 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4400" dirty="0" smtClean="0">
                <a:solidFill>
                  <a:schemeClr val="bg2">
                    <a:lumMod val="50000"/>
                  </a:schemeClr>
                </a:solidFill>
                <a:cs typeface="2  Nazanin" pitchFamily="2" charset="-78"/>
              </a:rPr>
              <a:t>منابع</a:t>
            </a:r>
            <a:endParaRPr lang="fa-IR" sz="4400" dirty="0">
              <a:solidFill>
                <a:schemeClr val="bg2">
                  <a:lumMod val="50000"/>
                </a:schemeClr>
              </a:solidFill>
              <a:cs typeface="2 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649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462147" y="188640"/>
            <a:ext cx="368185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>
                <a:solidFill>
                  <a:srgbClr val="002060"/>
                </a:solidFill>
                <a:cs typeface="2  Nazanin" pitchFamily="2" charset="-78"/>
              </a:rPr>
              <a:t>موقعیت</a:t>
            </a:r>
            <a:r>
              <a:rPr lang="fa-IR" sz="4400" dirty="0">
                <a:solidFill>
                  <a:srgbClr val="002060"/>
                </a:solidFill>
              </a:rPr>
              <a:t> </a:t>
            </a:r>
            <a:r>
              <a:rPr lang="fa-IR" sz="4400" dirty="0" smtClean="0">
                <a:solidFill>
                  <a:srgbClr val="002060"/>
                </a:solidFill>
                <a:cs typeface="2  Nazanin" pitchFamily="2" charset="-78"/>
              </a:rPr>
              <a:t>مکانی</a:t>
            </a:r>
            <a:endParaRPr lang="fa-IR" sz="4400" dirty="0">
              <a:solidFill>
                <a:srgbClr val="002060"/>
              </a:solidFill>
              <a:cs typeface="2  Nazanin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91549" y="1272636"/>
            <a:ext cx="39604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fa-IR" sz="2400" dirty="0" smtClean="0">
                <a:cs typeface="2  Nazanin" pitchFamily="2" charset="-78"/>
              </a:rPr>
              <a:t>شمال غربی پاریس (پایتخت فرانسه)</a:t>
            </a:r>
            <a:endParaRPr lang="fa-IR" sz="2400" dirty="0">
              <a:cs typeface="2  Nazanin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169448" y="1786915"/>
            <a:ext cx="36724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fa-IR" sz="2400" dirty="0" smtClean="0">
                <a:cs typeface="2  Nazanin" pitchFamily="2" charset="-78"/>
              </a:rPr>
              <a:t>منطقه 8 پاریس</a:t>
            </a:r>
            <a:endParaRPr lang="fa-IR" sz="2400" dirty="0">
              <a:cs typeface="2  Nazanin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51389" y="2248580"/>
            <a:ext cx="54006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fa-IR" sz="2400" dirty="0" smtClean="0">
                <a:cs typeface="2  Nazanin" pitchFamily="2" charset="-78"/>
              </a:rPr>
              <a:t>طول بلوار 1.9 کیلومتر/عرض 70 متر</a:t>
            </a:r>
            <a:endParaRPr lang="fa-IR" sz="2400" dirty="0">
              <a:cs typeface="2  Nazanin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548213" y="2710245"/>
            <a:ext cx="530377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fa-IR" sz="2400" dirty="0" smtClean="0">
                <a:cs typeface="2  Nazanin" pitchFamily="2" charset="-78"/>
              </a:rPr>
              <a:t>شروع میدان کنکورد</a:t>
            </a:r>
            <a:r>
              <a:rPr lang="en-US" sz="2400" dirty="0" smtClean="0">
                <a:cs typeface="2  Nazanin" pitchFamily="2" charset="-78"/>
              </a:rPr>
              <a:t>(place de la </a:t>
            </a:r>
            <a:r>
              <a:rPr lang="en-US" sz="2400" dirty="0" err="1" smtClean="0">
                <a:cs typeface="2  Nazanin" pitchFamily="2" charset="-78"/>
              </a:rPr>
              <a:t>concorde</a:t>
            </a:r>
            <a:r>
              <a:rPr lang="en-US" sz="2400" dirty="0" smtClean="0">
                <a:cs typeface="2  Nazanin" pitchFamily="2" charset="-78"/>
              </a:rPr>
              <a:t>)</a:t>
            </a:r>
            <a:endParaRPr lang="fa-IR" sz="2400" dirty="0">
              <a:cs typeface="2  Nazanin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051720" y="4149080"/>
            <a:ext cx="407964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fa-IR" dirty="0"/>
          </a:p>
        </p:txBody>
      </p:sp>
      <p:sp>
        <p:nvSpPr>
          <p:cNvPr id="49" name="TextBox 48"/>
          <p:cNvSpPr txBox="1"/>
          <p:nvPr/>
        </p:nvSpPr>
        <p:spPr>
          <a:xfrm>
            <a:off x="1304246" y="3171910"/>
            <a:ext cx="55198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fa-IR" sz="2400" dirty="0" smtClean="0">
                <a:cs typeface="2  Nazanin" pitchFamily="2" charset="-78"/>
              </a:rPr>
              <a:t>ختم میدان شارل دوگل(</a:t>
            </a:r>
            <a:r>
              <a:rPr lang="en-US" sz="2400" dirty="0" smtClean="0">
                <a:cs typeface="2  Nazanin" pitchFamily="2" charset="-78"/>
              </a:rPr>
              <a:t>(place </a:t>
            </a:r>
            <a:r>
              <a:rPr lang="en-US" sz="2400" dirty="0" err="1" smtClean="0">
                <a:cs typeface="2  Nazanin" pitchFamily="2" charset="-78"/>
              </a:rPr>
              <a:t>charles</a:t>
            </a:r>
            <a:r>
              <a:rPr lang="en-US" sz="2400" dirty="0" smtClean="0">
                <a:cs typeface="2  Nazanin" pitchFamily="2" charset="-78"/>
              </a:rPr>
              <a:t> de </a:t>
            </a:r>
            <a:r>
              <a:rPr lang="en-US" sz="2400" dirty="0" err="1" smtClean="0">
                <a:cs typeface="2  Nazanin" pitchFamily="2" charset="-78"/>
              </a:rPr>
              <a:t>gaulle</a:t>
            </a:r>
            <a:endParaRPr lang="en-US" sz="2400" dirty="0" smtClean="0">
              <a:cs typeface="2  Nazanin" pitchFamily="2" charset="-78"/>
            </a:endParaRPr>
          </a:p>
          <a:p>
            <a:r>
              <a:rPr lang="en-US" sz="2400" dirty="0" smtClean="0">
                <a:cs typeface="2  Nazanin" pitchFamily="2" charset="-78"/>
              </a:rPr>
              <a:t>   </a:t>
            </a:r>
            <a:r>
              <a:rPr lang="fa-IR" sz="2400" dirty="0" smtClean="0">
                <a:cs typeface="2  Nazanin" pitchFamily="2" charset="-78"/>
              </a:rPr>
              <a:t>(نام دیگر پلاس د اتوال </a:t>
            </a:r>
            <a:r>
              <a:rPr lang="en-US" sz="2400" dirty="0" smtClean="0">
                <a:cs typeface="2  Nazanin" pitchFamily="2" charset="-78"/>
              </a:rPr>
              <a:t>place de </a:t>
            </a:r>
            <a:r>
              <a:rPr lang="en-US" sz="2400" dirty="0" err="1" smtClean="0">
                <a:cs typeface="2  Nazanin" pitchFamily="2" charset="-78"/>
              </a:rPr>
              <a:t>i`Etoile</a:t>
            </a:r>
            <a:r>
              <a:rPr lang="fa-IR" sz="2400" dirty="0" smtClean="0">
                <a:cs typeface="2  Nazanin" pitchFamily="2" charset="-78"/>
              </a:rPr>
              <a:t>)</a:t>
            </a:r>
            <a:endParaRPr lang="en-US" sz="2400" dirty="0">
              <a:cs typeface="2  Nazanin" pitchFamily="2" charset="-78"/>
            </a:endParaRPr>
          </a:p>
          <a:p>
            <a:pPr marL="342900" indent="-342900" algn="ctr">
              <a:buFont typeface="Arial" pitchFamily="34" charset="0"/>
              <a:buChar char="•"/>
            </a:pPr>
            <a:endParaRPr lang="fa-IR" sz="2400" dirty="0">
              <a:cs typeface="2  Nazanin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223562"/>
            <a:ext cx="6948264" cy="46344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78" b="4849"/>
          <a:stretch/>
        </p:blipFill>
        <p:spPr>
          <a:xfrm>
            <a:off x="0" y="1108873"/>
            <a:ext cx="5151549" cy="575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36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897343"/>
            <a:ext cx="7920880" cy="5063313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7092280" y="692696"/>
            <a:ext cx="36004" cy="2448272"/>
          </a:xfrm>
          <a:prstGeom prst="straightConnector1">
            <a:avLst/>
          </a:prstGeom>
          <a:ln>
            <a:solidFill>
              <a:srgbClr val="11E0E5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6372200" y="3428999"/>
            <a:ext cx="0" cy="2736305"/>
          </a:xfrm>
          <a:prstGeom prst="straightConnector1">
            <a:avLst/>
          </a:prstGeom>
          <a:ln>
            <a:solidFill>
              <a:srgbClr val="11E0E5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5724128" y="692696"/>
            <a:ext cx="72008" cy="2448272"/>
          </a:xfrm>
          <a:prstGeom prst="straightConnector1">
            <a:avLst/>
          </a:prstGeom>
          <a:ln>
            <a:solidFill>
              <a:srgbClr val="11E0E5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851920" y="3284984"/>
            <a:ext cx="0" cy="2880320"/>
          </a:xfrm>
          <a:prstGeom prst="straightConnector1">
            <a:avLst/>
          </a:prstGeom>
          <a:ln>
            <a:solidFill>
              <a:srgbClr val="11E0E5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372200" y="332656"/>
            <a:ext cx="108012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/>
              <a:t>کاخ لوور</a:t>
            </a:r>
            <a:endParaRPr lang="fa-IR" dirty="0"/>
          </a:p>
        </p:txBody>
      </p:sp>
      <p:sp>
        <p:nvSpPr>
          <p:cNvPr id="19" name="TextBox 18"/>
          <p:cNvSpPr txBox="1"/>
          <p:nvPr/>
        </p:nvSpPr>
        <p:spPr>
          <a:xfrm>
            <a:off x="5508104" y="6381328"/>
            <a:ext cx="12241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/>
              <a:t>باغات تویلری</a:t>
            </a:r>
            <a:endParaRPr lang="fa-IR" dirty="0"/>
          </a:p>
        </p:txBody>
      </p:sp>
      <p:sp>
        <p:nvSpPr>
          <p:cNvPr id="20" name="TextBox 19"/>
          <p:cNvSpPr txBox="1"/>
          <p:nvPr/>
        </p:nvSpPr>
        <p:spPr>
          <a:xfrm>
            <a:off x="4644008" y="332656"/>
            <a:ext cx="129614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/>
              <a:t>میدان کنکورد</a:t>
            </a:r>
            <a:endParaRPr lang="fa-IR" dirty="0"/>
          </a:p>
        </p:txBody>
      </p:sp>
      <p:sp>
        <p:nvSpPr>
          <p:cNvPr id="21" name="TextBox 20"/>
          <p:cNvSpPr txBox="1"/>
          <p:nvPr/>
        </p:nvSpPr>
        <p:spPr>
          <a:xfrm>
            <a:off x="2411760" y="6381328"/>
            <a:ext cx="19442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/>
              <a:t>میدان شارل دو گل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652803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236296" y="260648"/>
            <a:ext cx="180020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chemeClr val="bg2">
                    <a:lumMod val="50000"/>
                  </a:schemeClr>
                </a:solidFill>
                <a:cs typeface="2  Nazanin" pitchFamily="2" charset="-78"/>
              </a:rPr>
              <a:t>تاریخچه</a:t>
            </a:r>
            <a:endParaRPr lang="fa-IR" sz="4400" dirty="0">
              <a:solidFill>
                <a:schemeClr val="bg2">
                  <a:lumMod val="50000"/>
                </a:schemeClr>
              </a:solidFill>
              <a:cs typeface="2 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1196752"/>
            <a:ext cx="8064896" cy="452431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cs typeface="2  Nazanin" pitchFamily="2" charset="-78"/>
              </a:rPr>
              <a:t>کاترین دومدیچی،بیوه هنری دوم که از زندگی در صحنهای فشرده و بسته لوور خسته شده بود،در سال1563 به فیلیبردلورن دستور داد که خارج از حصار شهرکاخی جدید و باغی وسیع به سبک ایتالیایی در جهت غرب احداث کند.این همان کاخ تویلری است.</a:t>
            </a:r>
          </a:p>
          <a:p>
            <a:r>
              <a:rPr lang="fa-IR" sz="2400" dirty="0" smtClean="0">
                <a:cs typeface="2  Nazanin" pitchFamily="2" charset="-78"/>
              </a:rPr>
              <a:t>این باغ با طرح قرون وسطایی و با باغچه هایی بی هدف ساخته شد.</a:t>
            </a:r>
          </a:p>
          <a:p>
            <a:r>
              <a:rPr lang="fa-IR" sz="2400" dirty="0" smtClean="0">
                <a:cs typeface="2  Nazanin" pitchFamily="2" charset="-78"/>
              </a:rPr>
              <a:t>این کاخ بعدا توسط هنری چهارم ولوئی سیزدهم تکمیل شد.</a:t>
            </a:r>
          </a:p>
          <a:p>
            <a:r>
              <a:rPr lang="fa-IR" sz="2400" dirty="0" smtClean="0">
                <a:cs typeface="2  Nazanin" pitchFamily="2" charset="-78"/>
              </a:rPr>
              <a:t>هنری این کاخ را توسط گالری دوبور(گراند گالری) به لوور متصل کرد.</a:t>
            </a:r>
          </a:p>
          <a:p>
            <a:r>
              <a:rPr lang="fa-IR" sz="2400" dirty="0" smtClean="0">
                <a:cs typeface="2  Nazanin" pitchFamily="2" charset="-78"/>
              </a:rPr>
              <a:t>در زمان ناپلئون اول کار احداث گراند گالری دونور در ضلع جنوبی اغاز شد .</a:t>
            </a:r>
          </a:p>
          <a:p>
            <a:r>
              <a:rPr lang="fa-IR" sz="2400" dirty="0" smtClean="0">
                <a:cs typeface="2  Nazanin" pitchFamily="2" charset="-78"/>
              </a:rPr>
              <a:t>ضلع شمالی در زمان ناپلئون سوم ودر سالهای 1850تا1857به اتمام رسید.</a:t>
            </a:r>
          </a:p>
          <a:p>
            <a:r>
              <a:rPr lang="fa-IR" sz="2400" dirty="0" smtClean="0">
                <a:cs typeface="2  Nazanin" pitchFamily="2" charset="-78"/>
              </a:rPr>
              <a:t>در سال1871 انقلابیون تویلری را به اتش کشیدند.لوور خوش شانس بود واز این جریان در اماند ماند.</a:t>
            </a:r>
          </a:p>
          <a:p>
            <a:r>
              <a:rPr lang="fa-IR" sz="2400" dirty="0" smtClean="0">
                <a:cs typeface="2  Nazanin" pitchFamily="2" charset="-78"/>
              </a:rPr>
              <a:t>اضلاع شمالی و جنوبی در سالهای 1873-78 بازسازی شدند و فرم بازکنونی صحن به وجود امد.</a:t>
            </a:r>
          </a:p>
        </p:txBody>
      </p:sp>
    </p:spTree>
    <p:extLst>
      <p:ext uri="{BB962C8B-B14F-4D97-AF65-F5344CB8AC3E}">
        <p14:creationId xmlns:p14="http://schemas.microsoft.com/office/powerpoint/2010/main" val="253753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510" y="421500"/>
            <a:ext cx="7538009" cy="56954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236296" y="1700808"/>
            <a:ext cx="57606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/>
              <a:t>کاخ لوور</a:t>
            </a:r>
            <a:endParaRPr lang="fa-IR" dirty="0"/>
          </a:p>
        </p:txBody>
      </p:sp>
      <p:sp>
        <p:nvSpPr>
          <p:cNvPr id="8" name="TextBox 7"/>
          <p:cNvSpPr txBox="1"/>
          <p:nvPr/>
        </p:nvSpPr>
        <p:spPr>
          <a:xfrm>
            <a:off x="5292080" y="3933056"/>
            <a:ext cx="136815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/>
              <a:t>گرند گالری</a:t>
            </a:r>
            <a:endParaRPr lang="fa-IR" dirty="0"/>
          </a:p>
        </p:txBody>
      </p:sp>
      <p:sp>
        <p:nvSpPr>
          <p:cNvPr id="9" name="TextBox 8"/>
          <p:cNvSpPr txBox="1"/>
          <p:nvPr/>
        </p:nvSpPr>
        <p:spPr>
          <a:xfrm>
            <a:off x="4211960" y="1700808"/>
            <a:ext cx="8640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/>
              <a:t>کاخ تویلری</a:t>
            </a:r>
            <a:endParaRPr lang="fa-IR" dirty="0"/>
          </a:p>
        </p:txBody>
      </p:sp>
      <p:sp>
        <p:nvSpPr>
          <p:cNvPr id="10" name="TextBox 9"/>
          <p:cNvSpPr txBox="1"/>
          <p:nvPr/>
        </p:nvSpPr>
        <p:spPr>
          <a:xfrm>
            <a:off x="2555776" y="2132856"/>
            <a:ext cx="12241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/>
              <a:t>باغات تویلری</a:t>
            </a:r>
            <a:endParaRPr lang="fa-IR" dirty="0"/>
          </a:p>
        </p:txBody>
      </p:sp>
      <p:sp>
        <p:nvSpPr>
          <p:cNvPr id="11" name="TextBox 10"/>
          <p:cNvSpPr txBox="1"/>
          <p:nvPr/>
        </p:nvSpPr>
        <p:spPr>
          <a:xfrm>
            <a:off x="388426" y="3180387"/>
            <a:ext cx="15121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/>
              <a:t>شانزه لیزه</a:t>
            </a:r>
          </a:p>
          <a:p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510" y="1189008"/>
            <a:ext cx="7396348" cy="4160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9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0152" y="548680"/>
            <a:ext cx="280831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chemeClr val="bg2">
                    <a:lumMod val="50000"/>
                  </a:schemeClr>
                </a:solidFill>
                <a:cs typeface="2  Nazanin" pitchFamily="2" charset="-78"/>
              </a:rPr>
              <a:t>ویژگی ها</a:t>
            </a:r>
            <a:endParaRPr lang="fa-IR" sz="4400" dirty="0">
              <a:solidFill>
                <a:schemeClr val="bg2">
                  <a:lumMod val="50000"/>
                </a:schemeClr>
              </a:solidFill>
              <a:cs typeface="2  Nazanin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1744734"/>
            <a:ext cx="7560840" cy="41549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fa-IR" sz="2400" dirty="0" smtClean="0">
              <a:cs typeface="2  Nazanin" pitchFamily="2" charset="-78"/>
            </a:endParaRPr>
          </a:p>
          <a:p>
            <a:r>
              <a:rPr lang="fa-IR" sz="2400" dirty="0" smtClean="0">
                <a:cs typeface="2  Nazanin" pitchFamily="2" charset="-78"/>
              </a:rPr>
              <a:t>با ساخت خیابان شانزه لیزه ،باغ تویلری از ایستایی به پویایی متحول شده،وفشار محوری برخاسته از درون باغ از طریق خیابان به بیرون امتداد میابد</a:t>
            </a:r>
            <a:r>
              <a:rPr lang="fa-IR" sz="2400" dirty="0">
                <a:cs typeface="2  Nazanin" pitchFamily="2" charset="-78"/>
              </a:rPr>
              <a:t>. شانزه ليزه به </a:t>
            </a:r>
            <a:r>
              <a:rPr lang="fa-IR" sz="2400" dirty="0" smtClean="0">
                <a:cs typeface="2  Nazanin" pitchFamily="2" charset="-78"/>
              </a:rPr>
              <a:t>عنوان </a:t>
            </a:r>
            <a:r>
              <a:rPr lang="fa-IR" sz="2400" dirty="0">
                <a:cs typeface="2  Nazanin" pitchFamily="2" charset="-78"/>
              </a:rPr>
              <a:t>محوري مصنوع دراستخوانبندي شهر قرار دارد كه روند تاريخي گسترش شهر را با عناصر شاخصي مانند قصر تويلري، کاخ الیزه و طاق نصرت به نمایش میگذارد. </a:t>
            </a:r>
          </a:p>
          <a:p>
            <a:r>
              <a:rPr lang="fa-IR" sz="2400" dirty="0">
                <a:cs typeface="2  Nazanin" pitchFamily="2" charset="-78"/>
              </a:rPr>
              <a:t>   احداث خيابانهاي طويل و عريض و ايجاد دورنماهاي وسيع با درختكاري در دو كنارآن و نيز نماهاي متحد الشكل ساختمانها از ويژگيهاي شهرسازي هوسمان است  که در این خیابان به چشم می آید. محورها و ابنیه مهم به موازات یا</a:t>
            </a:r>
          </a:p>
          <a:p>
            <a:r>
              <a:rPr lang="fa-IR" sz="2400" dirty="0" smtClean="0">
                <a:cs typeface="2  Nazanin" pitchFamily="2" charset="-78"/>
              </a:rPr>
              <a:t> </a:t>
            </a:r>
            <a:r>
              <a:rPr lang="fa-IR" sz="2400" dirty="0">
                <a:cs typeface="2  Nazanin" pitchFamily="2" charset="-78"/>
              </a:rPr>
              <a:t>غالباً به صورت مایل یا عمود بر آن شکل گرفته اند.</a:t>
            </a:r>
          </a:p>
          <a:p>
            <a:endParaRPr lang="fa-IR" sz="2400" dirty="0">
              <a:cs typeface="2  Nazanin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56" y="332656"/>
            <a:ext cx="9172855" cy="6094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83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68101" y="2786749"/>
            <a:ext cx="446449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chemeClr val="bg2">
                    <a:lumMod val="50000"/>
                  </a:schemeClr>
                </a:solidFill>
                <a:cs typeface="2  Nazanin" pitchFamily="2" charset="-78"/>
              </a:rPr>
              <a:t>عناصر جذب کننده</a:t>
            </a:r>
            <a:endParaRPr lang="fa-IR" sz="4400" dirty="0">
              <a:solidFill>
                <a:schemeClr val="bg2">
                  <a:lumMod val="50000"/>
                </a:schemeClr>
              </a:solidFill>
              <a:cs typeface="2  Nazanin" pitchFamily="2" charset="-78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5004048" y="2276872"/>
            <a:ext cx="792088" cy="8945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5364088" y="3284984"/>
            <a:ext cx="432048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187624" y="1556792"/>
            <a:ext cx="36004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cs typeface="2  Nazanin" pitchFamily="2" charset="-78"/>
              </a:rPr>
              <a:t>کافه ها ،رستوران ها،هتل ها،مغازه ها(</a:t>
            </a:r>
            <a:r>
              <a:rPr lang="en-US" sz="2400" dirty="0" smtClean="0">
                <a:cs typeface="2  Nazanin" pitchFamily="2" charset="-78"/>
              </a:rPr>
              <a:t>(…</a:t>
            </a:r>
            <a:r>
              <a:rPr lang="en-US" dirty="0" err="1" smtClean="0"/>
              <a:t>AdidasNike</a:t>
            </a:r>
            <a:r>
              <a:rPr lang="en-US" dirty="0"/>
              <a:t>, Zara, </a:t>
            </a:r>
            <a:r>
              <a:rPr lang="en-US" dirty="0" smtClean="0"/>
              <a:t>H&amp;M Boss, </a:t>
            </a:r>
            <a:endParaRPr lang="fa-IR" dirty="0"/>
          </a:p>
        </p:txBody>
      </p:sp>
      <p:sp>
        <p:nvSpPr>
          <p:cNvPr id="14" name="TextBox 13"/>
          <p:cNvSpPr txBox="1"/>
          <p:nvPr/>
        </p:nvSpPr>
        <p:spPr>
          <a:xfrm>
            <a:off x="1043608" y="4149080"/>
            <a:ext cx="417646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cs typeface="2  Nazanin" pitchFamily="2" charset="-78"/>
              </a:rPr>
              <a:t>فضای سبز و طبیعی و مملو از پارک ها و چمن های بسیار زیبا </a:t>
            </a:r>
            <a:r>
              <a:rPr lang="fa-IR" sz="2400" dirty="0" smtClean="0">
                <a:cs typeface="2  Nazanin" pitchFamily="2" charset="-78"/>
              </a:rPr>
              <a:t>است</a:t>
            </a:r>
            <a:r>
              <a:rPr lang="en-US" sz="2400" dirty="0" smtClean="0">
                <a:cs typeface="2  Nazanin" pitchFamily="2" charset="-78"/>
              </a:rPr>
              <a:t>.</a:t>
            </a:r>
            <a:r>
              <a:rPr lang="fa-IR" sz="2400" dirty="0">
                <a:cs typeface="2  Nazanin" pitchFamily="2" charset="-78"/>
              </a:rPr>
              <a:t> </a:t>
            </a:r>
            <a:r>
              <a:rPr lang="fa-IR" sz="2400" dirty="0" smtClean="0">
                <a:cs typeface="2  Nazanin" pitchFamily="2" charset="-78"/>
              </a:rPr>
              <a:t>وپیادهروهای </a:t>
            </a:r>
            <a:r>
              <a:rPr lang="fa-IR" sz="2400" dirty="0">
                <a:cs typeface="2  Nazanin" pitchFamily="2" charset="-78"/>
              </a:rPr>
              <a:t>این خیابان که فضای مناسبی </a:t>
            </a:r>
            <a:r>
              <a:rPr lang="fa-IR" sz="2400" dirty="0" smtClean="0">
                <a:cs typeface="2  Nazanin" pitchFamily="2" charset="-78"/>
              </a:rPr>
              <a:t>برای گذراندن وقت است.</a:t>
            </a:r>
            <a:endParaRPr lang="fa-IR" sz="2400" dirty="0">
              <a:cs typeface="2  Nazanin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651" y="1052736"/>
            <a:ext cx="2760397" cy="289661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300" y="334725"/>
            <a:ext cx="4547187" cy="28966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86" y="3556190"/>
            <a:ext cx="5500216" cy="3301370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189754"/>
            <a:ext cx="6121400" cy="370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7012080" y="3586971"/>
            <a:ext cx="169038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>
                <a:cs typeface="2  Nazanin" pitchFamily="2" charset="-78"/>
              </a:rPr>
              <a:t>پیاده روهای پهن و عریض بلوار،فضایی بسیار مناسب برای کافه ها و مغازه ها ایجاد می کند </a:t>
            </a:r>
            <a:r>
              <a:rPr lang="fa-IR" sz="2400" dirty="0" smtClean="0"/>
              <a:t>.</a:t>
            </a:r>
            <a:endParaRPr lang="fa-IR" sz="24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81" y="1556792"/>
            <a:ext cx="5715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55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3568" y="260648"/>
            <a:ext cx="8229600" cy="4525963"/>
          </a:xfrm>
        </p:spPr>
        <p:txBody>
          <a:bodyPr>
            <a:normAutofit/>
          </a:bodyPr>
          <a:lstStyle/>
          <a:p>
            <a:pPr marL="82296" indent="0" algn="r" rtl="1">
              <a:buNone/>
            </a:pPr>
            <a:r>
              <a:rPr lang="fa-IR" sz="4400" dirty="0">
                <a:solidFill>
                  <a:srgbClr val="002060"/>
                </a:solidFill>
                <a:cs typeface="2  Nazanin" pitchFamily="2" charset="-78"/>
              </a:rPr>
              <a:t>محور</a:t>
            </a:r>
            <a:r>
              <a:rPr lang="fa-IR" sz="2400" dirty="0" smtClean="0">
                <a:solidFill>
                  <a:srgbClr val="002060"/>
                </a:solidFill>
                <a:cs typeface="2  Nazanin" pitchFamily="2" charset="-78"/>
              </a:rPr>
              <a:t> </a:t>
            </a:r>
            <a:r>
              <a:rPr lang="fa-IR" sz="4400" dirty="0">
                <a:solidFill>
                  <a:srgbClr val="002060"/>
                </a:solidFill>
                <a:cs typeface="2  Nazanin" pitchFamily="2" charset="-78"/>
              </a:rPr>
              <a:t>دید</a:t>
            </a:r>
          </a:p>
          <a:p>
            <a:pPr marL="82296" indent="0" algn="r" rtl="1">
              <a:buNone/>
            </a:pPr>
            <a:r>
              <a:rPr lang="fa-IR" sz="2400" dirty="0" smtClean="0">
                <a:cs typeface="2  Nazanin" pitchFamily="2" charset="-78"/>
              </a:rPr>
              <a:t>شكل </a:t>
            </a:r>
            <a:r>
              <a:rPr lang="fa-IR" sz="2400" dirty="0">
                <a:cs typeface="2  Nazanin" pitchFamily="2" charset="-78"/>
              </a:rPr>
              <a:t>گيري اوليه محور ديد شانزه ليزه را ميتوان به تكوين بلوار عظيم مشجري نسبت داد كه در زمان لويي پانزدهم در قرن 18 ميلادي براي امتداد دادن باغهاي </a:t>
            </a:r>
            <a:r>
              <a:rPr lang="fa-IR" sz="2400" dirty="0" smtClean="0">
                <a:cs typeface="2  Nazanin" pitchFamily="2" charset="-78"/>
              </a:rPr>
              <a:t>تویلري </a:t>
            </a:r>
            <a:r>
              <a:rPr lang="fa-IR" sz="2400" dirty="0">
                <a:cs typeface="2  Nazanin" pitchFamily="2" charset="-78"/>
              </a:rPr>
              <a:t>به شكل شانزه ليزه سرسبز شكل </a:t>
            </a:r>
            <a:r>
              <a:rPr lang="fa-IR" sz="2400" dirty="0" smtClean="0">
                <a:cs typeface="2  Nazanin" pitchFamily="2" charset="-78"/>
              </a:rPr>
              <a:t>گرفت.</a:t>
            </a:r>
          </a:p>
          <a:p>
            <a:pPr marL="82296" indent="0" algn="r" rtl="1">
              <a:buNone/>
            </a:pPr>
            <a:r>
              <a:rPr lang="fa-IR" sz="2400" dirty="0">
                <a:cs typeface="2  Nazanin" pitchFamily="2" charset="-78"/>
              </a:rPr>
              <a:t>عرض كم پهنه محور ديد، رديف درختان در دو طرف بدنه به گونهاي است كه ديد خود به خود به يادمان انتهايي معطوف مي شود . عدم قرار گيري تيرهاي چراغ برق در وسط خيابان وانتقال آن به كناره بر شدت پرسپكتيو </a:t>
            </a:r>
            <a:r>
              <a:rPr lang="fa-IR" sz="2400" dirty="0" smtClean="0">
                <a:cs typeface="2  Nazanin" pitchFamily="2" charset="-78"/>
              </a:rPr>
              <a:t>به سوي </a:t>
            </a:r>
            <a:r>
              <a:rPr lang="fa-IR" sz="2400" dirty="0">
                <a:cs typeface="2  Nazanin" pitchFamily="2" charset="-78"/>
              </a:rPr>
              <a:t>عنصر يادماني مي افزايد. برگزاري مراسم ملي، وجود دروازههاي بصري و وجود نظم ارتفاعي در بدنه از مشخصات پهنه اين محور ديد است. </a:t>
            </a:r>
          </a:p>
          <a:p>
            <a:pPr marL="82296" indent="0" algn="r" rtl="1">
              <a:buNone/>
            </a:pPr>
            <a:endParaRPr lang="fa-IR" sz="2400" dirty="0">
              <a:cs typeface="2  Nazani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48" y="3180859"/>
            <a:ext cx="7704856" cy="36806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057648"/>
            <a:ext cx="5701760" cy="380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03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1547</TotalTime>
  <Words>875</Words>
  <Application>Microsoft Office PowerPoint</Application>
  <PresentationFormat>On-screen Show (4:3)</PresentationFormat>
  <Paragraphs>94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2  Nazanin</vt:lpstr>
      <vt:lpstr>Arial</vt:lpstr>
      <vt:lpstr>B Nazanin</vt:lpstr>
      <vt:lpstr>Calibri</vt:lpstr>
      <vt:lpstr>Lucida Sans Unicode</vt:lpstr>
      <vt:lpstr>Verdana</vt:lpstr>
      <vt:lpstr>Wingdings</vt:lpstr>
      <vt:lpstr>Wingdings 2</vt:lpstr>
      <vt:lpstr>Wingdings 3</vt:lpstr>
      <vt:lpstr>Concourse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میدان کنکورد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منابع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Sajjad</cp:lastModifiedBy>
  <cp:revision>85</cp:revision>
  <dcterms:created xsi:type="dcterms:W3CDTF">2015-03-29T12:36:27Z</dcterms:created>
  <dcterms:modified xsi:type="dcterms:W3CDTF">2019-07-14T23:52:41Z</dcterms:modified>
</cp:coreProperties>
</file>