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21"/>
  </p:notesMasterIdLst>
  <p:sldIdLst>
    <p:sldId id="278" r:id="rId3"/>
    <p:sldId id="259" r:id="rId4"/>
    <p:sldId id="258" r:id="rId5"/>
    <p:sldId id="264" r:id="rId6"/>
    <p:sldId id="263" r:id="rId7"/>
    <p:sldId id="269" r:id="rId8"/>
    <p:sldId id="266" r:id="rId9"/>
    <p:sldId id="261" r:id="rId10"/>
    <p:sldId id="268" r:id="rId11"/>
    <p:sldId id="260" r:id="rId12"/>
    <p:sldId id="267" r:id="rId13"/>
    <p:sldId id="270" r:id="rId14"/>
    <p:sldId id="277" r:id="rId15"/>
    <p:sldId id="272" r:id="rId16"/>
    <p:sldId id="271" r:id="rId17"/>
    <p:sldId id="275" r:id="rId18"/>
    <p:sldId id="273" r:id="rId19"/>
    <p:sldId id="276" r:id="rId20"/>
  </p:sldIdLst>
  <p:sldSz cx="9144000" cy="6858000" type="screen4x3"/>
  <p:notesSz cx="6858000" cy="9144000"/>
  <p:defaultTextStyle>
    <a:defPPr>
      <a:defRPr lang="fr-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9" autoAdjust="0"/>
    <p:restoredTop sz="94434" autoAdjust="0"/>
  </p:normalViewPr>
  <p:slideViewPr>
    <p:cSldViewPr>
      <p:cViewPr varScale="1">
        <p:scale>
          <a:sx n="70" d="100"/>
          <a:sy n="70" d="100"/>
        </p:scale>
        <p:origin x="1266" y="72"/>
      </p:cViewPr>
      <p:guideLst>
        <p:guide orient="horz" pos="2160"/>
        <p:guide pos="2880"/>
      </p:guideLst>
    </p:cSldViewPr>
  </p:slideViewPr>
  <p:notesTextViewPr>
    <p:cViewPr>
      <p:scale>
        <a:sx n="20" d="100"/>
        <a:sy n="2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5A8336-BC54-4116-B03E-27AC963E0087}" type="datetimeFigureOut">
              <a:rPr lang="en-US" smtClean="0"/>
              <a:t>7/22/2019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6C1FCC-A71D-47DA-8997-04282B68B0B1}" type="slidenum">
              <a:rPr lang="en-US" smtClean="0"/>
              <a:t>‹#›</a:t>
            </a:fld>
            <a:endParaRPr lang="en-US"/>
          </a:p>
        </p:txBody>
      </p:sp>
    </p:spTree>
    <p:extLst>
      <p:ext uri="{BB962C8B-B14F-4D97-AF65-F5344CB8AC3E}">
        <p14:creationId xmlns:p14="http://schemas.microsoft.com/office/powerpoint/2010/main" val="1384018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C1FCC-A71D-47DA-8997-04282B68B0B1}" type="slidenum">
              <a:rPr lang="en-US" smtClean="0"/>
              <a:t>2</a:t>
            </a:fld>
            <a:endParaRPr lang="en-US"/>
          </a:p>
        </p:txBody>
      </p:sp>
    </p:spTree>
    <p:extLst>
      <p:ext uri="{BB962C8B-B14F-4D97-AF65-F5344CB8AC3E}">
        <p14:creationId xmlns:p14="http://schemas.microsoft.com/office/powerpoint/2010/main" val="2167742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C1FCC-A71D-47DA-8997-04282B68B0B1}" type="slidenum">
              <a:rPr lang="en-US" smtClean="0"/>
              <a:t>7</a:t>
            </a:fld>
            <a:endParaRPr lang="en-US"/>
          </a:p>
        </p:txBody>
      </p:sp>
    </p:spTree>
    <p:extLst>
      <p:ext uri="{BB962C8B-B14F-4D97-AF65-F5344CB8AC3E}">
        <p14:creationId xmlns:p14="http://schemas.microsoft.com/office/powerpoint/2010/main" val="88449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C1FCC-A71D-47DA-8997-04282B68B0B1}" type="slidenum">
              <a:rPr lang="en-US" smtClean="0"/>
              <a:t>8</a:t>
            </a:fld>
            <a:endParaRPr lang="en-US"/>
          </a:p>
        </p:txBody>
      </p:sp>
    </p:spTree>
    <p:extLst>
      <p:ext uri="{BB962C8B-B14F-4D97-AF65-F5344CB8AC3E}">
        <p14:creationId xmlns:p14="http://schemas.microsoft.com/office/powerpoint/2010/main" val="1981343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6C1FCC-A71D-47DA-8997-04282B68B0B1}" type="slidenum">
              <a:rPr lang="en-US" smtClean="0"/>
              <a:t>9</a:t>
            </a:fld>
            <a:endParaRPr lang="en-US"/>
          </a:p>
        </p:txBody>
      </p:sp>
    </p:spTree>
    <p:extLst>
      <p:ext uri="{BB962C8B-B14F-4D97-AF65-F5344CB8AC3E}">
        <p14:creationId xmlns:p14="http://schemas.microsoft.com/office/powerpoint/2010/main" val="2034153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609382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813896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a:defRPr/>
            </a:pPr>
            <a:fld id="{3F326795-72C3-459A-B0B8-1A25CB2682DA}" type="slidenum">
              <a:rPr lang="fr-CA" smtClean="0"/>
              <a:pPr>
                <a:defRPr/>
              </a:pPr>
              <a:t>‹#›</a:t>
            </a:fld>
            <a:endParaRPr lang="fr-CA"/>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834471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2857906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a:defRPr/>
            </a:pPr>
            <a:fld id="{3F326795-72C3-459A-B0B8-1A25CB2682DA}" type="slidenum">
              <a:rPr lang="fr-CA" smtClean="0"/>
              <a:pPr>
                <a:defRPr/>
              </a:pPr>
              <a:t>‹#›</a:t>
            </a:fld>
            <a:endParaRPr lang="fr-CA"/>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7121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41425580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415640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66051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585895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11"/>
          </p:nvPr>
        </p:nvSpPr>
        <p:spPr/>
        <p:txBody>
          <a:bodyPr/>
          <a:lstStyle/>
          <a:p>
            <a:pPr>
              <a:defRPr/>
            </a:pPr>
            <a:endParaRPr lang="fr-CA"/>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173298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269957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8" name="Footer Placeholder 7"/>
          <p:cNvSpPr>
            <a:spLocks noGrp="1"/>
          </p:cNvSpPr>
          <p:nvPr>
            <p:ph type="ftr" sz="quarter" idx="11"/>
          </p:nvPr>
        </p:nvSpPr>
        <p:spPr/>
        <p:txBody>
          <a:bodyPr/>
          <a:lstStyle/>
          <a:p>
            <a:pPr>
              <a:defRPr/>
            </a:pPr>
            <a:endParaRPr lang="fr-CA"/>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660704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4" name="Footer Placeholder 3"/>
          <p:cNvSpPr>
            <a:spLocks noGrp="1"/>
          </p:cNvSpPr>
          <p:nvPr>
            <p:ph type="ftr" sz="quarter" idx="11"/>
          </p:nvPr>
        </p:nvSpPr>
        <p:spPr/>
        <p:txBody>
          <a:bodyPr/>
          <a:lstStyle/>
          <a:p>
            <a:pPr>
              <a:defRPr/>
            </a:pPr>
            <a:endParaRPr lang="fr-CA"/>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1264583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3" name="Footer Placeholder 2"/>
          <p:cNvSpPr>
            <a:spLocks noGrp="1"/>
          </p:cNvSpPr>
          <p:nvPr>
            <p:ph type="ftr" sz="quarter" idx="11"/>
          </p:nvPr>
        </p:nvSpPr>
        <p:spPr/>
        <p:txBody>
          <a:bodyPr/>
          <a:lstStyle/>
          <a:p>
            <a:pPr>
              <a:defRPr/>
            </a:pPr>
            <a:endParaRPr lang="fr-CA"/>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914454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2587413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2D6223CD-FD72-4A9A-A3FF-1CD2E2069B89}" type="datetimeFigureOut">
              <a:rPr lang="fr-FR" smtClean="0"/>
              <a:pPr>
                <a:defRPr/>
              </a:pPr>
              <a:t>22/07/2019</a:t>
            </a:fld>
            <a:endParaRPr lang="fr-CA"/>
          </a:p>
        </p:txBody>
      </p:sp>
      <p:sp>
        <p:nvSpPr>
          <p:cNvPr id="6" name="Footer Placeholder 5"/>
          <p:cNvSpPr>
            <a:spLocks noGrp="1"/>
          </p:cNvSpPr>
          <p:nvPr>
            <p:ph type="ftr" sz="quarter" idx="11"/>
          </p:nvPr>
        </p:nvSpPr>
        <p:spPr/>
        <p:txBody>
          <a:bodyPr/>
          <a:lstStyle/>
          <a:p>
            <a:pPr>
              <a:defRPr/>
            </a:pPr>
            <a:endParaRPr lang="fr-CA"/>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3710259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2D6223CD-FD72-4A9A-A3FF-1CD2E2069B89}" type="datetimeFigureOut">
              <a:rPr lang="fr-FR" smtClean="0"/>
              <a:pPr>
                <a:defRPr/>
              </a:pPr>
              <a:t>22/07/2019</a:t>
            </a:fld>
            <a:endParaRPr lang="fr-CA"/>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fr-CA"/>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pPr>
              <a:defRPr/>
            </a:pPr>
            <a:fld id="{3F326795-72C3-459A-B0B8-1A25CB2682DA}" type="slidenum">
              <a:rPr lang="fr-CA" smtClean="0"/>
              <a:pPr>
                <a:defRPr/>
              </a:pPr>
              <a:t>‹#›</a:t>
            </a:fld>
            <a:endParaRPr lang="fr-CA"/>
          </a:p>
        </p:txBody>
      </p:sp>
    </p:spTree>
    <p:extLst>
      <p:ext uri="{BB962C8B-B14F-4D97-AF65-F5344CB8AC3E}">
        <p14:creationId xmlns:p14="http://schemas.microsoft.com/office/powerpoint/2010/main" val="8007003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057400"/>
            <a:ext cx="6589199" cy="2576290"/>
          </a:xfrm>
        </p:spPr>
        <p:txBody>
          <a:bodyPr>
            <a:normAutofit/>
          </a:bodyPr>
          <a:lstStyle/>
          <a:p>
            <a:pPr algn="ctr" rtl="1"/>
            <a:r>
              <a:rPr lang="fa-IR" sz="2800" dirty="0" smtClean="0">
                <a:cs typeface="B Nazanin" panose="00000400000000000000" pitchFamily="2" charset="-78"/>
              </a:rPr>
              <a:t>تاریخ شهر و شهرسازی در جهان</a:t>
            </a: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
            </a:r>
            <a:br>
              <a:rPr lang="fa-IR" dirty="0" smtClean="0">
                <a:cs typeface="B Nazanin" panose="00000400000000000000" pitchFamily="2" charset="-78"/>
              </a:rPr>
            </a:br>
            <a:r>
              <a:rPr lang="fa-IR" dirty="0" smtClean="0">
                <a:cs typeface="B Nazanin" panose="00000400000000000000" pitchFamily="2" charset="-78"/>
              </a:rPr>
              <a:t>بوستون (</a:t>
            </a:r>
            <a:r>
              <a:rPr lang="en-US" dirty="0" smtClean="0">
                <a:cs typeface="B Nazanin" panose="00000400000000000000" pitchFamily="2" charset="-78"/>
              </a:rPr>
              <a:t>Boston</a:t>
            </a:r>
            <a:r>
              <a:rPr lang="fa-IR" dirty="0" smtClean="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2710560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103" name="Rectangle 102"/>
          <p:cNvSpPr/>
          <p:nvPr/>
        </p:nvSpPr>
        <p:spPr>
          <a:xfrm>
            <a:off x="2250391" y="2772637"/>
            <a:ext cx="2245407" cy="3939540"/>
          </a:xfrm>
          <a:prstGeom prst="rect">
            <a:avLst/>
          </a:prstGeom>
        </p:spPr>
        <p:txBody>
          <a:bodyPr wrap="square">
            <a:spAutoFit/>
          </a:bodyPr>
          <a:lstStyle/>
          <a:p>
            <a:pPr algn="r"/>
            <a:endParaRPr lang="fa-IR" sz="1600" dirty="0">
              <a:cs typeface="B Nazanin" panose="00000400000000000000" pitchFamily="2" charset="-78"/>
            </a:endParaRPr>
          </a:p>
          <a:p>
            <a:pPr algn="r"/>
            <a:r>
              <a:rPr lang="fa-IR" dirty="0">
                <a:cs typeface="B Nazanin" panose="00000400000000000000" pitchFamily="2" charset="-78"/>
              </a:rPr>
              <a:t>آموزش در تاریخ بوستون و اهمیت یافتن آن نقش کانونی دارد. در محلۀ کمبریج آن، دانشگاه هاروارد که قدیمی ترین موسسۀ آموزش عالی آمریکا و یکی از معتبرترین دانشگاههای جهان است استقرار یافته است، ولی 66 کالج و دانشگاه </a:t>
            </a:r>
            <a:r>
              <a:rPr lang="fa-IR" dirty="0" smtClean="0">
                <a:cs typeface="B Nazanin" panose="00000400000000000000" pitchFamily="2" charset="-78"/>
              </a:rPr>
              <a:t>و </a:t>
            </a:r>
            <a:r>
              <a:rPr lang="fa-IR" dirty="0">
                <a:cs typeface="B Nazanin" panose="00000400000000000000" pitchFamily="2" charset="-78"/>
              </a:rPr>
              <a:t>کالج بوستون نیز در این شهر مستقر هستند.</a:t>
            </a:r>
          </a:p>
          <a:p>
            <a:pPr algn="r"/>
            <a:endParaRPr lang="fa-IR" sz="1600" dirty="0">
              <a:cs typeface="B Nazanin" panose="00000400000000000000" pitchFamily="2" charset="-78"/>
            </a:endParaRPr>
          </a:p>
          <a:p>
            <a:pPr algn="r"/>
            <a:r>
              <a:rPr lang="fa-IR" sz="1600" dirty="0" smtClean="0">
                <a:cs typeface="B Nazanin" panose="00000400000000000000" pitchFamily="2" charset="-78"/>
              </a:rPr>
              <a:t> </a:t>
            </a:r>
            <a:endParaRPr lang="en-US" sz="1600" dirty="0">
              <a:cs typeface="B Nazanin" panose="00000400000000000000" pitchFamily="2" charset="-78"/>
            </a:endParaRPr>
          </a:p>
        </p:txBody>
      </p:sp>
      <p:pic>
        <p:nvPicPr>
          <p:cNvPr id="104" name="Picture 10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06247" y="408895"/>
            <a:ext cx="3992132" cy="2309947"/>
          </a:xfrm>
          <a:prstGeom prst="rect">
            <a:avLst/>
          </a:prstGeom>
          <a:ln>
            <a:noFill/>
          </a:ln>
          <a:effectLst>
            <a:outerShdw blurRad="292100" dist="139700" dir="2700000" algn="tl" rotWithShape="0">
              <a:srgbClr val="333333">
                <a:alpha val="65000"/>
              </a:srgbClr>
            </a:outerShdw>
          </a:effectLst>
        </p:spPr>
      </p:pic>
      <p:sp>
        <p:nvSpPr>
          <p:cNvPr id="106" name="TextBox 105"/>
          <p:cNvSpPr txBox="1"/>
          <p:nvPr/>
        </p:nvSpPr>
        <p:spPr>
          <a:xfrm>
            <a:off x="6142180" y="2418694"/>
            <a:ext cx="2951019" cy="646331"/>
          </a:xfrm>
          <a:prstGeom prst="rect">
            <a:avLst/>
          </a:prstGeom>
          <a:noFill/>
        </p:spPr>
        <p:txBody>
          <a:bodyPr wrap="square" rtlCol="0">
            <a:spAutoFit/>
          </a:bodyPr>
          <a:lstStyle/>
          <a:p>
            <a:pPr algn="ctr"/>
            <a:r>
              <a:rPr lang="fa-IR" dirty="0" smtClean="0">
                <a:cs typeface="B Nazanin" panose="00000400000000000000" pitchFamily="2" charset="-78"/>
              </a:rPr>
              <a:t>این </a:t>
            </a:r>
            <a:r>
              <a:rPr lang="fa-IR" dirty="0">
                <a:cs typeface="B Nazanin" panose="00000400000000000000" pitchFamily="2" charset="-78"/>
              </a:rPr>
              <a:t>دانشگاه چهارمین دانشگاه بزرگ خصوصی آمریکااست.</a:t>
            </a:r>
            <a:endParaRPr lang="en-US" dirty="0">
              <a:cs typeface="B Nazanin" panose="00000400000000000000" pitchFamily="2" charset="-78"/>
            </a:endParaRPr>
          </a:p>
        </p:txBody>
      </p:sp>
      <p:sp>
        <p:nvSpPr>
          <p:cNvPr id="107" name="Rectangle 106"/>
          <p:cNvSpPr/>
          <p:nvPr/>
        </p:nvSpPr>
        <p:spPr>
          <a:xfrm>
            <a:off x="7896965" y="1682830"/>
            <a:ext cx="1290836" cy="615553"/>
          </a:xfrm>
          <a:prstGeom prst="rect">
            <a:avLst/>
          </a:prstGeom>
        </p:spPr>
        <p:txBody>
          <a:bodyPr wrap="square">
            <a:spAutoFit/>
          </a:bodyPr>
          <a:lstStyle/>
          <a:p>
            <a:r>
              <a:rPr lang="fa-IR" dirty="0" smtClean="0">
                <a:cs typeface="B Nazanin" panose="00000400000000000000" pitchFamily="2" charset="-78"/>
              </a:rPr>
              <a:t>تاسیس:</a:t>
            </a:r>
            <a:r>
              <a:rPr lang="fa-IR" dirty="0">
                <a:cs typeface="B Nazanin" panose="00000400000000000000" pitchFamily="2" charset="-78"/>
              </a:rPr>
              <a:t>۱۸۶۹</a:t>
            </a:r>
          </a:p>
          <a:p>
            <a:r>
              <a:rPr lang="fa-IR" sz="1600" dirty="0">
                <a:cs typeface="B Nazanin" panose="00000400000000000000" pitchFamily="2" charset="-78"/>
              </a:rPr>
              <a:t>	</a:t>
            </a:r>
          </a:p>
        </p:txBody>
      </p:sp>
      <p:sp>
        <p:nvSpPr>
          <p:cNvPr id="108" name="Rectangle 107"/>
          <p:cNvSpPr/>
          <p:nvPr/>
        </p:nvSpPr>
        <p:spPr>
          <a:xfrm>
            <a:off x="5943600" y="2021384"/>
            <a:ext cx="3200400" cy="646331"/>
          </a:xfrm>
          <a:prstGeom prst="rect">
            <a:avLst/>
          </a:prstGeom>
        </p:spPr>
        <p:txBody>
          <a:bodyPr wrap="square">
            <a:spAutoFit/>
          </a:bodyPr>
          <a:lstStyle/>
          <a:p>
            <a:pPr algn="r"/>
            <a:r>
              <a:rPr lang="fa-IR" dirty="0">
                <a:cs typeface="B Nazanin" panose="00000400000000000000" pitchFamily="2" charset="-78"/>
              </a:rPr>
              <a:t>تعداد دانشجویان</a:t>
            </a:r>
            <a:r>
              <a:rPr lang="fa-IR" dirty="0" smtClean="0">
                <a:cs typeface="B Nazanin" panose="00000400000000000000" pitchFamily="2" charset="-78"/>
              </a:rPr>
              <a:t>:</a:t>
            </a:r>
            <a:r>
              <a:rPr lang="fa-IR" dirty="0">
                <a:cs typeface="B Nazanin" panose="00000400000000000000" pitchFamily="2" charset="-78"/>
              </a:rPr>
              <a:t> بیش از ۲۹۵۰۰ دانشجو 	</a:t>
            </a:r>
          </a:p>
        </p:txBody>
      </p:sp>
      <p:pic>
        <p:nvPicPr>
          <p:cNvPr id="110" name="Picture 10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1941" y="3397868"/>
            <a:ext cx="4472967" cy="2983468"/>
          </a:xfrm>
          <a:prstGeom prst="rect">
            <a:avLst/>
          </a:prstGeom>
          <a:ln>
            <a:noFill/>
          </a:ln>
          <a:effectLst>
            <a:outerShdw blurRad="292100" dist="139700" dir="2700000" algn="tl" rotWithShape="0">
              <a:srgbClr val="333333">
                <a:alpha val="65000"/>
              </a:srgbClr>
            </a:outerShdw>
          </a:effectLst>
        </p:spPr>
      </p:pic>
      <p:sp>
        <p:nvSpPr>
          <p:cNvPr id="113" name="Up Ribbon 112"/>
          <p:cNvSpPr/>
          <p:nvPr/>
        </p:nvSpPr>
        <p:spPr>
          <a:xfrm>
            <a:off x="6882116" y="738053"/>
            <a:ext cx="1752600" cy="803905"/>
          </a:xfrm>
          <a:prstGeom prst="ribbon2">
            <a:avLst/>
          </a:prstGeom>
        </p:spPr>
        <p:style>
          <a:lnRef idx="1">
            <a:schemeClr val="dk1"/>
          </a:lnRef>
          <a:fillRef idx="2">
            <a:schemeClr val="dk1"/>
          </a:fillRef>
          <a:effectRef idx="1">
            <a:schemeClr val="dk1"/>
          </a:effectRef>
          <a:fontRef idx="minor">
            <a:schemeClr val="dk1"/>
          </a:fontRef>
        </p:style>
        <p:txBody>
          <a:bodyPr rtlCol="0" anchor="ctr"/>
          <a:lstStyle/>
          <a:p>
            <a:pPr algn="ctr"/>
            <a:r>
              <a:rPr lang="fa-IR" dirty="0">
                <a:cs typeface="B Nazanin" panose="00000400000000000000" pitchFamily="2" charset="-78"/>
              </a:rPr>
              <a:t>دانشگاه بوستون</a:t>
            </a:r>
          </a:p>
        </p:txBody>
      </p:sp>
      <p:sp>
        <p:nvSpPr>
          <p:cNvPr id="114" name="Rectangle 113"/>
          <p:cNvSpPr/>
          <p:nvPr/>
        </p:nvSpPr>
        <p:spPr>
          <a:xfrm>
            <a:off x="1981200" y="2742232"/>
            <a:ext cx="2345750" cy="276999"/>
          </a:xfrm>
          <a:prstGeom prst="rect">
            <a:avLst/>
          </a:prstGeom>
        </p:spPr>
        <p:txBody>
          <a:bodyPr wrap="square">
            <a:spAutoFit/>
          </a:bodyPr>
          <a:lstStyle/>
          <a:p>
            <a:r>
              <a:rPr lang="en-US" sz="1200" dirty="0" smtClean="0">
                <a:cs typeface="B Nazanin" panose="00000400000000000000" pitchFamily="2" charset="-78"/>
              </a:rPr>
              <a:t>http://upload.wikimedia.org</a:t>
            </a:r>
            <a:endParaRPr lang="en-US" sz="1200" dirty="0">
              <a:cs typeface="B Nazanin" panose="00000400000000000000" pitchFamily="2" charset="-78"/>
            </a:endParaRPr>
          </a:p>
        </p:txBody>
      </p:sp>
      <p:sp>
        <p:nvSpPr>
          <p:cNvPr id="115" name="Rectangle 114"/>
          <p:cNvSpPr/>
          <p:nvPr/>
        </p:nvSpPr>
        <p:spPr>
          <a:xfrm>
            <a:off x="7394258" y="6412696"/>
            <a:ext cx="1438727" cy="276999"/>
          </a:xfrm>
          <a:prstGeom prst="rect">
            <a:avLst/>
          </a:prstGeom>
        </p:spPr>
        <p:txBody>
          <a:bodyPr wrap="none">
            <a:spAutoFit/>
          </a:bodyPr>
          <a:lstStyle/>
          <a:p>
            <a:pPr fontAlgn="auto">
              <a:spcBef>
                <a:spcPts val="0"/>
              </a:spcBef>
              <a:spcAft>
                <a:spcPts val="0"/>
              </a:spcAft>
            </a:pPr>
            <a:r>
              <a:rPr lang="en-US" sz="1200" dirty="0" smtClean="0">
                <a:solidFill>
                  <a:prstClr val="black"/>
                </a:solidFill>
                <a:latin typeface="Calibri" panose="020F0502020204030204"/>
                <a:cs typeface="B Nazanin" panose="00000400000000000000" pitchFamily="2" charset="-78"/>
              </a:rPr>
              <a:t>http://www.bu.edu</a:t>
            </a:r>
            <a:r>
              <a:rPr lang="fa-IR" sz="1200" dirty="0" smtClean="0">
                <a:solidFill>
                  <a:prstClr val="black"/>
                </a:solidFill>
                <a:latin typeface="Calibri" panose="020F0502020204030204"/>
                <a:cs typeface="B Nazanin" panose="00000400000000000000" pitchFamily="2" charset="-78"/>
              </a:rPr>
              <a:t> </a:t>
            </a:r>
            <a:endParaRPr lang="en-US" sz="1200" dirty="0" smtClean="0">
              <a:solidFill>
                <a:prstClr val="black"/>
              </a:solidFill>
              <a:latin typeface="Calibri" panose="020F0502020204030204"/>
              <a:cs typeface="B Nazanin" panose="00000400000000000000" pitchFamily="2" charset="-78"/>
            </a:endParaRPr>
          </a:p>
        </p:txBody>
      </p:sp>
      <p:sp>
        <p:nvSpPr>
          <p:cNvPr id="116" name="TextBox 115"/>
          <p:cNvSpPr txBox="1"/>
          <p:nvPr/>
        </p:nvSpPr>
        <p:spPr>
          <a:xfrm>
            <a:off x="6631515" y="3052219"/>
            <a:ext cx="2253802" cy="276999"/>
          </a:xfrm>
          <a:prstGeom prst="rect">
            <a:avLst/>
          </a:prstGeom>
          <a:noFill/>
        </p:spPr>
        <p:txBody>
          <a:bodyPr wrap="square" rtlCol="0">
            <a:spAutoFit/>
          </a:bodyPr>
          <a:lstStyle/>
          <a:p>
            <a:r>
              <a:rPr lang="en-US" sz="1200" dirty="0" smtClean="0">
                <a:cs typeface="B Nazanin" panose="00000400000000000000" pitchFamily="2" charset="-78"/>
              </a:rPr>
              <a:t>http://fa.wikipedia.org</a:t>
            </a:r>
            <a:r>
              <a:rPr lang="fa-IR" sz="1200" dirty="0" smtClean="0">
                <a:cs typeface="B Nazanin" panose="00000400000000000000" pitchFamily="2" charset="-78"/>
              </a:rPr>
              <a:t> </a:t>
            </a:r>
            <a:endParaRPr lang="en-US" sz="1200" dirty="0">
              <a:cs typeface="B Nazanin" panose="00000400000000000000" pitchFamily="2" charset="-78"/>
            </a:endParaRPr>
          </a:p>
        </p:txBody>
      </p:sp>
      <p:sp>
        <p:nvSpPr>
          <p:cNvPr id="117" name="Rectangle 116"/>
          <p:cNvSpPr/>
          <p:nvPr/>
        </p:nvSpPr>
        <p:spPr>
          <a:xfrm>
            <a:off x="2250391" y="6498735"/>
            <a:ext cx="2632970" cy="276999"/>
          </a:xfrm>
          <a:prstGeom prst="rect">
            <a:avLst/>
          </a:prstGeom>
        </p:spPr>
        <p:txBody>
          <a:bodyPr wrap="square">
            <a:spAutoFit/>
          </a:bodyPr>
          <a:lstStyle/>
          <a:p>
            <a:r>
              <a:rPr lang="en-US" sz="1200" dirty="0" smtClean="0">
                <a:cs typeface="B Nazanin" panose="00000400000000000000" pitchFamily="2" charset="-78"/>
              </a:rPr>
              <a:t>http://iipdigital.usembassy.gov</a:t>
            </a:r>
            <a:endParaRPr lang="en-US" sz="1200" dirty="0">
              <a:cs typeface="B Nazanin" panose="00000400000000000000" pitchFamily="2" charset="-78"/>
            </a:endParaRPr>
          </a:p>
        </p:txBody>
      </p:sp>
    </p:spTree>
    <p:extLst>
      <p:ext uri="{BB962C8B-B14F-4D97-AF65-F5344CB8AC3E}">
        <p14:creationId xmlns:p14="http://schemas.microsoft.com/office/powerpoint/2010/main" val="17442656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down)">
                                      <p:cBhvr>
                                        <p:cTn id="1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9" name="TextBox 8"/>
          <p:cNvSpPr txBox="1"/>
          <p:nvPr/>
        </p:nvSpPr>
        <p:spPr>
          <a:xfrm>
            <a:off x="6527228" y="225841"/>
            <a:ext cx="2073003" cy="584775"/>
          </a:xfrm>
          <a:prstGeom prst="rect">
            <a:avLst/>
          </a:prstGeom>
          <a:noFill/>
        </p:spPr>
        <p:txBody>
          <a:bodyPr wrap="none" rtlCol="0">
            <a:spAutoFit/>
          </a:bodyPr>
          <a:lstStyle/>
          <a:p>
            <a:r>
              <a:rPr lang="fa-IR" sz="3200" dirty="0" smtClean="0">
                <a:cs typeface="B Nazanin" panose="00000400000000000000" pitchFamily="2" charset="-78"/>
              </a:rPr>
              <a:t>دانشگاه هاروارد</a:t>
            </a:r>
            <a:endParaRPr lang="en-US" sz="3200" dirty="0">
              <a:cs typeface="B Nazanin" panose="00000400000000000000" pitchFamily="2" charset="-78"/>
            </a:endParaRPr>
          </a:p>
        </p:txBody>
      </p:sp>
      <p:sp>
        <p:nvSpPr>
          <p:cNvPr id="11" name="TextBox 10"/>
          <p:cNvSpPr txBox="1"/>
          <p:nvPr/>
        </p:nvSpPr>
        <p:spPr>
          <a:xfrm>
            <a:off x="-12700" y="1009599"/>
            <a:ext cx="8649450" cy="400110"/>
          </a:xfrm>
          <a:prstGeom prst="rect">
            <a:avLst/>
          </a:prstGeom>
          <a:noFill/>
        </p:spPr>
        <p:txBody>
          <a:bodyPr wrap="square" rtlCol="0">
            <a:spAutoFit/>
          </a:bodyPr>
          <a:lstStyle/>
          <a:p>
            <a:pPr algn="r"/>
            <a:r>
              <a:rPr lang="fa-IR" sz="2000" dirty="0">
                <a:cs typeface="B Nazanin" panose="00000400000000000000" pitchFamily="2" charset="-78"/>
              </a:rPr>
              <a:t>دانشگاه هاروارد </a:t>
            </a:r>
            <a:r>
              <a:rPr lang="fa-IR" sz="2000" dirty="0" smtClean="0">
                <a:cs typeface="B Nazanin" panose="00000400000000000000" pitchFamily="2" charset="-78"/>
              </a:rPr>
              <a:t>یک دانشگاه </a:t>
            </a:r>
            <a:r>
              <a:rPr lang="fa-IR" sz="2000" dirty="0">
                <a:cs typeface="B Nazanin" panose="00000400000000000000" pitchFamily="2" charset="-78"/>
              </a:rPr>
              <a:t>خصوصی در شهر کمبریج ایالت ماساچوست در ایالات </a:t>
            </a:r>
            <a:r>
              <a:rPr lang="fa-IR" sz="2000" dirty="0" smtClean="0">
                <a:cs typeface="B Nazanin" panose="00000400000000000000" pitchFamily="2" charset="-78"/>
              </a:rPr>
              <a:t>متحده آمریکا </a:t>
            </a:r>
            <a:r>
              <a:rPr lang="fa-IR" sz="2000" dirty="0">
                <a:cs typeface="B Nazanin" panose="00000400000000000000" pitchFamily="2" charset="-78"/>
              </a:rPr>
              <a:t>است.</a:t>
            </a:r>
            <a:endParaRPr lang="en-US" sz="2000" dirty="0">
              <a:cs typeface="B Nazanin" panose="00000400000000000000" pitchFamily="2" charset="-78"/>
            </a:endParaRPr>
          </a:p>
        </p:txBody>
      </p:sp>
      <p:sp>
        <p:nvSpPr>
          <p:cNvPr id="13" name="TextBox 12"/>
          <p:cNvSpPr txBox="1"/>
          <p:nvPr/>
        </p:nvSpPr>
        <p:spPr>
          <a:xfrm>
            <a:off x="73942" y="1542318"/>
            <a:ext cx="8534400" cy="707886"/>
          </a:xfrm>
          <a:prstGeom prst="rect">
            <a:avLst/>
          </a:prstGeom>
          <a:noFill/>
        </p:spPr>
        <p:txBody>
          <a:bodyPr wrap="square" rtlCol="0">
            <a:spAutoFit/>
          </a:bodyPr>
          <a:lstStyle/>
          <a:p>
            <a:pPr algn="r"/>
            <a:r>
              <a:rPr lang="fa-IR" sz="2000" dirty="0">
                <a:cs typeface="B Nazanin" panose="00000400000000000000" pitchFamily="2" charset="-78"/>
              </a:rPr>
              <a:t>قسمت هایی از دانشگاه هاروارد مثل دانشکده ی پزشکی و دانشکده ی بازرگانی در شهر </a:t>
            </a:r>
            <a:r>
              <a:rPr lang="fa-IR" sz="2000" dirty="0" smtClean="0">
                <a:cs typeface="B Nazanin" panose="00000400000000000000" pitchFamily="2" charset="-78"/>
              </a:rPr>
              <a:t>مجاورکمبریج  </a:t>
            </a:r>
            <a:r>
              <a:rPr lang="fa-IR" sz="2000" dirty="0">
                <a:cs typeface="B Nazanin" panose="00000400000000000000" pitchFamily="2" charset="-78"/>
              </a:rPr>
              <a:t>یعنی بوستون قرار دارد. </a:t>
            </a:r>
            <a:endParaRPr lang="en-US" sz="2000" dirty="0">
              <a:cs typeface="B Nazanin" panose="00000400000000000000" pitchFamily="2" charset="-78"/>
            </a:endParaRPr>
          </a:p>
        </p:txBody>
      </p:sp>
      <p:sp>
        <p:nvSpPr>
          <p:cNvPr id="15" name="TextBox 14"/>
          <p:cNvSpPr txBox="1"/>
          <p:nvPr/>
        </p:nvSpPr>
        <p:spPr>
          <a:xfrm>
            <a:off x="-15708" y="2384290"/>
            <a:ext cx="8678437" cy="400110"/>
          </a:xfrm>
          <a:prstGeom prst="rect">
            <a:avLst/>
          </a:prstGeom>
          <a:noFill/>
        </p:spPr>
        <p:txBody>
          <a:bodyPr wrap="square" rtlCol="0">
            <a:spAutoFit/>
          </a:bodyPr>
          <a:lstStyle/>
          <a:p>
            <a:pPr algn="r"/>
            <a:r>
              <a:rPr lang="fa-IR" sz="2000" dirty="0">
                <a:cs typeface="B Nazanin" panose="00000400000000000000" pitchFamily="2" charset="-78"/>
              </a:rPr>
              <a:t>هاروارد در سال ۱۶۳۶ توسط هیأت قانون‌گذاران «مهاجرنشین (کولونی) خلیج </a:t>
            </a:r>
            <a:r>
              <a:rPr lang="fa-IR" sz="2000" dirty="0" smtClean="0">
                <a:cs typeface="B Nazanin" panose="00000400000000000000" pitchFamily="2" charset="-78"/>
              </a:rPr>
              <a:t>ماساچوست» ساخته شد</a:t>
            </a:r>
            <a:r>
              <a:rPr lang="fa-IR" sz="2000" dirty="0">
                <a:cs typeface="B Nazanin" panose="00000400000000000000" pitchFamily="2" charset="-78"/>
              </a:rPr>
              <a:t>. </a:t>
            </a:r>
            <a:endParaRPr lang="en-US" sz="2000" dirty="0">
              <a:cs typeface="B Nazanin" panose="00000400000000000000" pitchFamily="2" charset="-78"/>
            </a:endParaRPr>
          </a:p>
        </p:txBody>
      </p:sp>
      <p:sp>
        <p:nvSpPr>
          <p:cNvPr id="16" name="Action Button: Back or Previous 15">
            <a:hlinkClick r:id="" action="ppaction://hlinkshowjump?jump=previousslide" highlightClick="1"/>
            <a:hlinkHover r:id="" action="ppaction://hlinkshowjump?jump=nextslide"/>
          </p:cNvPr>
          <p:cNvSpPr/>
          <p:nvPr/>
        </p:nvSpPr>
        <p:spPr>
          <a:xfrm>
            <a:off x="8665605" y="3266899"/>
            <a:ext cx="356616" cy="375531"/>
          </a:xfrm>
          <a:prstGeom prst="actionButtonBackPrevio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17" name="TextBox 16"/>
          <p:cNvSpPr txBox="1"/>
          <p:nvPr/>
        </p:nvSpPr>
        <p:spPr>
          <a:xfrm>
            <a:off x="0" y="3214881"/>
            <a:ext cx="8636750" cy="1323439"/>
          </a:xfrm>
          <a:prstGeom prst="rect">
            <a:avLst/>
          </a:prstGeom>
          <a:noFill/>
        </p:spPr>
        <p:txBody>
          <a:bodyPr wrap="square" rtlCol="0">
            <a:spAutoFit/>
          </a:bodyPr>
          <a:lstStyle/>
          <a:p>
            <a:pPr algn="r"/>
            <a:r>
              <a:rPr lang="fa-IR" sz="2000" dirty="0">
                <a:cs typeface="B Nazanin" panose="00000400000000000000" pitchFamily="2" charset="-78"/>
              </a:rPr>
              <a:t>این دانشگاه اولین </a:t>
            </a:r>
            <a:r>
              <a:rPr lang="fa-IR" sz="2000" dirty="0" smtClean="0">
                <a:cs typeface="B Nazanin" panose="00000400000000000000" pitchFamily="2" charset="-78"/>
              </a:rPr>
              <a:t>موسسه آموزش </a:t>
            </a:r>
            <a:r>
              <a:rPr lang="fa-IR" sz="2000" dirty="0">
                <a:cs typeface="B Nazanin" panose="00000400000000000000" pitchFamily="2" charset="-78"/>
              </a:rPr>
              <a:t>عالی در کشور آمریکا و همچنین اولین بنیاد در آمریکای شمالی به شمار میرود. نام آن در ابتدا «</a:t>
            </a:r>
            <a:r>
              <a:rPr lang="fa-IR" sz="2000" dirty="0" smtClean="0">
                <a:cs typeface="B Nazanin" panose="00000400000000000000" pitchFamily="2" charset="-78"/>
              </a:rPr>
              <a:t>دانشکده نو</a:t>
            </a:r>
            <a:r>
              <a:rPr lang="fa-IR" sz="2000" dirty="0">
                <a:cs typeface="B Nazanin" panose="00000400000000000000" pitchFamily="2" charset="-78"/>
              </a:rPr>
              <a:t>» یا «دانشکده در شهرک نو» بود که بعدها در ۱۳ مارس ۱۶۳۹ کشیشی به نام جان هاروارد ۴۰۰ جلد کتاب به کتابخانه‌ی این دانشگاه و همچینین مبلغ ۷۷۹ پوند به این دانشگاه کمک </a:t>
            </a:r>
            <a:r>
              <a:rPr lang="fa-IR" sz="2000" dirty="0" smtClean="0">
                <a:cs typeface="B Nazanin" panose="00000400000000000000" pitchFamily="2" charset="-78"/>
              </a:rPr>
              <a:t>نمود.</a:t>
            </a:r>
            <a:endParaRPr lang="en-US" sz="2000" dirty="0">
              <a:cs typeface="B Nazanin" panose="00000400000000000000" pitchFamily="2" charset="-78"/>
            </a:endParaRPr>
          </a:p>
        </p:txBody>
      </p:sp>
      <p:sp>
        <p:nvSpPr>
          <p:cNvPr id="18" name="Action Button: Back or Previous 17">
            <a:hlinkClick r:id="" action="ppaction://hlinkshowjump?jump=previousslide" highlightClick="1"/>
            <a:hlinkHover r:id="" action="ppaction://hlinkshowjump?jump=nextslide"/>
          </p:cNvPr>
          <p:cNvSpPr/>
          <p:nvPr/>
        </p:nvSpPr>
        <p:spPr>
          <a:xfrm>
            <a:off x="8678438" y="2458010"/>
            <a:ext cx="356616" cy="375531"/>
          </a:xfrm>
          <a:prstGeom prst="actionButtonBackPrevio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19" name="Action Button: Back or Previous 18">
            <a:hlinkClick r:id="" action="ppaction://hlinkshowjump?jump=previousslide" highlightClick="1"/>
            <a:hlinkHover r:id="" action="ppaction://hlinkshowjump?jump=nextslide"/>
          </p:cNvPr>
          <p:cNvSpPr/>
          <p:nvPr/>
        </p:nvSpPr>
        <p:spPr>
          <a:xfrm>
            <a:off x="8678438" y="1600812"/>
            <a:ext cx="356616" cy="375531"/>
          </a:xfrm>
          <a:prstGeom prst="actionButtonBackPrevio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20" name="Action Button: Back or Previous 19">
            <a:hlinkClick r:id="" action="ppaction://hlinkshowjump?jump=previousslide" highlightClick="1"/>
            <a:hlinkHover r:id="" action="ppaction://hlinkshowjump?jump=nextslide"/>
          </p:cNvPr>
          <p:cNvSpPr/>
          <p:nvPr/>
        </p:nvSpPr>
        <p:spPr>
          <a:xfrm>
            <a:off x="8678438" y="1058111"/>
            <a:ext cx="356616" cy="375531"/>
          </a:xfrm>
          <a:prstGeom prst="actionButtonBackPreviou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600">
              <a:cs typeface="B Nazanin" panose="00000400000000000000" pitchFamily="2" charset="-78"/>
            </a:endParaRPr>
          </a:p>
        </p:txBody>
      </p:sp>
      <p:sp>
        <p:nvSpPr>
          <p:cNvPr id="21" name="TextBox 20"/>
          <p:cNvSpPr txBox="1"/>
          <p:nvPr/>
        </p:nvSpPr>
        <p:spPr>
          <a:xfrm>
            <a:off x="290216" y="4506191"/>
            <a:ext cx="8732005" cy="1754326"/>
          </a:xfrm>
          <a:prstGeom prst="rect">
            <a:avLst/>
          </a:prstGeom>
          <a:noFill/>
        </p:spPr>
        <p:txBody>
          <a:bodyPr wrap="square" rtlCol="0">
            <a:spAutoFit/>
          </a:bodyPr>
          <a:lstStyle/>
          <a:p>
            <a:pPr algn="ctr"/>
            <a:r>
              <a:rPr lang="fa-IR" dirty="0">
                <a:cs typeface="B Nazanin" panose="00000400000000000000" pitchFamily="2" charset="-78"/>
              </a:rPr>
              <a:t>بر سردر این دانشگاه لوحه‌ای نصب شده که متن آن چنین است:</a:t>
            </a:r>
          </a:p>
          <a:p>
            <a:pPr algn="ctr"/>
            <a:r>
              <a:rPr lang="fa-IR" b="1" dirty="0">
                <a:cs typeface="B Nazanin" panose="00000400000000000000" pitchFamily="2" charset="-78"/>
              </a:rPr>
              <a:t>«چون خداوند به‌سلامت ما را به‌سرزمین نیوانگلند رسانید، به یاری او خانه‌های خود را ساختیم و برای </a:t>
            </a:r>
            <a:r>
              <a:rPr lang="fa-IR" b="1" dirty="0" smtClean="0">
                <a:cs typeface="B Nazanin" panose="00000400000000000000" pitchFamily="2" charset="-78"/>
              </a:rPr>
              <a:t>ادامه زندگانی </a:t>
            </a:r>
            <a:r>
              <a:rPr lang="fa-IR" b="1" dirty="0">
                <a:cs typeface="B Nazanin" panose="00000400000000000000" pitchFamily="2" charset="-78"/>
              </a:rPr>
              <a:t>خود وسایلی برانگیختیم و مکان‌های مناسبی برای پرستش پروردگار پی‌افکندیم و به تشکیل یک دولت غیرنظامی همت گماشتیم. اما آرزوی بزرگی را که در قلب خود می‌پروراندیم و در پی تحقق آن روزشماری می‌کردیم، آموزش و پرورش بود که سعادت جاودانه در پی داشت. ما نمی‌خواستیم که دیو بی‌سوادی در کلیساها بجای ماند و کشیشان ما در تاریکی نادانی به‌سر برند.»</a:t>
            </a:r>
          </a:p>
        </p:txBody>
      </p:sp>
      <p:sp>
        <p:nvSpPr>
          <p:cNvPr id="22" name="TextBox 21"/>
          <p:cNvSpPr txBox="1"/>
          <p:nvPr/>
        </p:nvSpPr>
        <p:spPr>
          <a:xfrm>
            <a:off x="-12700" y="6563018"/>
            <a:ext cx="2253802" cy="276999"/>
          </a:xfrm>
          <a:prstGeom prst="rect">
            <a:avLst/>
          </a:prstGeom>
          <a:noFill/>
        </p:spPr>
        <p:txBody>
          <a:bodyPr wrap="square" rtlCol="0">
            <a:spAutoFit/>
          </a:bodyPr>
          <a:lstStyle/>
          <a:p>
            <a:r>
              <a:rPr lang="en-US" sz="1200" dirty="0" smtClean="0">
                <a:cs typeface="B Nazanin" panose="00000400000000000000" pitchFamily="2" charset="-78"/>
              </a:rPr>
              <a:t>http://fa.wikipedia.org</a:t>
            </a:r>
            <a:r>
              <a:rPr lang="fa-IR" sz="1200" dirty="0" smtClean="0">
                <a:cs typeface="B Nazanin" panose="00000400000000000000" pitchFamily="2" charset="-78"/>
              </a:rPr>
              <a:t> </a:t>
            </a:r>
            <a:endParaRPr lang="en-US" sz="1200" dirty="0">
              <a:cs typeface="B Nazanin" panose="00000400000000000000" pitchFamily="2" charset="-78"/>
            </a:endParaRPr>
          </a:p>
        </p:txBody>
      </p:sp>
    </p:spTree>
    <p:extLst>
      <p:ext uri="{BB962C8B-B14F-4D97-AF65-F5344CB8AC3E}">
        <p14:creationId xmlns:p14="http://schemas.microsoft.com/office/powerpoint/2010/main" val="94496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25400" y="1"/>
            <a:ext cx="9156700" cy="6858000"/>
          </a:xfrm>
          <a:prstGeom prst="rect">
            <a:avLst/>
          </a:prstGeom>
        </p:spPr>
      </p:pic>
      <p:sp>
        <p:nvSpPr>
          <p:cNvPr id="7" name="Rectangle 6"/>
          <p:cNvSpPr/>
          <p:nvPr/>
        </p:nvSpPr>
        <p:spPr>
          <a:xfrm>
            <a:off x="0" y="6524823"/>
            <a:ext cx="2632970" cy="276999"/>
          </a:xfrm>
          <a:prstGeom prst="rect">
            <a:avLst/>
          </a:prstGeom>
        </p:spPr>
        <p:txBody>
          <a:bodyPr wrap="square">
            <a:spAutoFit/>
          </a:bodyPr>
          <a:lstStyle/>
          <a:p>
            <a:r>
              <a:rPr lang="en-US" sz="1200" dirty="0" smtClean="0">
                <a:cs typeface="B Nazanin" panose="00000400000000000000" pitchFamily="2" charset="-78"/>
              </a:rPr>
              <a:t>http://iipdigital.usembassy.gov</a:t>
            </a:r>
            <a:endParaRPr lang="en-US" sz="1200" dirty="0">
              <a:cs typeface="B Nazanin" panose="00000400000000000000" pitchFamily="2" charset="-78"/>
            </a:endParaRPr>
          </a:p>
        </p:txBody>
      </p:sp>
      <p:sp>
        <p:nvSpPr>
          <p:cNvPr id="8" name="TextBox 7"/>
          <p:cNvSpPr txBox="1"/>
          <p:nvPr/>
        </p:nvSpPr>
        <p:spPr>
          <a:xfrm>
            <a:off x="6570860" y="-21013"/>
            <a:ext cx="2573140" cy="461665"/>
          </a:xfrm>
          <a:prstGeom prst="rect">
            <a:avLst/>
          </a:prstGeom>
          <a:noFill/>
        </p:spPr>
        <p:txBody>
          <a:bodyPr wrap="none" rtlCol="0">
            <a:spAutoFit/>
          </a:bodyPr>
          <a:lstStyle/>
          <a:p>
            <a:pPr lvl="0" algn="r"/>
            <a:r>
              <a:rPr lang="fa-IR" sz="2400" dirty="0">
                <a:solidFill>
                  <a:schemeClr val="accent2">
                    <a:lumMod val="75000"/>
                  </a:schemeClr>
                </a:solidFill>
                <a:cs typeface="B Nazanin" panose="00000400000000000000" pitchFamily="2" charset="-78"/>
              </a:rPr>
              <a:t>برخی تاریخهای پراهمیت:</a:t>
            </a:r>
          </a:p>
        </p:txBody>
      </p:sp>
      <p:sp>
        <p:nvSpPr>
          <p:cNvPr id="2" name="TextBox 1"/>
          <p:cNvSpPr txBox="1"/>
          <p:nvPr/>
        </p:nvSpPr>
        <p:spPr>
          <a:xfrm>
            <a:off x="407709" y="577958"/>
            <a:ext cx="8643006" cy="646331"/>
          </a:xfrm>
          <a:prstGeom prst="rect">
            <a:avLst/>
          </a:prstGeom>
          <a:noFill/>
        </p:spPr>
        <p:txBody>
          <a:bodyPr wrap="square" rtlCol="0">
            <a:spAutoFit/>
          </a:bodyPr>
          <a:lstStyle/>
          <a:p>
            <a:pPr algn="r"/>
            <a:r>
              <a:rPr lang="fa-IR" sz="2000" dirty="0">
                <a:cs typeface="B Nazanin" panose="00000400000000000000" pitchFamily="2" charset="-78"/>
              </a:rPr>
              <a:t>1662- بوستون به پایتخت مستعمره نشین خلیج ماساچوست تبدیل می شود.</a:t>
            </a:r>
          </a:p>
          <a:p>
            <a:endParaRPr lang="en-US" sz="1600" dirty="0">
              <a:cs typeface="B Nazanin" panose="00000400000000000000" pitchFamily="2" charset="-78"/>
            </a:endParaRPr>
          </a:p>
        </p:txBody>
      </p:sp>
      <p:sp>
        <p:nvSpPr>
          <p:cNvPr id="3" name="TextBox 2"/>
          <p:cNvSpPr txBox="1"/>
          <p:nvPr/>
        </p:nvSpPr>
        <p:spPr>
          <a:xfrm>
            <a:off x="3921380" y="2321985"/>
            <a:ext cx="5089855" cy="707886"/>
          </a:xfrm>
          <a:prstGeom prst="rect">
            <a:avLst/>
          </a:prstGeom>
          <a:noFill/>
        </p:spPr>
        <p:txBody>
          <a:bodyPr wrap="none" rtlCol="0">
            <a:spAutoFit/>
          </a:bodyPr>
          <a:lstStyle/>
          <a:p>
            <a:pPr algn="r"/>
            <a:r>
              <a:rPr lang="fa-IR" sz="2000" dirty="0">
                <a:cs typeface="B Nazanin" panose="00000400000000000000" pitchFamily="2" charset="-78"/>
              </a:rPr>
              <a:t>1706- بنجامین فرانکلین، دانشمند، مخترع، دیپلمات،فکاهی </a:t>
            </a:r>
            <a:endParaRPr lang="fa-IR" sz="2000" dirty="0" smtClean="0">
              <a:cs typeface="B Nazanin" panose="00000400000000000000" pitchFamily="2" charset="-78"/>
            </a:endParaRPr>
          </a:p>
          <a:p>
            <a:pPr algn="r"/>
            <a:r>
              <a:rPr lang="fa-IR" sz="2000" dirty="0" smtClean="0">
                <a:cs typeface="B Nazanin" panose="00000400000000000000" pitchFamily="2" charset="-78"/>
              </a:rPr>
              <a:t>نویس </a:t>
            </a:r>
            <a:r>
              <a:rPr lang="fa-IR" sz="2000" dirty="0">
                <a:cs typeface="B Nazanin" panose="00000400000000000000" pitchFamily="2" charset="-78"/>
              </a:rPr>
              <a:t>وسیاستمدار آمریکا در </a:t>
            </a:r>
            <a:r>
              <a:rPr lang="fa-IR" sz="2000" dirty="0" smtClean="0">
                <a:cs typeface="B Nazanin" panose="00000400000000000000" pitchFamily="2" charset="-78"/>
              </a:rPr>
              <a:t>بوستون چشم </a:t>
            </a:r>
            <a:r>
              <a:rPr lang="fa-IR" sz="2000" dirty="0">
                <a:cs typeface="B Nazanin" panose="00000400000000000000" pitchFamily="2" charset="-78"/>
              </a:rPr>
              <a:t>به جهان می گشاید.</a:t>
            </a:r>
          </a:p>
        </p:txBody>
      </p:sp>
      <p:sp>
        <p:nvSpPr>
          <p:cNvPr id="4" name="TextBox 3"/>
          <p:cNvSpPr txBox="1"/>
          <p:nvPr/>
        </p:nvSpPr>
        <p:spPr>
          <a:xfrm>
            <a:off x="649063" y="4203210"/>
            <a:ext cx="8472191" cy="1938992"/>
          </a:xfrm>
          <a:prstGeom prst="rect">
            <a:avLst/>
          </a:prstGeom>
          <a:noFill/>
        </p:spPr>
        <p:txBody>
          <a:bodyPr wrap="none" rtlCol="0">
            <a:spAutoFit/>
          </a:bodyPr>
          <a:lstStyle/>
          <a:p>
            <a:pPr algn="r"/>
            <a:r>
              <a:rPr lang="fa-IR" sz="2000" dirty="0">
                <a:cs typeface="B Nazanin" panose="00000400000000000000" pitchFamily="2" charset="-78"/>
              </a:rPr>
              <a:t>1775- سپاه نوبیناد مستعمره نشنیان آمریکا در ناحیۀ بانکر هیل به چالش </a:t>
            </a:r>
            <a:r>
              <a:rPr lang="fa-IR" sz="2000" dirty="0" smtClean="0">
                <a:cs typeface="B Nazanin" panose="00000400000000000000" pitchFamily="2" charset="-78"/>
              </a:rPr>
              <a:t>با </a:t>
            </a:r>
            <a:r>
              <a:rPr lang="fa-IR" sz="2000" dirty="0">
                <a:cs typeface="B Nazanin" panose="00000400000000000000" pitchFamily="2" charset="-78"/>
              </a:rPr>
              <a:t>نیروهای انگلیسی بر می خیزد.</a:t>
            </a:r>
          </a:p>
          <a:p>
            <a:pPr algn="r"/>
            <a:r>
              <a:rPr lang="fa-IR" sz="2000" dirty="0">
                <a:cs typeface="B Nazanin" panose="00000400000000000000" pitchFamily="2" charset="-78"/>
              </a:rPr>
              <a:t>1848- کتابخامۀ عمومی بوستون به صورت نخستین کتابخانۀ عمومی رایگان و </a:t>
            </a:r>
            <a:r>
              <a:rPr lang="fa-IR" sz="2000" dirty="0" smtClean="0">
                <a:cs typeface="B Nazanin" panose="00000400000000000000" pitchFamily="2" charset="-78"/>
              </a:rPr>
              <a:t>موردحمایت شهرداری </a:t>
            </a:r>
            <a:r>
              <a:rPr lang="fa-IR" sz="2000" dirty="0">
                <a:cs typeface="B Nazanin" panose="00000400000000000000" pitchFamily="2" charset="-78"/>
              </a:rPr>
              <a:t>در </a:t>
            </a:r>
            <a:r>
              <a:rPr lang="fa-IR" sz="2000" dirty="0" smtClean="0">
                <a:cs typeface="B Nazanin" panose="00000400000000000000" pitchFamily="2" charset="-78"/>
              </a:rPr>
              <a:t> </a:t>
            </a:r>
          </a:p>
          <a:p>
            <a:pPr algn="r"/>
            <a:r>
              <a:rPr lang="fa-IR" sz="2000" dirty="0" smtClean="0">
                <a:cs typeface="B Nazanin" panose="00000400000000000000" pitchFamily="2" charset="-78"/>
              </a:rPr>
              <a:t>جهان </a:t>
            </a:r>
            <a:r>
              <a:rPr lang="fa-IR" sz="2000" dirty="0">
                <a:cs typeface="B Nazanin" panose="00000400000000000000" pitchFamily="2" charset="-78"/>
              </a:rPr>
              <a:t>در می آید.</a:t>
            </a:r>
          </a:p>
          <a:p>
            <a:pPr algn="r"/>
            <a:r>
              <a:rPr lang="fa-IR" sz="2000" dirty="0">
                <a:cs typeface="B Nazanin" panose="00000400000000000000" pitchFamily="2" charset="-78"/>
              </a:rPr>
              <a:t>1876 – الکساندر گراهام بل نخستین تلفن را در معرض دید عموم می گذارد.</a:t>
            </a:r>
          </a:p>
          <a:p>
            <a:pPr algn="r"/>
            <a:r>
              <a:rPr lang="fa-IR" sz="2000" dirty="0">
                <a:cs typeface="B Nazanin" panose="00000400000000000000" pitchFamily="2" charset="-78"/>
              </a:rPr>
              <a:t>1897 – قطار زیر زمینی بوستون به عنوان نخستین سیستم مترو در شمال </a:t>
            </a:r>
            <a:r>
              <a:rPr lang="fa-IR" sz="2000" dirty="0" smtClean="0">
                <a:cs typeface="B Nazanin" panose="00000400000000000000" pitchFamily="2" charset="-78"/>
              </a:rPr>
              <a:t>آمریکا </a:t>
            </a:r>
            <a:r>
              <a:rPr lang="fa-IR" sz="2000" dirty="0">
                <a:cs typeface="B Nazanin" panose="00000400000000000000" pitchFamily="2" charset="-78"/>
              </a:rPr>
              <a:t>گشایش می یابد.</a:t>
            </a:r>
          </a:p>
          <a:p>
            <a:pPr algn="r"/>
            <a:r>
              <a:rPr lang="fa-IR" sz="2000" dirty="0">
                <a:cs typeface="B Nazanin" panose="00000400000000000000" pitchFamily="2" charset="-78"/>
              </a:rPr>
              <a:t>1897 – مسابقه دهندگان در نخستین ماراتون بوستون شرکت می کنند.</a:t>
            </a:r>
          </a:p>
        </p:txBody>
      </p:sp>
      <p:sp>
        <p:nvSpPr>
          <p:cNvPr id="15" name="TextBox 14"/>
          <p:cNvSpPr txBox="1"/>
          <p:nvPr/>
        </p:nvSpPr>
        <p:spPr>
          <a:xfrm>
            <a:off x="2851350" y="1143138"/>
            <a:ext cx="6202339" cy="400110"/>
          </a:xfrm>
          <a:prstGeom prst="rect">
            <a:avLst/>
          </a:prstGeom>
          <a:noFill/>
        </p:spPr>
        <p:txBody>
          <a:bodyPr wrap="none" rtlCol="0">
            <a:spAutoFit/>
          </a:bodyPr>
          <a:lstStyle/>
          <a:p>
            <a:pPr algn="r"/>
            <a:r>
              <a:rPr lang="fa-IR" sz="2000" dirty="0">
                <a:cs typeface="B Nazanin" panose="00000400000000000000" pitchFamily="2" charset="-78"/>
              </a:rPr>
              <a:t>1635- نخستین مدرسۀ عمومی به نام مدرسۀ لاتین بوستون، گشوده می شود.</a:t>
            </a:r>
          </a:p>
        </p:txBody>
      </p:sp>
      <p:sp>
        <p:nvSpPr>
          <p:cNvPr id="16" name="Rectangle 15"/>
          <p:cNvSpPr/>
          <p:nvPr/>
        </p:nvSpPr>
        <p:spPr>
          <a:xfrm>
            <a:off x="2404260" y="1552435"/>
            <a:ext cx="6637298" cy="707886"/>
          </a:xfrm>
          <a:prstGeom prst="rect">
            <a:avLst/>
          </a:prstGeom>
        </p:spPr>
        <p:txBody>
          <a:bodyPr wrap="square">
            <a:spAutoFit/>
          </a:bodyPr>
          <a:lstStyle/>
          <a:p>
            <a:pPr algn="r"/>
            <a:r>
              <a:rPr lang="fa-IR" sz="2000" dirty="0">
                <a:cs typeface="B Nazanin" panose="00000400000000000000" pitchFamily="2" charset="-78"/>
              </a:rPr>
              <a:t>1704- خبر نامۀ بوستون، نخستین روزنامه ای که بطورمنظم منتشر می گردد، انتشار خود را آغاز می کند.</a:t>
            </a:r>
          </a:p>
        </p:txBody>
      </p:sp>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t="1534" b="3629"/>
          <a:stretch/>
        </p:blipFill>
        <p:spPr>
          <a:xfrm>
            <a:off x="357333" y="498857"/>
            <a:ext cx="1763257" cy="2143568"/>
          </a:xfrm>
          <a:prstGeom prst="rect">
            <a:avLst/>
          </a:prstGeom>
          <a:ln>
            <a:noFill/>
          </a:ln>
          <a:effectLst>
            <a:outerShdw blurRad="292100" dist="139700" dir="2700000" algn="tl" rotWithShape="0">
              <a:srgbClr val="333333">
                <a:alpha val="65000"/>
              </a:srgbClr>
            </a:outerShdw>
          </a:effectLst>
        </p:spPr>
      </p:pic>
      <p:pic>
        <p:nvPicPr>
          <p:cNvPr id="19" name="Picture 18"/>
          <p:cNvPicPr>
            <a:picLocks noChangeAspect="1"/>
          </p:cNvPicPr>
          <p:nvPr/>
        </p:nvPicPr>
        <p:blipFill rotWithShape="1">
          <a:blip r:embed="rId4">
            <a:extLst>
              <a:ext uri="{28A0092B-C50C-407E-A947-70E740481C1C}">
                <a14:useLocalDpi xmlns:a14="http://schemas.microsoft.com/office/drawing/2010/main" val="0"/>
              </a:ext>
            </a:extLst>
          </a:blip>
          <a:srcRect l="9740" t="6303" r="6343" b="11345"/>
          <a:stretch/>
        </p:blipFill>
        <p:spPr>
          <a:xfrm>
            <a:off x="2034333" y="2169983"/>
            <a:ext cx="1727805" cy="2116562"/>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a:xfrm>
            <a:off x="242427" y="2607440"/>
            <a:ext cx="2148115"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mantoos.com</a:t>
            </a:r>
            <a:endParaRPr lang="en-US" sz="1200" dirty="0">
              <a:cs typeface="B Nazanin" panose="00000400000000000000" pitchFamily="2" charset="-78"/>
            </a:endParaRPr>
          </a:p>
        </p:txBody>
      </p:sp>
      <p:sp>
        <p:nvSpPr>
          <p:cNvPr id="21" name="Rectangle 20"/>
          <p:cNvSpPr/>
          <p:nvPr/>
        </p:nvSpPr>
        <p:spPr>
          <a:xfrm>
            <a:off x="3779090" y="3978768"/>
            <a:ext cx="1991981"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www.nndb.com</a:t>
            </a:r>
            <a:endParaRPr lang="en-US" sz="1200" dirty="0">
              <a:cs typeface="B Nazanin" panose="00000400000000000000" pitchFamily="2" charset="-78"/>
            </a:endParaRPr>
          </a:p>
        </p:txBody>
      </p:sp>
    </p:spTree>
    <p:extLst>
      <p:ext uri="{BB962C8B-B14F-4D97-AF65-F5344CB8AC3E}">
        <p14:creationId xmlns:p14="http://schemas.microsoft.com/office/powerpoint/2010/main" val="33052331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9156700" cy="6858000"/>
          </a:xfrm>
          <a:prstGeom prst="rect">
            <a:avLst/>
          </a:prstGeom>
        </p:spPr>
      </p:pic>
      <p:sp>
        <p:nvSpPr>
          <p:cNvPr id="16" name="TextBox 15"/>
          <p:cNvSpPr txBox="1"/>
          <p:nvPr/>
        </p:nvSpPr>
        <p:spPr>
          <a:xfrm>
            <a:off x="5377966" y="2521059"/>
            <a:ext cx="3659875" cy="1569660"/>
          </a:xfrm>
          <a:prstGeom prst="rect">
            <a:avLst/>
          </a:prstGeom>
          <a:noFill/>
        </p:spPr>
        <p:txBody>
          <a:bodyPr wrap="square" rtlCol="0">
            <a:spAutoFit/>
          </a:bodyPr>
          <a:lstStyle/>
          <a:p>
            <a:pPr algn="r" rtl="1"/>
            <a:r>
              <a:rPr lang="fa-IR" sz="2400" dirty="0">
                <a:cs typeface="B Nazanin" panose="00000400000000000000" pitchFamily="2" charset="-78"/>
              </a:rPr>
              <a:t>1955 – مارتین لوتر کینگ جونیور</a:t>
            </a:r>
            <a:r>
              <a:rPr lang="fa-IR" sz="2400" dirty="0" smtClean="0">
                <a:cs typeface="B Nazanin" panose="00000400000000000000" pitchFamily="2" charset="-78"/>
              </a:rPr>
              <a:t>،</a:t>
            </a:r>
          </a:p>
          <a:p>
            <a:pPr algn="r" rtl="1"/>
            <a:r>
              <a:rPr lang="fa-IR" sz="2400" dirty="0" smtClean="0">
                <a:cs typeface="B Nazanin" panose="00000400000000000000" pitchFamily="2" charset="-78"/>
              </a:rPr>
              <a:t> </a:t>
            </a:r>
            <a:r>
              <a:rPr lang="fa-IR" sz="2400" dirty="0">
                <a:cs typeface="B Nazanin" panose="00000400000000000000" pitchFamily="2" charset="-78"/>
              </a:rPr>
              <a:t>رهبر جنبش حقوق مدنی، </a:t>
            </a:r>
            <a:r>
              <a:rPr lang="fa-IR" sz="2400" dirty="0" smtClean="0">
                <a:cs typeface="B Nazanin" panose="00000400000000000000" pitchFamily="2" charset="-78"/>
              </a:rPr>
              <a:t>دانشنامۀ</a:t>
            </a:r>
          </a:p>
          <a:p>
            <a:pPr algn="r" rtl="1"/>
            <a:r>
              <a:rPr lang="fa-IR" sz="2400" dirty="0" smtClean="0">
                <a:cs typeface="B Nazanin" panose="00000400000000000000" pitchFamily="2" charset="-78"/>
              </a:rPr>
              <a:t> </a:t>
            </a:r>
            <a:r>
              <a:rPr lang="fa-IR" sz="2400" dirty="0">
                <a:cs typeface="B Nazanin" panose="00000400000000000000" pitchFamily="2" charset="-78"/>
              </a:rPr>
              <a:t>دکتری خود را در رشتۀ الهیات </a:t>
            </a:r>
            <a:r>
              <a:rPr lang="fa-IR" sz="2400" dirty="0" smtClean="0">
                <a:cs typeface="B Nazanin" panose="00000400000000000000" pitchFamily="2" charset="-78"/>
              </a:rPr>
              <a:t>از</a:t>
            </a:r>
          </a:p>
          <a:p>
            <a:pPr algn="r" rtl="1"/>
            <a:r>
              <a:rPr lang="fa-IR" sz="2400" dirty="0" smtClean="0">
                <a:cs typeface="B Nazanin" panose="00000400000000000000" pitchFamily="2" charset="-78"/>
              </a:rPr>
              <a:t> </a:t>
            </a:r>
            <a:r>
              <a:rPr lang="fa-IR" sz="2400" dirty="0">
                <a:cs typeface="B Nazanin" panose="00000400000000000000" pitchFamily="2" charset="-78"/>
              </a:rPr>
              <a:t>دانشگاه بوستون دریافت می دارد.</a:t>
            </a:r>
          </a:p>
        </p:txBody>
      </p:sp>
      <p:sp>
        <p:nvSpPr>
          <p:cNvPr id="17" name="TextBox 16"/>
          <p:cNvSpPr txBox="1"/>
          <p:nvPr/>
        </p:nvSpPr>
        <p:spPr>
          <a:xfrm>
            <a:off x="31750" y="5502534"/>
            <a:ext cx="9093200" cy="830997"/>
          </a:xfrm>
          <a:prstGeom prst="rect">
            <a:avLst/>
          </a:prstGeom>
          <a:noFill/>
        </p:spPr>
        <p:txBody>
          <a:bodyPr wrap="square" rtlCol="0">
            <a:spAutoFit/>
          </a:bodyPr>
          <a:lstStyle/>
          <a:p>
            <a:pPr algn="r" rtl="1"/>
            <a:r>
              <a:rPr lang="fa-IR" sz="2400" dirty="0" smtClean="0">
                <a:cs typeface="B Nazanin" panose="00000400000000000000" pitchFamily="2" charset="-78"/>
              </a:rPr>
              <a:t>2013- ماراتون بوستون با یک بمب گذاری که به جان باختن سه تن و زخمی شدن 264 نفر می انجامد دچار اختلال می شود.</a:t>
            </a:r>
            <a:endParaRPr lang="fa-IR" sz="2400" dirty="0">
              <a:cs typeface="B Nazanin" panose="00000400000000000000" pitchFamily="2" charset="-78"/>
            </a:endParaRPr>
          </a:p>
        </p:txBody>
      </p:sp>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3858" t="24317" r="143"/>
          <a:stretch/>
        </p:blipFill>
        <p:spPr>
          <a:xfrm>
            <a:off x="265692" y="2460552"/>
            <a:ext cx="4734556" cy="2799400"/>
          </a:xfrm>
          <a:prstGeom prst="rect">
            <a:avLst/>
          </a:prstGeom>
          <a:ln>
            <a:noFill/>
          </a:ln>
          <a:effectLst>
            <a:outerShdw blurRad="292100" dist="139700" dir="2700000" algn="tl" rotWithShape="0">
              <a:srgbClr val="333333">
                <a:alpha val="65000"/>
              </a:srgbClr>
            </a:outerShdw>
          </a:effectLst>
        </p:spPr>
      </p:pic>
      <p:sp>
        <p:nvSpPr>
          <p:cNvPr id="19" name="TextBox 18"/>
          <p:cNvSpPr txBox="1"/>
          <p:nvPr/>
        </p:nvSpPr>
        <p:spPr>
          <a:xfrm>
            <a:off x="3276600" y="163475"/>
            <a:ext cx="5563661" cy="830997"/>
          </a:xfrm>
          <a:prstGeom prst="rect">
            <a:avLst/>
          </a:prstGeom>
          <a:noFill/>
        </p:spPr>
        <p:txBody>
          <a:bodyPr wrap="square" rtlCol="0">
            <a:spAutoFit/>
          </a:bodyPr>
          <a:lstStyle/>
          <a:p>
            <a:pPr algn="r" rtl="1"/>
            <a:r>
              <a:rPr lang="fa-IR" sz="2400" dirty="0">
                <a:cs typeface="B Nazanin" panose="00000400000000000000" pitchFamily="2" charset="-78"/>
              </a:rPr>
              <a:t>1917- جان اف کندی که در 1960 به ریاست جمهوری انتخاب </a:t>
            </a:r>
            <a:r>
              <a:rPr lang="fa-IR" sz="2400" dirty="0" smtClean="0">
                <a:cs typeface="B Nazanin" panose="00000400000000000000" pitchFamily="2" charset="-78"/>
              </a:rPr>
              <a:t>شد </a:t>
            </a:r>
            <a:r>
              <a:rPr lang="fa-IR" sz="2400" dirty="0">
                <a:cs typeface="B Nazanin" panose="00000400000000000000" pitchFamily="2" charset="-78"/>
              </a:rPr>
              <a:t>در محلۀ بروکلین بوستون تولد می یابد.</a:t>
            </a:r>
          </a:p>
        </p:txBody>
      </p:sp>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l="8573" r="4165" b="7749"/>
          <a:stretch/>
        </p:blipFill>
        <p:spPr>
          <a:xfrm>
            <a:off x="609600" y="18197"/>
            <a:ext cx="1600200" cy="2247542"/>
          </a:xfrm>
          <a:prstGeom prst="rect">
            <a:avLst/>
          </a:prstGeom>
          <a:ln>
            <a:noFill/>
          </a:ln>
          <a:effectLst>
            <a:outerShdw blurRad="292100" dist="139700" dir="2700000" algn="tl" rotWithShape="0">
              <a:srgbClr val="333333">
                <a:alpha val="65000"/>
              </a:srgbClr>
            </a:outerShdw>
          </a:effectLst>
        </p:spPr>
      </p:pic>
      <p:sp>
        <p:nvSpPr>
          <p:cNvPr id="21" name="Rectangle 20"/>
          <p:cNvSpPr/>
          <p:nvPr/>
        </p:nvSpPr>
        <p:spPr>
          <a:xfrm>
            <a:off x="0" y="6524823"/>
            <a:ext cx="2632970" cy="276999"/>
          </a:xfrm>
          <a:prstGeom prst="rect">
            <a:avLst/>
          </a:prstGeom>
        </p:spPr>
        <p:txBody>
          <a:bodyPr wrap="square">
            <a:spAutoFit/>
          </a:bodyPr>
          <a:lstStyle/>
          <a:p>
            <a:pPr algn="r" rtl="1"/>
            <a:r>
              <a:rPr lang="en-US" sz="1200" dirty="0" smtClean="0">
                <a:cs typeface="B Nazanin" panose="00000400000000000000" pitchFamily="2" charset="-78"/>
              </a:rPr>
              <a:t>http://iipdigital.usembassy.gov</a:t>
            </a:r>
            <a:endParaRPr lang="en-US" sz="1200" dirty="0">
              <a:cs typeface="B Nazanin" panose="00000400000000000000" pitchFamily="2" charset="-78"/>
            </a:endParaRPr>
          </a:p>
        </p:txBody>
      </p:sp>
      <p:sp>
        <p:nvSpPr>
          <p:cNvPr id="22" name="Rectangle 21"/>
          <p:cNvSpPr/>
          <p:nvPr/>
        </p:nvSpPr>
        <p:spPr>
          <a:xfrm rot="16200000">
            <a:off x="-683250" y="1009997"/>
            <a:ext cx="2260600" cy="276999"/>
          </a:xfrm>
          <a:prstGeom prst="rect">
            <a:avLst/>
          </a:prstGeom>
        </p:spPr>
        <p:txBody>
          <a:bodyPr wrap="square">
            <a:spAutoFit/>
          </a:bodyPr>
          <a:lstStyle/>
          <a:p>
            <a:pPr algn="r" rtl="1"/>
            <a:r>
              <a:rPr lang="en-US" sz="1200" dirty="0">
                <a:cs typeface="B Nazanin" panose="00000400000000000000" pitchFamily="2" charset="-78"/>
              </a:rPr>
              <a:t>http://</a:t>
            </a:r>
            <a:r>
              <a:rPr lang="en-US" sz="1200" dirty="0" smtClean="0">
                <a:cs typeface="B Nazanin" panose="00000400000000000000" pitchFamily="2" charset="-78"/>
              </a:rPr>
              <a:t>www.iranisalam.com</a:t>
            </a:r>
            <a:endParaRPr lang="en-US" sz="1200" dirty="0">
              <a:cs typeface="B Nazanin" panose="00000400000000000000" pitchFamily="2" charset="-78"/>
            </a:endParaRPr>
          </a:p>
        </p:txBody>
      </p:sp>
      <p:sp>
        <p:nvSpPr>
          <p:cNvPr id="23" name="Rectangle 22"/>
          <p:cNvSpPr/>
          <p:nvPr/>
        </p:nvSpPr>
        <p:spPr>
          <a:xfrm>
            <a:off x="5349623" y="5194757"/>
            <a:ext cx="2400742" cy="276999"/>
          </a:xfrm>
          <a:prstGeom prst="rect">
            <a:avLst/>
          </a:prstGeom>
        </p:spPr>
        <p:txBody>
          <a:bodyPr wrap="square">
            <a:spAutoFit/>
          </a:bodyPr>
          <a:lstStyle/>
          <a:p>
            <a:pPr algn="r" rtl="1"/>
            <a:r>
              <a:rPr lang="en-US" sz="1200" dirty="0">
                <a:cs typeface="B Nazanin" panose="00000400000000000000" pitchFamily="2" charset="-78"/>
              </a:rPr>
              <a:t>http://</a:t>
            </a:r>
            <a:r>
              <a:rPr lang="en-US" sz="1200" dirty="0" smtClean="0">
                <a:cs typeface="B Nazanin" panose="00000400000000000000" pitchFamily="2" charset="-78"/>
              </a:rPr>
              <a:t>blog.parkfast.com</a:t>
            </a:r>
            <a:endParaRPr lang="en-US" sz="1200" dirty="0">
              <a:cs typeface="B Nazanin" panose="00000400000000000000" pitchFamily="2" charset="-78"/>
            </a:endParaRPr>
          </a:p>
        </p:txBody>
      </p:sp>
    </p:spTree>
    <p:extLst>
      <p:ext uri="{BB962C8B-B14F-4D97-AF65-F5344CB8AC3E}">
        <p14:creationId xmlns:p14="http://schemas.microsoft.com/office/powerpoint/2010/main" val="26792217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3" name="Flowchart: Sequential Access Storage 2"/>
          <p:cNvSpPr/>
          <p:nvPr/>
        </p:nvSpPr>
        <p:spPr>
          <a:xfrm>
            <a:off x="7893050" y="928803"/>
            <a:ext cx="1143000" cy="1104900"/>
          </a:xfrm>
          <a:prstGeom prst="flowChartMagneticTape">
            <a:avLst/>
          </a:prstGeom>
        </p:spPr>
        <p:style>
          <a:lnRef idx="2">
            <a:schemeClr val="accent3"/>
          </a:lnRef>
          <a:fillRef idx="1">
            <a:schemeClr val="lt1"/>
          </a:fillRef>
          <a:effectRef idx="0">
            <a:schemeClr val="accent3"/>
          </a:effectRef>
          <a:fontRef idx="minor">
            <a:schemeClr val="dk1"/>
          </a:fontRef>
        </p:style>
        <p:txBody>
          <a:bodyPr rtlCol="0" anchor="ctr"/>
          <a:lstStyle/>
          <a:p>
            <a:pPr lvl="0" algn="ctr"/>
            <a:r>
              <a:rPr lang="fa-IR" sz="2000" dirty="0">
                <a:solidFill>
                  <a:srgbClr val="00B050"/>
                </a:solidFill>
                <a:latin typeface="Arial" charset="0"/>
                <a:cs typeface="B Nazanin" panose="00000400000000000000" pitchFamily="2" charset="-78"/>
              </a:rPr>
              <a:t>بیشتر بدانیم</a:t>
            </a:r>
            <a:endParaRPr lang="en-US" sz="2000" dirty="0">
              <a:solidFill>
                <a:srgbClr val="00B050"/>
              </a:solidFill>
              <a:latin typeface="Arial" charset="0"/>
              <a:cs typeface="B Nazanin" panose="00000400000000000000" pitchFamily="2" charset="-78"/>
            </a:endParaRPr>
          </a:p>
        </p:txBody>
      </p:sp>
      <p:sp>
        <p:nvSpPr>
          <p:cNvPr id="5" name="TextBox 4"/>
          <p:cNvSpPr txBox="1"/>
          <p:nvPr/>
        </p:nvSpPr>
        <p:spPr>
          <a:xfrm>
            <a:off x="2108200" y="4046041"/>
            <a:ext cx="6553200" cy="1200329"/>
          </a:xfrm>
          <a:prstGeom prst="rect">
            <a:avLst/>
          </a:prstGeom>
          <a:noFill/>
        </p:spPr>
        <p:txBody>
          <a:bodyPr wrap="square" rtlCol="0">
            <a:spAutoFit/>
          </a:bodyPr>
          <a:lstStyle/>
          <a:p>
            <a:pPr algn="r"/>
            <a:r>
              <a:rPr lang="fa-IR" dirty="0">
                <a:cs typeface="B Nazanin" panose="00000400000000000000" pitchFamily="2" charset="-78"/>
              </a:rPr>
              <a:t>بنا بر سرشماری 2010، جمعیت بوستون از نظر ترکیب نژادی از 53.9 در صد سفید پوست، 24.4 درصد سیاه پوست، 17.5 در صد هیسپانیک یا لاتین تبار و 8.9 در صد آسیایی تبار تشکیل یافته است. بنابر یک ارزیابی که در 2012 انجام گرفته، جمعیت شهر به 636,479 بالغ می شود.</a:t>
            </a:r>
          </a:p>
        </p:txBody>
      </p:sp>
      <p:sp>
        <p:nvSpPr>
          <p:cNvPr id="6" name="TextBox 5"/>
          <p:cNvSpPr txBox="1"/>
          <p:nvPr/>
        </p:nvSpPr>
        <p:spPr>
          <a:xfrm>
            <a:off x="2641600" y="5921675"/>
            <a:ext cx="6019800" cy="646331"/>
          </a:xfrm>
          <a:prstGeom prst="rect">
            <a:avLst/>
          </a:prstGeom>
          <a:noFill/>
        </p:spPr>
        <p:txBody>
          <a:bodyPr wrap="square" rtlCol="0">
            <a:spAutoFit/>
          </a:bodyPr>
          <a:lstStyle/>
          <a:p>
            <a:pPr algn="r"/>
            <a:r>
              <a:rPr lang="fa-IR" dirty="0">
                <a:cs typeface="B Nazanin" panose="00000400000000000000" pitchFamily="2" charset="-78"/>
              </a:rPr>
              <a:t>بوستون تنها پایتخت ایالتی در ایالات به هم پیوستۀ آمریکا است که دارای کرانه ای در اقیانوس است.</a:t>
            </a:r>
            <a:endParaRPr lang="en-US" dirty="0">
              <a:cs typeface="B Nazanin" panose="00000400000000000000" pitchFamily="2" charset="-78"/>
            </a:endParaRPr>
          </a:p>
        </p:txBody>
      </p:sp>
      <p:sp>
        <p:nvSpPr>
          <p:cNvPr id="7" name="TextBox 6"/>
          <p:cNvSpPr txBox="1"/>
          <p:nvPr/>
        </p:nvSpPr>
        <p:spPr>
          <a:xfrm>
            <a:off x="1828800" y="2834746"/>
            <a:ext cx="6832600" cy="923330"/>
          </a:xfrm>
          <a:prstGeom prst="rect">
            <a:avLst/>
          </a:prstGeom>
          <a:noFill/>
        </p:spPr>
        <p:txBody>
          <a:bodyPr wrap="square" rtlCol="0">
            <a:spAutoFit/>
          </a:bodyPr>
          <a:lstStyle/>
          <a:p>
            <a:pPr algn="r"/>
            <a:r>
              <a:rPr lang="fa-IR" dirty="0">
                <a:cs typeface="B Nazanin" panose="00000400000000000000" pitchFamily="2" charset="-78"/>
              </a:rPr>
              <a:t>بوستون بر روی شبه جزیره ای که بوسیلۀ رودخانۀ چارلز و خلیج ماساچوست که یک بندرگاه طبیعی است، بنیان یافته و طی مدت 300 سال محل اصلی استقرار خود را با مسطح کردن تپه ها و پرکردن باطلاقها و موج گیرها به میزان سه برابر گسترش داده است.</a:t>
            </a:r>
          </a:p>
        </p:txBody>
      </p:sp>
      <p:sp>
        <p:nvSpPr>
          <p:cNvPr id="8" name="TextBox 7"/>
          <p:cNvSpPr txBox="1"/>
          <p:nvPr/>
        </p:nvSpPr>
        <p:spPr>
          <a:xfrm>
            <a:off x="2171700" y="5332450"/>
            <a:ext cx="6489700" cy="646331"/>
          </a:xfrm>
          <a:prstGeom prst="rect">
            <a:avLst/>
          </a:prstGeom>
          <a:noFill/>
        </p:spPr>
        <p:txBody>
          <a:bodyPr wrap="square" rtlCol="0">
            <a:spAutoFit/>
          </a:bodyPr>
          <a:lstStyle/>
          <a:p>
            <a:pPr algn="r"/>
            <a:r>
              <a:rPr lang="fa-IR" dirty="0">
                <a:cs typeface="B Nazanin" panose="00000400000000000000" pitchFamily="2" charset="-78"/>
              </a:rPr>
              <a:t>نیو انگلند آب و هوایی سرد دارد، ولی بوستون به سبب وضع ساحلی خود نسبت به نواحی درونی ایالات دارای آب و هوای معتدل تری است.</a:t>
            </a:r>
            <a:endParaRPr lang="en-US" dirty="0">
              <a:cs typeface="B Nazanin" panose="00000400000000000000" pitchFamily="2" charset="-78"/>
            </a:endParaRPr>
          </a:p>
        </p:txBody>
      </p:sp>
      <p:sp>
        <p:nvSpPr>
          <p:cNvPr id="9" name="Oval 8"/>
          <p:cNvSpPr/>
          <p:nvPr/>
        </p:nvSpPr>
        <p:spPr>
          <a:xfrm>
            <a:off x="8712200" y="2953703"/>
            <a:ext cx="323850" cy="31577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600">
              <a:cs typeface="B Nazanin" panose="00000400000000000000" pitchFamily="2" charset="-78"/>
            </a:endParaRPr>
          </a:p>
        </p:txBody>
      </p:sp>
      <p:sp>
        <p:nvSpPr>
          <p:cNvPr id="22" name="Oval 21"/>
          <p:cNvSpPr/>
          <p:nvPr/>
        </p:nvSpPr>
        <p:spPr>
          <a:xfrm>
            <a:off x="8712200" y="4070518"/>
            <a:ext cx="323850" cy="31577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600">
              <a:cs typeface="B Nazanin" panose="00000400000000000000" pitchFamily="2" charset="-78"/>
            </a:endParaRPr>
          </a:p>
        </p:txBody>
      </p:sp>
      <p:sp>
        <p:nvSpPr>
          <p:cNvPr id="23" name="Oval 22"/>
          <p:cNvSpPr/>
          <p:nvPr/>
        </p:nvSpPr>
        <p:spPr>
          <a:xfrm>
            <a:off x="8712200" y="5410200"/>
            <a:ext cx="323850" cy="31577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600">
              <a:cs typeface="B Nazanin" panose="00000400000000000000" pitchFamily="2" charset="-78"/>
            </a:endParaRPr>
          </a:p>
        </p:txBody>
      </p:sp>
      <p:sp>
        <p:nvSpPr>
          <p:cNvPr id="24" name="Oval 23"/>
          <p:cNvSpPr/>
          <p:nvPr/>
        </p:nvSpPr>
        <p:spPr>
          <a:xfrm>
            <a:off x="8712200" y="6011291"/>
            <a:ext cx="323850" cy="31577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600">
              <a:cs typeface="B Nazanin" panose="00000400000000000000" pitchFamily="2" charset="-78"/>
            </a:endParaRPr>
          </a:p>
        </p:txBody>
      </p:sp>
      <p:sp>
        <p:nvSpPr>
          <p:cNvPr id="25" name="Rectangle 24"/>
          <p:cNvSpPr/>
          <p:nvPr/>
        </p:nvSpPr>
        <p:spPr>
          <a:xfrm>
            <a:off x="2362200" y="6475673"/>
            <a:ext cx="2632970" cy="276999"/>
          </a:xfrm>
          <a:prstGeom prst="rect">
            <a:avLst/>
          </a:prstGeom>
        </p:spPr>
        <p:txBody>
          <a:bodyPr wrap="square">
            <a:spAutoFit/>
          </a:bodyPr>
          <a:lstStyle/>
          <a:p>
            <a:r>
              <a:rPr lang="en-US" sz="1200" dirty="0" smtClean="0">
                <a:cs typeface="B Nazanin" panose="00000400000000000000" pitchFamily="2" charset="-78"/>
              </a:rPr>
              <a:t>http://iipdigital.usembassy.gov</a:t>
            </a:r>
            <a:endParaRPr lang="en-US" sz="1200" dirty="0">
              <a:cs typeface="B Nazanin" panose="00000400000000000000" pitchFamily="2" charset="-78"/>
            </a:endParaRPr>
          </a:p>
        </p:txBody>
      </p:sp>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4692" y="339389"/>
            <a:ext cx="5380955" cy="2354168"/>
          </a:xfrm>
          <a:prstGeom prst="rect">
            <a:avLst/>
          </a:prstGeom>
          <a:ln>
            <a:noFill/>
          </a:ln>
          <a:effectLst>
            <a:outerShdw blurRad="292100" dist="139700" dir="2700000" algn="tl" rotWithShape="0">
              <a:srgbClr val="333333">
                <a:alpha val="65000"/>
              </a:srgbClr>
            </a:outerShdw>
          </a:effectLst>
        </p:spPr>
      </p:pic>
      <p:sp>
        <p:nvSpPr>
          <p:cNvPr id="28" name="Rectangle 27"/>
          <p:cNvSpPr/>
          <p:nvPr/>
        </p:nvSpPr>
        <p:spPr>
          <a:xfrm rot="16200000">
            <a:off x="913863" y="1119337"/>
            <a:ext cx="2515673" cy="276999"/>
          </a:xfrm>
          <a:prstGeom prst="rect">
            <a:avLst/>
          </a:prstGeom>
        </p:spPr>
        <p:txBody>
          <a:bodyPr wrap="square">
            <a:spAutoFit/>
          </a:bodyPr>
          <a:lstStyle/>
          <a:p>
            <a:r>
              <a:rPr lang="en-US" sz="1200" dirty="0" smtClean="0">
                <a:cs typeface="B Nazanin" panose="00000400000000000000" pitchFamily="2" charset="-78"/>
              </a:rPr>
              <a:t>http://www.jetblue.com</a:t>
            </a:r>
            <a:endParaRPr lang="en-US" sz="1200" dirty="0">
              <a:cs typeface="B Nazanin" panose="00000400000000000000" pitchFamily="2" charset="-78"/>
            </a:endParaRPr>
          </a:p>
        </p:txBody>
      </p:sp>
    </p:spTree>
    <p:extLst>
      <p:ext uri="{BB962C8B-B14F-4D97-AF65-F5344CB8AC3E}">
        <p14:creationId xmlns:p14="http://schemas.microsoft.com/office/powerpoint/2010/main" val="1947830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val="0"/>
              </a:ext>
            </a:extLst>
          </a:blip>
          <a:stretch>
            <a:fillRect/>
          </a:stretch>
        </p:blipFill>
        <p:spPr>
          <a:xfrm>
            <a:off x="0" y="0"/>
            <a:ext cx="9153215" cy="68580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5562600" cy="3706385"/>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4607" y="3162300"/>
            <a:ext cx="5699393" cy="3695700"/>
          </a:xfrm>
          <a:prstGeom prst="rect">
            <a:avLst/>
          </a:prstGeom>
          <a:ln>
            <a:noFill/>
          </a:ln>
          <a:effectLst>
            <a:outerShdw blurRad="292100" dist="139700" dir="2700000" algn="tl" rotWithShape="0">
              <a:srgbClr val="333333">
                <a:alpha val="65000"/>
              </a:srgbClr>
            </a:outerShdw>
          </a:effectLst>
        </p:spPr>
      </p:pic>
      <p:sp>
        <p:nvSpPr>
          <p:cNvPr id="11" name="Rectangle 10"/>
          <p:cNvSpPr/>
          <p:nvPr/>
        </p:nvSpPr>
        <p:spPr>
          <a:xfrm>
            <a:off x="-17708" y="12700"/>
            <a:ext cx="2799008" cy="307777"/>
          </a:xfrm>
          <a:prstGeom prst="rect">
            <a:avLst/>
          </a:prstGeom>
        </p:spPr>
        <p:txBody>
          <a:bodyPr wrap="square">
            <a:spAutoFit/>
          </a:bodyPr>
          <a:lstStyle/>
          <a:p>
            <a:pPr fontAlgn="auto">
              <a:spcBef>
                <a:spcPts val="0"/>
              </a:spcBef>
              <a:spcAft>
                <a:spcPts val="0"/>
              </a:spcAft>
            </a:pPr>
            <a:r>
              <a:rPr lang="en-US" sz="1400" dirty="0" smtClean="0">
                <a:solidFill>
                  <a:prstClr val="black"/>
                </a:solidFill>
                <a:latin typeface="Calibri" panose="020F0502020204030204"/>
                <a:cs typeface="B Nazanin" panose="00000400000000000000" pitchFamily="2" charset="-78"/>
              </a:rPr>
              <a:t>http://images.northrup.org</a:t>
            </a:r>
          </a:p>
        </p:txBody>
      </p:sp>
      <p:sp>
        <p:nvSpPr>
          <p:cNvPr id="12" name="Rectangle 11"/>
          <p:cNvSpPr/>
          <p:nvPr/>
        </p:nvSpPr>
        <p:spPr>
          <a:xfrm>
            <a:off x="1356396" y="6500781"/>
            <a:ext cx="1974761" cy="307777"/>
          </a:xfrm>
          <a:prstGeom prst="rect">
            <a:avLst/>
          </a:prstGeom>
        </p:spPr>
        <p:txBody>
          <a:bodyPr wrap="square">
            <a:spAutoFit/>
          </a:bodyPr>
          <a:lstStyle/>
          <a:p>
            <a:pPr fontAlgn="auto">
              <a:spcBef>
                <a:spcPts val="0"/>
              </a:spcBef>
              <a:spcAft>
                <a:spcPts val="0"/>
              </a:spcAft>
            </a:pPr>
            <a:r>
              <a:rPr lang="en-US" sz="1400" dirty="0" smtClean="0">
                <a:solidFill>
                  <a:prstClr val="black"/>
                </a:solidFill>
                <a:latin typeface="Calibri" panose="020F0502020204030204"/>
                <a:cs typeface="B Nazanin" panose="00000400000000000000" pitchFamily="2" charset="-78"/>
              </a:rPr>
              <a:t>http://gdb.voanews.com</a:t>
            </a:r>
          </a:p>
        </p:txBody>
      </p:sp>
      <p:sp>
        <p:nvSpPr>
          <p:cNvPr id="13" name="TextBox 12"/>
          <p:cNvSpPr txBox="1"/>
          <p:nvPr/>
        </p:nvSpPr>
        <p:spPr>
          <a:xfrm>
            <a:off x="5257800" y="10685"/>
            <a:ext cx="2625869" cy="461665"/>
          </a:xfrm>
          <a:prstGeom prst="rect">
            <a:avLst/>
          </a:prstGeom>
          <a:noFill/>
        </p:spPr>
        <p:txBody>
          <a:bodyPr wrap="square" rtlCol="0">
            <a:spAutoFit/>
          </a:bodyPr>
          <a:lstStyle/>
          <a:p>
            <a:pPr algn="ctr"/>
            <a:r>
              <a:rPr lang="fa-IR" sz="2400" dirty="0" smtClean="0">
                <a:solidFill>
                  <a:schemeClr val="accent6">
                    <a:lumMod val="75000"/>
                  </a:schemeClr>
                </a:solidFill>
                <a:cs typeface="B Nazanin" panose="00000400000000000000" pitchFamily="2" charset="-78"/>
              </a:rPr>
              <a:t>خیابان بویلستون</a:t>
            </a:r>
            <a:endParaRPr lang="en-US" sz="2400" dirty="0">
              <a:solidFill>
                <a:schemeClr val="accent6">
                  <a:lumMod val="75000"/>
                </a:schemeClr>
              </a:solidFill>
              <a:cs typeface="B Nazanin" panose="00000400000000000000" pitchFamily="2" charset="-78"/>
            </a:endParaRPr>
          </a:p>
        </p:txBody>
      </p:sp>
    </p:spTree>
    <p:extLst>
      <p:ext uri="{BB962C8B-B14F-4D97-AF65-F5344CB8AC3E}">
        <p14:creationId xmlns:p14="http://schemas.microsoft.com/office/powerpoint/2010/main" val="22796245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4785" y="0"/>
            <a:ext cx="9158785"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34" y="0"/>
            <a:ext cx="5562600" cy="405895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7388" y="2895600"/>
            <a:ext cx="5283200" cy="396240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5793601" y="924580"/>
            <a:ext cx="2438488" cy="461665"/>
          </a:xfrm>
          <a:prstGeom prst="rect">
            <a:avLst/>
          </a:prstGeom>
          <a:noFill/>
        </p:spPr>
        <p:txBody>
          <a:bodyPr wrap="none" rtlCol="0">
            <a:spAutoFit/>
          </a:bodyPr>
          <a:lstStyle/>
          <a:p>
            <a:r>
              <a:rPr lang="fa-IR" sz="2400" dirty="0">
                <a:solidFill>
                  <a:srgbClr val="C00000"/>
                </a:solidFill>
                <a:cs typeface="B Nazanin" panose="00000400000000000000" pitchFamily="2" charset="-78"/>
              </a:rPr>
              <a:t>ارکستر سمفونی بوستون</a:t>
            </a:r>
            <a:endParaRPr lang="en-US" sz="2400" dirty="0">
              <a:solidFill>
                <a:srgbClr val="C00000"/>
              </a:solidFill>
              <a:cs typeface="B Nazanin" panose="00000400000000000000" pitchFamily="2" charset="-78"/>
            </a:endParaRPr>
          </a:p>
        </p:txBody>
      </p:sp>
      <p:sp>
        <p:nvSpPr>
          <p:cNvPr id="9" name="Rectangle 8"/>
          <p:cNvSpPr/>
          <p:nvPr/>
        </p:nvSpPr>
        <p:spPr>
          <a:xfrm>
            <a:off x="-31845" y="4069195"/>
            <a:ext cx="3048000"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upload.wikimedia.org</a:t>
            </a:r>
            <a:endParaRPr lang="en-US" sz="1200" dirty="0">
              <a:cs typeface="B Nazanin" panose="00000400000000000000" pitchFamily="2" charset="-78"/>
            </a:endParaRPr>
          </a:p>
        </p:txBody>
      </p:sp>
      <p:sp>
        <p:nvSpPr>
          <p:cNvPr id="10" name="Rectangle 9"/>
          <p:cNvSpPr/>
          <p:nvPr/>
        </p:nvSpPr>
        <p:spPr>
          <a:xfrm>
            <a:off x="1492155" y="6550223"/>
            <a:ext cx="2980938"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upload.wikimedia.org</a:t>
            </a:r>
            <a:endParaRPr lang="en-US" sz="1200" dirty="0">
              <a:cs typeface="B Nazanin" panose="00000400000000000000" pitchFamily="2" charset="-78"/>
            </a:endParaRPr>
          </a:p>
        </p:txBody>
      </p:sp>
    </p:spTree>
    <p:extLst>
      <p:ext uri="{BB962C8B-B14F-4D97-AF65-F5344CB8AC3E}">
        <p14:creationId xmlns:p14="http://schemas.microsoft.com/office/powerpoint/2010/main" val="2034999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8892" y="0"/>
            <a:ext cx="6057717" cy="4038478"/>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a:srcRect t="12632"/>
          <a:stretch/>
        </p:blipFill>
        <p:spPr>
          <a:xfrm>
            <a:off x="-25446" y="3661309"/>
            <a:ext cx="4953000" cy="3244331"/>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336168" y="1483669"/>
            <a:ext cx="2073003" cy="584775"/>
          </a:xfrm>
          <a:prstGeom prst="rect">
            <a:avLst/>
          </a:prstGeom>
          <a:noFill/>
        </p:spPr>
        <p:txBody>
          <a:bodyPr wrap="none" rtlCol="0">
            <a:spAutoFit/>
          </a:bodyPr>
          <a:lstStyle/>
          <a:p>
            <a:r>
              <a:rPr lang="fa-IR" sz="3200" dirty="0" smtClean="0">
                <a:solidFill>
                  <a:schemeClr val="accent2">
                    <a:lumMod val="75000"/>
                  </a:schemeClr>
                </a:solidFill>
                <a:cs typeface="B Nazanin" panose="00000400000000000000" pitchFamily="2" charset="-78"/>
              </a:rPr>
              <a:t>دانشگاه هاروارد</a:t>
            </a:r>
            <a:endParaRPr lang="en-US" sz="3200" dirty="0">
              <a:solidFill>
                <a:schemeClr val="accent2">
                  <a:lumMod val="75000"/>
                </a:schemeClr>
              </a:solidFill>
              <a:cs typeface="B Nazanin" panose="00000400000000000000" pitchFamily="2" charset="-78"/>
            </a:endParaRPr>
          </a:p>
        </p:txBody>
      </p:sp>
      <p:sp>
        <p:nvSpPr>
          <p:cNvPr id="9" name="Rectangle 8"/>
          <p:cNvSpPr/>
          <p:nvPr/>
        </p:nvSpPr>
        <p:spPr>
          <a:xfrm>
            <a:off x="4953000" y="6524823"/>
            <a:ext cx="2349500" cy="307777"/>
          </a:xfrm>
          <a:prstGeom prst="rect">
            <a:avLst/>
          </a:prstGeom>
        </p:spPr>
        <p:txBody>
          <a:bodyPr wrap="square">
            <a:spAutoFit/>
          </a:bodyPr>
          <a:lstStyle/>
          <a:p>
            <a:r>
              <a:rPr lang="en-US" sz="1400" dirty="0" smtClean="0">
                <a:cs typeface="B Nazanin" panose="00000400000000000000" pitchFamily="2" charset="-78"/>
              </a:rPr>
              <a:t>http://upload.wikimedia.org</a:t>
            </a:r>
            <a:endParaRPr lang="en-US" sz="1400" dirty="0">
              <a:cs typeface="B Nazanin" panose="00000400000000000000" pitchFamily="2" charset="-78"/>
            </a:endParaRPr>
          </a:p>
        </p:txBody>
      </p:sp>
      <p:sp>
        <p:nvSpPr>
          <p:cNvPr id="10" name="Rectangle 9"/>
          <p:cNvSpPr/>
          <p:nvPr/>
        </p:nvSpPr>
        <p:spPr>
          <a:xfrm>
            <a:off x="6477000" y="4051178"/>
            <a:ext cx="2970266" cy="307777"/>
          </a:xfrm>
          <a:prstGeom prst="rect">
            <a:avLst/>
          </a:prstGeom>
        </p:spPr>
        <p:txBody>
          <a:bodyPr wrap="square">
            <a:spAutoFit/>
          </a:bodyPr>
          <a:lstStyle/>
          <a:p>
            <a:r>
              <a:rPr lang="en-US" sz="1400" dirty="0" smtClean="0">
                <a:cs typeface="B Nazanin" panose="00000400000000000000" pitchFamily="2" charset="-78"/>
              </a:rPr>
              <a:t>http://images4.alphacoders.com</a:t>
            </a:r>
            <a:endParaRPr lang="en-US" sz="1400" dirty="0">
              <a:cs typeface="B Nazanin" panose="00000400000000000000" pitchFamily="2" charset="-78"/>
            </a:endParaRPr>
          </a:p>
        </p:txBody>
      </p:sp>
    </p:spTree>
    <p:extLst>
      <p:ext uri="{BB962C8B-B14F-4D97-AF65-F5344CB8AC3E}">
        <p14:creationId xmlns:p14="http://schemas.microsoft.com/office/powerpoint/2010/main" val="17019888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 y="2275"/>
            <a:ext cx="9144000" cy="685800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000" b="3029"/>
          <a:stretch/>
        </p:blipFill>
        <p:spPr>
          <a:xfrm>
            <a:off x="3505200" y="2275"/>
            <a:ext cx="5638799" cy="3897379"/>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5374" b="15075"/>
          <a:stretch/>
        </p:blipFill>
        <p:spPr>
          <a:xfrm>
            <a:off x="0" y="3144744"/>
            <a:ext cx="6400800" cy="3713255"/>
          </a:xfrm>
          <a:prstGeom prst="rect">
            <a:avLst/>
          </a:prstGeom>
        </p:spPr>
      </p:pic>
      <p:sp>
        <p:nvSpPr>
          <p:cNvPr id="8" name="TextBox 7"/>
          <p:cNvSpPr txBox="1"/>
          <p:nvPr/>
        </p:nvSpPr>
        <p:spPr>
          <a:xfrm>
            <a:off x="515723" y="1143000"/>
            <a:ext cx="1898277" cy="523220"/>
          </a:xfrm>
          <a:prstGeom prst="rect">
            <a:avLst/>
          </a:prstGeom>
          <a:noFill/>
        </p:spPr>
        <p:txBody>
          <a:bodyPr wrap="none" rtlCol="0">
            <a:spAutoFit/>
          </a:bodyPr>
          <a:lstStyle/>
          <a:p>
            <a:r>
              <a:rPr lang="fa-IR" sz="2800" dirty="0" smtClean="0">
                <a:solidFill>
                  <a:srgbClr val="00B0F0"/>
                </a:solidFill>
                <a:cs typeface="B Nazanin" panose="00000400000000000000" pitchFamily="2" charset="-78"/>
              </a:rPr>
              <a:t>دانشگاه کمبریج</a:t>
            </a:r>
            <a:endParaRPr lang="en-US" sz="2800" dirty="0">
              <a:solidFill>
                <a:srgbClr val="00B0F0"/>
              </a:solidFill>
              <a:cs typeface="B Nazanin" panose="00000400000000000000" pitchFamily="2" charset="-78"/>
            </a:endParaRPr>
          </a:p>
        </p:txBody>
      </p:sp>
      <p:sp>
        <p:nvSpPr>
          <p:cNvPr id="9" name="Rectangle 8"/>
          <p:cNvSpPr/>
          <p:nvPr/>
        </p:nvSpPr>
        <p:spPr>
          <a:xfrm>
            <a:off x="7315200" y="3899654"/>
            <a:ext cx="2133600"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www.corvit.com</a:t>
            </a:r>
            <a:endParaRPr lang="en-US" sz="1200" dirty="0">
              <a:cs typeface="B Nazanin" panose="00000400000000000000" pitchFamily="2" charset="-78"/>
            </a:endParaRPr>
          </a:p>
        </p:txBody>
      </p:sp>
      <p:sp>
        <p:nvSpPr>
          <p:cNvPr id="10" name="Rectangle 9"/>
          <p:cNvSpPr/>
          <p:nvPr/>
        </p:nvSpPr>
        <p:spPr>
          <a:xfrm>
            <a:off x="6400800" y="6550222"/>
            <a:ext cx="2510971"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upload.wikimedia.org</a:t>
            </a:r>
            <a:endParaRPr lang="en-US" sz="1200" dirty="0">
              <a:cs typeface="B Nazanin" panose="00000400000000000000" pitchFamily="2" charset="-78"/>
            </a:endParaRPr>
          </a:p>
        </p:txBody>
      </p:sp>
    </p:spTree>
    <p:extLst>
      <p:ext uri="{BB962C8B-B14F-4D97-AF65-F5344CB8AC3E}">
        <p14:creationId xmlns:p14="http://schemas.microsoft.com/office/powerpoint/2010/main" val="3038050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4" name="Titre 1"/>
          <p:cNvSpPr>
            <a:spLocks noGrp="1"/>
          </p:cNvSpPr>
          <p:nvPr>
            <p:ph type="title"/>
          </p:nvPr>
        </p:nvSpPr>
        <p:spPr>
          <a:xfrm>
            <a:off x="6781800" y="274638"/>
            <a:ext cx="1905000" cy="1143000"/>
          </a:xfrm>
        </p:spPr>
        <p:txBody>
          <a:bodyPr/>
          <a:lstStyle/>
          <a:p>
            <a:pPr algn="r">
              <a:defRPr/>
            </a:pPr>
            <a:r>
              <a:rPr lang="fa-IR" sz="3200" dirty="0" smtClean="0">
                <a:cs typeface="B Nazanin" panose="00000400000000000000" pitchFamily="2" charset="-78"/>
              </a:rPr>
              <a:t>نیو انگلند</a:t>
            </a:r>
            <a:endParaRPr lang="fr-CA" sz="3200" dirty="0" smtClean="0">
              <a:cs typeface="B Nazanin" panose="00000400000000000000" pitchFamily="2" charset="-78"/>
            </a:endParaRPr>
          </a:p>
        </p:txBody>
      </p:sp>
      <p:sp>
        <p:nvSpPr>
          <p:cNvPr id="2" name="TextBox 1"/>
          <p:cNvSpPr txBox="1"/>
          <p:nvPr/>
        </p:nvSpPr>
        <p:spPr>
          <a:xfrm>
            <a:off x="2057400" y="615305"/>
            <a:ext cx="2738250" cy="369332"/>
          </a:xfrm>
          <a:prstGeom prst="rect">
            <a:avLst/>
          </a:prstGeom>
          <a:noFill/>
        </p:spPr>
        <p:txBody>
          <a:bodyPr wrap="none" rtlCol="0">
            <a:spAutoFit/>
          </a:bodyPr>
          <a:lstStyle/>
          <a:p>
            <a:r>
              <a:rPr lang="en-US" dirty="0">
                <a:latin typeface="+mn-lt"/>
                <a:cs typeface="B Nazanin" panose="00000400000000000000" pitchFamily="2" charset="-78"/>
              </a:rPr>
              <a:t>US </a:t>
            </a:r>
            <a:r>
              <a:rPr lang="en-US" dirty="0" smtClean="0">
                <a:latin typeface="+mn-lt"/>
                <a:cs typeface="B Nazanin" panose="00000400000000000000" pitchFamily="2" charset="-78"/>
              </a:rPr>
              <a:t>New-England </a:t>
            </a:r>
            <a:r>
              <a:rPr lang="en-US" dirty="0">
                <a:latin typeface="+mn-lt"/>
                <a:cs typeface="B Nazanin" panose="00000400000000000000" pitchFamily="2" charset="-78"/>
              </a:rPr>
              <a:t>states</a:t>
            </a:r>
          </a:p>
        </p:txBody>
      </p:sp>
      <p:sp>
        <p:nvSpPr>
          <p:cNvPr id="6" name="TextBox 5"/>
          <p:cNvSpPr txBox="1"/>
          <p:nvPr/>
        </p:nvSpPr>
        <p:spPr>
          <a:xfrm>
            <a:off x="8008275" y="1202193"/>
            <a:ext cx="769763" cy="338554"/>
          </a:xfrm>
          <a:prstGeom prst="rect">
            <a:avLst/>
          </a:prstGeom>
          <a:noFill/>
        </p:spPr>
        <p:txBody>
          <a:bodyPr wrap="none" rtlCol="0">
            <a:spAutoFit/>
          </a:bodyPr>
          <a:lstStyle/>
          <a:p>
            <a:r>
              <a:rPr lang="fa-IR" sz="1600" b="1" dirty="0" smtClean="0">
                <a:cs typeface="B Nazanin" panose="00000400000000000000" pitchFamily="2" charset="-78"/>
              </a:rPr>
              <a:t>تاریخچه</a:t>
            </a:r>
            <a:endParaRPr lang="en-US" sz="1600" b="1" dirty="0">
              <a:cs typeface="B Nazanin" panose="00000400000000000000" pitchFamily="2" charset="-78"/>
            </a:endParaRPr>
          </a:p>
        </p:txBody>
      </p:sp>
      <p:sp>
        <p:nvSpPr>
          <p:cNvPr id="10" name="TextBox 9"/>
          <p:cNvSpPr txBox="1"/>
          <p:nvPr/>
        </p:nvSpPr>
        <p:spPr>
          <a:xfrm>
            <a:off x="5127626" y="1706791"/>
            <a:ext cx="4374352" cy="369332"/>
          </a:xfrm>
          <a:prstGeom prst="rect">
            <a:avLst/>
          </a:prstGeom>
          <a:noFill/>
        </p:spPr>
        <p:txBody>
          <a:bodyPr wrap="square" rtlCol="0">
            <a:spAutoFit/>
          </a:bodyPr>
          <a:lstStyle/>
          <a:p>
            <a:r>
              <a:rPr lang="fa-IR" dirty="0">
                <a:solidFill>
                  <a:prstClr val="black"/>
                </a:solidFill>
                <a:cs typeface="B Nazanin" panose="00000400000000000000" pitchFamily="2" charset="-78"/>
              </a:rPr>
              <a:t>قرن </a:t>
            </a:r>
            <a:r>
              <a:rPr lang="fa-IR" dirty="0" smtClean="0">
                <a:solidFill>
                  <a:prstClr val="black"/>
                </a:solidFill>
                <a:cs typeface="B Nazanin" panose="00000400000000000000" pitchFamily="2" charset="-78"/>
              </a:rPr>
              <a:t>۱۷                دهکده ای </a:t>
            </a:r>
            <a:r>
              <a:rPr lang="fa-IR" dirty="0">
                <a:solidFill>
                  <a:prstClr val="black"/>
                </a:solidFill>
                <a:cs typeface="B Nazanin" panose="00000400000000000000" pitchFamily="2" charset="-78"/>
              </a:rPr>
              <a:t>برای مقاصد </a:t>
            </a:r>
            <a:r>
              <a:rPr lang="fa-IR" dirty="0" smtClean="0">
                <a:solidFill>
                  <a:prstClr val="black"/>
                </a:solidFill>
                <a:cs typeface="B Nazanin" panose="00000400000000000000" pitchFamily="2" charset="-78"/>
              </a:rPr>
              <a:t>دفاعی    </a:t>
            </a:r>
            <a:endParaRPr lang="en-US" dirty="0">
              <a:cs typeface="B Nazanin" panose="00000400000000000000" pitchFamily="2" charset="-78"/>
            </a:endParaRPr>
          </a:p>
        </p:txBody>
      </p:sp>
      <p:cxnSp>
        <p:nvCxnSpPr>
          <p:cNvPr id="12" name="Straight Arrow Connector 11"/>
          <p:cNvCxnSpPr/>
          <p:nvPr/>
        </p:nvCxnSpPr>
        <p:spPr>
          <a:xfrm flipH="1">
            <a:off x="7779675" y="1894213"/>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TextBox 14"/>
          <p:cNvSpPr txBox="1"/>
          <p:nvPr/>
        </p:nvSpPr>
        <p:spPr>
          <a:xfrm>
            <a:off x="7715860" y="2556393"/>
            <a:ext cx="1148740" cy="369332"/>
          </a:xfrm>
          <a:prstGeom prst="rect">
            <a:avLst/>
          </a:prstGeom>
          <a:noFill/>
        </p:spPr>
        <p:txBody>
          <a:bodyPr wrap="square" rtlCol="0">
            <a:spAutoFit/>
          </a:bodyPr>
          <a:lstStyle/>
          <a:p>
            <a:r>
              <a:rPr lang="fa-IR" dirty="0">
                <a:solidFill>
                  <a:prstClr val="black"/>
                </a:solidFill>
                <a:cs typeface="B Nazanin" panose="00000400000000000000" pitchFamily="2" charset="-78"/>
              </a:rPr>
              <a:t>نیاز به امنیت</a:t>
            </a:r>
            <a:endParaRPr lang="en-US" dirty="0">
              <a:cs typeface="B Nazanin" panose="00000400000000000000" pitchFamily="2" charset="-78"/>
            </a:endParaRPr>
          </a:p>
        </p:txBody>
      </p:sp>
      <p:cxnSp>
        <p:nvCxnSpPr>
          <p:cNvPr id="17" name="Straight Arrow Connector 16"/>
          <p:cNvCxnSpPr/>
          <p:nvPr/>
        </p:nvCxnSpPr>
        <p:spPr>
          <a:xfrm flipH="1">
            <a:off x="5885368" y="2971891"/>
            <a:ext cx="61233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23" name="TextBox 22"/>
          <p:cNvSpPr txBox="1"/>
          <p:nvPr/>
        </p:nvSpPr>
        <p:spPr>
          <a:xfrm>
            <a:off x="2412040" y="2840881"/>
            <a:ext cx="1775348" cy="369332"/>
          </a:xfrm>
          <a:prstGeom prst="rect">
            <a:avLst/>
          </a:prstGeom>
          <a:noFill/>
        </p:spPr>
        <p:txBody>
          <a:bodyPr wrap="square" rtlCol="0">
            <a:spAutoFit/>
          </a:bodyPr>
          <a:lstStyle/>
          <a:p>
            <a:r>
              <a:rPr lang="fa-IR" dirty="0">
                <a:cs typeface="B Nazanin" panose="00000400000000000000" pitchFamily="2" charset="-78"/>
              </a:rPr>
              <a:t>زندگی گروهی </a:t>
            </a:r>
            <a:endParaRPr lang="en-US" dirty="0">
              <a:cs typeface="B Nazanin" panose="00000400000000000000" pitchFamily="2" charset="-78"/>
            </a:endParaRPr>
          </a:p>
        </p:txBody>
      </p:sp>
      <p:cxnSp>
        <p:nvCxnSpPr>
          <p:cNvPr id="25" name="Straight Arrow Connector 24"/>
          <p:cNvCxnSpPr/>
          <p:nvPr/>
        </p:nvCxnSpPr>
        <p:spPr>
          <a:xfrm flipH="1">
            <a:off x="5885368" y="3035191"/>
            <a:ext cx="61233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26" name="TextBox 25"/>
          <p:cNvSpPr txBox="1"/>
          <p:nvPr/>
        </p:nvSpPr>
        <p:spPr>
          <a:xfrm>
            <a:off x="6558096" y="2913404"/>
            <a:ext cx="2506018" cy="369332"/>
          </a:xfrm>
          <a:prstGeom prst="rect">
            <a:avLst/>
          </a:prstGeom>
          <a:noFill/>
        </p:spPr>
        <p:txBody>
          <a:bodyPr wrap="square" rtlCol="0">
            <a:spAutoFit/>
          </a:bodyPr>
          <a:lstStyle/>
          <a:p>
            <a:r>
              <a:rPr lang="fa-IR" dirty="0">
                <a:solidFill>
                  <a:prstClr val="black"/>
                </a:solidFill>
                <a:cs typeface="B Nazanin" panose="00000400000000000000" pitchFamily="2" charset="-78"/>
              </a:rPr>
              <a:t>ویژگی های خاص جغرافیایی</a:t>
            </a:r>
            <a:endParaRPr lang="en-US" dirty="0">
              <a:cs typeface="B Nazanin" panose="00000400000000000000" pitchFamily="2" charset="-78"/>
            </a:endParaRPr>
          </a:p>
        </p:txBody>
      </p:sp>
      <p:sp>
        <p:nvSpPr>
          <p:cNvPr id="27" name="Left Brace 26"/>
          <p:cNvSpPr/>
          <p:nvPr/>
        </p:nvSpPr>
        <p:spPr>
          <a:xfrm>
            <a:off x="6481793" y="2539709"/>
            <a:ext cx="269852" cy="914400"/>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sz="1400">
              <a:cs typeface="B Nazanin" panose="00000400000000000000" pitchFamily="2" charset="-78"/>
            </a:endParaRPr>
          </a:p>
        </p:txBody>
      </p:sp>
      <p:cxnSp>
        <p:nvCxnSpPr>
          <p:cNvPr id="29" name="Straight Arrow Connector 28"/>
          <p:cNvCxnSpPr/>
          <p:nvPr/>
        </p:nvCxnSpPr>
        <p:spPr>
          <a:xfrm flipH="1">
            <a:off x="3826577" y="3092675"/>
            <a:ext cx="61233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30" name="TextBox 29"/>
          <p:cNvSpPr txBox="1"/>
          <p:nvPr/>
        </p:nvSpPr>
        <p:spPr>
          <a:xfrm>
            <a:off x="4312770" y="2789160"/>
            <a:ext cx="1629713" cy="369332"/>
          </a:xfrm>
          <a:prstGeom prst="rect">
            <a:avLst/>
          </a:prstGeom>
          <a:noFill/>
        </p:spPr>
        <p:txBody>
          <a:bodyPr wrap="square" rtlCol="0">
            <a:spAutoFit/>
          </a:bodyPr>
          <a:lstStyle/>
          <a:p>
            <a:r>
              <a:rPr lang="fa-IR" dirty="0">
                <a:solidFill>
                  <a:prstClr val="black"/>
                </a:solidFill>
                <a:cs typeface="B Nazanin" panose="00000400000000000000" pitchFamily="2" charset="-78"/>
              </a:rPr>
              <a:t>مجتمع های زیستی </a:t>
            </a:r>
            <a:endParaRPr lang="en-US" dirty="0">
              <a:cs typeface="B Nazanin" panose="00000400000000000000" pitchFamily="2" charset="-78"/>
            </a:endParaRPr>
          </a:p>
        </p:txBody>
      </p:sp>
      <p:sp>
        <p:nvSpPr>
          <p:cNvPr id="31" name="TextBox 30"/>
          <p:cNvSpPr txBox="1"/>
          <p:nvPr/>
        </p:nvSpPr>
        <p:spPr>
          <a:xfrm>
            <a:off x="7811105" y="2026505"/>
            <a:ext cx="1135247" cy="369332"/>
          </a:xfrm>
          <a:prstGeom prst="rect">
            <a:avLst/>
          </a:prstGeom>
          <a:noFill/>
        </p:spPr>
        <p:txBody>
          <a:bodyPr wrap="none" rtlCol="0">
            <a:spAutoFit/>
          </a:bodyPr>
          <a:lstStyle/>
          <a:p>
            <a:r>
              <a:rPr lang="fa-IR" dirty="0">
                <a:solidFill>
                  <a:prstClr val="black"/>
                </a:solidFill>
                <a:latin typeface="Calibri" panose="020F0502020204030204"/>
                <a:cs typeface="B Nazanin" panose="00000400000000000000" pitchFamily="2" charset="-78"/>
              </a:rPr>
              <a:t>مهاجران اولیه</a:t>
            </a:r>
            <a:endParaRPr lang="en-US" dirty="0">
              <a:cs typeface="B Nazanin" panose="00000400000000000000" pitchFamily="2" charset="-78"/>
            </a:endParaRPr>
          </a:p>
        </p:txBody>
      </p:sp>
      <p:cxnSp>
        <p:nvCxnSpPr>
          <p:cNvPr id="32" name="Straight Arrow Connector 31"/>
          <p:cNvCxnSpPr/>
          <p:nvPr/>
        </p:nvCxnSpPr>
        <p:spPr>
          <a:xfrm flipH="1">
            <a:off x="7342870" y="2244924"/>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3" name="TextBox 32"/>
          <p:cNvSpPr txBox="1"/>
          <p:nvPr/>
        </p:nvSpPr>
        <p:spPr>
          <a:xfrm>
            <a:off x="3644581" y="2036920"/>
            <a:ext cx="3486852" cy="369332"/>
          </a:xfrm>
          <a:prstGeom prst="rect">
            <a:avLst/>
          </a:prstGeom>
          <a:noFill/>
        </p:spPr>
        <p:txBody>
          <a:bodyPr wrap="none" rtlCol="0">
            <a:spAutoFit/>
          </a:bodyPr>
          <a:lstStyle/>
          <a:p>
            <a:r>
              <a:rPr lang="fa-IR" dirty="0">
                <a:solidFill>
                  <a:prstClr val="black"/>
                </a:solidFill>
                <a:latin typeface="Calibri" panose="020F0502020204030204"/>
                <a:cs typeface="B Nazanin" panose="00000400000000000000" pitchFamily="2" charset="-78"/>
              </a:rPr>
              <a:t>پروتستان‌های محافظه کار انگلیسی (پیوریتن‌ها)</a:t>
            </a:r>
            <a:endParaRPr lang="en-US" dirty="0">
              <a:cs typeface="B Nazanin" panose="00000400000000000000" pitchFamily="2" charset="-78"/>
            </a:endParaRPr>
          </a:p>
        </p:txBody>
      </p:sp>
      <p:cxnSp>
        <p:nvCxnSpPr>
          <p:cNvPr id="37" name="Elbow Connector 36"/>
          <p:cNvCxnSpPr/>
          <p:nvPr/>
        </p:nvCxnSpPr>
        <p:spPr>
          <a:xfrm rot="16200000" flipH="1">
            <a:off x="5473873" y="3184437"/>
            <a:ext cx="582778" cy="523150"/>
          </a:xfrm>
          <a:prstGeom prst="bentConnector3">
            <a:avLst>
              <a:gd name="adj1" fmla="val 50000"/>
            </a:avLst>
          </a:prstGeom>
          <a:ln>
            <a:tailEnd type="triangle"/>
          </a:ln>
        </p:spPr>
        <p:style>
          <a:lnRef idx="3">
            <a:schemeClr val="accent2"/>
          </a:lnRef>
          <a:fillRef idx="0">
            <a:schemeClr val="accent2"/>
          </a:fillRef>
          <a:effectRef idx="2">
            <a:schemeClr val="accent2"/>
          </a:effectRef>
          <a:fontRef idx="minor">
            <a:schemeClr val="tx1"/>
          </a:fontRef>
        </p:style>
      </p:cxnSp>
      <p:sp>
        <p:nvSpPr>
          <p:cNvPr id="42" name="TextBox 41"/>
          <p:cNvSpPr txBox="1"/>
          <p:nvPr/>
        </p:nvSpPr>
        <p:spPr>
          <a:xfrm>
            <a:off x="5474386" y="3854958"/>
            <a:ext cx="3578693" cy="181588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r"/>
            <a:r>
              <a:rPr lang="fa-IR" sz="1600" dirty="0" smtClean="0">
                <a:solidFill>
                  <a:prstClr val="black"/>
                </a:solidFill>
                <a:cs typeface="B Nazanin" panose="00000400000000000000" pitchFamily="2" charset="-78"/>
              </a:rPr>
              <a:t>۱.بین </a:t>
            </a:r>
            <a:r>
              <a:rPr lang="fa-IR" sz="1600" dirty="0">
                <a:solidFill>
                  <a:prstClr val="black"/>
                </a:solidFill>
                <a:cs typeface="B Nazanin" panose="00000400000000000000" pitchFamily="2" charset="-78"/>
              </a:rPr>
              <a:t>قلعه های انگلیسی و نیو انگلند تشابهات چندی وجود </a:t>
            </a:r>
            <a:r>
              <a:rPr lang="fa-IR" sz="1600" dirty="0" smtClean="0">
                <a:solidFill>
                  <a:prstClr val="black"/>
                </a:solidFill>
                <a:cs typeface="B Nazanin" panose="00000400000000000000" pitchFamily="2" charset="-78"/>
              </a:rPr>
              <a:t>دارد.</a:t>
            </a:r>
          </a:p>
          <a:p>
            <a:pPr algn="r"/>
            <a:r>
              <a:rPr lang="fa-IR" sz="1600" dirty="0" smtClean="0">
                <a:solidFill>
                  <a:prstClr val="black"/>
                </a:solidFill>
                <a:cs typeface="B Nazanin" panose="00000400000000000000" pitchFamily="2" charset="-78"/>
              </a:rPr>
              <a:t>۲.</a:t>
            </a:r>
            <a:r>
              <a:rPr lang="fa-IR" sz="1600" dirty="0">
                <a:solidFill>
                  <a:prstClr val="black"/>
                </a:solidFill>
                <a:cs typeface="B Nazanin" panose="00000400000000000000" pitchFamily="2" charset="-78"/>
              </a:rPr>
              <a:t> فرم مجتمع زیستی-شهری فشرده و متراکم با مزارعی پیرامون </a:t>
            </a:r>
            <a:r>
              <a:rPr lang="fa-IR" sz="1600" dirty="0" smtClean="0">
                <a:solidFill>
                  <a:prstClr val="black"/>
                </a:solidFill>
                <a:cs typeface="B Nazanin" panose="00000400000000000000" pitchFamily="2" charset="-78"/>
              </a:rPr>
              <a:t>آن.</a:t>
            </a:r>
          </a:p>
          <a:p>
            <a:pPr algn="r"/>
            <a:r>
              <a:rPr lang="fa-IR" sz="1600" dirty="0" smtClean="0">
                <a:solidFill>
                  <a:prstClr val="black"/>
                </a:solidFill>
                <a:cs typeface="B Nazanin" panose="00000400000000000000" pitchFamily="2" charset="-78"/>
              </a:rPr>
              <a:t>۳.</a:t>
            </a:r>
            <a:r>
              <a:rPr lang="fa-IR" sz="1600" dirty="0">
                <a:solidFill>
                  <a:prstClr val="black"/>
                </a:solidFill>
                <a:cs typeface="B Nazanin" panose="00000400000000000000" pitchFamily="2" charset="-78"/>
              </a:rPr>
              <a:t> سیستم تقسیم بندی </a:t>
            </a:r>
            <a:r>
              <a:rPr lang="fa-IR" sz="1600" dirty="0" smtClean="0">
                <a:solidFill>
                  <a:prstClr val="black"/>
                </a:solidFill>
                <a:cs typeface="B Nazanin" panose="00000400000000000000" pitchFamily="2" charset="-78"/>
              </a:rPr>
              <a:t>زمین.</a:t>
            </a:r>
          </a:p>
          <a:p>
            <a:pPr algn="r"/>
            <a:r>
              <a:rPr lang="fa-IR" sz="1600" dirty="0" smtClean="0">
                <a:solidFill>
                  <a:prstClr val="black"/>
                </a:solidFill>
                <a:cs typeface="B Nazanin" panose="00000400000000000000" pitchFamily="2" charset="-78"/>
              </a:rPr>
              <a:t>۴.</a:t>
            </a:r>
            <a:r>
              <a:rPr lang="fa-IR" sz="1600" dirty="0">
                <a:solidFill>
                  <a:prstClr val="black"/>
                </a:solidFill>
                <a:cs typeface="B Nazanin" panose="00000400000000000000" pitchFamily="2" charset="-78"/>
              </a:rPr>
              <a:t> واحدهای مسکونی </a:t>
            </a:r>
            <a:r>
              <a:rPr lang="fa-IR" sz="1600" dirty="0" smtClean="0">
                <a:solidFill>
                  <a:prstClr val="black"/>
                </a:solidFill>
                <a:cs typeface="B Nazanin" panose="00000400000000000000" pitchFamily="2" charset="-78"/>
              </a:rPr>
              <a:t>مجزا.</a:t>
            </a:r>
          </a:p>
          <a:p>
            <a:pPr algn="r"/>
            <a:r>
              <a:rPr lang="fa-IR" sz="1600" dirty="0" smtClean="0">
                <a:solidFill>
                  <a:prstClr val="black"/>
                </a:solidFill>
                <a:cs typeface="B Nazanin" panose="00000400000000000000" pitchFamily="2" charset="-78"/>
              </a:rPr>
              <a:t>۵.</a:t>
            </a:r>
            <a:r>
              <a:rPr lang="fa-IR" sz="1600" dirty="0">
                <a:solidFill>
                  <a:prstClr val="black"/>
                </a:solidFill>
                <a:cs typeface="B Nazanin" panose="00000400000000000000" pitchFamily="2" charset="-78"/>
              </a:rPr>
              <a:t> مزارع مشاع عمومی در خارج شهر واقع </a:t>
            </a:r>
            <a:r>
              <a:rPr lang="fa-IR" sz="1600" dirty="0" smtClean="0">
                <a:solidFill>
                  <a:prstClr val="black"/>
                </a:solidFill>
                <a:cs typeface="B Nazanin" panose="00000400000000000000" pitchFamily="2" charset="-78"/>
              </a:rPr>
              <a:t>شده.</a:t>
            </a:r>
            <a:endParaRPr lang="en-US" sz="1600" dirty="0">
              <a:cs typeface="B Nazanin" panose="00000400000000000000" pitchFamily="2" charset="-78"/>
            </a:endParaRPr>
          </a:p>
        </p:txBody>
      </p:sp>
      <p:cxnSp>
        <p:nvCxnSpPr>
          <p:cNvPr id="45" name="Elbow Connector 44"/>
          <p:cNvCxnSpPr/>
          <p:nvPr/>
        </p:nvCxnSpPr>
        <p:spPr>
          <a:xfrm rot="5400000">
            <a:off x="2840346" y="3278738"/>
            <a:ext cx="475389" cy="307448"/>
          </a:xfrm>
          <a:prstGeom prst="bentConnector3">
            <a:avLst/>
          </a:prstGeom>
          <a:ln>
            <a:tailEnd type="triangle"/>
          </a:ln>
        </p:spPr>
        <p:style>
          <a:lnRef idx="3">
            <a:schemeClr val="accent2"/>
          </a:lnRef>
          <a:fillRef idx="0">
            <a:schemeClr val="accent2"/>
          </a:fillRef>
          <a:effectRef idx="2">
            <a:schemeClr val="accent2"/>
          </a:effectRef>
          <a:fontRef idx="minor">
            <a:schemeClr val="tx1"/>
          </a:fontRef>
        </p:style>
      </p:cxnSp>
      <p:sp>
        <p:nvSpPr>
          <p:cNvPr id="47" name="TextBox 46"/>
          <p:cNvSpPr txBox="1"/>
          <p:nvPr/>
        </p:nvSpPr>
        <p:spPr>
          <a:xfrm>
            <a:off x="2475559" y="3651411"/>
            <a:ext cx="2959787"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0" algn="ctr" fontAlgn="auto">
              <a:spcBef>
                <a:spcPts val="0"/>
              </a:spcBef>
              <a:spcAft>
                <a:spcPts val="0"/>
              </a:spcAft>
            </a:pPr>
            <a:r>
              <a:rPr lang="fa-IR" sz="1600" dirty="0">
                <a:solidFill>
                  <a:prstClr val="black"/>
                </a:solidFill>
                <a:latin typeface="Calibri" panose="020F0502020204030204"/>
                <a:cs typeface="B Nazanin" panose="00000400000000000000" pitchFamily="2" charset="-78"/>
              </a:rPr>
              <a:t>به علت طبیعت کوهستانی و غیر حاصلخیز نیوانگلند، کشاورزی و مزرعه داری در این ایالات، بر خلاف ایالات جنوبی، غیر ممکن بود. به همین علت از سال ۱۷۵۰ به بعد ساکنان نیوانگلند برای امرار معاش به حرفه‌های دیگر روی آوردند </a:t>
            </a:r>
          </a:p>
          <a:p>
            <a:pPr lvl="0" algn="ctr" fontAlgn="auto">
              <a:spcBef>
                <a:spcPts val="0"/>
              </a:spcBef>
              <a:spcAft>
                <a:spcPts val="0"/>
              </a:spcAft>
            </a:pPr>
            <a:r>
              <a:rPr lang="fa-IR" sz="1600" dirty="0">
                <a:solidFill>
                  <a:prstClr val="black"/>
                </a:solidFill>
                <a:latin typeface="Calibri" panose="020F0502020204030204"/>
                <a:cs typeface="B Nazanin" panose="00000400000000000000" pitchFamily="2" charset="-78"/>
              </a:rPr>
              <a:t>شهر بوستون به عنوان مرکز اقتصادی نیوانگلند، تامین کننده سرمایه اصلی جهت راه اندازی این صنایع بود.</a:t>
            </a:r>
          </a:p>
        </p:txBody>
      </p:sp>
      <p:cxnSp>
        <p:nvCxnSpPr>
          <p:cNvPr id="58" name="Straight Arrow Connector 57"/>
          <p:cNvCxnSpPr/>
          <p:nvPr/>
        </p:nvCxnSpPr>
        <p:spPr>
          <a:xfrm flipH="1">
            <a:off x="3826576" y="3017111"/>
            <a:ext cx="61233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59" name="TextBox 58"/>
          <p:cNvSpPr txBox="1"/>
          <p:nvPr/>
        </p:nvSpPr>
        <p:spPr>
          <a:xfrm>
            <a:off x="1905000" y="1740324"/>
            <a:ext cx="1470274" cy="261610"/>
          </a:xfrm>
          <a:prstGeom prst="rect">
            <a:avLst/>
          </a:prstGeom>
          <a:noFill/>
        </p:spPr>
        <p:txBody>
          <a:bodyPr wrap="none" rtlCol="0">
            <a:spAutoFit/>
          </a:bodyPr>
          <a:lstStyle/>
          <a:p>
            <a:r>
              <a:rPr lang="fa-IR" sz="1100" dirty="0" smtClean="0">
                <a:cs typeface="B Nazanin" panose="00000400000000000000" pitchFamily="2" charset="-78"/>
              </a:rPr>
              <a:t>جیمز موریس،تاریخ شکل شهر</a:t>
            </a:r>
            <a:endParaRPr lang="en-US" sz="1100" dirty="0">
              <a:cs typeface="B Nazanin" panose="00000400000000000000" pitchFamily="2" charset="-78"/>
            </a:endParaRPr>
          </a:p>
        </p:txBody>
      </p:sp>
      <p:sp>
        <p:nvSpPr>
          <p:cNvPr id="60" name="TextBox 59"/>
          <p:cNvSpPr txBox="1"/>
          <p:nvPr/>
        </p:nvSpPr>
        <p:spPr>
          <a:xfrm>
            <a:off x="5704858" y="6443464"/>
            <a:ext cx="1585690" cy="276999"/>
          </a:xfrm>
          <a:prstGeom prst="rect">
            <a:avLst/>
          </a:prstGeom>
          <a:solidFill>
            <a:schemeClr val="accent5">
              <a:tint val="70000"/>
              <a:lumMod val="104000"/>
            </a:schemeClr>
          </a:solidFill>
        </p:spPr>
        <p:txBody>
          <a:bodyPr wrap="none" rtlCol="0">
            <a:spAutoFit/>
          </a:bodyPr>
          <a:lstStyle/>
          <a:p>
            <a:r>
              <a:rPr lang="fa-IR" sz="1200" dirty="0" smtClean="0">
                <a:cs typeface="B Nazanin" panose="00000400000000000000" pitchFamily="2" charset="-78"/>
              </a:rPr>
              <a:t>جیمز موریس،تاریخ شکل شهر</a:t>
            </a:r>
            <a:endParaRPr lang="en-US" sz="1200" dirty="0">
              <a:cs typeface="B Nazanin" panose="00000400000000000000" pitchFamily="2" charset="-78"/>
            </a:endParaRPr>
          </a:p>
        </p:txBody>
      </p:sp>
      <p:sp>
        <p:nvSpPr>
          <p:cNvPr id="61" name="TextBox 60"/>
          <p:cNvSpPr txBox="1"/>
          <p:nvPr/>
        </p:nvSpPr>
        <p:spPr>
          <a:xfrm>
            <a:off x="3341503" y="3375919"/>
            <a:ext cx="1685077" cy="261610"/>
          </a:xfrm>
          <a:prstGeom prst="rect">
            <a:avLst/>
          </a:prstGeom>
          <a:noFill/>
        </p:spPr>
        <p:txBody>
          <a:bodyPr wrap="none" rtlCol="0">
            <a:spAutoFit/>
          </a:bodyPr>
          <a:lstStyle/>
          <a:p>
            <a:r>
              <a:rPr lang="en-US" sz="1100" dirty="0">
                <a:cs typeface="B Nazanin" panose="00000400000000000000" pitchFamily="2" charset="-78"/>
              </a:rPr>
              <a:t>http://boston.blogfa.com</a:t>
            </a:r>
          </a:p>
        </p:txBody>
      </p:sp>
      <p:sp>
        <p:nvSpPr>
          <p:cNvPr id="64" name="TextBox 63"/>
          <p:cNvSpPr txBox="1"/>
          <p:nvPr/>
        </p:nvSpPr>
        <p:spPr>
          <a:xfrm>
            <a:off x="7131433" y="3258989"/>
            <a:ext cx="1470274" cy="261610"/>
          </a:xfrm>
          <a:prstGeom prst="rect">
            <a:avLst/>
          </a:prstGeom>
          <a:noFill/>
        </p:spPr>
        <p:txBody>
          <a:bodyPr wrap="none" rtlCol="0">
            <a:spAutoFit/>
          </a:bodyPr>
          <a:lstStyle/>
          <a:p>
            <a:r>
              <a:rPr lang="fa-IR" sz="1100" dirty="0" smtClean="0">
                <a:cs typeface="B Nazanin" panose="00000400000000000000" pitchFamily="2" charset="-78"/>
              </a:rPr>
              <a:t>جیمز موریس،تاریخ شکل شهر</a:t>
            </a:r>
            <a:endParaRPr lang="en-US" sz="1100" dirty="0">
              <a:cs typeface="B Nazanin" panose="00000400000000000000" pitchFamily="2" charset="-78"/>
            </a:endParaRPr>
          </a:p>
        </p:txBody>
      </p:sp>
      <p:sp>
        <p:nvSpPr>
          <p:cNvPr id="28" name="TextBox 27"/>
          <p:cNvSpPr txBox="1"/>
          <p:nvPr/>
        </p:nvSpPr>
        <p:spPr>
          <a:xfrm>
            <a:off x="1818643" y="2202341"/>
            <a:ext cx="2962141" cy="261610"/>
          </a:xfrm>
          <a:prstGeom prst="rect">
            <a:avLst/>
          </a:prstGeom>
          <a:noFill/>
        </p:spPr>
        <p:txBody>
          <a:bodyPr wrap="square" rtlCol="0">
            <a:spAutoFit/>
          </a:bodyPr>
          <a:lstStyle/>
          <a:p>
            <a:r>
              <a:rPr lang="en-US" sz="1050" dirty="0" smtClean="0">
                <a:cs typeface="B Nazanin" panose="00000400000000000000" pitchFamily="2" charset="-78"/>
              </a:rPr>
              <a:t>http://boston.blogfa.com</a:t>
            </a:r>
            <a:endParaRPr lang="en-US" sz="1050" dirty="0">
              <a:cs typeface="B Nazanin" panose="000004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6" name="Titre 1"/>
          <p:cNvSpPr>
            <a:spLocks noGrp="1"/>
          </p:cNvSpPr>
          <p:nvPr>
            <p:ph type="title"/>
          </p:nvPr>
        </p:nvSpPr>
        <p:spPr>
          <a:xfrm>
            <a:off x="4800600" y="228600"/>
            <a:ext cx="4038600" cy="1143000"/>
          </a:xfrm>
        </p:spPr>
        <p:txBody>
          <a:bodyPr/>
          <a:lstStyle/>
          <a:p>
            <a:pPr algn="r">
              <a:defRPr/>
            </a:pPr>
            <a:r>
              <a:rPr lang="fa-IR" sz="3200" dirty="0" smtClean="0">
                <a:solidFill>
                  <a:schemeClr val="tx1"/>
                </a:solidFill>
                <a:cs typeface="B Nazanin" panose="00000400000000000000" pitchFamily="2" charset="-78"/>
              </a:rPr>
              <a:t>نیو انگلند امروز</a:t>
            </a:r>
            <a:endParaRPr lang="fr-CA" sz="3200" dirty="0" smtClean="0">
              <a:solidFill>
                <a:schemeClr val="tx1"/>
              </a:solidFill>
              <a:cs typeface="B Nazanin"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888230"/>
            <a:ext cx="2590800" cy="1689202"/>
          </a:xfrm>
          <a:prstGeom prst="rect">
            <a:avLst/>
          </a:prstGeom>
        </p:spPr>
      </p:pic>
      <p:pic>
        <p:nvPicPr>
          <p:cNvPr id="5" name="Picture 4"/>
          <p:cNvPicPr>
            <a:picLocks noChangeAspect="1"/>
          </p:cNvPicPr>
          <p:nvPr/>
        </p:nvPicPr>
        <p:blipFill>
          <a:blip r:embed="rId3"/>
          <a:stretch>
            <a:fillRect/>
          </a:stretch>
        </p:blipFill>
        <p:spPr>
          <a:xfrm>
            <a:off x="952995" y="3789569"/>
            <a:ext cx="2950720" cy="2761727"/>
          </a:xfrm>
          <a:prstGeom prst="rect">
            <a:avLst/>
          </a:prstGeom>
        </p:spPr>
      </p:pic>
      <p:sp>
        <p:nvSpPr>
          <p:cNvPr id="9" name="Rectangle 8"/>
          <p:cNvSpPr/>
          <p:nvPr/>
        </p:nvSpPr>
        <p:spPr>
          <a:xfrm>
            <a:off x="4267200" y="2599253"/>
            <a:ext cx="4572000" cy="3170099"/>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ctr"/>
            <a:r>
              <a:rPr lang="fa-IR" sz="2000" dirty="0">
                <a:solidFill>
                  <a:schemeClr val="tx1"/>
                </a:solidFill>
                <a:latin typeface="Tahoma" panose="020B0604030504040204" pitchFamily="34" charset="0"/>
                <a:cs typeface="B Nazanin" panose="00000400000000000000" pitchFamily="2" charset="-78"/>
              </a:rPr>
              <a:t>ایالت‌های نیو-اینگلند آمریکا ناحیه‌ای </a:t>
            </a:r>
            <a:r>
              <a:rPr lang="fa-IR" sz="2000" dirty="0" smtClean="0">
                <a:solidFill>
                  <a:schemeClr val="tx1"/>
                </a:solidFill>
                <a:latin typeface="Tahoma" panose="020B0604030504040204" pitchFamily="34" charset="0"/>
                <a:cs typeface="B Nazanin" panose="00000400000000000000" pitchFamily="2" charset="-78"/>
              </a:rPr>
              <a:t>ازمناطق جغرافیایی و فرهنگی ایالات متحده آمریکا</a:t>
            </a:r>
            <a:r>
              <a:rPr lang="fa-IR" sz="2000" dirty="0">
                <a:solidFill>
                  <a:schemeClr val="tx1"/>
                </a:solidFill>
                <a:latin typeface="Tahoma" panose="020B0604030504040204" pitchFamily="34" charset="0"/>
                <a:cs typeface="B Nazanin" panose="00000400000000000000" pitchFamily="2" charset="-78"/>
              </a:rPr>
              <a:t> </a:t>
            </a:r>
            <a:r>
              <a:rPr lang="fa-IR" sz="2000" dirty="0" smtClean="0">
                <a:solidFill>
                  <a:schemeClr val="tx1"/>
                </a:solidFill>
                <a:latin typeface="Tahoma" panose="020B0604030504040204" pitchFamily="34" charset="0"/>
                <a:cs typeface="B Nazanin" panose="00000400000000000000" pitchFamily="2" charset="-78"/>
              </a:rPr>
              <a:t>است.</a:t>
            </a:r>
            <a:endParaRPr lang="fa-IR" sz="2000" dirty="0">
              <a:solidFill>
                <a:schemeClr val="tx1"/>
              </a:solidFill>
              <a:latin typeface="Tahoma" panose="020B0604030504040204" pitchFamily="34" charset="0"/>
              <a:cs typeface="B Nazanin" panose="00000400000000000000" pitchFamily="2" charset="-78"/>
            </a:endParaRPr>
          </a:p>
          <a:p>
            <a:pPr algn="ctr"/>
            <a:r>
              <a:rPr lang="fa-IR" sz="2000" dirty="0">
                <a:solidFill>
                  <a:schemeClr val="tx1"/>
                </a:solidFill>
                <a:cs typeface="B Nazanin" panose="00000400000000000000" pitchFamily="2" charset="-78"/>
              </a:rPr>
              <a:t>نیواینگلند به عنوان کوچک‌ترین بخش در تقسیم بندی جغرافیایی ایالات متحده آمریکا، دشت‌ها و مزارع حاصلخیز و آب و هوای معتدلی ندارد، با این حال نقشی برجسته در تاریخ آمریکا ایفا نموده‌است. از قرن هفدهم تا قرن نوزدهم، نیوانگلند مرکز ادبی و اقتصادی آمریکا بود</a:t>
            </a:r>
            <a:r>
              <a:rPr lang="fa-IR" sz="2000" dirty="0" smtClean="0">
                <a:solidFill>
                  <a:schemeClr val="tx1"/>
                </a:solidFill>
                <a:cs typeface="B Nazanin" panose="00000400000000000000" pitchFamily="2" charset="-78"/>
              </a:rPr>
              <a:t>.</a:t>
            </a:r>
            <a:endParaRPr lang="fa-IR" sz="2000" dirty="0">
              <a:solidFill>
                <a:schemeClr val="tx1"/>
              </a:solidFill>
              <a:cs typeface="B Nazanin" panose="00000400000000000000" pitchFamily="2" charset="-78"/>
            </a:endParaRPr>
          </a:p>
          <a:p>
            <a:pPr algn="ctr"/>
            <a:r>
              <a:rPr lang="fa-IR" sz="2000" dirty="0">
                <a:solidFill>
                  <a:schemeClr val="tx1"/>
                </a:solidFill>
                <a:cs typeface="B Nazanin" panose="00000400000000000000" pitchFamily="2" charset="-78"/>
              </a:rPr>
              <a:t>نیواینگلند از نظر فرهنگی بسیار پیشرو و مترقی می‌باشد. </a:t>
            </a:r>
            <a:endParaRPr lang="fa-IR" sz="2000" dirty="0" smtClean="0">
              <a:solidFill>
                <a:schemeClr val="tx1"/>
              </a:solidFill>
              <a:cs typeface="B Nazanin" panose="00000400000000000000" pitchFamily="2" charset="-78"/>
            </a:endParaRPr>
          </a:p>
          <a:p>
            <a:pPr algn="ctr"/>
            <a:r>
              <a:rPr lang="fa-IR" sz="2000" dirty="0" smtClean="0">
                <a:solidFill>
                  <a:schemeClr val="tx1"/>
                </a:solidFill>
                <a:cs typeface="B Nazanin" panose="00000400000000000000" pitchFamily="2" charset="-78"/>
              </a:rPr>
              <a:t>وجود </a:t>
            </a:r>
            <a:r>
              <a:rPr lang="fa-IR" sz="2000" dirty="0">
                <a:solidFill>
                  <a:schemeClr val="tx1"/>
                </a:solidFill>
                <a:cs typeface="B Nazanin" panose="00000400000000000000" pitchFamily="2" charset="-78"/>
              </a:rPr>
              <a:t>موسساتی هم چون ارکستر سمفونی بوستون و موزه هنرهای زیبا، به این ناحیه بار فرهنگی بالایی </a:t>
            </a:r>
            <a:r>
              <a:rPr lang="fa-IR" sz="2000" dirty="0" smtClean="0">
                <a:solidFill>
                  <a:schemeClr val="tx1"/>
                </a:solidFill>
                <a:cs typeface="B Nazanin" panose="00000400000000000000" pitchFamily="2" charset="-78"/>
              </a:rPr>
              <a:t>داده‌است.</a:t>
            </a:r>
            <a:endParaRPr lang="en-US" sz="2000" dirty="0">
              <a:solidFill>
                <a:schemeClr val="tx1"/>
              </a:solidFill>
              <a:cs typeface="B Nazanin" panose="00000400000000000000" pitchFamily="2" charset="-78"/>
            </a:endParaRPr>
          </a:p>
        </p:txBody>
      </p:sp>
      <p:cxnSp>
        <p:nvCxnSpPr>
          <p:cNvPr id="11" name="Elbow Connector 10"/>
          <p:cNvCxnSpPr/>
          <p:nvPr/>
        </p:nvCxnSpPr>
        <p:spPr>
          <a:xfrm rot="16200000" flipH="1">
            <a:off x="2246064" y="2848967"/>
            <a:ext cx="1908672" cy="762000"/>
          </a:xfrm>
          <a:prstGeom prst="bentConnector3">
            <a:avLst>
              <a:gd name="adj1" fmla="val 50000"/>
            </a:avLst>
          </a:prstGeom>
          <a:ln>
            <a:tailEnd type="triangle"/>
          </a:ln>
        </p:spPr>
        <p:style>
          <a:lnRef idx="3">
            <a:schemeClr val="dk1"/>
          </a:lnRef>
          <a:fillRef idx="0">
            <a:schemeClr val="dk1"/>
          </a:fillRef>
          <a:effectRef idx="2">
            <a:schemeClr val="dk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effectLst/>
      </p:bgPr>
    </p:bg>
    <p:spTree>
      <p:nvGrpSpPr>
        <p:cNvPr id="1" name=""/>
        <p:cNvGrpSpPr/>
        <p:nvPr/>
      </p:nvGrpSpPr>
      <p:grpSpPr>
        <a:xfrm>
          <a:off x="0" y="0"/>
          <a:ext cx="0" cy="0"/>
          <a:chOff x="0" y="0"/>
          <a:chExt cx="0" cy="0"/>
        </a:xfrm>
      </p:grpSpPr>
      <p:sp>
        <p:nvSpPr>
          <p:cNvPr id="7" name="TextBox 6"/>
          <p:cNvSpPr txBox="1"/>
          <p:nvPr/>
        </p:nvSpPr>
        <p:spPr>
          <a:xfrm>
            <a:off x="7543800" y="152400"/>
            <a:ext cx="1234633" cy="646331"/>
          </a:xfrm>
          <a:prstGeom prst="rect">
            <a:avLst/>
          </a:prstGeom>
          <a:noFill/>
        </p:spPr>
        <p:txBody>
          <a:bodyPr wrap="none" rtlCol="0">
            <a:spAutoFit/>
          </a:bodyPr>
          <a:lstStyle/>
          <a:p>
            <a:r>
              <a:rPr lang="fa-IR" sz="3600" dirty="0" smtClean="0">
                <a:cs typeface="B Nazanin" panose="00000400000000000000" pitchFamily="2" charset="-78"/>
              </a:rPr>
              <a:t>بوستون</a:t>
            </a:r>
            <a:endParaRPr lang="en-US" sz="3600" dirty="0">
              <a:cs typeface="B Nazanin" panose="00000400000000000000" pitchFamily="2" charset="-78"/>
            </a:endParaRPr>
          </a:p>
        </p:txBody>
      </p:sp>
      <p:sp>
        <p:nvSpPr>
          <p:cNvPr id="8" name="TextBox 7"/>
          <p:cNvSpPr txBox="1"/>
          <p:nvPr/>
        </p:nvSpPr>
        <p:spPr>
          <a:xfrm>
            <a:off x="2286000" y="351018"/>
            <a:ext cx="1600200" cy="461665"/>
          </a:xfrm>
          <a:prstGeom prst="rect">
            <a:avLst/>
          </a:prstGeom>
          <a:noFill/>
        </p:spPr>
        <p:txBody>
          <a:bodyPr wrap="square" rtlCol="0">
            <a:spAutoFit/>
          </a:bodyPr>
          <a:lstStyle/>
          <a:p>
            <a:r>
              <a:rPr lang="en-US" sz="2400" dirty="0" smtClean="0">
                <a:latin typeface="+mj-lt"/>
                <a:cs typeface="B Nazanin" panose="00000400000000000000" pitchFamily="2" charset="-78"/>
              </a:rPr>
              <a:t>Boston </a:t>
            </a:r>
            <a:endParaRPr lang="en-US" sz="2400" dirty="0">
              <a:latin typeface="+mj-lt"/>
              <a:cs typeface="B Nazanin" panose="00000400000000000000" pitchFamily="2" charset="-78"/>
            </a:endParaRPr>
          </a:p>
        </p:txBody>
      </p:sp>
      <p:sp>
        <p:nvSpPr>
          <p:cNvPr id="35" name="TextBox 34"/>
          <p:cNvSpPr txBox="1"/>
          <p:nvPr/>
        </p:nvSpPr>
        <p:spPr>
          <a:xfrm>
            <a:off x="7925314" y="1066800"/>
            <a:ext cx="848309" cy="369332"/>
          </a:xfrm>
          <a:prstGeom prst="rect">
            <a:avLst/>
          </a:prstGeom>
          <a:noFill/>
        </p:spPr>
        <p:txBody>
          <a:bodyPr wrap="none" rtlCol="0">
            <a:spAutoFit/>
          </a:bodyPr>
          <a:lstStyle/>
          <a:p>
            <a:r>
              <a:rPr lang="fa-IR" b="1" dirty="0" smtClean="0">
                <a:cs typeface="B Nazanin" panose="00000400000000000000" pitchFamily="2" charset="-78"/>
              </a:rPr>
              <a:t>تاریخچه</a:t>
            </a:r>
            <a:endParaRPr lang="en-US" b="1" dirty="0">
              <a:cs typeface="B Nazanin" panose="00000400000000000000" pitchFamily="2" charset="-78"/>
            </a:endParaRPr>
          </a:p>
        </p:txBody>
      </p:sp>
      <p:sp>
        <p:nvSpPr>
          <p:cNvPr id="11" name="TextBox 10"/>
          <p:cNvSpPr txBox="1"/>
          <p:nvPr/>
        </p:nvSpPr>
        <p:spPr>
          <a:xfrm>
            <a:off x="6631931" y="1434445"/>
            <a:ext cx="2569934" cy="400110"/>
          </a:xfrm>
          <a:prstGeom prst="rect">
            <a:avLst/>
          </a:prstGeom>
          <a:noFill/>
        </p:spPr>
        <p:txBody>
          <a:bodyPr wrap="none" rtlCol="0">
            <a:spAutoFit/>
          </a:bodyPr>
          <a:lstStyle/>
          <a:p>
            <a:r>
              <a:rPr lang="fa-IR" sz="2000" dirty="0">
                <a:cs typeface="B Nazanin" panose="00000400000000000000" pitchFamily="2" charset="-78"/>
              </a:rPr>
              <a:t> </a:t>
            </a:r>
            <a:r>
              <a:rPr lang="fa-IR" sz="2000" dirty="0" smtClean="0">
                <a:cs typeface="B Nazanin" panose="00000400000000000000" pitchFamily="2" charset="-78"/>
              </a:rPr>
              <a:t>آغاز</a:t>
            </a:r>
            <a:r>
              <a:rPr lang="fa-IR" sz="2000" dirty="0" smtClean="0">
                <a:solidFill>
                  <a:prstClr val="black"/>
                </a:solidFill>
                <a:cs typeface="B Nazanin" panose="00000400000000000000" pitchFamily="2" charset="-78"/>
              </a:rPr>
              <a:t>اسکان </a:t>
            </a:r>
            <a:r>
              <a:rPr lang="fa-IR" sz="2000" dirty="0">
                <a:solidFill>
                  <a:prstClr val="black"/>
                </a:solidFill>
                <a:cs typeface="B Nazanin" panose="00000400000000000000" pitchFamily="2" charset="-78"/>
              </a:rPr>
              <a:t>دائمی در نیو انگلند</a:t>
            </a:r>
            <a:endParaRPr lang="en-US" sz="2000" dirty="0">
              <a:cs typeface="B Nazanin" panose="00000400000000000000" pitchFamily="2" charset="-78"/>
            </a:endParaRPr>
          </a:p>
        </p:txBody>
      </p:sp>
      <p:sp>
        <p:nvSpPr>
          <p:cNvPr id="13" name="TextBox 12"/>
          <p:cNvSpPr txBox="1"/>
          <p:nvPr/>
        </p:nvSpPr>
        <p:spPr>
          <a:xfrm>
            <a:off x="5304977" y="1438132"/>
            <a:ext cx="1191343" cy="400110"/>
          </a:xfrm>
          <a:prstGeom prst="rect">
            <a:avLst/>
          </a:prstGeom>
          <a:noFill/>
        </p:spPr>
        <p:txBody>
          <a:bodyPr wrap="square" rtlCol="0">
            <a:spAutoFit/>
          </a:bodyPr>
          <a:lstStyle/>
          <a:p>
            <a:r>
              <a:rPr lang="fa-IR" sz="2000" dirty="0" smtClean="0">
                <a:solidFill>
                  <a:prstClr val="black"/>
                </a:solidFill>
                <a:cs typeface="B Nazanin" panose="00000400000000000000" pitchFamily="2" charset="-78"/>
              </a:rPr>
              <a:t>پاییز۱۶۲۰</a:t>
            </a:r>
            <a:r>
              <a:rPr lang="en-US" sz="2000" dirty="0" smtClean="0">
                <a:solidFill>
                  <a:prstClr val="black"/>
                </a:solidFill>
                <a:cs typeface="B Nazanin" panose="00000400000000000000" pitchFamily="2" charset="-78"/>
              </a:rPr>
              <a:t>  </a:t>
            </a:r>
            <a:endParaRPr lang="en-US" sz="2000" dirty="0">
              <a:cs typeface="B Nazanin" panose="00000400000000000000" pitchFamily="2" charset="-78"/>
            </a:endParaRPr>
          </a:p>
        </p:txBody>
      </p:sp>
      <p:sp>
        <p:nvSpPr>
          <p:cNvPr id="16" name="TextBox 15"/>
          <p:cNvSpPr txBox="1"/>
          <p:nvPr/>
        </p:nvSpPr>
        <p:spPr>
          <a:xfrm>
            <a:off x="2566070" y="1443826"/>
            <a:ext cx="2403222" cy="400110"/>
          </a:xfrm>
          <a:prstGeom prst="rect">
            <a:avLst/>
          </a:prstGeom>
          <a:noFill/>
        </p:spPr>
        <p:txBody>
          <a:bodyPr wrap="none" rtlCol="0">
            <a:spAutoFit/>
          </a:bodyPr>
          <a:lstStyle/>
          <a:p>
            <a:r>
              <a:rPr lang="fa-IR" sz="2000" dirty="0" smtClean="0">
                <a:cs typeface="B Nazanin" panose="00000400000000000000" pitchFamily="2" charset="-78"/>
              </a:rPr>
              <a:t>پدران زائر در کشتی می فلور</a:t>
            </a:r>
            <a:endParaRPr lang="en-US" sz="2000" dirty="0">
              <a:cs typeface="B Nazanin" panose="00000400000000000000" pitchFamily="2" charset="-78"/>
            </a:endParaRPr>
          </a:p>
        </p:txBody>
      </p:sp>
      <p:sp>
        <p:nvSpPr>
          <p:cNvPr id="18" name="TextBox 17"/>
          <p:cNvSpPr txBox="1"/>
          <p:nvPr/>
        </p:nvSpPr>
        <p:spPr>
          <a:xfrm>
            <a:off x="2411926" y="2232976"/>
            <a:ext cx="1369286" cy="400110"/>
          </a:xfrm>
          <a:prstGeom prst="rect">
            <a:avLst/>
          </a:prstGeom>
          <a:noFill/>
        </p:spPr>
        <p:txBody>
          <a:bodyPr wrap="none" rtlCol="0">
            <a:spAutoFit/>
          </a:bodyPr>
          <a:lstStyle/>
          <a:p>
            <a:r>
              <a:rPr lang="fa-IR" sz="2000" dirty="0">
                <a:cs typeface="B Nazanin" panose="00000400000000000000" pitchFamily="2" charset="-78"/>
              </a:rPr>
              <a:t>اسکان پلیموت </a:t>
            </a:r>
            <a:endParaRPr lang="en-US" sz="2000" dirty="0">
              <a:cs typeface="B Nazanin" panose="00000400000000000000" pitchFamily="2" charset="-78"/>
            </a:endParaRPr>
          </a:p>
        </p:txBody>
      </p:sp>
      <p:sp>
        <p:nvSpPr>
          <p:cNvPr id="19" name="TextBox 18"/>
          <p:cNvSpPr txBox="1"/>
          <p:nvPr/>
        </p:nvSpPr>
        <p:spPr>
          <a:xfrm>
            <a:off x="4198370" y="1950422"/>
            <a:ext cx="4521423" cy="1323439"/>
          </a:xfrm>
          <a:prstGeom prst="rect">
            <a:avLst/>
          </a:prstGeom>
          <a:noFill/>
        </p:spPr>
        <p:txBody>
          <a:bodyPr wrap="square" rtlCol="0">
            <a:spAutoFit/>
          </a:bodyPr>
          <a:lstStyle/>
          <a:p>
            <a:pPr algn="ctr"/>
            <a:r>
              <a:rPr lang="fa-IR" sz="2000" dirty="0">
                <a:cs typeface="B Nazanin" panose="00000400000000000000" pitchFamily="2" charset="-78"/>
              </a:rPr>
              <a:t>جان رپز </a:t>
            </a:r>
            <a:r>
              <a:rPr lang="fa-IR" sz="2000" dirty="0" smtClean="0">
                <a:cs typeface="B Nazanin" panose="00000400000000000000" pitchFamily="2" charset="-78"/>
              </a:rPr>
              <a:t>براساس </a:t>
            </a:r>
            <a:r>
              <a:rPr lang="fa-IR" sz="2000" dirty="0">
                <a:cs typeface="B Nazanin" panose="00000400000000000000" pitchFamily="2" charset="-78"/>
              </a:rPr>
              <a:t>مشاهدات یک توریست که در اواخر دهه 1620 از شهر دیدن کرده است,به این نتیجه رسیده که نظم زیبای این دهکده کوچک تجلی از ساخت و بافت منسجم اجتماعی و اقتصادی این جامعه بوده است. </a:t>
            </a:r>
            <a:endParaRPr lang="en-US" sz="2000" dirty="0">
              <a:cs typeface="B Nazanin" panose="00000400000000000000" pitchFamily="2" charset="-78"/>
            </a:endParaRPr>
          </a:p>
        </p:txBody>
      </p:sp>
      <p:sp>
        <p:nvSpPr>
          <p:cNvPr id="22" name="TextBox 21"/>
          <p:cNvSpPr txBox="1"/>
          <p:nvPr/>
        </p:nvSpPr>
        <p:spPr>
          <a:xfrm>
            <a:off x="1961750" y="3274069"/>
            <a:ext cx="5334000" cy="1015663"/>
          </a:xfrm>
          <a:prstGeom prst="rect">
            <a:avLst/>
          </a:prstGeom>
          <a:noFill/>
        </p:spPr>
        <p:txBody>
          <a:bodyPr wrap="square" rtlCol="0">
            <a:spAutoFit/>
          </a:bodyPr>
          <a:lstStyle/>
          <a:p>
            <a:pPr algn="r"/>
            <a:r>
              <a:rPr lang="fa-IR" sz="2000" dirty="0">
                <a:solidFill>
                  <a:srgbClr val="C00000"/>
                </a:solidFill>
                <a:cs typeface="B Nazanin" panose="00000400000000000000" pitchFamily="2" charset="-78"/>
              </a:rPr>
              <a:t>شهر چارلز تاون</a:t>
            </a:r>
            <a:r>
              <a:rPr lang="fa-IR" sz="2000" dirty="0">
                <a:cs typeface="B Nazanin" panose="00000400000000000000" pitchFamily="2" charset="-78"/>
              </a:rPr>
              <a:t> با همکاری کمپانی خلیج ماساچوست شبه جزیره ای میان رودخانه های چارلز و میستیک به عنوان مرکز مستعره بوجود آمد.</a:t>
            </a:r>
            <a:endParaRPr lang="en-US" sz="2000" dirty="0">
              <a:cs typeface="B Nazanin" panose="00000400000000000000" pitchFamily="2" charset="-78"/>
            </a:endParaRPr>
          </a:p>
        </p:txBody>
      </p:sp>
      <p:sp>
        <p:nvSpPr>
          <p:cNvPr id="24" name="TextBox 23"/>
          <p:cNvSpPr txBox="1"/>
          <p:nvPr/>
        </p:nvSpPr>
        <p:spPr>
          <a:xfrm>
            <a:off x="1807650" y="3906430"/>
            <a:ext cx="4168031" cy="1323439"/>
          </a:xfrm>
          <a:prstGeom prst="rect">
            <a:avLst/>
          </a:prstGeom>
          <a:noFill/>
        </p:spPr>
        <p:txBody>
          <a:bodyPr wrap="square" rtlCol="0">
            <a:spAutoFit/>
          </a:bodyPr>
          <a:lstStyle/>
          <a:p>
            <a:pPr algn="r"/>
            <a:r>
              <a:rPr lang="fa-IR" sz="2000" dirty="0" smtClean="0">
                <a:cs typeface="B Nazanin" panose="00000400000000000000" pitchFamily="2" charset="-78"/>
              </a:rPr>
              <a:t>۱. به </a:t>
            </a:r>
            <a:r>
              <a:rPr lang="fa-IR" sz="2000" dirty="0">
                <a:cs typeface="B Nazanin" panose="00000400000000000000" pitchFamily="2" charset="-78"/>
              </a:rPr>
              <a:t>راحتی قابل دفاع </a:t>
            </a:r>
            <a:r>
              <a:rPr lang="fa-IR" sz="2000" dirty="0" smtClean="0">
                <a:cs typeface="B Nazanin" panose="00000400000000000000" pitchFamily="2" charset="-78"/>
              </a:rPr>
              <a:t>بود</a:t>
            </a:r>
            <a:r>
              <a:rPr lang="fa-IR" sz="2000" dirty="0">
                <a:cs typeface="B Nazanin" panose="00000400000000000000" pitchFamily="2" charset="-78"/>
              </a:rPr>
              <a:t>.</a:t>
            </a:r>
            <a:endParaRPr lang="fa-IR" sz="2000" dirty="0" smtClean="0">
              <a:cs typeface="B Nazanin" panose="00000400000000000000" pitchFamily="2" charset="-78"/>
            </a:endParaRPr>
          </a:p>
          <a:p>
            <a:pPr algn="r"/>
            <a:r>
              <a:rPr lang="fa-IR" sz="2000" dirty="0" smtClean="0">
                <a:cs typeface="B Nazanin" panose="00000400000000000000" pitchFamily="2" charset="-78"/>
              </a:rPr>
              <a:t>۲.</a:t>
            </a:r>
            <a:r>
              <a:rPr lang="fa-IR" sz="2000" dirty="0">
                <a:cs typeface="B Nazanin" panose="00000400000000000000" pitchFamily="2" charset="-78"/>
              </a:rPr>
              <a:t> امکانات بندری مناسبی را برای شهر به وجود آورده </a:t>
            </a:r>
            <a:r>
              <a:rPr lang="fa-IR" sz="2000" dirty="0" smtClean="0">
                <a:cs typeface="B Nazanin" panose="00000400000000000000" pitchFamily="2" charset="-78"/>
              </a:rPr>
              <a:t>بود.</a:t>
            </a:r>
          </a:p>
          <a:p>
            <a:pPr algn="r"/>
            <a:r>
              <a:rPr lang="fa-IR" sz="2000" dirty="0" smtClean="0">
                <a:cs typeface="B Nazanin" panose="00000400000000000000" pitchFamily="2" charset="-78"/>
              </a:rPr>
              <a:t>۳.</a:t>
            </a:r>
            <a:r>
              <a:rPr lang="fa-IR" sz="2000" dirty="0">
                <a:cs typeface="B Nazanin" panose="00000400000000000000" pitchFamily="2" charset="-78"/>
              </a:rPr>
              <a:t> اما فاقد منابع آب آشامیدنی کافی </a:t>
            </a:r>
            <a:r>
              <a:rPr lang="fa-IR" sz="2000" dirty="0" smtClean="0">
                <a:cs typeface="B Nazanin" panose="00000400000000000000" pitchFamily="2" charset="-78"/>
              </a:rPr>
              <a:t>بود.</a:t>
            </a:r>
            <a:endParaRPr lang="en-US" sz="2000" dirty="0">
              <a:cs typeface="B Nazanin" panose="00000400000000000000" pitchFamily="2" charset="-78"/>
            </a:endParaRPr>
          </a:p>
        </p:txBody>
      </p:sp>
      <p:sp>
        <p:nvSpPr>
          <p:cNvPr id="39" name="TextBox 38"/>
          <p:cNvSpPr txBox="1"/>
          <p:nvPr/>
        </p:nvSpPr>
        <p:spPr>
          <a:xfrm>
            <a:off x="7644079" y="4348564"/>
            <a:ext cx="1728520" cy="369332"/>
          </a:xfrm>
          <a:prstGeom prst="rect">
            <a:avLst/>
          </a:prstGeom>
          <a:noFill/>
        </p:spPr>
        <p:txBody>
          <a:bodyPr wrap="square" rtlCol="0">
            <a:spAutoFit/>
          </a:bodyPr>
          <a:lstStyle/>
          <a:p>
            <a:r>
              <a:rPr lang="fa-IR" dirty="0" smtClean="0">
                <a:cs typeface="B Nazanin" panose="00000400000000000000" pitchFamily="2" charset="-78"/>
              </a:rPr>
              <a:t>شهردار:</a:t>
            </a:r>
            <a:r>
              <a:rPr lang="fa-IR" dirty="0">
                <a:cs typeface="B Nazanin" panose="00000400000000000000" pitchFamily="2" charset="-78"/>
              </a:rPr>
              <a:t> وینتروپ </a:t>
            </a:r>
            <a:endParaRPr lang="en-US" dirty="0">
              <a:cs typeface="B Nazanin" panose="00000400000000000000" pitchFamily="2" charset="-78"/>
            </a:endParaRPr>
          </a:p>
        </p:txBody>
      </p:sp>
      <p:sp>
        <p:nvSpPr>
          <p:cNvPr id="40" name="TextBox 39"/>
          <p:cNvSpPr txBox="1"/>
          <p:nvPr/>
        </p:nvSpPr>
        <p:spPr>
          <a:xfrm>
            <a:off x="2411925" y="5201150"/>
            <a:ext cx="6705089"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a:r>
              <a:rPr lang="fa-IR" dirty="0">
                <a:cs typeface="B Nazanin" panose="00000400000000000000" pitchFamily="2" charset="-78"/>
              </a:rPr>
              <a:t>پس از شیوع یک تب جدید در سطح شهر در سال 1630 مرکز حکومت رابه آن سوی رودخانه ی چارلز انتقال داد.این مکان نیز شبه جزیره ای صخره ای بود که علاوه بر تمامی مزایای مکانی چارلز تاون ،منابع کافی آب آشامیدنی نیز در اختیار داشت.در پاییز سال 1630 کار بنای شهر و بندر جدید آغاز گردید و این شهربه نام موطن اصلی اکثر ساکنان آن درلینکلن شایر انگلیس،بستن نامیده شد.</a:t>
            </a:r>
          </a:p>
        </p:txBody>
      </p:sp>
      <p:cxnSp>
        <p:nvCxnSpPr>
          <p:cNvPr id="52" name="Straight Arrow Connector 51"/>
          <p:cNvCxnSpPr/>
          <p:nvPr/>
        </p:nvCxnSpPr>
        <p:spPr>
          <a:xfrm flipH="1">
            <a:off x="6230482" y="1651576"/>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a:xfrm flipH="1">
            <a:off x="4913820" y="1651575"/>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Elbow Connector 43"/>
          <p:cNvCxnSpPr/>
          <p:nvPr/>
        </p:nvCxnSpPr>
        <p:spPr>
          <a:xfrm rot="16200000" flipH="1">
            <a:off x="2532070" y="1797410"/>
            <a:ext cx="509130" cy="441130"/>
          </a:xfrm>
          <a:prstGeom prst="bentConnector3">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7" name="Straight Arrow Connector 56"/>
          <p:cNvCxnSpPr/>
          <p:nvPr/>
        </p:nvCxnSpPr>
        <p:spPr>
          <a:xfrm>
            <a:off x="3683323" y="2430884"/>
            <a:ext cx="405753"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9" name="TextBox 48"/>
          <p:cNvSpPr txBox="1"/>
          <p:nvPr/>
        </p:nvSpPr>
        <p:spPr>
          <a:xfrm>
            <a:off x="8110635" y="3584846"/>
            <a:ext cx="1047082" cy="400110"/>
          </a:xfrm>
          <a:prstGeom prst="rect">
            <a:avLst/>
          </a:prstGeom>
          <a:noFill/>
        </p:spPr>
        <p:txBody>
          <a:bodyPr wrap="none" rtlCol="0">
            <a:spAutoFit/>
          </a:bodyPr>
          <a:lstStyle/>
          <a:p>
            <a:r>
              <a:rPr lang="fa-IR" sz="2000" dirty="0" smtClean="0">
                <a:cs typeface="B Nazanin" panose="00000400000000000000" pitchFamily="2" charset="-78"/>
              </a:rPr>
              <a:t>سال ۱۶۲۹</a:t>
            </a:r>
            <a:endParaRPr lang="en-US" sz="2000" dirty="0">
              <a:cs typeface="B Nazanin" panose="00000400000000000000" pitchFamily="2" charset="-78"/>
            </a:endParaRPr>
          </a:p>
        </p:txBody>
      </p:sp>
      <p:cxnSp>
        <p:nvCxnSpPr>
          <p:cNvPr id="62" name="Straight Arrow Connector 61"/>
          <p:cNvCxnSpPr/>
          <p:nvPr/>
        </p:nvCxnSpPr>
        <p:spPr>
          <a:xfrm flipH="1">
            <a:off x="7702810" y="3792595"/>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0" name="Right Brace 49"/>
          <p:cNvSpPr/>
          <p:nvPr/>
        </p:nvSpPr>
        <p:spPr>
          <a:xfrm>
            <a:off x="7215722" y="3335416"/>
            <a:ext cx="428357" cy="914358"/>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sz="1600">
              <a:cs typeface="B Nazanin" panose="00000400000000000000" pitchFamily="2" charset="-78"/>
            </a:endParaRPr>
          </a:p>
        </p:txBody>
      </p:sp>
      <p:cxnSp>
        <p:nvCxnSpPr>
          <p:cNvPr id="70" name="Straight Arrow Connector 69"/>
          <p:cNvCxnSpPr/>
          <p:nvPr/>
        </p:nvCxnSpPr>
        <p:spPr>
          <a:xfrm>
            <a:off x="8580475" y="4679503"/>
            <a:ext cx="0" cy="5340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74" name="Right Bracket 73"/>
          <p:cNvSpPr/>
          <p:nvPr/>
        </p:nvSpPr>
        <p:spPr>
          <a:xfrm>
            <a:off x="5848247" y="3941996"/>
            <a:ext cx="322438" cy="1213245"/>
          </a:xfrm>
          <a:prstGeom prst="rightBracket">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sz="1600">
              <a:cs typeface="B Nazanin" panose="00000400000000000000" pitchFamily="2" charset="-78"/>
            </a:endParaRPr>
          </a:p>
        </p:txBody>
      </p:sp>
      <p:sp>
        <p:nvSpPr>
          <p:cNvPr id="77" name="TextBox 76"/>
          <p:cNvSpPr txBox="1"/>
          <p:nvPr/>
        </p:nvSpPr>
        <p:spPr>
          <a:xfrm>
            <a:off x="2411925" y="6401479"/>
            <a:ext cx="1585690" cy="276999"/>
          </a:xfrm>
          <a:prstGeom prst="rect">
            <a:avLst/>
          </a:prstGeom>
          <a:noFill/>
        </p:spPr>
        <p:txBody>
          <a:bodyPr wrap="none" rtlCol="0">
            <a:spAutoFit/>
          </a:bodyPr>
          <a:lstStyle/>
          <a:p>
            <a:r>
              <a:rPr lang="fa-IR" sz="1200" dirty="0" smtClean="0">
                <a:cs typeface="B Nazanin" panose="00000400000000000000" pitchFamily="2" charset="-78"/>
              </a:rPr>
              <a:t>جیمز موریس،تاریخ شکل شهر</a:t>
            </a:r>
            <a:endParaRPr lang="en-US" sz="1200" dirty="0">
              <a:cs typeface="B Nazanin" panose="00000400000000000000" pitchFamily="2" charset="-78"/>
            </a:endParaRPr>
          </a:p>
        </p:txBody>
      </p:sp>
    </p:spTree>
    <p:extLst>
      <p:ext uri="{BB962C8B-B14F-4D97-AF65-F5344CB8AC3E}">
        <p14:creationId xmlns:p14="http://schemas.microsoft.com/office/powerpoint/2010/main" val="113113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4" name="TextBox 3"/>
          <p:cNvSpPr txBox="1"/>
          <p:nvPr/>
        </p:nvSpPr>
        <p:spPr>
          <a:xfrm>
            <a:off x="228600" y="228600"/>
            <a:ext cx="8686800" cy="33855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n-US" sz="1600"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4986921" y="2378230"/>
            <a:ext cx="3770801" cy="4446640"/>
          </a:xfrm>
          <a:prstGeom prst="rect">
            <a:avLst/>
          </a:prstGeom>
        </p:spPr>
      </p:pic>
      <p:pic>
        <p:nvPicPr>
          <p:cNvPr id="6" name="Picture 5"/>
          <p:cNvPicPr>
            <a:picLocks noChangeAspect="1"/>
          </p:cNvPicPr>
          <p:nvPr/>
        </p:nvPicPr>
        <p:blipFill>
          <a:blip r:embed="rId3"/>
          <a:stretch>
            <a:fillRect/>
          </a:stretch>
        </p:blipFill>
        <p:spPr>
          <a:xfrm>
            <a:off x="457200" y="248478"/>
            <a:ext cx="4529721" cy="4413887"/>
          </a:xfrm>
          <a:prstGeom prst="rect">
            <a:avLst/>
          </a:prstGeom>
        </p:spPr>
      </p:pic>
      <p:sp>
        <p:nvSpPr>
          <p:cNvPr id="8" name="Rectangle 7"/>
          <p:cNvSpPr/>
          <p:nvPr/>
        </p:nvSpPr>
        <p:spPr>
          <a:xfrm>
            <a:off x="7199622" y="1993756"/>
            <a:ext cx="1119217" cy="400110"/>
          </a:xfrm>
          <a:prstGeom prst="rect">
            <a:avLst/>
          </a:prstGeom>
        </p:spPr>
        <p:txBody>
          <a:bodyPr wrap="none">
            <a:spAutoFit/>
          </a:bodyPr>
          <a:lstStyle/>
          <a:p>
            <a:r>
              <a:rPr lang="fa-IR" sz="2000" dirty="0">
                <a:cs typeface="B Nazanin" panose="00000400000000000000" pitchFamily="2" charset="-78"/>
              </a:rPr>
              <a:t> سال </a:t>
            </a:r>
            <a:r>
              <a:rPr lang="fa-IR" sz="2000" dirty="0" smtClean="0">
                <a:cs typeface="B Nazanin" panose="00000400000000000000" pitchFamily="2" charset="-78"/>
              </a:rPr>
              <a:t>۱۷۷۵</a:t>
            </a:r>
            <a:endParaRPr lang="en-US" sz="2000" dirty="0">
              <a:cs typeface="B Nazanin" panose="00000400000000000000" pitchFamily="2" charset="-78"/>
            </a:endParaRPr>
          </a:p>
        </p:txBody>
      </p:sp>
      <p:sp>
        <p:nvSpPr>
          <p:cNvPr id="9" name="Rectangle 8"/>
          <p:cNvSpPr/>
          <p:nvPr/>
        </p:nvSpPr>
        <p:spPr>
          <a:xfrm>
            <a:off x="5215521" y="1566848"/>
            <a:ext cx="1882247" cy="400110"/>
          </a:xfrm>
          <a:prstGeom prst="rect">
            <a:avLst/>
          </a:prstGeom>
        </p:spPr>
        <p:txBody>
          <a:bodyPr wrap="none">
            <a:spAutoFit/>
          </a:bodyPr>
          <a:lstStyle/>
          <a:p>
            <a:r>
              <a:rPr lang="fa-IR" sz="2000" dirty="0">
                <a:solidFill>
                  <a:prstClr val="black"/>
                </a:solidFill>
                <a:cs typeface="B Nazanin" panose="00000400000000000000" pitchFamily="2" charset="-78"/>
              </a:rPr>
              <a:t>موقعیت نخستین شهر</a:t>
            </a:r>
            <a:endParaRPr lang="en-US" sz="2000" dirty="0">
              <a:cs typeface="B Nazanin" panose="00000400000000000000" pitchFamily="2" charset="-78"/>
            </a:endParaRPr>
          </a:p>
        </p:txBody>
      </p:sp>
      <p:sp>
        <p:nvSpPr>
          <p:cNvPr id="11" name="Rectangle 10"/>
          <p:cNvSpPr/>
          <p:nvPr/>
        </p:nvSpPr>
        <p:spPr>
          <a:xfrm>
            <a:off x="4541395" y="792473"/>
            <a:ext cx="4105611" cy="400110"/>
          </a:xfrm>
          <a:prstGeom prst="rect">
            <a:avLst/>
          </a:prstGeom>
        </p:spPr>
        <p:txBody>
          <a:bodyPr wrap="none">
            <a:spAutoFit/>
          </a:bodyPr>
          <a:lstStyle/>
          <a:p>
            <a:r>
              <a:rPr lang="en-US" sz="2000" dirty="0" smtClean="0">
                <a:cs typeface="B Nazanin" panose="00000400000000000000" pitchFamily="2" charset="-78"/>
              </a:rPr>
              <a:t>  </a:t>
            </a:r>
            <a:r>
              <a:rPr lang="fa-IR" sz="2000" dirty="0" smtClean="0">
                <a:cs typeface="B Nazanin" panose="00000400000000000000" pitchFamily="2" charset="-78"/>
              </a:rPr>
              <a:t>این </a:t>
            </a:r>
            <a:r>
              <a:rPr lang="fa-IR" sz="2000" dirty="0">
                <a:cs typeface="B Nazanin" panose="00000400000000000000" pitchFamily="2" charset="-78"/>
              </a:rPr>
              <a:t>فرم کلی شهر تا پایان قرن نوزدهم بوده است.</a:t>
            </a:r>
          </a:p>
        </p:txBody>
      </p:sp>
      <p:sp>
        <p:nvSpPr>
          <p:cNvPr id="12" name="TextBox 11"/>
          <p:cNvSpPr txBox="1"/>
          <p:nvPr/>
        </p:nvSpPr>
        <p:spPr>
          <a:xfrm>
            <a:off x="966870" y="4587754"/>
            <a:ext cx="3989527" cy="1631216"/>
          </a:xfrm>
          <a:prstGeom prst="rect">
            <a:avLst/>
          </a:prstGeom>
          <a:noFill/>
        </p:spPr>
        <p:txBody>
          <a:bodyPr wrap="square" rtlCol="0">
            <a:spAutoFit/>
          </a:bodyPr>
          <a:lstStyle/>
          <a:p>
            <a:pPr algn="ctr"/>
            <a:r>
              <a:rPr lang="fa-IR" sz="2000" dirty="0" smtClean="0">
                <a:cs typeface="B Nazanin" panose="00000400000000000000" pitchFamily="2" charset="-78"/>
              </a:rPr>
              <a:t>این تصویر موقعیت مکانی چارلز تاون و کمبریج که تا سال 1636 و هنگان روی کار آمدن شهر بوستون مرکز موقت حکومت بود را نشان می دهد.در همین سال نیز کار بنای نخستین ساختمان های دانشگاه هاروارد آغارز گردید. </a:t>
            </a:r>
            <a:endParaRPr lang="en-US" sz="2000" dirty="0">
              <a:cs typeface="B Nazanin" panose="00000400000000000000" pitchFamily="2" charset="-78"/>
            </a:endParaRPr>
          </a:p>
        </p:txBody>
      </p:sp>
      <p:cxnSp>
        <p:nvCxnSpPr>
          <p:cNvPr id="14" name="Elbow Connector 13"/>
          <p:cNvCxnSpPr/>
          <p:nvPr/>
        </p:nvCxnSpPr>
        <p:spPr>
          <a:xfrm flipV="1">
            <a:off x="6813638" y="2224589"/>
            <a:ext cx="410766" cy="270006"/>
          </a:xfrm>
          <a:prstGeom prst="bentConnector3">
            <a:avLst>
              <a:gd name="adj1" fmla="val -1619"/>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0" name="Elbow Connector 19"/>
          <p:cNvCxnSpPr>
            <a:stCxn id="8" idx="0"/>
          </p:cNvCxnSpPr>
          <p:nvPr/>
        </p:nvCxnSpPr>
        <p:spPr>
          <a:xfrm rot="16200000" flipV="1">
            <a:off x="7393780" y="1628304"/>
            <a:ext cx="196076" cy="534827"/>
          </a:xfrm>
          <a:prstGeom prst="bentConnector2">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Elbow Connector 24"/>
          <p:cNvCxnSpPr/>
          <p:nvPr/>
        </p:nvCxnSpPr>
        <p:spPr>
          <a:xfrm rot="5400000" flipH="1" flipV="1">
            <a:off x="6080043" y="1231775"/>
            <a:ext cx="390701" cy="361419"/>
          </a:xfrm>
          <a:prstGeom prst="bentConnector3">
            <a:avLst/>
          </a:prstGeom>
          <a:ln>
            <a:tailEnd type="triangle"/>
          </a:ln>
        </p:spPr>
        <p:style>
          <a:lnRef idx="3">
            <a:schemeClr val="accent2"/>
          </a:lnRef>
          <a:fillRef idx="0">
            <a:schemeClr val="accent2"/>
          </a:fillRef>
          <a:effectRef idx="2">
            <a:schemeClr val="accent2"/>
          </a:effectRef>
          <a:fontRef idx="minor">
            <a:schemeClr val="tx1"/>
          </a:fontRef>
        </p:style>
      </p:cxnSp>
      <p:sp>
        <p:nvSpPr>
          <p:cNvPr id="29" name="TextBox 28"/>
          <p:cNvSpPr txBox="1"/>
          <p:nvPr/>
        </p:nvSpPr>
        <p:spPr>
          <a:xfrm>
            <a:off x="1834793" y="6218970"/>
            <a:ext cx="1585690" cy="276999"/>
          </a:xfrm>
          <a:prstGeom prst="rect">
            <a:avLst/>
          </a:prstGeom>
          <a:noFill/>
        </p:spPr>
        <p:txBody>
          <a:bodyPr wrap="none" rtlCol="0">
            <a:spAutoFit/>
          </a:bodyPr>
          <a:lstStyle/>
          <a:p>
            <a:r>
              <a:rPr lang="fa-IR" sz="1200" dirty="0" smtClean="0">
                <a:cs typeface="B Nazanin" panose="00000400000000000000" pitchFamily="2" charset="-78"/>
              </a:rPr>
              <a:t>جیمز موریس،تاریخ شکل شهر</a:t>
            </a:r>
            <a:endParaRPr lang="en-US" sz="1200" dirty="0">
              <a:cs typeface="B Nazanin" panose="00000400000000000000" pitchFamily="2" charset="-78"/>
            </a:endParaRPr>
          </a:p>
        </p:txBody>
      </p:sp>
    </p:spTree>
    <p:extLst>
      <p:ext uri="{BB962C8B-B14F-4D97-AF65-F5344CB8AC3E}">
        <p14:creationId xmlns:p14="http://schemas.microsoft.com/office/powerpoint/2010/main" val="285601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62600" y="304800"/>
            <a:ext cx="3479800" cy="5940088"/>
          </a:xfrm>
          <a:prstGeom prst="rect">
            <a:avLst/>
          </a:prstGeom>
          <a:noFill/>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fa-IR" sz="2000" dirty="0" smtClean="0">
                <a:cs typeface="B Nazanin" panose="00000400000000000000" pitchFamily="2" charset="-78"/>
              </a:rPr>
              <a:t>شبه جزیره بوستون در هنگام مد به صورت جزیره ای درآمده و تنها راه ارتباطی آن با خشکی از طریق یک باریکه مردابی میسر می شد.در سال 1775 که شهر مورد هجوم شورشیان قرار گرفت این راه نیز بسته شد و تنها راه ارتباطی بوستون از طریق پلی بود که به شدت از آن دفاع می شد,بالاخره در سال های بعد بر اثر پیشروی خشکی در دریا که هم به صورت طبیعی و هم به صورت برنامه ریزی شده انجام شده یود فرم اولیه طبیعی ساحل تغییر نمود.</a:t>
            </a:r>
          </a:p>
          <a:p>
            <a:pPr algn="ctr"/>
            <a:r>
              <a:rPr lang="fa-IR" sz="2000" dirty="0" smtClean="0">
                <a:cs typeface="B Nazanin" panose="00000400000000000000" pitchFamily="2" charset="-78"/>
              </a:rPr>
              <a:t>جمعیت شهر بوستون پس از یک و نیم قرن رشد و در سال 1775 به 17000 نفر رسید.در این زمان خلیج کوچک نخستین که از خلیج اصلی شرق منشعب می شد پر گردید و اسکله طویلی به طول 1500 فوت جایگزین آن گردید.هم چنین میل پوند در اوایل قرن نوزوهم در ساحل شمالی بنا</a:t>
            </a:r>
            <a:r>
              <a:rPr lang="fa-IR" sz="1600" dirty="0">
                <a:solidFill>
                  <a:prstClr val="black"/>
                </a:solidFill>
                <a:cs typeface="B Nazanin" panose="00000400000000000000" pitchFamily="2" charset="-78"/>
              </a:rPr>
              <a:t>گردید.</a:t>
            </a:r>
            <a:endParaRPr lang="en-US" sz="2000" dirty="0">
              <a:cs typeface="B Nazanin" panose="00000400000000000000" pitchFamily="2" charset="-78"/>
            </a:endParaRPr>
          </a:p>
        </p:txBody>
      </p:sp>
      <p:sp>
        <p:nvSpPr>
          <p:cNvPr id="6" name="TextBox 5"/>
          <p:cNvSpPr txBox="1"/>
          <p:nvPr/>
        </p:nvSpPr>
        <p:spPr>
          <a:xfrm>
            <a:off x="1143000" y="0"/>
            <a:ext cx="4419600" cy="2308324"/>
          </a:xfrm>
          <a:prstGeom prst="rect">
            <a:avLst/>
          </a:prstGeom>
          <a:noFill/>
        </p:spPr>
        <p:txBody>
          <a:bodyPr wrap="square" rtlCol="0">
            <a:spAutoFit/>
          </a:bodyPr>
          <a:lstStyle/>
          <a:p>
            <a:pPr algn="ctr"/>
            <a:r>
              <a:rPr lang="fa-IR" sz="1600" dirty="0" smtClean="0">
                <a:cs typeface="B Nazanin" panose="00000400000000000000" pitchFamily="2" charset="-78"/>
              </a:rPr>
              <a:t>با </a:t>
            </a:r>
            <a:r>
              <a:rPr lang="fa-IR" sz="1600" dirty="0">
                <a:cs typeface="B Nazanin" panose="00000400000000000000" pitchFamily="2" charset="-78"/>
              </a:rPr>
              <a:t>این همه بزرگ ترین این پروژه ها,پروژه خاکریزی بک بی بود که از سال 1850 به بعد انجام گردید و منطقه ای کاملا شطرنجی پیرامون کامان ولث ایجاد نمود که در تقابل مستقیم با فرم رشد ارگانیک مرکز قدیم بوستون می باشد.</a:t>
            </a:r>
          </a:p>
          <a:p>
            <a:pPr algn="ctr"/>
            <a:r>
              <a:rPr lang="fa-IR" sz="1600" dirty="0">
                <a:cs typeface="B Nazanin" panose="00000400000000000000" pitchFamily="2" charset="-78"/>
              </a:rPr>
              <a:t>چهار سال پس از بنیان گذاری شهر ویلیام وود از شهر دیدن کرده و مشاهدات خود را چنین بیان می کند:«هرچند که این شهر بزرگ ترین و ثروتمندترین شهر منطقه نیست,اما از آن جا که مرکز کشاورزی در آن واقع شده و دادگاه های ماهانه در آن برگزار می شود بیش از هر شهری در منطقه از آن نام برده شده و مشخص است.»</a:t>
            </a:r>
          </a:p>
        </p:txBody>
      </p:sp>
      <p:sp>
        <p:nvSpPr>
          <p:cNvPr id="7" name="TextBox 6"/>
          <p:cNvSpPr txBox="1"/>
          <p:nvPr/>
        </p:nvSpPr>
        <p:spPr>
          <a:xfrm>
            <a:off x="5562600" y="6362355"/>
            <a:ext cx="1585690" cy="276999"/>
          </a:xfrm>
          <a:prstGeom prst="rect">
            <a:avLst/>
          </a:prstGeom>
          <a:noFill/>
        </p:spPr>
        <p:txBody>
          <a:bodyPr wrap="none" rtlCol="0">
            <a:spAutoFit/>
          </a:bodyPr>
          <a:lstStyle/>
          <a:p>
            <a:r>
              <a:rPr lang="fa-IR" sz="1200" dirty="0" smtClean="0">
                <a:cs typeface="B Nazanin" panose="00000400000000000000" pitchFamily="2" charset="-78"/>
              </a:rPr>
              <a:t>جیمز موریس،تاریخ شکل شهر</a:t>
            </a:r>
            <a:endParaRPr lang="en-US" sz="1200" dirty="0">
              <a:cs typeface="B Nazanin" panose="00000400000000000000" pitchFamily="2" charset="-78"/>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522561"/>
            <a:ext cx="3659401" cy="38397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54396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8" y="0"/>
            <a:ext cx="9134341" cy="6858000"/>
          </a:xfrm>
          <a:prstGeom prst="pie">
            <a:avLst>
              <a:gd name="adj1" fmla="val 10128"/>
              <a:gd name="adj2" fmla="val 16200000"/>
            </a:avLst>
          </a:prstGeom>
        </p:spPr>
      </p:pic>
      <p:sp>
        <p:nvSpPr>
          <p:cNvPr id="5" name="TextBox 4"/>
          <p:cNvSpPr txBox="1"/>
          <p:nvPr/>
        </p:nvSpPr>
        <p:spPr>
          <a:xfrm>
            <a:off x="4572001" y="0"/>
            <a:ext cx="4571998" cy="3416320"/>
          </a:xfrm>
          <a:prstGeom prst="rect">
            <a:avLst/>
          </a:prstGeom>
          <a:noFill/>
        </p:spPr>
        <p:txBody>
          <a:bodyPr wrap="square" rtlCol="0">
            <a:spAutoFit/>
          </a:bodyPr>
          <a:lstStyle/>
          <a:p>
            <a:pPr algn="r"/>
            <a:r>
              <a:rPr lang="fa-IR" dirty="0" smtClean="0">
                <a:cs typeface="B Nazanin" panose="00000400000000000000" pitchFamily="2" charset="-78"/>
              </a:rPr>
              <a:t>بنیان گذاری و رشد اولیه شهر بوستون با مهاجرت مقارن بوده.تنها در سال 1630 بیش از هزار سکنه جدید وارد مستعمره خلیج ماساچوست شدند.طی این فرآیند موفقیت آمیز اسکان مهاجران در نیوانگلند تاریخ به شکل جدیدی تکرار می شد.انگلوساکسون ها,دیگر ساکنین قرن چهارم تا دهم انگلیس نیز شاهد حقوق نخستین مهاجران بر سرزمین های جدید شده و اجبارا یا به مهاجرت خود به سرزمینی دوردست تر ادامه داده و یا اسکان های جدیدی را پایه گذاری کرده و جمعیت اضافی روستاهای موجود را در آن جای دادند.در هر دو مورد این امر به یک نتیجه منتهی گردید,توسعه مداوم مناطق مسکون,اما برخلاف که علاوه  بر حقوق اشخاص زور نیز حکومت می نمود,در نیو انگلند از بدو امر قانون حاکمیت داشت.</a:t>
            </a:r>
          </a:p>
        </p:txBody>
      </p:sp>
      <p:sp>
        <p:nvSpPr>
          <p:cNvPr id="6" name="Rectangle 5"/>
          <p:cNvSpPr/>
          <p:nvPr/>
        </p:nvSpPr>
        <p:spPr>
          <a:xfrm>
            <a:off x="9658" y="685800"/>
            <a:ext cx="1271502" cy="461665"/>
          </a:xfrm>
          <a:prstGeom prst="rect">
            <a:avLst/>
          </a:prstGeom>
        </p:spPr>
        <p:txBody>
          <a:bodyPr wrap="none">
            <a:spAutoFit/>
          </a:bodyPr>
          <a:lstStyle/>
          <a:p>
            <a:pPr lvl="0" algn="r"/>
            <a:r>
              <a:rPr lang="fa-IR" sz="2400" dirty="0">
                <a:cs typeface="B Nazanin" panose="00000400000000000000" pitchFamily="2" charset="-78"/>
              </a:rPr>
              <a:t>قرن هفدهم</a:t>
            </a:r>
          </a:p>
        </p:txBody>
      </p:sp>
      <p:sp>
        <p:nvSpPr>
          <p:cNvPr id="7" name="TextBox 6"/>
          <p:cNvSpPr txBox="1"/>
          <p:nvPr/>
        </p:nvSpPr>
        <p:spPr>
          <a:xfrm>
            <a:off x="7410832" y="6550223"/>
            <a:ext cx="1585690" cy="276999"/>
          </a:xfrm>
          <a:prstGeom prst="rect">
            <a:avLst/>
          </a:prstGeom>
          <a:noFill/>
        </p:spPr>
        <p:txBody>
          <a:bodyPr wrap="none" rtlCol="0">
            <a:spAutoFit/>
          </a:bodyPr>
          <a:lstStyle/>
          <a:p>
            <a:r>
              <a:rPr lang="fa-IR" sz="1200" dirty="0" smtClean="0">
                <a:cs typeface="B Nazanin" panose="00000400000000000000" pitchFamily="2" charset="-78"/>
              </a:rPr>
              <a:t>جیمز موریس،تاریخ شکل شهر</a:t>
            </a:r>
            <a:endParaRPr lang="en-US" sz="1200" dirty="0">
              <a:cs typeface="B Nazanin" panose="00000400000000000000" pitchFamily="2" charset="-78"/>
            </a:endParaRPr>
          </a:p>
        </p:txBody>
      </p:sp>
    </p:spTree>
    <p:extLst>
      <p:ext uri="{BB962C8B-B14F-4D97-AF65-F5344CB8AC3E}">
        <p14:creationId xmlns:p14="http://schemas.microsoft.com/office/powerpoint/2010/main" val="16204711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sp>
        <p:nvSpPr>
          <p:cNvPr id="3" name="TextBox 2"/>
          <p:cNvSpPr txBox="1"/>
          <p:nvPr/>
        </p:nvSpPr>
        <p:spPr>
          <a:xfrm>
            <a:off x="6629400" y="609600"/>
            <a:ext cx="184731" cy="338554"/>
          </a:xfrm>
          <a:prstGeom prst="rect">
            <a:avLst/>
          </a:prstGeom>
          <a:noFill/>
        </p:spPr>
        <p:txBody>
          <a:bodyPr wrap="none" rtlCol="0">
            <a:spAutoFit/>
          </a:bodyPr>
          <a:lstStyle/>
          <a:p>
            <a:endParaRPr lang="en-US" sz="1600" dirty="0">
              <a:cs typeface="B Nazanin" panose="00000400000000000000" pitchFamily="2" charset="-78"/>
            </a:endParaRPr>
          </a:p>
        </p:txBody>
      </p:sp>
      <p:sp>
        <p:nvSpPr>
          <p:cNvPr id="12" name="Titre 1"/>
          <p:cNvSpPr>
            <a:spLocks noGrp="1"/>
          </p:cNvSpPr>
          <p:nvPr>
            <p:ph type="title"/>
          </p:nvPr>
        </p:nvSpPr>
        <p:spPr>
          <a:xfrm>
            <a:off x="4794831" y="-30205"/>
            <a:ext cx="4038600" cy="1143000"/>
          </a:xfrm>
        </p:spPr>
        <p:txBody>
          <a:bodyPr/>
          <a:lstStyle/>
          <a:p>
            <a:pPr algn="r">
              <a:defRPr/>
            </a:pPr>
            <a:r>
              <a:rPr lang="fa-IR" sz="3200" dirty="0" smtClean="0">
                <a:solidFill>
                  <a:schemeClr val="tx1"/>
                </a:solidFill>
                <a:cs typeface="B Nazanin" panose="00000400000000000000" pitchFamily="2" charset="-78"/>
              </a:rPr>
              <a:t>بوستون امروز</a:t>
            </a:r>
            <a:endParaRPr lang="fr-CA" sz="3200" dirty="0" smtClean="0">
              <a:solidFill>
                <a:schemeClr val="tx1"/>
              </a:solidFill>
              <a:cs typeface="B Nazanin" panose="00000400000000000000" pitchFamily="2" charset="-78"/>
            </a:endParaRPr>
          </a:p>
        </p:txBody>
      </p:sp>
      <p:sp>
        <p:nvSpPr>
          <p:cNvPr id="4" name="Rectangle 3"/>
          <p:cNvSpPr/>
          <p:nvPr/>
        </p:nvSpPr>
        <p:spPr>
          <a:xfrm>
            <a:off x="8293890" y="2573476"/>
            <a:ext cx="827585" cy="3785652"/>
          </a:xfrm>
          <a:prstGeom prst="rect">
            <a:avLst/>
          </a:prstGeom>
        </p:spPr>
        <p:style>
          <a:lnRef idx="2">
            <a:schemeClr val="dk1"/>
          </a:lnRef>
          <a:fillRef idx="1003">
            <a:schemeClr val="lt1"/>
          </a:fillRef>
          <a:effectRef idx="0">
            <a:schemeClr val="dk1"/>
          </a:effectRef>
          <a:fontRef idx="minor">
            <a:schemeClr val="dk1"/>
          </a:fontRef>
        </p:style>
        <p:txBody>
          <a:bodyPr wrap="square">
            <a:spAutoFit/>
          </a:bodyPr>
          <a:lstStyle/>
          <a:p>
            <a:pPr algn="ctr"/>
            <a:r>
              <a:rPr lang="fa-IR" sz="1600" b="1" dirty="0">
                <a:cs typeface="B Nazanin" panose="00000400000000000000" pitchFamily="2" charset="-78"/>
              </a:rPr>
              <a:t>ایالتی است در شرق کشور آمریکا و از ایالت‌های نیو انگلند آمریکا می‌باشد. پایتخت آن </a:t>
            </a:r>
            <a:r>
              <a:rPr lang="fa-IR" sz="1600" b="1" dirty="0" smtClean="0">
                <a:cs typeface="B Nazanin" panose="00000400000000000000" pitchFamily="2" charset="-78"/>
              </a:rPr>
              <a:t>بوستون </a:t>
            </a:r>
            <a:r>
              <a:rPr lang="fa-IR" sz="1600" b="1" dirty="0">
                <a:cs typeface="B Nazanin" panose="00000400000000000000" pitchFamily="2" charset="-78"/>
              </a:rPr>
              <a:t>است.</a:t>
            </a:r>
            <a:endParaRPr lang="en-US" sz="1600" b="1" dirty="0">
              <a:cs typeface="B Nazanin" panose="00000400000000000000" pitchFamily="2" charset="-78"/>
            </a:endParaRPr>
          </a:p>
        </p:txBody>
      </p:sp>
      <p:sp>
        <p:nvSpPr>
          <p:cNvPr id="14" name="Rectangle 13"/>
          <p:cNvSpPr/>
          <p:nvPr/>
        </p:nvSpPr>
        <p:spPr>
          <a:xfrm>
            <a:off x="187716" y="6553066"/>
            <a:ext cx="1868326" cy="276999"/>
          </a:xfrm>
          <a:prstGeom prst="rect">
            <a:avLst/>
          </a:prstGeom>
        </p:spPr>
        <p:txBody>
          <a:bodyPr wrap="square">
            <a:spAutoFit/>
          </a:bodyPr>
          <a:lstStyle/>
          <a:p>
            <a:r>
              <a:rPr lang="en-US" sz="1200" dirty="0">
                <a:cs typeface="B Nazanin" panose="00000400000000000000" pitchFamily="2" charset="-78"/>
              </a:rPr>
              <a:t>http://</a:t>
            </a:r>
            <a:r>
              <a:rPr lang="en-US" sz="1200" dirty="0" smtClean="0">
                <a:cs typeface="B Nazanin" panose="00000400000000000000" pitchFamily="2" charset="-78"/>
              </a:rPr>
              <a:t>fa.wikipedia.org</a:t>
            </a:r>
            <a:r>
              <a:rPr lang="fa-IR" sz="1200" dirty="0" smtClean="0">
                <a:cs typeface="B Nazanin" panose="00000400000000000000" pitchFamily="2" charset="-78"/>
              </a:rPr>
              <a:t> </a:t>
            </a:r>
            <a:endParaRPr lang="en-US" sz="1200" dirty="0">
              <a:cs typeface="B Nazanin" panose="00000400000000000000" pitchFamily="2" charset="-78"/>
            </a:endParaRPr>
          </a:p>
        </p:txBody>
      </p:sp>
      <p:sp>
        <p:nvSpPr>
          <p:cNvPr id="15" name="TextBox 14"/>
          <p:cNvSpPr txBox="1"/>
          <p:nvPr/>
        </p:nvSpPr>
        <p:spPr>
          <a:xfrm>
            <a:off x="762000" y="2125953"/>
            <a:ext cx="3810000" cy="584775"/>
          </a:xfrm>
          <a:prstGeom prst="rect">
            <a:avLst/>
          </a:prstGeom>
          <a:noFill/>
        </p:spPr>
        <p:txBody>
          <a:bodyPr wrap="square" rtlCol="0">
            <a:spAutoFit/>
          </a:bodyPr>
          <a:lstStyle/>
          <a:p>
            <a:endParaRPr lang="fa-IR" sz="1600" dirty="0">
              <a:cs typeface="B Nazanin" panose="00000400000000000000" pitchFamily="2" charset="-78"/>
            </a:endParaRPr>
          </a:p>
          <a:p>
            <a:endParaRPr lang="en-US" sz="1600" dirty="0">
              <a:cs typeface="B Nazanin" panose="00000400000000000000" pitchFamily="2" charset="-78"/>
            </a:endParaRPr>
          </a:p>
        </p:txBody>
      </p:sp>
      <p:sp>
        <p:nvSpPr>
          <p:cNvPr id="28" name="Rectangle 27"/>
          <p:cNvSpPr/>
          <p:nvPr/>
        </p:nvSpPr>
        <p:spPr>
          <a:xfrm>
            <a:off x="2530371" y="5583803"/>
            <a:ext cx="4475461" cy="120478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smtClean="0">
                <a:cs typeface="B Nazanin" panose="00000400000000000000" pitchFamily="2" charset="-78"/>
              </a:rPr>
              <a:t> منطقۀ </a:t>
            </a:r>
            <a:r>
              <a:rPr lang="fa-IR" dirty="0">
                <a:cs typeface="B Nazanin" panose="00000400000000000000" pitchFamily="2" charset="-78"/>
              </a:rPr>
              <a:t>وسیع تر بوستون [بوستون و حومۀ آن] با </a:t>
            </a:r>
            <a:r>
              <a:rPr lang="fa-IR" dirty="0" smtClean="0">
                <a:cs typeface="B Nazanin" panose="00000400000000000000" pitchFamily="2" charset="-78"/>
              </a:rPr>
              <a:t>۶/۴ </a:t>
            </a:r>
            <a:r>
              <a:rPr lang="fa-IR" dirty="0">
                <a:cs typeface="B Nazanin" panose="00000400000000000000" pitchFamily="2" charset="-78"/>
              </a:rPr>
              <a:t>میلیون جمعیت از نظر اهمیت در ردیف دهم بزرگترین شهرهای ایالات متحده قرار دارد که به مجموع آنها "ناحیۀ متروپولیتن" اطلاق می </a:t>
            </a:r>
            <a:r>
              <a:rPr lang="fa-IR" dirty="0" smtClean="0">
                <a:cs typeface="B Nazanin" panose="00000400000000000000" pitchFamily="2" charset="-78"/>
              </a:rPr>
              <a:t>شود.</a:t>
            </a:r>
            <a:endParaRPr lang="fa-IR" dirty="0">
              <a:cs typeface="B Nazanin" panose="00000400000000000000" pitchFamily="2" charset="-78"/>
            </a:endParaRPr>
          </a:p>
        </p:txBody>
      </p:sp>
      <p:cxnSp>
        <p:nvCxnSpPr>
          <p:cNvPr id="30" name="Elbow Connector 29"/>
          <p:cNvCxnSpPr/>
          <p:nvPr/>
        </p:nvCxnSpPr>
        <p:spPr>
          <a:xfrm>
            <a:off x="2903889" y="2793918"/>
            <a:ext cx="590549" cy="367307"/>
          </a:xfrm>
          <a:prstGeom prst="bentConnector3">
            <a:avLst>
              <a:gd name="adj1" fmla="val 50000"/>
            </a:avLst>
          </a:prstGeom>
        </p:spPr>
        <p:style>
          <a:lnRef idx="3">
            <a:schemeClr val="accent2"/>
          </a:lnRef>
          <a:fillRef idx="0">
            <a:schemeClr val="accent2"/>
          </a:fillRef>
          <a:effectRef idx="2">
            <a:schemeClr val="accent2"/>
          </a:effectRef>
          <a:fontRef idx="minor">
            <a:schemeClr val="tx1"/>
          </a:fontRef>
        </p:style>
      </p:cxnSp>
      <p:sp>
        <p:nvSpPr>
          <p:cNvPr id="38" name="Rectangle 37"/>
          <p:cNvSpPr/>
          <p:nvPr/>
        </p:nvSpPr>
        <p:spPr>
          <a:xfrm>
            <a:off x="3092919" y="1571784"/>
            <a:ext cx="2134599" cy="99714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dirty="0">
                <a:cs typeface="B Nazanin" panose="00000400000000000000" pitchFamily="2" charset="-78"/>
              </a:rPr>
              <a:t>ششمین اقتصاد بزرگ در </a:t>
            </a:r>
            <a:r>
              <a:rPr lang="fa-IR" dirty="0" smtClean="0">
                <a:cs typeface="B Nazanin" panose="00000400000000000000" pitchFamily="2" charset="-78"/>
              </a:rPr>
              <a:t>کشور</a:t>
            </a:r>
            <a:r>
              <a:rPr lang="fa-IR" dirty="0">
                <a:cs typeface="B Nazanin" panose="00000400000000000000" pitchFamily="2" charset="-78"/>
              </a:rPr>
              <a:t> و دوازدهمین در جهان </a:t>
            </a:r>
            <a:endParaRPr lang="en-US" dirty="0">
              <a:cs typeface="B Nazanin" panose="00000400000000000000" pitchFamily="2" charset="-78"/>
            </a:endParaRPr>
          </a:p>
        </p:txBody>
      </p:sp>
      <p:cxnSp>
        <p:nvCxnSpPr>
          <p:cNvPr id="40" name="Elbow Connector 39"/>
          <p:cNvCxnSpPr/>
          <p:nvPr/>
        </p:nvCxnSpPr>
        <p:spPr>
          <a:xfrm rot="16200000" flipH="1">
            <a:off x="4076085" y="2602523"/>
            <a:ext cx="692169" cy="691865"/>
          </a:xfrm>
          <a:prstGeom prst="bentConnector3">
            <a:avLst/>
          </a:prstGeom>
        </p:spPr>
        <p:style>
          <a:lnRef idx="3">
            <a:schemeClr val="accent3"/>
          </a:lnRef>
          <a:fillRef idx="0">
            <a:schemeClr val="accent3"/>
          </a:fillRef>
          <a:effectRef idx="2">
            <a:schemeClr val="accent3"/>
          </a:effectRef>
          <a:fontRef idx="minor">
            <a:schemeClr val="tx1"/>
          </a:fontRef>
        </p:style>
      </p:cxnSp>
      <p:sp>
        <p:nvSpPr>
          <p:cNvPr id="42" name="Rectangle 41"/>
          <p:cNvSpPr/>
          <p:nvPr/>
        </p:nvSpPr>
        <p:spPr>
          <a:xfrm>
            <a:off x="5637310" y="2992148"/>
            <a:ext cx="2564345" cy="237932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a-IR" dirty="0">
                <a:cs typeface="B Nazanin" panose="00000400000000000000" pitchFamily="2" charset="-78"/>
              </a:rPr>
              <a:t>در طول قرن ۱۸ محل چند واقعه عمده در دوران انقلاب آمریکا بود از جمله قتل‌عام بوستون و تی پارتی بوستون. چند جنگ اوایل انقلاب آمریکا، مانند نبرد بانکر هیل و محاصره بوستون، در داخل شهر و مناطق اطراف آن رخ </a:t>
            </a:r>
            <a:r>
              <a:rPr lang="fa-IR" dirty="0" smtClean="0">
                <a:cs typeface="B Nazanin" panose="00000400000000000000" pitchFamily="2" charset="-78"/>
              </a:rPr>
              <a:t>داد.</a:t>
            </a:r>
            <a:endParaRPr lang="en-US" dirty="0">
              <a:cs typeface="B Nazanin" panose="00000400000000000000" pitchFamily="2" charset="-78"/>
            </a:endParaRPr>
          </a:p>
        </p:txBody>
      </p:sp>
      <p:sp>
        <p:nvSpPr>
          <p:cNvPr id="49" name="Rectangle 48"/>
          <p:cNvSpPr/>
          <p:nvPr/>
        </p:nvSpPr>
        <p:spPr>
          <a:xfrm>
            <a:off x="187717" y="5015808"/>
            <a:ext cx="1912578" cy="1537258"/>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fa-IR" sz="2000" dirty="0">
                <a:cs typeface="B Nazanin" panose="00000400000000000000" pitchFamily="2" charset="-78"/>
              </a:rPr>
              <a:t>مرکز ایالتی </a:t>
            </a:r>
            <a:r>
              <a:rPr lang="fa-IR" sz="2000" dirty="0" smtClean="0">
                <a:cs typeface="B Nazanin" panose="00000400000000000000" pitchFamily="2" charset="-78"/>
              </a:rPr>
              <a:t>ماساچوست </a:t>
            </a:r>
            <a:r>
              <a:rPr lang="fa-IR" sz="2000" dirty="0">
                <a:cs typeface="B Nazanin" panose="00000400000000000000" pitchFamily="2" charset="-78"/>
              </a:rPr>
              <a:t>و مرکز </a:t>
            </a:r>
            <a:r>
              <a:rPr lang="fa-IR" sz="2000" dirty="0" smtClean="0">
                <a:cs typeface="B Nazanin" panose="00000400000000000000" pitchFamily="2" charset="-78"/>
              </a:rPr>
              <a:t>سیاسی و </a:t>
            </a:r>
            <a:r>
              <a:rPr lang="fa-IR" sz="2000" dirty="0">
                <a:cs typeface="B Nazanin" panose="00000400000000000000" pitchFamily="2" charset="-78"/>
              </a:rPr>
              <a:t>مالی نیوانگلند است. </a:t>
            </a:r>
          </a:p>
        </p:txBody>
      </p:sp>
      <p:sp>
        <p:nvSpPr>
          <p:cNvPr id="50" name="Rectangle 49"/>
          <p:cNvSpPr/>
          <p:nvPr/>
        </p:nvSpPr>
        <p:spPr>
          <a:xfrm>
            <a:off x="5491676" y="1235563"/>
            <a:ext cx="1657326" cy="1508679"/>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a-IR" dirty="0">
                <a:cs typeface="B Nazanin" panose="00000400000000000000" pitchFamily="2" charset="-78"/>
              </a:rPr>
              <a:t>«کمبریج» ازمحله‌های مهم و اشرافی‌نشین </a:t>
            </a:r>
            <a:r>
              <a:rPr lang="fa-IR" dirty="0" smtClean="0">
                <a:cs typeface="B Nazanin" panose="00000400000000000000" pitchFamily="2" charset="-78"/>
              </a:rPr>
              <a:t> </a:t>
            </a:r>
            <a:endParaRPr lang="en-US" dirty="0">
              <a:cs typeface="B Nazanin" panose="00000400000000000000" pitchFamily="2" charset="-78"/>
            </a:endParaRPr>
          </a:p>
        </p:txBody>
      </p:sp>
      <p:cxnSp>
        <p:nvCxnSpPr>
          <p:cNvPr id="52" name="Straight Arrow Connector 51"/>
          <p:cNvCxnSpPr/>
          <p:nvPr/>
        </p:nvCxnSpPr>
        <p:spPr>
          <a:xfrm flipH="1">
            <a:off x="5082607" y="4190708"/>
            <a:ext cx="5422" cy="43500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54" name="Rectangle 53"/>
          <p:cNvSpPr/>
          <p:nvPr/>
        </p:nvSpPr>
        <p:spPr>
          <a:xfrm>
            <a:off x="486784" y="3226966"/>
            <a:ext cx="1665592" cy="166659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a-IR" sz="2000" dirty="0">
                <a:cs typeface="B Nazanin" panose="00000400000000000000" pitchFamily="2" charset="-78"/>
              </a:rPr>
              <a:t>خیابان بویلستون از خیابان‌های اصلی </a:t>
            </a:r>
            <a:r>
              <a:rPr lang="fa-IR" sz="2000" dirty="0" smtClean="0">
                <a:cs typeface="B Nazanin" panose="00000400000000000000" pitchFamily="2" charset="-78"/>
              </a:rPr>
              <a:t>آن است.</a:t>
            </a:r>
            <a:endParaRPr lang="en-US" sz="2000" dirty="0">
              <a:cs typeface="B Nazanin" panose="00000400000000000000" pitchFamily="2" charset="-78"/>
            </a:endParaRPr>
          </a:p>
        </p:txBody>
      </p:sp>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5909" y="3044024"/>
            <a:ext cx="2574277" cy="2454397"/>
          </a:xfrm>
          <a:prstGeom prst="flowChartConnector">
            <a:avLst/>
          </a:prstGeom>
        </p:spPr>
      </p:pic>
      <p:sp>
        <p:nvSpPr>
          <p:cNvPr id="56" name="Rectangle 55"/>
          <p:cNvSpPr/>
          <p:nvPr/>
        </p:nvSpPr>
        <p:spPr>
          <a:xfrm>
            <a:off x="187716" y="1908840"/>
            <a:ext cx="2724924" cy="10805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dirty="0">
                <a:cs typeface="B Nazanin" panose="00000400000000000000" pitchFamily="2" charset="-78"/>
              </a:rPr>
              <a:t>قدیمی‌ترین پارک ایالات متحده با نام د کومون در مرکز شهر بوستون واقع شده‌است. </a:t>
            </a:r>
            <a:endParaRPr lang="en-US" dirty="0">
              <a:cs typeface="B Nazanin" panose="00000400000000000000" pitchFamily="2" charset="-78"/>
            </a:endParaRPr>
          </a:p>
        </p:txBody>
      </p:sp>
      <p:sp>
        <p:nvSpPr>
          <p:cNvPr id="57" name="TextBox 56"/>
          <p:cNvSpPr txBox="1"/>
          <p:nvPr/>
        </p:nvSpPr>
        <p:spPr>
          <a:xfrm>
            <a:off x="7348054" y="1197449"/>
            <a:ext cx="1633356"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fa-IR" dirty="0">
                <a:cs typeface="B Nazanin" panose="00000400000000000000" pitchFamily="2" charset="-78"/>
              </a:rPr>
              <a:t>بزرگترین شهر و پایتخت </a:t>
            </a:r>
            <a:r>
              <a:rPr lang="fa-IR" b="1" dirty="0">
                <a:solidFill>
                  <a:srgbClr val="C00000"/>
                </a:solidFill>
                <a:cs typeface="B Nazanin" panose="00000400000000000000" pitchFamily="2" charset="-78"/>
              </a:rPr>
              <a:t>ایالت ماساچوست </a:t>
            </a:r>
            <a:r>
              <a:rPr lang="fa-IR" dirty="0">
                <a:cs typeface="B Nazanin" panose="00000400000000000000" pitchFamily="2" charset="-78"/>
              </a:rPr>
              <a:t>در کشور آمریکا</a:t>
            </a:r>
          </a:p>
        </p:txBody>
      </p:sp>
      <p:cxnSp>
        <p:nvCxnSpPr>
          <p:cNvPr id="60" name="Elbow Connector 59"/>
          <p:cNvCxnSpPr/>
          <p:nvPr/>
        </p:nvCxnSpPr>
        <p:spPr>
          <a:xfrm>
            <a:off x="2168796" y="3529875"/>
            <a:ext cx="557113" cy="530387"/>
          </a:xfrm>
          <a:prstGeom prst="bentConnector3">
            <a:avLst>
              <a:gd name="adj1" fmla="val 50000"/>
            </a:avLst>
          </a:prstGeom>
        </p:spPr>
        <p:style>
          <a:lnRef idx="3">
            <a:schemeClr val="accent5"/>
          </a:lnRef>
          <a:fillRef idx="0">
            <a:schemeClr val="accent5"/>
          </a:fillRef>
          <a:effectRef idx="2">
            <a:schemeClr val="accent5"/>
          </a:effectRef>
          <a:fontRef idx="minor">
            <a:schemeClr val="tx1"/>
          </a:fontRef>
        </p:style>
      </p:cxnSp>
      <p:cxnSp>
        <p:nvCxnSpPr>
          <p:cNvPr id="68" name="Elbow Connector 67"/>
          <p:cNvCxnSpPr/>
          <p:nvPr/>
        </p:nvCxnSpPr>
        <p:spPr>
          <a:xfrm flipV="1">
            <a:off x="2082408" y="4926209"/>
            <a:ext cx="808656" cy="610246"/>
          </a:xfrm>
          <a:prstGeom prst="bentConnector3">
            <a:avLst>
              <a:gd name="adj1" fmla="val 50000"/>
            </a:avLst>
          </a:prstGeom>
        </p:spPr>
        <p:style>
          <a:lnRef idx="3">
            <a:schemeClr val="dk1"/>
          </a:lnRef>
          <a:fillRef idx="0">
            <a:schemeClr val="dk1"/>
          </a:fillRef>
          <a:effectRef idx="2">
            <a:schemeClr val="dk1"/>
          </a:effectRef>
          <a:fontRef idx="minor">
            <a:schemeClr val="tx1"/>
          </a:fontRef>
        </p:style>
      </p:cxnSp>
      <p:cxnSp>
        <p:nvCxnSpPr>
          <p:cNvPr id="75" name="Elbow Connector 74"/>
          <p:cNvCxnSpPr/>
          <p:nvPr/>
        </p:nvCxnSpPr>
        <p:spPr>
          <a:xfrm rot="16200000" flipH="1">
            <a:off x="4840710" y="5217919"/>
            <a:ext cx="367593" cy="345546"/>
          </a:xfrm>
          <a:prstGeom prst="bentConnector3">
            <a:avLst/>
          </a:prstGeom>
        </p:spPr>
        <p:style>
          <a:lnRef idx="3">
            <a:schemeClr val="accent3"/>
          </a:lnRef>
          <a:fillRef idx="0">
            <a:schemeClr val="accent3"/>
          </a:fillRef>
          <a:effectRef idx="2">
            <a:schemeClr val="accent3"/>
          </a:effectRef>
          <a:fontRef idx="minor">
            <a:schemeClr val="tx1"/>
          </a:fontRef>
        </p:style>
      </p:cxnSp>
      <p:cxnSp>
        <p:nvCxnSpPr>
          <p:cNvPr id="80" name="Elbow Connector 79"/>
          <p:cNvCxnSpPr/>
          <p:nvPr/>
        </p:nvCxnSpPr>
        <p:spPr>
          <a:xfrm>
            <a:off x="5195463" y="4678303"/>
            <a:ext cx="434450" cy="381473"/>
          </a:xfrm>
          <a:prstGeom prst="bentConnector3">
            <a:avLst>
              <a:gd name="adj1" fmla="val 50000"/>
            </a:avLst>
          </a:prstGeom>
        </p:spPr>
        <p:style>
          <a:lnRef idx="3">
            <a:schemeClr val="accent6"/>
          </a:lnRef>
          <a:fillRef idx="0">
            <a:schemeClr val="accent6"/>
          </a:fillRef>
          <a:effectRef idx="2">
            <a:schemeClr val="accent6"/>
          </a:effectRef>
          <a:fontRef idx="minor">
            <a:schemeClr val="tx1"/>
          </a:fontRef>
        </p:style>
      </p:cxnSp>
      <p:cxnSp>
        <p:nvCxnSpPr>
          <p:cNvPr id="91" name="Elbow Connector 90"/>
          <p:cNvCxnSpPr>
            <a:endCxn id="57" idx="2"/>
          </p:cNvCxnSpPr>
          <p:nvPr/>
        </p:nvCxnSpPr>
        <p:spPr>
          <a:xfrm flipV="1">
            <a:off x="5082607" y="2397778"/>
            <a:ext cx="3082125" cy="521720"/>
          </a:xfrm>
          <a:prstGeom prst="bentConnector2">
            <a:avLst/>
          </a:prstGeom>
        </p:spPr>
        <p:style>
          <a:lnRef idx="3">
            <a:schemeClr val="accent1"/>
          </a:lnRef>
          <a:fillRef idx="0">
            <a:schemeClr val="accent1"/>
          </a:fillRef>
          <a:effectRef idx="2">
            <a:schemeClr val="accent1"/>
          </a:effectRef>
          <a:fontRef idx="minor">
            <a:schemeClr val="tx1"/>
          </a:fontRef>
        </p:style>
      </p:cxnSp>
      <p:cxnSp>
        <p:nvCxnSpPr>
          <p:cNvPr id="107" name="Elbow Connector 106"/>
          <p:cNvCxnSpPr/>
          <p:nvPr/>
        </p:nvCxnSpPr>
        <p:spPr>
          <a:xfrm rot="5400000">
            <a:off x="5066644" y="2901428"/>
            <a:ext cx="984706" cy="716082"/>
          </a:xfrm>
          <a:prstGeom prst="bentConnector3">
            <a:avLst>
              <a:gd name="adj1" fmla="val 4224"/>
            </a:avLst>
          </a:prstGeom>
        </p:spPr>
        <p:style>
          <a:lnRef idx="3">
            <a:schemeClr val="accent4"/>
          </a:lnRef>
          <a:fillRef idx="0">
            <a:schemeClr val="accent4"/>
          </a:fillRef>
          <a:effectRef idx="2">
            <a:schemeClr val="accent4"/>
          </a:effectRef>
          <a:fontRef idx="minor">
            <a:schemeClr val="tx1"/>
          </a:fontRef>
        </p:style>
      </p:cxnSp>
      <p:cxnSp>
        <p:nvCxnSpPr>
          <p:cNvPr id="121" name="Straight Connector 120"/>
          <p:cNvCxnSpPr/>
          <p:nvPr/>
        </p:nvCxnSpPr>
        <p:spPr>
          <a:xfrm>
            <a:off x="5082607" y="2922952"/>
            <a:ext cx="0" cy="625186"/>
          </a:xfrm>
          <a:prstGeom prst="line">
            <a:avLst/>
          </a:prstGeom>
        </p:spPr>
        <p:style>
          <a:lnRef idx="3">
            <a:schemeClr val="accent1"/>
          </a:lnRef>
          <a:fillRef idx="0">
            <a:schemeClr val="accent1"/>
          </a:fillRef>
          <a:effectRef idx="2">
            <a:schemeClr val="accent1"/>
          </a:effectRef>
          <a:fontRef idx="minor">
            <a:schemeClr val="tx1"/>
          </a:fontRef>
        </p:style>
      </p:cxnSp>
      <p:cxnSp>
        <p:nvCxnSpPr>
          <p:cNvPr id="125" name="Elbow Connector 124"/>
          <p:cNvCxnSpPr/>
          <p:nvPr/>
        </p:nvCxnSpPr>
        <p:spPr>
          <a:xfrm rot="16200000" flipH="1">
            <a:off x="8558508" y="2215458"/>
            <a:ext cx="478335" cy="228601"/>
          </a:xfrm>
          <a:prstGeom prst="bentConnector3">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129" name="TextBox 128"/>
          <p:cNvSpPr txBox="1"/>
          <p:nvPr/>
        </p:nvSpPr>
        <p:spPr>
          <a:xfrm>
            <a:off x="5905500" y="5359921"/>
            <a:ext cx="2610661" cy="261610"/>
          </a:xfrm>
          <a:prstGeom prst="rect">
            <a:avLst/>
          </a:prstGeom>
          <a:noFill/>
        </p:spPr>
        <p:txBody>
          <a:bodyPr wrap="square" rtlCol="0">
            <a:spAutoFit/>
          </a:bodyPr>
          <a:lstStyle/>
          <a:p>
            <a:r>
              <a:rPr lang="en-US" sz="1100" dirty="0">
                <a:cs typeface="B Nazanin" panose="00000400000000000000" pitchFamily="2" charset="-78"/>
              </a:rPr>
              <a:t>http://www.bostonparkplaza.com</a:t>
            </a:r>
          </a:p>
        </p:txBody>
      </p:sp>
      <p:cxnSp>
        <p:nvCxnSpPr>
          <p:cNvPr id="139" name="Elbow Connector 138"/>
          <p:cNvCxnSpPr/>
          <p:nvPr/>
        </p:nvCxnSpPr>
        <p:spPr>
          <a:xfrm rot="10800000">
            <a:off x="5093985" y="4926209"/>
            <a:ext cx="911152" cy="572213"/>
          </a:xfrm>
          <a:prstGeom prst="bentConnector3">
            <a:avLst>
              <a:gd name="adj1" fmla="val 72301"/>
            </a:avLst>
          </a:prstGeom>
          <a:ln>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1353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down)">
                                      <p:cBhvr>
                                        <p:cTn id="32" dur="500"/>
                                        <p:tgtEl>
                                          <p:spTgt spid="5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down)">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down)">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down)">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8" grpId="0" animBg="1"/>
      <p:bldP spid="38" grpId="0" animBg="1"/>
      <p:bldP spid="42" grpId="0" animBg="1"/>
      <p:bldP spid="49" grpId="0" animBg="1"/>
      <p:bldP spid="50" grpId="0" animBg="1"/>
      <p:bldP spid="54" grpId="0" animBg="1"/>
      <p:bldP spid="56" grpId="0" animBg="1"/>
      <p:bldP spid="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2">
                <a:tint val="90000"/>
                <a:satMod val="92000"/>
                <a:lumMod val="120000"/>
              </a:schemeClr>
            </a:gs>
            <a:gs pos="100000">
              <a:schemeClr val="bg2">
                <a:shade val="98000"/>
                <a:satMod val="120000"/>
                <a:lumMod val="98000"/>
              </a:schemeClr>
            </a:gs>
          </a:gsLst>
          <a:path path="circle">
            <a:fillToRect l="50000" t="50000" r="100000" b="100000"/>
          </a:path>
        </a:gradFill>
        <a:effectLst/>
      </p:bgPr>
    </p:bg>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cstate="print">
            <a:extLst>
              <a:ext uri="{28A0092B-C50C-407E-A947-70E740481C1C}">
                <a14:useLocalDpi xmlns:a14="http://schemas.microsoft.com/office/drawing/2010/main" val="0"/>
              </a:ext>
            </a:extLst>
          </a:blip>
          <a:srcRect l="1629" t="-6066" r="-1629" b="18105"/>
          <a:stretch/>
        </p:blipFill>
        <p:spPr>
          <a:xfrm>
            <a:off x="224812" y="4302955"/>
            <a:ext cx="4058785" cy="2209800"/>
          </a:xfrm>
          <a:prstGeom prst="rect">
            <a:avLst/>
          </a:prstGeom>
          <a:ln>
            <a:noFill/>
          </a:ln>
          <a:effectLst>
            <a:outerShdw blurRad="292100" dist="139700" dir="2700000" algn="tl" rotWithShape="0">
              <a:srgbClr val="333333">
                <a:alpha val="65000"/>
              </a:srgbClr>
            </a:outerShdw>
          </a:effectLst>
        </p:spPr>
      </p:pic>
      <p:pic>
        <p:nvPicPr>
          <p:cNvPr id="32" name="Picture 31"/>
          <p:cNvPicPr>
            <a:picLocks noChangeAspect="1"/>
          </p:cNvPicPr>
          <p:nvPr/>
        </p:nvPicPr>
        <p:blipFill rotWithShape="1">
          <a:blip r:embed="rId4"/>
          <a:srcRect l="4167" t="6983" r="2786" b="3067"/>
          <a:stretch/>
        </p:blipFill>
        <p:spPr>
          <a:xfrm>
            <a:off x="186712" y="1725054"/>
            <a:ext cx="3880565" cy="24293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Picture 33"/>
          <p:cNvPicPr>
            <a:picLocks noChangeAspect="1"/>
          </p:cNvPicPr>
          <p:nvPr/>
        </p:nvPicPr>
        <p:blipFill rotWithShape="1">
          <a:blip r:embed="rId5"/>
          <a:srcRect l="2128" t="7544" r="4531" b="25444"/>
          <a:stretch/>
        </p:blipFill>
        <p:spPr>
          <a:xfrm>
            <a:off x="4635500" y="1245803"/>
            <a:ext cx="3946327" cy="2232789"/>
          </a:xfrm>
          <a:prstGeom prst="rect">
            <a:avLst/>
          </a:prstGeom>
          <a:ln>
            <a:noFill/>
          </a:ln>
          <a:effectLst>
            <a:outerShdw blurRad="292100" dist="139700" dir="2700000" algn="tl" rotWithShape="0">
              <a:srgbClr val="333333">
                <a:alpha val="65000"/>
              </a:srgbClr>
            </a:outerShdw>
          </a:effectLst>
        </p:spPr>
      </p:pic>
      <p:pic>
        <p:nvPicPr>
          <p:cNvPr id="35" name="Picture 34"/>
          <p:cNvPicPr>
            <a:picLocks noChangeAspect="1"/>
          </p:cNvPicPr>
          <p:nvPr/>
        </p:nvPicPr>
        <p:blipFill rotWithShape="1">
          <a:blip r:embed="rId6" cstate="print">
            <a:extLst>
              <a:ext uri="{28A0092B-C50C-407E-A947-70E740481C1C}">
                <a14:useLocalDpi xmlns:a14="http://schemas.microsoft.com/office/drawing/2010/main" val="0"/>
              </a:ext>
            </a:extLst>
          </a:blip>
          <a:srcRect t="9948" r="16624" b="13036"/>
          <a:stretch/>
        </p:blipFill>
        <p:spPr>
          <a:xfrm>
            <a:off x="4565649" y="3666003"/>
            <a:ext cx="4086027" cy="2884852"/>
          </a:xfrm>
          <a:prstGeom prst="rect">
            <a:avLst/>
          </a:prstGeom>
          <a:ln>
            <a:noFill/>
          </a:ln>
          <a:effectLst>
            <a:outerShdw blurRad="292100" dist="139700" dir="2700000" algn="tl" rotWithShape="0">
              <a:srgbClr val="333333">
                <a:alpha val="65000"/>
              </a:srgbClr>
            </a:outerShdw>
          </a:effectLst>
        </p:spPr>
      </p:pic>
      <p:cxnSp>
        <p:nvCxnSpPr>
          <p:cNvPr id="6" name="Elbow Connector 5"/>
          <p:cNvCxnSpPr/>
          <p:nvPr/>
        </p:nvCxnSpPr>
        <p:spPr>
          <a:xfrm rot="16200000" flipH="1">
            <a:off x="1993634" y="3422872"/>
            <a:ext cx="1908029" cy="1463087"/>
          </a:xfrm>
          <a:prstGeom prst="bent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2" name="Elbow Connector 21"/>
          <p:cNvCxnSpPr/>
          <p:nvPr/>
        </p:nvCxnSpPr>
        <p:spPr>
          <a:xfrm>
            <a:off x="2790541" y="2502649"/>
            <a:ext cx="1844959" cy="240551"/>
          </a:xfrm>
          <a:prstGeom prst="bentConnector3">
            <a:avLst>
              <a:gd name="adj1" fmla="val 50000"/>
            </a:avLst>
          </a:prstGeom>
          <a:ln>
            <a:headEnd type="triangle"/>
            <a:tailEnd type="triangle"/>
          </a:ln>
        </p:spPr>
        <p:style>
          <a:lnRef idx="3">
            <a:schemeClr val="accent2"/>
          </a:lnRef>
          <a:fillRef idx="0">
            <a:schemeClr val="accent2"/>
          </a:fillRef>
          <a:effectRef idx="2">
            <a:schemeClr val="accent2"/>
          </a:effectRef>
          <a:fontRef idx="minor">
            <a:schemeClr val="tx1"/>
          </a:fontRef>
        </p:style>
      </p:cxnSp>
      <p:cxnSp>
        <p:nvCxnSpPr>
          <p:cNvPr id="26" name="Elbow Connector 25"/>
          <p:cNvCxnSpPr/>
          <p:nvPr/>
        </p:nvCxnSpPr>
        <p:spPr>
          <a:xfrm rot="16200000" flipH="1">
            <a:off x="7182196" y="2647603"/>
            <a:ext cx="1303803" cy="732994"/>
          </a:xfrm>
          <a:prstGeom prst="bentConnector3">
            <a:avLst/>
          </a:prstGeom>
          <a:ln>
            <a:headEnd type="triangle"/>
            <a:tailEnd type="triangle"/>
          </a:ln>
        </p:spPr>
        <p:style>
          <a:lnRef idx="3">
            <a:schemeClr val="accent2"/>
          </a:lnRef>
          <a:fillRef idx="0">
            <a:schemeClr val="accent2"/>
          </a:fillRef>
          <a:effectRef idx="2">
            <a:schemeClr val="accent2"/>
          </a:effectRef>
          <a:fontRef idx="minor">
            <a:schemeClr val="tx1"/>
          </a:fontRef>
        </p:style>
      </p:cxnSp>
      <p:sp>
        <p:nvSpPr>
          <p:cNvPr id="58" name="TextBox 57"/>
          <p:cNvSpPr txBox="1"/>
          <p:nvPr/>
        </p:nvSpPr>
        <p:spPr>
          <a:xfrm>
            <a:off x="118111" y="6574250"/>
            <a:ext cx="2008883" cy="276999"/>
          </a:xfrm>
          <a:prstGeom prst="rect">
            <a:avLst/>
          </a:prstGeom>
          <a:noFill/>
        </p:spPr>
        <p:txBody>
          <a:bodyPr wrap="none" rtlCol="0">
            <a:spAutoFit/>
          </a:bodyPr>
          <a:lstStyle/>
          <a:p>
            <a:r>
              <a:rPr lang="en-US" sz="1200" dirty="0"/>
              <a:t>http://</a:t>
            </a:r>
            <a:r>
              <a:rPr lang="en-US" sz="1200" dirty="0" smtClean="0"/>
              <a:t>upload.wikimedia.org</a:t>
            </a:r>
            <a:endParaRPr lang="en-US" sz="1200" dirty="0"/>
          </a:p>
        </p:txBody>
      </p:sp>
      <p:sp>
        <p:nvSpPr>
          <p:cNvPr id="36" name="Rectangle 35"/>
          <p:cNvSpPr/>
          <p:nvPr/>
        </p:nvSpPr>
        <p:spPr>
          <a:xfrm>
            <a:off x="100734" y="4187166"/>
            <a:ext cx="2026260" cy="307777"/>
          </a:xfrm>
          <a:prstGeom prst="rect">
            <a:avLst/>
          </a:prstGeom>
        </p:spPr>
        <p:txBody>
          <a:bodyPr wrap="none">
            <a:spAutoFit/>
          </a:bodyPr>
          <a:lstStyle/>
          <a:p>
            <a:r>
              <a:rPr lang="en-US" sz="1400" dirty="0"/>
              <a:t>http://www.fedstats.gov</a:t>
            </a:r>
          </a:p>
        </p:txBody>
      </p:sp>
      <p:sp>
        <p:nvSpPr>
          <p:cNvPr id="59" name="TextBox 58"/>
          <p:cNvSpPr txBox="1"/>
          <p:nvPr/>
        </p:nvSpPr>
        <p:spPr>
          <a:xfrm rot="5400000">
            <a:off x="7647089" y="2280174"/>
            <a:ext cx="2463880" cy="307777"/>
          </a:xfrm>
          <a:prstGeom prst="rect">
            <a:avLst/>
          </a:prstGeom>
          <a:noFill/>
        </p:spPr>
        <p:txBody>
          <a:bodyPr wrap="none" rtlCol="0">
            <a:spAutoFit/>
          </a:bodyPr>
          <a:lstStyle/>
          <a:p>
            <a:r>
              <a:rPr lang="en-US" sz="1400" dirty="0"/>
              <a:t>http://</a:t>
            </a:r>
            <a:r>
              <a:rPr lang="en-US" sz="1400" dirty="0" smtClean="0"/>
              <a:t>www.world-guides.com</a:t>
            </a:r>
            <a:endParaRPr lang="en-US" sz="1400" dirty="0"/>
          </a:p>
        </p:txBody>
      </p:sp>
      <p:sp>
        <p:nvSpPr>
          <p:cNvPr id="61" name="TextBox 60"/>
          <p:cNvSpPr txBox="1"/>
          <p:nvPr/>
        </p:nvSpPr>
        <p:spPr>
          <a:xfrm>
            <a:off x="6608662" y="6574250"/>
            <a:ext cx="2407820" cy="307777"/>
          </a:xfrm>
          <a:prstGeom prst="rect">
            <a:avLst/>
          </a:prstGeom>
          <a:noFill/>
        </p:spPr>
        <p:txBody>
          <a:bodyPr wrap="square" rtlCol="0">
            <a:spAutoFit/>
          </a:bodyPr>
          <a:lstStyle/>
          <a:p>
            <a:r>
              <a:rPr lang="en-US" sz="1400" dirty="0"/>
              <a:t>http://</a:t>
            </a:r>
            <a:r>
              <a:rPr lang="en-US" sz="1400" dirty="0" smtClean="0"/>
              <a:t>bostonography.com</a:t>
            </a:r>
            <a:endParaRPr lang="en-US" sz="1400" dirty="0"/>
          </a:p>
        </p:txBody>
      </p:sp>
    </p:spTree>
    <p:extLst>
      <p:ext uri="{BB962C8B-B14F-4D97-AF65-F5344CB8AC3E}">
        <p14:creationId xmlns:p14="http://schemas.microsoft.com/office/powerpoint/2010/main" val="4231247592"/>
      </p:ext>
    </p:extLst>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1E4C0A6-2310-48E6-A380-0F3B2B7E97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1657</TotalTime>
  <Words>1752</Words>
  <Application>Microsoft Office PowerPoint</Application>
  <PresentationFormat>On-screen Show (4:3)</PresentationFormat>
  <Paragraphs>141</Paragraphs>
  <Slides>18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B Nazanin</vt:lpstr>
      <vt:lpstr>Calibri</vt:lpstr>
      <vt:lpstr>Century Gothic</vt:lpstr>
      <vt:lpstr>Tahoma</vt:lpstr>
      <vt:lpstr>Wingdings 3</vt:lpstr>
      <vt:lpstr>Wisp</vt:lpstr>
      <vt:lpstr>تاریخ شهر و شهرسازی در جهان  بوستون (Boston)</vt:lpstr>
      <vt:lpstr>نیو انگلند</vt:lpstr>
      <vt:lpstr>نیو انگلند امروز</vt:lpstr>
      <vt:lpstr>PowerPoint Presentation</vt:lpstr>
      <vt:lpstr>PowerPoint Presentation</vt:lpstr>
      <vt:lpstr>PowerPoint Presentation</vt:lpstr>
      <vt:lpstr>PowerPoint Presentation</vt:lpstr>
      <vt:lpstr>بوستون امروز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sony</dc:creator>
  <cp:keywords/>
  <cp:lastModifiedBy>Sajjad</cp:lastModifiedBy>
  <cp:revision>81</cp:revision>
  <dcterms:created xsi:type="dcterms:W3CDTF">2014-04-01T21:08:22Z</dcterms:created>
  <dcterms:modified xsi:type="dcterms:W3CDTF">2019-07-21T21:45:07Z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TC103815389990</vt:lpwstr>
  </property>
</Properties>
</file>