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74" r:id="rId1"/>
  </p:sldMasterIdLst>
  <p:notesMasterIdLst>
    <p:notesMasterId r:id="rId20"/>
  </p:notesMasterIdLst>
  <p:sldIdLst>
    <p:sldId id="256" r:id="rId2"/>
    <p:sldId id="259" r:id="rId3"/>
    <p:sldId id="258" r:id="rId4"/>
    <p:sldId id="260" r:id="rId5"/>
    <p:sldId id="261" r:id="rId6"/>
    <p:sldId id="262" r:id="rId7"/>
    <p:sldId id="263" r:id="rId8"/>
    <p:sldId id="264" r:id="rId9"/>
    <p:sldId id="275" r:id="rId10"/>
    <p:sldId id="265" r:id="rId11"/>
    <p:sldId id="266" r:id="rId12"/>
    <p:sldId id="267" r:id="rId13"/>
    <p:sldId id="268" r:id="rId14"/>
    <p:sldId id="269" r:id="rId15"/>
    <p:sldId id="270" r:id="rId16"/>
    <p:sldId id="271" r:id="rId17"/>
    <p:sldId id="272" r:id="rId18"/>
    <p:sldId id="274" r:id="rId1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49A"/>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3918" autoAdjust="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197A93-2301-45D4-9C18-05C3775905DF}" type="doc">
      <dgm:prSet loTypeId="urn:microsoft.com/office/officeart/2005/8/layout/vProcess5" loCatId="process" qsTypeId="urn:microsoft.com/office/officeart/2005/8/quickstyle/3d3" qsCatId="3D" csTypeId="urn:microsoft.com/office/officeart/2005/8/colors/colorful4" csCatId="colorful" phldr="1"/>
      <dgm:spPr/>
      <dgm:t>
        <a:bodyPr/>
        <a:lstStyle/>
        <a:p>
          <a:pPr rtl="1"/>
          <a:endParaRPr lang="fa-IR"/>
        </a:p>
      </dgm:t>
    </dgm:pt>
    <dgm:pt modelId="{2D45AE2C-2433-4E61-BD4E-B3E67E465CCB}">
      <dgm:prSet phldrT="[Text]" custT="1"/>
      <dgm:spPr/>
      <dgm:t>
        <a:bodyPr/>
        <a:lstStyle/>
        <a:p>
          <a:pPr algn="ctr" rtl="1"/>
          <a:r>
            <a:rPr lang="fa-IR" sz="1600" b="1" smtClean="0">
              <a:solidFill>
                <a:schemeClr val="bg1"/>
              </a:solidFill>
              <a:cs typeface="B Nazanin" panose="00000400000000000000" pitchFamily="2" charset="-78"/>
            </a:rPr>
            <a:t>اوایل قرن هفدهم: دلاواره تنها محل سکونت قبیله ی لنی لناپ بوده و جعمیت اندکی داشته.</a:t>
          </a:r>
          <a:endParaRPr lang="fa-IR" sz="1600" b="1" dirty="0">
            <a:solidFill>
              <a:schemeClr val="bg1"/>
            </a:solidFill>
            <a:cs typeface="B Nazanin" panose="00000400000000000000" pitchFamily="2" charset="-78"/>
          </a:endParaRPr>
        </a:p>
      </dgm:t>
    </dgm:pt>
    <dgm:pt modelId="{ADF983B0-F68C-4C7F-AD6A-38C9096A9712}" type="parTrans" cxnId="{035FECED-A49C-4447-9186-E37BB62509BB}">
      <dgm:prSet/>
      <dgm:spPr/>
      <dgm:t>
        <a:bodyPr/>
        <a:lstStyle/>
        <a:p>
          <a:pPr algn="ctr" rtl="1"/>
          <a:endParaRPr lang="fa-IR">
            <a:solidFill>
              <a:schemeClr val="bg1"/>
            </a:solidFill>
            <a:cs typeface="B Nazanin" panose="00000400000000000000" pitchFamily="2" charset="-78"/>
          </a:endParaRPr>
        </a:p>
      </dgm:t>
    </dgm:pt>
    <dgm:pt modelId="{82AD5572-1E71-49F5-95BE-F825DAC9F9BC}" type="sibTrans" cxnId="{035FECED-A49C-4447-9186-E37BB62509BB}">
      <dgm:prSet/>
      <dgm:spPr/>
      <dgm:t>
        <a:bodyPr/>
        <a:lstStyle/>
        <a:p>
          <a:pPr algn="ctr" rtl="1"/>
          <a:endParaRPr lang="fa-IR" sz="1600" baseline="0">
            <a:solidFill>
              <a:schemeClr val="bg1"/>
            </a:solidFill>
            <a:latin typeface="Arial" pitchFamily="34" charset="0"/>
            <a:cs typeface="B Nazanin" panose="00000400000000000000" pitchFamily="2" charset="-78"/>
          </a:endParaRPr>
        </a:p>
      </dgm:t>
    </dgm:pt>
    <dgm:pt modelId="{95847121-4F65-4D49-A707-75071096D019}">
      <dgm:prSet phldrT="[Text]" custT="1"/>
      <dgm:spPr/>
      <dgm:t>
        <a:bodyPr/>
        <a:lstStyle/>
        <a:p>
          <a:pPr algn="ctr" rtl="1"/>
          <a:r>
            <a:rPr lang="fa-IR" sz="1600" b="1" dirty="0" smtClean="0">
              <a:solidFill>
                <a:schemeClr val="bg1"/>
              </a:solidFill>
              <a:cs typeface="B Nazanin" panose="00000400000000000000" pitchFamily="2" charset="-78"/>
            </a:rPr>
            <a:t>سال 1609:</a:t>
          </a:r>
          <a:r>
            <a:rPr lang="en-US" sz="1600" b="1" dirty="0" smtClean="0">
              <a:solidFill>
                <a:schemeClr val="bg1"/>
              </a:solidFill>
              <a:cs typeface="B Nazanin" panose="00000400000000000000" pitchFamily="2" charset="-78"/>
            </a:rPr>
            <a:t> </a:t>
          </a:r>
          <a:r>
            <a:rPr lang="fa-IR" sz="1600" b="1" dirty="0" smtClean="0">
              <a:solidFill>
                <a:schemeClr val="bg1"/>
              </a:solidFill>
              <a:cs typeface="B Nazanin" panose="00000400000000000000" pitchFamily="2" charset="-78"/>
            </a:rPr>
            <a:t>برای نخستین بار اروپاییان توسط یک کشتی هلندی به این سرزمین پا نهادند.</a:t>
          </a:r>
          <a:endParaRPr lang="fa-IR" sz="1600" b="1" dirty="0">
            <a:solidFill>
              <a:schemeClr val="bg1"/>
            </a:solidFill>
            <a:cs typeface="B Nazanin" panose="00000400000000000000" pitchFamily="2" charset="-78"/>
          </a:endParaRPr>
        </a:p>
      </dgm:t>
    </dgm:pt>
    <dgm:pt modelId="{831DE85A-F008-4E95-B05E-70434248F011}" type="parTrans" cxnId="{345478DA-CD2F-47A5-916A-29DF47C3E6A7}">
      <dgm:prSet/>
      <dgm:spPr/>
      <dgm:t>
        <a:bodyPr/>
        <a:lstStyle/>
        <a:p>
          <a:pPr algn="ctr" rtl="1"/>
          <a:endParaRPr lang="fa-IR">
            <a:solidFill>
              <a:schemeClr val="bg1"/>
            </a:solidFill>
            <a:cs typeface="B Nazanin" panose="00000400000000000000" pitchFamily="2" charset="-78"/>
          </a:endParaRPr>
        </a:p>
      </dgm:t>
    </dgm:pt>
    <dgm:pt modelId="{8635058C-AAEA-4621-9A2D-0CB31EB5A946}" type="sibTrans" cxnId="{345478DA-CD2F-47A5-916A-29DF47C3E6A7}">
      <dgm:prSet/>
      <dgm:spPr/>
      <dgm:t>
        <a:bodyPr/>
        <a:lstStyle/>
        <a:p>
          <a:pPr algn="ctr" rtl="1"/>
          <a:endParaRPr lang="fa-IR">
            <a:solidFill>
              <a:schemeClr val="bg1"/>
            </a:solidFill>
            <a:cs typeface="B Nazanin" panose="00000400000000000000" pitchFamily="2" charset="-78"/>
          </a:endParaRPr>
        </a:p>
      </dgm:t>
    </dgm:pt>
    <dgm:pt modelId="{2D211E8E-A6FC-4298-BBF2-522EC83AA6FE}">
      <dgm:prSet custT="1"/>
      <dgm:spPr/>
      <dgm:t>
        <a:bodyPr/>
        <a:lstStyle/>
        <a:p>
          <a:pPr algn="ctr" rtl="1"/>
          <a:r>
            <a:rPr lang="fa-IR" sz="1600" b="1" dirty="0" smtClean="0">
              <a:solidFill>
                <a:schemeClr val="bg1"/>
              </a:solidFill>
              <a:cs typeface="B Nazanin" panose="00000400000000000000" pitchFamily="2" charset="-78"/>
            </a:rPr>
            <a:t>سال 1638:</a:t>
          </a:r>
          <a:r>
            <a:rPr lang="en-US" sz="1600" b="1" dirty="0" smtClean="0">
              <a:solidFill>
                <a:schemeClr val="bg1"/>
              </a:solidFill>
              <a:cs typeface="B Nazanin" panose="00000400000000000000" pitchFamily="2" charset="-78"/>
            </a:rPr>
            <a:t> </a:t>
          </a:r>
          <a:r>
            <a:rPr lang="fa-IR" sz="1600" b="1" dirty="0" smtClean="0">
              <a:solidFill>
                <a:schemeClr val="bg1"/>
              </a:solidFill>
              <a:cs typeface="B Nazanin" panose="00000400000000000000" pitchFamily="2" charset="-78"/>
            </a:rPr>
            <a:t>در دهانه ی کریستینا کریک بنا شد و قسمتی از ویلمینگتون می باشد</a:t>
          </a:r>
          <a:endParaRPr lang="fa-IR" sz="1600" b="1" dirty="0">
            <a:solidFill>
              <a:schemeClr val="bg1"/>
            </a:solidFill>
            <a:cs typeface="B Nazanin" panose="00000400000000000000" pitchFamily="2" charset="-78"/>
          </a:endParaRPr>
        </a:p>
      </dgm:t>
    </dgm:pt>
    <dgm:pt modelId="{03957CCE-E17D-4B01-AA14-0B465DE6EBDD}" type="parTrans" cxnId="{04B3BE76-1425-44A7-9752-29E53FE499AF}">
      <dgm:prSet/>
      <dgm:spPr/>
      <dgm:t>
        <a:bodyPr/>
        <a:lstStyle/>
        <a:p>
          <a:pPr algn="ctr" rtl="1"/>
          <a:endParaRPr lang="fa-IR">
            <a:solidFill>
              <a:schemeClr val="bg1"/>
            </a:solidFill>
            <a:cs typeface="B Nazanin" panose="00000400000000000000" pitchFamily="2" charset="-78"/>
          </a:endParaRPr>
        </a:p>
      </dgm:t>
    </dgm:pt>
    <dgm:pt modelId="{3C26883F-CE50-42D3-B8EA-CCBF059385B1}" type="sibTrans" cxnId="{04B3BE76-1425-44A7-9752-29E53FE499AF}">
      <dgm:prSet/>
      <dgm:spPr/>
      <dgm:t>
        <a:bodyPr/>
        <a:lstStyle/>
        <a:p>
          <a:pPr algn="ctr" rtl="1"/>
          <a:endParaRPr lang="fa-IR">
            <a:solidFill>
              <a:schemeClr val="bg1"/>
            </a:solidFill>
            <a:cs typeface="B Nazanin" panose="00000400000000000000" pitchFamily="2" charset="-78"/>
          </a:endParaRPr>
        </a:p>
      </dgm:t>
    </dgm:pt>
    <dgm:pt modelId="{5479EE60-C888-4E2C-952B-9784A2116E9B}">
      <dgm:prSet custT="1"/>
      <dgm:spPr/>
      <dgm:t>
        <a:bodyPr/>
        <a:lstStyle/>
        <a:p>
          <a:pPr algn="ctr" rtl="1"/>
          <a:r>
            <a:rPr lang="fa-IR" sz="1600" b="1" dirty="0" smtClean="0">
              <a:solidFill>
                <a:schemeClr val="bg1"/>
              </a:solidFill>
              <a:cs typeface="B Nazanin" panose="00000400000000000000" pitchFamily="2" charset="-78"/>
            </a:rPr>
            <a:t>سال 1655:</a:t>
          </a:r>
          <a:r>
            <a:rPr lang="en-US" sz="1600" b="1" dirty="0" smtClean="0">
              <a:solidFill>
                <a:schemeClr val="bg1"/>
              </a:solidFill>
              <a:cs typeface="B Nazanin" panose="00000400000000000000" pitchFamily="2" charset="-78"/>
            </a:rPr>
            <a:t> </a:t>
          </a:r>
          <a:r>
            <a:rPr lang="fa-IR" sz="1600" b="1" dirty="0" smtClean="0">
              <a:solidFill>
                <a:schemeClr val="bg1"/>
              </a:solidFill>
              <a:cs typeface="B Nazanin" panose="00000400000000000000" pitchFamily="2" charset="-78"/>
            </a:rPr>
            <a:t>توسط هلندی ها اشغال گردید</a:t>
          </a:r>
          <a:endParaRPr lang="fa-IR" sz="1600" b="1" dirty="0">
            <a:solidFill>
              <a:schemeClr val="bg1"/>
            </a:solidFill>
            <a:cs typeface="B Nazanin" panose="00000400000000000000" pitchFamily="2" charset="-78"/>
          </a:endParaRPr>
        </a:p>
      </dgm:t>
    </dgm:pt>
    <dgm:pt modelId="{38474FF5-2081-4AF7-A095-6B3334282E1A}" type="parTrans" cxnId="{DFB575E9-C61B-479E-874F-3289ED02EBF6}">
      <dgm:prSet/>
      <dgm:spPr/>
      <dgm:t>
        <a:bodyPr/>
        <a:lstStyle/>
        <a:p>
          <a:pPr algn="ctr" rtl="1"/>
          <a:endParaRPr lang="fa-IR">
            <a:solidFill>
              <a:schemeClr val="bg1"/>
            </a:solidFill>
            <a:cs typeface="B Nazanin" panose="00000400000000000000" pitchFamily="2" charset="-78"/>
          </a:endParaRPr>
        </a:p>
      </dgm:t>
    </dgm:pt>
    <dgm:pt modelId="{39C8C8A0-D526-48E2-B087-1300925DB8DA}" type="sibTrans" cxnId="{DFB575E9-C61B-479E-874F-3289ED02EBF6}">
      <dgm:prSet/>
      <dgm:spPr/>
      <dgm:t>
        <a:bodyPr/>
        <a:lstStyle/>
        <a:p>
          <a:pPr algn="ctr" rtl="1"/>
          <a:endParaRPr lang="fa-IR">
            <a:solidFill>
              <a:schemeClr val="bg1"/>
            </a:solidFill>
            <a:cs typeface="B Nazanin" panose="00000400000000000000" pitchFamily="2" charset="-78"/>
          </a:endParaRPr>
        </a:p>
      </dgm:t>
    </dgm:pt>
    <dgm:pt modelId="{36C1070A-41B5-4F11-865E-66EFFF9D2F9C}">
      <dgm:prSet custT="1"/>
      <dgm:spPr/>
      <dgm:t>
        <a:bodyPr/>
        <a:lstStyle/>
        <a:p>
          <a:pPr algn="ctr" rtl="1"/>
          <a:r>
            <a:rPr lang="fa-IR" sz="1600" b="1" smtClean="0">
              <a:solidFill>
                <a:schemeClr val="bg1"/>
              </a:solidFill>
              <a:cs typeface="B Nazanin" panose="00000400000000000000" pitchFamily="2" charset="-78"/>
            </a:rPr>
            <a:t>سال 1664: انگلیسها آن را به اشغال خود در آوردند.</a:t>
          </a:r>
          <a:endParaRPr lang="fa-IR" sz="1600" b="1" dirty="0">
            <a:solidFill>
              <a:schemeClr val="bg1"/>
            </a:solidFill>
            <a:cs typeface="B Nazanin" panose="00000400000000000000" pitchFamily="2" charset="-78"/>
          </a:endParaRPr>
        </a:p>
      </dgm:t>
    </dgm:pt>
    <dgm:pt modelId="{233FAB0E-C5A1-4A89-98BE-87A3F10FFA60}" type="parTrans" cxnId="{78F7392A-32E3-4476-BD76-C5A4C9107F8B}">
      <dgm:prSet/>
      <dgm:spPr/>
      <dgm:t>
        <a:bodyPr/>
        <a:lstStyle/>
        <a:p>
          <a:pPr algn="ctr" rtl="1"/>
          <a:endParaRPr lang="fa-IR">
            <a:solidFill>
              <a:schemeClr val="bg1"/>
            </a:solidFill>
            <a:cs typeface="B Nazanin" panose="00000400000000000000" pitchFamily="2" charset="-78"/>
          </a:endParaRPr>
        </a:p>
      </dgm:t>
    </dgm:pt>
    <dgm:pt modelId="{D7424423-A6A5-4AAD-8A54-7DC177BD7DEE}" type="sibTrans" cxnId="{78F7392A-32E3-4476-BD76-C5A4C9107F8B}">
      <dgm:prSet/>
      <dgm:spPr/>
      <dgm:t>
        <a:bodyPr/>
        <a:lstStyle/>
        <a:p>
          <a:pPr algn="ctr" rtl="1"/>
          <a:endParaRPr lang="fa-IR">
            <a:solidFill>
              <a:schemeClr val="bg1"/>
            </a:solidFill>
            <a:cs typeface="B Nazanin" panose="00000400000000000000" pitchFamily="2" charset="-78"/>
          </a:endParaRPr>
        </a:p>
      </dgm:t>
    </dgm:pt>
    <dgm:pt modelId="{0C7909DA-C43D-4303-84CE-411A6D92A319}">
      <dgm:prSet custT="1"/>
      <dgm:spPr/>
      <dgm:t>
        <a:bodyPr/>
        <a:lstStyle/>
        <a:p>
          <a:endParaRPr lang="en-US"/>
        </a:p>
      </dgm:t>
    </dgm:pt>
    <dgm:pt modelId="{89A33AE4-C8EF-4E79-912A-66A4723102D9}" type="parTrans" cxnId="{6BBC11D4-FBAE-4FBB-A5CD-C89B595A89FF}">
      <dgm:prSet/>
      <dgm:spPr/>
      <dgm:t>
        <a:bodyPr/>
        <a:lstStyle/>
        <a:p>
          <a:pPr algn="ctr" rtl="1"/>
          <a:endParaRPr lang="fa-IR">
            <a:solidFill>
              <a:schemeClr val="bg1"/>
            </a:solidFill>
            <a:cs typeface="B Nazanin" panose="00000400000000000000" pitchFamily="2" charset="-78"/>
          </a:endParaRPr>
        </a:p>
      </dgm:t>
    </dgm:pt>
    <dgm:pt modelId="{5DD8F42C-A958-40EF-85FC-A209928FFBE3}" type="sibTrans" cxnId="{6BBC11D4-FBAE-4FBB-A5CD-C89B595A89FF}">
      <dgm:prSet/>
      <dgm:spPr/>
      <dgm:t>
        <a:bodyPr/>
        <a:lstStyle/>
        <a:p>
          <a:pPr algn="ctr" rtl="1"/>
          <a:endParaRPr lang="fa-IR">
            <a:solidFill>
              <a:schemeClr val="bg1"/>
            </a:solidFill>
            <a:cs typeface="B Nazanin" panose="00000400000000000000" pitchFamily="2" charset="-78"/>
          </a:endParaRPr>
        </a:p>
      </dgm:t>
    </dgm:pt>
    <dgm:pt modelId="{899C8695-67E1-4AD2-904D-B3B4938C01CD}" type="pres">
      <dgm:prSet presAssocID="{A6197A93-2301-45D4-9C18-05C3775905DF}" presName="outerComposite" presStyleCnt="0">
        <dgm:presLayoutVars>
          <dgm:chMax val="5"/>
          <dgm:dir/>
          <dgm:resizeHandles val="exact"/>
        </dgm:presLayoutVars>
      </dgm:prSet>
      <dgm:spPr/>
      <dgm:t>
        <a:bodyPr/>
        <a:lstStyle/>
        <a:p>
          <a:endParaRPr lang="en-US"/>
        </a:p>
      </dgm:t>
    </dgm:pt>
    <dgm:pt modelId="{7A0D900D-35A6-4542-9CFA-131ACB425579}" type="pres">
      <dgm:prSet presAssocID="{A6197A93-2301-45D4-9C18-05C3775905DF}" presName="dummyMaxCanvas" presStyleCnt="0">
        <dgm:presLayoutVars/>
      </dgm:prSet>
      <dgm:spPr/>
      <dgm:t>
        <a:bodyPr/>
        <a:lstStyle/>
        <a:p>
          <a:endParaRPr lang="en-US"/>
        </a:p>
      </dgm:t>
    </dgm:pt>
    <dgm:pt modelId="{79262545-AAC2-413B-BE3F-E29517C42A0A}" type="pres">
      <dgm:prSet presAssocID="{A6197A93-2301-45D4-9C18-05C3775905DF}" presName="FiveNodes_1" presStyleLbl="node1" presStyleIdx="0" presStyleCnt="5">
        <dgm:presLayoutVars>
          <dgm:bulletEnabled val="1"/>
        </dgm:presLayoutVars>
      </dgm:prSet>
      <dgm:spPr/>
      <dgm:t>
        <a:bodyPr/>
        <a:lstStyle/>
        <a:p>
          <a:endParaRPr lang="en-US"/>
        </a:p>
      </dgm:t>
    </dgm:pt>
    <dgm:pt modelId="{DA32A924-F4FF-40A2-BED4-02B309F0347E}" type="pres">
      <dgm:prSet presAssocID="{A6197A93-2301-45D4-9C18-05C3775905DF}" presName="FiveNodes_2" presStyleLbl="node1" presStyleIdx="1" presStyleCnt="5">
        <dgm:presLayoutVars>
          <dgm:bulletEnabled val="1"/>
        </dgm:presLayoutVars>
      </dgm:prSet>
      <dgm:spPr/>
      <dgm:t>
        <a:bodyPr/>
        <a:lstStyle/>
        <a:p>
          <a:endParaRPr lang="en-US"/>
        </a:p>
      </dgm:t>
    </dgm:pt>
    <dgm:pt modelId="{AC2860B1-923B-4051-9D17-1E0EC72A07A1}" type="pres">
      <dgm:prSet presAssocID="{A6197A93-2301-45D4-9C18-05C3775905DF}" presName="FiveNodes_3" presStyleLbl="node1" presStyleIdx="2" presStyleCnt="5">
        <dgm:presLayoutVars>
          <dgm:bulletEnabled val="1"/>
        </dgm:presLayoutVars>
      </dgm:prSet>
      <dgm:spPr/>
      <dgm:t>
        <a:bodyPr/>
        <a:lstStyle/>
        <a:p>
          <a:endParaRPr lang="en-US"/>
        </a:p>
      </dgm:t>
    </dgm:pt>
    <dgm:pt modelId="{885B67F2-0D7F-48BE-B8AA-0D06B462356F}" type="pres">
      <dgm:prSet presAssocID="{A6197A93-2301-45D4-9C18-05C3775905DF}" presName="FiveNodes_4" presStyleLbl="node1" presStyleIdx="3" presStyleCnt="5">
        <dgm:presLayoutVars>
          <dgm:bulletEnabled val="1"/>
        </dgm:presLayoutVars>
      </dgm:prSet>
      <dgm:spPr/>
      <dgm:t>
        <a:bodyPr/>
        <a:lstStyle/>
        <a:p>
          <a:endParaRPr lang="en-US"/>
        </a:p>
      </dgm:t>
    </dgm:pt>
    <dgm:pt modelId="{B01AD33B-E8F8-4F61-ACEE-8BDE75C5F874}" type="pres">
      <dgm:prSet presAssocID="{A6197A93-2301-45D4-9C18-05C3775905DF}" presName="FiveNodes_5" presStyleLbl="node1" presStyleIdx="4" presStyleCnt="5">
        <dgm:presLayoutVars>
          <dgm:bulletEnabled val="1"/>
        </dgm:presLayoutVars>
      </dgm:prSet>
      <dgm:spPr/>
      <dgm:t>
        <a:bodyPr/>
        <a:lstStyle/>
        <a:p>
          <a:endParaRPr lang="en-US"/>
        </a:p>
      </dgm:t>
    </dgm:pt>
    <dgm:pt modelId="{274A7053-1951-4042-973F-EE15210AB729}" type="pres">
      <dgm:prSet presAssocID="{A6197A93-2301-45D4-9C18-05C3775905DF}" presName="FiveConn_1-2" presStyleLbl="fgAccFollowNode1" presStyleIdx="0" presStyleCnt="4">
        <dgm:presLayoutVars>
          <dgm:bulletEnabled val="1"/>
        </dgm:presLayoutVars>
      </dgm:prSet>
      <dgm:spPr/>
      <dgm:t>
        <a:bodyPr/>
        <a:lstStyle/>
        <a:p>
          <a:endParaRPr lang="en-US"/>
        </a:p>
      </dgm:t>
    </dgm:pt>
    <dgm:pt modelId="{02C70D22-5328-458C-9A82-988C00B31B1B}" type="pres">
      <dgm:prSet presAssocID="{A6197A93-2301-45D4-9C18-05C3775905DF}" presName="FiveConn_2-3" presStyleLbl="fgAccFollowNode1" presStyleIdx="1" presStyleCnt="4">
        <dgm:presLayoutVars>
          <dgm:bulletEnabled val="1"/>
        </dgm:presLayoutVars>
      </dgm:prSet>
      <dgm:spPr/>
      <dgm:t>
        <a:bodyPr/>
        <a:lstStyle/>
        <a:p>
          <a:endParaRPr lang="en-US"/>
        </a:p>
      </dgm:t>
    </dgm:pt>
    <dgm:pt modelId="{F934AD07-0525-4241-A1A7-8AC09CCC9EFF}" type="pres">
      <dgm:prSet presAssocID="{A6197A93-2301-45D4-9C18-05C3775905DF}" presName="FiveConn_3-4" presStyleLbl="fgAccFollowNode1" presStyleIdx="2" presStyleCnt="4">
        <dgm:presLayoutVars>
          <dgm:bulletEnabled val="1"/>
        </dgm:presLayoutVars>
      </dgm:prSet>
      <dgm:spPr/>
      <dgm:t>
        <a:bodyPr/>
        <a:lstStyle/>
        <a:p>
          <a:endParaRPr lang="en-US"/>
        </a:p>
      </dgm:t>
    </dgm:pt>
    <dgm:pt modelId="{24ACBC78-F7B3-41BF-902C-C05249C8AAE1}" type="pres">
      <dgm:prSet presAssocID="{A6197A93-2301-45D4-9C18-05C3775905DF}" presName="FiveConn_4-5" presStyleLbl="fgAccFollowNode1" presStyleIdx="3" presStyleCnt="4">
        <dgm:presLayoutVars>
          <dgm:bulletEnabled val="1"/>
        </dgm:presLayoutVars>
      </dgm:prSet>
      <dgm:spPr/>
      <dgm:t>
        <a:bodyPr/>
        <a:lstStyle/>
        <a:p>
          <a:endParaRPr lang="en-US"/>
        </a:p>
      </dgm:t>
    </dgm:pt>
    <dgm:pt modelId="{AF982DE4-FD5A-472C-A97A-3BBA65D0CB1F}" type="pres">
      <dgm:prSet presAssocID="{A6197A93-2301-45D4-9C18-05C3775905DF}" presName="FiveNodes_1_text" presStyleLbl="node1" presStyleIdx="4" presStyleCnt="5">
        <dgm:presLayoutVars>
          <dgm:bulletEnabled val="1"/>
        </dgm:presLayoutVars>
      </dgm:prSet>
      <dgm:spPr/>
      <dgm:t>
        <a:bodyPr/>
        <a:lstStyle/>
        <a:p>
          <a:endParaRPr lang="en-US"/>
        </a:p>
      </dgm:t>
    </dgm:pt>
    <dgm:pt modelId="{EC2342AD-CB85-4E95-9366-1C8EC1D0D238}" type="pres">
      <dgm:prSet presAssocID="{A6197A93-2301-45D4-9C18-05C3775905DF}" presName="FiveNodes_2_text" presStyleLbl="node1" presStyleIdx="4" presStyleCnt="5">
        <dgm:presLayoutVars>
          <dgm:bulletEnabled val="1"/>
        </dgm:presLayoutVars>
      </dgm:prSet>
      <dgm:spPr/>
      <dgm:t>
        <a:bodyPr/>
        <a:lstStyle/>
        <a:p>
          <a:endParaRPr lang="en-US"/>
        </a:p>
      </dgm:t>
    </dgm:pt>
    <dgm:pt modelId="{75304F6B-4A0C-4D13-A082-DF7749AC3366}" type="pres">
      <dgm:prSet presAssocID="{A6197A93-2301-45D4-9C18-05C3775905DF}" presName="FiveNodes_3_text" presStyleLbl="node1" presStyleIdx="4" presStyleCnt="5">
        <dgm:presLayoutVars>
          <dgm:bulletEnabled val="1"/>
        </dgm:presLayoutVars>
      </dgm:prSet>
      <dgm:spPr/>
      <dgm:t>
        <a:bodyPr/>
        <a:lstStyle/>
        <a:p>
          <a:endParaRPr lang="en-US"/>
        </a:p>
      </dgm:t>
    </dgm:pt>
    <dgm:pt modelId="{A5B1C619-CA5B-40CC-B8AA-15E799C13BBE}" type="pres">
      <dgm:prSet presAssocID="{A6197A93-2301-45D4-9C18-05C3775905DF}" presName="FiveNodes_4_text" presStyleLbl="node1" presStyleIdx="4" presStyleCnt="5">
        <dgm:presLayoutVars>
          <dgm:bulletEnabled val="1"/>
        </dgm:presLayoutVars>
      </dgm:prSet>
      <dgm:spPr/>
      <dgm:t>
        <a:bodyPr/>
        <a:lstStyle/>
        <a:p>
          <a:endParaRPr lang="en-US"/>
        </a:p>
      </dgm:t>
    </dgm:pt>
    <dgm:pt modelId="{63E0B614-E339-4D72-9B90-4EFCD650D79E}" type="pres">
      <dgm:prSet presAssocID="{A6197A93-2301-45D4-9C18-05C3775905DF}" presName="FiveNodes_5_text" presStyleLbl="node1" presStyleIdx="4" presStyleCnt="5">
        <dgm:presLayoutVars>
          <dgm:bulletEnabled val="1"/>
        </dgm:presLayoutVars>
      </dgm:prSet>
      <dgm:spPr/>
      <dgm:t>
        <a:bodyPr/>
        <a:lstStyle/>
        <a:p>
          <a:endParaRPr lang="en-US"/>
        </a:p>
      </dgm:t>
    </dgm:pt>
  </dgm:ptLst>
  <dgm:cxnLst>
    <dgm:cxn modelId="{222DB9CF-4F7D-49C2-9246-3646EC52BA20}" type="presOf" srcId="{39C8C8A0-D526-48E2-B087-1300925DB8DA}" destId="{24ACBC78-F7B3-41BF-902C-C05249C8AAE1}" srcOrd="0" destOrd="0" presId="urn:microsoft.com/office/officeart/2005/8/layout/vProcess5"/>
    <dgm:cxn modelId="{F500F482-C439-43B9-B58E-BF2E2F3F722D}" type="presOf" srcId="{2D45AE2C-2433-4E61-BD4E-B3E67E465CCB}" destId="{AF982DE4-FD5A-472C-A97A-3BBA65D0CB1F}" srcOrd="1" destOrd="0" presId="urn:microsoft.com/office/officeart/2005/8/layout/vProcess5"/>
    <dgm:cxn modelId="{DAFC9D73-376C-484E-9AE7-CDCAE58C6732}" type="presOf" srcId="{95847121-4F65-4D49-A707-75071096D019}" destId="{EC2342AD-CB85-4E95-9366-1C8EC1D0D238}" srcOrd="1" destOrd="0" presId="urn:microsoft.com/office/officeart/2005/8/layout/vProcess5"/>
    <dgm:cxn modelId="{F9FD7B23-E8A1-4AF3-8E8B-4C65E8ABB5FD}" type="presOf" srcId="{95847121-4F65-4D49-A707-75071096D019}" destId="{DA32A924-F4FF-40A2-BED4-02B309F0347E}" srcOrd="0" destOrd="0" presId="urn:microsoft.com/office/officeart/2005/8/layout/vProcess5"/>
    <dgm:cxn modelId="{DFB575E9-C61B-479E-874F-3289ED02EBF6}" srcId="{A6197A93-2301-45D4-9C18-05C3775905DF}" destId="{5479EE60-C888-4E2C-952B-9784A2116E9B}" srcOrd="3" destOrd="0" parTransId="{38474FF5-2081-4AF7-A095-6B3334282E1A}" sibTransId="{39C8C8A0-D526-48E2-B087-1300925DB8DA}"/>
    <dgm:cxn modelId="{6C8E70C1-C117-48A1-BB6E-0AC0285C7A14}" type="presOf" srcId="{A6197A93-2301-45D4-9C18-05C3775905DF}" destId="{899C8695-67E1-4AD2-904D-B3B4938C01CD}" srcOrd="0" destOrd="0" presId="urn:microsoft.com/office/officeart/2005/8/layout/vProcess5"/>
    <dgm:cxn modelId="{FA939B6D-6052-4C14-96FC-CBFB8A7B7267}" type="presOf" srcId="{2D45AE2C-2433-4E61-BD4E-B3E67E465CCB}" destId="{79262545-AAC2-413B-BE3F-E29517C42A0A}" srcOrd="0" destOrd="0" presId="urn:microsoft.com/office/officeart/2005/8/layout/vProcess5"/>
    <dgm:cxn modelId="{B76DE0FF-35FD-46CF-82C4-EE0339123B97}" type="presOf" srcId="{82AD5572-1E71-49F5-95BE-F825DAC9F9BC}" destId="{274A7053-1951-4042-973F-EE15210AB729}" srcOrd="0" destOrd="0" presId="urn:microsoft.com/office/officeart/2005/8/layout/vProcess5"/>
    <dgm:cxn modelId="{345478DA-CD2F-47A5-916A-29DF47C3E6A7}" srcId="{A6197A93-2301-45D4-9C18-05C3775905DF}" destId="{95847121-4F65-4D49-A707-75071096D019}" srcOrd="1" destOrd="0" parTransId="{831DE85A-F008-4E95-B05E-70434248F011}" sibTransId="{8635058C-AAEA-4621-9A2D-0CB31EB5A946}"/>
    <dgm:cxn modelId="{6BBC11D4-FBAE-4FBB-A5CD-C89B595A89FF}" srcId="{A6197A93-2301-45D4-9C18-05C3775905DF}" destId="{0C7909DA-C43D-4303-84CE-411A6D92A319}" srcOrd="5" destOrd="0" parTransId="{89A33AE4-C8EF-4E79-912A-66A4723102D9}" sibTransId="{5DD8F42C-A958-40EF-85FC-A209928FFBE3}"/>
    <dgm:cxn modelId="{337DA185-B94B-4667-894F-82A2D152E0F4}" type="presOf" srcId="{2D211E8E-A6FC-4298-BBF2-522EC83AA6FE}" destId="{AC2860B1-923B-4051-9D17-1E0EC72A07A1}" srcOrd="0" destOrd="0" presId="urn:microsoft.com/office/officeart/2005/8/layout/vProcess5"/>
    <dgm:cxn modelId="{929DBCB0-4702-4B76-8F03-F298A7F24B1B}" type="presOf" srcId="{36C1070A-41B5-4F11-865E-66EFFF9D2F9C}" destId="{63E0B614-E339-4D72-9B90-4EFCD650D79E}" srcOrd="1" destOrd="0" presId="urn:microsoft.com/office/officeart/2005/8/layout/vProcess5"/>
    <dgm:cxn modelId="{560B89DD-B30F-4E35-9EF5-3618DDB2FC6A}" type="presOf" srcId="{5479EE60-C888-4E2C-952B-9784A2116E9B}" destId="{A5B1C619-CA5B-40CC-B8AA-15E799C13BBE}" srcOrd="1" destOrd="0" presId="urn:microsoft.com/office/officeart/2005/8/layout/vProcess5"/>
    <dgm:cxn modelId="{04B3BE76-1425-44A7-9752-29E53FE499AF}" srcId="{A6197A93-2301-45D4-9C18-05C3775905DF}" destId="{2D211E8E-A6FC-4298-BBF2-522EC83AA6FE}" srcOrd="2" destOrd="0" parTransId="{03957CCE-E17D-4B01-AA14-0B465DE6EBDD}" sibTransId="{3C26883F-CE50-42D3-B8EA-CCBF059385B1}"/>
    <dgm:cxn modelId="{2E7F7225-54A4-49EA-BB84-5033668AE305}" type="presOf" srcId="{5479EE60-C888-4E2C-952B-9784A2116E9B}" destId="{885B67F2-0D7F-48BE-B8AA-0D06B462356F}" srcOrd="0" destOrd="0" presId="urn:microsoft.com/office/officeart/2005/8/layout/vProcess5"/>
    <dgm:cxn modelId="{035FECED-A49C-4447-9186-E37BB62509BB}" srcId="{A6197A93-2301-45D4-9C18-05C3775905DF}" destId="{2D45AE2C-2433-4E61-BD4E-B3E67E465CCB}" srcOrd="0" destOrd="0" parTransId="{ADF983B0-F68C-4C7F-AD6A-38C9096A9712}" sibTransId="{82AD5572-1E71-49F5-95BE-F825DAC9F9BC}"/>
    <dgm:cxn modelId="{AE7EE383-137B-4B67-855A-5D699A377273}" type="presOf" srcId="{3C26883F-CE50-42D3-B8EA-CCBF059385B1}" destId="{F934AD07-0525-4241-A1A7-8AC09CCC9EFF}" srcOrd="0" destOrd="0" presId="urn:microsoft.com/office/officeart/2005/8/layout/vProcess5"/>
    <dgm:cxn modelId="{323C6286-AA40-48D8-85DB-A176BDABD59C}" type="presOf" srcId="{36C1070A-41B5-4F11-865E-66EFFF9D2F9C}" destId="{B01AD33B-E8F8-4F61-ACEE-8BDE75C5F874}" srcOrd="0" destOrd="0" presId="urn:microsoft.com/office/officeart/2005/8/layout/vProcess5"/>
    <dgm:cxn modelId="{608D9644-CC76-4D32-B4FA-629CB2A29DD0}" type="presOf" srcId="{2D211E8E-A6FC-4298-BBF2-522EC83AA6FE}" destId="{75304F6B-4A0C-4D13-A082-DF7749AC3366}" srcOrd="1" destOrd="0" presId="urn:microsoft.com/office/officeart/2005/8/layout/vProcess5"/>
    <dgm:cxn modelId="{C4350F85-2D3B-41D3-8D71-8EF1708EB1B0}" type="presOf" srcId="{8635058C-AAEA-4621-9A2D-0CB31EB5A946}" destId="{02C70D22-5328-458C-9A82-988C00B31B1B}" srcOrd="0" destOrd="0" presId="urn:microsoft.com/office/officeart/2005/8/layout/vProcess5"/>
    <dgm:cxn modelId="{78F7392A-32E3-4476-BD76-C5A4C9107F8B}" srcId="{A6197A93-2301-45D4-9C18-05C3775905DF}" destId="{36C1070A-41B5-4F11-865E-66EFFF9D2F9C}" srcOrd="4" destOrd="0" parTransId="{233FAB0E-C5A1-4A89-98BE-87A3F10FFA60}" sibTransId="{D7424423-A6A5-4AAD-8A54-7DC177BD7DEE}"/>
    <dgm:cxn modelId="{E78FEB6B-F3F6-4B83-95E2-E9DBDA922D17}" type="presParOf" srcId="{899C8695-67E1-4AD2-904D-B3B4938C01CD}" destId="{7A0D900D-35A6-4542-9CFA-131ACB425579}" srcOrd="0" destOrd="0" presId="urn:microsoft.com/office/officeart/2005/8/layout/vProcess5"/>
    <dgm:cxn modelId="{BDC0F261-FBBE-416A-9828-7DF4835E36D1}" type="presParOf" srcId="{899C8695-67E1-4AD2-904D-B3B4938C01CD}" destId="{79262545-AAC2-413B-BE3F-E29517C42A0A}" srcOrd="1" destOrd="0" presId="urn:microsoft.com/office/officeart/2005/8/layout/vProcess5"/>
    <dgm:cxn modelId="{D07C6AE4-5B2E-4E70-8CB2-FC3A1825CA9C}" type="presParOf" srcId="{899C8695-67E1-4AD2-904D-B3B4938C01CD}" destId="{DA32A924-F4FF-40A2-BED4-02B309F0347E}" srcOrd="2" destOrd="0" presId="urn:microsoft.com/office/officeart/2005/8/layout/vProcess5"/>
    <dgm:cxn modelId="{27F7C0F3-C257-4056-8618-7BD5AF0BF4C1}" type="presParOf" srcId="{899C8695-67E1-4AD2-904D-B3B4938C01CD}" destId="{AC2860B1-923B-4051-9D17-1E0EC72A07A1}" srcOrd="3" destOrd="0" presId="urn:microsoft.com/office/officeart/2005/8/layout/vProcess5"/>
    <dgm:cxn modelId="{83DD0923-D4AC-467F-A77C-1BF14CF0E913}" type="presParOf" srcId="{899C8695-67E1-4AD2-904D-B3B4938C01CD}" destId="{885B67F2-0D7F-48BE-B8AA-0D06B462356F}" srcOrd="4" destOrd="0" presId="urn:microsoft.com/office/officeart/2005/8/layout/vProcess5"/>
    <dgm:cxn modelId="{31FD260B-6601-4991-B844-43520C3A4E3E}" type="presParOf" srcId="{899C8695-67E1-4AD2-904D-B3B4938C01CD}" destId="{B01AD33B-E8F8-4F61-ACEE-8BDE75C5F874}" srcOrd="5" destOrd="0" presId="urn:microsoft.com/office/officeart/2005/8/layout/vProcess5"/>
    <dgm:cxn modelId="{8FDA5724-6354-48B5-8FAD-1E4077289050}" type="presParOf" srcId="{899C8695-67E1-4AD2-904D-B3B4938C01CD}" destId="{274A7053-1951-4042-973F-EE15210AB729}" srcOrd="6" destOrd="0" presId="urn:microsoft.com/office/officeart/2005/8/layout/vProcess5"/>
    <dgm:cxn modelId="{3F986D79-0B9D-4EA8-98DB-A5D1997D39BE}" type="presParOf" srcId="{899C8695-67E1-4AD2-904D-B3B4938C01CD}" destId="{02C70D22-5328-458C-9A82-988C00B31B1B}" srcOrd="7" destOrd="0" presId="urn:microsoft.com/office/officeart/2005/8/layout/vProcess5"/>
    <dgm:cxn modelId="{DE648342-7F80-4EC5-9CA0-E4243F211720}" type="presParOf" srcId="{899C8695-67E1-4AD2-904D-B3B4938C01CD}" destId="{F934AD07-0525-4241-A1A7-8AC09CCC9EFF}" srcOrd="8" destOrd="0" presId="urn:microsoft.com/office/officeart/2005/8/layout/vProcess5"/>
    <dgm:cxn modelId="{08DE2872-33BC-4C4F-843E-46405C0F29D0}" type="presParOf" srcId="{899C8695-67E1-4AD2-904D-B3B4938C01CD}" destId="{24ACBC78-F7B3-41BF-902C-C05249C8AAE1}" srcOrd="9" destOrd="0" presId="urn:microsoft.com/office/officeart/2005/8/layout/vProcess5"/>
    <dgm:cxn modelId="{B9D36828-65DD-4439-9180-7C6B76B9D2B7}" type="presParOf" srcId="{899C8695-67E1-4AD2-904D-B3B4938C01CD}" destId="{AF982DE4-FD5A-472C-A97A-3BBA65D0CB1F}" srcOrd="10" destOrd="0" presId="urn:microsoft.com/office/officeart/2005/8/layout/vProcess5"/>
    <dgm:cxn modelId="{27BF13E9-E61B-4606-ADBF-87F9BF974769}" type="presParOf" srcId="{899C8695-67E1-4AD2-904D-B3B4938C01CD}" destId="{EC2342AD-CB85-4E95-9366-1C8EC1D0D238}" srcOrd="11" destOrd="0" presId="urn:microsoft.com/office/officeart/2005/8/layout/vProcess5"/>
    <dgm:cxn modelId="{11779135-CAB2-4969-B578-CAC59E838FD6}" type="presParOf" srcId="{899C8695-67E1-4AD2-904D-B3B4938C01CD}" destId="{75304F6B-4A0C-4D13-A082-DF7749AC3366}" srcOrd="12" destOrd="0" presId="urn:microsoft.com/office/officeart/2005/8/layout/vProcess5"/>
    <dgm:cxn modelId="{BCBD659D-B6E7-4BC8-802F-6E518C93C830}" type="presParOf" srcId="{899C8695-67E1-4AD2-904D-B3B4938C01CD}" destId="{A5B1C619-CA5B-40CC-B8AA-15E799C13BBE}" srcOrd="13" destOrd="0" presId="urn:microsoft.com/office/officeart/2005/8/layout/vProcess5"/>
    <dgm:cxn modelId="{0877F4CD-AB42-4BA1-BE00-1F7B1B18633F}" type="presParOf" srcId="{899C8695-67E1-4AD2-904D-B3B4938C01CD}" destId="{63E0B614-E339-4D72-9B90-4EFCD650D79E}"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D3FCCCF-F753-4AD4-AF86-17B8596870D2}" type="datetimeFigureOut">
              <a:rPr lang="fa-IR" smtClean="0"/>
              <a:t>15/11/1440</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AB1B350-1AD6-4016-A449-BC5EEE620742}" type="slidenum">
              <a:rPr lang="fa-IR" smtClean="0"/>
              <a:t>‹#›</a:t>
            </a:fld>
            <a:endParaRPr lang="fa-IR"/>
          </a:p>
        </p:txBody>
      </p:sp>
    </p:spTree>
    <p:extLst>
      <p:ext uri="{BB962C8B-B14F-4D97-AF65-F5344CB8AC3E}">
        <p14:creationId xmlns:p14="http://schemas.microsoft.com/office/powerpoint/2010/main" val="28330939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AB1B350-1AD6-4016-A449-BC5EEE620742}" type="slidenum">
              <a:rPr lang="fa-IR" smtClean="0"/>
              <a:t>4</a:t>
            </a:fld>
            <a:endParaRPr lang="fa-IR"/>
          </a:p>
        </p:txBody>
      </p:sp>
    </p:spTree>
    <p:extLst>
      <p:ext uri="{BB962C8B-B14F-4D97-AF65-F5344CB8AC3E}">
        <p14:creationId xmlns:p14="http://schemas.microsoft.com/office/powerpoint/2010/main" val="210478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AB1B350-1AD6-4016-A449-BC5EEE620742}" type="slidenum">
              <a:rPr lang="fa-IR" smtClean="0"/>
              <a:t>10</a:t>
            </a:fld>
            <a:endParaRPr lang="fa-IR"/>
          </a:p>
        </p:txBody>
      </p:sp>
    </p:spTree>
    <p:extLst>
      <p:ext uri="{BB962C8B-B14F-4D97-AF65-F5344CB8AC3E}">
        <p14:creationId xmlns:p14="http://schemas.microsoft.com/office/powerpoint/2010/main" val="2308519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2259340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45DA32-93C8-41E9-8F78-394F6A5E74FD}" type="datetimeFigureOut">
              <a:rPr lang="fa-IR" smtClean="0"/>
              <a:t>15/11/1440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3523937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4140039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1431397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23644353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1121884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27573488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17568024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737057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3899627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4047933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045DA32-93C8-41E9-8F78-394F6A5E74FD}" type="datetimeFigureOut">
              <a:rPr lang="fa-IR" smtClean="0"/>
              <a:t>15/11/1440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2685689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045DA32-93C8-41E9-8F78-394F6A5E74FD}" type="datetimeFigureOut">
              <a:rPr lang="fa-IR" smtClean="0"/>
              <a:t>15/11/1440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519590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592901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742097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E045DA32-93C8-41E9-8F78-394F6A5E74FD}" type="datetimeFigureOut">
              <a:rPr lang="fa-IR" smtClean="0"/>
              <a:t>15/11/1440</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2377235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45DA32-93C8-41E9-8F78-394F6A5E74FD}" type="datetimeFigureOut">
              <a:rPr lang="fa-IR" smtClean="0"/>
              <a:t>15/11/1440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ABBFB59-A9FE-4912-9C8F-47B14AA9F51A}" type="slidenum">
              <a:rPr lang="fa-IR" smtClean="0"/>
              <a:t>‹#›</a:t>
            </a:fld>
            <a:endParaRPr lang="fa-IR"/>
          </a:p>
        </p:txBody>
      </p:sp>
    </p:spTree>
    <p:extLst>
      <p:ext uri="{BB962C8B-B14F-4D97-AF65-F5344CB8AC3E}">
        <p14:creationId xmlns:p14="http://schemas.microsoft.com/office/powerpoint/2010/main" val="1751914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E045DA32-93C8-41E9-8F78-394F6A5E74FD}" type="datetimeFigureOut">
              <a:rPr lang="fa-IR" smtClean="0"/>
              <a:t>15/11/1440</a:t>
            </a:fld>
            <a:endParaRPr lang="fa-I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0ABBFB59-A9FE-4912-9C8F-47B14AA9F51A}" type="slidenum">
              <a:rPr lang="fa-IR" smtClean="0"/>
              <a:t>‹#›</a:t>
            </a:fld>
            <a:endParaRPr lang="fa-IR"/>
          </a:p>
        </p:txBody>
      </p:sp>
    </p:spTree>
    <p:extLst>
      <p:ext uri="{BB962C8B-B14F-4D97-AF65-F5344CB8AC3E}">
        <p14:creationId xmlns:p14="http://schemas.microsoft.com/office/powerpoint/2010/main" val="1513956128"/>
      </p:ext>
    </p:extLst>
  </p:cSld>
  <p:clrMap bg1="dk1" tx1="lt1" bg2="dk2" tx2="lt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wikipedia.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p:cNvSpPr txBox="1">
            <a:spLocks/>
          </p:cNvSpPr>
          <p:nvPr/>
        </p:nvSpPr>
        <p:spPr>
          <a:xfrm>
            <a:off x="3059832" y="188640"/>
            <a:ext cx="4857531" cy="323868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1">
            <a:normAutofit/>
          </a:bodyPr>
          <a:lstStyle>
            <a:lvl1pPr marL="0" indent="0" algn="ctr" defTabSz="914400" rtl="1"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1"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1"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srgbClr val="DCDBCA"/>
              </a:buClr>
            </a:pPr>
            <a:r>
              <a:rPr lang="fa-IR" sz="2800" dirty="0" smtClean="0">
                <a:solidFill>
                  <a:schemeClr val="tx1"/>
                </a:solidFill>
                <a:latin typeface="Sakkal Majalla" panose="02000000000000000000" pitchFamily="2" charset="-78"/>
                <a:cs typeface="B Nazanin" pitchFamily="2" charset="-78"/>
              </a:rPr>
              <a:t>تاریخ شهر و شهرسازی در جهان</a:t>
            </a:r>
          </a:p>
          <a:p>
            <a:pPr>
              <a:lnSpc>
                <a:spcPct val="50000"/>
              </a:lnSpc>
              <a:buClr>
                <a:srgbClr val="DCDBCA"/>
              </a:buClr>
            </a:pPr>
            <a:endParaRPr lang="fa-IR" sz="2800" b="1" spc="-300" dirty="0" smtClean="0">
              <a:ln>
                <a:solidFill>
                  <a:srgbClr val="00B0F0"/>
                </a:solidFill>
              </a:ln>
              <a:solidFill>
                <a:schemeClr val="tx1"/>
              </a:solidFill>
              <a:effectLst>
                <a:outerShdw blurRad="38100" dist="38100" dir="2700000" algn="tl">
                  <a:srgbClr val="000000">
                    <a:alpha val="43137"/>
                  </a:srgbClr>
                </a:outerShdw>
              </a:effectLst>
              <a:latin typeface="Sakkal Majalla" panose="02000000000000000000" pitchFamily="2" charset="-78"/>
              <a:cs typeface="B Nazanin" pitchFamily="2" charset="-78"/>
            </a:endParaRPr>
          </a:p>
          <a:p>
            <a:pPr>
              <a:lnSpc>
                <a:spcPct val="50000"/>
              </a:lnSpc>
              <a:buClr>
                <a:srgbClr val="DCDBCA"/>
              </a:buClr>
            </a:pPr>
            <a:r>
              <a:rPr lang="fa-IR" sz="8000" b="1" spc="-300" dirty="0" smtClean="0">
                <a:ln>
                  <a:solidFill>
                    <a:srgbClr val="00B0F0"/>
                  </a:solidFill>
                </a:ln>
                <a:solidFill>
                  <a:schemeClr val="tx1"/>
                </a:solidFill>
                <a:effectLst>
                  <a:outerShdw blurRad="38100" dist="38100" dir="2700000" algn="tl">
                    <a:srgbClr val="000000">
                      <a:alpha val="43137"/>
                    </a:srgbClr>
                  </a:outerShdw>
                </a:effectLst>
                <a:latin typeface="Sakkal Majalla" panose="02000000000000000000" pitchFamily="2" charset="-78"/>
                <a:cs typeface="B Nazanin" pitchFamily="2" charset="-78"/>
              </a:rPr>
              <a:t>   فیلادلفیا</a:t>
            </a:r>
            <a:endParaRPr lang="fa-IR" sz="8000" b="1" spc="-300" dirty="0">
              <a:ln>
                <a:solidFill>
                  <a:srgbClr val="00B0F0"/>
                </a:solidFill>
              </a:ln>
              <a:solidFill>
                <a:schemeClr val="tx1"/>
              </a:solidFill>
              <a:effectLst>
                <a:outerShdw blurRad="38100" dist="38100" dir="2700000" algn="tl">
                  <a:srgbClr val="000000">
                    <a:alpha val="43137"/>
                  </a:srgbClr>
                </a:outerShdw>
              </a:effectLst>
              <a:latin typeface="Sakkal Majalla" panose="02000000000000000000" pitchFamily="2" charset="-78"/>
              <a:cs typeface="B Nazanin" pitchFamily="2" charset="-78"/>
            </a:endParaRPr>
          </a:p>
          <a:p>
            <a:pPr>
              <a:lnSpc>
                <a:spcPct val="50000"/>
              </a:lnSpc>
              <a:buClr>
                <a:srgbClr val="DCDBCA"/>
              </a:buClr>
            </a:pPr>
            <a:r>
              <a:rPr lang="fa-IR" sz="8000" b="1" spc="-300" dirty="0" smtClean="0">
                <a:ln>
                  <a:solidFill>
                    <a:srgbClr val="00B0F0"/>
                  </a:solidFill>
                </a:ln>
                <a:solidFill>
                  <a:schemeClr val="tx1"/>
                </a:solidFill>
                <a:effectLst>
                  <a:outerShdw blurRad="38100" dist="38100" dir="2700000" algn="tl">
                    <a:srgbClr val="000000">
                      <a:alpha val="43137"/>
                    </a:srgbClr>
                  </a:outerShdw>
                </a:effectLst>
                <a:latin typeface="Sakkal Majalla" panose="02000000000000000000" pitchFamily="2" charset="-78"/>
                <a:cs typeface="B Nazanin" pitchFamily="2" charset="-78"/>
              </a:rPr>
              <a:t>   </a:t>
            </a:r>
            <a:r>
              <a:rPr lang="en-GB" sz="6000" b="1" spc="-300" dirty="0" smtClean="0">
                <a:ln>
                  <a:solidFill>
                    <a:srgbClr val="00B0F0"/>
                  </a:solidFill>
                </a:ln>
                <a:solidFill>
                  <a:schemeClr val="tx1"/>
                </a:solidFill>
                <a:effectLst>
                  <a:outerShdw blurRad="38100" dist="38100" dir="2700000" algn="tl">
                    <a:srgbClr val="000000">
                      <a:alpha val="43137"/>
                    </a:srgbClr>
                  </a:outerShdw>
                </a:effectLst>
                <a:latin typeface="Sakkal Majalla" panose="02000000000000000000" pitchFamily="2" charset="-78"/>
                <a:cs typeface="B Nazanin" pitchFamily="2" charset="-78"/>
              </a:rPr>
              <a:t>Philadelphia</a:t>
            </a:r>
            <a:endParaRPr lang="en-US" sz="6000" b="1" spc="-300" dirty="0" smtClean="0">
              <a:ln>
                <a:solidFill>
                  <a:srgbClr val="00B0F0"/>
                </a:solidFill>
              </a:ln>
              <a:solidFill>
                <a:schemeClr val="tx1"/>
              </a:solidFill>
              <a:effectLst>
                <a:outerShdw blurRad="38100" dist="38100" dir="2700000" algn="tl">
                  <a:srgbClr val="000000">
                    <a:alpha val="43137"/>
                  </a:srgbClr>
                </a:outerShdw>
              </a:effectLst>
              <a:latin typeface="Sakkal Majalla" panose="02000000000000000000" pitchFamily="2" charset="-78"/>
              <a:cs typeface="B Nazanin" pitchFamily="2" charset="-78"/>
            </a:endParaRPr>
          </a:p>
          <a:p>
            <a:pPr>
              <a:buClr>
                <a:srgbClr val="DCDBCA"/>
              </a:buClr>
              <a:buFont typeface="Tw Cen MT" panose="020B0602020104020603" pitchFamily="34" charset="0"/>
              <a:buChar char=" "/>
            </a:pPr>
            <a:r>
              <a:rPr lang="fa-IR" sz="1800" b="1" dirty="0" smtClean="0">
                <a:ln>
                  <a:solidFill>
                    <a:srgbClr val="00B0F0"/>
                  </a:solidFill>
                </a:ln>
                <a:solidFill>
                  <a:schemeClr val="tx1"/>
                </a:solidFill>
                <a:latin typeface="Sakkal Majalla" panose="02000000000000000000" pitchFamily="2" charset="-78"/>
                <a:cs typeface="B Nazanin" pitchFamily="2" charset="-78"/>
              </a:rPr>
              <a:t>              </a:t>
            </a:r>
          </a:p>
          <a:p>
            <a:endParaRPr lang="en-GB" sz="2000" dirty="0">
              <a:ln>
                <a:solidFill>
                  <a:srgbClr val="00B0F0"/>
                </a:solidFill>
              </a:ln>
              <a:solidFill>
                <a:schemeClr val="tx1"/>
              </a:solidFill>
              <a:cs typeface="B Nazanin" pitchFamily="2" charset="-78"/>
            </a:endParaRPr>
          </a:p>
        </p:txBody>
      </p:sp>
      <p:sp>
        <p:nvSpPr>
          <p:cNvPr id="8" name="Subtitle 8"/>
          <p:cNvSpPr>
            <a:spLocks noGrp="1"/>
          </p:cNvSpPr>
          <p:nvPr>
            <p:ph type="subTitle" idx="1"/>
          </p:nvPr>
        </p:nvSpPr>
        <p:spPr>
          <a:xfrm>
            <a:off x="-180528" y="2348880"/>
            <a:ext cx="3384376" cy="4802088"/>
          </a:xfrm>
        </p:spPr>
        <p:txBody>
          <a:bodyPr>
            <a:noAutofit/>
          </a:bodyPr>
          <a:lstStyle/>
          <a:p>
            <a:pPr marL="457200" indent="-457200" algn="r" rtl="1">
              <a:lnSpc>
                <a:spcPct val="120000"/>
              </a:lnSpc>
              <a:buFont typeface="Arial" pitchFamily="34" charset="0"/>
              <a:buChar char="•"/>
            </a:pPr>
            <a:r>
              <a:rPr lang="fa-IR" sz="1800" dirty="0">
                <a:solidFill>
                  <a:schemeClr val="tx1"/>
                </a:solidFill>
                <a:cs typeface="B Nazanin" pitchFamily="2" charset="-78"/>
              </a:rPr>
              <a:t>تاریخچه</a:t>
            </a:r>
          </a:p>
          <a:p>
            <a:pPr marL="457200" indent="-457200" algn="r" rtl="1">
              <a:lnSpc>
                <a:spcPct val="120000"/>
              </a:lnSpc>
              <a:buFont typeface="Arial" pitchFamily="34" charset="0"/>
              <a:buChar char="•"/>
            </a:pPr>
            <a:r>
              <a:rPr lang="fa-IR" sz="1800" dirty="0" smtClean="0">
                <a:solidFill>
                  <a:schemeClr val="tx1"/>
                </a:solidFill>
                <a:cs typeface="B Nazanin" pitchFamily="2" charset="-78"/>
              </a:rPr>
              <a:t>معرفی شهر</a:t>
            </a:r>
          </a:p>
          <a:p>
            <a:pPr marL="457200" indent="-457200" algn="r" rtl="1">
              <a:lnSpc>
                <a:spcPct val="120000"/>
              </a:lnSpc>
              <a:buFont typeface="Arial" pitchFamily="34" charset="0"/>
              <a:buChar char="•"/>
            </a:pPr>
            <a:r>
              <a:rPr lang="fa-IR" sz="1800" dirty="0" smtClean="0">
                <a:solidFill>
                  <a:schemeClr val="tx1"/>
                </a:solidFill>
                <a:cs typeface="B Nazanin" pitchFamily="2" charset="-78"/>
              </a:rPr>
              <a:t>موقعیت جغرافیایی</a:t>
            </a:r>
          </a:p>
          <a:p>
            <a:pPr marL="457200" indent="-457200" algn="r" rtl="1">
              <a:lnSpc>
                <a:spcPct val="120000"/>
              </a:lnSpc>
              <a:buFont typeface="Arial" pitchFamily="34" charset="0"/>
              <a:buChar char="•"/>
            </a:pPr>
            <a:r>
              <a:rPr lang="fa-IR" sz="1800" dirty="0" smtClean="0">
                <a:solidFill>
                  <a:schemeClr val="tx1"/>
                </a:solidFill>
                <a:cs typeface="B Nazanin" pitchFamily="2" charset="-78"/>
              </a:rPr>
              <a:t>ویلیام پن</a:t>
            </a:r>
          </a:p>
          <a:p>
            <a:pPr marL="457200" indent="-457200" algn="r" rtl="1">
              <a:lnSpc>
                <a:spcPct val="120000"/>
              </a:lnSpc>
              <a:buFont typeface="Arial" pitchFamily="34" charset="0"/>
              <a:buChar char="•"/>
            </a:pPr>
            <a:r>
              <a:rPr lang="fa-IR" sz="1800" dirty="0" smtClean="0">
                <a:solidFill>
                  <a:schemeClr val="tx1"/>
                </a:solidFill>
                <a:cs typeface="B Nazanin" pitchFamily="2" charset="-78"/>
              </a:rPr>
              <a:t>عوامل موثر در توسعه و رشد شهر</a:t>
            </a:r>
          </a:p>
          <a:p>
            <a:pPr marL="457200" indent="-457200" algn="r" rtl="1">
              <a:lnSpc>
                <a:spcPct val="120000"/>
              </a:lnSpc>
              <a:buFont typeface="Arial" pitchFamily="34" charset="0"/>
              <a:buChar char="•"/>
            </a:pPr>
            <a:r>
              <a:rPr lang="fa-IR" sz="1800" dirty="0" smtClean="0">
                <a:solidFill>
                  <a:schemeClr val="tx1"/>
                </a:solidFill>
                <a:cs typeface="B Nazanin" pitchFamily="2" charset="-78"/>
              </a:rPr>
              <a:t>شکل گیری و رشد شهر</a:t>
            </a:r>
          </a:p>
          <a:p>
            <a:pPr marL="457200" indent="-457200" algn="r" rtl="1">
              <a:lnSpc>
                <a:spcPct val="120000"/>
              </a:lnSpc>
              <a:buFont typeface="Arial" pitchFamily="34" charset="0"/>
              <a:buChar char="•"/>
            </a:pPr>
            <a:r>
              <a:rPr lang="fa-IR" sz="1800" dirty="0" smtClean="0">
                <a:solidFill>
                  <a:schemeClr val="tx1"/>
                </a:solidFill>
                <a:cs typeface="B Nazanin" pitchFamily="2" charset="-78"/>
              </a:rPr>
              <a:t>معماری</a:t>
            </a:r>
          </a:p>
          <a:p>
            <a:pPr marL="457200" indent="-457200" algn="r" rtl="1">
              <a:lnSpc>
                <a:spcPct val="120000"/>
              </a:lnSpc>
              <a:buFont typeface="Arial" pitchFamily="34" charset="0"/>
              <a:buChar char="•"/>
            </a:pPr>
            <a:r>
              <a:rPr lang="fa-IR" sz="1800" dirty="0" smtClean="0">
                <a:solidFill>
                  <a:schemeClr val="tx1"/>
                </a:solidFill>
                <a:cs typeface="B Nazanin" pitchFamily="2" charset="-78"/>
              </a:rPr>
              <a:t>موقعیت بندری شهر فیلادلفیا</a:t>
            </a:r>
          </a:p>
          <a:p>
            <a:pPr marL="457200" indent="-457200" algn="r" rtl="1">
              <a:lnSpc>
                <a:spcPct val="120000"/>
              </a:lnSpc>
              <a:buFont typeface="Arial" pitchFamily="34" charset="0"/>
              <a:buChar char="•"/>
            </a:pPr>
            <a:r>
              <a:rPr lang="fa-IR" sz="1800" dirty="0" smtClean="0">
                <a:solidFill>
                  <a:schemeClr val="tx1"/>
                </a:solidFill>
                <a:cs typeface="B Nazanin" pitchFamily="2" charset="-78"/>
              </a:rPr>
              <a:t>قرن نوزدهم و موقعیت فیلادلفیا</a:t>
            </a:r>
            <a:endParaRPr lang="fa-IR" sz="1800" dirty="0">
              <a:solidFill>
                <a:schemeClr val="tx1"/>
              </a:solidFill>
              <a:cs typeface="B Nazanin" pitchFamily="2" charset="-78"/>
            </a:endParaRPr>
          </a:p>
        </p:txBody>
      </p:sp>
      <p:pic>
        <p:nvPicPr>
          <p:cNvPr id="9" name="Content Placeholder 4"/>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4139952" y="2996952"/>
            <a:ext cx="2513554" cy="251355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04931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7620000" cy="1143000"/>
          </a:xfrm>
        </p:spPr>
        <p:txBody>
          <a:bodyPr/>
          <a:lstStyle/>
          <a:p>
            <a:pPr algn="r"/>
            <a:r>
              <a:rPr lang="fa-IR" sz="4400" b="1" dirty="0" smtClean="0">
                <a:effectLst>
                  <a:outerShdw blurRad="38100" dist="38100" dir="2700000" algn="tl">
                    <a:srgbClr val="000000">
                      <a:alpha val="43137"/>
                    </a:srgbClr>
                  </a:outerShdw>
                </a:effectLst>
                <a:cs typeface="B Nazanin" pitchFamily="2" charset="-78"/>
              </a:rPr>
              <a:t>شکل گیری و رشد شهر</a:t>
            </a:r>
            <a:endParaRPr lang="fa-IR" sz="4400" b="1" dirty="0">
              <a:effectLst>
                <a:outerShdw blurRad="38100" dist="38100" dir="2700000" algn="tl">
                  <a:srgbClr val="000000">
                    <a:alpha val="43137"/>
                  </a:srgbClr>
                </a:outerShdw>
              </a:effectLst>
              <a:cs typeface="B Nazanin" pitchFamily="2" charset="-78"/>
            </a:endParaRPr>
          </a:p>
        </p:txBody>
      </p:sp>
      <p:sp>
        <p:nvSpPr>
          <p:cNvPr id="3" name="Content Placeholder 2"/>
          <p:cNvSpPr>
            <a:spLocks noGrp="1"/>
          </p:cNvSpPr>
          <p:nvPr>
            <p:ph idx="1"/>
          </p:nvPr>
        </p:nvSpPr>
        <p:spPr>
          <a:xfrm>
            <a:off x="4211960" y="1425911"/>
            <a:ext cx="4051750" cy="5544616"/>
          </a:xfrm>
        </p:spPr>
        <p:txBody>
          <a:bodyPr>
            <a:normAutofit/>
          </a:bodyPr>
          <a:lstStyle/>
          <a:p>
            <a:pPr algn="r" rtl="1"/>
            <a:r>
              <a:rPr lang="fa-IR" sz="2000" dirty="0">
                <a:solidFill>
                  <a:schemeClr val="tx1">
                    <a:lumMod val="95000"/>
                  </a:schemeClr>
                </a:solidFill>
                <a:cs typeface="B Nazanin" pitchFamily="2" charset="-78"/>
              </a:rPr>
              <a:t>رودخانه دلاواره به لحاظ کشتیرانی دارای مزایای بیشتری نسبت به اسکوئیل کیل بود و به زودی مشخص شد که تصور پن مبنی بر رشد و توسعه شهر به صورت همگون در ساحل هر دو رود خانه غیر واقعی بوده است. </a:t>
            </a:r>
            <a:endParaRPr lang="fa-IR" sz="2000" dirty="0" smtClean="0">
              <a:solidFill>
                <a:schemeClr val="tx1">
                  <a:lumMod val="95000"/>
                </a:schemeClr>
              </a:solidFill>
              <a:cs typeface="B Nazanin" pitchFamily="2" charset="-78"/>
            </a:endParaRPr>
          </a:p>
          <a:p>
            <a:pPr lvl="0" indent="-342900" algn="r" rtl="1">
              <a:spcBef>
                <a:spcPts val="0"/>
              </a:spcBef>
              <a:buClrTx/>
            </a:pPr>
            <a:r>
              <a:rPr lang="fa-IR" sz="2000" dirty="0" smtClean="0">
                <a:solidFill>
                  <a:schemeClr val="tx1">
                    <a:lumMod val="95000"/>
                  </a:schemeClr>
                </a:solidFill>
                <a:cs typeface="B Nazanin" pitchFamily="2" charset="-78"/>
              </a:rPr>
              <a:t>توسعه </a:t>
            </a:r>
            <a:r>
              <a:rPr lang="fa-IR" sz="2000" dirty="0">
                <a:solidFill>
                  <a:schemeClr val="tx1">
                    <a:lumMod val="95000"/>
                  </a:schemeClr>
                </a:solidFill>
                <a:cs typeface="B Nazanin" pitchFamily="2" charset="-78"/>
              </a:rPr>
              <a:t>شهر به صورت هلالی شکل درآمد.</a:t>
            </a:r>
            <a:br>
              <a:rPr lang="fa-IR" sz="2000" dirty="0">
                <a:solidFill>
                  <a:schemeClr val="tx1">
                    <a:lumMod val="95000"/>
                  </a:schemeClr>
                </a:solidFill>
                <a:cs typeface="B Nazanin" pitchFamily="2" charset="-78"/>
              </a:rPr>
            </a:br>
            <a:r>
              <a:rPr lang="fa-IR" sz="2000" dirty="0">
                <a:solidFill>
                  <a:schemeClr val="tx1">
                    <a:lumMod val="95000"/>
                  </a:schemeClr>
                </a:solidFill>
                <a:cs typeface="B Nazanin" pitchFamily="2" charset="-78"/>
              </a:rPr>
              <a:t>این توسعه در خیابان های یا مارکت متمرکز بوده است.</a:t>
            </a:r>
            <a:br>
              <a:rPr lang="fa-IR" sz="2000" dirty="0">
                <a:solidFill>
                  <a:schemeClr val="tx1">
                    <a:lumMod val="95000"/>
                  </a:schemeClr>
                </a:solidFill>
                <a:cs typeface="B Nazanin" pitchFamily="2" charset="-78"/>
              </a:rPr>
            </a:br>
            <a:r>
              <a:rPr lang="fa-IR" sz="2000" dirty="0">
                <a:solidFill>
                  <a:schemeClr val="tx1">
                    <a:lumMod val="95000"/>
                  </a:schemeClr>
                </a:solidFill>
                <a:cs typeface="B Nazanin" pitchFamily="2" charset="-78"/>
              </a:rPr>
              <a:t>در جهات بالا و پایین رودخانه دلاواره نیز امتداد یافته بود.</a:t>
            </a:r>
            <a:br>
              <a:rPr lang="fa-IR" sz="2000" dirty="0">
                <a:solidFill>
                  <a:schemeClr val="tx1">
                    <a:lumMod val="95000"/>
                  </a:schemeClr>
                </a:solidFill>
                <a:cs typeface="B Nazanin" pitchFamily="2" charset="-78"/>
              </a:rPr>
            </a:br>
            <a:r>
              <a:rPr lang="fa-IR" sz="2000" dirty="0">
                <a:solidFill>
                  <a:schemeClr val="tx1">
                    <a:lumMod val="95000"/>
                  </a:schemeClr>
                </a:solidFill>
                <a:cs typeface="B Nazanin" pitchFamily="2" charset="-78"/>
              </a:rPr>
              <a:t>ایجاد خیابان جدید در حد فاصل فرانت استریت و رودخانه، به نام واتر استریت در سال 1755 مرکز فعالیت های خارجی در کنار ساحل را ترغیب </a:t>
            </a:r>
            <a:r>
              <a:rPr lang="fa-IR" sz="2000" dirty="0" smtClean="0">
                <a:solidFill>
                  <a:schemeClr val="tx1">
                    <a:lumMod val="95000"/>
                  </a:schemeClr>
                </a:solidFill>
                <a:cs typeface="B Nazanin" pitchFamily="2" charset="-78"/>
              </a:rPr>
              <a:t>نمود.</a:t>
            </a:r>
            <a:r>
              <a:rPr lang="fa-IR" sz="1600" dirty="0" smtClean="0">
                <a:solidFill>
                  <a:schemeClr val="tx1">
                    <a:lumMod val="95000"/>
                  </a:schemeClr>
                </a:solidFill>
                <a:cs typeface="B Nazanin" pitchFamily="2" charset="-78"/>
              </a:rPr>
              <a:t>(</a:t>
            </a:r>
            <a:r>
              <a:rPr lang="fa-IR" sz="1600" dirty="0">
                <a:solidFill>
                  <a:schemeClr val="tx1">
                    <a:lumMod val="95000"/>
                  </a:schemeClr>
                </a:solidFill>
                <a:cs typeface="B Nazanin" pitchFamily="2" charset="-78"/>
              </a:rPr>
              <a:t>تاریخ شکل شهر، موریس، 1390، ص </a:t>
            </a:r>
            <a:r>
              <a:rPr lang="fa-IR" sz="1600" dirty="0" smtClean="0">
                <a:solidFill>
                  <a:schemeClr val="tx1">
                    <a:lumMod val="95000"/>
                  </a:schemeClr>
                </a:solidFill>
                <a:cs typeface="B Nazanin" pitchFamily="2" charset="-78"/>
              </a:rPr>
              <a:t>357)</a:t>
            </a:r>
            <a:endParaRPr lang="fa-IR" sz="2000" dirty="0">
              <a:solidFill>
                <a:schemeClr val="tx1">
                  <a:lumMod val="95000"/>
                </a:schemeClr>
              </a:solidFill>
              <a:cs typeface="B Nazanin" pitchFamily="2" charset="-78"/>
            </a:endParaRPr>
          </a:p>
          <a:p>
            <a:pPr algn="r" rtl="1"/>
            <a:endParaRPr lang="fa-IR" sz="2000" dirty="0">
              <a:solidFill>
                <a:schemeClr val="tx1">
                  <a:lumMod val="95000"/>
                </a:schemeClr>
              </a:solidFill>
              <a:cs typeface="B Nazanin" pitchFamily="2" charset="-78"/>
            </a:endParaRPr>
          </a:p>
        </p:txBody>
      </p:sp>
      <p:pic>
        <p:nvPicPr>
          <p:cNvPr id="2051" name="Picture 3"/>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9000" contrast="27000"/>
                    </a14:imgEffect>
                  </a14:imgLayer>
                </a14:imgProps>
              </a:ext>
              <a:ext uri="{28A0092B-C50C-407E-A947-70E740481C1C}">
                <a14:useLocalDpi xmlns:a14="http://schemas.microsoft.com/office/drawing/2010/main" val="0"/>
              </a:ext>
            </a:extLst>
          </a:blip>
          <a:srcRect/>
          <a:stretch>
            <a:fillRect/>
          </a:stretch>
        </p:blipFill>
        <p:spPr bwMode="auto">
          <a:xfrm rot="5400000">
            <a:off x="-245164" y="2066612"/>
            <a:ext cx="4953808"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782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wheel(1)">
                                      <p:cBhvr>
                                        <p:cTn id="26"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400" b="1" dirty="0" smtClean="0">
                <a:effectLst>
                  <a:outerShdw blurRad="38100" dist="38100" dir="2700000" algn="tl">
                    <a:srgbClr val="000000">
                      <a:alpha val="43137"/>
                    </a:srgbClr>
                  </a:outerShdw>
                </a:effectLst>
                <a:cs typeface="B Nazanin" pitchFamily="2" charset="-78"/>
              </a:rPr>
              <a:t>معماری</a:t>
            </a:r>
            <a:endParaRPr lang="fa-IR" sz="4400" b="1" dirty="0">
              <a:effectLst>
                <a:outerShdw blurRad="38100" dist="38100" dir="2700000" algn="tl">
                  <a:srgbClr val="000000">
                    <a:alpha val="43137"/>
                  </a:srgbClr>
                </a:outerShdw>
              </a:effectLst>
              <a:cs typeface="B Nazanin" pitchFamily="2" charset="-78"/>
            </a:endParaRPr>
          </a:p>
        </p:txBody>
      </p:sp>
      <p:sp>
        <p:nvSpPr>
          <p:cNvPr id="3" name="Content Placeholder 2"/>
          <p:cNvSpPr>
            <a:spLocks noGrp="1"/>
          </p:cNvSpPr>
          <p:nvPr>
            <p:ph idx="1"/>
          </p:nvPr>
        </p:nvSpPr>
        <p:spPr>
          <a:xfrm>
            <a:off x="4355976" y="1557088"/>
            <a:ext cx="3937248" cy="5040263"/>
          </a:xfrm>
        </p:spPr>
        <p:txBody>
          <a:bodyPr/>
          <a:lstStyle/>
          <a:p>
            <a:pPr algn="r" rtl="1"/>
            <a:r>
              <a:rPr lang="fa-IR" sz="2000" dirty="0">
                <a:solidFill>
                  <a:schemeClr val="tx1">
                    <a:lumMod val="95000"/>
                  </a:schemeClr>
                </a:solidFill>
                <a:cs typeface="B Nazanin" pitchFamily="2" charset="-78"/>
              </a:rPr>
              <a:t>در دهه اولیه قرن 19معماری فدرالی و معماری احیاگر و پویانی بیشتری در معماران فیلادلفیایی به چشم می خورد.</a:t>
            </a:r>
          </a:p>
          <a:p>
            <a:pPr algn="r" rtl="1"/>
            <a:r>
              <a:rPr lang="fa-IR" sz="2000" dirty="0">
                <a:solidFill>
                  <a:schemeClr val="tx1">
                    <a:lumMod val="95000"/>
                  </a:schemeClr>
                </a:solidFill>
                <a:cs typeface="B Nazanin" pitchFamily="2" charset="-78"/>
              </a:rPr>
              <a:t>معماری فیلادلفیا ترکیبی از سبک های قرن هجدهم و نوزدهم با ساختمان های معاصر است. یکی از موهبت های بزرگ شهر آن است که می توان در آن قدم زد</a:t>
            </a:r>
            <a:r>
              <a:rPr lang="fa-IR" sz="2000" dirty="0" smtClean="0">
                <a:solidFill>
                  <a:schemeClr val="tx1">
                    <a:lumMod val="95000"/>
                  </a:schemeClr>
                </a:solidFill>
                <a:cs typeface="B Nazanin" pitchFamily="2" charset="-78"/>
              </a:rPr>
              <a:t>.</a:t>
            </a:r>
            <a:endParaRPr lang="fa-IR" sz="2000" dirty="0">
              <a:solidFill>
                <a:schemeClr val="tx1">
                  <a:lumMod val="95000"/>
                </a:schemeClr>
              </a:solidFill>
              <a:cs typeface="B Nazanin" pitchFamily="2" charset="-78"/>
            </a:endParaRPr>
          </a:p>
          <a:p>
            <a:pPr lvl="0" indent="-342900" algn="r" rtl="1">
              <a:spcBef>
                <a:spcPts val="0"/>
              </a:spcBef>
              <a:buClrTx/>
            </a:pPr>
            <a:r>
              <a:rPr lang="fa-IR" sz="2000" dirty="0" smtClean="0">
                <a:solidFill>
                  <a:schemeClr val="tx1">
                    <a:lumMod val="95000"/>
                  </a:schemeClr>
                </a:solidFill>
                <a:cs typeface="B Nazanin" pitchFamily="2" charset="-78"/>
              </a:rPr>
              <a:t>پس </a:t>
            </a:r>
            <a:r>
              <a:rPr lang="fa-IR" sz="2000" dirty="0">
                <a:solidFill>
                  <a:schemeClr val="tx1">
                    <a:lumMod val="95000"/>
                  </a:schemeClr>
                </a:solidFill>
                <a:cs typeface="B Nazanin" pitchFamily="2" charset="-78"/>
              </a:rPr>
              <a:t>از سه سال از آغاز عملیات ساختمانی 600 واحد مسکونی در شهر وجود داشت که تا پایان قرن به 2000 واحد رسید که اکثرا سنگین و از آجر ساخته شده بوده وبه پیروی از مد روز لندن سه طبقه بود. .</a:t>
            </a:r>
            <a:r>
              <a:rPr lang="fa-IR" sz="1600" dirty="0">
                <a:solidFill>
                  <a:schemeClr val="tx1">
                    <a:lumMod val="95000"/>
                  </a:schemeClr>
                </a:solidFill>
                <a:cs typeface="B Nazanin" pitchFamily="2" charset="-78"/>
              </a:rPr>
              <a:t>(تاریخ شکل شهر، موریس، 1390، ص 357)</a:t>
            </a:r>
            <a:endParaRPr lang="fa-IR" sz="2000" dirty="0">
              <a:solidFill>
                <a:schemeClr val="tx1">
                  <a:lumMod val="95000"/>
                </a:schemeClr>
              </a:solidFill>
              <a:cs typeface="B Nazanin" pitchFamily="2" charset="-78"/>
            </a:endParaRPr>
          </a:p>
          <a:p>
            <a:pPr algn="r" rtl="1"/>
            <a:endParaRPr lang="fa-IR" sz="2000" dirty="0">
              <a:solidFill>
                <a:schemeClr val="tx1">
                  <a:lumMod val="95000"/>
                </a:schemeClr>
              </a:solidFill>
              <a:cs typeface="B Nazanin" pitchFamily="2" charset="-78"/>
            </a:endParaRPr>
          </a:p>
          <a:p>
            <a:pPr algn="r" rtl="1"/>
            <a:endParaRPr lang="fa-IR" dirty="0">
              <a:solidFill>
                <a:schemeClr val="tx1">
                  <a:lumMod val="95000"/>
                </a:schemeClr>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07454"/>
            <a:ext cx="4032448" cy="3041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5696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3">
                                            <p:txEl>
                                              <p:pRg st="1" end="1"/>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3074"/>
                                        </p:tgtEl>
                                        <p:attrNameLst>
                                          <p:attrName>style.visibility</p:attrName>
                                        </p:attrNameLst>
                                      </p:cBhvr>
                                      <p:to>
                                        <p:strVal val="visible"/>
                                      </p:to>
                                    </p:set>
                                    <p:animEffect transition="in" filter="wheel(1)">
                                      <p:cBhvr>
                                        <p:cTn id="29"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08720"/>
            <a:ext cx="7620000" cy="4800600"/>
          </a:xfrm>
        </p:spPr>
        <p:txBody>
          <a:bodyPr/>
          <a:lstStyle/>
          <a:p>
            <a:pPr algn="r" rtl="1"/>
            <a:r>
              <a:rPr lang="fa-IR" sz="2000" dirty="0">
                <a:solidFill>
                  <a:schemeClr val="tx1">
                    <a:lumMod val="95000"/>
                  </a:schemeClr>
                </a:solidFill>
                <a:cs typeface="B Nazanin" pitchFamily="2" charset="-78"/>
              </a:rPr>
              <a:t>شهر فیلادلفیا از ویژگی سیمای شهر های آمریکایی که تضاد میان شکل دو بعدی غیرقابل انعطاف و منظم هندسی و شکل سه بعدی کنترل نشده آنها است برخوردار می باشد.</a:t>
            </a:r>
          </a:p>
          <a:p>
            <a:pPr marL="0" lvl="0" indent="0" algn="r" rtl="1">
              <a:spcBef>
                <a:spcPts val="0"/>
              </a:spcBef>
              <a:buClrTx/>
              <a:buNone/>
            </a:pPr>
            <a:r>
              <a:rPr lang="fa-IR" sz="1600" dirty="0">
                <a:solidFill>
                  <a:schemeClr val="tx1">
                    <a:lumMod val="95000"/>
                  </a:schemeClr>
                </a:solidFill>
                <a:cs typeface="B Nazanin" pitchFamily="2" charset="-78"/>
              </a:rPr>
              <a:t>(تاریخ شکل شهر، موریس، 1390، </a:t>
            </a:r>
            <a:r>
              <a:rPr lang="fa-IR" sz="1600" dirty="0" smtClean="0">
                <a:solidFill>
                  <a:schemeClr val="tx1">
                    <a:lumMod val="95000"/>
                  </a:schemeClr>
                </a:solidFill>
                <a:cs typeface="B Nazanin" pitchFamily="2" charset="-78"/>
              </a:rPr>
              <a:t>ص 358 )</a:t>
            </a:r>
            <a:endParaRPr lang="fa-IR" sz="2000" dirty="0">
              <a:solidFill>
                <a:schemeClr val="tx1">
                  <a:lumMod val="95000"/>
                </a:schemeClr>
              </a:solidFill>
              <a:cs typeface="B Nazanin" pitchFamily="2" charset="-78"/>
            </a:endParaRPr>
          </a:p>
          <a:p>
            <a:pPr algn="r" rtl="1"/>
            <a:endParaRPr lang="fa-IR" dirty="0">
              <a:solidFill>
                <a:schemeClr val="tx1">
                  <a:lumMod val="95000"/>
                </a:schemeClr>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050145"/>
            <a:ext cx="5539878" cy="4195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96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4098"/>
                                        </p:tgtEl>
                                        <p:attrNameLst>
                                          <p:attrName>style.visibility</p:attrName>
                                        </p:attrNameLst>
                                      </p:cBhvr>
                                      <p:to>
                                        <p:strVal val="visible"/>
                                      </p:to>
                                    </p:set>
                                    <p:animEffect transition="in" filter="wheel(1)">
                                      <p:cBhvr>
                                        <p:cTn id="26"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400" b="1" dirty="0" smtClean="0">
                <a:effectLst>
                  <a:outerShdw blurRad="38100" dist="38100" dir="2700000" algn="tl">
                    <a:srgbClr val="000000">
                      <a:alpha val="43137"/>
                    </a:srgbClr>
                  </a:outerShdw>
                </a:effectLst>
                <a:cs typeface="B Nazanin" pitchFamily="2" charset="-78"/>
              </a:rPr>
              <a:t>موقعیت بندری فیلادلفیا</a:t>
            </a:r>
            <a:endParaRPr lang="fa-IR" sz="4400" b="1" dirty="0">
              <a:effectLst>
                <a:outerShdw blurRad="38100" dist="38100" dir="2700000" algn="tl">
                  <a:srgbClr val="000000">
                    <a:alpha val="43137"/>
                  </a:srgbClr>
                </a:outerShdw>
              </a:effectLst>
              <a:cs typeface="B Nazanin" pitchFamily="2" charset="-78"/>
            </a:endParaRPr>
          </a:p>
        </p:txBody>
      </p:sp>
      <p:sp>
        <p:nvSpPr>
          <p:cNvPr id="3" name="Content Placeholder 2"/>
          <p:cNvSpPr>
            <a:spLocks noGrp="1"/>
          </p:cNvSpPr>
          <p:nvPr>
            <p:ph idx="1"/>
          </p:nvPr>
        </p:nvSpPr>
        <p:spPr>
          <a:xfrm>
            <a:off x="4427984" y="1600200"/>
            <a:ext cx="3649216" cy="4800600"/>
          </a:xfrm>
        </p:spPr>
        <p:txBody>
          <a:bodyPr>
            <a:normAutofit/>
          </a:bodyPr>
          <a:lstStyle/>
          <a:p>
            <a:pPr algn="r" rtl="1"/>
            <a:r>
              <a:rPr lang="fa-IR" sz="2000" dirty="0">
                <a:solidFill>
                  <a:schemeClr val="tx1">
                    <a:lumMod val="95000"/>
                  </a:schemeClr>
                </a:solidFill>
                <a:cs typeface="B Nazanin" pitchFamily="2" charset="-78"/>
              </a:rPr>
              <a:t>فیلادلفیا که در بخش مرکزی ساحل واقع شده بود و فعالیت های تجاری بندری و شهری گوناگونی را برعهده داشت</a:t>
            </a:r>
            <a:r>
              <a:rPr lang="fa-IR" sz="2000" dirty="0" smtClean="0">
                <a:solidFill>
                  <a:schemeClr val="tx1">
                    <a:lumMod val="95000"/>
                  </a:schemeClr>
                </a:solidFill>
                <a:cs typeface="B Nazanin" pitchFamily="2" charset="-78"/>
              </a:rPr>
              <a:t>.</a:t>
            </a:r>
          </a:p>
          <a:p>
            <a:pPr lvl="0" indent="-342900" algn="r" rtl="1">
              <a:spcBef>
                <a:spcPts val="0"/>
              </a:spcBef>
              <a:buClrTx/>
            </a:pPr>
            <a:r>
              <a:rPr lang="fa-IR" sz="2000" dirty="0" smtClean="0">
                <a:solidFill>
                  <a:schemeClr val="tx1">
                    <a:lumMod val="95000"/>
                  </a:schemeClr>
                </a:solidFill>
                <a:cs typeface="B Nazanin" pitchFamily="2" charset="-78"/>
              </a:rPr>
              <a:t>فیلادلفیا </a:t>
            </a:r>
            <a:r>
              <a:rPr lang="fa-IR" sz="2000" dirty="0">
                <a:solidFill>
                  <a:schemeClr val="tx1">
                    <a:lumMod val="95000"/>
                  </a:schemeClr>
                </a:solidFill>
                <a:cs typeface="B Nazanin" pitchFamily="2" charset="-78"/>
              </a:rPr>
              <a:t>نخستین شهری بود که در سال 1750 اجازه یافت تا روشنایی شهر را خود رأسأ تامین کند و دو سال بعد به عنوان بهترین و روشن ترین شهر ایالت در سرتاسر امپراتوری یرگزیده شد. در این ایام هر یک از این موفقیت ها قدمی در راه استقلال و شکوفایی بیشتر بنادر مستعمراتی بود</a:t>
            </a:r>
            <a:r>
              <a:rPr lang="fa-IR" sz="2000" dirty="0" smtClean="0">
                <a:solidFill>
                  <a:schemeClr val="tx1">
                    <a:lumMod val="95000"/>
                  </a:schemeClr>
                </a:solidFill>
                <a:cs typeface="B Nazanin" pitchFamily="2" charset="-78"/>
              </a:rPr>
              <a:t>.</a:t>
            </a:r>
            <a:r>
              <a:rPr lang="fa-IR" sz="1600" dirty="0">
                <a:solidFill>
                  <a:schemeClr val="tx1">
                    <a:lumMod val="95000"/>
                  </a:schemeClr>
                </a:solidFill>
                <a:cs typeface="B Nazanin" pitchFamily="2" charset="-78"/>
              </a:rPr>
              <a:t> (تاریخ شکل شهر، موریس، 1390، ص </a:t>
            </a:r>
            <a:r>
              <a:rPr lang="fa-IR" sz="1600" dirty="0" smtClean="0">
                <a:solidFill>
                  <a:schemeClr val="tx1">
                    <a:lumMod val="95000"/>
                  </a:schemeClr>
                </a:solidFill>
                <a:cs typeface="B Nazanin" pitchFamily="2" charset="-78"/>
              </a:rPr>
              <a:t>357)</a:t>
            </a:r>
            <a:endParaRPr lang="fa-IR" sz="2000" dirty="0">
              <a:solidFill>
                <a:schemeClr val="tx1">
                  <a:lumMod val="95000"/>
                </a:schemeClr>
              </a:solidFill>
              <a:cs typeface="B Nazanin" pitchFamily="2" charset="-78"/>
            </a:endParaRPr>
          </a:p>
          <a:p>
            <a:pPr algn="r" rtl="1"/>
            <a:endParaRPr lang="fa-IR" sz="2000" dirty="0">
              <a:solidFill>
                <a:schemeClr val="tx1">
                  <a:lumMod val="95000"/>
                </a:schemeClr>
              </a:solidFill>
              <a:cs typeface="B Nazanin" pitchFamily="2" charset="-78"/>
            </a:endParaRPr>
          </a:p>
        </p:txBody>
      </p:sp>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19" y="1556792"/>
            <a:ext cx="3888433" cy="2027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43" y="3789041"/>
            <a:ext cx="3992417" cy="2481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565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wheel(1)">
                                      <p:cBhvr>
                                        <p:cTn id="12" dur="2000"/>
                                        <p:tgtEl>
                                          <p:spTgt spid="7171"/>
                                        </p:tgtEl>
                                      </p:cBhvr>
                                    </p:animEffect>
                                  </p:childTnLst>
                                </p:cTn>
                              </p:par>
                              <p:par>
                                <p:cTn id="13" presetID="21" presetClass="entr" presetSubtype="1" fill="hold" nodeType="with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wheel(1)">
                                      <p:cBhvr>
                                        <p:cTn id="15" dur="2000"/>
                                        <p:tgtEl>
                                          <p:spTgt spid="512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3">
                                            <p:txEl>
                                              <p:pRg st="0" end="0"/>
                                            </p:txEl>
                                          </p:spTgt>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sharpenSoften amount="-49000"/>
                    </a14:imgEffect>
                    <a14:imgEffect>
                      <a14:brightnessContrast bright="46000" contrast="-46000"/>
                    </a14:imgEffect>
                  </a14:imgLayer>
                </a14:imgProps>
              </a:ext>
            </a:extLst>
          </a:blip>
          <a:srcRect/>
          <a:stretch>
            <a:fillRect l="-1000" t="-2000" r="-8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52718"/>
            <a:ext cx="7288570" cy="1400530"/>
          </a:xfrm>
        </p:spPr>
        <p:txBody>
          <a:bodyPr/>
          <a:lstStyle/>
          <a:p>
            <a:pPr algn="r"/>
            <a:r>
              <a:rPr lang="fa-IR" sz="4400" b="1" dirty="0" smtClean="0">
                <a:solidFill>
                  <a:schemeClr val="bg1"/>
                </a:solidFill>
                <a:effectLst>
                  <a:outerShdw blurRad="38100" dist="38100" dir="2700000" algn="tl">
                    <a:srgbClr val="000000">
                      <a:alpha val="43137"/>
                    </a:srgbClr>
                  </a:outerShdw>
                </a:effectLst>
                <a:cs typeface="B Nazanin" pitchFamily="2" charset="-78"/>
              </a:rPr>
              <a:t>قرن نوزدهم و موقعیت شهر فیلادلفیا</a:t>
            </a:r>
            <a:endParaRPr lang="fa-IR" sz="4400" b="1" dirty="0">
              <a:solidFill>
                <a:schemeClr val="bg1"/>
              </a:solidFill>
              <a:effectLst>
                <a:outerShdw blurRad="38100" dist="38100" dir="2700000" algn="tl">
                  <a:srgbClr val="000000">
                    <a:alpha val="43137"/>
                  </a:srgbClr>
                </a:outerShdw>
              </a:effectLst>
              <a:cs typeface="B Nazanin" pitchFamily="2" charset="-78"/>
            </a:endParaRPr>
          </a:p>
        </p:txBody>
      </p:sp>
      <p:sp>
        <p:nvSpPr>
          <p:cNvPr id="3" name="Content Placeholder 2"/>
          <p:cNvSpPr>
            <a:spLocks noGrp="1"/>
          </p:cNvSpPr>
          <p:nvPr>
            <p:ph idx="1"/>
          </p:nvPr>
        </p:nvSpPr>
        <p:spPr>
          <a:xfrm>
            <a:off x="467544" y="2348880"/>
            <a:ext cx="7620000" cy="4800600"/>
          </a:xfrm>
        </p:spPr>
        <p:txBody>
          <a:bodyPr>
            <a:normAutofit/>
          </a:bodyPr>
          <a:lstStyle/>
          <a:p>
            <a:pPr algn="r" rtl="1"/>
            <a:r>
              <a:rPr lang="fa-IR" sz="2000" b="1" dirty="0">
                <a:solidFill>
                  <a:schemeClr val="bg1"/>
                </a:solidFill>
                <a:cs typeface="B Nazanin" pitchFamily="2" charset="-78"/>
              </a:rPr>
              <a:t>تنها در اواخر قرن نوزدهم بود که مقاصد نخستین شهر فیلادلفیا تجلی یافت و شهر پیرامون سنتراسکویر به پایان رسید.نقل مکان محدوده ی اسکله ها به دلیل ملزومات </a:t>
            </a:r>
            <a:r>
              <a:rPr lang="fa-IR" sz="2000" b="1" dirty="0" smtClean="0">
                <a:solidFill>
                  <a:schemeClr val="bg1"/>
                </a:solidFill>
                <a:cs typeface="B Nazanin" pitchFamily="2" charset="-78"/>
              </a:rPr>
              <a:t>حمل </a:t>
            </a:r>
            <a:r>
              <a:rPr lang="fa-IR" sz="2000" b="1" dirty="0">
                <a:solidFill>
                  <a:schemeClr val="bg1"/>
                </a:solidFill>
                <a:cs typeface="B Nazanin" pitchFamily="2" charset="-78"/>
              </a:rPr>
              <a:t>و نقل آبی سبب شد منطقه ی تجاری جدیدی با جاذبه های تجاری، مالی و حقوقی ایجاد شود. این عوامل به همراه توسعه ی خطوط آهن، زوال تدریجی منطقه ی اولیه بندر و نخستین منطقه  مسکونی مجاور آن را به دنبال داشت.</a:t>
            </a:r>
          </a:p>
        </p:txBody>
      </p:sp>
    </p:spTree>
    <p:extLst>
      <p:ext uri="{BB962C8B-B14F-4D97-AF65-F5344CB8AC3E}">
        <p14:creationId xmlns:p14="http://schemas.microsoft.com/office/powerpoint/2010/main" val="332837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000" b="1" dirty="0" smtClean="0">
                <a:effectLst>
                  <a:outerShdw blurRad="38100" dist="38100" dir="2700000" algn="tl">
                    <a:srgbClr val="000000">
                      <a:alpha val="43137"/>
                    </a:srgbClr>
                  </a:outerShdw>
                </a:effectLst>
                <a:cs typeface="B Nazanin" pitchFamily="2" charset="-78"/>
              </a:rPr>
              <a:t>پل فرانکلین</a:t>
            </a:r>
            <a:endParaRPr lang="fa-IR" sz="4000" b="1" dirty="0">
              <a:effectLst>
                <a:outerShdw blurRad="38100" dist="38100" dir="2700000" algn="tl">
                  <a:srgbClr val="000000">
                    <a:alpha val="43137"/>
                  </a:srgbClr>
                </a:outerShdw>
              </a:effectLst>
              <a:cs typeface="B Nazanin" pitchFamily="2" charset="-78"/>
            </a:endParaRPr>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843808" y="3356992"/>
            <a:ext cx="3672408" cy="272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179512" y="1499113"/>
            <a:ext cx="8605695" cy="2505951"/>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Low" rtl="1"/>
            <a:r>
              <a:rPr lang="fa-IR" sz="2400" dirty="0" smtClean="0">
                <a:cs typeface="B Nazanin" panose="00000400000000000000" pitchFamily="2" charset="-78"/>
              </a:rPr>
              <a:t>پل فرانکلین توسط فرانکلین معمار فیلادلفیا ساخته شده است که به پل دلاواره  نیز مشهور است. این پل فیلادلفیا و پنسولونیا را به نیوجرسی و متصل می کند.</a:t>
            </a:r>
            <a:r>
              <a:rPr lang="en-US" sz="2400" dirty="0" smtClean="0">
                <a:cs typeface="B Nazanin" panose="00000400000000000000" pitchFamily="2" charset="-78"/>
              </a:rPr>
              <a:t> </a:t>
            </a:r>
            <a:r>
              <a:rPr lang="fa-IR" sz="2400" dirty="0" smtClean="0">
                <a:cs typeface="B Nazanin" panose="00000400000000000000" pitchFamily="2" charset="-78"/>
              </a:rPr>
              <a:t>این پل در سال 1926 ساخته شده و طولانی ترین پل معلق در جهان می باشد که طول آن به 1.750فوت معادل533</a:t>
            </a:r>
            <a:r>
              <a:rPr lang="en-US" sz="2400" dirty="0" smtClean="0">
                <a:cs typeface="B Nazanin" panose="00000400000000000000" pitchFamily="2" charset="-78"/>
              </a:rPr>
              <a:t> </a:t>
            </a:r>
            <a:r>
              <a:rPr lang="fa-IR" sz="2400" dirty="0" smtClean="0">
                <a:cs typeface="B Nazanin" panose="00000400000000000000" pitchFamily="2" charset="-78"/>
              </a:rPr>
              <a:t>متر می رسد. </a:t>
            </a:r>
            <a:endParaRPr lang="en-GB" sz="2400" dirty="0">
              <a:cs typeface="B Nazanin" panose="00000400000000000000" pitchFamily="2" charset="-78"/>
            </a:endParaRPr>
          </a:p>
        </p:txBody>
      </p:sp>
    </p:spTree>
    <p:extLst>
      <p:ext uri="{BB962C8B-B14F-4D97-AF65-F5344CB8AC3E}">
        <p14:creationId xmlns:p14="http://schemas.microsoft.com/office/powerpoint/2010/main" val="349297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wheel(1)">
                                      <p:cBhvr>
                                        <p:cTn id="12" dur="20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000" b="1" dirty="0" smtClean="0">
                <a:effectLst>
                  <a:outerShdw blurRad="38100" dist="38100" dir="2700000" algn="tl">
                    <a:srgbClr val="000000">
                      <a:alpha val="43137"/>
                    </a:srgbClr>
                  </a:outerShdw>
                </a:effectLst>
                <a:cs typeface="B Nazanin" panose="00000400000000000000" pitchFamily="2" charset="-78"/>
              </a:rPr>
              <a:t>از میادین عمومی شهر فیلادلفیا</a:t>
            </a:r>
            <a:endParaRPr lang="fa-IR" sz="4000" b="1" dirty="0">
              <a:effectLst>
                <a:outerShdw blurRad="38100" dist="38100" dir="2700000" algn="tl">
                  <a:srgbClr val="000000">
                    <a:alpha val="43137"/>
                  </a:srgbClr>
                </a:outerShdw>
              </a:effectLst>
              <a:cs typeface="B Nazanin" panose="000004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39752" y="2060848"/>
            <a:ext cx="4424833" cy="3318625"/>
          </a:xfrm>
        </p:spPr>
      </p:pic>
      <p:sp>
        <p:nvSpPr>
          <p:cNvPr id="3" name="TextBox 2"/>
          <p:cNvSpPr txBox="1"/>
          <p:nvPr/>
        </p:nvSpPr>
        <p:spPr>
          <a:xfrm>
            <a:off x="1187624" y="6237312"/>
            <a:ext cx="821059" cy="338554"/>
          </a:xfrm>
          <a:prstGeom prst="rect">
            <a:avLst/>
          </a:prstGeom>
          <a:noFill/>
        </p:spPr>
        <p:txBody>
          <a:bodyPr wrap="none" rtlCol="1">
            <a:spAutoFit/>
          </a:bodyPr>
          <a:lstStyle/>
          <a:p>
            <a:r>
              <a:rPr lang="fa-IR" sz="1600" dirty="0" smtClean="0">
                <a:cs typeface="B Nazanin" pitchFamily="2" charset="-78"/>
              </a:rPr>
              <a:t>ویکی پدیا</a:t>
            </a:r>
            <a:endParaRPr lang="fa-IR" sz="1600" dirty="0">
              <a:cs typeface="B Nazanin" pitchFamily="2" charset="-78"/>
            </a:endParaRPr>
          </a:p>
        </p:txBody>
      </p:sp>
    </p:spTree>
    <p:extLst>
      <p:ext uri="{BB962C8B-B14F-4D97-AF65-F5344CB8AC3E}">
        <p14:creationId xmlns:p14="http://schemas.microsoft.com/office/powerpoint/2010/main" val="3207102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000" b="1" dirty="0" smtClean="0">
                <a:effectLst>
                  <a:outerShdw blurRad="38100" dist="38100" dir="2700000" algn="tl">
                    <a:srgbClr val="000000">
                      <a:alpha val="43137"/>
                    </a:srgbClr>
                  </a:outerShdw>
                </a:effectLst>
                <a:cs typeface="B Nazanin" pitchFamily="2" charset="-78"/>
              </a:rPr>
              <a:t>موزه هنر شهر فیلادلفیا</a:t>
            </a:r>
            <a:endParaRPr lang="fa-IR" sz="4000" b="1" dirty="0">
              <a:effectLst>
                <a:outerShdw blurRad="38100" dist="38100" dir="2700000" algn="tl">
                  <a:srgbClr val="000000">
                    <a:alpha val="43137"/>
                  </a:srgbClr>
                </a:outerShdw>
              </a:effectLst>
              <a:cs typeface="B Nazanin" pitchFamily="2" charset="-78"/>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52352" y="1988840"/>
            <a:ext cx="5026528" cy="3357721"/>
          </a:xfrm>
        </p:spPr>
      </p:pic>
      <p:sp>
        <p:nvSpPr>
          <p:cNvPr id="4" name="TextBox 3"/>
          <p:cNvSpPr txBox="1"/>
          <p:nvPr/>
        </p:nvSpPr>
        <p:spPr>
          <a:xfrm>
            <a:off x="1100104" y="6208261"/>
            <a:ext cx="821059" cy="338554"/>
          </a:xfrm>
          <a:prstGeom prst="rect">
            <a:avLst/>
          </a:prstGeom>
          <a:noFill/>
        </p:spPr>
        <p:txBody>
          <a:bodyPr wrap="none" rtlCol="1">
            <a:spAutoFit/>
          </a:bodyPr>
          <a:lstStyle/>
          <a:p>
            <a:r>
              <a:rPr lang="fa-IR" sz="1600" dirty="0" smtClean="0">
                <a:cs typeface="B Nazanin" pitchFamily="2" charset="-78"/>
              </a:rPr>
              <a:t>ویکی پدیا</a:t>
            </a:r>
            <a:endParaRPr lang="fa-IR" sz="1600" dirty="0">
              <a:cs typeface="B Nazanin" pitchFamily="2" charset="-78"/>
            </a:endParaRPr>
          </a:p>
        </p:txBody>
      </p:sp>
    </p:spTree>
    <p:extLst>
      <p:ext uri="{BB962C8B-B14F-4D97-AF65-F5344CB8AC3E}">
        <p14:creationId xmlns:p14="http://schemas.microsoft.com/office/powerpoint/2010/main" val="2421184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400" dirty="0" smtClean="0">
                <a:cs typeface="B Nazanin" pitchFamily="2" charset="-78"/>
              </a:rPr>
              <a:t>منابع</a:t>
            </a:r>
            <a:endParaRPr lang="fa-IR" sz="4400" dirty="0">
              <a:cs typeface="B Nazanin" pitchFamily="2" charset="-78"/>
            </a:endParaRPr>
          </a:p>
        </p:txBody>
      </p:sp>
      <p:sp>
        <p:nvSpPr>
          <p:cNvPr id="3" name="Content Placeholder 2"/>
          <p:cNvSpPr>
            <a:spLocks noGrp="1"/>
          </p:cNvSpPr>
          <p:nvPr>
            <p:ph idx="1"/>
          </p:nvPr>
        </p:nvSpPr>
        <p:spPr/>
        <p:txBody>
          <a:bodyPr/>
          <a:lstStyle/>
          <a:p>
            <a:pPr algn="r" rtl="1"/>
            <a:r>
              <a:rPr lang="fa-IR" sz="2000" dirty="0" smtClean="0">
                <a:cs typeface="B Nazanin" pitchFamily="2" charset="-78"/>
              </a:rPr>
              <a:t>جیمز موریس </a:t>
            </a:r>
            <a:r>
              <a:rPr lang="fa-IR" sz="2000" dirty="0">
                <a:cs typeface="B Nazanin" pitchFamily="2" charset="-78"/>
              </a:rPr>
              <a:t>(</a:t>
            </a:r>
            <a:r>
              <a:rPr lang="fa-IR" sz="2000" dirty="0" smtClean="0">
                <a:cs typeface="B Nazanin" pitchFamily="2" charset="-78"/>
              </a:rPr>
              <a:t>1390)، </a:t>
            </a:r>
            <a:r>
              <a:rPr lang="fa-IR" sz="2000" dirty="0">
                <a:cs typeface="B Nazanin" pitchFamily="2" charset="-78"/>
              </a:rPr>
              <a:t>تاریخ شکل شهر تا انقلاب صنعتی، راضیه رضازاده، انتشارات دانشگاه علم و صنعت ایران</a:t>
            </a:r>
          </a:p>
          <a:p>
            <a:pPr algn="r" rtl="1"/>
            <a:r>
              <a:rPr lang="en-US" sz="2000" dirty="0">
                <a:hlinkClick r:id="rId2"/>
              </a:rPr>
              <a:t>www.wikipedia.org</a:t>
            </a:r>
            <a:endParaRPr lang="en-US" sz="2000" dirty="0"/>
          </a:p>
          <a:p>
            <a:pPr algn="r" rtl="1"/>
            <a:endParaRPr lang="fa-IR" dirty="0"/>
          </a:p>
        </p:txBody>
      </p:sp>
    </p:spTree>
    <p:extLst>
      <p:ext uri="{BB962C8B-B14F-4D97-AF65-F5344CB8AC3E}">
        <p14:creationId xmlns:p14="http://schemas.microsoft.com/office/powerpoint/2010/main" val="21791029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400" b="1" dirty="0" smtClean="0">
                <a:effectLst>
                  <a:outerShdw blurRad="38100" dist="38100" dir="2700000" algn="tl">
                    <a:srgbClr val="000000">
                      <a:alpha val="43137"/>
                    </a:srgbClr>
                  </a:outerShdw>
                </a:effectLst>
                <a:cs typeface="B Nazanin" pitchFamily="2" charset="-78"/>
              </a:rPr>
              <a:t>تاریخچه</a:t>
            </a:r>
            <a:endParaRPr lang="fa-IR" sz="4400" b="1" dirty="0">
              <a:effectLst>
                <a:outerShdw blurRad="38100" dist="38100" dir="2700000" algn="tl">
                  <a:srgbClr val="000000">
                    <a:alpha val="43137"/>
                  </a:srgbClr>
                </a:outerShdw>
              </a:effectLst>
              <a:cs typeface="B Nazanin" pitchFamily="2" charset="-78"/>
            </a:endParaRPr>
          </a:p>
        </p:txBody>
      </p:sp>
      <p:graphicFrame>
        <p:nvGraphicFramePr>
          <p:cNvPr id="23" name="Content Placeholder 22"/>
          <p:cNvGraphicFramePr>
            <a:graphicFrameLocks noGrp="1"/>
          </p:cNvGraphicFramePr>
          <p:nvPr>
            <p:ph idx="1"/>
            <p:extLst>
              <p:ext uri="{D42A27DB-BD31-4B8C-83A1-F6EECF244321}">
                <p14:modId xmlns:p14="http://schemas.microsoft.com/office/powerpoint/2010/main" val="2661760018"/>
              </p:ext>
            </p:extLst>
          </p:nvPr>
        </p:nvGraphicFramePr>
        <p:xfrm>
          <a:off x="457200" y="1340768"/>
          <a:ext cx="7643192" cy="5060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0865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heel(1)">
                                      <p:cBhvr>
                                        <p:cTn id="1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23"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855729"/>
            <a:ext cx="4536504" cy="3140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0" y="332656"/>
            <a:ext cx="7620000" cy="1143000"/>
          </a:xfrm>
        </p:spPr>
        <p:txBody>
          <a:bodyPr/>
          <a:lstStyle/>
          <a:p>
            <a:pPr algn="r"/>
            <a:r>
              <a:rPr lang="fa-IR" sz="4400" b="1" dirty="0" smtClean="0">
                <a:effectLst>
                  <a:outerShdw blurRad="38100" dist="38100" dir="2700000" algn="tl">
                    <a:srgbClr val="000000">
                      <a:alpha val="43137"/>
                    </a:srgbClr>
                  </a:outerShdw>
                </a:effectLst>
                <a:cs typeface="B Nazanin" pitchFamily="2" charset="-78"/>
              </a:rPr>
              <a:t>معرفی شهر</a:t>
            </a:r>
            <a:r>
              <a:rPr lang="fa-IR" sz="4400" dirty="0" smtClean="0">
                <a:effectLst>
                  <a:outerShdw blurRad="38100" dist="38100" dir="2700000" algn="tl">
                    <a:srgbClr val="000000">
                      <a:alpha val="43137"/>
                    </a:srgbClr>
                  </a:outerShdw>
                </a:effectLst>
                <a:cs typeface="B Nazanin" pitchFamily="2" charset="-78"/>
              </a:rPr>
              <a:t/>
            </a:r>
            <a:br>
              <a:rPr lang="fa-IR" sz="4400" dirty="0" smtClean="0">
                <a:effectLst>
                  <a:outerShdw blurRad="38100" dist="38100" dir="2700000" algn="tl">
                    <a:srgbClr val="000000">
                      <a:alpha val="43137"/>
                    </a:srgbClr>
                  </a:outerShdw>
                </a:effectLst>
                <a:cs typeface="B Nazanin" pitchFamily="2" charset="-78"/>
              </a:rPr>
            </a:br>
            <a:endParaRPr lang="fa-IR" sz="4400" dirty="0">
              <a:effectLst>
                <a:outerShdw blurRad="38100" dist="38100" dir="2700000" algn="tl">
                  <a:srgbClr val="000000">
                    <a:alpha val="43137"/>
                  </a:srgbClr>
                </a:outerShdw>
              </a:effectLst>
              <a:cs typeface="B Nazanin" pitchFamily="2" charset="-78"/>
            </a:endParaRPr>
          </a:p>
        </p:txBody>
      </p:sp>
      <p:sp>
        <p:nvSpPr>
          <p:cNvPr id="3" name="Content Placeholder 2"/>
          <p:cNvSpPr>
            <a:spLocks noGrp="1"/>
          </p:cNvSpPr>
          <p:nvPr>
            <p:ph idx="1"/>
          </p:nvPr>
        </p:nvSpPr>
        <p:spPr>
          <a:xfrm>
            <a:off x="5148064" y="1855728"/>
            <a:ext cx="2939480" cy="3997607"/>
          </a:xfrm>
        </p:spPr>
        <p:txBody>
          <a:bodyPr>
            <a:normAutofit/>
          </a:bodyPr>
          <a:lstStyle/>
          <a:p>
            <a:pPr algn="just" rtl="1"/>
            <a:r>
              <a:rPr lang="fa-IR" sz="2000" dirty="0" smtClean="0">
                <a:cs typeface="B Nazanin" pitchFamily="2" charset="-78"/>
              </a:rPr>
              <a:t>شهر فیلادلفیا به دست ویلیام پن در سال 1682 بنا شد.</a:t>
            </a:r>
          </a:p>
          <a:p>
            <a:pPr algn="just" rtl="1"/>
            <a:r>
              <a:rPr lang="fa-IR" sz="2000" dirty="0" smtClean="0">
                <a:cs typeface="B Nazanin" pitchFamily="2" charset="-78"/>
              </a:rPr>
              <a:t>ششمین شهر پر جمعیت ایالات متحده امریکا می باشد.</a:t>
            </a:r>
          </a:p>
          <a:p>
            <a:pPr algn="just" rtl="1"/>
            <a:r>
              <a:rPr lang="fa-IR" sz="2000" dirty="0" smtClean="0">
                <a:cs typeface="B Nazanin" pitchFamily="2" charset="-78"/>
              </a:rPr>
              <a:t>این شهر دومین شهر بزرگ ساحل شرقی امریکا بعد از نیویورک و شهر مهم ایالت پنسیلوانیا می باشد. </a:t>
            </a:r>
            <a:r>
              <a:rPr lang="fa-IR" sz="1600" dirty="0" smtClean="0"/>
              <a:t>(ویکی پدیا)</a:t>
            </a:r>
            <a:endParaRPr lang="fa-IR" sz="2000" dirty="0"/>
          </a:p>
        </p:txBody>
      </p:sp>
    </p:spTree>
    <p:extLst>
      <p:ext uri="{BB962C8B-B14F-4D97-AF65-F5344CB8AC3E}">
        <p14:creationId xmlns:p14="http://schemas.microsoft.com/office/powerpoint/2010/main" val="382615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heel(1)">
                                      <p:cBhvr>
                                        <p:cTn id="12" dur="2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3">
                                            <p:txEl>
                                              <p:pRg st="0" end="0"/>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4" dur="500"/>
                                        <p:tgtEl>
                                          <p:spTgt spid="3">
                                            <p:txEl>
                                              <p:pRg st="1" end="1"/>
                                            </p:txEl>
                                          </p:spTgt>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400" b="1" dirty="0" smtClean="0">
                <a:effectLst>
                  <a:outerShdw blurRad="38100" dist="38100" dir="2700000" algn="tl">
                    <a:srgbClr val="000000">
                      <a:alpha val="43137"/>
                    </a:srgbClr>
                  </a:outerShdw>
                </a:effectLst>
              </a:rPr>
              <a:t>موقعیت جغرافیایی</a:t>
            </a:r>
            <a:endParaRPr lang="fa-IR" sz="4400" b="1" dirty="0">
              <a:effectLst>
                <a:outerShdw blurRad="38100" dist="38100" dir="2700000" algn="tl">
                  <a:srgbClr val="000000">
                    <a:alpha val="43137"/>
                  </a:srgbClr>
                </a:outerShdw>
              </a:effectLst>
            </a:endParaRPr>
          </a:p>
        </p:txBody>
      </p:sp>
      <p:sp>
        <p:nvSpPr>
          <p:cNvPr id="10" name="Content Placeholder 9"/>
          <p:cNvSpPr>
            <a:spLocks noGrp="1"/>
          </p:cNvSpPr>
          <p:nvPr>
            <p:ph idx="1"/>
          </p:nvPr>
        </p:nvSpPr>
        <p:spPr>
          <a:xfrm>
            <a:off x="3985102" y="1412776"/>
            <a:ext cx="4153272" cy="4800600"/>
          </a:xfrm>
        </p:spPr>
        <p:txBody>
          <a:bodyPr>
            <a:normAutofit/>
          </a:bodyPr>
          <a:lstStyle/>
          <a:p>
            <a:pPr algn="just" rtl="1"/>
            <a:r>
              <a:rPr lang="fa-IR" dirty="0">
                <a:cs typeface="B Nazanin" pitchFamily="2" charset="-78"/>
              </a:rPr>
              <a:t>فیلادلفیا پایتخت ایالت پنسیلوانیا </a:t>
            </a:r>
            <a:r>
              <a:rPr lang="fa-IR" dirty="0" smtClean="0">
                <a:cs typeface="B Nazanin" pitchFamily="2" charset="-78"/>
              </a:rPr>
              <a:t>(</a:t>
            </a:r>
            <a:r>
              <a:rPr lang="en-US" dirty="0" smtClean="0">
                <a:cs typeface="B Nazanin" pitchFamily="2" charset="-78"/>
              </a:rPr>
              <a:t>Pennsylvania </a:t>
            </a:r>
            <a:r>
              <a:rPr lang="fa-IR" dirty="0" smtClean="0">
                <a:cs typeface="B Nazanin" pitchFamily="2" charset="-78"/>
              </a:rPr>
              <a:t>) است و</a:t>
            </a:r>
            <a:r>
              <a:rPr lang="fa-IR" dirty="0">
                <a:cs typeface="B Nazanin" pitchFamily="2" charset="-78"/>
              </a:rPr>
              <a:t> </a:t>
            </a:r>
            <a:r>
              <a:rPr lang="fa-IR" dirty="0" smtClean="0">
                <a:cs typeface="B Nazanin" pitchFamily="2" charset="-78"/>
              </a:rPr>
              <a:t>در </a:t>
            </a:r>
            <a:r>
              <a:rPr lang="fa-IR" dirty="0">
                <a:cs typeface="B Nazanin" pitchFamily="2" charset="-78"/>
              </a:rPr>
              <a:t>کناره رود مهم </a:t>
            </a:r>
            <a:r>
              <a:rPr lang="fa-IR" dirty="0" smtClean="0">
                <a:cs typeface="B Nazanin" pitchFamily="2" charset="-78"/>
              </a:rPr>
              <a:t>دلاواره</a:t>
            </a:r>
            <a:r>
              <a:rPr lang="en-US" dirty="0" smtClean="0">
                <a:cs typeface="B Nazanin" pitchFamily="2" charset="-78"/>
              </a:rPr>
              <a:t>(Delaware) </a:t>
            </a:r>
            <a:r>
              <a:rPr lang="fa-IR" dirty="0">
                <a:cs typeface="B Nazanin" pitchFamily="2" charset="-78"/>
              </a:rPr>
              <a:t>قرار گرفته است</a:t>
            </a:r>
            <a:r>
              <a:rPr lang="fa-IR" dirty="0" smtClean="0">
                <a:cs typeface="B Nazanin" pitchFamily="2" charset="-78"/>
              </a:rPr>
              <a:t>.</a:t>
            </a:r>
            <a:r>
              <a:rPr lang="fa-IR" sz="1600" dirty="0" smtClean="0">
                <a:cs typeface="B Nazanin" pitchFamily="2" charset="-78"/>
              </a:rPr>
              <a:t>(ویکی پدیا)</a:t>
            </a:r>
            <a:endParaRPr lang="fa-IR" sz="2000" dirty="0" smtClean="0">
              <a:cs typeface="B Nazanin" pitchFamily="2" charset="-78"/>
            </a:endParaRPr>
          </a:p>
          <a:p>
            <a:pPr algn="just" rtl="1"/>
            <a:r>
              <a:rPr lang="fa-IR" dirty="0" smtClean="0">
                <a:cs typeface="B Nazanin" pitchFamily="2" charset="-78"/>
              </a:rPr>
              <a:t>این شهر در حدفاصل دو رودخانه دلاواره در شرق و اسکوئیل کیل در غرب استقرار یافته است.</a:t>
            </a:r>
            <a:endParaRPr lang="fa-IR" dirty="0">
              <a:cs typeface="B Nazanin" pitchFamily="2" charset="-78"/>
            </a:endParaRPr>
          </a:p>
          <a:p>
            <a:pPr algn="just" rtl="1"/>
            <a:r>
              <a:rPr lang="fa-IR" dirty="0">
                <a:cs typeface="B Nazanin" pitchFamily="2" charset="-78"/>
              </a:rPr>
              <a:t>فرسایش حاصل از رودخانه دلاواره کانالی عمیق و پرتگاهی پر شیب در ساحل غربی رودخانه ، بوجود آورده که لنگر اندازی کشتی های بزرگ در نزدیکی ساحل را میسر می کند. همچنین نهر کوچکی به نام داک وجود دارد. که مکانی امن و مناسب برای قایق های کوچک محسوب می شود</a:t>
            </a:r>
            <a:r>
              <a:rPr lang="fa-IR" sz="2000" dirty="0">
                <a:cs typeface="B Nazanin" pitchFamily="2" charset="-78"/>
              </a:rPr>
              <a:t>. </a:t>
            </a:r>
            <a:r>
              <a:rPr lang="fa-IR" sz="1700" dirty="0" smtClean="0">
                <a:cs typeface="B Nazanin" pitchFamily="2" charset="-78"/>
              </a:rPr>
              <a:t>(تاریخ </a:t>
            </a:r>
            <a:r>
              <a:rPr lang="fa-IR" sz="1700" dirty="0">
                <a:cs typeface="B Nazanin" pitchFamily="2" charset="-78"/>
              </a:rPr>
              <a:t>شکل شهر، </a:t>
            </a:r>
            <a:r>
              <a:rPr lang="fa-IR" sz="1700" dirty="0" smtClean="0">
                <a:cs typeface="B Nazanin" pitchFamily="2" charset="-78"/>
              </a:rPr>
              <a:t>موریس،1390، </a:t>
            </a:r>
            <a:r>
              <a:rPr lang="fa-IR" sz="1700" dirty="0">
                <a:cs typeface="B Nazanin" pitchFamily="2" charset="-78"/>
              </a:rPr>
              <a:t>ص 355)</a:t>
            </a:r>
          </a:p>
          <a:p>
            <a:pPr algn="just" rtl="1"/>
            <a:endParaRPr lang="fa-IR" dirty="0"/>
          </a:p>
        </p:txBody>
      </p:sp>
      <p:sp>
        <p:nvSpPr>
          <p:cNvPr id="6" name="TextBox 5"/>
          <p:cNvSpPr txBox="1"/>
          <p:nvPr/>
        </p:nvSpPr>
        <p:spPr>
          <a:xfrm>
            <a:off x="7956376" y="2420888"/>
            <a:ext cx="184731" cy="369332"/>
          </a:xfrm>
          <a:prstGeom prst="rect">
            <a:avLst/>
          </a:prstGeom>
          <a:noFill/>
        </p:spPr>
        <p:txBody>
          <a:bodyPr wrap="none" rtlCol="1">
            <a:spAutoFit/>
          </a:bodyPr>
          <a:lstStyle/>
          <a:p>
            <a:endParaRPr lang="fa-IR"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2060848"/>
            <a:ext cx="3744416" cy="2808312"/>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3" name="TextBox 2"/>
          <p:cNvSpPr txBox="1"/>
          <p:nvPr/>
        </p:nvSpPr>
        <p:spPr>
          <a:xfrm>
            <a:off x="179512" y="4530606"/>
            <a:ext cx="821059" cy="338554"/>
          </a:xfrm>
          <a:prstGeom prst="rect">
            <a:avLst/>
          </a:prstGeom>
          <a:noFill/>
        </p:spPr>
        <p:txBody>
          <a:bodyPr wrap="none" rtlCol="1">
            <a:spAutoFit/>
          </a:bodyPr>
          <a:lstStyle/>
          <a:p>
            <a:r>
              <a:rPr lang="fa-IR" sz="1600" dirty="0" smtClean="0">
                <a:cs typeface="B Nazanin" pitchFamily="2" charset="-78"/>
              </a:rPr>
              <a:t>ویکی پدیا</a:t>
            </a:r>
            <a:endParaRPr lang="fa-IR" sz="1600" dirty="0">
              <a:cs typeface="B Nazanin" pitchFamily="2" charset="-78"/>
            </a:endParaRPr>
          </a:p>
        </p:txBody>
      </p:sp>
    </p:spTree>
    <p:extLst>
      <p:ext uri="{BB962C8B-B14F-4D97-AF65-F5344CB8AC3E}">
        <p14:creationId xmlns:p14="http://schemas.microsoft.com/office/powerpoint/2010/main" val="767093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 calcmode="lin" valueType="num">
                                      <p:cBhvr>
                                        <p:cTn id="12"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0">
                                            <p:txEl>
                                              <p:pRg st="0" end="0"/>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 calcmode="lin" valueType="num">
                                      <p:cBhvr>
                                        <p:cTn id="17" dur="5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10">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10">
                                            <p:txEl>
                                              <p:pRg st="1" end="1"/>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 calcmode="lin" valueType="num">
                                      <p:cBhvr>
                                        <p:cTn id="22" dur="5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10">
                                            <p:txEl>
                                              <p:pRg st="2" end="2"/>
                                            </p:txEl>
                                          </p:spTgt>
                                        </p:tgtEl>
                                        <p:attrNameLst>
                                          <p:attrName>ppt_h</p:attrName>
                                        </p:attrNameLst>
                                      </p:cBhvr>
                                      <p:tavLst>
                                        <p:tav tm="0">
                                          <p:val>
                                            <p:fltVal val="0"/>
                                          </p:val>
                                        </p:tav>
                                        <p:tav tm="100000">
                                          <p:val>
                                            <p:strVal val="#ppt_h"/>
                                          </p:val>
                                        </p:tav>
                                      </p:tavLst>
                                    </p:anim>
                                    <p:animEffect transition="in" filter="fade">
                                      <p:cBhvr>
                                        <p:cTn id="24" dur="500"/>
                                        <p:tgtEl>
                                          <p:spTgt spid="10">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400" b="1" dirty="0" smtClean="0">
                <a:effectLst>
                  <a:outerShdw blurRad="38100" dist="38100" dir="2700000" algn="tl">
                    <a:srgbClr val="000000">
                      <a:alpha val="43137"/>
                    </a:srgbClr>
                  </a:outerShdw>
                </a:effectLst>
              </a:rPr>
              <a:t>ویلیام پن</a:t>
            </a:r>
            <a:endParaRPr lang="fa-IR" sz="4400" b="1" dirty="0">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3779912" y="1600200"/>
            <a:ext cx="4297288" cy="4800600"/>
          </a:xfrm>
        </p:spPr>
        <p:txBody>
          <a:bodyPr>
            <a:normAutofit lnSpcReduction="10000"/>
          </a:bodyPr>
          <a:lstStyle/>
          <a:p>
            <a:pPr algn="just" rtl="1"/>
            <a:r>
              <a:rPr lang="fa-IR" sz="2000" dirty="0" smtClean="0">
                <a:cs typeface="B Nazanin" pitchFamily="2" charset="-78"/>
              </a:rPr>
              <a:t>به ویلیام پن (1718-1644) پس از مرگ پدر در سال 1670ملکی بزرگ و سرمایه ای هرچند «نامطمئن اما قابل توجه» به ارزش </a:t>
            </a:r>
            <a:r>
              <a:rPr lang="fa-IR" sz="2000" dirty="0">
                <a:cs typeface="B Nazanin" pitchFamily="2" charset="-78"/>
              </a:rPr>
              <a:t>16000 </a:t>
            </a:r>
            <a:r>
              <a:rPr lang="fa-IR" sz="2000" dirty="0" smtClean="0">
                <a:cs typeface="B Nazanin" pitchFamily="2" charset="-78"/>
              </a:rPr>
              <a:t>پوند و </a:t>
            </a:r>
            <a:r>
              <a:rPr lang="fa-IR" sz="2000" dirty="0">
                <a:cs typeface="B Nazanin" pitchFamily="2" charset="-78"/>
              </a:rPr>
              <a:t>به صورت طلب از چارلز دوم </a:t>
            </a:r>
            <a:r>
              <a:rPr lang="fa-IR" sz="2000" dirty="0" smtClean="0">
                <a:cs typeface="B Nazanin" pitchFamily="2" charset="-78"/>
              </a:rPr>
              <a:t>به ارث رسید.</a:t>
            </a:r>
          </a:p>
          <a:p>
            <a:pPr algn="just" rtl="1"/>
            <a:r>
              <a:rPr lang="fa-IR" sz="2000" dirty="0" smtClean="0">
                <a:cs typeface="B Nazanin" pitchFamily="2" charset="-78"/>
              </a:rPr>
              <a:t>چارلز دوم نیز بجای پرداخت بدهی خود، در سال 1681 </a:t>
            </a:r>
            <a:r>
              <a:rPr lang="fa-IR" sz="2000" dirty="0">
                <a:cs typeface="B Nazanin" pitchFamily="2" charset="-78"/>
              </a:rPr>
              <a:t>امتیاز حکومت و مالکیت پنسیلوانیا </a:t>
            </a:r>
            <a:r>
              <a:rPr lang="fa-IR" sz="2000" dirty="0" smtClean="0">
                <a:cs typeface="B Nazanin" pitchFamily="2" charset="-78"/>
              </a:rPr>
              <a:t>را واگذار نمود.</a:t>
            </a:r>
          </a:p>
          <a:p>
            <a:pPr algn="just" rtl="1"/>
            <a:r>
              <a:rPr lang="fa-IR" sz="2000" dirty="0">
                <a:cs typeface="B Nazanin" pitchFamily="2" charset="-78"/>
              </a:rPr>
              <a:t>انتشار طرح مستعمراتی پن ( ژوئیه ی 1681)</a:t>
            </a:r>
            <a:br>
              <a:rPr lang="fa-IR" sz="2000" dirty="0">
                <a:cs typeface="B Nazanin" pitchFamily="2" charset="-78"/>
              </a:rPr>
            </a:br>
            <a:r>
              <a:rPr lang="fa-IR" sz="2000" dirty="0">
                <a:cs typeface="B Nazanin" pitchFamily="2" charset="-78"/>
              </a:rPr>
              <a:t>« در زمانی کوتاه که رضای خدای را بر آورده سازد، مقدار معینی زمین می بایستی برای ایجاد یک شهربزرگ اختصاص داده شود و به هر خریدار و اجاره کننده ای می بایست به نسبت زمین های خریداری شده و یا تحت اجاره بنا به حکم قرعه قطعه زمینی در شهر اختصاص یابد.» </a:t>
            </a:r>
            <a:r>
              <a:rPr lang="fa-IR" sz="1600" dirty="0" smtClean="0">
                <a:cs typeface="B Nazanin" pitchFamily="2" charset="-78"/>
              </a:rPr>
              <a:t>(تاریخ </a:t>
            </a:r>
            <a:r>
              <a:rPr lang="fa-IR" sz="1600" dirty="0">
                <a:cs typeface="B Nazanin" pitchFamily="2" charset="-78"/>
              </a:rPr>
              <a:t>شکل شهر</a:t>
            </a:r>
            <a:r>
              <a:rPr lang="fa-IR" sz="1600" dirty="0" smtClean="0">
                <a:cs typeface="B Nazanin" pitchFamily="2" charset="-78"/>
              </a:rPr>
              <a:t>،</a:t>
            </a:r>
            <a:r>
              <a:rPr lang="fa-IR" sz="1600" dirty="0">
                <a:cs typeface="B Nazanin" pitchFamily="2" charset="-78"/>
              </a:rPr>
              <a:t> موریس، </a:t>
            </a:r>
            <a:r>
              <a:rPr lang="fa-IR" sz="1600" dirty="0" smtClean="0">
                <a:cs typeface="B Nazanin" pitchFamily="2" charset="-78"/>
              </a:rPr>
              <a:t>1390، </a:t>
            </a:r>
            <a:r>
              <a:rPr lang="fa-IR" sz="1600" dirty="0">
                <a:cs typeface="B Nazanin" pitchFamily="2" charset="-78"/>
              </a:rPr>
              <a:t>ص 354</a:t>
            </a:r>
            <a:r>
              <a:rPr lang="fa-IR" sz="1600" dirty="0" smtClean="0">
                <a:cs typeface="B Nazanin" pitchFamily="2" charset="-78"/>
              </a:rPr>
              <a:t>)</a:t>
            </a:r>
            <a:endParaRPr lang="fa-IR" sz="1600" dirty="0">
              <a:cs typeface="B Nazanin"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7" y="1347029"/>
            <a:ext cx="3532679" cy="434557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7" name="TextBox 6"/>
          <p:cNvSpPr txBox="1"/>
          <p:nvPr/>
        </p:nvSpPr>
        <p:spPr>
          <a:xfrm>
            <a:off x="611561" y="5523329"/>
            <a:ext cx="936104" cy="338554"/>
          </a:xfrm>
          <a:prstGeom prst="rect">
            <a:avLst/>
          </a:prstGeom>
          <a:noFill/>
        </p:spPr>
        <p:txBody>
          <a:bodyPr wrap="square" rtlCol="1">
            <a:spAutoFit/>
          </a:bodyPr>
          <a:lstStyle/>
          <a:p>
            <a:r>
              <a:rPr lang="fa-IR" sz="1600" dirty="0" smtClean="0">
                <a:cs typeface="B Nazanin" pitchFamily="2" charset="-78"/>
              </a:rPr>
              <a:t>ویکی پدیا</a:t>
            </a:r>
            <a:endParaRPr lang="fa-IR" sz="1600" dirty="0">
              <a:cs typeface="B Nazanin" pitchFamily="2" charset="-78"/>
            </a:endParaRPr>
          </a:p>
        </p:txBody>
      </p:sp>
    </p:spTree>
    <p:extLst>
      <p:ext uri="{BB962C8B-B14F-4D97-AF65-F5344CB8AC3E}">
        <p14:creationId xmlns:p14="http://schemas.microsoft.com/office/powerpoint/2010/main" val="412232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 calcmode="lin" valueType="num">
                                      <p:cBhvr>
                                        <p:cTn id="2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5">
                                            <p:txEl>
                                              <p:pRg st="0" end="0"/>
                                            </p:txEl>
                                          </p:spTgt>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 calcmode="lin" valueType="num">
                                      <p:cBhvr>
                                        <p:cTn id="2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31" dur="500"/>
                                        <p:tgtEl>
                                          <p:spTgt spid="5">
                                            <p:txEl>
                                              <p:pRg st="1" end="1"/>
                                            </p:txEl>
                                          </p:spTgt>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 calcmode="lin" valueType="num">
                                      <p:cBhvr>
                                        <p:cTn id="34"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35"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3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uiExpand="1" build="p"/>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404664"/>
            <a:ext cx="7620000" cy="6192688"/>
          </a:xfrm>
        </p:spPr>
        <p:txBody>
          <a:bodyPr>
            <a:normAutofit lnSpcReduction="10000"/>
          </a:bodyPr>
          <a:lstStyle/>
          <a:p>
            <a:pPr marL="114300" indent="0" algn="just" rtl="1">
              <a:buNone/>
            </a:pPr>
            <a:endParaRPr lang="fa-IR" sz="2000" dirty="0">
              <a:cs typeface="B Nazanin" pitchFamily="2" charset="-78"/>
            </a:endParaRPr>
          </a:p>
          <a:p>
            <a:pPr algn="just" rtl="1"/>
            <a:r>
              <a:rPr lang="fa-IR" sz="2000" b="1" dirty="0" smtClean="0">
                <a:cs typeface="B Nazanin" pitchFamily="2" charset="-78"/>
              </a:rPr>
              <a:t>در </a:t>
            </a:r>
            <a:r>
              <a:rPr lang="fa-IR" sz="2000" b="1" dirty="0">
                <a:cs typeface="B Nazanin" pitchFamily="2" charset="-78"/>
              </a:rPr>
              <a:t>مورد محل استقرار شهر جدید، پن چنین می گوید که ( سپتامبر 1681):</a:t>
            </a:r>
            <a:br>
              <a:rPr lang="fa-IR" sz="2000" b="1" dirty="0">
                <a:cs typeface="B Nazanin" pitchFamily="2" charset="-78"/>
              </a:rPr>
            </a:br>
            <a:r>
              <a:rPr lang="fa-IR" sz="2000" b="1" dirty="0">
                <a:cs typeface="B Nazanin" pitchFamily="2" charset="-78"/>
              </a:rPr>
              <a:t>« نهرها و رودخانه ها می بایستی در آن سوی رودخانه دلاواره که به من تعلق دارد در جریان باشد.همچنین هنگام انتخاب، مکانی را برگزینند که به خوبی قابل کشتی رانی باشد، مرتفع، خشک، سالم، بیشترین تعداد کشتی به بهترین نحو از آب ها عبور کند و رودخانه بسیار عمیق باشد و در صورت امکان مکان چنان انتخاب شود که امکان پیاده و سوار کردن بار از کشتی بدون سبک نمودن آن میسر باشد. پس از یافتن چنین مکانی که برای کشتی رانی  مناسب بوده و موقعیت بهداشتی خوبی داشته و خاک مناسب برای تامین مایحتاج عمومی داشته باشد، قطعه زمینی به مساحت 10000 اکر در نظر گرفته تا محدوده شهر آینده را </a:t>
            </a:r>
            <a:r>
              <a:rPr lang="fa-IR" sz="2000" b="1" dirty="0" smtClean="0">
                <a:cs typeface="B Nazanin" pitchFamily="2" charset="-78"/>
              </a:rPr>
              <a:t>تشکیل دهد.»</a:t>
            </a:r>
          </a:p>
          <a:p>
            <a:pPr algn="just" rtl="1"/>
            <a:r>
              <a:rPr lang="fa-IR" sz="2000" b="1" dirty="0" smtClean="0">
                <a:cs typeface="B Nazanin" pitchFamily="2" charset="-78"/>
              </a:rPr>
              <a:t>مسئول اجرای طرح کاپیتان هلم بود.</a:t>
            </a:r>
          </a:p>
          <a:p>
            <a:pPr algn="just" rtl="1"/>
            <a:r>
              <a:rPr lang="fa-IR" sz="2000" b="1" dirty="0" smtClean="0">
                <a:cs typeface="B Nazanin" pitchFamily="2" charset="-78"/>
              </a:rPr>
              <a:t>در امر طراحی شهر هلم و مامورین وی دستورات دقیقتری از پن دریافت داشتندمبنی بر این که :</a:t>
            </a:r>
          </a:p>
          <a:p>
            <a:pPr marL="114300" indent="0" algn="just" rtl="1">
              <a:buNone/>
            </a:pPr>
            <a:r>
              <a:rPr lang="fa-IR" sz="2000" b="1" dirty="0" smtClean="0">
                <a:cs typeface="B Nazanin" pitchFamily="2" charset="-78"/>
              </a:rPr>
              <a:t>«شهر </a:t>
            </a:r>
            <a:r>
              <a:rPr lang="fa-IR" sz="2000" b="1" dirty="0">
                <a:cs typeface="B Nazanin" pitchFamily="2" charset="-78"/>
              </a:rPr>
              <a:t>را چنان بیارایید که خیابان ها همگی از بیرون شهر تا کناره ی آب همگون و یک شکل </a:t>
            </a:r>
            <a:r>
              <a:rPr lang="fa-IR" sz="2000" b="1" dirty="0" smtClean="0">
                <a:cs typeface="B Nazanin" pitchFamily="2" charset="-78"/>
              </a:rPr>
              <a:t>   باشند</a:t>
            </a:r>
            <a:r>
              <a:rPr lang="fa-IR" sz="2000" b="1" dirty="0">
                <a:cs typeface="B Nazanin" pitchFamily="2" charset="-78"/>
              </a:rPr>
              <a:t>. انبارها را میان بندرگاه ها قرار دهید تا هم برای بازار و هم برای دوایر دولتی مفید واقع </a:t>
            </a:r>
            <a:r>
              <a:rPr lang="fa-IR" sz="2000" b="1" dirty="0" smtClean="0">
                <a:cs typeface="B Nazanin" pitchFamily="2" charset="-78"/>
              </a:rPr>
              <a:t> شود</a:t>
            </a:r>
            <a:r>
              <a:rPr lang="fa-IR" sz="2000" b="1" dirty="0">
                <a:cs typeface="B Nazanin" pitchFamily="2" charset="-78"/>
              </a:rPr>
              <a:t>. دستورات دقیق این امور را هنگامی که خودم در محل حاضر باشم داده خواهد شد. تنها مراقب باشید که خانه های بنا شده در یک ردیف قرار گیرند</a:t>
            </a:r>
            <a:r>
              <a:rPr lang="fa-IR" sz="2000" b="1" dirty="0" smtClean="0">
                <a:cs typeface="B Nazanin" pitchFamily="2" charset="-78"/>
              </a:rPr>
              <a:t>»</a:t>
            </a:r>
          </a:p>
          <a:p>
            <a:pPr marL="114300" lvl="0" indent="0" algn="just" rtl="1">
              <a:buClr>
                <a:srgbClr val="759AA5"/>
              </a:buClr>
              <a:buNone/>
            </a:pPr>
            <a:r>
              <a:rPr lang="fa-IR" sz="1600" dirty="0">
                <a:solidFill>
                  <a:prstClr val="black"/>
                </a:solidFill>
                <a:cs typeface="B Nazanin" pitchFamily="2" charset="-78"/>
              </a:rPr>
              <a:t>(تاریخ شکل شهر، موریس، </a:t>
            </a:r>
            <a:r>
              <a:rPr lang="fa-IR" sz="1600" dirty="0" smtClean="0">
                <a:solidFill>
                  <a:prstClr val="black"/>
                </a:solidFill>
                <a:cs typeface="B Nazanin" pitchFamily="2" charset="-78"/>
              </a:rPr>
              <a:t>1390، </a:t>
            </a:r>
            <a:r>
              <a:rPr lang="fa-IR" sz="1600" dirty="0">
                <a:solidFill>
                  <a:prstClr val="black"/>
                </a:solidFill>
                <a:cs typeface="B Nazanin" pitchFamily="2" charset="-78"/>
              </a:rPr>
              <a:t>ص 354)</a:t>
            </a:r>
          </a:p>
          <a:p>
            <a:pPr algn="just" rtl="1"/>
            <a:endParaRPr lang="fa-IR" sz="2000" dirty="0">
              <a:cs typeface="B Nazanin" pitchFamily="2" charset="-78"/>
            </a:endParaRPr>
          </a:p>
        </p:txBody>
      </p:sp>
    </p:spTree>
    <p:extLst>
      <p:ext uri="{BB962C8B-B14F-4D97-AF65-F5344CB8AC3E}">
        <p14:creationId xmlns:p14="http://schemas.microsoft.com/office/powerpoint/2010/main" val="97913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3">
                                            <p:txEl>
                                              <p:pRg st="2" end="2"/>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3">
                                            <p:txEl>
                                              <p:pRg st="3" end="3"/>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p:cTn id="2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4" dur="500"/>
                                        <p:tgtEl>
                                          <p:spTgt spid="3">
                                            <p:txEl>
                                              <p:pRg st="4" end="4"/>
                                            </p:txEl>
                                          </p:spTgt>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p:cTn id="2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40000" contrast="10000"/>
                    </a14:imgEffect>
                  </a14:imgLayer>
                </a14:imgProps>
              </a:ext>
            </a:extLst>
          </a:blip>
          <a:srcRect/>
          <a:stretch>
            <a:fillRect l="-23000" r="-23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81192" y="1405237"/>
            <a:ext cx="7620000" cy="4800600"/>
          </a:xfrm>
        </p:spPr>
        <p:txBody>
          <a:bodyPr>
            <a:normAutofit/>
          </a:bodyPr>
          <a:lstStyle/>
          <a:p>
            <a:pPr algn="r" rtl="1"/>
            <a:r>
              <a:rPr lang="fa-IR" sz="2000" b="1" dirty="0">
                <a:solidFill>
                  <a:schemeClr val="bg1"/>
                </a:solidFill>
                <a:cs typeface="B Nazanin" pitchFamily="2" charset="-78"/>
              </a:rPr>
              <a:t>ویلیام پن در اکتبر 1682 وارد فیلادلفیا شد و ملاحظه نمود بنا بر راهنمایی ها و دستورات او، شهر بر شبه جزیره ای در میان دلاواره و اسکوئیل کیل استقرار یافته است.</a:t>
            </a:r>
            <a:br>
              <a:rPr lang="fa-IR" sz="2000" b="1" dirty="0">
                <a:solidFill>
                  <a:schemeClr val="bg1"/>
                </a:solidFill>
                <a:cs typeface="B Nazanin" pitchFamily="2" charset="-78"/>
              </a:rPr>
            </a:br>
            <a:endParaRPr lang="fa-IR" sz="2000" b="1" dirty="0" smtClean="0">
              <a:solidFill>
                <a:schemeClr val="bg1"/>
              </a:solidFill>
              <a:cs typeface="B Nazanin" pitchFamily="2" charset="-78"/>
            </a:endParaRPr>
          </a:p>
          <a:p>
            <a:pPr algn="r" rtl="1"/>
            <a:r>
              <a:rPr lang="fa-IR" sz="2000" b="1" dirty="0" smtClean="0">
                <a:solidFill>
                  <a:schemeClr val="bg1"/>
                </a:solidFill>
                <a:cs typeface="B Nazanin" pitchFamily="2" charset="-78"/>
              </a:rPr>
              <a:t>این </a:t>
            </a:r>
            <a:r>
              <a:rPr lang="fa-IR" sz="2000" b="1" dirty="0">
                <a:solidFill>
                  <a:schemeClr val="bg1"/>
                </a:solidFill>
                <a:cs typeface="B Nazanin" pitchFamily="2" charset="-78"/>
              </a:rPr>
              <a:t>مکان تمامی شرایط پن را دارا بود. مرتفع بوده و از گزند سیلاب مصون بود و در اطراف آن جنگل­های بسیار به چشم می­خورد و همچنین دارای آب آشامیدنی  کافی بوده و نسبتا نیز مسطح بود.</a:t>
            </a:r>
            <a:br>
              <a:rPr lang="fa-IR" sz="2000" b="1" dirty="0">
                <a:solidFill>
                  <a:schemeClr val="bg1"/>
                </a:solidFill>
                <a:cs typeface="B Nazanin" pitchFamily="2" charset="-78"/>
              </a:rPr>
            </a:br>
            <a:endParaRPr lang="fa-IR" sz="2000" b="1" dirty="0" smtClean="0">
              <a:solidFill>
                <a:schemeClr val="bg1"/>
              </a:solidFill>
              <a:cs typeface="B Nazanin" pitchFamily="2" charset="-78"/>
            </a:endParaRPr>
          </a:p>
          <a:p>
            <a:pPr algn="r" rtl="1"/>
            <a:r>
              <a:rPr lang="fa-IR" sz="2000" b="1" dirty="0" smtClean="0">
                <a:solidFill>
                  <a:schemeClr val="bg1"/>
                </a:solidFill>
                <a:cs typeface="B Nazanin" pitchFamily="2" charset="-78"/>
              </a:rPr>
              <a:t>یکی از نخستین کارهای پن وسعت بخشیدن به شهر بر کل شبه جزیره با کناره رودخانه اسکوئیل کیل بود، بطوری که شهر از دو طرف دارای ساحل </a:t>
            </a:r>
            <a:r>
              <a:rPr lang="fa-IR" sz="2000" b="1" dirty="0">
                <a:solidFill>
                  <a:schemeClr val="bg1"/>
                </a:solidFill>
                <a:cs typeface="B Nazanin" pitchFamily="2" charset="-78"/>
              </a:rPr>
              <a:t>باشد</a:t>
            </a:r>
            <a:r>
              <a:rPr lang="fa-IR" sz="2000" b="1" dirty="0" smtClean="0">
                <a:solidFill>
                  <a:schemeClr val="bg1"/>
                </a:solidFill>
                <a:cs typeface="B Nazanin" pitchFamily="2" charset="-78"/>
              </a:rPr>
              <a:t>.</a:t>
            </a:r>
          </a:p>
          <a:p>
            <a:pPr marL="114300" indent="0" algn="r" rtl="1">
              <a:buNone/>
            </a:pPr>
            <a:r>
              <a:rPr lang="fa-IR" sz="2000" b="1" dirty="0">
                <a:solidFill>
                  <a:schemeClr val="bg1"/>
                </a:solidFill>
                <a:cs typeface="B Nazanin" pitchFamily="2" charset="-78"/>
              </a:rPr>
              <a:t> </a:t>
            </a:r>
            <a:r>
              <a:rPr lang="fa-IR" sz="2000" b="1" dirty="0" smtClean="0">
                <a:solidFill>
                  <a:schemeClr val="bg1"/>
                </a:solidFill>
                <a:cs typeface="B Nazanin" pitchFamily="2" charset="-78"/>
              </a:rPr>
              <a:t>  </a:t>
            </a:r>
          </a:p>
          <a:p>
            <a:pPr marL="114300" indent="0" algn="r" rtl="1">
              <a:buNone/>
            </a:pPr>
            <a:r>
              <a:rPr lang="fa-IR" sz="2000" b="1" dirty="0">
                <a:solidFill>
                  <a:schemeClr val="bg1"/>
                </a:solidFill>
                <a:cs typeface="B Nazanin" pitchFamily="2" charset="-78"/>
              </a:rPr>
              <a:t> </a:t>
            </a:r>
            <a:r>
              <a:rPr lang="fa-IR" sz="2000" b="1" dirty="0" smtClean="0">
                <a:solidFill>
                  <a:schemeClr val="bg1"/>
                </a:solidFill>
                <a:cs typeface="B Nazanin" pitchFamily="2" charset="-78"/>
              </a:rPr>
              <a:t>    </a:t>
            </a:r>
            <a:r>
              <a:rPr lang="fa-IR" sz="1600" b="1" dirty="0" smtClean="0">
                <a:solidFill>
                  <a:schemeClr val="bg1"/>
                </a:solidFill>
                <a:cs typeface="B Nazanin" pitchFamily="2" charset="-78"/>
              </a:rPr>
              <a:t>(تاریخ شکل شهر، موریس، 1390، ص 355)</a:t>
            </a:r>
            <a:endParaRPr lang="fa-IR" sz="1600" b="1" dirty="0">
              <a:solidFill>
                <a:schemeClr val="bg1"/>
              </a:solidFill>
              <a:cs typeface="B Nazanin" pitchFamily="2" charset="-78"/>
            </a:endParaRPr>
          </a:p>
        </p:txBody>
      </p:sp>
    </p:spTree>
    <p:extLst>
      <p:ext uri="{BB962C8B-B14F-4D97-AF65-F5344CB8AC3E}">
        <p14:creationId xmlns:p14="http://schemas.microsoft.com/office/powerpoint/2010/main" val="2835283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p:cTn id="2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41" y="145795"/>
            <a:ext cx="7620000" cy="1143000"/>
          </a:xfrm>
        </p:spPr>
        <p:txBody>
          <a:bodyPr/>
          <a:lstStyle/>
          <a:p>
            <a:pPr algn="r"/>
            <a:r>
              <a:rPr lang="fa-IR" sz="4400" b="1" dirty="0" smtClean="0">
                <a:effectLst>
                  <a:outerShdw blurRad="38100" dist="38100" dir="2700000" algn="tl">
                    <a:srgbClr val="000000">
                      <a:alpha val="43137"/>
                    </a:srgbClr>
                  </a:outerShdw>
                </a:effectLst>
                <a:cs typeface="B Nazanin" pitchFamily="2" charset="-78"/>
              </a:rPr>
              <a:t>عوامل موثر در توسعه و رشد شهر</a:t>
            </a:r>
            <a:endParaRPr lang="fa-IR" sz="4400" b="1" dirty="0">
              <a:effectLst>
                <a:outerShdw blurRad="38100" dist="38100" dir="2700000" algn="tl">
                  <a:srgbClr val="000000">
                    <a:alpha val="43137"/>
                  </a:srgbClr>
                </a:outerShdw>
              </a:effectLst>
              <a:cs typeface="B Nazanin" pitchFamily="2" charset="-78"/>
            </a:endParaRPr>
          </a:p>
        </p:txBody>
      </p:sp>
      <p:sp>
        <p:nvSpPr>
          <p:cNvPr id="3" name="Content Placeholder 2"/>
          <p:cNvSpPr>
            <a:spLocks noGrp="1"/>
          </p:cNvSpPr>
          <p:nvPr>
            <p:ph idx="1"/>
          </p:nvPr>
        </p:nvSpPr>
        <p:spPr>
          <a:xfrm>
            <a:off x="4407588" y="1878730"/>
            <a:ext cx="3740770" cy="4955262"/>
          </a:xfrm>
        </p:spPr>
        <p:txBody>
          <a:bodyPr>
            <a:normAutofit/>
          </a:bodyPr>
          <a:lstStyle/>
          <a:p>
            <a:pPr algn="just" rtl="1"/>
            <a:r>
              <a:rPr lang="fa-IR" sz="2000" dirty="0" smtClean="0">
                <a:cs typeface="B Nazanin" pitchFamily="2" charset="-78"/>
              </a:rPr>
              <a:t>1_دستوالعمل </a:t>
            </a:r>
            <a:r>
              <a:rPr lang="fa-IR" sz="2000" dirty="0">
                <a:cs typeface="B Nazanin" pitchFamily="2" charset="-78"/>
              </a:rPr>
              <a:t>اولیه پن: در صورت رضایت مالک،هر خانه در وسط زمین قرار گیرد به طوری که در اطراف خانه ها فضای خالی برای باغ و یا کاشت گیاهان وجود داشته یاشد در این صورت  شهر همیشه در سرسبز خواهد ماند و هرگز به اتش کشیده نمی شود و همیشه سلامت خواهد ماند</a:t>
            </a:r>
            <a:r>
              <a:rPr lang="fa-IR" sz="2000" dirty="0" smtClean="0">
                <a:cs typeface="B Nazanin" pitchFamily="2" charset="-78"/>
              </a:rPr>
              <a:t>.</a:t>
            </a:r>
            <a:endParaRPr lang="fa-IR" sz="2000" dirty="0">
              <a:cs typeface="B Nazanin" pitchFamily="2" charset="-78"/>
            </a:endParaRPr>
          </a:p>
          <a:p>
            <a:pPr algn="just" rtl="1"/>
            <a:r>
              <a:rPr lang="fa-IR" sz="2000" dirty="0">
                <a:cs typeface="B Nazanin" pitchFamily="2" charset="-78"/>
              </a:rPr>
              <a:t>2_طرح بازسازی لندن پس از آتش سوزی 1666: طرح ریچارد نیوکورت که از یک میدان اصلی مرکزی و چهار میدان کوچکتر در چهار بخش شهر تشکیل می شود که به طرح فیلادلفیا شباهت داشته است</a:t>
            </a:r>
            <a:r>
              <a:rPr lang="fa-IR" sz="2000" dirty="0" smtClean="0">
                <a:cs typeface="B Nazanin" pitchFamily="2" charset="-78"/>
              </a:rPr>
              <a:t>.</a:t>
            </a:r>
            <a:r>
              <a:rPr lang="fa-IR" sz="1600" dirty="0">
                <a:cs typeface="B Nazanin" pitchFamily="2" charset="-78"/>
              </a:rPr>
              <a:t>(تاریخ شکل شهر، موریس، </a:t>
            </a:r>
            <a:r>
              <a:rPr lang="fa-IR" sz="1600" dirty="0" smtClean="0">
                <a:cs typeface="B Nazanin" pitchFamily="2" charset="-78"/>
              </a:rPr>
              <a:t>1390، </a:t>
            </a:r>
            <a:r>
              <a:rPr lang="fa-IR" sz="1600" dirty="0">
                <a:cs typeface="B Nazanin" pitchFamily="2" charset="-78"/>
              </a:rPr>
              <a:t>ص 356)</a:t>
            </a:r>
          </a:p>
          <a:p>
            <a:pPr algn="just" rtl="1"/>
            <a:endParaRPr lang="fa-IR" sz="2000" dirty="0">
              <a:cs typeface="B Nazanin" pitchFamily="2" charset="-78"/>
            </a:endParaRPr>
          </a:p>
          <a:p>
            <a:pPr algn="r" rtl="1"/>
            <a:endParaRPr lang="fa-IR" sz="2000" dirty="0" smtClean="0">
              <a:cs typeface="B Nazanin" pitchFamily="2" charset="-78"/>
            </a:endParaRPr>
          </a:p>
          <a:p>
            <a:pPr algn="r" rtl="1"/>
            <a:endParaRPr lang="fa-IR" sz="2000" dirty="0">
              <a:cs typeface="B Nazanin" pitchFamily="2" charset="-78"/>
            </a:endParaRPr>
          </a:p>
          <a:p>
            <a:pPr algn="r" rtl="1"/>
            <a:endParaRPr lang="fa-IR" dirty="0"/>
          </a:p>
        </p:txBody>
      </p:sp>
      <p:sp>
        <p:nvSpPr>
          <p:cNvPr id="5" name="TextBox 4"/>
          <p:cNvSpPr txBox="1"/>
          <p:nvPr/>
        </p:nvSpPr>
        <p:spPr>
          <a:xfrm>
            <a:off x="467544" y="1412776"/>
            <a:ext cx="7662675" cy="400110"/>
          </a:xfrm>
          <a:prstGeom prst="rect">
            <a:avLst/>
          </a:prstGeom>
          <a:noFill/>
        </p:spPr>
        <p:txBody>
          <a:bodyPr wrap="none" rtlCol="1">
            <a:spAutoFit/>
          </a:bodyPr>
          <a:lstStyle/>
          <a:p>
            <a:pPr marL="342900" lvl="0" indent="-228600">
              <a:spcBef>
                <a:spcPct val="20000"/>
              </a:spcBef>
              <a:buClr>
                <a:srgbClr val="759AA5"/>
              </a:buClr>
              <a:buFont typeface="Arial" pitchFamily="34" charset="0"/>
              <a:buChar char="•"/>
            </a:pPr>
            <a:r>
              <a:rPr lang="fa-IR" sz="2000" dirty="0">
                <a:solidFill>
                  <a:prstClr val="black"/>
                </a:solidFill>
                <a:cs typeface="B Nazanin" pitchFamily="2" charset="-78"/>
              </a:rPr>
              <a:t>دو عامل موثر ممتازی که طرح فیلادلفیا را شکل داده اند به پیشینه انگلیسی آن بر می گردد:</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944" y="2060848"/>
            <a:ext cx="4071937" cy="324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03169" y="5182214"/>
            <a:ext cx="2917785" cy="338554"/>
          </a:xfrm>
          <a:prstGeom prst="rect">
            <a:avLst/>
          </a:prstGeom>
          <a:noFill/>
        </p:spPr>
        <p:txBody>
          <a:bodyPr wrap="none" rtlCol="1">
            <a:spAutoFit/>
          </a:bodyPr>
          <a:lstStyle/>
          <a:p>
            <a:r>
              <a:rPr lang="fa-IR" sz="1600" dirty="0">
                <a:cs typeface="B Nazanin" pitchFamily="2" charset="-78"/>
              </a:rPr>
              <a:t>(تاریخ شکل شهر، موریس، 1390، ص </a:t>
            </a:r>
            <a:r>
              <a:rPr lang="fa-IR" sz="1600" dirty="0" smtClean="0">
                <a:cs typeface="B Nazanin" pitchFamily="2" charset="-78"/>
              </a:rPr>
              <a:t>357)</a:t>
            </a:r>
            <a:endParaRPr lang="fa-IR" sz="1600" dirty="0">
              <a:cs typeface="B Nazanin" pitchFamily="2" charset="-78"/>
            </a:endParaRPr>
          </a:p>
        </p:txBody>
      </p:sp>
    </p:spTree>
    <p:extLst>
      <p:ext uri="{BB962C8B-B14F-4D97-AF65-F5344CB8AC3E}">
        <p14:creationId xmlns:p14="http://schemas.microsoft.com/office/powerpoint/2010/main" val="155847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p:cTn id="26"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8" dur="5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1026"/>
                                        </p:tgtEl>
                                        <p:attrNameLst>
                                          <p:attrName>style.visibility</p:attrName>
                                        </p:attrNameLst>
                                      </p:cBhvr>
                                      <p:to>
                                        <p:strVal val="visible"/>
                                      </p:to>
                                    </p:set>
                                    <p:animEffect transition="in" filter="wheel(1)">
                                      <p:cBhvr>
                                        <p:cTn id="33" dur="2000"/>
                                        <p:tgtEl>
                                          <p:spTgt spid="102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BEBA8EAE-BF5A-486C-A8C5-ECC9F3942E4B}">
                <a14:imgProps xmlns:a14="http://schemas.microsoft.com/office/drawing/2010/main">
                  <a14:imgLayer r:embed="rId3">
                    <a14:imgEffect>
                      <a14:saturation sat="80000"/>
                    </a14:imgEffect>
                    <a14:imgEffect>
                      <a14:brightnessContrast bright="25000" contrast="41000"/>
                    </a14:imgEffect>
                  </a14:imgLayer>
                </a14:imgProps>
              </a:ext>
              <a:ext uri="{28A0092B-C50C-407E-A947-70E740481C1C}">
                <a14:useLocalDpi xmlns:a14="http://schemas.microsoft.com/office/drawing/2010/main" val="0"/>
              </a:ext>
            </a:extLst>
          </a:blip>
          <a:stretch>
            <a:fillRect/>
          </a:stretch>
        </p:blipFill>
        <p:spPr>
          <a:xfrm rot="16200000">
            <a:off x="3203767" y="-220746"/>
            <a:ext cx="2592451" cy="4752529"/>
          </a:xfrm>
          <a:prstGeom prst="rect">
            <a:avLst/>
          </a:prstGeom>
          <a:ln>
            <a:noFill/>
          </a:ln>
          <a:effectLst>
            <a:softEdge rad="112500"/>
          </a:effectLst>
        </p:spPr>
      </p:pic>
      <p:sp>
        <p:nvSpPr>
          <p:cNvPr id="5" name="TextBox 4"/>
          <p:cNvSpPr txBox="1"/>
          <p:nvPr/>
        </p:nvSpPr>
        <p:spPr>
          <a:xfrm>
            <a:off x="8028384" y="1628800"/>
            <a:ext cx="184731" cy="369332"/>
          </a:xfrm>
          <a:prstGeom prst="rect">
            <a:avLst/>
          </a:prstGeom>
          <a:noFill/>
        </p:spPr>
        <p:txBody>
          <a:bodyPr wrap="none" rtlCol="1">
            <a:spAutoFit/>
          </a:bodyPr>
          <a:lstStyle/>
          <a:p>
            <a:endParaRPr lang="fa-IR" dirty="0"/>
          </a:p>
        </p:txBody>
      </p:sp>
      <p:sp>
        <p:nvSpPr>
          <p:cNvPr id="6" name="TextBox 5"/>
          <p:cNvSpPr txBox="1"/>
          <p:nvPr/>
        </p:nvSpPr>
        <p:spPr>
          <a:xfrm>
            <a:off x="807227" y="3784002"/>
            <a:ext cx="7385530" cy="2800767"/>
          </a:xfrm>
          <a:prstGeom prst="rect">
            <a:avLst/>
          </a:prstGeom>
          <a:noFill/>
        </p:spPr>
        <p:txBody>
          <a:bodyPr wrap="square" rtlCol="1">
            <a:spAutoFit/>
          </a:bodyPr>
          <a:lstStyle/>
          <a:p>
            <a:pPr marL="342900" indent="-342900">
              <a:buFont typeface="Arial" pitchFamily="34" charset="0"/>
              <a:buChar char="•"/>
            </a:pPr>
            <a:r>
              <a:rPr lang="fa-IR" sz="2000" dirty="0" smtClean="0">
                <a:cs typeface="B Nazanin" pitchFamily="2" charset="-78"/>
              </a:rPr>
              <a:t>شهر در زمینی به طول تقریبی دو مایل در حدفاصل دو رودخانه دلاواره در شرق واسکوئیل کیل در غرب واقع شده و در جبهه ای به عرض یک مایل گسترده شده بود.</a:t>
            </a:r>
          </a:p>
          <a:p>
            <a:pPr marL="342900" indent="-342900">
              <a:buFont typeface="Arial" pitchFamily="34" charset="0"/>
              <a:buChar char="•"/>
            </a:pPr>
            <a:r>
              <a:rPr lang="fa-IR" sz="2000" dirty="0" smtClean="0">
                <a:cs typeface="B Nazanin" pitchFamily="2" charset="-78"/>
              </a:rPr>
              <a:t>عرض در خیابان شرقی-غربی و 22خیابان متقاطع اصلی آن 100 فوت بوده و پهنای 8 خیابان شرقی-غربی و 22 خیابان شمالی-جنوبی آن 50 فوت بوده است.</a:t>
            </a:r>
          </a:p>
          <a:p>
            <a:pPr marL="342900" indent="-342900">
              <a:buFont typeface="Arial" pitchFamily="34" charset="0"/>
              <a:buChar char="•"/>
            </a:pPr>
            <a:r>
              <a:rPr lang="fa-IR" sz="2000" dirty="0" smtClean="0">
                <a:cs typeface="B Nazanin" pitchFamily="2" charset="-78"/>
              </a:rPr>
              <a:t>اندازه بلوک های این شبکه ی شطرنجی 425 در 675 فوت و 425 در 500 فوت بوده است.</a:t>
            </a:r>
          </a:p>
          <a:p>
            <a:pPr marL="342900" indent="-342900">
              <a:buFont typeface="Arial" pitchFamily="34" charset="0"/>
              <a:buChar char="•"/>
            </a:pPr>
            <a:r>
              <a:rPr lang="fa-IR" sz="2000" dirty="0" smtClean="0">
                <a:cs typeface="B Nazanin" pitchFamily="2" charset="-78"/>
              </a:rPr>
              <a:t>وسعت میدان اصلی شهر 10 آکر و هریک از چهار میدان دیگر شهر 8 آکر بود.</a:t>
            </a:r>
          </a:p>
          <a:p>
            <a:pPr marL="342900" indent="-342900">
              <a:buFont typeface="Arial" pitchFamily="34" charset="0"/>
              <a:buChar char="•"/>
            </a:pPr>
            <a:r>
              <a:rPr lang="fa-IR" sz="2000" dirty="0" smtClean="0">
                <a:cs typeface="B Nazanin" pitchFamily="2" charset="-78"/>
              </a:rPr>
              <a:t>لنگرگاهی که در کنار دلاواره وجود داشت نخستین بندر شهر محسوب میشد</a:t>
            </a:r>
            <a:r>
              <a:rPr lang="fa-IR" sz="1600" dirty="0" smtClean="0">
                <a:cs typeface="B Nazanin" pitchFamily="2" charset="-78"/>
              </a:rPr>
              <a:t>.</a:t>
            </a:r>
          </a:p>
          <a:p>
            <a:pPr marL="342900" indent="-342900">
              <a:buFont typeface="Arial" pitchFamily="34" charset="0"/>
              <a:buChar char="•"/>
            </a:pPr>
            <a:r>
              <a:rPr lang="fa-IR" sz="1600" dirty="0" smtClean="0">
                <a:cs typeface="B Nazanin" pitchFamily="2" charset="-78"/>
              </a:rPr>
              <a:t>(</a:t>
            </a:r>
            <a:r>
              <a:rPr lang="fa-IR" sz="1600" dirty="0">
                <a:cs typeface="B Nazanin" pitchFamily="2" charset="-78"/>
              </a:rPr>
              <a:t>تاریخ شکل شهر، موریس، 1390، ص </a:t>
            </a:r>
            <a:r>
              <a:rPr lang="fa-IR" sz="1600" dirty="0" smtClean="0">
                <a:cs typeface="B Nazanin" pitchFamily="2" charset="-78"/>
              </a:rPr>
              <a:t>356)</a:t>
            </a:r>
            <a:endParaRPr lang="fa-IR" sz="2000" dirty="0">
              <a:cs typeface="B Nazanin" pitchFamily="2" charset="-78"/>
            </a:endParaRPr>
          </a:p>
        </p:txBody>
      </p:sp>
      <p:sp>
        <p:nvSpPr>
          <p:cNvPr id="7" name="TextBox 6"/>
          <p:cNvSpPr txBox="1"/>
          <p:nvPr/>
        </p:nvSpPr>
        <p:spPr>
          <a:xfrm>
            <a:off x="1162507" y="320051"/>
            <a:ext cx="6530954" cy="584775"/>
          </a:xfrm>
          <a:prstGeom prst="rect">
            <a:avLst/>
          </a:prstGeom>
          <a:noFill/>
        </p:spPr>
        <p:txBody>
          <a:bodyPr wrap="none" rtlCol="1">
            <a:spAutoFit/>
          </a:bodyPr>
          <a:lstStyle/>
          <a:p>
            <a:r>
              <a:rPr lang="fa-IR" sz="3200" b="1" dirty="0">
                <a:effectLst>
                  <a:outerShdw blurRad="38100" dist="38100" dir="2700000" algn="tl">
                    <a:srgbClr val="000000">
                      <a:alpha val="43137"/>
                    </a:srgbClr>
                  </a:outerShdw>
                </a:effectLst>
                <a:cs typeface="B Nazanin" pitchFamily="2" charset="-78"/>
              </a:rPr>
              <a:t>فیلادلفیا نقشه پن و هلم متعلق به سال </a:t>
            </a:r>
            <a:r>
              <a:rPr lang="fa-IR" sz="3200" b="1" dirty="0" smtClean="0">
                <a:effectLst>
                  <a:outerShdw blurRad="38100" dist="38100" dir="2700000" algn="tl">
                    <a:srgbClr val="000000">
                      <a:alpha val="43137"/>
                    </a:srgbClr>
                  </a:outerShdw>
                </a:effectLst>
              </a:rPr>
              <a:t>1683</a:t>
            </a:r>
            <a:endParaRPr lang="fa-IR" sz="3200" b="1" dirty="0">
              <a:effectLst>
                <a:outerShdw blurRad="38100" dist="38100" dir="2700000" algn="tl">
                  <a:srgbClr val="000000">
                    <a:alpha val="43137"/>
                  </a:srgbClr>
                </a:outerShdw>
              </a:effectLst>
            </a:endParaRPr>
          </a:p>
        </p:txBody>
      </p:sp>
      <p:sp>
        <p:nvSpPr>
          <p:cNvPr id="9" name="TextBox 8"/>
          <p:cNvSpPr txBox="1"/>
          <p:nvPr/>
        </p:nvSpPr>
        <p:spPr>
          <a:xfrm>
            <a:off x="2555776" y="3419708"/>
            <a:ext cx="3744416" cy="369332"/>
          </a:xfrm>
          <a:prstGeom prst="rect">
            <a:avLst/>
          </a:prstGeom>
          <a:noFill/>
        </p:spPr>
        <p:txBody>
          <a:bodyPr wrap="square" rtlCol="1">
            <a:spAutoFit/>
          </a:bodyPr>
          <a:lstStyle/>
          <a:p>
            <a:r>
              <a:rPr lang="fa-IR" dirty="0">
                <a:cs typeface="B Nazanin" panose="00000400000000000000" pitchFamily="2" charset="-78"/>
              </a:rPr>
              <a:t>(تاریخ شکل شهر، موریس، 1390، ص 356)</a:t>
            </a:r>
          </a:p>
        </p:txBody>
      </p:sp>
    </p:spTree>
    <p:extLst>
      <p:ext uri="{BB962C8B-B14F-4D97-AF65-F5344CB8AC3E}">
        <p14:creationId xmlns:p14="http://schemas.microsoft.com/office/powerpoint/2010/main" val="546700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 calcmode="lin" valueType="num">
                                      <p:cBhvr>
                                        <p:cTn id="2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31" dur="500"/>
                                        <p:tgtEl>
                                          <p:spTgt spid="6">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 calcmode="lin" valueType="num">
                                      <p:cBhvr>
                                        <p:cTn id="36"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7"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38" dur="500"/>
                                        <p:tgtEl>
                                          <p:spTgt spid="6">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 calcmode="lin" valueType="num">
                                      <p:cBhvr>
                                        <p:cTn id="43"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4" dur="500" fill="hold"/>
                                        <p:tgtEl>
                                          <p:spTgt spid="6">
                                            <p:txEl>
                                              <p:pRg st="3" end="3"/>
                                            </p:txEl>
                                          </p:spTgt>
                                        </p:tgtEl>
                                        <p:attrNameLst>
                                          <p:attrName>ppt_h</p:attrName>
                                        </p:attrNameLst>
                                      </p:cBhvr>
                                      <p:tavLst>
                                        <p:tav tm="0">
                                          <p:val>
                                            <p:fltVal val="0"/>
                                          </p:val>
                                        </p:tav>
                                        <p:tav tm="100000">
                                          <p:val>
                                            <p:strVal val="#ppt_h"/>
                                          </p:val>
                                        </p:tav>
                                      </p:tavLst>
                                    </p:anim>
                                    <p:animEffect transition="in" filter="fade">
                                      <p:cBhvr>
                                        <p:cTn id="45" dur="500"/>
                                        <p:tgtEl>
                                          <p:spTgt spid="6">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6">
                                            <p:txEl>
                                              <p:pRg st="4" end="4"/>
                                            </p:txEl>
                                          </p:spTgt>
                                        </p:tgtEl>
                                        <p:attrNameLst>
                                          <p:attrName>style.visibility</p:attrName>
                                        </p:attrNameLst>
                                      </p:cBhvr>
                                      <p:to>
                                        <p:strVal val="visible"/>
                                      </p:to>
                                    </p:set>
                                    <p:anim calcmode="lin" valueType="num">
                                      <p:cBhvr>
                                        <p:cTn id="50"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51" dur="500" fill="hold"/>
                                        <p:tgtEl>
                                          <p:spTgt spid="6">
                                            <p:txEl>
                                              <p:pRg st="4" end="4"/>
                                            </p:txEl>
                                          </p:spTgt>
                                        </p:tgtEl>
                                        <p:attrNameLst>
                                          <p:attrName>ppt_h</p:attrName>
                                        </p:attrNameLst>
                                      </p:cBhvr>
                                      <p:tavLst>
                                        <p:tav tm="0">
                                          <p:val>
                                            <p:fltVal val="0"/>
                                          </p:val>
                                        </p:tav>
                                        <p:tav tm="100000">
                                          <p:val>
                                            <p:strVal val="#ppt_h"/>
                                          </p:val>
                                        </p:tav>
                                      </p:tavLst>
                                    </p:anim>
                                    <p:animEffect transition="in" filter="fade">
                                      <p:cBhvr>
                                        <p:cTn id="52" dur="500"/>
                                        <p:tgtEl>
                                          <p:spTgt spid="6">
                                            <p:txEl>
                                              <p:pRg st="4" end="4"/>
                                            </p:txEl>
                                          </p:spTgt>
                                        </p:tgtEl>
                                      </p:cBhvr>
                                    </p:animEffect>
                                  </p:childTnLst>
                                </p:cTn>
                              </p:par>
                              <p:par>
                                <p:cTn id="53" presetID="53" presetClass="entr" presetSubtype="16" fill="hold" nodeType="with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 calcmode="lin" valueType="num">
                                      <p:cBhvr>
                                        <p:cTn id="55" dur="500" fill="hold"/>
                                        <p:tgtEl>
                                          <p:spTgt spid="6">
                                            <p:txEl>
                                              <p:pRg st="5" end="5"/>
                                            </p:txEl>
                                          </p:spTgt>
                                        </p:tgtEl>
                                        <p:attrNameLst>
                                          <p:attrName>ppt_w</p:attrName>
                                        </p:attrNameLst>
                                      </p:cBhvr>
                                      <p:tavLst>
                                        <p:tav tm="0">
                                          <p:val>
                                            <p:fltVal val="0"/>
                                          </p:val>
                                        </p:tav>
                                        <p:tav tm="100000">
                                          <p:val>
                                            <p:strVal val="#ppt_w"/>
                                          </p:val>
                                        </p:tav>
                                      </p:tavLst>
                                    </p:anim>
                                    <p:anim calcmode="lin" valueType="num">
                                      <p:cBhvr>
                                        <p:cTn id="56" dur="500" fill="hold"/>
                                        <p:tgtEl>
                                          <p:spTgt spid="6">
                                            <p:txEl>
                                              <p:pRg st="5" end="5"/>
                                            </p:txEl>
                                          </p:spTgt>
                                        </p:tgtEl>
                                        <p:attrNameLst>
                                          <p:attrName>ppt_h</p:attrName>
                                        </p:attrNameLst>
                                      </p:cBhvr>
                                      <p:tavLst>
                                        <p:tav tm="0">
                                          <p:val>
                                            <p:fltVal val="0"/>
                                          </p:val>
                                        </p:tav>
                                        <p:tav tm="100000">
                                          <p:val>
                                            <p:strVal val="#ppt_h"/>
                                          </p:val>
                                        </p:tav>
                                      </p:tavLst>
                                    </p:anim>
                                    <p:animEffect transition="in" filter="fade">
                                      <p:cBhvr>
                                        <p:cTn id="5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1101</TotalTime>
  <Words>1145</Words>
  <Application>Microsoft Office PowerPoint</Application>
  <PresentationFormat>On-screen Show (4:3)</PresentationFormat>
  <Paragraphs>85</Paragraphs>
  <Slides>18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Arial</vt:lpstr>
      <vt:lpstr>B Nazanin</vt:lpstr>
      <vt:lpstr>Calibri</vt:lpstr>
      <vt:lpstr>Century Gothic</vt:lpstr>
      <vt:lpstr>Sakkal Majalla</vt:lpstr>
      <vt:lpstr>Times New Roman</vt:lpstr>
      <vt:lpstr>Tw Cen MT</vt:lpstr>
      <vt:lpstr>Wingdings 3</vt:lpstr>
      <vt:lpstr>Ion</vt:lpstr>
      <vt:lpstr>PowerPoint Presentation</vt:lpstr>
      <vt:lpstr>تاریخچه</vt:lpstr>
      <vt:lpstr>معرفی شهر </vt:lpstr>
      <vt:lpstr>موقعیت جغرافیایی</vt:lpstr>
      <vt:lpstr>ویلیام پن</vt:lpstr>
      <vt:lpstr>PowerPoint Presentation</vt:lpstr>
      <vt:lpstr>PowerPoint Presentation</vt:lpstr>
      <vt:lpstr>عوامل موثر در توسعه و رشد شهر</vt:lpstr>
      <vt:lpstr>PowerPoint Presentation</vt:lpstr>
      <vt:lpstr>شکل گیری و رشد شهر</vt:lpstr>
      <vt:lpstr>معماری</vt:lpstr>
      <vt:lpstr>PowerPoint Presentation</vt:lpstr>
      <vt:lpstr>موقعیت بندری فیلادلفیا</vt:lpstr>
      <vt:lpstr>قرن نوزدهم و موقعیت شهر فیلادلفیا</vt:lpstr>
      <vt:lpstr>پل فرانکلین</vt:lpstr>
      <vt:lpstr>از میادین عمومی شهر فیلادلفیا</vt:lpstr>
      <vt:lpstr>موزه هنر شهر فیلادلفیا</vt:lpstr>
      <vt:lpstr>منابع</vt:lpstr>
    </vt:vector>
  </TitlesOfParts>
  <Company>Novin Pendar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Sajjad</cp:lastModifiedBy>
  <cp:revision>72</cp:revision>
  <dcterms:created xsi:type="dcterms:W3CDTF">2015-03-04T18:44:24Z</dcterms:created>
  <dcterms:modified xsi:type="dcterms:W3CDTF">2019-07-17T08:51:23Z</dcterms:modified>
</cp:coreProperties>
</file>