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5" r:id="rId1"/>
  </p:sldMasterIdLst>
  <p:notesMasterIdLst>
    <p:notesMasterId r:id="rId20"/>
  </p:notesMasterIdLst>
  <p:sldIdLst>
    <p:sldId id="256" r:id="rId2"/>
    <p:sldId id="269" r:id="rId3"/>
    <p:sldId id="266" r:id="rId4"/>
    <p:sldId id="258" r:id="rId5"/>
    <p:sldId id="259" r:id="rId6"/>
    <p:sldId id="260" r:id="rId7"/>
    <p:sldId id="261" r:id="rId8"/>
    <p:sldId id="275" r:id="rId9"/>
    <p:sldId id="262" r:id="rId10"/>
    <p:sldId id="263" r:id="rId11"/>
    <p:sldId id="264" r:id="rId12"/>
    <p:sldId id="274" r:id="rId13"/>
    <p:sldId id="277" r:id="rId14"/>
    <p:sldId id="270" r:id="rId15"/>
    <p:sldId id="271" r:id="rId16"/>
    <p:sldId id="272" r:id="rId17"/>
    <p:sldId id="273" r:id="rId18"/>
    <p:sldId id="278" r:id="rId1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0" d="100"/>
          <a:sy n="70" d="100"/>
        </p:scale>
        <p:origin x="1386"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4AB9BAC8-D29D-4019-8990-CC386374873B}" type="datetimeFigureOut">
              <a:rPr lang="fa-IR" smtClean="0"/>
              <a:t>20/11/1440</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8C1B8B0-4752-4B9A-B851-A728618F4CF7}" type="slidenum">
              <a:rPr lang="fa-IR" smtClean="0"/>
              <a:t>‹#›</a:t>
            </a:fld>
            <a:endParaRPr lang="fa-IR"/>
          </a:p>
        </p:txBody>
      </p:sp>
    </p:spTree>
    <p:extLst>
      <p:ext uri="{BB962C8B-B14F-4D97-AF65-F5344CB8AC3E}">
        <p14:creationId xmlns:p14="http://schemas.microsoft.com/office/powerpoint/2010/main" val="239739665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07CDA34-7BBA-45E9-A282-B3B3715B4F80}" type="datetimeFigureOut">
              <a:rPr lang="fa-IR" smtClean="0"/>
              <a:t>20/11/1440</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1939692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7CDA34-7BBA-45E9-A282-B3B3715B4F80}" type="datetimeFigureOut">
              <a:rPr lang="fa-IR" smtClean="0"/>
              <a:t>20/11/1440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1390882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7CDA34-7BBA-45E9-A282-B3B3715B4F80}" type="datetimeFigureOut">
              <a:rPr lang="fa-IR" smtClean="0"/>
              <a:t>20/11/1440</a:t>
            </a:fld>
            <a:endParaRPr lang="fa-IR"/>
          </a:p>
        </p:txBody>
      </p:sp>
      <p:sp>
        <p:nvSpPr>
          <p:cNvPr id="5" name="Footer Placeholder 4"/>
          <p:cNvSpPr>
            <a:spLocks noGrp="1"/>
          </p:cNvSpPr>
          <p:nvPr>
            <p:ph type="ftr" sz="quarter" idx="11"/>
          </p:nvPr>
        </p:nvSpPr>
        <p:spPr/>
        <p:txBody>
          <a:bodyPr/>
          <a:lstStyle/>
          <a:p>
            <a:endParaRPr lang="fa-IR"/>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D7B7EB54-40D3-4E70-985D-8719450A445D}" type="slidenum">
              <a:rPr lang="fa-IR" smtClean="0"/>
              <a:t>‹#›</a:t>
            </a:fld>
            <a:endParaRPr lang="fa-IR"/>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3895955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07CDA34-7BBA-45E9-A282-B3B3715B4F80}" type="datetimeFigureOut">
              <a:rPr lang="fa-IR" smtClean="0"/>
              <a:t>20/11/1440</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3501870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07CDA34-7BBA-45E9-A282-B3B3715B4F80}" type="datetimeFigureOut">
              <a:rPr lang="fa-IR" smtClean="0"/>
              <a:t>20/11/1440</a:t>
            </a:fld>
            <a:endParaRPr lang="fa-IR"/>
          </a:p>
        </p:txBody>
      </p:sp>
      <p:sp>
        <p:nvSpPr>
          <p:cNvPr id="6" name="Footer Placeholder 5"/>
          <p:cNvSpPr>
            <a:spLocks noGrp="1"/>
          </p:cNvSpPr>
          <p:nvPr>
            <p:ph type="ftr" sz="quarter" idx="11"/>
          </p:nvPr>
        </p:nvSpPr>
        <p:spPr/>
        <p:txBody>
          <a:bodyPr/>
          <a:lstStyle/>
          <a:p>
            <a:endParaRPr lang="fa-IR"/>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7B7EB54-40D3-4E70-985D-8719450A445D}" type="slidenum">
              <a:rPr lang="fa-IR" smtClean="0"/>
              <a:t>‹#›</a:t>
            </a:fld>
            <a:endParaRPr lang="fa-IR"/>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8210162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07CDA34-7BBA-45E9-A282-B3B3715B4F80}" type="datetimeFigureOut">
              <a:rPr lang="fa-IR" smtClean="0"/>
              <a:t>20/11/1440</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41671374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7CDA34-7BBA-45E9-A282-B3B3715B4F80}" type="datetimeFigureOut">
              <a:rPr lang="fa-IR" smtClean="0"/>
              <a:t>20/11/1440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27348224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7CDA34-7BBA-45E9-A282-B3B3715B4F80}" type="datetimeFigureOut">
              <a:rPr lang="fa-IR" smtClean="0"/>
              <a:t>20/11/1440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1988664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7CDA34-7BBA-45E9-A282-B3B3715B4F80}" type="datetimeFigureOut">
              <a:rPr lang="fa-IR" smtClean="0"/>
              <a:t>20/11/1440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1896640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7CDA34-7BBA-45E9-A282-B3B3715B4F80}" type="datetimeFigureOut">
              <a:rPr lang="fa-IR" smtClean="0"/>
              <a:t>20/11/1440</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27476594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07CDA34-7BBA-45E9-A282-B3B3715B4F80}" type="datetimeFigureOut">
              <a:rPr lang="fa-IR" smtClean="0"/>
              <a:t>20/11/1440</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1571008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07CDA34-7BBA-45E9-A282-B3B3715B4F80}" type="datetimeFigureOut">
              <a:rPr lang="fa-IR" smtClean="0"/>
              <a:t>20/11/1440</a:t>
            </a:fld>
            <a:endParaRPr lang="fa-IR"/>
          </a:p>
        </p:txBody>
      </p:sp>
      <p:sp>
        <p:nvSpPr>
          <p:cNvPr id="8" name="Footer Placeholder 7"/>
          <p:cNvSpPr>
            <a:spLocks noGrp="1"/>
          </p:cNvSpPr>
          <p:nvPr>
            <p:ph type="ftr" sz="quarter" idx="11"/>
          </p:nvPr>
        </p:nvSpPr>
        <p:spPr/>
        <p:txBody>
          <a:bodyPr/>
          <a:lstStyle/>
          <a:p>
            <a:endParaRPr lang="fa-IR"/>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1944508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07CDA34-7BBA-45E9-A282-B3B3715B4F80}" type="datetimeFigureOut">
              <a:rPr lang="fa-IR" smtClean="0"/>
              <a:t>20/11/1440</a:t>
            </a:fld>
            <a:endParaRPr lang="fa-IR"/>
          </a:p>
        </p:txBody>
      </p:sp>
      <p:sp>
        <p:nvSpPr>
          <p:cNvPr id="4" name="Footer Placeholder 3"/>
          <p:cNvSpPr>
            <a:spLocks noGrp="1"/>
          </p:cNvSpPr>
          <p:nvPr>
            <p:ph type="ftr" sz="quarter" idx="11"/>
          </p:nvPr>
        </p:nvSpPr>
        <p:spPr/>
        <p:txBody>
          <a:bodyPr/>
          <a:lstStyle/>
          <a:p>
            <a:endParaRPr lang="fa-IR"/>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1298706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7CDA34-7BBA-45E9-A282-B3B3715B4F80}" type="datetimeFigureOut">
              <a:rPr lang="fa-IR" smtClean="0"/>
              <a:t>20/11/1440</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3727486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7CDA34-7BBA-45E9-A282-B3B3715B4F80}" type="datetimeFigureOut">
              <a:rPr lang="fa-IR" smtClean="0"/>
              <a:t>20/11/1440</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31045583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7CDA34-7BBA-45E9-A282-B3B3715B4F80}" type="datetimeFigureOut">
              <a:rPr lang="fa-IR" smtClean="0"/>
              <a:t>20/11/1440</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7B7EB54-40D3-4E70-985D-8719450A445D}" type="slidenum">
              <a:rPr lang="fa-IR" smtClean="0"/>
              <a:t>‹#›</a:t>
            </a:fld>
            <a:endParaRPr lang="fa-IR"/>
          </a:p>
        </p:txBody>
      </p:sp>
    </p:spTree>
    <p:extLst>
      <p:ext uri="{BB962C8B-B14F-4D97-AF65-F5344CB8AC3E}">
        <p14:creationId xmlns:p14="http://schemas.microsoft.com/office/powerpoint/2010/main" val="4142932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749"/>
            <a:ext cx="1952272" cy="6852504"/>
            <a:chOff x="6627813" y="196102"/>
            <a:chExt cx="1952625" cy="5677649"/>
          </a:xfrm>
        </p:grpSpPr>
        <p:sp>
          <p:nvSpPr>
            <p:cNvPr id="50" name="Freeform 27"/>
            <p:cNvSpPr/>
            <p:nvPr/>
          </p:nvSpPr>
          <p:spPr bwMode="auto">
            <a:xfrm>
              <a:off x="6627813" y="19610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C07CDA34-7BBA-45E9-A282-B3B3715B4F80}" type="datetimeFigureOut">
              <a:rPr lang="fa-IR" smtClean="0"/>
              <a:t>20/11/1440</a:t>
            </a:fld>
            <a:endParaRPr lang="fa-IR"/>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D7B7EB54-40D3-4E70-985D-8719450A445D}" type="slidenum">
              <a:rPr lang="fa-IR" smtClean="0"/>
              <a:t>‹#›</a:t>
            </a:fld>
            <a:endParaRPr lang="fa-IR"/>
          </a:p>
        </p:txBody>
      </p:sp>
    </p:spTree>
    <p:extLst>
      <p:ext uri="{BB962C8B-B14F-4D97-AF65-F5344CB8AC3E}">
        <p14:creationId xmlns:p14="http://schemas.microsoft.com/office/powerpoint/2010/main" val="3386839780"/>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eg"/><Relationship Id="rId4" Type="http://schemas.openxmlformats.org/officeDocument/2006/relationships/image" Target="../media/image11.jpg"/><Relationship Id="rId9"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37420" y="1010881"/>
            <a:ext cx="6408712" cy="1569660"/>
          </a:xfrm>
          <a:prstGeom prst="rect">
            <a:avLst/>
          </a:prstGeom>
          <a:noFill/>
        </p:spPr>
        <p:txBody>
          <a:bodyPr wrap="square" rtlCol="1">
            <a:spAutoFit/>
          </a:bodyPr>
          <a:lstStyle/>
          <a:p>
            <a:pPr algn="ctr"/>
            <a:r>
              <a:rPr lang="fa-IR" sz="4800" dirty="0" smtClean="0">
                <a:cs typeface="B Nazanin" panose="00000400000000000000" pitchFamily="2" charset="-78"/>
              </a:rPr>
              <a:t>سن پترزبورگ(لنینگراد)</a:t>
            </a:r>
          </a:p>
          <a:p>
            <a:pPr algn="ctr"/>
            <a:r>
              <a:rPr lang="fa-IR" sz="4800" dirty="0" smtClean="0">
                <a:cs typeface="B Nazanin" panose="00000400000000000000" pitchFamily="2" charset="-78"/>
              </a:rPr>
              <a:t>                </a:t>
            </a:r>
          </a:p>
        </p:txBody>
      </p:sp>
      <p:sp>
        <p:nvSpPr>
          <p:cNvPr id="2" name="Title 1"/>
          <p:cNvSpPr>
            <a:spLocks noGrp="1"/>
          </p:cNvSpPr>
          <p:nvPr>
            <p:ph type="ctrTitle"/>
          </p:nvPr>
        </p:nvSpPr>
        <p:spPr>
          <a:xfrm>
            <a:off x="755576" y="2770"/>
            <a:ext cx="7772400" cy="1008111"/>
          </a:xfrm>
        </p:spPr>
        <p:txBody>
          <a:bodyPr>
            <a:normAutofit/>
          </a:bodyPr>
          <a:lstStyle/>
          <a:p>
            <a:pPr algn="ctr" rtl="1"/>
            <a:r>
              <a:rPr lang="fa-IR" sz="3600" dirty="0" smtClean="0">
                <a:solidFill>
                  <a:schemeClr val="bg2">
                    <a:lumMod val="25000"/>
                  </a:schemeClr>
                </a:solidFill>
                <a:cs typeface="B Nazanin" panose="00000400000000000000" pitchFamily="2" charset="-78"/>
              </a:rPr>
              <a:t>تاریخ شهر و شهرسازی در جهان </a:t>
            </a:r>
            <a:endParaRPr lang="fa-IR" sz="3600" dirty="0">
              <a:solidFill>
                <a:schemeClr val="bg2">
                  <a:lumMod val="25000"/>
                </a:schemeClr>
              </a:solidFill>
              <a:cs typeface="B Nazanin" panose="00000400000000000000" pitchFamily="2" charset="-78"/>
            </a:endParaRPr>
          </a:p>
        </p:txBody>
      </p:sp>
      <p:sp>
        <p:nvSpPr>
          <p:cNvPr id="5" name="Title 1"/>
          <p:cNvSpPr txBox="1">
            <a:spLocks/>
          </p:cNvSpPr>
          <p:nvPr/>
        </p:nvSpPr>
        <p:spPr>
          <a:xfrm>
            <a:off x="-1116632" y="2311421"/>
            <a:ext cx="6512511" cy="1143000"/>
          </a:xfrm>
          <a:prstGeom prst="rect">
            <a:avLst/>
          </a:prstGeom>
        </p:spPr>
        <p:txBody>
          <a:bodyPr vert="horz" anchor="b">
            <a:normAutofit/>
          </a:bodyPr>
          <a:lstStyle>
            <a:lvl1pPr algn="l" rtl="0" eaLnBrk="1" latinLnBrk="0" hangingPunct="1">
              <a:spcBef>
                <a:spcPct val="0"/>
              </a:spcBef>
              <a:buNone/>
              <a:defRPr kumimoji="0" sz="3000" b="1" kern="1200" cap="small" baseline="0">
                <a:solidFill>
                  <a:schemeClr val="tx2"/>
                </a:solidFill>
                <a:latin typeface="+mj-lt"/>
                <a:ea typeface="+mj-ea"/>
                <a:cs typeface="+mj-cs"/>
              </a:defRPr>
            </a:lvl1pPr>
          </a:lstStyle>
          <a:p>
            <a:pPr algn="r" rtl="1"/>
            <a:r>
              <a:rPr lang="fa-IR" sz="2400" u="sng" dirty="0" smtClean="0">
                <a:solidFill>
                  <a:schemeClr val="tx1">
                    <a:lumMod val="95000"/>
                    <a:lumOff val="5000"/>
                  </a:schemeClr>
                </a:solidFill>
                <a:effectLst/>
                <a:cs typeface="B Nazanin" panose="00000400000000000000" pitchFamily="2" charset="-78"/>
              </a:rPr>
              <a:t>فهرست</a:t>
            </a:r>
            <a:r>
              <a:rPr lang="fa-IR" sz="2400" u="sng" dirty="0">
                <a:solidFill>
                  <a:schemeClr val="tx1">
                    <a:lumMod val="95000"/>
                    <a:lumOff val="5000"/>
                  </a:schemeClr>
                </a:solidFill>
                <a:cs typeface="B Nazanin" panose="00000400000000000000" pitchFamily="2" charset="-78"/>
              </a:rPr>
              <a:t> </a:t>
            </a:r>
            <a:r>
              <a:rPr lang="fa-IR" sz="2400" u="sng" dirty="0" smtClean="0">
                <a:solidFill>
                  <a:schemeClr val="tx1">
                    <a:lumMod val="95000"/>
                    <a:lumOff val="5000"/>
                  </a:schemeClr>
                </a:solidFill>
                <a:cs typeface="B Nazanin" panose="00000400000000000000" pitchFamily="2" charset="-78"/>
              </a:rPr>
              <a:t>مطالب</a:t>
            </a:r>
            <a:endParaRPr lang="fa-IR" sz="2400" u="sng" dirty="0">
              <a:solidFill>
                <a:schemeClr val="tx1">
                  <a:lumMod val="95000"/>
                  <a:lumOff val="5000"/>
                </a:schemeClr>
              </a:solidFill>
              <a:effectLst/>
              <a:cs typeface="B Nazanin" panose="00000400000000000000" pitchFamily="2" charset="-78"/>
            </a:endParaRPr>
          </a:p>
        </p:txBody>
      </p:sp>
      <p:sp>
        <p:nvSpPr>
          <p:cNvPr id="6" name="Content Placeholder 2"/>
          <p:cNvSpPr txBox="1">
            <a:spLocks/>
          </p:cNvSpPr>
          <p:nvPr/>
        </p:nvSpPr>
        <p:spPr>
          <a:xfrm>
            <a:off x="-2667036" y="3454421"/>
            <a:ext cx="8208912" cy="3384376"/>
          </a:xfrm>
          <a:prstGeom prst="rect">
            <a:avLst/>
          </a:prstGeom>
        </p:spPr>
        <p:txBody>
          <a:bodyPr vert="horz">
            <a:noAutofit/>
          </a:bodyPr>
          <a:lstStyle>
            <a:lvl1pPr marL="0" indent="0" algn="l" rtl="0" eaLnBrk="1" latinLnBrk="0" hangingPunct="1">
              <a:spcBef>
                <a:spcPts val="600"/>
              </a:spcBef>
              <a:buClr>
                <a:schemeClr val="accent1"/>
              </a:buClr>
              <a:buSzPct val="70000"/>
              <a:buFont typeface="Wingdings"/>
              <a:buNone/>
              <a:defRPr kumimoji="0" sz="1800" b="1" kern="1200">
                <a:solidFill>
                  <a:schemeClr val="tx2"/>
                </a:solidFill>
                <a:latin typeface="+mn-lt"/>
                <a:ea typeface="+mn-ea"/>
                <a:cs typeface="+mn-cs"/>
              </a:defRPr>
            </a:lvl1pPr>
            <a:lvl2pPr marL="457200" indent="0" algn="ctr" rtl="0" eaLnBrk="1" latinLnBrk="0" hangingPunct="1">
              <a:spcBef>
                <a:spcPct val="20000"/>
              </a:spcBef>
              <a:buClr>
                <a:schemeClr val="accent1"/>
              </a:buClr>
              <a:buSzPct val="80000"/>
              <a:buFont typeface="Wingdings 2"/>
              <a:buNone/>
              <a:defRPr kumimoji="0" sz="2100" kern="1200">
                <a:solidFill>
                  <a:schemeClr val="tx1"/>
                </a:solidFill>
                <a:latin typeface="+mn-lt"/>
                <a:ea typeface="+mn-ea"/>
                <a:cs typeface="+mn-cs"/>
              </a:defRPr>
            </a:lvl2pPr>
            <a:lvl3pPr marL="914400" indent="0" algn="ctr" rtl="0" eaLnBrk="1" latinLnBrk="0" hangingPunct="1">
              <a:spcBef>
                <a:spcPct val="20000"/>
              </a:spcBef>
              <a:buClr>
                <a:schemeClr val="accent1">
                  <a:shade val="75000"/>
                </a:schemeClr>
              </a:buClr>
              <a:buSzPct val="60000"/>
              <a:buFont typeface="Wingdings"/>
              <a:buNone/>
              <a:defRPr kumimoji="0" sz="1800" kern="1200">
                <a:solidFill>
                  <a:schemeClr val="tx1"/>
                </a:solidFill>
                <a:latin typeface="+mn-lt"/>
                <a:ea typeface="+mn-ea"/>
                <a:cs typeface="+mn-cs"/>
              </a:defRPr>
            </a:lvl3pPr>
            <a:lvl4pPr marL="1371600" indent="0" algn="ctr" rtl="0" eaLnBrk="1" latinLnBrk="0" hangingPunct="1">
              <a:spcBef>
                <a:spcPct val="20000"/>
              </a:spcBef>
              <a:buClr>
                <a:schemeClr val="accent1">
                  <a:tint val="60000"/>
                </a:schemeClr>
              </a:buClr>
              <a:buSzPct val="60000"/>
              <a:buFont typeface="Wingdings"/>
              <a:buNone/>
              <a:defRPr kumimoji="0" sz="1800" kern="1200">
                <a:solidFill>
                  <a:schemeClr val="tx1"/>
                </a:solidFill>
                <a:latin typeface="+mn-lt"/>
                <a:ea typeface="+mn-ea"/>
                <a:cs typeface="+mn-cs"/>
              </a:defRPr>
            </a:lvl4pPr>
            <a:lvl5pPr marL="1828800" indent="0" algn="ctr" rtl="0" eaLnBrk="1" latinLnBrk="0" hangingPunct="1">
              <a:spcBef>
                <a:spcPct val="20000"/>
              </a:spcBef>
              <a:buClr>
                <a:schemeClr val="accent2">
                  <a:tint val="60000"/>
                </a:schemeClr>
              </a:buClr>
              <a:buSzPct val="68000"/>
              <a:buFont typeface="Wingdings 2"/>
              <a:buNone/>
              <a:defRPr kumimoji="0" sz="1600" kern="1200">
                <a:solidFill>
                  <a:schemeClr val="tx1"/>
                </a:solidFill>
                <a:latin typeface="+mn-lt"/>
                <a:ea typeface="+mn-ea"/>
                <a:cs typeface="+mn-cs"/>
              </a:defRPr>
            </a:lvl5pPr>
            <a:lvl6pPr marL="2286000" indent="0" algn="ctr" rtl="0" eaLnBrk="1" latinLnBrk="0" hangingPunct="1">
              <a:spcBef>
                <a:spcPct val="20000"/>
              </a:spcBef>
              <a:buClr>
                <a:schemeClr val="accent1"/>
              </a:buClr>
              <a:buNone/>
              <a:defRPr kumimoji="0" sz="1600" kern="1200">
                <a:solidFill>
                  <a:schemeClr val="tx2"/>
                </a:solidFill>
                <a:latin typeface="+mn-lt"/>
                <a:ea typeface="+mn-ea"/>
                <a:cs typeface="+mn-cs"/>
              </a:defRPr>
            </a:lvl6pPr>
            <a:lvl7pPr marL="2743200" indent="0" algn="ctr" rtl="0" eaLnBrk="1" latinLnBrk="0" hangingPunct="1">
              <a:spcBef>
                <a:spcPct val="20000"/>
              </a:spcBef>
              <a:buClr>
                <a:schemeClr val="accent1">
                  <a:tint val="60000"/>
                </a:schemeClr>
              </a:buClr>
              <a:buSzPct val="60000"/>
              <a:buFont typeface="Wingdings"/>
              <a:buNone/>
              <a:defRPr kumimoji="0" sz="1400" kern="1200" baseline="0">
                <a:solidFill>
                  <a:schemeClr val="tx2"/>
                </a:solidFill>
                <a:latin typeface="+mn-lt"/>
                <a:ea typeface="+mn-ea"/>
                <a:cs typeface="+mn-cs"/>
              </a:defRPr>
            </a:lvl7pPr>
            <a:lvl8pPr marL="3200400" indent="0" algn="ctr" rtl="0" eaLnBrk="1" latinLnBrk="0" hangingPunct="1">
              <a:spcBef>
                <a:spcPct val="20000"/>
              </a:spcBef>
              <a:buClr>
                <a:schemeClr val="accent2"/>
              </a:buClr>
              <a:buNone/>
              <a:defRPr kumimoji="0" sz="1400" kern="1200" cap="small" baseline="0">
                <a:solidFill>
                  <a:schemeClr val="tx2"/>
                </a:solidFill>
                <a:latin typeface="+mn-lt"/>
                <a:ea typeface="+mn-ea"/>
                <a:cs typeface="+mn-cs"/>
              </a:defRPr>
            </a:lvl8pPr>
            <a:lvl9pPr marL="3657600" indent="0" algn="ctr" rtl="0" eaLnBrk="1" latinLnBrk="0" hangingPunct="1">
              <a:spcBef>
                <a:spcPct val="20000"/>
              </a:spcBef>
              <a:buClr>
                <a:schemeClr val="accent1">
                  <a:shade val="75000"/>
                </a:schemeClr>
              </a:buClr>
              <a:buNone/>
              <a:defRPr kumimoji="0" sz="1400" kern="1200" baseline="0">
                <a:solidFill>
                  <a:schemeClr val="tx2"/>
                </a:solidFill>
                <a:latin typeface="+mn-lt"/>
                <a:ea typeface="+mn-ea"/>
                <a:cs typeface="+mn-cs"/>
              </a:defRPr>
            </a:lvl9pPr>
          </a:lstStyle>
          <a:p>
            <a:pPr marL="45720" algn="r" rtl="1"/>
            <a:r>
              <a:rPr lang="fa-IR" dirty="0" smtClean="0">
                <a:cs typeface="B Nazanin" panose="00000400000000000000" pitchFamily="2" charset="-78"/>
              </a:rPr>
              <a:t>1-مقدمه</a:t>
            </a:r>
          </a:p>
          <a:p>
            <a:pPr marL="45720" algn="r" rtl="1"/>
            <a:r>
              <a:rPr lang="fa-IR" dirty="0" smtClean="0">
                <a:cs typeface="B Nazanin" panose="00000400000000000000" pitchFamily="2" charset="-78"/>
              </a:rPr>
              <a:t>2-دلیل طراحی خوب سن پترزبورگ</a:t>
            </a:r>
          </a:p>
          <a:p>
            <a:pPr marL="45720" algn="r" rtl="1"/>
            <a:r>
              <a:rPr lang="fa-IR" dirty="0" smtClean="0">
                <a:cs typeface="B Nazanin" panose="00000400000000000000" pitchFamily="2" charset="-78"/>
              </a:rPr>
              <a:t>3-موقعیت سن پترزبورگ</a:t>
            </a:r>
          </a:p>
          <a:p>
            <a:pPr marL="45720" algn="r" rtl="1"/>
            <a:r>
              <a:rPr lang="fa-IR" dirty="0" smtClean="0">
                <a:cs typeface="B Nazanin" panose="00000400000000000000" pitchFamily="2" charset="-78"/>
              </a:rPr>
              <a:t>4-تاریخ تحولات تاثیر گذار در شکل گیری شهر</a:t>
            </a:r>
          </a:p>
          <a:p>
            <a:pPr marL="45720" algn="r" rtl="1"/>
            <a:r>
              <a:rPr lang="fa-IR" dirty="0" smtClean="0">
                <a:cs typeface="B Nazanin" panose="00000400000000000000" pitchFamily="2" charset="-78"/>
              </a:rPr>
              <a:t>5-چگونگی شکل گیری</a:t>
            </a:r>
          </a:p>
          <a:p>
            <a:pPr marL="45720" algn="r" rtl="1"/>
            <a:r>
              <a:rPr lang="fa-IR" dirty="0" smtClean="0">
                <a:cs typeface="B Nazanin" panose="00000400000000000000" pitchFamily="2" charset="-78"/>
              </a:rPr>
              <a:t>6-میدان اصلی(میدان روبرو کاخ زمستانی)</a:t>
            </a:r>
          </a:p>
          <a:p>
            <a:pPr marL="45720" algn="r" rtl="1"/>
            <a:r>
              <a:rPr lang="fa-IR" dirty="0" smtClean="0">
                <a:cs typeface="B Nazanin" panose="00000400000000000000" pitchFamily="2" charset="-78"/>
              </a:rPr>
              <a:t>7_سن پترزبورگ ونیز شمال</a:t>
            </a:r>
          </a:p>
          <a:p>
            <a:pPr marL="45720" algn="r" rtl="1"/>
            <a:r>
              <a:rPr lang="fa-IR" dirty="0" smtClean="0">
                <a:cs typeface="B Nazanin" panose="00000400000000000000" pitchFamily="2" charset="-78"/>
              </a:rPr>
              <a:t>8_سن پترزبورگ  شهر کاخ ها</a:t>
            </a:r>
            <a:endParaRPr lang="fa-IR" dirty="0">
              <a:cs typeface="B Nazanin" panose="00000400000000000000" pitchFamily="2" charset="-78"/>
            </a:endParaRPr>
          </a:p>
        </p:txBody>
      </p:sp>
    </p:spTree>
    <p:extLst>
      <p:ext uri="{BB962C8B-B14F-4D97-AF65-F5344CB8AC3E}">
        <p14:creationId xmlns:p14="http://schemas.microsoft.com/office/powerpoint/2010/main" val="4473731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bwMode="auto">
          <a:xfrm>
            <a:off x="0" y="0"/>
            <a:ext cx="9144000" cy="6021288"/>
          </a:xfrm>
        </p:spPr>
        <p:txBody>
          <a:bodyPr>
            <a:normAutofit/>
          </a:bodyPr>
          <a:lstStyle/>
          <a:p>
            <a:pPr marL="45720" indent="0" algn="r" rtl="1">
              <a:buNone/>
            </a:pPr>
            <a:r>
              <a:rPr lang="fa-IR" sz="2000" dirty="0" smtClean="0"/>
              <a:t>                 </a:t>
            </a:r>
          </a:p>
          <a:p>
            <a:pPr marL="45720" indent="0" algn="r" rtl="1">
              <a:buNone/>
            </a:pPr>
            <a:r>
              <a:rPr lang="fa-IR" sz="2000" dirty="0"/>
              <a:t> </a:t>
            </a:r>
            <a:r>
              <a:rPr lang="fa-IR" sz="2000" dirty="0" smtClean="0"/>
              <a:t>               </a:t>
            </a:r>
            <a:r>
              <a:rPr lang="fa-IR" sz="2000" dirty="0" smtClean="0">
                <a:cs typeface="2  Nazanin" pitchFamily="2" charset="-78"/>
              </a:rPr>
              <a:t>زمین های جنوب و شرق میدان خریداری میشود و به مسئولیت راسی به ساختمانهای فرماندهی تبدیل میشوند.</a:t>
            </a:r>
          </a:p>
          <a:p>
            <a:pPr marL="45720" indent="0" algn="r" rtl="1">
              <a:buNone/>
            </a:pPr>
            <a:endParaRPr lang="fa-IR" sz="2000" dirty="0" smtClean="0">
              <a:cs typeface="2  Nazanin" pitchFamily="2" charset="-78"/>
            </a:endParaRPr>
          </a:p>
          <a:p>
            <a:pPr marL="45720" indent="0" algn="r" rtl="1">
              <a:buNone/>
            </a:pPr>
            <a:r>
              <a:rPr lang="fa-IR" sz="2000" dirty="0" smtClean="0">
                <a:cs typeface="2  Nazanin" pitchFamily="2" charset="-78"/>
              </a:rPr>
              <a:t>در ورودی جدید میدان نیز یک طاق نصرت با شکوه ساخته شد که ضلع جنوب غربی را به جنوب شرقی متصل کرد.</a:t>
            </a:r>
          </a:p>
          <a:p>
            <a:pPr marL="45720" indent="0" algn="r" rtl="1">
              <a:buNone/>
            </a:pPr>
            <a:endParaRPr lang="fa-IR" sz="2000" dirty="0">
              <a:cs typeface="2  Nazanin" pitchFamily="2" charset="-78"/>
            </a:endParaRPr>
          </a:p>
          <a:p>
            <a:pPr marL="45720" indent="0" algn="r" rtl="1">
              <a:buNone/>
            </a:pPr>
            <a:r>
              <a:rPr lang="fa-IR" sz="2000" dirty="0" smtClean="0">
                <a:cs typeface="2  Nazanin" pitchFamily="2" charset="-78"/>
              </a:rPr>
              <a:t>ساختمانهای جدیدی نیز در سالهای 1840-48 در ضلع شرقی میدان قائم بر کاخ بنا شدند که ضلع شرقی میدان را بسته و طرح را تکمیل میکردند.</a:t>
            </a:r>
          </a:p>
          <a:p>
            <a:pPr marL="45720" indent="0" algn="r" rtl="1">
              <a:buNone/>
            </a:pPr>
            <a:r>
              <a:rPr lang="fa-IR" sz="2000" dirty="0" smtClean="0">
                <a:cs typeface="2  Nazanin" pitchFamily="2" charset="-78"/>
              </a:rPr>
              <a:t>در سال 1832ستون پیروزی در وسط میدان به پا شد.</a:t>
            </a:r>
          </a:p>
          <a:p>
            <a:pPr marL="45720" indent="0" algn="r" rtl="1">
              <a:buNone/>
            </a:pPr>
            <a:r>
              <a:rPr lang="fa-IR" sz="2000" dirty="0" smtClean="0">
                <a:cs typeface="2  Nazanin" pitchFamily="2" charset="-78"/>
              </a:rPr>
              <a:t>طرح میدان سن پترزبورگ:       طرح میکل انژ برای پیاتزای کاپیتولین</a:t>
            </a:r>
          </a:p>
          <a:p>
            <a:pPr marL="45720" indent="0" algn="r" rtl="1">
              <a:buNone/>
            </a:pPr>
            <a:endParaRPr lang="fa-IR" sz="2000" dirty="0" smtClean="0">
              <a:cs typeface="2  Nazanin" pitchFamily="2" charset="-78"/>
            </a:endParaRPr>
          </a:p>
          <a:p>
            <a:pPr marL="45720" indent="0" algn="r" rtl="1">
              <a:buNone/>
            </a:pPr>
            <a:endParaRPr lang="fa-IR" sz="2000" dirty="0">
              <a:cs typeface="2  Nazanin" pitchFamily="2" charset="-78"/>
            </a:endParaRPr>
          </a:p>
          <a:p>
            <a:pPr marL="45720" indent="0" algn="r" rtl="1">
              <a:buNone/>
            </a:pPr>
            <a:endParaRPr lang="fa-IR" sz="2000" dirty="0"/>
          </a:p>
        </p:txBody>
      </p:sp>
      <p:sp>
        <p:nvSpPr>
          <p:cNvPr id="4" name="Left Arrow 3"/>
          <p:cNvSpPr/>
          <p:nvPr/>
        </p:nvSpPr>
        <p:spPr>
          <a:xfrm>
            <a:off x="8028384" y="476672"/>
            <a:ext cx="1008112" cy="3600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p:cNvSpPr txBox="1"/>
          <p:nvPr/>
        </p:nvSpPr>
        <p:spPr>
          <a:xfrm>
            <a:off x="455204" y="6381328"/>
            <a:ext cx="1884548" cy="369332"/>
          </a:xfrm>
          <a:prstGeom prst="rect">
            <a:avLst/>
          </a:prstGeom>
          <a:noFill/>
        </p:spPr>
        <p:txBody>
          <a:bodyPr wrap="square" rtlCol="1">
            <a:spAutoFit/>
          </a:bodyPr>
          <a:lstStyle/>
          <a:p>
            <a:r>
              <a:rPr lang="fa-IR" dirty="0" smtClean="0">
                <a:cs typeface="2  Nazanin" pitchFamily="2" charset="-78"/>
              </a:rPr>
              <a:t>(موریس 269:1374)</a:t>
            </a:r>
            <a:endParaRPr lang="fa-IR" dirty="0">
              <a:cs typeface="2  Nazanin" pitchFamily="2" charset="-78"/>
            </a:endParaRPr>
          </a:p>
        </p:txBody>
      </p:sp>
    </p:spTree>
    <p:extLst>
      <p:ext uri="{BB962C8B-B14F-4D97-AF65-F5344CB8AC3E}">
        <p14:creationId xmlns:p14="http://schemas.microsoft.com/office/powerpoint/2010/main" val="37062002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25362" y="1325595"/>
            <a:ext cx="4551218" cy="3915295"/>
          </a:xfrm>
        </p:spPr>
      </p:pic>
      <p:cxnSp>
        <p:nvCxnSpPr>
          <p:cNvPr id="6" name="Straight Arrow Connector 5"/>
          <p:cNvCxnSpPr/>
          <p:nvPr/>
        </p:nvCxnSpPr>
        <p:spPr>
          <a:xfrm flipH="1" flipV="1">
            <a:off x="2267744" y="980728"/>
            <a:ext cx="648072" cy="72008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8" name="Straight Arrow Connector 7"/>
          <p:cNvCxnSpPr/>
          <p:nvPr/>
        </p:nvCxnSpPr>
        <p:spPr>
          <a:xfrm flipV="1">
            <a:off x="5004048" y="764704"/>
            <a:ext cx="0" cy="936104"/>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0" name="Straight Arrow Connector 9"/>
          <p:cNvCxnSpPr/>
          <p:nvPr/>
        </p:nvCxnSpPr>
        <p:spPr>
          <a:xfrm flipH="1">
            <a:off x="1835696" y="3212976"/>
            <a:ext cx="1080120" cy="151216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2" name="Straight Arrow Connector 11"/>
          <p:cNvCxnSpPr/>
          <p:nvPr/>
        </p:nvCxnSpPr>
        <p:spPr>
          <a:xfrm flipH="1" flipV="1">
            <a:off x="1979712" y="4869160"/>
            <a:ext cx="2448272" cy="28803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Straight Arrow Connector 13"/>
          <p:cNvCxnSpPr/>
          <p:nvPr/>
        </p:nvCxnSpPr>
        <p:spPr>
          <a:xfrm>
            <a:off x="5148064" y="3789040"/>
            <a:ext cx="0" cy="2016224"/>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6" name="Straight Arrow Connector 15"/>
          <p:cNvCxnSpPr/>
          <p:nvPr/>
        </p:nvCxnSpPr>
        <p:spPr>
          <a:xfrm>
            <a:off x="5148064" y="2852936"/>
            <a:ext cx="2304256" cy="21602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8" name="Straight Arrow Connector 17"/>
          <p:cNvCxnSpPr/>
          <p:nvPr/>
        </p:nvCxnSpPr>
        <p:spPr>
          <a:xfrm>
            <a:off x="5940152" y="2852936"/>
            <a:ext cx="1512168"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9" name="TextBox 18"/>
          <p:cNvSpPr txBox="1"/>
          <p:nvPr/>
        </p:nvSpPr>
        <p:spPr>
          <a:xfrm>
            <a:off x="4427984" y="188640"/>
            <a:ext cx="1224136" cy="369332"/>
          </a:xfrm>
          <a:prstGeom prst="rect">
            <a:avLst/>
          </a:prstGeom>
          <a:noFill/>
        </p:spPr>
        <p:txBody>
          <a:bodyPr wrap="square" rtlCol="1">
            <a:spAutoFit/>
          </a:bodyPr>
          <a:lstStyle/>
          <a:p>
            <a:r>
              <a:rPr lang="fa-IR" dirty="0" smtClean="0"/>
              <a:t>کاخ زمستانی</a:t>
            </a:r>
            <a:endParaRPr lang="fa-IR" dirty="0"/>
          </a:p>
        </p:txBody>
      </p:sp>
      <p:sp>
        <p:nvSpPr>
          <p:cNvPr id="20" name="TextBox 19"/>
          <p:cNvSpPr txBox="1"/>
          <p:nvPr/>
        </p:nvSpPr>
        <p:spPr>
          <a:xfrm>
            <a:off x="827584" y="373306"/>
            <a:ext cx="1548172" cy="369332"/>
          </a:xfrm>
          <a:prstGeom prst="rect">
            <a:avLst/>
          </a:prstGeom>
          <a:noFill/>
        </p:spPr>
        <p:txBody>
          <a:bodyPr wrap="square" rtlCol="1">
            <a:spAutoFit/>
          </a:bodyPr>
          <a:lstStyle/>
          <a:p>
            <a:r>
              <a:rPr lang="fa-IR" dirty="0" smtClean="0"/>
              <a:t>ادمیرالتی</a:t>
            </a:r>
            <a:endParaRPr lang="fa-IR" dirty="0"/>
          </a:p>
        </p:txBody>
      </p:sp>
      <p:sp>
        <p:nvSpPr>
          <p:cNvPr id="21" name="TextBox 20"/>
          <p:cNvSpPr txBox="1"/>
          <p:nvPr/>
        </p:nvSpPr>
        <p:spPr>
          <a:xfrm>
            <a:off x="683568" y="4581128"/>
            <a:ext cx="1152128" cy="923330"/>
          </a:xfrm>
          <a:prstGeom prst="rect">
            <a:avLst/>
          </a:prstGeom>
          <a:noFill/>
        </p:spPr>
        <p:txBody>
          <a:bodyPr wrap="square" rtlCol="1">
            <a:spAutoFit/>
          </a:bodyPr>
          <a:lstStyle/>
          <a:p>
            <a:r>
              <a:rPr lang="fa-IR" dirty="0" smtClean="0"/>
              <a:t>خیابان نوسکی پراسپکت</a:t>
            </a:r>
            <a:endParaRPr lang="fa-IR" dirty="0"/>
          </a:p>
        </p:txBody>
      </p:sp>
      <p:sp>
        <p:nvSpPr>
          <p:cNvPr id="22" name="TextBox 21"/>
          <p:cNvSpPr txBox="1"/>
          <p:nvPr/>
        </p:nvSpPr>
        <p:spPr>
          <a:xfrm>
            <a:off x="4427984" y="5949280"/>
            <a:ext cx="1224136" cy="369332"/>
          </a:xfrm>
          <a:prstGeom prst="rect">
            <a:avLst/>
          </a:prstGeom>
          <a:noFill/>
        </p:spPr>
        <p:txBody>
          <a:bodyPr wrap="square" rtlCol="1">
            <a:spAutoFit/>
          </a:bodyPr>
          <a:lstStyle/>
          <a:p>
            <a:r>
              <a:rPr lang="fa-IR" dirty="0" smtClean="0"/>
              <a:t>کاخ نصرت</a:t>
            </a:r>
            <a:endParaRPr lang="fa-IR" dirty="0"/>
          </a:p>
        </p:txBody>
      </p:sp>
      <p:sp>
        <p:nvSpPr>
          <p:cNvPr id="23" name="TextBox 22"/>
          <p:cNvSpPr txBox="1"/>
          <p:nvPr/>
        </p:nvSpPr>
        <p:spPr>
          <a:xfrm>
            <a:off x="7308304" y="5157192"/>
            <a:ext cx="1440160" cy="646331"/>
          </a:xfrm>
          <a:prstGeom prst="rect">
            <a:avLst/>
          </a:prstGeom>
          <a:noFill/>
        </p:spPr>
        <p:txBody>
          <a:bodyPr wrap="square" rtlCol="1">
            <a:spAutoFit/>
          </a:bodyPr>
          <a:lstStyle/>
          <a:p>
            <a:r>
              <a:rPr lang="fa-IR" dirty="0" smtClean="0"/>
              <a:t>ستون یاد بود الکساندرا</a:t>
            </a:r>
            <a:endParaRPr lang="fa-IR" dirty="0"/>
          </a:p>
        </p:txBody>
      </p:sp>
      <p:sp>
        <p:nvSpPr>
          <p:cNvPr id="24" name="TextBox 23"/>
          <p:cNvSpPr txBox="1"/>
          <p:nvPr/>
        </p:nvSpPr>
        <p:spPr>
          <a:xfrm>
            <a:off x="7596336" y="2636912"/>
            <a:ext cx="1296144" cy="646331"/>
          </a:xfrm>
          <a:prstGeom prst="rect">
            <a:avLst/>
          </a:prstGeom>
          <a:noFill/>
        </p:spPr>
        <p:txBody>
          <a:bodyPr wrap="square" rtlCol="1">
            <a:spAutoFit/>
          </a:bodyPr>
          <a:lstStyle/>
          <a:p>
            <a:r>
              <a:rPr lang="fa-IR" dirty="0" smtClean="0"/>
              <a:t>ساختمان های جدید</a:t>
            </a:r>
            <a:endParaRPr lang="fa-IR" dirty="0"/>
          </a:p>
        </p:txBody>
      </p:sp>
      <p:sp>
        <p:nvSpPr>
          <p:cNvPr id="17" name="TextBox 16"/>
          <p:cNvSpPr txBox="1"/>
          <p:nvPr/>
        </p:nvSpPr>
        <p:spPr>
          <a:xfrm>
            <a:off x="455204" y="6381328"/>
            <a:ext cx="1884548" cy="369332"/>
          </a:xfrm>
          <a:prstGeom prst="rect">
            <a:avLst/>
          </a:prstGeom>
          <a:noFill/>
        </p:spPr>
        <p:txBody>
          <a:bodyPr wrap="square" rtlCol="1">
            <a:spAutoFit/>
          </a:bodyPr>
          <a:lstStyle/>
          <a:p>
            <a:r>
              <a:rPr lang="fa-IR" dirty="0" smtClean="0">
                <a:cs typeface="2  Nazanin" pitchFamily="2" charset="-78"/>
              </a:rPr>
              <a:t>(موریس 269:1374)</a:t>
            </a:r>
            <a:endParaRPr lang="fa-IR" dirty="0">
              <a:cs typeface="2  Nazanin" pitchFamily="2" charset="-78"/>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478" y="860620"/>
            <a:ext cx="6697044" cy="4327539"/>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216" y="373306"/>
            <a:ext cx="8431248" cy="631289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216" y="596150"/>
            <a:ext cx="8411804" cy="5605679"/>
          </a:xfrm>
          <a:prstGeom prst="rect">
            <a:avLst/>
          </a:prstGeom>
        </p:spPr>
      </p:pic>
      <p:sp>
        <p:nvSpPr>
          <p:cNvPr id="25" name="TextBox 24"/>
          <p:cNvSpPr txBox="1"/>
          <p:nvPr/>
        </p:nvSpPr>
        <p:spPr>
          <a:xfrm>
            <a:off x="179512" y="6400740"/>
            <a:ext cx="2088232" cy="307777"/>
          </a:xfrm>
          <a:prstGeom prst="rect">
            <a:avLst/>
          </a:prstGeom>
          <a:noFill/>
        </p:spPr>
        <p:txBody>
          <a:bodyPr wrap="square" rtlCol="1">
            <a:spAutoFit/>
          </a:bodyPr>
          <a:lstStyle/>
          <a:p>
            <a:r>
              <a:rPr lang="en-US" sz="1400" dirty="0" smtClean="0"/>
              <a:t>(en.wikipedia.com)</a:t>
            </a:r>
            <a:endParaRPr lang="fa-IR" sz="1400" dirty="0"/>
          </a:p>
        </p:txBody>
      </p:sp>
    </p:spTree>
    <p:extLst>
      <p:ext uri="{BB962C8B-B14F-4D97-AF65-F5344CB8AC3E}">
        <p14:creationId xmlns:p14="http://schemas.microsoft.com/office/powerpoint/2010/main" val="309983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barn(inVertical)">
                                      <p:cBhvr>
                                        <p:cTn id="59" dur="500"/>
                                        <p:tgtEl>
                                          <p:spTgt spid="2"/>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barn(inVertical)">
                                      <p:cBhvr>
                                        <p:cTn id="64" dur="500"/>
                                        <p:tgtEl>
                                          <p:spTgt spid="3"/>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barn(inVertical)">
                                      <p:cBhvr>
                                        <p:cTn id="6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3768" y="260648"/>
            <a:ext cx="8229600" cy="1143000"/>
          </a:xfrm>
        </p:spPr>
        <p:txBody>
          <a:bodyPr>
            <a:normAutofit/>
          </a:bodyPr>
          <a:lstStyle/>
          <a:p>
            <a:r>
              <a:rPr lang="fa-IR" sz="32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سن </a:t>
            </a:r>
            <a:r>
              <a:rPr lang="fa-IR" sz="32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پترز </a:t>
            </a:r>
            <a:r>
              <a:rPr lang="fa-IR" sz="32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بورگ ونیز شمال</a:t>
            </a:r>
          </a:p>
        </p:txBody>
      </p:sp>
      <p:sp>
        <p:nvSpPr>
          <p:cNvPr id="3" name="Content Placeholder 2"/>
          <p:cNvSpPr>
            <a:spLocks noGrp="1"/>
          </p:cNvSpPr>
          <p:nvPr>
            <p:ph idx="1"/>
          </p:nvPr>
        </p:nvSpPr>
        <p:spPr>
          <a:xfrm>
            <a:off x="457200" y="1600200"/>
            <a:ext cx="8686800" cy="4525963"/>
          </a:xfrm>
        </p:spPr>
        <p:txBody>
          <a:bodyPr/>
          <a:lstStyle/>
          <a:p>
            <a:pPr marL="0" indent="0" algn="r" rtl="1">
              <a:buNone/>
            </a:pPr>
            <a:r>
              <a:rPr lang="fa-IR" dirty="0">
                <a:cs typeface="B Mehr" panose="00000700000000000000" pitchFamily="2" charset="-78"/>
              </a:rPr>
              <a:t>در اين‌ شهر بيش‌ از 40 رودخانه‌ وقريب‌ 20 كانال‌ جريان‌ دارد كه‌ مجموع‌ طول‌ آنها به‌ بيش‌ از 160 كيلومتر مي‌رسد.  شهر مجموع بيش از 100 جزيره بود که با كارهاي مهندسي تعداد آنها به 42 كاهش يافت و اینک حدود 560 پل‌ ، ارتباط‌ بين‌ اين‌ جزيره‌ها را برقرار مي‌سازد. 20 پل از آنها متحركند  و 7 پل از اين تعداد بر روي رود نوا قرار دارند . طول كلي پل ها 32 كيلومتر </a:t>
            </a:r>
            <a:r>
              <a:rPr lang="fa-IR" dirty="0" smtClean="0">
                <a:cs typeface="B Mehr" panose="00000700000000000000" pitchFamily="2" charset="-78"/>
              </a:rPr>
              <a:t>است.</a:t>
            </a:r>
            <a:endParaRPr lang="fa-IR"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8168"/>
          <a:stretch/>
        </p:blipFill>
        <p:spPr>
          <a:xfrm>
            <a:off x="827584" y="1052736"/>
            <a:ext cx="8103916" cy="5184576"/>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831184"/>
            <a:ext cx="8103916" cy="540524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4277" y="59589"/>
            <a:ext cx="4118482" cy="6177723"/>
          </a:xfrm>
          <a:prstGeom prst="rect">
            <a:avLst/>
          </a:prstGeom>
        </p:spPr>
      </p:pic>
      <p:sp>
        <p:nvSpPr>
          <p:cNvPr id="7" name="TextBox 6"/>
          <p:cNvSpPr txBox="1"/>
          <p:nvPr/>
        </p:nvSpPr>
        <p:spPr>
          <a:xfrm>
            <a:off x="-1" y="6343680"/>
            <a:ext cx="2604277" cy="369332"/>
          </a:xfrm>
          <a:prstGeom prst="rect">
            <a:avLst/>
          </a:prstGeom>
          <a:noFill/>
        </p:spPr>
        <p:txBody>
          <a:bodyPr wrap="square" rtlCol="1">
            <a:spAutoFit/>
          </a:bodyPr>
          <a:lstStyle/>
          <a:p>
            <a:r>
              <a:rPr lang="en-US" dirty="0" smtClean="0"/>
              <a:t>(en.wikipedia.com)</a:t>
            </a:r>
            <a:endParaRPr lang="fa-IR" dirty="0"/>
          </a:p>
        </p:txBody>
      </p:sp>
    </p:spTree>
    <p:extLst>
      <p:ext uri="{BB962C8B-B14F-4D97-AF65-F5344CB8AC3E}">
        <p14:creationId xmlns:p14="http://schemas.microsoft.com/office/powerpoint/2010/main" val="37293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3000"/>
            <a:lum/>
          </a:blip>
          <a:srcRect/>
          <a:stretch>
            <a:fillRect l="-14000" r="-1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شهر کاخ ها</a:t>
            </a:r>
          </a:p>
        </p:txBody>
      </p:sp>
      <p:sp>
        <p:nvSpPr>
          <p:cNvPr id="3" name="Content Placeholder 2"/>
          <p:cNvSpPr>
            <a:spLocks noGrp="1"/>
          </p:cNvSpPr>
          <p:nvPr>
            <p:ph idx="1"/>
          </p:nvPr>
        </p:nvSpPr>
        <p:spPr/>
        <p:txBody>
          <a:bodyPr/>
          <a:lstStyle/>
          <a:p>
            <a:pPr marL="0" indent="0" algn="r" rtl="1">
              <a:buNone/>
            </a:pPr>
            <a:r>
              <a:rPr lang="fa-IR" sz="2700" dirty="0">
                <a:cs typeface="2  Nazanin" pitchFamily="2" charset="-78"/>
              </a:rPr>
              <a:t>این</a:t>
            </a:r>
            <a:r>
              <a:rPr lang="fa-IR" dirty="0"/>
              <a:t> </a:t>
            </a:r>
            <a:r>
              <a:rPr lang="fa-IR" sz="2700" dirty="0">
                <a:cs typeface="2  Nazanin" pitchFamily="2" charset="-78"/>
              </a:rPr>
              <a:t>شهر به شهر کاخ ها نیز معروف است، در این شهر کاخ های زیادی موجود است.</a:t>
            </a:r>
          </a:p>
          <a:p>
            <a:pPr marL="0" indent="0" algn="r" rtl="1">
              <a:buNone/>
            </a:pPr>
            <a:r>
              <a:rPr lang="fa-IR" sz="2700" dirty="0">
                <a:cs typeface="2  Nazanin" pitchFamily="2" charset="-78"/>
              </a:rPr>
              <a:t>اولین کاخی که در این شهر ساخته شد، قصر تابستانی بود، ولی باشکوه ترین آن ها کاخ زمستانی است که به سبک باروک </a:t>
            </a:r>
            <a:r>
              <a:rPr lang="fa-IR" sz="2700" dirty="0" smtClean="0">
                <a:cs typeface="2  Nazanin" pitchFamily="2" charset="-78"/>
              </a:rPr>
              <a:t>ساخته </a:t>
            </a:r>
            <a:r>
              <a:rPr lang="fa-IR" sz="2700" dirty="0">
                <a:cs typeface="2  Nazanin" pitchFamily="2" charset="-78"/>
              </a:rPr>
              <a:t>شده </a:t>
            </a:r>
            <a:r>
              <a:rPr lang="fa-IR" sz="2700" dirty="0" smtClean="0">
                <a:cs typeface="2  Nazanin" pitchFamily="2" charset="-78"/>
              </a:rPr>
              <a:t>است.</a:t>
            </a:r>
            <a:endParaRPr lang="fa-IR" sz="2700" dirty="0">
              <a:cs typeface="2  Nazanin"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692696"/>
            <a:ext cx="7380312" cy="553523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4" y="692696"/>
            <a:ext cx="8129460" cy="538259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266" y="743123"/>
            <a:ext cx="7918738" cy="5281737"/>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544" y="743123"/>
            <a:ext cx="8261391" cy="5218445"/>
          </a:xfrm>
          <a:prstGeom prst="rect">
            <a:avLst/>
          </a:prstGeom>
        </p:spPr>
      </p:pic>
      <p:sp>
        <p:nvSpPr>
          <p:cNvPr id="8" name="TextBox 7"/>
          <p:cNvSpPr txBox="1"/>
          <p:nvPr/>
        </p:nvSpPr>
        <p:spPr>
          <a:xfrm>
            <a:off x="-108520" y="6412859"/>
            <a:ext cx="2664296" cy="369332"/>
          </a:xfrm>
          <a:prstGeom prst="rect">
            <a:avLst/>
          </a:prstGeom>
          <a:noFill/>
        </p:spPr>
        <p:txBody>
          <a:bodyPr wrap="square" rtlCol="1">
            <a:spAutoFit/>
          </a:bodyPr>
          <a:lstStyle/>
          <a:p>
            <a:r>
              <a:rPr lang="en-US" dirty="0" smtClean="0"/>
              <a:t>(en.wikipedia.com)</a:t>
            </a:r>
            <a:endParaRPr lang="fa-IR" dirty="0"/>
          </a:p>
        </p:txBody>
      </p:sp>
    </p:spTree>
    <p:extLst>
      <p:ext uri="{BB962C8B-B14F-4D97-AF65-F5344CB8AC3E}">
        <p14:creationId xmlns:p14="http://schemas.microsoft.com/office/powerpoint/2010/main" val="11761433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1880" y="0"/>
            <a:ext cx="5652120" cy="2797583"/>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2786346"/>
            <a:ext cx="7416824" cy="4064013"/>
          </a:xfrm>
          <a:prstGeom prst="rect">
            <a:avLst/>
          </a:prstGeom>
        </p:spPr>
      </p:pic>
      <p:sp>
        <p:nvSpPr>
          <p:cNvPr id="5" name="TextBox 4"/>
          <p:cNvSpPr txBox="1"/>
          <p:nvPr/>
        </p:nvSpPr>
        <p:spPr>
          <a:xfrm>
            <a:off x="0" y="44011"/>
            <a:ext cx="2555776" cy="369332"/>
          </a:xfrm>
          <a:prstGeom prst="rect">
            <a:avLst/>
          </a:prstGeom>
          <a:noFill/>
        </p:spPr>
        <p:txBody>
          <a:bodyPr wrap="square" rtlCol="1">
            <a:spAutoFit/>
          </a:bodyPr>
          <a:lstStyle/>
          <a:p>
            <a:r>
              <a:rPr lang="en-US" dirty="0" smtClean="0"/>
              <a:t>(en.wikipedia.com)</a:t>
            </a:r>
            <a:endParaRPr lang="fa-IR" dirty="0"/>
          </a:p>
        </p:txBody>
      </p:sp>
    </p:spTree>
    <p:extLst>
      <p:ext uri="{BB962C8B-B14F-4D97-AF65-F5344CB8AC3E}">
        <p14:creationId xmlns:p14="http://schemas.microsoft.com/office/powerpoint/2010/main" val="480327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260648"/>
            <a:ext cx="3672408" cy="22943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8024" y="257650"/>
            <a:ext cx="3816424" cy="229729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2959389"/>
            <a:ext cx="8136904" cy="3247587"/>
          </a:xfrm>
          <a:prstGeom prst="rect">
            <a:avLst/>
          </a:prstGeom>
        </p:spPr>
      </p:pic>
      <p:sp>
        <p:nvSpPr>
          <p:cNvPr id="6" name="TextBox 5"/>
          <p:cNvSpPr txBox="1"/>
          <p:nvPr/>
        </p:nvSpPr>
        <p:spPr>
          <a:xfrm>
            <a:off x="0" y="6488668"/>
            <a:ext cx="2339752" cy="369332"/>
          </a:xfrm>
          <a:prstGeom prst="rect">
            <a:avLst/>
          </a:prstGeom>
          <a:noFill/>
        </p:spPr>
        <p:txBody>
          <a:bodyPr wrap="square" rtlCol="1">
            <a:spAutoFit/>
          </a:bodyPr>
          <a:lstStyle/>
          <a:p>
            <a:r>
              <a:rPr lang="en-US" dirty="0" smtClean="0"/>
              <a:t>(en.wikipedia.com)</a:t>
            </a:r>
            <a:endParaRPr lang="fa-IR" dirty="0"/>
          </a:p>
        </p:txBody>
      </p:sp>
    </p:spTree>
    <p:extLst>
      <p:ext uri="{BB962C8B-B14F-4D97-AF65-F5344CB8AC3E}">
        <p14:creationId xmlns:p14="http://schemas.microsoft.com/office/powerpoint/2010/main" val="1254757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04" y="68254"/>
            <a:ext cx="4248472" cy="284199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0920" y="3140968"/>
            <a:ext cx="4752528" cy="3564396"/>
          </a:xfrm>
          <a:prstGeom prst="rect">
            <a:avLst/>
          </a:prstGeom>
        </p:spPr>
      </p:pic>
      <p:sp>
        <p:nvSpPr>
          <p:cNvPr id="6" name="TextBox 5"/>
          <p:cNvSpPr txBox="1"/>
          <p:nvPr/>
        </p:nvSpPr>
        <p:spPr>
          <a:xfrm>
            <a:off x="0" y="6336032"/>
            <a:ext cx="2699792" cy="369332"/>
          </a:xfrm>
          <a:prstGeom prst="rect">
            <a:avLst/>
          </a:prstGeom>
          <a:noFill/>
        </p:spPr>
        <p:txBody>
          <a:bodyPr wrap="square" rtlCol="1">
            <a:spAutoFit/>
          </a:bodyPr>
          <a:lstStyle/>
          <a:p>
            <a:r>
              <a:rPr lang="en-US" dirty="0" smtClean="0"/>
              <a:t>(en.wikipedia.com)</a:t>
            </a:r>
            <a:endParaRPr lang="fa-IR" dirty="0"/>
          </a:p>
        </p:txBody>
      </p:sp>
    </p:spTree>
    <p:extLst>
      <p:ext uri="{BB962C8B-B14F-4D97-AF65-F5344CB8AC3E}">
        <p14:creationId xmlns:p14="http://schemas.microsoft.com/office/powerpoint/2010/main" val="23475888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24905"/>
            <a:ext cx="5677301" cy="333208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1070" y="3564094"/>
            <a:ext cx="4453632" cy="3228884"/>
          </a:xfrm>
          <a:prstGeom prst="rect">
            <a:avLst/>
          </a:prstGeom>
        </p:spPr>
      </p:pic>
      <p:sp>
        <p:nvSpPr>
          <p:cNvPr id="6" name="TextBox 5"/>
          <p:cNvSpPr txBox="1"/>
          <p:nvPr/>
        </p:nvSpPr>
        <p:spPr>
          <a:xfrm>
            <a:off x="107504" y="6337205"/>
            <a:ext cx="2520280" cy="369332"/>
          </a:xfrm>
          <a:prstGeom prst="rect">
            <a:avLst/>
          </a:prstGeom>
          <a:noFill/>
        </p:spPr>
        <p:txBody>
          <a:bodyPr wrap="square" rtlCol="1">
            <a:spAutoFit/>
          </a:bodyPr>
          <a:lstStyle/>
          <a:p>
            <a:r>
              <a:rPr lang="en-US" dirty="0" smtClean="0"/>
              <a:t>(en.wikipedia.com)</a:t>
            </a:r>
            <a:endParaRPr lang="fa-IR" dirty="0"/>
          </a:p>
        </p:txBody>
      </p:sp>
    </p:spTree>
    <p:extLst>
      <p:ext uri="{BB962C8B-B14F-4D97-AF65-F5344CB8AC3E}">
        <p14:creationId xmlns:p14="http://schemas.microsoft.com/office/powerpoint/2010/main" val="9169920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solidFill>
                  <a:schemeClr val="bg2">
                    <a:lumMod val="25000"/>
                  </a:schemeClr>
                </a:solidFill>
                <a:effectLst>
                  <a:reflection blurRad="6350" stA="55000" endA="300" endPos="45500" dir="5400000" sy="-100000" algn="bl" rotWithShape="0"/>
                </a:effectLst>
                <a:cs typeface="2  Bardiya" pitchFamily="2" charset="-78"/>
              </a:rPr>
              <a:t>منابع</a:t>
            </a:r>
          </a:p>
        </p:txBody>
      </p:sp>
      <p:sp>
        <p:nvSpPr>
          <p:cNvPr id="3" name="Content Placeholder 2"/>
          <p:cNvSpPr>
            <a:spLocks noGrp="1"/>
          </p:cNvSpPr>
          <p:nvPr>
            <p:ph idx="1"/>
          </p:nvPr>
        </p:nvSpPr>
        <p:spPr/>
        <p:txBody>
          <a:bodyPr>
            <a:normAutofit/>
          </a:bodyPr>
          <a:lstStyle/>
          <a:p>
            <a:pPr algn="r" rtl="1">
              <a:buFont typeface="Wingdings" pitchFamily="2" charset="2"/>
              <a:buChar char="v"/>
            </a:pPr>
            <a:r>
              <a:rPr lang="fa-IR" sz="2000" dirty="0"/>
              <a:t>موریس،جیمز(تاریخ شکل شهر)،1391،ترجمه راضیه رضازاده،انتشارات علم و صنعت</a:t>
            </a:r>
          </a:p>
          <a:p>
            <a:pPr algn="r" rtl="1">
              <a:buFont typeface="Wingdings" pitchFamily="2" charset="2"/>
              <a:buChar char="v"/>
            </a:pPr>
            <a:r>
              <a:rPr lang="fa-IR" sz="2000" dirty="0"/>
              <a:t>بیکن، ادموند(طراحی شهرها)، 1391،ترجمه فرزانه طاهری، انتشارات شهیدی</a:t>
            </a:r>
          </a:p>
          <a:p>
            <a:pPr algn="r" rtl="1">
              <a:buFont typeface="Wingdings" pitchFamily="2" charset="2"/>
              <a:buChar char="v"/>
            </a:pPr>
            <a:r>
              <a:rPr lang="en-US" sz="2000" dirty="0" smtClean="0"/>
              <a:t>www.en.wikipedia.org</a:t>
            </a:r>
            <a:endParaRPr lang="en-US" sz="2000" dirty="0"/>
          </a:p>
          <a:p>
            <a:pPr algn="r" rtl="1">
              <a:buFont typeface="Wingdings" pitchFamily="2" charset="2"/>
              <a:buChar char="v"/>
            </a:pPr>
            <a:r>
              <a:rPr lang="en-US" sz="2000" dirty="0" smtClean="0"/>
              <a:t>www.fa.wikimedia.com</a:t>
            </a:r>
            <a:endParaRPr lang="en-US" sz="2000" dirty="0"/>
          </a:p>
          <a:p>
            <a:pPr marL="0" indent="0" algn="r" rtl="1">
              <a:buNone/>
            </a:pPr>
            <a:endParaRPr lang="fa-IR" sz="2000" dirty="0"/>
          </a:p>
        </p:txBody>
      </p:sp>
    </p:spTree>
    <p:extLst>
      <p:ext uri="{BB962C8B-B14F-4D97-AF65-F5344CB8AC3E}">
        <p14:creationId xmlns:p14="http://schemas.microsoft.com/office/powerpoint/2010/main" val="22754710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40104"/>
            <a:ext cx="6512511" cy="1143000"/>
          </a:xfrm>
        </p:spPr>
        <p:txBody>
          <a:bodyPr/>
          <a:lstStyle/>
          <a:p>
            <a:pPr algn="ctr" rtl="1"/>
            <a:r>
              <a:rPr lang="fa-IR" dirty="0" smtClean="0">
                <a:effectLst/>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cs typeface="2  Nazanin" pitchFamily="2" charset="-78"/>
              </a:rPr>
              <a:t>معرفی</a:t>
            </a:r>
            <a:r>
              <a:rPr lang="fa-IR" dirty="0" smtClean="0">
                <a:effectLst/>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cs typeface="2  Nazanin" pitchFamily="2" charset="-78"/>
              </a:rPr>
              <a:t>سن</a:t>
            </a:r>
            <a:r>
              <a:rPr lang="fa-IR" dirty="0" smtClean="0">
                <a:effectLst/>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cs typeface="2  Nazanin" pitchFamily="2" charset="-78"/>
              </a:rPr>
              <a:t>پترزبورگ</a:t>
            </a:r>
            <a:r>
              <a:rPr lang="fa-IR" dirty="0" smtClean="0">
                <a:effectLst/>
                <a:cs typeface="2  Nazanin" pitchFamily="2" charset="-78"/>
              </a:rPr>
              <a:t> </a:t>
            </a:r>
            <a:endParaRPr lang="fa-IR" dirty="0">
              <a:effectLst/>
              <a:cs typeface="2  Nazanin" pitchFamily="2" charset="-78"/>
            </a:endParaRPr>
          </a:p>
        </p:txBody>
      </p:sp>
      <p:sp>
        <p:nvSpPr>
          <p:cNvPr id="5" name="Content Placeholder 4"/>
          <p:cNvSpPr>
            <a:spLocks noGrp="1"/>
          </p:cNvSpPr>
          <p:nvPr>
            <p:ph idx="1"/>
          </p:nvPr>
        </p:nvSpPr>
        <p:spPr>
          <a:xfrm>
            <a:off x="1" y="1196752"/>
            <a:ext cx="8820472" cy="1656184"/>
          </a:xfrm>
        </p:spPr>
        <p:txBody>
          <a:bodyPr>
            <a:noAutofit/>
          </a:bodyPr>
          <a:lstStyle/>
          <a:p>
            <a:pPr marL="45720" indent="0" algn="r" rtl="1">
              <a:buNone/>
            </a:pPr>
            <a:r>
              <a:rPr lang="fa-IR" sz="2400" b="1" dirty="0" smtClean="0">
                <a:cs typeface="2  Nazanin" pitchFamily="2" charset="-78"/>
              </a:rPr>
              <a:t>سن پترزبورگ دومین شهر بزرگ </a:t>
            </a:r>
            <a:r>
              <a:rPr lang="fa-IR" sz="2400" b="1" dirty="0">
                <a:cs typeface="2  Nazanin" pitchFamily="2" charset="-78"/>
              </a:rPr>
              <a:t>روسیه</a:t>
            </a:r>
            <a:r>
              <a:rPr lang="fa-IR" sz="2400" b="1" dirty="0" smtClean="0">
                <a:cs typeface="2  Nazanin" pitchFamily="2" charset="-78"/>
              </a:rPr>
              <a:t> پس از مسکو می‌باشد که در منتهی‌الیه شمال‌غرب این کشور واقع شده‌است.</a:t>
            </a:r>
          </a:p>
          <a:p>
            <a:pPr marL="45720" indent="0" algn="r" rtl="1">
              <a:buNone/>
            </a:pPr>
            <a:r>
              <a:rPr lang="fa-IR" sz="2400" b="1" dirty="0" smtClean="0">
                <a:cs typeface="2  Nazanin" pitchFamily="2" charset="-78"/>
              </a:rPr>
              <a:t>این </a:t>
            </a:r>
            <a:r>
              <a:rPr lang="fa-IR" sz="2400" b="1" dirty="0">
                <a:cs typeface="2  Nazanin" pitchFamily="2" charset="-78"/>
              </a:rPr>
              <a:t>شهر در سال ۱۷۰۳ به دستور و با نظارت پتر کبیر ساخته </a:t>
            </a:r>
            <a:r>
              <a:rPr lang="fa-IR" sz="2400" b="1" dirty="0" smtClean="0">
                <a:cs typeface="2  Nazanin" pitchFamily="2" charset="-78"/>
              </a:rPr>
              <a:t>شد.</a:t>
            </a:r>
          </a:p>
          <a:p>
            <a:pPr marL="45720" indent="0" algn="r" rtl="1">
              <a:buNone/>
            </a:pPr>
            <a:r>
              <a:rPr lang="fa-IR" sz="2400" b="1" dirty="0" smtClean="0">
                <a:cs typeface="2  Nazanin" pitchFamily="2" charset="-78"/>
              </a:rPr>
              <a:t>پس </a:t>
            </a:r>
            <a:r>
              <a:rPr lang="fa-IR" sz="2400" b="1" dirty="0">
                <a:cs typeface="2  Nazanin" pitchFamily="2" charset="-78"/>
              </a:rPr>
              <a:t>از واژگونی فرمانروایی تزارها به نام لنین، لنینگراد خوانده شد و با فروپاشی شوروی در این کشور به نام پیشینش بازخوانده شد.</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2636912"/>
            <a:ext cx="5904656" cy="4074213"/>
          </a:xfrm>
          <a:prstGeom prst="rect">
            <a:avLst/>
          </a:prstGeom>
        </p:spPr>
      </p:pic>
    </p:spTree>
    <p:extLst>
      <p:ext uri="{BB962C8B-B14F-4D97-AF65-F5344CB8AC3E}">
        <p14:creationId xmlns:p14="http://schemas.microsoft.com/office/powerpoint/2010/main" val="1707744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1880" y="14469"/>
            <a:ext cx="6512511" cy="1143000"/>
          </a:xfrm>
        </p:spPr>
        <p:txBody>
          <a:bodyPr/>
          <a:lstStyle/>
          <a:p>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دوره</a:t>
            </a:r>
            <a:r>
              <a:rPr lang="fa-IR" dirty="0" smtClean="0"/>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شکل</a:t>
            </a:r>
            <a:r>
              <a:rPr lang="fa-IR" dirty="0" smtClean="0"/>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گیری</a:t>
            </a:r>
            <a:r>
              <a:rPr lang="fa-IR" dirty="0" smtClean="0"/>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شهر</a:t>
            </a:r>
          </a:p>
        </p:txBody>
      </p:sp>
      <p:sp>
        <p:nvSpPr>
          <p:cNvPr id="6" name="Content Placeholder 2"/>
          <p:cNvSpPr>
            <a:spLocks noGrp="1"/>
          </p:cNvSpPr>
          <p:nvPr>
            <p:ph idx="1"/>
          </p:nvPr>
        </p:nvSpPr>
        <p:spPr>
          <a:xfrm>
            <a:off x="-20391" y="1954977"/>
            <a:ext cx="8709012" cy="969288"/>
          </a:xfrm>
        </p:spPr>
        <p:txBody>
          <a:bodyPr>
            <a:normAutofit/>
          </a:bodyPr>
          <a:lstStyle/>
          <a:p>
            <a:pPr marL="45720" indent="0" algn="r" rtl="1">
              <a:buNone/>
            </a:pPr>
            <a:r>
              <a:rPr lang="fa-IR" sz="2400" b="1" dirty="0">
                <a:cs typeface="2  Nazanin" pitchFamily="2" charset="-78"/>
              </a:rPr>
              <a:t>سن پترزبورگ </a:t>
            </a:r>
            <a:r>
              <a:rPr lang="fa-IR" sz="2400" b="1" dirty="0" smtClean="0">
                <a:cs typeface="2  Nazanin" pitchFamily="2" charset="-78"/>
              </a:rPr>
              <a:t>،مهمترین </a:t>
            </a:r>
            <a:r>
              <a:rPr lang="fa-IR" sz="2400" b="1" dirty="0">
                <a:cs typeface="2  Nazanin" pitchFamily="2" charset="-78"/>
              </a:rPr>
              <a:t>نمونه کاربرد اصول طراحی دوره رنسانس در طراحی یک شهر کاملا جدید میباشد</a:t>
            </a:r>
            <a:r>
              <a:rPr lang="fa-IR" sz="1600" dirty="0" smtClean="0">
                <a:cs typeface="2  Nazanin" pitchFamily="2" charset="-78"/>
              </a:rPr>
              <a:t>.(موریس 267:1393)</a:t>
            </a:r>
          </a:p>
          <a:p>
            <a:pPr marL="45720" indent="0" algn="r" rtl="1">
              <a:buNone/>
            </a:pPr>
            <a:endParaRPr lang="fa-IR" sz="2400" dirty="0">
              <a:cs typeface="2  Nazanin" pitchFamily="2" charset="-78"/>
            </a:endParaRPr>
          </a:p>
        </p:txBody>
      </p:sp>
      <p:sp>
        <p:nvSpPr>
          <p:cNvPr id="7" name="TextBox 6"/>
          <p:cNvSpPr txBox="1"/>
          <p:nvPr/>
        </p:nvSpPr>
        <p:spPr>
          <a:xfrm>
            <a:off x="2123728" y="3596682"/>
            <a:ext cx="6120680" cy="830997"/>
          </a:xfrm>
          <a:prstGeom prst="rect">
            <a:avLst/>
          </a:prstGeom>
          <a:noFill/>
        </p:spPr>
        <p:txBody>
          <a:bodyPr wrap="square" rtlCol="1">
            <a:spAutoFit/>
          </a:bodyPr>
          <a:lstStyle/>
          <a:p>
            <a:r>
              <a:rPr lang="fa-IR" sz="2000" b="1" dirty="0">
                <a:cs typeface="2  Nazanin" pitchFamily="2" charset="-78"/>
              </a:rPr>
              <a:t>    </a:t>
            </a:r>
            <a:r>
              <a:rPr lang="fa-IR" sz="2000" b="1" dirty="0" smtClean="0">
                <a:cs typeface="2  Nazanin" pitchFamily="2" charset="-78"/>
              </a:rPr>
              <a:t>                       </a:t>
            </a:r>
            <a:r>
              <a:rPr lang="fa-IR" sz="2800" b="1" dirty="0">
                <a:cs typeface="2  Nazanin" pitchFamily="2" charset="-78"/>
              </a:rPr>
              <a:t>دوره رنسانس</a:t>
            </a:r>
          </a:p>
          <a:p>
            <a:r>
              <a:rPr lang="fa-IR" sz="2000" b="1" dirty="0" smtClean="0">
                <a:cs typeface="2  Nazanin" pitchFamily="2" charset="-78"/>
              </a:rPr>
              <a:t>             سه </a:t>
            </a:r>
            <a:r>
              <a:rPr lang="fa-IR" sz="2000" b="1" dirty="0">
                <a:cs typeface="2  Nazanin" pitchFamily="2" charset="-78"/>
              </a:rPr>
              <a:t>عنصر اصلی برای طراحی </a:t>
            </a:r>
            <a:r>
              <a:rPr lang="fa-IR" sz="2000" b="1" dirty="0" smtClean="0">
                <a:cs typeface="2  Nazanin" pitchFamily="2" charset="-78"/>
              </a:rPr>
              <a:t>شهری</a:t>
            </a:r>
            <a:endParaRPr lang="fa-IR" sz="2000" b="1" dirty="0">
              <a:cs typeface="2  Nazanin" pitchFamily="2" charset="-78"/>
            </a:endParaRPr>
          </a:p>
        </p:txBody>
      </p:sp>
      <p:cxnSp>
        <p:nvCxnSpPr>
          <p:cNvPr id="8" name="Straight Arrow Connector 7"/>
          <p:cNvCxnSpPr/>
          <p:nvPr/>
        </p:nvCxnSpPr>
        <p:spPr>
          <a:xfrm flipH="1">
            <a:off x="3781242" y="4012181"/>
            <a:ext cx="1152128"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9" name="TextBox 8"/>
          <p:cNvSpPr txBox="1"/>
          <p:nvPr/>
        </p:nvSpPr>
        <p:spPr>
          <a:xfrm>
            <a:off x="755576" y="3822037"/>
            <a:ext cx="3015231" cy="400110"/>
          </a:xfrm>
          <a:prstGeom prst="rect">
            <a:avLst/>
          </a:prstGeom>
          <a:noFill/>
        </p:spPr>
        <p:txBody>
          <a:bodyPr wrap="square" rtlCol="1">
            <a:spAutoFit/>
          </a:bodyPr>
          <a:lstStyle/>
          <a:p>
            <a:r>
              <a:rPr lang="fa-IR" sz="2000" b="1" dirty="0">
                <a:cs typeface="2  Nazanin" pitchFamily="2" charset="-78"/>
              </a:rPr>
              <a:t>خیابان</a:t>
            </a:r>
            <a:r>
              <a:rPr lang="fa-IR" dirty="0" smtClean="0"/>
              <a:t> </a:t>
            </a:r>
            <a:r>
              <a:rPr lang="fa-IR" sz="2000" b="1" dirty="0">
                <a:cs typeface="2  Nazanin" pitchFamily="2" charset="-78"/>
              </a:rPr>
              <a:t>اصلی و مستقیم</a:t>
            </a:r>
          </a:p>
        </p:txBody>
      </p:sp>
      <p:cxnSp>
        <p:nvCxnSpPr>
          <p:cNvPr id="10" name="Straight Arrow Connector 9"/>
          <p:cNvCxnSpPr/>
          <p:nvPr/>
        </p:nvCxnSpPr>
        <p:spPr>
          <a:xfrm flipH="1">
            <a:off x="3997266" y="4020942"/>
            <a:ext cx="936104" cy="53406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1" name="TextBox 10"/>
          <p:cNvSpPr txBox="1"/>
          <p:nvPr/>
        </p:nvSpPr>
        <p:spPr>
          <a:xfrm>
            <a:off x="179512" y="4375929"/>
            <a:ext cx="3696411" cy="400110"/>
          </a:xfrm>
          <a:prstGeom prst="rect">
            <a:avLst/>
          </a:prstGeom>
          <a:noFill/>
        </p:spPr>
        <p:txBody>
          <a:bodyPr wrap="square" rtlCol="1">
            <a:spAutoFit/>
          </a:bodyPr>
          <a:lstStyle/>
          <a:p>
            <a:r>
              <a:rPr lang="fa-IR" sz="2000" b="1" dirty="0">
                <a:cs typeface="2  Nazanin" pitchFamily="2" charset="-78"/>
              </a:rPr>
              <a:t>مناطقی باشبکه شطرنجی</a:t>
            </a:r>
          </a:p>
        </p:txBody>
      </p:sp>
      <p:cxnSp>
        <p:nvCxnSpPr>
          <p:cNvPr id="12" name="Straight Arrow Connector 11"/>
          <p:cNvCxnSpPr/>
          <p:nvPr/>
        </p:nvCxnSpPr>
        <p:spPr>
          <a:xfrm flipH="1">
            <a:off x="4357306" y="4034155"/>
            <a:ext cx="576064" cy="108012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a:off x="1403648" y="5017309"/>
            <a:ext cx="2930467" cy="400110"/>
          </a:xfrm>
          <a:prstGeom prst="rect">
            <a:avLst/>
          </a:prstGeom>
          <a:noFill/>
        </p:spPr>
        <p:txBody>
          <a:bodyPr wrap="square" rtlCol="1">
            <a:spAutoFit/>
          </a:bodyPr>
          <a:lstStyle/>
          <a:p>
            <a:r>
              <a:rPr lang="fa-IR" sz="2000" b="1" dirty="0">
                <a:cs typeface="2  Nazanin" pitchFamily="2" charset="-78"/>
              </a:rPr>
              <a:t>فضاهای بسته</a:t>
            </a:r>
          </a:p>
        </p:txBody>
      </p:sp>
      <p:sp>
        <p:nvSpPr>
          <p:cNvPr id="18" name="TextBox 17"/>
          <p:cNvSpPr txBox="1"/>
          <p:nvPr/>
        </p:nvSpPr>
        <p:spPr>
          <a:xfrm>
            <a:off x="460382" y="5877272"/>
            <a:ext cx="2369717" cy="369332"/>
          </a:xfrm>
          <a:prstGeom prst="rect">
            <a:avLst/>
          </a:prstGeom>
          <a:noFill/>
        </p:spPr>
        <p:txBody>
          <a:bodyPr wrap="square" rtlCol="1">
            <a:spAutoFit/>
          </a:bodyPr>
          <a:lstStyle/>
          <a:p>
            <a:r>
              <a:rPr lang="fa-IR" dirty="0" smtClean="0">
                <a:cs typeface="2  Nazanin" pitchFamily="2" charset="-78"/>
              </a:rPr>
              <a:t>(موریس 165،168  1374)</a:t>
            </a:r>
            <a:endParaRPr lang="fa-IR" dirty="0">
              <a:cs typeface="2  Nazanin" pitchFamily="2" charset="-78"/>
            </a:endParaRPr>
          </a:p>
        </p:txBody>
      </p:sp>
    </p:spTree>
    <p:extLst>
      <p:ext uri="{BB962C8B-B14F-4D97-AF65-F5344CB8AC3E}">
        <p14:creationId xmlns:p14="http://schemas.microsoft.com/office/powerpoint/2010/main" val="877070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88024" y="1988840"/>
            <a:ext cx="4168552" cy="681256"/>
          </a:xfrm>
        </p:spPr>
        <p:txBody>
          <a:bodyPr>
            <a:noAutofit/>
          </a:bodyPr>
          <a:lstStyle/>
          <a:p>
            <a:pPr marL="45720" indent="0" algn="r" rtl="1">
              <a:buNone/>
            </a:pPr>
            <a:r>
              <a:rPr lang="fa-IR" sz="2400" b="1" dirty="0">
                <a:cs typeface="2  Nazanin" pitchFamily="2" charset="-78"/>
              </a:rPr>
              <a:t>طراحی سنپترزبورگ دارای دو امتیاز ویژه </a:t>
            </a:r>
            <a:r>
              <a:rPr lang="fa-IR" sz="2400" b="1" dirty="0" smtClean="0">
                <a:cs typeface="2  Nazanin" pitchFamily="2" charset="-78"/>
              </a:rPr>
              <a:t>بود</a:t>
            </a:r>
            <a:endParaRPr lang="fa-IR" sz="2400" b="1" dirty="0">
              <a:cs typeface="2  Nazanin" pitchFamily="2" charset="-78"/>
            </a:endParaRPr>
          </a:p>
        </p:txBody>
      </p:sp>
      <p:cxnSp>
        <p:nvCxnSpPr>
          <p:cNvPr id="5" name="Straight Arrow Connector 4"/>
          <p:cNvCxnSpPr/>
          <p:nvPr/>
        </p:nvCxnSpPr>
        <p:spPr>
          <a:xfrm flipH="1">
            <a:off x="4310529" y="2213948"/>
            <a:ext cx="864096"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6" name="TextBox 5"/>
          <p:cNvSpPr txBox="1"/>
          <p:nvPr/>
        </p:nvSpPr>
        <p:spPr>
          <a:xfrm>
            <a:off x="1331639" y="1944227"/>
            <a:ext cx="2978889" cy="830997"/>
          </a:xfrm>
          <a:prstGeom prst="rect">
            <a:avLst/>
          </a:prstGeom>
          <a:noFill/>
        </p:spPr>
        <p:txBody>
          <a:bodyPr wrap="square" rtlCol="1">
            <a:spAutoFit/>
          </a:bodyPr>
          <a:lstStyle/>
          <a:p>
            <a:r>
              <a:rPr lang="fa-IR" sz="2400" b="1" dirty="0" smtClean="0">
                <a:cs typeface="2  Nazanin" pitchFamily="2" charset="-78"/>
              </a:rPr>
              <a:t>1- وجود </a:t>
            </a:r>
            <a:r>
              <a:rPr lang="fa-IR" sz="2400" b="1" dirty="0">
                <a:cs typeface="2  Nazanin" pitchFamily="2" charset="-78"/>
              </a:rPr>
              <a:t>زمینی بکر که تنها عوارض زمین عامل تعیین کننده طراحی بود</a:t>
            </a:r>
            <a:r>
              <a:rPr lang="fa-IR" dirty="0" smtClean="0"/>
              <a:t>.</a:t>
            </a:r>
            <a:endParaRPr lang="fa-IR" dirty="0"/>
          </a:p>
        </p:txBody>
      </p:sp>
      <p:cxnSp>
        <p:nvCxnSpPr>
          <p:cNvPr id="8" name="Straight Arrow Connector 7"/>
          <p:cNvCxnSpPr/>
          <p:nvPr/>
        </p:nvCxnSpPr>
        <p:spPr>
          <a:xfrm flipH="1">
            <a:off x="4589681" y="2310056"/>
            <a:ext cx="648072" cy="72008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9" name="TextBox 8"/>
          <p:cNvSpPr txBox="1"/>
          <p:nvPr/>
        </p:nvSpPr>
        <p:spPr>
          <a:xfrm>
            <a:off x="1475656" y="3144556"/>
            <a:ext cx="3339146" cy="1200329"/>
          </a:xfrm>
          <a:prstGeom prst="rect">
            <a:avLst/>
          </a:prstGeom>
          <a:noFill/>
        </p:spPr>
        <p:txBody>
          <a:bodyPr wrap="square" rtlCol="1">
            <a:spAutoFit/>
          </a:bodyPr>
          <a:lstStyle/>
          <a:p>
            <a:r>
              <a:rPr lang="fa-IR" sz="2400" b="1" dirty="0" smtClean="0">
                <a:cs typeface="2  Nazanin" pitchFamily="2" charset="-78"/>
              </a:rPr>
              <a:t>2- در </a:t>
            </a:r>
            <a:r>
              <a:rPr lang="fa-IR" sz="2400" b="1" dirty="0">
                <a:cs typeface="2  Nazanin" pitchFamily="2" charset="-78"/>
              </a:rPr>
              <a:t>زمان پایه گذاری سن پترزبورگ در سال 1712 اروپا به مدت 3 قرن طراحی شهری به سبک رنسانس تجربه کرده بود</a:t>
            </a:r>
            <a:r>
              <a:rPr lang="fa-IR" sz="2400" dirty="0" smtClean="0">
                <a:cs typeface="2  Nazanin" pitchFamily="2" charset="-78"/>
              </a:rPr>
              <a:t>.</a:t>
            </a:r>
            <a:endParaRPr lang="fa-IR" sz="2400" dirty="0">
              <a:cs typeface="2  Nazanin" pitchFamily="2" charset="-78"/>
            </a:endParaRPr>
          </a:p>
        </p:txBody>
      </p:sp>
      <p:sp>
        <p:nvSpPr>
          <p:cNvPr id="10" name="TextBox 9"/>
          <p:cNvSpPr txBox="1"/>
          <p:nvPr/>
        </p:nvSpPr>
        <p:spPr>
          <a:xfrm>
            <a:off x="2699792" y="548680"/>
            <a:ext cx="5852662" cy="646331"/>
          </a:xfrm>
          <a:prstGeom prst="rect">
            <a:avLst/>
          </a:prstGeom>
          <a:noFill/>
        </p:spPr>
        <p:txBody>
          <a:bodyPr wrap="square" rtlCol="1">
            <a:spAutoFit/>
          </a:bodyPr>
          <a:lstStyle/>
          <a:p>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2  Nazanin" pitchFamily="2" charset="-78"/>
              </a:rPr>
              <a:t>دلیل</a:t>
            </a:r>
            <a:r>
              <a:rPr lang="fa-IR" sz="3600" dirty="0" smtClean="0">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2  Nazanin" pitchFamily="2" charset="-78"/>
              </a:rPr>
              <a:t>طراحی</a:t>
            </a:r>
            <a:r>
              <a:rPr lang="fa-IR" sz="3600" dirty="0" smtClean="0">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2  Nazanin" pitchFamily="2" charset="-78"/>
              </a:rPr>
              <a:t>خوب</a:t>
            </a:r>
            <a:r>
              <a:rPr lang="fa-IR" sz="3600" dirty="0" smtClean="0">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2  Nazanin" pitchFamily="2" charset="-78"/>
              </a:rPr>
              <a:t>سن</a:t>
            </a:r>
            <a:r>
              <a:rPr lang="fa-IR" sz="3600" dirty="0" smtClean="0">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2  Nazanin" pitchFamily="2" charset="-78"/>
              </a:rPr>
              <a:t>پترزبورگ</a:t>
            </a:r>
            <a:r>
              <a:rPr lang="fa-IR" sz="2800" dirty="0" smtClean="0">
                <a:cs typeface="2  Nazanin" pitchFamily="2" charset="-78"/>
              </a:rPr>
              <a:t>:</a:t>
            </a:r>
            <a:endParaRPr lang="fa-IR" sz="2800" dirty="0">
              <a:cs typeface="2  Nazanin" pitchFamily="2" charset="-78"/>
            </a:endParaRPr>
          </a:p>
        </p:txBody>
      </p:sp>
      <p:sp>
        <p:nvSpPr>
          <p:cNvPr id="11" name="TextBox 10"/>
          <p:cNvSpPr txBox="1"/>
          <p:nvPr/>
        </p:nvSpPr>
        <p:spPr>
          <a:xfrm>
            <a:off x="815244" y="6298878"/>
            <a:ext cx="1884548" cy="369332"/>
          </a:xfrm>
          <a:prstGeom prst="rect">
            <a:avLst/>
          </a:prstGeom>
          <a:noFill/>
        </p:spPr>
        <p:txBody>
          <a:bodyPr wrap="square" rtlCol="1">
            <a:spAutoFit/>
          </a:bodyPr>
          <a:lstStyle/>
          <a:p>
            <a:r>
              <a:rPr lang="fa-IR" dirty="0" smtClean="0">
                <a:cs typeface="2  Nazanin" pitchFamily="2" charset="-78"/>
              </a:rPr>
              <a:t>(موریس 267:1374)</a:t>
            </a:r>
            <a:endParaRPr lang="fa-IR" dirty="0">
              <a:cs typeface="2  Nazanin" pitchFamily="2" charset="-78"/>
            </a:endParaRPr>
          </a:p>
        </p:txBody>
      </p:sp>
    </p:spTree>
    <p:extLst>
      <p:ext uri="{BB962C8B-B14F-4D97-AF65-F5344CB8AC3E}">
        <p14:creationId xmlns:p14="http://schemas.microsoft.com/office/powerpoint/2010/main" val="11664895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269" y="131817"/>
            <a:ext cx="6512511" cy="648072"/>
          </a:xfrm>
        </p:spPr>
        <p:txBody>
          <a:bodyPr>
            <a:normAutofit fontScale="90000"/>
          </a:bodyPr>
          <a:lstStyle/>
          <a:p>
            <a:pPr algn="r" rtl="1"/>
            <a:r>
              <a:rPr lang="fa-IR" sz="40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موقعیت</a:t>
            </a:r>
            <a:r>
              <a:rPr lang="fa-IR" sz="2800" dirty="0" smtClean="0">
                <a:cs typeface="2  Nazanin" pitchFamily="2" charset="-78"/>
              </a:rPr>
              <a:t> </a:t>
            </a:r>
            <a:r>
              <a:rPr lang="fa-IR" sz="40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سن</a:t>
            </a:r>
            <a:r>
              <a:rPr lang="fa-IR" sz="2800" dirty="0" smtClean="0">
                <a:cs typeface="2  Nazanin" pitchFamily="2" charset="-78"/>
              </a:rPr>
              <a:t> </a:t>
            </a:r>
            <a:r>
              <a:rPr lang="fa-IR" sz="40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پترزبورگ</a:t>
            </a:r>
            <a:r>
              <a:rPr lang="fa-IR" sz="2800" dirty="0" smtClean="0">
                <a:cs typeface="2  Nazanin" pitchFamily="2" charset="-78"/>
              </a:rPr>
              <a:t/>
            </a:r>
            <a:br>
              <a:rPr lang="fa-IR" sz="2800" dirty="0" smtClean="0">
                <a:cs typeface="2  Nazanin" pitchFamily="2" charset="-78"/>
              </a:rPr>
            </a:br>
            <a:endParaRPr lang="fa-IR" sz="2800" dirty="0">
              <a:cs typeface="2  Nazanin" pitchFamily="2" charset="-78"/>
            </a:endParaRPr>
          </a:p>
        </p:txBody>
      </p:sp>
      <p:sp>
        <p:nvSpPr>
          <p:cNvPr id="3" name="Content Placeholder 2"/>
          <p:cNvSpPr>
            <a:spLocks noGrp="1"/>
          </p:cNvSpPr>
          <p:nvPr>
            <p:ph idx="1"/>
          </p:nvPr>
        </p:nvSpPr>
        <p:spPr>
          <a:xfrm>
            <a:off x="439180" y="693543"/>
            <a:ext cx="8601000" cy="1440160"/>
          </a:xfrm>
        </p:spPr>
        <p:txBody>
          <a:bodyPr vert="horz" lIns="91440" tIns="45720" rIns="91440" bIns="45720" rtlCol="1">
            <a:normAutofit/>
          </a:bodyPr>
          <a:lstStyle/>
          <a:p>
            <a:pPr marL="45720" indent="0" algn="r" rtl="1">
              <a:buNone/>
            </a:pPr>
            <a:r>
              <a:rPr lang="fa-IR" sz="2800" b="1" dirty="0">
                <a:cs typeface="2  Nazanin" pitchFamily="2" charset="-78"/>
              </a:rPr>
              <a:t>قرن 17روسیه به کشوری پهناور و یکپارچه تبدیل شده بود.با این همه به اب های ازاد دسترسی نداشت.دریای سیاه تحت کنترل ترک ها بود و دریای بالتیک نیز پس از فتح سرزمین های اطراف خلیج فنلاند در اختیار سوئدیها بود.</a:t>
            </a:r>
          </a:p>
          <a:p>
            <a:pPr marL="45720" indent="0" algn="r" rtl="1">
              <a:buNone/>
            </a:pPr>
            <a:endParaRPr lang="fa-IR" sz="2800" b="1" dirty="0">
              <a:cs typeface="2  Nazanin" pitchFamily="2" charset="-78"/>
            </a:endParaRPr>
          </a:p>
          <a:p>
            <a:pPr marL="45720" indent="0" algn="r" rtl="1">
              <a:buNone/>
            </a:pPr>
            <a:endParaRPr lang="fa-IR" dirty="0">
              <a:cs typeface="2  Nazanin" pitchFamily="2" charset="-78"/>
            </a:endParaRPr>
          </a:p>
          <a:p>
            <a:pPr marL="45720" indent="0" algn="r" rtl="1">
              <a:buNone/>
            </a:pPr>
            <a:endParaRPr lang="fa-IR" dirty="0">
              <a:cs typeface="2  Nazanin" pitchFamily="2" charset="-78"/>
            </a:endParaRPr>
          </a:p>
          <a:p>
            <a:pPr marL="45720" indent="0" algn="r" rtl="1">
              <a:buNone/>
            </a:pPr>
            <a:endParaRPr lang="fa-IR" dirty="0">
              <a:cs typeface="2  Nazanin" pitchFamily="2" charset="-78"/>
            </a:endParaRPr>
          </a:p>
          <a:p>
            <a:pPr marL="45720" indent="0" algn="r" rtl="1">
              <a:buNone/>
            </a:pPr>
            <a:endParaRPr lang="fa-IR" dirty="0">
              <a:cs typeface="2  Nazanin" pitchFamily="2" charset="-78"/>
            </a:endParaRPr>
          </a:p>
        </p:txBody>
      </p:sp>
      <p:sp>
        <p:nvSpPr>
          <p:cNvPr id="8" name="TextBox 7"/>
          <p:cNvSpPr txBox="1"/>
          <p:nvPr/>
        </p:nvSpPr>
        <p:spPr>
          <a:xfrm>
            <a:off x="6660232" y="1979548"/>
            <a:ext cx="1884548" cy="369332"/>
          </a:xfrm>
          <a:prstGeom prst="rect">
            <a:avLst/>
          </a:prstGeom>
          <a:noFill/>
        </p:spPr>
        <p:txBody>
          <a:bodyPr wrap="square" rtlCol="1">
            <a:spAutoFit/>
          </a:bodyPr>
          <a:lstStyle/>
          <a:p>
            <a:r>
              <a:rPr lang="fa-IR" dirty="0" smtClean="0">
                <a:cs typeface="2  Nazanin" pitchFamily="2" charset="-78"/>
              </a:rPr>
              <a:t>(موریس 267:1374)</a:t>
            </a:r>
            <a:endParaRPr lang="fa-IR" dirty="0">
              <a:cs typeface="2  Nazanin"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113" y="1925638"/>
            <a:ext cx="8497887" cy="493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1698118"/>
            <a:ext cx="6096000" cy="512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75" y="26402"/>
            <a:ext cx="5121494" cy="6858000"/>
          </a:xfrm>
          <a:prstGeom prst="rect">
            <a:avLst/>
          </a:prstGeom>
        </p:spPr>
      </p:pic>
      <p:sp>
        <p:nvSpPr>
          <p:cNvPr id="5" name="TextBox 4"/>
          <p:cNvSpPr txBox="1"/>
          <p:nvPr/>
        </p:nvSpPr>
        <p:spPr>
          <a:xfrm>
            <a:off x="-76980" y="6309320"/>
            <a:ext cx="2560747" cy="369332"/>
          </a:xfrm>
          <a:prstGeom prst="rect">
            <a:avLst/>
          </a:prstGeom>
          <a:noFill/>
        </p:spPr>
        <p:txBody>
          <a:bodyPr wrap="square" rtlCol="1">
            <a:spAutoFit/>
          </a:bodyPr>
          <a:lstStyle/>
          <a:p>
            <a:r>
              <a:rPr lang="en-US" dirty="0" smtClean="0"/>
              <a:t>(en.wikipedia.com)</a:t>
            </a:r>
            <a:endParaRPr lang="fa-IR" dirty="0"/>
          </a:p>
        </p:txBody>
      </p:sp>
    </p:spTree>
    <p:extLst>
      <p:ext uri="{BB962C8B-B14F-4D97-AF65-F5344CB8AC3E}">
        <p14:creationId xmlns:p14="http://schemas.microsoft.com/office/powerpoint/2010/main" val="316268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nodeType="clickEffect">
                                  <p:stCondLst>
                                    <p:cond delay="0"/>
                                  </p:stCondLst>
                                  <p:childTnLst>
                                    <p:animEffect transition="out" filter="barn(inVertic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barn(inVertical)">
                                      <p:cBhvr>
                                        <p:cTn id="17" dur="5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barn(inVertical)">
                                      <p:cBhvr>
                                        <p:cTn id="2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4965" y="0"/>
            <a:ext cx="6512511" cy="648072"/>
          </a:xfrm>
        </p:spPr>
        <p:txBody>
          <a:bodyPr>
            <a:normAutofit/>
          </a:bodyPr>
          <a:lstStyle/>
          <a:p>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تاریخ</a:t>
            </a:r>
            <a:r>
              <a:rPr lang="fa-IR" sz="2800" dirty="0" smtClean="0">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تحولات</a:t>
            </a:r>
            <a:r>
              <a:rPr lang="fa-IR" sz="2800" dirty="0" smtClean="0">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تاثیر</a:t>
            </a:r>
            <a:r>
              <a:rPr lang="fa-IR" sz="2800" dirty="0" smtClean="0">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گذار</a:t>
            </a:r>
            <a:r>
              <a:rPr lang="fa-IR" sz="2800" dirty="0" smtClean="0">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در</a:t>
            </a:r>
            <a:r>
              <a:rPr lang="fa-IR" sz="2800" dirty="0" smtClean="0">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شکل</a:t>
            </a:r>
            <a:r>
              <a:rPr lang="fa-IR" sz="2800" dirty="0" smtClean="0">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گیری</a:t>
            </a:r>
            <a:r>
              <a:rPr lang="fa-IR" sz="2800" dirty="0" smtClean="0">
                <a:cs typeface="2  Nazanin" pitchFamily="2" charset="-78"/>
              </a:rPr>
              <a:t> </a:t>
            </a:r>
            <a:r>
              <a:rPr lang="fa-IR" sz="36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2  Nazanin" pitchFamily="2" charset="-78"/>
              </a:rPr>
              <a:t>شهر</a:t>
            </a:r>
          </a:p>
        </p:txBody>
      </p:sp>
      <p:sp>
        <p:nvSpPr>
          <p:cNvPr id="15" name="TextBox 14"/>
          <p:cNvSpPr txBox="1"/>
          <p:nvPr/>
        </p:nvSpPr>
        <p:spPr>
          <a:xfrm>
            <a:off x="6757584" y="545366"/>
            <a:ext cx="2232248" cy="5909310"/>
          </a:xfrm>
          <a:prstGeom prst="rect">
            <a:avLst/>
          </a:prstGeom>
          <a:noFill/>
        </p:spPr>
        <p:txBody>
          <a:bodyPr wrap="square" rtlCol="1">
            <a:spAutoFit/>
          </a:bodyPr>
          <a:lstStyle/>
          <a:p>
            <a:r>
              <a:rPr lang="fa-IR" b="1" dirty="0" smtClean="0"/>
              <a:t>1_  1700 </a:t>
            </a:r>
          </a:p>
          <a:p>
            <a:endParaRPr lang="fa-IR" b="1" dirty="0" smtClean="0"/>
          </a:p>
          <a:p>
            <a:r>
              <a:rPr lang="fa-IR" b="1" dirty="0" smtClean="0"/>
              <a:t>2_1703</a:t>
            </a:r>
          </a:p>
          <a:p>
            <a:endParaRPr lang="fa-IR" b="1" dirty="0" smtClean="0"/>
          </a:p>
          <a:p>
            <a:endParaRPr lang="fa-IR" b="1" dirty="0" smtClean="0"/>
          </a:p>
          <a:p>
            <a:r>
              <a:rPr lang="fa-IR" b="1" dirty="0" smtClean="0"/>
              <a:t>3_1704</a:t>
            </a:r>
          </a:p>
          <a:p>
            <a:endParaRPr lang="fa-IR" b="1" dirty="0" smtClean="0"/>
          </a:p>
          <a:p>
            <a:endParaRPr lang="fa-IR" b="1" dirty="0" smtClean="0"/>
          </a:p>
          <a:p>
            <a:r>
              <a:rPr lang="fa-IR" b="1" dirty="0" smtClean="0"/>
              <a:t>4_1705</a:t>
            </a:r>
          </a:p>
          <a:p>
            <a:endParaRPr lang="fa-IR" b="1" dirty="0" smtClean="0"/>
          </a:p>
          <a:p>
            <a:endParaRPr lang="fa-IR" b="1" dirty="0" smtClean="0"/>
          </a:p>
          <a:p>
            <a:r>
              <a:rPr lang="fa-IR" b="1" dirty="0" smtClean="0"/>
              <a:t>5_1706</a:t>
            </a:r>
          </a:p>
          <a:p>
            <a:endParaRPr lang="fa-IR" b="1" dirty="0" smtClean="0"/>
          </a:p>
          <a:p>
            <a:endParaRPr lang="fa-IR" b="1" dirty="0"/>
          </a:p>
          <a:p>
            <a:r>
              <a:rPr lang="fa-IR" b="1" dirty="0" smtClean="0"/>
              <a:t>6_1710-1714</a:t>
            </a:r>
          </a:p>
          <a:p>
            <a:endParaRPr lang="fa-IR" b="1" dirty="0" smtClean="0"/>
          </a:p>
          <a:p>
            <a:endParaRPr lang="fa-IR" b="1" dirty="0" smtClean="0"/>
          </a:p>
          <a:p>
            <a:r>
              <a:rPr lang="fa-IR" b="1" dirty="0" smtClean="0"/>
              <a:t>7_1712</a:t>
            </a:r>
          </a:p>
          <a:p>
            <a:endParaRPr lang="fa-IR" b="1" dirty="0" smtClean="0"/>
          </a:p>
          <a:p>
            <a:endParaRPr lang="fa-IR" b="1" dirty="0" smtClean="0"/>
          </a:p>
          <a:p>
            <a:r>
              <a:rPr lang="fa-IR" b="1" dirty="0" smtClean="0"/>
              <a:t>8_1754-1762</a:t>
            </a:r>
          </a:p>
        </p:txBody>
      </p:sp>
      <p:cxnSp>
        <p:nvCxnSpPr>
          <p:cNvPr id="35" name="Straight Arrow Connector 34"/>
          <p:cNvCxnSpPr/>
          <p:nvPr/>
        </p:nvCxnSpPr>
        <p:spPr>
          <a:xfrm flipH="1">
            <a:off x="5857484" y="692696"/>
            <a:ext cx="2066912"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37" name="Straight Arrow Connector 36"/>
          <p:cNvCxnSpPr/>
          <p:nvPr/>
        </p:nvCxnSpPr>
        <p:spPr>
          <a:xfrm flipH="1">
            <a:off x="5977836" y="1297484"/>
            <a:ext cx="2066912"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5" name="Straight Arrow Connector 44"/>
          <p:cNvCxnSpPr/>
          <p:nvPr/>
        </p:nvCxnSpPr>
        <p:spPr>
          <a:xfrm flipH="1">
            <a:off x="5977836" y="2060848"/>
            <a:ext cx="2066912"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7" name="Straight Arrow Connector 46"/>
          <p:cNvCxnSpPr/>
          <p:nvPr/>
        </p:nvCxnSpPr>
        <p:spPr>
          <a:xfrm flipH="1">
            <a:off x="5977836" y="2996952"/>
            <a:ext cx="2066912"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9" name="Straight Arrow Connector 48"/>
          <p:cNvCxnSpPr/>
          <p:nvPr/>
        </p:nvCxnSpPr>
        <p:spPr>
          <a:xfrm flipH="1">
            <a:off x="5977836" y="3717032"/>
            <a:ext cx="2066912"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51" name="Straight Arrow Connector 50"/>
          <p:cNvCxnSpPr/>
          <p:nvPr/>
        </p:nvCxnSpPr>
        <p:spPr>
          <a:xfrm flipH="1">
            <a:off x="5857484" y="4581128"/>
            <a:ext cx="1800200"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53" name="Straight Arrow Connector 52"/>
          <p:cNvCxnSpPr/>
          <p:nvPr/>
        </p:nvCxnSpPr>
        <p:spPr>
          <a:xfrm flipH="1">
            <a:off x="5977836" y="5445224"/>
            <a:ext cx="2066912"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55" name="Straight Arrow Connector 54"/>
          <p:cNvCxnSpPr/>
          <p:nvPr/>
        </p:nvCxnSpPr>
        <p:spPr>
          <a:xfrm flipH="1">
            <a:off x="4764636" y="6328697"/>
            <a:ext cx="2448272"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56" name="TextBox 55"/>
          <p:cNvSpPr txBox="1"/>
          <p:nvPr/>
        </p:nvSpPr>
        <p:spPr>
          <a:xfrm>
            <a:off x="1248972" y="464682"/>
            <a:ext cx="4608512" cy="646331"/>
          </a:xfrm>
          <a:prstGeom prst="rect">
            <a:avLst/>
          </a:prstGeom>
          <a:noFill/>
        </p:spPr>
        <p:txBody>
          <a:bodyPr wrap="square" rtlCol="1">
            <a:spAutoFit/>
          </a:bodyPr>
          <a:lstStyle/>
          <a:p>
            <a:r>
              <a:rPr lang="fa-IR" b="1" dirty="0" smtClean="0">
                <a:cs typeface="2  Nazanin" pitchFamily="2" charset="-78"/>
              </a:rPr>
              <a:t>پطرکبیر طی جنگ موفقیت امیزی راه دریایی بالتیک را باز کرد</a:t>
            </a:r>
            <a:endParaRPr lang="fa-IR" b="1" dirty="0">
              <a:cs typeface="2  Nazanin" pitchFamily="2" charset="-78"/>
            </a:endParaRPr>
          </a:p>
        </p:txBody>
      </p:sp>
      <p:sp>
        <p:nvSpPr>
          <p:cNvPr id="66" name="TextBox 65"/>
          <p:cNvSpPr txBox="1"/>
          <p:nvPr/>
        </p:nvSpPr>
        <p:spPr>
          <a:xfrm>
            <a:off x="83065" y="1137518"/>
            <a:ext cx="5879064" cy="923330"/>
          </a:xfrm>
          <a:prstGeom prst="rect">
            <a:avLst/>
          </a:prstGeom>
          <a:noFill/>
        </p:spPr>
        <p:txBody>
          <a:bodyPr wrap="square" rtlCol="1">
            <a:spAutoFit/>
          </a:bodyPr>
          <a:lstStyle/>
          <a:p>
            <a:r>
              <a:rPr lang="fa-IR" b="1" dirty="0" smtClean="0">
                <a:cs typeface="2  Nazanin" pitchFamily="2" charset="-78"/>
              </a:rPr>
              <a:t>به منظور تحکیم موقعیت ابراه کار احداث قلعه پاول و پطر در جزیره زایاکی در عریض ترین قسمت رودخانه نوا اغاز شد/در انسوی رودخانه نوا کارخانه کشتی سازی ادمیرالتی تاسیس شد</a:t>
            </a:r>
            <a:endParaRPr lang="fa-IR" b="1" dirty="0">
              <a:cs typeface="2  Nazanin" pitchFamily="2" charset="-78"/>
            </a:endParaRPr>
          </a:p>
        </p:txBody>
      </p:sp>
      <p:sp>
        <p:nvSpPr>
          <p:cNvPr id="67" name="TextBox 66"/>
          <p:cNvSpPr txBox="1"/>
          <p:nvPr/>
        </p:nvSpPr>
        <p:spPr>
          <a:xfrm>
            <a:off x="0" y="1950983"/>
            <a:ext cx="5977836" cy="369332"/>
          </a:xfrm>
          <a:prstGeom prst="rect">
            <a:avLst/>
          </a:prstGeom>
          <a:noFill/>
        </p:spPr>
        <p:txBody>
          <a:bodyPr wrap="square" rtlCol="1">
            <a:spAutoFit/>
          </a:bodyPr>
          <a:lstStyle/>
          <a:p>
            <a:r>
              <a:rPr lang="fa-IR" b="1" dirty="0" smtClean="0">
                <a:cs typeface="2  Nazanin" pitchFamily="2" charset="-78"/>
              </a:rPr>
              <a:t>پطرکبیردرانسوی نوا در مقابل قلعه باغ تابستانی خودرابنا کرد</a:t>
            </a:r>
            <a:endParaRPr lang="fa-IR" b="1" dirty="0">
              <a:cs typeface="2  Nazanin" pitchFamily="2" charset="-78"/>
            </a:endParaRPr>
          </a:p>
        </p:txBody>
      </p:sp>
      <p:sp>
        <p:nvSpPr>
          <p:cNvPr id="68" name="TextBox 67"/>
          <p:cNvSpPr txBox="1"/>
          <p:nvPr/>
        </p:nvSpPr>
        <p:spPr>
          <a:xfrm>
            <a:off x="64548" y="2812286"/>
            <a:ext cx="5875368" cy="369332"/>
          </a:xfrm>
          <a:prstGeom prst="rect">
            <a:avLst/>
          </a:prstGeom>
          <a:noFill/>
        </p:spPr>
        <p:txBody>
          <a:bodyPr wrap="square" rtlCol="1">
            <a:spAutoFit/>
          </a:bodyPr>
          <a:lstStyle/>
          <a:p>
            <a:r>
              <a:rPr lang="fa-IR" b="1" dirty="0" smtClean="0">
                <a:cs typeface="2  Nazanin" pitchFamily="2" charset="-78"/>
              </a:rPr>
              <a:t>حصاری مستحکم دورتادور کارخانه کشتی سازی</a:t>
            </a:r>
            <a:endParaRPr lang="fa-IR" b="1" dirty="0">
              <a:cs typeface="2  Nazanin" pitchFamily="2" charset="-78"/>
            </a:endParaRPr>
          </a:p>
        </p:txBody>
      </p:sp>
      <p:sp>
        <p:nvSpPr>
          <p:cNvPr id="69" name="TextBox 68"/>
          <p:cNvSpPr txBox="1"/>
          <p:nvPr/>
        </p:nvSpPr>
        <p:spPr>
          <a:xfrm>
            <a:off x="0" y="3515598"/>
            <a:ext cx="5910944" cy="369332"/>
          </a:xfrm>
          <a:prstGeom prst="rect">
            <a:avLst/>
          </a:prstGeom>
          <a:noFill/>
        </p:spPr>
        <p:txBody>
          <a:bodyPr wrap="square" rtlCol="1">
            <a:spAutoFit/>
          </a:bodyPr>
          <a:lstStyle/>
          <a:p>
            <a:r>
              <a:rPr lang="fa-IR" b="1" dirty="0" smtClean="0">
                <a:cs typeface="2  Nazanin" pitchFamily="2" charset="-78"/>
              </a:rPr>
              <a:t>حصاری اجری دور تا دور قلعه</a:t>
            </a:r>
            <a:endParaRPr lang="fa-IR" b="1" dirty="0">
              <a:cs typeface="2  Nazanin" pitchFamily="2" charset="-78"/>
            </a:endParaRPr>
          </a:p>
        </p:txBody>
      </p:sp>
      <p:sp>
        <p:nvSpPr>
          <p:cNvPr id="71" name="TextBox 70"/>
          <p:cNvSpPr txBox="1"/>
          <p:nvPr/>
        </p:nvSpPr>
        <p:spPr>
          <a:xfrm>
            <a:off x="-29468" y="4418290"/>
            <a:ext cx="5857484" cy="369332"/>
          </a:xfrm>
          <a:prstGeom prst="rect">
            <a:avLst/>
          </a:prstGeom>
          <a:noFill/>
        </p:spPr>
        <p:txBody>
          <a:bodyPr wrap="square" rtlCol="1">
            <a:spAutoFit/>
          </a:bodyPr>
          <a:lstStyle/>
          <a:p>
            <a:r>
              <a:rPr lang="fa-IR" b="1" dirty="0" smtClean="0">
                <a:cs typeface="2  Nazanin" pitchFamily="2" charset="-78"/>
              </a:rPr>
              <a:t>ساخت کاخ تابستانی</a:t>
            </a:r>
            <a:endParaRPr lang="fa-IR" b="1" dirty="0">
              <a:cs typeface="2  Nazanin" pitchFamily="2" charset="-78"/>
            </a:endParaRPr>
          </a:p>
        </p:txBody>
      </p:sp>
      <p:sp>
        <p:nvSpPr>
          <p:cNvPr id="72" name="TextBox 71"/>
          <p:cNvSpPr txBox="1"/>
          <p:nvPr/>
        </p:nvSpPr>
        <p:spPr>
          <a:xfrm>
            <a:off x="15692" y="5257638"/>
            <a:ext cx="5973080" cy="646331"/>
          </a:xfrm>
          <a:prstGeom prst="rect">
            <a:avLst/>
          </a:prstGeom>
          <a:noFill/>
        </p:spPr>
        <p:txBody>
          <a:bodyPr wrap="square" rtlCol="1">
            <a:spAutoFit/>
          </a:bodyPr>
          <a:lstStyle/>
          <a:p>
            <a:r>
              <a:rPr lang="fa-IR" b="1" dirty="0" smtClean="0">
                <a:cs typeface="2  Nazanin" pitchFamily="2" charset="-78"/>
              </a:rPr>
              <a:t>احداث کاتدرال پطروپاول(نخستین بنا از یک سری ابنیه تاریخی در داخل قلعه)</a:t>
            </a:r>
          </a:p>
        </p:txBody>
      </p:sp>
      <p:sp>
        <p:nvSpPr>
          <p:cNvPr id="75" name="Left Arrow 74"/>
          <p:cNvSpPr/>
          <p:nvPr/>
        </p:nvSpPr>
        <p:spPr>
          <a:xfrm>
            <a:off x="4946172" y="5766874"/>
            <a:ext cx="330988" cy="28115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6" name="TextBox 75"/>
          <p:cNvSpPr txBox="1"/>
          <p:nvPr/>
        </p:nvSpPr>
        <p:spPr>
          <a:xfrm>
            <a:off x="119246" y="5680214"/>
            <a:ext cx="4824536" cy="369332"/>
          </a:xfrm>
          <a:prstGeom prst="rect">
            <a:avLst/>
          </a:prstGeom>
          <a:noFill/>
        </p:spPr>
        <p:txBody>
          <a:bodyPr wrap="square" rtlCol="1">
            <a:spAutoFit/>
          </a:bodyPr>
          <a:lstStyle/>
          <a:p>
            <a:r>
              <a:rPr lang="fa-IR" b="1" dirty="0" smtClean="0">
                <a:cs typeface="2  Nazanin" pitchFamily="2" charset="-78"/>
              </a:rPr>
              <a:t>سن پترزبورگ=مسکو(پایتخت روسیه)</a:t>
            </a:r>
            <a:endParaRPr lang="fa-IR" b="1" dirty="0">
              <a:cs typeface="2  Nazanin" pitchFamily="2" charset="-78"/>
            </a:endParaRPr>
          </a:p>
        </p:txBody>
      </p:sp>
      <p:sp>
        <p:nvSpPr>
          <p:cNvPr id="77" name="TextBox 76"/>
          <p:cNvSpPr txBox="1"/>
          <p:nvPr/>
        </p:nvSpPr>
        <p:spPr>
          <a:xfrm>
            <a:off x="-126718" y="6179670"/>
            <a:ext cx="4867492" cy="369332"/>
          </a:xfrm>
          <a:prstGeom prst="rect">
            <a:avLst/>
          </a:prstGeom>
          <a:noFill/>
        </p:spPr>
        <p:txBody>
          <a:bodyPr wrap="square" rtlCol="1">
            <a:spAutoFit/>
          </a:bodyPr>
          <a:lstStyle/>
          <a:p>
            <a:r>
              <a:rPr lang="fa-IR" b="1" dirty="0" smtClean="0">
                <a:cs typeface="2  Nazanin" pitchFamily="2" charset="-78"/>
              </a:rPr>
              <a:t>بازسازی قلعه کوچک وقدیمی کاخ زمستانی</a:t>
            </a:r>
            <a:endParaRPr lang="fa-IR" b="1" dirty="0">
              <a:cs typeface="2  Nazanin" pitchFamily="2" charset="-78"/>
            </a:endParaRPr>
          </a:p>
        </p:txBody>
      </p:sp>
      <p:sp>
        <p:nvSpPr>
          <p:cNvPr id="22" name="TextBox 21"/>
          <p:cNvSpPr txBox="1"/>
          <p:nvPr/>
        </p:nvSpPr>
        <p:spPr>
          <a:xfrm>
            <a:off x="-150694" y="6381328"/>
            <a:ext cx="1884548" cy="369332"/>
          </a:xfrm>
          <a:prstGeom prst="rect">
            <a:avLst/>
          </a:prstGeom>
          <a:noFill/>
        </p:spPr>
        <p:txBody>
          <a:bodyPr wrap="square" rtlCol="1">
            <a:spAutoFit/>
          </a:bodyPr>
          <a:lstStyle/>
          <a:p>
            <a:r>
              <a:rPr lang="fa-IR" dirty="0" smtClean="0">
                <a:cs typeface="2  Nazanin" pitchFamily="2" charset="-78"/>
              </a:rPr>
              <a:t>(موریس 267:1374)</a:t>
            </a:r>
            <a:endParaRPr lang="fa-IR" dirty="0">
              <a:cs typeface="2  Nazanin"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40718"/>
          <a:stretch/>
        </p:blipFill>
        <p:spPr>
          <a:xfrm>
            <a:off x="683568" y="1497961"/>
            <a:ext cx="7573619" cy="336731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03" y="787847"/>
            <a:ext cx="5366940" cy="603780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91" y="3366088"/>
            <a:ext cx="8879704" cy="3357638"/>
          </a:xfrm>
          <a:prstGeom prst="rect">
            <a:avLst/>
          </a:prstGeom>
        </p:spPr>
      </p:pic>
      <p:sp>
        <p:nvSpPr>
          <p:cNvPr id="26" name="TextBox 25"/>
          <p:cNvSpPr txBox="1"/>
          <p:nvPr/>
        </p:nvSpPr>
        <p:spPr>
          <a:xfrm>
            <a:off x="-252536" y="5959365"/>
            <a:ext cx="2664296" cy="369332"/>
          </a:xfrm>
          <a:prstGeom prst="rect">
            <a:avLst/>
          </a:prstGeom>
          <a:noFill/>
        </p:spPr>
        <p:txBody>
          <a:bodyPr wrap="square" rtlCol="1">
            <a:spAutoFit/>
          </a:bodyPr>
          <a:lstStyle/>
          <a:p>
            <a:r>
              <a:rPr lang="en-US" dirty="0" smtClean="0"/>
              <a:t>(en.wikipedia.com)</a:t>
            </a:r>
            <a:endParaRPr lang="fa-IR" dirty="0"/>
          </a:p>
        </p:txBody>
      </p:sp>
    </p:spTree>
    <p:extLst>
      <p:ext uri="{BB962C8B-B14F-4D97-AF65-F5344CB8AC3E}">
        <p14:creationId xmlns:p14="http://schemas.microsoft.com/office/powerpoint/2010/main" val="4287823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5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7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76"/>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5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7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nodeType="click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barn(inVertical)">
                                      <p:cBhvr>
                                        <p:cTn id="83" dur="500"/>
                                        <p:tgtEl>
                                          <p:spTgt spid="4"/>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nodeType="clickEffect">
                                  <p:stCondLst>
                                    <p:cond delay="0"/>
                                  </p:stCondLst>
                                  <p:childTnLst>
                                    <p:set>
                                      <p:cBhvr>
                                        <p:cTn id="87" dur="1" fill="hold">
                                          <p:stCondLst>
                                            <p:cond delay="0"/>
                                          </p:stCondLst>
                                        </p:cTn>
                                        <p:tgtEl>
                                          <p:spTgt spid="6"/>
                                        </p:tgtEl>
                                        <p:attrNameLst>
                                          <p:attrName>style.visibility</p:attrName>
                                        </p:attrNameLst>
                                      </p:cBhvr>
                                      <p:to>
                                        <p:strVal val="visible"/>
                                      </p:to>
                                    </p:set>
                                    <p:animEffect transition="in" filter="barn(inVertical)">
                                      <p:cBhvr>
                                        <p:cTn id="88" dur="500"/>
                                        <p:tgtEl>
                                          <p:spTgt spid="6"/>
                                        </p:tgtEl>
                                      </p:cBhvr>
                                    </p:animEffect>
                                  </p:childTnLst>
                                </p:cTn>
                              </p:par>
                            </p:childTnLst>
                          </p:cTn>
                        </p:par>
                      </p:childTnLst>
                    </p:cTn>
                  </p:par>
                  <p:par>
                    <p:cTn id="89" fill="hold">
                      <p:stCondLst>
                        <p:cond delay="indefinite"/>
                      </p:stCondLst>
                      <p:childTnLst>
                        <p:par>
                          <p:cTn id="90" fill="hold">
                            <p:stCondLst>
                              <p:cond delay="0"/>
                            </p:stCondLst>
                            <p:childTnLst>
                              <p:par>
                                <p:cTn id="91" presetID="16" presetClass="entr" presetSubtype="21" fill="hold" nodeType="clickEffect">
                                  <p:stCondLst>
                                    <p:cond delay="0"/>
                                  </p:stCondLst>
                                  <p:childTnLst>
                                    <p:set>
                                      <p:cBhvr>
                                        <p:cTn id="92" dur="1" fill="hold">
                                          <p:stCondLst>
                                            <p:cond delay="0"/>
                                          </p:stCondLst>
                                        </p:cTn>
                                        <p:tgtEl>
                                          <p:spTgt spid="7"/>
                                        </p:tgtEl>
                                        <p:attrNameLst>
                                          <p:attrName>style.visibility</p:attrName>
                                        </p:attrNameLst>
                                      </p:cBhvr>
                                      <p:to>
                                        <p:strVal val="visible"/>
                                      </p:to>
                                    </p:set>
                                    <p:animEffect transition="in" filter="barn(inVertical)">
                                      <p:cBhvr>
                                        <p:cTn id="9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6" grpId="0"/>
      <p:bldP spid="66" grpId="0"/>
      <p:bldP spid="67" grpId="0"/>
      <p:bldP spid="68" grpId="0"/>
      <p:bldP spid="69" grpId="0"/>
      <p:bldP spid="71" grpId="0"/>
      <p:bldP spid="72" grpId="0"/>
      <p:bldP spid="75" grpId="0" animBg="1"/>
      <p:bldP spid="76" grpId="0"/>
      <p:bldP spid="7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3000"/>
            <a:lum/>
          </a:blip>
          <a:srcRect/>
          <a:stretch>
            <a:fillRect l="-14000" r="-1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91680" y="7450"/>
            <a:ext cx="6512511" cy="641008"/>
          </a:xfrm>
        </p:spPr>
        <p:txBody>
          <a:bodyPr/>
          <a:lstStyle/>
          <a:p>
            <a:pPr algn="ctr" rtl="1"/>
            <a:r>
              <a:rPr lang="fa-IR" sz="3200" b="1" dirty="0">
                <a:gradFill>
                  <a:gsLst>
                    <a:gs pos="0">
                      <a:schemeClr val="tx1"/>
                    </a:gs>
                    <a:gs pos="40000">
                      <a:schemeClr val="tx1">
                        <a:lumMod val="75000"/>
                        <a:lumOff val="25000"/>
                      </a:schemeClr>
                    </a:gs>
                    <a:gs pos="100000">
                      <a:schemeClr val="tx2">
                        <a:alpha val="65000"/>
                      </a:schemeClr>
                    </a:gs>
                  </a:gsLst>
                  <a:lin ang="5400000" scaled="0"/>
                </a:gradFill>
                <a:effectLst/>
                <a:cs typeface="2  Nazanin" pitchFamily="2" charset="-78"/>
              </a:rPr>
              <a:t>چگونگی</a:t>
            </a:r>
            <a:r>
              <a:rPr lang="fa-IR" sz="2800" dirty="0" smtClean="0">
                <a:effectLst/>
                <a:cs typeface="2  Nazanin" pitchFamily="2" charset="-78"/>
              </a:rPr>
              <a:t> </a:t>
            </a:r>
            <a:r>
              <a:rPr lang="fa-IR" sz="3200" b="1" dirty="0">
                <a:gradFill>
                  <a:gsLst>
                    <a:gs pos="0">
                      <a:schemeClr val="tx1"/>
                    </a:gs>
                    <a:gs pos="40000">
                      <a:schemeClr val="tx1">
                        <a:lumMod val="75000"/>
                        <a:lumOff val="25000"/>
                      </a:schemeClr>
                    </a:gs>
                    <a:gs pos="100000">
                      <a:schemeClr val="tx2">
                        <a:alpha val="65000"/>
                      </a:schemeClr>
                    </a:gs>
                  </a:gsLst>
                  <a:lin ang="5400000" scaled="0"/>
                </a:gradFill>
                <a:effectLst/>
                <a:cs typeface="2  Nazanin" pitchFamily="2" charset="-78"/>
              </a:rPr>
              <a:t>شکل</a:t>
            </a:r>
            <a:r>
              <a:rPr lang="fa-IR" sz="2800" dirty="0" smtClean="0">
                <a:effectLst/>
                <a:cs typeface="2  Nazanin" pitchFamily="2" charset="-78"/>
              </a:rPr>
              <a:t> </a:t>
            </a:r>
            <a:r>
              <a:rPr lang="fa-IR" sz="3200" b="1" dirty="0">
                <a:gradFill>
                  <a:gsLst>
                    <a:gs pos="0">
                      <a:schemeClr val="tx1"/>
                    </a:gs>
                    <a:gs pos="40000">
                      <a:schemeClr val="tx1">
                        <a:lumMod val="75000"/>
                        <a:lumOff val="25000"/>
                      </a:schemeClr>
                    </a:gs>
                    <a:gs pos="100000">
                      <a:schemeClr val="tx2">
                        <a:alpha val="65000"/>
                      </a:schemeClr>
                    </a:gs>
                  </a:gsLst>
                  <a:lin ang="5400000" scaled="0"/>
                </a:gradFill>
                <a:effectLst/>
                <a:cs typeface="2  Nazanin" pitchFamily="2" charset="-78"/>
              </a:rPr>
              <a:t>گیری</a:t>
            </a:r>
          </a:p>
        </p:txBody>
      </p:sp>
      <p:sp>
        <p:nvSpPr>
          <p:cNvPr id="3" name="Content Placeholder 2"/>
          <p:cNvSpPr>
            <a:spLocks noGrp="1"/>
          </p:cNvSpPr>
          <p:nvPr>
            <p:ph idx="1"/>
          </p:nvPr>
        </p:nvSpPr>
        <p:spPr>
          <a:xfrm>
            <a:off x="697907" y="980728"/>
            <a:ext cx="7840960" cy="3456384"/>
          </a:xfrm>
        </p:spPr>
        <p:txBody>
          <a:bodyPr>
            <a:normAutofit/>
          </a:bodyPr>
          <a:lstStyle/>
          <a:p>
            <a:pPr marL="45720" indent="0" algn="r" rtl="1">
              <a:buNone/>
            </a:pPr>
            <a:r>
              <a:rPr lang="fa-IR" sz="2600" dirty="0">
                <a:cs typeface="B Nazanin" panose="00000400000000000000" pitchFamily="2" charset="-78"/>
              </a:rPr>
              <a:t>مهمترین</a:t>
            </a:r>
            <a:r>
              <a:rPr lang="fa-IR" dirty="0" smtClean="0">
                <a:cs typeface="B Nazanin" panose="00000400000000000000" pitchFamily="2" charset="-78"/>
              </a:rPr>
              <a:t> </a:t>
            </a:r>
            <a:r>
              <a:rPr lang="fa-IR" sz="2600" dirty="0">
                <a:cs typeface="B Nazanin" panose="00000400000000000000" pitchFamily="2" charset="-78"/>
              </a:rPr>
              <a:t>دلیل شکل گیری سن پترزبورگ تلاقی سه خیابان اصلی شهر در مقابل برج ادمیرالتی </a:t>
            </a:r>
            <a:r>
              <a:rPr lang="fa-IR" sz="2600" dirty="0" smtClean="0">
                <a:cs typeface="B Nazanin" panose="00000400000000000000" pitchFamily="2" charset="-78"/>
              </a:rPr>
              <a:t>بود.این طرح ترکیبی از خیابان های شطرنجی و مورب همچون شهر ورسای در مجاورت ادمیرالتی به وجود اورده بود.و مقدمه ای بر استفاده کلی از این روش در طرح لانفان برای واشنگتن دی سی محسوب میشود.شرقی ترین خیابان این مجموعه جاده قدیمی بود که در حال حاضر به عنوان خیابان اصلی شهر ،نوسکی پراسپکت </a:t>
            </a:r>
            <a:r>
              <a:rPr lang="en-US" sz="2600" dirty="0" err="1" smtClean="0">
                <a:cs typeface="B Nazanin" panose="00000400000000000000" pitchFamily="2" charset="-78"/>
              </a:rPr>
              <a:t>Nevsky</a:t>
            </a:r>
            <a:r>
              <a:rPr lang="en-US" sz="2600" dirty="0" smtClean="0">
                <a:cs typeface="B Nazanin" panose="00000400000000000000" pitchFamily="2" charset="-78"/>
              </a:rPr>
              <a:t> prospect</a:t>
            </a:r>
            <a:r>
              <a:rPr lang="fa-IR" sz="2600" dirty="0" smtClean="0">
                <a:cs typeface="B Nazanin" panose="00000400000000000000" pitchFamily="2" charset="-78"/>
              </a:rPr>
              <a:t> مرکز شهر را به ایستگاه راه اهن مسکو متصل میکند.</a:t>
            </a:r>
          </a:p>
          <a:p>
            <a:pPr marL="45720" indent="0" algn="r" rtl="1">
              <a:buNone/>
            </a:pPr>
            <a:r>
              <a:rPr lang="fa-IR" sz="2600" dirty="0" smtClean="0">
                <a:cs typeface="B Nazanin" panose="00000400000000000000" pitchFamily="2" charset="-78"/>
              </a:rPr>
              <a:t>کار احداث دو خیابان دیگر در سال1800 به پایان رسید.</a:t>
            </a:r>
            <a:endParaRPr lang="fa-IR" sz="2600" dirty="0">
              <a:cs typeface="B Nazanin" panose="00000400000000000000" pitchFamily="2" charset="-78"/>
            </a:endParaRPr>
          </a:p>
          <a:p>
            <a:pPr marL="45720" indent="0" algn="r" rtl="1">
              <a:buNone/>
            </a:pPr>
            <a:endParaRPr lang="fa-IR" dirty="0">
              <a:cs typeface="B Nazanin" panose="00000400000000000000" pitchFamily="2" charset="-78"/>
            </a:endParaRPr>
          </a:p>
        </p:txBody>
      </p:sp>
      <p:sp>
        <p:nvSpPr>
          <p:cNvPr id="19" name="TextBox 18"/>
          <p:cNvSpPr txBox="1"/>
          <p:nvPr/>
        </p:nvSpPr>
        <p:spPr>
          <a:xfrm>
            <a:off x="4499992" y="6093296"/>
            <a:ext cx="1884548" cy="369332"/>
          </a:xfrm>
          <a:prstGeom prst="rect">
            <a:avLst/>
          </a:prstGeom>
          <a:noFill/>
        </p:spPr>
        <p:txBody>
          <a:bodyPr wrap="square" rtlCol="1">
            <a:spAutoFit/>
          </a:bodyPr>
          <a:lstStyle/>
          <a:p>
            <a:r>
              <a:rPr lang="fa-IR" dirty="0" smtClean="0">
                <a:cs typeface="2  Nazanin" pitchFamily="2" charset="-78"/>
              </a:rPr>
              <a:t>(موریس 268:1374)</a:t>
            </a:r>
            <a:endParaRPr lang="fa-IR" dirty="0">
              <a:cs typeface="2  Nazanin" pitchFamily="2" charset="-78"/>
            </a:endParaRPr>
          </a:p>
        </p:txBody>
      </p:sp>
    </p:spTree>
    <p:extLst>
      <p:ext uri="{BB962C8B-B14F-4D97-AF65-F5344CB8AC3E}">
        <p14:creationId xmlns:p14="http://schemas.microsoft.com/office/powerpoint/2010/main" val="40900131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95736" y="1340768"/>
            <a:ext cx="4937760" cy="3965171"/>
          </a:xfrm>
          <a:prstGeom prst="rect">
            <a:avLst/>
          </a:prstGeom>
        </p:spPr>
      </p:pic>
      <p:cxnSp>
        <p:nvCxnSpPr>
          <p:cNvPr id="8" name="Straight Arrow Connector 7"/>
          <p:cNvCxnSpPr/>
          <p:nvPr/>
        </p:nvCxnSpPr>
        <p:spPr>
          <a:xfrm flipV="1">
            <a:off x="4499992" y="908720"/>
            <a:ext cx="0" cy="100811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0" name="Straight Arrow Connector 9"/>
          <p:cNvCxnSpPr/>
          <p:nvPr/>
        </p:nvCxnSpPr>
        <p:spPr>
          <a:xfrm flipH="1">
            <a:off x="1691680" y="3933056"/>
            <a:ext cx="1872208"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2" name="Straight Arrow Connector 11"/>
          <p:cNvCxnSpPr/>
          <p:nvPr/>
        </p:nvCxnSpPr>
        <p:spPr>
          <a:xfrm flipH="1">
            <a:off x="2339752" y="4509120"/>
            <a:ext cx="1224136" cy="100811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a:off x="4067944" y="3501007"/>
            <a:ext cx="72008" cy="230425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8" name="Straight Arrow Connector 17"/>
          <p:cNvCxnSpPr/>
          <p:nvPr/>
        </p:nvCxnSpPr>
        <p:spPr>
          <a:xfrm>
            <a:off x="4499992" y="3645024"/>
            <a:ext cx="864096" cy="201622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0" name="Straight Arrow Connector 19"/>
          <p:cNvCxnSpPr/>
          <p:nvPr/>
        </p:nvCxnSpPr>
        <p:spPr>
          <a:xfrm>
            <a:off x="4932040" y="3933056"/>
            <a:ext cx="2736304"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2" name="Straight Arrow Connector 21"/>
          <p:cNvCxnSpPr/>
          <p:nvPr/>
        </p:nvCxnSpPr>
        <p:spPr>
          <a:xfrm flipV="1">
            <a:off x="6300192" y="3933056"/>
            <a:ext cx="1368152" cy="57606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4" name="Straight Arrow Connector 23"/>
          <p:cNvCxnSpPr/>
          <p:nvPr/>
        </p:nvCxnSpPr>
        <p:spPr>
          <a:xfrm>
            <a:off x="6228184" y="2780928"/>
            <a:ext cx="1584176"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27" name="TextBox 26"/>
          <p:cNvSpPr txBox="1"/>
          <p:nvPr/>
        </p:nvSpPr>
        <p:spPr>
          <a:xfrm>
            <a:off x="2595645" y="432636"/>
            <a:ext cx="2768443" cy="461665"/>
          </a:xfrm>
          <a:prstGeom prst="rect">
            <a:avLst/>
          </a:prstGeom>
          <a:noFill/>
        </p:spPr>
        <p:txBody>
          <a:bodyPr wrap="square" rtlCol="1">
            <a:spAutoFit/>
          </a:bodyPr>
          <a:lstStyle/>
          <a:p>
            <a:r>
              <a:rPr lang="fa-IR" sz="2400" b="1" dirty="0"/>
              <a:t>قلعه</a:t>
            </a:r>
            <a:r>
              <a:rPr lang="fa-IR" dirty="0" smtClean="0"/>
              <a:t> </a:t>
            </a:r>
            <a:r>
              <a:rPr lang="fa-IR" sz="2400" b="1" dirty="0"/>
              <a:t>پطروپاول</a:t>
            </a:r>
          </a:p>
        </p:txBody>
      </p:sp>
      <p:sp>
        <p:nvSpPr>
          <p:cNvPr id="28" name="TextBox 27"/>
          <p:cNvSpPr txBox="1"/>
          <p:nvPr/>
        </p:nvSpPr>
        <p:spPr>
          <a:xfrm>
            <a:off x="179512" y="3702223"/>
            <a:ext cx="1368152" cy="461665"/>
          </a:xfrm>
          <a:prstGeom prst="rect">
            <a:avLst/>
          </a:prstGeom>
          <a:noFill/>
        </p:spPr>
        <p:txBody>
          <a:bodyPr wrap="square" rtlCol="1">
            <a:spAutoFit/>
          </a:bodyPr>
          <a:lstStyle/>
          <a:p>
            <a:r>
              <a:rPr lang="fa-IR" sz="2400" b="1" dirty="0"/>
              <a:t>ادمیرالتی</a:t>
            </a:r>
          </a:p>
        </p:txBody>
      </p:sp>
      <p:sp>
        <p:nvSpPr>
          <p:cNvPr id="29" name="TextBox 28"/>
          <p:cNvSpPr txBox="1"/>
          <p:nvPr/>
        </p:nvSpPr>
        <p:spPr>
          <a:xfrm>
            <a:off x="2483768" y="5824072"/>
            <a:ext cx="1904347" cy="461665"/>
          </a:xfrm>
          <a:prstGeom prst="rect">
            <a:avLst/>
          </a:prstGeom>
          <a:noFill/>
        </p:spPr>
        <p:txBody>
          <a:bodyPr wrap="square" rtlCol="1">
            <a:spAutoFit/>
          </a:bodyPr>
          <a:lstStyle/>
          <a:p>
            <a:r>
              <a:rPr lang="fa-IR" sz="2400" b="1" dirty="0"/>
              <a:t>کاخ</a:t>
            </a:r>
            <a:r>
              <a:rPr lang="fa-IR" dirty="0" smtClean="0"/>
              <a:t> </a:t>
            </a:r>
            <a:r>
              <a:rPr lang="fa-IR" sz="2400" b="1" dirty="0"/>
              <a:t>زمستانی</a:t>
            </a:r>
          </a:p>
        </p:txBody>
      </p:sp>
      <p:sp>
        <p:nvSpPr>
          <p:cNvPr id="30" name="TextBox 29"/>
          <p:cNvSpPr txBox="1"/>
          <p:nvPr/>
        </p:nvSpPr>
        <p:spPr>
          <a:xfrm>
            <a:off x="935596" y="5574431"/>
            <a:ext cx="1404156" cy="461665"/>
          </a:xfrm>
          <a:prstGeom prst="rect">
            <a:avLst/>
          </a:prstGeom>
          <a:noFill/>
        </p:spPr>
        <p:txBody>
          <a:bodyPr wrap="square" rtlCol="1">
            <a:spAutoFit/>
          </a:bodyPr>
          <a:lstStyle/>
          <a:p>
            <a:r>
              <a:rPr lang="fa-IR" sz="2400" b="1" dirty="0"/>
              <a:t>کاتدرال</a:t>
            </a:r>
          </a:p>
        </p:txBody>
      </p:sp>
      <p:sp>
        <p:nvSpPr>
          <p:cNvPr id="31" name="TextBox 30"/>
          <p:cNvSpPr txBox="1"/>
          <p:nvPr/>
        </p:nvSpPr>
        <p:spPr>
          <a:xfrm>
            <a:off x="4474773" y="5559042"/>
            <a:ext cx="2318342" cy="954107"/>
          </a:xfrm>
          <a:prstGeom prst="rect">
            <a:avLst/>
          </a:prstGeom>
          <a:noFill/>
        </p:spPr>
        <p:txBody>
          <a:bodyPr wrap="square" rtlCol="1">
            <a:spAutoFit/>
          </a:bodyPr>
          <a:lstStyle/>
          <a:p>
            <a:r>
              <a:rPr lang="fa-IR" sz="2800" b="1" dirty="0" smtClean="0"/>
              <a:t>ستون یادبودالکساندرا</a:t>
            </a:r>
            <a:endParaRPr lang="fa-IR" sz="2800" b="1" dirty="0"/>
          </a:p>
        </p:txBody>
      </p:sp>
      <p:sp>
        <p:nvSpPr>
          <p:cNvPr id="32" name="TextBox 31"/>
          <p:cNvSpPr txBox="1"/>
          <p:nvPr/>
        </p:nvSpPr>
        <p:spPr>
          <a:xfrm>
            <a:off x="7029618" y="3838081"/>
            <a:ext cx="2114382" cy="461665"/>
          </a:xfrm>
          <a:prstGeom prst="rect">
            <a:avLst/>
          </a:prstGeom>
          <a:noFill/>
        </p:spPr>
        <p:txBody>
          <a:bodyPr wrap="square" rtlCol="1">
            <a:spAutoFit/>
          </a:bodyPr>
          <a:lstStyle/>
          <a:p>
            <a:r>
              <a:rPr lang="fa-IR" sz="2400" b="1" dirty="0" smtClean="0"/>
              <a:t>نوسکی پراسپکت </a:t>
            </a:r>
            <a:endParaRPr lang="fa-IR" sz="2400" b="1" dirty="0"/>
          </a:p>
        </p:txBody>
      </p:sp>
      <p:sp>
        <p:nvSpPr>
          <p:cNvPr id="33" name="TextBox 32"/>
          <p:cNvSpPr txBox="1"/>
          <p:nvPr/>
        </p:nvSpPr>
        <p:spPr>
          <a:xfrm>
            <a:off x="7452320" y="2430179"/>
            <a:ext cx="1512168" cy="954107"/>
          </a:xfrm>
          <a:prstGeom prst="rect">
            <a:avLst/>
          </a:prstGeom>
          <a:noFill/>
        </p:spPr>
        <p:txBody>
          <a:bodyPr wrap="square" rtlCol="1">
            <a:spAutoFit/>
          </a:bodyPr>
          <a:lstStyle/>
          <a:p>
            <a:r>
              <a:rPr lang="fa-IR" sz="2800" b="1" dirty="0" smtClean="0"/>
              <a:t>کاخ</a:t>
            </a:r>
            <a:r>
              <a:rPr lang="fa-IR" sz="2800" dirty="0" smtClean="0"/>
              <a:t> </a:t>
            </a:r>
            <a:r>
              <a:rPr lang="fa-IR" sz="2800" b="1" dirty="0" smtClean="0"/>
              <a:t>تابستانی</a:t>
            </a:r>
            <a:endParaRPr lang="fa-IR" sz="2800" b="1" dirty="0"/>
          </a:p>
        </p:txBody>
      </p:sp>
      <p:pic>
        <p:nvPicPr>
          <p:cNvPr id="35" name="Picture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3888" y="-192449"/>
            <a:ext cx="2456148" cy="3693456"/>
          </a:xfrm>
          <a:prstGeom prst="rect">
            <a:avLst/>
          </a:prstGeom>
        </p:spPr>
      </p:pic>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05" y="1211040"/>
            <a:ext cx="3489332" cy="4652442"/>
          </a:xfrm>
          <a:prstGeom prst="rect">
            <a:avLst/>
          </a:prstGeom>
        </p:spPr>
      </p:pic>
      <p:pic>
        <p:nvPicPr>
          <p:cNvPr id="37"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39752" y="2514965"/>
            <a:ext cx="3024336" cy="4381175"/>
          </a:xfrm>
          <a:prstGeom prst="rect">
            <a:avLst/>
          </a:prstGeom>
        </p:spPr>
      </p:pic>
      <p:pic>
        <p:nvPicPr>
          <p:cNvPr id="38" name="Picture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83968" y="3243368"/>
            <a:ext cx="4923502" cy="3692627"/>
          </a:xfrm>
          <a:prstGeom prst="rect">
            <a:avLst/>
          </a:prstGeom>
        </p:spPr>
      </p:pic>
      <p:pic>
        <p:nvPicPr>
          <p:cNvPr id="39" name="Picture 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83969" y="2381083"/>
            <a:ext cx="4860032" cy="3152939"/>
          </a:xfrm>
          <a:prstGeom prst="rect">
            <a:avLst/>
          </a:prstGeom>
        </p:spPr>
      </p:pic>
      <p:pic>
        <p:nvPicPr>
          <p:cNvPr id="40" name="Picture 3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97567" y="28285"/>
            <a:ext cx="3846433" cy="2592288"/>
          </a:xfrm>
          <a:prstGeom prst="rect">
            <a:avLst/>
          </a:prstGeom>
        </p:spPr>
      </p:pic>
      <p:pic>
        <p:nvPicPr>
          <p:cNvPr id="2" name="Picture 1"/>
          <p:cNvPicPr>
            <a:picLocks noChangeAspect="1"/>
          </p:cNvPicPr>
          <p:nvPr/>
        </p:nvPicPr>
        <p:blipFill rotWithShape="1">
          <a:blip r:embed="rId9">
            <a:extLst>
              <a:ext uri="{28A0092B-C50C-407E-A947-70E740481C1C}">
                <a14:useLocalDpi xmlns:a14="http://schemas.microsoft.com/office/drawing/2010/main" val="0"/>
              </a:ext>
            </a:extLst>
          </a:blip>
          <a:srcRect b="7988"/>
          <a:stretch/>
        </p:blipFill>
        <p:spPr>
          <a:xfrm>
            <a:off x="179512" y="1092519"/>
            <a:ext cx="8402449" cy="4583533"/>
          </a:xfrm>
          <a:prstGeom prst="rect">
            <a:avLst/>
          </a:prstGeom>
        </p:spPr>
      </p:pic>
      <p:sp>
        <p:nvSpPr>
          <p:cNvPr id="41" name="TextBox 40"/>
          <p:cNvSpPr txBox="1"/>
          <p:nvPr/>
        </p:nvSpPr>
        <p:spPr>
          <a:xfrm>
            <a:off x="-108520" y="6412859"/>
            <a:ext cx="2088232" cy="369332"/>
          </a:xfrm>
          <a:prstGeom prst="rect">
            <a:avLst/>
          </a:prstGeom>
          <a:noFill/>
        </p:spPr>
        <p:txBody>
          <a:bodyPr wrap="square" rtlCol="1">
            <a:spAutoFit/>
          </a:bodyPr>
          <a:lstStyle/>
          <a:p>
            <a:r>
              <a:rPr lang="en-US" dirty="0" smtClean="0"/>
              <a:t>(en.wikipedia.com)</a:t>
            </a:r>
            <a:endParaRPr lang="fa-IR" dirty="0"/>
          </a:p>
        </p:txBody>
      </p:sp>
    </p:spTree>
    <p:extLst>
      <p:ext uri="{BB962C8B-B14F-4D97-AF65-F5344CB8AC3E}">
        <p14:creationId xmlns:p14="http://schemas.microsoft.com/office/powerpoint/2010/main" val="190085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inVertic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barn(inVertical)">
                                      <p:cBhvr>
                                        <p:cTn id="26" dur="5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barn(inVertical)">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barn(inVertical)">
                                      <p:cBhvr>
                                        <p:cTn id="62" dur="500"/>
                                        <p:tgtEl>
                                          <p:spTgt spid="31"/>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arn(inVertical)">
                                      <p:cBhvr>
                                        <p:cTn id="79" dur="500"/>
                                        <p:tgtEl>
                                          <p:spTgt spid="32"/>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1000"/>
                                        <p:tgtEl>
                                          <p:spTgt spid="24"/>
                                        </p:tgtEl>
                                      </p:cBhvr>
                                    </p:animEffect>
                                    <p:anim calcmode="lin" valueType="num">
                                      <p:cBhvr>
                                        <p:cTn id="85" dur="1000" fill="hold"/>
                                        <p:tgtEl>
                                          <p:spTgt spid="24"/>
                                        </p:tgtEl>
                                        <p:attrNameLst>
                                          <p:attrName>ppt_x</p:attrName>
                                        </p:attrNameLst>
                                      </p:cBhvr>
                                      <p:tavLst>
                                        <p:tav tm="0">
                                          <p:val>
                                            <p:strVal val="#ppt_x"/>
                                          </p:val>
                                        </p:tav>
                                        <p:tav tm="100000">
                                          <p:val>
                                            <p:strVal val="#ppt_x"/>
                                          </p:val>
                                        </p:tav>
                                      </p:tavLst>
                                    </p:anim>
                                    <p:anim calcmode="lin" valueType="num">
                                      <p:cBhvr>
                                        <p:cTn id="8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6" presetClass="entr" presetSubtype="21" fill="hold" grpId="0" nodeType="click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barn(inVertical)">
                                      <p:cBhvr>
                                        <p:cTn id="91" dur="500"/>
                                        <p:tgtEl>
                                          <p:spTgt spid="33"/>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nodeType="click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barn(inVertical)">
                                      <p:cBhvr>
                                        <p:cTn id="96" dur="500"/>
                                        <p:tgtEl>
                                          <p:spTgt spid="35"/>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21" fill="hold" nodeType="clickEffect">
                                  <p:stCondLst>
                                    <p:cond delay="0"/>
                                  </p:stCondLst>
                                  <p:childTnLst>
                                    <p:set>
                                      <p:cBhvr>
                                        <p:cTn id="100" dur="1" fill="hold">
                                          <p:stCondLst>
                                            <p:cond delay="0"/>
                                          </p:stCondLst>
                                        </p:cTn>
                                        <p:tgtEl>
                                          <p:spTgt spid="36"/>
                                        </p:tgtEl>
                                        <p:attrNameLst>
                                          <p:attrName>style.visibility</p:attrName>
                                        </p:attrNameLst>
                                      </p:cBhvr>
                                      <p:to>
                                        <p:strVal val="visible"/>
                                      </p:to>
                                    </p:set>
                                    <p:animEffect transition="in" filter="barn(inVertical)">
                                      <p:cBhvr>
                                        <p:cTn id="101" dur="500"/>
                                        <p:tgtEl>
                                          <p:spTgt spid="36"/>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nodeType="click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barn(inVertical)">
                                      <p:cBhvr>
                                        <p:cTn id="106" dur="500"/>
                                        <p:tgtEl>
                                          <p:spTgt spid="37"/>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nodeType="click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barn(inVertical)">
                                      <p:cBhvr>
                                        <p:cTn id="111" dur="500"/>
                                        <p:tgtEl>
                                          <p:spTgt spid="38"/>
                                        </p:tgtEl>
                                      </p:cBhvr>
                                    </p:animEffect>
                                  </p:childTnLst>
                                </p:cTn>
                              </p:par>
                            </p:childTnLst>
                          </p:cTn>
                        </p:par>
                      </p:childTnLst>
                    </p:cTn>
                  </p:par>
                  <p:par>
                    <p:cTn id="112" fill="hold">
                      <p:stCondLst>
                        <p:cond delay="indefinite"/>
                      </p:stCondLst>
                      <p:childTnLst>
                        <p:par>
                          <p:cTn id="113" fill="hold">
                            <p:stCondLst>
                              <p:cond delay="0"/>
                            </p:stCondLst>
                            <p:childTnLst>
                              <p:par>
                                <p:cTn id="114" presetID="16" presetClass="entr" presetSubtype="21" fill="hold" nodeType="clickEffect">
                                  <p:stCondLst>
                                    <p:cond delay="0"/>
                                  </p:stCondLst>
                                  <p:childTnLst>
                                    <p:set>
                                      <p:cBhvr>
                                        <p:cTn id="115" dur="1" fill="hold">
                                          <p:stCondLst>
                                            <p:cond delay="0"/>
                                          </p:stCondLst>
                                        </p:cTn>
                                        <p:tgtEl>
                                          <p:spTgt spid="39"/>
                                        </p:tgtEl>
                                        <p:attrNameLst>
                                          <p:attrName>style.visibility</p:attrName>
                                        </p:attrNameLst>
                                      </p:cBhvr>
                                      <p:to>
                                        <p:strVal val="visible"/>
                                      </p:to>
                                    </p:set>
                                    <p:animEffect transition="in" filter="barn(inVertical)">
                                      <p:cBhvr>
                                        <p:cTn id="116" dur="500"/>
                                        <p:tgtEl>
                                          <p:spTgt spid="39"/>
                                        </p:tgtEl>
                                      </p:cBhvr>
                                    </p:animEffect>
                                  </p:childTnLst>
                                </p:cTn>
                              </p:par>
                            </p:childTnLst>
                          </p:cTn>
                        </p:par>
                      </p:childTnLst>
                    </p:cTn>
                  </p:par>
                  <p:par>
                    <p:cTn id="117" fill="hold">
                      <p:stCondLst>
                        <p:cond delay="indefinite"/>
                      </p:stCondLst>
                      <p:childTnLst>
                        <p:par>
                          <p:cTn id="118" fill="hold">
                            <p:stCondLst>
                              <p:cond delay="0"/>
                            </p:stCondLst>
                            <p:childTnLst>
                              <p:par>
                                <p:cTn id="119" presetID="16" presetClass="entr" presetSubtype="21" fill="hold" nodeType="clickEffect">
                                  <p:stCondLst>
                                    <p:cond delay="0"/>
                                  </p:stCondLst>
                                  <p:childTnLst>
                                    <p:set>
                                      <p:cBhvr>
                                        <p:cTn id="120" dur="1" fill="hold">
                                          <p:stCondLst>
                                            <p:cond delay="0"/>
                                          </p:stCondLst>
                                        </p:cTn>
                                        <p:tgtEl>
                                          <p:spTgt spid="40"/>
                                        </p:tgtEl>
                                        <p:attrNameLst>
                                          <p:attrName>style.visibility</p:attrName>
                                        </p:attrNameLst>
                                      </p:cBhvr>
                                      <p:to>
                                        <p:strVal val="visible"/>
                                      </p:to>
                                    </p:set>
                                    <p:animEffect transition="in" filter="barn(inVertical)">
                                      <p:cBhvr>
                                        <p:cTn id="121" dur="500"/>
                                        <p:tgtEl>
                                          <p:spTgt spid="40"/>
                                        </p:tgtEl>
                                      </p:cBhvr>
                                    </p:animEffect>
                                  </p:childTnLst>
                                </p:cTn>
                              </p:par>
                            </p:childTnLst>
                          </p:cTn>
                        </p:par>
                      </p:childTnLst>
                    </p:cTn>
                  </p:par>
                  <p:par>
                    <p:cTn id="122" fill="hold">
                      <p:stCondLst>
                        <p:cond delay="indefinite"/>
                      </p:stCondLst>
                      <p:childTnLst>
                        <p:par>
                          <p:cTn id="123" fill="hold">
                            <p:stCondLst>
                              <p:cond delay="0"/>
                            </p:stCondLst>
                            <p:childTnLst>
                              <p:par>
                                <p:cTn id="124" presetID="16" presetClass="entr" presetSubtype="21" fill="hold" nodeType="clickEffect">
                                  <p:stCondLst>
                                    <p:cond delay="0"/>
                                  </p:stCondLst>
                                  <p:childTnLst>
                                    <p:set>
                                      <p:cBhvr>
                                        <p:cTn id="125" dur="1" fill="hold">
                                          <p:stCondLst>
                                            <p:cond delay="0"/>
                                          </p:stCondLst>
                                        </p:cTn>
                                        <p:tgtEl>
                                          <p:spTgt spid="2"/>
                                        </p:tgtEl>
                                        <p:attrNameLst>
                                          <p:attrName>style.visibility</p:attrName>
                                        </p:attrNameLst>
                                      </p:cBhvr>
                                      <p:to>
                                        <p:strVal val="visible"/>
                                      </p:to>
                                    </p:set>
                                    <p:animEffect transition="in" filter="barn(inVertical)">
                                      <p:cBhvr>
                                        <p:cTn id="1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7972" y="0"/>
            <a:ext cx="6512511" cy="785024"/>
          </a:xfrm>
        </p:spPr>
        <p:txBody>
          <a:bodyPr/>
          <a:lstStyle/>
          <a:p>
            <a:r>
              <a:rPr lang="fa-IR" sz="32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B Nazanin" panose="00000400000000000000" pitchFamily="2" charset="-78"/>
              </a:rPr>
              <a:t>میدان</a:t>
            </a:r>
            <a:r>
              <a:rPr lang="fa-IR" sz="2800" dirty="0" smtClean="0">
                <a:cs typeface="B Nazanin" panose="00000400000000000000" pitchFamily="2" charset="-78"/>
              </a:rPr>
              <a:t> </a:t>
            </a:r>
            <a:r>
              <a:rPr lang="fa-IR" sz="3200" b="1"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cs typeface="B Nazanin" panose="00000400000000000000" pitchFamily="2" charset="-78"/>
              </a:rPr>
              <a:t>روبرو کاخ زمستانی</a:t>
            </a:r>
          </a:p>
        </p:txBody>
      </p:sp>
      <p:sp>
        <p:nvSpPr>
          <p:cNvPr id="3" name="Content Placeholder 2"/>
          <p:cNvSpPr>
            <a:spLocks noGrp="1"/>
          </p:cNvSpPr>
          <p:nvPr>
            <p:ph idx="1"/>
          </p:nvPr>
        </p:nvSpPr>
        <p:spPr>
          <a:xfrm>
            <a:off x="107504" y="1160748"/>
            <a:ext cx="9036496" cy="792088"/>
          </a:xfrm>
        </p:spPr>
        <p:txBody>
          <a:bodyPr>
            <a:normAutofit/>
          </a:bodyPr>
          <a:lstStyle/>
          <a:p>
            <a:pPr marL="45720" indent="0" algn="r" rtl="1">
              <a:buNone/>
            </a:pPr>
            <a:r>
              <a:rPr lang="fa-IR" dirty="0" smtClean="0">
                <a:cs typeface="B Nazanin" panose="00000400000000000000" pitchFamily="2" charset="-78"/>
              </a:rPr>
              <a:t>ادموند بیکن نقشه میدان کاخ را ،طرحی بزرگ توصیف میکند که در ان موقعیت موجود پذیرفته شده واشکالات ان به بهترین نحو برطرف شده.</a:t>
            </a:r>
          </a:p>
          <a:p>
            <a:pPr marL="45720" indent="0" algn="r" rtl="1">
              <a:buNone/>
            </a:pPr>
            <a:endParaRPr lang="fa-IR" dirty="0" smtClean="0">
              <a:cs typeface="B Nazanin" panose="00000400000000000000" pitchFamily="2" charset="-78"/>
            </a:endParaRPr>
          </a:p>
          <a:p>
            <a:pPr marL="45720" indent="0" algn="r" rtl="1">
              <a:buNone/>
            </a:pPr>
            <a:endParaRPr lang="fa-IR" dirty="0">
              <a:cs typeface="B Nazanin" panose="00000400000000000000" pitchFamily="2" charset="-78"/>
            </a:endParaRPr>
          </a:p>
        </p:txBody>
      </p:sp>
      <p:sp>
        <p:nvSpPr>
          <p:cNvPr id="4" name="TextBox 3"/>
          <p:cNvSpPr txBox="1"/>
          <p:nvPr/>
        </p:nvSpPr>
        <p:spPr>
          <a:xfrm>
            <a:off x="7308304" y="2492896"/>
            <a:ext cx="1368152" cy="2308324"/>
          </a:xfrm>
          <a:prstGeom prst="rect">
            <a:avLst/>
          </a:prstGeom>
          <a:noFill/>
        </p:spPr>
        <p:txBody>
          <a:bodyPr wrap="square" rtlCol="1">
            <a:spAutoFit/>
          </a:bodyPr>
          <a:lstStyle/>
          <a:p>
            <a:r>
              <a:rPr lang="fa-IR" sz="2400" b="1" dirty="0" smtClean="0">
                <a:cs typeface="B Nazanin" pitchFamily="2" charset="-78"/>
              </a:rPr>
              <a:t>تا </a:t>
            </a:r>
            <a:r>
              <a:rPr lang="fa-IR" sz="2400" b="1" dirty="0" smtClean="0">
                <a:cs typeface="B Nazanin" pitchFamily="2" charset="-78"/>
              </a:rPr>
              <a:t>آغاز </a:t>
            </a:r>
            <a:r>
              <a:rPr lang="fa-IR" sz="2400" b="1" dirty="0" smtClean="0">
                <a:cs typeface="B Nazanin" pitchFamily="2" charset="-78"/>
              </a:rPr>
              <a:t>قرن 19 فضای جنوبی ان شکل ناموزونی داشت</a:t>
            </a:r>
            <a:endParaRPr lang="fa-IR" sz="2400" b="1" dirty="0">
              <a:cs typeface="B Nazanin" pitchFamily="2" charset="-78"/>
            </a:endParaRPr>
          </a:p>
        </p:txBody>
      </p:sp>
      <p:cxnSp>
        <p:nvCxnSpPr>
          <p:cNvPr id="6" name="Straight Arrow Connector 5"/>
          <p:cNvCxnSpPr/>
          <p:nvPr/>
        </p:nvCxnSpPr>
        <p:spPr>
          <a:xfrm flipH="1">
            <a:off x="4860032" y="2924944"/>
            <a:ext cx="2160240"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8" name="Straight Arrow Connector 7"/>
          <p:cNvCxnSpPr/>
          <p:nvPr/>
        </p:nvCxnSpPr>
        <p:spPr>
          <a:xfrm flipH="1">
            <a:off x="6228184" y="3093060"/>
            <a:ext cx="792088" cy="1235169"/>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1" name="TextBox 10"/>
          <p:cNvSpPr txBox="1"/>
          <p:nvPr/>
        </p:nvSpPr>
        <p:spPr>
          <a:xfrm>
            <a:off x="755576" y="2780928"/>
            <a:ext cx="3960440" cy="461665"/>
          </a:xfrm>
          <a:prstGeom prst="rect">
            <a:avLst/>
          </a:prstGeom>
          <a:noFill/>
        </p:spPr>
        <p:txBody>
          <a:bodyPr wrap="square" rtlCol="1">
            <a:spAutoFit/>
          </a:bodyPr>
          <a:lstStyle/>
          <a:p>
            <a:r>
              <a:rPr lang="fa-IR" sz="2400" b="1" dirty="0" smtClean="0">
                <a:cs typeface="B Nazanin" panose="00000400000000000000" pitchFamily="2" charset="-78"/>
              </a:rPr>
              <a:t>ضلع غربی به سوی ادمیرالتی باز بود</a:t>
            </a:r>
            <a:endParaRPr lang="fa-IR" sz="2400" b="1" dirty="0">
              <a:cs typeface="B Nazanin" panose="00000400000000000000" pitchFamily="2" charset="-78"/>
            </a:endParaRPr>
          </a:p>
        </p:txBody>
      </p:sp>
      <p:sp>
        <p:nvSpPr>
          <p:cNvPr id="12" name="TextBox 11"/>
          <p:cNvSpPr txBox="1"/>
          <p:nvPr/>
        </p:nvSpPr>
        <p:spPr>
          <a:xfrm>
            <a:off x="2915816" y="4370893"/>
            <a:ext cx="3312368" cy="1200329"/>
          </a:xfrm>
          <a:prstGeom prst="rect">
            <a:avLst/>
          </a:prstGeom>
          <a:noFill/>
        </p:spPr>
        <p:txBody>
          <a:bodyPr wrap="square" rtlCol="1">
            <a:spAutoFit/>
          </a:bodyPr>
          <a:lstStyle/>
          <a:p>
            <a:r>
              <a:rPr lang="fa-IR" sz="2400" b="1" dirty="0" smtClean="0">
                <a:cs typeface="B Nazanin" panose="00000400000000000000" pitchFamily="2" charset="-78"/>
              </a:rPr>
              <a:t>در مقابل کاخ ساختمانهایی بی اهمیت که محیطی ذوزنقه ای شکل به وجود اورده بودند</a:t>
            </a:r>
            <a:endParaRPr lang="fa-IR" sz="2400" b="1" dirty="0">
              <a:cs typeface="B Nazanin" panose="00000400000000000000" pitchFamily="2" charset="-78"/>
            </a:endParaRPr>
          </a:p>
        </p:txBody>
      </p:sp>
      <p:cxnSp>
        <p:nvCxnSpPr>
          <p:cNvPr id="18" name="Straight Arrow Connector 17"/>
          <p:cNvCxnSpPr/>
          <p:nvPr/>
        </p:nvCxnSpPr>
        <p:spPr>
          <a:xfrm flipH="1">
            <a:off x="1907704" y="4653136"/>
            <a:ext cx="1152128"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0" name="Straight Arrow Connector 19"/>
          <p:cNvCxnSpPr/>
          <p:nvPr/>
        </p:nvCxnSpPr>
        <p:spPr>
          <a:xfrm flipH="1">
            <a:off x="2681790" y="4653136"/>
            <a:ext cx="378042" cy="1224136"/>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22" name="TextBox 21"/>
          <p:cNvSpPr txBox="1"/>
          <p:nvPr/>
        </p:nvSpPr>
        <p:spPr>
          <a:xfrm>
            <a:off x="107504" y="3647058"/>
            <a:ext cx="1800200" cy="1569660"/>
          </a:xfrm>
          <a:prstGeom prst="rect">
            <a:avLst/>
          </a:prstGeom>
          <a:noFill/>
        </p:spPr>
        <p:txBody>
          <a:bodyPr wrap="square" rtlCol="1">
            <a:spAutoFit/>
          </a:bodyPr>
          <a:lstStyle/>
          <a:p>
            <a:r>
              <a:rPr lang="fa-IR" sz="2400" b="1" dirty="0" smtClean="0">
                <a:cs typeface="B Nazanin" panose="00000400000000000000" pitchFamily="2" charset="-78"/>
              </a:rPr>
              <a:t>بعضی از </a:t>
            </a:r>
            <a:r>
              <a:rPr lang="fa-IR" sz="2400" b="1" smtClean="0">
                <a:cs typeface="B Nazanin" panose="00000400000000000000" pitchFamily="2" charset="-78"/>
              </a:rPr>
              <a:t>ساختمانها عمود </a:t>
            </a:r>
            <a:r>
              <a:rPr lang="fa-IR" sz="2400" b="1" dirty="0" smtClean="0">
                <a:cs typeface="B Nazanin" panose="00000400000000000000" pitchFamily="2" charset="-78"/>
              </a:rPr>
              <a:t>نوسکی پراسپکت</a:t>
            </a:r>
            <a:endParaRPr lang="fa-IR" sz="2400" b="1" dirty="0">
              <a:cs typeface="B Nazanin" panose="00000400000000000000" pitchFamily="2" charset="-78"/>
            </a:endParaRPr>
          </a:p>
        </p:txBody>
      </p:sp>
      <p:sp>
        <p:nvSpPr>
          <p:cNvPr id="23" name="TextBox 22"/>
          <p:cNvSpPr txBox="1"/>
          <p:nvPr/>
        </p:nvSpPr>
        <p:spPr>
          <a:xfrm>
            <a:off x="88026" y="5667057"/>
            <a:ext cx="2196244" cy="830997"/>
          </a:xfrm>
          <a:prstGeom prst="rect">
            <a:avLst/>
          </a:prstGeom>
          <a:noFill/>
        </p:spPr>
        <p:txBody>
          <a:bodyPr wrap="square" rtlCol="1">
            <a:spAutoFit/>
          </a:bodyPr>
          <a:lstStyle/>
          <a:p>
            <a:r>
              <a:rPr lang="fa-IR" sz="2400" b="1" dirty="0" smtClean="0">
                <a:cs typeface="B Nazanin" panose="00000400000000000000" pitchFamily="2" charset="-78"/>
              </a:rPr>
              <a:t>بعضی موازی نوسکی پراسپکت</a:t>
            </a:r>
            <a:endParaRPr lang="fa-IR" sz="2400" b="1" dirty="0">
              <a:cs typeface="B Nazanin" panose="00000400000000000000" pitchFamily="2" charset="-78"/>
            </a:endParaRPr>
          </a:p>
        </p:txBody>
      </p:sp>
      <p:sp>
        <p:nvSpPr>
          <p:cNvPr id="13" name="TextBox 12"/>
          <p:cNvSpPr txBox="1"/>
          <p:nvPr/>
        </p:nvSpPr>
        <p:spPr>
          <a:xfrm>
            <a:off x="6228184" y="1599456"/>
            <a:ext cx="1884548" cy="369332"/>
          </a:xfrm>
          <a:prstGeom prst="rect">
            <a:avLst/>
          </a:prstGeom>
          <a:noFill/>
        </p:spPr>
        <p:txBody>
          <a:bodyPr wrap="square" rtlCol="1">
            <a:spAutoFit/>
          </a:bodyPr>
          <a:lstStyle/>
          <a:p>
            <a:r>
              <a:rPr lang="fa-IR" dirty="0" smtClean="0">
                <a:cs typeface="B Nazanin" panose="00000400000000000000" pitchFamily="2" charset="-78"/>
              </a:rPr>
              <a:t>(موریس 268:1374)</a:t>
            </a:r>
            <a:endParaRPr lang="fa-IR" dirty="0">
              <a:cs typeface="B Nazanin" panose="00000400000000000000" pitchFamily="2" charset="-78"/>
            </a:endParaRPr>
          </a:p>
        </p:txBody>
      </p:sp>
    </p:spTree>
    <p:extLst>
      <p:ext uri="{BB962C8B-B14F-4D97-AF65-F5344CB8AC3E}">
        <p14:creationId xmlns:p14="http://schemas.microsoft.com/office/powerpoint/2010/main" val="74104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22" grpId="0"/>
      <p:bldP spid="23"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1CACE3"/>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746</TotalTime>
  <Words>810</Words>
  <Application>Microsoft Office PowerPoint</Application>
  <PresentationFormat>On-screen Show (4:3)</PresentationFormat>
  <Paragraphs>123</Paragraphs>
  <Slides>18</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18</vt:i4>
      </vt:variant>
    </vt:vector>
  </HeadingPairs>
  <TitlesOfParts>
    <vt:vector size="29" baseType="lpstr">
      <vt:lpstr>2  Bardiya</vt:lpstr>
      <vt:lpstr>2  Nazanin</vt:lpstr>
      <vt:lpstr>Arial</vt:lpstr>
      <vt:lpstr>B Mehr</vt:lpstr>
      <vt:lpstr>B Nazanin</vt:lpstr>
      <vt:lpstr>Calibri</vt:lpstr>
      <vt:lpstr>Century Gothic</vt:lpstr>
      <vt:lpstr>Tahoma</vt:lpstr>
      <vt:lpstr>Wingdings</vt:lpstr>
      <vt:lpstr>Wingdings 3</vt:lpstr>
      <vt:lpstr>Wisp</vt:lpstr>
      <vt:lpstr>تاریخ شهر و شهرسازی در جهان </vt:lpstr>
      <vt:lpstr> معرفی سن پترزبورگ </vt:lpstr>
      <vt:lpstr>دوره شکل گیری شهر</vt:lpstr>
      <vt:lpstr>PowerPoint Presentation</vt:lpstr>
      <vt:lpstr>موقعیت سن پترزبورگ </vt:lpstr>
      <vt:lpstr>تاریخ تحولات تاثیر گذار در شکل گیری شهر</vt:lpstr>
      <vt:lpstr>چگونگی شکل گیری</vt:lpstr>
      <vt:lpstr>PowerPoint Presentation</vt:lpstr>
      <vt:lpstr>میدان روبرو کاخ زمستانی</vt:lpstr>
      <vt:lpstr>PowerPoint Presentation</vt:lpstr>
      <vt:lpstr>PowerPoint Presentation</vt:lpstr>
      <vt:lpstr>سن پترز بورگ ونیز شمال</vt:lpstr>
      <vt:lpstr>شهر کاخ ها</vt:lpstr>
      <vt:lpstr>PowerPoint Presentation</vt:lpstr>
      <vt:lpstr>PowerPoint Presentation</vt:lpstr>
      <vt:lpstr>PowerPoint Presentation</vt:lpstr>
      <vt:lpstr>PowerPoint Presentation</vt:lpstr>
      <vt:lpstr>منابع</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تاریخ شهر و شهرسازی در جهان</dc:title>
  <dc:creator/>
  <cp:lastModifiedBy>Sajjad</cp:lastModifiedBy>
  <cp:revision>67</cp:revision>
  <dcterms:created xsi:type="dcterms:W3CDTF">2015-03-27T06:00:01Z</dcterms:created>
  <dcterms:modified xsi:type="dcterms:W3CDTF">2019-07-21T21:59:01Z</dcterms:modified>
</cp:coreProperties>
</file>