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43" r:id="rId1"/>
    <p:sldMasterId id="2147483761" r:id="rId2"/>
  </p:sldMasterIdLst>
  <p:notesMasterIdLst>
    <p:notesMasterId r:id="rId26"/>
  </p:notesMasterIdLst>
  <p:sldIdLst>
    <p:sldId id="257" r:id="rId3"/>
    <p:sldId id="263" r:id="rId4"/>
    <p:sldId id="264" r:id="rId5"/>
    <p:sldId id="265" r:id="rId6"/>
    <p:sldId id="266" r:id="rId7"/>
    <p:sldId id="267" r:id="rId8"/>
    <p:sldId id="268" r:id="rId9"/>
    <p:sldId id="271" r:id="rId10"/>
    <p:sldId id="272" r:id="rId11"/>
    <p:sldId id="273" r:id="rId12"/>
    <p:sldId id="274" r:id="rId13"/>
    <p:sldId id="276" r:id="rId14"/>
    <p:sldId id="277" r:id="rId15"/>
    <p:sldId id="278" r:id="rId16"/>
    <p:sldId id="258" r:id="rId17"/>
    <p:sldId id="280" r:id="rId18"/>
    <p:sldId id="279" r:id="rId19"/>
    <p:sldId id="281" r:id="rId20"/>
    <p:sldId id="282" r:id="rId21"/>
    <p:sldId id="283" r:id="rId22"/>
    <p:sldId id="284" r:id="rId23"/>
    <p:sldId id="285" r:id="rId24"/>
    <p:sldId id="291"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D8C8E1C-58AD-4E53-A147-0EE15BBCBBC1}">
          <p14:sldIdLst>
            <p14:sldId id="257"/>
            <p14:sldId id="263"/>
            <p14:sldId id="264"/>
            <p14:sldId id="265"/>
            <p14:sldId id="266"/>
            <p14:sldId id="267"/>
            <p14:sldId id="268"/>
            <p14:sldId id="271"/>
            <p14:sldId id="272"/>
            <p14:sldId id="273"/>
            <p14:sldId id="274"/>
            <p14:sldId id="276"/>
            <p14:sldId id="277"/>
            <p14:sldId id="278"/>
            <p14:sldId id="258"/>
            <p14:sldId id="280"/>
            <p14:sldId id="279"/>
            <p14:sldId id="281"/>
            <p14:sldId id="282"/>
            <p14:sldId id="283"/>
            <p14:sldId id="284"/>
            <p14:sldId id="285"/>
            <p14:sldId id="29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5" autoAdjust="0"/>
    <p:restoredTop sz="86535" autoAdjust="0"/>
  </p:normalViewPr>
  <p:slideViewPr>
    <p:cSldViewPr snapToGrid="0">
      <p:cViewPr varScale="1">
        <p:scale>
          <a:sx n="64" d="100"/>
          <a:sy n="64" d="100"/>
        </p:scale>
        <p:origin x="900" y="48"/>
      </p:cViewPr>
      <p:guideLst/>
    </p:cSldViewPr>
  </p:slideViewPr>
  <p:notesTextViewPr>
    <p:cViewPr>
      <p:scale>
        <a:sx n="1" d="1"/>
        <a:sy n="1" d="1"/>
      </p:scale>
      <p:origin x="0" y="0"/>
    </p:cViewPr>
  </p:notesTextViewPr>
  <p:notesViewPr>
    <p:cSldViewPr snapToGrid="0">
      <p:cViewPr varScale="1">
        <p:scale>
          <a:sx n="57" d="100"/>
          <a:sy n="57" d="100"/>
        </p:scale>
        <p:origin x="283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iagrams/_rels/data3.xml.rels><?xml version="1.0" encoding="UTF-8" standalone="yes"?>
<Relationships xmlns="http://schemas.openxmlformats.org/package/2006/relationships"><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1D2447-87BF-4B98-A214-78D2FC495F14}" type="doc">
      <dgm:prSet loTypeId="urn:microsoft.com/office/officeart/2005/8/layout/default" loCatId="list" qsTypeId="urn:microsoft.com/office/officeart/2005/8/quickstyle/3d1" qsCatId="3D" csTypeId="urn:microsoft.com/office/officeart/2005/8/colors/accent0_3" csCatId="mainScheme" phldr="1"/>
      <dgm:spPr/>
      <dgm:t>
        <a:bodyPr/>
        <a:lstStyle/>
        <a:p>
          <a:endParaRPr lang="en-US"/>
        </a:p>
      </dgm:t>
    </dgm:pt>
    <dgm:pt modelId="{BDAB8F8F-029D-4781-A8BE-3726608C4AD9}">
      <dgm:prSet phldrT="[Text]" custT="1"/>
      <dgm:spPr/>
      <dgm:t>
        <a:bodyPr/>
        <a:lstStyle/>
        <a:p>
          <a:r>
            <a:rPr lang="fa-IR" sz="2400" dirty="0" smtClean="0">
              <a:latin typeface="Sakkal Majalla" panose="02000000000000000000" pitchFamily="2" charset="-78"/>
              <a:cs typeface="Sakkal Majalla" panose="02000000000000000000" pitchFamily="2" charset="-78"/>
            </a:rPr>
            <a:t>کلیسا در تداوم زندگی شهری نقش پررنگی داشت</a:t>
          </a:r>
          <a:endParaRPr lang="en-US" sz="2400" dirty="0">
            <a:latin typeface="Sakkal Majalla" panose="02000000000000000000" pitchFamily="2" charset="-78"/>
            <a:cs typeface="Sakkal Majalla" panose="02000000000000000000" pitchFamily="2" charset="-78"/>
          </a:endParaRPr>
        </a:p>
      </dgm:t>
    </dgm:pt>
    <dgm:pt modelId="{C3FA4DF1-6497-421A-B367-B20D2E4E0FB3}" type="parTrans" cxnId="{C5FA7349-1AF0-41FA-8247-6A498A8EA30B}">
      <dgm:prSet/>
      <dgm:spPr/>
      <dgm:t>
        <a:bodyPr/>
        <a:lstStyle/>
        <a:p>
          <a:endParaRPr lang="en-US"/>
        </a:p>
      </dgm:t>
    </dgm:pt>
    <dgm:pt modelId="{CC1BEBE6-F4A0-45AF-AEE0-CBD60FB8254C}" type="sibTrans" cxnId="{C5FA7349-1AF0-41FA-8247-6A498A8EA30B}">
      <dgm:prSet/>
      <dgm:spPr/>
      <dgm:t>
        <a:bodyPr/>
        <a:lstStyle/>
        <a:p>
          <a:endParaRPr lang="en-US"/>
        </a:p>
      </dgm:t>
    </dgm:pt>
    <dgm:pt modelId="{10AED909-FF87-4933-BC93-940F7F87D129}">
      <dgm:prSet phldrT="[Text]" custT="1"/>
      <dgm:spPr/>
      <dgm:t>
        <a:bodyPr/>
        <a:lstStyle/>
        <a:p>
          <a:r>
            <a:rPr lang="fa-IR" sz="2400" dirty="0" smtClean="0">
              <a:latin typeface="Sakkal Majalla" panose="02000000000000000000" pitchFamily="2" charset="-78"/>
              <a:cs typeface="Sakkal Majalla" panose="02000000000000000000" pitchFamily="2" charset="-78"/>
            </a:rPr>
            <a:t>کلیسا محدوده ی اسقفی را برابر محدوده ی سیویتاس قرار داد</a:t>
          </a:r>
          <a:endParaRPr lang="en-US" sz="2400" dirty="0">
            <a:latin typeface="Sakkal Majalla" panose="02000000000000000000" pitchFamily="2" charset="-78"/>
            <a:cs typeface="Sakkal Majalla" panose="02000000000000000000" pitchFamily="2" charset="-78"/>
          </a:endParaRPr>
        </a:p>
      </dgm:t>
    </dgm:pt>
    <dgm:pt modelId="{5CBD835B-A176-4F66-A9CD-8EDE13983335}" type="parTrans" cxnId="{986A7FE4-5D7F-4453-BDA3-6479AD1FC545}">
      <dgm:prSet/>
      <dgm:spPr/>
      <dgm:t>
        <a:bodyPr/>
        <a:lstStyle/>
        <a:p>
          <a:endParaRPr lang="en-US"/>
        </a:p>
      </dgm:t>
    </dgm:pt>
    <dgm:pt modelId="{D61935BD-63D9-459F-9FD8-A61BC3CCD682}" type="sibTrans" cxnId="{986A7FE4-5D7F-4453-BDA3-6479AD1FC545}">
      <dgm:prSet/>
      <dgm:spPr/>
      <dgm:t>
        <a:bodyPr/>
        <a:lstStyle/>
        <a:p>
          <a:endParaRPr lang="en-US"/>
        </a:p>
      </dgm:t>
    </dgm:pt>
    <dgm:pt modelId="{8FB2ED34-3021-4BF2-8E70-CBBC7A801822}">
      <dgm:prSet phldrT="[Text]" custT="1"/>
      <dgm:spPr/>
      <dgm:t>
        <a:bodyPr/>
        <a:lstStyle/>
        <a:p>
          <a:r>
            <a:rPr lang="fa-IR" sz="2400" dirty="0" smtClean="0">
              <a:latin typeface="Sakkal Majalla" panose="02000000000000000000" pitchFamily="2" charset="-78"/>
              <a:cs typeface="Sakkal Majalla" panose="02000000000000000000" pitchFamily="2" charset="-78"/>
            </a:rPr>
            <a:t>هر شهر اسقفی خود مرکز یک قلمرو اسقفی بود.(با فعالیت تجاری)</a:t>
          </a:r>
          <a:endParaRPr lang="en-US" sz="2400" dirty="0">
            <a:latin typeface="Sakkal Majalla" panose="02000000000000000000" pitchFamily="2" charset="-78"/>
            <a:cs typeface="Sakkal Majalla" panose="02000000000000000000" pitchFamily="2" charset="-78"/>
          </a:endParaRPr>
        </a:p>
      </dgm:t>
    </dgm:pt>
    <dgm:pt modelId="{BD622393-D20D-4E1F-95D7-34388942AD70}" type="parTrans" cxnId="{7F059DE2-7C70-401E-AF7F-352CBB3D30D0}">
      <dgm:prSet/>
      <dgm:spPr/>
      <dgm:t>
        <a:bodyPr/>
        <a:lstStyle/>
        <a:p>
          <a:endParaRPr lang="en-US"/>
        </a:p>
      </dgm:t>
    </dgm:pt>
    <dgm:pt modelId="{11AB3E29-178D-46A8-A6D7-362A98CC294D}" type="sibTrans" cxnId="{7F059DE2-7C70-401E-AF7F-352CBB3D30D0}">
      <dgm:prSet/>
      <dgm:spPr/>
      <dgm:t>
        <a:bodyPr/>
        <a:lstStyle/>
        <a:p>
          <a:endParaRPr lang="en-US"/>
        </a:p>
      </dgm:t>
    </dgm:pt>
    <dgm:pt modelId="{50216DA7-4174-40B7-87A8-B99C3C8E76C3}" type="pres">
      <dgm:prSet presAssocID="{CB1D2447-87BF-4B98-A214-78D2FC495F14}" presName="diagram" presStyleCnt="0">
        <dgm:presLayoutVars>
          <dgm:dir val="rev"/>
          <dgm:resizeHandles val="exact"/>
        </dgm:presLayoutVars>
      </dgm:prSet>
      <dgm:spPr/>
      <dgm:t>
        <a:bodyPr/>
        <a:lstStyle/>
        <a:p>
          <a:endParaRPr lang="en-US"/>
        </a:p>
      </dgm:t>
    </dgm:pt>
    <dgm:pt modelId="{D8DBE766-62E3-4192-AF0F-CE166DDC8591}" type="pres">
      <dgm:prSet presAssocID="{BDAB8F8F-029D-4781-A8BE-3726608C4AD9}" presName="node" presStyleLbl="node1" presStyleIdx="0" presStyleCnt="3" custScaleX="186102" custScaleY="35810" custLinFactNeighborX="40" custLinFactNeighborY="27468">
        <dgm:presLayoutVars>
          <dgm:bulletEnabled val="1"/>
        </dgm:presLayoutVars>
      </dgm:prSet>
      <dgm:spPr/>
      <dgm:t>
        <a:bodyPr/>
        <a:lstStyle/>
        <a:p>
          <a:endParaRPr lang="en-US"/>
        </a:p>
      </dgm:t>
    </dgm:pt>
    <dgm:pt modelId="{256ED0FF-A342-42A7-987E-571050496E36}" type="pres">
      <dgm:prSet presAssocID="{CC1BEBE6-F4A0-45AF-AEE0-CBD60FB8254C}" presName="sibTrans" presStyleCnt="0"/>
      <dgm:spPr/>
      <dgm:t>
        <a:bodyPr/>
        <a:lstStyle/>
        <a:p>
          <a:endParaRPr lang="en-US"/>
        </a:p>
      </dgm:t>
    </dgm:pt>
    <dgm:pt modelId="{C637F6BC-D77F-4722-9339-3CE456446046}" type="pres">
      <dgm:prSet presAssocID="{10AED909-FF87-4933-BC93-940F7F87D129}" presName="node" presStyleLbl="node1" presStyleIdx="1" presStyleCnt="3" custScaleX="186102" custScaleY="35810" custLinFactNeighborX="-40" custLinFactNeighborY="11396">
        <dgm:presLayoutVars>
          <dgm:bulletEnabled val="1"/>
        </dgm:presLayoutVars>
      </dgm:prSet>
      <dgm:spPr/>
      <dgm:t>
        <a:bodyPr/>
        <a:lstStyle/>
        <a:p>
          <a:endParaRPr lang="en-US"/>
        </a:p>
      </dgm:t>
    </dgm:pt>
    <dgm:pt modelId="{9C63FB63-63CA-45E4-9E99-EC54E7EF7719}" type="pres">
      <dgm:prSet presAssocID="{D61935BD-63D9-459F-9FD8-A61BC3CCD682}" presName="sibTrans" presStyleCnt="0"/>
      <dgm:spPr/>
      <dgm:t>
        <a:bodyPr/>
        <a:lstStyle/>
        <a:p>
          <a:endParaRPr lang="en-US"/>
        </a:p>
      </dgm:t>
    </dgm:pt>
    <dgm:pt modelId="{66510E4F-A4A6-436E-95BC-2AE3EA630810}" type="pres">
      <dgm:prSet presAssocID="{8FB2ED34-3021-4BF2-8E70-CBBC7A801822}" presName="node" presStyleLbl="node1" presStyleIdx="2" presStyleCnt="3" custScaleX="186102" custScaleY="35810" custLinFactNeighborX="-40" custLinFactNeighborY="-4868">
        <dgm:presLayoutVars>
          <dgm:bulletEnabled val="1"/>
        </dgm:presLayoutVars>
      </dgm:prSet>
      <dgm:spPr/>
      <dgm:t>
        <a:bodyPr/>
        <a:lstStyle/>
        <a:p>
          <a:endParaRPr lang="en-US"/>
        </a:p>
      </dgm:t>
    </dgm:pt>
  </dgm:ptLst>
  <dgm:cxnLst>
    <dgm:cxn modelId="{24BEEB1A-F2CD-4BB7-848B-4540DD76A70D}" type="presOf" srcId="{8FB2ED34-3021-4BF2-8E70-CBBC7A801822}" destId="{66510E4F-A4A6-436E-95BC-2AE3EA630810}" srcOrd="0" destOrd="0" presId="urn:microsoft.com/office/officeart/2005/8/layout/default"/>
    <dgm:cxn modelId="{C5FA7349-1AF0-41FA-8247-6A498A8EA30B}" srcId="{CB1D2447-87BF-4B98-A214-78D2FC495F14}" destId="{BDAB8F8F-029D-4781-A8BE-3726608C4AD9}" srcOrd="0" destOrd="0" parTransId="{C3FA4DF1-6497-421A-B367-B20D2E4E0FB3}" sibTransId="{CC1BEBE6-F4A0-45AF-AEE0-CBD60FB8254C}"/>
    <dgm:cxn modelId="{986A7FE4-5D7F-4453-BDA3-6479AD1FC545}" srcId="{CB1D2447-87BF-4B98-A214-78D2FC495F14}" destId="{10AED909-FF87-4933-BC93-940F7F87D129}" srcOrd="1" destOrd="0" parTransId="{5CBD835B-A176-4F66-A9CD-8EDE13983335}" sibTransId="{D61935BD-63D9-459F-9FD8-A61BC3CCD682}"/>
    <dgm:cxn modelId="{7F059DE2-7C70-401E-AF7F-352CBB3D30D0}" srcId="{CB1D2447-87BF-4B98-A214-78D2FC495F14}" destId="{8FB2ED34-3021-4BF2-8E70-CBBC7A801822}" srcOrd="2" destOrd="0" parTransId="{BD622393-D20D-4E1F-95D7-34388942AD70}" sibTransId="{11AB3E29-178D-46A8-A6D7-362A98CC294D}"/>
    <dgm:cxn modelId="{0A6687B5-B8B5-4C14-8287-3A132D7C8B09}" type="presOf" srcId="{BDAB8F8F-029D-4781-A8BE-3726608C4AD9}" destId="{D8DBE766-62E3-4192-AF0F-CE166DDC8591}" srcOrd="0" destOrd="0" presId="urn:microsoft.com/office/officeart/2005/8/layout/default"/>
    <dgm:cxn modelId="{02B6AF6C-1E51-432D-BC40-59123417A43B}" type="presOf" srcId="{CB1D2447-87BF-4B98-A214-78D2FC495F14}" destId="{50216DA7-4174-40B7-87A8-B99C3C8E76C3}" srcOrd="0" destOrd="0" presId="urn:microsoft.com/office/officeart/2005/8/layout/default"/>
    <dgm:cxn modelId="{4F330EC9-E190-4F71-92A5-D24EE4D10D1C}" type="presOf" srcId="{10AED909-FF87-4933-BC93-940F7F87D129}" destId="{C637F6BC-D77F-4722-9339-3CE456446046}" srcOrd="0" destOrd="0" presId="urn:microsoft.com/office/officeart/2005/8/layout/default"/>
    <dgm:cxn modelId="{FB80EC5E-3683-4A5F-823F-8820031D574D}" type="presParOf" srcId="{50216DA7-4174-40B7-87A8-B99C3C8E76C3}" destId="{D8DBE766-62E3-4192-AF0F-CE166DDC8591}" srcOrd="0" destOrd="0" presId="urn:microsoft.com/office/officeart/2005/8/layout/default"/>
    <dgm:cxn modelId="{20897890-CCEB-477C-B7DE-3797BF492057}" type="presParOf" srcId="{50216DA7-4174-40B7-87A8-B99C3C8E76C3}" destId="{256ED0FF-A342-42A7-987E-571050496E36}" srcOrd="1" destOrd="0" presId="urn:microsoft.com/office/officeart/2005/8/layout/default"/>
    <dgm:cxn modelId="{3A284AC9-5D95-467D-A3B6-23679F8A9871}" type="presParOf" srcId="{50216DA7-4174-40B7-87A8-B99C3C8E76C3}" destId="{C637F6BC-D77F-4722-9339-3CE456446046}" srcOrd="2" destOrd="0" presId="urn:microsoft.com/office/officeart/2005/8/layout/default"/>
    <dgm:cxn modelId="{A5B2F627-E555-47F3-A2F6-DAFD5876A7F4}" type="presParOf" srcId="{50216DA7-4174-40B7-87A8-B99C3C8E76C3}" destId="{9C63FB63-63CA-45E4-9E99-EC54E7EF7719}" srcOrd="3" destOrd="0" presId="urn:microsoft.com/office/officeart/2005/8/layout/default"/>
    <dgm:cxn modelId="{2D80EAB2-B241-4369-B5D9-BC233472A032}" type="presParOf" srcId="{50216DA7-4174-40B7-87A8-B99C3C8E76C3}" destId="{66510E4F-A4A6-436E-95BC-2AE3EA630810}"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8DCFA9C-DB64-4D41-A707-02C8C68C2204}" type="doc">
      <dgm:prSet loTypeId="urn:microsoft.com/office/officeart/2005/8/layout/matrix1" loCatId="matrix" qsTypeId="urn:microsoft.com/office/officeart/2005/8/quickstyle/simple4" qsCatId="simple" csTypeId="urn:microsoft.com/office/officeart/2005/8/colors/accent0_3" csCatId="mainScheme" phldr="1"/>
      <dgm:spPr/>
      <dgm:t>
        <a:bodyPr/>
        <a:lstStyle/>
        <a:p>
          <a:endParaRPr lang="en-US"/>
        </a:p>
      </dgm:t>
    </dgm:pt>
    <dgm:pt modelId="{9B594323-5092-40C2-B056-A5F8111B083A}">
      <dgm:prSet phldrT="[Text]" custT="1"/>
      <dgm:spPr/>
      <dgm:t>
        <a:bodyPr/>
        <a:lstStyle/>
        <a:p>
          <a:r>
            <a:rPr lang="fa-IR" sz="2400" dirty="0" smtClean="0">
              <a:latin typeface="Sakkal Majalla" panose="02000000000000000000" pitchFamily="2" charset="-78"/>
              <a:cs typeface="Sakkal Majalla" panose="02000000000000000000" pitchFamily="2" charset="-78"/>
            </a:rPr>
            <a:t>عناصر و اجزای اصلی شهر</a:t>
          </a:r>
          <a:endParaRPr lang="en-US" sz="2400" dirty="0">
            <a:latin typeface="Sakkal Majalla" panose="02000000000000000000" pitchFamily="2" charset="-78"/>
            <a:cs typeface="Sakkal Majalla" panose="02000000000000000000" pitchFamily="2" charset="-78"/>
          </a:endParaRPr>
        </a:p>
      </dgm:t>
    </dgm:pt>
    <dgm:pt modelId="{79378825-72F3-46AB-ABDA-AD3FCB4C6352}" type="parTrans" cxnId="{867331BD-CB52-4C16-A4CD-F0606C1CE200}">
      <dgm:prSet/>
      <dgm:spPr/>
      <dgm:t>
        <a:bodyPr/>
        <a:lstStyle/>
        <a:p>
          <a:endParaRPr lang="en-US"/>
        </a:p>
      </dgm:t>
    </dgm:pt>
    <dgm:pt modelId="{051917E4-7371-45C9-B248-B42B2B810EA3}" type="sibTrans" cxnId="{867331BD-CB52-4C16-A4CD-F0606C1CE200}">
      <dgm:prSet/>
      <dgm:spPr/>
      <dgm:t>
        <a:bodyPr/>
        <a:lstStyle/>
        <a:p>
          <a:endParaRPr lang="en-US"/>
        </a:p>
      </dgm:t>
    </dgm:pt>
    <dgm:pt modelId="{9AC754E3-9B44-4986-8BD3-F862F47565D8}">
      <dgm:prSet phldrT="[Text]"/>
      <dgm:spPr/>
      <dgm:t>
        <a:bodyPr/>
        <a:lstStyle/>
        <a:p>
          <a:r>
            <a:rPr lang="fa-IR" dirty="0" smtClean="0">
              <a:latin typeface="Sakkal Majalla" panose="02000000000000000000" pitchFamily="2" charset="-78"/>
              <a:cs typeface="Sakkal Majalla" panose="02000000000000000000" pitchFamily="2" charset="-78"/>
            </a:rPr>
            <a:t>حصار</a:t>
          </a:r>
          <a:endParaRPr lang="en-US" dirty="0">
            <a:latin typeface="Sakkal Majalla" panose="02000000000000000000" pitchFamily="2" charset="-78"/>
            <a:cs typeface="Sakkal Majalla" panose="02000000000000000000" pitchFamily="2" charset="-78"/>
          </a:endParaRPr>
        </a:p>
      </dgm:t>
    </dgm:pt>
    <dgm:pt modelId="{66B1DFC7-B5F8-40FF-85E9-711D9B6BE8B5}" type="parTrans" cxnId="{A32E28B5-E87C-4142-B0EC-9B09A5C0E458}">
      <dgm:prSet/>
      <dgm:spPr/>
      <dgm:t>
        <a:bodyPr/>
        <a:lstStyle/>
        <a:p>
          <a:endParaRPr lang="en-US"/>
        </a:p>
      </dgm:t>
    </dgm:pt>
    <dgm:pt modelId="{F852E077-6386-4536-85AA-0DAA7D69F341}" type="sibTrans" cxnId="{A32E28B5-E87C-4142-B0EC-9B09A5C0E458}">
      <dgm:prSet/>
      <dgm:spPr/>
      <dgm:t>
        <a:bodyPr/>
        <a:lstStyle/>
        <a:p>
          <a:endParaRPr lang="en-US"/>
        </a:p>
      </dgm:t>
    </dgm:pt>
    <dgm:pt modelId="{25D0C2BE-A540-4F0D-A6BB-D67AD1A91E0F}">
      <dgm:prSet phldrT="[Text]" custT="1"/>
      <dgm:spPr/>
      <dgm:t>
        <a:bodyPr/>
        <a:lstStyle/>
        <a:p>
          <a:r>
            <a:rPr lang="fa-IR" sz="3100" dirty="0" smtClean="0">
              <a:latin typeface="Sakkal Majalla" panose="02000000000000000000" pitchFamily="2" charset="-78"/>
              <a:cs typeface="Sakkal Majalla" panose="02000000000000000000" pitchFamily="2" charset="-78"/>
            </a:rPr>
            <a:t>خیابان</a:t>
          </a:r>
          <a:endParaRPr lang="en-US" sz="3100" dirty="0">
            <a:latin typeface="Sakkal Majalla" panose="02000000000000000000" pitchFamily="2" charset="-78"/>
            <a:cs typeface="Sakkal Majalla" panose="02000000000000000000" pitchFamily="2" charset="-78"/>
          </a:endParaRPr>
        </a:p>
      </dgm:t>
    </dgm:pt>
    <dgm:pt modelId="{FD350E55-A044-471A-AED7-F0C13E6CDB7B}" type="parTrans" cxnId="{E0DFE57F-E439-445A-BA2D-9251C9864EA6}">
      <dgm:prSet/>
      <dgm:spPr/>
      <dgm:t>
        <a:bodyPr/>
        <a:lstStyle/>
        <a:p>
          <a:endParaRPr lang="en-US"/>
        </a:p>
      </dgm:t>
    </dgm:pt>
    <dgm:pt modelId="{BCCEDFEA-36BC-4EFD-BB17-4DB201954B4D}" type="sibTrans" cxnId="{E0DFE57F-E439-445A-BA2D-9251C9864EA6}">
      <dgm:prSet/>
      <dgm:spPr/>
      <dgm:t>
        <a:bodyPr/>
        <a:lstStyle/>
        <a:p>
          <a:endParaRPr lang="en-US"/>
        </a:p>
      </dgm:t>
    </dgm:pt>
    <dgm:pt modelId="{C189E15B-2737-4BE8-9500-49DE3C2E3A0B}">
      <dgm:prSet phldrT="[Text]"/>
      <dgm:spPr/>
      <dgm:t>
        <a:bodyPr/>
        <a:lstStyle/>
        <a:p>
          <a:r>
            <a:rPr lang="fa-IR" dirty="0" smtClean="0">
              <a:latin typeface="Sakkal Majalla" panose="02000000000000000000" pitchFamily="2" charset="-78"/>
              <a:cs typeface="Sakkal Majalla" panose="02000000000000000000" pitchFamily="2" charset="-78"/>
            </a:rPr>
            <a:t>بازار</a:t>
          </a:r>
          <a:endParaRPr lang="en-US" dirty="0">
            <a:latin typeface="Sakkal Majalla" panose="02000000000000000000" pitchFamily="2" charset="-78"/>
            <a:cs typeface="Sakkal Majalla" panose="02000000000000000000" pitchFamily="2" charset="-78"/>
          </a:endParaRPr>
        </a:p>
      </dgm:t>
    </dgm:pt>
    <dgm:pt modelId="{2481A277-EE94-440C-8B70-FBCF0AD5B5F3}" type="parTrans" cxnId="{3782B8B6-15C0-4888-960C-B5FE4D116B35}">
      <dgm:prSet/>
      <dgm:spPr/>
      <dgm:t>
        <a:bodyPr/>
        <a:lstStyle/>
        <a:p>
          <a:endParaRPr lang="en-US"/>
        </a:p>
      </dgm:t>
    </dgm:pt>
    <dgm:pt modelId="{B16FF4B2-84FB-4D7F-B078-FDC20D3BA258}" type="sibTrans" cxnId="{3782B8B6-15C0-4888-960C-B5FE4D116B35}">
      <dgm:prSet/>
      <dgm:spPr/>
      <dgm:t>
        <a:bodyPr/>
        <a:lstStyle/>
        <a:p>
          <a:endParaRPr lang="en-US"/>
        </a:p>
      </dgm:t>
    </dgm:pt>
    <dgm:pt modelId="{FA1C1011-E857-4072-B01C-285EE93C50ED}">
      <dgm:prSet phldrT="[Text]"/>
      <dgm:spPr/>
      <dgm:t>
        <a:bodyPr/>
        <a:lstStyle/>
        <a:p>
          <a:r>
            <a:rPr lang="fa-IR" dirty="0" smtClean="0">
              <a:latin typeface="Sakkal Majalla" panose="02000000000000000000" pitchFamily="2" charset="-78"/>
              <a:cs typeface="Sakkal Majalla" panose="02000000000000000000" pitchFamily="2" charset="-78"/>
            </a:rPr>
            <a:t>کلیسا</a:t>
          </a:r>
          <a:endParaRPr lang="en-US" dirty="0">
            <a:latin typeface="Sakkal Majalla" panose="02000000000000000000" pitchFamily="2" charset="-78"/>
            <a:cs typeface="Sakkal Majalla" panose="02000000000000000000" pitchFamily="2" charset="-78"/>
          </a:endParaRPr>
        </a:p>
      </dgm:t>
    </dgm:pt>
    <dgm:pt modelId="{46627574-C653-4415-A4DC-BB62D7C8CEA5}" type="parTrans" cxnId="{1F57C1F6-FEE7-4752-8AC8-CD5F44A76D4F}">
      <dgm:prSet/>
      <dgm:spPr/>
      <dgm:t>
        <a:bodyPr/>
        <a:lstStyle/>
        <a:p>
          <a:endParaRPr lang="en-US"/>
        </a:p>
      </dgm:t>
    </dgm:pt>
    <dgm:pt modelId="{4A5E7052-F1E7-472E-AE2E-E6BCD387A493}" type="sibTrans" cxnId="{1F57C1F6-FEE7-4752-8AC8-CD5F44A76D4F}">
      <dgm:prSet/>
      <dgm:spPr/>
      <dgm:t>
        <a:bodyPr/>
        <a:lstStyle/>
        <a:p>
          <a:endParaRPr lang="en-US"/>
        </a:p>
      </dgm:t>
    </dgm:pt>
    <dgm:pt modelId="{546E89B2-C368-4EEA-835A-82865FE8307A}" type="pres">
      <dgm:prSet presAssocID="{C8DCFA9C-DB64-4D41-A707-02C8C68C2204}" presName="diagram" presStyleCnt="0">
        <dgm:presLayoutVars>
          <dgm:chMax val="1"/>
          <dgm:dir/>
          <dgm:animLvl val="ctr"/>
          <dgm:resizeHandles val="exact"/>
        </dgm:presLayoutVars>
      </dgm:prSet>
      <dgm:spPr/>
      <dgm:t>
        <a:bodyPr/>
        <a:lstStyle/>
        <a:p>
          <a:endParaRPr lang="en-US"/>
        </a:p>
      </dgm:t>
    </dgm:pt>
    <dgm:pt modelId="{377879E7-4C1B-4E0F-A094-026520B79378}" type="pres">
      <dgm:prSet presAssocID="{C8DCFA9C-DB64-4D41-A707-02C8C68C2204}" presName="matrix" presStyleCnt="0"/>
      <dgm:spPr/>
      <dgm:t>
        <a:bodyPr/>
        <a:lstStyle/>
        <a:p>
          <a:endParaRPr lang="en-US"/>
        </a:p>
      </dgm:t>
    </dgm:pt>
    <dgm:pt modelId="{581F1CF4-AC98-4730-AABC-53D4DD05403F}" type="pres">
      <dgm:prSet presAssocID="{C8DCFA9C-DB64-4D41-A707-02C8C68C2204}" presName="tile1" presStyleLbl="node1" presStyleIdx="0" presStyleCnt="4"/>
      <dgm:spPr/>
      <dgm:t>
        <a:bodyPr/>
        <a:lstStyle/>
        <a:p>
          <a:endParaRPr lang="en-US"/>
        </a:p>
      </dgm:t>
    </dgm:pt>
    <dgm:pt modelId="{0C3AECA4-E396-4FFF-9721-8348C324988E}" type="pres">
      <dgm:prSet presAssocID="{C8DCFA9C-DB64-4D41-A707-02C8C68C2204}" presName="tile1text" presStyleLbl="node1" presStyleIdx="0" presStyleCnt="4">
        <dgm:presLayoutVars>
          <dgm:chMax val="0"/>
          <dgm:chPref val="0"/>
          <dgm:bulletEnabled val="1"/>
        </dgm:presLayoutVars>
      </dgm:prSet>
      <dgm:spPr/>
      <dgm:t>
        <a:bodyPr/>
        <a:lstStyle/>
        <a:p>
          <a:endParaRPr lang="en-US"/>
        </a:p>
      </dgm:t>
    </dgm:pt>
    <dgm:pt modelId="{3E8AD9DA-A3B1-41B4-87D5-E05B9B7BBF57}" type="pres">
      <dgm:prSet presAssocID="{C8DCFA9C-DB64-4D41-A707-02C8C68C2204}" presName="tile2" presStyleLbl="node1" presStyleIdx="1" presStyleCnt="4" custLinFactNeighborX="5009"/>
      <dgm:spPr/>
      <dgm:t>
        <a:bodyPr/>
        <a:lstStyle/>
        <a:p>
          <a:endParaRPr lang="en-US"/>
        </a:p>
      </dgm:t>
    </dgm:pt>
    <dgm:pt modelId="{4BC47DD3-1B57-4FBD-A60D-54002A5C68AD}" type="pres">
      <dgm:prSet presAssocID="{C8DCFA9C-DB64-4D41-A707-02C8C68C2204}" presName="tile2text" presStyleLbl="node1" presStyleIdx="1" presStyleCnt="4">
        <dgm:presLayoutVars>
          <dgm:chMax val="0"/>
          <dgm:chPref val="0"/>
          <dgm:bulletEnabled val="1"/>
        </dgm:presLayoutVars>
      </dgm:prSet>
      <dgm:spPr/>
      <dgm:t>
        <a:bodyPr/>
        <a:lstStyle/>
        <a:p>
          <a:endParaRPr lang="en-US"/>
        </a:p>
      </dgm:t>
    </dgm:pt>
    <dgm:pt modelId="{B05EAD5B-D16D-4073-8BD5-374BA2BF8E3E}" type="pres">
      <dgm:prSet presAssocID="{C8DCFA9C-DB64-4D41-A707-02C8C68C2204}" presName="tile3" presStyleLbl="node1" presStyleIdx="2" presStyleCnt="4"/>
      <dgm:spPr/>
      <dgm:t>
        <a:bodyPr/>
        <a:lstStyle/>
        <a:p>
          <a:endParaRPr lang="en-US"/>
        </a:p>
      </dgm:t>
    </dgm:pt>
    <dgm:pt modelId="{51D88933-ECA9-4D08-866A-8EEAC3427F96}" type="pres">
      <dgm:prSet presAssocID="{C8DCFA9C-DB64-4D41-A707-02C8C68C2204}" presName="tile3text" presStyleLbl="node1" presStyleIdx="2" presStyleCnt="4">
        <dgm:presLayoutVars>
          <dgm:chMax val="0"/>
          <dgm:chPref val="0"/>
          <dgm:bulletEnabled val="1"/>
        </dgm:presLayoutVars>
      </dgm:prSet>
      <dgm:spPr/>
      <dgm:t>
        <a:bodyPr/>
        <a:lstStyle/>
        <a:p>
          <a:endParaRPr lang="en-US"/>
        </a:p>
      </dgm:t>
    </dgm:pt>
    <dgm:pt modelId="{EFD5BAA1-D0F1-44AB-A643-3F10F0AC5814}" type="pres">
      <dgm:prSet presAssocID="{C8DCFA9C-DB64-4D41-A707-02C8C68C2204}" presName="tile4" presStyleLbl="node1" presStyleIdx="3" presStyleCnt="4"/>
      <dgm:spPr/>
      <dgm:t>
        <a:bodyPr/>
        <a:lstStyle/>
        <a:p>
          <a:endParaRPr lang="en-US"/>
        </a:p>
      </dgm:t>
    </dgm:pt>
    <dgm:pt modelId="{FBD8F3D7-43F3-44F9-AF42-87F2E07E864E}" type="pres">
      <dgm:prSet presAssocID="{C8DCFA9C-DB64-4D41-A707-02C8C68C2204}" presName="tile4text" presStyleLbl="node1" presStyleIdx="3" presStyleCnt="4">
        <dgm:presLayoutVars>
          <dgm:chMax val="0"/>
          <dgm:chPref val="0"/>
          <dgm:bulletEnabled val="1"/>
        </dgm:presLayoutVars>
      </dgm:prSet>
      <dgm:spPr/>
      <dgm:t>
        <a:bodyPr/>
        <a:lstStyle/>
        <a:p>
          <a:endParaRPr lang="en-US"/>
        </a:p>
      </dgm:t>
    </dgm:pt>
    <dgm:pt modelId="{0022B560-74B2-417E-B06D-E5C3D0AF353A}" type="pres">
      <dgm:prSet presAssocID="{C8DCFA9C-DB64-4D41-A707-02C8C68C2204}" presName="centerTile" presStyleLbl="fgShp" presStyleIdx="0" presStyleCnt="1" custScaleX="208986" custScaleY="114651">
        <dgm:presLayoutVars>
          <dgm:chMax val="0"/>
          <dgm:chPref val="0"/>
        </dgm:presLayoutVars>
      </dgm:prSet>
      <dgm:spPr/>
      <dgm:t>
        <a:bodyPr/>
        <a:lstStyle/>
        <a:p>
          <a:endParaRPr lang="en-US"/>
        </a:p>
      </dgm:t>
    </dgm:pt>
  </dgm:ptLst>
  <dgm:cxnLst>
    <dgm:cxn modelId="{5872E0E0-655E-4176-8C0A-9C47E825039E}" type="presOf" srcId="{FA1C1011-E857-4072-B01C-285EE93C50ED}" destId="{FBD8F3D7-43F3-44F9-AF42-87F2E07E864E}" srcOrd="1" destOrd="0" presId="urn:microsoft.com/office/officeart/2005/8/layout/matrix1"/>
    <dgm:cxn modelId="{1F57C1F6-FEE7-4752-8AC8-CD5F44A76D4F}" srcId="{9B594323-5092-40C2-B056-A5F8111B083A}" destId="{FA1C1011-E857-4072-B01C-285EE93C50ED}" srcOrd="3" destOrd="0" parTransId="{46627574-C653-4415-A4DC-BB62D7C8CEA5}" sibTransId="{4A5E7052-F1E7-472E-AE2E-E6BCD387A493}"/>
    <dgm:cxn modelId="{0F0116A4-E793-4C99-8F09-FF83A5D69EF1}" type="presOf" srcId="{9AC754E3-9B44-4986-8BD3-F862F47565D8}" destId="{0C3AECA4-E396-4FFF-9721-8348C324988E}" srcOrd="1" destOrd="0" presId="urn:microsoft.com/office/officeart/2005/8/layout/matrix1"/>
    <dgm:cxn modelId="{CBA339E7-F418-41E7-9453-2E6CC97A67D7}" type="presOf" srcId="{25D0C2BE-A540-4F0D-A6BB-D67AD1A91E0F}" destId="{3E8AD9DA-A3B1-41B4-87D5-E05B9B7BBF57}" srcOrd="0" destOrd="0" presId="urn:microsoft.com/office/officeart/2005/8/layout/matrix1"/>
    <dgm:cxn modelId="{926ED95E-8410-4B04-B7B9-2F01163259B9}" type="presOf" srcId="{25D0C2BE-A540-4F0D-A6BB-D67AD1A91E0F}" destId="{4BC47DD3-1B57-4FBD-A60D-54002A5C68AD}" srcOrd="1" destOrd="0" presId="urn:microsoft.com/office/officeart/2005/8/layout/matrix1"/>
    <dgm:cxn modelId="{4C50E168-8243-469F-8480-EFE96A1D369A}" type="presOf" srcId="{C189E15B-2737-4BE8-9500-49DE3C2E3A0B}" destId="{B05EAD5B-D16D-4073-8BD5-374BA2BF8E3E}" srcOrd="0" destOrd="0" presId="urn:microsoft.com/office/officeart/2005/8/layout/matrix1"/>
    <dgm:cxn modelId="{3A380B90-530F-465E-8C7C-39E46B5CFF9C}" type="presOf" srcId="{9AC754E3-9B44-4986-8BD3-F862F47565D8}" destId="{581F1CF4-AC98-4730-AABC-53D4DD05403F}" srcOrd="0" destOrd="0" presId="urn:microsoft.com/office/officeart/2005/8/layout/matrix1"/>
    <dgm:cxn modelId="{A32E28B5-E87C-4142-B0EC-9B09A5C0E458}" srcId="{9B594323-5092-40C2-B056-A5F8111B083A}" destId="{9AC754E3-9B44-4986-8BD3-F862F47565D8}" srcOrd="0" destOrd="0" parTransId="{66B1DFC7-B5F8-40FF-85E9-711D9B6BE8B5}" sibTransId="{F852E077-6386-4536-85AA-0DAA7D69F341}"/>
    <dgm:cxn modelId="{E0DFE57F-E439-445A-BA2D-9251C9864EA6}" srcId="{9B594323-5092-40C2-B056-A5F8111B083A}" destId="{25D0C2BE-A540-4F0D-A6BB-D67AD1A91E0F}" srcOrd="1" destOrd="0" parTransId="{FD350E55-A044-471A-AED7-F0C13E6CDB7B}" sibTransId="{BCCEDFEA-36BC-4EFD-BB17-4DB201954B4D}"/>
    <dgm:cxn modelId="{3782B8B6-15C0-4888-960C-B5FE4D116B35}" srcId="{9B594323-5092-40C2-B056-A5F8111B083A}" destId="{C189E15B-2737-4BE8-9500-49DE3C2E3A0B}" srcOrd="2" destOrd="0" parTransId="{2481A277-EE94-440C-8B70-FBCF0AD5B5F3}" sibTransId="{B16FF4B2-84FB-4D7F-B078-FDC20D3BA258}"/>
    <dgm:cxn modelId="{B90B6B55-868B-4728-8599-A453638D6FB5}" type="presOf" srcId="{FA1C1011-E857-4072-B01C-285EE93C50ED}" destId="{EFD5BAA1-D0F1-44AB-A643-3F10F0AC5814}" srcOrd="0" destOrd="0" presId="urn:microsoft.com/office/officeart/2005/8/layout/matrix1"/>
    <dgm:cxn modelId="{E5C5557C-F5B9-42BC-85A9-525D4A13B2EC}" type="presOf" srcId="{9B594323-5092-40C2-B056-A5F8111B083A}" destId="{0022B560-74B2-417E-B06D-E5C3D0AF353A}" srcOrd="0" destOrd="0" presId="urn:microsoft.com/office/officeart/2005/8/layout/matrix1"/>
    <dgm:cxn modelId="{E4BA7B19-168E-4E6A-9E9B-7CB1FFFCDBFA}" type="presOf" srcId="{C189E15B-2737-4BE8-9500-49DE3C2E3A0B}" destId="{51D88933-ECA9-4D08-866A-8EEAC3427F96}" srcOrd="1" destOrd="0" presId="urn:microsoft.com/office/officeart/2005/8/layout/matrix1"/>
    <dgm:cxn modelId="{867331BD-CB52-4C16-A4CD-F0606C1CE200}" srcId="{C8DCFA9C-DB64-4D41-A707-02C8C68C2204}" destId="{9B594323-5092-40C2-B056-A5F8111B083A}" srcOrd="0" destOrd="0" parTransId="{79378825-72F3-46AB-ABDA-AD3FCB4C6352}" sibTransId="{051917E4-7371-45C9-B248-B42B2B810EA3}"/>
    <dgm:cxn modelId="{7FEA7204-3CF1-4E65-90D2-8AE94D3F4F6E}" type="presOf" srcId="{C8DCFA9C-DB64-4D41-A707-02C8C68C2204}" destId="{546E89B2-C368-4EEA-835A-82865FE8307A}" srcOrd="0" destOrd="0" presId="urn:microsoft.com/office/officeart/2005/8/layout/matrix1"/>
    <dgm:cxn modelId="{39700702-8B92-416E-A1A3-23FD47FCC20C}" type="presParOf" srcId="{546E89B2-C368-4EEA-835A-82865FE8307A}" destId="{377879E7-4C1B-4E0F-A094-026520B79378}" srcOrd="0" destOrd="0" presId="urn:microsoft.com/office/officeart/2005/8/layout/matrix1"/>
    <dgm:cxn modelId="{4A13857F-3B0B-48A7-9F58-8A2B80ABFA28}" type="presParOf" srcId="{377879E7-4C1B-4E0F-A094-026520B79378}" destId="{581F1CF4-AC98-4730-AABC-53D4DD05403F}" srcOrd="0" destOrd="0" presId="urn:microsoft.com/office/officeart/2005/8/layout/matrix1"/>
    <dgm:cxn modelId="{81F2B1E3-B9CB-49C8-9619-D960C83E2995}" type="presParOf" srcId="{377879E7-4C1B-4E0F-A094-026520B79378}" destId="{0C3AECA4-E396-4FFF-9721-8348C324988E}" srcOrd="1" destOrd="0" presId="urn:microsoft.com/office/officeart/2005/8/layout/matrix1"/>
    <dgm:cxn modelId="{CC4838E8-7AC8-4DE6-9398-1636FC8266FE}" type="presParOf" srcId="{377879E7-4C1B-4E0F-A094-026520B79378}" destId="{3E8AD9DA-A3B1-41B4-87D5-E05B9B7BBF57}" srcOrd="2" destOrd="0" presId="urn:microsoft.com/office/officeart/2005/8/layout/matrix1"/>
    <dgm:cxn modelId="{1D8093E1-8835-49AD-B57A-A283FE251D14}" type="presParOf" srcId="{377879E7-4C1B-4E0F-A094-026520B79378}" destId="{4BC47DD3-1B57-4FBD-A60D-54002A5C68AD}" srcOrd="3" destOrd="0" presId="urn:microsoft.com/office/officeart/2005/8/layout/matrix1"/>
    <dgm:cxn modelId="{4B0C2B2B-0B56-40A6-B5BE-C9D15E79B1DE}" type="presParOf" srcId="{377879E7-4C1B-4E0F-A094-026520B79378}" destId="{B05EAD5B-D16D-4073-8BD5-374BA2BF8E3E}" srcOrd="4" destOrd="0" presId="urn:microsoft.com/office/officeart/2005/8/layout/matrix1"/>
    <dgm:cxn modelId="{DDE38A00-346F-44A9-AF8E-D4EB590A0CA3}" type="presParOf" srcId="{377879E7-4C1B-4E0F-A094-026520B79378}" destId="{51D88933-ECA9-4D08-866A-8EEAC3427F96}" srcOrd="5" destOrd="0" presId="urn:microsoft.com/office/officeart/2005/8/layout/matrix1"/>
    <dgm:cxn modelId="{7458355F-8997-47B0-9C38-7D6C38C02F06}" type="presParOf" srcId="{377879E7-4C1B-4E0F-A094-026520B79378}" destId="{EFD5BAA1-D0F1-44AB-A643-3F10F0AC5814}" srcOrd="6" destOrd="0" presId="urn:microsoft.com/office/officeart/2005/8/layout/matrix1"/>
    <dgm:cxn modelId="{ED3309C6-3DDB-49E8-ACFF-88D9221DEF11}" type="presParOf" srcId="{377879E7-4C1B-4E0F-A094-026520B79378}" destId="{FBD8F3D7-43F3-44F9-AF42-87F2E07E864E}" srcOrd="7" destOrd="0" presId="urn:microsoft.com/office/officeart/2005/8/layout/matrix1"/>
    <dgm:cxn modelId="{4251C146-9CD3-4D56-A54E-06A4CFBB6DBA}" type="presParOf" srcId="{546E89B2-C368-4EEA-835A-82865FE8307A}" destId="{0022B560-74B2-417E-B06D-E5C3D0AF353A}"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CDBA40C-970F-45DF-98C8-2572D8978D3B}"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B7AAC2D8-D4DB-4EF0-9B09-7500DED92680}">
      <dgm:prSet phldrT="[Text]"/>
      <dgm:spPr>
        <a:xfrm>
          <a:off x="385" y="81885"/>
          <a:ext cx="3385390" cy="604167"/>
        </a:xfrm>
        <a:prstGeom prst="rect">
          <a:avLst/>
        </a:prstGeom>
        <a:blipFill rotWithShape="0">
          <a:blip xmlns:r="http://schemas.openxmlformats.org/officeDocument/2006/relationships" r:embed="rId1"/>
          <a:stretch>
            <a:fillRect/>
          </a:stretch>
        </a:blipFill>
        <a:ln w="25400" cap="flat" cmpd="sng" algn="ctr">
          <a:solidFill>
            <a:sysClr val="window" lastClr="FFFFFF">
              <a:hueOff val="0"/>
              <a:satOff val="0"/>
              <a:lumOff val="0"/>
              <a:alphaOff val="0"/>
            </a:sysClr>
          </a:solidFill>
          <a:prstDash val="solid"/>
        </a:ln>
        <a:effectLst/>
      </dgm:spPr>
      <dgm:t>
        <a:bodyPr/>
        <a:lstStyle/>
        <a:p>
          <a:endParaRPr lang="en-US" dirty="0">
            <a:solidFill>
              <a:sysClr val="window" lastClr="FFFFFF"/>
            </a:solidFill>
            <a:latin typeface="Constantia"/>
            <a:ea typeface="+mn-ea"/>
            <a:cs typeface="+mn-cs"/>
          </a:endParaRPr>
        </a:p>
      </dgm:t>
    </dgm:pt>
    <dgm:pt modelId="{FB1976DE-6731-4BD0-A4F7-6A7056FE0EBF}" type="parTrans" cxnId="{2D0AB7AF-E731-43AA-AFC8-AA3BACC9BC03}">
      <dgm:prSet/>
      <dgm:spPr/>
      <dgm:t>
        <a:bodyPr/>
        <a:lstStyle/>
        <a:p>
          <a:endParaRPr lang="en-US"/>
        </a:p>
      </dgm:t>
    </dgm:pt>
    <dgm:pt modelId="{7EF98C7D-AA20-4ACF-9B31-C49F249D5605}" type="sibTrans" cxnId="{2D0AB7AF-E731-43AA-AFC8-AA3BACC9BC03}">
      <dgm:prSet/>
      <dgm:spPr/>
      <dgm:t>
        <a:bodyPr/>
        <a:lstStyle/>
        <a:p>
          <a:endParaRPr lang="en-US"/>
        </a:p>
      </dgm:t>
    </dgm:pt>
    <dgm:pt modelId="{038B8342-5396-4099-BDB8-B6DF8E3B13CA}" type="pres">
      <dgm:prSet presAssocID="{DCDBA40C-970F-45DF-98C8-2572D8978D3B}" presName="diagram" presStyleCnt="0">
        <dgm:presLayoutVars>
          <dgm:dir/>
          <dgm:resizeHandles val="exact"/>
        </dgm:presLayoutVars>
      </dgm:prSet>
      <dgm:spPr/>
      <dgm:t>
        <a:bodyPr/>
        <a:lstStyle/>
        <a:p>
          <a:endParaRPr lang="en-US"/>
        </a:p>
      </dgm:t>
    </dgm:pt>
    <dgm:pt modelId="{D75694A1-81EC-419D-B44E-C197453AB2EA}" type="pres">
      <dgm:prSet presAssocID="{B7AAC2D8-D4DB-4EF0-9B09-7500DED92680}" presName="node" presStyleLbl="node1" presStyleIdx="0" presStyleCnt="1" custScaleX="258201" custScaleY="76799">
        <dgm:presLayoutVars>
          <dgm:bulletEnabled val="1"/>
        </dgm:presLayoutVars>
      </dgm:prSet>
      <dgm:spPr/>
      <dgm:t>
        <a:bodyPr/>
        <a:lstStyle/>
        <a:p>
          <a:endParaRPr lang="en-US"/>
        </a:p>
      </dgm:t>
    </dgm:pt>
  </dgm:ptLst>
  <dgm:cxnLst>
    <dgm:cxn modelId="{184D2F2F-3437-4497-8810-223E8CFD8D06}" type="presOf" srcId="{DCDBA40C-970F-45DF-98C8-2572D8978D3B}" destId="{038B8342-5396-4099-BDB8-B6DF8E3B13CA}" srcOrd="0" destOrd="0" presId="urn:microsoft.com/office/officeart/2005/8/layout/default"/>
    <dgm:cxn modelId="{EB7428AC-2F0A-4F0D-A5E8-2F35A16F418A}" type="presOf" srcId="{B7AAC2D8-D4DB-4EF0-9B09-7500DED92680}" destId="{D75694A1-81EC-419D-B44E-C197453AB2EA}" srcOrd="0" destOrd="0" presId="urn:microsoft.com/office/officeart/2005/8/layout/default"/>
    <dgm:cxn modelId="{2D0AB7AF-E731-43AA-AFC8-AA3BACC9BC03}" srcId="{DCDBA40C-970F-45DF-98C8-2572D8978D3B}" destId="{B7AAC2D8-D4DB-4EF0-9B09-7500DED92680}" srcOrd="0" destOrd="0" parTransId="{FB1976DE-6731-4BD0-A4F7-6A7056FE0EBF}" sibTransId="{7EF98C7D-AA20-4ACF-9B31-C49F249D5605}"/>
    <dgm:cxn modelId="{0CBBABE7-E7EB-44E2-81F1-E60435ECD30D}" type="presParOf" srcId="{038B8342-5396-4099-BDB8-B6DF8E3B13CA}" destId="{D75694A1-81EC-419D-B44E-C197453AB2EA}" srcOrd="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FF445AB-F13F-4CB8-A709-E13080A9ACC2}" type="doc">
      <dgm:prSet loTypeId="urn:microsoft.com/office/officeart/2005/8/layout/balance1" loCatId="relationship" qsTypeId="urn:microsoft.com/office/officeart/2005/8/quickstyle/simple1" qsCatId="simple" csTypeId="urn:microsoft.com/office/officeart/2005/8/colors/accent0_3" csCatId="mainScheme" phldr="1"/>
      <dgm:spPr/>
      <dgm:t>
        <a:bodyPr/>
        <a:lstStyle/>
        <a:p>
          <a:endParaRPr lang="en-US"/>
        </a:p>
      </dgm:t>
    </dgm:pt>
    <dgm:pt modelId="{251D2BC1-3EA6-4D92-88B7-89FDDD7FA4E5}">
      <dgm:prSet phldrT="[Text]"/>
      <dgm:spPr/>
      <dgm:t>
        <a:bodyPr/>
        <a:lstStyle/>
        <a:p>
          <a:r>
            <a:rPr lang="fa-IR" dirty="0" smtClean="0">
              <a:latin typeface="Sakkal Majalla" panose="02000000000000000000" pitchFamily="2" charset="-78"/>
              <a:cs typeface="Sakkal Majalla" panose="02000000000000000000" pitchFamily="2" charset="-78"/>
            </a:rPr>
            <a:t>غیر طبیعی</a:t>
          </a:r>
          <a:endParaRPr lang="en-US" dirty="0">
            <a:latin typeface="Sakkal Majalla" panose="02000000000000000000" pitchFamily="2" charset="-78"/>
            <a:cs typeface="Sakkal Majalla" panose="02000000000000000000" pitchFamily="2" charset="-78"/>
          </a:endParaRPr>
        </a:p>
      </dgm:t>
    </dgm:pt>
    <dgm:pt modelId="{F3D5C4C4-B6FB-445D-8F92-50B3698DDF74}" type="parTrans" cxnId="{ABCF16F1-66B5-4AFA-B7D7-A03F0A414EEC}">
      <dgm:prSet/>
      <dgm:spPr/>
      <dgm:t>
        <a:bodyPr/>
        <a:lstStyle/>
        <a:p>
          <a:endParaRPr lang="en-US"/>
        </a:p>
      </dgm:t>
    </dgm:pt>
    <dgm:pt modelId="{15AB6219-30DB-4C0F-B799-2A7A095CD06A}" type="sibTrans" cxnId="{ABCF16F1-66B5-4AFA-B7D7-A03F0A414EEC}">
      <dgm:prSet/>
      <dgm:spPr/>
      <dgm:t>
        <a:bodyPr/>
        <a:lstStyle/>
        <a:p>
          <a:endParaRPr lang="en-US"/>
        </a:p>
      </dgm:t>
    </dgm:pt>
    <dgm:pt modelId="{BE379A13-871E-418D-8E83-6BB641EF8743}">
      <dgm:prSet phldrT="[Text]" custT="1"/>
      <dgm:spPr/>
      <dgm:t>
        <a:bodyPr/>
        <a:lstStyle/>
        <a:p>
          <a:r>
            <a:rPr lang="fa-IR" sz="2400" dirty="0" smtClean="0">
              <a:latin typeface="Sakkal Majalla" panose="02000000000000000000" pitchFamily="2" charset="-78"/>
              <a:cs typeface="Sakkal Majalla" panose="02000000000000000000" pitchFamily="2" charset="-78"/>
            </a:rPr>
            <a:t>شهرهای احداثی</a:t>
          </a:r>
          <a:endParaRPr lang="en-US" sz="2400" dirty="0">
            <a:latin typeface="Sakkal Majalla" panose="02000000000000000000" pitchFamily="2" charset="-78"/>
            <a:cs typeface="Sakkal Majalla" panose="02000000000000000000" pitchFamily="2" charset="-78"/>
          </a:endParaRPr>
        </a:p>
      </dgm:t>
    </dgm:pt>
    <dgm:pt modelId="{EC5BEB2F-95A8-4DFC-B7E9-5E54DEFB5837}" type="parTrans" cxnId="{4BAB27AD-0350-40B3-9EC9-0DD4C8EC7370}">
      <dgm:prSet/>
      <dgm:spPr/>
      <dgm:t>
        <a:bodyPr/>
        <a:lstStyle/>
        <a:p>
          <a:endParaRPr lang="en-US"/>
        </a:p>
      </dgm:t>
    </dgm:pt>
    <dgm:pt modelId="{154DFB4C-A2E9-448D-BD4E-73A0F2A92071}" type="sibTrans" cxnId="{4BAB27AD-0350-40B3-9EC9-0DD4C8EC7370}">
      <dgm:prSet/>
      <dgm:spPr/>
      <dgm:t>
        <a:bodyPr/>
        <a:lstStyle/>
        <a:p>
          <a:endParaRPr lang="en-US"/>
        </a:p>
      </dgm:t>
    </dgm:pt>
    <dgm:pt modelId="{DF48EDB5-0E75-4B13-9AAC-0509A9181EF5}">
      <dgm:prSet phldrT="[Text]" custT="1"/>
      <dgm:spPr/>
      <dgm:t>
        <a:bodyPr/>
        <a:lstStyle/>
        <a:p>
          <a:r>
            <a:rPr lang="fa-IR" sz="2400" dirty="0" smtClean="0">
              <a:latin typeface="Sakkal Majalla" panose="02000000000000000000" pitchFamily="2" charset="-78"/>
              <a:cs typeface="Sakkal Majalla" panose="02000000000000000000" pitchFamily="2" charset="-78"/>
            </a:rPr>
            <a:t>باستیدها</a:t>
          </a:r>
          <a:endParaRPr lang="en-US" sz="2400" dirty="0">
            <a:latin typeface="Sakkal Majalla" panose="02000000000000000000" pitchFamily="2" charset="-78"/>
            <a:cs typeface="Sakkal Majalla" panose="02000000000000000000" pitchFamily="2" charset="-78"/>
          </a:endParaRPr>
        </a:p>
      </dgm:t>
    </dgm:pt>
    <dgm:pt modelId="{5457F0C4-0821-45B9-BF43-2C5BD8B9376E}" type="parTrans" cxnId="{ADF303B6-F2CE-4F5A-A574-297A097A7078}">
      <dgm:prSet/>
      <dgm:spPr/>
      <dgm:t>
        <a:bodyPr/>
        <a:lstStyle/>
        <a:p>
          <a:endParaRPr lang="en-US"/>
        </a:p>
      </dgm:t>
    </dgm:pt>
    <dgm:pt modelId="{E4237F2F-CEF8-4502-A5D5-354E981FB034}" type="sibTrans" cxnId="{ADF303B6-F2CE-4F5A-A574-297A097A7078}">
      <dgm:prSet/>
      <dgm:spPr/>
      <dgm:t>
        <a:bodyPr/>
        <a:lstStyle/>
        <a:p>
          <a:endParaRPr lang="en-US"/>
        </a:p>
      </dgm:t>
    </dgm:pt>
    <dgm:pt modelId="{5C572A31-3218-4291-909C-34368AB7FEBF}">
      <dgm:prSet phldrT="[Text]" custT="1"/>
      <dgm:spPr/>
      <dgm:t>
        <a:bodyPr/>
        <a:lstStyle/>
        <a:p>
          <a:r>
            <a:rPr lang="fa-IR" sz="2400" dirty="0" smtClean="0">
              <a:latin typeface="Sakkal Majalla" panose="02000000000000000000" pitchFamily="2" charset="-78"/>
              <a:cs typeface="Sakkal Majalla" panose="02000000000000000000" pitchFamily="2" charset="-78"/>
            </a:rPr>
            <a:t>روستا های رشد یافته</a:t>
          </a:r>
          <a:endParaRPr lang="en-US" sz="2400" dirty="0">
            <a:latin typeface="Sakkal Majalla" panose="02000000000000000000" pitchFamily="2" charset="-78"/>
            <a:cs typeface="Sakkal Majalla" panose="02000000000000000000" pitchFamily="2" charset="-78"/>
          </a:endParaRPr>
        </a:p>
      </dgm:t>
    </dgm:pt>
    <dgm:pt modelId="{9CC523D2-14A7-4F67-84E1-3C76126970BD}" type="parTrans" cxnId="{6A9CBE2B-AFC9-4BB7-939A-59FA11DA9D09}">
      <dgm:prSet/>
      <dgm:spPr/>
      <dgm:t>
        <a:bodyPr/>
        <a:lstStyle/>
        <a:p>
          <a:endParaRPr lang="en-US"/>
        </a:p>
      </dgm:t>
    </dgm:pt>
    <dgm:pt modelId="{9A5DB54F-34DD-4392-B580-58FE13B8AEAA}" type="sibTrans" cxnId="{6A9CBE2B-AFC9-4BB7-939A-59FA11DA9D09}">
      <dgm:prSet/>
      <dgm:spPr/>
      <dgm:t>
        <a:bodyPr/>
        <a:lstStyle/>
        <a:p>
          <a:endParaRPr lang="en-US"/>
        </a:p>
      </dgm:t>
    </dgm:pt>
    <dgm:pt modelId="{90E7A51E-B95D-4625-9C42-9B1F7FC07A4E}">
      <dgm:prSet phldrT="[Text]" custT="1"/>
      <dgm:spPr/>
      <dgm:t>
        <a:bodyPr/>
        <a:lstStyle/>
        <a:p>
          <a:r>
            <a:rPr lang="fa-IR" sz="2400" dirty="0" smtClean="0">
              <a:latin typeface="Sakkal Majalla" panose="02000000000000000000" pitchFamily="2" charset="-78"/>
              <a:cs typeface="Sakkal Majalla" panose="02000000000000000000" pitchFamily="2" charset="-78"/>
            </a:rPr>
            <a:t>بارو ها</a:t>
          </a:r>
          <a:endParaRPr lang="en-US" sz="2400" dirty="0">
            <a:latin typeface="Sakkal Majalla" panose="02000000000000000000" pitchFamily="2" charset="-78"/>
            <a:cs typeface="Sakkal Majalla" panose="02000000000000000000" pitchFamily="2" charset="-78"/>
          </a:endParaRPr>
        </a:p>
      </dgm:t>
    </dgm:pt>
    <dgm:pt modelId="{0AE9945A-9454-4725-8981-6514C543A63C}" type="parTrans" cxnId="{8FF516EB-5784-4EC1-93CB-674E1E5CBBDE}">
      <dgm:prSet/>
      <dgm:spPr/>
      <dgm:t>
        <a:bodyPr/>
        <a:lstStyle/>
        <a:p>
          <a:endParaRPr lang="en-US"/>
        </a:p>
      </dgm:t>
    </dgm:pt>
    <dgm:pt modelId="{63C75012-40D3-4013-B686-1F963624DFC0}" type="sibTrans" cxnId="{8FF516EB-5784-4EC1-93CB-674E1E5CBBDE}">
      <dgm:prSet/>
      <dgm:spPr/>
      <dgm:t>
        <a:bodyPr/>
        <a:lstStyle/>
        <a:p>
          <a:endParaRPr lang="en-US"/>
        </a:p>
      </dgm:t>
    </dgm:pt>
    <dgm:pt modelId="{765CBF62-628A-4346-BAE1-850F53F751C4}">
      <dgm:prSet phldrT="[Text]" custT="1"/>
      <dgm:spPr/>
      <dgm:t>
        <a:bodyPr/>
        <a:lstStyle/>
        <a:p>
          <a:r>
            <a:rPr lang="fa-IR" sz="2400" dirty="0" smtClean="0">
              <a:latin typeface="Sakkal Majalla" panose="02000000000000000000" pitchFamily="2" charset="-78"/>
              <a:cs typeface="Sakkal Majalla" panose="02000000000000000000" pitchFamily="2" charset="-78"/>
            </a:rPr>
            <a:t>شهرهای رومی مبدا</a:t>
          </a:r>
          <a:endParaRPr lang="en-US" sz="2400" dirty="0">
            <a:latin typeface="Sakkal Majalla" panose="02000000000000000000" pitchFamily="2" charset="-78"/>
            <a:cs typeface="Sakkal Majalla" panose="02000000000000000000" pitchFamily="2" charset="-78"/>
          </a:endParaRPr>
        </a:p>
      </dgm:t>
    </dgm:pt>
    <dgm:pt modelId="{58F5AA58-719C-478E-9592-84363B9C5D10}" type="parTrans" cxnId="{0B8A9FA6-4230-4A76-A080-829B944EDC2E}">
      <dgm:prSet/>
      <dgm:spPr/>
      <dgm:t>
        <a:bodyPr/>
        <a:lstStyle/>
        <a:p>
          <a:endParaRPr lang="en-US"/>
        </a:p>
      </dgm:t>
    </dgm:pt>
    <dgm:pt modelId="{50D89049-179D-4EA6-BD3A-494F207FED63}" type="sibTrans" cxnId="{0B8A9FA6-4230-4A76-A080-829B944EDC2E}">
      <dgm:prSet/>
      <dgm:spPr/>
      <dgm:t>
        <a:bodyPr/>
        <a:lstStyle/>
        <a:p>
          <a:endParaRPr lang="en-US"/>
        </a:p>
      </dgm:t>
    </dgm:pt>
    <dgm:pt modelId="{B335187B-6AEE-4C91-82B0-7024818D53A3}">
      <dgm:prSet phldrT="[Text]"/>
      <dgm:spPr/>
      <dgm:t>
        <a:bodyPr/>
        <a:lstStyle/>
        <a:p>
          <a:r>
            <a:rPr lang="fa-IR" dirty="0" smtClean="0">
              <a:latin typeface="Sakkal Majalla" panose="02000000000000000000" pitchFamily="2" charset="-78"/>
              <a:cs typeface="Sakkal Majalla" panose="02000000000000000000" pitchFamily="2" charset="-78"/>
            </a:rPr>
            <a:t>طبیعی</a:t>
          </a:r>
          <a:endParaRPr lang="en-US" dirty="0">
            <a:latin typeface="Sakkal Majalla" panose="02000000000000000000" pitchFamily="2" charset="-78"/>
            <a:cs typeface="Sakkal Majalla" panose="02000000000000000000" pitchFamily="2" charset="-78"/>
          </a:endParaRPr>
        </a:p>
      </dgm:t>
    </dgm:pt>
    <dgm:pt modelId="{2F9DAC18-EAB2-4CBB-A815-C6E77DF49D94}" type="sibTrans" cxnId="{70D1F03B-A5EC-493B-90AC-AD1E39E13824}">
      <dgm:prSet/>
      <dgm:spPr/>
      <dgm:t>
        <a:bodyPr/>
        <a:lstStyle/>
        <a:p>
          <a:endParaRPr lang="en-US"/>
        </a:p>
      </dgm:t>
    </dgm:pt>
    <dgm:pt modelId="{C6046040-B76A-4521-84ED-554566378D1D}" type="parTrans" cxnId="{70D1F03B-A5EC-493B-90AC-AD1E39E13824}">
      <dgm:prSet/>
      <dgm:spPr/>
      <dgm:t>
        <a:bodyPr/>
        <a:lstStyle/>
        <a:p>
          <a:endParaRPr lang="en-US"/>
        </a:p>
      </dgm:t>
    </dgm:pt>
    <dgm:pt modelId="{7BA174AE-5D52-40B6-B7FD-09203EA1D9C7}" type="pres">
      <dgm:prSet presAssocID="{7FF445AB-F13F-4CB8-A709-E13080A9ACC2}" presName="outerComposite" presStyleCnt="0">
        <dgm:presLayoutVars>
          <dgm:chMax val="2"/>
          <dgm:animLvl val="lvl"/>
          <dgm:resizeHandles val="exact"/>
        </dgm:presLayoutVars>
      </dgm:prSet>
      <dgm:spPr/>
      <dgm:t>
        <a:bodyPr/>
        <a:lstStyle/>
        <a:p>
          <a:endParaRPr lang="en-US"/>
        </a:p>
      </dgm:t>
    </dgm:pt>
    <dgm:pt modelId="{94B387AC-C8E2-4E6D-AF4D-8FE2BE86493D}" type="pres">
      <dgm:prSet presAssocID="{7FF445AB-F13F-4CB8-A709-E13080A9ACC2}" presName="dummyMaxCanvas" presStyleCnt="0"/>
      <dgm:spPr/>
      <dgm:t>
        <a:bodyPr/>
        <a:lstStyle/>
        <a:p>
          <a:endParaRPr lang="en-US"/>
        </a:p>
      </dgm:t>
    </dgm:pt>
    <dgm:pt modelId="{AE037320-9D26-4CEB-B43E-25F154E99DEF}" type="pres">
      <dgm:prSet presAssocID="{7FF445AB-F13F-4CB8-A709-E13080A9ACC2}" presName="parentComposite" presStyleCnt="0"/>
      <dgm:spPr/>
      <dgm:t>
        <a:bodyPr/>
        <a:lstStyle/>
        <a:p>
          <a:endParaRPr lang="en-US"/>
        </a:p>
      </dgm:t>
    </dgm:pt>
    <dgm:pt modelId="{8E8B6535-6C67-4A2C-B1DB-F38BEF4D9B69}" type="pres">
      <dgm:prSet presAssocID="{7FF445AB-F13F-4CB8-A709-E13080A9ACC2}" presName="parent1" presStyleLbl="alignAccFollowNode1" presStyleIdx="0" presStyleCnt="4">
        <dgm:presLayoutVars>
          <dgm:chMax val="4"/>
        </dgm:presLayoutVars>
      </dgm:prSet>
      <dgm:spPr/>
      <dgm:t>
        <a:bodyPr/>
        <a:lstStyle/>
        <a:p>
          <a:endParaRPr lang="en-US"/>
        </a:p>
      </dgm:t>
    </dgm:pt>
    <dgm:pt modelId="{5A054089-34E6-475F-82E4-16B003D44E4D}" type="pres">
      <dgm:prSet presAssocID="{7FF445AB-F13F-4CB8-A709-E13080A9ACC2}" presName="parent2" presStyleLbl="alignAccFollowNode1" presStyleIdx="1" presStyleCnt="4" custLinFactX="100000" custLinFactNeighborX="162799" custLinFactNeighborY="-98274">
        <dgm:presLayoutVars>
          <dgm:chMax val="4"/>
        </dgm:presLayoutVars>
      </dgm:prSet>
      <dgm:spPr/>
      <dgm:t>
        <a:bodyPr/>
        <a:lstStyle/>
        <a:p>
          <a:endParaRPr lang="en-US"/>
        </a:p>
      </dgm:t>
    </dgm:pt>
    <dgm:pt modelId="{0E3DBD22-C3F1-498E-AAB1-4BA6A9250D34}" type="pres">
      <dgm:prSet presAssocID="{7FF445AB-F13F-4CB8-A709-E13080A9ACC2}" presName="childrenComposite" presStyleCnt="0"/>
      <dgm:spPr/>
      <dgm:t>
        <a:bodyPr/>
        <a:lstStyle/>
        <a:p>
          <a:endParaRPr lang="en-US"/>
        </a:p>
      </dgm:t>
    </dgm:pt>
    <dgm:pt modelId="{BC7503AE-CBC3-4009-860F-88803DF86AE5}" type="pres">
      <dgm:prSet presAssocID="{7FF445AB-F13F-4CB8-A709-E13080A9ACC2}" presName="dummyMaxCanvas_ChildArea" presStyleCnt="0"/>
      <dgm:spPr/>
      <dgm:t>
        <a:bodyPr/>
        <a:lstStyle/>
        <a:p>
          <a:endParaRPr lang="en-US"/>
        </a:p>
      </dgm:t>
    </dgm:pt>
    <dgm:pt modelId="{21FDBAB8-63F1-4B79-A969-F4233794ECEB}" type="pres">
      <dgm:prSet presAssocID="{7FF445AB-F13F-4CB8-A709-E13080A9ACC2}" presName="fulcrum" presStyleLbl="alignAccFollowNode1" presStyleIdx="2" presStyleCnt="4"/>
      <dgm:spPr/>
      <dgm:t>
        <a:bodyPr/>
        <a:lstStyle/>
        <a:p>
          <a:endParaRPr lang="en-US"/>
        </a:p>
      </dgm:t>
    </dgm:pt>
    <dgm:pt modelId="{A16F4EF0-8C38-4710-8C56-95CBEF7DC783}" type="pres">
      <dgm:prSet presAssocID="{7FF445AB-F13F-4CB8-A709-E13080A9ACC2}" presName="balance_23" presStyleLbl="alignAccFollowNode1" presStyleIdx="3" presStyleCnt="4">
        <dgm:presLayoutVars>
          <dgm:bulletEnabled val="1"/>
        </dgm:presLayoutVars>
      </dgm:prSet>
      <dgm:spPr/>
      <dgm:t>
        <a:bodyPr/>
        <a:lstStyle/>
        <a:p>
          <a:endParaRPr lang="en-US"/>
        </a:p>
      </dgm:t>
    </dgm:pt>
    <dgm:pt modelId="{2C180B26-8708-443A-AAAD-A4260B5B5449}" type="pres">
      <dgm:prSet presAssocID="{7FF445AB-F13F-4CB8-A709-E13080A9ACC2}" presName="right_23_1" presStyleLbl="node1" presStyleIdx="0" presStyleCnt="5" custScaleX="128249">
        <dgm:presLayoutVars>
          <dgm:bulletEnabled val="1"/>
        </dgm:presLayoutVars>
      </dgm:prSet>
      <dgm:spPr/>
      <dgm:t>
        <a:bodyPr/>
        <a:lstStyle/>
        <a:p>
          <a:endParaRPr lang="en-US"/>
        </a:p>
      </dgm:t>
    </dgm:pt>
    <dgm:pt modelId="{27AF12E8-7DA9-4F21-BC79-9107FEC1BFD7}" type="pres">
      <dgm:prSet presAssocID="{7FF445AB-F13F-4CB8-A709-E13080A9ACC2}" presName="right_23_2" presStyleLbl="node1" presStyleIdx="1" presStyleCnt="5" custScaleX="130738" custLinFactNeighborX="2955" custLinFactNeighborY="1898">
        <dgm:presLayoutVars>
          <dgm:bulletEnabled val="1"/>
        </dgm:presLayoutVars>
      </dgm:prSet>
      <dgm:spPr/>
      <dgm:t>
        <a:bodyPr/>
        <a:lstStyle/>
        <a:p>
          <a:endParaRPr lang="en-US"/>
        </a:p>
      </dgm:t>
    </dgm:pt>
    <dgm:pt modelId="{C5CC12F9-78C7-4388-8A45-EC3828D5806E}" type="pres">
      <dgm:prSet presAssocID="{7FF445AB-F13F-4CB8-A709-E13080A9ACC2}" presName="right_23_3" presStyleLbl="node1" presStyleIdx="2" presStyleCnt="5" custScaleX="130432">
        <dgm:presLayoutVars>
          <dgm:bulletEnabled val="1"/>
        </dgm:presLayoutVars>
      </dgm:prSet>
      <dgm:spPr/>
      <dgm:t>
        <a:bodyPr/>
        <a:lstStyle/>
        <a:p>
          <a:endParaRPr lang="en-US"/>
        </a:p>
      </dgm:t>
    </dgm:pt>
    <dgm:pt modelId="{DC662000-3845-467B-984A-C35057DA1ED3}" type="pres">
      <dgm:prSet presAssocID="{7FF445AB-F13F-4CB8-A709-E13080A9ACC2}" presName="left_23_1" presStyleLbl="node1" presStyleIdx="3" presStyleCnt="5" custScaleX="129040">
        <dgm:presLayoutVars>
          <dgm:bulletEnabled val="1"/>
        </dgm:presLayoutVars>
      </dgm:prSet>
      <dgm:spPr/>
      <dgm:t>
        <a:bodyPr/>
        <a:lstStyle/>
        <a:p>
          <a:endParaRPr lang="en-US"/>
        </a:p>
      </dgm:t>
    </dgm:pt>
    <dgm:pt modelId="{EF209C4A-7A60-4A6D-BCA2-7F56063DF4B3}" type="pres">
      <dgm:prSet presAssocID="{7FF445AB-F13F-4CB8-A709-E13080A9ACC2}" presName="left_23_2" presStyleLbl="node1" presStyleIdx="4" presStyleCnt="5" custScaleX="129033">
        <dgm:presLayoutVars>
          <dgm:bulletEnabled val="1"/>
        </dgm:presLayoutVars>
      </dgm:prSet>
      <dgm:spPr/>
      <dgm:t>
        <a:bodyPr/>
        <a:lstStyle/>
        <a:p>
          <a:endParaRPr lang="en-US"/>
        </a:p>
      </dgm:t>
    </dgm:pt>
  </dgm:ptLst>
  <dgm:cxnLst>
    <dgm:cxn modelId="{4BECA2EE-062B-4DC0-A125-57A507FA9C7E}" type="presOf" srcId="{251D2BC1-3EA6-4D92-88B7-89FDDD7FA4E5}" destId="{8E8B6535-6C67-4A2C-B1DB-F38BEF4D9B69}" srcOrd="0" destOrd="0" presId="urn:microsoft.com/office/officeart/2005/8/layout/balance1"/>
    <dgm:cxn modelId="{ABCF16F1-66B5-4AFA-B7D7-A03F0A414EEC}" srcId="{7FF445AB-F13F-4CB8-A709-E13080A9ACC2}" destId="{251D2BC1-3EA6-4D92-88B7-89FDDD7FA4E5}" srcOrd="0" destOrd="0" parTransId="{F3D5C4C4-B6FB-445D-8F92-50B3698DDF74}" sibTransId="{15AB6219-30DB-4C0F-B799-2A7A095CD06A}"/>
    <dgm:cxn modelId="{4BAB27AD-0350-40B3-9EC9-0DD4C8EC7370}" srcId="{251D2BC1-3EA6-4D92-88B7-89FDDD7FA4E5}" destId="{BE379A13-871E-418D-8E83-6BB641EF8743}" srcOrd="0" destOrd="0" parTransId="{EC5BEB2F-95A8-4DFC-B7E9-5E54DEFB5837}" sibTransId="{154DFB4C-A2E9-448D-BD4E-73A0F2A92071}"/>
    <dgm:cxn modelId="{0B8A9FA6-4230-4A76-A080-829B944EDC2E}" srcId="{B335187B-6AEE-4C91-82B0-7024818D53A3}" destId="{765CBF62-628A-4346-BAE1-850F53F751C4}" srcOrd="2" destOrd="0" parTransId="{58F5AA58-719C-478E-9592-84363B9C5D10}" sibTransId="{50D89049-179D-4EA6-BD3A-494F207FED63}"/>
    <dgm:cxn modelId="{AFDE1535-BA64-4C00-ACBA-45C0D5FE0D2C}" type="presOf" srcId="{B335187B-6AEE-4C91-82B0-7024818D53A3}" destId="{5A054089-34E6-475F-82E4-16B003D44E4D}" srcOrd="0" destOrd="0" presId="urn:microsoft.com/office/officeart/2005/8/layout/balance1"/>
    <dgm:cxn modelId="{E4BB367F-B507-4EBB-9D5C-D887E70F57FA}" type="presOf" srcId="{DF48EDB5-0E75-4B13-9AAC-0509A9181EF5}" destId="{EF209C4A-7A60-4A6D-BCA2-7F56063DF4B3}" srcOrd="0" destOrd="0" presId="urn:microsoft.com/office/officeart/2005/8/layout/balance1"/>
    <dgm:cxn modelId="{ADF303B6-F2CE-4F5A-A574-297A097A7078}" srcId="{251D2BC1-3EA6-4D92-88B7-89FDDD7FA4E5}" destId="{DF48EDB5-0E75-4B13-9AAC-0509A9181EF5}" srcOrd="1" destOrd="0" parTransId="{5457F0C4-0821-45B9-BF43-2C5BD8B9376E}" sibTransId="{E4237F2F-CEF8-4502-A5D5-354E981FB034}"/>
    <dgm:cxn modelId="{7DB0FC05-743A-45E7-B3A5-E856D5BD1E42}" type="presOf" srcId="{7FF445AB-F13F-4CB8-A709-E13080A9ACC2}" destId="{7BA174AE-5D52-40B6-B7FD-09203EA1D9C7}" srcOrd="0" destOrd="0" presId="urn:microsoft.com/office/officeart/2005/8/layout/balance1"/>
    <dgm:cxn modelId="{CACAE7B1-71F0-4993-A6B3-80F71228D72D}" type="presOf" srcId="{5C572A31-3218-4291-909C-34368AB7FEBF}" destId="{2C180B26-8708-443A-AAAD-A4260B5B5449}" srcOrd="0" destOrd="0" presId="urn:microsoft.com/office/officeart/2005/8/layout/balance1"/>
    <dgm:cxn modelId="{8FF516EB-5784-4EC1-93CB-674E1E5CBBDE}" srcId="{B335187B-6AEE-4C91-82B0-7024818D53A3}" destId="{90E7A51E-B95D-4625-9C42-9B1F7FC07A4E}" srcOrd="1" destOrd="0" parTransId="{0AE9945A-9454-4725-8981-6514C543A63C}" sibTransId="{63C75012-40D3-4013-B686-1F963624DFC0}"/>
    <dgm:cxn modelId="{F40871C9-4E7C-4813-9B0D-6D6272640416}" type="presOf" srcId="{BE379A13-871E-418D-8E83-6BB641EF8743}" destId="{DC662000-3845-467B-984A-C35057DA1ED3}" srcOrd="0" destOrd="0" presId="urn:microsoft.com/office/officeart/2005/8/layout/balance1"/>
    <dgm:cxn modelId="{D34852B3-5016-49C5-95A7-C11B35917D79}" type="presOf" srcId="{765CBF62-628A-4346-BAE1-850F53F751C4}" destId="{C5CC12F9-78C7-4388-8A45-EC3828D5806E}" srcOrd="0" destOrd="0" presId="urn:microsoft.com/office/officeart/2005/8/layout/balance1"/>
    <dgm:cxn modelId="{70D1F03B-A5EC-493B-90AC-AD1E39E13824}" srcId="{7FF445AB-F13F-4CB8-A709-E13080A9ACC2}" destId="{B335187B-6AEE-4C91-82B0-7024818D53A3}" srcOrd="1" destOrd="0" parTransId="{C6046040-B76A-4521-84ED-554566378D1D}" sibTransId="{2F9DAC18-EAB2-4CBB-A815-C6E77DF49D94}"/>
    <dgm:cxn modelId="{2A20C377-3A05-4FFE-97F2-765C43DFA2BF}" type="presOf" srcId="{90E7A51E-B95D-4625-9C42-9B1F7FC07A4E}" destId="{27AF12E8-7DA9-4F21-BC79-9107FEC1BFD7}" srcOrd="0" destOrd="0" presId="urn:microsoft.com/office/officeart/2005/8/layout/balance1"/>
    <dgm:cxn modelId="{6A9CBE2B-AFC9-4BB7-939A-59FA11DA9D09}" srcId="{B335187B-6AEE-4C91-82B0-7024818D53A3}" destId="{5C572A31-3218-4291-909C-34368AB7FEBF}" srcOrd="0" destOrd="0" parTransId="{9CC523D2-14A7-4F67-84E1-3C76126970BD}" sibTransId="{9A5DB54F-34DD-4392-B580-58FE13B8AEAA}"/>
    <dgm:cxn modelId="{DFC22461-668A-46F3-88E5-60DDF185F290}" type="presParOf" srcId="{7BA174AE-5D52-40B6-B7FD-09203EA1D9C7}" destId="{94B387AC-C8E2-4E6D-AF4D-8FE2BE86493D}" srcOrd="0" destOrd="0" presId="urn:microsoft.com/office/officeart/2005/8/layout/balance1"/>
    <dgm:cxn modelId="{8D3DFF8A-247C-4051-A6E4-EE25F3D54E7B}" type="presParOf" srcId="{7BA174AE-5D52-40B6-B7FD-09203EA1D9C7}" destId="{AE037320-9D26-4CEB-B43E-25F154E99DEF}" srcOrd="1" destOrd="0" presId="urn:microsoft.com/office/officeart/2005/8/layout/balance1"/>
    <dgm:cxn modelId="{F7A349BF-BC9B-4616-93EB-C5CAC05A7DDE}" type="presParOf" srcId="{AE037320-9D26-4CEB-B43E-25F154E99DEF}" destId="{8E8B6535-6C67-4A2C-B1DB-F38BEF4D9B69}" srcOrd="0" destOrd="0" presId="urn:microsoft.com/office/officeart/2005/8/layout/balance1"/>
    <dgm:cxn modelId="{ACB97F1E-498C-4A1D-A1CC-E89FCDEF2C61}" type="presParOf" srcId="{AE037320-9D26-4CEB-B43E-25F154E99DEF}" destId="{5A054089-34E6-475F-82E4-16B003D44E4D}" srcOrd="1" destOrd="0" presId="urn:microsoft.com/office/officeart/2005/8/layout/balance1"/>
    <dgm:cxn modelId="{4E0A9EC2-42D7-496A-9D98-2EF49836DDD3}" type="presParOf" srcId="{7BA174AE-5D52-40B6-B7FD-09203EA1D9C7}" destId="{0E3DBD22-C3F1-498E-AAB1-4BA6A9250D34}" srcOrd="2" destOrd="0" presId="urn:microsoft.com/office/officeart/2005/8/layout/balance1"/>
    <dgm:cxn modelId="{FF223FF7-A5D2-48B9-A23E-9BD98E753D07}" type="presParOf" srcId="{0E3DBD22-C3F1-498E-AAB1-4BA6A9250D34}" destId="{BC7503AE-CBC3-4009-860F-88803DF86AE5}" srcOrd="0" destOrd="0" presId="urn:microsoft.com/office/officeart/2005/8/layout/balance1"/>
    <dgm:cxn modelId="{EC8E43EB-0A22-474D-829C-CF2DBC33F0FE}" type="presParOf" srcId="{0E3DBD22-C3F1-498E-AAB1-4BA6A9250D34}" destId="{21FDBAB8-63F1-4B79-A969-F4233794ECEB}" srcOrd="1" destOrd="0" presId="urn:microsoft.com/office/officeart/2005/8/layout/balance1"/>
    <dgm:cxn modelId="{4B1EC5B8-029F-4F3A-A8E9-44BD4D6E5AF0}" type="presParOf" srcId="{0E3DBD22-C3F1-498E-AAB1-4BA6A9250D34}" destId="{A16F4EF0-8C38-4710-8C56-95CBEF7DC783}" srcOrd="2" destOrd="0" presId="urn:microsoft.com/office/officeart/2005/8/layout/balance1"/>
    <dgm:cxn modelId="{404C090B-DD00-4127-B379-7C235AAC2D53}" type="presParOf" srcId="{0E3DBD22-C3F1-498E-AAB1-4BA6A9250D34}" destId="{2C180B26-8708-443A-AAAD-A4260B5B5449}" srcOrd="3" destOrd="0" presId="urn:microsoft.com/office/officeart/2005/8/layout/balance1"/>
    <dgm:cxn modelId="{6B1ACFE0-17C3-493C-92BC-20CD0B575F74}" type="presParOf" srcId="{0E3DBD22-C3F1-498E-AAB1-4BA6A9250D34}" destId="{27AF12E8-7DA9-4F21-BC79-9107FEC1BFD7}" srcOrd="4" destOrd="0" presId="urn:microsoft.com/office/officeart/2005/8/layout/balance1"/>
    <dgm:cxn modelId="{25AD07DE-CABF-440B-87B7-289F2F8176D1}" type="presParOf" srcId="{0E3DBD22-C3F1-498E-AAB1-4BA6A9250D34}" destId="{C5CC12F9-78C7-4388-8A45-EC3828D5806E}" srcOrd="5" destOrd="0" presId="urn:microsoft.com/office/officeart/2005/8/layout/balance1"/>
    <dgm:cxn modelId="{38935A91-7C4B-435D-8611-96B72B39B871}" type="presParOf" srcId="{0E3DBD22-C3F1-498E-AAB1-4BA6A9250D34}" destId="{DC662000-3845-467B-984A-C35057DA1ED3}" srcOrd="6" destOrd="0" presId="urn:microsoft.com/office/officeart/2005/8/layout/balance1"/>
    <dgm:cxn modelId="{7211BB23-3A45-4113-B03A-C5885E012064}" type="presParOf" srcId="{0E3DBD22-C3F1-498E-AAB1-4BA6A9250D34}" destId="{EF209C4A-7A60-4A6D-BCA2-7F56063DF4B3}" srcOrd="7" destOrd="0" presId="urn:microsoft.com/office/officeart/2005/8/layout/balanc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DBE766-62E3-4192-AF0F-CE166DDC8591}">
      <dsp:nvSpPr>
        <dsp:cNvPr id="0" name=""/>
        <dsp:cNvSpPr/>
      </dsp:nvSpPr>
      <dsp:spPr>
        <a:xfrm>
          <a:off x="3484" y="783046"/>
          <a:ext cx="8124515" cy="937998"/>
        </a:xfrm>
        <a:prstGeom prst="rect">
          <a:avLst/>
        </a:prstGeom>
        <a:gradFill rotWithShape="0">
          <a:gsLst>
            <a:gs pos="0">
              <a:schemeClr val="dk2">
                <a:hueOff val="0"/>
                <a:satOff val="0"/>
                <a:lumOff val="0"/>
                <a:alphaOff val="0"/>
                <a:tint val="98000"/>
                <a:lumMod val="114000"/>
              </a:schemeClr>
            </a:gs>
            <a:gs pos="100000">
              <a:schemeClr val="dk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smtClean="0">
              <a:latin typeface="Sakkal Majalla" panose="02000000000000000000" pitchFamily="2" charset="-78"/>
              <a:cs typeface="Sakkal Majalla" panose="02000000000000000000" pitchFamily="2" charset="-78"/>
            </a:rPr>
            <a:t>کلیسا در تداوم زندگی شهری نقش پررنگی داشت</a:t>
          </a:r>
          <a:endParaRPr lang="en-US" sz="2400" kern="1200" dirty="0">
            <a:latin typeface="Sakkal Majalla" panose="02000000000000000000" pitchFamily="2" charset="-78"/>
            <a:cs typeface="Sakkal Majalla" panose="02000000000000000000" pitchFamily="2" charset="-78"/>
          </a:endParaRPr>
        </a:p>
      </dsp:txBody>
      <dsp:txXfrm>
        <a:off x="3484" y="783046"/>
        <a:ext cx="8124515" cy="937998"/>
      </dsp:txXfrm>
    </dsp:sp>
    <dsp:sp modelId="{C637F6BC-D77F-4722-9339-3CE456446046}">
      <dsp:nvSpPr>
        <dsp:cNvPr id="0" name=""/>
        <dsp:cNvSpPr/>
      </dsp:nvSpPr>
      <dsp:spPr>
        <a:xfrm>
          <a:off x="0" y="1736621"/>
          <a:ext cx="8124515" cy="937998"/>
        </a:xfrm>
        <a:prstGeom prst="rect">
          <a:avLst/>
        </a:prstGeom>
        <a:gradFill rotWithShape="0">
          <a:gsLst>
            <a:gs pos="0">
              <a:schemeClr val="dk2">
                <a:hueOff val="0"/>
                <a:satOff val="0"/>
                <a:lumOff val="0"/>
                <a:alphaOff val="0"/>
                <a:tint val="98000"/>
                <a:lumMod val="114000"/>
              </a:schemeClr>
            </a:gs>
            <a:gs pos="100000">
              <a:schemeClr val="dk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smtClean="0">
              <a:latin typeface="Sakkal Majalla" panose="02000000000000000000" pitchFamily="2" charset="-78"/>
              <a:cs typeface="Sakkal Majalla" panose="02000000000000000000" pitchFamily="2" charset="-78"/>
            </a:rPr>
            <a:t>کلیسا محدوده ی اسقفی را برابر محدوده ی سیویتاس قرار داد</a:t>
          </a:r>
          <a:endParaRPr lang="en-US" sz="2400" kern="1200" dirty="0">
            <a:latin typeface="Sakkal Majalla" panose="02000000000000000000" pitchFamily="2" charset="-78"/>
            <a:cs typeface="Sakkal Majalla" panose="02000000000000000000" pitchFamily="2" charset="-78"/>
          </a:endParaRPr>
        </a:p>
      </dsp:txBody>
      <dsp:txXfrm>
        <a:off x="0" y="1736621"/>
        <a:ext cx="8124515" cy="937998"/>
      </dsp:txXfrm>
    </dsp:sp>
    <dsp:sp modelId="{66510E4F-A4A6-436E-95BC-2AE3EA630810}">
      <dsp:nvSpPr>
        <dsp:cNvPr id="0" name=""/>
        <dsp:cNvSpPr/>
      </dsp:nvSpPr>
      <dsp:spPr>
        <a:xfrm>
          <a:off x="0" y="2685166"/>
          <a:ext cx="8124515" cy="937998"/>
        </a:xfrm>
        <a:prstGeom prst="rect">
          <a:avLst/>
        </a:prstGeom>
        <a:gradFill rotWithShape="0">
          <a:gsLst>
            <a:gs pos="0">
              <a:schemeClr val="dk2">
                <a:hueOff val="0"/>
                <a:satOff val="0"/>
                <a:lumOff val="0"/>
                <a:alphaOff val="0"/>
                <a:tint val="98000"/>
                <a:lumMod val="114000"/>
              </a:schemeClr>
            </a:gs>
            <a:gs pos="100000">
              <a:schemeClr val="dk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smtClean="0">
              <a:latin typeface="Sakkal Majalla" panose="02000000000000000000" pitchFamily="2" charset="-78"/>
              <a:cs typeface="Sakkal Majalla" panose="02000000000000000000" pitchFamily="2" charset="-78"/>
            </a:rPr>
            <a:t>هر شهر اسقفی خود مرکز یک قلمرو اسقفی بود.(با فعالیت تجاری)</a:t>
          </a:r>
          <a:endParaRPr lang="en-US" sz="2400" kern="1200" dirty="0">
            <a:latin typeface="Sakkal Majalla" panose="02000000000000000000" pitchFamily="2" charset="-78"/>
            <a:cs typeface="Sakkal Majalla" panose="02000000000000000000" pitchFamily="2" charset="-78"/>
          </a:endParaRPr>
        </a:p>
      </dsp:txBody>
      <dsp:txXfrm>
        <a:off x="0" y="2685166"/>
        <a:ext cx="8124515" cy="9379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940F54-52C9-4281-B99D-565378250E13}" type="datetimeFigureOut">
              <a:rPr lang="en-US" smtClean="0"/>
              <a:t>7/22/2019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84E0B5-FE31-4A9A-AF61-10579E265E9C}" type="slidenum">
              <a:rPr lang="en-US" smtClean="0"/>
              <a:t>‹#›</a:t>
            </a:fld>
            <a:endParaRPr lang="en-US"/>
          </a:p>
        </p:txBody>
      </p:sp>
    </p:spTree>
    <p:extLst>
      <p:ext uri="{BB962C8B-B14F-4D97-AF65-F5344CB8AC3E}">
        <p14:creationId xmlns:p14="http://schemas.microsoft.com/office/powerpoint/2010/main" val="170985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2</a:t>
            </a:fld>
            <a:endParaRPr lang="en-US"/>
          </a:p>
        </p:txBody>
      </p:sp>
    </p:spTree>
    <p:extLst>
      <p:ext uri="{BB962C8B-B14F-4D97-AF65-F5344CB8AC3E}">
        <p14:creationId xmlns:p14="http://schemas.microsoft.com/office/powerpoint/2010/main" val="2172951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در طول قرون وسطی اصولآ ساختمان ها تمایل به  تجاوز به حریم خیابان ها و پلها و همچنین فضاهای باز عمومی داشتند. </a:t>
            </a:r>
          </a:p>
          <a:p>
            <a:pPr algn="r" rtl="1"/>
            <a:r>
              <a:rPr lang="fa-IR" dirty="0" smtClean="0"/>
              <a:t>اما چنانچه</a:t>
            </a:r>
            <a:r>
              <a:rPr lang="fa-IR" baseline="0" dirty="0" smtClean="0"/>
              <a:t> مامفورد میگوید: شهر نمونه قرون وسطی به انچه که ما ان را دهکده ویا شهری کوچک مینامیم بسیار شبیه تر و نزدیکتر بوده تا به مراکز تجاری شلوغ </a:t>
            </a:r>
            <a:r>
              <a:rPr lang="fa-IR" baseline="0" smtClean="0"/>
              <a:t>امروزی.</a:t>
            </a:r>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11</a:t>
            </a:fld>
            <a:endParaRPr lang="en-US"/>
          </a:p>
        </p:txBody>
      </p:sp>
    </p:spTree>
    <p:extLst>
      <p:ext uri="{BB962C8B-B14F-4D97-AF65-F5344CB8AC3E}">
        <p14:creationId xmlns:p14="http://schemas.microsoft.com/office/powerpoint/2010/main" val="17270148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هم</a:t>
            </a:r>
            <a:r>
              <a:rPr lang="fa-IR" baseline="0" dirty="0" smtClean="0"/>
              <a:t> در شهرهای طراحی شده و هم در شهرهای با رشد طبیعی . </a:t>
            </a:r>
            <a:r>
              <a:rPr lang="fa-IR" baseline="0" dirty="0"/>
              <a:t> </a:t>
            </a:r>
            <a:endParaRPr lang="fa-IR" baseline="0" dirty="0" smtClean="0"/>
          </a:p>
        </p:txBody>
      </p:sp>
      <p:sp>
        <p:nvSpPr>
          <p:cNvPr id="4" name="Slide Number Placeholder 3"/>
          <p:cNvSpPr>
            <a:spLocks noGrp="1"/>
          </p:cNvSpPr>
          <p:nvPr>
            <p:ph type="sldNum" sz="quarter" idx="10"/>
          </p:nvPr>
        </p:nvSpPr>
        <p:spPr/>
        <p:txBody>
          <a:bodyPr/>
          <a:lstStyle/>
          <a:p>
            <a:fld id="{6C84E0B5-FE31-4A9A-AF61-10579E265E9C}" type="slidenum">
              <a:rPr lang="en-US" smtClean="0"/>
              <a:t>12</a:t>
            </a:fld>
            <a:endParaRPr lang="en-US"/>
          </a:p>
        </p:txBody>
      </p:sp>
    </p:spTree>
    <p:extLst>
      <p:ext uri="{BB962C8B-B14F-4D97-AF65-F5344CB8AC3E}">
        <p14:creationId xmlns:p14="http://schemas.microsoft.com/office/powerpoint/2010/main" val="3688472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شهرهای از پیش طراحی شده  با ساخت شطرنجی منظم ، میدان بازار بیش از همه به چشم میخورد . </a:t>
            </a:r>
            <a:endParaRPr lang="fa-IR" dirty="0" smtClean="0"/>
          </a:p>
          <a:p>
            <a:pPr algn="r" rtl="1"/>
            <a:r>
              <a:rPr lang="fa-IR" baseline="0" dirty="0" smtClean="0"/>
              <a:t>در شهرهای از پیش طراحی شده خیابان تجاری کمتر به چشم می خورد.</a:t>
            </a:r>
          </a:p>
          <a:p>
            <a:pPr algn="r" rtl="1"/>
            <a:r>
              <a:rPr lang="fa-IR" baseline="0" dirty="0" smtClean="0"/>
              <a:t>تردد عامل حیاتی رشد شهر در شهر طبیعی .          خیابان تجاری در تمامی کشورهای اروپایی  متداول بوده  واحتمالآ بهترین نمونه ان در المان ،اتریش، سوییس به چشم میخورد.</a:t>
            </a:r>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13</a:t>
            </a:fld>
            <a:endParaRPr lang="en-US"/>
          </a:p>
        </p:txBody>
      </p:sp>
    </p:spTree>
    <p:extLst>
      <p:ext uri="{BB962C8B-B14F-4D97-AF65-F5344CB8AC3E}">
        <p14:creationId xmlns:p14="http://schemas.microsoft.com/office/powerpoint/2010/main" val="2577986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باعث ایجاد هسته</a:t>
            </a:r>
            <a:r>
              <a:rPr lang="fa-IR" baseline="0" dirty="0" smtClean="0"/>
              <a:t> ی دو بخشی است که از مشخصات شهر قرون وسطاییه.</a:t>
            </a:r>
            <a:endParaRPr lang="fa-IR" dirty="0" smtClean="0"/>
          </a:p>
          <a:p>
            <a:pPr algn="r" rtl="1"/>
            <a:r>
              <a:rPr lang="fa-IR" baseline="0" dirty="0" smtClean="0"/>
              <a:t>گاه خیابان اصلی به کلیسا وصل میشد.</a:t>
            </a:r>
          </a:p>
          <a:p>
            <a:pPr algn="r" rtl="1"/>
            <a:r>
              <a:rPr lang="fa-IR" baseline="0" dirty="0" smtClean="0"/>
              <a:t>مامفورد:مهمترین عنصر در مرکز شهر کلیسا و نیز بلند ترین ساختمان.</a:t>
            </a:r>
          </a:p>
          <a:p>
            <a:pPr algn="r" rtl="1"/>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14</a:t>
            </a:fld>
            <a:endParaRPr lang="en-US"/>
          </a:p>
        </p:txBody>
      </p:sp>
    </p:spTree>
    <p:extLst>
      <p:ext uri="{BB962C8B-B14F-4D97-AF65-F5344CB8AC3E}">
        <p14:creationId xmlns:p14="http://schemas.microsoft.com/office/powerpoint/2010/main" val="2856209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باروهایی</a:t>
            </a:r>
            <a:r>
              <a:rPr lang="fa-IR" baseline="0" dirty="0" smtClean="0"/>
              <a:t> که در ابتدا پایگاه نظامی بودند سپس عملکرد تجاری پیدا کردند.</a:t>
            </a:r>
          </a:p>
          <a:p>
            <a:pPr algn="r" rtl="1"/>
            <a:r>
              <a:rPr lang="fa-IR" baseline="0" dirty="0" smtClean="0"/>
              <a:t>نوشهرهایی که چه با طرح قبلی چه بدون طرح قبلی احداث شدند.</a:t>
            </a:r>
          </a:p>
        </p:txBody>
      </p:sp>
      <p:sp>
        <p:nvSpPr>
          <p:cNvPr id="4" name="Slide Number Placeholder 3"/>
          <p:cNvSpPr>
            <a:spLocks noGrp="1"/>
          </p:cNvSpPr>
          <p:nvPr>
            <p:ph type="sldNum" sz="quarter" idx="10"/>
          </p:nvPr>
        </p:nvSpPr>
        <p:spPr/>
        <p:txBody>
          <a:bodyPr/>
          <a:lstStyle/>
          <a:p>
            <a:fld id="{6C84E0B5-FE31-4A9A-AF61-10579E265E9C}" type="slidenum">
              <a:rPr lang="en-US" smtClean="0"/>
              <a:t>15</a:t>
            </a:fld>
            <a:endParaRPr lang="en-US"/>
          </a:p>
        </p:txBody>
      </p:sp>
    </p:spTree>
    <p:extLst>
      <p:ext uri="{BB962C8B-B14F-4D97-AF65-F5344CB8AC3E}">
        <p14:creationId xmlns:p14="http://schemas.microsoft.com/office/powerpoint/2010/main" val="877999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در</a:t>
            </a:r>
            <a:r>
              <a:rPr lang="fa-IR" baseline="0" dirty="0" smtClean="0"/>
              <a:t> ابتدا خدمتتون گفتم که ناشا شهرهای قرون وسطی به 5 دسته تقسیم شده اند.</a:t>
            </a:r>
          </a:p>
          <a:p>
            <a:pPr algn="r" rtl="1"/>
            <a:r>
              <a:rPr lang="fa-IR" dirty="0" smtClean="0"/>
              <a:t>در اکثر موارد شهر طی دهه ها و گاه قرن ها متروک بوده و یا جمعیتش کاهش یافته.</a:t>
            </a:r>
          </a:p>
          <a:p>
            <a:pPr algn="r" rtl="1"/>
            <a:r>
              <a:rPr lang="fa-IR" dirty="0" smtClean="0"/>
              <a:t>باز سازی به تدریج رشد طبیعی</a:t>
            </a:r>
            <a:r>
              <a:rPr lang="fa-IR" baseline="0" dirty="0" smtClean="0"/>
              <a:t> کرده</a:t>
            </a:r>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16</a:t>
            </a:fld>
            <a:endParaRPr lang="en-US"/>
          </a:p>
        </p:txBody>
      </p:sp>
    </p:spTree>
    <p:extLst>
      <p:ext uri="{BB962C8B-B14F-4D97-AF65-F5344CB8AC3E}">
        <p14:creationId xmlns:p14="http://schemas.microsoft.com/office/powerpoint/2010/main" val="1959660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baseline="0" dirty="0" smtClean="0"/>
              <a:t>شهرهای قرون وسطا رو برگ می گویند که در آن طبقه ی هنرمندان پیشه وران و صنعت گران به نام بورژوآ به وجود امده بودند.</a:t>
            </a:r>
          </a:p>
        </p:txBody>
      </p:sp>
      <p:sp>
        <p:nvSpPr>
          <p:cNvPr id="4" name="Slide Number Placeholder 3"/>
          <p:cNvSpPr>
            <a:spLocks noGrp="1"/>
          </p:cNvSpPr>
          <p:nvPr>
            <p:ph type="sldNum" sz="quarter" idx="10"/>
          </p:nvPr>
        </p:nvSpPr>
        <p:spPr/>
        <p:txBody>
          <a:bodyPr/>
          <a:lstStyle/>
          <a:p>
            <a:fld id="{6C84E0B5-FE31-4A9A-AF61-10579E265E9C}" type="slidenum">
              <a:rPr lang="en-US" smtClean="0"/>
              <a:t>17</a:t>
            </a:fld>
            <a:endParaRPr lang="en-US"/>
          </a:p>
        </p:txBody>
      </p:sp>
    </p:spTree>
    <p:extLst>
      <p:ext uri="{BB962C8B-B14F-4D97-AF65-F5344CB8AC3E}">
        <p14:creationId xmlns:p14="http://schemas.microsoft.com/office/powerpoint/2010/main" val="1423187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انگلیس</a:t>
            </a:r>
            <a:r>
              <a:rPr lang="fa-IR" baseline="0" dirty="0" smtClean="0"/>
              <a:t> نمونه ی مناسبی برای بررسی اسی و تقریبا این الگو در سرتاسر اروپا داتفاق افتاده است.</a:t>
            </a:r>
          </a:p>
          <a:p>
            <a:pPr algn="r" rtl="1"/>
            <a:r>
              <a:rPr lang="fa-IR" baseline="0" dirty="0" smtClean="0"/>
              <a:t>2 سراسر کشور جنگل ها تا حددی از بین رفتند برای گشاورزی</a:t>
            </a:r>
          </a:p>
          <a:p>
            <a:pPr algn="r" rtl="1"/>
            <a:r>
              <a:rPr lang="fa-IR" baseline="0" dirty="0" smtClean="0"/>
              <a:t>3 قرن 16  18</a:t>
            </a:r>
          </a:p>
          <a:p>
            <a:pPr algn="r" rtl="1"/>
            <a:r>
              <a:rPr lang="fa-IR" baseline="0" dirty="0" smtClean="0"/>
              <a:t>4 پرچین ها از بین رفت</a:t>
            </a:r>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18</a:t>
            </a:fld>
            <a:endParaRPr lang="en-US"/>
          </a:p>
        </p:txBody>
      </p:sp>
    </p:spTree>
    <p:extLst>
      <p:ext uri="{BB962C8B-B14F-4D97-AF65-F5344CB8AC3E}">
        <p14:creationId xmlns:p14="http://schemas.microsoft.com/office/powerpoint/2010/main" val="2585434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البته</a:t>
            </a:r>
            <a:r>
              <a:rPr lang="fa-IR" baseline="0" dirty="0" smtClean="0"/>
              <a:t> در اکثر موارد فرم روستاها ترکیبی از ویژگی های هر دو فرم را به همراه عناصر دیگر به همراه دارد،</a:t>
            </a:r>
          </a:p>
        </p:txBody>
      </p:sp>
      <p:sp>
        <p:nvSpPr>
          <p:cNvPr id="4" name="Slide Number Placeholder 3"/>
          <p:cNvSpPr>
            <a:spLocks noGrp="1"/>
          </p:cNvSpPr>
          <p:nvPr>
            <p:ph type="sldNum" sz="quarter" idx="10"/>
          </p:nvPr>
        </p:nvSpPr>
        <p:spPr/>
        <p:txBody>
          <a:bodyPr/>
          <a:lstStyle/>
          <a:p>
            <a:fld id="{6C84E0B5-FE31-4A9A-AF61-10579E265E9C}" type="slidenum">
              <a:rPr lang="en-US" smtClean="0"/>
              <a:t>19</a:t>
            </a:fld>
            <a:endParaRPr lang="en-US"/>
          </a:p>
        </p:txBody>
      </p:sp>
    </p:spTree>
    <p:extLst>
      <p:ext uri="{BB962C8B-B14F-4D97-AF65-F5344CB8AC3E}">
        <p14:creationId xmlns:p14="http://schemas.microsoft.com/office/powerpoint/2010/main" val="2575724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آن دسته از شهرهای</a:t>
            </a:r>
            <a:r>
              <a:rPr lang="fa-IR" baseline="0" dirty="0" smtClean="0"/>
              <a:t> قرون وسطی که با موقعیت کاملا شهری به وجود آمدند را نوشهر میگویند.</a:t>
            </a:r>
          </a:p>
          <a:p>
            <a:pPr algn="r" rtl="1"/>
            <a:r>
              <a:rPr lang="fa-IR" baseline="0" dirty="0" smtClean="0"/>
              <a:t>باستیدها عمومآ عملکرد نظامی داشتند .</a:t>
            </a:r>
          </a:p>
          <a:p>
            <a:pPr algn="r" rtl="1"/>
            <a:r>
              <a:rPr lang="fa-IR" baseline="0" dirty="0" smtClean="0"/>
              <a:t>شهرهای نوبنیاد عملکرد تجاری داشتند.</a:t>
            </a:r>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20</a:t>
            </a:fld>
            <a:endParaRPr lang="en-US"/>
          </a:p>
        </p:txBody>
      </p:sp>
    </p:spTree>
    <p:extLst>
      <p:ext uri="{BB962C8B-B14F-4D97-AF65-F5344CB8AC3E}">
        <p14:creationId xmlns:p14="http://schemas.microsoft.com/office/powerpoint/2010/main" val="43430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 علی رغم سقوط امپراتوری</a:t>
            </a:r>
            <a:r>
              <a:rPr lang="fa-IR" baseline="0" dirty="0" smtClean="0"/>
              <a:t> روم غربی زمینه ی تجاری تداوم پیدا می کند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از قرن 5 تا 8 کشاورزی . </a:t>
            </a:r>
            <a:endParaRPr lang="fa-IR" dirty="0" smtClean="0"/>
          </a:p>
          <a:p>
            <a:pPr algn="r" rtl="1"/>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3</a:t>
            </a:fld>
            <a:endParaRPr lang="en-US"/>
          </a:p>
        </p:txBody>
      </p:sp>
    </p:spTree>
    <p:extLst>
      <p:ext uri="{BB962C8B-B14F-4D97-AF65-F5344CB8AC3E}">
        <p14:creationId xmlns:p14="http://schemas.microsoft.com/office/powerpoint/2010/main" val="4748892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آن</a:t>
            </a:r>
            <a:r>
              <a:rPr lang="fa-IR" baseline="0" dirty="0" smtClean="0"/>
              <a:t> دسته از شهرها که بر اساس طرح پیشین ساخته شدند باستید گویند اما متاسفانه مورخین شهری به همه ی نوشهرهای قرون وسطی باستید می گویند.          باستیدها که در فرانسه انگلیس و ولز هستند.</a:t>
            </a:r>
          </a:p>
          <a:p>
            <a:pPr algn="r" rtl="1"/>
            <a:endParaRPr lang="fa-IR" baseline="0" dirty="0" smtClean="0"/>
          </a:p>
          <a:p>
            <a:pPr algn="r" rtl="1"/>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21</a:t>
            </a:fld>
            <a:endParaRPr lang="en-US"/>
          </a:p>
        </p:txBody>
      </p:sp>
    </p:spTree>
    <p:extLst>
      <p:ext uri="{BB962C8B-B14F-4D97-AF65-F5344CB8AC3E}">
        <p14:creationId xmlns:p14="http://schemas.microsoft.com/office/powerpoint/2010/main" val="572055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با افتادن کنترل مدیترانه</a:t>
            </a:r>
            <a:r>
              <a:rPr lang="fa-IR" baseline="0" dirty="0" smtClean="0"/>
              <a:t> به دست مسلمانان امور تجاری به کلی از بین میره.</a:t>
            </a:r>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4</a:t>
            </a:fld>
            <a:endParaRPr lang="en-US"/>
          </a:p>
        </p:txBody>
      </p:sp>
    </p:spTree>
    <p:extLst>
      <p:ext uri="{BB962C8B-B14F-4D97-AF65-F5344CB8AC3E}">
        <p14:creationId xmlns:p14="http://schemas.microsoft.com/office/powerpoint/2010/main" val="2994741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از120 شهر شناخته شده المان در قرن 11،</a:t>
            </a:r>
            <a:r>
              <a:rPr lang="fa-IR" baseline="0" dirty="0" smtClean="0"/>
              <a:t> 40</a:t>
            </a:r>
            <a:r>
              <a:rPr lang="fa-IR" dirty="0" smtClean="0"/>
              <a:t>شهر</a:t>
            </a:r>
            <a:r>
              <a:rPr lang="fa-IR" baseline="0" dirty="0" smtClean="0"/>
              <a:t> در مناطق اسقف نشین،20شهر در نزدیکی صومعه ها، 60 شهر در نزدیکی مراکز سلطنتی .</a:t>
            </a:r>
          </a:p>
          <a:p>
            <a:pPr algn="r" rtl="1"/>
            <a:r>
              <a:rPr lang="fa-IR" baseline="0" dirty="0" smtClean="0"/>
              <a:t>حتی طاعون هم جلوی رشد شهرنشینی را نمی گیرد.</a:t>
            </a:r>
          </a:p>
          <a:p>
            <a:pPr algn="r" rtl="1"/>
            <a:r>
              <a:rPr lang="fa-IR" baseline="0" dirty="0" smtClean="0"/>
              <a:t>امکانات ادامه ی حیات در روستا زیاد اما مزایای تجاری زندگی در شهر از جذابیت بیشتر برخوردار بود.</a:t>
            </a:r>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5</a:t>
            </a:fld>
            <a:endParaRPr lang="en-US"/>
          </a:p>
        </p:txBody>
      </p:sp>
    </p:spTree>
    <p:extLst>
      <p:ext uri="{BB962C8B-B14F-4D97-AF65-F5344CB8AC3E}">
        <p14:creationId xmlns:p14="http://schemas.microsoft.com/office/powerpoint/2010/main" val="2479087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نظام فئودالی نظامیه که یک ارباب محلی امنیت را برای مردم</a:t>
            </a:r>
            <a:r>
              <a:rPr lang="fa-IR" baseline="0" dirty="0" smtClean="0"/>
              <a:t> منطقه فراهم می کند با این شرط که مردم برای او کار کنند.</a:t>
            </a:r>
          </a:p>
          <a:p>
            <a:pPr algn="r" rtl="1"/>
            <a:r>
              <a:rPr lang="fa-IR" baseline="0" dirty="0" smtClean="0"/>
              <a:t>پیرامون پادشاه را جمعی از مباشران ارشد گرفته بودند و این مباشران  نیز برای خودشان مباشر داشتند.</a:t>
            </a:r>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6</a:t>
            </a:fld>
            <a:endParaRPr lang="en-US"/>
          </a:p>
        </p:txBody>
      </p:sp>
    </p:spTree>
    <p:extLst>
      <p:ext uri="{BB962C8B-B14F-4D97-AF65-F5344CB8AC3E}">
        <p14:creationId xmlns:p14="http://schemas.microsoft.com/office/powerpoint/2010/main" val="2558721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7</a:t>
            </a:fld>
            <a:endParaRPr lang="en-US"/>
          </a:p>
        </p:txBody>
      </p:sp>
    </p:spTree>
    <p:extLst>
      <p:ext uri="{BB962C8B-B14F-4D97-AF65-F5344CB8AC3E}">
        <p14:creationId xmlns:p14="http://schemas.microsoft.com/office/powerpoint/2010/main" val="801352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baseline="0" dirty="0" smtClean="0"/>
              <a:t>دومی را میتوان، وضعیت وحشتناک جاده ها که از زمان خروج رومیان به حال خود رها شده بودند. </a:t>
            </a:r>
          </a:p>
          <a:p>
            <a:pPr algn="r" rtl="1"/>
            <a:r>
              <a:rPr lang="fa-IR" baseline="0" dirty="0" smtClean="0"/>
              <a:t>بدین صورت که یک ساختمان  در عین حال که به عنوان کارگاه و مغازه مورد استفاده بود خانه صاحب ان نیز به شمار میرفت.   دو صنعت اصلی انگلیس قرون وسطی </a:t>
            </a:r>
            <a:r>
              <a:rPr lang="fa-IR" b="1" baseline="0" dirty="0" smtClean="0">
                <a:solidFill>
                  <a:schemeClr val="accent4">
                    <a:lumMod val="50000"/>
                  </a:schemeClr>
                </a:solidFill>
              </a:rPr>
              <a:t>تولید پارچه پشمی </a:t>
            </a:r>
            <a:r>
              <a:rPr lang="fa-IR" baseline="0" dirty="0" smtClean="0"/>
              <a:t>و </a:t>
            </a:r>
            <a:r>
              <a:rPr lang="fa-IR" baseline="0" dirty="0" smtClean="0">
                <a:solidFill>
                  <a:srgbClr val="FF0000"/>
                </a:solidFill>
              </a:rPr>
              <a:t>صنایع ذوب و تولید اهن </a:t>
            </a:r>
            <a:r>
              <a:rPr lang="fa-IR" baseline="0" dirty="0" smtClean="0"/>
              <a:t>است.</a:t>
            </a:r>
          </a:p>
          <a:p>
            <a:pPr algn="r" rtl="1"/>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8</a:t>
            </a:fld>
            <a:endParaRPr lang="en-US"/>
          </a:p>
        </p:txBody>
      </p:sp>
    </p:spTree>
    <p:extLst>
      <p:ext uri="{BB962C8B-B14F-4D97-AF65-F5344CB8AC3E}">
        <p14:creationId xmlns:p14="http://schemas.microsoft.com/office/powerpoint/2010/main" val="320376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شهرهای</a:t>
            </a:r>
            <a:r>
              <a:rPr lang="fa-IR" baseline="0" dirty="0" smtClean="0"/>
              <a:t> قرون وسطی به هر کدام از آن 5 دسته تعلق داشته باشند دارای زمینه های مشترک سیاسی اقتصادی و اجتماعی هستند.</a:t>
            </a:r>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9</a:t>
            </a:fld>
            <a:endParaRPr lang="en-US"/>
          </a:p>
        </p:txBody>
      </p:sp>
    </p:spTree>
    <p:extLst>
      <p:ext uri="{BB962C8B-B14F-4D97-AF65-F5344CB8AC3E}">
        <p14:creationId xmlns:p14="http://schemas.microsoft.com/office/powerpoint/2010/main" val="94921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از میان شهرهای</a:t>
            </a:r>
            <a:r>
              <a:rPr lang="fa-IR" baseline="0" dirty="0" smtClean="0"/>
              <a:t> بزرگ انگلیس تنها بستن از سیستم دفایی بی بهره بوده که در این مورد نیز خندقی پیرامون شهر وجود داشته است،</a:t>
            </a:r>
          </a:p>
          <a:p>
            <a:pPr algn="r" rtl="1"/>
            <a:r>
              <a:rPr lang="fa-IR" baseline="0" dirty="0" smtClean="0"/>
              <a:t>در اروپا: حصار شهر  در دوره رنسانس بسیار پیچیده شد به طوری که حصار شهر مهمترین عامل تعیین کننده فرم شهر درآمد.</a:t>
            </a:r>
            <a:endParaRPr lang="en-US" dirty="0"/>
          </a:p>
        </p:txBody>
      </p:sp>
      <p:sp>
        <p:nvSpPr>
          <p:cNvPr id="4" name="Slide Number Placeholder 3"/>
          <p:cNvSpPr>
            <a:spLocks noGrp="1"/>
          </p:cNvSpPr>
          <p:nvPr>
            <p:ph type="sldNum" sz="quarter" idx="10"/>
          </p:nvPr>
        </p:nvSpPr>
        <p:spPr/>
        <p:txBody>
          <a:bodyPr/>
          <a:lstStyle/>
          <a:p>
            <a:fld id="{6C84E0B5-FE31-4A9A-AF61-10579E265E9C}" type="slidenum">
              <a:rPr lang="en-US" smtClean="0"/>
              <a:t>10</a:t>
            </a:fld>
            <a:endParaRPr lang="en-US"/>
          </a:p>
        </p:txBody>
      </p:sp>
    </p:spTree>
    <p:extLst>
      <p:ext uri="{BB962C8B-B14F-4D97-AF65-F5344CB8AC3E}">
        <p14:creationId xmlns:p14="http://schemas.microsoft.com/office/powerpoint/2010/main" val="3159632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14816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28601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4190703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33570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5342010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2522999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3551900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8781211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4883948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4AAD347D-5ACD-4C99-B74B-A9C85AD731AF}" type="datetimeFigureOut">
              <a:rPr lang="en-US" smtClean="0"/>
              <a:t>7/22/2019</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02111984F565}"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861140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796027F-7875-4030-9381-8BD8C4F21935}"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845611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796027F-7875-4030-9381-8BD8C4F21935}"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2613816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625978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smtClean="0"/>
              <a:t>7/22/2019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011968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smtClean="0"/>
              <a:t>7/22/2019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798239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95956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539774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56426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7910822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919226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784796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468453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1958959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257641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AD347D-5ACD-4C99-B74B-A9C85AD731AF}"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86835441"/>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AD347D-5ACD-4C99-B74B-A9C85AD731AF}"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52521931"/>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236066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99469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smtClean="0"/>
              <a:t>7/22/2019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0816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smtClean="0"/>
              <a:t>7/22/2019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0223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52630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91343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5669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smtClean="0"/>
              <a:t>7/22/2019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28516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9.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8.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smtClean="0"/>
              <a:t>7/22/2019</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504043440"/>
      </p:ext>
    </p:extLst>
  </p:cSld>
  <p:clrMap bg1="dk1" tx1="lt1" bg2="dk2" tx2="lt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AAD347D-5ACD-4C99-B74B-A9C85AD731AF}" type="datetimeFigureOut">
              <a:rPr lang="en-US" smtClean="0"/>
              <a:t>7/22/2019</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1803210891"/>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 id="2147483778" r:id="rId17"/>
  </p:sldLayoutIdLst>
  <p:hf sldNum="0" hdr="0" ftr="0" dt="0"/>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2.jpg"/><Relationship Id="rId7" Type="http://schemas.openxmlformats.org/officeDocument/2006/relationships/diagramColors" Target="../diagrams/colors3.xml"/><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mosallas-group.ir/"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3072" y="276047"/>
            <a:ext cx="9404723" cy="1400530"/>
          </a:xfrm>
        </p:spPr>
        <p:txBody>
          <a:bodyPr>
            <a:normAutofit/>
          </a:bodyPr>
          <a:lstStyle/>
          <a:p>
            <a:pPr algn="ctr"/>
            <a:r>
              <a:rPr lang="fa-IR" sz="3600" dirty="0" smtClean="0">
                <a:cs typeface="B Nazanin" panose="00000400000000000000" pitchFamily="2" charset="-78"/>
              </a:rPr>
              <a:t>بسمه تعالی</a:t>
            </a:r>
            <a:endParaRPr lang="en-US" sz="3600" dirty="0">
              <a:cs typeface="B Nazanin" panose="00000400000000000000" pitchFamily="2" charset="-78"/>
            </a:endParaRPr>
          </a:p>
        </p:txBody>
      </p:sp>
      <p:sp>
        <p:nvSpPr>
          <p:cNvPr id="3" name="Content Placeholder 2"/>
          <p:cNvSpPr>
            <a:spLocks noGrp="1"/>
          </p:cNvSpPr>
          <p:nvPr>
            <p:ph idx="1"/>
          </p:nvPr>
        </p:nvSpPr>
        <p:spPr>
          <a:xfrm>
            <a:off x="1692164" y="1351066"/>
            <a:ext cx="8946541" cy="4538913"/>
          </a:xfrm>
        </p:spPr>
        <p:txBody>
          <a:bodyPr>
            <a:normAutofit/>
          </a:bodyPr>
          <a:lstStyle/>
          <a:p>
            <a:pPr marL="0" indent="0" algn="ctr" rtl="1">
              <a:buNone/>
            </a:pPr>
            <a:r>
              <a:rPr lang="fa-IR" sz="2000" dirty="0" smtClean="0">
                <a:latin typeface="Sakkal Majalla" panose="02000000000000000000" pitchFamily="2" charset="-78"/>
                <a:cs typeface="Sakkal Majalla" panose="02000000000000000000" pitchFamily="2" charset="-78"/>
              </a:rPr>
              <a:t>تاریخ شهر و شهرسازی در ایران و جهان</a:t>
            </a:r>
          </a:p>
          <a:p>
            <a:pPr marL="0" indent="0" algn="ctr" rtl="1">
              <a:buNone/>
            </a:pPr>
            <a:r>
              <a:rPr lang="fa-IR" sz="3200" dirty="0" smtClean="0">
                <a:latin typeface="Sakkal Majalla" panose="02000000000000000000" pitchFamily="2" charset="-78"/>
                <a:cs typeface="Sakkal Majalla" panose="02000000000000000000" pitchFamily="2" charset="-78"/>
              </a:rPr>
              <a:t>موضوع: قرون وسطی و پیدایش نطفه های شهری در اروپا</a:t>
            </a:r>
          </a:p>
        </p:txBody>
      </p:sp>
      <p:sp>
        <p:nvSpPr>
          <p:cNvPr id="4" name="Title 1"/>
          <p:cNvSpPr txBox="1">
            <a:spLocks/>
          </p:cNvSpPr>
          <p:nvPr/>
        </p:nvSpPr>
        <p:spPr>
          <a:xfrm>
            <a:off x="8410362" y="1916420"/>
            <a:ext cx="3095802" cy="1400530"/>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a-IR" sz="2800" dirty="0" smtClean="0">
                <a:cs typeface="2  Bardiya" panose="00000400000000000000" pitchFamily="2" charset="-78"/>
              </a:rPr>
              <a:t>فهرست</a:t>
            </a:r>
            <a:endParaRPr lang="en-US" sz="2800" dirty="0"/>
          </a:p>
        </p:txBody>
      </p:sp>
      <p:sp>
        <p:nvSpPr>
          <p:cNvPr id="5" name="Content Placeholder 3"/>
          <p:cNvSpPr txBox="1">
            <a:spLocks/>
          </p:cNvSpPr>
          <p:nvPr/>
        </p:nvSpPr>
        <p:spPr>
          <a:xfrm>
            <a:off x="646111" y="2928267"/>
            <a:ext cx="4396339" cy="4211638"/>
          </a:xfrm>
          <a:prstGeom prst="rect">
            <a:avLst/>
          </a:prstGeom>
        </p:spPr>
        <p:txBody>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r" rtl="1">
              <a:buFont typeface="Wingdings" panose="05000000000000000000" pitchFamily="2" charset="2"/>
              <a:buChar char="q"/>
            </a:pPr>
            <a:r>
              <a:rPr lang="fa-IR" sz="1600" dirty="0" smtClean="0">
                <a:cs typeface="B Nazanin" panose="00000400000000000000" pitchFamily="2" charset="-78"/>
              </a:rPr>
              <a:t>منشاء پیدایش شهرهای قرون وسطی</a:t>
            </a:r>
          </a:p>
          <a:p>
            <a:pPr algn="r" rtl="1">
              <a:buFont typeface="Wingdings" panose="05000000000000000000" pitchFamily="2" charset="2"/>
              <a:buChar char="q"/>
            </a:pPr>
            <a:r>
              <a:rPr lang="fa-IR" sz="1600" dirty="0" smtClean="0">
                <a:cs typeface="B Nazanin" panose="00000400000000000000" pitchFamily="2" charset="-78"/>
              </a:rPr>
              <a:t>شهرهای روم</a:t>
            </a:r>
          </a:p>
          <a:p>
            <a:pPr algn="r" rtl="1">
              <a:buFont typeface="Wingdings" panose="05000000000000000000" pitchFamily="2" charset="2"/>
              <a:buChar char="q"/>
            </a:pPr>
            <a:r>
              <a:rPr lang="fa-IR" sz="1600" dirty="0" smtClean="0">
                <a:cs typeface="B Nazanin" panose="00000400000000000000" pitchFamily="2" charset="-78"/>
              </a:rPr>
              <a:t>بورگ ها</a:t>
            </a:r>
          </a:p>
          <a:p>
            <a:pPr algn="r" rtl="1">
              <a:buFont typeface="Wingdings" panose="05000000000000000000" pitchFamily="2" charset="2"/>
              <a:buChar char="q"/>
            </a:pPr>
            <a:r>
              <a:rPr lang="fa-IR" sz="1600" dirty="0" smtClean="0">
                <a:cs typeface="B Nazanin" panose="00000400000000000000" pitchFamily="2" charset="-78"/>
              </a:rPr>
              <a:t>اسکان های روستایی</a:t>
            </a:r>
          </a:p>
          <a:p>
            <a:pPr algn="r" rtl="1">
              <a:buFont typeface="Wingdings" panose="05000000000000000000" pitchFamily="2" charset="2"/>
              <a:buChar char="q"/>
            </a:pPr>
            <a:r>
              <a:rPr lang="fa-IR" sz="1600" dirty="0" smtClean="0">
                <a:cs typeface="B Nazanin" panose="00000400000000000000" pitchFamily="2" charset="-78"/>
              </a:rPr>
              <a:t>نوشهرها</a:t>
            </a:r>
          </a:p>
          <a:p>
            <a:pPr algn="r" rtl="1">
              <a:buFont typeface="Wingdings" panose="05000000000000000000" pitchFamily="2" charset="2"/>
              <a:buChar char="q"/>
            </a:pPr>
            <a:r>
              <a:rPr lang="fa-IR" sz="1600" dirty="0" smtClean="0">
                <a:cs typeface="B Nazanin" panose="00000400000000000000" pitchFamily="2" charset="-78"/>
              </a:rPr>
              <a:t>باستیدها</a:t>
            </a:r>
          </a:p>
          <a:p>
            <a:pPr algn="r" rtl="1">
              <a:buFont typeface="Wingdings" panose="05000000000000000000" pitchFamily="2" charset="2"/>
              <a:buChar char="q"/>
            </a:pPr>
            <a:r>
              <a:rPr lang="fa-IR" sz="1600" dirty="0" smtClean="0">
                <a:cs typeface="B Nazanin" panose="00000400000000000000" pitchFamily="2" charset="-78"/>
              </a:rPr>
              <a:t>شهرهای نو بنیاد </a:t>
            </a:r>
          </a:p>
          <a:p>
            <a:pPr algn="r" rtl="1">
              <a:buFont typeface="Wingdings" panose="05000000000000000000" pitchFamily="2" charset="2"/>
              <a:buChar char="q"/>
            </a:pPr>
            <a:r>
              <a:rPr lang="fa-IR" sz="1600" dirty="0" smtClean="0">
                <a:cs typeface="B Nazanin" panose="00000400000000000000" pitchFamily="2" charset="-78"/>
              </a:rPr>
              <a:t>منابع</a:t>
            </a:r>
            <a:endParaRPr lang="fa-IR" sz="1600" dirty="0" smtClean="0">
              <a:cs typeface="B Nazanin" panose="00000400000000000000" pitchFamily="2" charset="-78"/>
            </a:endParaRPr>
          </a:p>
          <a:p>
            <a:endParaRPr lang="en-US" sz="1600" dirty="0">
              <a:cs typeface="B Nazanin" panose="00000400000000000000" pitchFamily="2" charset="-78"/>
            </a:endParaRPr>
          </a:p>
        </p:txBody>
      </p:sp>
      <p:sp>
        <p:nvSpPr>
          <p:cNvPr id="6" name="Content Placeholder 5"/>
          <p:cNvSpPr txBox="1">
            <a:spLocks/>
          </p:cNvSpPr>
          <p:nvPr/>
        </p:nvSpPr>
        <p:spPr>
          <a:xfrm>
            <a:off x="4866668" y="2928267"/>
            <a:ext cx="4396339" cy="4211638"/>
          </a:xfrm>
          <a:prstGeom prst="rect">
            <a:avLst/>
          </a:prstGeom>
        </p:spPr>
        <p:txBody>
          <a:bodyPr>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r" rtl="1">
              <a:buFont typeface="Wingdings" panose="05000000000000000000" pitchFamily="2" charset="2"/>
              <a:buChar char="q"/>
            </a:pPr>
            <a:r>
              <a:rPr lang="fa-IR" sz="1600" dirty="0" smtClean="0">
                <a:cs typeface="B Nazanin" panose="00000400000000000000" pitchFamily="2" charset="-78"/>
              </a:rPr>
              <a:t>زمینه های مشترک توسعه شهرهای قرون وسطی</a:t>
            </a:r>
          </a:p>
          <a:p>
            <a:pPr algn="r" rtl="1">
              <a:buFont typeface="Wingdings" panose="05000000000000000000" pitchFamily="2" charset="2"/>
              <a:buChar char="§"/>
            </a:pPr>
            <a:r>
              <a:rPr lang="fa-IR" sz="1600" dirty="0" smtClean="0">
                <a:cs typeface="B Nazanin" panose="00000400000000000000" pitchFamily="2" charset="-78"/>
              </a:rPr>
              <a:t>فئودالیته</a:t>
            </a:r>
          </a:p>
          <a:p>
            <a:pPr algn="r" rtl="1">
              <a:buFont typeface="Wingdings" panose="05000000000000000000" pitchFamily="2" charset="2"/>
              <a:buChar char="§"/>
            </a:pPr>
            <a:r>
              <a:rPr lang="fa-IR" sz="1600" dirty="0" smtClean="0">
                <a:cs typeface="B Nazanin" panose="00000400000000000000" pitchFamily="2" charset="-78"/>
              </a:rPr>
              <a:t>احیای تجارت</a:t>
            </a:r>
          </a:p>
          <a:p>
            <a:pPr algn="r" rtl="1">
              <a:buFont typeface="Wingdings" panose="05000000000000000000" pitchFamily="2" charset="2"/>
              <a:buChar char="§"/>
            </a:pPr>
            <a:r>
              <a:rPr lang="fa-IR" sz="1600" dirty="0" smtClean="0">
                <a:cs typeface="B Nazanin" panose="00000400000000000000" pitchFamily="2" charset="-78"/>
              </a:rPr>
              <a:t>وضع صنایع</a:t>
            </a:r>
          </a:p>
          <a:p>
            <a:pPr algn="r" rtl="1">
              <a:buFont typeface="Wingdings" panose="05000000000000000000" pitchFamily="2" charset="2"/>
              <a:buChar char="§"/>
            </a:pPr>
            <a:r>
              <a:rPr lang="fa-IR" sz="1600" dirty="0" smtClean="0">
                <a:cs typeface="B Nazanin" panose="00000400000000000000" pitchFamily="2" charset="-78"/>
              </a:rPr>
              <a:t>فرم های همگون شهر</a:t>
            </a:r>
          </a:p>
          <a:p>
            <a:pPr marL="457200" indent="-457200" algn="r" rtl="1">
              <a:buFont typeface="+mj-lt"/>
              <a:buAutoNum type="arabicParenR"/>
            </a:pPr>
            <a:r>
              <a:rPr lang="fa-IR" sz="1600" dirty="0" smtClean="0">
                <a:cs typeface="B Nazanin" panose="00000400000000000000" pitchFamily="2" charset="-78"/>
              </a:rPr>
              <a:t>حصار</a:t>
            </a:r>
          </a:p>
          <a:p>
            <a:pPr marL="457200" indent="-457200" algn="r" rtl="1">
              <a:buFont typeface="+mj-lt"/>
              <a:buAutoNum type="arabicParenR"/>
            </a:pPr>
            <a:r>
              <a:rPr lang="fa-IR" sz="1600" dirty="0" smtClean="0">
                <a:cs typeface="B Nazanin" panose="00000400000000000000" pitchFamily="2" charset="-78"/>
              </a:rPr>
              <a:t>خیابان</a:t>
            </a:r>
          </a:p>
          <a:p>
            <a:pPr marL="457200" indent="-457200" algn="r" rtl="1">
              <a:buFont typeface="+mj-lt"/>
              <a:buAutoNum type="arabicParenR"/>
            </a:pPr>
            <a:r>
              <a:rPr lang="fa-IR" sz="1600" dirty="0" smtClean="0">
                <a:cs typeface="B Nazanin" panose="00000400000000000000" pitchFamily="2" charset="-78"/>
              </a:rPr>
              <a:t>بازار</a:t>
            </a:r>
          </a:p>
          <a:p>
            <a:pPr marL="457200" indent="-457200" algn="r" rtl="1">
              <a:buFont typeface="+mj-lt"/>
              <a:buAutoNum type="arabicParenR"/>
            </a:pPr>
            <a:r>
              <a:rPr lang="fa-IR" sz="1600" dirty="0" smtClean="0">
                <a:cs typeface="B Nazanin" panose="00000400000000000000" pitchFamily="2" charset="-78"/>
              </a:rPr>
              <a:t>کلیسا</a:t>
            </a:r>
            <a:endParaRPr lang="fa-IR" sz="1600" dirty="0">
              <a:cs typeface="B Nazanin" panose="00000400000000000000" pitchFamily="2" charset="-78"/>
            </a:endParaRPr>
          </a:p>
        </p:txBody>
      </p:sp>
    </p:spTree>
    <p:extLst>
      <p:ext uri="{BB962C8B-B14F-4D97-AF65-F5344CB8AC3E}">
        <p14:creationId xmlns:p14="http://schemas.microsoft.com/office/powerpoint/2010/main" val="2612669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939" y="277734"/>
            <a:ext cx="5478713" cy="695460"/>
          </a:xfrm>
        </p:spPr>
        <p:txBody>
          <a:bodyPr>
            <a:noAutofit/>
          </a:bodyPr>
          <a:lstStyle/>
          <a:p>
            <a:pPr algn="ctr" rtl="1"/>
            <a:r>
              <a:rPr lang="fa-IR" sz="4000" b="1" dirty="0" smtClean="0">
                <a:solidFill>
                  <a:schemeClr val="tx1"/>
                </a:solidFill>
                <a:latin typeface="Sakkal Majalla" panose="02000000000000000000" pitchFamily="2" charset="-78"/>
                <a:cs typeface="Sakkal Majalla" panose="02000000000000000000" pitchFamily="2" charset="-78"/>
              </a:rPr>
              <a:t>حصار</a:t>
            </a:r>
            <a:endParaRPr lang="en-US" sz="4000" b="1" dirty="0">
              <a:solidFill>
                <a:schemeClr val="tx1"/>
              </a:solidFill>
              <a:latin typeface="Sakkal Majalla" panose="02000000000000000000" pitchFamily="2" charset="-78"/>
              <a:cs typeface="Sakkal Majalla" panose="02000000000000000000" pitchFamily="2" charset="-78"/>
            </a:endParaRPr>
          </a:p>
        </p:txBody>
      </p:sp>
      <p:pic>
        <p:nvPicPr>
          <p:cNvPr id="5" name="Picture Placeholder 4"/>
          <p:cNvPicPr>
            <a:picLocks noGrp="1" noChangeAspect="1"/>
          </p:cNvPicPr>
          <p:nvPr>
            <p:ph type="pic" idx="1"/>
          </p:nvPr>
        </p:nvPicPr>
        <p:blipFill>
          <a:blip r:embed="rId3">
            <a:extLst>
              <a:ext uri="{28A0092B-C50C-407E-A947-70E740481C1C}">
                <a14:useLocalDpi xmlns:a14="http://schemas.microsoft.com/office/drawing/2010/main" val="0"/>
              </a:ext>
            </a:extLst>
          </a:blip>
          <a:srcRect l="20685" r="20685"/>
          <a:stretch>
            <a:fillRect/>
          </a:stretch>
        </p:blipFill>
        <p:spPr>
          <a:xfrm>
            <a:off x="6949546" y="751266"/>
            <a:ext cx="3474614" cy="4963734"/>
          </a:xfrm>
        </p:spPr>
      </p:pic>
      <p:sp>
        <p:nvSpPr>
          <p:cNvPr id="4" name="Text Placeholder 3"/>
          <p:cNvSpPr>
            <a:spLocks noGrp="1"/>
          </p:cNvSpPr>
          <p:nvPr>
            <p:ph type="body" sz="half" idx="2"/>
          </p:nvPr>
        </p:nvSpPr>
        <p:spPr>
          <a:xfrm>
            <a:off x="506437" y="1185203"/>
            <a:ext cx="5997215" cy="2303585"/>
          </a:xfrm>
        </p:spPr>
        <p:txBody>
          <a:bodyPr>
            <a:noAutofit/>
          </a:bodyPr>
          <a:lstStyle/>
          <a:p>
            <a:pPr marL="342900" indent="-342900" algn="r" rtl="1">
              <a:lnSpc>
                <a:spcPct val="150000"/>
              </a:lnSpc>
              <a:buClr>
                <a:schemeClr val="tx1"/>
              </a:buClr>
              <a:buFont typeface="Wingdings" panose="05000000000000000000" pitchFamily="2" charset="2"/>
              <a:buChar char="ü"/>
            </a:pPr>
            <a:r>
              <a:rPr lang="fa-IR" sz="2100" dirty="0" smtClean="0">
                <a:latin typeface="Sakkal Majalla" panose="02000000000000000000" pitchFamily="2" charset="-78"/>
                <a:cs typeface="Sakkal Majalla" panose="02000000000000000000" pitchFamily="2" charset="-78"/>
              </a:rPr>
              <a:t>حصارهای شهر تنها در هنگامی مورد نیاز بود که سرمایه موجود در اسکانی شهری محتاج به حراست باشد.</a:t>
            </a:r>
          </a:p>
          <a:p>
            <a:pPr marL="342900" indent="-342900" algn="r" rtl="1">
              <a:lnSpc>
                <a:spcPct val="150000"/>
              </a:lnSpc>
              <a:buClr>
                <a:schemeClr val="tx1"/>
              </a:buClr>
              <a:buFont typeface="Wingdings" panose="05000000000000000000" pitchFamily="2" charset="2"/>
              <a:buChar char="q"/>
            </a:pPr>
            <a:r>
              <a:rPr lang="fa-IR" sz="2100" dirty="0" smtClean="0">
                <a:latin typeface="Sakkal Majalla" panose="02000000000000000000" pitchFamily="2" charset="-78"/>
                <a:cs typeface="Sakkal Majalla" panose="02000000000000000000" pitchFamily="2" charset="-78"/>
              </a:rPr>
              <a:t>تفاوت عمده بین سیستم دفاعی شهرهای انگلیس و شهرهای اروپایی وجود دارد :</a:t>
            </a:r>
          </a:p>
        </p:txBody>
      </p:sp>
      <p:graphicFrame>
        <p:nvGraphicFramePr>
          <p:cNvPr id="6" name="Diagram 5"/>
          <p:cNvGraphicFramePr/>
          <p:nvPr>
            <p:extLst>
              <p:ext uri="{D42A27DB-BD31-4B8C-83A1-F6EECF244321}">
                <p14:modId xmlns:p14="http://schemas.microsoft.com/office/powerpoint/2010/main" val="866849385"/>
              </p:ext>
            </p:extLst>
          </p:nvPr>
        </p:nvGraphicFramePr>
        <p:xfrm>
          <a:off x="7091962" y="5715000"/>
          <a:ext cx="3212728" cy="76793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Rectangle 7"/>
          <p:cNvSpPr/>
          <p:nvPr/>
        </p:nvSpPr>
        <p:spPr>
          <a:xfrm>
            <a:off x="0" y="3412256"/>
            <a:ext cx="6708888" cy="577081"/>
          </a:xfrm>
          <a:prstGeom prst="rect">
            <a:avLst/>
          </a:prstGeom>
        </p:spPr>
        <p:txBody>
          <a:bodyPr wrap="none">
            <a:spAutoFit/>
          </a:bodyPr>
          <a:lstStyle/>
          <a:p>
            <a:pPr marL="342900" lvl="0" indent="-342900" algn="r" rtl="1">
              <a:lnSpc>
                <a:spcPct val="150000"/>
              </a:lnSpc>
              <a:spcBef>
                <a:spcPts val="1000"/>
              </a:spcBef>
              <a:buClr>
                <a:schemeClr val="tx1"/>
              </a:buClr>
              <a:buSzPct val="80000"/>
              <a:buFont typeface="Wingdings" panose="05000000000000000000" pitchFamily="2" charset="2"/>
              <a:buChar char="ü"/>
            </a:pPr>
            <a:r>
              <a:rPr lang="fa-IR" sz="2100" dirty="0">
                <a:latin typeface="Sakkal Majalla" panose="02000000000000000000" pitchFamily="2" charset="-78"/>
                <a:ea typeface="+mj-ea"/>
                <a:cs typeface="Sakkal Majalla" panose="02000000000000000000" pitchFamily="2" charset="-78"/>
              </a:rPr>
              <a:t>انگلیس: اهمیت دفاعی حصار بسیار اندک بوده و بیشتر مانعی برای اخذ گمرک بود.</a:t>
            </a:r>
          </a:p>
        </p:txBody>
      </p:sp>
      <p:sp>
        <p:nvSpPr>
          <p:cNvPr id="9" name="Rectangle 8"/>
          <p:cNvSpPr/>
          <p:nvPr/>
        </p:nvSpPr>
        <p:spPr>
          <a:xfrm>
            <a:off x="151101" y="3989337"/>
            <a:ext cx="6557787" cy="1061829"/>
          </a:xfrm>
          <a:prstGeom prst="rect">
            <a:avLst/>
          </a:prstGeom>
        </p:spPr>
        <p:txBody>
          <a:bodyPr wrap="square">
            <a:spAutoFit/>
          </a:bodyPr>
          <a:lstStyle/>
          <a:p>
            <a:pPr marL="342900" lvl="0" indent="-342900" algn="r" rtl="1">
              <a:lnSpc>
                <a:spcPct val="150000"/>
              </a:lnSpc>
              <a:spcBef>
                <a:spcPts val="1000"/>
              </a:spcBef>
              <a:buClr>
                <a:schemeClr val="tx1"/>
              </a:buClr>
              <a:buSzPct val="80000"/>
              <a:buFont typeface="Wingdings" panose="05000000000000000000" pitchFamily="2" charset="2"/>
              <a:buChar char="ü"/>
            </a:pPr>
            <a:r>
              <a:rPr lang="fa-IR" sz="2100" dirty="0">
                <a:latin typeface="Sakkal Majalla" panose="02000000000000000000" pitchFamily="2" charset="-78"/>
                <a:ea typeface="+mj-ea"/>
                <a:cs typeface="Sakkal Majalla" panose="02000000000000000000" pitchFamily="2" charset="-78"/>
              </a:rPr>
              <a:t>اروپا: با حفظ کاربرد نظامی و دفاعی نقش گمرکی نیز داشت و حصار شهر بصورت مهمترین عامل تعیین کننده فرم محصوب می شد.</a:t>
            </a:r>
            <a:endParaRPr lang="en-US" sz="2100" dirty="0">
              <a:latin typeface="Sakkal Majalla" panose="02000000000000000000" pitchFamily="2" charset="-78"/>
              <a:ea typeface="+mj-ea"/>
              <a:cs typeface="Sakkal Majalla" panose="02000000000000000000" pitchFamily="2" charset="-78"/>
            </a:endParaRPr>
          </a:p>
        </p:txBody>
      </p:sp>
    </p:spTree>
    <p:extLst>
      <p:ext uri="{BB962C8B-B14F-4D97-AF65-F5344CB8AC3E}">
        <p14:creationId xmlns:p14="http://schemas.microsoft.com/office/powerpoint/2010/main" val="22029870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Graphic spid="6" grpId="0">
        <p:bldAsOne/>
      </p:bldGraphic>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325438" y="615545"/>
            <a:ext cx="4044843" cy="1076459"/>
          </a:xfrm>
        </p:spPr>
        <p:txBody>
          <a:bodyPr/>
          <a:lstStyle/>
          <a:p>
            <a:pPr algn="ctr"/>
            <a:r>
              <a:rPr lang="fa-IR" sz="4400" b="1" dirty="0">
                <a:latin typeface="Sakkal Majalla" panose="02000000000000000000" pitchFamily="2" charset="-78"/>
                <a:cs typeface="Sakkal Majalla" panose="02000000000000000000" pitchFamily="2" charset="-78"/>
              </a:rPr>
              <a:t>خیابان</a:t>
            </a:r>
            <a:r>
              <a:rPr lang="fa-IR" dirty="0" smtClean="0"/>
              <a:t/>
            </a:r>
            <a:br>
              <a:rPr lang="fa-IR" dirty="0" smtClean="0"/>
            </a:b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953401" y="741669"/>
            <a:ext cx="5359068" cy="3843895"/>
          </a:xfrm>
        </p:spPr>
      </p:pic>
      <p:sp>
        <p:nvSpPr>
          <p:cNvPr id="4" name="Text Placeholder 3"/>
          <p:cNvSpPr>
            <a:spLocks noGrp="1"/>
          </p:cNvSpPr>
          <p:nvPr>
            <p:ph type="body" sz="half" idx="2"/>
          </p:nvPr>
        </p:nvSpPr>
        <p:spPr>
          <a:xfrm>
            <a:off x="692014" y="1818128"/>
            <a:ext cx="4890224" cy="4598438"/>
          </a:xfrm>
        </p:spPr>
        <p:txBody>
          <a:bodyPr>
            <a:noAutofit/>
          </a:bodyPr>
          <a:lstStyle/>
          <a:p>
            <a:pPr marL="342900" indent="-342900" algn="r" rtl="1">
              <a:buClr>
                <a:schemeClr val="tx1"/>
              </a:buClr>
              <a:buFont typeface="Wingdings" panose="05000000000000000000" pitchFamily="2" charset="2"/>
              <a:buChar char="ü"/>
            </a:pPr>
            <a:r>
              <a:rPr lang="fa-IR" sz="2400" dirty="0" smtClean="0">
                <a:latin typeface="Sakkal Majalla" panose="02000000000000000000" pitchFamily="2" charset="-78"/>
                <a:cs typeface="Sakkal Majalla" panose="02000000000000000000" pitchFamily="2" charset="-78"/>
              </a:rPr>
              <a:t>کشیده شدن خیابان ها از دروازه تا مرکز شهر</a:t>
            </a:r>
          </a:p>
          <a:p>
            <a:pPr marL="342900" indent="-342900" algn="r" rtl="1">
              <a:buClr>
                <a:schemeClr val="tx1"/>
              </a:buClr>
              <a:buFont typeface="Wingdings" panose="05000000000000000000" pitchFamily="2" charset="2"/>
              <a:buChar char="ü"/>
            </a:pPr>
            <a:r>
              <a:rPr lang="fa-IR" sz="2400" dirty="0" smtClean="0">
                <a:latin typeface="Sakkal Majalla" panose="02000000000000000000" pitchFamily="2" charset="-78"/>
                <a:cs typeface="Sakkal Majalla" panose="02000000000000000000" pitchFamily="2" charset="-78"/>
              </a:rPr>
              <a:t>دارا بودن عملکرد بازار و خطوط ارتباطی اصلی</a:t>
            </a:r>
          </a:p>
          <a:p>
            <a:pPr marL="342900" indent="-342900" algn="r" rtl="1">
              <a:buClr>
                <a:schemeClr val="tx1"/>
              </a:buClr>
              <a:buFont typeface="Wingdings" panose="05000000000000000000" pitchFamily="2" charset="2"/>
              <a:buChar char="ü"/>
            </a:pPr>
            <a:r>
              <a:rPr lang="fa-IR" sz="2400" dirty="0" smtClean="0">
                <a:latin typeface="Sakkal Majalla" panose="02000000000000000000" pitchFamily="2" charset="-78"/>
                <a:cs typeface="Sakkal Majalla" panose="02000000000000000000" pitchFamily="2" charset="-78"/>
              </a:rPr>
              <a:t>از مفهوم شبکه تردد مانند تردد وسایل نقلیه خبری نبود،و در اواخر این دوره از اهمیت نسبی برخوردار شد.</a:t>
            </a:r>
          </a:p>
          <a:p>
            <a:pPr marL="342900" indent="-342900" algn="r" rtl="1">
              <a:buClr>
                <a:schemeClr val="tx1"/>
              </a:buClr>
              <a:buFont typeface="Wingdings" panose="05000000000000000000" pitchFamily="2" charset="2"/>
              <a:buChar char="ü"/>
            </a:pPr>
            <a:r>
              <a:rPr lang="fa-IR" sz="2400" dirty="0" smtClean="0">
                <a:latin typeface="Sakkal Majalla" panose="02000000000000000000" pitchFamily="2" charset="-78"/>
                <a:cs typeface="Sakkal Majalla" panose="02000000000000000000" pitchFamily="2" charset="-78"/>
              </a:rPr>
              <a:t>آمد و شد پیاده صورت می گرفت</a:t>
            </a:r>
          </a:p>
          <a:p>
            <a:pPr marL="342900" indent="-342900" algn="r" rtl="1">
              <a:buClr>
                <a:schemeClr val="tx1"/>
              </a:buClr>
              <a:buFont typeface="Wingdings" panose="05000000000000000000" pitchFamily="2" charset="2"/>
              <a:buChar char="ü"/>
            </a:pPr>
            <a:r>
              <a:rPr lang="fa-IR" sz="2400" dirty="0" smtClean="0">
                <a:latin typeface="Sakkal Majalla" panose="02000000000000000000" pitchFamily="2" charset="-78"/>
                <a:cs typeface="Sakkal Majalla" panose="02000000000000000000" pitchFamily="2" charset="-78"/>
              </a:rPr>
              <a:t>وسایل نقلیه تنها برای حمل و نقل کالا</a:t>
            </a:r>
          </a:p>
          <a:p>
            <a:pPr marL="342900" indent="-342900" algn="r" rtl="1">
              <a:buClr>
                <a:schemeClr val="tx1"/>
              </a:buClr>
              <a:buFont typeface="Wingdings" panose="05000000000000000000" pitchFamily="2" charset="2"/>
              <a:buChar char="ü"/>
            </a:pPr>
            <a:r>
              <a:rPr lang="fa-IR" sz="2400" dirty="0" smtClean="0">
                <a:latin typeface="Sakkal Majalla" panose="02000000000000000000" pitchFamily="2" charset="-78"/>
                <a:cs typeface="Sakkal Majalla" panose="02000000000000000000" pitchFamily="2" charset="-78"/>
              </a:rPr>
              <a:t>مفروش کردن خیابان ها در اوایل این دوره</a:t>
            </a:r>
            <a:endParaRPr lang="en-US" sz="2400" dirty="0">
              <a:latin typeface="Sakkal Majalla" panose="02000000000000000000" pitchFamily="2" charset="-78"/>
              <a:cs typeface="Sakkal Majalla" panose="02000000000000000000" pitchFamily="2" charset="-78"/>
            </a:endParaRPr>
          </a:p>
        </p:txBody>
      </p:sp>
      <p:sp>
        <p:nvSpPr>
          <p:cNvPr id="3" name="TextBox 2"/>
          <p:cNvSpPr txBox="1"/>
          <p:nvPr/>
        </p:nvSpPr>
        <p:spPr>
          <a:xfrm>
            <a:off x="5787190" y="4585564"/>
            <a:ext cx="4681182" cy="400110"/>
          </a:xfrm>
          <a:prstGeom prst="rect">
            <a:avLst/>
          </a:prstGeom>
          <a:noFill/>
        </p:spPr>
        <p:txBody>
          <a:bodyPr wrap="square" rtlCol="0">
            <a:spAutoFit/>
          </a:bodyPr>
          <a:lstStyle/>
          <a:p>
            <a:pPr algn="r"/>
            <a:r>
              <a:rPr lang="fa-IR" sz="2000" dirty="0">
                <a:latin typeface="Sakkal Majalla" panose="02000000000000000000" pitchFamily="2" charset="-78"/>
                <a:ea typeface="+mj-ea"/>
                <a:cs typeface="Sakkal Majalla" panose="02000000000000000000" pitchFamily="2" charset="-78"/>
              </a:rPr>
              <a:t>تاریخ شکل شهر؛ موریس؛ 1392؛ 106</a:t>
            </a:r>
            <a:endParaRPr lang="en-US" sz="2000" dirty="0">
              <a:latin typeface="Sakkal Majalla" panose="02000000000000000000" pitchFamily="2" charset="-78"/>
              <a:ea typeface="+mj-ea"/>
              <a:cs typeface="Sakkal Majalla" panose="02000000000000000000" pitchFamily="2" charset="-78"/>
            </a:endParaRPr>
          </a:p>
        </p:txBody>
      </p:sp>
    </p:spTree>
    <p:extLst>
      <p:ext uri="{BB962C8B-B14F-4D97-AF65-F5344CB8AC3E}">
        <p14:creationId xmlns:p14="http://schemas.microsoft.com/office/powerpoint/2010/main" val="57147293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90">
                                          <p:stCondLst>
                                            <p:cond delay="0"/>
                                          </p:stCondLst>
                                        </p:cTn>
                                        <p:tgtEl>
                                          <p:spTgt spid="2"/>
                                        </p:tgtEl>
                                      </p:cBhvr>
                                    </p:animEffect>
                                    <p:anim calcmode="lin" valueType="num">
                                      <p:cBhvr>
                                        <p:cTn id="8"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13" dur="13">
                                          <p:stCondLst>
                                            <p:cond delay="325"/>
                                          </p:stCondLst>
                                        </p:cTn>
                                        <p:tgtEl>
                                          <p:spTgt spid="2"/>
                                        </p:tgtEl>
                                      </p:cBhvr>
                                      <p:to x="100000" y="60000"/>
                                    </p:animScale>
                                    <p:animScale>
                                      <p:cBhvr>
                                        <p:cTn id="14" dur="83" decel="50000">
                                          <p:stCondLst>
                                            <p:cond delay="338"/>
                                          </p:stCondLst>
                                        </p:cTn>
                                        <p:tgtEl>
                                          <p:spTgt spid="2"/>
                                        </p:tgtEl>
                                      </p:cBhvr>
                                      <p:to x="100000" y="100000"/>
                                    </p:animScale>
                                    <p:animScale>
                                      <p:cBhvr>
                                        <p:cTn id="15" dur="13">
                                          <p:stCondLst>
                                            <p:cond delay="656"/>
                                          </p:stCondLst>
                                        </p:cTn>
                                        <p:tgtEl>
                                          <p:spTgt spid="2"/>
                                        </p:tgtEl>
                                      </p:cBhvr>
                                      <p:to x="100000" y="80000"/>
                                    </p:animScale>
                                    <p:animScale>
                                      <p:cBhvr>
                                        <p:cTn id="16" dur="83" decel="50000">
                                          <p:stCondLst>
                                            <p:cond delay="669"/>
                                          </p:stCondLst>
                                        </p:cTn>
                                        <p:tgtEl>
                                          <p:spTgt spid="2"/>
                                        </p:tgtEl>
                                      </p:cBhvr>
                                      <p:to x="100000" y="100000"/>
                                    </p:animScale>
                                    <p:animScale>
                                      <p:cBhvr>
                                        <p:cTn id="17" dur="13">
                                          <p:stCondLst>
                                            <p:cond delay="821"/>
                                          </p:stCondLst>
                                        </p:cTn>
                                        <p:tgtEl>
                                          <p:spTgt spid="2"/>
                                        </p:tgtEl>
                                      </p:cBhvr>
                                      <p:to x="100000" y="90000"/>
                                    </p:animScale>
                                    <p:animScale>
                                      <p:cBhvr>
                                        <p:cTn id="18" dur="83" decel="50000">
                                          <p:stCondLst>
                                            <p:cond delay="834"/>
                                          </p:stCondLst>
                                        </p:cTn>
                                        <p:tgtEl>
                                          <p:spTgt spid="2"/>
                                        </p:tgtEl>
                                      </p:cBhvr>
                                      <p:to x="100000" y="100000"/>
                                    </p:animScale>
                                    <p:animScale>
                                      <p:cBhvr>
                                        <p:cTn id="19" dur="13">
                                          <p:stCondLst>
                                            <p:cond delay="904"/>
                                          </p:stCondLst>
                                        </p:cTn>
                                        <p:tgtEl>
                                          <p:spTgt spid="2"/>
                                        </p:tgtEl>
                                      </p:cBhvr>
                                      <p:to x="100000" y="95000"/>
                                    </p:animScale>
                                    <p:animScale>
                                      <p:cBhvr>
                                        <p:cTn id="20" dur="83" decel="50000">
                                          <p:stCondLst>
                                            <p:cond delay="917"/>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1000"/>
                                        <p:tgtEl>
                                          <p:spTgt spid="4">
                                            <p:txEl>
                                              <p:pRg st="0" end="0"/>
                                            </p:txEl>
                                          </p:spTgt>
                                        </p:tgtEl>
                                      </p:cBhvr>
                                    </p:animEffect>
                                    <p:anim calcmode="lin" valueType="num">
                                      <p:cBhvr>
                                        <p:cTn id="2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1000"/>
                                        <p:tgtEl>
                                          <p:spTgt spid="4">
                                            <p:txEl>
                                              <p:pRg st="1" end="1"/>
                                            </p:txEl>
                                          </p:spTgt>
                                        </p:tgtEl>
                                      </p:cBhvr>
                                    </p:animEffect>
                                    <p:anim calcmode="lin" valueType="num">
                                      <p:cBhvr>
                                        <p:cTn id="3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4">
                                            <p:txEl>
                                              <p:pRg st="1" end="1"/>
                                            </p:txEl>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Effect transition="in" filter="fade">
                                      <p:cBhvr>
                                        <p:cTn id="35" dur="1000"/>
                                        <p:tgtEl>
                                          <p:spTgt spid="4">
                                            <p:txEl>
                                              <p:pRg st="2" end="2"/>
                                            </p:txEl>
                                          </p:spTgt>
                                        </p:tgtEl>
                                      </p:cBhvr>
                                    </p:animEffect>
                                    <p:anim calcmode="lin" valueType="num">
                                      <p:cBhvr>
                                        <p:cTn id="36"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2" end="2"/>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
                                            <p:txEl>
                                              <p:pRg st="3" end="3"/>
                                            </p:txEl>
                                          </p:spTgt>
                                        </p:tgtEl>
                                        <p:attrNameLst>
                                          <p:attrName>style.visibility</p:attrName>
                                        </p:attrNameLst>
                                      </p:cBhvr>
                                      <p:to>
                                        <p:strVal val="visible"/>
                                      </p:to>
                                    </p:set>
                                    <p:animEffect transition="in" filter="fade">
                                      <p:cBhvr>
                                        <p:cTn id="40" dur="1000"/>
                                        <p:tgtEl>
                                          <p:spTgt spid="4">
                                            <p:txEl>
                                              <p:pRg st="3" end="3"/>
                                            </p:txEl>
                                          </p:spTgt>
                                        </p:tgtEl>
                                      </p:cBhvr>
                                    </p:animEffect>
                                    <p:anim calcmode="lin" valueType="num">
                                      <p:cBhvr>
                                        <p:cTn id="41"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4">
                                            <p:txEl>
                                              <p:pRg st="3" end="3"/>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
                                            <p:txEl>
                                              <p:pRg st="4" end="4"/>
                                            </p:txEl>
                                          </p:spTgt>
                                        </p:tgtEl>
                                        <p:attrNameLst>
                                          <p:attrName>style.visibility</p:attrName>
                                        </p:attrNameLst>
                                      </p:cBhvr>
                                      <p:to>
                                        <p:strVal val="visible"/>
                                      </p:to>
                                    </p:set>
                                    <p:animEffect transition="in" filter="fade">
                                      <p:cBhvr>
                                        <p:cTn id="45" dur="1000"/>
                                        <p:tgtEl>
                                          <p:spTgt spid="4">
                                            <p:txEl>
                                              <p:pRg st="4" end="4"/>
                                            </p:txEl>
                                          </p:spTgt>
                                        </p:tgtEl>
                                      </p:cBhvr>
                                    </p:animEffect>
                                    <p:anim calcmode="lin" valueType="num">
                                      <p:cBhvr>
                                        <p:cTn id="4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4">
                                            <p:txEl>
                                              <p:pRg st="4" end="4"/>
                                            </p:txEl>
                                          </p:spTgt>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
                                            <p:txEl>
                                              <p:pRg st="5" end="5"/>
                                            </p:txEl>
                                          </p:spTgt>
                                        </p:tgtEl>
                                        <p:attrNameLst>
                                          <p:attrName>style.visibility</p:attrName>
                                        </p:attrNameLst>
                                      </p:cBhvr>
                                      <p:to>
                                        <p:strVal val="visible"/>
                                      </p:to>
                                    </p:set>
                                    <p:animEffect transition="in" filter="fade">
                                      <p:cBhvr>
                                        <p:cTn id="50" dur="1000"/>
                                        <p:tgtEl>
                                          <p:spTgt spid="4">
                                            <p:txEl>
                                              <p:pRg st="5" end="5"/>
                                            </p:txEl>
                                          </p:spTgt>
                                        </p:tgtEl>
                                      </p:cBhvr>
                                    </p:animEffect>
                                    <p:anim calcmode="lin" valueType="num">
                                      <p:cBhvr>
                                        <p:cTn id="51"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2"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randombar(horizontal)">
                                      <p:cBhvr>
                                        <p:cTn id="57" dur="500"/>
                                        <p:tgtEl>
                                          <p:spTgt spid="5"/>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barn(inVertical)">
                                      <p:cBhvr>
                                        <p:cTn id="6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uiExpand="1" build="p"/>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0048" y="231169"/>
            <a:ext cx="4713583" cy="832513"/>
          </a:xfrm>
        </p:spPr>
        <p:txBody>
          <a:bodyPr/>
          <a:lstStyle/>
          <a:p>
            <a:pPr algn="ctr"/>
            <a:r>
              <a:rPr lang="fa-IR" sz="4400" b="1" dirty="0">
                <a:latin typeface="Sakkal Majalla" panose="02000000000000000000" pitchFamily="2" charset="-78"/>
                <a:cs typeface="Sakkal Majalla" panose="02000000000000000000" pitchFamily="2" charset="-78"/>
              </a:rPr>
              <a:t>فضای </a:t>
            </a:r>
            <a:r>
              <a:rPr lang="fa-IR" sz="4400" b="1" dirty="0" smtClean="0">
                <a:latin typeface="Sakkal Majalla" panose="02000000000000000000" pitchFamily="2" charset="-78"/>
                <a:cs typeface="Sakkal Majalla" panose="02000000000000000000" pitchFamily="2" charset="-78"/>
              </a:rPr>
              <a:t>بازار</a:t>
            </a:r>
            <a:endParaRPr lang="en-US" sz="3200" b="1" dirty="0">
              <a:latin typeface="Sakkal Majalla" panose="02000000000000000000" pitchFamily="2" charset="-78"/>
              <a:cs typeface="Sakkal Majalla" panose="02000000000000000000" pitchFamily="2" charset="-78"/>
            </a:endParaRP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451397" y="820845"/>
            <a:ext cx="4024312" cy="3377633"/>
          </a:xfrm>
        </p:spPr>
      </p:pic>
      <p:sp>
        <p:nvSpPr>
          <p:cNvPr id="4" name="Text Placeholder 3"/>
          <p:cNvSpPr>
            <a:spLocks noGrp="1"/>
          </p:cNvSpPr>
          <p:nvPr>
            <p:ph type="body" sz="half" idx="2"/>
          </p:nvPr>
        </p:nvSpPr>
        <p:spPr>
          <a:xfrm>
            <a:off x="611352" y="1182899"/>
            <a:ext cx="6235700" cy="3702524"/>
          </a:xfrm>
        </p:spPr>
        <p:txBody>
          <a:bodyPr>
            <a:normAutofit/>
          </a:bodyPr>
          <a:lstStyle/>
          <a:p>
            <a:pPr marL="285750" indent="-285750" algn="r" rtl="1">
              <a:lnSpc>
                <a:spcPct val="150000"/>
              </a:lnSpc>
              <a:buFont typeface="Wingdings" panose="05000000000000000000" pitchFamily="2" charset="2"/>
              <a:buChar char="§"/>
            </a:pPr>
            <a:r>
              <a:rPr lang="fa-IR" sz="2000" dirty="0" smtClean="0">
                <a:latin typeface="Sakkal Majalla" panose="02000000000000000000" pitchFamily="2" charset="-78"/>
                <a:cs typeface="Sakkal Majalla" panose="02000000000000000000" pitchFamily="2" charset="-78"/>
              </a:rPr>
              <a:t>امکانات تجارت علت وجودی اصلی  شهرهای قرون وسطی که به صورت ذیل می باشد:</a:t>
            </a:r>
          </a:p>
          <a:p>
            <a:pPr marL="342900" indent="-342900" algn="r" rtl="1">
              <a:lnSpc>
                <a:spcPct val="150000"/>
              </a:lnSpc>
              <a:buFont typeface="+mj-lt"/>
              <a:buAutoNum type="arabicParenR"/>
            </a:pPr>
            <a:r>
              <a:rPr lang="fa-IR" sz="2000" dirty="0" smtClean="0">
                <a:latin typeface="Sakkal Majalla" panose="02000000000000000000" pitchFamily="2" charset="-78"/>
                <a:cs typeface="Sakkal Majalla" panose="02000000000000000000" pitchFamily="2" charset="-78"/>
              </a:rPr>
              <a:t>فضای باز مختص بازار (معمولا در مرکز شهر یا نزدیکی آن)</a:t>
            </a:r>
          </a:p>
          <a:p>
            <a:pPr marL="342900" indent="-342900" algn="r" rtl="1">
              <a:lnSpc>
                <a:spcPct val="150000"/>
              </a:lnSpc>
              <a:buFont typeface="+mj-lt"/>
              <a:buAutoNum type="arabicParenR"/>
            </a:pPr>
            <a:r>
              <a:rPr lang="fa-IR" sz="2000" dirty="0">
                <a:latin typeface="Sakkal Majalla" panose="02000000000000000000" pitchFamily="2" charset="-78"/>
                <a:cs typeface="Sakkal Majalla" panose="02000000000000000000" pitchFamily="2" charset="-78"/>
              </a:rPr>
              <a:t>منطقه ی تجاری </a:t>
            </a:r>
            <a:r>
              <a:rPr lang="fa-IR" sz="2000" dirty="0" smtClean="0">
                <a:latin typeface="Sakkal Majalla" panose="02000000000000000000" pitchFamily="2" charset="-78"/>
                <a:cs typeface="Sakkal Majalla" panose="02000000000000000000" pitchFamily="2" charset="-78"/>
              </a:rPr>
              <a:t>در </a:t>
            </a:r>
            <a:r>
              <a:rPr lang="fa-IR" sz="2000" dirty="0">
                <a:latin typeface="Sakkal Majalla" panose="02000000000000000000" pitchFamily="2" charset="-78"/>
                <a:cs typeface="Sakkal Majalla" panose="02000000000000000000" pitchFamily="2" charset="-78"/>
              </a:rPr>
              <a:t>قسمت عریض تر خیابان اصلی </a:t>
            </a:r>
            <a:r>
              <a:rPr lang="fa-IR" sz="2000" dirty="0" smtClean="0">
                <a:latin typeface="Sakkal Majalla" panose="02000000000000000000" pitchFamily="2" charset="-78"/>
                <a:cs typeface="Sakkal Majalla" panose="02000000000000000000" pitchFamily="2" charset="-78"/>
              </a:rPr>
              <a:t>شهر</a:t>
            </a:r>
          </a:p>
          <a:p>
            <a:pPr marL="342900" indent="-342900" algn="r" rtl="1">
              <a:lnSpc>
                <a:spcPct val="150000"/>
              </a:lnSpc>
              <a:buFont typeface="+mj-lt"/>
              <a:buAutoNum type="arabicParenR"/>
            </a:pPr>
            <a:r>
              <a:rPr lang="fa-IR" sz="2000" dirty="0" smtClean="0">
                <a:latin typeface="Sakkal Majalla" panose="02000000000000000000" pitchFamily="2" charset="-78"/>
                <a:cs typeface="Sakkal Majalla" panose="02000000000000000000" pitchFamily="2" charset="-78"/>
              </a:rPr>
              <a:t>گسترش افقی </a:t>
            </a:r>
            <a:r>
              <a:rPr lang="fa-IR" sz="2000" dirty="0">
                <a:latin typeface="Sakkal Majalla" panose="02000000000000000000" pitchFamily="2" charset="-78"/>
                <a:cs typeface="Sakkal Majalla" panose="02000000000000000000" pitchFamily="2" charset="-78"/>
              </a:rPr>
              <a:t>خیابان </a:t>
            </a:r>
            <a:r>
              <a:rPr lang="fa-IR" sz="2000" dirty="0" smtClean="0">
                <a:latin typeface="Sakkal Majalla" panose="02000000000000000000" pitchFamily="2" charset="-78"/>
                <a:cs typeface="Sakkal Majalla" panose="02000000000000000000" pitchFamily="2" charset="-78"/>
              </a:rPr>
              <a:t>اصلی</a:t>
            </a:r>
          </a:p>
          <a:p>
            <a:pPr marL="342900" indent="-342900" algn="r" rtl="1">
              <a:lnSpc>
                <a:spcPct val="150000"/>
              </a:lnSpc>
              <a:buFont typeface="+mj-lt"/>
              <a:buAutoNum type="arabicParenR"/>
            </a:pPr>
            <a:r>
              <a:rPr lang="fa-IR" sz="2000" dirty="0" smtClean="0">
                <a:latin typeface="Sakkal Majalla" panose="02000000000000000000" pitchFamily="2" charset="-78"/>
                <a:cs typeface="Sakkal Majalla" panose="02000000000000000000" pitchFamily="2" charset="-78"/>
              </a:rPr>
              <a:t>همچنین </a:t>
            </a:r>
            <a:r>
              <a:rPr lang="fa-IR" sz="2000" dirty="0">
                <a:latin typeface="Sakkal Majalla" panose="02000000000000000000" pitchFamily="2" charset="-78"/>
                <a:cs typeface="Sakkal Majalla" panose="02000000000000000000" pitchFamily="2" charset="-78"/>
              </a:rPr>
              <a:t>میدانی در نزدیکی دروازه ی </a:t>
            </a:r>
            <a:r>
              <a:rPr lang="fa-IR" sz="2000" dirty="0" smtClean="0">
                <a:latin typeface="Sakkal Majalla" panose="02000000000000000000" pitchFamily="2" charset="-78"/>
                <a:cs typeface="Sakkal Majalla" panose="02000000000000000000" pitchFamily="2" charset="-78"/>
              </a:rPr>
              <a:t>شهر</a:t>
            </a:r>
            <a:endParaRPr lang="en-US" sz="20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41627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90">
                                          <p:stCondLst>
                                            <p:cond delay="0"/>
                                          </p:stCondLst>
                                        </p:cTn>
                                        <p:tgtEl>
                                          <p:spTgt spid="2"/>
                                        </p:tgtEl>
                                      </p:cBhvr>
                                    </p:animEffect>
                                    <p:anim calcmode="lin" valueType="num">
                                      <p:cBhvr>
                                        <p:cTn id="8"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13" dur="13">
                                          <p:stCondLst>
                                            <p:cond delay="325"/>
                                          </p:stCondLst>
                                        </p:cTn>
                                        <p:tgtEl>
                                          <p:spTgt spid="2"/>
                                        </p:tgtEl>
                                      </p:cBhvr>
                                      <p:to x="100000" y="60000"/>
                                    </p:animScale>
                                    <p:animScale>
                                      <p:cBhvr>
                                        <p:cTn id="14" dur="83" decel="50000">
                                          <p:stCondLst>
                                            <p:cond delay="338"/>
                                          </p:stCondLst>
                                        </p:cTn>
                                        <p:tgtEl>
                                          <p:spTgt spid="2"/>
                                        </p:tgtEl>
                                      </p:cBhvr>
                                      <p:to x="100000" y="100000"/>
                                    </p:animScale>
                                    <p:animScale>
                                      <p:cBhvr>
                                        <p:cTn id="15" dur="13">
                                          <p:stCondLst>
                                            <p:cond delay="656"/>
                                          </p:stCondLst>
                                        </p:cTn>
                                        <p:tgtEl>
                                          <p:spTgt spid="2"/>
                                        </p:tgtEl>
                                      </p:cBhvr>
                                      <p:to x="100000" y="80000"/>
                                    </p:animScale>
                                    <p:animScale>
                                      <p:cBhvr>
                                        <p:cTn id="16" dur="83" decel="50000">
                                          <p:stCondLst>
                                            <p:cond delay="669"/>
                                          </p:stCondLst>
                                        </p:cTn>
                                        <p:tgtEl>
                                          <p:spTgt spid="2"/>
                                        </p:tgtEl>
                                      </p:cBhvr>
                                      <p:to x="100000" y="100000"/>
                                    </p:animScale>
                                    <p:animScale>
                                      <p:cBhvr>
                                        <p:cTn id="17" dur="13">
                                          <p:stCondLst>
                                            <p:cond delay="821"/>
                                          </p:stCondLst>
                                        </p:cTn>
                                        <p:tgtEl>
                                          <p:spTgt spid="2"/>
                                        </p:tgtEl>
                                      </p:cBhvr>
                                      <p:to x="100000" y="90000"/>
                                    </p:animScale>
                                    <p:animScale>
                                      <p:cBhvr>
                                        <p:cTn id="18" dur="83" decel="50000">
                                          <p:stCondLst>
                                            <p:cond delay="834"/>
                                          </p:stCondLst>
                                        </p:cTn>
                                        <p:tgtEl>
                                          <p:spTgt spid="2"/>
                                        </p:tgtEl>
                                      </p:cBhvr>
                                      <p:to x="100000" y="100000"/>
                                    </p:animScale>
                                    <p:animScale>
                                      <p:cBhvr>
                                        <p:cTn id="19" dur="13">
                                          <p:stCondLst>
                                            <p:cond delay="904"/>
                                          </p:stCondLst>
                                        </p:cTn>
                                        <p:tgtEl>
                                          <p:spTgt spid="2"/>
                                        </p:tgtEl>
                                      </p:cBhvr>
                                      <p:to x="100000" y="95000"/>
                                    </p:animScale>
                                    <p:animScale>
                                      <p:cBhvr>
                                        <p:cTn id="20" dur="83" decel="50000">
                                          <p:stCondLst>
                                            <p:cond delay="917"/>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Effect transition="in" filter="fade">
                                      <p:cBhvr>
                                        <p:cTn id="30" dur="1000"/>
                                        <p:tgtEl>
                                          <p:spTgt spid="4">
                                            <p:txEl>
                                              <p:pRg st="0" end="0"/>
                                            </p:txEl>
                                          </p:spTgt>
                                        </p:tgtEl>
                                      </p:cBhvr>
                                    </p:animEffect>
                                    <p:anim calcmode="lin" valueType="num">
                                      <p:cBhvr>
                                        <p:cTn id="31"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4">
                                            <p:txEl>
                                              <p:pRg st="0" end="0"/>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
                                            <p:txEl>
                                              <p:pRg st="1" end="1"/>
                                            </p:txEl>
                                          </p:spTgt>
                                        </p:tgtEl>
                                        <p:attrNameLst>
                                          <p:attrName>style.visibility</p:attrName>
                                        </p:attrNameLst>
                                      </p:cBhvr>
                                      <p:to>
                                        <p:strVal val="visible"/>
                                      </p:to>
                                    </p:set>
                                    <p:animEffect transition="in" filter="fade">
                                      <p:cBhvr>
                                        <p:cTn id="35" dur="1000"/>
                                        <p:tgtEl>
                                          <p:spTgt spid="4">
                                            <p:txEl>
                                              <p:pRg st="1" end="1"/>
                                            </p:txEl>
                                          </p:spTgt>
                                        </p:tgtEl>
                                      </p:cBhvr>
                                    </p:animEffect>
                                    <p:anim calcmode="lin" valueType="num">
                                      <p:cBhvr>
                                        <p:cTn id="36"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1" end="1"/>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4">
                                            <p:txEl>
                                              <p:pRg st="2" end="2"/>
                                            </p:txEl>
                                          </p:spTgt>
                                        </p:tgtEl>
                                        <p:attrNameLst>
                                          <p:attrName>style.visibility</p:attrName>
                                        </p:attrNameLst>
                                      </p:cBhvr>
                                      <p:to>
                                        <p:strVal val="visible"/>
                                      </p:to>
                                    </p:set>
                                    <p:animEffect transition="in" filter="fade">
                                      <p:cBhvr>
                                        <p:cTn id="40" dur="1000"/>
                                        <p:tgtEl>
                                          <p:spTgt spid="4">
                                            <p:txEl>
                                              <p:pRg st="2" end="2"/>
                                            </p:txEl>
                                          </p:spTgt>
                                        </p:tgtEl>
                                      </p:cBhvr>
                                    </p:animEffect>
                                    <p:anim calcmode="lin" valueType="num">
                                      <p:cBhvr>
                                        <p:cTn id="41"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42" dur="1000" fill="hold"/>
                                        <p:tgtEl>
                                          <p:spTgt spid="4">
                                            <p:txEl>
                                              <p:pRg st="2" end="2"/>
                                            </p:txEl>
                                          </p:spTgt>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
                                            <p:txEl>
                                              <p:pRg st="3" end="3"/>
                                            </p:txEl>
                                          </p:spTgt>
                                        </p:tgtEl>
                                        <p:attrNameLst>
                                          <p:attrName>style.visibility</p:attrName>
                                        </p:attrNameLst>
                                      </p:cBhvr>
                                      <p:to>
                                        <p:strVal val="visible"/>
                                      </p:to>
                                    </p:set>
                                    <p:animEffect transition="in" filter="fade">
                                      <p:cBhvr>
                                        <p:cTn id="45" dur="1000"/>
                                        <p:tgtEl>
                                          <p:spTgt spid="4">
                                            <p:txEl>
                                              <p:pRg st="3" end="3"/>
                                            </p:txEl>
                                          </p:spTgt>
                                        </p:tgtEl>
                                      </p:cBhvr>
                                    </p:animEffect>
                                    <p:anim calcmode="lin" valueType="num">
                                      <p:cBhvr>
                                        <p:cTn id="4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7" dur="1000" fill="hold"/>
                                        <p:tgtEl>
                                          <p:spTgt spid="4">
                                            <p:txEl>
                                              <p:pRg st="3" end="3"/>
                                            </p:txEl>
                                          </p:spTgt>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4">
                                            <p:txEl>
                                              <p:pRg st="4" end="4"/>
                                            </p:txEl>
                                          </p:spTgt>
                                        </p:tgtEl>
                                        <p:attrNameLst>
                                          <p:attrName>style.visibility</p:attrName>
                                        </p:attrNameLst>
                                      </p:cBhvr>
                                      <p:to>
                                        <p:strVal val="visible"/>
                                      </p:to>
                                    </p:set>
                                    <p:animEffect transition="in" filter="fade">
                                      <p:cBhvr>
                                        <p:cTn id="50" dur="1000"/>
                                        <p:tgtEl>
                                          <p:spTgt spid="4">
                                            <p:txEl>
                                              <p:pRg st="4" end="4"/>
                                            </p:txEl>
                                          </p:spTgt>
                                        </p:tgtEl>
                                      </p:cBhvr>
                                    </p:animEffect>
                                    <p:anim calcmode="lin" valueType="num">
                                      <p:cBhvr>
                                        <p:cTn id="51"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52"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041" y="1064526"/>
            <a:ext cx="9348812" cy="5183874"/>
          </a:xfrm>
        </p:spPr>
        <p:txBody>
          <a:bodyPr>
            <a:normAutofit/>
          </a:bodyPr>
          <a:lstStyle/>
          <a:p>
            <a:pPr marL="0" indent="0" algn="r" rtl="1">
              <a:buNone/>
            </a:pPr>
            <a:r>
              <a:rPr lang="fa-IR" sz="2800" dirty="0">
                <a:solidFill>
                  <a:schemeClr val="tx2"/>
                </a:solidFill>
                <a:cs typeface="2  Bardiya" panose="00000400000000000000" pitchFamily="2" charset="-78"/>
              </a:rPr>
              <a:t>فضای بازار</a:t>
            </a:r>
          </a:p>
          <a:p>
            <a:pPr marL="0" indent="0" algn="r" rtl="1">
              <a:buNone/>
            </a:pPr>
            <a:endParaRPr lang="fa-IR" dirty="0"/>
          </a:p>
          <a:p>
            <a:pPr marL="0" indent="0" algn="r" rtl="1">
              <a:buNone/>
            </a:pPr>
            <a:r>
              <a:rPr lang="fa-IR" dirty="0" smtClean="0"/>
              <a:t>                                           </a:t>
            </a:r>
            <a:r>
              <a:rPr lang="fa-IR" dirty="0" smtClean="0">
                <a:latin typeface="Sakkal Majalla" panose="02000000000000000000" pitchFamily="2" charset="-78"/>
                <a:cs typeface="Sakkal Majalla" panose="02000000000000000000" pitchFamily="2" charset="-78"/>
              </a:rPr>
              <a:t>میدان بازار بیش از هر چیزی به چشم می خورد که از چهار طرف توسط</a:t>
            </a:r>
          </a:p>
          <a:p>
            <a:pPr marL="0" indent="0" algn="r" rtl="1">
              <a:buNone/>
            </a:pPr>
            <a:r>
              <a:rPr lang="fa-IR" dirty="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                                                                      خیابان احاطه شده است.</a:t>
            </a:r>
          </a:p>
          <a:p>
            <a:pPr algn="r" rtl="1">
              <a:buClr>
                <a:schemeClr val="tx1"/>
              </a:buClr>
              <a:buFont typeface="Wingdings" panose="05000000000000000000" pitchFamily="2" charset="2"/>
              <a:buChar char="ü"/>
            </a:pPr>
            <a:r>
              <a:rPr lang="fa-IR" dirty="0" smtClean="0"/>
              <a:t>   </a:t>
            </a:r>
            <a:r>
              <a:rPr lang="fa-IR" dirty="0" smtClean="0">
                <a:latin typeface="Sakkal Majalla" panose="02000000000000000000" pitchFamily="2" charset="-78"/>
                <a:cs typeface="Sakkal Majalla" panose="02000000000000000000" pitchFamily="2" charset="-78"/>
              </a:rPr>
              <a:t>ساختمان های پیرامون بازار تقریبا هم ارتفاع بوده ،ساختمان ها با راهرو  های مسقف به هم مرتبط شده اند.</a:t>
            </a:r>
            <a:endParaRPr lang="fa-IR" dirty="0">
              <a:latin typeface="Sakkal Majalla" panose="02000000000000000000" pitchFamily="2" charset="-78"/>
              <a:cs typeface="Sakkal Majalla" panose="02000000000000000000" pitchFamily="2" charset="-78"/>
            </a:endParaRPr>
          </a:p>
          <a:p>
            <a:pPr marL="0" indent="0" algn="r" rtl="1">
              <a:buNone/>
            </a:pPr>
            <a:endParaRPr lang="fa-IR" dirty="0" smtClean="0">
              <a:latin typeface="Sakkal Majalla" panose="02000000000000000000" pitchFamily="2" charset="-78"/>
              <a:cs typeface="Sakkal Majalla" panose="02000000000000000000" pitchFamily="2" charset="-78"/>
            </a:endParaRPr>
          </a:p>
          <a:p>
            <a:pPr marL="0" indent="0" algn="r" rtl="1">
              <a:buNone/>
            </a:pPr>
            <a:r>
              <a:rPr lang="fa-IR" dirty="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                                                                  </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  خیابان اصلی شهر به صورت طبیعی به میدان بازار تبدیل می شود.</a:t>
            </a:r>
          </a:p>
        </p:txBody>
      </p:sp>
      <p:sp>
        <p:nvSpPr>
          <p:cNvPr id="4" name="Left Arrow Callout 3"/>
          <p:cNvSpPr/>
          <p:nvPr/>
        </p:nvSpPr>
        <p:spPr>
          <a:xfrm>
            <a:off x="7689334" y="1858939"/>
            <a:ext cx="1779309" cy="914400"/>
          </a:xfrm>
          <a:prstGeom prst="leftArrowCallou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a-IR" dirty="0" smtClean="0">
                <a:latin typeface="Sakkal Majalla" panose="02000000000000000000" pitchFamily="2" charset="-78"/>
                <a:cs typeface="Sakkal Majalla" panose="02000000000000000000" pitchFamily="2" charset="-78"/>
              </a:rPr>
              <a:t>شهرهای شطرنجی منظم</a:t>
            </a:r>
            <a:endParaRPr lang="en-US" dirty="0">
              <a:latin typeface="Sakkal Majalla" panose="02000000000000000000" pitchFamily="2" charset="-78"/>
              <a:cs typeface="Sakkal Majalla" panose="02000000000000000000" pitchFamily="2" charset="-78"/>
            </a:endParaRPr>
          </a:p>
        </p:txBody>
      </p:sp>
      <p:sp>
        <p:nvSpPr>
          <p:cNvPr id="6" name="Left Arrow Callout 5"/>
          <p:cNvSpPr/>
          <p:nvPr/>
        </p:nvSpPr>
        <p:spPr>
          <a:xfrm>
            <a:off x="7657812" y="3567752"/>
            <a:ext cx="1779309" cy="914400"/>
          </a:xfrm>
          <a:prstGeom prst="leftArrowCallou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a-IR" dirty="0" smtClean="0">
                <a:latin typeface="Sakkal Majalla" panose="02000000000000000000" pitchFamily="2" charset="-78"/>
                <a:cs typeface="Sakkal Majalla" panose="02000000000000000000" pitchFamily="2" charset="-78"/>
              </a:rPr>
              <a:t>شهرهای با نطفه ی طبیعی</a:t>
            </a:r>
            <a:endParaRPr lang="en-US"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6858335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753" y="745925"/>
            <a:ext cx="4467924" cy="763137"/>
          </a:xfrm>
        </p:spPr>
        <p:txBody>
          <a:bodyPr/>
          <a:lstStyle/>
          <a:p>
            <a:pPr algn="ctr"/>
            <a:r>
              <a:rPr lang="fa-IR" sz="3600" dirty="0">
                <a:cs typeface="2  Bardiya" panose="00000400000000000000" pitchFamily="2" charset="-78"/>
              </a:rPr>
              <a:t>کلیسا</a:t>
            </a:r>
            <a:endParaRPr lang="en-US" sz="3600" dirty="0">
              <a:cs typeface="2  Bardiya" panose="00000400000000000000" pitchFamily="2" charset="-78"/>
            </a:endParaRPr>
          </a:p>
        </p:txBody>
      </p:sp>
      <p:pic>
        <p:nvPicPr>
          <p:cNvPr id="5" name="Picture 3" descr="C:\Users\pascal\Desktop\مریم\676972c08d1364618ef645ef1889d2a3.jpg"/>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6502192" y="1569051"/>
            <a:ext cx="4697413" cy="3851555"/>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half" idx="2"/>
          </p:nvPr>
        </p:nvSpPr>
        <p:spPr>
          <a:xfrm>
            <a:off x="443754" y="1798320"/>
            <a:ext cx="5667486" cy="3185159"/>
          </a:xfrm>
        </p:spPr>
        <p:txBody>
          <a:bodyPr>
            <a:normAutofit/>
          </a:bodyPr>
          <a:lstStyle/>
          <a:p>
            <a:pPr marL="285750" indent="-285750" algn="r" rtl="1">
              <a:lnSpc>
                <a:spcPct val="150000"/>
              </a:lnSpc>
              <a:buFont typeface="Wingdings" panose="05000000000000000000" pitchFamily="2" charset="2"/>
              <a:buChar char="§"/>
            </a:pPr>
            <a:r>
              <a:rPr lang="fa-IR" sz="2000" dirty="0"/>
              <a:t>فضای باز مقابل کلیساها</a:t>
            </a:r>
            <a:r>
              <a:rPr lang="fa-IR" sz="2000" dirty="0">
                <a:solidFill>
                  <a:schemeClr val="accent4"/>
                </a:solidFill>
              </a:rPr>
              <a:t> </a:t>
            </a:r>
            <a:r>
              <a:rPr lang="fa-IR" sz="2000" dirty="0" smtClean="0"/>
              <a:t>به</a:t>
            </a:r>
            <a:r>
              <a:rPr lang="fa-IR" sz="2000" dirty="0" smtClean="0">
                <a:solidFill>
                  <a:schemeClr val="accent4"/>
                </a:solidFill>
              </a:rPr>
              <a:t> پارویس </a:t>
            </a:r>
            <a:r>
              <a:rPr lang="fa-IR" sz="2000" dirty="0"/>
              <a:t>شهرت </a:t>
            </a:r>
            <a:r>
              <a:rPr lang="fa-IR" sz="2000" dirty="0" smtClean="0"/>
              <a:t>دارد .</a:t>
            </a:r>
          </a:p>
          <a:p>
            <a:pPr marL="285750" indent="-285750" algn="r" rtl="1">
              <a:lnSpc>
                <a:spcPct val="150000"/>
              </a:lnSpc>
              <a:buFont typeface="Wingdings" panose="05000000000000000000" pitchFamily="2" charset="2"/>
              <a:buChar char="§"/>
            </a:pPr>
            <a:r>
              <a:rPr lang="fa-IR" sz="2000" dirty="0" smtClean="0"/>
              <a:t>پارویس محل اجتماع مومنین بود.</a:t>
            </a:r>
          </a:p>
          <a:p>
            <a:pPr marL="285750" indent="-285750" algn="r" rtl="1">
              <a:lnSpc>
                <a:spcPct val="150000"/>
              </a:lnSpc>
              <a:buFont typeface="Wingdings" panose="05000000000000000000" pitchFamily="2" charset="2"/>
              <a:buChar char="§"/>
            </a:pPr>
            <a:r>
              <a:rPr lang="fa-IR" sz="2000" dirty="0" smtClean="0"/>
              <a:t>پارویس هیچگاه در رقابت با میدان تجاری نبود.</a:t>
            </a:r>
          </a:p>
          <a:p>
            <a:pPr marL="285750" indent="-285750" algn="r" rtl="1">
              <a:lnSpc>
                <a:spcPct val="150000"/>
              </a:lnSpc>
              <a:buFont typeface="Wingdings" panose="05000000000000000000" pitchFamily="2" charset="2"/>
              <a:buChar char="§"/>
            </a:pPr>
            <a:r>
              <a:rPr lang="fa-IR" sz="2000" dirty="0" smtClean="0"/>
              <a:t>پارویس در اکثر موارد در کنار و چسبیده به فضای بازار قرار داشت.</a:t>
            </a:r>
          </a:p>
        </p:txBody>
      </p:sp>
      <p:grpSp>
        <p:nvGrpSpPr>
          <p:cNvPr id="6" name="Group 5"/>
          <p:cNvGrpSpPr/>
          <p:nvPr/>
        </p:nvGrpSpPr>
        <p:grpSpPr>
          <a:xfrm>
            <a:off x="7555778" y="5420606"/>
            <a:ext cx="2963083" cy="508419"/>
            <a:chOff x="163770" y="0"/>
            <a:chExt cx="2963083" cy="508419"/>
          </a:xfrm>
        </p:grpSpPr>
        <p:sp>
          <p:nvSpPr>
            <p:cNvPr id="7" name="Rectangle 6"/>
            <p:cNvSpPr/>
            <p:nvPr/>
          </p:nvSpPr>
          <p:spPr>
            <a:xfrm>
              <a:off x="163770" y="0"/>
              <a:ext cx="2963083" cy="508419"/>
            </a:xfrm>
            <a:prstGeom prst="rect">
              <a:avLst/>
            </a:prstGeom>
            <a:blipFill rotWithShape="0">
              <a:blip r:embed="rId4"/>
              <a:stretch>
                <a:fillRect/>
              </a:stretch>
            </a:blip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8" name="Rectangle 7"/>
            <p:cNvSpPr/>
            <p:nvPr/>
          </p:nvSpPr>
          <p:spPr>
            <a:xfrm>
              <a:off x="163770" y="0"/>
              <a:ext cx="2963083" cy="5084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endParaRPr lang="en-US" sz="2300" kern="1200" dirty="0">
                <a:solidFill>
                  <a:sysClr val="window" lastClr="FFFFFF"/>
                </a:solidFill>
                <a:latin typeface="Constantia"/>
                <a:ea typeface="+mn-ea"/>
                <a:cs typeface="+mn-cs"/>
              </a:endParaRPr>
            </a:p>
          </p:txBody>
        </p:sp>
      </p:grpSp>
      <p:sp>
        <p:nvSpPr>
          <p:cNvPr id="3" name="TextBox 2"/>
          <p:cNvSpPr txBox="1"/>
          <p:nvPr/>
        </p:nvSpPr>
        <p:spPr>
          <a:xfrm>
            <a:off x="632939" y="5272737"/>
            <a:ext cx="5667487" cy="369332"/>
          </a:xfrm>
          <a:prstGeom prst="rect">
            <a:avLst/>
          </a:prstGeom>
          <a:noFill/>
        </p:spPr>
        <p:txBody>
          <a:bodyPr wrap="square" rtlCol="0">
            <a:spAutoFit/>
          </a:bodyPr>
          <a:lstStyle/>
          <a:p>
            <a:pPr marL="285750" indent="-285750" algn="r" rtl="1">
              <a:buFont typeface="Arial" panose="020B0604020202020204" pitchFamily="34" charset="0"/>
              <a:buChar char="•"/>
            </a:pPr>
            <a:r>
              <a:rPr lang="fa-IR" dirty="0" smtClean="0"/>
              <a:t>فضای باز و صحن کلیسا ،هسته های دوقلوی قرون وسطی هستند.</a:t>
            </a:r>
            <a:endParaRPr lang="en-US" dirty="0"/>
          </a:p>
        </p:txBody>
      </p:sp>
    </p:spTree>
    <p:extLst>
      <p:ext uri="{BB962C8B-B14F-4D97-AF65-F5344CB8AC3E}">
        <p14:creationId xmlns:p14="http://schemas.microsoft.com/office/powerpoint/2010/main" val="2748896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90">
                                          <p:stCondLst>
                                            <p:cond delay="0"/>
                                          </p:stCondLst>
                                        </p:cTn>
                                        <p:tgtEl>
                                          <p:spTgt spid="2"/>
                                        </p:tgtEl>
                                      </p:cBhvr>
                                    </p:animEffect>
                                    <p:anim calcmode="lin" valueType="num">
                                      <p:cBhvr>
                                        <p:cTn id="8"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13" dur="13">
                                          <p:stCondLst>
                                            <p:cond delay="325"/>
                                          </p:stCondLst>
                                        </p:cTn>
                                        <p:tgtEl>
                                          <p:spTgt spid="2"/>
                                        </p:tgtEl>
                                      </p:cBhvr>
                                      <p:to x="100000" y="60000"/>
                                    </p:animScale>
                                    <p:animScale>
                                      <p:cBhvr>
                                        <p:cTn id="14" dur="83" decel="50000">
                                          <p:stCondLst>
                                            <p:cond delay="338"/>
                                          </p:stCondLst>
                                        </p:cTn>
                                        <p:tgtEl>
                                          <p:spTgt spid="2"/>
                                        </p:tgtEl>
                                      </p:cBhvr>
                                      <p:to x="100000" y="100000"/>
                                    </p:animScale>
                                    <p:animScale>
                                      <p:cBhvr>
                                        <p:cTn id="15" dur="13">
                                          <p:stCondLst>
                                            <p:cond delay="656"/>
                                          </p:stCondLst>
                                        </p:cTn>
                                        <p:tgtEl>
                                          <p:spTgt spid="2"/>
                                        </p:tgtEl>
                                      </p:cBhvr>
                                      <p:to x="100000" y="80000"/>
                                    </p:animScale>
                                    <p:animScale>
                                      <p:cBhvr>
                                        <p:cTn id="16" dur="83" decel="50000">
                                          <p:stCondLst>
                                            <p:cond delay="669"/>
                                          </p:stCondLst>
                                        </p:cTn>
                                        <p:tgtEl>
                                          <p:spTgt spid="2"/>
                                        </p:tgtEl>
                                      </p:cBhvr>
                                      <p:to x="100000" y="100000"/>
                                    </p:animScale>
                                    <p:animScale>
                                      <p:cBhvr>
                                        <p:cTn id="17" dur="13">
                                          <p:stCondLst>
                                            <p:cond delay="821"/>
                                          </p:stCondLst>
                                        </p:cTn>
                                        <p:tgtEl>
                                          <p:spTgt spid="2"/>
                                        </p:tgtEl>
                                      </p:cBhvr>
                                      <p:to x="100000" y="90000"/>
                                    </p:animScale>
                                    <p:animScale>
                                      <p:cBhvr>
                                        <p:cTn id="18" dur="83" decel="50000">
                                          <p:stCondLst>
                                            <p:cond delay="834"/>
                                          </p:stCondLst>
                                        </p:cTn>
                                        <p:tgtEl>
                                          <p:spTgt spid="2"/>
                                        </p:tgtEl>
                                      </p:cBhvr>
                                      <p:to x="100000" y="100000"/>
                                    </p:animScale>
                                    <p:animScale>
                                      <p:cBhvr>
                                        <p:cTn id="19" dur="13">
                                          <p:stCondLst>
                                            <p:cond delay="904"/>
                                          </p:stCondLst>
                                        </p:cTn>
                                        <p:tgtEl>
                                          <p:spTgt spid="2"/>
                                        </p:tgtEl>
                                      </p:cBhvr>
                                      <p:to x="100000" y="95000"/>
                                    </p:animScale>
                                    <p:animScale>
                                      <p:cBhvr>
                                        <p:cTn id="20" dur="83" decel="50000">
                                          <p:stCondLst>
                                            <p:cond delay="917"/>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1000"/>
                                        <p:tgtEl>
                                          <p:spTgt spid="4">
                                            <p:txEl>
                                              <p:pRg st="0" end="0"/>
                                            </p:txEl>
                                          </p:spTgt>
                                        </p:tgtEl>
                                      </p:cBhvr>
                                    </p:animEffect>
                                    <p:anim calcmode="lin" valueType="num">
                                      <p:cBhvr>
                                        <p:cTn id="2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1000"/>
                                        <p:tgtEl>
                                          <p:spTgt spid="4">
                                            <p:txEl>
                                              <p:pRg st="1" end="1"/>
                                            </p:txEl>
                                          </p:spTgt>
                                        </p:tgtEl>
                                      </p:cBhvr>
                                    </p:animEffect>
                                    <p:anim calcmode="lin" valueType="num">
                                      <p:cBhvr>
                                        <p:cTn id="3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4">
                                            <p:txEl>
                                              <p:pRg st="1" end="1"/>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Effect transition="in" filter="fade">
                                      <p:cBhvr>
                                        <p:cTn id="35" dur="1000"/>
                                        <p:tgtEl>
                                          <p:spTgt spid="4">
                                            <p:txEl>
                                              <p:pRg st="2" end="2"/>
                                            </p:txEl>
                                          </p:spTgt>
                                        </p:tgtEl>
                                      </p:cBhvr>
                                    </p:animEffect>
                                    <p:anim calcmode="lin" valueType="num">
                                      <p:cBhvr>
                                        <p:cTn id="36"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2" end="2"/>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4">
                                            <p:txEl>
                                              <p:pRg st="3" end="3"/>
                                            </p:txEl>
                                          </p:spTgt>
                                        </p:tgtEl>
                                        <p:attrNameLst>
                                          <p:attrName>style.visibility</p:attrName>
                                        </p:attrNameLst>
                                      </p:cBhvr>
                                      <p:to>
                                        <p:strVal val="visible"/>
                                      </p:to>
                                    </p:set>
                                    <p:animEffect transition="in" filter="fade">
                                      <p:cBhvr>
                                        <p:cTn id="40" dur="1000"/>
                                        <p:tgtEl>
                                          <p:spTgt spid="4">
                                            <p:txEl>
                                              <p:pRg st="3" end="3"/>
                                            </p:txEl>
                                          </p:spTgt>
                                        </p:tgtEl>
                                      </p:cBhvr>
                                    </p:animEffect>
                                    <p:anim calcmode="lin" valueType="num">
                                      <p:cBhvr>
                                        <p:cTn id="41"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randombar(horizontal)">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1000"/>
                                        <p:tgtEl>
                                          <p:spTgt spid="3"/>
                                        </p:tgtEl>
                                      </p:cBhvr>
                                    </p:animEffect>
                                    <p:anim calcmode="lin" valueType="num">
                                      <p:cBhvr>
                                        <p:cTn id="60" dur="1000" fill="hold"/>
                                        <p:tgtEl>
                                          <p:spTgt spid="3"/>
                                        </p:tgtEl>
                                        <p:attrNameLst>
                                          <p:attrName>ppt_x</p:attrName>
                                        </p:attrNameLst>
                                      </p:cBhvr>
                                      <p:tavLst>
                                        <p:tav tm="0">
                                          <p:val>
                                            <p:strVal val="#ppt_x"/>
                                          </p:val>
                                        </p:tav>
                                        <p:tav tm="100000">
                                          <p:val>
                                            <p:strVal val="#ppt_x"/>
                                          </p:val>
                                        </p:tav>
                                      </p:tavLst>
                                    </p:anim>
                                    <p:anim calcmode="lin" valueType="num">
                                      <p:cBhvr>
                                        <p:cTn id="6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35290" y="670560"/>
            <a:ext cx="8946541" cy="1331661"/>
          </a:xfrm>
        </p:spPr>
        <p:txBody>
          <a:bodyPr/>
          <a:lstStyle/>
          <a:p>
            <a:pPr marL="0" indent="0" algn="ctr" rtl="1">
              <a:buNone/>
            </a:pPr>
            <a:r>
              <a:rPr lang="fa-IR" sz="3200" b="1" i="1" dirty="0" smtClean="0">
                <a:latin typeface="Sakkal Majalla" panose="02000000000000000000" pitchFamily="2" charset="-78"/>
                <a:cs typeface="Sakkal Majalla" panose="02000000000000000000" pitchFamily="2" charset="-78"/>
              </a:rPr>
              <a:t>دسته بندی منشا پیدایش شهر های قرون وسطی</a:t>
            </a:r>
          </a:p>
        </p:txBody>
      </p:sp>
      <p:graphicFrame>
        <p:nvGraphicFramePr>
          <p:cNvPr id="8" name="Diagram 7"/>
          <p:cNvGraphicFramePr/>
          <p:nvPr>
            <p:extLst>
              <p:ext uri="{D42A27DB-BD31-4B8C-83A1-F6EECF244321}">
                <p14:modId xmlns:p14="http://schemas.microsoft.com/office/powerpoint/2010/main" val="4112992185"/>
              </p:ext>
            </p:extLst>
          </p:nvPr>
        </p:nvGraphicFramePr>
        <p:xfrm>
          <a:off x="3327400" y="1935480"/>
          <a:ext cx="5496560" cy="448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122822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8"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297" y="326590"/>
            <a:ext cx="9404723" cy="1400530"/>
          </a:xfrm>
        </p:spPr>
        <p:txBody>
          <a:bodyPr/>
          <a:lstStyle/>
          <a:p>
            <a:pPr algn="ctr"/>
            <a:r>
              <a:rPr lang="fa-IR" dirty="0" smtClean="0">
                <a:solidFill>
                  <a:schemeClr val="tx1"/>
                </a:solidFill>
                <a:latin typeface="Sakkal Majalla" panose="02000000000000000000" pitchFamily="2" charset="-78"/>
                <a:cs typeface="Sakkal Majalla" panose="02000000000000000000" pitchFamily="2" charset="-78"/>
              </a:rPr>
              <a:t>شهرهای رومی مبداء</a:t>
            </a:r>
            <a:endParaRPr lang="en-US" dirty="0">
              <a:solidFill>
                <a:schemeClr val="tx1"/>
              </a:solidFill>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1182135" y="1439775"/>
            <a:ext cx="9759129" cy="4367049"/>
          </a:xfrm>
        </p:spPr>
        <p:txBody>
          <a:bodyPr>
            <a:normAutofit/>
          </a:bodyPr>
          <a:lstStyle/>
          <a:p>
            <a:pPr algn="r" rtl="1">
              <a:lnSpc>
                <a:spcPct val="150000"/>
              </a:lnSpc>
              <a:buClr>
                <a:schemeClr val="tx1"/>
              </a:buClr>
              <a:buFont typeface="Wingdings" panose="05000000000000000000" pitchFamily="2" charset="2"/>
              <a:buChar char="ü"/>
            </a:pPr>
            <a:r>
              <a:rPr lang="fa-IR" dirty="0" smtClean="0">
                <a:latin typeface="Sakkal Majalla" panose="02000000000000000000" pitchFamily="2" charset="-78"/>
                <a:cs typeface="Sakkal Majalla" panose="02000000000000000000" pitchFamily="2" charset="-78"/>
              </a:rPr>
              <a:t>ان دسته از شهرهایی که موقعیت شهری خود را علی رقم کاهش وسعت ،طی قرون وسطی حفظ نموده اند وهم ان دسته از شهرها که پس از سقوط امپراطوری روم متروک شده اما دوباره در مکان قدیمی حیاطی تازه یافته اند.</a:t>
            </a:r>
          </a:p>
          <a:p>
            <a:pPr algn="r" rtl="1">
              <a:lnSpc>
                <a:spcPct val="150000"/>
              </a:lnSpc>
              <a:buClr>
                <a:schemeClr val="tx1"/>
              </a:buClr>
              <a:buFont typeface="Wingdings" panose="05000000000000000000" pitchFamily="2" charset="2"/>
              <a:buChar char="ü"/>
            </a:pPr>
            <a:r>
              <a:rPr lang="fa-IR" dirty="0" smtClean="0">
                <a:latin typeface="Sakkal Majalla" panose="02000000000000000000" pitchFamily="2" charset="-78"/>
                <a:cs typeface="Sakkal Majalla" panose="02000000000000000000" pitchFamily="2" charset="-78"/>
              </a:rPr>
              <a:t>شهر</a:t>
            </a:r>
            <a:r>
              <a:rPr lang="fa-IR" sz="2400" dirty="0" smtClean="0">
                <a:latin typeface="Sakkal Majalla" panose="02000000000000000000" pitchFamily="2" charset="-78"/>
                <a:cs typeface="Sakkal Majalla" panose="02000000000000000000" pitchFamily="2" charset="-78"/>
              </a:rPr>
              <a:t>های رومی شهرنشینی ضعیفی داشتند و قرن پنجم با سقوط امپراتوری روم جمعیت شهرنشین به اجبار به روستاها رجوع کردند.</a:t>
            </a:r>
            <a:endParaRPr lang="en-US" sz="2400" dirty="0" smtClean="0">
              <a:latin typeface="Sakkal Majalla" panose="02000000000000000000" pitchFamily="2" charset="-78"/>
              <a:cs typeface="Sakkal Majalla" panose="02000000000000000000" pitchFamily="2" charset="-78"/>
            </a:endParaRPr>
          </a:p>
          <a:p>
            <a:pPr algn="r" rtl="1">
              <a:lnSpc>
                <a:spcPct val="150000"/>
              </a:lnSpc>
              <a:buClr>
                <a:schemeClr val="tx1"/>
              </a:buClr>
              <a:buFont typeface="Wingdings" panose="05000000000000000000" pitchFamily="2" charset="2"/>
              <a:buChar char="ü"/>
            </a:pPr>
            <a:r>
              <a:rPr lang="fa-IR" sz="2400" dirty="0">
                <a:latin typeface="Sakkal Majalla" panose="02000000000000000000" pitchFamily="2" charset="-78"/>
                <a:cs typeface="Sakkal Majalla" panose="02000000000000000000" pitchFamily="2" charset="-78"/>
              </a:rPr>
              <a:t>بافت شطرنجی اولیه رومی از بین رفت                   شهرها بافت ارگانیک قرون وسطایی به خود گرفتند</a:t>
            </a:r>
            <a:r>
              <a:rPr lang="fa-IR" sz="2400" dirty="0" smtClean="0">
                <a:latin typeface="Sakkal Majalla" panose="02000000000000000000" pitchFamily="2" charset="-78"/>
                <a:cs typeface="Sakkal Majalla" panose="02000000000000000000" pitchFamily="2" charset="-78"/>
              </a:rPr>
              <a:t>.</a:t>
            </a:r>
          </a:p>
          <a:p>
            <a:pPr algn="r" rtl="1">
              <a:lnSpc>
                <a:spcPct val="150000"/>
              </a:lnSpc>
              <a:buClr>
                <a:schemeClr val="tx1"/>
              </a:buClr>
              <a:buFont typeface="Wingdings" panose="05000000000000000000" pitchFamily="2" charset="2"/>
              <a:buChar char="ü"/>
            </a:pPr>
            <a:r>
              <a:rPr lang="fa-IR" sz="2400" dirty="0" smtClean="0">
                <a:latin typeface="Sakkal Majalla" panose="02000000000000000000" pitchFamily="2" charset="-78"/>
                <a:cs typeface="Sakkal Majalla" panose="02000000000000000000" pitchFamily="2" charset="-78"/>
              </a:rPr>
              <a:t>البته </a:t>
            </a:r>
            <a:r>
              <a:rPr lang="fa-IR" sz="2400" dirty="0">
                <a:latin typeface="Sakkal Majalla" panose="02000000000000000000" pitchFamily="2" charset="-78"/>
                <a:cs typeface="Sakkal Majalla" panose="02000000000000000000" pitchFamily="2" charset="-78"/>
              </a:rPr>
              <a:t>هیچگاه بافت شهری نخستین پس از آن از هم پاشیدگی  به طور کامل انسجام نیافت.</a:t>
            </a:r>
          </a:p>
          <a:p>
            <a:pPr marL="0" indent="0" algn="r" rtl="1">
              <a:lnSpc>
                <a:spcPct val="150000"/>
              </a:lnSpc>
              <a:buNone/>
            </a:pPr>
            <a:endParaRPr lang="en-US" dirty="0"/>
          </a:p>
        </p:txBody>
      </p:sp>
      <p:sp>
        <p:nvSpPr>
          <p:cNvPr id="4" name="Left Arrow 3"/>
          <p:cNvSpPr/>
          <p:nvPr/>
        </p:nvSpPr>
        <p:spPr>
          <a:xfrm>
            <a:off x="6187825" y="3752193"/>
            <a:ext cx="1070502" cy="600025"/>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a-IR" sz="1600" dirty="0" smtClean="0"/>
              <a:t>بازسازی</a:t>
            </a:r>
            <a:endParaRPr lang="en-US" sz="1600" dirty="0"/>
          </a:p>
        </p:txBody>
      </p:sp>
    </p:spTree>
    <p:extLst>
      <p:ext uri="{BB962C8B-B14F-4D97-AF65-F5344CB8AC3E}">
        <p14:creationId xmlns:p14="http://schemas.microsoft.com/office/powerpoint/2010/main" val="2625438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500"/>
                                        <p:tgtEl>
                                          <p:spTgt spid="3">
                                            <p:txEl>
                                              <p:pRg st="3" end="3"/>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2794" y="452718"/>
            <a:ext cx="9404723" cy="1105626"/>
          </a:xfrm>
        </p:spPr>
        <p:txBody>
          <a:bodyPr/>
          <a:lstStyle/>
          <a:p>
            <a:pPr algn="ctr"/>
            <a:r>
              <a:rPr lang="fa-IR" dirty="0" smtClean="0">
                <a:latin typeface="Sakkal Majalla" panose="02000000000000000000" pitchFamily="2" charset="-78"/>
                <a:cs typeface="Sakkal Majalla" panose="02000000000000000000" pitchFamily="2" charset="-78"/>
              </a:rPr>
              <a:t>بورگ ها</a:t>
            </a:r>
            <a:endParaRPr lang="en-US"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1103312" y="1558344"/>
            <a:ext cx="9183688" cy="4690056"/>
          </a:xfrm>
        </p:spPr>
        <p:txBody>
          <a:bodyPr>
            <a:normAutofit/>
          </a:bodyPr>
          <a:lstStyle/>
          <a:p>
            <a:pPr marL="0" indent="0" algn="r">
              <a:buNone/>
            </a:pPr>
            <a:r>
              <a:rPr lang="fa-IR" dirty="0" smtClean="0"/>
              <a:t>                            </a:t>
            </a:r>
            <a:r>
              <a:rPr lang="fa-IR" dirty="0" smtClean="0">
                <a:latin typeface="Sakkal Majalla" panose="02000000000000000000" pitchFamily="2" charset="-78"/>
                <a:cs typeface="Sakkal Majalla" panose="02000000000000000000" pitchFamily="2" charset="-78"/>
              </a:rPr>
              <a:t>                          </a:t>
            </a:r>
            <a:r>
              <a:rPr lang="fa-IR" sz="1800" dirty="0" smtClean="0">
                <a:latin typeface="Sakkal Majalla" panose="02000000000000000000" pitchFamily="2" charset="-78"/>
                <a:cs typeface="Sakkal Majalla" panose="02000000000000000000" pitchFamily="2" charset="-78"/>
              </a:rPr>
              <a:t>بنای </a:t>
            </a:r>
            <a:r>
              <a:rPr lang="fa-IR" sz="1800" dirty="0">
                <a:latin typeface="Sakkal Majalla" panose="02000000000000000000" pitchFamily="2" charset="-78"/>
                <a:cs typeface="Sakkal Majalla" panose="02000000000000000000" pitchFamily="2" charset="-78"/>
              </a:rPr>
              <a:t>مجدد حصارهای سیویتاس های رومی و انتقال صومعه ها به درون </a:t>
            </a:r>
            <a:r>
              <a:rPr lang="fa-IR" sz="1800" dirty="0" smtClean="0">
                <a:latin typeface="Sakkal Majalla" panose="02000000000000000000" pitchFamily="2" charset="-78"/>
                <a:cs typeface="Sakkal Majalla" panose="02000000000000000000" pitchFamily="2" charset="-78"/>
              </a:rPr>
              <a:t>قلعه های </a:t>
            </a:r>
            <a:r>
              <a:rPr lang="fa-IR" sz="1800" dirty="0">
                <a:latin typeface="Sakkal Majalla" panose="02000000000000000000" pitchFamily="2" charset="-78"/>
                <a:cs typeface="Sakkal Majalla" panose="02000000000000000000" pitchFamily="2" charset="-78"/>
              </a:rPr>
              <a:t>مذهبی </a:t>
            </a:r>
          </a:p>
          <a:p>
            <a:pPr algn="r" rtl="1">
              <a:buClr>
                <a:schemeClr val="tx1"/>
              </a:buClr>
              <a:buFont typeface="Wingdings" panose="05000000000000000000" pitchFamily="2" charset="2"/>
              <a:buChar char="ü"/>
            </a:pPr>
            <a:r>
              <a:rPr lang="fa-IR" dirty="0" smtClean="0">
                <a:latin typeface="Sakkal Majalla" panose="02000000000000000000" pitchFamily="2" charset="-78"/>
                <a:cs typeface="Sakkal Majalla" panose="02000000000000000000" pitchFamily="2" charset="-78"/>
              </a:rPr>
              <a:t>اغتشاشات قرن نهم</a:t>
            </a:r>
          </a:p>
          <a:p>
            <a:pPr marL="0" indent="0" algn="r">
              <a:buNone/>
            </a:pPr>
            <a:r>
              <a:rPr lang="fa-IR" dirty="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                                                                       </a:t>
            </a:r>
            <a:r>
              <a:rPr lang="fa-IR" sz="1800" dirty="0">
                <a:latin typeface="Sakkal Majalla" panose="02000000000000000000" pitchFamily="2" charset="-78"/>
                <a:cs typeface="Sakkal Majalla" panose="02000000000000000000" pitchFamily="2" charset="-78"/>
              </a:rPr>
              <a:t>به وجود آمدن شهرها در اروپای غربی و یک سری قلعه ی </a:t>
            </a:r>
            <a:r>
              <a:rPr lang="fa-IR" sz="1800" dirty="0" smtClean="0">
                <a:latin typeface="Sakkal Majalla" panose="02000000000000000000" pitchFamily="2" charset="-78"/>
                <a:cs typeface="Sakkal Majalla" panose="02000000000000000000" pitchFamily="2" charset="-78"/>
              </a:rPr>
              <a:t>نظامی</a:t>
            </a:r>
          </a:p>
          <a:p>
            <a:pPr marL="0" indent="0" algn="r">
              <a:buNone/>
            </a:pPr>
            <a:endParaRPr lang="fa-IR" sz="1800" dirty="0">
              <a:latin typeface="Sakkal Majalla" panose="02000000000000000000" pitchFamily="2" charset="-78"/>
              <a:cs typeface="Sakkal Majalla" panose="02000000000000000000" pitchFamily="2" charset="-78"/>
            </a:endParaRPr>
          </a:p>
          <a:p>
            <a:pPr algn="r" rtl="1">
              <a:lnSpc>
                <a:spcPct val="150000"/>
              </a:lnSpc>
              <a:buClr>
                <a:schemeClr val="tx1"/>
              </a:buClr>
              <a:buFont typeface="Wingdings" panose="05000000000000000000" pitchFamily="2" charset="2"/>
              <a:buChar char="ü"/>
            </a:pPr>
            <a:r>
              <a:rPr lang="fa-IR" dirty="0">
                <a:latin typeface="Sakkal Majalla" panose="02000000000000000000" pitchFamily="2" charset="-78"/>
                <a:cs typeface="Sakkal Majalla" panose="02000000000000000000" pitchFamily="2" charset="-78"/>
              </a:rPr>
              <a:t>به </a:t>
            </a:r>
            <a:r>
              <a:rPr lang="fa-IR" dirty="0" smtClean="0">
                <a:latin typeface="Sakkal Majalla" panose="02000000000000000000" pitchFamily="2" charset="-78"/>
                <a:cs typeface="Sakkal Majalla" panose="02000000000000000000" pitchFamily="2" charset="-78"/>
              </a:rPr>
              <a:t>علت </a:t>
            </a:r>
            <a:r>
              <a:rPr lang="fa-IR" dirty="0">
                <a:latin typeface="Sakkal Majalla" panose="02000000000000000000" pitchFamily="2" charset="-78"/>
                <a:cs typeface="Sakkal Majalla" panose="02000000000000000000" pitchFamily="2" charset="-78"/>
              </a:rPr>
              <a:t>دفاع در برابر متجاوزان و رقابت پرنس ها قصرهای متعددی ساخته شد</a:t>
            </a:r>
            <a:r>
              <a:rPr lang="fa-IR" dirty="0" smtClean="0">
                <a:latin typeface="Sakkal Majalla" panose="02000000000000000000" pitchFamily="2" charset="-78"/>
                <a:cs typeface="Sakkal Majalla" panose="02000000000000000000" pitchFamily="2" charset="-78"/>
              </a:rPr>
              <a:t>.</a:t>
            </a:r>
          </a:p>
          <a:p>
            <a:pPr algn="r" rtl="1">
              <a:lnSpc>
                <a:spcPct val="150000"/>
              </a:lnSpc>
              <a:buClr>
                <a:schemeClr val="tx1"/>
              </a:buClr>
              <a:buFont typeface="Wingdings" panose="05000000000000000000" pitchFamily="2" charset="2"/>
              <a:buChar char="ü"/>
            </a:pPr>
            <a:r>
              <a:rPr lang="fa-IR" dirty="0" smtClean="0">
                <a:latin typeface="Sakkal Majalla" panose="02000000000000000000" pitchFamily="2" charset="-78"/>
                <a:cs typeface="Sakkal Majalla" panose="02000000000000000000" pitchFamily="2" charset="-78"/>
              </a:rPr>
              <a:t>دژها اساساً مراکز نظامی و اداری بوده و فعالیت چشمگیر تجاری نداشتند.</a:t>
            </a:r>
          </a:p>
          <a:p>
            <a:pPr algn="r" rtl="1">
              <a:lnSpc>
                <a:spcPct val="150000"/>
              </a:lnSpc>
              <a:buClr>
                <a:schemeClr val="tx1"/>
              </a:buClr>
              <a:buFont typeface="Wingdings" panose="05000000000000000000" pitchFamily="2" charset="2"/>
              <a:buChar char="ü"/>
            </a:pPr>
            <a:r>
              <a:rPr lang="fa-IR" dirty="0" smtClean="0">
                <a:latin typeface="Sakkal Majalla" panose="02000000000000000000" pitchFamily="2" charset="-78"/>
                <a:cs typeface="Sakkal Majalla" panose="02000000000000000000" pitchFamily="2" charset="-78"/>
              </a:rPr>
              <a:t>فعالیت های خدماتی به خاطر وجود نظامیان به وجود آمد.</a:t>
            </a:r>
          </a:p>
          <a:p>
            <a:pPr algn="r" rtl="1">
              <a:lnSpc>
                <a:spcPct val="150000"/>
              </a:lnSpc>
              <a:buClr>
                <a:schemeClr val="tx1"/>
              </a:buClr>
              <a:buFont typeface="Wingdings" panose="05000000000000000000" pitchFamily="2" charset="2"/>
              <a:buChar char="ü"/>
            </a:pPr>
            <a:r>
              <a:rPr lang="fa-IR" dirty="0" smtClean="0">
                <a:latin typeface="Sakkal Majalla" panose="02000000000000000000" pitchFamily="2" charset="-78"/>
                <a:cs typeface="Sakkal Majalla" panose="02000000000000000000" pitchFamily="2" charset="-78"/>
              </a:rPr>
              <a:t>به دنبال آن بازار تولیدات مختلف برای سرویس به نظامیان شکل گرفت.</a:t>
            </a:r>
          </a:p>
          <a:p>
            <a:pPr algn="r" rtl="1">
              <a:lnSpc>
                <a:spcPct val="150000"/>
              </a:lnSpc>
              <a:buClr>
                <a:schemeClr val="tx1"/>
              </a:buClr>
              <a:buFont typeface="Wingdings" panose="05000000000000000000" pitchFamily="2" charset="2"/>
              <a:buChar char="ü"/>
            </a:pPr>
            <a:r>
              <a:rPr lang="fa-IR" dirty="0" smtClean="0">
                <a:latin typeface="Sakkal Majalla" panose="02000000000000000000" pitchFamily="2" charset="-78"/>
                <a:cs typeface="Sakkal Majalla" panose="02000000000000000000" pitchFamily="2" charset="-78"/>
              </a:rPr>
              <a:t>مناطق تجاری در حومه ی شهرها به وجود آمدند. </a:t>
            </a:r>
            <a:r>
              <a:rPr lang="fa-IR" dirty="0" smtClean="0">
                <a:solidFill>
                  <a:schemeClr val="accent4"/>
                </a:solidFill>
                <a:latin typeface="Sakkal Majalla" panose="02000000000000000000" pitchFamily="2" charset="-78"/>
                <a:cs typeface="Sakkal Majalla" panose="02000000000000000000" pitchFamily="2" charset="-78"/>
              </a:rPr>
              <a:t>(عامل ایجاد قلعه های دو بخشی)</a:t>
            </a:r>
            <a:endParaRPr lang="fa-IR" dirty="0">
              <a:latin typeface="Sakkal Majalla" panose="02000000000000000000" pitchFamily="2" charset="-78"/>
              <a:cs typeface="Sakkal Majalla" panose="02000000000000000000" pitchFamily="2" charset="-78"/>
            </a:endParaRPr>
          </a:p>
        </p:txBody>
      </p:sp>
      <p:sp>
        <p:nvSpPr>
          <p:cNvPr id="4" name="Right Brace 3"/>
          <p:cNvSpPr/>
          <p:nvPr/>
        </p:nvSpPr>
        <p:spPr>
          <a:xfrm>
            <a:off x="7596603" y="1703850"/>
            <a:ext cx="695458" cy="960120"/>
          </a:xfrm>
          <a:prstGeom prst="rightBrace">
            <a:avLst>
              <a:gd name="adj1" fmla="val 8333"/>
              <a:gd name="adj2" fmla="val 47887"/>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603860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barn(inVertical)">
                                      <p:cBhvr>
                                        <p:cTn id="38" dur="500"/>
                                        <p:tgtEl>
                                          <p:spTgt spid="3">
                                            <p:txEl>
                                              <p:pRg st="4" end="4"/>
                                            </p:txEl>
                                          </p:spTgt>
                                        </p:tgtEl>
                                      </p:cBhvr>
                                    </p:animEffect>
                                  </p:childTnLst>
                                </p:cTn>
                              </p:par>
                              <p:par>
                                <p:cTn id="39" presetID="16" presetClass="entr" presetSubtype="21" fill="hold"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barn(inVertical)">
                                      <p:cBhvr>
                                        <p:cTn id="41" dur="500"/>
                                        <p:tgtEl>
                                          <p:spTgt spid="3">
                                            <p:txEl>
                                              <p:pRg st="5" end="5"/>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 calcmode="lin" valueType="num">
                                      <p:cBhvr additive="base">
                                        <p:cTn id="4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 calcmode="lin" valueType="num">
                                      <p:cBhvr additive="base">
                                        <p:cTn id="50"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7" end="7"/>
                                            </p:txEl>
                                          </p:spTgt>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 calcmode="lin" valueType="num">
                                      <p:cBhvr additive="base">
                                        <p:cTn id="54"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89716"/>
          </a:xfrm>
        </p:spPr>
        <p:txBody>
          <a:bodyPr/>
          <a:lstStyle/>
          <a:p>
            <a:pPr algn="ctr"/>
            <a:r>
              <a:rPr lang="fa-IR" dirty="0" smtClean="0">
                <a:latin typeface="Sakkal Majalla" panose="02000000000000000000" pitchFamily="2" charset="-78"/>
                <a:cs typeface="Sakkal Majalla" panose="02000000000000000000" pitchFamily="2" charset="-78"/>
              </a:rPr>
              <a:t>اسکان های روستائی</a:t>
            </a:r>
            <a:endParaRPr lang="en-US"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1103312" y="1571224"/>
            <a:ext cx="8946541" cy="4677176"/>
          </a:xfrm>
        </p:spPr>
        <p:txBody>
          <a:bodyPr numCol="1"/>
          <a:lstStyle/>
          <a:p>
            <a:pPr algn="r" rtl="1">
              <a:lnSpc>
                <a:spcPct val="150000"/>
              </a:lnSpc>
              <a:buFont typeface="Arial" panose="020B0604020202020204" pitchFamily="34" charset="0"/>
              <a:buChar char="•"/>
            </a:pPr>
            <a:r>
              <a:rPr lang="fa-IR" sz="2400" dirty="0" smtClean="0">
                <a:latin typeface="Sakkal Majalla" panose="02000000000000000000" pitchFamily="2" charset="-78"/>
                <a:cs typeface="Sakkal Majalla" panose="02000000000000000000" pitchFamily="2" charset="-78"/>
              </a:rPr>
              <a:t>در سرتاسر اروپا هم محل و هم تا حدود زیادی فرم شهری آنها نتیجه ی فرآیند تدریجی و تجمیعی اسکان روستائی بوده است که اساساً توسط ساخت اصلی راه ها و حدود اراضی تعیین می شد.</a:t>
            </a:r>
          </a:p>
          <a:p>
            <a:pPr algn="r" rtl="1">
              <a:lnSpc>
                <a:spcPct val="150000"/>
              </a:lnSpc>
              <a:buFont typeface="Arial" panose="020B0604020202020204" pitchFamily="34" charset="0"/>
              <a:buChar char="•"/>
            </a:pPr>
            <a:r>
              <a:rPr lang="fa-IR" sz="2400" dirty="0" smtClean="0">
                <a:latin typeface="Sakkal Majalla" panose="02000000000000000000" pitchFamily="2" charset="-78"/>
                <a:cs typeface="Sakkal Majalla" panose="02000000000000000000" pitchFamily="2" charset="-78"/>
              </a:rPr>
              <a:t>مراحل تحول مداوم منظر انگلیس:</a:t>
            </a:r>
          </a:p>
          <a:p>
            <a:pPr marL="457200" indent="-457200" algn="r" rtl="1">
              <a:buFont typeface="+mj-lt"/>
              <a:buAutoNum type="arabicParenR"/>
            </a:pPr>
            <a:r>
              <a:rPr lang="fa-IR" sz="2400" dirty="0" smtClean="0">
                <a:latin typeface="Sakkal Majalla" panose="02000000000000000000" pitchFamily="2" charset="-78"/>
                <a:cs typeface="Sakkal Majalla" panose="02000000000000000000" pitchFamily="2" charset="-78"/>
              </a:rPr>
              <a:t>منظر تقریبا وحشی و طبیعی</a:t>
            </a:r>
          </a:p>
          <a:p>
            <a:pPr marL="457200" indent="-457200" algn="r" rtl="1">
              <a:buFont typeface="+mj-lt"/>
              <a:buAutoNum type="arabicParenR"/>
            </a:pPr>
            <a:r>
              <a:rPr lang="fa-IR" sz="2400" dirty="0" smtClean="0">
                <a:latin typeface="Sakkal Majalla" panose="02000000000000000000" pitchFamily="2" charset="-78"/>
                <a:cs typeface="Sakkal Majalla" panose="02000000000000000000" pitchFamily="2" charset="-78"/>
              </a:rPr>
              <a:t>اسکان روستایی</a:t>
            </a:r>
          </a:p>
          <a:p>
            <a:pPr marL="457200" indent="-457200" algn="r" rtl="1">
              <a:buFont typeface="+mj-lt"/>
              <a:buAutoNum type="arabicParenR"/>
            </a:pPr>
            <a:r>
              <a:rPr lang="fa-IR" sz="2400" dirty="0" smtClean="0">
                <a:latin typeface="Sakkal Majalla" panose="02000000000000000000" pitchFamily="2" charset="-78"/>
                <a:cs typeface="Sakkal Majalla" panose="02000000000000000000" pitchFamily="2" charset="-78"/>
              </a:rPr>
              <a:t>تقسیم مزارع بزرگ به مزارع کوچک محصور</a:t>
            </a:r>
          </a:p>
          <a:p>
            <a:pPr marL="457200" indent="-457200" algn="r" rtl="1">
              <a:buFont typeface="+mj-lt"/>
              <a:buAutoNum type="arabicParenR"/>
            </a:pPr>
            <a:r>
              <a:rPr lang="fa-IR" sz="2400" dirty="0" smtClean="0">
                <a:latin typeface="Sakkal Majalla" panose="02000000000000000000" pitchFamily="2" charset="-78"/>
                <a:cs typeface="Sakkal Majalla" panose="02000000000000000000" pitchFamily="2" charset="-78"/>
              </a:rPr>
              <a:t>تبدیل مزارع کوچک به بزرگ برای فراهم شدن امکان مکانیزه شدن</a:t>
            </a:r>
          </a:p>
          <a:p>
            <a:pPr algn="r" rtl="1">
              <a:buFont typeface="Arial" panose="020B0604020202020204" pitchFamily="34" charset="0"/>
              <a:buChar char="•"/>
            </a:pPr>
            <a:r>
              <a:rPr lang="fa-IR" sz="2400" dirty="0" smtClean="0">
                <a:latin typeface="Sakkal Majalla" panose="02000000000000000000" pitchFamily="2" charset="-78"/>
                <a:cs typeface="Sakkal Majalla" panose="02000000000000000000" pitchFamily="2" charset="-78"/>
              </a:rPr>
              <a:t>فاصله ی تقریباً همگون و یکنواختی بین روستاهای هر منطقه در انگلییس دیده می شد.</a:t>
            </a:r>
          </a:p>
          <a:p>
            <a:pPr marL="457200" indent="-457200" algn="r" rtl="1">
              <a:buFont typeface="+mj-lt"/>
              <a:buAutoNum type="arabicParenR"/>
            </a:pPr>
            <a:endParaRPr lang="fa-IR" dirty="0" smtClean="0"/>
          </a:p>
        </p:txBody>
      </p:sp>
    </p:spTree>
    <p:extLst>
      <p:ext uri="{BB962C8B-B14F-4D97-AF65-F5344CB8AC3E}">
        <p14:creationId xmlns:p14="http://schemas.microsoft.com/office/powerpoint/2010/main" val="1341437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1000"/>
                                        <p:tgtEl>
                                          <p:spTgt spid="3">
                                            <p:txEl>
                                              <p:pRg st="3" end="3"/>
                                            </p:txEl>
                                          </p:spTgt>
                                        </p:tgtEl>
                                      </p:cBhvr>
                                    </p:animEffect>
                                    <p:anim calcmode="lin" valueType="num">
                                      <p:cBhvr>
                                        <p:cTn id="3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1000"/>
                                        <p:tgtEl>
                                          <p:spTgt spid="3">
                                            <p:txEl>
                                              <p:pRg st="6" end="6"/>
                                            </p:txEl>
                                          </p:spTgt>
                                        </p:tgtEl>
                                      </p:cBhvr>
                                    </p:animEffect>
                                    <p:anim calcmode="lin" valueType="num">
                                      <p:cBhvr>
                                        <p:cTn id="4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620781"/>
          </a:xfrm>
        </p:spPr>
        <p:txBody>
          <a:bodyPr/>
          <a:lstStyle/>
          <a:p>
            <a:pPr algn="r" rtl="1"/>
            <a:r>
              <a:rPr lang="fa-IR" sz="2400" b="1" dirty="0" smtClean="0">
                <a:latin typeface="Sakkal Majalla" panose="02000000000000000000" pitchFamily="2" charset="-78"/>
                <a:cs typeface="Sakkal Majalla" panose="02000000000000000000" pitchFamily="2" charset="-78"/>
              </a:rPr>
              <a:t>دسته بندی فرم روستاهای انگلیس بدین گونه می باشد: </a:t>
            </a:r>
            <a:r>
              <a:rPr lang="fa-IR" sz="2400" dirty="0" smtClean="0">
                <a:latin typeface="Sakkal Majalla" panose="02000000000000000000" pitchFamily="2" charset="-78"/>
                <a:cs typeface="Sakkal Majalla" panose="02000000000000000000" pitchFamily="2" charset="-78"/>
              </a:rPr>
              <a:t/>
            </a:r>
            <a:br>
              <a:rPr lang="fa-IR" sz="2400" dirty="0" smtClean="0">
                <a:latin typeface="Sakkal Majalla" panose="02000000000000000000" pitchFamily="2" charset="-78"/>
                <a:cs typeface="Sakkal Majalla" panose="02000000000000000000" pitchFamily="2" charset="-78"/>
              </a:rPr>
            </a:br>
            <a:r>
              <a:rPr lang="fa-IR" sz="2400" dirty="0" smtClean="0">
                <a:latin typeface="Sakkal Majalla" panose="02000000000000000000" pitchFamily="2" charset="-78"/>
                <a:cs typeface="Sakkal Majalla" panose="02000000000000000000" pitchFamily="2" charset="-78"/>
              </a:rPr>
              <a:t>روستاهای بسته (متمرکز یا میدانی)</a:t>
            </a:r>
            <a:br>
              <a:rPr lang="fa-IR" sz="2400" dirty="0" smtClean="0">
                <a:latin typeface="Sakkal Majalla" panose="02000000000000000000" pitchFamily="2" charset="-78"/>
                <a:cs typeface="Sakkal Majalla" panose="02000000000000000000" pitchFamily="2" charset="-78"/>
              </a:rPr>
            </a:br>
            <a:r>
              <a:rPr lang="fa-IR" sz="2400" dirty="0" smtClean="0">
                <a:latin typeface="Sakkal Majalla" panose="02000000000000000000" pitchFamily="2" charset="-78"/>
                <a:cs typeface="Sakkal Majalla" panose="02000000000000000000" pitchFamily="2" charset="-78"/>
              </a:rPr>
              <a:t>روستاهای خطی (خیابانی یا حاشیه ی جاده)</a:t>
            </a:r>
            <a:br>
              <a:rPr lang="fa-IR" sz="2400" dirty="0" smtClean="0">
                <a:latin typeface="Sakkal Majalla" panose="02000000000000000000" pitchFamily="2" charset="-78"/>
                <a:cs typeface="Sakkal Majalla" panose="02000000000000000000" pitchFamily="2" charset="-78"/>
              </a:rPr>
            </a:br>
            <a:r>
              <a:rPr lang="fa-IR" sz="2400" dirty="0" smtClean="0">
                <a:latin typeface="Sakkal Majalla" panose="02000000000000000000" pitchFamily="2" charset="-78"/>
                <a:cs typeface="Sakkal Majalla" panose="02000000000000000000" pitchFamily="2" charset="-78"/>
              </a:rPr>
              <a:t>روستاهای پراکنده یا نامنسجم</a:t>
            </a:r>
            <a:r>
              <a:rPr lang="fa-IR" sz="2000" dirty="0" smtClean="0"/>
              <a:t/>
            </a:r>
            <a:br>
              <a:rPr lang="fa-IR" sz="2000" dirty="0" smtClean="0"/>
            </a:br>
            <a:endParaRPr lang="en-US" sz="2000" dirty="0"/>
          </a:p>
        </p:txBody>
      </p:sp>
      <p:sp>
        <p:nvSpPr>
          <p:cNvPr id="3" name="Text Placeholder 2"/>
          <p:cNvSpPr>
            <a:spLocks noGrp="1"/>
          </p:cNvSpPr>
          <p:nvPr>
            <p:ph type="body" idx="1"/>
          </p:nvPr>
        </p:nvSpPr>
        <p:spPr>
          <a:xfrm>
            <a:off x="1103312" y="2192058"/>
            <a:ext cx="4396338" cy="576262"/>
          </a:xfrm>
        </p:spPr>
        <p:txBody>
          <a:bodyPr/>
          <a:lstStyle/>
          <a:p>
            <a:pPr algn="ctr"/>
            <a:r>
              <a:rPr lang="fa-IR" dirty="0" smtClean="0">
                <a:latin typeface="Sakkal Majalla" panose="02000000000000000000" pitchFamily="2" charset="-78"/>
                <a:cs typeface="Sakkal Majalla" panose="02000000000000000000" pitchFamily="2" charset="-78"/>
              </a:rPr>
              <a:t>روستای خطی</a:t>
            </a:r>
            <a:endParaRPr lang="en-US" dirty="0">
              <a:latin typeface="Sakkal Majalla" panose="02000000000000000000" pitchFamily="2" charset="-78"/>
              <a:cs typeface="Sakkal Majalla" panose="02000000000000000000" pitchFamily="2" charset="-78"/>
            </a:endParaRPr>
          </a:p>
        </p:txBody>
      </p:sp>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1103313" y="3153717"/>
            <a:ext cx="4395787" cy="24635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 Placeholder 4"/>
          <p:cNvSpPr>
            <a:spLocks noGrp="1"/>
          </p:cNvSpPr>
          <p:nvPr>
            <p:ph type="body" sz="quarter" idx="3"/>
          </p:nvPr>
        </p:nvSpPr>
        <p:spPr>
          <a:xfrm>
            <a:off x="5654495" y="2192058"/>
            <a:ext cx="4396339" cy="576262"/>
          </a:xfrm>
        </p:spPr>
        <p:txBody>
          <a:bodyPr/>
          <a:lstStyle/>
          <a:p>
            <a:pPr algn="ctr"/>
            <a:r>
              <a:rPr lang="fa-IR" dirty="0" smtClean="0">
                <a:latin typeface="Sakkal Majalla" panose="02000000000000000000" pitchFamily="2" charset="-78"/>
                <a:cs typeface="Sakkal Majalla" panose="02000000000000000000" pitchFamily="2" charset="-78"/>
              </a:rPr>
              <a:t>روستای بسته</a:t>
            </a:r>
            <a:endParaRPr lang="en-US" dirty="0">
              <a:latin typeface="Sakkal Majalla" panose="02000000000000000000" pitchFamily="2" charset="-78"/>
              <a:cs typeface="Sakkal Majalla" panose="02000000000000000000" pitchFamily="2" charset="-78"/>
            </a:endParaRPr>
          </a:p>
        </p:txBody>
      </p:sp>
      <p:pic>
        <p:nvPicPr>
          <p:cNvPr id="7" name="Content Placeholder 6"/>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5654675" y="3029787"/>
            <a:ext cx="4395788" cy="27113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p:cNvSpPr txBox="1"/>
          <p:nvPr/>
        </p:nvSpPr>
        <p:spPr>
          <a:xfrm>
            <a:off x="4540469" y="5817951"/>
            <a:ext cx="2837793" cy="369332"/>
          </a:xfrm>
          <a:prstGeom prst="rect">
            <a:avLst/>
          </a:prstGeom>
          <a:noFill/>
        </p:spPr>
        <p:txBody>
          <a:bodyPr wrap="square" rtlCol="0">
            <a:spAutoFit/>
          </a:bodyPr>
          <a:lstStyle/>
          <a:p>
            <a:r>
              <a:rPr lang="fa-IR" dirty="0" smtClean="0"/>
              <a:t>تاریخ شکل شهر،جیمزموریس</a:t>
            </a:r>
            <a:endParaRPr lang="en-US" dirty="0"/>
          </a:p>
        </p:txBody>
      </p:sp>
    </p:spTree>
    <p:extLst>
      <p:ext uri="{BB962C8B-B14F-4D97-AF65-F5344CB8AC3E}">
        <p14:creationId xmlns:p14="http://schemas.microsoft.com/office/powerpoint/2010/main" val="19114069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1000"/>
                                        <p:tgtEl>
                                          <p:spTgt spid="5">
                                            <p:txEl>
                                              <p:pRg st="0" end="0"/>
                                            </p:txEl>
                                          </p:spTgt>
                                        </p:tgtEl>
                                      </p:cBhvr>
                                    </p:animEffect>
                                    <p:anim calcmode="lin" valueType="num">
                                      <p:cBhvr>
                                        <p:cTn id="1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fade">
                                      <p:cBhvr>
                                        <p:cTn id="29" dur="1000"/>
                                        <p:tgtEl>
                                          <p:spTgt spid="3">
                                            <p:txEl>
                                              <p:pRg st="0" end="0"/>
                                            </p:txEl>
                                          </p:spTgt>
                                        </p:tgtEl>
                                      </p:cBhvr>
                                    </p:animEffect>
                                    <p:anim calcmode="lin" valueType="num">
                                      <p:cBhvr>
                                        <p:cTn id="3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0" end="0"/>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4200" y="1331119"/>
            <a:ext cx="9404723" cy="1400530"/>
          </a:xfrm>
        </p:spPr>
        <p:txBody>
          <a:bodyPr/>
          <a:lstStyle/>
          <a:p>
            <a:pPr marL="457200" indent="-457200" algn="r" rtl="1">
              <a:buFont typeface="Wingdings" panose="05000000000000000000" pitchFamily="2" charset="2"/>
              <a:buChar char="v"/>
            </a:pPr>
            <a:r>
              <a:rPr lang="fa-IR" sz="3200" b="1" dirty="0" smtClean="0">
                <a:latin typeface="Sakkal Majalla" panose="02000000000000000000" pitchFamily="2" charset="-78"/>
                <a:cs typeface="Sakkal Majalla" panose="02000000000000000000" pitchFamily="2" charset="-78"/>
              </a:rPr>
              <a:t>قرون وسطی در واقع آغاز عصر شهرنشینی در اروپا است</a:t>
            </a:r>
            <a:r>
              <a:rPr lang="en-US" sz="3200" b="1" dirty="0" smtClean="0">
                <a:latin typeface="Sakkal Majalla" panose="02000000000000000000" pitchFamily="2" charset="-78"/>
                <a:cs typeface="Sakkal Majalla" panose="02000000000000000000" pitchFamily="2" charset="-78"/>
              </a:rPr>
              <a:t>.</a:t>
            </a:r>
            <a:endParaRPr lang="en-US" sz="3200" b="1" dirty="0">
              <a:latin typeface="Sakkal Majalla" panose="02000000000000000000" pitchFamily="2" charset="-78"/>
              <a:cs typeface="Sakkal Majalla" panose="02000000000000000000" pitchFamily="2" charset="-78"/>
            </a:endParaRPr>
          </a:p>
        </p:txBody>
      </p:sp>
      <p:sp>
        <p:nvSpPr>
          <p:cNvPr id="3" name="Rectangle 2"/>
          <p:cNvSpPr/>
          <p:nvPr/>
        </p:nvSpPr>
        <p:spPr>
          <a:xfrm>
            <a:off x="2190632" y="2362405"/>
            <a:ext cx="7978292" cy="584775"/>
          </a:xfrm>
          <a:prstGeom prst="rect">
            <a:avLst/>
          </a:prstGeom>
        </p:spPr>
        <p:txBody>
          <a:bodyPr wrap="square">
            <a:spAutoFit/>
          </a:bodyPr>
          <a:lstStyle/>
          <a:p>
            <a:pPr marL="457200" lvl="0" indent="-457200" algn="r" rtl="1">
              <a:spcBef>
                <a:spcPct val="0"/>
              </a:spcBef>
              <a:buFont typeface="Wingdings" panose="05000000000000000000" pitchFamily="2" charset="2"/>
              <a:buChar char="v"/>
            </a:pPr>
            <a:r>
              <a:rPr lang="fa-IR" sz="3200" b="1" dirty="0">
                <a:solidFill>
                  <a:schemeClr val="tx2"/>
                </a:solidFill>
                <a:latin typeface="Sakkal Majalla" panose="02000000000000000000" pitchFamily="2" charset="-78"/>
                <a:ea typeface="+mj-ea"/>
                <a:cs typeface="Sakkal Majalla" panose="02000000000000000000" pitchFamily="2" charset="-78"/>
              </a:rPr>
              <a:t>زمینه های مشابه توسعه ی </a:t>
            </a:r>
            <a:r>
              <a:rPr lang="fa-IR" sz="3200" b="1" dirty="0" smtClean="0">
                <a:solidFill>
                  <a:schemeClr val="tx2"/>
                </a:solidFill>
                <a:latin typeface="Sakkal Majalla" panose="02000000000000000000" pitchFamily="2" charset="-78"/>
                <a:ea typeface="+mj-ea"/>
                <a:cs typeface="Sakkal Majalla" panose="02000000000000000000" pitchFamily="2" charset="-78"/>
              </a:rPr>
              <a:t>شهری قرون وسطی  </a:t>
            </a:r>
            <a:r>
              <a:rPr lang="en-US" sz="3200" b="1" dirty="0" smtClean="0">
                <a:solidFill>
                  <a:schemeClr val="tx2"/>
                </a:solidFill>
                <a:latin typeface="Sakkal Majalla" panose="02000000000000000000" pitchFamily="2" charset="-78"/>
                <a:ea typeface="+mj-ea"/>
                <a:cs typeface="Sakkal Majalla" panose="02000000000000000000" pitchFamily="2" charset="-78"/>
              </a:rPr>
              <a:t>:</a:t>
            </a:r>
            <a:endParaRPr lang="en-US" sz="3200" b="1" dirty="0">
              <a:solidFill>
                <a:schemeClr val="tx2"/>
              </a:solidFill>
              <a:latin typeface="Sakkal Majalla" panose="02000000000000000000" pitchFamily="2" charset="-78"/>
              <a:ea typeface="+mj-ea"/>
              <a:cs typeface="Sakkal Majalla" panose="02000000000000000000" pitchFamily="2" charset="-78"/>
            </a:endParaRPr>
          </a:p>
        </p:txBody>
      </p:sp>
      <p:sp>
        <p:nvSpPr>
          <p:cNvPr id="5" name="TextBox 4"/>
          <p:cNvSpPr txBox="1"/>
          <p:nvPr/>
        </p:nvSpPr>
        <p:spPr>
          <a:xfrm>
            <a:off x="6095808" y="2957051"/>
            <a:ext cx="4073115" cy="584775"/>
          </a:xfrm>
          <a:prstGeom prst="rect">
            <a:avLst/>
          </a:prstGeom>
          <a:noFill/>
        </p:spPr>
        <p:txBody>
          <a:bodyPr wrap="square" rtlCol="0">
            <a:spAutoFit/>
          </a:bodyPr>
          <a:lstStyle/>
          <a:p>
            <a:pPr marL="457200" lvl="0" indent="-457200" algn="r" rtl="1">
              <a:buFont typeface="Wingdings" panose="05000000000000000000" pitchFamily="2" charset="2"/>
              <a:buChar char="ü"/>
            </a:pPr>
            <a:r>
              <a:rPr lang="fa-IR" sz="3200" b="1" dirty="0">
                <a:solidFill>
                  <a:schemeClr val="tx2"/>
                </a:solidFill>
                <a:latin typeface="Sakkal Majalla" panose="02000000000000000000" pitchFamily="2" charset="-78"/>
                <a:ea typeface="+mj-ea"/>
                <a:cs typeface="Sakkal Majalla" panose="02000000000000000000" pitchFamily="2" charset="-78"/>
              </a:rPr>
              <a:t>فئودالیته</a:t>
            </a:r>
            <a:endParaRPr lang="en-US" sz="3200" b="1" dirty="0">
              <a:solidFill>
                <a:schemeClr val="tx2"/>
              </a:solidFill>
              <a:latin typeface="Sakkal Majalla" panose="02000000000000000000" pitchFamily="2" charset="-78"/>
              <a:ea typeface="+mj-ea"/>
              <a:cs typeface="Sakkal Majalla" panose="02000000000000000000" pitchFamily="2" charset="-78"/>
            </a:endParaRPr>
          </a:p>
        </p:txBody>
      </p:sp>
      <p:sp>
        <p:nvSpPr>
          <p:cNvPr id="7" name="Rectangle 6"/>
          <p:cNvSpPr/>
          <p:nvPr/>
        </p:nvSpPr>
        <p:spPr>
          <a:xfrm>
            <a:off x="5537526" y="3536004"/>
            <a:ext cx="4631397" cy="584775"/>
          </a:xfrm>
          <a:prstGeom prst="rect">
            <a:avLst/>
          </a:prstGeom>
        </p:spPr>
        <p:txBody>
          <a:bodyPr wrap="none">
            <a:spAutoFit/>
          </a:bodyPr>
          <a:lstStyle/>
          <a:p>
            <a:pPr marL="457200" lvl="0" indent="-457200" algn="r" rtl="1">
              <a:buFont typeface="Wingdings" panose="05000000000000000000" pitchFamily="2" charset="2"/>
              <a:buChar char="ü"/>
            </a:pPr>
            <a:r>
              <a:rPr lang="fa-IR" sz="3200" b="1" dirty="0">
                <a:solidFill>
                  <a:schemeClr val="tx2"/>
                </a:solidFill>
                <a:latin typeface="Sakkal Majalla" panose="02000000000000000000" pitchFamily="2" charset="-78"/>
                <a:ea typeface="+mj-ea"/>
                <a:cs typeface="Sakkal Majalla" panose="02000000000000000000" pitchFamily="2" charset="-78"/>
              </a:rPr>
              <a:t>احیای تجارت و نقش کلیسا در آن</a:t>
            </a:r>
            <a:endParaRPr lang="en-US" sz="3200" b="1" dirty="0">
              <a:solidFill>
                <a:schemeClr val="tx2"/>
              </a:solidFill>
              <a:latin typeface="Sakkal Majalla" panose="02000000000000000000" pitchFamily="2" charset="-78"/>
              <a:ea typeface="+mj-ea"/>
              <a:cs typeface="Sakkal Majalla" panose="02000000000000000000" pitchFamily="2" charset="-78"/>
            </a:endParaRPr>
          </a:p>
        </p:txBody>
      </p:sp>
      <p:sp>
        <p:nvSpPr>
          <p:cNvPr id="8" name="Rectangle 7"/>
          <p:cNvSpPr/>
          <p:nvPr/>
        </p:nvSpPr>
        <p:spPr>
          <a:xfrm>
            <a:off x="7695169" y="4130650"/>
            <a:ext cx="2473754" cy="584775"/>
          </a:xfrm>
          <a:prstGeom prst="rect">
            <a:avLst/>
          </a:prstGeom>
        </p:spPr>
        <p:txBody>
          <a:bodyPr wrap="none">
            <a:spAutoFit/>
          </a:bodyPr>
          <a:lstStyle/>
          <a:p>
            <a:pPr marL="457200" lvl="0" indent="-457200" algn="r" rtl="1">
              <a:buFont typeface="Wingdings" panose="05000000000000000000" pitchFamily="2" charset="2"/>
              <a:buChar char="ü"/>
            </a:pPr>
            <a:r>
              <a:rPr lang="fa-IR" sz="3200" b="1" dirty="0">
                <a:solidFill>
                  <a:schemeClr val="tx2"/>
                </a:solidFill>
                <a:latin typeface="Sakkal Majalla" panose="02000000000000000000" pitchFamily="2" charset="-78"/>
                <a:ea typeface="+mj-ea"/>
                <a:cs typeface="Sakkal Majalla" panose="02000000000000000000" pitchFamily="2" charset="-78"/>
              </a:rPr>
              <a:t>وضعیت صنایع</a:t>
            </a:r>
            <a:endParaRPr lang="en-US" sz="3200" b="1" dirty="0">
              <a:solidFill>
                <a:schemeClr val="tx2"/>
              </a:solidFill>
              <a:latin typeface="Sakkal Majalla" panose="02000000000000000000" pitchFamily="2" charset="-78"/>
              <a:ea typeface="+mj-ea"/>
              <a:cs typeface="Sakkal Majalla" panose="02000000000000000000" pitchFamily="2" charset="-78"/>
            </a:endParaRPr>
          </a:p>
        </p:txBody>
      </p:sp>
      <p:sp>
        <p:nvSpPr>
          <p:cNvPr id="9" name="Rectangle 8"/>
          <p:cNvSpPr/>
          <p:nvPr/>
        </p:nvSpPr>
        <p:spPr>
          <a:xfrm>
            <a:off x="6050705" y="4725296"/>
            <a:ext cx="4163319" cy="584775"/>
          </a:xfrm>
          <a:prstGeom prst="rect">
            <a:avLst/>
          </a:prstGeom>
        </p:spPr>
        <p:txBody>
          <a:bodyPr wrap="none">
            <a:spAutoFit/>
          </a:bodyPr>
          <a:lstStyle/>
          <a:p>
            <a:pPr marL="457200" lvl="0" indent="-457200" algn="r" rtl="1">
              <a:buFont typeface="Wingdings" panose="05000000000000000000" pitchFamily="2" charset="2"/>
              <a:buChar char="ü"/>
            </a:pPr>
            <a:r>
              <a:rPr lang="fa-IR" sz="3200" b="1" dirty="0">
                <a:solidFill>
                  <a:schemeClr val="tx2"/>
                </a:solidFill>
                <a:latin typeface="Sakkal Majalla" panose="02000000000000000000" pitchFamily="2" charset="-78"/>
                <a:ea typeface="+mj-ea"/>
                <a:cs typeface="Sakkal Majalla" panose="02000000000000000000" pitchFamily="2" charset="-78"/>
              </a:rPr>
              <a:t>ویژگی های همگون فرم شهری</a:t>
            </a:r>
            <a:endParaRPr lang="en-US" sz="3200" b="1" dirty="0">
              <a:solidFill>
                <a:schemeClr val="tx2"/>
              </a:solidFill>
              <a:latin typeface="Sakkal Majalla" panose="02000000000000000000" pitchFamily="2" charset="-78"/>
              <a:ea typeface="+mj-ea"/>
              <a:cs typeface="Sakkal Majalla" panose="02000000000000000000" pitchFamily="2" charset="-78"/>
            </a:endParaRPr>
          </a:p>
        </p:txBody>
      </p:sp>
    </p:spTree>
    <p:extLst>
      <p:ext uri="{BB962C8B-B14F-4D97-AF65-F5344CB8AC3E}">
        <p14:creationId xmlns:p14="http://schemas.microsoft.com/office/powerpoint/2010/main" val="242444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53001"/>
          </a:xfrm>
        </p:spPr>
        <p:txBody>
          <a:bodyPr/>
          <a:lstStyle/>
          <a:p>
            <a:pPr algn="ctr"/>
            <a:r>
              <a:rPr lang="fa-IR" sz="4400" dirty="0" smtClean="0">
                <a:latin typeface="Sakkal Majalla" panose="02000000000000000000" pitchFamily="2" charset="-78"/>
                <a:cs typeface="Sakkal Majalla" panose="02000000000000000000" pitchFamily="2" charset="-78"/>
              </a:rPr>
              <a:t>نوشهرها</a:t>
            </a:r>
            <a:endParaRPr lang="en-US" sz="4400"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4130567" y="2383182"/>
            <a:ext cx="3790942" cy="2535659"/>
          </a:xfrm>
        </p:spPr>
        <p:txBody>
          <a:bodyPr>
            <a:normAutofit/>
          </a:bodyPr>
          <a:lstStyle/>
          <a:p>
            <a:pPr marL="0" indent="0" algn="r" rtl="1">
              <a:buNone/>
            </a:pPr>
            <a:r>
              <a:rPr lang="fa-IR" sz="2100" b="1" dirty="0" smtClean="0">
                <a:latin typeface="Sakkal Majalla" panose="02000000000000000000" pitchFamily="2" charset="-78"/>
                <a:cs typeface="Sakkal Majalla" panose="02000000000000000000" pitchFamily="2" charset="-78"/>
              </a:rPr>
              <a:t>نو شهرها به دو دسته تقسیم می شوند:</a:t>
            </a:r>
          </a:p>
          <a:p>
            <a:pPr marL="457200" indent="-457200" algn="r" rtl="1">
              <a:buFont typeface="+mj-lt"/>
              <a:buAutoNum type="arabicParenR"/>
            </a:pPr>
            <a:r>
              <a:rPr lang="fa-IR" sz="2100" b="1" dirty="0" smtClean="0">
                <a:latin typeface="Sakkal Majalla" panose="02000000000000000000" pitchFamily="2" charset="-78"/>
                <a:cs typeface="Sakkal Majalla" panose="02000000000000000000" pitchFamily="2" charset="-78"/>
              </a:rPr>
              <a:t>باستیدها</a:t>
            </a:r>
          </a:p>
          <a:p>
            <a:pPr marL="457200" indent="-457200" algn="r" rtl="1">
              <a:buFont typeface="+mj-lt"/>
              <a:buAutoNum type="arabicParenR"/>
            </a:pPr>
            <a:r>
              <a:rPr lang="fa-IR" sz="2100" b="1" dirty="0" smtClean="0">
                <a:latin typeface="Sakkal Majalla" panose="02000000000000000000" pitchFamily="2" charset="-78"/>
                <a:cs typeface="Sakkal Majalla" panose="02000000000000000000" pitchFamily="2" charset="-78"/>
              </a:rPr>
              <a:t>شهر نوبنیاد</a:t>
            </a:r>
          </a:p>
          <a:p>
            <a:pPr marL="457200" indent="-457200" algn="r" rtl="1">
              <a:buFont typeface="+mj-lt"/>
              <a:buAutoNum type="arabicParenR"/>
            </a:pPr>
            <a:endParaRPr lang="fa-IR" sz="2100" b="1" dirty="0">
              <a:latin typeface="Sakkal Majalla" panose="02000000000000000000" pitchFamily="2" charset="-78"/>
              <a:cs typeface="Sakkal Majalla" panose="02000000000000000000" pitchFamily="2" charset="-78"/>
            </a:endParaRPr>
          </a:p>
          <a:p>
            <a:pPr marL="457200" indent="-457200" algn="r" rtl="1">
              <a:buFont typeface="+mj-lt"/>
              <a:buAutoNum type="arabicParenR"/>
            </a:pPr>
            <a:endParaRPr lang="en-US" sz="2100" b="1" dirty="0"/>
          </a:p>
        </p:txBody>
      </p:sp>
    </p:spTree>
    <p:extLst>
      <p:ext uri="{BB962C8B-B14F-4D97-AF65-F5344CB8AC3E}">
        <p14:creationId xmlns:p14="http://schemas.microsoft.com/office/powerpoint/2010/main" val="1325488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2856" y="395177"/>
            <a:ext cx="9404723" cy="1400530"/>
          </a:xfrm>
        </p:spPr>
        <p:txBody>
          <a:bodyPr/>
          <a:lstStyle/>
          <a:p>
            <a:pPr algn="ctr"/>
            <a:r>
              <a:rPr lang="fa-IR" sz="4000" dirty="0" smtClean="0">
                <a:latin typeface="Sakkal Majalla" panose="02000000000000000000" pitchFamily="2" charset="-78"/>
                <a:cs typeface="Sakkal Majalla" panose="02000000000000000000" pitchFamily="2" charset="-78"/>
              </a:rPr>
              <a:t>باستیدها</a:t>
            </a:r>
            <a:endParaRPr lang="en-US" sz="4000"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1150609" y="2280746"/>
            <a:ext cx="9656970" cy="2998800"/>
          </a:xfrm>
        </p:spPr>
        <p:txBody>
          <a:bodyPr>
            <a:normAutofit/>
          </a:bodyPr>
          <a:lstStyle/>
          <a:p>
            <a:pPr algn="r" rtl="1">
              <a:lnSpc>
                <a:spcPct val="150000"/>
              </a:lnSpc>
              <a:buFont typeface="Wingdings" panose="05000000000000000000" pitchFamily="2" charset="2"/>
              <a:buChar char="§"/>
            </a:pPr>
            <a:r>
              <a:rPr lang="fa-IR" dirty="0" smtClean="0">
                <a:latin typeface="Sakkal Majalla" panose="02000000000000000000" pitchFamily="2" charset="-78"/>
                <a:cs typeface="Sakkal Majalla" panose="02000000000000000000" pitchFamily="2" charset="-78"/>
              </a:rPr>
              <a:t>سه اصل اساسی که طراحی همه ی باستیدها بر اساس آن استوار بود:</a:t>
            </a:r>
          </a:p>
          <a:p>
            <a:pPr marL="457200" indent="-457200" algn="just" rtl="1">
              <a:lnSpc>
                <a:spcPct val="150000"/>
              </a:lnSpc>
              <a:buFont typeface="+mj-lt"/>
              <a:buAutoNum type="arabicParenR"/>
            </a:pPr>
            <a:r>
              <a:rPr lang="fa-IR" dirty="0" smtClean="0">
                <a:latin typeface="Sakkal Majalla" panose="02000000000000000000" pitchFamily="2" charset="-78"/>
                <a:cs typeface="Sakkal Majalla" panose="02000000000000000000" pitchFamily="2" charset="-78"/>
              </a:rPr>
              <a:t>نوشهرها براساس </a:t>
            </a:r>
            <a:r>
              <a:rPr lang="fa-IR" dirty="0">
                <a:latin typeface="Sakkal Majalla" panose="02000000000000000000" pitchFamily="2" charset="-78"/>
                <a:cs typeface="Sakkal Majalla" panose="02000000000000000000" pitchFamily="2" charset="-78"/>
              </a:rPr>
              <a:t>فرم های از پیش طراحی شده شکل می گرفتند.</a:t>
            </a:r>
          </a:p>
          <a:p>
            <a:pPr marL="457200" indent="-457200" algn="just" rtl="1">
              <a:lnSpc>
                <a:spcPct val="150000"/>
              </a:lnSpc>
              <a:buFont typeface="+mj-lt"/>
              <a:buAutoNum type="arabicParenR"/>
            </a:pPr>
            <a:r>
              <a:rPr lang="fa-IR" dirty="0">
                <a:latin typeface="Sakkal Majalla" panose="02000000000000000000" pitchFamily="2" charset="-78"/>
                <a:cs typeface="Sakkal Majalla" panose="02000000000000000000" pitchFamily="2" charset="-78"/>
              </a:rPr>
              <a:t>سیستم شطرنجی تقسیم اراضی ،اساس بافت آنها را تشکیل می داد.</a:t>
            </a:r>
          </a:p>
          <a:p>
            <a:pPr marL="457200" indent="-457200" algn="just" rtl="1">
              <a:lnSpc>
                <a:spcPct val="150000"/>
              </a:lnSpc>
              <a:buFont typeface="+mj-lt"/>
              <a:buAutoNum type="arabicParenR"/>
            </a:pPr>
            <a:r>
              <a:rPr lang="fa-IR" dirty="0">
                <a:latin typeface="Sakkal Majalla" panose="02000000000000000000" pitchFamily="2" charset="-78"/>
                <a:cs typeface="Sakkal Majalla" panose="02000000000000000000" pitchFamily="2" charset="-78"/>
              </a:rPr>
              <a:t>انگیزه اصلی برای سکونت در یک باستید،واگذاری یک قطعه زمین مسکونی در داخل شهر و یک قطعه زمین مزروعی در خارج از شهر و سایر امتیازات اقتصادی بوده است.</a:t>
            </a:r>
          </a:p>
        </p:txBody>
      </p:sp>
      <p:pic>
        <p:nvPicPr>
          <p:cNvPr id="4" name="Picture 2" descr="F:\aks\IMG_74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0348" y="679778"/>
            <a:ext cx="3395480" cy="254661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150609" y="5421436"/>
            <a:ext cx="9601201" cy="984885"/>
          </a:xfrm>
          <a:prstGeom prst="rect">
            <a:avLst/>
          </a:prstGeom>
        </p:spPr>
        <p:txBody>
          <a:bodyPr wrap="square">
            <a:spAutoFit/>
          </a:bodyPr>
          <a:lstStyle/>
          <a:p>
            <a:pPr algn="r" rtl="1"/>
            <a:r>
              <a:rPr lang="fa-IR" sz="2000" dirty="0">
                <a:latin typeface="Sakkal Majalla" panose="02000000000000000000" pitchFamily="2" charset="-78"/>
                <a:cs typeface="Sakkal Majalla" panose="02000000000000000000" pitchFamily="2" charset="-78"/>
              </a:rPr>
              <a:t>تمامی نوشهرهایی که در قرن سیزدهم در فرانسه به خصوص در قسمت </a:t>
            </a:r>
            <a:r>
              <a:rPr lang="fa-IR" sz="2000" dirty="0" smtClean="0">
                <a:latin typeface="Sakkal Majalla" panose="02000000000000000000" pitchFamily="2" charset="-78"/>
                <a:cs typeface="Sakkal Majalla" panose="02000000000000000000" pitchFamily="2" charset="-78"/>
              </a:rPr>
              <a:t>جنوب  </a:t>
            </a:r>
            <a:r>
              <a:rPr lang="fa-IR" sz="2000" dirty="0">
                <a:latin typeface="Sakkal Majalla" panose="02000000000000000000" pitchFamily="2" charset="-78"/>
                <a:cs typeface="Sakkal Majalla" panose="02000000000000000000" pitchFamily="2" charset="-78"/>
              </a:rPr>
              <a:t>غربی آن توسط فرانسویان به طور کلی و توسط ادوارد اول به طور اخص بنا شده </a:t>
            </a:r>
            <a:r>
              <a:rPr lang="fa-IR" sz="2000" dirty="0" smtClean="0">
                <a:latin typeface="Sakkal Majalla" panose="02000000000000000000" pitchFamily="2" charset="-78"/>
                <a:cs typeface="Sakkal Majalla" panose="02000000000000000000" pitchFamily="2" charset="-78"/>
              </a:rPr>
              <a:t>و </a:t>
            </a:r>
            <a:r>
              <a:rPr lang="fa-IR" sz="2000" dirty="0">
                <a:latin typeface="Sakkal Majalla" panose="02000000000000000000" pitchFamily="2" charset="-78"/>
                <a:cs typeface="Sakkal Majalla" panose="02000000000000000000" pitchFamily="2" charset="-78"/>
              </a:rPr>
              <a:t>همچنین شهرهایی که ادوارد اول در انگلیس و ولز بنا نموده است،باستید </a:t>
            </a:r>
            <a:r>
              <a:rPr lang="fa-IR" sz="2000" dirty="0" smtClean="0">
                <a:latin typeface="Sakkal Majalla" panose="02000000000000000000" pitchFamily="2" charset="-78"/>
                <a:cs typeface="Sakkal Majalla" panose="02000000000000000000" pitchFamily="2" charset="-78"/>
              </a:rPr>
              <a:t>نامیده می </a:t>
            </a:r>
            <a:r>
              <a:rPr lang="fa-IR" sz="2000" dirty="0">
                <a:latin typeface="Sakkal Majalla" panose="02000000000000000000" pitchFamily="2" charset="-78"/>
                <a:cs typeface="Sakkal Majalla" panose="02000000000000000000" pitchFamily="2" charset="-78"/>
              </a:rPr>
              <a:t>شود.</a:t>
            </a:r>
          </a:p>
          <a:p>
            <a:pPr algn="r" rtl="1"/>
            <a:endParaRPr lang="fa-IR" dirty="0">
              <a:latin typeface="Sakkal Majalla" panose="02000000000000000000" pitchFamily="2" charset="-78"/>
              <a:cs typeface="Sakkal Majalla" panose="02000000000000000000" pitchFamily="2" charset="-78"/>
            </a:endParaRPr>
          </a:p>
        </p:txBody>
      </p:sp>
      <p:sp>
        <p:nvSpPr>
          <p:cNvPr id="7" name="TextBox 6"/>
          <p:cNvSpPr txBox="1"/>
          <p:nvPr/>
        </p:nvSpPr>
        <p:spPr>
          <a:xfrm>
            <a:off x="679191" y="3194601"/>
            <a:ext cx="2837793" cy="369332"/>
          </a:xfrm>
          <a:prstGeom prst="rect">
            <a:avLst/>
          </a:prstGeom>
          <a:noFill/>
        </p:spPr>
        <p:txBody>
          <a:bodyPr wrap="square" rtlCol="0">
            <a:spAutoFit/>
          </a:bodyPr>
          <a:lstStyle/>
          <a:p>
            <a:r>
              <a:rPr lang="fa-IR" dirty="0" smtClean="0"/>
              <a:t>تاریخ شکل شهر،جیمزموریس</a:t>
            </a:r>
            <a:endParaRPr lang="en-US" dirty="0"/>
          </a:p>
        </p:txBody>
      </p:sp>
    </p:spTree>
    <p:extLst>
      <p:ext uri="{BB962C8B-B14F-4D97-AF65-F5344CB8AC3E}">
        <p14:creationId xmlns:p14="http://schemas.microsoft.com/office/powerpoint/2010/main" val="174104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1000"/>
                                        <p:tgtEl>
                                          <p:spTgt spid="3">
                                            <p:txEl>
                                              <p:pRg st="1" end="1"/>
                                            </p:txEl>
                                          </p:spTgt>
                                        </p:tgtEl>
                                      </p:cBhvr>
                                    </p:animEffect>
                                    <p:anim calcmode="lin" valueType="num">
                                      <p:cBhvr>
                                        <p:cTn id="2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1000"/>
                                        <p:tgtEl>
                                          <p:spTgt spid="3">
                                            <p:txEl>
                                              <p:pRg st="2" end="2"/>
                                            </p:txEl>
                                          </p:spTgt>
                                        </p:tgtEl>
                                      </p:cBhvr>
                                    </p:animEffect>
                                    <p:anim calcmode="lin" valueType="num">
                                      <p:cBhvr>
                                        <p:cTn id="3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3">
                                            <p:txEl>
                                              <p:pRg st="3" end="3"/>
                                            </p:txEl>
                                          </p:spTgt>
                                        </p:tgtEl>
                                        <p:attrNameLst>
                                          <p:attrName>style.visibility</p:attrName>
                                        </p:attrNameLst>
                                      </p:cBhvr>
                                      <p:to>
                                        <p:strVal val="visible"/>
                                      </p:to>
                                    </p:set>
                                    <p:animEffect transition="in" filter="fade">
                                      <p:cBhvr>
                                        <p:cTn id="44" dur="1000"/>
                                        <p:tgtEl>
                                          <p:spTgt spid="3">
                                            <p:txEl>
                                              <p:pRg st="3" end="3"/>
                                            </p:txEl>
                                          </p:spTgt>
                                        </p:tgtEl>
                                      </p:cBhvr>
                                    </p:animEffect>
                                    <p:anim calcmode="lin" valueType="num">
                                      <p:cBhvr>
                                        <p:cTn id="4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3600" dirty="0" smtClean="0"/>
              <a:t>شهرهای نو بنیاد</a:t>
            </a:r>
            <a:endParaRPr lang="en-US" sz="3600" dirty="0"/>
          </a:p>
        </p:txBody>
      </p:sp>
      <p:sp>
        <p:nvSpPr>
          <p:cNvPr id="3" name="Content Placeholder 2"/>
          <p:cNvSpPr>
            <a:spLocks noGrp="1"/>
          </p:cNvSpPr>
          <p:nvPr>
            <p:ph idx="1"/>
          </p:nvPr>
        </p:nvSpPr>
        <p:spPr>
          <a:xfrm>
            <a:off x="1103312" y="1608084"/>
            <a:ext cx="9380757" cy="4640316"/>
          </a:xfrm>
        </p:spPr>
        <p:txBody>
          <a:bodyPr>
            <a:normAutofit/>
          </a:bodyPr>
          <a:lstStyle/>
          <a:p>
            <a:pPr algn="just" rtl="1">
              <a:lnSpc>
                <a:spcPct val="150000"/>
              </a:lnSpc>
              <a:buFont typeface="Courier New" panose="02070309020205020404" pitchFamily="49" charset="0"/>
              <a:buChar char="o"/>
            </a:pPr>
            <a:r>
              <a:rPr lang="fa-IR" dirty="0">
                <a:latin typeface="Sakkal Majalla" panose="02000000000000000000" pitchFamily="2" charset="-78"/>
                <a:cs typeface="Sakkal Majalla" panose="02000000000000000000" pitchFamily="2" charset="-78"/>
              </a:rPr>
              <a:t>تعداد کمی ا</a:t>
            </a:r>
            <a:r>
              <a:rPr lang="fa-IR" dirty="0" smtClean="0">
                <a:latin typeface="Sakkal Majalla" panose="02000000000000000000" pitchFamily="2" charset="-78"/>
                <a:cs typeface="Sakkal Majalla" panose="02000000000000000000" pitchFamily="2" charset="-78"/>
              </a:rPr>
              <a:t>ز </a:t>
            </a:r>
            <a:r>
              <a:rPr lang="fa-IR" dirty="0">
                <a:latin typeface="Sakkal Majalla" panose="02000000000000000000" pitchFamily="2" charset="-78"/>
                <a:cs typeface="Sakkal Majalla" panose="02000000000000000000" pitchFamily="2" charset="-78"/>
              </a:rPr>
              <a:t>شهرهای </a:t>
            </a:r>
            <a:r>
              <a:rPr lang="fa-IR" dirty="0" smtClean="0">
                <a:latin typeface="Sakkal Majalla" panose="02000000000000000000" pitchFamily="2" charset="-78"/>
                <a:cs typeface="Sakkal Majalla" panose="02000000000000000000" pitchFamily="2" charset="-78"/>
              </a:rPr>
              <a:t>نوبنیاد </a:t>
            </a:r>
            <a:r>
              <a:rPr lang="fa-IR" dirty="0">
                <a:latin typeface="Sakkal Majalla" panose="02000000000000000000" pitchFamily="2" charset="-78"/>
                <a:cs typeface="Sakkal Majalla" panose="02000000000000000000" pitchFamily="2" charset="-78"/>
              </a:rPr>
              <a:t>انگلیس با انگیزه های مشابه استراتژیک سیاسی و نظامی شکل گرفته اند. </a:t>
            </a:r>
            <a:endParaRPr lang="fa-IR" dirty="0" smtClean="0">
              <a:latin typeface="Sakkal Majalla" panose="02000000000000000000" pitchFamily="2" charset="-78"/>
              <a:cs typeface="Sakkal Majalla" panose="02000000000000000000" pitchFamily="2" charset="-78"/>
            </a:endParaRPr>
          </a:p>
          <a:p>
            <a:pPr algn="just" rtl="1">
              <a:lnSpc>
                <a:spcPct val="150000"/>
              </a:lnSpc>
              <a:buFont typeface="Courier New" panose="02070309020205020404" pitchFamily="49" charset="0"/>
              <a:buChar char="o"/>
            </a:pPr>
            <a:r>
              <a:rPr lang="fa-IR" dirty="0" smtClean="0">
                <a:latin typeface="Sakkal Majalla" panose="02000000000000000000" pitchFamily="2" charset="-78"/>
                <a:cs typeface="Sakkal Majalla" panose="02000000000000000000" pitchFamily="2" charset="-78"/>
              </a:rPr>
              <a:t>اکثریت </a:t>
            </a:r>
            <a:r>
              <a:rPr lang="fa-IR" dirty="0">
                <a:latin typeface="Sakkal Majalla" panose="02000000000000000000" pitchFamily="2" charset="-78"/>
                <a:cs typeface="Sakkal Majalla" panose="02000000000000000000" pitchFamily="2" charset="-78"/>
              </a:rPr>
              <a:t>قریب به اتفاق شهرهای </a:t>
            </a:r>
            <a:r>
              <a:rPr lang="fa-IR" dirty="0" smtClean="0">
                <a:latin typeface="Sakkal Majalla" panose="02000000000000000000" pitchFamily="2" charset="-78"/>
                <a:cs typeface="Sakkal Majalla" panose="02000000000000000000" pitchFamily="2" charset="-78"/>
              </a:rPr>
              <a:t>نوبنیاد عملکردی </a:t>
            </a:r>
            <a:r>
              <a:rPr lang="fa-IR" dirty="0">
                <a:latin typeface="Sakkal Majalla" panose="02000000000000000000" pitchFamily="2" charset="-78"/>
                <a:cs typeface="Sakkal Majalla" panose="02000000000000000000" pitchFamily="2" charset="-78"/>
              </a:rPr>
              <a:t>تجاری </a:t>
            </a:r>
            <a:r>
              <a:rPr lang="fa-IR" dirty="0" smtClean="0">
                <a:latin typeface="Sakkal Majalla" panose="02000000000000000000" pitchFamily="2" charset="-78"/>
                <a:cs typeface="Sakkal Majalla" panose="02000000000000000000" pitchFamily="2" charset="-78"/>
              </a:rPr>
              <a:t>داشتند. </a:t>
            </a:r>
            <a:endParaRPr lang="fa-IR" dirty="0">
              <a:latin typeface="Sakkal Majalla" panose="02000000000000000000" pitchFamily="2" charset="-78"/>
              <a:cs typeface="Sakkal Majalla" panose="02000000000000000000" pitchFamily="2" charset="-78"/>
            </a:endParaRPr>
          </a:p>
          <a:p>
            <a:pPr algn="just" rtl="1">
              <a:lnSpc>
                <a:spcPct val="150000"/>
              </a:lnSpc>
              <a:buFont typeface="Courier New" panose="02070309020205020404" pitchFamily="49" charset="0"/>
              <a:buChar char="o"/>
            </a:pPr>
            <a:r>
              <a:rPr lang="fa-IR" dirty="0" smtClean="0">
                <a:latin typeface="Sakkal Majalla" panose="02000000000000000000" pitchFamily="2" charset="-78"/>
                <a:cs typeface="Sakkal Majalla" panose="02000000000000000000" pitchFamily="2" charset="-78"/>
              </a:rPr>
              <a:t>در </a:t>
            </a:r>
            <a:r>
              <a:rPr lang="fa-IR" dirty="0">
                <a:latin typeface="Sakkal Majalla" panose="02000000000000000000" pitchFamily="2" charset="-78"/>
                <a:cs typeface="Sakkal Majalla" panose="02000000000000000000" pitchFamily="2" charset="-78"/>
              </a:rPr>
              <a:t>سده های میانه،علت وجودی شهرها،جاده های ارتباطی بودند.</a:t>
            </a:r>
          </a:p>
          <a:p>
            <a:pPr algn="just" rtl="1">
              <a:lnSpc>
                <a:spcPct val="150000"/>
              </a:lnSpc>
              <a:buFont typeface="Courier New" panose="02070309020205020404" pitchFamily="49" charset="0"/>
              <a:buChar char="o"/>
            </a:pPr>
            <a:r>
              <a:rPr lang="fa-IR" dirty="0" smtClean="0">
                <a:latin typeface="Sakkal Majalla" panose="02000000000000000000" pitchFamily="2" charset="-78"/>
                <a:cs typeface="Sakkal Majalla" panose="02000000000000000000" pitchFamily="2" charset="-78"/>
              </a:rPr>
              <a:t>بیشتر</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این</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نوشهرها</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تا</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حدودی</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به</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علت</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استقرار</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در</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محلهای </a:t>
            </a:r>
            <a:r>
              <a:rPr lang="fa-IR" dirty="0">
                <a:latin typeface="Sakkal Majalla" panose="02000000000000000000" pitchFamily="2" charset="-78"/>
                <a:cs typeface="Sakkal Majalla" panose="02000000000000000000" pitchFamily="2" charset="-78"/>
              </a:rPr>
              <a:t>نامناسب </a:t>
            </a:r>
            <a:r>
              <a:rPr lang="fa-IR" dirty="0" smtClean="0">
                <a:latin typeface="Sakkal Majalla" panose="02000000000000000000" pitchFamily="2" charset="-78"/>
                <a:cs typeface="Sakkal Majalla" panose="02000000000000000000" pitchFamily="2" charset="-78"/>
              </a:rPr>
              <a:t>و</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فقدان </a:t>
            </a:r>
            <a:r>
              <a:rPr lang="fa-IR" dirty="0">
                <a:latin typeface="Sakkal Majalla" panose="02000000000000000000" pitchFamily="2" charset="-78"/>
                <a:cs typeface="Sakkal Majalla" panose="02000000000000000000" pitchFamily="2" charset="-78"/>
              </a:rPr>
              <a:t>زمین </a:t>
            </a:r>
            <a:r>
              <a:rPr lang="fa-IR" dirty="0" smtClean="0">
                <a:latin typeface="Sakkal Majalla" panose="02000000000000000000" pitchFamily="2" charset="-78"/>
                <a:cs typeface="Sakkal Majalla" panose="02000000000000000000" pitchFamily="2" charset="-78"/>
              </a:rPr>
              <a:t>کافی</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و </a:t>
            </a:r>
            <a:r>
              <a:rPr lang="fa-IR" dirty="0">
                <a:latin typeface="Sakkal Majalla" panose="02000000000000000000" pitchFamily="2" charset="-78"/>
                <a:cs typeface="Sakkal Majalla" panose="02000000000000000000" pitchFamily="2" charset="-78"/>
              </a:rPr>
              <a:t>عدم </a:t>
            </a:r>
            <a:r>
              <a:rPr lang="fa-IR" dirty="0" smtClean="0">
                <a:latin typeface="Sakkal Majalla" panose="02000000000000000000" pitchFamily="2" charset="-78"/>
                <a:cs typeface="Sakkal Majalla" panose="02000000000000000000" pitchFamily="2" charset="-78"/>
              </a:rPr>
              <a:t>وجود</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جمعیت</a:t>
            </a:r>
            <a:r>
              <a:rPr lang="en-US" dirty="0" smtClean="0">
                <a:latin typeface="Sakkal Majalla" panose="02000000000000000000" pitchFamily="2" charset="-78"/>
                <a:cs typeface="Sakkal Majalla" panose="02000000000000000000" pitchFamily="2" charset="-78"/>
              </a:rPr>
              <a:t> </a:t>
            </a:r>
            <a:r>
              <a:rPr lang="fa-IR" dirty="0" smtClean="0">
                <a:latin typeface="Sakkal Majalla" panose="02000000000000000000" pitchFamily="2" charset="-78"/>
                <a:cs typeface="Sakkal Majalla" panose="02000000000000000000" pitchFamily="2" charset="-78"/>
              </a:rPr>
              <a:t>کافی </a:t>
            </a:r>
            <a:r>
              <a:rPr lang="fa-IR" dirty="0">
                <a:latin typeface="Sakkal Majalla" panose="02000000000000000000" pitchFamily="2" charset="-78"/>
                <a:cs typeface="Sakkal Majalla" panose="02000000000000000000" pitchFamily="2" charset="-78"/>
              </a:rPr>
              <a:t>با شکست روبه رو می شدند. برای نمونه،سالیزبری یکی از شهرهای نوبنیاد انگلیس است.</a:t>
            </a:r>
            <a:endParaRPr lang="en-US" dirty="0">
              <a:latin typeface="Sakkal Majalla" panose="02000000000000000000" pitchFamily="2" charset="-78"/>
              <a:cs typeface="Sakkal Majalla" panose="02000000000000000000" pitchFamily="2" charset="-78"/>
            </a:endParaRPr>
          </a:p>
        </p:txBody>
      </p:sp>
      <p:sp>
        <p:nvSpPr>
          <p:cNvPr id="4" name="Rectangle 3"/>
          <p:cNvSpPr/>
          <p:nvPr/>
        </p:nvSpPr>
        <p:spPr>
          <a:xfrm>
            <a:off x="1280831" y="4918841"/>
            <a:ext cx="8911892" cy="400110"/>
          </a:xfrm>
          <a:prstGeom prst="rect">
            <a:avLst/>
          </a:prstGeom>
        </p:spPr>
        <p:txBody>
          <a:bodyPr wrap="square">
            <a:spAutoFit/>
          </a:bodyPr>
          <a:lstStyle/>
          <a:p>
            <a:pPr algn="r" rtl="1"/>
            <a:r>
              <a:rPr lang="fa-IR" sz="2000" dirty="0">
                <a:latin typeface="Sakkal Majalla" panose="02000000000000000000" pitchFamily="2" charset="-78"/>
                <a:cs typeface="Sakkal Majalla" panose="02000000000000000000" pitchFamily="2" charset="-78"/>
              </a:rPr>
              <a:t>به تمامی نوشهرهای دیگر قرون وسطی چه با طرحی از پیش </a:t>
            </a:r>
            <a:r>
              <a:rPr lang="fa-IR" sz="2000" dirty="0" smtClean="0">
                <a:latin typeface="Sakkal Majalla" panose="02000000000000000000" pitchFamily="2" charset="-78"/>
                <a:cs typeface="Sakkal Majalla" panose="02000000000000000000" pitchFamily="2" charset="-78"/>
              </a:rPr>
              <a:t>تعیین شده </a:t>
            </a:r>
            <a:r>
              <a:rPr lang="fa-IR" sz="2000" dirty="0">
                <a:latin typeface="Sakkal Majalla" panose="02000000000000000000" pitchFamily="2" charset="-78"/>
                <a:cs typeface="Sakkal Majalla" panose="02000000000000000000" pitchFamily="2" charset="-78"/>
              </a:rPr>
              <a:t>باشند ویا نباشند اطلاق می شود.</a:t>
            </a:r>
            <a:endParaRPr lang="fa-IR" sz="2000" dirty="0"/>
          </a:p>
        </p:txBody>
      </p:sp>
    </p:spTree>
    <p:extLst>
      <p:ext uri="{BB962C8B-B14F-4D97-AF65-F5344CB8AC3E}">
        <p14:creationId xmlns:p14="http://schemas.microsoft.com/office/powerpoint/2010/main" val="56985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1000"/>
                                        <p:tgtEl>
                                          <p:spTgt spid="3">
                                            <p:txEl>
                                              <p:pRg st="1" end="1"/>
                                            </p:txEl>
                                          </p:spTgt>
                                        </p:tgtEl>
                                      </p:cBhvr>
                                    </p:animEffect>
                                    <p:anim calcmode="lin" valueType="num">
                                      <p:cBhvr>
                                        <p:cTn id="2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latin typeface="Sakkal Majalla" panose="02000000000000000000" pitchFamily="2" charset="-78"/>
                <a:cs typeface="Sakkal Majalla" panose="02000000000000000000" pitchFamily="2" charset="-78"/>
              </a:rPr>
              <a:t>منابع</a:t>
            </a:r>
            <a:endParaRPr lang="en-US"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p:txBody>
          <a:bodyPr>
            <a:normAutofit/>
          </a:bodyPr>
          <a:lstStyle/>
          <a:p>
            <a:pPr algn="r" rtl="1">
              <a:buFont typeface="Arial" panose="020B0604020202020204" pitchFamily="34" charset="0"/>
              <a:buChar char="•"/>
            </a:pPr>
            <a:r>
              <a:rPr lang="fa-IR" sz="2400" dirty="0">
                <a:latin typeface="Sakkal Majalla" panose="02000000000000000000" pitchFamily="2" charset="-78"/>
                <a:cs typeface="Sakkal Majalla" panose="02000000000000000000" pitchFamily="2" charset="-78"/>
              </a:rPr>
              <a:t>تاریخ شکل شهر، جیمز موریس، 1392</a:t>
            </a:r>
          </a:p>
          <a:p>
            <a:pPr algn="r" rtl="1">
              <a:buFont typeface="Arial" panose="020B0604020202020204" pitchFamily="34" charset="0"/>
              <a:buChar char="•"/>
            </a:pPr>
            <a:r>
              <a:rPr lang="fa-IR" sz="2400" dirty="0">
                <a:latin typeface="Sakkal Majalla" panose="02000000000000000000" pitchFamily="2" charset="-78"/>
                <a:cs typeface="Sakkal Majalla" panose="02000000000000000000" pitchFamily="2" charset="-78"/>
              </a:rPr>
              <a:t>جامعه شناسی شهری، شارع پور</a:t>
            </a:r>
          </a:p>
          <a:p>
            <a:pPr algn="r" rtl="1">
              <a:buFont typeface="Arial" panose="020B0604020202020204" pitchFamily="34" charset="0"/>
              <a:buChar char="•"/>
            </a:pPr>
            <a:r>
              <a:rPr lang="en-US" sz="2400" dirty="0">
                <a:latin typeface="Sakkal Majalla" panose="02000000000000000000" pitchFamily="2" charset="-78"/>
                <a:cs typeface="Sakkal Majalla" panose="02000000000000000000" pitchFamily="2" charset="-78"/>
                <a:hlinkClick r:id="rId2"/>
              </a:rPr>
              <a:t>www.mosallas-group.ir</a:t>
            </a:r>
            <a:endParaRPr lang="en-US" sz="2400" dirty="0">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fa-IR" sz="2400" dirty="0">
                <a:latin typeface="Sakkal Majalla" panose="02000000000000000000" pitchFamily="2" charset="-78"/>
                <a:cs typeface="Sakkal Majalla" panose="02000000000000000000" pitchFamily="2" charset="-78"/>
              </a:rPr>
              <a:t>ویکی پدیا</a:t>
            </a:r>
            <a:endParaRPr lang="en-US" sz="2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4237635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9790" y="526455"/>
            <a:ext cx="9404723" cy="1400530"/>
          </a:xfrm>
        </p:spPr>
        <p:txBody>
          <a:bodyPr/>
          <a:lstStyle/>
          <a:p>
            <a:pPr algn="ctr" rtl="1"/>
            <a:r>
              <a:rPr lang="fa-IR" b="1" dirty="0">
                <a:latin typeface="Sakkal Majalla" panose="02000000000000000000" pitchFamily="2" charset="-78"/>
                <a:cs typeface="Sakkal Majalla" panose="02000000000000000000" pitchFamily="2" charset="-78"/>
              </a:rPr>
              <a:t>مذهب و احیای تجارت</a:t>
            </a:r>
            <a:endParaRPr lang="en-US" b="1" dirty="0">
              <a:latin typeface="Sakkal Majalla" panose="02000000000000000000" pitchFamily="2" charset="-78"/>
              <a:cs typeface="Sakkal Majalla" panose="02000000000000000000" pitchFamily="2" charset="-78"/>
            </a:endParaRPr>
          </a:p>
        </p:txBody>
      </p:sp>
      <p:graphicFrame>
        <p:nvGraphicFramePr>
          <p:cNvPr id="4" name="Diagram 3"/>
          <p:cNvGraphicFramePr/>
          <p:nvPr>
            <p:extLst>
              <p:ext uri="{D42A27DB-BD31-4B8C-83A1-F6EECF244321}">
                <p14:modId xmlns:p14="http://schemas.microsoft.com/office/powerpoint/2010/main" val="1639961814"/>
              </p:ext>
            </p:extLst>
          </p:nvPr>
        </p:nvGraphicFramePr>
        <p:xfrm>
          <a:off x="1574290" y="1674736"/>
          <a:ext cx="8128000" cy="38142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9890989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0534" y="295382"/>
            <a:ext cx="9404723" cy="1400530"/>
          </a:xfrm>
        </p:spPr>
        <p:txBody>
          <a:bodyPr/>
          <a:lstStyle/>
          <a:p>
            <a:pPr algn="ctr"/>
            <a:r>
              <a:rPr lang="fa-IR" sz="4400" b="1" dirty="0">
                <a:latin typeface="Sakkal Majalla" panose="02000000000000000000" pitchFamily="2" charset="-78"/>
                <a:cs typeface="Sakkal Majalla" panose="02000000000000000000" pitchFamily="2" charset="-78"/>
              </a:rPr>
              <a:t>مذهب و احیای تجارت</a:t>
            </a:r>
            <a:endParaRPr lang="en-US" sz="4400"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940158" y="1745070"/>
            <a:ext cx="9221273" cy="4195481"/>
          </a:xfrm>
        </p:spPr>
        <p:txBody>
          <a:bodyPr>
            <a:noAutofit/>
          </a:bodyPr>
          <a:lstStyle/>
          <a:p>
            <a:pPr marL="0" indent="0" algn="r" rtl="1">
              <a:lnSpc>
                <a:spcPct val="150000"/>
              </a:lnSpc>
              <a:buNone/>
            </a:pPr>
            <a:endParaRPr lang="fa-IR" sz="1800" dirty="0" smtClean="0">
              <a:latin typeface="Sakkal Majalla" panose="02000000000000000000" pitchFamily="2" charset="-78"/>
              <a:cs typeface="Sakkal Majalla" panose="02000000000000000000" pitchFamily="2" charset="-78"/>
            </a:endParaRPr>
          </a:p>
          <a:p>
            <a:pPr marL="0" indent="0" algn="r" rtl="1">
              <a:lnSpc>
                <a:spcPct val="150000"/>
              </a:lnSpc>
              <a:buNone/>
            </a:pPr>
            <a:endParaRPr lang="fa-IR" sz="1800" dirty="0">
              <a:latin typeface="Sakkal Majalla" panose="02000000000000000000" pitchFamily="2" charset="-78"/>
              <a:cs typeface="Sakkal Majalla" panose="02000000000000000000" pitchFamily="2" charset="-78"/>
            </a:endParaRPr>
          </a:p>
          <a:p>
            <a:pPr marL="0" indent="0" algn="r" rtl="1">
              <a:lnSpc>
                <a:spcPct val="150000"/>
              </a:lnSpc>
              <a:buNone/>
            </a:pPr>
            <a:endParaRPr lang="fa-IR" sz="1800" dirty="0" smtClean="0">
              <a:latin typeface="Sakkal Majalla" panose="02000000000000000000" pitchFamily="2" charset="-78"/>
              <a:cs typeface="Sakkal Majalla" panose="02000000000000000000" pitchFamily="2" charset="-78"/>
            </a:endParaRPr>
          </a:p>
          <a:p>
            <a:pPr marL="0" indent="0" algn="r" rtl="1">
              <a:lnSpc>
                <a:spcPct val="150000"/>
              </a:lnSpc>
              <a:buNone/>
            </a:pPr>
            <a:endParaRPr lang="fa-IR" sz="1800" dirty="0">
              <a:latin typeface="Sakkal Majalla" panose="02000000000000000000" pitchFamily="2" charset="-78"/>
              <a:cs typeface="Sakkal Majalla" panose="02000000000000000000" pitchFamily="2" charset="-78"/>
            </a:endParaRPr>
          </a:p>
          <a:p>
            <a:pPr marL="0" indent="0" algn="r" rtl="1">
              <a:lnSpc>
                <a:spcPct val="150000"/>
              </a:lnSpc>
              <a:buNone/>
            </a:pPr>
            <a:endParaRPr lang="fa-IR" sz="1800" dirty="0" smtClean="0">
              <a:latin typeface="Sakkal Majalla" panose="02000000000000000000" pitchFamily="2" charset="-78"/>
              <a:cs typeface="Sakkal Majalla" panose="02000000000000000000" pitchFamily="2" charset="-78"/>
            </a:endParaRPr>
          </a:p>
          <a:p>
            <a:pPr marL="0" indent="0" algn="r" rtl="1">
              <a:lnSpc>
                <a:spcPct val="150000"/>
              </a:lnSpc>
              <a:buNone/>
            </a:pPr>
            <a:endParaRPr lang="fa-IR" sz="1800" dirty="0">
              <a:latin typeface="Sakkal Majalla" panose="02000000000000000000" pitchFamily="2" charset="-78"/>
              <a:cs typeface="Sakkal Majalla" panose="02000000000000000000" pitchFamily="2" charset="-78"/>
            </a:endParaRPr>
          </a:p>
          <a:p>
            <a:pPr marL="0" indent="0" algn="r" rtl="1">
              <a:lnSpc>
                <a:spcPct val="150000"/>
              </a:lnSpc>
              <a:buNone/>
            </a:pPr>
            <a:endParaRPr lang="fa-IR" sz="1800" dirty="0" smtClean="0">
              <a:latin typeface="Sakkal Majalla" panose="02000000000000000000" pitchFamily="2" charset="-78"/>
              <a:cs typeface="Sakkal Majalla" panose="02000000000000000000" pitchFamily="2" charset="-78"/>
            </a:endParaRPr>
          </a:p>
        </p:txBody>
      </p:sp>
      <p:sp>
        <p:nvSpPr>
          <p:cNvPr id="7" name="TextBox 6"/>
          <p:cNvSpPr txBox="1"/>
          <p:nvPr/>
        </p:nvSpPr>
        <p:spPr>
          <a:xfrm>
            <a:off x="934103" y="1192830"/>
            <a:ext cx="10087233" cy="1846659"/>
          </a:xfrm>
          <a:prstGeom prst="rect">
            <a:avLst/>
          </a:prstGeom>
          <a:noFill/>
        </p:spPr>
        <p:txBody>
          <a:bodyPr wrap="square" rtlCol="0">
            <a:spAutoFit/>
          </a:bodyPr>
          <a:lstStyle/>
          <a:p>
            <a:pPr marL="342900" lvl="0" indent="-342900" algn="r" rtl="1">
              <a:buFont typeface="Wingdings" panose="05000000000000000000" pitchFamily="2" charset="2"/>
              <a:buChar char="ü"/>
            </a:pPr>
            <a:r>
              <a:rPr lang="fa-IR" sz="2400" dirty="0">
                <a:latin typeface="Sakkal Majalla" panose="02000000000000000000" pitchFamily="2" charset="-78"/>
                <a:cs typeface="Sakkal Majalla" panose="02000000000000000000" pitchFamily="2" charset="-78"/>
              </a:rPr>
              <a:t>حملات آلمان انسجام اقتصادی و حیات شهری روم غربی را متزلزل نساخت. (به علت آبراه ی تجاری مدیترانه)</a:t>
            </a:r>
            <a:endParaRPr lang="en-US" sz="2400" dirty="0">
              <a:latin typeface="Sakkal Majalla" panose="02000000000000000000" pitchFamily="2" charset="-78"/>
              <a:cs typeface="Sakkal Majalla" panose="02000000000000000000" pitchFamily="2" charset="-78"/>
            </a:endParaRPr>
          </a:p>
          <a:p>
            <a:pPr marL="342900" indent="-342900" algn="r" rtl="1">
              <a:buFont typeface="Wingdings" panose="05000000000000000000" pitchFamily="2" charset="2"/>
              <a:buChar char="ü"/>
            </a:pPr>
            <a:r>
              <a:rPr lang="fa-IR" sz="2400" dirty="0">
                <a:latin typeface="Sakkal Majalla" panose="02000000000000000000" pitchFamily="2" charset="-78"/>
                <a:cs typeface="Sakkal Majalla" panose="02000000000000000000" pitchFamily="2" charset="-78"/>
              </a:rPr>
              <a:t>گسترش اسلام راه ارتباطی حیاتی این منطقه را مسدود کرد. (اوایل قرن هفتم میلادی)</a:t>
            </a:r>
          </a:p>
          <a:p>
            <a:pPr marL="342900" indent="-342900" algn="r" rtl="1">
              <a:buFont typeface="Wingdings" panose="05000000000000000000" pitchFamily="2" charset="2"/>
              <a:buChar char="ü"/>
            </a:pPr>
            <a:r>
              <a:rPr lang="fa-IR" sz="2400" dirty="0" smtClean="0">
                <a:latin typeface="Sakkal Majalla" panose="02000000000000000000" pitchFamily="2" charset="-78"/>
                <a:cs typeface="Sakkal Majalla" panose="02000000000000000000" pitchFamily="2" charset="-78"/>
              </a:rPr>
              <a:t>اسلام </a:t>
            </a:r>
            <a:r>
              <a:rPr lang="fa-IR" sz="2400" dirty="0">
                <a:latin typeface="Sakkal Majalla" panose="02000000000000000000" pitchFamily="2" charset="-78"/>
                <a:cs typeface="Sakkal Majalla" panose="02000000000000000000" pitchFamily="2" charset="-78"/>
              </a:rPr>
              <a:t>قرن هفتم میلادی به اسپانیا رسید و تجارت در آن مناطق از رونق افتاد.</a:t>
            </a:r>
          </a:p>
          <a:p>
            <a:pPr lvl="0" algn="r" rtl="1"/>
            <a:endParaRPr lang="fa-IR" sz="2400" dirty="0">
              <a:latin typeface="Sakkal Majalla" panose="02000000000000000000" pitchFamily="2" charset="-78"/>
              <a:cs typeface="Sakkal Majalla" panose="02000000000000000000" pitchFamily="2" charset="-78"/>
            </a:endParaRPr>
          </a:p>
          <a:p>
            <a:endParaRPr lang="en-US" dirty="0"/>
          </a:p>
        </p:txBody>
      </p:sp>
      <p:sp>
        <p:nvSpPr>
          <p:cNvPr id="8" name="TextBox 7"/>
          <p:cNvSpPr txBox="1"/>
          <p:nvPr/>
        </p:nvSpPr>
        <p:spPr>
          <a:xfrm>
            <a:off x="5977719" y="2619241"/>
            <a:ext cx="5049671" cy="1200329"/>
          </a:xfrm>
          <a:prstGeom prst="rect">
            <a:avLst/>
          </a:prstGeom>
          <a:noFill/>
        </p:spPr>
        <p:txBody>
          <a:bodyPr wrap="square" rtlCol="0">
            <a:spAutoFit/>
          </a:bodyPr>
          <a:lstStyle/>
          <a:p>
            <a:pPr marL="342900" lvl="0" indent="-342900" algn="r" rtl="1">
              <a:buFont typeface="Wingdings" panose="05000000000000000000" pitchFamily="2" charset="2"/>
              <a:buChar char="ü"/>
            </a:pPr>
            <a:r>
              <a:rPr lang="fa-IR" sz="2400" dirty="0">
                <a:solidFill>
                  <a:schemeClr val="tx2">
                    <a:lumMod val="40000"/>
                    <a:lumOff val="60000"/>
                  </a:schemeClr>
                </a:solidFill>
                <a:latin typeface="Sakkal Majalla" panose="02000000000000000000" pitchFamily="2" charset="-78"/>
                <a:cs typeface="Sakkal Majalla" panose="02000000000000000000" pitchFamily="2" charset="-78"/>
              </a:rPr>
              <a:t>رکود تجاری تا قرن دهم ادامه داشت و هرگونه تجارت عمده که به روابط بین المللی نیاز داشت متوقف شد.</a:t>
            </a:r>
          </a:p>
        </p:txBody>
      </p:sp>
      <p:sp>
        <p:nvSpPr>
          <p:cNvPr id="9" name="TextBox 8"/>
          <p:cNvSpPr txBox="1"/>
          <p:nvPr/>
        </p:nvSpPr>
        <p:spPr>
          <a:xfrm>
            <a:off x="1390534" y="5478886"/>
            <a:ext cx="9636857" cy="461665"/>
          </a:xfrm>
          <a:prstGeom prst="rect">
            <a:avLst/>
          </a:prstGeom>
          <a:noFill/>
        </p:spPr>
        <p:txBody>
          <a:bodyPr wrap="square" rtlCol="0">
            <a:spAutoFit/>
          </a:bodyPr>
          <a:lstStyle/>
          <a:p>
            <a:pPr marL="285750" indent="-285750" algn="r" rtl="1">
              <a:buFont typeface="Wingdings" panose="05000000000000000000" pitchFamily="2" charset="2"/>
              <a:buChar char="ü"/>
            </a:pPr>
            <a:r>
              <a:rPr lang="fa-IR" sz="2400" dirty="0">
                <a:latin typeface="Sakkal Majalla" panose="02000000000000000000" pitchFamily="2" charset="-78"/>
                <a:cs typeface="Sakkal Majalla" panose="02000000000000000000" pitchFamily="2" charset="-78"/>
              </a:rPr>
              <a:t>در دهه های نخستین قرن دهم تجارت تقویت گردید و راه های تجاری سرتاسر اروپا از نوع گشوده شد.</a:t>
            </a:r>
            <a:endParaRPr lang="en-US" sz="2400" dirty="0">
              <a:latin typeface="Sakkal Majalla" panose="02000000000000000000" pitchFamily="2" charset="-78"/>
              <a:cs typeface="Sakkal Majalla" panose="02000000000000000000" pitchFamily="2" charset="-78"/>
            </a:endParaRPr>
          </a:p>
        </p:txBody>
      </p:sp>
      <p:sp>
        <p:nvSpPr>
          <p:cNvPr id="10" name="Rectangle 9"/>
          <p:cNvSpPr/>
          <p:nvPr/>
        </p:nvSpPr>
        <p:spPr>
          <a:xfrm>
            <a:off x="755787" y="3591729"/>
            <a:ext cx="8191481" cy="1438855"/>
          </a:xfrm>
          <a:prstGeom prst="rect">
            <a:avLst/>
          </a:prstGeom>
        </p:spPr>
        <p:txBody>
          <a:bodyPr wrap="square">
            <a:spAutoFit/>
          </a:bodyPr>
          <a:lstStyle/>
          <a:p>
            <a:pPr lvl="0" algn="r" rtl="1">
              <a:lnSpc>
                <a:spcPct val="150000"/>
              </a:lnSpc>
            </a:pPr>
            <a:r>
              <a:rPr lang="fa-IR" sz="2000" dirty="0">
                <a:solidFill>
                  <a:schemeClr val="tx2">
                    <a:lumMod val="40000"/>
                    <a:lumOff val="60000"/>
                  </a:schemeClr>
                </a:solidFill>
                <a:latin typeface="Sakkal Majalla" panose="02000000000000000000" pitchFamily="2" charset="-78"/>
                <a:cs typeface="Sakkal Majalla" panose="02000000000000000000" pitchFamily="2" charset="-78"/>
              </a:rPr>
              <a:t>پیرنه می گوید که: اقتصاد پایاپای جای اقتصاد مصرفی را گرفت. از این پس هر مالک بزرگی به جای حفظ روابط خود با دنیای خارج دنیای کوچکی برای خود ایجاد نمود... قرن نهم در واقع عصرطلایی موقعیتی است که ما آن را اقتصاد وابسته ی داخلی یا به بیانی دقیقتر اقتصاد بدون بازار می نامیم.(تاریخ شکل شهر، جیمز موریس، 1392)</a:t>
            </a:r>
          </a:p>
        </p:txBody>
      </p:sp>
    </p:spTree>
    <p:extLst>
      <p:ext uri="{BB962C8B-B14F-4D97-AF65-F5344CB8AC3E}">
        <p14:creationId xmlns:p14="http://schemas.microsoft.com/office/powerpoint/2010/main" val="3836611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9000" y="1040525"/>
            <a:ext cx="9925537" cy="5423418"/>
          </a:xfrm>
        </p:spPr>
        <p:txBody>
          <a:bodyPr>
            <a:normAutofit fontScale="92500"/>
          </a:bodyPr>
          <a:lstStyle/>
          <a:p>
            <a:pPr algn="r" rtl="1">
              <a:lnSpc>
                <a:spcPct val="200000"/>
              </a:lnSpc>
              <a:buClr>
                <a:schemeClr val="tx1"/>
              </a:buClr>
              <a:buFont typeface="Wingdings" panose="05000000000000000000" pitchFamily="2" charset="2"/>
              <a:buChar char="ü"/>
            </a:pPr>
            <a:r>
              <a:rPr lang="fa-IR" sz="2400" dirty="0" smtClean="0">
                <a:latin typeface="Sakkal Majalla" panose="02000000000000000000" pitchFamily="2" charset="-78"/>
                <a:cs typeface="Sakkal Majalla" panose="02000000000000000000" pitchFamily="2" charset="-78"/>
              </a:rPr>
              <a:t>کلیسا در این دوران هسته ی اولیه ی شهرها را پی ریزی نمود و اغتشاشات بسیاری را فرو نشاند.</a:t>
            </a:r>
          </a:p>
          <a:p>
            <a:pPr marL="0" indent="0" algn="r" rtl="1">
              <a:lnSpc>
                <a:spcPct val="200000"/>
              </a:lnSpc>
              <a:buNone/>
            </a:pPr>
            <a:r>
              <a:rPr lang="fa-IR" sz="2200" b="1" i="1" dirty="0" smtClean="0">
                <a:latin typeface="Sakkal Majalla" panose="02000000000000000000" pitchFamily="2" charset="-78"/>
                <a:cs typeface="Sakkal Majalla" panose="02000000000000000000" pitchFamily="2" charset="-78"/>
              </a:rPr>
              <a:t>علاوه بر امنیت ناشی از وجود شهرهای محصور اسقفی و استحکامات صومعه ها، پادگان های متعددی که در سرتاسر اروپا به عنوان مراکز اداری و نظامی محافظت شده ایجاد شدند نیز اسباب گسترش و احیای تجارت در قرن دهم شدند. </a:t>
            </a:r>
            <a:r>
              <a:rPr lang="fa-IR" sz="1800" b="1" i="1" dirty="0" smtClean="0">
                <a:latin typeface="Sakkal Majalla" panose="02000000000000000000" pitchFamily="2" charset="-78"/>
                <a:cs typeface="Sakkal Majalla" panose="02000000000000000000" pitchFamily="2" charset="-78"/>
              </a:rPr>
              <a:t>(تاریخ شکل شهر،جیمز موریس،...)</a:t>
            </a:r>
            <a:endParaRPr lang="en-US" sz="2200" b="1" i="1" dirty="0" smtClean="0">
              <a:latin typeface="Sakkal Majalla" panose="02000000000000000000" pitchFamily="2" charset="-78"/>
              <a:cs typeface="Sakkal Majalla" panose="02000000000000000000" pitchFamily="2" charset="-78"/>
            </a:endParaRPr>
          </a:p>
          <a:p>
            <a:pPr algn="r" rtl="1">
              <a:lnSpc>
                <a:spcPct val="200000"/>
              </a:lnSpc>
              <a:buClr>
                <a:schemeClr val="tx1"/>
              </a:buClr>
              <a:buFont typeface="Wingdings" panose="05000000000000000000" pitchFamily="2" charset="2"/>
              <a:buChar char="ü"/>
            </a:pPr>
            <a:r>
              <a:rPr lang="fa-IR" sz="2400" u="sng" dirty="0" smtClean="0">
                <a:latin typeface="Sakkal Majalla" panose="02000000000000000000" pitchFamily="2" charset="-78"/>
                <a:cs typeface="Sakkal Majalla" panose="02000000000000000000" pitchFamily="2" charset="-78"/>
              </a:rPr>
              <a:t>تجارت </a:t>
            </a:r>
            <a:r>
              <a:rPr lang="fa-IR" sz="2400" dirty="0" smtClean="0">
                <a:latin typeface="Sakkal Majalla" panose="02000000000000000000" pitchFamily="2" charset="-78"/>
                <a:cs typeface="Sakkal Majalla" panose="02000000000000000000" pitchFamily="2" charset="-78"/>
              </a:rPr>
              <a:t>در قرن یازدهم بطور کلی تحول یافت و </a:t>
            </a:r>
            <a:r>
              <a:rPr lang="fa-IR" sz="2400" u="sng" dirty="0" smtClean="0">
                <a:latin typeface="Sakkal Majalla" panose="02000000000000000000" pitchFamily="2" charset="-78"/>
                <a:cs typeface="Sakkal Majalla" panose="02000000000000000000" pitchFamily="2" charset="-78"/>
              </a:rPr>
              <a:t>شهرنشینی</a:t>
            </a:r>
            <a:r>
              <a:rPr lang="fa-IR" sz="2400" dirty="0" smtClean="0">
                <a:latin typeface="Sakkal Majalla" panose="02000000000000000000" pitchFamily="2" charset="-78"/>
                <a:cs typeface="Sakkal Majalla" panose="02000000000000000000" pitchFamily="2" charset="-78"/>
              </a:rPr>
              <a:t> در قرن 12 و13 میلادی با سرعت در اروپا گسترش یافت.</a:t>
            </a:r>
          </a:p>
          <a:p>
            <a:pPr algn="r" rtl="1">
              <a:lnSpc>
                <a:spcPct val="150000"/>
              </a:lnSpc>
              <a:buClr>
                <a:schemeClr val="tx1"/>
              </a:buClr>
              <a:buFont typeface="Wingdings" panose="05000000000000000000" pitchFamily="2" charset="2"/>
              <a:buChar char="ü"/>
            </a:pPr>
            <a:r>
              <a:rPr lang="fa-IR" sz="2400" dirty="0" smtClean="0">
                <a:latin typeface="Sakkal Majalla" panose="02000000000000000000" pitchFamily="2" charset="-78"/>
                <a:cs typeface="Sakkal Majalla" panose="02000000000000000000" pitchFamily="2" charset="-78"/>
              </a:rPr>
              <a:t>تاثیر رشد شهرنشینی بیش از همه بر جمعیت روستایی بود.</a:t>
            </a:r>
          </a:p>
          <a:p>
            <a:pPr algn="r" rtl="1">
              <a:lnSpc>
                <a:spcPct val="150000"/>
              </a:lnSpc>
              <a:buClr>
                <a:schemeClr val="tx1"/>
              </a:buClr>
              <a:buFont typeface="Wingdings" panose="05000000000000000000" pitchFamily="2" charset="2"/>
              <a:buChar char="ü"/>
            </a:pPr>
            <a:r>
              <a:rPr lang="fa-IR" sz="2400" dirty="0" smtClean="0">
                <a:latin typeface="Sakkal Majalla" panose="02000000000000000000" pitchFamily="2" charset="-78"/>
                <a:cs typeface="Sakkal Majalla" panose="02000000000000000000" pitchFamily="2" charset="-78"/>
              </a:rPr>
              <a:t>مهاجرت از روستا به شهر صورت گرفت و روستاها خالی از سکنه شد.</a:t>
            </a:r>
          </a:p>
          <a:p>
            <a:pPr marL="0" indent="0" algn="r" rtl="1">
              <a:lnSpc>
                <a:spcPct val="150000"/>
              </a:lnSpc>
              <a:buNone/>
            </a:pPr>
            <a:endParaRPr lang="fa-IR" sz="2400" dirty="0" smtClean="0">
              <a:latin typeface="Sakkal Majalla" panose="02000000000000000000" pitchFamily="2" charset="-78"/>
              <a:cs typeface="Sakkal Majalla" panose="02000000000000000000" pitchFamily="2" charset="-78"/>
            </a:endParaRPr>
          </a:p>
          <a:p>
            <a:pPr marL="0" indent="0" algn="r" rtl="1">
              <a:lnSpc>
                <a:spcPct val="150000"/>
              </a:lnSpc>
              <a:buNone/>
            </a:pPr>
            <a:endParaRPr lang="en-US" sz="2200" b="1" i="1"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2650460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down)">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4293" y="521036"/>
            <a:ext cx="9404723" cy="1400530"/>
          </a:xfrm>
        </p:spPr>
        <p:txBody>
          <a:bodyPr/>
          <a:lstStyle/>
          <a:p>
            <a:pPr algn="ctr"/>
            <a:r>
              <a:rPr lang="fa-IR" sz="4800" b="1" dirty="0" smtClean="0">
                <a:latin typeface="Sakkal Majalla" panose="02000000000000000000" pitchFamily="2" charset="-78"/>
                <a:cs typeface="Sakkal Majalla" panose="02000000000000000000" pitchFamily="2" charset="-78"/>
              </a:rPr>
              <a:t>فئودالیسم</a:t>
            </a:r>
            <a:endParaRPr lang="en-US" sz="4800"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1104293" y="1671146"/>
            <a:ext cx="9120668" cy="4745420"/>
          </a:xfrm>
        </p:spPr>
        <p:txBody>
          <a:bodyPr>
            <a:normAutofit/>
          </a:bodyPr>
          <a:lstStyle/>
          <a:p>
            <a:pPr algn="r" rtl="1">
              <a:lnSpc>
                <a:spcPct val="150000"/>
              </a:lnSpc>
              <a:buFont typeface="Courier New" panose="02070309020205020404" pitchFamily="49" charset="0"/>
              <a:buChar char="o"/>
            </a:pPr>
            <a:r>
              <a:rPr lang="fa-IR" sz="2400" dirty="0" smtClean="0">
                <a:latin typeface="Sakkal Majalla" panose="02000000000000000000" pitchFamily="2" charset="-78"/>
                <a:cs typeface="Sakkal Majalla" panose="02000000000000000000" pitchFamily="2" charset="-78"/>
              </a:rPr>
              <a:t>در سرتاسر اروپا ی قرن12 و13 ، پایه واساس </a:t>
            </a:r>
            <a:r>
              <a:rPr lang="fa-IR" sz="2400" u="sng" dirty="0" smtClean="0">
                <a:latin typeface="Sakkal Majalla" panose="02000000000000000000" pitchFamily="2" charset="-78"/>
                <a:cs typeface="Sakkal Majalla" panose="02000000000000000000" pitchFamily="2" charset="-78"/>
              </a:rPr>
              <a:t>حکومت محلی</a:t>
            </a:r>
            <a:r>
              <a:rPr lang="fa-IR" sz="2400" dirty="0" smtClean="0">
                <a:latin typeface="Sakkal Majalla" panose="02000000000000000000" pitchFamily="2" charset="-78"/>
                <a:cs typeface="Sakkal Majalla" panose="02000000000000000000" pitchFamily="2" charset="-78"/>
              </a:rPr>
              <a:t>، </a:t>
            </a:r>
            <a:r>
              <a:rPr lang="fa-IR" sz="2400" u="sng" dirty="0" smtClean="0">
                <a:latin typeface="Sakkal Majalla" panose="02000000000000000000" pitchFamily="2" charset="-78"/>
                <a:cs typeface="Sakkal Majalla" panose="02000000000000000000" pitchFamily="2" charset="-78"/>
              </a:rPr>
              <a:t>قوای قضایه</a:t>
            </a:r>
            <a:r>
              <a:rPr lang="fa-IR" sz="2400" dirty="0" smtClean="0">
                <a:latin typeface="Sakkal Majalla" panose="02000000000000000000" pitchFamily="2" charset="-78"/>
                <a:cs typeface="Sakkal Majalla" panose="02000000000000000000" pitchFamily="2" charset="-78"/>
              </a:rPr>
              <a:t>، </a:t>
            </a:r>
            <a:r>
              <a:rPr lang="fa-IR" sz="2400" u="sng" dirty="0" smtClean="0">
                <a:latin typeface="Sakkal Majalla" panose="02000000000000000000" pitchFamily="2" charset="-78"/>
                <a:cs typeface="Sakkal Majalla" panose="02000000000000000000" pitchFamily="2" charset="-78"/>
              </a:rPr>
              <a:t>مقننه</a:t>
            </a:r>
            <a:r>
              <a:rPr lang="fa-IR" sz="2400" dirty="0" smtClean="0">
                <a:latin typeface="Sakkal Majalla" panose="02000000000000000000" pitchFamily="2" charset="-78"/>
                <a:cs typeface="Sakkal Majalla" panose="02000000000000000000" pitchFamily="2" charset="-78"/>
              </a:rPr>
              <a:t>، </a:t>
            </a:r>
            <a:r>
              <a:rPr lang="fa-IR" sz="2400" u="sng" dirty="0" smtClean="0">
                <a:latin typeface="Sakkal Majalla" panose="02000000000000000000" pitchFamily="2" charset="-78"/>
                <a:cs typeface="Sakkal Majalla" panose="02000000000000000000" pitchFamily="2" charset="-78"/>
              </a:rPr>
              <a:t>مجریه</a:t>
            </a:r>
            <a:r>
              <a:rPr lang="fa-IR" sz="2400" dirty="0" smtClean="0">
                <a:latin typeface="Sakkal Majalla" panose="02000000000000000000" pitchFamily="2" charset="-78"/>
                <a:cs typeface="Sakkal Majalla" panose="02000000000000000000" pitchFamily="2" charset="-78"/>
              </a:rPr>
              <a:t> </a:t>
            </a:r>
            <a:r>
              <a:rPr lang="fa-IR" sz="2400" u="sng" dirty="0" smtClean="0">
                <a:latin typeface="Sakkal Majalla" panose="02000000000000000000" pitchFamily="2" charset="-78"/>
                <a:cs typeface="Sakkal Majalla" panose="02000000000000000000" pitchFamily="2" charset="-78"/>
              </a:rPr>
              <a:t>و نظامی </a:t>
            </a:r>
            <a:r>
              <a:rPr lang="fa-IR" sz="2400" dirty="0" smtClean="0">
                <a:latin typeface="Sakkal Majalla" panose="02000000000000000000" pitchFamily="2" charset="-78"/>
                <a:cs typeface="Sakkal Majalla" panose="02000000000000000000" pitchFamily="2" charset="-78"/>
              </a:rPr>
              <a:t>بود.</a:t>
            </a:r>
          </a:p>
          <a:p>
            <a:pPr algn="r" rtl="1">
              <a:lnSpc>
                <a:spcPct val="150000"/>
              </a:lnSpc>
              <a:buFont typeface="Courier New" panose="02070309020205020404" pitchFamily="49" charset="0"/>
              <a:buChar char="o"/>
            </a:pPr>
            <a:r>
              <a:rPr lang="fa-IR" sz="2400" dirty="0" smtClean="0">
                <a:latin typeface="Sakkal Majalla" panose="02000000000000000000" pitchFamily="2" charset="-78"/>
                <a:cs typeface="Sakkal Majalla" panose="02000000000000000000" pitchFamily="2" charset="-78"/>
              </a:rPr>
              <a:t>اراضی چه به صورت مستقیم چه غیر مستقیم تصرف شده و پادشاهان مالکان بزرگ بودند</a:t>
            </a:r>
            <a:r>
              <a:rPr lang="fa-IR" sz="2400" dirty="0">
                <a:latin typeface="Sakkal Majalla" panose="02000000000000000000" pitchFamily="2" charset="-78"/>
                <a:cs typeface="Sakkal Majalla" panose="02000000000000000000" pitchFamily="2" charset="-78"/>
              </a:rPr>
              <a:t>.</a:t>
            </a:r>
            <a:r>
              <a:rPr lang="fa-IR" sz="2400" dirty="0" smtClean="0">
                <a:latin typeface="Sakkal Majalla" panose="02000000000000000000" pitchFamily="2" charset="-78"/>
                <a:cs typeface="Sakkal Majalla" panose="02000000000000000000" pitchFamily="2" charset="-78"/>
              </a:rPr>
              <a:t> </a:t>
            </a:r>
          </a:p>
          <a:p>
            <a:pPr marL="0" indent="0" algn="r" rtl="1">
              <a:lnSpc>
                <a:spcPct val="150000"/>
              </a:lnSpc>
              <a:buNone/>
            </a:pPr>
            <a:r>
              <a:rPr lang="fa-IR" sz="2400" dirty="0" smtClean="0">
                <a:latin typeface="Sakkal Majalla" panose="02000000000000000000" pitchFamily="2" charset="-78"/>
                <a:cs typeface="Sakkal Majalla" panose="02000000000000000000" pitchFamily="2" charset="-78"/>
              </a:rPr>
              <a:t>در یک سیستم فئودالی همه اعضا چه به صورت اختیاری چه اجباری تحت حاکمیت افراد بالاتر در سلسله مراتب فئودالی هستند.(</a:t>
            </a:r>
            <a:r>
              <a:rPr lang="fa-IR" dirty="0" smtClean="0">
                <a:latin typeface="Sakkal Majalla" panose="02000000000000000000" pitchFamily="2" charset="-78"/>
                <a:cs typeface="Sakkal Majalla" panose="02000000000000000000" pitchFamily="2" charset="-78"/>
              </a:rPr>
              <a:t>تاریخ شکل شهر،جیمز موریس</a:t>
            </a:r>
            <a:r>
              <a:rPr lang="fa-IR" sz="2400" dirty="0" smtClean="0">
                <a:latin typeface="Sakkal Majalla" panose="02000000000000000000" pitchFamily="2" charset="-78"/>
                <a:cs typeface="Sakkal Majalla" panose="02000000000000000000" pitchFamily="2" charset="-78"/>
              </a:rPr>
              <a:t>،</a:t>
            </a:r>
            <a:r>
              <a:rPr lang="fa-IR" dirty="0">
                <a:latin typeface="Sakkal Majalla" panose="02000000000000000000" pitchFamily="2" charset="-78"/>
                <a:cs typeface="Sakkal Majalla" panose="02000000000000000000" pitchFamily="2" charset="-78"/>
              </a:rPr>
              <a:t>1392)</a:t>
            </a:r>
          </a:p>
        </p:txBody>
      </p:sp>
    </p:spTree>
    <p:extLst>
      <p:ext uri="{BB962C8B-B14F-4D97-AF65-F5344CB8AC3E}">
        <p14:creationId xmlns:p14="http://schemas.microsoft.com/office/powerpoint/2010/main" val="409605067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46100" y="566627"/>
            <a:ext cx="4940673" cy="3284937"/>
          </a:xfrm>
        </p:spPr>
        <p:txBody>
          <a:bodyPr>
            <a:normAutofit fontScale="92500" lnSpcReduction="20000"/>
          </a:bodyPr>
          <a:lstStyle/>
          <a:p>
            <a:pPr marL="0" indent="0" algn="ctr">
              <a:buNone/>
            </a:pPr>
            <a:r>
              <a:rPr lang="fa-IR" sz="3600" b="1" u="sng" dirty="0" smtClean="0">
                <a:latin typeface="Sakkal Majalla" panose="02000000000000000000" pitchFamily="2" charset="-78"/>
                <a:cs typeface="Sakkal Majalla" panose="02000000000000000000" pitchFamily="2" charset="-78"/>
              </a:rPr>
              <a:t>شهر</a:t>
            </a:r>
            <a:endParaRPr lang="fa-IR" sz="4000" b="1" u="sng" dirty="0" smtClean="0">
              <a:latin typeface="Sakkal Majalla" panose="02000000000000000000" pitchFamily="2" charset="-78"/>
              <a:cs typeface="Sakkal Majalla" panose="02000000000000000000" pitchFamily="2" charset="-78"/>
            </a:endParaRPr>
          </a:p>
          <a:p>
            <a:pPr algn="r" rtl="1">
              <a:lnSpc>
                <a:spcPct val="150000"/>
              </a:lnSpc>
              <a:buFont typeface="Arial" panose="020B0604020202020204" pitchFamily="34" charset="0"/>
              <a:buChar char="•"/>
            </a:pPr>
            <a:r>
              <a:rPr lang="fa-IR" sz="2400" dirty="0" smtClean="0">
                <a:latin typeface="Sakkal Majalla" panose="02000000000000000000" pitchFamily="2" charset="-78"/>
                <a:cs typeface="Sakkal Majalla" panose="02000000000000000000" pitchFamily="2" charset="-78"/>
              </a:rPr>
              <a:t>حاکمیت لردها یا پادشاه</a:t>
            </a:r>
          </a:p>
          <a:p>
            <a:pPr algn="r" rtl="1">
              <a:lnSpc>
                <a:spcPct val="150000"/>
              </a:lnSpc>
              <a:buFont typeface="Arial" panose="020B0604020202020204" pitchFamily="34" charset="0"/>
              <a:buChar char="•"/>
            </a:pPr>
            <a:r>
              <a:rPr lang="fa-IR" sz="2400" dirty="0" smtClean="0">
                <a:latin typeface="Sakkal Majalla" panose="02000000000000000000" pitchFamily="2" charset="-78"/>
                <a:cs typeface="Sakkal Majalla" panose="02000000000000000000" pitchFamily="2" charset="-78"/>
              </a:rPr>
              <a:t>وجود جوامع نیمه آزاد متشکل از رعایا</a:t>
            </a:r>
          </a:p>
          <a:p>
            <a:pPr algn="r" rtl="1">
              <a:lnSpc>
                <a:spcPct val="150000"/>
              </a:lnSpc>
              <a:buFont typeface="Arial" panose="020B0604020202020204" pitchFamily="34" charset="0"/>
              <a:buChar char="•"/>
            </a:pPr>
            <a:r>
              <a:rPr lang="fa-IR" sz="2400" dirty="0" smtClean="0">
                <a:latin typeface="Sakkal Majalla" panose="02000000000000000000" pitchFamily="2" charset="-78"/>
                <a:cs typeface="Sakkal Majalla" panose="02000000000000000000" pitchFamily="2" charset="-78"/>
              </a:rPr>
              <a:t>زمین دار بودن شهروندان</a:t>
            </a:r>
          </a:p>
          <a:p>
            <a:pPr algn="r" rtl="1">
              <a:lnSpc>
                <a:spcPct val="150000"/>
              </a:lnSpc>
              <a:buFont typeface="Arial" panose="020B0604020202020204" pitchFamily="34" charset="0"/>
              <a:buChar char="•"/>
            </a:pPr>
            <a:r>
              <a:rPr lang="fa-IR" sz="2400" dirty="0" smtClean="0">
                <a:latin typeface="Sakkal Majalla" panose="02000000000000000000" pitchFamily="2" charset="-78"/>
                <a:cs typeface="Sakkal Majalla" panose="02000000000000000000" pitchFamily="2" charset="-78"/>
              </a:rPr>
              <a:t>وجود شهروندانی که به صورت جمعی با پادشاه مذاکره می کردند.</a:t>
            </a:r>
            <a:endParaRPr lang="en-US" sz="2400" dirty="0">
              <a:latin typeface="Sakkal Majalla" panose="02000000000000000000" pitchFamily="2" charset="-78"/>
              <a:cs typeface="Sakkal Majalla" panose="02000000000000000000" pitchFamily="2" charset="-78"/>
            </a:endParaRPr>
          </a:p>
        </p:txBody>
      </p:sp>
      <p:sp>
        <p:nvSpPr>
          <p:cNvPr id="4" name="Content Placeholder 3"/>
          <p:cNvSpPr>
            <a:spLocks noGrp="1"/>
          </p:cNvSpPr>
          <p:nvPr>
            <p:ph sz="half" idx="2"/>
          </p:nvPr>
        </p:nvSpPr>
        <p:spPr>
          <a:xfrm>
            <a:off x="5847676" y="566626"/>
            <a:ext cx="4396341" cy="3284938"/>
          </a:xfrm>
        </p:spPr>
        <p:txBody>
          <a:bodyPr>
            <a:normAutofit fontScale="92500" lnSpcReduction="20000"/>
          </a:bodyPr>
          <a:lstStyle/>
          <a:p>
            <a:pPr marL="0" indent="0" algn="ctr" rtl="1">
              <a:buNone/>
            </a:pPr>
            <a:r>
              <a:rPr lang="fa-IR" sz="3600" b="1" u="sng" dirty="0" smtClean="0">
                <a:latin typeface="Sakkal Majalla" panose="02000000000000000000" pitchFamily="2" charset="-78"/>
                <a:cs typeface="Sakkal Majalla" panose="02000000000000000000" pitchFamily="2" charset="-78"/>
              </a:rPr>
              <a:t>روستا</a:t>
            </a:r>
          </a:p>
          <a:p>
            <a:pPr algn="r" rtl="1">
              <a:lnSpc>
                <a:spcPct val="150000"/>
              </a:lnSpc>
              <a:buFont typeface="Arial" panose="020B0604020202020204" pitchFamily="34" charset="0"/>
              <a:buChar char="•"/>
            </a:pPr>
            <a:r>
              <a:rPr lang="fa-IR" sz="2400" dirty="0" smtClean="0">
                <a:latin typeface="Sakkal Majalla" panose="02000000000000000000" pitchFamily="2" charset="-78"/>
                <a:cs typeface="Sakkal Majalla" panose="02000000000000000000" pitchFamily="2" charset="-78"/>
              </a:rPr>
              <a:t>کار اجباری روستاییان در املاک مالکان</a:t>
            </a:r>
          </a:p>
          <a:p>
            <a:pPr algn="r" rtl="1">
              <a:lnSpc>
                <a:spcPct val="150000"/>
              </a:lnSpc>
              <a:buFont typeface="Arial" panose="020B0604020202020204" pitchFamily="34" charset="0"/>
              <a:buChar char="•"/>
            </a:pPr>
            <a:r>
              <a:rPr lang="fa-IR" sz="2400" dirty="0" smtClean="0">
                <a:latin typeface="Sakkal Majalla" panose="02000000000000000000" pitchFamily="2" charset="-78"/>
                <a:cs typeface="Sakkal Majalla" panose="02000000000000000000" pitchFamily="2" charset="-78"/>
              </a:rPr>
              <a:t>پرداخت اجاره ی زمین ها به صورت پول یا خدمات دیگر به مالکان توسط زمین داران مستقل</a:t>
            </a:r>
          </a:p>
        </p:txBody>
      </p:sp>
      <p:sp>
        <p:nvSpPr>
          <p:cNvPr id="2" name="TextBox 1"/>
          <p:cNvSpPr txBox="1"/>
          <p:nvPr/>
        </p:nvSpPr>
        <p:spPr>
          <a:xfrm>
            <a:off x="-165417" y="4367049"/>
            <a:ext cx="9017390" cy="1669175"/>
          </a:xfrm>
          <a:prstGeom prst="rect">
            <a:avLst/>
          </a:prstGeom>
          <a:noFill/>
        </p:spPr>
        <p:txBody>
          <a:bodyPr wrap="square" rtlCol="0">
            <a:spAutoFit/>
          </a:bodyPr>
          <a:lstStyle/>
          <a:p>
            <a:pPr marL="342900" lvl="0" indent="-342900" algn="r" rtl="1">
              <a:lnSpc>
                <a:spcPct val="130000"/>
              </a:lnSpc>
              <a:spcBef>
                <a:spcPts val="1000"/>
              </a:spcBef>
              <a:buClr>
                <a:schemeClr val="tx1"/>
              </a:buClr>
              <a:buSzPct val="80000"/>
              <a:buFont typeface="Wingdings" panose="05000000000000000000" pitchFamily="2" charset="2"/>
              <a:buChar char="ü"/>
            </a:pPr>
            <a:r>
              <a:rPr lang="fa-IR" sz="2200" dirty="0">
                <a:latin typeface="Sakkal Majalla" panose="02000000000000000000" pitchFamily="2" charset="-78"/>
                <a:ea typeface="+mj-ea"/>
                <a:cs typeface="Sakkal Majalla" panose="02000000000000000000" pitchFamily="2" charset="-78"/>
              </a:rPr>
              <a:t>پیشرفت در زمینه تکنیک های </a:t>
            </a:r>
            <a:r>
              <a:rPr lang="fa-IR" sz="2200" dirty="0" smtClean="0">
                <a:latin typeface="Sakkal Majalla" panose="02000000000000000000" pitchFamily="2" charset="-78"/>
                <a:ea typeface="+mj-ea"/>
                <a:cs typeface="Sakkal Majalla" panose="02000000000000000000" pitchFamily="2" charset="-78"/>
              </a:rPr>
              <a:t>کشاورزی</a:t>
            </a:r>
          </a:p>
          <a:p>
            <a:pPr marL="342900" indent="-342900" algn="r" rtl="1">
              <a:lnSpc>
                <a:spcPct val="130000"/>
              </a:lnSpc>
              <a:spcBef>
                <a:spcPts val="1000"/>
              </a:spcBef>
              <a:buClr>
                <a:schemeClr val="tx1"/>
              </a:buClr>
              <a:buSzPct val="80000"/>
              <a:buFont typeface="Wingdings" panose="05000000000000000000" pitchFamily="2" charset="2"/>
              <a:buChar char="ü"/>
            </a:pPr>
            <a:r>
              <a:rPr lang="fa-IR" sz="2200" dirty="0">
                <a:latin typeface="Sakkal Majalla" panose="02000000000000000000" pitchFamily="2" charset="-78"/>
                <a:ea typeface="+mj-ea"/>
                <a:cs typeface="Sakkal Majalla" panose="02000000000000000000" pitchFamily="2" charset="-78"/>
              </a:rPr>
              <a:t>افزایش مازاد تولید </a:t>
            </a:r>
            <a:r>
              <a:rPr lang="fa-IR" sz="2200" dirty="0" smtClean="0">
                <a:latin typeface="Sakkal Majalla" panose="02000000000000000000" pitchFamily="2" charset="-78"/>
                <a:ea typeface="+mj-ea"/>
                <a:cs typeface="Sakkal Majalla" panose="02000000000000000000" pitchFamily="2" charset="-78"/>
              </a:rPr>
              <a:t>روستایی</a:t>
            </a:r>
          </a:p>
          <a:p>
            <a:pPr marL="342900" indent="-342900" algn="r" rtl="1">
              <a:lnSpc>
                <a:spcPct val="130000"/>
              </a:lnSpc>
              <a:spcBef>
                <a:spcPts val="1000"/>
              </a:spcBef>
              <a:buClr>
                <a:schemeClr val="tx1"/>
              </a:buClr>
              <a:buSzPct val="80000"/>
              <a:buFont typeface="Wingdings" panose="05000000000000000000" pitchFamily="2" charset="2"/>
              <a:buChar char="ü"/>
            </a:pPr>
            <a:r>
              <a:rPr lang="fa-IR" sz="2200" dirty="0">
                <a:latin typeface="Sakkal Majalla" panose="02000000000000000000" pitchFamily="2" charset="-78"/>
                <a:ea typeface="+mj-ea"/>
                <a:cs typeface="Sakkal Majalla" panose="02000000000000000000" pitchFamily="2" charset="-78"/>
              </a:rPr>
              <a:t>رشد مداوم حرفه های تخصصی غیر </a:t>
            </a:r>
            <a:r>
              <a:rPr lang="fa-IR" sz="2200" dirty="0" smtClean="0">
                <a:latin typeface="Sakkal Majalla" panose="02000000000000000000" pitchFamily="2" charset="-78"/>
                <a:ea typeface="+mj-ea"/>
                <a:cs typeface="Sakkal Majalla" panose="02000000000000000000" pitchFamily="2" charset="-78"/>
              </a:rPr>
              <a:t>کشاورزی</a:t>
            </a:r>
          </a:p>
        </p:txBody>
      </p:sp>
    </p:spTree>
    <p:extLst>
      <p:ext uri="{BB962C8B-B14F-4D97-AF65-F5344CB8AC3E}">
        <p14:creationId xmlns:p14="http://schemas.microsoft.com/office/powerpoint/2010/main" val="3751318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1000"/>
                                        <p:tgtEl>
                                          <p:spTgt spid="3">
                                            <p:txEl>
                                              <p:pRg st="0" end="0"/>
                                            </p:txEl>
                                          </p:spTgt>
                                        </p:tgtEl>
                                      </p:cBhvr>
                                    </p:animEffect>
                                    <p:anim calcmode="lin" valueType="num">
                                      <p:cBhvr>
                                        <p:cTn id="2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fade">
                                      <p:cBhvr>
                                        <p:cTn id="29" dur="1000"/>
                                        <p:tgtEl>
                                          <p:spTgt spid="3">
                                            <p:txEl>
                                              <p:pRg st="1" end="1"/>
                                            </p:txEl>
                                          </p:spTgt>
                                        </p:tgtEl>
                                      </p:cBhvr>
                                    </p:animEffect>
                                    <p:anim calcmode="lin" valueType="num">
                                      <p:cBhvr>
                                        <p:cTn id="3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
                                            <p:txEl>
                                              <p:pRg st="2" end="2"/>
                                            </p:txEl>
                                          </p:spTgt>
                                        </p:tgtEl>
                                        <p:attrNameLst>
                                          <p:attrName>style.visibility</p:attrName>
                                        </p:attrNameLst>
                                      </p:cBhvr>
                                      <p:to>
                                        <p:strVal val="visible"/>
                                      </p:to>
                                    </p:set>
                                    <p:animEffect transition="in" filter="fade">
                                      <p:cBhvr>
                                        <p:cTn id="36" dur="1000"/>
                                        <p:tgtEl>
                                          <p:spTgt spid="3">
                                            <p:txEl>
                                              <p:pRg st="2" end="2"/>
                                            </p:txEl>
                                          </p:spTgt>
                                        </p:tgtEl>
                                      </p:cBhvr>
                                    </p:animEffect>
                                    <p:anim calcmode="lin" valueType="num">
                                      <p:cBhvr>
                                        <p:cTn id="3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fade">
                                      <p:cBhvr>
                                        <p:cTn id="43" dur="1000"/>
                                        <p:tgtEl>
                                          <p:spTgt spid="3">
                                            <p:txEl>
                                              <p:pRg st="3" end="3"/>
                                            </p:txEl>
                                          </p:spTgt>
                                        </p:tgtEl>
                                      </p:cBhvr>
                                    </p:animEffect>
                                    <p:anim calcmode="lin" valueType="num">
                                      <p:cBhvr>
                                        <p:cTn id="4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Effect transition="in" filter="fade">
                                      <p:cBhvr>
                                        <p:cTn id="50" dur="1000"/>
                                        <p:tgtEl>
                                          <p:spTgt spid="3">
                                            <p:txEl>
                                              <p:pRg st="4" end="4"/>
                                            </p:txEl>
                                          </p:spTgt>
                                        </p:tgtEl>
                                      </p:cBhvr>
                                    </p:animEffect>
                                    <p:anim calcmode="lin" valueType="num">
                                      <p:cBhvr>
                                        <p:cTn id="5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ppt_x"/>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6092" y="465345"/>
            <a:ext cx="9404723" cy="925706"/>
          </a:xfrm>
        </p:spPr>
        <p:txBody>
          <a:bodyPr/>
          <a:lstStyle/>
          <a:p>
            <a:pPr algn="ctr"/>
            <a:r>
              <a:rPr lang="fa-IR" sz="4800" b="1" i="1" dirty="0" smtClean="0">
                <a:effectLst>
                  <a:outerShdw blurRad="38100" dist="38100" dir="2700000" algn="tl">
                    <a:srgbClr val="000000">
                      <a:alpha val="43137"/>
                    </a:srgbClr>
                  </a:outerShdw>
                </a:effectLst>
                <a:latin typeface="Sakkal Majalla" panose="02000000000000000000" pitchFamily="2" charset="-78"/>
                <a:cs typeface="Sakkal Majalla" panose="02000000000000000000" pitchFamily="2" charset="-78"/>
              </a:rPr>
              <a:t>صنعت قرون وسطی </a:t>
            </a:r>
            <a:endParaRPr lang="en-US" sz="4800" b="1" i="1" dirty="0">
              <a:effectLst>
                <a:outerShdw blurRad="38100" dist="38100" dir="2700000" algn="tl">
                  <a:srgbClr val="000000">
                    <a:alpha val="43137"/>
                  </a:srgbClr>
                </a:outerShdw>
              </a:effectLst>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299546" y="1832485"/>
            <a:ext cx="10657490" cy="4268770"/>
          </a:xfrm>
        </p:spPr>
        <p:txBody>
          <a:bodyPr>
            <a:normAutofit fontScale="92500" lnSpcReduction="20000"/>
          </a:bodyPr>
          <a:lstStyle/>
          <a:p>
            <a:pPr algn="r" rtl="1">
              <a:lnSpc>
                <a:spcPct val="150000"/>
              </a:lnSpc>
              <a:buFont typeface="Wingdings" panose="05000000000000000000" pitchFamily="2" charset="2"/>
              <a:buChar char="ü"/>
            </a:pPr>
            <a:r>
              <a:rPr lang="fa-IR" sz="2600" dirty="0" smtClean="0">
                <a:latin typeface="Sakkal Majalla" panose="02000000000000000000" pitchFamily="2" charset="-78"/>
                <a:cs typeface="Sakkal Majalla" panose="02000000000000000000" pitchFamily="2" charset="-78"/>
              </a:rPr>
              <a:t>عدم تاثیرپذیری محل استقرار و فرم شهرها از صنایع</a:t>
            </a:r>
          </a:p>
          <a:p>
            <a:pPr algn="r" rtl="1">
              <a:lnSpc>
                <a:spcPct val="150000"/>
              </a:lnSpc>
              <a:buFont typeface="Wingdings" panose="05000000000000000000" pitchFamily="2" charset="2"/>
              <a:buChar char="ü"/>
            </a:pPr>
            <a:r>
              <a:rPr lang="fa-IR" sz="2600" dirty="0" smtClean="0">
                <a:latin typeface="Sakkal Majalla" panose="02000000000000000000" pitchFamily="2" charset="-78"/>
                <a:cs typeface="Sakkal Majalla" panose="02000000000000000000" pitchFamily="2" charset="-78"/>
              </a:rPr>
              <a:t>حمل و نقل توده ی مواد از طریق راه های آبی</a:t>
            </a:r>
          </a:p>
          <a:p>
            <a:pPr algn="r" rtl="1">
              <a:lnSpc>
                <a:spcPct val="150000"/>
              </a:lnSpc>
              <a:buFont typeface="Wingdings" panose="05000000000000000000" pitchFamily="2" charset="2"/>
              <a:buChar char="ü"/>
            </a:pPr>
            <a:r>
              <a:rPr lang="fa-IR" sz="2600" dirty="0">
                <a:latin typeface="Sakkal Majalla" panose="02000000000000000000" pitchFamily="2" charset="-78"/>
                <a:cs typeface="Sakkal Majalla" panose="02000000000000000000" pitchFamily="2" charset="-78"/>
              </a:rPr>
              <a:t>صنایع سنگین در مناطق روستایی </a:t>
            </a:r>
            <a:r>
              <a:rPr lang="fa-IR" sz="2600" dirty="0" smtClean="0">
                <a:latin typeface="Sakkal Majalla" panose="02000000000000000000" pitchFamily="2" charset="-78"/>
                <a:cs typeface="Sakkal Majalla" panose="02000000000000000000" pitchFamily="2" charset="-78"/>
              </a:rPr>
              <a:t>بودند</a:t>
            </a:r>
          </a:p>
          <a:p>
            <a:pPr algn="r" rtl="1">
              <a:lnSpc>
                <a:spcPct val="150000"/>
              </a:lnSpc>
              <a:buFont typeface="Wingdings" panose="05000000000000000000" pitchFamily="2" charset="2"/>
              <a:buChar char="ü"/>
            </a:pPr>
            <a:r>
              <a:rPr lang="fa-IR" sz="2600" dirty="0" smtClean="0">
                <a:latin typeface="Sakkal Majalla" panose="02000000000000000000" pitchFamily="2" charset="-78"/>
                <a:cs typeface="Sakkal Majalla" panose="02000000000000000000" pitchFamily="2" charset="-78"/>
              </a:rPr>
              <a:t>سطح تولید همچنان پایین باقی ماند تا انکه در اثر رشد تقاضا چند شهر کوچک به صورت مراکز شهری صنعتی شروع به رشد نمودند</a:t>
            </a:r>
          </a:p>
          <a:p>
            <a:pPr algn="r" rtl="1">
              <a:lnSpc>
                <a:spcPct val="150000"/>
              </a:lnSpc>
              <a:buFont typeface="Wingdings" panose="05000000000000000000" pitchFamily="2" charset="2"/>
              <a:buChar char="ü"/>
            </a:pPr>
            <a:r>
              <a:rPr lang="fa-IR" sz="2600" dirty="0" smtClean="0">
                <a:latin typeface="Sakkal Majalla" panose="02000000000000000000" pitchFamily="2" charset="-78"/>
                <a:cs typeface="Sakkal Majalla" panose="02000000000000000000" pitchFamily="2" charset="-78"/>
              </a:rPr>
              <a:t>عدم وجود ساختمان های بزرگ و مستقل صنعتی در شهرها و دهکده ها</a:t>
            </a:r>
          </a:p>
          <a:p>
            <a:pPr algn="r" rtl="1">
              <a:lnSpc>
                <a:spcPct val="150000"/>
              </a:lnSpc>
              <a:buFont typeface="Wingdings" panose="05000000000000000000" pitchFamily="2" charset="2"/>
              <a:buChar char="ü"/>
            </a:pPr>
            <a:r>
              <a:rPr lang="fa-IR" sz="2600" dirty="0" smtClean="0">
                <a:latin typeface="Sakkal Majalla" panose="02000000000000000000" pitchFamily="2" charset="-78"/>
                <a:cs typeface="Sakkal Majalla" panose="02000000000000000000" pitchFamily="2" charset="-78"/>
              </a:rPr>
              <a:t>وجود فعالیت صنایع دست دوم</a:t>
            </a:r>
          </a:p>
          <a:p>
            <a:pPr marL="0" indent="0" algn="r" rtl="1">
              <a:lnSpc>
                <a:spcPct val="150000"/>
              </a:lnSpc>
              <a:buNone/>
            </a:pPr>
            <a:endParaRPr lang="fa-IR" dirty="0" smtClean="0"/>
          </a:p>
          <a:p>
            <a:pPr marL="0" indent="0" algn="r" rtl="1">
              <a:lnSpc>
                <a:spcPct val="150000"/>
              </a:lnSpc>
              <a:buNone/>
            </a:pPr>
            <a:endParaRPr lang="en-US" u="sng" dirty="0"/>
          </a:p>
        </p:txBody>
      </p:sp>
    </p:spTree>
    <p:extLst>
      <p:ext uri="{BB962C8B-B14F-4D97-AF65-F5344CB8AC3E}">
        <p14:creationId xmlns:p14="http://schemas.microsoft.com/office/powerpoint/2010/main" val="2794220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3310" y="443108"/>
            <a:ext cx="9404723" cy="1149209"/>
          </a:xfrm>
        </p:spPr>
        <p:txBody>
          <a:bodyPr/>
          <a:lstStyle/>
          <a:p>
            <a:pPr algn="ctr"/>
            <a:r>
              <a:rPr lang="fa-IR" sz="5000" b="1" i="1" dirty="0" smtClean="0">
                <a:solidFill>
                  <a:schemeClr val="tx1"/>
                </a:solidFill>
                <a:latin typeface="Sakkal Majalla" panose="02000000000000000000" pitchFamily="2" charset="-78"/>
                <a:cs typeface="Sakkal Majalla" panose="02000000000000000000" pitchFamily="2" charset="-78"/>
              </a:rPr>
              <a:t>فرم شهرهای قرون وسطی</a:t>
            </a:r>
            <a:endParaRPr lang="en-US" sz="5000" b="1" i="1" dirty="0">
              <a:solidFill>
                <a:schemeClr val="tx1"/>
              </a:solidFill>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1103310" y="1592317"/>
            <a:ext cx="8946541" cy="4674089"/>
          </a:xfrm>
        </p:spPr>
        <p:txBody>
          <a:bodyPr>
            <a:normAutofit/>
          </a:bodyPr>
          <a:lstStyle/>
          <a:p>
            <a:pPr marL="0" indent="0" algn="r" rtl="1">
              <a:lnSpc>
                <a:spcPct val="150000"/>
              </a:lnSpc>
              <a:buNone/>
            </a:pPr>
            <a:r>
              <a:rPr lang="fa-IR" sz="2400" dirty="0" smtClean="0">
                <a:latin typeface="Sakkal Majalla" panose="02000000000000000000" pitchFamily="2" charset="-78"/>
                <a:cs typeface="Sakkal Majalla" panose="02000000000000000000" pitchFamily="2" charset="-78"/>
              </a:rPr>
              <a:t>شهرهای قرون وسطی در جزئیات بصری با هم مشترکند، همان ساختمان های محلی خاص هم در شبکه شطرنجی نوشهرهای طراحی شده و هم بافت کنترل نشده و آزاد شهرهای طراحی نشده آن زمان دیده می شود.</a:t>
            </a:r>
          </a:p>
        </p:txBody>
      </p:sp>
      <p:graphicFrame>
        <p:nvGraphicFramePr>
          <p:cNvPr id="5" name="Diagram 4"/>
          <p:cNvGraphicFramePr/>
          <p:nvPr>
            <p:extLst>
              <p:ext uri="{D42A27DB-BD31-4B8C-83A1-F6EECF244321}">
                <p14:modId xmlns:p14="http://schemas.microsoft.com/office/powerpoint/2010/main" val="2612557664"/>
              </p:ext>
            </p:extLst>
          </p:nvPr>
        </p:nvGraphicFramePr>
        <p:xfrm>
          <a:off x="3570651" y="3429000"/>
          <a:ext cx="4493849" cy="25633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324578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Graphic spid="5"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image" Target="../media/image6.jpeg"/></Relationships>
</file>

<file path=ppt/theme/theme1.xml><?xml version="1.0" encoding="utf-8"?>
<a:theme xmlns:a="http://schemas.openxmlformats.org/drawingml/2006/main" name="Ion">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2539</TotalTime>
  <Words>2244</Words>
  <Application>Microsoft Office PowerPoint</Application>
  <PresentationFormat>Widescreen</PresentationFormat>
  <Paragraphs>226</Paragraphs>
  <Slides>23</Slides>
  <Notes>20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23</vt:i4>
      </vt:variant>
    </vt:vector>
  </HeadingPairs>
  <TitlesOfParts>
    <vt:vector size="37" baseType="lpstr">
      <vt:lpstr>2  Bardiya</vt:lpstr>
      <vt:lpstr>Arial</vt:lpstr>
      <vt:lpstr>B Nazanin</vt:lpstr>
      <vt:lpstr>Calibri</vt:lpstr>
      <vt:lpstr>Century Gothic</vt:lpstr>
      <vt:lpstr>Constantia</vt:lpstr>
      <vt:lpstr>Courier New</vt:lpstr>
      <vt:lpstr>Garamond</vt:lpstr>
      <vt:lpstr>Sakkal Majalla</vt:lpstr>
      <vt:lpstr>Times New Roman</vt:lpstr>
      <vt:lpstr>Wingdings</vt:lpstr>
      <vt:lpstr>Wingdings 3</vt:lpstr>
      <vt:lpstr>Ion</vt:lpstr>
      <vt:lpstr>Organic</vt:lpstr>
      <vt:lpstr>بسمه تعالی</vt:lpstr>
      <vt:lpstr>قرون وسطی در واقع آغاز عصر شهرنشینی در اروپا است.</vt:lpstr>
      <vt:lpstr>مذهب و احیای تجارت</vt:lpstr>
      <vt:lpstr>مذهب و احیای تجارت</vt:lpstr>
      <vt:lpstr>PowerPoint Presentation</vt:lpstr>
      <vt:lpstr>فئودالیسم</vt:lpstr>
      <vt:lpstr>PowerPoint Presentation</vt:lpstr>
      <vt:lpstr>صنعت قرون وسطی </vt:lpstr>
      <vt:lpstr>فرم شهرهای قرون وسطی</vt:lpstr>
      <vt:lpstr>حصار</vt:lpstr>
      <vt:lpstr>خیابان </vt:lpstr>
      <vt:lpstr>فضای بازار</vt:lpstr>
      <vt:lpstr>PowerPoint Presentation</vt:lpstr>
      <vt:lpstr>کلیسا</vt:lpstr>
      <vt:lpstr>PowerPoint Presentation</vt:lpstr>
      <vt:lpstr>شهرهای رومی مبداء</vt:lpstr>
      <vt:lpstr>بورگ ها</vt:lpstr>
      <vt:lpstr>اسکان های روستائی</vt:lpstr>
      <vt:lpstr>دسته بندی فرم روستاهای انگلیس بدین گونه می باشد:  روستاهای بسته (متمرکز یا میدانی) روستاهای خطی (خیابانی یا حاشیه ی جاده) روستاهای پراکنده یا نامنسجم </vt:lpstr>
      <vt:lpstr>نوشهرها</vt:lpstr>
      <vt:lpstr>باستیدها</vt:lpstr>
      <vt:lpstr>شهرهای نو بنیاد</vt:lpstr>
      <vt:lpstr>منابع</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Sajjad</cp:lastModifiedBy>
  <cp:revision>264</cp:revision>
  <dcterms:created xsi:type="dcterms:W3CDTF">2014-03-05T06:56:23Z</dcterms:created>
  <dcterms:modified xsi:type="dcterms:W3CDTF">2019-07-21T22:31:38Z</dcterms:modified>
</cp:coreProperties>
</file>