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4"/>
  </p:notesMasterIdLst>
  <p:sldIdLst>
    <p:sldId id="270" r:id="rId2"/>
    <p:sldId id="256" r:id="rId3"/>
    <p:sldId id="257" r:id="rId4"/>
    <p:sldId id="269" r:id="rId5"/>
    <p:sldId id="258" r:id="rId6"/>
    <p:sldId id="259" r:id="rId7"/>
    <p:sldId id="260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4660"/>
  </p:normalViewPr>
  <p:slideViewPr>
    <p:cSldViewPr>
      <p:cViewPr varScale="1">
        <p:scale>
          <a:sx n="74" d="100"/>
          <a:sy n="74" d="100"/>
        </p:scale>
        <p:origin x="12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0CD66-5127-4C8E-89CC-7650B78E7BAF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4373F-3877-46F3-AFD2-E705F45D7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02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B4373F-3877-46F3-AFD2-E705F45D70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569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5F4D871-76B3-4756-8901-93B3B45A8AFB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2C80C67-3DF7-40A9-A062-563EF0064B5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ommons.wikimedia.org/wiki/File:EU_location_SWE.png?uselang=fa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hyperlink" Target="http://nyistockholm.se/wp-content/uploads/2010/02/Stockholms-l%C3%A4n.gi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://www.iranipasand.com/Data/Gallery/cat/184/gamla%20stan.jpg" TargetMode="External"/><Relationship Id="rId7" Type="http://schemas.openxmlformats.org/officeDocument/2006/relationships/hyperlink" Target="http://www.iranipasand.com/Data/Gallery/cat/184/stokholm%20palace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hyperlink" Target="http://www.iranipasand.com/Data/Gallery/cat/184/storget.jpg" TargetMode="Externa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7109" y="1752600"/>
            <a:ext cx="83058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 smtClean="0">
                <a:cs typeface="B Nazanin" pitchFamily="2" charset="-78"/>
              </a:rPr>
              <a:t>تاریخ شهر و شهرسازی در جهان</a:t>
            </a:r>
          </a:p>
          <a:p>
            <a:pPr algn="ctr"/>
            <a:endParaRPr lang="en-US" sz="2000" dirty="0" smtClean="0">
              <a:cs typeface="B Nazanin" pitchFamily="2" charset="-78"/>
            </a:endParaRPr>
          </a:p>
          <a:p>
            <a:pPr algn="ctr"/>
            <a:endParaRPr lang="fa-IR" sz="2000" dirty="0">
              <a:cs typeface="B Nazanin" pitchFamily="2" charset="-78"/>
            </a:endParaRPr>
          </a:p>
          <a:p>
            <a:pPr algn="ctr"/>
            <a:r>
              <a:rPr lang="fa-IR" sz="3200" b="1" dirty="0" smtClean="0">
                <a:cs typeface="B Nazanin" pitchFamily="2" charset="-78"/>
              </a:rPr>
              <a:t>استکهلم سوئد</a:t>
            </a:r>
          </a:p>
          <a:p>
            <a:pPr algn="ctr"/>
            <a:r>
              <a:rPr lang="en-US" sz="2400" dirty="0">
                <a:latin typeface="Times New Roman" pitchFamily="18" charset="0"/>
                <a:cs typeface="B Mitra" pitchFamily="2" charset="-78"/>
              </a:rPr>
              <a:t>Stockholm</a:t>
            </a:r>
            <a:endParaRPr lang="fa-IR" sz="3200" b="1" dirty="0" smtClean="0">
              <a:cs typeface="B Nazanin" pitchFamily="2" charset="-78"/>
            </a:endParaRPr>
          </a:p>
          <a:p>
            <a:pPr algn="ctr"/>
            <a:endParaRPr lang="en-US" sz="2000" dirty="0" smtClean="0">
              <a:cs typeface="B Nazanin" pitchFamily="2" charset="-78"/>
            </a:endParaRPr>
          </a:p>
          <a:p>
            <a:pPr algn="ctr"/>
            <a:endParaRPr lang="fa-IR" sz="2000" dirty="0">
              <a:cs typeface="B Nazanin" pitchFamily="2" charset="-78"/>
            </a:endParaRPr>
          </a:p>
          <a:p>
            <a:pPr algn="ctr"/>
            <a:endParaRPr lang="en-US" sz="2000" dirty="0" smtClean="0">
              <a:cs typeface="B Nazanin" pitchFamily="2" charset="-78"/>
            </a:endParaRPr>
          </a:p>
          <a:p>
            <a:pPr algn="ctr"/>
            <a:endParaRPr lang="fa-IR" sz="2000" dirty="0">
              <a:cs typeface="B Nazanin" pitchFamily="2" charset="-78"/>
            </a:endParaRPr>
          </a:p>
          <a:p>
            <a:pPr algn="ctr"/>
            <a:endParaRPr lang="fa-IR" sz="20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26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6200" y="213815"/>
            <a:ext cx="502920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296" indent="0" algn="r" rtl="1">
              <a:buFontTx/>
              <a:buNone/>
            </a:pPr>
            <a:r>
              <a:rPr lang="fa-IR" sz="2000" b="1" dirty="0" smtClean="0">
                <a:cs typeface="B Mitra" pitchFamily="2" charset="-78"/>
              </a:rPr>
              <a:t>بنا های استکهلم</a:t>
            </a:r>
          </a:p>
          <a:p>
            <a:pPr marL="82296" indent="0" algn="r" rtl="1">
              <a:buFontTx/>
              <a:buNone/>
            </a:pPr>
            <a:endParaRPr lang="fa-IR" sz="2400" b="1" dirty="0">
              <a:cs typeface="B Mitra" pitchFamily="2" charset="-78"/>
            </a:endParaRPr>
          </a:p>
          <a:p>
            <a:pPr marL="82296" indent="0" algn="r" rtl="1">
              <a:buFontTx/>
              <a:buNone/>
            </a:pPr>
            <a:r>
              <a:rPr lang="fa-IR" sz="2000" b="1" dirty="0" smtClean="0">
                <a:cs typeface="B Mitra" pitchFamily="2" charset="-78"/>
              </a:rPr>
              <a:t>کلیسای </a:t>
            </a:r>
            <a:r>
              <a:rPr lang="fa-IR" sz="2000" b="1" dirty="0">
                <a:cs typeface="B Mitra" pitchFamily="2" charset="-78"/>
              </a:rPr>
              <a:t>سنت نیکلاس</a:t>
            </a:r>
          </a:p>
          <a:p>
            <a:pPr marL="82296" indent="0" algn="just" rtl="1">
              <a:buFontTx/>
              <a:buNone/>
            </a:pPr>
            <a:r>
              <a:rPr lang="fa-IR" dirty="0">
                <a:cs typeface="B Mitra" pitchFamily="2" charset="-78"/>
              </a:rPr>
              <a:t>کلیسا بزرگ سنت نیکوکلاس</a:t>
            </a:r>
            <a:r>
              <a:rPr lang="en-US" dirty="0">
                <a:cs typeface="B Mitra" pitchFamily="2" charset="-78"/>
              </a:rPr>
              <a:t> (Church of St. Nicholas) </a:t>
            </a:r>
            <a:r>
              <a:rPr lang="fa-IR" dirty="0">
                <a:cs typeface="B Mitra" pitchFamily="2" charset="-78"/>
              </a:rPr>
              <a:t>که کلیسای بزرگ معروف است ، قدیمی ترین کلیسای شهر قدیم استکهلم به شمار می رود . این کلیسا در کنار کاخ سلطنتی واقع شده است و بر اساس اسناد تاریخی ، قدمت این کلیسا به سال 1279 می رسد .</a:t>
            </a:r>
          </a:p>
          <a:p>
            <a:pPr algn="r" rtl="1">
              <a:lnSpc>
                <a:spcPct val="150000"/>
              </a:lnSpc>
            </a:pPr>
            <a:endParaRPr lang="fa-IR" sz="2400" b="1" dirty="0" smtClean="0">
              <a:cs typeface="B Mitra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Mitra" pitchFamily="2" charset="-78"/>
              </a:rPr>
              <a:t>فرهنگستان </a:t>
            </a:r>
            <a:r>
              <a:rPr lang="fa-IR" sz="2000" b="1" dirty="0">
                <a:cs typeface="B Mitra" pitchFamily="2" charset="-78"/>
              </a:rPr>
              <a:t>پادشاهی علوم سوئد</a:t>
            </a:r>
          </a:p>
          <a:p>
            <a:pPr algn="just" rtl="1">
              <a:lnSpc>
                <a:spcPct val="150000"/>
              </a:lnSpc>
            </a:pPr>
            <a:r>
              <a:rPr lang="fa-IR" dirty="0">
                <a:cs typeface="B Mitra" pitchFamily="2" charset="-78"/>
              </a:rPr>
              <a:t>فرهنگستان پادشاهی علوم سوئد، که با نام آکادمی سلطنتی علوم سوئد نیز شناخته می‌شود، موسسه‌ای علمی وغیردولتی در کشور سوئد است که وظیفه انتخاب برنده جایزه ی نوبل در رشته‌های فیزیک و شیمی را برعهده دارد.</a:t>
            </a:r>
          </a:p>
          <a:p>
            <a:pPr marL="82296" algn="r" rtl="1"/>
            <a:endParaRPr lang="fa-IR" dirty="0">
              <a:latin typeface="KodchiangUPC" pitchFamily="18" charset="-34"/>
              <a:cs typeface="B Mitra" pitchFamily="2" charset="-78"/>
            </a:endParaRPr>
          </a:p>
        </p:txBody>
      </p:sp>
      <p:pic>
        <p:nvPicPr>
          <p:cNvPr id="3" name="Picture 2" descr="C:\Users\SONY\Desktop\استکهلم\تصاویر\موسسه ی فناوری استکلهم(ویکی پدیا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9" y="3886200"/>
            <a:ext cx="3407564" cy="1903976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SONY\Desktop\استکهلم(نیازمندی ها)\maryambano.persianblog.irنیکولاس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97" y="541596"/>
            <a:ext cx="3634303" cy="2039023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04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491318"/>
            <a:ext cx="76962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b="1" dirty="0">
                <a:cs typeface="B Mitra" pitchFamily="2" charset="-78"/>
              </a:rPr>
              <a:t>میدان سرگل </a:t>
            </a:r>
            <a:r>
              <a:rPr lang="ar-SA" b="1" dirty="0" smtClean="0">
                <a:cs typeface="B Mitra" pitchFamily="2" charset="-78"/>
              </a:rPr>
              <a:t>تورگ</a:t>
            </a:r>
            <a:r>
              <a:rPr lang="fa-IR" b="1" dirty="0" smtClean="0">
                <a:cs typeface="B Mitra" pitchFamily="2" charset="-78"/>
              </a:rPr>
              <a:t> </a:t>
            </a:r>
            <a:r>
              <a:rPr lang="ar-SA" dirty="0" smtClean="0">
                <a:cs typeface="B Mitra" pitchFamily="2" charset="-78"/>
              </a:rPr>
              <a:t>(</a:t>
            </a:r>
            <a:r>
              <a:rPr lang="en-US" dirty="0" err="1">
                <a:cs typeface="B Mitra" pitchFamily="2" charset="-78"/>
              </a:rPr>
              <a:t>Sergels</a:t>
            </a:r>
            <a:r>
              <a:rPr lang="en-US" dirty="0">
                <a:cs typeface="B Mitra" pitchFamily="2" charset="-78"/>
              </a:rPr>
              <a:t> </a:t>
            </a:r>
            <a:r>
              <a:rPr lang="en-US" dirty="0" err="1">
                <a:cs typeface="B Mitra" pitchFamily="2" charset="-78"/>
              </a:rPr>
              <a:t>Torg</a:t>
            </a:r>
            <a:r>
              <a:rPr lang="ar-SA" dirty="0">
                <a:cs typeface="B Mitra" pitchFamily="2" charset="-78"/>
              </a:rPr>
              <a:t>)</a:t>
            </a:r>
            <a:endParaRPr lang="en-US" dirty="0">
              <a:cs typeface="B Mitra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dirty="0">
                <a:cs typeface="B Mitra" pitchFamily="2" charset="-78"/>
              </a:rPr>
              <a:t>معروف ترین میدان استکهلم است. یک فواره با یک ستون ش</a:t>
            </a:r>
            <a:r>
              <a:rPr lang="fa-IR" dirty="0">
                <a:cs typeface="B Mitra" pitchFamily="2" charset="-78"/>
              </a:rPr>
              <a:t>ی</a:t>
            </a:r>
            <a:r>
              <a:rPr lang="ar-SA" dirty="0">
                <a:cs typeface="B Mitra" pitchFamily="2" charset="-78"/>
              </a:rPr>
              <a:t>شه ای بلند تقریباً چهل متری، وسط این میدان است و پیاده روی اطراف آن با سنگ های بزرگ و مثلثی شکل سفید و خاکستری فراش شده است. </a:t>
            </a:r>
            <a:endParaRPr lang="en-US" dirty="0">
              <a:cs typeface="B Mitra" pitchFamily="2" charset="-78"/>
            </a:endParaRPr>
          </a:p>
          <a:p>
            <a:endParaRPr lang="en-US" dirty="0"/>
          </a:p>
        </p:txBody>
      </p:sp>
      <p:pic>
        <p:nvPicPr>
          <p:cNvPr id="3" name="Picture 2" descr="C:\Users\SONY\Desktop\استکهلم(نیازمندی ها)\میدان سرگ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09800"/>
            <a:ext cx="5347641" cy="4010731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42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04800"/>
            <a:ext cx="81534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 </a:t>
            </a:r>
            <a:r>
              <a:rPr lang="fa-IR" sz="3200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منابع</a:t>
            </a:r>
            <a:endParaRPr lang="fa-IR" sz="3200" dirty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342900" indent="-342900" algn="r" rtl="1">
              <a:buFont typeface="+mj-lt"/>
              <a:buAutoNum type="arabicPeriod"/>
            </a:pPr>
            <a:endParaRPr lang="en-US" dirty="0" smtClean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موریس،جیمز1378</a:t>
            </a:r>
            <a:r>
              <a:rPr lang="fa-IR" dirty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، تاریخ شکل شهر، ترجمه راضیه رضازاده، انتشارات دانشگاه علم و صنعت</a:t>
            </a:r>
          </a:p>
          <a:p>
            <a:pPr marL="285750" indent="-285750" algn="l">
              <a:buFont typeface="Wingdings" pitchFamily="2" charset="2"/>
              <a:buChar char="v"/>
            </a:pPr>
            <a:endParaRPr lang="en-US" dirty="0" smtClean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en.wikipedia.org</a:t>
            </a:r>
            <a:endParaRPr lang="en-US" dirty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endParaRPr lang="en-US" dirty="0" smtClean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fa.wikipedia.org</a:t>
            </a:r>
            <a:endParaRPr lang="en-US" dirty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endParaRPr lang="en-US" dirty="0" smtClean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nyistockholm.se</a:t>
            </a:r>
            <a:endParaRPr lang="en-US" dirty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endParaRPr lang="en-US" dirty="0" smtClean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stockholmtraveller.info</a:t>
            </a:r>
            <a:endParaRPr lang="fa-IR" dirty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endParaRPr lang="en-US" dirty="0" smtClean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iefaq.com</a:t>
            </a:r>
            <a:endParaRPr lang="fa-IR" dirty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endParaRPr lang="en-US" dirty="0" smtClean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dirty="0" smtClean="0">
                <a:latin typeface="Adobe Gothic Std B" pitchFamily="34" charset="-128"/>
                <a:ea typeface="Adobe Gothic Std B" pitchFamily="34" charset="-128"/>
                <a:cs typeface="B Mitra" pitchFamily="2" charset="-78"/>
              </a:rPr>
              <a:t>Bing.com</a:t>
            </a:r>
            <a:endParaRPr lang="en-US" dirty="0">
              <a:latin typeface="Adobe Gothic Std B" pitchFamily="34" charset="-128"/>
              <a:ea typeface="Adobe Gothic Std B" pitchFamily="34" charset="-128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939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267200" y="228600"/>
            <a:ext cx="4583627" cy="60197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algn="just" rtl="1"/>
            <a:r>
              <a:rPr lang="fa-IR" b="1" dirty="0" smtClean="0">
                <a:solidFill>
                  <a:schemeClr val="tx1"/>
                </a:solidFill>
                <a:cs typeface="B Mitra" pitchFamily="2" charset="-78"/>
              </a:rPr>
              <a:t>آشنایی با استکهلم</a:t>
            </a:r>
          </a:p>
          <a:p>
            <a:pPr algn="just" rtl="1"/>
            <a:r>
              <a:rPr lang="fa-IR" sz="1800" dirty="0" smtClean="0">
                <a:solidFill>
                  <a:schemeClr val="tx1"/>
                </a:solidFill>
                <a:cs typeface="B Mitra" pitchFamily="2" charset="-78"/>
              </a:rPr>
              <a:t>اِستُکهُلم (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B Mitra" pitchFamily="2" charset="-78"/>
              </a:rPr>
              <a:t>Stockholm</a:t>
            </a:r>
            <a:r>
              <a:rPr lang="fa-IR" sz="1800" dirty="0" smtClean="0">
                <a:solidFill>
                  <a:schemeClr val="tx1"/>
                </a:solidFill>
                <a:cs typeface="B Mitra" pitchFamily="2" charset="-78"/>
              </a:rPr>
              <a:t>) پایتخت کشور سوئد و بزرگ‌ترین شهر این کشور است. استکهلم همچنان یکی از پررشدترین پایتخت‌های اروپا است. استکهلم مهم ترین شهر و بندر سوئد است که در ساحل شرقی این کشور واقع شده است، در همین بخش است که دریاچه ملارن </a:t>
            </a:r>
            <a:r>
              <a:rPr lang="en-US" sz="1800" dirty="0" smtClean="0">
                <a:solidFill>
                  <a:schemeClr val="tx1"/>
                </a:solidFill>
                <a:cs typeface="B Mitra" pitchFamily="2" charset="-78"/>
              </a:rPr>
              <a:t>(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B Mitra" pitchFamily="2" charset="-78"/>
              </a:rPr>
              <a:t>Malaren</a:t>
            </a:r>
            <a:r>
              <a:rPr lang="en-US" sz="1800" dirty="0" smtClean="0">
                <a:solidFill>
                  <a:schemeClr val="tx1"/>
                </a:solidFill>
                <a:cs typeface="B Mitra" pitchFamily="2" charset="-78"/>
              </a:rPr>
              <a:t>) </a:t>
            </a:r>
            <a:r>
              <a:rPr lang="fa-IR" sz="1800" dirty="0" smtClean="0">
                <a:solidFill>
                  <a:schemeClr val="tx1"/>
                </a:solidFill>
                <a:cs typeface="B Mitra" pitchFamily="2" charset="-78"/>
              </a:rPr>
              <a:t>به دریای بالتیک می ریزد. استکهلم، حدود 22 درصد از جمعیت کشور سوئد را در خود جای داده است.</a:t>
            </a:r>
          </a:p>
          <a:p>
            <a:pPr algn="just" rtl="1"/>
            <a:r>
              <a:rPr lang="fa-IR" sz="1800" dirty="0" smtClean="0">
                <a:solidFill>
                  <a:schemeClr val="tx1"/>
                </a:solidFill>
                <a:cs typeface="B Mitra" pitchFamily="2" charset="-78"/>
              </a:rPr>
              <a:t>شهر استکهلم، همچنین مرکز ایالت استکهلم نیز هست. استکهلم روی نزدیک به 20 جزیره و خشکی های مجاور آنها واقع شده است.</a:t>
            </a:r>
          </a:p>
          <a:p>
            <a:pPr algn="just" rtl="1"/>
            <a:r>
              <a:rPr lang="fa-IR" sz="1800" dirty="0" smtClean="0">
                <a:solidFill>
                  <a:schemeClr val="tx1"/>
                </a:solidFill>
                <a:cs typeface="B Mitra" pitchFamily="2" charset="-78"/>
              </a:rPr>
              <a:t>بخشی از محدوده ی شهری استکهلم در اوپلاند و بخشی دیگر در سودرمان‌لاند قرار گرفته‌است.</a:t>
            </a:r>
            <a:endParaRPr lang="en-US" sz="1800" dirty="0" smtClean="0">
              <a:solidFill>
                <a:schemeClr val="tx1"/>
              </a:solidFill>
              <a:cs typeface="B Mitra" pitchFamily="2" charset="-78"/>
            </a:endParaRPr>
          </a:p>
          <a:p>
            <a:pPr algn="just" rtl="1"/>
            <a:r>
              <a:rPr lang="fa-IR" sz="1800" dirty="0" smtClean="0">
                <a:solidFill>
                  <a:schemeClr val="tx1"/>
                </a:solidFill>
                <a:cs typeface="B Mitra" pitchFamily="2" charset="-78"/>
              </a:rPr>
              <a:t>شهر بر روی چهارده جزیره که با پل پیوند دارند بنا شده‌است و این شهر و پیرامونش ۲۴٫۰۰۰ جزیره دارد.</a:t>
            </a:r>
          </a:p>
          <a:p>
            <a:pPr algn="just" rtl="1"/>
            <a:r>
              <a:rPr lang="fa-IR" sz="1800" dirty="0" smtClean="0">
                <a:solidFill>
                  <a:schemeClr val="tx1"/>
                </a:solidFill>
                <a:cs typeface="B Mitra" pitchFamily="2" charset="-78"/>
              </a:rPr>
              <a:t> به خاطر آب‌راه‌های زیاد موجود در استکهلم، آن را «ونیز شمال» نامیده‌اند.</a:t>
            </a:r>
          </a:p>
          <a:p>
            <a:pPr marL="82296" algn="just" rtl="1"/>
            <a:endParaRPr lang="en-US" sz="1800" dirty="0" smtClean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8" name="Picture 7" descr="http://upload.wikimedia.org/wikipedia/commons/thumb/0/06/EU_location_SWE.png/250px-EU_location_SWE.png">
            <a:hlinkClick r:id="rId2" tooltip="&quot;موقعیت سوئدا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8" y="228601"/>
            <a:ext cx="3657600" cy="2514600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9" descr="http://nyistockholm.se/wp-content/uploads/2010/02/Stockholms-l%C3%A4n.gif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8" y="2971800"/>
            <a:ext cx="2895600" cy="35482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665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28601"/>
            <a:ext cx="8153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296" algn="just" rtl="1"/>
            <a:r>
              <a:rPr lang="fa-IR" sz="2000" b="1" dirty="0" smtClean="0">
                <a:cs typeface="B Mitra" pitchFamily="2" charset="-78"/>
              </a:rPr>
              <a:t>تاریخچه استکهلم</a:t>
            </a:r>
            <a:endParaRPr lang="en-US" sz="2000" b="1" dirty="0" smtClean="0">
              <a:cs typeface="B Mitra" pitchFamily="2" charset="-78"/>
            </a:endParaRPr>
          </a:p>
          <a:p>
            <a:pPr marL="82296" algn="just" rtl="1"/>
            <a:endParaRPr lang="fa-IR" sz="2000" b="1" dirty="0" smtClean="0">
              <a:cs typeface="B Mitra" pitchFamily="2" charset="-78"/>
            </a:endParaRPr>
          </a:p>
          <a:p>
            <a:pPr marL="82296" indent="0" algn="just" rtl="1">
              <a:buNone/>
            </a:pPr>
            <a:r>
              <a:rPr lang="fa-IR" sz="2000" b="1" dirty="0" smtClean="0">
                <a:cs typeface="B Mitra" pitchFamily="2" charset="-78"/>
              </a:rPr>
              <a:t>سال ۱۱۵۰ تا ۱۲۵5: استکهلم آغاز به شهر ‌شدن می‌کند.</a:t>
            </a:r>
          </a:p>
          <a:p>
            <a:pPr marL="82296" algn="just" rtl="1"/>
            <a:r>
              <a:rPr lang="en-US" sz="1600" dirty="0" smtClean="0"/>
              <a:t> </a:t>
            </a:r>
            <a:r>
              <a:rPr lang="fa-IR" sz="2000" dirty="0" smtClean="0">
                <a:cs typeface="B Mitra" pitchFamily="2" charset="-78"/>
              </a:rPr>
              <a:t>با اینکه این ناحیه مدت ها دارای سکنه بود، اما شهر استکهلم تنها در میانه ی قرن سیزدهم بنا شد.</a:t>
            </a:r>
            <a:r>
              <a:rPr lang="en-US" sz="2000" dirty="0" smtClean="0">
                <a:cs typeface="B Mitra" pitchFamily="2" charset="-78"/>
              </a:rPr>
              <a:t> </a:t>
            </a:r>
            <a:endParaRPr lang="en-US" sz="2800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sz="2400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r>
              <a:rPr lang="fa-IR" sz="2000" dirty="0" smtClean="0">
                <a:latin typeface="KodchiangUPC" pitchFamily="18" charset="-34"/>
                <a:cs typeface="B Mitra" pitchFamily="2" charset="-78"/>
              </a:rPr>
              <a:t>شهر استکهلم در سال 1255در جزیره ی استاد شلم واقع در کانال باریکی که آبراههای وسیع سوئد را از طریق دریاچه مالارن به دریای بالتیک متصل می کند،بنیان گردید و به این ترتیب این شهر بر آبراههای اصلی تجاری منطقه و جاده های شمالی – جنوبی که از دو پل این جزیره می گذشتند، مسلط بود.</a:t>
            </a:r>
            <a:r>
              <a:rPr lang="fa-IR" sz="2000" dirty="0" smtClean="0">
                <a:cs typeface="B Mitra" pitchFamily="2" charset="-78"/>
              </a:rPr>
              <a:t> </a:t>
            </a:r>
            <a:endParaRPr lang="en-US" sz="1600" dirty="0"/>
          </a:p>
        </p:txBody>
      </p:sp>
      <p:pic>
        <p:nvPicPr>
          <p:cNvPr id="3" name="Picture 3" descr="D:\university\ترم 4\تاریخ شهر و شهرسازی در ایران و جهان\استکلهم\استکهلم\800px-Stockholm_panorama_1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581400"/>
            <a:ext cx="4058339" cy="2579914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35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8600"/>
            <a:ext cx="80772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296" algn="just" rtl="1"/>
            <a:r>
              <a:rPr lang="fa-IR" sz="2000" b="1" dirty="0">
                <a:cs typeface="B Mitra" pitchFamily="2" charset="-78"/>
              </a:rPr>
              <a:t>تاریخچه </a:t>
            </a:r>
            <a:r>
              <a:rPr lang="fa-IR" sz="2000" b="1" dirty="0" smtClean="0">
                <a:cs typeface="B Mitra" pitchFamily="2" charset="-78"/>
              </a:rPr>
              <a:t>استکهلم</a:t>
            </a:r>
            <a:endParaRPr lang="en-US" sz="2000" b="1" dirty="0" smtClean="0">
              <a:cs typeface="B Mitra" pitchFamily="2" charset="-78"/>
            </a:endParaRPr>
          </a:p>
          <a:p>
            <a:pPr marL="82296" algn="just" rtl="1"/>
            <a:endParaRPr lang="fa-IR" sz="2000" b="1" dirty="0">
              <a:cs typeface="B Mitra" pitchFamily="2" charset="-78"/>
            </a:endParaRPr>
          </a:p>
          <a:p>
            <a:pPr marL="82296" indent="0" algn="just" rtl="1">
              <a:buNone/>
            </a:pPr>
            <a:r>
              <a:rPr lang="fa-IR" sz="2000" b="1" dirty="0">
                <a:cs typeface="B Mitra" pitchFamily="2" charset="-78"/>
              </a:rPr>
              <a:t>سال ۱۱۵۰ تا ۱۲۵5: استکهلم آغاز به شهر ‌شدن می‌کند.</a:t>
            </a:r>
          </a:p>
          <a:p>
            <a:pPr marL="82296" algn="just" rtl="1"/>
            <a:r>
              <a:rPr lang="fa-IR" dirty="0" smtClean="0">
                <a:cs typeface="B Mitra" pitchFamily="2" charset="-78"/>
              </a:rPr>
              <a:t>توسعه </a:t>
            </a:r>
            <a:r>
              <a:rPr lang="fa-IR" dirty="0">
                <a:cs typeface="B Mitra" pitchFamily="2" charset="-78"/>
              </a:rPr>
              <a:t>ی شهر در این جزیره مستلزم دستیابی به زمین بیشتری بود که از بایر کردن فضای بین باراندازهای بندر به دست </a:t>
            </a:r>
            <a:r>
              <a:rPr lang="fa-IR" dirty="0" smtClean="0">
                <a:cs typeface="B Mitra" pitchFamily="2" charset="-78"/>
              </a:rPr>
              <a:t>می</a:t>
            </a:r>
            <a:r>
              <a:rPr lang="en-US" dirty="0" smtClean="0">
                <a:cs typeface="B Mitra" pitchFamily="2" charset="-78"/>
              </a:rPr>
              <a:t> </a:t>
            </a:r>
            <a:r>
              <a:rPr lang="fa-IR" dirty="0" smtClean="0">
                <a:cs typeface="B Mitra" pitchFamily="2" charset="-78"/>
              </a:rPr>
              <a:t>آمد </a:t>
            </a:r>
            <a:r>
              <a:rPr lang="fa-IR" dirty="0">
                <a:cs typeface="B Mitra" pitchFamily="2" charset="-78"/>
              </a:rPr>
              <a:t>و به این ترتیب شهر در بلوکهای باریک و بلندی در حد فاصل حصار قدیم و اسکله جدید توسعه یافت.</a:t>
            </a:r>
            <a:r>
              <a:rPr lang="fa-IR" dirty="0">
                <a:latin typeface="KodchiangUPC" pitchFamily="18" charset="-34"/>
                <a:cs typeface="B Mitra" pitchFamily="2" charset="-78"/>
              </a:rPr>
              <a:t> </a:t>
            </a:r>
          </a:p>
          <a:p>
            <a:pPr marL="82296" algn="just" rtl="1"/>
            <a:endParaRPr lang="en-US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fa-IR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endParaRPr lang="en-US" dirty="0" smtClean="0">
              <a:latin typeface="KodchiangUPC" pitchFamily="18" charset="-34"/>
              <a:cs typeface="B Mitra" pitchFamily="2" charset="-78"/>
            </a:endParaRPr>
          </a:p>
          <a:p>
            <a:pPr marL="82296" algn="just" rtl="1"/>
            <a:r>
              <a:rPr lang="fa-IR" dirty="0" smtClean="0">
                <a:latin typeface="KodchiangUPC" pitchFamily="18" charset="-34"/>
                <a:cs typeface="B Mitra" pitchFamily="2" charset="-78"/>
              </a:rPr>
              <a:t>هسته </a:t>
            </a:r>
            <a:r>
              <a:rPr lang="fa-IR" dirty="0">
                <a:latin typeface="KodchiangUPC" pitchFamily="18" charset="-34"/>
                <a:cs typeface="B Mitra" pitchFamily="2" charset="-78"/>
              </a:rPr>
              <a:t>ی استکهلم شهر قدیمی گاملا استان بر روی قسمت مرکزی جزیره در قرن سیزدهم ساخته شده است. </a:t>
            </a:r>
            <a:endParaRPr lang="en-US" dirty="0"/>
          </a:p>
        </p:txBody>
      </p:sp>
      <p:pic>
        <p:nvPicPr>
          <p:cNvPr id="2051" name="Picture 3" descr="C:\Users\asus\Desktop\IMG_32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293" y="1981200"/>
            <a:ext cx="3445992" cy="327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2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0" y="269888"/>
            <a:ext cx="510690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 rtl="1"/>
            <a:r>
              <a:rPr lang="fa-IR" sz="2000" b="1" dirty="0" smtClean="0">
                <a:cs typeface="B Mitra" pitchFamily="2" charset="-78"/>
              </a:rPr>
              <a:t>تاریخچه استکهلم</a:t>
            </a:r>
          </a:p>
          <a:p>
            <a:pPr marL="0" lvl="1" algn="just" rtl="1"/>
            <a:endParaRPr lang="fa-IR" sz="2000" b="1" dirty="0">
              <a:cs typeface="B Mitra" pitchFamily="2" charset="-78"/>
            </a:endParaRPr>
          </a:p>
          <a:p>
            <a:pPr marL="0" lvl="1" algn="just" rtl="1"/>
            <a:r>
              <a:rPr lang="fa-IR" sz="2000" b="1" dirty="0" smtClean="0">
                <a:cs typeface="B Mitra" pitchFamily="2" charset="-78"/>
              </a:rPr>
              <a:t>سال‌های ۱۶۰۰: استکهلم یک پایتخت واقعی می‌شود.</a:t>
            </a:r>
            <a:r>
              <a:rPr lang="fa-IR" sz="2000" dirty="0" smtClean="0">
                <a:cs typeface="B Mitra" pitchFamily="2" charset="-78"/>
              </a:rPr>
              <a:t> </a:t>
            </a:r>
          </a:p>
          <a:p>
            <a:pPr marL="0" lvl="1" algn="just" rtl="1"/>
            <a:r>
              <a:rPr lang="ar-SA" dirty="0" smtClean="0">
                <a:cs typeface="B Mitra" pitchFamily="2" charset="-78"/>
              </a:rPr>
              <a:t>رشد سریع شهر در سالهای 1620تا1650که سبب افزایش جمعیت از 10000نفر به حدود 40000نفر شد سبب رشد دو شهرک نورمالم و سودرمالم در آن سوی دو پل متصل به این جزیره شد</a:t>
            </a:r>
            <a:r>
              <a:rPr lang="fa-IR" dirty="0" smtClean="0">
                <a:cs typeface="B Mitra" pitchFamily="2" charset="-78"/>
              </a:rPr>
              <a:t>.</a:t>
            </a:r>
          </a:p>
          <a:p>
            <a:pPr algn="just" rtl="1"/>
            <a:r>
              <a:rPr lang="ar-SA" dirty="0" smtClean="0">
                <a:cs typeface="B Mitra" pitchFamily="2" charset="-78"/>
              </a:rPr>
              <a:t>در سال 1634، استکهلم پایتخت رسمی امپراطوری سوئد شد. </a:t>
            </a:r>
            <a:endParaRPr lang="en-US" dirty="0" smtClean="0"/>
          </a:p>
          <a:p>
            <a:pPr algn="just" rtl="1"/>
            <a:r>
              <a:rPr lang="fa-IR" dirty="0" smtClean="0">
                <a:cs typeface="B Mitra" pitchFamily="2" charset="-78"/>
              </a:rPr>
              <a:t>استکهلم به یک مرکز مهم فرهنگی در قرن هفدهم تبدیل شد.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0" y="3017206"/>
            <a:ext cx="5106906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b="1" dirty="0">
                <a:cs typeface="B Nazanin" pitchFamily="2" charset="-78"/>
              </a:rPr>
              <a:t>سال </a:t>
            </a:r>
            <a:r>
              <a:rPr lang="fa-IR" sz="2000" b="1" dirty="0" smtClean="0">
                <a:cs typeface="B Nazanin" pitchFamily="2" charset="-78"/>
              </a:rPr>
              <a:t>های</a:t>
            </a:r>
            <a:r>
              <a:rPr lang="en-US" sz="2000" b="1" dirty="0" smtClean="0">
                <a:cs typeface="B Nazanin" pitchFamily="2" charset="-78"/>
              </a:rPr>
              <a:t> </a:t>
            </a:r>
            <a:r>
              <a:rPr lang="fa-IR" sz="2000" b="1" dirty="0" smtClean="0">
                <a:cs typeface="B Nazanin" pitchFamily="2" charset="-78"/>
              </a:rPr>
              <a:t>1700</a:t>
            </a:r>
            <a:endParaRPr lang="fa-IR" sz="2000" b="1" dirty="0">
              <a:cs typeface="B Nazanin" pitchFamily="2" charset="-78"/>
            </a:endParaRPr>
          </a:p>
          <a:p>
            <a:pPr algn="just" rtl="1"/>
            <a:r>
              <a:rPr lang="ar-SA" sz="2000" dirty="0" smtClean="0">
                <a:cs typeface="B Mitra" pitchFamily="2" charset="-78"/>
              </a:rPr>
              <a:t>در سال 1710، حدود 20،000 نفر از جمعیت به علت طاعون کشته</a:t>
            </a:r>
            <a:r>
              <a:rPr lang="en-US" sz="2000" dirty="0" smtClean="0">
                <a:cs typeface="B Mitra" pitchFamily="2" charset="-78"/>
              </a:rPr>
              <a:t> </a:t>
            </a:r>
            <a:r>
              <a:rPr lang="ar-SA" sz="2000" dirty="0" smtClean="0">
                <a:cs typeface="B Mitra" pitchFamily="2" charset="-78"/>
              </a:rPr>
              <a:t>شدند</a:t>
            </a:r>
            <a:r>
              <a:rPr lang="en-US" sz="2000" dirty="0" smtClean="0">
                <a:cs typeface="B Mitra" pitchFamily="2" charset="-78"/>
              </a:rPr>
              <a:t>.</a:t>
            </a:r>
          </a:p>
          <a:p>
            <a:pPr algn="just" rtl="1"/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810000" y="4267200"/>
            <a:ext cx="510690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سال های1800</a:t>
            </a:r>
            <a:endParaRPr lang="en-US" sz="2000" b="1" dirty="0">
              <a:cs typeface="B Nazanin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dirty="0">
                <a:cs typeface="B Mitra" pitchFamily="2" charset="-78"/>
              </a:rPr>
              <a:t> رشد درخشان صنعتی آن حوالی سال های 1850 آغاز شد.</a:t>
            </a:r>
          </a:p>
          <a:p>
            <a:pPr algn="r" rtl="1"/>
            <a:r>
              <a:rPr lang="fa-IR" sz="2000" dirty="0">
                <a:cs typeface="B Mitra" pitchFamily="2" charset="-78"/>
              </a:rPr>
              <a:t>در سال ۱۸۶۰ لوله کشی آب در استکهلم ایجاد می‌شود.</a:t>
            </a:r>
            <a:endParaRPr lang="fa-IR" sz="2000" dirty="0">
              <a:solidFill>
                <a:schemeClr val="accent5">
                  <a:lumMod val="60000"/>
                  <a:lumOff val="40000"/>
                </a:schemeClr>
              </a:solidFill>
              <a:cs typeface="B Mitra" pitchFamily="2" charset="-78"/>
            </a:endParaRPr>
          </a:p>
          <a:p>
            <a:pPr algn="r" rtl="1"/>
            <a:r>
              <a:rPr lang="fa-IR" sz="2000" dirty="0">
                <a:cs typeface="B Mitra" pitchFamily="2" charset="-78"/>
              </a:rPr>
              <a:t>در میانه سال‌های ۱۸۰۰ کارخانه‌ها و کارگاه‌های صنعتی بیشتر و بیشتری در مرکز شهر ساخته می‌شود. </a:t>
            </a:r>
          </a:p>
          <a:p>
            <a:pPr algn="r" rtl="1"/>
            <a:r>
              <a:rPr lang="ar-SA" sz="2000" dirty="0" smtClean="0">
                <a:cs typeface="B Mitra" pitchFamily="2" charset="-78"/>
              </a:rPr>
              <a:t>در طول این زمان جمعیت (بیشتر به علت مهاجرت) به طور چشمگیری افزایش یافت. </a:t>
            </a:r>
            <a:r>
              <a:rPr lang="fa-IR" sz="2000" dirty="0" smtClean="0">
                <a:cs typeface="B Mitra" pitchFamily="2" charset="-78"/>
              </a:rPr>
              <a:t>جمعیت استکهلم در سال ۱۸۸۰ به ۲۰۰۰۰۰ نفر می‌رسد.</a:t>
            </a:r>
            <a:r>
              <a:rPr lang="en-US" sz="2000" dirty="0" smtClean="0">
                <a:cs typeface="B Mitra" pitchFamily="2" charset="-78"/>
              </a:rPr>
              <a:t> </a:t>
            </a:r>
            <a:endParaRPr lang="fa-IR" sz="2000" dirty="0" smtClean="0">
              <a:cs typeface="B Mitra" pitchFamily="2" charset="-78"/>
            </a:endParaRPr>
          </a:p>
        </p:txBody>
      </p:sp>
      <p:pic>
        <p:nvPicPr>
          <p:cNvPr id="6" name="Picture 2" descr="C:\Users\SONY\Desktop\منتخب\18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24" y="1768396"/>
            <a:ext cx="3535376" cy="3513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60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25815" y="469338"/>
            <a:ext cx="501747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cs typeface="B Mitra" pitchFamily="2" charset="-78"/>
              </a:rPr>
              <a:t>تاریخچه استکهلم</a:t>
            </a:r>
          </a:p>
          <a:p>
            <a:pPr algn="r" rtl="1"/>
            <a:endParaRPr lang="fa-IR" sz="2400" dirty="0">
              <a:cs typeface="B Mitra" pitchFamily="2" charset="-78"/>
            </a:endParaRPr>
          </a:p>
          <a:p>
            <a:pPr algn="r" rtl="1"/>
            <a:r>
              <a:rPr lang="fa-IR" sz="2400" dirty="0" smtClean="0">
                <a:cs typeface="B Mitra" pitchFamily="2" charset="-78"/>
              </a:rPr>
              <a:t>    </a:t>
            </a:r>
            <a:r>
              <a:rPr lang="fa-IR" sz="2400" b="1" dirty="0" smtClean="0">
                <a:cs typeface="B Mitra" pitchFamily="2" charset="-78"/>
              </a:rPr>
              <a:t>قرن 20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در سال 1912 دوره های بازی های المپیک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سوئد در اروپا به قدرت می رسد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در سال 1925 زنان از حق رای برخوردار شدن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شروع دوره مدرنیسم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ایجاد شرکت های مسکن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افزایش ترافیک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ورود مهاجران</a:t>
            </a: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sz="2400" dirty="0" smtClean="0">
                <a:cs typeface="B Mitra" pitchFamily="2" charset="-78"/>
              </a:rPr>
              <a:t>در سال 1998 شهر فرهنگی اروپا</a:t>
            </a:r>
          </a:p>
        </p:txBody>
      </p:sp>
      <p:pic>
        <p:nvPicPr>
          <p:cNvPr id="3074" name="Picture 2" descr="C:\Users\asus\Desktop\New folder\090032271-Stockhol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14" y="597932"/>
            <a:ext cx="4179498" cy="305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sus\Desktop\New folder\1024px-Royalpalace_Stockhol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02" y="4072721"/>
            <a:ext cx="5055798" cy="225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81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28600"/>
            <a:ext cx="80772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000" b="1" dirty="0" smtClean="0">
                <a:cs typeface="B Mitra" pitchFamily="2" charset="-78"/>
              </a:rPr>
              <a:t>تاریخچه استکهلم</a:t>
            </a:r>
          </a:p>
          <a:p>
            <a:pPr algn="just" rtl="1"/>
            <a:endParaRPr lang="fa-IR" sz="2000" b="1" dirty="0">
              <a:cs typeface="B Mitra" pitchFamily="2" charset="-78"/>
            </a:endParaRPr>
          </a:p>
          <a:p>
            <a:pPr algn="just" rtl="1"/>
            <a:r>
              <a:rPr lang="fa-IR" sz="2000" b="1" dirty="0" smtClean="0">
                <a:cs typeface="B Mitra" pitchFamily="2" charset="-78"/>
              </a:rPr>
              <a:t>قرن 21</a:t>
            </a:r>
          </a:p>
          <a:p>
            <a:pPr algn="just" rtl="1"/>
            <a:r>
              <a:rPr lang="fa-IR" dirty="0" smtClean="0">
                <a:cs typeface="B Mitra" pitchFamily="2" charset="-78"/>
              </a:rPr>
              <a:t>منطقه‌های صنعتی قدیمی ویران می‌شوند تا در جای آنها مسکن ساخته شود</a:t>
            </a:r>
            <a:r>
              <a:rPr lang="fa-IR" dirty="0" smtClean="0">
                <a:latin typeface="KodchiangUPC" pitchFamily="18" charset="-34"/>
                <a:cs typeface="B Mitra" pitchFamily="2" charset="-78"/>
              </a:rPr>
              <a:t>. </a:t>
            </a:r>
            <a:r>
              <a:rPr lang="en-US" dirty="0" smtClean="0">
                <a:latin typeface="KodchiangUPC" pitchFamily="18" charset="-34"/>
                <a:cs typeface="B Mitra" pitchFamily="2" charset="-78"/>
              </a:rPr>
              <a:t> </a:t>
            </a:r>
            <a:endParaRPr lang="en-US" dirty="0">
              <a:cs typeface="B Mitra" pitchFamily="2" charset="-78"/>
            </a:endParaRPr>
          </a:p>
          <a:p>
            <a:pPr algn="just" rtl="1"/>
            <a:r>
              <a:rPr lang="ar-SA" dirty="0">
                <a:cs typeface="B Mitra" pitchFamily="2" charset="-78"/>
              </a:rPr>
              <a:t>جمعیت استکهلم در سال 2004 بیش از 761000 نفر برآورد شده است</a:t>
            </a:r>
            <a:r>
              <a:rPr lang="fa-IR" dirty="0" smtClean="0">
                <a:cs typeface="B Mitra" pitchFamily="2" charset="-78"/>
              </a:rPr>
              <a:t>.</a:t>
            </a:r>
            <a:endParaRPr lang="fa-IR" dirty="0">
              <a:latin typeface="KodchiangUPC" pitchFamily="18" charset="-34"/>
              <a:cs typeface="B Mitra" pitchFamily="2" charset="-78"/>
            </a:endParaRPr>
          </a:p>
          <a:p>
            <a:pPr algn="just" rtl="1"/>
            <a:r>
              <a:rPr lang="fa-IR" dirty="0">
                <a:cs typeface="B Mitra" pitchFamily="2" charset="-78"/>
              </a:rPr>
              <a:t>محله های استکهلم در امتداد خطوط مترو ساخته شده و زنجیروار در اطراف ایستگاه ها گرد آمده اند. و حتی تشکیلات داخلی آنها وابسته به مترو است</a:t>
            </a:r>
            <a:r>
              <a:rPr lang="fa-IR" sz="2000" dirty="0" smtClean="0">
                <a:latin typeface="KodchiangUPC" pitchFamily="18" charset="-34"/>
                <a:cs typeface="B Mitra" pitchFamily="2" charset="-78"/>
              </a:rPr>
              <a:t>. </a:t>
            </a:r>
            <a:endParaRPr lang="fa-IR" sz="2000" dirty="0">
              <a:latin typeface="KodchiangUPC" pitchFamily="18" charset="-34"/>
              <a:cs typeface="B Mitra" pitchFamily="2" charset="-78"/>
            </a:endParaRPr>
          </a:p>
        </p:txBody>
      </p:sp>
      <p:pic>
        <p:nvPicPr>
          <p:cNvPr id="4098" name="Picture 2" descr="C:\Users\asus\Desktop\New folder\Stockholm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95600"/>
            <a:ext cx="460549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99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0" y="172872"/>
            <a:ext cx="518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000" b="1" dirty="0" smtClean="0">
                <a:cs typeface="B Mitra" pitchFamily="2" charset="-78"/>
              </a:rPr>
              <a:t>     </a:t>
            </a:r>
            <a:r>
              <a:rPr lang="ar-SA" sz="2000" b="1" dirty="0" smtClean="0">
                <a:cs typeface="B Mitra" pitchFamily="2" charset="-78"/>
              </a:rPr>
              <a:t>اقتصاد</a:t>
            </a:r>
            <a:r>
              <a:rPr lang="fa-IR" sz="2000" b="1" dirty="0" smtClean="0">
                <a:cs typeface="B Mitra" pitchFamily="2" charset="-78"/>
              </a:rPr>
              <a:t> </a:t>
            </a:r>
            <a:endParaRPr lang="fa-IR" sz="2000" b="1" dirty="0">
              <a:cs typeface="B Mitra" pitchFamily="2" charset="-78"/>
            </a:endParaRPr>
          </a:p>
          <a:p>
            <a:pPr marL="285750" indent="-285750" algn="just" rtl="1">
              <a:buFont typeface="Wingdings" pitchFamily="2" charset="2"/>
              <a:buChar char="v"/>
            </a:pPr>
            <a:r>
              <a:rPr lang="ar-SA" sz="1600" dirty="0">
                <a:cs typeface="B Mitra" pitchFamily="2" charset="-78"/>
              </a:rPr>
              <a:t>اکثریت قریب به اتفاق ساکنان استکهلم در صنعت خدمات کار می کنند</a:t>
            </a:r>
            <a:r>
              <a:rPr lang="fa-IR" sz="1600" dirty="0">
                <a:cs typeface="B Mitra" pitchFamily="2" charset="-78"/>
              </a:rPr>
              <a:t>.</a:t>
            </a:r>
            <a:r>
              <a:rPr lang="ar-SA" sz="1600" dirty="0">
                <a:cs typeface="B Mitra" pitchFamily="2" charset="-78"/>
              </a:rPr>
              <a:t> .</a:t>
            </a:r>
            <a:r>
              <a:rPr lang="fa-IR" sz="1600" dirty="0">
                <a:cs typeface="B Mitra" pitchFamily="2" charset="-78"/>
              </a:rPr>
              <a:t> </a:t>
            </a:r>
          </a:p>
          <a:p>
            <a:pPr marL="285750" indent="-285750" algn="just" rtl="1">
              <a:buFont typeface="Wingdings" pitchFamily="2" charset="2"/>
              <a:buChar char="v"/>
            </a:pPr>
            <a:endParaRPr lang="fa-IR" sz="1600" dirty="0" smtClean="0">
              <a:cs typeface="B Mitra" pitchFamily="2" charset="-78"/>
            </a:endParaRPr>
          </a:p>
          <a:p>
            <a:pPr marL="285750" indent="-285750" algn="just" rtl="1">
              <a:buFont typeface="Wingdings" pitchFamily="2" charset="2"/>
              <a:buChar char="v"/>
            </a:pPr>
            <a:r>
              <a:rPr lang="ar-SA" sz="1600" dirty="0" smtClean="0">
                <a:cs typeface="B Mitra" pitchFamily="2" charset="-78"/>
              </a:rPr>
              <a:t>بزرگ </a:t>
            </a:r>
            <a:r>
              <a:rPr lang="ar-SA" sz="1600" dirty="0">
                <a:cs typeface="B Mitra" pitchFamily="2" charset="-78"/>
              </a:rPr>
              <a:t>ترین شهر و مرکز بازرگانی،کارخانه ای، اقتصادی، ترابری و فرهنگی سوئد به شمار می رود. کارخانجات مهم آن، مواد چاپ، تجهیزات الکترونیکی، فراورده های غذایی، ماشین آلات، محصولات فلزی، کاغذ، مواد شیمیایی، منسوجات و پوشاک را شامل می شوند. فعالیت های دولتی، گردشگری و کشتی سازی نیز بخش مهمی از پایه اقتصادی این شهر را </a:t>
            </a:r>
            <a:r>
              <a:rPr lang="ar-SA" sz="1600" dirty="0" smtClean="0">
                <a:cs typeface="B Mitra" pitchFamily="2" charset="-78"/>
              </a:rPr>
              <a:t>میسازند</a:t>
            </a:r>
            <a:r>
              <a:rPr lang="en-US" sz="1600" dirty="0" smtClean="0">
                <a:cs typeface="B Mitra" pitchFamily="2" charset="-78"/>
              </a:rPr>
              <a:t>. </a:t>
            </a:r>
            <a:endParaRPr lang="en-US" sz="1600" dirty="0">
              <a:cs typeface="B Mitra" pitchFamily="2" charset="-78"/>
            </a:endParaRPr>
          </a:p>
          <a:p>
            <a:pPr marL="285750" indent="-285750" algn="just" rtl="1">
              <a:buFont typeface="Wingdings" pitchFamily="2" charset="2"/>
              <a:buChar char="v"/>
            </a:pPr>
            <a:endParaRPr lang="fa-IR" sz="1600" dirty="0" smtClean="0">
              <a:cs typeface="B Mitra" pitchFamily="2" charset="-78"/>
            </a:endParaRPr>
          </a:p>
          <a:p>
            <a:pPr marL="285750" indent="-285750" algn="just" rtl="1">
              <a:buFont typeface="Wingdings" pitchFamily="2" charset="2"/>
              <a:buChar char="v"/>
            </a:pPr>
            <a:r>
              <a:rPr lang="fa-IR" sz="1600" dirty="0" smtClean="0">
                <a:cs typeface="B Mitra" pitchFamily="2" charset="-78"/>
              </a:rPr>
              <a:t>در </a:t>
            </a:r>
            <a:r>
              <a:rPr lang="fa-IR" sz="1600" dirty="0">
                <a:cs typeface="B Mitra" pitchFamily="2" charset="-78"/>
              </a:rPr>
              <a:t>سال های اخیر، صنعت گردشگری، نقش مهمی در اقتصاد این شهر داشته است. </a:t>
            </a:r>
            <a:endParaRPr lang="en-US" sz="1600" dirty="0">
              <a:cs typeface="B Mitra" pitchFamily="2" charset="-78"/>
            </a:endParaRPr>
          </a:p>
          <a:p>
            <a:pPr marL="285750" indent="-285750" algn="just" rtl="1">
              <a:buFont typeface="Wingdings" pitchFamily="2" charset="2"/>
              <a:buChar char="v"/>
            </a:pPr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3657600" y="3200947"/>
            <a:ext cx="51816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Mitra" pitchFamily="2" charset="-78"/>
              </a:rPr>
              <a:t>سیستم حمل و </a:t>
            </a:r>
            <a:r>
              <a:rPr lang="fa-IR" b="1" dirty="0" smtClean="0">
                <a:cs typeface="B Mitra" pitchFamily="2" charset="-78"/>
              </a:rPr>
              <a:t>نقل</a:t>
            </a:r>
          </a:p>
          <a:p>
            <a:pPr algn="just" rtl="1"/>
            <a:r>
              <a:rPr lang="fa-IR" sz="1600" dirty="0">
                <a:cs typeface="B Mitra" pitchFamily="2" charset="-78"/>
              </a:rPr>
              <a:t>ترامواها که در سال‌های ۱۹۶۰ برچیده شده بودند، </a:t>
            </a:r>
            <a:r>
              <a:rPr lang="fa-IR" sz="1600" dirty="0" smtClean="0">
                <a:cs typeface="B Mitra" pitchFamily="2" charset="-78"/>
              </a:rPr>
              <a:t>در قرن 21دوباره </a:t>
            </a:r>
            <a:r>
              <a:rPr lang="fa-IR" sz="1600" dirty="0">
                <a:cs typeface="B Mitra" pitchFamily="2" charset="-78"/>
              </a:rPr>
              <a:t>به </a:t>
            </a:r>
            <a:r>
              <a:rPr lang="fa-IR" sz="1600" dirty="0" smtClean="0">
                <a:cs typeface="B Mitra" pitchFamily="2" charset="-78"/>
              </a:rPr>
              <a:t>راه افتادند.</a:t>
            </a:r>
          </a:p>
          <a:p>
            <a:pPr algn="just" rtl="1"/>
            <a:endParaRPr lang="fa-IR" sz="1600" b="1" dirty="0" smtClean="0">
              <a:cs typeface="B Mitra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ar-SA" sz="1600" dirty="0" smtClean="0">
                <a:cs typeface="B Mitra" pitchFamily="2" charset="-78"/>
              </a:rPr>
              <a:t>با </a:t>
            </a:r>
            <a:r>
              <a:rPr lang="ar-SA" sz="1600" dirty="0">
                <a:cs typeface="B Mitra" pitchFamily="2" charset="-78"/>
              </a:rPr>
              <a:t>خطوط ترافیک محلی استکهلم می توان به سراسر استان استکهلم سفر کرد. </a:t>
            </a:r>
            <a:r>
              <a:rPr lang="fa-IR" sz="1600" dirty="0">
                <a:cs typeface="B Mitra" pitchFamily="2" charset="-78"/>
              </a:rPr>
              <a:t>سیستم حمل و نقل عمومی سوئد یکی از بهترین و توسعه یافته ترین ها در سطح جهان به شمار می رود. به خصوص در مقایسه با بسیاری از کشورهای اروپایی ، شهرهای سوئد از قابل اطمینان ترین و منظم ترین سیستم حمل و نقل عمومی برخوردارند</a:t>
            </a:r>
            <a:r>
              <a:rPr lang="fa-IR" sz="1600" dirty="0" smtClean="0">
                <a:cs typeface="B Mitra" pitchFamily="2" charset="-78"/>
              </a:rPr>
              <a:t>.</a:t>
            </a:r>
            <a:endParaRPr lang="fa-IR" sz="1600" dirty="0"/>
          </a:p>
          <a:p>
            <a:pPr marL="285750" indent="-285750"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600" dirty="0">
                <a:cs typeface="B Mitra" pitchFamily="2" charset="-78"/>
              </a:rPr>
              <a:t>نظم بخشیدن و کنترل سیستم مترو و اتوبوس ها به عهده ی سازمان ترافیک شهری استکهلم یا </a:t>
            </a:r>
            <a:r>
              <a:rPr lang="en-US" sz="1600" dirty="0">
                <a:cs typeface="B Mitra" pitchFamily="2" charset="-78"/>
              </a:rPr>
              <a:t> S.L</a:t>
            </a:r>
            <a:r>
              <a:rPr lang="fa-IR" sz="1600" dirty="0">
                <a:cs typeface="B Mitra" pitchFamily="2" charset="-78"/>
              </a:rPr>
              <a:t> است</a:t>
            </a:r>
            <a:r>
              <a:rPr lang="fa-IR" sz="1600" dirty="0" smtClean="0">
                <a:cs typeface="B Mitra" pitchFamily="2" charset="-78"/>
              </a:rPr>
              <a:t>.</a:t>
            </a:r>
            <a:r>
              <a:rPr lang="fa-IR" dirty="0" smtClean="0">
                <a:cs typeface="B Mitra" pitchFamily="2" charset="-78"/>
              </a:rPr>
              <a:t> </a:t>
            </a:r>
            <a:endParaRPr lang="fa-IR" dirty="0"/>
          </a:p>
          <a:p>
            <a:pPr algn="just"/>
            <a:endParaRPr lang="en-US" sz="1600" dirty="0"/>
          </a:p>
        </p:txBody>
      </p:sp>
      <p:pic>
        <p:nvPicPr>
          <p:cNvPr id="4" name="Picture 2" descr="C:\Users\SONY\Desktop\استکهلم\تصاویر\800px-Ny_pendeltag_stockhol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19" y="829823"/>
            <a:ext cx="2488454" cy="1572007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sus\Desktop\New folder\tockm5-0816-s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60" y="3974739"/>
            <a:ext cx="2576055" cy="179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58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5200" y="228600"/>
            <a:ext cx="5257800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Mitra" pitchFamily="2" charset="-78"/>
              </a:rPr>
              <a:t>بناهای استکهلم</a:t>
            </a: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Mitra" pitchFamily="2" charset="-78"/>
              </a:rPr>
              <a:t>گاملا استان </a:t>
            </a:r>
            <a:r>
              <a:rPr lang="fa-IR" sz="2000" dirty="0" smtClean="0">
                <a:cs typeface="B Mitra" pitchFamily="2" charset="-78"/>
              </a:rPr>
              <a:t>(</a:t>
            </a:r>
            <a:r>
              <a:rPr lang="en-US" sz="2000" dirty="0" err="1">
                <a:cs typeface="B Mitra" pitchFamily="2" charset="-78"/>
              </a:rPr>
              <a:t>gamla</a:t>
            </a:r>
            <a:r>
              <a:rPr lang="en-US" sz="2000" dirty="0">
                <a:cs typeface="B Mitra" pitchFamily="2" charset="-78"/>
              </a:rPr>
              <a:t> </a:t>
            </a:r>
            <a:r>
              <a:rPr lang="en-US" sz="2000" dirty="0" err="1">
                <a:cs typeface="B Mitra" pitchFamily="2" charset="-78"/>
              </a:rPr>
              <a:t>stan</a:t>
            </a:r>
            <a:r>
              <a:rPr lang="fa-IR" sz="2000" dirty="0">
                <a:cs typeface="B Mitra" pitchFamily="2" charset="-78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fa-IR" sz="1600" dirty="0">
                <a:cs typeface="B Mitra" pitchFamily="2" charset="-78"/>
              </a:rPr>
              <a:t>قسمتی از شهر است که بافت کهن خود را حفظ کرده و ساختمان های تاریخی شهر نیز در آن واقع شده </a:t>
            </a:r>
            <a:r>
              <a:rPr lang="fa-IR" sz="1600" dirty="0" smtClean="0">
                <a:cs typeface="B Mitra" pitchFamily="2" charset="-78"/>
              </a:rPr>
              <a:t>اند</a:t>
            </a:r>
            <a:r>
              <a:rPr lang="en-US" sz="1600" dirty="0" smtClean="0">
                <a:cs typeface="B Mitra" pitchFamily="2" charset="-78"/>
              </a:rPr>
              <a:t>.</a:t>
            </a:r>
            <a:endParaRPr lang="en-US" sz="1600" dirty="0">
              <a:cs typeface="B Mitra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Mitra" pitchFamily="2" charset="-78"/>
              </a:rPr>
              <a:t>استورتورگت </a:t>
            </a:r>
            <a:r>
              <a:rPr lang="fa-IR" sz="2000" dirty="0" smtClean="0">
                <a:cs typeface="B Mitra" pitchFamily="2" charset="-78"/>
              </a:rPr>
              <a:t>(</a:t>
            </a:r>
            <a:r>
              <a:rPr lang="en-US" sz="2000" dirty="0" err="1">
                <a:cs typeface="B Mitra" pitchFamily="2" charset="-78"/>
              </a:rPr>
              <a:t>Stortorget</a:t>
            </a:r>
            <a:r>
              <a:rPr lang="fa-IR" sz="2000" dirty="0">
                <a:cs typeface="B Mitra" pitchFamily="2" charset="-78"/>
              </a:rPr>
              <a:t>)</a:t>
            </a:r>
            <a:endParaRPr lang="en-US" sz="2000" dirty="0">
              <a:cs typeface="B Mitra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1600" dirty="0">
                <a:cs typeface="B Mitra" pitchFamily="2" charset="-78"/>
              </a:rPr>
              <a:t>استورتورگت، یعنی میدان بزرگ. این میدان، قدیمی ترین میدان شهر است و محل وقایع تاریخی مختلفی در استکهلم بوده است. از جمله واقعه ی حمام خون</a:t>
            </a:r>
            <a:r>
              <a:rPr lang="fa-IR" sz="1600" dirty="0" smtClean="0">
                <a:cs typeface="B Mitra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Mitra" pitchFamily="2" charset="-78"/>
              </a:rPr>
              <a:t>کاخ استکهلم</a:t>
            </a:r>
            <a:r>
              <a:rPr lang="fa-IR" sz="2000" dirty="0">
                <a:cs typeface="B Mitra" pitchFamily="2" charset="-78"/>
              </a:rPr>
              <a:t>(</a:t>
            </a:r>
            <a:r>
              <a:rPr lang="en-US" sz="2000" dirty="0">
                <a:cs typeface="B Mitra" pitchFamily="2" charset="-78"/>
              </a:rPr>
              <a:t>Stockholm Palace</a:t>
            </a:r>
            <a:r>
              <a:rPr lang="fa-IR" sz="2000" dirty="0">
                <a:cs typeface="B Mitra" pitchFamily="2" charset="-78"/>
              </a:rPr>
              <a:t>) </a:t>
            </a:r>
            <a:endParaRPr lang="en-US" sz="2000" dirty="0">
              <a:cs typeface="B Mitra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1600" dirty="0">
                <a:cs typeface="B Mitra" pitchFamily="2" charset="-78"/>
              </a:rPr>
              <a:t>اقامتگاه رسمی و دفتر کار پادشاه و خاندان سلطنتی سوئد است. این کاخ در همسایگی ساختمان مجلس سوئد است</a:t>
            </a:r>
            <a:r>
              <a:rPr lang="fa-IR" sz="1600" dirty="0" smtClean="0">
                <a:cs typeface="B Mitra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Mitra" pitchFamily="2" charset="-78"/>
              </a:rPr>
              <a:t>کلیسای ریدارهولمن</a:t>
            </a:r>
            <a:r>
              <a:rPr lang="fa-IR" sz="2000" dirty="0">
                <a:cs typeface="B Mitra" pitchFamily="2" charset="-78"/>
              </a:rPr>
              <a:t> </a:t>
            </a:r>
          </a:p>
          <a:p>
            <a:pPr algn="just" rtl="1">
              <a:lnSpc>
                <a:spcPct val="150000"/>
              </a:lnSpc>
            </a:pPr>
            <a:r>
              <a:rPr lang="fa-IR" sz="1600" dirty="0">
                <a:cs typeface="B Mitra" pitchFamily="2" charset="-78"/>
              </a:rPr>
              <a:t>این کلیسا در جزیره ریدارهولمن شهر استکهلم و در فاصله پانصد متری از کاخ سلطنتی استکهلم واقع شده است. </a:t>
            </a:r>
          </a:p>
          <a:p>
            <a:pPr algn="just" rtl="1">
              <a:lnSpc>
                <a:spcPct val="150000"/>
              </a:lnSpc>
            </a:pPr>
            <a:r>
              <a:rPr lang="fa-IR" sz="1600" dirty="0">
                <a:cs typeface="B Mitra" pitchFamily="2" charset="-78"/>
              </a:rPr>
              <a:t>این کلیسا یکی از قدیمی‌ترین ساختمان‌های شهر استکهلم است که سابقه بخش‌هایی از آن به قرن سیزدهم میلادی برمی‌گردد.</a:t>
            </a:r>
          </a:p>
          <a:p>
            <a:pPr algn="just" rtl="1">
              <a:lnSpc>
                <a:spcPct val="150000"/>
              </a:lnSpc>
            </a:pPr>
            <a:endParaRPr lang="en-US" sz="1600" dirty="0"/>
          </a:p>
        </p:txBody>
      </p:sp>
      <p:pic>
        <p:nvPicPr>
          <p:cNvPr id="3" name="Picture 2" descr="http://www.iranipasand.com/Data/Gallery/cat/184/gamla%20stan_s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656" y="228600"/>
            <a:ext cx="1686121" cy="2094186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 descr="http://www.iranipasand.com/Data/Gallery/cat/184/storget_s.jp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52" y="2567737"/>
            <a:ext cx="2033928" cy="2088232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iranipasand.com/Data/Gallery/cat/184/stokholm%20palace_s.jpg">
            <a:hlinkClick r:id="rId7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52" y="4876800"/>
            <a:ext cx="2033928" cy="1656184"/>
          </a:xfrm>
          <a:prstGeom prst="rect">
            <a:avLst/>
          </a:prstGeom>
          <a:ln w="285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823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897</TotalTime>
  <Words>889</Words>
  <Application>Microsoft Office PowerPoint</Application>
  <PresentationFormat>On-screen Show (4:3)</PresentationFormat>
  <Paragraphs>116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Adobe Gothic Std B</vt:lpstr>
      <vt:lpstr>B Mitra</vt:lpstr>
      <vt:lpstr>B Nazanin</vt:lpstr>
      <vt:lpstr>Calibri</vt:lpstr>
      <vt:lpstr>KodchiangUPC</vt:lpstr>
      <vt:lpstr>Palatino Linotype</vt:lpstr>
      <vt:lpstr>Times New Roman</vt:lpstr>
      <vt:lpstr>Wingdings</vt:lpstr>
      <vt:lpstr>Wingdings 2</vt:lpstr>
      <vt:lpstr>Elemental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Sajjad</cp:lastModifiedBy>
  <cp:revision>19</cp:revision>
  <dcterms:created xsi:type="dcterms:W3CDTF">2014-05-23T12:15:43Z</dcterms:created>
  <dcterms:modified xsi:type="dcterms:W3CDTF">2019-07-14T23:55:10Z</dcterms:modified>
</cp:coreProperties>
</file>