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0" r:id="rId1"/>
  </p:sldMasterIdLst>
  <p:sldIdLst>
    <p:sldId id="257" r:id="rId2"/>
    <p:sldId id="259" r:id="rId3"/>
    <p:sldId id="260" r:id="rId4"/>
    <p:sldId id="261" r:id="rId5"/>
    <p:sldId id="262" r:id="rId6"/>
    <p:sldId id="263" r:id="rId7"/>
    <p:sldId id="264" r:id="rId8"/>
    <p:sldId id="265" r:id="rId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038" autoAdjust="0"/>
    <p:restoredTop sz="94671" autoAdjust="0"/>
  </p:normalViewPr>
  <p:slideViewPr>
    <p:cSldViewPr>
      <p:cViewPr varScale="1">
        <p:scale>
          <a:sx n="70" d="100"/>
          <a:sy n="70" d="100"/>
        </p:scale>
        <p:origin x="1326"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373786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B52312-BCB2-4BC2-89D9-D0B5DB782F37}" type="datetimeFigureOut">
              <a:rPr lang="fa-IR" smtClean="0"/>
              <a:t>16/11/1440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3630503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8748581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8" y="1447800"/>
            <a:ext cx="6001049"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448177" y="3771174"/>
            <a:ext cx="546115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
        <p:nvSpPr>
          <p:cNvPr id="12" name="TextBox 11"/>
          <p:cNvSpPr txBox="1"/>
          <p:nvPr/>
        </p:nvSpPr>
        <p:spPr>
          <a:xfrm>
            <a:off x="673897" y="971253"/>
            <a:ext cx="601591"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6999690" y="2613787"/>
            <a:ext cx="601591"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3226547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2" y="3124201"/>
            <a:ext cx="6620968"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42690274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27161388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21"/>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2"/>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797188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14782855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1091998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2839244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1764725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2B52312-BCB2-4BC2-89D9-D0B5DB782F37}" type="datetimeFigureOut">
              <a:rPr lang="fa-IR" smtClean="0"/>
              <a:t>16/11/1440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3646260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2B52312-BCB2-4BC2-89D9-D0B5DB782F37}" type="datetimeFigureOut">
              <a:rPr lang="fa-IR" smtClean="0"/>
              <a:t>16/11/1440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334231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3018195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3666539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2" y="3129281"/>
            <a:ext cx="2551461"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12B52312-BCB2-4BC2-89D9-D0B5DB782F37}" type="datetimeFigureOut">
              <a:rPr lang="fa-IR" smtClean="0"/>
              <a:t>16/11/1440</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1326165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B52312-BCB2-4BC2-89D9-D0B5DB782F37}" type="datetimeFigureOut">
              <a:rPr lang="fa-IR" smtClean="0"/>
              <a:t>16/11/1440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41709F-5952-4AA0-B934-E892A129324C}" type="slidenum">
              <a:rPr lang="fa-IR" smtClean="0"/>
              <a:t>‹#›</a:t>
            </a:fld>
            <a:endParaRPr lang="fa-IR"/>
          </a:p>
        </p:txBody>
      </p:sp>
    </p:spTree>
    <p:extLst>
      <p:ext uri="{BB962C8B-B14F-4D97-AF65-F5344CB8AC3E}">
        <p14:creationId xmlns:p14="http://schemas.microsoft.com/office/powerpoint/2010/main" val="3381798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12B52312-BCB2-4BC2-89D9-D0B5DB782F37}" type="datetimeFigureOut">
              <a:rPr lang="fa-IR" smtClean="0"/>
              <a:t>16/11/1440</a:t>
            </a:fld>
            <a:endParaRPr lang="fa-I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B741709F-5952-4AA0-B934-E892A129324C}" type="slidenum">
              <a:rPr lang="fa-IR" smtClean="0"/>
              <a:t>‹#›</a:t>
            </a:fld>
            <a:endParaRPr lang="fa-IR"/>
          </a:p>
        </p:txBody>
      </p:sp>
    </p:spTree>
    <p:extLst>
      <p:ext uri="{BB962C8B-B14F-4D97-AF65-F5344CB8AC3E}">
        <p14:creationId xmlns:p14="http://schemas.microsoft.com/office/powerpoint/2010/main" val="3893762652"/>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http://translate.googleusercontent.com/translate_c?hl=fa&amp;langpair=en|fa&amp;rurl=translate.google.com&amp;u=http://simple.wikipedia.org/wiki/File:John_Nash.jpg&amp;usg=ALkJrhgsx5aOChyHKeOxh9T_-JvLiRMuf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84775"/>
          </a:xfrm>
          <a:prstGeom prst="rect">
            <a:avLst/>
          </a:prstGeom>
          <a:noFill/>
        </p:spPr>
        <p:txBody>
          <a:bodyPr wrap="square" rtlCol="1">
            <a:spAutoFit/>
          </a:bodyPr>
          <a:lstStyle/>
          <a:p>
            <a:pPr algn="ctr"/>
            <a:r>
              <a:rPr lang="fa-IR" sz="3200" dirty="0" smtClean="0">
                <a:cs typeface="2  Nazanin" pitchFamily="2" charset="-78"/>
              </a:rPr>
              <a:t>بسمه تعالی</a:t>
            </a:r>
            <a:endParaRPr lang="fa-IR" sz="3200" dirty="0">
              <a:cs typeface="2  Nazanin" pitchFamily="2" charset="-78"/>
            </a:endParaRPr>
          </a:p>
        </p:txBody>
      </p:sp>
      <p:sp>
        <p:nvSpPr>
          <p:cNvPr id="5" name="TextBox 4"/>
          <p:cNvSpPr txBox="1"/>
          <p:nvPr/>
        </p:nvSpPr>
        <p:spPr>
          <a:xfrm>
            <a:off x="503548" y="836712"/>
            <a:ext cx="8136904" cy="1261884"/>
          </a:xfrm>
          <a:prstGeom prst="rect">
            <a:avLst/>
          </a:prstGeom>
          <a:noFill/>
        </p:spPr>
        <p:txBody>
          <a:bodyPr wrap="square" rtlCol="1">
            <a:spAutoFit/>
          </a:bodyPr>
          <a:lstStyle/>
          <a:p>
            <a:pPr algn="ctr"/>
            <a:r>
              <a:rPr lang="fa-IR" sz="3200" dirty="0" smtClean="0">
                <a:cs typeface="2  Nazanin" pitchFamily="2" charset="-78"/>
              </a:rPr>
              <a:t>تاریخ شهر و شهرسازی جهان</a:t>
            </a:r>
            <a:r>
              <a:rPr lang="fa-IR" sz="3600" dirty="0" smtClean="0">
                <a:cs typeface="2  Nazanin" pitchFamily="2" charset="-78"/>
              </a:rPr>
              <a:t/>
            </a:r>
            <a:br>
              <a:rPr lang="fa-IR" sz="3600" dirty="0" smtClean="0">
                <a:cs typeface="2  Nazanin" pitchFamily="2" charset="-78"/>
              </a:rPr>
            </a:br>
            <a:r>
              <a:rPr lang="fa-IR" sz="4400" dirty="0">
                <a:cs typeface="2  Nazanin" pitchFamily="2" charset="-78"/>
              </a:rPr>
              <a:t>لندن قرن 19 و جان </a:t>
            </a:r>
            <a:r>
              <a:rPr lang="fa-IR" sz="4400" dirty="0" smtClean="0">
                <a:cs typeface="2  Nazanin" pitchFamily="2" charset="-78"/>
              </a:rPr>
              <a:t>نش</a:t>
            </a:r>
            <a:endParaRPr lang="fa-IR" sz="4400" dirty="0">
              <a:cs typeface="2  Nazanin" pitchFamily="2" charset="-78"/>
            </a:endParaRPr>
          </a:p>
        </p:txBody>
      </p:sp>
      <p:sp>
        <p:nvSpPr>
          <p:cNvPr id="7" name="TextBox 6"/>
          <p:cNvSpPr txBox="1"/>
          <p:nvPr/>
        </p:nvSpPr>
        <p:spPr>
          <a:xfrm>
            <a:off x="2195736" y="3645024"/>
            <a:ext cx="4752528" cy="2246769"/>
          </a:xfrm>
          <a:prstGeom prst="rect">
            <a:avLst/>
          </a:prstGeom>
          <a:noFill/>
        </p:spPr>
        <p:txBody>
          <a:bodyPr wrap="square" rtlCol="1">
            <a:spAutoFit/>
          </a:bodyPr>
          <a:lstStyle/>
          <a:p>
            <a:pPr algn="ctr"/>
            <a:r>
              <a:rPr lang="fa-IR" sz="2000" dirty="0" smtClean="0">
                <a:cs typeface="2  Nazanin" pitchFamily="2" charset="-78"/>
              </a:rPr>
              <a:t>لندن در قرن 19 </a:t>
            </a:r>
          </a:p>
          <a:p>
            <a:pPr algn="ctr"/>
            <a:r>
              <a:rPr lang="fa-IR" sz="2000" dirty="0" smtClean="0">
                <a:cs typeface="2  Nazanin" pitchFamily="2" charset="-78"/>
              </a:rPr>
              <a:t>معرفی جان نش </a:t>
            </a:r>
          </a:p>
          <a:p>
            <a:pPr algn="ctr"/>
            <a:r>
              <a:rPr lang="fa-IR" sz="2000" dirty="0" smtClean="0">
                <a:cs typeface="2  Nazanin" pitchFamily="2" charset="-78"/>
              </a:rPr>
              <a:t>مسئله توسعه پارک </a:t>
            </a:r>
            <a:r>
              <a:rPr lang="fa-IR" sz="2000" dirty="0" smtClean="0">
                <a:cs typeface="2  Nazanin" pitchFamily="2" charset="-78"/>
              </a:rPr>
              <a:t>مریلبون</a:t>
            </a:r>
            <a:endParaRPr lang="fa-IR" sz="2000" dirty="0" smtClean="0">
              <a:cs typeface="2  Nazanin" pitchFamily="2" charset="-78"/>
            </a:endParaRPr>
          </a:p>
          <a:p>
            <a:pPr algn="ctr"/>
            <a:r>
              <a:rPr lang="fa-IR" sz="2000" dirty="0" smtClean="0">
                <a:cs typeface="2  Nazanin" pitchFamily="2" charset="-78"/>
              </a:rPr>
              <a:t>ریجنت پارک(پارک نایب السلطنه</a:t>
            </a:r>
            <a:r>
              <a:rPr lang="fa-IR" sz="2000" dirty="0" smtClean="0">
                <a:cs typeface="2  Nazanin" pitchFamily="2" charset="-78"/>
              </a:rPr>
              <a:t>)</a:t>
            </a:r>
            <a:endParaRPr lang="fa-IR" sz="2000" dirty="0" smtClean="0">
              <a:cs typeface="2  Nazanin" pitchFamily="2" charset="-78"/>
            </a:endParaRPr>
          </a:p>
          <a:p>
            <a:pPr algn="ctr"/>
            <a:r>
              <a:rPr lang="fa-IR" sz="2000" dirty="0" smtClean="0">
                <a:cs typeface="2  Nazanin" pitchFamily="2" charset="-78"/>
              </a:rPr>
              <a:t>تغییرات ایجادشده در طرح جان </a:t>
            </a:r>
            <a:r>
              <a:rPr lang="fa-IR" sz="2000" dirty="0" smtClean="0">
                <a:cs typeface="2  Nazanin" pitchFamily="2" charset="-78"/>
              </a:rPr>
              <a:t>نش</a:t>
            </a:r>
            <a:endParaRPr lang="fa-IR" sz="2000" dirty="0" smtClean="0">
              <a:cs typeface="2  Nazanin" pitchFamily="2" charset="-78"/>
            </a:endParaRPr>
          </a:p>
          <a:p>
            <a:pPr algn="ctr"/>
            <a:r>
              <a:rPr lang="fa-IR" sz="2000" dirty="0" smtClean="0">
                <a:cs typeface="2  Nazanin" pitchFamily="2" charset="-78"/>
              </a:rPr>
              <a:t>خیابان </a:t>
            </a:r>
            <a:r>
              <a:rPr lang="fa-IR" sz="2000" dirty="0" smtClean="0">
                <a:cs typeface="2  Nazanin" pitchFamily="2" charset="-78"/>
              </a:rPr>
              <a:t>ریجنت</a:t>
            </a:r>
            <a:endParaRPr lang="fa-IR" sz="2000" dirty="0" smtClean="0">
              <a:cs typeface="2  Nazanin" pitchFamily="2" charset="-78"/>
            </a:endParaRPr>
          </a:p>
          <a:p>
            <a:pPr algn="ctr"/>
            <a:r>
              <a:rPr lang="fa-IR" sz="2000" dirty="0" smtClean="0">
                <a:cs typeface="2  Nazanin" pitchFamily="2" charset="-78"/>
              </a:rPr>
              <a:t>منابع</a:t>
            </a:r>
            <a:endParaRPr lang="fa-IR" sz="2000" dirty="0">
              <a:cs typeface="2  Nazanin" pitchFamily="2" charset="-78"/>
            </a:endParaRPr>
          </a:p>
        </p:txBody>
      </p:sp>
      <p:sp>
        <p:nvSpPr>
          <p:cNvPr id="8" name="TextBox 7"/>
          <p:cNvSpPr txBox="1"/>
          <p:nvPr/>
        </p:nvSpPr>
        <p:spPr>
          <a:xfrm>
            <a:off x="3086940" y="3060249"/>
            <a:ext cx="2970119" cy="584775"/>
          </a:xfrm>
          <a:prstGeom prst="rect">
            <a:avLst/>
          </a:prstGeom>
          <a:noFill/>
        </p:spPr>
        <p:txBody>
          <a:bodyPr wrap="square" rtlCol="1">
            <a:spAutoFit/>
          </a:bodyPr>
          <a:lstStyle/>
          <a:p>
            <a:pPr algn="ctr"/>
            <a:r>
              <a:rPr lang="fa-IR" sz="3200" u="sng" dirty="0" smtClean="0">
                <a:effectLst>
                  <a:outerShdw blurRad="38100" dist="38100" dir="2700000" algn="tl">
                    <a:srgbClr val="000000">
                      <a:alpha val="43137"/>
                    </a:srgbClr>
                  </a:outerShdw>
                </a:effectLst>
                <a:cs typeface="2  Nazanin" pitchFamily="2" charset="-78"/>
              </a:rPr>
              <a:t>فهرست مطالب</a:t>
            </a:r>
            <a:endParaRPr lang="fa-IR" sz="3200" u="sng" dirty="0">
              <a:cs typeface="2  Nazanin" pitchFamily="2" charset="-78"/>
            </a:endParaRPr>
          </a:p>
        </p:txBody>
      </p:sp>
    </p:spTree>
    <p:extLst>
      <p:ext uri="{BB962C8B-B14F-4D97-AF65-F5344CB8AC3E}">
        <p14:creationId xmlns:p14="http://schemas.microsoft.com/office/powerpoint/2010/main" val="343564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19447" y="466904"/>
            <a:ext cx="6192688" cy="584775"/>
          </a:xfrm>
          <a:prstGeom prst="rect">
            <a:avLst/>
          </a:prstGeom>
          <a:noFill/>
        </p:spPr>
        <p:txBody>
          <a:bodyPr wrap="square" rtlCol="1">
            <a:spAutoFit/>
          </a:bodyPr>
          <a:lstStyle/>
          <a:p>
            <a:r>
              <a:rPr lang="fa-IR" sz="3200" dirty="0" smtClean="0">
                <a:cs typeface="2  Nazanin" pitchFamily="2" charset="-78"/>
              </a:rPr>
              <a:t>لندن در قرن 19</a:t>
            </a:r>
            <a:endParaRPr lang="fa-IR" sz="3200" dirty="0">
              <a:cs typeface="2  Nazanin" pitchFamily="2" charset="-78"/>
            </a:endParaRPr>
          </a:p>
        </p:txBody>
      </p:sp>
      <p:sp>
        <p:nvSpPr>
          <p:cNvPr id="3" name="TextBox 2"/>
          <p:cNvSpPr txBox="1"/>
          <p:nvPr/>
        </p:nvSpPr>
        <p:spPr>
          <a:xfrm>
            <a:off x="3059832" y="2132856"/>
            <a:ext cx="5517716" cy="3785652"/>
          </a:xfrm>
          <a:prstGeom prst="rect">
            <a:avLst/>
          </a:prstGeom>
          <a:noFill/>
        </p:spPr>
        <p:txBody>
          <a:bodyPr wrap="square" rtlCol="1">
            <a:spAutoFit/>
          </a:bodyPr>
          <a:lstStyle/>
          <a:p>
            <a:pPr algn="just"/>
            <a:r>
              <a:rPr lang="fa-IR" sz="2000" dirty="0" smtClean="0">
                <a:cs typeface="B Nazanin" panose="00000400000000000000" pitchFamily="2" charset="-78"/>
              </a:rPr>
              <a:t>امپراطوری بریتانیا پس از جنگ های ناپلئونی ، در </a:t>
            </a:r>
          </a:p>
          <a:p>
            <a:pPr algn="just"/>
            <a:r>
              <a:rPr lang="fa-IR" sz="2000" dirty="0" smtClean="0">
                <a:cs typeface="B Nazanin" panose="00000400000000000000" pitchFamily="2" charset="-78"/>
              </a:rPr>
              <a:t>حالیکه یک ربع از جمعیت جهان و یک سوم زمین ها</a:t>
            </a:r>
          </a:p>
          <a:p>
            <a:pPr algn="just"/>
            <a:r>
              <a:rPr lang="fa-IR" sz="2000" dirty="0" smtClean="0">
                <a:cs typeface="B Nazanin" panose="00000400000000000000" pitchFamily="2" charset="-78"/>
              </a:rPr>
              <a:t>را در اختیار داشت تبدیل به بزرگترین ابر قدرت </a:t>
            </a:r>
          </a:p>
          <a:p>
            <a:pPr algn="just"/>
            <a:r>
              <a:rPr lang="fa-IR" sz="2000" dirty="0" smtClean="0">
                <a:cs typeface="B Nazanin" panose="00000400000000000000" pitchFamily="2" charset="-78"/>
              </a:rPr>
              <a:t>این سده شد.</a:t>
            </a:r>
          </a:p>
          <a:p>
            <a:pPr algn="just"/>
            <a:endParaRPr lang="fa-IR" sz="2000" dirty="0" smtClean="0">
              <a:cs typeface="B Nazanin" panose="00000400000000000000" pitchFamily="2" charset="-78"/>
            </a:endParaRPr>
          </a:p>
          <a:p>
            <a:pPr algn="just"/>
            <a:r>
              <a:rPr lang="fa-IR" sz="2000" dirty="0" smtClean="0">
                <a:cs typeface="B Nazanin" panose="00000400000000000000" pitchFamily="2" charset="-78"/>
              </a:rPr>
              <a:t> درطول قرن 19 لندن به بزرگترین شهر دنیا و </a:t>
            </a:r>
          </a:p>
          <a:p>
            <a:pPr algn="just"/>
            <a:r>
              <a:rPr lang="fa-IR" sz="2000" dirty="0" smtClean="0">
                <a:cs typeface="B Nazanin" panose="00000400000000000000" pitchFamily="2" charset="-78"/>
              </a:rPr>
              <a:t>پایتخت امپراطوری بریتانیا تبدیل شد.جمعیت ان </a:t>
            </a:r>
          </a:p>
          <a:p>
            <a:pPr algn="just"/>
            <a:r>
              <a:rPr lang="fa-IR" sz="2000" dirty="0" smtClean="0">
                <a:cs typeface="B Nazanin" panose="00000400000000000000" pitchFamily="2" charset="-78"/>
              </a:rPr>
              <a:t>از 1 میلیون نفر در سال 1800 به 6.7 میلیون نفر </a:t>
            </a:r>
          </a:p>
          <a:p>
            <a:pPr algn="just"/>
            <a:r>
              <a:rPr lang="fa-IR" sz="2000" dirty="0" smtClean="0">
                <a:cs typeface="B Nazanin" panose="00000400000000000000" pitchFamily="2" charset="-78"/>
              </a:rPr>
              <a:t>افزایش پیدا کرد. در طول این بازه زمانی لندن به </a:t>
            </a:r>
          </a:p>
          <a:p>
            <a:pPr algn="just"/>
            <a:r>
              <a:rPr lang="fa-IR" sz="2000" dirty="0" smtClean="0">
                <a:cs typeface="B Nazanin" panose="00000400000000000000" pitchFamily="2" charset="-78"/>
              </a:rPr>
              <a:t>یک پایتخت جهانی برای اقتصاد و سیاست و تجارت </a:t>
            </a:r>
          </a:p>
          <a:p>
            <a:pPr algn="just"/>
            <a:r>
              <a:rPr lang="fa-IR" sz="2000" dirty="0" smtClean="0">
                <a:cs typeface="B Nazanin" panose="00000400000000000000" pitchFamily="2" charset="-78"/>
              </a:rPr>
              <a:t>تبدیل شد.</a:t>
            </a:r>
          </a:p>
          <a:p>
            <a:pPr algn="just"/>
            <a:endParaRPr lang="fa-IR" sz="2000" dirty="0">
              <a:cs typeface="B Nazanin" panose="00000400000000000000" pitchFamily="2" charset="-78"/>
            </a:endParaRPr>
          </a:p>
        </p:txBody>
      </p:sp>
      <p:pic>
        <p:nvPicPr>
          <p:cNvPr id="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 contrast="6000"/>
                    </a14:imgEffect>
                  </a14:imgLayer>
                </a14:imgProps>
              </a:ext>
              <a:ext uri="{28A0092B-C50C-407E-A947-70E740481C1C}">
                <a14:useLocalDpi xmlns:a14="http://schemas.microsoft.com/office/drawing/2010/main" val="0"/>
              </a:ext>
            </a:extLst>
          </a:blip>
          <a:stretch>
            <a:fillRect/>
          </a:stretch>
        </p:blipFill>
        <p:spPr bwMode="auto">
          <a:xfrm>
            <a:off x="141932" y="2499717"/>
            <a:ext cx="3719092" cy="3051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41932" y="5246847"/>
            <a:ext cx="2133600" cy="304800"/>
          </a:xfrm>
          <a:prstGeom prst="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1800" b="0" i="0" u="none" strike="noStrike" kern="0" cap="none" spc="0" normalizeH="0" baseline="0" noProof="0" dirty="0" smtClean="0">
                <a:ln>
                  <a:noFill/>
                </a:ln>
                <a:solidFill>
                  <a:sysClr val="windowText" lastClr="000000"/>
                </a:solidFill>
                <a:effectLst/>
                <a:uLnTx/>
                <a:uFillTx/>
                <a:latin typeface="Verdana"/>
                <a:ea typeface="+mn-ea"/>
                <a:cs typeface="B Mitra" pitchFamily="2" charset="-78"/>
              </a:rPr>
              <a:t> بیکن، طراحی شهرها، ص211</a:t>
            </a:r>
            <a:endParaRPr kumimoji="0" lang="en-US" sz="1800" b="0" i="0" u="none" strike="noStrike" kern="0" cap="none" spc="0" normalizeH="0" baseline="0" noProof="0" dirty="0">
              <a:ln>
                <a:noFill/>
              </a:ln>
              <a:solidFill>
                <a:sysClr val="windowText" lastClr="000000"/>
              </a:solidFill>
              <a:effectLst/>
              <a:uLnTx/>
              <a:uFillTx/>
              <a:latin typeface="Verdana"/>
              <a:ea typeface="+mn-ea"/>
              <a:cs typeface="B Mitra" pitchFamily="2" charset="-78"/>
            </a:endParaRPr>
          </a:p>
        </p:txBody>
      </p:sp>
    </p:spTree>
    <p:extLst>
      <p:ext uri="{BB962C8B-B14F-4D97-AF65-F5344CB8AC3E}">
        <p14:creationId xmlns:p14="http://schemas.microsoft.com/office/powerpoint/2010/main" val="45583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56629" y="394955"/>
            <a:ext cx="4824536" cy="584775"/>
          </a:xfrm>
          <a:prstGeom prst="rect">
            <a:avLst/>
          </a:prstGeom>
          <a:noFill/>
        </p:spPr>
        <p:txBody>
          <a:bodyPr wrap="square" rtlCol="1">
            <a:spAutoFit/>
          </a:bodyPr>
          <a:lstStyle/>
          <a:p>
            <a:r>
              <a:rPr lang="fa-IR" sz="3200" dirty="0" smtClean="0">
                <a:cs typeface="2  Nazanin" pitchFamily="2" charset="-78"/>
              </a:rPr>
              <a:t>معرفی جان نش (1835-1752)</a:t>
            </a:r>
            <a:endParaRPr lang="fa-IR" sz="3200" dirty="0">
              <a:cs typeface="2  Nazanin" pitchFamily="2" charset="-78"/>
            </a:endParaRPr>
          </a:p>
        </p:txBody>
      </p:sp>
      <p:sp>
        <p:nvSpPr>
          <p:cNvPr id="3" name="TextBox 2"/>
          <p:cNvSpPr txBox="1"/>
          <p:nvPr/>
        </p:nvSpPr>
        <p:spPr>
          <a:xfrm>
            <a:off x="5273483" y="1484784"/>
            <a:ext cx="3724908" cy="3785652"/>
          </a:xfrm>
          <a:prstGeom prst="rect">
            <a:avLst/>
          </a:prstGeom>
          <a:noFill/>
        </p:spPr>
        <p:txBody>
          <a:bodyPr wrap="square" rtlCol="1">
            <a:spAutoFit/>
          </a:bodyPr>
          <a:lstStyle/>
          <a:p>
            <a:pPr algn="just"/>
            <a:r>
              <a:rPr lang="fa-IR" sz="2000" dirty="0" smtClean="0">
                <a:cs typeface="2  Nazanin" pitchFamily="2" charset="-78"/>
              </a:rPr>
              <a:t>در دفتر رابرت تیلور معماری را آموخت،در سن 31سالگی در اولین سرمایه گزاری در امور ملکی ورشکسته شد.</a:t>
            </a:r>
          </a:p>
          <a:p>
            <a:pPr algn="just"/>
            <a:r>
              <a:rPr lang="fa-IR" sz="2000" dirty="0" smtClean="0">
                <a:cs typeface="2  Nazanin" pitchFamily="2" charset="-78"/>
              </a:rPr>
              <a:t>در ولز با هامفری رمپتون محوطه ساز طراز اول همکاری کرد و تحت حمایت پرنس ولز قرار گرفت. </a:t>
            </a:r>
          </a:p>
          <a:p>
            <a:pPr algn="just"/>
            <a:endParaRPr lang="fa-IR" sz="2000" dirty="0" smtClean="0">
              <a:cs typeface="2  Nazanin" pitchFamily="2" charset="-78"/>
            </a:endParaRPr>
          </a:p>
          <a:p>
            <a:pPr algn="just"/>
            <a:r>
              <a:rPr lang="fa-IR" sz="2000" dirty="0" smtClean="0">
                <a:cs typeface="2  Nazanin" pitchFamily="2" charset="-78"/>
              </a:rPr>
              <a:t>کلید موفقیت وی انتخاب او به عنوان معمار اداره جنگل و چوب در سال 1806 بود.</a:t>
            </a:r>
          </a:p>
          <a:p>
            <a:pPr algn="just"/>
            <a:endParaRPr lang="fa-IR" sz="2000" dirty="0" smtClean="0">
              <a:cs typeface="2  Nazanin" pitchFamily="2" charset="-78"/>
            </a:endParaRPr>
          </a:p>
          <a:p>
            <a:pPr algn="just"/>
            <a:r>
              <a:rPr lang="fa-IR" sz="2000" dirty="0" smtClean="0">
                <a:cs typeface="2  Nazanin" pitchFamily="2" charset="-78"/>
              </a:rPr>
              <a:t>از آثار بزرگ او میتوان به رویال پاویون ، بوکینگهام پالاس و برایتون اشاره کرد.</a:t>
            </a:r>
            <a:endParaRPr lang="fa-IR" sz="2000" dirty="0">
              <a:cs typeface="2  Nazanin"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595" y="1484784"/>
            <a:ext cx="4838152" cy="322543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845" y="4725144"/>
            <a:ext cx="4817902" cy="1891027"/>
          </a:xfrm>
          <a:prstGeom prst="rect">
            <a:avLst/>
          </a:prstGeom>
        </p:spPr>
      </p:pic>
      <p:pic>
        <p:nvPicPr>
          <p:cNvPr id="7" name="Picture 6" descr="جان Nash.jpg">
            <a:hlinkClick r:id="rId4"/>
          </p:cNvPr>
          <p:cNvPicPr/>
          <p:nvPr/>
        </p:nvPicPr>
        <p:blipFill>
          <a:blip r:embed="rId5"/>
          <a:srcRect/>
          <a:stretch>
            <a:fillRect/>
          </a:stretch>
        </p:blipFill>
        <p:spPr bwMode="auto">
          <a:xfrm>
            <a:off x="5368897" y="4791628"/>
            <a:ext cx="1767040" cy="1758058"/>
          </a:xfrm>
          <a:prstGeom prst="rect">
            <a:avLst/>
          </a:prstGeom>
          <a:noFill/>
          <a:ln w="28575">
            <a:solidFill>
              <a:schemeClr val="tx1"/>
            </a:solidFill>
            <a:miter lim="800000"/>
            <a:headEnd/>
            <a:tailEnd/>
          </a:ln>
        </p:spPr>
      </p:pic>
    </p:spTree>
    <p:extLst>
      <p:ext uri="{BB962C8B-B14F-4D97-AF65-F5344CB8AC3E}">
        <p14:creationId xmlns:p14="http://schemas.microsoft.com/office/powerpoint/2010/main" val="360553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1)">
                                      <p:cBhvr>
                                        <p:cTn id="2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03769" y="260648"/>
            <a:ext cx="5904656" cy="646331"/>
          </a:xfrm>
          <a:prstGeom prst="rect">
            <a:avLst/>
          </a:prstGeom>
          <a:noFill/>
        </p:spPr>
        <p:txBody>
          <a:bodyPr wrap="square" rtlCol="1">
            <a:spAutoFit/>
          </a:bodyPr>
          <a:lstStyle/>
          <a:p>
            <a:r>
              <a:rPr lang="fa-IR" sz="3600" dirty="0" smtClean="0">
                <a:cs typeface="2  Nazanin" pitchFamily="2" charset="-78"/>
              </a:rPr>
              <a:t>مسئله توسعه پارک مریلبون</a:t>
            </a:r>
            <a:endParaRPr lang="fa-IR" sz="3600" dirty="0">
              <a:cs typeface="2  Nazanin" pitchFamily="2" charset="-78"/>
            </a:endParaRPr>
          </a:p>
        </p:txBody>
      </p:sp>
      <p:sp>
        <p:nvSpPr>
          <p:cNvPr id="3" name="TextBox 2"/>
          <p:cNvSpPr txBox="1"/>
          <p:nvPr/>
        </p:nvSpPr>
        <p:spPr>
          <a:xfrm>
            <a:off x="3563888" y="1484785"/>
            <a:ext cx="5400600" cy="5355312"/>
          </a:xfrm>
          <a:prstGeom prst="rect">
            <a:avLst/>
          </a:prstGeom>
          <a:noFill/>
        </p:spPr>
        <p:txBody>
          <a:bodyPr wrap="square" rtlCol="1">
            <a:spAutoFit/>
          </a:bodyPr>
          <a:lstStyle/>
          <a:p>
            <a:pPr algn="just"/>
            <a:r>
              <a:rPr lang="fa-IR" b="1" dirty="0" smtClean="0">
                <a:cs typeface="2  Nazanin" pitchFamily="2" charset="-78"/>
              </a:rPr>
              <a:t>- به نظر جان سامرسون ((در قرن 18 املاک سلطنتی به صورت غیر اقتصادی و افسار گسیخته اداره می شد سرمایه ها در اثر غفلت هدر شده و بدهی ها پرداخت نمی شد.))</a:t>
            </a:r>
          </a:p>
          <a:p>
            <a:pPr algn="just"/>
            <a:endParaRPr lang="fa-IR" b="1" dirty="0" smtClean="0">
              <a:cs typeface="2  Nazanin" pitchFamily="2" charset="-78"/>
            </a:endParaRPr>
          </a:p>
          <a:p>
            <a:pPr algn="just"/>
            <a:r>
              <a:rPr lang="fa-IR" b="1" dirty="0" smtClean="0">
                <a:cs typeface="2  Nazanin" pitchFamily="2" charset="-78"/>
              </a:rPr>
              <a:t>- در نتیجه در سال 1786 کومیسیونی به پیشنهاد جورج سوم تشکیل شد که نتیجه آن پست اداری جدید «نظارت بر کل عواید املاک سلطنتی» بود که در سال 1793 ریاست آن به سر جان فوردیس سپرده شد.</a:t>
            </a:r>
          </a:p>
          <a:p>
            <a:pPr algn="just"/>
            <a:endParaRPr lang="fa-IR" b="1" dirty="0" smtClean="0">
              <a:cs typeface="2  Nazanin" pitchFamily="2" charset="-78"/>
            </a:endParaRPr>
          </a:p>
          <a:p>
            <a:pPr algn="just"/>
            <a:r>
              <a:rPr lang="fa-IR" b="1" dirty="0" smtClean="0">
                <a:cs typeface="2  Nazanin" pitchFamily="2" charset="-78"/>
              </a:rPr>
              <a:t> - سامرسون می گوید لندن مدیون فوردیس است چون او</a:t>
            </a:r>
          </a:p>
          <a:p>
            <a:pPr algn="just"/>
            <a:r>
              <a:rPr lang="fa-IR" b="1" dirty="0" smtClean="0">
                <a:cs typeface="2  Nazanin" pitchFamily="2" charset="-78"/>
              </a:rPr>
              <a:t> برنامه ریزی جامع را به تغییرات مقطعی و پراکنده ترجیح داد.</a:t>
            </a:r>
          </a:p>
          <a:p>
            <a:pPr algn="just"/>
            <a:endParaRPr lang="fa-IR" b="1" dirty="0" smtClean="0">
              <a:cs typeface="2  Nazanin" pitchFamily="2" charset="-78"/>
            </a:endParaRPr>
          </a:p>
          <a:p>
            <a:pPr algn="just"/>
            <a:r>
              <a:rPr lang="fa-IR" b="1" dirty="0" smtClean="0">
                <a:cs typeface="2  Nazanin" pitchFamily="2" charset="-78"/>
              </a:rPr>
              <a:t>- فوردیس در سال 1793 مسئله پارک مریلبون را مطرح کرد.</a:t>
            </a:r>
          </a:p>
          <a:p>
            <a:pPr algn="just"/>
            <a:endParaRPr lang="fa-IR" b="1" dirty="0" smtClean="0">
              <a:cs typeface="2  Nazanin" pitchFamily="2" charset="-78"/>
            </a:endParaRPr>
          </a:p>
          <a:p>
            <a:pPr algn="just"/>
            <a:r>
              <a:rPr lang="fa-IR" b="1" dirty="0" smtClean="0">
                <a:cs typeface="2  Nazanin" pitchFamily="2" charset="-78"/>
              </a:rPr>
              <a:t>- در سال 1811 دو گزارش ارائه گردید و گزارش نش پذیرفته شد.</a:t>
            </a:r>
          </a:p>
          <a:p>
            <a:pPr algn="just"/>
            <a:r>
              <a:rPr lang="fa-IR" b="1" dirty="0" smtClean="0">
                <a:cs typeface="2  Nazanin" pitchFamily="2" charset="-78"/>
              </a:rPr>
              <a:t>  او به تمام جوانب مسئله پارک توجه کرده و برای ساکنین منطقه        ارتباطی مناسب با مناطق سن جیمز و وست مینستر بوجود آورده بود.</a:t>
            </a:r>
          </a:p>
          <a:p>
            <a:pPr algn="just"/>
            <a:endParaRPr lang="fa-IR" b="1" dirty="0">
              <a:cs typeface="2  Nazanin" pitchFamily="2" charset="-78"/>
            </a:endParaRPr>
          </a:p>
        </p:txBody>
      </p:sp>
      <p:pic>
        <p:nvPicPr>
          <p:cNvPr id="4" name="Picture 8" descr="C:\Users\ABAD\Desktop\IMG_321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501327"/>
            <a:ext cx="3156412" cy="403244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6072" y="5228975"/>
            <a:ext cx="2519436" cy="304800"/>
          </a:xfrm>
          <a:prstGeom prst="rect">
            <a:avLst/>
          </a:prstGeom>
          <a:solidFill>
            <a:srgbClr val="DDDDDD"/>
          </a:solidFill>
          <a:ln w="19050" cap="rnd" cmpd="sng" algn="ctr">
            <a:solidFill>
              <a:srgbClr val="DDDDDD">
                <a:shade val="50000"/>
              </a:srgbClr>
            </a:solidFill>
            <a:prstDash val="solid"/>
          </a:ln>
          <a:effectLst/>
        </p:spPr>
        <p:txBody>
          <a:bodyPr rtlCol="0"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1800" b="0" i="0" u="none" strike="noStrike" kern="0" cap="none" spc="0" normalizeH="0" baseline="0" noProof="0" dirty="0" smtClean="0">
                <a:ln>
                  <a:noFill/>
                </a:ln>
                <a:solidFill>
                  <a:sysClr val="windowText" lastClr="000000"/>
                </a:solidFill>
                <a:effectLst/>
                <a:uLnTx/>
                <a:uFillTx/>
                <a:latin typeface="Verdana"/>
                <a:ea typeface="+mn-ea"/>
                <a:cs typeface="B Mitra" pitchFamily="2" charset="-78"/>
              </a:rPr>
              <a:t> </a:t>
            </a:r>
            <a:r>
              <a:rPr lang="fa-IR" kern="0" dirty="0" smtClean="0">
                <a:solidFill>
                  <a:sysClr val="windowText" lastClr="000000"/>
                </a:solidFill>
                <a:latin typeface="Verdana"/>
                <a:cs typeface="B Mitra" pitchFamily="2" charset="-78"/>
              </a:rPr>
              <a:t>موریس</a:t>
            </a:r>
            <a:r>
              <a:rPr kumimoji="0" lang="fa-IR" sz="1800" b="0" i="0" u="none" strike="noStrike" kern="0" cap="none" spc="0" normalizeH="0" baseline="0" noProof="0" dirty="0" smtClean="0">
                <a:ln>
                  <a:noFill/>
                </a:ln>
                <a:solidFill>
                  <a:sysClr val="windowText" lastClr="000000"/>
                </a:solidFill>
                <a:effectLst/>
                <a:uLnTx/>
                <a:uFillTx/>
                <a:latin typeface="Verdana"/>
                <a:ea typeface="+mn-ea"/>
                <a:cs typeface="B Mitra" pitchFamily="2" charset="-78"/>
              </a:rPr>
              <a:t>، تاریخ</a:t>
            </a:r>
            <a:r>
              <a:rPr kumimoji="0" lang="fa-IR" sz="1800" b="0" i="0" u="none" strike="noStrike" kern="0" cap="none" spc="0" normalizeH="0" noProof="0" dirty="0" smtClean="0">
                <a:ln>
                  <a:noFill/>
                </a:ln>
                <a:solidFill>
                  <a:sysClr val="windowText" lastClr="000000"/>
                </a:solidFill>
                <a:effectLst/>
                <a:uLnTx/>
                <a:uFillTx/>
                <a:latin typeface="Verdana"/>
                <a:ea typeface="+mn-ea"/>
                <a:cs typeface="B Mitra" pitchFamily="2" charset="-78"/>
              </a:rPr>
              <a:t> شکل</a:t>
            </a:r>
            <a:r>
              <a:rPr kumimoji="0" lang="fa-IR" sz="1800" b="0" i="0" u="none" strike="noStrike" kern="0" cap="none" spc="0" normalizeH="0" baseline="0" noProof="0" dirty="0" smtClean="0">
                <a:ln>
                  <a:noFill/>
                </a:ln>
                <a:solidFill>
                  <a:sysClr val="windowText" lastClr="000000"/>
                </a:solidFill>
                <a:effectLst/>
                <a:uLnTx/>
                <a:uFillTx/>
                <a:latin typeface="Verdana"/>
                <a:ea typeface="+mn-ea"/>
                <a:cs typeface="B Mitra" pitchFamily="2" charset="-78"/>
              </a:rPr>
              <a:t> شهر،ص 300</a:t>
            </a:r>
            <a:endParaRPr kumimoji="0" lang="en-US" sz="1800" b="0" i="0" u="none" strike="noStrike" kern="0" cap="none" spc="0" normalizeH="0" baseline="0" noProof="0" dirty="0">
              <a:ln>
                <a:noFill/>
              </a:ln>
              <a:solidFill>
                <a:sysClr val="windowText" lastClr="000000"/>
              </a:solidFill>
              <a:effectLst/>
              <a:uLnTx/>
              <a:uFillTx/>
              <a:latin typeface="Verdana"/>
              <a:ea typeface="+mn-ea"/>
              <a:cs typeface="B Mitra" pitchFamily="2" charset="-78"/>
            </a:endParaRPr>
          </a:p>
        </p:txBody>
      </p:sp>
    </p:spTree>
    <p:extLst>
      <p:ext uri="{BB962C8B-B14F-4D97-AF65-F5344CB8AC3E}">
        <p14:creationId xmlns:p14="http://schemas.microsoft.com/office/powerpoint/2010/main" val="8884090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3728" y="274763"/>
            <a:ext cx="5544616" cy="646331"/>
          </a:xfrm>
          <a:prstGeom prst="rect">
            <a:avLst/>
          </a:prstGeom>
          <a:noFill/>
        </p:spPr>
        <p:txBody>
          <a:bodyPr wrap="square" rtlCol="1">
            <a:spAutoFit/>
          </a:bodyPr>
          <a:lstStyle/>
          <a:p>
            <a:r>
              <a:rPr lang="fa-IR" sz="3600" dirty="0" smtClean="0">
                <a:cs typeface="2  Nazanin" pitchFamily="2" charset="-78"/>
              </a:rPr>
              <a:t>رجنت پارک(پارک نایب السلطنه)</a:t>
            </a:r>
            <a:endParaRPr lang="fa-IR" sz="3600" dirty="0">
              <a:cs typeface="2  Nazanin" pitchFamily="2" charset="-78"/>
            </a:endParaRPr>
          </a:p>
        </p:txBody>
      </p:sp>
      <p:sp>
        <p:nvSpPr>
          <p:cNvPr id="3" name="TextBox 2"/>
          <p:cNvSpPr txBox="1"/>
          <p:nvPr/>
        </p:nvSpPr>
        <p:spPr>
          <a:xfrm>
            <a:off x="2987824" y="1494006"/>
            <a:ext cx="6048672" cy="5355312"/>
          </a:xfrm>
          <a:prstGeom prst="rect">
            <a:avLst/>
          </a:prstGeom>
          <a:noFill/>
        </p:spPr>
        <p:txBody>
          <a:bodyPr wrap="square" rtlCol="1">
            <a:spAutoFit/>
          </a:bodyPr>
          <a:lstStyle/>
          <a:p>
            <a:r>
              <a:rPr lang="fa-IR" b="1" dirty="0" smtClean="0">
                <a:cs typeface="B Nazanin" panose="00000400000000000000" pitchFamily="2" charset="-78"/>
              </a:rPr>
              <a:t>- گزارش 1811 نش طرح نهایی پارک را مشخص کرد.</a:t>
            </a:r>
          </a:p>
          <a:p>
            <a:endParaRPr lang="fa-IR" b="1" dirty="0" smtClean="0">
              <a:cs typeface="B Nazanin" panose="00000400000000000000" pitchFamily="2" charset="-78"/>
            </a:endParaRPr>
          </a:p>
          <a:p>
            <a:r>
              <a:rPr lang="fa-IR" b="1" dirty="0" smtClean="0">
                <a:cs typeface="B Nazanin" panose="00000400000000000000" pitchFamily="2" charset="-78"/>
              </a:rPr>
              <a:t>- نش در این طرح سه هدف داشت:</a:t>
            </a:r>
          </a:p>
          <a:p>
            <a:r>
              <a:rPr lang="fa-IR" b="1" dirty="0" smtClean="0">
                <a:cs typeface="B Nazanin" panose="00000400000000000000" pitchFamily="2" charset="-78"/>
              </a:rPr>
              <a:t>     </a:t>
            </a:r>
          </a:p>
          <a:p>
            <a:r>
              <a:rPr lang="fa-IR" b="1" dirty="0" smtClean="0">
                <a:cs typeface="B Nazanin" panose="00000400000000000000" pitchFamily="2" charset="-78"/>
              </a:rPr>
              <a:t>      1-دربار انگلستان را از حداکثر مالیات برخوردار کند.</a:t>
            </a:r>
          </a:p>
          <a:p>
            <a:r>
              <a:rPr lang="fa-IR" b="1" dirty="0" smtClean="0">
                <a:cs typeface="B Nazanin" panose="00000400000000000000" pitchFamily="2" charset="-78"/>
              </a:rPr>
              <a:t>      2- به زیبایی لندن افزوده گردد.</a:t>
            </a:r>
          </a:p>
          <a:p>
            <a:r>
              <a:rPr lang="fa-IR" b="1" dirty="0" smtClean="0">
                <a:cs typeface="B Nazanin" panose="00000400000000000000" pitchFamily="2" charset="-78"/>
              </a:rPr>
              <a:t>      3-محیطی سالم برای سکونت و آسایش مردم بوجود آید.</a:t>
            </a:r>
          </a:p>
          <a:p>
            <a:endParaRPr lang="fa-IR" b="1" dirty="0" smtClean="0">
              <a:cs typeface="B Nazanin" panose="00000400000000000000" pitchFamily="2" charset="-78"/>
            </a:endParaRPr>
          </a:p>
          <a:p>
            <a:endParaRPr lang="fa-IR" b="1" dirty="0" smtClean="0">
              <a:cs typeface="B Nazanin" panose="00000400000000000000" pitchFamily="2" charset="-78"/>
            </a:endParaRPr>
          </a:p>
          <a:p>
            <a:r>
              <a:rPr lang="fa-IR" b="1" dirty="0" smtClean="0">
                <a:cs typeface="B Nazanin" panose="00000400000000000000" pitchFamily="2" charset="-78"/>
              </a:rPr>
              <a:t>- در سال </a:t>
            </a:r>
            <a:r>
              <a:rPr lang="fa-IR" b="1" dirty="0" smtClean="0">
                <a:cs typeface="B Nazanin" panose="00000400000000000000" pitchFamily="2" charset="-78"/>
              </a:rPr>
              <a:t>1811</a:t>
            </a:r>
            <a:r>
              <a:rPr lang="en-US" b="1" dirty="0" smtClean="0">
                <a:cs typeface="B Nazanin" panose="00000400000000000000" pitchFamily="2" charset="-78"/>
              </a:rPr>
              <a:t> </a:t>
            </a:r>
            <a:r>
              <a:rPr lang="fa-IR" b="1" dirty="0" smtClean="0">
                <a:cs typeface="B Nazanin" panose="00000400000000000000" pitchFamily="2" charset="-78"/>
              </a:rPr>
              <a:t>اجرای </a:t>
            </a:r>
            <a:r>
              <a:rPr lang="fa-IR" b="1" dirty="0" smtClean="0">
                <a:cs typeface="B Nazanin" panose="00000400000000000000" pitchFamily="2" charset="-78"/>
              </a:rPr>
              <a:t>طرح آغاز شد ولی بدلیل بوجود</a:t>
            </a:r>
          </a:p>
          <a:p>
            <a:r>
              <a:rPr lang="fa-IR" b="1" dirty="0" smtClean="0">
                <a:cs typeface="B Nazanin" panose="00000400000000000000" pitchFamily="2" charset="-78"/>
              </a:rPr>
              <a:t>    آمدن مشکلاتی مثل رکود تجارت پیشرفت کار بامشکل</a:t>
            </a:r>
          </a:p>
          <a:p>
            <a:r>
              <a:rPr lang="fa-IR" b="1" dirty="0" smtClean="0">
                <a:cs typeface="B Nazanin" panose="00000400000000000000" pitchFamily="2" charset="-78"/>
              </a:rPr>
              <a:t>    رو به رو شد. در حدود سال 1825 خانواده هایی از طبقه </a:t>
            </a:r>
          </a:p>
          <a:p>
            <a:r>
              <a:rPr lang="fa-IR" b="1" dirty="0" smtClean="0">
                <a:cs typeface="B Nazanin" panose="00000400000000000000" pitchFamily="2" charset="-78"/>
              </a:rPr>
              <a:t>    متوسط ثروتمند شدند و توانایی پرداخت هزینه </a:t>
            </a:r>
          </a:p>
          <a:p>
            <a:r>
              <a:rPr lang="fa-IR" b="1" dirty="0" smtClean="0">
                <a:cs typeface="B Nazanin" panose="00000400000000000000" pitchFamily="2" charset="-78"/>
              </a:rPr>
              <a:t>    ساختمان های نفیس جان نش را داشتند.</a:t>
            </a:r>
          </a:p>
          <a:p>
            <a:r>
              <a:rPr lang="fa-IR" b="1" dirty="0" smtClean="0">
                <a:cs typeface="B Nazanin" panose="00000400000000000000" pitchFamily="2" charset="-78"/>
              </a:rPr>
              <a:t>    در نتیجه پارک برای سکونت این طبقه تازه  ثروتمند </a:t>
            </a:r>
          </a:p>
          <a:p>
            <a:r>
              <a:rPr lang="fa-IR" b="1" dirty="0" smtClean="0">
                <a:cs typeface="B Nazanin" panose="00000400000000000000" pitchFamily="2" charset="-78"/>
              </a:rPr>
              <a:t>    شده بوجود آمد.</a:t>
            </a:r>
          </a:p>
          <a:p>
            <a:endParaRPr lang="fa-IR" b="1" dirty="0" smtClean="0">
              <a:cs typeface="B Nazanin" panose="00000400000000000000" pitchFamily="2" charset="-78"/>
            </a:endParaRPr>
          </a:p>
          <a:p>
            <a:endParaRPr lang="fa-IR" b="1" dirty="0" smtClean="0">
              <a:cs typeface="B Nazanin" panose="00000400000000000000" pitchFamily="2" charset="-78"/>
            </a:endParaRPr>
          </a:p>
          <a:p>
            <a:endParaRPr lang="fa-IR" b="1" dirty="0">
              <a:cs typeface="B Nazanin" panose="00000400000000000000" pitchFamily="2" charset="-78"/>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7504" y="1755908"/>
            <a:ext cx="3744416" cy="3935431"/>
          </a:xfrm>
          <a:prstGeom prst="rect">
            <a:avLst/>
          </a:prstGeom>
        </p:spPr>
      </p:pic>
      <p:sp>
        <p:nvSpPr>
          <p:cNvPr id="5" name="Rectangle 4"/>
          <p:cNvSpPr/>
          <p:nvPr/>
        </p:nvSpPr>
        <p:spPr>
          <a:xfrm>
            <a:off x="107504" y="5229200"/>
            <a:ext cx="2664296" cy="426340"/>
          </a:xfrm>
          <a:prstGeom prst="rect">
            <a:avLst/>
          </a:prstGeom>
          <a:solidFill>
            <a:srgbClr val="DDDDDD"/>
          </a:solidFill>
          <a:ln w="19050" cap="rnd" cmpd="sng" algn="ctr">
            <a:solidFill>
              <a:srgbClr val="DDDDDD">
                <a:shade val="50000"/>
              </a:srgbClr>
            </a:solidFill>
            <a:prstDash val="solid"/>
          </a:ln>
          <a:effectLst/>
        </p:spPr>
        <p:txBody>
          <a:bodyPr rtlCol="0"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1800" b="0" i="0" u="none" strike="noStrike" kern="0" cap="none" spc="0" normalizeH="0" baseline="0" noProof="0" dirty="0">
                <a:ln>
                  <a:noFill/>
                </a:ln>
                <a:solidFill>
                  <a:sysClr val="windowText" lastClr="000000"/>
                </a:solidFill>
                <a:effectLst/>
                <a:uLnTx/>
                <a:uFillTx/>
                <a:latin typeface="Verdana"/>
                <a:ea typeface="+mn-ea"/>
                <a:cs typeface="B Mitra" pitchFamily="2" charset="-78"/>
              </a:rPr>
              <a:t> </a:t>
            </a:r>
            <a:r>
              <a:rPr lang="fa-IR" kern="0" dirty="0" smtClean="0">
                <a:solidFill>
                  <a:sysClr val="windowText" lastClr="000000"/>
                </a:solidFill>
                <a:latin typeface="Verdana"/>
                <a:cs typeface="B Mitra" pitchFamily="2" charset="-78"/>
              </a:rPr>
              <a:t>موریس</a:t>
            </a:r>
            <a:r>
              <a:rPr kumimoji="0" lang="fa-IR" sz="1800" b="0" i="0" u="none" strike="noStrike" kern="0" cap="none" spc="0" normalizeH="0" baseline="0" noProof="0" dirty="0" smtClean="0">
                <a:ln>
                  <a:noFill/>
                </a:ln>
                <a:solidFill>
                  <a:sysClr val="windowText" lastClr="000000"/>
                </a:solidFill>
                <a:effectLst/>
                <a:uLnTx/>
                <a:uFillTx/>
                <a:latin typeface="Verdana"/>
                <a:ea typeface="+mn-ea"/>
                <a:cs typeface="B Mitra" pitchFamily="2" charset="-78"/>
              </a:rPr>
              <a:t>، تاریخ</a:t>
            </a:r>
            <a:r>
              <a:rPr kumimoji="0" lang="fa-IR" sz="1800" b="0" i="0" u="none" strike="noStrike" kern="0" cap="none" spc="0" normalizeH="0" noProof="0" dirty="0" smtClean="0">
                <a:ln>
                  <a:noFill/>
                </a:ln>
                <a:solidFill>
                  <a:sysClr val="windowText" lastClr="000000"/>
                </a:solidFill>
                <a:effectLst/>
                <a:uLnTx/>
                <a:uFillTx/>
                <a:latin typeface="Verdana"/>
                <a:ea typeface="+mn-ea"/>
                <a:cs typeface="B Mitra" pitchFamily="2" charset="-78"/>
              </a:rPr>
              <a:t> شکل </a:t>
            </a:r>
            <a:r>
              <a:rPr kumimoji="0" lang="fa-IR" sz="1800" b="0" i="0" u="none" strike="noStrike" kern="0" cap="none" spc="0" normalizeH="0" baseline="0" noProof="0" dirty="0" smtClean="0">
                <a:ln>
                  <a:noFill/>
                </a:ln>
                <a:solidFill>
                  <a:sysClr val="windowText" lastClr="000000"/>
                </a:solidFill>
                <a:effectLst/>
                <a:uLnTx/>
                <a:uFillTx/>
                <a:latin typeface="Verdana"/>
                <a:ea typeface="+mn-ea"/>
                <a:cs typeface="B Mitra" pitchFamily="2" charset="-78"/>
              </a:rPr>
              <a:t>شهر، ص308</a:t>
            </a:r>
            <a:endParaRPr kumimoji="0" lang="en-US" sz="1800" b="0" i="0" u="none" strike="noStrike" kern="0" cap="none" spc="0" normalizeH="0" baseline="0" noProof="0" dirty="0">
              <a:ln>
                <a:noFill/>
              </a:ln>
              <a:solidFill>
                <a:sysClr val="windowText" lastClr="000000"/>
              </a:solidFill>
              <a:effectLst/>
              <a:uLnTx/>
              <a:uFillTx/>
              <a:latin typeface="Verdana"/>
              <a:ea typeface="+mn-ea"/>
              <a:cs typeface="B Mitra" pitchFamily="2" charset="-78"/>
            </a:endParaRPr>
          </a:p>
        </p:txBody>
      </p:sp>
    </p:spTree>
    <p:extLst>
      <p:ext uri="{BB962C8B-B14F-4D97-AF65-F5344CB8AC3E}">
        <p14:creationId xmlns:p14="http://schemas.microsoft.com/office/powerpoint/2010/main" val="410109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19872" y="332656"/>
            <a:ext cx="4248472" cy="584775"/>
          </a:xfrm>
          <a:prstGeom prst="rect">
            <a:avLst/>
          </a:prstGeom>
          <a:noFill/>
        </p:spPr>
        <p:txBody>
          <a:bodyPr wrap="square" rtlCol="1">
            <a:spAutoFit/>
          </a:bodyPr>
          <a:lstStyle/>
          <a:p>
            <a:r>
              <a:rPr lang="fa-IR" sz="3200" dirty="0" smtClean="0">
                <a:cs typeface="2  Nazanin" pitchFamily="2" charset="-78"/>
              </a:rPr>
              <a:t>تغییرات ایجاد شده در طرح نش</a:t>
            </a:r>
            <a:endParaRPr lang="fa-IR" sz="3200" dirty="0">
              <a:cs typeface="2  Nazanin" pitchFamily="2" charset="-78"/>
            </a:endParaRPr>
          </a:p>
        </p:txBody>
      </p:sp>
      <p:sp>
        <p:nvSpPr>
          <p:cNvPr id="3" name="TextBox 2"/>
          <p:cNvSpPr txBox="1"/>
          <p:nvPr/>
        </p:nvSpPr>
        <p:spPr>
          <a:xfrm>
            <a:off x="3491880" y="1412776"/>
            <a:ext cx="5508104" cy="5324535"/>
          </a:xfrm>
          <a:prstGeom prst="rect">
            <a:avLst/>
          </a:prstGeom>
          <a:noFill/>
        </p:spPr>
        <p:txBody>
          <a:bodyPr wrap="square" rtlCol="1">
            <a:spAutoFit/>
          </a:bodyPr>
          <a:lstStyle/>
          <a:p>
            <a:pPr algn="just"/>
            <a:r>
              <a:rPr lang="fa-IR" sz="2000" b="1" dirty="0" smtClean="0">
                <a:cs typeface="2  Nazanin" pitchFamily="2" charset="-78"/>
              </a:rPr>
              <a:t>-میدان ورودی پارک که قرار بود در محل تقاطع نیورود و </a:t>
            </a:r>
          </a:p>
          <a:p>
            <a:pPr algn="just"/>
            <a:r>
              <a:rPr lang="fa-IR" sz="2000" b="1" dirty="0" smtClean="0">
                <a:cs typeface="2  Nazanin" pitchFamily="2" charset="-78"/>
              </a:rPr>
              <a:t>    پورتلند پلیس ایجاد شود به جای شکل دایره ای به صورت</a:t>
            </a:r>
          </a:p>
          <a:p>
            <a:pPr algn="just"/>
            <a:r>
              <a:rPr lang="fa-IR" sz="2000" b="1" dirty="0" smtClean="0">
                <a:cs typeface="2  Nazanin" pitchFamily="2" charset="-78"/>
              </a:rPr>
              <a:t>    ترکیب نیم دایره ای از پارک کرسنت و پارک اسکوئر ایجاد</a:t>
            </a:r>
          </a:p>
          <a:p>
            <a:pPr algn="just"/>
            <a:r>
              <a:rPr lang="fa-IR" sz="2000" b="1" dirty="0" smtClean="0">
                <a:cs typeface="2  Nazanin" pitchFamily="2" charset="-78"/>
              </a:rPr>
              <a:t>    شد و در امتداد آن خیابانی پر درخت احداث شد که ورودی</a:t>
            </a:r>
          </a:p>
          <a:p>
            <a:pPr algn="just"/>
            <a:r>
              <a:rPr lang="fa-IR" sz="2000" b="1" dirty="0" smtClean="0">
                <a:cs typeface="2  Nazanin" pitchFamily="2" charset="-78"/>
              </a:rPr>
              <a:t>    زیباتری برای پارک به وجود آورد.</a:t>
            </a:r>
          </a:p>
          <a:p>
            <a:pPr algn="just"/>
            <a:endParaRPr lang="fa-IR" sz="2000" b="1" dirty="0" smtClean="0">
              <a:cs typeface="2  Nazanin" pitchFamily="2" charset="-78"/>
            </a:endParaRPr>
          </a:p>
          <a:p>
            <a:pPr algn="just"/>
            <a:r>
              <a:rPr lang="fa-IR" sz="2000" b="1" dirty="0" smtClean="0">
                <a:cs typeface="2  Nazanin" pitchFamily="2" charset="-78"/>
              </a:rPr>
              <a:t>-نش برای 40 تا 50 ویلا در زمین هایی به مساحت از 4 تا 20 آکر</a:t>
            </a:r>
          </a:p>
          <a:p>
            <a:pPr algn="just"/>
            <a:r>
              <a:rPr lang="fa-IR" sz="2000" b="1" dirty="0" smtClean="0">
                <a:cs typeface="2  Nazanin" pitchFamily="2" charset="-78"/>
              </a:rPr>
              <a:t>  در نظر گرفته بود که تعداد ویلاها به نحو قابل ملاحظه ای به 8</a:t>
            </a:r>
          </a:p>
          <a:p>
            <a:pPr algn="just"/>
            <a:r>
              <a:rPr lang="fa-IR" sz="2000" b="1" dirty="0" smtClean="0">
                <a:cs typeface="2  Nazanin" pitchFamily="2" charset="-78"/>
              </a:rPr>
              <a:t>  واحد تقلیل یافت.</a:t>
            </a:r>
          </a:p>
          <a:p>
            <a:pPr algn="just"/>
            <a:endParaRPr lang="fa-IR" sz="2000" b="1" dirty="0" smtClean="0">
              <a:cs typeface="2  Nazanin" pitchFamily="2" charset="-78"/>
            </a:endParaRPr>
          </a:p>
          <a:p>
            <a:pPr algn="just"/>
            <a:r>
              <a:rPr lang="fa-IR" sz="2000" b="1" dirty="0" smtClean="0">
                <a:cs typeface="2  Nazanin" pitchFamily="2" charset="-78"/>
              </a:rPr>
              <a:t>-میدانهای دوگانه و بنای یادبود نیز به منظور ایجاد منظر یک پارک روستایی از طرح حذف گردیدند.</a:t>
            </a:r>
          </a:p>
          <a:p>
            <a:pPr algn="just"/>
            <a:endParaRPr lang="fa-IR" sz="2000" b="1" dirty="0" smtClean="0">
              <a:cs typeface="2  Nazanin" pitchFamily="2" charset="-78"/>
            </a:endParaRPr>
          </a:p>
          <a:p>
            <a:pPr algn="just"/>
            <a:r>
              <a:rPr lang="fa-IR" sz="2000" b="1" dirty="0" smtClean="0">
                <a:cs typeface="2  Nazanin" pitchFamily="2" charset="-78"/>
              </a:rPr>
              <a:t>-کانال از داخل پارک خارج و به نقطه ای دورتر در حاشیه منتقل گردید. (موریس،1377،ص208)</a:t>
            </a:r>
          </a:p>
          <a:p>
            <a:pPr algn="just"/>
            <a:endParaRPr lang="fa-IR" sz="2000" b="1" dirty="0">
              <a:cs typeface="2  Nazanin" pitchFamily="2" charset="-78"/>
            </a:endParaRPr>
          </a:p>
        </p:txBody>
      </p:sp>
      <p:pic>
        <p:nvPicPr>
          <p:cNvPr id="4" name="Picture 3" descr="C:\Users\ABAD\Desktop\IMG_32221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47" y="188640"/>
            <a:ext cx="3077765" cy="309634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6599087"/>
            <a:ext cx="1943228" cy="244515"/>
          </a:xfrm>
          <a:prstGeom prst="rect">
            <a:avLst/>
          </a:prstGeom>
          <a:solidFill>
            <a:srgbClr val="DDDDDD"/>
          </a:solidFill>
          <a:ln w="19050" cap="rnd" cmpd="sng" algn="ctr">
            <a:solidFill>
              <a:srgbClr val="DDDDDD">
                <a:shade val="50000"/>
              </a:srgbClr>
            </a:solidFill>
            <a:prstDash val="solid"/>
          </a:ln>
          <a:effectLst/>
        </p:spPr>
        <p:txBody>
          <a:bodyPr rtlCol="0"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1400" b="0" i="0" u="none" strike="noStrike" kern="0" cap="none" spc="0" normalizeH="0" baseline="0" noProof="0" dirty="0" smtClean="0">
                <a:ln>
                  <a:noFill/>
                </a:ln>
                <a:solidFill>
                  <a:sysClr val="windowText" lastClr="000000"/>
                </a:solidFill>
                <a:effectLst/>
                <a:uLnTx/>
                <a:uFillTx/>
                <a:latin typeface="Verdana"/>
                <a:cs typeface="B Mitra" pitchFamily="2" charset="-78"/>
              </a:rPr>
              <a:t> </a:t>
            </a:r>
            <a:r>
              <a:rPr lang="fa-IR" sz="1400" kern="0" dirty="0" smtClean="0">
                <a:solidFill>
                  <a:sysClr val="windowText" lastClr="000000"/>
                </a:solidFill>
                <a:latin typeface="Verdana"/>
                <a:cs typeface="B Mitra" pitchFamily="2" charset="-78"/>
              </a:rPr>
              <a:t>موریس</a:t>
            </a:r>
            <a:r>
              <a:rPr kumimoji="0" lang="fa-IR" sz="1400" b="0" i="0" u="none" strike="noStrike" kern="0" cap="none" spc="0" normalizeH="0" baseline="0" noProof="0" dirty="0" smtClean="0">
                <a:ln>
                  <a:noFill/>
                </a:ln>
                <a:solidFill>
                  <a:sysClr val="windowText" lastClr="000000"/>
                </a:solidFill>
                <a:effectLst/>
                <a:uLnTx/>
                <a:uFillTx/>
                <a:latin typeface="Verdana"/>
                <a:cs typeface="B Mitra" pitchFamily="2" charset="-78"/>
              </a:rPr>
              <a:t>، تاریخ</a:t>
            </a:r>
            <a:r>
              <a:rPr kumimoji="0" lang="fa-IR" sz="1400" b="0" i="0" u="none" strike="noStrike" kern="0" cap="none" spc="0" normalizeH="0" noProof="0" dirty="0" smtClean="0">
                <a:ln>
                  <a:noFill/>
                </a:ln>
                <a:solidFill>
                  <a:sysClr val="windowText" lastClr="000000"/>
                </a:solidFill>
                <a:effectLst/>
                <a:uLnTx/>
                <a:uFillTx/>
                <a:latin typeface="Verdana"/>
                <a:cs typeface="B Mitra" pitchFamily="2" charset="-78"/>
              </a:rPr>
              <a:t> شکل</a:t>
            </a:r>
            <a:r>
              <a:rPr kumimoji="0" lang="fa-IR" sz="1400" b="0" i="0" u="none" strike="noStrike" kern="0" cap="none" spc="0" normalizeH="0" baseline="0" noProof="0" dirty="0" smtClean="0">
                <a:ln>
                  <a:noFill/>
                </a:ln>
                <a:solidFill>
                  <a:sysClr val="windowText" lastClr="000000"/>
                </a:solidFill>
                <a:effectLst/>
                <a:uLnTx/>
                <a:uFillTx/>
                <a:latin typeface="Verdana"/>
                <a:cs typeface="B Mitra" pitchFamily="2" charset="-78"/>
              </a:rPr>
              <a:t> شهر،ص309</a:t>
            </a:r>
            <a:endParaRPr kumimoji="0" lang="en-US" sz="1400" b="0" i="0" u="none" strike="noStrike" kern="0" cap="none" spc="0" normalizeH="0" baseline="0" noProof="0" dirty="0">
              <a:ln>
                <a:noFill/>
              </a:ln>
              <a:solidFill>
                <a:sysClr val="windowText" lastClr="000000"/>
              </a:solidFill>
              <a:effectLst/>
              <a:uLnTx/>
              <a:uFillTx/>
              <a:latin typeface="Verdana"/>
              <a:cs typeface="B Mitra"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47" y="3319612"/>
            <a:ext cx="3077765" cy="3133724"/>
          </a:xfrm>
          <a:prstGeom prst="rect">
            <a:avLst/>
          </a:prstGeom>
        </p:spPr>
      </p:pic>
    </p:spTree>
    <p:extLst>
      <p:ext uri="{BB962C8B-B14F-4D97-AF65-F5344CB8AC3E}">
        <p14:creationId xmlns:p14="http://schemas.microsoft.com/office/powerpoint/2010/main" val="360553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80">
                                          <p:stCondLst>
                                            <p:cond delay="0"/>
                                          </p:stCondLst>
                                        </p:cTn>
                                        <p:tgtEl>
                                          <p:spTgt spid="6"/>
                                        </p:tgtEl>
                                      </p:cBhvr>
                                    </p:animEffect>
                                    <p:anim calcmode="lin" valueType="num">
                                      <p:cBhvr>
                                        <p:cTn id="2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7" dur="26">
                                          <p:stCondLst>
                                            <p:cond delay="650"/>
                                          </p:stCondLst>
                                        </p:cTn>
                                        <p:tgtEl>
                                          <p:spTgt spid="6"/>
                                        </p:tgtEl>
                                      </p:cBhvr>
                                      <p:to x="100000" y="60000"/>
                                    </p:animScale>
                                    <p:animScale>
                                      <p:cBhvr>
                                        <p:cTn id="28" dur="166" decel="50000">
                                          <p:stCondLst>
                                            <p:cond delay="676"/>
                                          </p:stCondLst>
                                        </p:cTn>
                                        <p:tgtEl>
                                          <p:spTgt spid="6"/>
                                        </p:tgtEl>
                                      </p:cBhvr>
                                      <p:to x="100000" y="100000"/>
                                    </p:animScale>
                                    <p:animScale>
                                      <p:cBhvr>
                                        <p:cTn id="29" dur="26">
                                          <p:stCondLst>
                                            <p:cond delay="1312"/>
                                          </p:stCondLst>
                                        </p:cTn>
                                        <p:tgtEl>
                                          <p:spTgt spid="6"/>
                                        </p:tgtEl>
                                      </p:cBhvr>
                                      <p:to x="100000" y="80000"/>
                                    </p:animScale>
                                    <p:animScale>
                                      <p:cBhvr>
                                        <p:cTn id="30" dur="166" decel="50000">
                                          <p:stCondLst>
                                            <p:cond delay="1338"/>
                                          </p:stCondLst>
                                        </p:cTn>
                                        <p:tgtEl>
                                          <p:spTgt spid="6"/>
                                        </p:tgtEl>
                                      </p:cBhvr>
                                      <p:to x="100000" y="100000"/>
                                    </p:animScale>
                                    <p:animScale>
                                      <p:cBhvr>
                                        <p:cTn id="31" dur="26">
                                          <p:stCondLst>
                                            <p:cond delay="1642"/>
                                          </p:stCondLst>
                                        </p:cTn>
                                        <p:tgtEl>
                                          <p:spTgt spid="6"/>
                                        </p:tgtEl>
                                      </p:cBhvr>
                                      <p:to x="100000" y="90000"/>
                                    </p:animScale>
                                    <p:animScale>
                                      <p:cBhvr>
                                        <p:cTn id="32" dur="166" decel="50000">
                                          <p:stCondLst>
                                            <p:cond delay="1668"/>
                                          </p:stCondLst>
                                        </p:cTn>
                                        <p:tgtEl>
                                          <p:spTgt spid="6"/>
                                        </p:tgtEl>
                                      </p:cBhvr>
                                      <p:to x="100000" y="100000"/>
                                    </p:animScale>
                                    <p:animScale>
                                      <p:cBhvr>
                                        <p:cTn id="33" dur="26">
                                          <p:stCondLst>
                                            <p:cond delay="1808"/>
                                          </p:stCondLst>
                                        </p:cTn>
                                        <p:tgtEl>
                                          <p:spTgt spid="6"/>
                                        </p:tgtEl>
                                      </p:cBhvr>
                                      <p:to x="100000" y="95000"/>
                                    </p:animScale>
                                    <p:animScale>
                                      <p:cBhvr>
                                        <p:cTn id="34"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35896" y="332656"/>
            <a:ext cx="4104456" cy="707886"/>
          </a:xfrm>
          <a:prstGeom prst="rect">
            <a:avLst/>
          </a:prstGeom>
          <a:noFill/>
        </p:spPr>
        <p:txBody>
          <a:bodyPr wrap="square" rtlCol="1">
            <a:spAutoFit/>
          </a:bodyPr>
          <a:lstStyle/>
          <a:p>
            <a:r>
              <a:rPr lang="fa-IR" sz="4000" dirty="0" smtClean="0">
                <a:cs typeface="2  Nazanin" pitchFamily="2" charset="-78"/>
              </a:rPr>
              <a:t>خیابان ریجنت </a:t>
            </a:r>
            <a:endParaRPr lang="fa-IR" sz="4000" dirty="0">
              <a:cs typeface="2  Nazanin" pitchFamily="2" charset="-78"/>
            </a:endParaRPr>
          </a:p>
        </p:txBody>
      </p:sp>
      <p:sp>
        <p:nvSpPr>
          <p:cNvPr id="3" name="TextBox 2"/>
          <p:cNvSpPr txBox="1"/>
          <p:nvPr/>
        </p:nvSpPr>
        <p:spPr>
          <a:xfrm>
            <a:off x="3347864" y="1412776"/>
            <a:ext cx="5669124" cy="5355312"/>
          </a:xfrm>
          <a:prstGeom prst="rect">
            <a:avLst/>
          </a:prstGeom>
          <a:noFill/>
        </p:spPr>
        <p:txBody>
          <a:bodyPr wrap="square" rtlCol="1">
            <a:spAutoFit/>
          </a:bodyPr>
          <a:lstStyle/>
          <a:p>
            <a:pPr algn="just"/>
            <a:r>
              <a:rPr lang="fa-IR" b="1" dirty="0" smtClean="0">
                <a:cs typeface="B Nazanin" panose="00000400000000000000" pitchFamily="2" charset="-78"/>
              </a:rPr>
              <a:t>-این خیابان از شمال به پرتلند پلیس و از جنوب به کاخ کارلتون</a:t>
            </a:r>
          </a:p>
          <a:p>
            <a:pPr algn="just"/>
            <a:r>
              <a:rPr lang="fa-IR" b="1" dirty="0" smtClean="0">
                <a:cs typeface="B Nazanin" panose="00000400000000000000" pitchFamily="2" charset="-78"/>
              </a:rPr>
              <a:t>  ختم می شود.</a:t>
            </a:r>
          </a:p>
          <a:p>
            <a:pPr algn="just"/>
            <a:r>
              <a:rPr lang="fa-IR" b="1" dirty="0" smtClean="0">
                <a:cs typeface="B Nazanin" panose="00000400000000000000" pitchFamily="2" charset="-78"/>
              </a:rPr>
              <a:t>  </a:t>
            </a:r>
          </a:p>
          <a:p>
            <a:pPr algn="just"/>
            <a:r>
              <a:rPr lang="fa-IR" b="1" dirty="0" smtClean="0">
                <a:cs typeface="B Nazanin" panose="00000400000000000000" pitchFamily="2" charset="-78"/>
              </a:rPr>
              <a:t>-این خیابان توسط چندین تن از مورخان به اشتباه حاصل تمایل</a:t>
            </a:r>
          </a:p>
          <a:p>
            <a:pPr algn="just"/>
            <a:r>
              <a:rPr lang="fa-IR" b="1" dirty="0" smtClean="0">
                <a:cs typeface="B Nazanin" panose="00000400000000000000" pitchFamily="2" charset="-78"/>
              </a:rPr>
              <a:t>  پادشاه برای مرتبط نمودن ویلای کارلتون به رویال پارک جدید</a:t>
            </a:r>
          </a:p>
          <a:p>
            <a:pPr algn="just"/>
            <a:r>
              <a:rPr lang="fa-IR" b="1" dirty="0" smtClean="0">
                <a:cs typeface="B Nazanin" panose="00000400000000000000" pitchFamily="2" charset="-78"/>
              </a:rPr>
              <a:t>  فرض شده است. هرچند به این نیاز پاسخ می داد ولی دلیل اصلی</a:t>
            </a:r>
          </a:p>
          <a:p>
            <a:pPr algn="just"/>
            <a:r>
              <a:rPr lang="fa-IR" b="1" dirty="0" smtClean="0">
                <a:cs typeface="B Nazanin" panose="00000400000000000000" pitchFamily="2" charset="-78"/>
              </a:rPr>
              <a:t>  احداث آن وضع بازار زمین بود.</a:t>
            </a:r>
          </a:p>
          <a:p>
            <a:pPr algn="just"/>
            <a:endParaRPr lang="fa-IR" b="1" dirty="0" smtClean="0">
              <a:cs typeface="B Nazanin" panose="00000400000000000000" pitchFamily="2" charset="-78"/>
            </a:endParaRPr>
          </a:p>
          <a:p>
            <a:pPr algn="just"/>
            <a:r>
              <a:rPr lang="fa-IR" b="1" dirty="0" smtClean="0">
                <a:cs typeface="B Nazanin" panose="00000400000000000000" pitchFamily="2" charset="-78"/>
              </a:rPr>
              <a:t>-درگزارش 1811 نش آمده است((مرز جدائی کاملی بین خیابان ها و </a:t>
            </a:r>
          </a:p>
          <a:p>
            <a:pPr algn="just"/>
            <a:r>
              <a:rPr lang="fa-IR" b="1" dirty="0" smtClean="0">
                <a:cs typeface="B Nazanin" panose="00000400000000000000" pitchFamily="2" charset="-78"/>
              </a:rPr>
              <a:t> میادینی که اشراف طبقات متوسط در آن سکونت دارند و خیابان های تنگ تر و خانه های حقیرتری که صنعت گران و کسبه شهر در آن اسکان دارند ایجاد کند.))</a:t>
            </a:r>
          </a:p>
          <a:p>
            <a:pPr algn="just"/>
            <a:endParaRPr lang="fa-IR" b="1" dirty="0" smtClean="0">
              <a:cs typeface="B Nazanin" panose="00000400000000000000" pitchFamily="2" charset="-78"/>
            </a:endParaRPr>
          </a:p>
          <a:p>
            <a:pPr algn="just"/>
            <a:r>
              <a:rPr lang="fa-IR" b="1" dirty="0" smtClean="0">
                <a:cs typeface="B Nazanin" panose="00000400000000000000" pitchFamily="2" charset="-78"/>
              </a:rPr>
              <a:t>-در احداث میدان پیکادلی نش ایده های خود را برای ایجاد میدانی بزرگ که مسیر خیابان به طور مورب آنرا قطع می کردکنار گذاشت و به جای آن میدان کوچکتری در تقاطع پیکادلی احداث کرد و در ادامه آن خیابان معروف خود که به شکل ربع دایره است را احداث کرد.  </a:t>
            </a:r>
          </a:p>
          <a:p>
            <a:pPr algn="just"/>
            <a:endParaRPr lang="fa-IR" b="1" dirty="0" smtClean="0">
              <a:cs typeface="B Nazanin" panose="00000400000000000000" pitchFamily="2" charset="-78"/>
            </a:endParaRPr>
          </a:p>
          <a:p>
            <a:pPr algn="just"/>
            <a:endParaRPr lang="fa-IR" b="1" dirty="0">
              <a:cs typeface="B Nazanin" panose="00000400000000000000" pitchFamily="2" charset="-78"/>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79513" y="1844824"/>
            <a:ext cx="2728448" cy="4618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99460" y="6222437"/>
            <a:ext cx="1576956" cy="240740"/>
          </a:xfrm>
          <a:prstGeom prst="rect">
            <a:avLst/>
          </a:prstGeom>
          <a:solidFill>
            <a:srgbClr val="DDDDDD"/>
          </a:solidFill>
          <a:ln w="19050" cap="rnd" cmpd="sng" algn="ctr">
            <a:solidFill>
              <a:srgbClr val="DDDDDD">
                <a:shade val="50000"/>
              </a:srgbClr>
            </a:solidFill>
            <a:prstDash val="solid"/>
          </a:ln>
          <a:effectLst/>
        </p:spPr>
        <p:txBody>
          <a:bodyPr rtlCol="0"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1000" b="0" i="0" u="none" strike="noStrike" kern="0" cap="none" spc="0" normalizeH="0" baseline="0" noProof="0" dirty="0" smtClean="0">
                <a:ln>
                  <a:noFill/>
                </a:ln>
                <a:solidFill>
                  <a:sysClr val="windowText" lastClr="000000"/>
                </a:solidFill>
                <a:effectLst/>
                <a:uLnTx/>
                <a:uFillTx/>
                <a:latin typeface="Verdana"/>
                <a:ea typeface="+mn-ea"/>
                <a:cs typeface="B Mitra" pitchFamily="2" charset="-78"/>
              </a:rPr>
              <a:t> بیکن، طراحی شهرها، ص208  </a:t>
            </a:r>
            <a:endParaRPr kumimoji="0" lang="en-US" sz="1000" b="0" i="0" u="none" strike="noStrike" kern="0" cap="none" spc="0" normalizeH="0" baseline="0" noProof="0" dirty="0">
              <a:ln>
                <a:noFill/>
              </a:ln>
              <a:solidFill>
                <a:sysClr val="windowText" lastClr="000000"/>
              </a:solidFill>
              <a:effectLst/>
              <a:uLnTx/>
              <a:uFillTx/>
              <a:latin typeface="Verdana"/>
              <a:ea typeface="+mn-ea"/>
              <a:cs typeface="B Mitra" pitchFamily="2" charset="-78"/>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3" y="58931"/>
            <a:ext cx="2728448" cy="1785893"/>
          </a:xfrm>
          <a:prstGeom prst="rect">
            <a:avLst/>
          </a:prstGeom>
        </p:spPr>
      </p:pic>
    </p:spTree>
    <p:extLst>
      <p:ext uri="{BB962C8B-B14F-4D97-AF65-F5344CB8AC3E}">
        <p14:creationId xmlns:p14="http://schemas.microsoft.com/office/powerpoint/2010/main" val="88840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404664"/>
            <a:ext cx="4536504" cy="646331"/>
          </a:xfrm>
          <a:prstGeom prst="rect">
            <a:avLst/>
          </a:prstGeom>
          <a:noFill/>
        </p:spPr>
        <p:txBody>
          <a:bodyPr wrap="square" rtlCol="1">
            <a:spAutoFit/>
          </a:bodyPr>
          <a:lstStyle/>
          <a:p>
            <a:r>
              <a:rPr lang="fa-IR" sz="3600" b="1" dirty="0" smtClean="0">
                <a:cs typeface="2  Nazanin" pitchFamily="2" charset="-78"/>
              </a:rPr>
              <a:t> منابع</a:t>
            </a:r>
            <a:endParaRPr lang="fa-IR" sz="3600" b="1" dirty="0">
              <a:cs typeface="2  Nazanin" pitchFamily="2" charset="-78"/>
            </a:endParaRPr>
          </a:p>
        </p:txBody>
      </p:sp>
      <p:sp>
        <p:nvSpPr>
          <p:cNvPr id="3" name="TextBox 2"/>
          <p:cNvSpPr txBox="1"/>
          <p:nvPr/>
        </p:nvSpPr>
        <p:spPr>
          <a:xfrm>
            <a:off x="179512" y="2564904"/>
            <a:ext cx="8856984" cy="2554545"/>
          </a:xfrm>
          <a:prstGeom prst="rect">
            <a:avLst/>
          </a:prstGeom>
          <a:noFill/>
        </p:spPr>
        <p:txBody>
          <a:bodyPr wrap="square" rtlCol="1">
            <a:spAutoFit/>
          </a:bodyPr>
          <a:lstStyle/>
          <a:p>
            <a:pPr marL="342900" indent="-342900" algn="just">
              <a:buFont typeface="Arial" panose="020B0604020202020204" pitchFamily="34" charset="0"/>
              <a:buChar char="•"/>
            </a:pPr>
            <a:endParaRPr lang="fa-IR" sz="2000" dirty="0" smtClean="0">
              <a:cs typeface="B Nazanin" panose="00000400000000000000" pitchFamily="2" charset="-78"/>
            </a:endParaRPr>
          </a:p>
          <a:p>
            <a:pPr marL="342900" indent="-342900" algn="just">
              <a:buFont typeface="Arial" panose="020B0604020202020204" pitchFamily="34" charset="0"/>
              <a:buChar char="•"/>
            </a:pPr>
            <a:r>
              <a:rPr lang="fa-IR" sz="2000" dirty="0" smtClean="0">
                <a:cs typeface="B Nazanin" panose="00000400000000000000" pitchFamily="2" charset="-78"/>
              </a:rPr>
              <a:t>موریس، جیمز(1378)تاریخ شکل شهر، راضیه رضازاده</a:t>
            </a:r>
            <a:r>
              <a:rPr lang="fa-IR" sz="2000" dirty="0" smtClean="0">
                <a:cs typeface="B Nazanin" panose="00000400000000000000" pitchFamily="2" charset="-78"/>
              </a:rPr>
              <a:t>،</a:t>
            </a:r>
            <a:r>
              <a:rPr lang="en-US" sz="2000" dirty="0" smtClean="0">
                <a:cs typeface="B Nazanin" panose="00000400000000000000" pitchFamily="2" charset="-78"/>
              </a:rPr>
              <a:t> </a:t>
            </a:r>
            <a:r>
              <a:rPr lang="fa-IR" sz="2000" dirty="0" smtClean="0">
                <a:cs typeface="B Nazanin" panose="00000400000000000000" pitchFamily="2" charset="-78"/>
              </a:rPr>
              <a:t>انتشارات </a:t>
            </a:r>
            <a:r>
              <a:rPr lang="fa-IR" sz="2000" dirty="0" smtClean="0">
                <a:cs typeface="B Nazanin" panose="00000400000000000000" pitchFamily="2" charset="-78"/>
              </a:rPr>
              <a:t>دانشگاه علم و صنعت</a:t>
            </a:r>
          </a:p>
          <a:p>
            <a:pPr marL="342900" indent="-342900" algn="just">
              <a:buFont typeface="Arial" panose="020B0604020202020204" pitchFamily="34" charset="0"/>
              <a:buChar char="•"/>
            </a:pPr>
            <a:r>
              <a:rPr lang="fa-IR" sz="2000" dirty="0" smtClean="0">
                <a:cs typeface="B Nazanin" panose="00000400000000000000" pitchFamily="2" charset="-78"/>
              </a:rPr>
              <a:t>بیکن،ادموند(1376)طراحی شهرها</a:t>
            </a:r>
            <a:r>
              <a:rPr lang="fa-IR" sz="2000" dirty="0" smtClean="0">
                <a:cs typeface="B Nazanin" panose="00000400000000000000" pitchFamily="2" charset="-78"/>
              </a:rPr>
              <a:t>،</a:t>
            </a:r>
            <a:r>
              <a:rPr lang="en-US" sz="2000" dirty="0" smtClean="0">
                <a:cs typeface="B Nazanin" panose="00000400000000000000" pitchFamily="2" charset="-78"/>
              </a:rPr>
              <a:t> </a:t>
            </a:r>
            <a:r>
              <a:rPr lang="fa-IR" sz="2000" dirty="0" smtClean="0">
                <a:cs typeface="B Nazanin" panose="00000400000000000000" pitchFamily="2" charset="-78"/>
              </a:rPr>
              <a:t>فرزانه </a:t>
            </a:r>
            <a:r>
              <a:rPr lang="fa-IR" sz="2000" dirty="0" smtClean="0">
                <a:cs typeface="B Nazanin" panose="00000400000000000000" pitchFamily="2" charset="-78"/>
              </a:rPr>
              <a:t>طاهری، مرکز تحقیقات و مطالعات شهرسازی و معماری ایران</a:t>
            </a:r>
          </a:p>
          <a:p>
            <a:pPr marL="342900" indent="-342900" algn="just">
              <a:buFont typeface="Arial" panose="020B0604020202020204" pitchFamily="34" charset="0"/>
              <a:buChar char="•"/>
            </a:pPr>
            <a:r>
              <a:rPr lang="fa-IR" sz="2000" dirty="0" smtClean="0">
                <a:cs typeface="B Nazanin" panose="00000400000000000000" pitchFamily="2" charset="-78"/>
              </a:rPr>
              <a:t>گیدئون، زیگفرد(1368)فضا،زمان و معماری، منوچهر مزینی، اتشارات علمی-فرهنگی</a:t>
            </a:r>
          </a:p>
          <a:p>
            <a:pPr marL="342900" indent="-342900" algn="just">
              <a:buFont typeface="Arial" panose="020B0604020202020204" pitchFamily="34" charset="0"/>
              <a:buChar char="•"/>
            </a:pPr>
            <a:r>
              <a:rPr lang="en-US" sz="2000" dirty="0" smtClean="0">
                <a:cs typeface="B Nazanin" panose="00000400000000000000" pitchFamily="2" charset="-78"/>
              </a:rPr>
              <a:t>www.en.wikipedia.org</a:t>
            </a:r>
          </a:p>
          <a:p>
            <a:pPr marL="342900" indent="-342900" algn="just">
              <a:buFont typeface="Arial" panose="020B0604020202020204" pitchFamily="34" charset="0"/>
              <a:buChar char="•"/>
            </a:pPr>
            <a:endParaRPr lang="en-US" sz="2000" dirty="0" smtClean="0">
              <a:cs typeface="B Nazanin" panose="00000400000000000000" pitchFamily="2" charset="-78"/>
            </a:endParaRPr>
          </a:p>
          <a:p>
            <a:pPr marL="342900" indent="-342900" algn="just">
              <a:buFont typeface="Arial" panose="020B0604020202020204" pitchFamily="34" charset="0"/>
              <a:buChar char="•"/>
            </a:pPr>
            <a:endParaRPr lang="en-US" sz="2000" dirty="0" smtClean="0">
              <a:cs typeface="B Nazanin" panose="00000400000000000000" pitchFamily="2" charset="-78"/>
            </a:endParaRPr>
          </a:p>
          <a:p>
            <a:pPr marL="342900" indent="-342900" algn="just">
              <a:buFont typeface="Arial" panose="020B0604020202020204" pitchFamily="34" charset="0"/>
              <a:buChar char="•"/>
            </a:pPr>
            <a:endParaRPr lang="fa-IR" sz="2000" dirty="0">
              <a:cs typeface="B Nazanin" panose="00000400000000000000" pitchFamily="2" charset="-78"/>
            </a:endParaRPr>
          </a:p>
        </p:txBody>
      </p:sp>
    </p:spTree>
    <p:extLst>
      <p:ext uri="{BB962C8B-B14F-4D97-AF65-F5344CB8AC3E}">
        <p14:creationId xmlns:p14="http://schemas.microsoft.com/office/powerpoint/2010/main" val="41010945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EC76B5"/>
      </a:hlink>
      <a:folHlink>
        <a:srgbClr val="E8ACCD"/>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docProps/app.xml><?xml version="1.0" encoding="utf-8"?>
<Properties xmlns="http://schemas.openxmlformats.org/officeDocument/2006/extended-properties" xmlns:vt="http://schemas.openxmlformats.org/officeDocument/2006/docPropsVTypes">
  <Template>Ion</Template>
  <TotalTime>518</TotalTime>
  <Words>857</Words>
  <Application>Microsoft Office PowerPoint</Application>
  <PresentationFormat>On-screen Show (4:3)</PresentationFormat>
  <Paragraphs>98</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2  Nazanin</vt:lpstr>
      <vt:lpstr>Arial</vt:lpstr>
      <vt:lpstr>B Mitra</vt:lpstr>
      <vt:lpstr>B Nazanin</vt:lpstr>
      <vt:lpstr>Century Gothic</vt:lpstr>
      <vt:lpstr>Verdana</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Novin Pendar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Sajjad</cp:lastModifiedBy>
  <cp:revision>12</cp:revision>
  <dcterms:created xsi:type="dcterms:W3CDTF">2015-04-19T17:56:36Z</dcterms:created>
  <dcterms:modified xsi:type="dcterms:W3CDTF">2019-07-17T23:49:03Z</dcterms:modified>
</cp:coreProperties>
</file>