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72" r:id="rId1"/>
  </p:sldMasterIdLst>
  <p:notesMasterIdLst>
    <p:notesMasterId r:id="rId25"/>
  </p:notesMasterIdLst>
  <p:sldIdLst>
    <p:sldId id="256" r:id="rId2"/>
    <p:sldId id="258" r:id="rId3"/>
    <p:sldId id="260" r:id="rId4"/>
    <p:sldId id="261" r:id="rId5"/>
    <p:sldId id="262" r:id="rId6"/>
    <p:sldId id="263" r:id="rId7"/>
    <p:sldId id="264" r:id="rId8"/>
    <p:sldId id="265" r:id="rId9"/>
    <p:sldId id="266" r:id="rId10"/>
    <p:sldId id="267" r:id="rId11"/>
    <p:sldId id="268" r:id="rId12"/>
    <p:sldId id="280" r:id="rId13"/>
    <p:sldId id="270" r:id="rId14"/>
    <p:sldId id="283" r:id="rId15"/>
    <p:sldId id="271" r:id="rId16"/>
    <p:sldId id="272" r:id="rId17"/>
    <p:sldId id="282" r:id="rId18"/>
    <p:sldId id="273" r:id="rId19"/>
    <p:sldId id="274" r:id="rId20"/>
    <p:sldId id="275" r:id="rId21"/>
    <p:sldId id="276" r:id="rId22"/>
    <p:sldId id="284" r:id="rId23"/>
    <p:sldId id="279"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99FF"/>
    <a:srgbClr val="996633"/>
    <a:srgbClr val="00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1386" y="25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EF0541D-36CE-4D22-850C-FA4FB2BF7776}" type="doc">
      <dgm:prSet loTypeId="urn:microsoft.com/office/officeart/2005/8/layout/radial3" loCatId="cycle" qsTypeId="urn:microsoft.com/office/officeart/2005/8/quickstyle/simple1" qsCatId="simple" csTypeId="urn:microsoft.com/office/officeart/2005/8/colors/colorful5" csCatId="colorful" phldr="1"/>
      <dgm:spPr/>
      <dgm:t>
        <a:bodyPr/>
        <a:lstStyle/>
        <a:p>
          <a:endParaRPr lang="en-US"/>
        </a:p>
      </dgm:t>
    </dgm:pt>
    <dgm:pt modelId="{60BEDA30-FBB2-438F-B738-44D42DCE36B0}">
      <dgm:prSet phldrT="[Text]" custT="1"/>
      <dgm:spPr/>
      <dgm:t>
        <a:bodyPr/>
        <a:lstStyle/>
        <a:p>
          <a:r>
            <a:rPr lang="fa-IR" sz="2400" b="1" dirty="0" smtClean="0">
              <a:effectLst>
                <a:outerShdw blurRad="38100" dist="38100" dir="2700000" algn="tl">
                  <a:srgbClr val="000000">
                    <a:alpha val="43137"/>
                  </a:srgbClr>
                </a:outerShdw>
              </a:effectLst>
              <a:cs typeface="B Nazanin" panose="00000400000000000000" pitchFamily="2" charset="-78"/>
            </a:rPr>
            <a:t>عناصر شهری یونان</a:t>
          </a:r>
          <a:endParaRPr lang="en-US" sz="2400" b="1" dirty="0">
            <a:effectLst>
              <a:outerShdw blurRad="38100" dist="38100" dir="2700000" algn="tl">
                <a:srgbClr val="000000">
                  <a:alpha val="43137"/>
                </a:srgbClr>
              </a:outerShdw>
            </a:effectLst>
            <a:cs typeface="B Nazanin" panose="00000400000000000000" pitchFamily="2" charset="-78"/>
          </a:endParaRPr>
        </a:p>
      </dgm:t>
    </dgm:pt>
    <dgm:pt modelId="{89FDE2A7-CE8C-42C5-B50C-B6542034A037}" type="parTrans" cxnId="{488A2EE7-6255-41A7-ADFA-FFCF7C4D0857}">
      <dgm:prSet/>
      <dgm:spPr/>
      <dgm:t>
        <a:bodyPr/>
        <a:lstStyle/>
        <a:p>
          <a:endParaRPr lang="en-US">
            <a:cs typeface="B Nazanin" panose="00000400000000000000" pitchFamily="2" charset="-78"/>
          </a:endParaRPr>
        </a:p>
      </dgm:t>
    </dgm:pt>
    <dgm:pt modelId="{95B1F108-B35B-413C-B8FE-3B7460FC017A}" type="sibTrans" cxnId="{488A2EE7-6255-41A7-ADFA-FFCF7C4D0857}">
      <dgm:prSet/>
      <dgm:spPr/>
      <dgm:t>
        <a:bodyPr/>
        <a:lstStyle/>
        <a:p>
          <a:endParaRPr lang="en-US">
            <a:cs typeface="B Nazanin" panose="00000400000000000000" pitchFamily="2" charset="-78"/>
          </a:endParaRPr>
        </a:p>
      </dgm:t>
    </dgm:pt>
    <dgm:pt modelId="{C1252256-3569-46B2-9EDB-CAB1E9BA5A72}">
      <dgm:prSet phldrT="[Text]" custT="1"/>
      <dgm:spPr/>
      <dgm:t>
        <a:bodyPr/>
        <a:lstStyle/>
        <a:p>
          <a:r>
            <a:rPr lang="fa-IR" sz="1800" b="1" dirty="0" smtClean="0">
              <a:cs typeface="B Nazanin" panose="00000400000000000000" pitchFamily="2" charset="-78"/>
            </a:rPr>
            <a:t>آکروپلیس</a:t>
          </a:r>
          <a:endParaRPr lang="en-US" sz="1800" b="1" dirty="0">
            <a:cs typeface="B Nazanin" panose="00000400000000000000" pitchFamily="2" charset="-78"/>
          </a:endParaRPr>
        </a:p>
      </dgm:t>
    </dgm:pt>
    <dgm:pt modelId="{30360115-9CB9-48C0-A43B-E1DAABC24885}" type="parTrans" cxnId="{B8A68C3D-AB23-4E50-8BE6-80757FE4D613}">
      <dgm:prSet/>
      <dgm:spPr/>
      <dgm:t>
        <a:bodyPr/>
        <a:lstStyle/>
        <a:p>
          <a:endParaRPr lang="en-US">
            <a:cs typeface="B Nazanin" panose="00000400000000000000" pitchFamily="2" charset="-78"/>
          </a:endParaRPr>
        </a:p>
      </dgm:t>
    </dgm:pt>
    <dgm:pt modelId="{EE3C911D-D229-4BCD-8039-ABEB925E8360}" type="sibTrans" cxnId="{B8A68C3D-AB23-4E50-8BE6-80757FE4D613}">
      <dgm:prSet/>
      <dgm:spPr/>
      <dgm:t>
        <a:bodyPr/>
        <a:lstStyle/>
        <a:p>
          <a:endParaRPr lang="en-US">
            <a:cs typeface="B Nazanin" panose="00000400000000000000" pitchFamily="2" charset="-78"/>
          </a:endParaRPr>
        </a:p>
      </dgm:t>
    </dgm:pt>
    <dgm:pt modelId="{145DD325-F4A2-4724-9AF3-266C9DE844BD}">
      <dgm:prSet phldrT="[Text]" custT="1"/>
      <dgm:spPr/>
      <dgm:t>
        <a:bodyPr/>
        <a:lstStyle/>
        <a:p>
          <a:r>
            <a:rPr lang="fa-IR" sz="1800" b="1" dirty="0" smtClean="0">
              <a:cs typeface="B Nazanin" panose="00000400000000000000" pitchFamily="2" charset="-78"/>
            </a:rPr>
            <a:t>اسکله و بندر</a:t>
          </a:r>
          <a:endParaRPr lang="en-US" sz="1800" b="1" dirty="0">
            <a:cs typeface="B Nazanin" panose="00000400000000000000" pitchFamily="2" charset="-78"/>
          </a:endParaRPr>
        </a:p>
      </dgm:t>
    </dgm:pt>
    <dgm:pt modelId="{92C9576D-4C64-4535-B9A6-44BF99049385}" type="parTrans" cxnId="{0F8C5661-E2C5-4E5D-B454-E06AF7E4D5C8}">
      <dgm:prSet/>
      <dgm:spPr/>
      <dgm:t>
        <a:bodyPr/>
        <a:lstStyle/>
        <a:p>
          <a:endParaRPr lang="en-US">
            <a:cs typeface="B Nazanin" panose="00000400000000000000" pitchFamily="2" charset="-78"/>
          </a:endParaRPr>
        </a:p>
      </dgm:t>
    </dgm:pt>
    <dgm:pt modelId="{FD4356FC-E95C-4AE1-9576-62286EA62C0C}" type="sibTrans" cxnId="{0F8C5661-E2C5-4E5D-B454-E06AF7E4D5C8}">
      <dgm:prSet/>
      <dgm:spPr/>
      <dgm:t>
        <a:bodyPr/>
        <a:lstStyle/>
        <a:p>
          <a:endParaRPr lang="en-US">
            <a:cs typeface="B Nazanin" panose="00000400000000000000" pitchFamily="2" charset="-78"/>
          </a:endParaRPr>
        </a:p>
      </dgm:t>
    </dgm:pt>
    <dgm:pt modelId="{8C799B14-C8EB-43D7-93EB-53B91994FFD9}">
      <dgm:prSet phldrT="[Text]" custT="1"/>
      <dgm:spPr/>
      <dgm:t>
        <a:bodyPr/>
        <a:lstStyle/>
        <a:p>
          <a:r>
            <a:rPr lang="fa-IR" sz="1800" b="1" dirty="0" smtClean="0">
              <a:solidFill>
                <a:schemeClr val="tx1"/>
              </a:solidFill>
              <a:cs typeface="B Nazanin" panose="00000400000000000000" pitchFamily="2" charset="-78"/>
            </a:rPr>
            <a:t>یک یا چند محله تفریحی و فرهنگی</a:t>
          </a:r>
          <a:endParaRPr lang="en-US" sz="1800" b="1" dirty="0">
            <a:solidFill>
              <a:schemeClr val="tx1"/>
            </a:solidFill>
            <a:cs typeface="B Nazanin" panose="00000400000000000000" pitchFamily="2" charset="-78"/>
          </a:endParaRPr>
        </a:p>
      </dgm:t>
    </dgm:pt>
    <dgm:pt modelId="{D7E666B8-D2A8-422D-A3B8-2069FE44816D}" type="parTrans" cxnId="{F7C4825D-689A-4B4D-84B9-E295D059C51A}">
      <dgm:prSet/>
      <dgm:spPr/>
      <dgm:t>
        <a:bodyPr/>
        <a:lstStyle/>
        <a:p>
          <a:endParaRPr lang="en-US">
            <a:cs typeface="B Nazanin" panose="00000400000000000000" pitchFamily="2" charset="-78"/>
          </a:endParaRPr>
        </a:p>
      </dgm:t>
    </dgm:pt>
    <dgm:pt modelId="{EFDB7860-3EC3-476E-8145-5458A86DB602}" type="sibTrans" cxnId="{F7C4825D-689A-4B4D-84B9-E295D059C51A}">
      <dgm:prSet/>
      <dgm:spPr/>
      <dgm:t>
        <a:bodyPr/>
        <a:lstStyle/>
        <a:p>
          <a:endParaRPr lang="en-US">
            <a:cs typeface="B Nazanin" panose="00000400000000000000" pitchFamily="2" charset="-78"/>
          </a:endParaRPr>
        </a:p>
      </dgm:t>
    </dgm:pt>
    <dgm:pt modelId="{29CD6D95-60C5-4A08-86BE-E54B77B8D3E5}">
      <dgm:prSet phldrT="[Text]" custT="1"/>
      <dgm:spPr/>
      <dgm:t>
        <a:bodyPr/>
        <a:lstStyle/>
        <a:p>
          <a:r>
            <a:rPr lang="fa-IR" sz="1800" b="1" dirty="0" smtClean="0">
              <a:cs typeface="B Nazanin" panose="00000400000000000000" pitchFamily="2" charset="-78"/>
            </a:rPr>
            <a:t>حصارشهر</a:t>
          </a:r>
          <a:endParaRPr lang="en-US" sz="1800" b="1" dirty="0">
            <a:cs typeface="B Nazanin" panose="00000400000000000000" pitchFamily="2" charset="-78"/>
          </a:endParaRPr>
        </a:p>
      </dgm:t>
    </dgm:pt>
    <dgm:pt modelId="{1FAB6D0B-2C8C-4E3A-BDC4-10DED3AE1DC8}" type="parTrans" cxnId="{BF4F6824-417B-450C-9BA0-7F060988FF31}">
      <dgm:prSet/>
      <dgm:spPr/>
      <dgm:t>
        <a:bodyPr/>
        <a:lstStyle/>
        <a:p>
          <a:endParaRPr lang="en-US">
            <a:cs typeface="B Nazanin" panose="00000400000000000000" pitchFamily="2" charset="-78"/>
          </a:endParaRPr>
        </a:p>
      </dgm:t>
    </dgm:pt>
    <dgm:pt modelId="{2073F7C5-2A77-4E70-849E-DA03DB6E01D4}" type="sibTrans" cxnId="{BF4F6824-417B-450C-9BA0-7F060988FF31}">
      <dgm:prSet/>
      <dgm:spPr/>
      <dgm:t>
        <a:bodyPr/>
        <a:lstStyle/>
        <a:p>
          <a:endParaRPr lang="en-US">
            <a:cs typeface="B Nazanin" panose="00000400000000000000" pitchFamily="2" charset="-78"/>
          </a:endParaRPr>
        </a:p>
      </dgm:t>
    </dgm:pt>
    <dgm:pt modelId="{1D23712C-03CB-4026-90F4-4955ED003FE6}">
      <dgm:prSet/>
      <dgm:spPr/>
      <dgm:t>
        <a:bodyPr/>
        <a:lstStyle/>
        <a:p>
          <a:endParaRPr lang="en-US">
            <a:cs typeface="B Nazanin" panose="00000400000000000000" pitchFamily="2" charset="-78"/>
          </a:endParaRPr>
        </a:p>
      </dgm:t>
    </dgm:pt>
    <dgm:pt modelId="{A48D35E3-AE32-4CF4-BD18-C5431D931052}" type="parTrans" cxnId="{A5AAB6AE-AE89-4D92-BAC9-6F9288D52793}">
      <dgm:prSet/>
      <dgm:spPr/>
      <dgm:t>
        <a:bodyPr/>
        <a:lstStyle/>
        <a:p>
          <a:endParaRPr lang="en-US">
            <a:cs typeface="B Nazanin" panose="00000400000000000000" pitchFamily="2" charset="-78"/>
          </a:endParaRPr>
        </a:p>
      </dgm:t>
    </dgm:pt>
    <dgm:pt modelId="{4EC80303-F896-41FB-8484-92F6931D438E}" type="sibTrans" cxnId="{A5AAB6AE-AE89-4D92-BAC9-6F9288D52793}">
      <dgm:prSet/>
      <dgm:spPr/>
      <dgm:t>
        <a:bodyPr/>
        <a:lstStyle/>
        <a:p>
          <a:endParaRPr lang="en-US">
            <a:cs typeface="B Nazanin" panose="00000400000000000000" pitchFamily="2" charset="-78"/>
          </a:endParaRPr>
        </a:p>
      </dgm:t>
    </dgm:pt>
    <dgm:pt modelId="{DE612942-C17F-4F38-ACBF-960D5F1BEAC0}">
      <dgm:prSet/>
      <dgm:spPr/>
      <dgm:t>
        <a:bodyPr/>
        <a:lstStyle/>
        <a:p>
          <a:endParaRPr lang="en-US">
            <a:cs typeface="B Nazanin" panose="00000400000000000000" pitchFamily="2" charset="-78"/>
          </a:endParaRPr>
        </a:p>
      </dgm:t>
    </dgm:pt>
    <dgm:pt modelId="{892D2315-BB05-438E-900D-F8D77D61B401}" type="parTrans" cxnId="{54E5E535-A5DF-4E3F-801F-D4A6FB665B8F}">
      <dgm:prSet/>
      <dgm:spPr/>
      <dgm:t>
        <a:bodyPr/>
        <a:lstStyle/>
        <a:p>
          <a:endParaRPr lang="en-US">
            <a:cs typeface="B Nazanin" panose="00000400000000000000" pitchFamily="2" charset="-78"/>
          </a:endParaRPr>
        </a:p>
      </dgm:t>
    </dgm:pt>
    <dgm:pt modelId="{3DB03396-C933-4B0D-9341-DDD132FFFB51}" type="sibTrans" cxnId="{54E5E535-A5DF-4E3F-801F-D4A6FB665B8F}">
      <dgm:prSet/>
      <dgm:spPr/>
      <dgm:t>
        <a:bodyPr/>
        <a:lstStyle/>
        <a:p>
          <a:endParaRPr lang="en-US">
            <a:cs typeface="B Nazanin" panose="00000400000000000000" pitchFamily="2" charset="-78"/>
          </a:endParaRPr>
        </a:p>
      </dgm:t>
    </dgm:pt>
    <dgm:pt modelId="{F97DED82-CDDF-4671-8762-55A44EF3B3F2}">
      <dgm:prSet/>
      <dgm:spPr/>
      <dgm:t>
        <a:bodyPr/>
        <a:lstStyle/>
        <a:p>
          <a:endParaRPr lang="en-US">
            <a:cs typeface="B Nazanin" panose="00000400000000000000" pitchFamily="2" charset="-78"/>
          </a:endParaRPr>
        </a:p>
      </dgm:t>
    </dgm:pt>
    <dgm:pt modelId="{2954A7EC-07F0-4839-BBF9-ED616AF62118}" type="parTrans" cxnId="{FFFE841E-DB1D-4E66-AE74-D9AE57595A30}">
      <dgm:prSet/>
      <dgm:spPr/>
      <dgm:t>
        <a:bodyPr/>
        <a:lstStyle/>
        <a:p>
          <a:endParaRPr lang="en-US">
            <a:cs typeface="B Nazanin" panose="00000400000000000000" pitchFamily="2" charset="-78"/>
          </a:endParaRPr>
        </a:p>
      </dgm:t>
    </dgm:pt>
    <dgm:pt modelId="{590ACF51-326E-4916-810D-801908B87E29}" type="sibTrans" cxnId="{FFFE841E-DB1D-4E66-AE74-D9AE57595A30}">
      <dgm:prSet/>
      <dgm:spPr/>
      <dgm:t>
        <a:bodyPr/>
        <a:lstStyle/>
        <a:p>
          <a:endParaRPr lang="en-US">
            <a:cs typeface="B Nazanin" panose="00000400000000000000" pitchFamily="2" charset="-78"/>
          </a:endParaRPr>
        </a:p>
      </dgm:t>
    </dgm:pt>
    <dgm:pt modelId="{15212A84-FE7F-4A66-A5BA-617EEA6A81F7}">
      <dgm:prSet/>
      <dgm:spPr/>
      <dgm:t>
        <a:bodyPr/>
        <a:lstStyle/>
        <a:p>
          <a:endParaRPr lang="en-US">
            <a:cs typeface="B Nazanin" panose="00000400000000000000" pitchFamily="2" charset="-78"/>
          </a:endParaRPr>
        </a:p>
      </dgm:t>
    </dgm:pt>
    <dgm:pt modelId="{5E21D625-9135-401B-B5B2-CC676C0EDE09}" type="parTrans" cxnId="{678D244F-9C2B-4AA3-BB2E-5FBC9D094D9A}">
      <dgm:prSet/>
      <dgm:spPr/>
      <dgm:t>
        <a:bodyPr/>
        <a:lstStyle/>
        <a:p>
          <a:endParaRPr lang="en-US">
            <a:cs typeface="B Nazanin" panose="00000400000000000000" pitchFamily="2" charset="-78"/>
          </a:endParaRPr>
        </a:p>
      </dgm:t>
    </dgm:pt>
    <dgm:pt modelId="{43A645F8-2800-4EAB-99FB-1CD220F45513}" type="sibTrans" cxnId="{678D244F-9C2B-4AA3-BB2E-5FBC9D094D9A}">
      <dgm:prSet/>
      <dgm:spPr/>
      <dgm:t>
        <a:bodyPr/>
        <a:lstStyle/>
        <a:p>
          <a:endParaRPr lang="en-US">
            <a:cs typeface="B Nazanin" panose="00000400000000000000" pitchFamily="2" charset="-78"/>
          </a:endParaRPr>
        </a:p>
      </dgm:t>
    </dgm:pt>
    <dgm:pt modelId="{B99A77CA-C55A-4C0B-8D5D-40DBAAA148D6}" type="pres">
      <dgm:prSet presAssocID="{8EF0541D-36CE-4D22-850C-FA4FB2BF7776}" presName="composite" presStyleCnt="0">
        <dgm:presLayoutVars>
          <dgm:chMax val="1"/>
          <dgm:dir/>
          <dgm:resizeHandles val="exact"/>
        </dgm:presLayoutVars>
      </dgm:prSet>
      <dgm:spPr/>
      <dgm:t>
        <a:bodyPr/>
        <a:lstStyle/>
        <a:p>
          <a:endParaRPr lang="en-US"/>
        </a:p>
      </dgm:t>
    </dgm:pt>
    <dgm:pt modelId="{CBDAF9D4-5C2A-47BE-82CA-6188095C6571}" type="pres">
      <dgm:prSet presAssocID="{8EF0541D-36CE-4D22-850C-FA4FB2BF7776}" presName="radial" presStyleCnt="0">
        <dgm:presLayoutVars>
          <dgm:animLvl val="ctr"/>
        </dgm:presLayoutVars>
      </dgm:prSet>
      <dgm:spPr/>
    </dgm:pt>
    <dgm:pt modelId="{352C8D5C-4DBA-4A85-84F9-06666A9B5198}" type="pres">
      <dgm:prSet presAssocID="{60BEDA30-FBB2-438F-B738-44D42DCE36B0}" presName="centerShape" presStyleLbl="vennNode1" presStyleIdx="0" presStyleCnt="9"/>
      <dgm:spPr/>
      <dgm:t>
        <a:bodyPr/>
        <a:lstStyle/>
        <a:p>
          <a:endParaRPr lang="en-US"/>
        </a:p>
      </dgm:t>
    </dgm:pt>
    <dgm:pt modelId="{35529044-1404-46CE-B7D2-55491FC49518}" type="pres">
      <dgm:prSet presAssocID="{C1252256-3569-46B2-9EDB-CAB1E9BA5A72}" presName="node" presStyleLbl="vennNode1" presStyleIdx="1" presStyleCnt="9">
        <dgm:presLayoutVars>
          <dgm:bulletEnabled val="1"/>
        </dgm:presLayoutVars>
      </dgm:prSet>
      <dgm:spPr/>
      <dgm:t>
        <a:bodyPr/>
        <a:lstStyle/>
        <a:p>
          <a:endParaRPr lang="en-US"/>
        </a:p>
      </dgm:t>
    </dgm:pt>
    <dgm:pt modelId="{9B7B9B9E-04E7-442D-BFBD-A3D24DBD0CD3}" type="pres">
      <dgm:prSet presAssocID="{F97DED82-CDDF-4671-8762-55A44EF3B3F2}" presName="node" presStyleLbl="vennNode1" presStyleIdx="2" presStyleCnt="9">
        <dgm:presLayoutVars>
          <dgm:bulletEnabled val="1"/>
        </dgm:presLayoutVars>
      </dgm:prSet>
      <dgm:spPr/>
      <dgm:t>
        <a:bodyPr/>
        <a:lstStyle/>
        <a:p>
          <a:endParaRPr lang="en-US"/>
        </a:p>
      </dgm:t>
    </dgm:pt>
    <dgm:pt modelId="{10AD5AF4-DBBB-401C-AF7E-D571E788834F}" type="pres">
      <dgm:prSet presAssocID="{145DD325-F4A2-4724-9AF3-266C9DE844BD}" presName="node" presStyleLbl="vennNode1" presStyleIdx="3" presStyleCnt="9">
        <dgm:presLayoutVars>
          <dgm:bulletEnabled val="1"/>
        </dgm:presLayoutVars>
      </dgm:prSet>
      <dgm:spPr/>
      <dgm:t>
        <a:bodyPr/>
        <a:lstStyle/>
        <a:p>
          <a:endParaRPr lang="en-US"/>
        </a:p>
      </dgm:t>
    </dgm:pt>
    <dgm:pt modelId="{33CA8D59-31D2-4E94-B4D7-12492304234A}" type="pres">
      <dgm:prSet presAssocID="{1D23712C-03CB-4026-90F4-4955ED003FE6}" presName="node" presStyleLbl="vennNode1" presStyleIdx="4" presStyleCnt="9">
        <dgm:presLayoutVars>
          <dgm:bulletEnabled val="1"/>
        </dgm:presLayoutVars>
      </dgm:prSet>
      <dgm:spPr/>
      <dgm:t>
        <a:bodyPr/>
        <a:lstStyle/>
        <a:p>
          <a:endParaRPr lang="en-US"/>
        </a:p>
      </dgm:t>
    </dgm:pt>
    <dgm:pt modelId="{B47D249B-C514-4872-A654-1C654ABA2E3A}" type="pres">
      <dgm:prSet presAssocID="{8C799B14-C8EB-43D7-93EB-53B91994FFD9}" presName="node" presStyleLbl="vennNode1" presStyleIdx="5" presStyleCnt="9">
        <dgm:presLayoutVars>
          <dgm:bulletEnabled val="1"/>
        </dgm:presLayoutVars>
      </dgm:prSet>
      <dgm:spPr/>
      <dgm:t>
        <a:bodyPr/>
        <a:lstStyle/>
        <a:p>
          <a:endParaRPr lang="en-US"/>
        </a:p>
      </dgm:t>
    </dgm:pt>
    <dgm:pt modelId="{898F7E81-495F-42AF-8F75-D00E19DF5EBB}" type="pres">
      <dgm:prSet presAssocID="{15212A84-FE7F-4A66-A5BA-617EEA6A81F7}" presName="node" presStyleLbl="vennNode1" presStyleIdx="6" presStyleCnt="9">
        <dgm:presLayoutVars>
          <dgm:bulletEnabled val="1"/>
        </dgm:presLayoutVars>
      </dgm:prSet>
      <dgm:spPr/>
      <dgm:t>
        <a:bodyPr/>
        <a:lstStyle/>
        <a:p>
          <a:endParaRPr lang="en-US"/>
        </a:p>
      </dgm:t>
    </dgm:pt>
    <dgm:pt modelId="{2D7C5BF6-E20A-4AEA-8616-ECBE6B07CBDC}" type="pres">
      <dgm:prSet presAssocID="{DE612942-C17F-4F38-ACBF-960D5F1BEAC0}" presName="node" presStyleLbl="vennNode1" presStyleIdx="7" presStyleCnt="9">
        <dgm:presLayoutVars>
          <dgm:bulletEnabled val="1"/>
        </dgm:presLayoutVars>
      </dgm:prSet>
      <dgm:spPr/>
      <dgm:t>
        <a:bodyPr/>
        <a:lstStyle/>
        <a:p>
          <a:endParaRPr lang="en-US"/>
        </a:p>
      </dgm:t>
    </dgm:pt>
    <dgm:pt modelId="{76E81E7D-4832-4034-9B2D-848CFB84FA5B}" type="pres">
      <dgm:prSet presAssocID="{29CD6D95-60C5-4A08-86BE-E54B77B8D3E5}" presName="node" presStyleLbl="vennNode1" presStyleIdx="8" presStyleCnt="9">
        <dgm:presLayoutVars>
          <dgm:bulletEnabled val="1"/>
        </dgm:presLayoutVars>
      </dgm:prSet>
      <dgm:spPr/>
      <dgm:t>
        <a:bodyPr/>
        <a:lstStyle/>
        <a:p>
          <a:endParaRPr lang="en-US"/>
        </a:p>
      </dgm:t>
    </dgm:pt>
  </dgm:ptLst>
  <dgm:cxnLst>
    <dgm:cxn modelId="{48994129-F09E-4DCB-B0A8-DC4FEF89C3B3}" type="presOf" srcId="{29CD6D95-60C5-4A08-86BE-E54B77B8D3E5}" destId="{76E81E7D-4832-4034-9B2D-848CFB84FA5B}" srcOrd="0" destOrd="0" presId="urn:microsoft.com/office/officeart/2005/8/layout/radial3"/>
    <dgm:cxn modelId="{2877215B-F380-4FCC-BBED-B30F71E4A00F}" type="presOf" srcId="{8EF0541D-36CE-4D22-850C-FA4FB2BF7776}" destId="{B99A77CA-C55A-4C0B-8D5D-40DBAAA148D6}" srcOrd="0" destOrd="0" presId="urn:microsoft.com/office/officeart/2005/8/layout/radial3"/>
    <dgm:cxn modelId="{72D814CF-1B44-47EC-A7E1-8EA983D5F2FB}" type="presOf" srcId="{15212A84-FE7F-4A66-A5BA-617EEA6A81F7}" destId="{898F7E81-495F-42AF-8F75-D00E19DF5EBB}" srcOrd="0" destOrd="0" presId="urn:microsoft.com/office/officeart/2005/8/layout/radial3"/>
    <dgm:cxn modelId="{B8A68C3D-AB23-4E50-8BE6-80757FE4D613}" srcId="{60BEDA30-FBB2-438F-B738-44D42DCE36B0}" destId="{C1252256-3569-46B2-9EDB-CAB1E9BA5A72}" srcOrd="0" destOrd="0" parTransId="{30360115-9CB9-48C0-A43B-E1DAABC24885}" sibTransId="{EE3C911D-D229-4BCD-8039-ABEB925E8360}"/>
    <dgm:cxn modelId="{F7C4825D-689A-4B4D-84B9-E295D059C51A}" srcId="{60BEDA30-FBB2-438F-B738-44D42DCE36B0}" destId="{8C799B14-C8EB-43D7-93EB-53B91994FFD9}" srcOrd="4" destOrd="0" parTransId="{D7E666B8-D2A8-422D-A3B8-2069FE44816D}" sibTransId="{EFDB7860-3EC3-476E-8145-5458A86DB602}"/>
    <dgm:cxn modelId="{BF4F6824-417B-450C-9BA0-7F060988FF31}" srcId="{60BEDA30-FBB2-438F-B738-44D42DCE36B0}" destId="{29CD6D95-60C5-4A08-86BE-E54B77B8D3E5}" srcOrd="7" destOrd="0" parTransId="{1FAB6D0B-2C8C-4E3A-BDC4-10DED3AE1DC8}" sibTransId="{2073F7C5-2A77-4E70-849E-DA03DB6E01D4}"/>
    <dgm:cxn modelId="{54E5E535-A5DF-4E3F-801F-D4A6FB665B8F}" srcId="{60BEDA30-FBB2-438F-B738-44D42DCE36B0}" destId="{DE612942-C17F-4F38-ACBF-960D5F1BEAC0}" srcOrd="6" destOrd="0" parTransId="{892D2315-BB05-438E-900D-F8D77D61B401}" sibTransId="{3DB03396-C933-4B0D-9341-DDD132FFFB51}"/>
    <dgm:cxn modelId="{1BE00282-7DCC-40B5-9FFF-E38E5A507081}" type="presOf" srcId="{1D23712C-03CB-4026-90F4-4955ED003FE6}" destId="{33CA8D59-31D2-4E94-B4D7-12492304234A}" srcOrd="0" destOrd="0" presId="urn:microsoft.com/office/officeart/2005/8/layout/radial3"/>
    <dgm:cxn modelId="{488A2EE7-6255-41A7-ADFA-FFCF7C4D0857}" srcId="{8EF0541D-36CE-4D22-850C-FA4FB2BF7776}" destId="{60BEDA30-FBB2-438F-B738-44D42DCE36B0}" srcOrd="0" destOrd="0" parTransId="{89FDE2A7-CE8C-42C5-B50C-B6542034A037}" sibTransId="{95B1F108-B35B-413C-B8FE-3B7460FC017A}"/>
    <dgm:cxn modelId="{6F04E75B-8119-4C8B-AD24-A544F01F9E12}" type="presOf" srcId="{C1252256-3569-46B2-9EDB-CAB1E9BA5A72}" destId="{35529044-1404-46CE-B7D2-55491FC49518}" srcOrd="0" destOrd="0" presId="urn:microsoft.com/office/officeart/2005/8/layout/radial3"/>
    <dgm:cxn modelId="{74C04533-084A-4CBD-8607-6898E198CDAF}" type="presOf" srcId="{145DD325-F4A2-4724-9AF3-266C9DE844BD}" destId="{10AD5AF4-DBBB-401C-AF7E-D571E788834F}" srcOrd="0" destOrd="0" presId="urn:microsoft.com/office/officeart/2005/8/layout/radial3"/>
    <dgm:cxn modelId="{0F8C5661-E2C5-4E5D-B454-E06AF7E4D5C8}" srcId="{60BEDA30-FBB2-438F-B738-44D42DCE36B0}" destId="{145DD325-F4A2-4724-9AF3-266C9DE844BD}" srcOrd="2" destOrd="0" parTransId="{92C9576D-4C64-4535-B9A6-44BF99049385}" sibTransId="{FD4356FC-E95C-4AE1-9576-62286EA62C0C}"/>
    <dgm:cxn modelId="{A5AAB6AE-AE89-4D92-BAC9-6F9288D52793}" srcId="{60BEDA30-FBB2-438F-B738-44D42DCE36B0}" destId="{1D23712C-03CB-4026-90F4-4955ED003FE6}" srcOrd="3" destOrd="0" parTransId="{A48D35E3-AE32-4CF4-BD18-C5431D931052}" sibTransId="{4EC80303-F896-41FB-8484-92F6931D438E}"/>
    <dgm:cxn modelId="{E0FEEBE0-B211-4EDA-9D19-18B4F3362CDC}" type="presOf" srcId="{F97DED82-CDDF-4671-8762-55A44EF3B3F2}" destId="{9B7B9B9E-04E7-442D-BFBD-A3D24DBD0CD3}" srcOrd="0" destOrd="0" presId="urn:microsoft.com/office/officeart/2005/8/layout/radial3"/>
    <dgm:cxn modelId="{A50C7A60-038A-44BD-9814-C3F3863D9573}" type="presOf" srcId="{DE612942-C17F-4F38-ACBF-960D5F1BEAC0}" destId="{2D7C5BF6-E20A-4AEA-8616-ECBE6B07CBDC}" srcOrd="0" destOrd="0" presId="urn:microsoft.com/office/officeart/2005/8/layout/radial3"/>
    <dgm:cxn modelId="{678D244F-9C2B-4AA3-BB2E-5FBC9D094D9A}" srcId="{60BEDA30-FBB2-438F-B738-44D42DCE36B0}" destId="{15212A84-FE7F-4A66-A5BA-617EEA6A81F7}" srcOrd="5" destOrd="0" parTransId="{5E21D625-9135-401B-B5B2-CC676C0EDE09}" sibTransId="{43A645F8-2800-4EAB-99FB-1CD220F45513}"/>
    <dgm:cxn modelId="{50B14E77-CC80-496B-AC20-AEB4276AB4A9}" type="presOf" srcId="{60BEDA30-FBB2-438F-B738-44D42DCE36B0}" destId="{352C8D5C-4DBA-4A85-84F9-06666A9B5198}" srcOrd="0" destOrd="0" presId="urn:microsoft.com/office/officeart/2005/8/layout/radial3"/>
    <dgm:cxn modelId="{7B732E31-D01A-4C4E-9FA3-5C211756E833}" type="presOf" srcId="{8C799B14-C8EB-43D7-93EB-53B91994FFD9}" destId="{B47D249B-C514-4872-A654-1C654ABA2E3A}" srcOrd="0" destOrd="0" presId="urn:microsoft.com/office/officeart/2005/8/layout/radial3"/>
    <dgm:cxn modelId="{FFFE841E-DB1D-4E66-AE74-D9AE57595A30}" srcId="{60BEDA30-FBB2-438F-B738-44D42DCE36B0}" destId="{F97DED82-CDDF-4671-8762-55A44EF3B3F2}" srcOrd="1" destOrd="0" parTransId="{2954A7EC-07F0-4839-BBF9-ED616AF62118}" sibTransId="{590ACF51-326E-4916-810D-801908B87E29}"/>
    <dgm:cxn modelId="{2495300A-15C4-4C35-9576-C490B8C9A2BD}" type="presParOf" srcId="{B99A77CA-C55A-4C0B-8D5D-40DBAAA148D6}" destId="{CBDAF9D4-5C2A-47BE-82CA-6188095C6571}" srcOrd="0" destOrd="0" presId="urn:microsoft.com/office/officeart/2005/8/layout/radial3"/>
    <dgm:cxn modelId="{0B658A53-759C-4846-82C2-9D6E3C41A36E}" type="presParOf" srcId="{CBDAF9D4-5C2A-47BE-82CA-6188095C6571}" destId="{352C8D5C-4DBA-4A85-84F9-06666A9B5198}" srcOrd="0" destOrd="0" presId="urn:microsoft.com/office/officeart/2005/8/layout/radial3"/>
    <dgm:cxn modelId="{77CFA77F-6FC3-47FB-9252-8F071F97A46B}" type="presParOf" srcId="{CBDAF9D4-5C2A-47BE-82CA-6188095C6571}" destId="{35529044-1404-46CE-B7D2-55491FC49518}" srcOrd="1" destOrd="0" presId="urn:microsoft.com/office/officeart/2005/8/layout/radial3"/>
    <dgm:cxn modelId="{E51FC851-620B-4339-AC96-4BEC0772566B}" type="presParOf" srcId="{CBDAF9D4-5C2A-47BE-82CA-6188095C6571}" destId="{9B7B9B9E-04E7-442D-BFBD-A3D24DBD0CD3}" srcOrd="2" destOrd="0" presId="urn:microsoft.com/office/officeart/2005/8/layout/radial3"/>
    <dgm:cxn modelId="{0784BF71-EEF6-488B-92D4-AF8401A103FB}" type="presParOf" srcId="{CBDAF9D4-5C2A-47BE-82CA-6188095C6571}" destId="{10AD5AF4-DBBB-401C-AF7E-D571E788834F}" srcOrd="3" destOrd="0" presId="urn:microsoft.com/office/officeart/2005/8/layout/radial3"/>
    <dgm:cxn modelId="{27B3C704-2B4E-4488-9FFB-AC1B65BD87BD}" type="presParOf" srcId="{CBDAF9D4-5C2A-47BE-82CA-6188095C6571}" destId="{33CA8D59-31D2-4E94-B4D7-12492304234A}" srcOrd="4" destOrd="0" presId="urn:microsoft.com/office/officeart/2005/8/layout/radial3"/>
    <dgm:cxn modelId="{358E2F2C-DE84-44BA-9AC7-419A15478102}" type="presParOf" srcId="{CBDAF9D4-5C2A-47BE-82CA-6188095C6571}" destId="{B47D249B-C514-4872-A654-1C654ABA2E3A}" srcOrd="5" destOrd="0" presId="urn:microsoft.com/office/officeart/2005/8/layout/radial3"/>
    <dgm:cxn modelId="{490A6311-296F-4672-94B4-747A2EF99CE6}" type="presParOf" srcId="{CBDAF9D4-5C2A-47BE-82CA-6188095C6571}" destId="{898F7E81-495F-42AF-8F75-D00E19DF5EBB}" srcOrd="6" destOrd="0" presId="urn:microsoft.com/office/officeart/2005/8/layout/radial3"/>
    <dgm:cxn modelId="{E181CC1C-0885-47A3-A045-F8FCC3A35A36}" type="presParOf" srcId="{CBDAF9D4-5C2A-47BE-82CA-6188095C6571}" destId="{2D7C5BF6-E20A-4AEA-8616-ECBE6B07CBDC}" srcOrd="7" destOrd="0" presId="urn:microsoft.com/office/officeart/2005/8/layout/radial3"/>
    <dgm:cxn modelId="{169EB4D5-58B6-4D73-A5B8-C4B9C52E7839}" type="presParOf" srcId="{CBDAF9D4-5C2A-47BE-82CA-6188095C6571}" destId="{76E81E7D-4832-4034-9B2D-848CFB84FA5B}" srcOrd="8"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5A43B08-026B-4B0C-A0BC-D78F513DB414}" type="doc">
      <dgm:prSet loTypeId="urn:microsoft.com/office/officeart/2005/8/layout/hList3" loCatId="list" qsTypeId="urn:microsoft.com/office/officeart/2005/8/quickstyle/simple1" qsCatId="simple" csTypeId="urn:microsoft.com/office/officeart/2005/8/colors/accent0_1" csCatId="mainScheme" phldr="1"/>
      <dgm:spPr/>
      <dgm:t>
        <a:bodyPr/>
        <a:lstStyle/>
        <a:p>
          <a:endParaRPr lang="en-US"/>
        </a:p>
      </dgm:t>
    </dgm:pt>
    <dgm:pt modelId="{81AD6FD9-D978-41A7-AB50-ACAE44A74F3B}">
      <dgm:prSet phldrT="[Text]"/>
      <dgm:spPr/>
      <dgm:t>
        <a:bodyPr/>
        <a:lstStyle/>
        <a:p>
          <a:r>
            <a:rPr lang="fa-IR" dirty="0" smtClean="0"/>
            <a:t>شهرنشینی یونان:نمونه های کوچک</a:t>
          </a:r>
          <a:endParaRPr lang="en-US" dirty="0"/>
        </a:p>
      </dgm:t>
    </dgm:pt>
    <dgm:pt modelId="{E8B047FF-B3B6-4145-9D3B-9BAB9EDCD07A}" type="parTrans" cxnId="{A4B219DA-FC24-4A72-BDFC-5DB79204BD25}">
      <dgm:prSet/>
      <dgm:spPr/>
      <dgm:t>
        <a:bodyPr/>
        <a:lstStyle/>
        <a:p>
          <a:endParaRPr lang="en-US"/>
        </a:p>
      </dgm:t>
    </dgm:pt>
    <dgm:pt modelId="{C3FA0F18-640C-42F2-8D6F-8D4CF115D12B}" type="sibTrans" cxnId="{A4B219DA-FC24-4A72-BDFC-5DB79204BD25}">
      <dgm:prSet/>
      <dgm:spPr/>
      <dgm:t>
        <a:bodyPr/>
        <a:lstStyle/>
        <a:p>
          <a:endParaRPr lang="en-US"/>
        </a:p>
      </dgm:t>
    </dgm:pt>
    <dgm:pt modelId="{E1338C26-8DC6-474F-8EF9-CC6BD08797FE}">
      <dgm:prSet phldrT="[Text]"/>
      <dgm:spPr/>
      <dgm:t>
        <a:bodyPr/>
        <a:lstStyle/>
        <a:p>
          <a:r>
            <a:rPr lang="fa-IR" dirty="0" smtClean="0"/>
            <a:t>الینتوس</a:t>
          </a:r>
          <a:endParaRPr lang="en-US" dirty="0"/>
        </a:p>
      </dgm:t>
    </dgm:pt>
    <dgm:pt modelId="{8E6BF0D3-5DB4-4C35-9A28-BE98CD36DF7C}" type="parTrans" cxnId="{4F9AB6F0-0F40-44AA-AC71-3B59669C34B5}">
      <dgm:prSet/>
      <dgm:spPr/>
      <dgm:t>
        <a:bodyPr/>
        <a:lstStyle/>
        <a:p>
          <a:endParaRPr lang="en-US"/>
        </a:p>
      </dgm:t>
    </dgm:pt>
    <dgm:pt modelId="{61E94722-4CB7-4C3F-A6C7-E642DC0EEE5A}" type="sibTrans" cxnId="{4F9AB6F0-0F40-44AA-AC71-3B59669C34B5}">
      <dgm:prSet/>
      <dgm:spPr/>
      <dgm:t>
        <a:bodyPr/>
        <a:lstStyle/>
        <a:p>
          <a:endParaRPr lang="en-US"/>
        </a:p>
      </dgm:t>
    </dgm:pt>
    <dgm:pt modelId="{7B65C923-C568-4E03-933F-8F48B72E0DB4}">
      <dgm:prSet phldrT="[Text]"/>
      <dgm:spPr/>
      <dgm:t>
        <a:bodyPr/>
        <a:lstStyle/>
        <a:p>
          <a:r>
            <a:rPr lang="fa-IR" dirty="0" smtClean="0"/>
            <a:t>دورا اروپوس</a:t>
          </a:r>
          <a:endParaRPr lang="en-US" dirty="0"/>
        </a:p>
      </dgm:t>
    </dgm:pt>
    <dgm:pt modelId="{6CC105DA-0662-44BD-9FA2-18BBF951A7EC}" type="parTrans" cxnId="{2132AD7A-70DF-4916-9C42-088ACE1059CF}">
      <dgm:prSet/>
      <dgm:spPr/>
      <dgm:t>
        <a:bodyPr/>
        <a:lstStyle/>
        <a:p>
          <a:endParaRPr lang="en-US"/>
        </a:p>
      </dgm:t>
    </dgm:pt>
    <dgm:pt modelId="{3EAED255-158D-4FC9-BA06-9CC6539F8893}" type="sibTrans" cxnId="{2132AD7A-70DF-4916-9C42-088ACE1059CF}">
      <dgm:prSet/>
      <dgm:spPr/>
      <dgm:t>
        <a:bodyPr/>
        <a:lstStyle/>
        <a:p>
          <a:endParaRPr lang="en-US"/>
        </a:p>
      </dgm:t>
    </dgm:pt>
    <dgm:pt modelId="{68FACA0C-E8FC-4AB3-8A6E-BCD103B9D7A8}">
      <dgm:prSet phldrT="[Text]"/>
      <dgm:spPr/>
      <dgm:t>
        <a:bodyPr/>
        <a:lstStyle/>
        <a:p>
          <a:r>
            <a:rPr lang="fa-IR" dirty="0" smtClean="0"/>
            <a:t>سلینوس</a:t>
          </a:r>
          <a:endParaRPr lang="en-US" dirty="0"/>
        </a:p>
      </dgm:t>
    </dgm:pt>
    <dgm:pt modelId="{F69D438D-2FB1-4115-BA79-7612671A7110}" type="parTrans" cxnId="{E7B19005-ADAF-4830-BDA3-0AEC7CCDD5EF}">
      <dgm:prSet/>
      <dgm:spPr/>
      <dgm:t>
        <a:bodyPr/>
        <a:lstStyle/>
        <a:p>
          <a:endParaRPr lang="en-US"/>
        </a:p>
      </dgm:t>
    </dgm:pt>
    <dgm:pt modelId="{B2ECECD7-0954-43E1-90E1-687DAD2FB491}" type="sibTrans" cxnId="{E7B19005-ADAF-4830-BDA3-0AEC7CCDD5EF}">
      <dgm:prSet/>
      <dgm:spPr/>
      <dgm:t>
        <a:bodyPr/>
        <a:lstStyle/>
        <a:p>
          <a:endParaRPr lang="en-US"/>
        </a:p>
      </dgm:t>
    </dgm:pt>
    <dgm:pt modelId="{BEEEA367-A7AB-4706-A9BC-D872D1AB5C37}" type="pres">
      <dgm:prSet presAssocID="{35A43B08-026B-4B0C-A0BC-D78F513DB414}" presName="composite" presStyleCnt="0">
        <dgm:presLayoutVars>
          <dgm:chMax val="1"/>
          <dgm:dir/>
          <dgm:resizeHandles val="exact"/>
        </dgm:presLayoutVars>
      </dgm:prSet>
      <dgm:spPr/>
      <dgm:t>
        <a:bodyPr/>
        <a:lstStyle/>
        <a:p>
          <a:endParaRPr lang="en-US"/>
        </a:p>
      </dgm:t>
    </dgm:pt>
    <dgm:pt modelId="{02D78502-9691-4047-B52D-A0817DEC6960}" type="pres">
      <dgm:prSet presAssocID="{81AD6FD9-D978-41A7-AB50-ACAE44A74F3B}" presName="roof" presStyleLbl="dkBgShp" presStyleIdx="0" presStyleCnt="2"/>
      <dgm:spPr/>
      <dgm:t>
        <a:bodyPr/>
        <a:lstStyle/>
        <a:p>
          <a:endParaRPr lang="en-US"/>
        </a:p>
      </dgm:t>
    </dgm:pt>
    <dgm:pt modelId="{3224867A-B4F5-4892-BB75-C7373CEC4836}" type="pres">
      <dgm:prSet presAssocID="{81AD6FD9-D978-41A7-AB50-ACAE44A74F3B}" presName="pillars" presStyleCnt="0"/>
      <dgm:spPr/>
    </dgm:pt>
    <dgm:pt modelId="{8E0A959C-9477-4044-8284-8AF932E77D2E}" type="pres">
      <dgm:prSet presAssocID="{81AD6FD9-D978-41A7-AB50-ACAE44A74F3B}" presName="pillar1" presStyleLbl="node1" presStyleIdx="0" presStyleCnt="3">
        <dgm:presLayoutVars>
          <dgm:bulletEnabled val="1"/>
        </dgm:presLayoutVars>
      </dgm:prSet>
      <dgm:spPr/>
      <dgm:t>
        <a:bodyPr/>
        <a:lstStyle/>
        <a:p>
          <a:endParaRPr lang="en-US"/>
        </a:p>
      </dgm:t>
    </dgm:pt>
    <dgm:pt modelId="{2A491360-67AB-499D-88AA-B8963085F084}" type="pres">
      <dgm:prSet presAssocID="{7B65C923-C568-4E03-933F-8F48B72E0DB4}" presName="pillarX" presStyleLbl="node1" presStyleIdx="1" presStyleCnt="3">
        <dgm:presLayoutVars>
          <dgm:bulletEnabled val="1"/>
        </dgm:presLayoutVars>
      </dgm:prSet>
      <dgm:spPr/>
      <dgm:t>
        <a:bodyPr/>
        <a:lstStyle/>
        <a:p>
          <a:endParaRPr lang="en-US"/>
        </a:p>
      </dgm:t>
    </dgm:pt>
    <dgm:pt modelId="{8E18DF0D-8CC7-4BE6-BA4B-13A1918D9503}" type="pres">
      <dgm:prSet presAssocID="{68FACA0C-E8FC-4AB3-8A6E-BCD103B9D7A8}" presName="pillarX" presStyleLbl="node1" presStyleIdx="2" presStyleCnt="3">
        <dgm:presLayoutVars>
          <dgm:bulletEnabled val="1"/>
        </dgm:presLayoutVars>
      </dgm:prSet>
      <dgm:spPr/>
      <dgm:t>
        <a:bodyPr/>
        <a:lstStyle/>
        <a:p>
          <a:endParaRPr lang="en-US"/>
        </a:p>
      </dgm:t>
    </dgm:pt>
    <dgm:pt modelId="{A5849800-D9CE-4DBF-BF03-3EA3F723BDA6}" type="pres">
      <dgm:prSet presAssocID="{81AD6FD9-D978-41A7-AB50-ACAE44A74F3B}" presName="base" presStyleLbl="dkBgShp" presStyleIdx="1" presStyleCnt="2" custLinFactNeighborY="1786"/>
      <dgm:spPr/>
    </dgm:pt>
  </dgm:ptLst>
  <dgm:cxnLst>
    <dgm:cxn modelId="{2132AD7A-70DF-4916-9C42-088ACE1059CF}" srcId="{81AD6FD9-D978-41A7-AB50-ACAE44A74F3B}" destId="{7B65C923-C568-4E03-933F-8F48B72E0DB4}" srcOrd="1" destOrd="0" parTransId="{6CC105DA-0662-44BD-9FA2-18BBF951A7EC}" sibTransId="{3EAED255-158D-4FC9-BA06-9CC6539F8893}"/>
    <dgm:cxn modelId="{24C1EE5F-DB84-468D-8AB5-BE8EA0CA6B28}" type="presOf" srcId="{81AD6FD9-D978-41A7-AB50-ACAE44A74F3B}" destId="{02D78502-9691-4047-B52D-A0817DEC6960}" srcOrd="0" destOrd="0" presId="urn:microsoft.com/office/officeart/2005/8/layout/hList3"/>
    <dgm:cxn modelId="{9ED568CF-91D1-4394-AC88-6C852305016E}" type="presOf" srcId="{7B65C923-C568-4E03-933F-8F48B72E0DB4}" destId="{2A491360-67AB-499D-88AA-B8963085F084}" srcOrd="0" destOrd="0" presId="urn:microsoft.com/office/officeart/2005/8/layout/hList3"/>
    <dgm:cxn modelId="{4F9AB6F0-0F40-44AA-AC71-3B59669C34B5}" srcId="{81AD6FD9-D978-41A7-AB50-ACAE44A74F3B}" destId="{E1338C26-8DC6-474F-8EF9-CC6BD08797FE}" srcOrd="0" destOrd="0" parTransId="{8E6BF0D3-5DB4-4C35-9A28-BE98CD36DF7C}" sibTransId="{61E94722-4CB7-4C3F-A6C7-E642DC0EEE5A}"/>
    <dgm:cxn modelId="{E7B19005-ADAF-4830-BDA3-0AEC7CCDD5EF}" srcId="{81AD6FD9-D978-41A7-AB50-ACAE44A74F3B}" destId="{68FACA0C-E8FC-4AB3-8A6E-BCD103B9D7A8}" srcOrd="2" destOrd="0" parTransId="{F69D438D-2FB1-4115-BA79-7612671A7110}" sibTransId="{B2ECECD7-0954-43E1-90E1-687DAD2FB491}"/>
    <dgm:cxn modelId="{DFD5DEA8-DD61-4236-9C05-F8DABDFAF929}" type="presOf" srcId="{E1338C26-8DC6-474F-8EF9-CC6BD08797FE}" destId="{8E0A959C-9477-4044-8284-8AF932E77D2E}" srcOrd="0" destOrd="0" presId="urn:microsoft.com/office/officeart/2005/8/layout/hList3"/>
    <dgm:cxn modelId="{D05668EA-C1B8-4858-AA6B-229308B256BB}" type="presOf" srcId="{35A43B08-026B-4B0C-A0BC-D78F513DB414}" destId="{BEEEA367-A7AB-4706-A9BC-D872D1AB5C37}" srcOrd="0" destOrd="0" presId="urn:microsoft.com/office/officeart/2005/8/layout/hList3"/>
    <dgm:cxn modelId="{D053D045-0D82-4ED6-A257-F6DE9FA24C2D}" type="presOf" srcId="{68FACA0C-E8FC-4AB3-8A6E-BCD103B9D7A8}" destId="{8E18DF0D-8CC7-4BE6-BA4B-13A1918D9503}" srcOrd="0" destOrd="0" presId="urn:microsoft.com/office/officeart/2005/8/layout/hList3"/>
    <dgm:cxn modelId="{A4B219DA-FC24-4A72-BDFC-5DB79204BD25}" srcId="{35A43B08-026B-4B0C-A0BC-D78F513DB414}" destId="{81AD6FD9-D978-41A7-AB50-ACAE44A74F3B}" srcOrd="0" destOrd="0" parTransId="{E8B047FF-B3B6-4145-9D3B-9BAB9EDCD07A}" sibTransId="{C3FA0F18-640C-42F2-8D6F-8D4CF115D12B}"/>
    <dgm:cxn modelId="{5F0FFE0E-8B2D-4892-BC20-DE323CEDE70E}" type="presParOf" srcId="{BEEEA367-A7AB-4706-A9BC-D872D1AB5C37}" destId="{02D78502-9691-4047-B52D-A0817DEC6960}" srcOrd="0" destOrd="0" presId="urn:microsoft.com/office/officeart/2005/8/layout/hList3"/>
    <dgm:cxn modelId="{1F3E94B8-B2C3-4836-BB6F-AB7C8DEC0B51}" type="presParOf" srcId="{BEEEA367-A7AB-4706-A9BC-D872D1AB5C37}" destId="{3224867A-B4F5-4892-BB75-C7373CEC4836}" srcOrd="1" destOrd="0" presId="urn:microsoft.com/office/officeart/2005/8/layout/hList3"/>
    <dgm:cxn modelId="{C423B24F-35D1-4667-97A8-19ED7D105BAD}" type="presParOf" srcId="{3224867A-B4F5-4892-BB75-C7373CEC4836}" destId="{8E0A959C-9477-4044-8284-8AF932E77D2E}" srcOrd="0" destOrd="0" presId="urn:microsoft.com/office/officeart/2005/8/layout/hList3"/>
    <dgm:cxn modelId="{AF7C30B8-B554-4323-81E9-7CDC981DB7D6}" type="presParOf" srcId="{3224867A-B4F5-4892-BB75-C7373CEC4836}" destId="{2A491360-67AB-499D-88AA-B8963085F084}" srcOrd="1" destOrd="0" presId="urn:microsoft.com/office/officeart/2005/8/layout/hList3"/>
    <dgm:cxn modelId="{57AE9DE4-1E8C-48D4-99C5-425F4988141C}" type="presParOf" srcId="{3224867A-B4F5-4892-BB75-C7373CEC4836}" destId="{8E18DF0D-8CC7-4BE6-BA4B-13A1918D9503}" srcOrd="2" destOrd="0" presId="urn:microsoft.com/office/officeart/2005/8/layout/hList3"/>
    <dgm:cxn modelId="{AE7CC12A-9CBE-4436-8F85-1A1F8173321B}" type="presParOf" srcId="{BEEEA367-A7AB-4706-A9BC-D872D1AB5C37}" destId="{A5849800-D9CE-4DBF-BF03-3EA3F723BDA6}"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2C8D5C-4DBA-4A85-84F9-06666A9B5198}">
      <dsp:nvSpPr>
        <dsp:cNvPr id="0" name=""/>
        <dsp:cNvSpPr/>
      </dsp:nvSpPr>
      <dsp:spPr>
        <a:xfrm>
          <a:off x="2614612" y="1357312"/>
          <a:ext cx="3381374" cy="3381374"/>
        </a:xfrm>
        <a:prstGeom prst="ellipse">
          <a:avLst/>
        </a:prstGeom>
        <a:solidFill>
          <a:schemeClr val="accent5">
            <a:alpha val="50000"/>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fa-IR" sz="2400" b="1" kern="1200" dirty="0" smtClean="0">
              <a:effectLst>
                <a:outerShdw blurRad="38100" dist="38100" dir="2700000" algn="tl">
                  <a:srgbClr val="000000">
                    <a:alpha val="43137"/>
                  </a:srgbClr>
                </a:outerShdw>
              </a:effectLst>
              <a:cs typeface="B Nazanin" panose="00000400000000000000" pitchFamily="2" charset="-78"/>
            </a:rPr>
            <a:t>عناصر شهری یونان</a:t>
          </a:r>
          <a:endParaRPr lang="en-US" sz="2400" b="1" kern="1200" dirty="0">
            <a:effectLst>
              <a:outerShdw blurRad="38100" dist="38100" dir="2700000" algn="tl">
                <a:srgbClr val="000000">
                  <a:alpha val="43137"/>
                </a:srgbClr>
              </a:outerShdw>
            </a:effectLst>
            <a:cs typeface="B Nazanin" panose="00000400000000000000" pitchFamily="2" charset="-78"/>
          </a:endParaRPr>
        </a:p>
      </dsp:txBody>
      <dsp:txXfrm>
        <a:off x="3109803" y="1852503"/>
        <a:ext cx="2390992" cy="2390992"/>
      </dsp:txXfrm>
    </dsp:sp>
    <dsp:sp modelId="{35529044-1404-46CE-B7D2-55491FC49518}">
      <dsp:nvSpPr>
        <dsp:cNvPr id="0" name=""/>
        <dsp:cNvSpPr/>
      </dsp:nvSpPr>
      <dsp:spPr>
        <a:xfrm>
          <a:off x="3459956" y="603"/>
          <a:ext cx="1690687" cy="1690687"/>
        </a:xfrm>
        <a:prstGeom prst="ellipse">
          <a:avLst/>
        </a:prstGeom>
        <a:solidFill>
          <a:schemeClr val="accent5">
            <a:alpha val="50000"/>
            <a:hueOff val="-328492"/>
            <a:satOff val="-2231"/>
            <a:lumOff val="-931"/>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fa-IR" sz="1800" b="1" kern="1200" dirty="0" smtClean="0">
              <a:cs typeface="B Nazanin" panose="00000400000000000000" pitchFamily="2" charset="-78"/>
            </a:rPr>
            <a:t>آکروپلیس</a:t>
          </a:r>
          <a:endParaRPr lang="en-US" sz="1800" b="1" kern="1200" dirty="0">
            <a:cs typeface="B Nazanin" panose="00000400000000000000" pitchFamily="2" charset="-78"/>
          </a:endParaRPr>
        </a:p>
      </dsp:txBody>
      <dsp:txXfrm>
        <a:off x="3707551" y="248198"/>
        <a:ext cx="1195497" cy="1195497"/>
      </dsp:txXfrm>
    </dsp:sp>
    <dsp:sp modelId="{9B7B9B9E-04E7-442D-BFBD-A3D24DBD0CD3}">
      <dsp:nvSpPr>
        <dsp:cNvPr id="0" name=""/>
        <dsp:cNvSpPr/>
      </dsp:nvSpPr>
      <dsp:spPr>
        <a:xfrm>
          <a:off x="5017042" y="645569"/>
          <a:ext cx="1690687" cy="1690687"/>
        </a:xfrm>
        <a:prstGeom prst="ellipse">
          <a:avLst/>
        </a:prstGeom>
        <a:solidFill>
          <a:schemeClr val="accent5">
            <a:alpha val="50000"/>
            <a:hueOff val="-656984"/>
            <a:satOff val="-4462"/>
            <a:lumOff val="-1863"/>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endParaRPr lang="en-US" sz="6500" kern="1200">
            <a:cs typeface="B Nazanin" panose="00000400000000000000" pitchFamily="2" charset="-78"/>
          </a:endParaRPr>
        </a:p>
      </dsp:txBody>
      <dsp:txXfrm>
        <a:off x="5264637" y="893164"/>
        <a:ext cx="1195497" cy="1195497"/>
      </dsp:txXfrm>
    </dsp:sp>
    <dsp:sp modelId="{10AD5AF4-DBBB-401C-AF7E-D571E788834F}">
      <dsp:nvSpPr>
        <dsp:cNvPr id="0" name=""/>
        <dsp:cNvSpPr/>
      </dsp:nvSpPr>
      <dsp:spPr>
        <a:xfrm>
          <a:off x="5662008" y="2202656"/>
          <a:ext cx="1690687" cy="1690687"/>
        </a:xfrm>
        <a:prstGeom prst="ellipse">
          <a:avLst/>
        </a:prstGeom>
        <a:solidFill>
          <a:schemeClr val="accent5">
            <a:alpha val="50000"/>
            <a:hueOff val="-985476"/>
            <a:satOff val="-6693"/>
            <a:lumOff val="-2794"/>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fa-IR" sz="1800" b="1" kern="1200" dirty="0" smtClean="0">
              <a:cs typeface="B Nazanin" panose="00000400000000000000" pitchFamily="2" charset="-78"/>
            </a:rPr>
            <a:t>اسکله و بندر</a:t>
          </a:r>
          <a:endParaRPr lang="en-US" sz="1800" b="1" kern="1200" dirty="0">
            <a:cs typeface="B Nazanin" panose="00000400000000000000" pitchFamily="2" charset="-78"/>
          </a:endParaRPr>
        </a:p>
      </dsp:txBody>
      <dsp:txXfrm>
        <a:off x="5909603" y="2450251"/>
        <a:ext cx="1195497" cy="1195497"/>
      </dsp:txXfrm>
    </dsp:sp>
    <dsp:sp modelId="{33CA8D59-31D2-4E94-B4D7-12492304234A}">
      <dsp:nvSpPr>
        <dsp:cNvPr id="0" name=""/>
        <dsp:cNvSpPr/>
      </dsp:nvSpPr>
      <dsp:spPr>
        <a:xfrm>
          <a:off x="5017042" y="3759742"/>
          <a:ext cx="1690687" cy="1690687"/>
        </a:xfrm>
        <a:prstGeom prst="ellipse">
          <a:avLst/>
        </a:prstGeom>
        <a:solidFill>
          <a:schemeClr val="accent5">
            <a:alpha val="50000"/>
            <a:hueOff val="-1313969"/>
            <a:satOff val="-8924"/>
            <a:lumOff val="-3726"/>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endParaRPr lang="en-US" sz="6500" kern="1200">
            <a:cs typeface="B Nazanin" panose="00000400000000000000" pitchFamily="2" charset="-78"/>
          </a:endParaRPr>
        </a:p>
      </dsp:txBody>
      <dsp:txXfrm>
        <a:off x="5264637" y="4007337"/>
        <a:ext cx="1195497" cy="1195497"/>
      </dsp:txXfrm>
    </dsp:sp>
    <dsp:sp modelId="{B47D249B-C514-4872-A654-1C654ABA2E3A}">
      <dsp:nvSpPr>
        <dsp:cNvPr id="0" name=""/>
        <dsp:cNvSpPr/>
      </dsp:nvSpPr>
      <dsp:spPr>
        <a:xfrm>
          <a:off x="3459956" y="4404708"/>
          <a:ext cx="1690687" cy="1690687"/>
        </a:xfrm>
        <a:prstGeom prst="ellipse">
          <a:avLst/>
        </a:prstGeom>
        <a:solidFill>
          <a:schemeClr val="accent5">
            <a:alpha val="50000"/>
            <a:hueOff val="-1642461"/>
            <a:satOff val="-11155"/>
            <a:lumOff val="-4657"/>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fa-IR" sz="1800" b="1" kern="1200" dirty="0" smtClean="0">
              <a:solidFill>
                <a:schemeClr val="tx1"/>
              </a:solidFill>
              <a:cs typeface="B Nazanin" panose="00000400000000000000" pitchFamily="2" charset="-78"/>
            </a:rPr>
            <a:t>یک یا چند محله تفریحی و فرهنگی</a:t>
          </a:r>
          <a:endParaRPr lang="en-US" sz="1800" b="1" kern="1200" dirty="0">
            <a:solidFill>
              <a:schemeClr val="tx1"/>
            </a:solidFill>
            <a:cs typeface="B Nazanin" panose="00000400000000000000" pitchFamily="2" charset="-78"/>
          </a:endParaRPr>
        </a:p>
      </dsp:txBody>
      <dsp:txXfrm>
        <a:off x="3707551" y="4652303"/>
        <a:ext cx="1195497" cy="1195497"/>
      </dsp:txXfrm>
    </dsp:sp>
    <dsp:sp modelId="{898F7E81-495F-42AF-8F75-D00E19DF5EBB}">
      <dsp:nvSpPr>
        <dsp:cNvPr id="0" name=""/>
        <dsp:cNvSpPr/>
      </dsp:nvSpPr>
      <dsp:spPr>
        <a:xfrm>
          <a:off x="1902869" y="3759742"/>
          <a:ext cx="1690687" cy="1690687"/>
        </a:xfrm>
        <a:prstGeom prst="ellipse">
          <a:avLst/>
        </a:prstGeom>
        <a:solidFill>
          <a:schemeClr val="accent5">
            <a:alpha val="50000"/>
            <a:hueOff val="-1970953"/>
            <a:satOff val="-13386"/>
            <a:lumOff val="-5588"/>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endParaRPr lang="en-US" sz="6500" kern="1200">
            <a:cs typeface="B Nazanin" panose="00000400000000000000" pitchFamily="2" charset="-78"/>
          </a:endParaRPr>
        </a:p>
      </dsp:txBody>
      <dsp:txXfrm>
        <a:off x="2150464" y="4007337"/>
        <a:ext cx="1195497" cy="1195497"/>
      </dsp:txXfrm>
    </dsp:sp>
    <dsp:sp modelId="{2D7C5BF6-E20A-4AEA-8616-ECBE6B07CBDC}">
      <dsp:nvSpPr>
        <dsp:cNvPr id="0" name=""/>
        <dsp:cNvSpPr/>
      </dsp:nvSpPr>
      <dsp:spPr>
        <a:xfrm>
          <a:off x="1257903" y="2202656"/>
          <a:ext cx="1690687" cy="1690687"/>
        </a:xfrm>
        <a:prstGeom prst="ellipse">
          <a:avLst/>
        </a:prstGeom>
        <a:solidFill>
          <a:schemeClr val="accent5">
            <a:alpha val="50000"/>
            <a:hueOff val="-2299445"/>
            <a:satOff val="-15617"/>
            <a:lumOff val="-652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endParaRPr lang="en-US" sz="6500" kern="1200">
            <a:cs typeface="B Nazanin" panose="00000400000000000000" pitchFamily="2" charset="-78"/>
          </a:endParaRPr>
        </a:p>
      </dsp:txBody>
      <dsp:txXfrm>
        <a:off x="1505498" y="2450251"/>
        <a:ext cx="1195497" cy="1195497"/>
      </dsp:txXfrm>
    </dsp:sp>
    <dsp:sp modelId="{76E81E7D-4832-4034-9B2D-848CFB84FA5B}">
      <dsp:nvSpPr>
        <dsp:cNvPr id="0" name=""/>
        <dsp:cNvSpPr/>
      </dsp:nvSpPr>
      <dsp:spPr>
        <a:xfrm>
          <a:off x="1902869" y="645569"/>
          <a:ext cx="1690687" cy="1690687"/>
        </a:xfrm>
        <a:prstGeom prst="ellipse">
          <a:avLst/>
        </a:prstGeom>
        <a:solidFill>
          <a:schemeClr val="accent5">
            <a:alpha val="50000"/>
            <a:hueOff val="-2627937"/>
            <a:satOff val="-17848"/>
            <a:lumOff val="-7451"/>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fa-IR" sz="1800" b="1" kern="1200" dirty="0" smtClean="0">
              <a:cs typeface="B Nazanin" panose="00000400000000000000" pitchFamily="2" charset="-78"/>
            </a:rPr>
            <a:t>حصارشهر</a:t>
          </a:r>
          <a:endParaRPr lang="en-US" sz="1800" b="1" kern="1200" dirty="0">
            <a:cs typeface="B Nazanin" panose="00000400000000000000" pitchFamily="2" charset="-78"/>
          </a:endParaRPr>
        </a:p>
      </dsp:txBody>
      <dsp:txXfrm>
        <a:off x="2150464" y="893164"/>
        <a:ext cx="1195497" cy="119549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D78502-9691-4047-B52D-A0817DEC6960}">
      <dsp:nvSpPr>
        <dsp:cNvPr id="0" name=""/>
        <dsp:cNvSpPr/>
      </dsp:nvSpPr>
      <dsp:spPr>
        <a:xfrm>
          <a:off x="0" y="0"/>
          <a:ext cx="6096000" cy="1219200"/>
        </a:xfrm>
        <a:prstGeom prst="rect">
          <a:avLst/>
        </a:prstGeom>
        <a:solidFill>
          <a:schemeClr val="dk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52400" tIns="152400" rIns="152400" bIns="152400" numCol="1" spcCol="1270" anchor="ctr" anchorCtr="0">
          <a:noAutofit/>
        </a:bodyPr>
        <a:lstStyle/>
        <a:p>
          <a:pPr lvl="0" algn="ctr" defTabSz="1778000">
            <a:lnSpc>
              <a:spcPct val="90000"/>
            </a:lnSpc>
            <a:spcBef>
              <a:spcPct val="0"/>
            </a:spcBef>
            <a:spcAft>
              <a:spcPct val="35000"/>
            </a:spcAft>
          </a:pPr>
          <a:r>
            <a:rPr lang="fa-IR" sz="4000" kern="1200" dirty="0" smtClean="0"/>
            <a:t>شهرنشینی یونان:نمونه های کوچک</a:t>
          </a:r>
          <a:endParaRPr lang="en-US" sz="4000" kern="1200" dirty="0"/>
        </a:p>
      </dsp:txBody>
      <dsp:txXfrm>
        <a:off x="0" y="0"/>
        <a:ext cx="6096000" cy="1219200"/>
      </dsp:txXfrm>
    </dsp:sp>
    <dsp:sp modelId="{8E0A959C-9477-4044-8284-8AF932E77D2E}">
      <dsp:nvSpPr>
        <dsp:cNvPr id="0" name=""/>
        <dsp:cNvSpPr/>
      </dsp:nvSpPr>
      <dsp:spPr>
        <a:xfrm>
          <a:off x="2976" y="1219200"/>
          <a:ext cx="2030015" cy="2560320"/>
        </a:xfrm>
        <a:prstGeom prst="rect">
          <a:avLst/>
        </a:prstGeom>
        <a:solidFill>
          <a:schemeClr val="lt1">
            <a:hueOff val="0"/>
            <a:satOff val="0"/>
            <a:lumOff val="0"/>
            <a:alphaOff val="0"/>
          </a:schemeClr>
        </a:solidFill>
        <a:ln w="19050" cap="rnd"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6690" tIns="186690" rIns="186690" bIns="186690" numCol="1" spcCol="1270" anchor="ctr" anchorCtr="0">
          <a:noAutofit/>
        </a:bodyPr>
        <a:lstStyle/>
        <a:p>
          <a:pPr lvl="0" algn="ctr" defTabSz="2178050">
            <a:lnSpc>
              <a:spcPct val="90000"/>
            </a:lnSpc>
            <a:spcBef>
              <a:spcPct val="0"/>
            </a:spcBef>
            <a:spcAft>
              <a:spcPct val="35000"/>
            </a:spcAft>
          </a:pPr>
          <a:r>
            <a:rPr lang="fa-IR" sz="4900" kern="1200" dirty="0" smtClean="0"/>
            <a:t>الینتوس</a:t>
          </a:r>
          <a:endParaRPr lang="en-US" sz="4900" kern="1200" dirty="0"/>
        </a:p>
      </dsp:txBody>
      <dsp:txXfrm>
        <a:off x="2976" y="1219200"/>
        <a:ext cx="2030015" cy="2560320"/>
      </dsp:txXfrm>
    </dsp:sp>
    <dsp:sp modelId="{2A491360-67AB-499D-88AA-B8963085F084}">
      <dsp:nvSpPr>
        <dsp:cNvPr id="0" name=""/>
        <dsp:cNvSpPr/>
      </dsp:nvSpPr>
      <dsp:spPr>
        <a:xfrm>
          <a:off x="2032992" y="1219200"/>
          <a:ext cx="2030015" cy="2560320"/>
        </a:xfrm>
        <a:prstGeom prst="rect">
          <a:avLst/>
        </a:prstGeom>
        <a:solidFill>
          <a:schemeClr val="lt1">
            <a:hueOff val="0"/>
            <a:satOff val="0"/>
            <a:lumOff val="0"/>
            <a:alphaOff val="0"/>
          </a:schemeClr>
        </a:solidFill>
        <a:ln w="19050" cap="rnd"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6690" tIns="186690" rIns="186690" bIns="186690" numCol="1" spcCol="1270" anchor="ctr" anchorCtr="0">
          <a:noAutofit/>
        </a:bodyPr>
        <a:lstStyle/>
        <a:p>
          <a:pPr lvl="0" algn="ctr" defTabSz="2178050">
            <a:lnSpc>
              <a:spcPct val="90000"/>
            </a:lnSpc>
            <a:spcBef>
              <a:spcPct val="0"/>
            </a:spcBef>
            <a:spcAft>
              <a:spcPct val="35000"/>
            </a:spcAft>
          </a:pPr>
          <a:r>
            <a:rPr lang="fa-IR" sz="4900" kern="1200" dirty="0" smtClean="0"/>
            <a:t>دورا اروپوس</a:t>
          </a:r>
          <a:endParaRPr lang="en-US" sz="4900" kern="1200" dirty="0"/>
        </a:p>
      </dsp:txBody>
      <dsp:txXfrm>
        <a:off x="2032992" y="1219200"/>
        <a:ext cx="2030015" cy="2560320"/>
      </dsp:txXfrm>
    </dsp:sp>
    <dsp:sp modelId="{8E18DF0D-8CC7-4BE6-BA4B-13A1918D9503}">
      <dsp:nvSpPr>
        <dsp:cNvPr id="0" name=""/>
        <dsp:cNvSpPr/>
      </dsp:nvSpPr>
      <dsp:spPr>
        <a:xfrm>
          <a:off x="4063007" y="1219200"/>
          <a:ext cx="2030015" cy="2560320"/>
        </a:xfrm>
        <a:prstGeom prst="rect">
          <a:avLst/>
        </a:prstGeom>
        <a:solidFill>
          <a:schemeClr val="lt1">
            <a:hueOff val="0"/>
            <a:satOff val="0"/>
            <a:lumOff val="0"/>
            <a:alphaOff val="0"/>
          </a:schemeClr>
        </a:solidFill>
        <a:ln w="19050" cap="rnd"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6690" tIns="186690" rIns="186690" bIns="186690" numCol="1" spcCol="1270" anchor="ctr" anchorCtr="0">
          <a:noAutofit/>
        </a:bodyPr>
        <a:lstStyle/>
        <a:p>
          <a:pPr lvl="0" algn="ctr" defTabSz="2178050">
            <a:lnSpc>
              <a:spcPct val="90000"/>
            </a:lnSpc>
            <a:spcBef>
              <a:spcPct val="0"/>
            </a:spcBef>
            <a:spcAft>
              <a:spcPct val="35000"/>
            </a:spcAft>
          </a:pPr>
          <a:r>
            <a:rPr lang="fa-IR" sz="4900" kern="1200" dirty="0" smtClean="0"/>
            <a:t>سلینوس</a:t>
          </a:r>
          <a:endParaRPr lang="en-US" sz="4900" kern="1200" dirty="0"/>
        </a:p>
      </dsp:txBody>
      <dsp:txXfrm>
        <a:off x="4063007" y="1219200"/>
        <a:ext cx="2030015" cy="2560320"/>
      </dsp:txXfrm>
    </dsp:sp>
    <dsp:sp modelId="{A5849800-D9CE-4DBF-BF03-3EA3F723BDA6}">
      <dsp:nvSpPr>
        <dsp:cNvPr id="0" name=""/>
        <dsp:cNvSpPr/>
      </dsp:nvSpPr>
      <dsp:spPr>
        <a:xfrm>
          <a:off x="0" y="3779520"/>
          <a:ext cx="6096000" cy="284480"/>
        </a:xfrm>
        <a:prstGeom prst="rect">
          <a:avLst/>
        </a:prstGeom>
        <a:solidFill>
          <a:schemeClr val="dk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E927FAB-8E76-4F52-B5A0-8A4ED10057F1}" type="datetimeFigureOut">
              <a:rPr lang="en-US" smtClean="0"/>
              <a:t>7/18/2019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D140EF7-2883-4BE4-ACE0-BB9643F2D418}" type="slidenum">
              <a:rPr lang="en-US" smtClean="0"/>
              <a:t>‹#›</a:t>
            </a:fld>
            <a:endParaRPr lang="en-US"/>
          </a:p>
        </p:txBody>
      </p:sp>
    </p:spTree>
    <p:extLst>
      <p:ext uri="{BB962C8B-B14F-4D97-AF65-F5344CB8AC3E}">
        <p14:creationId xmlns:p14="http://schemas.microsoft.com/office/powerpoint/2010/main" val="42869497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66442" y="1447801"/>
            <a:ext cx="662096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866442" y="4777380"/>
            <a:ext cx="662096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964E31CE-59D2-4F89-AE9B-7A89C45CEE4F}" type="datetimeFigureOut">
              <a:rPr lang="en-US" smtClean="0"/>
              <a:t>7/18/2019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26BD0A-92DA-425C-A2A3-69DFAE85BF9D}" type="slidenum">
              <a:rPr lang="en-US" smtClean="0"/>
              <a:t>‹#›</a:t>
            </a:fld>
            <a:endParaRPr lang="en-US"/>
          </a:p>
        </p:txBody>
      </p:sp>
    </p:spTree>
    <p:extLst>
      <p:ext uri="{BB962C8B-B14F-4D97-AF65-F5344CB8AC3E}">
        <p14:creationId xmlns:p14="http://schemas.microsoft.com/office/powerpoint/2010/main" val="17287017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3" y="4800587"/>
            <a:ext cx="66209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866442" y="685800"/>
            <a:ext cx="662096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866443" y="5367325"/>
            <a:ext cx="662096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4E31CE-59D2-4F89-AE9B-7A89C45CEE4F}" type="datetimeFigureOut">
              <a:rPr lang="en-US" smtClean="0"/>
              <a:t>7/18/2019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D26BD0A-92DA-425C-A2A3-69DFAE85BF9D}" type="slidenum">
              <a:rPr lang="en-US" smtClean="0"/>
              <a:t>‹#›</a:t>
            </a:fld>
            <a:endParaRPr lang="en-US"/>
          </a:p>
        </p:txBody>
      </p:sp>
    </p:spTree>
    <p:extLst>
      <p:ext uri="{BB962C8B-B14F-4D97-AF65-F5344CB8AC3E}">
        <p14:creationId xmlns:p14="http://schemas.microsoft.com/office/powerpoint/2010/main" val="31599237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2" y="1447800"/>
            <a:ext cx="6620968"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866442" y="3657600"/>
            <a:ext cx="6620968"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64E31CE-59D2-4F89-AE9B-7A89C45CEE4F}" type="datetimeFigureOut">
              <a:rPr lang="en-US" smtClean="0"/>
              <a:t>7/18/2019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26BD0A-92DA-425C-A2A3-69DFAE85BF9D}" type="slidenum">
              <a:rPr lang="en-US" smtClean="0"/>
              <a:t>‹#›</a:t>
            </a:fld>
            <a:endParaRPr lang="en-US"/>
          </a:p>
        </p:txBody>
      </p:sp>
    </p:spTree>
    <p:extLst>
      <p:ext uri="{BB962C8B-B14F-4D97-AF65-F5344CB8AC3E}">
        <p14:creationId xmlns:p14="http://schemas.microsoft.com/office/powerpoint/2010/main" val="12843050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81409" y="1447800"/>
            <a:ext cx="6001049" cy="2317649"/>
          </a:xfrm>
        </p:spPr>
        <p:txBody>
          <a:bodyPr/>
          <a:lstStyle>
            <a:lvl1pPr>
              <a:defRPr sz="4800"/>
            </a:lvl1pPr>
          </a:lstStyle>
          <a:p>
            <a:r>
              <a:rPr lang="en-US" smtClean="0"/>
              <a:t>Click to edit Master title style</a:t>
            </a:r>
            <a:endParaRPr lang="en-US" dirty="0"/>
          </a:p>
        </p:txBody>
      </p:sp>
      <p:sp>
        <p:nvSpPr>
          <p:cNvPr id="14" name="Text Placeholder 3"/>
          <p:cNvSpPr>
            <a:spLocks noGrp="1"/>
          </p:cNvSpPr>
          <p:nvPr>
            <p:ph type="body" sz="half" idx="13"/>
          </p:nvPr>
        </p:nvSpPr>
        <p:spPr>
          <a:xfrm>
            <a:off x="1454530" y="3765449"/>
            <a:ext cx="5449871" cy="342174"/>
          </a:xfrm>
        </p:spPr>
        <p:txBody>
          <a:bodyPr anchor="t">
            <a:normAutofit/>
          </a:bodyPr>
          <a:lstStyle>
            <a:lvl1pPr marL="0" indent="0">
              <a:buNone/>
              <a:defRPr lang="en-US" sz="1400" b="0" i="0" kern="1200" cap="small" dirty="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0" name="Text Placeholder 3"/>
          <p:cNvSpPr>
            <a:spLocks noGrp="1"/>
          </p:cNvSpPr>
          <p:nvPr>
            <p:ph type="body" sz="half" idx="2"/>
          </p:nvPr>
        </p:nvSpPr>
        <p:spPr>
          <a:xfrm>
            <a:off x="866442" y="4350657"/>
            <a:ext cx="6620968"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64E31CE-59D2-4F89-AE9B-7A89C45CEE4F}" type="datetimeFigureOut">
              <a:rPr lang="en-US" smtClean="0"/>
              <a:t>7/18/2019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26BD0A-92DA-425C-A2A3-69DFAE85BF9D}" type="slidenum">
              <a:rPr lang="en-US" smtClean="0"/>
              <a:t>‹#›</a:t>
            </a:fld>
            <a:endParaRPr lang="en-US"/>
          </a:p>
        </p:txBody>
      </p:sp>
      <p:sp>
        <p:nvSpPr>
          <p:cNvPr id="9" name="TextBox 8"/>
          <p:cNvSpPr txBox="1"/>
          <p:nvPr/>
        </p:nvSpPr>
        <p:spPr>
          <a:xfrm>
            <a:off x="673897" y="971253"/>
            <a:ext cx="601591"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sz="12200" dirty="0"/>
              <a:t>“</a:t>
            </a:r>
          </a:p>
        </p:txBody>
      </p:sp>
      <p:sp>
        <p:nvSpPr>
          <p:cNvPr id="13" name="TextBox 12"/>
          <p:cNvSpPr txBox="1"/>
          <p:nvPr/>
        </p:nvSpPr>
        <p:spPr>
          <a:xfrm>
            <a:off x="6999690" y="2613787"/>
            <a:ext cx="601591"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sz="12200" dirty="0"/>
              <a:t>”</a:t>
            </a:r>
          </a:p>
        </p:txBody>
      </p:sp>
    </p:spTree>
    <p:extLst>
      <p:ext uri="{BB962C8B-B14F-4D97-AF65-F5344CB8AC3E}">
        <p14:creationId xmlns:p14="http://schemas.microsoft.com/office/powerpoint/2010/main" val="40757893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66441" y="3124201"/>
            <a:ext cx="6620969"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64E31CE-59D2-4F89-AE9B-7A89C45CEE4F}" type="datetimeFigureOut">
              <a:rPr lang="en-US" smtClean="0"/>
              <a:t>7/18/2019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26BD0A-92DA-425C-A2A3-69DFAE85BF9D}" type="slidenum">
              <a:rPr lang="en-US" smtClean="0"/>
              <a:t>‹#›</a:t>
            </a:fld>
            <a:endParaRPr lang="en-US"/>
          </a:p>
        </p:txBody>
      </p:sp>
    </p:spTree>
    <p:extLst>
      <p:ext uri="{BB962C8B-B14F-4D97-AF65-F5344CB8AC3E}">
        <p14:creationId xmlns:p14="http://schemas.microsoft.com/office/powerpoint/2010/main" val="11655768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474834" y="1981200"/>
            <a:ext cx="2210725"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489475" y="2667000"/>
            <a:ext cx="219608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2913504" y="1981200"/>
            <a:ext cx="2202754"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2905586" y="2667000"/>
            <a:ext cx="2210671"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344917" y="1981200"/>
            <a:ext cx="219965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5344917" y="2667000"/>
            <a:ext cx="2199658"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2795334"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964E31CE-59D2-4F89-AE9B-7A89C45CEE4F}" type="datetimeFigureOut">
              <a:rPr lang="en-US" smtClean="0"/>
              <a:t>7/18/2019</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26BD0A-92DA-425C-A2A3-69DFAE85BF9D}" type="slidenum">
              <a:rPr lang="en-US" smtClean="0"/>
              <a:t>‹#›</a:t>
            </a:fld>
            <a:endParaRPr lang="en-US"/>
          </a:p>
        </p:txBody>
      </p:sp>
    </p:spTree>
    <p:extLst>
      <p:ext uri="{BB962C8B-B14F-4D97-AF65-F5344CB8AC3E}">
        <p14:creationId xmlns:p14="http://schemas.microsoft.com/office/powerpoint/2010/main" val="2558515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489475" y="4250949"/>
            <a:ext cx="2205612"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489475" y="2209800"/>
            <a:ext cx="2205612"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489475" y="4827212"/>
            <a:ext cx="2205612"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2917792" y="4250949"/>
            <a:ext cx="2198466"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2917791" y="2209800"/>
            <a:ext cx="2198466"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2916776" y="4827211"/>
            <a:ext cx="2201378"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344917" y="4250949"/>
            <a:ext cx="219965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5344916" y="2209800"/>
            <a:ext cx="219965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5344824" y="4827209"/>
            <a:ext cx="2202571"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2795334"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964E31CE-59D2-4F89-AE9B-7A89C45CEE4F}" type="datetimeFigureOut">
              <a:rPr lang="en-US" smtClean="0"/>
              <a:t>7/18/2019</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26BD0A-92DA-425C-A2A3-69DFAE85BF9D}" type="slidenum">
              <a:rPr lang="en-US" smtClean="0"/>
              <a:t>‹#›</a:t>
            </a:fld>
            <a:endParaRPr lang="en-US"/>
          </a:p>
        </p:txBody>
      </p:sp>
    </p:spTree>
    <p:extLst>
      <p:ext uri="{BB962C8B-B14F-4D97-AF65-F5344CB8AC3E}">
        <p14:creationId xmlns:p14="http://schemas.microsoft.com/office/powerpoint/2010/main" val="23448057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64E31CE-59D2-4F89-AE9B-7A89C45CEE4F}" type="datetimeFigureOut">
              <a:rPr lang="en-US" smtClean="0"/>
              <a:t>7/18/2019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26BD0A-92DA-425C-A2A3-69DFAE85BF9D}" type="slidenum">
              <a:rPr lang="en-US" smtClean="0"/>
              <a:t>‹#›</a:t>
            </a:fld>
            <a:endParaRPr lang="en-US"/>
          </a:p>
        </p:txBody>
      </p:sp>
    </p:spTree>
    <p:extLst>
      <p:ext uri="{BB962C8B-B14F-4D97-AF65-F5344CB8AC3E}">
        <p14:creationId xmlns:p14="http://schemas.microsoft.com/office/powerpoint/2010/main" val="23036145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29782" y="430214"/>
            <a:ext cx="1314793"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89475" y="773205"/>
            <a:ext cx="5568812" cy="548313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64E31CE-59D2-4F89-AE9B-7A89C45CEE4F}" type="datetimeFigureOut">
              <a:rPr lang="en-US" smtClean="0"/>
              <a:t>7/18/2019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26BD0A-92DA-425C-A2A3-69DFAE85BF9D}" type="slidenum">
              <a:rPr lang="en-US" smtClean="0"/>
              <a:t>‹#›</a:t>
            </a:fld>
            <a:endParaRPr lang="en-US"/>
          </a:p>
        </p:txBody>
      </p:sp>
    </p:spTree>
    <p:extLst>
      <p:ext uri="{BB962C8B-B14F-4D97-AF65-F5344CB8AC3E}">
        <p14:creationId xmlns:p14="http://schemas.microsoft.com/office/powerpoint/2010/main" val="26371771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64E31CE-59D2-4F89-AE9B-7A89C45CEE4F}" type="datetimeFigureOut">
              <a:rPr lang="en-US" smtClean="0"/>
              <a:t>7/18/2019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26BD0A-92DA-425C-A2A3-69DFAE85BF9D}" type="slidenum">
              <a:rPr lang="en-US" smtClean="0"/>
              <a:t>‹#›</a:t>
            </a:fld>
            <a:endParaRPr lang="en-US"/>
          </a:p>
        </p:txBody>
      </p:sp>
    </p:spTree>
    <p:extLst>
      <p:ext uri="{BB962C8B-B14F-4D97-AF65-F5344CB8AC3E}">
        <p14:creationId xmlns:p14="http://schemas.microsoft.com/office/powerpoint/2010/main" val="16729712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66443" y="2861734"/>
            <a:ext cx="662096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64E31CE-59D2-4F89-AE9B-7A89C45CEE4F}" type="datetimeFigureOut">
              <a:rPr lang="en-US" smtClean="0"/>
              <a:t>7/18/2019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26BD0A-92DA-425C-A2A3-69DFAE85BF9D}" type="slidenum">
              <a:rPr lang="en-US" smtClean="0"/>
              <a:t>‹#›</a:t>
            </a:fld>
            <a:endParaRPr lang="en-US"/>
          </a:p>
        </p:txBody>
      </p:sp>
    </p:spTree>
    <p:extLst>
      <p:ext uri="{BB962C8B-B14F-4D97-AF65-F5344CB8AC3E}">
        <p14:creationId xmlns:p14="http://schemas.microsoft.com/office/powerpoint/2010/main" val="24835985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27700" y="2060576"/>
            <a:ext cx="3298113"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241975" y="2056093"/>
            <a:ext cx="3298115"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64E31CE-59D2-4F89-AE9B-7A89C45CEE4F}" type="datetimeFigureOut">
              <a:rPr lang="en-US" smtClean="0"/>
              <a:t>7/18/2019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D26BD0A-92DA-425C-A2A3-69DFAE85BF9D}" type="slidenum">
              <a:rPr lang="en-US" smtClean="0"/>
              <a:t>‹#›</a:t>
            </a:fld>
            <a:endParaRPr lang="en-US"/>
          </a:p>
        </p:txBody>
      </p:sp>
    </p:spTree>
    <p:extLst>
      <p:ext uri="{BB962C8B-B14F-4D97-AF65-F5344CB8AC3E}">
        <p14:creationId xmlns:p14="http://schemas.microsoft.com/office/powerpoint/2010/main" val="37579593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827700" y="1905000"/>
            <a:ext cx="3298112"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27700"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241976" y="1905000"/>
            <a:ext cx="3298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241976"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64E31CE-59D2-4F89-AE9B-7A89C45CEE4F}" type="datetimeFigureOut">
              <a:rPr lang="en-US" smtClean="0"/>
              <a:t>7/18/2019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D26BD0A-92DA-425C-A2A3-69DFAE85BF9D}" type="slidenum">
              <a:rPr lang="en-US" smtClean="0"/>
              <a:t>‹#›</a:t>
            </a:fld>
            <a:endParaRPr lang="en-US"/>
          </a:p>
        </p:txBody>
      </p:sp>
    </p:spTree>
    <p:extLst>
      <p:ext uri="{BB962C8B-B14F-4D97-AF65-F5344CB8AC3E}">
        <p14:creationId xmlns:p14="http://schemas.microsoft.com/office/powerpoint/2010/main" val="6690617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964E31CE-59D2-4F89-AE9B-7A89C45CEE4F}" type="datetimeFigureOut">
              <a:rPr lang="en-US" smtClean="0"/>
              <a:t>7/18/2019</a:t>
            </a:fld>
            <a:endParaRPr lang="en-US"/>
          </a:p>
        </p:txBody>
      </p:sp>
      <p:sp>
        <p:nvSpPr>
          <p:cNvPr id="5" name="Footer Placeholder 3"/>
          <p:cNvSpPr>
            <a:spLocks noGrp="1"/>
          </p:cNvSpPr>
          <p:nvPr>
            <p:ph type="ftr" sz="quarter" idx="11"/>
          </p:nvPr>
        </p:nvSpPr>
        <p:spPr/>
        <p:txBody>
          <a:bodyPr/>
          <a:lstStyle/>
          <a:p>
            <a:endParaRPr lang="en-US"/>
          </a:p>
        </p:txBody>
      </p:sp>
      <p:sp>
        <p:nvSpPr>
          <p:cNvPr id="6" name="Slide Number Placeholder 4"/>
          <p:cNvSpPr>
            <a:spLocks noGrp="1"/>
          </p:cNvSpPr>
          <p:nvPr>
            <p:ph type="sldNum" sz="quarter" idx="12"/>
          </p:nvPr>
        </p:nvSpPr>
        <p:spPr/>
        <p:txBody>
          <a:bodyPr/>
          <a:lstStyle/>
          <a:p>
            <a:fld id="{7D26BD0A-92DA-425C-A2A3-69DFAE85BF9D}" type="slidenum">
              <a:rPr lang="en-US" smtClean="0"/>
              <a:t>‹#›</a:t>
            </a:fld>
            <a:endParaRPr lang="en-US"/>
          </a:p>
        </p:txBody>
      </p:sp>
    </p:spTree>
    <p:extLst>
      <p:ext uri="{BB962C8B-B14F-4D97-AF65-F5344CB8AC3E}">
        <p14:creationId xmlns:p14="http://schemas.microsoft.com/office/powerpoint/2010/main" val="2903135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964E31CE-59D2-4F89-AE9B-7A89C45CEE4F}" type="datetimeFigureOut">
              <a:rPr lang="en-US" smtClean="0"/>
              <a:t>7/18/2019</a:t>
            </a:fld>
            <a:endParaRPr lang="en-US"/>
          </a:p>
        </p:txBody>
      </p:sp>
      <p:sp>
        <p:nvSpPr>
          <p:cNvPr id="5" name="Footer Placeholder 2"/>
          <p:cNvSpPr>
            <a:spLocks noGrp="1"/>
          </p:cNvSpPr>
          <p:nvPr>
            <p:ph type="ftr" sz="quarter" idx="11"/>
          </p:nvPr>
        </p:nvSpPr>
        <p:spPr/>
        <p:txBody>
          <a:bodyPr/>
          <a:lstStyle/>
          <a:p>
            <a:endParaRPr lang="en-US"/>
          </a:p>
        </p:txBody>
      </p:sp>
      <p:sp>
        <p:nvSpPr>
          <p:cNvPr id="6" name="Slide Number Placeholder 3"/>
          <p:cNvSpPr>
            <a:spLocks noGrp="1"/>
          </p:cNvSpPr>
          <p:nvPr>
            <p:ph type="sldNum" sz="quarter" idx="12"/>
          </p:nvPr>
        </p:nvSpPr>
        <p:spPr/>
        <p:txBody>
          <a:bodyPr/>
          <a:lstStyle/>
          <a:p>
            <a:fld id="{7D26BD0A-92DA-425C-A2A3-69DFAE85BF9D}" type="slidenum">
              <a:rPr lang="en-US" smtClean="0"/>
              <a:t>‹#›</a:t>
            </a:fld>
            <a:endParaRPr lang="en-US"/>
          </a:p>
        </p:txBody>
      </p:sp>
    </p:spTree>
    <p:extLst>
      <p:ext uri="{BB962C8B-B14F-4D97-AF65-F5344CB8AC3E}">
        <p14:creationId xmlns:p14="http://schemas.microsoft.com/office/powerpoint/2010/main" val="30246260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1" y="1447800"/>
            <a:ext cx="2551462"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3589397" y="1447800"/>
            <a:ext cx="3898013"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66441" y="3129281"/>
            <a:ext cx="25514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964E31CE-59D2-4F89-AE9B-7A89C45CEE4F}" type="datetimeFigureOut">
              <a:rPr lang="en-US" smtClean="0"/>
              <a:t>7/18/2019</a:t>
            </a:fld>
            <a:endParaRPr lang="en-US"/>
          </a:p>
        </p:txBody>
      </p:sp>
      <p:sp>
        <p:nvSpPr>
          <p:cNvPr id="5" name="Footer Placeholder 5"/>
          <p:cNvSpPr>
            <a:spLocks noGrp="1"/>
          </p:cNvSpPr>
          <p:nvPr>
            <p:ph type="ftr" sz="quarter" idx="11"/>
          </p:nvPr>
        </p:nvSpPr>
        <p:spPr/>
        <p:txBody>
          <a:bodyPr/>
          <a:lstStyle/>
          <a:p>
            <a:endParaRPr lang="en-US"/>
          </a:p>
        </p:txBody>
      </p:sp>
      <p:sp>
        <p:nvSpPr>
          <p:cNvPr id="6" name="Slide Number Placeholder 6"/>
          <p:cNvSpPr>
            <a:spLocks noGrp="1"/>
          </p:cNvSpPr>
          <p:nvPr>
            <p:ph type="sldNum" sz="quarter" idx="12"/>
          </p:nvPr>
        </p:nvSpPr>
        <p:spPr/>
        <p:txBody>
          <a:bodyPr/>
          <a:lstStyle/>
          <a:p>
            <a:fld id="{7D26BD0A-92DA-425C-A2A3-69DFAE85BF9D}" type="slidenum">
              <a:rPr lang="en-US" smtClean="0"/>
              <a:t>‹#›</a:t>
            </a:fld>
            <a:endParaRPr lang="en-US"/>
          </a:p>
        </p:txBody>
      </p:sp>
    </p:spTree>
    <p:extLst>
      <p:ext uri="{BB962C8B-B14F-4D97-AF65-F5344CB8AC3E}">
        <p14:creationId xmlns:p14="http://schemas.microsoft.com/office/powerpoint/2010/main" val="25722023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5656" y="1854192"/>
            <a:ext cx="3820674"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213517" y="1143000"/>
            <a:ext cx="2400925"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866441" y="3657600"/>
            <a:ext cx="3814728"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4E31CE-59D2-4F89-AE9B-7A89C45CEE4F}" type="datetimeFigureOut">
              <a:rPr lang="en-US" smtClean="0"/>
              <a:t>7/18/2019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D26BD0A-92DA-425C-A2A3-69DFAE85BF9D}" type="slidenum">
              <a:rPr lang="en-US" smtClean="0"/>
              <a:t>‹#›</a:t>
            </a:fld>
            <a:endParaRPr lang="en-US"/>
          </a:p>
        </p:txBody>
      </p:sp>
    </p:spTree>
    <p:extLst>
      <p:ext uri="{BB962C8B-B14F-4D97-AF65-F5344CB8AC3E}">
        <p14:creationId xmlns:p14="http://schemas.microsoft.com/office/powerpoint/2010/main" val="8801840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Oval 21"/>
          <p:cNvSpPr/>
          <p:nvPr/>
        </p:nvSpPr>
        <p:spPr>
          <a:xfrm>
            <a:off x="629943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5689832" y="-457200"/>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6299432" y="6096000"/>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3988"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39788"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Rectangle 1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484710" y="452718"/>
            <a:ext cx="7055380"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27700" y="2052925"/>
            <a:ext cx="6711654"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7494989" y="1828771"/>
            <a:ext cx="990599" cy="22865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964E31CE-59D2-4F89-AE9B-7A89C45CEE4F}" type="datetimeFigureOut">
              <a:rPr lang="en-US" smtClean="0"/>
              <a:t>7/18/2019</a:t>
            </a:fld>
            <a:endParaRPr lang="en-US"/>
          </a:p>
        </p:txBody>
      </p:sp>
      <p:sp>
        <p:nvSpPr>
          <p:cNvPr id="5" name="Footer Placeholder 4"/>
          <p:cNvSpPr>
            <a:spLocks noGrp="1"/>
          </p:cNvSpPr>
          <p:nvPr>
            <p:ph type="ftr" sz="quarter" idx="3"/>
          </p:nvPr>
        </p:nvSpPr>
        <p:spPr>
          <a:xfrm rot="5400000">
            <a:off x="6233335" y="3263371"/>
            <a:ext cx="3859795" cy="228660"/>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a:p>
        </p:txBody>
      </p:sp>
      <p:sp>
        <p:nvSpPr>
          <p:cNvPr id="6" name="Slide Number Placeholder 5"/>
          <p:cNvSpPr>
            <a:spLocks noGrp="1"/>
          </p:cNvSpPr>
          <p:nvPr>
            <p:ph type="sldNum" sz="quarter" idx="4"/>
          </p:nvPr>
        </p:nvSpPr>
        <p:spPr>
          <a:xfrm>
            <a:off x="7766431" y="295736"/>
            <a:ext cx="628813" cy="767687"/>
          </a:xfrm>
          <a:prstGeom prst="rect">
            <a:avLst/>
          </a:prstGeom>
        </p:spPr>
        <p:txBody>
          <a:bodyPr vert="horz" lIns="91440" tIns="45720" rIns="91440" bIns="45720" rtlCol="0" anchor="b"/>
          <a:lstStyle>
            <a:lvl1pPr algn="ctr">
              <a:defRPr sz="2801" b="0" i="0">
                <a:solidFill>
                  <a:schemeClr val="tx1">
                    <a:tint val="75000"/>
                  </a:schemeClr>
                </a:solidFill>
              </a:defRPr>
            </a:lvl1pPr>
          </a:lstStyle>
          <a:p>
            <a:fld id="{7D26BD0A-92DA-425C-A2A3-69DFAE85BF9D}" type="slidenum">
              <a:rPr lang="en-US" smtClean="0"/>
              <a:t>‹#›</a:t>
            </a:fld>
            <a:endParaRPr lang="en-US"/>
          </a:p>
        </p:txBody>
      </p:sp>
    </p:spTree>
    <p:extLst>
      <p:ext uri="{BB962C8B-B14F-4D97-AF65-F5344CB8AC3E}">
        <p14:creationId xmlns:p14="http://schemas.microsoft.com/office/powerpoint/2010/main" val="1196790568"/>
      </p:ext>
    </p:extLst>
  </p:cSld>
  <p:clrMap bg1="dk1" tx1="lt1" bg2="dk2" tx2="lt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 id="2147483984" r:id="rId12"/>
    <p:sldLayoutId id="2147483985" r:id="rId13"/>
    <p:sldLayoutId id="2147483986" r:id="rId14"/>
    <p:sldLayoutId id="2147483987" r:id="rId15"/>
    <p:sldLayoutId id="2147483988" r:id="rId16"/>
    <p:sldLayoutId id="2147483989"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gif"/><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gif"/></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diagramLayout" Target="../diagrams/layout2.xml"/><Relationship Id="rId7" Type="http://schemas.openxmlformats.org/officeDocument/2006/relationships/image" Target="../media/image24.pn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3323191" y="609600"/>
            <a:ext cx="4648200" cy="1585049"/>
          </a:xfrm>
          <a:prstGeom prst="rect">
            <a:avLst/>
          </a:prstGeom>
          <a:noFill/>
        </p:spPr>
        <p:txBody>
          <a:bodyPr wrap="square" rtlCol="0">
            <a:spAutoFit/>
          </a:bodyPr>
          <a:lstStyle/>
          <a:p>
            <a:pPr algn="ctr" rtl="1">
              <a:lnSpc>
                <a:spcPct val="200000"/>
              </a:lnSpc>
            </a:pPr>
            <a:r>
              <a:rPr lang="fa-IR" sz="2400" b="1" dirty="0" smtClean="0">
                <a:ln w="18000">
                  <a:solidFill>
                    <a:schemeClr val="accent4">
                      <a:lumMod val="75000"/>
                    </a:schemeClr>
                  </a:solidFill>
                  <a:prstDash val="solid"/>
                  <a:miter lim="800000"/>
                </a:ln>
                <a:solidFill>
                  <a:schemeClr val="accent4">
                    <a:lumMod val="50000"/>
                  </a:schemeClr>
                </a:solidFill>
                <a:effectLst>
                  <a:outerShdw blurRad="25500" dist="23000" dir="7020000" algn="tl">
                    <a:srgbClr val="000000">
                      <a:alpha val="50000"/>
                    </a:srgbClr>
                  </a:outerShdw>
                </a:effectLst>
                <a:cs typeface="B Titr" panose="00000700000000000000" pitchFamily="2" charset="-78"/>
              </a:rPr>
              <a:t>تاریخ شهر و شهر سازی در </a:t>
            </a:r>
            <a:r>
              <a:rPr lang="fa-IR" sz="2400" b="1" dirty="0" smtClean="0">
                <a:ln w="18000">
                  <a:solidFill>
                    <a:schemeClr val="accent4">
                      <a:lumMod val="75000"/>
                    </a:schemeClr>
                  </a:solidFill>
                  <a:prstDash val="solid"/>
                  <a:miter lim="800000"/>
                </a:ln>
                <a:solidFill>
                  <a:schemeClr val="accent4">
                    <a:lumMod val="50000"/>
                  </a:schemeClr>
                </a:solidFill>
                <a:effectLst>
                  <a:outerShdw blurRad="25500" dist="23000" dir="7020000" algn="tl">
                    <a:srgbClr val="000000">
                      <a:alpha val="50000"/>
                    </a:srgbClr>
                  </a:outerShdw>
                </a:effectLst>
                <a:cs typeface="B Titr" panose="00000700000000000000" pitchFamily="2" charset="-78"/>
              </a:rPr>
              <a:t>جهان</a:t>
            </a:r>
          </a:p>
          <a:p>
            <a:pPr algn="ctr" rtl="1">
              <a:lnSpc>
                <a:spcPct val="200000"/>
              </a:lnSpc>
            </a:pPr>
            <a:r>
              <a:rPr lang="fa-IR" sz="2800" dirty="0">
                <a:ln>
                  <a:solidFill>
                    <a:schemeClr val="accent4">
                      <a:lumMod val="75000"/>
                    </a:schemeClr>
                  </a:solidFill>
                </a:ln>
                <a:cs typeface="B Titr" pitchFamily="2" charset="-78"/>
              </a:rPr>
              <a:t>دولت شهر های یونانی</a:t>
            </a:r>
            <a:endParaRPr lang="en-US" sz="2800" b="1" dirty="0">
              <a:ln>
                <a:solidFill>
                  <a:schemeClr val="accent4">
                    <a:lumMod val="75000"/>
                  </a:schemeClr>
                </a:solidFill>
              </a:ln>
              <a:noFill/>
              <a:effectLst>
                <a:outerShdw blurRad="25500" dist="23000" dir="7020000" algn="tl">
                  <a:srgbClr val="000000">
                    <a:alpha val="50000"/>
                  </a:srgbClr>
                </a:outerShdw>
              </a:effectLst>
              <a:cs typeface="B Titr" panose="00000700000000000000" pitchFamily="2" charset="-78"/>
            </a:endParaRPr>
          </a:p>
        </p:txBody>
      </p:sp>
      <p:sp>
        <p:nvSpPr>
          <p:cNvPr id="16" name="TextBox 15"/>
          <p:cNvSpPr txBox="1"/>
          <p:nvPr/>
        </p:nvSpPr>
        <p:spPr>
          <a:xfrm>
            <a:off x="-225188" y="1905000"/>
            <a:ext cx="3585910" cy="4524315"/>
          </a:xfrm>
          <a:prstGeom prst="rect">
            <a:avLst/>
          </a:prstGeom>
          <a:noFill/>
        </p:spPr>
        <p:txBody>
          <a:bodyPr wrap="square" rtlCol="0">
            <a:spAutoFit/>
          </a:bodyPr>
          <a:lstStyle/>
          <a:p>
            <a:pPr algn="r" rtl="1"/>
            <a:r>
              <a:rPr lang="fa-IR" b="1" u="sng" dirty="0">
                <a:cs typeface="B Nazanin" panose="00000400000000000000" pitchFamily="2" charset="-78"/>
              </a:rPr>
              <a:t>فهرست </a:t>
            </a:r>
            <a:r>
              <a:rPr lang="fa-IR" b="1" u="sng" dirty="0" smtClean="0">
                <a:cs typeface="B Nazanin" panose="00000400000000000000" pitchFamily="2" charset="-78"/>
              </a:rPr>
              <a:t>مطالب</a:t>
            </a:r>
            <a:endParaRPr lang="en-US" u="sng" dirty="0" smtClean="0">
              <a:latin typeface="Andalus" pitchFamily="18" charset="-78"/>
              <a:cs typeface="B Nazanin" panose="00000400000000000000" pitchFamily="2" charset="-78"/>
            </a:endParaRPr>
          </a:p>
          <a:p>
            <a:pPr algn="r" rtl="1"/>
            <a:r>
              <a:rPr lang="fa-IR" dirty="0" smtClean="0">
                <a:latin typeface="Andalus" pitchFamily="18" charset="-78"/>
                <a:cs typeface="B Nazanin" panose="00000400000000000000" pitchFamily="2" charset="-78"/>
              </a:rPr>
              <a:t>مقدمه</a:t>
            </a:r>
            <a:endParaRPr lang="fa-IR" dirty="0" smtClean="0">
              <a:latin typeface="Andalus" pitchFamily="18" charset="-78"/>
              <a:cs typeface="B Nazanin" panose="00000400000000000000" pitchFamily="2" charset="-78"/>
            </a:endParaRPr>
          </a:p>
          <a:p>
            <a:pPr algn="r" rtl="1"/>
            <a:r>
              <a:rPr lang="fa-IR" dirty="0" smtClean="0">
                <a:latin typeface="Andalus" pitchFamily="18" charset="-78"/>
                <a:cs typeface="B Nazanin" panose="00000400000000000000" pitchFamily="2" charset="-78"/>
              </a:rPr>
              <a:t>موقعیت نسبی یونان در جهان</a:t>
            </a:r>
          </a:p>
          <a:p>
            <a:pPr algn="r" rtl="1"/>
            <a:r>
              <a:rPr lang="fa-IR" dirty="0" smtClean="0">
                <a:latin typeface="Andalus" pitchFamily="18" charset="-78"/>
                <a:cs typeface="B Nazanin" panose="00000400000000000000" pitchFamily="2" charset="-78"/>
              </a:rPr>
              <a:t>دولت-شهر</a:t>
            </a:r>
          </a:p>
          <a:p>
            <a:pPr algn="r" rtl="1"/>
            <a:r>
              <a:rPr lang="fa-IR" dirty="0" smtClean="0">
                <a:latin typeface="Andalus" pitchFamily="18" charset="-78"/>
                <a:cs typeface="B Nazanin" panose="00000400000000000000" pitchFamily="2" charset="-78"/>
              </a:rPr>
              <a:t>ویژگی دولت-شرهای یونان</a:t>
            </a:r>
          </a:p>
          <a:p>
            <a:pPr algn="r" rtl="1"/>
            <a:r>
              <a:rPr lang="fa-IR" dirty="0" smtClean="0">
                <a:latin typeface="Andalus" pitchFamily="18" charset="-78"/>
                <a:cs typeface="B Nazanin" panose="00000400000000000000" pitchFamily="2" charset="-78"/>
              </a:rPr>
              <a:t>پیدایش تمدن یونان</a:t>
            </a:r>
          </a:p>
          <a:p>
            <a:pPr algn="r" rtl="1"/>
            <a:r>
              <a:rPr lang="fa-IR" dirty="0" smtClean="0">
                <a:latin typeface="Andalus" pitchFamily="18" charset="-78"/>
                <a:cs typeface="B Nazanin" panose="00000400000000000000" pitchFamily="2" charset="-78"/>
              </a:rPr>
              <a:t>هلنیستی(شکل متحول فرهنگ یونانی)</a:t>
            </a:r>
          </a:p>
          <a:p>
            <a:pPr algn="r" rtl="1"/>
            <a:r>
              <a:rPr lang="fa-IR" dirty="0" smtClean="0">
                <a:latin typeface="Andalus" pitchFamily="18" charset="-78"/>
                <a:cs typeface="B Nazanin" panose="00000400000000000000" pitchFamily="2" charset="-78"/>
              </a:rPr>
              <a:t>خدمات یونان</a:t>
            </a:r>
          </a:p>
          <a:p>
            <a:pPr algn="r" rtl="1"/>
            <a:r>
              <a:rPr lang="fa-IR" dirty="0" smtClean="0">
                <a:latin typeface="Andalus" pitchFamily="18" charset="-78"/>
                <a:cs typeface="B Nazanin" panose="00000400000000000000" pitchFamily="2" charset="-78"/>
              </a:rPr>
              <a:t>عناصر شهری یونان</a:t>
            </a:r>
          </a:p>
          <a:p>
            <a:pPr algn="r" rtl="1"/>
            <a:r>
              <a:rPr lang="fa-IR" dirty="0" smtClean="0">
                <a:latin typeface="Andalus" pitchFamily="18" charset="-78"/>
                <a:cs typeface="B Nazanin" panose="00000400000000000000" pitchFamily="2" charset="-78"/>
              </a:rPr>
              <a:t>آکروپلیس</a:t>
            </a:r>
          </a:p>
          <a:p>
            <a:pPr algn="r" rtl="1"/>
            <a:r>
              <a:rPr lang="fa-IR" dirty="0" smtClean="0">
                <a:latin typeface="Andalus" pitchFamily="18" charset="-78"/>
                <a:cs typeface="B Nazanin" panose="00000400000000000000" pitchFamily="2" charset="-78"/>
              </a:rPr>
              <a:t>آگورا</a:t>
            </a:r>
          </a:p>
          <a:p>
            <a:pPr algn="r" rtl="1"/>
            <a:r>
              <a:rPr lang="fa-IR" dirty="0" smtClean="0">
                <a:latin typeface="Andalus" pitchFamily="18" charset="-78"/>
                <a:cs typeface="B Nazanin" panose="00000400000000000000" pitchFamily="2" charset="-78"/>
              </a:rPr>
              <a:t>حصار شهر</a:t>
            </a:r>
          </a:p>
          <a:p>
            <a:pPr algn="r" rtl="1"/>
            <a:r>
              <a:rPr lang="fa-IR" dirty="0" smtClean="0">
                <a:latin typeface="Andalus" pitchFamily="18" charset="-78"/>
                <a:cs typeface="B Nazanin" panose="00000400000000000000" pitchFamily="2" charset="-78"/>
              </a:rPr>
              <a:t>بررسی چند جانبه شهر های یونان</a:t>
            </a:r>
          </a:p>
          <a:p>
            <a:pPr algn="r" rtl="1"/>
            <a:r>
              <a:rPr lang="fa-IR" dirty="0" smtClean="0">
                <a:latin typeface="Andalus" pitchFamily="18" charset="-78"/>
                <a:cs typeface="B Nazanin" panose="00000400000000000000" pitchFamily="2" charset="-78"/>
              </a:rPr>
              <a:t>نمونه های کوچک شهر نشینی یونان</a:t>
            </a:r>
          </a:p>
          <a:p>
            <a:pPr algn="r" rtl="1"/>
            <a:r>
              <a:rPr lang="fa-IR" dirty="0" smtClean="0">
                <a:latin typeface="Andalus" pitchFamily="18" charset="-78"/>
                <a:cs typeface="B Nazanin" panose="00000400000000000000" pitchFamily="2" charset="-78"/>
              </a:rPr>
              <a:t>شهرسازی عملی و نظری یونان</a:t>
            </a:r>
          </a:p>
          <a:p>
            <a:pPr algn="r" rtl="1"/>
            <a:r>
              <a:rPr lang="fa-IR" dirty="0" smtClean="0">
                <a:latin typeface="Andalus" pitchFamily="18" charset="-78"/>
                <a:cs typeface="B Nazanin" panose="00000400000000000000" pitchFamily="2" charset="-78"/>
              </a:rPr>
              <a:t>منابع</a:t>
            </a:r>
            <a:endParaRPr lang="en-US" dirty="0">
              <a:latin typeface="Andalus" pitchFamily="18" charset="-78"/>
              <a:cs typeface="B Nazanin" panose="00000400000000000000" pitchFamily="2" charset="-78"/>
            </a:endParaRPr>
          </a:p>
        </p:txBody>
      </p:sp>
      <p:pic>
        <p:nvPicPr>
          <p:cNvPr id="18" name="Picture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0000" y="3124200"/>
            <a:ext cx="4809672" cy="29146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424387571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6200" y="1905000"/>
            <a:ext cx="5029200" cy="3766441"/>
          </a:xfrm>
        </p:spPr>
      </p:pic>
      <p:sp>
        <p:nvSpPr>
          <p:cNvPr id="9" name="TextBox 8"/>
          <p:cNvSpPr txBox="1"/>
          <p:nvPr/>
        </p:nvSpPr>
        <p:spPr>
          <a:xfrm>
            <a:off x="4267200" y="213584"/>
            <a:ext cx="3072737" cy="523220"/>
          </a:xfrm>
          <a:prstGeom prst="rect">
            <a:avLst/>
          </a:prstGeom>
          <a:noFill/>
        </p:spPr>
        <p:txBody>
          <a:bodyPr wrap="square" rtlCol="0">
            <a:spAutoFit/>
          </a:bodyPr>
          <a:lstStyle/>
          <a:p>
            <a:pPr algn="r" rtl="1"/>
            <a:r>
              <a:rPr lang="fa-IR" sz="2800" b="1" dirty="0" smtClean="0">
                <a:cs typeface="B Nazanin" panose="00000400000000000000" pitchFamily="2" charset="-78"/>
              </a:rPr>
              <a:t>پیدایش تمدن یونان</a:t>
            </a:r>
            <a:endParaRPr lang="en-US" sz="2800" b="1" dirty="0">
              <a:cs typeface="B Nazanin" panose="00000400000000000000" pitchFamily="2" charset="-78"/>
            </a:endParaRPr>
          </a:p>
        </p:txBody>
      </p:sp>
      <p:sp>
        <p:nvSpPr>
          <p:cNvPr id="10" name="TextBox 9"/>
          <p:cNvSpPr txBox="1"/>
          <p:nvPr/>
        </p:nvSpPr>
        <p:spPr>
          <a:xfrm>
            <a:off x="5257800" y="1447800"/>
            <a:ext cx="3581400" cy="1754326"/>
          </a:xfrm>
          <a:prstGeom prst="rect">
            <a:avLst/>
          </a:prstGeom>
          <a:noFill/>
        </p:spPr>
        <p:txBody>
          <a:bodyPr wrap="square" rtlCol="0">
            <a:spAutoFit/>
          </a:bodyPr>
          <a:lstStyle/>
          <a:p>
            <a:pPr algn="r" rtl="1"/>
            <a:r>
              <a:rPr lang="fa-IR" b="1" dirty="0" smtClean="0">
                <a:cs typeface="B Nazanin" panose="00000400000000000000" pitchFamily="2" charset="-78"/>
              </a:rPr>
              <a:t>تمدن یونان مستقیما بدنبال </a:t>
            </a:r>
            <a:r>
              <a:rPr lang="fa-IR" b="1" dirty="0" smtClean="0">
                <a:cs typeface="B Nazanin" panose="00000400000000000000" pitchFamily="2" charset="-78"/>
              </a:rPr>
              <a:t>تمدن های </a:t>
            </a:r>
            <a:r>
              <a:rPr lang="fa-IR" b="1" dirty="0" smtClean="0">
                <a:cs typeface="B Nazanin" panose="00000400000000000000" pitchFamily="2" charset="-78"/>
              </a:rPr>
              <a:t>میسینی و مینوسی که به ترتیب در سرزمین اصلی یونان و جزیزه کرت واقع بودند بوجود آمد.بدین ترتیب یونان ارتباط مستقیمی با تمدنهای سومری و مصری داشته است.(موریس،37:1374)</a:t>
            </a:r>
            <a:endParaRPr lang="en-US" b="1" dirty="0">
              <a:cs typeface="B Nazanin" panose="00000400000000000000" pitchFamily="2" charset="-78"/>
            </a:endParaRPr>
          </a:p>
        </p:txBody>
      </p:sp>
      <p:sp>
        <p:nvSpPr>
          <p:cNvPr id="12" name="TextBox 11"/>
          <p:cNvSpPr txBox="1"/>
          <p:nvPr/>
        </p:nvSpPr>
        <p:spPr>
          <a:xfrm>
            <a:off x="5602432" y="5269652"/>
            <a:ext cx="3200400" cy="1477328"/>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r" rtl="1"/>
            <a:r>
              <a:rPr lang="fa-IR" b="1" dirty="0" smtClean="0">
                <a:solidFill>
                  <a:schemeClr val="tx1"/>
                </a:solidFill>
                <a:effectLst>
                  <a:outerShdw blurRad="38100" dist="38100" dir="2700000" algn="tl">
                    <a:srgbClr val="000000">
                      <a:alpha val="43137"/>
                    </a:srgbClr>
                  </a:outerShdw>
                </a:effectLst>
                <a:cs typeface="B Nazanin" panose="00000400000000000000" pitchFamily="2" charset="-78"/>
              </a:rPr>
              <a:t>قدرت میسین در قرن سیزدهم رو به کاهش نهاد یکسری عوامل باعث آغاز دورانی سیاه،سه قرن هرج و مرج و بدنبال ان بوجود آمدن تمدن کلاسیک یونان بود.(موریس،38:1374)</a:t>
            </a:r>
            <a:endParaRPr lang="en-US" b="1" dirty="0">
              <a:solidFill>
                <a:schemeClr val="tx1"/>
              </a:solidFill>
              <a:effectLst>
                <a:outerShdw blurRad="38100" dist="38100" dir="2700000" algn="tl">
                  <a:srgbClr val="000000">
                    <a:alpha val="43137"/>
                  </a:srgbClr>
                </a:outerShdw>
              </a:effectLst>
              <a:cs typeface="B Nazanin" panose="00000400000000000000" pitchFamily="2" charset="-78"/>
            </a:endParaRPr>
          </a:p>
        </p:txBody>
      </p:sp>
      <p:sp>
        <p:nvSpPr>
          <p:cNvPr id="13" name="TextBox 12"/>
          <p:cNvSpPr txBox="1"/>
          <p:nvPr/>
        </p:nvSpPr>
        <p:spPr>
          <a:xfrm>
            <a:off x="5257800" y="3497225"/>
            <a:ext cx="3619500" cy="1477328"/>
          </a:xfrm>
          <a:prstGeom prst="rect">
            <a:avLst/>
          </a:prstGeom>
          <a:noFill/>
          <a:scene3d>
            <a:camera prst="orthographicFront"/>
            <a:lightRig rig="threePt" dir="t"/>
          </a:scene3d>
        </p:spPr>
        <p:txBody>
          <a:bodyPr wrap="square" rtlCol="0">
            <a:spAutoFit/>
          </a:bodyPr>
          <a:lstStyle/>
          <a:p>
            <a:pPr algn="r" rtl="1"/>
            <a:r>
              <a:rPr lang="fa-IR" b="1" dirty="0" smtClean="0">
                <a:cs typeface="B Nazanin" panose="00000400000000000000" pitchFamily="2" charset="-78"/>
              </a:rPr>
              <a:t>به گفته کیتو خدماتی که آتن قرن پنجم به فرهنگ یونان و اروپا عرضه نموده سخت اعجاب انگیز است و مطمئنا متمدن ترین جامعه ای است که تاکنون وجود داشته است.(موریس،1374:38)</a:t>
            </a:r>
            <a:endParaRPr lang="en-US" b="1" dirty="0">
              <a:cs typeface="B Nazanin" panose="00000400000000000000" pitchFamily="2" charset="-78"/>
            </a:endParaRPr>
          </a:p>
        </p:txBody>
      </p:sp>
    </p:spTree>
    <p:extLst>
      <p:ext uri="{BB962C8B-B14F-4D97-AF65-F5344CB8AC3E}">
        <p14:creationId xmlns:p14="http://schemas.microsoft.com/office/powerpoint/2010/main" val="1355930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1000"/>
                                        <p:tgtEl>
                                          <p:spTgt spid="10"/>
                                        </p:tgtEl>
                                      </p:cBhvr>
                                    </p:animEffect>
                                  </p:childTnLst>
                                </p:cTn>
                              </p:par>
                              <p:par>
                                <p:cTn id="8" presetID="6" presetClass="entr" presetSubtype="16" fill="hold" grpId="0" nodeType="withEffect">
                                  <p:stCondLst>
                                    <p:cond delay="1000"/>
                                  </p:stCondLst>
                                  <p:childTnLst>
                                    <p:set>
                                      <p:cBhvr>
                                        <p:cTn id="9" dur="1" fill="hold">
                                          <p:stCondLst>
                                            <p:cond delay="0"/>
                                          </p:stCondLst>
                                        </p:cTn>
                                        <p:tgtEl>
                                          <p:spTgt spid="12"/>
                                        </p:tgtEl>
                                        <p:attrNameLst>
                                          <p:attrName>style.visibility</p:attrName>
                                        </p:attrNameLst>
                                      </p:cBhvr>
                                      <p:to>
                                        <p:strVal val="visible"/>
                                      </p:to>
                                    </p:set>
                                    <p:animEffect transition="in" filter="circle(in)">
                                      <p:cBhvr>
                                        <p:cTn id="10" dur="1500"/>
                                        <p:tgtEl>
                                          <p:spTgt spid="12"/>
                                        </p:tgtEl>
                                      </p:cBhvr>
                                    </p:animEffect>
                                  </p:childTnLst>
                                </p:cTn>
                              </p:par>
                              <p:par>
                                <p:cTn id="11" presetID="2" presetClass="entr" presetSubtype="4" fill="hold" grpId="0" nodeType="withEffect">
                                  <p:stCondLst>
                                    <p:cond delay="100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750" fill="hold"/>
                                        <p:tgtEl>
                                          <p:spTgt spid="13"/>
                                        </p:tgtEl>
                                        <p:attrNameLst>
                                          <p:attrName>ppt_x</p:attrName>
                                        </p:attrNameLst>
                                      </p:cBhvr>
                                      <p:tavLst>
                                        <p:tav tm="0">
                                          <p:val>
                                            <p:strVal val="#ppt_x"/>
                                          </p:val>
                                        </p:tav>
                                        <p:tav tm="100000">
                                          <p:val>
                                            <p:strVal val="#ppt_x"/>
                                          </p:val>
                                        </p:tav>
                                      </p:tavLst>
                                    </p:anim>
                                    <p:anim calcmode="lin" valueType="num">
                                      <p:cBhvr additive="base">
                                        <p:cTn id="14" dur="75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9382" y="4114800"/>
            <a:ext cx="4551218" cy="2590800"/>
          </a:xfrm>
          <a:prstGeom prst="rect">
            <a:avLst/>
          </a:prstGeom>
          <a:ln>
            <a:noFill/>
          </a:ln>
          <a:effectLst>
            <a:softEdge rad="112500"/>
          </a:effectLst>
        </p:spPr>
      </p:pic>
      <p:sp>
        <p:nvSpPr>
          <p:cNvPr id="6" name="TextBox 5"/>
          <p:cNvSpPr txBox="1"/>
          <p:nvPr/>
        </p:nvSpPr>
        <p:spPr>
          <a:xfrm>
            <a:off x="5638800" y="228600"/>
            <a:ext cx="2819400" cy="461665"/>
          </a:xfrm>
          <a:prstGeom prst="rect">
            <a:avLst/>
          </a:prstGeom>
          <a:noFill/>
          <a:ln>
            <a:noFill/>
          </a:ln>
        </p:spPr>
        <p:txBody>
          <a:bodyPr wrap="square" rtlCol="0">
            <a:spAutoFit/>
            <a:scene3d>
              <a:camera prst="orthographicFront"/>
              <a:lightRig rig="balanced" dir="t">
                <a:rot lat="0" lon="0" rev="2100000"/>
              </a:lightRig>
            </a:scene3d>
            <a:sp3d extrusionH="57150" prstMaterial="metal">
              <a:bevelT w="38100" h="25400"/>
              <a:contourClr>
                <a:schemeClr val="bg2"/>
              </a:contourClr>
            </a:sp3d>
          </a:bodyPr>
          <a:lstStyle/>
          <a:p>
            <a:pPr algn="ctr" rtl="1"/>
            <a:r>
              <a:rPr lang="fa-IR" sz="2400" b="1" dirty="0" smtClean="0">
                <a:ln w="50800">
                  <a:noFill/>
                </a:ln>
                <a:cs typeface="B Nazanin" panose="00000400000000000000" pitchFamily="2" charset="-78"/>
              </a:rPr>
              <a:t>هلنیستی</a:t>
            </a:r>
            <a:endParaRPr lang="en-US" sz="2400" b="1" dirty="0">
              <a:ln w="50800">
                <a:noFill/>
              </a:ln>
              <a:cs typeface="B Nazanin" panose="00000400000000000000" pitchFamily="2" charset="-78"/>
            </a:endParaRPr>
          </a:p>
        </p:txBody>
      </p:sp>
      <p:sp>
        <p:nvSpPr>
          <p:cNvPr id="7" name="TextBox 6"/>
          <p:cNvSpPr txBox="1"/>
          <p:nvPr/>
        </p:nvSpPr>
        <p:spPr>
          <a:xfrm>
            <a:off x="5029200" y="1295133"/>
            <a:ext cx="3200400" cy="3970318"/>
          </a:xfrm>
          <a:prstGeom prst="rect">
            <a:avLst/>
          </a:prstGeom>
          <a:noFill/>
        </p:spPr>
        <p:txBody>
          <a:bodyPr wrap="square" rtlCol="0">
            <a:spAutoFit/>
          </a:bodyPr>
          <a:lstStyle/>
          <a:p>
            <a:pPr algn="r" rtl="1"/>
            <a:r>
              <a:rPr lang="fa-IR" b="1" dirty="0" smtClean="0">
                <a:cs typeface="B Nazanin" panose="00000400000000000000" pitchFamily="2" charset="-78"/>
              </a:rPr>
              <a:t>لغت «هلنی»به تمدن یونان قبل از حمله مقدونیان اطلاق میگردد.(موریس،1374:39)</a:t>
            </a:r>
          </a:p>
          <a:p>
            <a:pPr algn="r" rtl="1"/>
            <a:endParaRPr lang="fa-IR" b="1" dirty="0">
              <a:cs typeface="B Nazanin" panose="00000400000000000000" pitchFamily="2" charset="-78"/>
            </a:endParaRPr>
          </a:p>
          <a:p>
            <a:pPr algn="r" rtl="1"/>
            <a:r>
              <a:rPr lang="fa-IR" b="1" dirty="0" smtClean="0">
                <a:cs typeface="B Nazanin" panose="00000400000000000000" pitchFamily="2" charset="-78"/>
              </a:rPr>
              <a:t>پروفسور ویچرلی در کتاب </a:t>
            </a:r>
            <a:r>
              <a:rPr lang="en-US" b="1" dirty="0">
                <a:cs typeface="B Nazanin" panose="00000400000000000000" pitchFamily="2" charset="-78"/>
              </a:rPr>
              <a:t> </a:t>
            </a:r>
            <a:r>
              <a:rPr lang="en-US" b="1" dirty="0" smtClean="0">
                <a:cs typeface="B Nazanin" panose="00000400000000000000" pitchFamily="2" charset="-78"/>
              </a:rPr>
              <a:t>“how the Greeks built cities”</a:t>
            </a:r>
            <a:r>
              <a:rPr lang="fa-IR" b="1" dirty="0" smtClean="0">
                <a:cs typeface="B Nazanin" panose="00000400000000000000" pitchFamily="2" charset="-78"/>
              </a:rPr>
              <a:t> میگوید :</a:t>
            </a:r>
          </a:p>
          <a:p>
            <a:pPr algn="r" rtl="1"/>
            <a:r>
              <a:rPr lang="fa-IR" b="1" dirty="0" smtClean="0">
                <a:cs typeface="B Nazanin" panose="00000400000000000000" pitchFamily="2" charset="-78"/>
              </a:rPr>
              <a:t>پس از حمله مقدونیان که بدون دستاورد هم نبود،شهرهای یونان عنصری حیاتی را از دست دادند و بعضی از کیفیات ظریفتر هنر و معماری یونانی ناپدید گشت،شکل متحول فرهنگ یونانی که در سالهای بعد ظاهر میشود «هلنیسستی» نامیده </a:t>
            </a:r>
            <a:r>
              <a:rPr lang="fa-IR" b="1" dirty="0" smtClean="0">
                <a:cs typeface="B Nazanin" panose="00000400000000000000" pitchFamily="2" charset="-78"/>
              </a:rPr>
              <a:t>می شود</a:t>
            </a:r>
            <a:r>
              <a:rPr lang="fa-IR" b="1" dirty="0" smtClean="0">
                <a:cs typeface="B Nazanin" panose="00000400000000000000" pitchFamily="2" charset="-78"/>
              </a:rPr>
              <a:t>.</a:t>
            </a:r>
            <a:endParaRPr lang="en-US" b="1" dirty="0">
              <a:cs typeface="B Nazanin" panose="00000400000000000000" pitchFamily="2" charset="-78"/>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988" y="228600"/>
            <a:ext cx="4551218" cy="3733800"/>
          </a:xfrm>
          <a:prstGeom prst="rect">
            <a:avLst/>
          </a:prstGeom>
          <a:ln>
            <a:noFill/>
          </a:ln>
          <a:effectLst>
            <a:softEdge rad="112500"/>
          </a:effectLst>
        </p:spPr>
      </p:pic>
    </p:spTree>
    <p:extLst>
      <p:ext uri="{BB962C8B-B14F-4D97-AF65-F5344CB8AC3E}">
        <p14:creationId xmlns:p14="http://schemas.microsoft.com/office/powerpoint/2010/main" val="217018071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6781800" cy="1143008"/>
          </a:xfrm>
        </p:spPr>
        <p:txBody>
          <a:bodyPr/>
          <a:lstStyle/>
          <a:p>
            <a:pPr algn="r" rtl="1"/>
            <a:r>
              <a:rPr lang="fa-IR" dirty="0" smtClean="0">
                <a:cs typeface="B Nazanin" panose="00000400000000000000" pitchFamily="2" charset="-78"/>
              </a:rPr>
              <a:t>خدمات یونان</a:t>
            </a:r>
            <a:endParaRPr lang="fa-IR" dirty="0">
              <a:cs typeface="B Nazanin" panose="00000400000000000000" pitchFamily="2" charset="-78"/>
            </a:endParaRPr>
          </a:p>
        </p:txBody>
      </p:sp>
      <p:sp>
        <p:nvSpPr>
          <p:cNvPr id="3" name="Content Placeholder 2"/>
          <p:cNvSpPr>
            <a:spLocks noGrp="1"/>
          </p:cNvSpPr>
          <p:nvPr>
            <p:ph idx="1"/>
          </p:nvPr>
        </p:nvSpPr>
        <p:spPr>
          <a:xfrm>
            <a:off x="457200" y="1714488"/>
            <a:ext cx="8229600" cy="4610112"/>
          </a:xfrm>
        </p:spPr>
        <p:txBody>
          <a:bodyPr>
            <a:normAutofit/>
          </a:bodyPr>
          <a:lstStyle/>
          <a:p>
            <a:pPr algn="r" rtl="1"/>
            <a:r>
              <a:rPr lang="fa-IR" dirty="0" smtClean="0">
                <a:cs typeface="B Nazanin" panose="00000400000000000000" pitchFamily="2" charset="-78"/>
              </a:rPr>
              <a:t>نخست: حرکت استعماری</a:t>
            </a:r>
          </a:p>
          <a:p>
            <a:pPr algn="r" rtl="1"/>
            <a:r>
              <a:rPr lang="fa-IR" dirty="0" smtClean="0">
                <a:cs typeface="B Nazanin" panose="00000400000000000000" pitchFamily="2" charset="-78"/>
              </a:rPr>
              <a:t>ساخت شهرهای جدید در دیگر مناطق مدیترانه برای جلوگیری از فشار جمعیت</a:t>
            </a:r>
          </a:p>
          <a:p>
            <a:pPr algn="r" rtl="1"/>
            <a:r>
              <a:rPr lang="fa-IR" dirty="0" smtClean="0">
                <a:cs typeface="B Nazanin" panose="00000400000000000000" pitchFamily="2" charset="-78"/>
              </a:rPr>
              <a:t>تکامل دو هسته ای شهرهای یونانی: آکروپلیس به عنوان مرکز مذهبی و آگورا به عنوان قلب تپنده شهر</a:t>
            </a:r>
          </a:p>
          <a:p>
            <a:pPr algn="r" rtl="1"/>
            <a:r>
              <a:rPr lang="fa-IR" dirty="0" smtClean="0">
                <a:cs typeface="B Nazanin" panose="00000400000000000000" pitchFamily="2" charset="-78"/>
              </a:rPr>
              <a:t>استفاده از شبکه شطرنجی توسط شهرسازان یونانی در اوایل قرن پنجم ق. م. به عنوان اساس شیوه ای</a:t>
            </a:r>
          </a:p>
          <a:p>
            <a:pPr algn="r" rtl="1"/>
            <a:r>
              <a:rPr lang="fa-IR" dirty="0" smtClean="0">
                <a:cs typeface="B Nazanin" panose="00000400000000000000" pitchFamily="2" charset="-78"/>
              </a:rPr>
              <a:t>سیستماتیک برای سازماندهی شهرها</a:t>
            </a:r>
          </a:p>
          <a:p>
            <a:pPr algn="r" rtl="1"/>
            <a:r>
              <a:rPr lang="fa-IR" dirty="0" smtClean="0">
                <a:cs typeface="B Nazanin" panose="00000400000000000000" pitchFamily="2" charset="-78"/>
              </a:rPr>
              <a:t>اولین طراحان شهرها: احتمالاً کاهنان هاراپا</a:t>
            </a:r>
          </a:p>
          <a:p>
            <a:pPr algn="r" rtl="1"/>
            <a:r>
              <a:rPr lang="fa-IR" dirty="0" smtClean="0">
                <a:cs typeface="B Nazanin" panose="00000400000000000000" pitchFamily="2" charset="-78"/>
              </a:rPr>
              <a:t>تضاد روشن میان دو جریان توسعه شهری دوره یونان: شکل طراحی شده (شطرنجی) و ارگانیک (الگوی رشد)</a:t>
            </a:r>
          </a:p>
          <a:p>
            <a:pPr algn="r" rtl="1"/>
            <a:r>
              <a:rPr lang="fa-IR" dirty="0" smtClean="0">
                <a:cs typeface="B Nazanin" panose="00000400000000000000" pitchFamily="2" charset="-78"/>
              </a:rPr>
              <a:t>طبیعی (مانند آتن)</a:t>
            </a:r>
            <a:endParaRPr lang="fa-IR" dirty="0">
              <a:cs typeface="B Nazanin" panose="00000400000000000000" pitchFamily="2" charset="-78"/>
            </a:endParaRPr>
          </a:p>
        </p:txBody>
      </p:sp>
    </p:spTree>
    <p:extLst>
      <p:ext uri="{BB962C8B-B14F-4D97-AF65-F5344CB8AC3E}">
        <p14:creationId xmlns:p14="http://schemas.microsoft.com/office/powerpoint/2010/main" val="23429954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1996084710"/>
              </p:ext>
            </p:extLst>
          </p:nvPr>
        </p:nvGraphicFramePr>
        <p:xfrm>
          <a:off x="76200" y="457200"/>
          <a:ext cx="8610600" cy="6096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p:cNvSpPr txBox="1"/>
          <p:nvPr/>
        </p:nvSpPr>
        <p:spPr>
          <a:xfrm>
            <a:off x="1749136" y="3289592"/>
            <a:ext cx="838200" cy="369332"/>
          </a:xfrm>
          <a:prstGeom prst="rect">
            <a:avLst/>
          </a:prstGeom>
          <a:noFill/>
        </p:spPr>
        <p:txBody>
          <a:bodyPr wrap="square" rtlCol="0">
            <a:spAutoFit/>
          </a:bodyPr>
          <a:lstStyle/>
          <a:p>
            <a:r>
              <a:rPr lang="fa-IR" b="1" dirty="0" smtClean="0"/>
              <a:t>آگورا</a:t>
            </a:r>
            <a:endParaRPr lang="en-US" b="1" dirty="0"/>
          </a:p>
        </p:txBody>
      </p:sp>
      <p:sp>
        <p:nvSpPr>
          <p:cNvPr id="9" name="TextBox 8"/>
          <p:cNvSpPr txBox="1"/>
          <p:nvPr/>
        </p:nvSpPr>
        <p:spPr>
          <a:xfrm>
            <a:off x="2168236" y="4759404"/>
            <a:ext cx="1295400" cy="646331"/>
          </a:xfrm>
          <a:prstGeom prst="rect">
            <a:avLst/>
          </a:prstGeom>
          <a:noFill/>
        </p:spPr>
        <p:txBody>
          <a:bodyPr wrap="square" rtlCol="0">
            <a:spAutoFit/>
          </a:bodyPr>
          <a:lstStyle/>
          <a:p>
            <a:pPr algn="ctr" rtl="1"/>
            <a:r>
              <a:rPr lang="fa-IR" b="1" dirty="0" smtClean="0">
                <a:cs typeface="B Nazanin" panose="00000400000000000000" pitchFamily="2" charset="-78"/>
              </a:rPr>
              <a:t>محلات مسکونی</a:t>
            </a:r>
            <a:endParaRPr lang="en-US" b="1" dirty="0">
              <a:cs typeface="B Nazanin" panose="00000400000000000000" pitchFamily="2" charset="-78"/>
            </a:endParaRPr>
          </a:p>
        </p:txBody>
      </p:sp>
      <p:sp>
        <p:nvSpPr>
          <p:cNvPr id="10" name="TextBox 9"/>
          <p:cNvSpPr txBox="1"/>
          <p:nvPr/>
        </p:nvSpPr>
        <p:spPr>
          <a:xfrm>
            <a:off x="5174672" y="4759404"/>
            <a:ext cx="1524000" cy="861774"/>
          </a:xfrm>
          <a:prstGeom prst="rect">
            <a:avLst/>
          </a:prstGeom>
          <a:noFill/>
        </p:spPr>
        <p:txBody>
          <a:bodyPr wrap="square" rtlCol="0">
            <a:spAutoFit/>
          </a:bodyPr>
          <a:lstStyle/>
          <a:p>
            <a:pPr algn="ctr" rtl="1"/>
            <a:r>
              <a:rPr lang="fa-IR" b="1" dirty="0" smtClean="0"/>
              <a:t>یک منطقه مذهبی</a:t>
            </a:r>
            <a:r>
              <a:rPr lang="fa-IR" b="1" dirty="0"/>
              <a:t> </a:t>
            </a:r>
            <a:r>
              <a:rPr lang="fa-IR" sz="1600" b="1" dirty="0" smtClean="0"/>
              <a:t>(</a:t>
            </a:r>
            <a:r>
              <a:rPr lang="fa-IR" sz="1600" b="1" dirty="0"/>
              <a:t>اگر جدا از آکروپلیس باشد</a:t>
            </a:r>
            <a:r>
              <a:rPr lang="fa-IR" sz="1600" b="1" dirty="0" smtClean="0"/>
              <a:t>.)</a:t>
            </a:r>
            <a:endParaRPr lang="en-US" b="1" dirty="0"/>
          </a:p>
        </p:txBody>
      </p:sp>
      <p:sp>
        <p:nvSpPr>
          <p:cNvPr id="11" name="TextBox 10"/>
          <p:cNvSpPr txBox="1"/>
          <p:nvPr/>
        </p:nvSpPr>
        <p:spPr>
          <a:xfrm>
            <a:off x="5327072" y="1498303"/>
            <a:ext cx="1371600" cy="646331"/>
          </a:xfrm>
          <a:prstGeom prst="rect">
            <a:avLst/>
          </a:prstGeom>
          <a:noFill/>
        </p:spPr>
        <p:txBody>
          <a:bodyPr wrap="square" rtlCol="0">
            <a:spAutoFit/>
          </a:bodyPr>
          <a:lstStyle/>
          <a:p>
            <a:pPr algn="ctr" rtl="1"/>
            <a:r>
              <a:rPr lang="fa-IR" b="1" dirty="0" smtClean="0">
                <a:cs typeface="B Nazanin" panose="00000400000000000000" pitchFamily="2" charset="-78"/>
              </a:rPr>
              <a:t>یک منطقه صنعتی</a:t>
            </a:r>
            <a:endParaRPr lang="en-US" b="1" dirty="0">
              <a:cs typeface="B Nazanin" panose="00000400000000000000" pitchFamily="2" charset="-78"/>
            </a:endParaRPr>
          </a:p>
        </p:txBody>
      </p:sp>
    </p:spTree>
    <p:extLst>
      <p:ext uri="{BB962C8B-B14F-4D97-AF65-F5344CB8AC3E}">
        <p14:creationId xmlns:p14="http://schemas.microsoft.com/office/powerpoint/2010/main" val="414133127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2"/>
          <p:cNvSpPr>
            <a:spLocks noGrp="1"/>
          </p:cNvSpPr>
          <p:nvPr>
            <p:ph idx="1"/>
          </p:nvPr>
        </p:nvSpPr>
        <p:spPr>
          <a:xfrm>
            <a:off x="4772166" y="1145702"/>
            <a:ext cx="4171667" cy="4752988"/>
          </a:xfrm>
        </p:spPr>
        <p:txBody>
          <a:bodyPr>
            <a:normAutofit fontScale="77500" lnSpcReduction="20000"/>
          </a:bodyPr>
          <a:lstStyle/>
          <a:p>
            <a:pPr algn="r" rtl="1"/>
            <a:r>
              <a:rPr lang="fa-IR" sz="2000" dirty="0" smtClean="0">
                <a:cs typeface="B Nazanin" panose="00000400000000000000" pitchFamily="2" charset="-78"/>
              </a:rPr>
              <a:t>نامی عمومی برای تپه دفاعی اولیه شهر</a:t>
            </a:r>
          </a:p>
          <a:p>
            <a:pPr algn="r" rtl="1"/>
            <a:r>
              <a:rPr lang="fa-IR" sz="2000" dirty="0" smtClean="0">
                <a:cs typeface="B Nazanin" panose="00000400000000000000" pitchFamily="2" charset="-78"/>
              </a:rPr>
              <a:t>مرکز مرتفع شهرهای قدیمی تر یونان و قلعه محصور بسیاری از شهرهای مستعمراتی آن</a:t>
            </a:r>
          </a:p>
          <a:p>
            <a:pPr algn="r" rtl="1"/>
            <a:r>
              <a:rPr lang="fa-IR" sz="2000" dirty="0" smtClean="0">
                <a:cs typeface="B Nazanin" panose="00000400000000000000" pitchFamily="2" charset="-78"/>
              </a:rPr>
              <a:t>ابتدا: در بر گیرنده تمامی شهر</a:t>
            </a:r>
          </a:p>
          <a:p>
            <a:pPr algn="r" rtl="1"/>
            <a:r>
              <a:rPr lang="fa-IR" sz="2000" dirty="0" smtClean="0">
                <a:cs typeface="B Nazanin" panose="00000400000000000000" pitchFamily="2" charset="-78"/>
              </a:rPr>
              <a:t>به تدریج: 1 - تبدیل به بخش مقدس و مذهبی شهر مثل آتن</a:t>
            </a:r>
          </a:p>
          <a:p>
            <a:pPr algn="r" rtl="1"/>
            <a:r>
              <a:rPr lang="fa-IR" sz="2000" dirty="0" smtClean="0">
                <a:cs typeface="B Nazanin" panose="00000400000000000000" pitchFamily="2" charset="-78"/>
              </a:rPr>
              <a:t>2 - تخلیه شده و در خارج محدوده شهر قرار گرفته مانند میلتوس</a:t>
            </a:r>
          </a:p>
          <a:p>
            <a:pPr algn="r" rtl="1"/>
            <a:r>
              <a:rPr lang="fa-IR" sz="2000" dirty="0" smtClean="0">
                <a:cs typeface="B Nazanin" panose="00000400000000000000" pitchFamily="2" charset="-78"/>
              </a:rPr>
              <a:t>ابتدا شهر کوچک و پیرامون آکروپلیس بدون حصار دفاعی</a:t>
            </a:r>
          </a:p>
          <a:p>
            <a:pPr algn="r" rtl="1"/>
            <a:r>
              <a:rPr lang="fa-IR" sz="2000" dirty="0" smtClean="0">
                <a:cs typeface="B Nazanin" panose="00000400000000000000" pitchFamily="2" charset="-78"/>
              </a:rPr>
              <a:t>از قرن ششم و پنجم ق. م. به بعد و ابتدا در ایونیا: ایجاد حصاری مجزا</a:t>
            </a:r>
          </a:p>
          <a:p>
            <a:pPr algn="r" rtl="1"/>
            <a:r>
              <a:rPr lang="fa-IR" sz="2000" dirty="0" smtClean="0">
                <a:cs typeface="B Nazanin" panose="00000400000000000000" pitchFamily="2" charset="-78"/>
              </a:rPr>
              <a:t>حصار دفاعی مجزای آکروپلیس: غیر دموتراتیک و نمادی از استبداد</a:t>
            </a:r>
          </a:p>
          <a:p>
            <a:pPr algn="r" rtl="1"/>
            <a:r>
              <a:rPr lang="fa-IR" sz="2000" dirty="0" smtClean="0">
                <a:cs typeface="B Nazanin" panose="00000400000000000000" pitchFamily="2" charset="-78"/>
              </a:rPr>
              <a:t>همه شهرها دارای حصار دفاعی نبودند.</a:t>
            </a:r>
          </a:p>
          <a:p>
            <a:pPr algn="r" rtl="1"/>
            <a:r>
              <a:rPr lang="fa-IR" sz="2000" dirty="0" smtClean="0">
                <a:cs typeface="B Nazanin" panose="00000400000000000000" pitchFamily="2" charset="-78"/>
              </a:rPr>
              <a:t>آتن، میلتوس و پرینه دارای دیوار پیرامون مناطق )بدون طرح یا طراحی شده( دارای حداکثر بهره برداری</a:t>
            </a:r>
          </a:p>
          <a:p>
            <a:pPr algn="r" rtl="1"/>
            <a:r>
              <a:rPr lang="fa-IR" sz="2000" dirty="0" smtClean="0">
                <a:cs typeface="B Nazanin" panose="00000400000000000000" pitchFamily="2" charset="-78"/>
              </a:rPr>
              <a:t>از حالت طبیعی زمین</a:t>
            </a:r>
            <a:endParaRPr lang="fa-IR" sz="2000" dirty="0">
              <a:cs typeface="B Nazanin" panose="00000400000000000000" pitchFamily="2" charset="-78"/>
            </a:endParaRPr>
          </a:p>
        </p:txBody>
      </p:sp>
      <p:pic>
        <p:nvPicPr>
          <p:cNvPr id="17" name="Picture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493" y="228600"/>
            <a:ext cx="4572000" cy="3429000"/>
          </a:xfrm>
          <a:prstGeom prst="rect">
            <a:avLst/>
          </a:prstGeom>
          <a:ln>
            <a:noFill/>
          </a:ln>
          <a:effectLst>
            <a:softEdge rad="112500"/>
          </a:effectLst>
        </p:spPr>
      </p:pic>
      <p:sp>
        <p:nvSpPr>
          <p:cNvPr id="19" name="TextBox 18"/>
          <p:cNvSpPr txBox="1"/>
          <p:nvPr/>
        </p:nvSpPr>
        <p:spPr>
          <a:xfrm>
            <a:off x="6109853" y="228600"/>
            <a:ext cx="1496291" cy="400110"/>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r" rtl="1"/>
            <a:r>
              <a:rPr lang="fa-IR" sz="2000" b="1" dirty="0" smtClean="0"/>
              <a:t>آکروپلیس</a:t>
            </a:r>
            <a:endParaRPr lang="en-US" sz="2000" b="1" dirty="0"/>
          </a:p>
        </p:txBody>
      </p:sp>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532" y="3717820"/>
            <a:ext cx="4469584" cy="3152690"/>
          </a:xfrm>
          <a:prstGeom prst="rect">
            <a:avLst/>
          </a:prstGeom>
          <a:ln>
            <a:noFill/>
          </a:ln>
          <a:effectLst>
            <a:softEdge rad="112500"/>
          </a:effectLst>
        </p:spPr>
      </p:pic>
    </p:spTree>
    <p:extLst>
      <p:ext uri="{BB962C8B-B14F-4D97-AF65-F5344CB8AC3E}">
        <p14:creationId xmlns:p14="http://schemas.microsoft.com/office/powerpoint/2010/main" val="194139590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circle(in)">
                                      <p:cBhvr>
                                        <p:cTn id="19"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6177"/>
            <a:ext cx="4724035" cy="3352800"/>
          </a:xfrm>
        </p:spPr>
      </p:pic>
      <p:sp>
        <p:nvSpPr>
          <p:cNvPr id="4" name="Rectangle 3"/>
          <p:cNvSpPr/>
          <p:nvPr/>
        </p:nvSpPr>
        <p:spPr>
          <a:xfrm>
            <a:off x="0" y="0"/>
            <a:ext cx="9144000" cy="6858000"/>
          </a:xfrm>
          <a:prstGeom prst="rect">
            <a:avLst/>
          </a:prstGeom>
          <a:solidFill>
            <a:srgbClr val="00C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6553200" y="228600"/>
            <a:ext cx="2209800" cy="369332"/>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fa-I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آگورا</a:t>
            </a:r>
            <a:endParaRPr 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6" name="TextBox 5"/>
          <p:cNvSpPr txBox="1"/>
          <p:nvPr/>
        </p:nvSpPr>
        <p:spPr>
          <a:xfrm>
            <a:off x="4876800" y="681443"/>
            <a:ext cx="3886200" cy="3477875"/>
          </a:xfrm>
          <a:prstGeom prst="rect">
            <a:avLst/>
          </a:prstGeom>
          <a:noFill/>
        </p:spPr>
        <p:txBody>
          <a:bodyPr wrap="square" rtlCol="0">
            <a:spAutoFit/>
          </a:bodyPr>
          <a:lstStyle/>
          <a:p>
            <a:pPr lvl="0" algn="justLow" rtl="1"/>
            <a:r>
              <a:rPr lang="fa-IR" sz="2000" b="1" dirty="0">
                <a:cs typeface="B Kamran" pitchFamily="2" charset="-78"/>
              </a:rPr>
              <a:t>آگورا فقط یک فضای عمومی در شهر نبوده بلکه مرکز شهر وقلب تپنده ی آن محسوب می شده است.این مکان که محل اجتماع همیشگی تمام شهروندان بوده به یکباره بوجود نیامده بلکه صحنه ی حیات اجتماعی ,اقتصادی وسیاسی روزانه جامعه بوده است.(ویچرلی,چگونه یونانیان شهرها را می ساختند)</a:t>
            </a:r>
          </a:p>
          <a:p>
            <a:pPr lvl="0" algn="justLow" rtl="1"/>
            <a:r>
              <a:rPr lang="fa-IR" sz="2000" b="1" dirty="0">
                <a:cs typeface="B Kamran" pitchFamily="2" charset="-78"/>
              </a:rPr>
              <a:t>آگورا تا حد امکان در مرکز فیزیکی شهر واقع شده بود و در شهرهای بندری در کنار بندر قرار می گرفت,در شهرهای طراحی نشده محل طبیعی اگورا در حد فاصل میان دروازه ی شهر و آکروپلیس بوده است.(</a:t>
            </a:r>
            <a:r>
              <a:rPr lang="fa-IR" sz="2000" b="1" dirty="0" smtClean="0">
                <a:cs typeface="B Kamran" pitchFamily="2" charset="-78"/>
              </a:rPr>
              <a:t>موریس,1374,41</a:t>
            </a:r>
            <a:r>
              <a:rPr lang="fa-IR" sz="2000" b="1" dirty="0">
                <a:cs typeface="B Kamran" pitchFamily="2" charset="-78"/>
              </a:rPr>
              <a:t>)</a:t>
            </a:r>
          </a:p>
          <a:p>
            <a:endParaRPr lang="en-US" sz="2000" b="1" dirty="0"/>
          </a:p>
        </p:txBody>
      </p:sp>
      <p:sp>
        <p:nvSpPr>
          <p:cNvPr id="8" name="TextBox 7"/>
          <p:cNvSpPr txBox="1"/>
          <p:nvPr/>
        </p:nvSpPr>
        <p:spPr>
          <a:xfrm>
            <a:off x="76200" y="2967291"/>
            <a:ext cx="2743200" cy="369332"/>
          </a:xfrm>
          <a:prstGeom prst="rect">
            <a:avLst/>
          </a:prstGeom>
          <a:noFill/>
        </p:spPr>
        <p:txBody>
          <a:bodyPr wrap="square" rtlCol="0">
            <a:spAutoFit/>
          </a:bodyPr>
          <a:lstStyle/>
          <a:p>
            <a:r>
              <a:rPr lang="en-US" b="1" dirty="0" smtClean="0">
                <a:solidFill>
                  <a:srgbClr val="7030A0"/>
                </a:solidFill>
                <a:effectLst>
                  <a:outerShdw blurRad="38100" dist="38100" dir="2700000" algn="tl">
                    <a:srgbClr val="000000">
                      <a:alpha val="43137"/>
                    </a:srgbClr>
                  </a:outerShdw>
                </a:effectLst>
              </a:rPr>
              <a:t>Vroma.org</a:t>
            </a:r>
            <a:endParaRPr lang="en-US" b="1" dirty="0">
              <a:solidFill>
                <a:srgbClr val="7030A0"/>
              </a:solidFill>
              <a:effectLst>
                <a:outerShdw blurRad="38100" dist="38100" dir="2700000" algn="tl">
                  <a:srgbClr val="000000">
                    <a:alpha val="43137"/>
                  </a:srgbClr>
                </a:outerShdw>
              </a:effectLst>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3975100"/>
            <a:ext cx="4090987" cy="288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5105400" y="6488668"/>
            <a:ext cx="2743200" cy="369332"/>
          </a:xfrm>
          <a:prstGeom prst="rect">
            <a:avLst/>
          </a:prstGeom>
          <a:noFill/>
        </p:spPr>
        <p:txBody>
          <a:bodyPr wrap="square" rtlCol="0">
            <a:spAutoFit/>
          </a:bodyPr>
          <a:lstStyle/>
          <a:p>
            <a:r>
              <a:rPr lang="en-US" dirty="0"/>
              <a:t>www.hellotravel.com</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200" y="3502807"/>
            <a:ext cx="4857750" cy="3355193"/>
          </a:xfrm>
          <a:prstGeom prst="rect">
            <a:avLst/>
          </a:prstGeom>
        </p:spPr>
      </p:pic>
      <p:sp>
        <p:nvSpPr>
          <p:cNvPr id="15" name="TextBox 14"/>
          <p:cNvSpPr txBox="1"/>
          <p:nvPr/>
        </p:nvSpPr>
        <p:spPr>
          <a:xfrm>
            <a:off x="228600" y="3502807"/>
            <a:ext cx="4343400" cy="369332"/>
          </a:xfrm>
          <a:prstGeom prst="rect">
            <a:avLst/>
          </a:prstGeom>
          <a:noFill/>
        </p:spPr>
        <p:txBody>
          <a:bodyPr wrap="square" rtlCol="0">
            <a:spAutoFit/>
          </a:bodyPr>
          <a:lstStyle/>
          <a:p>
            <a:r>
              <a:rPr lang="fa-IR" b="1" dirty="0" smtClean="0"/>
              <a:t>نقشه کاخ شهر کنوسس</a:t>
            </a:r>
            <a:endParaRPr lang="en-US" b="1" dirty="0"/>
          </a:p>
        </p:txBody>
      </p:sp>
      <p:sp>
        <p:nvSpPr>
          <p:cNvPr id="13" name="TextBox 12"/>
          <p:cNvSpPr txBox="1"/>
          <p:nvPr/>
        </p:nvSpPr>
        <p:spPr>
          <a:xfrm>
            <a:off x="-62345" y="6488668"/>
            <a:ext cx="2590800" cy="369332"/>
          </a:xfrm>
          <a:prstGeom prst="rect">
            <a:avLst/>
          </a:prstGeom>
          <a:noFill/>
        </p:spPr>
        <p:txBody>
          <a:bodyPr wrap="square" rtlCol="0">
            <a:spAutoFit/>
          </a:bodyPr>
          <a:lstStyle/>
          <a:p>
            <a:r>
              <a:rPr lang="en-US" dirty="0" smtClean="0"/>
              <a:t>Timetrips.co.uk</a:t>
            </a:r>
            <a:endParaRPr lang="en-US" dirty="0"/>
          </a:p>
        </p:txBody>
      </p:sp>
      <p:sp>
        <p:nvSpPr>
          <p:cNvPr id="10" name="Rectangle 9"/>
          <p:cNvSpPr/>
          <p:nvPr/>
        </p:nvSpPr>
        <p:spPr>
          <a:xfrm>
            <a:off x="-76200" y="2374"/>
            <a:ext cx="9242929" cy="6855625"/>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2" name="Picture 4" descr="F:\azad\athens_view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084" y="1489086"/>
            <a:ext cx="4734544" cy="5009981"/>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5266260" y="1236202"/>
            <a:ext cx="3078073" cy="4524315"/>
          </a:xfrm>
          <a:prstGeom prst="rect">
            <a:avLst/>
          </a:prstGeom>
          <a:noFill/>
        </p:spPr>
        <p:txBody>
          <a:bodyPr wrap="square" rtlCol="0">
            <a:spAutoFit/>
          </a:bodyPr>
          <a:lstStyle/>
          <a:p>
            <a:pPr lvl="0" algn="ctr" rtl="1"/>
            <a:r>
              <a:rPr lang="fa-IR" sz="2400" b="1" dirty="0">
                <a:cs typeface="B Nazanin" panose="00000400000000000000" pitchFamily="2" charset="-78"/>
              </a:rPr>
              <a:t>از قرن ششم وپنجم قبل از میلاد ایجاد حصار دفاعی اطراف شهر ضروری </a:t>
            </a:r>
            <a:r>
              <a:rPr lang="fa-IR" sz="2400" b="1" dirty="0" smtClean="0">
                <a:cs typeface="B Nazanin" panose="00000400000000000000" pitchFamily="2" charset="-78"/>
              </a:rPr>
              <a:t>مینمود,که </a:t>
            </a:r>
            <a:r>
              <a:rPr lang="fa-IR" sz="2400" b="1" dirty="0">
                <a:cs typeface="B Nazanin" panose="00000400000000000000" pitchFamily="2" charset="-78"/>
              </a:rPr>
              <a:t>یونان دموکراتیک این زمان نیز تامین امنیت کل جامعه را امری ضروری ولازم تشخیص میداد. ویژگی این حصارها انعطاف پذیری بود .(</a:t>
            </a:r>
            <a:r>
              <a:rPr lang="fa-IR" sz="2400" b="1" dirty="0" smtClean="0">
                <a:cs typeface="B Nazanin" panose="00000400000000000000" pitchFamily="2" charset="-78"/>
              </a:rPr>
              <a:t>موریس,,1374,41</a:t>
            </a:r>
            <a:r>
              <a:rPr lang="fa-IR" sz="2400" b="1" dirty="0">
                <a:cs typeface="B Nazanin" panose="00000400000000000000" pitchFamily="2" charset="-78"/>
              </a:rPr>
              <a:t>)</a:t>
            </a:r>
          </a:p>
          <a:p>
            <a:pPr lvl="0" algn="ctr" rtl="1"/>
            <a:endParaRPr lang="fa-IR" sz="2400" b="1" dirty="0">
              <a:cs typeface="B Nazanin" panose="00000400000000000000" pitchFamily="2" charset="-78"/>
            </a:endParaRPr>
          </a:p>
          <a:p>
            <a:pPr algn="ctr"/>
            <a:endParaRPr lang="en-US" sz="2400" b="1" dirty="0">
              <a:cs typeface="B Nazanin" panose="00000400000000000000" pitchFamily="2" charset="-78"/>
            </a:endParaRPr>
          </a:p>
        </p:txBody>
      </p:sp>
      <p:sp>
        <p:nvSpPr>
          <p:cNvPr id="11" name="TextBox 10"/>
          <p:cNvSpPr txBox="1"/>
          <p:nvPr/>
        </p:nvSpPr>
        <p:spPr>
          <a:xfrm>
            <a:off x="5825836" y="244641"/>
            <a:ext cx="2057400" cy="523220"/>
          </a:xfrm>
          <a:prstGeom prst="rect">
            <a:avLst/>
          </a:prstGeom>
          <a:noFill/>
          <a:ln>
            <a:noFill/>
          </a:ln>
        </p:spPr>
        <p:style>
          <a:lnRef idx="2">
            <a:schemeClr val="accent3"/>
          </a:lnRef>
          <a:fillRef idx="1">
            <a:schemeClr val="lt1"/>
          </a:fillRef>
          <a:effectRef idx="0">
            <a:schemeClr val="accent3"/>
          </a:effectRef>
          <a:fontRef idx="minor">
            <a:schemeClr val="dk1"/>
          </a:fontRef>
        </p:style>
        <p:txBody>
          <a:bodyPr wrap="square" rtlCol="0">
            <a:spAutoFit/>
          </a:bodyPr>
          <a:lstStyle/>
          <a:p>
            <a:pPr algn="r" rtl="1"/>
            <a:r>
              <a:rPr lang="fa-IR" sz="2800" b="1" dirty="0" smtClean="0">
                <a:cs typeface="B Nazanin" panose="00000400000000000000" pitchFamily="2" charset="-78"/>
              </a:rPr>
              <a:t>حصار شهر</a:t>
            </a:r>
            <a:endParaRPr lang="en-US" sz="2800" b="1" dirty="0">
              <a:cs typeface="B Nazanin" panose="00000400000000000000" pitchFamily="2" charset="-78"/>
            </a:endParaRPr>
          </a:p>
        </p:txBody>
      </p:sp>
    </p:spTree>
    <p:extLst>
      <p:ext uri="{BB962C8B-B14F-4D97-AF65-F5344CB8AC3E}">
        <p14:creationId xmlns:p14="http://schemas.microsoft.com/office/powerpoint/2010/main" val="2973657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2052"/>
                                        </p:tgtEl>
                                        <p:attrNameLst>
                                          <p:attrName>style.visibility</p:attrName>
                                        </p:attrNameLst>
                                      </p:cBhvr>
                                      <p:to>
                                        <p:strVal val="visible"/>
                                      </p:to>
                                    </p:set>
                                    <p:animEffect transition="in" filter="randombar(horizontal)">
                                      <p:cBhvr>
                                        <p:cTn id="24" dur="5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895" y="0"/>
            <a:ext cx="8893934" cy="662940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362200" y="21151"/>
            <a:ext cx="5486400" cy="461665"/>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square" rtlCol="0">
            <a:spAutoFit/>
          </a:bodyPr>
          <a:lstStyle/>
          <a:p>
            <a:pPr algn="ctr"/>
            <a:r>
              <a:rPr lang="fa-IR" sz="2400" b="1" dirty="0">
                <a:ln w="12700">
                  <a:solidFill>
                    <a:schemeClr val="bg1"/>
                  </a:solidFill>
                  <a:prstDash val="solid"/>
                </a:ln>
                <a:solidFill>
                  <a:schemeClr val="bg2">
                    <a:tint val="85000"/>
                    <a:satMod val="155000"/>
                  </a:schemeClr>
                </a:solidFill>
                <a:effectLst>
                  <a:outerShdw blurRad="41275" dist="20320" dir="1800000" algn="tl" rotWithShape="0">
                    <a:srgbClr val="000000">
                      <a:alpha val="40000"/>
                    </a:srgbClr>
                  </a:outerShdw>
                </a:effectLst>
                <a:cs typeface="B Mitra" pitchFamily="2" charset="-78"/>
              </a:rPr>
              <a:t>بررسی چند جانبه شهرهای یونان در دوران هلنی</a:t>
            </a:r>
            <a:endParaRPr lang="en-US" sz="2400" b="1" dirty="0">
              <a:ln w="12700">
                <a:solidFill>
                  <a:schemeClr val="bg1"/>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 name="TextBox 4"/>
          <p:cNvSpPr txBox="1"/>
          <p:nvPr/>
        </p:nvSpPr>
        <p:spPr>
          <a:xfrm>
            <a:off x="7239000" y="838200"/>
            <a:ext cx="1485900" cy="2862322"/>
          </a:xfrm>
          <a:prstGeom prst="rect">
            <a:avLst/>
          </a:prstGeom>
          <a:noFill/>
        </p:spPr>
        <p:txBody>
          <a:bodyPr wrap="square" rtlCol="0">
            <a:spAutoFit/>
          </a:bodyPr>
          <a:lstStyle/>
          <a:p>
            <a:pPr algn="r" rtl="1"/>
            <a:r>
              <a:rPr lang="fa-IR" b="1" dirty="0">
                <a:cs typeface="B Yekan" pitchFamily="2" charset="-78"/>
              </a:rPr>
              <a:t>میلتوس</a:t>
            </a:r>
            <a:r>
              <a:rPr lang="fa-IR" b="1" dirty="0" smtClean="0">
                <a:cs typeface="B Yekan" pitchFamily="2" charset="-78"/>
              </a:rPr>
              <a:t>:</a:t>
            </a:r>
          </a:p>
          <a:p>
            <a:pPr algn="r" rtl="1"/>
            <a:endParaRPr lang="fa-IR" b="1" dirty="0">
              <a:cs typeface="B Yekan" pitchFamily="2" charset="-78"/>
            </a:endParaRPr>
          </a:p>
          <a:p>
            <a:pPr algn="r" rtl="1"/>
            <a:endParaRPr lang="fa-IR" b="1" dirty="0">
              <a:cs typeface="B Yekan" pitchFamily="2" charset="-78"/>
            </a:endParaRPr>
          </a:p>
          <a:p>
            <a:pPr algn="r" rtl="1"/>
            <a:endParaRPr lang="fa-IR" b="1" dirty="0" smtClean="0">
              <a:cs typeface="B Yekan" pitchFamily="2" charset="-78"/>
            </a:endParaRPr>
          </a:p>
          <a:p>
            <a:pPr algn="r" rtl="1"/>
            <a:endParaRPr lang="fa-IR" b="1" dirty="0">
              <a:cs typeface="B Yekan" pitchFamily="2" charset="-78"/>
            </a:endParaRPr>
          </a:p>
          <a:p>
            <a:pPr algn="r" rtl="1"/>
            <a:endParaRPr lang="fa-IR" b="1" dirty="0" smtClean="0">
              <a:cs typeface="B Yekan" pitchFamily="2" charset="-78"/>
            </a:endParaRPr>
          </a:p>
          <a:p>
            <a:pPr algn="r" rtl="1"/>
            <a:endParaRPr lang="fa-IR" b="1" dirty="0">
              <a:cs typeface="B Yekan" pitchFamily="2" charset="-78"/>
            </a:endParaRPr>
          </a:p>
          <a:p>
            <a:pPr algn="r" rtl="1"/>
            <a:endParaRPr lang="fa-IR" b="1" dirty="0" smtClean="0">
              <a:cs typeface="B Yekan" pitchFamily="2" charset="-78"/>
            </a:endParaRPr>
          </a:p>
          <a:p>
            <a:pPr algn="r" rtl="1"/>
            <a:endParaRPr lang="fa-IR" b="1" dirty="0">
              <a:cs typeface="B Yekan" pitchFamily="2" charset="-78"/>
            </a:endParaRPr>
          </a:p>
          <a:p>
            <a:pPr algn="r" rtl="1"/>
            <a:endParaRPr lang="fa-IR" b="1" dirty="0" smtClean="0">
              <a:cs typeface="B Yekan" pitchFamily="2" charset="-78"/>
            </a:endParaRPr>
          </a:p>
        </p:txBody>
      </p:sp>
    </p:spTree>
    <p:extLst>
      <p:ext uri="{BB962C8B-B14F-4D97-AF65-F5344CB8AC3E}">
        <p14:creationId xmlns:p14="http://schemas.microsoft.com/office/powerpoint/2010/main" val="274430355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1151"/>
            <a:ext cx="9144000" cy="68368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7228114" y="1524000"/>
            <a:ext cx="1883229" cy="369332"/>
          </a:xfrm>
          <a:prstGeom prst="rect">
            <a:avLst/>
          </a:prstGeom>
          <a:solidFill>
            <a:srgbClr val="FFFF00"/>
          </a:solidFill>
        </p:spPr>
        <p:txBody>
          <a:bodyPr wrap="square" rtlCol="0">
            <a:spAutoFit/>
          </a:bodyPr>
          <a:lstStyle/>
          <a:p>
            <a:pPr algn="ctr"/>
            <a:r>
              <a:rPr lang="fa-IR" b="1" dirty="0" smtClean="0">
                <a:solidFill>
                  <a:schemeClr val="bg1"/>
                </a:solidFill>
                <a:effectLst>
                  <a:outerShdw blurRad="38100" dist="38100" dir="2700000" algn="tl">
                    <a:srgbClr val="000000">
                      <a:alpha val="43137"/>
                    </a:srgbClr>
                  </a:outerShdw>
                </a:effectLst>
              </a:rPr>
              <a:t>پرینه</a:t>
            </a:r>
            <a:endParaRPr lang="en-US" b="1" dirty="0">
              <a:solidFill>
                <a:schemeClr val="bg1"/>
              </a:solidFill>
              <a:effectLst>
                <a:outerShdw blurRad="38100" dist="38100" dir="2700000" algn="tl">
                  <a:srgbClr val="000000">
                    <a:alpha val="43137"/>
                  </a:srgbClr>
                </a:outerShdw>
              </a:effectLst>
            </a:endParaRPr>
          </a:p>
        </p:txBody>
      </p:sp>
      <p:sp>
        <p:nvSpPr>
          <p:cNvPr id="10" name="TextBox 9"/>
          <p:cNvSpPr txBox="1"/>
          <p:nvPr/>
        </p:nvSpPr>
        <p:spPr>
          <a:xfrm>
            <a:off x="0" y="21151"/>
            <a:ext cx="4522862" cy="2031325"/>
          </a:xfrm>
          <a:prstGeom prst="rect">
            <a:avLst/>
          </a:prstGeom>
          <a:solidFill>
            <a:srgbClr val="FFFF00"/>
          </a:solidFill>
        </p:spPr>
        <p:txBody>
          <a:bodyPr wrap="square" rtlCol="0">
            <a:spAutoFit/>
          </a:bodyPr>
          <a:lstStyle/>
          <a:p>
            <a:pPr algn="ctr" rtl="1"/>
            <a:r>
              <a:rPr lang="fa-IR" dirty="0">
                <a:solidFill>
                  <a:schemeClr val="bg1"/>
                </a:solidFill>
                <a:cs typeface="B Kamran" pitchFamily="2" charset="-78"/>
              </a:rPr>
              <a:t>شهر پرینه شاید بهترین نمونه ی موجود را به دست دهد که در </a:t>
            </a:r>
            <a:r>
              <a:rPr lang="fa-IR" dirty="0" smtClean="0">
                <a:solidFill>
                  <a:schemeClr val="bg1"/>
                </a:solidFill>
                <a:cs typeface="B Kamran" pitchFamily="2" charset="-78"/>
              </a:rPr>
              <a:t>آن </a:t>
            </a:r>
            <a:r>
              <a:rPr lang="fa-IR" dirty="0">
                <a:solidFill>
                  <a:schemeClr val="bg1"/>
                </a:solidFill>
                <a:cs typeface="B Kamran" pitchFamily="2" charset="-78"/>
              </a:rPr>
              <a:t>ایده ی طراحی واحدی </a:t>
            </a:r>
            <a:r>
              <a:rPr lang="fa-IR" dirty="0" smtClean="0">
                <a:solidFill>
                  <a:schemeClr val="bg1"/>
                </a:solidFill>
                <a:cs typeface="B Kamran" pitchFamily="2" charset="-78"/>
              </a:rPr>
              <a:t>بر کل </a:t>
            </a:r>
            <a:r>
              <a:rPr lang="fa-IR" dirty="0">
                <a:solidFill>
                  <a:schemeClr val="bg1"/>
                </a:solidFill>
                <a:cs typeface="B Kamran" pitchFamily="2" charset="-78"/>
              </a:rPr>
              <a:t>شهر حاکم است.جالبترین </a:t>
            </a:r>
            <a:r>
              <a:rPr lang="fa-IR" dirty="0" smtClean="0">
                <a:solidFill>
                  <a:schemeClr val="bg1"/>
                </a:solidFill>
                <a:cs typeface="B Kamran" pitchFamily="2" charset="-78"/>
              </a:rPr>
              <a:t>نکته در </a:t>
            </a:r>
            <a:r>
              <a:rPr lang="fa-IR" dirty="0">
                <a:solidFill>
                  <a:schemeClr val="bg1"/>
                </a:solidFill>
                <a:cs typeface="B Kamran" pitchFamily="2" charset="-78"/>
              </a:rPr>
              <a:t>مورد پرینه هماهنگی </a:t>
            </a:r>
            <a:r>
              <a:rPr lang="fa-IR" dirty="0" smtClean="0">
                <a:solidFill>
                  <a:schemeClr val="bg1"/>
                </a:solidFill>
                <a:cs typeface="B Kamran" pitchFamily="2" charset="-78"/>
              </a:rPr>
              <a:t>کامل معماری </a:t>
            </a:r>
            <a:r>
              <a:rPr lang="fa-IR" dirty="0">
                <a:solidFill>
                  <a:schemeClr val="bg1"/>
                </a:solidFill>
                <a:cs typeface="B Kamran" pitchFamily="2" charset="-78"/>
              </a:rPr>
              <a:t>و طرح ریزی است که از </a:t>
            </a:r>
            <a:r>
              <a:rPr lang="fa-IR" dirty="0" smtClean="0">
                <a:solidFill>
                  <a:schemeClr val="bg1"/>
                </a:solidFill>
                <a:cs typeface="B Kamran" pitchFamily="2" charset="-78"/>
              </a:rPr>
              <a:t>فرم </a:t>
            </a:r>
            <a:r>
              <a:rPr lang="fa-IR" dirty="0">
                <a:solidFill>
                  <a:schemeClr val="bg1"/>
                </a:solidFill>
                <a:cs typeface="B Kamran" pitchFamily="2" charset="-78"/>
              </a:rPr>
              <a:t>کلی شهر تا کوچکترین جزئیات را در بر می گیرد.وقتی آدمی </a:t>
            </a:r>
            <a:r>
              <a:rPr lang="fa-IR" dirty="0" smtClean="0">
                <a:solidFill>
                  <a:schemeClr val="bg1"/>
                </a:solidFill>
                <a:cs typeface="B Kamran" pitchFamily="2" charset="-78"/>
              </a:rPr>
              <a:t>بر </a:t>
            </a:r>
            <a:r>
              <a:rPr lang="fa-IR" dirty="0" smtClean="0">
                <a:solidFill>
                  <a:schemeClr val="bg1"/>
                </a:solidFill>
                <a:cs typeface="B Kamran" pitchFamily="2" charset="-78"/>
              </a:rPr>
              <a:t>صفه ی سنگی </a:t>
            </a:r>
            <a:r>
              <a:rPr lang="fa-IR" dirty="0">
                <a:solidFill>
                  <a:schemeClr val="bg1"/>
                </a:solidFill>
                <a:cs typeface="B Kamran" pitchFamily="2" charset="-78"/>
              </a:rPr>
              <a:t>تالار اجتماعات مینشیند ارتباط محکم و مستقیم </a:t>
            </a:r>
            <a:r>
              <a:rPr lang="fa-IR" dirty="0" smtClean="0">
                <a:solidFill>
                  <a:schemeClr val="bg1"/>
                </a:solidFill>
                <a:cs typeface="B Kamran" pitchFamily="2" charset="-78"/>
              </a:rPr>
              <a:t>شکل </a:t>
            </a:r>
            <a:r>
              <a:rPr lang="fa-IR" dirty="0">
                <a:solidFill>
                  <a:schemeClr val="bg1"/>
                </a:solidFill>
                <a:cs typeface="B Kamran" pitchFamily="2" charset="-78"/>
              </a:rPr>
              <a:t>ومکان هر قطعه سنگ را با طرح کل شهر احساس </a:t>
            </a:r>
            <a:r>
              <a:rPr lang="fa-IR" dirty="0" smtClean="0">
                <a:solidFill>
                  <a:schemeClr val="bg1"/>
                </a:solidFill>
                <a:cs typeface="B Kamran" pitchFamily="2" charset="-78"/>
              </a:rPr>
              <a:t>میکند</a:t>
            </a:r>
            <a:r>
              <a:rPr lang="fa-IR" dirty="0">
                <a:solidFill>
                  <a:schemeClr val="bg1"/>
                </a:solidFill>
                <a:cs typeface="B Kamran" pitchFamily="2" charset="-78"/>
              </a:rPr>
              <a:t>.(بیکن,ادموند,طراحی شهرها,1386,80)</a:t>
            </a:r>
          </a:p>
          <a:p>
            <a:pPr algn="ctr"/>
            <a:endParaRPr lang="en-US" dirty="0">
              <a:solidFill>
                <a:schemeClr val="bg1"/>
              </a:solidFill>
            </a:endParaRPr>
          </a:p>
        </p:txBody>
      </p:sp>
    </p:spTree>
    <p:extLst>
      <p:ext uri="{BB962C8B-B14F-4D97-AF65-F5344CB8AC3E}">
        <p14:creationId xmlns:p14="http://schemas.microsoft.com/office/powerpoint/2010/main" val="3716537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 calcmode="lin" valueType="num">
                                      <p:cBhvr additive="base">
                                        <p:cTn id="7" dur="500" fill="hold"/>
                                        <p:tgtEl>
                                          <p:spTgt spid="1028"/>
                                        </p:tgtEl>
                                        <p:attrNameLst>
                                          <p:attrName>ppt_x</p:attrName>
                                        </p:attrNameLst>
                                      </p:cBhvr>
                                      <p:tavLst>
                                        <p:tav tm="0">
                                          <p:val>
                                            <p:strVal val="#ppt_x"/>
                                          </p:val>
                                        </p:tav>
                                        <p:tav tm="100000">
                                          <p:val>
                                            <p:strVal val="#ppt_x"/>
                                          </p:val>
                                        </p:tav>
                                      </p:tavLst>
                                    </p:anim>
                                    <p:anim calcmode="lin" valueType="num">
                                      <p:cBhvr additive="base">
                                        <p:cTn id="8"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181600" y="228600"/>
            <a:ext cx="2514600" cy="400110"/>
          </a:xfrm>
          <a:prstGeom prst="rect">
            <a:avLst/>
          </a:prstGeom>
          <a:noFill/>
          <a:ln>
            <a:noFill/>
          </a:ln>
        </p:spPr>
        <p:txBody>
          <a:bodyPr wrap="square" rtlCol="0">
            <a:spAutoFit/>
          </a:bodyPr>
          <a:lstStyle/>
          <a:p>
            <a:pPr algn="ctr" rtl="1"/>
            <a:r>
              <a:rPr lang="fa-IR" sz="20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Nazanin" panose="00000400000000000000" pitchFamily="2" charset="-78"/>
              </a:rPr>
              <a:t>آتن</a:t>
            </a:r>
            <a:endParaRPr lang="en-US" sz="2000" b="1" dirty="0">
              <a:ln w="18415" cmpd="sng">
                <a:solidFill>
                  <a:srgbClr val="FFFFFF"/>
                </a:solidFill>
                <a:prstDash val="solid"/>
              </a:ln>
              <a:solidFill>
                <a:srgbClr val="FFFFFF"/>
              </a:solidFill>
              <a:effectLst>
                <a:outerShdw blurRad="63500" dir="3600000" algn="tl" rotWithShape="0">
                  <a:srgbClr val="000000">
                    <a:alpha val="70000"/>
                  </a:srgbClr>
                </a:outerShdw>
              </a:effectLst>
              <a:cs typeface="B Nazanin" panose="00000400000000000000" pitchFamily="2" charset="-78"/>
            </a:endParaRPr>
          </a:p>
        </p:txBody>
      </p:sp>
      <p:sp>
        <p:nvSpPr>
          <p:cNvPr id="6" name="TextBox 5"/>
          <p:cNvSpPr txBox="1"/>
          <p:nvPr/>
        </p:nvSpPr>
        <p:spPr>
          <a:xfrm>
            <a:off x="3810000" y="1094363"/>
            <a:ext cx="4343400" cy="2246769"/>
          </a:xfrm>
          <a:prstGeom prst="rect">
            <a:avLst/>
          </a:prstGeom>
          <a:noFill/>
        </p:spPr>
        <p:txBody>
          <a:bodyPr wrap="square" rtlCol="0">
            <a:spAutoFit/>
          </a:bodyPr>
          <a:lstStyle/>
          <a:p>
            <a:pPr algn="r"/>
            <a:r>
              <a:rPr lang="fa-IR" sz="2000" dirty="0" smtClean="0">
                <a:cs typeface="B Nazanin" panose="00000400000000000000" pitchFamily="2" charset="-78"/>
              </a:rPr>
              <a:t>آتن </a:t>
            </a:r>
            <a:r>
              <a:rPr lang="fa-IR" sz="2000" dirty="0">
                <a:cs typeface="B Nazanin" panose="00000400000000000000" pitchFamily="2" charset="-78"/>
              </a:rPr>
              <a:t>متمدن ترین جامعه ایست که تا کنون خدمات زیادی به یونان و اروپا داشته است (کیتو)</a:t>
            </a:r>
          </a:p>
          <a:p>
            <a:pPr algn="r" rtl="1"/>
            <a:r>
              <a:rPr lang="fa-IR" sz="2000" dirty="0">
                <a:cs typeface="B Nazanin" panose="00000400000000000000" pitchFamily="2" charset="-78"/>
              </a:rPr>
              <a:t>بر خلاف میلتوس آتن هرگز طراحی نشده . اکروپلیس اتن که در محله دهکده </a:t>
            </a:r>
            <a:r>
              <a:rPr lang="fa-IR" sz="2000" dirty="0" smtClean="0">
                <a:cs typeface="B Nazanin" panose="00000400000000000000" pitchFamily="2" charset="-78"/>
              </a:rPr>
              <a:t>نئولتیک بنا شده، بهترین درطبیعی </a:t>
            </a:r>
            <a:r>
              <a:rPr lang="fa-IR" sz="2000" dirty="0">
                <a:cs typeface="B Nazanin" panose="00000400000000000000" pitchFamily="2" charset="-78"/>
              </a:rPr>
              <a:t>دنیای باستان به حساب می آید. </a:t>
            </a:r>
            <a:r>
              <a:rPr lang="fa-IR" sz="2000" dirty="0" smtClean="0">
                <a:cs typeface="B Nazanin" panose="00000400000000000000" pitchFamily="2" charset="-78"/>
              </a:rPr>
              <a:t>(موریس,1374,47</a:t>
            </a:r>
            <a:r>
              <a:rPr lang="fa-IR" sz="2000" dirty="0">
                <a:cs typeface="B Nazanin" panose="00000400000000000000" pitchFamily="2" charset="-78"/>
              </a:rPr>
              <a:t>)</a:t>
            </a:r>
            <a:endParaRPr lang="en-US" sz="2000" dirty="0">
              <a:cs typeface="B Nazanin" panose="00000400000000000000" pitchFamily="2" charset="-78"/>
            </a:endParaRPr>
          </a:p>
          <a:p>
            <a:pPr algn="r"/>
            <a:endParaRPr lang="en-US" sz="2000" dirty="0">
              <a:cs typeface="B Nazanin" panose="00000400000000000000" pitchFamily="2" charset="-78"/>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24753"/>
            <a:ext cx="2755900" cy="5715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381000" y="2971800"/>
            <a:ext cx="2603500" cy="369332"/>
          </a:xfrm>
          <a:prstGeom prst="rect">
            <a:avLst/>
          </a:prstGeom>
          <a:noFill/>
        </p:spPr>
        <p:txBody>
          <a:bodyPr wrap="square" rtlCol="0">
            <a:spAutoFit/>
          </a:bodyPr>
          <a:lstStyle/>
          <a:p>
            <a:pPr algn="r" rtl="1"/>
            <a:r>
              <a:rPr lang="fa-IR" dirty="0" smtClean="0">
                <a:cs typeface="B Nazanin" panose="00000400000000000000" pitchFamily="2" charset="-78"/>
              </a:rPr>
              <a:t>نقشه کلی آتن در قرن پنجم</a:t>
            </a:r>
            <a:endParaRPr lang="en-US" dirty="0">
              <a:cs typeface="B Nazanin" panose="00000400000000000000" pitchFamily="2" charset="-78"/>
            </a:endParaRP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3341132"/>
            <a:ext cx="7838209" cy="353591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38821808"/>
      </p:ext>
    </p:extLst>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3700253316"/>
              </p:ext>
            </p:extLst>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4"/>
          <p:cNvSpPr/>
          <p:nvPr/>
        </p:nvSpPr>
        <p:spPr>
          <a:xfrm>
            <a:off x="574964" y="457200"/>
            <a:ext cx="8229600" cy="579120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6629400" y="685800"/>
            <a:ext cx="2133600" cy="38100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rtl="1"/>
            <a:r>
              <a:rPr lang="fa-IR" b="1" dirty="0" smtClean="0">
                <a:latin typeface="Adobe Arabic" pitchFamily="18" charset="-78"/>
                <a:cs typeface="B Nazanin" panose="00000400000000000000" pitchFamily="2" charset="-78"/>
              </a:rPr>
              <a:t>سلینوس</a:t>
            </a:r>
            <a:endParaRPr lang="en-US" b="1" dirty="0">
              <a:latin typeface="Adobe Arabic" pitchFamily="18" charset="-78"/>
              <a:cs typeface="B Nazanin" panose="00000400000000000000" pitchFamily="2" charset="-78"/>
            </a:endParaRPr>
          </a:p>
        </p:txBody>
      </p:sp>
      <p:sp>
        <p:nvSpPr>
          <p:cNvPr id="7" name="TextBox 6"/>
          <p:cNvSpPr txBox="1"/>
          <p:nvPr/>
        </p:nvSpPr>
        <p:spPr>
          <a:xfrm>
            <a:off x="4495800" y="1524000"/>
            <a:ext cx="3886200" cy="2862322"/>
          </a:xfrm>
          <a:prstGeom prst="rect">
            <a:avLst/>
          </a:prstGeom>
          <a:noFill/>
        </p:spPr>
        <p:txBody>
          <a:bodyPr wrap="square" rtlCol="0">
            <a:spAutoFit/>
          </a:bodyPr>
          <a:lstStyle/>
          <a:p>
            <a:pPr algn="r" rtl="1"/>
            <a:r>
              <a:rPr lang="fa-IR" sz="2000" b="1" dirty="0">
                <a:cs typeface="B Nazanin" panose="00000400000000000000" pitchFamily="2" charset="-78"/>
              </a:rPr>
              <a:t>این شهر برفراز دو تپه نسبتا هم سطح قرار داشت.تپه ی جنوبی در کنار دریا واقع شده بود مکان اولیه شهر است.این شهر به دست کارتژیها  منهدم </a:t>
            </a:r>
            <a:r>
              <a:rPr lang="fa-IR" sz="2000" b="1" dirty="0" smtClean="0">
                <a:cs typeface="B Nazanin" panose="00000400000000000000" pitchFamily="2" charset="-78"/>
              </a:rPr>
              <a:t>شد.پس از تخریب،شهر مجددا بر تپه اول آن بنا شد.این بار شهر برطبق شبکه ای شطرنجی شکل گرفت و معبد در بخش جنوب شرقی آن ساخته شد.</a:t>
            </a:r>
            <a:endParaRPr lang="fa-IR" sz="2000" b="1" dirty="0">
              <a:cs typeface="B Nazanin" panose="00000400000000000000" pitchFamily="2" charset="-78"/>
            </a:endParaRPr>
          </a:p>
          <a:p>
            <a:pPr algn="r" rtl="1"/>
            <a:r>
              <a:rPr lang="fa-IR" sz="2000" b="1" dirty="0">
                <a:cs typeface="B Nazanin" panose="00000400000000000000" pitchFamily="2" charset="-78"/>
              </a:rPr>
              <a:t>(</a:t>
            </a:r>
            <a:r>
              <a:rPr lang="fa-IR" sz="2000" b="1" dirty="0" smtClean="0">
                <a:cs typeface="B Nazanin" panose="00000400000000000000" pitchFamily="2" charset="-78"/>
              </a:rPr>
              <a:t>موریس,1374,53</a:t>
            </a:r>
            <a:r>
              <a:rPr lang="fa-IR" sz="2000" b="1" dirty="0">
                <a:cs typeface="B Nazanin" panose="00000400000000000000" pitchFamily="2" charset="-78"/>
              </a:rPr>
              <a:t>)</a:t>
            </a:r>
          </a:p>
          <a:p>
            <a:pPr algn="r" rtl="1"/>
            <a:endParaRPr lang="en-US" sz="2000" b="1" dirty="0">
              <a:cs typeface="B Nazanin" panose="00000400000000000000" pitchFamily="2" charset="-78"/>
            </a:endParaRPr>
          </a:p>
        </p:txBody>
      </p:sp>
      <p:pic>
        <p:nvPicPr>
          <p:cNvPr id="307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21083586">
            <a:off x="225910" y="310997"/>
            <a:ext cx="4443378" cy="381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4964" y="3913338"/>
            <a:ext cx="4354871" cy="22471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96315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074"/>
                                        </p:tgtEl>
                                        <p:attrNameLst>
                                          <p:attrName>style.visibility</p:attrName>
                                        </p:attrNameLst>
                                      </p:cBhvr>
                                      <p:to>
                                        <p:strVal val="visible"/>
                                      </p:to>
                                    </p:set>
                                    <p:animEffect transition="in" filter="fade">
                                      <p:cBhvr>
                                        <p:cTn id="22" dur="500"/>
                                        <p:tgtEl>
                                          <p:spTgt spid="3074"/>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075"/>
                                        </p:tgtEl>
                                        <p:attrNameLst>
                                          <p:attrName>style.visibility</p:attrName>
                                        </p:attrNameLst>
                                      </p:cBhvr>
                                      <p:to>
                                        <p:strVal val="visible"/>
                                      </p:to>
                                    </p:set>
                                    <p:anim calcmode="lin" valueType="num">
                                      <p:cBhvr additive="base">
                                        <p:cTn id="27" dur="500" fill="hold"/>
                                        <p:tgtEl>
                                          <p:spTgt spid="3075"/>
                                        </p:tgtEl>
                                        <p:attrNameLst>
                                          <p:attrName>ppt_x</p:attrName>
                                        </p:attrNameLst>
                                      </p:cBhvr>
                                      <p:tavLst>
                                        <p:tav tm="0">
                                          <p:val>
                                            <p:strVal val="#ppt_x"/>
                                          </p:val>
                                        </p:tav>
                                        <p:tav tm="100000">
                                          <p:val>
                                            <p:strVal val="#ppt_x"/>
                                          </p:val>
                                        </p:tav>
                                      </p:tavLst>
                                    </p:anim>
                                    <p:anim calcmode="lin" valueType="num">
                                      <p:cBhvr additive="base">
                                        <p:cTn id="28" dur="500" fill="hold"/>
                                        <p:tgtEl>
                                          <p:spTgt spid="30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Line Callout 1 4"/>
          <p:cNvSpPr/>
          <p:nvPr/>
        </p:nvSpPr>
        <p:spPr>
          <a:xfrm rot="10800000">
            <a:off x="5638800" y="245822"/>
            <a:ext cx="2043780" cy="732019"/>
          </a:xfrm>
          <a:prstGeom prst="borderCallout1">
            <a:avLst>
              <a:gd name="adj1" fmla="val 54099"/>
              <a:gd name="adj2" fmla="val -4083"/>
              <a:gd name="adj3" fmla="val 112500"/>
              <a:gd name="adj4" fmla="val -38333"/>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solidFill>
                <a:schemeClr val="tx1"/>
              </a:solidFill>
            </a:endParaRPr>
          </a:p>
        </p:txBody>
      </p:sp>
      <p:sp>
        <p:nvSpPr>
          <p:cNvPr id="6" name="TextBox 5"/>
          <p:cNvSpPr txBox="1"/>
          <p:nvPr/>
        </p:nvSpPr>
        <p:spPr>
          <a:xfrm>
            <a:off x="6660690" y="381000"/>
            <a:ext cx="914400" cy="461665"/>
          </a:xfrm>
          <a:prstGeom prst="rect">
            <a:avLst/>
          </a:prstGeom>
          <a:noFill/>
        </p:spPr>
        <p:txBody>
          <a:bodyPr wrap="square" rtlCol="0">
            <a:spAutoFit/>
          </a:bodyPr>
          <a:lstStyle/>
          <a:p>
            <a:r>
              <a:rPr lang="fa-IR" sz="2400" b="1" dirty="0" smtClean="0">
                <a:cs typeface="B Nazanin" panose="00000400000000000000" pitchFamily="2" charset="-78"/>
              </a:rPr>
              <a:t>مقدمه</a:t>
            </a:r>
            <a:endParaRPr lang="en-US" sz="2400" b="1" dirty="0">
              <a:cs typeface="B Nazanin" panose="00000400000000000000" pitchFamily="2" charset="-78"/>
            </a:endParaRPr>
          </a:p>
        </p:txBody>
      </p:sp>
      <p:sp>
        <p:nvSpPr>
          <p:cNvPr id="4" name="TextBox 3"/>
          <p:cNvSpPr txBox="1"/>
          <p:nvPr/>
        </p:nvSpPr>
        <p:spPr>
          <a:xfrm>
            <a:off x="4800599" y="1905000"/>
            <a:ext cx="3823431" cy="2554545"/>
          </a:xfrm>
          <a:prstGeom prst="rect">
            <a:avLst/>
          </a:prstGeom>
          <a:noFill/>
        </p:spPr>
        <p:txBody>
          <a:bodyPr wrap="square" rtlCol="0">
            <a:spAutoFit/>
          </a:bodyPr>
          <a:lstStyle/>
          <a:p>
            <a:pPr algn="r"/>
            <a:r>
              <a:rPr lang="fa-IR" sz="2000" dirty="0" smtClean="0">
                <a:latin typeface="Arial Rounded MT Bold" pitchFamily="34" charset="0"/>
                <a:cs typeface="B Nazanin" panose="00000400000000000000" pitchFamily="2" charset="-78"/>
              </a:rPr>
              <a:t>یونان </a:t>
            </a:r>
            <a:r>
              <a:rPr lang="fa-IR" sz="2000" dirty="0">
                <a:latin typeface="Arial Rounded MT Bold" pitchFamily="34" charset="0"/>
                <a:cs typeface="B Nazanin" panose="00000400000000000000" pitchFamily="2" charset="-78"/>
              </a:rPr>
              <a:t>کشوری در جنوب شرقی اروپا و جنوب شبه جزیره بالکان است، این کشور از شمال با آلبانی، مقدونیه و بلغارستان و در شرق با ترکیه دارای مرز مشترک زمینی است. سرزمین اصلی یونان در جنوب و شرق به وسیله دریای اژه احاطه شده و از غرب به دریای یونان محدود است. یونان در محل اتصال سه قاره آسیا، اروپا و آفریقا واقع </a:t>
            </a:r>
            <a:r>
              <a:rPr lang="fa-IR" sz="2000" dirty="0" smtClean="0">
                <a:latin typeface="Arial Rounded MT Bold" pitchFamily="34" charset="0"/>
                <a:cs typeface="B Nazanin" panose="00000400000000000000" pitchFamily="2" charset="-78"/>
              </a:rPr>
              <a:t>شده </a:t>
            </a:r>
            <a:r>
              <a:rPr lang="fa-IR" sz="2000" dirty="0" smtClean="0">
                <a:latin typeface="Arial Rounded MT Bold" pitchFamily="34" charset="0"/>
                <a:cs typeface="B Nazanin" panose="00000400000000000000" pitchFamily="2" charset="-78"/>
              </a:rPr>
              <a:t>است.</a:t>
            </a:r>
            <a:endParaRPr lang="fa-IR" sz="2000" dirty="0">
              <a:latin typeface="Arial Rounded MT Bold" pitchFamily="34" charset="0"/>
              <a:cs typeface="B Nazanin" panose="00000400000000000000" pitchFamily="2" charset="-78"/>
            </a:endParaRPr>
          </a:p>
        </p:txBody>
      </p:sp>
      <p:pic>
        <p:nvPicPr>
          <p:cNvPr id="7" name="Picture 6"/>
          <p:cNvPicPr>
            <a:picLocks noChangeAspect="1"/>
          </p:cNvPicPr>
          <p:nvPr/>
        </p:nvPicPr>
        <p:blipFill>
          <a:blip r:embed="rId2">
            <a:extLst>
              <a:ext uri="{BEBA8EAE-BF5A-486C-A8C5-ECC9F3942E4B}">
                <a14:imgProps xmlns:a14="http://schemas.microsoft.com/office/drawing/2010/main">
                  <a14:imgLayer r:embed="rId3">
                    <a14:imgEffect>
                      <a14:saturation sat="300000"/>
                    </a14:imgEffect>
                  </a14:imgLayer>
                </a14:imgProps>
              </a:ext>
              <a:ext uri="{28A0092B-C50C-407E-A947-70E740481C1C}">
                <a14:useLocalDpi xmlns:a14="http://schemas.microsoft.com/office/drawing/2010/main" val="0"/>
              </a:ext>
            </a:extLst>
          </a:blip>
          <a:stretch>
            <a:fillRect/>
          </a:stretch>
        </p:blipFill>
        <p:spPr>
          <a:xfrm>
            <a:off x="228600" y="1143000"/>
            <a:ext cx="4238832" cy="5257800"/>
          </a:xfrm>
          <a:prstGeom prst="rect">
            <a:avLst/>
          </a:prstGeom>
          <a:ln>
            <a:noFill/>
          </a:ln>
          <a:effectLst>
            <a:softEdge rad="112500"/>
          </a:effectLst>
        </p:spPr>
      </p:pic>
    </p:spTree>
    <p:extLst>
      <p:ext uri="{BB962C8B-B14F-4D97-AF65-F5344CB8AC3E}">
        <p14:creationId xmlns:p14="http://schemas.microsoft.com/office/powerpoint/2010/main" val="3360835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0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927100" y="251662"/>
            <a:ext cx="2667000" cy="461665"/>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algn="r" rtl="1"/>
            <a:r>
              <a:rPr lang="fa-IR" sz="2400" b="1" dirty="0" smtClean="0">
                <a:ln w="0"/>
                <a:solidFill>
                  <a:schemeClr val="tx1"/>
                </a:solidFill>
                <a:effectLst>
                  <a:outerShdw blurRad="38100" dist="19050" dir="2700000" algn="tl" rotWithShape="0">
                    <a:schemeClr val="dk1">
                      <a:alpha val="40000"/>
                    </a:schemeClr>
                  </a:outerShdw>
                </a:effectLst>
                <a:cs typeface="B Nazanin" panose="00000400000000000000" pitchFamily="2" charset="-78"/>
              </a:rPr>
              <a:t>دورااروپوس</a:t>
            </a:r>
            <a:endParaRPr lang="en-US" sz="2400" b="1" dirty="0">
              <a:ln w="0"/>
              <a:solidFill>
                <a:schemeClr val="tx1"/>
              </a:solidFill>
              <a:effectLst>
                <a:outerShdw blurRad="38100" dist="19050" dir="2700000" algn="tl" rotWithShape="0">
                  <a:schemeClr val="dk1">
                    <a:alpha val="40000"/>
                  </a:schemeClr>
                </a:outerShdw>
              </a:effectLst>
              <a:cs typeface="B Nazanin" panose="00000400000000000000" pitchFamily="2" charset="-78"/>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4204" y="2895600"/>
            <a:ext cx="5907427" cy="37338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685800" y="1524000"/>
            <a:ext cx="7086600" cy="1323439"/>
          </a:xfrm>
          <a:prstGeom prst="rect">
            <a:avLst/>
          </a:prstGeom>
          <a:noFill/>
        </p:spPr>
        <p:txBody>
          <a:bodyPr wrap="square" rtlCol="0">
            <a:spAutoFit/>
          </a:bodyPr>
          <a:lstStyle/>
          <a:p>
            <a:pPr algn="r" rtl="1"/>
            <a:r>
              <a:rPr lang="fa-IR" sz="2000" b="1" dirty="0">
                <a:cs typeface="B Nazanin" panose="00000400000000000000" pitchFamily="2" charset="-78"/>
              </a:rPr>
              <a:t>این شهر به عنوان یکی از قلعه های نظامی مستعمراتی برای حفظ امنیت </a:t>
            </a:r>
            <a:r>
              <a:rPr lang="fa-IR" sz="2000" b="1" dirty="0" smtClean="0">
                <a:cs typeface="B Nazanin" panose="00000400000000000000" pitchFamily="2" charset="-78"/>
              </a:rPr>
              <a:t>راه</a:t>
            </a:r>
            <a:r>
              <a:rPr lang="en-US" sz="2000" b="1" dirty="0" smtClean="0">
                <a:cs typeface="B Nazanin" panose="00000400000000000000" pitchFamily="2" charset="-78"/>
              </a:rPr>
              <a:t> </a:t>
            </a:r>
            <a:r>
              <a:rPr lang="fa-IR" sz="2000" b="1" dirty="0" smtClean="0">
                <a:cs typeface="B Nazanin" panose="00000400000000000000" pitchFamily="2" charset="-78"/>
              </a:rPr>
              <a:t>های </a:t>
            </a:r>
            <a:r>
              <a:rPr lang="fa-IR" sz="2000" b="1" dirty="0">
                <a:cs typeface="B Nazanin" panose="00000400000000000000" pitchFamily="2" charset="-78"/>
              </a:rPr>
              <a:t>ارتباطی بر فراز فرات و راه تجاری آن ,بر طبق طرحی شطرنجی </a:t>
            </a:r>
            <a:r>
              <a:rPr lang="fa-IR" sz="2000" b="1" dirty="0" smtClean="0">
                <a:cs typeface="B Nazanin" panose="00000400000000000000" pitchFamily="2" charset="-78"/>
              </a:rPr>
              <a:t>بنا</a:t>
            </a:r>
            <a:r>
              <a:rPr lang="en-US" sz="2000" b="1" dirty="0" smtClean="0">
                <a:cs typeface="B Nazanin" panose="00000400000000000000" pitchFamily="2" charset="-78"/>
              </a:rPr>
              <a:t> </a:t>
            </a:r>
            <a:r>
              <a:rPr lang="fa-IR" sz="2000" b="1" dirty="0" smtClean="0">
                <a:cs typeface="B Nazanin" panose="00000400000000000000" pitchFamily="2" charset="-78"/>
              </a:rPr>
              <a:t>شده است.(</a:t>
            </a:r>
            <a:r>
              <a:rPr lang="fa-IR" sz="2000" b="1" dirty="0" smtClean="0">
                <a:cs typeface="B Nazanin" panose="00000400000000000000" pitchFamily="2" charset="-78"/>
              </a:rPr>
              <a:t>موریس,,1374,53</a:t>
            </a:r>
            <a:r>
              <a:rPr lang="fa-IR" sz="2000" b="1" dirty="0">
                <a:cs typeface="B Nazanin" panose="00000400000000000000" pitchFamily="2" charset="-78"/>
              </a:rPr>
              <a:t>)</a:t>
            </a:r>
            <a:endParaRPr lang="en-US" sz="2000" b="1" dirty="0">
              <a:cs typeface="B Nazanin" panose="00000400000000000000" pitchFamily="2" charset="-78"/>
            </a:endParaRPr>
          </a:p>
          <a:p>
            <a:pPr algn="r" rtl="1"/>
            <a:endParaRPr lang="en-US" sz="2000" b="1" dirty="0">
              <a:cs typeface="B Nazanin" panose="00000400000000000000" pitchFamily="2" charset="-78"/>
            </a:endParaRPr>
          </a:p>
        </p:txBody>
      </p:sp>
    </p:spTree>
    <p:extLst>
      <p:ext uri="{BB962C8B-B14F-4D97-AF65-F5344CB8AC3E}">
        <p14:creationId xmlns:p14="http://schemas.microsoft.com/office/powerpoint/2010/main" val="170828295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953000" y="220771"/>
            <a:ext cx="2743200" cy="461665"/>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algn="r" rtl="1"/>
            <a:r>
              <a:rPr lang="fa-IR" sz="2400" b="1" dirty="0" smtClean="0">
                <a:ln w="18000">
                  <a:noFill/>
                  <a:prstDash val="solid"/>
                  <a:miter lim="800000"/>
                </a:ln>
                <a:solidFill>
                  <a:schemeClr val="tx1"/>
                </a:solidFill>
                <a:effectLst>
                  <a:outerShdw blurRad="25500" dist="23000" dir="7020000" algn="tl">
                    <a:srgbClr val="000000">
                      <a:alpha val="50000"/>
                    </a:srgbClr>
                  </a:outerShdw>
                </a:effectLst>
                <a:cs typeface="B Nazanin" panose="00000400000000000000" pitchFamily="2" charset="-78"/>
              </a:rPr>
              <a:t>الینتوس</a:t>
            </a:r>
            <a:endParaRPr lang="en-US" sz="2400" b="1" dirty="0">
              <a:ln w="18000">
                <a:noFill/>
                <a:prstDash val="solid"/>
                <a:miter lim="800000"/>
              </a:ln>
              <a:solidFill>
                <a:schemeClr val="tx1"/>
              </a:solidFill>
              <a:effectLst>
                <a:outerShdw blurRad="25500" dist="23000" dir="7020000" algn="tl">
                  <a:srgbClr val="000000">
                    <a:alpha val="50000"/>
                  </a:srgbClr>
                </a:outerShdw>
              </a:effectLst>
              <a:cs typeface="B Nazanin" panose="00000400000000000000" pitchFamily="2" charset="-78"/>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35983"/>
            <a:ext cx="5334000" cy="333976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Lst>
        </p:spPr>
      </p:pic>
      <p:sp>
        <p:nvSpPr>
          <p:cNvPr id="6" name="TextBox 5"/>
          <p:cNvSpPr txBox="1"/>
          <p:nvPr/>
        </p:nvSpPr>
        <p:spPr>
          <a:xfrm>
            <a:off x="685800" y="3185249"/>
            <a:ext cx="3429000" cy="381000"/>
          </a:xfrm>
          <a:prstGeom prst="rect">
            <a:avLst/>
          </a:prstGeom>
          <a:noFill/>
        </p:spPr>
        <p:txBody>
          <a:bodyPr wrap="square" rtlCol="0">
            <a:spAutoFit/>
          </a:bodyPr>
          <a:lstStyle/>
          <a:p>
            <a:r>
              <a:rPr lang="fa-IR" dirty="0" smtClean="0"/>
              <a:t>نقشه عمومی شهر الینتوس در 430ق.م.</a:t>
            </a:r>
            <a:endParaRPr lang="en-US" dirty="0"/>
          </a:p>
        </p:txBody>
      </p:sp>
      <p:sp>
        <p:nvSpPr>
          <p:cNvPr id="7" name="TextBox 6"/>
          <p:cNvSpPr txBox="1"/>
          <p:nvPr/>
        </p:nvSpPr>
        <p:spPr>
          <a:xfrm>
            <a:off x="4953000" y="1131332"/>
            <a:ext cx="3352800" cy="3170099"/>
          </a:xfrm>
          <a:prstGeom prst="rect">
            <a:avLst/>
          </a:prstGeom>
          <a:noFill/>
        </p:spPr>
        <p:txBody>
          <a:bodyPr wrap="square" rtlCol="0">
            <a:spAutoFit/>
          </a:bodyPr>
          <a:lstStyle/>
          <a:p>
            <a:pPr algn="r" rtl="1"/>
            <a:r>
              <a:rPr lang="fa-IR" sz="2000" dirty="0">
                <a:cs typeface="B Nazanin" panose="00000400000000000000" pitchFamily="2" charset="-78"/>
              </a:rPr>
              <a:t>شهر الینتوس بر ساحل شمالی دریای اژه و بر کرانه ی خلیج تورنائیک قرار گرفته بود.این شهر به دست فیلیپ مقدونی در سال 384 ق.م به صورت </a:t>
            </a:r>
            <a:r>
              <a:rPr lang="fa-IR" sz="2000" dirty="0" smtClean="0">
                <a:cs typeface="B Nazanin" panose="00000400000000000000" pitchFamily="2" charset="-78"/>
              </a:rPr>
              <a:t>کامل </a:t>
            </a:r>
            <a:r>
              <a:rPr lang="fa-IR" sz="2000" dirty="0">
                <a:cs typeface="B Nazanin" panose="00000400000000000000" pitchFamily="2" charset="-78"/>
              </a:rPr>
              <a:t>تخریب شد. </a:t>
            </a:r>
            <a:endParaRPr lang="fa-IR" sz="2000" dirty="0" smtClean="0">
              <a:cs typeface="B Nazanin" panose="00000400000000000000" pitchFamily="2" charset="-78"/>
            </a:endParaRPr>
          </a:p>
          <a:p>
            <a:pPr algn="r" rtl="1"/>
            <a:r>
              <a:rPr lang="fa-IR" sz="2000" dirty="0" smtClean="0">
                <a:cs typeface="B Nazanin" panose="00000400000000000000" pitchFamily="2" charset="-78"/>
              </a:rPr>
              <a:t>الینتوس جدید بر شیب های ملایم دشتی در شمال محل اولیه شهر ساخته شد.شبکه شطرنجی پایه و اساس طرح را بوجود آورده بود.(موریس,1374,54</a:t>
            </a:r>
            <a:r>
              <a:rPr lang="fa-IR" sz="2000" dirty="0">
                <a:cs typeface="B Nazanin" panose="00000400000000000000" pitchFamily="2" charset="-78"/>
              </a:rPr>
              <a:t>)</a:t>
            </a:r>
            <a:endParaRPr lang="en-US" sz="2000" dirty="0">
              <a:cs typeface="B Nazanin" panose="00000400000000000000" pitchFamily="2" charset="-78"/>
            </a:endParaRPr>
          </a:p>
          <a:p>
            <a:pPr algn="r" rtl="1"/>
            <a:endParaRPr lang="en-US" sz="2000" dirty="0">
              <a:cs typeface="B Nazanin" panose="00000400000000000000" pitchFamily="2" charset="-78"/>
            </a:endParaRPr>
          </a:p>
        </p:txBody>
      </p:sp>
      <p:pic>
        <p:nvPicPr>
          <p:cNvPr id="1026" name="Picture 2" descr="F:\urbanism\IMG_20150222_12463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801" y="3886200"/>
            <a:ext cx="4900064" cy="28194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5536132" y="5306136"/>
            <a:ext cx="2769668" cy="646331"/>
          </a:xfrm>
          <a:prstGeom prst="rect">
            <a:avLst/>
          </a:prstGeom>
          <a:noFill/>
        </p:spPr>
        <p:txBody>
          <a:bodyPr wrap="square" rtlCol="0">
            <a:spAutoFit/>
          </a:bodyPr>
          <a:lstStyle/>
          <a:p>
            <a:pPr algn="ctr" rtl="1"/>
            <a:r>
              <a:rPr lang="fa-IR" b="1" dirty="0" smtClean="0">
                <a:solidFill>
                  <a:schemeClr val="bg1"/>
                </a:solidFill>
                <a:cs typeface="B Nazanin" panose="00000400000000000000" pitchFamily="2" charset="-78"/>
              </a:rPr>
              <a:t>بخش غربی الینتوس-جزییات منطقه مسکونی تپه شمالی</a:t>
            </a:r>
            <a:endParaRPr lang="en-US"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189306160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7166"/>
            <a:ext cx="8229600" cy="1357322"/>
          </a:xfrm>
        </p:spPr>
        <p:txBody>
          <a:bodyPr/>
          <a:lstStyle/>
          <a:p>
            <a:pPr algn="ctr" rtl="1"/>
            <a:r>
              <a:rPr lang="fa-IR" dirty="0" smtClean="0">
                <a:cs typeface="B Nazanin" panose="00000400000000000000" pitchFamily="2" charset="-78"/>
              </a:rPr>
              <a:t>شهرسازی عملی و نظری یونان</a:t>
            </a:r>
            <a:endParaRPr lang="fa-IR" dirty="0">
              <a:cs typeface="B Nazanin" panose="00000400000000000000" pitchFamily="2" charset="-78"/>
            </a:endParaRPr>
          </a:p>
        </p:txBody>
      </p:sp>
      <p:sp>
        <p:nvSpPr>
          <p:cNvPr id="3" name="Content Placeholder 2"/>
          <p:cNvSpPr>
            <a:spLocks noGrp="1"/>
          </p:cNvSpPr>
          <p:nvPr>
            <p:ph idx="1"/>
          </p:nvPr>
        </p:nvSpPr>
        <p:spPr>
          <a:xfrm>
            <a:off x="457200" y="2143116"/>
            <a:ext cx="8229600" cy="4071966"/>
          </a:xfrm>
        </p:spPr>
        <p:txBody>
          <a:bodyPr/>
          <a:lstStyle/>
          <a:p>
            <a:pPr algn="r" rtl="1"/>
            <a:r>
              <a:rPr lang="fa-IR" sz="2800" dirty="0" smtClean="0">
                <a:cs typeface="B Nazanin" panose="00000400000000000000" pitchFamily="2" charset="-78"/>
              </a:rPr>
              <a:t>شهرهای طراحی شده ی یونان علی رغم نظم وارتباط ظاهری میان ساختمانهای آن به هیچ وجه طبق قواعد شهرسازی نبوده است</a:t>
            </a:r>
            <a:r>
              <a:rPr lang="fa-IR" sz="2800" dirty="0" smtClean="0">
                <a:cs typeface="B Nazanin" panose="00000400000000000000" pitchFamily="2" charset="-78"/>
              </a:rPr>
              <a:t>,</a:t>
            </a:r>
            <a:r>
              <a:rPr lang="en-US" sz="2800" dirty="0" smtClean="0">
                <a:cs typeface="B Nazanin" panose="00000400000000000000" pitchFamily="2" charset="-78"/>
              </a:rPr>
              <a:t> </a:t>
            </a:r>
            <a:r>
              <a:rPr lang="fa-IR" sz="2800" dirty="0" smtClean="0">
                <a:cs typeface="B Nazanin" panose="00000400000000000000" pitchFamily="2" charset="-78"/>
              </a:rPr>
              <a:t>ویچرلی </a:t>
            </a:r>
            <a:r>
              <a:rPr lang="fa-IR" sz="2800" dirty="0" smtClean="0">
                <a:cs typeface="B Nazanin" panose="00000400000000000000" pitchFamily="2" charset="-78"/>
              </a:rPr>
              <a:t>در کتاب"چگونه یونانیان شهر میسازند" می گوید: (( تا آنجا که بر ما روشن است,هیچگونه نظریه ی خاصی در این رابطه وجود نداشته است))</a:t>
            </a:r>
          </a:p>
          <a:p>
            <a:pPr algn="r" rtl="1"/>
            <a:r>
              <a:rPr lang="fa-IR" sz="2800" dirty="0" smtClean="0">
                <a:cs typeface="B Nazanin" panose="00000400000000000000" pitchFamily="2" charset="-78"/>
              </a:rPr>
              <a:t>به طور کلی شیوه ی برخورد یونانیان با شهرسازی عملی بوده است</a:t>
            </a:r>
            <a:r>
              <a:rPr lang="fa-IR" sz="2000" dirty="0" smtClean="0">
                <a:cs typeface="B Nazanin" panose="00000400000000000000" pitchFamily="2" charset="-78"/>
              </a:rPr>
              <a:t>. (موریس,جیمز,تاریخ شکل شهر,1374,55)</a:t>
            </a:r>
          </a:p>
          <a:p>
            <a:pPr algn="r" rtl="1"/>
            <a:endParaRPr lang="fa-IR" dirty="0">
              <a:cs typeface="B Nazanin" panose="00000400000000000000" pitchFamily="2" charset="-78"/>
            </a:endParaRPr>
          </a:p>
        </p:txBody>
      </p:sp>
    </p:spTree>
    <p:extLst>
      <p:ext uri="{BB962C8B-B14F-4D97-AF65-F5344CB8AC3E}">
        <p14:creationId xmlns:p14="http://schemas.microsoft.com/office/powerpoint/2010/main" val="254292877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90600" y="762000"/>
            <a:ext cx="7391400" cy="5570756"/>
          </a:xfrm>
          <a:prstGeom prst="rect">
            <a:avLst/>
          </a:prstGeom>
          <a:noFill/>
        </p:spPr>
        <p:txBody>
          <a:bodyPr wrap="square" rtlCol="0">
            <a:spAutoFit/>
          </a:bodyPr>
          <a:lstStyle/>
          <a:p>
            <a:pPr algn="r" rtl="1"/>
            <a:r>
              <a:rPr lang="fa-IR" sz="2000" dirty="0" smtClean="0">
                <a:solidFill>
                  <a:srgbClr val="FF0000"/>
                </a:solidFill>
                <a:cs typeface="B Nazanin" panose="00000400000000000000" pitchFamily="2" charset="-78"/>
              </a:rPr>
              <a:t>منابع</a:t>
            </a:r>
            <a:endParaRPr lang="fa-IR" sz="1600" dirty="0" smtClean="0">
              <a:solidFill>
                <a:srgbClr val="FF0000"/>
              </a:solidFill>
              <a:cs typeface="B Nazanin" panose="00000400000000000000" pitchFamily="2" charset="-78"/>
            </a:endParaRPr>
          </a:p>
          <a:p>
            <a:pPr marL="285750" indent="-285750" algn="r" rtl="1">
              <a:buFont typeface="Arial" pitchFamily="34" charset="0"/>
              <a:buChar char="•"/>
            </a:pPr>
            <a:endParaRPr lang="fa-IR" sz="1600" dirty="0" smtClean="0">
              <a:cs typeface="B Nazanin" panose="00000400000000000000" pitchFamily="2" charset="-78"/>
            </a:endParaRPr>
          </a:p>
          <a:p>
            <a:pPr marL="285750" indent="-285750" algn="r" rtl="1">
              <a:buFont typeface="Arial" pitchFamily="34" charset="0"/>
              <a:buChar char="•"/>
            </a:pPr>
            <a:r>
              <a:rPr lang="fa-IR" sz="1600" dirty="0">
                <a:cs typeface="B Nazanin" panose="00000400000000000000" pitchFamily="2" charset="-78"/>
              </a:rPr>
              <a:t>موریس،جیمز(1390)،تاریخ شکل شهر،ترجمه راضیه رضازاده ،انتشارات دانشگاه علم و صنعت</a:t>
            </a:r>
          </a:p>
          <a:p>
            <a:pPr marL="285750" indent="-285750" algn="r" rtl="1">
              <a:buFont typeface="Arial" pitchFamily="34" charset="0"/>
              <a:buChar char="•"/>
            </a:pPr>
            <a:r>
              <a:rPr lang="fa-IR" sz="1600" dirty="0">
                <a:cs typeface="B Nazanin" panose="00000400000000000000" pitchFamily="2" charset="-78"/>
              </a:rPr>
              <a:t>بیکن،ادموند(1386)،طراحی شهرها،ترجمه فرزانه طاهری،مرکز تحقیقات و مطالعات شهرسازی و معماری ایران</a:t>
            </a:r>
          </a:p>
          <a:p>
            <a:pPr marL="285750" indent="-285750" algn="r" rtl="1">
              <a:buFont typeface="Arial" pitchFamily="34" charset="0"/>
              <a:buChar char="•"/>
            </a:pPr>
            <a:r>
              <a:rPr lang="en-US" sz="1600" dirty="0" smtClean="0">
                <a:cs typeface="B Nazanin" panose="00000400000000000000" pitchFamily="2" charset="-78"/>
              </a:rPr>
              <a:t>En.wikipedia.org</a:t>
            </a:r>
          </a:p>
          <a:p>
            <a:pPr marL="285750" indent="-285750" algn="r" rtl="1">
              <a:buFont typeface="Arial" pitchFamily="34" charset="0"/>
              <a:buChar char="•"/>
            </a:pPr>
            <a:r>
              <a:rPr lang="en-US" sz="1600" dirty="0" smtClean="0">
                <a:cs typeface="B Nazanin" panose="00000400000000000000" pitchFamily="2" charset="-78"/>
              </a:rPr>
              <a:t>Fine-arts.ir</a:t>
            </a:r>
          </a:p>
          <a:p>
            <a:pPr marL="285750" indent="-285750" algn="r" rtl="1">
              <a:buFont typeface="Arial" pitchFamily="34" charset="0"/>
              <a:buChar char="•"/>
            </a:pPr>
            <a:r>
              <a:rPr lang="en-US" sz="1600" dirty="0" smtClean="0">
                <a:cs typeface="B Nazanin" panose="00000400000000000000" pitchFamily="2" charset="-78"/>
              </a:rPr>
              <a:t>Travelnatioalgraphic.com</a:t>
            </a:r>
          </a:p>
          <a:p>
            <a:pPr marL="285750" indent="-285750" algn="r" rtl="1">
              <a:buFont typeface="Arial" pitchFamily="34" charset="0"/>
              <a:buChar char="•"/>
            </a:pPr>
            <a:r>
              <a:rPr lang="en-US" sz="1600" dirty="0" smtClean="0">
                <a:cs typeface="B Nazanin" panose="00000400000000000000" pitchFamily="2" charset="-78"/>
              </a:rPr>
              <a:t>Roamag.org</a:t>
            </a:r>
          </a:p>
          <a:p>
            <a:pPr marL="285750" indent="-285750" algn="r" rtl="1">
              <a:buFont typeface="Arial" pitchFamily="34" charset="0"/>
              <a:buChar char="•"/>
            </a:pPr>
            <a:r>
              <a:rPr lang="en-US" sz="1600" dirty="0" smtClean="0">
                <a:cs typeface="B Nazanin" panose="00000400000000000000" pitchFamily="2" charset="-78"/>
              </a:rPr>
              <a:t>Petersommer.com</a:t>
            </a:r>
          </a:p>
          <a:p>
            <a:pPr marL="285750" indent="-285750" algn="r" rtl="1">
              <a:buFont typeface="Arial" pitchFamily="34" charset="0"/>
              <a:buChar char="•"/>
            </a:pPr>
            <a:r>
              <a:rPr lang="en-US" sz="1600" dirty="0" smtClean="0">
                <a:cs typeface="B Nazanin" panose="00000400000000000000" pitchFamily="2" charset="-78"/>
              </a:rPr>
              <a:t>Memarliq.blogfa.com</a:t>
            </a:r>
          </a:p>
          <a:p>
            <a:pPr marL="285750" indent="-285750" algn="r" rtl="1">
              <a:buFont typeface="Arial" pitchFamily="34" charset="0"/>
              <a:buChar char="•"/>
            </a:pPr>
            <a:r>
              <a:rPr lang="en-US" sz="1600" dirty="0" smtClean="0">
                <a:cs typeface="B Nazanin" panose="00000400000000000000" pitchFamily="2" charset="-78"/>
              </a:rPr>
              <a:t>Ancientanatolia.com</a:t>
            </a:r>
          </a:p>
          <a:p>
            <a:pPr marL="285750" indent="-285750" algn="r" rtl="1">
              <a:buFont typeface="Arial" pitchFamily="34" charset="0"/>
              <a:buChar char="•"/>
            </a:pPr>
            <a:r>
              <a:rPr lang="en-US" sz="1600" dirty="0" smtClean="0">
                <a:cs typeface="B Nazanin" panose="00000400000000000000" pitchFamily="2" charset="-78"/>
              </a:rPr>
              <a:t>Mrbarbersocialstudies.com</a:t>
            </a:r>
          </a:p>
          <a:p>
            <a:pPr marL="285750" indent="-285750" algn="r" rtl="1">
              <a:buFont typeface="Arial" pitchFamily="34" charset="0"/>
              <a:buChar char="•"/>
            </a:pPr>
            <a:r>
              <a:rPr lang="en-US" sz="1600" dirty="0" smtClean="0">
                <a:cs typeface="B Nazanin" panose="00000400000000000000" pitchFamily="2" charset="-78"/>
              </a:rPr>
              <a:t>Historyofmecadonian.org</a:t>
            </a:r>
          </a:p>
          <a:p>
            <a:pPr marL="285750" indent="-285750" algn="r" rtl="1">
              <a:buFont typeface="Arial" pitchFamily="34" charset="0"/>
              <a:buChar char="•"/>
            </a:pPr>
            <a:r>
              <a:rPr lang="en-US" sz="1600" dirty="0" smtClean="0">
                <a:cs typeface="B Nazanin" panose="00000400000000000000" pitchFamily="2" charset="-78"/>
              </a:rPr>
              <a:t>Builtbiikes.com</a:t>
            </a:r>
          </a:p>
          <a:p>
            <a:pPr marL="285750" indent="-285750" algn="r" rtl="1">
              <a:buFont typeface="Arial" pitchFamily="34" charset="0"/>
              <a:buChar char="•"/>
            </a:pPr>
            <a:r>
              <a:rPr lang="en-US" sz="1600" dirty="0" smtClean="0">
                <a:cs typeface="B Nazanin" panose="00000400000000000000" pitchFamily="2" charset="-78"/>
              </a:rPr>
              <a:t>Detinationspoint.com</a:t>
            </a:r>
          </a:p>
          <a:p>
            <a:pPr marL="285750" indent="-285750" algn="r" rtl="1">
              <a:buFont typeface="Arial" pitchFamily="34" charset="0"/>
              <a:buChar char="•"/>
            </a:pPr>
            <a:r>
              <a:rPr lang="en-US" sz="1600" dirty="0" smtClean="0">
                <a:cs typeface="B Nazanin" panose="00000400000000000000" pitchFamily="2" charset="-78"/>
              </a:rPr>
              <a:t>Vroma.org</a:t>
            </a:r>
          </a:p>
          <a:p>
            <a:pPr marL="285750" indent="-285750" algn="r" rtl="1">
              <a:buFont typeface="Arial" pitchFamily="34" charset="0"/>
              <a:buChar char="•"/>
            </a:pPr>
            <a:r>
              <a:rPr lang="en-US" sz="1600" dirty="0" smtClean="0">
                <a:cs typeface="B Nazanin" panose="00000400000000000000" pitchFamily="2" charset="-78"/>
              </a:rPr>
              <a:t>Hellotravel.com</a:t>
            </a:r>
          </a:p>
          <a:p>
            <a:pPr marL="285750" indent="-285750" algn="r" rtl="1">
              <a:buFont typeface="Arial" pitchFamily="34" charset="0"/>
              <a:buChar char="•"/>
            </a:pPr>
            <a:r>
              <a:rPr lang="en-US" sz="1600" dirty="0" smtClean="0">
                <a:cs typeface="B Nazanin" panose="00000400000000000000" pitchFamily="2" charset="-78"/>
              </a:rPr>
              <a:t>Sikyan.com</a:t>
            </a:r>
          </a:p>
          <a:p>
            <a:pPr marL="285750" indent="-285750" algn="r" rtl="1">
              <a:buFont typeface="Arial" pitchFamily="34" charset="0"/>
              <a:buChar char="•"/>
            </a:pPr>
            <a:r>
              <a:rPr lang="en-US" sz="1600" dirty="0" smtClean="0">
                <a:cs typeface="B Nazanin" panose="00000400000000000000" pitchFamily="2" charset="-78"/>
              </a:rPr>
              <a:t>Travellinkturkey.com</a:t>
            </a:r>
          </a:p>
          <a:p>
            <a:pPr marL="285750" indent="-285750" algn="r" rtl="1">
              <a:buFont typeface="Arial" pitchFamily="34" charset="0"/>
              <a:buChar char="•"/>
            </a:pPr>
            <a:r>
              <a:rPr lang="en-US" sz="1600" dirty="0" smtClean="0">
                <a:cs typeface="B Nazanin" panose="00000400000000000000" pitchFamily="2" charset="-78"/>
              </a:rPr>
              <a:t>Goddness-athena.org</a:t>
            </a:r>
          </a:p>
          <a:p>
            <a:pPr marL="285750" indent="-285750" algn="r" rtl="1">
              <a:buFont typeface="Arial" pitchFamily="34" charset="0"/>
              <a:buChar char="•"/>
            </a:pPr>
            <a:r>
              <a:rPr lang="en-US" sz="1600" dirty="0" smtClean="0">
                <a:cs typeface="B Nazanin" panose="00000400000000000000" pitchFamily="2" charset="-78"/>
              </a:rPr>
              <a:t>Centroscavitorino.ir</a:t>
            </a:r>
          </a:p>
          <a:p>
            <a:pPr marL="285750" indent="-285750" algn="r" rtl="1">
              <a:buFont typeface="Arial" pitchFamily="34" charset="0"/>
              <a:buChar char="•"/>
            </a:pPr>
            <a:r>
              <a:rPr lang="en-US" sz="1600" dirty="0" smtClean="0">
                <a:cs typeface="B Nazanin" panose="00000400000000000000" pitchFamily="2" charset="-78"/>
              </a:rPr>
              <a:t>Iranicaonline.org</a:t>
            </a:r>
          </a:p>
        </p:txBody>
      </p:sp>
    </p:spTree>
    <p:extLst>
      <p:ext uri="{BB962C8B-B14F-4D97-AF65-F5344CB8AC3E}">
        <p14:creationId xmlns:p14="http://schemas.microsoft.com/office/powerpoint/2010/main" val="11482038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019800" y="228600"/>
            <a:ext cx="1828800" cy="461665"/>
          </a:xfrm>
          <a:prstGeom prst="rect">
            <a:avLst/>
          </a:prstGeom>
          <a:noFill/>
        </p:spPr>
        <p:txBody>
          <a:bodyPr wrap="square" rtlCol="0">
            <a:spAutoFit/>
          </a:bodyPr>
          <a:lstStyle/>
          <a:p>
            <a:pPr algn="ctr" rtl="1"/>
            <a:r>
              <a:rPr lang="fa-IR" sz="2400" b="1" dirty="0" smtClean="0">
                <a:cs typeface="B Nazanin" panose="00000400000000000000" pitchFamily="2" charset="-78"/>
              </a:rPr>
              <a:t>دولت - شهر</a:t>
            </a:r>
            <a:endParaRPr lang="en-US" sz="2400" b="1" dirty="0">
              <a:cs typeface="B Nazanin" panose="00000400000000000000" pitchFamily="2" charset="-78"/>
            </a:endParaRPr>
          </a:p>
        </p:txBody>
      </p:sp>
      <p:sp>
        <p:nvSpPr>
          <p:cNvPr id="7" name="TextBox 6"/>
          <p:cNvSpPr txBox="1"/>
          <p:nvPr/>
        </p:nvSpPr>
        <p:spPr>
          <a:xfrm>
            <a:off x="1066800" y="1371600"/>
            <a:ext cx="6705600" cy="3785652"/>
          </a:xfrm>
          <a:prstGeom prst="rect">
            <a:avLst/>
          </a:prstGeom>
          <a:noFill/>
        </p:spPr>
        <p:txBody>
          <a:bodyPr wrap="square" rtlCol="0">
            <a:spAutoFit/>
          </a:bodyPr>
          <a:lstStyle/>
          <a:p>
            <a:pPr algn="r" rtl="1"/>
            <a:r>
              <a:rPr lang="fa-IR" sz="2400" dirty="0">
                <a:cs typeface="B Nazanin" panose="00000400000000000000" pitchFamily="2" charset="-78"/>
              </a:rPr>
              <a:t> این کلمه ترجمه لغت یونانی "پلیس"می باشد که به اعتقاد کیتو ترجمه ی درستی نیست چون پلیس بیشتر به مثابه یک دولت بوده تا یک شهر</a:t>
            </a:r>
            <a:r>
              <a:rPr lang="fa-IR" sz="2400" dirty="0" smtClean="0">
                <a:cs typeface="B Nazanin" panose="00000400000000000000" pitchFamily="2" charset="-78"/>
              </a:rPr>
              <a:t>, اما </a:t>
            </a:r>
            <a:r>
              <a:rPr lang="fa-IR" sz="2400" dirty="0">
                <a:cs typeface="B Nazanin" panose="00000400000000000000" pitchFamily="2" charset="-78"/>
              </a:rPr>
              <a:t>از آنجایی که </a:t>
            </a:r>
            <a:r>
              <a:rPr lang="fa-IR" sz="2400" dirty="0" smtClean="0">
                <a:cs typeface="B Nazanin" panose="00000400000000000000" pitchFamily="2" charset="-78"/>
              </a:rPr>
              <a:t>پلیس به آن مفهوم که در یونان وجود داشت</a:t>
            </a:r>
            <a:r>
              <a:rPr lang="fa-IR" sz="2400" dirty="0" smtClean="0">
                <a:cs typeface="B Nazanin" panose="00000400000000000000" pitchFamily="2" charset="-78"/>
              </a:rPr>
              <a:t>، امروزه </a:t>
            </a:r>
            <a:r>
              <a:rPr lang="fa-IR" sz="2400" dirty="0" smtClean="0">
                <a:cs typeface="B Nazanin" panose="00000400000000000000" pitchFamily="2" charset="-78"/>
              </a:rPr>
              <a:t>وجود خارجی ندارد پس مترادف صحیحی هم نمی توان برایش یافت</a:t>
            </a:r>
            <a:r>
              <a:rPr lang="fa-IR" sz="2400" dirty="0" smtClean="0">
                <a:cs typeface="B Nazanin" panose="00000400000000000000" pitchFamily="2" charset="-78"/>
              </a:rPr>
              <a:t>. پس </a:t>
            </a:r>
            <a:r>
              <a:rPr lang="fa-IR" sz="2400" dirty="0" smtClean="0">
                <a:cs typeface="B Nazanin" panose="00000400000000000000" pitchFamily="2" charset="-78"/>
              </a:rPr>
              <a:t>در  اینجا  بجای لغت گمراه کننده ی دولت-شهر ،از لغت اصیل یونانی پلیس استفاده </a:t>
            </a:r>
            <a:r>
              <a:rPr lang="fa-IR" sz="2400" dirty="0" smtClean="0">
                <a:cs typeface="B Nazanin" panose="00000400000000000000" pitchFamily="2" charset="-78"/>
              </a:rPr>
              <a:t>می</a:t>
            </a:r>
            <a:r>
              <a:rPr lang="en-US" sz="2400" dirty="0" smtClean="0">
                <a:cs typeface="B Nazanin" panose="00000400000000000000" pitchFamily="2" charset="-78"/>
              </a:rPr>
              <a:t> </a:t>
            </a:r>
            <a:r>
              <a:rPr lang="fa-IR" sz="2400" dirty="0" smtClean="0">
                <a:cs typeface="B Nazanin" panose="00000400000000000000" pitchFamily="2" charset="-78"/>
              </a:rPr>
              <a:t>شود</a:t>
            </a:r>
            <a:r>
              <a:rPr lang="fa-IR" sz="2400" dirty="0" smtClean="0">
                <a:cs typeface="B Nazanin" panose="00000400000000000000" pitchFamily="2" charset="-78"/>
              </a:rPr>
              <a:t>.</a:t>
            </a:r>
          </a:p>
          <a:p>
            <a:pPr algn="r" rtl="1"/>
            <a:r>
              <a:rPr lang="fa-IR" sz="2400" dirty="0" smtClean="0">
                <a:cs typeface="B Nazanin" panose="00000400000000000000" pitchFamily="2" charset="-78"/>
              </a:rPr>
              <a:t>به گفته ی پروفسور آنتونی کرایزز:</a:t>
            </a:r>
          </a:p>
          <a:p>
            <a:pPr algn="r" rtl="1"/>
            <a:r>
              <a:rPr lang="fa-IR" sz="2400" dirty="0">
                <a:cs typeface="B Nazanin" panose="00000400000000000000" pitchFamily="2" charset="-78"/>
              </a:rPr>
              <a:t>« سیمای شهر تجلی واقعی شیوه ی زندگی و بینش ساکنان آن است.»</a:t>
            </a:r>
          </a:p>
          <a:p>
            <a:pPr algn="r" rtl="1"/>
            <a:endParaRPr lang="fa-IR" sz="2400" dirty="0" smtClean="0">
              <a:solidFill>
                <a:srgbClr val="FF0000"/>
              </a:solidFill>
              <a:cs typeface="B Nazanin" panose="00000400000000000000" pitchFamily="2" charset="-78"/>
            </a:endParaRPr>
          </a:p>
          <a:p>
            <a:pPr algn="r" rtl="1"/>
            <a:r>
              <a:rPr lang="fa-IR" sz="2400" dirty="0" smtClean="0">
                <a:cs typeface="B Nazanin" panose="00000400000000000000" pitchFamily="2" charset="-78"/>
              </a:rPr>
              <a:t>(موریس,1374,33</a:t>
            </a:r>
            <a:r>
              <a:rPr lang="fa-IR" sz="2400" dirty="0">
                <a:cs typeface="B Nazanin" panose="00000400000000000000" pitchFamily="2" charset="-78"/>
              </a:rPr>
              <a:t>)</a:t>
            </a:r>
            <a:endParaRPr lang="en-US" sz="2400" dirty="0">
              <a:cs typeface="B Nazanin" panose="00000400000000000000" pitchFamily="2" charset="-78"/>
            </a:endParaRPr>
          </a:p>
        </p:txBody>
      </p:sp>
    </p:spTree>
    <p:extLst>
      <p:ext uri="{BB962C8B-B14F-4D97-AF65-F5344CB8AC3E}">
        <p14:creationId xmlns:p14="http://schemas.microsoft.com/office/powerpoint/2010/main" val="1469445468"/>
      </p:ext>
    </p:extLst>
  </p:cSld>
  <p:clrMapOvr>
    <a:masterClrMapping/>
  </p:clrMapOvr>
  <p:transition spd="slow">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6134100" y="0"/>
            <a:ext cx="2362200" cy="1007918"/>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rtl="1"/>
            <a:endParaRPr lang="en-US">
              <a:cs typeface="B Nazanin" panose="00000400000000000000" pitchFamily="2" charset="-78"/>
            </a:endParaRPr>
          </a:p>
        </p:txBody>
      </p:sp>
      <p:sp>
        <p:nvSpPr>
          <p:cNvPr id="8" name="TextBox 7"/>
          <p:cNvSpPr txBox="1"/>
          <p:nvPr/>
        </p:nvSpPr>
        <p:spPr>
          <a:xfrm>
            <a:off x="6511636" y="110837"/>
            <a:ext cx="1752600" cy="646331"/>
          </a:xfrm>
          <a:prstGeom prst="rect">
            <a:avLst/>
          </a:prstGeom>
          <a:noFill/>
        </p:spPr>
        <p:txBody>
          <a:bodyPr wrap="square" rtlCol="0">
            <a:spAutoFit/>
          </a:bodyPr>
          <a:lstStyle/>
          <a:p>
            <a:pPr algn="ctr" rtl="1"/>
            <a:r>
              <a:rPr lang="fa-IR" b="1" dirty="0" smtClean="0">
                <a:solidFill>
                  <a:schemeClr val="bg1"/>
                </a:solidFill>
                <a:cs typeface="B Nazanin" panose="00000400000000000000" pitchFamily="2" charset="-78"/>
              </a:rPr>
              <a:t>ویژگی دولت – شهر های یونان</a:t>
            </a:r>
            <a:endParaRPr lang="en-US" b="1" dirty="0">
              <a:solidFill>
                <a:schemeClr val="bg1"/>
              </a:solidFill>
              <a:cs typeface="B Nazanin" panose="00000400000000000000" pitchFamily="2" charset="-78"/>
            </a:endParaRPr>
          </a:p>
        </p:txBody>
      </p:sp>
      <p:cxnSp>
        <p:nvCxnSpPr>
          <p:cNvPr id="10" name="Straight Connector 9"/>
          <p:cNvCxnSpPr>
            <a:stCxn id="7" idx="2"/>
          </p:cNvCxnSpPr>
          <p:nvPr/>
        </p:nvCxnSpPr>
        <p:spPr>
          <a:xfrm>
            <a:off x="7315200" y="1007918"/>
            <a:ext cx="152400" cy="5278582"/>
          </a:xfrm>
          <a:prstGeom prst="line">
            <a:avLst/>
          </a:prstGeom>
        </p:spPr>
        <p:style>
          <a:lnRef idx="3">
            <a:schemeClr val="accent5"/>
          </a:lnRef>
          <a:fillRef idx="0">
            <a:schemeClr val="accent5"/>
          </a:fillRef>
          <a:effectRef idx="2">
            <a:schemeClr val="accent5"/>
          </a:effectRef>
          <a:fontRef idx="minor">
            <a:schemeClr val="tx1"/>
          </a:fontRef>
        </p:style>
      </p:cxnSp>
      <p:cxnSp>
        <p:nvCxnSpPr>
          <p:cNvPr id="12" name="Straight Connector 11"/>
          <p:cNvCxnSpPr/>
          <p:nvPr/>
        </p:nvCxnSpPr>
        <p:spPr>
          <a:xfrm flipH="1">
            <a:off x="3581400" y="1143000"/>
            <a:ext cx="3733800" cy="0"/>
          </a:xfrm>
          <a:prstGeom prst="line">
            <a:avLst/>
          </a:prstGeom>
        </p:spPr>
        <p:style>
          <a:lnRef idx="3">
            <a:schemeClr val="accent5"/>
          </a:lnRef>
          <a:fillRef idx="0">
            <a:schemeClr val="accent5"/>
          </a:fillRef>
          <a:effectRef idx="2">
            <a:schemeClr val="accent5"/>
          </a:effectRef>
          <a:fontRef idx="minor">
            <a:schemeClr val="tx1"/>
          </a:fontRef>
        </p:style>
      </p:cxnSp>
      <p:cxnSp>
        <p:nvCxnSpPr>
          <p:cNvPr id="14" name="Straight Connector 13"/>
          <p:cNvCxnSpPr/>
          <p:nvPr/>
        </p:nvCxnSpPr>
        <p:spPr>
          <a:xfrm flipH="1">
            <a:off x="5372100" y="1905000"/>
            <a:ext cx="1943100" cy="0"/>
          </a:xfrm>
          <a:prstGeom prst="line">
            <a:avLst/>
          </a:prstGeom>
        </p:spPr>
        <p:style>
          <a:lnRef idx="3">
            <a:schemeClr val="accent5"/>
          </a:lnRef>
          <a:fillRef idx="0">
            <a:schemeClr val="accent5"/>
          </a:fillRef>
          <a:effectRef idx="2">
            <a:schemeClr val="accent5"/>
          </a:effectRef>
          <a:fontRef idx="minor">
            <a:schemeClr val="tx1"/>
          </a:fontRef>
        </p:style>
      </p:cxnSp>
      <p:cxnSp>
        <p:nvCxnSpPr>
          <p:cNvPr id="15" name="Straight Connector 14"/>
          <p:cNvCxnSpPr/>
          <p:nvPr/>
        </p:nvCxnSpPr>
        <p:spPr>
          <a:xfrm flipH="1">
            <a:off x="3676650" y="4495800"/>
            <a:ext cx="3733800" cy="0"/>
          </a:xfrm>
          <a:prstGeom prst="line">
            <a:avLst/>
          </a:prstGeom>
        </p:spPr>
        <p:style>
          <a:lnRef idx="3">
            <a:schemeClr val="accent5"/>
          </a:lnRef>
          <a:fillRef idx="0">
            <a:schemeClr val="accent5"/>
          </a:fillRef>
          <a:effectRef idx="2">
            <a:schemeClr val="accent5"/>
          </a:effectRef>
          <a:fontRef idx="minor">
            <a:schemeClr val="tx1"/>
          </a:fontRef>
        </p:style>
      </p:cxnSp>
      <p:cxnSp>
        <p:nvCxnSpPr>
          <p:cNvPr id="16" name="Straight Connector 15"/>
          <p:cNvCxnSpPr/>
          <p:nvPr/>
        </p:nvCxnSpPr>
        <p:spPr>
          <a:xfrm flipH="1">
            <a:off x="3654136" y="2743200"/>
            <a:ext cx="3733800" cy="0"/>
          </a:xfrm>
          <a:prstGeom prst="line">
            <a:avLst/>
          </a:prstGeom>
        </p:spPr>
        <p:style>
          <a:lnRef idx="3">
            <a:schemeClr val="accent5"/>
          </a:lnRef>
          <a:fillRef idx="0">
            <a:schemeClr val="accent5"/>
          </a:fillRef>
          <a:effectRef idx="2">
            <a:schemeClr val="accent5"/>
          </a:effectRef>
          <a:fontRef idx="minor">
            <a:schemeClr val="tx1"/>
          </a:fontRef>
        </p:style>
      </p:cxnSp>
      <p:cxnSp>
        <p:nvCxnSpPr>
          <p:cNvPr id="17" name="Straight Connector 16"/>
          <p:cNvCxnSpPr/>
          <p:nvPr/>
        </p:nvCxnSpPr>
        <p:spPr>
          <a:xfrm flipH="1">
            <a:off x="5467350" y="3657600"/>
            <a:ext cx="1943100" cy="0"/>
          </a:xfrm>
          <a:prstGeom prst="line">
            <a:avLst/>
          </a:prstGeom>
        </p:spPr>
        <p:style>
          <a:lnRef idx="3">
            <a:schemeClr val="accent5"/>
          </a:lnRef>
          <a:fillRef idx="0">
            <a:schemeClr val="accent5"/>
          </a:fillRef>
          <a:effectRef idx="2">
            <a:schemeClr val="accent5"/>
          </a:effectRef>
          <a:fontRef idx="minor">
            <a:schemeClr val="tx1"/>
          </a:fontRef>
        </p:style>
      </p:cxnSp>
      <p:cxnSp>
        <p:nvCxnSpPr>
          <p:cNvPr id="18" name="Straight Connector 17"/>
          <p:cNvCxnSpPr/>
          <p:nvPr/>
        </p:nvCxnSpPr>
        <p:spPr>
          <a:xfrm flipH="1">
            <a:off x="5467350" y="5389418"/>
            <a:ext cx="1943100" cy="0"/>
          </a:xfrm>
          <a:prstGeom prst="line">
            <a:avLst/>
          </a:prstGeom>
        </p:spPr>
        <p:style>
          <a:lnRef idx="3">
            <a:schemeClr val="accent5"/>
          </a:lnRef>
          <a:fillRef idx="0">
            <a:schemeClr val="accent5"/>
          </a:fillRef>
          <a:effectRef idx="2">
            <a:schemeClr val="accent5"/>
          </a:effectRef>
          <a:fontRef idx="minor">
            <a:schemeClr val="tx1"/>
          </a:fontRef>
        </p:style>
      </p:cxnSp>
      <p:cxnSp>
        <p:nvCxnSpPr>
          <p:cNvPr id="20" name="Straight Connector 19"/>
          <p:cNvCxnSpPr/>
          <p:nvPr/>
        </p:nvCxnSpPr>
        <p:spPr>
          <a:xfrm flipH="1">
            <a:off x="3733800" y="6286500"/>
            <a:ext cx="3733800" cy="0"/>
          </a:xfrm>
          <a:prstGeom prst="line">
            <a:avLst/>
          </a:prstGeom>
        </p:spPr>
        <p:style>
          <a:lnRef idx="3">
            <a:schemeClr val="accent5"/>
          </a:lnRef>
          <a:fillRef idx="0">
            <a:schemeClr val="accent5"/>
          </a:fillRef>
          <a:effectRef idx="2">
            <a:schemeClr val="accent5"/>
          </a:effectRef>
          <a:fontRef idx="minor">
            <a:schemeClr val="tx1"/>
          </a:fontRef>
        </p:style>
      </p:cxnSp>
      <p:sp>
        <p:nvSpPr>
          <p:cNvPr id="21" name="Oval 20"/>
          <p:cNvSpPr/>
          <p:nvPr/>
        </p:nvSpPr>
        <p:spPr>
          <a:xfrm>
            <a:off x="1143000" y="656882"/>
            <a:ext cx="2438400" cy="972235"/>
          </a:xfrm>
          <a:prstGeom prst="ellipse">
            <a:avLst/>
          </a:prstGeom>
          <a:solidFill>
            <a:srgbClr val="002060"/>
          </a:solidFill>
        </p:spPr>
        <p:style>
          <a:lnRef idx="2">
            <a:schemeClr val="accent5"/>
          </a:lnRef>
          <a:fillRef idx="1">
            <a:schemeClr val="lt1"/>
          </a:fillRef>
          <a:effectRef idx="0">
            <a:schemeClr val="accent5"/>
          </a:effectRef>
          <a:fontRef idx="minor">
            <a:schemeClr val="dk1"/>
          </a:fontRef>
        </p:style>
        <p:txBody>
          <a:bodyPr rtlCol="0" anchor="ctr"/>
          <a:lstStyle/>
          <a:p>
            <a:pPr algn="ctr" rtl="1"/>
            <a:endParaRPr lang="en-US">
              <a:cs typeface="B Nazanin" panose="00000400000000000000" pitchFamily="2" charset="-78"/>
            </a:endParaRPr>
          </a:p>
        </p:txBody>
      </p:sp>
      <p:sp>
        <p:nvSpPr>
          <p:cNvPr id="22" name="Oval 21"/>
          <p:cNvSpPr/>
          <p:nvPr/>
        </p:nvSpPr>
        <p:spPr>
          <a:xfrm>
            <a:off x="1316182" y="3975046"/>
            <a:ext cx="2438400" cy="972235"/>
          </a:xfrm>
          <a:prstGeom prst="ellipse">
            <a:avLst/>
          </a:prstGeom>
          <a:solidFill>
            <a:srgbClr val="002060"/>
          </a:solidFill>
        </p:spPr>
        <p:style>
          <a:lnRef idx="2">
            <a:schemeClr val="accent5"/>
          </a:lnRef>
          <a:fillRef idx="1">
            <a:schemeClr val="lt1"/>
          </a:fillRef>
          <a:effectRef idx="0">
            <a:schemeClr val="accent5"/>
          </a:effectRef>
          <a:fontRef idx="minor">
            <a:schemeClr val="dk1"/>
          </a:fontRef>
        </p:style>
        <p:txBody>
          <a:bodyPr rtlCol="0" anchor="ctr"/>
          <a:lstStyle/>
          <a:p>
            <a:pPr algn="ctr" rtl="1"/>
            <a:endParaRPr lang="en-US">
              <a:cs typeface="B Nazanin" panose="00000400000000000000" pitchFamily="2" charset="-78"/>
            </a:endParaRPr>
          </a:p>
        </p:txBody>
      </p:sp>
      <p:sp>
        <p:nvSpPr>
          <p:cNvPr id="23" name="Oval 22"/>
          <p:cNvSpPr/>
          <p:nvPr/>
        </p:nvSpPr>
        <p:spPr>
          <a:xfrm>
            <a:off x="3049732" y="3171482"/>
            <a:ext cx="2438400" cy="972235"/>
          </a:xfrm>
          <a:prstGeom prst="ellipse">
            <a:avLst/>
          </a:prstGeom>
          <a:solidFill>
            <a:srgbClr val="002060"/>
          </a:solidFill>
        </p:spPr>
        <p:style>
          <a:lnRef idx="2">
            <a:schemeClr val="accent5"/>
          </a:lnRef>
          <a:fillRef idx="1">
            <a:schemeClr val="lt1"/>
          </a:fillRef>
          <a:effectRef idx="0">
            <a:schemeClr val="accent5"/>
          </a:effectRef>
          <a:fontRef idx="minor">
            <a:schemeClr val="dk1"/>
          </a:fontRef>
        </p:style>
        <p:txBody>
          <a:bodyPr rtlCol="0" anchor="ctr"/>
          <a:lstStyle/>
          <a:p>
            <a:pPr algn="ctr" rtl="1"/>
            <a:endParaRPr lang="en-US">
              <a:cs typeface="B Nazanin" panose="00000400000000000000" pitchFamily="2" charset="-78"/>
            </a:endParaRPr>
          </a:p>
        </p:txBody>
      </p:sp>
      <p:sp>
        <p:nvSpPr>
          <p:cNvPr id="24" name="Oval 23"/>
          <p:cNvSpPr/>
          <p:nvPr/>
        </p:nvSpPr>
        <p:spPr>
          <a:xfrm>
            <a:off x="1215736" y="2257082"/>
            <a:ext cx="2438400" cy="972235"/>
          </a:xfrm>
          <a:prstGeom prst="ellipse">
            <a:avLst/>
          </a:prstGeom>
          <a:solidFill>
            <a:srgbClr val="002060"/>
          </a:solidFill>
        </p:spPr>
        <p:style>
          <a:lnRef idx="2">
            <a:schemeClr val="accent5"/>
          </a:lnRef>
          <a:fillRef idx="1">
            <a:schemeClr val="lt1"/>
          </a:fillRef>
          <a:effectRef idx="0">
            <a:schemeClr val="accent5"/>
          </a:effectRef>
          <a:fontRef idx="minor">
            <a:schemeClr val="dk1"/>
          </a:fontRef>
        </p:style>
        <p:txBody>
          <a:bodyPr rtlCol="0" anchor="ctr"/>
          <a:lstStyle/>
          <a:p>
            <a:pPr algn="ctr" rtl="1"/>
            <a:endParaRPr lang="en-US">
              <a:cs typeface="B Nazanin" panose="00000400000000000000" pitchFamily="2" charset="-78"/>
            </a:endParaRPr>
          </a:p>
        </p:txBody>
      </p:sp>
      <p:sp>
        <p:nvSpPr>
          <p:cNvPr id="25" name="Oval 24"/>
          <p:cNvSpPr/>
          <p:nvPr/>
        </p:nvSpPr>
        <p:spPr>
          <a:xfrm>
            <a:off x="2933700" y="1447799"/>
            <a:ext cx="2438400" cy="972235"/>
          </a:xfrm>
          <a:prstGeom prst="ellipse">
            <a:avLst/>
          </a:prstGeom>
          <a:solidFill>
            <a:srgbClr val="002060"/>
          </a:solidFill>
        </p:spPr>
        <p:style>
          <a:lnRef idx="2">
            <a:schemeClr val="accent5"/>
          </a:lnRef>
          <a:fillRef idx="1">
            <a:schemeClr val="lt1"/>
          </a:fillRef>
          <a:effectRef idx="0">
            <a:schemeClr val="accent5"/>
          </a:effectRef>
          <a:fontRef idx="minor">
            <a:schemeClr val="dk1"/>
          </a:fontRef>
        </p:style>
        <p:txBody>
          <a:bodyPr rtlCol="0" anchor="ctr"/>
          <a:lstStyle/>
          <a:p>
            <a:pPr algn="ctr" rtl="1"/>
            <a:endParaRPr lang="en-US">
              <a:cs typeface="B Nazanin" panose="00000400000000000000" pitchFamily="2" charset="-78"/>
            </a:endParaRPr>
          </a:p>
        </p:txBody>
      </p:sp>
      <p:sp>
        <p:nvSpPr>
          <p:cNvPr id="26" name="Oval 25"/>
          <p:cNvSpPr/>
          <p:nvPr/>
        </p:nvSpPr>
        <p:spPr>
          <a:xfrm>
            <a:off x="3063587" y="4919572"/>
            <a:ext cx="2438400" cy="972235"/>
          </a:xfrm>
          <a:prstGeom prst="ellipse">
            <a:avLst/>
          </a:prstGeom>
          <a:solidFill>
            <a:srgbClr val="002060"/>
          </a:solidFill>
        </p:spPr>
        <p:style>
          <a:lnRef idx="2">
            <a:schemeClr val="accent5"/>
          </a:lnRef>
          <a:fillRef idx="1">
            <a:schemeClr val="lt1"/>
          </a:fillRef>
          <a:effectRef idx="0">
            <a:schemeClr val="accent5"/>
          </a:effectRef>
          <a:fontRef idx="minor">
            <a:schemeClr val="dk1"/>
          </a:fontRef>
        </p:style>
        <p:txBody>
          <a:bodyPr rtlCol="0" anchor="ctr"/>
          <a:lstStyle/>
          <a:p>
            <a:pPr algn="ctr" rtl="1"/>
            <a:endParaRPr lang="en-US">
              <a:cs typeface="B Nazanin" panose="00000400000000000000" pitchFamily="2" charset="-78"/>
            </a:endParaRPr>
          </a:p>
        </p:txBody>
      </p:sp>
      <p:sp>
        <p:nvSpPr>
          <p:cNvPr id="27" name="Oval 26"/>
          <p:cNvSpPr/>
          <p:nvPr/>
        </p:nvSpPr>
        <p:spPr>
          <a:xfrm>
            <a:off x="1316182" y="5733365"/>
            <a:ext cx="2438400" cy="972235"/>
          </a:xfrm>
          <a:prstGeom prst="ellipse">
            <a:avLst/>
          </a:prstGeom>
          <a:solidFill>
            <a:srgbClr val="002060"/>
          </a:solidFill>
        </p:spPr>
        <p:style>
          <a:lnRef idx="2">
            <a:schemeClr val="accent5"/>
          </a:lnRef>
          <a:fillRef idx="1">
            <a:schemeClr val="lt1"/>
          </a:fillRef>
          <a:effectRef idx="0">
            <a:schemeClr val="accent5"/>
          </a:effectRef>
          <a:fontRef idx="minor">
            <a:schemeClr val="dk1"/>
          </a:fontRef>
        </p:style>
        <p:txBody>
          <a:bodyPr rtlCol="0" anchor="ctr"/>
          <a:lstStyle/>
          <a:p>
            <a:pPr algn="ctr" rtl="1"/>
            <a:endParaRPr lang="en-US">
              <a:cs typeface="B Nazanin" panose="00000400000000000000" pitchFamily="2" charset="-78"/>
            </a:endParaRPr>
          </a:p>
        </p:txBody>
      </p:sp>
      <p:sp>
        <p:nvSpPr>
          <p:cNvPr id="29" name="TextBox 28"/>
          <p:cNvSpPr txBox="1"/>
          <p:nvPr/>
        </p:nvSpPr>
        <p:spPr>
          <a:xfrm>
            <a:off x="1626177" y="951406"/>
            <a:ext cx="1617518" cy="369332"/>
          </a:xfrm>
          <a:prstGeom prst="rect">
            <a:avLst/>
          </a:prstGeom>
          <a:noFill/>
        </p:spPr>
        <p:txBody>
          <a:bodyPr wrap="square" rtlCol="0">
            <a:spAutoFit/>
          </a:bodyPr>
          <a:lstStyle/>
          <a:p>
            <a:pPr algn="r" rtl="1"/>
            <a:r>
              <a:rPr lang="fa-IR" b="1" dirty="0" smtClean="0">
                <a:cs typeface="B Nazanin" panose="00000400000000000000" pitchFamily="2" charset="-78"/>
              </a:rPr>
              <a:t>پستی و بلندی</a:t>
            </a:r>
            <a:endParaRPr lang="en-US" b="1" dirty="0">
              <a:cs typeface="B Nazanin" panose="00000400000000000000" pitchFamily="2" charset="-78"/>
            </a:endParaRPr>
          </a:p>
        </p:txBody>
      </p:sp>
      <p:sp>
        <p:nvSpPr>
          <p:cNvPr id="30" name="TextBox 29"/>
          <p:cNvSpPr txBox="1"/>
          <p:nvPr/>
        </p:nvSpPr>
        <p:spPr>
          <a:xfrm>
            <a:off x="3278331" y="1773382"/>
            <a:ext cx="1709305" cy="369332"/>
          </a:xfrm>
          <a:prstGeom prst="rect">
            <a:avLst/>
          </a:prstGeom>
          <a:noFill/>
        </p:spPr>
        <p:txBody>
          <a:bodyPr wrap="square" rtlCol="0">
            <a:spAutoFit/>
          </a:bodyPr>
          <a:lstStyle/>
          <a:p>
            <a:pPr algn="ctr" rtl="1"/>
            <a:r>
              <a:rPr lang="fa-IR" b="1" dirty="0" smtClean="0">
                <a:cs typeface="B Nazanin" panose="00000400000000000000" pitchFamily="2" charset="-78"/>
              </a:rPr>
              <a:t>اقلیم</a:t>
            </a:r>
            <a:endParaRPr lang="en-US" b="1" dirty="0">
              <a:cs typeface="B Nazanin" panose="00000400000000000000" pitchFamily="2" charset="-78"/>
            </a:endParaRPr>
          </a:p>
        </p:txBody>
      </p:sp>
      <p:sp>
        <p:nvSpPr>
          <p:cNvPr id="31" name="TextBox 30"/>
          <p:cNvSpPr txBox="1"/>
          <p:nvPr/>
        </p:nvSpPr>
        <p:spPr>
          <a:xfrm>
            <a:off x="1626177" y="2514600"/>
            <a:ext cx="1726623" cy="369332"/>
          </a:xfrm>
          <a:prstGeom prst="rect">
            <a:avLst/>
          </a:prstGeom>
          <a:noFill/>
        </p:spPr>
        <p:txBody>
          <a:bodyPr wrap="square" rtlCol="0">
            <a:spAutoFit/>
          </a:bodyPr>
          <a:lstStyle/>
          <a:p>
            <a:pPr algn="ctr" rtl="1"/>
            <a:r>
              <a:rPr lang="fa-IR" b="1" dirty="0" smtClean="0">
                <a:cs typeface="B Nazanin" panose="00000400000000000000" pitchFamily="2" charset="-78"/>
              </a:rPr>
              <a:t>فرم و شکل</a:t>
            </a:r>
            <a:endParaRPr lang="en-US" b="1" dirty="0">
              <a:cs typeface="B Nazanin" panose="00000400000000000000" pitchFamily="2" charset="-78"/>
            </a:endParaRPr>
          </a:p>
        </p:txBody>
      </p:sp>
      <p:sp>
        <p:nvSpPr>
          <p:cNvPr id="32" name="TextBox 31"/>
          <p:cNvSpPr txBox="1"/>
          <p:nvPr/>
        </p:nvSpPr>
        <p:spPr>
          <a:xfrm>
            <a:off x="3352800" y="3429000"/>
            <a:ext cx="1634836" cy="369332"/>
          </a:xfrm>
          <a:prstGeom prst="rect">
            <a:avLst/>
          </a:prstGeom>
          <a:noFill/>
        </p:spPr>
        <p:txBody>
          <a:bodyPr wrap="square" rtlCol="0">
            <a:spAutoFit/>
          </a:bodyPr>
          <a:lstStyle/>
          <a:p>
            <a:pPr algn="ctr" rtl="1"/>
            <a:r>
              <a:rPr lang="fa-IR" b="1" dirty="0" smtClean="0">
                <a:cs typeface="B Nazanin" panose="00000400000000000000" pitchFamily="2" charset="-78"/>
              </a:rPr>
              <a:t>جمعیت</a:t>
            </a:r>
            <a:endParaRPr lang="en-US" b="1" dirty="0">
              <a:cs typeface="B Nazanin" panose="00000400000000000000" pitchFamily="2" charset="-78"/>
            </a:endParaRPr>
          </a:p>
        </p:txBody>
      </p:sp>
      <p:sp>
        <p:nvSpPr>
          <p:cNvPr id="33" name="TextBox 32"/>
          <p:cNvSpPr txBox="1"/>
          <p:nvPr/>
        </p:nvSpPr>
        <p:spPr>
          <a:xfrm>
            <a:off x="1708438" y="4276497"/>
            <a:ext cx="1562100" cy="369332"/>
          </a:xfrm>
          <a:prstGeom prst="rect">
            <a:avLst/>
          </a:prstGeom>
          <a:noFill/>
        </p:spPr>
        <p:txBody>
          <a:bodyPr wrap="square" rtlCol="0">
            <a:spAutoFit/>
          </a:bodyPr>
          <a:lstStyle/>
          <a:p>
            <a:pPr algn="ctr" rtl="1"/>
            <a:r>
              <a:rPr lang="fa-IR" b="1" dirty="0" smtClean="0">
                <a:cs typeface="B Nazanin" panose="00000400000000000000" pitchFamily="2" charset="-78"/>
              </a:rPr>
              <a:t>برده داری</a:t>
            </a:r>
            <a:endParaRPr lang="en-US" b="1" dirty="0">
              <a:cs typeface="B Nazanin" panose="00000400000000000000" pitchFamily="2" charset="-78"/>
            </a:endParaRPr>
          </a:p>
        </p:txBody>
      </p:sp>
      <p:sp>
        <p:nvSpPr>
          <p:cNvPr id="34" name="TextBox 33"/>
          <p:cNvSpPr txBox="1"/>
          <p:nvPr/>
        </p:nvSpPr>
        <p:spPr>
          <a:xfrm>
            <a:off x="3581400" y="5105400"/>
            <a:ext cx="1524000" cy="646331"/>
          </a:xfrm>
          <a:prstGeom prst="rect">
            <a:avLst/>
          </a:prstGeom>
          <a:noFill/>
        </p:spPr>
        <p:txBody>
          <a:bodyPr wrap="square" rtlCol="0">
            <a:spAutoFit/>
          </a:bodyPr>
          <a:lstStyle/>
          <a:p>
            <a:pPr algn="ctr" rtl="1"/>
            <a:r>
              <a:rPr lang="fa-IR" b="1" dirty="0" smtClean="0">
                <a:cs typeface="B Nazanin" panose="00000400000000000000" pitchFamily="2" charset="-78"/>
              </a:rPr>
              <a:t>دسترسی به </a:t>
            </a:r>
            <a:r>
              <a:rPr lang="fa-IR" b="1" dirty="0" smtClean="0">
                <a:cs typeface="B Nazanin" panose="00000400000000000000" pitchFamily="2" charset="-78"/>
              </a:rPr>
              <a:t>سنگ</a:t>
            </a:r>
            <a:r>
              <a:rPr lang="en-US" b="1" dirty="0" smtClean="0">
                <a:cs typeface="B Nazanin" panose="00000400000000000000" pitchFamily="2" charset="-78"/>
              </a:rPr>
              <a:t> </a:t>
            </a:r>
            <a:r>
              <a:rPr lang="fa-IR" b="1" dirty="0" smtClean="0">
                <a:cs typeface="B Nazanin" panose="00000400000000000000" pitchFamily="2" charset="-78"/>
              </a:rPr>
              <a:t>های </a:t>
            </a:r>
            <a:r>
              <a:rPr lang="fa-IR" b="1" dirty="0" smtClean="0">
                <a:cs typeface="B Nazanin" panose="00000400000000000000" pitchFamily="2" charset="-78"/>
              </a:rPr>
              <a:t>مرمر</a:t>
            </a:r>
            <a:endParaRPr lang="en-US" b="1" dirty="0">
              <a:cs typeface="B Nazanin" panose="00000400000000000000" pitchFamily="2" charset="-78"/>
            </a:endParaRPr>
          </a:p>
        </p:txBody>
      </p:sp>
      <p:sp>
        <p:nvSpPr>
          <p:cNvPr id="35" name="TextBox 34"/>
          <p:cNvSpPr txBox="1"/>
          <p:nvPr/>
        </p:nvSpPr>
        <p:spPr>
          <a:xfrm>
            <a:off x="1564697" y="5891807"/>
            <a:ext cx="2178627" cy="646331"/>
          </a:xfrm>
          <a:prstGeom prst="rect">
            <a:avLst/>
          </a:prstGeom>
          <a:noFill/>
        </p:spPr>
        <p:txBody>
          <a:bodyPr wrap="square" rtlCol="0">
            <a:spAutoFit/>
          </a:bodyPr>
          <a:lstStyle/>
          <a:p>
            <a:pPr algn="ctr" rtl="1"/>
            <a:r>
              <a:rPr lang="fa-IR" b="1" dirty="0" smtClean="0">
                <a:cs typeface="B Nazanin" panose="00000400000000000000" pitchFamily="2" charset="-78"/>
              </a:rPr>
              <a:t>تفاوت فضای عمومی و مسکونی</a:t>
            </a:r>
            <a:endParaRPr lang="en-US" b="1" dirty="0">
              <a:cs typeface="B Nazanin" panose="00000400000000000000" pitchFamily="2" charset="-78"/>
            </a:endParaRPr>
          </a:p>
        </p:txBody>
      </p:sp>
    </p:spTree>
    <p:extLst>
      <p:ext uri="{BB962C8B-B14F-4D97-AF65-F5344CB8AC3E}">
        <p14:creationId xmlns:p14="http://schemas.microsoft.com/office/powerpoint/2010/main" val="3133085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100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1500"/>
                                        <p:tgtEl>
                                          <p:spTgt spid="7"/>
                                        </p:tgtEl>
                                      </p:cBhvr>
                                    </p:animEffect>
                                  </p:childTnLst>
                                </p:cTn>
                              </p:par>
                              <p:par>
                                <p:cTn id="8" presetID="16" presetClass="entr" presetSubtype="21" fill="hold" grpId="0" nodeType="withEffect">
                                  <p:stCondLst>
                                    <p:cond delay="125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1500"/>
                                        <p:tgtEl>
                                          <p:spTgt spid="8"/>
                                        </p:tgtEl>
                                      </p:cBhvr>
                                    </p:animEffect>
                                  </p:childTnLst>
                                </p:cTn>
                              </p:par>
                              <p:par>
                                <p:cTn id="11" presetID="14" presetClass="entr" presetSubtype="10" fill="hold" nodeType="withEffect">
                                  <p:stCondLst>
                                    <p:cond delay="125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par>
                                <p:cTn id="14" presetID="16" presetClass="entr" presetSubtype="21" fill="hold" nodeType="withEffect">
                                  <p:stCondLst>
                                    <p:cond delay="1250"/>
                                  </p:stCondLst>
                                  <p:childTnLst>
                                    <p:set>
                                      <p:cBhvr>
                                        <p:cTn id="15" dur="1" fill="hold">
                                          <p:stCondLst>
                                            <p:cond delay="0"/>
                                          </p:stCondLst>
                                        </p:cTn>
                                        <p:tgtEl>
                                          <p:spTgt spid="12"/>
                                        </p:tgtEl>
                                        <p:attrNameLst>
                                          <p:attrName>style.visibility</p:attrName>
                                        </p:attrNameLst>
                                      </p:cBhvr>
                                      <p:to>
                                        <p:strVal val="visible"/>
                                      </p:to>
                                    </p:set>
                                    <p:animEffect transition="in" filter="barn(inVertical)">
                                      <p:cBhvr>
                                        <p:cTn id="16" dur="500"/>
                                        <p:tgtEl>
                                          <p:spTgt spid="12"/>
                                        </p:tgtEl>
                                      </p:cBhvr>
                                    </p:animEffect>
                                  </p:childTnLst>
                                </p:cTn>
                              </p:par>
                              <p:par>
                                <p:cTn id="17" presetID="22" presetClass="entr" presetSubtype="4" fill="hold" grpId="0" nodeType="withEffect">
                                  <p:stCondLst>
                                    <p:cond delay="1250"/>
                                  </p:stCondLst>
                                  <p:childTnLst>
                                    <p:set>
                                      <p:cBhvr>
                                        <p:cTn id="18" dur="1" fill="hold">
                                          <p:stCondLst>
                                            <p:cond delay="0"/>
                                          </p:stCondLst>
                                        </p:cTn>
                                        <p:tgtEl>
                                          <p:spTgt spid="21"/>
                                        </p:tgtEl>
                                        <p:attrNameLst>
                                          <p:attrName>style.visibility</p:attrName>
                                        </p:attrNameLst>
                                      </p:cBhvr>
                                      <p:to>
                                        <p:strVal val="visible"/>
                                      </p:to>
                                    </p:set>
                                    <p:animEffect transition="in" filter="wipe(down)">
                                      <p:cBhvr>
                                        <p:cTn id="19" dur="500"/>
                                        <p:tgtEl>
                                          <p:spTgt spid="21"/>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down)">
                                      <p:cBhvr>
                                        <p:cTn id="22" dur="500"/>
                                        <p:tgtEl>
                                          <p:spTgt spid="29"/>
                                        </p:tgtEl>
                                      </p:cBhvr>
                                    </p:animEffect>
                                  </p:childTnLst>
                                </p:cTn>
                              </p:par>
                              <p:par>
                                <p:cTn id="23" presetID="16" presetClass="entr" presetSubtype="21"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barn(inVertical)">
                                      <p:cBhvr>
                                        <p:cTn id="25" dur="500"/>
                                        <p:tgtEl>
                                          <p:spTgt spid="14"/>
                                        </p:tgtEl>
                                      </p:cBhvr>
                                    </p:animEffect>
                                  </p:childTnLst>
                                </p:cTn>
                              </p:par>
                              <p:par>
                                <p:cTn id="26" presetID="6" presetClass="entr" presetSubtype="16" fill="hold" grpId="0" nodeType="with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circle(in)">
                                      <p:cBhvr>
                                        <p:cTn id="28" dur="2000"/>
                                        <p:tgtEl>
                                          <p:spTgt spid="25"/>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ipe(down)">
                                      <p:cBhvr>
                                        <p:cTn id="31" dur="500"/>
                                        <p:tgtEl>
                                          <p:spTgt spid="30"/>
                                        </p:tgtEl>
                                      </p:cBhvr>
                                    </p:animEffect>
                                  </p:childTnLst>
                                </p:cTn>
                              </p:par>
                              <p:par>
                                <p:cTn id="32" presetID="14" presetClass="entr" presetSubtype="10"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randombar(horizontal)">
                                      <p:cBhvr>
                                        <p:cTn id="34" dur="500"/>
                                        <p:tgtEl>
                                          <p:spTgt spid="16"/>
                                        </p:tgtEl>
                                      </p:cBhvr>
                                    </p:animEffect>
                                  </p:childTnLst>
                                </p:cTn>
                              </p:par>
                              <p:par>
                                <p:cTn id="35" presetID="21" presetClass="entr" presetSubtype="1"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heel(1)">
                                      <p:cBhvr>
                                        <p:cTn id="37" dur="2000"/>
                                        <p:tgtEl>
                                          <p:spTgt spid="24"/>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barn(inVertical)">
                                      <p:cBhvr>
                                        <p:cTn id="40" dur="500"/>
                                        <p:tgtEl>
                                          <p:spTgt spid="31"/>
                                        </p:tgtEl>
                                      </p:cBhvr>
                                    </p:animEffect>
                                  </p:childTnLst>
                                </p:cTn>
                              </p:par>
                              <p:par>
                                <p:cTn id="41" presetID="22" presetClass="entr" presetSubtype="4"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down)">
                                      <p:cBhvr>
                                        <p:cTn id="43" dur="500"/>
                                        <p:tgtEl>
                                          <p:spTgt spid="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500"/>
                                        <p:tgtEl>
                                          <p:spTgt spid="32"/>
                                        </p:tgtEl>
                                      </p:cBhvr>
                                    </p:animEffect>
                                  </p:childTnLst>
                                </p:cTn>
                              </p:par>
                              <p:par>
                                <p:cTn id="50" presetID="2" presetClass="entr" presetSubtype="4" fill="hold" nodeType="with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ppt_x"/>
                                          </p:val>
                                        </p:tav>
                                        <p:tav tm="100000">
                                          <p:val>
                                            <p:strVal val="#ppt_x"/>
                                          </p:val>
                                        </p:tav>
                                      </p:tavLst>
                                    </p:anim>
                                    <p:anim calcmode="lin" valueType="num">
                                      <p:cBhvr additive="base">
                                        <p:cTn id="53" dur="500" fill="hold"/>
                                        <p:tgtEl>
                                          <p:spTgt spid="15"/>
                                        </p:tgtEl>
                                        <p:attrNameLst>
                                          <p:attrName>ppt_y</p:attrName>
                                        </p:attrNameLst>
                                      </p:cBhvr>
                                      <p:tavLst>
                                        <p:tav tm="0">
                                          <p:val>
                                            <p:strVal val="1+#ppt_h/2"/>
                                          </p:val>
                                        </p:tav>
                                        <p:tav tm="100000">
                                          <p:val>
                                            <p:strVal val="#ppt_y"/>
                                          </p:val>
                                        </p:tav>
                                      </p:tavLst>
                                    </p:anim>
                                  </p:childTnLst>
                                </p:cTn>
                              </p:par>
                              <p:par>
                                <p:cTn id="54" presetID="22" presetClass="entr" presetSubtype="4" fill="hold" grpId="0" nodeType="with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wipe(down)">
                                      <p:cBhvr>
                                        <p:cTn id="56" dur="500"/>
                                        <p:tgtEl>
                                          <p:spTgt spid="22"/>
                                        </p:tgtEl>
                                      </p:cBhvr>
                                    </p:animEffect>
                                  </p:childTnLst>
                                </p:cTn>
                              </p:par>
                              <p:par>
                                <p:cTn id="57" presetID="42" presetClass="entr" presetSubtype="0" fill="hold" grpId="0" nodeType="with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1000"/>
                                        <p:tgtEl>
                                          <p:spTgt spid="33"/>
                                        </p:tgtEl>
                                      </p:cBhvr>
                                    </p:animEffect>
                                    <p:anim calcmode="lin" valueType="num">
                                      <p:cBhvr>
                                        <p:cTn id="60" dur="1000" fill="hold"/>
                                        <p:tgtEl>
                                          <p:spTgt spid="33"/>
                                        </p:tgtEl>
                                        <p:attrNameLst>
                                          <p:attrName>ppt_x</p:attrName>
                                        </p:attrNameLst>
                                      </p:cBhvr>
                                      <p:tavLst>
                                        <p:tav tm="0">
                                          <p:val>
                                            <p:strVal val="#ppt_x"/>
                                          </p:val>
                                        </p:tav>
                                        <p:tav tm="100000">
                                          <p:val>
                                            <p:strVal val="#ppt_x"/>
                                          </p:val>
                                        </p:tav>
                                      </p:tavLst>
                                    </p:anim>
                                    <p:anim calcmode="lin" valueType="num">
                                      <p:cBhvr>
                                        <p:cTn id="61" dur="1000" fill="hold"/>
                                        <p:tgtEl>
                                          <p:spTgt spid="33"/>
                                        </p:tgtEl>
                                        <p:attrNameLst>
                                          <p:attrName>ppt_y</p:attrName>
                                        </p:attrNameLst>
                                      </p:cBhvr>
                                      <p:tavLst>
                                        <p:tav tm="0">
                                          <p:val>
                                            <p:strVal val="#ppt_y+.1"/>
                                          </p:val>
                                        </p:tav>
                                        <p:tav tm="100000">
                                          <p:val>
                                            <p:strVal val="#ppt_y"/>
                                          </p:val>
                                        </p:tav>
                                      </p:tavLst>
                                    </p:anim>
                                  </p:childTnLst>
                                </p:cTn>
                              </p:par>
                              <p:par>
                                <p:cTn id="62" presetID="21" presetClass="entr" presetSubtype="1" fill="hold" grpId="0" nodeType="with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wheel(1)">
                                      <p:cBhvr>
                                        <p:cTn id="64" dur="2000"/>
                                        <p:tgtEl>
                                          <p:spTgt spid="26"/>
                                        </p:tgtEl>
                                      </p:cBhvr>
                                    </p:animEffect>
                                  </p:childTnLst>
                                </p:cTn>
                              </p:par>
                              <p:par>
                                <p:cTn id="65" presetID="2" presetClass="entr" presetSubtype="4" fill="hold" grpId="0" nodeType="withEffect">
                                  <p:stCondLst>
                                    <p:cond delay="0"/>
                                  </p:stCondLst>
                                  <p:childTnLst>
                                    <p:set>
                                      <p:cBhvr>
                                        <p:cTn id="66" dur="1" fill="hold">
                                          <p:stCondLst>
                                            <p:cond delay="0"/>
                                          </p:stCondLst>
                                        </p:cTn>
                                        <p:tgtEl>
                                          <p:spTgt spid="34"/>
                                        </p:tgtEl>
                                        <p:attrNameLst>
                                          <p:attrName>style.visibility</p:attrName>
                                        </p:attrNameLst>
                                      </p:cBhvr>
                                      <p:to>
                                        <p:strVal val="visible"/>
                                      </p:to>
                                    </p:set>
                                    <p:anim calcmode="lin" valueType="num">
                                      <p:cBhvr additive="base">
                                        <p:cTn id="67" dur="500" fill="hold"/>
                                        <p:tgtEl>
                                          <p:spTgt spid="34"/>
                                        </p:tgtEl>
                                        <p:attrNameLst>
                                          <p:attrName>ppt_x</p:attrName>
                                        </p:attrNameLst>
                                      </p:cBhvr>
                                      <p:tavLst>
                                        <p:tav tm="0">
                                          <p:val>
                                            <p:strVal val="#ppt_x"/>
                                          </p:val>
                                        </p:tav>
                                        <p:tav tm="100000">
                                          <p:val>
                                            <p:strVal val="#ppt_x"/>
                                          </p:val>
                                        </p:tav>
                                      </p:tavLst>
                                    </p:anim>
                                    <p:anim calcmode="lin" valueType="num">
                                      <p:cBhvr additive="base">
                                        <p:cTn id="68" dur="500" fill="hold"/>
                                        <p:tgtEl>
                                          <p:spTgt spid="34"/>
                                        </p:tgtEl>
                                        <p:attrNameLst>
                                          <p:attrName>ppt_y</p:attrName>
                                        </p:attrNameLst>
                                      </p:cBhvr>
                                      <p:tavLst>
                                        <p:tav tm="0">
                                          <p:val>
                                            <p:strVal val="1+#ppt_h/2"/>
                                          </p:val>
                                        </p:tav>
                                        <p:tav tm="100000">
                                          <p:val>
                                            <p:strVal val="#ppt_y"/>
                                          </p:val>
                                        </p:tav>
                                      </p:tavLst>
                                    </p:anim>
                                  </p:childTnLst>
                                </p:cTn>
                              </p:par>
                              <p:par>
                                <p:cTn id="69" presetID="6" presetClass="entr" presetSubtype="16" fill="hold" nodeType="with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circle(in)">
                                      <p:cBhvr>
                                        <p:cTn id="71" dur="2000"/>
                                        <p:tgtEl>
                                          <p:spTgt spid="20"/>
                                        </p:tgtEl>
                                      </p:cBhvr>
                                    </p:animEffect>
                                  </p:childTnLst>
                                </p:cTn>
                              </p:par>
                              <p:par>
                                <p:cTn id="72" presetID="2" presetClass="entr" presetSubtype="4" fill="hold" grpId="0" nodeType="withEffect">
                                  <p:stCondLst>
                                    <p:cond delay="0"/>
                                  </p:stCondLst>
                                  <p:childTnLst>
                                    <p:set>
                                      <p:cBhvr>
                                        <p:cTn id="73" dur="1" fill="hold">
                                          <p:stCondLst>
                                            <p:cond delay="0"/>
                                          </p:stCondLst>
                                        </p:cTn>
                                        <p:tgtEl>
                                          <p:spTgt spid="35"/>
                                        </p:tgtEl>
                                        <p:attrNameLst>
                                          <p:attrName>style.visibility</p:attrName>
                                        </p:attrNameLst>
                                      </p:cBhvr>
                                      <p:to>
                                        <p:strVal val="visible"/>
                                      </p:to>
                                    </p:set>
                                    <p:anim calcmode="lin" valueType="num">
                                      <p:cBhvr additive="base">
                                        <p:cTn id="74" dur="500" fill="hold"/>
                                        <p:tgtEl>
                                          <p:spTgt spid="35"/>
                                        </p:tgtEl>
                                        <p:attrNameLst>
                                          <p:attrName>ppt_x</p:attrName>
                                        </p:attrNameLst>
                                      </p:cBhvr>
                                      <p:tavLst>
                                        <p:tav tm="0">
                                          <p:val>
                                            <p:strVal val="#ppt_x"/>
                                          </p:val>
                                        </p:tav>
                                        <p:tav tm="100000">
                                          <p:val>
                                            <p:strVal val="#ppt_x"/>
                                          </p:val>
                                        </p:tav>
                                      </p:tavLst>
                                    </p:anim>
                                    <p:anim calcmode="lin" valueType="num">
                                      <p:cBhvr additive="base">
                                        <p:cTn id="75" dur="500" fill="hold"/>
                                        <p:tgtEl>
                                          <p:spTgt spid="35"/>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27"/>
                                        </p:tgtEl>
                                        <p:attrNameLst>
                                          <p:attrName>style.visibility</p:attrName>
                                        </p:attrNameLst>
                                      </p:cBhvr>
                                      <p:to>
                                        <p:strVal val="visible"/>
                                      </p:to>
                                    </p:set>
                                    <p:anim calcmode="lin" valueType="num">
                                      <p:cBhvr additive="base">
                                        <p:cTn id="78" dur="500" fill="hold"/>
                                        <p:tgtEl>
                                          <p:spTgt spid="27"/>
                                        </p:tgtEl>
                                        <p:attrNameLst>
                                          <p:attrName>ppt_x</p:attrName>
                                        </p:attrNameLst>
                                      </p:cBhvr>
                                      <p:tavLst>
                                        <p:tav tm="0">
                                          <p:val>
                                            <p:strVal val="#ppt_x"/>
                                          </p:val>
                                        </p:tav>
                                        <p:tav tm="100000">
                                          <p:val>
                                            <p:strVal val="#ppt_x"/>
                                          </p:val>
                                        </p:tav>
                                      </p:tavLst>
                                    </p:anim>
                                    <p:anim calcmode="lin" valueType="num">
                                      <p:cBhvr additive="base">
                                        <p:cTn id="79" dur="500" fill="hold"/>
                                        <p:tgtEl>
                                          <p:spTgt spid="27"/>
                                        </p:tgtEl>
                                        <p:attrNameLst>
                                          <p:attrName>ppt_y</p:attrName>
                                        </p:attrNameLst>
                                      </p:cBhvr>
                                      <p:tavLst>
                                        <p:tav tm="0">
                                          <p:val>
                                            <p:strVal val="1+#ppt_h/2"/>
                                          </p:val>
                                        </p:tav>
                                        <p:tav tm="100000">
                                          <p:val>
                                            <p:strVal val="#ppt_y"/>
                                          </p:val>
                                        </p:tav>
                                      </p:tavLst>
                                    </p:anim>
                                  </p:childTnLst>
                                </p:cTn>
                              </p:par>
                              <p:par>
                                <p:cTn id="80" presetID="6" presetClass="entr" presetSubtype="16" fill="hold" nodeType="with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circle(in)">
                                      <p:cBhvr>
                                        <p:cTn id="82"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21" grpId="0" animBg="1"/>
      <p:bldP spid="22" grpId="0" animBg="1"/>
      <p:bldP spid="23" grpId="0" animBg="1"/>
      <p:bldP spid="24" grpId="0" animBg="1"/>
      <p:bldP spid="25" grpId="0" animBg="1"/>
      <p:bldP spid="26" grpId="0" animBg="1"/>
      <p:bldP spid="27" grpId="0" animBg="1"/>
      <p:bldP spid="29" grpId="0"/>
      <p:bldP spid="30" grpId="0"/>
      <p:bldP spid="31" grpId="0"/>
      <p:bldP spid="32" grpId="0"/>
      <p:bldP spid="33" grpId="0"/>
      <p:bldP spid="34" grpId="0"/>
      <p:bldP spid="3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3562350"/>
            <a:ext cx="3581400" cy="2686050"/>
          </a:xfrm>
          <a:prstGeom prst="rect">
            <a:avLst/>
          </a:prstGeom>
          <a:ln>
            <a:noFill/>
          </a:ln>
          <a:effectLst>
            <a:softEdge rad="112500"/>
          </a:effectLst>
        </p:spPr>
      </p:pic>
      <p:sp>
        <p:nvSpPr>
          <p:cNvPr id="6" name="TextBox 5"/>
          <p:cNvSpPr txBox="1"/>
          <p:nvPr/>
        </p:nvSpPr>
        <p:spPr>
          <a:xfrm>
            <a:off x="4953000" y="360068"/>
            <a:ext cx="2667000" cy="400110"/>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r" rtl="1"/>
            <a:r>
              <a:rPr lang="fa-IR" sz="2000" b="1" dirty="0" smtClean="0">
                <a:ln w="18000">
                  <a:noFill/>
                  <a:prstDash val="solid"/>
                  <a:miter lim="800000"/>
                </a:ln>
                <a:solidFill>
                  <a:schemeClr val="tx1"/>
                </a:solidFill>
                <a:effectLst>
                  <a:outerShdw blurRad="25500" dist="23000" dir="7020000" algn="tl">
                    <a:srgbClr val="000000">
                      <a:alpha val="50000"/>
                    </a:srgbClr>
                  </a:outerShdw>
                </a:effectLst>
                <a:cs typeface="B Nazanin" panose="00000400000000000000" pitchFamily="2" charset="-78"/>
              </a:rPr>
              <a:t>پستی و بلندی</a:t>
            </a:r>
            <a:endParaRPr lang="en-US" sz="2000" b="1" dirty="0">
              <a:ln w="18000">
                <a:noFill/>
                <a:prstDash val="solid"/>
                <a:miter lim="800000"/>
              </a:ln>
              <a:solidFill>
                <a:schemeClr val="tx1"/>
              </a:solidFill>
              <a:effectLst>
                <a:outerShdw blurRad="25500" dist="23000" dir="7020000" algn="tl">
                  <a:srgbClr val="000000">
                    <a:alpha val="50000"/>
                  </a:srgbClr>
                </a:outerShdw>
              </a:effectLst>
              <a:cs typeface="B Nazanin" panose="00000400000000000000" pitchFamily="2" charset="-78"/>
            </a:endParaRPr>
          </a:p>
        </p:txBody>
      </p:sp>
      <p:sp>
        <p:nvSpPr>
          <p:cNvPr id="7" name="TextBox 6"/>
          <p:cNvSpPr txBox="1"/>
          <p:nvPr/>
        </p:nvSpPr>
        <p:spPr>
          <a:xfrm>
            <a:off x="945676" y="1047904"/>
            <a:ext cx="6858000" cy="2677656"/>
          </a:xfrm>
          <a:prstGeom prst="rect">
            <a:avLst/>
          </a:prstGeom>
          <a:noFill/>
        </p:spPr>
        <p:txBody>
          <a:bodyPr wrap="square" rtlCol="0">
            <a:spAutoFit/>
          </a:bodyPr>
          <a:lstStyle/>
          <a:p>
            <a:pPr lvl="0" algn="r" rtl="1"/>
            <a:r>
              <a:rPr lang="fa-IR" sz="2800" dirty="0" smtClean="0">
                <a:cs typeface="B Nazanin" panose="00000400000000000000" pitchFamily="2" charset="-78"/>
              </a:rPr>
              <a:t>این </a:t>
            </a:r>
            <a:r>
              <a:rPr lang="fa-IR" sz="2800" dirty="0">
                <a:cs typeface="B Nazanin" panose="00000400000000000000" pitchFamily="2" charset="-78"/>
              </a:rPr>
              <a:t>عامل یکی از عوامل موثر در شکل گیری نظام حکومتی به صورت دولت شهر می باشد.یونان و ساحل ایونی در آسیای صغیر دو مرکز اصلی دولت شهرها ,هر دو کوهستانی بودند که توسط زمینهای کشاورزی و حاصلخیز محدود,احاطه می شدند. </a:t>
            </a:r>
            <a:r>
              <a:rPr lang="fa-IR" sz="2800" dirty="0" smtClean="0">
                <a:cs typeface="B Nazanin" panose="00000400000000000000" pitchFamily="2" charset="-78"/>
              </a:rPr>
              <a:t>(</a:t>
            </a:r>
            <a:r>
              <a:rPr lang="fa-IR" sz="2800" dirty="0" smtClean="0">
                <a:cs typeface="B Nazanin" panose="00000400000000000000" pitchFamily="2" charset="-78"/>
              </a:rPr>
              <a:t>موریس:1374,33</a:t>
            </a:r>
            <a:r>
              <a:rPr lang="fa-IR" sz="2800" dirty="0">
                <a:cs typeface="B Nazanin" panose="00000400000000000000" pitchFamily="2" charset="-78"/>
              </a:rPr>
              <a:t>)</a:t>
            </a:r>
            <a:endParaRPr lang="en-US" sz="2800" dirty="0">
              <a:cs typeface="B Nazanin" panose="00000400000000000000" pitchFamily="2" charset="-78"/>
            </a:endParaRPr>
          </a:p>
          <a:p>
            <a:pPr algn="r" rtl="1"/>
            <a:endParaRPr lang="en-US" sz="2800" dirty="0">
              <a:cs typeface="B Nazanin" panose="00000400000000000000" pitchFamily="2" charset="-78"/>
            </a:endParaRP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74676" y="3562350"/>
            <a:ext cx="3714750" cy="2571750"/>
          </a:xfrm>
          <a:prstGeom prst="rect">
            <a:avLst/>
          </a:prstGeom>
          <a:ln>
            <a:noFill/>
          </a:ln>
          <a:effectLst>
            <a:softEdge rad="112500"/>
          </a:effectLst>
        </p:spPr>
      </p:pic>
    </p:spTree>
    <p:extLst>
      <p:ext uri="{BB962C8B-B14F-4D97-AF65-F5344CB8AC3E}">
        <p14:creationId xmlns:p14="http://schemas.microsoft.com/office/powerpoint/2010/main" val="297886382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62400" y="3733800"/>
            <a:ext cx="3781000" cy="2727840"/>
          </a:xfrm>
          <a:prstGeom prst="rect">
            <a:avLst/>
          </a:prstGeom>
          <a:ln>
            <a:noFill/>
          </a:ln>
          <a:effectLst>
            <a:softEdge rad="112500"/>
          </a:effectLst>
        </p:spPr>
      </p:pic>
      <p:sp>
        <p:nvSpPr>
          <p:cNvPr id="5" name="Rectangle 4"/>
          <p:cNvSpPr/>
          <p:nvPr/>
        </p:nvSpPr>
        <p:spPr>
          <a:xfrm>
            <a:off x="5334000" y="381000"/>
            <a:ext cx="38100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TextBox 5"/>
          <p:cNvSpPr txBox="1"/>
          <p:nvPr/>
        </p:nvSpPr>
        <p:spPr>
          <a:xfrm>
            <a:off x="5181600" y="489740"/>
            <a:ext cx="2514600" cy="523220"/>
          </a:xfrm>
          <a:prstGeom prst="rect">
            <a:avLst/>
          </a:prstGeom>
          <a:noFill/>
        </p:spPr>
        <p:txBody>
          <a:bodyPr wrap="square" rtlCol="0">
            <a:spAutoFit/>
          </a:bodyPr>
          <a:lstStyle/>
          <a:p>
            <a:pPr algn="r" rtl="1"/>
            <a:r>
              <a:rPr lang="fa-IR" sz="2800" b="1" dirty="0" smtClean="0">
                <a:ln w="17780" cmpd="sng">
                  <a:noFill/>
                  <a:prstDash val="solid"/>
                  <a:miter lim="800000"/>
                </a:ln>
                <a:effectLst>
                  <a:outerShdw blurRad="50800" algn="tl" rotWithShape="0">
                    <a:srgbClr val="000000"/>
                  </a:outerShdw>
                </a:effectLst>
                <a:cs typeface="B Nazanin" panose="00000400000000000000" pitchFamily="2" charset="-78"/>
              </a:rPr>
              <a:t>اقلیم</a:t>
            </a:r>
            <a:endParaRPr lang="en-US" sz="2800" b="1" dirty="0">
              <a:ln w="17780" cmpd="sng">
                <a:noFill/>
                <a:prstDash val="solid"/>
                <a:miter lim="800000"/>
              </a:ln>
              <a:effectLst>
                <a:outerShdw blurRad="50800" algn="tl" rotWithShape="0">
                  <a:srgbClr val="000000"/>
                </a:outerShdw>
              </a:effectLst>
              <a:cs typeface="B Nazanin" panose="00000400000000000000" pitchFamily="2" charset="-78"/>
            </a:endParaRPr>
          </a:p>
        </p:txBody>
      </p:sp>
      <p:sp>
        <p:nvSpPr>
          <p:cNvPr id="7" name="TextBox 6"/>
          <p:cNvSpPr txBox="1"/>
          <p:nvPr/>
        </p:nvSpPr>
        <p:spPr>
          <a:xfrm>
            <a:off x="4495800" y="1175540"/>
            <a:ext cx="4191000" cy="5170646"/>
          </a:xfrm>
          <a:prstGeom prst="rect">
            <a:avLst/>
          </a:prstGeom>
          <a:noFill/>
        </p:spPr>
        <p:txBody>
          <a:bodyPr wrap="square" rtlCol="0">
            <a:spAutoFit/>
          </a:bodyPr>
          <a:lstStyle/>
          <a:p>
            <a:pPr lvl="0" algn="r" rtl="1">
              <a:lnSpc>
                <a:spcPct val="150000"/>
              </a:lnSpc>
            </a:pPr>
            <a:r>
              <a:rPr lang="fa-IR" sz="2000" b="1" dirty="0" smtClean="0">
                <a:cs typeface="B Nazanin" panose="00000400000000000000" pitchFamily="2" charset="-78"/>
              </a:rPr>
              <a:t>آب </a:t>
            </a:r>
            <a:r>
              <a:rPr lang="fa-IR" sz="2000" b="1" dirty="0">
                <a:cs typeface="B Nazanin" panose="00000400000000000000" pitchFamily="2" charset="-78"/>
              </a:rPr>
              <a:t>وهوای این منطقه عموما معتدل و ثابت بود(موریس,1374,34) که موجب ایجاد فضای باز ونگرش اجتماعی بر زندگی می شد که خود سبب </a:t>
            </a:r>
            <a:r>
              <a:rPr lang="fa-IR" sz="2000" b="1" dirty="0" smtClean="0">
                <a:cs typeface="B Nazanin" panose="00000400000000000000" pitchFamily="2" charset="-78"/>
              </a:rPr>
              <a:t>رشد وتوسعه </a:t>
            </a:r>
            <a:r>
              <a:rPr lang="fa-IR" sz="2000" b="1" dirty="0">
                <a:cs typeface="B Nazanin" panose="00000400000000000000" pitchFamily="2" charset="-78"/>
              </a:rPr>
              <a:t>ی دموکراسی </a:t>
            </a:r>
            <a:r>
              <a:rPr lang="fa-IR" sz="2000" b="1" dirty="0" smtClean="0">
                <a:cs typeface="B Nazanin" panose="00000400000000000000" pitchFamily="2" charset="-78"/>
              </a:rPr>
              <a:t>بود</a:t>
            </a:r>
            <a:r>
              <a:rPr lang="fa-IR" sz="2000" b="1" dirty="0" smtClean="0">
                <a:cs typeface="B Nazanin" panose="00000400000000000000" pitchFamily="2" charset="-78"/>
              </a:rPr>
              <a:t>.(این </a:t>
            </a:r>
            <a:r>
              <a:rPr lang="fa-IR" sz="2000" b="1" dirty="0" smtClean="0">
                <a:cs typeface="B Nazanin" panose="00000400000000000000" pitchFamily="2" charset="-78"/>
              </a:rPr>
              <a:t>اقلیم باعث </a:t>
            </a:r>
            <a:r>
              <a:rPr lang="fa-IR" sz="2000" b="1" dirty="0" smtClean="0">
                <a:cs typeface="B Nazanin" panose="00000400000000000000" pitchFamily="2" charset="-78"/>
              </a:rPr>
              <a:t>می</a:t>
            </a:r>
            <a:r>
              <a:rPr lang="en-US" sz="2000" b="1" dirty="0" smtClean="0">
                <a:cs typeface="B Nazanin" panose="00000400000000000000" pitchFamily="2" charset="-78"/>
              </a:rPr>
              <a:t> </a:t>
            </a:r>
            <a:r>
              <a:rPr lang="fa-IR" sz="2000" b="1" dirty="0" smtClean="0">
                <a:cs typeface="B Nazanin" panose="00000400000000000000" pitchFamily="2" charset="-78"/>
              </a:rPr>
              <a:t>شد </a:t>
            </a:r>
            <a:r>
              <a:rPr lang="fa-IR" sz="2000" b="1" dirty="0" smtClean="0">
                <a:cs typeface="B Nazanin" panose="00000400000000000000" pitchFamily="2" charset="-78"/>
              </a:rPr>
              <a:t>که اوقات فراغت برای شهروندان بوجود آید تا بتوانند از امتیازات و مزایای شهر بهره مند گردند.(موریس,,1374,35)البته علت اصلی این امر که پرداختن به </a:t>
            </a:r>
            <a:r>
              <a:rPr lang="fa-IR" sz="2000" b="1" dirty="0" smtClean="0">
                <a:cs typeface="B Nazanin" panose="00000400000000000000" pitchFamily="2" charset="-78"/>
              </a:rPr>
              <a:t>فعالیت هایی </a:t>
            </a:r>
            <a:r>
              <a:rPr lang="fa-IR" sz="2000" b="1" dirty="0" smtClean="0">
                <a:cs typeface="B Nazanin" panose="00000400000000000000" pitchFamily="2" charset="-78"/>
              </a:rPr>
              <a:t>جز کار را میسر می ساخت</a:t>
            </a:r>
            <a:r>
              <a:rPr lang="fa-IR" sz="2000" b="1" dirty="0" smtClean="0">
                <a:cs typeface="B Nazanin" panose="00000400000000000000" pitchFamily="2" charset="-78"/>
              </a:rPr>
              <a:t>, سازش </a:t>
            </a:r>
            <a:r>
              <a:rPr lang="fa-IR" sz="2000" b="1" dirty="0" smtClean="0">
                <a:cs typeface="B Nazanin" panose="00000400000000000000" pitchFamily="2" charset="-78"/>
              </a:rPr>
              <a:t>با حداقل امکانات زندگی بوده است. .(موریس, 1374,36</a:t>
            </a:r>
            <a:r>
              <a:rPr lang="fa-IR" sz="2000" b="1" dirty="0" smtClean="0">
                <a:cs typeface="B Nazanin" panose="00000400000000000000" pitchFamily="2" charset="-78"/>
              </a:rPr>
              <a:t>)</a:t>
            </a:r>
            <a:endParaRPr lang="en-US" sz="2000" b="1" dirty="0" smtClean="0">
              <a:cs typeface="B Nazanin" panose="00000400000000000000" pitchFamily="2" charset="-78"/>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2400" y="735947"/>
            <a:ext cx="3759391" cy="2364564"/>
          </a:xfrm>
          <a:prstGeom prst="rect">
            <a:avLst/>
          </a:prstGeom>
          <a:ln>
            <a:noFill/>
          </a:ln>
          <a:effectLst>
            <a:softEdge rad="112500"/>
          </a:effectLst>
        </p:spPr>
      </p:pic>
    </p:spTree>
    <p:extLst>
      <p:ext uri="{BB962C8B-B14F-4D97-AF65-F5344CB8AC3E}">
        <p14:creationId xmlns:p14="http://schemas.microsoft.com/office/powerpoint/2010/main" val="4023671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2400" y="3415145"/>
            <a:ext cx="4278290" cy="3148766"/>
          </a:xfrm>
        </p:spPr>
      </p:pic>
      <p:sp>
        <p:nvSpPr>
          <p:cNvPr id="5" name="TextBox 4"/>
          <p:cNvSpPr txBox="1"/>
          <p:nvPr/>
        </p:nvSpPr>
        <p:spPr>
          <a:xfrm>
            <a:off x="6096000" y="304800"/>
            <a:ext cx="304800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endParaRPr lang="en-US" b="1" dirty="0">
              <a:solidFill>
                <a:schemeClr val="tx1"/>
              </a:solidFill>
              <a:cs typeface="B Nazanin" panose="00000400000000000000" pitchFamily="2" charset="-78"/>
            </a:endParaRPr>
          </a:p>
        </p:txBody>
      </p:sp>
      <p:sp>
        <p:nvSpPr>
          <p:cNvPr id="6" name="TextBox 5"/>
          <p:cNvSpPr txBox="1"/>
          <p:nvPr/>
        </p:nvSpPr>
        <p:spPr>
          <a:xfrm>
            <a:off x="5376081" y="216417"/>
            <a:ext cx="2209800" cy="461665"/>
          </a:xfrm>
          <a:prstGeom prst="rect">
            <a:avLst/>
          </a:prstGeom>
          <a:noFill/>
        </p:spPr>
        <p:txBody>
          <a:bodyPr wrap="square" rtlCol="0">
            <a:spAutoFit/>
          </a:bodyPr>
          <a:lstStyle/>
          <a:p>
            <a:pPr algn="r" rtl="1"/>
            <a:r>
              <a:rPr lang="fa-IR" sz="2400" b="1" dirty="0" smtClean="0">
                <a:cs typeface="B Nazanin" panose="00000400000000000000" pitchFamily="2" charset="-78"/>
              </a:rPr>
              <a:t>فرم و شکل</a:t>
            </a:r>
            <a:endParaRPr lang="en-US" sz="2400" b="1" dirty="0">
              <a:cs typeface="B Nazanin" panose="00000400000000000000" pitchFamily="2" charset="-78"/>
            </a:endParaRPr>
          </a:p>
        </p:txBody>
      </p:sp>
      <p:sp>
        <p:nvSpPr>
          <p:cNvPr id="7" name="TextBox 6"/>
          <p:cNvSpPr txBox="1"/>
          <p:nvPr/>
        </p:nvSpPr>
        <p:spPr>
          <a:xfrm>
            <a:off x="186830" y="1113367"/>
            <a:ext cx="8458200" cy="2246769"/>
          </a:xfrm>
          <a:prstGeom prst="rect">
            <a:avLst/>
          </a:prstGeom>
          <a:noFill/>
        </p:spPr>
        <p:txBody>
          <a:bodyPr wrap="square" rtlCol="0">
            <a:spAutoFit/>
          </a:bodyPr>
          <a:lstStyle/>
          <a:p>
            <a:pPr lvl="0" algn="r" rtl="1"/>
            <a:r>
              <a:rPr lang="fa-IR" sz="2000" dirty="0">
                <a:cs typeface="B Nazanin" panose="00000400000000000000" pitchFamily="2" charset="-78"/>
              </a:rPr>
              <a:t>شهر یونانی (مرکز دولت شهرها) دارای محدوده مشخص و فرم شهری فشرده و زندگی اجتماعی حداقل به ظاهر منسجم بود که این امر موجب نگاه حسرت آمیز شهر سازان امروز می شود. البته باید اذعان داشت که فرهنگ یونانی فرهنگ منحصرا شهری نبوده است و شهر و روستا در رابطه ی تنگاتنگ باهم معنا می شدند.(</a:t>
            </a:r>
            <a:r>
              <a:rPr lang="fa-IR" sz="2000" dirty="0" smtClean="0">
                <a:cs typeface="B Nazanin" panose="00000400000000000000" pitchFamily="2" charset="-78"/>
              </a:rPr>
              <a:t>موریس1374,34</a:t>
            </a:r>
            <a:r>
              <a:rPr lang="fa-IR" sz="2000" dirty="0">
                <a:cs typeface="B Nazanin" panose="00000400000000000000" pitchFamily="2" charset="-78"/>
              </a:rPr>
              <a:t>)</a:t>
            </a:r>
            <a:endParaRPr lang="en-US" sz="2000" dirty="0">
              <a:cs typeface="B Nazanin" panose="00000400000000000000" pitchFamily="2" charset="-78"/>
            </a:endParaRPr>
          </a:p>
          <a:p>
            <a:pPr algn="r" rtl="1"/>
            <a:r>
              <a:rPr lang="fa-IR" sz="2000" dirty="0" smtClean="0">
                <a:cs typeface="B Nazanin" panose="00000400000000000000" pitchFamily="2" charset="-78"/>
              </a:rPr>
              <a:t>"</a:t>
            </a:r>
            <a:r>
              <a:rPr lang="fa-IR" sz="2000" dirty="0">
                <a:cs typeface="B Nazanin" panose="00000400000000000000" pitchFamily="2" charset="-78"/>
              </a:rPr>
              <a:t>اقتصاد دولت شهرهای یونان بر کشاورزی استوار بوده است هرچند دولت شهر و شهر لزوما یکی نبوده اند اما اولی اصولا دربرگیرنده ی دومی نیز بوده است."ویچرلی</a:t>
            </a:r>
          </a:p>
          <a:p>
            <a:pPr algn="r" rtl="1"/>
            <a:endParaRPr lang="en-US" sz="2000" dirty="0">
              <a:cs typeface="B Nazanin" panose="00000400000000000000" pitchFamily="2" charset="-78"/>
            </a:endParaRPr>
          </a:p>
        </p:txBody>
      </p:sp>
      <p:sp>
        <p:nvSpPr>
          <p:cNvPr id="8" name="Rectangle 7"/>
          <p:cNvSpPr/>
          <p:nvPr/>
        </p:nvSpPr>
        <p:spPr>
          <a:xfrm>
            <a:off x="5867400" y="3415145"/>
            <a:ext cx="3276600" cy="4710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tx1"/>
              </a:solidFill>
              <a:cs typeface="B Nazanin" panose="00000400000000000000" pitchFamily="2" charset="-78"/>
            </a:endParaRPr>
          </a:p>
        </p:txBody>
      </p:sp>
      <p:sp>
        <p:nvSpPr>
          <p:cNvPr id="9" name="TextBox 8"/>
          <p:cNvSpPr txBox="1"/>
          <p:nvPr/>
        </p:nvSpPr>
        <p:spPr>
          <a:xfrm>
            <a:off x="6421582" y="3456038"/>
            <a:ext cx="1676400" cy="523220"/>
          </a:xfrm>
          <a:prstGeom prst="rect">
            <a:avLst/>
          </a:prstGeom>
          <a:noFill/>
        </p:spPr>
        <p:txBody>
          <a:bodyPr wrap="square" rtlCol="0">
            <a:spAutoFit/>
          </a:bodyPr>
          <a:lstStyle/>
          <a:p>
            <a:pPr algn="r" rtl="1"/>
            <a:r>
              <a:rPr lang="fa-IR" sz="2800" b="1" dirty="0" smtClean="0">
                <a:cs typeface="B Nazanin" panose="00000400000000000000" pitchFamily="2" charset="-78"/>
              </a:rPr>
              <a:t>جمعیت</a:t>
            </a:r>
            <a:endParaRPr lang="en-US" sz="2800" b="1" dirty="0">
              <a:cs typeface="B Nazanin" panose="00000400000000000000" pitchFamily="2" charset="-78"/>
            </a:endParaRPr>
          </a:p>
        </p:txBody>
      </p:sp>
      <p:sp>
        <p:nvSpPr>
          <p:cNvPr id="10" name="TextBox 9"/>
          <p:cNvSpPr txBox="1"/>
          <p:nvPr/>
        </p:nvSpPr>
        <p:spPr>
          <a:xfrm>
            <a:off x="4592782" y="4343400"/>
            <a:ext cx="3657600" cy="2554545"/>
          </a:xfrm>
          <a:prstGeom prst="rect">
            <a:avLst/>
          </a:prstGeom>
          <a:noFill/>
        </p:spPr>
        <p:txBody>
          <a:bodyPr wrap="square" rtlCol="0">
            <a:spAutoFit/>
          </a:bodyPr>
          <a:lstStyle/>
          <a:p>
            <a:pPr lvl="0" algn="r"/>
            <a:r>
              <a:rPr lang="fa-IR" sz="2000" dirty="0">
                <a:cs typeface="B Nazanin" panose="00000400000000000000" pitchFamily="2" charset="-78"/>
              </a:rPr>
              <a:t>جمعیت دولت شهرها </a:t>
            </a:r>
            <a:r>
              <a:rPr lang="fa-IR" sz="2000" dirty="0" smtClean="0">
                <a:cs typeface="B Nazanin" panose="00000400000000000000" pitchFamily="2" charset="-78"/>
              </a:rPr>
              <a:t>زیاد نبوده و تنها در سه مورد استثنایی تعداد شهروندان آن از 20000 نفر تجاوز کرده است.آتن ،سیراکیوس و آکراگاس . جمعیت بسیاری از دولت-شهر ها هرگز از 5000 نفر تجاوز </a:t>
            </a:r>
            <a:r>
              <a:rPr lang="fa-IR" sz="2000" dirty="0" smtClean="0">
                <a:cs typeface="B Nazanin" panose="00000400000000000000" pitchFamily="2" charset="-78"/>
              </a:rPr>
              <a:t>ننمود.(</a:t>
            </a:r>
            <a:r>
              <a:rPr lang="fa-IR" sz="2000" dirty="0" smtClean="0">
                <a:cs typeface="B Nazanin" panose="00000400000000000000" pitchFamily="2" charset="-78"/>
              </a:rPr>
              <a:t>موریس,,1374,35</a:t>
            </a:r>
            <a:r>
              <a:rPr lang="fa-IR" sz="2000" dirty="0">
                <a:cs typeface="B Nazanin" panose="00000400000000000000" pitchFamily="2" charset="-78"/>
              </a:rPr>
              <a:t>)</a:t>
            </a:r>
            <a:endParaRPr lang="en-US" sz="2000" dirty="0">
              <a:cs typeface="B Nazanin" panose="00000400000000000000" pitchFamily="2" charset="-78"/>
            </a:endParaRPr>
          </a:p>
          <a:p>
            <a:pPr algn="r"/>
            <a:endParaRPr lang="en-US" sz="2000" dirty="0">
              <a:cs typeface="B Nazanin" panose="00000400000000000000" pitchFamily="2" charset="-78"/>
            </a:endParaRPr>
          </a:p>
          <a:p>
            <a:pPr algn="r"/>
            <a:endParaRPr lang="en-US" sz="2000" dirty="0">
              <a:cs typeface="B Nazanin" panose="00000400000000000000" pitchFamily="2" charset="-78"/>
            </a:endParaRPr>
          </a:p>
        </p:txBody>
      </p:sp>
    </p:spTree>
    <p:extLst>
      <p:ext uri="{BB962C8B-B14F-4D97-AF65-F5344CB8AC3E}">
        <p14:creationId xmlns:p14="http://schemas.microsoft.com/office/powerpoint/2010/main" val="26761857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343400" y="304800"/>
            <a:ext cx="3276600" cy="52322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rtlCol="0">
            <a:spAutoFit/>
          </a:bodyPr>
          <a:lstStyle/>
          <a:p>
            <a:pPr algn="r" rtl="1"/>
            <a:r>
              <a:rPr lang="fa-IR" sz="2800" b="1" dirty="0" smtClean="0">
                <a:solidFill>
                  <a:schemeClr val="tx1"/>
                </a:solidFill>
                <a:cs typeface="B Nazanin" panose="00000400000000000000" pitchFamily="2" charset="-78"/>
              </a:rPr>
              <a:t>برده داری</a:t>
            </a:r>
            <a:endParaRPr lang="en-US" sz="2800" b="1" dirty="0">
              <a:solidFill>
                <a:schemeClr val="tx1"/>
              </a:solidFill>
              <a:cs typeface="B Nazanin" panose="00000400000000000000" pitchFamily="2" charset="-78"/>
            </a:endParaRPr>
          </a:p>
        </p:txBody>
      </p:sp>
      <p:sp>
        <p:nvSpPr>
          <p:cNvPr id="8" name="TextBox 7"/>
          <p:cNvSpPr txBox="1"/>
          <p:nvPr/>
        </p:nvSpPr>
        <p:spPr>
          <a:xfrm>
            <a:off x="609600" y="1600200"/>
            <a:ext cx="7848600" cy="4154984"/>
          </a:xfrm>
          <a:prstGeom prst="rect">
            <a:avLst/>
          </a:prstGeom>
          <a:noFill/>
        </p:spPr>
        <p:txBody>
          <a:bodyPr wrap="square" rtlCol="0">
            <a:spAutoFit/>
          </a:bodyPr>
          <a:lstStyle/>
          <a:p>
            <a:pPr lvl="0" algn="r"/>
            <a:r>
              <a:rPr lang="fa-IR" sz="4000" dirty="0" smtClean="0">
                <a:effectLst>
                  <a:outerShdw blurRad="38100" dist="38100" dir="2700000" algn="tl">
                    <a:srgbClr val="000000">
                      <a:alpha val="43137"/>
                    </a:srgbClr>
                  </a:outerShdw>
                </a:effectLst>
                <a:cs typeface="B Nazanin" panose="00000400000000000000" pitchFamily="2" charset="-78"/>
              </a:rPr>
              <a:t>برده </a:t>
            </a:r>
            <a:r>
              <a:rPr lang="fa-IR" sz="4000" dirty="0">
                <a:effectLst>
                  <a:outerShdw blurRad="38100" dist="38100" dir="2700000" algn="tl">
                    <a:srgbClr val="000000">
                      <a:alpha val="43137"/>
                    </a:srgbClr>
                  </a:outerShdw>
                </a:effectLst>
                <a:cs typeface="B Nazanin" panose="00000400000000000000" pitchFamily="2" charset="-78"/>
              </a:rPr>
              <a:t>داری در یونان در مقیاس کوچک مطرح بوده و نمی توان فرهنگ آن را بر اساس برده داری استوار دانست. کمتر کسی در این مناطق بیش از 12 برده داشت. شایان ذکر است که وجود نیروی کار بردگان هیچ تاثیری روی دستمزدهای منطقه </a:t>
            </a:r>
            <a:r>
              <a:rPr lang="fa-IR" sz="4000" dirty="0" smtClean="0">
                <a:effectLst>
                  <a:outerShdw blurRad="38100" dist="38100" dir="2700000" algn="tl">
                    <a:srgbClr val="000000">
                      <a:alpha val="43137"/>
                    </a:srgbClr>
                  </a:outerShdw>
                </a:effectLst>
                <a:cs typeface="B Nazanin" panose="00000400000000000000" pitchFamily="2" charset="-78"/>
              </a:rPr>
              <a:t>نداشت </a:t>
            </a:r>
            <a:r>
              <a:rPr lang="fa-IR" sz="4000" dirty="0">
                <a:effectLst>
                  <a:outerShdw blurRad="38100" dist="38100" dir="2700000" algn="tl">
                    <a:srgbClr val="000000">
                      <a:alpha val="43137"/>
                    </a:srgbClr>
                  </a:outerShdw>
                </a:effectLst>
                <a:cs typeface="B Nazanin" panose="00000400000000000000" pitchFamily="2" charset="-78"/>
              </a:rPr>
              <a:t>.(</a:t>
            </a:r>
            <a:r>
              <a:rPr lang="fa-IR" sz="4000" dirty="0" smtClean="0">
                <a:effectLst>
                  <a:outerShdw blurRad="38100" dist="38100" dir="2700000" algn="tl">
                    <a:srgbClr val="000000">
                      <a:alpha val="43137"/>
                    </a:srgbClr>
                  </a:outerShdw>
                </a:effectLst>
                <a:cs typeface="B Nazanin" panose="00000400000000000000" pitchFamily="2" charset="-78"/>
              </a:rPr>
              <a:t>موریس,1374,35</a:t>
            </a:r>
            <a:r>
              <a:rPr lang="fa-IR" sz="4000" dirty="0">
                <a:effectLst>
                  <a:outerShdw blurRad="38100" dist="38100" dir="2700000" algn="tl">
                    <a:srgbClr val="000000">
                      <a:alpha val="43137"/>
                    </a:srgbClr>
                  </a:outerShdw>
                </a:effectLst>
                <a:cs typeface="B Nazanin" panose="00000400000000000000" pitchFamily="2" charset="-78"/>
              </a:rPr>
              <a:t>)</a:t>
            </a:r>
            <a:endParaRPr lang="en-US" sz="4000" dirty="0">
              <a:effectLst>
                <a:outerShdw blurRad="38100" dist="38100" dir="2700000" algn="tl">
                  <a:srgbClr val="000000">
                    <a:alpha val="43137"/>
                  </a:srgbClr>
                </a:outerShdw>
              </a:effectLst>
              <a:cs typeface="B Nazanin" panose="00000400000000000000" pitchFamily="2" charset="-78"/>
            </a:endParaRPr>
          </a:p>
          <a:p>
            <a:pPr algn="r"/>
            <a:endParaRPr lang="en-US" sz="2400" dirty="0">
              <a:effectLst>
                <a:outerShdw blurRad="38100" dist="38100" dir="2700000" algn="tl">
                  <a:srgbClr val="000000">
                    <a:alpha val="43137"/>
                  </a:srgbClr>
                </a:outerShdw>
              </a:effectLst>
              <a:cs typeface="B Nazanin" panose="00000400000000000000" pitchFamily="2" charset="-78"/>
            </a:endParaRPr>
          </a:p>
        </p:txBody>
      </p:sp>
    </p:spTree>
    <p:extLst>
      <p:ext uri="{BB962C8B-B14F-4D97-AF65-F5344CB8AC3E}">
        <p14:creationId xmlns:p14="http://schemas.microsoft.com/office/powerpoint/2010/main" val="1672196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4648200" y="290876"/>
            <a:ext cx="3120390" cy="461665"/>
          </a:xfrm>
          <a:prstGeom prst="rect">
            <a:avLst/>
          </a:prstGeom>
          <a:noFill/>
        </p:spPr>
        <p:txBody>
          <a:bodyPr wrap="square" rtlCol="0">
            <a:spAutoFit/>
          </a:bodyPr>
          <a:lstStyle/>
          <a:p>
            <a:pPr algn="r" rtl="1"/>
            <a:r>
              <a:rPr lang="fa-IR" sz="2400" b="1" dirty="0" smtClean="0">
                <a:cs typeface="B Nazanin" panose="00000400000000000000" pitchFamily="2" charset="-78"/>
              </a:rPr>
              <a:t>دسترسی به سنگ های مرمر</a:t>
            </a:r>
            <a:endParaRPr lang="en-US" sz="2400" b="1" dirty="0">
              <a:cs typeface="B Nazanin" panose="00000400000000000000" pitchFamily="2" charset="-78"/>
            </a:endParaRPr>
          </a:p>
        </p:txBody>
      </p:sp>
      <p:sp>
        <p:nvSpPr>
          <p:cNvPr id="9" name="TextBox 8"/>
          <p:cNvSpPr txBox="1"/>
          <p:nvPr/>
        </p:nvSpPr>
        <p:spPr>
          <a:xfrm>
            <a:off x="665044" y="326738"/>
            <a:ext cx="3467100" cy="461665"/>
          </a:xfrm>
          <a:prstGeom prst="rect">
            <a:avLst/>
          </a:prstGeom>
          <a:noFill/>
        </p:spPr>
        <p:txBody>
          <a:bodyPr wrap="square" rtlCol="0">
            <a:spAutoFit/>
          </a:bodyPr>
          <a:lstStyle/>
          <a:p>
            <a:pPr algn="r" rtl="1"/>
            <a:r>
              <a:rPr lang="fa-IR" sz="2400" b="1" dirty="0" smtClean="0">
                <a:cs typeface="B Nazanin" panose="00000400000000000000" pitchFamily="2" charset="-78"/>
              </a:rPr>
              <a:t>تفاوت فضای عمومی و مسکونی</a:t>
            </a:r>
            <a:endParaRPr lang="en-US" sz="2400" b="1" dirty="0">
              <a:cs typeface="B Nazanin" panose="00000400000000000000" pitchFamily="2" charset="-78"/>
            </a:endParaRPr>
          </a:p>
        </p:txBody>
      </p:sp>
      <p:sp>
        <p:nvSpPr>
          <p:cNvPr id="10" name="TextBox 9"/>
          <p:cNvSpPr txBox="1"/>
          <p:nvPr/>
        </p:nvSpPr>
        <p:spPr>
          <a:xfrm>
            <a:off x="4947553" y="1066800"/>
            <a:ext cx="3810000" cy="2554545"/>
          </a:xfrm>
          <a:prstGeom prst="rect">
            <a:avLst/>
          </a:prstGeom>
          <a:noFill/>
        </p:spPr>
        <p:txBody>
          <a:bodyPr wrap="square" rtlCol="0">
            <a:spAutoFit/>
          </a:bodyPr>
          <a:lstStyle/>
          <a:p>
            <a:pPr lvl="0" algn="r" rtl="1"/>
            <a:r>
              <a:rPr lang="fa-IR" sz="2000" dirty="0">
                <a:cs typeface="B Nazanin" panose="00000400000000000000" pitchFamily="2" charset="-78"/>
              </a:rPr>
              <a:t>این دسترسی موجب دستیابی معماری منطقه به کمال مطلوب خود بود. که در این میان توجه خاصی به نظم فضایی میان این بناها و به خصوص ساختمان های اکروپلیس آتن معطوف بود.توجه خاصی که یونانیان در طراحی جزییات فضاهای شهری مبذول داشتند به </a:t>
            </a:r>
            <a:r>
              <a:rPr lang="fa-IR" sz="2000" dirty="0" smtClean="0">
                <a:cs typeface="B Nazanin" panose="00000400000000000000" pitchFamily="2" charset="-78"/>
              </a:rPr>
              <a:t>هیچ وجه </a:t>
            </a:r>
            <a:r>
              <a:rPr lang="fa-IR" sz="2000" dirty="0">
                <a:cs typeface="B Nazanin" panose="00000400000000000000" pitchFamily="2" charset="-78"/>
              </a:rPr>
              <a:t>در قرون وسطی دیده نمی شود. (</a:t>
            </a:r>
            <a:r>
              <a:rPr lang="fa-IR" sz="2000" dirty="0" smtClean="0">
                <a:cs typeface="B Nazanin" panose="00000400000000000000" pitchFamily="2" charset="-78"/>
              </a:rPr>
              <a:t>موریس,ج1374,36)</a:t>
            </a:r>
            <a:endParaRPr lang="en-US" sz="2000" dirty="0">
              <a:cs typeface="B Nazanin" panose="00000400000000000000" pitchFamily="2" charset="-78"/>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1600" y="3788198"/>
            <a:ext cx="3644192" cy="26231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152400" y="1080448"/>
            <a:ext cx="4305300" cy="2585323"/>
          </a:xfrm>
          <a:prstGeom prst="rect">
            <a:avLst/>
          </a:prstGeom>
          <a:noFill/>
        </p:spPr>
        <p:txBody>
          <a:bodyPr wrap="square" rtlCol="0">
            <a:spAutoFit/>
          </a:bodyPr>
          <a:lstStyle/>
          <a:p>
            <a:pPr lvl="0" algn="r" rtl="1"/>
            <a:r>
              <a:rPr lang="fa-IR" sz="2400" dirty="0">
                <a:cs typeface="B Nazanin" panose="00000400000000000000" pitchFamily="2" charset="-78"/>
              </a:rPr>
              <a:t>در ساخت فضاها کمترین توجهی به رفاه اشخاص و خانواده ها نبوده است برخلاف ساختمان های عمومی، واحد های مسکونی بناهای ابتدایی بودند. این یکی از مشخصه های خاص شهر های یونان می باشد. (</a:t>
            </a:r>
            <a:r>
              <a:rPr lang="fa-IR" sz="2400" dirty="0" smtClean="0">
                <a:cs typeface="B Nazanin" panose="00000400000000000000" pitchFamily="2" charset="-78"/>
              </a:rPr>
              <a:t>موریس,ر,1374,53</a:t>
            </a:r>
            <a:r>
              <a:rPr lang="fa-IR" sz="2400" dirty="0">
                <a:cs typeface="B Nazanin" panose="00000400000000000000" pitchFamily="2" charset="-78"/>
              </a:rPr>
              <a:t>)</a:t>
            </a:r>
            <a:endParaRPr lang="en-US" sz="2400" dirty="0">
              <a:cs typeface="B Nazanin" panose="00000400000000000000" pitchFamily="2" charset="-78"/>
            </a:endParaRPr>
          </a:p>
          <a:p>
            <a:pPr algn="r" rtl="1"/>
            <a:endParaRPr lang="en-US" dirty="0">
              <a:cs typeface="B Nazanin" panose="00000400000000000000" pitchFamily="2" charset="-78"/>
            </a:endParaRPr>
          </a:p>
        </p:txBody>
      </p:sp>
      <p:pic>
        <p:nvPicPr>
          <p:cNvPr id="15" name="Picture 2" descr="C:\Users\Mishilina2\Desktop\Greece\acropoli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3094" y="3788197"/>
            <a:ext cx="4191000" cy="25984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697341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tint val="100000"/>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BACC050B-8757-4460-95D8-E37B46A6B42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Ion</Template>
  <TotalTime>1061</TotalTime>
  <Words>1695</Words>
  <Application>Microsoft Office PowerPoint</Application>
  <PresentationFormat>On-screen Show (4:3)</PresentationFormat>
  <Paragraphs>151</Paragraphs>
  <Slides>23</Slides>
  <Notes>0</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23</vt:i4>
      </vt:variant>
    </vt:vector>
  </HeadingPairs>
  <TitlesOfParts>
    <vt:vector size="36" baseType="lpstr">
      <vt:lpstr>Adobe Arabic</vt:lpstr>
      <vt:lpstr>Andalus</vt:lpstr>
      <vt:lpstr>Arial</vt:lpstr>
      <vt:lpstr>Arial Rounded MT Bold</vt:lpstr>
      <vt:lpstr>B Kamran</vt:lpstr>
      <vt:lpstr>B Mitra</vt:lpstr>
      <vt:lpstr>B Nazanin</vt:lpstr>
      <vt:lpstr>B Titr</vt:lpstr>
      <vt:lpstr>B Yekan</vt:lpstr>
      <vt:lpstr>Calibri</vt:lpstr>
      <vt:lpstr>Century Gothic</vt:lpstr>
      <vt:lpstr>Wingdings 3</vt:lpstr>
      <vt:lpstr>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خدمات یونان</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شهرسازی عملی و نظری یونان</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Sajjad</cp:lastModifiedBy>
  <cp:revision>72</cp:revision>
  <dcterms:created xsi:type="dcterms:W3CDTF">2015-02-18T15:09:58Z</dcterms:created>
  <dcterms:modified xsi:type="dcterms:W3CDTF">2019-07-18T10:14:25Z</dcterms:modified>
</cp:coreProperties>
</file>