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1"/>
  </p:sldMasterIdLst>
  <p:sldIdLst>
    <p:sldId id="267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72" r:id="rId10"/>
    <p:sldId id="264" r:id="rId11"/>
    <p:sldId id="265" r:id="rId12"/>
    <p:sldId id="266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42543-07EC-4B1F-8CD8-A5DD8095AE1E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A65EB776-2C7C-470D-AA89-92C8B0E52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29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42543-07EC-4B1F-8CD8-A5DD8095AE1E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65EB776-2C7C-470D-AA89-92C8B0E52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330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42543-07EC-4B1F-8CD8-A5DD8095AE1E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65EB776-2C7C-470D-AA89-92C8B0E52250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3548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42543-07EC-4B1F-8CD8-A5DD8095AE1E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65EB776-2C7C-470D-AA89-92C8B0E52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581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42543-07EC-4B1F-8CD8-A5DD8095AE1E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65EB776-2C7C-470D-AA89-92C8B0E5225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219069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42543-07EC-4B1F-8CD8-A5DD8095AE1E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65EB776-2C7C-470D-AA89-92C8B0E52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514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42543-07EC-4B1F-8CD8-A5DD8095AE1E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EB776-2C7C-470D-AA89-92C8B0E52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5664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42543-07EC-4B1F-8CD8-A5DD8095AE1E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EB776-2C7C-470D-AA89-92C8B0E52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874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42543-07EC-4B1F-8CD8-A5DD8095AE1E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EB776-2C7C-470D-AA89-92C8B0E52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680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42543-07EC-4B1F-8CD8-A5DD8095AE1E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65EB776-2C7C-470D-AA89-92C8B0E52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733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42543-07EC-4B1F-8CD8-A5DD8095AE1E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A65EB776-2C7C-470D-AA89-92C8B0E52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095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42543-07EC-4B1F-8CD8-A5DD8095AE1E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A65EB776-2C7C-470D-AA89-92C8B0E52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218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42543-07EC-4B1F-8CD8-A5DD8095AE1E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EB776-2C7C-470D-AA89-92C8B0E52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367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42543-07EC-4B1F-8CD8-A5DD8095AE1E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EB776-2C7C-470D-AA89-92C8B0E52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870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42543-07EC-4B1F-8CD8-A5DD8095AE1E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EB776-2C7C-470D-AA89-92C8B0E52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644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42543-07EC-4B1F-8CD8-A5DD8095AE1E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65EB776-2C7C-470D-AA89-92C8B0E52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26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04"/>
            <a:ext cx="1952272" cy="6853049"/>
            <a:chOff x="6627813" y="195650"/>
            <a:chExt cx="1952625" cy="5678101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65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42543-07EC-4B1F-8CD8-A5DD8095AE1E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65EB776-2C7C-470D-AA89-92C8B0E52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164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381000"/>
            <a:ext cx="8229600" cy="2057400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fa-IR" sz="2400" b="1" dirty="0" smtClean="0">
                <a:cs typeface="B Nazanin" panose="00000400000000000000" pitchFamily="2" charset="-78"/>
              </a:rPr>
              <a:t>دوره </a:t>
            </a:r>
            <a:r>
              <a:rPr lang="fa-IR" sz="2400" b="1" dirty="0">
                <a:cs typeface="B Nazanin" panose="00000400000000000000" pitchFamily="2" charset="-78"/>
              </a:rPr>
              <a:t>ی باروک و سیکستوس </a:t>
            </a:r>
            <a:r>
              <a:rPr lang="fa-IR" sz="2400" b="1" dirty="0" smtClean="0">
                <a:cs typeface="B Nazanin" panose="00000400000000000000" pitchFamily="2" charset="-78"/>
              </a:rPr>
              <a:t>پنجم</a:t>
            </a:r>
          </a:p>
          <a:p>
            <a:pPr marL="0" indent="0" algn="ct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تاریخ</a:t>
            </a:r>
            <a:r>
              <a:rPr lang="fa-IR" sz="2000" b="1" dirty="0"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cs typeface="B Nazanin" panose="00000400000000000000" pitchFamily="2" charset="-78"/>
              </a:rPr>
              <a:t>شهر و</a:t>
            </a:r>
            <a:r>
              <a:rPr lang="fa-IR" sz="2000" b="1" dirty="0" smtClean="0"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cs typeface="B Nazanin" panose="00000400000000000000" pitchFamily="2" charset="-78"/>
              </a:rPr>
              <a:t>شهرسازی جهان</a:t>
            </a:r>
          </a:p>
          <a:p>
            <a:pPr marL="0" indent="0" algn="ct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1981200" y="2438400"/>
            <a:ext cx="6591985" cy="377762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2800" dirty="0" smtClean="0">
                <a:solidFill>
                  <a:schemeClr val="tx2">
                    <a:lumMod val="50000"/>
                  </a:schemeClr>
                </a:solidFill>
                <a:cs typeface="B Mitra" pitchFamily="2" charset="-78"/>
              </a:rPr>
              <a:t> </a:t>
            </a:r>
            <a:r>
              <a:rPr lang="fa-IR" sz="2800" u="sng" dirty="0">
                <a:cs typeface="B Mitra" pitchFamily="2" charset="-78"/>
              </a:rPr>
              <a:t>فهرست </a:t>
            </a:r>
            <a:endParaRPr lang="en-US" sz="2800" u="sng" dirty="0" smtClean="0">
              <a:solidFill>
                <a:schemeClr val="tx2">
                  <a:lumMod val="50000"/>
                </a:schemeClr>
              </a:solidFill>
              <a:cs typeface="B Mitra" pitchFamily="2" charset="-78"/>
            </a:endParaRP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tx2">
                    <a:lumMod val="50000"/>
                  </a:schemeClr>
                </a:solidFill>
                <a:cs typeface="B Mitra" pitchFamily="2" charset="-78"/>
              </a:rPr>
              <a:t>مقدمه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tx2">
                    <a:lumMod val="50000"/>
                  </a:schemeClr>
                </a:solidFill>
                <a:cs typeface="B Mitra" pitchFamily="2" charset="-78"/>
              </a:rPr>
              <a:t>باروک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tx2">
                    <a:lumMod val="50000"/>
                  </a:schemeClr>
                </a:solidFill>
                <a:cs typeface="B Mitra" pitchFamily="2" charset="-78"/>
              </a:rPr>
              <a:t>باروک و رنسانس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tx2">
                    <a:lumMod val="50000"/>
                  </a:schemeClr>
                </a:solidFill>
                <a:cs typeface="B Mitra" pitchFamily="2" charset="-78"/>
              </a:rPr>
              <a:t>ویژگی های شهرسازی باروک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tx2">
                    <a:lumMod val="50000"/>
                  </a:schemeClr>
                </a:solidFill>
                <a:cs typeface="B Mitra" pitchFamily="2" charset="-78"/>
              </a:rPr>
              <a:t>سیکستوس پنجم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tx2">
                    <a:lumMod val="50000"/>
                  </a:schemeClr>
                </a:solidFill>
                <a:cs typeface="B Mitra" pitchFamily="2" charset="-78"/>
              </a:rPr>
              <a:t>شبکه خیابان های رم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tx2">
                    <a:lumMod val="50000"/>
                  </a:schemeClr>
                </a:solidFill>
                <a:cs typeface="B Mitra" pitchFamily="2" charset="-78"/>
              </a:rPr>
              <a:t>معماری های برجسته ی رم</a:t>
            </a:r>
            <a:endParaRPr lang="en-US" sz="2800" dirty="0" smtClean="0">
              <a:solidFill>
                <a:schemeClr val="tx2">
                  <a:lumMod val="50000"/>
                </a:schemeClr>
              </a:solidFill>
              <a:cs typeface="B Mitra" pitchFamily="2" charset="-78"/>
            </a:endParaRP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tx2">
                    <a:lumMod val="50000"/>
                  </a:schemeClr>
                </a:solidFill>
                <a:cs typeface="B Mitra" pitchFamily="2" charset="-78"/>
              </a:rPr>
              <a:t>منابع</a:t>
            </a:r>
          </a:p>
          <a:p>
            <a:pPr marL="0" indent="0" algn="r" rtl="1">
              <a:buFont typeface="Wingdings 3" charset="2"/>
              <a:buNone/>
            </a:pPr>
            <a:endParaRPr lang="fa-IR" sz="2800" dirty="0" smtClean="0">
              <a:solidFill>
                <a:schemeClr val="accent6">
                  <a:lumMod val="75000"/>
                </a:schemeClr>
              </a:solidFill>
              <a:cs typeface="B Mitra" pitchFamily="2" charset="-78"/>
            </a:endParaRPr>
          </a:p>
          <a:p>
            <a:pPr marL="0" indent="0" algn="r" rtl="1">
              <a:buFont typeface="Wingdings 3" charset="2"/>
              <a:buNone/>
            </a:pPr>
            <a:endParaRPr lang="fa-IR" sz="2800" dirty="0" smtClean="0">
              <a:solidFill>
                <a:schemeClr val="accent6">
                  <a:lumMod val="75000"/>
                </a:schemeClr>
              </a:solidFill>
              <a:cs typeface="B Mitra" pitchFamily="2" charset="-78"/>
            </a:endParaRPr>
          </a:p>
          <a:p>
            <a:pPr marL="0" indent="0" algn="r" rtl="1">
              <a:buFont typeface="Wingdings 3" charset="2"/>
              <a:buNone/>
            </a:pPr>
            <a:endParaRPr lang="fa-IR" sz="2800" dirty="0" smtClean="0">
              <a:solidFill>
                <a:schemeClr val="accent6">
                  <a:lumMod val="75000"/>
                </a:schemeClr>
              </a:solidFill>
              <a:cs typeface="B Mitra" pitchFamily="2" charset="-78"/>
            </a:endParaRPr>
          </a:p>
          <a:p>
            <a:pPr marL="0" indent="0" algn="r" rtl="1">
              <a:buFont typeface="Wingdings 3" charset="2"/>
              <a:buNone/>
            </a:pPr>
            <a:endParaRPr lang="fa-IR" sz="2800" dirty="0">
              <a:solidFill>
                <a:schemeClr val="accent6">
                  <a:lumMod val="75000"/>
                </a:schemeClr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463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5400" dirty="0" err="1">
                <a:cs typeface="B Mitra" pitchFamily="2" charset="-78"/>
              </a:rPr>
              <a:t>معماریهای</a:t>
            </a:r>
            <a:r>
              <a:rPr lang="fa-IR" sz="5400" dirty="0">
                <a:cs typeface="B Mitra" pitchFamily="2" charset="-78"/>
              </a:rPr>
              <a:t> </a:t>
            </a:r>
            <a:r>
              <a:rPr lang="fa-IR" sz="5400" dirty="0">
                <a:solidFill>
                  <a:schemeClr val="tx1"/>
                </a:solidFill>
                <a:cs typeface="B Mitra" pitchFamily="2" charset="-78"/>
              </a:rPr>
              <a:t>برجسته</a:t>
            </a:r>
            <a:endParaRPr lang="en-US" sz="48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61807" y="1475415"/>
            <a:ext cx="6591985" cy="3777622"/>
          </a:xfrm>
        </p:spPr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solidFill>
                  <a:schemeClr val="tx2">
                    <a:lumMod val="90000"/>
                  </a:schemeClr>
                </a:solidFill>
              </a:rPr>
              <a:t>کلیسای سن پیتر :</a:t>
            </a:r>
          </a:p>
          <a:p>
            <a:pPr marL="0" indent="0" algn="r" rtl="1">
              <a:buNone/>
            </a:pPr>
            <a:r>
              <a:rPr lang="fa-IR" sz="2400" dirty="0" smtClean="0">
                <a:solidFill>
                  <a:schemeClr val="tx2">
                    <a:lumMod val="90000"/>
                  </a:schemeClr>
                </a:solidFill>
                <a:cs typeface="B Mitra" pitchFamily="2" charset="-78"/>
              </a:rPr>
              <a:t> </a:t>
            </a:r>
            <a:r>
              <a:rPr lang="fa-IR" sz="2400" dirty="0" smtClean="0">
                <a:cs typeface="B Mitra" pitchFamily="2" charset="-78"/>
              </a:rPr>
              <a:t>در فاصلهی سالهای 1626-1506 توسط معماران برجسته ی آن زمان همچون </a:t>
            </a:r>
            <a:r>
              <a:rPr lang="fa-IR" sz="2400" dirty="0" err="1" smtClean="0">
                <a:cs typeface="B Mitra" pitchFamily="2" charset="-78"/>
              </a:rPr>
              <a:t>برامانته</a:t>
            </a:r>
            <a:r>
              <a:rPr lang="fa-IR" sz="2400" dirty="0" smtClean="0">
                <a:cs typeface="B Mitra" pitchFamily="2" charset="-78"/>
              </a:rPr>
              <a:t> ، </a:t>
            </a:r>
            <a:r>
              <a:rPr lang="fa-IR" sz="2400" dirty="0" err="1" smtClean="0">
                <a:cs typeface="B Mitra" pitchFamily="2" charset="-78"/>
              </a:rPr>
              <a:t>میکل</a:t>
            </a:r>
            <a:r>
              <a:rPr lang="fa-IR" sz="2400" dirty="0" smtClean="0">
                <a:cs typeface="B Mitra" pitchFamily="2" charset="-78"/>
              </a:rPr>
              <a:t> </a:t>
            </a:r>
            <a:r>
              <a:rPr lang="fa-IR" sz="2400" dirty="0" err="1" smtClean="0">
                <a:cs typeface="B Mitra" pitchFamily="2" charset="-78"/>
              </a:rPr>
              <a:t>آنژ</a:t>
            </a:r>
            <a:r>
              <a:rPr lang="fa-IR" sz="2400" dirty="0" smtClean="0">
                <a:cs typeface="B Mitra" pitchFamily="2" charset="-78"/>
              </a:rPr>
              <a:t> ، </a:t>
            </a:r>
            <a:r>
              <a:rPr lang="fa-IR" sz="2400" dirty="0" err="1" smtClean="0">
                <a:cs typeface="B Mitra" pitchFamily="2" charset="-78"/>
              </a:rPr>
              <a:t>برنینی</a:t>
            </a:r>
            <a:r>
              <a:rPr lang="fa-IR" sz="2400" dirty="0" smtClean="0">
                <a:cs typeface="B Mitra" pitchFamily="2" charset="-78"/>
              </a:rPr>
              <a:t> و... ساخته شد. این مجموعه بزرگترین طرح </a:t>
            </a:r>
            <a:r>
              <a:rPr lang="fa-IR" sz="2400" dirty="0" err="1" smtClean="0">
                <a:cs typeface="B Mitra" pitchFamily="2" charset="-78"/>
              </a:rPr>
              <a:t>باروک</a:t>
            </a:r>
            <a:r>
              <a:rPr lang="fa-IR" sz="2400" dirty="0" smtClean="0">
                <a:cs typeface="B Mitra" pitchFamily="2" charset="-78"/>
              </a:rPr>
              <a:t> در رم و همچنین فضای </a:t>
            </a:r>
            <a:r>
              <a:rPr lang="fa-IR" sz="2400" dirty="0" err="1" smtClean="0">
                <a:cs typeface="B Mitra" pitchFamily="2" charset="-78"/>
              </a:rPr>
              <a:t>ذوزنقه</a:t>
            </a:r>
            <a:r>
              <a:rPr lang="fa-IR" sz="2400" dirty="0" smtClean="0">
                <a:cs typeface="B Mitra" pitchFamily="2" charset="-78"/>
              </a:rPr>
              <a:t> شکل آن تداعی کننده تپه ی </a:t>
            </a:r>
            <a:r>
              <a:rPr lang="fa-IR" sz="2400" dirty="0" err="1" smtClean="0">
                <a:cs typeface="B Mitra" pitchFamily="2" charset="-78"/>
              </a:rPr>
              <a:t>کاپیتولینه</a:t>
            </a:r>
            <a:r>
              <a:rPr lang="fa-IR" sz="2400" dirty="0" smtClean="0">
                <a:cs typeface="B Mitra" pitchFamily="2" charset="-78"/>
              </a:rPr>
              <a:t> میباشد.</a:t>
            </a:r>
            <a:endParaRPr lang="en-US" sz="2400" dirty="0" smtClean="0">
              <a:cs typeface="B Mitra" pitchFamily="2" charset="-78"/>
            </a:endParaRPr>
          </a:p>
          <a:p>
            <a:pPr marL="0" indent="0" algn="r" rtl="1">
              <a:buNone/>
            </a:pPr>
            <a:endParaRPr lang="fa-IR" sz="2400" dirty="0" smtClean="0">
              <a:cs typeface="B Mitra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Mitra" pitchFamily="2" charset="-78"/>
              </a:rPr>
              <a:t> </a:t>
            </a:r>
            <a:endParaRPr lang="en-US" sz="2400" dirty="0">
              <a:cs typeface="B Mitra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048000"/>
            <a:ext cx="4191000" cy="3505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4267200"/>
            <a:ext cx="276225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38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05000" y="1101808"/>
            <a:ext cx="6591985" cy="3777622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800" dirty="0" err="1" smtClean="0">
                <a:solidFill>
                  <a:schemeClr val="tx2">
                    <a:lumMod val="90000"/>
                  </a:schemeClr>
                </a:solidFill>
                <a:cs typeface="B Mitra" pitchFamily="2" charset="-78"/>
              </a:rPr>
              <a:t>پیاتزا</a:t>
            </a:r>
            <a:r>
              <a:rPr lang="fa-IR" sz="2800" dirty="0" smtClean="0">
                <a:solidFill>
                  <a:schemeClr val="tx2">
                    <a:lumMod val="90000"/>
                  </a:schemeClr>
                </a:solidFill>
                <a:cs typeface="B Mitra" pitchFamily="2" charset="-78"/>
              </a:rPr>
              <a:t> </a:t>
            </a:r>
            <a:r>
              <a:rPr lang="fa-IR" sz="2800" dirty="0" err="1" smtClean="0">
                <a:solidFill>
                  <a:schemeClr val="tx2">
                    <a:lumMod val="90000"/>
                  </a:schemeClr>
                </a:solidFill>
                <a:cs typeface="B Mitra" pitchFamily="2" charset="-78"/>
              </a:rPr>
              <a:t>ناونا</a:t>
            </a:r>
            <a:r>
              <a:rPr lang="fa-IR" sz="2800" dirty="0" smtClean="0">
                <a:solidFill>
                  <a:schemeClr val="tx2">
                    <a:lumMod val="90000"/>
                  </a:schemeClr>
                </a:solidFill>
                <a:cs typeface="B Mitra" pitchFamily="2" charset="-78"/>
              </a:rPr>
              <a:t> :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Mitra" pitchFamily="2" charset="-78"/>
              </a:rPr>
              <a:t>خانه ها . کاخها و </a:t>
            </a:r>
            <a:r>
              <a:rPr lang="fa-IR" sz="2400" dirty="0" err="1" smtClean="0">
                <a:cs typeface="B Mitra" pitchFamily="2" charset="-78"/>
              </a:rPr>
              <a:t>کلیساهای</a:t>
            </a:r>
            <a:r>
              <a:rPr lang="fa-IR" sz="2400" dirty="0" smtClean="0">
                <a:cs typeface="B Mitra" pitchFamily="2" charset="-78"/>
              </a:rPr>
              <a:t> </a:t>
            </a:r>
            <a:r>
              <a:rPr lang="fa-IR" sz="2400" dirty="0" err="1" smtClean="0">
                <a:cs typeface="B Mitra" pitchFamily="2" charset="-78"/>
              </a:rPr>
              <a:t>ناونا</a:t>
            </a:r>
            <a:r>
              <a:rPr lang="fa-IR" sz="2400" dirty="0" smtClean="0">
                <a:cs typeface="B Mitra" pitchFamily="2" charset="-78"/>
              </a:rPr>
              <a:t> دقیقا بر اساس طرح </a:t>
            </a:r>
            <a:r>
              <a:rPr lang="fa-IR" sz="2400" dirty="0" err="1" smtClean="0">
                <a:cs typeface="B Mitra" pitchFamily="2" charset="-78"/>
              </a:rPr>
              <a:t>اسنادیومی</a:t>
            </a:r>
            <a:r>
              <a:rPr lang="fa-IR" sz="2400" dirty="0" smtClean="0">
                <a:cs typeface="B Mitra" pitchFamily="2" charset="-78"/>
              </a:rPr>
              <a:t> </a:t>
            </a:r>
            <a:r>
              <a:rPr lang="fa-IR" sz="2400" dirty="0" err="1" smtClean="0">
                <a:cs typeface="B Mitra" pitchFamily="2" charset="-78"/>
              </a:rPr>
              <a:t>بوجود</a:t>
            </a:r>
            <a:r>
              <a:rPr lang="fa-IR" sz="2400" dirty="0" smtClean="0">
                <a:cs typeface="B Mitra" pitchFamily="2" charset="-78"/>
              </a:rPr>
              <a:t> آمده </a:t>
            </a:r>
            <a:r>
              <a:rPr lang="fa-IR" sz="2400" dirty="0" err="1" smtClean="0">
                <a:cs typeface="B Mitra" pitchFamily="2" charset="-78"/>
              </a:rPr>
              <a:t>اند</a:t>
            </a:r>
            <a:r>
              <a:rPr lang="fa-IR" sz="2400" dirty="0" smtClean="0">
                <a:cs typeface="B Mitra" pitchFamily="2" charset="-78"/>
              </a:rPr>
              <a:t> که امپراطور </a:t>
            </a:r>
            <a:r>
              <a:rPr lang="fa-IR" sz="2400" dirty="0" err="1" smtClean="0">
                <a:cs typeface="B Mitra" pitchFamily="2" charset="-78"/>
              </a:rPr>
              <a:t>دومیتیان</a:t>
            </a:r>
            <a:r>
              <a:rPr lang="fa-IR" sz="2400" dirty="0" smtClean="0">
                <a:cs typeface="B Mitra" pitchFamily="2" charset="-78"/>
              </a:rPr>
              <a:t> آن را بنا نهاد.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Mitra" pitchFamily="2" charset="-78"/>
              </a:rPr>
              <a:t>فرم بلند و باریک فضا بدان معنا بود که تمام </a:t>
            </a:r>
            <a:r>
              <a:rPr lang="fa-IR" sz="2400" dirty="0" err="1" smtClean="0">
                <a:cs typeface="B Mitra" pitchFamily="2" charset="-78"/>
              </a:rPr>
              <a:t>منظرها</a:t>
            </a:r>
            <a:r>
              <a:rPr lang="fa-IR" sz="2400" dirty="0" smtClean="0">
                <a:cs typeface="B Mitra" pitchFamily="2" charset="-78"/>
              </a:rPr>
              <a:t> میبایستی </a:t>
            </a:r>
            <a:r>
              <a:rPr lang="fa-IR" sz="2400" dirty="0" err="1" smtClean="0">
                <a:cs typeface="B Mitra" pitchFamily="2" charset="-78"/>
              </a:rPr>
              <a:t>بصورت</a:t>
            </a:r>
            <a:r>
              <a:rPr lang="fa-IR" sz="2400" dirty="0" smtClean="0">
                <a:cs typeface="B Mitra" pitchFamily="2" charset="-78"/>
              </a:rPr>
              <a:t> </a:t>
            </a:r>
            <a:r>
              <a:rPr lang="fa-IR" sz="2400" dirty="0" err="1" smtClean="0">
                <a:cs typeface="B Mitra" pitchFamily="2" charset="-78"/>
              </a:rPr>
              <a:t>پرسپکتیوهای</a:t>
            </a:r>
            <a:r>
              <a:rPr lang="fa-IR" sz="2400" dirty="0" smtClean="0">
                <a:cs typeface="B Mitra" pitchFamily="2" charset="-78"/>
              </a:rPr>
              <a:t> </a:t>
            </a:r>
            <a:r>
              <a:rPr lang="fa-IR" sz="2400" dirty="0" err="1" smtClean="0">
                <a:cs typeface="B Mitra" pitchFamily="2" charset="-78"/>
              </a:rPr>
              <a:t>ابلیک</a:t>
            </a:r>
            <a:r>
              <a:rPr lang="fa-IR" sz="2400" dirty="0" smtClean="0">
                <a:cs typeface="B Mitra" pitchFamily="2" charset="-78"/>
              </a:rPr>
              <a:t> بنا گردد.</a:t>
            </a:r>
            <a:endParaRPr lang="en-US" sz="2400" dirty="0">
              <a:cs typeface="B Mitra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038600"/>
            <a:ext cx="2505075" cy="1828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648" y="4038600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4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05000" y="609600"/>
            <a:ext cx="6591985" cy="3777622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800" dirty="0" err="1" smtClean="0">
                <a:solidFill>
                  <a:schemeClr val="tx2">
                    <a:lumMod val="90000"/>
                  </a:schemeClr>
                </a:solidFill>
                <a:cs typeface="B Mitra" pitchFamily="2" charset="-78"/>
              </a:rPr>
              <a:t>پیاتزا</a:t>
            </a:r>
            <a:r>
              <a:rPr lang="fa-IR" sz="2800" dirty="0" smtClean="0">
                <a:solidFill>
                  <a:schemeClr val="tx2">
                    <a:lumMod val="90000"/>
                  </a:schemeClr>
                </a:solidFill>
                <a:cs typeface="B Mitra" pitchFamily="2" charset="-78"/>
              </a:rPr>
              <a:t> دل </a:t>
            </a:r>
            <a:r>
              <a:rPr lang="fa-IR" sz="2800" dirty="0" err="1" smtClean="0">
                <a:solidFill>
                  <a:schemeClr val="tx2">
                    <a:lumMod val="90000"/>
                  </a:schemeClr>
                </a:solidFill>
                <a:cs typeface="B Mitra" pitchFamily="2" charset="-78"/>
              </a:rPr>
              <a:t>پوپولو</a:t>
            </a:r>
            <a:r>
              <a:rPr lang="fa-IR" sz="2800" dirty="0" smtClean="0">
                <a:solidFill>
                  <a:schemeClr val="tx2">
                    <a:lumMod val="90000"/>
                  </a:schemeClr>
                </a:solidFill>
                <a:cs typeface="B Mitra" pitchFamily="2" charset="-78"/>
              </a:rPr>
              <a:t> :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Mitra" pitchFamily="2" charset="-78"/>
              </a:rPr>
              <a:t>در ضلع شمالی شهر رم ، بین رودخانه ی </a:t>
            </a:r>
            <a:r>
              <a:rPr lang="fa-IR" sz="2400" dirty="0" err="1" smtClean="0">
                <a:cs typeface="B Mitra" pitchFamily="2" charset="-78"/>
              </a:rPr>
              <a:t>تیبر</a:t>
            </a:r>
            <a:r>
              <a:rPr lang="fa-IR" sz="2400" dirty="0" smtClean="0">
                <a:cs typeface="B Mitra" pitchFamily="2" charset="-78"/>
              </a:rPr>
              <a:t> در غرب و شیب های تند </a:t>
            </a:r>
            <a:r>
              <a:rPr lang="fa-IR" sz="2400" dirty="0" err="1" smtClean="0">
                <a:cs typeface="B Mitra" pitchFamily="2" charset="-78"/>
              </a:rPr>
              <a:t>مونته</a:t>
            </a:r>
            <a:r>
              <a:rPr lang="fa-IR" sz="2400" dirty="0" smtClean="0">
                <a:cs typeface="B Mitra" pitchFamily="2" charset="-78"/>
              </a:rPr>
              <a:t> </a:t>
            </a:r>
            <a:r>
              <a:rPr lang="fa-IR" sz="2400" dirty="0" err="1" smtClean="0">
                <a:cs typeface="B Mitra" pitchFamily="2" charset="-78"/>
              </a:rPr>
              <a:t>پینچیو</a:t>
            </a:r>
            <a:r>
              <a:rPr lang="fa-IR" sz="2400" dirty="0" smtClean="0">
                <a:cs typeface="B Mitra" pitchFamily="2" charset="-78"/>
              </a:rPr>
              <a:t> در شرق واقع شده است.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Mitra" pitchFamily="2" charset="-78"/>
              </a:rPr>
              <a:t>بازسازی منطقه </a:t>
            </a:r>
            <a:r>
              <a:rPr lang="fa-IR" sz="2400" dirty="0" err="1" smtClean="0">
                <a:cs typeface="B Mitra" pitchFamily="2" charset="-78"/>
              </a:rPr>
              <a:t>پیاتزا</a:t>
            </a:r>
            <a:r>
              <a:rPr lang="fa-IR" sz="2400" dirty="0" smtClean="0">
                <a:cs typeface="B Mitra" pitchFamily="2" charset="-78"/>
              </a:rPr>
              <a:t> دل </a:t>
            </a:r>
            <a:r>
              <a:rPr lang="fa-IR" sz="2400" dirty="0" err="1" smtClean="0">
                <a:cs typeface="B Mitra" pitchFamily="2" charset="-78"/>
              </a:rPr>
              <a:t>پوپولو</a:t>
            </a:r>
            <a:r>
              <a:rPr lang="fa-IR" sz="2400" dirty="0" smtClean="0">
                <a:cs typeface="B Mitra" pitchFamily="2" charset="-78"/>
              </a:rPr>
              <a:t> به منظور تبدیل آن به مدخل چشمگیری برای شهر در سال 1516 و تحت نظر </a:t>
            </a:r>
            <a:r>
              <a:rPr lang="fa-IR" sz="2400" dirty="0" err="1" smtClean="0">
                <a:cs typeface="B Mitra" pitchFamily="2" charset="-78"/>
              </a:rPr>
              <a:t>لئوی</a:t>
            </a:r>
            <a:r>
              <a:rPr lang="fa-IR" sz="2400" dirty="0" smtClean="0">
                <a:cs typeface="B Mitra" pitchFamily="2" charset="-78"/>
              </a:rPr>
              <a:t> دهم با بنای یک راه جدید به نام </a:t>
            </a:r>
            <a:r>
              <a:rPr lang="fa-IR" sz="2400" dirty="0" err="1" smtClean="0">
                <a:cs typeface="B Mitra" pitchFamily="2" charset="-78"/>
              </a:rPr>
              <a:t>ویا</a:t>
            </a:r>
            <a:r>
              <a:rPr lang="fa-IR" sz="2400" dirty="0" smtClean="0">
                <a:cs typeface="B Mitra" pitchFamily="2" charset="-78"/>
              </a:rPr>
              <a:t> </a:t>
            </a:r>
            <a:r>
              <a:rPr lang="fa-IR" sz="2400" dirty="0" err="1" smtClean="0">
                <a:cs typeface="B Mitra" pitchFamily="2" charset="-78"/>
              </a:rPr>
              <a:t>بابویند</a:t>
            </a:r>
            <a:r>
              <a:rPr lang="fa-IR" sz="2400" dirty="0" smtClean="0">
                <a:cs typeface="B Mitra" pitchFamily="2" charset="-78"/>
              </a:rPr>
              <a:t> آغاز شد و 300 سال بعد به اتمام رسید.</a:t>
            </a:r>
            <a:endParaRPr lang="en-US" sz="2400" dirty="0">
              <a:cs typeface="B Mitra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341" y="4114800"/>
            <a:ext cx="2495550" cy="1828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4102290"/>
            <a:ext cx="25908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20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5400" dirty="0" smtClean="0">
                <a:cs typeface="B Mitra" pitchFamily="2" charset="-78"/>
              </a:rPr>
              <a:t>منابع</a:t>
            </a:r>
            <a:endParaRPr lang="en-US" sz="5400" dirty="0">
              <a:cs typeface="B Mitra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err="1" smtClean="0"/>
              <a:t>ادموند</a:t>
            </a:r>
            <a:r>
              <a:rPr lang="fa-IR" dirty="0" smtClean="0"/>
              <a:t> </a:t>
            </a:r>
            <a:r>
              <a:rPr lang="fa-IR" dirty="0" err="1" smtClean="0"/>
              <a:t>بیکن</a:t>
            </a:r>
            <a:r>
              <a:rPr lang="fa-IR" dirty="0" smtClean="0"/>
              <a:t>- طراحی شهرها</a:t>
            </a:r>
          </a:p>
          <a:p>
            <a:pPr algn="r" rtl="1"/>
            <a:r>
              <a:rPr lang="fa-IR" dirty="0" smtClean="0"/>
              <a:t>جیمز موریس – تاریخ شکل شهر</a:t>
            </a:r>
          </a:p>
          <a:p>
            <a:pPr algn="r" rtl="1"/>
            <a:r>
              <a:rPr lang="fa-IR" dirty="0" smtClean="0"/>
              <a:t>هلن </a:t>
            </a:r>
            <a:r>
              <a:rPr lang="fa-IR" dirty="0" err="1" smtClean="0"/>
              <a:t>گاردنر</a:t>
            </a:r>
            <a:r>
              <a:rPr lang="fa-IR" dirty="0" smtClean="0"/>
              <a:t> – هنر در گذر زمان</a:t>
            </a:r>
          </a:p>
          <a:p>
            <a:pPr algn="r" rtl="1"/>
            <a:r>
              <a:rPr lang="fa-IR" dirty="0" smtClean="0"/>
              <a:t>ویکی پدیا</a:t>
            </a:r>
            <a:endParaRPr lang="fa-IR" dirty="0" smtClean="0"/>
          </a:p>
          <a:p>
            <a:pPr algn="r" rtl="1"/>
            <a:r>
              <a:rPr lang="en-US" dirty="0" smtClean="0"/>
              <a:t>Flickr.com</a:t>
            </a:r>
            <a:endParaRPr lang="fa-IR" dirty="0" smtClean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27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5400" dirty="0" smtClean="0">
                <a:solidFill>
                  <a:schemeClr val="accent6">
                    <a:lumMod val="50000"/>
                  </a:schemeClr>
                </a:solidFill>
                <a:cs typeface="B Mitra" pitchFamily="2" charset="-78"/>
              </a:rPr>
              <a:t>مقدمه</a:t>
            </a:r>
            <a:endParaRPr lang="en-US" sz="5400" dirty="0">
              <a:solidFill>
                <a:schemeClr val="accent6">
                  <a:lumMod val="50000"/>
                </a:schemeClr>
              </a:solidFill>
              <a:cs typeface="B Mitra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676401" y="1874293"/>
            <a:ext cx="6860786" cy="3777622"/>
          </a:xfrm>
          <a:ln>
            <a:noFill/>
          </a:ln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fa-IR" dirty="0">
                <a:cs typeface="B Nazanin" panose="00000400000000000000" pitchFamily="2" charset="-78"/>
              </a:rPr>
              <a:t>بعد از قرن 15، ایده های مشابهی ، طراحی معماری، نظریه ی زیبایی شناسی و اصول شهرسازی را هدایت کرده و </a:t>
            </a:r>
            <a:r>
              <a:rPr lang="fa-IR" dirty="0" smtClean="0">
                <a:cs typeface="B Nazanin" panose="00000400000000000000" pitchFamily="2" charset="-78"/>
              </a:rPr>
              <a:t>بدان</a:t>
            </a:r>
            <a:r>
              <a:rPr lang="en-US" dirty="0" smtClean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ها </a:t>
            </a:r>
            <a:r>
              <a:rPr lang="fa-IR" dirty="0">
                <a:cs typeface="B Nazanin" panose="00000400000000000000" pitchFamily="2" charset="-78"/>
              </a:rPr>
              <a:t>جهت دادند. مهمترین این ایده ها، تمایل به نظم و </a:t>
            </a:r>
            <a:r>
              <a:rPr lang="fa-IR" dirty="0" smtClean="0">
                <a:cs typeface="B Nazanin" panose="00000400000000000000" pitchFamily="2" charset="-78"/>
              </a:rPr>
              <a:t>ا</a:t>
            </a:r>
            <a:r>
              <a:rPr lang="fa-IR" dirty="0">
                <a:cs typeface="B Nazanin" panose="00000400000000000000" pitchFamily="2" charset="-78"/>
              </a:rPr>
              <a:t>ن</a:t>
            </a:r>
            <a:r>
              <a:rPr lang="fa-IR" dirty="0" smtClean="0">
                <a:cs typeface="B Nazanin" panose="00000400000000000000" pitchFamily="2" charset="-78"/>
              </a:rPr>
              <a:t>ضباط </a:t>
            </a:r>
            <a:r>
              <a:rPr lang="fa-IR" dirty="0">
                <a:cs typeface="B Nazanin" panose="00000400000000000000" pitchFamily="2" charset="-78"/>
              </a:rPr>
              <a:t>در مقابل بی نظمی نسبی و پراکندگی فضاهای </a:t>
            </a:r>
            <a:r>
              <a:rPr lang="fa-IR" dirty="0" smtClean="0">
                <a:cs typeface="B Nazanin" panose="00000400000000000000" pitchFamily="2" charset="-78"/>
              </a:rPr>
              <a:t>گوتیک </a:t>
            </a:r>
            <a:r>
              <a:rPr lang="fa-IR" dirty="0">
                <a:cs typeface="B Nazanin" panose="00000400000000000000" pitchFamily="2" charset="-78"/>
              </a:rPr>
              <a:t>می باشد</a:t>
            </a:r>
            <a:r>
              <a:rPr lang="fa-IR" dirty="0" smtClean="0">
                <a:cs typeface="B Nazanin" panose="00000400000000000000" pitchFamily="2" charset="-78"/>
              </a:rPr>
              <a:t>.</a:t>
            </a:r>
            <a:endParaRPr lang="en-US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dirty="0">
                <a:cs typeface="B Nazanin" panose="00000400000000000000" pitchFamily="2" charset="-78"/>
              </a:rPr>
              <a:t>در </a:t>
            </a:r>
            <a:r>
              <a:rPr lang="fa-IR" dirty="0" smtClean="0">
                <a:cs typeface="B Nazanin" panose="00000400000000000000" pitchFamily="2" charset="-78"/>
              </a:rPr>
              <a:t>تاریخ </a:t>
            </a:r>
            <a:r>
              <a:rPr lang="fa-IR" dirty="0">
                <a:cs typeface="B Nazanin" panose="00000400000000000000" pitchFamily="2" charset="-78"/>
              </a:rPr>
              <a:t>معماری دوره­ی رنسانس به 4 دوره </a:t>
            </a:r>
            <a:r>
              <a:rPr lang="fa-IR" dirty="0">
                <a:cs typeface="B Nazanin" panose="00000400000000000000" pitchFamily="2" charset="-78"/>
              </a:rPr>
              <a:t>ت</a:t>
            </a:r>
            <a:r>
              <a:rPr lang="fa-IR" dirty="0" smtClean="0">
                <a:cs typeface="B Nazanin" panose="00000400000000000000" pitchFamily="2" charset="-78"/>
              </a:rPr>
              <a:t>قسیم </a:t>
            </a:r>
            <a:r>
              <a:rPr lang="fa-IR" dirty="0" smtClean="0">
                <a:cs typeface="B Nazanin" panose="00000400000000000000" pitchFamily="2" charset="-78"/>
              </a:rPr>
              <a:t>میشود:</a:t>
            </a:r>
            <a:endParaRPr lang="fa-IR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رنسانس </a:t>
            </a:r>
            <a:r>
              <a:rPr lang="fa-IR" dirty="0">
                <a:cs typeface="B Nazanin" panose="00000400000000000000" pitchFamily="2" charset="-78"/>
              </a:rPr>
              <a:t>نخستین (1500-1420)</a:t>
            </a:r>
            <a:endParaRPr lang="en-US" dirty="0">
              <a:cs typeface="B Nazanin" panose="00000400000000000000" pitchFamily="2" charset="-78"/>
            </a:endParaRPr>
          </a:p>
          <a:p>
            <a:pPr marL="0" lvl="0" indent="0" algn="just" rtl="1">
              <a:buNone/>
            </a:pPr>
            <a:r>
              <a:rPr lang="fa-IR" dirty="0">
                <a:cs typeface="B Nazanin" panose="00000400000000000000" pitchFamily="2" charset="-78"/>
              </a:rPr>
              <a:t> رنسانس پسین (1600- 1500)</a:t>
            </a:r>
            <a:endParaRPr lang="en-US" dirty="0">
              <a:cs typeface="B Nazanin" panose="00000400000000000000" pitchFamily="2" charset="-78"/>
            </a:endParaRPr>
          </a:p>
          <a:p>
            <a:pPr marL="0" lvl="0" indent="0" algn="just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باروک </a:t>
            </a:r>
            <a:r>
              <a:rPr lang="fa-IR" dirty="0">
                <a:cs typeface="B Nazanin" panose="00000400000000000000" pitchFamily="2" charset="-78"/>
              </a:rPr>
              <a:t>(1750-1600)</a:t>
            </a:r>
            <a:endParaRPr lang="en-US" dirty="0">
              <a:cs typeface="B Nazanin" panose="00000400000000000000" pitchFamily="2" charset="-78"/>
            </a:endParaRPr>
          </a:p>
          <a:p>
            <a:pPr marL="0" lvl="0" indent="0" algn="just" rtl="1">
              <a:buNone/>
            </a:pP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رکوکو </a:t>
            </a:r>
            <a:r>
              <a:rPr lang="fa-IR" dirty="0">
                <a:cs typeface="B Nazanin" panose="00000400000000000000" pitchFamily="2" charset="-78"/>
              </a:rPr>
              <a:t>(1900- 1750)</a:t>
            </a:r>
            <a:endParaRPr lang="en-US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dirty="0">
                <a:cs typeface="B Nazanin" panose="00000400000000000000" pitchFamily="2" charset="-78"/>
              </a:rPr>
              <a:t>که از میان این 4 دوره، دوره ی </a:t>
            </a:r>
            <a:r>
              <a:rPr lang="fa-IR" dirty="0" err="1">
                <a:cs typeface="B Nazanin" panose="00000400000000000000" pitchFamily="2" charset="-78"/>
              </a:rPr>
              <a:t>باروک</a:t>
            </a:r>
            <a:r>
              <a:rPr lang="fa-IR" dirty="0">
                <a:cs typeface="B Nazanin" panose="00000400000000000000" pitchFamily="2" charset="-78"/>
              </a:rPr>
              <a:t> در رابطه ی مستقیم با تاریخ شهری است.</a:t>
            </a:r>
            <a:endParaRPr lang="en-US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dirty="0">
                <a:cs typeface="B Nazanin" panose="00000400000000000000" pitchFamily="2" charset="-78"/>
              </a:rPr>
              <a:t>احیا- بازسازی- گسترش و اجرای طرحی جدید از موضوعات کلی </a:t>
            </a:r>
            <a:r>
              <a:rPr lang="fa-IR" dirty="0" err="1">
                <a:cs typeface="B Nazanin" panose="00000400000000000000" pitchFamily="2" charset="-78"/>
              </a:rPr>
              <a:t>شهرسازی</a:t>
            </a:r>
            <a:r>
              <a:rPr lang="fa-IR" dirty="0">
                <a:cs typeface="B Nazanin" panose="00000400000000000000" pitchFamily="2" charset="-78"/>
              </a:rPr>
              <a:t> رنسانس می­باشد و همچنین 3 عنصر اصلی طراحی در دوره ی رنسانس خیابانهای اصلی مستقیم ،مناطقی با شبکه­ی شطرنجی و فضاهای بسته </a:t>
            </a:r>
            <a:r>
              <a:rPr lang="fa-IR" dirty="0" smtClean="0">
                <a:cs typeface="B Nazanin" panose="00000400000000000000" pitchFamily="2" charset="-78"/>
              </a:rPr>
              <a:t>میباشد. 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296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57400" y="243110"/>
            <a:ext cx="6589199" cy="1280890"/>
          </a:xfrm>
        </p:spPr>
        <p:txBody>
          <a:bodyPr>
            <a:normAutofit/>
          </a:bodyPr>
          <a:lstStyle/>
          <a:p>
            <a:pPr algn="r" rtl="1"/>
            <a:r>
              <a:rPr lang="fa-IR" sz="5400" dirty="0" err="1" smtClean="0">
                <a:cs typeface="B Mitra" pitchFamily="2" charset="-78"/>
              </a:rPr>
              <a:t>باروک</a:t>
            </a:r>
            <a:endParaRPr lang="en-US" sz="5400" dirty="0">
              <a:cs typeface="B Mitra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05000" y="1213478"/>
            <a:ext cx="6744385" cy="3777622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dirty="0" smtClean="0">
                <a:cs typeface="B Mitra" pitchFamily="2" charset="-78"/>
              </a:rPr>
              <a:t>دوره ای که با نام رنسانس مشخص کرده ایم بی هیچ گسستی در </a:t>
            </a:r>
            <a:r>
              <a:rPr lang="fa-IR" sz="2400" dirty="0" smtClean="0">
                <a:cs typeface="B Mitra" pitchFamily="2" charset="-78"/>
              </a:rPr>
              <a:t>سبک ها </a:t>
            </a:r>
            <a:r>
              <a:rPr lang="fa-IR" sz="2400" dirty="0" smtClean="0">
                <a:cs typeface="B Mitra" pitchFamily="2" charset="-78"/>
              </a:rPr>
              <a:t>تا سده های هفدهم و هجدهم ادامه می یابد، هنر این دوره ی اخیر را باروک می نامیم، هر چند سبک باروک واحد یا مجموعه اصولی به نام اصول باروک وجود ندارد.</a:t>
            </a:r>
          </a:p>
          <a:p>
            <a:pPr marL="0" indent="0" algn="just" rtl="1">
              <a:buNone/>
            </a:pPr>
            <a:r>
              <a:rPr lang="fa-IR" sz="2400" dirty="0">
                <a:cs typeface="B Mitra" pitchFamily="2" charset="-78"/>
              </a:rPr>
              <a:t>عصر </a:t>
            </a:r>
            <a:r>
              <a:rPr lang="fa-IR" sz="2400" dirty="0" err="1">
                <a:cs typeface="B Mitra" pitchFamily="2" charset="-78"/>
              </a:rPr>
              <a:t>باروک</a:t>
            </a:r>
            <a:r>
              <a:rPr lang="fa-IR" sz="2400" dirty="0">
                <a:cs typeface="B Mitra" pitchFamily="2" charset="-78"/>
              </a:rPr>
              <a:t> ، عصری گونه گون – </a:t>
            </a:r>
            <a:r>
              <a:rPr lang="fa-IR" sz="2400" dirty="0" err="1">
                <a:cs typeface="B Mitra" pitchFamily="2" charset="-78"/>
              </a:rPr>
              <a:t>پردامنه</a:t>
            </a:r>
            <a:r>
              <a:rPr lang="fa-IR" sz="2400" dirty="0">
                <a:cs typeface="B Mitra" pitchFamily="2" charset="-78"/>
              </a:rPr>
              <a:t> و پویا، پر شکوه و </a:t>
            </a:r>
            <a:r>
              <a:rPr lang="fa-IR" sz="2400" dirty="0" err="1">
                <a:cs typeface="B Mitra" pitchFamily="2" charset="-78"/>
              </a:rPr>
              <a:t>مسرف</a:t>
            </a:r>
            <a:r>
              <a:rPr lang="fa-IR" sz="2400" dirty="0">
                <a:cs typeface="B Mitra" pitchFamily="2" charset="-78"/>
              </a:rPr>
              <a:t>، نمایشی و پر شور، درخشان و رنگارنگ ، احساسی و خلسه آور ، </a:t>
            </a:r>
            <a:r>
              <a:rPr lang="fa-IR" sz="2400" dirty="0" err="1">
                <a:cs typeface="B Mitra" pitchFamily="2" charset="-78"/>
              </a:rPr>
              <a:t>نوجو</a:t>
            </a:r>
            <a:r>
              <a:rPr lang="fa-IR" sz="2400" dirty="0">
                <a:cs typeface="B Mitra" pitchFamily="2" charset="-78"/>
              </a:rPr>
              <a:t> و هنر دوست </a:t>
            </a:r>
            <a:r>
              <a:rPr lang="fa-IR" sz="2400" dirty="0" smtClean="0">
                <a:cs typeface="B Mitra" pitchFamily="2" charset="-78"/>
              </a:rPr>
              <a:t>بود.</a:t>
            </a:r>
            <a:endParaRPr lang="en-US" sz="2400" dirty="0">
              <a:cs typeface="B Mitra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962400"/>
            <a:ext cx="2667000" cy="2763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3962400"/>
            <a:ext cx="320040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3617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54801" y="-18197"/>
            <a:ext cx="6589199" cy="1280890"/>
          </a:xfrm>
        </p:spPr>
        <p:txBody>
          <a:bodyPr>
            <a:normAutofit/>
          </a:bodyPr>
          <a:lstStyle/>
          <a:p>
            <a:pPr algn="just" rtl="1"/>
            <a:r>
              <a:rPr lang="fa-IR" sz="4800" dirty="0" smtClean="0">
                <a:cs typeface="B Mitra" pitchFamily="2" charset="-78"/>
              </a:rPr>
              <a:t>ویژگی های </a:t>
            </a:r>
            <a:r>
              <a:rPr lang="fa-IR" sz="4800" dirty="0" smtClean="0">
                <a:cs typeface="B Mitra" pitchFamily="2" charset="-78"/>
              </a:rPr>
              <a:t>شهرسازی باروک</a:t>
            </a:r>
            <a:endParaRPr lang="en-US" sz="4800" dirty="0">
              <a:cs typeface="B Mitra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48200" y="1219200"/>
            <a:ext cx="4343400" cy="3352800"/>
          </a:xfrm>
        </p:spPr>
        <p:txBody>
          <a:bodyPr>
            <a:normAutofit fontScale="92500"/>
          </a:bodyPr>
          <a:lstStyle/>
          <a:p>
            <a:pPr marL="457200" lvl="0" indent="-457200" algn="just" rtl="1">
              <a:buFont typeface="+mj-lt"/>
              <a:buAutoNum type="arabicParenR"/>
            </a:pPr>
            <a:r>
              <a:rPr lang="fa-IR" sz="2400" dirty="0">
                <a:cs typeface="B Nazanin" panose="00000400000000000000" pitchFamily="2" charset="-78"/>
              </a:rPr>
              <a:t>حفظ تقارن (پیاتزا دل پوپولو</a:t>
            </a:r>
            <a:r>
              <a:rPr lang="fa-IR" sz="2400" dirty="0" smtClean="0">
                <a:cs typeface="B Nazanin" panose="00000400000000000000" pitchFamily="2" charset="-78"/>
              </a:rPr>
              <a:t>) </a:t>
            </a:r>
            <a:endParaRPr lang="en-US" sz="2400" dirty="0">
              <a:cs typeface="B Nazanin" panose="00000400000000000000" pitchFamily="2" charset="-78"/>
            </a:endParaRPr>
          </a:p>
          <a:p>
            <a:pPr marL="457200" lvl="0" indent="-457200" algn="just" rtl="1">
              <a:buFont typeface="+mj-lt"/>
              <a:buAutoNum type="arabicParenR"/>
            </a:pPr>
            <a:r>
              <a:rPr lang="fa-IR" sz="2400" dirty="0">
                <a:cs typeface="B Nazanin" panose="00000400000000000000" pitchFamily="2" charset="-78"/>
              </a:rPr>
              <a:t>انسداد مناظر با قرار دادن دقیق ستونهای یادبود و یا مجسمه های مشخص و مناسب در خیابانهای بلند و </a:t>
            </a:r>
            <a:r>
              <a:rPr lang="fa-IR" sz="2400" dirty="0" smtClean="0">
                <a:cs typeface="B Nazanin" panose="00000400000000000000" pitchFamily="2" charset="-78"/>
              </a:rPr>
              <a:t>مستقیم</a:t>
            </a:r>
          </a:p>
          <a:p>
            <a:pPr marL="457200" lvl="0" indent="-457200" algn="just" rtl="1">
              <a:buFont typeface="+mj-lt"/>
              <a:buAutoNum type="arabicParenR"/>
            </a:pPr>
            <a:r>
              <a:rPr lang="fa-IR" sz="2400" dirty="0" smtClean="0">
                <a:cs typeface="B Nazanin" panose="00000400000000000000" pitchFamily="2" charset="-78"/>
              </a:rPr>
              <a:t>ترکیب </a:t>
            </a:r>
            <a:r>
              <a:rPr lang="fa-IR" sz="2400" dirty="0">
                <a:cs typeface="B Nazanin" panose="00000400000000000000" pitchFamily="2" charset="-78"/>
              </a:rPr>
              <a:t>ساختمانهای منفرد به صورت یک واحد منسجم معماری با تکرار یک طرح واحد </a:t>
            </a:r>
            <a:r>
              <a:rPr lang="fa-IR" sz="2400" dirty="0" smtClean="0">
                <a:cs typeface="B Nazanin" panose="00000400000000000000" pitchFamily="2" charset="-78"/>
              </a:rPr>
              <a:t>نما</a:t>
            </a:r>
            <a:endParaRPr lang="en-US" sz="2400" dirty="0">
              <a:cs typeface="B Nazanin" panose="00000400000000000000" pitchFamily="2" charset="-78"/>
            </a:endParaRPr>
          </a:p>
          <a:p>
            <a:pPr marL="457200" lvl="0" indent="-457200" algn="just" rtl="1">
              <a:buFont typeface="+mj-lt"/>
              <a:buAutoNum type="arabicParenR"/>
            </a:pPr>
            <a:r>
              <a:rPr lang="fa-IR" sz="2400" dirty="0" smtClean="0">
                <a:cs typeface="B Nazanin" panose="00000400000000000000" pitchFamily="2" charset="-78"/>
              </a:rPr>
              <a:t>تئوری </a:t>
            </a:r>
            <a:r>
              <a:rPr lang="fa-IR" sz="2400" dirty="0" err="1">
                <a:cs typeface="B Nazanin" panose="00000400000000000000" pitchFamily="2" charset="-78"/>
              </a:rPr>
              <a:t>پرسپکتیو</a:t>
            </a:r>
            <a:endParaRPr lang="en-US" sz="2400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endParaRPr lang="en-US" sz="2400" dirty="0">
              <a:cs typeface="B Nazanin" panose="00000400000000000000" pitchFamily="2" charset="-78"/>
            </a:endParaRPr>
          </a:p>
          <a:p>
            <a:pPr marL="457200" indent="-457200" algn="just">
              <a:buFont typeface="+mj-lt"/>
              <a:buAutoNum type="arabicParenR"/>
            </a:pP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1" y="1808645"/>
            <a:ext cx="3708400" cy="1981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1" y="3789845"/>
            <a:ext cx="4898589" cy="30681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4706203"/>
            <a:ext cx="3505200" cy="2112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47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5400" dirty="0" smtClean="0">
                <a:cs typeface="B Mitra" pitchFamily="2" charset="-78"/>
              </a:rPr>
              <a:t>رنسانس و </a:t>
            </a:r>
            <a:r>
              <a:rPr lang="fa-IR" sz="5400" dirty="0" err="1" smtClean="0">
                <a:cs typeface="B Mitra" pitchFamily="2" charset="-78"/>
              </a:rPr>
              <a:t>باروک</a:t>
            </a:r>
            <a:endParaRPr lang="en-US" sz="5400" dirty="0">
              <a:cs typeface="B Mitra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just" rtl="1">
              <a:buNone/>
            </a:pPr>
            <a:r>
              <a:rPr lang="fa-IR" sz="2400" dirty="0">
                <a:cs typeface="B Mitra" pitchFamily="2" charset="-78"/>
              </a:rPr>
              <a:t>از مهمترین </a:t>
            </a:r>
            <a:r>
              <a:rPr lang="fa-IR" sz="2400" dirty="0" smtClean="0">
                <a:cs typeface="B Mitra" pitchFamily="2" charset="-78"/>
              </a:rPr>
              <a:t>تفاوت های </a:t>
            </a:r>
            <a:r>
              <a:rPr lang="fa-IR" sz="2400" dirty="0">
                <a:cs typeface="B Mitra" pitchFamily="2" charset="-78"/>
              </a:rPr>
              <a:t>دوره ی باروک با رنسانس میتوان به این نکته اشاره کرد که سبک باروک پویاست ولی سبک رنسانس نسبتا ایستا است</a:t>
            </a:r>
            <a:r>
              <a:rPr lang="fa-IR" sz="2400" dirty="0" smtClean="0">
                <a:cs typeface="B Mitra" pitchFamily="2" charset="-78"/>
              </a:rPr>
              <a:t>.</a:t>
            </a:r>
          </a:p>
          <a:p>
            <a:pPr marL="0" indent="0" algn="just" rtl="1">
              <a:buNone/>
            </a:pPr>
            <a:r>
              <a:rPr lang="fa-IR" sz="2400" dirty="0">
                <a:cs typeface="B Mitra" pitchFamily="2" charset="-78"/>
              </a:rPr>
              <a:t>نظم فضایی رنسانس، نخستین تمایل به </a:t>
            </a:r>
            <a:r>
              <a:rPr lang="fa-IR" sz="2400" dirty="0" err="1">
                <a:cs typeface="B Mitra" pitchFamily="2" charset="-78"/>
              </a:rPr>
              <a:t>توازنی</a:t>
            </a:r>
            <a:r>
              <a:rPr lang="fa-IR" sz="2400" dirty="0">
                <a:cs typeface="B Mitra" pitchFamily="2" charset="-78"/>
              </a:rPr>
              <a:t> درونی و ساکن بود. نتیجه ی این تمایل اساسا </a:t>
            </a:r>
            <a:r>
              <a:rPr lang="fa-IR" sz="2400" dirty="0" err="1">
                <a:cs typeface="B Mitra" pitchFamily="2" charset="-78"/>
              </a:rPr>
              <a:t>فضاهایی</a:t>
            </a:r>
            <a:r>
              <a:rPr lang="fa-IR" sz="2400" dirty="0">
                <a:cs typeface="B Mitra" pitchFamily="2" charset="-78"/>
              </a:rPr>
              <a:t> محدود و بدون تحرک هستند. مانند </a:t>
            </a:r>
            <a:r>
              <a:rPr lang="fa-IR" sz="2400" dirty="0" err="1">
                <a:cs typeface="B Mitra" pitchFamily="2" charset="-78"/>
              </a:rPr>
              <a:t>پیاتزای</a:t>
            </a:r>
            <a:r>
              <a:rPr lang="fa-IR" sz="2400" dirty="0">
                <a:cs typeface="B Mitra" pitchFamily="2" charset="-78"/>
              </a:rPr>
              <a:t> </a:t>
            </a:r>
            <a:r>
              <a:rPr lang="fa-IR" sz="2400" dirty="0" err="1">
                <a:cs typeface="B Mitra" pitchFamily="2" charset="-78"/>
              </a:rPr>
              <a:t>آنونزیاتای</a:t>
            </a:r>
            <a:r>
              <a:rPr lang="fa-IR" sz="2400" dirty="0">
                <a:cs typeface="B Mitra" pitchFamily="2" charset="-78"/>
              </a:rPr>
              <a:t> در فلورانس</a:t>
            </a:r>
            <a:endParaRPr lang="en-US" sz="2400" dirty="0">
              <a:cs typeface="B Mitra" pitchFamily="2" charset="-78"/>
            </a:endParaRPr>
          </a:p>
          <a:p>
            <a:pPr marL="0" indent="0" algn="just" rtl="1">
              <a:buNone/>
            </a:pPr>
            <a:r>
              <a:rPr lang="fa-IR" sz="2400" dirty="0">
                <a:cs typeface="B Mitra" pitchFamily="2" charset="-78"/>
              </a:rPr>
              <a:t>در مقابل، </a:t>
            </a:r>
            <a:r>
              <a:rPr lang="fa-IR" sz="2400" dirty="0" err="1">
                <a:cs typeface="B Mitra" pitchFamily="2" charset="-78"/>
              </a:rPr>
              <a:t>شهرسازی</a:t>
            </a:r>
            <a:r>
              <a:rPr lang="fa-IR" sz="2400" dirty="0">
                <a:cs typeface="B Mitra" pitchFamily="2" charset="-78"/>
              </a:rPr>
              <a:t> </a:t>
            </a:r>
            <a:r>
              <a:rPr lang="fa-IR" sz="2400" dirty="0" err="1" smtClean="0">
                <a:cs typeface="B Mitra" pitchFamily="2" charset="-78"/>
              </a:rPr>
              <a:t>باروک</a:t>
            </a:r>
            <a:r>
              <a:rPr lang="fa-IR" sz="2400" dirty="0" smtClean="0">
                <a:cs typeface="B Mitra" pitchFamily="2" charset="-78"/>
              </a:rPr>
              <a:t> </a:t>
            </a:r>
            <a:r>
              <a:rPr lang="fa-IR" sz="2400" dirty="0" err="1">
                <a:cs typeface="B Mitra" pitchFamily="2" charset="-78"/>
              </a:rPr>
              <a:t>هرگاه</a:t>
            </a:r>
            <a:r>
              <a:rPr lang="fa-IR" sz="2400" dirty="0">
                <a:cs typeface="B Mitra" pitchFamily="2" charset="-78"/>
              </a:rPr>
              <a:t> در محدوده ای کوچک اسیر </a:t>
            </a:r>
            <a:r>
              <a:rPr lang="fa-IR" sz="2400" dirty="0" smtClean="0">
                <a:cs typeface="B Mitra" pitchFamily="2" charset="-78"/>
              </a:rPr>
              <a:t>می شد </a:t>
            </a:r>
            <a:r>
              <a:rPr lang="fa-IR" sz="2400" dirty="0">
                <a:cs typeface="B Mitra" pitchFamily="2" charset="-78"/>
              </a:rPr>
              <a:t>برای ایجاد فضای </a:t>
            </a:r>
            <a:r>
              <a:rPr lang="fa-IR" sz="2400" dirty="0" err="1">
                <a:cs typeface="B Mitra" pitchFamily="2" charset="-78"/>
              </a:rPr>
              <a:t>نامتناهی</a:t>
            </a:r>
            <a:r>
              <a:rPr lang="fa-IR" sz="2400" dirty="0">
                <a:cs typeface="B Mitra" pitchFamily="2" charset="-78"/>
              </a:rPr>
              <a:t> خیالی تلاش مینمود</a:t>
            </a:r>
            <a:r>
              <a:rPr lang="fa-IR" sz="2400" dirty="0" smtClean="0">
                <a:cs typeface="B Mitra" pitchFamily="2" charset="-78"/>
              </a:rPr>
              <a:t>.( </a:t>
            </a:r>
            <a:r>
              <a:rPr lang="fa-IR" sz="2400" dirty="0">
                <a:cs typeface="B Mitra" pitchFamily="2" charset="-78"/>
              </a:rPr>
              <a:t>مانند </a:t>
            </a:r>
            <a:r>
              <a:rPr lang="fa-IR" sz="2400" dirty="0" err="1">
                <a:cs typeface="B Mitra" pitchFamily="2" charset="-78"/>
              </a:rPr>
              <a:t>پیاتزای</a:t>
            </a:r>
            <a:r>
              <a:rPr lang="fa-IR" sz="2400" dirty="0">
                <a:cs typeface="B Mitra" pitchFamily="2" charset="-78"/>
              </a:rPr>
              <a:t> </a:t>
            </a:r>
            <a:r>
              <a:rPr lang="fa-IR" sz="2400" dirty="0" err="1" smtClean="0">
                <a:cs typeface="B Mitra" pitchFamily="2" charset="-78"/>
              </a:rPr>
              <a:t>ناونا</a:t>
            </a:r>
            <a:r>
              <a:rPr lang="fa-IR" sz="2400" dirty="0" smtClean="0">
                <a:cs typeface="B Mitra" pitchFamily="2" charset="-78"/>
              </a:rPr>
              <a:t>) </a:t>
            </a:r>
            <a:r>
              <a:rPr lang="fa-IR" sz="2400" dirty="0">
                <a:cs typeface="B Mitra" pitchFamily="2" charset="-78"/>
              </a:rPr>
              <a:t>و یا </a:t>
            </a:r>
            <a:r>
              <a:rPr lang="fa-IR" sz="2400" dirty="0" err="1">
                <a:cs typeface="B Mitra" pitchFamily="2" charset="-78"/>
              </a:rPr>
              <a:t>دورنمای</a:t>
            </a:r>
            <a:r>
              <a:rPr lang="fa-IR" sz="2400" dirty="0">
                <a:cs typeface="B Mitra" pitchFamily="2" charset="-78"/>
              </a:rPr>
              <a:t> </a:t>
            </a:r>
            <a:r>
              <a:rPr lang="fa-IR" sz="2400" dirty="0" err="1">
                <a:cs typeface="B Mitra" pitchFamily="2" charset="-78"/>
              </a:rPr>
              <a:t>نامتناهی</a:t>
            </a:r>
            <a:r>
              <a:rPr lang="fa-IR" sz="2400" dirty="0">
                <a:cs typeface="B Mitra" pitchFamily="2" charset="-78"/>
              </a:rPr>
              <a:t> موثری </a:t>
            </a:r>
            <a:r>
              <a:rPr lang="fa-IR" sz="2400" dirty="0" err="1">
                <a:cs typeface="B Mitra" pitchFamily="2" charset="-78"/>
              </a:rPr>
              <a:t>بوجود</a:t>
            </a:r>
            <a:r>
              <a:rPr lang="fa-IR" sz="2400" dirty="0">
                <a:cs typeface="B Mitra" pitchFamily="2" charset="-78"/>
              </a:rPr>
              <a:t> میآورد</a:t>
            </a:r>
            <a:r>
              <a:rPr lang="fa-IR" sz="2400" dirty="0" smtClean="0">
                <a:cs typeface="B Mitra" pitchFamily="2" charset="-78"/>
              </a:rPr>
              <a:t>.</a:t>
            </a:r>
          </a:p>
          <a:p>
            <a:pPr marL="0" indent="0" algn="just" rtl="1">
              <a:buNone/>
            </a:pPr>
            <a:endParaRPr lang="fa-IR" sz="2400" dirty="0">
              <a:cs typeface="B Mitra" pitchFamily="2" charset="-78"/>
            </a:endParaRPr>
          </a:p>
          <a:p>
            <a:pPr marL="0" indent="0" algn="just" rtl="1">
              <a:buNone/>
            </a:pPr>
            <a:r>
              <a:rPr lang="fa-IR" sz="2400" dirty="0">
                <a:cs typeface="B Mitra" pitchFamily="2" charset="-78"/>
              </a:rPr>
              <a:t>البته باید به این نکته نیز اشاره کرد که نه تنها </a:t>
            </a:r>
            <a:r>
              <a:rPr lang="fa-IR" sz="2400" dirty="0" err="1">
                <a:cs typeface="B Mitra" pitchFamily="2" charset="-78"/>
              </a:rPr>
              <a:t>باروک</a:t>
            </a:r>
            <a:r>
              <a:rPr lang="fa-IR" sz="2400" dirty="0">
                <a:cs typeface="B Mitra" pitchFamily="2" charset="-78"/>
              </a:rPr>
              <a:t> بلکه اصولا </a:t>
            </a:r>
            <a:r>
              <a:rPr lang="fa-IR" sz="2400" dirty="0" err="1">
                <a:cs typeface="B Mitra" pitchFamily="2" charset="-78"/>
              </a:rPr>
              <a:t>نمامی</a:t>
            </a:r>
            <a:r>
              <a:rPr lang="fa-IR" sz="2400" dirty="0">
                <a:cs typeface="B Mitra" pitchFamily="2" charset="-78"/>
              </a:rPr>
              <a:t> </a:t>
            </a:r>
            <a:r>
              <a:rPr lang="fa-IR" sz="2400" dirty="0" err="1">
                <a:cs typeface="B Mitra" pitchFamily="2" charset="-78"/>
              </a:rPr>
              <a:t>شهرسازی</a:t>
            </a:r>
            <a:r>
              <a:rPr lang="fa-IR" sz="2400" dirty="0">
                <a:cs typeface="B Mitra" pitchFamily="2" charset="-78"/>
              </a:rPr>
              <a:t> رنسانس برای اقشار برگزیده ی جامعه ایجاد شده بود و ایجاد مناظر بی منتها و مقیاس با شکوه </a:t>
            </a:r>
            <a:r>
              <a:rPr lang="fa-IR" sz="2400" dirty="0" err="1">
                <a:cs typeface="B Mitra" pitchFamily="2" charset="-78"/>
              </a:rPr>
              <a:t>باروک</a:t>
            </a:r>
            <a:r>
              <a:rPr lang="fa-IR" sz="2400" dirty="0">
                <a:cs typeface="B Mitra" pitchFamily="2" charset="-78"/>
              </a:rPr>
              <a:t> تنها به کمک قدرتهای مستبد، متمرکز و قوی میسر بود. </a:t>
            </a:r>
            <a:r>
              <a:rPr lang="fa-IR" sz="2400" dirty="0" err="1">
                <a:cs typeface="B Mitra" pitchFamily="2" charset="-78"/>
              </a:rPr>
              <a:t>پروزه</a:t>
            </a:r>
            <a:r>
              <a:rPr lang="fa-IR" sz="2400" dirty="0">
                <a:cs typeface="B Mitra" pitchFamily="2" charset="-78"/>
              </a:rPr>
              <a:t> ی لوئی چهاردهم و لوئی پانزدهم در </a:t>
            </a:r>
            <a:r>
              <a:rPr lang="fa-IR" sz="2400" dirty="0" err="1">
                <a:cs typeface="B Mitra" pitchFamily="2" charset="-78"/>
              </a:rPr>
              <a:t>ورسای</a:t>
            </a:r>
            <a:r>
              <a:rPr lang="fa-IR" sz="2400" dirty="0">
                <a:cs typeface="B Mitra" pitchFamily="2" charset="-78"/>
              </a:rPr>
              <a:t>، پطر کبیر در سن </a:t>
            </a:r>
            <a:r>
              <a:rPr lang="fa-IR" sz="2400" dirty="0" err="1">
                <a:cs typeface="B Mitra" pitchFamily="2" charset="-78"/>
              </a:rPr>
              <a:t>پطرز</a:t>
            </a:r>
            <a:r>
              <a:rPr lang="fa-IR" sz="2400" dirty="0">
                <a:cs typeface="B Mitra" pitchFamily="2" charset="-78"/>
              </a:rPr>
              <a:t> بورگ ، پروژه ی </a:t>
            </a:r>
            <a:r>
              <a:rPr lang="fa-IR" sz="2400" dirty="0" err="1">
                <a:cs typeface="B Mitra" pitchFamily="2" charset="-78"/>
              </a:rPr>
              <a:t>سیکستوس</a:t>
            </a:r>
            <a:r>
              <a:rPr lang="fa-IR" sz="2400" dirty="0">
                <a:cs typeface="B Mitra" pitchFamily="2" charset="-78"/>
              </a:rPr>
              <a:t> پنجم در رم.</a:t>
            </a:r>
            <a:endParaRPr lang="en-US" sz="2400" dirty="0">
              <a:cs typeface="B Mitra" pitchFamily="2" charset="-78"/>
            </a:endParaRPr>
          </a:p>
          <a:p>
            <a:pPr marL="0" indent="0" algn="just" rtl="1">
              <a:buNone/>
            </a:pPr>
            <a:endParaRPr lang="en-US" sz="2400" dirty="0">
              <a:cs typeface="B Mitra" pitchFamily="2" charset="-78"/>
            </a:endParaRPr>
          </a:p>
          <a:p>
            <a:pPr marL="0" indent="0" algn="just" rtl="1">
              <a:buNone/>
            </a:pPr>
            <a:endParaRPr lang="en-US" sz="2400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273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5400" dirty="0" err="1" smtClean="0">
                <a:cs typeface="B Mitra" pitchFamily="2" charset="-78"/>
              </a:rPr>
              <a:t>سیکستوس</a:t>
            </a:r>
            <a:r>
              <a:rPr lang="fa-IR" sz="5400" dirty="0" smtClean="0">
                <a:cs typeface="B Mitra" pitchFamily="2" charset="-78"/>
              </a:rPr>
              <a:t> پنجم</a:t>
            </a:r>
            <a:endParaRPr lang="en-US" sz="5400" dirty="0">
              <a:cs typeface="B Mitra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 rtl="1">
              <a:buNone/>
            </a:pPr>
            <a:r>
              <a:rPr lang="fa-IR" sz="2400" dirty="0" err="1" smtClean="0">
                <a:cs typeface="B Mitra" pitchFamily="2" charset="-78"/>
              </a:rPr>
              <a:t>سیکستوس</a:t>
            </a:r>
            <a:r>
              <a:rPr lang="fa-IR" sz="2400" dirty="0" smtClean="0">
                <a:cs typeface="B Mitra" pitchFamily="2" charset="-78"/>
              </a:rPr>
              <a:t> </a:t>
            </a:r>
            <a:r>
              <a:rPr lang="fa-IR" sz="2400" dirty="0">
                <a:cs typeface="B Mitra" pitchFamily="2" charset="-78"/>
              </a:rPr>
              <a:t>پنجم در سال 1585 به مقام پاپ انتخاب شد و مانند دیگر </a:t>
            </a:r>
            <a:r>
              <a:rPr lang="fa-IR" sz="2400" dirty="0" err="1">
                <a:cs typeface="B Mitra" pitchFamily="2" charset="-78"/>
              </a:rPr>
              <a:t>پاپها</a:t>
            </a:r>
            <a:r>
              <a:rPr lang="fa-IR" sz="2400" dirty="0">
                <a:cs typeface="B Mitra" pitchFamily="2" charset="-78"/>
              </a:rPr>
              <a:t> بر آن بود  تا شهر رم را از نو بسازد تا شهری برازنده ی کلیسا </a:t>
            </a:r>
            <a:r>
              <a:rPr lang="fa-IR" sz="2400" dirty="0" smtClean="0">
                <a:cs typeface="B Mitra" pitchFamily="2" charset="-78"/>
              </a:rPr>
              <a:t>باشد، همچنین شکل </a:t>
            </a:r>
            <a:r>
              <a:rPr lang="fa-IR" sz="2400" dirty="0">
                <a:cs typeface="B Mitra" pitchFamily="2" charset="-78"/>
              </a:rPr>
              <a:t>گیری نهایی شهر رم طی 5 سال دوره ی </a:t>
            </a:r>
            <a:r>
              <a:rPr lang="fa-IR" sz="2400" dirty="0" err="1">
                <a:cs typeface="B Mitra" pitchFamily="2" charset="-78"/>
              </a:rPr>
              <a:t>اسقفی</a:t>
            </a:r>
            <a:r>
              <a:rPr lang="fa-IR" sz="2400" dirty="0">
                <a:cs typeface="B Mitra" pitchFamily="2" charset="-78"/>
              </a:rPr>
              <a:t> </a:t>
            </a:r>
            <a:r>
              <a:rPr lang="fa-IR" sz="2400" dirty="0" err="1">
                <a:cs typeface="B Mitra" pitchFamily="2" charset="-78"/>
              </a:rPr>
              <a:t>سیکستوس</a:t>
            </a:r>
            <a:r>
              <a:rPr lang="fa-IR" sz="2400" dirty="0">
                <a:cs typeface="B Mitra" pitchFamily="2" charset="-78"/>
              </a:rPr>
              <a:t> پنجم تکوین یافت</a:t>
            </a:r>
            <a:r>
              <a:rPr lang="fa-IR" sz="2400" dirty="0" smtClean="0">
                <a:cs typeface="B Mitra" pitchFamily="2" charset="-78"/>
              </a:rPr>
              <a:t>.</a:t>
            </a:r>
          </a:p>
          <a:p>
            <a:pPr marL="0" indent="0" algn="just" rtl="1">
              <a:buNone/>
            </a:pPr>
            <a:r>
              <a:rPr lang="fa-IR" sz="2400" dirty="0" smtClean="0">
                <a:cs typeface="B Mitra" pitchFamily="2" charset="-78"/>
              </a:rPr>
              <a:t>وی </a:t>
            </a:r>
            <a:r>
              <a:rPr lang="fa-IR" sz="2400" dirty="0">
                <a:cs typeface="B Mitra" pitchFamily="2" charset="-78"/>
              </a:rPr>
              <a:t>به کمک </a:t>
            </a:r>
            <a:r>
              <a:rPr lang="fa-IR" sz="2400" dirty="0" err="1">
                <a:cs typeface="B Mitra" pitchFamily="2" charset="-78"/>
              </a:rPr>
              <a:t>دومینیکو</a:t>
            </a:r>
            <a:r>
              <a:rPr lang="fa-IR" sz="2400" dirty="0">
                <a:cs typeface="B Mitra" pitchFamily="2" charset="-78"/>
              </a:rPr>
              <a:t> </a:t>
            </a:r>
            <a:r>
              <a:rPr lang="fa-IR" sz="2400" dirty="0" err="1">
                <a:cs typeface="B Mitra" pitchFamily="2" charset="-78"/>
              </a:rPr>
              <a:t>فونتانا</a:t>
            </a:r>
            <a:r>
              <a:rPr lang="fa-IR" sz="2400" dirty="0">
                <a:cs typeface="B Mitra" pitchFamily="2" charset="-78"/>
              </a:rPr>
              <a:t> به اجرای پروژه های عظیمی دست زد.</a:t>
            </a:r>
            <a:endParaRPr lang="en-US" sz="2400" dirty="0">
              <a:cs typeface="B Mitra" pitchFamily="2" charset="-78"/>
            </a:endParaRPr>
          </a:p>
          <a:p>
            <a:pPr lvl="0" algn="just" rtl="1"/>
            <a:r>
              <a:rPr lang="fa-IR" sz="2400" dirty="0">
                <a:cs typeface="B Mitra" pitchFamily="2" charset="-78"/>
              </a:rPr>
              <a:t>اسکان مجدد جمعیت در تپه های رم و </a:t>
            </a:r>
            <a:r>
              <a:rPr lang="fa-IR" sz="2400" dirty="0" err="1">
                <a:cs typeface="B Mitra" pitchFamily="2" charset="-78"/>
              </a:rPr>
              <a:t>آبرسانی</a:t>
            </a:r>
            <a:r>
              <a:rPr lang="fa-IR" sz="2400" dirty="0">
                <a:cs typeface="B Mitra" pitchFamily="2" charset="-78"/>
              </a:rPr>
              <a:t> به آنجا</a:t>
            </a:r>
            <a:endParaRPr lang="en-US" sz="2400" dirty="0">
              <a:cs typeface="B Mitra" pitchFamily="2" charset="-78"/>
            </a:endParaRPr>
          </a:p>
          <a:p>
            <a:pPr algn="just" rtl="1"/>
            <a:r>
              <a:rPr lang="fa-IR" sz="2400" dirty="0">
                <a:cs typeface="B Mitra" pitchFamily="2" charset="-78"/>
              </a:rPr>
              <a:t> انسجام بخشیدن به شبکه خیابانهای اصلی از </a:t>
            </a:r>
            <a:r>
              <a:rPr lang="fa-IR" sz="2400" dirty="0" smtClean="0">
                <a:cs typeface="B Mitra" pitchFamily="2" charset="-78"/>
              </a:rPr>
              <a:t>طریق مرتبط </a:t>
            </a:r>
            <a:r>
              <a:rPr lang="fa-IR" sz="2400" dirty="0">
                <a:cs typeface="B Mitra" pitchFamily="2" charset="-78"/>
              </a:rPr>
              <a:t>نمودن </a:t>
            </a:r>
            <a:r>
              <a:rPr lang="fa-IR" sz="2400" dirty="0" err="1">
                <a:cs typeface="B Mitra" pitchFamily="2" charset="-78"/>
              </a:rPr>
              <a:t>کلیساهای</a:t>
            </a:r>
            <a:r>
              <a:rPr lang="fa-IR" sz="2400" dirty="0">
                <a:cs typeface="B Mitra" pitchFamily="2" charset="-78"/>
              </a:rPr>
              <a:t> اصلی و سایر نقاط کلیدی شهر و بالاخره خلق وحدت و انسجام صوری میان ساختمانهای </a:t>
            </a:r>
            <a:r>
              <a:rPr lang="fa-IR" sz="2400" dirty="0" err="1">
                <a:cs typeface="B Mitra" pitchFamily="2" charset="-78"/>
              </a:rPr>
              <a:t>ناهمگون</a:t>
            </a:r>
            <a:r>
              <a:rPr lang="fa-IR" sz="2400" dirty="0">
                <a:cs typeface="B Mitra" pitchFamily="2" charset="-78"/>
              </a:rPr>
              <a:t> </a:t>
            </a:r>
            <a:r>
              <a:rPr lang="fa-IR" sz="2400" dirty="0" smtClean="0">
                <a:cs typeface="B Mitra" pitchFamily="2" charset="-78"/>
              </a:rPr>
              <a:t>حاشیه ی </a:t>
            </a:r>
            <a:r>
              <a:rPr lang="fa-IR" sz="2400" dirty="0">
                <a:cs typeface="B Mitra" pitchFamily="2" charset="-78"/>
              </a:rPr>
              <a:t>خیابانها و فضاهای </a:t>
            </a:r>
            <a:r>
              <a:rPr lang="fa-IR" sz="2400" dirty="0" smtClean="0">
                <a:cs typeface="B Mitra" pitchFamily="2" charset="-78"/>
              </a:rPr>
              <a:t>عمومی</a:t>
            </a:r>
          </a:p>
          <a:p>
            <a:pPr algn="just" rtl="1"/>
            <a:r>
              <a:rPr lang="fa-IR" sz="2400" dirty="0" smtClean="0">
                <a:cs typeface="B Mitra" pitchFamily="2" charset="-78"/>
              </a:rPr>
              <a:t>اهمیت دادن به کیفیت محیط زیست ( جمع آوری زباله منازل – بنای حمام عمومی – بهبود وضعیت سیستم دفع فاضلاب)</a:t>
            </a:r>
          </a:p>
          <a:p>
            <a:pPr marL="0" indent="0" algn="just" rtl="1">
              <a:buNone/>
            </a:pPr>
            <a:r>
              <a:rPr lang="fa-IR" sz="2400" dirty="0" smtClean="0">
                <a:cs typeface="B Mitra" pitchFamily="2" charset="-78"/>
              </a:rPr>
              <a:t> </a:t>
            </a:r>
            <a:endParaRPr lang="en-US" sz="2400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4595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5400" dirty="0" smtClean="0">
                <a:cs typeface="B Mitra" pitchFamily="2" charset="-78"/>
              </a:rPr>
              <a:t>شبکه خیابان رم</a:t>
            </a:r>
            <a:endParaRPr lang="en-US" sz="5400" dirty="0">
              <a:cs typeface="B Mitra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dirty="0">
                <a:cs typeface="B Mitra" pitchFamily="2" charset="-78"/>
              </a:rPr>
              <a:t>با انسجام شبکه خیابانهای اصلی و تبدیل آن به یک سیستم جامع و کامل آمد </a:t>
            </a:r>
            <a:r>
              <a:rPr lang="fa-IR" sz="2400" dirty="0" smtClean="0">
                <a:cs typeface="B Mitra" pitchFamily="2" charset="-78"/>
              </a:rPr>
              <a:t>و شد</a:t>
            </a:r>
            <a:r>
              <a:rPr lang="fa-IR" sz="2400" dirty="0">
                <a:cs typeface="B Mitra" pitchFamily="2" charset="-78"/>
              </a:rPr>
              <a:t>، هفت کلیسای زیارتی شهر رم همانگونه که مورد نظر بود با هم ارتباط یافتند.</a:t>
            </a:r>
            <a:endParaRPr lang="en-US" sz="2400" dirty="0">
              <a:cs typeface="B Mitra" pitchFamily="2" charset="-78"/>
            </a:endParaRPr>
          </a:p>
          <a:p>
            <a:pPr marL="0" indent="0" algn="just" rtl="1">
              <a:buNone/>
            </a:pPr>
            <a:r>
              <a:rPr lang="fa-IR" sz="2400" dirty="0">
                <a:cs typeface="B Mitra" pitchFamily="2" charset="-78"/>
              </a:rPr>
              <a:t>سن پیتر در </a:t>
            </a:r>
            <a:r>
              <a:rPr lang="fa-IR" sz="2400" dirty="0" err="1">
                <a:cs typeface="B Mitra" pitchFamily="2" charset="-78"/>
              </a:rPr>
              <a:t>واتیکان</a:t>
            </a:r>
            <a:r>
              <a:rPr lang="fa-IR" sz="2400" dirty="0">
                <a:cs typeface="B Mitra" pitchFamily="2" charset="-78"/>
              </a:rPr>
              <a:t> – سن ژان در </a:t>
            </a:r>
            <a:r>
              <a:rPr lang="fa-IR" sz="2400" dirty="0" err="1">
                <a:cs typeface="B Mitra" pitchFamily="2" charset="-78"/>
              </a:rPr>
              <a:t>لاترانو</a:t>
            </a:r>
            <a:r>
              <a:rPr lang="fa-IR" sz="2400" dirty="0">
                <a:cs typeface="B Mitra" pitchFamily="2" charset="-78"/>
              </a:rPr>
              <a:t> – </a:t>
            </a:r>
            <a:r>
              <a:rPr lang="fa-IR" sz="2400" dirty="0" err="1">
                <a:cs typeface="B Mitra" pitchFamily="2" charset="-78"/>
              </a:rPr>
              <a:t>سانتاماریاماجوره</a:t>
            </a:r>
            <a:r>
              <a:rPr lang="fa-IR" sz="2400" dirty="0">
                <a:cs typeface="B Mitra" pitchFamily="2" charset="-78"/>
              </a:rPr>
              <a:t> – سان پائولو موری له </a:t>
            </a:r>
            <a:r>
              <a:rPr lang="fa-IR" sz="2400" dirty="0" err="1">
                <a:cs typeface="B Mitra" pitchFamily="2" charset="-78"/>
              </a:rPr>
              <a:t>مورا</a:t>
            </a:r>
            <a:r>
              <a:rPr lang="fa-IR" sz="2400" dirty="0">
                <a:cs typeface="B Mitra" pitchFamily="2" charset="-78"/>
              </a:rPr>
              <a:t> – سان </a:t>
            </a:r>
            <a:r>
              <a:rPr lang="fa-IR" sz="2400" dirty="0" err="1">
                <a:cs typeface="B Mitra" pitchFamily="2" charset="-78"/>
              </a:rPr>
              <a:t>لورنتسوفوری</a:t>
            </a:r>
            <a:r>
              <a:rPr lang="fa-IR" sz="2400" dirty="0">
                <a:cs typeface="B Mitra" pitchFamily="2" charset="-78"/>
              </a:rPr>
              <a:t> له </a:t>
            </a:r>
            <a:r>
              <a:rPr lang="fa-IR" sz="2400" dirty="0" err="1">
                <a:cs typeface="B Mitra" pitchFamily="2" charset="-78"/>
              </a:rPr>
              <a:t>مورا</a:t>
            </a:r>
            <a:r>
              <a:rPr lang="fa-IR" sz="2400" dirty="0">
                <a:cs typeface="B Mitra" pitchFamily="2" charset="-78"/>
              </a:rPr>
              <a:t> – </a:t>
            </a:r>
            <a:r>
              <a:rPr lang="fa-IR" sz="2400" dirty="0" err="1">
                <a:cs typeface="B Mitra" pitchFamily="2" charset="-78"/>
              </a:rPr>
              <a:t>سانتا</a:t>
            </a:r>
            <a:r>
              <a:rPr lang="fa-IR" sz="2400" dirty="0">
                <a:cs typeface="B Mitra" pitchFamily="2" charset="-78"/>
              </a:rPr>
              <a:t> </a:t>
            </a:r>
            <a:r>
              <a:rPr lang="fa-IR" sz="2400" dirty="0" err="1">
                <a:cs typeface="B Mitra" pitchFamily="2" charset="-78"/>
              </a:rPr>
              <a:t>کروچه</a:t>
            </a:r>
            <a:r>
              <a:rPr lang="fa-IR" sz="2400" dirty="0">
                <a:cs typeface="B Mitra" pitchFamily="2" charset="-78"/>
              </a:rPr>
              <a:t> ( اورشلیم) و سان </a:t>
            </a:r>
            <a:r>
              <a:rPr lang="fa-IR" sz="2400" dirty="0" err="1">
                <a:cs typeface="B Mitra" pitchFamily="2" charset="-78"/>
              </a:rPr>
              <a:t>سباستیانو</a:t>
            </a:r>
            <a:endParaRPr lang="en-US" sz="2400" dirty="0">
              <a:cs typeface="B Mitra" pitchFamily="2" charset="-78"/>
            </a:endParaRPr>
          </a:p>
          <a:p>
            <a:pPr marL="0" indent="0" algn="just" rtl="1">
              <a:buNone/>
            </a:pPr>
            <a:r>
              <a:rPr lang="fa-IR" sz="2400" dirty="0">
                <a:cs typeface="B Mitra" pitchFamily="2" charset="-78"/>
              </a:rPr>
              <a:t>هدف </a:t>
            </a:r>
            <a:r>
              <a:rPr lang="fa-IR" sz="2400" dirty="0" err="1">
                <a:cs typeface="B Mitra" pitchFamily="2" charset="-78"/>
              </a:rPr>
              <a:t>سیکستوس</a:t>
            </a:r>
            <a:r>
              <a:rPr lang="fa-IR" sz="2400" dirty="0">
                <a:cs typeface="B Mitra" pitchFamily="2" charset="-78"/>
              </a:rPr>
              <a:t> تنها تسهیل مراسم مذهبی نبوده، بلکه وی بر نقش سازنده ی خیابانهای جدید در رشد و توسعه ی مناطق غیر مسکون شرق و جنوب شرقی که در عین حال از اقلیم مناسبتری برخوردار بودند وقوف کامل داشت.</a:t>
            </a:r>
            <a:endParaRPr lang="en-US" sz="2400" dirty="0">
              <a:cs typeface="B Mitra" pitchFamily="2" charset="-78"/>
            </a:endParaRPr>
          </a:p>
          <a:p>
            <a:pPr marL="0" indent="0" algn="just" rtl="1">
              <a:buNone/>
            </a:pPr>
            <a:endParaRPr lang="en-US" sz="2400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898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5400" dirty="0" smtClean="0">
                <a:cs typeface="B Mitra" pitchFamily="2" charset="-78"/>
              </a:rPr>
              <a:t>معماری های </a:t>
            </a:r>
            <a:r>
              <a:rPr lang="fa-IR" sz="5400" dirty="0" smtClean="0">
                <a:solidFill>
                  <a:schemeClr val="tx1"/>
                </a:solidFill>
                <a:cs typeface="B Mitra" pitchFamily="2" charset="-78"/>
              </a:rPr>
              <a:t>برجسته</a:t>
            </a:r>
            <a:endParaRPr lang="en-US" sz="5400" dirty="0">
              <a:solidFill>
                <a:schemeClr val="tx1"/>
              </a:solidFill>
              <a:cs typeface="B Mitra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800" dirty="0" smtClean="0">
                <a:solidFill>
                  <a:schemeClr val="tx2">
                    <a:lumMod val="90000"/>
                  </a:schemeClr>
                </a:solidFill>
                <a:cs typeface="B Mitra" pitchFamily="2" charset="-78"/>
              </a:rPr>
              <a:t>تپه ی </a:t>
            </a:r>
            <a:r>
              <a:rPr lang="fa-IR" sz="2800" dirty="0" smtClean="0">
                <a:solidFill>
                  <a:schemeClr val="tx2">
                    <a:lumMod val="90000"/>
                  </a:schemeClr>
                </a:solidFill>
                <a:cs typeface="B Mitra" pitchFamily="2" charset="-78"/>
              </a:rPr>
              <a:t>کاپیتولینه (کاپیدولیو </a:t>
            </a:r>
            <a:r>
              <a:rPr lang="fa-IR" sz="2800" dirty="0" smtClean="0">
                <a:solidFill>
                  <a:schemeClr val="tx2">
                    <a:lumMod val="90000"/>
                  </a:schemeClr>
                </a:solidFill>
                <a:cs typeface="B Mitra" pitchFamily="2" charset="-78"/>
              </a:rPr>
              <a:t>) :</a:t>
            </a:r>
          </a:p>
          <a:p>
            <a:pPr marL="0" indent="0" algn="just" rtl="1">
              <a:buNone/>
            </a:pPr>
            <a:r>
              <a:rPr lang="fa-IR" sz="2400" dirty="0" smtClean="0">
                <a:cs typeface="B Mitra" pitchFamily="2" charset="-78"/>
              </a:rPr>
              <a:t>این شاهکار </a:t>
            </a:r>
            <a:r>
              <a:rPr lang="fa-IR" sz="2400" dirty="0" err="1" smtClean="0">
                <a:cs typeface="B Mitra" pitchFamily="2" charset="-78"/>
              </a:rPr>
              <a:t>میکل</a:t>
            </a:r>
            <a:r>
              <a:rPr lang="fa-IR" sz="2400" dirty="0" smtClean="0">
                <a:cs typeface="B Mitra" pitchFamily="2" charset="-78"/>
              </a:rPr>
              <a:t> </a:t>
            </a:r>
            <a:r>
              <a:rPr lang="fa-IR" sz="2400" dirty="0" err="1" smtClean="0">
                <a:cs typeface="B Mitra" pitchFamily="2" charset="-78"/>
              </a:rPr>
              <a:t>آنژ</a:t>
            </a:r>
            <a:r>
              <a:rPr lang="fa-IR" sz="2400" dirty="0" smtClean="0">
                <a:cs typeface="B Mitra" pitchFamily="2" charset="-78"/>
              </a:rPr>
              <a:t> حلقه ی اتصال بین </a:t>
            </a:r>
            <a:r>
              <a:rPr lang="fa-IR" sz="2400" dirty="0">
                <a:cs typeface="B Mitra" pitchFamily="2" charset="-78"/>
              </a:rPr>
              <a:t>ت</a:t>
            </a:r>
            <a:r>
              <a:rPr lang="fa-IR" sz="2400" dirty="0" smtClean="0">
                <a:cs typeface="B Mitra" pitchFamily="2" charset="-78"/>
              </a:rPr>
              <a:t>جلیات طراحی شهری آغاز رنسانس در فلورانس و توسعه های عظیم </a:t>
            </a:r>
            <a:r>
              <a:rPr lang="fa-IR" sz="2400" dirty="0" err="1" smtClean="0">
                <a:cs typeface="B Mitra" pitchFamily="2" charset="-78"/>
              </a:rPr>
              <a:t>باروک</a:t>
            </a:r>
            <a:r>
              <a:rPr lang="fa-IR" sz="2400" dirty="0" smtClean="0">
                <a:cs typeface="B Mitra" pitchFamily="2" charset="-78"/>
              </a:rPr>
              <a:t> در رم می باشد.</a:t>
            </a:r>
          </a:p>
          <a:p>
            <a:pPr marL="0" indent="0" algn="just" rtl="1">
              <a:buNone/>
            </a:pPr>
            <a:r>
              <a:rPr lang="fa-IR" sz="2400" dirty="0" smtClean="0">
                <a:cs typeface="B Mitra" pitchFamily="2" charset="-78"/>
              </a:rPr>
              <a:t>یکی از ویژگی های کمپوزیسیون </a:t>
            </a:r>
            <a:r>
              <a:rPr lang="fa-IR" sz="2400" dirty="0" err="1" smtClean="0">
                <a:cs typeface="B Mitra" pitchFamily="2" charset="-78"/>
              </a:rPr>
              <a:t>کامپیدولیو</a:t>
            </a:r>
            <a:r>
              <a:rPr lang="fa-IR" sz="2400" dirty="0" smtClean="0">
                <a:cs typeface="B Mitra" pitchFamily="2" charset="-78"/>
              </a:rPr>
              <a:t> ، </a:t>
            </a:r>
            <a:r>
              <a:rPr lang="fa-IR" sz="2400" dirty="0" err="1" smtClean="0">
                <a:cs typeface="B Mitra" pitchFamily="2" charset="-78"/>
              </a:rPr>
              <a:t>مدولاسیون</a:t>
            </a:r>
            <a:r>
              <a:rPr lang="fa-IR" sz="2400" dirty="0" smtClean="0">
                <a:cs typeface="B Mitra" pitchFamily="2" charset="-78"/>
              </a:rPr>
              <a:t> زمین می باشد. </a:t>
            </a:r>
          </a:p>
          <a:p>
            <a:pPr marL="0" indent="0" algn="just" rtl="1">
              <a:buNone/>
            </a:pPr>
            <a:r>
              <a:rPr lang="fa-IR" sz="2400" dirty="0" smtClean="0">
                <a:cs typeface="B Mitra" pitchFamily="2" charset="-78"/>
              </a:rPr>
              <a:t>شکل بیضوی – نقوش دو بعدی و ستاره شکل سنگ فرش آن – پیش </a:t>
            </a:r>
            <a:r>
              <a:rPr lang="fa-IR" sz="2400" dirty="0" err="1" smtClean="0">
                <a:cs typeface="B Mitra" pitchFamily="2" charset="-78"/>
              </a:rPr>
              <a:t>آمدگی</a:t>
            </a:r>
            <a:r>
              <a:rPr lang="fa-IR" sz="2400" dirty="0" smtClean="0">
                <a:cs typeface="B Mitra" pitchFamily="2" charset="-78"/>
              </a:rPr>
              <a:t> سه بعدی پله ها</a:t>
            </a:r>
            <a:endParaRPr lang="en-US" sz="2400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4016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" y="561975"/>
            <a:ext cx="8153401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89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137</TotalTime>
  <Words>960</Words>
  <Application>Microsoft Office PowerPoint</Application>
  <PresentationFormat>On-screen Show (4:3)</PresentationFormat>
  <Paragraphs>70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B Mitra</vt:lpstr>
      <vt:lpstr>B Nazanin</vt:lpstr>
      <vt:lpstr>Century Gothic</vt:lpstr>
      <vt:lpstr>Tahoma</vt:lpstr>
      <vt:lpstr>Wingdings 3</vt:lpstr>
      <vt:lpstr>Wisp</vt:lpstr>
      <vt:lpstr>PowerPoint Presentation</vt:lpstr>
      <vt:lpstr>مقدمه</vt:lpstr>
      <vt:lpstr>باروک</vt:lpstr>
      <vt:lpstr>ویژگی های شهرسازی باروک</vt:lpstr>
      <vt:lpstr>رنسانس و باروک</vt:lpstr>
      <vt:lpstr>سیکستوس پنجم</vt:lpstr>
      <vt:lpstr>شبکه خیابان رم</vt:lpstr>
      <vt:lpstr>معماری های برجسته</vt:lpstr>
      <vt:lpstr>PowerPoint Presentation</vt:lpstr>
      <vt:lpstr>معماریهای برجسته</vt:lpstr>
      <vt:lpstr>PowerPoint Presentation</vt:lpstr>
      <vt:lpstr>PowerPoint Presentation</vt:lpstr>
      <vt:lpstr>منابع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Sajjad</cp:lastModifiedBy>
  <cp:revision>26</cp:revision>
  <dcterms:created xsi:type="dcterms:W3CDTF">2013-04-07T05:49:51Z</dcterms:created>
  <dcterms:modified xsi:type="dcterms:W3CDTF">2019-07-18T10:35:16Z</dcterms:modified>
</cp:coreProperties>
</file>