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80" r:id="rId2"/>
    <p:sldId id="256" r:id="rId3"/>
    <p:sldId id="267" r:id="rId4"/>
    <p:sldId id="257" r:id="rId5"/>
    <p:sldId id="316" r:id="rId6"/>
    <p:sldId id="326" r:id="rId7"/>
    <p:sldId id="325" r:id="rId8"/>
    <p:sldId id="323" r:id="rId9"/>
    <p:sldId id="330" r:id="rId10"/>
    <p:sldId id="322" r:id="rId11"/>
    <p:sldId id="321" r:id="rId12"/>
    <p:sldId id="320" r:id="rId13"/>
    <p:sldId id="319" r:id="rId14"/>
    <p:sldId id="318" r:id="rId15"/>
    <p:sldId id="317" r:id="rId16"/>
    <p:sldId id="315" r:id="rId17"/>
    <p:sldId id="314" r:id="rId18"/>
    <p:sldId id="310" r:id="rId19"/>
    <p:sldId id="328" r:id="rId20"/>
    <p:sldId id="313" r:id="rId21"/>
    <p:sldId id="312" r:id="rId22"/>
    <p:sldId id="309" r:id="rId23"/>
    <p:sldId id="302" r:id="rId24"/>
    <p:sldId id="308" r:id="rId25"/>
    <p:sldId id="303" r:id="rId26"/>
    <p:sldId id="306" r:id="rId27"/>
    <p:sldId id="305" r:id="rId28"/>
    <p:sldId id="304" r:id="rId29"/>
    <p:sldId id="32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434" autoAdjust="0"/>
  </p:normalViewPr>
  <p:slideViewPr>
    <p:cSldViewPr snapToGrid="0">
      <p:cViewPr varScale="1">
        <p:scale>
          <a:sx n="73" d="100"/>
          <a:sy n="73" d="100"/>
        </p:scale>
        <p:origin x="6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8ECD0C-B868-4242-AEFA-36609DB9A482}" type="datetimeFigureOut">
              <a:rPr lang="en-US" smtClean="0"/>
              <a:t>7/18/2019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F51786-FAA3-4E2C-A5E2-4E3515BDCD1D}" type="slidenum">
              <a:rPr lang="en-US" smtClean="0"/>
              <a:t>‹#›</a:t>
            </a:fld>
            <a:endParaRPr lang="en-US" dirty="0"/>
          </a:p>
        </p:txBody>
      </p:sp>
    </p:spTree>
    <p:extLst>
      <p:ext uri="{BB962C8B-B14F-4D97-AF65-F5344CB8AC3E}">
        <p14:creationId xmlns:p14="http://schemas.microsoft.com/office/powerpoint/2010/main" val="1194814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F51786-FAA3-4E2C-A5E2-4E3515BDCD1D}" type="slidenum">
              <a:rPr lang="en-US" smtClean="0"/>
              <a:t>6</a:t>
            </a:fld>
            <a:endParaRPr lang="en-US" dirty="0"/>
          </a:p>
        </p:txBody>
      </p:sp>
    </p:spTree>
    <p:extLst>
      <p:ext uri="{BB962C8B-B14F-4D97-AF65-F5344CB8AC3E}">
        <p14:creationId xmlns:p14="http://schemas.microsoft.com/office/powerpoint/2010/main" val="1987201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F51786-FAA3-4E2C-A5E2-4E3515BDCD1D}" type="slidenum">
              <a:rPr lang="en-US" smtClean="0"/>
              <a:t>10</a:t>
            </a:fld>
            <a:endParaRPr lang="en-US"/>
          </a:p>
        </p:txBody>
      </p:sp>
    </p:spTree>
    <p:extLst>
      <p:ext uri="{BB962C8B-B14F-4D97-AF65-F5344CB8AC3E}">
        <p14:creationId xmlns:p14="http://schemas.microsoft.com/office/powerpoint/2010/main" val="3567298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4265269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3401484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34793121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1156933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2942664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1434124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2157486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12765510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2904164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2415212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92457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2861291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2899117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2372013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3507300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3455228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5A2267-F77C-411B-980D-BE1D576EDFDF}" type="datetimeFigureOut">
              <a:rPr lang="en-US" smtClean="0"/>
              <a:t>7/18/2019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A2D70E-E217-40DD-A94C-8714CAF47007}" type="slidenum">
              <a:rPr lang="en-US" smtClean="0"/>
              <a:t>‹#›</a:t>
            </a:fld>
            <a:endParaRPr lang="en-US" dirty="0"/>
          </a:p>
        </p:txBody>
      </p:sp>
    </p:spTree>
    <p:extLst>
      <p:ext uri="{BB962C8B-B14F-4D97-AF65-F5344CB8AC3E}">
        <p14:creationId xmlns:p14="http://schemas.microsoft.com/office/powerpoint/2010/main" val="1169933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horzBrick">
          <a:fgClr>
            <a:schemeClr val="bg1">
              <a:lumMod val="85000"/>
              <a:lumOff val="15000"/>
            </a:schemeClr>
          </a:fgClr>
          <a:bgClr>
            <a:schemeClr val="bg1"/>
          </a:bgClr>
        </a:patt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CC5A2267-F77C-411B-980D-BE1D576EDFDF}" type="datetimeFigureOut">
              <a:rPr lang="en-US" smtClean="0"/>
              <a:t>7/18/2019</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E1A2D70E-E217-40DD-A94C-8714CAF47007}" type="slidenum">
              <a:rPr lang="en-US" smtClean="0"/>
              <a:t>‹#›</a:t>
            </a:fld>
            <a:endParaRPr lang="en-US" dirty="0"/>
          </a:p>
        </p:txBody>
      </p:sp>
    </p:spTree>
    <p:extLst>
      <p:ext uri="{BB962C8B-B14F-4D97-AF65-F5344CB8AC3E}">
        <p14:creationId xmlns:p14="http://schemas.microsoft.com/office/powerpoint/2010/main" val="313386693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g"/><Relationship Id="rId1" Type="http://schemas.openxmlformats.org/officeDocument/2006/relationships/slideLayout" Target="../slideLayouts/slideLayout1.xml"/><Relationship Id="rId4" Type="http://schemas.openxmlformats.org/officeDocument/2006/relationships/image" Target="../media/image30.jpg"/></Relationships>
</file>

<file path=ppt/slides/_rels/slide23.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e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1.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08015" y="2278742"/>
            <a:ext cx="4379685" cy="707886"/>
          </a:xfrm>
          <a:prstGeom prst="rect">
            <a:avLst/>
          </a:prstGeom>
          <a:noFill/>
        </p:spPr>
        <p:txBody>
          <a:bodyPr wrap="square" rtlCol="0">
            <a:spAutoFit/>
          </a:bodyPr>
          <a:lstStyle/>
          <a:p>
            <a:pPr algn="ctr" rtl="1"/>
            <a:r>
              <a:rPr lang="fa-IR" sz="4000" dirty="0" smtClean="0">
                <a:cs typeface="B Homa" panose="00000400000000000000" pitchFamily="2" charset="-78"/>
              </a:rPr>
              <a:t>تاریخ شهر و شهرسازی</a:t>
            </a:r>
            <a:endParaRPr lang="en-US" sz="4000" dirty="0">
              <a:cs typeface="B Homa" panose="00000400000000000000" pitchFamily="2" charset="-78"/>
            </a:endParaRPr>
          </a:p>
        </p:txBody>
      </p:sp>
    </p:spTree>
    <p:extLst>
      <p:ext uri="{BB962C8B-B14F-4D97-AF65-F5344CB8AC3E}">
        <p14:creationId xmlns:p14="http://schemas.microsoft.com/office/powerpoint/2010/main" val="31853472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1268" y="1319349"/>
            <a:ext cx="5969727" cy="3662541"/>
          </a:xfrm>
          <a:prstGeom prst="rect">
            <a:avLst/>
          </a:prstGeom>
          <a:noFill/>
        </p:spPr>
        <p:txBody>
          <a:bodyPr wrap="square" rtlCol="0">
            <a:spAutoFit/>
          </a:bodyPr>
          <a:lstStyle/>
          <a:p>
            <a:pPr algn="r"/>
            <a:r>
              <a:rPr lang="fa-IR" sz="3600" dirty="0">
                <a:cs typeface="B Nazanin" panose="00000400000000000000" pitchFamily="2" charset="-78"/>
              </a:rPr>
              <a:t>شهرسازی </a:t>
            </a:r>
            <a:r>
              <a:rPr lang="fa-IR" sz="3600" dirty="0" smtClean="0">
                <a:cs typeface="B Nazanin" panose="00000400000000000000" pitchFamily="2" charset="-78"/>
              </a:rPr>
              <a:t>رنسانس</a:t>
            </a:r>
          </a:p>
          <a:p>
            <a:pPr algn="r"/>
            <a:r>
              <a:rPr lang="fa-IR" sz="2800" dirty="0" smtClean="0">
                <a:cs typeface="B Nazanin" panose="00000400000000000000" pitchFamily="2" charset="-78"/>
              </a:rPr>
              <a:t>رنسانس همزمان با رشد سریع وسعت و جمعیت شهرهای اروپایی آغاز شد</a:t>
            </a:r>
            <a:endParaRPr lang="fa-IR" sz="2800" dirty="0">
              <a:cs typeface="B Nazanin" panose="00000400000000000000" pitchFamily="2" charset="-78"/>
            </a:endParaRPr>
          </a:p>
          <a:p>
            <a:pPr algn="r"/>
            <a:r>
              <a:rPr lang="fa-IR" sz="2800" dirty="0" smtClean="0">
                <a:cs typeface="B Nazanin" panose="00000400000000000000" pitchFamily="2" charset="-78"/>
              </a:rPr>
              <a:t>اما اساسا به علت وسعت شهر، کمتر امکان بازسازی کامل یک شهر وجود داشت.تخریب شهر در اثر آتش سوزی که بیشترین صدمه ها را به شهر های قبل از قرن نوزدهم و یا عملیات نظامی چنانکه در اروپا رخ می داد گاه بازسازی کامل شهر را سبب می شد. </a:t>
            </a:r>
          </a:p>
        </p:txBody>
      </p:sp>
      <p:sp>
        <p:nvSpPr>
          <p:cNvPr id="4" name="TextBox 7"/>
          <p:cNvSpPr txBox="1"/>
          <p:nvPr/>
        </p:nvSpPr>
        <p:spPr>
          <a:xfrm>
            <a:off x="8717587" y="5233584"/>
            <a:ext cx="250340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sz="2000" dirty="0">
                <a:cs typeface="B Nazanin" panose="00000400000000000000" pitchFamily="2" charset="-78"/>
              </a:rPr>
              <a:t>(جیمز موریس، </a:t>
            </a:r>
            <a:r>
              <a:rPr lang="fa-IR" sz="2000" dirty="0" smtClean="0">
                <a:cs typeface="B Nazanin" panose="00000400000000000000" pitchFamily="2" charset="-78"/>
              </a:rPr>
              <a:t>1392) </a:t>
            </a:r>
            <a:endParaRPr lang="fa-IR" sz="2000" dirty="0">
              <a:cs typeface="B Nazanin" panose="00000400000000000000" pitchFamily="2" charset="-78"/>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4381" y="853898"/>
            <a:ext cx="3383834" cy="235716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4381" y="3944827"/>
            <a:ext cx="3383834" cy="2357163"/>
          </a:xfrm>
          <a:prstGeom prst="rect">
            <a:avLst/>
          </a:prstGeom>
        </p:spPr>
      </p:pic>
      <p:sp>
        <p:nvSpPr>
          <p:cNvPr id="6" name="TextBox 4"/>
          <p:cNvSpPr txBox="1"/>
          <p:nvPr/>
        </p:nvSpPr>
        <p:spPr>
          <a:xfrm>
            <a:off x="1866598" y="6301990"/>
            <a:ext cx="319314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cs typeface="B Nazanin" panose="00000400000000000000" pitchFamily="2" charset="-78"/>
              </a:rPr>
              <a:t>www.en.Wikipedia.org</a:t>
            </a:r>
            <a:endParaRPr lang="en-US" dirty="0">
              <a:cs typeface="B Nazanin" panose="00000400000000000000" pitchFamily="2" charset="-78"/>
            </a:endParaRPr>
          </a:p>
        </p:txBody>
      </p:sp>
      <p:sp>
        <p:nvSpPr>
          <p:cNvPr id="7" name="TextBox 4"/>
          <p:cNvSpPr txBox="1"/>
          <p:nvPr/>
        </p:nvSpPr>
        <p:spPr>
          <a:xfrm>
            <a:off x="1866597" y="3390829"/>
            <a:ext cx="319314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cs typeface="B Nazanin" panose="00000400000000000000" pitchFamily="2" charset="-78"/>
              </a:rPr>
              <a:t>www.en.Wikipedia.org</a:t>
            </a:r>
            <a:endParaRPr lang="en-US" dirty="0">
              <a:cs typeface="B Nazanin" panose="00000400000000000000" pitchFamily="2" charset="-78"/>
            </a:endParaRPr>
          </a:p>
        </p:txBody>
      </p:sp>
    </p:spTree>
    <p:extLst>
      <p:ext uri="{BB962C8B-B14F-4D97-AF65-F5344CB8AC3E}">
        <p14:creationId xmlns:p14="http://schemas.microsoft.com/office/powerpoint/2010/main" val="4274103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67340" y="710144"/>
            <a:ext cx="7721853" cy="3170099"/>
          </a:xfrm>
          <a:prstGeom prst="rect">
            <a:avLst/>
          </a:prstGeom>
          <a:noFill/>
        </p:spPr>
        <p:txBody>
          <a:bodyPr wrap="square" rtlCol="0">
            <a:spAutoFit/>
          </a:bodyPr>
          <a:lstStyle/>
          <a:p>
            <a:pPr algn="ctr" rtl="1"/>
            <a:r>
              <a:rPr lang="fa-IR" sz="3200" dirty="0" smtClean="0">
                <a:cs typeface="B Nazanin" panose="00000400000000000000" pitchFamily="2" charset="-78"/>
              </a:rPr>
              <a:t>پنج موضوع کلی شهرسازی رنسانس عبارتند از:</a:t>
            </a:r>
          </a:p>
          <a:p>
            <a:pPr algn="r" rtl="1"/>
            <a:r>
              <a:rPr lang="fa-IR" sz="2400" dirty="0" smtClean="0">
                <a:cs typeface="B Nazanin" panose="00000400000000000000" pitchFamily="2" charset="-78"/>
              </a:rPr>
              <a:t>سیستم </a:t>
            </a:r>
            <a:r>
              <a:rPr lang="fa-IR" sz="2400" dirty="0">
                <a:cs typeface="B Nazanin" panose="00000400000000000000" pitchFamily="2" charset="-78"/>
              </a:rPr>
              <a:t>های حصاربندی</a:t>
            </a:r>
          </a:p>
          <a:p>
            <a:pPr algn="r" rtl="1"/>
            <a:r>
              <a:rPr lang="fa-IR" sz="2400" dirty="0" smtClean="0">
                <a:cs typeface="B Nazanin" panose="00000400000000000000" pitchFamily="2" charset="-78"/>
              </a:rPr>
              <a:t>بازسازی </a:t>
            </a:r>
            <a:r>
              <a:rPr lang="fa-IR" sz="2400" dirty="0">
                <a:cs typeface="B Nazanin" panose="00000400000000000000" pitchFamily="2" charset="-78"/>
              </a:rPr>
              <a:t>قسمت هایی از شهر با ایجادفضاهای عمومی جدید و خیابان های مربوطه (احیا)</a:t>
            </a:r>
          </a:p>
          <a:p>
            <a:pPr algn="r" rtl="1"/>
            <a:r>
              <a:rPr lang="fa-IR" sz="2400" dirty="0" smtClean="0">
                <a:cs typeface="B Nazanin" panose="00000400000000000000" pitchFamily="2" charset="-78"/>
              </a:rPr>
              <a:t>بازسازی </a:t>
            </a:r>
            <a:r>
              <a:rPr lang="fa-IR" sz="2400" dirty="0">
                <a:cs typeface="B Nazanin" panose="00000400000000000000" pitchFamily="2" charset="-78"/>
              </a:rPr>
              <a:t>شهرهای موجود با ایجاد شبكه های جدید خیابان های اصلی</a:t>
            </a:r>
          </a:p>
          <a:p>
            <a:pPr algn="r" rtl="1"/>
            <a:r>
              <a:rPr lang="fa-IR" sz="2400" dirty="0" smtClean="0">
                <a:cs typeface="B Nazanin" panose="00000400000000000000" pitchFamily="2" charset="-78"/>
              </a:rPr>
              <a:t>الحاق </a:t>
            </a:r>
            <a:r>
              <a:rPr lang="fa-IR" sz="2400" dirty="0">
                <a:cs typeface="B Nazanin" panose="00000400000000000000" pitchFamily="2" charset="-78"/>
              </a:rPr>
              <a:t>مناطق جدید و وسیع </a:t>
            </a:r>
            <a:r>
              <a:rPr lang="fa-IR" sz="2400" dirty="0" smtClean="0">
                <a:cs typeface="B Nazanin" panose="00000400000000000000" pitchFamily="2" charset="-78"/>
              </a:rPr>
              <a:t>مسكونی</a:t>
            </a:r>
          </a:p>
          <a:p>
            <a:pPr algn="r" rtl="1"/>
            <a:r>
              <a:rPr lang="fa-IR" sz="2400" dirty="0" smtClean="0">
                <a:cs typeface="B Nazanin" panose="00000400000000000000" pitchFamily="2" charset="-78"/>
              </a:rPr>
              <a:t> </a:t>
            </a:r>
            <a:r>
              <a:rPr lang="fa-IR" sz="2400" dirty="0">
                <a:cs typeface="B Nazanin" panose="00000400000000000000" pitchFamily="2" charset="-78"/>
              </a:rPr>
              <a:t>طراحی و بنای معدودی نوشهر</a:t>
            </a:r>
            <a:endParaRPr lang="en-US" sz="2400" dirty="0">
              <a:cs typeface="B Nazanin" panose="00000400000000000000" pitchFamily="2" charset="-78"/>
            </a:endParaRPr>
          </a:p>
          <a:p>
            <a:pPr algn="r"/>
            <a:endParaRPr lang="en-US" sz="2400" dirty="0">
              <a:cs typeface="B Nazanin" panose="00000400000000000000" pitchFamily="2" charset="-78"/>
            </a:endParaRPr>
          </a:p>
        </p:txBody>
      </p:sp>
      <p:sp>
        <p:nvSpPr>
          <p:cNvPr id="4" name="TextBox 3"/>
          <p:cNvSpPr txBox="1"/>
          <p:nvPr/>
        </p:nvSpPr>
        <p:spPr>
          <a:xfrm>
            <a:off x="1842053" y="3771569"/>
            <a:ext cx="9313628" cy="2431435"/>
          </a:xfrm>
          <a:prstGeom prst="rect">
            <a:avLst/>
          </a:prstGeom>
          <a:noFill/>
        </p:spPr>
        <p:txBody>
          <a:bodyPr wrap="square" rtlCol="0">
            <a:spAutoFit/>
          </a:bodyPr>
          <a:lstStyle/>
          <a:p>
            <a:pPr algn="ctr" rtl="1"/>
            <a:r>
              <a:rPr lang="fa-IR" sz="3200" dirty="0" smtClean="0">
                <a:cs typeface="B Nazanin" panose="00000400000000000000" pitchFamily="2" charset="-78"/>
              </a:rPr>
              <a:t>اصول طراحی دوره رنسانس:</a:t>
            </a:r>
          </a:p>
          <a:p>
            <a:pPr algn="r" rtl="1"/>
            <a:r>
              <a:rPr lang="fa-IR" sz="2400" dirty="0" smtClean="0">
                <a:cs typeface="B Nazanin" panose="00000400000000000000" pitchFamily="2" charset="-78"/>
              </a:rPr>
              <a:t>تقارن </a:t>
            </a:r>
            <a:r>
              <a:rPr lang="fa-IR" sz="2400" dirty="0">
                <a:cs typeface="B Nazanin" panose="00000400000000000000" pitchFamily="2" charset="-78"/>
              </a:rPr>
              <a:t>معطوف : تركيبي متوازن حول يك يا جند محور اصلي</a:t>
            </a:r>
            <a:endParaRPr lang="en-US" sz="2400" dirty="0">
              <a:cs typeface="B Nazanin" panose="00000400000000000000" pitchFamily="2" charset="-78"/>
            </a:endParaRPr>
          </a:p>
          <a:p>
            <a:pPr algn="r" rtl="1"/>
            <a:r>
              <a:rPr lang="fa-IR" sz="2400" dirty="0">
                <a:cs typeface="B Nazanin" panose="00000400000000000000" pitchFamily="2" charset="-78"/>
              </a:rPr>
              <a:t>انسداد مناظر با قرار دادن دقيق ستونهاي يادبود ، مجسمه هاي مشخص در انتهاي خيابانهاي مستقيم و بلند</a:t>
            </a:r>
            <a:endParaRPr lang="en-US" sz="2400" dirty="0">
              <a:cs typeface="B Nazanin" panose="00000400000000000000" pitchFamily="2" charset="-78"/>
            </a:endParaRPr>
          </a:p>
          <a:p>
            <a:pPr algn="r" rtl="1"/>
            <a:r>
              <a:rPr lang="fa-IR" sz="2400" dirty="0">
                <a:cs typeface="B Nazanin" panose="00000400000000000000" pitchFamily="2" charset="-78"/>
              </a:rPr>
              <a:t>تركيب ساختمانهاي منفرد بصورت يك واحد منسجم معماري با تكرار يك طرح واحد</a:t>
            </a:r>
            <a:endParaRPr lang="en-US" sz="2400" dirty="0">
              <a:cs typeface="B Nazanin" panose="00000400000000000000" pitchFamily="2" charset="-78"/>
            </a:endParaRPr>
          </a:p>
          <a:p>
            <a:pPr algn="r"/>
            <a:r>
              <a:rPr lang="fa-IR" sz="2400" dirty="0">
                <a:cs typeface="B Nazanin" panose="00000400000000000000" pitchFamily="2" charset="-78"/>
              </a:rPr>
              <a:t>تئوري پرسپكتيو</a:t>
            </a:r>
            <a:endParaRPr lang="en-US" sz="2400" dirty="0">
              <a:cs typeface="B Nazanin" panose="00000400000000000000" pitchFamily="2" charset="-78"/>
            </a:endParaRPr>
          </a:p>
        </p:txBody>
      </p:sp>
      <p:sp>
        <p:nvSpPr>
          <p:cNvPr id="5" name="TextBox 7"/>
          <p:cNvSpPr txBox="1"/>
          <p:nvPr/>
        </p:nvSpPr>
        <p:spPr>
          <a:xfrm>
            <a:off x="8653124" y="6141449"/>
            <a:ext cx="2502557"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a:t>
            </a:r>
            <a:r>
              <a:rPr lang="fa-IR" dirty="0" smtClean="0">
                <a:cs typeface="B Nazanin" panose="00000400000000000000" pitchFamily="2" charset="-78"/>
              </a:rPr>
              <a:t>1392) </a:t>
            </a:r>
            <a:endParaRPr lang="fa-IR" dirty="0">
              <a:cs typeface="B Nazanin" panose="00000400000000000000" pitchFamily="2" charset="-78"/>
            </a:endParaRPr>
          </a:p>
        </p:txBody>
      </p:sp>
    </p:spTree>
    <p:extLst>
      <p:ext uri="{BB962C8B-B14F-4D97-AF65-F5344CB8AC3E}">
        <p14:creationId xmlns:p14="http://schemas.microsoft.com/office/powerpoint/2010/main" val="41486582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35131" y="976894"/>
            <a:ext cx="10949704" cy="4154984"/>
          </a:xfrm>
          <a:prstGeom prst="rect">
            <a:avLst/>
          </a:prstGeom>
          <a:noFill/>
        </p:spPr>
        <p:txBody>
          <a:bodyPr wrap="square" rtlCol="0">
            <a:spAutoFit/>
          </a:bodyPr>
          <a:lstStyle/>
          <a:p>
            <a:pPr algn="r" rtl="1"/>
            <a:r>
              <a:rPr lang="fa-IR" sz="2400" b="1" dirty="0" smtClean="0">
                <a:cs typeface="B Nazanin" panose="00000400000000000000" pitchFamily="2" charset="-78"/>
              </a:rPr>
              <a:t>                                                                  </a:t>
            </a:r>
            <a:r>
              <a:rPr lang="en-US" sz="2400" b="1" dirty="0" smtClean="0">
                <a:cs typeface="B Nazanin" panose="00000400000000000000" pitchFamily="2" charset="-78"/>
              </a:rPr>
              <a:t>               </a:t>
            </a:r>
            <a:r>
              <a:rPr lang="fa-IR" sz="2400" dirty="0" smtClean="0">
                <a:cs typeface="B Nazanin" panose="00000400000000000000" pitchFamily="2" charset="-78"/>
              </a:rPr>
              <a:t>خيابان </a:t>
            </a:r>
            <a:r>
              <a:rPr lang="fa-IR" sz="2400" dirty="0">
                <a:cs typeface="B Nazanin" panose="00000400000000000000" pitchFamily="2" charset="-78"/>
              </a:rPr>
              <a:t>اصلي مستقيم</a:t>
            </a:r>
            <a:endParaRPr lang="fa-IR" sz="2400" b="1" dirty="0" smtClean="0">
              <a:cs typeface="B Nazanin" panose="00000400000000000000" pitchFamily="2" charset="-78"/>
            </a:endParaRPr>
          </a:p>
          <a:p>
            <a:pPr algn="r" rtl="1"/>
            <a:r>
              <a:rPr lang="fa-IR" sz="2400" b="1" dirty="0" smtClean="0">
                <a:cs typeface="B Nazanin" panose="00000400000000000000" pitchFamily="2" charset="-78"/>
              </a:rPr>
              <a:t>سه </a:t>
            </a:r>
            <a:r>
              <a:rPr lang="fa-IR" sz="2400" b="1" dirty="0">
                <a:cs typeface="B Nazanin" panose="00000400000000000000" pitchFamily="2" charset="-78"/>
              </a:rPr>
              <a:t>عنصر اصلي براي طراحي در دوره </a:t>
            </a:r>
            <a:r>
              <a:rPr lang="fa-IR" sz="2400" b="1" dirty="0" smtClean="0">
                <a:cs typeface="B Nazanin" panose="00000400000000000000" pitchFamily="2" charset="-78"/>
              </a:rPr>
              <a:t>رنسانس:          </a:t>
            </a:r>
            <a:r>
              <a:rPr lang="en-US" sz="2400" b="1" dirty="0" smtClean="0">
                <a:cs typeface="B Nazanin" panose="00000400000000000000" pitchFamily="2" charset="-78"/>
              </a:rPr>
              <a:t>    </a:t>
            </a:r>
            <a:r>
              <a:rPr lang="fa-IR" sz="2400" dirty="0" smtClean="0">
                <a:cs typeface="B Nazanin" panose="00000400000000000000" pitchFamily="2" charset="-78"/>
              </a:rPr>
              <a:t>مناطقي </a:t>
            </a:r>
            <a:r>
              <a:rPr lang="fa-IR" sz="2400" dirty="0">
                <a:cs typeface="B Nazanin" panose="00000400000000000000" pitchFamily="2" charset="-78"/>
              </a:rPr>
              <a:t>با شبكه شطرنجي</a:t>
            </a:r>
            <a:endParaRPr lang="en-US" sz="2400" dirty="0">
              <a:cs typeface="B Nazanin" panose="00000400000000000000" pitchFamily="2" charset="-78"/>
            </a:endParaRPr>
          </a:p>
          <a:p>
            <a:pPr algn="r" rtl="1"/>
            <a:r>
              <a:rPr lang="fa-IR" sz="2400" b="1" dirty="0" smtClean="0">
                <a:cs typeface="B Nazanin" panose="00000400000000000000" pitchFamily="2" charset="-78"/>
              </a:rPr>
              <a:t>                                                                 </a:t>
            </a:r>
            <a:r>
              <a:rPr lang="en-US" sz="2400" b="1" dirty="0" smtClean="0">
                <a:cs typeface="B Nazanin" panose="00000400000000000000" pitchFamily="2" charset="-78"/>
              </a:rPr>
              <a:t>               </a:t>
            </a:r>
            <a:r>
              <a:rPr lang="fa-IR" sz="2400" dirty="0" smtClean="0">
                <a:cs typeface="B Nazanin" panose="00000400000000000000" pitchFamily="2" charset="-78"/>
              </a:rPr>
              <a:t>فضاهاي </a:t>
            </a:r>
            <a:r>
              <a:rPr lang="fa-IR" sz="2400" dirty="0" smtClean="0">
                <a:cs typeface="B Nazanin" panose="00000400000000000000" pitchFamily="2" charset="-78"/>
              </a:rPr>
              <a:t>بسته</a:t>
            </a:r>
            <a:endParaRPr lang="en-US" sz="2400" dirty="0" smtClean="0">
              <a:cs typeface="B Nazanin" panose="00000400000000000000" pitchFamily="2" charset="-78"/>
            </a:endParaRPr>
          </a:p>
          <a:p>
            <a:pPr algn="r" rtl="1"/>
            <a:r>
              <a:rPr lang="fa-IR" sz="2400" dirty="0">
                <a:cs typeface="B Nazanin" panose="00000400000000000000" pitchFamily="2" charset="-78"/>
              </a:rPr>
              <a:t>خیابان اصلی مستقیم به شكل جاده </a:t>
            </a:r>
            <a:r>
              <a:rPr lang="fa-IR" sz="2400" dirty="0" smtClean="0">
                <a:cs typeface="B Nazanin" panose="00000400000000000000" pitchFamily="2" charset="-78"/>
              </a:rPr>
              <a:t>اصلی دسترسی </a:t>
            </a:r>
            <a:r>
              <a:rPr lang="fa-IR" sz="2400" dirty="0">
                <a:cs typeface="B Nazanin" panose="00000400000000000000" pitchFamily="2" charset="-78"/>
              </a:rPr>
              <a:t>به بلوك های ساختمانی از یك سو و امتداد شهری </a:t>
            </a:r>
            <a:r>
              <a:rPr lang="fa-IR" sz="2400" dirty="0" smtClean="0">
                <a:cs typeface="B Nazanin" panose="00000400000000000000" pitchFamily="2" charset="-78"/>
              </a:rPr>
              <a:t>از جاده </a:t>
            </a:r>
            <a:r>
              <a:rPr lang="fa-IR" sz="2400" dirty="0">
                <a:cs typeface="B Nazanin" panose="00000400000000000000" pitchFamily="2" charset="-78"/>
              </a:rPr>
              <a:t>های كشور از سوی </a:t>
            </a:r>
            <a:r>
              <a:rPr lang="fa-IR" sz="2400" dirty="0" smtClean="0">
                <a:cs typeface="B Nazanin" panose="00000400000000000000" pitchFamily="2" charset="-78"/>
              </a:rPr>
              <a:t>دیگر</a:t>
            </a:r>
            <a:r>
              <a:rPr lang="fa-IR" sz="2400" dirty="0">
                <a:cs typeface="B Nazanin" panose="00000400000000000000" pitchFamily="2" charset="-78"/>
              </a:rPr>
              <a:t> </a:t>
            </a:r>
            <a:r>
              <a:rPr lang="fa-IR" sz="2400" dirty="0" smtClean="0">
                <a:cs typeface="B Nazanin" panose="00000400000000000000" pitchFamily="2" charset="-78"/>
              </a:rPr>
              <a:t>از ابداعات رنسانس است</a:t>
            </a:r>
          </a:p>
          <a:p>
            <a:pPr algn="r" rtl="1"/>
            <a:r>
              <a:rPr lang="fa-IR" sz="2400" dirty="0">
                <a:cs typeface="B Nazanin" panose="00000400000000000000" pitchFamily="2" charset="-78"/>
              </a:rPr>
              <a:t>عملكرد اصلی: تسهیل تردد به ویژه تردد ارابه </a:t>
            </a:r>
            <a:r>
              <a:rPr lang="fa-IR" sz="2400" dirty="0" smtClean="0">
                <a:cs typeface="B Nazanin" panose="00000400000000000000" pitchFamily="2" charset="-78"/>
              </a:rPr>
              <a:t>ها</a:t>
            </a:r>
          </a:p>
          <a:p>
            <a:pPr algn="r" rtl="1"/>
            <a:r>
              <a:rPr lang="fa-IR" sz="2400" dirty="0" smtClean="0">
                <a:cs typeface="B Nazanin" panose="00000400000000000000" pitchFamily="2" charset="-78"/>
              </a:rPr>
              <a:t>بارزترین </a:t>
            </a:r>
            <a:r>
              <a:rPr lang="fa-IR" sz="2400" dirty="0">
                <a:cs typeface="B Nazanin" panose="00000400000000000000" pitchFamily="2" charset="-78"/>
              </a:rPr>
              <a:t>نمونه های خیابان اصلی مستقیم</a:t>
            </a:r>
            <a:r>
              <a:rPr lang="fa-IR" sz="2400" dirty="0" smtClean="0">
                <a:cs typeface="B Nazanin" panose="00000400000000000000" pitchFamily="2" charset="-78"/>
              </a:rPr>
              <a:t>:</a:t>
            </a:r>
            <a:r>
              <a:rPr lang="fa-IR" sz="2400" dirty="0">
                <a:cs typeface="B Nazanin" panose="00000400000000000000" pitchFamily="2" charset="-78"/>
              </a:rPr>
              <a:t> شانزه لیزه</a:t>
            </a:r>
            <a:r>
              <a:rPr lang="fa-IR" sz="2400" dirty="0" smtClean="0">
                <a:cs typeface="B Nazanin" panose="00000400000000000000" pitchFamily="2" charset="-78"/>
              </a:rPr>
              <a:t> </a:t>
            </a:r>
            <a:r>
              <a:rPr lang="fa-IR" sz="2400" dirty="0">
                <a:cs typeface="B Nazanin" panose="00000400000000000000" pitchFamily="2" charset="-78"/>
              </a:rPr>
              <a:t>در غرب كاخ </a:t>
            </a:r>
            <a:r>
              <a:rPr lang="fa-IR" sz="2400" dirty="0" smtClean="0">
                <a:cs typeface="B Nazanin" panose="00000400000000000000" pitchFamily="2" charset="-78"/>
              </a:rPr>
              <a:t>پاریس - </a:t>
            </a:r>
            <a:r>
              <a:rPr lang="fa-IR" sz="2400" dirty="0">
                <a:cs typeface="B Nazanin" panose="00000400000000000000" pitchFamily="2" charset="-78"/>
              </a:rPr>
              <a:t>آنتردن </a:t>
            </a:r>
            <a:r>
              <a:rPr lang="fa-IR" sz="2400" dirty="0" smtClean="0">
                <a:cs typeface="B Nazanin" panose="00000400000000000000" pitchFamily="2" charset="-78"/>
              </a:rPr>
              <a:t>لیندن</a:t>
            </a:r>
            <a:r>
              <a:rPr lang="fa-IR" sz="2400" dirty="0">
                <a:cs typeface="B Nazanin" panose="00000400000000000000" pitchFamily="2" charset="-78"/>
              </a:rPr>
              <a:t> در غرب كاخ </a:t>
            </a:r>
            <a:r>
              <a:rPr lang="fa-IR" sz="2400" dirty="0" smtClean="0">
                <a:cs typeface="B Nazanin" panose="00000400000000000000" pitchFamily="2" charset="-78"/>
              </a:rPr>
              <a:t>برلین</a:t>
            </a:r>
          </a:p>
          <a:p>
            <a:pPr algn="r" rtl="1"/>
            <a:r>
              <a:rPr lang="fa-IR" sz="2400" dirty="0">
                <a:cs typeface="B Nazanin" panose="00000400000000000000" pitchFamily="2" charset="-78"/>
              </a:rPr>
              <a:t>تأثیر بر عملكرد خیابان و تغییر آن – مطرح ساختن مفهوم خیابان به عنوان یك تمامیت </a:t>
            </a:r>
            <a:r>
              <a:rPr lang="fa-IR" sz="2400" dirty="0" smtClean="0">
                <a:cs typeface="B Nazanin" panose="00000400000000000000" pitchFamily="2" charset="-78"/>
              </a:rPr>
              <a:t>معماری</a:t>
            </a:r>
            <a:endParaRPr lang="fa-IR" sz="2400" dirty="0">
              <a:cs typeface="B Nazanin" panose="00000400000000000000" pitchFamily="2" charset="-78"/>
            </a:endParaRPr>
          </a:p>
          <a:p>
            <a:pPr algn="r" rtl="1"/>
            <a:r>
              <a:rPr lang="fa-IR" sz="2400" dirty="0">
                <a:cs typeface="B Nazanin" panose="00000400000000000000" pitchFamily="2" charset="-78"/>
              </a:rPr>
              <a:t>بنای یادبود در انتهای خیابان جایگزین شگفتی </a:t>
            </a:r>
            <a:r>
              <a:rPr lang="fa-IR" sz="2400" dirty="0" smtClean="0">
                <a:cs typeface="B Nazanin" panose="00000400000000000000" pitchFamily="2" charset="-78"/>
              </a:rPr>
              <a:t>خیابان </a:t>
            </a:r>
            <a:r>
              <a:rPr lang="fa-IR" sz="2400" dirty="0">
                <a:cs typeface="B Nazanin" panose="00000400000000000000" pitchFamily="2" charset="-78"/>
              </a:rPr>
              <a:t>های پر پیچ و </a:t>
            </a:r>
            <a:r>
              <a:rPr lang="fa-IR" sz="2400" dirty="0" smtClean="0">
                <a:cs typeface="B Nazanin" panose="00000400000000000000" pitchFamily="2" charset="-78"/>
              </a:rPr>
              <a:t>خم</a:t>
            </a:r>
            <a:endParaRPr lang="fa-IR" sz="2400" dirty="0">
              <a:cs typeface="B Nazanin" panose="00000400000000000000" pitchFamily="2" charset="-78"/>
            </a:endParaRPr>
          </a:p>
          <a:p>
            <a:pPr algn="r" rtl="1"/>
            <a:r>
              <a:rPr lang="fa-IR" sz="2400" dirty="0">
                <a:cs typeface="B Nazanin" panose="00000400000000000000" pitchFamily="2" charset="-78"/>
              </a:rPr>
              <a:t>مد نظر قرار دادن مسائل اقتصادی با حفظ سادگی نمای ساختمان ها و افزودن به شكوه و </a:t>
            </a:r>
            <a:r>
              <a:rPr lang="fa-IR" sz="2400" dirty="0" smtClean="0">
                <a:cs typeface="B Nazanin" panose="00000400000000000000" pitchFamily="2" charset="-78"/>
              </a:rPr>
              <a:t>عظمت </a:t>
            </a:r>
            <a:r>
              <a:rPr lang="fa-IR" sz="2400" dirty="0">
                <a:cs typeface="B Nazanin" panose="00000400000000000000" pitchFamily="2" charset="-78"/>
              </a:rPr>
              <a:t>عمومی</a:t>
            </a:r>
            <a:endParaRPr lang="en-US" sz="2400" dirty="0">
              <a:cs typeface="B Nazanin" panose="00000400000000000000" pitchFamily="2" charset="-78"/>
            </a:endParaRPr>
          </a:p>
          <a:p>
            <a:pPr algn="r" rtl="1"/>
            <a:endParaRPr lang="fa-IR" sz="2400" dirty="0">
              <a:cs typeface="B Nazanin" panose="00000400000000000000" pitchFamily="2" charset="-78"/>
            </a:endParaRPr>
          </a:p>
        </p:txBody>
      </p:sp>
      <p:cxnSp>
        <p:nvCxnSpPr>
          <p:cNvPr id="19" name="Straight Connector 18"/>
          <p:cNvCxnSpPr/>
          <p:nvPr/>
        </p:nvCxnSpPr>
        <p:spPr>
          <a:xfrm>
            <a:off x="6229623" y="1182663"/>
            <a:ext cx="0" cy="901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5659779" y="1182663"/>
            <a:ext cx="56984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5659779" y="2083809"/>
            <a:ext cx="5565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5673031" y="1633236"/>
            <a:ext cx="5565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8681427" y="5408876"/>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a:t>
            </a:r>
            <a:r>
              <a:rPr lang="fa-IR" dirty="0" smtClean="0">
                <a:cs typeface="B Nazanin" panose="00000400000000000000" pitchFamily="2" charset="-78"/>
              </a:rPr>
              <a:t>1392) </a:t>
            </a:r>
            <a:endParaRPr lang="fa-IR" dirty="0">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0514" y="2267937"/>
            <a:ext cx="4454659" cy="3340994"/>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2287" y="2267937"/>
            <a:ext cx="4454659" cy="3340994"/>
          </a:xfrm>
          <a:prstGeom prst="rect">
            <a:avLst/>
          </a:prstGeom>
        </p:spPr>
      </p:pic>
      <p:sp>
        <p:nvSpPr>
          <p:cNvPr id="4" name="TextBox 3"/>
          <p:cNvSpPr txBox="1"/>
          <p:nvPr/>
        </p:nvSpPr>
        <p:spPr>
          <a:xfrm>
            <a:off x="7951304" y="5761363"/>
            <a:ext cx="3101008" cy="338554"/>
          </a:xfrm>
          <a:prstGeom prst="rect">
            <a:avLst/>
          </a:prstGeom>
          <a:noFill/>
        </p:spPr>
        <p:txBody>
          <a:bodyPr wrap="square" rtlCol="0">
            <a:spAutoFit/>
          </a:bodyPr>
          <a:lstStyle/>
          <a:p>
            <a:pPr algn="ctr"/>
            <a:r>
              <a:rPr lang="en-US" sz="1600" dirty="0" smtClean="0">
                <a:cs typeface="B Nazanin" panose="00000400000000000000" pitchFamily="2" charset="-78"/>
              </a:rPr>
              <a:t>www.visitberlin.de</a:t>
            </a:r>
          </a:p>
        </p:txBody>
      </p:sp>
      <p:sp>
        <p:nvSpPr>
          <p:cNvPr id="12" name="TextBox 4"/>
          <p:cNvSpPr txBox="1"/>
          <p:nvPr/>
        </p:nvSpPr>
        <p:spPr>
          <a:xfrm>
            <a:off x="2021271" y="5812655"/>
            <a:ext cx="3193143"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cs typeface="B Nazanin" panose="00000400000000000000" pitchFamily="2" charset="-78"/>
              </a:rPr>
              <a:t>www.en.Wikipedia.org</a:t>
            </a:r>
            <a:endParaRPr lang="en-US" sz="1600" dirty="0">
              <a:cs typeface="B Nazanin" panose="00000400000000000000" pitchFamily="2" charset="-78"/>
            </a:endParaRPr>
          </a:p>
        </p:txBody>
      </p:sp>
      <p:sp>
        <p:nvSpPr>
          <p:cNvPr id="5" name="Left Arrow 4"/>
          <p:cNvSpPr/>
          <p:nvPr/>
        </p:nvSpPr>
        <p:spPr>
          <a:xfrm>
            <a:off x="11184835" y="4108361"/>
            <a:ext cx="354635" cy="30693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a:cs typeface="B Nazanin" panose="00000400000000000000" pitchFamily="2" charset="-78"/>
            </a:endParaRPr>
          </a:p>
        </p:txBody>
      </p:sp>
    </p:spTree>
    <p:extLst>
      <p:ext uri="{BB962C8B-B14F-4D97-AF65-F5344CB8AC3E}">
        <p14:creationId xmlns:p14="http://schemas.microsoft.com/office/powerpoint/2010/main" val="173302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par>
                                <p:cTn id="8" presetID="4" presetClass="exit" presetSubtype="32" fill="hold" nodeType="withEffect">
                                  <p:stCondLst>
                                    <p:cond delay="0"/>
                                  </p:stCondLst>
                                  <p:childTnLst>
                                    <p:animEffect transition="out" filter="box(out)">
                                      <p:cBhvr>
                                        <p:cTn id="9" dur="2000"/>
                                        <p:tgtEl>
                                          <p:spTgt spid="26"/>
                                        </p:tgtEl>
                                      </p:cBhvr>
                                    </p:animEffect>
                                    <p:set>
                                      <p:cBhvr>
                                        <p:cTn id="10" dur="1" fill="hold">
                                          <p:stCondLst>
                                            <p:cond delay="1999"/>
                                          </p:stCondLst>
                                        </p:cTn>
                                        <p:tgtEl>
                                          <p:spTgt spid="26"/>
                                        </p:tgtEl>
                                        <p:attrNameLst>
                                          <p:attrName>style.visibility</p:attrName>
                                        </p:attrNameLst>
                                      </p:cBhvr>
                                      <p:to>
                                        <p:strVal val="hidden"/>
                                      </p:to>
                                    </p:set>
                                  </p:childTnLst>
                                </p:cTn>
                              </p:par>
                              <p:par>
                                <p:cTn id="11" presetID="4" presetClass="exit" presetSubtype="32" fill="hold" nodeType="withEffect">
                                  <p:stCondLst>
                                    <p:cond delay="0"/>
                                  </p:stCondLst>
                                  <p:childTnLst>
                                    <p:animEffect transition="out" filter="box(out)">
                                      <p:cBhvr>
                                        <p:cTn id="12" dur="2000"/>
                                        <p:tgtEl>
                                          <p:spTgt spid="29"/>
                                        </p:tgtEl>
                                      </p:cBhvr>
                                    </p:animEffect>
                                    <p:set>
                                      <p:cBhvr>
                                        <p:cTn id="13" dur="1" fill="hold">
                                          <p:stCondLst>
                                            <p:cond delay="1999"/>
                                          </p:stCondLst>
                                        </p:cTn>
                                        <p:tgtEl>
                                          <p:spTgt spid="29"/>
                                        </p:tgtEl>
                                        <p:attrNameLst>
                                          <p:attrName>style.visibility</p:attrName>
                                        </p:attrNameLst>
                                      </p:cBhvr>
                                      <p:to>
                                        <p:strVal val="hidden"/>
                                      </p:to>
                                    </p:set>
                                  </p:childTnLst>
                                </p:cTn>
                              </p:par>
                              <p:par>
                                <p:cTn id="14" presetID="4" presetClass="exit" presetSubtype="32" fill="hold" nodeType="withEffect">
                                  <p:stCondLst>
                                    <p:cond delay="0"/>
                                  </p:stCondLst>
                                  <p:childTnLst>
                                    <p:animEffect transition="out" filter="box(out)">
                                      <p:cBhvr>
                                        <p:cTn id="15" dur="2000"/>
                                        <p:tgtEl>
                                          <p:spTgt spid="23"/>
                                        </p:tgtEl>
                                      </p:cBhvr>
                                    </p:animEffect>
                                    <p:set>
                                      <p:cBhvr>
                                        <p:cTn id="16" dur="1" fill="hold">
                                          <p:stCondLst>
                                            <p:cond delay="1999"/>
                                          </p:stCondLst>
                                        </p:cTn>
                                        <p:tgtEl>
                                          <p:spTgt spid="23"/>
                                        </p:tgtEl>
                                        <p:attrNameLst>
                                          <p:attrName>style.visibility</p:attrName>
                                        </p:attrNameLst>
                                      </p:cBhvr>
                                      <p:to>
                                        <p:strVal val="hidden"/>
                                      </p:to>
                                    </p:set>
                                  </p:childTnLst>
                                </p:cTn>
                              </p:par>
                              <p:par>
                                <p:cTn id="17" presetID="4" presetClass="exit" presetSubtype="32" fill="hold" grpId="0" nodeType="withEffect">
                                  <p:stCondLst>
                                    <p:cond delay="0"/>
                                  </p:stCondLst>
                                  <p:childTnLst>
                                    <p:animEffect transition="out" filter="box(out)">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cTn>
                              </p:par>
                              <p:par>
                                <p:cTn id="20" presetID="4" presetClass="exit" presetSubtype="32" fill="hold" nodeType="withEffect">
                                  <p:stCondLst>
                                    <p:cond delay="0"/>
                                  </p:stCondLst>
                                  <p:childTnLst>
                                    <p:animEffect transition="out" filter="box(out)">
                                      <p:cBhvr>
                                        <p:cTn id="21" dur="2000"/>
                                        <p:tgtEl>
                                          <p:spTgt spid="19"/>
                                        </p:tgtEl>
                                      </p:cBhvr>
                                    </p:animEffect>
                                    <p:set>
                                      <p:cBhvr>
                                        <p:cTn id="22" dur="1" fill="hold">
                                          <p:stCondLst>
                                            <p:cond delay="1999"/>
                                          </p:stCondLst>
                                        </p:cTn>
                                        <p:tgtEl>
                                          <p:spTgt spid="19"/>
                                        </p:tgtEl>
                                        <p:attrNameLst>
                                          <p:attrName>style.visibility</p:attrName>
                                        </p:attrNameLst>
                                      </p:cBhvr>
                                      <p:to>
                                        <p:strVal val="hidden"/>
                                      </p:to>
                                    </p:set>
                                  </p:childTnLst>
                                </p:cTn>
                              </p:par>
                              <p:par>
                                <p:cTn id="23" presetID="4" presetClass="exit" presetSubtype="32" fill="hold" grpId="0" nodeType="withEffect">
                                  <p:stCondLst>
                                    <p:cond delay="0"/>
                                  </p:stCondLst>
                                  <p:childTnLst>
                                    <p:animEffect transition="out" filter="box(out)">
                                      <p:cBhvr>
                                        <p:cTn id="24" dur="2000"/>
                                        <p:tgtEl>
                                          <p:spTgt spid="5"/>
                                        </p:tgtEl>
                                      </p:cBhvr>
                                    </p:animEffect>
                                    <p:set>
                                      <p:cBhvr>
                                        <p:cTn id="25" dur="1" fill="hold">
                                          <p:stCondLst>
                                            <p:cond delay="1999"/>
                                          </p:stCondLst>
                                        </p:cTn>
                                        <p:tgtEl>
                                          <p:spTgt spid="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ox(in)">
                                      <p:cBhvr>
                                        <p:cTn id="30" dur="2000"/>
                                        <p:tgtEl>
                                          <p:spTgt spid="2"/>
                                        </p:tgtEl>
                                      </p:cBhvr>
                                    </p:animEffect>
                                  </p:childTnLst>
                                </p:cTn>
                              </p:par>
                              <p:par>
                                <p:cTn id="31" presetID="4" presetClass="entr" presetSubtype="1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ox(in)">
                                      <p:cBhvr>
                                        <p:cTn id="33" dur="2000"/>
                                        <p:tgtEl>
                                          <p:spTgt spid="3"/>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ox(in)">
                                      <p:cBhvr>
                                        <p:cTn id="36" dur="2000"/>
                                        <p:tgtEl>
                                          <p:spTgt spid="12"/>
                                        </p:tgtEl>
                                      </p:cBhvr>
                                    </p:animEffect>
                                  </p:childTnLst>
                                </p:cTn>
                              </p:par>
                              <p:par>
                                <p:cTn id="37" presetID="4" presetClass="entr" presetSubtype="16"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ox(in)">
                                      <p:cBhvr>
                                        <p:cTn id="3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4" grpId="0"/>
      <p:bldP spid="12"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7913" y="1326524"/>
            <a:ext cx="8648070" cy="4278094"/>
          </a:xfrm>
          <a:prstGeom prst="rect">
            <a:avLst/>
          </a:prstGeom>
          <a:noFill/>
        </p:spPr>
        <p:txBody>
          <a:bodyPr wrap="square" rtlCol="0">
            <a:spAutoFit/>
          </a:bodyPr>
          <a:lstStyle/>
          <a:p>
            <a:pPr algn="r"/>
            <a:r>
              <a:rPr lang="fa-IR" sz="3200" dirty="0">
                <a:cs typeface="B Nazanin" panose="00000400000000000000" pitchFamily="2" charset="-78"/>
              </a:rPr>
              <a:t>سه كاربرد شبكه شطرنجی در دوره رنسانس</a:t>
            </a:r>
            <a:r>
              <a:rPr lang="fa-IR" sz="3200" dirty="0" smtClean="0">
                <a:cs typeface="B Nazanin" panose="00000400000000000000" pitchFamily="2" charset="-78"/>
              </a:rPr>
              <a:t>:</a:t>
            </a:r>
            <a:endParaRPr lang="fa-IR" sz="3200" dirty="0">
              <a:cs typeface="B Nazanin" panose="00000400000000000000" pitchFamily="2" charset="-78"/>
            </a:endParaRPr>
          </a:p>
          <a:p>
            <a:pPr algn="r"/>
            <a:r>
              <a:rPr lang="fa-IR" sz="2400" dirty="0" smtClean="0">
                <a:cs typeface="B Nazanin" panose="00000400000000000000" pitchFamily="2" charset="-78"/>
              </a:rPr>
              <a:t>اساس </a:t>
            </a:r>
            <a:r>
              <a:rPr lang="fa-IR" sz="2400" dirty="0">
                <a:cs typeface="B Nazanin" panose="00000400000000000000" pitchFamily="2" charset="-78"/>
              </a:rPr>
              <a:t>و پایه مناطق مسكونی اضافه شده به شهرهای </a:t>
            </a:r>
            <a:r>
              <a:rPr lang="fa-IR" sz="2400" dirty="0" smtClean="0">
                <a:cs typeface="B Nazanin" panose="00000400000000000000" pitchFamily="2" charset="-78"/>
              </a:rPr>
              <a:t>موجود </a:t>
            </a:r>
          </a:p>
          <a:p>
            <a:pPr algn="r"/>
            <a:r>
              <a:rPr lang="fa-IR" sz="2400" dirty="0" smtClean="0">
                <a:cs typeface="B Nazanin" panose="00000400000000000000" pitchFamily="2" charset="-78"/>
              </a:rPr>
              <a:t>اساس </a:t>
            </a:r>
            <a:r>
              <a:rPr lang="fa-IR" sz="2400" dirty="0">
                <a:cs typeface="B Nazanin" panose="00000400000000000000" pitchFamily="2" charset="-78"/>
              </a:rPr>
              <a:t>طرح تعدادی نوشهر</a:t>
            </a:r>
          </a:p>
          <a:p>
            <a:pPr algn="r"/>
            <a:r>
              <a:rPr lang="fa-IR" sz="2400" dirty="0" smtClean="0">
                <a:cs typeface="B Nazanin" panose="00000400000000000000" pitchFamily="2" charset="-78"/>
              </a:rPr>
              <a:t>و </a:t>
            </a:r>
            <a:r>
              <a:rPr lang="fa-IR" sz="2400" dirty="0">
                <a:cs typeface="B Nazanin" panose="00000400000000000000" pitchFamily="2" charset="-78"/>
              </a:rPr>
              <a:t>همراهی یك شبكه خیابان اصلی برای طرح كلی سایر </a:t>
            </a:r>
            <a:r>
              <a:rPr lang="fa-IR" sz="2400" dirty="0" smtClean="0">
                <a:cs typeface="B Nazanin" panose="00000400000000000000" pitchFamily="2" charset="-78"/>
              </a:rPr>
              <a:t>نوشهرها</a:t>
            </a:r>
          </a:p>
          <a:p>
            <a:pPr algn="r"/>
            <a:endParaRPr lang="fa-IR" sz="2400" dirty="0" smtClean="0">
              <a:cs typeface="B Nazanin" panose="00000400000000000000" pitchFamily="2" charset="-78"/>
            </a:endParaRPr>
          </a:p>
          <a:p>
            <a:pPr algn="r"/>
            <a:r>
              <a:rPr lang="fa-IR" sz="2400" dirty="0" smtClean="0">
                <a:cs typeface="B Nazanin" panose="00000400000000000000" pitchFamily="2" charset="-78"/>
              </a:rPr>
              <a:t>كاربرد </a:t>
            </a:r>
            <a:r>
              <a:rPr lang="fa-IR" sz="2400" dirty="0">
                <a:cs typeface="B Nazanin" panose="00000400000000000000" pitchFamily="2" charset="-78"/>
              </a:rPr>
              <a:t>به ندرت شبكه شطرنجی در مناطق بازسازی شده رنسانس </a:t>
            </a:r>
            <a:r>
              <a:rPr lang="fa-IR" sz="2400" dirty="0" smtClean="0">
                <a:cs typeface="B Nazanin" panose="00000400000000000000" pitchFamily="2" charset="-78"/>
              </a:rPr>
              <a:t>برخلاف دو عنصر دیگر</a:t>
            </a:r>
            <a:r>
              <a:rPr lang="fa-IR" sz="2400" dirty="0">
                <a:cs typeface="B Nazanin" panose="00000400000000000000" pitchFamily="2" charset="-78"/>
              </a:rPr>
              <a:t> </a:t>
            </a:r>
            <a:r>
              <a:rPr lang="fa-IR" sz="2400" dirty="0" smtClean="0">
                <a:cs typeface="B Nazanin" panose="00000400000000000000" pitchFamily="2" charset="-78"/>
              </a:rPr>
              <a:t>به </a:t>
            </a:r>
            <a:r>
              <a:rPr lang="fa-IR" sz="2400" dirty="0">
                <a:cs typeface="B Nazanin" panose="00000400000000000000" pitchFamily="2" charset="-78"/>
              </a:rPr>
              <a:t>دلیل </a:t>
            </a:r>
            <a:r>
              <a:rPr lang="fa-IR" sz="2400" dirty="0" smtClean="0">
                <a:cs typeface="B Nazanin" panose="00000400000000000000" pitchFamily="2" charset="-78"/>
              </a:rPr>
              <a:t>وسعت </a:t>
            </a:r>
            <a:r>
              <a:rPr lang="fa-IR" sz="2400" dirty="0">
                <a:cs typeface="B Nazanin" panose="00000400000000000000" pitchFamily="2" charset="-78"/>
              </a:rPr>
              <a:t>مكان خاص خود</a:t>
            </a:r>
          </a:p>
          <a:p>
            <a:pPr algn="r"/>
            <a:r>
              <a:rPr lang="fa-IR" sz="2400" dirty="0">
                <a:cs typeface="B Nazanin" panose="00000400000000000000" pitchFamily="2" charset="-78"/>
              </a:rPr>
              <a:t>مزایای شبكه شطرنجی: كارایی و ایجاد قطعات برابر در تقسیم زمین – تطابق با ایده آل رنسانس</a:t>
            </a:r>
            <a:r>
              <a:rPr lang="fa-IR" sz="2400" dirty="0" smtClean="0">
                <a:cs typeface="B Nazanin" panose="00000400000000000000" pitchFamily="2" charset="-78"/>
              </a:rPr>
              <a:t>:</a:t>
            </a:r>
            <a:endParaRPr lang="fa-IR" sz="2400" dirty="0">
              <a:cs typeface="B Nazanin" panose="00000400000000000000" pitchFamily="2" charset="-78"/>
            </a:endParaRPr>
          </a:p>
          <a:p>
            <a:pPr algn="r"/>
            <a:r>
              <a:rPr lang="fa-IR" sz="2400" dirty="0">
                <a:cs typeface="B Nazanin" panose="00000400000000000000" pitchFamily="2" charset="-78"/>
              </a:rPr>
              <a:t>همگونی </a:t>
            </a:r>
            <a:r>
              <a:rPr lang="fa-IR" sz="2400" dirty="0" smtClean="0">
                <a:cs typeface="B Nazanin" panose="00000400000000000000" pitchFamily="2" charset="-78"/>
              </a:rPr>
              <a:t>زیبایی</a:t>
            </a:r>
          </a:p>
          <a:p>
            <a:pPr algn="r"/>
            <a:endParaRPr lang="en-US" sz="24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694204" y="659892"/>
            <a:ext cx="5457940" cy="4923532"/>
          </a:xfrm>
          <a:prstGeom prst="rect">
            <a:avLst/>
          </a:prstGeom>
        </p:spPr>
      </p:pic>
      <p:sp>
        <p:nvSpPr>
          <p:cNvPr id="5" name="TextBox 7"/>
          <p:cNvSpPr txBox="1"/>
          <p:nvPr/>
        </p:nvSpPr>
        <p:spPr>
          <a:xfrm>
            <a:off x="8739849" y="5183314"/>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a:t>
            </a:r>
            <a:r>
              <a:rPr lang="fa-IR" dirty="0" smtClean="0">
                <a:cs typeface="B Nazanin" panose="00000400000000000000" pitchFamily="2" charset="-78"/>
              </a:rPr>
              <a:t>1392) </a:t>
            </a:r>
            <a:endParaRPr lang="fa-IR" dirty="0">
              <a:cs typeface="B Nazanin" panose="00000400000000000000" pitchFamily="2" charset="-78"/>
            </a:endParaRPr>
          </a:p>
        </p:txBody>
      </p:sp>
    </p:spTree>
    <p:extLst>
      <p:ext uri="{BB962C8B-B14F-4D97-AF65-F5344CB8AC3E}">
        <p14:creationId xmlns:p14="http://schemas.microsoft.com/office/powerpoint/2010/main" val="77595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par>
                                <p:cTn id="8" presetID="4" presetClass="exit" presetSubtype="32" fill="hold" grpId="0" nodeType="withEffect">
                                  <p:stCondLst>
                                    <p:cond delay="0"/>
                                  </p:stCondLst>
                                  <p:childTnLst>
                                    <p:animEffect transition="out" filter="box(out)">
                                      <p:cBhvr>
                                        <p:cTn id="9" dur="2000"/>
                                        <p:tgtEl>
                                          <p:spTgt spid="5"/>
                                        </p:tgtEl>
                                      </p:cBhvr>
                                    </p:animEffect>
                                    <p:set>
                                      <p:cBhvr>
                                        <p:cTn id="10" dur="1" fill="hold">
                                          <p:stCondLst>
                                            <p:cond delay="19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44711" y="1267098"/>
            <a:ext cx="9289348" cy="4647426"/>
          </a:xfrm>
          <a:prstGeom prst="rect">
            <a:avLst/>
          </a:prstGeom>
          <a:noFill/>
        </p:spPr>
        <p:txBody>
          <a:bodyPr wrap="square" rtlCol="0">
            <a:spAutoFit/>
          </a:bodyPr>
          <a:lstStyle/>
          <a:p>
            <a:pPr algn="r"/>
            <a:r>
              <a:rPr lang="fa-IR" sz="2800" dirty="0">
                <a:cs typeface="B Nazanin" panose="00000400000000000000" pitchFamily="2" charset="-78"/>
              </a:rPr>
              <a:t>تقسیم بندی فضاهای </a:t>
            </a:r>
            <a:r>
              <a:rPr lang="fa-IR" sz="2800" dirty="0" smtClean="0">
                <a:cs typeface="B Nazanin" panose="00000400000000000000" pitchFamily="2" charset="-78"/>
              </a:rPr>
              <a:t>شهری(بسته) </a:t>
            </a:r>
            <a:r>
              <a:rPr lang="fa-IR" sz="2800" dirty="0">
                <a:cs typeface="B Nazanin" panose="00000400000000000000" pitchFamily="2" charset="-78"/>
              </a:rPr>
              <a:t>رنسانس بر اساس عملكرد ترافیكی آن ها به 3 گروه</a:t>
            </a:r>
            <a:r>
              <a:rPr lang="fa-IR" sz="2800" dirty="0" smtClean="0">
                <a:cs typeface="B Nazanin" panose="00000400000000000000" pitchFamily="2" charset="-78"/>
              </a:rPr>
              <a:t>:</a:t>
            </a:r>
          </a:p>
          <a:p>
            <a:pPr algn="r"/>
            <a:r>
              <a:rPr lang="fa-IR" sz="2400" dirty="0">
                <a:cs typeface="B Nazanin" panose="00000400000000000000" pitchFamily="2" charset="-78"/>
              </a:rPr>
              <a:t>فضای تردد: جزئی از شبكه ارتباطی </a:t>
            </a:r>
            <a:r>
              <a:rPr lang="fa-IR" sz="2400" dirty="0" smtClean="0">
                <a:cs typeface="B Nazanin" panose="00000400000000000000" pitchFamily="2" charset="-78"/>
              </a:rPr>
              <a:t>شهر</a:t>
            </a:r>
            <a:r>
              <a:rPr lang="fa-IR" sz="2400" dirty="0">
                <a:cs typeface="B Nazanin" panose="00000400000000000000" pitchFamily="2" charset="-78"/>
              </a:rPr>
              <a:t> استفاده به وسیله پیاده ها و ارابه های </a:t>
            </a:r>
            <a:r>
              <a:rPr lang="fa-IR" sz="2400" dirty="0" smtClean="0">
                <a:cs typeface="B Nazanin" panose="00000400000000000000" pitchFamily="2" charset="-78"/>
              </a:rPr>
              <a:t>اسبی</a:t>
            </a:r>
          </a:p>
          <a:p>
            <a:pPr algn="r"/>
            <a:r>
              <a:rPr lang="fa-IR" sz="2400" dirty="0">
                <a:cs typeface="B Nazanin" panose="00000400000000000000" pitchFamily="2" charset="-78"/>
              </a:rPr>
              <a:t>فضای مسكونی: برای تأمین دسترسی محلی – فضای تفریحی لازم برای پیاده </a:t>
            </a:r>
            <a:r>
              <a:rPr lang="fa-IR" sz="2400" dirty="0" smtClean="0">
                <a:cs typeface="B Nazanin" panose="00000400000000000000" pitchFamily="2" charset="-78"/>
              </a:rPr>
              <a:t>ها</a:t>
            </a:r>
          </a:p>
          <a:p>
            <a:pPr algn="r"/>
            <a:r>
              <a:rPr lang="fa-IR" sz="2400" dirty="0">
                <a:cs typeface="B Nazanin" panose="00000400000000000000" pitchFamily="2" charset="-78"/>
              </a:rPr>
              <a:t>فضای پیاده: دارای ممنوعیت تردد وسایل نقلیه </a:t>
            </a:r>
            <a:r>
              <a:rPr lang="fa-IR" sz="2400" dirty="0" smtClean="0">
                <a:cs typeface="B Nazanin" panose="00000400000000000000" pitchFamily="2" charset="-78"/>
              </a:rPr>
              <a:t>چرخدار</a:t>
            </a:r>
          </a:p>
          <a:p>
            <a:pPr algn="r"/>
            <a:r>
              <a:rPr lang="fa-IR" sz="2400" dirty="0">
                <a:cs typeface="B Nazanin" panose="00000400000000000000" pitchFamily="2" charset="-78"/>
              </a:rPr>
              <a:t>فضاهای بسته تحت تأثیر سه نوع اصلی </a:t>
            </a:r>
            <a:r>
              <a:rPr lang="fa-IR" sz="2400" dirty="0" smtClean="0">
                <a:cs typeface="B Nazanin" panose="00000400000000000000" pitchFamily="2" charset="-78"/>
              </a:rPr>
              <a:t>ساختمان:</a:t>
            </a:r>
          </a:p>
          <a:p>
            <a:pPr algn="r"/>
            <a:r>
              <a:rPr lang="fa-IR" sz="2400" dirty="0">
                <a:cs typeface="B Nazanin" panose="00000400000000000000" pitchFamily="2" charset="-78"/>
              </a:rPr>
              <a:t>ساختمان های عمومی و یا </a:t>
            </a:r>
            <a:r>
              <a:rPr lang="fa-IR" sz="2400" dirty="0" smtClean="0">
                <a:cs typeface="B Nazanin" panose="00000400000000000000" pitchFamily="2" charset="-78"/>
              </a:rPr>
              <a:t>مذهبی</a:t>
            </a:r>
          </a:p>
          <a:p>
            <a:pPr algn="r"/>
            <a:r>
              <a:rPr lang="fa-IR" sz="2400" dirty="0">
                <a:cs typeface="B Nazanin" panose="00000400000000000000" pitchFamily="2" charset="-78"/>
              </a:rPr>
              <a:t>ساختمان های </a:t>
            </a:r>
            <a:r>
              <a:rPr lang="fa-IR" sz="2400" dirty="0" smtClean="0">
                <a:cs typeface="B Nazanin" panose="00000400000000000000" pitchFamily="2" charset="-78"/>
              </a:rPr>
              <a:t>مسكونی </a:t>
            </a:r>
            <a:r>
              <a:rPr lang="fa-IR" sz="2400" dirty="0">
                <a:cs typeface="B Nazanin" panose="00000400000000000000" pitchFamily="2" charset="-78"/>
              </a:rPr>
              <a:t>معمولًا به شكل </a:t>
            </a:r>
            <a:r>
              <a:rPr lang="fa-IR" sz="2400" dirty="0" smtClean="0">
                <a:cs typeface="B Nazanin" panose="00000400000000000000" pitchFamily="2" charset="-78"/>
              </a:rPr>
              <a:t>ردیفی</a:t>
            </a:r>
          </a:p>
          <a:p>
            <a:pPr algn="r"/>
            <a:r>
              <a:rPr lang="fa-IR" sz="2400" dirty="0">
                <a:cs typeface="B Nazanin" panose="00000400000000000000" pitchFamily="2" charset="-78"/>
              </a:rPr>
              <a:t>بازار و سایر ابنیه </a:t>
            </a:r>
            <a:r>
              <a:rPr lang="fa-IR" sz="2400" dirty="0" smtClean="0">
                <a:cs typeface="B Nazanin" panose="00000400000000000000" pitchFamily="2" charset="-78"/>
              </a:rPr>
              <a:t>تجاری</a:t>
            </a:r>
          </a:p>
          <a:p>
            <a:pPr algn="r"/>
            <a:r>
              <a:rPr lang="fa-IR" sz="2400" dirty="0">
                <a:cs typeface="B Nazanin" panose="00000400000000000000" pitchFamily="2" charset="-78"/>
              </a:rPr>
              <a:t>محدود كردن فضا به كمك عناصر محوطه سازی چون ستون ها، دیواره ها، سكوها و با كاشتن </a:t>
            </a:r>
            <a:r>
              <a:rPr lang="fa-IR" sz="2400" dirty="0" smtClean="0">
                <a:cs typeface="B Nazanin" panose="00000400000000000000" pitchFamily="2" charset="-78"/>
              </a:rPr>
              <a:t>انواع مختلف درختان و بوته ها</a:t>
            </a:r>
            <a:endParaRPr lang="fa-IR" sz="2400" dirty="0">
              <a:cs typeface="B Nazanin" panose="00000400000000000000" pitchFamily="2" charset="-78"/>
            </a:endParaRPr>
          </a:p>
          <a:p>
            <a:pPr algn="r"/>
            <a:endParaRPr lang="fa-IR" sz="2400" dirty="0">
              <a:cs typeface="B Nazanin" panose="00000400000000000000" pitchFamily="2" charset="-78"/>
            </a:endParaRPr>
          </a:p>
        </p:txBody>
      </p:sp>
      <p:sp>
        <p:nvSpPr>
          <p:cNvPr id="3" name="TextBox 7"/>
          <p:cNvSpPr txBox="1"/>
          <p:nvPr/>
        </p:nvSpPr>
        <p:spPr>
          <a:xfrm>
            <a:off x="8730650" y="5699080"/>
            <a:ext cx="250340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sz="2000" dirty="0">
                <a:cs typeface="B Nazanin" panose="00000400000000000000" pitchFamily="2" charset="-78"/>
              </a:rPr>
              <a:t>(جیمز موریس، </a:t>
            </a:r>
            <a:r>
              <a:rPr lang="fa-IR" sz="2000" dirty="0" smtClean="0">
                <a:cs typeface="B Nazanin" panose="00000400000000000000" pitchFamily="2" charset="-78"/>
              </a:rPr>
              <a:t>1392) </a:t>
            </a:r>
            <a:endParaRPr lang="fa-IR" sz="2000" dirty="0">
              <a:cs typeface="B Nazanin" panose="00000400000000000000" pitchFamily="2" charset="-78"/>
            </a:endParaRPr>
          </a:p>
        </p:txBody>
      </p:sp>
    </p:spTree>
    <p:extLst>
      <p:ext uri="{BB962C8B-B14F-4D97-AF65-F5344CB8AC3E}">
        <p14:creationId xmlns:p14="http://schemas.microsoft.com/office/powerpoint/2010/main" val="33648951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03120" y="1079660"/>
            <a:ext cx="9130937" cy="2800767"/>
          </a:xfrm>
          <a:prstGeom prst="rect">
            <a:avLst/>
          </a:prstGeom>
          <a:noFill/>
        </p:spPr>
        <p:txBody>
          <a:bodyPr wrap="square" rtlCol="0">
            <a:spAutoFit/>
          </a:bodyPr>
          <a:lstStyle/>
          <a:p>
            <a:pPr algn="r"/>
            <a:r>
              <a:rPr lang="fa-IR" sz="3200" dirty="0" smtClean="0">
                <a:cs typeface="B Nazanin" panose="00000400000000000000" pitchFamily="2" charset="-78"/>
              </a:rPr>
              <a:t>حصارها</a:t>
            </a:r>
          </a:p>
          <a:p>
            <a:pPr algn="r"/>
            <a:r>
              <a:rPr lang="fa-IR" sz="2400" dirty="0">
                <a:cs typeface="B Nazanin" panose="00000400000000000000" pitchFamily="2" charset="-78"/>
              </a:rPr>
              <a:t>حصارها </a:t>
            </a:r>
            <a:r>
              <a:rPr lang="fa-IR" sz="2400" dirty="0" smtClean="0">
                <a:cs typeface="B Nazanin" panose="00000400000000000000" pitchFamily="2" charset="-78"/>
              </a:rPr>
              <a:t>یكی </a:t>
            </a:r>
            <a:r>
              <a:rPr lang="fa-IR" sz="2400" dirty="0">
                <a:cs typeface="B Nazanin" panose="00000400000000000000" pitchFamily="2" charset="-78"/>
              </a:rPr>
              <a:t>از عوامل تعیین كننده فرم </a:t>
            </a:r>
            <a:r>
              <a:rPr lang="fa-IR" sz="2400" dirty="0" smtClean="0">
                <a:cs typeface="B Nazanin" panose="00000400000000000000" pitchFamily="2" charset="-78"/>
              </a:rPr>
              <a:t>شهری هستند.عملكرد:مقابله </a:t>
            </a:r>
            <a:r>
              <a:rPr lang="fa-IR" sz="2400" dirty="0">
                <a:cs typeface="B Nazanin" panose="00000400000000000000" pitchFamily="2" charset="-78"/>
              </a:rPr>
              <a:t>با حملات نظامی </a:t>
            </a:r>
            <a:r>
              <a:rPr lang="fa-IR" sz="2400" dirty="0" smtClean="0">
                <a:cs typeface="B Nazanin" panose="00000400000000000000" pitchFamily="2" charset="-78"/>
              </a:rPr>
              <a:t>دشمنان</a:t>
            </a:r>
          </a:p>
          <a:p>
            <a:pPr algn="r"/>
            <a:r>
              <a:rPr lang="fa-IR" sz="2400" dirty="0" smtClean="0">
                <a:cs typeface="B Nazanin" panose="00000400000000000000" pitchFamily="2" charset="-78"/>
              </a:rPr>
              <a:t>نیاز </a:t>
            </a:r>
            <a:r>
              <a:rPr lang="fa-IR" sz="2400" dirty="0">
                <a:cs typeface="B Nazanin" panose="00000400000000000000" pitchFamily="2" charset="-78"/>
              </a:rPr>
              <a:t>به امكانات دفاعی مناسب در برابر حمله های </a:t>
            </a:r>
            <a:r>
              <a:rPr lang="fa-IR" sz="2400" dirty="0" smtClean="0">
                <a:cs typeface="B Nazanin" panose="00000400000000000000" pitchFamily="2" charset="-78"/>
              </a:rPr>
              <a:t>دشمن </a:t>
            </a:r>
            <a:r>
              <a:rPr lang="fa-IR" sz="2400" dirty="0">
                <a:cs typeface="B Nazanin" panose="00000400000000000000" pitchFamily="2" charset="-78"/>
              </a:rPr>
              <a:t>یكی از علل زندگی متراكم شهری </a:t>
            </a:r>
            <a:r>
              <a:rPr lang="fa-IR" sz="2400" dirty="0" smtClean="0">
                <a:cs typeface="B Nazanin" panose="00000400000000000000" pitchFamily="2" charset="-78"/>
              </a:rPr>
              <a:t>در</a:t>
            </a:r>
            <a:r>
              <a:rPr lang="fa-IR" sz="2400" dirty="0">
                <a:cs typeface="B Nazanin" panose="00000400000000000000" pitchFamily="2" charset="-78"/>
              </a:rPr>
              <a:t> آپارتمان های نسبتاً مرتفع در وین و پاریس و دیگر شهرهای </a:t>
            </a:r>
            <a:r>
              <a:rPr lang="fa-IR" sz="2400" dirty="0" smtClean="0">
                <a:cs typeface="B Nazanin" panose="00000400000000000000" pitchFamily="2" charset="-78"/>
              </a:rPr>
              <a:t>اروپا</a:t>
            </a:r>
          </a:p>
          <a:p>
            <a:pPr algn="r"/>
            <a:r>
              <a:rPr lang="fa-IR" sz="2400" dirty="0">
                <a:cs typeface="B Nazanin" panose="00000400000000000000" pitchFamily="2" charset="-78"/>
              </a:rPr>
              <a:t>دو تأثیر مستقیم سقوط قسطنطنیه بر رشد شهرسازی</a:t>
            </a:r>
            <a:r>
              <a:rPr lang="fa-IR" sz="2400" dirty="0" smtClean="0">
                <a:cs typeface="B Nazanin" panose="00000400000000000000" pitchFamily="2" charset="-78"/>
              </a:rPr>
              <a:t>:</a:t>
            </a:r>
          </a:p>
          <a:p>
            <a:pPr algn="r"/>
            <a:r>
              <a:rPr lang="fa-IR" sz="2400" dirty="0">
                <a:cs typeface="B Nazanin" panose="00000400000000000000" pitchFamily="2" charset="-78"/>
              </a:rPr>
              <a:t>مهاجرت اندیشمندان كلاسیك به ایتالیا در عصر شكل گیری </a:t>
            </a:r>
            <a:r>
              <a:rPr lang="fa-IR" sz="2400" dirty="0" smtClean="0">
                <a:cs typeface="B Nazanin" panose="00000400000000000000" pitchFamily="2" charset="-78"/>
              </a:rPr>
              <a:t>رنسانس</a:t>
            </a:r>
          </a:p>
          <a:p>
            <a:pPr algn="r"/>
            <a:r>
              <a:rPr lang="fa-IR" sz="2400" dirty="0">
                <a:cs typeface="B Nazanin" panose="00000400000000000000" pitchFamily="2" charset="-78"/>
              </a:rPr>
              <a:t>تشویق علم مهندسی </a:t>
            </a:r>
            <a:r>
              <a:rPr lang="fa-IR" sz="2400" dirty="0" smtClean="0">
                <a:cs typeface="B Nazanin" panose="00000400000000000000" pitchFamily="2" charset="-78"/>
              </a:rPr>
              <a:t>رزمی و </a:t>
            </a:r>
            <a:r>
              <a:rPr lang="fa-IR" sz="2400" dirty="0">
                <a:cs typeface="B Nazanin" panose="00000400000000000000" pitchFamily="2" charset="-78"/>
              </a:rPr>
              <a:t>تأثیر </a:t>
            </a:r>
            <a:r>
              <a:rPr lang="fa-IR" sz="2400" dirty="0" smtClean="0">
                <a:cs typeface="B Nazanin" panose="00000400000000000000" pitchFamily="2" charset="-78"/>
              </a:rPr>
              <a:t>در طرح  آرمان شهرهای شهرسازان </a:t>
            </a:r>
            <a:r>
              <a:rPr lang="fa-IR" sz="2400" dirty="0">
                <a:cs typeface="B Nazanin" panose="00000400000000000000" pitchFamily="2" charset="-78"/>
              </a:rPr>
              <a:t>دوره رنسانس ایتالیا</a:t>
            </a:r>
          </a:p>
        </p:txBody>
      </p:sp>
      <p:sp>
        <p:nvSpPr>
          <p:cNvPr id="3" name="TextBox 7"/>
          <p:cNvSpPr txBox="1"/>
          <p:nvPr/>
        </p:nvSpPr>
        <p:spPr>
          <a:xfrm>
            <a:off x="8730649" y="4311314"/>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a:t>
            </a:r>
            <a:r>
              <a:rPr lang="fa-IR" dirty="0" smtClean="0">
                <a:cs typeface="B Nazanin" panose="00000400000000000000" pitchFamily="2" charset="-78"/>
              </a:rPr>
              <a:t>1392) </a:t>
            </a:r>
            <a:endParaRPr lang="fa-IR" dirty="0">
              <a:cs typeface="B Nazanin" panose="00000400000000000000" pitchFamily="2" charset="-78"/>
            </a:endParaRPr>
          </a:p>
        </p:txBody>
      </p:sp>
    </p:spTree>
    <p:extLst>
      <p:ext uri="{BB962C8B-B14F-4D97-AF65-F5344CB8AC3E}">
        <p14:creationId xmlns:p14="http://schemas.microsoft.com/office/powerpoint/2010/main" val="30787921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3057" y="1340862"/>
            <a:ext cx="4715147" cy="4537695"/>
          </a:xfrm>
          <a:prstGeom prst="rect">
            <a:avLst/>
          </a:prstGeom>
        </p:spPr>
      </p:pic>
      <p:pic>
        <p:nvPicPr>
          <p:cNvPr id="6" name="Picture 5"/>
          <p:cNvPicPr>
            <a:picLocks noChangeAspect="1"/>
          </p:cNvPicPr>
          <p:nvPr/>
        </p:nvPicPr>
        <p:blipFill>
          <a:blip r:embed="rId3"/>
          <a:stretch>
            <a:fillRect/>
          </a:stretch>
        </p:blipFill>
        <p:spPr>
          <a:xfrm>
            <a:off x="6076575" y="1340861"/>
            <a:ext cx="5081113" cy="4537695"/>
          </a:xfrm>
          <a:prstGeom prst="rect">
            <a:avLst/>
          </a:prstGeom>
        </p:spPr>
      </p:pic>
    </p:spTree>
    <p:extLst>
      <p:ext uri="{BB962C8B-B14F-4D97-AF65-F5344CB8AC3E}">
        <p14:creationId xmlns:p14="http://schemas.microsoft.com/office/powerpoint/2010/main" val="347666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4713" y="1175657"/>
            <a:ext cx="9682874" cy="5381897"/>
          </a:xfrm>
          <a:prstGeom prst="rect">
            <a:avLst/>
          </a:prstGeom>
        </p:spPr>
      </p:pic>
    </p:spTree>
    <p:extLst>
      <p:ext uri="{BB962C8B-B14F-4D97-AF65-F5344CB8AC3E}">
        <p14:creationId xmlns:p14="http://schemas.microsoft.com/office/powerpoint/2010/main" val="3870211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6884" y="1162593"/>
            <a:ext cx="9501682" cy="5392939"/>
          </a:xfrm>
          <a:prstGeom prst="rect">
            <a:avLst/>
          </a:prstGeom>
        </p:spPr>
      </p:pic>
    </p:spTree>
    <p:extLst>
      <p:ext uri="{BB962C8B-B14F-4D97-AF65-F5344CB8AC3E}">
        <p14:creationId xmlns:p14="http://schemas.microsoft.com/office/powerpoint/2010/main" val="291722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0376" y="1114760"/>
            <a:ext cx="9559647" cy="5386126"/>
          </a:xfrm>
          <a:prstGeom prst="rect">
            <a:avLst/>
          </a:prstGeom>
        </p:spPr>
      </p:pic>
    </p:spTree>
    <p:extLst>
      <p:ext uri="{BB962C8B-B14F-4D97-AF65-F5344CB8AC3E}">
        <p14:creationId xmlns:p14="http://schemas.microsoft.com/office/powerpoint/2010/main" val="194001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785586" y="2902889"/>
            <a:ext cx="3998583" cy="1200329"/>
          </a:xfrm>
          <a:prstGeom prst="rect">
            <a:avLst/>
          </a:prstGeom>
          <a:noFill/>
        </p:spPr>
        <p:txBody>
          <a:bodyPr wrap="square" rtlCol="0">
            <a:spAutoFit/>
          </a:bodyPr>
          <a:lstStyle/>
          <a:p>
            <a:pPr algn="ctr" rtl="1"/>
            <a:r>
              <a:rPr lang="fa-IR" sz="7200" dirty="0" smtClean="0">
                <a:cs typeface="B Homa" panose="00000400000000000000" pitchFamily="2" charset="-78"/>
              </a:rPr>
              <a:t>رنسانس</a:t>
            </a:r>
            <a:endParaRPr lang="en-US" sz="7200" dirty="0">
              <a:cs typeface="B Homa"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760" y="1674254"/>
            <a:ext cx="7070502" cy="3657600"/>
          </a:xfrm>
          <a:prstGeom prst="rect">
            <a:avLst/>
          </a:prstGeom>
        </p:spPr>
      </p:pic>
    </p:spTree>
    <p:extLst>
      <p:ext uri="{BB962C8B-B14F-4D97-AF65-F5344CB8AC3E}">
        <p14:creationId xmlns:p14="http://schemas.microsoft.com/office/powerpoint/2010/main" val="3450002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97755" y="1779750"/>
            <a:ext cx="6478073" cy="2985433"/>
          </a:xfrm>
          <a:prstGeom prst="rect">
            <a:avLst/>
          </a:prstGeom>
          <a:noFill/>
        </p:spPr>
        <p:txBody>
          <a:bodyPr wrap="square" rtlCol="0">
            <a:spAutoFit/>
          </a:bodyPr>
          <a:lstStyle/>
          <a:p>
            <a:pPr algn="r"/>
            <a:r>
              <a:rPr lang="fa-IR" sz="3600" dirty="0">
                <a:cs typeface="B Nazanin" panose="00000400000000000000" pitchFamily="2" charset="-78"/>
              </a:rPr>
              <a:t>طراحان شهری </a:t>
            </a:r>
            <a:r>
              <a:rPr lang="fa-IR" sz="3600" dirty="0" smtClean="0">
                <a:cs typeface="B Nazanin" panose="00000400000000000000" pitchFamily="2" charset="-78"/>
              </a:rPr>
              <a:t>رنسانس</a:t>
            </a:r>
            <a:endParaRPr lang="en-US" sz="3600" dirty="0" smtClean="0">
              <a:cs typeface="B Nazanin" panose="00000400000000000000" pitchFamily="2" charset="-78"/>
            </a:endParaRPr>
          </a:p>
          <a:p>
            <a:pPr algn="r"/>
            <a:r>
              <a:rPr lang="fa-IR" sz="3200" dirty="0">
                <a:cs typeface="B Nazanin" panose="00000400000000000000" pitchFamily="2" charset="-78"/>
              </a:rPr>
              <a:t>ماركوس </a:t>
            </a:r>
            <a:r>
              <a:rPr lang="fa-IR" sz="3200" dirty="0" smtClean="0">
                <a:cs typeface="B Nazanin" panose="00000400000000000000" pitchFamily="2" charset="-78"/>
              </a:rPr>
              <a:t>ویتروویوس:</a:t>
            </a:r>
          </a:p>
          <a:p>
            <a:pPr algn="r"/>
            <a:r>
              <a:rPr lang="fa-IR" sz="2800" dirty="0" smtClean="0">
                <a:cs typeface="B Nazanin" panose="00000400000000000000" pitchFamily="2" charset="-78"/>
              </a:rPr>
              <a:t>ویتروویوس </a:t>
            </a:r>
            <a:r>
              <a:rPr lang="fa-IR" sz="2800" dirty="0">
                <a:cs typeface="B Nazanin" panose="00000400000000000000" pitchFamily="2" charset="-78"/>
              </a:rPr>
              <a:t>به عنوان مبلغ یك آرمان شهر </a:t>
            </a:r>
            <a:r>
              <a:rPr lang="fa-IR" sz="2800" dirty="0" smtClean="0">
                <a:cs typeface="B Nazanin" panose="00000400000000000000" pitchFamily="2" charset="-78"/>
              </a:rPr>
              <a:t>خیالی به </a:t>
            </a:r>
            <a:r>
              <a:rPr lang="fa-IR" sz="2800" dirty="0">
                <a:cs typeface="B Nazanin" panose="00000400000000000000" pitchFamily="2" charset="-78"/>
              </a:rPr>
              <a:t>علت عدم تحقق ایده های شهرسازی او </a:t>
            </a:r>
            <a:r>
              <a:rPr lang="fa-IR" sz="2800" dirty="0" smtClean="0">
                <a:cs typeface="B Nazanin" panose="00000400000000000000" pitchFamily="2" charset="-78"/>
              </a:rPr>
              <a:t>در پادگان </a:t>
            </a:r>
            <a:r>
              <a:rPr lang="fa-IR" sz="2800" dirty="0">
                <a:cs typeface="B Nazanin" panose="00000400000000000000" pitchFamily="2" charset="-78"/>
              </a:rPr>
              <a:t>های نظامی و شهرهای </a:t>
            </a:r>
            <a:r>
              <a:rPr lang="fa-IR" sz="2800" dirty="0" smtClean="0">
                <a:cs typeface="B Nazanin" panose="00000400000000000000" pitchFamily="2" charset="-78"/>
              </a:rPr>
              <a:t>رومیان شناخته می شود.</a:t>
            </a:r>
            <a:endParaRPr lang="en-US" sz="2800" dirty="0" smtClean="0">
              <a:cs typeface="B Nazanin" panose="00000400000000000000" pitchFamily="2" charset="-78"/>
            </a:endParaRPr>
          </a:p>
          <a:p>
            <a:pPr algn="r"/>
            <a:endParaRPr lang="fa-IR" sz="3600" dirty="0">
              <a:cs typeface="B Nazanin" panose="00000400000000000000" pitchFamily="2" charset="-78"/>
            </a:endParaRPr>
          </a:p>
        </p:txBody>
      </p:sp>
      <p:pic>
        <p:nvPicPr>
          <p:cNvPr id="3" name="Picture 2" descr="C:\Users\asus\Desktop\رنسانس\shop.columns. com.jpg">
            <a:hlinkClick r:id="" action="ppaction://hlinkshowjump?jump=next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340" y="2013397"/>
            <a:ext cx="2093751" cy="275178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4" name="TextBox 7"/>
          <p:cNvSpPr txBox="1"/>
          <p:nvPr/>
        </p:nvSpPr>
        <p:spPr>
          <a:xfrm>
            <a:off x="8572420" y="4904138"/>
            <a:ext cx="250340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sz="2000" dirty="0">
                <a:cs typeface="B Nazanin" panose="00000400000000000000" pitchFamily="2" charset="-78"/>
              </a:rPr>
              <a:t>(جیمز موریس، 1390) </a:t>
            </a:r>
          </a:p>
        </p:txBody>
      </p:sp>
    </p:spTree>
    <p:extLst>
      <p:ext uri="{BB962C8B-B14F-4D97-AF65-F5344CB8AC3E}">
        <p14:creationId xmlns:p14="http://schemas.microsoft.com/office/powerpoint/2010/main" val="33343841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54880" y="1392346"/>
            <a:ext cx="6335486" cy="4216539"/>
          </a:xfrm>
          <a:prstGeom prst="rect">
            <a:avLst/>
          </a:prstGeom>
          <a:noFill/>
        </p:spPr>
        <p:txBody>
          <a:bodyPr wrap="square" rtlCol="0">
            <a:spAutoFit/>
          </a:bodyPr>
          <a:lstStyle/>
          <a:p>
            <a:pPr algn="r"/>
            <a:r>
              <a:rPr lang="fa-IR" sz="2800" dirty="0">
                <a:cs typeface="B Nazanin" panose="00000400000000000000" pitchFamily="2" charset="-78"/>
              </a:rPr>
              <a:t>آرمانشهر ویتروویوس</a:t>
            </a:r>
            <a:r>
              <a:rPr lang="fa-IR" sz="2800" dirty="0" smtClean="0">
                <a:cs typeface="B Nazanin" panose="00000400000000000000" pitchFamily="2" charset="-78"/>
              </a:rPr>
              <a:t>:</a:t>
            </a:r>
          </a:p>
          <a:p>
            <a:pPr algn="r"/>
            <a:r>
              <a:rPr lang="fa-IR" sz="2400" dirty="0">
                <a:cs typeface="B Nazanin" panose="00000400000000000000" pitchFamily="2" charset="-78"/>
              </a:rPr>
              <a:t>دوایر متحدالمركز در میان یك حصار دفاعی هشت ضلعی </a:t>
            </a:r>
            <a:r>
              <a:rPr lang="fa-IR" sz="2400" dirty="0" smtClean="0">
                <a:cs typeface="B Nazanin" panose="00000400000000000000" pitchFamily="2" charset="-78"/>
              </a:rPr>
              <a:t>محصور</a:t>
            </a:r>
          </a:p>
          <a:p>
            <a:pPr algn="r"/>
            <a:r>
              <a:rPr lang="fa-IR" sz="2400" dirty="0">
                <a:cs typeface="B Nazanin" panose="00000400000000000000" pitchFamily="2" charset="-78"/>
              </a:rPr>
              <a:t>دارای هشت خیابان شعاعی مختوم به دژهای واقع در زوایای حصارها و </a:t>
            </a:r>
            <a:r>
              <a:rPr lang="fa-IR" sz="2400" dirty="0" smtClean="0">
                <a:cs typeface="B Nazanin" panose="00000400000000000000" pitchFamily="2" charset="-78"/>
              </a:rPr>
              <a:t>نه</a:t>
            </a:r>
            <a:r>
              <a:rPr lang="fa-IR" sz="2400" dirty="0">
                <a:cs typeface="B Nazanin" panose="00000400000000000000" pitchFamily="2" charset="-78"/>
              </a:rPr>
              <a:t> به دروازه هایی كه در مركز چهار ضلع قرار گرفته </a:t>
            </a:r>
            <a:r>
              <a:rPr lang="fa-IR" sz="2400" dirty="0" smtClean="0">
                <a:cs typeface="B Nazanin" panose="00000400000000000000" pitchFamily="2" charset="-78"/>
              </a:rPr>
              <a:t>اند</a:t>
            </a:r>
            <a:r>
              <a:rPr lang="fa-IR" sz="2400" dirty="0">
                <a:cs typeface="B Nazanin" panose="00000400000000000000" pitchFamily="2" charset="-78"/>
              </a:rPr>
              <a:t> </a:t>
            </a:r>
            <a:r>
              <a:rPr lang="fa-IR" sz="2400" dirty="0" smtClean="0">
                <a:cs typeface="B Nazanin" panose="00000400000000000000" pitchFamily="2" charset="-78"/>
              </a:rPr>
              <a:t>به </a:t>
            </a:r>
            <a:r>
              <a:rPr lang="fa-IR" sz="2400" dirty="0">
                <a:cs typeface="B Nazanin" panose="00000400000000000000" pitchFamily="2" charset="-78"/>
              </a:rPr>
              <a:t>منظور </a:t>
            </a:r>
            <a:r>
              <a:rPr lang="fa-IR" sz="2400" dirty="0" smtClean="0">
                <a:cs typeface="B Nazanin" panose="00000400000000000000" pitchFamily="2" charset="-78"/>
              </a:rPr>
              <a:t>پیشگیری از </a:t>
            </a:r>
            <a:r>
              <a:rPr lang="fa-IR" sz="2400" dirty="0">
                <a:cs typeface="B Nazanin" panose="00000400000000000000" pitchFamily="2" charset="-78"/>
              </a:rPr>
              <a:t>ورود بادهای ناسازگار به </a:t>
            </a:r>
            <a:r>
              <a:rPr lang="fa-IR" sz="2400" dirty="0" smtClean="0">
                <a:cs typeface="B Nazanin" panose="00000400000000000000" pitchFamily="2" charset="-78"/>
              </a:rPr>
              <a:t>شهر</a:t>
            </a:r>
            <a:r>
              <a:rPr lang="fa-IR" sz="2400" dirty="0">
                <a:cs typeface="B Nazanin" panose="00000400000000000000" pitchFamily="2" charset="-78"/>
              </a:rPr>
              <a:t> </a:t>
            </a:r>
            <a:r>
              <a:rPr lang="fa-IR" sz="2400" dirty="0" smtClean="0">
                <a:cs typeface="B Nazanin" panose="00000400000000000000" pitchFamily="2" charset="-78"/>
              </a:rPr>
              <a:t>همچنین </a:t>
            </a:r>
            <a:r>
              <a:rPr lang="fa-IR" sz="2400" dirty="0">
                <a:cs typeface="B Nazanin" panose="00000400000000000000" pitchFamily="2" charset="-78"/>
              </a:rPr>
              <a:t>دارای امتیازات </a:t>
            </a:r>
            <a:r>
              <a:rPr lang="fa-IR" sz="2400" dirty="0" smtClean="0">
                <a:cs typeface="B Nazanin" panose="00000400000000000000" pitchFamily="2" charset="-78"/>
              </a:rPr>
              <a:t>دفاعی-نظامی به </a:t>
            </a:r>
            <a:r>
              <a:rPr lang="fa-IR" sz="2400" dirty="0">
                <a:cs typeface="B Nazanin" panose="00000400000000000000" pitchFamily="2" charset="-78"/>
              </a:rPr>
              <a:t>علت عدم ایجاد دسترسی مستقیم از دروازه ها به مركز </a:t>
            </a:r>
            <a:r>
              <a:rPr lang="fa-IR" sz="2400" dirty="0" smtClean="0">
                <a:cs typeface="B Nazanin" panose="00000400000000000000" pitchFamily="2" charset="-78"/>
              </a:rPr>
              <a:t>شهر</a:t>
            </a:r>
          </a:p>
          <a:p>
            <a:pPr algn="r"/>
            <a:r>
              <a:rPr lang="fa-IR" sz="2400" dirty="0">
                <a:cs typeface="B Nazanin" panose="00000400000000000000" pitchFamily="2" charset="-78"/>
              </a:rPr>
              <a:t>میدان اصلی در مركز شهر و واقع در فضایی هشت </a:t>
            </a:r>
            <a:r>
              <a:rPr lang="fa-IR" sz="2400" dirty="0" smtClean="0">
                <a:cs typeface="B Nazanin" panose="00000400000000000000" pitchFamily="2" charset="-78"/>
              </a:rPr>
              <a:t>ضلعی</a:t>
            </a:r>
          </a:p>
          <a:p>
            <a:pPr algn="r"/>
            <a:r>
              <a:rPr lang="fa-IR" sz="2400" dirty="0">
                <a:cs typeface="B Nazanin" panose="00000400000000000000" pitchFamily="2" charset="-78"/>
              </a:rPr>
              <a:t>دارای 8 فضای باز دیگر در مركز هر بخش </a:t>
            </a:r>
            <a:r>
              <a:rPr lang="fa-IR" sz="2400" dirty="0" smtClean="0">
                <a:cs typeface="B Nazanin" panose="00000400000000000000" pitchFamily="2" charset="-78"/>
              </a:rPr>
              <a:t>شهر</a:t>
            </a:r>
          </a:p>
          <a:p>
            <a:pPr algn="r"/>
            <a:r>
              <a:rPr lang="fa-IR" sz="2400" dirty="0">
                <a:cs typeface="B Nazanin" panose="00000400000000000000" pitchFamily="2" charset="-78"/>
              </a:rPr>
              <a:t>یكی از اهداف اصلی طرح: ایجاد بلوك های مسكونی با شكل های منظم</a:t>
            </a:r>
            <a:endParaRPr lang="en-US"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414264" y="1719968"/>
            <a:ext cx="3961793" cy="3817893"/>
          </a:xfrm>
          <a:prstGeom prst="rect">
            <a:avLst/>
          </a:prstGeom>
        </p:spPr>
      </p:pic>
      <p:pic>
        <p:nvPicPr>
          <p:cNvPr id="4" name="Picture 3"/>
          <p:cNvPicPr>
            <a:picLocks noChangeAspect="1"/>
          </p:cNvPicPr>
          <p:nvPr/>
        </p:nvPicPr>
        <p:blipFill>
          <a:blip r:embed="rId3"/>
          <a:stretch>
            <a:fillRect/>
          </a:stretch>
        </p:blipFill>
        <p:spPr>
          <a:xfrm>
            <a:off x="3657065" y="945538"/>
            <a:ext cx="4877869" cy="4966923"/>
          </a:xfrm>
          <a:prstGeom prst="rect">
            <a:avLst/>
          </a:prstGeom>
        </p:spPr>
      </p:pic>
      <p:sp>
        <p:nvSpPr>
          <p:cNvPr id="5" name="TextBox 7"/>
          <p:cNvSpPr txBox="1"/>
          <p:nvPr/>
        </p:nvSpPr>
        <p:spPr>
          <a:xfrm>
            <a:off x="8586958" y="5512351"/>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a:t>
            </a:r>
            <a:r>
              <a:rPr lang="fa-IR" dirty="0" smtClean="0">
                <a:cs typeface="B Nazanin" panose="00000400000000000000" pitchFamily="2" charset="-78"/>
              </a:rPr>
              <a:t>1392) </a:t>
            </a:r>
            <a:endParaRPr lang="fa-IR" dirty="0">
              <a:cs typeface="B Nazanin" panose="00000400000000000000" pitchFamily="2" charset="-78"/>
            </a:endParaRPr>
          </a:p>
        </p:txBody>
      </p:sp>
    </p:spTree>
    <p:extLst>
      <p:ext uri="{BB962C8B-B14F-4D97-AF65-F5344CB8AC3E}">
        <p14:creationId xmlns:p14="http://schemas.microsoft.com/office/powerpoint/2010/main" val="107818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4" presetClass="exit" presetSubtype="32" fill="hold" grpId="0" nodeType="withEffect">
                                  <p:stCondLst>
                                    <p:cond delay="0"/>
                                  </p:stCondLst>
                                  <p:childTnLst>
                                    <p:animEffect transition="out" filter="box(out)">
                                      <p:cBhvr>
                                        <p:cTn id="9" dur="2000"/>
                                        <p:tgtEl>
                                          <p:spTgt spid="5"/>
                                        </p:tgtEl>
                                      </p:cBhvr>
                                    </p:animEffect>
                                    <p:set>
                                      <p:cBhvr>
                                        <p:cTn id="10" dur="1" fill="hold">
                                          <p:stCondLst>
                                            <p:cond delay="1999"/>
                                          </p:stCondLst>
                                        </p:cTn>
                                        <p:tgtEl>
                                          <p:spTgt spid="5"/>
                                        </p:tgtEl>
                                        <p:attrNameLst>
                                          <p:attrName>style.visibility</p:attrName>
                                        </p:attrNameLst>
                                      </p:cBhvr>
                                      <p:to>
                                        <p:strVal val="hidden"/>
                                      </p:to>
                                    </p:set>
                                  </p:childTnLst>
                                </p:cTn>
                              </p:par>
                              <p:par>
                                <p:cTn id="11" presetID="4" presetClass="exit" presetSubtype="32" fill="hold" nodeType="withEffect">
                                  <p:stCondLst>
                                    <p:cond delay="0"/>
                                  </p:stCondLst>
                                  <p:childTnLst>
                                    <p:animEffect transition="out" filter="box(out)">
                                      <p:cBhvr>
                                        <p:cTn id="12" dur="2000"/>
                                        <p:tgtEl>
                                          <p:spTgt spid="3"/>
                                        </p:tgtEl>
                                      </p:cBhvr>
                                    </p:animEffect>
                                    <p:set>
                                      <p:cBhvr>
                                        <p:cTn id="13" dur="1" fill="hold">
                                          <p:stCondLst>
                                            <p:cond delay="1999"/>
                                          </p:stCondLst>
                                        </p:cTn>
                                        <p:tgtEl>
                                          <p:spTgt spid="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2914" y="1528354"/>
            <a:ext cx="7367452" cy="3477875"/>
          </a:xfrm>
          <a:prstGeom prst="rect">
            <a:avLst/>
          </a:prstGeom>
          <a:noFill/>
        </p:spPr>
        <p:txBody>
          <a:bodyPr wrap="square" rtlCol="0">
            <a:spAutoFit/>
          </a:bodyPr>
          <a:lstStyle/>
          <a:p>
            <a:pPr algn="r"/>
            <a:r>
              <a:rPr lang="fa-IR" sz="2800" dirty="0" smtClean="0">
                <a:cs typeface="B Nazanin" panose="00000400000000000000" pitchFamily="2" charset="-78"/>
              </a:rPr>
              <a:t>آلبرتی:</a:t>
            </a:r>
          </a:p>
          <a:p>
            <a:pPr algn="r"/>
            <a:r>
              <a:rPr lang="fa-IR" sz="2400" dirty="0" smtClean="0">
                <a:cs typeface="B Nazanin" panose="00000400000000000000" pitchFamily="2" charset="-78"/>
              </a:rPr>
              <a:t>اقدامات</a:t>
            </a:r>
            <a:r>
              <a:rPr lang="fa-IR" sz="2400" dirty="0">
                <a:cs typeface="B Nazanin" panose="00000400000000000000" pitchFamily="2" charset="-78"/>
              </a:rPr>
              <a:t>: راه اندازی دوباره آكوا ویرجین، آبرسانی به فواره پیاتزا تری ویو، دستور بازسازی </a:t>
            </a:r>
            <a:r>
              <a:rPr lang="fa-IR" sz="2400" dirty="0" smtClean="0">
                <a:cs typeface="B Nazanin" panose="00000400000000000000" pitchFamily="2" charset="-78"/>
              </a:rPr>
              <a:t>بافت قدیمی </a:t>
            </a:r>
            <a:r>
              <a:rPr lang="fa-IR" sz="2400" dirty="0">
                <a:cs typeface="B Nazanin" panose="00000400000000000000" pitchFamily="2" charset="-78"/>
              </a:rPr>
              <a:t>و مخروبه سن پیتر و كاخ </a:t>
            </a:r>
            <a:r>
              <a:rPr lang="fa-IR" sz="2400" dirty="0" smtClean="0">
                <a:cs typeface="B Nazanin" panose="00000400000000000000" pitchFamily="2" charset="-78"/>
              </a:rPr>
              <a:t>واتیكان،</a:t>
            </a:r>
            <a:r>
              <a:rPr lang="fa-IR" sz="2400" dirty="0">
                <a:cs typeface="B Nazanin" panose="00000400000000000000" pitchFamily="2" charset="-78"/>
              </a:rPr>
              <a:t> معمار كاخ </a:t>
            </a:r>
            <a:r>
              <a:rPr lang="fa-IR" sz="2400" dirty="0" smtClean="0">
                <a:cs typeface="B Nazanin" panose="00000400000000000000" pitchFamily="2" charset="-78"/>
              </a:rPr>
              <a:t>روچلائی </a:t>
            </a:r>
            <a:r>
              <a:rPr lang="fa-IR" sz="2400" dirty="0">
                <a:cs typeface="B Nazanin" panose="00000400000000000000" pitchFamily="2" charset="-78"/>
              </a:rPr>
              <a:t>و سانتا ماریا </a:t>
            </a:r>
            <a:r>
              <a:rPr lang="fa-IR" sz="2400" dirty="0" smtClean="0">
                <a:cs typeface="B Nazanin" panose="00000400000000000000" pitchFamily="2" charset="-78"/>
              </a:rPr>
              <a:t>نولا </a:t>
            </a:r>
            <a:r>
              <a:rPr lang="fa-IR" sz="2400" dirty="0">
                <a:cs typeface="B Nazanin" panose="00000400000000000000" pitchFamily="2" charset="-78"/>
              </a:rPr>
              <a:t>در فلورانس و </a:t>
            </a:r>
            <a:r>
              <a:rPr lang="fa-IR" sz="2400" dirty="0" smtClean="0">
                <a:cs typeface="B Nazanin" panose="00000400000000000000" pitchFamily="2" charset="-78"/>
              </a:rPr>
              <a:t>سن </a:t>
            </a:r>
            <a:r>
              <a:rPr lang="fa-IR" sz="2400" dirty="0">
                <a:cs typeface="B Nazanin" panose="00000400000000000000" pitchFamily="2" charset="-78"/>
              </a:rPr>
              <a:t>آندره </a:t>
            </a:r>
            <a:r>
              <a:rPr lang="fa-IR" sz="2400" dirty="0" smtClean="0">
                <a:cs typeface="B Nazanin" panose="00000400000000000000" pitchFamily="2" charset="-78"/>
              </a:rPr>
              <a:t>آ </a:t>
            </a:r>
            <a:r>
              <a:rPr lang="fa-IR" sz="2400" dirty="0">
                <a:cs typeface="B Nazanin" panose="00000400000000000000" pitchFamily="2" charset="-78"/>
              </a:rPr>
              <a:t>در </a:t>
            </a:r>
            <a:r>
              <a:rPr lang="fa-IR" sz="2400" dirty="0" smtClean="0">
                <a:cs typeface="B Nazanin" panose="00000400000000000000" pitchFamily="2" charset="-78"/>
              </a:rPr>
              <a:t>مانتوا</a:t>
            </a:r>
          </a:p>
          <a:p>
            <a:pPr algn="r"/>
            <a:r>
              <a:rPr lang="fa-IR" sz="2400" dirty="0">
                <a:cs typeface="B Nazanin" panose="00000400000000000000" pitchFamily="2" charset="-78"/>
              </a:rPr>
              <a:t>طرح شهری برای محله جدید </a:t>
            </a:r>
            <a:r>
              <a:rPr lang="fa-IR" sz="2400" dirty="0" smtClean="0">
                <a:cs typeface="B Nazanin" panose="00000400000000000000" pitchFamily="2" charset="-78"/>
              </a:rPr>
              <a:t>بورگولیونینو</a:t>
            </a:r>
          </a:p>
          <a:p>
            <a:pPr algn="r"/>
            <a:r>
              <a:rPr lang="fa-IR" sz="2400" dirty="0">
                <a:cs typeface="B Nazanin" panose="00000400000000000000" pitchFamily="2" charset="-78"/>
              </a:rPr>
              <a:t>اولین طرح هندسی فضایی دوره </a:t>
            </a:r>
            <a:r>
              <a:rPr lang="fa-IR" sz="2400" dirty="0" smtClean="0">
                <a:cs typeface="B Nazanin" panose="00000400000000000000" pitchFamily="2" charset="-78"/>
              </a:rPr>
              <a:t>رنسانس</a:t>
            </a:r>
          </a:p>
          <a:p>
            <a:pPr algn="r"/>
            <a:r>
              <a:rPr lang="fa-IR" sz="2400" dirty="0">
                <a:cs typeface="B Nazanin" panose="00000400000000000000" pitchFamily="2" charset="-78"/>
              </a:rPr>
              <a:t>هدف آلبرتی: ایجاد پلازایی باز در دو سوی فضای مستطیل شكل طویلی كه توسط خیابانی عریض به </a:t>
            </a:r>
            <a:r>
              <a:rPr lang="fa-IR" sz="2400" dirty="0" smtClean="0">
                <a:cs typeface="B Nazanin" panose="00000400000000000000" pitchFamily="2" charset="-78"/>
              </a:rPr>
              <a:t>هم متصل </a:t>
            </a:r>
            <a:r>
              <a:rPr lang="fa-IR" sz="2400" dirty="0">
                <a:cs typeface="B Nazanin" panose="00000400000000000000" pitchFamily="2" charset="-78"/>
              </a:rPr>
              <a:t>می شدند</a:t>
            </a:r>
            <a:endParaRPr lang="fa-IR" sz="2400" dirty="0" smtClean="0">
              <a:cs typeface="B Nazanin" panose="00000400000000000000" pitchFamily="2" charset="-78"/>
            </a:endParaRPr>
          </a:p>
          <a:p>
            <a:pPr algn="r"/>
            <a:endParaRPr lang="en-US" sz="2400" dirty="0">
              <a:cs typeface="B Nazanin" panose="00000400000000000000" pitchFamily="2" charset="-78"/>
            </a:endParaRPr>
          </a:p>
        </p:txBody>
      </p:sp>
      <p:sp>
        <p:nvSpPr>
          <p:cNvPr id="3" name="TextBox 7"/>
          <p:cNvSpPr txBox="1"/>
          <p:nvPr/>
        </p:nvSpPr>
        <p:spPr>
          <a:xfrm>
            <a:off x="8586958" y="5092500"/>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a:t>
            </a:r>
            <a:r>
              <a:rPr lang="fa-IR" dirty="0" smtClean="0">
                <a:cs typeface="B Nazanin" panose="00000400000000000000" pitchFamily="2" charset="-78"/>
              </a:rPr>
              <a:t>1392) </a:t>
            </a:r>
            <a:endParaRPr lang="fa-IR"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347" y="1947329"/>
            <a:ext cx="3129567" cy="3305097"/>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7967" y="1918184"/>
            <a:ext cx="3727760" cy="370175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7861" y="1879787"/>
            <a:ext cx="3952895" cy="3693503"/>
          </a:xfrm>
          <a:prstGeom prst="rect">
            <a:avLst/>
          </a:prstGeom>
        </p:spPr>
      </p:pic>
      <p:sp>
        <p:nvSpPr>
          <p:cNvPr id="7" name="TextBox 4"/>
          <p:cNvSpPr txBox="1"/>
          <p:nvPr/>
        </p:nvSpPr>
        <p:spPr>
          <a:xfrm>
            <a:off x="1852584" y="5825103"/>
            <a:ext cx="3193143"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cs typeface="B Nazanin" panose="00000400000000000000" pitchFamily="2" charset="-78"/>
              </a:rPr>
              <a:t>www.en.Wikipedia.org</a:t>
            </a:r>
            <a:endParaRPr lang="en-US" sz="1600" dirty="0">
              <a:cs typeface="B Nazanin" panose="00000400000000000000" pitchFamily="2" charset="-78"/>
            </a:endParaRPr>
          </a:p>
        </p:txBody>
      </p:sp>
      <p:sp>
        <p:nvSpPr>
          <p:cNvPr id="8" name="TextBox 4"/>
          <p:cNvSpPr txBox="1"/>
          <p:nvPr/>
        </p:nvSpPr>
        <p:spPr>
          <a:xfrm>
            <a:off x="6781970" y="5825103"/>
            <a:ext cx="3298786"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cs typeface="B Nazanin" panose="00000400000000000000" pitchFamily="2" charset="-78"/>
              </a:rPr>
              <a:t>www.en.Wikipedia.org</a:t>
            </a:r>
            <a:endParaRPr lang="en-US" sz="1600" dirty="0">
              <a:cs typeface="B Nazanin" panose="00000400000000000000" pitchFamily="2" charset="-78"/>
            </a:endParaRPr>
          </a:p>
        </p:txBody>
      </p:sp>
    </p:spTree>
    <p:extLst>
      <p:ext uri="{BB962C8B-B14F-4D97-AF65-F5344CB8AC3E}">
        <p14:creationId xmlns:p14="http://schemas.microsoft.com/office/powerpoint/2010/main" val="200352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4" presetClass="exit" presetSubtype="32" fill="hold" nodeType="withEffect">
                                  <p:stCondLst>
                                    <p:cond delay="0"/>
                                  </p:stCondLst>
                                  <p:childTnLst>
                                    <p:animEffect transition="out" filter="box(out)">
                                      <p:cBhvr>
                                        <p:cTn id="9" dur="2000"/>
                                        <p:tgtEl>
                                          <p:spTgt spid="4"/>
                                        </p:tgtEl>
                                      </p:cBhvr>
                                    </p:animEffect>
                                    <p:set>
                                      <p:cBhvr>
                                        <p:cTn id="10" dur="1" fill="hold">
                                          <p:stCondLst>
                                            <p:cond delay="1999"/>
                                          </p:stCondLst>
                                        </p:cTn>
                                        <p:tgtEl>
                                          <p:spTgt spid="4"/>
                                        </p:tgtEl>
                                        <p:attrNameLst>
                                          <p:attrName>style.visibility</p:attrName>
                                        </p:attrNameLst>
                                      </p:cBhvr>
                                      <p:to>
                                        <p:strVal val="hidden"/>
                                      </p:to>
                                    </p:set>
                                  </p:childTnLst>
                                </p:cTn>
                              </p:par>
                              <p:par>
                                <p:cTn id="11" presetID="4" presetClass="exit" presetSubtype="32" fill="hold" grpId="0" nodeType="withEffect">
                                  <p:stCondLst>
                                    <p:cond delay="0"/>
                                  </p:stCondLst>
                                  <p:childTnLst>
                                    <p:animEffect transition="out" filter="box(out)">
                                      <p:cBhvr>
                                        <p:cTn id="12" dur="2000"/>
                                        <p:tgtEl>
                                          <p:spTgt spid="3"/>
                                        </p:tgtEl>
                                      </p:cBhvr>
                                    </p:animEffect>
                                    <p:set>
                                      <p:cBhvr>
                                        <p:cTn id="13" dur="1" fill="hold">
                                          <p:stCondLst>
                                            <p:cond delay="1999"/>
                                          </p:stCondLst>
                                        </p:cTn>
                                        <p:tgtEl>
                                          <p:spTgt spid="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2000"/>
                                        <p:tgtEl>
                                          <p:spTgt spid="5"/>
                                        </p:tgtEl>
                                      </p:cBhvr>
                                    </p:animEffect>
                                  </p:childTnLst>
                                </p:cTn>
                              </p:par>
                              <p:par>
                                <p:cTn id="19" presetID="4" presetClass="entr" presetSubtype="16"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2000"/>
                                        <p:tgtEl>
                                          <p:spTgt spid="6"/>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ox(in)">
                                      <p:cBhvr>
                                        <p:cTn id="24" dur="2000"/>
                                        <p:tgtEl>
                                          <p:spTgt spid="7"/>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7762" y="1532586"/>
            <a:ext cx="5640949" cy="2000548"/>
          </a:xfrm>
          <a:prstGeom prst="rect">
            <a:avLst/>
          </a:prstGeom>
          <a:noFill/>
        </p:spPr>
        <p:txBody>
          <a:bodyPr wrap="square" rtlCol="0">
            <a:spAutoFit/>
          </a:bodyPr>
          <a:lstStyle/>
          <a:p>
            <a:pPr algn="r"/>
            <a:r>
              <a:rPr lang="fa-IR" sz="2800" dirty="0">
                <a:cs typeface="B Nazanin" panose="00000400000000000000" pitchFamily="2" charset="-78"/>
              </a:rPr>
              <a:t>آنتونیو </a:t>
            </a:r>
            <a:r>
              <a:rPr lang="fa-IR" sz="2800" dirty="0" smtClean="0">
                <a:cs typeface="B Nazanin" panose="00000400000000000000" pitchFamily="2" charset="-78"/>
              </a:rPr>
              <a:t>آورلینو</a:t>
            </a:r>
          </a:p>
          <a:p>
            <a:pPr algn="r"/>
            <a:r>
              <a:rPr lang="fa-IR" sz="2400" dirty="0">
                <a:cs typeface="B Nazanin" panose="00000400000000000000" pitchFamily="2" charset="-78"/>
              </a:rPr>
              <a:t>آنتونیو </a:t>
            </a:r>
            <a:r>
              <a:rPr lang="fa-IR" sz="2400" dirty="0" smtClean="0">
                <a:cs typeface="B Nazanin" panose="00000400000000000000" pitchFamily="2" charset="-78"/>
              </a:rPr>
              <a:t>آورلینو </a:t>
            </a:r>
            <a:r>
              <a:rPr lang="fa-IR" sz="2400" dirty="0">
                <a:cs typeface="B Nazanin" panose="00000400000000000000" pitchFamily="2" charset="-78"/>
              </a:rPr>
              <a:t>نام مستعار: آنتونیو </a:t>
            </a:r>
            <a:r>
              <a:rPr lang="fa-IR" sz="2400" dirty="0" smtClean="0">
                <a:cs typeface="B Nazanin" panose="00000400000000000000" pitchFamily="2" charset="-78"/>
              </a:rPr>
              <a:t>فیلارته </a:t>
            </a:r>
          </a:p>
          <a:p>
            <a:pPr algn="r"/>
            <a:r>
              <a:rPr lang="fa-IR" sz="2400" dirty="0">
                <a:cs typeface="B Nazanin" panose="00000400000000000000" pitchFamily="2" charset="-78"/>
              </a:rPr>
              <a:t>بنا نهادن نخستین شهر آرمانی كاملاً طراحی شده دوره </a:t>
            </a:r>
            <a:r>
              <a:rPr lang="fa-IR" sz="2400" dirty="0" smtClean="0">
                <a:cs typeface="B Nazanin" panose="00000400000000000000" pitchFamily="2" charset="-78"/>
              </a:rPr>
              <a:t>رنسانس</a:t>
            </a:r>
          </a:p>
          <a:p>
            <a:pPr algn="r"/>
            <a:endParaRPr lang="en-US" sz="24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501389" y="1107583"/>
            <a:ext cx="4827058" cy="5249663"/>
          </a:xfrm>
          <a:prstGeom prst="rect">
            <a:avLst/>
          </a:prstGeom>
        </p:spPr>
      </p:pic>
      <p:sp>
        <p:nvSpPr>
          <p:cNvPr id="5" name="TextBox 4"/>
          <p:cNvSpPr txBox="1"/>
          <p:nvPr/>
        </p:nvSpPr>
        <p:spPr>
          <a:xfrm>
            <a:off x="5447763" y="3348468"/>
            <a:ext cx="5640949" cy="2000548"/>
          </a:xfrm>
          <a:prstGeom prst="rect">
            <a:avLst/>
          </a:prstGeom>
          <a:noFill/>
        </p:spPr>
        <p:txBody>
          <a:bodyPr wrap="square" rtlCol="0">
            <a:spAutoFit/>
          </a:bodyPr>
          <a:lstStyle/>
          <a:p>
            <a:pPr algn="r"/>
            <a:r>
              <a:rPr lang="fa-IR" sz="2800" dirty="0">
                <a:cs typeface="B Nazanin" panose="00000400000000000000" pitchFamily="2" charset="-78"/>
              </a:rPr>
              <a:t>فرانچسكو </a:t>
            </a:r>
            <a:r>
              <a:rPr lang="fa-IR" sz="2800" dirty="0" smtClean="0">
                <a:cs typeface="B Nazanin" panose="00000400000000000000" pitchFamily="2" charset="-78"/>
              </a:rPr>
              <a:t>مارتینی</a:t>
            </a:r>
          </a:p>
          <a:p>
            <a:pPr algn="r"/>
            <a:r>
              <a:rPr lang="fa-IR" sz="2400" dirty="0">
                <a:cs typeface="B Nazanin" panose="00000400000000000000" pitchFamily="2" charset="-78"/>
              </a:rPr>
              <a:t>مارتینی، فعال ترین و پركارترین طراح شهرهای </a:t>
            </a:r>
            <a:r>
              <a:rPr lang="fa-IR" sz="2400" dirty="0" smtClean="0">
                <a:cs typeface="B Nazanin" panose="00000400000000000000" pitchFamily="2" charset="-78"/>
              </a:rPr>
              <a:t>آرمانی</a:t>
            </a:r>
          </a:p>
          <a:p>
            <a:pPr algn="r"/>
            <a:r>
              <a:rPr lang="fa-IR" sz="2400" dirty="0">
                <a:cs typeface="B Nazanin" panose="00000400000000000000" pitchFamily="2" charset="-78"/>
              </a:rPr>
              <a:t>از آثار وی: دو نمونه طرح كاملاً متمركز </a:t>
            </a:r>
            <a:r>
              <a:rPr lang="fa-IR" sz="2400" dirty="0" smtClean="0">
                <a:cs typeface="B Nazanin" panose="00000400000000000000" pitchFamily="2" charset="-78"/>
              </a:rPr>
              <a:t>و</a:t>
            </a:r>
            <a:r>
              <a:rPr lang="fa-IR" sz="2400" dirty="0">
                <a:cs typeface="B Nazanin" panose="00000400000000000000" pitchFamily="2" charset="-78"/>
              </a:rPr>
              <a:t>رسمی، و چند طرح دیگر كه آزادانه با موقعیت مكانی محل تطبیق یافته بود.</a:t>
            </a:r>
            <a:endParaRPr lang="en-US" sz="2400" dirty="0">
              <a:cs typeface="B Nazanin" panose="00000400000000000000" pitchFamily="2" charset="-78"/>
            </a:endParaRPr>
          </a:p>
        </p:txBody>
      </p:sp>
      <p:sp>
        <p:nvSpPr>
          <p:cNvPr id="6" name="TextBox 7"/>
          <p:cNvSpPr txBox="1"/>
          <p:nvPr/>
        </p:nvSpPr>
        <p:spPr>
          <a:xfrm>
            <a:off x="8585303" y="5274754"/>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a:t>
            </a:r>
            <a:r>
              <a:rPr lang="fa-IR" dirty="0" smtClean="0">
                <a:cs typeface="B Nazanin" panose="00000400000000000000" pitchFamily="2" charset="-78"/>
              </a:rPr>
              <a:t>1392) </a:t>
            </a:r>
            <a:endParaRPr lang="fa-IR" dirty="0">
              <a:cs typeface="B Nazanin" panose="00000400000000000000" pitchFamily="2" charset="-78"/>
            </a:endParaRPr>
          </a:p>
        </p:txBody>
      </p:sp>
    </p:spTree>
    <p:extLst>
      <p:ext uri="{BB962C8B-B14F-4D97-AF65-F5344CB8AC3E}">
        <p14:creationId xmlns:p14="http://schemas.microsoft.com/office/powerpoint/2010/main" val="10145323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692461" y="217985"/>
            <a:ext cx="4726547" cy="1692771"/>
          </a:xfrm>
          <a:prstGeom prst="rect">
            <a:avLst/>
          </a:prstGeom>
          <a:noFill/>
        </p:spPr>
        <p:txBody>
          <a:bodyPr wrap="square" rtlCol="0">
            <a:spAutoFit/>
          </a:bodyPr>
          <a:lstStyle/>
          <a:p>
            <a:pPr algn="r"/>
            <a:r>
              <a:rPr lang="fa-IR" sz="2400" dirty="0">
                <a:cs typeface="B Nazanin" panose="00000400000000000000" pitchFamily="2" charset="-78"/>
              </a:rPr>
              <a:t>پیترو </a:t>
            </a:r>
            <a:r>
              <a:rPr lang="fa-IR" sz="2400" dirty="0" smtClean="0">
                <a:cs typeface="B Nazanin" panose="00000400000000000000" pitchFamily="2" charset="-78"/>
              </a:rPr>
              <a:t>كاتانئو</a:t>
            </a:r>
          </a:p>
          <a:p>
            <a:pPr algn="r"/>
            <a:r>
              <a:rPr lang="fa-IR" sz="2000" dirty="0" smtClean="0">
                <a:cs typeface="B Nazanin" panose="00000400000000000000" pitchFamily="2" charset="-78"/>
              </a:rPr>
              <a:t>چاپ </a:t>
            </a:r>
            <a:r>
              <a:rPr lang="fa-IR" sz="2000" dirty="0">
                <a:cs typeface="B Nazanin" panose="00000400000000000000" pitchFamily="2" charset="-78"/>
              </a:rPr>
              <a:t>چهار رساله در باب </a:t>
            </a:r>
            <a:r>
              <a:rPr lang="fa-IR" sz="2000" dirty="0" smtClean="0">
                <a:cs typeface="B Nazanin" panose="00000400000000000000" pitchFamily="2" charset="-78"/>
              </a:rPr>
              <a:t>معماری </a:t>
            </a:r>
            <a:r>
              <a:rPr lang="fa-IR" sz="2000" dirty="0">
                <a:cs typeface="B Nazanin" panose="00000400000000000000" pitchFamily="2" charset="-78"/>
              </a:rPr>
              <a:t>مشتمل بر نقشه چند شهر آرمانی </a:t>
            </a:r>
            <a:r>
              <a:rPr lang="fa-IR" sz="2000" dirty="0" smtClean="0">
                <a:cs typeface="B Nazanin" panose="00000400000000000000" pitchFamily="2" charset="-78"/>
              </a:rPr>
              <a:t>بزرگ </a:t>
            </a:r>
            <a:r>
              <a:rPr lang="fa-IR" sz="2000" dirty="0">
                <a:cs typeface="B Nazanin" panose="00000400000000000000" pitchFamily="2" charset="-78"/>
              </a:rPr>
              <a:t>شكل گرفته بر اساس یك چند ضلعی منظم و در </a:t>
            </a:r>
            <a:r>
              <a:rPr lang="fa-IR" sz="2000" dirty="0" smtClean="0">
                <a:cs typeface="B Nazanin" panose="00000400000000000000" pitchFamily="2" charset="-78"/>
              </a:rPr>
              <a:t>بر</a:t>
            </a:r>
            <a:r>
              <a:rPr lang="fa-IR" sz="2000" dirty="0">
                <a:cs typeface="B Nazanin" panose="00000400000000000000" pitchFamily="2" charset="-78"/>
              </a:rPr>
              <a:t>گیرنده ارگ حكومتی </a:t>
            </a:r>
            <a:r>
              <a:rPr lang="fa-IR" sz="2000" dirty="0" smtClean="0">
                <a:cs typeface="B Nazanin" panose="00000400000000000000" pitchFamily="2" charset="-78"/>
              </a:rPr>
              <a:t>مستقل </a:t>
            </a:r>
            <a:r>
              <a:rPr lang="fa-IR" sz="2000" dirty="0">
                <a:cs typeface="B Nazanin" panose="00000400000000000000" pitchFamily="2" charset="-78"/>
              </a:rPr>
              <a:t>استفاده در 50 </a:t>
            </a:r>
            <a:r>
              <a:rPr lang="fa-IR" sz="2000" dirty="0" smtClean="0">
                <a:cs typeface="B Nazanin" panose="00000400000000000000" pitchFamily="2" charset="-78"/>
              </a:rPr>
              <a:t>سال </a:t>
            </a:r>
            <a:r>
              <a:rPr lang="fa-IR" sz="2000" dirty="0">
                <a:cs typeface="B Nazanin" panose="00000400000000000000" pitchFamily="2" charset="-78"/>
              </a:rPr>
              <a:t>بعد، در سال 1606 ، برای طراحی منهایم</a:t>
            </a:r>
            <a:endParaRPr lang="en-US" sz="20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746088" y="42046"/>
            <a:ext cx="4250914" cy="3494719"/>
          </a:xfrm>
          <a:prstGeom prst="rect">
            <a:avLst/>
          </a:prstGeom>
        </p:spPr>
      </p:pic>
      <p:sp>
        <p:nvSpPr>
          <p:cNvPr id="8" name="TextBox 7"/>
          <p:cNvSpPr txBox="1"/>
          <p:nvPr/>
        </p:nvSpPr>
        <p:spPr>
          <a:xfrm>
            <a:off x="1050281" y="4240864"/>
            <a:ext cx="5234609" cy="1631216"/>
          </a:xfrm>
          <a:prstGeom prst="rect">
            <a:avLst/>
          </a:prstGeom>
          <a:noFill/>
        </p:spPr>
        <p:txBody>
          <a:bodyPr wrap="square" rtlCol="0">
            <a:spAutoFit/>
          </a:bodyPr>
          <a:lstStyle/>
          <a:p>
            <a:pPr algn="r"/>
            <a:r>
              <a:rPr lang="fa-IR" sz="2800" dirty="0">
                <a:cs typeface="B Nazanin" panose="00000400000000000000" pitchFamily="2" charset="-78"/>
              </a:rPr>
              <a:t>بون آیوتو </a:t>
            </a:r>
            <a:r>
              <a:rPr lang="fa-IR" sz="2800" dirty="0" smtClean="0">
                <a:cs typeface="B Nazanin" panose="00000400000000000000" pitchFamily="2" charset="-78"/>
              </a:rPr>
              <a:t>لورینی</a:t>
            </a:r>
          </a:p>
          <a:p>
            <a:pPr algn="r"/>
            <a:r>
              <a:rPr lang="fa-IR" sz="2400" dirty="0" smtClean="0">
                <a:cs typeface="B Nazanin" panose="00000400000000000000" pitchFamily="2" charset="-78"/>
              </a:rPr>
              <a:t>در </a:t>
            </a:r>
            <a:r>
              <a:rPr lang="fa-IR" sz="2400" dirty="0">
                <a:cs typeface="B Nazanin" panose="00000400000000000000" pitchFamily="2" charset="-78"/>
              </a:rPr>
              <a:t>كتاب وی: نحوه افزایش مداوم عمق </a:t>
            </a:r>
            <a:r>
              <a:rPr lang="fa-IR" sz="2400" dirty="0" smtClean="0">
                <a:cs typeface="B Nazanin" panose="00000400000000000000" pitchFamily="2" charset="-78"/>
              </a:rPr>
              <a:t>منطقه </a:t>
            </a:r>
            <a:r>
              <a:rPr lang="fa-IR" sz="2400" dirty="0">
                <a:cs typeface="B Nazanin" panose="00000400000000000000" pitchFamily="2" charset="-78"/>
              </a:rPr>
              <a:t>دفاعی به منظور حفظ مناطق حاشیه شهر از </a:t>
            </a:r>
            <a:r>
              <a:rPr lang="fa-IR" sz="2400" dirty="0" smtClean="0">
                <a:cs typeface="B Nazanin" panose="00000400000000000000" pitchFamily="2" charset="-78"/>
              </a:rPr>
              <a:t>خطر </a:t>
            </a:r>
            <a:r>
              <a:rPr lang="fa-IR" sz="2400" dirty="0">
                <a:cs typeface="B Nazanin" panose="00000400000000000000" pitchFamily="2" charset="-78"/>
              </a:rPr>
              <a:t>آتش توپ های دشمن كاملاً مشهود است.</a:t>
            </a:r>
            <a:endParaRPr lang="en-US" sz="2400" dirty="0">
              <a:cs typeface="B Nazanin" panose="00000400000000000000" pitchFamily="2" charset="-78"/>
            </a:endParaRPr>
          </a:p>
        </p:txBody>
      </p:sp>
      <p:pic>
        <p:nvPicPr>
          <p:cNvPr id="9" name="Picture 8"/>
          <p:cNvPicPr>
            <a:picLocks noChangeAspect="1"/>
          </p:cNvPicPr>
          <p:nvPr/>
        </p:nvPicPr>
        <p:blipFill>
          <a:blip r:embed="rId3"/>
          <a:stretch>
            <a:fillRect/>
          </a:stretch>
        </p:blipFill>
        <p:spPr>
          <a:xfrm>
            <a:off x="6431894" y="2693083"/>
            <a:ext cx="3791659" cy="3878858"/>
          </a:xfrm>
          <a:prstGeom prst="rect">
            <a:avLst/>
          </a:prstGeom>
        </p:spPr>
      </p:pic>
      <p:sp>
        <p:nvSpPr>
          <p:cNvPr id="6" name="TextBox 7"/>
          <p:cNvSpPr txBox="1"/>
          <p:nvPr/>
        </p:nvSpPr>
        <p:spPr>
          <a:xfrm>
            <a:off x="0" y="6202609"/>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1390) </a:t>
            </a:r>
          </a:p>
        </p:txBody>
      </p:sp>
    </p:spTree>
    <p:extLst>
      <p:ext uri="{BB962C8B-B14F-4D97-AF65-F5344CB8AC3E}">
        <p14:creationId xmlns:p14="http://schemas.microsoft.com/office/powerpoint/2010/main" val="2281343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par>
                                <p:cTn id="8" presetID="4" presetClass="exit" presetSubtype="32" fill="hold" nodeType="withEffect">
                                  <p:stCondLst>
                                    <p:cond delay="0"/>
                                  </p:stCondLst>
                                  <p:childTnLst>
                                    <p:animEffect transition="out" filter="box(out)">
                                      <p:cBhvr>
                                        <p:cTn id="9" dur="2000"/>
                                        <p:tgtEl>
                                          <p:spTgt spid="4"/>
                                        </p:tgtEl>
                                      </p:cBhvr>
                                    </p:animEffect>
                                    <p:set>
                                      <p:cBhvr>
                                        <p:cTn id="10" dur="1" fill="hold">
                                          <p:stCondLst>
                                            <p:cond delay="19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ox(in)">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2000"/>
                                        <p:tgtEl>
                                          <p:spTgt spid="6"/>
                                        </p:tgtEl>
                                      </p:cBhvr>
                                    </p:animEffect>
                                  </p:childTnLst>
                                </p:cTn>
                              </p:par>
                              <p:par>
                                <p:cTn id="21" presetID="4"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41416" y="1157644"/>
            <a:ext cx="9895211" cy="2739211"/>
          </a:xfrm>
          <a:prstGeom prst="rect">
            <a:avLst/>
          </a:prstGeom>
          <a:noFill/>
        </p:spPr>
        <p:txBody>
          <a:bodyPr wrap="square" rtlCol="0">
            <a:spAutoFit/>
          </a:bodyPr>
          <a:lstStyle/>
          <a:p>
            <a:pPr algn="r"/>
            <a:r>
              <a:rPr lang="fa-IR" sz="3200" dirty="0">
                <a:cs typeface="B Nazanin" panose="00000400000000000000" pitchFamily="2" charset="-78"/>
              </a:rPr>
              <a:t>لئوناردو </a:t>
            </a:r>
            <a:r>
              <a:rPr lang="fa-IR" sz="3200" dirty="0" smtClean="0">
                <a:cs typeface="B Nazanin" panose="00000400000000000000" pitchFamily="2" charset="-78"/>
              </a:rPr>
              <a:t>داوینچی</a:t>
            </a:r>
          </a:p>
          <a:p>
            <a:pPr algn="r"/>
            <a:r>
              <a:rPr lang="fa-IR" sz="2800" dirty="0" smtClean="0">
                <a:cs typeface="B Nazanin" panose="00000400000000000000" pitchFamily="2" charset="-78"/>
              </a:rPr>
              <a:t>ارائه </a:t>
            </a:r>
            <a:r>
              <a:rPr lang="fa-IR" sz="2800" dirty="0">
                <a:cs typeface="B Nazanin" panose="00000400000000000000" pitchFamily="2" charset="-78"/>
              </a:rPr>
              <a:t>طرح تفكیك پیاده و سواره در مسیرهای چند طبقه و تخصیص مسیری خاص برای سنگین ترین </a:t>
            </a:r>
            <a:r>
              <a:rPr lang="fa-IR" sz="2800" dirty="0" smtClean="0">
                <a:cs typeface="B Nazanin" panose="00000400000000000000" pitchFamily="2" charset="-78"/>
              </a:rPr>
              <a:t>تردد </a:t>
            </a:r>
            <a:r>
              <a:rPr lang="fa-IR" sz="2800" dirty="0">
                <a:cs typeface="B Nazanin" panose="00000400000000000000" pitchFamily="2" charset="-78"/>
              </a:rPr>
              <a:t>كالاها در شهر آرمانی </a:t>
            </a:r>
            <a:r>
              <a:rPr lang="fa-IR" sz="2800" dirty="0" smtClean="0">
                <a:cs typeface="B Nazanin" panose="00000400000000000000" pitchFamily="2" charset="-78"/>
              </a:rPr>
              <a:t>خود</a:t>
            </a:r>
          </a:p>
          <a:p>
            <a:pPr algn="r"/>
            <a:r>
              <a:rPr lang="fa-IR" sz="2800" dirty="0" smtClean="0">
                <a:cs typeface="B Nazanin" panose="00000400000000000000" pitchFamily="2" charset="-78"/>
              </a:rPr>
              <a:t>طرح </a:t>
            </a:r>
            <a:r>
              <a:rPr lang="fa-IR" sz="2800" dirty="0">
                <a:cs typeface="B Nazanin" panose="00000400000000000000" pitchFamily="2" charset="-78"/>
              </a:rPr>
              <a:t>بدیع ایجاد كانالی از پیزا به فلورانس با ایجاد تغییراتی خاص </a:t>
            </a:r>
            <a:r>
              <a:rPr lang="fa-IR" sz="2800" dirty="0" smtClean="0">
                <a:cs typeface="B Nazanin" panose="00000400000000000000" pitchFamily="2" charset="-78"/>
              </a:rPr>
              <a:t>در</a:t>
            </a:r>
            <a:r>
              <a:rPr lang="fa-IR" sz="2800" dirty="0">
                <a:cs typeface="B Nazanin" panose="00000400000000000000" pitchFamily="2" charset="-78"/>
              </a:rPr>
              <a:t>مسیر رودخانه </a:t>
            </a:r>
            <a:r>
              <a:rPr lang="fa-IR" sz="2800" dirty="0" smtClean="0">
                <a:cs typeface="B Nazanin" panose="00000400000000000000" pitchFamily="2" charset="-78"/>
              </a:rPr>
              <a:t>آرنو</a:t>
            </a:r>
            <a:endParaRPr lang="en-US" sz="2800" dirty="0" smtClean="0">
              <a:cs typeface="B Nazanin" panose="00000400000000000000" pitchFamily="2" charset="-78"/>
            </a:endParaRPr>
          </a:p>
          <a:p>
            <a:pPr algn="r"/>
            <a:r>
              <a:rPr lang="fa-IR" sz="2800" dirty="0">
                <a:cs typeface="B Nazanin" panose="00000400000000000000" pitchFamily="2" charset="-78"/>
              </a:rPr>
              <a:t>عدم اجرای كامل هیچ یك از آثار و طرح های وی به جز حصارهای چند شهر</a:t>
            </a:r>
          </a:p>
          <a:p>
            <a:pPr algn="r"/>
            <a:endParaRPr lang="en-US" sz="2800"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2140038" y="3896855"/>
            <a:ext cx="7289074" cy="2703360"/>
          </a:xfrm>
          <a:prstGeom prst="rect">
            <a:avLst/>
          </a:prstGeom>
        </p:spPr>
      </p:pic>
      <p:pic>
        <p:nvPicPr>
          <p:cNvPr id="4" name="Picture 5" descr="C:\Users\asus\Desktop\رنسانس\kingsgalleries. com.jp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516" y="1811108"/>
            <a:ext cx="1231900" cy="149383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TextBox 7"/>
          <p:cNvSpPr txBox="1"/>
          <p:nvPr/>
        </p:nvSpPr>
        <p:spPr>
          <a:xfrm>
            <a:off x="8933219" y="3896855"/>
            <a:ext cx="250340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sz="2000" dirty="0">
                <a:cs typeface="B Nazanin" panose="00000400000000000000" pitchFamily="2" charset="-78"/>
              </a:rPr>
              <a:t>(جیمز موریس، </a:t>
            </a:r>
            <a:r>
              <a:rPr lang="fa-IR" sz="2000" dirty="0" smtClean="0">
                <a:cs typeface="B Nazanin" panose="00000400000000000000" pitchFamily="2" charset="-78"/>
              </a:rPr>
              <a:t>1392) </a:t>
            </a:r>
            <a:endParaRPr lang="fa-IR" sz="2000" dirty="0">
              <a:cs typeface="B Nazanin" panose="00000400000000000000" pitchFamily="2" charset="-78"/>
            </a:endParaRPr>
          </a:p>
        </p:txBody>
      </p:sp>
    </p:spTree>
    <p:extLst>
      <p:ext uri="{BB962C8B-B14F-4D97-AF65-F5344CB8AC3E}">
        <p14:creationId xmlns:p14="http://schemas.microsoft.com/office/powerpoint/2010/main" val="33084087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9313" y="1207441"/>
            <a:ext cx="8520580" cy="2000548"/>
          </a:xfrm>
          <a:prstGeom prst="rect">
            <a:avLst/>
          </a:prstGeom>
          <a:noFill/>
        </p:spPr>
        <p:txBody>
          <a:bodyPr wrap="square" rtlCol="0">
            <a:spAutoFit/>
          </a:bodyPr>
          <a:lstStyle/>
          <a:p>
            <a:pPr algn="r"/>
            <a:r>
              <a:rPr lang="fa-IR" sz="2800" dirty="0">
                <a:cs typeface="B Nazanin" panose="00000400000000000000" pitchFamily="2" charset="-78"/>
              </a:rPr>
              <a:t>وینچنسو </a:t>
            </a:r>
            <a:r>
              <a:rPr lang="fa-IR" sz="2800" dirty="0" smtClean="0">
                <a:cs typeface="B Nazanin" panose="00000400000000000000" pitchFamily="2" charset="-78"/>
              </a:rPr>
              <a:t>اسكاموتسی</a:t>
            </a:r>
          </a:p>
          <a:p>
            <a:pPr algn="r"/>
            <a:r>
              <a:rPr lang="fa-IR" sz="2400" dirty="0" smtClean="0">
                <a:cs typeface="B Nazanin" panose="00000400000000000000" pitchFamily="2" charset="-78"/>
              </a:rPr>
              <a:t>ترسیم </a:t>
            </a:r>
            <a:r>
              <a:rPr lang="fa-IR" sz="2400" dirty="0">
                <a:cs typeface="B Nazanin" panose="00000400000000000000" pitchFamily="2" charset="-78"/>
              </a:rPr>
              <a:t>نقشه كامل شهر خیالی محصور در رساله </a:t>
            </a:r>
            <a:r>
              <a:rPr lang="fa-IR" sz="2400" dirty="0" smtClean="0">
                <a:cs typeface="B Nazanin" panose="00000400000000000000" pitchFamily="2" charset="-78"/>
              </a:rPr>
              <a:t>خود</a:t>
            </a:r>
          </a:p>
          <a:p>
            <a:pPr algn="r"/>
            <a:r>
              <a:rPr lang="fa-IR" sz="2400" dirty="0">
                <a:cs typeface="B Nazanin" panose="00000400000000000000" pitchFamily="2" charset="-78"/>
              </a:rPr>
              <a:t>شهر آرمانی اسكاموتسی از همه نظر جز یك تفاوت اساسی همانند </a:t>
            </a:r>
            <a:r>
              <a:rPr lang="fa-IR" sz="2400" dirty="0" smtClean="0">
                <a:cs typeface="B Nazanin" panose="00000400000000000000" pitchFamily="2" charset="-78"/>
              </a:rPr>
              <a:t>پالمانوا</a:t>
            </a:r>
          </a:p>
          <a:p>
            <a:pPr algn="r"/>
            <a:r>
              <a:rPr lang="fa-IR" sz="2400" dirty="0">
                <a:cs typeface="B Nazanin" panose="00000400000000000000" pitchFamily="2" charset="-78"/>
              </a:rPr>
              <a:t>تفاوت شهر آرمانی و پالمانوا: شبكه خیابان های عریضی كه به صورت شطرنجی در میان حصار </a:t>
            </a:r>
            <a:r>
              <a:rPr lang="fa-IR" sz="2400" dirty="0" smtClean="0">
                <a:cs typeface="B Nazanin" panose="00000400000000000000" pitchFamily="2" charset="-78"/>
              </a:rPr>
              <a:t>دفاعی </a:t>
            </a:r>
            <a:r>
              <a:rPr lang="fa-IR" sz="2400" dirty="0">
                <a:cs typeface="B Nazanin" panose="00000400000000000000" pitchFamily="2" charset="-78"/>
              </a:rPr>
              <a:t>آن طرح شده</a:t>
            </a:r>
            <a:endParaRPr lang="en-US"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533468" y="1258956"/>
            <a:ext cx="10541726" cy="5308088"/>
          </a:xfrm>
          <a:prstGeom prst="rect">
            <a:avLst/>
          </a:prstGeom>
        </p:spPr>
      </p:pic>
      <p:pic>
        <p:nvPicPr>
          <p:cNvPr id="4" name="Picture 6" descr="C:\Users\asus\Desktop\رنسانس\soane. org.jp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360" y="1454899"/>
            <a:ext cx="1922254" cy="232156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5" name="TextBox 7"/>
          <p:cNvSpPr txBox="1"/>
          <p:nvPr/>
        </p:nvSpPr>
        <p:spPr>
          <a:xfrm>
            <a:off x="8645848" y="3515765"/>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1390) </a:t>
            </a:r>
          </a:p>
        </p:txBody>
      </p:sp>
    </p:spTree>
    <p:extLst>
      <p:ext uri="{BB962C8B-B14F-4D97-AF65-F5344CB8AC3E}">
        <p14:creationId xmlns:p14="http://schemas.microsoft.com/office/powerpoint/2010/main" val="354263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4" presetClass="exit" presetSubtype="32" fill="hold" nodeType="withEffect">
                                  <p:stCondLst>
                                    <p:cond delay="0"/>
                                  </p:stCondLst>
                                  <p:childTnLst>
                                    <p:animEffect transition="out" filter="box(out)">
                                      <p:cBhvr>
                                        <p:cTn id="9" dur="2000"/>
                                        <p:tgtEl>
                                          <p:spTgt spid="4"/>
                                        </p:tgtEl>
                                      </p:cBhvr>
                                    </p:animEffect>
                                    <p:set>
                                      <p:cBhvr>
                                        <p:cTn id="10" dur="1" fill="hold">
                                          <p:stCondLst>
                                            <p:cond delay="1999"/>
                                          </p:stCondLst>
                                        </p:cTn>
                                        <p:tgtEl>
                                          <p:spTgt spid="4"/>
                                        </p:tgtEl>
                                        <p:attrNameLst>
                                          <p:attrName>style.visibility</p:attrName>
                                        </p:attrNameLst>
                                      </p:cBhvr>
                                      <p:to>
                                        <p:strVal val="hidden"/>
                                      </p:to>
                                    </p:set>
                                  </p:childTnLst>
                                </p:cTn>
                              </p:par>
                              <p:par>
                                <p:cTn id="11" presetID="4" presetClass="exit" presetSubtype="32" fill="hold" grpId="0" nodeType="withEffect">
                                  <p:stCondLst>
                                    <p:cond delay="0"/>
                                  </p:stCondLst>
                                  <p:childTnLst>
                                    <p:animEffect transition="out" filter="box(out)">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ox(in)">
                                      <p:cBhvr>
                                        <p:cTn id="1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23852" y="1267097"/>
            <a:ext cx="8948055" cy="5212081"/>
          </a:xfrm>
          <a:prstGeom prst="rect">
            <a:avLst/>
          </a:prstGeom>
        </p:spPr>
      </p:pic>
    </p:spTree>
    <p:extLst>
      <p:ext uri="{BB962C8B-B14F-4D97-AF65-F5344CB8AC3E}">
        <p14:creationId xmlns:p14="http://schemas.microsoft.com/office/powerpoint/2010/main" val="39318765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57600" y="1080739"/>
            <a:ext cx="3670663" cy="892552"/>
          </a:xfrm>
          <a:prstGeom prst="rect">
            <a:avLst/>
          </a:prstGeom>
          <a:noFill/>
        </p:spPr>
        <p:txBody>
          <a:bodyPr wrap="square" rtlCol="0">
            <a:spAutoFit/>
          </a:bodyPr>
          <a:lstStyle/>
          <a:p>
            <a:pPr algn="r"/>
            <a:r>
              <a:rPr lang="fa-IR" sz="2800" dirty="0">
                <a:cs typeface="B Nazanin" panose="00000400000000000000" pitchFamily="2" charset="-78"/>
              </a:rPr>
              <a:t>میادین مهم عصر رنسانس </a:t>
            </a:r>
            <a:r>
              <a:rPr lang="fa-IR" sz="2800" dirty="0" smtClean="0">
                <a:cs typeface="B Nazanin" panose="00000400000000000000" pitchFamily="2" charset="-78"/>
              </a:rPr>
              <a:t>ایتالیا</a:t>
            </a:r>
            <a:endParaRPr lang="en-US" sz="2400" dirty="0">
              <a:cs typeface="B Nazanin" panose="00000400000000000000" pitchFamily="2" charset="-78"/>
            </a:endParaRPr>
          </a:p>
          <a:p>
            <a:pPr algn="r"/>
            <a:endParaRPr lang="en-US" sz="2400"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899" y="2015252"/>
            <a:ext cx="2529840" cy="1897380"/>
          </a:xfrm>
          <a:prstGeom prst="rect">
            <a:avLst/>
          </a:prstGeom>
        </p:spPr>
      </p:pic>
      <p:sp>
        <p:nvSpPr>
          <p:cNvPr id="5" name="TextBox 4"/>
          <p:cNvSpPr txBox="1"/>
          <p:nvPr/>
        </p:nvSpPr>
        <p:spPr>
          <a:xfrm>
            <a:off x="658704" y="4142987"/>
            <a:ext cx="1502229" cy="338554"/>
          </a:xfrm>
          <a:prstGeom prst="rect">
            <a:avLst/>
          </a:prstGeom>
          <a:noFill/>
        </p:spPr>
        <p:txBody>
          <a:bodyPr wrap="square" rtlCol="0">
            <a:spAutoFit/>
          </a:bodyPr>
          <a:lstStyle/>
          <a:p>
            <a:pPr algn="ctr"/>
            <a:r>
              <a:rPr lang="fa-IR" sz="1600" dirty="0">
                <a:cs typeface="B Nazanin" panose="00000400000000000000" pitchFamily="2" charset="-78"/>
              </a:rPr>
              <a:t>پیاتزا دل </a:t>
            </a:r>
            <a:r>
              <a:rPr lang="fa-IR" sz="1600" dirty="0" smtClean="0">
                <a:cs typeface="B Nazanin" panose="00000400000000000000" pitchFamily="2" charset="-78"/>
              </a:rPr>
              <a:t>پوپولو</a:t>
            </a:r>
            <a:endParaRPr lang="fa-IR" sz="1600" dirty="0">
              <a:cs typeface="B Nazanin" panose="00000400000000000000" pitchFamily="2" charset="-78"/>
            </a:endParaRPr>
          </a:p>
        </p:txBody>
      </p:sp>
      <p:sp>
        <p:nvSpPr>
          <p:cNvPr id="7" name="TextBox 6"/>
          <p:cNvSpPr txBox="1"/>
          <p:nvPr/>
        </p:nvSpPr>
        <p:spPr>
          <a:xfrm>
            <a:off x="1171301" y="5254417"/>
            <a:ext cx="1502229" cy="338554"/>
          </a:xfrm>
          <a:prstGeom prst="rect">
            <a:avLst/>
          </a:prstGeom>
          <a:noFill/>
        </p:spPr>
        <p:txBody>
          <a:bodyPr wrap="square" rtlCol="0">
            <a:spAutoFit/>
          </a:bodyPr>
          <a:lstStyle/>
          <a:p>
            <a:pPr algn="ctr"/>
            <a:r>
              <a:rPr lang="fa-IR" sz="1600" dirty="0">
                <a:cs typeface="B Nazanin" panose="00000400000000000000" pitchFamily="2" charset="-78"/>
              </a:rPr>
              <a:t>پیاتزا ناونا</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0296" y="2015252"/>
            <a:ext cx="2529840" cy="1897380"/>
          </a:xfrm>
          <a:prstGeom prst="rect">
            <a:avLst/>
          </a:prstGeom>
        </p:spPr>
      </p:pic>
      <p:sp>
        <p:nvSpPr>
          <p:cNvPr id="9" name="TextBox 8"/>
          <p:cNvSpPr txBox="1"/>
          <p:nvPr/>
        </p:nvSpPr>
        <p:spPr>
          <a:xfrm>
            <a:off x="4524101" y="4039955"/>
            <a:ext cx="1502229" cy="338554"/>
          </a:xfrm>
          <a:prstGeom prst="rect">
            <a:avLst/>
          </a:prstGeom>
          <a:noFill/>
        </p:spPr>
        <p:txBody>
          <a:bodyPr wrap="square" rtlCol="0">
            <a:spAutoFit/>
          </a:bodyPr>
          <a:lstStyle/>
          <a:p>
            <a:pPr algn="ctr"/>
            <a:r>
              <a:rPr lang="fa-IR" sz="1600" dirty="0">
                <a:cs typeface="B Nazanin" panose="00000400000000000000" pitchFamily="2" charset="-78"/>
              </a:rPr>
              <a:t>پیاتزای سن پیتر</a:t>
            </a: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5693" y="1992392"/>
            <a:ext cx="2529839" cy="1920240"/>
          </a:xfrm>
          <a:prstGeom prst="rect">
            <a:avLst/>
          </a:prstGeom>
        </p:spPr>
      </p:pic>
      <p:sp>
        <p:nvSpPr>
          <p:cNvPr id="13" name="Rectangle 12"/>
          <p:cNvSpPr/>
          <p:nvPr/>
        </p:nvSpPr>
        <p:spPr>
          <a:xfrm>
            <a:off x="8498566" y="4142987"/>
            <a:ext cx="1321195" cy="338554"/>
          </a:xfrm>
          <a:prstGeom prst="rect">
            <a:avLst/>
          </a:prstGeom>
        </p:spPr>
        <p:txBody>
          <a:bodyPr wrap="none">
            <a:spAutoFit/>
          </a:bodyPr>
          <a:lstStyle/>
          <a:p>
            <a:pPr algn="r"/>
            <a:r>
              <a:rPr lang="fa-IR" sz="1600" dirty="0">
                <a:cs typeface="B Nazanin" panose="00000400000000000000" pitchFamily="2" charset="-78"/>
              </a:rPr>
              <a:t>پیاتزای سان ماركو</a:t>
            </a: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73530" y="4742675"/>
            <a:ext cx="2519817" cy="1627632"/>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37293" y="4742675"/>
            <a:ext cx="2438400" cy="1627632"/>
          </a:xfrm>
          <a:prstGeom prst="rect">
            <a:avLst/>
          </a:prstGeom>
        </p:spPr>
      </p:pic>
      <p:sp>
        <p:nvSpPr>
          <p:cNvPr id="15" name="TextBox 14"/>
          <p:cNvSpPr txBox="1"/>
          <p:nvPr/>
        </p:nvSpPr>
        <p:spPr>
          <a:xfrm>
            <a:off x="7875693" y="5217937"/>
            <a:ext cx="1502229" cy="338554"/>
          </a:xfrm>
          <a:prstGeom prst="rect">
            <a:avLst/>
          </a:prstGeom>
          <a:noFill/>
        </p:spPr>
        <p:txBody>
          <a:bodyPr wrap="square" rtlCol="0">
            <a:spAutoFit/>
          </a:bodyPr>
          <a:lstStyle/>
          <a:p>
            <a:pPr algn="ctr"/>
            <a:r>
              <a:rPr lang="fa-IR" sz="1600" dirty="0">
                <a:cs typeface="B Nazanin" panose="00000400000000000000" pitchFamily="2" charset="-78"/>
              </a:rPr>
              <a:t>پیاتزا كاپیتول</a:t>
            </a:r>
          </a:p>
        </p:txBody>
      </p:sp>
    </p:spTree>
    <p:extLst>
      <p:ext uri="{BB962C8B-B14F-4D97-AF65-F5344CB8AC3E}">
        <p14:creationId xmlns:p14="http://schemas.microsoft.com/office/powerpoint/2010/main" val="23182981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08422" y="1045028"/>
            <a:ext cx="1776549" cy="584775"/>
          </a:xfrm>
          <a:prstGeom prst="rect">
            <a:avLst/>
          </a:prstGeom>
          <a:noFill/>
        </p:spPr>
        <p:txBody>
          <a:bodyPr wrap="square" rtlCol="1">
            <a:spAutoFit/>
          </a:bodyPr>
          <a:lstStyle/>
          <a:p>
            <a:pPr algn="r" rtl="1"/>
            <a:r>
              <a:rPr lang="fa-IR" sz="3200" dirty="0">
                <a:cs typeface="B Nazanin" panose="00000400000000000000" pitchFamily="2" charset="-78"/>
              </a:rPr>
              <a:t>منابع</a:t>
            </a:r>
          </a:p>
        </p:txBody>
      </p:sp>
      <p:sp>
        <p:nvSpPr>
          <p:cNvPr id="3" name="TextBox 2"/>
          <p:cNvSpPr txBox="1"/>
          <p:nvPr/>
        </p:nvSpPr>
        <p:spPr>
          <a:xfrm>
            <a:off x="927463" y="1959429"/>
            <a:ext cx="10071463" cy="461665"/>
          </a:xfrm>
          <a:prstGeom prst="rect">
            <a:avLst/>
          </a:prstGeom>
          <a:noFill/>
        </p:spPr>
        <p:txBody>
          <a:bodyPr wrap="square" rtlCol="1">
            <a:spAutoFit/>
          </a:bodyPr>
          <a:lstStyle/>
          <a:p>
            <a:pPr lvl="0" algn="r" rtl="1"/>
            <a:r>
              <a:rPr lang="fa-IR" sz="2400" dirty="0">
                <a:cs typeface="B Nazanin" panose="00000400000000000000" pitchFamily="2" charset="-78"/>
              </a:rPr>
              <a:t>موریس،جیمز(1392)،تاریخ شکل شهر،ترجمه راضیه رضازاده ،انتشارات دانشگاه علم و </a:t>
            </a:r>
            <a:r>
              <a:rPr lang="fa-IR" sz="2400" dirty="0" smtClean="0">
                <a:cs typeface="B Nazanin" panose="00000400000000000000" pitchFamily="2" charset="-78"/>
              </a:rPr>
              <a:t>صنعت</a:t>
            </a:r>
            <a:endParaRPr lang="fa-IR" sz="2400" dirty="0">
              <a:cs typeface="B Nazanin" panose="00000400000000000000" pitchFamily="2" charset="-78"/>
            </a:endParaRPr>
          </a:p>
        </p:txBody>
      </p:sp>
      <p:sp>
        <p:nvSpPr>
          <p:cNvPr id="4" name="TextBox 4"/>
          <p:cNvSpPr txBox="1"/>
          <p:nvPr/>
        </p:nvSpPr>
        <p:spPr>
          <a:xfrm>
            <a:off x="8277067" y="2566053"/>
            <a:ext cx="3193143"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cs typeface="B Nazanin" panose="00000400000000000000" pitchFamily="2" charset="-78"/>
              </a:rPr>
              <a:t>www.en.Wikipedia.org</a:t>
            </a:r>
            <a:endParaRPr lang="en-US" sz="1600" dirty="0">
              <a:cs typeface="B Nazanin" panose="00000400000000000000" pitchFamily="2" charset="-78"/>
            </a:endParaRPr>
          </a:p>
        </p:txBody>
      </p:sp>
      <p:sp>
        <p:nvSpPr>
          <p:cNvPr id="5" name="TextBox 4"/>
          <p:cNvSpPr txBox="1"/>
          <p:nvPr/>
        </p:nvSpPr>
        <p:spPr>
          <a:xfrm>
            <a:off x="8323134" y="3018789"/>
            <a:ext cx="3101008" cy="338554"/>
          </a:xfrm>
          <a:prstGeom prst="rect">
            <a:avLst/>
          </a:prstGeom>
          <a:noFill/>
        </p:spPr>
        <p:txBody>
          <a:bodyPr wrap="square" rtlCol="0">
            <a:spAutoFit/>
          </a:bodyPr>
          <a:lstStyle/>
          <a:p>
            <a:pPr algn="ctr"/>
            <a:r>
              <a:rPr lang="en-US" sz="1600" dirty="0" smtClean="0">
                <a:cs typeface="B Nazanin" panose="00000400000000000000" pitchFamily="2" charset="-78"/>
              </a:rPr>
              <a:t>www.visitberlin.de</a:t>
            </a:r>
          </a:p>
        </p:txBody>
      </p:sp>
      <p:sp>
        <p:nvSpPr>
          <p:cNvPr id="6" name="TextBox 4"/>
          <p:cNvSpPr txBox="1"/>
          <p:nvPr/>
        </p:nvSpPr>
        <p:spPr>
          <a:xfrm>
            <a:off x="8323134" y="3471525"/>
            <a:ext cx="3193143"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cs typeface="B Nazanin" panose="00000400000000000000" pitchFamily="2" charset="-78"/>
              </a:rPr>
              <a:t>www.fa.Wikipedia.org</a:t>
            </a:r>
            <a:endParaRPr lang="en-US" sz="1600" dirty="0">
              <a:cs typeface="B Nazanin" panose="00000400000000000000" pitchFamily="2" charset="-78"/>
            </a:endParaRPr>
          </a:p>
        </p:txBody>
      </p:sp>
      <p:sp>
        <p:nvSpPr>
          <p:cNvPr id="7" name="TextBox 6"/>
          <p:cNvSpPr txBox="1"/>
          <p:nvPr/>
        </p:nvSpPr>
        <p:spPr>
          <a:xfrm>
            <a:off x="5935382" y="3924261"/>
            <a:ext cx="5063544" cy="338554"/>
          </a:xfrm>
          <a:prstGeom prst="rect">
            <a:avLst/>
          </a:prstGeom>
          <a:noFill/>
        </p:spPr>
        <p:txBody>
          <a:bodyPr wrap="square" rtlCol="0">
            <a:spAutoFit/>
          </a:bodyPr>
          <a:lstStyle/>
          <a:p>
            <a:r>
              <a:rPr lang="en-US" sz="1600" dirty="0" smtClean="0">
                <a:cs typeface="B Nazanin" panose="00000400000000000000" pitchFamily="2" charset="-78"/>
              </a:rPr>
              <a:t>(Heinrich </a:t>
            </a:r>
            <a:r>
              <a:rPr lang="en-US" sz="1600" dirty="0" err="1" smtClean="0">
                <a:cs typeface="B Nazanin" panose="00000400000000000000" pitchFamily="2" charset="-78"/>
              </a:rPr>
              <a:t>wolffin</a:t>
            </a:r>
            <a:r>
              <a:rPr lang="en-US" sz="1600" dirty="0" smtClean="0">
                <a:cs typeface="B Nazanin" panose="00000400000000000000" pitchFamily="2" charset="-78"/>
              </a:rPr>
              <a:t>, </a:t>
            </a:r>
            <a:r>
              <a:rPr lang="en-US" sz="1600" dirty="0" err="1" smtClean="0">
                <a:cs typeface="B Nazanin" panose="00000400000000000000" pitchFamily="2" charset="-78"/>
              </a:rPr>
              <a:t>Renaissanse</a:t>
            </a:r>
            <a:r>
              <a:rPr lang="en-US" sz="1600" dirty="0" smtClean="0">
                <a:cs typeface="B Nazanin" panose="00000400000000000000" pitchFamily="2" charset="-78"/>
              </a:rPr>
              <a:t> and Baroque)</a:t>
            </a:r>
            <a:endParaRPr lang="en-US" sz="1600" dirty="0">
              <a:cs typeface="B Nazanin" panose="00000400000000000000" pitchFamily="2" charset="-78"/>
            </a:endParaRPr>
          </a:p>
        </p:txBody>
      </p:sp>
      <p:sp>
        <p:nvSpPr>
          <p:cNvPr id="8" name="TextBox 7"/>
          <p:cNvSpPr txBox="1"/>
          <p:nvPr/>
        </p:nvSpPr>
        <p:spPr>
          <a:xfrm>
            <a:off x="7236823" y="4293593"/>
            <a:ext cx="3762103" cy="338554"/>
          </a:xfrm>
          <a:prstGeom prst="rect">
            <a:avLst/>
          </a:prstGeom>
          <a:noFill/>
        </p:spPr>
        <p:txBody>
          <a:bodyPr wrap="square" rtlCol="0">
            <a:spAutoFit/>
          </a:bodyPr>
          <a:lstStyle/>
          <a:p>
            <a:r>
              <a:rPr lang="en-US" sz="1600" dirty="0" smtClean="0">
                <a:cs typeface="B Nazanin" panose="00000400000000000000" pitchFamily="2" charset="-78"/>
              </a:rPr>
              <a:t>(Paul </a:t>
            </a:r>
            <a:r>
              <a:rPr lang="en-US" sz="1600" dirty="0" err="1" smtClean="0">
                <a:cs typeface="B Nazanin" panose="00000400000000000000" pitchFamily="2" charset="-78"/>
              </a:rPr>
              <a:t>Zucker</a:t>
            </a:r>
            <a:r>
              <a:rPr lang="en-US" sz="1600" dirty="0" smtClean="0">
                <a:cs typeface="B Nazanin" panose="00000400000000000000" pitchFamily="2" charset="-78"/>
              </a:rPr>
              <a:t>, Town and Square)</a:t>
            </a:r>
            <a:endParaRPr lang="en-US" sz="1600" dirty="0">
              <a:cs typeface="B Nazanin" panose="00000400000000000000" pitchFamily="2" charset="-78"/>
            </a:endParaRPr>
          </a:p>
        </p:txBody>
      </p:sp>
      <p:sp>
        <p:nvSpPr>
          <p:cNvPr id="9" name="TextBox 8"/>
          <p:cNvSpPr txBox="1"/>
          <p:nvPr/>
        </p:nvSpPr>
        <p:spPr>
          <a:xfrm>
            <a:off x="3842373" y="4662925"/>
            <a:ext cx="7116418" cy="338554"/>
          </a:xfrm>
          <a:prstGeom prst="rect">
            <a:avLst/>
          </a:prstGeom>
          <a:noFill/>
        </p:spPr>
        <p:txBody>
          <a:bodyPr wrap="square" rtlCol="0">
            <a:spAutoFit/>
          </a:bodyPr>
          <a:lstStyle/>
          <a:p>
            <a:r>
              <a:rPr lang="en-US" sz="1600" dirty="0" smtClean="0">
                <a:cs typeface="B Nazanin" panose="00000400000000000000" pitchFamily="2" charset="-78"/>
              </a:rPr>
              <a:t>(</a:t>
            </a:r>
            <a:r>
              <a:rPr lang="en-US" sz="1600" dirty="0" err="1" smtClean="0">
                <a:cs typeface="B Nazanin" panose="00000400000000000000" pitchFamily="2" charset="-78"/>
              </a:rPr>
              <a:t>R.Funneaux</a:t>
            </a:r>
            <a:r>
              <a:rPr lang="en-US" sz="1600" dirty="0" smtClean="0">
                <a:cs typeface="B Nazanin" panose="00000400000000000000" pitchFamily="2" charset="-78"/>
              </a:rPr>
              <a:t> Jordan, </a:t>
            </a:r>
            <a:r>
              <a:rPr lang="en-US" sz="1600" dirty="0" err="1" smtClean="0">
                <a:cs typeface="B Nazanin" panose="00000400000000000000" pitchFamily="2" charset="-78"/>
              </a:rPr>
              <a:t>Aconsice</a:t>
            </a:r>
            <a:r>
              <a:rPr lang="en-US" sz="1600" dirty="0" smtClean="0">
                <a:cs typeface="B Nazanin" panose="00000400000000000000" pitchFamily="2" charset="-78"/>
              </a:rPr>
              <a:t> History of Western Architecture)</a:t>
            </a:r>
            <a:endParaRPr lang="en-US" sz="1600" dirty="0">
              <a:cs typeface="B Nazanin" panose="00000400000000000000" pitchFamily="2" charset="-78"/>
            </a:endParaRPr>
          </a:p>
        </p:txBody>
      </p:sp>
    </p:spTree>
    <p:extLst>
      <p:ext uri="{BB962C8B-B14F-4D97-AF65-F5344CB8AC3E}">
        <p14:creationId xmlns:p14="http://schemas.microsoft.com/office/powerpoint/2010/main" val="856739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984602" y="1250452"/>
            <a:ext cx="4229106" cy="4216539"/>
          </a:xfrm>
          <a:prstGeom prst="rect">
            <a:avLst/>
          </a:prstGeom>
          <a:noFill/>
        </p:spPr>
        <p:txBody>
          <a:bodyPr wrap="none" rtlCol="0">
            <a:spAutoFit/>
          </a:bodyPr>
          <a:lstStyle/>
          <a:p>
            <a:pPr algn="r" rtl="1"/>
            <a:r>
              <a:rPr lang="fa-IR" sz="3600" dirty="0" smtClean="0">
                <a:cs typeface="B Homa" panose="00000400000000000000" pitchFamily="2" charset="-78"/>
              </a:rPr>
              <a:t>فهرست:</a:t>
            </a:r>
          </a:p>
          <a:p>
            <a:pPr algn="r" rtl="1"/>
            <a:endParaRPr lang="fa-IR" sz="3600" dirty="0">
              <a:cs typeface="B Homa" panose="00000400000000000000" pitchFamily="2" charset="-78"/>
            </a:endParaRPr>
          </a:p>
          <a:p>
            <a:pPr algn="r" rtl="1"/>
            <a:r>
              <a:rPr lang="fa-IR" sz="2800" dirty="0" smtClean="0">
                <a:cs typeface="B Homa" panose="00000400000000000000" pitchFamily="2" charset="-78"/>
              </a:rPr>
              <a:t>رنسانس</a:t>
            </a:r>
          </a:p>
          <a:p>
            <a:pPr algn="r" rtl="1"/>
            <a:r>
              <a:rPr lang="fa-IR" sz="2800" dirty="0" smtClean="0">
                <a:cs typeface="B Homa" panose="00000400000000000000" pitchFamily="2" charset="-78"/>
              </a:rPr>
              <a:t>رنسانس </a:t>
            </a:r>
            <a:r>
              <a:rPr lang="fa-IR" sz="2800" dirty="0">
                <a:cs typeface="B Homa" panose="00000400000000000000" pitchFamily="2" charset="-78"/>
              </a:rPr>
              <a:t>و </a:t>
            </a:r>
            <a:r>
              <a:rPr lang="fa-IR" sz="2800" dirty="0" smtClean="0">
                <a:cs typeface="B Homa" panose="00000400000000000000" pitchFamily="2" charset="-78"/>
              </a:rPr>
              <a:t>باروک</a:t>
            </a:r>
          </a:p>
          <a:p>
            <a:pPr algn="r" rtl="1"/>
            <a:r>
              <a:rPr lang="fa-IR" sz="2800" dirty="0" smtClean="0">
                <a:cs typeface="B Homa" panose="00000400000000000000" pitchFamily="2" charset="-78"/>
              </a:rPr>
              <a:t>رنسانس </a:t>
            </a:r>
            <a:r>
              <a:rPr lang="fa-IR" sz="2800" dirty="0">
                <a:cs typeface="B Homa" panose="00000400000000000000" pitchFamily="2" charset="-78"/>
              </a:rPr>
              <a:t>و </a:t>
            </a:r>
            <a:r>
              <a:rPr lang="fa-IR" sz="2800" dirty="0" smtClean="0">
                <a:cs typeface="B Homa" panose="00000400000000000000" pitchFamily="2" charset="-78"/>
              </a:rPr>
              <a:t>قرون وسطی</a:t>
            </a:r>
          </a:p>
          <a:p>
            <a:pPr algn="r" rtl="1"/>
            <a:r>
              <a:rPr lang="fa-IR" sz="2800" dirty="0">
                <a:cs typeface="B Homa" panose="00000400000000000000" pitchFamily="2" charset="-78"/>
              </a:rPr>
              <a:t>شهرسازی </a:t>
            </a:r>
            <a:r>
              <a:rPr lang="fa-IR" sz="2800" dirty="0" smtClean="0">
                <a:cs typeface="B Homa" panose="00000400000000000000" pitchFamily="2" charset="-78"/>
              </a:rPr>
              <a:t>رنسانس</a:t>
            </a:r>
          </a:p>
          <a:p>
            <a:pPr algn="r" rtl="1"/>
            <a:r>
              <a:rPr lang="fa-IR" sz="2800" dirty="0" smtClean="0">
                <a:cs typeface="B Homa" panose="00000400000000000000" pitchFamily="2" charset="-78"/>
              </a:rPr>
              <a:t>حصارها</a:t>
            </a:r>
          </a:p>
          <a:p>
            <a:pPr algn="r" rtl="1"/>
            <a:r>
              <a:rPr lang="fa-IR" sz="2800" dirty="0" smtClean="0">
                <a:cs typeface="B Homa" panose="00000400000000000000" pitchFamily="2" charset="-78"/>
              </a:rPr>
              <a:t>طراحان شهری رنسانس</a:t>
            </a:r>
          </a:p>
          <a:p>
            <a:pPr algn="r" rtl="1"/>
            <a:r>
              <a:rPr lang="fa-IR" sz="2800" dirty="0" smtClean="0">
                <a:cs typeface="B Homa" panose="00000400000000000000" pitchFamily="2" charset="-78"/>
              </a:rPr>
              <a:t>میادین مهم عصر رنسانس ایتالیا</a:t>
            </a:r>
            <a:endParaRPr lang="en-US" sz="2800" dirty="0">
              <a:cs typeface="B Homa"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9843" y="306428"/>
            <a:ext cx="4369617" cy="6104586"/>
          </a:xfrm>
          <a:prstGeom prst="rect">
            <a:avLst/>
          </a:prstGeom>
        </p:spPr>
      </p:pic>
      <p:sp>
        <p:nvSpPr>
          <p:cNvPr id="5" name="TextBox 4"/>
          <p:cNvSpPr txBox="1"/>
          <p:nvPr/>
        </p:nvSpPr>
        <p:spPr>
          <a:xfrm>
            <a:off x="9437159" y="5466991"/>
            <a:ext cx="1776549" cy="523220"/>
          </a:xfrm>
          <a:prstGeom prst="rect">
            <a:avLst/>
          </a:prstGeom>
          <a:noFill/>
        </p:spPr>
        <p:txBody>
          <a:bodyPr wrap="square" rtlCol="1">
            <a:spAutoFit/>
          </a:bodyPr>
          <a:lstStyle/>
          <a:p>
            <a:pPr algn="r" rtl="1"/>
            <a:r>
              <a:rPr lang="fa-IR" sz="2800" dirty="0">
                <a:cs typeface="B Homa" panose="00000400000000000000" pitchFamily="2" charset="-78"/>
              </a:rPr>
              <a:t>منابع</a:t>
            </a:r>
          </a:p>
        </p:txBody>
      </p:sp>
    </p:spTree>
    <p:extLst>
      <p:ext uri="{BB962C8B-B14F-4D97-AF65-F5344CB8AC3E}">
        <p14:creationId xmlns:p14="http://schemas.microsoft.com/office/powerpoint/2010/main" val="1801248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503831" y="1107583"/>
            <a:ext cx="4726547" cy="4955203"/>
          </a:xfrm>
          <a:prstGeom prst="rect">
            <a:avLst/>
          </a:prstGeom>
          <a:noFill/>
        </p:spPr>
        <p:txBody>
          <a:bodyPr wrap="square" rtlCol="0">
            <a:spAutoFit/>
          </a:bodyPr>
          <a:lstStyle/>
          <a:p>
            <a:pPr algn="r"/>
            <a:r>
              <a:rPr lang="fa-IR" sz="3600" dirty="0" smtClean="0">
                <a:cs typeface="B Nazanin" panose="00000400000000000000" pitchFamily="2" charset="-78"/>
              </a:rPr>
              <a:t>رنسانس</a:t>
            </a:r>
          </a:p>
          <a:p>
            <a:pPr algn="r"/>
            <a:r>
              <a:rPr lang="fa-IR" sz="2800" dirty="0" smtClean="0">
                <a:cs typeface="B Nazanin" panose="00000400000000000000" pitchFamily="2" charset="-78"/>
              </a:rPr>
              <a:t>دوره رنسانس در تاریخ شهرنشینی با آغاز حرکتی در اوایل قرن 15 شروع و تا پایان قرن 18 ادامه می یابد.</a:t>
            </a:r>
            <a:endParaRPr lang="en-US" sz="2800" dirty="0" smtClean="0">
              <a:cs typeface="B Nazanin" panose="00000400000000000000" pitchFamily="2" charset="-78"/>
            </a:endParaRPr>
          </a:p>
          <a:p>
            <a:pPr algn="r"/>
            <a:r>
              <a:rPr lang="fa-IR" sz="2800" dirty="0" smtClean="0">
                <a:cs typeface="B Nazanin" panose="00000400000000000000" pitchFamily="2" charset="-78"/>
              </a:rPr>
              <a:t>رنسانس از لحاظ لغوی به معنای تجدید حیات می باشد.احیای مجدد علاقه به صور مختلف هنر کلاسیک یونان و رم باستان و استفاده از آنها به عنوان الهام بخش نقاشی، مجسمه سازی، معماری و شهرسازی اروپایی. </a:t>
            </a:r>
          </a:p>
          <a:p>
            <a:pPr algn="r"/>
            <a:r>
              <a:rPr lang="fa-IR" sz="2800" dirty="0" smtClean="0">
                <a:cs typeface="B Nazanin" panose="00000400000000000000" pitchFamily="2" charset="-78"/>
              </a:rPr>
              <a:t>  </a:t>
            </a:r>
            <a:endParaRPr lang="fa-IR" sz="2800" dirty="0">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850" y="1179130"/>
            <a:ext cx="5847009" cy="4204239"/>
          </a:xfrm>
          <a:prstGeom prst="rect">
            <a:avLst/>
          </a:prstGeom>
        </p:spPr>
      </p:pic>
      <p:sp>
        <p:nvSpPr>
          <p:cNvPr id="4" name="TextBox 7"/>
          <p:cNvSpPr txBox="1"/>
          <p:nvPr/>
        </p:nvSpPr>
        <p:spPr>
          <a:xfrm>
            <a:off x="8726970" y="6062786"/>
            <a:ext cx="250340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sz="2000" dirty="0">
                <a:cs typeface="B Nazanin" panose="00000400000000000000" pitchFamily="2" charset="-78"/>
              </a:rPr>
              <a:t>(جیمز موریس، </a:t>
            </a:r>
            <a:r>
              <a:rPr lang="fa-IR" sz="2000" dirty="0" smtClean="0">
                <a:cs typeface="B Nazanin" panose="00000400000000000000" pitchFamily="2" charset="-78"/>
              </a:rPr>
              <a:t>1392) </a:t>
            </a:r>
            <a:endParaRPr lang="fa-IR" sz="2000" dirty="0">
              <a:cs typeface="B Nazanin" panose="00000400000000000000" pitchFamily="2" charset="-78"/>
            </a:endParaRPr>
          </a:p>
        </p:txBody>
      </p:sp>
      <p:sp>
        <p:nvSpPr>
          <p:cNvPr id="3" name="TextBox 2"/>
          <p:cNvSpPr txBox="1"/>
          <p:nvPr/>
        </p:nvSpPr>
        <p:spPr>
          <a:xfrm>
            <a:off x="2794715" y="5583424"/>
            <a:ext cx="3387144" cy="369332"/>
          </a:xfrm>
          <a:prstGeom prst="rect">
            <a:avLst/>
          </a:prstGeom>
          <a:noFill/>
        </p:spPr>
        <p:txBody>
          <a:bodyPr wrap="square" rtlCol="0">
            <a:spAutoFit/>
          </a:bodyPr>
          <a:lstStyle/>
          <a:p>
            <a:pPr algn="r"/>
            <a:r>
              <a:rPr lang="fa-IR" dirty="0" smtClean="0">
                <a:cs typeface="B Nazanin" panose="00000400000000000000" pitchFamily="2" charset="-78"/>
              </a:rPr>
              <a:t>بیمارستان فوندلینگ،اثر فیلیپو برونلسکی</a:t>
            </a:r>
            <a:endParaRPr lang="en-US" dirty="0">
              <a:cs typeface="B Nazanin" panose="00000400000000000000" pitchFamily="2" charset="-78"/>
            </a:endParaRPr>
          </a:p>
        </p:txBody>
      </p:sp>
      <p:sp>
        <p:nvSpPr>
          <p:cNvPr id="6" name="TextBox 4"/>
          <p:cNvSpPr txBox="1"/>
          <p:nvPr/>
        </p:nvSpPr>
        <p:spPr>
          <a:xfrm>
            <a:off x="334850" y="5596487"/>
            <a:ext cx="319314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www.en.Wikipedia.org</a:t>
            </a:r>
            <a:endParaRPr lang="en-US" dirty="0"/>
          </a:p>
        </p:txBody>
      </p:sp>
    </p:spTree>
    <p:extLst>
      <p:ext uri="{BB962C8B-B14F-4D97-AF65-F5344CB8AC3E}">
        <p14:creationId xmlns:p14="http://schemas.microsoft.com/office/powerpoint/2010/main" val="2751010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93704" y="1674254"/>
            <a:ext cx="5410916" cy="3970318"/>
          </a:xfrm>
          <a:prstGeom prst="rect">
            <a:avLst/>
          </a:prstGeom>
          <a:noFill/>
        </p:spPr>
        <p:txBody>
          <a:bodyPr wrap="square" rtlCol="0">
            <a:spAutoFit/>
          </a:bodyPr>
          <a:lstStyle/>
          <a:p>
            <a:pPr algn="r"/>
            <a:r>
              <a:rPr lang="fa-IR" sz="2800" dirty="0" smtClean="0">
                <a:cs typeface="B Nazanin" panose="00000400000000000000" pitchFamily="2" charset="-78"/>
              </a:rPr>
              <a:t>رنسانس در فلورانس آغازشد جائیکه به گفته نیکلاس پورنز یک موقعیت خاص اجتماعی با وضعیت طبیعی کشور و مردم و رسومات خاص تاریخی آن تطابق یافته بود.</a:t>
            </a:r>
          </a:p>
          <a:p>
            <a:pPr algn="r"/>
            <a:r>
              <a:rPr lang="fa-IR" sz="2800" dirty="0" smtClean="0">
                <a:cs typeface="B Nazanin" panose="00000400000000000000" pitchFamily="2" charset="-78"/>
              </a:rPr>
              <a:t>ایتالیا هرگز به سبک گوتیک که سبکی شمالی محسوب می شد روی خوش نشان نداد و سرزمینی بود که آثار معماری باشکوه رومی در آن به وفور یافت می شد.</a:t>
            </a:r>
          </a:p>
          <a:p>
            <a:pPr algn="r"/>
            <a:r>
              <a:rPr lang="fa-IR" sz="2800" dirty="0" smtClean="0">
                <a:cs typeface="B Nazanin" panose="00000400000000000000" pitchFamily="2" charset="-78"/>
              </a:rPr>
              <a:t> </a:t>
            </a:r>
            <a:endParaRPr lang="en-US" sz="2800" dirty="0">
              <a:cs typeface="B Nazanin" panose="00000400000000000000" pitchFamily="2" charset="-78"/>
            </a:endParaRPr>
          </a:p>
        </p:txBody>
      </p:sp>
      <p:sp>
        <p:nvSpPr>
          <p:cNvPr id="3" name="TextBox 7"/>
          <p:cNvSpPr txBox="1"/>
          <p:nvPr/>
        </p:nvSpPr>
        <p:spPr>
          <a:xfrm>
            <a:off x="8611060" y="5799320"/>
            <a:ext cx="250340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sz="2000" dirty="0">
                <a:cs typeface="B Nazanin" panose="00000400000000000000" pitchFamily="2" charset="-78"/>
              </a:rPr>
              <a:t>(جیمز موریس، </a:t>
            </a:r>
            <a:r>
              <a:rPr lang="fa-IR" sz="2000" dirty="0" smtClean="0">
                <a:cs typeface="B Nazanin" panose="00000400000000000000" pitchFamily="2" charset="-78"/>
              </a:rPr>
              <a:t>1392) </a:t>
            </a:r>
            <a:endParaRPr lang="fa-IR" sz="2000"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421" y="1674254"/>
            <a:ext cx="4999141" cy="4125066"/>
          </a:xfrm>
          <a:prstGeom prst="rect">
            <a:avLst/>
          </a:prstGeom>
        </p:spPr>
      </p:pic>
    </p:spTree>
    <p:extLst>
      <p:ext uri="{BB962C8B-B14F-4D97-AF65-F5344CB8AC3E}">
        <p14:creationId xmlns:p14="http://schemas.microsoft.com/office/powerpoint/2010/main" val="3120046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59120" y="1300766"/>
            <a:ext cx="6645499" cy="3970318"/>
          </a:xfrm>
          <a:prstGeom prst="rect">
            <a:avLst/>
          </a:prstGeom>
          <a:noFill/>
        </p:spPr>
        <p:txBody>
          <a:bodyPr wrap="square" rtlCol="0">
            <a:spAutoFit/>
          </a:bodyPr>
          <a:lstStyle/>
          <a:p>
            <a:pPr algn="r"/>
            <a:r>
              <a:rPr lang="fa-IR" sz="2800" dirty="0">
                <a:cs typeface="B Nazanin" panose="00000400000000000000" pitchFamily="2" charset="-78"/>
              </a:rPr>
              <a:t>یکی از علل اصلی گسترش رنسانس توصعه صنعت چاپ </a:t>
            </a:r>
            <a:r>
              <a:rPr lang="fa-IR" sz="2800" dirty="0" smtClean="0">
                <a:cs typeface="B Nazanin" panose="00000400000000000000" pitchFamily="2" charset="-78"/>
              </a:rPr>
              <a:t>بود.</a:t>
            </a:r>
          </a:p>
          <a:p>
            <a:pPr algn="r"/>
            <a:r>
              <a:rPr lang="fa-IR" sz="2800" dirty="0" smtClean="0">
                <a:cs typeface="B Nazanin" panose="00000400000000000000" pitchFamily="2" charset="-78"/>
              </a:rPr>
              <a:t>در تاریخ معماری دوره رنسانس به چهار بخش تقسیم می شود:</a:t>
            </a:r>
          </a:p>
          <a:p>
            <a:pPr algn="r"/>
            <a:r>
              <a:rPr lang="fa-IR" sz="2800" dirty="0" smtClean="0">
                <a:cs typeface="B Nazanin" panose="00000400000000000000" pitchFamily="2" charset="-78"/>
              </a:rPr>
              <a:t>رنسانس نخستین (1420-1500)</a:t>
            </a:r>
          </a:p>
          <a:p>
            <a:pPr algn="r"/>
            <a:r>
              <a:rPr lang="fa-IR" sz="2800" dirty="0" smtClean="0">
                <a:cs typeface="B Nazanin" panose="00000400000000000000" pitchFamily="2" charset="-78"/>
              </a:rPr>
              <a:t>رنسانس پسین (1500-1600)</a:t>
            </a:r>
          </a:p>
          <a:p>
            <a:pPr algn="r"/>
            <a:r>
              <a:rPr lang="fa-IR" sz="2800" dirty="0" smtClean="0">
                <a:cs typeface="B Nazanin" panose="00000400000000000000" pitchFamily="2" charset="-78"/>
              </a:rPr>
              <a:t>باروک (1600-1750)</a:t>
            </a:r>
          </a:p>
          <a:p>
            <a:pPr algn="r"/>
            <a:r>
              <a:rPr lang="fa-IR" sz="2800" dirty="0" smtClean="0">
                <a:cs typeface="B Nazanin" panose="00000400000000000000" pitchFamily="2" charset="-78"/>
              </a:rPr>
              <a:t>روکوکو یانئوکلاسیک (1750-1900)</a:t>
            </a:r>
          </a:p>
          <a:p>
            <a:pPr algn="r"/>
            <a:r>
              <a:rPr lang="fa-IR" sz="2800" dirty="0" smtClean="0">
                <a:cs typeface="B Nazanin" panose="00000400000000000000" pitchFamily="2" charset="-78"/>
              </a:rPr>
              <a:t>در میان این ادوار تنها دوره باروک در رابطه مستقیم با تاریخ شهری است.</a:t>
            </a:r>
            <a:endParaRPr lang="en-US" sz="2800" dirty="0">
              <a:cs typeface="B Nazanin" panose="00000400000000000000" pitchFamily="2" charset="-78"/>
            </a:endParaRPr>
          </a:p>
        </p:txBody>
      </p:sp>
      <p:sp>
        <p:nvSpPr>
          <p:cNvPr id="5" name="TextBox 7"/>
          <p:cNvSpPr txBox="1"/>
          <p:nvPr/>
        </p:nvSpPr>
        <p:spPr>
          <a:xfrm>
            <a:off x="8701211" y="5271084"/>
            <a:ext cx="250340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sz="2000" dirty="0">
                <a:cs typeface="B Nazanin" panose="00000400000000000000" pitchFamily="2" charset="-78"/>
              </a:rPr>
              <a:t>(جیمز موریس، </a:t>
            </a:r>
            <a:r>
              <a:rPr lang="fa-IR" sz="2000" dirty="0" smtClean="0">
                <a:cs typeface="B Nazanin" panose="00000400000000000000" pitchFamily="2" charset="-78"/>
              </a:rPr>
              <a:t>1392) </a:t>
            </a:r>
            <a:endParaRPr lang="fa-IR" sz="2000" dirty="0">
              <a:cs typeface="B Nazanin" panose="00000400000000000000" pitchFamily="2" charset="-78"/>
            </a:endParaRPr>
          </a:p>
        </p:txBody>
      </p:sp>
      <p:sp>
        <p:nvSpPr>
          <p:cNvPr id="3" name="Rectangle 2"/>
          <p:cNvSpPr/>
          <p:nvPr/>
        </p:nvSpPr>
        <p:spPr>
          <a:xfrm>
            <a:off x="863727" y="5242860"/>
            <a:ext cx="2658100" cy="369332"/>
          </a:xfrm>
          <a:prstGeom prst="rect">
            <a:avLst/>
          </a:prstGeom>
        </p:spPr>
        <p:txBody>
          <a:bodyPr wrap="none">
            <a:spAutoFit/>
          </a:bodyPr>
          <a:lstStyle/>
          <a:p>
            <a:r>
              <a:rPr lang="en-US" dirty="0" smtClean="0"/>
              <a:t>www.fa.Wikipedia.org</a:t>
            </a:r>
            <a:endParaRPr lang="en-US" dirty="0"/>
          </a:p>
        </p:txBody>
      </p:sp>
      <p:sp>
        <p:nvSpPr>
          <p:cNvPr id="6" name="Left Arrow 5"/>
          <p:cNvSpPr/>
          <p:nvPr/>
        </p:nvSpPr>
        <p:spPr>
          <a:xfrm>
            <a:off x="11204619" y="1442434"/>
            <a:ext cx="386366" cy="36858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Left Arrow 6"/>
          <p:cNvSpPr/>
          <p:nvPr/>
        </p:nvSpPr>
        <p:spPr>
          <a:xfrm>
            <a:off x="11204619" y="1901167"/>
            <a:ext cx="386366" cy="36858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766" y="1596981"/>
            <a:ext cx="2580061" cy="3259024"/>
          </a:xfrm>
          <a:prstGeom prst="rect">
            <a:avLst/>
          </a:prstGeom>
        </p:spPr>
      </p:pic>
    </p:spTree>
    <p:extLst>
      <p:ext uri="{BB962C8B-B14F-4D97-AF65-F5344CB8AC3E}">
        <p14:creationId xmlns:p14="http://schemas.microsoft.com/office/powerpoint/2010/main" val="39930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3233" y="1021586"/>
            <a:ext cx="11719774" cy="2800767"/>
          </a:xfrm>
          <a:prstGeom prst="rect">
            <a:avLst/>
          </a:prstGeom>
          <a:noFill/>
        </p:spPr>
        <p:txBody>
          <a:bodyPr wrap="square" rtlCol="0">
            <a:spAutoFit/>
          </a:bodyPr>
          <a:lstStyle/>
          <a:p>
            <a:pPr algn="r"/>
            <a:r>
              <a:rPr lang="fa-IR" sz="3600" dirty="0">
                <a:cs typeface="B Nazanin" panose="00000400000000000000" pitchFamily="2" charset="-78"/>
              </a:rPr>
              <a:t>رنسانس و </a:t>
            </a:r>
            <a:r>
              <a:rPr lang="fa-IR" sz="3600" dirty="0" smtClean="0">
                <a:cs typeface="B Nazanin" panose="00000400000000000000" pitchFamily="2" charset="-78"/>
              </a:rPr>
              <a:t>باروک</a:t>
            </a:r>
          </a:p>
          <a:p>
            <a:pPr algn="r"/>
            <a:r>
              <a:rPr lang="fa-IR" sz="2800" dirty="0" smtClean="0">
                <a:cs typeface="B Nazanin" panose="00000400000000000000" pitchFamily="2" charset="-78"/>
              </a:rPr>
              <a:t>برخلاف هنر رنسانس که خواهان سکون و پایداری خاصی در همه ی وجوه بود، از آغاز هنر باروک حالت جهت دار خاص و مشخصی داشت. هنر رنسانس هنر آرامش و زیبایی است... آثار این دوره همه در نهایت کمال هستند،اثری از منع و اجبار یا آشفتگی و ناآرامی در این کارها به چشم نمی خورد اما باروک می خواهد با نیروی تاثیر مستقیم و خرد کننده ی خود ما را به تحرک وا دارد.هدف آن بود که تاثیر این هنرآنی و زود گذر باشد در حالی که تاثیر هنر رنسانس در عین آهستگی و آرامی ،پایدار تر است.</a:t>
            </a:r>
            <a:endParaRPr lang="fa-IR" sz="2800" dirty="0">
              <a:cs typeface="B Nazanin" panose="00000400000000000000"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029" y="4294716"/>
            <a:ext cx="5284631" cy="183562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3120" y="4294717"/>
            <a:ext cx="5173016" cy="1835628"/>
          </a:xfrm>
          <a:prstGeom prst="rect">
            <a:avLst/>
          </a:prstGeom>
        </p:spPr>
      </p:pic>
      <p:sp>
        <p:nvSpPr>
          <p:cNvPr id="5" name="TextBox 4"/>
          <p:cNvSpPr txBox="1"/>
          <p:nvPr/>
        </p:nvSpPr>
        <p:spPr>
          <a:xfrm>
            <a:off x="6310649" y="3822353"/>
            <a:ext cx="5063544" cy="369332"/>
          </a:xfrm>
          <a:prstGeom prst="rect">
            <a:avLst/>
          </a:prstGeom>
          <a:noFill/>
        </p:spPr>
        <p:txBody>
          <a:bodyPr wrap="square" rtlCol="0">
            <a:spAutoFit/>
          </a:bodyPr>
          <a:lstStyle/>
          <a:p>
            <a:r>
              <a:rPr lang="en-US" dirty="0" smtClean="0"/>
              <a:t>(Heinrich </a:t>
            </a:r>
            <a:r>
              <a:rPr lang="en-US" dirty="0" err="1" smtClean="0"/>
              <a:t>wolffin</a:t>
            </a:r>
            <a:r>
              <a:rPr lang="en-US" dirty="0" smtClean="0"/>
              <a:t>, </a:t>
            </a:r>
            <a:r>
              <a:rPr lang="en-US" dirty="0" err="1" smtClean="0"/>
              <a:t>Renaissanse</a:t>
            </a:r>
            <a:r>
              <a:rPr lang="en-US" dirty="0" smtClean="0"/>
              <a:t> and Baroque)</a:t>
            </a:r>
            <a:endParaRPr lang="en-US" dirty="0"/>
          </a:p>
        </p:txBody>
      </p:sp>
      <p:sp>
        <p:nvSpPr>
          <p:cNvPr id="6" name="TextBox 4"/>
          <p:cNvSpPr txBox="1"/>
          <p:nvPr/>
        </p:nvSpPr>
        <p:spPr>
          <a:xfrm>
            <a:off x="6083120" y="6233377"/>
            <a:ext cx="319314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www.en.Wikipedia.org</a:t>
            </a:r>
            <a:endParaRPr lang="en-US" dirty="0"/>
          </a:p>
        </p:txBody>
      </p:sp>
      <p:sp>
        <p:nvSpPr>
          <p:cNvPr id="7" name="TextBox 4"/>
          <p:cNvSpPr txBox="1"/>
          <p:nvPr/>
        </p:nvSpPr>
        <p:spPr>
          <a:xfrm>
            <a:off x="440029" y="6233377"/>
            <a:ext cx="319314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www.en.Wikipedia.org</a:t>
            </a:r>
            <a:endParaRPr lang="en-US" dirty="0"/>
          </a:p>
        </p:txBody>
      </p:sp>
    </p:spTree>
    <p:extLst>
      <p:ext uri="{BB962C8B-B14F-4D97-AF65-F5344CB8AC3E}">
        <p14:creationId xmlns:p14="http://schemas.microsoft.com/office/powerpoint/2010/main" val="3849705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250028" y="39772"/>
            <a:ext cx="6091707" cy="2431435"/>
          </a:xfrm>
          <a:prstGeom prst="rect">
            <a:avLst/>
          </a:prstGeom>
          <a:noFill/>
        </p:spPr>
        <p:txBody>
          <a:bodyPr wrap="square" rtlCol="0">
            <a:spAutoFit/>
          </a:bodyPr>
          <a:lstStyle/>
          <a:p>
            <a:pPr algn="r" rtl="1"/>
            <a:r>
              <a:rPr lang="fa-IR" sz="3200" dirty="0">
                <a:cs typeface="B Nazanin" panose="00000400000000000000" pitchFamily="2" charset="-78"/>
              </a:rPr>
              <a:t>رنسانس و قرون </a:t>
            </a:r>
            <a:r>
              <a:rPr lang="fa-IR" sz="3200" dirty="0" smtClean="0">
                <a:cs typeface="B Nazanin" panose="00000400000000000000" pitchFamily="2" charset="-78"/>
              </a:rPr>
              <a:t>وسطی</a:t>
            </a:r>
          </a:p>
          <a:p>
            <a:pPr algn="r" rtl="1"/>
            <a:r>
              <a:rPr lang="fa-IR" sz="2400" dirty="0" smtClean="0">
                <a:cs typeface="B Nazanin" panose="00000400000000000000" pitchFamily="2" charset="-78"/>
              </a:rPr>
              <a:t>در مقایسه شهرسازی قرون وسطی و رنسانس زوکر می نویسد: که از </a:t>
            </a:r>
            <a:r>
              <a:rPr lang="fa-IR" sz="2400" dirty="0" smtClean="0">
                <a:cs typeface="B Nazanin" panose="00000400000000000000" pitchFamily="2" charset="-78"/>
              </a:rPr>
              <a:t>قرن</a:t>
            </a:r>
            <a:r>
              <a:rPr lang="en-US" sz="2400" dirty="0" smtClean="0">
                <a:cs typeface="B Nazanin" panose="00000400000000000000" pitchFamily="2" charset="-78"/>
              </a:rPr>
              <a:t> </a:t>
            </a:r>
            <a:r>
              <a:rPr lang="fa-IR" sz="2400" dirty="0" smtClean="0">
                <a:cs typeface="B Nazanin" panose="00000400000000000000" pitchFamily="2" charset="-78"/>
              </a:rPr>
              <a:t>پانزدهم </a:t>
            </a:r>
            <a:r>
              <a:rPr lang="fa-IR" sz="2400" dirty="0" smtClean="0">
                <a:cs typeface="B Nazanin" panose="00000400000000000000" pitchFamily="2" charset="-78"/>
              </a:rPr>
              <a:t>به بعد ایده های مشابهی، طراحی معماری، نظریه زیبایی شناسی و اصول شهرسازی را هدایت کرده به آنها جهت دادند.مهمترین این ایده ها، تمایل به نظم و انضباط در مقابل بی نظمی نسبی و پراکندگی فضاهای گوتیک می باشد.</a:t>
            </a:r>
          </a:p>
        </p:txBody>
      </p:sp>
      <p:sp>
        <p:nvSpPr>
          <p:cNvPr id="8" name="TextBox 7"/>
          <p:cNvSpPr txBox="1"/>
          <p:nvPr/>
        </p:nvSpPr>
        <p:spPr>
          <a:xfrm>
            <a:off x="5100033" y="3329185"/>
            <a:ext cx="6349283" cy="2308324"/>
          </a:xfrm>
          <a:prstGeom prst="rect">
            <a:avLst/>
          </a:prstGeom>
          <a:noFill/>
        </p:spPr>
        <p:txBody>
          <a:bodyPr wrap="square" rtlCol="0">
            <a:spAutoFit/>
          </a:bodyPr>
          <a:lstStyle/>
          <a:p>
            <a:pPr algn="r" rtl="1"/>
            <a:r>
              <a:rPr lang="fa-IR" sz="2400" dirty="0">
                <a:cs typeface="B Nazanin" panose="00000400000000000000" pitchFamily="2" charset="-78"/>
              </a:rPr>
              <a:t>فورنوژوردان اظهار می دارد معماری گوتیک در فرانسه پا به عرصه وجود تهاد و با آنکه کاخ ها و قصر های بسیاری به این سبک بنا شد اما اساسا سبکی روحانی و مذهبی بود.رنسانس در ایتالیا ظهور یافت و با آنکه کلیساهای بسیاری به این سبک بنا شد اساسا سبکی درباری و تجاری محسوب می شد.</a:t>
            </a:r>
          </a:p>
          <a:p>
            <a:pPr algn="r" rtl="1"/>
            <a:endParaRPr lang="en-US" sz="2400" dirty="0">
              <a:cs typeface="B Nazanin" panose="00000400000000000000" pitchFamily="2" charset="-78"/>
            </a:endParaRPr>
          </a:p>
        </p:txBody>
      </p:sp>
      <p:sp>
        <p:nvSpPr>
          <p:cNvPr id="9" name="TextBox 8"/>
          <p:cNvSpPr txBox="1"/>
          <p:nvPr/>
        </p:nvSpPr>
        <p:spPr>
          <a:xfrm>
            <a:off x="3992452" y="2591033"/>
            <a:ext cx="6349283" cy="338554"/>
          </a:xfrm>
          <a:prstGeom prst="rect">
            <a:avLst/>
          </a:prstGeom>
          <a:noFill/>
        </p:spPr>
        <p:txBody>
          <a:bodyPr wrap="square" rtlCol="0">
            <a:spAutoFit/>
          </a:bodyPr>
          <a:lstStyle/>
          <a:p>
            <a:pPr algn="r" rtl="1"/>
            <a:r>
              <a:rPr lang="en-US" sz="1600" dirty="0" smtClean="0">
                <a:cs typeface="B Nazanin" panose="00000400000000000000" pitchFamily="2" charset="-78"/>
              </a:rPr>
              <a:t>Paul </a:t>
            </a:r>
            <a:r>
              <a:rPr lang="en-US" sz="1600" dirty="0" err="1" smtClean="0">
                <a:cs typeface="B Nazanin" panose="00000400000000000000" pitchFamily="2" charset="-78"/>
              </a:rPr>
              <a:t>Zucker</a:t>
            </a:r>
            <a:r>
              <a:rPr lang="en-US" sz="1600" dirty="0" smtClean="0">
                <a:cs typeface="B Nazanin" panose="00000400000000000000" pitchFamily="2" charset="-78"/>
              </a:rPr>
              <a:t>, Town and Square</a:t>
            </a:r>
            <a:endParaRPr lang="en-US" sz="1600" dirty="0">
              <a:cs typeface="B Nazanin" panose="00000400000000000000" pitchFamily="2" charset="-78"/>
            </a:endParaRPr>
          </a:p>
        </p:txBody>
      </p:sp>
      <p:sp>
        <p:nvSpPr>
          <p:cNvPr id="10" name="TextBox 9"/>
          <p:cNvSpPr txBox="1"/>
          <p:nvPr/>
        </p:nvSpPr>
        <p:spPr>
          <a:xfrm>
            <a:off x="6310649" y="5575954"/>
            <a:ext cx="4713668" cy="584775"/>
          </a:xfrm>
          <a:prstGeom prst="rect">
            <a:avLst/>
          </a:prstGeom>
          <a:noFill/>
        </p:spPr>
        <p:txBody>
          <a:bodyPr wrap="square" rtlCol="0">
            <a:spAutoFit/>
          </a:bodyPr>
          <a:lstStyle/>
          <a:p>
            <a:pPr algn="r" rtl="1"/>
            <a:r>
              <a:rPr lang="en-US" sz="1600" dirty="0" err="1" smtClean="0">
                <a:cs typeface="B Nazanin" panose="00000400000000000000" pitchFamily="2" charset="-78"/>
              </a:rPr>
              <a:t>R.Funneaux</a:t>
            </a:r>
            <a:r>
              <a:rPr lang="en-US" sz="1600" dirty="0" smtClean="0">
                <a:cs typeface="B Nazanin" panose="00000400000000000000" pitchFamily="2" charset="-78"/>
              </a:rPr>
              <a:t> Jordan, </a:t>
            </a:r>
            <a:r>
              <a:rPr lang="en-US" sz="1600" dirty="0" err="1" smtClean="0">
                <a:cs typeface="B Nazanin" panose="00000400000000000000" pitchFamily="2" charset="-78"/>
              </a:rPr>
              <a:t>Aconsice</a:t>
            </a:r>
            <a:r>
              <a:rPr lang="en-US" sz="1600" dirty="0" smtClean="0">
                <a:cs typeface="B Nazanin" panose="00000400000000000000" pitchFamily="2" charset="-78"/>
              </a:rPr>
              <a:t> History of Western Architecture</a:t>
            </a:r>
            <a:endParaRPr lang="en-US" sz="1600" dirty="0">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457" y="1409304"/>
            <a:ext cx="3744995" cy="4751425"/>
          </a:xfrm>
          <a:prstGeom prst="rect">
            <a:avLst/>
          </a:prstGeom>
        </p:spPr>
      </p:pic>
    </p:spTree>
    <p:extLst>
      <p:ext uri="{BB962C8B-B14F-4D97-AF65-F5344CB8AC3E}">
        <p14:creationId xmlns:p14="http://schemas.microsoft.com/office/powerpoint/2010/main" val="16785783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459" y="1169382"/>
            <a:ext cx="3929336" cy="4931405"/>
          </a:xfrm>
          <a:prstGeom prst="rect">
            <a:avLst/>
          </a:prstGeom>
        </p:spPr>
      </p:pic>
      <p:sp>
        <p:nvSpPr>
          <p:cNvPr id="11" name="TextBox 10"/>
          <p:cNvSpPr txBox="1"/>
          <p:nvPr/>
        </p:nvSpPr>
        <p:spPr>
          <a:xfrm>
            <a:off x="4411933" y="1986288"/>
            <a:ext cx="6792686" cy="3108543"/>
          </a:xfrm>
          <a:prstGeom prst="rect">
            <a:avLst/>
          </a:prstGeom>
          <a:noFill/>
        </p:spPr>
        <p:txBody>
          <a:bodyPr wrap="square" rtlCol="0">
            <a:spAutoFit/>
          </a:bodyPr>
          <a:lstStyle/>
          <a:p>
            <a:pPr algn="r" rtl="1"/>
            <a:r>
              <a:rPr lang="fa-IR" sz="2800" dirty="0" smtClean="0">
                <a:cs typeface="B Nazanin" panose="00000400000000000000" pitchFamily="2" charset="-78"/>
              </a:rPr>
              <a:t>حالت غیر رسمی فضاهای قرون وسطی حتی هنگامی که بر اساس طرحی منظم به وجود آمده بود، منجر به حالت منظرگرایی معماری گوتیک با آن حجم سازی غیر متقارن، خط افق مقطع و جزئیات معمولا پیچیده آن می شد.از طرف دیگر معماری رنسانس حالت غیر رسمی عدم تقارن را نفی می کند و موجد احساس کلاسیک نظم بوده و تاکیدی افقی داشت تا عمودی.</a:t>
            </a:r>
            <a:endParaRPr lang="en-US" sz="2800" dirty="0">
              <a:cs typeface="B Nazanin" panose="00000400000000000000" pitchFamily="2" charset="-78"/>
            </a:endParaRPr>
          </a:p>
        </p:txBody>
      </p:sp>
      <p:sp>
        <p:nvSpPr>
          <p:cNvPr id="12" name="TextBox 7"/>
          <p:cNvSpPr txBox="1"/>
          <p:nvPr/>
        </p:nvSpPr>
        <p:spPr>
          <a:xfrm>
            <a:off x="6292862" y="5094831"/>
            <a:ext cx="2503408"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fa-IR" dirty="0">
                <a:cs typeface="B Nazanin" panose="00000400000000000000" pitchFamily="2" charset="-78"/>
              </a:rPr>
              <a:t>(جیمز موریس، 1390) </a:t>
            </a:r>
          </a:p>
        </p:txBody>
      </p:sp>
    </p:spTree>
    <p:extLst>
      <p:ext uri="{BB962C8B-B14F-4D97-AF65-F5344CB8AC3E}">
        <p14:creationId xmlns:p14="http://schemas.microsoft.com/office/powerpoint/2010/main" val="3709430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2995</TotalTime>
  <Words>1684</Words>
  <Application>Microsoft Office PowerPoint</Application>
  <PresentationFormat>Widescreen</PresentationFormat>
  <Paragraphs>157</Paragraphs>
  <Slides>29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B Homa</vt:lpstr>
      <vt:lpstr>B Nazanin</vt:lpstr>
      <vt:lpstr>Calibri</vt:lpstr>
      <vt:lpstr>Century Gothic</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Sajjad</cp:lastModifiedBy>
  <cp:revision>188</cp:revision>
  <dcterms:created xsi:type="dcterms:W3CDTF">2015-03-15T16:37:55Z</dcterms:created>
  <dcterms:modified xsi:type="dcterms:W3CDTF">2019-07-18T10:58:44Z</dcterms:modified>
</cp:coreProperties>
</file>