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60" r:id="rId1"/>
  </p:sldMasterIdLst>
  <p:notesMasterIdLst>
    <p:notesMasterId r:id="rId15"/>
  </p:notesMasterIdLst>
  <p:sldIdLst>
    <p:sldId id="256" r:id="rId2"/>
    <p:sldId id="257" r:id="rId3"/>
    <p:sldId id="261" r:id="rId4"/>
    <p:sldId id="258" r:id="rId5"/>
    <p:sldId id="267" r:id="rId6"/>
    <p:sldId id="269" r:id="rId7"/>
    <p:sldId id="262" r:id="rId8"/>
    <p:sldId id="263" r:id="rId9"/>
    <p:sldId id="264" r:id="rId10"/>
    <p:sldId id="270" r:id="rId11"/>
    <p:sldId id="265" r:id="rId12"/>
    <p:sldId id="259" r:id="rId13"/>
    <p:sldId id="272" r:id="rId14"/>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9" autoAdjust="0"/>
    <p:restoredTop sz="88713" autoAdjust="0"/>
  </p:normalViewPr>
  <p:slideViewPr>
    <p:cSldViewPr>
      <p:cViewPr varScale="1">
        <p:scale>
          <a:sx n="66" d="100"/>
          <a:sy n="66" d="100"/>
        </p:scale>
        <p:origin x="864"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0F1AA3C4-D761-4CF5-B704-00631E5EBC6F}" type="datetimeFigureOut">
              <a:rPr lang="en-US" smtClean="0"/>
              <a:t>7/18/2019</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B139A44F-4E6A-42E9-8F60-ADC6F64308FF}" type="slidenum">
              <a:rPr lang="en-US" smtClean="0"/>
              <a:t>‹#›</a:t>
            </a:fld>
            <a:endParaRPr lang="en-US"/>
          </a:p>
        </p:txBody>
      </p:sp>
    </p:spTree>
    <p:extLst>
      <p:ext uri="{BB962C8B-B14F-4D97-AF65-F5344CB8AC3E}">
        <p14:creationId xmlns:p14="http://schemas.microsoft.com/office/powerpoint/2010/main" val="32551542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39A44F-4E6A-42E9-8F60-ADC6F64308FF}" type="slidenum">
              <a:rPr lang="en-US" smtClean="0"/>
              <a:t>1</a:t>
            </a:fld>
            <a:endParaRPr lang="en-US"/>
          </a:p>
        </p:txBody>
      </p:sp>
    </p:spTree>
    <p:extLst>
      <p:ext uri="{BB962C8B-B14F-4D97-AF65-F5344CB8AC3E}">
        <p14:creationId xmlns:p14="http://schemas.microsoft.com/office/powerpoint/2010/main" val="95534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39A44F-4E6A-42E9-8F60-ADC6F64308FF}" type="slidenum">
              <a:rPr lang="en-US" smtClean="0"/>
              <a:t>2</a:t>
            </a:fld>
            <a:endParaRPr lang="en-US"/>
          </a:p>
        </p:txBody>
      </p:sp>
    </p:spTree>
    <p:extLst>
      <p:ext uri="{BB962C8B-B14F-4D97-AF65-F5344CB8AC3E}">
        <p14:creationId xmlns:p14="http://schemas.microsoft.com/office/powerpoint/2010/main" val="2947725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شهرهای رومی مبدا در محل تلاقی رود</a:t>
            </a:r>
            <a:r>
              <a:rPr lang="fa-IR" baseline="0" dirty="0" smtClean="0"/>
              <a:t> و جاده اند.</a:t>
            </a:r>
          </a:p>
          <a:p>
            <a:pPr algn="r" rtl="1"/>
            <a:r>
              <a:rPr lang="fa-IR" baseline="0" smtClean="0"/>
              <a:t>گاها در قرون وسطی ضعیف شده اند اما بعد درست/اهمیت تجاری/</a:t>
            </a:r>
            <a:endParaRPr lang="fa-IR"/>
          </a:p>
        </p:txBody>
      </p:sp>
      <p:sp>
        <p:nvSpPr>
          <p:cNvPr id="4" name="Slide Number Placeholder 3"/>
          <p:cNvSpPr>
            <a:spLocks noGrp="1"/>
          </p:cNvSpPr>
          <p:nvPr>
            <p:ph type="sldNum" sz="quarter" idx="10"/>
          </p:nvPr>
        </p:nvSpPr>
        <p:spPr/>
        <p:txBody>
          <a:bodyPr/>
          <a:lstStyle/>
          <a:p>
            <a:fld id="{B139A44F-4E6A-42E9-8F60-ADC6F64308FF}" type="slidenum">
              <a:rPr lang="en-US" smtClean="0"/>
              <a:t>4</a:t>
            </a:fld>
            <a:endParaRPr lang="en-US"/>
          </a:p>
        </p:txBody>
      </p:sp>
    </p:spTree>
    <p:extLst>
      <p:ext uri="{BB962C8B-B14F-4D97-AF65-F5344CB8AC3E}">
        <p14:creationId xmlns:p14="http://schemas.microsoft.com/office/powerpoint/2010/main" val="3697231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این</a:t>
            </a:r>
            <a:r>
              <a:rPr lang="fa-IR" baseline="0" dirty="0" smtClean="0"/>
              <a:t> طرح برای اتوواگنر بوده.از معماران بزرگ مدرنیسم...که قبلا از بزرگان سبک آرت نوو بوده.طراحی بخش مرکزی رو انجام داده.طرح دیگر توسط برلانگه بوده که در مسابقه برگزار شده واگنر برنده شده است.</a:t>
            </a:r>
            <a:endParaRPr lang="fa-IR" dirty="0"/>
          </a:p>
        </p:txBody>
      </p:sp>
      <p:sp>
        <p:nvSpPr>
          <p:cNvPr id="4" name="Slide Number Placeholder 3"/>
          <p:cNvSpPr>
            <a:spLocks noGrp="1"/>
          </p:cNvSpPr>
          <p:nvPr>
            <p:ph type="sldNum" sz="quarter" idx="10"/>
          </p:nvPr>
        </p:nvSpPr>
        <p:spPr/>
        <p:txBody>
          <a:bodyPr/>
          <a:lstStyle/>
          <a:p>
            <a:fld id="{B139A44F-4E6A-42E9-8F60-ADC6F64308FF}" type="slidenum">
              <a:rPr lang="en-US" smtClean="0"/>
              <a:t>8</a:t>
            </a:fld>
            <a:endParaRPr lang="en-US"/>
          </a:p>
        </p:txBody>
      </p:sp>
    </p:spTree>
    <p:extLst>
      <p:ext uri="{BB962C8B-B14F-4D97-AF65-F5344CB8AC3E}">
        <p14:creationId xmlns:p14="http://schemas.microsoft.com/office/powerpoint/2010/main" val="79930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39A44F-4E6A-42E9-8F60-ADC6F64308FF}" type="slidenum">
              <a:rPr lang="en-US" smtClean="0"/>
              <a:t>9</a:t>
            </a:fld>
            <a:endParaRPr lang="en-US"/>
          </a:p>
        </p:txBody>
      </p:sp>
    </p:spTree>
    <p:extLst>
      <p:ext uri="{BB962C8B-B14F-4D97-AF65-F5344CB8AC3E}">
        <p14:creationId xmlns:p14="http://schemas.microsoft.com/office/powerpoint/2010/main" val="4150810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کلیسا سنت استفان:باروک/سازه به بیرون انتقال یافته/داخل فضا روحانی و معلق</a:t>
            </a:r>
            <a:r>
              <a:rPr lang="fa-IR" baseline="0" dirty="0" smtClean="0"/>
              <a:t> چون دیوار های باربر به بیرون انتقال یافته اند/از بهترین نمونه های سبک باروک/</a:t>
            </a:r>
          </a:p>
          <a:p>
            <a:pPr algn="r" rtl="1"/>
            <a:r>
              <a:rPr lang="fa-IR" baseline="0" dirty="0" smtClean="0"/>
              <a:t>کاخ هافبورگ/رنسانس/تقارن شدید</a:t>
            </a:r>
          </a:p>
          <a:p>
            <a:pPr algn="r" rtl="1"/>
            <a:r>
              <a:rPr lang="fa-IR" baseline="0" dirty="0" smtClean="0"/>
              <a:t>قصر بلیویر/باروک</a:t>
            </a:r>
            <a:endParaRPr lang="fa-IR" dirty="0"/>
          </a:p>
        </p:txBody>
      </p:sp>
      <p:sp>
        <p:nvSpPr>
          <p:cNvPr id="4" name="Slide Number Placeholder 3"/>
          <p:cNvSpPr>
            <a:spLocks noGrp="1"/>
          </p:cNvSpPr>
          <p:nvPr>
            <p:ph type="sldNum" sz="quarter" idx="10"/>
          </p:nvPr>
        </p:nvSpPr>
        <p:spPr/>
        <p:txBody>
          <a:bodyPr/>
          <a:lstStyle/>
          <a:p>
            <a:fld id="{B139A44F-4E6A-42E9-8F60-ADC6F64308FF}" type="slidenum">
              <a:rPr lang="en-US" smtClean="0"/>
              <a:t>12</a:t>
            </a:fld>
            <a:endParaRPr lang="en-US"/>
          </a:p>
        </p:txBody>
      </p:sp>
    </p:spTree>
    <p:extLst>
      <p:ext uri="{BB962C8B-B14F-4D97-AF65-F5344CB8AC3E}">
        <p14:creationId xmlns:p14="http://schemas.microsoft.com/office/powerpoint/2010/main" val="4061513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CA97892-5372-4CAC-8EF3-FA46DD2BDB2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1273791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A97892-5372-4CAC-8EF3-FA46DD2BDB2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2176166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A97892-5372-4CAC-8EF3-FA46DD2BDB2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5B2AF0E4-B40C-469D-8ECC-960F0D522EB5}" type="slidenum">
              <a:rPr lang="en-US" smtClean="0"/>
              <a:t>‹#›</a:t>
            </a:fld>
            <a:endParaRPr lang="en-US"/>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9316997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5CA97892-5372-4CAC-8EF3-FA46DD2BDB2F}"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26326595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5CA97892-5372-4CAC-8EF3-FA46DD2BDB2F}"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5B2AF0E4-B40C-469D-8ECC-960F0D522EB5}" type="slidenum">
              <a:rPr lang="en-US" smtClean="0"/>
              <a:t>‹#›</a:t>
            </a:fld>
            <a:endParaRPr lang="en-US"/>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7900031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5CA97892-5372-4CAC-8EF3-FA46DD2BDB2F}"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30885733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CA97892-5372-4CAC-8EF3-FA46DD2BDB2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20739138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CA97892-5372-4CAC-8EF3-FA46DD2BDB2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1059564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CA97892-5372-4CAC-8EF3-FA46DD2BDB2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4141415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A97892-5372-4CAC-8EF3-FA46DD2BDB2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3366567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CA97892-5372-4CAC-8EF3-FA46DD2BDB2F}"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868761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CA97892-5372-4CAC-8EF3-FA46DD2BDB2F}" type="datetimeFigureOut">
              <a:rPr lang="en-US" smtClean="0"/>
              <a:t>7/18/2019</a:t>
            </a:fld>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651843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CA97892-5372-4CAC-8EF3-FA46DD2BDB2F}" type="datetimeFigureOut">
              <a:rPr lang="en-US" smtClean="0"/>
              <a:t>7/18/2019</a:t>
            </a:fld>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1952817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A97892-5372-4CAC-8EF3-FA46DD2BDB2F}" type="datetimeFigureOut">
              <a:rPr lang="en-US" smtClean="0"/>
              <a:t>7/18/2019</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348361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A97892-5372-4CAC-8EF3-FA46DD2BDB2F}"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863757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A97892-5372-4CAC-8EF3-FA46DD2BDB2F}"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5B2AF0E4-B40C-469D-8ECC-960F0D522EB5}" type="slidenum">
              <a:rPr lang="en-US" smtClean="0"/>
              <a:t>‹#›</a:t>
            </a:fld>
            <a:endParaRPr lang="en-US"/>
          </a:p>
        </p:txBody>
      </p:sp>
    </p:spTree>
    <p:extLst>
      <p:ext uri="{BB962C8B-B14F-4D97-AF65-F5344CB8AC3E}">
        <p14:creationId xmlns:p14="http://schemas.microsoft.com/office/powerpoint/2010/main" val="3775666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a:solidFill>
            <a:schemeClr val="accent1">
              <a:lumMod val="75000"/>
              <a:alpha val="40000"/>
            </a:schemeClr>
          </a:solidFill>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grpSp>
        <p:nvGrpSpPr>
          <p:cNvPr id="49" name="Group 48"/>
          <p:cNvGrpSpPr/>
          <p:nvPr/>
        </p:nvGrpSpPr>
        <p:grpSpPr>
          <a:xfrm>
            <a:off x="20421" y="-318"/>
            <a:ext cx="1952272" cy="6853571"/>
            <a:chOff x="6627813" y="195220"/>
            <a:chExt cx="1952625" cy="5678531"/>
          </a:xfrm>
          <a:solidFill>
            <a:schemeClr val="accent1"/>
          </a:solidFill>
        </p:grpSpPr>
        <p:sp>
          <p:nvSpPr>
            <p:cNvPr id="50" name="Freeform 27"/>
            <p:cNvSpPr/>
            <p:nvPr/>
          </p:nvSpPr>
          <p:spPr bwMode="auto">
            <a:xfrm>
              <a:off x="6627813" y="19522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62" name="Rectangle 61"/>
          <p:cNvSpPr/>
          <p:nvPr/>
        </p:nvSpPr>
        <p:spPr>
          <a:xfrm>
            <a:off x="0" y="0"/>
            <a:ext cx="18288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5CA97892-5372-4CAC-8EF3-FA46DD2BDB2F}" type="datetimeFigureOut">
              <a:rPr lang="en-US" smtClean="0"/>
              <a:t>7/18/2019</a:t>
            </a:fld>
            <a:endParaRPr lang="en-US"/>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5B2AF0E4-B40C-469D-8ECC-960F0D522EB5}" type="slidenum">
              <a:rPr lang="en-US" smtClean="0"/>
              <a:t>‹#›</a:t>
            </a:fld>
            <a:endParaRPr lang="en-US"/>
          </a:p>
        </p:txBody>
      </p:sp>
    </p:spTree>
    <p:extLst>
      <p:ext uri="{BB962C8B-B14F-4D97-AF65-F5344CB8AC3E}">
        <p14:creationId xmlns:p14="http://schemas.microsoft.com/office/powerpoint/2010/main" val="1138505954"/>
      </p:ext>
    </p:extLst>
  </p:cSld>
  <p:clrMap bg1="dk1" tx1="lt1" bg2="dk2" tx2="lt2" accent1="accent1" accent2="accent2" accent3="accent3" accent4="accent4" accent5="accent5" accent6="accent6" hlink="hlink" folHlink="folHlink"/>
  <p:sldLayoutIdLst>
    <p:sldLayoutId id="2147484161" r:id="rId1"/>
    <p:sldLayoutId id="2147484162" r:id="rId2"/>
    <p:sldLayoutId id="2147484163" r:id="rId3"/>
    <p:sldLayoutId id="2147484164" r:id="rId4"/>
    <p:sldLayoutId id="2147484165" r:id="rId5"/>
    <p:sldLayoutId id="2147484166" r:id="rId6"/>
    <p:sldLayoutId id="2147484167" r:id="rId7"/>
    <p:sldLayoutId id="2147484168" r:id="rId8"/>
    <p:sldLayoutId id="2147484169" r:id="rId9"/>
    <p:sldLayoutId id="2147484170" r:id="rId10"/>
    <p:sldLayoutId id="2147484171" r:id="rId11"/>
    <p:sldLayoutId id="2147484172" r:id="rId12"/>
    <p:sldLayoutId id="2147484173" r:id="rId13"/>
    <p:sldLayoutId id="2147484174" r:id="rId14"/>
    <p:sldLayoutId id="2147484175" r:id="rId15"/>
    <p:sldLayoutId id="21474841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4.jp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9.png"/><Relationship Id="rId7"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1.jpg"/><Relationship Id="rId5" Type="http://schemas.openxmlformats.org/officeDocument/2006/relationships/image" Target="../media/image5.jpeg"/><Relationship Id="rId10" Type="http://schemas.openxmlformats.org/officeDocument/2006/relationships/image" Target="../media/image15.jpeg"/><Relationship Id="rId4" Type="http://schemas.openxmlformats.org/officeDocument/2006/relationships/image" Target="../media/image20.jpeg"/><Relationship Id="rId9" Type="http://schemas.openxmlformats.org/officeDocument/2006/relationships/image" Target="../media/image24.jpeg"/></Relationships>
</file>

<file path=ppt/slides/_rels/slide13.xml.rels><?xml version="1.0" encoding="UTF-8" standalone="yes"?>
<Relationships xmlns="http://schemas.openxmlformats.org/package/2006/relationships"><Relationship Id="rId8" Type="http://schemas.openxmlformats.org/officeDocument/2006/relationships/hyperlink" Target="http://www.ataland.com/" TargetMode="External"/><Relationship Id="rId3" Type="http://schemas.openxmlformats.org/officeDocument/2006/relationships/hyperlink" Target="http://en.wikipedia.org/" TargetMode="External"/><Relationship Id="rId7" Type="http://schemas.openxmlformats.org/officeDocument/2006/relationships/hyperlink" Target="http://dralighayour.blogfa.com/" TargetMode="External"/><Relationship Id="rId2" Type="http://schemas.openxmlformats.org/officeDocument/2006/relationships/hyperlink" Target="http://www.forbes.com/" TargetMode="External"/><Relationship Id="rId1" Type="http://schemas.openxmlformats.org/officeDocument/2006/relationships/slideLayout" Target="../slideLayouts/slideLayout7.xml"/><Relationship Id="rId6" Type="http://schemas.openxmlformats.org/officeDocument/2006/relationships/hyperlink" Target="http://www.frommers.com/" TargetMode="External"/><Relationship Id="rId5" Type="http://schemas.openxmlformats.org/officeDocument/2006/relationships/hyperlink" Target="http://architecture.about.com/" TargetMode="External"/><Relationship Id="rId10" Type="http://schemas.openxmlformats.org/officeDocument/2006/relationships/hyperlink" Target="http://hamshahrionline.ir/" TargetMode="External"/><Relationship Id="rId4" Type="http://schemas.openxmlformats.org/officeDocument/2006/relationships/hyperlink" Target="http://www.wien.gv.at/" TargetMode="External"/><Relationship Id="rId9" Type="http://schemas.openxmlformats.org/officeDocument/2006/relationships/hyperlink" Target="http://gamatravels.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3621314" y="635000"/>
            <a:ext cx="4648200" cy="2431435"/>
          </a:xfrm>
          <a:prstGeom prst="rect">
            <a:avLst/>
          </a:prstGeom>
          <a:noFill/>
        </p:spPr>
        <p:txBody>
          <a:bodyPr wrap="square" rtlCol="0">
            <a:spAutoFit/>
          </a:bodyPr>
          <a:lstStyle/>
          <a:p>
            <a:pPr algn="ctr" rtl="1"/>
            <a:endParaRPr lang="fa-IR" sz="2400" dirty="0">
              <a:effectLst>
                <a:outerShdw blurRad="38100" dist="38100" dir="2700000" algn="tl">
                  <a:srgbClr val="000000">
                    <a:alpha val="43137"/>
                  </a:srgbClr>
                </a:outerShdw>
              </a:effectLst>
              <a:cs typeface="B Nazanin" panose="00000400000000000000" pitchFamily="2" charset="-78"/>
            </a:endParaRPr>
          </a:p>
          <a:p>
            <a:pPr algn="ctr" rtl="1"/>
            <a:r>
              <a:rPr lang="fa-IR" sz="2400" dirty="0" smtClean="0">
                <a:effectLst>
                  <a:outerShdw blurRad="38100" dist="38100" dir="2700000" algn="tl">
                    <a:srgbClr val="000000">
                      <a:alpha val="43137"/>
                    </a:srgbClr>
                  </a:outerShdw>
                </a:effectLst>
                <a:cs typeface="B Nazanin" panose="00000400000000000000" pitchFamily="2" charset="-78"/>
              </a:rPr>
              <a:t>تاریخ </a:t>
            </a:r>
            <a:r>
              <a:rPr lang="fa-IR" sz="2400" dirty="0" smtClean="0">
                <a:effectLst>
                  <a:outerShdw blurRad="38100" dist="38100" dir="2700000" algn="tl">
                    <a:srgbClr val="000000">
                      <a:alpha val="43137"/>
                    </a:srgbClr>
                  </a:outerShdw>
                </a:effectLst>
                <a:cs typeface="B Nazanin" panose="00000400000000000000" pitchFamily="2" charset="-78"/>
              </a:rPr>
              <a:t>شهر و شهرسازی در جهان</a:t>
            </a:r>
            <a:endParaRPr lang="fa-IR" sz="2400" dirty="0">
              <a:effectLst>
                <a:outerShdw blurRad="38100" dist="38100" dir="2700000" algn="tl">
                  <a:srgbClr val="000000">
                    <a:alpha val="43137"/>
                  </a:srgbClr>
                </a:outerShdw>
              </a:effectLst>
              <a:cs typeface="B Nazanin" panose="00000400000000000000" pitchFamily="2" charset="-78"/>
            </a:endParaRPr>
          </a:p>
          <a:p>
            <a:pPr algn="ctr" rtl="1"/>
            <a:endParaRPr lang="fa-IR" sz="2400" dirty="0" smtClean="0">
              <a:effectLst>
                <a:outerShdw blurRad="38100" dist="38100" dir="2700000" algn="tl">
                  <a:srgbClr val="000000">
                    <a:alpha val="43137"/>
                  </a:srgbClr>
                </a:outerShdw>
              </a:effectLst>
              <a:cs typeface="B Nazanin" panose="00000400000000000000" pitchFamily="2" charset="-78"/>
            </a:endParaRPr>
          </a:p>
          <a:p>
            <a:pPr algn="ctr" rtl="1"/>
            <a:r>
              <a:rPr lang="fa-IR" sz="2800" dirty="0" smtClean="0">
                <a:effectLst>
                  <a:outerShdw blurRad="38100" dist="38100" dir="2700000" algn="tl">
                    <a:srgbClr val="000000">
                      <a:alpha val="43137"/>
                    </a:srgbClr>
                  </a:outerShdw>
                </a:effectLst>
                <a:cs typeface="B Nazanin" panose="00000400000000000000" pitchFamily="2" charset="-78"/>
              </a:rPr>
              <a:t>شهر وین</a:t>
            </a:r>
          </a:p>
          <a:p>
            <a:pPr algn="ctr" rtl="1"/>
            <a:r>
              <a:rPr lang="en-US" sz="2800" dirty="0" smtClean="0">
                <a:effectLst>
                  <a:outerShdw blurRad="38100" dist="38100" dir="2700000" algn="tl">
                    <a:srgbClr val="000000">
                      <a:alpha val="43137"/>
                    </a:srgbClr>
                  </a:outerShdw>
                </a:effectLst>
                <a:latin typeface="Adobe Song Std L" panose="02020300000000000000" pitchFamily="18" charset="-128"/>
                <a:ea typeface="Adobe Song Std L" panose="02020300000000000000" pitchFamily="18" charset="-128"/>
                <a:cs typeface="B Nazanin" panose="00000400000000000000" pitchFamily="2" charset="-78"/>
              </a:rPr>
              <a:t>VIENNA</a:t>
            </a:r>
            <a:endParaRPr lang="fa-IR" sz="2800" dirty="0" smtClean="0">
              <a:effectLst>
                <a:outerShdw blurRad="38100" dist="38100" dir="2700000" algn="tl">
                  <a:srgbClr val="000000">
                    <a:alpha val="43137"/>
                  </a:srgbClr>
                </a:outerShdw>
              </a:effectLst>
              <a:cs typeface="B Nazanin" panose="00000400000000000000" pitchFamily="2" charset="-78"/>
            </a:endParaRPr>
          </a:p>
          <a:p>
            <a:pPr algn="ctr" rtl="1"/>
            <a:endParaRPr lang="fa-IR" sz="2400" dirty="0">
              <a:effectLst>
                <a:outerShdw blurRad="38100" dist="38100" dir="2700000" algn="tl">
                  <a:srgbClr val="000000">
                    <a:alpha val="43137"/>
                  </a:srgbClr>
                </a:outerShdw>
              </a:effectLst>
              <a:cs typeface="B Nazanin" panose="00000400000000000000" pitchFamily="2" charset="-78"/>
            </a:endParaRPr>
          </a:p>
        </p:txBody>
      </p:sp>
      <p:sp>
        <p:nvSpPr>
          <p:cNvPr id="28" name="TextBox 27"/>
          <p:cNvSpPr txBox="1"/>
          <p:nvPr/>
        </p:nvSpPr>
        <p:spPr>
          <a:xfrm>
            <a:off x="304801" y="2943324"/>
            <a:ext cx="4267514" cy="3600986"/>
          </a:xfrm>
          <a:prstGeom prst="rect">
            <a:avLst/>
          </a:prstGeom>
          <a:noFill/>
        </p:spPr>
        <p:txBody>
          <a:bodyPr wrap="none" rtlCol="0">
            <a:spAutoFit/>
          </a:bodyPr>
          <a:lstStyle/>
          <a:p>
            <a:pPr algn="r" rtl="1"/>
            <a:r>
              <a:rPr lang="fa-IR" sz="2000" dirty="0" smtClean="0">
                <a:cs typeface="B Nazanin" panose="00000400000000000000" pitchFamily="2" charset="-78"/>
              </a:rPr>
              <a:t>1.معرفی شهر</a:t>
            </a:r>
          </a:p>
          <a:p>
            <a:pPr algn="r" rtl="1"/>
            <a:r>
              <a:rPr lang="fa-IR" sz="2000" dirty="0">
                <a:cs typeface="B Nazanin" panose="00000400000000000000" pitchFamily="2" charset="-78"/>
              </a:rPr>
              <a:t>2.روند گسترش شهر در طول تاریخ</a:t>
            </a:r>
            <a:endParaRPr lang="en-US" sz="2000" dirty="0">
              <a:cs typeface="B Nazanin" panose="00000400000000000000" pitchFamily="2" charset="-78"/>
            </a:endParaRPr>
          </a:p>
          <a:p>
            <a:pPr algn="r" rtl="1"/>
            <a:r>
              <a:rPr lang="fa-IR" sz="2000" dirty="0">
                <a:cs typeface="B Nazanin" panose="00000400000000000000" pitchFamily="2" charset="-78"/>
              </a:rPr>
              <a:t>2.1.روند گسترش شهر تا سال 1800م</a:t>
            </a:r>
            <a:endParaRPr lang="fa-IR" sz="2400" dirty="0">
              <a:cs typeface="B Nazanin" panose="00000400000000000000" pitchFamily="2" charset="-78"/>
            </a:endParaRPr>
          </a:p>
          <a:p>
            <a:pPr algn="r" rtl="1"/>
            <a:r>
              <a:rPr lang="fa-IR" sz="2000" dirty="0">
                <a:cs typeface="B Nazanin" panose="00000400000000000000" pitchFamily="2" charset="-78"/>
              </a:rPr>
              <a:t>2.1.1 گزیده ی وقایع  </a:t>
            </a:r>
            <a:endParaRPr lang="en-US" sz="2000" dirty="0">
              <a:cs typeface="B Nazanin" panose="00000400000000000000" pitchFamily="2" charset="-78"/>
            </a:endParaRPr>
          </a:p>
          <a:p>
            <a:pPr algn="r" rtl="1"/>
            <a:r>
              <a:rPr lang="fa-IR" sz="2400" dirty="0">
                <a:cs typeface="B Nazanin" panose="00000400000000000000" pitchFamily="2" charset="-78"/>
              </a:rPr>
              <a:t>2.2</a:t>
            </a:r>
            <a:r>
              <a:rPr lang="fa-IR" sz="2000" dirty="0">
                <a:cs typeface="B Nazanin" panose="00000400000000000000" pitchFamily="2" charset="-78"/>
              </a:rPr>
              <a:t>.روند گسترش شهر در قرن 19 میلادی</a:t>
            </a:r>
            <a:endParaRPr lang="fa-IR" sz="2800" dirty="0">
              <a:cs typeface="B Nazanin" panose="00000400000000000000" pitchFamily="2" charset="-78"/>
            </a:endParaRPr>
          </a:p>
          <a:p>
            <a:pPr algn="r" rtl="1"/>
            <a:r>
              <a:rPr lang="fa-IR" sz="2000" dirty="0">
                <a:cs typeface="B Nazanin" panose="00000400000000000000" pitchFamily="2" charset="-78"/>
              </a:rPr>
              <a:t>2.2.1 گزیده ی وقایع</a:t>
            </a:r>
            <a:endParaRPr lang="en-US" sz="2000" dirty="0">
              <a:cs typeface="B Nazanin" panose="00000400000000000000" pitchFamily="2" charset="-78"/>
            </a:endParaRPr>
          </a:p>
          <a:p>
            <a:pPr algn="r" rtl="1"/>
            <a:r>
              <a:rPr lang="fa-IR" sz="2000" dirty="0">
                <a:cs typeface="B Nazanin" panose="00000400000000000000" pitchFamily="2" charset="-78"/>
              </a:rPr>
              <a:t>2.3.روند گسترش شهر در عصر حاضر</a:t>
            </a:r>
            <a:r>
              <a:rPr lang="fa-IR" sz="2400" dirty="0">
                <a:cs typeface="B Nazanin" panose="00000400000000000000" pitchFamily="2" charset="-78"/>
              </a:rPr>
              <a:t>(وین مدرن) </a:t>
            </a:r>
            <a:endParaRPr lang="en-US" sz="2000" dirty="0">
              <a:cs typeface="B Nazanin" panose="00000400000000000000" pitchFamily="2" charset="-78"/>
            </a:endParaRPr>
          </a:p>
          <a:p>
            <a:pPr algn="r" rtl="1"/>
            <a:r>
              <a:rPr lang="fa-IR" sz="2000" dirty="0">
                <a:cs typeface="B Nazanin" panose="00000400000000000000" pitchFamily="2" charset="-78"/>
              </a:rPr>
              <a:t>3.بناها</a:t>
            </a:r>
          </a:p>
          <a:p>
            <a:pPr algn="r" rtl="1"/>
            <a:r>
              <a:rPr lang="fa-IR" sz="2000" dirty="0">
                <a:cs typeface="B Nazanin" panose="00000400000000000000" pitchFamily="2" charset="-78"/>
              </a:rPr>
              <a:t>3.1.بناهای شاخص </a:t>
            </a:r>
            <a:endParaRPr lang="en-US" sz="2400" dirty="0">
              <a:cs typeface="B Nazanin" panose="00000400000000000000" pitchFamily="2" charset="-78"/>
            </a:endParaRPr>
          </a:p>
          <a:p>
            <a:pPr algn="r" rtl="1"/>
            <a:r>
              <a:rPr lang="fa-IR" sz="2000" dirty="0" smtClean="0">
                <a:cs typeface="B Nazanin" panose="00000400000000000000" pitchFamily="2" charset="-78"/>
              </a:rPr>
              <a:t>4.منابع </a:t>
            </a:r>
            <a:r>
              <a:rPr lang="fa-IR" sz="2000" dirty="0">
                <a:cs typeface="B Nazanin" panose="00000400000000000000" pitchFamily="2" charset="-78"/>
              </a:rPr>
              <a:t>و </a:t>
            </a:r>
            <a:r>
              <a:rPr lang="fa-IR" sz="2000" dirty="0" smtClean="0">
                <a:cs typeface="B Nazanin" panose="00000400000000000000" pitchFamily="2" charset="-78"/>
              </a:rPr>
              <a:t>ماخذ</a:t>
            </a:r>
            <a:endParaRPr lang="fa-IR" sz="2000" dirty="0" smtClean="0">
              <a:cs typeface="B Nazanin" panose="00000400000000000000" pitchFamily="2" charset="-78"/>
            </a:endParaRPr>
          </a:p>
          <a:p>
            <a:pPr algn="r" rtl="1"/>
            <a:r>
              <a:rPr lang="fa-IR" sz="2000" dirty="0" smtClean="0">
                <a:cs typeface="B Nazanin" panose="00000400000000000000" pitchFamily="2" charset="-78"/>
              </a:rPr>
              <a:t> </a:t>
            </a:r>
            <a:endParaRPr lang="en-US" sz="2000" dirty="0">
              <a:cs typeface="B Nazanin" panose="00000400000000000000" pitchFamily="2" charset="-78"/>
            </a:endParaRPr>
          </a:p>
        </p:txBody>
      </p:sp>
      <p:sp>
        <p:nvSpPr>
          <p:cNvPr id="29" name="TextBox 28"/>
          <p:cNvSpPr txBox="1"/>
          <p:nvPr/>
        </p:nvSpPr>
        <p:spPr>
          <a:xfrm>
            <a:off x="2362200" y="2573992"/>
            <a:ext cx="2590800" cy="369332"/>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rtl="1"/>
            <a:r>
              <a:rPr lang="fa-IR" b="1" u="sng" dirty="0" smtClean="0">
                <a:ln w="18000">
                  <a:solidFill>
                    <a:schemeClr val="tx1"/>
                  </a:solidFill>
                  <a:prstDash val="solid"/>
                  <a:miter lim="800000"/>
                </a:ln>
                <a:solidFill>
                  <a:schemeClr val="tx1"/>
                </a:solidFill>
                <a:effectLst>
                  <a:outerShdw blurRad="25500" dist="23000" dir="7020000" algn="tl">
                    <a:srgbClr val="000000">
                      <a:alpha val="50000"/>
                    </a:srgbClr>
                  </a:outerShdw>
                </a:effectLst>
                <a:cs typeface="B Nazanin" panose="00000400000000000000" pitchFamily="2" charset="-78"/>
              </a:rPr>
              <a:t>فهرست</a:t>
            </a:r>
            <a:endParaRPr lang="en-US" b="1" u="sng" dirty="0">
              <a:ln w="18000">
                <a:solidFill>
                  <a:schemeClr val="tx1"/>
                </a:solidFill>
                <a:prstDash val="solid"/>
                <a:miter lim="800000"/>
              </a:ln>
              <a:solidFill>
                <a:schemeClr val="tx1"/>
              </a:solidFill>
              <a:effectLst>
                <a:outerShdw blurRad="25500" dist="23000" dir="7020000" algn="tl">
                  <a:srgbClr val="000000">
                    <a:alpha val="50000"/>
                  </a:srgbClr>
                </a:outerShdw>
              </a:effectLst>
              <a:cs typeface="B Nazanin" panose="00000400000000000000" pitchFamily="2" charset="-78"/>
            </a:endParaRPr>
          </a:p>
        </p:txBody>
      </p:sp>
    </p:spTree>
    <p:extLst>
      <p:ext uri="{BB962C8B-B14F-4D97-AF65-F5344CB8AC3E}">
        <p14:creationId xmlns:p14="http://schemas.microsoft.com/office/powerpoint/2010/main" val="29391021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fade">
                                      <p:cBhvr>
                                        <p:cTn id="14" dur="1200"/>
                                        <p:tgtEl>
                                          <p:spTgt spid="9">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1200"/>
                                        <p:tgtEl>
                                          <p:spTgt spid="9">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2000" fill="hold"/>
                                        <p:tgtEl>
                                          <p:spTgt spid="29"/>
                                        </p:tgtEl>
                                        <p:attrNameLst>
                                          <p:attrName>ppt_x</p:attrName>
                                        </p:attrNameLst>
                                      </p:cBhvr>
                                      <p:tavLst>
                                        <p:tav tm="0">
                                          <p:val>
                                            <p:strVal val="#ppt_x"/>
                                          </p:val>
                                        </p:tav>
                                        <p:tav tm="100000">
                                          <p:val>
                                            <p:strVal val="#ppt_x"/>
                                          </p:val>
                                        </p:tav>
                                      </p:tavLst>
                                    </p:anim>
                                    <p:anim calcmode="lin" valueType="num">
                                      <p:cBhvr additive="base">
                                        <p:cTn id="25" dur="2000" fill="hold"/>
                                        <p:tgtEl>
                                          <p:spTgt spid="29"/>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2000" fill="hold"/>
                                        <p:tgtEl>
                                          <p:spTgt spid="28"/>
                                        </p:tgtEl>
                                        <p:attrNameLst>
                                          <p:attrName>ppt_x</p:attrName>
                                        </p:attrNameLst>
                                      </p:cBhvr>
                                      <p:tavLst>
                                        <p:tav tm="0">
                                          <p:val>
                                            <p:strVal val="#ppt_x"/>
                                          </p:val>
                                        </p:tav>
                                        <p:tav tm="100000">
                                          <p:val>
                                            <p:strVal val="#ppt_x"/>
                                          </p:val>
                                        </p:tav>
                                      </p:tavLst>
                                    </p:anim>
                                    <p:anim calcmode="lin" valueType="num">
                                      <p:cBhvr additive="base">
                                        <p:cTn id="29" dur="20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685800" y="3199547"/>
            <a:ext cx="7848600" cy="923330"/>
          </a:xfrm>
          <a:prstGeom prst="rect">
            <a:avLst/>
          </a:prstGeom>
        </p:spPr>
        <p:txBody>
          <a:bodyPr wrap="square">
            <a:spAutoFit/>
          </a:bodyPr>
          <a:lstStyle/>
          <a:p>
            <a:pPr algn="just" rtl="1"/>
            <a:r>
              <a:rPr lang="fa-IR" dirty="0">
                <a:cs typeface="B Nazanin" panose="00000400000000000000" pitchFamily="2" charset="-78"/>
              </a:rPr>
              <a:t>امروز وین نمایشگاه نوآوری معماری است. ساختمان های قرن </a:t>
            </a:r>
            <a:r>
              <a:rPr lang="fa-IR" dirty="0" smtClean="0">
                <a:cs typeface="B Nazanin" panose="00000400000000000000" pitchFamily="2" charset="-78"/>
              </a:rPr>
              <a:t>بیستم  با رنگ های درخشان  و ساختار غیر معمول ساخته شده توسط </a:t>
            </a:r>
            <a:r>
              <a:rPr lang="en-US" dirty="0" err="1" smtClean="0">
                <a:cs typeface="B Nazanin" panose="00000400000000000000" pitchFamily="2" charset="-78"/>
              </a:rPr>
              <a:t>Friedensreich</a:t>
            </a:r>
            <a:r>
              <a:rPr lang="en-US" dirty="0" smtClean="0">
                <a:cs typeface="B Nazanin" panose="00000400000000000000" pitchFamily="2" charset="-78"/>
              </a:rPr>
              <a:t> </a:t>
            </a:r>
            <a:r>
              <a:rPr lang="en-US" dirty="0" err="1" smtClean="0">
                <a:cs typeface="B Nazanin" panose="00000400000000000000" pitchFamily="2" charset="-78"/>
              </a:rPr>
              <a:t>Hunderwasser</a:t>
            </a:r>
            <a:r>
              <a:rPr lang="fa-IR" dirty="0" smtClean="0">
                <a:cs typeface="B Nazanin" panose="00000400000000000000" pitchFamily="2" charset="-78"/>
              </a:rPr>
              <a:t> و یا سازه های ساخته شده توسط </a:t>
            </a:r>
            <a:r>
              <a:rPr lang="en-US" dirty="0">
                <a:cs typeface="B Nazanin" panose="00000400000000000000" pitchFamily="2" charset="-78"/>
              </a:rPr>
              <a:t>Hans </a:t>
            </a:r>
            <a:r>
              <a:rPr lang="en-US" dirty="0" err="1" smtClean="0">
                <a:cs typeface="B Nazanin" panose="00000400000000000000" pitchFamily="2" charset="-78"/>
              </a:rPr>
              <a:t>Hollein</a:t>
            </a:r>
            <a:r>
              <a:rPr lang="fa-IR" dirty="0">
                <a:cs typeface="B Nazanin" panose="00000400000000000000" pitchFamily="2" charset="-78"/>
              </a:rPr>
              <a:t> </a:t>
            </a:r>
            <a:r>
              <a:rPr lang="fa-IR" dirty="0" smtClean="0">
                <a:cs typeface="B Nazanin" panose="00000400000000000000" pitchFamily="2" charset="-78"/>
              </a:rPr>
              <a:t>در کنار خانه هایی با شکل قدیمی ، جلوه ای ویژه به شهر داده اند.</a:t>
            </a:r>
            <a:endParaRPr lang="en-US" dirty="0">
              <a:cs typeface="B Nazanin" panose="00000400000000000000" pitchFamily="2" charset="-78"/>
            </a:endParaRPr>
          </a:p>
        </p:txBody>
      </p:sp>
      <p:sp>
        <p:nvSpPr>
          <p:cNvPr id="3" name="Rectangle 2"/>
          <p:cNvSpPr/>
          <p:nvPr/>
        </p:nvSpPr>
        <p:spPr>
          <a:xfrm>
            <a:off x="938036" y="1350138"/>
            <a:ext cx="7596364" cy="646331"/>
          </a:xfrm>
          <a:prstGeom prst="rect">
            <a:avLst/>
          </a:prstGeom>
        </p:spPr>
        <p:txBody>
          <a:bodyPr wrap="square">
            <a:spAutoFit/>
          </a:bodyPr>
          <a:lstStyle/>
          <a:p>
            <a:pPr algn="just" rtl="1"/>
            <a:r>
              <a:rPr lang="fa-IR" dirty="0" smtClean="0">
                <a:cs typeface="B Nazanin" panose="00000400000000000000" pitchFamily="2" charset="-78"/>
              </a:rPr>
              <a:t>    در </a:t>
            </a:r>
            <a:r>
              <a:rPr lang="fa-IR" dirty="0">
                <a:cs typeface="B Nazanin" panose="00000400000000000000" pitchFamily="2" charset="-78"/>
              </a:rPr>
              <a:t>اتریش،خانه‌ها بیشتر همان شکل قدیمی خود را حفظ کرده‌اند و توسعه شهر تأثیر چندانی بر بافت قدیمی آن نگذاشته است</a:t>
            </a:r>
            <a:r>
              <a:rPr lang="fa-IR" dirty="0" smtClean="0">
                <a:cs typeface="B Nazanin" panose="00000400000000000000" pitchFamily="2" charset="-78"/>
              </a:rPr>
              <a:t>.</a:t>
            </a:r>
            <a:endParaRPr lang="en-US" dirty="0">
              <a:cs typeface="B Nazanin" panose="00000400000000000000" pitchFamily="2" charset="-78"/>
            </a:endParaRPr>
          </a:p>
        </p:txBody>
      </p:sp>
      <p:sp>
        <p:nvSpPr>
          <p:cNvPr id="4" name="Flowchart: Alternate Process 3"/>
          <p:cNvSpPr/>
          <p:nvPr/>
        </p:nvSpPr>
        <p:spPr>
          <a:xfrm>
            <a:off x="6400800" y="304800"/>
            <a:ext cx="2133600" cy="83820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fa-IR" b="1" dirty="0" smtClean="0">
                <a:latin typeface="Bi mitra"/>
                <a:cs typeface="B Zar" pitchFamily="2" charset="-78"/>
              </a:rPr>
              <a:t>بناها</a:t>
            </a:r>
            <a:endParaRPr lang="en-US" b="1" dirty="0">
              <a:latin typeface="Bi mitra"/>
              <a:cs typeface="B Zar" pitchFamily="2"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5206"/>
          <a:stretch/>
        </p:blipFill>
        <p:spPr>
          <a:xfrm>
            <a:off x="3055000" y="3971330"/>
            <a:ext cx="3200400" cy="2285706"/>
          </a:xfrm>
          <a:prstGeom prst="rect">
            <a:avLst/>
          </a:prstGeom>
        </p:spPr>
      </p:pic>
      <p:pic>
        <p:nvPicPr>
          <p:cNvPr id="3074" name="Picture 2" descr="C:\Users\garan\Pictures\421589Imperial-Theatre-in-Vienn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6109" y="1968450"/>
            <a:ext cx="6008483" cy="4356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858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400" fill="hold"/>
                                        <p:tgtEl>
                                          <p:spTgt spid="4"/>
                                        </p:tgtEl>
                                        <p:attrNameLst>
                                          <p:attrName>ppt_x</p:attrName>
                                        </p:attrNameLst>
                                      </p:cBhvr>
                                      <p:tavLst>
                                        <p:tav tm="0">
                                          <p:val>
                                            <p:strVal val="#ppt_x"/>
                                          </p:val>
                                        </p:tav>
                                        <p:tav tm="100000">
                                          <p:val>
                                            <p:strVal val="#ppt_x"/>
                                          </p:val>
                                        </p:tav>
                                      </p:tavLst>
                                    </p:anim>
                                    <p:anim calcmode="lin" valueType="num">
                                      <p:cBhvr additive="base">
                                        <p:cTn id="8" dur="14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cBhvr additive="base">
                                        <p:cTn id="19" dur="500" fill="hold"/>
                                        <p:tgtEl>
                                          <p:spTgt spid="3074"/>
                                        </p:tgtEl>
                                        <p:attrNameLst>
                                          <p:attrName>ppt_x</p:attrName>
                                        </p:attrNameLst>
                                      </p:cBhvr>
                                      <p:tavLst>
                                        <p:tav tm="0">
                                          <p:val>
                                            <p:strVal val="#ppt_x"/>
                                          </p:val>
                                        </p:tav>
                                        <p:tav tm="100000">
                                          <p:val>
                                            <p:strVal val="#ppt_x"/>
                                          </p:val>
                                        </p:tav>
                                      </p:tavLst>
                                    </p:anim>
                                    <p:anim calcmode="lin" valueType="num">
                                      <p:cBhvr additive="base">
                                        <p:cTn id="20"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1000"/>
                                  </p:stCondLst>
                                  <p:childTnLst>
                                    <p:anim calcmode="lin" valueType="num">
                                      <p:cBhvr additive="base">
                                        <p:cTn id="24" dur="500"/>
                                        <p:tgtEl>
                                          <p:spTgt spid="3074"/>
                                        </p:tgtEl>
                                        <p:attrNameLst>
                                          <p:attrName>ppt_x</p:attrName>
                                        </p:attrNameLst>
                                      </p:cBhvr>
                                      <p:tavLst>
                                        <p:tav tm="0">
                                          <p:val>
                                            <p:strVal val="ppt_x"/>
                                          </p:val>
                                        </p:tav>
                                        <p:tav tm="100000">
                                          <p:val>
                                            <p:strVal val="ppt_x"/>
                                          </p:val>
                                        </p:tav>
                                      </p:tavLst>
                                    </p:anim>
                                    <p:anim calcmode="lin" valueType="num">
                                      <p:cBhvr additive="base">
                                        <p:cTn id="25" dur="500"/>
                                        <p:tgtEl>
                                          <p:spTgt spid="3074"/>
                                        </p:tgtEl>
                                        <p:attrNameLst>
                                          <p:attrName>ppt_y</p:attrName>
                                        </p:attrNameLst>
                                      </p:cBhvr>
                                      <p:tavLst>
                                        <p:tav tm="0">
                                          <p:val>
                                            <p:strVal val="ppt_y"/>
                                          </p:val>
                                        </p:tav>
                                        <p:tav tm="100000">
                                          <p:val>
                                            <p:strVal val="1+ppt_h/2"/>
                                          </p:val>
                                        </p:tav>
                                      </p:tavLst>
                                    </p:anim>
                                    <p:set>
                                      <p:cBhvr>
                                        <p:cTn id="26" dur="1" fill="hold">
                                          <p:stCondLst>
                                            <p:cond delay="499"/>
                                          </p:stCondLst>
                                        </p:cTn>
                                        <p:tgtEl>
                                          <p:spTgt spid="307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
                                            <p:txEl>
                                              <p:pRg st="0" end="0"/>
                                            </p:txEl>
                                          </p:spTgt>
                                        </p:tgtEl>
                                        <p:attrNameLst>
                                          <p:attrName>style.visibility</p:attrName>
                                        </p:attrNameLst>
                                      </p:cBhvr>
                                      <p:to>
                                        <p:strVal val="visible"/>
                                      </p:to>
                                    </p:set>
                                    <p:animEffect transition="in" filter="fade">
                                      <p:cBhvr>
                                        <p:cTn id="31" dur="500"/>
                                        <p:tgtEl>
                                          <p:spTgt spid="2">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heel(1)">
                                      <p:cBhvr>
                                        <p:cTn id="36" dur="41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0894" y="3733800"/>
            <a:ext cx="3919423" cy="28194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3733800"/>
            <a:ext cx="4267200" cy="28194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0894" y="381000"/>
            <a:ext cx="3919423" cy="3028950"/>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25206"/>
          <a:stretch/>
        </p:blipFill>
        <p:spPr>
          <a:xfrm>
            <a:off x="381000" y="381000"/>
            <a:ext cx="4241075" cy="3028950"/>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7399" y="1627414"/>
            <a:ext cx="5450115" cy="4087586"/>
          </a:xfrm>
          <a:prstGeom prst="rect">
            <a:avLst/>
          </a:prstGeom>
        </p:spPr>
      </p:pic>
    </p:spTree>
    <p:extLst>
      <p:ext uri="{BB962C8B-B14F-4D97-AF65-F5344CB8AC3E}">
        <p14:creationId xmlns:p14="http://schemas.microsoft.com/office/powerpoint/2010/main" val="2304273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41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42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46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41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heel(1)">
                                      <p:cBhvr>
                                        <p:cTn id="27" dur="4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6337354" y="2775466"/>
            <a:ext cx="2605200" cy="369332"/>
          </a:xfrm>
          <a:prstGeom prst="rect">
            <a:avLst/>
          </a:prstGeom>
        </p:spPr>
        <p:txBody>
          <a:bodyPr wrap="none">
            <a:spAutoFit/>
          </a:bodyPr>
          <a:lstStyle/>
          <a:p>
            <a:r>
              <a:rPr lang="fa-IR" dirty="0">
                <a:cs typeface="B Nazanin" panose="00000400000000000000" pitchFamily="2" charset="-78"/>
              </a:rPr>
              <a:t>	کلیسای سنت‌استفان </a:t>
            </a:r>
            <a:endParaRPr lang="en-US" dirty="0">
              <a:cs typeface="B Nazanin" panose="00000400000000000000" pitchFamily="2" charset="-78"/>
            </a:endParaRPr>
          </a:p>
        </p:txBody>
      </p:sp>
      <p:sp>
        <p:nvSpPr>
          <p:cNvPr id="3" name="Rectangle 2"/>
          <p:cNvSpPr/>
          <p:nvPr/>
        </p:nvSpPr>
        <p:spPr>
          <a:xfrm>
            <a:off x="6386945" y="1535668"/>
            <a:ext cx="2465740" cy="369332"/>
          </a:xfrm>
          <a:prstGeom prst="rect">
            <a:avLst/>
          </a:prstGeom>
        </p:spPr>
        <p:txBody>
          <a:bodyPr wrap="none">
            <a:spAutoFit/>
          </a:bodyPr>
          <a:lstStyle/>
          <a:p>
            <a:r>
              <a:rPr lang="fa-IR" dirty="0" smtClean="0">
                <a:cs typeface="B Nazanin" panose="00000400000000000000" pitchFamily="2" charset="-78"/>
              </a:rPr>
              <a:t>	موزه ملکه سی‌سی</a:t>
            </a:r>
            <a:endParaRPr lang="en-US" dirty="0">
              <a:cs typeface="B Nazanin" panose="00000400000000000000" pitchFamily="2" charset="-78"/>
            </a:endParaRPr>
          </a:p>
        </p:txBody>
      </p:sp>
      <p:sp>
        <p:nvSpPr>
          <p:cNvPr id="4" name="Rectangle 3"/>
          <p:cNvSpPr/>
          <p:nvPr/>
        </p:nvSpPr>
        <p:spPr>
          <a:xfrm>
            <a:off x="6725337" y="2133600"/>
            <a:ext cx="2045753" cy="369332"/>
          </a:xfrm>
          <a:prstGeom prst="rect">
            <a:avLst/>
          </a:prstGeom>
        </p:spPr>
        <p:txBody>
          <a:bodyPr wrap="none">
            <a:spAutoFit/>
          </a:bodyPr>
          <a:lstStyle/>
          <a:p>
            <a:r>
              <a:rPr lang="fa-IR" dirty="0">
                <a:cs typeface="B Nazanin" panose="00000400000000000000" pitchFamily="2" charset="-78"/>
              </a:rPr>
              <a:t>	قصر شونبرون</a:t>
            </a:r>
            <a:endParaRPr lang="en-US" dirty="0">
              <a:cs typeface="B Nazanin" panose="00000400000000000000" pitchFamily="2" charset="-78"/>
            </a:endParaRPr>
          </a:p>
        </p:txBody>
      </p:sp>
      <p:sp>
        <p:nvSpPr>
          <p:cNvPr id="5" name="Rectangle 4"/>
          <p:cNvSpPr/>
          <p:nvPr/>
        </p:nvSpPr>
        <p:spPr>
          <a:xfrm>
            <a:off x="7005705" y="4081213"/>
            <a:ext cx="1846980" cy="369332"/>
          </a:xfrm>
          <a:prstGeom prst="rect">
            <a:avLst/>
          </a:prstGeom>
        </p:spPr>
        <p:txBody>
          <a:bodyPr wrap="none">
            <a:spAutoFit/>
          </a:bodyPr>
          <a:lstStyle/>
          <a:p>
            <a:r>
              <a:rPr lang="fa-IR" dirty="0">
                <a:cs typeface="B Nazanin" panose="00000400000000000000" pitchFamily="2" charset="-78"/>
              </a:rPr>
              <a:t>	هافبورگ </a:t>
            </a:r>
            <a:endParaRPr lang="en-US" dirty="0">
              <a:cs typeface="B Nazanin" panose="00000400000000000000" pitchFamily="2" charset="-78"/>
            </a:endParaRPr>
          </a:p>
        </p:txBody>
      </p:sp>
      <p:sp>
        <p:nvSpPr>
          <p:cNvPr id="6" name="Rectangle 5"/>
          <p:cNvSpPr/>
          <p:nvPr/>
        </p:nvSpPr>
        <p:spPr>
          <a:xfrm>
            <a:off x="6784649" y="3419886"/>
            <a:ext cx="2090637" cy="369332"/>
          </a:xfrm>
          <a:prstGeom prst="rect">
            <a:avLst/>
          </a:prstGeom>
        </p:spPr>
        <p:txBody>
          <a:bodyPr wrap="none">
            <a:spAutoFit/>
          </a:bodyPr>
          <a:lstStyle/>
          <a:p>
            <a:r>
              <a:rPr lang="fa-IR" dirty="0">
                <a:cs typeface="B Nazanin" panose="00000400000000000000" pitchFamily="2" charset="-78"/>
              </a:rPr>
              <a:t>	موزه آلبرتینا </a:t>
            </a:r>
            <a:endParaRPr lang="en-US" dirty="0">
              <a:cs typeface="B Nazanin" panose="00000400000000000000" pitchFamily="2" charset="-78"/>
            </a:endParaRPr>
          </a:p>
        </p:txBody>
      </p:sp>
      <p:sp>
        <p:nvSpPr>
          <p:cNvPr id="8" name="Flowchart: Alternate Process 7"/>
          <p:cNvSpPr/>
          <p:nvPr/>
        </p:nvSpPr>
        <p:spPr>
          <a:xfrm>
            <a:off x="6400800" y="304800"/>
            <a:ext cx="2133600" cy="83820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fa-IR" sz="2000" b="1" dirty="0" smtClean="0">
                <a:latin typeface="Bi mitra"/>
                <a:cs typeface="B Zar" pitchFamily="2" charset="-78"/>
              </a:rPr>
              <a:t>بناهای شاخص</a:t>
            </a:r>
            <a:endParaRPr lang="en-US" sz="2000" b="1" dirty="0">
              <a:latin typeface="Bi mitra"/>
              <a:cs typeface="B Zar" pitchFamily="2" charset="-78"/>
            </a:endParaRPr>
          </a:p>
        </p:txBody>
      </p:sp>
      <p:sp>
        <p:nvSpPr>
          <p:cNvPr id="9" name="Rectangle 8"/>
          <p:cNvSpPr/>
          <p:nvPr/>
        </p:nvSpPr>
        <p:spPr>
          <a:xfrm>
            <a:off x="3733800" y="4455103"/>
            <a:ext cx="4572000" cy="646331"/>
          </a:xfrm>
          <a:prstGeom prst="rect">
            <a:avLst/>
          </a:prstGeom>
        </p:spPr>
        <p:txBody>
          <a:bodyPr>
            <a:spAutoFit/>
          </a:bodyPr>
          <a:lstStyle/>
          <a:p>
            <a:r>
              <a:rPr lang="fa-IR" b="1" dirty="0"/>
              <a:t>                                                                                                                    </a:t>
            </a:r>
            <a:endParaRPr lang="en-US" dirty="0"/>
          </a:p>
        </p:txBody>
      </p:sp>
      <p:sp>
        <p:nvSpPr>
          <p:cNvPr id="10" name="Rectangle 9"/>
          <p:cNvSpPr/>
          <p:nvPr/>
        </p:nvSpPr>
        <p:spPr>
          <a:xfrm>
            <a:off x="8001000" y="4724400"/>
            <a:ext cx="755335" cy="400110"/>
          </a:xfrm>
          <a:prstGeom prst="rect">
            <a:avLst/>
          </a:prstGeom>
        </p:spPr>
        <p:txBody>
          <a:bodyPr wrap="none">
            <a:spAutoFit/>
          </a:bodyPr>
          <a:lstStyle/>
          <a:p>
            <a:r>
              <a:rPr lang="fa-IR" sz="2000" dirty="0">
                <a:cs typeface="B Nazanin" panose="00000400000000000000" pitchFamily="2" charset="-78"/>
              </a:rPr>
              <a:t> </a:t>
            </a:r>
            <a:r>
              <a:rPr lang="fa-IR" dirty="0">
                <a:cs typeface="B Nazanin" panose="00000400000000000000" pitchFamily="2" charset="-78"/>
              </a:rPr>
              <a:t>برگتیتر</a:t>
            </a:r>
            <a:endParaRPr lang="en-US" sz="2000" dirty="0">
              <a:cs typeface="B Nazanin" panose="00000400000000000000" pitchFamily="2" charset="-78"/>
            </a:endParaRPr>
          </a:p>
        </p:txBody>
      </p:sp>
      <p:cxnSp>
        <p:nvCxnSpPr>
          <p:cNvPr id="13" name="Straight Connector 12"/>
          <p:cNvCxnSpPr/>
          <p:nvPr/>
        </p:nvCxnSpPr>
        <p:spPr>
          <a:xfrm>
            <a:off x="7467600" y="2057400"/>
            <a:ext cx="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5248" y="2057400"/>
            <a:ext cx="1243013" cy="58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Down Arrow 16"/>
          <p:cNvSpPr/>
          <p:nvPr/>
        </p:nvSpPr>
        <p:spPr>
          <a:xfrm rot="5400000">
            <a:off x="6398022" y="2466790"/>
            <a:ext cx="437463" cy="1107110"/>
          </a:xfrm>
          <a:prstGeom prst="downArrow">
            <a:avLst>
              <a:gd name="adj1" fmla="val 50000"/>
              <a:gd name="adj2" fmla="val 65005"/>
            </a:avLst>
          </a:prstGeom>
        </p:spPr>
        <p:style>
          <a:lnRef idx="1">
            <a:schemeClr val="accent1"/>
          </a:lnRef>
          <a:fillRef idx="2">
            <a:schemeClr val="accent1"/>
          </a:fillRef>
          <a:effectRef idx="1">
            <a:schemeClr val="accent1"/>
          </a:effectRef>
          <a:fontRef idx="minor">
            <a:schemeClr val="dk1"/>
          </a:fontRef>
        </p:style>
        <p:txBody>
          <a:bodyPr rtlCol="0" anchor="ctr"/>
          <a:lstStyle/>
          <a:p>
            <a:pPr algn="r"/>
            <a:endParaRPr lang="en-US"/>
          </a:p>
        </p:txBody>
      </p:sp>
      <p:sp>
        <p:nvSpPr>
          <p:cNvPr id="18" name="Down Arrow 17"/>
          <p:cNvSpPr/>
          <p:nvPr/>
        </p:nvSpPr>
        <p:spPr>
          <a:xfrm rot="5400000">
            <a:off x="6430824" y="3085065"/>
            <a:ext cx="437463" cy="1107110"/>
          </a:xfrm>
          <a:prstGeom prst="downArrow">
            <a:avLst>
              <a:gd name="adj1" fmla="val 50000"/>
              <a:gd name="adj2" fmla="val 65005"/>
            </a:avLst>
          </a:prstGeom>
        </p:spPr>
        <p:style>
          <a:lnRef idx="1">
            <a:schemeClr val="accent1"/>
          </a:lnRef>
          <a:fillRef idx="2">
            <a:schemeClr val="accent1"/>
          </a:fillRef>
          <a:effectRef idx="1">
            <a:schemeClr val="accent1"/>
          </a:effectRef>
          <a:fontRef idx="minor">
            <a:schemeClr val="dk1"/>
          </a:fontRef>
        </p:style>
        <p:txBody>
          <a:bodyPr rtlCol="0" anchor="ctr"/>
          <a:lstStyle/>
          <a:p>
            <a:pPr algn="r"/>
            <a:endParaRPr lang="en-US"/>
          </a:p>
        </p:txBody>
      </p:sp>
      <p:sp>
        <p:nvSpPr>
          <p:cNvPr id="19" name="Down Arrow 18"/>
          <p:cNvSpPr/>
          <p:nvPr/>
        </p:nvSpPr>
        <p:spPr>
          <a:xfrm rot="5400000">
            <a:off x="6445886" y="3712324"/>
            <a:ext cx="437463" cy="1107110"/>
          </a:xfrm>
          <a:prstGeom prst="downArrow">
            <a:avLst>
              <a:gd name="adj1" fmla="val 50000"/>
              <a:gd name="adj2" fmla="val 65005"/>
            </a:avLst>
          </a:prstGeom>
        </p:spPr>
        <p:style>
          <a:lnRef idx="1">
            <a:schemeClr val="accent1"/>
          </a:lnRef>
          <a:fillRef idx="2">
            <a:schemeClr val="accent1"/>
          </a:fillRef>
          <a:effectRef idx="1">
            <a:schemeClr val="accent1"/>
          </a:effectRef>
          <a:fontRef idx="minor">
            <a:schemeClr val="dk1"/>
          </a:fontRef>
        </p:style>
        <p:txBody>
          <a:bodyPr rtlCol="0" anchor="ctr"/>
          <a:lstStyle/>
          <a:p>
            <a:pPr algn="r"/>
            <a:endParaRPr lang="en-US"/>
          </a:p>
        </p:txBody>
      </p:sp>
      <p:sp>
        <p:nvSpPr>
          <p:cNvPr id="21" name="Down Arrow 20"/>
          <p:cNvSpPr/>
          <p:nvPr/>
        </p:nvSpPr>
        <p:spPr>
          <a:xfrm rot="5400000">
            <a:off x="6448780" y="4329148"/>
            <a:ext cx="437463" cy="1107110"/>
          </a:xfrm>
          <a:prstGeom prst="downArrow">
            <a:avLst>
              <a:gd name="adj1" fmla="val 50000"/>
              <a:gd name="adj2" fmla="val 65005"/>
            </a:avLst>
          </a:prstGeom>
        </p:spPr>
        <p:style>
          <a:lnRef idx="1">
            <a:schemeClr val="accent1"/>
          </a:lnRef>
          <a:fillRef idx="2">
            <a:schemeClr val="accent1"/>
          </a:fillRef>
          <a:effectRef idx="1">
            <a:schemeClr val="accent1"/>
          </a:effectRef>
          <a:fontRef idx="minor">
            <a:schemeClr val="dk1"/>
          </a:fontRef>
        </p:style>
        <p:txBody>
          <a:bodyPr rtlCol="0" anchor="ctr"/>
          <a:lstStyle/>
          <a:p>
            <a:pPr algn="r"/>
            <a:endParaRPr lang="en-US" dirty="0"/>
          </a:p>
        </p:txBody>
      </p:sp>
      <p:pic>
        <p:nvPicPr>
          <p:cNvPr id="1033" name="Picture 9" descr="C:\Users\garan\Pictures\قصر شونبرون.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495538"/>
            <a:ext cx="4762500" cy="357187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6697" y="3624766"/>
            <a:ext cx="2669875" cy="2958221"/>
          </a:xfrm>
          <a:prstGeom prst="rect">
            <a:avLst/>
          </a:prstGeom>
        </p:spPr>
      </p:pic>
      <p:pic>
        <p:nvPicPr>
          <p:cNvPr id="25" name="Picture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7036" y="304800"/>
            <a:ext cx="5029200" cy="3143250"/>
          </a:xfrm>
          <a:prstGeom prst="rect">
            <a:avLst/>
          </a:prstGeom>
        </p:spPr>
      </p:pic>
      <p:pic>
        <p:nvPicPr>
          <p:cNvPr id="1034" name="Picture 10" descr="I:\vienna\pic\Albertina_Wien.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4547" y="880794"/>
            <a:ext cx="5822153" cy="389747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Users\garan\Pictures\هامفورگپ.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4547" y="1323528"/>
            <a:ext cx="5665392" cy="4249044"/>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vienna\pic\Belvedere_Vienna_June_2006_008.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7627" y="2443348"/>
            <a:ext cx="5784603" cy="4338452"/>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a:off x="6683332" y="5304990"/>
            <a:ext cx="1978427" cy="369332"/>
          </a:xfrm>
          <a:prstGeom prst="rect">
            <a:avLst/>
          </a:prstGeom>
        </p:spPr>
        <p:txBody>
          <a:bodyPr wrap="none">
            <a:spAutoFit/>
          </a:bodyPr>
          <a:lstStyle/>
          <a:p>
            <a:r>
              <a:rPr lang="fa-IR" dirty="0">
                <a:cs typeface="B Nazanin" panose="00000400000000000000" pitchFamily="2" charset="-78"/>
              </a:rPr>
              <a:t>	قصر بلویدیر </a:t>
            </a:r>
            <a:endParaRPr lang="en-US" dirty="0">
              <a:cs typeface="B Nazanin" panose="00000400000000000000" pitchFamily="2" charset="-78"/>
            </a:endParaRPr>
          </a:p>
        </p:txBody>
      </p:sp>
      <p:sp>
        <p:nvSpPr>
          <p:cNvPr id="42" name="Down Arrow 41"/>
          <p:cNvSpPr/>
          <p:nvPr/>
        </p:nvSpPr>
        <p:spPr>
          <a:xfrm rot="5400000">
            <a:off x="6506605" y="4936101"/>
            <a:ext cx="437463" cy="1107110"/>
          </a:xfrm>
          <a:prstGeom prst="downArrow">
            <a:avLst>
              <a:gd name="adj1" fmla="val 50000"/>
              <a:gd name="adj2" fmla="val 65005"/>
            </a:avLst>
          </a:prstGeom>
        </p:spPr>
        <p:style>
          <a:lnRef idx="1">
            <a:schemeClr val="accent1"/>
          </a:lnRef>
          <a:fillRef idx="2">
            <a:schemeClr val="accent1"/>
          </a:fillRef>
          <a:effectRef idx="1">
            <a:schemeClr val="accent1"/>
          </a:effectRef>
          <a:fontRef idx="minor">
            <a:schemeClr val="dk1"/>
          </a:fontRef>
        </p:style>
        <p:txBody>
          <a:bodyPr rtlCol="0" anchor="ctr"/>
          <a:lstStyle/>
          <a:p>
            <a:pPr algn="r"/>
            <a:endParaRPr lang="en-US" dirty="0"/>
          </a:p>
        </p:txBody>
      </p:sp>
      <p:pic>
        <p:nvPicPr>
          <p:cNvPr id="1037" name="Picture 13"/>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493044" y="2704946"/>
            <a:ext cx="4764929" cy="34545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42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8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additive="base">
                                        <p:cTn id="19" dur="500" fill="hold"/>
                                        <p:tgtEl>
                                          <p:spTgt spid="1027"/>
                                        </p:tgtEl>
                                        <p:attrNameLst>
                                          <p:attrName>ppt_x</p:attrName>
                                        </p:attrNameLst>
                                      </p:cBhvr>
                                      <p:tavLst>
                                        <p:tav tm="0">
                                          <p:val>
                                            <p:strVal val="#ppt_x"/>
                                          </p:val>
                                        </p:tav>
                                        <p:tav tm="100000">
                                          <p:val>
                                            <p:strVal val="#ppt_x"/>
                                          </p:val>
                                        </p:tav>
                                      </p:tavLst>
                                    </p:anim>
                                    <p:anim calcmode="lin" valueType="num">
                                      <p:cBhvr additive="base">
                                        <p:cTn id="20"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33"/>
                                        </p:tgtEl>
                                        <p:attrNameLst>
                                          <p:attrName>style.visibility</p:attrName>
                                        </p:attrNameLst>
                                      </p:cBhvr>
                                      <p:to>
                                        <p:strVal val="visible"/>
                                      </p:to>
                                    </p:set>
                                    <p:anim calcmode="lin" valueType="num">
                                      <p:cBhvr additive="base">
                                        <p:cTn id="25" dur="500" fill="hold"/>
                                        <p:tgtEl>
                                          <p:spTgt spid="1033"/>
                                        </p:tgtEl>
                                        <p:attrNameLst>
                                          <p:attrName>ppt_x</p:attrName>
                                        </p:attrNameLst>
                                      </p:cBhvr>
                                      <p:tavLst>
                                        <p:tav tm="0">
                                          <p:val>
                                            <p:strVal val="#ppt_x"/>
                                          </p:val>
                                        </p:tav>
                                        <p:tav tm="100000">
                                          <p:val>
                                            <p:strVal val="#ppt_x"/>
                                          </p:val>
                                        </p:tav>
                                      </p:tavLst>
                                    </p:anim>
                                    <p:anim calcmode="lin" valueType="num">
                                      <p:cBhvr additive="base">
                                        <p:cTn id="26" dur="500" fill="hold"/>
                                        <p:tgtEl>
                                          <p:spTgt spid="103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400"/>
                                  </p:stCondLst>
                                  <p:childTnLst>
                                    <p:anim calcmode="lin" valueType="num">
                                      <p:cBhvr additive="base">
                                        <p:cTn id="30" dur="1000"/>
                                        <p:tgtEl>
                                          <p:spTgt spid="1027"/>
                                        </p:tgtEl>
                                        <p:attrNameLst>
                                          <p:attrName>ppt_x</p:attrName>
                                        </p:attrNameLst>
                                      </p:cBhvr>
                                      <p:tavLst>
                                        <p:tav tm="0">
                                          <p:val>
                                            <p:strVal val="ppt_x"/>
                                          </p:val>
                                        </p:tav>
                                        <p:tav tm="100000">
                                          <p:val>
                                            <p:strVal val="ppt_x"/>
                                          </p:val>
                                        </p:tav>
                                      </p:tavLst>
                                    </p:anim>
                                    <p:anim calcmode="lin" valueType="num">
                                      <p:cBhvr additive="base">
                                        <p:cTn id="31" dur="1000"/>
                                        <p:tgtEl>
                                          <p:spTgt spid="1027"/>
                                        </p:tgtEl>
                                        <p:attrNameLst>
                                          <p:attrName>ppt_y</p:attrName>
                                        </p:attrNameLst>
                                      </p:cBhvr>
                                      <p:tavLst>
                                        <p:tav tm="0">
                                          <p:val>
                                            <p:strVal val="ppt_y"/>
                                          </p:val>
                                        </p:tav>
                                        <p:tav tm="100000">
                                          <p:val>
                                            <p:strVal val="1+ppt_h/2"/>
                                          </p:val>
                                        </p:tav>
                                      </p:tavLst>
                                    </p:anim>
                                    <p:set>
                                      <p:cBhvr>
                                        <p:cTn id="32" dur="1" fill="hold">
                                          <p:stCondLst>
                                            <p:cond delay="999"/>
                                          </p:stCondLst>
                                        </p:cTn>
                                        <p:tgtEl>
                                          <p:spTgt spid="1027"/>
                                        </p:tgtEl>
                                        <p:attrNameLst>
                                          <p:attrName>style.visibility</p:attrName>
                                        </p:attrNameLst>
                                      </p:cBhvr>
                                      <p:to>
                                        <p:strVal val="hidden"/>
                                      </p:to>
                                    </p:set>
                                  </p:childTnLst>
                                </p:cTn>
                              </p:par>
                              <p:par>
                                <p:cTn id="33" presetID="2" presetClass="exit" presetSubtype="4" fill="hold" nodeType="withEffect">
                                  <p:stCondLst>
                                    <p:cond delay="400"/>
                                  </p:stCondLst>
                                  <p:childTnLst>
                                    <p:anim calcmode="lin" valueType="num">
                                      <p:cBhvr additive="base">
                                        <p:cTn id="34" dur="1200"/>
                                        <p:tgtEl>
                                          <p:spTgt spid="1033"/>
                                        </p:tgtEl>
                                        <p:attrNameLst>
                                          <p:attrName>ppt_x</p:attrName>
                                        </p:attrNameLst>
                                      </p:cBhvr>
                                      <p:tavLst>
                                        <p:tav tm="0">
                                          <p:val>
                                            <p:strVal val="ppt_x"/>
                                          </p:val>
                                        </p:tav>
                                        <p:tav tm="100000">
                                          <p:val>
                                            <p:strVal val="ppt_x"/>
                                          </p:val>
                                        </p:tav>
                                      </p:tavLst>
                                    </p:anim>
                                    <p:anim calcmode="lin" valueType="num">
                                      <p:cBhvr additive="base">
                                        <p:cTn id="35" dur="1200"/>
                                        <p:tgtEl>
                                          <p:spTgt spid="1033"/>
                                        </p:tgtEl>
                                        <p:attrNameLst>
                                          <p:attrName>ppt_y</p:attrName>
                                        </p:attrNameLst>
                                      </p:cBhvr>
                                      <p:tavLst>
                                        <p:tav tm="0">
                                          <p:val>
                                            <p:strVal val="ppt_y"/>
                                          </p:val>
                                        </p:tav>
                                        <p:tav tm="100000">
                                          <p:val>
                                            <p:strVal val="1+ppt_h/2"/>
                                          </p:val>
                                        </p:tav>
                                      </p:tavLst>
                                    </p:anim>
                                    <p:set>
                                      <p:cBhvr>
                                        <p:cTn id="36" dur="1" fill="hold">
                                          <p:stCondLst>
                                            <p:cond delay="1199"/>
                                          </p:stCondLst>
                                        </p:cTn>
                                        <p:tgtEl>
                                          <p:spTgt spid="103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ppt_x"/>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2000" fill="hold"/>
                                        <p:tgtEl>
                                          <p:spTgt spid="24"/>
                                        </p:tgtEl>
                                        <p:attrNameLst>
                                          <p:attrName>ppt_x</p:attrName>
                                        </p:attrNameLst>
                                      </p:cBhvr>
                                      <p:tavLst>
                                        <p:tav tm="0">
                                          <p:val>
                                            <p:strVal val="#ppt_x"/>
                                          </p:val>
                                        </p:tav>
                                        <p:tav tm="100000">
                                          <p:val>
                                            <p:strVal val="#ppt_x"/>
                                          </p:val>
                                        </p:tav>
                                      </p:tavLst>
                                    </p:anim>
                                    <p:anim calcmode="lin" valueType="num">
                                      <p:cBhvr additive="base">
                                        <p:cTn id="48" dur="2000" fill="hold"/>
                                        <p:tgtEl>
                                          <p:spTgt spid="2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60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1400" fill="hold"/>
                                        <p:tgtEl>
                                          <p:spTgt spid="25"/>
                                        </p:tgtEl>
                                        <p:attrNameLst>
                                          <p:attrName>ppt_x</p:attrName>
                                        </p:attrNameLst>
                                      </p:cBhvr>
                                      <p:tavLst>
                                        <p:tav tm="0">
                                          <p:val>
                                            <p:strVal val="#ppt_x"/>
                                          </p:val>
                                        </p:tav>
                                        <p:tav tm="100000">
                                          <p:val>
                                            <p:strVal val="#ppt_x"/>
                                          </p:val>
                                        </p:tav>
                                      </p:tavLst>
                                    </p:anim>
                                    <p:anim calcmode="lin" valueType="num">
                                      <p:cBhvr additive="base">
                                        <p:cTn id="52" dur="1400" fill="hold"/>
                                        <p:tgtEl>
                                          <p:spTgt spid="2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1" nodeType="clickEffect">
                                  <p:stCondLst>
                                    <p:cond delay="700"/>
                                  </p:stCondLst>
                                  <p:childTnLst>
                                    <p:anim calcmode="lin" valueType="num">
                                      <p:cBhvr additive="base">
                                        <p:cTn id="60" dur="1900"/>
                                        <p:tgtEl>
                                          <p:spTgt spid="17"/>
                                        </p:tgtEl>
                                        <p:attrNameLst>
                                          <p:attrName>ppt_x</p:attrName>
                                        </p:attrNameLst>
                                      </p:cBhvr>
                                      <p:tavLst>
                                        <p:tav tm="0">
                                          <p:val>
                                            <p:strVal val="ppt_x"/>
                                          </p:val>
                                        </p:tav>
                                        <p:tav tm="100000">
                                          <p:val>
                                            <p:strVal val="ppt_x"/>
                                          </p:val>
                                        </p:tav>
                                      </p:tavLst>
                                    </p:anim>
                                    <p:anim calcmode="lin" valueType="num">
                                      <p:cBhvr additive="base">
                                        <p:cTn id="61" dur="1900"/>
                                        <p:tgtEl>
                                          <p:spTgt spid="17"/>
                                        </p:tgtEl>
                                        <p:attrNameLst>
                                          <p:attrName>ppt_y</p:attrName>
                                        </p:attrNameLst>
                                      </p:cBhvr>
                                      <p:tavLst>
                                        <p:tav tm="0">
                                          <p:val>
                                            <p:strVal val="ppt_y"/>
                                          </p:val>
                                        </p:tav>
                                        <p:tav tm="100000">
                                          <p:val>
                                            <p:strVal val="1+ppt_h/2"/>
                                          </p:val>
                                        </p:tav>
                                      </p:tavLst>
                                    </p:anim>
                                    <p:set>
                                      <p:cBhvr>
                                        <p:cTn id="62" dur="1" fill="hold">
                                          <p:stCondLst>
                                            <p:cond delay="1899"/>
                                          </p:stCondLst>
                                        </p:cTn>
                                        <p:tgtEl>
                                          <p:spTgt spid="17"/>
                                        </p:tgtEl>
                                        <p:attrNameLst>
                                          <p:attrName>style.visibility</p:attrName>
                                        </p:attrNameLst>
                                      </p:cBhvr>
                                      <p:to>
                                        <p:strVal val="hidden"/>
                                      </p:to>
                                    </p:set>
                                  </p:childTnLst>
                                </p:cTn>
                              </p:par>
                              <p:par>
                                <p:cTn id="63" presetID="2" presetClass="exit" presetSubtype="4" fill="hold" nodeType="withEffect">
                                  <p:stCondLst>
                                    <p:cond delay="600"/>
                                  </p:stCondLst>
                                  <p:childTnLst>
                                    <p:anim calcmode="lin" valueType="num">
                                      <p:cBhvr additive="base">
                                        <p:cTn id="64" dur="2100"/>
                                        <p:tgtEl>
                                          <p:spTgt spid="24"/>
                                        </p:tgtEl>
                                        <p:attrNameLst>
                                          <p:attrName>ppt_x</p:attrName>
                                        </p:attrNameLst>
                                      </p:cBhvr>
                                      <p:tavLst>
                                        <p:tav tm="0">
                                          <p:val>
                                            <p:strVal val="ppt_x"/>
                                          </p:val>
                                        </p:tav>
                                        <p:tav tm="100000">
                                          <p:val>
                                            <p:strVal val="ppt_x"/>
                                          </p:val>
                                        </p:tav>
                                      </p:tavLst>
                                    </p:anim>
                                    <p:anim calcmode="lin" valueType="num">
                                      <p:cBhvr additive="base">
                                        <p:cTn id="65" dur="2100"/>
                                        <p:tgtEl>
                                          <p:spTgt spid="24"/>
                                        </p:tgtEl>
                                        <p:attrNameLst>
                                          <p:attrName>ppt_y</p:attrName>
                                        </p:attrNameLst>
                                      </p:cBhvr>
                                      <p:tavLst>
                                        <p:tav tm="0">
                                          <p:val>
                                            <p:strVal val="ppt_y"/>
                                          </p:val>
                                        </p:tav>
                                        <p:tav tm="100000">
                                          <p:val>
                                            <p:strVal val="1+ppt_h/2"/>
                                          </p:val>
                                        </p:tav>
                                      </p:tavLst>
                                    </p:anim>
                                    <p:set>
                                      <p:cBhvr>
                                        <p:cTn id="66" dur="1" fill="hold">
                                          <p:stCondLst>
                                            <p:cond delay="2099"/>
                                          </p:stCondLst>
                                        </p:cTn>
                                        <p:tgtEl>
                                          <p:spTgt spid="24"/>
                                        </p:tgtEl>
                                        <p:attrNameLst>
                                          <p:attrName>style.visibility</p:attrName>
                                        </p:attrNameLst>
                                      </p:cBhvr>
                                      <p:to>
                                        <p:strVal val="hidden"/>
                                      </p:to>
                                    </p:set>
                                  </p:childTnLst>
                                </p:cTn>
                              </p:par>
                              <p:par>
                                <p:cTn id="67" presetID="2" presetClass="exit" presetSubtype="4" fill="hold" nodeType="withEffect">
                                  <p:stCondLst>
                                    <p:cond delay="800"/>
                                  </p:stCondLst>
                                  <p:childTnLst>
                                    <p:anim calcmode="lin" valueType="num">
                                      <p:cBhvr additive="base">
                                        <p:cTn id="68" dur="1900"/>
                                        <p:tgtEl>
                                          <p:spTgt spid="25"/>
                                        </p:tgtEl>
                                        <p:attrNameLst>
                                          <p:attrName>ppt_x</p:attrName>
                                        </p:attrNameLst>
                                      </p:cBhvr>
                                      <p:tavLst>
                                        <p:tav tm="0">
                                          <p:val>
                                            <p:strVal val="ppt_x"/>
                                          </p:val>
                                        </p:tav>
                                        <p:tav tm="100000">
                                          <p:val>
                                            <p:strVal val="ppt_x"/>
                                          </p:val>
                                        </p:tav>
                                      </p:tavLst>
                                    </p:anim>
                                    <p:anim calcmode="lin" valueType="num">
                                      <p:cBhvr additive="base">
                                        <p:cTn id="69" dur="1900"/>
                                        <p:tgtEl>
                                          <p:spTgt spid="25"/>
                                        </p:tgtEl>
                                        <p:attrNameLst>
                                          <p:attrName>ppt_y</p:attrName>
                                        </p:attrNameLst>
                                      </p:cBhvr>
                                      <p:tavLst>
                                        <p:tav tm="0">
                                          <p:val>
                                            <p:strVal val="ppt_y"/>
                                          </p:val>
                                        </p:tav>
                                        <p:tav tm="100000">
                                          <p:val>
                                            <p:strVal val="1+ppt_h/2"/>
                                          </p:val>
                                        </p:tav>
                                      </p:tavLst>
                                    </p:anim>
                                    <p:set>
                                      <p:cBhvr>
                                        <p:cTn id="70" dur="1" fill="hold">
                                          <p:stCondLst>
                                            <p:cond delay="1899"/>
                                          </p:stCondLst>
                                        </p:cTn>
                                        <p:tgtEl>
                                          <p:spTgt spid="25"/>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fill="hold"/>
                                        <p:tgtEl>
                                          <p:spTgt spid="6"/>
                                        </p:tgtEl>
                                        <p:attrNameLst>
                                          <p:attrName>ppt_x</p:attrName>
                                        </p:attrNameLst>
                                      </p:cBhvr>
                                      <p:tavLst>
                                        <p:tav tm="0">
                                          <p:val>
                                            <p:strVal val="#ppt_x"/>
                                          </p:val>
                                        </p:tav>
                                        <p:tav tm="100000">
                                          <p:val>
                                            <p:strVal val="#ppt_x"/>
                                          </p:val>
                                        </p:tav>
                                      </p:tavLst>
                                    </p:anim>
                                    <p:anim calcmode="lin" valueType="num">
                                      <p:cBhvr additive="base">
                                        <p:cTn id="7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1034"/>
                                        </p:tgtEl>
                                        <p:attrNameLst>
                                          <p:attrName>style.visibility</p:attrName>
                                        </p:attrNameLst>
                                      </p:cBhvr>
                                      <p:to>
                                        <p:strVal val="visible"/>
                                      </p:to>
                                    </p:set>
                                    <p:anim calcmode="lin" valueType="num">
                                      <p:cBhvr additive="base">
                                        <p:cTn id="87" dur="1500" fill="hold"/>
                                        <p:tgtEl>
                                          <p:spTgt spid="1034"/>
                                        </p:tgtEl>
                                        <p:attrNameLst>
                                          <p:attrName>ppt_x</p:attrName>
                                        </p:attrNameLst>
                                      </p:cBhvr>
                                      <p:tavLst>
                                        <p:tav tm="0">
                                          <p:val>
                                            <p:strVal val="#ppt_x"/>
                                          </p:val>
                                        </p:tav>
                                        <p:tav tm="100000">
                                          <p:val>
                                            <p:strVal val="#ppt_x"/>
                                          </p:val>
                                        </p:tav>
                                      </p:tavLst>
                                    </p:anim>
                                    <p:anim calcmode="lin" valueType="num">
                                      <p:cBhvr additive="base">
                                        <p:cTn id="88" dur="1500" fill="hold"/>
                                        <p:tgtEl>
                                          <p:spTgt spid="1034"/>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xit" presetSubtype="4" fill="hold" grpId="1" nodeType="clickEffect">
                                  <p:stCondLst>
                                    <p:cond delay="1000"/>
                                  </p:stCondLst>
                                  <p:childTnLst>
                                    <p:anim calcmode="lin" valueType="num">
                                      <p:cBhvr additive="base">
                                        <p:cTn id="92" dur="1000"/>
                                        <p:tgtEl>
                                          <p:spTgt spid="18"/>
                                        </p:tgtEl>
                                        <p:attrNameLst>
                                          <p:attrName>ppt_x</p:attrName>
                                        </p:attrNameLst>
                                      </p:cBhvr>
                                      <p:tavLst>
                                        <p:tav tm="0">
                                          <p:val>
                                            <p:strVal val="ppt_x"/>
                                          </p:val>
                                        </p:tav>
                                        <p:tav tm="100000">
                                          <p:val>
                                            <p:strVal val="ppt_x"/>
                                          </p:val>
                                        </p:tav>
                                      </p:tavLst>
                                    </p:anim>
                                    <p:anim calcmode="lin" valueType="num">
                                      <p:cBhvr additive="base">
                                        <p:cTn id="93" dur="1000"/>
                                        <p:tgtEl>
                                          <p:spTgt spid="18"/>
                                        </p:tgtEl>
                                        <p:attrNameLst>
                                          <p:attrName>ppt_y</p:attrName>
                                        </p:attrNameLst>
                                      </p:cBhvr>
                                      <p:tavLst>
                                        <p:tav tm="0">
                                          <p:val>
                                            <p:strVal val="ppt_y"/>
                                          </p:val>
                                        </p:tav>
                                        <p:tav tm="100000">
                                          <p:val>
                                            <p:strVal val="1+ppt_h/2"/>
                                          </p:val>
                                        </p:tav>
                                      </p:tavLst>
                                    </p:anim>
                                    <p:set>
                                      <p:cBhvr>
                                        <p:cTn id="94" dur="1" fill="hold">
                                          <p:stCondLst>
                                            <p:cond delay="999"/>
                                          </p:stCondLst>
                                        </p:cTn>
                                        <p:tgtEl>
                                          <p:spTgt spid="18"/>
                                        </p:tgtEl>
                                        <p:attrNameLst>
                                          <p:attrName>style.visibility</p:attrName>
                                        </p:attrNameLst>
                                      </p:cBhvr>
                                      <p:to>
                                        <p:strVal val="hidden"/>
                                      </p:to>
                                    </p:set>
                                  </p:childTnLst>
                                </p:cTn>
                              </p:par>
                              <p:par>
                                <p:cTn id="95" presetID="2" presetClass="exit" presetSubtype="4" fill="hold" nodeType="withEffect">
                                  <p:stCondLst>
                                    <p:cond delay="900"/>
                                  </p:stCondLst>
                                  <p:childTnLst>
                                    <p:anim calcmode="lin" valueType="num">
                                      <p:cBhvr additive="base">
                                        <p:cTn id="96" dur="1200"/>
                                        <p:tgtEl>
                                          <p:spTgt spid="1034"/>
                                        </p:tgtEl>
                                        <p:attrNameLst>
                                          <p:attrName>ppt_x</p:attrName>
                                        </p:attrNameLst>
                                      </p:cBhvr>
                                      <p:tavLst>
                                        <p:tav tm="0">
                                          <p:val>
                                            <p:strVal val="ppt_x"/>
                                          </p:val>
                                        </p:tav>
                                        <p:tav tm="100000">
                                          <p:val>
                                            <p:strVal val="ppt_x"/>
                                          </p:val>
                                        </p:tav>
                                      </p:tavLst>
                                    </p:anim>
                                    <p:anim calcmode="lin" valueType="num">
                                      <p:cBhvr additive="base">
                                        <p:cTn id="97" dur="1200"/>
                                        <p:tgtEl>
                                          <p:spTgt spid="1034"/>
                                        </p:tgtEl>
                                        <p:attrNameLst>
                                          <p:attrName>ppt_y</p:attrName>
                                        </p:attrNameLst>
                                      </p:cBhvr>
                                      <p:tavLst>
                                        <p:tav tm="0">
                                          <p:val>
                                            <p:strVal val="ppt_y"/>
                                          </p:val>
                                        </p:tav>
                                        <p:tav tm="100000">
                                          <p:val>
                                            <p:strVal val="1+ppt_h/2"/>
                                          </p:val>
                                        </p:tav>
                                      </p:tavLst>
                                    </p:anim>
                                    <p:set>
                                      <p:cBhvr>
                                        <p:cTn id="98" dur="1" fill="hold">
                                          <p:stCondLst>
                                            <p:cond delay="1199"/>
                                          </p:stCondLst>
                                        </p:cTn>
                                        <p:tgtEl>
                                          <p:spTgt spid="1034"/>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5"/>
                                        </p:tgtEl>
                                        <p:attrNameLst>
                                          <p:attrName>style.visibility</p:attrName>
                                        </p:attrNameLst>
                                      </p:cBhvr>
                                      <p:to>
                                        <p:strVal val="visible"/>
                                      </p:to>
                                    </p:set>
                                    <p:anim calcmode="lin" valueType="num">
                                      <p:cBhvr additive="base">
                                        <p:cTn id="103" dur="1100" fill="hold"/>
                                        <p:tgtEl>
                                          <p:spTgt spid="5"/>
                                        </p:tgtEl>
                                        <p:attrNameLst>
                                          <p:attrName>ppt_x</p:attrName>
                                        </p:attrNameLst>
                                      </p:cBhvr>
                                      <p:tavLst>
                                        <p:tav tm="0">
                                          <p:val>
                                            <p:strVal val="#ppt_x"/>
                                          </p:val>
                                        </p:tav>
                                        <p:tav tm="100000">
                                          <p:val>
                                            <p:strVal val="#ppt_x"/>
                                          </p:val>
                                        </p:tav>
                                      </p:tavLst>
                                    </p:anim>
                                    <p:anim calcmode="lin" valueType="num">
                                      <p:cBhvr additive="base">
                                        <p:cTn id="104" dur="11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100"/>
                                  </p:stCondLst>
                                  <p:childTnLst>
                                    <p:set>
                                      <p:cBhvr>
                                        <p:cTn id="108" dur="1" fill="hold">
                                          <p:stCondLst>
                                            <p:cond delay="0"/>
                                          </p:stCondLst>
                                        </p:cTn>
                                        <p:tgtEl>
                                          <p:spTgt spid="19"/>
                                        </p:tgtEl>
                                        <p:attrNameLst>
                                          <p:attrName>style.visibility</p:attrName>
                                        </p:attrNameLst>
                                      </p:cBhvr>
                                      <p:to>
                                        <p:strVal val="visible"/>
                                      </p:to>
                                    </p:set>
                                    <p:anim calcmode="lin" valueType="num">
                                      <p:cBhvr additive="base">
                                        <p:cTn id="109" dur="1000" fill="hold"/>
                                        <p:tgtEl>
                                          <p:spTgt spid="19"/>
                                        </p:tgtEl>
                                        <p:attrNameLst>
                                          <p:attrName>ppt_x</p:attrName>
                                        </p:attrNameLst>
                                      </p:cBhvr>
                                      <p:tavLst>
                                        <p:tav tm="0">
                                          <p:val>
                                            <p:strVal val="#ppt_x"/>
                                          </p:val>
                                        </p:tav>
                                        <p:tav tm="100000">
                                          <p:val>
                                            <p:strVal val="#ppt_x"/>
                                          </p:val>
                                        </p:tav>
                                      </p:tavLst>
                                    </p:anim>
                                    <p:anim calcmode="lin" valueType="num">
                                      <p:cBhvr additive="base">
                                        <p:cTn id="110"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1036"/>
                                        </p:tgtEl>
                                        <p:attrNameLst>
                                          <p:attrName>style.visibility</p:attrName>
                                        </p:attrNameLst>
                                      </p:cBhvr>
                                      <p:to>
                                        <p:strVal val="visible"/>
                                      </p:to>
                                    </p:set>
                                    <p:anim calcmode="lin" valueType="num">
                                      <p:cBhvr additive="base">
                                        <p:cTn id="115" dur="500" fill="hold"/>
                                        <p:tgtEl>
                                          <p:spTgt spid="1036"/>
                                        </p:tgtEl>
                                        <p:attrNameLst>
                                          <p:attrName>ppt_x</p:attrName>
                                        </p:attrNameLst>
                                      </p:cBhvr>
                                      <p:tavLst>
                                        <p:tav tm="0">
                                          <p:val>
                                            <p:strVal val="#ppt_x"/>
                                          </p:val>
                                        </p:tav>
                                        <p:tav tm="100000">
                                          <p:val>
                                            <p:strVal val="#ppt_x"/>
                                          </p:val>
                                        </p:tav>
                                      </p:tavLst>
                                    </p:anim>
                                    <p:anim calcmode="lin" valueType="num">
                                      <p:cBhvr additive="base">
                                        <p:cTn id="116" dur="500" fill="hold"/>
                                        <p:tgtEl>
                                          <p:spTgt spid="1036"/>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xit" presetSubtype="4" fill="hold" grpId="1" nodeType="clickEffect">
                                  <p:stCondLst>
                                    <p:cond delay="1000"/>
                                  </p:stCondLst>
                                  <p:childTnLst>
                                    <p:anim calcmode="lin" valueType="num">
                                      <p:cBhvr additive="base">
                                        <p:cTn id="120" dur="500"/>
                                        <p:tgtEl>
                                          <p:spTgt spid="19"/>
                                        </p:tgtEl>
                                        <p:attrNameLst>
                                          <p:attrName>ppt_x</p:attrName>
                                        </p:attrNameLst>
                                      </p:cBhvr>
                                      <p:tavLst>
                                        <p:tav tm="0">
                                          <p:val>
                                            <p:strVal val="ppt_x"/>
                                          </p:val>
                                        </p:tav>
                                        <p:tav tm="100000">
                                          <p:val>
                                            <p:strVal val="ppt_x"/>
                                          </p:val>
                                        </p:tav>
                                      </p:tavLst>
                                    </p:anim>
                                    <p:anim calcmode="lin" valueType="num">
                                      <p:cBhvr additive="base">
                                        <p:cTn id="121" dur="500"/>
                                        <p:tgtEl>
                                          <p:spTgt spid="19"/>
                                        </p:tgtEl>
                                        <p:attrNameLst>
                                          <p:attrName>ppt_y</p:attrName>
                                        </p:attrNameLst>
                                      </p:cBhvr>
                                      <p:tavLst>
                                        <p:tav tm="0">
                                          <p:val>
                                            <p:strVal val="ppt_y"/>
                                          </p:val>
                                        </p:tav>
                                        <p:tav tm="100000">
                                          <p:val>
                                            <p:strVal val="1+ppt_h/2"/>
                                          </p:val>
                                        </p:tav>
                                      </p:tavLst>
                                    </p:anim>
                                    <p:set>
                                      <p:cBhvr>
                                        <p:cTn id="122" dur="1" fill="hold">
                                          <p:stCondLst>
                                            <p:cond delay="499"/>
                                          </p:stCondLst>
                                        </p:cTn>
                                        <p:tgtEl>
                                          <p:spTgt spid="19"/>
                                        </p:tgtEl>
                                        <p:attrNameLst>
                                          <p:attrName>style.visibility</p:attrName>
                                        </p:attrNameLst>
                                      </p:cBhvr>
                                      <p:to>
                                        <p:strVal val="hidden"/>
                                      </p:to>
                                    </p:set>
                                  </p:childTnLst>
                                </p:cTn>
                              </p:par>
                              <p:par>
                                <p:cTn id="123" presetID="2" presetClass="exit" presetSubtype="4" fill="hold" nodeType="withEffect">
                                  <p:stCondLst>
                                    <p:cond delay="1000"/>
                                  </p:stCondLst>
                                  <p:childTnLst>
                                    <p:anim calcmode="lin" valueType="num">
                                      <p:cBhvr additive="base">
                                        <p:cTn id="124" dur="500"/>
                                        <p:tgtEl>
                                          <p:spTgt spid="1036"/>
                                        </p:tgtEl>
                                        <p:attrNameLst>
                                          <p:attrName>ppt_x</p:attrName>
                                        </p:attrNameLst>
                                      </p:cBhvr>
                                      <p:tavLst>
                                        <p:tav tm="0">
                                          <p:val>
                                            <p:strVal val="ppt_x"/>
                                          </p:val>
                                        </p:tav>
                                        <p:tav tm="100000">
                                          <p:val>
                                            <p:strVal val="ppt_x"/>
                                          </p:val>
                                        </p:tav>
                                      </p:tavLst>
                                    </p:anim>
                                    <p:anim calcmode="lin" valueType="num">
                                      <p:cBhvr additive="base">
                                        <p:cTn id="125" dur="500"/>
                                        <p:tgtEl>
                                          <p:spTgt spid="1036"/>
                                        </p:tgtEl>
                                        <p:attrNameLst>
                                          <p:attrName>ppt_y</p:attrName>
                                        </p:attrNameLst>
                                      </p:cBhvr>
                                      <p:tavLst>
                                        <p:tav tm="0">
                                          <p:val>
                                            <p:strVal val="ppt_y"/>
                                          </p:val>
                                        </p:tav>
                                        <p:tav tm="100000">
                                          <p:val>
                                            <p:strVal val="1+ppt_h/2"/>
                                          </p:val>
                                        </p:tav>
                                      </p:tavLst>
                                    </p:anim>
                                    <p:set>
                                      <p:cBhvr>
                                        <p:cTn id="126" dur="1" fill="hold">
                                          <p:stCondLst>
                                            <p:cond delay="499"/>
                                          </p:stCondLst>
                                        </p:cTn>
                                        <p:tgtEl>
                                          <p:spTgt spid="1036"/>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500"/>
                                  </p:stCondLst>
                                  <p:childTnLst>
                                    <p:set>
                                      <p:cBhvr>
                                        <p:cTn id="130" dur="1" fill="hold">
                                          <p:stCondLst>
                                            <p:cond delay="0"/>
                                          </p:stCondLst>
                                        </p:cTn>
                                        <p:tgtEl>
                                          <p:spTgt spid="10"/>
                                        </p:tgtEl>
                                        <p:attrNameLst>
                                          <p:attrName>style.visibility</p:attrName>
                                        </p:attrNameLst>
                                      </p:cBhvr>
                                      <p:to>
                                        <p:strVal val="visible"/>
                                      </p:to>
                                    </p:set>
                                    <p:anim calcmode="lin" valueType="num">
                                      <p:cBhvr additive="base">
                                        <p:cTn id="131" dur="500" fill="hold"/>
                                        <p:tgtEl>
                                          <p:spTgt spid="10"/>
                                        </p:tgtEl>
                                        <p:attrNameLst>
                                          <p:attrName>ppt_x</p:attrName>
                                        </p:attrNameLst>
                                      </p:cBhvr>
                                      <p:tavLst>
                                        <p:tav tm="0">
                                          <p:val>
                                            <p:strVal val="#ppt_x"/>
                                          </p:val>
                                        </p:tav>
                                        <p:tav tm="100000">
                                          <p:val>
                                            <p:strVal val="#ppt_x"/>
                                          </p:val>
                                        </p:tav>
                                      </p:tavLst>
                                    </p:anim>
                                    <p:anim calcmode="lin" valueType="num">
                                      <p:cBhvr additive="base">
                                        <p:cTn id="1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21"/>
                                        </p:tgtEl>
                                        <p:attrNameLst>
                                          <p:attrName>style.visibility</p:attrName>
                                        </p:attrNameLst>
                                      </p:cBhvr>
                                      <p:to>
                                        <p:strVal val="visible"/>
                                      </p:to>
                                    </p:set>
                                    <p:anim calcmode="lin" valueType="num">
                                      <p:cBhvr additive="base">
                                        <p:cTn id="137" dur="500" fill="hold"/>
                                        <p:tgtEl>
                                          <p:spTgt spid="21"/>
                                        </p:tgtEl>
                                        <p:attrNameLst>
                                          <p:attrName>ppt_x</p:attrName>
                                        </p:attrNameLst>
                                      </p:cBhvr>
                                      <p:tavLst>
                                        <p:tav tm="0">
                                          <p:val>
                                            <p:strVal val="#ppt_x"/>
                                          </p:val>
                                        </p:tav>
                                        <p:tav tm="100000">
                                          <p:val>
                                            <p:strVal val="#ppt_x"/>
                                          </p:val>
                                        </p:tav>
                                      </p:tavLst>
                                    </p:anim>
                                    <p:anim calcmode="lin" valueType="num">
                                      <p:cBhvr additive="base">
                                        <p:cTn id="13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 presetClass="entr" presetSubtype="4" fill="hold" nodeType="clickEffect">
                                  <p:stCondLst>
                                    <p:cond delay="100"/>
                                  </p:stCondLst>
                                  <p:childTnLst>
                                    <p:set>
                                      <p:cBhvr>
                                        <p:cTn id="142" dur="1" fill="hold">
                                          <p:stCondLst>
                                            <p:cond delay="0"/>
                                          </p:stCondLst>
                                        </p:cTn>
                                        <p:tgtEl>
                                          <p:spTgt spid="1037"/>
                                        </p:tgtEl>
                                        <p:attrNameLst>
                                          <p:attrName>style.visibility</p:attrName>
                                        </p:attrNameLst>
                                      </p:cBhvr>
                                      <p:to>
                                        <p:strVal val="visible"/>
                                      </p:to>
                                    </p:set>
                                    <p:anim calcmode="lin" valueType="num">
                                      <p:cBhvr additive="base">
                                        <p:cTn id="143" dur="900" fill="hold"/>
                                        <p:tgtEl>
                                          <p:spTgt spid="1037"/>
                                        </p:tgtEl>
                                        <p:attrNameLst>
                                          <p:attrName>ppt_x</p:attrName>
                                        </p:attrNameLst>
                                      </p:cBhvr>
                                      <p:tavLst>
                                        <p:tav tm="0">
                                          <p:val>
                                            <p:strVal val="#ppt_x"/>
                                          </p:val>
                                        </p:tav>
                                        <p:tav tm="100000">
                                          <p:val>
                                            <p:strVal val="#ppt_x"/>
                                          </p:val>
                                        </p:tav>
                                      </p:tavLst>
                                    </p:anim>
                                    <p:anim calcmode="lin" valueType="num">
                                      <p:cBhvr additive="base">
                                        <p:cTn id="144" dur="900" fill="hold"/>
                                        <p:tgtEl>
                                          <p:spTgt spid="1037"/>
                                        </p:tgtEl>
                                        <p:attrNameLst>
                                          <p:attrName>ppt_y</p:attrName>
                                        </p:attrNameLst>
                                      </p:cBhvr>
                                      <p:tavLst>
                                        <p:tav tm="0">
                                          <p:val>
                                            <p:strVal val="1+#ppt_h/2"/>
                                          </p:val>
                                        </p:tav>
                                        <p:tav tm="100000">
                                          <p:val>
                                            <p:strVal val="#ppt_y"/>
                                          </p:val>
                                        </p:tav>
                                      </p:tavLst>
                                    </p:anim>
                                  </p:childTnLst>
                                </p:cTn>
                              </p:par>
                              <p:par>
                                <p:cTn id="145" presetID="2" presetClass="exit" presetSubtype="4" fill="hold" grpId="1" nodeType="withEffect">
                                  <p:stCondLst>
                                    <p:cond delay="4300"/>
                                  </p:stCondLst>
                                  <p:childTnLst>
                                    <p:anim calcmode="lin" valueType="num">
                                      <p:cBhvr additive="base">
                                        <p:cTn id="146" dur="1600"/>
                                        <p:tgtEl>
                                          <p:spTgt spid="21"/>
                                        </p:tgtEl>
                                        <p:attrNameLst>
                                          <p:attrName>ppt_x</p:attrName>
                                        </p:attrNameLst>
                                      </p:cBhvr>
                                      <p:tavLst>
                                        <p:tav tm="0">
                                          <p:val>
                                            <p:strVal val="ppt_x"/>
                                          </p:val>
                                        </p:tav>
                                        <p:tav tm="100000">
                                          <p:val>
                                            <p:strVal val="ppt_x"/>
                                          </p:val>
                                        </p:tav>
                                      </p:tavLst>
                                    </p:anim>
                                    <p:anim calcmode="lin" valueType="num">
                                      <p:cBhvr additive="base">
                                        <p:cTn id="147" dur="1600"/>
                                        <p:tgtEl>
                                          <p:spTgt spid="21"/>
                                        </p:tgtEl>
                                        <p:attrNameLst>
                                          <p:attrName>ppt_y</p:attrName>
                                        </p:attrNameLst>
                                      </p:cBhvr>
                                      <p:tavLst>
                                        <p:tav tm="0">
                                          <p:val>
                                            <p:strVal val="ppt_y"/>
                                          </p:val>
                                        </p:tav>
                                        <p:tav tm="100000">
                                          <p:val>
                                            <p:strVal val="1+ppt_h/2"/>
                                          </p:val>
                                        </p:tav>
                                      </p:tavLst>
                                    </p:anim>
                                    <p:set>
                                      <p:cBhvr>
                                        <p:cTn id="148" dur="1" fill="hold">
                                          <p:stCondLst>
                                            <p:cond delay="1599"/>
                                          </p:stCondLst>
                                        </p:cTn>
                                        <p:tgtEl>
                                          <p:spTgt spid="21"/>
                                        </p:tgtEl>
                                        <p:attrNameLst>
                                          <p:attrName>style.visibility</p:attrName>
                                        </p:attrNameLst>
                                      </p:cBhvr>
                                      <p:to>
                                        <p:strVal val="hidden"/>
                                      </p:to>
                                    </p:set>
                                  </p:childTnLst>
                                </p:cTn>
                              </p:par>
                              <p:par>
                                <p:cTn id="149" presetID="2" presetClass="exit" presetSubtype="4" fill="hold" nodeType="withEffect">
                                  <p:stCondLst>
                                    <p:cond delay="5000"/>
                                  </p:stCondLst>
                                  <p:childTnLst>
                                    <p:anim calcmode="lin" valueType="num">
                                      <p:cBhvr additive="base">
                                        <p:cTn id="150" dur="1800"/>
                                        <p:tgtEl>
                                          <p:spTgt spid="1037"/>
                                        </p:tgtEl>
                                        <p:attrNameLst>
                                          <p:attrName>ppt_x</p:attrName>
                                        </p:attrNameLst>
                                      </p:cBhvr>
                                      <p:tavLst>
                                        <p:tav tm="0">
                                          <p:val>
                                            <p:strVal val="ppt_x"/>
                                          </p:val>
                                        </p:tav>
                                        <p:tav tm="100000">
                                          <p:val>
                                            <p:strVal val="ppt_x"/>
                                          </p:val>
                                        </p:tav>
                                      </p:tavLst>
                                    </p:anim>
                                    <p:anim calcmode="lin" valueType="num">
                                      <p:cBhvr additive="base">
                                        <p:cTn id="151" dur="1800"/>
                                        <p:tgtEl>
                                          <p:spTgt spid="1037"/>
                                        </p:tgtEl>
                                        <p:attrNameLst>
                                          <p:attrName>ppt_y</p:attrName>
                                        </p:attrNameLst>
                                      </p:cBhvr>
                                      <p:tavLst>
                                        <p:tav tm="0">
                                          <p:val>
                                            <p:strVal val="ppt_y"/>
                                          </p:val>
                                        </p:tav>
                                        <p:tav tm="100000">
                                          <p:val>
                                            <p:strVal val="1+ppt_h/2"/>
                                          </p:val>
                                        </p:tav>
                                      </p:tavLst>
                                    </p:anim>
                                    <p:set>
                                      <p:cBhvr>
                                        <p:cTn id="152" dur="1" fill="hold">
                                          <p:stCondLst>
                                            <p:cond delay="1799"/>
                                          </p:stCondLst>
                                        </p:cTn>
                                        <p:tgtEl>
                                          <p:spTgt spid="1037"/>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500"/>
                                  </p:stCondLst>
                                  <p:childTnLst>
                                    <p:set>
                                      <p:cBhvr>
                                        <p:cTn id="156" dur="1" fill="hold">
                                          <p:stCondLst>
                                            <p:cond delay="0"/>
                                          </p:stCondLst>
                                        </p:cTn>
                                        <p:tgtEl>
                                          <p:spTgt spid="26"/>
                                        </p:tgtEl>
                                        <p:attrNameLst>
                                          <p:attrName>style.visibility</p:attrName>
                                        </p:attrNameLst>
                                      </p:cBhvr>
                                      <p:to>
                                        <p:strVal val="visible"/>
                                      </p:to>
                                    </p:set>
                                    <p:anim calcmode="lin" valueType="num">
                                      <p:cBhvr additive="base">
                                        <p:cTn id="157" dur="800" fill="hold"/>
                                        <p:tgtEl>
                                          <p:spTgt spid="26"/>
                                        </p:tgtEl>
                                        <p:attrNameLst>
                                          <p:attrName>ppt_x</p:attrName>
                                        </p:attrNameLst>
                                      </p:cBhvr>
                                      <p:tavLst>
                                        <p:tav tm="0">
                                          <p:val>
                                            <p:strVal val="#ppt_x"/>
                                          </p:val>
                                        </p:tav>
                                        <p:tav tm="100000">
                                          <p:val>
                                            <p:strVal val="#ppt_x"/>
                                          </p:val>
                                        </p:tav>
                                      </p:tavLst>
                                    </p:anim>
                                    <p:anim calcmode="lin" valueType="num">
                                      <p:cBhvr additive="base">
                                        <p:cTn id="158" dur="8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300"/>
                                  </p:stCondLst>
                                  <p:childTnLst>
                                    <p:set>
                                      <p:cBhvr>
                                        <p:cTn id="162" dur="1" fill="hold">
                                          <p:stCondLst>
                                            <p:cond delay="0"/>
                                          </p:stCondLst>
                                        </p:cTn>
                                        <p:tgtEl>
                                          <p:spTgt spid="42"/>
                                        </p:tgtEl>
                                        <p:attrNameLst>
                                          <p:attrName>style.visibility</p:attrName>
                                        </p:attrNameLst>
                                      </p:cBhvr>
                                      <p:to>
                                        <p:strVal val="visible"/>
                                      </p:to>
                                    </p:set>
                                    <p:anim calcmode="lin" valueType="num">
                                      <p:cBhvr additive="base">
                                        <p:cTn id="163" dur="500" fill="hold"/>
                                        <p:tgtEl>
                                          <p:spTgt spid="42"/>
                                        </p:tgtEl>
                                        <p:attrNameLst>
                                          <p:attrName>ppt_x</p:attrName>
                                        </p:attrNameLst>
                                      </p:cBhvr>
                                      <p:tavLst>
                                        <p:tav tm="0">
                                          <p:val>
                                            <p:strVal val="#ppt_x"/>
                                          </p:val>
                                        </p:tav>
                                        <p:tav tm="100000">
                                          <p:val>
                                            <p:strVal val="#ppt_x"/>
                                          </p:val>
                                        </p:tav>
                                      </p:tavLst>
                                    </p:anim>
                                    <p:anim calcmode="lin" valueType="num">
                                      <p:cBhvr additive="base">
                                        <p:cTn id="16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nodeType="clickEffect">
                                  <p:stCondLst>
                                    <p:cond delay="3400"/>
                                  </p:stCondLst>
                                  <p:childTnLst>
                                    <p:set>
                                      <p:cBhvr>
                                        <p:cTn id="168" dur="1" fill="hold">
                                          <p:stCondLst>
                                            <p:cond delay="0"/>
                                          </p:stCondLst>
                                        </p:cTn>
                                        <p:tgtEl>
                                          <p:spTgt spid="1038"/>
                                        </p:tgtEl>
                                        <p:attrNameLst>
                                          <p:attrName>style.visibility</p:attrName>
                                        </p:attrNameLst>
                                      </p:cBhvr>
                                      <p:to>
                                        <p:strVal val="visible"/>
                                      </p:to>
                                    </p:set>
                                    <p:anim calcmode="lin" valueType="num">
                                      <p:cBhvr additive="base">
                                        <p:cTn id="169" dur="900" fill="hold"/>
                                        <p:tgtEl>
                                          <p:spTgt spid="1038"/>
                                        </p:tgtEl>
                                        <p:attrNameLst>
                                          <p:attrName>ppt_x</p:attrName>
                                        </p:attrNameLst>
                                      </p:cBhvr>
                                      <p:tavLst>
                                        <p:tav tm="0">
                                          <p:val>
                                            <p:strVal val="#ppt_x"/>
                                          </p:val>
                                        </p:tav>
                                        <p:tav tm="100000">
                                          <p:val>
                                            <p:strVal val="#ppt_x"/>
                                          </p:val>
                                        </p:tav>
                                      </p:tavLst>
                                    </p:anim>
                                    <p:anim calcmode="lin" valueType="num">
                                      <p:cBhvr additive="base">
                                        <p:cTn id="170" dur="900" fill="hold"/>
                                        <p:tgtEl>
                                          <p:spTgt spid="1038"/>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xit" presetSubtype="4" fill="hold" nodeType="clickEffect">
                                  <p:stCondLst>
                                    <p:cond delay="0"/>
                                  </p:stCondLst>
                                  <p:childTnLst>
                                    <p:anim calcmode="lin" valueType="num">
                                      <p:cBhvr additive="base">
                                        <p:cTn id="174" dur="500"/>
                                        <p:tgtEl>
                                          <p:spTgt spid="1038"/>
                                        </p:tgtEl>
                                        <p:attrNameLst>
                                          <p:attrName>ppt_x</p:attrName>
                                        </p:attrNameLst>
                                      </p:cBhvr>
                                      <p:tavLst>
                                        <p:tav tm="0">
                                          <p:val>
                                            <p:strVal val="ppt_x"/>
                                          </p:val>
                                        </p:tav>
                                        <p:tav tm="100000">
                                          <p:val>
                                            <p:strVal val="ppt_x"/>
                                          </p:val>
                                        </p:tav>
                                      </p:tavLst>
                                    </p:anim>
                                    <p:anim calcmode="lin" valueType="num">
                                      <p:cBhvr additive="base">
                                        <p:cTn id="175" dur="500"/>
                                        <p:tgtEl>
                                          <p:spTgt spid="1038"/>
                                        </p:tgtEl>
                                        <p:attrNameLst>
                                          <p:attrName>ppt_y</p:attrName>
                                        </p:attrNameLst>
                                      </p:cBhvr>
                                      <p:tavLst>
                                        <p:tav tm="0">
                                          <p:val>
                                            <p:strVal val="ppt_y"/>
                                          </p:val>
                                        </p:tav>
                                        <p:tav tm="100000">
                                          <p:val>
                                            <p:strVal val="1+ppt_h/2"/>
                                          </p:val>
                                        </p:tav>
                                      </p:tavLst>
                                    </p:anim>
                                    <p:set>
                                      <p:cBhvr>
                                        <p:cTn id="176" dur="1" fill="hold">
                                          <p:stCondLst>
                                            <p:cond delay="499"/>
                                          </p:stCondLst>
                                        </p:cTn>
                                        <p:tgtEl>
                                          <p:spTgt spid="10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10" grpId="0"/>
      <p:bldP spid="17" grpId="0" animBg="1"/>
      <p:bldP spid="17" grpId="1" animBg="1"/>
      <p:bldP spid="18" grpId="0" animBg="1"/>
      <p:bldP spid="18" grpId="1" animBg="1"/>
      <p:bldP spid="19" grpId="0" animBg="1"/>
      <p:bldP spid="19" grpId="1" animBg="1"/>
      <p:bldP spid="21" grpId="0" animBg="1"/>
      <p:bldP spid="21" grpId="1" animBg="1"/>
      <p:bldP spid="26" grpId="0"/>
      <p:bldP spid="42"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lowchart: Alternate Process 1"/>
          <p:cNvSpPr/>
          <p:nvPr/>
        </p:nvSpPr>
        <p:spPr>
          <a:xfrm>
            <a:off x="6400800" y="304800"/>
            <a:ext cx="2133600" cy="838200"/>
          </a:xfrm>
          <a:prstGeom prst="flowChartAlternateProcess">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fa-IR" sz="2000" b="1" dirty="0" smtClean="0">
                <a:solidFill>
                  <a:schemeClr val="tx1"/>
                </a:solidFill>
                <a:latin typeface="Bi mitra"/>
                <a:cs typeface="B Zar" pitchFamily="2" charset="-78"/>
              </a:rPr>
              <a:t>منابع و ماخذ</a:t>
            </a:r>
            <a:endParaRPr lang="en-US" sz="2000" b="1" dirty="0">
              <a:solidFill>
                <a:schemeClr val="tx1"/>
              </a:solidFill>
              <a:latin typeface="Bi mitra"/>
              <a:cs typeface="B Zar" pitchFamily="2" charset="-78"/>
            </a:endParaRPr>
          </a:p>
        </p:txBody>
      </p:sp>
      <p:sp>
        <p:nvSpPr>
          <p:cNvPr id="3" name="Rectangle 2"/>
          <p:cNvSpPr/>
          <p:nvPr/>
        </p:nvSpPr>
        <p:spPr>
          <a:xfrm>
            <a:off x="381000" y="1241953"/>
            <a:ext cx="8279081" cy="5601533"/>
          </a:xfrm>
          <a:prstGeom prst="rect">
            <a:avLst/>
          </a:prstGeom>
        </p:spPr>
        <p:txBody>
          <a:bodyPr wrap="square">
            <a:spAutoFit/>
          </a:bodyPr>
          <a:lstStyle/>
          <a:p>
            <a:pPr algn="r" rtl="1"/>
            <a:r>
              <a:rPr lang="fa-IR" sz="1600" dirty="0">
                <a:cs typeface="B Nazanin" panose="00000400000000000000" pitchFamily="2" charset="-78"/>
              </a:rPr>
              <a:t>پاکزاد،جهانشاه،تاریخ شهر وشهرنشینی در اروپا از آغاز تا انقلاب صنعتی،انتشارات آرمانشهر، چاپ دوم،</a:t>
            </a:r>
          </a:p>
          <a:p>
            <a:pPr algn="r" rtl="1"/>
            <a:r>
              <a:rPr lang="fa-IR" sz="1600" dirty="0">
                <a:cs typeface="B Nazanin" panose="00000400000000000000" pitchFamily="2" charset="-78"/>
              </a:rPr>
              <a:t>1389</a:t>
            </a:r>
          </a:p>
          <a:p>
            <a:pPr algn="r" rtl="1"/>
            <a:r>
              <a:rPr lang="fa-IR" sz="1600" dirty="0">
                <a:cs typeface="B Nazanin" panose="00000400000000000000" pitchFamily="2" charset="-78"/>
              </a:rPr>
              <a:t>موریس، جیمز، ترجمه راضیه رضازاده، تاریخ شکل شهر تا انقلاب صنعتی ، انتشارات دانشگاه علم و صنعت، چاپ یازدهم،1391</a:t>
            </a:r>
          </a:p>
          <a:p>
            <a:pPr algn="r" rtl="1"/>
            <a:endParaRPr lang="fa-IR" sz="1600" dirty="0" smtClean="0">
              <a:cs typeface="B Nazanin" panose="00000400000000000000" pitchFamily="2" charset="-78"/>
              <a:hlinkClick r:id="rId2"/>
            </a:endParaRPr>
          </a:p>
          <a:p>
            <a:pPr algn="r" rtl="1"/>
            <a:r>
              <a:rPr lang="en-US" sz="1600" dirty="0" smtClean="0">
                <a:cs typeface="B Nazanin" panose="00000400000000000000" pitchFamily="2" charset="-78"/>
                <a:hlinkClick r:id="rId2"/>
              </a:rPr>
              <a:t>http</a:t>
            </a:r>
            <a:r>
              <a:rPr lang="en-US" sz="1600" dirty="0">
                <a:cs typeface="B Nazanin" panose="00000400000000000000" pitchFamily="2" charset="-78"/>
                <a:hlinkClick r:id="rId2"/>
              </a:rPr>
              <a:t>://</a:t>
            </a:r>
            <a:r>
              <a:rPr lang="en-US" sz="1600" dirty="0" smtClean="0">
                <a:cs typeface="B Nazanin" panose="00000400000000000000" pitchFamily="2" charset="-78"/>
                <a:hlinkClick r:id="rId2"/>
              </a:rPr>
              <a:t>www.forbes.com</a:t>
            </a:r>
            <a:endParaRPr lang="fa-IR" sz="1600" dirty="0" smtClean="0">
              <a:cs typeface="B Nazanin" panose="00000400000000000000" pitchFamily="2" charset="-78"/>
            </a:endParaRPr>
          </a:p>
          <a:p>
            <a:pPr algn="r" rtl="1"/>
            <a:endParaRPr lang="en-US" sz="1600" dirty="0">
              <a:cs typeface="B Nazanin" panose="00000400000000000000" pitchFamily="2" charset="-78"/>
            </a:endParaRPr>
          </a:p>
          <a:p>
            <a:pPr algn="r" rtl="1"/>
            <a:r>
              <a:rPr lang="en-US" sz="1600" dirty="0" smtClean="0">
                <a:cs typeface="B Nazanin" panose="00000400000000000000" pitchFamily="2" charset="-78"/>
                <a:hlinkClick r:id="rId3"/>
              </a:rPr>
              <a:t>http</a:t>
            </a:r>
            <a:r>
              <a:rPr lang="en-US" sz="1600" dirty="0">
                <a:cs typeface="B Nazanin" panose="00000400000000000000" pitchFamily="2" charset="-78"/>
                <a:hlinkClick r:id="rId3"/>
              </a:rPr>
              <a:t>://</a:t>
            </a:r>
            <a:r>
              <a:rPr lang="en-US" sz="1600" dirty="0" smtClean="0">
                <a:cs typeface="B Nazanin" panose="00000400000000000000" pitchFamily="2" charset="-78"/>
                <a:hlinkClick r:id="rId3"/>
              </a:rPr>
              <a:t>en.wikipedia.org</a:t>
            </a:r>
            <a:endParaRPr lang="fa-IR" sz="1600" dirty="0" smtClean="0">
              <a:cs typeface="B Nazanin" panose="00000400000000000000" pitchFamily="2" charset="-78"/>
            </a:endParaRPr>
          </a:p>
          <a:p>
            <a:pPr algn="r" rtl="1"/>
            <a:endParaRPr lang="en-US" sz="1600" dirty="0">
              <a:cs typeface="B Nazanin" panose="00000400000000000000" pitchFamily="2" charset="-78"/>
            </a:endParaRPr>
          </a:p>
          <a:p>
            <a:pPr algn="r" rtl="1"/>
            <a:r>
              <a:rPr lang="en-US" sz="1600" dirty="0">
                <a:cs typeface="B Nazanin" panose="00000400000000000000" pitchFamily="2" charset="-78"/>
                <a:hlinkClick r:id="rId4"/>
              </a:rPr>
              <a:t>http://</a:t>
            </a:r>
            <a:r>
              <a:rPr lang="en-US" sz="1600" dirty="0" smtClean="0">
                <a:cs typeface="B Nazanin" panose="00000400000000000000" pitchFamily="2" charset="-78"/>
                <a:hlinkClick r:id="rId4"/>
              </a:rPr>
              <a:t>www.wien.gv.at</a:t>
            </a:r>
            <a:endParaRPr lang="fa-IR" sz="1600" dirty="0" smtClean="0">
              <a:cs typeface="B Nazanin" panose="00000400000000000000" pitchFamily="2" charset="-78"/>
            </a:endParaRPr>
          </a:p>
          <a:p>
            <a:pPr algn="r" rtl="1"/>
            <a:endParaRPr lang="en-US" sz="1600" dirty="0">
              <a:cs typeface="B Nazanin" panose="00000400000000000000" pitchFamily="2" charset="-78"/>
            </a:endParaRPr>
          </a:p>
          <a:p>
            <a:pPr algn="r" rtl="1"/>
            <a:r>
              <a:rPr lang="en-US" sz="1600" dirty="0">
                <a:cs typeface="B Nazanin" panose="00000400000000000000" pitchFamily="2" charset="-78"/>
                <a:hlinkClick r:id="rId5"/>
              </a:rPr>
              <a:t>http://</a:t>
            </a:r>
            <a:r>
              <a:rPr lang="en-US" sz="1600" dirty="0" smtClean="0">
                <a:cs typeface="B Nazanin" panose="00000400000000000000" pitchFamily="2" charset="-78"/>
                <a:hlinkClick r:id="rId5"/>
              </a:rPr>
              <a:t>architecture.about.com</a:t>
            </a:r>
            <a:endParaRPr lang="fa-IR" sz="1600" dirty="0" smtClean="0">
              <a:cs typeface="B Nazanin" panose="00000400000000000000" pitchFamily="2" charset="-78"/>
            </a:endParaRPr>
          </a:p>
          <a:p>
            <a:pPr algn="r" rtl="1"/>
            <a:endParaRPr lang="en-US" sz="1600" dirty="0">
              <a:cs typeface="B Nazanin" panose="00000400000000000000" pitchFamily="2" charset="-78"/>
            </a:endParaRPr>
          </a:p>
          <a:p>
            <a:pPr algn="r" rtl="1"/>
            <a:r>
              <a:rPr lang="en-US" sz="1600" dirty="0">
                <a:cs typeface="B Nazanin" panose="00000400000000000000" pitchFamily="2" charset="-78"/>
                <a:hlinkClick r:id="rId6"/>
              </a:rPr>
              <a:t>http://</a:t>
            </a:r>
            <a:r>
              <a:rPr lang="en-US" sz="1600" dirty="0" smtClean="0">
                <a:cs typeface="B Nazanin" panose="00000400000000000000" pitchFamily="2" charset="-78"/>
                <a:hlinkClick r:id="rId6"/>
              </a:rPr>
              <a:t>www.frommers.com</a:t>
            </a:r>
            <a:endParaRPr lang="fa-IR" sz="1600" dirty="0" smtClean="0">
              <a:cs typeface="B Nazanin" panose="00000400000000000000" pitchFamily="2" charset="-78"/>
            </a:endParaRPr>
          </a:p>
          <a:p>
            <a:pPr algn="r" rtl="1"/>
            <a:r>
              <a:rPr lang="en-US" sz="1600" dirty="0" smtClean="0">
                <a:cs typeface="B Nazanin" panose="00000400000000000000" pitchFamily="2" charset="-78"/>
              </a:rPr>
              <a:t> </a:t>
            </a:r>
            <a:endParaRPr lang="en-US" sz="1600" dirty="0">
              <a:cs typeface="B Nazanin" panose="00000400000000000000" pitchFamily="2" charset="-78"/>
            </a:endParaRPr>
          </a:p>
          <a:p>
            <a:pPr algn="r" rtl="1"/>
            <a:r>
              <a:rPr lang="en-US" sz="1600" dirty="0">
                <a:cs typeface="B Nazanin" panose="00000400000000000000" pitchFamily="2" charset="-78"/>
                <a:hlinkClick r:id="rId7"/>
              </a:rPr>
              <a:t>http://</a:t>
            </a:r>
            <a:r>
              <a:rPr lang="en-US" sz="1600" dirty="0" smtClean="0">
                <a:cs typeface="B Nazanin" panose="00000400000000000000" pitchFamily="2" charset="-78"/>
                <a:hlinkClick r:id="rId7"/>
              </a:rPr>
              <a:t>dralighayour.blogfa.com</a:t>
            </a:r>
            <a:endParaRPr lang="fa-IR" sz="1600" dirty="0" smtClean="0">
              <a:cs typeface="B Nazanin" panose="00000400000000000000" pitchFamily="2" charset="-78"/>
            </a:endParaRPr>
          </a:p>
          <a:p>
            <a:pPr algn="r" rtl="1"/>
            <a:endParaRPr lang="en-US" sz="1600" dirty="0">
              <a:cs typeface="B Nazanin" panose="00000400000000000000" pitchFamily="2" charset="-78"/>
            </a:endParaRPr>
          </a:p>
          <a:p>
            <a:pPr algn="r" rtl="1"/>
            <a:r>
              <a:rPr lang="en-US" sz="1600" dirty="0">
                <a:cs typeface="B Nazanin" panose="00000400000000000000" pitchFamily="2" charset="-78"/>
                <a:hlinkClick r:id="rId8"/>
              </a:rPr>
              <a:t>http://</a:t>
            </a:r>
            <a:r>
              <a:rPr lang="en-US" sz="1600" dirty="0" smtClean="0">
                <a:cs typeface="B Nazanin" panose="00000400000000000000" pitchFamily="2" charset="-78"/>
                <a:hlinkClick r:id="rId8"/>
              </a:rPr>
              <a:t>www.ataland.com</a:t>
            </a:r>
            <a:endParaRPr lang="fa-IR" sz="1600" dirty="0" smtClean="0">
              <a:cs typeface="B Nazanin" panose="00000400000000000000" pitchFamily="2" charset="-78"/>
            </a:endParaRPr>
          </a:p>
          <a:p>
            <a:pPr algn="r" rtl="1"/>
            <a:endParaRPr lang="en-US" sz="1600" dirty="0">
              <a:cs typeface="B Nazanin" panose="00000400000000000000" pitchFamily="2" charset="-78"/>
            </a:endParaRPr>
          </a:p>
          <a:p>
            <a:pPr algn="r" rtl="1"/>
            <a:r>
              <a:rPr lang="en-US" sz="1600" dirty="0">
                <a:cs typeface="B Nazanin" panose="00000400000000000000" pitchFamily="2" charset="-78"/>
                <a:hlinkClick r:id="rId9"/>
              </a:rPr>
              <a:t>http://</a:t>
            </a:r>
            <a:r>
              <a:rPr lang="en-US" sz="1600" dirty="0" smtClean="0">
                <a:cs typeface="B Nazanin" panose="00000400000000000000" pitchFamily="2" charset="-78"/>
                <a:hlinkClick r:id="rId9"/>
              </a:rPr>
              <a:t>gamatravels.com</a:t>
            </a:r>
            <a:endParaRPr lang="fa-IR" sz="1600" dirty="0" smtClean="0">
              <a:cs typeface="B Nazanin" panose="00000400000000000000" pitchFamily="2" charset="-78"/>
            </a:endParaRPr>
          </a:p>
          <a:p>
            <a:pPr algn="r" rtl="1"/>
            <a:endParaRPr lang="en-US" sz="1600" dirty="0">
              <a:cs typeface="B Nazanin" panose="00000400000000000000" pitchFamily="2" charset="-78"/>
            </a:endParaRPr>
          </a:p>
          <a:p>
            <a:pPr algn="r" rtl="1"/>
            <a:r>
              <a:rPr lang="en-US" sz="1600" dirty="0">
                <a:cs typeface="B Nazanin" panose="00000400000000000000" pitchFamily="2" charset="-78"/>
                <a:hlinkClick r:id="rId10"/>
              </a:rPr>
              <a:t>http://</a:t>
            </a:r>
            <a:r>
              <a:rPr lang="en-US" sz="1600" dirty="0" smtClean="0">
                <a:cs typeface="B Nazanin" panose="00000400000000000000" pitchFamily="2" charset="-78"/>
                <a:hlinkClick r:id="rId10"/>
              </a:rPr>
              <a:t>hamshahrionline.ir</a:t>
            </a:r>
            <a:endParaRPr lang="fa-IR" sz="1600" dirty="0">
              <a:cs typeface="B Nazanin" panose="00000400000000000000" pitchFamily="2" charset="-78"/>
            </a:endParaRPr>
          </a:p>
          <a:p>
            <a:pPr algn="r" rtl="1"/>
            <a:endParaRPr lang="en-US" sz="1600" dirty="0">
              <a:cs typeface="B Nazanin" panose="00000400000000000000" pitchFamily="2" charset="-78"/>
            </a:endParaRPr>
          </a:p>
        </p:txBody>
      </p:sp>
    </p:spTree>
    <p:extLst>
      <p:ext uri="{BB962C8B-B14F-4D97-AF65-F5344CB8AC3E}">
        <p14:creationId xmlns:p14="http://schemas.microsoft.com/office/powerpoint/2010/main" val="2440834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Flowchart: Alternate Process 2"/>
          <p:cNvSpPr/>
          <p:nvPr/>
        </p:nvSpPr>
        <p:spPr>
          <a:xfrm>
            <a:off x="6934200" y="304800"/>
            <a:ext cx="1600200" cy="83820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fa-IR" sz="2000" b="1" dirty="0" smtClean="0">
                <a:latin typeface="Bi mitra"/>
                <a:cs typeface="B Zar" pitchFamily="2" charset="-78"/>
              </a:rPr>
              <a:t>معرفی شهر</a:t>
            </a:r>
            <a:endParaRPr lang="en-US" sz="2000" b="1" dirty="0">
              <a:latin typeface="Bi mitra"/>
              <a:cs typeface="B Zar" pitchFamily="2" charset="-78"/>
            </a:endParaRPr>
          </a:p>
        </p:txBody>
      </p:sp>
      <p:sp>
        <p:nvSpPr>
          <p:cNvPr id="4" name="TextBox 3"/>
          <p:cNvSpPr txBox="1"/>
          <p:nvPr/>
        </p:nvSpPr>
        <p:spPr>
          <a:xfrm>
            <a:off x="228600" y="1447800"/>
            <a:ext cx="8305800" cy="3323987"/>
          </a:xfrm>
          <a:prstGeom prst="rect">
            <a:avLst/>
          </a:prstGeom>
          <a:noFill/>
        </p:spPr>
        <p:txBody>
          <a:bodyPr wrap="square" rtlCol="0">
            <a:spAutoFit/>
          </a:bodyPr>
          <a:lstStyle/>
          <a:p>
            <a:pPr marL="342900" indent="-342900" algn="just" rtl="1">
              <a:buFont typeface="Arial" pitchFamily="34" charset="0"/>
              <a:buChar char="•"/>
            </a:pPr>
            <a:r>
              <a:rPr lang="ar-SA" sz="2400" dirty="0">
                <a:cs typeface="B Nazanin" panose="00000400000000000000" pitchFamily="2" charset="-78"/>
              </a:rPr>
              <a:t>شهر وین در شمال شرقی کشور اتریش و در نزدیکی رود دانوب قرار دارد که در قرن5 پیش از میلاد مسیح بنا و به تدریج به پایتخت این کشور تبدیل شده است</a:t>
            </a:r>
            <a:r>
              <a:rPr lang="en-US" sz="2400" dirty="0">
                <a:cs typeface="B Nazanin" panose="00000400000000000000" pitchFamily="2" charset="-78"/>
              </a:rPr>
              <a:t>.</a:t>
            </a:r>
            <a:r>
              <a:rPr lang="ar-SA" sz="2400" dirty="0">
                <a:cs typeface="B Nazanin" panose="00000400000000000000" pitchFamily="2" charset="-78"/>
              </a:rPr>
              <a:t> </a:t>
            </a:r>
            <a:endParaRPr lang="en-US" sz="2400" dirty="0" smtClean="0">
              <a:cs typeface="B Nazanin" panose="00000400000000000000" pitchFamily="2" charset="-78"/>
            </a:endParaRPr>
          </a:p>
          <a:p>
            <a:pPr marL="342900" indent="-342900" algn="just" rtl="1">
              <a:buFont typeface="Arial" pitchFamily="34" charset="0"/>
              <a:buChar char="•"/>
            </a:pPr>
            <a:endParaRPr lang="en-US" sz="2400" dirty="0" smtClean="0">
              <a:cs typeface="B Nazanin" panose="00000400000000000000" pitchFamily="2" charset="-78"/>
            </a:endParaRPr>
          </a:p>
          <a:p>
            <a:pPr marL="342900" indent="-342900" algn="just" rtl="1">
              <a:buFont typeface="Arial" pitchFamily="34" charset="0"/>
              <a:buChar char="•"/>
            </a:pPr>
            <a:r>
              <a:rPr lang="ar-SA" sz="2400" dirty="0">
                <a:cs typeface="B Nazanin" panose="00000400000000000000" pitchFamily="2" charset="-78"/>
              </a:rPr>
              <a:t>این شهر </a:t>
            </a:r>
            <a:r>
              <a:rPr lang="fa-IR" sz="2400" dirty="0">
                <a:cs typeface="B Nazanin" panose="00000400000000000000" pitchFamily="2" charset="-78"/>
              </a:rPr>
              <a:t>۴۱۵</a:t>
            </a:r>
            <a:r>
              <a:rPr lang="ar-SA" sz="2400" dirty="0">
                <a:cs typeface="B Nazanin" panose="00000400000000000000" pitchFamily="2" charset="-78"/>
              </a:rPr>
              <a:t> کیلومتر مربع مساحت دارد و هم اکنون جمعیت آن به </a:t>
            </a:r>
            <a:r>
              <a:rPr lang="fa-IR" sz="2400" dirty="0">
                <a:cs typeface="B Nazanin" panose="00000400000000000000" pitchFamily="2" charset="-78"/>
              </a:rPr>
              <a:t>۱،۷۰۰،۰۰۰</a:t>
            </a:r>
            <a:r>
              <a:rPr lang="ar-SA" sz="2400" dirty="0">
                <a:cs typeface="B Nazanin" panose="00000400000000000000" pitchFamily="2" charset="-78"/>
              </a:rPr>
              <a:t> نفر می‌رسد </a:t>
            </a:r>
            <a:endParaRPr lang="en-US" sz="2400" dirty="0" smtClean="0">
              <a:cs typeface="B Nazanin" panose="00000400000000000000" pitchFamily="2" charset="-78"/>
            </a:endParaRPr>
          </a:p>
          <a:p>
            <a:pPr marL="342900" indent="-342900" algn="just" rtl="1">
              <a:buFont typeface="Arial" pitchFamily="34" charset="0"/>
              <a:buChar char="•"/>
            </a:pPr>
            <a:endParaRPr lang="en-US" sz="2400" dirty="0" smtClean="0">
              <a:cs typeface="B Nazanin" panose="00000400000000000000" pitchFamily="2" charset="-78"/>
            </a:endParaRPr>
          </a:p>
          <a:p>
            <a:pPr marL="342900" indent="-342900" algn="just" rtl="1">
              <a:buFont typeface="Arial" pitchFamily="34" charset="0"/>
              <a:buChar char="•"/>
            </a:pPr>
            <a:r>
              <a:rPr lang="ar-SA" sz="2400" dirty="0" smtClean="0">
                <a:cs typeface="B Nazanin" panose="00000400000000000000" pitchFamily="2" charset="-78"/>
              </a:rPr>
              <a:t>این </a:t>
            </a:r>
            <a:r>
              <a:rPr lang="ar-SA" sz="2400" dirty="0">
                <a:cs typeface="B Nazanin" panose="00000400000000000000" pitchFamily="2" charset="-78"/>
              </a:rPr>
              <a:t>شهر در حال حاضر بزرگترین شهر اتریش ، نهمین شهر بزرگ در</a:t>
            </a:r>
            <a:r>
              <a:rPr lang="en-US" sz="2400" dirty="0">
                <a:cs typeface="B Nazanin" panose="00000400000000000000" pitchFamily="2" charset="-78"/>
              </a:rPr>
              <a:t> </a:t>
            </a:r>
            <a:r>
              <a:rPr lang="ar-SA" sz="2400" dirty="0">
                <a:cs typeface="B Nazanin" panose="00000400000000000000" pitchFamily="2" charset="-78"/>
              </a:rPr>
              <a:t>اتحادیه اروپا و با کیفیت ترین شهر جهان است. </a:t>
            </a:r>
            <a:r>
              <a:rPr lang="en-US" sz="2400" dirty="0">
                <a:cs typeface="B Nazanin" panose="00000400000000000000" pitchFamily="2" charset="-78"/>
              </a:rPr>
              <a:t> </a:t>
            </a:r>
            <a:endParaRPr lang="en-US" sz="2400" dirty="0" smtClean="0">
              <a:cs typeface="B Nazanin" panose="00000400000000000000" pitchFamily="2" charset="-78"/>
            </a:endParaRPr>
          </a:p>
          <a:p>
            <a:pPr algn="just" rtl="1"/>
            <a:endParaRPr lang="en-US" dirty="0">
              <a:cs typeface="B Nazanin" panose="00000400000000000000" pitchFamily="2" charset="-78"/>
            </a:endParaRPr>
          </a:p>
        </p:txBody>
      </p:sp>
      <p:sp>
        <p:nvSpPr>
          <p:cNvPr id="5" name="Rectangle 4"/>
          <p:cNvSpPr/>
          <p:nvPr/>
        </p:nvSpPr>
        <p:spPr>
          <a:xfrm>
            <a:off x="124691" y="6400800"/>
            <a:ext cx="8229600" cy="646331"/>
          </a:xfrm>
          <a:prstGeom prst="rect">
            <a:avLst/>
          </a:prstGeom>
        </p:spPr>
        <p:txBody>
          <a:bodyPr wrap="square">
            <a:spAutoFit/>
          </a:bodyPr>
          <a:lstStyle/>
          <a:p>
            <a:r>
              <a:rPr lang="en-US" sz="1200" dirty="0"/>
              <a:t>-http://</a:t>
            </a:r>
            <a:r>
              <a:rPr lang="en-US" sz="1200" dirty="0" smtClean="0"/>
              <a:t>www.forbes.com/2009/04/27/cities-best-live-lifestyle-real-estate-best-places-to-live_slide</a:t>
            </a:r>
          </a:p>
          <a:p>
            <a:r>
              <a:rPr lang="fa-IR" sz="1200" dirty="0"/>
              <a:t>5-</a:t>
            </a:r>
            <a:r>
              <a:rPr lang="en-US" sz="1200" dirty="0"/>
              <a:t>http://</a:t>
            </a:r>
            <a:r>
              <a:rPr lang="en-US" sz="1200" dirty="0" smtClean="0"/>
              <a:t>en.wikipedia.org/wiki</a:t>
            </a:r>
            <a:endParaRPr lang="en-US" sz="1200" dirty="0"/>
          </a:p>
          <a:p>
            <a:r>
              <a:rPr lang="en-US" sz="1200" dirty="0" smtClean="0"/>
              <a:t> </a:t>
            </a:r>
            <a:endParaRPr lang="en-US" sz="1200" dirty="0"/>
          </a:p>
        </p:txBody>
      </p:sp>
      <p:sp>
        <p:nvSpPr>
          <p:cNvPr id="6" name="Rectangle 5"/>
          <p:cNvSpPr/>
          <p:nvPr/>
        </p:nvSpPr>
        <p:spPr>
          <a:xfrm>
            <a:off x="3678382" y="4461808"/>
            <a:ext cx="4876800" cy="1938992"/>
          </a:xfrm>
          <a:prstGeom prst="rect">
            <a:avLst/>
          </a:prstGeom>
        </p:spPr>
        <p:txBody>
          <a:bodyPr wrap="square">
            <a:spAutoFit/>
          </a:bodyPr>
          <a:lstStyle/>
          <a:p>
            <a:pPr marL="342900" indent="-342900" algn="r" rtl="1">
              <a:buFont typeface="Arial" pitchFamily="34" charset="0"/>
              <a:buChar char="•"/>
            </a:pPr>
            <a:r>
              <a:rPr lang="fa-IR" sz="2400" dirty="0">
                <a:cs typeface="B Zar" pitchFamily="2" charset="-78"/>
              </a:rPr>
              <a:t>وین سومین شهر دنیاست که دفتر سازمان ملل متحد در آن قرار دارد و دفاتر بین‌المللی برخی از سازمان‌های جهانی مانند اوپک، </a:t>
            </a:r>
            <a:r>
              <a:rPr lang="en-US" sz="2400" dirty="0">
                <a:cs typeface="B Zar" pitchFamily="2" charset="-78"/>
              </a:rPr>
              <a:t>OSZE </a:t>
            </a:r>
            <a:r>
              <a:rPr lang="fa-IR" sz="2400" dirty="0">
                <a:cs typeface="B Zar" pitchFamily="2" charset="-78"/>
              </a:rPr>
              <a:t>وسازمان انرژی اتمی در این شهر استقرار یافته‌است.</a:t>
            </a:r>
            <a:endParaRPr lang="en-US" sz="2400" dirty="0">
              <a:cs typeface="B Zar" pitchFamily="2" charset="-78"/>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818" y="2362200"/>
            <a:ext cx="4924060" cy="2580207"/>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4507379"/>
            <a:ext cx="2466975" cy="1847850"/>
          </a:xfrm>
          <a:prstGeom prst="rect">
            <a:avLst/>
          </a:prstGeom>
        </p:spPr>
      </p:pic>
      <p:pic>
        <p:nvPicPr>
          <p:cNvPr id="3074" name="Picture 2" descr="I:\vienna\pic\Panorama_vienn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601" y="4308899"/>
            <a:ext cx="7716982" cy="2046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556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2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3" dur="2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4" dur="25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5" dur="2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400" fill="hold"/>
                                        <p:tgtEl>
                                          <p:spTgt spid="7"/>
                                        </p:tgtEl>
                                        <p:attrNameLst>
                                          <p:attrName>ppt_x</p:attrName>
                                        </p:attrNameLst>
                                      </p:cBhvr>
                                      <p:tavLst>
                                        <p:tav tm="0">
                                          <p:val>
                                            <p:strVal val="#ppt_x"/>
                                          </p:val>
                                        </p:tav>
                                        <p:tav tm="100000">
                                          <p:val>
                                            <p:strVal val="#ppt_x"/>
                                          </p:val>
                                        </p:tav>
                                      </p:tavLst>
                                    </p:anim>
                                    <p:anim calcmode="lin" valueType="num">
                                      <p:cBhvr additive="base">
                                        <p:cTn id="21" dur="14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200"/>
                                  </p:stCondLst>
                                  <p:childTnLst>
                                    <p:animEffect transition="out" filter="fade">
                                      <p:cBhvr>
                                        <p:cTn id="25" dur="6200"/>
                                        <p:tgtEl>
                                          <p:spTgt spid="7"/>
                                        </p:tgtEl>
                                      </p:cBhvr>
                                    </p:animEffect>
                                    <p:set>
                                      <p:cBhvr>
                                        <p:cTn id="26" dur="1" fill="hold">
                                          <p:stCondLst>
                                            <p:cond delay="6199"/>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4"/>
                                        </p:tgtEl>
                                        <p:attrNameLst>
                                          <p:attrName>style.visibility</p:attrName>
                                        </p:attrNameLst>
                                      </p:cBhvr>
                                      <p:to>
                                        <p:strVal val="visible"/>
                                      </p:to>
                                    </p:set>
                                    <p:anim calcmode="lin" valueType="num">
                                      <p:cBhvr additive="base">
                                        <p:cTn id="31" dur="500" fill="hold"/>
                                        <p:tgtEl>
                                          <p:spTgt spid="3074"/>
                                        </p:tgtEl>
                                        <p:attrNameLst>
                                          <p:attrName>ppt_x</p:attrName>
                                        </p:attrNameLst>
                                      </p:cBhvr>
                                      <p:tavLst>
                                        <p:tav tm="0">
                                          <p:val>
                                            <p:strVal val="#ppt_x"/>
                                          </p:val>
                                        </p:tav>
                                        <p:tav tm="100000">
                                          <p:val>
                                            <p:strVal val="#ppt_x"/>
                                          </p:val>
                                        </p:tav>
                                      </p:tavLst>
                                    </p:anim>
                                    <p:anim calcmode="lin" valueType="num">
                                      <p:cBhvr additive="base">
                                        <p:cTn id="3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anim calcmode="lin" valueType="num">
                                      <p:cBhvr>
                                        <p:cTn id="37" dur="2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38" dur="2500" fill="hold"/>
                                        <p:tgtEl>
                                          <p:spTgt spid="4">
                                            <p:txEl>
                                              <p:pRg st="2" end="2"/>
                                            </p:txEl>
                                          </p:spTgt>
                                        </p:tgtEl>
                                        <p:attrNameLst>
                                          <p:attrName>ppt_h</p:attrName>
                                        </p:attrNameLst>
                                      </p:cBhvr>
                                      <p:tavLst>
                                        <p:tav tm="0">
                                          <p:val>
                                            <p:fltVal val="0"/>
                                          </p:val>
                                        </p:tav>
                                        <p:tav tm="100000">
                                          <p:val>
                                            <p:strVal val="#ppt_h"/>
                                          </p:val>
                                        </p:tav>
                                      </p:tavLst>
                                    </p:anim>
                                    <p:anim calcmode="lin" valueType="num">
                                      <p:cBhvr>
                                        <p:cTn id="39" dur="25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40" dur="2500"/>
                                        <p:tgtEl>
                                          <p:spTgt spid="4">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nodeType="clickEffect">
                                  <p:stCondLst>
                                    <p:cond delay="0"/>
                                  </p:stCondLst>
                                  <p:childTnLst>
                                    <p:anim calcmode="lin" valueType="num">
                                      <p:cBhvr additive="base">
                                        <p:cTn id="44" dur="500"/>
                                        <p:tgtEl>
                                          <p:spTgt spid="3074"/>
                                        </p:tgtEl>
                                        <p:attrNameLst>
                                          <p:attrName>ppt_x</p:attrName>
                                        </p:attrNameLst>
                                      </p:cBhvr>
                                      <p:tavLst>
                                        <p:tav tm="0">
                                          <p:val>
                                            <p:strVal val="ppt_x"/>
                                          </p:val>
                                        </p:tav>
                                        <p:tav tm="100000">
                                          <p:val>
                                            <p:strVal val="ppt_x"/>
                                          </p:val>
                                        </p:tav>
                                      </p:tavLst>
                                    </p:anim>
                                    <p:anim calcmode="lin" valueType="num">
                                      <p:cBhvr additive="base">
                                        <p:cTn id="45" dur="500"/>
                                        <p:tgtEl>
                                          <p:spTgt spid="3074"/>
                                        </p:tgtEl>
                                        <p:attrNameLst>
                                          <p:attrName>ppt_y</p:attrName>
                                        </p:attrNameLst>
                                      </p:cBhvr>
                                      <p:tavLst>
                                        <p:tav tm="0">
                                          <p:val>
                                            <p:strVal val="ppt_y"/>
                                          </p:val>
                                        </p:tav>
                                        <p:tav tm="100000">
                                          <p:val>
                                            <p:strVal val="1+ppt_h/2"/>
                                          </p:val>
                                        </p:tav>
                                      </p:tavLst>
                                    </p:anim>
                                    <p:set>
                                      <p:cBhvr>
                                        <p:cTn id="46" dur="1" fill="hold">
                                          <p:stCondLst>
                                            <p:cond delay="499"/>
                                          </p:stCondLst>
                                        </p:cTn>
                                        <p:tgtEl>
                                          <p:spTgt spid="3074"/>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600"/>
                                  </p:stCondLst>
                                  <p:childTnLst>
                                    <p:set>
                                      <p:cBhvr>
                                        <p:cTn id="50" dur="1" fill="hold">
                                          <p:stCondLst>
                                            <p:cond delay="0"/>
                                          </p:stCondLst>
                                        </p:cTn>
                                        <p:tgtEl>
                                          <p:spTgt spid="4">
                                            <p:txEl>
                                              <p:pRg st="4" end="4"/>
                                            </p:txEl>
                                          </p:spTgt>
                                        </p:tgtEl>
                                        <p:attrNameLst>
                                          <p:attrName>style.visibility</p:attrName>
                                        </p:attrNameLst>
                                      </p:cBhvr>
                                      <p:to>
                                        <p:strVal val="visible"/>
                                      </p:to>
                                    </p:set>
                                    <p:anim calcmode="lin" valueType="num">
                                      <p:cBhvr additive="base">
                                        <p:cTn id="51" dur="14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52" dur="14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
                                            <p:txEl>
                                              <p:pRg st="0" end="0"/>
                                            </p:txEl>
                                          </p:spTgt>
                                        </p:tgtEl>
                                        <p:attrNameLst>
                                          <p:attrName>style.visibility</p:attrName>
                                        </p:attrNameLst>
                                      </p:cBhvr>
                                      <p:to>
                                        <p:strVal val="visible"/>
                                      </p:to>
                                    </p:set>
                                    <p:animEffect transition="in" filter="fade">
                                      <p:cBhvr>
                                        <p:cTn id="57" dur="1300"/>
                                        <p:tgtEl>
                                          <p:spTgt spid="6">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barn(inVertical)">
                                      <p:cBhvr>
                                        <p:cTn id="62" dur="14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1900"/>
                                        <p:tgtEl>
                                          <p:spTgt spid="8"/>
                                        </p:tgtEl>
                                      </p:cBhvr>
                                    </p:animEffect>
                                    <p:set>
                                      <p:cBhvr>
                                        <p:cTn id="67" dur="1" fill="hold">
                                          <p:stCondLst>
                                            <p:cond delay="1899"/>
                                          </p:stCondLst>
                                        </p:cTn>
                                        <p:tgtEl>
                                          <p:spTgt spid="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5">
                                            <p:txEl>
                                              <p:pRg st="0" end="0"/>
                                            </p:txEl>
                                          </p:spTgt>
                                        </p:tgtEl>
                                        <p:attrNameLst>
                                          <p:attrName>style.visibility</p:attrName>
                                        </p:attrNameLst>
                                      </p:cBhvr>
                                      <p:to>
                                        <p:strVal val="visible"/>
                                      </p:to>
                                    </p:set>
                                    <p:animEffect transition="in" filter="fade">
                                      <p:cBhvr>
                                        <p:cTn id="72" dur="500"/>
                                        <p:tgtEl>
                                          <p:spTgt spid="5">
                                            <p:txEl>
                                              <p:pRg st="0" end="0"/>
                                            </p:txEl>
                                          </p:spTgt>
                                        </p:tgtEl>
                                      </p:cBhvr>
                                    </p:animEffect>
                                  </p:childTnLst>
                                </p:cTn>
                              </p:par>
                              <p:par>
                                <p:cTn id="73" presetID="10" presetClass="entr" presetSubtype="0" fill="hold" nodeType="withEffect">
                                  <p:stCondLst>
                                    <p:cond delay="0"/>
                                  </p:stCondLst>
                                  <p:childTnLst>
                                    <p:set>
                                      <p:cBhvr>
                                        <p:cTn id="74" dur="1" fill="hold">
                                          <p:stCondLst>
                                            <p:cond delay="0"/>
                                          </p:stCondLst>
                                        </p:cTn>
                                        <p:tgtEl>
                                          <p:spTgt spid="5">
                                            <p:txEl>
                                              <p:pRg st="1" end="1"/>
                                            </p:txEl>
                                          </p:spTgt>
                                        </p:tgtEl>
                                        <p:attrNameLst>
                                          <p:attrName>style.visibility</p:attrName>
                                        </p:attrNameLst>
                                      </p:cBhvr>
                                      <p:to>
                                        <p:strVal val="visible"/>
                                      </p:to>
                                    </p:set>
                                    <p:animEffect transition="in" filter="fade">
                                      <p:cBhvr>
                                        <p:cTn id="75"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lowchart: Alternate Process 1"/>
          <p:cNvSpPr/>
          <p:nvPr/>
        </p:nvSpPr>
        <p:spPr>
          <a:xfrm>
            <a:off x="6934200" y="304800"/>
            <a:ext cx="1600200" cy="83820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fa-IR" sz="2000" b="1" dirty="0" smtClean="0">
                <a:latin typeface="Bi mitra"/>
                <a:cs typeface="B Zar" pitchFamily="2" charset="-78"/>
              </a:rPr>
              <a:t>معرفی شهر</a:t>
            </a:r>
            <a:endParaRPr lang="en-US" sz="2000" b="1" dirty="0">
              <a:latin typeface="Bi mitra"/>
              <a:cs typeface="B Zar" pitchFamily="2" charset="-78"/>
            </a:endParaRPr>
          </a:p>
        </p:txBody>
      </p:sp>
      <p:sp>
        <p:nvSpPr>
          <p:cNvPr id="3" name="TextBox 2"/>
          <p:cNvSpPr txBox="1"/>
          <p:nvPr/>
        </p:nvSpPr>
        <p:spPr>
          <a:xfrm>
            <a:off x="457200" y="1752600"/>
            <a:ext cx="8382000" cy="461665"/>
          </a:xfrm>
          <a:prstGeom prst="rect">
            <a:avLst/>
          </a:prstGeom>
          <a:noFill/>
        </p:spPr>
        <p:txBody>
          <a:bodyPr wrap="square" rtlCol="0">
            <a:spAutoFit/>
          </a:bodyPr>
          <a:lstStyle/>
          <a:p>
            <a:pPr marL="285750" indent="-285750" algn="r" rtl="1">
              <a:buFont typeface="Arial" pitchFamily="34" charset="0"/>
              <a:buChar char="•"/>
            </a:pPr>
            <a:r>
              <a:rPr lang="fa-IR" sz="2400" dirty="0" smtClean="0">
                <a:cs typeface="B Nazanin" panose="00000400000000000000" pitchFamily="2" charset="-78"/>
              </a:rPr>
              <a:t>وین به معنی  باد می باشد. </a:t>
            </a:r>
            <a:endParaRPr lang="en-US" sz="2400" dirty="0">
              <a:cs typeface="B Nazanin" panose="00000400000000000000" pitchFamily="2" charset="-78"/>
            </a:endParaRPr>
          </a:p>
        </p:txBody>
      </p:sp>
      <p:sp>
        <p:nvSpPr>
          <p:cNvPr id="4" name="Rectangle 3"/>
          <p:cNvSpPr/>
          <p:nvPr/>
        </p:nvSpPr>
        <p:spPr>
          <a:xfrm>
            <a:off x="4408568" y="2551836"/>
            <a:ext cx="4430631" cy="1200329"/>
          </a:xfrm>
          <a:prstGeom prst="rect">
            <a:avLst/>
          </a:prstGeom>
        </p:spPr>
        <p:txBody>
          <a:bodyPr wrap="square">
            <a:spAutoFit/>
          </a:bodyPr>
          <a:lstStyle/>
          <a:p>
            <a:pPr marL="285750" indent="-285750" algn="r" rtl="1">
              <a:buFont typeface="Arial" pitchFamily="34" charset="0"/>
              <a:buChar char="•"/>
            </a:pPr>
            <a:r>
              <a:rPr lang="fa-IR" sz="2400" dirty="0" smtClean="0">
                <a:cs typeface="B Nazanin" panose="00000400000000000000" pitchFamily="2" charset="-78"/>
              </a:rPr>
              <a:t>این شهر محل </a:t>
            </a:r>
            <a:r>
              <a:rPr lang="fa-IR" sz="2400" dirty="0">
                <a:cs typeface="B Nazanin" panose="00000400000000000000" pitchFamily="2" charset="-78"/>
              </a:rPr>
              <a:t>تلاقی گذشته و آینده است</a:t>
            </a:r>
            <a:r>
              <a:rPr lang="fa-IR" sz="2400" dirty="0" smtClean="0">
                <a:cs typeface="B Nazanin" panose="00000400000000000000" pitchFamily="2" charset="-78"/>
              </a:rPr>
              <a:t>.</a:t>
            </a:r>
          </a:p>
          <a:p>
            <a:pPr marL="285750" indent="-285750" algn="r" rtl="1">
              <a:buFont typeface="Arial" pitchFamily="34" charset="0"/>
              <a:buChar char="•"/>
            </a:pPr>
            <a:r>
              <a:rPr lang="en-GB" sz="2400" dirty="0">
                <a:cs typeface="B Nazanin" panose="00000400000000000000" pitchFamily="2" charset="-78"/>
              </a:rPr>
              <a:t>(www.en.Wikipedia.org</a:t>
            </a:r>
            <a:r>
              <a:rPr lang="en-US" sz="2400" dirty="0">
                <a:cs typeface="B Nazanin" panose="00000400000000000000" pitchFamily="2" charset="-78"/>
              </a:rPr>
              <a:t>) </a:t>
            </a:r>
            <a:endParaRPr lang="fa-IR" sz="2400" dirty="0">
              <a:cs typeface="B Nazanin" panose="00000400000000000000" pitchFamily="2" charset="-78"/>
            </a:endParaRPr>
          </a:p>
          <a:p>
            <a:pPr marL="285750" indent="-285750" algn="r" rtl="1">
              <a:buFont typeface="Arial" pitchFamily="34" charset="0"/>
              <a:buChar char="•"/>
            </a:pPr>
            <a:r>
              <a:rPr lang="fa-IR" sz="2400" dirty="0" smtClean="0">
                <a:cs typeface="B Nazanin" panose="00000400000000000000" pitchFamily="2" charset="-78"/>
              </a:rPr>
              <a:t> </a:t>
            </a:r>
            <a:endParaRPr lang="en-US" sz="2400" dirty="0">
              <a:cs typeface="B Nazanin" panose="00000400000000000000" pitchFamily="2" charset="-78"/>
            </a:endParaRPr>
          </a:p>
        </p:txBody>
      </p:sp>
      <p:sp>
        <p:nvSpPr>
          <p:cNvPr id="5" name="Rectangle 4"/>
          <p:cNvSpPr/>
          <p:nvPr/>
        </p:nvSpPr>
        <p:spPr>
          <a:xfrm>
            <a:off x="304800" y="4343400"/>
            <a:ext cx="8534400" cy="1200329"/>
          </a:xfrm>
          <a:prstGeom prst="rect">
            <a:avLst/>
          </a:prstGeom>
        </p:spPr>
        <p:txBody>
          <a:bodyPr wrap="square">
            <a:spAutoFit/>
          </a:bodyPr>
          <a:lstStyle/>
          <a:p>
            <a:pPr marL="342900" indent="-342900" algn="r" rtl="1">
              <a:buFont typeface="Arial" pitchFamily="34" charset="0"/>
              <a:buChar char="•"/>
            </a:pPr>
            <a:r>
              <a:rPr lang="fa-IR" sz="2400" dirty="0">
                <a:cs typeface="B Nazanin" panose="00000400000000000000" pitchFamily="2" charset="-78"/>
              </a:rPr>
              <a:t>وین پایتخت جهانی موسیقی است و در تمام جهان زادگاه بسیاری از آهنگسازان و بزرگان موسیقی همچون لودیک ون بتهوون و </a:t>
            </a:r>
            <a:r>
              <a:rPr lang="fa-IR" sz="2400" dirty="0" smtClean="0">
                <a:cs typeface="B Nazanin" panose="00000400000000000000" pitchFamily="2" charset="-78"/>
              </a:rPr>
              <a:t>موزارت و همچنین استادید برجسته ی موسیقی همچون فرانسیسکو تارگا </a:t>
            </a:r>
            <a:r>
              <a:rPr lang="fa-IR" sz="2400" dirty="0">
                <a:cs typeface="B Nazanin" panose="00000400000000000000" pitchFamily="2" charset="-78"/>
              </a:rPr>
              <a:t>شناخته می‌شود. </a:t>
            </a:r>
            <a:endParaRPr lang="en-US" sz="2400" dirty="0">
              <a:cs typeface="B Nazanin" panose="00000400000000000000" pitchFamily="2" charset="-78"/>
            </a:endParaRPr>
          </a:p>
        </p:txBody>
      </p:sp>
      <p:pic>
        <p:nvPicPr>
          <p:cNvPr id="4098" name="Picture 2" descr="C:\Users\garan\Pictures\806958St.-Charles-Church-in-Vienn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85852"/>
            <a:ext cx="3951370" cy="2733496"/>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garan\Pictures\sant etefan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450" y="1415920"/>
            <a:ext cx="3322869" cy="273349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60" y="3728948"/>
            <a:ext cx="2878848" cy="1943432"/>
          </a:xfrm>
          <a:prstGeom prst="rect">
            <a:avLst/>
          </a:prstGeom>
        </p:spPr>
      </p:pic>
    </p:spTree>
    <p:extLst>
      <p:ext uri="{BB962C8B-B14F-4D97-AF65-F5344CB8AC3E}">
        <p14:creationId xmlns:p14="http://schemas.microsoft.com/office/powerpoint/2010/main" val="3328090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wipe(down)">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098"/>
                                        </p:tgtEl>
                                        <p:attrNameLst>
                                          <p:attrName>style.visibility</p:attrName>
                                        </p:attrNameLst>
                                      </p:cBhvr>
                                      <p:to>
                                        <p:strVal val="visible"/>
                                      </p:to>
                                    </p:set>
                                    <p:animEffect transition="in" filter="fade">
                                      <p:cBhvr>
                                        <p:cTn id="27" dur="1000"/>
                                        <p:tgtEl>
                                          <p:spTgt spid="4098"/>
                                        </p:tgtEl>
                                      </p:cBhvr>
                                    </p:animEffect>
                                    <p:anim calcmode="lin" valueType="num">
                                      <p:cBhvr>
                                        <p:cTn id="28" dur="1000" fill="hold"/>
                                        <p:tgtEl>
                                          <p:spTgt spid="4098"/>
                                        </p:tgtEl>
                                        <p:attrNameLst>
                                          <p:attrName>ppt_x</p:attrName>
                                        </p:attrNameLst>
                                      </p:cBhvr>
                                      <p:tavLst>
                                        <p:tav tm="0">
                                          <p:val>
                                            <p:strVal val="#ppt_x"/>
                                          </p:val>
                                        </p:tav>
                                        <p:tav tm="100000">
                                          <p:val>
                                            <p:strVal val="#ppt_x"/>
                                          </p:val>
                                        </p:tav>
                                      </p:tavLst>
                                    </p:anim>
                                    <p:anim calcmode="lin" valueType="num">
                                      <p:cBhvr>
                                        <p:cTn id="2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4099"/>
                                        </p:tgtEl>
                                        <p:attrNameLst>
                                          <p:attrName>style.visibility</p:attrName>
                                        </p:attrNameLst>
                                      </p:cBhvr>
                                      <p:to>
                                        <p:strVal val="visible"/>
                                      </p:to>
                                    </p:set>
                                    <p:anim calcmode="lin" valueType="num">
                                      <p:cBhvr additive="base">
                                        <p:cTn id="34" dur="500" fill="hold"/>
                                        <p:tgtEl>
                                          <p:spTgt spid="4099"/>
                                        </p:tgtEl>
                                        <p:attrNameLst>
                                          <p:attrName>ppt_x</p:attrName>
                                        </p:attrNameLst>
                                      </p:cBhvr>
                                      <p:tavLst>
                                        <p:tav tm="0">
                                          <p:val>
                                            <p:strVal val="#ppt_x"/>
                                          </p:val>
                                        </p:tav>
                                        <p:tav tm="100000">
                                          <p:val>
                                            <p:strVal val="#ppt_x"/>
                                          </p:val>
                                        </p:tav>
                                      </p:tavLst>
                                    </p:anim>
                                    <p:anim calcmode="lin" valueType="num">
                                      <p:cBhvr additive="base">
                                        <p:cTn id="35"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circle(in)">
                                      <p:cBhvr>
                                        <p:cTn id="40" dur="20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ppt_x"/>
                                          </p:val>
                                        </p:tav>
                                        <p:tav tm="100000">
                                          <p:val>
                                            <p:strVal val="#ppt_x"/>
                                          </p:val>
                                        </p:tav>
                                      </p:tavLst>
                                    </p:anim>
                                    <p:anim calcmode="lin" valueType="num">
                                      <p:cBhvr additive="base">
                                        <p:cTn id="4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179" y="3352995"/>
            <a:ext cx="8135587" cy="3709851"/>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3600" y="4791165"/>
            <a:ext cx="4800600" cy="1758076"/>
          </a:xfrm>
          <a:prstGeom prst="rect">
            <a:avLst/>
          </a:prstGeom>
        </p:spPr>
      </p:pic>
      <p:sp>
        <p:nvSpPr>
          <p:cNvPr id="4" name="Rectangle 3"/>
          <p:cNvSpPr/>
          <p:nvPr/>
        </p:nvSpPr>
        <p:spPr>
          <a:xfrm>
            <a:off x="2133600" y="1582341"/>
            <a:ext cx="6705600" cy="769441"/>
          </a:xfrm>
          <a:prstGeom prst="rect">
            <a:avLst/>
          </a:prstGeom>
        </p:spPr>
        <p:txBody>
          <a:bodyPr wrap="square">
            <a:spAutoFit/>
          </a:bodyPr>
          <a:lstStyle/>
          <a:p>
            <a:pPr marL="342900" indent="-342900" algn="r" rtl="1">
              <a:buFont typeface="Arial" pitchFamily="34" charset="0"/>
              <a:buChar char="•"/>
            </a:pPr>
            <a:r>
              <a:rPr lang="fa-IR" sz="2400" b="1" dirty="0">
                <a:cs typeface="B Nazanin" panose="00000400000000000000" pitchFamily="2" charset="-78"/>
              </a:rPr>
              <a:t>روند </a:t>
            </a:r>
            <a:r>
              <a:rPr lang="fa-IR" sz="2400" b="1" dirty="0" smtClean="0">
                <a:cs typeface="B Nazanin" panose="00000400000000000000" pitchFamily="2" charset="-78"/>
              </a:rPr>
              <a:t>گسترش شهر وین از ابتدا  </a:t>
            </a:r>
            <a:r>
              <a:rPr lang="fa-IR" sz="2400" b="1" dirty="0">
                <a:cs typeface="B Nazanin" panose="00000400000000000000" pitchFamily="2" charset="-78"/>
              </a:rPr>
              <a:t>تا سال 1800 </a:t>
            </a:r>
            <a:r>
              <a:rPr lang="fa-IR" sz="2400" b="1" dirty="0" smtClean="0">
                <a:cs typeface="B Nazanin" panose="00000400000000000000" pitchFamily="2" charset="-78"/>
              </a:rPr>
              <a:t>م: </a:t>
            </a:r>
          </a:p>
          <a:p>
            <a:pPr algn="r" rtl="1"/>
            <a:r>
              <a:rPr lang="fa-IR" sz="2000" b="1" dirty="0" smtClean="0">
                <a:cs typeface="B Nazanin" panose="00000400000000000000" pitchFamily="2" charset="-78"/>
              </a:rPr>
              <a:t>(پاکزاد ، 1389)</a:t>
            </a:r>
            <a:endParaRPr lang="en-US" sz="2000" b="1" dirty="0">
              <a:cs typeface="B Nazanin" panose="00000400000000000000" pitchFamily="2" charset="-78"/>
            </a:endParaRPr>
          </a:p>
        </p:txBody>
      </p:sp>
      <p:sp>
        <p:nvSpPr>
          <p:cNvPr id="5" name="Rectangle 4"/>
          <p:cNvSpPr/>
          <p:nvPr/>
        </p:nvSpPr>
        <p:spPr>
          <a:xfrm>
            <a:off x="436179" y="2535832"/>
            <a:ext cx="8077200" cy="1754326"/>
          </a:xfrm>
          <a:prstGeom prst="rect">
            <a:avLst/>
          </a:prstGeom>
        </p:spPr>
        <p:txBody>
          <a:bodyPr wrap="square">
            <a:spAutoFit/>
          </a:bodyPr>
          <a:lstStyle/>
          <a:p>
            <a:pPr algn="r" rtl="1"/>
            <a:r>
              <a:rPr lang="fa-IR" dirty="0">
                <a:cs typeface="B Nazanin" panose="00000400000000000000" pitchFamily="2" charset="-78"/>
              </a:rPr>
              <a:t>نقطه ی بدوی تاریخ شکل گیری شهر وین به قرن 5 ق.م بر میگردد و از عوامل </a:t>
            </a:r>
            <a:r>
              <a:rPr lang="fa-IR" dirty="0" smtClean="0">
                <a:cs typeface="B Nazanin" panose="00000400000000000000" pitchFamily="2" charset="-78"/>
              </a:rPr>
              <a:t>شکل گیری  </a:t>
            </a:r>
            <a:r>
              <a:rPr lang="fa-IR" dirty="0">
                <a:cs typeface="B Nazanin" panose="00000400000000000000" pitchFamily="2" charset="-78"/>
              </a:rPr>
              <a:t>و رشد این شهر میتوان به رود دانوب اشاره کرد</a:t>
            </a:r>
            <a:r>
              <a:rPr lang="fa-IR" dirty="0" smtClean="0">
                <a:cs typeface="B Nazanin" panose="00000400000000000000" pitchFamily="2" charset="-78"/>
              </a:rPr>
              <a:t>.</a:t>
            </a:r>
          </a:p>
          <a:p>
            <a:pPr algn="r" rtl="1"/>
            <a:endParaRPr lang="fa-IR" dirty="0">
              <a:cs typeface="B Nazanin" panose="00000400000000000000" pitchFamily="2" charset="-78"/>
            </a:endParaRPr>
          </a:p>
          <a:p>
            <a:pPr algn="r" rtl="1"/>
            <a:r>
              <a:rPr lang="fa-IR" dirty="0">
                <a:cs typeface="B Nazanin" panose="00000400000000000000" pitchFamily="2" charset="-78"/>
              </a:rPr>
              <a:t>از بدو تاریخ اروپا ، همواره محل شهر </a:t>
            </a:r>
            <a:r>
              <a:rPr lang="fa-IR" dirty="0" smtClean="0">
                <a:cs typeface="B Nazanin" panose="00000400000000000000" pitchFamily="2" charset="-78"/>
              </a:rPr>
              <a:t>ک</a:t>
            </a:r>
            <a:r>
              <a:rPr lang="fa-IR" dirty="0">
                <a:cs typeface="B Nazanin" panose="00000400000000000000" pitchFamily="2" charset="-78"/>
              </a:rPr>
              <a:t>ن</a:t>
            </a:r>
            <a:r>
              <a:rPr lang="fa-IR" dirty="0" smtClean="0">
                <a:cs typeface="B Nazanin" panose="00000400000000000000" pitchFamily="2" charset="-78"/>
              </a:rPr>
              <a:t>ونی </a:t>
            </a:r>
            <a:r>
              <a:rPr lang="fa-IR" dirty="0">
                <a:cs typeface="B Nazanin" panose="00000400000000000000" pitchFamily="2" charset="-78"/>
              </a:rPr>
              <a:t>وین، محل تلاقی راههای عمده تجاری بوده </a:t>
            </a:r>
            <a:r>
              <a:rPr lang="fa-IR" dirty="0" smtClean="0">
                <a:cs typeface="B Nazanin" panose="00000400000000000000" pitchFamily="2" charset="-78"/>
              </a:rPr>
              <a:t>است. </a:t>
            </a:r>
            <a:r>
              <a:rPr lang="fa-IR" dirty="0">
                <a:cs typeface="B Nazanin" panose="00000400000000000000" pitchFamily="2" charset="-78"/>
              </a:rPr>
              <a:t>رومیها که به اهمیت استراتژیک این محل پی برده بودند، در قرن اول میلادی، در ساحل جنوبی رودخانه پادگانی نظامی بنا نمودند. طی جنگهای صلیبی نیز ، وین یک مرکز مهم نظامی محسوب شده و علاوه بر این حائز اهمیت تجاری نیز </a:t>
            </a:r>
            <a:r>
              <a:rPr lang="fa-IR" dirty="0" smtClean="0">
                <a:cs typeface="B Nazanin" panose="00000400000000000000" pitchFamily="2" charset="-78"/>
              </a:rPr>
              <a:t>بود.</a:t>
            </a:r>
          </a:p>
        </p:txBody>
      </p:sp>
      <p:sp>
        <p:nvSpPr>
          <p:cNvPr id="6" name="Rectangle 5"/>
          <p:cNvSpPr/>
          <p:nvPr/>
        </p:nvSpPr>
        <p:spPr>
          <a:xfrm>
            <a:off x="512379" y="4355995"/>
            <a:ext cx="8001000" cy="369332"/>
          </a:xfrm>
          <a:prstGeom prst="rect">
            <a:avLst/>
          </a:prstGeom>
        </p:spPr>
        <p:txBody>
          <a:bodyPr wrap="square">
            <a:spAutoFit/>
          </a:bodyPr>
          <a:lstStyle/>
          <a:p>
            <a:pPr algn="r"/>
            <a:r>
              <a:rPr lang="fa-IR" dirty="0">
                <a:cs typeface="B Nazanin" panose="00000400000000000000" pitchFamily="2" charset="-78"/>
              </a:rPr>
              <a:t>به دلیل اهمیت شهر وین در اروپا استحکامات دفاعی شهر طی قرون پانزده و شانزده مرتبا بهبود </a:t>
            </a:r>
            <a:r>
              <a:rPr lang="fa-IR" dirty="0" smtClean="0">
                <a:cs typeface="B Nazanin" panose="00000400000000000000" pitchFamily="2" charset="-78"/>
              </a:rPr>
              <a:t>می یافت. </a:t>
            </a:r>
            <a:endParaRPr lang="en-US" dirty="0">
              <a:cs typeface="B Nazanin" panose="00000400000000000000" pitchFamily="2" charset="-78"/>
            </a:endParaRPr>
          </a:p>
        </p:txBody>
      </p:sp>
      <p:sp>
        <p:nvSpPr>
          <p:cNvPr id="9" name="Flowchart: Alternate Process 8"/>
          <p:cNvSpPr/>
          <p:nvPr/>
        </p:nvSpPr>
        <p:spPr>
          <a:xfrm>
            <a:off x="6400800" y="304800"/>
            <a:ext cx="2133600" cy="83820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fa-IR" b="1" dirty="0" smtClean="0">
                <a:latin typeface="Bi mitra"/>
                <a:cs typeface="B Zar" pitchFamily="2" charset="-78"/>
              </a:rPr>
              <a:t>روند گسترش</a:t>
            </a:r>
            <a:endParaRPr lang="en-US" b="1" dirty="0">
              <a:latin typeface="Bi mitra"/>
              <a:cs typeface="B Zar" pitchFamily="2" charset="-78"/>
            </a:endParaRPr>
          </a:p>
        </p:txBody>
      </p:sp>
    </p:spTree>
    <p:extLst>
      <p:ext uri="{BB962C8B-B14F-4D97-AF65-F5344CB8AC3E}">
        <p14:creationId xmlns:p14="http://schemas.microsoft.com/office/powerpoint/2010/main" val="4108531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300" fill="hold"/>
                                        <p:tgtEl>
                                          <p:spTgt spid="4"/>
                                        </p:tgtEl>
                                        <p:attrNameLst>
                                          <p:attrName>ppt_x</p:attrName>
                                        </p:attrNameLst>
                                      </p:cBhvr>
                                      <p:tavLst>
                                        <p:tav tm="0">
                                          <p:val>
                                            <p:strVal val="#ppt_x"/>
                                          </p:val>
                                        </p:tav>
                                        <p:tav tm="100000">
                                          <p:val>
                                            <p:strVal val="#ppt_x"/>
                                          </p:val>
                                        </p:tav>
                                      </p:tavLst>
                                    </p:anim>
                                    <p:anim calcmode="lin" valueType="num">
                                      <p:cBhvr additive="base">
                                        <p:cTn id="13" dur="13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 calcmode="lin" valueType="num">
                                      <p:cBhvr additive="base">
                                        <p:cTn id="1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900"/>
                                  </p:stCondLst>
                                  <p:childTnLst>
                                    <p:anim calcmode="lin" valueType="num">
                                      <p:cBhvr additive="base">
                                        <p:cTn id="29" dur="500"/>
                                        <p:tgtEl>
                                          <p:spTgt spid="7"/>
                                        </p:tgtEl>
                                        <p:attrNameLst>
                                          <p:attrName>ppt_x</p:attrName>
                                        </p:attrNameLst>
                                      </p:cBhvr>
                                      <p:tavLst>
                                        <p:tav tm="0">
                                          <p:val>
                                            <p:strVal val="ppt_x"/>
                                          </p:val>
                                        </p:tav>
                                        <p:tav tm="100000">
                                          <p:val>
                                            <p:strVal val="ppt_x"/>
                                          </p:val>
                                        </p:tav>
                                      </p:tavLst>
                                    </p:anim>
                                    <p:anim calcmode="lin" valueType="num">
                                      <p:cBhvr additive="base">
                                        <p:cTn id="30" dur="500"/>
                                        <p:tgtEl>
                                          <p:spTgt spid="7"/>
                                        </p:tgtEl>
                                        <p:attrNameLst>
                                          <p:attrName>ppt_y</p:attrName>
                                        </p:attrNameLst>
                                      </p:cBhvr>
                                      <p:tavLst>
                                        <p:tav tm="0">
                                          <p:val>
                                            <p:strVal val="ppt_y"/>
                                          </p:val>
                                        </p:tav>
                                        <p:tav tm="100000">
                                          <p:val>
                                            <p:strVal val="1+ppt_h/2"/>
                                          </p:val>
                                        </p:tav>
                                      </p:tavLst>
                                    </p:anim>
                                    <p:set>
                                      <p:cBhvr>
                                        <p:cTn id="31" dur="1" fill="hold">
                                          <p:stCondLst>
                                            <p:cond delay="499"/>
                                          </p:stCondLst>
                                        </p:cTn>
                                        <p:tgtEl>
                                          <p:spTgt spid="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5">
                                            <p:txEl>
                                              <p:pRg st="2" end="2"/>
                                            </p:txEl>
                                          </p:spTgt>
                                        </p:tgtEl>
                                        <p:attrNameLst>
                                          <p:attrName>style.visibility</p:attrName>
                                        </p:attrNameLst>
                                      </p:cBhvr>
                                      <p:to>
                                        <p:strVal val="visible"/>
                                      </p:to>
                                    </p:set>
                                    <p:anim calcmode="lin" valueType="num">
                                      <p:cBhvr additive="base">
                                        <p:cTn id="36"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ppt_x"/>
                                          </p:val>
                                        </p:tav>
                                        <p:tav tm="100000">
                                          <p:val>
                                            <p:strVal val="#ppt_x"/>
                                          </p:val>
                                        </p:tav>
                                      </p:tavLst>
                                    </p:anim>
                                    <p:anim calcmode="lin" valueType="num">
                                      <p:cBhvr additive="base">
                                        <p:cTn id="4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nodeType="clickEffect">
                                  <p:stCondLst>
                                    <p:cond delay="0"/>
                                  </p:stCondLst>
                                  <p:childTnLst>
                                    <p:anim calcmode="lin" valueType="num">
                                      <p:cBhvr additive="base">
                                        <p:cTn id="47" dur="500"/>
                                        <p:tgtEl>
                                          <p:spTgt spid="2"/>
                                        </p:tgtEl>
                                        <p:attrNameLst>
                                          <p:attrName>ppt_x</p:attrName>
                                        </p:attrNameLst>
                                      </p:cBhvr>
                                      <p:tavLst>
                                        <p:tav tm="0">
                                          <p:val>
                                            <p:strVal val="ppt_x"/>
                                          </p:val>
                                        </p:tav>
                                        <p:tav tm="100000">
                                          <p:val>
                                            <p:strVal val="ppt_x"/>
                                          </p:val>
                                        </p:tav>
                                      </p:tavLst>
                                    </p:anim>
                                    <p:anim calcmode="lin" valueType="num">
                                      <p:cBhvr additive="base">
                                        <p:cTn id="48" dur="500"/>
                                        <p:tgtEl>
                                          <p:spTgt spid="2"/>
                                        </p:tgtEl>
                                        <p:attrNameLst>
                                          <p:attrName>ppt_y</p:attrName>
                                        </p:attrNameLst>
                                      </p:cBhvr>
                                      <p:tavLst>
                                        <p:tav tm="0">
                                          <p:val>
                                            <p:strVal val="ppt_y"/>
                                          </p:val>
                                        </p:tav>
                                        <p:tav tm="100000">
                                          <p:val>
                                            <p:strVal val="1+ppt_h/2"/>
                                          </p:val>
                                        </p:tav>
                                      </p:tavLst>
                                    </p:anim>
                                    <p:set>
                                      <p:cBhvr>
                                        <p:cTn id="49" dur="1" fill="hold">
                                          <p:stCondLst>
                                            <p:cond delay="499"/>
                                          </p:stCondLst>
                                        </p:cTn>
                                        <p:tgtEl>
                                          <p:spTgt spid="2"/>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6">
                                            <p:txEl>
                                              <p:pRg st="0" end="0"/>
                                            </p:txEl>
                                          </p:spTgt>
                                        </p:tgtEl>
                                        <p:attrNameLst>
                                          <p:attrName>style.visibility</p:attrName>
                                        </p:attrNameLst>
                                      </p:cBhvr>
                                      <p:to>
                                        <p:strVal val="visible"/>
                                      </p:to>
                                    </p:set>
                                    <p:anim calcmode="lin" valueType="num">
                                      <p:cBhvr additive="base">
                                        <p:cTn id="54"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0" y="1568590"/>
            <a:ext cx="8534400" cy="646331"/>
          </a:xfrm>
          <a:prstGeom prst="rect">
            <a:avLst/>
          </a:prstGeom>
        </p:spPr>
        <p:txBody>
          <a:bodyPr wrap="square">
            <a:spAutoFit/>
          </a:bodyPr>
          <a:lstStyle/>
          <a:p>
            <a:pPr algn="r" rtl="1"/>
            <a:r>
              <a:rPr lang="fa-IR" dirty="0" smtClean="0">
                <a:cs typeface="B Nazanin" panose="00000400000000000000" pitchFamily="2" charset="-78"/>
              </a:rPr>
              <a:t>در قرن 18کمیسیونی </a:t>
            </a:r>
            <a:r>
              <a:rPr lang="fa-IR" dirty="0">
                <a:cs typeface="B Nazanin" panose="00000400000000000000" pitchFamily="2" charset="-78"/>
              </a:rPr>
              <a:t>دفاعی تحت نظارت پرنس یوجین اهل ساوی  برای </a:t>
            </a:r>
            <a:r>
              <a:rPr lang="fa-IR" dirty="0" smtClean="0">
                <a:cs typeface="B Nazanin" panose="00000400000000000000" pitchFamily="2" charset="-78"/>
              </a:rPr>
              <a:t>تهیه ی </a:t>
            </a:r>
            <a:r>
              <a:rPr lang="fa-IR" dirty="0">
                <a:cs typeface="B Nazanin" panose="00000400000000000000" pitchFamily="2" charset="-78"/>
              </a:rPr>
              <a:t>طرح دفاعی وین بزرگ برگزار شد. حاصل مطالعات این کمیسیون ، احداث لینین وال در سال 1704 بود.</a:t>
            </a:r>
            <a:endParaRPr lang="en-US" dirty="0">
              <a:cs typeface="B Nazanin" panose="00000400000000000000" pitchFamily="2" charset="-78"/>
            </a:endParaRPr>
          </a:p>
        </p:txBody>
      </p:sp>
      <p:sp>
        <p:nvSpPr>
          <p:cNvPr id="3" name="Flowchart: Alternate Process 2"/>
          <p:cNvSpPr/>
          <p:nvPr/>
        </p:nvSpPr>
        <p:spPr>
          <a:xfrm>
            <a:off x="6400800" y="304800"/>
            <a:ext cx="2133600" cy="83820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fa-IR" b="1" dirty="0" smtClean="0">
                <a:latin typeface="Bi mitra"/>
                <a:cs typeface="B Zar" pitchFamily="2" charset="-78"/>
              </a:rPr>
              <a:t>روند گسترش</a:t>
            </a:r>
            <a:endParaRPr lang="en-US" b="1" dirty="0">
              <a:latin typeface="Bi mitra"/>
              <a:cs typeface="B Zar"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813" y="2971800"/>
            <a:ext cx="8135587" cy="3709851"/>
          </a:xfrm>
          <a:prstGeom prst="rect">
            <a:avLst/>
          </a:prstGeom>
        </p:spPr>
      </p:pic>
      <p:sp>
        <p:nvSpPr>
          <p:cNvPr id="4" name="Rectangle 3"/>
          <p:cNvSpPr/>
          <p:nvPr/>
        </p:nvSpPr>
        <p:spPr>
          <a:xfrm>
            <a:off x="0" y="2313600"/>
            <a:ext cx="8534400" cy="369332"/>
          </a:xfrm>
          <a:prstGeom prst="rect">
            <a:avLst/>
          </a:prstGeom>
        </p:spPr>
        <p:txBody>
          <a:bodyPr wrap="square">
            <a:spAutoFit/>
          </a:bodyPr>
          <a:lstStyle/>
          <a:p>
            <a:pPr lvl="0" algn="r" rtl="1"/>
            <a:r>
              <a:rPr lang="fa-IR" dirty="0">
                <a:cs typeface="B Nazanin" panose="00000400000000000000" pitchFamily="2" charset="-78"/>
              </a:rPr>
              <a:t>شهر وین در طول قرن هیجدهم در دو بخش کاملا مجزا توسعه </a:t>
            </a:r>
            <a:r>
              <a:rPr lang="fa-IR" dirty="0" smtClean="0">
                <a:cs typeface="B Nazanin" panose="00000400000000000000" pitchFamily="2" charset="-78"/>
              </a:rPr>
              <a:t>یافت.</a:t>
            </a:r>
            <a:endParaRPr lang="fa-IR" dirty="0">
              <a:cs typeface="B Nazanin" panose="00000400000000000000" pitchFamily="2" charset="-78"/>
            </a:endParaRPr>
          </a:p>
        </p:txBody>
      </p:sp>
    </p:spTree>
    <p:extLst>
      <p:ext uri="{BB962C8B-B14F-4D97-AF65-F5344CB8AC3E}">
        <p14:creationId xmlns:p14="http://schemas.microsoft.com/office/powerpoint/2010/main" val="180370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10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18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18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3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300" fill="hold"/>
                                        <p:tgtEl>
                                          <p:spTgt spid="5"/>
                                        </p:tgtEl>
                                        <p:attrNameLst>
                                          <p:attrName>ppt_x</p:attrName>
                                        </p:attrNameLst>
                                      </p:cBhvr>
                                      <p:tavLst>
                                        <p:tav tm="0">
                                          <p:val>
                                            <p:strVal val="#ppt_x"/>
                                          </p:val>
                                        </p:tav>
                                        <p:tav tm="100000">
                                          <p:val>
                                            <p:strVal val="#ppt_x"/>
                                          </p:val>
                                        </p:tav>
                                      </p:tavLst>
                                    </p:anim>
                                    <p:anim calcmode="lin" valueType="num">
                                      <p:cBhvr additive="base">
                                        <p:cTn id="20" dur="13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ppt_x"/>
                                          </p:val>
                                        </p:tav>
                                      </p:tavLst>
                                    </p:anim>
                                    <p:anim calcmode="lin" valueType="num">
                                      <p:cBhvr additive="base">
                                        <p:cTn id="25" dur="500"/>
                                        <p:tgtEl>
                                          <p:spTgt spid="5"/>
                                        </p:tgtEl>
                                        <p:attrNameLst>
                                          <p:attrName>ppt_y</p:attrName>
                                        </p:attrNameLst>
                                      </p:cBhvr>
                                      <p:tavLst>
                                        <p:tav tm="0">
                                          <p:val>
                                            <p:strVal val="ppt_y"/>
                                          </p:val>
                                        </p:tav>
                                        <p:tav tm="100000">
                                          <p:val>
                                            <p:strVal val="1+ppt_h/2"/>
                                          </p:val>
                                        </p:tav>
                                      </p:tavLst>
                                    </p:anim>
                                    <p:set>
                                      <p:cBhvr>
                                        <p:cTn id="26"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52400" y="914400"/>
            <a:ext cx="8458200" cy="5693866"/>
          </a:xfrm>
          <a:prstGeom prst="rect">
            <a:avLst/>
          </a:prstGeom>
          <a:noFill/>
        </p:spPr>
        <p:txBody>
          <a:bodyPr wrap="square" rtlCol="0">
            <a:spAutoFit/>
          </a:bodyPr>
          <a:lstStyle/>
          <a:p>
            <a:pPr algn="r" rtl="1"/>
            <a:r>
              <a:rPr lang="fa-IR" sz="2400" b="1" dirty="0" smtClean="0">
                <a:cs typeface="B Nazanin" panose="00000400000000000000" pitchFamily="2" charset="-78"/>
              </a:rPr>
              <a:t>گزیده وقایع رخ داده در این دوره:</a:t>
            </a:r>
          </a:p>
          <a:p>
            <a:pPr algn="r" rtl="1"/>
            <a:r>
              <a:rPr lang="fa-IR" sz="2000" b="1" dirty="0">
                <a:cs typeface="B Nazanin" panose="00000400000000000000" pitchFamily="2" charset="-78"/>
              </a:rPr>
              <a:t>(پاکزاد ، 1389)</a:t>
            </a:r>
            <a:endParaRPr lang="en-US" sz="2000" b="1" dirty="0">
              <a:cs typeface="B Nazanin" panose="00000400000000000000" pitchFamily="2" charset="-78"/>
            </a:endParaRPr>
          </a:p>
          <a:p>
            <a:pPr algn="r" rtl="1"/>
            <a:endParaRPr lang="fa-IR" sz="2400" b="1" dirty="0" smtClean="0">
              <a:cs typeface="B Nazanin" panose="00000400000000000000" pitchFamily="2" charset="-78"/>
            </a:endParaRPr>
          </a:p>
          <a:p>
            <a:pPr algn="r" rtl="1"/>
            <a:endParaRPr lang="fa-IR" dirty="0" smtClean="0">
              <a:cs typeface="B Nazanin" panose="00000400000000000000" pitchFamily="2" charset="-78"/>
            </a:endParaRPr>
          </a:p>
          <a:p>
            <a:pPr algn="r" rtl="1"/>
            <a:endParaRPr lang="fa-IR" dirty="0" smtClean="0">
              <a:cs typeface="B Nazanin" panose="00000400000000000000" pitchFamily="2" charset="-78"/>
            </a:endParaRPr>
          </a:p>
          <a:p>
            <a:pPr algn="r" rtl="1"/>
            <a:r>
              <a:rPr lang="fa-IR" sz="2000" dirty="0" smtClean="0">
                <a:cs typeface="B Nazanin" panose="00000400000000000000" pitchFamily="2" charset="-78"/>
              </a:rPr>
              <a:t>نخستین مهاجرتها و سکونت ها در دوران  سنگی متاخر رخ داد.</a:t>
            </a:r>
          </a:p>
          <a:p>
            <a:pPr algn="r" rtl="1"/>
            <a:endParaRPr lang="fa-IR" sz="2000" dirty="0" smtClean="0">
              <a:cs typeface="B Nazanin" panose="00000400000000000000" pitchFamily="2" charset="-78"/>
            </a:endParaRPr>
          </a:p>
          <a:p>
            <a:pPr algn="r" rtl="1"/>
            <a:r>
              <a:rPr lang="fa-IR" sz="2000" dirty="0" smtClean="0">
                <a:cs typeface="B Nazanin" panose="00000400000000000000" pitchFamily="2" charset="-78"/>
              </a:rPr>
              <a:t>976م:وین جزو اراضی امپراطوری مارک گراف ،که توسط بابنبرگر پایگذاری شد،قرار گرفت.</a:t>
            </a:r>
          </a:p>
          <a:p>
            <a:pPr algn="r" rtl="1"/>
            <a:endParaRPr lang="fa-IR" sz="2000" dirty="0" smtClean="0">
              <a:cs typeface="B Nazanin" panose="00000400000000000000" pitchFamily="2" charset="-78"/>
            </a:endParaRPr>
          </a:p>
          <a:p>
            <a:pPr algn="r" rtl="1"/>
            <a:r>
              <a:rPr lang="fa-IR" sz="2000" dirty="0" smtClean="0">
                <a:cs typeface="B Nazanin" panose="00000400000000000000" pitchFamily="2" charset="-78"/>
              </a:rPr>
              <a:t>قرن11م:در این دروان وین به یکی از مراکز مهم تجاری اروپا تبدیل شد.</a:t>
            </a:r>
          </a:p>
          <a:p>
            <a:pPr algn="r" rtl="1"/>
            <a:endParaRPr lang="fa-IR" sz="2000" dirty="0" smtClean="0">
              <a:cs typeface="B Nazanin" panose="00000400000000000000" pitchFamily="2" charset="-78"/>
            </a:endParaRPr>
          </a:p>
          <a:p>
            <a:pPr algn="r" rtl="1"/>
            <a:r>
              <a:rPr lang="fa-IR" sz="2000" dirty="0" smtClean="0">
                <a:cs typeface="B Nazanin" panose="00000400000000000000" pitchFamily="2" charset="-78"/>
              </a:rPr>
              <a:t>قرن 12:برگزیده  شدن به عنوان پایتخت.</a:t>
            </a:r>
          </a:p>
          <a:p>
            <a:pPr algn="r" rtl="1"/>
            <a:endParaRPr lang="fa-IR" sz="2000" dirty="0" smtClean="0">
              <a:cs typeface="B Nazanin" panose="00000400000000000000" pitchFamily="2" charset="-78"/>
            </a:endParaRPr>
          </a:p>
          <a:p>
            <a:pPr algn="r" rtl="1"/>
            <a:r>
              <a:rPr lang="fa-IR" sz="2000" dirty="0" smtClean="0">
                <a:cs typeface="B Nazanin" panose="00000400000000000000" pitchFamily="2" charset="-78"/>
              </a:rPr>
              <a:t>قرن16:اشغال نا موفق توسط ترک ها.</a:t>
            </a:r>
          </a:p>
          <a:p>
            <a:pPr algn="r" rtl="1"/>
            <a:endParaRPr lang="fa-IR" sz="2000" dirty="0" smtClean="0">
              <a:cs typeface="B Nazanin" panose="00000400000000000000" pitchFamily="2" charset="-78"/>
            </a:endParaRPr>
          </a:p>
          <a:p>
            <a:pPr algn="r" rtl="1"/>
            <a:r>
              <a:rPr lang="fa-IR" sz="2000" dirty="0" smtClean="0">
                <a:cs typeface="B Nazanin" panose="00000400000000000000" pitchFamily="2" charset="-78"/>
              </a:rPr>
              <a:t>دوران باروک: رشد و شکوفایی کیفی شهر وین.</a:t>
            </a:r>
          </a:p>
          <a:p>
            <a:pPr algn="r" rtl="1"/>
            <a:endParaRPr lang="fa-IR" dirty="0" smtClean="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598084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 calcmode="lin" valueType="num">
                                      <p:cBhvr additive="base">
                                        <p:cTn id="3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 calcmode="lin" valueType="num">
                                      <p:cBhvr additive="base">
                                        <p:cTn id="3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3" end="13"/>
                                            </p:txEl>
                                          </p:spTgt>
                                        </p:tgtEl>
                                        <p:attrNameLst>
                                          <p:attrName>style.visibility</p:attrName>
                                        </p:attrNameLst>
                                      </p:cBhvr>
                                      <p:to>
                                        <p:strVal val="visible"/>
                                      </p:to>
                                    </p:set>
                                    <p:anim calcmode="lin" valueType="num">
                                      <p:cBhvr additive="base">
                                        <p:cTn id="43"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15" end="15"/>
                                            </p:txEl>
                                          </p:spTgt>
                                        </p:tgtEl>
                                        <p:attrNameLst>
                                          <p:attrName>style.visibility</p:attrName>
                                        </p:attrNameLst>
                                      </p:cBhvr>
                                      <p:to>
                                        <p:strVal val="visible"/>
                                      </p:to>
                                    </p:set>
                                    <p:anim calcmode="lin" valueType="num">
                                      <p:cBhvr additive="base">
                                        <p:cTn id="49"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lowchart: Alternate Process 1"/>
          <p:cNvSpPr/>
          <p:nvPr/>
        </p:nvSpPr>
        <p:spPr>
          <a:xfrm>
            <a:off x="6400800" y="304800"/>
            <a:ext cx="2133600" cy="83820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fa-IR" b="1" dirty="0" smtClean="0">
                <a:latin typeface="Bi mitra"/>
                <a:cs typeface="B Zar" pitchFamily="2" charset="-78"/>
              </a:rPr>
              <a:t>روند گسترش</a:t>
            </a:r>
            <a:endParaRPr lang="en-US" b="1" dirty="0">
              <a:latin typeface="Bi mitra"/>
              <a:cs typeface="B Zar" pitchFamily="2" charset="-78"/>
            </a:endParaRPr>
          </a:p>
        </p:txBody>
      </p:sp>
      <p:sp>
        <p:nvSpPr>
          <p:cNvPr id="3" name="Rectangle 2"/>
          <p:cNvSpPr/>
          <p:nvPr/>
        </p:nvSpPr>
        <p:spPr>
          <a:xfrm>
            <a:off x="5319937" y="1487131"/>
            <a:ext cx="3235245" cy="1138773"/>
          </a:xfrm>
          <a:prstGeom prst="rect">
            <a:avLst/>
          </a:prstGeom>
        </p:spPr>
        <p:txBody>
          <a:bodyPr wrap="none">
            <a:spAutoFit/>
          </a:bodyPr>
          <a:lstStyle/>
          <a:p>
            <a:pPr algn="r" rtl="1"/>
            <a:r>
              <a:rPr lang="fa-IR" sz="2400" b="1" dirty="0" smtClean="0">
                <a:cs typeface="B Nazanin" panose="00000400000000000000" pitchFamily="2" charset="-78"/>
              </a:rPr>
              <a:t>روند گسترش وین در قرن 19:</a:t>
            </a:r>
          </a:p>
          <a:p>
            <a:pPr algn="r" rtl="1"/>
            <a:r>
              <a:rPr lang="fa-IR" sz="2000" b="1" dirty="0">
                <a:cs typeface="B Nazanin" panose="00000400000000000000" pitchFamily="2" charset="-78"/>
              </a:rPr>
              <a:t>(پاکزاد ، 1389)</a:t>
            </a:r>
            <a:endParaRPr lang="en-US" sz="2000" b="1" dirty="0">
              <a:cs typeface="B Nazanin" panose="00000400000000000000" pitchFamily="2" charset="-78"/>
            </a:endParaRPr>
          </a:p>
          <a:p>
            <a:pPr algn="r" rtl="1"/>
            <a:endParaRPr lang="en-US" sz="2400" b="1" dirty="0">
              <a:cs typeface="B Nazanin" panose="00000400000000000000" pitchFamily="2" charset="-78"/>
            </a:endParaRPr>
          </a:p>
        </p:txBody>
      </p:sp>
      <p:sp>
        <p:nvSpPr>
          <p:cNvPr id="4" name="Rectangle 3"/>
          <p:cNvSpPr/>
          <p:nvPr/>
        </p:nvSpPr>
        <p:spPr>
          <a:xfrm>
            <a:off x="20782" y="2138066"/>
            <a:ext cx="8534400" cy="1477328"/>
          </a:xfrm>
          <a:prstGeom prst="rect">
            <a:avLst/>
          </a:prstGeom>
        </p:spPr>
        <p:txBody>
          <a:bodyPr wrap="square">
            <a:spAutoFit/>
          </a:bodyPr>
          <a:lstStyle/>
          <a:p>
            <a:pPr algn="r" rtl="1"/>
            <a:endParaRPr lang="fa-IR" dirty="0">
              <a:cs typeface="B Nazanin" panose="00000400000000000000" pitchFamily="2" charset="-78"/>
            </a:endParaRPr>
          </a:p>
          <a:p>
            <a:pPr algn="r" rtl="1"/>
            <a:r>
              <a:rPr lang="fa-IR" dirty="0">
                <a:cs typeface="B Nazanin" panose="00000400000000000000" pitchFamily="2" charset="-78"/>
              </a:rPr>
              <a:t>شهر وین در سال 1809 به اشغال نیروهای ناپلئون درآمد و استحکامات دفاعی آن نیز برچیده شد</a:t>
            </a:r>
            <a:r>
              <a:rPr lang="fa-IR" dirty="0" smtClean="0">
                <a:cs typeface="B Nazanin" panose="00000400000000000000" pitchFamily="2" charset="-78"/>
              </a:rPr>
              <a:t>.</a:t>
            </a:r>
          </a:p>
          <a:p>
            <a:pPr algn="r" rtl="1"/>
            <a:endParaRPr lang="fa-IR" dirty="0">
              <a:cs typeface="B Nazanin" panose="00000400000000000000" pitchFamily="2" charset="-78"/>
            </a:endParaRPr>
          </a:p>
          <a:p>
            <a:pPr algn="r" rtl="1"/>
            <a:r>
              <a:rPr lang="fa-IR" dirty="0" smtClean="0">
                <a:cs typeface="B Nazanin" panose="00000400000000000000" pitchFamily="2" charset="-78"/>
              </a:rPr>
              <a:t>خرابه های </a:t>
            </a:r>
            <a:r>
              <a:rPr lang="fa-IR" dirty="0">
                <a:cs typeface="B Nazanin" panose="00000400000000000000" pitchFamily="2" charset="-78"/>
              </a:rPr>
              <a:t>حصار قدیم مانع توسعه التشتات بوده و حلقه فضای باز این منطقه علاوه بر اینکه مانعی بود که دو بخش قدیم و جدید شهر را از هم جدا </a:t>
            </a:r>
            <a:r>
              <a:rPr lang="fa-IR" dirty="0" smtClean="0">
                <a:cs typeface="B Nazanin" panose="00000400000000000000" pitchFamily="2" charset="-78"/>
              </a:rPr>
              <a:t>می ساخت</a:t>
            </a:r>
            <a:r>
              <a:rPr lang="fa-IR" dirty="0">
                <a:cs typeface="B Nazanin" panose="00000400000000000000" pitchFamily="2" charset="-78"/>
              </a:rPr>
              <a:t>، </a:t>
            </a:r>
            <a:r>
              <a:rPr lang="fa-IR" dirty="0" smtClean="0">
                <a:cs typeface="B Nazanin" panose="00000400000000000000" pitchFamily="2" charset="-78"/>
              </a:rPr>
              <a:t>استفاده ای </a:t>
            </a:r>
            <a:r>
              <a:rPr lang="fa-IR" dirty="0">
                <a:cs typeface="B Nazanin" panose="00000400000000000000" pitchFamily="2" charset="-78"/>
              </a:rPr>
              <a:t>غیراقتصادی از زمین نیز محسوب </a:t>
            </a:r>
            <a:r>
              <a:rPr lang="fa-IR" dirty="0" smtClean="0">
                <a:cs typeface="B Nazanin" panose="00000400000000000000" pitchFamily="2" charset="-78"/>
              </a:rPr>
              <a:t>می شد</a:t>
            </a:r>
            <a:r>
              <a:rPr lang="fa-IR" dirty="0">
                <a:cs typeface="B Nazanin" panose="00000400000000000000" pitchFamily="2" charset="-78"/>
              </a:rPr>
              <a: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51716" y="3615394"/>
            <a:ext cx="4335767" cy="286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0894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1000"/>
                                        <p:tgtEl>
                                          <p:spTgt spid="4">
                                            <p:txEl>
                                              <p:pRg st="1" end="1"/>
                                            </p:txEl>
                                          </p:spTgt>
                                        </p:tgtEl>
                                      </p:cBhvr>
                                    </p:animEffect>
                                    <p:anim calcmode="lin" valueType="num">
                                      <p:cBhvr>
                                        <p:cTn id="1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circle(in)">
                                      <p:cBhvr>
                                        <p:cTn id="20" dur="20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 calcmode="lin" valueType="num">
                                      <p:cBhvr additive="base">
                                        <p:cTn id="25" dur="500" fill="hold"/>
                                        <p:tgtEl>
                                          <p:spTgt spid="1026"/>
                                        </p:tgtEl>
                                        <p:attrNameLst>
                                          <p:attrName>ppt_x</p:attrName>
                                        </p:attrNameLst>
                                      </p:cBhvr>
                                      <p:tavLst>
                                        <p:tav tm="0">
                                          <p:val>
                                            <p:strVal val="#ppt_x"/>
                                          </p:val>
                                        </p:tav>
                                        <p:tav tm="100000">
                                          <p:val>
                                            <p:strVal val="#ppt_x"/>
                                          </p:val>
                                        </p:tav>
                                      </p:tavLst>
                                    </p:anim>
                                    <p:anim calcmode="lin" valueType="num">
                                      <p:cBhvr additive="base">
                                        <p:cTn id="26"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523009" y="1409700"/>
            <a:ext cx="8011391" cy="2585323"/>
          </a:xfrm>
          <a:prstGeom prst="rect">
            <a:avLst/>
          </a:prstGeom>
        </p:spPr>
        <p:txBody>
          <a:bodyPr wrap="square">
            <a:spAutoFit/>
          </a:bodyPr>
          <a:lstStyle/>
          <a:p>
            <a:pPr algn="just" rtl="1"/>
            <a:r>
              <a:rPr lang="fa-IR" dirty="0">
                <a:cs typeface="B Nazanin" panose="00000400000000000000" pitchFamily="2" charset="-78"/>
              </a:rPr>
              <a:t>اساس این طرح را بولوار کمربندی </a:t>
            </a:r>
            <a:r>
              <a:rPr lang="fa-IR" b="1" dirty="0">
                <a:effectLst>
                  <a:outerShdw blurRad="38100" dist="38100" dir="2700000" algn="tl">
                    <a:srgbClr val="000000">
                      <a:alpha val="43137"/>
                    </a:srgbClr>
                  </a:outerShdw>
                </a:effectLst>
                <a:cs typeface="B Nazanin" panose="00000400000000000000" pitchFamily="2" charset="-78"/>
              </a:rPr>
              <a:t>رینگ اشتراوس </a:t>
            </a:r>
            <a:r>
              <a:rPr lang="fa-IR" dirty="0">
                <a:cs typeface="B Nazanin" panose="00000400000000000000" pitchFamily="2" charset="-78"/>
              </a:rPr>
              <a:t>تشکیل می دهد که از میان منطقه جدید شهر گذشته و التشتات را دور زده و از مجاورت کانال دانوب میگذرد. این بولوار که در پنج بخش بصورت خیابانهای مستقیم طراحی شده بود، اساس بافت شطرنجی، محلات جدید را تشکیل </a:t>
            </a:r>
            <a:r>
              <a:rPr lang="fa-IR" dirty="0" smtClean="0">
                <a:cs typeface="B Nazanin" panose="00000400000000000000" pitchFamily="2" charset="-78"/>
              </a:rPr>
              <a:t>می داد.</a:t>
            </a:r>
          </a:p>
          <a:p>
            <a:pPr algn="just" rtl="1"/>
            <a:r>
              <a:rPr lang="fa-IR" dirty="0" smtClean="0">
                <a:cs typeface="B Nazanin" panose="00000400000000000000" pitchFamily="2" charset="-78"/>
              </a:rPr>
              <a:t> </a:t>
            </a:r>
            <a:r>
              <a:rPr lang="fa-IR" dirty="0">
                <a:cs typeface="B Nazanin" panose="00000400000000000000" pitchFamily="2" charset="-78"/>
              </a:rPr>
              <a:t>شهر وین در طول قرن هجدهم در دوبخش کاملا مجزا توسعه یافت.الشتات،بخش مرکزی شهر با خیابان های باریک و متراکم،ساختمانهای بلند و کلیسا های با شکوه.قصر های اشراف وهافبورگ محل سکونت امپراتور را در خود جای داد در حالیکه وین جدید که توسط کمربندی عریضی از استحکامات دفاعی و فضا های باز از شهر قدیم جداشده بودو دارای باغات و درختان بسیار بود.</a:t>
            </a:r>
          </a:p>
          <a:p>
            <a:pPr algn="just" rtl="1"/>
            <a:r>
              <a:rPr lang="fa-IR" dirty="0">
                <a:cs typeface="B Nazanin" panose="00000400000000000000" pitchFamily="2" charset="-78"/>
              </a:rPr>
              <a:t>استحکامات دفاعی توسط ناپلئون در سال 1809 برچیده شد.(موریس، 1392 :259)</a:t>
            </a:r>
          </a:p>
          <a:p>
            <a:pPr algn="r" rtl="1"/>
            <a:endParaRPr lang="fa-IR" dirty="0">
              <a:cs typeface="B Nazanin" panose="00000400000000000000" pitchFamily="2" charset="-78"/>
            </a:endParaRPr>
          </a:p>
        </p:txBody>
      </p:sp>
      <p:sp>
        <p:nvSpPr>
          <p:cNvPr id="3" name="Flowchart: Alternate Process 2"/>
          <p:cNvSpPr/>
          <p:nvPr/>
        </p:nvSpPr>
        <p:spPr>
          <a:xfrm>
            <a:off x="6400800" y="304800"/>
            <a:ext cx="2133600" cy="83820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fa-IR" b="1" dirty="0" smtClean="0">
                <a:latin typeface="Bi mitra"/>
                <a:cs typeface="B Zar" pitchFamily="2" charset="-78"/>
              </a:rPr>
              <a:t>روند گسترش</a:t>
            </a:r>
            <a:endParaRPr lang="en-US" b="1" dirty="0">
              <a:latin typeface="Bi mitra"/>
              <a:cs typeface="B Zar" pitchFamily="2" charset="-78"/>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21481" y="2441758"/>
            <a:ext cx="3013298" cy="281047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I:\vienna\pic\ringstrass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7878" y="2441758"/>
            <a:ext cx="3281267" cy="281047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702320" y="5486400"/>
            <a:ext cx="4826825" cy="1138773"/>
          </a:xfrm>
          <a:prstGeom prst="rect">
            <a:avLst/>
          </a:prstGeom>
        </p:spPr>
        <p:txBody>
          <a:bodyPr wrap="square">
            <a:spAutoFit/>
          </a:bodyPr>
          <a:lstStyle/>
          <a:p>
            <a:pPr algn="r" rtl="1"/>
            <a:r>
              <a:rPr lang="fa-IR" sz="2000" b="1" dirty="0" smtClean="0">
                <a:cs typeface="B Nazanin" panose="00000400000000000000" pitchFamily="2" charset="-78"/>
              </a:rPr>
              <a:t>گزیده وقایع در این عصر</a:t>
            </a:r>
          </a:p>
          <a:p>
            <a:pPr algn="r" rtl="1"/>
            <a:r>
              <a:rPr lang="fa-IR" sz="1600" dirty="0" smtClean="0">
                <a:cs typeface="B Nazanin" panose="00000400000000000000" pitchFamily="2" charset="-78"/>
              </a:rPr>
              <a:t>        1805-1810 </a:t>
            </a:r>
            <a:r>
              <a:rPr lang="fa-IR" sz="1600" dirty="0">
                <a:cs typeface="B Nazanin" panose="00000400000000000000" pitchFamily="2" charset="-78"/>
              </a:rPr>
              <a:t>: 2 بار فتح توسط ناپلئون</a:t>
            </a:r>
            <a:endParaRPr lang="en-US" sz="1600" dirty="0">
              <a:cs typeface="B Nazanin" panose="00000400000000000000" pitchFamily="2" charset="-78"/>
            </a:endParaRPr>
          </a:p>
          <a:p>
            <a:pPr algn="r" rtl="1"/>
            <a:r>
              <a:rPr lang="fa-IR" sz="1600" dirty="0" smtClean="0">
                <a:cs typeface="B Nazanin" panose="00000400000000000000" pitchFamily="2" charset="-78"/>
              </a:rPr>
              <a:t>                1837 </a:t>
            </a:r>
            <a:r>
              <a:rPr lang="fa-IR" sz="1600" dirty="0">
                <a:cs typeface="B Nazanin" panose="00000400000000000000" pitchFamily="2" charset="-78"/>
              </a:rPr>
              <a:t>: اتصال به شبکه­ی ریلی اروپا</a:t>
            </a:r>
            <a:endParaRPr lang="en-US" sz="1600" dirty="0">
              <a:cs typeface="B Nazanin" panose="00000400000000000000" pitchFamily="2" charset="-78"/>
            </a:endParaRPr>
          </a:p>
          <a:p>
            <a:pPr algn="r" rtl="1"/>
            <a:r>
              <a:rPr lang="fa-IR" sz="1600" dirty="0" smtClean="0">
                <a:cs typeface="B Nazanin" panose="00000400000000000000" pitchFamily="2" charset="-78"/>
              </a:rPr>
              <a:t>                          </a:t>
            </a:r>
            <a:r>
              <a:rPr lang="fa-IR" sz="1400" b="1" dirty="0" smtClean="0">
                <a:cs typeface="B Nazanin" panose="00000400000000000000" pitchFamily="2" charset="-78"/>
              </a:rPr>
              <a:t>جنگ </a:t>
            </a:r>
            <a:r>
              <a:rPr lang="fa-IR" sz="1400" b="1" dirty="0">
                <a:cs typeface="B Nazanin" panose="00000400000000000000" pitchFamily="2" charset="-78"/>
              </a:rPr>
              <a:t>جهانی دوم </a:t>
            </a:r>
            <a:r>
              <a:rPr lang="fa-IR" sz="1600" dirty="0">
                <a:cs typeface="B Nazanin" panose="00000400000000000000" pitchFamily="2" charset="-78"/>
              </a:rPr>
              <a:t>: ویرانی نسبی شهر </a:t>
            </a:r>
            <a:endParaRPr lang="en-US" sz="1600" dirty="0">
              <a:cs typeface="B Nazanin" panose="00000400000000000000" pitchFamily="2" charset="-78"/>
            </a:endParaRPr>
          </a:p>
        </p:txBody>
      </p:sp>
    </p:spTree>
    <p:extLst>
      <p:ext uri="{BB962C8B-B14F-4D97-AF65-F5344CB8AC3E}">
        <p14:creationId xmlns:p14="http://schemas.microsoft.com/office/powerpoint/2010/main" val="317344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heel(1)">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heel(1)">
                                      <p:cBhvr>
                                        <p:cTn id="17" dur="20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heel(1)">
                                      <p:cBhvr>
                                        <p:cTn id="22" dur="20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nodeType="clickEffect">
                                  <p:stCondLst>
                                    <p:cond delay="0"/>
                                  </p:stCondLst>
                                  <p:childTnLst>
                                    <p:set>
                                      <p:cBhvr>
                                        <p:cTn id="26" dur="1" fill="hold">
                                          <p:stCondLst>
                                            <p:cond delay="0"/>
                                          </p:stCondLst>
                                        </p:cTn>
                                        <p:tgtEl>
                                          <p:spTgt spid="5122"/>
                                        </p:tgtEl>
                                        <p:attrNameLst>
                                          <p:attrName>style.visibility</p:attrName>
                                        </p:attrNameLst>
                                      </p:cBhvr>
                                      <p:to>
                                        <p:strVal val="visible"/>
                                      </p:to>
                                    </p:set>
                                    <p:animEffect transition="in" filter="fade">
                                      <p:cBhvr>
                                        <p:cTn id="27" dur="2000"/>
                                        <p:tgtEl>
                                          <p:spTgt spid="5122"/>
                                        </p:tgtEl>
                                      </p:cBhvr>
                                    </p:animEffect>
                                    <p:anim calcmode="lin" valueType="num">
                                      <p:cBhvr>
                                        <p:cTn id="28" dur="2000" fill="hold"/>
                                        <p:tgtEl>
                                          <p:spTgt spid="5122"/>
                                        </p:tgtEl>
                                        <p:attrNameLst>
                                          <p:attrName>ppt_w</p:attrName>
                                        </p:attrNameLst>
                                      </p:cBhvr>
                                      <p:tavLst>
                                        <p:tav tm="0" fmla="#ppt_w*sin(2.5*pi*$)">
                                          <p:val>
                                            <p:fltVal val="0"/>
                                          </p:val>
                                        </p:tav>
                                        <p:tav tm="100000">
                                          <p:val>
                                            <p:fltVal val="1"/>
                                          </p:val>
                                        </p:tav>
                                      </p:tavLst>
                                    </p:anim>
                                    <p:anim calcmode="lin" valueType="num">
                                      <p:cBhvr>
                                        <p:cTn id="29" dur="2000" fill="hold"/>
                                        <p:tgtEl>
                                          <p:spTgt spid="5122"/>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nodeType="clickEffect">
                                  <p:stCondLst>
                                    <p:cond delay="0"/>
                                  </p:stCondLst>
                                  <p:childTnLst>
                                    <p:set>
                                      <p:cBhvr>
                                        <p:cTn id="33" dur="1" fill="hold">
                                          <p:stCondLst>
                                            <p:cond delay="0"/>
                                          </p:stCondLst>
                                        </p:cTn>
                                        <p:tgtEl>
                                          <p:spTgt spid="5123"/>
                                        </p:tgtEl>
                                        <p:attrNameLst>
                                          <p:attrName>style.visibility</p:attrName>
                                        </p:attrNameLst>
                                      </p:cBhvr>
                                      <p:to>
                                        <p:strVal val="visible"/>
                                      </p:to>
                                    </p:set>
                                    <p:animEffect transition="in" filter="wipe(down)">
                                      <p:cBhvr>
                                        <p:cTn id="34" dur="580">
                                          <p:stCondLst>
                                            <p:cond delay="0"/>
                                          </p:stCondLst>
                                        </p:cTn>
                                        <p:tgtEl>
                                          <p:spTgt spid="5123"/>
                                        </p:tgtEl>
                                      </p:cBhvr>
                                    </p:animEffect>
                                    <p:anim calcmode="lin" valueType="num">
                                      <p:cBhvr>
                                        <p:cTn id="35" dur="1822"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5123"/>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5123"/>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5123"/>
                                        </p:tgtEl>
                                        <p:attrNameLst>
                                          <p:attrName>ppt_y</p:attrName>
                                        </p:attrNameLst>
                                      </p:cBhvr>
                                      <p:tavLst>
                                        <p:tav tm="0" fmla="#ppt_y-sin(pi*$)/81">
                                          <p:val>
                                            <p:fltVal val="0"/>
                                          </p:val>
                                        </p:tav>
                                        <p:tav tm="100000">
                                          <p:val>
                                            <p:fltVal val="1"/>
                                          </p:val>
                                        </p:tav>
                                      </p:tavLst>
                                    </p:anim>
                                    <p:animScale>
                                      <p:cBhvr>
                                        <p:cTn id="40" dur="26">
                                          <p:stCondLst>
                                            <p:cond delay="650"/>
                                          </p:stCondLst>
                                        </p:cTn>
                                        <p:tgtEl>
                                          <p:spTgt spid="5123"/>
                                        </p:tgtEl>
                                      </p:cBhvr>
                                      <p:to x="100000" y="60000"/>
                                    </p:animScale>
                                    <p:animScale>
                                      <p:cBhvr>
                                        <p:cTn id="41" dur="166" decel="50000">
                                          <p:stCondLst>
                                            <p:cond delay="676"/>
                                          </p:stCondLst>
                                        </p:cTn>
                                        <p:tgtEl>
                                          <p:spTgt spid="5123"/>
                                        </p:tgtEl>
                                      </p:cBhvr>
                                      <p:to x="100000" y="100000"/>
                                    </p:animScale>
                                    <p:animScale>
                                      <p:cBhvr>
                                        <p:cTn id="42" dur="26">
                                          <p:stCondLst>
                                            <p:cond delay="1312"/>
                                          </p:stCondLst>
                                        </p:cTn>
                                        <p:tgtEl>
                                          <p:spTgt spid="5123"/>
                                        </p:tgtEl>
                                      </p:cBhvr>
                                      <p:to x="100000" y="80000"/>
                                    </p:animScale>
                                    <p:animScale>
                                      <p:cBhvr>
                                        <p:cTn id="43" dur="166" decel="50000">
                                          <p:stCondLst>
                                            <p:cond delay="1338"/>
                                          </p:stCondLst>
                                        </p:cTn>
                                        <p:tgtEl>
                                          <p:spTgt spid="5123"/>
                                        </p:tgtEl>
                                      </p:cBhvr>
                                      <p:to x="100000" y="100000"/>
                                    </p:animScale>
                                    <p:animScale>
                                      <p:cBhvr>
                                        <p:cTn id="44" dur="26">
                                          <p:stCondLst>
                                            <p:cond delay="1642"/>
                                          </p:stCondLst>
                                        </p:cTn>
                                        <p:tgtEl>
                                          <p:spTgt spid="5123"/>
                                        </p:tgtEl>
                                      </p:cBhvr>
                                      <p:to x="100000" y="90000"/>
                                    </p:animScale>
                                    <p:animScale>
                                      <p:cBhvr>
                                        <p:cTn id="45" dur="166" decel="50000">
                                          <p:stCondLst>
                                            <p:cond delay="1668"/>
                                          </p:stCondLst>
                                        </p:cTn>
                                        <p:tgtEl>
                                          <p:spTgt spid="5123"/>
                                        </p:tgtEl>
                                      </p:cBhvr>
                                      <p:to x="100000" y="100000"/>
                                    </p:animScale>
                                    <p:animScale>
                                      <p:cBhvr>
                                        <p:cTn id="46" dur="26">
                                          <p:stCondLst>
                                            <p:cond delay="1808"/>
                                          </p:stCondLst>
                                        </p:cTn>
                                        <p:tgtEl>
                                          <p:spTgt spid="5123"/>
                                        </p:tgtEl>
                                      </p:cBhvr>
                                      <p:to x="100000" y="95000"/>
                                    </p:animScale>
                                    <p:animScale>
                                      <p:cBhvr>
                                        <p:cTn id="47" dur="166" decel="50000">
                                          <p:stCondLst>
                                            <p:cond delay="1834"/>
                                          </p:stCondLst>
                                        </p:cTn>
                                        <p:tgtEl>
                                          <p:spTgt spid="5123"/>
                                        </p:tgtEl>
                                      </p:cBhvr>
                                      <p:to x="100000" y="100000"/>
                                    </p:animScale>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4">
                                            <p:txEl>
                                              <p:pRg st="0" end="0"/>
                                            </p:txEl>
                                          </p:spTgt>
                                        </p:tgtEl>
                                        <p:attrNameLst>
                                          <p:attrName>style.visibility</p:attrName>
                                        </p:attrNameLst>
                                      </p:cBhvr>
                                      <p:to>
                                        <p:strVal val="visible"/>
                                      </p:to>
                                    </p:set>
                                    <p:anim calcmode="lin" valueType="num">
                                      <p:cBhvr additive="base">
                                        <p:cTn id="5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4">
                                            <p:txEl>
                                              <p:pRg st="1" end="1"/>
                                            </p:txEl>
                                          </p:spTgt>
                                        </p:tgtEl>
                                        <p:attrNameLst>
                                          <p:attrName>style.visibility</p:attrName>
                                        </p:attrNameLst>
                                      </p:cBhvr>
                                      <p:to>
                                        <p:strVal val="visible"/>
                                      </p:to>
                                    </p:set>
                                    <p:anim calcmode="lin" valueType="num">
                                      <p:cBhvr additive="base">
                                        <p:cTn id="58"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4">
                                            <p:txEl>
                                              <p:pRg st="2" end="2"/>
                                            </p:txEl>
                                          </p:spTgt>
                                        </p:tgtEl>
                                        <p:attrNameLst>
                                          <p:attrName>style.visibility</p:attrName>
                                        </p:attrNameLst>
                                      </p:cBhvr>
                                      <p:to>
                                        <p:strVal val="visible"/>
                                      </p:to>
                                    </p:set>
                                    <p:anim calcmode="lin" valueType="num">
                                      <p:cBhvr additive="base">
                                        <p:cTn id="64"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4">
                                            <p:txEl>
                                              <p:pRg st="3" end="3"/>
                                            </p:txEl>
                                          </p:spTgt>
                                        </p:tgtEl>
                                        <p:attrNameLst>
                                          <p:attrName>style.visibility</p:attrName>
                                        </p:attrNameLst>
                                      </p:cBhvr>
                                      <p:to>
                                        <p:strVal val="visible"/>
                                      </p:to>
                                    </p:set>
                                    <p:anim calcmode="lin" valueType="num">
                                      <p:cBhvr additive="base">
                                        <p:cTn id="70"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C:\Users\garan\Pictures\di_20100407-074956-vienna-mumok-fron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0" y="2895600"/>
            <a:ext cx="4297188" cy="322289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7238853" y="1456471"/>
            <a:ext cx="1295547" cy="461665"/>
          </a:xfrm>
          <a:prstGeom prst="rect">
            <a:avLst/>
          </a:prstGeom>
        </p:spPr>
        <p:txBody>
          <a:bodyPr wrap="none">
            <a:spAutoFit/>
          </a:bodyPr>
          <a:lstStyle/>
          <a:p>
            <a:pPr algn="r" rtl="1"/>
            <a:r>
              <a:rPr lang="ar-SA" sz="2400" b="1" dirty="0" smtClean="0">
                <a:cs typeface="B Nazanin" panose="00000400000000000000" pitchFamily="2" charset="-78"/>
              </a:rPr>
              <a:t>وین مدرن</a:t>
            </a:r>
            <a:r>
              <a:rPr lang="fa-IR" sz="2400" b="1" dirty="0" smtClean="0">
                <a:cs typeface="B Nazanin" panose="00000400000000000000" pitchFamily="2" charset="-78"/>
              </a:rPr>
              <a:t>:</a:t>
            </a:r>
            <a:endParaRPr lang="en-US" sz="2400" b="1" dirty="0">
              <a:cs typeface="B Nazanin" panose="00000400000000000000" pitchFamily="2" charset="-78"/>
            </a:endParaRPr>
          </a:p>
        </p:txBody>
      </p:sp>
      <p:sp>
        <p:nvSpPr>
          <p:cNvPr id="3" name="Rectangle 2"/>
          <p:cNvSpPr/>
          <p:nvPr/>
        </p:nvSpPr>
        <p:spPr>
          <a:xfrm>
            <a:off x="76054" y="1918136"/>
            <a:ext cx="8458346" cy="3416320"/>
          </a:xfrm>
          <a:prstGeom prst="rect">
            <a:avLst/>
          </a:prstGeom>
        </p:spPr>
        <p:txBody>
          <a:bodyPr wrap="square">
            <a:spAutoFit/>
          </a:bodyPr>
          <a:lstStyle/>
          <a:p>
            <a:pPr algn="r" rtl="1"/>
            <a:r>
              <a:rPr lang="fa-IR" dirty="0">
                <a:cs typeface="B Nazanin" panose="00000400000000000000" pitchFamily="2" charset="-78"/>
              </a:rPr>
              <a:t>جریان مدرن شدن وین نیز پس از پادشاهی </a:t>
            </a:r>
            <a:r>
              <a:rPr lang="fa-IR" dirty="0" smtClean="0">
                <a:cs typeface="B Nazanin" panose="00000400000000000000" pitchFamily="2" charset="-78"/>
              </a:rPr>
              <a:t>جوزف </a:t>
            </a:r>
            <a:r>
              <a:rPr lang="fa-IR" dirty="0">
                <a:cs typeface="B Nazanin" panose="00000400000000000000" pitchFamily="2" charset="-78"/>
              </a:rPr>
              <a:t>امپراطور فرانسه، </a:t>
            </a:r>
            <a:r>
              <a:rPr lang="fa-IR" dirty="0" smtClean="0">
                <a:cs typeface="B Nazanin" panose="00000400000000000000" pitchFamily="2" charset="-78"/>
              </a:rPr>
              <a:t>آغاز شده </a:t>
            </a:r>
            <a:r>
              <a:rPr lang="fa-IR" dirty="0">
                <a:cs typeface="B Nazanin" panose="00000400000000000000" pitchFamily="2" charset="-78"/>
              </a:rPr>
              <a:t>است و تاکنون نیز با شدت تمام ادامه دارد ولی موضوع بسیار مهم، نگهداری بافت باستانی و قدیمی این شهر در شکل و شمایل اولیه آن است که خود باعث جذب توریست به این شهر گردیده است</a:t>
            </a:r>
            <a:r>
              <a:rPr lang="fa-IR" dirty="0" smtClean="0">
                <a:cs typeface="B Nazanin" panose="00000400000000000000" pitchFamily="2" charset="-78"/>
              </a:rPr>
              <a:t>.</a:t>
            </a:r>
          </a:p>
          <a:p>
            <a:pPr algn="r" rtl="1"/>
            <a:endParaRPr lang="en-US" i="1" dirty="0" smtClean="0">
              <a:cs typeface="B Nazanin" panose="00000400000000000000" pitchFamily="2" charset="-78"/>
            </a:endParaRPr>
          </a:p>
          <a:p>
            <a:pPr algn="r" rtl="1"/>
            <a:r>
              <a:rPr lang="fa-IR" dirty="0" smtClean="0">
                <a:cs typeface="B Nazanin" panose="00000400000000000000" pitchFamily="2" charset="-78"/>
              </a:rPr>
              <a:t> </a:t>
            </a:r>
            <a:r>
              <a:rPr lang="fa-IR" dirty="0">
                <a:cs typeface="B Nazanin" panose="00000400000000000000" pitchFamily="2" charset="-78"/>
              </a:rPr>
              <a:t>امروزه شهر وین به 23 منطقه شهری تقسیم شده است که این مناطق در 3 بخش کلی قابل تفکیک هستند. </a:t>
            </a:r>
            <a:endParaRPr lang="en-US" dirty="0" smtClean="0">
              <a:cs typeface="B Nazanin" panose="00000400000000000000" pitchFamily="2" charset="-78"/>
            </a:endParaRPr>
          </a:p>
          <a:p>
            <a:pPr algn="r" rtl="1"/>
            <a:endParaRPr lang="en-US" dirty="0">
              <a:cs typeface="B Nazanin" panose="00000400000000000000" pitchFamily="2" charset="-78"/>
            </a:endParaRPr>
          </a:p>
          <a:p>
            <a:pPr algn="r" rtl="1"/>
            <a:endParaRPr lang="en-US" dirty="0" smtClean="0">
              <a:cs typeface="B Nazanin" panose="00000400000000000000" pitchFamily="2" charset="-78"/>
            </a:endParaRPr>
          </a:p>
          <a:p>
            <a:pPr algn="r" rtl="1"/>
            <a:endParaRPr lang="en-US" dirty="0">
              <a:cs typeface="B Nazanin" panose="00000400000000000000" pitchFamily="2" charset="-78"/>
            </a:endParaRPr>
          </a:p>
          <a:p>
            <a:pPr algn="r" rtl="1"/>
            <a:r>
              <a:rPr lang="en-US" dirty="0">
                <a:cs typeface="B Nazanin" panose="00000400000000000000" pitchFamily="2" charset="-78"/>
              </a:rPr>
              <a:t/>
            </a:r>
            <a:br>
              <a:rPr lang="en-US" dirty="0">
                <a:cs typeface="B Nazanin" panose="00000400000000000000" pitchFamily="2" charset="-78"/>
              </a:rPr>
            </a:br>
            <a:r>
              <a:rPr lang="ar-SA" dirty="0">
                <a:cs typeface="B Nazanin" panose="00000400000000000000" pitchFamily="2" charset="-78"/>
              </a:rPr>
              <a:t>شهرداری وین در تعریف فرایندهای جدید ساخت‌وساز خود سعی کرده است جنبه توسعه شهری را با توجه به محدودیت‌های زمانی و سرعت رشد تکنولوژی و فناوری در زندگی امروز، به‌عنوان </a:t>
            </a:r>
            <a:r>
              <a:rPr lang="fa-IR" dirty="0" smtClean="0">
                <a:cs typeface="B Nazanin" panose="00000400000000000000" pitchFamily="2" charset="-78"/>
              </a:rPr>
              <a:t>اولویت </a:t>
            </a:r>
            <a:r>
              <a:rPr lang="ar-SA" dirty="0" smtClean="0">
                <a:cs typeface="B Nazanin" panose="00000400000000000000" pitchFamily="2" charset="-78"/>
              </a:rPr>
              <a:t>مد </a:t>
            </a:r>
            <a:r>
              <a:rPr lang="ar-SA" dirty="0">
                <a:cs typeface="B Nazanin" panose="00000400000000000000" pitchFamily="2" charset="-78"/>
              </a:rPr>
              <a:t>نظر قرار دهد. </a:t>
            </a:r>
            <a:endParaRPr lang="en-US" dirty="0">
              <a:cs typeface="B Nazanin" panose="00000400000000000000" pitchFamily="2" charset="-78"/>
            </a:endParaRPr>
          </a:p>
          <a:p>
            <a:pPr algn="r" rtl="1"/>
            <a:endParaRPr lang="en-US" dirty="0">
              <a:cs typeface="B Nazanin" panose="00000400000000000000" pitchFamily="2" charset="-78"/>
            </a:endParaRPr>
          </a:p>
        </p:txBody>
      </p:sp>
      <p:sp>
        <p:nvSpPr>
          <p:cNvPr id="7" name="Flowchart: Alternate Process 6"/>
          <p:cNvSpPr/>
          <p:nvPr/>
        </p:nvSpPr>
        <p:spPr>
          <a:xfrm>
            <a:off x="6400800" y="304800"/>
            <a:ext cx="2133600" cy="83820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fa-IR" b="1" dirty="0" smtClean="0">
                <a:latin typeface="Bi mitra"/>
                <a:cs typeface="B Zar" pitchFamily="2" charset="-78"/>
              </a:rPr>
              <a:t>روند گسترش</a:t>
            </a:r>
            <a:endParaRPr lang="en-US" b="1" dirty="0">
              <a:latin typeface="Bi mitra"/>
              <a:cs typeface="B Zar" pitchFamily="2" charset="-78"/>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9387" y="3352800"/>
            <a:ext cx="3631411" cy="3191494"/>
          </a:xfrm>
          <a:prstGeom prst="rect">
            <a:avLst/>
          </a:prstGeom>
        </p:spPr>
      </p:pic>
    </p:spTree>
    <p:extLst>
      <p:ext uri="{BB962C8B-B14F-4D97-AF65-F5344CB8AC3E}">
        <p14:creationId xmlns:p14="http://schemas.microsoft.com/office/powerpoint/2010/main" val="4240476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050"/>
                                        </p:tgtEl>
                                        <p:attrNameLst>
                                          <p:attrName>style.visibility</p:attrName>
                                        </p:attrNameLst>
                                      </p:cBhvr>
                                      <p:to>
                                        <p:strVal val="visible"/>
                                      </p:to>
                                    </p:set>
                                    <p:anim calcmode="lin" valueType="num">
                                      <p:cBhvr additive="base">
                                        <p:cTn id="18" dur="500" fill="hold"/>
                                        <p:tgtEl>
                                          <p:spTgt spid="2050"/>
                                        </p:tgtEl>
                                        <p:attrNameLst>
                                          <p:attrName>ppt_x</p:attrName>
                                        </p:attrNameLst>
                                      </p:cBhvr>
                                      <p:tavLst>
                                        <p:tav tm="0">
                                          <p:val>
                                            <p:strVal val="#ppt_x"/>
                                          </p:val>
                                        </p:tav>
                                        <p:tav tm="100000">
                                          <p:val>
                                            <p:strVal val="#ppt_x"/>
                                          </p:val>
                                        </p:tav>
                                      </p:tavLst>
                                    </p:anim>
                                    <p:anim calcmode="lin" valueType="num">
                                      <p:cBhvr additive="base">
                                        <p:cTn id="19"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1800"/>
                                  </p:stCondLst>
                                  <p:childTnLst>
                                    <p:anim calcmode="lin" valueType="num">
                                      <p:cBhvr additive="base">
                                        <p:cTn id="23" dur="500"/>
                                        <p:tgtEl>
                                          <p:spTgt spid="2050"/>
                                        </p:tgtEl>
                                        <p:attrNameLst>
                                          <p:attrName>ppt_x</p:attrName>
                                        </p:attrNameLst>
                                      </p:cBhvr>
                                      <p:tavLst>
                                        <p:tav tm="0">
                                          <p:val>
                                            <p:strVal val="ppt_x"/>
                                          </p:val>
                                        </p:tav>
                                        <p:tav tm="100000">
                                          <p:val>
                                            <p:strVal val="ppt_x"/>
                                          </p:val>
                                        </p:tav>
                                      </p:tavLst>
                                    </p:anim>
                                    <p:anim calcmode="lin" valueType="num">
                                      <p:cBhvr additive="base">
                                        <p:cTn id="24" dur="500"/>
                                        <p:tgtEl>
                                          <p:spTgt spid="2050"/>
                                        </p:tgtEl>
                                        <p:attrNameLst>
                                          <p:attrName>ppt_y</p:attrName>
                                        </p:attrNameLst>
                                      </p:cBhvr>
                                      <p:tavLst>
                                        <p:tav tm="0">
                                          <p:val>
                                            <p:strVal val="ppt_y"/>
                                          </p:val>
                                        </p:tav>
                                        <p:tav tm="100000">
                                          <p:val>
                                            <p:strVal val="1+ppt_h/2"/>
                                          </p:val>
                                        </p:tav>
                                      </p:tavLst>
                                    </p:anim>
                                    <p:set>
                                      <p:cBhvr>
                                        <p:cTn id="25" dur="1" fill="hold">
                                          <p:stCondLst>
                                            <p:cond delay="499"/>
                                          </p:stCondLst>
                                        </p:cTn>
                                        <p:tgtEl>
                                          <p:spTgt spid="205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barn(inVertical)">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nodeType="clickEffect">
                                  <p:stCondLst>
                                    <p:cond delay="1100"/>
                                  </p:stCondLst>
                                  <p:childTnLst>
                                    <p:anim calcmode="lin" valueType="num">
                                      <p:cBhvr additive="base">
                                        <p:cTn id="40" dur="400"/>
                                        <p:tgtEl>
                                          <p:spTgt spid="4"/>
                                        </p:tgtEl>
                                        <p:attrNameLst>
                                          <p:attrName>ppt_x</p:attrName>
                                        </p:attrNameLst>
                                      </p:cBhvr>
                                      <p:tavLst>
                                        <p:tav tm="0">
                                          <p:val>
                                            <p:strVal val="ppt_x"/>
                                          </p:val>
                                        </p:tav>
                                        <p:tav tm="100000">
                                          <p:val>
                                            <p:strVal val="ppt_x"/>
                                          </p:val>
                                        </p:tav>
                                      </p:tavLst>
                                    </p:anim>
                                    <p:anim calcmode="lin" valueType="num">
                                      <p:cBhvr additive="base">
                                        <p:cTn id="41" dur="400"/>
                                        <p:tgtEl>
                                          <p:spTgt spid="4"/>
                                        </p:tgtEl>
                                        <p:attrNameLst>
                                          <p:attrName>ppt_y</p:attrName>
                                        </p:attrNameLst>
                                      </p:cBhvr>
                                      <p:tavLst>
                                        <p:tav tm="0">
                                          <p:val>
                                            <p:strVal val="ppt_y"/>
                                          </p:val>
                                        </p:tav>
                                        <p:tav tm="100000">
                                          <p:val>
                                            <p:strVal val="1+ppt_h/2"/>
                                          </p:val>
                                        </p:tav>
                                      </p:tavLst>
                                    </p:anim>
                                    <p:set>
                                      <p:cBhvr>
                                        <p:cTn id="42" dur="1" fill="hold">
                                          <p:stCondLst>
                                            <p:cond delay="399"/>
                                          </p:stCondLst>
                                        </p:cTn>
                                        <p:tgtEl>
                                          <p:spTgt spid="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barn(inVertical)">
                                      <p:cBhvr>
                                        <p:cTn id="4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C333A"/>
      </a:dk2>
      <a:lt2>
        <a:srgbClr val="D6ECED"/>
      </a:lt2>
      <a:accent1>
        <a:srgbClr val="DE32DE"/>
      </a:accent1>
      <a:accent2>
        <a:srgbClr val="F42B8A"/>
      </a:accent2>
      <a:accent3>
        <a:srgbClr val="349FE7"/>
      </a:accent3>
      <a:accent4>
        <a:srgbClr val="565FF8"/>
      </a:accent4>
      <a:accent5>
        <a:srgbClr val="876BE7"/>
      </a:accent5>
      <a:accent6>
        <a:srgbClr val="F268C2"/>
      </a:accent6>
      <a:hlink>
        <a:srgbClr val="F55CF9"/>
      </a:hlink>
      <a:folHlink>
        <a:srgbClr val="E8A0EE"/>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F20B7C8E-B819-43F3-AAF9-EE50B1A8363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1344</TotalTime>
  <Words>1040</Words>
  <Application>Microsoft Office PowerPoint</Application>
  <PresentationFormat>On-screen Show (4:3)</PresentationFormat>
  <Paragraphs>129</Paragraphs>
  <Slides>13</Slides>
  <Notes>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Adobe Song Std L</vt:lpstr>
      <vt:lpstr>Arial</vt:lpstr>
      <vt:lpstr>B Nazanin</vt:lpstr>
      <vt:lpstr>B Zar</vt:lpstr>
      <vt:lpstr>Bi mitra</vt:lpstr>
      <vt:lpstr>Calibri</vt:lpstr>
      <vt:lpstr>Century Gothic</vt:lpstr>
      <vt:lpstr>Tahoma</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Sajjad</dc:creator>
  <cp:lastModifiedBy>Sajjad</cp:lastModifiedBy>
  <cp:revision>92</cp:revision>
  <dcterms:created xsi:type="dcterms:W3CDTF">2013-02-21T07:52:14Z</dcterms:created>
  <dcterms:modified xsi:type="dcterms:W3CDTF">2019-07-18T13:07:10Z</dcterms:modified>
</cp:coreProperties>
</file>