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28" r:id="rId1"/>
  </p:sldMasterIdLst>
  <p:sldIdLst>
    <p:sldId id="256" r:id="rId2"/>
    <p:sldId id="257" r:id="rId3"/>
    <p:sldId id="273" r:id="rId4"/>
    <p:sldId id="276" r:id="rId5"/>
    <p:sldId id="275" r:id="rId6"/>
    <p:sldId id="286" r:id="rId7"/>
    <p:sldId id="282" r:id="rId8"/>
    <p:sldId id="283" r:id="rId9"/>
    <p:sldId id="287" r:id="rId10"/>
    <p:sldId id="284" r:id="rId11"/>
    <p:sldId id="285" r:id="rId12"/>
    <p:sldId id="258" r:id="rId13"/>
    <p:sldId id="262" r:id="rId14"/>
    <p:sldId id="263" r:id="rId15"/>
    <p:sldId id="264" r:id="rId16"/>
    <p:sldId id="265" r:id="rId17"/>
    <p:sldId id="266" r:id="rId18"/>
    <p:sldId id="267" r:id="rId19"/>
    <p:sldId id="268" r:id="rId20"/>
    <p:sldId id="269" r:id="rId21"/>
    <p:sldId id="271" r:id="rId22"/>
    <p:sldId id="272" r:id="rId23"/>
    <p:sldId id="277" r:id="rId24"/>
    <p:sldId id="278" r:id="rId25"/>
    <p:sldId id="280" r:id="rId2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847E"/>
    <a:srgbClr val="EC62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4660"/>
  </p:normalViewPr>
  <p:slideViewPr>
    <p:cSldViewPr snapToGrid="0">
      <p:cViewPr varScale="1">
        <p:scale>
          <a:sx n="68" d="100"/>
          <a:sy n="68" d="100"/>
        </p:scale>
        <p:origin x="90"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893F5A-3FEE-4514-85D9-DE0829BD6907}" type="doc">
      <dgm:prSet loTypeId="urn:microsoft.com/office/officeart/2005/8/layout/venn1" loCatId="relationship" qsTypeId="urn:microsoft.com/office/officeart/2005/8/quickstyle/simple5" qsCatId="simple" csTypeId="urn:microsoft.com/office/officeart/2005/8/colors/accent0_3" csCatId="mainScheme" phldr="1"/>
      <dgm:spPr/>
    </dgm:pt>
    <dgm:pt modelId="{8B2B6D67-1038-4241-A4DC-863CC8937C48}">
      <dgm:prSet phldrT="[Text]"/>
      <dgm:spPr/>
      <dgm:t>
        <a:bodyPr/>
        <a:lstStyle/>
        <a:p>
          <a:pPr algn="ctr" rtl="1"/>
          <a:r>
            <a:rPr lang="fa-IR" dirty="0" smtClean="0">
              <a:cs typeface="B Nazanin" panose="00000400000000000000" pitchFamily="2" charset="-78"/>
            </a:rPr>
            <a:t>کریستیانستاد</a:t>
          </a:r>
          <a:endParaRPr lang="en-US" dirty="0"/>
        </a:p>
      </dgm:t>
    </dgm:pt>
    <dgm:pt modelId="{9319E07C-51F6-488C-BFA9-470F8857CBCB}" type="parTrans" cxnId="{193118B2-DC12-4B96-92AC-D777709EB3B9}">
      <dgm:prSet/>
      <dgm:spPr/>
      <dgm:t>
        <a:bodyPr/>
        <a:lstStyle/>
        <a:p>
          <a:pPr algn="ctr" rtl="1"/>
          <a:endParaRPr lang="en-US"/>
        </a:p>
      </dgm:t>
    </dgm:pt>
    <dgm:pt modelId="{F8BE2831-4B17-42B5-8522-B013C910BB5F}" type="sibTrans" cxnId="{193118B2-DC12-4B96-92AC-D777709EB3B9}">
      <dgm:prSet/>
      <dgm:spPr/>
      <dgm:t>
        <a:bodyPr/>
        <a:lstStyle/>
        <a:p>
          <a:pPr algn="ctr" rtl="1"/>
          <a:endParaRPr lang="en-US"/>
        </a:p>
      </dgm:t>
    </dgm:pt>
    <dgm:pt modelId="{D8186471-0B96-443E-8159-5988EF7C57A9}">
      <dgm:prSet phldrT="[Text]"/>
      <dgm:spPr/>
      <dgm:t>
        <a:bodyPr/>
        <a:lstStyle/>
        <a:p>
          <a:pPr algn="ctr" rtl="1"/>
          <a:r>
            <a:rPr lang="fa-IR" dirty="0" smtClean="0">
              <a:cs typeface="B Nazanin" panose="00000400000000000000" pitchFamily="2" charset="-78"/>
            </a:rPr>
            <a:t>فردریشیا</a:t>
          </a:r>
          <a:endParaRPr lang="en-US" dirty="0"/>
        </a:p>
      </dgm:t>
    </dgm:pt>
    <dgm:pt modelId="{7E5C042E-7A50-4B08-9FAC-DC8AFAC51C97}" type="parTrans" cxnId="{878A7AE8-167A-4890-B194-E5526632AB74}">
      <dgm:prSet/>
      <dgm:spPr/>
      <dgm:t>
        <a:bodyPr/>
        <a:lstStyle/>
        <a:p>
          <a:pPr algn="ctr" rtl="1"/>
          <a:endParaRPr lang="en-US"/>
        </a:p>
      </dgm:t>
    </dgm:pt>
    <dgm:pt modelId="{6E6DCA48-9387-4246-8427-2E9D215AF71E}" type="sibTrans" cxnId="{878A7AE8-167A-4890-B194-E5526632AB74}">
      <dgm:prSet/>
      <dgm:spPr/>
      <dgm:t>
        <a:bodyPr/>
        <a:lstStyle/>
        <a:p>
          <a:pPr algn="ctr" rtl="1"/>
          <a:endParaRPr lang="en-US"/>
        </a:p>
      </dgm:t>
    </dgm:pt>
    <dgm:pt modelId="{FAC46B85-BE06-405C-B7C5-C4242711E634}">
      <dgm:prSet phldrT="[Text]"/>
      <dgm:spPr/>
      <dgm:t>
        <a:bodyPr/>
        <a:lstStyle/>
        <a:p>
          <a:pPr algn="ctr" rtl="1"/>
          <a:r>
            <a:rPr lang="fa-IR" dirty="0" smtClean="0">
              <a:cs typeface="B Nazanin" panose="00000400000000000000" pitchFamily="2" charset="-78"/>
            </a:rPr>
            <a:t>کریستیانساند</a:t>
          </a:r>
          <a:endParaRPr lang="en-US" dirty="0"/>
        </a:p>
      </dgm:t>
    </dgm:pt>
    <dgm:pt modelId="{8435D5DF-C4FB-41F2-906B-3125A4E6DE4B}" type="parTrans" cxnId="{89746072-BD0A-4037-A99A-20F67DC5E673}">
      <dgm:prSet/>
      <dgm:spPr/>
      <dgm:t>
        <a:bodyPr/>
        <a:lstStyle/>
        <a:p>
          <a:pPr algn="ctr" rtl="1"/>
          <a:endParaRPr lang="en-US"/>
        </a:p>
      </dgm:t>
    </dgm:pt>
    <dgm:pt modelId="{FCD2021B-4736-4DF4-8635-F0BFCE4950E8}" type="sibTrans" cxnId="{89746072-BD0A-4037-A99A-20F67DC5E673}">
      <dgm:prSet/>
      <dgm:spPr/>
      <dgm:t>
        <a:bodyPr/>
        <a:lstStyle/>
        <a:p>
          <a:pPr algn="ctr" rtl="1"/>
          <a:endParaRPr lang="en-US"/>
        </a:p>
      </dgm:t>
    </dgm:pt>
    <dgm:pt modelId="{2C98BFB7-5EFE-48D9-A5C8-1FFFE8D1692C}" type="pres">
      <dgm:prSet presAssocID="{6B893F5A-3FEE-4514-85D9-DE0829BD6907}" presName="compositeShape" presStyleCnt="0">
        <dgm:presLayoutVars>
          <dgm:chMax val="7"/>
          <dgm:dir/>
          <dgm:resizeHandles val="exact"/>
        </dgm:presLayoutVars>
      </dgm:prSet>
      <dgm:spPr/>
    </dgm:pt>
    <dgm:pt modelId="{2ABA099F-7910-44F3-A3FA-25386C0D8DEF}" type="pres">
      <dgm:prSet presAssocID="{8B2B6D67-1038-4241-A4DC-863CC8937C48}" presName="circ1" presStyleLbl="vennNode1" presStyleIdx="0" presStyleCnt="3"/>
      <dgm:spPr/>
      <dgm:t>
        <a:bodyPr/>
        <a:lstStyle/>
        <a:p>
          <a:endParaRPr lang="en-US"/>
        </a:p>
      </dgm:t>
    </dgm:pt>
    <dgm:pt modelId="{A6DC904A-2516-4637-A704-D73EBC35BDA8}" type="pres">
      <dgm:prSet presAssocID="{8B2B6D67-1038-4241-A4DC-863CC8937C48}" presName="circ1Tx" presStyleLbl="revTx" presStyleIdx="0" presStyleCnt="0">
        <dgm:presLayoutVars>
          <dgm:chMax val="0"/>
          <dgm:chPref val="0"/>
          <dgm:bulletEnabled val="1"/>
        </dgm:presLayoutVars>
      </dgm:prSet>
      <dgm:spPr/>
      <dgm:t>
        <a:bodyPr/>
        <a:lstStyle/>
        <a:p>
          <a:endParaRPr lang="en-US"/>
        </a:p>
      </dgm:t>
    </dgm:pt>
    <dgm:pt modelId="{344C7A65-1B48-43AE-B8B6-A42B1BEDE2CF}" type="pres">
      <dgm:prSet presAssocID="{D8186471-0B96-443E-8159-5988EF7C57A9}" presName="circ2" presStyleLbl="vennNode1" presStyleIdx="1" presStyleCnt="3"/>
      <dgm:spPr/>
      <dgm:t>
        <a:bodyPr/>
        <a:lstStyle/>
        <a:p>
          <a:endParaRPr lang="en-US"/>
        </a:p>
      </dgm:t>
    </dgm:pt>
    <dgm:pt modelId="{38E257E7-8634-4541-B08C-E979F085B49C}" type="pres">
      <dgm:prSet presAssocID="{D8186471-0B96-443E-8159-5988EF7C57A9}" presName="circ2Tx" presStyleLbl="revTx" presStyleIdx="0" presStyleCnt="0">
        <dgm:presLayoutVars>
          <dgm:chMax val="0"/>
          <dgm:chPref val="0"/>
          <dgm:bulletEnabled val="1"/>
        </dgm:presLayoutVars>
      </dgm:prSet>
      <dgm:spPr/>
      <dgm:t>
        <a:bodyPr/>
        <a:lstStyle/>
        <a:p>
          <a:endParaRPr lang="en-US"/>
        </a:p>
      </dgm:t>
    </dgm:pt>
    <dgm:pt modelId="{5E2E6C57-A7F9-4C42-8DA2-FB2CB4BC2C2B}" type="pres">
      <dgm:prSet presAssocID="{FAC46B85-BE06-405C-B7C5-C4242711E634}" presName="circ3" presStyleLbl="vennNode1" presStyleIdx="2" presStyleCnt="3"/>
      <dgm:spPr/>
      <dgm:t>
        <a:bodyPr/>
        <a:lstStyle/>
        <a:p>
          <a:endParaRPr lang="en-US"/>
        </a:p>
      </dgm:t>
    </dgm:pt>
    <dgm:pt modelId="{D02D8A87-44D4-4E24-93FE-9C12C5C7CE76}" type="pres">
      <dgm:prSet presAssocID="{FAC46B85-BE06-405C-B7C5-C4242711E634}" presName="circ3Tx" presStyleLbl="revTx" presStyleIdx="0" presStyleCnt="0">
        <dgm:presLayoutVars>
          <dgm:chMax val="0"/>
          <dgm:chPref val="0"/>
          <dgm:bulletEnabled val="1"/>
        </dgm:presLayoutVars>
      </dgm:prSet>
      <dgm:spPr/>
      <dgm:t>
        <a:bodyPr/>
        <a:lstStyle/>
        <a:p>
          <a:endParaRPr lang="en-US"/>
        </a:p>
      </dgm:t>
    </dgm:pt>
  </dgm:ptLst>
  <dgm:cxnLst>
    <dgm:cxn modelId="{3D149B9D-D717-409C-834E-A40DE61A1B61}" type="presOf" srcId="{FAC46B85-BE06-405C-B7C5-C4242711E634}" destId="{D02D8A87-44D4-4E24-93FE-9C12C5C7CE76}" srcOrd="1" destOrd="0" presId="urn:microsoft.com/office/officeart/2005/8/layout/venn1"/>
    <dgm:cxn modelId="{878A7AE8-167A-4890-B194-E5526632AB74}" srcId="{6B893F5A-3FEE-4514-85D9-DE0829BD6907}" destId="{D8186471-0B96-443E-8159-5988EF7C57A9}" srcOrd="1" destOrd="0" parTransId="{7E5C042E-7A50-4B08-9FAC-DC8AFAC51C97}" sibTransId="{6E6DCA48-9387-4246-8427-2E9D215AF71E}"/>
    <dgm:cxn modelId="{E5647011-1AE3-4DD9-B371-92085A42E158}" type="presOf" srcId="{FAC46B85-BE06-405C-B7C5-C4242711E634}" destId="{5E2E6C57-A7F9-4C42-8DA2-FB2CB4BC2C2B}" srcOrd="0" destOrd="0" presId="urn:microsoft.com/office/officeart/2005/8/layout/venn1"/>
    <dgm:cxn modelId="{193118B2-DC12-4B96-92AC-D777709EB3B9}" srcId="{6B893F5A-3FEE-4514-85D9-DE0829BD6907}" destId="{8B2B6D67-1038-4241-A4DC-863CC8937C48}" srcOrd="0" destOrd="0" parTransId="{9319E07C-51F6-488C-BFA9-470F8857CBCB}" sibTransId="{F8BE2831-4B17-42B5-8522-B013C910BB5F}"/>
    <dgm:cxn modelId="{778F0337-E4AB-4B7A-8635-399FE8605124}" type="presOf" srcId="{6B893F5A-3FEE-4514-85D9-DE0829BD6907}" destId="{2C98BFB7-5EFE-48D9-A5C8-1FFFE8D1692C}" srcOrd="0" destOrd="0" presId="urn:microsoft.com/office/officeart/2005/8/layout/venn1"/>
    <dgm:cxn modelId="{6A7EE52F-E00A-4501-9238-9C40F86A1BCD}" type="presOf" srcId="{D8186471-0B96-443E-8159-5988EF7C57A9}" destId="{344C7A65-1B48-43AE-B8B6-A42B1BEDE2CF}" srcOrd="0" destOrd="0" presId="urn:microsoft.com/office/officeart/2005/8/layout/venn1"/>
    <dgm:cxn modelId="{3EE56098-2669-4FB8-8426-A428615ECF4B}" type="presOf" srcId="{D8186471-0B96-443E-8159-5988EF7C57A9}" destId="{38E257E7-8634-4541-B08C-E979F085B49C}" srcOrd="1" destOrd="0" presId="urn:microsoft.com/office/officeart/2005/8/layout/venn1"/>
    <dgm:cxn modelId="{89746072-BD0A-4037-A99A-20F67DC5E673}" srcId="{6B893F5A-3FEE-4514-85D9-DE0829BD6907}" destId="{FAC46B85-BE06-405C-B7C5-C4242711E634}" srcOrd="2" destOrd="0" parTransId="{8435D5DF-C4FB-41F2-906B-3125A4E6DE4B}" sibTransId="{FCD2021B-4736-4DF4-8635-F0BFCE4950E8}"/>
    <dgm:cxn modelId="{40D50004-A086-43EB-BD8B-1EC7B7C1FF32}" type="presOf" srcId="{8B2B6D67-1038-4241-A4DC-863CC8937C48}" destId="{A6DC904A-2516-4637-A704-D73EBC35BDA8}" srcOrd="1" destOrd="0" presId="urn:microsoft.com/office/officeart/2005/8/layout/venn1"/>
    <dgm:cxn modelId="{CED18ABB-F396-4EF2-9C04-D066C89C0A96}" type="presOf" srcId="{8B2B6D67-1038-4241-A4DC-863CC8937C48}" destId="{2ABA099F-7910-44F3-A3FA-25386C0D8DEF}" srcOrd="0" destOrd="0" presId="urn:microsoft.com/office/officeart/2005/8/layout/venn1"/>
    <dgm:cxn modelId="{B6DF256B-707C-461E-AB74-94D3CB58F546}" type="presParOf" srcId="{2C98BFB7-5EFE-48D9-A5C8-1FFFE8D1692C}" destId="{2ABA099F-7910-44F3-A3FA-25386C0D8DEF}" srcOrd="0" destOrd="0" presId="urn:microsoft.com/office/officeart/2005/8/layout/venn1"/>
    <dgm:cxn modelId="{78A38787-B474-4641-81D2-F582D22DF621}" type="presParOf" srcId="{2C98BFB7-5EFE-48D9-A5C8-1FFFE8D1692C}" destId="{A6DC904A-2516-4637-A704-D73EBC35BDA8}" srcOrd="1" destOrd="0" presId="urn:microsoft.com/office/officeart/2005/8/layout/venn1"/>
    <dgm:cxn modelId="{202FBA6D-4B93-4311-97CC-09A643C62382}" type="presParOf" srcId="{2C98BFB7-5EFE-48D9-A5C8-1FFFE8D1692C}" destId="{344C7A65-1B48-43AE-B8B6-A42B1BEDE2CF}" srcOrd="2" destOrd="0" presId="urn:microsoft.com/office/officeart/2005/8/layout/venn1"/>
    <dgm:cxn modelId="{0BA3654A-9F47-4C52-BF8D-0E98B29BAAC0}" type="presParOf" srcId="{2C98BFB7-5EFE-48D9-A5C8-1FFFE8D1692C}" destId="{38E257E7-8634-4541-B08C-E979F085B49C}" srcOrd="3" destOrd="0" presId="urn:microsoft.com/office/officeart/2005/8/layout/venn1"/>
    <dgm:cxn modelId="{87FB4DDD-4278-4863-83BA-F9AC312330A8}" type="presParOf" srcId="{2C98BFB7-5EFE-48D9-A5C8-1FFFE8D1692C}" destId="{5E2E6C57-A7F9-4C42-8DA2-FB2CB4BC2C2B}" srcOrd="4" destOrd="0" presId="urn:microsoft.com/office/officeart/2005/8/layout/venn1"/>
    <dgm:cxn modelId="{290779CE-7A0E-4E5D-89C9-C745945A7BBA}" type="presParOf" srcId="{2C98BFB7-5EFE-48D9-A5C8-1FFFE8D1692C}" destId="{D02D8A87-44D4-4E24-93FE-9C12C5C7CE76}" srcOrd="5" destOrd="0" presId="urn:microsoft.com/office/officeart/2005/8/layout/venn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A099F-7910-44F3-A3FA-25386C0D8DEF}">
      <dsp:nvSpPr>
        <dsp:cNvPr id="0" name=""/>
        <dsp:cNvSpPr/>
      </dsp:nvSpPr>
      <dsp:spPr>
        <a:xfrm>
          <a:off x="808766" y="32699"/>
          <a:ext cx="1569579" cy="1569579"/>
        </a:xfrm>
        <a:prstGeom prst="ellipse">
          <a:avLst/>
        </a:prstGeom>
        <a:gradFill rotWithShape="0">
          <a:gsLst>
            <a:gs pos="0">
              <a:schemeClr val="dk2">
                <a:alpha val="50000"/>
                <a:hueOff val="0"/>
                <a:satOff val="0"/>
                <a:lumOff val="0"/>
                <a:alphaOff val="0"/>
                <a:tint val="98000"/>
                <a:lumMod val="114000"/>
              </a:schemeClr>
            </a:gs>
            <a:gs pos="100000">
              <a:schemeClr val="dk2">
                <a:alpha val="50000"/>
                <a:hueOff val="0"/>
                <a:satOff val="0"/>
                <a:lumOff val="0"/>
                <a:alphaOff val="0"/>
                <a:shade val="90000"/>
                <a:lumMod val="84000"/>
              </a:schemeClr>
            </a:gs>
          </a:gsLst>
          <a:lin ang="5400000" scaled="0"/>
        </a:grad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r>
            <a:rPr lang="fa-IR" sz="1800" kern="1200" dirty="0" smtClean="0">
              <a:cs typeface="B Nazanin" panose="00000400000000000000" pitchFamily="2" charset="-78"/>
            </a:rPr>
            <a:t>کریستیانستاد</a:t>
          </a:r>
          <a:endParaRPr lang="en-US" sz="1800" kern="1200" dirty="0"/>
        </a:p>
      </dsp:txBody>
      <dsp:txXfrm>
        <a:off x="1018044" y="307375"/>
        <a:ext cx="1151024" cy="706310"/>
      </dsp:txXfrm>
    </dsp:sp>
    <dsp:sp modelId="{344C7A65-1B48-43AE-B8B6-A42B1BEDE2CF}">
      <dsp:nvSpPr>
        <dsp:cNvPr id="0" name=""/>
        <dsp:cNvSpPr/>
      </dsp:nvSpPr>
      <dsp:spPr>
        <a:xfrm>
          <a:off x="1375123" y="1013686"/>
          <a:ext cx="1569579" cy="1569579"/>
        </a:xfrm>
        <a:prstGeom prst="ellipse">
          <a:avLst/>
        </a:prstGeom>
        <a:gradFill rotWithShape="0">
          <a:gsLst>
            <a:gs pos="0">
              <a:schemeClr val="dk2">
                <a:alpha val="50000"/>
                <a:hueOff val="0"/>
                <a:satOff val="0"/>
                <a:lumOff val="0"/>
                <a:alphaOff val="0"/>
                <a:tint val="98000"/>
                <a:lumMod val="114000"/>
              </a:schemeClr>
            </a:gs>
            <a:gs pos="100000">
              <a:schemeClr val="dk2">
                <a:alpha val="50000"/>
                <a:hueOff val="0"/>
                <a:satOff val="0"/>
                <a:lumOff val="0"/>
                <a:alphaOff val="0"/>
                <a:shade val="90000"/>
                <a:lumMod val="84000"/>
              </a:schemeClr>
            </a:gs>
          </a:gsLst>
          <a:lin ang="5400000" scaled="0"/>
        </a:grad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r>
            <a:rPr lang="fa-IR" sz="1800" kern="1200" dirty="0" smtClean="0">
              <a:cs typeface="B Nazanin" panose="00000400000000000000" pitchFamily="2" charset="-78"/>
            </a:rPr>
            <a:t>فردریشیا</a:t>
          </a:r>
          <a:endParaRPr lang="en-US" sz="1800" kern="1200" dirty="0"/>
        </a:p>
      </dsp:txBody>
      <dsp:txXfrm>
        <a:off x="1855153" y="1419161"/>
        <a:ext cx="941747" cy="863268"/>
      </dsp:txXfrm>
    </dsp:sp>
    <dsp:sp modelId="{5E2E6C57-A7F9-4C42-8DA2-FB2CB4BC2C2B}">
      <dsp:nvSpPr>
        <dsp:cNvPr id="0" name=""/>
        <dsp:cNvSpPr/>
      </dsp:nvSpPr>
      <dsp:spPr>
        <a:xfrm>
          <a:off x="242410" y="1013686"/>
          <a:ext cx="1569579" cy="1569579"/>
        </a:xfrm>
        <a:prstGeom prst="ellipse">
          <a:avLst/>
        </a:prstGeom>
        <a:gradFill rotWithShape="0">
          <a:gsLst>
            <a:gs pos="0">
              <a:schemeClr val="dk2">
                <a:alpha val="50000"/>
                <a:hueOff val="0"/>
                <a:satOff val="0"/>
                <a:lumOff val="0"/>
                <a:alphaOff val="0"/>
                <a:tint val="98000"/>
                <a:lumMod val="114000"/>
              </a:schemeClr>
            </a:gs>
            <a:gs pos="100000">
              <a:schemeClr val="dk2">
                <a:alpha val="50000"/>
                <a:hueOff val="0"/>
                <a:satOff val="0"/>
                <a:lumOff val="0"/>
                <a:alphaOff val="0"/>
                <a:shade val="90000"/>
                <a:lumMod val="84000"/>
              </a:schemeClr>
            </a:gs>
          </a:gsLst>
          <a:lin ang="5400000" scaled="0"/>
        </a:grad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r>
            <a:rPr lang="fa-IR" sz="1800" kern="1200" dirty="0" smtClean="0">
              <a:cs typeface="B Nazanin" panose="00000400000000000000" pitchFamily="2" charset="-78"/>
            </a:rPr>
            <a:t>کریستیانساند</a:t>
          </a:r>
          <a:endParaRPr lang="en-US" sz="1800" kern="1200" dirty="0"/>
        </a:p>
      </dsp:txBody>
      <dsp:txXfrm>
        <a:off x="390212" y="1419161"/>
        <a:ext cx="941747" cy="86326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3381813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61E9C2-271F-4A28-ADA9-4B91DCD6103B}" type="datetimeFigureOut">
              <a:rPr lang="fa-IR" smtClean="0"/>
              <a:t>16/11/1440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2650865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1149877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238142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3201713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42220930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3961940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31682042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1349689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1630574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3556306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461E9C2-271F-4A28-ADA9-4B91DCD6103B}" type="datetimeFigureOut">
              <a:rPr lang="fa-IR" smtClean="0"/>
              <a:t>16/11/1440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3156496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461E9C2-271F-4A28-ADA9-4B91DCD6103B}" type="datetimeFigureOut">
              <a:rPr lang="fa-IR" smtClean="0"/>
              <a:t>16/11/1440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3454161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398621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504163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E461E9C2-271F-4A28-ADA9-4B91DCD6103B}" type="datetimeFigureOut">
              <a:rPr lang="fa-IR" smtClean="0"/>
              <a:t>16/11/1440</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2387310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61E9C2-271F-4A28-ADA9-4B91DCD6103B}" type="datetimeFigureOut">
              <a:rPr lang="fa-IR" smtClean="0"/>
              <a:t>16/11/1440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AD76A32-5ED7-4C54-A249-B22AC883FE93}" type="slidenum">
              <a:rPr lang="fa-IR" smtClean="0"/>
              <a:t>‹#›</a:t>
            </a:fld>
            <a:endParaRPr lang="fa-IR"/>
          </a:p>
        </p:txBody>
      </p:sp>
    </p:spTree>
    <p:extLst>
      <p:ext uri="{BB962C8B-B14F-4D97-AF65-F5344CB8AC3E}">
        <p14:creationId xmlns:p14="http://schemas.microsoft.com/office/powerpoint/2010/main" val="2973399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cs typeface="B Nazanin" panose="00000400000000000000" pitchFamily="2" charset="-78"/>
              </a:defRPr>
            </a:lvl1pPr>
          </a:lstStyle>
          <a:p>
            <a:fld id="{E461E9C2-271F-4A28-ADA9-4B91DCD6103B}" type="datetimeFigureOut">
              <a:rPr lang="fa-IR" smtClean="0"/>
              <a:pPr/>
              <a:t>16/11/1440</a:t>
            </a:fld>
            <a:endParaRPr lang="fa-IR"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cs typeface="B Nazanin"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cs typeface="B Nazanin" panose="00000400000000000000" pitchFamily="2" charset="-78"/>
              </a:defRPr>
            </a:lvl1pPr>
          </a:lstStyle>
          <a:p>
            <a:fld id="{4AD76A32-5ED7-4C54-A249-B22AC883FE93}" type="slidenum">
              <a:rPr lang="fa-IR" smtClean="0"/>
              <a:pPr/>
              <a:t>‹#›</a:t>
            </a:fld>
            <a:endParaRPr lang="fa-IR" dirty="0"/>
          </a:p>
        </p:txBody>
      </p:sp>
    </p:spTree>
    <p:extLst>
      <p:ext uri="{BB962C8B-B14F-4D97-AF65-F5344CB8AC3E}">
        <p14:creationId xmlns:p14="http://schemas.microsoft.com/office/powerpoint/2010/main" val="1597250324"/>
      </p:ext>
    </p:extLst>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 id="214748384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diagramData" Target="../diagrams/data1.xml"/><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microsoft.com/office/2007/relationships/diagramDrawing" Target="../diagrams/drawing1.xml"/><Relationship Id="rId2" Type="http://schemas.openxmlformats.org/officeDocument/2006/relationships/image" Target="../media/image9.png"/><Relationship Id="rId16" Type="http://schemas.openxmlformats.org/officeDocument/2006/relationships/diagramColors" Target="../diagrams/colors1.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diagramQuickStyle" Target="../diagrams/quickStyle1.xml"/><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rgbClr val="002060"/>
            </a:gs>
            <a:gs pos="100000">
              <a:srgbClr val="0070C0"/>
            </a:gs>
          </a:gsLst>
          <a:lin ang="5400000" scaled="1"/>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70468" y="566718"/>
            <a:ext cx="8749048" cy="2604752"/>
          </a:xfrm>
        </p:spPr>
        <p:txBody>
          <a:bodyPr>
            <a:normAutofit/>
          </a:bodyPr>
          <a:lstStyle/>
          <a:p>
            <a:pPr algn="ctr" rtl="1"/>
            <a:r>
              <a:rPr lang="fa-IR" sz="2800" dirty="0" smtClean="0">
                <a:solidFill>
                  <a:schemeClr val="tx1"/>
                </a:solidFill>
                <a:cs typeface="B Nazanin" panose="00000400000000000000" pitchFamily="2" charset="-78"/>
              </a:rPr>
              <a:t>تاریخ شهر و </a:t>
            </a:r>
            <a:r>
              <a:rPr lang="fa-IR" sz="2800" dirty="0" smtClean="0">
                <a:solidFill>
                  <a:schemeClr val="tx1"/>
                </a:solidFill>
                <a:cs typeface="B Nazanin" panose="00000400000000000000" pitchFamily="2" charset="-78"/>
              </a:rPr>
              <a:t>شهرسازی </a:t>
            </a:r>
            <a:r>
              <a:rPr lang="fa-IR" sz="2800" dirty="0" smtClean="0">
                <a:solidFill>
                  <a:schemeClr val="tx1"/>
                </a:solidFill>
                <a:cs typeface="B Nazanin" panose="00000400000000000000" pitchFamily="2" charset="-78"/>
              </a:rPr>
              <a:t>در </a:t>
            </a:r>
            <a:r>
              <a:rPr lang="fa-IR" sz="2800" dirty="0" smtClean="0">
                <a:solidFill>
                  <a:schemeClr val="tx1"/>
                </a:solidFill>
                <a:cs typeface="B Nazanin" panose="00000400000000000000" pitchFamily="2" charset="-78"/>
              </a:rPr>
              <a:t>جهان</a:t>
            </a:r>
          </a:p>
          <a:p>
            <a:pPr algn="ctr" rtl="1"/>
            <a:r>
              <a:rPr lang="fa-IR" sz="3600" b="1" dirty="0">
                <a:solidFill>
                  <a:schemeClr val="tx1"/>
                </a:solidFill>
                <a:latin typeface="Arial" panose="020B0604020202020204" pitchFamily="34" charset="0"/>
                <a:cs typeface="B Nazanin" panose="00000400000000000000" pitchFamily="2" charset="-78"/>
              </a:rPr>
              <a:t>کپنهاگ</a:t>
            </a:r>
            <a:endParaRPr lang="fa-IR" sz="3600" b="1" dirty="0" smtClean="0">
              <a:solidFill>
                <a:schemeClr val="tx1"/>
              </a:solidFill>
              <a:cs typeface="B Nazanin" panose="00000400000000000000" pitchFamily="2" charset="-78"/>
            </a:endParaRPr>
          </a:p>
        </p:txBody>
      </p:sp>
      <p:sp>
        <p:nvSpPr>
          <p:cNvPr id="4" name="Content Placeholder 2"/>
          <p:cNvSpPr txBox="1">
            <a:spLocks/>
          </p:cNvSpPr>
          <p:nvPr/>
        </p:nvSpPr>
        <p:spPr>
          <a:xfrm>
            <a:off x="6890197" y="1727205"/>
            <a:ext cx="4367473" cy="4834086"/>
          </a:xfrm>
          <a:prstGeom prst="rect">
            <a:avLst/>
          </a:prstGeom>
        </p:spPr>
        <p:txBody>
          <a:bodyPr vert="horz" lIns="91440" tIns="45720" rIns="91440" bIns="45720" rtlCol="0">
            <a:normAutofit fontScale="92500" lnSpcReduction="20000"/>
          </a:bodyPr>
          <a:lstStyle>
            <a:lvl1pPr marL="0" indent="0" algn="ctr" defTabSz="914400" rtl="1" eaLnBrk="1" latinLnBrk="0" hangingPunct="1">
              <a:lnSpc>
                <a:spcPct val="90000"/>
              </a:lnSpc>
              <a:spcBef>
                <a:spcPts val="1400"/>
              </a:spcBef>
              <a:buClr>
                <a:schemeClr val="accent1"/>
              </a:buClr>
              <a:buSzPct val="80000"/>
              <a:buFont typeface="Corbel" pitchFamily="34" charset="0"/>
              <a:buNone/>
              <a:defRPr sz="2200" kern="1200">
                <a:solidFill>
                  <a:srgbClr val="FFFFFF"/>
                </a:solidFill>
                <a:latin typeface="+mn-lt"/>
                <a:ea typeface="+mn-ea"/>
                <a:cs typeface="+mn-cs"/>
              </a:defRPr>
            </a:lvl1pPr>
            <a:lvl2pPr marL="457200" indent="0" algn="ctr" defTabSz="914400" rtl="1"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accent1"/>
                </a:solidFill>
                <a:latin typeface="+mn-lt"/>
                <a:ea typeface="+mn-ea"/>
                <a:cs typeface="+mn-cs"/>
              </a:defRPr>
            </a:lvl2pPr>
            <a:lvl3pPr marL="914400" indent="0" algn="ctr" defTabSz="914400" rtl="1"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accent1"/>
                </a:solidFill>
                <a:latin typeface="+mn-lt"/>
                <a:ea typeface="+mn-ea"/>
                <a:cs typeface="+mn-cs"/>
              </a:defRPr>
            </a:lvl3pPr>
            <a:lvl4pPr marL="1371600" indent="0" algn="ctr" defTabSz="914400" rtl="1"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4pPr>
            <a:lvl5pPr marL="1828800" indent="0" algn="ctr" defTabSz="914400" rtl="1"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5pPr>
            <a:lvl6pPr marL="2286000" indent="0" algn="ctr" defTabSz="914400" rtl="1"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1"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1"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1"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457200" indent="-457200" algn="r">
              <a:buFont typeface="Arial" panose="020B0604020202020204" pitchFamily="34" charset="0"/>
              <a:buChar char="•"/>
            </a:pPr>
            <a:r>
              <a:rPr lang="fa-IR" sz="2800" u="sng" dirty="0">
                <a:solidFill>
                  <a:schemeClr val="bg1"/>
                </a:solidFill>
                <a:cs typeface="B Nazanin" panose="00000400000000000000" pitchFamily="2" charset="-78"/>
              </a:rPr>
              <a:t>فهرست</a:t>
            </a:r>
            <a:endParaRPr lang="en-US" sz="2600" u="sng" dirty="0" smtClean="0">
              <a:solidFill>
                <a:schemeClr val="bg1"/>
              </a:solidFill>
              <a:latin typeface="Arial" panose="020B0604020202020204" pitchFamily="34" charset="0"/>
              <a:cs typeface="B Nazanin" panose="00000400000000000000" pitchFamily="2" charset="-78"/>
            </a:endParaRP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آشنایی با کپنهاگ</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تاریخچه</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ساختار شهر</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میدان آملینبورگ</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حمل و نقل</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برنامه 10 مرحله‌ای کپنهاگ</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میدان سیتی هال کپنهاگ </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کانالِ نیهاون</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بناهای مهم کپنهاگ</a:t>
            </a:r>
          </a:p>
          <a:p>
            <a:pPr marL="457200" indent="-457200" algn="r">
              <a:buFont typeface="Wingdings" panose="05000000000000000000" pitchFamily="2" charset="2"/>
              <a:buChar char="ü"/>
            </a:pPr>
            <a:r>
              <a:rPr lang="fa-IR" sz="2600" dirty="0" smtClean="0">
                <a:solidFill>
                  <a:schemeClr val="bg1"/>
                </a:solidFill>
                <a:latin typeface="Arial" panose="020B0604020202020204" pitchFamily="34" charset="0"/>
                <a:cs typeface="B Nazanin" panose="00000400000000000000" pitchFamily="2" charset="-78"/>
              </a:rPr>
              <a:t>منابع</a:t>
            </a:r>
          </a:p>
          <a:p>
            <a:pPr marL="342900" indent="-342900" algn="r">
              <a:buFont typeface="Arial" panose="020B0604020202020204" pitchFamily="34" charset="0"/>
              <a:buChar char="•"/>
            </a:pPr>
            <a:endParaRPr lang="fa-IR" sz="2400" dirty="0" smtClean="0">
              <a:solidFill>
                <a:schemeClr val="bg1"/>
              </a:solidFill>
              <a:latin typeface="Arial" panose="020B0604020202020204" pitchFamily="34" charset="0"/>
              <a:cs typeface="B Nazanin" panose="00000400000000000000" pitchFamily="2" charset="-78"/>
            </a:endParaRPr>
          </a:p>
          <a:p>
            <a:pPr marL="342900" indent="-342900" algn="r">
              <a:buFont typeface="Arial" panose="020B0604020202020204" pitchFamily="34" charset="0"/>
              <a:buChar char="•"/>
            </a:pPr>
            <a:endParaRPr lang="fa-IR" sz="2400" b="1" dirty="0" smtClean="0">
              <a:solidFill>
                <a:schemeClr val="bg1"/>
              </a:solidFill>
              <a:latin typeface="Arial" panose="020B0604020202020204" pitchFamily="34" charset="0"/>
              <a:cs typeface="B Nazanin" panose="00000400000000000000" pitchFamily="2" charset="-78"/>
            </a:endParaRPr>
          </a:p>
          <a:p>
            <a:pPr marL="342900" indent="-342900" algn="r">
              <a:buFont typeface="Arial" panose="020B0604020202020204" pitchFamily="34" charset="0"/>
              <a:buChar char="•"/>
            </a:pPr>
            <a:endParaRPr lang="fa-IR" sz="2400" dirty="0" smtClean="0">
              <a:solidFill>
                <a:schemeClr val="bg1"/>
              </a:solidFill>
              <a:cs typeface="B Nazanin" panose="00000400000000000000" pitchFamily="2" charset="-78"/>
            </a:endParaRPr>
          </a:p>
          <a:p>
            <a:pPr marL="342900" indent="-342900" algn="r">
              <a:buFont typeface="Arial" panose="020B0604020202020204" pitchFamily="34" charset="0"/>
              <a:buChar char="•"/>
            </a:pPr>
            <a:endParaRPr lang="fa-IR" sz="2400" dirty="0" smtClean="0">
              <a:solidFill>
                <a:schemeClr val="bg1"/>
              </a:solidFill>
              <a:latin typeface="Arial" panose="020B0604020202020204" pitchFamily="34" charset="0"/>
              <a:cs typeface="B Nazanin" panose="00000400000000000000" pitchFamily="2" charset="-78"/>
            </a:endParaRPr>
          </a:p>
          <a:p>
            <a:pPr marL="342900" indent="-342900" algn="r">
              <a:buFont typeface="Arial" panose="020B0604020202020204" pitchFamily="34" charset="0"/>
              <a:buChar char="•"/>
            </a:pPr>
            <a:endParaRPr lang="fa-IR" dirty="0">
              <a:solidFill>
                <a:schemeClr val="bg1"/>
              </a:solidFill>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0468" y="2489983"/>
            <a:ext cx="4762874" cy="3485864"/>
          </a:xfrm>
          <a:prstGeom prst="rect">
            <a:avLst/>
          </a:prstGeom>
        </p:spPr>
      </p:pic>
    </p:spTree>
    <p:extLst>
      <p:ext uri="{BB962C8B-B14F-4D97-AF65-F5344CB8AC3E}">
        <p14:creationId xmlns:p14="http://schemas.microsoft.com/office/powerpoint/2010/main" val="720835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7028" y="698353"/>
            <a:ext cx="9872871" cy="5459506"/>
          </a:xfrm>
        </p:spPr>
        <p:txBody>
          <a:bodyPr/>
          <a:lstStyle/>
          <a:p>
            <a:pPr algn="r" rtl="1"/>
            <a:r>
              <a:rPr lang="fa-IR" dirty="0">
                <a:cs typeface="B Nazanin" panose="00000400000000000000" pitchFamily="2" charset="-78"/>
              </a:rPr>
              <a:t>دو خیابانی که این فضا را به مناطق اطراف متصل می کنند عبارتند از امالینگاد که به موازات ساحل کشیده شده و فردریشگاد که ساحل را به کلیسای یادمانی فردریش کرک متصل می کند. این کلیسا که در اواخر قرن نوزدهم کار احداث آن به اتمام رسید، بسیار ساده تر از طرح ایگتو اجرا گردیده است. در سال 1771 در وسط میدان و محل تلاقی این دو محور مجسمه سواره فریدریک پنجم نهاده شد</a:t>
            </a:r>
            <a:r>
              <a:rPr lang="fa-IR" dirty="0" smtClean="0">
                <a:cs typeface="B Nazanin" panose="00000400000000000000" pitchFamily="2" charset="-78"/>
              </a:rPr>
              <a:t>.</a:t>
            </a:r>
          </a:p>
          <a:p>
            <a:pPr algn="r" rtl="1"/>
            <a:endParaRPr lang="fa-IR" dirty="0">
              <a:cs typeface="B Nazanin" panose="00000400000000000000" pitchFamily="2" charset="-78"/>
            </a:endParaRPr>
          </a:p>
        </p:txBody>
      </p:sp>
      <p:pic>
        <p:nvPicPr>
          <p:cNvPr id="3074" name="Picture 2" descr="http://www.fotomusica.net/dinamarca/CopenhagenAmalienborgCast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339" y="2642628"/>
            <a:ext cx="5229225" cy="356970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upload.wikimedia.org/wikipedia/commons/b/b0/Equestrian_statue_of_King_Frederick_V,_against_background_of_Christian_VII%27s_Palace,_Amalienborg,_Copenhagen,_Denmark,_Northern_Europ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4623" y="2817858"/>
            <a:ext cx="5613959" cy="318611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696442" y="2264991"/>
            <a:ext cx="2214578" cy="338554"/>
          </a:xfrm>
          <a:prstGeom prst="rect">
            <a:avLst/>
          </a:prstGeom>
          <a:noFill/>
        </p:spPr>
        <p:txBody>
          <a:bodyPr wrap="square" rtlCol="1">
            <a:spAutoFit/>
          </a:bodyPr>
          <a:lstStyle/>
          <a:p>
            <a:r>
              <a:rPr lang="fa-IR" sz="1600" dirty="0" smtClean="0">
                <a:latin typeface="Arial" panose="020B0604020202020204" pitchFamily="34" charset="0"/>
                <a:cs typeface="B Nazanin" panose="00000400000000000000" pitchFamily="2" charset="-78"/>
              </a:rPr>
              <a:t>(موریس،1392:271)</a:t>
            </a:r>
            <a:endParaRPr lang="fa-IR" sz="1600" dirty="0">
              <a:latin typeface="Arial" panose="020B0604020202020204" pitchFamily="34" charset="0"/>
              <a:cs typeface="B Nazanin" panose="00000400000000000000" pitchFamily="2" charset="-78"/>
            </a:endParaRPr>
          </a:p>
        </p:txBody>
      </p:sp>
      <p:sp>
        <p:nvSpPr>
          <p:cNvPr id="9" name="TextBox 8"/>
          <p:cNvSpPr txBox="1"/>
          <p:nvPr/>
        </p:nvSpPr>
        <p:spPr>
          <a:xfrm>
            <a:off x="1902295" y="6265909"/>
            <a:ext cx="2484785" cy="307777"/>
          </a:xfrm>
          <a:prstGeom prst="rect">
            <a:avLst/>
          </a:prstGeom>
          <a:noFill/>
        </p:spPr>
        <p:txBody>
          <a:bodyPr wrap="square" rtlCol="1">
            <a:spAutoFit/>
          </a:bodyPr>
          <a:lstStyle/>
          <a:p>
            <a:r>
              <a:rPr lang="en-US" sz="1400" dirty="0" smtClean="0">
                <a:latin typeface="Arial" panose="020B0604020202020204" pitchFamily="34" charset="0"/>
                <a:cs typeface="B Nazanin" panose="00000400000000000000" pitchFamily="2" charset="-78"/>
              </a:rPr>
              <a:t>www.copenhagenet.dk</a:t>
            </a:r>
            <a:endParaRPr lang="fa-IR" sz="1400" dirty="0">
              <a:latin typeface="Arial" panose="020B0604020202020204" pitchFamily="34" charset="0"/>
              <a:cs typeface="B Nazanin" panose="00000400000000000000" pitchFamily="2" charset="-78"/>
            </a:endParaRPr>
          </a:p>
        </p:txBody>
      </p:sp>
      <p:sp>
        <p:nvSpPr>
          <p:cNvPr id="10" name="TextBox 9"/>
          <p:cNvSpPr txBox="1"/>
          <p:nvPr/>
        </p:nvSpPr>
        <p:spPr>
          <a:xfrm>
            <a:off x="7454049" y="6003971"/>
            <a:ext cx="2484785" cy="307777"/>
          </a:xfrm>
          <a:prstGeom prst="rect">
            <a:avLst/>
          </a:prstGeom>
          <a:noFill/>
        </p:spPr>
        <p:txBody>
          <a:bodyPr wrap="square" rtlCol="1">
            <a:spAutoFit/>
          </a:bodyPr>
          <a:lstStyle/>
          <a:p>
            <a:r>
              <a:rPr lang="en-US" sz="1400" dirty="0" smtClean="0">
                <a:latin typeface="Arial" panose="020B0604020202020204" pitchFamily="34" charset="0"/>
                <a:cs typeface="B Nazanin" panose="00000400000000000000" pitchFamily="2" charset="-78"/>
              </a:rPr>
              <a:t>www.copenhagenet.dk</a:t>
            </a:r>
            <a:endParaRPr lang="fa-IR" sz="140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112890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076"/>
                                        </p:tgtEl>
                                        <p:attrNameLst>
                                          <p:attrName>style.visibility</p:attrName>
                                        </p:attrNameLst>
                                      </p:cBhvr>
                                      <p:to>
                                        <p:strVal val="visible"/>
                                      </p:to>
                                    </p:set>
                                    <p:animEffect transition="in" filter="wipe(down)">
                                      <p:cBhvr>
                                        <p:cTn id="15" dur="500"/>
                                        <p:tgtEl>
                                          <p:spTgt spid="307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gradFill>
          <a:gsLst>
            <a:gs pos="0">
              <a:srgbClr val="002060"/>
            </a:gs>
            <a:gs pos="100000">
              <a:schemeClr val="dk2">
                <a:alpha val="50000"/>
                <a:hueOff val="0"/>
                <a:satOff val="0"/>
                <a:lumOff val="0"/>
                <a:alphaOff val="0"/>
                <a:shade val="90000"/>
                <a:lumMod val="84000"/>
              </a:schemeClr>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8494" y="1196788"/>
            <a:ext cx="9872871" cy="4038600"/>
          </a:xfrm>
        </p:spPr>
        <p:txBody>
          <a:bodyPr/>
          <a:lstStyle/>
          <a:p>
            <a:pPr algn="r" rtl="1"/>
            <a:r>
              <a:rPr lang="fa-IR" dirty="0">
                <a:solidFill>
                  <a:schemeClr val="tx1"/>
                </a:solidFill>
                <a:cs typeface="B Nazanin" panose="00000400000000000000" pitchFamily="2" charset="-78"/>
              </a:rPr>
              <a:t>به عقیده پاول زوکر میدان امالینبورگ علی رغم مقیاس کوچکتر آن با امپریال فورا ، میدان سن مارک و پیازتا در ونیز و میدان سن پیتر در رم و نانسی قابل قیاس می باشد. بدون شک طرح نیکلای ایگتو تحت تأثیر آثار معماری معاصر وی در پاریس قرار داشت. نیکلای ایگتو در جریان مسابقه ای که برای احداث میدان و مجسمه ای به افتخار لوئی پانزدهم در سال 1748 ، یعنی یکسال قبل از شروع پروژه میدان امالینبورگ ، ترتیب داده شده بود ، قرار </a:t>
            </a:r>
            <a:r>
              <a:rPr lang="fa-IR" dirty="0" smtClean="0">
                <a:solidFill>
                  <a:schemeClr val="tx1"/>
                </a:solidFill>
                <a:cs typeface="B Nazanin" panose="00000400000000000000" pitchFamily="2" charset="-78"/>
              </a:rPr>
              <a:t>داشت</a:t>
            </a:r>
            <a:r>
              <a:rPr lang="fa-IR" dirty="0">
                <a:solidFill>
                  <a:schemeClr val="tx1"/>
                </a:solidFill>
                <a:cs typeface="B Nazanin" panose="00000400000000000000" pitchFamily="2" charset="-78"/>
              </a:rPr>
              <a:t>. و بدین لحاظ میان طرح وی و پلاس دولا کونکورد طرح برنده این مسابقه وجود تشابه بسیاری دیده می شد مانند توالی ، منظر ساحل ، مجسمه و کلیسا مادلین که در انتهای منظر واقع شده است</a:t>
            </a:r>
            <a:r>
              <a:rPr lang="fa-IR" dirty="0" smtClean="0">
                <a:solidFill>
                  <a:schemeClr val="tx1"/>
                </a:solidFill>
                <a:cs typeface="B Nazanin" panose="00000400000000000000" pitchFamily="2" charset="-78"/>
              </a:rPr>
              <a:t>.</a:t>
            </a:r>
          </a:p>
          <a:p>
            <a:pPr algn="r" rtl="1"/>
            <a:r>
              <a:rPr lang="fa-IR" dirty="0">
                <a:solidFill>
                  <a:schemeClr val="tx1"/>
                </a:solidFill>
                <a:cs typeface="B Nazanin" panose="00000400000000000000" pitchFamily="2" charset="-78"/>
              </a:rPr>
              <a:t>. زوکرمی گوید که توالی منظم میان ارتفاع 4 کاخ یادمانی از یکسو ،عمارت های کوتاه تر مدخل میدان از سوی دیگر ،ریتمی به وجود آورده که نوعی آزادی بصری به میدان می بخشد. این آزادی بصری با ایده آلهای فرانسه قرن هجدهم که تراکم میادین قرن هفدهم را به نقد کشیده بود ، سازگاری داشت.</a:t>
            </a:r>
            <a:r>
              <a:rPr lang="fa-IR" dirty="0" smtClean="0">
                <a:solidFill>
                  <a:schemeClr val="tx1"/>
                </a:solidFill>
                <a:cs typeface="B Nazanin" panose="00000400000000000000" pitchFamily="2" charset="-78"/>
              </a:rPr>
              <a:t>.</a:t>
            </a:r>
            <a:endParaRPr lang="fa-IR" dirty="0">
              <a:solidFill>
                <a:schemeClr val="tx1"/>
              </a:solidFill>
              <a:cs typeface="B Nazanin" panose="00000400000000000000" pitchFamily="2" charset="-78"/>
            </a:endParaRPr>
          </a:p>
        </p:txBody>
      </p:sp>
      <p:sp>
        <p:nvSpPr>
          <p:cNvPr id="4" name="TextBox 3"/>
          <p:cNvSpPr txBox="1"/>
          <p:nvPr/>
        </p:nvSpPr>
        <p:spPr>
          <a:xfrm>
            <a:off x="1948262" y="4720106"/>
            <a:ext cx="2214578" cy="338554"/>
          </a:xfrm>
          <a:prstGeom prst="rect">
            <a:avLst/>
          </a:prstGeom>
          <a:noFill/>
        </p:spPr>
        <p:txBody>
          <a:bodyPr wrap="square" rtlCol="1">
            <a:spAutoFit/>
          </a:bodyPr>
          <a:lstStyle/>
          <a:p>
            <a:r>
              <a:rPr lang="fa-IR" sz="1600" dirty="0" smtClean="0">
                <a:latin typeface="Arial" panose="020B0604020202020204" pitchFamily="34" charset="0"/>
                <a:cs typeface="B Nazanin" panose="00000400000000000000" pitchFamily="2" charset="-78"/>
              </a:rPr>
              <a:t>(موریس،1392:271)</a:t>
            </a:r>
            <a:endParaRPr lang="fa-IR" sz="160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5579181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gradFill>
          <a:gsLst>
            <a:gs pos="0">
              <a:srgbClr val="002060"/>
            </a:gs>
            <a:gs pos="100000">
              <a:schemeClr val="dk2">
                <a:alpha val="50000"/>
                <a:hueOff val="0"/>
                <a:satOff val="0"/>
                <a:lumOff val="0"/>
                <a:alphaOff val="0"/>
                <a:shade val="90000"/>
                <a:lumMod val="84000"/>
              </a:schemeClr>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721993" y="1164443"/>
            <a:ext cx="8025701" cy="4351338"/>
          </a:xfrm>
        </p:spPr>
        <p:txBody>
          <a:bodyPr>
            <a:normAutofit/>
          </a:bodyPr>
          <a:lstStyle/>
          <a:p>
            <a:pPr algn="r" rtl="1"/>
            <a:r>
              <a:rPr lang="fa-IR" sz="2400" dirty="0" smtClean="0">
                <a:latin typeface="Arial" panose="020B0604020202020204" pitchFamily="34" charset="0"/>
                <a:cs typeface="B Nazanin" panose="00000400000000000000" pitchFamily="2" charset="-78"/>
              </a:rPr>
              <a:t>کپنهاگ، یکی از بزرگترین شهرهای پیاده دنیاست. اگرچه این شهر با شاخصه‌های میراث تاریخی ویژه‌اش همچون یک شبکه خیابانی قرون وسطایی باریک اعتبار یافته‌است اما به صورت مداوم در جهت بهبود کیفیت زندگی خیابانی خود در حال فعالیت بوده‌است.</a:t>
            </a:r>
          </a:p>
          <a:p>
            <a:pPr algn="r" rtl="1"/>
            <a:endParaRPr lang="fa-IR" sz="2400" dirty="0" smtClean="0">
              <a:latin typeface="Arial" panose="020B0604020202020204" pitchFamily="34" charset="0"/>
              <a:cs typeface="B Nazanin" panose="00000400000000000000" pitchFamily="2" charset="-78"/>
            </a:endParaRPr>
          </a:p>
          <a:p>
            <a:pPr algn="r" rtl="1"/>
            <a:r>
              <a:rPr lang="fa-IR" sz="2400" dirty="0" smtClean="0">
                <a:latin typeface="Arial" panose="020B0604020202020204" pitchFamily="34" charset="0"/>
                <a:cs typeface="B Nazanin" panose="00000400000000000000" pitchFamily="2" charset="-78"/>
              </a:rPr>
              <a:t>در ۴۰ سالی که خیابان اصلی کپنهاگ -استروگت- به یک محدوده کاملاً پیاده تبدیل شده‌است، برنامه ریزان شهری گام‌های کوچک بی‌شماری در جهت تغییر شکل شهر از یک مکان اتومبیل مدار به یک محیط شهروندگرا برداشته‌اند. فضاهای پیاده مدار مرکزی این شهر در طی یک برنامه ۴۰ ساله از ابتدای دهه ۱۹۶۰ تا اواخر قرن گذشته به بیش از ۶ برابر افزایش یافته‌اند.</a:t>
            </a:r>
          </a:p>
          <a:p>
            <a:pPr algn="r" rtl="1"/>
            <a:endParaRPr lang="fa-IR"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307" y="1164443"/>
            <a:ext cx="2949262" cy="3310619"/>
          </a:xfrm>
          <a:prstGeom prst="rect">
            <a:avLst/>
          </a:prstGeom>
        </p:spPr>
      </p:pic>
      <p:sp>
        <p:nvSpPr>
          <p:cNvPr id="4" name="Rectangle 3"/>
          <p:cNvSpPr/>
          <p:nvPr/>
        </p:nvSpPr>
        <p:spPr>
          <a:xfrm>
            <a:off x="1208467" y="4475062"/>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www.Wikipedia.org</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330309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02060"/>
            </a:gs>
            <a:gs pos="100000">
              <a:schemeClr val="dk2">
                <a:alpha val="50000"/>
                <a:hueOff val="0"/>
                <a:satOff val="0"/>
                <a:lumOff val="0"/>
                <a:alphaOff val="0"/>
                <a:shade val="90000"/>
                <a:lumMod val="84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1409" y="100138"/>
            <a:ext cx="9875520" cy="1356360"/>
          </a:xfrm>
        </p:spPr>
        <p:txBody>
          <a:bodyPr>
            <a:normAutofit/>
          </a:bodyPr>
          <a:lstStyle/>
          <a:p>
            <a:pPr algn="r"/>
            <a:r>
              <a:rPr lang="fa-IR" dirty="0">
                <a:solidFill>
                  <a:schemeClr val="tx1"/>
                </a:solidFill>
                <a:latin typeface="Arial" panose="020B0604020202020204" pitchFamily="34" charset="0"/>
                <a:cs typeface="B Nazanin" panose="00000400000000000000" pitchFamily="2" charset="-78"/>
              </a:rPr>
              <a:t>حمل و نقل</a:t>
            </a:r>
          </a:p>
        </p:txBody>
      </p:sp>
      <p:sp>
        <p:nvSpPr>
          <p:cNvPr id="3" name="Content Placeholder 2"/>
          <p:cNvSpPr>
            <a:spLocks noGrp="1"/>
          </p:cNvSpPr>
          <p:nvPr>
            <p:ph idx="1"/>
          </p:nvPr>
        </p:nvSpPr>
        <p:spPr>
          <a:xfrm>
            <a:off x="2102253" y="1425725"/>
            <a:ext cx="9872871" cy="4038600"/>
          </a:xfrm>
        </p:spPr>
        <p:txBody>
          <a:bodyPr>
            <a:noAutofit/>
          </a:bodyPr>
          <a:lstStyle/>
          <a:p>
            <a:pPr marL="45720" indent="0" algn="r" rtl="1">
              <a:buNone/>
            </a:pPr>
            <a:r>
              <a:rPr lang="fa-IR" sz="2400" dirty="0" smtClean="0">
                <a:latin typeface="Arial" panose="020B0604020202020204" pitchFamily="34" charset="0"/>
                <a:cs typeface="B Nazanin" panose="00000400000000000000" pitchFamily="2" charset="-78"/>
              </a:rPr>
              <a:t>حمل‌ونقل </a:t>
            </a:r>
            <a:r>
              <a:rPr lang="fa-IR" sz="2400" dirty="0">
                <a:latin typeface="Arial" panose="020B0604020202020204" pitchFamily="34" charset="0"/>
                <a:cs typeface="B Nazanin" panose="00000400000000000000" pitchFamily="2" charset="-78"/>
              </a:rPr>
              <a:t>بدون اتومبیل شخصی </a:t>
            </a:r>
            <a:r>
              <a:rPr lang="fa-IR" sz="2400" dirty="0" smtClean="0">
                <a:latin typeface="Arial" panose="020B0604020202020204" pitchFamily="34" charset="0"/>
                <a:cs typeface="B Nazanin" panose="00000400000000000000" pitchFamily="2" charset="-78"/>
              </a:rPr>
              <a:t>          سیستم </a:t>
            </a:r>
            <a:r>
              <a:rPr lang="fa-IR" sz="2400" dirty="0">
                <a:latin typeface="Arial" panose="020B0604020202020204" pitchFamily="34" charset="0"/>
                <a:cs typeface="B Nazanin" panose="00000400000000000000" pitchFamily="2" charset="-78"/>
              </a:rPr>
              <a:t>متروی بسیار </a:t>
            </a:r>
            <a:r>
              <a:rPr lang="fa-IR" sz="2400" dirty="0" smtClean="0">
                <a:latin typeface="Arial" panose="020B0604020202020204" pitchFamily="34" charset="0"/>
                <a:cs typeface="B Nazanin" panose="00000400000000000000" pitchFamily="2" charset="-78"/>
              </a:rPr>
              <a:t>گسترده</a:t>
            </a:r>
          </a:p>
          <a:p>
            <a:pPr marL="45720" indent="0" algn="r" rtl="1">
              <a:buNone/>
            </a:pPr>
            <a:r>
              <a:rPr lang="fa-IR" sz="2400" dirty="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                                              </a:t>
            </a:r>
            <a:r>
              <a:rPr lang="fa-IR" sz="2400" dirty="0">
                <a:latin typeface="Arial" panose="020B0604020202020204" pitchFamily="34" charset="0"/>
                <a:cs typeface="B Nazanin" panose="00000400000000000000" pitchFamily="2" charset="-78"/>
              </a:rPr>
              <a:t>شبکه اتوبوسرانی </a:t>
            </a:r>
            <a:endParaRPr lang="fa-IR" sz="2400" dirty="0" smtClean="0">
              <a:latin typeface="Arial" panose="020B0604020202020204" pitchFamily="34" charset="0"/>
              <a:cs typeface="B Nazanin" panose="00000400000000000000" pitchFamily="2" charset="-78"/>
            </a:endParaRPr>
          </a:p>
          <a:p>
            <a:pPr marL="45720" indent="0" algn="r" rtl="1">
              <a:buNone/>
            </a:pPr>
            <a:r>
              <a:rPr lang="fa-IR" sz="2400" dirty="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                                             سیستم </a:t>
            </a:r>
            <a:r>
              <a:rPr lang="fa-IR" sz="2400" dirty="0">
                <a:latin typeface="Arial" panose="020B0604020202020204" pitchFamily="34" charset="0"/>
                <a:cs typeface="B Nazanin" panose="00000400000000000000" pitchFamily="2" charset="-78"/>
              </a:rPr>
              <a:t>قطار به حومه شهر </a:t>
            </a:r>
            <a:endParaRPr lang="fa-IR" sz="2400" dirty="0" smtClean="0">
              <a:latin typeface="Arial" panose="020B0604020202020204" pitchFamily="34" charset="0"/>
              <a:cs typeface="B Nazanin" panose="00000400000000000000" pitchFamily="2" charset="-78"/>
            </a:endParaRPr>
          </a:p>
          <a:p>
            <a:pPr marL="45720" indent="0" algn="r" rtl="1">
              <a:buNone/>
            </a:pPr>
            <a:r>
              <a:rPr lang="fa-IR" sz="2400" dirty="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                                             </a:t>
            </a:r>
            <a:r>
              <a:rPr lang="fa-IR" sz="2400" b="1" dirty="0" smtClean="0">
                <a:latin typeface="Arial" panose="020B0604020202020204" pitchFamily="34" charset="0"/>
                <a:cs typeface="B Nazanin" panose="00000400000000000000" pitchFamily="2" charset="-78"/>
              </a:rPr>
              <a:t>دوچرخه                  </a:t>
            </a:r>
            <a:r>
              <a:rPr lang="fa-IR" sz="2400" dirty="0" smtClean="0">
                <a:latin typeface="Arial" panose="020B0604020202020204" pitchFamily="34" charset="0"/>
                <a:cs typeface="B Nazanin" panose="00000400000000000000" pitchFamily="2" charset="-78"/>
              </a:rPr>
              <a:t>388 </a:t>
            </a:r>
            <a:r>
              <a:rPr lang="fa-IR" sz="2400" dirty="0">
                <a:latin typeface="Arial" panose="020B0604020202020204" pitchFamily="34" charset="0"/>
                <a:cs typeface="B Nazanin" panose="00000400000000000000" pitchFamily="2" charset="-78"/>
              </a:rPr>
              <a:t>کیلومتر </a:t>
            </a:r>
            <a:r>
              <a:rPr lang="fa-IR" sz="2400" dirty="0" smtClean="0">
                <a:latin typeface="Arial" panose="020B0604020202020204" pitchFamily="34" charset="0"/>
                <a:cs typeface="B Nazanin" panose="00000400000000000000" pitchFamily="2" charset="-78"/>
              </a:rPr>
              <a:t>مسیردوچرخه‌سواری</a:t>
            </a:r>
          </a:p>
          <a:p>
            <a:pPr marL="45720" indent="0" algn="r" rtl="1">
              <a:buNone/>
            </a:pPr>
            <a:r>
              <a:rPr lang="fa-IR" sz="2400" dirty="0" smtClean="0">
                <a:latin typeface="Arial" panose="020B0604020202020204" pitchFamily="34" charset="0"/>
                <a:cs typeface="B Nazanin" panose="00000400000000000000" pitchFamily="2" charset="-78"/>
              </a:rPr>
              <a:t>                                                                         50 </a:t>
            </a:r>
            <a:r>
              <a:rPr lang="fa-IR" sz="2400" dirty="0">
                <a:latin typeface="Arial" panose="020B0604020202020204" pitchFamily="34" charset="0"/>
                <a:cs typeface="B Nazanin" panose="00000400000000000000" pitchFamily="2" charset="-78"/>
              </a:rPr>
              <a:t>درصد سفرهای درون </a:t>
            </a:r>
            <a:r>
              <a:rPr lang="fa-IR" sz="2400" dirty="0" smtClean="0">
                <a:latin typeface="Arial" panose="020B0604020202020204" pitchFamily="34" charset="0"/>
                <a:cs typeface="B Nazanin" panose="00000400000000000000" pitchFamily="2" charset="-78"/>
              </a:rPr>
              <a:t>شهری</a:t>
            </a:r>
          </a:p>
          <a:p>
            <a:pPr marL="45720" indent="0" algn="r" rtl="1">
              <a:buNone/>
            </a:pPr>
            <a:r>
              <a:rPr lang="fa-IR" sz="2400" dirty="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                                                                         سیستم </a:t>
            </a:r>
            <a:r>
              <a:rPr lang="fa-IR" sz="2400" dirty="0">
                <a:latin typeface="Arial" panose="020B0604020202020204" pitchFamily="34" charset="0"/>
                <a:cs typeface="B Nazanin" panose="00000400000000000000" pitchFamily="2" charset="-78"/>
              </a:rPr>
              <a:t>ترافیک شهری </a:t>
            </a:r>
            <a:r>
              <a:rPr lang="fa-IR" sz="2400" dirty="0" smtClean="0">
                <a:latin typeface="Arial" panose="020B0604020202020204" pitchFamily="34" charset="0"/>
                <a:cs typeface="B Nazanin" panose="00000400000000000000" pitchFamily="2" charset="-78"/>
              </a:rPr>
              <a:t>«موج سبز» </a:t>
            </a:r>
          </a:p>
          <a:p>
            <a:pPr marL="45720" indent="0" algn="r" rtl="1">
              <a:buNone/>
            </a:pPr>
            <a:r>
              <a:rPr lang="fa-IR" sz="2400" dirty="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                                                                          شارژ </a:t>
            </a:r>
            <a:r>
              <a:rPr lang="fa-IR" sz="2400" dirty="0">
                <a:latin typeface="Arial" panose="020B0604020202020204" pitchFamily="34" charset="0"/>
                <a:cs typeface="B Nazanin" panose="00000400000000000000" pitchFamily="2" charset="-78"/>
              </a:rPr>
              <a:t>ماشین‌های </a:t>
            </a:r>
            <a:r>
              <a:rPr lang="fa-IR" sz="2400" dirty="0" smtClean="0">
                <a:latin typeface="Arial" panose="020B0604020202020204" pitchFamily="34" charset="0"/>
                <a:cs typeface="B Nazanin" panose="00000400000000000000" pitchFamily="2" charset="-78"/>
              </a:rPr>
              <a:t>الکتریکی</a:t>
            </a:r>
            <a:endParaRPr lang="fa-IR" sz="2400" dirty="0">
              <a:latin typeface="Arial" panose="020B0604020202020204" pitchFamily="34" charset="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92194" y="2224700"/>
            <a:ext cx="2619375" cy="174307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409" y="292689"/>
            <a:ext cx="4157004" cy="238916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8194" y="3969637"/>
            <a:ext cx="2794000" cy="2032000"/>
          </a:xfrm>
          <a:prstGeom prst="rect">
            <a:avLst/>
          </a:prstGeom>
        </p:spPr>
      </p:pic>
      <p:sp>
        <p:nvSpPr>
          <p:cNvPr id="7" name="Rectangle 6"/>
          <p:cNvSpPr/>
          <p:nvPr/>
        </p:nvSpPr>
        <p:spPr>
          <a:xfrm>
            <a:off x="9436658" y="3978517"/>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www.iranbike.ir</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
        <p:nvSpPr>
          <p:cNvPr id="8" name="Left Arrow 7"/>
          <p:cNvSpPr/>
          <p:nvPr/>
        </p:nvSpPr>
        <p:spPr>
          <a:xfrm>
            <a:off x="8191387" y="1487271"/>
            <a:ext cx="557913" cy="384501"/>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
        <p:nvSpPr>
          <p:cNvPr id="9" name="Left Arrow 8"/>
          <p:cNvSpPr/>
          <p:nvPr/>
        </p:nvSpPr>
        <p:spPr>
          <a:xfrm>
            <a:off x="6402638" y="2922342"/>
            <a:ext cx="1072662" cy="384501"/>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pic>
        <p:nvPicPr>
          <p:cNvPr id="11" name="Picture 10"/>
          <p:cNvPicPr>
            <a:picLocks noChangeAspect="1"/>
          </p:cNvPicPr>
          <p:nvPr/>
        </p:nvPicPr>
        <p:blipFill>
          <a:blip r:embed="rId5"/>
          <a:stretch>
            <a:fillRect/>
          </a:stretch>
        </p:blipFill>
        <p:spPr>
          <a:xfrm>
            <a:off x="6841087" y="5958998"/>
            <a:ext cx="1908213" cy="377985"/>
          </a:xfrm>
          <a:prstGeom prst="rect">
            <a:avLst/>
          </a:prstGeom>
        </p:spPr>
      </p:pic>
    </p:spTree>
    <p:extLst>
      <p:ext uri="{BB962C8B-B14F-4D97-AF65-F5344CB8AC3E}">
        <p14:creationId xmlns:p14="http://schemas.microsoft.com/office/powerpoint/2010/main" val="2902675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547" y="90985"/>
            <a:ext cx="9875520" cy="1356360"/>
          </a:xfrm>
        </p:spPr>
        <p:txBody>
          <a:bodyPr>
            <a:normAutofit fontScale="90000"/>
          </a:bodyPr>
          <a:lstStyle/>
          <a:p>
            <a:pPr algn="r"/>
            <a:r>
              <a:rPr lang="fa-IR" dirty="0">
                <a:cs typeface="B Nazanin" panose="00000400000000000000" pitchFamily="2" charset="-78"/>
              </a:rPr>
              <a:t>برنامه 10 مرحله‌ای کپنهاگ</a:t>
            </a:r>
            <a:r>
              <a:rPr lang="en-US" dirty="0">
                <a:cs typeface="B Nazanin" panose="00000400000000000000" pitchFamily="2" charset="-78"/>
              </a:rPr>
              <a:t/>
            </a:r>
            <a:br>
              <a:rPr lang="en-US" dirty="0">
                <a:cs typeface="B Nazanin" panose="00000400000000000000" pitchFamily="2" charset="-78"/>
              </a:rPr>
            </a:br>
            <a:r>
              <a:rPr lang="fa-IR" dirty="0">
                <a:cs typeface="B Nazanin" panose="00000400000000000000" pitchFamily="2" charset="-78"/>
              </a:rPr>
              <a:t> </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a:xfrm>
            <a:off x="6015109" y="1593508"/>
            <a:ext cx="5628251" cy="5264492"/>
          </a:xfrm>
        </p:spPr>
        <p:txBody>
          <a:bodyPr>
            <a:normAutofit/>
          </a:bodyPr>
          <a:lstStyle/>
          <a:p>
            <a:pPr marL="0" indent="0" algn="r" rtl="1">
              <a:buNone/>
            </a:pPr>
            <a:r>
              <a:rPr lang="fa-IR" sz="2400" dirty="0" smtClean="0">
                <a:solidFill>
                  <a:schemeClr val="tx1">
                    <a:lumMod val="75000"/>
                  </a:schemeClr>
                </a:solidFill>
                <a:latin typeface="Arial" panose="020B0604020202020204" pitchFamily="34" charset="0"/>
                <a:cs typeface="B Nazanin" panose="00000400000000000000" pitchFamily="2" charset="-78"/>
              </a:rPr>
              <a:t>1-</a:t>
            </a:r>
            <a:r>
              <a:rPr lang="fa-IR" sz="2400" b="1" dirty="0" smtClean="0">
                <a:solidFill>
                  <a:schemeClr val="tx1">
                    <a:lumMod val="75000"/>
                  </a:schemeClr>
                </a:solidFill>
                <a:latin typeface="Arial" panose="020B0604020202020204" pitchFamily="34" charset="0"/>
                <a:cs typeface="B Nazanin" panose="00000400000000000000" pitchFamily="2" charset="-78"/>
              </a:rPr>
              <a:t> تبدیل خیابان‌ها به پیاده‌راه</a:t>
            </a:r>
            <a:r>
              <a:rPr lang="fa-IR" sz="2400" dirty="0" smtClean="0">
                <a:solidFill>
                  <a:schemeClr val="tx1">
                    <a:lumMod val="75000"/>
                  </a:schemeClr>
                </a:solidFill>
                <a:latin typeface="Arial" panose="020B0604020202020204" pitchFamily="34" charset="0"/>
                <a:cs typeface="B Nazanin" panose="00000400000000000000" pitchFamily="2" charset="-78"/>
              </a:rPr>
              <a:t>:</a:t>
            </a:r>
          </a:p>
          <a:p>
            <a:pPr marL="0" indent="0" algn="r" rtl="1">
              <a:buNone/>
            </a:pPr>
            <a:r>
              <a:rPr lang="fa-IR" sz="2400" dirty="0" smtClean="0">
                <a:solidFill>
                  <a:schemeClr val="tx1">
                    <a:lumMod val="75000"/>
                  </a:schemeClr>
                </a:solidFill>
                <a:latin typeface="Arial" panose="020B0604020202020204" pitchFamily="34" charset="0"/>
                <a:cs typeface="B Nazanin" panose="00000400000000000000" pitchFamily="2" charset="-78"/>
              </a:rPr>
              <a:t> </a:t>
            </a:r>
          </a:p>
          <a:p>
            <a:pPr marL="0" indent="0" algn="ctr" rtl="1">
              <a:buNone/>
            </a:pPr>
            <a:r>
              <a:rPr lang="fa-IR" sz="2400" dirty="0" smtClean="0">
                <a:latin typeface="Arial" panose="020B0604020202020204" pitchFamily="34" charset="0"/>
                <a:cs typeface="B Nazanin" panose="00000400000000000000" pitchFamily="2" charset="-78"/>
              </a:rPr>
              <a:t>  خیابان تاریخی و اصلی شهر</a:t>
            </a:r>
          </a:p>
          <a:p>
            <a:pPr marL="0" indent="0" algn="ctr" rtl="1">
              <a:buNone/>
            </a:pPr>
            <a:endParaRPr lang="fa-IR" sz="2400" dirty="0">
              <a:solidFill>
                <a:schemeClr val="tx1">
                  <a:lumMod val="75000"/>
                </a:schemeClr>
              </a:solidFill>
              <a:latin typeface="Arial" panose="020B0604020202020204" pitchFamily="34" charset="0"/>
              <a:cs typeface="B Nazanin" panose="00000400000000000000" pitchFamily="2" charset="-78"/>
            </a:endParaRPr>
          </a:p>
          <a:p>
            <a:pPr marL="0" indent="0" algn="ctr" rtl="1">
              <a:buNone/>
            </a:pPr>
            <a:endParaRPr lang="fa-IR" sz="2400" dirty="0" smtClean="0">
              <a:solidFill>
                <a:schemeClr val="tx1">
                  <a:lumMod val="75000"/>
                </a:schemeClr>
              </a:solidFill>
              <a:latin typeface="Arial" panose="020B0604020202020204" pitchFamily="34" charset="0"/>
              <a:cs typeface="B Nazanin" panose="00000400000000000000" pitchFamily="2" charset="-78"/>
            </a:endParaRPr>
          </a:p>
          <a:p>
            <a:pPr marL="0" indent="0" algn="ctr" rtl="1">
              <a:buNone/>
            </a:pPr>
            <a:endParaRPr lang="fa-IR" sz="2400" dirty="0" smtClean="0">
              <a:solidFill>
                <a:schemeClr val="tx1">
                  <a:lumMod val="75000"/>
                </a:schemeClr>
              </a:solidFill>
              <a:latin typeface="Arial" panose="020B0604020202020204" pitchFamily="34" charset="0"/>
              <a:cs typeface="B Nazanin" panose="00000400000000000000" pitchFamily="2" charset="-78"/>
            </a:endParaRPr>
          </a:p>
          <a:p>
            <a:pPr marL="0" indent="0" algn="ctr" rtl="1">
              <a:buNone/>
            </a:pPr>
            <a:r>
              <a:rPr lang="fa-IR" sz="2400" dirty="0" smtClean="0">
                <a:latin typeface="Arial" panose="020B0604020202020204" pitchFamily="34" charset="0"/>
                <a:cs typeface="B Nazanin" panose="00000400000000000000" pitchFamily="2" charset="-78"/>
              </a:rPr>
              <a:t>پیاده راهی بزرگ</a:t>
            </a:r>
          </a:p>
          <a:p>
            <a:pPr marL="0" indent="0" algn="ctr" rtl="1">
              <a:buNone/>
            </a:pPr>
            <a:endParaRPr lang="fa-IR" sz="2400" dirty="0">
              <a:solidFill>
                <a:schemeClr val="tx1">
                  <a:lumMod val="75000"/>
                </a:schemeClr>
              </a:solidFill>
              <a:latin typeface="Arial" panose="020B0604020202020204" pitchFamily="34" charset="0"/>
              <a:cs typeface="B Nazanin" panose="00000400000000000000" pitchFamily="2" charset="-78"/>
            </a:endParaRPr>
          </a:p>
          <a:p>
            <a:pPr marL="0" indent="0" algn="ctr" rtl="1">
              <a:buNone/>
            </a:pPr>
            <a:endParaRPr lang="fa-IR" sz="2400" dirty="0" smtClean="0">
              <a:solidFill>
                <a:schemeClr val="tx1">
                  <a:lumMod val="75000"/>
                </a:schemeClr>
              </a:solidFill>
              <a:latin typeface="Arial" panose="020B0604020202020204" pitchFamily="34" charset="0"/>
              <a:cs typeface="B Nazanin" panose="00000400000000000000" pitchFamily="2" charset="-78"/>
            </a:endParaRPr>
          </a:p>
          <a:p>
            <a:pPr marL="0" indent="0" algn="ctr" rtl="1">
              <a:buNone/>
            </a:pPr>
            <a:endParaRPr lang="fa-IR" sz="2400" dirty="0" smtClean="0">
              <a:solidFill>
                <a:schemeClr val="tx1">
                  <a:lumMod val="75000"/>
                </a:schemeClr>
              </a:solidFill>
              <a:latin typeface="Arial" panose="020B0604020202020204" pitchFamily="34" charset="0"/>
              <a:cs typeface="B Nazanin" panose="00000400000000000000" pitchFamily="2" charset="-78"/>
            </a:endParaRPr>
          </a:p>
          <a:p>
            <a:pPr marL="0" indent="0" algn="ctr" rtl="1">
              <a:buNone/>
            </a:pPr>
            <a:endParaRPr lang="fa-IR" sz="2400" dirty="0">
              <a:solidFill>
                <a:schemeClr val="tx1">
                  <a:lumMod val="75000"/>
                </a:schemeClr>
              </a:solidFill>
              <a:latin typeface="Arial" panose="020B0604020202020204" pitchFamily="34" charset="0"/>
              <a:cs typeface="B Nazanin" panose="00000400000000000000" pitchFamily="2" charset="-78"/>
            </a:endParaRPr>
          </a:p>
          <a:p>
            <a:pPr marL="0" indent="0" algn="ctr" rtl="1">
              <a:buNone/>
            </a:pPr>
            <a:endParaRPr lang="fa-IR" sz="2400" dirty="0" smtClean="0">
              <a:solidFill>
                <a:schemeClr val="tx1">
                  <a:lumMod val="75000"/>
                </a:schemeClr>
              </a:solidFill>
              <a:latin typeface="Arial" panose="020B0604020202020204" pitchFamily="34" charset="0"/>
              <a:cs typeface="B Nazanin" panose="00000400000000000000" pitchFamily="2" charset="-78"/>
            </a:endParaRPr>
          </a:p>
          <a:p>
            <a:pPr marL="0" indent="0" algn="ctr" rtl="1">
              <a:buNone/>
            </a:pPr>
            <a:endParaRPr lang="fa-IR" sz="2400" dirty="0">
              <a:solidFill>
                <a:schemeClr val="tx1">
                  <a:lumMod val="75000"/>
                </a:schemeClr>
              </a:solidFill>
              <a:latin typeface="Arial" panose="020B0604020202020204" pitchFamily="34" charset="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989" y="1206646"/>
            <a:ext cx="5639237" cy="4508977"/>
          </a:xfrm>
          <a:prstGeom prst="rect">
            <a:avLst/>
          </a:prstGeom>
        </p:spPr>
      </p:pic>
      <p:sp>
        <p:nvSpPr>
          <p:cNvPr id="5" name="Rectangle 4"/>
          <p:cNvSpPr/>
          <p:nvPr/>
        </p:nvSpPr>
        <p:spPr>
          <a:xfrm>
            <a:off x="2091424" y="5715623"/>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www.Wikipedia.org</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
        <p:nvSpPr>
          <p:cNvPr id="6" name="Down Arrow 5"/>
          <p:cNvSpPr/>
          <p:nvPr/>
        </p:nvSpPr>
        <p:spPr>
          <a:xfrm>
            <a:off x="8623172" y="3242194"/>
            <a:ext cx="412124" cy="1265412"/>
          </a:xfrm>
          <a:prstGeom prst="downArrow">
            <a:avLst/>
          </a:prstGeom>
          <a:solidFill>
            <a:srgbClr val="48847E"/>
          </a:solidFill>
          <a:ln>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anose="00000400000000000000" pitchFamily="2" charset="-78"/>
              </a:rPr>
              <a:t>1962</a:t>
            </a:r>
            <a:endParaRPr lang="fa-IR" dirty="0">
              <a:cs typeface="B Nazanin" panose="00000400000000000000" pitchFamily="2" charset="-78"/>
            </a:endParaRPr>
          </a:p>
        </p:txBody>
      </p:sp>
    </p:spTree>
    <p:extLst>
      <p:ext uri="{BB962C8B-B14F-4D97-AF65-F5344CB8AC3E}">
        <p14:creationId xmlns:p14="http://schemas.microsoft.com/office/powerpoint/2010/main" val="256366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9554" y="1291053"/>
            <a:ext cx="10515600" cy="4351338"/>
          </a:xfrm>
        </p:spPr>
        <p:txBody>
          <a:bodyPr/>
          <a:lstStyle/>
          <a:p>
            <a:pPr marL="0" indent="0" algn="r" rtl="1">
              <a:buNone/>
            </a:pPr>
            <a:r>
              <a:rPr lang="fa-IR" b="1" dirty="0" smtClean="0">
                <a:solidFill>
                  <a:schemeClr val="tx1">
                    <a:lumMod val="75000"/>
                  </a:schemeClr>
                </a:solidFill>
                <a:latin typeface="Arial" panose="020B0604020202020204" pitchFamily="34" charset="0"/>
                <a:cs typeface="B Nazanin" panose="00000400000000000000" pitchFamily="2" charset="-78"/>
              </a:rPr>
              <a:t>2- </a:t>
            </a:r>
            <a:r>
              <a:rPr lang="fa-IR" b="1" dirty="0">
                <a:solidFill>
                  <a:schemeClr val="tx1">
                    <a:lumMod val="75000"/>
                  </a:schemeClr>
                </a:solidFill>
                <a:latin typeface="Arial" panose="020B0604020202020204" pitchFamily="34" charset="0"/>
                <a:cs typeface="B Nazanin" panose="00000400000000000000" pitchFamily="2" charset="-78"/>
              </a:rPr>
              <a:t>کاهش تدریجی عبور و مرور و </a:t>
            </a:r>
            <a:r>
              <a:rPr lang="fa-IR" b="1" dirty="0" smtClean="0">
                <a:solidFill>
                  <a:schemeClr val="tx1">
                    <a:lumMod val="75000"/>
                  </a:schemeClr>
                </a:solidFill>
                <a:latin typeface="Arial" panose="020B0604020202020204" pitchFamily="34" charset="0"/>
                <a:cs typeface="B Nazanin" panose="00000400000000000000" pitchFamily="2" charset="-78"/>
              </a:rPr>
              <a:t>پارکینگ‌ها</a:t>
            </a:r>
          </a:p>
          <a:p>
            <a:pPr marL="0" indent="0" algn="r" rtl="1">
              <a:buNone/>
            </a:pPr>
            <a:r>
              <a:rPr lang="fa-IR" sz="2400" dirty="0" smtClean="0">
                <a:latin typeface="Arial" panose="020B0604020202020204" pitchFamily="34" charset="0"/>
                <a:cs typeface="B Nazanin" panose="00000400000000000000" pitchFamily="2" charset="-78"/>
              </a:rPr>
              <a:t>سیاست‌ ثابت‌ </a:t>
            </a:r>
            <a:r>
              <a:rPr lang="fa-IR" sz="2400" dirty="0">
                <a:latin typeface="Arial" panose="020B0604020202020204" pitchFamily="34" charset="0"/>
                <a:cs typeface="B Nazanin" panose="00000400000000000000" pitchFamily="2" charset="-78"/>
              </a:rPr>
              <a:t>نگاه داشتن حجم </a:t>
            </a:r>
            <a:r>
              <a:rPr lang="fa-IR" sz="2400" dirty="0" smtClean="0">
                <a:latin typeface="Arial" panose="020B0604020202020204" pitchFamily="34" charset="0"/>
                <a:cs typeface="B Nazanin" panose="00000400000000000000" pitchFamily="2" charset="-78"/>
              </a:rPr>
              <a:t>رفت‌وآمد           کاهش </a:t>
            </a:r>
            <a:r>
              <a:rPr lang="fa-IR" sz="2400" dirty="0">
                <a:latin typeface="Arial" panose="020B0604020202020204" pitchFamily="34" charset="0"/>
                <a:cs typeface="B Nazanin" panose="00000400000000000000" pitchFamily="2" charset="-78"/>
              </a:rPr>
              <a:t>تعداد اتومبیل‌های ورودی به مرکز </a:t>
            </a:r>
            <a:r>
              <a:rPr lang="fa-IR" sz="2400" dirty="0" smtClean="0">
                <a:latin typeface="Arial" panose="020B0604020202020204" pitchFamily="34" charset="0"/>
                <a:cs typeface="B Nazanin" panose="00000400000000000000" pitchFamily="2" charset="-78"/>
              </a:rPr>
              <a:t>شهر</a:t>
            </a:r>
          </a:p>
          <a:p>
            <a:pPr marL="0" indent="0" algn="r" rtl="1">
              <a:buNone/>
            </a:pPr>
            <a:r>
              <a:rPr lang="fa-IR" sz="2400" dirty="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                                                      </a:t>
            </a:r>
            <a:r>
              <a:rPr lang="en-US" sz="2400" dirty="0" smtClean="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حذف </a:t>
            </a:r>
            <a:r>
              <a:rPr lang="fa-IR" sz="2400" dirty="0">
                <a:latin typeface="Arial" panose="020B0604020202020204" pitchFamily="34" charset="0"/>
                <a:cs typeface="B Nazanin" panose="00000400000000000000" pitchFamily="2" charset="-78"/>
              </a:rPr>
              <a:t>فضای پارک </a:t>
            </a:r>
            <a:r>
              <a:rPr lang="fa-IR" sz="2400" dirty="0" smtClean="0">
                <a:latin typeface="Arial" panose="020B0604020202020204" pitchFamily="34" charset="0"/>
                <a:cs typeface="B Nazanin" panose="00000400000000000000" pitchFamily="2" charset="-78"/>
              </a:rPr>
              <a:t>خودروها</a:t>
            </a:r>
          </a:p>
          <a:p>
            <a:pPr marL="0" indent="0" algn="r" rtl="1">
              <a:buNone/>
            </a:pPr>
            <a:r>
              <a:rPr lang="fa-IR" sz="2400" dirty="0" smtClean="0">
                <a:latin typeface="Arial" panose="020B0604020202020204" pitchFamily="34" charset="0"/>
                <a:cs typeface="B Nazanin" panose="00000400000000000000" pitchFamily="2" charset="-78"/>
              </a:rPr>
              <a:t>سالانه 2 تا 3درصد از پارکینگ‌های موجود در مرکز شهر توسط مدیریت شهری از بین رفته و به تدریج از تعداد آن در سال‌های آینده کاسته خواهد شد.</a:t>
            </a:r>
            <a:endParaRPr lang="en-US" sz="2400" dirty="0" smtClean="0">
              <a:latin typeface="Arial" panose="020B0604020202020204" pitchFamily="34" charset="0"/>
              <a:cs typeface="B Nazanin" panose="00000400000000000000" pitchFamily="2" charset="-78"/>
            </a:endParaRPr>
          </a:p>
          <a:p>
            <a:pPr marL="0" indent="0" algn="r" rtl="1">
              <a:buNone/>
            </a:pPr>
            <a:endParaRPr lang="en-US" dirty="0"/>
          </a:p>
          <a:p>
            <a:pPr marL="0" indent="0" algn="r" rtl="1">
              <a:buNone/>
            </a:pPr>
            <a:r>
              <a:rPr lang="fa-IR" b="1" dirty="0">
                <a:solidFill>
                  <a:schemeClr val="tx1">
                    <a:lumMod val="75000"/>
                  </a:schemeClr>
                </a:solidFill>
                <a:latin typeface="Arial" panose="020B0604020202020204" pitchFamily="34" charset="0"/>
                <a:cs typeface="B Nazanin" panose="00000400000000000000" pitchFamily="2" charset="-78"/>
              </a:rPr>
              <a:t>3 – تبدیل پارکینگ‌ها به فضاهای عمومی:</a:t>
            </a:r>
            <a:endParaRPr lang="en-US" b="1" dirty="0">
              <a:solidFill>
                <a:schemeClr val="tx1">
                  <a:lumMod val="75000"/>
                </a:schemeClr>
              </a:solidFill>
              <a:latin typeface="Arial" panose="020B0604020202020204" pitchFamily="34" charset="0"/>
              <a:cs typeface="B Nazanin" panose="00000400000000000000" pitchFamily="2" charset="-78"/>
            </a:endParaRPr>
          </a:p>
          <a:p>
            <a:pPr marL="0" indent="0" algn="r" rtl="1">
              <a:buNone/>
            </a:pPr>
            <a:r>
              <a:rPr lang="fa-IR" sz="2400" dirty="0">
                <a:latin typeface="Arial" panose="020B0604020202020204" pitchFamily="34" charset="0"/>
                <a:cs typeface="B Nazanin" panose="00000400000000000000" pitchFamily="2" charset="-78"/>
              </a:rPr>
              <a:t>در ساخت پیاده‌راه، بسیاری از فضاهایی که در گذشته به عنوان پارکینگ استفاده می‌شده به مکان عمومی تبدیل شده و استفاده‌های مختلفی از آن می‌شود.</a:t>
            </a:r>
          </a:p>
        </p:txBody>
      </p:sp>
      <p:sp>
        <p:nvSpPr>
          <p:cNvPr id="5" name="Left Arrow 4"/>
          <p:cNvSpPr/>
          <p:nvPr/>
        </p:nvSpPr>
        <p:spPr>
          <a:xfrm>
            <a:off x="7104225" y="1808451"/>
            <a:ext cx="647455" cy="302892"/>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3828456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44637" y="0"/>
            <a:ext cx="10515600" cy="3065172"/>
          </a:xfrm>
        </p:spPr>
        <p:txBody>
          <a:bodyPr>
            <a:normAutofit fontScale="92500" lnSpcReduction="10000"/>
          </a:bodyPr>
          <a:lstStyle/>
          <a:p>
            <a:pPr marL="0" indent="0" algn="r" rtl="1">
              <a:buNone/>
            </a:pPr>
            <a:r>
              <a:rPr lang="fa-IR" dirty="0"/>
              <a:t> </a:t>
            </a:r>
            <a:endParaRPr lang="en-US" dirty="0"/>
          </a:p>
          <a:p>
            <a:pPr marL="0" indent="0" algn="ctr" rtl="1">
              <a:buNone/>
            </a:pPr>
            <a:r>
              <a:rPr lang="fa-IR" sz="2400" b="1" dirty="0" smtClean="0">
                <a:latin typeface="Arial" panose="020B0604020202020204" pitchFamily="34" charset="0"/>
                <a:cs typeface="B Nazanin" panose="00000400000000000000" pitchFamily="2" charset="-78"/>
              </a:rPr>
              <a:t>4 </a:t>
            </a:r>
            <a:r>
              <a:rPr lang="fa-IR" sz="2400" b="1" dirty="0">
                <a:latin typeface="Arial" panose="020B0604020202020204" pitchFamily="34" charset="0"/>
                <a:cs typeface="B Nazanin" panose="00000400000000000000" pitchFamily="2" charset="-78"/>
              </a:rPr>
              <a:t>– افتخارات و ارزش‌های </a:t>
            </a:r>
            <a:r>
              <a:rPr lang="fa-IR" sz="2400" b="1" dirty="0" smtClean="0">
                <a:latin typeface="Arial" panose="020B0604020202020204" pitchFamily="34" charset="0"/>
                <a:cs typeface="B Nazanin" panose="00000400000000000000" pitchFamily="2" charset="-78"/>
              </a:rPr>
              <a:t>شهری</a:t>
            </a:r>
          </a:p>
          <a:p>
            <a:pPr marL="0" indent="0" algn="r" rtl="1">
              <a:buNone/>
            </a:pPr>
            <a:endParaRPr lang="fa-IR" sz="2400" dirty="0">
              <a:latin typeface="Arial" panose="020B0604020202020204" pitchFamily="34" charset="0"/>
              <a:cs typeface="B Nazanin" panose="00000400000000000000" pitchFamily="2" charset="-78"/>
            </a:endParaRPr>
          </a:p>
          <a:p>
            <a:pPr marL="0" indent="0" algn="r" rtl="1">
              <a:buNone/>
            </a:pPr>
            <a:r>
              <a:rPr lang="fa-IR" sz="2400" dirty="0" smtClean="0">
                <a:latin typeface="Arial" panose="020B0604020202020204" pitchFamily="34" charset="0"/>
                <a:cs typeface="B Nazanin" panose="00000400000000000000" pitchFamily="2" charset="-78"/>
              </a:rPr>
              <a:t>فضای </a:t>
            </a:r>
            <a:r>
              <a:rPr lang="fa-IR" sz="2400" dirty="0">
                <a:latin typeface="Arial" panose="020B0604020202020204" pitchFamily="34" charset="0"/>
                <a:cs typeface="B Nazanin" panose="00000400000000000000" pitchFamily="2" charset="-78"/>
              </a:rPr>
              <a:t>مطلوب خیابان‌ها </a:t>
            </a:r>
            <a:endParaRPr lang="fa-IR" sz="2400" dirty="0" smtClean="0">
              <a:latin typeface="Arial" panose="020B0604020202020204" pitchFamily="34" charset="0"/>
              <a:cs typeface="B Nazanin" panose="00000400000000000000" pitchFamily="2" charset="-78"/>
            </a:endParaRPr>
          </a:p>
          <a:p>
            <a:pPr marL="0" indent="0" algn="r" rtl="1">
              <a:buNone/>
            </a:pPr>
            <a:r>
              <a:rPr lang="fa-IR" sz="2400" dirty="0" smtClean="0">
                <a:latin typeface="Arial" panose="020B0604020202020204" pitchFamily="34" charset="0"/>
                <a:cs typeface="B Nazanin" panose="00000400000000000000" pitchFamily="2" charset="-78"/>
              </a:rPr>
              <a:t>فضای </a:t>
            </a:r>
            <a:r>
              <a:rPr lang="fa-IR" sz="2400" dirty="0">
                <a:latin typeface="Arial" panose="020B0604020202020204" pitchFamily="34" charset="0"/>
                <a:cs typeface="B Nazanin" panose="00000400000000000000" pitchFamily="2" charset="-78"/>
              </a:rPr>
              <a:t>شاد و </a:t>
            </a:r>
            <a:r>
              <a:rPr lang="fa-IR" sz="2400" dirty="0" smtClean="0">
                <a:latin typeface="Arial" panose="020B0604020202020204" pitchFamily="34" charset="0"/>
                <a:cs typeface="B Nazanin" panose="00000400000000000000" pitchFamily="2" charset="-78"/>
              </a:rPr>
              <a:t>دلپذیر پیاده راه ها </a:t>
            </a:r>
          </a:p>
          <a:p>
            <a:pPr marL="0" indent="0" algn="r" rtl="1">
              <a:buNone/>
            </a:pPr>
            <a:r>
              <a:rPr lang="fa-IR" sz="2400" dirty="0" smtClean="0">
                <a:latin typeface="Arial" panose="020B0604020202020204" pitchFamily="34" charset="0"/>
                <a:cs typeface="B Nazanin" panose="00000400000000000000" pitchFamily="2" charset="-78"/>
              </a:rPr>
              <a:t>ساختمان‌های </a:t>
            </a:r>
            <a:r>
              <a:rPr lang="fa-IR" sz="2400" dirty="0">
                <a:latin typeface="Arial" panose="020B0604020202020204" pitchFamily="34" charset="0"/>
                <a:cs typeface="B Nazanin" panose="00000400000000000000" pitchFamily="2" charset="-78"/>
              </a:rPr>
              <a:t>قدیمی با طاق‌ها و معماری منحصر به </a:t>
            </a:r>
            <a:r>
              <a:rPr lang="fa-IR" sz="2400" dirty="0" smtClean="0">
                <a:latin typeface="Arial" panose="020B0604020202020204" pitchFamily="34" charset="0"/>
                <a:cs typeface="B Nazanin" panose="00000400000000000000" pitchFamily="2" charset="-78"/>
              </a:rPr>
              <a:t>فرد</a:t>
            </a:r>
          </a:p>
          <a:p>
            <a:pPr marL="0" indent="0" algn="r" rtl="1">
              <a:buNone/>
            </a:pPr>
            <a:r>
              <a:rPr lang="fa-IR" sz="2400" dirty="0" smtClean="0">
                <a:latin typeface="Arial" panose="020B0604020202020204" pitchFamily="34" charset="0"/>
                <a:cs typeface="B Nazanin" panose="00000400000000000000" pitchFamily="2" charset="-78"/>
              </a:rPr>
              <a:t>سایبان‌ها </a:t>
            </a:r>
            <a:r>
              <a:rPr lang="fa-IR" sz="2400" dirty="0">
                <a:latin typeface="Arial" panose="020B0604020202020204" pitchFamily="34" charset="0"/>
                <a:cs typeface="B Nazanin" panose="00000400000000000000" pitchFamily="2" charset="-78"/>
              </a:rPr>
              <a:t>و </a:t>
            </a:r>
            <a:r>
              <a:rPr lang="fa-IR" sz="2400" dirty="0" smtClean="0">
                <a:latin typeface="Arial" panose="020B0604020202020204" pitchFamily="34" charset="0"/>
                <a:cs typeface="B Nazanin" panose="00000400000000000000" pitchFamily="2" charset="-78"/>
              </a:rPr>
              <a:t>دروازه ها</a:t>
            </a:r>
            <a:endParaRPr lang="en-US" sz="2400" dirty="0">
              <a:latin typeface="Arial" panose="020B0604020202020204" pitchFamily="34" charset="0"/>
              <a:cs typeface="B Nazanin" panose="00000400000000000000" pitchFamily="2" charset="-78"/>
            </a:endParaRPr>
          </a:p>
          <a:p>
            <a:pPr algn="r" rtl="1"/>
            <a:endParaRPr lang="fa-IR"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9599" y="3273223"/>
            <a:ext cx="4079630" cy="32295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403" y="3454723"/>
            <a:ext cx="4064000" cy="3048000"/>
          </a:xfrm>
          <a:prstGeom prst="rect">
            <a:avLst/>
          </a:prstGeom>
        </p:spPr>
      </p:pic>
      <p:sp>
        <p:nvSpPr>
          <p:cNvPr id="10" name="Rectangle 9"/>
          <p:cNvSpPr/>
          <p:nvPr/>
        </p:nvSpPr>
        <p:spPr>
          <a:xfrm>
            <a:off x="6838513" y="3222025"/>
            <a:ext cx="2035805" cy="331190"/>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www.memarinews.com</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
        <p:nvSpPr>
          <p:cNvPr id="11" name="Rectangle 10"/>
          <p:cNvSpPr/>
          <p:nvPr/>
        </p:nvSpPr>
        <p:spPr>
          <a:xfrm>
            <a:off x="1137339" y="3441493"/>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www.wikipedia,org</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205594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01597"/>
            <a:ext cx="10515600" cy="4351338"/>
          </a:xfrm>
        </p:spPr>
        <p:txBody>
          <a:bodyPr/>
          <a:lstStyle/>
          <a:p>
            <a:pPr marL="0" indent="0" algn="r" rtl="1">
              <a:buNone/>
            </a:pPr>
            <a:r>
              <a:rPr lang="fa-IR" b="1" dirty="0" smtClean="0">
                <a:latin typeface="Arial" panose="020B0604020202020204" pitchFamily="34" charset="0"/>
                <a:cs typeface="B Nazanin" panose="00000400000000000000" pitchFamily="2" charset="-78"/>
              </a:rPr>
              <a:t>5</a:t>
            </a:r>
            <a:r>
              <a:rPr lang="fa-IR" sz="2400" b="1" dirty="0" smtClean="0">
                <a:latin typeface="Arial" panose="020B0604020202020204" pitchFamily="34" charset="0"/>
                <a:cs typeface="B Nazanin" panose="00000400000000000000" pitchFamily="2" charset="-78"/>
              </a:rPr>
              <a:t>- جلوگیری از بلند‌مرتبه‌سازی</a:t>
            </a:r>
            <a:endParaRPr lang="fa-IR" sz="2400" dirty="0">
              <a:latin typeface="Arial" panose="020B0604020202020204" pitchFamily="34" charset="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5016" y="1413178"/>
            <a:ext cx="7430239" cy="4691575"/>
          </a:xfrm>
          <a:prstGeom prst="rect">
            <a:avLst/>
          </a:prstGeom>
        </p:spPr>
      </p:pic>
      <p:sp>
        <p:nvSpPr>
          <p:cNvPr id="5" name="Rectangle 4"/>
          <p:cNvSpPr/>
          <p:nvPr/>
        </p:nvSpPr>
        <p:spPr>
          <a:xfrm>
            <a:off x="5444952" y="6104753"/>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www.Wikipedia.org</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174102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85989" y="1181686"/>
            <a:ext cx="10515600" cy="4112184"/>
          </a:xfrm>
        </p:spPr>
        <p:txBody>
          <a:bodyPr/>
          <a:lstStyle/>
          <a:p>
            <a:pPr marL="0" indent="0" algn="r" rtl="1">
              <a:buNone/>
            </a:pPr>
            <a:r>
              <a:rPr lang="fa-IR" b="1" dirty="0" smtClean="0">
                <a:latin typeface="Arial" panose="020B0604020202020204" pitchFamily="34" charset="0"/>
                <a:cs typeface="B Nazanin" panose="00000400000000000000" pitchFamily="2" charset="-78"/>
              </a:rPr>
              <a:t>6 </a:t>
            </a:r>
            <a:r>
              <a:rPr lang="fa-IR" sz="2400" b="1" dirty="0" smtClean="0">
                <a:latin typeface="Arial" panose="020B0604020202020204" pitchFamily="34" charset="0"/>
                <a:cs typeface="B Nazanin" panose="00000400000000000000" pitchFamily="2" charset="-78"/>
              </a:rPr>
              <a:t>– اسکان در مرکز شهر</a:t>
            </a:r>
            <a:r>
              <a:rPr lang="fa-IR" b="1" dirty="0" smtClean="0">
                <a:latin typeface="Arial" panose="020B0604020202020204" pitchFamily="34" charset="0"/>
                <a:cs typeface="B Nazanin" panose="00000400000000000000" pitchFamily="2" charset="-78"/>
              </a:rPr>
              <a:t>:</a:t>
            </a:r>
            <a:r>
              <a:rPr lang="en-US" b="1" dirty="0" smtClean="0">
                <a:latin typeface="Arial" panose="020B0604020202020204" pitchFamily="34" charset="0"/>
                <a:cs typeface="B Nazanin" panose="00000400000000000000" pitchFamily="2" charset="-78"/>
              </a:rPr>
              <a:t> </a:t>
            </a:r>
            <a:r>
              <a:rPr lang="fa-IR" b="1" dirty="0" smtClean="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بیش از 6800 نفر در حال حاضر در قسمت مرکزی و تجاری شهر ساکن هستند. این افراد با قطع وابستگی خود از اتومبیل از طرح پیاده‌راه در محل زندگی خود استقبال کرده‌اند.</a:t>
            </a:r>
            <a:endParaRPr lang="fa-IR" sz="2400" dirty="0">
              <a:latin typeface="Arial" panose="020B0604020202020204" pitchFamily="34" charset="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1011" y="2465844"/>
            <a:ext cx="4562842" cy="313607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1983" y="2465844"/>
            <a:ext cx="4586066" cy="3136070"/>
          </a:xfrm>
          <a:prstGeom prst="rect">
            <a:avLst/>
          </a:prstGeom>
        </p:spPr>
      </p:pic>
      <p:sp>
        <p:nvSpPr>
          <p:cNvPr id="5" name="Rectangle 4"/>
          <p:cNvSpPr/>
          <p:nvPr/>
        </p:nvSpPr>
        <p:spPr>
          <a:xfrm>
            <a:off x="8489985" y="5601914"/>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www.zoragh.com</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
        <p:nvSpPr>
          <p:cNvPr id="6" name="Rectangle 5"/>
          <p:cNvSpPr/>
          <p:nvPr/>
        </p:nvSpPr>
        <p:spPr>
          <a:xfrm>
            <a:off x="2967249" y="5614564"/>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www.Wikipedia.org</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134482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gradFill>
          <a:gsLst>
            <a:gs pos="0">
              <a:srgbClr val="002060"/>
            </a:gs>
            <a:gs pos="100000">
              <a:schemeClr val="dk2">
                <a:alpha val="50000"/>
                <a:hueOff val="0"/>
                <a:satOff val="0"/>
                <a:lumOff val="0"/>
                <a:alphaOff val="0"/>
                <a:shade val="90000"/>
                <a:lumMod val="84000"/>
              </a:schemeClr>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5486" y="1094105"/>
            <a:ext cx="10515600" cy="4351338"/>
          </a:xfrm>
        </p:spPr>
        <p:txBody>
          <a:bodyPr>
            <a:normAutofit/>
          </a:bodyPr>
          <a:lstStyle/>
          <a:p>
            <a:pPr marL="0" indent="0" algn="r" rtl="1">
              <a:buNone/>
            </a:pPr>
            <a:r>
              <a:rPr lang="fa-IR" sz="2800" b="1" dirty="0" smtClean="0">
                <a:latin typeface="Arial" panose="020B0604020202020204" pitchFamily="34" charset="0"/>
                <a:cs typeface="B Nazanin" panose="00000400000000000000" pitchFamily="2" charset="-78"/>
              </a:rPr>
              <a:t>7 – دوچــرخه و تـشویق دانش‌آموزان</a:t>
            </a:r>
          </a:p>
          <a:p>
            <a:pPr marL="0" indent="0" algn="r" rtl="1">
              <a:buNone/>
            </a:pPr>
            <a:endParaRPr lang="fa-IR" sz="2400" b="1" dirty="0" smtClean="0">
              <a:latin typeface="Arial" panose="020B0604020202020204" pitchFamily="34" charset="0"/>
              <a:cs typeface="B Nazanin" panose="00000400000000000000" pitchFamily="2" charset="-78"/>
            </a:endParaRPr>
          </a:p>
          <a:p>
            <a:pPr marL="0" indent="0" algn="r" rtl="1">
              <a:buNone/>
            </a:pPr>
            <a:r>
              <a:rPr lang="fa-IR" sz="2800" b="1" dirty="0" smtClean="0">
                <a:latin typeface="Arial" panose="020B0604020202020204" pitchFamily="34" charset="0"/>
                <a:cs typeface="B Nazanin" panose="00000400000000000000" pitchFamily="2" charset="-78"/>
              </a:rPr>
              <a:t>8- ارتقای‌فرهنگ دوچرخه‌سواری به عنوان پایه حمل و نقل</a:t>
            </a:r>
          </a:p>
          <a:p>
            <a:pPr marL="0" indent="0" algn="r" rtl="1">
              <a:buNone/>
            </a:pPr>
            <a:endParaRPr lang="fa-IR" sz="2400" b="1" dirty="0">
              <a:latin typeface="Arial" panose="020B0604020202020204" pitchFamily="34" charset="0"/>
              <a:cs typeface="B Nazanin" panose="00000400000000000000" pitchFamily="2" charset="-78"/>
            </a:endParaRPr>
          </a:p>
          <a:p>
            <a:pPr marL="0" indent="0" algn="r" rtl="1">
              <a:buNone/>
            </a:pPr>
            <a:r>
              <a:rPr lang="fa-IR" sz="2800" b="1" dirty="0" smtClean="0">
                <a:latin typeface="Arial" panose="020B0604020202020204" pitchFamily="34" charset="0"/>
                <a:cs typeface="B Nazanin" panose="00000400000000000000" pitchFamily="2" charset="-78"/>
              </a:rPr>
              <a:t>9 – دوچرخه و امکانات لازم</a:t>
            </a:r>
            <a:endParaRPr lang="fa-IR" sz="2800" dirty="0" smtClean="0"/>
          </a:p>
          <a:p>
            <a:pPr marL="0" indent="0" algn="r" rtl="1">
              <a:buNone/>
            </a:pPr>
            <a:endParaRPr lang="fa-IR" dirty="0"/>
          </a:p>
        </p:txBody>
      </p:sp>
    </p:spTree>
    <p:extLst>
      <p:ext uri="{BB962C8B-B14F-4D97-AF65-F5344CB8AC3E}">
        <p14:creationId xmlns:p14="http://schemas.microsoft.com/office/powerpoint/2010/main" val="33531529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100000">
              <a:srgbClr val="00B0F0"/>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448577" y="1548238"/>
            <a:ext cx="5445369" cy="3620843"/>
          </a:xfrm>
        </p:spPr>
        <p:txBody>
          <a:bodyPr>
            <a:normAutofit/>
          </a:bodyPr>
          <a:lstStyle/>
          <a:p>
            <a:pPr marL="45720" indent="0" algn="r" rtl="1">
              <a:buNone/>
            </a:pPr>
            <a:r>
              <a:rPr lang="fa-IR" sz="3200" dirty="0" smtClean="0">
                <a:latin typeface="Arial" panose="020B0604020202020204" pitchFamily="34" charset="0"/>
                <a:cs typeface="B Nazanin" panose="00000400000000000000" pitchFamily="2" charset="-78"/>
              </a:rPr>
              <a:t>آشنایی با کپنهاگ</a:t>
            </a:r>
          </a:p>
          <a:p>
            <a:pPr marL="45720" indent="0" algn="r" rtl="1">
              <a:buNone/>
            </a:pPr>
            <a:r>
              <a:rPr lang="fa-IR" sz="2400" dirty="0" smtClean="0">
                <a:latin typeface="Arial" panose="020B0604020202020204" pitchFamily="34" charset="0"/>
                <a:cs typeface="B Nazanin" panose="00000400000000000000" pitchFamily="2" charset="-78"/>
              </a:rPr>
              <a:t>کُپنهاگ            پایتخت کشور دانمارک </a:t>
            </a:r>
          </a:p>
          <a:p>
            <a:pPr marL="45720" indent="0" algn="r" rtl="1">
              <a:buNone/>
            </a:pPr>
            <a:r>
              <a:rPr lang="fa-IR" sz="2400" dirty="0" smtClean="0">
                <a:latin typeface="Arial" panose="020B0604020202020204" pitchFamily="34" charset="0"/>
                <a:cs typeface="B Nazanin" panose="00000400000000000000" pitchFamily="2" charset="-78"/>
              </a:rPr>
              <a:t>                    ۱٬۹۳۵٬۷۴۶نفر جمعیت</a:t>
            </a:r>
          </a:p>
          <a:p>
            <a:pPr marL="45720" indent="0" algn="r" rtl="1">
              <a:buNone/>
            </a:pPr>
            <a:r>
              <a:rPr lang="fa-IR" sz="2400" dirty="0" smtClean="0">
                <a:latin typeface="Arial" panose="020B0604020202020204" pitchFamily="34" charset="0"/>
                <a:cs typeface="B Nazanin" panose="00000400000000000000" pitchFamily="2" charset="-78"/>
              </a:rPr>
              <a:t>                    بزرگ‌ترین شهر دانمارک </a:t>
            </a:r>
            <a:endParaRPr lang="fa-IR" sz="2400" dirty="0">
              <a:latin typeface="Arial" panose="020B0604020202020204" pitchFamily="34" charset="0"/>
              <a:cs typeface="B Nazanin" panose="00000400000000000000" pitchFamily="2" charset="-78"/>
            </a:endParaRPr>
          </a:p>
          <a:p>
            <a:pPr marL="45720" indent="0" algn="ctr" rtl="1">
              <a:buNone/>
            </a:pPr>
            <a:r>
              <a:rPr lang="fa-IR" sz="2400" dirty="0" smtClean="0">
                <a:latin typeface="Arial" panose="020B0604020202020204" pitchFamily="34" charset="0"/>
                <a:cs typeface="B Nazanin" panose="00000400000000000000" pitchFamily="2" charset="-78"/>
              </a:rPr>
              <a:t>                یکی ازبنادراصلی ومرکزبازگانی                   دانمارک ‌</a:t>
            </a:r>
          </a:p>
          <a:p>
            <a:pPr marL="45720" indent="0" algn="r" rtl="1">
              <a:buNone/>
            </a:pPr>
            <a:r>
              <a:rPr lang="fa-IR" sz="2400" dirty="0" smtClean="0">
                <a:latin typeface="Arial" panose="020B0604020202020204" pitchFamily="34" charset="0"/>
                <a:cs typeface="B Nazanin" panose="00000400000000000000" pitchFamily="2" charset="-78"/>
              </a:rPr>
              <a:t>  اقتصاد                 </a:t>
            </a:r>
            <a:r>
              <a:rPr lang="fa-IR" sz="2400" dirty="0" smtClean="0">
                <a:latin typeface="Arial" panose="020B0604020202020204" pitchFamily="34" charset="0"/>
                <a:cs typeface="B Nazanin" panose="00000400000000000000" pitchFamily="2" charset="-78"/>
              </a:rPr>
              <a:t>تجارت ,کشتیرانی , توریست</a:t>
            </a:r>
          </a:p>
          <a:p>
            <a:pPr algn="r" rtl="1"/>
            <a:endParaRPr lang="fa-IR" sz="2400" dirty="0" smtClean="0">
              <a:cs typeface="B Nazanin" panose="00000400000000000000" pitchFamily="2" charset="-78"/>
            </a:endParaRPr>
          </a:p>
          <a:p>
            <a:pPr algn="r" rtl="1"/>
            <a:endParaRPr lang="fa-IR" dirty="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317" y="791900"/>
            <a:ext cx="6209328" cy="5676314"/>
          </a:xfrm>
          <a:prstGeom prst="rect">
            <a:avLst/>
          </a:prstGeom>
        </p:spPr>
      </p:pic>
      <p:sp>
        <p:nvSpPr>
          <p:cNvPr id="6" name="Left Arrow 5"/>
          <p:cNvSpPr/>
          <p:nvPr/>
        </p:nvSpPr>
        <p:spPr>
          <a:xfrm>
            <a:off x="10266681" y="2256576"/>
            <a:ext cx="647455" cy="313819"/>
          </a:xfrm>
          <a:prstGeom prst="leftArrow">
            <a:avLst/>
          </a:prstGeom>
          <a:solidFill>
            <a:srgbClr val="002060"/>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
        <p:nvSpPr>
          <p:cNvPr id="7" name="Left Arrow 6"/>
          <p:cNvSpPr/>
          <p:nvPr/>
        </p:nvSpPr>
        <p:spPr>
          <a:xfrm>
            <a:off x="10050332" y="4581709"/>
            <a:ext cx="647455" cy="305521"/>
          </a:xfrm>
          <a:prstGeom prst="leftArrow">
            <a:avLst/>
          </a:prstGeom>
          <a:solidFill>
            <a:srgbClr val="002060"/>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Tree>
    <p:extLst>
      <p:ext uri="{BB962C8B-B14F-4D97-AF65-F5344CB8AC3E}">
        <p14:creationId xmlns:p14="http://schemas.microsoft.com/office/powerpoint/2010/main" val="97184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3194" y="177763"/>
            <a:ext cx="5521058" cy="4351338"/>
          </a:xfrm>
        </p:spPr>
        <p:txBody>
          <a:bodyPr/>
          <a:lstStyle/>
          <a:p>
            <a:pPr algn="r" rtl="1"/>
            <a:endParaRPr lang="fa-IR" dirty="0" smtClean="0"/>
          </a:p>
          <a:p>
            <a:pPr marL="0" indent="0" algn="r" rtl="1">
              <a:buNone/>
            </a:pPr>
            <a:r>
              <a:rPr lang="fa-IR" b="1" dirty="0" smtClean="0"/>
              <a:t>10</a:t>
            </a:r>
            <a:r>
              <a:rPr lang="fa-IR" sz="2400" b="1" dirty="0" smtClean="0">
                <a:latin typeface="Arial" panose="020B0604020202020204" pitchFamily="34" charset="0"/>
                <a:cs typeface="B Nazanin" panose="00000400000000000000" pitchFamily="2" charset="-78"/>
              </a:rPr>
              <a:t>– تـغییر مـنـظـر شهری</a:t>
            </a:r>
          </a:p>
          <a:p>
            <a:pPr marL="0" indent="0" algn="r" rtl="1">
              <a:buNone/>
            </a:pPr>
            <a:r>
              <a:rPr lang="fa-IR" sz="2400" dirty="0" smtClean="0">
                <a:latin typeface="Arial" panose="020B0604020202020204" pitchFamily="34" charset="0"/>
                <a:cs typeface="B Nazanin" panose="00000400000000000000" pitchFamily="2" charset="-78"/>
              </a:rPr>
              <a:t>رستوران‌ها و قهوه‌خانه‌‌های روباز</a:t>
            </a:r>
          </a:p>
          <a:p>
            <a:pPr marL="0" indent="0" algn="r" rtl="1">
              <a:buNone/>
            </a:pPr>
            <a:r>
              <a:rPr lang="fa-IR" sz="2400" dirty="0" smtClean="0">
                <a:latin typeface="Arial" panose="020B0604020202020204" pitchFamily="34" charset="0"/>
                <a:cs typeface="B Nazanin" panose="00000400000000000000" pitchFamily="2" charset="-78"/>
              </a:rPr>
              <a:t>میدان‌های عمومی با آبنماها و فواره‌ها</a:t>
            </a:r>
          </a:p>
          <a:p>
            <a:pPr marL="0" indent="0" algn="r" rtl="1">
              <a:buNone/>
            </a:pPr>
            <a:r>
              <a:rPr lang="fa-IR" sz="2400" dirty="0" smtClean="0">
                <a:latin typeface="Arial" panose="020B0604020202020204" pitchFamily="34" charset="0"/>
                <a:cs typeface="B Nazanin" panose="00000400000000000000" pitchFamily="2" charset="-78"/>
              </a:rPr>
              <a:t>هوای دلپذیر در تابستان </a:t>
            </a:r>
            <a:endParaRPr lang="fa-IR" sz="2400" dirty="0">
              <a:latin typeface="Arial" panose="020B0604020202020204" pitchFamily="34" charset="0"/>
              <a:cs typeface="B Nazanin" panose="00000400000000000000" pitchFamily="2" charset="-78"/>
            </a:endParaRPr>
          </a:p>
          <a:p>
            <a:pPr marL="0" indent="0" algn="r" rtl="1">
              <a:buNone/>
            </a:pPr>
            <a:r>
              <a:rPr lang="fa-IR" sz="2400" dirty="0" smtClean="0">
                <a:latin typeface="Arial" panose="020B0604020202020204" pitchFamily="34" charset="0"/>
                <a:cs typeface="B Nazanin" panose="00000400000000000000" pitchFamily="2" charset="-78"/>
              </a:rPr>
              <a:t>زیبایی خاص زمستان با استفاده از بخاری‌های گازی شهری در کنار مسیر</a:t>
            </a:r>
          </a:p>
          <a:p>
            <a:pPr algn="r" rtl="1"/>
            <a:endParaRPr lang="fa-IR" dirty="0"/>
          </a:p>
        </p:txBody>
      </p:sp>
      <p:pic>
        <p:nvPicPr>
          <p:cNvPr id="6" name="Picture 2" descr="http://upload.wikimedia.org/wikipedia/commons/thumb/0/0f/Gefion_fountain%2C_Copenhagen.jpg/800px-Gefion_fountain%2C_Copenhag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872" y="243772"/>
            <a:ext cx="5099004" cy="341341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openhagen_harbour_garden-sbotanisk.jpg"/>
          <p:cNvPicPr>
            <a:picLocks noChangeAspect="1"/>
          </p:cNvPicPr>
          <p:nvPr/>
        </p:nvPicPr>
        <p:blipFill>
          <a:blip r:embed="rId3"/>
          <a:stretch>
            <a:fillRect/>
          </a:stretch>
        </p:blipFill>
        <p:spPr>
          <a:xfrm>
            <a:off x="5324876" y="3639316"/>
            <a:ext cx="3643338" cy="2571768"/>
          </a:xfrm>
          <a:prstGeom prst="rect">
            <a:avLst/>
          </a:prstGeom>
        </p:spPr>
      </p:pic>
      <p:sp>
        <p:nvSpPr>
          <p:cNvPr id="9" name="Rectangle 8"/>
          <p:cNvSpPr/>
          <p:nvPr/>
        </p:nvSpPr>
        <p:spPr>
          <a:xfrm>
            <a:off x="918220" y="3657187"/>
            <a:ext cx="3242626" cy="23875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www.Wikipedia.org</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
        <p:nvSpPr>
          <p:cNvPr id="10" name="Rectangle 9"/>
          <p:cNvSpPr/>
          <p:nvPr/>
        </p:nvSpPr>
        <p:spPr>
          <a:xfrm>
            <a:off x="6017224" y="6211084"/>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www.Wikipedia.org</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308283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2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404" y="143877"/>
            <a:ext cx="10515600" cy="1325563"/>
          </a:xfrm>
        </p:spPr>
        <p:txBody>
          <a:bodyPr/>
          <a:lstStyle/>
          <a:p>
            <a:pPr algn="r"/>
            <a:r>
              <a:rPr lang="fa-IR" b="1" dirty="0" smtClean="0">
                <a:latin typeface="Arial" panose="020B0604020202020204" pitchFamily="34" charset="0"/>
                <a:cs typeface="B Nazanin" panose="00000400000000000000" pitchFamily="2" charset="-78"/>
              </a:rPr>
              <a:t>میدان سیتی هال کپنهاگ </a:t>
            </a:r>
            <a:endParaRPr lang="fa-IR" b="1" dirty="0">
              <a:latin typeface="Arial" panose="020B0604020202020204" pitchFamily="34" charset="0"/>
              <a:cs typeface="B Nazanin" panose="00000400000000000000" pitchFamily="2" charset="-78"/>
            </a:endParaRPr>
          </a:p>
        </p:txBody>
      </p:sp>
      <p:sp>
        <p:nvSpPr>
          <p:cNvPr id="3" name="Content Placeholder 2"/>
          <p:cNvSpPr>
            <a:spLocks noGrp="1"/>
          </p:cNvSpPr>
          <p:nvPr>
            <p:ph idx="1"/>
          </p:nvPr>
        </p:nvSpPr>
        <p:spPr>
          <a:xfrm>
            <a:off x="6033868" y="1796831"/>
            <a:ext cx="5741962" cy="5061169"/>
          </a:xfrm>
        </p:spPr>
        <p:txBody>
          <a:bodyPr>
            <a:normAutofit/>
          </a:bodyPr>
          <a:lstStyle/>
          <a:p>
            <a:pPr algn="r" rtl="1"/>
            <a:r>
              <a:rPr lang="fa-IR" sz="2400" dirty="0" smtClean="0">
                <a:latin typeface="Arial" panose="020B0604020202020204" pitchFamily="34" charset="0"/>
                <a:cs typeface="B Nazanin" panose="00000400000000000000" pitchFamily="2" charset="-78"/>
              </a:rPr>
              <a:t>میدان سیتی هال                   مرکز شهر کپنهاگ </a:t>
            </a:r>
          </a:p>
          <a:p>
            <a:pPr marL="45720" indent="0" algn="r" rtl="1">
              <a:buNone/>
            </a:pPr>
            <a:r>
              <a:rPr lang="fa-IR" sz="2400" dirty="0">
                <a:latin typeface="Arial" panose="020B0604020202020204" pitchFamily="34" charset="0"/>
                <a:cs typeface="B Nazanin" panose="00000400000000000000" pitchFamily="2" charset="-78"/>
              </a:rPr>
              <a:t> </a:t>
            </a:r>
            <a:r>
              <a:rPr lang="fa-IR" sz="2400" dirty="0" smtClean="0">
                <a:latin typeface="Arial" panose="020B0604020202020204" pitchFamily="34" charset="0"/>
                <a:cs typeface="B Nazanin" panose="00000400000000000000" pitchFamily="2" charset="-78"/>
              </a:rPr>
              <a:t>         </a:t>
            </a:r>
            <a:r>
              <a:rPr lang="en-US" sz="2400" dirty="0" smtClean="0">
                <a:latin typeface="Arial" panose="020B0604020202020204" pitchFamily="34" charset="0"/>
                <a:cs typeface="B Nazanin" panose="00000400000000000000" pitchFamily="2" charset="-78"/>
              </a:rPr>
              <a:t> </a:t>
            </a:r>
            <a:r>
              <a:rPr lang="fa-IR" sz="1800" dirty="0" smtClean="0">
                <a:latin typeface="Arial" panose="020B0604020202020204" pitchFamily="34" charset="0"/>
                <a:cs typeface="B Nazanin" panose="00000400000000000000" pitchFamily="2" charset="-78"/>
              </a:rPr>
              <a:t>عناصر</a:t>
            </a:r>
            <a:endParaRPr lang="fa-IR" sz="1800" dirty="0">
              <a:latin typeface="Arial" panose="020B0604020202020204" pitchFamily="34" charset="0"/>
              <a:cs typeface="B Nazanin" panose="00000400000000000000" pitchFamily="2" charset="-78"/>
            </a:endParaRPr>
          </a:p>
          <a:p>
            <a:pPr algn="r" rtl="1"/>
            <a:endParaRPr lang="fa-IR" sz="2400" dirty="0" smtClean="0">
              <a:latin typeface="Arial" panose="020B0604020202020204" pitchFamily="34" charset="0"/>
              <a:cs typeface="B Nazanin" panose="00000400000000000000" pitchFamily="2" charset="-78"/>
            </a:endParaRPr>
          </a:p>
          <a:p>
            <a:pPr algn="r" rtl="1"/>
            <a:r>
              <a:rPr lang="fa-IR" sz="2400" dirty="0" smtClean="0">
                <a:latin typeface="Arial" panose="020B0604020202020204" pitchFamily="34" charset="0"/>
                <a:cs typeface="B Nazanin" panose="00000400000000000000" pitchFamily="2" charset="-78"/>
              </a:rPr>
              <a:t>بنای تالار شهر</a:t>
            </a:r>
          </a:p>
          <a:p>
            <a:pPr algn="r" rtl="1"/>
            <a:r>
              <a:rPr lang="fa-IR" sz="2400" dirty="0" smtClean="0">
                <a:latin typeface="Arial" panose="020B0604020202020204" pitchFamily="34" charset="0"/>
                <a:cs typeface="B Nazanin" panose="00000400000000000000" pitchFamily="2" charset="-78"/>
              </a:rPr>
              <a:t>ترمینال اتوبوس</a:t>
            </a:r>
          </a:p>
          <a:p>
            <a:pPr algn="r" rtl="1"/>
            <a:r>
              <a:rPr lang="fa-IR" sz="2400" dirty="0" smtClean="0">
                <a:latin typeface="Arial" panose="020B0604020202020204" pitchFamily="34" charset="0"/>
                <a:cs typeface="B Nazanin" panose="00000400000000000000" pitchFamily="2" charset="-78"/>
              </a:rPr>
              <a:t>ساختمان تالار شهربه سبک قرون وسطی </a:t>
            </a:r>
          </a:p>
          <a:p>
            <a:pPr algn="r" rtl="1"/>
            <a:endParaRPr lang="fa-IR" sz="2400" dirty="0">
              <a:latin typeface="Arial" panose="020B0604020202020204" pitchFamily="34" charset="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115" y="1325562"/>
            <a:ext cx="5619750" cy="4210050"/>
          </a:xfrm>
          <a:prstGeom prst="rect">
            <a:avLst/>
          </a:prstGeom>
        </p:spPr>
      </p:pic>
      <p:sp>
        <p:nvSpPr>
          <p:cNvPr id="4" name="Left Arrow 3"/>
          <p:cNvSpPr/>
          <p:nvPr/>
        </p:nvSpPr>
        <p:spPr>
          <a:xfrm>
            <a:off x="8409904" y="1777030"/>
            <a:ext cx="1300379" cy="425965"/>
          </a:xfrm>
          <a:prstGeom prst="leftArrow">
            <a:avLst/>
          </a:prstGeom>
          <a:solidFill>
            <a:srgbClr val="48847E"/>
          </a:solidFill>
          <a:ln>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cs typeface="B Nazanin" panose="00000400000000000000" pitchFamily="2" charset="-78"/>
              </a:rPr>
              <a:t>موقعیت</a:t>
            </a:r>
            <a:endParaRPr lang="fa-IR" dirty="0">
              <a:cs typeface="B Nazanin" panose="00000400000000000000" pitchFamily="2" charset="-78"/>
            </a:endParaRPr>
          </a:p>
        </p:txBody>
      </p:sp>
      <p:sp>
        <p:nvSpPr>
          <p:cNvPr id="6" name="Down Arrow 5"/>
          <p:cNvSpPr/>
          <p:nvPr/>
        </p:nvSpPr>
        <p:spPr>
          <a:xfrm>
            <a:off x="10718723" y="2292439"/>
            <a:ext cx="412124" cy="899599"/>
          </a:xfrm>
          <a:prstGeom prst="downArrow">
            <a:avLst/>
          </a:prstGeom>
          <a:solidFill>
            <a:srgbClr val="48847E"/>
          </a:solidFill>
          <a:ln>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cs typeface="B Nazanin" panose="00000400000000000000" pitchFamily="2" charset="-78"/>
            </a:endParaRPr>
          </a:p>
        </p:txBody>
      </p:sp>
    </p:spTree>
    <p:extLst>
      <p:ext uri="{BB962C8B-B14F-4D97-AF65-F5344CB8AC3E}">
        <p14:creationId xmlns:p14="http://schemas.microsoft.com/office/powerpoint/2010/main" val="229850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541" y="172354"/>
            <a:ext cx="9875520" cy="1356360"/>
          </a:xfrm>
        </p:spPr>
        <p:txBody>
          <a:bodyPr/>
          <a:lstStyle/>
          <a:p>
            <a:pPr algn="r"/>
            <a:r>
              <a:rPr lang="fa-IR" b="1" dirty="0" smtClean="0">
                <a:latin typeface="Arial" panose="020B0604020202020204" pitchFamily="34" charset="0"/>
                <a:cs typeface="B Nazanin" panose="00000400000000000000" pitchFamily="2" charset="-78"/>
              </a:rPr>
              <a:t>کانالِ نیهاون</a:t>
            </a:r>
            <a:r>
              <a:rPr lang="fa-IR" dirty="0" smtClean="0"/>
              <a:t/>
            </a:r>
            <a:br>
              <a:rPr lang="fa-IR" dirty="0" smtClean="0"/>
            </a:br>
            <a:endParaRPr lang="fa-IR" dirty="0"/>
          </a:p>
        </p:txBody>
      </p:sp>
      <p:sp>
        <p:nvSpPr>
          <p:cNvPr id="3" name="Content Placeholder 2"/>
          <p:cNvSpPr>
            <a:spLocks noGrp="1"/>
          </p:cNvSpPr>
          <p:nvPr>
            <p:ph idx="1"/>
          </p:nvPr>
        </p:nvSpPr>
        <p:spPr>
          <a:xfrm>
            <a:off x="1091418" y="1375458"/>
            <a:ext cx="10515600" cy="4351338"/>
          </a:xfrm>
        </p:spPr>
        <p:txBody>
          <a:bodyPr/>
          <a:lstStyle/>
          <a:p>
            <a:pPr marL="0" indent="0" algn="r" rtl="1">
              <a:buNone/>
            </a:pPr>
            <a:r>
              <a:rPr lang="fa-IR" sz="2400" dirty="0" smtClean="0">
                <a:latin typeface="Arial" panose="020B0604020202020204" pitchFamily="34" charset="0"/>
                <a:cs typeface="B Nazanin" panose="00000400000000000000" pitchFamily="2" charset="-78"/>
              </a:rPr>
              <a:t>این کانال را برای وصل کردنِ کانگنس نیتُرْو به بندر ساخته‌اند.نیهاون، با خانه‌های شیروانی‌دارِ رنگارنگ و کافه‌های سنتی، از محبوب‌ترین محله‌های توریستیِ کپنهاگ است. درست پشت این محله‌ی پر هیاهو هم به محله‌ی تاریخیِ فردریکستادن می‌رسید که ثروتمندترین منطقه‌ی شهر است و خاندان سلطنتی هم در آن زندگی می‌کنند.</a:t>
            </a:r>
          </a:p>
          <a:p>
            <a:pPr algn="r" rtl="1"/>
            <a:endParaRPr lang="fa-IR"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5955" y="2992895"/>
            <a:ext cx="4762500" cy="30670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2992" y="3038329"/>
            <a:ext cx="4410808" cy="3067050"/>
          </a:xfrm>
          <a:prstGeom prst="rect">
            <a:avLst/>
          </a:prstGeom>
        </p:spPr>
      </p:pic>
      <p:sp>
        <p:nvSpPr>
          <p:cNvPr id="7" name="Rectangle 6"/>
          <p:cNvSpPr/>
          <p:nvPr/>
        </p:nvSpPr>
        <p:spPr>
          <a:xfrm>
            <a:off x="2945970" y="6105379"/>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www.ghoghnus.net</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
        <p:nvSpPr>
          <p:cNvPr id="8" name="Rectangle 7"/>
          <p:cNvSpPr/>
          <p:nvPr/>
        </p:nvSpPr>
        <p:spPr>
          <a:xfrm>
            <a:off x="8193213" y="6091042"/>
            <a:ext cx="1910366" cy="25791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2">
                    <a:lumMod val="25000"/>
                  </a:schemeClr>
                </a:solidFill>
                <a:latin typeface="Arial" panose="020B0604020202020204" pitchFamily="34" charset="0"/>
                <a:cs typeface="B Nazanin" panose="00000400000000000000" pitchFamily="2" charset="-78"/>
              </a:rPr>
              <a:t>www.ghoghnus.net</a:t>
            </a:r>
            <a:endParaRPr lang="en-US" sz="1400" dirty="0">
              <a:ln w="0"/>
              <a:solidFill>
                <a:schemeClr val="bg2">
                  <a:lumMod val="25000"/>
                </a:schemeClr>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125842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815" y="130627"/>
            <a:ext cx="9875520" cy="1356360"/>
          </a:xfrm>
        </p:spPr>
        <p:txBody>
          <a:bodyPr/>
          <a:lstStyle/>
          <a:p>
            <a:pPr algn="r"/>
            <a:r>
              <a:rPr lang="fa-IR" dirty="0" smtClean="0">
                <a:latin typeface="Arial" panose="020B0604020202020204" pitchFamily="34" charset="0"/>
                <a:cs typeface="B Nazanin" panose="00000400000000000000" pitchFamily="2" charset="-78"/>
              </a:rPr>
              <a:t>بناهای مهم کپنهاگ</a:t>
            </a:r>
            <a:endParaRPr lang="fa-IR" dirty="0">
              <a:latin typeface="Arial" panose="020B0604020202020204" pitchFamily="34" charset="0"/>
              <a:cs typeface="B Nazanin" panose="00000400000000000000" pitchFamily="2" charset="-78"/>
            </a:endParaRPr>
          </a:p>
        </p:txBody>
      </p:sp>
      <p:pic>
        <p:nvPicPr>
          <p:cNvPr id="2050" name="Picture 2" descr="http://upload.wikimedia.org/wikipedia/commons/thumb/e/e3/Vor_Frue_Kirke_Copenhagen.jpg/1024px-Vor_Frue_Kirke_Copenhagen.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24815" y="717998"/>
            <a:ext cx="6265949" cy="40386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1001332" y="4377852"/>
            <a:ext cx="3834628" cy="1356360"/>
          </a:xfrm>
          <a:prstGeom prst="rect">
            <a:avLst/>
          </a:prstGeom>
        </p:spPr>
        <p:txBody>
          <a:bodyPr vert="horz" lIns="91440" tIns="45720" rIns="91440" bIns="45720" rtlCol="0" anchor="ctr">
            <a:normAutofit/>
          </a:bodyPr>
          <a:lstStyle>
            <a:lvl1pPr algn="l" defTabSz="914400" rtl="1" eaLnBrk="1" latinLnBrk="0" hangingPunct="1">
              <a:lnSpc>
                <a:spcPct val="90000"/>
              </a:lnSpc>
              <a:spcBef>
                <a:spcPct val="0"/>
              </a:spcBef>
              <a:buNone/>
              <a:defRPr sz="4400" kern="1200">
                <a:solidFill>
                  <a:schemeClr val="accent1"/>
                </a:solidFill>
                <a:latin typeface="+mj-lt"/>
                <a:ea typeface="+mj-ea"/>
                <a:cs typeface="+mj-cs"/>
              </a:defRPr>
            </a:lvl1pPr>
          </a:lstStyle>
          <a:p>
            <a:pPr algn="r"/>
            <a:r>
              <a:rPr lang="fa-IR" sz="2400" dirty="0" smtClean="0">
                <a:latin typeface="Arial" panose="020B0604020202020204" pitchFamily="34" charset="0"/>
                <a:cs typeface="B Nazanin" panose="00000400000000000000" pitchFamily="2" charset="-78"/>
              </a:rPr>
              <a:t>کلیسای جامع بانوی ما</a:t>
            </a:r>
            <a:endParaRPr lang="fa-IR" sz="2400" dirty="0">
              <a:latin typeface="Arial" panose="020B0604020202020204" pitchFamily="34" charset="0"/>
              <a:cs typeface="B Nazanin" panose="00000400000000000000" pitchFamily="2" charset="-78"/>
            </a:endParaRPr>
          </a:p>
        </p:txBody>
      </p:sp>
      <p:pic>
        <p:nvPicPr>
          <p:cNvPr id="2052" name="Picture 4" descr="http://upload.wikimedia.org/wikipedia/commons/thumb/5/5b/Rosenborg_-_park_setting.jpg/800px-Rosenborg_-_park_set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1430" y="1486987"/>
            <a:ext cx="5750425" cy="414108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5796127" y="5190079"/>
            <a:ext cx="3834628" cy="1356360"/>
          </a:xfrm>
          <a:prstGeom prst="rect">
            <a:avLst/>
          </a:prstGeom>
        </p:spPr>
        <p:txBody>
          <a:bodyPr vert="horz" lIns="91440" tIns="45720" rIns="91440" bIns="45720" rtlCol="0" anchor="ctr">
            <a:normAutofit/>
          </a:bodyPr>
          <a:lstStyle>
            <a:lvl1pPr algn="l" defTabSz="914400" rtl="1" eaLnBrk="1" latinLnBrk="0" hangingPunct="1">
              <a:lnSpc>
                <a:spcPct val="90000"/>
              </a:lnSpc>
              <a:spcBef>
                <a:spcPct val="0"/>
              </a:spcBef>
              <a:buNone/>
              <a:defRPr sz="4400" kern="1200">
                <a:solidFill>
                  <a:schemeClr val="accent1"/>
                </a:solidFill>
                <a:latin typeface="+mj-lt"/>
                <a:ea typeface="+mj-ea"/>
                <a:cs typeface="+mj-cs"/>
              </a:defRPr>
            </a:lvl1pPr>
          </a:lstStyle>
          <a:p>
            <a:pPr algn="r"/>
            <a:r>
              <a:rPr lang="fa-IR" sz="2400" dirty="0" smtClean="0">
                <a:latin typeface="Arial" panose="020B0604020202020204" pitchFamily="34" charset="0"/>
                <a:cs typeface="B Nazanin" panose="00000400000000000000" pitchFamily="2" charset="-78"/>
              </a:rPr>
              <a:t>قصر روزنبورگ</a:t>
            </a:r>
            <a:endParaRPr lang="fa-IR" sz="2400" dirty="0">
              <a:latin typeface="Arial" panose="020B0604020202020204" pitchFamily="34" charset="0"/>
              <a:cs typeface="B Nazanin" panose="00000400000000000000" pitchFamily="2" charset="-78"/>
            </a:endParaRPr>
          </a:p>
        </p:txBody>
      </p:sp>
      <p:pic>
        <p:nvPicPr>
          <p:cNvPr id="4" name="Picture 3"/>
          <p:cNvPicPr>
            <a:picLocks noChangeAspect="1"/>
          </p:cNvPicPr>
          <p:nvPr/>
        </p:nvPicPr>
        <p:blipFill>
          <a:blip r:embed="rId4"/>
          <a:stretch>
            <a:fillRect/>
          </a:stretch>
        </p:blipFill>
        <p:spPr>
          <a:xfrm>
            <a:off x="-195342" y="717998"/>
            <a:ext cx="3243353" cy="377985"/>
          </a:xfrm>
          <a:prstGeom prst="rect">
            <a:avLst/>
          </a:prstGeom>
        </p:spPr>
      </p:pic>
      <p:sp>
        <p:nvSpPr>
          <p:cNvPr id="10" name="Rectangle 9"/>
          <p:cNvSpPr/>
          <p:nvPr/>
        </p:nvSpPr>
        <p:spPr>
          <a:xfrm>
            <a:off x="4835960" y="5286832"/>
            <a:ext cx="3242626" cy="23875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1"/>
                </a:solidFill>
                <a:latin typeface="Arial" panose="020B0604020202020204" pitchFamily="34" charset="0"/>
                <a:cs typeface="B Nazanin" panose="00000400000000000000" pitchFamily="2" charset="-78"/>
              </a:rPr>
              <a:t>www.Wikipedia.org</a:t>
            </a:r>
            <a:endParaRPr lang="en-US" sz="1400" dirty="0">
              <a:ln w="0"/>
              <a:solidFill>
                <a:schemeClr val="bg1"/>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28433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42"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1000"/>
                                        <p:tgtEl>
                                          <p:spTgt spid="2050"/>
                                        </p:tgtEl>
                                      </p:cBhvr>
                                    </p:animEffect>
                                    <p:anim calcmode="lin" valueType="num">
                                      <p:cBhvr>
                                        <p:cTn id="16" dur="1000" fill="hold"/>
                                        <p:tgtEl>
                                          <p:spTgt spid="2050"/>
                                        </p:tgtEl>
                                        <p:attrNameLst>
                                          <p:attrName>ppt_x</p:attrName>
                                        </p:attrNameLst>
                                      </p:cBhvr>
                                      <p:tavLst>
                                        <p:tav tm="0">
                                          <p:val>
                                            <p:strVal val="#ppt_x"/>
                                          </p:val>
                                        </p:tav>
                                        <p:tav tm="100000">
                                          <p:val>
                                            <p:strVal val="#ppt_x"/>
                                          </p:val>
                                        </p:tav>
                                      </p:tavLst>
                                    </p:anim>
                                    <p:anim calcmode="lin" valueType="num">
                                      <p:cBhvr>
                                        <p:cTn id="17"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nodeType="withEffect">
                                  <p:stCondLst>
                                    <p:cond delay="0"/>
                                  </p:stCondLst>
                                  <p:childTnLst>
                                    <p:set>
                                      <p:cBhvr>
                                        <p:cTn id="24" dur="1" fill="hold">
                                          <p:stCondLst>
                                            <p:cond delay="0"/>
                                          </p:stCondLst>
                                        </p:cTn>
                                        <p:tgtEl>
                                          <p:spTgt spid="2052"/>
                                        </p:tgtEl>
                                        <p:attrNameLst>
                                          <p:attrName>style.visibility</p:attrName>
                                        </p:attrNameLst>
                                      </p:cBhvr>
                                      <p:to>
                                        <p:strVal val="visible"/>
                                      </p:to>
                                    </p:set>
                                    <p:animEffect transition="in" filter="barn(inVertical)">
                                      <p:cBhvr>
                                        <p:cTn id="25"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8786191" y="2795274"/>
            <a:ext cx="2955235" cy="1412384"/>
          </a:xfrm>
        </p:spPr>
        <p:txBody>
          <a:bodyPr>
            <a:normAutofit/>
          </a:bodyPr>
          <a:lstStyle/>
          <a:p>
            <a:r>
              <a:rPr lang="fa-IR" sz="2400" dirty="0" smtClean="0"/>
              <a:t>کاخ فردریکس بورگ</a:t>
            </a:r>
            <a:endParaRPr lang="fa-IR" sz="2400" dirty="0"/>
          </a:p>
        </p:txBody>
      </p:sp>
      <p:pic>
        <p:nvPicPr>
          <p:cNvPr id="4098" name="Picture 2" descr="http://upload.wikimedia.org/wikipedia/commons/thumb/1/1e/Frederiksberg_Slot_set_fra_pl%C3%A6nen.jpg/1024px-Frederiksberg_Slot_set_fra_pl%C3%A6nen.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60654" y="380576"/>
            <a:ext cx="4713668" cy="28492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32-kongens-nytorv.jpg"/>
          <p:cNvPicPr>
            <a:picLocks noChangeAspect="1"/>
          </p:cNvPicPr>
          <p:nvPr/>
        </p:nvPicPr>
        <p:blipFill>
          <a:blip r:embed="rId3"/>
          <a:stretch>
            <a:fillRect/>
          </a:stretch>
        </p:blipFill>
        <p:spPr>
          <a:xfrm>
            <a:off x="3984756" y="3323059"/>
            <a:ext cx="4801435" cy="2741395"/>
          </a:xfrm>
          <a:prstGeom prst="rect">
            <a:avLst/>
          </a:prstGeom>
          <a:ln>
            <a:noFill/>
          </a:ln>
          <a:effectLst>
            <a:softEdge rad="112500"/>
          </a:effectLst>
        </p:spPr>
      </p:pic>
      <p:pic>
        <p:nvPicPr>
          <p:cNvPr id="4100" name="Picture 4" descr="http://upload.wikimedia.org/wikipedia/commons/b/bb/University_Main_Buildi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062" y="380576"/>
            <a:ext cx="5086127" cy="2849222"/>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flipH="1">
            <a:off x="1594507" y="2795274"/>
            <a:ext cx="2955235" cy="1412384"/>
          </a:xfrm>
          <a:prstGeom prst="rect">
            <a:avLst/>
          </a:prstGeom>
        </p:spPr>
        <p:txBody>
          <a:bodyPr vert="horz" lIns="91440" tIns="45720" rIns="91440" bIns="45720" rtlCol="0" anchor="ctr">
            <a:normAutofit/>
          </a:bodyPr>
          <a:lstStyle>
            <a:lvl1pPr algn="l" defTabSz="914400" rtl="1" eaLnBrk="1" latinLnBrk="0" hangingPunct="1">
              <a:lnSpc>
                <a:spcPct val="90000"/>
              </a:lnSpc>
              <a:spcBef>
                <a:spcPct val="0"/>
              </a:spcBef>
              <a:buNone/>
              <a:defRPr sz="4400" kern="1200">
                <a:solidFill>
                  <a:schemeClr val="accent1"/>
                </a:solidFill>
                <a:latin typeface="+mj-lt"/>
                <a:ea typeface="+mj-ea"/>
                <a:cs typeface="+mj-cs"/>
              </a:defRPr>
            </a:lvl1pPr>
          </a:lstStyle>
          <a:p>
            <a:r>
              <a:rPr lang="fa-IR" sz="2400" dirty="0" smtClean="0"/>
              <a:t>دانشگاه کپنهاگ</a:t>
            </a:r>
            <a:endParaRPr lang="fa-IR" sz="2400" dirty="0"/>
          </a:p>
        </p:txBody>
      </p:sp>
      <p:sp>
        <p:nvSpPr>
          <p:cNvPr id="8" name="Title 1"/>
          <p:cNvSpPr txBox="1">
            <a:spLocks/>
          </p:cNvSpPr>
          <p:nvPr/>
        </p:nvSpPr>
        <p:spPr>
          <a:xfrm flipH="1">
            <a:off x="5307496" y="5557541"/>
            <a:ext cx="2955235" cy="1412384"/>
          </a:xfrm>
          <a:prstGeom prst="rect">
            <a:avLst/>
          </a:prstGeom>
        </p:spPr>
        <p:txBody>
          <a:bodyPr vert="horz" lIns="91440" tIns="45720" rIns="91440" bIns="45720" rtlCol="0" anchor="ctr">
            <a:normAutofit/>
          </a:bodyPr>
          <a:lstStyle>
            <a:lvl1pPr algn="l" defTabSz="914400" rtl="1" eaLnBrk="1" latinLnBrk="0" hangingPunct="1">
              <a:lnSpc>
                <a:spcPct val="90000"/>
              </a:lnSpc>
              <a:spcBef>
                <a:spcPct val="0"/>
              </a:spcBef>
              <a:buNone/>
              <a:defRPr sz="4400" kern="1200">
                <a:solidFill>
                  <a:schemeClr val="accent1"/>
                </a:solidFill>
                <a:latin typeface="+mj-lt"/>
                <a:ea typeface="+mj-ea"/>
                <a:cs typeface="+mj-cs"/>
              </a:defRPr>
            </a:lvl1pPr>
          </a:lstStyle>
          <a:p>
            <a:r>
              <a:rPr lang="fa-IR" sz="2400" dirty="0" smtClean="0"/>
              <a:t>تندیس فردریک هفتم</a:t>
            </a:r>
            <a:endParaRPr lang="fa-IR" sz="2400" dirty="0"/>
          </a:p>
        </p:txBody>
      </p:sp>
      <p:sp>
        <p:nvSpPr>
          <p:cNvPr id="9" name="Rectangle 8"/>
          <p:cNvSpPr/>
          <p:nvPr/>
        </p:nvSpPr>
        <p:spPr>
          <a:xfrm>
            <a:off x="-209778" y="2979931"/>
            <a:ext cx="3242626" cy="23875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1"/>
                </a:solidFill>
                <a:latin typeface="Arial" panose="020B0604020202020204" pitchFamily="34" charset="0"/>
                <a:cs typeface="B Nazanin" panose="00000400000000000000" pitchFamily="2" charset="-78"/>
              </a:rPr>
              <a:t>www.Wikipedia.org</a:t>
            </a:r>
            <a:endParaRPr lang="en-US" sz="1400" dirty="0">
              <a:ln w="0"/>
              <a:solidFill>
                <a:schemeClr val="bg1"/>
              </a:solidFill>
              <a:latin typeface="Arial" panose="020B0604020202020204" pitchFamily="34" charset="0"/>
              <a:cs typeface="B Nazanin" panose="00000400000000000000" pitchFamily="2" charset="-78"/>
            </a:endParaRPr>
          </a:p>
        </p:txBody>
      </p:sp>
      <p:sp>
        <p:nvSpPr>
          <p:cNvPr id="10" name="Rectangle 9"/>
          <p:cNvSpPr/>
          <p:nvPr/>
        </p:nvSpPr>
        <p:spPr>
          <a:xfrm>
            <a:off x="3523136" y="5796896"/>
            <a:ext cx="3242626" cy="23875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1"/>
                </a:solidFill>
                <a:latin typeface="Arial" panose="020B0604020202020204" pitchFamily="34" charset="0"/>
                <a:cs typeface="B Nazanin" panose="00000400000000000000" pitchFamily="2" charset="-78"/>
              </a:rPr>
              <a:t>www.Wikipedia.org</a:t>
            </a:r>
            <a:endParaRPr lang="en-US" sz="1400" dirty="0">
              <a:ln w="0"/>
              <a:solidFill>
                <a:schemeClr val="bg1"/>
              </a:solidFill>
              <a:latin typeface="Arial" panose="020B0604020202020204" pitchFamily="34" charset="0"/>
              <a:cs typeface="B Nazanin" panose="00000400000000000000" pitchFamily="2" charset="-78"/>
            </a:endParaRPr>
          </a:p>
        </p:txBody>
      </p:sp>
      <p:sp>
        <p:nvSpPr>
          <p:cNvPr id="11" name="Rectangle 10"/>
          <p:cNvSpPr/>
          <p:nvPr/>
        </p:nvSpPr>
        <p:spPr>
          <a:xfrm>
            <a:off x="9293234" y="2963710"/>
            <a:ext cx="3242626" cy="23875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400" dirty="0" smtClean="0">
                <a:ln w="0"/>
                <a:solidFill>
                  <a:schemeClr val="bg1"/>
                </a:solidFill>
                <a:latin typeface="Arial" panose="020B0604020202020204" pitchFamily="34" charset="0"/>
                <a:cs typeface="B Nazanin" panose="00000400000000000000" pitchFamily="2" charset="-78"/>
              </a:rPr>
              <a:t>www.Wikipedia.org</a:t>
            </a:r>
            <a:endParaRPr lang="en-US" sz="1400" dirty="0">
              <a:ln w="0"/>
              <a:solidFill>
                <a:schemeClr val="bg1"/>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3364309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2" presetClass="entr" presetSubtype="4"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additive="base">
                                        <p:cTn id="10" dur="500" fill="hold"/>
                                        <p:tgtEl>
                                          <p:spTgt spid="4098"/>
                                        </p:tgtEl>
                                        <p:attrNameLst>
                                          <p:attrName>ppt_x</p:attrName>
                                        </p:attrNameLst>
                                      </p:cBhvr>
                                      <p:tavLst>
                                        <p:tav tm="0">
                                          <p:val>
                                            <p:strVal val="#ppt_x"/>
                                          </p:val>
                                        </p:tav>
                                        <p:tav tm="100000">
                                          <p:val>
                                            <p:strVal val="#ppt_x"/>
                                          </p:val>
                                        </p:tav>
                                      </p:tavLst>
                                    </p:anim>
                                    <p:anim calcmode="lin" valueType="num">
                                      <p:cBhvr additive="base">
                                        <p:cTn id="11" dur="500" fill="hold"/>
                                        <p:tgtEl>
                                          <p:spTgt spid="4098"/>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100"/>
                                        </p:tgtEl>
                                        <p:attrNameLst>
                                          <p:attrName>style.visibility</p:attrName>
                                        </p:attrNameLst>
                                      </p:cBhvr>
                                      <p:to>
                                        <p:strVal val="visible"/>
                                      </p:to>
                                    </p:set>
                                    <p:anim calcmode="lin" valueType="num">
                                      <p:cBhvr additive="base">
                                        <p:cTn id="20" dur="500" fill="hold"/>
                                        <p:tgtEl>
                                          <p:spTgt spid="4100"/>
                                        </p:tgtEl>
                                        <p:attrNameLst>
                                          <p:attrName>ppt_x</p:attrName>
                                        </p:attrNameLst>
                                      </p:cBhvr>
                                      <p:tavLst>
                                        <p:tav tm="0">
                                          <p:val>
                                            <p:strVal val="#ppt_x"/>
                                          </p:val>
                                        </p:tav>
                                        <p:tav tm="100000">
                                          <p:val>
                                            <p:strVal val="#ppt_x"/>
                                          </p:val>
                                        </p:tav>
                                      </p:tavLst>
                                    </p:anim>
                                    <p:anim calcmode="lin" valueType="num">
                                      <p:cBhvr additive="base">
                                        <p:cTn id="21" dur="500" fill="hold"/>
                                        <p:tgtEl>
                                          <p:spTgt spid="4100"/>
                                        </p:tgtEl>
                                        <p:attrNameLst>
                                          <p:attrName>ppt_y</p:attrName>
                                        </p:attrNameLst>
                                      </p:cBhvr>
                                      <p:tavLst>
                                        <p:tav tm="0">
                                          <p:val>
                                            <p:strVal val="1+#ppt_h/2"/>
                                          </p:val>
                                        </p:tav>
                                        <p:tav tm="100000">
                                          <p:val>
                                            <p:strVal val="#ppt_y"/>
                                          </p:val>
                                        </p:tav>
                                      </p:tavLst>
                                    </p:anim>
                                  </p:childTnLst>
                                </p:cTn>
                              </p:par>
                              <p:par>
                                <p:cTn id="22" presetID="16" presetClass="entr" presetSubtype="2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smtClean="0">
                <a:latin typeface="Arial" panose="020B0604020202020204" pitchFamily="34" charset="0"/>
                <a:cs typeface="B Nazanin" panose="00000400000000000000" pitchFamily="2" charset="-78"/>
              </a:rPr>
              <a:t>منابع</a:t>
            </a:r>
            <a:endParaRPr lang="fa-IR" sz="4000" dirty="0">
              <a:latin typeface="Arial" panose="020B0604020202020204" pitchFamily="34" charset="0"/>
              <a:cs typeface="B Nazanin" panose="00000400000000000000" pitchFamily="2" charset="-78"/>
            </a:endParaRPr>
          </a:p>
        </p:txBody>
      </p:sp>
      <p:sp>
        <p:nvSpPr>
          <p:cNvPr id="3" name="Content Placeholder 2"/>
          <p:cNvSpPr>
            <a:spLocks noGrp="1"/>
          </p:cNvSpPr>
          <p:nvPr>
            <p:ph idx="1"/>
          </p:nvPr>
        </p:nvSpPr>
        <p:spPr/>
        <p:txBody>
          <a:bodyPr/>
          <a:lstStyle/>
          <a:p>
            <a:pPr marL="45720" indent="0" algn="r" rtl="1">
              <a:buNone/>
            </a:pPr>
            <a:r>
              <a:rPr lang="fa-IR" sz="2400" dirty="0" smtClean="0">
                <a:latin typeface="Arial" panose="020B0604020202020204" pitchFamily="34" charset="0"/>
                <a:cs typeface="B Nazanin" panose="00000400000000000000" pitchFamily="2" charset="-78"/>
              </a:rPr>
              <a:t>موریس،جیمز(1392)،</a:t>
            </a:r>
            <a:r>
              <a:rPr lang="fa-IR" sz="2400" dirty="0">
                <a:latin typeface="Arial" panose="020B0604020202020204" pitchFamily="34" charset="0"/>
                <a:cs typeface="B Nazanin" panose="00000400000000000000" pitchFamily="2" charset="-78"/>
              </a:rPr>
              <a:t>تاریخ شکل شهر،ترجمه راضیه رضازاده ،انتشارات دانشگاه علم و صنعت</a:t>
            </a:r>
          </a:p>
          <a:p>
            <a:pPr marL="45720" indent="0" algn="r" rtl="1">
              <a:buNone/>
            </a:pPr>
            <a:r>
              <a:rPr lang="en-US" dirty="0" smtClean="0"/>
              <a:t>www.en.Wikipedia.org</a:t>
            </a:r>
          </a:p>
          <a:p>
            <a:pPr marL="45720" indent="0" algn="r" rtl="1">
              <a:buNone/>
            </a:pPr>
            <a:r>
              <a:rPr lang="en-US" dirty="0" smtClean="0"/>
              <a:t>www.fa.Wikipedia.org</a:t>
            </a:r>
          </a:p>
          <a:p>
            <a:pPr marL="45720" indent="0" algn="r" rtl="1">
              <a:buNone/>
            </a:pPr>
            <a:r>
              <a:rPr lang="en-US" dirty="0" smtClean="0"/>
              <a:t>www.memarinews.com</a:t>
            </a:r>
          </a:p>
          <a:p>
            <a:pPr marL="45720" indent="0" algn="r" rtl="1">
              <a:buNone/>
            </a:pPr>
            <a:r>
              <a:rPr lang="en-US" dirty="0" smtClean="0"/>
              <a:t>www.zoragh.com</a:t>
            </a:r>
          </a:p>
          <a:p>
            <a:pPr marL="45720" indent="0" algn="r" rtl="1">
              <a:buNone/>
            </a:pPr>
            <a:r>
              <a:rPr lang="en-US" dirty="0" smtClean="0"/>
              <a:t>www.citynews.ir</a:t>
            </a:r>
          </a:p>
          <a:p>
            <a:pPr marL="45720" indent="0" algn="r" rtl="1">
              <a:buNone/>
            </a:pPr>
            <a:r>
              <a:rPr lang="en-US" dirty="0" smtClean="0"/>
              <a:t>www.copenhagenet.dk</a:t>
            </a:r>
            <a:endParaRPr lang="fa-IR" dirty="0"/>
          </a:p>
        </p:txBody>
      </p:sp>
    </p:spTree>
    <p:extLst>
      <p:ext uri="{BB962C8B-B14F-4D97-AF65-F5344CB8AC3E}">
        <p14:creationId xmlns:p14="http://schemas.microsoft.com/office/powerpoint/2010/main" val="19562525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a:gsLst>
            <a:gs pos="0">
              <a:srgbClr val="0070C0"/>
            </a:gs>
            <a:gs pos="100000">
              <a:srgbClr val="00B0F0"/>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11458" y="201636"/>
            <a:ext cx="9875520" cy="1356360"/>
          </a:xfrm>
        </p:spPr>
        <p:txBody>
          <a:bodyPr/>
          <a:lstStyle/>
          <a:p>
            <a:pPr algn="r"/>
            <a:r>
              <a:rPr lang="fa-IR" dirty="0" smtClean="0">
                <a:solidFill>
                  <a:schemeClr val="tx1"/>
                </a:solidFill>
                <a:cs typeface="B Nazanin" panose="00000400000000000000" pitchFamily="2" charset="-78"/>
              </a:rPr>
              <a:t>تاریخچه</a:t>
            </a:r>
            <a:endParaRPr lang="fa-IR" dirty="0">
              <a:solidFill>
                <a:schemeClr val="tx1"/>
              </a:solidFill>
              <a:cs typeface="B Nazanin" panose="00000400000000000000" pitchFamily="2" charset="-78"/>
            </a:endParaRPr>
          </a:p>
        </p:txBody>
      </p:sp>
      <p:sp>
        <p:nvSpPr>
          <p:cNvPr id="3" name="Content Placeholder 2"/>
          <p:cNvSpPr>
            <a:spLocks noGrp="1"/>
          </p:cNvSpPr>
          <p:nvPr>
            <p:ph idx="1"/>
          </p:nvPr>
        </p:nvSpPr>
        <p:spPr>
          <a:xfrm>
            <a:off x="1091418" y="1797489"/>
            <a:ext cx="10515600" cy="4351338"/>
          </a:xfrm>
        </p:spPr>
        <p:txBody>
          <a:bodyPr>
            <a:normAutofit/>
          </a:bodyPr>
          <a:lstStyle/>
          <a:p>
            <a:pPr marL="0" lvl="0" indent="0" algn="r" rtl="1">
              <a:lnSpc>
                <a:spcPct val="100000"/>
              </a:lnSpc>
              <a:spcBef>
                <a:spcPct val="20000"/>
              </a:spcBef>
              <a:buClrTx/>
              <a:buSzTx/>
              <a:buNone/>
            </a:pPr>
            <a:r>
              <a:rPr lang="fa-IR" sz="2400" dirty="0" smtClean="0">
                <a:solidFill>
                  <a:prstClr val="black"/>
                </a:solidFill>
                <a:latin typeface="Calibri"/>
                <a:cs typeface="B Nazanin" panose="00000400000000000000" pitchFamily="2" charset="-78"/>
              </a:rPr>
              <a:t>کپنهاگ </a:t>
            </a:r>
            <a:r>
              <a:rPr lang="fa-IR" sz="2400" dirty="0">
                <a:solidFill>
                  <a:prstClr val="black"/>
                </a:solidFill>
                <a:latin typeface="Calibri"/>
                <a:cs typeface="B Nazanin" panose="00000400000000000000" pitchFamily="2" charset="-78"/>
              </a:rPr>
              <a:t> </a:t>
            </a:r>
            <a:r>
              <a:rPr lang="fa-IR" sz="2400" dirty="0" smtClean="0">
                <a:solidFill>
                  <a:prstClr val="black"/>
                </a:solidFill>
                <a:latin typeface="Calibri"/>
                <a:cs typeface="B Nazanin" panose="00000400000000000000" pitchFamily="2" charset="-78"/>
              </a:rPr>
              <a:t>             دهکده ماهیگیری(هاون)</a:t>
            </a:r>
          </a:p>
          <a:p>
            <a:pPr marL="0" lvl="0" indent="0" algn="r" rtl="1">
              <a:lnSpc>
                <a:spcPct val="100000"/>
              </a:lnSpc>
              <a:spcBef>
                <a:spcPct val="20000"/>
              </a:spcBef>
              <a:buClrTx/>
              <a:buSzTx/>
              <a:buNone/>
            </a:pPr>
            <a:endParaRPr lang="fa-IR" sz="2400" dirty="0" smtClean="0">
              <a:solidFill>
                <a:prstClr val="black"/>
              </a:solidFill>
              <a:latin typeface="Calibri"/>
              <a:cs typeface="B Nazanin" panose="00000400000000000000" pitchFamily="2" charset="-78"/>
            </a:endParaRPr>
          </a:p>
          <a:p>
            <a:pPr marL="0" lvl="0" indent="0" algn="r" rtl="1">
              <a:lnSpc>
                <a:spcPct val="100000"/>
              </a:lnSpc>
              <a:spcBef>
                <a:spcPct val="20000"/>
              </a:spcBef>
              <a:buClrTx/>
              <a:buSzTx/>
              <a:buNone/>
            </a:pPr>
            <a:r>
              <a:rPr lang="fa-IR" sz="2400" dirty="0" smtClean="0">
                <a:solidFill>
                  <a:prstClr val="black"/>
                </a:solidFill>
                <a:latin typeface="Calibri"/>
                <a:cs typeface="B Nazanin" panose="00000400000000000000" pitchFamily="2" charset="-78"/>
              </a:rPr>
              <a:t> هاون                 کپنهاون (بندر بازرگانان)</a:t>
            </a:r>
            <a:endParaRPr lang="fa-IR" sz="2400" dirty="0">
              <a:solidFill>
                <a:prstClr val="black"/>
              </a:solidFill>
              <a:latin typeface="Calibri"/>
              <a:cs typeface="B Nazanin" panose="00000400000000000000" pitchFamily="2" charset="-78"/>
            </a:endParaRPr>
          </a:p>
          <a:p>
            <a:pPr marL="0" lvl="0" indent="0" algn="r" rtl="1">
              <a:lnSpc>
                <a:spcPct val="100000"/>
              </a:lnSpc>
              <a:spcBef>
                <a:spcPct val="20000"/>
              </a:spcBef>
              <a:buClrTx/>
              <a:buSzTx/>
              <a:buNone/>
            </a:pPr>
            <a:endParaRPr lang="fa-IR" sz="2400" dirty="0">
              <a:solidFill>
                <a:prstClr val="black"/>
              </a:solidFill>
              <a:latin typeface="Calibri"/>
              <a:cs typeface="B Nazanin" panose="00000400000000000000" pitchFamily="2" charset="-78"/>
            </a:endParaRPr>
          </a:p>
          <a:p>
            <a:pPr marL="0" lvl="0" indent="0" algn="r" rtl="1">
              <a:lnSpc>
                <a:spcPct val="100000"/>
              </a:lnSpc>
              <a:spcBef>
                <a:spcPct val="20000"/>
              </a:spcBef>
              <a:buClrTx/>
              <a:buSzTx/>
              <a:buNone/>
            </a:pPr>
            <a:r>
              <a:rPr lang="fa-IR" sz="2400" dirty="0">
                <a:solidFill>
                  <a:prstClr val="black"/>
                </a:solidFill>
                <a:latin typeface="Calibri"/>
                <a:cs typeface="B Nazanin" panose="00000400000000000000" pitchFamily="2" charset="-78"/>
              </a:rPr>
              <a:t>علل رشدسریع این دهکده و تبدیل شدن آن به یکی از مراکز عمده تجاری</a:t>
            </a:r>
            <a:r>
              <a:rPr lang="fa-IR" sz="2400" dirty="0" smtClean="0">
                <a:solidFill>
                  <a:prstClr val="black"/>
                </a:solidFill>
                <a:latin typeface="Calibri"/>
                <a:cs typeface="B Nazanin" panose="00000400000000000000" pitchFamily="2" charset="-78"/>
              </a:rPr>
              <a:t>:</a:t>
            </a:r>
            <a:endParaRPr lang="fa-IR" sz="2400" dirty="0">
              <a:solidFill>
                <a:prstClr val="black"/>
              </a:solidFill>
              <a:latin typeface="Calibri"/>
              <a:cs typeface="B Nazanin" panose="00000400000000000000" pitchFamily="2" charset="-78"/>
            </a:endParaRPr>
          </a:p>
          <a:p>
            <a:pPr marL="0" lvl="0" indent="0" algn="r" rtl="1">
              <a:lnSpc>
                <a:spcPct val="100000"/>
              </a:lnSpc>
              <a:spcBef>
                <a:spcPct val="20000"/>
              </a:spcBef>
              <a:buClrTx/>
              <a:buSzTx/>
              <a:buFont typeface="Wingdings" pitchFamily="2" charset="2"/>
              <a:buChar char="q"/>
            </a:pPr>
            <a:r>
              <a:rPr lang="fa-IR" sz="2400" dirty="0">
                <a:solidFill>
                  <a:prstClr val="black"/>
                </a:solidFill>
                <a:latin typeface="Calibri"/>
                <a:cs typeface="B Nazanin" panose="00000400000000000000" pitchFamily="2" charset="-78"/>
              </a:rPr>
              <a:t>موقعیت مکانی مناسب </a:t>
            </a:r>
          </a:p>
          <a:p>
            <a:pPr marL="0" lvl="0" indent="0" algn="r" rtl="1">
              <a:lnSpc>
                <a:spcPct val="100000"/>
              </a:lnSpc>
              <a:spcBef>
                <a:spcPct val="20000"/>
              </a:spcBef>
              <a:buClrTx/>
              <a:buSzTx/>
              <a:buFont typeface="Wingdings" pitchFamily="2" charset="2"/>
              <a:buChar char="q"/>
            </a:pPr>
            <a:r>
              <a:rPr lang="fa-IR" sz="2400" dirty="0">
                <a:solidFill>
                  <a:prstClr val="black"/>
                </a:solidFill>
                <a:latin typeface="Calibri"/>
                <a:cs typeface="B Nazanin" panose="00000400000000000000" pitchFamily="2" charset="-78"/>
              </a:rPr>
              <a:t>قرارداشتن در مسیر راه های تجاری دریای شمالی بالتیک  </a:t>
            </a:r>
          </a:p>
          <a:p>
            <a:pPr marL="0" lvl="0" indent="0" algn="r" rtl="1">
              <a:lnSpc>
                <a:spcPct val="100000"/>
              </a:lnSpc>
              <a:spcBef>
                <a:spcPct val="20000"/>
              </a:spcBef>
              <a:buClrTx/>
              <a:buSzTx/>
              <a:buFont typeface="Wingdings" pitchFamily="2" charset="2"/>
              <a:buChar char="q"/>
            </a:pPr>
            <a:r>
              <a:rPr lang="fa-IR" sz="2400" dirty="0">
                <a:solidFill>
                  <a:prstClr val="black"/>
                </a:solidFill>
                <a:latin typeface="Calibri"/>
                <a:cs typeface="B Nazanin" panose="00000400000000000000" pitchFamily="2" charset="-78"/>
              </a:rPr>
              <a:t>قرارداشتن در مسیرراه های تجاری قرون وسطای </a:t>
            </a:r>
          </a:p>
          <a:p>
            <a:pPr marL="0" lvl="0" indent="0" algn="r" rtl="1">
              <a:lnSpc>
                <a:spcPct val="100000"/>
              </a:lnSpc>
              <a:spcBef>
                <a:spcPct val="20000"/>
              </a:spcBef>
              <a:buClrTx/>
              <a:buSzTx/>
              <a:buNone/>
            </a:pPr>
            <a:r>
              <a:rPr lang="fa-IR" sz="2400" dirty="0">
                <a:solidFill>
                  <a:prstClr val="black"/>
                </a:solidFill>
                <a:latin typeface="Calibri"/>
                <a:cs typeface="B Nazanin" panose="00000400000000000000" pitchFamily="2" charset="-78"/>
              </a:rPr>
              <a:t>اسکاندیناوی اروپا</a:t>
            </a:r>
          </a:p>
          <a:p>
            <a:pPr marL="45720" indent="0" algn="r" rtl="1">
              <a:buNone/>
            </a:pPr>
            <a:endParaRPr lang="fa-IR" dirty="0">
              <a:cs typeface="B Nazanin" panose="00000400000000000000" pitchFamily="2" charset="-78"/>
            </a:endParaRPr>
          </a:p>
        </p:txBody>
      </p:sp>
      <p:pic>
        <p:nvPicPr>
          <p:cNvPr id="5" name="Picture 4" descr="vvgg.bmp"/>
          <p:cNvPicPr>
            <a:picLocks noChangeAspect="1"/>
          </p:cNvPicPr>
          <p:nvPr/>
        </p:nvPicPr>
        <p:blipFill>
          <a:blip r:embed="rId2"/>
          <a:stretch>
            <a:fillRect/>
          </a:stretch>
        </p:blipFill>
        <p:spPr>
          <a:xfrm>
            <a:off x="1060575" y="2222795"/>
            <a:ext cx="2571736" cy="2928910"/>
          </a:xfrm>
          <a:prstGeom prst="rect">
            <a:avLst/>
          </a:prstGeom>
          <a:ln>
            <a:noFill/>
          </a:ln>
          <a:effectLst>
            <a:outerShdw blurRad="292100" dist="139700" dir="2700000" algn="tl" rotWithShape="0">
              <a:srgbClr val="333333">
                <a:alpha val="65000"/>
              </a:srgbClr>
            </a:outerShdw>
          </a:effectLst>
        </p:spPr>
      </p:pic>
      <p:sp>
        <p:nvSpPr>
          <p:cNvPr id="8" name="Left Arrow 7"/>
          <p:cNvSpPr/>
          <p:nvPr/>
        </p:nvSpPr>
        <p:spPr>
          <a:xfrm>
            <a:off x="9690065" y="1797489"/>
            <a:ext cx="984738" cy="565883"/>
          </a:xfrm>
          <a:prstGeom prst="leftArrow">
            <a:avLst/>
          </a:prstGeom>
          <a:no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dirty="0" smtClean="0">
                <a:solidFill>
                  <a:schemeClr val="tx1"/>
                </a:solidFill>
                <a:cs typeface="B Nazanin" panose="00000400000000000000" pitchFamily="2" charset="-78"/>
              </a:rPr>
              <a:t>قرن 10</a:t>
            </a:r>
            <a:endParaRPr lang="fa-IR" sz="1600" dirty="0">
              <a:solidFill>
                <a:schemeClr val="tx1"/>
              </a:solidFill>
              <a:cs typeface="B Nazanin" panose="00000400000000000000" pitchFamily="2" charset="-78"/>
            </a:endParaRPr>
          </a:p>
        </p:txBody>
      </p:sp>
      <p:sp>
        <p:nvSpPr>
          <p:cNvPr id="9" name="Left Arrow 8"/>
          <p:cNvSpPr/>
          <p:nvPr/>
        </p:nvSpPr>
        <p:spPr>
          <a:xfrm>
            <a:off x="9690065" y="2629583"/>
            <a:ext cx="984738" cy="565883"/>
          </a:xfrm>
          <a:prstGeom prst="leftArrow">
            <a:avLst/>
          </a:prstGeom>
          <a:no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dirty="0" smtClean="0">
                <a:solidFill>
                  <a:schemeClr val="tx1"/>
                </a:solidFill>
                <a:cs typeface="B Nazanin" panose="00000400000000000000" pitchFamily="2" charset="-78"/>
              </a:rPr>
              <a:t>بغدها</a:t>
            </a:r>
            <a:endParaRPr lang="fa-IR" sz="1600" dirty="0">
              <a:solidFill>
                <a:schemeClr val="tx1"/>
              </a:solidFill>
              <a:cs typeface="B Nazanin" panose="00000400000000000000" pitchFamily="2" charset="-78"/>
            </a:endParaRPr>
          </a:p>
        </p:txBody>
      </p:sp>
      <p:sp>
        <p:nvSpPr>
          <p:cNvPr id="11" name="TextBox 10"/>
          <p:cNvSpPr txBox="1"/>
          <p:nvPr/>
        </p:nvSpPr>
        <p:spPr>
          <a:xfrm>
            <a:off x="9358888" y="5774102"/>
            <a:ext cx="2214578" cy="338554"/>
          </a:xfrm>
          <a:prstGeom prst="rect">
            <a:avLst/>
          </a:prstGeom>
          <a:noFill/>
        </p:spPr>
        <p:txBody>
          <a:bodyPr wrap="square" rtlCol="1">
            <a:spAutoFit/>
          </a:bodyPr>
          <a:lstStyle/>
          <a:p>
            <a:r>
              <a:rPr lang="fa-IR" sz="1600" dirty="0" smtClean="0">
                <a:latin typeface="Arial" panose="020B0604020202020204" pitchFamily="34" charset="0"/>
                <a:cs typeface="B Nazanin" panose="00000400000000000000" pitchFamily="2" charset="-78"/>
              </a:rPr>
              <a:t>(موریس،1392:271)</a:t>
            </a:r>
            <a:endParaRPr lang="fa-IR" sz="160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279545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9657" y="2004864"/>
            <a:ext cx="10475286" cy="4038600"/>
          </a:xfrm>
          <a:noFill/>
        </p:spPr>
        <p:txBody>
          <a:bodyPr/>
          <a:lstStyle/>
          <a:p>
            <a:pPr marL="45720" indent="0" algn="r" rtl="1">
              <a:buNone/>
            </a:pPr>
            <a:r>
              <a:rPr lang="fa-IR" sz="2400" dirty="0">
                <a:latin typeface="Arial" panose="020B0604020202020204" pitchFamily="34" charset="0"/>
                <a:cs typeface="B Nazanin" panose="00000400000000000000" pitchFamily="2" charset="-78"/>
              </a:rPr>
              <a:t>در بدو امر این بندر در ح</a:t>
            </a:r>
            <a:r>
              <a:rPr lang="fa-IR" sz="2400" dirty="0" smtClean="0">
                <a:latin typeface="Arial" panose="020B0604020202020204" pitchFamily="34" charset="0"/>
                <a:cs typeface="B Nazanin" panose="00000400000000000000" pitchFamily="2" charset="-78"/>
              </a:rPr>
              <a:t>د </a:t>
            </a:r>
            <a:r>
              <a:rPr lang="fa-IR" sz="2400" dirty="0">
                <a:latin typeface="Arial" panose="020B0604020202020204" pitchFamily="34" charset="0"/>
                <a:cs typeface="B Nazanin" panose="00000400000000000000" pitchFamily="2" charset="-78"/>
              </a:rPr>
              <a:t>فاصل دهکده واقع در منطقه خشکی زیلند و جزیره آماگر واقع شده بود</a:t>
            </a:r>
            <a:r>
              <a:rPr lang="fa-IR" sz="2400" dirty="0" smtClean="0">
                <a:latin typeface="Arial" panose="020B0604020202020204" pitchFamily="34" charset="0"/>
                <a:cs typeface="B Nazanin" panose="00000400000000000000" pitchFamily="2" charset="-78"/>
              </a:rPr>
              <a:t>.</a:t>
            </a:r>
          </a:p>
          <a:p>
            <a:pPr marL="45720" indent="0" algn="r" rtl="1">
              <a:buNone/>
            </a:pPr>
            <a:r>
              <a:rPr lang="fa-IR" sz="2400" dirty="0" smtClean="0">
                <a:latin typeface="Arial" panose="020B0604020202020204" pitchFamily="34" charset="0"/>
                <a:cs typeface="B Nazanin" panose="00000400000000000000" pitchFamily="2" charset="-78"/>
              </a:rPr>
              <a:t>1167                    بنای قصردر جزیره استراندهلم</a:t>
            </a:r>
          </a:p>
          <a:p>
            <a:pPr marL="45720" indent="0" algn="r" rtl="1">
              <a:buNone/>
            </a:pPr>
            <a:r>
              <a:rPr lang="fa-IR" sz="2400" dirty="0" smtClean="0">
                <a:latin typeface="Arial" panose="020B0604020202020204" pitchFamily="34" charset="0"/>
                <a:cs typeface="B Nazanin" panose="00000400000000000000" pitchFamily="2" charset="-78"/>
              </a:rPr>
              <a:t>1417                     تصرف </a:t>
            </a:r>
            <a:r>
              <a:rPr lang="fa-IR" sz="2400" dirty="0">
                <a:latin typeface="Arial" panose="020B0604020202020204" pitchFamily="34" charset="0"/>
                <a:cs typeface="B Nazanin" panose="00000400000000000000" pitchFamily="2" charset="-78"/>
              </a:rPr>
              <a:t>پادشاهی </a:t>
            </a:r>
            <a:r>
              <a:rPr lang="fa-IR" sz="2400" dirty="0" smtClean="0">
                <a:latin typeface="Arial" panose="020B0604020202020204" pitchFamily="34" charset="0"/>
                <a:cs typeface="B Nazanin" panose="00000400000000000000" pitchFamily="2" charset="-78"/>
              </a:rPr>
              <a:t>هلند</a:t>
            </a:r>
          </a:p>
          <a:p>
            <a:pPr marL="45720" indent="0" algn="r" rtl="1">
              <a:buNone/>
            </a:pPr>
            <a:r>
              <a:rPr lang="fa-IR" sz="1800" dirty="0" smtClean="0">
                <a:latin typeface="Arial" panose="020B0604020202020204" pitchFamily="34" charset="0"/>
                <a:cs typeface="B Nazanin" panose="00000400000000000000" pitchFamily="2" charset="-78"/>
              </a:rPr>
              <a:t>اواسط قرن 15</a:t>
            </a:r>
            <a:r>
              <a:rPr lang="fa-IR" sz="2400" dirty="0" smtClean="0">
                <a:latin typeface="Arial" panose="020B0604020202020204" pitchFamily="34" charset="0"/>
                <a:cs typeface="B Nazanin" panose="00000400000000000000" pitchFamily="2" charset="-78"/>
              </a:rPr>
              <a:t>               تبدیل به قلعه سلطنتی</a:t>
            </a:r>
          </a:p>
          <a:p>
            <a:pPr marL="45720" indent="0" algn="r" rtl="1">
              <a:buNone/>
            </a:pPr>
            <a:r>
              <a:rPr lang="fa-IR" sz="1800" dirty="0">
                <a:latin typeface="Arial" panose="020B0604020202020204" pitchFamily="34" charset="0"/>
                <a:cs typeface="B Nazanin" panose="00000400000000000000" pitchFamily="2" charset="-78"/>
              </a:rPr>
              <a:t>پایان قرن پانزدهم       </a:t>
            </a:r>
            <a:r>
              <a:rPr lang="fa-IR" sz="1800" dirty="0" smtClean="0">
                <a:latin typeface="Arial" panose="020B0604020202020204" pitchFamily="34" charset="0"/>
                <a:cs typeface="B Nazanin" panose="00000400000000000000" pitchFamily="2" charset="-78"/>
              </a:rPr>
              <a:t>         </a:t>
            </a:r>
            <a:r>
              <a:rPr lang="fa-IR" sz="2400" dirty="0">
                <a:latin typeface="Arial" panose="020B0604020202020204" pitchFamily="34" charset="0"/>
                <a:cs typeface="B Nazanin" panose="00000400000000000000" pitchFamily="2" charset="-78"/>
              </a:rPr>
              <a:t>5000 نفر </a:t>
            </a:r>
            <a:r>
              <a:rPr lang="fa-IR" sz="2400" dirty="0" smtClean="0">
                <a:latin typeface="Arial" panose="020B0604020202020204" pitchFamily="34" charset="0"/>
                <a:cs typeface="B Nazanin" panose="00000400000000000000" pitchFamily="2" charset="-78"/>
              </a:rPr>
              <a:t>جمعیت</a:t>
            </a:r>
          </a:p>
          <a:p>
            <a:pPr marL="45720" indent="0" algn="r" rtl="1">
              <a:buNone/>
            </a:pPr>
            <a:r>
              <a:rPr lang="fa-IR" sz="2400" dirty="0" smtClean="0">
                <a:latin typeface="Arial" panose="020B0604020202020204" pitchFamily="34" charset="0"/>
                <a:cs typeface="B Nazanin" panose="00000400000000000000" pitchFamily="2" charset="-78"/>
              </a:rPr>
              <a:t>1535                    فرم قرون وسطایی و تسلط قصر استراندهلم بر بندر</a:t>
            </a:r>
            <a:endParaRPr lang="en-US" sz="2400" dirty="0" smtClean="0">
              <a:latin typeface="Arial" panose="020B0604020202020204" pitchFamily="34" charset="0"/>
              <a:cs typeface="B Nazanin" panose="00000400000000000000" pitchFamily="2" charset="-78"/>
            </a:endParaRPr>
          </a:p>
          <a:p>
            <a:pPr marL="45720" indent="0" algn="r" rtl="1">
              <a:buNone/>
            </a:pPr>
            <a:r>
              <a:rPr lang="fa-IR" sz="2400" dirty="0" smtClean="0">
                <a:latin typeface="Arial" panose="020B0604020202020204" pitchFamily="34" charset="0"/>
                <a:cs typeface="B Nazanin" panose="00000400000000000000" pitchFamily="2" charset="-78"/>
              </a:rPr>
              <a:t>  </a:t>
            </a:r>
            <a:endParaRPr lang="fa-IR" sz="2400" dirty="0">
              <a:latin typeface="Arial" panose="020B0604020202020204" pitchFamily="34" charset="0"/>
              <a:cs typeface="B Nazanin" panose="00000400000000000000" pitchFamily="2" charset="-78"/>
            </a:endParaRPr>
          </a:p>
        </p:txBody>
      </p:sp>
      <p:sp>
        <p:nvSpPr>
          <p:cNvPr id="4" name="Left Arrow 3"/>
          <p:cNvSpPr/>
          <p:nvPr/>
        </p:nvSpPr>
        <p:spPr>
          <a:xfrm>
            <a:off x="9077756" y="2606102"/>
            <a:ext cx="1275240" cy="224322"/>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
        <p:nvSpPr>
          <p:cNvPr id="5" name="Left Arrow 4"/>
          <p:cNvSpPr/>
          <p:nvPr/>
        </p:nvSpPr>
        <p:spPr>
          <a:xfrm>
            <a:off x="9094431" y="3077932"/>
            <a:ext cx="1275240" cy="243040"/>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
        <p:nvSpPr>
          <p:cNvPr id="6" name="Left Arrow 5"/>
          <p:cNvSpPr/>
          <p:nvPr/>
        </p:nvSpPr>
        <p:spPr>
          <a:xfrm>
            <a:off x="9077756" y="4666044"/>
            <a:ext cx="1238148" cy="245699"/>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
        <p:nvSpPr>
          <p:cNvPr id="7" name="Left Arrow 6"/>
          <p:cNvSpPr/>
          <p:nvPr/>
        </p:nvSpPr>
        <p:spPr>
          <a:xfrm>
            <a:off x="9084596" y="4102429"/>
            <a:ext cx="647455" cy="281131"/>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
        <p:nvSpPr>
          <p:cNvPr id="8" name="Left Arrow 7"/>
          <p:cNvSpPr/>
          <p:nvPr/>
        </p:nvSpPr>
        <p:spPr>
          <a:xfrm>
            <a:off x="9094431" y="3577329"/>
            <a:ext cx="647455" cy="281131"/>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8602052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917" y="0"/>
            <a:ext cx="9875520" cy="1356360"/>
          </a:xfrm>
        </p:spPr>
        <p:txBody>
          <a:bodyPr>
            <a:normAutofit/>
          </a:bodyPr>
          <a:lstStyle/>
          <a:p>
            <a:pPr algn="r"/>
            <a:r>
              <a:rPr lang="fa-IR" sz="4000" b="1" dirty="0" smtClean="0">
                <a:solidFill>
                  <a:schemeClr val="tx1"/>
                </a:solidFill>
                <a:latin typeface="Arial" panose="020B0604020202020204" pitchFamily="34" charset="0"/>
                <a:cs typeface="B Nazanin" panose="00000400000000000000" pitchFamily="2" charset="-78"/>
              </a:rPr>
              <a:t>ساختار شهر</a:t>
            </a:r>
            <a:endParaRPr lang="fa-IR" sz="4000" b="1" dirty="0">
              <a:solidFill>
                <a:schemeClr val="tx1"/>
              </a:solidFill>
              <a:latin typeface="Arial" panose="020B0604020202020204" pitchFamily="34" charset="0"/>
              <a:cs typeface="B Nazanin" panose="00000400000000000000" pitchFamily="2" charset="-78"/>
            </a:endParaRPr>
          </a:p>
        </p:txBody>
      </p:sp>
      <p:sp>
        <p:nvSpPr>
          <p:cNvPr id="3" name="Content Placeholder 2"/>
          <p:cNvSpPr>
            <a:spLocks noGrp="1"/>
          </p:cNvSpPr>
          <p:nvPr>
            <p:ph idx="1"/>
          </p:nvPr>
        </p:nvSpPr>
        <p:spPr>
          <a:xfrm>
            <a:off x="5210659" y="678180"/>
            <a:ext cx="6501829" cy="4766027"/>
          </a:xfrm>
        </p:spPr>
        <p:txBody>
          <a:bodyPr>
            <a:normAutofit/>
          </a:bodyPr>
          <a:lstStyle/>
          <a:p>
            <a:pPr marL="45720" indent="0" algn="r" rtl="1">
              <a:buNone/>
            </a:pPr>
            <a:endParaRPr lang="fa-IR" dirty="0" smtClean="0">
              <a:latin typeface="Arial" panose="020B0604020202020204" pitchFamily="34" charset="0"/>
              <a:cs typeface="B Nazanin" panose="00000400000000000000" pitchFamily="2" charset="-78"/>
            </a:endParaRPr>
          </a:p>
          <a:p>
            <a:pPr algn="r" rtl="1"/>
            <a:r>
              <a:rPr lang="fa-IR" dirty="0" smtClean="0">
                <a:latin typeface="Arial" panose="020B0604020202020204" pitchFamily="34" charset="0"/>
                <a:cs typeface="B Nazanin" panose="00000400000000000000" pitchFamily="2" charset="-78"/>
              </a:rPr>
              <a:t>کاربرد اصول طراحی رنسانس            حکومت کریستیان چهارم </a:t>
            </a:r>
          </a:p>
          <a:p>
            <a:pPr algn="r" rtl="1"/>
            <a:r>
              <a:rPr lang="fa-IR" dirty="0" smtClean="0">
                <a:latin typeface="Arial" panose="020B0604020202020204" pitchFamily="34" charset="0"/>
                <a:cs typeface="B Nazanin" panose="00000400000000000000" pitchFamily="2" charset="-78"/>
              </a:rPr>
              <a:t>حصاردفاعی شهر                    حصاردوره ی رنسانس</a:t>
            </a:r>
          </a:p>
          <a:p>
            <a:pPr algn="r" rtl="1"/>
            <a:endParaRPr lang="fa-IR" dirty="0" smtClean="0">
              <a:latin typeface="Arial" panose="020B0604020202020204" pitchFamily="34" charset="0"/>
              <a:cs typeface="B Nazanin" panose="00000400000000000000" pitchFamily="2" charset="-78"/>
            </a:endParaRPr>
          </a:p>
          <a:p>
            <a:pPr algn="r" rtl="1"/>
            <a:r>
              <a:rPr lang="fa-IR" dirty="0">
                <a:latin typeface="Arial" panose="020B0604020202020204" pitchFamily="34" charset="0"/>
                <a:cs typeface="B Nazanin" panose="00000400000000000000" pitchFamily="2" charset="-78"/>
              </a:rPr>
              <a:t>در این دوره چند شهر کوچک  که طبق شبکه ای شطرنجی طراحی شده بودند بنیان گردیدند. این شهر ها همگی دارای حصارهای دفاعی بوده و چندین میدان در بافت آنها به چشم می </a:t>
            </a:r>
            <a:r>
              <a:rPr lang="fa-IR" dirty="0" smtClean="0">
                <a:latin typeface="Arial" panose="020B0604020202020204" pitchFamily="34" charset="0"/>
                <a:cs typeface="B Nazanin" panose="00000400000000000000" pitchFamily="2" charset="-78"/>
              </a:rPr>
              <a:t>خورد.این شهرها همگی دارای حصارهای دفاعی بوده و چندین میدان در بافت آنها به چشم می خورد</a:t>
            </a:r>
            <a:r>
              <a:rPr lang="fa-IR" dirty="0" smtClean="0">
                <a:latin typeface="Arial" panose="020B0604020202020204" pitchFamily="34" charset="0"/>
                <a:cs typeface="B Nazanin" panose="00000400000000000000" pitchFamily="2" charset="-78"/>
              </a:rPr>
              <a:t>.</a:t>
            </a:r>
            <a:endParaRPr lang="en-US" dirty="0" smtClean="0">
              <a:latin typeface="Arial" panose="020B0604020202020204" pitchFamily="34" charset="0"/>
              <a:cs typeface="B Nazanin" panose="00000400000000000000" pitchFamily="2" charset="-78"/>
            </a:endParaRPr>
          </a:p>
          <a:p>
            <a:pPr marL="0" indent="0" algn="r" rtl="1">
              <a:buNone/>
            </a:pPr>
            <a:endParaRPr lang="fa-IR" dirty="0" smtClean="0">
              <a:latin typeface="Arial" panose="020B0604020202020204" pitchFamily="34" charset="0"/>
              <a:cs typeface="B Nazanin" panose="00000400000000000000" pitchFamily="2" charset="-78"/>
            </a:endParaRPr>
          </a:p>
          <a:p>
            <a:pPr marL="45720" indent="0" algn="r" rtl="1">
              <a:buNone/>
            </a:pPr>
            <a:r>
              <a:rPr lang="fa-IR" sz="1800" dirty="0" smtClean="0">
                <a:cs typeface="B Nazanin" panose="00000400000000000000" pitchFamily="2" charset="-78"/>
              </a:rPr>
              <a:t>                         </a:t>
            </a:r>
            <a:r>
              <a:rPr lang="en-US" sz="1800" dirty="0" smtClean="0">
                <a:cs typeface="B Nazanin" panose="00000400000000000000" pitchFamily="2" charset="-78"/>
              </a:rPr>
              <a:t>     </a:t>
            </a:r>
            <a:endParaRPr lang="fa-IR" sz="1800" dirty="0" smtClean="0">
              <a:cs typeface="B Nazanin" panose="00000400000000000000" pitchFamily="2" charset="-78"/>
            </a:endParaRPr>
          </a:p>
          <a:p>
            <a:pPr marL="45720" indent="0" algn="r" rtl="1">
              <a:buNone/>
            </a:pPr>
            <a:r>
              <a:rPr lang="fa-IR" sz="1800" dirty="0" smtClean="0">
                <a:cs typeface="B Nazanin" panose="00000400000000000000" pitchFamily="2" charset="-78"/>
              </a:rPr>
              <a:t> </a:t>
            </a:r>
            <a:r>
              <a:rPr lang="fa-IR" sz="1800" dirty="0" smtClean="0">
                <a:cs typeface="B Nazanin" panose="00000400000000000000" pitchFamily="2" charset="-78"/>
              </a:rPr>
              <a:t>شهرها</a:t>
            </a:r>
            <a:endParaRPr lang="fa-IR" sz="1800" dirty="0" smtClean="0">
              <a:cs typeface="B Nazanin" panose="00000400000000000000" pitchFamily="2" charset="-78"/>
            </a:endParaRPr>
          </a:p>
          <a:p>
            <a:pPr marL="45720" indent="0" algn="r" rtl="1">
              <a:buNone/>
            </a:pPr>
            <a:r>
              <a:rPr lang="fa-IR" sz="1800" dirty="0" smtClean="0">
                <a:cs typeface="B Nazanin" panose="00000400000000000000" pitchFamily="2" charset="-78"/>
              </a:rPr>
              <a:t>                    </a:t>
            </a:r>
            <a:r>
              <a:rPr lang="en-US" sz="1800" dirty="0" smtClean="0">
                <a:cs typeface="B Nazanin" panose="00000400000000000000" pitchFamily="2" charset="-78"/>
              </a:rPr>
              <a:t>       </a:t>
            </a:r>
            <a:r>
              <a:rPr lang="fa-IR" sz="1800" dirty="0" smtClean="0">
                <a:cs typeface="B Nazanin" panose="00000400000000000000" pitchFamily="2" charset="-78"/>
              </a:rPr>
              <a:t>    </a:t>
            </a:r>
            <a:endParaRPr lang="fa-IR" sz="1800"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06033" y="678180"/>
            <a:ext cx="4651651" cy="5425910"/>
          </a:xfrm>
          <a:prstGeom prst="rect">
            <a:avLst/>
          </a:prstGeom>
        </p:spPr>
      </p:pic>
      <p:pic>
        <p:nvPicPr>
          <p:cNvPr id="6" name="Picture 5"/>
          <p:cNvPicPr>
            <a:picLocks noChangeAspect="1"/>
          </p:cNvPicPr>
          <p:nvPr/>
        </p:nvPicPr>
        <p:blipFill>
          <a:blip r:embed="rId3"/>
          <a:stretch>
            <a:fillRect/>
          </a:stretch>
        </p:blipFill>
        <p:spPr>
          <a:xfrm>
            <a:off x="3606704" y="1540721"/>
            <a:ext cx="420660" cy="493819"/>
          </a:xfrm>
          <a:prstGeom prst="rect">
            <a:avLst/>
          </a:prstGeom>
        </p:spPr>
      </p:pic>
      <p:pic>
        <p:nvPicPr>
          <p:cNvPr id="7" name="Picture 6"/>
          <p:cNvPicPr>
            <a:picLocks noChangeAspect="1"/>
          </p:cNvPicPr>
          <p:nvPr/>
        </p:nvPicPr>
        <p:blipFill>
          <a:blip r:embed="rId4"/>
          <a:stretch>
            <a:fillRect/>
          </a:stretch>
        </p:blipFill>
        <p:spPr>
          <a:xfrm>
            <a:off x="2990954" y="1125425"/>
            <a:ext cx="1231499" cy="646232"/>
          </a:xfrm>
          <a:prstGeom prst="rect">
            <a:avLst/>
          </a:prstGeom>
        </p:spPr>
      </p:pic>
      <p:pic>
        <p:nvPicPr>
          <p:cNvPr id="9" name="Picture 8"/>
          <p:cNvPicPr>
            <a:picLocks noChangeAspect="1"/>
          </p:cNvPicPr>
          <p:nvPr/>
        </p:nvPicPr>
        <p:blipFill>
          <a:blip r:embed="rId5"/>
          <a:stretch>
            <a:fillRect/>
          </a:stretch>
        </p:blipFill>
        <p:spPr>
          <a:xfrm>
            <a:off x="2923088" y="2034540"/>
            <a:ext cx="408467" cy="499915"/>
          </a:xfrm>
          <a:prstGeom prst="rect">
            <a:avLst/>
          </a:prstGeom>
        </p:spPr>
      </p:pic>
      <p:pic>
        <p:nvPicPr>
          <p:cNvPr id="10" name="Picture 9"/>
          <p:cNvPicPr>
            <a:picLocks noChangeAspect="1"/>
          </p:cNvPicPr>
          <p:nvPr/>
        </p:nvPicPr>
        <p:blipFill>
          <a:blip r:embed="rId6"/>
          <a:stretch>
            <a:fillRect/>
          </a:stretch>
        </p:blipFill>
        <p:spPr>
          <a:xfrm>
            <a:off x="1627978" y="1718987"/>
            <a:ext cx="1841152" cy="499915"/>
          </a:xfrm>
          <a:prstGeom prst="rect">
            <a:avLst/>
          </a:prstGeom>
        </p:spPr>
      </p:pic>
      <p:pic>
        <p:nvPicPr>
          <p:cNvPr id="11" name="Picture 10"/>
          <p:cNvPicPr>
            <a:picLocks noChangeAspect="1"/>
          </p:cNvPicPr>
          <p:nvPr/>
        </p:nvPicPr>
        <p:blipFill>
          <a:blip r:embed="rId7"/>
          <a:stretch>
            <a:fillRect/>
          </a:stretch>
        </p:blipFill>
        <p:spPr>
          <a:xfrm>
            <a:off x="3817034" y="2648939"/>
            <a:ext cx="426757" cy="493819"/>
          </a:xfrm>
          <a:prstGeom prst="rect">
            <a:avLst/>
          </a:prstGeom>
        </p:spPr>
      </p:pic>
      <p:pic>
        <p:nvPicPr>
          <p:cNvPr id="12" name="Picture 11"/>
          <p:cNvPicPr>
            <a:picLocks noChangeAspect="1"/>
          </p:cNvPicPr>
          <p:nvPr/>
        </p:nvPicPr>
        <p:blipFill>
          <a:blip r:embed="rId8"/>
          <a:stretch>
            <a:fillRect/>
          </a:stretch>
        </p:blipFill>
        <p:spPr>
          <a:xfrm>
            <a:off x="3690780" y="2386056"/>
            <a:ext cx="1761897" cy="493819"/>
          </a:xfrm>
          <a:prstGeom prst="rect">
            <a:avLst/>
          </a:prstGeom>
        </p:spPr>
      </p:pic>
      <p:pic>
        <p:nvPicPr>
          <p:cNvPr id="13" name="Picture 12"/>
          <p:cNvPicPr>
            <a:picLocks noChangeAspect="1"/>
          </p:cNvPicPr>
          <p:nvPr/>
        </p:nvPicPr>
        <p:blipFill>
          <a:blip r:embed="rId9"/>
          <a:stretch>
            <a:fillRect/>
          </a:stretch>
        </p:blipFill>
        <p:spPr>
          <a:xfrm>
            <a:off x="2027288" y="3391135"/>
            <a:ext cx="414564" cy="499915"/>
          </a:xfrm>
          <a:prstGeom prst="rect">
            <a:avLst/>
          </a:prstGeom>
        </p:spPr>
      </p:pic>
      <p:pic>
        <p:nvPicPr>
          <p:cNvPr id="14" name="Picture 13"/>
          <p:cNvPicPr>
            <a:picLocks noChangeAspect="1"/>
          </p:cNvPicPr>
          <p:nvPr/>
        </p:nvPicPr>
        <p:blipFill>
          <a:blip r:embed="rId10"/>
          <a:stretch>
            <a:fillRect/>
          </a:stretch>
        </p:blipFill>
        <p:spPr>
          <a:xfrm>
            <a:off x="351261" y="3190434"/>
            <a:ext cx="1835055" cy="493819"/>
          </a:xfrm>
          <a:prstGeom prst="rect">
            <a:avLst/>
          </a:prstGeom>
        </p:spPr>
      </p:pic>
      <p:pic>
        <p:nvPicPr>
          <p:cNvPr id="8" name="Picture 7"/>
          <p:cNvPicPr>
            <a:picLocks noChangeAspect="1"/>
          </p:cNvPicPr>
          <p:nvPr/>
        </p:nvPicPr>
        <p:blipFill>
          <a:blip r:embed="rId11"/>
          <a:stretch>
            <a:fillRect/>
          </a:stretch>
        </p:blipFill>
        <p:spPr>
          <a:xfrm>
            <a:off x="3606703" y="4543609"/>
            <a:ext cx="402371" cy="499915"/>
          </a:xfrm>
          <a:prstGeom prst="rect">
            <a:avLst/>
          </a:prstGeom>
        </p:spPr>
      </p:pic>
      <p:pic>
        <p:nvPicPr>
          <p:cNvPr id="16" name="Picture 15"/>
          <p:cNvPicPr>
            <a:picLocks noChangeAspect="1"/>
          </p:cNvPicPr>
          <p:nvPr/>
        </p:nvPicPr>
        <p:blipFill>
          <a:blip r:embed="rId12"/>
          <a:stretch>
            <a:fillRect/>
          </a:stretch>
        </p:blipFill>
        <p:spPr>
          <a:xfrm>
            <a:off x="3606703" y="4236104"/>
            <a:ext cx="1627773" cy="499915"/>
          </a:xfrm>
          <a:prstGeom prst="rect">
            <a:avLst/>
          </a:prstGeom>
        </p:spPr>
      </p:pic>
      <p:sp>
        <p:nvSpPr>
          <p:cNvPr id="17" name="Left Arrow 16"/>
          <p:cNvSpPr/>
          <p:nvPr/>
        </p:nvSpPr>
        <p:spPr>
          <a:xfrm>
            <a:off x="8370025" y="1109550"/>
            <a:ext cx="647455" cy="384501"/>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dirty="0">
              <a:solidFill>
                <a:schemeClr val="tx1"/>
              </a:solidFill>
              <a:cs typeface="B Nazanin" panose="00000400000000000000" pitchFamily="2" charset="-78"/>
            </a:endParaRPr>
          </a:p>
        </p:txBody>
      </p:sp>
      <p:sp>
        <p:nvSpPr>
          <p:cNvPr id="18" name="Left Arrow 17"/>
          <p:cNvSpPr/>
          <p:nvPr/>
        </p:nvSpPr>
        <p:spPr>
          <a:xfrm>
            <a:off x="8876714" y="1494051"/>
            <a:ext cx="1027651" cy="485829"/>
          </a:xfrm>
          <a:prstGeom prst="leftArrow">
            <a:avLst/>
          </a:prstGeom>
          <a:solidFill>
            <a:srgbClr val="48847E"/>
          </a:solidFill>
          <a:ln w="28575">
            <a:solidFill>
              <a:srgbClr val="48847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dirty="0" smtClean="0">
                <a:solidFill>
                  <a:schemeClr val="tx1"/>
                </a:solidFill>
                <a:cs typeface="B Nazanin" panose="00000400000000000000" pitchFamily="2" charset="-78"/>
              </a:rPr>
              <a:t>1606-1624</a:t>
            </a:r>
            <a:endParaRPr lang="fa-IR" sz="1400" dirty="0">
              <a:solidFill>
                <a:schemeClr val="tx1"/>
              </a:solidFill>
              <a:cs typeface="B Nazanin" panose="00000400000000000000" pitchFamily="2" charset="-78"/>
            </a:endParaRPr>
          </a:p>
        </p:txBody>
      </p:sp>
      <p:sp>
        <p:nvSpPr>
          <p:cNvPr id="19" name="TextBox 18"/>
          <p:cNvSpPr txBox="1"/>
          <p:nvPr/>
        </p:nvSpPr>
        <p:spPr>
          <a:xfrm>
            <a:off x="5077250" y="3721773"/>
            <a:ext cx="2214578" cy="338554"/>
          </a:xfrm>
          <a:prstGeom prst="rect">
            <a:avLst/>
          </a:prstGeom>
          <a:noFill/>
        </p:spPr>
        <p:txBody>
          <a:bodyPr wrap="square" rtlCol="1">
            <a:spAutoFit/>
          </a:bodyPr>
          <a:lstStyle/>
          <a:p>
            <a:r>
              <a:rPr lang="fa-IR" sz="1600" dirty="0" smtClean="0">
                <a:latin typeface="Arial" panose="020B0604020202020204" pitchFamily="34" charset="0"/>
                <a:cs typeface="B Nazanin" panose="00000400000000000000" pitchFamily="2" charset="-78"/>
              </a:rPr>
              <a:t>(موریس،1392:271)</a:t>
            </a:r>
            <a:endParaRPr lang="fa-IR" sz="1600" dirty="0">
              <a:latin typeface="Arial" panose="020B0604020202020204" pitchFamily="34" charset="0"/>
              <a:cs typeface="B Nazanin" panose="00000400000000000000" pitchFamily="2" charset="-78"/>
            </a:endParaRPr>
          </a:p>
        </p:txBody>
      </p:sp>
      <p:graphicFrame>
        <p:nvGraphicFramePr>
          <p:cNvPr id="4" name="Diagram 3"/>
          <p:cNvGraphicFramePr/>
          <p:nvPr>
            <p:extLst>
              <p:ext uri="{D42A27DB-BD31-4B8C-83A1-F6EECF244321}">
                <p14:modId xmlns:p14="http://schemas.microsoft.com/office/powerpoint/2010/main" val="2674297478"/>
              </p:ext>
            </p:extLst>
          </p:nvPr>
        </p:nvGraphicFramePr>
        <p:xfrm>
          <a:off x="7654702" y="4090660"/>
          <a:ext cx="3187113" cy="261596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832367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405502" y="4663407"/>
            <a:ext cx="2786231" cy="1356360"/>
          </a:xfrm>
        </p:spPr>
        <p:txBody>
          <a:bodyPr>
            <a:normAutofit/>
          </a:bodyPr>
          <a:lstStyle/>
          <a:p>
            <a:pPr algn="ctr" rtl="1"/>
            <a:r>
              <a:rPr lang="fa-IR" sz="3200" b="1" dirty="0" smtClean="0">
                <a:solidFill>
                  <a:schemeClr val="tx1"/>
                </a:solidFill>
                <a:latin typeface="Arial" panose="020B0604020202020204" pitchFamily="34" charset="0"/>
                <a:cs typeface="B Nazanin" panose="00000400000000000000" pitchFamily="2" charset="-78"/>
              </a:rPr>
              <a:t>کریستیانستاد</a:t>
            </a:r>
            <a:endParaRPr lang="fa-IR" sz="3200" b="1" dirty="0">
              <a:solidFill>
                <a:schemeClr val="tx1"/>
              </a:solidFill>
              <a:latin typeface="Arial" panose="020B0604020202020204" pitchFamily="34" charset="0"/>
              <a:cs typeface="B Nazanin" panose="00000400000000000000" pitchFamily="2" charset="-78"/>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0742" t="2330" r="13349" b="73030"/>
          <a:stretch/>
        </p:blipFill>
        <p:spPr>
          <a:xfrm>
            <a:off x="6696635" y="1358151"/>
            <a:ext cx="4639237" cy="3267638"/>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0671" t="47647" r="6520" b="15491"/>
          <a:stretch/>
        </p:blipFill>
        <p:spPr>
          <a:xfrm>
            <a:off x="1210236" y="1358151"/>
            <a:ext cx="4814047" cy="3267638"/>
          </a:xfrm>
          <a:prstGeom prst="rect">
            <a:avLst/>
          </a:prstGeom>
        </p:spPr>
      </p:pic>
      <p:sp>
        <p:nvSpPr>
          <p:cNvPr id="7" name="Title 1"/>
          <p:cNvSpPr txBox="1">
            <a:spLocks/>
          </p:cNvSpPr>
          <p:nvPr/>
        </p:nvSpPr>
        <p:spPr>
          <a:xfrm>
            <a:off x="1632835" y="4437875"/>
            <a:ext cx="2786231" cy="1356360"/>
          </a:xfrm>
          <a:prstGeom prst="rect">
            <a:avLst/>
          </a:prstGeom>
        </p:spPr>
        <p:txBody>
          <a:bodyPr vert="horz" lIns="91440" tIns="45720" rIns="91440" bIns="45720" rtlCol="0" anchor="ctr">
            <a:normAutofit/>
          </a:bodyPr>
          <a:lstStyle>
            <a:lvl1pPr algn="l" defTabSz="914400" rtl="1"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fa-IR" sz="3200" b="1" dirty="0" smtClean="0">
                <a:solidFill>
                  <a:schemeClr val="tx1"/>
                </a:solidFill>
                <a:latin typeface="Arial" panose="020B0604020202020204" pitchFamily="34" charset="0"/>
                <a:cs typeface="B Nazanin" panose="00000400000000000000" pitchFamily="2" charset="-78"/>
              </a:rPr>
              <a:t>فردریشیا</a:t>
            </a:r>
            <a:endParaRPr lang="fa-IR" sz="3200" b="1" dirty="0">
              <a:solidFill>
                <a:schemeClr val="tx1"/>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100436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gradFill>
          <a:gsLst>
            <a:gs pos="0">
              <a:srgbClr val="002060"/>
            </a:gs>
            <a:gs pos="100000">
              <a:schemeClr val="dk2">
                <a:alpha val="50000"/>
                <a:hueOff val="0"/>
                <a:satOff val="0"/>
                <a:lumOff val="0"/>
                <a:alphaOff val="0"/>
                <a:shade val="90000"/>
                <a:lumMod val="84000"/>
              </a:schemeClr>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605118"/>
            <a:ext cx="9872871" cy="5087470"/>
          </a:xfrm>
        </p:spPr>
        <p:txBody>
          <a:bodyPr>
            <a:normAutofit/>
          </a:bodyPr>
          <a:lstStyle/>
          <a:p>
            <a:pPr algn="r" rtl="1"/>
            <a:r>
              <a:rPr lang="fa-IR" dirty="0">
                <a:cs typeface="B Nazanin" panose="00000400000000000000" pitchFamily="2" charset="-78"/>
              </a:rPr>
              <a:t>دیگر اقدامات برای حفظ منافع تجاری شهر:</a:t>
            </a:r>
          </a:p>
          <a:p>
            <a:pPr marL="45720" indent="0" algn="r" rtl="1">
              <a:buNone/>
            </a:pPr>
            <a:r>
              <a:rPr lang="fa-IR" dirty="0">
                <a:cs typeface="B Nazanin" panose="00000400000000000000" pitchFamily="2" charset="-78"/>
              </a:rPr>
              <a:t>احداث مرکز دفاعی کریستیانس هون</a:t>
            </a:r>
          </a:p>
          <a:p>
            <a:pPr marL="45720" indent="0" algn="r" rtl="1">
              <a:buNone/>
            </a:pPr>
            <a:r>
              <a:rPr lang="fa-IR" dirty="0">
                <a:cs typeface="B Nazanin" panose="00000400000000000000" pitchFamily="2" charset="-78"/>
              </a:rPr>
              <a:t>احداث قلعه ای در بخش ساحلی</a:t>
            </a:r>
          </a:p>
          <a:p>
            <a:pPr marL="45720" indent="0" algn="r" rtl="1">
              <a:buNone/>
            </a:pPr>
            <a:r>
              <a:rPr lang="fa-IR" dirty="0">
                <a:cs typeface="B Nazanin" panose="00000400000000000000" pitchFamily="2" charset="-78"/>
              </a:rPr>
              <a:t>شروع عملیات ساختمانی سیستم </a:t>
            </a:r>
            <a:r>
              <a:rPr lang="fa-IR" dirty="0" smtClean="0">
                <a:cs typeface="B Nazanin" panose="00000400000000000000" pitchFamily="2" charset="-78"/>
              </a:rPr>
              <a:t>دفاعی ورودی بندر</a:t>
            </a:r>
          </a:p>
          <a:p>
            <a:pPr algn="r" rtl="1"/>
            <a:endParaRPr lang="fa-IR" dirty="0">
              <a:cs typeface="B Nazanin" panose="00000400000000000000" pitchFamily="2" charset="-78"/>
            </a:endParaRPr>
          </a:p>
          <a:p>
            <a:pPr algn="r" rtl="1"/>
            <a:r>
              <a:rPr lang="fa-IR" dirty="0">
                <a:cs typeface="B Nazanin" panose="00000400000000000000" pitchFamily="2" charset="-78"/>
              </a:rPr>
              <a:t>در سال 1661 حدود منطقه باز حفاظتی شهر در مقابل آتش توپخانه تعیین گردید.</a:t>
            </a:r>
          </a:p>
          <a:p>
            <a:pPr algn="r" rtl="1"/>
            <a:r>
              <a:rPr lang="fa-IR" dirty="0">
                <a:cs typeface="B Nazanin" panose="00000400000000000000" pitchFamily="2" charset="-78"/>
              </a:rPr>
              <a:t>همچنین طرح حصار دفاعی دیگری برای حومه شهر تهیه گردید که هرگز مورد اجرا گذارده نشد. در اواخر قرن هفدهم شهر در حدود 60000 نفر جمیت داشت.</a:t>
            </a:r>
          </a:p>
          <a:p>
            <a:pPr algn="r" rtl="1"/>
            <a:endParaRPr lang="fa-IR" dirty="0" smtClean="0">
              <a:cs typeface="B Nazanin" panose="00000400000000000000" pitchFamily="2" charset="-78"/>
            </a:endParaRPr>
          </a:p>
          <a:p>
            <a:pPr algn="r" rtl="1"/>
            <a:r>
              <a:rPr lang="fa-IR" dirty="0">
                <a:cs typeface="B Nazanin" panose="00000400000000000000" pitchFamily="2" charset="-78"/>
              </a:rPr>
              <a:t>نحوه توسعه بخش قدیمی شهر در نیمه دوم قرن نوزدهم که عمدتا به واحد های مسکونی اختصاص یافت ، شبیه پروژه رینگ اشتراوس در وین می باشد.</a:t>
            </a:r>
            <a:endParaRPr lang="en-US" dirty="0">
              <a:cs typeface="B Nazanin" panose="00000400000000000000" pitchFamily="2" charset="-78"/>
            </a:endParaRPr>
          </a:p>
          <a:p>
            <a:pPr algn="r" rtl="1"/>
            <a:endParaRPr lang="fa-IR" dirty="0">
              <a:cs typeface="B Nazanin" panose="00000400000000000000" pitchFamily="2" charset="-78"/>
            </a:endParaRPr>
          </a:p>
        </p:txBody>
      </p:sp>
      <p:sp>
        <p:nvSpPr>
          <p:cNvPr id="4" name="TextBox 3"/>
          <p:cNvSpPr txBox="1"/>
          <p:nvPr/>
        </p:nvSpPr>
        <p:spPr>
          <a:xfrm>
            <a:off x="186697" y="5069730"/>
            <a:ext cx="2214578" cy="338554"/>
          </a:xfrm>
          <a:prstGeom prst="rect">
            <a:avLst/>
          </a:prstGeom>
          <a:noFill/>
        </p:spPr>
        <p:txBody>
          <a:bodyPr wrap="square" rtlCol="1">
            <a:spAutoFit/>
          </a:bodyPr>
          <a:lstStyle/>
          <a:p>
            <a:r>
              <a:rPr lang="fa-IR" sz="1600" dirty="0" smtClean="0">
                <a:latin typeface="Arial" panose="020B0604020202020204" pitchFamily="34" charset="0"/>
                <a:cs typeface="B Nazanin" panose="00000400000000000000" pitchFamily="2" charset="-78"/>
              </a:rPr>
              <a:t>(موریس،1392:271)</a:t>
            </a:r>
            <a:endParaRPr lang="fa-IR" sz="1600" dirty="0">
              <a:latin typeface="Arial" panose="020B0604020202020204" pitchFamily="34" charset="0"/>
              <a:cs typeface="B Nazanin" panose="00000400000000000000" pitchFamily="2" charset="-78"/>
            </a:endParaRPr>
          </a:p>
        </p:txBody>
      </p:sp>
      <p:sp>
        <p:nvSpPr>
          <p:cNvPr id="5" name="TextBox 4"/>
          <p:cNvSpPr txBox="1"/>
          <p:nvPr/>
        </p:nvSpPr>
        <p:spPr>
          <a:xfrm>
            <a:off x="0" y="3872942"/>
            <a:ext cx="2214578" cy="338554"/>
          </a:xfrm>
          <a:prstGeom prst="rect">
            <a:avLst/>
          </a:prstGeom>
          <a:noFill/>
        </p:spPr>
        <p:txBody>
          <a:bodyPr wrap="square" rtlCol="1">
            <a:spAutoFit/>
          </a:bodyPr>
          <a:lstStyle/>
          <a:p>
            <a:r>
              <a:rPr lang="fa-IR" sz="1600" dirty="0" smtClean="0">
                <a:latin typeface="Arial" panose="020B0604020202020204" pitchFamily="34" charset="0"/>
                <a:cs typeface="B Nazanin" panose="00000400000000000000" pitchFamily="2" charset="-78"/>
              </a:rPr>
              <a:t>(موریس،1392:271)</a:t>
            </a:r>
            <a:endParaRPr lang="fa-IR" sz="160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35891250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303" y="280149"/>
            <a:ext cx="9875520" cy="1356360"/>
          </a:xfrm>
        </p:spPr>
        <p:txBody>
          <a:bodyPr>
            <a:normAutofit/>
          </a:bodyPr>
          <a:lstStyle/>
          <a:p>
            <a:pPr algn="r"/>
            <a:r>
              <a:rPr lang="fa-IR" sz="4000" dirty="0" smtClean="0">
                <a:cs typeface="B Nazanin" panose="00000400000000000000" pitchFamily="2" charset="-78"/>
              </a:rPr>
              <a:t>میدان آمالینبورگ</a:t>
            </a:r>
            <a:endParaRPr lang="fa-IR" sz="4000" dirty="0">
              <a:cs typeface="B Nazanin" panose="00000400000000000000" pitchFamily="2" charset="-78"/>
            </a:endParaRPr>
          </a:p>
        </p:txBody>
      </p:sp>
      <p:sp>
        <p:nvSpPr>
          <p:cNvPr id="3" name="Content Placeholder 2"/>
          <p:cNvSpPr>
            <a:spLocks noGrp="1"/>
          </p:cNvSpPr>
          <p:nvPr>
            <p:ph idx="1"/>
          </p:nvPr>
        </p:nvSpPr>
        <p:spPr>
          <a:xfrm>
            <a:off x="6239435" y="1858384"/>
            <a:ext cx="5300871" cy="4146176"/>
          </a:xfrm>
        </p:spPr>
        <p:txBody>
          <a:bodyPr>
            <a:normAutofit/>
          </a:bodyPr>
          <a:lstStyle/>
          <a:p>
            <a:pPr algn="r" rtl="1"/>
            <a:r>
              <a:rPr lang="fa-IR" dirty="0">
                <a:cs typeface="B Nazanin" panose="00000400000000000000" pitchFamily="2" charset="-78"/>
              </a:rPr>
              <a:t>مهم ترین نمونه شهرسازی رنسانس در این شهر پروژه میدان امالینبورگ است </a:t>
            </a:r>
            <a:r>
              <a:rPr lang="fa-IR" dirty="0" smtClean="0">
                <a:cs typeface="B Nazanin" panose="00000400000000000000" pitchFamily="2" charset="-78"/>
              </a:rPr>
              <a:t>که </a:t>
            </a:r>
            <a:r>
              <a:rPr lang="fa-IR" dirty="0">
                <a:cs typeface="B Nazanin" panose="00000400000000000000" pitchFamily="2" charset="-78"/>
              </a:rPr>
              <a:t>کار اجرای آن از سال 1749 با نظارت فریدریک پنجم </a:t>
            </a:r>
            <a:r>
              <a:rPr lang="fa-IR" dirty="0" smtClean="0">
                <a:cs typeface="B Nazanin" panose="00000400000000000000" pitchFamily="2" charset="-78"/>
              </a:rPr>
              <a:t>آغاز </a:t>
            </a:r>
            <a:r>
              <a:rPr lang="fa-IR" dirty="0">
                <a:cs typeface="B Nazanin" panose="00000400000000000000" pitchFamily="2" charset="-78"/>
              </a:rPr>
              <a:t>گردید. اینطرح که توسط معماری هلندی بنام نیکلای ایگتو </a:t>
            </a:r>
            <a:r>
              <a:rPr lang="fa-IR" dirty="0" smtClean="0">
                <a:cs typeface="B Nazanin" panose="00000400000000000000" pitchFamily="2" charset="-78"/>
              </a:rPr>
              <a:t>تهیه </a:t>
            </a:r>
            <a:r>
              <a:rPr lang="fa-IR" dirty="0">
                <a:cs typeface="B Nazanin" panose="00000400000000000000" pitchFamily="2" charset="-78"/>
              </a:rPr>
              <a:t>شده بود در محل یک پارک سلطنتی و </a:t>
            </a:r>
            <a:r>
              <a:rPr lang="fa-IR" dirty="0" smtClean="0">
                <a:cs typeface="B Nazanin" panose="00000400000000000000" pitchFamily="2" charset="-78"/>
              </a:rPr>
              <a:t>میدان </a:t>
            </a:r>
            <a:r>
              <a:rPr lang="fa-IR" dirty="0">
                <a:cs typeface="B Nazanin" panose="00000400000000000000" pitchFamily="2" charset="-78"/>
              </a:rPr>
              <a:t>مجاور آن اجرا گردید. پادشاه از بدو امر بر آن بود که یک مرکز جدید تجاری و بندری وابسته به آن در محل ایجاد کند. این پروژه به دلیل نزدیکی به بندر و اداره گمرکات که سبب رونق و شکوفایی تجاری آن می گردید یکی از برگزیده ترین محلات شهری معرفی شده است</a:t>
            </a:r>
            <a:r>
              <a:rPr lang="fa-IR" dirty="0" smtClean="0">
                <a:cs typeface="B Nazanin" panose="00000400000000000000" pitchFamily="2" charset="-78"/>
              </a:rPr>
              <a:t>.</a:t>
            </a:r>
          </a:p>
        </p:txBody>
      </p:sp>
      <p:pic>
        <p:nvPicPr>
          <p:cNvPr id="1026" name="Picture 2" descr="http://upload.wikimedia.org/wikipedia/commons/f/f1/Amalienborg_Palace_-_aerial_view.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085" y="1858384"/>
            <a:ext cx="5848350" cy="392430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9048309" y="5782685"/>
            <a:ext cx="2214578" cy="338554"/>
          </a:xfrm>
          <a:prstGeom prst="rect">
            <a:avLst/>
          </a:prstGeom>
          <a:noFill/>
        </p:spPr>
        <p:txBody>
          <a:bodyPr wrap="square" rtlCol="1">
            <a:spAutoFit/>
          </a:bodyPr>
          <a:lstStyle/>
          <a:p>
            <a:r>
              <a:rPr lang="fa-IR" sz="1600" dirty="0" smtClean="0">
                <a:latin typeface="Arial" panose="020B0604020202020204" pitchFamily="34" charset="0"/>
                <a:cs typeface="B Nazanin" panose="00000400000000000000" pitchFamily="2" charset="-78"/>
              </a:rPr>
              <a:t>(موریس،1392:271)</a:t>
            </a:r>
            <a:endParaRPr lang="fa-IR" sz="1600" dirty="0">
              <a:latin typeface="Arial" panose="020B0604020202020204" pitchFamily="34" charset="0"/>
              <a:cs typeface="B Nazanin" panose="00000400000000000000" pitchFamily="2" charset="-78"/>
            </a:endParaRPr>
          </a:p>
        </p:txBody>
      </p:sp>
      <p:sp>
        <p:nvSpPr>
          <p:cNvPr id="12" name="TextBox 11"/>
          <p:cNvSpPr txBox="1"/>
          <p:nvPr/>
        </p:nvSpPr>
        <p:spPr>
          <a:xfrm>
            <a:off x="1818272" y="5742561"/>
            <a:ext cx="2484785" cy="307777"/>
          </a:xfrm>
          <a:prstGeom prst="rect">
            <a:avLst/>
          </a:prstGeom>
          <a:noFill/>
        </p:spPr>
        <p:txBody>
          <a:bodyPr wrap="square" rtlCol="1">
            <a:spAutoFit/>
          </a:bodyPr>
          <a:lstStyle/>
          <a:p>
            <a:r>
              <a:rPr lang="en-US" sz="1400" dirty="0" smtClean="0">
                <a:latin typeface="Arial" panose="020B0604020202020204" pitchFamily="34" charset="0"/>
                <a:cs typeface="B Nazanin" panose="00000400000000000000" pitchFamily="2" charset="-78"/>
              </a:rPr>
              <a:t>www.copenhagenet.dk</a:t>
            </a:r>
            <a:endParaRPr lang="fa-IR" sz="140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395220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9369" y="632633"/>
            <a:ext cx="9872871" cy="4038600"/>
          </a:xfrm>
        </p:spPr>
        <p:txBody>
          <a:bodyPr/>
          <a:lstStyle/>
          <a:p>
            <a:pPr algn="r" rtl="1"/>
            <a:r>
              <a:rPr lang="fa-IR" dirty="0">
                <a:cs typeface="B Nazanin" panose="00000400000000000000" pitchFamily="2" charset="-78"/>
              </a:rPr>
              <a:t>زمین لازم برای اجرای طرح کاخ ها به چهار نفر از نجبای هلندی واگذار گردید تا طبق طراحی یکسان در چهاسوی میدان ، چهار ساختمان دو طبقه با اطاق های زیر شیروانی و سقف های بلند بنا کنند و بدین ترتیب ساخت اصلی میدان هشت ضلعی به وجود آمد. چهار ضلع دیگر میدان را عمارت های کلاه فرنگی دو طبقه ای به وجود می آوردند که در دو سوی خیابان های منتهی به میدان امالینبورگ واقع می شدند. حاصل کار (چهار کاخ است که در دو سوی هر یک از دو عمارت کلاه فرنگی قرار داشته و در مجموع یک میدان هشت ضلعی را به وجود می آورند.)</a:t>
            </a:r>
          </a:p>
          <a:p>
            <a:pPr algn="r" rtl="1"/>
            <a:endParaRPr lang="fa-IR" dirty="0">
              <a:cs typeface="B Nazanin" panose="00000400000000000000" pitchFamily="2" charset="-78"/>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23676" t="11176" r="17485" b="57843"/>
          <a:stretch/>
        </p:blipFill>
        <p:spPr>
          <a:xfrm>
            <a:off x="847165" y="3254189"/>
            <a:ext cx="5175754" cy="3084978"/>
          </a:xfrm>
          <a:prstGeom prst="rect">
            <a:avLst/>
          </a:prstGeom>
        </p:spPr>
      </p:pic>
      <p:pic>
        <p:nvPicPr>
          <p:cNvPr id="2052" name="Picture 4" descr="https://encrypted-tbn1.gstatic.com/images?q=tbn:ANd9GcRTh5XLmoTFnJREehKSIDTEs493jWtlM6gAFIXEA_bHeCWwLnb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9095" y="3254189"/>
            <a:ext cx="5033293" cy="308497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8577662" y="2810625"/>
            <a:ext cx="2214578" cy="338554"/>
          </a:xfrm>
          <a:prstGeom prst="rect">
            <a:avLst/>
          </a:prstGeom>
          <a:noFill/>
        </p:spPr>
        <p:txBody>
          <a:bodyPr wrap="square" rtlCol="1">
            <a:spAutoFit/>
          </a:bodyPr>
          <a:lstStyle/>
          <a:p>
            <a:r>
              <a:rPr lang="fa-IR" sz="1600" dirty="0" smtClean="0">
                <a:latin typeface="Arial" panose="020B0604020202020204" pitchFamily="34" charset="0"/>
                <a:cs typeface="B Nazanin" panose="00000400000000000000" pitchFamily="2" charset="-78"/>
              </a:rPr>
              <a:t>(موریس،1392:271)</a:t>
            </a:r>
            <a:endParaRPr lang="fa-IR" sz="1600" dirty="0">
              <a:latin typeface="Arial" panose="020B0604020202020204" pitchFamily="34" charset="0"/>
              <a:cs typeface="B Nazanin" panose="00000400000000000000" pitchFamily="2" charset="-78"/>
            </a:endParaRPr>
          </a:p>
        </p:txBody>
      </p:sp>
      <p:sp>
        <p:nvSpPr>
          <p:cNvPr id="10" name="TextBox 9"/>
          <p:cNvSpPr txBox="1"/>
          <p:nvPr/>
        </p:nvSpPr>
        <p:spPr>
          <a:xfrm>
            <a:off x="7633348" y="6339167"/>
            <a:ext cx="2484785" cy="307777"/>
          </a:xfrm>
          <a:prstGeom prst="rect">
            <a:avLst/>
          </a:prstGeom>
          <a:noFill/>
        </p:spPr>
        <p:txBody>
          <a:bodyPr wrap="square" rtlCol="1">
            <a:spAutoFit/>
          </a:bodyPr>
          <a:lstStyle/>
          <a:p>
            <a:r>
              <a:rPr lang="en-US" sz="1400" dirty="0" smtClean="0">
                <a:latin typeface="Arial" panose="020B0604020202020204" pitchFamily="34" charset="0"/>
                <a:cs typeface="B Nazanin" panose="00000400000000000000" pitchFamily="2" charset="-78"/>
              </a:rPr>
              <a:t>www.copenhagenet.dk</a:t>
            </a:r>
            <a:endParaRPr lang="fa-IR" sz="140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888766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additive="base">
                                        <p:cTn id="13" dur="500" fill="hold"/>
                                        <p:tgtEl>
                                          <p:spTgt spid="2052"/>
                                        </p:tgtEl>
                                        <p:attrNameLst>
                                          <p:attrName>ppt_x</p:attrName>
                                        </p:attrNameLst>
                                      </p:cBhvr>
                                      <p:tavLst>
                                        <p:tav tm="0">
                                          <p:val>
                                            <p:strVal val="#ppt_x"/>
                                          </p:val>
                                        </p:tav>
                                        <p:tav tm="100000">
                                          <p:val>
                                            <p:strVal val="#ppt_x"/>
                                          </p:val>
                                        </p:tav>
                                      </p:tavLst>
                                    </p:anim>
                                    <p:anim calcmode="lin" valueType="num">
                                      <p:cBhvr additive="base">
                                        <p:cTn id="14" dur="500" fill="hold"/>
                                        <p:tgtEl>
                                          <p:spTgt spid="205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docProps/app.xml><?xml version="1.0" encoding="utf-8"?>
<Properties xmlns="http://schemas.openxmlformats.org/officeDocument/2006/extended-properties" xmlns:vt="http://schemas.openxmlformats.org/officeDocument/2006/docPropsVTypes">
  <Template>Ion</Template>
  <TotalTime>2644</TotalTime>
  <Words>1338</Words>
  <Application>Microsoft Office PowerPoint</Application>
  <PresentationFormat>Widescreen</PresentationFormat>
  <Paragraphs>175</Paragraphs>
  <Slides>25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B Nazanin</vt:lpstr>
      <vt:lpstr>Calibri</vt:lpstr>
      <vt:lpstr>Century Gothic</vt:lpstr>
      <vt:lpstr>Times New Roman</vt:lpstr>
      <vt:lpstr>Wingdings</vt:lpstr>
      <vt:lpstr>Wingdings 3</vt:lpstr>
      <vt:lpstr>Ion</vt:lpstr>
      <vt:lpstr>PowerPoint Presentation</vt:lpstr>
      <vt:lpstr>PowerPoint Presentation</vt:lpstr>
      <vt:lpstr>تاریخچه</vt:lpstr>
      <vt:lpstr>PowerPoint Presentation</vt:lpstr>
      <vt:lpstr>ساختار شهر</vt:lpstr>
      <vt:lpstr>کریستیانستاد</vt:lpstr>
      <vt:lpstr>PowerPoint Presentation</vt:lpstr>
      <vt:lpstr>میدان آمالینبورگ</vt:lpstr>
      <vt:lpstr>PowerPoint Presentation</vt:lpstr>
      <vt:lpstr>PowerPoint Presentation</vt:lpstr>
      <vt:lpstr>PowerPoint Presentation</vt:lpstr>
      <vt:lpstr>PowerPoint Presentation</vt:lpstr>
      <vt:lpstr>حمل و نقل</vt:lpstr>
      <vt:lpstr>برنامه 10 مرحله‌ای کپنهاگ   </vt:lpstr>
      <vt:lpstr>PowerPoint Presentation</vt:lpstr>
      <vt:lpstr>PowerPoint Presentation</vt:lpstr>
      <vt:lpstr>PowerPoint Presentation</vt:lpstr>
      <vt:lpstr>PowerPoint Presentation</vt:lpstr>
      <vt:lpstr>PowerPoint Presentation</vt:lpstr>
      <vt:lpstr>PowerPoint Presentation</vt:lpstr>
      <vt:lpstr>میدان سیتی هال کپنهاگ </vt:lpstr>
      <vt:lpstr>کانالِ نیهاون </vt:lpstr>
      <vt:lpstr>بناهای مهم کپنهاگ</vt:lpstr>
      <vt:lpstr>کاخ فردریکس بورگ</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کپنهاگ</dc:title>
  <dc:creator/>
  <cp:lastModifiedBy>Sajjad</cp:lastModifiedBy>
  <cp:revision>108</cp:revision>
  <dcterms:created xsi:type="dcterms:W3CDTF">2015-04-08T07:29:17Z</dcterms:created>
  <dcterms:modified xsi:type="dcterms:W3CDTF">2019-07-18T13:56:54Z</dcterms:modified>
</cp:coreProperties>
</file>