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sldIdLst>
    <p:sldId id="256" r:id="rId2"/>
    <p:sldId id="257" r:id="rId3"/>
    <p:sldId id="258" r:id="rId4"/>
    <p:sldId id="260" r:id="rId5"/>
    <p:sldId id="273" r:id="rId6"/>
    <p:sldId id="262" r:id="rId7"/>
    <p:sldId id="264" r:id="rId8"/>
    <p:sldId id="265" r:id="rId9"/>
    <p:sldId id="266" r:id="rId10"/>
    <p:sldId id="269" r:id="rId11"/>
    <p:sldId id="272" r:id="rId12"/>
    <p:sldId id="268" r:id="rId1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66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3052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07975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52960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18871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7131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7811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4520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509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2639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02545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55524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2667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0196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45184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85003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0351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E06A4-97D5-4396-97CF-8603054D1553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B157BEC-7B8A-4B35-9466-16479EC745C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3108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6.jpeg"/><Relationship Id="rId7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hyperlink" Target="http://en.wikipedia.org/wiki/File:RedSquare_SaintBasile_(pixinn.net)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hyperlink" Target="http://en.wikipedia.org/wiki/File:Moscow-Bolshoi-Theare-1.jpg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jpg"/><Relationship Id="rId2" Type="http://schemas.openxmlformats.org/officeDocument/2006/relationships/hyperlink" Target="http://en.wikipedia.org/wiki/File:Vasnetsov_Tatary_Idut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hyperlink" Target="http://en.wikipedia.org/wiki/File:Fire_of_Moscow_181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en.wikipedia.org/wiki/File:Moscow_pano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6232" y="17846"/>
            <a:ext cx="3752950" cy="181588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2800" b="1" dirty="0">
                <a:cs typeface="B Nazanin" panose="00000400000000000000" pitchFamily="2" charset="-78"/>
              </a:rPr>
              <a:t>بسمه تعالی</a:t>
            </a:r>
          </a:p>
          <a:p>
            <a:pPr algn="ctr"/>
            <a:endParaRPr lang="fa-IR" sz="2800" b="1" dirty="0"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cs typeface="B Nazanin" panose="00000400000000000000" pitchFamily="2" charset="-78"/>
              </a:rPr>
              <a:t>تاریخ شهر و شهرسازی جهان</a:t>
            </a:r>
          </a:p>
          <a:p>
            <a:pPr algn="ctr"/>
            <a:r>
              <a:rPr lang="fa-IR" sz="2800" b="1" dirty="0">
                <a:cs typeface="B Nazanin" panose="00000400000000000000" pitchFamily="2" charset="-78"/>
              </a:rPr>
              <a:t>موضوع : بررسی شهرمسکو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55060" y="2178116"/>
            <a:ext cx="2919389" cy="403187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2800" u="sng" dirty="0" smtClean="0">
                <a:cs typeface="B Nazanin" pitchFamily="2" charset="-78"/>
              </a:rPr>
              <a:t>فهرست </a:t>
            </a:r>
            <a:r>
              <a:rPr lang="fa-IR" sz="2800" u="sng" dirty="0" smtClean="0">
                <a:cs typeface="B Nazanin" pitchFamily="2" charset="-78"/>
              </a:rPr>
              <a:t>مطالب</a:t>
            </a:r>
            <a:endParaRPr lang="fa-IR" sz="2800" dirty="0">
              <a:cs typeface="B Nazanin" pitchFamily="2" charset="-7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معرفی شهر مسکو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موقعیت جغرافیایی مسکو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تاریخچه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نقشه و ساختار شهر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روند توسعه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معماری مسکو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میدان سرخ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عناصر سازنده میدان سرخ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منابع</a:t>
            </a:r>
            <a:endParaRPr lang="fa-IR" sz="2400" dirty="0">
              <a:cs typeface="B Nazanin" pitchFamily="2" charset="-78"/>
            </a:endParaRPr>
          </a:p>
        </p:txBody>
      </p:sp>
      <p:pic>
        <p:nvPicPr>
          <p:cNvPr id="5" name="Picture 4" descr="http://www.abovephotography.com.au/Aerial-Photos/Queensland/Brisbane/Brisbane-CBD-004860-Original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0968"/>
            <a:ext cx="4003243" cy="2653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52974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http://www.eurocarb18.com/wp-content/uploads/Moscow_Kremlin-List_of_Moscow_Kremlin_towers-Moscow_Kremlin_Wall-Riverfront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77" y="3602761"/>
            <a:ext cx="3619872" cy="2412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سرخ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15089" y="1480247"/>
            <a:ext cx="5188060" cy="334932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417340" y="3279595"/>
            <a:ext cx="1410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fa-IR" dirty="0" smtClean="0">
                <a:latin typeface="Century Gothic"/>
                <a:ea typeface="+mj-ea"/>
                <a:cs typeface="B Nazanin"/>
              </a:rPr>
              <a:t>4</a:t>
            </a:r>
            <a:r>
              <a:rPr lang="fa-IR" dirty="0">
                <a:latin typeface="Century Gothic"/>
                <a:ea typeface="+mj-ea"/>
                <a:cs typeface="B Nazanin"/>
              </a:rPr>
              <a:t>. یادبود سرداران </a:t>
            </a:r>
            <a:r>
              <a:rPr lang="fa-IR" dirty="0" smtClean="0">
                <a:latin typeface="Century Gothic"/>
                <a:ea typeface="+mj-ea"/>
                <a:cs typeface="B Nazanin"/>
              </a:rPr>
              <a:t>روسی</a:t>
            </a:r>
            <a:endParaRPr lang="fa-IR" dirty="0">
              <a:latin typeface="Century Gothic"/>
              <a:ea typeface="+mj-ea"/>
              <a:cs typeface="B Nazanin"/>
            </a:endParaRPr>
          </a:p>
        </p:txBody>
      </p:sp>
      <p:pic>
        <p:nvPicPr>
          <p:cNvPr id="9" name="Picture 8" descr="http://upload.wikimedia.org/wikipedia/commons/thumb/4/49/RedSquare_SaintBasile_%28pixinn.net%29.jpg/220px-RedSquare_SaintBasile_%28pixinn.net%29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857" y="156850"/>
            <a:ext cx="2369416" cy="31483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735238" y="337111"/>
            <a:ext cx="170431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>
                <a:solidFill>
                  <a:prstClr val="black"/>
                </a:solidFill>
                <a:latin typeface="Century Gothic"/>
                <a:cs typeface="B Nazanin"/>
              </a:rPr>
              <a:t> 5. دروازه ی رستاخیز</a:t>
            </a:r>
            <a:endParaRPr lang="fa-IR" dirty="0"/>
          </a:p>
        </p:txBody>
      </p:sp>
      <p:sp>
        <p:nvSpPr>
          <p:cNvPr id="5" name="TextBox 4"/>
          <p:cNvSpPr txBox="1"/>
          <p:nvPr/>
        </p:nvSpPr>
        <p:spPr>
          <a:xfrm>
            <a:off x="7419542" y="1298884"/>
            <a:ext cx="121535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fa-IR" dirty="0">
                <a:solidFill>
                  <a:prstClr val="black"/>
                </a:solidFill>
                <a:latin typeface="Century Gothic"/>
                <a:cs typeface="B Nazanin"/>
              </a:rPr>
              <a:t>1. کلیسای سنت باسیل</a:t>
            </a:r>
          </a:p>
        </p:txBody>
      </p:sp>
      <p:pic>
        <p:nvPicPr>
          <p:cNvPr id="12" name="Picture 11" descr="http://i50.tinypic.com/297atd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608" y="4809192"/>
            <a:ext cx="3226267" cy="203801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236948" y="6266888"/>
            <a:ext cx="135165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fa-IR" dirty="0">
                <a:solidFill>
                  <a:prstClr val="black"/>
                </a:solidFill>
                <a:latin typeface="Century Gothic"/>
                <a:cs typeface="B Nazanin"/>
              </a:rPr>
              <a:t>3. مقبره ی لنین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3568" y="2970243"/>
            <a:ext cx="90120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fa-IR" dirty="0">
                <a:solidFill>
                  <a:prstClr val="black"/>
                </a:solidFill>
                <a:latin typeface="Century Gothic"/>
                <a:cs typeface="B Nazanin"/>
              </a:rPr>
              <a:t>2. کرملین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23273" y="234556"/>
            <a:ext cx="174994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fa-IR" b="1" dirty="0">
                <a:solidFill>
                  <a:prstClr val="black"/>
                </a:solidFill>
                <a:latin typeface="Century Gothic"/>
                <a:cs typeface="B Nazanin"/>
              </a:rPr>
              <a:t>عناصر تشکیل دهنده ی میدان </a:t>
            </a:r>
            <a:r>
              <a:rPr lang="fa-IR" b="1" dirty="0" smtClean="0">
                <a:solidFill>
                  <a:prstClr val="black"/>
                </a:solidFill>
                <a:latin typeface="Century Gothic"/>
                <a:cs typeface="B Nazanin"/>
              </a:rPr>
              <a:t>سرخ</a:t>
            </a:r>
            <a:endParaRPr lang="fa-IR" b="1" dirty="0">
              <a:solidFill>
                <a:prstClr val="black"/>
              </a:solidFill>
              <a:latin typeface="Century Gothic"/>
              <a:cs typeface="B Nazanin"/>
            </a:endParaRPr>
          </a:p>
        </p:txBody>
      </p:sp>
      <p:pic>
        <p:nvPicPr>
          <p:cNvPr id="3078" name="Picture 6" descr="http://s1.picofile.com/file/7617373438/2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306" y="4029516"/>
            <a:ext cx="2798694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 flipH="1">
            <a:off x="7066178" y="1945215"/>
            <a:ext cx="314190" cy="3815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6059019" y="3279595"/>
            <a:ext cx="157096" cy="6463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440760" y="3279595"/>
            <a:ext cx="144017" cy="5094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777459" y="3925926"/>
            <a:ext cx="1642413" cy="1035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4618312" y="3534317"/>
            <a:ext cx="169712" cy="147885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2622012" y="6240969"/>
            <a:ext cx="677191" cy="1502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7596336" y="3789040"/>
            <a:ext cx="360040" cy="5760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77" name="Straight Arrow Connector 3076"/>
          <p:cNvCxnSpPr/>
          <p:nvPr/>
        </p:nvCxnSpPr>
        <p:spPr>
          <a:xfrm flipH="1" flipV="1">
            <a:off x="5554963" y="4077072"/>
            <a:ext cx="1008112" cy="12961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81" name="Straight Arrow Connector 3080"/>
          <p:cNvCxnSpPr/>
          <p:nvPr/>
        </p:nvCxnSpPr>
        <p:spPr>
          <a:xfrm flipH="1">
            <a:off x="2312875" y="706443"/>
            <a:ext cx="677191" cy="2612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83" name="Straight Arrow Connector 3082"/>
          <p:cNvCxnSpPr/>
          <p:nvPr/>
        </p:nvCxnSpPr>
        <p:spPr>
          <a:xfrm>
            <a:off x="2282604" y="1489665"/>
            <a:ext cx="599411" cy="4555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5" name="Picture 24" descr="http://s5.picofile.com/file/8156168734/%D8%AF%D8%B1%D9%88%D8%A7%D8%B2%D9%87_%D8%B1%D8%B3%D8%AA%D8%A7%D8%AE%DB%8C%D8%B2_2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9278"/>
            <a:ext cx="2169360" cy="2421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655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93718" y="104890"/>
            <a:ext cx="3074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effectLst/>
                <a:cs typeface="B Nazanin" panose="00000400000000000000" pitchFamily="2" charset="-78"/>
              </a:rPr>
              <a:t>بناهای مهم مسکو</a:t>
            </a:r>
            <a:endParaRPr lang="fa-IR" sz="2800" b="1" dirty="0">
              <a:effectLst/>
              <a:cs typeface="B Nazanin" panose="00000400000000000000" pitchFamily="2" charset="-78"/>
            </a:endParaRPr>
          </a:p>
        </p:txBody>
      </p:sp>
      <p:pic>
        <p:nvPicPr>
          <p:cNvPr id="5" name="Picture 4" descr="http://www.moscow-russia-insiders-guide.com/images/park-pobedy-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97" y="278251"/>
            <a:ext cx="3024336" cy="270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227151" y="2705435"/>
            <a:ext cx="30781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</a:rPr>
              <a:t> </a:t>
            </a:r>
          </a:p>
          <a:p>
            <a:r>
              <a:rPr lang="fa-IR" sz="1600" dirty="0">
                <a:latin typeface="Times New Roman"/>
                <a:ea typeface="Times New Roman"/>
                <a:cs typeface="B Nazanin" pitchFamily="2" charset="-78"/>
              </a:rPr>
              <a:t>طاق نصرت </a:t>
            </a:r>
            <a:r>
              <a:rPr lang="fa-IR" sz="1600" dirty="0" smtClean="0">
                <a:latin typeface="Times New Roman"/>
                <a:ea typeface="Times New Roman"/>
                <a:cs typeface="B Nazanin" pitchFamily="2" charset="-78"/>
              </a:rPr>
              <a:t> </a:t>
            </a:r>
            <a:r>
              <a:rPr lang="fa-IR" sz="1600" dirty="0">
                <a:latin typeface="Times New Roman"/>
                <a:ea typeface="Times New Roman"/>
                <a:cs typeface="B Nazanin" pitchFamily="2" charset="-78"/>
              </a:rPr>
              <a:t>مسکو، </a:t>
            </a:r>
            <a:r>
              <a:rPr lang="fa-IR" sz="1600" dirty="0" smtClean="0">
                <a:latin typeface="Times New Roman"/>
                <a:ea typeface="Times New Roman"/>
                <a:cs typeface="B Nazanin" pitchFamily="2" charset="-78"/>
              </a:rPr>
              <a:t>1834-1829 </a:t>
            </a:r>
            <a:r>
              <a:rPr lang="fa-IR" sz="1600" dirty="0">
                <a:latin typeface="Times New Roman"/>
                <a:ea typeface="Times New Roman"/>
                <a:cs typeface="B Nazanin" pitchFamily="2" charset="-78"/>
              </a:rPr>
              <a:t>ساخته شد</a:t>
            </a:r>
            <a:endParaRPr lang="en-US" sz="1600" dirty="0">
              <a:effectLst/>
              <a:latin typeface="Times New Roman"/>
              <a:ea typeface="Times New Roman"/>
              <a:cs typeface="B Nazanin" pitchFamily="2" charset="-78"/>
            </a:endParaRPr>
          </a:p>
        </p:txBody>
      </p:sp>
      <p:pic>
        <p:nvPicPr>
          <p:cNvPr id="7" name="Picture 6" descr="http://s5.picofile.com/file/8156183692/shopping_center_in_red_square_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631" y="3420669"/>
            <a:ext cx="3565159" cy="2670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4842771" y="6372998"/>
            <a:ext cx="30748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600" dirty="0">
                <a:latin typeface="Calibri"/>
                <a:ea typeface="Calibri"/>
                <a:cs typeface="B Nazanin" pitchFamily="2" charset="-78"/>
              </a:rPr>
              <a:t>در ضلع شرقی </a:t>
            </a:r>
            <a:r>
              <a:rPr lang="fa-IR" sz="1600" dirty="0" smtClean="0">
                <a:latin typeface="Calibri"/>
                <a:ea typeface="Calibri"/>
                <a:cs typeface="B Nazanin" pitchFamily="2" charset="-78"/>
              </a:rPr>
              <a:t>میدان سرخ بازار </a:t>
            </a:r>
            <a:r>
              <a:rPr lang="fa-IR" sz="1600" dirty="0">
                <a:latin typeface="Calibri"/>
                <a:ea typeface="Calibri"/>
                <a:cs typeface="B Nazanin" pitchFamily="2" charset="-78"/>
              </a:rPr>
              <a:t>معروف «گوم» </a:t>
            </a:r>
            <a:endParaRPr lang="fa-IR" sz="1600" dirty="0">
              <a:cs typeface="B Nazanin" pitchFamily="2" charset="-78"/>
            </a:endParaRPr>
          </a:p>
        </p:txBody>
      </p:sp>
      <p:pic>
        <p:nvPicPr>
          <p:cNvPr id="9" name="Picture 8" descr="http://upload.wikimedia.org/wikipedia/commons/thumb/8/8b/Moscow-Bolshoi-Theare-1.jpg/220px-Moscow-Bolshoi-Theare-1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26" y="3420670"/>
            <a:ext cx="3321078" cy="2816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827584" y="6381328"/>
            <a:ext cx="1616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600" dirty="0">
                <a:latin typeface="Arial"/>
                <a:ea typeface="Times New Roman"/>
                <a:cs typeface="B Nazanin" pitchFamily="2" charset="-78"/>
              </a:rPr>
              <a:t>ساختمان</a:t>
            </a:r>
            <a:r>
              <a:rPr lang="en-US" dirty="0" smtClean="0">
                <a:latin typeface="Arial"/>
                <a:ea typeface="Times New Roman"/>
              </a:rPr>
              <a:t> </a:t>
            </a:r>
            <a:r>
              <a:rPr lang="fa-IR" sz="1600" dirty="0">
                <a:latin typeface="Arial"/>
                <a:ea typeface="Times New Roman"/>
                <a:cs typeface="B Nazanin" pitchFamily="2" charset="-78"/>
              </a:rPr>
              <a:t>تئاتر </a:t>
            </a:r>
            <a:r>
              <a:rPr lang="fa-IR" sz="1600" dirty="0">
                <a:latin typeface="Times New Roman"/>
                <a:ea typeface="Times New Roman"/>
                <a:cs typeface="B Nazanin" pitchFamily="2" charset="-78"/>
              </a:rPr>
              <a:t>بولشوی</a:t>
            </a:r>
            <a:endParaRPr lang="fa-IR" sz="1600" dirty="0">
              <a:cs typeface="B Nazanin" pitchFamily="2" charset="-78"/>
            </a:endParaRPr>
          </a:p>
        </p:txBody>
      </p:sp>
      <p:pic>
        <p:nvPicPr>
          <p:cNvPr id="1026" name="Picture 2" descr="Flickr - BBM Explorer - Luzhniki Stadium, Mosco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631" y="617240"/>
            <a:ext cx="3704008" cy="223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793718" y="2875782"/>
            <a:ext cx="2347117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1600" dirty="0">
                <a:latin typeface="Times New Roman"/>
                <a:ea typeface="Times New Roman"/>
                <a:cs typeface="B Nazanin" pitchFamily="2" charset="-78"/>
              </a:rPr>
              <a:t>ورزشگاه </a:t>
            </a:r>
            <a:r>
              <a:rPr lang="fa-IR" sz="1600" dirty="0" smtClean="0">
                <a:latin typeface="Times New Roman"/>
                <a:ea typeface="Times New Roman"/>
                <a:cs typeface="B Nazanin" pitchFamily="2" charset="-78"/>
              </a:rPr>
              <a:t>لوژنتسکی</a:t>
            </a:r>
            <a:r>
              <a:rPr lang="en-US" sz="1600" dirty="0" err="1">
                <a:latin typeface="Times New Roman"/>
                <a:ea typeface="Times New Roman"/>
              </a:rPr>
              <a:t>Luzhnetsky</a:t>
            </a:r>
            <a:r>
              <a:rPr lang="en-US" sz="1600" dirty="0">
                <a:latin typeface="Times New Roman"/>
                <a:ea typeface="Times New Roman"/>
              </a:rPr>
              <a:t> </a:t>
            </a:r>
            <a:endParaRPr lang="fa-IR" sz="1600" dirty="0">
              <a:latin typeface="Times New Roman"/>
              <a:ea typeface="Times New Roman"/>
              <a:cs typeface="B Nazanin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78002" y="6531048"/>
            <a:ext cx="19647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>
                <a:solidFill>
                  <a:prstClr val="black"/>
                </a:solidFill>
                <a:latin typeface="Calibri"/>
                <a:ea typeface="Calibri"/>
                <a:cs typeface="B Nazanin" pitchFamily="2" charset="-78"/>
              </a:rPr>
              <a:t>www.en.wekipedia.org)</a:t>
            </a:r>
            <a:r>
              <a:rPr lang="fa-IR" sz="1400" dirty="0" smtClean="0">
                <a:solidFill>
                  <a:prstClr val="black"/>
                </a:solidFill>
                <a:latin typeface="Calibri"/>
                <a:ea typeface="Calibri"/>
                <a:cs typeface="B Nazanin" pitchFamily="2" charset="-78"/>
              </a:rPr>
              <a:t>)</a:t>
            </a:r>
            <a:endParaRPr lang="fa-IR" sz="1400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959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59632" y="764704"/>
            <a:ext cx="7560840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fa-IR" sz="2800" dirty="0" smtClean="0">
                <a:latin typeface="Century Gothic"/>
                <a:ea typeface="+mj-ea"/>
                <a:cs typeface="B Nazanin"/>
              </a:rPr>
              <a:t>منابع</a:t>
            </a:r>
            <a:endParaRPr lang="fa-IR" sz="2000" dirty="0" smtClean="0">
              <a:latin typeface="Century Gothic"/>
              <a:ea typeface="+mj-ea"/>
              <a:cs typeface="B Nazanin"/>
            </a:endParaRPr>
          </a:p>
          <a:p>
            <a:pPr marL="342900" lvl="0" indent="-34290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  <a:buFont typeface="Arial" panose="020B0604020202020204" pitchFamily="34" charset="0"/>
              <a:buChar char="•"/>
            </a:pPr>
            <a:r>
              <a:rPr lang="fa-IR" sz="2000" dirty="0" smtClean="0">
                <a:latin typeface="Century Gothic"/>
                <a:ea typeface="+mj-ea"/>
                <a:cs typeface="B Nazanin"/>
              </a:rPr>
              <a:t>موریس </a:t>
            </a:r>
            <a:r>
              <a:rPr lang="fa-IR" sz="2000" dirty="0">
                <a:latin typeface="Century Gothic"/>
                <a:ea typeface="+mj-ea"/>
                <a:cs typeface="B Nazanin"/>
              </a:rPr>
              <a:t>، </a:t>
            </a:r>
            <a:r>
              <a:rPr lang="fa-IR" sz="2000" dirty="0" smtClean="0">
                <a:latin typeface="Century Gothic"/>
                <a:ea typeface="+mj-ea"/>
                <a:cs typeface="B Nazanin"/>
              </a:rPr>
              <a:t>جیمز </a:t>
            </a:r>
            <a:r>
              <a:rPr lang="fa-IR" sz="2000" dirty="0">
                <a:latin typeface="Century Gothic"/>
                <a:ea typeface="+mj-ea"/>
                <a:cs typeface="B Nazanin"/>
              </a:rPr>
              <a:t>، </a:t>
            </a:r>
            <a:r>
              <a:rPr lang="fa-IR" sz="2000" dirty="0" smtClean="0">
                <a:latin typeface="Century Gothic"/>
                <a:ea typeface="+mj-ea"/>
                <a:cs typeface="B Nazanin"/>
              </a:rPr>
              <a:t>1392 </a:t>
            </a:r>
            <a:r>
              <a:rPr lang="fa-IR" sz="2000" dirty="0">
                <a:latin typeface="Century Gothic"/>
                <a:ea typeface="+mj-ea"/>
                <a:cs typeface="B Nazanin"/>
              </a:rPr>
              <a:t>، </a:t>
            </a:r>
            <a:r>
              <a:rPr lang="fa-IR" sz="2000" dirty="0" smtClean="0">
                <a:latin typeface="Century Gothic"/>
                <a:ea typeface="+mj-ea"/>
                <a:cs typeface="B Nazanin"/>
              </a:rPr>
              <a:t>تاریخ شکل شهر تا انقلاب صنعتی،ترجمه </a:t>
            </a:r>
            <a:r>
              <a:rPr lang="fa-IR" sz="2000" dirty="0">
                <a:latin typeface="Century Gothic"/>
                <a:ea typeface="+mj-ea"/>
                <a:cs typeface="B Nazanin"/>
              </a:rPr>
              <a:t>مرضیه رضازاده ، دانشگاه علم و صنعت</a:t>
            </a:r>
          </a:p>
          <a:p>
            <a:pPr marL="342900" lvl="0" indent="-34290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  <a:buFont typeface="Arial" panose="020B0604020202020204" pitchFamily="34" charset="0"/>
              <a:buChar char="•"/>
            </a:pPr>
            <a:r>
              <a:rPr lang="fa-IR" sz="2000" dirty="0">
                <a:latin typeface="Century Gothic"/>
                <a:ea typeface="+mj-ea"/>
                <a:cs typeface="B Nazanin"/>
              </a:rPr>
              <a:t>فرید ، یدالله ، </a:t>
            </a:r>
            <a:r>
              <a:rPr lang="fa-IR" sz="2000" dirty="0" smtClean="0">
                <a:latin typeface="Century Gothic"/>
                <a:ea typeface="+mj-ea"/>
                <a:cs typeface="B Nazanin"/>
              </a:rPr>
              <a:t>1391 </a:t>
            </a:r>
            <a:r>
              <a:rPr lang="fa-IR" sz="2000" dirty="0">
                <a:latin typeface="Century Gothic"/>
                <a:ea typeface="+mj-ea"/>
                <a:cs typeface="B Nazanin"/>
              </a:rPr>
              <a:t>، </a:t>
            </a:r>
            <a:r>
              <a:rPr lang="fa-IR" sz="2000" dirty="0" smtClean="0">
                <a:latin typeface="Century Gothic"/>
                <a:ea typeface="+mj-ea"/>
                <a:cs typeface="B Nazanin"/>
              </a:rPr>
              <a:t>جغرافیا و شهرشناسی، انتشارت </a:t>
            </a:r>
            <a:r>
              <a:rPr lang="fa-IR" sz="2000" dirty="0">
                <a:latin typeface="Century Gothic"/>
                <a:ea typeface="+mj-ea"/>
                <a:cs typeface="B Nazanin"/>
              </a:rPr>
              <a:t>دانشگاه </a:t>
            </a:r>
            <a:r>
              <a:rPr lang="fa-IR" sz="2000" dirty="0" smtClean="0">
                <a:latin typeface="Century Gothic"/>
                <a:ea typeface="+mj-ea"/>
                <a:cs typeface="B Nazanin"/>
              </a:rPr>
              <a:t>تبریز</a:t>
            </a:r>
          </a:p>
          <a:p>
            <a:pPr marL="342900" lvl="0" indent="-34290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entury Gothic"/>
                <a:ea typeface="+mj-ea"/>
                <a:cs typeface="B Nazanin"/>
              </a:rPr>
              <a:t>www</a:t>
            </a:r>
            <a:r>
              <a:rPr lang="en-US" sz="2000" dirty="0">
                <a:latin typeface="Century Gothic"/>
                <a:ea typeface="+mj-ea"/>
                <a:cs typeface="B Nazanin"/>
              </a:rPr>
              <a:t>. </a:t>
            </a:r>
            <a:r>
              <a:rPr lang="en-US" sz="2000" dirty="0" smtClean="0">
                <a:latin typeface="Century Gothic"/>
                <a:ea typeface="+mj-ea"/>
                <a:cs typeface="B Nazanin"/>
              </a:rPr>
              <a:t>En.wekipedia.org</a:t>
            </a:r>
            <a:endParaRPr lang="fa-IR" sz="2000" dirty="0">
              <a:latin typeface="Century Gothic"/>
              <a:ea typeface="+mj-ea"/>
              <a:cs typeface="B Nazanin"/>
            </a:endParaRPr>
          </a:p>
        </p:txBody>
      </p:sp>
    </p:spTree>
    <p:extLst>
      <p:ext uri="{BB962C8B-B14F-4D97-AF65-F5344CB8AC3E}">
        <p14:creationId xmlns:p14="http://schemas.microsoft.com/office/powerpoint/2010/main" val="402286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1983" y="1597671"/>
            <a:ext cx="719763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ar-SA" sz="2000" dirty="0">
                <a:latin typeface="Calibri"/>
                <a:ea typeface="Calibri"/>
                <a:cs typeface="B Nazanin" panose="00000400000000000000" pitchFamily="2" charset="-78"/>
              </a:rPr>
              <a:t>این </a:t>
            </a:r>
            <a:r>
              <a:rPr lang="ar-SA" sz="2000" dirty="0" smtClean="0">
                <a:latin typeface="Calibri"/>
                <a:ea typeface="Calibri"/>
                <a:cs typeface="B Nazanin" panose="00000400000000000000" pitchFamily="2" charset="-78"/>
              </a:rPr>
              <a:t>شهرمرکز </a:t>
            </a:r>
            <a:r>
              <a:rPr lang="ar-SA" sz="2000" dirty="0">
                <a:latin typeface="Calibri"/>
                <a:ea typeface="Calibri"/>
                <a:cs typeface="B Nazanin" panose="00000400000000000000" pitchFamily="2" charset="-78"/>
              </a:rPr>
              <a:t>سیاسی، اقتصادی، فرهنگی و علمی بزرگ در روسیه و</a:t>
            </a:r>
            <a:r>
              <a:rPr lang="en-US" sz="2000" dirty="0">
                <a:latin typeface="Calibri"/>
                <a:ea typeface="Calibri"/>
                <a:cs typeface="B Nazanin" panose="00000400000000000000" pitchFamily="2" charset="-78"/>
              </a:rPr>
              <a:t> </a:t>
            </a:r>
            <a:r>
              <a:rPr lang="ar-SA" sz="2000" dirty="0" smtClean="0">
                <a:latin typeface="Calibri"/>
                <a:ea typeface="Calibri"/>
                <a:cs typeface="B Nazanin" panose="00000400000000000000" pitchFamily="2" charset="-78"/>
              </a:rPr>
              <a:t>اروپا و </a:t>
            </a:r>
            <a:r>
              <a:rPr lang="ar-SA" sz="2000" dirty="0">
                <a:latin typeface="Calibri"/>
                <a:ea typeface="Calibri"/>
                <a:cs typeface="B Nazanin" panose="00000400000000000000" pitchFamily="2" charset="-78"/>
              </a:rPr>
              <a:t>یکی از بزرگترین </a:t>
            </a:r>
            <a:r>
              <a:rPr lang="ar-SA" sz="2000" dirty="0" smtClean="0">
                <a:latin typeface="Calibri"/>
                <a:ea typeface="Calibri"/>
                <a:cs typeface="B Nazanin" panose="00000400000000000000" pitchFamily="2" charset="-78"/>
              </a:rPr>
              <a:t>شهر</a:t>
            </a:r>
            <a:r>
              <a:rPr lang="fa-IR" sz="2000" dirty="0" smtClean="0">
                <a:latin typeface="Calibri"/>
                <a:ea typeface="Calibri"/>
                <a:cs typeface="B Nazanin" panose="00000400000000000000" pitchFamily="2" charset="-78"/>
              </a:rPr>
              <a:t>ها</a:t>
            </a:r>
            <a:r>
              <a:rPr lang="ar-SA" sz="2000" dirty="0" smtClean="0">
                <a:latin typeface="Calibri"/>
                <a:ea typeface="Calibri"/>
                <a:cs typeface="B Nazanin" panose="00000400000000000000" pitchFamily="2" charset="-78"/>
              </a:rPr>
              <a:t>ی </a:t>
            </a:r>
            <a:r>
              <a:rPr lang="fa-IR" sz="2000" dirty="0" smtClean="0">
                <a:latin typeface="Calibri"/>
                <a:ea typeface="Calibri"/>
                <a:cs typeface="B Nazanin" panose="00000400000000000000" pitchFamily="2" charset="-78"/>
              </a:rPr>
              <a:t> اقتصادی </a:t>
            </a:r>
            <a:r>
              <a:rPr lang="ar-SA" sz="2000" dirty="0" smtClean="0">
                <a:latin typeface="Calibri"/>
                <a:ea typeface="Calibri"/>
                <a:cs typeface="B Nazanin" panose="00000400000000000000" pitchFamily="2" charset="-78"/>
              </a:rPr>
              <a:t>جهان است</a:t>
            </a:r>
            <a:r>
              <a:rPr lang="fa-IR" sz="2000" dirty="0">
                <a:latin typeface="Calibri"/>
                <a:ea typeface="Calibri"/>
                <a:cs typeface="B Nazanin" panose="00000400000000000000" pitchFamily="2" charset="-78"/>
              </a:rPr>
              <a:t>. </a:t>
            </a:r>
            <a:r>
              <a:rPr lang="fa-IR" sz="2000" dirty="0" smtClean="0">
                <a:latin typeface="Calibri"/>
                <a:ea typeface="Calibri"/>
                <a:cs typeface="B Nazanin" panose="00000400000000000000" pitchFamily="2" charset="-78"/>
              </a:rPr>
              <a:t>در </a:t>
            </a:r>
            <a:r>
              <a:rPr lang="fa-IR" sz="2000" dirty="0">
                <a:latin typeface="Calibri"/>
                <a:ea typeface="Calibri"/>
                <a:cs typeface="B Nazanin" panose="00000400000000000000" pitchFamily="2" charset="-78"/>
              </a:rPr>
              <a:t>حدود 12 میلیون نفر جمیعت دارد و ششمین شهر پرجمیعت </a:t>
            </a:r>
            <a:r>
              <a:rPr lang="fa-IR" sz="2000" dirty="0" smtClean="0">
                <a:latin typeface="Calibri"/>
                <a:ea typeface="Calibri"/>
                <a:cs typeface="B Nazanin" panose="00000400000000000000" pitchFamily="2" charset="-78"/>
              </a:rPr>
              <a:t>دنیاست.</a:t>
            </a:r>
            <a:endParaRPr lang="ar-YE" sz="20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algn="ctr"/>
            <a:endParaRPr lang="fa-IR" sz="2000" dirty="0"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64955" y="933018"/>
            <a:ext cx="270939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>
              <a:defRPr/>
            </a:pPr>
            <a:r>
              <a:rPr lang="fa-IR" sz="3200" b="1" dirty="0" smtClean="0">
                <a:effectLst/>
                <a:cs typeface="B Nazanin" panose="00000400000000000000" pitchFamily="2" charset="-78"/>
              </a:rPr>
              <a:t>معرفی</a:t>
            </a:r>
            <a:r>
              <a:rPr lang="fa-IR" sz="3200" b="1" dirty="0" smtClean="0">
                <a:effectLst>
                  <a:reflection blurRad="6350" stA="55000" endA="300" endPos="45500" dir="5400000" sy="-100000" algn="bl" rotWithShape="0"/>
                </a:effectLst>
                <a:cs typeface="B Nazanin" panose="00000400000000000000" pitchFamily="2" charset="-78"/>
              </a:rPr>
              <a:t> </a:t>
            </a:r>
            <a:r>
              <a:rPr lang="fa-IR" sz="3200" b="1" dirty="0" smtClean="0">
                <a:effectLst/>
                <a:cs typeface="B Nazanin" panose="00000400000000000000" pitchFamily="2" charset="-78"/>
              </a:rPr>
              <a:t>شهر</a:t>
            </a:r>
            <a:r>
              <a:rPr lang="fa-IR" sz="3200" b="1" dirty="0" smtClean="0">
                <a:effectLst>
                  <a:reflection blurRad="6350" stA="55000" endA="300" endPos="45500" dir="5400000" sy="-100000" algn="bl" rotWithShape="0"/>
                </a:effectLst>
                <a:cs typeface="B Nazanin" panose="00000400000000000000" pitchFamily="2" charset="-78"/>
              </a:rPr>
              <a:t> </a:t>
            </a:r>
            <a:r>
              <a:rPr lang="fa-IR" sz="3200" b="1" dirty="0" smtClean="0">
                <a:effectLst/>
                <a:cs typeface="B Nazanin" panose="00000400000000000000" pitchFamily="2" charset="-78"/>
              </a:rPr>
              <a:t>مسکو</a:t>
            </a:r>
            <a:endParaRPr lang="fa-IR" sz="3200" b="1" dirty="0">
              <a:effectLst/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7565" y="2680757"/>
            <a:ext cx="2196435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>
              <a:defRPr/>
            </a:pPr>
            <a:r>
              <a:rPr lang="fa-IR" sz="3200" b="1" dirty="0">
                <a:effectLst/>
                <a:cs typeface="B Nazanin" panose="00000400000000000000" pitchFamily="2" charset="-78"/>
              </a:rPr>
              <a:t>موقعیت </a:t>
            </a:r>
            <a:r>
              <a:rPr lang="fa-IR" sz="3200" b="1" dirty="0" smtClean="0">
                <a:effectLst/>
                <a:cs typeface="B Nazanin" panose="00000400000000000000" pitchFamily="2" charset="-78"/>
              </a:rPr>
              <a:t>مسکو</a:t>
            </a:r>
            <a:endParaRPr lang="fa-IR" sz="3200" b="1" dirty="0">
              <a:effectLst/>
              <a:cs typeface="B Nazanin" panose="00000400000000000000" pitchFamily="2" charset="-78"/>
            </a:endParaRPr>
          </a:p>
        </p:txBody>
      </p:sp>
      <p:pic>
        <p:nvPicPr>
          <p:cNvPr id="2050" name="Picture 2" descr="I:\ارائه شناخت\2555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3"/>
          <a:stretch/>
        </p:blipFill>
        <p:spPr bwMode="auto">
          <a:xfrm>
            <a:off x="2555776" y="3265532"/>
            <a:ext cx="4896543" cy="336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onut 2"/>
          <p:cNvSpPr/>
          <p:nvPr/>
        </p:nvSpPr>
        <p:spPr>
          <a:xfrm>
            <a:off x="3656238" y="5207610"/>
            <a:ext cx="504056" cy="573647"/>
          </a:xfrm>
          <a:prstGeom prst="donut">
            <a:avLst>
              <a:gd name="adj" fmla="val 3921"/>
            </a:avLst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4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452320" y="260648"/>
            <a:ext cx="1167890" cy="528010"/>
          </a:xfrm>
          <a:prstGeom prst="rect">
            <a:avLst/>
          </a:prstGeom>
          <a:effectLst/>
        </p:spPr>
        <p:txBody>
          <a:bodyPr>
            <a:normAutofit fontScale="90000"/>
          </a:bodyPr>
          <a:lstStyle/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dirty="0" smtClean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rPr>
              <a:t>تاریخچه</a:t>
            </a:r>
            <a:endParaRPr lang="ar-YE" sz="3200" dirty="0">
              <a:solidFill>
                <a:schemeClr val="tx1"/>
              </a:solidFill>
              <a:latin typeface="+mn-lt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6" name="Picture 5" descr="http://upload.wikimedia.org/wikipedia/commons/thumb/5/51/Vasnetsov_Tatary_Idut.jpg/220px-Vasnetsov_Tatary_Idut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105" y="404664"/>
            <a:ext cx="2426433" cy="265684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4085838" y="3093107"/>
            <a:ext cx="26497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dirty="0">
                <a:latin typeface="Calibri"/>
                <a:ea typeface="Calibri"/>
                <a:cs typeface="B Nazanin" pitchFamily="2" charset="-78"/>
              </a:rPr>
              <a:t>حمله تاتار در </a:t>
            </a:r>
            <a:r>
              <a:rPr lang="ar-SA" sz="1400" dirty="0" smtClean="0">
                <a:latin typeface="Calibri"/>
                <a:ea typeface="Calibri"/>
                <a:cs typeface="B Nazanin" pitchFamily="2" charset="-78"/>
              </a:rPr>
              <a:t>مسکو</a:t>
            </a:r>
            <a:r>
              <a:rPr lang="fa-IR" sz="1400" dirty="0" smtClean="0">
                <a:latin typeface="Calibri"/>
                <a:ea typeface="Calibri"/>
                <a:cs typeface="B Nazanin" pitchFamily="2" charset="-78"/>
              </a:rPr>
              <a:t> (</a:t>
            </a:r>
            <a:r>
              <a:rPr lang="en-US" sz="1400" dirty="0" smtClean="0">
                <a:latin typeface="Calibri"/>
                <a:ea typeface="Calibri"/>
                <a:cs typeface="B Nazanin" pitchFamily="2" charset="-78"/>
              </a:rPr>
              <a:t>en.wekipedia.org</a:t>
            </a:r>
            <a:r>
              <a:rPr lang="fa-IR" sz="1400" dirty="0" smtClean="0">
                <a:latin typeface="Calibri"/>
                <a:ea typeface="Calibri"/>
                <a:cs typeface="B Nazanin" pitchFamily="2" charset="-78"/>
              </a:rPr>
              <a:t>)</a:t>
            </a:r>
            <a:endParaRPr lang="fa-IR" sz="1400" dirty="0">
              <a:cs typeface="B Nazanin" pitchFamily="2" charset="-78"/>
            </a:endParaRPr>
          </a:p>
        </p:txBody>
      </p:sp>
      <p:pic>
        <p:nvPicPr>
          <p:cNvPr id="8" name="Picture 7" descr="http://upload.wikimedia.org/wikipedia/commons/thumb/5/51/Fire_of_Moscow_1812.jpg/220px-Fire_of_Moscow_1812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3168352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68393" y="2937041"/>
            <a:ext cx="4249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SA" sz="1400" dirty="0">
                <a:latin typeface="Calibri"/>
                <a:ea typeface="Calibri"/>
                <a:cs typeface="B Nazanin" pitchFamily="2" charset="-78"/>
              </a:rPr>
              <a:t>تهاجم فرانسه به روسیه در سال 1812، آتش </a:t>
            </a:r>
            <a:r>
              <a:rPr lang="ar-SA" sz="1400" dirty="0" smtClean="0">
                <a:latin typeface="Calibri"/>
                <a:ea typeface="Calibri"/>
                <a:cs typeface="B Nazanin" pitchFamily="2" charset="-78"/>
              </a:rPr>
              <a:t>مسکو</a:t>
            </a:r>
            <a:r>
              <a:rPr lang="fa-IR" sz="1400" dirty="0" smtClean="0">
                <a:latin typeface="Calibri"/>
                <a:ea typeface="Calibri"/>
                <a:cs typeface="B Nazanin" pitchFamily="2" charset="-78"/>
              </a:rPr>
              <a:t>(</a:t>
            </a:r>
            <a:r>
              <a:rPr lang="en-US" sz="1400" dirty="0" smtClean="0">
                <a:latin typeface="Calibri"/>
                <a:ea typeface="Calibri"/>
                <a:cs typeface="B Nazanin" pitchFamily="2" charset="-78"/>
              </a:rPr>
              <a:t>en.</a:t>
            </a:r>
            <a:r>
              <a:rPr lang="en-US" sz="1400" dirty="0" smtClean="0">
                <a:solidFill>
                  <a:prstClr val="black"/>
                </a:solidFill>
                <a:latin typeface="Calibri"/>
                <a:ea typeface="Calibri"/>
                <a:cs typeface="B Nazanin" pitchFamily="2" charset="-78"/>
              </a:rPr>
              <a:t>wekipedia.org</a:t>
            </a:r>
            <a:r>
              <a:rPr lang="fa-IR" sz="1400" dirty="0" smtClean="0">
                <a:solidFill>
                  <a:prstClr val="black"/>
                </a:solidFill>
                <a:latin typeface="Calibri"/>
                <a:ea typeface="Calibri"/>
                <a:cs typeface="B Nazanin" pitchFamily="2" charset="-78"/>
              </a:rPr>
              <a:t>)</a:t>
            </a:r>
            <a:endParaRPr lang="fa-IR" sz="1400" dirty="0">
              <a:solidFill>
                <a:prstClr val="black"/>
              </a:solidFill>
              <a:cs typeface="B Nazanin" pitchFamily="2" charset="-78"/>
            </a:endParaRPr>
          </a:p>
          <a:p>
            <a:endParaRPr lang="fa-IR" sz="1400" dirty="0"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52320" y="3400884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/>
          </a:p>
        </p:txBody>
      </p:sp>
      <p:pic>
        <p:nvPicPr>
          <p:cNvPr id="11" name="Picture 10" descr="http://upload.wikimedia.org/wikipedia/commons/e/e2/Moscow_Kremlin_map_-_Red_Square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81829"/>
            <a:ext cx="4804830" cy="32880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084168" y="5473129"/>
            <a:ext cx="236532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600" dirty="0" smtClean="0">
                <a:cs typeface="B Nazanin" pitchFamily="2" charset="-78"/>
              </a:rPr>
              <a:t>کار احداث نخستین دیوار آجری کرملین از سال 1367 شروع شد. این دیوار با 20برج با کنگره هایی به سبک ایتالیایی مزین شده بود.</a:t>
            </a:r>
          </a:p>
          <a:p>
            <a:r>
              <a:rPr lang="fa-IR" sz="1600" dirty="0" smtClean="0">
                <a:cs typeface="B Nazanin" pitchFamily="2" charset="-78"/>
              </a:rPr>
              <a:t>(موریس،1392،ص269)</a:t>
            </a:r>
            <a:endParaRPr lang="fa-IR" sz="1600" dirty="0"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28979" y="1124361"/>
            <a:ext cx="2014412" cy="20005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Nazanin" pitchFamily="2" charset="-78"/>
              </a:rPr>
              <a:t>در</a:t>
            </a:r>
            <a:r>
              <a:rPr lang="fa-IR" dirty="0" smtClean="0">
                <a:cs typeface="B Nazanin" pitchFamily="2" charset="-78"/>
              </a:rPr>
              <a:t> متون تاریخی در سال 1147 به مسکو اشاره شده است . در این سال یوری دولگوروکی دستور ساخت آن را داد.</a:t>
            </a:r>
          </a:p>
          <a:p>
            <a:pPr lvl="0"/>
            <a:r>
              <a:rPr lang="fa-IR" sz="1600" dirty="0">
                <a:solidFill>
                  <a:prstClr val="black"/>
                </a:solidFill>
                <a:cs typeface="B Nazanin" pitchFamily="2" charset="-78"/>
              </a:rPr>
              <a:t>(</a:t>
            </a:r>
            <a:r>
              <a:rPr lang="fa-IR" sz="1600" dirty="0" smtClean="0">
                <a:solidFill>
                  <a:prstClr val="black"/>
                </a:solidFill>
                <a:cs typeface="B Nazanin" pitchFamily="2" charset="-78"/>
              </a:rPr>
              <a:t>موریس،1392،ص269</a:t>
            </a:r>
            <a:r>
              <a:rPr lang="fa-IR" sz="1600" dirty="0">
                <a:solidFill>
                  <a:prstClr val="black"/>
                </a:solidFill>
                <a:cs typeface="B Nazanin" pitchFamily="2" charset="-78"/>
              </a:rPr>
              <a:t>)</a:t>
            </a:r>
          </a:p>
          <a:p>
            <a:pPr algn="ctr"/>
            <a:endParaRPr lang="fa-IR" dirty="0">
              <a:cs typeface="B Nazanin" pitchFamily="2" charset="-78"/>
            </a:endParaRPr>
          </a:p>
        </p:txBody>
      </p:sp>
      <p:pic>
        <p:nvPicPr>
          <p:cNvPr id="3075" name="Picture 3" descr="C:\Users\Adel\Desktop\russia-moscow-church-st-vasily-minin-antique-print-c1885-42109-p - Copy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652" y="3411337"/>
            <a:ext cx="3196306" cy="201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89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5085184"/>
            <a:ext cx="8429767" cy="1328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fa-IR" dirty="0">
                <a:latin typeface="Century Gothic"/>
                <a:ea typeface="+mj-ea"/>
                <a:cs typeface="B Nazanin" panose="00000400000000000000" pitchFamily="2" charset="-78"/>
              </a:rPr>
              <a:t>اگر عوامل طبیعی و موقیعت ممتاز در مکان شکل گیری هسته اولیه شهر بسیار موثر بود ، تاریخ شهر و عوامل اقتصادی و سیاسی نیز شکل شعاعی را برای مسکو به وجود آورده است.</a:t>
            </a:r>
          </a:p>
          <a:p>
            <a:pPr lvl="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fa-IR" dirty="0">
                <a:latin typeface="Century Gothic"/>
                <a:ea typeface="+mj-ea"/>
                <a:cs typeface="B Nazanin" panose="00000400000000000000" pitchFamily="2" charset="-78"/>
              </a:rPr>
              <a:t> مورفولوژی کنونی شهر با قشر کمربندی های متداخل و راه های شعاعی همگراست و محور های ارتباطی ستاره ای دسترسی های شهر را تسهیل کرده است</a:t>
            </a:r>
            <a:r>
              <a:rPr lang="fa-IR" dirty="0" smtClean="0">
                <a:latin typeface="Century Gothic"/>
                <a:ea typeface="+mj-ea"/>
                <a:cs typeface="B Nazanin" panose="00000400000000000000" pitchFamily="2" charset="-78"/>
              </a:rPr>
              <a:t>.(فریدی</a:t>
            </a:r>
            <a:r>
              <a:rPr lang="fa-IR" dirty="0" smtClean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دالله</a:t>
            </a:r>
            <a:r>
              <a:rPr lang="fa-IR" dirty="0" smtClean="0">
                <a:latin typeface="Century Gothic"/>
                <a:ea typeface="+mj-ea"/>
                <a:cs typeface="B Nazanin" panose="00000400000000000000" pitchFamily="2" charset="-78"/>
              </a:rPr>
              <a:t>،جغرافیا و شهرشناسی،ص104)</a:t>
            </a:r>
            <a:endParaRPr lang="ar-YE" dirty="0">
              <a:latin typeface="Century Gothic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93456" y="130660"/>
            <a:ext cx="3159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  <a:defRPr/>
            </a:pPr>
            <a:r>
              <a:rPr lang="fa-IR" sz="3200" b="1" dirty="0">
                <a:effectLst/>
                <a:cs typeface="B Nazanin" panose="00000400000000000000" pitchFamily="2" charset="-78"/>
              </a:rPr>
              <a:t>نقشه و ساختار مسکو</a:t>
            </a:r>
            <a:endParaRPr lang="ar-YE" sz="3200" b="1" dirty="0">
              <a:effectLst/>
              <a:cs typeface="B Nazanin" panose="00000400000000000000" pitchFamily="2" charset="-78"/>
            </a:endParaRPr>
          </a:p>
        </p:txBody>
      </p:sp>
      <p:pic>
        <p:nvPicPr>
          <p:cNvPr id="1026" name="Picture 2" descr="H:\تصاویر\عکس۳۵۱۸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56"/>
          <a:stretch/>
        </p:blipFill>
        <p:spPr bwMode="auto">
          <a:xfrm>
            <a:off x="179512" y="119372"/>
            <a:ext cx="3816424" cy="4245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3528" y="4499247"/>
            <a:ext cx="2721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400" dirty="0">
                <a:latin typeface="Century Gothic"/>
                <a:ea typeface="+mj-ea"/>
                <a:cs typeface="B Nazanin" panose="00000400000000000000" pitchFamily="2" charset="-78"/>
              </a:rPr>
              <a:t>جغرافیا و شهر شناسی ، ص 104</a:t>
            </a:r>
            <a:endParaRPr lang="ar-YE" sz="1400" dirty="0">
              <a:latin typeface="Century Gothic"/>
              <a:ea typeface="+mj-ea"/>
              <a:cs typeface="B Nazanin" panose="00000400000000000000" pitchFamily="2" charset="-78"/>
            </a:endParaRPr>
          </a:p>
        </p:txBody>
      </p:sp>
      <p:pic>
        <p:nvPicPr>
          <p:cNvPr id="2053" name="Picture 5" descr="چشم اندازی زیبا از سطح زمین در شب/ مسکو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8" t="12805"/>
          <a:stretch/>
        </p:blipFill>
        <p:spPr bwMode="auto">
          <a:xfrm>
            <a:off x="4860032" y="908720"/>
            <a:ext cx="3732636" cy="3164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78738" y="4195827"/>
            <a:ext cx="1492716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1600" dirty="0" smtClean="0">
                <a:cs typeface="B Nazanin" pitchFamily="2" charset="-78"/>
              </a:rPr>
              <a:t>عکس هوایی از مسکو</a:t>
            </a:r>
            <a:endParaRPr lang="fa-IR" sz="1600" dirty="0">
              <a:cs typeface="B Nazanin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364088" y="4211215"/>
            <a:ext cx="17146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en-US" sz="1400" dirty="0" smtClean="0">
                <a:latin typeface="Calibri"/>
                <a:ea typeface="Calibri"/>
                <a:cs typeface="B Nazanin" pitchFamily="2" charset="-78"/>
              </a:rPr>
              <a:t>(www.moscow.inf)</a:t>
            </a:r>
            <a:endParaRPr lang="fa-IR" sz="1400" dirty="0">
              <a:latin typeface="Calibri"/>
              <a:ea typeface="Calibri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246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ارائه شناخت\عکس۳۶۹۳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3558" y="557473"/>
            <a:ext cx="3807805" cy="430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:\ارائه شناخت\عکس۳۵۶۷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5" t="1844" r="15514" b="64218"/>
          <a:stretch/>
        </p:blipFill>
        <p:spPr bwMode="auto">
          <a:xfrm>
            <a:off x="4584656" y="836222"/>
            <a:ext cx="4340488" cy="377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6244525" y="2542958"/>
            <a:ext cx="592405" cy="15341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5224462" y="1318434"/>
            <a:ext cx="931714" cy="958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7740352" y="1373711"/>
            <a:ext cx="729366" cy="13380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8285055" y="1373712"/>
            <a:ext cx="184663" cy="13522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460464" y="782473"/>
            <a:ext cx="9901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400" dirty="0" smtClean="0">
                <a:cs typeface="B Nazanin" pitchFamily="2" charset="-78"/>
              </a:rPr>
              <a:t>کرملین محدوده فرضی اسکان اولیه کیتی</a:t>
            </a:r>
            <a:endParaRPr lang="fa-IR" sz="1400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15594" y="4098559"/>
            <a:ext cx="502061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1400" dirty="0" smtClean="0">
                <a:cs typeface="B Nazanin" pitchFamily="2" charset="-78"/>
              </a:rPr>
              <a:t>گورود</a:t>
            </a:r>
            <a:endParaRPr lang="fa-IR" sz="1400" dirty="0">
              <a:cs typeface="B Nazanin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79572" y="782473"/>
            <a:ext cx="980292" cy="53595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400" dirty="0" smtClean="0">
                <a:cs typeface="B Nazanin" pitchFamily="2" charset="-78"/>
              </a:rPr>
              <a:t>محدوده های قرن شانزدهم</a:t>
            </a:r>
            <a:endParaRPr lang="fa-IR" sz="1400" dirty="0">
              <a:cs typeface="B Nazanin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3208" y="5373216"/>
            <a:ext cx="8617013" cy="1328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a-IR" kern="0" dirty="0" smtClean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از قرن چهار دهم به بعد کرملین به صورت شهری در میان شهری دیگر درآمد و مقر سیاسی و اداری طبقه حاکم گردید. در همین ایام در شرق کرملین، شهر بازرگانی کیتی گورود بنیان گرفت.به این ترتیب کرملین ، کیتی گورود ، گورودسکایا چاست قدیمی به وجود آمدند و هسته و حومه آن به صورت دوایر متداخل توسعه یافتند.</a:t>
            </a:r>
            <a:r>
              <a:rPr lang="fa-IR" sz="1600" dirty="0">
                <a:solidFill>
                  <a:prstClr val="black"/>
                </a:solidFill>
                <a:cs typeface="B Nazanin" pitchFamily="2" charset="-78"/>
              </a:rPr>
              <a:t> (موریس،1392،ص269)</a:t>
            </a:r>
          </a:p>
          <a:p>
            <a:pPr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endParaRPr lang="fa-IR" kern="0" dirty="0" smtClean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3208" y="4608281"/>
            <a:ext cx="357541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600" dirty="0" smtClean="0">
                <a:cs typeface="B Nazanin" pitchFamily="2" charset="-78"/>
              </a:rPr>
              <a:t>مسکو در سال 1606-یکی از بارز ترین نمونه های توسعه شهر در داخل حصارهای دفاعی متوالی ومتداخل</a:t>
            </a:r>
            <a:endParaRPr lang="fa-IR" sz="1600" dirty="0">
              <a:cs typeface="B Nazanin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699569" y="99955"/>
            <a:ext cx="3159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  <a:defRPr/>
            </a:pPr>
            <a:r>
              <a:rPr lang="fa-IR" sz="3200" b="1" dirty="0">
                <a:effectLst/>
                <a:cs typeface="B Nazanin" panose="00000400000000000000" pitchFamily="2" charset="-78"/>
              </a:rPr>
              <a:t>نقشه و ساختار مسکو</a:t>
            </a:r>
            <a:endParaRPr lang="ar-YE" sz="3200" b="1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44208" y="876098"/>
            <a:ext cx="1106392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1400" dirty="0">
                <a:cs typeface="B Nazanin" pitchFamily="2" charset="-78"/>
              </a:rPr>
              <a:t>محل میدان سرخ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640648" y="3066969"/>
            <a:ext cx="1284326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1400" dirty="0">
                <a:cs typeface="B Nazanin" pitchFamily="2" charset="-78"/>
              </a:rPr>
              <a:t>کاتدرال سنت باسیل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6621296" y="1318432"/>
            <a:ext cx="376108" cy="9584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endCxn id="33" idx="3"/>
          </p:cNvCxnSpPr>
          <p:nvPr/>
        </p:nvCxnSpPr>
        <p:spPr>
          <a:xfrm flipH="1">
            <a:off x="5924974" y="2542958"/>
            <a:ext cx="519234" cy="677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3" name="Donut 42"/>
          <p:cNvSpPr/>
          <p:nvPr/>
        </p:nvSpPr>
        <p:spPr>
          <a:xfrm>
            <a:off x="6537412" y="2282811"/>
            <a:ext cx="217488" cy="160969"/>
          </a:xfrm>
          <a:prstGeom prst="donut">
            <a:avLst>
              <a:gd name="adj" fmla="val 989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44" name="Donut 43"/>
          <p:cNvSpPr/>
          <p:nvPr/>
        </p:nvSpPr>
        <p:spPr>
          <a:xfrm>
            <a:off x="6356285" y="2443780"/>
            <a:ext cx="203754" cy="179880"/>
          </a:xfrm>
          <a:prstGeom prst="donut">
            <a:avLst>
              <a:gd name="adj" fmla="val 747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171219" y="4731391"/>
            <a:ext cx="22926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a-IR" sz="1600" dirty="0">
                <a:solidFill>
                  <a:prstClr val="black"/>
                </a:solidFill>
                <a:cs typeface="B Nazanin" pitchFamily="2" charset="-78"/>
              </a:rPr>
              <a:t>(</a:t>
            </a:r>
            <a:r>
              <a:rPr lang="fa-IR" sz="1600" dirty="0" smtClean="0">
                <a:solidFill>
                  <a:prstClr val="black"/>
                </a:solidFill>
                <a:cs typeface="B Nazanin" pitchFamily="2" charset="-78"/>
              </a:rPr>
              <a:t>موریس،تاریخ شکل شهر،ص269</a:t>
            </a:r>
            <a:r>
              <a:rPr lang="fa-IR" sz="1600" dirty="0">
                <a:solidFill>
                  <a:prstClr val="black"/>
                </a:solidFill>
                <a:cs typeface="B Nazanin" pitchFamily="2" charset="-78"/>
              </a:rPr>
              <a:t>)</a:t>
            </a:r>
          </a:p>
        </p:txBody>
      </p:sp>
      <p:sp>
        <p:nvSpPr>
          <p:cNvPr id="2" name="Donut 1"/>
          <p:cNvSpPr/>
          <p:nvPr/>
        </p:nvSpPr>
        <p:spPr>
          <a:xfrm>
            <a:off x="8011209" y="2950579"/>
            <a:ext cx="391401" cy="424167"/>
          </a:xfrm>
          <a:prstGeom prst="donut">
            <a:avLst>
              <a:gd name="adj" fmla="val 765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cxnSp>
        <p:nvCxnSpPr>
          <p:cNvPr id="5" name="Straight Arrow Connector 4"/>
          <p:cNvCxnSpPr>
            <a:stCxn id="2" idx="5"/>
          </p:cNvCxnSpPr>
          <p:nvPr/>
        </p:nvCxnSpPr>
        <p:spPr>
          <a:xfrm>
            <a:off x="8345291" y="3312628"/>
            <a:ext cx="124427" cy="6851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740352" y="3941930"/>
            <a:ext cx="11190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>
                <a:cs typeface="B Nazanin" pitchFamily="2" charset="-78"/>
              </a:rPr>
              <a:t>محل احداث </a:t>
            </a:r>
            <a:r>
              <a:rPr lang="fa-IR" sz="1400" dirty="0" smtClean="0">
                <a:cs typeface="B Nazanin" pitchFamily="2" charset="-78"/>
              </a:rPr>
              <a:t>بلوارکمربندی</a:t>
            </a:r>
            <a:endParaRPr lang="fa-IR" sz="1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839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1163" y="1211924"/>
            <a:ext cx="8105611" cy="192411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fa-IR" dirty="0">
                <a:latin typeface="Century Gothic"/>
                <a:ea typeface="+mj-ea"/>
                <a:cs typeface="B Nazanin" panose="00000400000000000000" pitchFamily="2" charset="-78"/>
              </a:rPr>
              <a:t>شهر مسکو پس از گذارندن تاریخ پر افت و خیز امروزه در حال حرکت به سوی نظام سرمایه داری و فاصله از حکومت کومونیستی </a:t>
            </a:r>
            <a:r>
              <a:rPr lang="fa-IR" dirty="0" smtClean="0">
                <a:latin typeface="Century Gothic"/>
                <a:ea typeface="+mj-ea"/>
                <a:cs typeface="B Nazanin" panose="00000400000000000000" pitchFamily="2" charset="-78"/>
              </a:rPr>
              <a:t>است.</a:t>
            </a:r>
          </a:p>
          <a:p>
            <a:pPr lvl="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fa-IR" dirty="0" smtClean="0">
                <a:latin typeface="Century Gothic"/>
                <a:ea typeface="+mj-ea"/>
                <a:cs typeface="B Nazanin" panose="00000400000000000000" pitchFamily="2" charset="-78"/>
              </a:rPr>
              <a:t>شاید سهم قابل توجهی از دوره استالین به اصطلاح خواهران هفتگانه استالین که </a:t>
            </a:r>
            <a:r>
              <a:rPr lang="ar-SA" dirty="0" smtClean="0">
                <a:latin typeface="Century Gothic"/>
                <a:ea typeface="+mj-ea"/>
                <a:cs typeface="B Nazanin" panose="00000400000000000000" pitchFamily="2" charset="-78"/>
              </a:rPr>
              <a:t>متشکل </a:t>
            </a:r>
            <a:r>
              <a:rPr lang="ar-SA" dirty="0">
                <a:latin typeface="Century Gothic"/>
                <a:ea typeface="+mj-ea"/>
                <a:cs typeface="B Nazanin" panose="00000400000000000000" pitchFamily="2" charset="-78"/>
              </a:rPr>
              <a:t>از هفت آسمان </a:t>
            </a:r>
            <a:r>
              <a:rPr lang="ar-SA" dirty="0" smtClean="0">
                <a:latin typeface="Century Gothic"/>
                <a:ea typeface="+mj-ea"/>
                <a:cs typeface="B Nazanin" panose="00000400000000000000" pitchFamily="2" charset="-78"/>
              </a:rPr>
              <a:t>خراش عظیم </a:t>
            </a:r>
            <a:r>
              <a:rPr lang="ar-SA" dirty="0">
                <a:latin typeface="Century Gothic"/>
                <a:ea typeface="+mj-ea"/>
                <a:cs typeface="B Nazanin" panose="00000400000000000000" pitchFamily="2" charset="-78"/>
              </a:rPr>
              <a:t>در </a:t>
            </a:r>
            <a:r>
              <a:rPr lang="ar-SA" dirty="0" smtClean="0">
                <a:latin typeface="Century Gothic"/>
                <a:ea typeface="+mj-ea"/>
                <a:cs typeface="B Nazanin" panose="00000400000000000000" pitchFamily="2" charset="-78"/>
              </a:rPr>
              <a:t>سراسر</a:t>
            </a:r>
            <a:r>
              <a:rPr lang="fa-IR" dirty="0" smtClean="0">
                <a:latin typeface="Century Gothic"/>
                <a:ea typeface="+mj-ea"/>
                <a:cs typeface="B Nazanin" panose="00000400000000000000" pitchFamily="2" charset="-78"/>
              </a:rPr>
              <a:t> مسکو</a:t>
            </a:r>
            <a:r>
              <a:rPr lang="ar-SA" dirty="0" smtClean="0">
                <a:latin typeface="Century Gothic"/>
                <a:ea typeface="+mj-ea"/>
                <a:cs typeface="B Nazanin" panose="00000400000000000000" pitchFamily="2" charset="-78"/>
              </a:rPr>
              <a:t> و </a:t>
            </a:r>
            <a:r>
              <a:rPr lang="ar-SA" dirty="0">
                <a:latin typeface="Century Gothic"/>
                <a:ea typeface="+mj-ea"/>
                <a:cs typeface="B Nazanin" panose="00000400000000000000" pitchFamily="2" charset="-78"/>
              </a:rPr>
              <a:t>در حدود یک فاصله </a:t>
            </a:r>
            <a:r>
              <a:rPr lang="fa-IR" dirty="0" smtClean="0">
                <a:latin typeface="Century Gothic"/>
                <a:ea typeface="+mj-ea"/>
                <a:cs typeface="B Nazanin" panose="00000400000000000000" pitchFamily="2" charset="-78"/>
              </a:rPr>
              <a:t>معین </a:t>
            </a:r>
            <a:r>
              <a:rPr lang="ar-SA" dirty="0" smtClean="0">
                <a:latin typeface="Century Gothic"/>
                <a:ea typeface="+mj-ea"/>
                <a:cs typeface="B Nazanin" panose="00000400000000000000" pitchFamily="2" charset="-78"/>
              </a:rPr>
              <a:t>از </a:t>
            </a:r>
            <a:r>
              <a:rPr lang="ar-SA" dirty="0">
                <a:latin typeface="Century Gothic"/>
                <a:ea typeface="+mj-ea"/>
                <a:cs typeface="B Nazanin" panose="00000400000000000000" pitchFamily="2" charset="-78"/>
              </a:rPr>
              <a:t>کرملین پراکنده </a:t>
            </a:r>
            <a:r>
              <a:rPr lang="ar-SA" dirty="0" smtClean="0">
                <a:latin typeface="Century Gothic"/>
                <a:ea typeface="+mj-ea"/>
                <a:cs typeface="B Nazanin" panose="00000400000000000000" pitchFamily="2" charset="-78"/>
              </a:rPr>
              <a:t>هستند</a:t>
            </a:r>
            <a:r>
              <a:rPr lang="fa-IR" dirty="0" smtClean="0">
                <a:latin typeface="Century Gothic"/>
                <a:ea typeface="+mj-ea"/>
                <a:cs typeface="B Nazanin" panose="00000400000000000000" pitchFamily="2" charset="-78"/>
              </a:rPr>
              <a:t> باشد.</a:t>
            </a:r>
            <a:r>
              <a:rPr lang="ar-SA" dirty="0" smtClean="0">
                <a:latin typeface="Century Gothic"/>
                <a:ea typeface="+mj-ea"/>
                <a:cs typeface="B Nazanin" panose="00000400000000000000" pitchFamily="2" charset="-78"/>
              </a:rPr>
              <a:t>یکی </a:t>
            </a:r>
            <a:r>
              <a:rPr lang="ar-SA" dirty="0">
                <a:latin typeface="Century Gothic"/>
                <a:ea typeface="+mj-ea"/>
                <a:cs typeface="B Nazanin" panose="00000400000000000000" pitchFamily="2" charset="-78"/>
              </a:rPr>
              <a:t>از ویژگی های مسکو خط آسمان آن می باشدکه گفته می شود الهام گرفته از ساختمان شهرداری منهتن در نیویورک گرفته شده </a:t>
            </a:r>
            <a:r>
              <a:rPr lang="ar-SA" dirty="0" smtClean="0">
                <a:latin typeface="Century Gothic"/>
                <a:ea typeface="+mj-ea"/>
                <a:cs typeface="B Nazanin" panose="00000400000000000000" pitchFamily="2" charset="-78"/>
              </a:rPr>
              <a:t>است</a:t>
            </a:r>
            <a:r>
              <a:rPr lang="fa-IR" dirty="0" smtClean="0">
                <a:latin typeface="Century Gothic"/>
                <a:ea typeface="+mj-ea"/>
                <a:cs typeface="B Nazanin" panose="00000400000000000000" pitchFamily="2" charset="-78"/>
              </a:rPr>
              <a:t>.</a:t>
            </a:r>
            <a:r>
              <a:rPr lang="fa-IR" dirty="0">
                <a:latin typeface="Century Gothic"/>
                <a:ea typeface="+mj-ea"/>
                <a:cs typeface="B Nazanin" panose="00000400000000000000" pitchFamily="2" charset="-78"/>
              </a:rPr>
              <a:t> </a:t>
            </a:r>
            <a:endParaRPr lang="fa-IR" dirty="0" smtClean="0">
              <a:latin typeface="Century Gothic"/>
              <a:ea typeface="+mj-ea"/>
              <a:cs typeface="B Nazanin" panose="00000400000000000000" pitchFamily="2" charset="-78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a-IR" dirty="0" smtClean="0">
                <a:latin typeface="Century Gothic"/>
                <a:ea typeface="+mj-ea"/>
                <a:cs typeface="B Nazanin" panose="00000400000000000000" pitchFamily="2" charset="-78"/>
              </a:rPr>
              <a:t>مسکو </a:t>
            </a:r>
            <a:r>
              <a:rPr lang="fa-IR" dirty="0">
                <a:latin typeface="Century Gothic"/>
                <a:ea typeface="+mj-ea"/>
                <a:cs typeface="B Nazanin" panose="00000400000000000000" pitchFamily="2" charset="-78"/>
              </a:rPr>
              <a:t>با دسترسی به 5 دریا در سطح جهان و استقرار بین دو رود ولگا وآکا مرکز حمل و نقل آبی روسیه است.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61928" y="7240"/>
            <a:ext cx="177484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>
              <a:defRPr/>
            </a:pPr>
            <a:r>
              <a:rPr lang="fa-IR" sz="3200" b="1" dirty="0">
                <a:solidFill>
                  <a:prstClr val="black"/>
                </a:solidFill>
                <a:effectLst/>
                <a:cs typeface="B Nazanin" panose="00000400000000000000" pitchFamily="2" charset="-78"/>
              </a:rPr>
              <a:t>روند توسعه</a:t>
            </a:r>
          </a:p>
        </p:txBody>
      </p:sp>
      <p:pic>
        <p:nvPicPr>
          <p:cNvPr id="6" name="Picture 5" descr="http://upload.wikimedia.org/wikipedia/commons/thumb/9/97/Moscow_pano.jpg/1000px-Moscow_pano.jpg">
            <a:hlinkClick r:id="rId2" tooltip="&quot;View of the Moskva River. Left: Bogdan Khmelnitsky Bridge. Centre: Square of Europe and Kiyevsky Rail Terminal with Moskva City behind. Right: Borodinsky Bridge with the offices of the Government of the Russian Federation behind. 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" y="4124372"/>
            <a:ext cx="4446747" cy="257851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467544" y="3133780"/>
            <a:ext cx="19647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>
                <a:solidFill>
                  <a:prstClr val="black"/>
                </a:solidFill>
                <a:latin typeface="Calibri"/>
                <a:ea typeface="Calibri"/>
                <a:cs typeface="B Nazanin" pitchFamily="2" charset="-78"/>
              </a:rPr>
              <a:t>www.en.wekipedia.org)</a:t>
            </a:r>
            <a:r>
              <a:rPr lang="fa-IR" sz="1400" dirty="0" smtClean="0">
                <a:solidFill>
                  <a:prstClr val="black"/>
                </a:solidFill>
                <a:latin typeface="Calibri"/>
                <a:ea typeface="Calibri"/>
                <a:cs typeface="B Nazanin" pitchFamily="2" charset="-78"/>
              </a:rPr>
              <a:t>)</a:t>
            </a:r>
            <a:endParaRPr lang="fa-IR" sz="1400" dirty="0">
              <a:solidFill>
                <a:prstClr val="black"/>
              </a:solidFill>
              <a:cs typeface="B Nazanin" pitchFamily="2" charset="-78"/>
            </a:endParaRPr>
          </a:p>
        </p:txBody>
      </p:sp>
      <p:pic>
        <p:nvPicPr>
          <p:cNvPr id="1026" name="Picture 2" descr="http://www.inyourpocket.com/gallery/559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851" y="4054852"/>
            <a:ext cx="4526033" cy="264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32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5725" y="192216"/>
            <a:ext cx="8136904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endParaRPr lang="fa-IR" dirty="0" smtClean="0">
              <a:latin typeface="Century Gothic"/>
              <a:ea typeface="+mj-ea"/>
              <a:cs typeface="B Nazanin" pitchFamily="2" charset="-78"/>
            </a:endParaRPr>
          </a:p>
          <a:p>
            <a:pPr marL="285750" lvl="0" indent="-28575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  <a:buFont typeface="Wingdings" pitchFamily="2" charset="2"/>
              <a:buChar char="ü"/>
            </a:pPr>
            <a:r>
              <a:rPr lang="fa-IR" dirty="0" smtClean="0">
                <a:latin typeface="Century Gothic"/>
                <a:ea typeface="+mj-ea"/>
                <a:cs typeface="B Nazanin" pitchFamily="2" charset="-78"/>
              </a:rPr>
              <a:t>معماري </a:t>
            </a:r>
            <a:r>
              <a:rPr lang="fa-IR" dirty="0">
                <a:latin typeface="Century Gothic"/>
                <a:ea typeface="+mj-ea"/>
                <a:cs typeface="B Nazanin" pitchFamily="2" charset="-78"/>
              </a:rPr>
              <a:t>روسیه همچون هنر در این کشور کلیسا محور </a:t>
            </a:r>
            <a:r>
              <a:rPr lang="fa-IR" dirty="0" smtClean="0">
                <a:latin typeface="Century Gothic"/>
                <a:ea typeface="+mj-ea"/>
                <a:cs typeface="B Nazanin" pitchFamily="2" charset="-78"/>
              </a:rPr>
              <a:t>بود. </a:t>
            </a:r>
            <a:endParaRPr lang="fa-IR" dirty="0">
              <a:latin typeface="Century Gothic"/>
              <a:ea typeface="+mj-ea"/>
              <a:cs typeface="B Nazanin" pitchFamily="2" charset="-78"/>
            </a:endParaRPr>
          </a:p>
          <a:p>
            <a:pPr marL="285750" lvl="0" indent="-285750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  <a:buFont typeface="Wingdings" pitchFamily="2" charset="2"/>
              <a:buChar char="ü"/>
            </a:pPr>
            <a:r>
              <a:rPr lang="fa-IR" dirty="0" smtClean="0">
                <a:latin typeface="Century Gothic"/>
                <a:ea typeface="+mj-ea"/>
                <a:cs typeface="B Nazanin" pitchFamily="2" charset="-78"/>
              </a:rPr>
              <a:t>معماري </a:t>
            </a:r>
            <a:r>
              <a:rPr lang="fa-IR" dirty="0">
                <a:latin typeface="Century Gothic"/>
                <a:ea typeface="+mj-ea"/>
                <a:cs typeface="B Nazanin" pitchFamily="2" charset="-78"/>
              </a:rPr>
              <a:t>دوران قرون وسطی در این کشور نیز شرایط خاصی را پشت سر گذرانده است. </a:t>
            </a:r>
          </a:p>
        </p:txBody>
      </p:sp>
      <p:pic>
        <p:nvPicPr>
          <p:cNvPr id="5" name="Picture 4" descr="http://i.guim.co.uk/static/w-620/h--/q-95/sys-images/Observer/Pix/pictures/2013/1/22/1358879979051/St-Basils-Cathedral-in-Mo-00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72026"/>
            <a:ext cx="3893670" cy="2633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185084"/>
            <a:ext cx="3893670" cy="2552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6472133" y="192216"/>
            <a:ext cx="21323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effectLst/>
                <a:cs typeface="B Nazanin" panose="00000400000000000000" pitchFamily="2" charset="-78"/>
              </a:rPr>
              <a:t>معماری مسکو</a:t>
            </a:r>
          </a:p>
        </p:txBody>
      </p:sp>
      <p:pic>
        <p:nvPicPr>
          <p:cNvPr id="2050" name="Picture 2" descr="https://deadby35.files.wordpress.com/2010/08/moscow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02" y="1372026"/>
            <a:ext cx="3729300" cy="2633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heritagedaily.com/wp-content/uploads/2014/07/Moscow_Sep_2008_-_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02" y="4181002"/>
            <a:ext cx="4105781" cy="2560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06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664" y="115249"/>
            <a:ext cx="19685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851920" y="1030810"/>
            <a:ext cx="19832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</a:pPr>
            <a:r>
              <a:rPr lang="fa-IR" dirty="0">
                <a:latin typeface="Century Gothic"/>
                <a:ea typeface="+mj-ea"/>
                <a:cs typeface="B Nazanin"/>
              </a:rPr>
              <a:t>مترو مسکو هم که توسط برجسته ترین معماران کشور طراحی شده است نمونه عالی از در کنار هم قرار گرفتن آداب و رسومهاست </a:t>
            </a:r>
            <a:r>
              <a:rPr lang="en-US" dirty="0">
                <a:latin typeface="Century Gothic"/>
                <a:ea typeface="+mj-ea"/>
                <a:cs typeface="B Nazanin"/>
              </a:rPr>
              <a:t>.</a:t>
            </a:r>
            <a:r>
              <a:rPr lang="fa-IR" dirty="0">
                <a:latin typeface="Century Gothic"/>
                <a:ea typeface="+mj-ea"/>
                <a:cs typeface="B Nazanin"/>
              </a:rPr>
              <a:t>بعدها سبک گوتیک استالین در ساخت بناها متداول شد. دو نمونه بارز از این سبک معماري هتل اوکراین و دانشگاه دولتی مسکو هستند. بعد از دوران استالین معماري روسیه به سمت ساخت برجهاي جعبه مانند که چهره شهر را زشت میکردند، پیش رفت.</a:t>
            </a:r>
          </a:p>
        </p:txBody>
      </p:sp>
      <p:pic>
        <p:nvPicPr>
          <p:cNvPr id="4100" name="Picture 4" descr="http://www.moscow-hotels.net/images/ukraine-hotel/ukraine-hotel-mosco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853" y="308991"/>
            <a:ext cx="2808312" cy="286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moscow-metr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3669" y="491516"/>
            <a:ext cx="3472227" cy="25003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moscow-metro-stations-15[2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5837" y="3652534"/>
            <a:ext cx="3096344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2145352" y="6342036"/>
            <a:ext cx="16770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prstClr val="black"/>
                </a:solidFill>
                <a:latin typeface="Century Gothic"/>
                <a:cs typeface="B Nazanin"/>
              </a:rPr>
              <a:t>دانشگاه دولتی مسکو </a:t>
            </a:r>
            <a:endParaRPr lang="fa-IR" dirty="0"/>
          </a:p>
        </p:txBody>
      </p:sp>
      <p:sp>
        <p:nvSpPr>
          <p:cNvPr id="3" name="Rectangle 2"/>
          <p:cNvSpPr/>
          <p:nvPr/>
        </p:nvSpPr>
        <p:spPr>
          <a:xfrm>
            <a:off x="7668898" y="3132527"/>
            <a:ext cx="1104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prstClr val="black"/>
                </a:solidFill>
                <a:latin typeface="Century Gothic"/>
                <a:cs typeface="B Nazanin"/>
              </a:rPr>
              <a:t>هتل اوکراین </a:t>
            </a:r>
            <a:endParaRPr lang="fa-IR" dirty="0"/>
          </a:p>
        </p:txBody>
      </p:sp>
      <p:sp>
        <p:nvSpPr>
          <p:cNvPr id="5" name="Rectangle 4"/>
          <p:cNvSpPr/>
          <p:nvPr/>
        </p:nvSpPr>
        <p:spPr>
          <a:xfrm>
            <a:off x="7862593" y="6342036"/>
            <a:ext cx="997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prstClr val="black"/>
                </a:solidFill>
                <a:latin typeface="Century Gothic"/>
                <a:cs typeface="B Nazanin"/>
              </a:rPr>
              <a:t>مترو مسکو </a:t>
            </a:r>
            <a:endParaRPr lang="fa-IR" dirty="0"/>
          </a:p>
        </p:txBody>
      </p:sp>
      <p:sp>
        <p:nvSpPr>
          <p:cNvPr id="11" name="Rectangle 10"/>
          <p:cNvSpPr/>
          <p:nvPr/>
        </p:nvSpPr>
        <p:spPr>
          <a:xfrm>
            <a:off x="2485188" y="3108302"/>
            <a:ext cx="997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prstClr val="black"/>
                </a:solidFill>
                <a:latin typeface="Century Gothic"/>
                <a:cs typeface="B Nazanin"/>
              </a:rPr>
              <a:t>مترو مسکو </a:t>
            </a:r>
            <a:endParaRPr lang="fa-IR" dirty="0"/>
          </a:p>
        </p:txBody>
      </p:sp>
      <p:pic>
        <p:nvPicPr>
          <p:cNvPr id="12" name="Picture 11" descr="http://newslanc.com/images/slava_roofer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68" y="3553379"/>
            <a:ext cx="3472227" cy="271291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/>
        </p:nvSpPr>
        <p:spPr>
          <a:xfrm>
            <a:off x="3830180" y="5839749"/>
            <a:ext cx="19647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>
                <a:solidFill>
                  <a:prstClr val="black"/>
                </a:solidFill>
                <a:latin typeface="Calibri"/>
                <a:ea typeface="Calibri"/>
                <a:cs typeface="B Nazanin" pitchFamily="2" charset="-78"/>
              </a:rPr>
              <a:t>www.en.wekipedia.org)</a:t>
            </a:r>
            <a:r>
              <a:rPr lang="fa-IR" sz="1400" dirty="0" smtClean="0">
                <a:solidFill>
                  <a:prstClr val="black"/>
                </a:solidFill>
                <a:latin typeface="Calibri"/>
                <a:ea typeface="Calibri"/>
                <a:cs typeface="B Nazanin" pitchFamily="2" charset="-78"/>
              </a:rPr>
              <a:t>)</a:t>
            </a:r>
            <a:endParaRPr lang="fa-IR" sz="1400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005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25921" y="146062"/>
            <a:ext cx="17988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a-IR" sz="3200" b="1" dirty="0">
                <a:solidFill>
                  <a:prstClr val="black"/>
                </a:solidFill>
                <a:effectLst/>
                <a:cs typeface="B Nazanin" panose="00000400000000000000" pitchFamily="2" charset="-78"/>
              </a:rPr>
              <a:t>میدان سرخ</a:t>
            </a:r>
          </a:p>
        </p:txBody>
      </p:sp>
      <p:sp>
        <p:nvSpPr>
          <p:cNvPr id="5" name="Rectangle 4"/>
          <p:cNvSpPr/>
          <p:nvPr/>
        </p:nvSpPr>
        <p:spPr>
          <a:xfrm>
            <a:off x="5908425" y="761236"/>
            <a:ext cx="29163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defTabSz="457207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>
                  <a:lumMod val="40000"/>
                  <a:lumOff val="60000"/>
                </a:srgbClr>
              </a:buClr>
              <a:buSzPct val="80000"/>
              <a:tabLst/>
              <a:defRPr/>
            </a:pPr>
            <a:r>
              <a:rPr kumimoji="0" lang="fa-IR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+mj-ea"/>
                <a:cs typeface="B Nazanin"/>
              </a:rPr>
              <a:t>این میدان معروف ترین مکانی است که جهانیان از روسیه می شناسند و بعنوان یک نشانه ی جهانی برای روسیه عمل می کند.</a:t>
            </a:r>
          </a:p>
        </p:txBody>
      </p:sp>
      <p:pic>
        <p:nvPicPr>
          <p:cNvPr id="8" name="Picture 2" descr="http://souriash.persiangig.com/image/Russia/IMG_28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2852936"/>
            <a:ext cx="3834082" cy="3643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565736" y="1889839"/>
            <a:ext cx="36636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 defTabSz="457207">
              <a:spcBef>
                <a:spcPts val="1000"/>
              </a:spcBef>
              <a:buClr>
                <a:srgbClr val="000000">
                  <a:lumMod val="40000"/>
                  <a:lumOff val="60000"/>
                </a:srgbClr>
              </a:buClr>
              <a:buSzPct val="80000"/>
              <a:defRPr/>
            </a:pPr>
            <a:r>
              <a:rPr lang="fa-IR" kern="0" dirty="0">
                <a:latin typeface="Century Gothic"/>
                <a:cs typeface="B Nazanin"/>
              </a:rPr>
              <a:t>این میدان قلب شهر مسکو است و در واقع تمام خیابان ها از این میدان منشعب می شوند</a:t>
            </a:r>
            <a:endParaRPr lang="fa-IR" kern="0" dirty="0"/>
          </a:p>
        </p:txBody>
      </p:sp>
      <p:pic>
        <p:nvPicPr>
          <p:cNvPr id="10" name="Picture 9" descr="http://sofrehkhune.com/portal/images/stories/new_esfand/moscow_city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8" y="146061"/>
            <a:ext cx="5277381" cy="3210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http://eeua.ru/images/Moscow-Kremlin-night-small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7" y="3356992"/>
            <a:ext cx="5249652" cy="3229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895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1242</TotalTime>
  <Words>707</Words>
  <Application>Microsoft Office PowerPoint</Application>
  <PresentationFormat>On-screen Show (4:3)</PresentationFormat>
  <Paragraphs>75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B Nazanin</vt:lpstr>
      <vt:lpstr>Calibri</vt:lpstr>
      <vt:lpstr>Century Gothic</vt:lpstr>
      <vt:lpstr>Tahoma</vt:lpstr>
      <vt:lpstr>Times New Roman</vt:lpstr>
      <vt:lpstr>Wingdings</vt:lpstr>
      <vt:lpstr>Wingdings 3</vt:lpstr>
      <vt:lpstr>Wisp</vt:lpstr>
      <vt:lpstr>PowerPoint Presentation</vt:lpstr>
      <vt:lpstr>PowerPoint Presentation</vt:lpstr>
      <vt:lpstr>تاریخچه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Sajjad</cp:lastModifiedBy>
  <cp:revision>178</cp:revision>
  <dcterms:created xsi:type="dcterms:W3CDTF">2015-04-10T06:42:42Z</dcterms:created>
  <dcterms:modified xsi:type="dcterms:W3CDTF">2019-07-18T14:13:56Z</dcterms:modified>
</cp:coreProperties>
</file>