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56" r:id="rId2"/>
    <p:sldId id="287" r:id="rId3"/>
    <p:sldId id="288" r:id="rId4"/>
    <p:sldId id="258" r:id="rId5"/>
    <p:sldId id="294" r:id="rId6"/>
    <p:sldId id="295" r:id="rId7"/>
    <p:sldId id="276" r:id="rId8"/>
    <p:sldId id="274" r:id="rId9"/>
    <p:sldId id="273" r:id="rId10"/>
    <p:sldId id="275" r:id="rId11"/>
    <p:sldId id="279" r:id="rId12"/>
    <p:sldId id="261" r:id="rId13"/>
    <p:sldId id="262" r:id="rId14"/>
    <p:sldId id="263" r:id="rId15"/>
    <p:sldId id="264" r:id="rId16"/>
    <p:sldId id="290" r:id="rId17"/>
    <p:sldId id="265" r:id="rId18"/>
    <p:sldId id="266" r:id="rId19"/>
    <p:sldId id="280" r:id="rId20"/>
    <p:sldId id="283" r:id="rId21"/>
    <p:sldId id="282" r:id="rId22"/>
    <p:sldId id="296" r:id="rId23"/>
    <p:sldId id="293" r:id="rId24"/>
    <p:sldId id="292" r:id="rId25"/>
    <p:sldId id="289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2F61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571809-98FC-4DA9-8E5D-B2D36433ED03}" type="doc">
      <dgm:prSet loTypeId="urn:microsoft.com/office/officeart/2005/8/layout/radial4" loCatId="relationship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pPr rtl="1"/>
          <a:endParaRPr lang="fa-IR"/>
        </a:p>
      </dgm:t>
    </dgm:pt>
    <dgm:pt modelId="{DE0D4CE7-B860-440B-9DB3-6FE57E98BB37}">
      <dgm:prSet phldrT="[Text]"/>
      <dgm:spPr/>
      <dgm:t>
        <a:bodyPr/>
        <a:lstStyle/>
        <a:p>
          <a:pPr rtl="1"/>
          <a:r>
            <a:rPr lang="fa-IR" dirty="0" smtClean="0">
              <a:cs typeface="B Nazanin" panose="00000400000000000000" pitchFamily="2" charset="-78"/>
            </a:rPr>
            <a:t>فروپاشی سازمان تولیدی</a:t>
          </a:r>
          <a:endParaRPr lang="fa-IR" dirty="0">
            <a:cs typeface="B Nazanin" panose="00000400000000000000" pitchFamily="2" charset="-78"/>
          </a:endParaRPr>
        </a:p>
      </dgm:t>
    </dgm:pt>
    <dgm:pt modelId="{2FB523B3-7455-4468-ACFD-F7CD027B2C0D}" type="parTrans" cxnId="{A4E1C2C8-354F-4180-82EA-E3A0E2671A94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FD6F6A1B-AE21-4A55-9A64-D0D10630E2E5}" type="sibTrans" cxnId="{A4E1C2C8-354F-4180-82EA-E3A0E2671A94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08FBD559-4A5B-4F9E-9C62-8AFF783921D7}">
      <dgm:prSet phldrT="[Text]"/>
      <dgm:spPr/>
      <dgm:t>
        <a:bodyPr/>
        <a:lstStyle/>
        <a:p>
          <a:pPr rtl="1"/>
          <a:r>
            <a:rPr lang="fa-IR" dirty="0" smtClean="0">
              <a:cs typeface="B Nazanin" panose="00000400000000000000" pitchFamily="2" charset="-78"/>
            </a:rPr>
            <a:t>نبود سازمان دیوانی مناسب</a:t>
          </a:r>
          <a:endParaRPr lang="fa-IR" dirty="0">
            <a:cs typeface="B Nazanin" panose="00000400000000000000" pitchFamily="2" charset="-78"/>
          </a:endParaRPr>
        </a:p>
      </dgm:t>
    </dgm:pt>
    <dgm:pt modelId="{9DE0B146-ADA6-449A-92E1-4AAD6A19D142}" type="parTrans" cxnId="{84CCD2D0-EBF1-4C60-8D82-92D998EB1163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31E86EA3-AB00-4992-ABE4-7051BD9F8591}" type="sibTrans" cxnId="{84CCD2D0-EBF1-4C60-8D82-92D998EB1163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6E7F0BEA-DAB3-467F-BCA0-EDAFB7B4CC48}">
      <dgm:prSet phldrT="[Text]"/>
      <dgm:spPr/>
      <dgm:t>
        <a:bodyPr/>
        <a:lstStyle/>
        <a:p>
          <a:pPr rtl="1"/>
          <a:r>
            <a:rPr lang="fa-IR" dirty="0" smtClean="0">
              <a:cs typeface="B Nazanin" panose="00000400000000000000" pitchFamily="2" charset="-78"/>
            </a:rPr>
            <a:t>حکومت خودکامگی شاهزادگان</a:t>
          </a:r>
          <a:endParaRPr lang="fa-IR" dirty="0">
            <a:cs typeface="B Nazanin" panose="00000400000000000000" pitchFamily="2" charset="-78"/>
          </a:endParaRPr>
        </a:p>
      </dgm:t>
    </dgm:pt>
    <dgm:pt modelId="{C45A5477-DF05-424C-9E6C-DBF5B1C9793C}" type="parTrans" cxnId="{DB931F83-2ECE-4E9D-BC2A-C760C6A3A775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4E490AC6-4823-41E9-9CA3-84596611DDE9}" type="sibTrans" cxnId="{DB931F83-2ECE-4E9D-BC2A-C760C6A3A775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B45D3577-504C-42B9-8522-D5DFD392B4CD}">
      <dgm:prSet phldrT="[Text]"/>
      <dgm:spPr/>
      <dgm:t>
        <a:bodyPr/>
        <a:lstStyle/>
        <a:p>
          <a:pPr rtl="1"/>
          <a:r>
            <a:rPr lang="fa-IR" dirty="0" smtClean="0">
              <a:cs typeface="B Nazanin" panose="00000400000000000000" pitchFamily="2" charset="-78"/>
            </a:rPr>
            <a:t>مردمان تحت سلطه</a:t>
          </a:r>
          <a:endParaRPr lang="fa-IR" dirty="0">
            <a:cs typeface="B Nazanin" panose="00000400000000000000" pitchFamily="2" charset="-78"/>
          </a:endParaRPr>
        </a:p>
      </dgm:t>
    </dgm:pt>
    <dgm:pt modelId="{F2FA3334-0A42-4A52-AC3E-EB0D90DD1312}" type="parTrans" cxnId="{2F152BF9-11A3-412F-ACB2-3B0B04E5999C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7107B133-D789-4DD0-B96D-451FC2F55B6A}" type="sibTrans" cxnId="{2F152BF9-11A3-412F-ACB2-3B0B04E5999C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FCABC08C-057A-46C3-B069-D2FC8C9379F5}" type="pres">
      <dgm:prSet presAssocID="{2E571809-98FC-4DA9-8E5D-B2D36433ED0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DD37D7-40CB-4638-A86F-435546A80FFA}" type="pres">
      <dgm:prSet presAssocID="{DE0D4CE7-B860-440B-9DB3-6FE57E98BB37}" presName="centerShape" presStyleLbl="node0" presStyleIdx="0" presStyleCnt="1"/>
      <dgm:spPr/>
      <dgm:t>
        <a:bodyPr/>
        <a:lstStyle/>
        <a:p>
          <a:endParaRPr lang="en-US"/>
        </a:p>
      </dgm:t>
    </dgm:pt>
    <dgm:pt modelId="{29B52F97-2B08-4F4D-8787-9131E4249FB4}" type="pres">
      <dgm:prSet presAssocID="{9DE0B146-ADA6-449A-92E1-4AAD6A19D142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64DDF1BE-A842-47F8-AB90-C81E65CF246C}" type="pres">
      <dgm:prSet presAssocID="{08FBD559-4A5B-4F9E-9C62-8AFF783921D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2553D2-168B-4831-84E7-4D9D7B6DC853}" type="pres">
      <dgm:prSet presAssocID="{C45A5477-DF05-424C-9E6C-DBF5B1C9793C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4EDBE556-06E0-470B-A129-1371F0C481D4}" type="pres">
      <dgm:prSet presAssocID="{6E7F0BEA-DAB3-467F-BCA0-EDAFB7B4CC4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6E118E-9E25-485F-9E5F-49125560AE9F}" type="pres">
      <dgm:prSet presAssocID="{F2FA3334-0A42-4A52-AC3E-EB0D90DD1312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51784D58-0B85-4302-9B0F-C0275EEBFF96}" type="pres">
      <dgm:prSet presAssocID="{B45D3577-504C-42B9-8522-D5DFD392B4C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01CAA1-466D-4E30-AB02-55ACC64B0A77}" type="presOf" srcId="{C45A5477-DF05-424C-9E6C-DBF5B1C9793C}" destId="{A32553D2-168B-4831-84E7-4D9D7B6DC853}" srcOrd="0" destOrd="0" presId="urn:microsoft.com/office/officeart/2005/8/layout/radial4"/>
    <dgm:cxn modelId="{D9496A91-A8C9-4481-8019-D8010E03B86E}" type="presOf" srcId="{9DE0B146-ADA6-449A-92E1-4AAD6A19D142}" destId="{29B52F97-2B08-4F4D-8787-9131E4249FB4}" srcOrd="0" destOrd="0" presId="urn:microsoft.com/office/officeart/2005/8/layout/radial4"/>
    <dgm:cxn modelId="{829EF2D5-5954-4EDB-A324-9D0EDF58B2EC}" type="presOf" srcId="{DE0D4CE7-B860-440B-9DB3-6FE57E98BB37}" destId="{07DD37D7-40CB-4638-A86F-435546A80FFA}" srcOrd="0" destOrd="0" presId="urn:microsoft.com/office/officeart/2005/8/layout/radial4"/>
    <dgm:cxn modelId="{A4E1C2C8-354F-4180-82EA-E3A0E2671A94}" srcId="{2E571809-98FC-4DA9-8E5D-B2D36433ED03}" destId="{DE0D4CE7-B860-440B-9DB3-6FE57E98BB37}" srcOrd="0" destOrd="0" parTransId="{2FB523B3-7455-4468-ACFD-F7CD027B2C0D}" sibTransId="{FD6F6A1B-AE21-4A55-9A64-D0D10630E2E5}"/>
    <dgm:cxn modelId="{5AB029FF-255E-4BBC-88D4-F5E9599D8F0E}" type="presOf" srcId="{2E571809-98FC-4DA9-8E5D-B2D36433ED03}" destId="{FCABC08C-057A-46C3-B069-D2FC8C9379F5}" srcOrd="0" destOrd="0" presId="urn:microsoft.com/office/officeart/2005/8/layout/radial4"/>
    <dgm:cxn modelId="{D92E2F80-1236-4404-8B78-835B94581F0C}" type="presOf" srcId="{B45D3577-504C-42B9-8522-D5DFD392B4CD}" destId="{51784D58-0B85-4302-9B0F-C0275EEBFF96}" srcOrd="0" destOrd="0" presId="urn:microsoft.com/office/officeart/2005/8/layout/radial4"/>
    <dgm:cxn modelId="{2F152BF9-11A3-412F-ACB2-3B0B04E5999C}" srcId="{DE0D4CE7-B860-440B-9DB3-6FE57E98BB37}" destId="{B45D3577-504C-42B9-8522-D5DFD392B4CD}" srcOrd="2" destOrd="0" parTransId="{F2FA3334-0A42-4A52-AC3E-EB0D90DD1312}" sibTransId="{7107B133-D789-4DD0-B96D-451FC2F55B6A}"/>
    <dgm:cxn modelId="{8DAE167D-0DFA-4F27-9A36-05EA80617CA0}" type="presOf" srcId="{F2FA3334-0A42-4A52-AC3E-EB0D90DD1312}" destId="{506E118E-9E25-485F-9E5F-49125560AE9F}" srcOrd="0" destOrd="0" presId="urn:microsoft.com/office/officeart/2005/8/layout/radial4"/>
    <dgm:cxn modelId="{84CCD2D0-EBF1-4C60-8D82-92D998EB1163}" srcId="{DE0D4CE7-B860-440B-9DB3-6FE57E98BB37}" destId="{08FBD559-4A5B-4F9E-9C62-8AFF783921D7}" srcOrd="0" destOrd="0" parTransId="{9DE0B146-ADA6-449A-92E1-4AAD6A19D142}" sibTransId="{31E86EA3-AB00-4992-ABE4-7051BD9F8591}"/>
    <dgm:cxn modelId="{1774880E-D882-4EA0-B12A-8CC61A147BDB}" type="presOf" srcId="{08FBD559-4A5B-4F9E-9C62-8AFF783921D7}" destId="{64DDF1BE-A842-47F8-AB90-C81E65CF246C}" srcOrd="0" destOrd="0" presId="urn:microsoft.com/office/officeart/2005/8/layout/radial4"/>
    <dgm:cxn modelId="{15FCDF12-7A12-40DA-AB11-51687A8A0DCF}" type="presOf" srcId="{6E7F0BEA-DAB3-467F-BCA0-EDAFB7B4CC48}" destId="{4EDBE556-06E0-470B-A129-1371F0C481D4}" srcOrd="0" destOrd="0" presId="urn:microsoft.com/office/officeart/2005/8/layout/radial4"/>
    <dgm:cxn modelId="{DB931F83-2ECE-4E9D-BC2A-C760C6A3A775}" srcId="{DE0D4CE7-B860-440B-9DB3-6FE57E98BB37}" destId="{6E7F0BEA-DAB3-467F-BCA0-EDAFB7B4CC48}" srcOrd="1" destOrd="0" parTransId="{C45A5477-DF05-424C-9E6C-DBF5B1C9793C}" sibTransId="{4E490AC6-4823-41E9-9CA3-84596611DDE9}"/>
    <dgm:cxn modelId="{F4FD972A-2B26-4148-9FBB-6465EEE6F2CD}" type="presParOf" srcId="{FCABC08C-057A-46C3-B069-D2FC8C9379F5}" destId="{07DD37D7-40CB-4638-A86F-435546A80FFA}" srcOrd="0" destOrd="0" presId="urn:microsoft.com/office/officeart/2005/8/layout/radial4"/>
    <dgm:cxn modelId="{1D741DA8-7D07-45A1-848C-6CFA437BC8FC}" type="presParOf" srcId="{FCABC08C-057A-46C3-B069-D2FC8C9379F5}" destId="{29B52F97-2B08-4F4D-8787-9131E4249FB4}" srcOrd="1" destOrd="0" presId="urn:microsoft.com/office/officeart/2005/8/layout/radial4"/>
    <dgm:cxn modelId="{D2575761-837F-430B-B292-2384A35E39B1}" type="presParOf" srcId="{FCABC08C-057A-46C3-B069-D2FC8C9379F5}" destId="{64DDF1BE-A842-47F8-AB90-C81E65CF246C}" srcOrd="2" destOrd="0" presId="urn:microsoft.com/office/officeart/2005/8/layout/radial4"/>
    <dgm:cxn modelId="{A8AA2869-4E71-43AB-BC6C-E377A2A9B4C4}" type="presParOf" srcId="{FCABC08C-057A-46C3-B069-D2FC8C9379F5}" destId="{A32553D2-168B-4831-84E7-4D9D7B6DC853}" srcOrd="3" destOrd="0" presId="urn:microsoft.com/office/officeart/2005/8/layout/radial4"/>
    <dgm:cxn modelId="{C4E26E71-709A-48AE-944F-FAC30556D4BB}" type="presParOf" srcId="{FCABC08C-057A-46C3-B069-D2FC8C9379F5}" destId="{4EDBE556-06E0-470B-A129-1371F0C481D4}" srcOrd="4" destOrd="0" presId="urn:microsoft.com/office/officeart/2005/8/layout/radial4"/>
    <dgm:cxn modelId="{3AEEA2F6-9964-4B32-9313-E79D17161ED6}" type="presParOf" srcId="{FCABC08C-057A-46C3-B069-D2FC8C9379F5}" destId="{506E118E-9E25-485F-9E5F-49125560AE9F}" srcOrd="5" destOrd="0" presId="urn:microsoft.com/office/officeart/2005/8/layout/radial4"/>
    <dgm:cxn modelId="{47A32380-59D1-4D7A-AE83-F2AFC04C58BF}" type="presParOf" srcId="{FCABC08C-057A-46C3-B069-D2FC8C9379F5}" destId="{51784D58-0B85-4302-9B0F-C0275EEBFF9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FA9158-AEBA-44FD-8001-1B48166713FA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AE393A-DA8E-4D27-8BA4-E90FF03668CB}">
      <dgm:prSet phldrT="[Text]"/>
      <dgm:spPr/>
      <dgm:t>
        <a:bodyPr/>
        <a:lstStyle/>
        <a:p>
          <a:pPr algn="r" rtl="1"/>
          <a:r>
            <a:rPr lang="fa-IR" b="1" smtClean="0">
              <a:cs typeface="B Nazanin" panose="00000400000000000000" pitchFamily="2" charset="-78"/>
            </a:rPr>
            <a:t>رابطه ی سرد و متشنج بین برخی از علما و دولت </a:t>
          </a:r>
          <a:endParaRPr lang="en-US" dirty="0"/>
        </a:p>
      </dgm:t>
    </dgm:pt>
    <dgm:pt modelId="{38313A76-344D-4815-964B-0C363C081C5A}" type="parTrans" cxnId="{189039BA-C031-4B24-88C1-5A1AD09DBB60}">
      <dgm:prSet/>
      <dgm:spPr/>
      <dgm:t>
        <a:bodyPr/>
        <a:lstStyle/>
        <a:p>
          <a:pPr algn="r" rtl="1"/>
          <a:endParaRPr lang="en-US"/>
        </a:p>
      </dgm:t>
    </dgm:pt>
    <dgm:pt modelId="{8F059A16-CDCC-4FE3-8711-3528246475AC}" type="sibTrans" cxnId="{189039BA-C031-4B24-88C1-5A1AD09DBB60}">
      <dgm:prSet/>
      <dgm:spPr/>
      <dgm:t>
        <a:bodyPr/>
        <a:lstStyle/>
        <a:p>
          <a:pPr algn="r" rtl="1"/>
          <a:endParaRPr lang="en-US"/>
        </a:p>
      </dgm:t>
    </dgm:pt>
    <dgm:pt modelId="{B7D27E04-5317-403C-A0BE-B302E8F3D65B}">
      <dgm:prSet phldrT="[Text]"/>
      <dgm:spPr/>
      <dgm:t>
        <a:bodyPr/>
        <a:lstStyle/>
        <a:p>
          <a:pPr algn="r" rtl="1"/>
          <a:r>
            <a:rPr lang="fa-IR" b="1" smtClean="0">
              <a:cs typeface="B Nazanin" panose="00000400000000000000" pitchFamily="2" charset="-78"/>
            </a:rPr>
            <a:t>خصومت و مبارزه ی بازرگانان و روشنفکران با دولت </a:t>
          </a:r>
          <a:endParaRPr lang="en-US" dirty="0"/>
        </a:p>
      </dgm:t>
    </dgm:pt>
    <dgm:pt modelId="{82DA1A81-4330-446A-A5F9-6198125C0544}" type="parTrans" cxnId="{2B158264-B3CB-481F-AA5A-A61EB6365018}">
      <dgm:prSet/>
      <dgm:spPr/>
      <dgm:t>
        <a:bodyPr/>
        <a:lstStyle/>
        <a:p>
          <a:pPr algn="r" rtl="1"/>
          <a:endParaRPr lang="en-US"/>
        </a:p>
      </dgm:t>
    </dgm:pt>
    <dgm:pt modelId="{9EE6C0A8-927F-4A5C-99D4-91DB525F429A}" type="sibTrans" cxnId="{2B158264-B3CB-481F-AA5A-A61EB6365018}">
      <dgm:prSet/>
      <dgm:spPr/>
      <dgm:t>
        <a:bodyPr/>
        <a:lstStyle/>
        <a:p>
          <a:pPr algn="r" rtl="1"/>
          <a:endParaRPr lang="en-US"/>
        </a:p>
      </dgm:t>
    </dgm:pt>
    <dgm:pt modelId="{1E643AB6-CB74-48C2-92C3-6112E49A5265}">
      <dgm:prSet phldrT="[Text]"/>
      <dgm:spPr/>
      <dgm:t>
        <a:bodyPr/>
        <a:lstStyle/>
        <a:p>
          <a:pPr algn="r" rtl="1"/>
          <a:r>
            <a:rPr lang="fa-IR" b="1" dirty="0" smtClean="0">
              <a:cs typeface="B Nazanin" panose="00000400000000000000" pitchFamily="2" charset="-78"/>
            </a:rPr>
            <a:t>نزدیکی گروهی از علما به بازرگانان و روشنفکران</a:t>
          </a:r>
          <a:endParaRPr lang="en-US" dirty="0"/>
        </a:p>
      </dgm:t>
    </dgm:pt>
    <dgm:pt modelId="{351EF324-7C2C-43ED-AACB-F3B23785689B}" type="parTrans" cxnId="{10A6C6CE-85FD-43D4-A906-791FC79F45C3}">
      <dgm:prSet/>
      <dgm:spPr/>
      <dgm:t>
        <a:bodyPr/>
        <a:lstStyle/>
        <a:p>
          <a:pPr algn="r" rtl="1"/>
          <a:endParaRPr lang="en-US"/>
        </a:p>
      </dgm:t>
    </dgm:pt>
    <dgm:pt modelId="{DAAFA897-94CA-40FD-9BE3-A5A50370F4C8}" type="sibTrans" cxnId="{10A6C6CE-85FD-43D4-A906-791FC79F45C3}">
      <dgm:prSet/>
      <dgm:spPr/>
      <dgm:t>
        <a:bodyPr/>
        <a:lstStyle/>
        <a:p>
          <a:pPr algn="r" rtl="1"/>
          <a:endParaRPr lang="en-US"/>
        </a:p>
      </dgm:t>
    </dgm:pt>
    <dgm:pt modelId="{E178A0CC-D803-4E9A-94BC-6C2A465987EA}" type="pres">
      <dgm:prSet presAssocID="{35FA9158-AEBA-44FD-8001-1B48166713FA}" presName="linear" presStyleCnt="0">
        <dgm:presLayoutVars>
          <dgm:dir/>
          <dgm:animLvl val="lvl"/>
          <dgm:resizeHandles val="exact"/>
        </dgm:presLayoutVars>
      </dgm:prSet>
      <dgm:spPr/>
    </dgm:pt>
    <dgm:pt modelId="{16C145E1-790B-4CC6-8DB0-1AAB4B495EA2}" type="pres">
      <dgm:prSet presAssocID="{35AE393A-DA8E-4D27-8BA4-E90FF03668CB}" presName="parentLin" presStyleCnt="0"/>
      <dgm:spPr/>
    </dgm:pt>
    <dgm:pt modelId="{8ADA1C4E-7D45-42D3-93AC-9D168C884593}" type="pres">
      <dgm:prSet presAssocID="{35AE393A-DA8E-4D27-8BA4-E90FF03668CB}" presName="parentLeftMargin" presStyleLbl="node1" presStyleIdx="0" presStyleCnt="3"/>
      <dgm:spPr/>
    </dgm:pt>
    <dgm:pt modelId="{20F159FA-891F-49F8-A18F-EF8D9284146A}" type="pres">
      <dgm:prSet presAssocID="{35AE393A-DA8E-4D27-8BA4-E90FF03668C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51BB1D-C312-45FD-B983-786676E7FBAF}" type="pres">
      <dgm:prSet presAssocID="{35AE393A-DA8E-4D27-8BA4-E90FF03668CB}" presName="negativeSpace" presStyleCnt="0"/>
      <dgm:spPr/>
    </dgm:pt>
    <dgm:pt modelId="{FCE26095-2DD5-4160-BD2F-E3E0149DB1EB}" type="pres">
      <dgm:prSet presAssocID="{35AE393A-DA8E-4D27-8BA4-E90FF03668CB}" presName="childText" presStyleLbl="conFgAcc1" presStyleIdx="0" presStyleCnt="3">
        <dgm:presLayoutVars>
          <dgm:bulletEnabled val="1"/>
        </dgm:presLayoutVars>
      </dgm:prSet>
      <dgm:spPr/>
    </dgm:pt>
    <dgm:pt modelId="{7E3C53E0-18AC-433B-A062-07119E28E004}" type="pres">
      <dgm:prSet presAssocID="{8F059A16-CDCC-4FE3-8711-3528246475AC}" presName="spaceBetweenRectangles" presStyleCnt="0"/>
      <dgm:spPr/>
    </dgm:pt>
    <dgm:pt modelId="{FDABF76D-E24C-405A-A737-869E5FD54F7F}" type="pres">
      <dgm:prSet presAssocID="{B7D27E04-5317-403C-A0BE-B302E8F3D65B}" presName="parentLin" presStyleCnt="0"/>
      <dgm:spPr/>
    </dgm:pt>
    <dgm:pt modelId="{6324C2FA-61B8-4801-83D7-F71BDBD78024}" type="pres">
      <dgm:prSet presAssocID="{B7D27E04-5317-403C-A0BE-B302E8F3D65B}" presName="parentLeftMargin" presStyleLbl="node1" presStyleIdx="0" presStyleCnt="3"/>
      <dgm:spPr/>
    </dgm:pt>
    <dgm:pt modelId="{14AD8AE6-EA06-4996-A06C-ABCB4509BCB7}" type="pres">
      <dgm:prSet presAssocID="{B7D27E04-5317-403C-A0BE-B302E8F3D65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A9B53F-10EA-4C2A-AF4F-7EE28078F9D9}" type="pres">
      <dgm:prSet presAssocID="{B7D27E04-5317-403C-A0BE-B302E8F3D65B}" presName="negativeSpace" presStyleCnt="0"/>
      <dgm:spPr/>
    </dgm:pt>
    <dgm:pt modelId="{03A72B67-27A2-417D-94C5-9688E10187F7}" type="pres">
      <dgm:prSet presAssocID="{B7D27E04-5317-403C-A0BE-B302E8F3D65B}" presName="childText" presStyleLbl="conFgAcc1" presStyleIdx="1" presStyleCnt="3">
        <dgm:presLayoutVars>
          <dgm:bulletEnabled val="1"/>
        </dgm:presLayoutVars>
      </dgm:prSet>
      <dgm:spPr/>
    </dgm:pt>
    <dgm:pt modelId="{E5168172-40AF-4DF3-815C-4087D3820EF9}" type="pres">
      <dgm:prSet presAssocID="{9EE6C0A8-927F-4A5C-99D4-91DB525F429A}" presName="spaceBetweenRectangles" presStyleCnt="0"/>
      <dgm:spPr/>
    </dgm:pt>
    <dgm:pt modelId="{9311B5E4-6638-46E8-8AFC-953CFFDC400A}" type="pres">
      <dgm:prSet presAssocID="{1E643AB6-CB74-48C2-92C3-6112E49A5265}" presName="parentLin" presStyleCnt="0"/>
      <dgm:spPr/>
    </dgm:pt>
    <dgm:pt modelId="{24F9B705-0C08-456D-BD43-98150A28E081}" type="pres">
      <dgm:prSet presAssocID="{1E643AB6-CB74-48C2-92C3-6112E49A5265}" presName="parentLeftMargin" presStyleLbl="node1" presStyleIdx="1" presStyleCnt="3"/>
      <dgm:spPr/>
    </dgm:pt>
    <dgm:pt modelId="{59DECFDC-687C-475C-8EAE-6CE97BFE99E7}" type="pres">
      <dgm:prSet presAssocID="{1E643AB6-CB74-48C2-92C3-6112E49A526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DE0708-B740-4FCF-AFB2-63A197B831E9}" type="pres">
      <dgm:prSet presAssocID="{1E643AB6-CB74-48C2-92C3-6112E49A5265}" presName="negativeSpace" presStyleCnt="0"/>
      <dgm:spPr/>
    </dgm:pt>
    <dgm:pt modelId="{7CF459F2-3CBB-4E8A-86DB-B197603C53A4}" type="pres">
      <dgm:prSet presAssocID="{1E643AB6-CB74-48C2-92C3-6112E49A526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0A6C6CE-85FD-43D4-A906-791FC79F45C3}" srcId="{35FA9158-AEBA-44FD-8001-1B48166713FA}" destId="{1E643AB6-CB74-48C2-92C3-6112E49A5265}" srcOrd="2" destOrd="0" parTransId="{351EF324-7C2C-43ED-AACB-F3B23785689B}" sibTransId="{DAAFA897-94CA-40FD-9BE3-A5A50370F4C8}"/>
    <dgm:cxn modelId="{14AF3A8D-5412-48D0-8812-BA4A29A6B356}" type="presOf" srcId="{35AE393A-DA8E-4D27-8BA4-E90FF03668CB}" destId="{8ADA1C4E-7D45-42D3-93AC-9D168C884593}" srcOrd="0" destOrd="0" presId="urn:microsoft.com/office/officeart/2005/8/layout/list1"/>
    <dgm:cxn modelId="{2B158264-B3CB-481F-AA5A-A61EB6365018}" srcId="{35FA9158-AEBA-44FD-8001-1B48166713FA}" destId="{B7D27E04-5317-403C-A0BE-B302E8F3D65B}" srcOrd="1" destOrd="0" parTransId="{82DA1A81-4330-446A-A5F9-6198125C0544}" sibTransId="{9EE6C0A8-927F-4A5C-99D4-91DB525F429A}"/>
    <dgm:cxn modelId="{3D4E3658-5077-4349-9DAD-2A2D3AD4BFA4}" type="presOf" srcId="{35FA9158-AEBA-44FD-8001-1B48166713FA}" destId="{E178A0CC-D803-4E9A-94BC-6C2A465987EA}" srcOrd="0" destOrd="0" presId="urn:microsoft.com/office/officeart/2005/8/layout/list1"/>
    <dgm:cxn modelId="{A849B743-DA40-4D27-BD13-8DB09DBAD935}" type="presOf" srcId="{1E643AB6-CB74-48C2-92C3-6112E49A5265}" destId="{59DECFDC-687C-475C-8EAE-6CE97BFE99E7}" srcOrd="1" destOrd="0" presId="urn:microsoft.com/office/officeart/2005/8/layout/list1"/>
    <dgm:cxn modelId="{189039BA-C031-4B24-88C1-5A1AD09DBB60}" srcId="{35FA9158-AEBA-44FD-8001-1B48166713FA}" destId="{35AE393A-DA8E-4D27-8BA4-E90FF03668CB}" srcOrd="0" destOrd="0" parTransId="{38313A76-344D-4815-964B-0C363C081C5A}" sibTransId="{8F059A16-CDCC-4FE3-8711-3528246475AC}"/>
    <dgm:cxn modelId="{4213D637-97A0-4245-A494-8D57557C5EA7}" type="presOf" srcId="{35AE393A-DA8E-4D27-8BA4-E90FF03668CB}" destId="{20F159FA-891F-49F8-A18F-EF8D9284146A}" srcOrd="1" destOrd="0" presId="urn:microsoft.com/office/officeart/2005/8/layout/list1"/>
    <dgm:cxn modelId="{07761484-06C6-4510-8468-BDB56AD54173}" type="presOf" srcId="{1E643AB6-CB74-48C2-92C3-6112E49A5265}" destId="{24F9B705-0C08-456D-BD43-98150A28E081}" srcOrd="0" destOrd="0" presId="urn:microsoft.com/office/officeart/2005/8/layout/list1"/>
    <dgm:cxn modelId="{27B79E12-2177-4AD6-B4F2-FBBB2007DEC9}" type="presOf" srcId="{B7D27E04-5317-403C-A0BE-B302E8F3D65B}" destId="{14AD8AE6-EA06-4996-A06C-ABCB4509BCB7}" srcOrd="1" destOrd="0" presId="urn:microsoft.com/office/officeart/2005/8/layout/list1"/>
    <dgm:cxn modelId="{EFAFE345-A86F-4020-9D47-9395BDFB3521}" type="presOf" srcId="{B7D27E04-5317-403C-A0BE-B302E8F3D65B}" destId="{6324C2FA-61B8-4801-83D7-F71BDBD78024}" srcOrd="0" destOrd="0" presId="urn:microsoft.com/office/officeart/2005/8/layout/list1"/>
    <dgm:cxn modelId="{DEAEC8FF-CA4B-4618-B7A9-9A2FC1B9B0D4}" type="presParOf" srcId="{E178A0CC-D803-4E9A-94BC-6C2A465987EA}" destId="{16C145E1-790B-4CC6-8DB0-1AAB4B495EA2}" srcOrd="0" destOrd="0" presId="urn:microsoft.com/office/officeart/2005/8/layout/list1"/>
    <dgm:cxn modelId="{712959BB-52CB-40C8-B708-188FD2EEF2D5}" type="presParOf" srcId="{16C145E1-790B-4CC6-8DB0-1AAB4B495EA2}" destId="{8ADA1C4E-7D45-42D3-93AC-9D168C884593}" srcOrd="0" destOrd="0" presId="urn:microsoft.com/office/officeart/2005/8/layout/list1"/>
    <dgm:cxn modelId="{68B9CC54-5309-4F48-A479-C097686C9FDC}" type="presParOf" srcId="{16C145E1-790B-4CC6-8DB0-1AAB4B495EA2}" destId="{20F159FA-891F-49F8-A18F-EF8D9284146A}" srcOrd="1" destOrd="0" presId="urn:microsoft.com/office/officeart/2005/8/layout/list1"/>
    <dgm:cxn modelId="{50A0C479-7950-429B-9648-87D515533177}" type="presParOf" srcId="{E178A0CC-D803-4E9A-94BC-6C2A465987EA}" destId="{A951BB1D-C312-45FD-B983-786676E7FBAF}" srcOrd="1" destOrd="0" presId="urn:microsoft.com/office/officeart/2005/8/layout/list1"/>
    <dgm:cxn modelId="{B67C4D55-A69F-48A3-8ED9-91EBF98BDF9E}" type="presParOf" srcId="{E178A0CC-D803-4E9A-94BC-6C2A465987EA}" destId="{FCE26095-2DD5-4160-BD2F-E3E0149DB1EB}" srcOrd="2" destOrd="0" presId="urn:microsoft.com/office/officeart/2005/8/layout/list1"/>
    <dgm:cxn modelId="{8E6ACE9F-4B39-4923-A52F-1F44F55D8A32}" type="presParOf" srcId="{E178A0CC-D803-4E9A-94BC-6C2A465987EA}" destId="{7E3C53E0-18AC-433B-A062-07119E28E004}" srcOrd="3" destOrd="0" presId="urn:microsoft.com/office/officeart/2005/8/layout/list1"/>
    <dgm:cxn modelId="{3E2E9EF8-4C0C-474D-91BD-CCA1690B94DD}" type="presParOf" srcId="{E178A0CC-D803-4E9A-94BC-6C2A465987EA}" destId="{FDABF76D-E24C-405A-A737-869E5FD54F7F}" srcOrd="4" destOrd="0" presId="urn:microsoft.com/office/officeart/2005/8/layout/list1"/>
    <dgm:cxn modelId="{EAAA7D67-9E59-48AE-A7BB-8012362A2FA6}" type="presParOf" srcId="{FDABF76D-E24C-405A-A737-869E5FD54F7F}" destId="{6324C2FA-61B8-4801-83D7-F71BDBD78024}" srcOrd="0" destOrd="0" presId="urn:microsoft.com/office/officeart/2005/8/layout/list1"/>
    <dgm:cxn modelId="{A0042122-9EC0-4067-A384-AF70954A759A}" type="presParOf" srcId="{FDABF76D-E24C-405A-A737-869E5FD54F7F}" destId="{14AD8AE6-EA06-4996-A06C-ABCB4509BCB7}" srcOrd="1" destOrd="0" presId="urn:microsoft.com/office/officeart/2005/8/layout/list1"/>
    <dgm:cxn modelId="{15C3176C-BE46-4A3E-B178-07C7B35DC5E5}" type="presParOf" srcId="{E178A0CC-D803-4E9A-94BC-6C2A465987EA}" destId="{4FA9B53F-10EA-4C2A-AF4F-7EE28078F9D9}" srcOrd="5" destOrd="0" presId="urn:microsoft.com/office/officeart/2005/8/layout/list1"/>
    <dgm:cxn modelId="{1DAE202B-EB41-4352-BC24-91ED694FA72D}" type="presParOf" srcId="{E178A0CC-D803-4E9A-94BC-6C2A465987EA}" destId="{03A72B67-27A2-417D-94C5-9688E10187F7}" srcOrd="6" destOrd="0" presId="urn:microsoft.com/office/officeart/2005/8/layout/list1"/>
    <dgm:cxn modelId="{7A3D3B93-807E-4C0F-BDF0-868F1D37BC9A}" type="presParOf" srcId="{E178A0CC-D803-4E9A-94BC-6C2A465987EA}" destId="{E5168172-40AF-4DF3-815C-4087D3820EF9}" srcOrd="7" destOrd="0" presId="urn:microsoft.com/office/officeart/2005/8/layout/list1"/>
    <dgm:cxn modelId="{00588ABA-D0D8-4477-9577-CCF4E129675C}" type="presParOf" srcId="{E178A0CC-D803-4E9A-94BC-6C2A465987EA}" destId="{9311B5E4-6638-46E8-8AFC-953CFFDC400A}" srcOrd="8" destOrd="0" presId="urn:microsoft.com/office/officeart/2005/8/layout/list1"/>
    <dgm:cxn modelId="{C86C51EA-6BB7-465C-AD29-AFABCF3C1E62}" type="presParOf" srcId="{9311B5E4-6638-46E8-8AFC-953CFFDC400A}" destId="{24F9B705-0C08-456D-BD43-98150A28E081}" srcOrd="0" destOrd="0" presId="urn:microsoft.com/office/officeart/2005/8/layout/list1"/>
    <dgm:cxn modelId="{4C8A072A-51B7-4F69-B729-8A90DC116A5E}" type="presParOf" srcId="{9311B5E4-6638-46E8-8AFC-953CFFDC400A}" destId="{59DECFDC-687C-475C-8EAE-6CE97BFE99E7}" srcOrd="1" destOrd="0" presId="urn:microsoft.com/office/officeart/2005/8/layout/list1"/>
    <dgm:cxn modelId="{47980D04-B45F-4974-8F7A-EF3E21A250E1}" type="presParOf" srcId="{E178A0CC-D803-4E9A-94BC-6C2A465987EA}" destId="{F2DE0708-B740-4FCF-AFB2-63A197B831E9}" srcOrd="9" destOrd="0" presId="urn:microsoft.com/office/officeart/2005/8/layout/list1"/>
    <dgm:cxn modelId="{16BE4814-822A-4DA2-9FE5-9A088073BE1B}" type="presParOf" srcId="{E178A0CC-D803-4E9A-94BC-6C2A465987EA}" destId="{7CF459F2-3CBB-4E8A-86DB-B197603C53A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94EF02-BA99-40C2-8DFB-8C0133962B94}" type="doc">
      <dgm:prSet loTypeId="urn:microsoft.com/office/officeart/2005/8/layout/radial6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37DC12-F2A5-45F1-AE9B-98E4AA00B746}">
      <dgm:prSet phldrT="[Text]"/>
      <dgm:spPr/>
      <dgm:t>
        <a:bodyPr/>
        <a:lstStyle/>
        <a:p>
          <a:pPr rtl="1"/>
          <a:r>
            <a:rPr lang="fa-IR" b="1" dirty="0" smtClean="0">
              <a:cs typeface="B Nazanin" panose="00000400000000000000" pitchFamily="2" charset="-78"/>
            </a:rPr>
            <a:t>عوامل اداره شهر</a:t>
          </a:r>
          <a:endParaRPr lang="en-US" dirty="0"/>
        </a:p>
      </dgm:t>
    </dgm:pt>
    <dgm:pt modelId="{C3FDD1EF-5166-4F2C-925D-41301B95EE63}" type="parTrans" cxnId="{2A62714D-6126-429F-81F6-E2219D582C6A}">
      <dgm:prSet/>
      <dgm:spPr/>
      <dgm:t>
        <a:bodyPr/>
        <a:lstStyle/>
        <a:p>
          <a:pPr rtl="1"/>
          <a:endParaRPr lang="en-US"/>
        </a:p>
      </dgm:t>
    </dgm:pt>
    <dgm:pt modelId="{16706387-5791-4F2D-97B4-1BC6D622E1F5}" type="sibTrans" cxnId="{2A62714D-6126-429F-81F6-E2219D582C6A}">
      <dgm:prSet/>
      <dgm:spPr/>
      <dgm:t>
        <a:bodyPr/>
        <a:lstStyle/>
        <a:p>
          <a:pPr rtl="1"/>
          <a:endParaRPr lang="en-US"/>
        </a:p>
      </dgm:t>
    </dgm:pt>
    <dgm:pt modelId="{7A64948F-0E62-41A8-97F4-15DFB0205986}">
      <dgm:prSet phldrT="[Text]"/>
      <dgm:spPr/>
      <dgm:t>
        <a:bodyPr/>
        <a:lstStyle/>
        <a:p>
          <a:pPr rtl="1"/>
          <a:r>
            <a:rPr lang="fa-IR" b="1" smtClean="0">
              <a:cs typeface="B Nazanin" panose="00000400000000000000" pitchFamily="2" charset="-78"/>
            </a:rPr>
            <a:t>داروغه</a:t>
          </a:r>
          <a:endParaRPr lang="en-US" dirty="0"/>
        </a:p>
      </dgm:t>
    </dgm:pt>
    <dgm:pt modelId="{A5D5AF75-0FAC-49F4-8C81-FC6F84B327C2}" type="parTrans" cxnId="{9ADCC17D-47BC-44EF-BC4F-7D886160E762}">
      <dgm:prSet/>
      <dgm:spPr/>
      <dgm:t>
        <a:bodyPr/>
        <a:lstStyle/>
        <a:p>
          <a:pPr rtl="1"/>
          <a:endParaRPr lang="en-US"/>
        </a:p>
      </dgm:t>
    </dgm:pt>
    <dgm:pt modelId="{FA03B072-D0D4-41E9-83E5-14C90EC7DC64}" type="sibTrans" cxnId="{9ADCC17D-47BC-44EF-BC4F-7D886160E762}">
      <dgm:prSet/>
      <dgm:spPr/>
      <dgm:t>
        <a:bodyPr/>
        <a:lstStyle/>
        <a:p>
          <a:pPr rtl="1"/>
          <a:endParaRPr lang="en-US"/>
        </a:p>
      </dgm:t>
    </dgm:pt>
    <dgm:pt modelId="{AF37BAB0-BEAA-43D5-9781-5D87CB0474DC}">
      <dgm:prSet phldrT="[Text]"/>
      <dgm:spPr/>
      <dgm:t>
        <a:bodyPr/>
        <a:lstStyle/>
        <a:p>
          <a:pPr rtl="1"/>
          <a:r>
            <a:rPr lang="fa-IR" b="1" smtClean="0">
              <a:cs typeface="B Nazanin" panose="00000400000000000000" pitchFamily="2" charset="-78"/>
            </a:rPr>
            <a:t>حاکم</a:t>
          </a:r>
          <a:endParaRPr lang="en-US" dirty="0"/>
        </a:p>
      </dgm:t>
    </dgm:pt>
    <dgm:pt modelId="{A202F712-2C53-4E4C-865D-64EB5E9D069D}" type="parTrans" cxnId="{B0CEA1B9-FE3B-4B1E-9693-5B904F88B152}">
      <dgm:prSet/>
      <dgm:spPr/>
      <dgm:t>
        <a:bodyPr/>
        <a:lstStyle/>
        <a:p>
          <a:pPr rtl="1"/>
          <a:endParaRPr lang="en-US"/>
        </a:p>
      </dgm:t>
    </dgm:pt>
    <dgm:pt modelId="{A7F78425-60E3-47B5-A315-A90BA9FB9D73}" type="sibTrans" cxnId="{B0CEA1B9-FE3B-4B1E-9693-5B904F88B152}">
      <dgm:prSet/>
      <dgm:spPr/>
      <dgm:t>
        <a:bodyPr/>
        <a:lstStyle/>
        <a:p>
          <a:pPr rtl="1"/>
          <a:endParaRPr lang="en-US"/>
        </a:p>
      </dgm:t>
    </dgm:pt>
    <dgm:pt modelId="{59B06EF0-C898-4679-94DE-30FC45C1A543}">
      <dgm:prSet phldrT="[Text]"/>
      <dgm:spPr/>
      <dgm:t>
        <a:bodyPr/>
        <a:lstStyle/>
        <a:p>
          <a:pPr rtl="1"/>
          <a:r>
            <a:rPr lang="fa-IR" b="1" smtClean="0">
              <a:cs typeface="B Nazanin" panose="00000400000000000000" pitchFamily="2" charset="-78"/>
            </a:rPr>
            <a:t>کدخدا</a:t>
          </a:r>
          <a:r>
            <a:rPr lang="fa-IR" smtClean="0">
              <a:cs typeface="B Nazanin" panose="00000400000000000000" pitchFamily="2" charset="-78"/>
            </a:rPr>
            <a:t>  </a:t>
          </a:r>
          <a:endParaRPr lang="en-US" dirty="0"/>
        </a:p>
      </dgm:t>
    </dgm:pt>
    <dgm:pt modelId="{EA7C227D-4177-47E1-94C2-BCC8B75A1E64}" type="parTrans" cxnId="{8711A0B4-B6C8-412D-A74D-62551E2521EE}">
      <dgm:prSet/>
      <dgm:spPr/>
      <dgm:t>
        <a:bodyPr/>
        <a:lstStyle/>
        <a:p>
          <a:pPr rtl="1"/>
          <a:endParaRPr lang="en-US"/>
        </a:p>
      </dgm:t>
    </dgm:pt>
    <dgm:pt modelId="{664E010B-9867-42EA-A173-1296ABC01A2C}" type="sibTrans" cxnId="{8711A0B4-B6C8-412D-A74D-62551E2521EE}">
      <dgm:prSet/>
      <dgm:spPr/>
      <dgm:t>
        <a:bodyPr/>
        <a:lstStyle/>
        <a:p>
          <a:pPr rtl="1"/>
          <a:endParaRPr lang="en-US"/>
        </a:p>
      </dgm:t>
    </dgm:pt>
    <dgm:pt modelId="{4BEC64DB-98DF-42A3-94FF-2694E9761E50}">
      <dgm:prSet phldrT="[Text]"/>
      <dgm:spPr/>
      <dgm:t>
        <a:bodyPr/>
        <a:lstStyle/>
        <a:p>
          <a:pPr rtl="1"/>
          <a:r>
            <a:rPr lang="fa-IR" b="1" dirty="0" smtClean="0">
              <a:cs typeface="B Nazanin" panose="00000400000000000000" pitchFamily="2" charset="-78"/>
            </a:rPr>
            <a:t>پلیس</a:t>
          </a:r>
          <a:endParaRPr lang="en-US" dirty="0"/>
        </a:p>
      </dgm:t>
    </dgm:pt>
    <dgm:pt modelId="{1DBAA97F-A489-4609-9CAB-4F8258494BC7}" type="parTrans" cxnId="{1164AB40-E9A6-4AC1-826F-FD9EC7D4D335}">
      <dgm:prSet/>
      <dgm:spPr/>
      <dgm:t>
        <a:bodyPr/>
        <a:lstStyle/>
        <a:p>
          <a:pPr rtl="1"/>
          <a:endParaRPr lang="en-US"/>
        </a:p>
      </dgm:t>
    </dgm:pt>
    <dgm:pt modelId="{2FA6CB82-5E29-4630-AFB8-47EE739A8770}" type="sibTrans" cxnId="{1164AB40-E9A6-4AC1-826F-FD9EC7D4D335}">
      <dgm:prSet/>
      <dgm:spPr/>
      <dgm:t>
        <a:bodyPr/>
        <a:lstStyle/>
        <a:p>
          <a:pPr rtl="1"/>
          <a:endParaRPr lang="en-US"/>
        </a:p>
      </dgm:t>
    </dgm:pt>
    <dgm:pt modelId="{6DE4FA6B-3215-4B64-A6A5-64414DCF8E0C}">
      <dgm:prSet phldrT="[Text]"/>
      <dgm:spPr/>
      <dgm:t>
        <a:bodyPr/>
        <a:lstStyle/>
        <a:p>
          <a:pPr rtl="1"/>
          <a:r>
            <a:rPr lang="fa-IR" b="1" smtClean="0">
              <a:cs typeface="B Nazanin" panose="00000400000000000000" pitchFamily="2" charset="-78"/>
            </a:rPr>
            <a:t>رئیس شهر و کلانتر</a:t>
          </a:r>
          <a:endParaRPr lang="en-US" dirty="0"/>
        </a:p>
      </dgm:t>
    </dgm:pt>
    <dgm:pt modelId="{C1637E42-86C0-4A48-B453-5061820CB8D2}" type="parTrans" cxnId="{3149C215-4E92-4634-BD5C-C9509CE657A4}">
      <dgm:prSet/>
      <dgm:spPr/>
      <dgm:t>
        <a:bodyPr/>
        <a:lstStyle/>
        <a:p>
          <a:pPr rtl="1"/>
          <a:endParaRPr lang="en-US"/>
        </a:p>
      </dgm:t>
    </dgm:pt>
    <dgm:pt modelId="{225767D4-6F26-4C1E-B0D0-B6FEEF4E5D02}" type="sibTrans" cxnId="{3149C215-4E92-4634-BD5C-C9509CE657A4}">
      <dgm:prSet/>
      <dgm:spPr/>
      <dgm:t>
        <a:bodyPr/>
        <a:lstStyle/>
        <a:p>
          <a:pPr rtl="1"/>
          <a:endParaRPr lang="en-US"/>
        </a:p>
      </dgm:t>
    </dgm:pt>
    <dgm:pt modelId="{4A720326-609A-4178-B4E5-3AAA5F449AC5}">
      <dgm:prSet/>
      <dgm:spPr/>
      <dgm:t>
        <a:bodyPr/>
        <a:lstStyle/>
        <a:p>
          <a:pPr rtl="1"/>
          <a:r>
            <a:rPr lang="fa-IR" b="1" smtClean="0">
              <a:cs typeface="B Nazanin" panose="00000400000000000000" pitchFamily="2" charset="-78"/>
            </a:rPr>
            <a:t>محتسب</a:t>
          </a:r>
          <a:endParaRPr lang="en-US"/>
        </a:p>
      </dgm:t>
    </dgm:pt>
    <dgm:pt modelId="{E60CC6EC-BA31-47CD-B905-AC7AA2AC66A6}" type="parTrans" cxnId="{C4EF2F02-A032-4921-B46D-24AD6BA7D2E8}">
      <dgm:prSet/>
      <dgm:spPr/>
      <dgm:t>
        <a:bodyPr/>
        <a:lstStyle/>
        <a:p>
          <a:pPr rtl="1"/>
          <a:endParaRPr lang="en-US"/>
        </a:p>
      </dgm:t>
    </dgm:pt>
    <dgm:pt modelId="{7B3077CE-722B-46DC-9EC7-7676B7CF9599}" type="sibTrans" cxnId="{C4EF2F02-A032-4921-B46D-24AD6BA7D2E8}">
      <dgm:prSet/>
      <dgm:spPr/>
      <dgm:t>
        <a:bodyPr/>
        <a:lstStyle/>
        <a:p>
          <a:pPr rtl="1"/>
          <a:endParaRPr lang="en-US"/>
        </a:p>
      </dgm:t>
    </dgm:pt>
    <dgm:pt modelId="{E319439E-22B1-4CE7-8913-7D22BD2319C9}">
      <dgm:prSet/>
      <dgm:spPr/>
      <dgm:t>
        <a:bodyPr/>
        <a:lstStyle/>
        <a:p>
          <a:pPr rtl="1"/>
          <a:r>
            <a:rPr lang="fa-IR" b="1" smtClean="0">
              <a:cs typeface="B Nazanin" panose="00000400000000000000" pitchFamily="2" charset="-78"/>
            </a:rPr>
            <a:t>قراول</a:t>
          </a:r>
          <a:endParaRPr lang="en-US"/>
        </a:p>
      </dgm:t>
    </dgm:pt>
    <dgm:pt modelId="{3D9770B0-90EA-489E-97AB-5BD7E57A029E}" type="parTrans" cxnId="{7AF3BDB7-0BD7-4E66-91DF-B1EDBD1F6DF9}">
      <dgm:prSet/>
      <dgm:spPr/>
      <dgm:t>
        <a:bodyPr/>
        <a:lstStyle/>
        <a:p>
          <a:pPr rtl="1"/>
          <a:endParaRPr lang="en-US"/>
        </a:p>
      </dgm:t>
    </dgm:pt>
    <dgm:pt modelId="{82525015-988D-44C5-8FFF-96C936D134E6}" type="sibTrans" cxnId="{7AF3BDB7-0BD7-4E66-91DF-B1EDBD1F6DF9}">
      <dgm:prSet/>
      <dgm:spPr/>
      <dgm:t>
        <a:bodyPr/>
        <a:lstStyle/>
        <a:p>
          <a:pPr rtl="1"/>
          <a:endParaRPr lang="en-US"/>
        </a:p>
      </dgm:t>
    </dgm:pt>
    <dgm:pt modelId="{08E49C95-5E18-4D47-AE31-9F188ACFB4D8}">
      <dgm:prSet/>
      <dgm:spPr/>
      <dgm:t>
        <a:bodyPr/>
        <a:lstStyle/>
        <a:p>
          <a:pPr rtl="1"/>
          <a:r>
            <a:rPr lang="fa-IR" smtClean="0">
              <a:cs typeface="B Nazanin" panose="00000400000000000000" pitchFamily="2" charset="-78"/>
            </a:rPr>
            <a:t>قضات</a:t>
          </a:r>
          <a:endParaRPr lang="en-US"/>
        </a:p>
      </dgm:t>
    </dgm:pt>
    <dgm:pt modelId="{1A415C54-BBBF-4982-9B5A-752B25102286}" type="parTrans" cxnId="{B60295EB-786F-448F-838E-0945D5358A56}">
      <dgm:prSet/>
      <dgm:spPr/>
      <dgm:t>
        <a:bodyPr/>
        <a:lstStyle/>
        <a:p>
          <a:pPr rtl="1"/>
          <a:endParaRPr lang="en-US"/>
        </a:p>
      </dgm:t>
    </dgm:pt>
    <dgm:pt modelId="{984A8712-2497-4906-9DBE-49C33D5C1D78}" type="sibTrans" cxnId="{B60295EB-786F-448F-838E-0945D5358A56}">
      <dgm:prSet/>
      <dgm:spPr/>
      <dgm:t>
        <a:bodyPr/>
        <a:lstStyle/>
        <a:p>
          <a:pPr rtl="1"/>
          <a:endParaRPr lang="en-US"/>
        </a:p>
      </dgm:t>
    </dgm:pt>
    <dgm:pt modelId="{8CB331BE-EA2D-4131-AF6B-E3CDE0302D90}">
      <dgm:prSet/>
      <dgm:spPr/>
      <dgm:t>
        <a:bodyPr/>
        <a:lstStyle/>
        <a:p>
          <a:pPr rtl="1"/>
          <a:r>
            <a:rPr lang="fa-IR" b="1" smtClean="0">
              <a:cs typeface="B Nazanin" panose="00000400000000000000" pitchFamily="2" charset="-78"/>
            </a:rPr>
            <a:t>عسس</a:t>
          </a:r>
          <a:endParaRPr lang="en-US"/>
        </a:p>
      </dgm:t>
    </dgm:pt>
    <dgm:pt modelId="{7E5870A0-6F6D-4ACA-9930-9A8E92FD4171}" type="parTrans" cxnId="{D75E0E31-B57A-4A01-93F2-9CFB153214D4}">
      <dgm:prSet/>
      <dgm:spPr/>
      <dgm:t>
        <a:bodyPr/>
        <a:lstStyle/>
        <a:p>
          <a:pPr rtl="1"/>
          <a:endParaRPr lang="en-US"/>
        </a:p>
      </dgm:t>
    </dgm:pt>
    <dgm:pt modelId="{6F493E3E-3A77-414B-A052-391DF5D7E393}" type="sibTrans" cxnId="{D75E0E31-B57A-4A01-93F2-9CFB153214D4}">
      <dgm:prSet/>
      <dgm:spPr/>
      <dgm:t>
        <a:bodyPr/>
        <a:lstStyle/>
        <a:p>
          <a:pPr rtl="1"/>
          <a:endParaRPr lang="en-US"/>
        </a:p>
      </dgm:t>
    </dgm:pt>
    <dgm:pt modelId="{0D2B38EA-879B-416A-AC90-8DF1B43B1AC3}" type="pres">
      <dgm:prSet presAssocID="{2D94EF02-BA99-40C2-8DFB-8C0133962B94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B651390-6C91-41D0-80A3-189923B3F2B0}" type="pres">
      <dgm:prSet presAssocID="{2F37DC12-F2A5-45F1-AE9B-98E4AA00B746}" presName="centerShape" presStyleLbl="node0" presStyleIdx="0" presStyleCnt="1"/>
      <dgm:spPr/>
      <dgm:t>
        <a:bodyPr/>
        <a:lstStyle/>
        <a:p>
          <a:endParaRPr lang="en-US"/>
        </a:p>
      </dgm:t>
    </dgm:pt>
    <dgm:pt modelId="{998493F2-AEED-4387-8DA5-988EB7109BE2}" type="pres">
      <dgm:prSet presAssocID="{7A64948F-0E62-41A8-97F4-15DFB0205986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BD6B36-ACF1-44BF-92A5-14011FB2A100}" type="pres">
      <dgm:prSet presAssocID="{7A64948F-0E62-41A8-97F4-15DFB0205986}" presName="dummy" presStyleCnt="0"/>
      <dgm:spPr/>
    </dgm:pt>
    <dgm:pt modelId="{19385C23-06A6-4F67-AF82-36393969EC4C}" type="pres">
      <dgm:prSet presAssocID="{FA03B072-D0D4-41E9-83E5-14C90EC7DC64}" presName="sibTrans" presStyleLbl="sibTrans2D1" presStyleIdx="0" presStyleCnt="9"/>
      <dgm:spPr/>
    </dgm:pt>
    <dgm:pt modelId="{06CDF5AC-EA2A-4ACB-9B35-BD94DB31553F}" type="pres">
      <dgm:prSet presAssocID="{AF37BAB0-BEAA-43D5-9781-5D87CB0474DC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F1561-345E-435C-8070-0380B98A6C53}" type="pres">
      <dgm:prSet presAssocID="{AF37BAB0-BEAA-43D5-9781-5D87CB0474DC}" presName="dummy" presStyleCnt="0"/>
      <dgm:spPr/>
    </dgm:pt>
    <dgm:pt modelId="{FB90A05C-C53C-477E-B2C6-526BD809CCF6}" type="pres">
      <dgm:prSet presAssocID="{A7F78425-60E3-47B5-A315-A90BA9FB9D73}" presName="sibTrans" presStyleLbl="sibTrans2D1" presStyleIdx="1" presStyleCnt="9"/>
      <dgm:spPr/>
    </dgm:pt>
    <dgm:pt modelId="{402B9A92-5F5D-4B44-AA5C-E81CEE4FF30F}" type="pres">
      <dgm:prSet presAssocID="{59B06EF0-C898-4679-94DE-30FC45C1A543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6CC561-90B3-465F-968C-3C46B49FDEC7}" type="pres">
      <dgm:prSet presAssocID="{59B06EF0-C898-4679-94DE-30FC45C1A543}" presName="dummy" presStyleCnt="0"/>
      <dgm:spPr/>
    </dgm:pt>
    <dgm:pt modelId="{F43FC3A1-8656-445E-80B9-2D8BE0F43914}" type="pres">
      <dgm:prSet presAssocID="{664E010B-9867-42EA-A173-1296ABC01A2C}" presName="sibTrans" presStyleLbl="sibTrans2D1" presStyleIdx="2" presStyleCnt="9"/>
      <dgm:spPr/>
    </dgm:pt>
    <dgm:pt modelId="{B3121C2C-6CC6-4653-9D04-FE7AD18FAFAE}" type="pres">
      <dgm:prSet presAssocID="{4BEC64DB-98DF-42A3-94FF-2694E9761E50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3606E9-0FA8-42CD-B5B0-E094C5ECD038}" type="pres">
      <dgm:prSet presAssocID="{4BEC64DB-98DF-42A3-94FF-2694E9761E50}" presName="dummy" presStyleCnt="0"/>
      <dgm:spPr/>
    </dgm:pt>
    <dgm:pt modelId="{2D0B4CBF-72D8-4E75-B9AA-AA1A8FBE8D1B}" type="pres">
      <dgm:prSet presAssocID="{2FA6CB82-5E29-4630-AFB8-47EE739A8770}" presName="sibTrans" presStyleLbl="sibTrans2D1" presStyleIdx="3" presStyleCnt="9"/>
      <dgm:spPr/>
    </dgm:pt>
    <dgm:pt modelId="{A0620965-5B25-4105-B130-C272402F0321}" type="pres">
      <dgm:prSet presAssocID="{8CB331BE-EA2D-4131-AF6B-E3CDE0302D90}" presName="node" presStyleLbl="node1" presStyleIdx="4" presStyleCnt="9">
        <dgm:presLayoutVars>
          <dgm:bulletEnabled val="1"/>
        </dgm:presLayoutVars>
      </dgm:prSet>
      <dgm:spPr/>
    </dgm:pt>
    <dgm:pt modelId="{42EEA8C3-DC12-403E-ABA6-F40F2EFE9943}" type="pres">
      <dgm:prSet presAssocID="{8CB331BE-EA2D-4131-AF6B-E3CDE0302D90}" presName="dummy" presStyleCnt="0"/>
      <dgm:spPr/>
    </dgm:pt>
    <dgm:pt modelId="{9A5638F6-5F00-4DC0-B716-90F1C22C1DA7}" type="pres">
      <dgm:prSet presAssocID="{6F493E3E-3A77-414B-A052-391DF5D7E393}" presName="sibTrans" presStyleLbl="sibTrans2D1" presStyleIdx="4" presStyleCnt="9"/>
      <dgm:spPr/>
    </dgm:pt>
    <dgm:pt modelId="{70DA72A5-4E14-4B60-9ACA-87E0B86C82C4}" type="pres">
      <dgm:prSet presAssocID="{08E49C95-5E18-4D47-AE31-9F188ACFB4D8}" presName="node" presStyleLbl="node1" presStyleIdx="5" presStyleCnt="9">
        <dgm:presLayoutVars>
          <dgm:bulletEnabled val="1"/>
        </dgm:presLayoutVars>
      </dgm:prSet>
      <dgm:spPr/>
    </dgm:pt>
    <dgm:pt modelId="{7C4E9806-9EB1-440A-8DEF-98602445D44B}" type="pres">
      <dgm:prSet presAssocID="{08E49C95-5E18-4D47-AE31-9F188ACFB4D8}" presName="dummy" presStyleCnt="0"/>
      <dgm:spPr/>
    </dgm:pt>
    <dgm:pt modelId="{46C678C8-81B1-4C7B-A4B3-9DB94F885383}" type="pres">
      <dgm:prSet presAssocID="{984A8712-2497-4906-9DBE-49C33D5C1D78}" presName="sibTrans" presStyleLbl="sibTrans2D1" presStyleIdx="5" presStyleCnt="9"/>
      <dgm:spPr/>
    </dgm:pt>
    <dgm:pt modelId="{9387686E-D973-4565-94D7-3CA27BB6647F}" type="pres">
      <dgm:prSet presAssocID="{E319439E-22B1-4CE7-8913-7D22BD2319C9}" presName="node" presStyleLbl="node1" presStyleIdx="6" presStyleCnt="9">
        <dgm:presLayoutVars>
          <dgm:bulletEnabled val="1"/>
        </dgm:presLayoutVars>
      </dgm:prSet>
      <dgm:spPr/>
    </dgm:pt>
    <dgm:pt modelId="{E6D0FA58-8823-4DB7-A59B-BF492E86B5EF}" type="pres">
      <dgm:prSet presAssocID="{E319439E-22B1-4CE7-8913-7D22BD2319C9}" presName="dummy" presStyleCnt="0"/>
      <dgm:spPr/>
    </dgm:pt>
    <dgm:pt modelId="{A27D62D3-563F-4C27-9BB0-30867DAF7073}" type="pres">
      <dgm:prSet presAssocID="{82525015-988D-44C5-8FFF-96C936D134E6}" presName="sibTrans" presStyleLbl="sibTrans2D1" presStyleIdx="6" presStyleCnt="9"/>
      <dgm:spPr/>
    </dgm:pt>
    <dgm:pt modelId="{020BC27A-9B6E-4935-8287-2E204F836B94}" type="pres">
      <dgm:prSet presAssocID="{4A720326-609A-4178-B4E5-3AAA5F449AC5}" presName="node" presStyleLbl="node1" presStyleIdx="7" presStyleCnt="9">
        <dgm:presLayoutVars>
          <dgm:bulletEnabled val="1"/>
        </dgm:presLayoutVars>
      </dgm:prSet>
      <dgm:spPr/>
    </dgm:pt>
    <dgm:pt modelId="{1AD8A285-DFAC-4E91-9B4B-B57B53577F02}" type="pres">
      <dgm:prSet presAssocID="{4A720326-609A-4178-B4E5-3AAA5F449AC5}" presName="dummy" presStyleCnt="0"/>
      <dgm:spPr/>
    </dgm:pt>
    <dgm:pt modelId="{CA3E38B4-5551-4B35-BC3A-0CFA2EB8D779}" type="pres">
      <dgm:prSet presAssocID="{7B3077CE-722B-46DC-9EC7-7676B7CF9599}" presName="sibTrans" presStyleLbl="sibTrans2D1" presStyleIdx="7" presStyleCnt="9"/>
      <dgm:spPr/>
    </dgm:pt>
    <dgm:pt modelId="{C9FCCA84-AFF9-4903-8923-FEDE0E7BF4B5}" type="pres">
      <dgm:prSet presAssocID="{6DE4FA6B-3215-4B64-A6A5-64414DCF8E0C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6E9697-11BB-4FAA-AB34-C63D8846576B}" type="pres">
      <dgm:prSet presAssocID="{6DE4FA6B-3215-4B64-A6A5-64414DCF8E0C}" presName="dummy" presStyleCnt="0"/>
      <dgm:spPr/>
    </dgm:pt>
    <dgm:pt modelId="{60932AB7-050E-4B79-9226-78B8EC9283DF}" type="pres">
      <dgm:prSet presAssocID="{225767D4-6F26-4C1E-B0D0-B6FEEF4E5D02}" presName="sibTrans" presStyleLbl="sibTrans2D1" presStyleIdx="8" presStyleCnt="9"/>
      <dgm:spPr/>
    </dgm:pt>
  </dgm:ptLst>
  <dgm:cxnLst>
    <dgm:cxn modelId="{63B08329-0F42-4FA4-960C-485D2689A5A4}" type="presOf" srcId="{664E010B-9867-42EA-A173-1296ABC01A2C}" destId="{F43FC3A1-8656-445E-80B9-2D8BE0F43914}" srcOrd="0" destOrd="0" presId="urn:microsoft.com/office/officeart/2005/8/layout/radial6"/>
    <dgm:cxn modelId="{D75E0E31-B57A-4A01-93F2-9CFB153214D4}" srcId="{2F37DC12-F2A5-45F1-AE9B-98E4AA00B746}" destId="{8CB331BE-EA2D-4131-AF6B-E3CDE0302D90}" srcOrd="4" destOrd="0" parTransId="{7E5870A0-6F6D-4ACA-9930-9A8E92FD4171}" sibTransId="{6F493E3E-3A77-414B-A052-391DF5D7E393}"/>
    <dgm:cxn modelId="{C008ED16-4D6D-4CB4-B9C7-8A460E95C1F5}" type="presOf" srcId="{7B3077CE-722B-46DC-9EC7-7676B7CF9599}" destId="{CA3E38B4-5551-4B35-BC3A-0CFA2EB8D779}" srcOrd="0" destOrd="0" presId="urn:microsoft.com/office/officeart/2005/8/layout/radial6"/>
    <dgm:cxn modelId="{7AF3BDB7-0BD7-4E66-91DF-B1EDBD1F6DF9}" srcId="{2F37DC12-F2A5-45F1-AE9B-98E4AA00B746}" destId="{E319439E-22B1-4CE7-8913-7D22BD2319C9}" srcOrd="6" destOrd="0" parTransId="{3D9770B0-90EA-489E-97AB-5BD7E57A029E}" sibTransId="{82525015-988D-44C5-8FFF-96C936D134E6}"/>
    <dgm:cxn modelId="{9ADCC17D-47BC-44EF-BC4F-7D886160E762}" srcId="{2F37DC12-F2A5-45F1-AE9B-98E4AA00B746}" destId="{7A64948F-0E62-41A8-97F4-15DFB0205986}" srcOrd="0" destOrd="0" parTransId="{A5D5AF75-0FAC-49F4-8C81-FC6F84B327C2}" sibTransId="{FA03B072-D0D4-41E9-83E5-14C90EC7DC64}"/>
    <dgm:cxn modelId="{024C8807-1E66-4BDA-AF85-7E9B3693D81F}" type="presOf" srcId="{82525015-988D-44C5-8FFF-96C936D134E6}" destId="{A27D62D3-563F-4C27-9BB0-30867DAF7073}" srcOrd="0" destOrd="0" presId="urn:microsoft.com/office/officeart/2005/8/layout/radial6"/>
    <dgm:cxn modelId="{F7406777-F247-450D-9C96-48D84AA815E8}" type="presOf" srcId="{2F37DC12-F2A5-45F1-AE9B-98E4AA00B746}" destId="{9B651390-6C91-41D0-80A3-189923B3F2B0}" srcOrd="0" destOrd="0" presId="urn:microsoft.com/office/officeart/2005/8/layout/radial6"/>
    <dgm:cxn modelId="{C4EF2F02-A032-4921-B46D-24AD6BA7D2E8}" srcId="{2F37DC12-F2A5-45F1-AE9B-98E4AA00B746}" destId="{4A720326-609A-4178-B4E5-3AAA5F449AC5}" srcOrd="7" destOrd="0" parTransId="{E60CC6EC-BA31-47CD-B905-AC7AA2AC66A6}" sibTransId="{7B3077CE-722B-46DC-9EC7-7676B7CF9599}"/>
    <dgm:cxn modelId="{8711A0B4-B6C8-412D-A74D-62551E2521EE}" srcId="{2F37DC12-F2A5-45F1-AE9B-98E4AA00B746}" destId="{59B06EF0-C898-4679-94DE-30FC45C1A543}" srcOrd="2" destOrd="0" parTransId="{EA7C227D-4177-47E1-94C2-BCC8B75A1E64}" sibTransId="{664E010B-9867-42EA-A173-1296ABC01A2C}"/>
    <dgm:cxn modelId="{F96621FB-A9BF-4BAF-BDDD-9AAEB382A9CD}" type="presOf" srcId="{08E49C95-5E18-4D47-AE31-9F188ACFB4D8}" destId="{70DA72A5-4E14-4B60-9ACA-87E0B86C82C4}" srcOrd="0" destOrd="0" presId="urn:microsoft.com/office/officeart/2005/8/layout/radial6"/>
    <dgm:cxn modelId="{A5BD663A-9F48-4E58-B3B4-6FC9251DB7F6}" type="presOf" srcId="{6DE4FA6B-3215-4B64-A6A5-64414DCF8E0C}" destId="{C9FCCA84-AFF9-4903-8923-FEDE0E7BF4B5}" srcOrd="0" destOrd="0" presId="urn:microsoft.com/office/officeart/2005/8/layout/radial6"/>
    <dgm:cxn modelId="{AC9E11E0-A296-430C-A0B4-1C626D521B36}" type="presOf" srcId="{4BEC64DB-98DF-42A3-94FF-2694E9761E50}" destId="{B3121C2C-6CC6-4653-9D04-FE7AD18FAFAE}" srcOrd="0" destOrd="0" presId="urn:microsoft.com/office/officeart/2005/8/layout/radial6"/>
    <dgm:cxn modelId="{1164AB40-E9A6-4AC1-826F-FD9EC7D4D335}" srcId="{2F37DC12-F2A5-45F1-AE9B-98E4AA00B746}" destId="{4BEC64DB-98DF-42A3-94FF-2694E9761E50}" srcOrd="3" destOrd="0" parTransId="{1DBAA97F-A489-4609-9CAB-4F8258494BC7}" sibTransId="{2FA6CB82-5E29-4630-AFB8-47EE739A8770}"/>
    <dgm:cxn modelId="{08D47007-153A-47CA-B259-DD4C1C29FA47}" type="presOf" srcId="{A7F78425-60E3-47B5-A315-A90BA9FB9D73}" destId="{FB90A05C-C53C-477E-B2C6-526BD809CCF6}" srcOrd="0" destOrd="0" presId="urn:microsoft.com/office/officeart/2005/8/layout/radial6"/>
    <dgm:cxn modelId="{1902D5A4-D50E-46DC-B271-E0F47353D5F8}" type="presOf" srcId="{FA03B072-D0D4-41E9-83E5-14C90EC7DC64}" destId="{19385C23-06A6-4F67-AF82-36393969EC4C}" srcOrd="0" destOrd="0" presId="urn:microsoft.com/office/officeart/2005/8/layout/radial6"/>
    <dgm:cxn modelId="{484FF731-E4C8-4022-8872-9774F9621E11}" type="presOf" srcId="{4A720326-609A-4178-B4E5-3AAA5F449AC5}" destId="{020BC27A-9B6E-4935-8287-2E204F836B94}" srcOrd="0" destOrd="0" presId="urn:microsoft.com/office/officeart/2005/8/layout/radial6"/>
    <dgm:cxn modelId="{B0CEA1B9-FE3B-4B1E-9693-5B904F88B152}" srcId="{2F37DC12-F2A5-45F1-AE9B-98E4AA00B746}" destId="{AF37BAB0-BEAA-43D5-9781-5D87CB0474DC}" srcOrd="1" destOrd="0" parTransId="{A202F712-2C53-4E4C-865D-64EB5E9D069D}" sibTransId="{A7F78425-60E3-47B5-A315-A90BA9FB9D73}"/>
    <dgm:cxn modelId="{12E93498-D411-4E6A-A96F-51BDD1344EB3}" type="presOf" srcId="{AF37BAB0-BEAA-43D5-9781-5D87CB0474DC}" destId="{06CDF5AC-EA2A-4ACB-9B35-BD94DB31553F}" srcOrd="0" destOrd="0" presId="urn:microsoft.com/office/officeart/2005/8/layout/radial6"/>
    <dgm:cxn modelId="{B60295EB-786F-448F-838E-0945D5358A56}" srcId="{2F37DC12-F2A5-45F1-AE9B-98E4AA00B746}" destId="{08E49C95-5E18-4D47-AE31-9F188ACFB4D8}" srcOrd="5" destOrd="0" parTransId="{1A415C54-BBBF-4982-9B5A-752B25102286}" sibTransId="{984A8712-2497-4906-9DBE-49C33D5C1D78}"/>
    <dgm:cxn modelId="{F70216FD-745E-4A2C-B241-F331DE87B780}" type="presOf" srcId="{8CB331BE-EA2D-4131-AF6B-E3CDE0302D90}" destId="{A0620965-5B25-4105-B130-C272402F0321}" srcOrd="0" destOrd="0" presId="urn:microsoft.com/office/officeart/2005/8/layout/radial6"/>
    <dgm:cxn modelId="{D025AC3A-8EF7-4118-AA05-8A3E09103455}" type="presOf" srcId="{2D94EF02-BA99-40C2-8DFB-8C0133962B94}" destId="{0D2B38EA-879B-416A-AC90-8DF1B43B1AC3}" srcOrd="0" destOrd="0" presId="urn:microsoft.com/office/officeart/2005/8/layout/radial6"/>
    <dgm:cxn modelId="{6E690741-CD72-4B3F-B817-9F7E615A967D}" type="presOf" srcId="{59B06EF0-C898-4679-94DE-30FC45C1A543}" destId="{402B9A92-5F5D-4B44-AA5C-E81CEE4FF30F}" srcOrd="0" destOrd="0" presId="urn:microsoft.com/office/officeart/2005/8/layout/radial6"/>
    <dgm:cxn modelId="{0C20E44D-FEB9-45C5-BE95-35A8E14A436F}" type="presOf" srcId="{E319439E-22B1-4CE7-8913-7D22BD2319C9}" destId="{9387686E-D973-4565-94D7-3CA27BB6647F}" srcOrd="0" destOrd="0" presId="urn:microsoft.com/office/officeart/2005/8/layout/radial6"/>
    <dgm:cxn modelId="{A9CF1EC5-7931-40F3-B0EC-36C5FF9846D6}" type="presOf" srcId="{2FA6CB82-5E29-4630-AFB8-47EE739A8770}" destId="{2D0B4CBF-72D8-4E75-B9AA-AA1A8FBE8D1B}" srcOrd="0" destOrd="0" presId="urn:microsoft.com/office/officeart/2005/8/layout/radial6"/>
    <dgm:cxn modelId="{9E00CAA7-8007-4DD5-A2AE-A9E7D8949153}" type="presOf" srcId="{984A8712-2497-4906-9DBE-49C33D5C1D78}" destId="{46C678C8-81B1-4C7B-A4B3-9DB94F885383}" srcOrd="0" destOrd="0" presId="urn:microsoft.com/office/officeart/2005/8/layout/radial6"/>
    <dgm:cxn modelId="{996116E9-49DF-44D8-BDF1-07E6D94BDD67}" type="presOf" srcId="{7A64948F-0E62-41A8-97F4-15DFB0205986}" destId="{998493F2-AEED-4387-8DA5-988EB7109BE2}" srcOrd="0" destOrd="0" presId="urn:microsoft.com/office/officeart/2005/8/layout/radial6"/>
    <dgm:cxn modelId="{6E2FA7F2-67C2-4983-ACE7-71FF7CE75DAF}" type="presOf" srcId="{225767D4-6F26-4C1E-B0D0-B6FEEF4E5D02}" destId="{60932AB7-050E-4B79-9226-78B8EC9283DF}" srcOrd="0" destOrd="0" presId="urn:microsoft.com/office/officeart/2005/8/layout/radial6"/>
    <dgm:cxn modelId="{E25B664B-08FF-4784-92AB-D55BE2427E17}" type="presOf" srcId="{6F493E3E-3A77-414B-A052-391DF5D7E393}" destId="{9A5638F6-5F00-4DC0-B716-90F1C22C1DA7}" srcOrd="0" destOrd="0" presId="urn:microsoft.com/office/officeart/2005/8/layout/radial6"/>
    <dgm:cxn modelId="{2A62714D-6126-429F-81F6-E2219D582C6A}" srcId="{2D94EF02-BA99-40C2-8DFB-8C0133962B94}" destId="{2F37DC12-F2A5-45F1-AE9B-98E4AA00B746}" srcOrd="0" destOrd="0" parTransId="{C3FDD1EF-5166-4F2C-925D-41301B95EE63}" sibTransId="{16706387-5791-4F2D-97B4-1BC6D622E1F5}"/>
    <dgm:cxn modelId="{3149C215-4E92-4634-BD5C-C9509CE657A4}" srcId="{2F37DC12-F2A5-45F1-AE9B-98E4AA00B746}" destId="{6DE4FA6B-3215-4B64-A6A5-64414DCF8E0C}" srcOrd="8" destOrd="0" parTransId="{C1637E42-86C0-4A48-B453-5061820CB8D2}" sibTransId="{225767D4-6F26-4C1E-B0D0-B6FEEF4E5D02}"/>
    <dgm:cxn modelId="{E8DA1BCD-AEE4-4384-BC1E-ABDF30495567}" type="presParOf" srcId="{0D2B38EA-879B-416A-AC90-8DF1B43B1AC3}" destId="{9B651390-6C91-41D0-80A3-189923B3F2B0}" srcOrd="0" destOrd="0" presId="urn:microsoft.com/office/officeart/2005/8/layout/radial6"/>
    <dgm:cxn modelId="{2AAB0D35-0A40-47BF-BF72-74F6406691B5}" type="presParOf" srcId="{0D2B38EA-879B-416A-AC90-8DF1B43B1AC3}" destId="{998493F2-AEED-4387-8DA5-988EB7109BE2}" srcOrd="1" destOrd="0" presId="urn:microsoft.com/office/officeart/2005/8/layout/radial6"/>
    <dgm:cxn modelId="{A2B878C0-DE46-40A8-84F9-E9A7A5BB83B9}" type="presParOf" srcId="{0D2B38EA-879B-416A-AC90-8DF1B43B1AC3}" destId="{BBBD6B36-ACF1-44BF-92A5-14011FB2A100}" srcOrd="2" destOrd="0" presId="urn:microsoft.com/office/officeart/2005/8/layout/radial6"/>
    <dgm:cxn modelId="{64F182E1-2777-4FD4-8173-49CF089E0989}" type="presParOf" srcId="{0D2B38EA-879B-416A-AC90-8DF1B43B1AC3}" destId="{19385C23-06A6-4F67-AF82-36393969EC4C}" srcOrd="3" destOrd="0" presId="urn:microsoft.com/office/officeart/2005/8/layout/radial6"/>
    <dgm:cxn modelId="{51E497F6-35BF-4970-9777-C052E55BC741}" type="presParOf" srcId="{0D2B38EA-879B-416A-AC90-8DF1B43B1AC3}" destId="{06CDF5AC-EA2A-4ACB-9B35-BD94DB31553F}" srcOrd="4" destOrd="0" presId="urn:microsoft.com/office/officeart/2005/8/layout/radial6"/>
    <dgm:cxn modelId="{9264CE2A-D6C2-4794-B282-D64A36039794}" type="presParOf" srcId="{0D2B38EA-879B-416A-AC90-8DF1B43B1AC3}" destId="{D61F1561-345E-435C-8070-0380B98A6C53}" srcOrd="5" destOrd="0" presId="urn:microsoft.com/office/officeart/2005/8/layout/radial6"/>
    <dgm:cxn modelId="{4504749B-2239-45EC-9E1B-210473CE9F62}" type="presParOf" srcId="{0D2B38EA-879B-416A-AC90-8DF1B43B1AC3}" destId="{FB90A05C-C53C-477E-B2C6-526BD809CCF6}" srcOrd="6" destOrd="0" presId="urn:microsoft.com/office/officeart/2005/8/layout/radial6"/>
    <dgm:cxn modelId="{6FAAE85C-27A3-4A9B-8798-E80A7D279C96}" type="presParOf" srcId="{0D2B38EA-879B-416A-AC90-8DF1B43B1AC3}" destId="{402B9A92-5F5D-4B44-AA5C-E81CEE4FF30F}" srcOrd="7" destOrd="0" presId="urn:microsoft.com/office/officeart/2005/8/layout/radial6"/>
    <dgm:cxn modelId="{9657B30C-7181-4C58-864A-29403B5E6AD4}" type="presParOf" srcId="{0D2B38EA-879B-416A-AC90-8DF1B43B1AC3}" destId="{7E6CC561-90B3-465F-968C-3C46B49FDEC7}" srcOrd="8" destOrd="0" presId="urn:microsoft.com/office/officeart/2005/8/layout/radial6"/>
    <dgm:cxn modelId="{CC252782-8E60-48E9-A9CB-91E0669379A8}" type="presParOf" srcId="{0D2B38EA-879B-416A-AC90-8DF1B43B1AC3}" destId="{F43FC3A1-8656-445E-80B9-2D8BE0F43914}" srcOrd="9" destOrd="0" presId="urn:microsoft.com/office/officeart/2005/8/layout/radial6"/>
    <dgm:cxn modelId="{181674AC-740C-4C71-93BF-B67E2F9C11F5}" type="presParOf" srcId="{0D2B38EA-879B-416A-AC90-8DF1B43B1AC3}" destId="{B3121C2C-6CC6-4653-9D04-FE7AD18FAFAE}" srcOrd="10" destOrd="0" presId="urn:microsoft.com/office/officeart/2005/8/layout/radial6"/>
    <dgm:cxn modelId="{DC841604-8695-4C40-9B5C-9F670C39BB53}" type="presParOf" srcId="{0D2B38EA-879B-416A-AC90-8DF1B43B1AC3}" destId="{523606E9-0FA8-42CD-B5B0-E094C5ECD038}" srcOrd="11" destOrd="0" presId="urn:microsoft.com/office/officeart/2005/8/layout/radial6"/>
    <dgm:cxn modelId="{A46A7ADC-BDAC-4C6C-8C5E-B4BF034F57F0}" type="presParOf" srcId="{0D2B38EA-879B-416A-AC90-8DF1B43B1AC3}" destId="{2D0B4CBF-72D8-4E75-B9AA-AA1A8FBE8D1B}" srcOrd="12" destOrd="0" presId="urn:microsoft.com/office/officeart/2005/8/layout/radial6"/>
    <dgm:cxn modelId="{15A904A3-D7F8-44EC-B3A4-5C15169581F2}" type="presParOf" srcId="{0D2B38EA-879B-416A-AC90-8DF1B43B1AC3}" destId="{A0620965-5B25-4105-B130-C272402F0321}" srcOrd="13" destOrd="0" presId="urn:microsoft.com/office/officeart/2005/8/layout/radial6"/>
    <dgm:cxn modelId="{CD53DC77-2447-412E-BFA1-6358AB7DE18E}" type="presParOf" srcId="{0D2B38EA-879B-416A-AC90-8DF1B43B1AC3}" destId="{42EEA8C3-DC12-403E-ABA6-F40F2EFE9943}" srcOrd="14" destOrd="0" presId="urn:microsoft.com/office/officeart/2005/8/layout/radial6"/>
    <dgm:cxn modelId="{EF7C2179-EAFA-43CE-8E7D-1E0655AF7094}" type="presParOf" srcId="{0D2B38EA-879B-416A-AC90-8DF1B43B1AC3}" destId="{9A5638F6-5F00-4DC0-B716-90F1C22C1DA7}" srcOrd="15" destOrd="0" presId="urn:microsoft.com/office/officeart/2005/8/layout/radial6"/>
    <dgm:cxn modelId="{869A54FB-888B-4E4F-8A6F-2F6E27C52B6E}" type="presParOf" srcId="{0D2B38EA-879B-416A-AC90-8DF1B43B1AC3}" destId="{70DA72A5-4E14-4B60-9ACA-87E0B86C82C4}" srcOrd="16" destOrd="0" presId="urn:microsoft.com/office/officeart/2005/8/layout/radial6"/>
    <dgm:cxn modelId="{EC091A08-0C2A-47DB-BCC3-602B22A8489E}" type="presParOf" srcId="{0D2B38EA-879B-416A-AC90-8DF1B43B1AC3}" destId="{7C4E9806-9EB1-440A-8DEF-98602445D44B}" srcOrd="17" destOrd="0" presId="urn:microsoft.com/office/officeart/2005/8/layout/radial6"/>
    <dgm:cxn modelId="{5F6F1374-0144-4458-A101-4568CCDDC493}" type="presParOf" srcId="{0D2B38EA-879B-416A-AC90-8DF1B43B1AC3}" destId="{46C678C8-81B1-4C7B-A4B3-9DB94F885383}" srcOrd="18" destOrd="0" presId="urn:microsoft.com/office/officeart/2005/8/layout/radial6"/>
    <dgm:cxn modelId="{3462093B-D635-435C-A958-0CD2D535C1A9}" type="presParOf" srcId="{0D2B38EA-879B-416A-AC90-8DF1B43B1AC3}" destId="{9387686E-D973-4565-94D7-3CA27BB6647F}" srcOrd="19" destOrd="0" presId="urn:microsoft.com/office/officeart/2005/8/layout/radial6"/>
    <dgm:cxn modelId="{E49143FC-0B73-4560-8DF3-1E706C46D487}" type="presParOf" srcId="{0D2B38EA-879B-416A-AC90-8DF1B43B1AC3}" destId="{E6D0FA58-8823-4DB7-A59B-BF492E86B5EF}" srcOrd="20" destOrd="0" presId="urn:microsoft.com/office/officeart/2005/8/layout/radial6"/>
    <dgm:cxn modelId="{2D9B416B-281C-4CC1-8FA4-FAEDA72284D9}" type="presParOf" srcId="{0D2B38EA-879B-416A-AC90-8DF1B43B1AC3}" destId="{A27D62D3-563F-4C27-9BB0-30867DAF7073}" srcOrd="21" destOrd="0" presId="urn:microsoft.com/office/officeart/2005/8/layout/radial6"/>
    <dgm:cxn modelId="{BED1624B-602A-4566-9E57-5F55AD3856AA}" type="presParOf" srcId="{0D2B38EA-879B-416A-AC90-8DF1B43B1AC3}" destId="{020BC27A-9B6E-4935-8287-2E204F836B94}" srcOrd="22" destOrd="0" presId="urn:microsoft.com/office/officeart/2005/8/layout/radial6"/>
    <dgm:cxn modelId="{083CDC78-ECE2-4ACB-832C-388096F69B2F}" type="presParOf" srcId="{0D2B38EA-879B-416A-AC90-8DF1B43B1AC3}" destId="{1AD8A285-DFAC-4E91-9B4B-B57B53577F02}" srcOrd="23" destOrd="0" presId="urn:microsoft.com/office/officeart/2005/8/layout/radial6"/>
    <dgm:cxn modelId="{C92F8254-434A-4B2F-B72C-379EFCB99354}" type="presParOf" srcId="{0D2B38EA-879B-416A-AC90-8DF1B43B1AC3}" destId="{CA3E38B4-5551-4B35-BC3A-0CFA2EB8D779}" srcOrd="24" destOrd="0" presId="urn:microsoft.com/office/officeart/2005/8/layout/radial6"/>
    <dgm:cxn modelId="{F8ED376F-E872-44BC-8869-B04690AFB879}" type="presParOf" srcId="{0D2B38EA-879B-416A-AC90-8DF1B43B1AC3}" destId="{C9FCCA84-AFF9-4903-8923-FEDE0E7BF4B5}" srcOrd="25" destOrd="0" presId="urn:microsoft.com/office/officeart/2005/8/layout/radial6"/>
    <dgm:cxn modelId="{E5194942-A7E0-4AAF-8DBD-BC855F021810}" type="presParOf" srcId="{0D2B38EA-879B-416A-AC90-8DF1B43B1AC3}" destId="{D76E9697-11BB-4FAA-AB34-C63D8846576B}" srcOrd="26" destOrd="0" presId="urn:microsoft.com/office/officeart/2005/8/layout/radial6"/>
    <dgm:cxn modelId="{3531AAF1-93FF-4B43-B63B-1CECDE388482}" type="presParOf" srcId="{0D2B38EA-879B-416A-AC90-8DF1B43B1AC3}" destId="{60932AB7-050E-4B79-9226-78B8EC9283DF}" srcOrd="27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925B13-52A5-4788-A61D-DB29AA1C3798}" type="doc">
      <dgm:prSet loTypeId="urn:microsoft.com/office/officeart/2005/8/layout/radial4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4C2C608C-02EB-4E5D-9B0B-5429F4F4E020}">
      <dgm:prSet phldrT="[Text]"/>
      <dgm:spPr/>
      <dgm:t>
        <a:bodyPr/>
        <a:lstStyle/>
        <a:p>
          <a:pPr rtl="1"/>
          <a:r>
            <a:rPr lang="fa-IR" dirty="0" smtClean="0">
              <a:cs typeface="B Nazanin" panose="00000400000000000000" pitchFamily="2" charset="-78"/>
            </a:rPr>
            <a:t>شهر دوره قاجار</a:t>
          </a:r>
          <a:endParaRPr lang="fa-IR" dirty="0">
            <a:cs typeface="B Nazanin" panose="00000400000000000000" pitchFamily="2" charset="-78"/>
          </a:endParaRPr>
        </a:p>
      </dgm:t>
    </dgm:pt>
    <dgm:pt modelId="{5B2B9288-EA5D-46A1-908D-4CE63AB9EAFE}" type="parTrans" cxnId="{4DBB87C0-5905-4574-8ECA-06E87CBB1B5F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DBCDAE1B-9A91-4FAB-8CBE-FB6A8A642AE7}" type="sibTrans" cxnId="{4DBB87C0-5905-4574-8ECA-06E87CBB1B5F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CC3B8908-5676-46F3-BE4D-29B43EDD3B31}">
      <dgm:prSet phldrT="[Text]"/>
      <dgm:spPr/>
      <dgm:t>
        <a:bodyPr/>
        <a:lstStyle/>
        <a:p>
          <a:pPr rtl="1"/>
          <a:r>
            <a:rPr lang="fa-IR" dirty="0" smtClean="0">
              <a:cs typeface="B Nazanin" panose="00000400000000000000" pitchFamily="2" charset="-78"/>
            </a:rPr>
            <a:t>سرمایه داری تجاری</a:t>
          </a:r>
          <a:r>
            <a:rPr lang="fa-IR" dirty="0" smtClean="0">
              <a:cs typeface="B Nazanin" panose="00000400000000000000" pitchFamily="2" charset="-78"/>
            </a:rPr>
            <a:t>، بر </a:t>
          </a:r>
          <a:r>
            <a:rPr lang="fa-IR" dirty="0" smtClean="0">
              <a:cs typeface="B Nazanin" panose="00000400000000000000" pitchFamily="2" charset="-78"/>
            </a:rPr>
            <a:t>اثر وابستگی پولی</a:t>
          </a:r>
          <a:endParaRPr lang="fa-IR" dirty="0">
            <a:cs typeface="B Nazanin" panose="00000400000000000000" pitchFamily="2" charset="-78"/>
          </a:endParaRPr>
        </a:p>
      </dgm:t>
    </dgm:pt>
    <dgm:pt modelId="{CC82D888-4BEE-4F78-9EB8-0C51545C51C0}" type="parTrans" cxnId="{A1F3CF78-2DF4-4701-AE3F-2F343AB8A194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DD268DCB-CE49-46BD-A918-2AF9E1CEF2FD}" type="sibTrans" cxnId="{A1F3CF78-2DF4-4701-AE3F-2F343AB8A194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9A137828-F760-43BF-BCCB-F3405149A894}">
      <dgm:prSet phldrT="[Text]"/>
      <dgm:spPr/>
      <dgm:t>
        <a:bodyPr/>
        <a:lstStyle/>
        <a:p>
          <a:pPr rtl="1"/>
          <a:r>
            <a:rPr lang="fa-IR" dirty="0" smtClean="0">
              <a:cs typeface="B Nazanin" panose="00000400000000000000" pitchFamily="2" charset="-78"/>
            </a:rPr>
            <a:t>کشو ها سرمایه دار</a:t>
          </a:r>
          <a:r>
            <a:rPr lang="fa-IR" dirty="0" smtClean="0">
              <a:cs typeface="B Nazanin" panose="00000400000000000000" pitchFamily="2" charset="-78"/>
            </a:rPr>
            <a:t>، نیاز </a:t>
          </a:r>
          <a:r>
            <a:rPr lang="fa-IR" dirty="0" smtClean="0">
              <a:cs typeface="B Nazanin" panose="00000400000000000000" pitchFamily="2" charset="-78"/>
            </a:rPr>
            <a:t>به تغییر کالبدی وفضایی در کشورها مصرف </a:t>
          </a:r>
          <a:r>
            <a:rPr lang="fa-IR" dirty="0" smtClean="0">
              <a:cs typeface="B Nazanin" panose="00000400000000000000" pitchFamily="2" charset="-78"/>
            </a:rPr>
            <a:t>کننده نمی بینند</a:t>
          </a:r>
          <a:endParaRPr lang="fa-IR" dirty="0">
            <a:cs typeface="B Nazanin" panose="00000400000000000000" pitchFamily="2" charset="-78"/>
          </a:endParaRPr>
        </a:p>
      </dgm:t>
    </dgm:pt>
    <dgm:pt modelId="{249BAB9B-995F-4686-9383-7B62D85C6C8A}" type="parTrans" cxnId="{5EDDC9D9-FB5C-42C5-AAE0-102E8CCE57E7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913E966A-6552-4033-9887-2FFF1489E343}" type="sibTrans" cxnId="{5EDDC9D9-FB5C-42C5-AAE0-102E8CCE57E7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12FCB3B5-51F2-4A60-9060-CBAAFBBB2107}">
      <dgm:prSet phldrT="[Text]"/>
      <dgm:spPr/>
      <dgm:t>
        <a:bodyPr/>
        <a:lstStyle/>
        <a:p>
          <a:pPr rtl="1"/>
          <a:r>
            <a:rPr lang="fa-IR" dirty="0" smtClean="0">
              <a:cs typeface="B Nazanin" panose="00000400000000000000" pitchFamily="2" charset="-78"/>
            </a:rPr>
            <a:t>خودباختگی سرمایه داران</a:t>
          </a:r>
          <a:r>
            <a:rPr lang="fa-IR" dirty="0" smtClean="0">
              <a:cs typeface="B Nazanin" panose="00000400000000000000" pitchFamily="2" charset="-78"/>
            </a:rPr>
            <a:t>، مانع </a:t>
          </a:r>
          <a:r>
            <a:rPr lang="fa-IR" dirty="0" smtClean="0">
              <a:cs typeface="B Nazanin" panose="00000400000000000000" pitchFamily="2" charset="-78"/>
            </a:rPr>
            <a:t>نوآوری و نواندیشی</a:t>
          </a:r>
          <a:endParaRPr lang="fa-IR" dirty="0">
            <a:cs typeface="B Nazanin" panose="00000400000000000000" pitchFamily="2" charset="-78"/>
          </a:endParaRPr>
        </a:p>
      </dgm:t>
    </dgm:pt>
    <dgm:pt modelId="{63770E3D-9DB8-4CA9-8DFB-312130F7AD2F}" type="parTrans" cxnId="{B13C6B53-DB00-4D2D-8014-B6A07398B804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4321E8AD-A348-4296-9D2F-23A88BD774B4}" type="sibTrans" cxnId="{B13C6B53-DB00-4D2D-8014-B6A07398B804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792B5D1B-5B46-42BF-A9FA-B8067447FE8F}">
      <dgm:prSet phldrT="[Text]"/>
      <dgm:spPr/>
      <dgm:t>
        <a:bodyPr/>
        <a:lstStyle/>
        <a:p>
          <a:pPr rtl="1"/>
          <a:r>
            <a:rPr lang="fa-IR" dirty="0" smtClean="0">
              <a:cs typeface="B Nazanin" panose="00000400000000000000" pitchFamily="2" charset="-78"/>
            </a:rPr>
            <a:t>وابستگی تجار </a:t>
          </a:r>
          <a:r>
            <a:rPr lang="fa-IR" dirty="0" smtClean="0">
              <a:cs typeface="B Nazanin" panose="00000400000000000000" pitchFamily="2" charset="-78"/>
            </a:rPr>
            <a:t>و بازرگانان </a:t>
          </a:r>
          <a:r>
            <a:rPr lang="fa-IR" dirty="0" smtClean="0">
              <a:cs typeface="B Nazanin" panose="00000400000000000000" pitchFamily="2" charset="-78"/>
            </a:rPr>
            <a:t>به دولت </a:t>
          </a:r>
          <a:r>
            <a:rPr lang="fa-IR" dirty="0" smtClean="0">
              <a:cs typeface="B Nazanin" panose="00000400000000000000" pitchFamily="2" charset="-78"/>
            </a:rPr>
            <a:t>های خارجی و استقلال </a:t>
          </a:r>
          <a:r>
            <a:rPr lang="fa-IR" dirty="0" smtClean="0">
              <a:cs typeface="B Nazanin" panose="00000400000000000000" pitchFamily="2" charset="-78"/>
            </a:rPr>
            <a:t>مالی</a:t>
          </a:r>
          <a:endParaRPr lang="fa-IR" dirty="0">
            <a:cs typeface="B Nazanin" panose="00000400000000000000" pitchFamily="2" charset="-78"/>
          </a:endParaRPr>
        </a:p>
      </dgm:t>
    </dgm:pt>
    <dgm:pt modelId="{9FC9F3BB-7A08-44B0-BAAF-ECCFACDEEF07}" type="parTrans" cxnId="{A8DB61EB-AFE2-4614-A345-7AE218D4D090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B8E2C7AB-C544-4D45-89E8-AFBA0552D827}" type="sibTrans" cxnId="{A8DB61EB-AFE2-4614-A345-7AE218D4D090}">
      <dgm:prSet/>
      <dgm:spPr/>
      <dgm:t>
        <a:bodyPr/>
        <a:lstStyle/>
        <a:p>
          <a:pPr rtl="1"/>
          <a:endParaRPr lang="fa-IR">
            <a:cs typeface="B Nazanin" panose="00000400000000000000" pitchFamily="2" charset="-78"/>
          </a:endParaRPr>
        </a:p>
      </dgm:t>
    </dgm:pt>
    <dgm:pt modelId="{94BBF18C-1E97-4B8F-8EFF-4FC897D39DDD}">
      <dgm:prSet/>
      <dgm:spPr/>
      <dgm:t>
        <a:bodyPr/>
        <a:lstStyle/>
        <a:p>
          <a:endParaRPr lang="en-US">
            <a:cs typeface="B Nazanin" panose="00000400000000000000" pitchFamily="2" charset="-78"/>
          </a:endParaRPr>
        </a:p>
      </dgm:t>
    </dgm:pt>
    <dgm:pt modelId="{DE34A636-0181-4006-B066-70CE3E041B07}" type="parTrans" cxnId="{EDCFD554-E6CA-43CF-9639-2B2B87634E37}">
      <dgm:prSet/>
      <dgm:spPr/>
      <dgm:t>
        <a:bodyPr/>
        <a:lstStyle/>
        <a:p>
          <a:endParaRPr lang="en-US">
            <a:cs typeface="B Nazanin" panose="00000400000000000000" pitchFamily="2" charset="-78"/>
          </a:endParaRPr>
        </a:p>
      </dgm:t>
    </dgm:pt>
    <dgm:pt modelId="{06BAF697-5709-4880-890B-92EB2B482434}" type="sibTrans" cxnId="{EDCFD554-E6CA-43CF-9639-2B2B87634E37}">
      <dgm:prSet/>
      <dgm:spPr/>
      <dgm:t>
        <a:bodyPr/>
        <a:lstStyle/>
        <a:p>
          <a:endParaRPr lang="en-US">
            <a:cs typeface="B Nazanin" panose="00000400000000000000" pitchFamily="2" charset="-78"/>
          </a:endParaRPr>
        </a:p>
      </dgm:t>
    </dgm:pt>
    <dgm:pt modelId="{8A360CE4-0554-45DA-A478-7CE344F83F4A}" type="pres">
      <dgm:prSet presAssocID="{A4925B13-52A5-4788-A61D-DB29AA1C379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FF4C490-213F-436E-9F1F-691BA9CB6BC6}" type="pres">
      <dgm:prSet presAssocID="{4C2C608C-02EB-4E5D-9B0B-5429F4F4E020}" presName="centerShape" presStyleLbl="node0" presStyleIdx="0" presStyleCnt="1"/>
      <dgm:spPr/>
      <dgm:t>
        <a:bodyPr/>
        <a:lstStyle/>
        <a:p>
          <a:endParaRPr lang="en-US"/>
        </a:p>
      </dgm:t>
    </dgm:pt>
    <dgm:pt modelId="{05A0FB8C-5600-4D91-8C57-8D9E15B064F9}" type="pres">
      <dgm:prSet presAssocID="{CC82D888-4BEE-4F78-9EB8-0C51545C51C0}" presName="parTrans" presStyleLbl="bgSibTrans2D1" presStyleIdx="0" presStyleCnt="4"/>
      <dgm:spPr/>
      <dgm:t>
        <a:bodyPr/>
        <a:lstStyle/>
        <a:p>
          <a:endParaRPr lang="en-US"/>
        </a:p>
      </dgm:t>
    </dgm:pt>
    <dgm:pt modelId="{E7612157-4CB2-4D4C-A5D0-1EB7902BF79C}" type="pres">
      <dgm:prSet presAssocID="{CC3B8908-5676-46F3-BE4D-29B43EDD3B3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BA215C-3F53-46F0-903C-9AC09370A065}" type="pres">
      <dgm:prSet presAssocID="{249BAB9B-995F-4686-9383-7B62D85C6C8A}" presName="parTrans" presStyleLbl="bgSibTrans2D1" presStyleIdx="1" presStyleCnt="4"/>
      <dgm:spPr/>
      <dgm:t>
        <a:bodyPr/>
        <a:lstStyle/>
        <a:p>
          <a:endParaRPr lang="en-US"/>
        </a:p>
      </dgm:t>
    </dgm:pt>
    <dgm:pt modelId="{0441E24E-80E9-4A3B-8727-53A06F33D2E0}" type="pres">
      <dgm:prSet presAssocID="{9A137828-F760-43BF-BCCB-F3405149A89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950BE8-9892-4673-A5A9-6CF5AA1D3109}" type="pres">
      <dgm:prSet presAssocID="{63770E3D-9DB8-4CA9-8DFB-312130F7AD2F}" presName="parTrans" presStyleLbl="bgSibTrans2D1" presStyleIdx="2" presStyleCnt="4"/>
      <dgm:spPr/>
      <dgm:t>
        <a:bodyPr/>
        <a:lstStyle/>
        <a:p>
          <a:endParaRPr lang="en-US"/>
        </a:p>
      </dgm:t>
    </dgm:pt>
    <dgm:pt modelId="{76BC955F-12D9-4594-9EA6-C3FAFFF80D9E}" type="pres">
      <dgm:prSet presAssocID="{12FCB3B5-51F2-4A60-9060-CBAAFBBB210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345A82-CC85-4625-A031-2657B514E242}" type="pres">
      <dgm:prSet presAssocID="{9FC9F3BB-7A08-44B0-BAAF-ECCFACDEEF07}" presName="parTrans" presStyleLbl="bgSibTrans2D1" presStyleIdx="3" presStyleCnt="4"/>
      <dgm:spPr/>
      <dgm:t>
        <a:bodyPr/>
        <a:lstStyle/>
        <a:p>
          <a:endParaRPr lang="en-US"/>
        </a:p>
      </dgm:t>
    </dgm:pt>
    <dgm:pt modelId="{D6338895-208B-4FC6-9E5E-35DB45B993BA}" type="pres">
      <dgm:prSet presAssocID="{792B5D1B-5B46-42BF-A9FA-B8067447FE8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42DE62-AC53-4F48-AE5C-14670F5E6DDC}" type="presOf" srcId="{4C2C608C-02EB-4E5D-9B0B-5429F4F4E020}" destId="{8FF4C490-213F-436E-9F1F-691BA9CB6BC6}" srcOrd="0" destOrd="0" presId="urn:microsoft.com/office/officeart/2005/8/layout/radial4"/>
    <dgm:cxn modelId="{7F07CE19-1029-406C-B90D-6AE824268ACB}" type="presOf" srcId="{9FC9F3BB-7A08-44B0-BAAF-ECCFACDEEF07}" destId="{4C345A82-CC85-4625-A031-2657B514E242}" srcOrd="0" destOrd="0" presId="urn:microsoft.com/office/officeart/2005/8/layout/radial4"/>
    <dgm:cxn modelId="{A1F3CF78-2DF4-4701-AE3F-2F343AB8A194}" srcId="{4C2C608C-02EB-4E5D-9B0B-5429F4F4E020}" destId="{CC3B8908-5676-46F3-BE4D-29B43EDD3B31}" srcOrd="0" destOrd="0" parTransId="{CC82D888-4BEE-4F78-9EB8-0C51545C51C0}" sibTransId="{DD268DCB-CE49-46BD-A918-2AF9E1CEF2FD}"/>
    <dgm:cxn modelId="{D48667EF-55EA-42EB-834F-51830F5CF60D}" type="presOf" srcId="{CC82D888-4BEE-4F78-9EB8-0C51545C51C0}" destId="{05A0FB8C-5600-4D91-8C57-8D9E15B064F9}" srcOrd="0" destOrd="0" presId="urn:microsoft.com/office/officeart/2005/8/layout/radial4"/>
    <dgm:cxn modelId="{A8DB61EB-AFE2-4614-A345-7AE218D4D090}" srcId="{4C2C608C-02EB-4E5D-9B0B-5429F4F4E020}" destId="{792B5D1B-5B46-42BF-A9FA-B8067447FE8F}" srcOrd="3" destOrd="0" parTransId="{9FC9F3BB-7A08-44B0-BAAF-ECCFACDEEF07}" sibTransId="{B8E2C7AB-C544-4D45-89E8-AFBA0552D827}"/>
    <dgm:cxn modelId="{F04FB4C2-A4F9-4A8A-AEB2-44BDCAB364AD}" type="presOf" srcId="{9A137828-F760-43BF-BCCB-F3405149A894}" destId="{0441E24E-80E9-4A3B-8727-53A06F33D2E0}" srcOrd="0" destOrd="0" presId="urn:microsoft.com/office/officeart/2005/8/layout/radial4"/>
    <dgm:cxn modelId="{D60DFF68-2407-4073-AD46-7D54E91304FD}" type="presOf" srcId="{63770E3D-9DB8-4CA9-8DFB-312130F7AD2F}" destId="{2D950BE8-9892-4673-A5A9-6CF5AA1D3109}" srcOrd="0" destOrd="0" presId="urn:microsoft.com/office/officeart/2005/8/layout/radial4"/>
    <dgm:cxn modelId="{B13C6B53-DB00-4D2D-8014-B6A07398B804}" srcId="{4C2C608C-02EB-4E5D-9B0B-5429F4F4E020}" destId="{12FCB3B5-51F2-4A60-9060-CBAAFBBB2107}" srcOrd="2" destOrd="0" parTransId="{63770E3D-9DB8-4CA9-8DFB-312130F7AD2F}" sibTransId="{4321E8AD-A348-4296-9D2F-23A88BD774B4}"/>
    <dgm:cxn modelId="{4DBB87C0-5905-4574-8ECA-06E87CBB1B5F}" srcId="{A4925B13-52A5-4788-A61D-DB29AA1C3798}" destId="{4C2C608C-02EB-4E5D-9B0B-5429F4F4E020}" srcOrd="0" destOrd="0" parTransId="{5B2B9288-EA5D-46A1-908D-4CE63AB9EAFE}" sibTransId="{DBCDAE1B-9A91-4FAB-8CBE-FB6A8A642AE7}"/>
    <dgm:cxn modelId="{9280DBE3-3784-40C0-91A8-0400C5D7AE90}" type="presOf" srcId="{CC3B8908-5676-46F3-BE4D-29B43EDD3B31}" destId="{E7612157-4CB2-4D4C-A5D0-1EB7902BF79C}" srcOrd="0" destOrd="0" presId="urn:microsoft.com/office/officeart/2005/8/layout/radial4"/>
    <dgm:cxn modelId="{9426823F-65B5-444F-99C0-32B5C32CBE5B}" type="presOf" srcId="{249BAB9B-995F-4686-9383-7B62D85C6C8A}" destId="{DCBA215C-3F53-46F0-903C-9AC09370A065}" srcOrd="0" destOrd="0" presId="urn:microsoft.com/office/officeart/2005/8/layout/radial4"/>
    <dgm:cxn modelId="{EDCFD554-E6CA-43CF-9639-2B2B87634E37}" srcId="{A4925B13-52A5-4788-A61D-DB29AA1C3798}" destId="{94BBF18C-1E97-4B8F-8EFF-4FC897D39DDD}" srcOrd="1" destOrd="0" parTransId="{DE34A636-0181-4006-B066-70CE3E041B07}" sibTransId="{06BAF697-5709-4880-890B-92EB2B482434}"/>
    <dgm:cxn modelId="{63081DEA-5069-4807-AC1C-90CDBD8D7181}" type="presOf" srcId="{792B5D1B-5B46-42BF-A9FA-B8067447FE8F}" destId="{D6338895-208B-4FC6-9E5E-35DB45B993BA}" srcOrd="0" destOrd="0" presId="urn:microsoft.com/office/officeart/2005/8/layout/radial4"/>
    <dgm:cxn modelId="{A690626A-A906-48DA-B105-CF0EEA1947B1}" type="presOf" srcId="{12FCB3B5-51F2-4A60-9060-CBAAFBBB2107}" destId="{76BC955F-12D9-4594-9EA6-C3FAFFF80D9E}" srcOrd="0" destOrd="0" presId="urn:microsoft.com/office/officeart/2005/8/layout/radial4"/>
    <dgm:cxn modelId="{A9735AC7-FB10-47CA-8641-745CA3E69EF3}" type="presOf" srcId="{A4925B13-52A5-4788-A61D-DB29AA1C3798}" destId="{8A360CE4-0554-45DA-A478-7CE344F83F4A}" srcOrd="0" destOrd="0" presId="urn:microsoft.com/office/officeart/2005/8/layout/radial4"/>
    <dgm:cxn modelId="{5EDDC9D9-FB5C-42C5-AAE0-102E8CCE57E7}" srcId="{4C2C608C-02EB-4E5D-9B0B-5429F4F4E020}" destId="{9A137828-F760-43BF-BCCB-F3405149A894}" srcOrd="1" destOrd="0" parTransId="{249BAB9B-995F-4686-9383-7B62D85C6C8A}" sibTransId="{913E966A-6552-4033-9887-2FFF1489E343}"/>
    <dgm:cxn modelId="{00AF7789-35BD-499F-BD35-D13C093A0B91}" type="presParOf" srcId="{8A360CE4-0554-45DA-A478-7CE344F83F4A}" destId="{8FF4C490-213F-436E-9F1F-691BA9CB6BC6}" srcOrd="0" destOrd="0" presId="urn:microsoft.com/office/officeart/2005/8/layout/radial4"/>
    <dgm:cxn modelId="{A434FAC0-FD87-4F43-8078-55B6288DC445}" type="presParOf" srcId="{8A360CE4-0554-45DA-A478-7CE344F83F4A}" destId="{05A0FB8C-5600-4D91-8C57-8D9E15B064F9}" srcOrd="1" destOrd="0" presId="urn:microsoft.com/office/officeart/2005/8/layout/radial4"/>
    <dgm:cxn modelId="{C6279CA7-AEBA-4844-BBD3-1CB379BF7299}" type="presParOf" srcId="{8A360CE4-0554-45DA-A478-7CE344F83F4A}" destId="{E7612157-4CB2-4D4C-A5D0-1EB7902BF79C}" srcOrd="2" destOrd="0" presId="urn:microsoft.com/office/officeart/2005/8/layout/radial4"/>
    <dgm:cxn modelId="{666CFE50-5E2B-4D08-910E-1D627F192C2C}" type="presParOf" srcId="{8A360CE4-0554-45DA-A478-7CE344F83F4A}" destId="{DCBA215C-3F53-46F0-903C-9AC09370A065}" srcOrd="3" destOrd="0" presId="urn:microsoft.com/office/officeart/2005/8/layout/radial4"/>
    <dgm:cxn modelId="{D84EE355-0C5E-4765-8E91-4FFE5793C35C}" type="presParOf" srcId="{8A360CE4-0554-45DA-A478-7CE344F83F4A}" destId="{0441E24E-80E9-4A3B-8727-53A06F33D2E0}" srcOrd="4" destOrd="0" presId="urn:microsoft.com/office/officeart/2005/8/layout/radial4"/>
    <dgm:cxn modelId="{DA7253D1-6556-47F4-BD86-9BEEAC575DCC}" type="presParOf" srcId="{8A360CE4-0554-45DA-A478-7CE344F83F4A}" destId="{2D950BE8-9892-4673-A5A9-6CF5AA1D3109}" srcOrd="5" destOrd="0" presId="urn:microsoft.com/office/officeart/2005/8/layout/radial4"/>
    <dgm:cxn modelId="{DD6DF8B4-C334-4C30-BC01-66BB0A4F71A5}" type="presParOf" srcId="{8A360CE4-0554-45DA-A478-7CE344F83F4A}" destId="{76BC955F-12D9-4594-9EA6-C3FAFFF80D9E}" srcOrd="6" destOrd="0" presId="urn:microsoft.com/office/officeart/2005/8/layout/radial4"/>
    <dgm:cxn modelId="{0F50C877-5DC4-4073-8509-DEE17F4CBA32}" type="presParOf" srcId="{8A360CE4-0554-45DA-A478-7CE344F83F4A}" destId="{4C345A82-CC85-4625-A031-2657B514E242}" srcOrd="7" destOrd="0" presId="urn:microsoft.com/office/officeart/2005/8/layout/radial4"/>
    <dgm:cxn modelId="{F3493EDD-DC30-4A73-85BE-C13DF2DCD255}" type="presParOf" srcId="{8A360CE4-0554-45DA-A478-7CE344F83F4A}" destId="{D6338895-208B-4FC6-9E5E-35DB45B993BA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D37D7-40CB-4638-A86F-435546A80FFA}">
      <dsp:nvSpPr>
        <dsp:cNvPr id="0" name=""/>
        <dsp:cNvSpPr/>
      </dsp:nvSpPr>
      <dsp:spPr>
        <a:xfrm>
          <a:off x="1960541" y="2035622"/>
          <a:ext cx="1623532" cy="162353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cs typeface="B Nazanin" panose="00000400000000000000" pitchFamily="2" charset="-78"/>
            </a:rPr>
            <a:t>فروپاشی سازمان تولیدی</a:t>
          </a:r>
          <a:endParaRPr lang="fa-IR" sz="2100" kern="1200" dirty="0">
            <a:cs typeface="B Nazanin" panose="00000400000000000000" pitchFamily="2" charset="-78"/>
          </a:endParaRPr>
        </a:p>
      </dsp:txBody>
      <dsp:txXfrm>
        <a:off x="2198302" y="2273383"/>
        <a:ext cx="1148010" cy="1148010"/>
      </dsp:txXfrm>
    </dsp:sp>
    <dsp:sp modelId="{29B52F97-2B08-4F4D-8787-9131E4249FB4}">
      <dsp:nvSpPr>
        <dsp:cNvPr id="0" name=""/>
        <dsp:cNvSpPr/>
      </dsp:nvSpPr>
      <dsp:spPr>
        <a:xfrm rot="12900000">
          <a:off x="825031" y="1721530"/>
          <a:ext cx="1339581" cy="46270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DDF1BE-A842-47F8-AB90-C81E65CF246C}">
      <dsp:nvSpPr>
        <dsp:cNvPr id="0" name=""/>
        <dsp:cNvSpPr/>
      </dsp:nvSpPr>
      <dsp:spPr>
        <a:xfrm>
          <a:off x="174983" y="951765"/>
          <a:ext cx="1542356" cy="12338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cs typeface="B Nazanin" panose="00000400000000000000" pitchFamily="2" charset="-78"/>
            </a:rPr>
            <a:t>نبود سازمان دیوانی مناسب</a:t>
          </a:r>
          <a:endParaRPr lang="fa-IR" sz="2100" kern="1200" dirty="0">
            <a:cs typeface="B Nazanin" panose="00000400000000000000" pitchFamily="2" charset="-78"/>
          </a:endParaRPr>
        </a:p>
      </dsp:txBody>
      <dsp:txXfrm>
        <a:off x="211122" y="987904"/>
        <a:ext cx="1470078" cy="1161606"/>
      </dsp:txXfrm>
    </dsp:sp>
    <dsp:sp modelId="{A32553D2-168B-4831-84E7-4D9D7B6DC853}">
      <dsp:nvSpPr>
        <dsp:cNvPr id="0" name=""/>
        <dsp:cNvSpPr/>
      </dsp:nvSpPr>
      <dsp:spPr>
        <a:xfrm rot="16200000">
          <a:off x="2102517" y="1056513"/>
          <a:ext cx="1339581" cy="46270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4377215"/>
            <a:satOff val="-3950"/>
            <a:lumOff val="-881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DBE556-06E0-470B-A129-1371F0C481D4}">
      <dsp:nvSpPr>
        <dsp:cNvPr id="0" name=""/>
        <dsp:cNvSpPr/>
      </dsp:nvSpPr>
      <dsp:spPr>
        <a:xfrm>
          <a:off x="2001129" y="1133"/>
          <a:ext cx="1542356" cy="12338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4377215"/>
                <a:satOff val="-3950"/>
                <a:lumOff val="-881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-4377215"/>
                <a:satOff val="-3950"/>
                <a:lumOff val="-881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cs typeface="B Nazanin" panose="00000400000000000000" pitchFamily="2" charset="-78"/>
            </a:rPr>
            <a:t>حکومت خودکامگی شاهزادگان</a:t>
          </a:r>
          <a:endParaRPr lang="fa-IR" sz="2100" kern="1200" dirty="0">
            <a:cs typeface="B Nazanin" panose="00000400000000000000" pitchFamily="2" charset="-78"/>
          </a:endParaRPr>
        </a:p>
      </dsp:txBody>
      <dsp:txXfrm>
        <a:off x="2037268" y="37272"/>
        <a:ext cx="1470078" cy="1161606"/>
      </dsp:txXfrm>
    </dsp:sp>
    <dsp:sp modelId="{506E118E-9E25-485F-9E5F-49125560AE9F}">
      <dsp:nvSpPr>
        <dsp:cNvPr id="0" name=""/>
        <dsp:cNvSpPr/>
      </dsp:nvSpPr>
      <dsp:spPr>
        <a:xfrm rot="19500000">
          <a:off x="3380003" y="1721530"/>
          <a:ext cx="1339581" cy="46270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8754431"/>
            <a:satOff val="-7900"/>
            <a:lumOff val="-1762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784D58-0B85-4302-9B0F-C0275EEBFF96}">
      <dsp:nvSpPr>
        <dsp:cNvPr id="0" name=""/>
        <dsp:cNvSpPr/>
      </dsp:nvSpPr>
      <dsp:spPr>
        <a:xfrm>
          <a:off x="3827276" y="951765"/>
          <a:ext cx="1542356" cy="12338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8754431"/>
                <a:satOff val="-7900"/>
                <a:lumOff val="-1762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2">
                <a:hueOff val="-8754431"/>
                <a:satOff val="-7900"/>
                <a:lumOff val="-1762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cs typeface="B Nazanin" panose="00000400000000000000" pitchFamily="2" charset="-78"/>
            </a:rPr>
            <a:t>مردمان تحت سلطه</a:t>
          </a:r>
          <a:endParaRPr lang="fa-IR" sz="2100" kern="1200" dirty="0">
            <a:cs typeface="B Nazanin" panose="00000400000000000000" pitchFamily="2" charset="-78"/>
          </a:endParaRPr>
        </a:p>
      </dsp:txBody>
      <dsp:txXfrm>
        <a:off x="3863415" y="987904"/>
        <a:ext cx="1470078" cy="11616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E26095-2DD5-4160-BD2F-E3E0149DB1EB}">
      <dsp:nvSpPr>
        <dsp:cNvPr id="0" name=""/>
        <dsp:cNvSpPr/>
      </dsp:nvSpPr>
      <dsp:spPr>
        <a:xfrm>
          <a:off x="0" y="919656"/>
          <a:ext cx="684076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0F159FA-891F-49F8-A18F-EF8D9284146A}">
      <dsp:nvSpPr>
        <dsp:cNvPr id="0" name=""/>
        <dsp:cNvSpPr/>
      </dsp:nvSpPr>
      <dsp:spPr>
        <a:xfrm>
          <a:off x="342038" y="639216"/>
          <a:ext cx="4788532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kern="1200" smtClean="0">
              <a:cs typeface="B Nazanin" panose="00000400000000000000" pitchFamily="2" charset="-78"/>
            </a:rPr>
            <a:t>رابطه ی سرد و متشنج بین برخی از علما و دولت </a:t>
          </a:r>
          <a:endParaRPr lang="en-US" sz="1900" kern="1200" dirty="0"/>
        </a:p>
      </dsp:txBody>
      <dsp:txXfrm>
        <a:off x="369418" y="666596"/>
        <a:ext cx="4733772" cy="506120"/>
      </dsp:txXfrm>
    </dsp:sp>
    <dsp:sp modelId="{03A72B67-27A2-417D-94C5-9688E10187F7}">
      <dsp:nvSpPr>
        <dsp:cNvPr id="0" name=""/>
        <dsp:cNvSpPr/>
      </dsp:nvSpPr>
      <dsp:spPr>
        <a:xfrm>
          <a:off x="0" y="1781496"/>
          <a:ext cx="684076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4AD8AE6-EA06-4996-A06C-ABCB4509BCB7}">
      <dsp:nvSpPr>
        <dsp:cNvPr id="0" name=""/>
        <dsp:cNvSpPr/>
      </dsp:nvSpPr>
      <dsp:spPr>
        <a:xfrm>
          <a:off x="342038" y="1501056"/>
          <a:ext cx="4788532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kern="1200" smtClean="0">
              <a:cs typeface="B Nazanin" panose="00000400000000000000" pitchFamily="2" charset="-78"/>
            </a:rPr>
            <a:t>خصومت و مبارزه ی بازرگانان و روشنفکران با دولت </a:t>
          </a:r>
          <a:endParaRPr lang="en-US" sz="1900" kern="1200" dirty="0"/>
        </a:p>
      </dsp:txBody>
      <dsp:txXfrm>
        <a:off x="369418" y="1528436"/>
        <a:ext cx="4733772" cy="506120"/>
      </dsp:txXfrm>
    </dsp:sp>
    <dsp:sp modelId="{7CF459F2-3CBB-4E8A-86DB-B197603C53A4}">
      <dsp:nvSpPr>
        <dsp:cNvPr id="0" name=""/>
        <dsp:cNvSpPr/>
      </dsp:nvSpPr>
      <dsp:spPr>
        <a:xfrm>
          <a:off x="0" y="2643336"/>
          <a:ext cx="684076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9DECFDC-687C-475C-8EAE-6CE97BFE99E7}">
      <dsp:nvSpPr>
        <dsp:cNvPr id="0" name=""/>
        <dsp:cNvSpPr/>
      </dsp:nvSpPr>
      <dsp:spPr>
        <a:xfrm>
          <a:off x="342038" y="2362896"/>
          <a:ext cx="4788532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995" tIns="0" rIns="180995" bIns="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kern="1200" dirty="0" smtClean="0">
              <a:cs typeface="B Nazanin" panose="00000400000000000000" pitchFamily="2" charset="-78"/>
            </a:rPr>
            <a:t>نزدیکی گروهی از علما به بازرگانان و روشنفکران</a:t>
          </a:r>
          <a:endParaRPr lang="en-US" sz="1900" kern="1200" dirty="0"/>
        </a:p>
      </dsp:txBody>
      <dsp:txXfrm>
        <a:off x="369418" y="2390276"/>
        <a:ext cx="4733772" cy="506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932AB7-050E-4B79-9226-78B8EC9283DF}">
      <dsp:nvSpPr>
        <dsp:cNvPr id="0" name=""/>
        <dsp:cNvSpPr/>
      </dsp:nvSpPr>
      <dsp:spPr>
        <a:xfrm>
          <a:off x="1522635" y="454393"/>
          <a:ext cx="4587576" cy="4587576"/>
        </a:xfrm>
        <a:prstGeom prst="blockArc">
          <a:avLst>
            <a:gd name="adj1" fmla="val 13800000"/>
            <a:gd name="adj2" fmla="val 16200000"/>
            <a:gd name="adj3" fmla="val 30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3E38B4-5551-4B35-BC3A-0CFA2EB8D779}">
      <dsp:nvSpPr>
        <dsp:cNvPr id="0" name=""/>
        <dsp:cNvSpPr/>
      </dsp:nvSpPr>
      <dsp:spPr>
        <a:xfrm>
          <a:off x="1522635" y="454393"/>
          <a:ext cx="4587576" cy="4587576"/>
        </a:xfrm>
        <a:prstGeom prst="blockArc">
          <a:avLst>
            <a:gd name="adj1" fmla="val 11400000"/>
            <a:gd name="adj2" fmla="val 13800000"/>
            <a:gd name="adj3" fmla="val 30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7D62D3-563F-4C27-9BB0-30867DAF7073}">
      <dsp:nvSpPr>
        <dsp:cNvPr id="0" name=""/>
        <dsp:cNvSpPr/>
      </dsp:nvSpPr>
      <dsp:spPr>
        <a:xfrm>
          <a:off x="1522635" y="454393"/>
          <a:ext cx="4587576" cy="4587576"/>
        </a:xfrm>
        <a:prstGeom prst="blockArc">
          <a:avLst>
            <a:gd name="adj1" fmla="val 9000000"/>
            <a:gd name="adj2" fmla="val 11400000"/>
            <a:gd name="adj3" fmla="val 30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C678C8-81B1-4C7B-A4B3-9DB94F885383}">
      <dsp:nvSpPr>
        <dsp:cNvPr id="0" name=""/>
        <dsp:cNvSpPr/>
      </dsp:nvSpPr>
      <dsp:spPr>
        <a:xfrm>
          <a:off x="1522635" y="454393"/>
          <a:ext cx="4587576" cy="4587576"/>
        </a:xfrm>
        <a:prstGeom prst="blockArc">
          <a:avLst>
            <a:gd name="adj1" fmla="val 6600000"/>
            <a:gd name="adj2" fmla="val 9000000"/>
            <a:gd name="adj3" fmla="val 30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A5638F6-5F00-4DC0-B716-90F1C22C1DA7}">
      <dsp:nvSpPr>
        <dsp:cNvPr id="0" name=""/>
        <dsp:cNvSpPr/>
      </dsp:nvSpPr>
      <dsp:spPr>
        <a:xfrm>
          <a:off x="1522635" y="454393"/>
          <a:ext cx="4587576" cy="4587576"/>
        </a:xfrm>
        <a:prstGeom prst="blockArc">
          <a:avLst>
            <a:gd name="adj1" fmla="val 4200000"/>
            <a:gd name="adj2" fmla="val 6600000"/>
            <a:gd name="adj3" fmla="val 30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0B4CBF-72D8-4E75-B9AA-AA1A8FBE8D1B}">
      <dsp:nvSpPr>
        <dsp:cNvPr id="0" name=""/>
        <dsp:cNvSpPr/>
      </dsp:nvSpPr>
      <dsp:spPr>
        <a:xfrm>
          <a:off x="1522635" y="454393"/>
          <a:ext cx="4587576" cy="4587576"/>
        </a:xfrm>
        <a:prstGeom prst="blockArc">
          <a:avLst>
            <a:gd name="adj1" fmla="val 1800000"/>
            <a:gd name="adj2" fmla="val 4200000"/>
            <a:gd name="adj3" fmla="val 30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3FC3A1-8656-445E-80B9-2D8BE0F43914}">
      <dsp:nvSpPr>
        <dsp:cNvPr id="0" name=""/>
        <dsp:cNvSpPr/>
      </dsp:nvSpPr>
      <dsp:spPr>
        <a:xfrm>
          <a:off x="1522635" y="454393"/>
          <a:ext cx="4587576" cy="4587576"/>
        </a:xfrm>
        <a:prstGeom prst="blockArc">
          <a:avLst>
            <a:gd name="adj1" fmla="val 21000000"/>
            <a:gd name="adj2" fmla="val 1800000"/>
            <a:gd name="adj3" fmla="val 30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90A05C-C53C-477E-B2C6-526BD809CCF6}">
      <dsp:nvSpPr>
        <dsp:cNvPr id="0" name=""/>
        <dsp:cNvSpPr/>
      </dsp:nvSpPr>
      <dsp:spPr>
        <a:xfrm>
          <a:off x="1522635" y="454393"/>
          <a:ext cx="4587576" cy="4587576"/>
        </a:xfrm>
        <a:prstGeom prst="blockArc">
          <a:avLst>
            <a:gd name="adj1" fmla="val 18600000"/>
            <a:gd name="adj2" fmla="val 21000000"/>
            <a:gd name="adj3" fmla="val 30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385C23-06A6-4F67-AF82-36393969EC4C}">
      <dsp:nvSpPr>
        <dsp:cNvPr id="0" name=""/>
        <dsp:cNvSpPr/>
      </dsp:nvSpPr>
      <dsp:spPr>
        <a:xfrm>
          <a:off x="1522635" y="454393"/>
          <a:ext cx="4587576" cy="4587576"/>
        </a:xfrm>
        <a:prstGeom prst="blockArc">
          <a:avLst>
            <a:gd name="adj1" fmla="val 16200000"/>
            <a:gd name="adj2" fmla="val 18600000"/>
            <a:gd name="adj3" fmla="val 305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651390-6C91-41D0-80A3-189923B3F2B0}">
      <dsp:nvSpPr>
        <dsp:cNvPr id="0" name=""/>
        <dsp:cNvSpPr/>
      </dsp:nvSpPr>
      <dsp:spPr>
        <a:xfrm>
          <a:off x="3121342" y="2053100"/>
          <a:ext cx="1390162" cy="139016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dirty="0" smtClean="0">
              <a:cs typeface="B Nazanin" panose="00000400000000000000" pitchFamily="2" charset="-78"/>
            </a:rPr>
            <a:t>عوامل اداره شهر</a:t>
          </a:r>
          <a:endParaRPr lang="en-US" sz="2200" kern="1200" dirty="0"/>
        </a:p>
      </dsp:txBody>
      <dsp:txXfrm>
        <a:off x="3324927" y="2256685"/>
        <a:ext cx="982992" cy="982992"/>
      </dsp:txXfrm>
    </dsp:sp>
    <dsp:sp modelId="{998493F2-AEED-4387-8DA5-988EB7109BE2}">
      <dsp:nvSpPr>
        <dsp:cNvPr id="0" name=""/>
        <dsp:cNvSpPr/>
      </dsp:nvSpPr>
      <dsp:spPr>
        <a:xfrm>
          <a:off x="3329867" y="2869"/>
          <a:ext cx="973113" cy="9731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smtClean="0">
              <a:cs typeface="B Nazanin" panose="00000400000000000000" pitchFamily="2" charset="-78"/>
            </a:rPr>
            <a:t>داروغه</a:t>
          </a:r>
          <a:endParaRPr lang="en-US" sz="1400" kern="1200" dirty="0"/>
        </a:p>
      </dsp:txBody>
      <dsp:txXfrm>
        <a:off x="3472376" y="145378"/>
        <a:ext cx="688095" cy="688095"/>
      </dsp:txXfrm>
    </dsp:sp>
    <dsp:sp modelId="{06CDF5AC-EA2A-4ACB-9B35-BD94DB31553F}">
      <dsp:nvSpPr>
        <dsp:cNvPr id="0" name=""/>
        <dsp:cNvSpPr/>
      </dsp:nvSpPr>
      <dsp:spPr>
        <a:xfrm>
          <a:off x="4781767" y="531317"/>
          <a:ext cx="973113" cy="9731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smtClean="0">
              <a:cs typeface="B Nazanin" panose="00000400000000000000" pitchFamily="2" charset="-78"/>
            </a:rPr>
            <a:t>حاکم</a:t>
          </a:r>
          <a:endParaRPr lang="en-US" sz="1400" kern="1200" dirty="0"/>
        </a:p>
      </dsp:txBody>
      <dsp:txXfrm>
        <a:off x="4924276" y="673826"/>
        <a:ext cx="688095" cy="688095"/>
      </dsp:txXfrm>
    </dsp:sp>
    <dsp:sp modelId="{402B9A92-5F5D-4B44-AA5C-E81CEE4FF30F}">
      <dsp:nvSpPr>
        <dsp:cNvPr id="0" name=""/>
        <dsp:cNvSpPr/>
      </dsp:nvSpPr>
      <dsp:spPr>
        <a:xfrm>
          <a:off x="5554307" y="1869396"/>
          <a:ext cx="973113" cy="9731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smtClean="0">
              <a:cs typeface="B Nazanin" panose="00000400000000000000" pitchFamily="2" charset="-78"/>
            </a:rPr>
            <a:t>کدخدا</a:t>
          </a:r>
          <a:r>
            <a:rPr lang="fa-IR" sz="1400" kern="1200" smtClean="0">
              <a:cs typeface="B Nazanin" panose="00000400000000000000" pitchFamily="2" charset="-78"/>
            </a:rPr>
            <a:t>  </a:t>
          </a:r>
          <a:endParaRPr lang="en-US" sz="1400" kern="1200" dirty="0"/>
        </a:p>
      </dsp:txBody>
      <dsp:txXfrm>
        <a:off x="5696816" y="2011905"/>
        <a:ext cx="688095" cy="688095"/>
      </dsp:txXfrm>
    </dsp:sp>
    <dsp:sp modelId="{B3121C2C-6CC6-4653-9D04-FE7AD18FAFAE}">
      <dsp:nvSpPr>
        <dsp:cNvPr id="0" name=""/>
        <dsp:cNvSpPr/>
      </dsp:nvSpPr>
      <dsp:spPr>
        <a:xfrm>
          <a:off x="5286007" y="3391003"/>
          <a:ext cx="973113" cy="9731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cs typeface="B Nazanin" panose="00000400000000000000" pitchFamily="2" charset="-78"/>
            </a:rPr>
            <a:t>پلیس</a:t>
          </a:r>
          <a:endParaRPr lang="en-US" sz="1400" kern="1200" dirty="0"/>
        </a:p>
      </dsp:txBody>
      <dsp:txXfrm>
        <a:off x="5428516" y="3533512"/>
        <a:ext cx="688095" cy="688095"/>
      </dsp:txXfrm>
    </dsp:sp>
    <dsp:sp modelId="{A0620965-5B25-4105-B130-C272402F0321}">
      <dsp:nvSpPr>
        <dsp:cNvPr id="0" name=""/>
        <dsp:cNvSpPr/>
      </dsp:nvSpPr>
      <dsp:spPr>
        <a:xfrm>
          <a:off x="4102407" y="4384161"/>
          <a:ext cx="973113" cy="9731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smtClean="0">
              <a:cs typeface="B Nazanin" panose="00000400000000000000" pitchFamily="2" charset="-78"/>
            </a:rPr>
            <a:t>عسس</a:t>
          </a:r>
          <a:endParaRPr lang="en-US" sz="1400" kern="1200"/>
        </a:p>
      </dsp:txBody>
      <dsp:txXfrm>
        <a:off x="4244916" y="4526670"/>
        <a:ext cx="688095" cy="688095"/>
      </dsp:txXfrm>
    </dsp:sp>
    <dsp:sp modelId="{70DA72A5-4E14-4B60-9ACA-87E0B86C82C4}">
      <dsp:nvSpPr>
        <dsp:cNvPr id="0" name=""/>
        <dsp:cNvSpPr/>
      </dsp:nvSpPr>
      <dsp:spPr>
        <a:xfrm>
          <a:off x="2557327" y="4384161"/>
          <a:ext cx="973113" cy="9731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smtClean="0">
              <a:cs typeface="B Nazanin" panose="00000400000000000000" pitchFamily="2" charset="-78"/>
            </a:rPr>
            <a:t>قضات</a:t>
          </a:r>
          <a:endParaRPr lang="en-US" sz="1400" kern="1200"/>
        </a:p>
      </dsp:txBody>
      <dsp:txXfrm>
        <a:off x="2699836" y="4526670"/>
        <a:ext cx="688095" cy="688095"/>
      </dsp:txXfrm>
    </dsp:sp>
    <dsp:sp modelId="{9387686E-D973-4565-94D7-3CA27BB6647F}">
      <dsp:nvSpPr>
        <dsp:cNvPr id="0" name=""/>
        <dsp:cNvSpPr/>
      </dsp:nvSpPr>
      <dsp:spPr>
        <a:xfrm>
          <a:off x="1373727" y="3391003"/>
          <a:ext cx="973113" cy="9731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smtClean="0">
              <a:cs typeface="B Nazanin" panose="00000400000000000000" pitchFamily="2" charset="-78"/>
            </a:rPr>
            <a:t>قراول</a:t>
          </a:r>
          <a:endParaRPr lang="en-US" sz="1400" kern="1200"/>
        </a:p>
      </dsp:txBody>
      <dsp:txXfrm>
        <a:off x="1516236" y="3533512"/>
        <a:ext cx="688095" cy="688095"/>
      </dsp:txXfrm>
    </dsp:sp>
    <dsp:sp modelId="{020BC27A-9B6E-4935-8287-2E204F836B94}">
      <dsp:nvSpPr>
        <dsp:cNvPr id="0" name=""/>
        <dsp:cNvSpPr/>
      </dsp:nvSpPr>
      <dsp:spPr>
        <a:xfrm>
          <a:off x="1105426" y="1869396"/>
          <a:ext cx="973113" cy="9731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smtClean="0">
              <a:cs typeface="B Nazanin" panose="00000400000000000000" pitchFamily="2" charset="-78"/>
            </a:rPr>
            <a:t>محتسب</a:t>
          </a:r>
          <a:endParaRPr lang="en-US" sz="1400" kern="1200"/>
        </a:p>
      </dsp:txBody>
      <dsp:txXfrm>
        <a:off x="1247935" y="2011905"/>
        <a:ext cx="688095" cy="688095"/>
      </dsp:txXfrm>
    </dsp:sp>
    <dsp:sp modelId="{C9FCCA84-AFF9-4903-8923-FEDE0E7BF4B5}">
      <dsp:nvSpPr>
        <dsp:cNvPr id="0" name=""/>
        <dsp:cNvSpPr/>
      </dsp:nvSpPr>
      <dsp:spPr>
        <a:xfrm>
          <a:off x="1877966" y="531317"/>
          <a:ext cx="973113" cy="9731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smtClean="0">
              <a:cs typeface="B Nazanin" panose="00000400000000000000" pitchFamily="2" charset="-78"/>
            </a:rPr>
            <a:t>رئیس شهر و کلانتر</a:t>
          </a:r>
          <a:endParaRPr lang="en-US" sz="1400" kern="1200" dirty="0"/>
        </a:p>
      </dsp:txBody>
      <dsp:txXfrm>
        <a:off x="2020475" y="673826"/>
        <a:ext cx="688095" cy="6880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F4C490-213F-436E-9F1F-691BA9CB6BC6}">
      <dsp:nvSpPr>
        <dsp:cNvPr id="0" name=""/>
        <dsp:cNvSpPr/>
      </dsp:nvSpPr>
      <dsp:spPr>
        <a:xfrm>
          <a:off x="2943687" y="2994802"/>
          <a:ext cx="2177521" cy="21775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100" kern="1200" dirty="0" smtClean="0">
              <a:cs typeface="B Nazanin" panose="00000400000000000000" pitchFamily="2" charset="-78"/>
            </a:rPr>
            <a:t>شهر دوره قاجار</a:t>
          </a:r>
          <a:endParaRPr lang="fa-IR" sz="4100" kern="1200" dirty="0">
            <a:cs typeface="B Nazanin" panose="00000400000000000000" pitchFamily="2" charset="-78"/>
          </a:endParaRPr>
        </a:p>
      </dsp:txBody>
      <dsp:txXfrm>
        <a:off x="3262578" y="3313693"/>
        <a:ext cx="1539739" cy="1539739"/>
      </dsp:txXfrm>
    </dsp:sp>
    <dsp:sp modelId="{05A0FB8C-5600-4D91-8C57-8D9E15B064F9}">
      <dsp:nvSpPr>
        <dsp:cNvPr id="0" name=""/>
        <dsp:cNvSpPr/>
      </dsp:nvSpPr>
      <dsp:spPr>
        <a:xfrm rot="11700000">
          <a:off x="1003256" y="3216547"/>
          <a:ext cx="1902969" cy="620593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612157-4CB2-4D4C-A5D0-1EB7902BF79C}">
      <dsp:nvSpPr>
        <dsp:cNvPr id="0" name=""/>
        <dsp:cNvSpPr/>
      </dsp:nvSpPr>
      <dsp:spPr>
        <a:xfrm>
          <a:off x="1354" y="2453123"/>
          <a:ext cx="2068645" cy="16549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anose="00000400000000000000" pitchFamily="2" charset="-78"/>
            </a:rPr>
            <a:t>سرمایه داری تجاری</a:t>
          </a:r>
          <a:r>
            <a:rPr lang="fa-IR" sz="2000" kern="1200" dirty="0" smtClean="0">
              <a:cs typeface="B Nazanin" panose="00000400000000000000" pitchFamily="2" charset="-78"/>
            </a:rPr>
            <a:t>، بر </a:t>
          </a:r>
          <a:r>
            <a:rPr lang="fa-IR" sz="2000" kern="1200" dirty="0" smtClean="0">
              <a:cs typeface="B Nazanin" panose="00000400000000000000" pitchFamily="2" charset="-78"/>
            </a:rPr>
            <a:t>اثر وابستگی پولی</a:t>
          </a:r>
          <a:endParaRPr lang="fa-IR" sz="2000" kern="1200" dirty="0">
            <a:cs typeface="B Nazanin" panose="00000400000000000000" pitchFamily="2" charset="-78"/>
          </a:endParaRPr>
        </a:p>
      </dsp:txBody>
      <dsp:txXfrm>
        <a:off x="49825" y="2501594"/>
        <a:ext cx="1971703" cy="1557974"/>
      </dsp:txXfrm>
    </dsp:sp>
    <dsp:sp modelId="{DCBA215C-3F53-46F0-903C-9AC09370A065}">
      <dsp:nvSpPr>
        <dsp:cNvPr id="0" name=""/>
        <dsp:cNvSpPr/>
      </dsp:nvSpPr>
      <dsp:spPr>
        <a:xfrm rot="14700000">
          <a:off x="2171911" y="1823798"/>
          <a:ext cx="1902969" cy="620593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41E24E-80E9-4A3B-8727-53A06F33D2E0}">
      <dsp:nvSpPr>
        <dsp:cNvPr id="0" name=""/>
        <dsp:cNvSpPr/>
      </dsp:nvSpPr>
      <dsp:spPr>
        <a:xfrm>
          <a:off x="1686958" y="444299"/>
          <a:ext cx="2068645" cy="16549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anose="00000400000000000000" pitchFamily="2" charset="-78"/>
            </a:rPr>
            <a:t>کشو ها سرمایه دار</a:t>
          </a:r>
          <a:r>
            <a:rPr lang="fa-IR" sz="2000" kern="1200" dirty="0" smtClean="0">
              <a:cs typeface="B Nazanin" panose="00000400000000000000" pitchFamily="2" charset="-78"/>
            </a:rPr>
            <a:t>، نیاز </a:t>
          </a:r>
          <a:r>
            <a:rPr lang="fa-IR" sz="2000" kern="1200" dirty="0" smtClean="0">
              <a:cs typeface="B Nazanin" panose="00000400000000000000" pitchFamily="2" charset="-78"/>
            </a:rPr>
            <a:t>به تغییر کالبدی وفضایی در کشورها مصرف </a:t>
          </a:r>
          <a:r>
            <a:rPr lang="fa-IR" sz="2000" kern="1200" dirty="0" smtClean="0">
              <a:cs typeface="B Nazanin" panose="00000400000000000000" pitchFamily="2" charset="-78"/>
            </a:rPr>
            <a:t>کننده نمی بینند</a:t>
          </a:r>
          <a:endParaRPr lang="fa-IR" sz="2000" kern="1200" dirty="0">
            <a:cs typeface="B Nazanin" panose="00000400000000000000" pitchFamily="2" charset="-78"/>
          </a:endParaRPr>
        </a:p>
      </dsp:txBody>
      <dsp:txXfrm>
        <a:off x="1735429" y="492770"/>
        <a:ext cx="1971703" cy="1557974"/>
      </dsp:txXfrm>
    </dsp:sp>
    <dsp:sp modelId="{2D950BE8-9892-4673-A5A9-6CF5AA1D3109}">
      <dsp:nvSpPr>
        <dsp:cNvPr id="0" name=""/>
        <dsp:cNvSpPr/>
      </dsp:nvSpPr>
      <dsp:spPr>
        <a:xfrm rot="17700000">
          <a:off x="3990015" y="1823798"/>
          <a:ext cx="1902969" cy="620593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6BC955F-12D9-4594-9EA6-C3FAFFF80D9E}">
      <dsp:nvSpPr>
        <dsp:cNvPr id="0" name=""/>
        <dsp:cNvSpPr/>
      </dsp:nvSpPr>
      <dsp:spPr>
        <a:xfrm>
          <a:off x="4309291" y="444299"/>
          <a:ext cx="2068645" cy="16549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anose="00000400000000000000" pitchFamily="2" charset="-78"/>
            </a:rPr>
            <a:t>خودباختگی سرمایه داران</a:t>
          </a:r>
          <a:r>
            <a:rPr lang="fa-IR" sz="2000" kern="1200" dirty="0" smtClean="0">
              <a:cs typeface="B Nazanin" panose="00000400000000000000" pitchFamily="2" charset="-78"/>
            </a:rPr>
            <a:t>، مانع </a:t>
          </a:r>
          <a:r>
            <a:rPr lang="fa-IR" sz="2000" kern="1200" dirty="0" smtClean="0">
              <a:cs typeface="B Nazanin" panose="00000400000000000000" pitchFamily="2" charset="-78"/>
            </a:rPr>
            <a:t>نوآوری و نواندیشی</a:t>
          </a:r>
          <a:endParaRPr lang="fa-IR" sz="2000" kern="1200" dirty="0">
            <a:cs typeface="B Nazanin" panose="00000400000000000000" pitchFamily="2" charset="-78"/>
          </a:endParaRPr>
        </a:p>
      </dsp:txBody>
      <dsp:txXfrm>
        <a:off x="4357762" y="492770"/>
        <a:ext cx="1971703" cy="1557974"/>
      </dsp:txXfrm>
    </dsp:sp>
    <dsp:sp modelId="{4C345A82-CC85-4625-A031-2657B514E242}">
      <dsp:nvSpPr>
        <dsp:cNvPr id="0" name=""/>
        <dsp:cNvSpPr/>
      </dsp:nvSpPr>
      <dsp:spPr>
        <a:xfrm rot="20700000">
          <a:off x="5158670" y="3216547"/>
          <a:ext cx="1902969" cy="620593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6338895-208B-4FC6-9E5E-35DB45B993BA}">
      <dsp:nvSpPr>
        <dsp:cNvPr id="0" name=""/>
        <dsp:cNvSpPr/>
      </dsp:nvSpPr>
      <dsp:spPr>
        <a:xfrm>
          <a:off x="5994895" y="2453123"/>
          <a:ext cx="2068645" cy="16549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anose="00000400000000000000" pitchFamily="2" charset="-78"/>
            </a:rPr>
            <a:t>وابستگی تجار </a:t>
          </a:r>
          <a:r>
            <a:rPr lang="fa-IR" sz="2000" kern="1200" dirty="0" smtClean="0">
              <a:cs typeface="B Nazanin" panose="00000400000000000000" pitchFamily="2" charset="-78"/>
            </a:rPr>
            <a:t>و بازرگانان </a:t>
          </a:r>
          <a:r>
            <a:rPr lang="fa-IR" sz="2000" kern="1200" dirty="0" smtClean="0">
              <a:cs typeface="B Nazanin" panose="00000400000000000000" pitchFamily="2" charset="-78"/>
            </a:rPr>
            <a:t>به دولت </a:t>
          </a:r>
          <a:r>
            <a:rPr lang="fa-IR" sz="2000" kern="1200" dirty="0" smtClean="0">
              <a:cs typeface="B Nazanin" panose="00000400000000000000" pitchFamily="2" charset="-78"/>
            </a:rPr>
            <a:t>های خارجی و استقلال </a:t>
          </a:r>
          <a:r>
            <a:rPr lang="fa-IR" sz="2000" kern="1200" dirty="0" smtClean="0">
              <a:cs typeface="B Nazanin" panose="00000400000000000000" pitchFamily="2" charset="-78"/>
            </a:rPr>
            <a:t>مالی</a:t>
          </a:r>
          <a:endParaRPr lang="fa-IR" sz="2000" kern="1200" dirty="0">
            <a:cs typeface="B Nazanin" panose="00000400000000000000" pitchFamily="2" charset="-78"/>
          </a:endParaRPr>
        </a:p>
      </dsp:txBody>
      <dsp:txXfrm>
        <a:off x="6043366" y="2501594"/>
        <a:ext cx="1971703" cy="15579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D6FA9-CDB6-477D-ADB2-D0E4A3D2BA80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42F6D-A68E-4CD6-A5ED-90D4A2D8A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124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FAB75-78C7-4FE2-ADDD-2A54774A0200}" type="slidenum">
              <a:rPr lang="fa-IR" smtClean="0"/>
              <a:pPr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64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42F6D-A68E-4CD6-A5ED-90D4A2D8A68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931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506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6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05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1819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54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8686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82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72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61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74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339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563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24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112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20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37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309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C26D020-0C5F-4F1C-8A4F-237172E96AC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4E68706-9E17-4042-BF18-E8AD135A9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1714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hyperlink" Target="http://anthropology.ir/node/15529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4283968" y="476672"/>
            <a:ext cx="4248472" cy="19844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بسمه تعالی</a:t>
            </a:r>
          </a:p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تاریخ </a:t>
            </a:r>
            <a:r>
              <a:rPr lang="fa-IR" sz="2400" dirty="0" smtClean="0">
                <a:cs typeface="B Nazanin" panose="00000400000000000000" pitchFamily="2" charset="-78"/>
              </a:rPr>
              <a:t>شهر و </a:t>
            </a:r>
            <a:r>
              <a:rPr lang="fa-IR" sz="2400" dirty="0" smtClean="0">
                <a:cs typeface="B Nazanin" panose="00000400000000000000" pitchFamily="2" charset="-78"/>
              </a:rPr>
              <a:t>شهرسازی </a:t>
            </a:r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 smtClean="0">
                <a:cs typeface="B Nazanin" panose="00000400000000000000" pitchFamily="2" charset="-78"/>
              </a:rPr>
              <a:t>ایران</a:t>
            </a:r>
          </a:p>
          <a:p>
            <a:pPr marL="0" indent="0" algn="ctr" rtl="1">
              <a:lnSpc>
                <a:spcPct val="150000"/>
              </a:lnSpc>
              <a:buNone/>
            </a:pPr>
            <a:r>
              <a:rPr lang="fa-IR" sz="3200" b="1" dirty="0">
                <a:cs typeface="B Nazanin" panose="00000400000000000000" pitchFamily="2" charset="-78"/>
              </a:rPr>
              <a:t>دوره </a:t>
            </a:r>
            <a:r>
              <a:rPr lang="fa-IR" sz="3200" b="1" dirty="0" smtClean="0">
                <a:cs typeface="B Nazanin" panose="00000400000000000000" pitchFamily="2" charset="-78"/>
              </a:rPr>
              <a:t>قاجار</a:t>
            </a:r>
            <a:endParaRPr lang="fa-IR" sz="3200" b="1" dirty="0">
              <a:cs typeface="B Nazanin" panose="00000400000000000000" pitchFamily="2" charset="-78"/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-289328" y="1556792"/>
            <a:ext cx="3384376" cy="510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آشنایی با قاجاریه</a:t>
            </a:r>
            <a:endParaRPr lang="en-US" sz="18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وضعیت سیاسی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ساختار اجتماعی جامعه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عوامل اداره ی شهر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ln w="3200">
                  <a:noFill/>
                  <a:prstDash val="solid"/>
                  <a:round/>
                </a:ln>
                <a:solidFill>
                  <a:schemeClr val="tx1"/>
                </a:solidFill>
                <a:cs typeface="B Nazanin" panose="00000400000000000000" pitchFamily="2" charset="-78"/>
              </a:rPr>
              <a:t>شرایط اقتصادی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مفهوم شهر در این دوره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شهرسازی در این دوره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سبک تهران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مقایسه سبک تهران و مکتب اصفهان</a:t>
            </a:r>
            <a:endParaRPr lang="fa-IR" sz="18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خیابان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میدان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معماری این دوره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منابع</a:t>
            </a:r>
            <a:endParaRPr lang="fa-IR" sz="18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1402860" y="518006"/>
            <a:ext cx="1584177" cy="92781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u="sng" smtClean="0">
                <a:cs typeface="B Nazanin" panose="00000400000000000000" pitchFamily="2" charset="-78"/>
              </a:rPr>
              <a:t>فهرست</a:t>
            </a:r>
            <a:endParaRPr lang="fa-IR" sz="2800" u="sng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93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533400"/>
            <a:ext cx="6918920" cy="4551784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دوره ی حکومت قاجاریان سرآغاز وابستگی اقتصادی ایران به کشورهای بیگانه بود. دخالت های دولت های دیگر در امور داخلی ایران، تعداد مشکلات و موانع رشد اقتصادی کشور را افزایش داد. </a:t>
            </a:r>
            <a:r>
              <a:rPr lang="fa-IR" dirty="0" smtClean="0">
                <a:cs typeface="B Nazanin" panose="00000400000000000000" pitchFamily="2" charset="-78"/>
              </a:rPr>
              <a:t>(</a:t>
            </a:r>
            <a:r>
              <a:rPr lang="fa-IR" dirty="0">
                <a:cs typeface="B Nazanin" panose="00000400000000000000" pitchFamily="2" charset="-78"/>
              </a:rPr>
              <a:t>سلطان زاده، 1390: 118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fa-IR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در دوره ی قاجار کالاهای خارجی به تدریج وارد همه ی بازارها شد و به رقابت با کالاهای ایرانی پرداخت. اغلب کالاهای خارجی ارزان تر و مناسب تر از کالاهای ایران عرضه می شد و خسارت های فراوانی به تولید کنندگان ایرانی وارد می </a:t>
            </a:r>
            <a:r>
              <a:rPr lang="fa-IR" dirty="0" smtClean="0">
                <a:cs typeface="B Nazanin" panose="00000400000000000000" pitchFamily="2" charset="-78"/>
              </a:rPr>
              <a:t>آمد. </a:t>
            </a:r>
            <a:r>
              <a:rPr lang="fa-IR" dirty="0">
                <a:cs typeface="B Nazanin" panose="00000400000000000000" pitchFamily="2" charset="-78"/>
              </a:rPr>
              <a:t>(سلطان زاده، 1390: 118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6552849" y="5766048"/>
            <a:ext cx="2557353" cy="109195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smtClean="0">
                <a:ln w="3200">
                  <a:solidFill>
                    <a:srgbClr val="795521">
                      <a:shade val="75000"/>
                      <a:alpha val="25000"/>
                    </a:srgbClr>
                  </a:solidFill>
                  <a:prstDash val="solid"/>
                  <a:round/>
                </a:ln>
                <a:cs typeface="B Nazanin" panose="00000400000000000000" pitchFamily="2" charset="-78"/>
              </a:rPr>
              <a:t>شرایط اقتصادی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688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52849" y="5766048"/>
            <a:ext cx="2557353" cy="1091952"/>
          </a:xfrm>
        </p:spPr>
        <p:txBody>
          <a:bodyPr/>
          <a:lstStyle/>
          <a:p>
            <a:pPr algn="r" rtl="1"/>
            <a:r>
              <a:rPr lang="fa-IR" sz="2800" b="1" dirty="0">
                <a:ln w="3200">
                  <a:solidFill>
                    <a:srgbClr val="795521">
                      <a:shade val="75000"/>
                      <a:alpha val="25000"/>
                    </a:srgbClr>
                  </a:solidFill>
                  <a:prstDash val="solid"/>
                  <a:round/>
                </a:ln>
                <a:effectLst/>
                <a:cs typeface="B Nazanin" panose="00000400000000000000" pitchFamily="2" charset="-78"/>
              </a:rPr>
              <a:t>شرایط </a:t>
            </a:r>
            <a:r>
              <a:rPr lang="fa-IR" sz="2800" b="1" dirty="0" smtClean="0">
                <a:ln w="3200">
                  <a:solidFill>
                    <a:srgbClr val="795521">
                      <a:shade val="75000"/>
                      <a:alpha val="25000"/>
                    </a:srgbClr>
                  </a:solidFill>
                  <a:prstDash val="solid"/>
                  <a:round/>
                </a:ln>
                <a:effectLst/>
                <a:cs typeface="B Nazanin" panose="00000400000000000000" pitchFamily="2" charset="-78"/>
              </a:rPr>
              <a:t>اقتصادی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404664"/>
            <a:ext cx="8147248" cy="3858403"/>
          </a:xfrm>
        </p:spPr>
        <p:txBody>
          <a:bodyPr>
            <a:normAutofit/>
          </a:bodyPr>
          <a:lstStyle/>
          <a:p>
            <a:pPr marL="0" lvl="0" indent="0" algn="just" rtl="1">
              <a:lnSpc>
                <a:spcPct val="150000"/>
              </a:lnSpc>
              <a:buClr>
                <a:srgbClr val="F3A447"/>
              </a:buClr>
              <a:buNone/>
            </a:pPr>
            <a:r>
              <a:rPr lang="fa-IR" dirty="0">
                <a:solidFill>
                  <a:prstClr val="white"/>
                </a:solidFill>
                <a:cs typeface="B Nazanin" panose="00000400000000000000" pitchFamily="2" charset="-78"/>
              </a:rPr>
              <a:t>در این دوره تعدادی کارخانه از جمله کارخانه ی باروت کوبی، توپ ریزی، اسلحه سازی، ماهوت بافی، چاپخانه و همچنین کارخانه ی ابریشم تابی، پنبه پاک کنی، کاغذ سازی، نخ ریسی، برق، بلورسازی، صابون پزی و غیره توسط امرا و بزرگان کشور احداث شد. البته به سبب عدم حمایت از بازرگانان داخلی در برابر خارجی ها، آن ها موفقیت و پیشرفت چشمگیری در کار خود به دست نمی آورند. همچنین علاوه بر فقدان امنیت اقتصادی و اجتماعی و عدم حمایت دولت، برخی از خصلت ها و خصوصیات منفی تجار ایران، از جمله عدم فعالیت در یک رشته و زمینه ی خاص و پرداختن به تولید و تجارت مواد گوناگون و متفاوت را نیز باید از عوامل منفی پیشرفت کار بازرگانان و سرمایه داران ایران </a:t>
            </a:r>
            <a:r>
              <a:rPr lang="fa-IR" dirty="0" smtClean="0">
                <a:solidFill>
                  <a:prstClr val="white"/>
                </a:solidFill>
                <a:cs typeface="B Nazanin" panose="00000400000000000000" pitchFamily="2" charset="-78"/>
              </a:rPr>
              <a:t>دانست. (</a:t>
            </a:r>
            <a:r>
              <a:rPr lang="fa-IR" dirty="0">
                <a:solidFill>
                  <a:prstClr val="white"/>
                </a:solidFill>
                <a:cs typeface="B Nazanin" panose="00000400000000000000" pitchFamily="2" charset="-78"/>
              </a:rPr>
              <a:t>سلطان زاده، 1390: </a:t>
            </a:r>
            <a:r>
              <a:rPr lang="fa-IR" dirty="0" smtClean="0">
                <a:solidFill>
                  <a:prstClr val="white"/>
                </a:solidFill>
                <a:cs typeface="B Nazanin" panose="00000400000000000000" pitchFamily="2" charset="-78"/>
              </a:rPr>
              <a:t>120)</a:t>
            </a:r>
            <a:endParaRPr lang="en-US" dirty="0">
              <a:solidFill>
                <a:prstClr val="white"/>
              </a:solidFill>
              <a:cs typeface="B Nazanin" panose="00000400000000000000" pitchFamily="2" charset="-78"/>
            </a:endParaRPr>
          </a:p>
          <a:p>
            <a:endParaRPr lang="en-US" sz="2400" dirty="0"/>
          </a:p>
        </p:txBody>
      </p:sp>
      <p:pic>
        <p:nvPicPr>
          <p:cNvPr id="4" name="Picture 2" descr="C:\Users\SONY\Desktop\قاجار\iranerooz.com  کارخانه چرخ بخا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61048"/>
            <a:ext cx="3282217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642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620688"/>
            <a:ext cx="6554867" cy="3767670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dirty="0" smtClean="0">
                <a:cs typeface="B Nazanin" panose="00000400000000000000" pitchFamily="2" charset="-78"/>
              </a:rPr>
              <a:t>وابستگی </a:t>
            </a:r>
            <a:r>
              <a:rPr lang="fa-IR" dirty="0">
                <a:cs typeface="B Nazanin" panose="00000400000000000000" pitchFamily="2" charset="-78"/>
              </a:rPr>
              <a:t>در تمامی ابعاد اقتصادی و سیاسی به تهی شدن خزانه دولتی و افزایش قرضه های خارجی می انجامد و قشری جدید در سازمان اجتماعی ایران شکل می گیرد یعنی بازرگانان و </a:t>
            </a:r>
            <a:r>
              <a:rPr lang="fa-IR" dirty="0" smtClean="0">
                <a:cs typeface="B Nazanin" panose="00000400000000000000" pitchFamily="2" charset="-78"/>
              </a:rPr>
              <a:t>تجار. </a:t>
            </a:r>
            <a:r>
              <a:rPr lang="fa-IR" dirty="0">
                <a:cs typeface="B Nazanin" panose="00000400000000000000" pitchFamily="2" charset="-78"/>
              </a:rPr>
              <a:t>(حبیبی، 1391 : 117 و 118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dirty="0">
                <a:cs typeface="B Nazanin" panose="00000400000000000000" pitchFamily="2" charset="-78"/>
              </a:rPr>
              <a:t>تلاش های جامعه برای حفظ خود اتکایی و هویت ملی که در جنبش بزرگ تنباکو(1271 ه. ش. – 1892 م.) و انقلاب مشروطیت ایران(1285 ه. ش.1906 م.) به بار می نشیند، عملاً در مقابل هجوم سرمایه داری قدرتمند سلطه گر رنگ می بازند و دگرگون می </a:t>
            </a:r>
            <a:r>
              <a:rPr lang="fa-IR" dirty="0" smtClean="0">
                <a:cs typeface="B Nazanin" panose="00000400000000000000" pitchFamily="2" charset="-78"/>
              </a:rPr>
              <a:t>شوند.  </a:t>
            </a:r>
            <a:r>
              <a:rPr lang="fa-IR" dirty="0">
                <a:cs typeface="B Nazanin" panose="00000400000000000000" pitchFamily="2" charset="-78"/>
              </a:rPr>
              <a:t>(حبیبی، 1391 : 118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6552849" y="5766048"/>
            <a:ext cx="2557353" cy="1091952"/>
          </a:xfrm>
        </p:spPr>
        <p:txBody>
          <a:bodyPr/>
          <a:lstStyle/>
          <a:p>
            <a:pPr algn="r" rtl="1"/>
            <a:r>
              <a:rPr lang="fa-IR" sz="2800" b="1" dirty="0">
                <a:ln w="3200">
                  <a:solidFill>
                    <a:srgbClr val="795521">
                      <a:shade val="75000"/>
                      <a:alpha val="25000"/>
                    </a:srgbClr>
                  </a:solidFill>
                  <a:prstDash val="solid"/>
                  <a:round/>
                </a:ln>
                <a:effectLst/>
                <a:cs typeface="B Nazanin" panose="00000400000000000000" pitchFamily="2" charset="-78"/>
              </a:rPr>
              <a:t>شرایط </a:t>
            </a:r>
            <a:r>
              <a:rPr lang="fa-IR" sz="2800" b="1" dirty="0" smtClean="0">
                <a:ln w="3200">
                  <a:solidFill>
                    <a:srgbClr val="795521">
                      <a:shade val="75000"/>
                      <a:alpha val="25000"/>
                    </a:srgbClr>
                  </a:solidFill>
                  <a:prstDash val="solid"/>
                  <a:round/>
                </a:ln>
                <a:effectLst/>
                <a:cs typeface="B Nazanin" panose="00000400000000000000" pitchFamily="2" charset="-78"/>
              </a:rPr>
              <a:t>اقتصادی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889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443880"/>
            <a:ext cx="6554867" cy="5433392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عمده ترین تغییر شکل در سازمان تولیدی و سرمایه ای 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کشور، تشکیل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سرمایه داری تجاری ایران در ربط مستقیم با سرمایه داری خارجی است  (حبیبی، 1391 : 119).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نقوش سرمایه داری تجاری شامل موارد زیر بود: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فعالیت اصلی ،در جهت گردآوری و صدور مواد خام مورد نیاز کشورهای صنعتی و وارد کردن محصولات آن ها.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رشته ی خاصی از تجارت در واردات و صادرات مورد نظر 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نیست.</a:t>
            </a:r>
          </a:p>
          <a:p>
            <a:pPr lvl="0" algn="just" rt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گرایش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به سرمایه گذاری در زمین و ملک و املاک </a:t>
            </a:r>
            <a:endParaRPr lang="fa-IR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وابستگی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شدید به دولت های خارجی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itchFamily="2" charset="2"/>
              <a:buChar char="ü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برتری قدرت اقتصادی بر 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دولت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6552849" y="5766048"/>
            <a:ext cx="2557353" cy="1091952"/>
          </a:xfrm>
        </p:spPr>
        <p:txBody>
          <a:bodyPr/>
          <a:lstStyle/>
          <a:p>
            <a:pPr algn="r" rtl="1"/>
            <a:r>
              <a:rPr lang="fa-IR" sz="2800" b="1" dirty="0">
                <a:ln w="3200">
                  <a:solidFill>
                    <a:srgbClr val="795521">
                      <a:shade val="75000"/>
                      <a:alpha val="25000"/>
                    </a:srgbClr>
                  </a:solidFill>
                  <a:prstDash val="solid"/>
                  <a:round/>
                </a:ln>
                <a:effectLst/>
                <a:cs typeface="B Nazanin" panose="00000400000000000000" pitchFamily="2" charset="-78"/>
              </a:rPr>
              <a:t>شرایط </a:t>
            </a:r>
            <a:r>
              <a:rPr lang="fa-IR" sz="2800" b="1" dirty="0" smtClean="0">
                <a:ln w="3200">
                  <a:solidFill>
                    <a:srgbClr val="795521">
                      <a:shade val="75000"/>
                      <a:alpha val="25000"/>
                    </a:srgbClr>
                  </a:solidFill>
                  <a:prstDash val="solid"/>
                  <a:round/>
                </a:ln>
                <a:effectLst/>
                <a:cs typeface="B Nazanin" panose="00000400000000000000" pitchFamily="2" charset="-78"/>
              </a:rPr>
              <a:t>اقتصادی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1560" y="6058108"/>
            <a:ext cx="237276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 (حبیبی، 1391 : 120 و 121)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4453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08304" y="5334000"/>
            <a:ext cx="1824906" cy="1524000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effectLst/>
                <a:cs typeface="B Nazanin" panose="00000400000000000000" pitchFamily="2" charset="-78"/>
              </a:rPr>
              <a:t>مفهوم شهر در این دوره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8680"/>
            <a:ext cx="8568952" cy="3203848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شهر در مفهوم اروپایی آن در تقابل با روستا چهره می نماید. شار کهن در معنای منطقه ای آن از ارتباط چند سویه با محیط اطراف خویش و با روستاهای تحت نفوذ خود باز می ماند و بدین سبب در دوره ی قاجار آن دسته از شهر هایی رونق می یابند که از دیرباز نقش بازرگانی داشته و درهای خود را به روی جریانات تجاری و مبادلاتی بین المللی گشوده </a:t>
            </a:r>
            <a:r>
              <a:rPr lang="fa-IR" dirty="0" smtClean="0">
                <a:solidFill>
                  <a:srgbClr val="002060"/>
                </a:solidFill>
                <a:cs typeface="B Nazanin" panose="00000400000000000000" pitchFamily="2" charset="-78"/>
              </a:rPr>
              <a:t>بودند. </a:t>
            </a: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(حبیبی، 1391 : 123</a:t>
            </a:r>
            <a:r>
              <a:rPr lang="fa-IR" dirty="0" smtClean="0">
                <a:solidFill>
                  <a:srgbClr val="002060"/>
                </a:solidFill>
                <a:cs typeface="B Nazanin" panose="00000400000000000000" pitchFamily="2" charset="-78"/>
              </a:rPr>
              <a:t>)</a:t>
            </a:r>
            <a:endParaRPr lang="en-US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endParaRPr lang="en-US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pic>
        <p:nvPicPr>
          <p:cNvPr id="2050" name="Picture 2" descr="C:\Users\SONY\Desktop\قاجار\ahvaz44.mihanblog.com  آخر خیابان چراغ گاز( امیر کبیر فعلی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84984"/>
            <a:ext cx="4661523" cy="3329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0554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31640" y="6237312"/>
            <a:ext cx="18036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(حبیبی، 1391 : </a:t>
            </a:r>
            <a:r>
              <a:rPr lang="fa-IR" dirty="0" smtClean="0">
                <a:cs typeface="B Nazanin" panose="00000400000000000000" pitchFamily="2" charset="-78"/>
              </a:rPr>
              <a:t>123)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4089723194"/>
              </p:ext>
            </p:extLst>
          </p:nvPr>
        </p:nvGraphicFramePr>
        <p:xfrm>
          <a:off x="467544" y="0"/>
          <a:ext cx="806489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67085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24328" y="5365045"/>
            <a:ext cx="1619672" cy="1376323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effectLst/>
                <a:cs typeface="B Nazanin" panose="00000400000000000000" pitchFamily="2" charset="-78"/>
              </a:rPr>
              <a:t>شهرسازی </a:t>
            </a:r>
            <a:r>
              <a:rPr lang="fa-IR" sz="2800" b="1" dirty="0" smtClean="0">
                <a:effectLst/>
                <a:cs typeface="B Nazanin" panose="00000400000000000000" pitchFamily="2" charset="-78"/>
              </a:rPr>
              <a:t>این دوره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64" y="447645"/>
            <a:ext cx="8229600" cy="514536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تهران از آغاز پایتخت شدنش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به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خصوص از آغاز قرن 19 باشروع حکومت فتحعلی شاه بستر اتفاقات و تغییرات کالبدی- فضایی می شود که یک پایتخت به آن نیاز 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دارد. اسلوب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های جدید هنری با روش های کهن در هم آمیخته می 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شوند.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(حبیبی، 1391 : 128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آنچه باعث می شود تا منزلت آثار طراحی شده در این دور ه به چشم نیاید: (حبیبی، 1391 : 130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)</a:t>
            </a:r>
          </a:p>
          <a:p>
            <a:pPr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ضعف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بنیه ی مالی حکومت است که توان پرداخت مناسب و ساخت و ساز شایسته ی این آثار را نداشته است.</a:t>
            </a:r>
          </a:p>
          <a:p>
            <a:pPr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تخریب های خودسرانه ایست که در دولت پهلوی-به پیروی از مدرنیسم برون زا-رخ داده و آثار ارزشمند و زیبایی را از میان برده است.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2627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24328" y="5365045"/>
            <a:ext cx="1619672" cy="1376323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effectLst/>
                <a:cs typeface="B Nazanin" panose="00000400000000000000" pitchFamily="2" charset="-78"/>
              </a:rPr>
              <a:t>شهرسازی </a:t>
            </a:r>
            <a:r>
              <a:rPr lang="fa-IR" sz="2800" b="1" dirty="0" smtClean="0">
                <a:effectLst/>
                <a:cs typeface="B Nazanin" panose="00000400000000000000" pitchFamily="2" charset="-78"/>
              </a:rPr>
              <a:t>این دوره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168" y="332656"/>
            <a:ext cx="8229600" cy="4452664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دو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واقعه تاریخی مهم راه تفکر اروپایی را دردوران قاجار به خصوص دولت ناصرالدین شاه باز می کند: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dirty="0" smtClean="0">
                <a:solidFill>
                  <a:srgbClr val="002060"/>
                </a:solidFill>
                <a:cs typeface="B Nazanin" panose="00000400000000000000" pitchFamily="2" charset="-78"/>
              </a:rPr>
              <a:t>اقدامات </a:t>
            </a: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اصلاح طلبانه امیرکبیر و سفرهای سلطان و اعضای هیئت دولت به اروپا </a:t>
            </a:r>
            <a:endParaRPr lang="en-US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dirty="0" smtClean="0">
                <a:solidFill>
                  <a:srgbClr val="002060"/>
                </a:solidFill>
                <a:cs typeface="B Nazanin" panose="00000400000000000000" pitchFamily="2" charset="-78"/>
              </a:rPr>
              <a:t>آمدن </a:t>
            </a: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معلمین ومهندسین اروپایی به مدرسه دارالفنون و به دنبال آن گسترش شهرسازی وشهرنشینی اروپایی</a:t>
            </a:r>
            <a:endParaRPr lang="en-US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786820"/>
            <a:ext cx="83884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Koodak" pitchFamily="2" charset="-78"/>
              </a:rPr>
              <a:t>این وقایع تاریخی </a:t>
            </a:r>
            <a:r>
              <a:rPr lang="fa-IR" dirty="0" smtClean="0">
                <a:cs typeface="B Koodak" pitchFamily="2" charset="-78"/>
              </a:rPr>
              <a:t>تاثیرگذار </a:t>
            </a:r>
            <a:r>
              <a:rPr lang="fa-IR" dirty="0">
                <a:cs typeface="B Koodak" pitchFamily="2" charset="-78"/>
              </a:rPr>
              <a:t>و پیامدهای اجتماعی ناشی از آن باعث می شود که ما دردوران ناصری با سبکی </a:t>
            </a:r>
            <a:r>
              <a:rPr lang="fa-IR" dirty="0" smtClean="0">
                <a:cs typeface="B Koodak" pitchFamily="2" charset="-78"/>
              </a:rPr>
              <a:t>جدید از </a:t>
            </a:r>
            <a:r>
              <a:rPr lang="fa-IR" dirty="0">
                <a:cs typeface="B Koodak" pitchFamily="2" charset="-78"/>
              </a:rPr>
              <a:t>فضاهای شهری </a:t>
            </a:r>
            <a:r>
              <a:rPr lang="fa-IR" dirty="0" smtClean="0">
                <a:cs typeface="B Koodak" pitchFamily="2" charset="-78"/>
              </a:rPr>
              <a:t> روبه </a:t>
            </a:r>
            <a:r>
              <a:rPr lang="fa-IR" dirty="0">
                <a:cs typeface="B Koodak" pitchFamily="2" charset="-78"/>
              </a:rPr>
              <a:t>رو شویم که شاید بتوان آنرا با نام تازه ی " سبک تهران " معرفی کرد</a:t>
            </a:r>
            <a:r>
              <a:rPr lang="fa-IR" dirty="0" smtClean="0">
                <a:cs typeface="B Koodak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endParaRPr lang="fa-IR" sz="1600" dirty="0" smtClean="0">
              <a:cs typeface="B Koodak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1600" dirty="0">
              <a:cs typeface="B Koodak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682" y="6112306"/>
            <a:ext cx="180369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(حبیبی، 1391 : 130)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35235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8264" y="5877272"/>
            <a:ext cx="1940203" cy="862608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effectLst/>
                <a:cs typeface="B Nazanin" panose="00000400000000000000" pitchFamily="2" charset="-78"/>
              </a:rPr>
              <a:t>سبک </a:t>
            </a:r>
            <a:r>
              <a:rPr lang="fa-IR" sz="2800" b="1" dirty="0" smtClean="0">
                <a:effectLst/>
                <a:cs typeface="B Nazanin" panose="00000400000000000000" pitchFamily="2" charset="-78"/>
              </a:rPr>
              <a:t>تهران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4967" y="1282466"/>
            <a:ext cx="4100443" cy="4412070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14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نقشه </a:t>
            </a:r>
            <a:r>
              <a:rPr lang="fa-IR" sz="1400" b="1" dirty="0">
                <a:solidFill>
                  <a:srgbClr val="002060"/>
                </a:solidFill>
                <a:cs typeface="B Nazanin" panose="00000400000000000000" pitchFamily="2" charset="-78"/>
              </a:rPr>
              <a:t>اول</a:t>
            </a:r>
            <a:r>
              <a:rPr lang="fa-IR" sz="1400" dirty="0">
                <a:solidFill>
                  <a:srgbClr val="002060"/>
                </a:solidFill>
                <a:cs typeface="B Nazanin" panose="00000400000000000000" pitchFamily="2" charset="-78"/>
              </a:rPr>
              <a:t>، نقشه " </a:t>
            </a:r>
            <a:r>
              <a:rPr lang="fa-IR" sz="1400" b="1" dirty="0">
                <a:solidFill>
                  <a:srgbClr val="002060"/>
                </a:solidFill>
                <a:cs typeface="B Nazanin" panose="00000400000000000000" pitchFamily="2" charset="-78"/>
              </a:rPr>
              <a:t>دارالخلافه تهران </a:t>
            </a:r>
            <a:r>
              <a:rPr lang="fa-IR" sz="1400" dirty="0">
                <a:solidFill>
                  <a:srgbClr val="002060"/>
                </a:solidFill>
                <a:cs typeface="B Nazanin" panose="00000400000000000000" pitchFamily="2" charset="-78"/>
              </a:rPr>
              <a:t>" در سال 1233 (ه. ش) است. این نقشه دارای ویژگی های زیر </a:t>
            </a:r>
            <a:r>
              <a:rPr lang="fa-IR" sz="1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است : 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تهران </a:t>
            </a:r>
            <a:r>
              <a:rPr lang="fa-IR" sz="1400" dirty="0">
                <a:solidFill>
                  <a:srgbClr val="002060"/>
                </a:solidFill>
                <a:cs typeface="B Nazanin" panose="00000400000000000000" pitchFamily="2" charset="-78"/>
              </a:rPr>
              <a:t>را با ویژگی های کامل مکتب اصفهان نشان می دهد.</a:t>
            </a:r>
            <a:endParaRPr lang="en-US" sz="14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400" dirty="0">
                <a:solidFill>
                  <a:srgbClr val="002060"/>
                </a:solidFill>
                <a:cs typeface="B Nazanin" panose="00000400000000000000" pitchFamily="2" charset="-78"/>
              </a:rPr>
              <a:t>ساختار اصلی شهر همانی است که در دولت صفوی پی افکنده شده است.</a:t>
            </a:r>
            <a:endParaRPr lang="en-US" sz="14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400" dirty="0">
                <a:solidFill>
                  <a:srgbClr val="002060"/>
                </a:solidFill>
                <a:cs typeface="B Nazanin" panose="00000400000000000000" pitchFamily="2" charset="-78"/>
              </a:rPr>
              <a:t>عناصراصلی شهر ارگ ،مساجد ، مدارس ، بازار ، محلات و میدان است.</a:t>
            </a:r>
            <a:endParaRPr lang="en-US" sz="14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400" dirty="0">
                <a:solidFill>
                  <a:srgbClr val="002060"/>
                </a:solidFill>
                <a:cs typeface="B Nazanin" panose="00000400000000000000" pitchFamily="2" charset="-78"/>
              </a:rPr>
              <a:t>شهر دارای حصاری است که در دوره صفوی ساخته شده است.</a:t>
            </a:r>
            <a:endParaRPr lang="en-US" sz="14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400" dirty="0">
                <a:solidFill>
                  <a:srgbClr val="002060"/>
                </a:solidFill>
                <a:cs typeface="B Nazanin" panose="00000400000000000000" pitchFamily="2" charset="-78"/>
              </a:rPr>
              <a:t>تعبیر کالبدی از چهار عنصر عملکردی حکومت ، مذهب ، اصناف و امت کماکان بر روالی است که از دوران سامانی شکل گرفته </a:t>
            </a:r>
            <a:r>
              <a:rPr lang="fa-IR" sz="1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است. </a:t>
            </a:r>
            <a:r>
              <a:rPr lang="fa-IR" sz="1400" dirty="0">
                <a:solidFill>
                  <a:srgbClr val="002060"/>
                </a:solidFill>
                <a:cs typeface="B Nazanin" panose="00000400000000000000" pitchFamily="2" charset="-78"/>
              </a:rPr>
              <a:t>(حبیبی، 1391 : 128</a:t>
            </a:r>
            <a:r>
              <a:rPr lang="fa-IR" sz="1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)</a:t>
            </a:r>
            <a:endParaRPr lang="en-US" sz="14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endParaRPr lang="en-US" sz="14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176401"/>
            <a:ext cx="80283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مهم ترین اسناد تاریخی که گواه وضعیت کالبدی و سازمان فضایی و دگرگونی های تهران  می باشند، دو نقشه </a:t>
            </a:r>
            <a:r>
              <a:rPr lang="fa-IR" b="1" dirty="0" smtClean="0">
                <a:cs typeface="B Nazanin" panose="00000400000000000000" pitchFamily="2" charset="-78"/>
              </a:rPr>
              <a:t>اند. 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64" y="1916832"/>
            <a:ext cx="3724140" cy="36625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160918" y="1446251"/>
            <a:ext cx="16177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600" dirty="0">
                <a:solidFill>
                  <a:srgbClr val="002060"/>
                </a:solidFill>
                <a:cs typeface="B Nazanin" panose="00000400000000000000" pitchFamily="2" charset="-78"/>
              </a:rPr>
              <a:t>(حبیبی، 1391 : 130)</a:t>
            </a:r>
            <a:endParaRPr lang="en-US" sz="16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7784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11960" y="332656"/>
            <a:ext cx="4322619" cy="4824536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نقشه دوم</a:t>
            </a:r>
            <a:r>
              <a:rPr lang="fa-IR" dirty="0" smtClean="0">
                <a:cs typeface="B Nazanin" panose="00000400000000000000" pitchFamily="2" charset="-78"/>
              </a:rPr>
              <a:t>، نقشه "</a:t>
            </a:r>
            <a:r>
              <a:rPr lang="fa-IR" b="1" dirty="0" smtClean="0">
                <a:cs typeface="B Nazanin" panose="00000400000000000000" pitchFamily="2" charset="-78"/>
              </a:rPr>
              <a:t>دارالخلافه ناصری</a:t>
            </a:r>
            <a:r>
              <a:rPr lang="fa-IR" dirty="0" smtClean="0">
                <a:cs typeface="B Nazanin" panose="00000400000000000000" pitchFamily="2" charset="-78"/>
              </a:rPr>
              <a:t>" </a:t>
            </a:r>
            <a:r>
              <a:rPr lang="fa-IR" dirty="0">
                <a:cs typeface="B Nazanin" panose="00000400000000000000" pitchFamily="2" charset="-78"/>
              </a:rPr>
              <a:t>در سال 1256 (ه. ش) </a:t>
            </a:r>
            <a:r>
              <a:rPr lang="fa-IR" dirty="0" smtClean="0">
                <a:cs typeface="B Nazanin" panose="00000400000000000000" pitchFamily="2" charset="-78"/>
              </a:rPr>
              <a:t>است. </a:t>
            </a:r>
            <a:r>
              <a:rPr lang="fa-IR" dirty="0">
                <a:cs typeface="B Nazanin" panose="00000400000000000000" pitchFamily="2" charset="-78"/>
              </a:rPr>
              <a:t>(حبیبی، 1391 : 133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به دنبال اولین سرشماری نفوس و مسکن که درسال 1248انجام گرفت، به شیوه اروپایی و بوسیله مدرسه دارالفنون تهیه شده است. حاکی از افزایش جمعیت تهران و گسترش آن در دولت قاجار است.</a:t>
            </a:r>
            <a:endParaRPr lang="en-US" dirty="0"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این نقشه توسط " مسیو بهلر " فرانسوی تهیه شده است. (حبیبی، 1391 : 133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 smtClean="0"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" r="16456" b="1905"/>
          <a:stretch/>
        </p:blipFill>
        <p:spPr>
          <a:xfrm>
            <a:off x="179512" y="1052736"/>
            <a:ext cx="3600400" cy="364715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79512" y="4941168"/>
            <a:ext cx="6624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Nazanin" panose="00000400000000000000" pitchFamily="2" charset="-78"/>
              </a:rPr>
              <a:t>درسال </a:t>
            </a:r>
            <a:r>
              <a:rPr lang="fa-IR" sz="1600" dirty="0" smtClean="0">
                <a:cs typeface="B Nazanin" panose="00000400000000000000" pitchFamily="2" charset="-78"/>
              </a:rPr>
              <a:t>1270ه.ش دیوارهای </a:t>
            </a:r>
            <a:r>
              <a:rPr lang="fa-IR" sz="1600" dirty="0">
                <a:cs typeface="B Nazanin" panose="00000400000000000000" pitchFamily="2" charset="-78"/>
              </a:rPr>
              <a:t>کهن فرو ریخته می </a:t>
            </a:r>
            <a:r>
              <a:rPr lang="fa-IR" sz="1600" dirty="0" smtClean="0">
                <a:cs typeface="B Nazanin" panose="00000400000000000000" pitchFamily="2" charset="-78"/>
              </a:rPr>
              <a:t>شوند. </a:t>
            </a:r>
            <a:r>
              <a:rPr lang="fa-IR" sz="1600" dirty="0" smtClean="0">
                <a:cs typeface="B Nazanin" panose="00000400000000000000" pitchFamily="2" charset="-78"/>
              </a:rPr>
              <a:t>شهر از چهارسو </a:t>
            </a:r>
            <a:r>
              <a:rPr lang="fa-IR" sz="1600" dirty="0">
                <a:cs typeface="B Nazanin" panose="00000400000000000000" pitchFamily="2" charset="-78"/>
              </a:rPr>
              <a:t>گسترش می یابد</a:t>
            </a:r>
            <a:r>
              <a:rPr lang="fa-IR" sz="1600" dirty="0" smtClean="0">
                <a:cs typeface="B Nazanin" panose="00000400000000000000" pitchFamily="2" charset="-78"/>
              </a:rPr>
              <a:t>. مساحت </a:t>
            </a:r>
            <a:r>
              <a:rPr lang="fa-IR" sz="1600" dirty="0">
                <a:cs typeface="B Nazanin" panose="00000400000000000000" pitchFamily="2" charset="-78"/>
              </a:rPr>
              <a:t>آن چندین برابر می </a:t>
            </a:r>
            <a:r>
              <a:rPr lang="fa-IR" sz="1600" dirty="0" smtClean="0">
                <a:cs typeface="B Nazanin" panose="00000400000000000000" pitchFamily="2" charset="-78"/>
              </a:rPr>
              <a:t>گردد</a:t>
            </a:r>
            <a:r>
              <a:rPr lang="fa-IR" sz="1600" dirty="0" smtClean="0">
                <a:cs typeface="B Nazanin" panose="00000400000000000000" pitchFamily="2" charset="-78"/>
              </a:rPr>
              <a:t>. باروی </a:t>
            </a:r>
            <a:r>
              <a:rPr lang="fa-IR" sz="1600" dirty="0" smtClean="0">
                <a:cs typeface="B Nazanin" panose="00000400000000000000" pitchFamily="2" charset="-78"/>
              </a:rPr>
              <a:t>جدید شهر</a:t>
            </a:r>
            <a:r>
              <a:rPr lang="fa-IR" sz="1600" dirty="0" smtClean="0">
                <a:cs typeface="B Nazanin" panose="00000400000000000000" pitchFamily="2" charset="-78"/>
              </a:rPr>
              <a:t>، با 12 دروازه </a:t>
            </a:r>
            <a:r>
              <a:rPr lang="fa-IR" sz="1600" dirty="0">
                <a:cs typeface="B Nazanin" panose="00000400000000000000" pitchFamily="2" charset="-78"/>
              </a:rPr>
              <a:t>به روی جاده ها و مزارع بیرونی گشوده می </a:t>
            </a:r>
            <a:r>
              <a:rPr lang="fa-IR" sz="1600" dirty="0" smtClean="0">
                <a:cs typeface="B Nazanin" panose="00000400000000000000" pitchFamily="2" charset="-78"/>
              </a:rPr>
              <a:t>شود. </a:t>
            </a:r>
            <a:r>
              <a:rPr lang="fa-IR" sz="1600" dirty="0" smtClean="0">
                <a:cs typeface="B Nazanin" panose="00000400000000000000" pitchFamily="2" charset="-78"/>
              </a:rPr>
              <a:t>باروی </a:t>
            </a:r>
            <a:r>
              <a:rPr lang="fa-IR" sz="1600" dirty="0" smtClean="0">
                <a:cs typeface="B Nazanin" panose="00000400000000000000" pitchFamily="2" charset="-78"/>
              </a:rPr>
              <a:t>8 ضلعی </a:t>
            </a:r>
            <a:r>
              <a:rPr lang="fa-IR" sz="1600" dirty="0">
                <a:cs typeface="B Nazanin" panose="00000400000000000000" pitchFamily="2" charset="-78"/>
              </a:rPr>
              <a:t>شهر</a:t>
            </a:r>
            <a:r>
              <a:rPr lang="fa-IR" sz="1600" dirty="0" smtClean="0">
                <a:cs typeface="B Nazanin" panose="00000400000000000000" pitchFamily="2" charset="-78"/>
              </a:rPr>
              <a:t>، شکلی </a:t>
            </a:r>
            <a:r>
              <a:rPr lang="fa-IR" sz="1600" dirty="0">
                <a:cs typeface="B Nazanin" panose="00000400000000000000" pitchFamily="2" charset="-78"/>
              </a:rPr>
              <a:t>از دیوارهای دوره ی رنسانس و باروک شهر اروپایی را در ذهن تداعی می کند. بدین ترتیب محیط شهر </a:t>
            </a:r>
            <a:r>
              <a:rPr lang="fa-IR" sz="1600" dirty="0" smtClean="0">
                <a:cs typeface="B Nazanin" panose="00000400000000000000" pitchFamily="2" charset="-78"/>
              </a:rPr>
              <a:t>از 3 کیلومتر </a:t>
            </a:r>
            <a:r>
              <a:rPr lang="fa-IR" sz="1600" dirty="0">
                <a:cs typeface="B Nazanin" panose="00000400000000000000" pitchFamily="2" charset="-78"/>
              </a:rPr>
              <a:t>به 19 کیلومتر می رسد.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948264" y="5877272"/>
            <a:ext cx="1940203" cy="862608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effectLst/>
                <a:cs typeface="B Nazanin" panose="00000400000000000000" pitchFamily="2" charset="-78"/>
              </a:rPr>
              <a:t>سبک </a:t>
            </a:r>
            <a:r>
              <a:rPr lang="fa-IR" sz="2800" b="1" dirty="0" smtClean="0">
                <a:effectLst/>
                <a:cs typeface="B Nazanin" panose="00000400000000000000" pitchFamily="2" charset="-78"/>
              </a:rPr>
              <a:t>تهران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94027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6215" y="6237312"/>
            <a:ext cx="2630767" cy="620688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آشنایی با </a:t>
            </a:r>
            <a:r>
              <a:rPr lang="fa-IR" sz="2800" b="1" dirty="0" smtClean="0">
                <a:effectLst/>
                <a:cs typeface="B Nazanin" panose="00000400000000000000" pitchFamily="2" charset="-78"/>
              </a:rPr>
              <a:t>قاجاریه</a:t>
            </a:r>
            <a:r>
              <a:rPr lang="en-US" sz="2800" dirty="0" smtClean="0">
                <a:effectLst/>
                <a:cs typeface="B Nazanin" panose="00000400000000000000" pitchFamily="2" charset="-78"/>
              </a:rPr>
              <a:t/>
            </a:r>
            <a:br>
              <a:rPr lang="en-US" sz="2800" dirty="0" smtClean="0">
                <a:effectLst/>
                <a:cs typeface="B Nazanin" panose="00000400000000000000" pitchFamily="2" charset="-78"/>
              </a:rPr>
            </a:b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8" name="Subtitle 1"/>
          <p:cNvSpPr txBox="1">
            <a:spLocks/>
          </p:cNvSpPr>
          <p:nvPr/>
        </p:nvSpPr>
        <p:spPr>
          <a:xfrm>
            <a:off x="729578" y="1479848"/>
            <a:ext cx="7679534" cy="486958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</a:rPr>
              <a:t>قاجاریان دودمانی بودند که از حدود سال ۱۱۷۴ تا ۱۳۰۴ بر ایران فرمان راندند</a:t>
            </a:r>
            <a:r>
              <a:rPr kumimoji="0" lang="fa-IR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400000000000000" pitchFamily="2" charset="-78"/>
              </a:rPr>
              <a:t>.</a:t>
            </a:r>
          </a:p>
          <a:p>
            <a:pPr marL="342900" indent="-342900" algn="r" rtl="1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fa-IR" sz="2400" dirty="0">
                <a:cs typeface="B Nazanin" panose="00000400000000000000" pitchFamily="2" charset="-78"/>
              </a:rPr>
              <a:t>آنان ابتدا در شمال رود ارس ساکن بودند و در آن زمان به دلیل کمک‌های بزرگشان به دربار صفوی، قدرت بیشتری </a:t>
            </a:r>
            <a:r>
              <a:rPr lang="fa-IR" sz="2400" dirty="0" smtClean="0">
                <a:cs typeface="B Nazanin" panose="00000400000000000000" pitchFamily="2" charset="-78"/>
              </a:rPr>
              <a:t>یافتند.</a:t>
            </a:r>
          </a:p>
          <a:p>
            <a:pPr marL="342900" indent="-342900" algn="r" rtl="1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endParaRPr kumimoji="0" lang="fa-IR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400000000000000" pitchFamily="2" charset="-78"/>
            </a:endParaRPr>
          </a:p>
          <a:p>
            <a:pPr marL="342900" indent="-342900" algn="r" rtl="1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fa-IR" sz="2400" dirty="0">
                <a:cs typeface="B Nazanin" panose="00000400000000000000" pitchFamily="2" charset="-78"/>
              </a:rPr>
              <a:t>بنیانگذار این سلسله آغامحمد خان است که رسماً در سال ۱۱۷۴ در تهران تاجگذاری کرد</a:t>
            </a:r>
            <a:r>
              <a:rPr lang="en-US" sz="2400" dirty="0">
                <a:cs typeface="B Nazanin" panose="00000400000000000000" pitchFamily="2" charset="-78"/>
              </a:rPr>
              <a:t>.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44736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404664"/>
            <a:ext cx="82027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>
                <a:cs typeface="B Nazanin" panose="00000400000000000000" pitchFamily="2" charset="-78"/>
              </a:rPr>
              <a:t>سبک تهران مفهوم میدان را از مکتب اصفهان اخذ می کند ولی مهر و نشان خود را بر آن می </a:t>
            </a:r>
            <a:r>
              <a:rPr lang="fa-IR" sz="2000" dirty="0" smtClean="0">
                <a:cs typeface="B Nazanin" panose="00000400000000000000" pitchFamily="2" charset="-78"/>
              </a:rPr>
              <a:t>زند. </a:t>
            </a:r>
            <a:r>
              <a:rPr lang="fa-IR" sz="2000" dirty="0">
                <a:cs typeface="B Nazanin" panose="00000400000000000000" pitchFamily="2" charset="-78"/>
              </a:rPr>
              <a:t>(حبیبی، 1391 : 139</a:t>
            </a:r>
            <a:r>
              <a:rPr lang="fa-IR" sz="2000" dirty="0" smtClean="0">
                <a:cs typeface="B Nazanin" panose="00000400000000000000" pitchFamily="2" charset="-78"/>
              </a:rPr>
              <a:t>)</a:t>
            </a:r>
            <a:endParaRPr lang="en-US" sz="2000" dirty="0">
              <a:cs typeface="B Nazanin" panose="00000400000000000000" pitchFamily="2" charset="-78"/>
            </a:endParaRPr>
          </a:p>
          <a:p>
            <a:pPr algn="just" rtl="1"/>
            <a:r>
              <a:rPr lang="fa-IR" sz="2000" dirty="0">
                <a:cs typeface="B Nazanin" panose="00000400000000000000" pitchFamily="2" charset="-78"/>
              </a:rPr>
              <a:t>در سبک تهران ، ترکیبات میدان در سبک اصفهان از جمله: مسجد – بازار- کاخ حکومتی- مدرسه و ... جای خود را به عمارت های : تلگراف خانه (شاخص </a:t>
            </a:r>
            <a:r>
              <a:rPr lang="fa-IR" sz="2000" dirty="0" smtClean="0">
                <a:cs typeface="B Nazanin" panose="00000400000000000000" pitchFamily="2" charset="-78"/>
              </a:rPr>
              <a:t>ارتباطات) </a:t>
            </a:r>
            <a:r>
              <a:rPr lang="fa-IR" sz="2000" dirty="0">
                <a:cs typeface="B Nazanin" panose="00000400000000000000" pitchFamily="2" charset="-78"/>
              </a:rPr>
              <a:t>– بانک (شاخص روابط </a:t>
            </a:r>
            <a:r>
              <a:rPr lang="fa-IR" sz="2000" dirty="0" smtClean="0">
                <a:cs typeface="B Nazanin" panose="00000400000000000000" pitchFamily="2" charset="-78"/>
              </a:rPr>
              <a:t>بازرگانی) – عمارت </a:t>
            </a:r>
            <a:r>
              <a:rPr lang="fa-IR" sz="2000" dirty="0">
                <a:cs typeface="B Nazanin" panose="00000400000000000000" pitchFamily="2" charset="-78"/>
              </a:rPr>
              <a:t>بلدیه (شاخص ساختمان حکومتی) – عمارت نظمیه ( شاخص عنصر نظامی) در سبک تهران می </a:t>
            </a:r>
            <a:r>
              <a:rPr lang="fa-IR" sz="2000" dirty="0" smtClean="0">
                <a:cs typeface="B Nazanin" panose="00000400000000000000" pitchFamily="2" charset="-78"/>
              </a:rPr>
              <a:t>دهد. </a:t>
            </a:r>
            <a:r>
              <a:rPr lang="fa-IR" sz="2000" dirty="0">
                <a:cs typeface="B Nazanin" panose="00000400000000000000" pitchFamily="2" charset="-78"/>
              </a:rPr>
              <a:t>(حبیبی، 1391 : 141</a:t>
            </a:r>
            <a:r>
              <a:rPr lang="fa-IR" sz="2000" dirty="0" smtClean="0">
                <a:cs typeface="B Nazanin" panose="00000400000000000000" pitchFamily="2" charset="-78"/>
              </a:rPr>
              <a:t>)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948264" y="5877272"/>
            <a:ext cx="1940203" cy="8626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سبک تهران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" y="2852936"/>
            <a:ext cx="6372200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عدم </a:t>
            </a:r>
            <a:r>
              <a:rPr lang="fa-IR" sz="2000" dirty="0" smtClean="0">
                <a:cs typeface="B Nazanin" panose="00000400000000000000" pitchFamily="2" charset="-78"/>
              </a:rPr>
              <a:t>مداخله در بافت کهن شهری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جابه </a:t>
            </a:r>
            <a:r>
              <a:rPr lang="fa-IR" sz="2000" dirty="0" smtClean="0">
                <a:cs typeface="B Nazanin" panose="00000400000000000000" pitchFamily="2" charset="-78"/>
              </a:rPr>
              <a:t>جایی اجتماعی از طریق جابه جایی مرکز شهر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مفهوم </a:t>
            </a:r>
            <a:r>
              <a:rPr lang="fa-IR" sz="2000" dirty="0" smtClean="0">
                <a:cs typeface="B Nazanin" panose="00000400000000000000" pitchFamily="2" charset="-78"/>
              </a:rPr>
              <a:t>جدیدی از خیابان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خیابان </a:t>
            </a:r>
            <a:r>
              <a:rPr lang="fa-IR" sz="2000" dirty="0" smtClean="0">
                <a:cs typeface="B Nazanin" panose="00000400000000000000" pitchFamily="2" charset="-78"/>
              </a:rPr>
              <a:t>به عنوان مکان تجارت </a:t>
            </a:r>
            <a:r>
              <a:rPr lang="fa-IR" sz="2000" dirty="0" smtClean="0">
                <a:cs typeface="B Nazanin" panose="00000400000000000000" pitchFamily="2" charset="-78"/>
              </a:rPr>
              <a:t>و فرهنگ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مفهوم </a:t>
            </a:r>
            <a:r>
              <a:rPr lang="fa-IR" sz="2000" dirty="0" smtClean="0">
                <a:cs typeface="B Nazanin" panose="00000400000000000000" pitchFamily="2" charset="-78"/>
              </a:rPr>
              <a:t>میدان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مفهوم </a:t>
            </a:r>
            <a:r>
              <a:rPr lang="fa-IR" sz="2000" dirty="0" smtClean="0">
                <a:cs typeface="B Nazanin" panose="00000400000000000000" pitchFamily="2" charset="-78"/>
              </a:rPr>
              <a:t>محله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ساختن </a:t>
            </a:r>
            <a:r>
              <a:rPr lang="fa-IR" sz="2000" dirty="0" smtClean="0">
                <a:cs typeface="B Nazanin" panose="00000400000000000000" pitchFamily="2" charset="-78"/>
              </a:rPr>
              <a:t>عمارات وبناهای دولتی به سبک فرنگی مانند عمارت تلگرافخانه وشمس العماره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حضور </a:t>
            </a:r>
            <a:r>
              <a:rPr lang="fa-IR" sz="2000" dirty="0" smtClean="0">
                <a:cs typeface="B Nazanin" panose="00000400000000000000" pitchFamily="2" charset="-78"/>
              </a:rPr>
              <a:t>عملکرد های </a:t>
            </a:r>
            <a:r>
              <a:rPr lang="fa-IR" sz="2000" dirty="0" smtClean="0">
                <a:cs typeface="B Nazanin" panose="00000400000000000000" pitchFamily="2" charset="-78"/>
              </a:rPr>
              <a:t>جدید چون تماشاخانه، سینما، هتل، باغ وحش، باغ </a:t>
            </a:r>
            <a:r>
              <a:rPr lang="fa-IR" sz="2000" dirty="0" smtClean="0">
                <a:cs typeface="B Nazanin" panose="00000400000000000000" pitchFamily="2" charset="-78"/>
              </a:rPr>
              <a:t>ملی</a:t>
            </a: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مسجد ومدرسه، کاخ </a:t>
            </a:r>
            <a:r>
              <a:rPr lang="fa-IR" sz="2000" dirty="0" smtClean="0">
                <a:cs typeface="B Nazanin" panose="00000400000000000000" pitchFamily="2" charset="-78"/>
              </a:rPr>
              <a:t>حکومتی </a:t>
            </a:r>
            <a:r>
              <a:rPr lang="fa-IR" sz="2000" dirty="0" smtClean="0">
                <a:cs typeface="B Nazanin" panose="00000400000000000000" pitchFamily="2" charset="-78"/>
              </a:rPr>
              <a:t>و بازار </a:t>
            </a:r>
            <a:r>
              <a:rPr lang="fa-IR" sz="2000" dirty="0" smtClean="0">
                <a:cs typeface="B Nazanin" panose="00000400000000000000" pitchFamily="2" charset="-78"/>
              </a:rPr>
              <a:t>به عنوان عناصر اصلی ترکیب میدان در مکتب اصفهان جای خود را به عمارت تلگرافخانه وپست </a:t>
            </a:r>
            <a:r>
              <a:rPr lang="fa-IR" sz="2000" dirty="0" smtClean="0">
                <a:cs typeface="B Nazanin" panose="00000400000000000000" pitchFamily="2" charset="-78"/>
              </a:rPr>
              <a:t>خانه، بانک، عمارت </a:t>
            </a:r>
            <a:r>
              <a:rPr lang="fa-IR" sz="2000" dirty="0" smtClean="0">
                <a:cs typeface="B Nazanin" panose="00000400000000000000" pitchFamily="2" charset="-78"/>
              </a:rPr>
              <a:t>بلدیه ونظمیه </a:t>
            </a:r>
            <a:r>
              <a:rPr lang="fa-IR" sz="2000" dirty="0" smtClean="0">
                <a:cs typeface="B Nazanin" panose="00000400000000000000" pitchFamily="2" charset="-78"/>
              </a:rPr>
              <a:t>می دهند</a:t>
            </a:r>
            <a:r>
              <a:rPr lang="fa-IR" sz="2000" dirty="0" smtClean="0">
                <a:cs typeface="B Nazanin" panose="00000400000000000000" pitchFamily="2" charset="-78"/>
              </a:rPr>
              <a:t>.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372200" y="3247856"/>
            <a:ext cx="1940203" cy="8626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ویژگی ها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13801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216" y="5589240"/>
            <a:ext cx="2614261" cy="1218434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سبک تهران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238905"/>
            <a:ext cx="8229600" cy="315147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خیابان در این دوره و در سبک تهران، به عنوان یک فضای شهری با هویت و زنده خود را مطرح می کند و سعی بر آن دارد که مظهر تجدد طلبی دولت قاجار در دوره ی ناصری باشد. شش خیابان اصلی شهردر این دوره هریک معرف </a:t>
            </a:r>
            <a:r>
              <a:rPr lang="fa-IR" sz="18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هویتی </a:t>
            </a: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ویژه هستند. </a:t>
            </a:r>
            <a:r>
              <a:rPr lang="fa-IR" sz="18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(</a:t>
            </a: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حبیبی، 1391 : 135</a:t>
            </a:r>
            <a:r>
              <a:rPr lang="fa-IR" sz="18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)</a:t>
            </a:r>
            <a:endParaRPr lang="en-US" sz="18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عنصر جدیدی که در خیابان ها ظاهر می شود، آمد وشد وسایل  نقلیه عمومی است. (مثل واگن و تراموای اسبی)</a:t>
            </a:r>
            <a:endParaRPr lang="en-US" sz="18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18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خیابان </a:t>
            </a: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ها و عناصر جدید شهری مکان آمد و شد آن دسته از اقشار اجتماعی می گردد که تجدد و فرهنگ مآبی را نمایندگی می کنند و مجموعه های کهن شهری (بازار، بازارچه ها، سرا ها و ...) محل تردد اکثریت جامعه ای می گردد که هنوز بر مبنای روابط کهن زیست و تولید – که کاملاً مسلط نیز هستند – می </a:t>
            </a:r>
            <a:r>
              <a:rPr lang="fa-IR" sz="18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زیند. </a:t>
            </a: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(حبیبی، 1391 : 139</a:t>
            </a:r>
            <a:r>
              <a:rPr lang="fa-IR" sz="18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)</a:t>
            </a:r>
            <a:endParaRPr lang="en-US" sz="18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endParaRPr lang="en-US" sz="18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3" descr="C:\Users\SONY\Desktop\قاجار\yadegaran.com خیابان چراغ گا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95" y="3861048"/>
            <a:ext cx="3407423" cy="2555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SONY\Desktop\New folder\قاجار\aks\ahvaz44.mihanblog.com  آخر خیابان چراغ گاز( امیر کبیر فعلی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43" y="3094421"/>
            <a:ext cx="4324066" cy="2161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717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38610"/>
            <a:ext cx="8233327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Nazanin" panose="00000400000000000000" pitchFamily="2" charset="-78"/>
              </a:rPr>
              <a:t>آنچه </a:t>
            </a:r>
            <a:r>
              <a:rPr lang="fa-IR" sz="2000" dirty="0">
                <a:cs typeface="B Nazanin" panose="00000400000000000000" pitchFamily="2" charset="-78"/>
              </a:rPr>
              <a:t>که نقشه </a:t>
            </a:r>
            <a:r>
              <a:rPr lang="fa-IR" sz="2000" dirty="0" smtClean="0">
                <a:cs typeface="B Nazanin" panose="00000400000000000000" pitchFamily="2" charset="-78"/>
              </a:rPr>
              <a:t>دارالخلافه </a:t>
            </a:r>
            <a:r>
              <a:rPr lang="fa-IR" sz="2000" dirty="0">
                <a:cs typeface="B Nazanin" panose="00000400000000000000" pitchFamily="2" charset="-78"/>
              </a:rPr>
              <a:t>ناصری را متمایز می سازد وجود ویژگی هایی درآن است که سبک تهران را از مکتب اصفهان متفاوت می کند.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91499" y="158219"/>
            <a:ext cx="4298275" cy="504056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Nazanin" panose="00000400000000000000" pitchFamily="2" charset="-78"/>
              </a:rPr>
              <a:t>مقایسه سبک تهران و مکتب اصفهان</a:t>
            </a:r>
            <a:endParaRPr lang="fa-IR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32040" y="1544018"/>
            <a:ext cx="38884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عدم مداخله در بافت کهن شهری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60311" y="1925209"/>
            <a:ext cx="518457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جا به جایی اجتماعی  از طریق جابه جایی  مرکز شهر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48343" y="2331924"/>
            <a:ext cx="489654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خیابان مفهوم جدیدی می یابد.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24407" y="2706470"/>
            <a:ext cx="432048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خیابان به عنوان مکان تجارت و بازرگانی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0072" y="3140968"/>
            <a:ext cx="3600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تغییر مفهوم </a:t>
            </a:r>
            <a:r>
              <a:rPr lang="fa-IR" dirty="0" smtClean="0">
                <a:solidFill>
                  <a:srgbClr val="002060"/>
                </a:solidFill>
                <a:cs typeface="B Nazanin" panose="00000400000000000000" pitchFamily="2" charset="-78"/>
              </a:rPr>
              <a:t>میدان</a:t>
            </a:r>
            <a:endParaRPr lang="fa-IR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2219" y="3517379"/>
            <a:ext cx="60126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محله، مکانی برای تبلورتمایزات اجتماعی  می باشد.(محله شمال و جنوب)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12239" y="3906462"/>
            <a:ext cx="583264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ساختن عمارات و بناهای دولتی به سبک فرنگی مانند عمارت تلگرافخانه و </a:t>
            </a:r>
            <a:r>
              <a:rPr lang="fa-IR" dirty="0" smtClean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شمس العماره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92059" y="4639839"/>
            <a:ext cx="62646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حضور عملکردهای جدیدی چون تماشاخانه،سینما،چاپخانه؛هتل ،مغازه های به سبک فرنگی،باغ ملی؛باغ وحش،بانک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5576" y="5392967"/>
            <a:ext cx="669674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مسجد و مدرسه،کاخ حکومتی وبازار به عنوان عناصر اصلی ترکیب میدان درمکتب اصفهان جای خود رابه عمارت تلگرافخانه و پستخانه،بانک،عمارت بلدیه و نظمیه می دهند.</a:t>
            </a:r>
          </a:p>
        </p:txBody>
      </p:sp>
    </p:spTree>
    <p:extLst>
      <p:ext uri="{BB962C8B-B14F-4D97-AF65-F5344CB8AC3E}">
        <p14:creationId xmlns:p14="http://schemas.microsoft.com/office/powerpoint/2010/main" val="26463534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788024" y="694226"/>
            <a:ext cx="4176464" cy="4356635"/>
          </a:xfrm>
          <a:prstGeom prst="roundRect">
            <a:avLst/>
          </a:prstGeom>
          <a:solidFill>
            <a:srgbClr val="052F61">
              <a:alpha val="9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107504" y="797195"/>
            <a:ext cx="4593629" cy="5728149"/>
          </a:xfrm>
          <a:prstGeom prst="roundRect">
            <a:avLst/>
          </a:prstGeom>
          <a:solidFill>
            <a:srgbClr val="052F61">
              <a:alpha val="7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3808" y="190170"/>
            <a:ext cx="6050811" cy="504056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88620" indent="-342900" algn="r" rtl="1">
              <a:buFont typeface="Wingdings" panose="05000000000000000000" pitchFamily="2" charset="2"/>
              <a:buChar char="v"/>
            </a:pPr>
            <a:r>
              <a:rPr lang="fa-IR" sz="2000" dirty="0">
                <a:cs typeface="B Nazanin" panose="00000400000000000000" pitchFamily="2" charset="-78"/>
              </a:rPr>
              <a:t>خیابان در مفهوم جدید خود </a:t>
            </a:r>
            <a:r>
              <a:rPr lang="fa-IR" sz="2000" dirty="0" smtClean="0">
                <a:cs typeface="B Nazanin" panose="00000400000000000000" pitchFamily="2" charset="-78"/>
              </a:rPr>
              <a:t>از دو </a:t>
            </a:r>
            <a:r>
              <a:rPr lang="fa-IR" sz="2000" dirty="0" smtClean="0">
                <a:cs typeface="B Nazanin" panose="00000400000000000000" pitchFamily="2" charset="-78"/>
              </a:rPr>
              <a:t>الگو </a:t>
            </a:r>
            <a:r>
              <a:rPr lang="fa-IR" sz="2000" dirty="0">
                <a:cs typeface="B Nazanin" panose="00000400000000000000" pitchFamily="2" charset="-78"/>
              </a:rPr>
              <a:t>تبعیت می </a:t>
            </a:r>
            <a:r>
              <a:rPr lang="fa-IR" sz="2000" dirty="0" smtClean="0">
                <a:cs typeface="B Nazanin" panose="00000400000000000000" pitchFamily="2" charset="-78"/>
              </a:rPr>
              <a:t>کند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: 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24" y="797195"/>
            <a:ext cx="4176464" cy="290848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الگوی </a:t>
            </a:r>
            <a:r>
              <a:rPr lang="fa-IR" sz="20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اول</a:t>
            </a:r>
            <a:endParaRPr lang="fa-IR" sz="2000" b="1" dirty="0" smtClean="0">
              <a:ln w="1905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همان سازمان فضایی تحت تاثیر مکتب اصفهان </a:t>
            </a:r>
            <a:r>
              <a:rPr lang="fa-IR" dirty="0" smtClean="0">
                <a:cs typeface="B Nazanin" panose="00000400000000000000" pitchFamily="2" charset="-78"/>
              </a:rPr>
              <a:t>است.  درخت </a:t>
            </a:r>
            <a:r>
              <a:rPr lang="fa-IR" dirty="0">
                <a:cs typeface="B Nazanin" panose="00000400000000000000" pitchFamily="2" charset="-78"/>
              </a:rPr>
              <a:t>کاری </a:t>
            </a:r>
            <a:r>
              <a:rPr lang="fa-IR" dirty="0" smtClean="0">
                <a:cs typeface="B Nazanin" panose="00000400000000000000" pitchFamily="2" charset="-78"/>
              </a:rPr>
              <a:t>در دوسوی </a:t>
            </a:r>
            <a:r>
              <a:rPr lang="fa-IR" dirty="0">
                <a:cs typeface="B Nazanin" panose="00000400000000000000" pitchFamily="2" charset="-78"/>
              </a:rPr>
              <a:t>خیابان ، نهرها در اطراف </a:t>
            </a:r>
            <a:r>
              <a:rPr lang="fa-IR" dirty="0" smtClean="0">
                <a:cs typeface="B Nazanin" panose="00000400000000000000" pitchFamily="2" charset="-78"/>
              </a:rPr>
              <a:t>و تک </a:t>
            </a:r>
            <a:r>
              <a:rPr lang="fa-IR" dirty="0">
                <a:cs typeface="B Nazanin" panose="00000400000000000000" pitchFamily="2" charset="-78"/>
              </a:rPr>
              <a:t>بناهایی که بوسیله باغ و بستان خود از خیابان فاصله می گیرند</a:t>
            </a:r>
            <a:r>
              <a:rPr lang="fa-IR" dirty="0" smtClean="0">
                <a:cs typeface="B Nazanin" panose="00000400000000000000" pitchFamily="2" charset="-78"/>
              </a:rPr>
              <a:t>.</a:t>
            </a:r>
            <a:r>
              <a:rPr lang="fa-IR" sz="1600" dirty="0">
                <a:cs typeface="B Nazanin" panose="00000400000000000000" pitchFamily="2" charset="-78"/>
              </a:rPr>
              <a:t> </a:t>
            </a:r>
            <a:r>
              <a:rPr lang="fa-IR" sz="1600" dirty="0" smtClean="0">
                <a:cs typeface="B Nazanin" panose="00000400000000000000" pitchFamily="2" charset="-78"/>
              </a:rPr>
              <a:t>مانند خیابان </a:t>
            </a:r>
            <a:r>
              <a:rPr lang="fa-IR" sz="1600" dirty="0">
                <a:cs typeface="B Nazanin" panose="00000400000000000000" pitchFamily="2" charset="-78"/>
              </a:rPr>
              <a:t>درب اندرون </a:t>
            </a:r>
            <a:r>
              <a:rPr lang="fa-IR" sz="1600" dirty="0" smtClean="0">
                <a:cs typeface="B Nazanin" panose="00000400000000000000" pitchFamily="2" charset="-78"/>
              </a:rPr>
              <a:t>و خیابان </a:t>
            </a:r>
            <a:r>
              <a:rPr lang="fa-IR" sz="1600" dirty="0">
                <a:cs typeface="B Nazanin" panose="00000400000000000000" pitchFamily="2" charset="-78"/>
              </a:rPr>
              <a:t>علاءالدوله</a:t>
            </a:r>
          </a:p>
          <a:p>
            <a:pPr algn="r" rtl="1">
              <a:lnSpc>
                <a:spcPct val="150000"/>
              </a:lnSpc>
            </a:pPr>
            <a:endParaRPr lang="fa-IR" dirty="0">
              <a:cs typeface="B Nazanin" panose="00000400000000000000" pitchFamily="2" charset="-78"/>
            </a:endParaRP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767249"/>
            <a:ext cx="4593629" cy="263149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الگوی </a:t>
            </a:r>
            <a:r>
              <a:rPr lang="fa-IR" sz="20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دوم</a:t>
            </a:r>
            <a:endParaRPr lang="fa-IR" sz="2000" b="1" dirty="0" smtClean="0">
              <a:ln w="1905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خیابان هایی هستند که دردو طرف، دارای </a:t>
            </a:r>
            <a:r>
              <a:rPr lang="fa-IR" dirty="0" smtClean="0">
                <a:cs typeface="B Nazanin" panose="00000400000000000000" pitchFamily="2" charset="-78"/>
              </a:rPr>
              <a:t>بدنه های </a:t>
            </a:r>
            <a:r>
              <a:rPr lang="fa-IR" dirty="0">
                <a:cs typeface="B Nazanin" panose="00000400000000000000" pitchFamily="2" charset="-78"/>
              </a:rPr>
              <a:t>ساخته شده بیش از یک طبقه هستند ،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سازمان کالبدی-فضایی ممتدی را تشکیل می دهند. </a:t>
            </a:r>
            <a:r>
              <a:rPr lang="fa-IR" dirty="0" smtClean="0">
                <a:cs typeface="B Nazanin" panose="00000400000000000000" pitchFamily="2" charset="-78"/>
              </a:rPr>
              <a:t>با </a:t>
            </a:r>
            <a:r>
              <a:rPr lang="fa-IR" dirty="0">
                <a:cs typeface="B Nazanin" panose="00000400000000000000" pitchFamily="2" charset="-78"/>
              </a:rPr>
              <a:t>جادادن انواع و اقسام خدمات شهری به عنوان عنصر اصلی توسعه شهر با بازار در مکتب اصفهانی رقابت می کنند</a:t>
            </a:r>
            <a:r>
              <a:rPr lang="fa-IR" dirty="0" smtClean="0">
                <a:cs typeface="B Nazanin" panose="00000400000000000000" pitchFamily="2" charset="-78"/>
              </a:rPr>
              <a:t>. مانند </a:t>
            </a:r>
            <a:r>
              <a:rPr lang="fa-IR" sz="1600" dirty="0" smtClean="0">
                <a:cs typeface="B Nazanin" panose="00000400000000000000" pitchFamily="2" charset="-78"/>
              </a:rPr>
              <a:t>خیابان </a:t>
            </a:r>
            <a:r>
              <a:rPr lang="fa-IR" sz="1600" dirty="0">
                <a:cs typeface="B Nazanin" panose="00000400000000000000" pitchFamily="2" charset="-78"/>
              </a:rPr>
              <a:t>مریضخانه</a:t>
            </a:r>
            <a:r>
              <a:rPr lang="fa-IR" sz="1600" dirty="0" smtClean="0">
                <a:cs typeface="B Nazanin" panose="00000400000000000000" pitchFamily="2" charset="-78"/>
              </a:rPr>
              <a:t>، چراغ گاز</a:t>
            </a:r>
            <a:r>
              <a:rPr lang="fa-IR" sz="1600" dirty="0">
                <a:cs typeface="B Nazanin" panose="00000400000000000000" pitchFamily="2" charset="-78"/>
              </a:rPr>
              <a:t> </a:t>
            </a:r>
            <a:r>
              <a:rPr lang="fa-IR" sz="1600" dirty="0" smtClean="0">
                <a:cs typeface="B Nazanin" panose="00000400000000000000" pitchFamily="2" charset="-78"/>
              </a:rPr>
              <a:t>و</a:t>
            </a:r>
            <a:r>
              <a:rPr lang="fa-IR" sz="1600" dirty="0" smtClean="0">
                <a:cs typeface="B Nazanin" panose="00000400000000000000" pitchFamily="2" charset="-78"/>
              </a:rPr>
              <a:t> ناصریه </a:t>
            </a:r>
            <a:endParaRPr lang="fa-IR" sz="1600" dirty="0" smtClean="0"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06" y="3568345"/>
            <a:ext cx="2368821" cy="2736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894" y="3038324"/>
            <a:ext cx="2702724" cy="1908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7164288" y="5805263"/>
            <a:ext cx="1730331" cy="99876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smtClean="0">
                <a:cs typeface="B Nazanin" panose="00000400000000000000" pitchFamily="2" charset="-78"/>
              </a:rPr>
              <a:t>خیابان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04610" y="6324047"/>
            <a:ext cx="1840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(حبیبی، 1391 : 135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389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78084" y="5636403"/>
            <a:ext cx="2394144" cy="1166870"/>
          </a:xfrm>
        </p:spPr>
        <p:txBody>
          <a:bodyPr>
            <a:normAutofit/>
          </a:bodyPr>
          <a:lstStyle/>
          <a:p>
            <a:pPr algn="just" rtl="1"/>
            <a:r>
              <a:rPr lang="fa-IR" sz="2800" b="1" dirty="0" smtClean="0">
                <a:cs typeface="B Nazanin" panose="00000400000000000000" pitchFamily="2" charset="-78"/>
              </a:rPr>
              <a:t>میدان ها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03437" y="110158"/>
            <a:ext cx="5199974" cy="3767670"/>
          </a:xfrm>
        </p:spPr>
        <p:txBody>
          <a:bodyPr>
            <a:normAutofit fontScale="85000" lnSpcReduction="20000"/>
          </a:bodyPr>
          <a:lstStyle/>
          <a:p>
            <a:pPr algn="just" rtl="1">
              <a:lnSpc>
                <a:spcPct val="200000"/>
              </a:lnSpc>
              <a:buFont typeface="Wingdings 2" pitchFamily="18" charset="2"/>
              <a:buChar char=""/>
            </a:pPr>
            <a:r>
              <a:rPr lang="fa-IR" sz="1800" b="1" dirty="0">
                <a:cs typeface="B Nazanin" panose="00000400000000000000" pitchFamily="2" charset="-78"/>
              </a:rPr>
              <a:t>میدان </a:t>
            </a:r>
            <a:r>
              <a:rPr lang="fa-IR" sz="1800" b="1" dirty="0" smtClean="0">
                <a:cs typeface="B Nazanin" panose="00000400000000000000" pitchFamily="2" charset="-78"/>
              </a:rPr>
              <a:t>توپخانه (</a:t>
            </a:r>
            <a:r>
              <a:rPr lang="fa-IR" sz="1800" b="1" dirty="0" smtClean="0">
                <a:cs typeface="B Nazanin" panose="00000400000000000000" pitchFamily="2" charset="-78"/>
              </a:rPr>
              <a:t>کاربری حکومتی) </a:t>
            </a:r>
          </a:p>
          <a:p>
            <a:pPr algn="just" rtl="1">
              <a:lnSpc>
                <a:spcPct val="200000"/>
              </a:lnSpc>
              <a:buFont typeface="Wingdings 2" pitchFamily="18" charset="2"/>
              <a:buChar char=""/>
            </a:pPr>
            <a:r>
              <a:rPr lang="fa-IR" sz="1800" b="1" dirty="0" smtClean="0">
                <a:cs typeface="B Nazanin" panose="00000400000000000000" pitchFamily="2" charset="-78"/>
              </a:rPr>
              <a:t>میدان </a:t>
            </a:r>
            <a:r>
              <a:rPr lang="fa-IR" sz="1800" b="1" dirty="0">
                <a:cs typeface="B Nazanin" panose="00000400000000000000" pitchFamily="2" charset="-78"/>
              </a:rPr>
              <a:t>ارگ </a:t>
            </a:r>
            <a:r>
              <a:rPr lang="fa-IR" sz="1800" b="1" dirty="0" smtClean="0">
                <a:cs typeface="B Nazanin" panose="00000400000000000000" pitchFamily="2" charset="-78"/>
              </a:rPr>
              <a:t>(کاربری تشریفاتی) </a:t>
            </a:r>
          </a:p>
          <a:p>
            <a:pPr algn="just" rtl="1">
              <a:lnSpc>
                <a:spcPct val="200000"/>
              </a:lnSpc>
              <a:buFont typeface="Wingdings 2" pitchFamily="18" charset="2"/>
              <a:buChar char=""/>
            </a:pPr>
            <a:r>
              <a:rPr lang="fa-IR" sz="1800" b="1" dirty="0" smtClean="0">
                <a:cs typeface="B Nazanin" panose="00000400000000000000" pitchFamily="2" charset="-78"/>
              </a:rPr>
              <a:t>میدان </a:t>
            </a:r>
            <a:r>
              <a:rPr lang="fa-IR" sz="1800" b="1" dirty="0">
                <a:cs typeface="B Nazanin" panose="00000400000000000000" pitchFamily="2" charset="-78"/>
              </a:rPr>
              <a:t>بهارستان </a:t>
            </a:r>
            <a:r>
              <a:rPr lang="fa-IR" sz="1800" b="1" dirty="0" smtClean="0">
                <a:cs typeface="B Nazanin" panose="00000400000000000000" pitchFamily="2" charset="-78"/>
              </a:rPr>
              <a:t>(کاربری سیاسی) </a:t>
            </a:r>
          </a:p>
          <a:p>
            <a:pPr algn="just" rtl="1">
              <a:lnSpc>
                <a:spcPct val="200000"/>
              </a:lnSpc>
              <a:buFont typeface="Wingdings 2" pitchFamily="18" charset="2"/>
              <a:buChar char=""/>
            </a:pPr>
            <a:r>
              <a:rPr lang="fa-IR" sz="1800" b="1" dirty="0" smtClean="0">
                <a:cs typeface="B Nazanin" panose="00000400000000000000" pitchFamily="2" charset="-78"/>
              </a:rPr>
              <a:t>میدان </a:t>
            </a:r>
            <a:r>
              <a:rPr lang="fa-IR" sz="1800" b="1" dirty="0">
                <a:cs typeface="B Nazanin" panose="00000400000000000000" pitchFamily="2" charset="-78"/>
              </a:rPr>
              <a:t>حسن آباد </a:t>
            </a:r>
            <a:r>
              <a:rPr lang="fa-IR" sz="1800" b="1" dirty="0" smtClean="0">
                <a:cs typeface="B Nazanin" panose="00000400000000000000" pitchFamily="2" charset="-78"/>
              </a:rPr>
              <a:t>(کاربری اجتماعی </a:t>
            </a:r>
            <a:r>
              <a:rPr lang="fa-IR" sz="1800" b="1" dirty="0">
                <a:cs typeface="B Nazanin" panose="00000400000000000000" pitchFamily="2" charset="-78"/>
              </a:rPr>
              <a:t>و </a:t>
            </a:r>
            <a:r>
              <a:rPr lang="fa-IR" sz="1800" b="1" dirty="0" smtClean="0">
                <a:cs typeface="B Nazanin" panose="00000400000000000000" pitchFamily="2" charset="-78"/>
              </a:rPr>
              <a:t>فرهنگی) </a:t>
            </a:r>
          </a:p>
          <a:p>
            <a:pPr algn="just" rtl="1">
              <a:lnSpc>
                <a:spcPct val="200000"/>
              </a:lnSpc>
              <a:buFont typeface="Wingdings 2" pitchFamily="18" charset="2"/>
              <a:buChar char=""/>
            </a:pPr>
            <a:r>
              <a:rPr lang="fa-IR" sz="1800" b="1" dirty="0" smtClean="0">
                <a:cs typeface="B Nazanin" panose="00000400000000000000" pitchFamily="2" charset="-78"/>
              </a:rPr>
              <a:t>میدان </a:t>
            </a:r>
            <a:r>
              <a:rPr lang="fa-IR" sz="1800" b="1" dirty="0">
                <a:cs typeface="B Nazanin" panose="00000400000000000000" pitchFamily="2" charset="-78"/>
              </a:rPr>
              <a:t>امین سلطان </a:t>
            </a:r>
            <a:r>
              <a:rPr lang="fa-IR" sz="1800" b="1" dirty="0" smtClean="0">
                <a:cs typeface="B Nazanin" panose="00000400000000000000" pitchFamily="2" charset="-78"/>
              </a:rPr>
              <a:t>(کاربری اقتصادی)</a:t>
            </a:r>
          </a:p>
          <a:p>
            <a:pPr algn="just" rtl="1">
              <a:lnSpc>
                <a:spcPct val="200000"/>
              </a:lnSpc>
              <a:buFont typeface="Wingdings 2" pitchFamily="18" charset="2"/>
              <a:buChar char=""/>
            </a:pPr>
            <a:r>
              <a:rPr lang="fa-IR" sz="1800" b="1" dirty="0" smtClean="0">
                <a:cs typeface="B Nazanin" panose="00000400000000000000" pitchFamily="2" charset="-78"/>
              </a:rPr>
              <a:t>میدان مشق (کاربری نظامی)</a:t>
            </a:r>
          </a:p>
          <a:p>
            <a:pPr algn="just" rtl="1">
              <a:lnSpc>
                <a:spcPct val="200000"/>
              </a:lnSpc>
              <a:buFont typeface="Wingdings 2" pitchFamily="18" charset="2"/>
              <a:buChar char=""/>
            </a:pPr>
            <a:r>
              <a:rPr lang="fa-IR" sz="1800" b="1" dirty="0" smtClean="0">
                <a:cs typeface="B Nazanin" panose="00000400000000000000" pitchFamily="2" charset="-78"/>
              </a:rPr>
              <a:t>سبزه میدان</a:t>
            </a:r>
            <a:endParaRPr lang="en-US" sz="1800" b="1" dirty="0">
              <a:cs typeface="B Nazanin" panose="000004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93319" y="55910"/>
            <a:ext cx="2623705" cy="1860005"/>
            <a:chOff x="-19684" y="1643137"/>
            <a:chExt cx="5528735" cy="4106334"/>
          </a:xfrm>
        </p:grpSpPr>
        <p:pic>
          <p:nvPicPr>
            <p:cNvPr id="5" name="Picture 4" descr="toopkhane">
              <a:hlinkClick r:id="rId2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684" y="1643137"/>
              <a:ext cx="5528735" cy="41063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-19684" y="5592521"/>
              <a:ext cx="512949" cy="156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en-US" sz="1100" dirty="0">
                <a:effectLst/>
                <a:latin typeface="Calibri"/>
                <a:ea typeface="Calibri"/>
                <a:cs typeface="Arial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36058" y="1660924"/>
            <a:ext cx="2494581" cy="2173307"/>
            <a:chOff x="395536" y="1482102"/>
            <a:chExt cx="5185042" cy="4430361"/>
          </a:xfrm>
        </p:grpSpPr>
        <p:pic>
          <p:nvPicPr>
            <p:cNvPr id="6153" name="Picture 9" descr="C:\Users\SONY\Desktop\قاجار\arch-project.ir میدان بهارستان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1482102"/>
              <a:ext cx="5185042" cy="40622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395536" y="5159567"/>
              <a:ext cx="383967" cy="7528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dirty="0">
                <a:latin typeface="Adobe Arabic" pitchFamily="18" charset="-78"/>
                <a:cs typeface="Adobe Arabic" pitchFamily="18" charset="-78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36058" y="112452"/>
            <a:ext cx="2882987" cy="1558237"/>
            <a:chOff x="265920" y="2055406"/>
            <a:chExt cx="5075677" cy="2686854"/>
          </a:xfrm>
        </p:grpSpPr>
        <p:pic>
          <p:nvPicPr>
            <p:cNvPr id="6156" name="Picture 12" descr="C:\Users\SONY\Desktop\قاجار\memarnet.com میدان ارگ در دوره ناصری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920" y="2055406"/>
              <a:ext cx="5075677" cy="2436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265920" y="4105424"/>
              <a:ext cx="325230" cy="6368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dirty="0">
                <a:latin typeface="Adobe Arabic" pitchFamily="18" charset="-78"/>
                <a:cs typeface="Adobe Arabic" pitchFamily="18" charset="-78"/>
              </a:endParaRPr>
            </a:p>
          </p:txBody>
        </p:sp>
      </p:grpSp>
      <p:pic>
        <p:nvPicPr>
          <p:cNvPr id="6152" name="Picture 8" descr="C:\Users\SONY\Desktop\قاجار\.taknaz.ir میدان حسن آباد در سال 13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58" y="3721861"/>
            <a:ext cx="2331531" cy="3108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2580669" y="4642650"/>
            <a:ext cx="2113097" cy="2125839"/>
            <a:chOff x="536672" y="1704355"/>
            <a:chExt cx="4675755" cy="3352920"/>
          </a:xfrm>
        </p:grpSpPr>
        <p:pic>
          <p:nvPicPr>
            <p:cNvPr id="6157" name="Picture 13" descr="C:\Users\SONY\Desktop\قاجار\theory.mihanblog.com میدان امین السطان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904" y="1704355"/>
              <a:ext cx="4673523" cy="31384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536672" y="4474757"/>
              <a:ext cx="408763" cy="5825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dirty="0">
                <a:latin typeface="Adobe Arabic" pitchFamily="18" charset="-78"/>
                <a:cs typeface="Adobe Arabic" pitchFamily="18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43879" y="4432049"/>
            <a:ext cx="2364811" cy="1844299"/>
            <a:chOff x="394723" y="1770306"/>
            <a:chExt cx="4946061" cy="3857397"/>
          </a:xfrm>
        </p:grpSpPr>
        <p:pic>
          <p:nvPicPr>
            <p:cNvPr id="6154" name="Picture 10" descr="C:\Users\SONY\Desktop\قاجار\khiaraji.blogfa.com میدان مشق و تمرين‌هاي نظامي در دوره قاجاریه در تهران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723" y="1770306"/>
              <a:ext cx="4946061" cy="345154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394723" y="4855236"/>
              <a:ext cx="386369" cy="7724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dirty="0">
                <a:latin typeface="Adobe Arabic" pitchFamily="18" charset="-78"/>
                <a:cs typeface="Adobe Arabic" pitchFamily="18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15031" y="2648823"/>
            <a:ext cx="2382634" cy="1857832"/>
            <a:chOff x="559541" y="1770306"/>
            <a:chExt cx="4659070" cy="3632857"/>
          </a:xfrm>
        </p:grpSpPr>
        <p:pic>
          <p:nvPicPr>
            <p:cNvPr id="6155" name="Picture 11" descr="C:\Users\SONY\Desktop\قاجار\memarnet.com سبزه میدان و وضعیت کالبدی آن در دوره ناصری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541" y="1770306"/>
              <a:ext cx="4659070" cy="32799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angle 19"/>
            <p:cNvSpPr/>
            <p:nvPr/>
          </p:nvSpPr>
          <p:spPr>
            <a:xfrm>
              <a:off x="566694" y="4680961"/>
              <a:ext cx="361228" cy="7222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dirty="0">
                <a:latin typeface="Adobe Arabic" pitchFamily="18" charset="-78"/>
                <a:cs typeface="Adobe Arabic" pitchFamily="18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9566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0312" y="5334000"/>
            <a:ext cx="1553898" cy="1524000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معماری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443"/>
            <a:ext cx="8754698" cy="3711314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عناصر </a:t>
            </a:r>
            <a:r>
              <a:rPr lang="ar-SA" sz="1800" dirty="0">
                <a:solidFill>
                  <a:schemeClr val="tx1"/>
                </a:solidFill>
                <a:cs typeface="B Nazanin" panose="00000400000000000000" pitchFamily="2" charset="-78"/>
              </a:rPr>
              <a:t>تشکيل دهنده ی معماری بنا تلفيقی از هنر ايرانی و فرنگی است و به سختی می توان </a:t>
            </a:r>
            <a:r>
              <a:rPr lang="ar-SA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مرز</a:t>
            </a: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بين </a:t>
            </a:r>
            <a:r>
              <a:rPr lang="ar-SA" sz="1800" dirty="0">
                <a:solidFill>
                  <a:schemeClr val="tx1"/>
                </a:solidFill>
                <a:cs typeface="B Nazanin" panose="00000400000000000000" pitchFamily="2" charset="-78"/>
              </a:rPr>
              <a:t>اين دو شيوه ی معماری را باز شناخت .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1800" dirty="0">
                <a:solidFill>
                  <a:schemeClr val="tx1"/>
                </a:solidFill>
                <a:cs typeface="B Nazanin" panose="00000400000000000000" pitchFamily="2" charset="-78"/>
              </a:rPr>
              <a:t>از ویژگی های معماری این دوره می توان به موارد زیر اشاره کرد: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ar-SA" sz="1800" dirty="0">
                <a:solidFill>
                  <a:schemeClr val="tx1"/>
                </a:solidFill>
                <a:cs typeface="B Nazanin" panose="00000400000000000000" pitchFamily="2" charset="-78"/>
              </a:rPr>
              <a:t>ايجاد </a:t>
            </a:r>
            <a:r>
              <a:rPr lang="ar-SA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رديف </a:t>
            </a: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ط</a:t>
            </a:r>
            <a:r>
              <a:rPr lang="ar-SA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اقچه </a:t>
            </a:r>
            <a:r>
              <a:rPr lang="ar-SA" sz="1800" dirty="0">
                <a:solidFill>
                  <a:schemeClr val="tx1"/>
                </a:solidFill>
                <a:cs typeface="B Nazanin" panose="00000400000000000000" pitchFamily="2" charset="-78"/>
              </a:rPr>
              <a:t>هايي در پايين و بالای ديوار اتاق ها برای تنوع فضايي؛ ايوان مشرف به حياط در مقابل شاه نشين؛ قرارگیری سقف ايوان بر روی چند ستون گچ بری شده؛ ورودی شامل هشتی ، سکو ، سردر ، و دالان بلند؛ حوض آب؛ تزيينات شامل قوس های نيم دايره، کاشی های برجسته ( سه بعدی )، </a:t>
            </a:r>
            <a:r>
              <a:rPr lang="ar-SA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استفاده</a:t>
            </a: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از </a:t>
            </a:r>
            <a:r>
              <a:rPr lang="ar-SA" sz="1800" dirty="0">
                <a:solidFill>
                  <a:schemeClr val="tx1"/>
                </a:solidFill>
                <a:cs typeface="B Nazanin" panose="00000400000000000000" pitchFamily="2" charset="-78"/>
              </a:rPr>
              <a:t>نقوش انسانی، شخصيت ها و پهلوانان و گچ بری ، آينه کاری ، کاشی کاری ، آجر کاری ، چوب کاری ، حجاری ؛ سقف شيب </a:t>
            </a:r>
            <a:r>
              <a:rPr lang="ar-SA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دار</a:t>
            </a:r>
            <a:endParaRPr lang="en-US" sz="1800" dirty="0">
              <a:solidFill>
                <a:schemeClr val="tx1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2"/>
          <a:stretch/>
        </p:blipFill>
        <p:spPr>
          <a:xfrm>
            <a:off x="51084" y="4540172"/>
            <a:ext cx="3376941" cy="2355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4"/>
          <a:stretch/>
        </p:blipFill>
        <p:spPr bwMode="auto">
          <a:xfrm>
            <a:off x="5132778" y="3516735"/>
            <a:ext cx="2809858" cy="2020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76"/>
          <a:stretch/>
        </p:blipFill>
        <p:spPr>
          <a:xfrm>
            <a:off x="2883950" y="3894064"/>
            <a:ext cx="2791609" cy="2183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238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24328" y="5589240"/>
            <a:ext cx="1292131" cy="115064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منابع</a:t>
            </a:r>
            <a:endParaRPr lang="fa-IR" b="1" dirty="0">
              <a:cs typeface="B Nazanin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11560" y="908720"/>
            <a:ext cx="7923019" cy="3767670"/>
          </a:xfrm>
        </p:spPr>
        <p:txBody>
          <a:bodyPr>
            <a:normAutofit/>
          </a:bodyPr>
          <a:lstStyle/>
          <a:p>
            <a:pPr lvl="0" algn="just" rtl="1">
              <a:buFont typeface="Wingdings" panose="05000000000000000000" pitchFamily="2" charset="2"/>
              <a:buChar char="v"/>
            </a:pPr>
            <a:r>
              <a:rPr lang="ar-SA" b="1" dirty="0">
                <a:solidFill>
                  <a:srgbClr val="002060"/>
                </a:solidFill>
                <a:cs typeface="B Nazanin" panose="00000400000000000000" pitchFamily="2" charset="-78"/>
              </a:rPr>
              <a:t>حبیبی، سید </a:t>
            </a:r>
            <a:r>
              <a:rPr lang="ar-SA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محسن(139</a:t>
            </a: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1</a:t>
            </a:r>
            <a:r>
              <a:rPr lang="ar-SA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)، </a:t>
            </a:r>
            <a:r>
              <a:rPr lang="ar-SA" b="1" dirty="0">
                <a:solidFill>
                  <a:srgbClr val="002060"/>
                </a:solidFill>
                <a:cs typeface="B Nazanin" panose="00000400000000000000" pitchFamily="2" charset="-78"/>
              </a:rPr>
              <a:t>از شار تا شهر، دانشگاه تهران</a:t>
            </a:r>
          </a:p>
          <a:p>
            <a:pPr lvl="0" algn="just" rtl="1">
              <a:buFont typeface="Wingdings" panose="05000000000000000000" pitchFamily="2" charset="2"/>
              <a:buChar char="v"/>
            </a:pPr>
            <a:r>
              <a:rPr lang="ar-SA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سلطان </a:t>
            </a: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زاده، </a:t>
            </a:r>
            <a:r>
              <a:rPr lang="ar-SA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حسین</a:t>
            </a:r>
            <a:r>
              <a:rPr lang="fa-IR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ar-SA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(1390</a:t>
            </a: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)، تاریخ مختصر شهر و شهرنشینی در </a:t>
            </a:r>
            <a:r>
              <a:rPr lang="ar-SA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ایران</a:t>
            </a:r>
            <a:r>
              <a:rPr lang="fa-IR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 (</a:t>
            </a:r>
            <a:r>
              <a:rPr lang="ar-SA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از دوره باستان </a:t>
            </a: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تا 1355 هجری </a:t>
            </a:r>
            <a:r>
              <a:rPr lang="ar-SA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شمسی</a:t>
            </a:r>
            <a:r>
              <a:rPr lang="fa-IR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)،</a:t>
            </a:r>
            <a:r>
              <a:rPr lang="ar-SA" sz="20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ar-SA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انتشارات چهار طاق</a:t>
            </a:r>
            <a:endParaRPr lang="en-US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000" b="1" dirty="0">
              <a:solidFill>
                <a:srgbClr val="002060"/>
              </a:solidFill>
              <a:latin typeface="Adobe Arabic" pitchFamily="18" charset="-78"/>
              <a:cs typeface="Adobe Arabic" pitchFamily="18" charset="-78"/>
            </a:endParaRPr>
          </a:p>
          <a:p>
            <a:pPr lvl="0">
              <a:buFont typeface="Wingdings" panose="05000000000000000000" pitchFamily="2" charset="2"/>
              <a:buChar char="v"/>
            </a:pPr>
            <a:endParaRPr lang="en-US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82778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1"/>
          <p:cNvSpPr txBox="1">
            <a:spLocks/>
          </p:cNvSpPr>
          <p:nvPr/>
        </p:nvSpPr>
        <p:spPr>
          <a:xfrm>
            <a:off x="899592" y="260648"/>
            <a:ext cx="7823550" cy="198268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 algn="just" rtl="1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342900" indent="-342900" algn="just" rtl="1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fa-IR" sz="2400" dirty="0">
                <a:cs typeface="B Nazanin" panose="00000400000000000000" pitchFamily="2" charset="-78"/>
              </a:rPr>
              <a:t>ایران در زمان حکمرانی قاجارها درگیر جنگ‌های متعددی شد و بخش‌های زیادی از خاک خود را به‌ویژه به </a:t>
            </a:r>
            <a:r>
              <a:rPr lang="fa-IR" sz="2400" dirty="0" smtClean="0">
                <a:cs typeface="B Nazanin" panose="00000400000000000000" pitchFamily="2" charset="-78"/>
              </a:rPr>
              <a:t>روسیه از </a:t>
            </a:r>
            <a:r>
              <a:rPr lang="fa-IR" sz="2400" dirty="0">
                <a:cs typeface="B Nazanin" panose="00000400000000000000" pitchFamily="2" charset="-78"/>
              </a:rPr>
              <a:t>دست داد. دودمان قاجار در تاریخ ایران به بی‌کفایتی مشهور است و در این دوره اقتصاد ایران رو به قهقرا گذاشت</a:t>
            </a:r>
            <a:r>
              <a:rPr lang="en-US" sz="2400" dirty="0" smtClean="0">
                <a:cs typeface="B Nazanin" panose="00000400000000000000" pitchFamily="2" charset="-78"/>
              </a:rPr>
              <a:t>.</a:t>
            </a: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4" name="Picture 2" descr="C:\Users\KaDo0s\Desktop\قاجار\عکس های معماری\156403_50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64904"/>
            <a:ext cx="5584584" cy="416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516215" y="6237312"/>
            <a:ext cx="2630767" cy="62068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smtClean="0">
                <a:cs typeface="B Nazanin" panose="00000400000000000000" pitchFamily="2" charset="-78"/>
              </a:rPr>
              <a:t>آشنایی با قاجاریه</a:t>
            </a:r>
            <a:r>
              <a:rPr lang="en-US" sz="2800" smtClean="0">
                <a:cs typeface="B Nazanin" panose="00000400000000000000" pitchFamily="2" charset="-78"/>
              </a:rPr>
              <a:t/>
            </a:r>
            <a:br>
              <a:rPr lang="en-US" sz="2800" smtClean="0">
                <a:cs typeface="B Nazanin" panose="00000400000000000000" pitchFamily="2" charset="-78"/>
              </a:rPr>
            </a:b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167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8224" y="5917708"/>
            <a:ext cx="2468960" cy="836712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وضعیت </a:t>
            </a:r>
            <a:r>
              <a:rPr lang="fa-IR" sz="2800" b="1" dirty="0" smtClean="0">
                <a:effectLst/>
                <a:cs typeface="B Nazanin" panose="00000400000000000000" pitchFamily="2" charset="-78"/>
              </a:rPr>
              <a:t>سیاسی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872" y="2333024"/>
            <a:ext cx="7488832" cy="3525450"/>
          </a:xfrm>
        </p:spPr>
        <p:txBody>
          <a:bodyPr>
            <a:normAutofit fontScale="92500" lnSpcReduction="10000"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اقتدار </a:t>
            </a:r>
            <a:r>
              <a:rPr lang="fa-IR" sz="1800" dirty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جهانی انگلستان از دیرباز مدیون سرزمین های مستعمره از جمله هندوستان بود. ایران به سبب فشارهای نظامی روسیه تزاری،از انعقاد عهدنامه ی «فین کنشتاین» به عنوان جایگزین اتّحاد با انگلستان استقبال کرد. دولت انگلیس در راستای منافع خود در صدد جلب اتّحاد و دوستی ایران بود. </a:t>
            </a:r>
            <a:r>
              <a:rPr lang="fa-IR" sz="1800" dirty="0" smtClean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تجاوز </a:t>
            </a:r>
            <a:r>
              <a:rPr lang="fa-IR" sz="1800" dirty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روسها نیز موجب می شد تا ایران در سیاست خارجی خود تن به چنین استراتژی غلط و بدفرجامی بدهد</a:t>
            </a:r>
            <a:r>
              <a:rPr lang="fa-IR" sz="1800" dirty="0" smtClean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.</a:t>
            </a:r>
            <a:endParaRPr lang="en-US" sz="1800" dirty="0" smtClean="0">
              <a:solidFill>
                <a:srgbClr val="002060"/>
              </a:solidFill>
              <a:latin typeface="Adobe Arabic" pitchFamily="18" charset="-78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1800" dirty="0" smtClean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ایران </a:t>
            </a:r>
            <a:r>
              <a:rPr lang="fa-IR" sz="1800" dirty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در رویارویی با دولت روسیه تن به قرارداد های سنگین ناشی از شکست می دهد.(قرارداد گلستان در 1192 ه . ش </a:t>
            </a:r>
            <a:r>
              <a:rPr lang="fa-IR" sz="1800" dirty="0" smtClean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و عهدنامه </a:t>
            </a:r>
            <a:r>
              <a:rPr lang="fa-IR" sz="1800" dirty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ترکمنچای در 1207 ه . ش) این امر سبب می شود تا دولت روسیه امتیازات استعماری فراوانی را به دست آورده و نظرات خویش را در همه ی امور تحمیل </a:t>
            </a:r>
            <a:r>
              <a:rPr lang="fa-IR" sz="1800" dirty="0" smtClean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کند.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800" dirty="0" smtClean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(حبیبی، 1391 : 115</a:t>
            </a:r>
            <a:r>
              <a:rPr lang="fa-IR" sz="1800" dirty="0" smtClean="0">
                <a:solidFill>
                  <a:srgbClr val="002060"/>
                </a:solidFill>
                <a:latin typeface="Adobe Arabic" pitchFamily="18" charset="-78"/>
                <a:cs typeface="B Nazanin" panose="00000400000000000000" pitchFamily="2" charset="-78"/>
              </a:rPr>
              <a:t>)</a:t>
            </a:r>
            <a:endParaRPr lang="en-US" sz="1800" dirty="0">
              <a:solidFill>
                <a:srgbClr val="002060"/>
              </a:solidFill>
              <a:latin typeface="Adobe Arabic" pitchFamily="18" charset="-78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endParaRPr lang="en-US" sz="1800" dirty="0">
              <a:solidFill>
                <a:srgbClr val="002060"/>
              </a:solidFill>
              <a:latin typeface="Adobe Arabic" pitchFamily="18" charset="-78"/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56175" y="404664"/>
            <a:ext cx="2520280" cy="72008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 rtl="1"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اهداف آغامحمدخان</a:t>
            </a:r>
            <a:endParaRPr lang="en-US" b="1" dirty="0">
              <a:solidFill>
                <a:schemeClr val="bg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76178" y="949286"/>
            <a:ext cx="4673553" cy="1382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dirty="0" smtClean="0">
                <a:ln w="0">
                  <a:noFill/>
                </a:ln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برپایی دولتی </a:t>
            </a:r>
            <a:r>
              <a:rPr lang="fa-IR" dirty="0" smtClean="0">
                <a:ln w="0">
                  <a:noFill/>
                </a:ln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متمرکز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dirty="0">
                <a:ln w="0">
                  <a:noFill/>
                </a:ln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راه اندازی سازمان تولید بر مبنای وحدت اجتماعی کار</a:t>
            </a:r>
            <a:endParaRPr lang="en-US" dirty="0">
              <a:ln w="0">
                <a:noFill/>
              </a:ln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endParaRPr lang="en-US" dirty="0">
              <a:ln w="0">
                <a:noFill/>
              </a:ln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03478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620688"/>
            <a:ext cx="8003232" cy="4572000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کشف نفت در نیمه دوم قرن نوزدهم میلادی، به تلاش های دولت انگلستان و روسیه برای اعمال نفوذ هر چه بیشتر در سازمان حکومتی کشور بیش از پیش می </a:t>
            </a:r>
            <a:r>
              <a:rPr lang="fa-IR" dirty="0" smtClean="0">
                <a:cs typeface="B Nazanin" panose="00000400000000000000" pitchFamily="2" charset="-78"/>
              </a:rPr>
              <a:t>افزاید. (</a:t>
            </a:r>
            <a:r>
              <a:rPr lang="fa-IR" dirty="0" smtClean="0">
                <a:cs typeface="B Nazanin" panose="00000400000000000000" pitchFamily="2" charset="-78"/>
              </a:rPr>
              <a:t>حبیبی</a:t>
            </a:r>
            <a:r>
              <a:rPr lang="fa-IR" dirty="0">
                <a:cs typeface="B Nazanin" panose="00000400000000000000" pitchFamily="2" charset="-78"/>
              </a:rPr>
              <a:t>، 1391 : 115</a:t>
            </a:r>
            <a:r>
              <a:rPr lang="fa-IR" dirty="0" smtClean="0">
                <a:cs typeface="B Nazanin" panose="00000400000000000000" pitchFamily="2" charset="-78"/>
              </a:rPr>
              <a:t>) </a:t>
            </a:r>
            <a:endParaRPr lang="en-US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ایران عصر قاجار به مکانی سوق الجیشی با اهمیتی در مقیاسی جهانی تبدیل می گردد، ارتباط زمینی مساعد و منزلگاه دریایی مناسبی برای رسیدن به شرق دور است، که از نگاه نظام سرمایه داری رو به رشد قرن نوزدهم و دولت های معرف آن و به خصوص انگلستان جنبه حیاتی </a:t>
            </a:r>
            <a:r>
              <a:rPr lang="fa-IR" dirty="0" smtClean="0">
                <a:cs typeface="B Nazanin" panose="00000400000000000000" pitchFamily="2" charset="-78"/>
              </a:rPr>
              <a:t>دارد. </a:t>
            </a:r>
            <a:r>
              <a:rPr lang="fa-IR" dirty="0">
                <a:cs typeface="B Nazanin" panose="00000400000000000000" pitchFamily="2" charset="-78"/>
              </a:rPr>
              <a:t>(حبیبی، 1391 : 116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6588224" y="5917708"/>
            <a:ext cx="2468960" cy="836712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وضعیت </a:t>
            </a:r>
            <a:r>
              <a:rPr lang="fa-IR" sz="2800" b="1" dirty="0" smtClean="0">
                <a:effectLst/>
                <a:cs typeface="B Nazanin" panose="00000400000000000000" pitchFamily="2" charset="-78"/>
              </a:rPr>
              <a:t>سیاسی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36305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6588224" y="5917708"/>
            <a:ext cx="2468960" cy="836712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وضعیت </a:t>
            </a:r>
            <a:r>
              <a:rPr lang="fa-IR" sz="2800" b="1" dirty="0" smtClean="0">
                <a:effectLst/>
                <a:cs typeface="B Nazanin" panose="00000400000000000000" pitchFamily="2" charset="-78"/>
              </a:rPr>
              <a:t>سیاسی</a:t>
            </a:r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34725702"/>
              </p:ext>
            </p:extLst>
          </p:nvPr>
        </p:nvGraphicFramePr>
        <p:xfrm>
          <a:off x="3347864" y="548680"/>
          <a:ext cx="5544616" cy="36602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4644008" y="4236055"/>
            <a:ext cx="3096344" cy="1060833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B Nazanin" panose="00000400000000000000" pitchFamily="2" charset="-78"/>
              </a:rPr>
              <a:t>شکل گیری جامعه </a:t>
            </a:r>
            <a:r>
              <a:rPr lang="fa-IR" sz="2400" dirty="0" smtClean="0">
                <a:cs typeface="B Nazanin" panose="00000400000000000000" pitchFamily="2" charset="-78"/>
              </a:rPr>
              <a:t>مصرفی</a:t>
            </a:r>
            <a:endParaRPr lang="fa-IR" sz="2400" dirty="0">
              <a:cs typeface="B Nazanin" panose="00000400000000000000" pitchFamily="2" charset="-78"/>
            </a:endParaRPr>
          </a:p>
        </p:txBody>
      </p:sp>
      <p:sp useBgFill="1">
        <p:nvSpPr>
          <p:cNvPr id="7" name="Rectangle 6"/>
          <p:cNvSpPr/>
          <p:nvPr/>
        </p:nvSpPr>
        <p:spPr>
          <a:xfrm>
            <a:off x="970179" y="80395"/>
            <a:ext cx="1945637" cy="10891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تقابل، تباین و تضاد کشورهای سرمایه دار</a:t>
            </a:r>
            <a:endParaRPr lang="fa-IR" dirty="0">
              <a:cs typeface="B Nazanin" panose="00000400000000000000" pitchFamily="2" charset="-78"/>
            </a:endParaRPr>
          </a:p>
        </p:txBody>
      </p:sp>
      <p:sp useBgFill="1">
        <p:nvSpPr>
          <p:cNvPr id="8" name="Rectangle 7"/>
          <p:cNvSpPr/>
          <p:nvPr/>
        </p:nvSpPr>
        <p:spPr>
          <a:xfrm>
            <a:off x="1168911" y="1612117"/>
            <a:ext cx="1548172" cy="12803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تسلط بر ایران</a:t>
            </a:r>
            <a:endParaRPr lang="fa-IR" dirty="0">
              <a:cs typeface="B Nazanin" panose="00000400000000000000" pitchFamily="2" charset="-78"/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1204916" y="3411724"/>
            <a:ext cx="1440160" cy="13134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همزیستی و ادامه حکومت قاجار</a:t>
            </a:r>
            <a:endParaRPr lang="fa-IR" dirty="0">
              <a:cs typeface="B Nazanin" panose="00000400000000000000" pitchFamily="2" charset="-78"/>
            </a:endParaRPr>
          </a:p>
        </p:txBody>
      </p:sp>
      <p:sp useBgFill="1">
        <p:nvSpPr>
          <p:cNvPr id="10" name="Down Arrow 9"/>
          <p:cNvSpPr/>
          <p:nvPr/>
        </p:nvSpPr>
        <p:spPr>
          <a:xfrm>
            <a:off x="1780979" y="1212150"/>
            <a:ext cx="324036" cy="313726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endParaRPr lang="fa-IR">
              <a:cs typeface="B Nazanin" panose="00000400000000000000" pitchFamily="2" charset="-78"/>
            </a:endParaRPr>
          </a:p>
        </p:txBody>
      </p:sp>
      <p:cxnSp>
        <p:nvCxnSpPr>
          <p:cNvPr id="11" name="Straight Arrow Connector 10"/>
          <p:cNvCxnSpPr>
            <a:stCxn id="9" idx="2"/>
            <a:endCxn id="14" idx="0"/>
          </p:cNvCxnSpPr>
          <p:nvPr/>
        </p:nvCxnSpPr>
        <p:spPr>
          <a:xfrm flipH="1">
            <a:off x="1088166" y="4725144"/>
            <a:ext cx="836830" cy="519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2" name="Straight Arrow Connector 11"/>
          <p:cNvCxnSpPr>
            <a:stCxn id="9" idx="2"/>
            <a:endCxn id="13" idx="0"/>
          </p:cNvCxnSpPr>
          <p:nvPr/>
        </p:nvCxnSpPr>
        <p:spPr>
          <a:xfrm>
            <a:off x="1924996" y="4725144"/>
            <a:ext cx="1034760" cy="519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 useBgFill="1">
        <p:nvSpPr>
          <p:cNvPr id="13" name="Oval 12"/>
          <p:cNvSpPr/>
          <p:nvPr/>
        </p:nvSpPr>
        <p:spPr>
          <a:xfrm>
            <a:off x="2274969" y="5244400"/>
            <a:ext cx="1369573" cy="134076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تفکر متمرکز دولت صفوی</a:t>
            </a:r>
            <a:endParaRPr lang="fa-IR" dirty="0">
              <a:cs typeface="B Nazanin" panose="00000400000000000000" pitchFamily="2" charset="-78"/>
            </a:endParaRPr>
          </a:p>
        </p:txBody>
      </p:sp>
      <p:sp useBgFill="1">
        <p:nvSpPr>
          <p:cNvPr id="14" name="Oval 13"/>
          <p:cNvSpPr/>
          <p:nvPr/>
        </p:nvSpPr>
        <p:spPr>
          <a:xfrm>
            <a:off x="403379" y="5244400"/>
            <a:ext cx="1369573" cy="134076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شیوه نامتمرکز دولت سلجوقی</a:t>
            </a:r>
            <a:endParaRPr lang="fa-IR" dirty="0">
              <a:cs typeface="B Nazanin" panose="00000400000000000000" pitchFamily="2" charset="-78"/>
            </a:endParaRPr>
          </a:p>
        </p:txBody>
      </p:sp>
      <p:sp useBgFill="1">
        <p:nvSpPr>
          <p:cNvPr id="20" name="Down Arrow 19"/>
          <p:cNvSpPr/>
          <p:nvPr/>
        </p:nvSpPr>
        <p:spPr>
          <a:xfrm>
            <a:off x="1780980" y="2892468"/>
            <a:ext cx="288032" cy="475503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4097106" y="6051113"/>
            <a:ext cx="185980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(حبیبی، 1391 : 115) 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10859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4679393"/>
            <a:ext cx="6887109" cy="1256928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پادشاهان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قاجار برای متلاشی کردن پیوند مذکور و مشروعیت بخشیدن به سلطنت خود خیلی تلاش کردند. </a:t>
            </a: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اما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هیچ گاه </a:t>
            </a: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نتوانستند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شکاف بین دین و دولت را پر </a:t>
            </a: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کند.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(سلطان زاده، 1390: 143</a:t>
            </a:r>
            <a:r>
              <a:rPr lang="fa-IR" sz="1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4499992" y="476672"/>
            <a:ext cx="4176464" cy="972108"/>
          </a:xfrm>
          <a:prstGeom prst="ellipse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تغییرات </a:t>
            </a:r>
            <a:r>
              <a:rPr lang="fa-IR" sz="1600" b="1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بنیادی در فرهنگ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675073300"/>
              </p:ext>
            </p:extLst>
          </p:nvPr>
        </p:nvGraphicFramePr>
        <p:xfrm>
          <a:off x="1331640" y="1183686"/>
          <a:ext cx="6840760" cy="3761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itle 1"/>
          <p:cNvSpPr txBox="1">
            <a:spLocks/>
          </p:cNvSpPr>
          <p:nvPr/>
        </p:nvSpPr>
        <p:spPr>
          <a:xfrm>
            <a:off x="6588224" y="5917708"/>
            <a:ext cx="2468960" cy="83671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smtClean="0">
                <a:cs typeface="B Nazanin" panose="00000400000000000000" pitchFamily="2" charset="-78"/>
              </a:rPr>
              <a:t>وضعیت سیاسی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1225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055773" y="5316350"/>
            <a:ext cx="2088227" cy="1524000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ساختار اجتماعی </a:t>
            </a:r>
            <a:r>
              <a:rPr lang="fa-IR" sz="2800" b="1" dirty="0" smtClean="0">
                <a:cs typeface="B Nazanin" panose="00000400000000000000" pitchFamily="2" charset="-78"/>
              </a:rPr>
              <a:t>جامعه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3568" y="908720"/>
            <a:ext cx="6696744" cy="3767670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اتکا اصناف به طور عمده به دو گروه بازرگانان و روحانیون بود. از </a:t>
            </a:r>
            <a:r>
              <a:rPr lang="fa-IR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دوره صفویه 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و سپس در </a:t>
            </a:r>
            <a:r>
              <a:rPr lang="fa-IR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دوره 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قاجاریه که قدرت و منزلت اجتماعی دو گروه مزبور افزایش یافت، به تدریج نقش مهم تری در حیات اجتماعی بر عهده ی اصناف گذاشته شد. اتفاق و اتحاد سه نیروی مزبور همراه با روشنفکران در </a:t>
            </a:r>
            <a:r>
              <a:rPr lang="fa-IR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دوره 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قاجاریه توانست شکل </a:t>
            </a:r>
            <a:r>
              <a:rPr lang="fa-IR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دهنده 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جریانات سیاسی و اجتماعی مهمی در کشور </a:t>
            </a:r>
            <a:r>
              <a:rPr lang="fa-IR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باشد. 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(سلطان زاده، </a:t>
            </a:r>
            <a:r>
              <a:rPr lang="fa-IR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139: 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173</a:t>
            </a:r>
            <a:r>
              <a:rPr lang="fa-IR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) </a:t>
            </a:r>
            <a:endParaRPr lang="en-US" sz="24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24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9215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-29511" y="6093296"/>
            <a:ext cx="4808325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  <a:buClr>
                <a:srgbClr val="F3A447"/>
              </a:buClr>
            </a:pPr>
            <a:r>
              <a:rPr lang="fa-IR" dirty="0" smtClean="0">
                <a:solidFill>
                  <a:prstClr val="white"/>
                </a:solidFill>
                <a:cs typeface="B Nazanin" panose="00000400000000000000" pitchFamily="2" charset="-78"/>
              </a:rPr>
              <a:t>(</a:t>
            </a:r>
            <a:r>
              <a:rPr lang="fa-IR" dirty="0">
                <a:solidFill>
                  <a:prstClr val="white"/>
                </a:solidFill>
                <a:cs typeface="B Nazanin" panose="00000400000000000000" pitchFamily="2" charset="-78"/>
              </a:rPr>
              <a:t>سلطان زاده، 1390: </a:t>
            </a:r>
            <a:r>
              <a:rPr lang="fa-IR" dirty="0" smtClean="0">
                <a:solidFill>
                  <a:prstClr val="white"/>
                </a:solidFill>
                <a:cs typeface="B Nazanin" panose="00000400000000000000" pitchFamily="2" charset="-78"/>
              </a:rPr>
              <a:t>227 ؛ </a:t>
            </a:r>
            <a:r>
              <a:rPr lang="ar-SA" dirty="0">
                <a:cs typeface="B Nazanin" panose="00000400000000000000" pitchFamily="2" charset="-78"/>
              </a:rPr>
              <a:t>فلور، 1366 </a:t>
            </a:r>
            <a:r>
              <a:rPr lang="ar-SA" dirty="0" smtClean="0">
                <a:cs typeface="B Nazanin" panose="00000400000000000000" pitchFamily="2" charset="-78"/>
              </a:rPr>
              <a:t>:</a:t>
            </a:r>
            <a:r>
              <a:rPr lang="fa-IR" dirty="0" smtClean="0">
                <a:cs typeface="B Nazanin" panose="00000400000000000000" pitchFamily="2" charset="-78"/>
              </a:rPr>
              <a:t>12_ 178</a:t>
            </a:r>
            <a:r>
              <a:rPr lang="fa-IR" dirty="0" smtClean="0">
                <a:solidFill>
                  <a:prstClr val="white"/>
                </a:solidFill>
                <a:cs typeface="B Nazanin" panose="00000400000000000000" pitchFamily="2" charset="-78"/>
              </a:rPr>
              <a:t> ) </a:t>
            </a:r>
            <a:endParaRPr lang="en-US" dirty="0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60260619"/>
              </p:ext>
            </p:extLst>
          </p:nvPr>
        </p:nvGraphicFramePr>
        <p:xfrm>
          <a:off x="683568" y="332656"/>
          <a:ext cx="7632848" cy="5360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0611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2081</TotalTime>
  <Words>2601</Words>
  <Application>Microsoft Office PowerPoint</Application>
  <PresentationFormat>On-screen Show (4:3)</PresentationFormat>
  <Paragraphs>170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Adobe Arabic</vt:lpstr>
      <vt:lpstr>Arial</vt:lpstr>
      <vt:lpstr>B Koodak</vt:lpstr>
      <vt:lpstr>B Nazanin</vt:lpstr>
      <vt:lpstr>Calibri</vt:lpstr>
      <vt:lpstr>Century Gothic</vt:lpstr>
      <vt:lpstr>Tahoma</vt:lpstr>
      <vt:lpstr>Wingdings</vt:lpstr>
      <vt:lpstr>Wingdings 2</vt:lpstr>
      <vt:lpstr>Wingdings 3</vt:lpstr>
      <vt:lpstr>Slice</vt:lpstr>
      <vt:lpstr>PowerPoint Presentation</vt:lpstr>
      <vt:lpstr>آشنایی با قاجاریه </vt:lpstr>
      <vt:lpstr>PowerPoint Presentation</vt:lpstr>
      <vt:lpstr>وضعیت سیاسی</vt:lpstr>
      <vt:lpstr>وضعیت سیاسی</vt:lpstr>
      <vt:lpstr>وضعیت سیاسی</vt:lpstr>
      <vt:lpstr>PowerPoint Presentation</vt:lpstr>
      <vt:lpstr>ساختار اجتماعی جامعه</vt:lpstr>
      <vt:lpstr>PowerPoint Presentation</vt:lpstr>
      <vt:lpstr>PowerPoint Presentation</vt:lpstr>
      <vt:lpstr>شرایط اقتصادی</vt:lpstr>
      <vt:lpstr>شرایط اقتصادی</vt:lpstr>
      <vt:lpstr>شرایط اقتصادی</vt:lpstr>
      <vt:lpstr>مفهوم شهر در این دوره</vt:lpstr>
      <vt:lpstr>PowerPoint Presentation</vt:lpstr>
      <vt:lpstr>شهرسازی این دوره</vt:lpstr>
      <vt:lpstr>شهرسازی این دوره</vt:lpstr>
      <vt:lpstr>سبک تهران</vt:lpstr>
      <vt:lpstr>سبک تهران</vt:lpstr>
      <vt:lpstr>PowerPoint Presentation</vt:lpstr>
      <vt:lpstr>سبک تهران</vt:lpstr>
      <vt:lpstr>مقایسه سبک تهران و مکتب اصفهان</vt:lpstr>
      <vt:lpstr>PowerPoint Presentation</vt:lpstr>
      <vt:lpstr>میدان ها</vt:lpstr>
      <vt:lpstr>معماری</vt:lpstr>
      <vt:lpstr>منابع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reza</dc:creator>
  <cp:lastModifiedBy>Sajjad</cp:lastModifiedBy>
  <cp:revision>107</cp:revision>
  <dcterms:created xsi:type="dcterms:W3CDTF">2013-11-22T08:04:42Z</dcterms:created>
  <dcterms:modified xsi:type="dcterms:W3CDTF">2019-07-29T11:58:15Z</dcterms:modified>
</cp:coreProperties>
</file>