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21" r:id="rId1"/>
  </p:sldMasterIdLst>
  <p:sldIdLst>
    <p:sldId id="258" r:id="rId2"/>
    <p:sldId id="266" r:id="rId3"/>
    <p:sldId id="279" r:id="rId4"/>
    <p:sldId id="268" r:id="rId5"/>
    <p:sldId id="267" r:id="rId6"/>
    <p:sldId id="281" r:id="rId7"/>
    <p:sldId id="269" r:id="rId8"/>
    <p:sldId id="270" r:id="rId9"/>
    <p:sldId id="271" r:id="rId10"/>
    <p:sldId id="272" r:id="rId11"/>
    <p:sldId id="273" r:id="rId12"/>
    <p:sldId id="277" r:id="rId13"/>
    <p:sldId id="274" r:id="rId14"/>
    <p:sldId id="280" r:id="rId15"/>
    <p:sldId id="275" r:id="rId16"/>
    <p:sldId id="278" r:id="rId17"/>
    <p:sldId id="276" r:id="rId1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3EF87C-8356-40B0-9E11-210DADAA6B2B}" type="doc">
      <dgm:prSet loTypeId="urn:microsoft.com/office/officeart/2005/8/layout/funnel1" loCatId="process" qsTypeId="urn:microsoft.com/office/officeart/2005/8/quickstyle/3d3" qsCatId="3D" csTypeId="urn:microsoft.com/office/officeart/2005/8/colors/accent4_5" csCatId="accent4" phldr="1"/>
      <dgm:spPr/>
      <dgm:t>
        <a:bodyPr/>
        <a:lstStyle/>
        <a:p>
          <a:endParaRPr lang="en-US"/>
        </a:p>
      </dgm:t>
    </dgm:pt>
    <dgm:pt modelId="{D4E43B86-7218-4CC9-BDCB-AF658F669484}">
      <dgm:prSet phldrT="[Text]" custT="1"/>
      <dgm:spPr/>
      <dgm:t>
        <a:bodyPr/>
        <a:lstStyle/>
        <a:p>
          <a:r>
            <a:rPr lang="fa-IR" sz="1800" dirty="0" smtClean="0">
              <a:solidFill>
                <a:schemeClr val="tx1"/>
              </a:solidFill>
              <a:cs typeface="B Nazanin" panose="00000400000000000000" pitchFamily="2" charset="-78"/>
            </a:rPr>
            <a:t>گستردگی وسیع دولت اشکانی</a:t>
          </a:r>
          <a:endParaRPr lang="en-US" sz="1800" dirty="0">
            <a:solidFill>
              <a:schemeClr val="tx1"/>
            </a:solidFill>
            <a:cs typeface="B Nazanin" panose="00000400000000000000" pitchFamily="2" charset="-78"/>
          </a:endParaRPr>
        </a:p>
      </dgm:t>
    </dgm:pt>
    <dgm:pt modelId="{6A91AB89-7D01-4254-89B0-64D186EE3695}" type="parTrans" cxnId="{FB6EEF73-6203-4F09-AB5A-F19749BD5F54}">
      <dgm:prSet/>
      <dgm:spPr/>
      <dgm:t>
        <a:bodyPr/>
        <a:lstStyle/>
        <a:p>
          <a:endParaRPr lang="en-US">
            <a:solidFill>
              <a:schemeClr val="tx1"/>
            </a:solidFill>
          </a:endParaRPr>
        </a:p>
      </dgm:t>
    </dgm:pt>
    <dgm:pt modelId="{97591FA0-C227-4A20-8C83-AFA78788D701}" type="sibTrans" cxnId="{FB6EEF73-6203-4F09-AB5A-F19749BD5F54}">
      <dgm:prSet/>
      <dgm:spPr/>
      <dgm:t>
        <a:bodyPr/>
        <a:lstStyle/>
        <a:p>
          <a:endParaRPr lang="en-US">
            <a:solidFill>
              <a:schemeClr val="tx1"/>
            </a:solidFill>
          </a:endParaRPr>
        </a:p>
      </dgm:t>
    </dgm:pt>
    <dgm:pt modelId="{28554AA0-2EE8-49FB-ACC9-344A15852AA5}">
      <dgm:prSet phldrT="[Text]" custT="1"/>
      <dgm:spPr/>
      <dgm:t>
        <a:bodyPr/>
        <a:lstStyle/>
        <a:p>
          <a:pPr rtl="1"/>
          <a:r>
            <a:rPr lang="fa-IR" sz="1300" b="0" dirty="0" smtClean="0">
              <a:solidFill>
                <a:schemeClr val="tx1"/>
              </a:solidFill>
              <a:cs typeface="B Nazanin" panose="00000400000000000000" pitchFamily="2" charset="-78"/>
            </a:rPr>
            <a:t>تعویض پیاپی پادشاهان اشکانی به علت اختلافات داخلی دودمان ها</a:t>
          </a:r>
          <a:endParaRPr lang="en-US" sz="1300" b="0" dirty="0">
            <a:solidFill>
              <a:schemeClr val="tx1"/>
            </a:solidFill>
            <a:cs typeface="B Nazanin" panose="00000400000000000000" pitchFamily="2" charset="-78"/>
          </a:endParaRPr>
        </a:p>
      </dgm:t>
    </dgm:pt>
    <dgm:pt modelId="{CB932CED-487B-47F7-BE4D-9B0566EAC7A6}" type="parTrans" cxnId="{D1761CE2-7F1A-4657-A484-9F786535913F}">
      <dgm:prSet/>
      <dgm:spPr/>
      <dgm:t>
        <a:bodyPr/>
        <a:lstStyle/>
        <a:p>
          <a:endParaRPr lang="en-US">
            <a:solidFill>
              <a:schemeClr val="tx1"/>
            </a:solidFill>
          </a:endParaRPr>
        </a:p>
      </dgm:t>
    </dgm:pt>
    <dgm:pt modelId="{FE802A70-B0A5-4E1C-8F71-101D82D6F08F}" type="sibTrans" cxnId="{D1761CE2-7F1A-4657-A484-9F786535913F}">
      <dgm:prSet/>
      <dgm:spPr/>
      <dgm:t>
        <a:bodyPr/>
        <a:lstStyle/>
        <a:p>
          <a:endParaRPr lang="en-US">
            <a:solidFill>
              <a:schemeClr val="tx1"/>
            </a:solidFill>
          </a:endParaRPr>
        </a:p>
      </dgm:t>
    </dgm:pt>
    <dgm:pt modelId="{F75444F2-AD70-4B62-B40A-22E9FF519458}">
      <dgm:prSet phldrT="[Text]" custT="1"/>
      <dgm:spPr/>
      <dgm:t>
        <a:bodyPr/>
        <a:lstStyle/>
        <a:p>
          <a:r>
            <a:rPr lang="fa-IR" sz="2400" dirty="0" smtClean="0">
              <a:solidFill>
                <a:schemeClr val="tx1"/>
              </a:solidFill>
              <a:cs typeface="B Nazanin" panose="00000400000000000000" pitchFamily="2" charset="-78"/>
            </a:rPr>
            <a:t>ضعف دولت اشکانی</a:t>
          </a:r>
          <a:endParaRPr lang="en-US" sz="2400" dirty="0">
            <a:solidFill>
              <a:schemeClr val="tx1"/>
            </a:solidFill>
            <a:cs typeface="B Nazanin" panose="00000400000000000000" pitchFamily="2" charset="-78"/>
          </a:endParaRPr>
        </a:p>
      </dgm:t>
    </dgm:pt>
    <dgm:pt modelId="{0BC7D28D-E741-41D9-AF38-4925C433378D}" type="parTrans" cxnId="{C2B2188F-EDB4-476C-93F4-31C7086043B9}">
      <dgm:prSet/>
      <dgm:spPr/>
      <dgm:t>
        <a:bodyPr/>
        <a:lstStyle/>
        <a:p>
          <a:endParaRPr lang="en-US">
            <a:solidFill>
              <a:schemeClr val="tx1"/>
            </a:solidFill>
          </a:endParaRPr>
        </a:p>
      </dgm:t>
    </dgm:pt>
    <dgm:pt modelId="{BC48CDA5-D01C-437B-A2CB-3DC692C66EBA}" type="sibTrans" cxnId="{C2B2188F-EDB4-476C-93F4-31C7086043B9}">
      <dgm:prSet/>
      <dgm:spPr/>
      <dgm:t>
        <a:bodyPr/>
        <a:lstStyle/>
        <a:p>
          <a:endParaRPr lang="en-US">
            <a:solidFill>
              <a:schemeClr val="tx1"/>
            </a:solidFill>
          </a:endParaRPr>
        </a:p>
      </dgm:t>
    </dgm:pt>
    <dgm:pt modelId="{DFD12961-3541-4D0D-960C-DE1C23EEBE73}" type="pres">
      <dgm:prSet presAssocID="{8D3EF87C-8356-40B0-9E11-210DADAA6B2B}" presName="Name0" presStyleCnt="0">
        <dgm:presLayoutVars>
          <dgm:chMax val="4"/>
          <dgm:resizeHandles val="exact"/>
        </dgm:presLayoutVars>
      </dgm:prSet>
      <dgm:spPr/>
      <dgm:t>
        <a:bodyPr/>
        <a:lstStyle/>
        <a:p>
          <a:endParaRPr lang="en-US"/>
        </a:p>
      </dgm:t>
    </dgm:pt>
    <dgm:pt modelId="{2D32535A-EF22-45AE-9573-172DF3C6051D}" type="pres">
      <dgm:prSet presAssocID="{8D3EF87C-8356-40B0-9E11-210DADAA6B2B}" presName="ellipse" presStyleLbl="trBgShp" presStyleIdx="0" presStyleCnt="1"/>
      <dgm:spPr/>
      <dgm:t>
        <a:bodyPr/>
        <a:lstStyle/>
        <a:p>
          <a:endParaRPr lang="en-US"/>
        </a:p>
      </dgm:t>
    </dgm:pt>
    <dgm:pt modelId="{2C3CFD10-3E87-44A0-947C-D30D89DFCAF8}" type="pres">
      <dgm:prSet presAssocID="{8D3EF87C-8356-40B0-9E11-210DADAA6B2B}" presName="arrow1" presStyleLbl="fgShp" presStyleIdx="0" presStyleCnt="1"/>
      <dgm:spPr/>
      <dgm:t>
        <a:bodyPr/>
        <a:lstStyle/>
        <a:p>
          <a:endParaRPr lang="en-US"/>
        </a:p>
      </dgm:t>
    </dgm:pt>
    <dgm:pt modelId="{C2A13D8D-7303-4BCE-AD90-E633B0E1E836}" type="pres">
      <dgm:prSet presAssocID="{8D3EF87C-8356-40B0-9E11-210DADAA6B2B}" presName="rectangle" presStyleLbl="revTx" presStyleIdx="0" presStyleCnt="1">
        <dgm:presLayoutVars>
          <dgm:bulletEnabled val="1"/>
        </dgm:presLayoutVars>
      </dgm:prSet>
      <dgm:spPr/>
      <dgm:t>
        <a:bodyPr/>
        <a:lstStyle/>
        <a:p>
          <a:endParaRPr lang="en-US"/>
        </a:p>
      </dgm:t>
    </dgm:pt>
    <dgm:pt modelId="{2CF31B44-0A24-4A71-9A47-893A805FCD3B}" type="pres">
      <dgm:prSet presAssocID="{28554AA0-2EE8-49FB-ACC9-344A15852AA5}" presName="item1" presStyleLbl="node1" presStyleIdx="0" presStyleCnt="2" custScaleX="127314" custScaleY="127314" custLinFactNeighborX="14330" custLinFactNeighborY="-43924">
        <dgm:presLayoutVars>
          <dgm:bulletEnabled val="1"/>
        </dgm:presLayoutVars>
      </dgm:prSet>
      <dgm:spPr/>
      <dgm:t>
        <a:bodyPr/>
        <a:lstStyle/>
        <a:p>
          <a:endParaRPr lang="en-US"/>
        </a:p>
      </dgm:t>
    </dgm:pt>
    <dgm:pt modelId="{7419C645-47EA-4510-80E7-6FF5200A9AB5}" type="pres">
      <dgm:prSet presAssocID="{F75444F2-AD70-4B62-B40A-22E9FF519458}" presName="item2" presStyleLbl="node1" presStyleIdx="1" presStyleCnt="2" custLinFactNeighborX="-5537" custLinFactNeighborY="-16757">
        <dgm:presLayoutVars>
          <dgm:bulletEnabled val="1"/>
        </dgm:presLayoutVars>
      </dgm:prSet>
      <dgm:spPr/>
      <dgm:t>
        <a:bodyPr/>
        <a:lstStyle/>
        <a:p>
          <a:endParaRPr lang="en-US"/>
        </a:p>
      </dgm:t>
    </dgm:pt>
    <dgm:pt modelId="{CF3EDD27-D8BC-4A81-9D0C-F90F97EE8C4D}" type="pres">
      <dgm:prSet presAssocID="{8D3EF87C-8356-40B0-9E11-210DADAA6B2B}" presName="funnel" presStyleLbl="trAlignAcc1" presStyleIdx="0" presStyleCnt="1"/>
      <dgm:spPr/>
      <dgm:t>
        <a:bodyPr/>
        <a:lstStyle/>
        <a:p>
          <a:endParaRPr lang="en-US"/>
        </a:p>
      </dgm:t>
    </dgm:pt>
  </dgm:ptLst>
  <dgm:cxnLst>
    <dgm:cxn modelId="{A5612EBD-326F-461F-BD2A-9ED7DC2CFC25}" type="presOf" srcId="{28554AA0-2EE8-49FB-ACC9-344A15852AA5}" destId="{2CF31B44-0A24-4A71-9A47-893A805FCD3B}" srcOrd="0" destOrd="0" presId="urn:microsoft.com/office/officeart/2005/8/layout/funnel1"/>
    <dgm:cxn modelId="{C2B2188F-EDB4-476C-93F4-31C7086043B9}" srcId="{8D3EF87C-8356-40B0-9E11-210DADAA6B2B}" destId="{F75444F2-AD70-4B62-B40A-22E9FF519458}" srcOrd="2" destOrd="0" parTransId="{0BC7D28D-E741-41D9-AF38-4925C433378D}" sibTransId="{BC48CDA5-D01C-437B-A2CB-3DC692C66EBA}"/>
    <dgm:cxn modelId="{6DC2CFDF-F995-4B03-86B3-C1113D861DD5}" type="presOf" srcId="{D4E43B86-7218-4CC9-BDCB-AF658F669484}" destId="{7419C645-47EA-4510-80E7-6FF5200A9AB5}" srcOrd="0" destOrd="0" presId="urn:microsoft.com/office/officeart/2005/8/layout/funnel1"/>
    <dgm:cxn modelId="{2AE2F9C3-D7ED-4F7B-86A7-B2ECC4A30FF0}" type="presOf" srcId="{F75444F2-AD70-4B62-B40A-22E9FF519458}" destId="{C2A13D8D-7303-4BCE-AD90-E633B0E1E836}" srcOrd="0" destOrd="0" presId="urn:microsoft.com/office/officeart/2005/8/layout/funnel1"/>
    <dgm:cxn modelId="{FB6EEF73-6203-4F09-AB5A-F19749BD5F54}" srcId="{8D3EF87C-8356-40B0-9E11-210DADAA6B2B}" destId="{D4E43B86-7218-4CC9-BDCB-AF658F669484}" srcOrd="0" destOrd="0" parTransId="{6A91AB89-7D01-4254-89B0-64D186EE3695}" sibTransId="{97591FA0-C227-4A20-8C83-AFA78788D701}"/>
    <dgm:cxn modelId="{D1761CE2-7F1A-4657-A484-9F786535913F}" srcId="{8D3EF87C-8356-40B0-9E11-210DADAA6B2B}" destId="{28554AA0-2EE8-49FB-ACC9-344A15852AA5}" srcOrd="1" destOrd="0" parTransId="{CB932CED-487B-47F7-BE4D-9B0566EAC7A6}" sibTransId="{FE802A70-B0A5-4E1C-8F71-101D82D6F08F}"/>
    <dgm:cxn modelId="{7E3997C7-E704-4C94-9018-2BEBEE29469B}" type="presOf" srcId="{8D3EF87C-8356-40B0-9E11-210DADAA6B2B}" destId="{DFD12961-3541-4D0D-960C-DE1C23EEBE73}" srcOrd="0" destOrd="0" presId="urn:microsoft.com/office/officeart/2005/8/layout/funnel1"/>
    <dgm:cxn modelId="{C778673B-1ECA-4F07-840C-DBA1B56B0C79}" type="presParOf" srcId="{DFD12961-3541-4D0D-960C-DE1C23EEBE73}" destId="{2D32535A-EF22-45AE-9573-172DF3C6051D}" srcOrd="0" destOrd="0" presId="urn:microsoft.com/office/officeart/2005/8/layout/funnel1"/>
    <dgm:cxn modelId="{B3CB947F-2112-4DD1-B6E5-C6E6E38A5551}" type="presParOf" srcId="{DFD12961-3541-4D0D-960C-DE1C23EEBE73}" destId="{2C3CFD10-3E87-44A0-947C-D30D89DFCAF8}" srcOrd="1" destOrd="0" presId="urn:microsoft.com/office/officeart/2005/8/layout/funnel1"/>
    <dgm:cxn modelId="{97A546AE-315E-4BD9-8BF3-6EE183E23124}" type="presParOf" srcId="{DFD12961-3541-4D0D-960C-DE1C23EEBE73}" destId="{C2A13D8D-7303-4BCE-AD90-E633B0E1E836}" srcOrd="2" destOrd="0" presId="urn:microsoft.com/office/officeart/2005/8/layout/funnel1"/>
    <dgm:cxn modelId="{CE9A01E2-D398-4C2C-A40E-174E205CDE9D}" type="presParOf" srcId="{DFD12961-3541-4D0D-960C-DE1C23EEBE73}" destId="{2CF31B44-0A24-4A71-9A47-893A805FCD3B}" srcOrd="3" destOrd="0" presId="urn:microsoft.com/office/officeart/2005/8/layout/funnel1"/>
    <dgm:cxn modelId="{616A69B0-F3BD-4DFD-B8AF-A662FD70E713}" type="presParOf" srcId="{DFD12961-3541-4D0D-960C-DE1C23EEBE73}" destId="{7419C645-47EA-4510-80E7-6FF5200A9AB5}" srcOrd="4" destOrd="0" presId="urn:microsoft.com/office/officeart/2005/8/layout/funnel1"/>
    <dgm:cxn modelId="{BA5E9B51-6006-45A8-937B-5D179EF6FCC7}" type="presParOf" srcId="{DFD12961-3541-4D0D-960C-DE1C23EEBE73}" destId="{CF3EDD27-D8BC-4A81-9D0C-F90F97EE8C4D}" srcOrd="5" destOrd="0" presId="urn:microsoft.com/office/officeart/2005/8/layout/funne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C8DFF6-F056-404D-8702-51549ECA3F3C}" type="doc">
      <dgm:prSet loTypeId="urn:microsoft.com/office/officeart/2005/8/layout/vProcess5" loCatId="process" qsTypeId="urn:microsoft.com/office/officeart/2005/8/quickstyle/simple1" qsCatId="simple" csTypeId="urn:microsoft.com/office/officeart/2005/8/colors/accent0_3" csCatId="mainScheme" phldr="1"/>
      <dgm:spPr/>
    </dgm:pt>
    <dgm:pt modelId="{1CA8B3FE-CCDE-4BF4-B328-397901C0F61F}">
      <dgm:prSet phldrT="[Text]" custT="1"/>
      <dgm:spPr/>
      <dgm:t>
        <a:bodyPr/>
        <a:lstStyle/>
        <a:p>
          <a:pPr algn="ctr" rtl="1"/>
          <a:r>
            <a:rPr lang="fa-IR" sz="2200" smtClean="0">
              <a:cs typeface="B Nazanin" pitchFamily="2" charset="-78"/>
            </a:rPr>
            <a:t>جنگاوران و سپاهیان</a:t>
          </a:r>
          <a:endParaRPr lang="fa-IR" sz="2200" dirty="0">
            <a:cs typeface="B Nazanin" pitchFamily="2" charset="-78"/>
          </a:endParaRPr>
        </a:p>
      </dgm:t>
    </dgm:pt>
    <dgm:pt modelId="{AC36D270-740B-471D-BEDD-FD5B06288374}" type="sibTrans" cxnId="{70C24ECC-3EDF-4FF7-ABCA-82F7EBCD84D5}">
      <dgm:prSet custT="1"/>
      <dgm:spPr/>
      <dgm:t>
        <a:bodyPr/>
        <a:lstStyle/>
        <a:p>
          <a:pPr algn="ctr" rtl="1"/>
          <a:endParaRPr lang="fa-IR" sz="2200"/>
        </a:p>
      </dgm:t>
    </dgm:pt>
    <dgm:pt modelId="{79FA868C-1430-4939-BB26-73B06612AD5A}" type="parTrans" cxnId="{70C24ECC-3EDF-4FF7-ABCA-82F7EBCD84D5}">
      <dgm:prSet/>
      <dgm:spPr/>
      <dgm:t>
        <a:bodyPr/>
        <a:lstStyle/>
        <a:p>
          <a:pPr algn="ctr" rtl="1"/>
          <a:endParaRPr lang="fa-IR" sz="2200"/>
        </a:p>
      </dgm:t>
    </dgm:pt>
    <dgm:pt modelId="{B32D5269-6687-43A9-ACE5-C62B791FE04C}">
      <dgm:prSet phldrT="[Text]" custT="1"/>
      <dgm:spPr/>
      <dgm:t>
        <a:bodyPr/>
        <a:lstStyle/>
        <a:p>
          <a:pPr algn="ctr" rtl="1"/>
          <a:r>
            <a:rPr lang="fa-IR" sz="2200" dirty="0" smtClean="0">
              <a:cs typeface="B Nazanin" pitchFamily="2" charset="-78"/>
            </a:rPr>
            <a:t>موبدان و مغان</a:t>
          </a:r>
          <a:endParaRPr lang="fa-IR" sz="2200" dirty="0">
            <a:cs typeface="B Nazanin" pitchFamily="2" charset="-78"/>
          </a:endParaRPr>
        </a:p>
      </dgm:t>
    </dgm:pt>
    <dgm:pt modelId="{64A1D71C-C8F3-4490-B205-B2BF620DDC75}" type="sibTrans" cxnId="{C056AFAC-7A3A-4F73-AEF6-B255EAD971DC}">
      <dgm:prSet custT="1"/>
      <dgm:spPr/>
      <dgm:t>
        <a:bodyPr/>
        <a:lstStyle/>
        <a:p>
          <a:pPr algn="ctr" rtl="1"/>
          <a:endParaRPr lang="fa-IR" sz="2200"/>
        </a:p>
      </dgm:t>
    </dgm:pt>
    <dgm:pt modelId="{92D59ADA-F2C2-474A-BB14-1047F3B6CB02}" type="parTrans" cxnId="{C056AFAC-7A3A-4F73-AEF6-B255EAD971DC}">
      <dgm:prSet/>
      <dgm:spPr/>
      <dgm:t>
        <a:bodyPr/>
        <a:lstStyle/>
        <a:p>
          <a:pPr algn="ctr" rtl="1"/>
          <a:endParaRPr lang="fa-IR" sz="2200"/>
        </a:p>
      </dgm:t>
    </dgm:pt>
    <dgm:pt modelId="{29C58FB0-B576-4F8A-828D-336527670129}">
      <dgm:prSet phldrT="[Text]" custT="1"/>
      <dgm:spPr/>
      <dgm:t>
        <a:bodyPr/>
        <a:lstStyle/>
        <a:p>
          <a:pPr algn="ctr" rtl="1"/>
          <a:r>
            <a:rPr lang="fa-IR" sz="2200" smtClean="0">
              <a:cs typeface="B Nazanin" pitchFamily="2" charset="-78"/>
            </a:rPr>
            <a:t>دبیران و پزشکان</a:t>
          </a:r>
          <a:endParaRPr lang="fa-IR" sz="2200" dirty="0">
            <a:cs typeface="B Nazanin" pitchFamily="2" charset="-78"/>
          </a:endParaRPr>
        </a:p>
      </dgm:t>
    </dgm:pt>
    <dgm:pt modelId="{3A3DB306-D6BC-4F4A-9A02-0973929FF6F4}" type="sibTrans" cxnId="{02D3B430-51BC-45C0-9070-55460EE2E479}">
      <dgm:prSet custT="1"/>
      <dgm:spPr/>
      <dgm:t>
        <a:bodyPr/>
        <a:lstStyle/>
        <a:p>
          <a:pPr algn="ctr" rtl="1"/>
          <a:endParaRPr lang="fa-IR" sz="2200"/>
        </a:p>
      </dgm:t>
    </dgm:pt>
    <dgm:pt modelId="{ED901D0B-6AD3-421F-89C6-50D987CEF6C3}" type="parTrans" cxnId="{02D3B430-51BC-45C0-9070-55460EE2E479}">
      <dgm:prSet/>
      <dgm:spPr/>
      <dgm:t>
        <a:bodyPr/>
        <a:lstStyle/>
        <a:p>
          <a:pPr algn="ctr" rtl="1"/>
          <a:endParaRPr lang="fa-IR" sz="2200"/>
        </a:p>
      </dgm:t>
    </dgm:pt>
    <dgm:pt modelId="{0F080CBD-48EA-4454-BF55-06764CD9DB92}">
      <dgm:prSet phldrT="[Text]" custT="1"/>
      <dgm:spPr/>
      <dgm:t>
        <a:bodyPr/>
        <a:lstStyle/>
        <a:p>
          <a:pPr algn="ctr" rtl="1"/>
          <a:r>
            <a:rPr lang="fa-IR" sz="2200" smtClean="0">
              <a:cs typeface="B Nazanin" pitchFamily="2" charset="-78"/>
            </a:rPr>
            <a:t>دهقانان</a:t>
          </a:r>
          <a:endParaRPr lang="fa-IR" sz="2200" dirty="0">
            <a:cs typeface="B Nazanin" pitchFamily="2" charset="-78"/>
          </a:endParaRPr>
        </a:p>
      </dgm:t>
    </dgm:pt>
    <dgm:pt modelId="{D385FF90-18DA-44CC-9766-60A7451C90F0}" type="parTrans" cxnId="{49E37AC2-895B-48DA-B58A-888564F902CE}">
      <dgm:prSet/>
      <dgm:spPr/>
      <dgm:t>
        <a:bodyPr/>
        <a:lstStyle/>
        <a:p>
          <a:pPr algn="ctr" rtl="1"/>
          <a:endParaRPr lang="fa-IR" sz="2200"/>
        </a:p>
      </dgm:t>
    </dgm:pt>
    <dgm:pt modelId="{ADBDCB4B-3522-422C-880E-673E2C7F6F83}" type="sibTrans" cxnId="{49E37AC2-895B-48DA-B58A-888564F902CE}">
      <dgm:prSet/>
      <dgm:spPr/>
      <dgm:t>
        <a:bodyPr/>
        <a:lstStyle/>
        <a:p>
          <a:pPr algn="ctr" rtl="1"/>
          <a:endParaRPr lang="fa-IR" sz="2200"/>
        </a:p>
      </dgm:t>
    </dgm:pt>
    <dgm:pt modelId="{393DB773-A61B-4643-82D9-E3801522D9B3}" type="pres">
      <dgm:prSet presAssocID="{D8C8DFF6-F056-404D-8702-51549ECA3F3C}" presName="outerComposite" presStyleCnt="0">
        <dgm:presLayoutVars>
          <dgm:chMax val="5"/>
          <dgm:dir/>
          <dgm:resizeHandles val="exact"/>
        </dgm:presLayoutVars>
      </dgm:prSet>
      <dgm:spPr/>
    </dgm:pt>
    <dgm:pt modelId="{5BA0B253-F68D-445B-88D7-362FA71B64CE}" type="pres">
      <dgm:prSet presAssocID="{D8C8DFF6-F056-404D-8702-51549ECA3F3C}" presName="dummyMaxCanvas" presStyleCnt="0">
        <dgm:presLayoutVars/>
      </dgm:prSet>
      <dgm:spPr/>
    </dgm:pt>
    <dgm:pt modelId="{2CA17825-5489-4E19-AE2F-3E80D8D4C66D}" type="pres">
      <dgm:prSet presAssocID="{D8C8DFF6-F056-404D-8702-51549ECA3F3C}" presName="FourNodes_1" presStyleLbl="node1" presStyleIdx="0" presStyleCnt="4">
        <dgm:presLayoutVars>
          <dgm:bulletEnabled val="1"/>
        </dgm:presLayoutVars>
      </dgm:prSet>
      <dgm:spPr/>
      <dgm:t>
        <a:bodyPr/>
        <a:lstStyle/>
        <a:p>
          <a:endParaRPr lang="en-US"/>
        </a:p>
      </dgm:t>
    </dgm:pt>
    <dgm:pt modelId="{9A24ACDF-9587-422C-A428-5059F916332A}" type="pres">
      <dgm:prSet presAssocID="{D8C8DFF6-F056-404D-8702-51549ECA3F3C}" presName="FourNodes_2" presStyleLbl="node1" presStyleIdx="1" presStyleCnt="4">
        <dgm:presLayoutVars>
          <dgm:bulletEnabled val="1"/>
        </dgm:presLayoutVars>
      </dgm:prSet>
      <dgm:spPr/>
      <dgm:t>
        <a:bodyPr/>
        <a:lstStyle/>
        <a:p>
          <a:endParaRPr lang="en-US"/>
        </a:p>
      </dgm:t>
    </dgm:pt>
    <dgm:pt modelId="{DF927017-5F31-4780-9D8D-8CF3E74C7B91}" type="pres">
      <dgm:prSet presAssocID="{D8C8DFF6-F056-404D-8702-51549ECA3F3C}" presName="FourNodes_3" presStyleLbl="node1" presStyleIdx="2" presStyleCnt="4">
        <dgm:presLayoutVars>
          <dgm:bulletEnabled val="1"/>
        </dgm:presLayoutVars>
      </dgm:prSet>
      <dgm:spPr/>
      <dgm:t>
        <a:bodyPr/>
        <a:lstStyle/>
        <a:p>
          <a:endParaRPr lang="en-US"/>
        </a:p>
      </dgm:t>
    </dgm:pt>
    <dgm:pt modelId="{256F9002-5E4D-4232-97EE-4A03702E125A}" type="pres">
      <dgm:prSet presAssocID="{D8C8DFF6-F056-404D-8702-51549ECA3F3C}" presName="FourNodes_4" presStyleLbl="node1" presStyleIdx="3" presStyleCnt="4">
        <dgm:presLayoutVars>
          <dgm:bulletEnabled val="1"/>
        </dgm:presLayoutVars>
      </dgm:prSet>
      <dgm:spPr/>
      <dgm:t>
        <a:bodyPr/>
        <a:lstStyle/>
        <a:p>
          <a:endParaRPr lang="en-US"/>
        </a:p>
      </dgm:t>
    </dgm:pt>
    <dgm:pt modelId="{39EDFDDB-C459-49D1-A46A-05485AF4725B}" type="pres">
      <dgm:prSet presAssocID="{D8C8DFF6-F056-404D-8702-51549ECA3F3C}" presName="FourConn_1-2" presStyleLbl="fgAccFollowNode1" presStyleIdx="0" presStyleCnt="3">
        <dgm:presLayoutVars>
          <dgm:bulletEnabled val="1"/>
        </dgm:presLayoutVars>
      </dgm:prSet>
      <dgm:spPr/>
      <dgm:t>
        <a:bodyPr/>
        <a:lstStyle/>
        <a:p>
          <a:endParaRPr lang="en-US"/>
        </a:p>
      </dgm:t>
    </dgm:pt>
    <dgm:pt modelId="{0C78DA53-0E34-4FE4-837C-F87D33118734}" type="pres">
      <dgm:prSet presAssocID="{D8C8DFF6-F056-404D-8702-51549ECA3F3C}" presName="FourConn_2-3" presStyleLbl="fgAccFollowNode1" presStyleIdx="1" presStyleCnt="3">
        <dgm:presLayoutVars>
          <dgm:bulletEnabled val="1"/>
        </dgm:presLayoutVars>
      </dgm:prSet>
      <dgm:spPr/>
      <dgm:t>
        <a:bodyPr/>
        <a:lstStyle/>
        <a:p>
          <a:endParaRPr lang="en-US"/>
        </a:p>
      </dgm:t>
    </dgm:pt>
    <dgm:pt modelId="{CD1A2771-DF83-4C48-A2E5-158870DD6EE4}" type="pres">
      <dgm:prSet presAssocID="{D8C8DFF6-F056-404D-8702-51549ECA3F3C}" presName="FourConn_3-4" presStyleLbl="fgAccFollowNode1" presStyleIdx="2" presStyleCnt="3">
        <dgm:presLayoutVars>
          <dgm:bulletEnabled val="1"/>
        </dgm:presLayoutVars>
      </dgm:prSet>
      <dgm:spPr/>
      <dgm:t>
        <a:bodyPr/>
        <a:lstStyle/>
        <a:p>
          <a:endParaRPr lang="en-US"/>
        </a:p>
      </dgm:t>
    </dgm:pt>
    <dgm:pt modelId="{CC69BE17-66FA-4078-AF39-65C56CA47545}" type="pres">
      <dgm:prSet presAssocID="{D8C8DFF6-F056-404D-8702-51549ECA3F3C}" presName="FourNodes_1_text" presStyleLbl="node1" presStyleIdx="3" presStyleCnt="4">
        <dgm:presLayoutVars>
          <dgm:bulletEnabled val="1"/>
        </dgm:presLayoutVars>
      </dgm:prSet>
      <dgm:spPr/>
      <dgm:t>
        <a:bodyPr/>
        <a:lstStyle/>
        <a:p>
          <a:endParaRPr lang="en-US"/>
        </a:p>
      </dgm:t>
    </dgm:pt>
    <dgm:pt modelId="{95EA558D-9647-469F-8EB3-F3452169A51F}" type="pres">
      <dgm:prSet presAssocID="{D8C8DFF6-F056-404D-8702-51549ECA3F3C}" presName="FourNodes_2_text" presStyleLbl="node1" presStyleIdx="3" presStyleCnt="4">
        <dgm:presLayoutVars>
          <dgm:bulletEnabled val="1"/>
        </dgm:presLayoutVars>
      </dgm:prSet>
      <dgm:spPr/>
      <dgm:t>
        <a:bodyPr/>
        <a:lstStyle/>
        <a:p>
          <a:endParaRPr lang="en-US"/>
        </a:p>
      </dgm:t>
    </dgm:pt>
    <dgm:pt modelId="{8473912A-71D4-4F21-83D4-3C6D10DC07F2}" type="pres">
      <dgm:prSet presAssocID="{D8C8DFF6-F056-404D-8702-51549ECA3F3C}" presName="FourNodes_3_text" presStyleLbl="node1" presStyleIdx="3" presStyleCnt="4">
        <dgm:presLayoutVars>
          <dgm:bulletEnabled val="1"/>
        </dgm:presLayoutVars>
      </dgm:prSet>
      <dgm:spPr/>
      <dgm:t>
        <a:bodyPr/>
        <a:lstStyle/>
        <a:p>
          <a:endParaRPr lang="en-US"/>
        </a:p>
      </dgm:t>
    </dgm:pt>
    <dgm:pt modelId="{5A51DBE0-3336-4BE9-809C-323F3CBFF5B6}" type="pres">
      <dgm:prSet presAssocID="{D8C8DFF6-F056-404D-8702-51549ECA3F3C}" presName="FourNodes_4_text" presStyleLbl="node1" presStyleIdx="3" presStyleCnt="4">
        <dgm:presLayoutVars>
          <dgm:bulletEnabled val="1"/>
        </dgm:presLayoutVars>
      </dgm:prSet>
      <dgm:spPr/>
      <dgm:t>
        <a:bodyPr/>
        <a:lstStyle/>
        <a:p>
          <a:endParaRPr lang="en-US"/>
        </a:p>
      </dgm:t>
    </dgm:pt>
  </dgm:ptLst>
  <dgm:cxnLst>
    <dgm:cxn modelId="{C056AFAC-7A3A-4F73-AEF6-B255EAD971DC}" srcId="{D8C8DFF6-F056-404D-8702-51549ECA3F3C}" destId="{B32D5269-6687-43A9-ACE5-C62B791FE04C}" srcOrd="0" destOrd="0" parTransId="{92D59ADA-F2C2-474A-BB14-1047F3B6CB02}" sibTransId="{64A1D71C-C8F3-4490-B205-B2BF620DDC75}"/>
    <dgm:cxn modelId="{5509B013-A270-43F4-B802-7CD932840C78}" type="presOf" srcId="{0F080CBD-48EA-4454-BF55-06764CD9DB92}" destId="{5A51DBE0-3336-4BE9-809C-323F3CBFF5B6}" srcOrd="1" destOrd="0" presId="urn:microsoft.com/office/officeart/2005/8/layout/vProcess5"/>
    <dgm:cxn modelId="{88D68AAC-CB8E-442F-B228-B34F0617816A}" type="presOf" srcId="{64A1D71C-C8F3-4490-B205-B2BF620DDC75}" destId="{39EDFDDB-C459-49D1-A46A-05485AF4725B}" srcOrd="0" destOrd="0" presId="urn:microsoft.com/office/officeart/2005/8/layout/vProcess5"/>
    <dgm:cxn modelId="{1A102D04-353A-4300-A753-9AED1B09FEF5}" type="presOf" srcId="{B32D5269-6687-43A9-ACE5-C62B791FE04C}" destId="{CC69BE17-66FA-4078-AF39-65C56CA47545}" srcOrd="1" destOrd="0" presId="urn:microsoft.com/office/officeart/2005/8/layout/vProcess5"/>
    <dgm:cxn modelId="{02D3B430-51BC-45C0-9070-55460EE2E479}" srcId="{D8C8DFF6-F056-404D-8702-51549ECA3F3C}" destId="{29C58FB0-B576-4F8A-828D-336527670129}" srcOrd="2" destOrd="0" parTransId="{ED901D0B-6AD3-421F-89C6-50D987CEF6C3}" sibTransId="{3A3DB306-D6BC-4F4A-9A02-0973929FF6F4}"/>
    <dgm:cxn modelId="{A271596A-2FEA-4C14-9A93-790A6C37AC49}" type="presOf" srcId="{29C58FB0-B576-4F8A-828D-336527670129}" destId="{8473912A-71D4-4F21-83D4-3C6D10DC07F2}" srcOrd="1" destOrd="0" presId="urn:microsoft.com/office/officeart/2005/8/layout/vProcess5"/>
    <dgm:cxn modelId="{BA262A95-F044-420D-8287-247D5F045A52}" type="presOf" srcId="{B32D5269-6687-43A9-ACE5-C62B791FE04C}" destId="{2CA17825-5489-4E19-AE2F-3E80D8D4C66D}" srcOrd="0" destOrd="0" presId="urn:microsoft.com/office/officeart/2005/8/layout/vProcess5"/>
    <dgm:cxn modelId="{81A1B4B4-1AB9-44AC-ABB8-80A020B23C57}" type="presOf" srcId="{3A3DB306-D6BC-4F4A-9A02-0973929FF6F4}" destId="{CD1A2771-DF83-4C48-A2E5-158870DD6EE4}" srcOrd="0" destOrd="0" presId="urn:microsoft.com/office/officeart/2005/8/layout/vProcess5"/>
    <dgm:cxn modelId="{0EB830D7-3F3F-4524-A06A-9BF66851B96A}" type="presOf" srcId="{AC36D270-740B-471D-BEDD-FD5B06288374}" destId="{0C78DA53-0E34-4FE4-837C-F87D33118734}" srcOrd="0" destOrd="0" presId="urn:microsoft.com/office/officeart/2005/8/layout/vProcess5"/>
    <dgm:cxn modelId="{70C24ECC-3EDF-4FF7-ABCA-82F7EBCD84D5}" srcId="{D8C8DFF6-F056-404D-8702-51549ECA3F3C}" destId="{1CA8B3FE-CCDE-4BF4-B328-397901C0F61F}" srcOrd="1" destOrd="0" parTransId="{79FA868C-1430-4939-BB26-73B06612AD5A}" sibTransId="{AC36D270-740B-471D-BEDD-FD5B06288374}"/>
    <dgm:cxn modelId="{3C6E4761-D300-45BE-A846-8002BD412A57}" type="presOf" srcId="{29C58FB0-B576-4F8A-828D-336527670129}" destId="{DF927017-5F31-4780-9D8D-8CF3E74C7B91}" srcOrd="0" destOrd="0" presId="urn:microsoft.com/office/officeart/2005/8/layout/vProcess5"/>
    <dgm:cxn modelId="{368773F4-7495-4B25-A6DA-742ADE5522F9}" type="presOf" srcId="{D8C8DFF6-F056-404D-8702-51549ECA3F3C}" destId="{393DB773-A61B-4643-82D9-E3801522D9B3}" srcOrd="0" destOrd="0" presId="urn:microsoft.com/office/officeart/2005/8/layout/vProcess5"/>
    <dgm:cxn modelId="{FB8C4F22-FCBD-4928-8FFC-A9516939B326}" type="presOf" srcId="{1CA8B3FE-CCDE-4BF4-B328-397901C0F61F}" destId="{9A24ACDF-9587-422C-A428-5059F916332A}" srcOrd="0" destOrd="0" presId="urn:microsoft.com/office/officeart/2005/8/layout/vProcess5"/>
    <dgm:cxn modelId="{49E37AC2-895B-48DA-B58A-888564F902CE}" srcId="{D8C8DFF6-F056-404D-8702-51549ECA3F3C}" destId="{0F080CBD-48EA-4454-BF55-06764CD9DB92}" srcOrd="3" destOrd="0" parTransId="{D385FF90-18DA-44CC-9766-60A7451C90F0}" sibTransId="{ADBDCB4B-3522-422C-880E-673E2C7F6F83}"/>
    <dgm:cxn modelId="{355DA73A-94D7-48F1-AF10-BC10AE73405F}" type="presOf" srcId="{0F080CBD-48EA-4454-BF55-06764CD9DB92}" destId="{256F9002-5E4D-4232-97EE-4A03702E125A}" srcOrd="0" destOrd="0" presId="urn:microsoft.com/office/officeart/2005/8/layout/vProcess5"/>
    <dgm:cxn modelId="{A9AB4B2E-88B2-45B8-A05A-5116CB7E44D7}" type="presOf" srcId="{1CA8B3FE-CCDE-4BF4-B328-397901C0F61F}" destId="{95EA558D-9647-469F-8EB3-F3452169A51F}" srcOrd="1" destOrd="0" presId="urn:microsoft.com/office/officeart/2005/8/layout/vProcess5"/>
    <dgm:cxn modelId="{C547E4B7-1115-4A9F-900D-419A8D5D6995}" type="presParOf" srcId="{393DB773-A61B-4643-82D9-E3801522D9B3}" destId="{5BA0B253-F68D-445B-88D7-362FA71B64CE}" srcOrd="0" destOrd="0" presId="urn:microsoft.com/office/officeart/2005/8/layout/vProcess5"/>
    <dgm:cxn modelId="{3DC64C9D-8B8A-4E11-8A66-48415357F526}" type="presParOf" srcId="{393DB773-A61B-4643-82D9-E3801522D9B3}" destId="{2CA17825-5489-4E19-AE2F-3E80D8D4C66D}" srcOrd="1" destOrd="0" presId="urn:microsoft.com/office/officeart/2005/8/layout/vProcess5"/>
    <dgm:cxn modelId="{46D05729-B662-4BB4-B3F2-62458B089DD1}" type="presParOf" srcId="{393DB773-A61B-4643-82D9-E3801522D9B3}" destId="{9A24ACDF-9587-422C-A428-5059F916332A}" srcOrd="2" destOrd="0" presId="urn:microsoft.com/office/officeart/2005/8/layout/vProcess5"/>
    <dgm:cxn modelId="{23C63F7C-9B92-409F-8009-FD18F52E2216}" type="presParOf" srcId="{393DB773-A61B-4643-82D9-E3801522D9B3}" destId="{DF927017-5F31-4780-9D8D-8CF3E74C7B91}" srcOrd="3" destOrd="0" presId="urn:microsoft.com/office/officeart/2005/8/layout/vProcess5"/>
    <dgm:cxn modelId="{C1EB4742-81CF-4988-9537-B71383F7A5CE}" type="presParOf" srcId="{393DB773-A61B-4643-82D9-E3801522D9B3}" destId="{256F9002-5E4D-4232-97EE-4A03702E125A}" srcOrd="4" destOrd="0" presId="urn:microsoft.com/office/officeart/2005/8/layout/vProcess5"/>
    <dgm:cxn modelId="{982B1B00-F14A-4808-AA67-EA595471AA9F}" type="presParOf" srcId="{393DB773-A61B-4643-82D9-E3801522D9B3}" destId="{39EDFDDB-C459-49D1-A46A-05485AF4725B}" srcOrd="5" destOrd="0" presId="urn:microsoft.com/office/officeart/2005/8/layout/vProcess5"/>
    <dgm:cxn modelId="{E81B3731-8632-4D72-B8C8-60F2122CA4AF}" type="presParOf" srcId="{393DB773-A61B-4643-82D9-E3801522D9B3}" destId="{0C78DA53-0E34-4FE4-837C-F87D33118734}" srcOrd="6" destOrd="0" presId="urn:microsoft.com/office/officeart/2005/8/layout/vProcess5"/>
    <dgm:cxn modelId="{435412C8-264C-434B-BD77-D7ACA35CE937}" type="presParOf" srcId="{393DB773-A61B-4643-82D9-E3801522D9B3}" destId="{CD1A2771-DF83-4C48-A2E5-158870DD6EE4}" srcOrd="7" destOrd="0" presId="urn:microsoft.com/office/officeart/2005/8/layout/vProcess5"/>
    <dgm:cxn modelId="{67C65BA5-F493-4530-9F65-785C4E9E2043}" type="presParOf" srcId="{393DB773-A61B-4643-82D9-E3801522D9B3}" destId="{CC69BE17-66FA-4078-AF39-65C56CA47545}" srcOrd="8" destOrd="0" presId="urn:microsoft.com/office/officeart/2005/8/layout/vProcess5"/>
    <dgm:cxn modelId="{29384138-1C37-496E-BE7A-AA11C3370145}" type="presParOf" srcId="{393DB773-A61B-4643-82D9-E3801522D9B3}" destId="{95EA558D-9647-469F-8EB3-F3452169A51F}" srcOrd="9" destOrd="0" presId="urn:microsoft.com/office/officeart/2005/8/layout/vProcess5"/>
    <dgm:cxn modelId="{00FA7D37-E5D9-4D4F-A286-26BF5FD4F1C4}" type="presParOf" srcId="{393DB773-A61B-4643-82D9-E3801522D9B3}" destId="{8473912A-71D4-4F21-83D4-3C6D10DC07F2}" srcOrd="10" destOrd="0" presId="urn:microsoft.com/office/officeart/2005/8/layout/vProcess5"/>
    <dgm:cxn modelId="{86695A51-57FD-4CD7-8E41-0714430BCAEA}" type="presParOf" srcId="{393DB773-A61B-4643-82D9-E3801522D9B3}" destId="{5A51DBE0-3336-4BE9-809C-323F3CBFF5B6}"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72C7BA8-E50B-41BB-B032-DB80AE6C3A39}" type="doc">
      <dgm:prSet loTypeId="urn:microsoft.com/office/officeart/2005/8/layout/vProcess5" loCatId="process" qsTypeId="urn:microsoft.com/office/officeart/2005/8/quickstyle/simple3" qsCatId="simple" csTypeId="urn:microsoft.com/office/officeart/2005/8/colors/accent0_3" csCatId="mainScheme" phldr="1"/>
      <dgm:spPr/>
    </dgm:pt>
    <dgm:pt modelId="{69D42D78-797A-4F60-B694-A34356EC6D27}">
      <dgm:prSet phldrT="[Text]" custT="1"/>
      <dgm:spPr/>
      <dgm:t>
        <a:bodyPr/>
        <a:lstStyle/>
        <a:p>
          <a:pPr rtl="1"/>
          <a:r>
            <a:rPr lang="fa-IR" sz="2000" smtClean="0">
              <a:cs typeface="B Nazanin" pitchFamily="2" charset="-78"/>
            </a:rPr>
            <a:t>دژ حکومتی</a:t>
          </a:r>
          <a:endParaRPr lang="fa-IR" sz="2000" dirty="0">
            <a:cs typeface="B Nazanin" pitchFamily="2" charset="-78"/>
          </a:endParaRPr>
        </a:p>
      </dgm:t>
    </dgm:pt>
    <dgm:pt modelId="{432A3F07-9DF4-4B0F-899D-58CA2C566DF6}" type="parTrans" cxnId="{EF7BF790-89BB-4245-B4D8-6125FB1C5713}">
      <dgm:prSet/>
      <dgm:spPr/>
      <dgm:t>
        <a:bodyPr/>
        <a:lstStyle/>
        <a:p>
          <a:pPr rtl="1"/>
          <a:endParaRPr lang="fa-IR">
            <a:solidFill>
              <a:schemeClr val="bg1"/>
            </a:solidFill>
          </a:endParaRPr>
        </a:p>
      </dgm:t>
    </dgm:pt>
    <dgm:pt modelId="{E5A88721-B5FD-47BD-A7E3-191BC6E81515}" type="sibTrans" cxnId="{EF7BF790-89BB-4245-B4D8-6125FB1C5713}">
      <dgm:prSet/>
      <dgm:spPr/>
      <dgm:t>
        <a:bodyPr/>
        <a:lstStyle/>
        <a:p>
          <a:pPr rtl="1"/>
          <a:endParaRPr lang="fa-IR">
            <a:solidFill>
              <a:schemeClr val="bg1"/>
            </a:solidFill>
          </a:endParaRPr>
        </a:p>
      </dgm:t>
    </dgm:pt>
    <dgm:pt modelId="{4E2A0D83-1825-4409-BC4D-C6B1FFA15D92}">
      <dgm:prSet phldrT="[Text]" custT="1"/>
      <dgm:spPr/>
      <dgm:t>
        <a:bodyPr/>
        <a:lstStyle/>
        <a:p>
          <a:pPr rtl="1"/>
          <a:r>
            <a:rPr lang="fa-IR" sz="2000" smtClean="0">
              <a:cs typeface="B Nazanin" pitchFamily="2" charset="-78"/>
            </a:rPr>
            <a:t>شار میانی</a:t>
          </a:r>
          <a:endParaRPr lang="fa-IR" sz="2000" dirty="0">
            <a:cs typeface="B Nazanin" pitchFamily="2" charset="-78"/>
          </a:endParaRPr>
        </a:p>
      </dgm:t>
    </dgm:pt>
    <dgm:pt modelId="{E8D86A9B-D2C6-48F2-911A-4E5CDAA1217D}" type="parTrans" cxnId="{13F3B30E-CD39-429B-9CEC-88532F969960}">
      <dgm:prSet/>
      <dgm:spPr/>
      <dgm:t>
        <a:bodyPr/>
        <a:lstStyle/>
        <a:p>
          <a:pPr rtl="1"/>
          <a:endParaRPr lang="fa-IR">
            <a:solidFill>
              <a:schemeClr val="bg1"/>
            </a:solidFill>
          </a:endParaRPr>
        </a:p>
      </dgm:t>
    </dgm:pt>
    <dgm:pt modelId="{F3DE8177-0893-48DA-93A4-01765BED873D}" type="sibTrans" cxnId="{13F3B30E-CD39-429B-9CEC-88532F969960}">
      <dgm:prSet/>
      <dgm:spPr/>
      <dgm:t>
        <a:bodyPr/>
        <a:lstStyle/>
        <a:p>
          <a:pPr rtl="1"/>
          <a:endParaRPr lang="fa-IR">
            <a:solidFill>
              <a:schemeClr val="bg1"/>
            </a:solidFill>
          </a:endParaRPr>
        </a:p>
      </dgm:t>
    </dgm:pt>
    <dgm:pt modelId="{95CA434B-79F9-409C-840D-5EFCFC85F040}">
      <dgm:prSet phldrT="[Text]" custT="1"/>
      <dgm:spPr/>
      <dgm:t>
        <a:bodyPr/>
        <a:lstStyle/>
        <a:p>
          <a:pPr rtl="1"/>
          <a:r>
            <a:rPr lang="fa-IR" sz="2000" smtClean="0">
              <a:cs typeface="B Nazanin" pitchFamily="2" charset="-78"/>
            </a:rPr>
            <a:t>شار بیرونی</a:t>
          </a:r>
          <a:endParaRPr lang="fa-IR" sz="2000" dirty="0">
            <a:cs typeface="B Nazanin" pitchFamily="2" charset="-78"/>
          </a:endParaRPr>
        </a:p>
      </dgm:t>
    </dgm:pt>
    <dgm:pt modelId="{ED5D127B-9B05-4A1C-BB79-C2FDA37D9D42}" type="parTrans" cxnId="{A5D49F15-E667-4690-B696-E0343EF2D2F0}">
      <dgm:prSet/>
      <dgm:spPr/>
      <dgm:t>
        <a:bodyPr/>
        <a:lstStyle/>
        <a:p>
          <a:pPr rtl="1"/>
          <a:endParaRPr lang="fa-IR">
            <a:solidFill>
              <a:schemeClr val="bg1"/>
            </a:solidFill>
          </a:endParaRPr>
        </a:p>
      </dgm:t>
    </dgm:pt>
    <dgm:pt modelId="{05953130-D3D9-4F46-8375-A7DA146B6C8D}" type="sibTrans" cxnId="{A5D49F15-E667-4690-B696-E0343EF2D2F0}">
      <dgm:prSet/>
      <dgm:spPr/>
      <dgm:t>
        <a:bodyPr/>
        <a:lstStyle/>
        <a:p>
          <a:pPr rtl="1"/>
          <a:endParaRPr lang="fa-IR">
            <a:solidFill>
              <a:schemeClr val="bg1"/>
            </a:solidFill>
          </a:endParaRPr>
        </a:p>
      </dgm:t>
    </dgm:pt>
    <dgm:pt modelId="{DFB295A2-08C5-4D36-9486-9FA30CED273C}">
      <dgm:prSet phldrT="[Text]" custT="1"/>
      <dgm:spPr/>
      <dgm:t>
        <a:bodyPr/>
        <a:lstStyle/>
        <a:p>
          <a:pPr rtl="1"/>
          <a:r>
            <a:rPr lang="fa-IR" sz="2000" smtClean="0">
              <a:cs typeface="B Nazanin" pitchFamily="2" charset="-78"/>
            </a:rPr>
            <a:t>میدان</a:t>
          </a:r>
          <a:endParaRPr lang="fa-IR" sz="2000" dirty="0">
            <a:cs typeface="B Nazanin" pitchFamily="2" charset="-78"/>
          </a:endParaRPr>
        </a:p>
      </dgm:t>
    </dgm:pt>
    <dgm:pt modelId="{7CB8D796-0CEB-40A1-A11B-CDB016FDA37C}" type="parTrans" cxnId="{E93ACFAD-F67E-48F4-B144-77584E44317D}">
      <dgm:prSet/>
      <dgm:spPr/>
      <dgm:t>
        <a:bodyPr/>
        <a:lstStyle/>
        <a:p>
          <a:pPr rtl="1"/>
          <a:endParaRPr lang="fa-IR">
            <a:solidFill>
              <a:schemeClr val="bg1"/>
            </a:solidFill>
          </a:endParaRPr>
        </a:p>
      </dgm:t>
    </dgm:pt>
    <dgm:pt modelId="{D10ABC2E-8189-48F9-AC3E-AA40E3DB77AE}" type="sibTrans" cxnId="{E93ACFAD-F67E-48F4-B144-77584E44317D}">
      <dgm:prSet/>
      <dgm:spPr/>
      <dgm:t>
        <a:bodyPr/>
        <a:lstStyle/>
        <a:p>
          <a:pPr rtl="1"/>
          <a:endParaRPr lang="fa-IR">
            <a:solidFill>
              <a:schemeClr val="bg1"/>
            </a:solidFill>
          </a:endParaRPr>
        </a:p>
      </dgm:t>
    </dgm:pt>
    <dgm:pt modelId="{F792F8EE-36E5-4AF5-85C7-E73878220D3E}">
      <dgm:prSet phldrT="[Text]" custT="1"/>
      <dgm:spPr/>
      <dgm:t>
        <a:bodyPr/>
        <a:lstStyle/>
        <a:p>
          <a:pPr rtl="1"/>
          <a:r>
            <a:rPr lang="fa-IR" sz="2000" smtClean="0">
              <a:cs typeface="B Nazanin" pitchFamily="2" charset="-78"/>
            </a:rPr>
            <a:t>بازار</a:t>
          </a:r>
          <a:endParaRPr lang="fa-IR" sz="3300" dirty="0">
            <a:cs typeface="B Nazanin" pitchFamily="2" charset="-78"/>
          </a:endParaRPr>
        </a:p>
      </dgm:t>
    </dgm:pt>
    <dgm:pt modelId="{C2224787-DC8E-47F7-893E-960AC5F23B45}" type="parTrans" cxnId="{73CBD3F8-783A-46D7-AFC1-12118011EAFE}">
      <dgm:prSet/>
      <dgm:spPr/>
      <dgm:t>
        <a:bodyPr/>
        <a:lstStyle/>
        <a:p>
          <a:pPr rtl="1"/>
          <a:endParaRPr lang="fa-IR">
            <a:solidFill>
              <a:schemeClr val="bg1"/>
            </a:solidFill>
          </a:endParaRPr>
        </a:p>
      </dgm:t>
    </dgm:pt>
    <dgm:pt modelId="{509EFA0F-EAA1-4C36-95C4-73217C0BDA2B}" type="sibTrans" cxnId="{73CBD3F8-783A-46D7-AFC1-12118011EAFE}">
      <dgm:prSet/>
      <dgm:spPr/>
      <dgm:t>
        <a:bodyPr/>
        <a:lstStyle/>
        <a:p>
          <a:pPr rtl="1"/>
          <a:endParaRPr lang="fa-IR">
            <a:solidFill>
              <a:schemeClr val="bg1"/>
            </a:solidFill>
          </a:endParaRPr>
        </a:p>
      </dgm:t>
    </dgm:pt>
    <dgm:pt modelId="{B4004CEE-6595-4128-9C1E-A5571C77355E}" type="pres">
      <dgm:prSet presAssocID="{872C7BA8-E50B-41BB-B032-DB80AE6C3A39}" presName="outerComposite" presStyleCnt="0">
        <dgm:presLayoutVars>
          <dgm:chMax val="5"/>
          <dgm:dir/>
          <dgm:resizeHandles val="exact"/>
        </dgm:presLayoutVars>
      </dgm:prSet>
      <dgm:spPr/>
    </dgm:pt>
    <dgm:pt modelId="{25D65117-D82A-4590-9924-30A413220020}" type="pres">
      <dgm:prSet presAssocID="{872C7BA8-E50B-41BB-B032-DB80AE6C3A39}" presName="dummyMaxCanvas" presStyleCnt="0">
        <dgm:presLayoutVars/>
      </dgm:prSet>
      <dgm:spPr/>
    </dgm:pt>
    <dgm:pt modelId="{A5714398-FBBA-446D-BBDF-8C472B1656D2}" type="pres">
      <dgm:prSet presAssocID="{872C7BA8-E50B-41BB-B032-DB80AE6C3A39}" presName="FiveNodes_1" presStyleLbl="node1" presStyleIdx="0" presStyleCnt="5">
        <dgm:presLayoutVars>
          <dgm:bulletEnabled val="1"/>
        </dgm:presLayoutVars>
      </dgm:prSet>
      <dgm:spPr/>
      <dgm:t>
        <a:bodyPr/>
        <a:lstStyle/>
        <a:p>
          <a:endParaRPr lang="en-US"/>
        </a:p>
      </dgm:t>
    </dgm:pt>
    <dgm:pt modelId="{61EA869E-70F7-4D4E-BCE3-4CD36C2AFA0E}" type="pres">
      <dgm:prSet presAssocID="{872C7BA8-E50B-41BB-B032-DB80AE6C3A39}" presName="FiveNodes_2" presStyleLbl="node1" presStyleIdx="1" presStyleCnt="5">
        <dgm:presLayoutVars>
          <dgm:bulletEnabled val="1"/>
        </dgm:presLayoutVars>
      </dgm:prSet>
      <dgm:spPr/>
      <dgm:t>
        <a:bodyPr/>
        <a:lstStyle/>
        <a:p>
          <a:endParaRPr lang="en-US"/>
        </a:p>
      </dgm:t>
    </dgm:pt>
    <dgm:pt modelId="{8DD04FD9-EF04-46A7-AF79-39E15160D16D}" type="pres">
      <dgm:prSet presAssocID="{872C7BA8-E50B-41BB-B032-DB80AE6C3A39}" presName="FiveNodes_3" presStyleLbl="node1" presStyleIdx="2" presStyleCnt="5">
        <dgm:presLayoutVars>
          <dgm:bulletEnabled val="1"/>
        </dgm:presLayoutVars>
      </dgm:prSet>
      <dgm:spPr/>
      <dgm:t>
        <a:bodyPr/>
        <a:lstStyle/>
        <a:p>
          <a:endParaRPr lang="en-US"/>
        </a:p>
      </dgm:t>
    </dgm:pt>
    <dgm:pt modelId="{C4B865C5-D852-4E59-9626-2A187D71B03A}" type="pres">
      <dgm:prSet presAssocID="{872C7BA8-E50B-41BB-B032-DB80AE6C3A39}" presName="FiveNodes_4" presStyleLbl="node1" presStyleIdx="3" presStyleCnt="5">
        <dgm:presLayoutVars>
          <dgm:bulletEnabled val="1"/>
        </dgm:presLayoutVars>
      </dgm:prSet>
      <dgm:spPr/>
      <dgm:t>
        <a:bodyPr/>
        <a:lstStyle/>
        <a:p>
          <a:endParaRPr lang="en-US"/>
        </a:p>
      </dgm:t>
    </dgm:pt>
    <dgm:pt modelId="{E2D8A688-F5CF-4DE5-8A00-A788D236BB82}" type="pres">
      <dgm:prSet presAssocID="{872C7BA8-E50B-41BB-B032-DB80AE6C3A39}" presName="FiveNodes_5" presStyleLbl="node1" presStyleIdx="4" presStyleCnt="5">
        <dgm:presLayoutVars>
          <dgm:bulletEnabled val="1"/>
        </dgm:presLayoutVars>
      </dgm:prSet>
      <dgm:spPr/>
      <dgm:t>
        <a:bodyPr/>
        <a:lstStyle/>
        <a:p>
          <a:endParaRPr lang="en-US"/>
        </a:p>
      </dgm:t>
    </dgm:pt>
    <dgm:pt modelId="{58C6359C-2490-4DEA-96CD-8E9C7934087F}" type="pres">
      <dgm:prSet presAssocID="{872C7BA8-E50B-41BB-B032-DB80AE6C3A39}" presName="FiveConn_1-2" presStyleLbl="fgAccFollowNode1" presStyleIdx="0" presStyleCnt="4">
        <dgm:presLayoutVars>
          <dgm:bulletEnabled val="1"/>
        </dgm:presLayoutVars>
      </dgm:prSet>
      <dgm:spPr/>
      <dgm:t>
        <a:bodyPr/>
        <a:lstStyle/>
        <a:p>
          <a:endParaRPr lang="en-US"/>
        </a:p>
      </dgm:t>
    </dgm:pt>
    <dgm:pt modelId="{BD522550-E5FB-49AF-840C-DF5A876F2F2C}" type="pres">
      <dgm:prSet presAssocID="{872C7BA8-E50B-41BB-B032-DB80AE6C3A39}" presName="FiveConn_2-3" presStyleLbl="fgAccFollowNode1" presStyleIdx="1" presStyleCnt="4">
        <dgm:presLayoutVars>
          <dgm:bulletEnabled val="1"/>
        </dgm:presLayoutVars>
      </dgm:prSet>
      <dgm:spPr/>
      <dgm:t>
        <a:bodyPr/>
        <a:lstStyle/>
        <a:p>
          <a:endParaRPr lang="en-US"/>
        </a:p>
      </dgm:t>
    </dgm:pt>
    <dgm:pt modelId="{E6DE594E-5BF9-4A73-A07F-C420829723D4}" type="pres">
      <dgm:prSet presAssocID="{872C7BA8-E50B-41BB-B032-DB80AE6C3A39}" presName="FiveConn_3-4" presStyleLbl="fgAccFollowNode1" presStyleIdx="2" presStyleCnt="4">
        <dgm:presLayoutVars>
          <dgm:bulletEnabled val="1"/>
        </dgm:presLayoutVars>
      </dgm:prSet>
      <dgm:spPr/>
      <dgm:t>
        <a:bodyPr/>
        <a:lstStyle/>
        <a:p>
          <a:endParaRPr lang="en-US"/>
        </a:p>
      </dgm:t>
    </dgm:pt>
    <dgm:pt modelId="{4B4DB513-A9C2-4C00-99F7-E6023A9D9FD6}" type="pres">
      <dgm:prSet presAssocID="{872C7BA8-E50B-41BB-B032-DB80AE6C3A39}" presName="FiveConn_4-5" presStyleLbl="fgAccFollowNode1" presStyleIdx="3" presStyleCnt="4">
        <dgm:presLayoutVars>
          <dgm:bulletEnabled val="1"/>
        </dgm:presLayoutVars>
      </dgm:prSet>
      <dgm:spPr/>
      <dgm:t>
        <a:bodyPr/>
        <a:lstStyle/>
        <a:p>
          <a:endParaRPr lang="en-US"/>
        </a:p>
      </dgm:t>
    </dgm:pt>
    <dgm:pt modelId="{48DC266D-3FBB-4472-AFE2-22929E025031}" type="pres">
      <dgm:prSet presAssocID="{872C7BA8-E50B-41BB-B032-DB80AE6C3A39}" presName="FiveNodes_1_text" presStyleLbl="node1" presStyleIdx="4" presStyleCnt="5">
        <dgm:presLayoutVars>
          <dgm:bulletEnabled val="1"/>
        </dgm:presLayoutVars>
      </dgm:prSet>
      <dgm:spPr/>
      <dgm:t>
        <a:bodyPr/>
        <a:lstStyle/>
        <a:p>
          <a:endParaRPr lang="en-US"/>
        </a:p>
      </dgm:t>
    </dgm:pt>
    <dgm:pt modelId="{1C9379B1-92F1-434B-A8B5-A35239A7E2FA}" type="pres">
      <dgm:prSet presAssocID="{872C7BA8-E50B-41BB-B032-DB80AE6C3A39}" presName="FiveNodes_2_text" presStyleLbl="node1" presStyleIdx="4" presStyleCnt="5">
        <dgm:presLayoutVars>
          <dgm:bulletEnabled val="1"/>
        </dgm:presLayoutVars>
      </dgm:prSet>
      <dgm:spPr/>
      <dgm:t>
        <a:bodyPr/>
        <a:lstStyle/>
        <a:p>
          <a:endParaRPr lang="en-US"/>
        </a:p>
      </dgm:t>
    </dgm:pt>
    <dgm:pt modelId="{4A3EADD8-E1E8-454D-8B2E-CA27C883D7A7}" type="pres">
      <dgm:prSet presAssocID="{872C7BA8-E50B-41BB-B032-DB80AE6C3A39}" presName="FiveNodes_3_text" presStyleLbl="node1" presStyleIdx="4" presStyleCnt="5">
        <dgm:presLayoutVars>
          <dgm:bulletEnabled val="1"/>
        </dgm:presLayoutVars>
      </dgm:prSet>
      <dgm:spPr/>
      <dgm:t>
        <a:bodyPr/>
        <a:lstStyle/>
        <a:p>
          <a:endParaRPr lang="en-US"/>
        </a:p>
      </dgm:t>
    </dgm:pt>
    <dgm:pt modelId="{44D62AB9-4A64-433D-AC43-698330F0CBB4}" type="pres">
      <dgm:prSet presAssocID="{872C7BA8-E50B-41BB-B032-DB80AE6C3A39}" presName="FiveNodes_4_text" presStyleLbl="node1" presStyleIdx="4" presStyleCnt="5">
        <dgm:presLayoutVars>
          <dgm:bulletEnabled val="1"/>
        </dgm:presLayoutVars>
      </dgm:prSet>
      <dgm:spPr/>
      <dgm:t>
        <a:bodyPr/>
        <a:lstStyle/>
        <a:p>
          <a:endParaRPr lang="en-US"/>
        </a:p>
      </dgm:t>
    </dgm:pt>
    <dgm:pt modelId="{19A1AE4E-CCEB-496D-8AB1-82FDE7DDF19C}" type="pres">
      <dgm:prSet presAssocID="{872C7BA8-E50B-41BB-B032-DB80AE6C3A39}" presName="FiveNodes_5_text" presStyleLbl="node1" presStyleIdx="4" presStyleCnt="5">
        <dgm:presLayoutVars>
          <dgm:bulletEnabled val="1"/>
        </dgm:presLayoutVars>
      </dgm:prSet>
      <dgm:spPr/>
      <dgm:t>
        <a:bodyPr/>
        <a:lstStyle/>
        <a:p>
          <a:endParaRPr lang="en-US"/>
        </a:p>
      </dgm:t>
    </dgm:pt>
  </dgm:ptLst>
  <dgm:cxnLst>
    <dgm:cxn modelId="{A52725BF-FF8E-4F9B-A3A7-06F04CC973C8}" type="presOf" srcId="{F3DE8177-0893-48DA-93A4-01765BED873D}" destId="{BD522550-E5FB-49AF-840C-DF5A876F2F2C}" srcOrd="0" destOrd="0" presId="urn:microsoft.com/office/officeart/2005/8/layout/vProcess5"/>
    <dgm:cxn modelId="{5ECCEE99-762A-4B9C-B2BD-A8B213E6381C}" type="presOf" srcId="{DFB295A2-08C5-4D36-9486-9FA30CED273C}" destId="{E2D8A688-F5CF-4DE5-8A00-A788D236BB82}" srcOrd="0" destOrd="0" presId="urn:microsoft.com/office/officeart/2005/8/layout/vProcess5"/>
    <dgm:cxn modelId="{983A5C5C-EE2A-4682-B4C8-1313242B4BD1}" type="presOf" srcId="{05953130-D3D9-4F46-8375-A7DA146B6C8D}" destId="{E6DE594E-5BF9-4A73-A07F-C420829723D4}" srcOrd="0" destOrd="0" presId="urn:microsoft.com/office/officeart/2005/8/layout/vProcess5"/>
    <dgm:cxn modelId="{73CBD3F8-783A-46D7-AFC1-12118011EAFE}" srcId="{872C7BA8-E50B-41BB-B032-DB80AE6C3A39}" destId="{F792F8EE-36E5-4AF5-85C7-E73878220D3E}" srcOrd="3" destOrd="0" parTransId="{C2224787-DC8E-47F7-893E-960AC5F23B45}" sibTransId="{509EFA0F-EAA1-4C36-95C4-73217C0BDA2B}"/>
    <dgm:cxn modelId="{79791D4E-8287-4357-A58F-1CD9B31A8C78}" type="presOf" srcId="{F792F8EE-36E5-4AF5-85C7-E73878220D3E}" destId="{C4B865C5-D852-4E59-9626-2A187D71B03A}" srcOrd="0" destOrd="0" presId="urn:microsoft.com/office/officeart/2005/8/layout/vProcess5"/>
    <dgm:cxn modelId="{F679C20F-7CB5-4D0A-A469-0FB36B29FDCC}" type="presOf" srcId="{95CA434B-79F9-409C-840D-5EFCFC85F040}" destId="{4A3EADD8-E1E8-454D-8B2E-CA27C883D7A7}" srcOrd="1" destOrd="0" presId="urn:microsoft.com/office/officeart/2005/8/layout/vProcess5"/>
    <dgm:cxn modelId="{B8DFEC14-6FD2-4CBB-9DB5-45010133EBCC}" type="presOf" srcId="{69D42D78-797A-4F60-B694-A34356EC6D27}" destId="{48DC266D-3FBB-4472-AFE2-22929E025031}" srcOrd="1" destOrd="0" presId="urn:microsoft.com/office/officeart/2005/8/layout/vProcess5"/>
    <dgm:cxn modelId="{5EDADE8D-E423-4E9C-886F-A1849E0DE100}" type="presOf" srcId="{95CA434B-79F9-409C-840D-5EFCFC85F040}" destId="{8DD04FD9-EF04-46A7-AF79-39E15160D16D}" srcOrd="0" destOrd="0" presId="urn:microsoft.com/office/officeart/2005/8/layout/vProcess5"/>
    <dgm:cxn modelId="{A5D49F15-E667-4690-B696-E0343EF2D2F0}" srcId="{872C7BA8-E50B-41BB-B032-DB80AE6C3A39}" destId="{95CA434B-79F9-409C-840D-5EFCFC85F040}" srcOrd="2" destOrd="0" parTransId="{ED5D127B-9B05-4A1C-BB79-C2FDA37D9D42}" sibTransId="{05953130-D3D9-4F46-8375-A7DA146B6C8D}"/>
    <dgm:cxn modelId="{E93ACFAD-F67E-48F4-B144-77584E44317D}" srcId="{872C7BA8-E50B-41BB-B032-DB80AE6C3A39}" destId="{DFB295A2-08C5-4D36-9486-9FA30CED273C}" srcOrd="4" destOrd="0" parTransId="{7CB8D796-0CEB-40A1-A11B-CDB016FDA37C}" sibTransId="{D10ABC2E-8189-48F9-AC3E-AA40E3DB77AE}"/>
    <dgm:cxn modelId="{F682901A-2730-4A9D-A7C3-D744B7735141}" type="presOf" srcId="{69D42D78-797A-4F60-B694-A34356EC6D27}" destId="{A5714398-FBBA-446D-BBDF-8C472B1656D2}" srcOrd="0" destOrd="0" presId="urn:microsoft.com/office/officeart/2005/8/layout/vProcess5"/>
    <dgm:cxn modelId="{25984867-9E05-4242-BA56-235B2A92A2F1}" type="presOf" srcId="{4E2A0D83-1825-4409-BC4D-C6B1FFA15D92}" destId="{1C9379B1-92F1-434B-A8B5-A35239A7E2FA}" srcOrd="1" destOrd="0" presId="urn:microsoft.com/office/officeart/2005/8/layout/vProcess5"/>
    <dgm:cxn modelId="{13F3B30E-CD39-429B-9CEC-88532F969960}" srcId="{872C7BA8-E50B-41BB-B032-DB80AE6C3A39}" destId="{4E2A0D83-1825-4409-BC4D-C6B1FFA15D92}" srcOrd="1" destOrd="0" parTransId="{E8D86A9B-D2C6-48F2-911A-4E5CDAA1217D}" sibTransId="{F3DE8177-0893-48DA-93A4-01765BED873D}"/>
    <dgm:cxn modelId="{CEB47E18-9C06-4748-A263-FC8450AD8E2F}" type="presOf" srcId="{872C7BA8-E50B-41BB-B032-DB80AE6C3A39}" destId="{B4004CEE-6595-4128-9C1E-A5571C77355E}" srcOrd="0" destOrd="0" presId="urn:microsoft.com/office/officeart/2005/8/layout/vProcess5"/>
    <dgm:cxn modelId="{81B3AA76-95AF-4E71-B0EF-BC0A9DB417C7}" type="presOf" srcId="{F792F8EE-36E5-4AF5-85C7-E73878220D3E}" destId="{44D62AB9-4A64-433D-AC43-698330F0CBB4}" srcOrd="1" destOrd="0" presId="urn:microsoft.com/office/officeart/2005/8/layout/vProcess5"/>
    <dgm:cxn modelId="{74E47BCB-9D45-4FC4-9383-76C6AA754FCA}" type="presOf" srcId="{509EFA0F-EAA1-4C36-95C4-73217C0BDA2B}" destId="{4B4DB513-A9C2-4C00-99F7-E6023A9D9FD6}" srcOrd="0" destOrd="0" presId="urn:microsoft.com/office/officeart/2005/8/layout/vProcess5"/>
    <dgm:cxn modelId="{2E8CF1D7-2530-45D3-B4A6-EFEE0698025D}" type="presOf" srcId="{DFB295A2-08C5-4D36-9486-9FA30CED273C}" destId="{19A1AE4E-CCEB-496D-8AB1-82FDE7DDF19C}" srcOrd="1" destOrd="0" presId="urn:microsoft.com/office/officeart/2005/8/layout/vProcess5"/>
    <dgm:cxn modelId="{EF7BF790-89BB-4245-B4D8-6125FB1C5713}" srcId="{872C7BA8-E50B-41BB-B032-DB80AE6C3A39}" destId="{69D42D78-797A-4F60-B694-A34356EC6D27}" srcOrd="0" destOrd="0" parTransId="{432A3F07-9DF4-4B0F-899D-58CA2C566DF6}" sibTransId="{E5A88721-B5FD-47BD-A7E3-191BC6E81515}"/>
    <dgm:cxn modelId="{665168EA-98E0-482B-AF3F-4FB051FA213F}" type="presOf" srcId="{E5A88721-B5FD-47BD-A7E3-191BC6E81515}" destId="{58C6359C-2490-4DEA-96CD-8E9C7934087F}" srcOrd="0" destOrd="0" presId="urn:microsoft.com/office/officeart/2005/8/layout/vProcess5"/>
    <dgm:cxn modelId="{5EF032B5-C3D2-47CC-A78E-CEABD1AA456E}" type="presOf" srcId="{4E2A0D83-1825-4409-BC4D-C6B1FFA15D92}" destId="{61EA869E-70F7-4D4E-BCE3-4CD36C2AFA0E}" srcOrd="0" destOrd="0" presId="urn:microsoft.com/office/officeart/2005/8/layout/vProcess5"/>
    <dgm:cxn modelId="{E1A5937A-CB27-4DB2-88D1-DC621C3674BC}" type="presParOf" srcId="{B4004CEE-6595-4128-9C1E-A5571C77355E}" destId="{25D65117-D82A-4590-9924-30A413220020}" srcOrd="0" destOrd="0" presId="urn:microsoft.com/office/officeart/2005/8/layout/vProcess5"/>
    <dgm:cxn modelId="{A6C58F63-8D77-41D8-9B17-16FAA03386FF}" type="presParOf" srcId="{B4004CEE-6595-4128-9C1E-A5571C77355E}" destId="{A5714398-FBBA-446D-BBDF-8C472B1656D2}" srcOrd="1" destOrd="0" presId="urn:microsoft.com/office/officeart/2005/8/layout/vProcess5"/>
    <dgm:cxn modelId="{2E5FD00F-273E-4D2B-8C22-989FA7494A4E}" type="presParOf" srcId="{B4004CEE-6595-4128-9C1E-A5571C77355E}" destId="{61EA869E-70F7-4D4E-BCE3-4CD36C2AFA0E}" srcOrd="2" destOrd="0" presId="urn:microsoft.com/office/officeart/2005/8/layout/vProcess5"/>
    <dgm:cxn modelId="{CCCF8561-F7B6-4964-8341-C53D28B6CF6A}" type="presParOf" srcId="{B4004CEE-6595-4128-9C1E-A5571C77355E}" destId="{8DD04FD9-EF04-46A7-AF79-39E15160D16D}" srcOrd="3" destOrd="0" presId="urn:microsoft.com/office/officeart/2005/8/layout/vProcess5"/>
    <dgm:cxn modelId="{07791C7C-7508-44B2-BD15-E806A954F063}" type="presParOf" srcId="{B4004CEE-6595-4128-9C1E-A5571C77355E}" destId="{C4B865C5-D852-4E59-9626-2A187D71B03A}" srcOrd="4" destOrd="0" presId="urn:microsoft.com/office/officeart/2005/8/layout/vProcess5"/>
    <dgm:cxn modelId="{9A375B1C-1FCE-4388-B0CB-0042424E2A17}" type="presParOf" srcId="{B4004CEE-6595-4128-9C1E-A5571C77355E}" destId="{E2D8A688-F5CF-4DE5-8A00-A788D236BB82}" srcOrd="5" destOrd="0" presId="urn:microsoft.com/office/officeart/2005/8/layout/vProcess5"/>
    <dgm:cxn modelId="{58713DBD-F125-424E-B8AA-FD9C1D64501F}" type="presParOf" srcId="{B4004CEE-6595-4128-9C1E-A5571C77355E}" destId="{58C6359C-2490-4DEA-96CD-8E9C7934087F}" srcOrd="6" destOrd="0" presId="urn:microsoft.com/office/officeart/2005/8/layout/vProcess5"/>
    <dgm:cxn modelId="{B7EAA7F2-3B83-46DC-8253-AB15465B4522}" type="presParOf" srcId="{B4004CEE-6595-4128-9C1E-A5571C77355E}" destId="{BD522550-E5FB-49AF-840C-DF5A876F2F2C}" srcOrd="7" destOrd="0" presId="urn:microsoft.com/office/officeart/2005/8/layout/vProcess5"/>
    <dgm:cxn modelId="{0D7A17ED-0D73-4F31-B6BB-888086EBCAFB}" type="presParOf" srcId="{B4004CEE-6595-4128-9C1E-A5571C77355E}" destId="{E6DE594E-5BF9-4A73-A07F-C420829723D4}" srcOrd="8" destOrd="0" presId="urn:microsoft.com/office/officeart/2005/8/layout/vProcess5"/>
    <dgm:cxn modelId="{8FFC7AF8-4791-4508-9A94-045002BDDAE1}" type="presParOf" srcId="{B4004CEE-6595-4128-9C1E-A5571C77355E}" destId="{4B4DB513-A9C2-4C00-99F7-E6023A9D9FD6}" srcOrd="9" destOrd="0" presId="urn:microsoft.com/office/officeart/2005/8/layout/vProcess5"/>
    <dgm:cxn modelId="{3E44F2C2-09CB-4603-A39D-A0F28C584C43}" type="presParOf" srcId="{B4004CEE-6595-4128-9C1E-A5571C77355E}" destId="{48DC266D-3FBB-4472-AFE2-22929E025031}" srcOrd="10" destOrd="0" presId="urn:microsoft.com/office/officeart/2005/8/layout/vProcess5"/>
    <dgm:cxn modelId="{40B805D6-433A-421B-8970-A7CB100BEAFF}" type="presParOf" srcId="{B4004CEE-6595-4128-9C1E-A5571C77355E}" destId="{1C9379B1-92F1-434B-A8B5-A35239A7E2FA}" srcOrd="11" destOrd="0" presId="urn:microsoft.com/office/officeart/2005/8/layout/vProcess5"/>
    <dgm:cxn modelId="{D568B98C-FBA0-4516-9413-32D2E07866BC}" type="presParOf" srcId="{B4004CEE-6595-4128-9C1E-A5571C77355E}" destId="{4A3EADD8-E1E8-454D-8B2E-CA27C883D7A7}" srcOrd="12" destOrd="0" presId="urn:microsoft.com/office/officeart/2005/8/layout/vProcess5"/>
    <dgm:cxn modelId="{BDEFE877-0C1A-4065-AB10-2FBC8C5937EA}" type="presParOf" srcId="{B4004CEE-6595-4128-9C1E-A5571C77355E}" destId="{44D62AB9-4A64-433D-AC43-698330F0CBB4}" srcOrd="13" destOrd="0" presId="urn:microsoft.com/office/officeart/2005/8/layout/vProcess5"/>
    <dgm:cxn modelId="{CD20C41B-6CA6-4365-9EA0-D0A7A2795E44}" type="presParOf" srcId="{B4004CEE-6595-4128-9C1E-A5571C77355E}" destId="{19A1AE4E-CCEB-496D-8AB1-82FDE7DDF19C}" srcOrd="14"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32535A-EF22-45AE-9573-172DF3C6051D}">
      <dsp:nvSpPr>
        <dsp:cNvPr id="0" name=""/>
        <dsp:cNvSpPr/>
      </dsp:nvSpPr>
      <dsp:spPr>
        <a:xfrm>
          <a:off x="1329605" y="173875"/>
          <a:ext cx="3450769" cy="1198406"/>
        </a:xfrm>
        <a:prstGeom prst="ellipse">
          <a:avLst/>
        </a:prstGeom>
        <a:solidFill>
          <a:schemeClr val="accent4">
            <a:tint val="50000"/>
            <a:alpha val="40000"/>
            <a:hueOff val="0"/>
            <a:satOff val="0"/>
            <a:lumOff val="0"/>
            <a:alphaOff val="0"/>
          </a:schemeClr>
        </a:solidFill>
        <a:ln w="952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52400" prstMaterial="matte"/>
      </dsp:spPr>
      <dsp:style>
        <a:lnRef idx="1">
          <a:scrgbClr r="0" g="0" b="0"/>
        </a:lnRef>
        <a:fillRef idx="1">
          <a:scrgbClr r="0" g="0" b="0"/>
        </a:fillRef>
        <a:effectRef idx="0">
          <a:scrgbClr r="0" g="0" b="0"/>
        </a:effectRef>
        <a:fontRef idx="minor"/>
      </dsp:style>
    </dsp:sp>
    <dsp:sp modelId="{2C3CFD10-3E87-44A0-947C-D30D89DFCAF8}">
      <dsp:nvSpPr>
        <dsp:cNvPr id="0" name=""/>
        <dsp:cNvSpPr/>
      </dsp:nvSpPr>
      <dsp:spPr>
        <a:xfrm>
          <a:off x="2725963" y="3108367"/>
          <a:ext cx="668753" cy="428002"/>
        </a:xfrm>
        <a:prstGeom prst="downArrow">
          <a:avLst/>
        </a:prstGeom>
        <a:solidFill>
          <a:schemeClr val="accent4">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C2A13D8D-7303-4BCE-AD90-E633B0E1E836}">
      <dsp:nvSpPr>
        <dsp:cNvPr id="0" name=""/>
        <dsp:cNvSpPr/>
      </dsp:nvSpPr>
      <dsp:spPr>
        <a:xfrm>
          <a:off x="1455330" y="3450769"/>
          <a:ext cx="3210018" cy="802504"/>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fa-IR" sz="2400" kern="1200" dirty="0" smtClean="0">
              <a:solidFill>
                <a:schemeClr val="tx1"/>
              </a:solidFill>
              <a:cs typeface="B Nazanin" panose="00000400000000000000" pitchFamily="2" charset="-78"/>
            </a:rPr>
            <a:t>ضعف دولت اشکانی</a:t>
          </a:r>
          <a:endParaRPr lang="en-US" sz="2400" kern="1200" dirty="0">
            <a:solidFill>
              <a:schemeClr val="tx1"/>
            </a:solidFill>
            <a:cs typeface="B Nazanin" panose="00000400000000000000" pitchFamily="2" charset="-78"/>
          </a:endParaRPr>
        </a:p>
      </dsp:txBody>
      <dsp:txXfrm>
        <a:off x="1455330" y="3450769"/>
        <a:ext cx="3210018" cy="802504"/>
      </dsp:txXfrm>
    </dsp:sp>
    <dsp:sp modelId="{2CF31B44-0A24-4A71-9A47-893A805FCD3B}">
      <dsp:nvSpPr>
        <dsp:cNvPr id="0" name=""/>
        <dsp:cNvSpPr/>
      </dsp:nvSpPr>
      <dsp:spPr>
        <a:xfrm>
          <a:off x="2592288" y="771703"/>
          <a:ext cx="1532550" cy="1532550"/>
        </a:xfrm>
        <a:prstGeom prst="ellipse">
          <a:avLst/>
        </a:prstGeom>
        <a:solidFill>
          <a:schemeClr val="accent4">
            <a:alpha val="90000"/>
            <a:hueOff val="0"/>
            <a:satOff val="0"/>
            <a:lumOff val="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1">
            <a:lnSpc>
              <a:spcPct val="90000"/>
            </a:lnSpc>
            <a:spcBef>
              <a:spcPct val="0"/>
            </a:spcBef>
            <a:spcAft>
              <a:spcPct val="35000"/>
            </a:spcAft>
          </a:pPr>
          <a:r>
            <a:rPr lang="fa-IR" sz="1300" b="0" kern="1200" dirty="0" smtClean="0">
              <a:solidFill>
                <a:schemeClr val="tx1"/>
              </a:solidFill>
              <a:cs typeface="B Nazanin" panose="00000400000000000000" pitchFamily="2" charset="-78"/>
            </a:rPr>
            <a:t>تعویض پیاپی پادشاهان اشکانی به علت اختلافات داخلی دودمان ها</a:t>
          </a:r>
          <a:endParaRPr lang="en-US" sz="1300" b="0" kern="1200" dirty="0">
            <a:solidFill>
              <a:schemeClr val="tx1"/>
            </a:solidFill>
            <a:cs typeface="B Nazanin" panose="00000400000000000000" pitchFamily="2" charset="-78"/>
          </a:endParaRPr>
        </a:p>
      </dsp:txBody>
      <dsp:txXfrm>
        <a:off x="2816725" y="996140"/>
        <a:ext cx="1083676" cy="1083676"/>
      </dsp:txXfrm>
    </dsp:sp>
    <dsp:sp modelId="{7419C645-47EA-4510-80E7-6FF5200A9AB5}">
      <dsp:nvSpPr>
        <dsp:cNvPr id="0" name=""/>
        <dsp:cNvSpPr/>
      </dsp:nvSpPr>
      <dsp:spPr>
        <a:xfrm>
          <a:off x="1656180" y="360039"/>
          <a:ext cx="1203756" cy="1203756"/>
        </a:xfrm>
        <a:prstGeom prst="ellipse">
          <a:avLst/>
        </a:prstGeom>
        <a:solidFill>
          <a:schemeClr val="accent4">
            <a:alpha val="90000"/>
            <a:hueOff val="0"/>
            <a:satOff val="0"/>
            <a:lumOff val="0"/>
            <a:alphaOff val="-4000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1"/>
              </a:solidFill>
              <a:cs typeface="B Nazanin" panose="00000400000000000000" pitchFamily="2" charset="-78"/>
            </a:rPr>
            <a:t>گستردگی وسیع دولت اشکانی</a:t>
          </a:r>
          <a:endParaRPr lang="en-US" sz="1800" kern="1200" dirty="0">
            <a:solidFill>
              <a:schemeClr val="tx1"/>
            </a:solidFill>
            <a:cs typeface="B Nazanin" panose="00000400000000000000" pitchFamily="2" charset="-78"/>
          </a:endParaRPr>
        </a:p>
      </dsp:txBody>
      <dsp:txXfrm>
        <a:off x="1832466" y="536325"/>
        <a:ext cx="851184" cy="851184"/>
      </dsp:txXfrm>
    </dsp:sp>
    <dsp:sp modelId="{CF3EDD27-D8BC-4A81-9D0C-F90F97EE8C4D}">
      <dsp:nvSpPr>
        <dsp:cNvPr id="0" name=""/>
        <dsp:cNvSpPr/>
      </dsp:nvSpPr>
      <dsp:spPr>
        <a:xfrm>
          <a:off x="1187829" y="26750"/>
          <a:ext cx="3745021" cy="2996016"/>
        </a:xfrm>
        <a:prstGeom prst="funnel">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A17825-5489-4E19-AE2F-3E80D8D4C66D}">
      <dsp:nvSpPr>
        <dsp:cNvPr id="0" name=""/>
        <dsp:cNvSpPr/>
      </dsp:nvSpPr>
      <dsp:spPr>
        <a:xfrm>
          <a:off x="0" y="0"/>
          <a:ext cx="4435692" cy="1108923"/>
        </a:xfrm>
        <a:prstGeom prst="roundRect">
          <a:avLst>
            <a:gd name="adj" fmla="val 10000"/>
          </a:avLst>
        </a:prstGeom>
        <a:solidFill>
          <a:schemeClr val="dk2">
            <a:hueOff val="0"/>
            <a:satOff val="0"/>
            <a:lumOff val="0"/>
            <a:alphaOff val="0"/>
          </a:schemeClr>
        </a:solidFill>
        <a:ln w="15875"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fa-IR" sz="2200" kern="1200" dirty="0" smtClean="0">
              <a:cs typeface="B Nazanin" pitchFamily="2" charset="-78"/>
            </a:rPr>
            <a:t>موبدان و مغان</a:t>
          </a:r>
          <a:endParaRPr lang="fa-IR" sz="2200" kern="1200" dirty="0">
            <a:cs typeface="B Nazanin" pitchFamily="2" charset="-78"/>
          </a:endParaRPr>
        </a:p>
      </dsp:txBody>
      <dsp:txXfrm>
        <a:off x="32479" y="32479"/>
        <a:ext cx="3145374" cy="1043965"/>
      </dsp:txXfrm>
    </dsp:sp>
    <dsp:sp modelId="{9A24ACDF-9587-422C-A428-5059F916332A}">
      <dsp:nvSpPr>
        <dsp:cNvPr id="0" name=""/>
        <dsp:cNvSpPr/>
      </dsp:nvSpPr>
      <dsp:spPr>
        <a:xfrm>
          <a:off x="371489" y="1310545"/>
          <a:ext cx="4435692" cy="1108923"/>
        </a:xfrm>
        <a:prstGeom prst="roundRect">
          <a:avLst>
            <a:gd name="adj" fmla="val 10000"/>
          </a:avLst>
        </a:prstGeom>
        <a:solidFill>
          <a:schemeClr val="dk2">
            <a:hueOff val="0"/>
            <a:satOff val="0"/>
            <a:lumOff val="0"/>
            <a:alphaOff val="0"/>
          </a:schemeClr>
        </a:solidFill>
        <a:ln w="15875"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fa-IR" sz="2200" kern="1200" smtClean="0">
              <a:cs typeface="B Nazanin" pitchFamily="2" charset="-78"/>
            </a:rPr>
            <a:t>جنگاوران و سپاهیان</a:t>
          </a:r>
          <a:endParaRPr lang="fa-IR" sz="2200" kern="1200" dirty="0">
            <a:cs typeface="B Nazanin" pitchFamily="2" charset="-78"/>
          </a:endParaRPr>
        </a:p>
      </dsp:txBody>
      <dsp:txXfrm>
        <a:off x="403968" y="1343024"/>
        <a:ext cx="3278445" cy="1043965"/>
      </dsp:txXfrm>
    </dsp:sp>
    <dsp:sp modelId="{DF927017-5F31-4780-9D8D-8CF3E74C7B91}">
      <dsp:nvSpPr>
        <dsp:cNvPr id="0" name=""/>
        <dsp:cNvSpPr/>
      </dsp:nvSpPr>
      <dsp:spPr>
        <a:xfrm>
          <a:off x="737433" y="2621091"/>
          <a:ext cx="4435692" cy="1108923"/>
        </a:xfrm>
        <a:prstGeom prst="roundRect">
          <a:avLst>
            <a:gd name="adj" fmla="val 10000"/>
          </a:avLst>
        </a:prstGeom>
        <a:solidFill>
          <a:schemeClr val="dk2">
            <a:hueOff val="0"/>
            <a:satOff val="0"/>
            <a:lumOff val="0"/>
            <a:alphaOff val="0"/>
          </a:schemeClr>
        </a:solidFill>
        <a:ln w="15875"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fa-IR" sz="2200" kern="1200" smtClean="0">
              <a:cs typeface="B Nazanin" pitchFamily="2" charset="-78"/>
            </a:rPr>
            <a:t>دبیران و پزشکان</a:t>
          </a:r>
          <a:endParaRPr lang="fa-IR" sz="2200" kern="1200" dirty="0">
            <a:cs typeface="B Nazanin" pitchFamily="2" charset="-78"/>
          </a:endParaRPr>
        </a:p>
      </dsp:txBody>
      <dsp:txXfrm>
        <a:off x="769912" y="2653570"/>
        <a:ext cx="3283990" cy="1043965"/>
      </dsp:txXfrm>
    </dsp:sp>
    <dsp:sp modelId="{256F9002-5E4D-4232-97EE-4A03702E125A}">
      <dsp:nvSpPr>
        <dsp:cNvPr id="0" name=""/>
        <dsp:cNvSpPr/>
      </dsp:nvSpPr>
      <dsp:spPr>
        <a:xfrm>
          <a:off x="1108923" y="3931636"/>
          <a:ext cx="4435692" cy="1108923"/>
        </a:xfrm>
        <a:prstGeom prst="roundRect">
          <a:avLst>
            <a:gd name="adj" fmla="val 10000"/>
          </a:avLst>
        </a:prstGeom>
        <a:solidFill>
          <a:schemeClr val="dk2">
            <a:hueOff val="0"/>
            <a:satOff val="0"/>
            <a:lumOff val="0"/>
            <a:alphaOff val="0"/>
          </a:schemeClr>
        </a:solidFill>
        <a:ln w="15875"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fa-IR" sz="2200" kern="1200" smtClean="0">
              <a:cs typeface="B Nazanin" pitchFamily="2" charset="-78"/>
            </a:rPr>
            <a:t>دهقانان</a:t>
          </a:r>
          <a:endParaRPr lang="fa-IR" sz="2200" kern="1200" dirty="0">
            <a:cs typeface="B Nazanin" pitchFamily="2" charset="-78"/>
          </a:endParaRPr>
        </a:p>
      </dsp:txBody>
      <dsp:txXfrm>
        <a:off x="1141402" y="3964115"/>
        <a:ext cx="3278445" cy="1043965"/>
      </dsp:txXfrm>
    </dsp:sp>
    <dsp:sp modelId="{39EDFDDB-C459-49D1-A46A-05485AF4725B}">
      <dsp:nvSpPr>
        <dsp:cNvPr id="0" name=""/>
        <dsp:cNvSpPr/>
      </dsp:nvSpPr>
      <dsp:spPr>
        <a:xfrm>
          <a:off x="3714892" y="849334"/>
          <a:ext cx="720800" cy="720800"/>
        </a:xfrm>
        <a:prstGeom prst="downArrow">
          <a:avLst>
            <a:gd name="adj1" fmla="val 55000"/>
            <a:gd name="adj2" fmla="val 45000"/>
          </a:avLst>
        </a:prstGeom>
        <a:solidFill>
          <a:schemeClr val="dk2">
            <a:alpha val="90000"/>
            <a:tint val="40000"/>
            <a:hueOff val="0"/>
            <a:satOff val="0"/>
            <a:lumOff val="0"/>
            <a:alphaOff val="0"/>
          </a:schemeClr>
        </a:solidFill>
        <a:ln w="15875" cap="rnd"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rtl="1">
            <a:lnSpc>
              <a:spcPct val="90000"/>
            </a:lnSpc>
            <a:spcBef>
              <a:spcPct val="0"/>
            </a:spcBef>
            <a:spcAft>
              <a:spcPct val="35000"/>
            </a:spcAft>
          </a:pPr>
          <a:endParaRPr lang="fa-IR" sz="2200" kern="1200"/>
        </a:p>
      </dsp:txBody>
      <dsp:txXfrm>
        <a:off x="3877072" y="849334"/>
        <a:ext cx="396440" cy="542402"/>
      </dsp:txXfrm>
    </dsp:sp>
    <dsp:sp modelId="{0C78DA53-0E34-4FE4-837C-F87D33118734}">
      <dsp:nvSpPr>
        <dsp:cNvPr id="0" name=""/>
        <dsp:cNvSpPr/>
      </dsp:nvSpPr>
      <dsp:spPr>
        <a:xfrm>
          <a:off x="4086381" y="2159879"/>
          <a:ext cx="720800" cy="720800"/>
        </a:xfrm>
        <a:prstGeom prst="downArrow">
          <a:avLst>
            <a:gd name="adj1" fmla="val 55000"/>
            <a:gd name="adj2" fmla="val 45000"/>
          </a:avLst>
        </a:prstGeom>
        <a:solidFill>
          <a:schemeClr val="dk2">
            <a:alpha val="90000"/>
            <a:tint val="40000"/>
            <a:hueOff val="0"/>
            <a:satOff val="0"/>
            <a:lumOff val="0"/>
            <a:alphaOff val="0"/>
          </a:schemeClr>
        </a:solidFill>
        <a:ln w="15875" cap="rnd"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rtl="1">
            <a:lnSpc>
              <a:spcPct val="90000"/>
            </a:lnSpc>
            <a:spcBef>
              <a:spcPct val="0"/>
            </a:spcBef>
            <a:spcAft>
              <a:spcPct val="35000"/>
            </a:spcAft>
          </a:pPr>
          <a:endParaRPr lang="fa-IR" sz="2200" kern="1200"/>
        </a:p>
      </dsp:txBody>
      <dsp:txXfrm>
        <a:off x="4248561" y="2159879"/>
        <a:ext cx="396440" cy="542402"/>
      </dsp:txXfrm>
    </dsp:sp>
    <dsp:sp modelId="{CD1A2771-DF83-4C48-A2E5-158870DD6EE4}">
      <dsp:nvSpPr>
        <dsp:cNvPr id="0" name=""/>
        <dsp:cNvSpPr/>
      </dsp:nvSpPr>
      <dsp:spPr>
        <a:xfrm>
          <a:off x="4452326" y="3470425"/>
          <a:ext cx="720800" cy="720800"/>
        </a:xfrm>
        <a:prstGeom prst="downArrow">
          <a:avLst>
            <a:gd name="adj1" fmla="val 55000"/>
            <a:gd name="adj2" fmla="val 45000"/>
          </a:avLst>
        </a:prstGeom>
        <a:solidFill>
          <a:schemeClr val="dk2">
            <a:alpha val="90000"/>
            <a:tint val="40000"/>
            <a:hueOff val="0"/>
            <a:satOff val="0"/>
            <a:lumOff val="0"/>
            <a:alphaOff val="0"/>
          </a:schemeClr>
        </a:solidFill>
        <a:ln w="15875" cap="rnd"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rtl="1">
            <a:lnSpc>
              <a:spcPct val="90000"/>
            </a:lnSpc>
            <a:spcBef>
              <a:spcPct val="0"/>
            </a:spcBef>
            <a:spcAft>
              <a:spcPct val="35000"/>
            </a:spcAft>
          </a:pPr>
          <a:endParaRPr lang="fa-IR" sz="2200" kern="1200"/>
        </a:p>
      </dsp:txBody>
      <dsp:txXfrm>
        <a:off x="4614506" y="3470425"/>
        <a:ext cx="396440" cy="5424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714398-FBBA-446D-BBDF-8C472B1656D2}">
      <dsp:nvSpPr>
        <dsp:cNvPr id="0" name=""/>
        <dsp:cNvSpPr/>
      </dsp:nvSpPr>
      <dsp:spPr>
        <a:xfrm>
          <a:off x="0" y="0"/>
          <a:ext cx="3599750" cy="609187"/>
        </a:xfrm>
        <a:prstGeom prst="roundRect">
          <a:avLst>
            <a:gd name="adj" fmla="val 10000"/>
          </a:avLst>
        </a:prstGeom>
        <a:solidFill>
          <a:schemeClr val="dk2">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kern="1200" smtClean="0">
              <a:cs typeface="B Nazanin" pitchFamily="2" charset="-78"/>
            </a:rPr>
            <a:t>دژ حکومتی</a:t>
          </a:r>
          <a:endParaRPr lang="fa-IR" sz="2000" kern="1200" dirty="0">
            <a:cs typeface="B Nazanin" pitchFamily="2" charset="-78"/>
          </a:endParaRPr>
        </a:p>
      </dsp:txBody>
      <dsp:txXfrm>
        <a:off x="17842" y="17842"/>
        <a:ext cx="2871115" cy="573503"/>
      </dsp:txXfrm>
    </dsp:sp>
    <dsp:sp modelId="{61EA869E-70F7-4D4E-BCE3-4CD36C2AFA0E}">
      <dsp:nvSpPr>
        <dsp:cNvPr id="0" name=""/>
        <dsp:cNvSpPr/>
      </dsp:nvSpPr>
      <dsp:spPr>
        <a:xfrm>
          <a:off x="268812" y="693797"/>
          <a:ext cx="3599750" cy="609187"/>
        </a:xfrm>
        <a:prstGeom prst="roundRect">
          <a:avLst>
            <a:gd name="adj" fmla="val 10000"/>
          </a:avLst>
        </a:prstGeom>
        <a:solidFill>
          <a:schemeClr val="dk2">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kern="1200" smtClean="0">
              <a:cs typeface="B Nazanin" pitchFamily="2" charset="-78"/>
            </a:rPr>
            <a:t>شار میانی</a:t>
          </a:r>
          <a:endParaRPr lang="fa-IR" sz="2000" kern="1200" dirty="0">
            <a:cs typeface="B Nazanin" pitchFamily="2" charset="-78"/>
          </a:endParaRPr>
        </a:p>
      </dsp:txBody>
      <dsp:txXfrm>
        <a:off x="286654" y="711639"/>
        <a:ext cx="2899282" cy="573503"/>
      </dsp:txXfrm>
    </dsp:sp>
    <dsp:sp modelId="{8DD04FD9-EF04-46A7-AF79-39E15160D16D}">
      <dsp:nvSpPr>
        <dsp:cNvPr id="0" name=""/>
        <dsp:cNvSpPr/>
      </dsp:nvSpPr>
      <dsp:spPr>
        <a:xfrm>
          <a:off x="537625" y="1387594"/>
          <a:ext cx="3599750" cy="609187"/>
        </a:xfrm>
        <a:prstGeom prst="roundRect">
          <a:avLst>
            <a:gd name="adj" fmla="val 10000"/>
          </a:avLst>
        </a:prstGeom>
        <a:solidFill>
          <a:schemeClr val="dk2">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kern="1200" smtClean="0">
              <a:cs typeface="B Nazanin" pitchFamily="2" charset="-78"/>
            </a:rPr>
            <a:t>شار بیرونی</a:t>
          </a:r>
          <a:endParaRPr lang="fa-IR" sz="2000" kern="1200" dirty="0">
            <a:cs typeface="B Nazanin" pitchFamily="2" charset="-78"/>
          </a:endParaRPr>
        </a:p>
      </dsp:txBody>
      <dsp:txXfrm>
        <a:off x="555467" y="1405436"/>
        <a:ext cx="2899282" cy="573503"/>
      </dsp:txXfrm>
    </dsp:sp>
    <dsp:sp modelId="{C4B865C5-D852-4E59-9626-2A187D71B03A}">
      <dsp:nvSpPr>
        <dsp:cNvPr id="0" name=""/>
        <dsp:cNvSpPr/>
      </dsp:nvSpPr>
      <dsp:spPr>
        <a:xfrm>
          <a:off x="806437" y="2081391"/>
          <a:ext cx="3599750" cy="609187"/>
        </a:xfrm>
        <a:prstGeom prst="roundRect">
          <a:avLst>
            <a:gd name="adj" fmla="val 10000"/>
          </a:avLst>
        </a:prstGeom>
        <a:solidFill>
          <a:schemeClr val="dk2">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kern="1200" smtClean="0">
              <a:cs typeface="B Nazanin" pitchFamily="2" charset="-78"/>
            </a:rPr>
            <a:t>بازار</a:t>
          </a:r>
          <a:endParaRPr lang="fa-IR" sz="3300" kern="1200" dirty="0">
            <a:cs typeface="B Nazanin" pitchFamily="2" charset="-78"/>
          </a:endParaRPr>
        </a:p>
      </dsp:txBody>
      <dsp:txXfrm>
        <a:off x="824279" y="2099233"/>
        <a:ext cx="2899282" cy="573503"/>
      </dsp:txXfrm>
    </dsp:sp>
    <dsp:sp modelId="{E2D8A688-F5CF-4DE5-8A00-A788D236BB82}">
      <dsp:nvSpPr>
        <dsp:cNvPr id="0" name=""/>
        <dsp:cNvSpPr/>
      </dsp:nvSpPr>
      <dsp:spPr>
        <a:xfrm>
          <a:off x="1075250" y="2775188"/>
          <a:ext cx="3599750" cy="609187"/>
        </a:xfrm>
        <a:prstGeom prst="roundRect">
          <a:avLst>
            <a:gd name="adj" fmla="val 10000"/>
          </a:avLst>
        </a:prstGeom>
        <a:solidFill>
          <a:schemeClr val="dk2">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kern="1200" smtClean="0">
              <a:cs typeface="B Nazanin" pitchFamily="2" charset="-78"/>
            </a:rPr>
            <a:t>میدان</a:t>
          </a:r>
          <a:endParaRPr lang="fa-IR" sz="2000" kern="1200" dirty="0">
            <a:cs typeface="B Nazanin" pitchFamily="2" charset="-78"/>
          </a:endParaRPr>
        </a:p>
      </dsp:txBody>
      <dsp:txXfrm>
        <a:off x="1093092" y="2793030"/>
        <a:ext cx="2899282" cy="573503"/>
      </dsp:txXfrm>
    </dsp:sp>
    <dsp:sp modelId="{58C6359C-2490-4DEA-96CD-8E9C7934087F}">
      <dsp:nvSpPr>
        <dsp:cNvPr id="0" name=""/>
        <dsp:cNvSpPr/>
      </dsp:nvSpPr>
      <dsp:spPr>
        <a:xfrm>
          <a:off x="3203778" y="445045"/>
          <a:ext cx="395971" cy="395971"/>
        </a:xfrm>
        <a:prstGeom prst="downArrow">
          <a:avLst>
            <a:gd name="adj1" fmla="val 55000"/>
            <a:gd name="adj2" fmla="val 45000"/>
          </a:avLst>
        </a:prstGeom>
        <a:solidFill>
          <a:schemeClr val="dk2">
            <a:alpha val="90000"/>
            <a:tint val="40000"/>
            <a:hueOff val="0"/>
            <a:satOff val="0"/>
            <a:lumOff val="0"/>
            <a:alphaOff val="0"/>
          </a:schemeClr>
        </a:solidFill>
        <a:ln w="9525" cap="rnd"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rtl="1">
            <a:lnSpc>
              <a:spcPct val="90000"/>
            </a:lnSpc>
            <a:spcBef>
              <a:spcPct val="0"/>
            </a:spcBef>
            <a:spcAft>
              <a:spcPct val="35000"/>
            </a:spcAft>
          </a:pPr>
          <a:endParaRPr lang="fa-IR" sz="1800" kern="1200">
            <a:solidFill>
              <a:schemeClr val="bg1"/>
            </a:solidFill>
          </a:endParaRPr>
        </a:p>
      </dsp:txBody>
      <dsp:txXfrm>
        <a:off x="3292871" y="445045"/>
        <a:ext cx="217785" cy="297968"/>
      </dsp:txXfrm>
    </dsp:sp>
    <dsp:sp modelId="{BD522550-E5FB-49AF-840C-DF5A876F2F2C}">
      <dsp:nvSpPr>
        <dsp:cNvPr id="0" name=""/>
        <dsp:cNvSpPr/>
      </dsp:nvSpPr>
      <dsp:spPr>
        <a:xfrm>
          <a:off x="3472591" y="1138842"/>
          <a:ext cx="395971" cy="395971"/>
        </a:xfrm>
        <a:prstGeom prst="downArrow">
          <a:avLst>
            <a:gd name="adj1" fmla="val 55000"/>
            <a:gd name="adj2" fmla="val 45000"/>
          </a:avLst>
        </a:prstGeom>
        <a:solidFill>
          <a:schemeClr val="dk2">
            <a:alpha val="90000"/>
            <a:tint val="40000"/>
            <a:hueOff val="0"/>
            <a:satOff val="0"/>
            <a:lumOff val="0"/>
            <a:alphaOff val="0"/>
          </a:schemeClr>
        </a:solidFill>
        <a:ln w="9525" cap="rnd"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rtl="1">
            <a:lnSpc>
              <a:spcPct val="90000"/>
            </a:lnSpc>
            <a:spcBef>
              <a:spcPct val="0"/>
            </a:spcBef>
            <a:spcAft>
              <a:spcPct val="35000"/>
            </a:spcAft>
          </a:pPr>
          <a:endParaRPr lang="fa-IR" sz="1800" kern="1200">
            <a:solidFill>
              <a:schemeClr val="bg1"/>
            </a:solidFill>
          </a:endParaRPr>
        </a:p>
      </dsp:txBody>
      <dsp:txXfrm>
        <a:off x="3561684" y="1138842"/>
        <a:ext cx="217785" cy="297968"/>
      </dsp:txXfrm>
    </dsp:sp>
    <dsp:sp modelId="{E6DE594E-5BF9-4A73-A07F-C420829723D4}">
      <dsp:nvSpPr>
        <dsp:cNvPr id="0" name=""/>
        <dsp:cNvSpPr/>
      </dsp:nvSpPr>
      <dsp:spPr>
        <a:xfrm>
          <a:off x="3741403" y="1822486"/>
          <a:ext cx="395971" cy="395971"/>
        </a:xfrm>
        <a:prstGeom prst="downArrow">
          <a:avLst>
            <a:gd name="adj1" fmla="val 55000"/>
            <a:gd name="adj2" fmla="val 45000"/>
          </a:avLst>
        </a:prstGeom>
        <a:solidFill>
          <a:schemeClr val="dk2">
            <a:alpha val="90000"/>
            <a:tint val="40000"/>
            <a:hueOff val="0"/>
            <a:satOff val="0"/>
            <a:lumOff val="0"/>
            <a:alphaOff val="0"/>
          </a:schemeClr>
        </a:solidFill>
        <a:ln w="9525" cap="rnd"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rtl="1">
            <a:lnSpc>
              <a:spcPct val="90000"/>
            </a:lnSpc>
            <a:spcBef>
              <a:spcPct val="0"/>
            </a:spcBef>
            <a:spcAft>
              <a:spcPct val="35000"/>
            </a:spcAft>
          </a:pPr>
          <a:endParaRPr lang="fa-IR" sz="1800" kern="1200">
            <a:solidFill>
              <a:schemeClr val="bg1"/>
            </a:solidFill>
          </a:endParaRPr>
        </a:p>
      </dsp:txBody>
      <dsp:txXfrm>
        <a:off x="3830496" y="1822486"/>
        <a:ext cx="217785" cy="297968"/>
      </dsp:txXfrm>
    </dsp:sp>
    <dsp:sp modelId="{4B4DB513-A9C2-4C00-99F7-E6023A9D9FD6}">
      <dsp:nvSpPr>
        <dsp:cNvPr id="0" name=""/>
        <dsp:cNvSpPr/>
      </dsp:nvSpPr>
      <dsp:spPr>
        <a:xfrm>
          <a:off x="4010216" y="2523052"/>
          <a:ext cx="395971" cy="395971"/>
        </a:xfrm>
        <a:prstGeom prst="downArrow">
          <a:avLst>
            <a:gd name="adj1" fmla="val 55000"/>
            <a:gd name="adj2" fmla="val 45000"/>
          </a:avLst>
        </a:prstGeom>
        <a:solidFill>
          <a:schemeClr val="dk2">
            <a:alpha val="90000"/>
            <a:tint val="40000"/>
            <a:hueOff val="0"/>
            <a:satOff val="0"/>
            <a:lumOff val="0"/>
            <a:alphaOff val="0"/>
          </a:schemeClr>
        </a:solidFill>
        <a:ln w="9525" cap="rnd"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rtl="1">
            <a:lnSpc>
              <a:spcPct val="90000"/>
            </a:lnSpc>
            <a:spcBef>
              <a:spcPct val="0"/>
            </a:spcBef>
            <a:spcAft>
              <a:spcPct val="35000"/>
            </a:spcAft>
          </a:pPr>
          <a:endParaRPr lang="fa-IR" sz="1800" kern="1200">
            <a:solidFill>
              <a:schemeClr val="bg1"/>
            </a:solidFill>
          </a:endParaRPr>
        </a:p>
      </dsp:txBody>
      <dsp:txXfrm>
        <a:off x="4099309" y="2523052"/>
        <a:ext cx="217785" cy="297968"/>
      </dsp:txXfrm>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6ED8B40-F04B-4FFA-ACDE-25D9A32A90B8}" type="datetimeFigureOut">
              <a:rPr lang="fa-IR" smtClean="0"/>
              <a:t>25/11/1440</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3313470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D8B40-F04B-4FFA-ACDE-25D9A32A90B8}" type="datetimeFigureOut">
              <a:rPr lang="fa-IR" smtClean="0"/>
              <a:t>25/11/1440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1118837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D8B40-F04B-4FFA-ACDE-25D9A32A90B8}" type="datetimeFigureOut">
              <a:rPr lang="fa-IR" smtClean="0"/>
              <a:t>25/11/1440</a:t>
            </a:fld>
            <a:endParaRPr lang="fa-IR"/>
          </a:p>
        </p:txBody>
      </p:sp>
      <p:sp>
        <p:nvSpPr>
          <p:cNvPr id="5" name="Footer Placeholder 4"/>
          <p:cNvSpPr>
            <a:spLocks noGrp="1"/>
          </p:cNvSpPr>
          <p:nvPr>
            <p:ph type="ftr" sz="quarter" idx="11"/>
          </p:nvPr>
        </p:nvSpPr>
        <p:spPr/>
        <p:txBody>
          <a:bodyPr/>
          <a:lstStyle/>
          <a:p>
            <a:endParaRPr lang="fa-IR"/>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2F93F8DD-6B63-4A99-81B9-EB1E3F69CBF9}" type="slidenum">
              <a:rPr lang="fa-IR" smtClean="0"/>
              <a:t>‹#›</a:t>
            </a:fld>
            <a:endParaRPr lang="fa-IR"/>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58381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6ED8B40-F04B-4FFA-ACDE-25D9A32A90B8}" type="datetimeFigureOut">
              <a:rPr lang="fa-IR" smtClean="0"/>
              <a:t>25/11/1440</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854570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6ED8B40-F04B-4FFA-ACDE-25D9A32A90B8}" type="datetimeFigureOut">
              <a:rPr lang="fa-IR" smtClean="0"/>
              <a:t>25/11/1440</a:t>
            </a:fld>
            <a:endParaRPr lang="fa-IR"/>
          </a:p>
        </p:txBody>
      </p:sp>
      <p:sp>
        <p:nvSpPr>
          <p:cNvPr id="6" name="Footer Placeholder 5"/>
          <p:cNvSpPr>
            <a:spLocks noGrp="1"/>
          </p:cNvSpPr>
          <p:nvPr>
            <p:ph type="ftr" sz="quarter" idx="11"/>
          </p:nvPr>
        </p:nvSpPr>
        <p:spPr/>
        <p:txBody>
          <a:bodyPr/>
          <a:lstStyle/>
          <a:p>
            <a:endParaRPr lang="fa-IR"/>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F93F8DD-6B63-4A99-81B9-EB1E3F69CBF9}" type="slidenum">
              <a:rPr lang="fa-IR" smtClean="0"/>
              <a:t>‹#›</a:t>
            </a:fld>
            <a:endParaRPr lang="fa-IR"/>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257611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6ED8B40-F04B-4FFA-ACDE-25D9A32A90B8}" type="datetimeFigureOut">
              <a:rPr lang="fa-IR" smtClean="0"/>
              <a:t>25/11/1440</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19434560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ED8B40-F04B-4FFA-ACDE-25D9A32A90B8}" type="datetimeFigureOut">
              <a:rPr lang="fa-IR" smtClean="0"/>
              <a:t>25/11/1440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27627419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ED8B40-F04B-4FFA-ACDE-25D9A32A90B8}" type="datetimeFigureOut">
              <a:rPr lang="fa-IR" smtClean="0"/>
              <a:t>25/11/1440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4098115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ED8B40-F04B-4FFA-ACDE-25D9A32A90B8}" type="datetimeFigureOut">
              <a:rPr lang="fa-IR" smtClean="0"/>
              <a:t>25/11/1440</a:t>
            </a:fld>
            <a:endParaRPr lang="fa-IR"/>
          </a:p>
        </p:txBody>
      </p:sp>
      <p:sp>
        <p:nvSpPr>
          <p:cNvPr id="5" name="Footer Placeholder 4"/>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1685802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D8B40-F04B-4FFA-ACDE-25D9A32A90B8}" type="datetimeFigureOut">
              <a:rPr lang="fa-IR" smtClean="0"/>
              <a:t>25/11/1440</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293396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6ED8B40-F04B-4FFA-ACDE-25D9A32A90B8}" type="datetimeFigureOut">
              <a:rPr lang="fa-IR" smtClean="0"/>
              <a:t>25/11/1440</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2407455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6ED8B40-F04B-4FFA-ACDE-25D9A32A90B8}" type="datetimeFigureOut">
              <a:rPr lang="fa-IR" smtClean="0"/>
              <a:t>25/11/1440</a:t>
            </a:fld>
            <a:endParaRPr lang="fa-IR"/>
          </a:p>
        </p:txBody>
      </p:sp>
      <p:sp>
        <p:nvSpPr>
          <p:cNvPr id="8" name="Footer Placeholder 7"/>
          <p:cNvSpPr>
            <a:spLocks noGrp="1"/>
          </p:cNvSpPr>
          <p:nvPr>
            <p:ph type="ftr" sz="quarter" idx="11"/>
          </p:nvPr>
        </p:nvSpPr>
        <p:spPr/>
        <p:txBody>
          <a:bodyPr/>
          <a:lstStyle/>
          <a:p>
            <a:endParaRPr lang="fa-IR"/>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1121565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6ED8B40-F04B-4FFA-ACDE-25D9A32A90B8}" type="datetimeFigureOut">
              <a:rPr lang="fa-IR" smtClean="0"/>
              <a:t>25/11/1440</a:t>
            </a:fld>
            <a:endParaRPr lang="fa-IR"/>
          </a:p>
        </p:txBody>
      </p:sp>
      <p:sp>
        <p:nvSpPr>
          <p:cNvPr id="4" name="Footer Placeholder 3"/>
          <p:cNvSpPr>
            <a:spLocks noGrp="1"/>
          </p:cNvSpPr>
          <p:nvPr>
            <p:ph type="ftr" sz="quarter" idx="11"/>
          </p:nvPr>
        </p:nvSpPr>
        <p:spPr/>
        <p:txBody>
          <a:bodyPr/>
          <a:lstStyle/>
          <a:p>
            <a:endParaRPr lang="fa-IR"/>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352008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ED8B40-F04B-4FFA-ACDE-25D9A32A90B8}" type="datetimeFigureOut">
              <a:rPr lang="fa-IR" smtClean="0"/>
              <a:t>25/11/1440</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2921214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D8B40-F04B-4FFA-ACDE-25D9A32A90B8}" type="datetimeFigureOut">
              <a:rPr lang="fa-IR" smtClean="0"/>
              <a:t>25/11/1440</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1930312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D8B40-F04B-4FFA-ACDE-25D9A32A90B8}" type="datetimeFigureOut">
              <a:rPr lang="fa-IR" smtClean="0"/>
              <a:t>25/11/1440</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F93F8DD-6B63-4A99-81B9-EB1E3F69CBF9}" type="slidenum">
              <a:rPr lang="fa-IR" smtClean="0"/>
              <a:t>‹#›</a:t>
            </a:fld>
            <a:endParaRPr lang="fa-IR"/>
          </a:p>
        </p:txBody>
      </p:sp>
    </p:spTree>
    <p:extLst>
      <p:ext uri="{BB962C8B-B14F-4D97-AF65-F5344CB8AC3E}">
        <p14:creationId xmlns:p14="http://schemas.microsoft.com/office/powerpoint/2010/main" val="2722734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749"/>
            <a:ext cx="1952272" cy="6852504"/>
            <a:chOff x="6627813" y="196102"/>
            <a:chExt cx="1952625" cy="5677649"/>
          </a:xfrm>
        </p:grpSpPr>
        <p:sp>
          <p:nvSpPr>
            <p:cNvPr id="50" name="Freeform 27"/>
            <p:cNvSpPr/>
            <p:nvPr/>
          </p:nvSpPr>
          <p:spPr bwMode="auto">
            <a:xfrm>
              <a:off x="6627813" y="19610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cs typeface="B Nazanin" panose="00000400000000000000" pitchFamily="2" charset="-78"/>
              </a:defRPr>
            </a:lvl1pPr>
          </a:lstStyle>
          <a:p>
            <a:fld id="{F6ED8B40-F04B-4FFA-ACDE-25D9A32A90B8}" type="datetimeFigureOut">
              <a:rPr lang="fa-IR" smtClean="0"/>
              <a:pPr/>
              <a:t>25/11/1440</a:t>
            </a:fld>
            <a:endParaRPr lang="fa-IR" dirty="0"/>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cs typeface="B Nazanin" panose="00000400000000000000" pitchFamily="2" charset="-78"/>
              </a:defRPr>
            </a:lvl1pPr>
          </a:lstStyle>
          <a:p>
            <a:endParaRPr lang="fa-IR" dirty="0"/>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cs typeface="B Nazanin" panose="00000400000000000000" pitchFamily="2" charset="-78"/>
              </a:defRPr>
            </a:lvl1pPr>
          </a:lstStyle>
          <a:p>
            <a:fld id="{2F93F8DD-6B63-4A99-81B9-EB1E3F69CBF9}" type="slidenum">
              <a:rPr lang="fa-IR" smtClean="0"/>
              <a:pPr/>
              <a:t>‹#›</a:t>
            </a:fld>
            <a:endParaRPr lang="fa-IR" dirty="0"/>
          </a:p>
        </p:txBody>
      </p:sp>
    </p:spTree>
    <p:extLst>
      <p:ext uri="{BB962C8B-B14F-4D97-AF65-F5344CB8AC3E}">
        <p14:creationId xmlns:p14="http://schemas.microsoft.com/office/powerpoint/2010/main" val="2564303196"/>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 id="2147483833" r:id="rId12"/>
    <p:sldLayoutId id="2147483834" r:id="rId13"/>
    <p:sldLayoutId id="2147483835" r:id="rId14"/>
    <p:sldLayoutId id="2147483836" r:id="rId15"/>
    <p:sldLayoutId id="2147483837"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jpeg"/><Relationship Id="rId7" Type="http://schemas.openxmlformats.org/officeDocument/2006/relationships/diagramColors" Target="../diagrams/colors3.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88640"/>
            <a:ext cx="8136904" cy="1508105"/>
          </a:xfrm>
          <a:prstGeom prst="rect">
            <a:avLst/>
          </a:prstGeom>
          <a:noFill/>
        </p:spPr>
        <p:txBody>
          <a:bodyPr wrap="square" rtlCol="0">
            <a:spAutoFit/>
          </a:bodyPr>
          <a:lstStyle/>
          <a:p>
            <a:pPr algn="ctr"/>
            <a:r>
              <a:rPr lang="fa-IR" sz="2800" dirty="0" smtClean="0">
                <a:cs typeface="B Nazanin" panose="00000400000000000000" pitchFamily="2" charset="-78"/>
              </a:rPr>
              <a:t>بسمه تعالی</a:t>
            </a:r>
          </a:p>
          <a:p>
            <a:pPr algn="ctr"/>
            <a:r>
              <a:rPr lang="fa-IR" sz="2400" dirty="0" smtClean="0">
                <a:cs typeface="B Nazanin" panose="00000400000000000000" pitchFamily="2" charset="-78"/>
              </a:rPr>
              <a:t>تاریخ شهر و شهر سازی در ایران</a:t>
            </a:r>
          </a:p>
          <a:p>
            <a:pPr algn="ctr"/>
            <a:r>
              <a:rPr lang="fa-IR" sz="4000" dirty="0" smtClean="0">
                <a:cs typeface="B Nazanin" panose="00000400000000000000" pitchFamily="2" charset="-78"/>
              </a:rPr>
              <a:t>دوره ساسانیان</a:t>
            </a:r>
            <a:endParaRPr lang="en-US" sz="4000" dirty="0">
              <a:cs typeface="B Nazanin" panose="00000400000000000000" pitchFamily="2" charset="-78"/>
            </a:endParaRPr>
          </a:p>
        </p:txBody>
      </p:sp>
      <p:pic>
        <p:nvPicPr>
          <p:cNvPr id="4" name="Picture 2" descr="C:\Users\Marzie\Documents\Bluetooth Exchange Folder\30.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971600" y="2780927"/>
            <a:ext cx="3063397" cy="33569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4932040" y="2304988"/>
            <a:ext cx="3312368" cy="4308872"/>
          </a:xfrm>
          <a:prstGeom prst="rect">
            <a:avLst/>
          </a:prstGeom>
        </p:spPr>
        <p:txBody>
          <a:bodyPr wrap="square">
            <a:spAutoFit/>
          </a:bodyPr>
          <a:lstStyle/>
          <a:p>
            <a:pPr>
              <a:lnSpc>
                <a:spcPct val="107000"/>
              </a:lnSpc>
              <a:spcAft>
                <a:spcPts val="800"/>
              </a:spcAft>
            </a:pPr>
            <a:r>
              <a:rPr lang="fa-IR" sz="2000" b="1" u="sng" dirty="0" smtClean="0">
                <a:latin typeface="Calibri" panose="020F0502020204030204" pitchFamily="34" charset="0"/>
                <a:ea typeface="Calibri" panose="020F0502020204030204" pitchFamily="34" charset="0"/>
                <a:cs typeface="B Nazanin" panose="00000400000000000000" pitchFamily="2" charset="-78"/>
              </a:rPr>
              <a:t>فهرست مطالب</a:t>
            </a:r>
          </a:p>
          <a:p>
            <a:pPr marL="342900" indent="-342900">
              <a:lnSpc>
                <a:spcPct val="107000"/>
              </a:lnSpc>
              <a:spcAft>
                <a:spcPts val="800"/>
              </a:spcAft>
              <a:buFont typeface="Arial" panose="020B0604020202020204" pitchFamily="34" charset="0"/>
              <a:buChar char="•"/>
            </a:pPr>
            <a:r>
              <a:rPr lang="fa-IR" sz="2000" dirty="0" smtClean="0">
                <a:latin typeface="Calibri" panose="020F0502020204030204" pitchFamily="34" charset="0"/>
                <a:ea typeface="Calibri" panose="020F0502020204030204" pitchFamily="34" charset="0"/>
                <a:cs typeface="B Nazanin" panose="00000400000000000000" pitchFamily="2" charset="-78"/>
              </a:rPr>
              <a:t>شکل </a:t>
            </a:r>
            <a:r>
              <a:rPr lang="fa-IR" sz="2000" dirty="0">
                <a:latin typeface="Calibri" panose="020F0502020204030204" pitchFamily="34" charset="0"/>
                <a:ea typeface="Calibri" panose="020F0502020204030204" pitchFamily="34" charset="0"/>
                <a:cs typeface="B Nazanin" panose="00000400000000000000" pitchFamily="2" charset="-78"/>
              </a:rPr>
              <a:t>گیری حکومت ساسانی</a:t>
            </a:r>
            <a:endParaRPr lang="en-US" dirty="0">
              <a:latin typeface="Calibri" panose="020F0502020204030204" pitchFamily="34" charset="0"/>
              <a:ea typeface="Calibri" panose="020F0502020204030204" pitchFamily="34" charset="0"/>
              <a:cs typeface="Arial" panose="020B0604020202020204" pitchFamily="34" charset="0"/>
            </a:endParaRPr>
          </a:p>
          <a:p>
            <a:pPr marL="342900" indent="-342900">
              <a:lnSpc>
                <a:spcPct val="107000"/>
              </a:lnSpc>
              <a:spcAft>
                <a:spcPts val="800"/>
              </a:spcAft>
              <a:buFont typeface="Arial" panose="020B0604020202020204" pitchFamily="34" charset="0"/>
              <a:buChar char="•"/>
            </a:pPr>
            <a:r>
              <a:rPr lang="fa-IR" sz="2000" dirty="0">
                <a:latin typeface="Calibri" panose="020F0502020204030204" pitchFamily="34" charset="0"/>
                <a:ea typeface="Calibri" panose="020F0502020204030204" pitchFamily="34" charset="0"/>
                <a:cs typeface="B Nazanin" panose="00000400000000000000" pitchFamily="2" charset="-78"/>
              </a:rPr>
              <a:t>شرایط فرهنگی و مذهبی</a:t>
            </a:r>
            <a:endParaRPr lang="en-US" dirty="0">
              <a:latin typeface="Calibri" panose="020F0502020204030204" pitchFamily="34" charset="0"/>
              <a:ea typeface="Calibri" panose="020F0502020204030204" pitchFamily="34" charset="0"/>
              <a:cs typeface="Arial" panose="020B0604020202020204" pitchFamily="34" charset="0"/>
            </a:endParaRPr>
          </a:p>
          <a:p>
            <a:pPr marL="342900" indent="-342900">
              <a:lnSpc>
                <a:spcPct val="107000"/>
              </a:lnSpc>
              <a:spcAft>
                <a:spcPts val="800"/>
              </a:spcAft>
              <a:buFont typeface="Arial" panose="020B0604020202020204" pitchFamily="34" charset="0"/>
              <a:buChar char="•"/>
            </a:pPr>
            <a:r>
              <a:rPr lang="fa-IR" sz="2000" dirty="0">
                <a:latin typeface="Calibri" panose="020F0502020204030204" pitchFamily="34" charset="0"/>
                <a:ea typeface="Calibri" panose="020F0502020204030204" pitchFamily="34" charset="0"/>
                <a:cs typeface="B Nazanin" panose="00000400000000000000" pitchFamily="2" charset="-78"/>
              </a:rPr>
              <a:t>اوضاع اقتصادی</a:t>
            </a:r>
            <a:endParaRPr lang="en-US" dirty="0">
              <a:latin typeface="Calibri" panose="020F0502020204030204" pitchFamily="34" charset="0"/>
              <a:ea typeface="Calibri" panose="020F0502020204030204" pitchFamily="34" charset="0"/>
              <a:cs typeface="Arial" panose="020B0604020202020204" pitchFamily="34" charset="0"/>
            </a:endParaRPr>
          </a:p>
          <a:p>
            <a:pPr marL="342900" indent="-342900">
              <a:lnSpc>
                <a:spcPct val="107000"/>
              </a:lnSpc>
              <a:spcAft>
                <a:spcPts val="800"/>
              </a:spcAft>
              <a:buFont typeface="Arial" panose="020B0604020202020204" pitchFamily="34" charset="0"/>
              <a:buChar char="•"/>
            </a:pPr>
            <a:r>
              <a:rPr lang="fa-IR" sz="2000" dirty="0">
                <a:latin typeface="Calibri" panose="020F0502020204030204" pitchFamily="34" charset="0"/>
                <a:ea typeface="Calibri" panose="020F0502020204030204" pitchFamily="34" charset="0"/>
                <a:cs typeface="B Nazanin" panose="00000400000000000000" pitchFamily="2" charset="-78"/>
              </a:rPr>
              <a:t>شیوه تولید </a:t>
            </a:r>
            <a:endParaRPr lang="en-US" dirty="0">
              <a:latin typeface="Calibri" panose="020F0502020204030204" pitchFamily="34" charset="0"/>
              <a:ea typeface="Calibri" panose="020F0502020204030204" pitchFamily="34" charset="0"/>
              <a:cs typeface="Arial" panose="020B0604020202020204" pitchFamily="34" charset="0"/>
            </a:endParaRPr>
          </a:p>
          <a:p>
            <a:pPr marL="342900" indent="-342900">
              <a:lnSpc>
                <a:spcPct val="107000"/>
              </a:lnSpc>
              <a:spcAft>
                <a:spcPts val="800"/>
              </a:spcAft>
              <a:buFont typeface="Arial" panose="020B0604020202020204" pitchFamily="34" charset="0"/>
              <a:buChar char="•"/>
            </a:pPr>
            <a:r>
              <a:rPr lang="fa-IR" sz="2000" dirty="0">
                <a:latin typeface="Calibri" panose="020F0502020204030204" pitchFamily="34" charset="0"/>
                <a:ea typeface="Calibri" panose="020F0502020204030204" pitchFamily="34" charset="0"/>
                <a:cs typeface="B Nazanin" panose="00000400000000000000" pitchFamily="2" charset="-78"/>
              </a:rPr>
              <a:t>طبقات اجتماعی</a:t>
            </a:r>
            <a:endParaRPr lang="en-US" dirty="0">
              <a:latin typeface="Calibri" panose="020F0502020204030204" pitchFamily="34" charset="0"/>
              <a:ea typeface="Calibri" panose="020F0502020204030204" pitchFamily="34" charset="0"/>
              <a:cs typeface="Arial" panose="020B0604020202020204" pitchFamily="34" charset="0"/>
            </a:endParaRPr>
          </a:p>
          <a:p>
            <a:pPr marL="342900" indent="-342900">
              <a:lnSpc>
                <a:spcPct val="107000"/>
              </a:lnSpc>
              <a:spcAft>
                <a:spcPts val="800"/>
              </a:spcAft>
              <a:buFont typeface="Arial" panose="020B0604020202020204" pitchFamily="34" charset="0"/>
              <a:buChar char="•"/>
            </a:pPr>
            <a:r>
              <a:rPr lang="fa-IR" sz="2000" dirty="0">
                <a:latin typeface="Calibri" panose="020F0502020204030204" pitchFamily="34" charset="0"/>
                <a:ea typeface="Calibri" panose="020F0502020204030204" pitchFamily="34" charset="0"/>
                <a:cs typeface="B Nazanin" panose="00000400000000000000" pitchFamily="2" charset="-78"/>
              </a:rPr>
              <a:t>وضعیت شهرها</a:t>
            </a:r>
            <a:endParaRPr lang="en-US" dirty="0">
              <a:latin typeface="Calibri" panose="020F0502020204030204" pitchFamily="34" charset="0"/>
              <a:ea typeface="Calibri" panose="020F0502020204030204" pitchFamily="34" charset="0"/>
              <a:cs typeface="Arial" panose="020B0604020202020204" pitchFamily="34" charset="0"/>
            </a:endParaRPr>
          </a:p>
          <a:p>
            <a:pPr marL="342900" indent="-342900">
              <a:lnSpc>
                <a:spcPct val="107000"/>
              </a:lnSpc>
              <a:spcAft>
                <a:spcPts val="800"/>
              </a:spcAft>
              <a:buFont typeface="Arial" panose="020B0604020202020204" pitchFamily="34" charset="0"/>
              <a:buChar char="•"/>
            </a:pPr>
            <a:r>
              <a:rPr lang="fa-IR" sz="2000" dirty="0">
                <a:latin typeface="Calibri" panose="020F0502020204030204" pitchFamily="34" charset="0"/>
                <a:ea typeface="Calibri" panose="020F0502020204030204" pitchFamily="34" charset="0"/>
                <a:cs typeface="B Nazanin" panose="00000400000000000000" pitchFamily="2" charset="-78"/>
              </a:rPr>
              <a:t>ساختار شهرهای این دوره</a:t>
            </a:r>
            <a:endParaRPr lang="en-US" dirty="0">
              <a:latin typeface="Calibri" panose="020F0502020204030204" pitchFamily="34" charset="0"/>
              <a:ea typeface="Calibri" panose="020F0502020204030204" pitchFamily="34" charset="0"/>
              <a:cs typeface="Arial" panose="020B0604020202020204" pitchFamily="34" charset="0"/>
            </a:endParaRPr>
          </a:p>
          <a:p>
            <a:pPr marL="342900" indent="-342900">
              <a:lnSpc>
                <a:spcPct val="107000"/>
              </a:lnSpc>
              <a:spcAft>
                <a:spcPts val="800"/>
              </a:spcAft>
              <a:buFont typeface="Arial" panose="020B0604020202020204" pitchFamily="34" charset="0"/>
              <a:buChar char="•"/>
            </a:pPr>
            <a:r>
              <a:rPr lang="fa-IR" sz="2000" dirty="0">
                <a:latin typeface="Calibri" panose="020F0502020204030204" pitchFamily="34" charset="0"/>
                <a:ea typeface="Calibri" panose="020F0502020204030204" pitchFamily="34" charset="0"/>
                <a:cs typeface="B Nazanin" panose="00000400000000000000" pitchFamily="2" charset="-78"/>
              </a:rPr>
              <a:t>شار ساسانی از نظر ریخت شناسی</a:t>
            </a:r>
            <a:endParaRPr lang="en-US" dirty="0">
              <a:latin typeface="Calibri" panose="020F0502020204030204" pitchFamily="34" charset="0"/>
              <a:ea typeface="Calibri" panose="020F0502020204030204" pitchFamily="34" charset="0"/>
              <a:cs typeface="Arial" panose="020B0604020202020204" pitchFamily="34" charset="0"/>
            </a:endParaRPr>
          </a:p>
          <a:p>
            <a:pPr marL="342900" indent="-342900">
              <a:lnSpc>
                <a:spcPct val="107000"/>
              </a:lnSpc>
              <a:spcAft>
                <a:spcPts val="800"/>
              </a:spcAft>
              <a:buFont typeface="Arial" panose="020B0604020202020204" pitchFamily="34" charset="0"/>
              <a:buChar char="•"/>
            </a:pPr>
            <a:r>
              <a:rPr lang="fa-IR" sz="2000" dirty="0">
                <a:latin typeface="Calibri" panose="020F0502020204030204" pitchFamily="34" charset="0"/>
                <a:ea typeface="Calibri" panose="020F0502020204030204" pitchFamily="34" charset="0"/>
                <a:cs typeface="B Nazanin" panose="00000400000000000000" pitchFamily="2" charset="-78"/>
              </a:rPr>
              <a:t>برخی از شهرهای ساسانی</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62293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0" y="692696"/>
            <a:ext cx="4114800"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smtClean="0">
                <a:cs typeface="B Nazanin" pitchFamily="2" charset="-78"/>
              </a:rPr>
              <a:t>وضعیت شهرها</a:t>
            </a:r>
            <a:endParaRPr lang="fa-IR" dirty="0">
              <a:cs typeface="B Nazanin" panose="00000400000000000000" pitchFamily="2" charset="-78"/>
            </a:endParaRPr>
          </a:p>
        </p:txBody>
      </p:sp>
      <p:sp>
        <p:nvSpPr>
          <p:cNvPr id="2" name="Content Placeholder 1"/>
          <p:cNvSpPr>
            <a:spLocks noGrp="1"/>
          </p:cNvSpPr>
          <p:nvPr>
            <p:ph idx="1"/>
          </p:nvPr>
        </p:nvSpPr>
        <p:spPr>
          <a:xfrm>
            <a:off x="467544" y="1556792"/>
            <a:ext cx="8229600" cy="5040560"/>
          </a:xfrm>
        </p:spPr>
        <p:txBody>
          <a:bodyPr>
            <a:normAutofit/>
          </a:bodyPr>
          <a:lstStyle/>
          <a:p>
            <a:pPr algn="just" rtl="1"/>
            <a:r>
              <a:rPr lang="fa-IR" dirty="0">
                <a:cs typeface="B Nazanin" pitchFamily="2" charset="-78"/>
              </a:rPr>
              <a:t>سکنه شهر های بازمانده از حکومت اشکانی مجبور می شوند که خود را با شرایط جدید وقف دهند و شهر های غیر متمرکز دوران اشکانی که سودای حکومت در سر داشتند عملا از بین می </a:t>
            </a:r>
            <a:r>
              <a:rPr lang="fa-IR" dirty="0" smtClean="0">
                <a:cs typeface="B Nazanin" pitchFamily="2" charset="-78"/>
              </a:rPr>
              <a:t>روند.</a:t>
            </a:r>
          </a:p>
          <a:p>
            <a:pPr algn="just" rtl="1"/>
            <a:r>
              <a:rPr lang="fa-IR" dirty="0">
                <a:cs typeface="B Nazanin" pitchFamily="2" charset="-78"/>
              </a:rPr>
              <a:t>در سازمان فضایی دوره ساسانیان ، دفاع از کشور به شهر های سر حدی واگذار می شود و شهر های سرزمین میانی ، نقش حفاظت و حراست از شبکه آمد و شد جاده ای را به عهده می گیرند و شهر های سرزمین های درونی عملا به کار تولید می پردازند هر سه گروه شهر ها عملا به مفهوم کهن شار معنا میبخشند هر سه گروه محل گردهمایی و وحدت اجتماعی سه جامعه ایلی ، روستایی و شهری می گردند بدین ترتیب شار پارتی در دولت ساسانی نیز در مفهومی منطقه ای به ایفای نقش می پردازد ولی تفاوت عمده ای داشتند که شار ساسانی به عنوان نماینده دولت همه ی منابع تولید خود و اطراف را تصاحب می </a:t>
            </a:r>
            <a:r>
              <a:rPr lang="fa-IR" dirty="0" smtClean="0">
                <a:cs typeface="B Nazanin" pitchFamily="2" charset="-78"/>
              </a:rPr>
              <a:t>کند.(حبیبی،31:1392)</a:t>
            </a:r>
            <a:endParaRPr lang="fa-IR" dirty="0">
              <a:cs typeface="B Nazanin" pitchFamily="2" charset="-78"/>
            </a:endParaRPr>
          </a:p>
          <a:p>
            <a:pPr algn="just" rtl="1"/>
            <a:r>
              <a:rPr lang="fa-IR" dirty="0">
                <a:cs typeface="B Nazanin" pitchFamily="2" charset="-78"/>
              </a:rPr>
              <a:t>در دوران ساسانی مناطق شرقی آن با مناطق غربی و بین النهرین متفاوت بود در مناطق غربی فرهنگ یکجا نشینی سنت طولانی داشت به همین دلیل روستا ها و شهر های فراوانی در آن دیده می شد ولی در مناطق شرقی نظام عشیره ای حاکم </a:t>
            </a:r>
            <a:r>
              <a:rPr lang="fa-IR" dirty="0" smtClean="0">
                <a:cs typeface="B Nazanin" pitchFamily="2" charset="-78"/>
              </a:rPr>
              <a:t>بود</a:t>
            </a:r>
            <a:r>
              <a:rPr lang="fa-IR" dirty="0" smtClean="0">
                <a:cs typeface="B Nazanin" pitchFamily="2" charset="-78"/>
              </a:rPr>
              <a:t>.</a:t>
            </a:r>
            <a:endParaRPr lang="fa-IR" dirty="0" smtClean="0">
              <a:cs typeface="B Nazanin" pitchFamily="2" charset="-78"/>
            </a:endParaRPr>
          </a:p>
          <a:p>
            <a:pPr algn="just" rtl="1"/>
            <a:r>
              <a:rPr lang="fa-IR" dirty="0">
                <a:cs typeface="B Nazanin" pitchFamily="2" charset="-78"/>
              </a:rPr>
              <a:t>در واقع مناطق غربی زاگرس از مناطق شرقی آن آبادتر بود محققانی که درباره ی بیش از یکصد شهر عمده ی ساسانی سخن گفته اندمحل 82 </a:t>
            </a:r>
            <a:r>
              <a:rPr lang="fa-IR" dirty="0" smtClean="0">
                <a:cs typeface="B Nazanin" pitchFamily="2" charset="-78"/>
              </a:rPr>
              <a:t>شهر </a:t>
            </a:r>
            <a:r>
              <a:rPr lang="fa-IR" dirty="0">
                <a:cs typeface="B Nazanin" pitchFamily="2" charset="-78"/>
              </a:rPr>
              <a:t>را در غرب می دانند و ساسانیان به خاطر اهمیتی که بین النهرین نسبت به شرق زاگرس داشته است ، برای تسلط بهتر به آن پایتخت خود را از استخر به تیسفون منتقل کردند</a:t>
            </a:r>
            <a:r>
              <a:rPr lang="fa-IR" dirty="0" smtClean="0">
                <a:cs typeface="B Nazanin" pitchFamily="2" charset="-78"/>
              </a:rPr>
              <a:t>.(پاکزاد:129:1392)</a:t>
            </a:r>
            <a:endParaRPr lang="fa-IR" dirty="0">
              <a:cs typeface="B Nazanin" pitchFamily="2" charset="-78"/>
            </a:endParaRPr>
          </a:p>
          <a:p>
            <a:pPr algn="just" rtl="1"/>
            <a:endParaRPr lang="fa-IR" dirty="0">
              <a:cs typeface="B Nazanin" pitchFamily="2" charset="-78"/>
            </a:endParaRPr>
          </a:p>
        </p:txBody>
      </p:sp>
    </p:spTree>
    <p:extLst>
      <p:ext uri="{BB962C8B-B14F-4D97-AF65-F5344CB8AC3E}">
        <p14:creationId xmlns:p14="http://schemas.microsoft.com/office/powerpoint/2010/main" val="270601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87824" y="692696"/>
            <a:ext cx="5698976"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smtClean="0">
                <a:cs typeface="B Nazanin" pitchFamily="2" charset="-78"/>
              </a:rPr>
              <a:t>ساختار شهرهای این دوره</a:t>
            </a:r>
            <a:endParaRPr lang="fa-IR" dirty="0">
              <a:cs typeface="B Nazanin" pitchFamily="2" charset="-78"/>
            </a:endParaRPr>
          </a:p>
        </p:txBody>
      </p:sp>
      <p:sp>
        <p:nvSpPr>
          <p:cNvPr id="2" name="Content Placeholder 1"/>
          <p:cNvSpPr>
            <a:spLocks noGrp="1"/>
          </p:cNvSpPr>
          <p:nvPr>
            <p:ph idx="1"/>
          </p:nvPr>
        </p:nvSpPr>
        <p:spPr>
          <a:xfrm>
            <a:off x="467544" y="1556792"/>
            <a:ext cx="8229600" cy="5040560"/>
          </a:xfrm>
        </p:spPr>
        <p:txBody>
          <a:bodyPr>
            <a:normAutofit/>
          </a:bodyPr>
          <a:lstStyle/>
          <a:p>
            <a:pPr algn="just" rtl="1"/>
            <a:r>
              <a:rPr lang="fa-IR" dirty="0">
                <a:cs typeface="B Nazanin" pitchFamily="2" charset="-78"/>
              </a:rPr>
              <a:t>شار ساسانی بر مبنای باور های دینی و متاثر از مقوله جهان بینی ساخته می شود شهر ها معمولا به حصاری ختم میشود که چهار دروازه به سوی چهار سوی عالم داشته باشد که نماد جهات اربعه نیز می باشد گاهی شهر ها به صورت هشت در هشت قطعه و گاه به شکل جانوران ساخته می شدند(شوش به شکل باز و شوشتر به شکل اسب شکل </a:t>
            </a:r>
            <a:r>
              <a:rPr lang="fa-IR" dirty="0" smtClean="0">
                <a:cs typeface="B Nazanin" pitchFamily="2" charset="-78"/>
              </a:rPr>
              <a:t>است)(حبیبی، 31:1392)</a:t>
            </a:r>
          </a:p>
          <a:p>
            <a:pPr algn="just" rtl="1"/>
            <a:r>
              <a:rPr lang="fa-IR" dirty="0">
                <a:cs typeface="B Nazanin" pitchFamily="2" charset="-78"/>
              </a:rPr>
              <a:t>بافت کالبدی و سازمان فضایی شار ساسانی الگویی بود که در دوران بعد اسلام نیز مورد استفاده قرار گرفت و به همین دلیل شهر های دوره ساسانی با شهر های </a:t>
            </a:r>
            <a:r>
              <a:rPr lang="fa-IR" dirty="0" smtClean="0">
                <a:cs typeface="B Nazanin" pitchFamily="2" charset="-78"/>
              </a:rPr>
              <a:t>ایران </a:t>
            </a:r>
            <a:r>
              <a:rPr lang="fa-IR" dirty="0">
                <a:cs typeface="B Nazanin" pitchFamily="2" charset="-78"/>
              </a:rPr>
              <a:t>دوره اسلامی بسیار </a:t>
            </a:r>
            <a:r>
              <a:rPr lang="fa-IR" dirty="0" smtClean="0">
                <a:cs typeface="B Nazanin" pitchFamily="2" charset="-78"/>
              </a:rPr>
              <a:t>شبیهند(حبیبی، 31:1392)</a:t>
            </a:r>
          </a:p>
          <a:p>
            <a:pPr algn="just" rtl="1"/>
            <a:r>
              <a:rPr lang="fa-IR" dirty="0">
                <a:cs typeface="B Nazanin" pitchFamily="2" charset="-78"/>
              </a:rPr>
              <a:t>در این دوره مانند دوره هخامنشی و پارتی شهر به معنای امروزی آن نبود بلکه منظور از شهر ، پادشاهی یا حکومت بوده و به قلمروی </a:t>
            </a:r>
            <a:r>
              <a:rPr lang="fa-IR" dirty="0" smtClean="0">
                <a:cs typeface="B Nazanin" pitchFamily="2" charset="-78"/>
              </a:rPr>
              <a:t>آن </a:t>
            </a:r>
            <a:r>
              <a:rPr lang="fa-IR" dirty="0">
                <a:cs typeface="B Nazanin" pitchFamily="2" charset="-78"/>
              </a:rPr>
              <a:t>حکومت شترستان یا شهرستان </a:t>
            </a:r>
            <a:r>
              <a:rPr lang="fa-IR" dirty="0" smtClean="0">
                <a:cs typeface="B Nazanin" pitchFamily="2" charset="-78"/>
              </a:rPr>
              <a:t>میگفتند. </a:t>
            </a:r>
            <a:r>
              <a:rPr lang="fa-IR" dirty="0">
                <a:cs typeface="B Nazanin" pitchFamily="2" charset="-78"/>
              </a:rPr>
              <a:t>یک شهرستان دارای مرکزی بود که از آنجا اداره می شد این مراکز به طور معمول از یک دژ یا یک کاخ و در برخی موارد از یک معبد اداره می </a:t>
            </a:r>
            <a:r>
              <a:rPr lang="fa-IR" dirty="0" smtClean="0">
                <a:cs typeface="B Nazanin" pitchFamily="2" charset="-78"/>
              </a:rPr>
              <a:t>شد.(پاکزاد، 127:1392)</a:t>
            </a:r>
          </a:p>
          <a:p>
            <a:pPr algn="just" rtl="1"/>
            <a:r>
              <a:rPr lang="fa-IR" dirty="0">
                <a:cs typeface="B Nazanin" pitchFamily="2" charset="-78"/>
              </a:rPr>
              <a:t>مکان هایی مثل اسپادانا ، کومس ، نیشابور ، ری و </a:t>
            </a:r>
            <a:r>
              <a:rPr lang="fa-IR" dirty="0" smtClean="0">
                <a:cs typeface="B Nazanin" pitchFamily="2" charset="-78"/>
              </a:rPr>
              <a:t>... </a:t>
            </a:r>
            <a:r>
              <a:rPr lang="fa-IR" dirty="0">
                <a:cs typeface="B Nazanin" pitchFamily="2" charset="-78"/>
              </a:rPr>
              <a:t>در واقع قلمرو هایی بیش از یک آبادی هستند در غیر اینصورت شهرستان هایی به نام هایی مثل </a:t>
            </a:r>
            <a:r>
              <a:rPr lang="fa-IR" dirty="0" smtClean="0">
                <a:cs typeface="B Nazanin" pitchFamily="2" charset="-78"/>
              </a:rPr>
              <a:t>زابلستان که شهر زابل در آن قرار داشت </a:t>
            </a:r>
            <a:r>
              <a:rPr lang="fa-IR" dirty="0">
                <a:cs typeface="B Nazanin" pitchFamily="2" charset="-78"/>
              </a:rPr>
              <a:t>یا آذربادگان در میان آن ها بی معنا خواهد بود منظور دیگر از این نام ها منطقه یا ناحیه ای است که مرکز اداری ساسانی در آن واقع شده بود محل این مرکز اداری مشخص بوده است ماند قلعه جی در اسپادانا و کاخ آپادانک در شوش اما در برخی مناطق مثل صد دروازه </a:t>
            </a:r>
            <a:r>
              <a:rPr lang="fa-IR" dirty="0" smtClean="0">
                <a:cs typeface="B Nazanin" pitchFamily="2" charset="-78"/>
              </a:rPr>
              <a:t>وری </a:t>
            </a:r>
            <a:r>
              <a:rPr lang="fa-IR" dirty="0">
                <a:cs typeface="B Nazanin" pitchFamily="2" charset="-78"/>
              </a:rPr>
              <a:t>هنوز مشخص نیست. شار دوره ساسانی مکان چهار طبقه ی ممتاز اجتماعی است و چون شار های پیش از خود هم شهر قدرت است و هم شهر </a:t>
            </a:r>
            <a:r>
              <a:rPr lang="fa-IR" dirty="0" smtClean="0">
                <a:cs typeface="B Nazanin" pitchFamily="2" charset="-78"/>
              </a:rPr>
              <a:t>معبد.(پاکزاد،128:1392)</a:t>
            </a:r>
            <a:endParaRPr lang="fa-IR" dirty="0">
              <a:cs typeface="B Nazanin" pitchFamily="2" charset="-78"/>
            </a:endParaRPr>
          </a:p>
        </p:txBody>
      </p:sp>
    </p:spTree>
    <p:extLst>
      <p:ext uri="{BB962C8B-B14F-4D97-AF65-F5344CB8AC3E}">
        <p14:creationId xmlns:p14="http://schemas.microsoft.com/office/powerpoint/2010/main" val="513727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31840" y="692696"/>
            <a:ext cx="5554960"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a:cs typeface="B Nazanin" pitchFamily="2" charset="-78"/>
              </a:rPr>
              <a:t>شار ساسانی از نظر ریخت شناسی</a:t>
            </a:r>
            <a:endParaRPr lang="fa-IR" dirty="0">
              <a:cs typeface="B Nazanin" pitchFamily="2" charset="-78"/>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99592" y="1340768"/>
            <a:ext cx="2880320" cy="2724493"/>
          </a:xfrm>
          <a:prstGeom prst="rect">
            <a:avLst/>
          </a:prstGeom>
          <a:ln>
            <a:noFill/>
          </a:ln>
          <a:effectLst>
            <a:softEdge rad="112500"/>
          </a:effectLst>
        </p:spPr>
      </p:pic>
      <p:pic>
        <p:nvPicPr>
          <p:cNvPr id="6" name="Picture 2" descr="C:\Users\SECHGIN SAYAR\Desktop\30.jpg"/>
          <p:cNvPicPr>
            <a:picLocks noChangeAspect="1" noChangeArrowheads="1"/>
          </p:cNvPicPr>
          <p:nvPr/>
        </p:nvPicPr>
        <p:blipFill>
          <a:blip r:embed="rId3"/>
          <a:srcRect/>
          <a:stretch>
            <a:fillRect/>
          </a:stretch>
        </p:blipFill>
        <p:spPr bwMode="auto">
          <a:xfrm>
            <a:off x="179512" y="3966853"/>
            <a:ext cx="4320480" cy="2891148"/>
          </a:xfrm>
          <a:prstGeom prst="rect">
            <a:avLst/>
          </a:prstGeom>
          <a:ln>
            <a:noFill/>
          </a:ln>
          <a:effectLst>
            <a:softEdge rad="112500"/>
          </a:effectLst>
        </p:spPr>
      </p:pic>
      <p:graphicFrame>
        <p:nvGraphicFramePr>
          <p:cNvPr id="7" name="Content Placeholder 3"/>
          <p:cNvGraphicFramePr>
            <a:graphicFrameLocks/>
          </p:cNvGraphicFramePr>
          <p:nvPr>
            <p:extLst>
              <p:ext uri="{D42A27DB-BD31-4B8C-83A1-F6EECF244321}">
                <p14:modId xmlns:p14="http://schemas.microsoft.com/office/powerpoint/2010/main" val="3836468006"/>
              </p:ext>
            </p:extLst>
          </p:nvPr>
        </p:nvGraphicFramePr>
        <p:xfrm>
          <a:off x="4139952" y="2204864"/>
          <a:ext cx="4675001" cy="33843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81291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amond(in)">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81536" y="476672"/>
            <a:ext cx="5194920"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a:cs typeface="B Nazanin" pitchFamily="2" charset="-78"/>
              </a:rPr>
              <a:t>شار ساسانی از </a:t>
            </a:r>
            <a:r>
              <a:rPr lang="fa-IR" dirty="0" smtClean="0">
                <a:cs typeface="B Nazanin" pitchFamily="2" charset="-78"/>
              </a:rPr>
              <a:t>نظر ریخت </a:t>
            </a:r>
            <a:r>
              <a:rPr lang="fa-IR" dirty="0">
                <a:cs typeface="B Nazanin" pitchFamily="2" charset="-78"/>
              </a:rPr>
              <a:t>شناسی</a:t>
            </a:r>
          </a:p>
        </p:txBody>
      </p:sp>
      <p:sp>
        <p:nvSpPr>
          <p:cNvPr id="5" name="TextBox 4"/>
          <p:cNvSpPr txBox="1"/>
          <p:nvPr/>
        </p:nvSpPr>
        <p:spPr>
          <a:xfrm>
            <a:off x="395536" y="1196752"/>
            <a:ext cx="8280920" cy="5355312"/>
          </a:xfrm>
          <a:prstGeom prst="rect">
            <a:avLst/>
          </a:prstGeom>
          <a:noFill/>
        </p:spPr>
        <p:txBody>
          <a:bodyPr wrap="square" rtlCol="1">
            <a:spAutoFit/>
          </a:bodyPr>
          <a:lstStyle/>
          <a:p>
            <a:pPr algn="just"/>
            <a:r>
              <a:rPr lang="fa-IR" b="1" dirty="0">
                <a:cs typeface="B Nazanin" pitchFamily="2" charset="-78"/>
              </a:rPr>
              <a:t>دژ حکومتی</a:t>
            </a:r>
            <a:r>
              <a:rPr lang="fa-IR" b="1" dirty="0" smtClean="0">
                <a:cs typeface="B Nazanin" pitchFamily="2" charset="-78"/>
              </a:rPr>
              <a:t>: </a:t>
            </a:r>
            <a:endParaRPr lang="fa-IR" b="1" dirty="0" smtClean="0">
              <a:cs typeface="B Nazanin" pitchFamily="2" charset="-78"/>
            </a:endParaRPr>
          </a:p>
          <a:p>
            <a:pPr marL="285750" indent="-285750" algn="just">
              <a:buFont typeface="Arial" panose="020B0604020202020204" pitchFamily="34" charset="0"/>
              <a:buChar char="•"/>
            </a:pPr>
            <a:r>
              <a:rPr lang="fa-IR" dirty="0" smtClean="0">
                <a:cs typeface="B Nazanin" pitchFamily="2" charset="-78"/>
              </a:rPr>
              <a:t>در </a:t>
            </a:r>
            <a:r>
              <a:rPr lang="fa-IR" dirty="0">
                <a:cs typeface="B Nazanin" pitchFamily="2" charset="-78"/>
              </a:rPr>
              <a:t>بالاترین نقطه شهر و مهمترین نقطه سوق الجیشی بنا شده و مظهر قدرت دولت ساسانی به شمار می </a:t>
            </a:r>
            <a:r>
              <a:rPr lang="fa-IR" dirty="0" smtClean="0">
                <a:cs typeface="B Nazanin" pitchFamily="2" charset="-78"/>
              </a:rPr>
              <a:t>رود. </a:t>
            </a:r>
            <a:endParaRPr lang="fa-IR" dirty="0" smtClean="0">
              <a:cs typeface="B Nazanin" pitchFamily="2" charset="-78"/>
            </a:endParaRPr>
          </a:p>
          <a:p>
            <a:pPr marL="285750" indent="-285750" algn="just">
              <a:buFont typeface="Arial" panose="020B0604020202020204" pitchFamily="34" charset="0"/>
              <a:buChar char="•"/>
            </a:pPr>
            <a:r>
              <a:rPr lang="fa-IR" dirty="0">
                <a:cs typeface="B Nazanin" pitchFamily="2" charset="-78"/>
              </a:rPr>
              <a:t>در دوره ی اسلامی به کهن دژ یا قهندز معروف بوده است</a:t>
            </a:r>
            <a:r>
              <a:rPr lang="fa-IR" dirty="0" smtClean="0">
                <a:cs typeface="B Nazanin" pitchFamily="2" charset="-78"/>
              </a:rPr>
              <a:t>.</a:t>
            </a:r>
          </a:p>
          <a:p>
            <a:pPr marL="285750" indent="-285750" algn="just">
              <a:buFont typeface="Arial" panose="020B0604020202020204" pitchFamily="34" charset="0"/>
              <a:buChar char="•"/>
            </a:pPr>
            <a:r>
              <a:rPr lang="fa-IR" dirty="0">
                <a:cs typeface="B Nazanin" pitchFamily="2" charset="-78"/>
              </a:rPr>
              <a:t>مجموعه ای است مرکب از کاخ ها، آتشگاه اصلی، دیوان ها، سربازخانه ها،ذخائر،خزائن و انبارهای آذوقه.</a:t>
            </a:r>
          </a:p>
          <a:p>
            <a:pPr algn="just"/>
            <a:endParaRPr lang="fa-IR" dirty="0" smtClean="0">
              <a:cs typeface="B Nazanin" pitchFamily="2" charset="-78"/>
            </a:endParaRPr>
          </a:p>
          <a:p>
            <a:pPr algn="just"/>
            <a:endParaRPr lang="en-US" dirty="0" smtClean="0">
              <a:cs typeface="B Nazanin" pitchFamily="2" charset="-78"/>
            </a:endParaRPr>
          </a:p>
          <a:p>
            <a:pPr algn="just"/>
            <a:r>
              <a:rPr lang="fa-IR" b="1" dirty="0" smtClean="0">
                <a:cs typeface="B Nazanin" pitchFamily="2" charset="-78"/>
              </a:rPr>
              <a:t>شار </a:t>
            </a:r>
            <a:r>
              <a:rPr lang="fa-IR" b="1" dirty="0" smtClean="0">
                <a:cs typeface="B Nazanin" pitchFamily="2" charset="-78"/>
              </a:rPr>
              <a:t>میانی: </a:t>
            </a:r>
            <a:endParaRPr lang="fa-IR" b="1" dirty="0" smtClean="0">
              <a:cs typeface="B Nazanin" pitchFamily="2" charset="-78"/>
            </a:endParaRPr>
          </a:p>
          <a:p>
            <a:pPr marL="285750" indent="-285750" algn="just">
              <a:buFont typeface="Arial" panose="020B0604020202020204" pitchFamily="34" charset="0"/>
              <a:buChar char="•"/>
            </a:pPr>
            <a:r>
              <a:rPr lang="fa-IR" dirty="0" smtClean="0">
                <a:cs typeface="B Nazanin" pitchFamily="2" charset="-78"/>
              </a:rPr>
              <a:t>مجموعه </a:t>
            </a:r>
            <a:r>
              <a:rPr lang="fa-IR" dirty="0">
                <a:cs typeface="B Nazanin" pitchFamily="2" charset="-78"/>
              </a:rPr>
              <a:t>ای از محلات خاص برای استقرار طبقات ممتاز بود و دارای دیوار های سنگین با چهار </a:t>
            </a:r>
            <a:r>
              <a:rPr lang="fa-IR" dirty="0">
                <a:cs typeface="B Nazanin" pitchFamily="2" charset="-78"/>
              </a:rPr>
              <a:t>دروازه به چهارسوی </a:t>
            </a:r>
            <a:r>
              <a:rPr lang="fa-IR" dirty="0" smtClean="0">
                <a:cs typeface="B Nazanin" pitchFamily="2" charset="-78"/>
              </a:rPr>
              <a:t>عالم </a:t>
            </a:r>
            <a:r>
              <a:rPr lang="fa-IR" dirty="0">
                <a:cs typeface="B Nazanin" pitchFamily="2" charset="-78"/>
              </a:rPr>
              <a:t>محصور شده بود و بخشی از بازار را نیز در خود جای داده بود</a:t>
            </a:r>
            <a:r>
              <a:rPr lang="fa-IR" dirty="0" smtClean="0">
                <a:cs typeface="B Nazanin" pitchFamily="2" charset="-78"/>
              </a:rPr>
              <a:t>.</a:t>
            </a:r>
          </a:p>
          <a:p>
            <a:pPr marL="285750" indent="-285750" algn="just">
              <a:buFont typeface="Arial" panose="020B0604020202020204" pitchFamily="34" charset="0"/>
              <a:buChar char="•"/>
            </a:pPr>
            <a:r>
              <a:rPr lang="fa-IR" dirty="0" smtClean="0">
                <a:cs typeface="B Nazanin" pitchFamily="2" charset="-78"/>
              </a:rPr>
              <a:t>الگوی </a:t>
            </a:r>
            <a:r>
              <a:rPr lang="fa-IR" dirty="0">
                <a:cs typeface="B Nazanin" pitchFamily="2" charset="-78"/>
              </a:rPr>
              <a:t>غالب برای ساخت واحدهای مسکونی شار میانی ، یک ورودی مسقف، شاه نشین در میانه و اتاق هایی در اطراف آن با حیاطی میانی است، </a:t>
            </a:r>
          </a:p>
          <a:p>
            <a:pPr algn="just"/>
            <a:endParaRPr lang="fa-IR" dirty="0" smtClean="0">
              <a:cs typeface="B Nazanin" pitchFamily="2" charset="-78"/>
            </a:endParaRPr>
          </a:p>
          <a:p>
            <a:pPr algn="just"/>
            <a:endParaRPr lang="en-US" dirty="0">
              <a:cs typeface="B Nazanin" pitchFamily="2" charset="-78"/>
            </a:endParaRPr>
          </a:p>
          <a:p>
            <a:pPr algn="just"/>
            <a:r>
              <a:rPr lang="fa-IR" b="1" dirty="0" smtClean="0">
                <a:cs typeface="B Nazanin" pitchFamily="2" charset="-78"/>
              </a:rPr>
              <a:t>شار بیرونی: </a:t>
            </a:r>
            <a:endParaRPr lang="fa-IR" b="1" dirty="0" smtClean="0">
              <a:cs typeface="B Nazanin" pitchFamily="2" charset="-78"/>
            </a:endParaRPr>
          </a:p>
          <a:p>
            <a:pPr marL="285750" indent="-285750" algn="just">
              <a:buFont typeface="Arial" panose="020B0604020202020204" pitchFamily="34" charset="0"/>
              <a:buChar char="•"/>
            </a:pPr>
            <a:r>
              <a:rPr lang="fa-IR" dirty="0" smtClean="0">
                <a:cs typeface="B Nazanin" pitchFamily="2" charset="-78"/>
              </a:rPr>
              <a:t>مجموعه </a:t>
            </a:r>
            <a:r>
              <a:rPr lang="fa-IR" dirty="0">
                <a:cs typeface="B Nazanin" pitchFamily="2" charset="-78"/>
              </a:rPr>
              <a:t>ای از محلات ، خانه ها ، باغات ، بازار ها و مزارع پراکنده در اطراف شار میانی که آتشکده و بازار اصلی در این مکان جایگیری کرده بودند و محل زندگی مردمانی بودند که در چهار طبقه ممتاز جای نداشتند این بخش در فروپاشی دولت ساسانی نقش اساسی بازی </a:t>
            </a:r>
            <a:r>
              <a:rPr lang="fa-IR" dirty="0" smtClean="0">
                <a:cs typeface="B Nazanin" pitchFamily="2" charset="-78"/>
              </a:rPr>
              <a:t>کرد.</a:t>
            </a:r>
            <a:endParaRPr lang="en-US" dirty="0">
              <a:cs typeface="B Nazanin" pitchFamily="2" charset="-78"/>
            </a:endParaRPr>
          </a:p>
          <a:p>
            <a:pPr marL="285750" indent="-285750" algn="just">
              <a:buFont typeface="Arial" panose="020B0604020202020204" pitchFamily="34" charset="0"/>
              <a:buChar char="•"/>
            </a:pPr>
            <a:r>
              <a:rPr lang="fa-IR" dirty="0">
                <a:cs typeface="B Nazanin" pitchFamily="2" charset="-78"/>
              </a:rPr>
              <a:t>در دوران بعد ازاسلام این بخش به ربض مشهور گردید.</a:t>
            </a:r>
          </a:p>
          <a:p>
            <a:pPr algn="just"/>
            <a:endParaRPr lang="fa-IR" dirty="0" smtClean="0">
              <a:cs typeface="B Nazanin" pitchFamily="2" charset="-78"/>
            </a:endParaRPr>
          </a:p>
        </p:txBody>
      </p:sp>
    </p:spTree>
    <p:extLst>
      <p:ext uri="{BB962C8B-B14F-4D97-AF65-F5344CB8AC3E}">
        <p14:creationId xmlns:p14="http://schemas.microsoft.com/office/powerpoint/2010/main" val="3334150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91880" y="692696"/>
            <a:ext cx="5194920"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a:cs typeface="B Nazanin" pitchFamily="2" charset="-78"/>
              </a:rPr>
              <a:t>شار ساسانی از </a:t>
            </a:r>
            <a:r>
              <a:rPr lang="fa-IR" dirty="0" smtClean="0">
                <a:cs typeface="B Nazanin" pitchFamily="2" charset="-78"/>
              </a:rPr>
              <a:t>نظر ریخت </a:t>
            </a:r>
            <a:r>
              <a:rPr lang="fa-IR" dirty="0">
                <a:cs typeface="B Nazanin" pitchFamily="2" charset="-78"/>
              </a:rPr>
              <a:t>شناسی</a:t>
            </a:r>
          </a:p>
        </p:txBody>
      </p:sp>
      <p:sp>
        <p:nvSpPr>
          <p:cNvPr id="5" name="TextBox 4"/>
          <p:cNvSpPr txBox="1"/>
          <p:nvPr/>
        </p:nvSpPr>
        <p:spPr>
          <a:xfrm>
            <a:off x="1259632" y="1628800"/>
            <a:ext cx="7416824" cy="3416320"/>
          </a:xfrm>
          <a:prstGeom prst="rect">
            <a:avLst/>
          </a:prstGeom>
          <a:noFill/>
        </p:spPr>
        <p:txBody>
          <a:bodyPr wrap="square" rtlCol="1">
            <a:spAutoFit/>
          </a:bodyPr>
          <a:lstStyle/>
          <a:p>
            <a:pPr algn="just"/>
            <a:r>
              <a:rPr lang="fa-IR" b="1" dirty="0" smtClean="0">
                <a:cs typeface="B Nazanin" pitchFamily="2" charset="-78"/>
              </a:rPr>
              <a:t>بازار</a:t>
            </a:r>
            <a:r>
              <a:rPr lang="fa-IR" b="1" dirty="0" smtClean="0">
                <a:cs typeface="B Nazanin" pitchFamily="2" charset="-78"/>
              </a:rPr>
              <a:t>: </a:t>
            </a:r>
            <a:endParaRPr lang="fa-IR" b="1" dirty="0" smtClean="0">
              <a:cs typeface="B Nazanin" pitchFamily="2" charset="-78"/>
            </a:endParaRPr>
          </a:p>
          <a:p>
            <a:pPr marL="285750" indent="-285750" algn="just">
              <a:buFont typeface="Arial" panose="020B0604020202020204" pitchFamily="34" charset="0"/>
              <a:buChar char="•"/>
            </a:pPr>
            <a:r>
              <a:rPr lang="fa-IR" dirty="0" smtClean="0">
                <a:cs typeface="B Nazanin" pitchFamily="2" charset="-78"/>
              </a:rPr>
              <a:t>نقش </a:t>
            </a:r>
            <a:r>
              <a:rPr lang="fa-IR" dirty="0">
                <a:cs typeface="B Nazanin" pitchFamily="2" charset="-78"/>
              </a:rPr>
              <a:t>ایران در بازرگانی آن زمان و روابط بازرگانی با چین ، هند ، حبشه ، حجاز ، روم شرقی ، </a:t>
            </a:r>
            <a:r>
              <a:rPr lang="fa-IR" dirty="0" smtClean="0">
                <a:cs typeface="B Nazanin" pitchFamily="2" charset="-78"/>
              </a:rPr>
              <a:t>و ... در </a:t>
            </a:r>
            <a:r>
              <a:rPr lang="fa-IR" dirty="0">
                <a:cs typeface="B Nazanin" pitchFamily="2" charset="-78"/>
              </a:rPr>
              <a:t>اقتصاد شهری موثر می افتد و عنصر بازار در معنایی که اکنون داریم کالبد پیدا می کند.</a:t>
            </a:r>
            <a:endParaRPr lang="en-US" dirty="0">
              <a:cs typeface="B Nazanin" pitchFamily="2" charset="-78"/>
            </a:endParaRPr>
          </a:p>
          <a:p>
            <a:pPr marL="285750" indent="-285750" algn="just">
              <a:buFont typeface="Arial" panose="020B0604020202020204" pitchFamily="34" charset="0"/>
              <a:buChar char="•"/>
            </a:pPr>
            <a:r>
              <a:rPr lang="fa-IR" dirty="0">
                <a:cs typeface="B Nazanin" pitchFamily="2" charset="-78"/>
              </a:rPr>
              <a:t>بازار به عنوان ستون فقرات شهر از دل شارستان شروع  </a:t>
            </a:r>
            <a:r>
              <a:rPr lang="fa-IR" dirty="0" smtClean="0">
                <a:cs typeface="B Nazanin" pitchFamily="2" charset="-78"/>
              </a:rPr>
              <a:t>شده </a:t>
            </a:r>
            <a:r>
              <a:rPr lang="fa-IR" dirty="0" smtClean="0">
                <a:cs typeface="B Nazanin" pitchFamily="2" charset="-78"/>
              </a:rPr>
              <a:t>و </a:t>
            </a:r>
            <a:r>
              <a:rPr lang="fa-IR" dirty="0">
                <a:cs typeface="B Nazanin" pitchFamily="2" charset="-78"/>
              </a:rPr>
              <a:t>دامنه خود را به شار بیرونی(ربض) </a:t>
            </a:r>
            <a:r>
              <a:rPr lang="fa-IR" dirty="0" smtClean="0">
                <a:cs typeface="B Nazanin" pitchFamily="2" charset="-78"/>
              </a:rPr>
              <a:t>می رساند </a:t>
            </a:r>
            <a:r>
              <a:rPr lang="fa-IR" dirty="0">
                <a:cs typeface="B Nazanin" pitchFamily="2" charset="-78"/>
              </a:rPr>
              <a:t>و در مسیر خود محلات را شکل </a:t>
            </a:r>
            <a:r>
              <a:rPr lang="fa-IR" dirty="0" smtClean="0">
                <a:cs typeface="B Nazanin" pitchFamily="2" charset="-78"/>
              </a:rPr>
              <a:t>می دهد.</a:t>
            </a:r>
          </a:p>
          <a:p>
            <a:pPr marL="285750" indent="-285750" algn="just">
              <a:buFont typeface="Arial" panose="020B0604020202020204" pitchFamily="34" charset="0"/>
              <a:buChar char="•"/>
            </a:pPr>
            <a:r>
              <a:rPr lang="fa-IR" dirty="0" smtClean="0">
                <a:cs typeface="B Nazanin" pitchFamily="2" charset="-78"/>
              </a:rPr>
              <a:t>تبدیل </a:t>
            </a:r>
            <a:r>
              <a:rPr lang="fa-IR" dirty="0">
                <a:cs typeface="B Nazanin" pitchFamily="2" charset="-78"/>
              </a:rPr>
              <a:t>به قلب شهر می گردد و کالا ها از همه جا به آنجا منتقل می گردند</a:t>
            </a:r>
            <a:r>
              <a:rPr lang="fa-IR" dirty="0" smtClean="0">
                <a:cs typeface="B Nazanin" pitchFamily="2" charset="-78"/>
              </a:rPr>
              <a:t>.</a:t>
            </a:r>
          </a:p>
          <a:p>
            <a:pPr algn="just"/>
            <a:endParaRPr lang="en-US" dirty="0">
              <a:cs typeface="B Nazanin" pitchFamily="2" charset="-78"/>
            </a:endParaRPr>
          </a:p>
          <a:p>
            <a:pPr algn="just"/>
            <a:r>
              <a:rPr lang="fa-IR" b="1" dirty="0" smtClean="0">
                <a:cs typeface="B Nazanin" pitchFamily="2" charset="-78"/>
              </a:rPr>
              <a:t>میدان: </a:t>
            </a:r>
            <a:endParaRPr lang="fa-IR" b="1" dirty="0" smtClean="0">
              <a:cs typeface="B Nazanin" pitchFamily="2" charset="-78"/>
            </a:endParaRPr>
          </a:p>
          <a:p>
            <a:pPr algn="just"/>
            <a:r>
              <a:rPr lang="fa-IR" dirty="0">
                <a:cs typeface="B Nazanin" pitchFamily="2" charset="-78"/>
              </a:rPr>
              <a:t>گستره ی وسیعی که در جلوی شارستان ساخته می شوند میدان مکانی است که بازار به آنجا باز میشود و تظاهرات اجتماعی و اقتصادی و محل اعلان فرمانهای دولتی است. این میدان هنوز از دیدگاه ریخت شناسی فضایی خاص را سبب نمی گردد</a:t>
            </a:r>
            <a:r>
              <a:rPr lang="fa-IR" dirty="0" smtClean="0">
                <a:cs typeface="B Nazanin" pitchFamily="2" charset="-78"/>
              </a:rPr>
              <a:t>.</a:t>
            </a:r>
          </a:p>
          <a:p>
            <a:pPr algn="just"/>
            <a:r>
              <a:rPr lang="fa-IR" dirty="0" smtClean="0">
                <a:cs typeface="B Nazanin" pitchFamily="2" charset="-78"/>
              </a:rPr>
              <a:t>(</a:t>
            </a:r>
            <a:r>
              <a:rPr lang="fa-IR" dirty="0">
                <a:cs typeface="B Nazanin" pitchFamily="2" charset="-78"/>
              </a:rPr>
              <a:t>حبیبی، 1392: 33-34)</a:t>
            </a:r>
            <a:endParaRPr lang="en-US" dirty="0">
              <a:cs typeface="B Nazanin" pitchFamily="2" charset="-78"/>
            </a:endParaRPr>
          </a:p>
        </p:txBody>
      </p:sp>
    </p:spTree>
    <p:extLst>
      <p:ext uri="{BB962C8B-B14F-4D97-AF65-F5344CB8AC3E}">
        <p14:creationId xmlns:p14="http://schemas.microsoft.com/office/powerpoint/2010/main" val="2505239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82344" y="310344"/>
            <a:ext cx="4114800" cy="504056"/>
          </a:xfrm>
          <a:noFill/>
          <a:ln>
            <a:noFill/>
          </a:ln>
        </p:spPr>
        <p:style>
          <a:lnRef idx="2">
            <a:schemeClr val="dk1"/>
          </a:lnRef>
          <a:fillRef idx="1">
            <a:schemeClr val="lt1"/>
          </a:fillRef>
          <a:effectRef idx="0">
            <a:schemeClr val="dk1"/>
          </a:effectRef>
          <a:fontRef idx="minor">
            <a:schemeClr val="dk1"/>
          </a:fontRef>
        </p:style>
        <p:txBody>
          <a:bodyPr>
            <a:noAutofit/>
          </a:bodyPr>
          <a:lstStyle/>
          <a:p>
            <a:pPr algn="r" rtl="1"/>
            <a:r>
              <a:rPr lang="fa-IR" sz="2800" dirty="0" smtClean="0">
                <a:cs typeface="B Nazanin" pitchFamily="2" charset="-78"/>
              </a:rPr>
              <a:t>برخی از شهرهای </a:t>
            </a:r>
            <a:r>
              <a:rPr lang="fa-IR" sz="2800" dirty="0" smtClean="0">
                <a:cs typeface="B Nazanin" pitchFamily="2" charset="-78"/>
              </a:rPr>
              <a:t>ساسانی</a:t>
            </a:r>
            <a:endParaRPr lang="fa-IR" sz="2800" dirty="0">
              <a:cs typeface="B Nazanin" pitchFamily="2" charset="-78"/>
            </a:endParaRPr>
          </a:p>
        </p:txBody>
      </p:sp>
      <p:sp>
        <p:nvSpPr>
          <p:cNvPr id="2" name="Content Placeholder 1"/>
          <p:cNvSpPr>
            <a:spLocks noGrp="1"/>
          </p:cNvSpPr>
          <p:nvPr>
            <p:ph idx="1"/>
          </p:nvPr>
        </p:nvSpPr>
        <p:spPr>
          <a:xfrm>
            <a:off x="600720" y="1268760"/>
            <a:ext cx="8373616" cy="1584176"/>
          </a:xfrm>
        </p:spPr>
        <p:txBody>
          <a:bodyPr>
            <a:noAutofit/>
          </a:bodyPr>
          <a:lstStyle/>
          <a:p>
            <a:pPr algn="just" rtl="1"/>
            <a:r>
              <a:rPr lang="fa-IR" sz="2000" dirty="0" smtClean="0">
                <a:cs typeface="B Nazanin" panose="00000400000000000000" pitchFamily="2" charset="-78"/>
              </a:rPr>
              <a:t>بنیان تعدادی از شهرهای تاریخی ایران به دو پادشاه نخستین سلسلۀ ساسانیان،اردشیروشاپور، منسوب است شهر گور و بیشاپور، شاخص های نقطۀ عطف طراحی شهرهای جدید با دیدگاه بنیانگذاران ساسانی بودند. شهر گور نمادی از طراحی شهر برای دستیابی به قدرت و بیشاپور نمادی از مرحلۀ استقرار و ثبات را با دیدگاههای مشترک به نمایش می گذارد.</a:t>
            </a:r>
            <a:endParaRPr lang="fa-IR" sz="2000" dirty="0">
              <a:cs typeface="B Nazanin" pitchFamily="2" charset="-78"/>
            </a:endParaRPr>
          </a:p>
        </p:txBody>
      </p:sp>
      <p:pic>
        <p:nvPicPr>
          <p:cNvPr id="5" name="Picture 4" descr="D:\tarikhe shahr\ashkani\bii\y4d3rk497lt57avnh1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47" y="2470598"/>
            <a:ext cx="2664296" cy="357083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Content Placeholder 1"/>
          <p:cNvSpPr txBox="1">
            <a:spLocks/>
          </p:cNvSpPr>
          <p:nvPr/>
        </p:nvSpPr>
        <p:spPr>
          <a:xfrm>
            <a:off x="4214625" y="2645532"/>
            <a:ext cx="4492722" cy="341176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a:buNone/>
            </a:pPr>
            <a:r>
              <a:rPr lang="fa-IR" sz="2400" b="1" dirty="0" smtClean="0">
                <a:cs typeface="B Nazanin" panose="00000400000000000000" pitchFamily="2" charset="-78"/>
              </a:rPr>
              <a:t>بیشاپور </a:t>
            </a:r>
            <a:endParaRPr lang="fa-IR" sz="2000" b="1" dirty="0" smtClean="0">
              <a:cs typeface="B Nazanin" panose="00000400000000000000" pitchFamily="2" charset="-78"/>
            </a:endParaRPr>
          </a:p>
          <a:p>
            <a:pPr algn="just" rtl="1"/>
            <a:r>
              <a:rPr lang="fa-IR" sz="2000" dirty="0" smtClean="0">
                <a:cs typeface="B Nazanin" panose="00000400000000000000" pitchFamily="2" charset="-78"/>
              </a:rPr>
              <a:t>نمادی از استفادۀ مفید از عوارض طبیعی در کنار هندسۀ منظم است. استفاده ازمحورهای عمود برهم از اصول طراحی شهر بیشاپور است. یکی دیگر از مهم ترین قواعد به کاررفته در طراحی این شهر، تقارن محوری و توجه به یک نقطۀ تمرکز در طرح است که در مقیا سهای مختلف به کار گرفته شده است (محمد پور، 1393:108)</a:t>
            </a:r>
            <a:endParaRPr lang="en-US" sz="2000" dirty="0" smtClean="0">
              <a:cs typeface="B Nazanin" panose="00000400000000000000" pitchFamily="2" charset="-78"/>
            </a:endParaRPr>
          </a:p>
          <a:p>
            <a:pPr algn="just" rtl="1"/>
            <a:endParaRPr lang="fa-IR" sz="2000" dirty="0">
              <a:cs typeface="B Nazanin" pitchFamily="2" charset="-78"/>
            </a:endParaRPr>
          </a:p>
        </p:txBody>
      </p:sp>
      <p:pic>
        <p:nvPicPr>
          <p:cNvPr id="7" name="Picture 2" descr="D:\tarikhe shahr\ashkani\bii\bishapoor cit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7154" y="4077222"/>
            <a:ext cx="1835696" cy="2636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0174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down)">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wipe(down)">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46594" y="332656"/>
            <a:ext cx="6589199" cy="860674"/>
          </a:xfrm>
        </p:spPr>
        <p:txBody>
          <a:bodyPr/>
          <a:lstStyle/>
          <a:p>
            <a:pPr algn="r" rtl="1"/>
            <a:r>
              <a:rPr lang="fa-IR" dirty="0" smtClean="0">
                <a:cs typeface="B Nazanin" panose="00000400000000000000" pitchFamily="2" charset="-78"/>
              </a:rPr>
              <a:t>برخی از شهرهای </a:t>
            </a:r>
            <a:r>
              <a:rPr lang="fa-IR" dirty="0" smtClean="0">
                <a:cs typeface="B Nazanin" panose="00000400000000000000" pitchFamily="2" charset="-78"/>
              </a:rPr>
              <a:t>ساسانی</a:t>
            </a:r>
            <a:endParaRPr lang="en-US" dirty="0"/>
          </a:p>
        </p:txBody>
      </p:sp>
      <p:sp>
        <p:nvSpPr>
          <p:cNvPr id="2" name="Content Placeholder 1"/>
          <p:cNvSpPr>
            <a:spLocks noGrp="1"/>
          </p:cNvSpPr>
          <p:nvPr>
            <p:ph idx="1"/>
          </p:nvPr>
        </p:nvSpPr>
        <p:spPr>
          <a:xfrm>
            <a:off x="323529" y="1385559"/>
            <a:ext cx="8212264" cy="3777622"/>
          </a:xfrm>
        </p:spPr>
        <p:txBody>
          <a:bodyPr/>
          <a:lstStyle/>
          <a:p>
            <a:pPr algn="r" rtl="1"/>
            <a:r>
              <a:rPr lang="fa-IR" dirty="0">
                <a:cs typeface="B Nazanin" panose="00000400000000000000" pitchFamily="2" charset="-78"/>
              </a:rPr>
              <a:t>چندین شهر باستانی در ایران، به خصوص در ناحیۀ جنوب غربی وجود دارند که ساخت </a:t>
            </a:r>
            <a:r>
              <a:rPr lang="fa-IR" dirty="0" smtClean="0">
                <a:cs typeface="B Nazanin" panose="00000400000000000000" pitchFamily="2" charset="-78"/>
              </a:rPr>
              <a:t>آنها به </a:t>
            </a:r>
            <a:r>
              <a:rPr lang="fa-IR" dirty="0">
                <a:cs typeface="B Nazanin" panose="00000400000000000000" pitchFamily="2" charset="-78"/>
              </a:rPr>
              <a:t>دو پادشاه نخستین ساسانی، اردشیر و شاپور نسبت داده </a:t>
            </a:r>
            <a:r>
              <a:rPr lang="fa-IR" dirty="0" smtClean="0">
                <a:cs typeface="B Nazanin" panose="00000400000000000000" pitchFamily="2" charset="-78"/>
              </a:rPr>
              <a:t>میشود</a:t>
            </a:r>
            <a:r>
              <a:rPr lang="fa-IR" dirty="0">
                <a:cs typeface="B Nazanin" panose="00000400000000000000" pitchFamily="2" charset="-78"/>
              </a:rPr>
              <a:t>. اطلاعات کاملی از نحوه و تعداد شهرهای بنیانگذاری این دوره در دست نیست؛ ولی در محدودۀ اطلاعات موجود دو شهر گور و بیشاپور به ترتیب، به عنوان اصلی ترین شهرهای دو پادشاه اردشیر و شاپور خوانده می شوند. آنچه در خصوص این دو شهر حائز اهمیت است،هندسۀ منظمی است که در شکل کلی و راستای خیابان های آن در نظر گرفته شده است که نشان می دهد پیش از احداث </a:t>
            </a:r>
            <a:r>
              <a:rPr lang="fa-IR" dirty="0" smtClean="0">
                <a:cs typeface="B Nazanin" panose="00000400000000000000" pitchFamily="2" charset="-78"/>
              </a:rPr>
              <a:t>آنها </a:t>
            </a:r>
            <a:r>
              <a:rPr lang="fa-IR" dirty="0">
                <a:cs typeface="B Nazanin" panose="00000400000000000000" pitchFamily="2" charset="-78"/>
              </a:rPr>
              <a:t>نقشه های دقیق طراحی شهر تهیه شده بوده اند. </a:t>
            </a:r>
            <a:r>
              <a:rPr lang="fa-IR" dirty="0" smtClean="0">
                <a:cs typeface="B Nazanin" panose="00000400000000000000" pitchFamily="2" charset="-78"/>
              </a:rPr>
              <a:t>شهر </a:t>
            </a:r>
            <a:r>
              <a:rPr lang="fa-IR" dirty="0">
                <a:cs typeface="B Nazanin" panose="00000400000000000000" pitchFamily="2" charset="-78"/>
              </a:rPr>
              <a:t>گور در زمینی هموار و کاملاً آزاد</a:t>
            </a:r>
            <a:r>
              <a:rPr lang="fa-IR" dirty="0" smtClean="0">
                <a:cs typeface="B Nazanin" panose="00000400000000000000" pitchFamily="2" charset="-78"/>
              </a:rPr>
              <a:t>، هندسه </a:t>
            </a:r>
            <a:r>
              <a:rPr lang="fa-IR" dirty="0">
                <a:cs typeface="B Nazanin" panose="00000400000000000000" pitchFamily="2" charset="-78"/>
              </a:rPr>
              <a:t>ای کاملاً متقارن و منظم دارد، درصورتیکه بیشاپور ترکیبی از هندسۀ منظم در کنار عوارض طبیعی همچون  </a:t>
            </a:r>
            <a:r>
              <a:rPr lang="fa-IR" dirty="0" smtClean="0">
                <a:cs typeface="B Nazanin" panose="00000400000000000000" pitchFamily="2" charset="-78"/>
              </a:rPr>
              <a:t>کوه ها </a:t>
            </a:r>
            <a:r>
              <a:rPr lang="fa-IR" dirty="0">
                <a:cs typeface="B Nazanin" panose="00000400000000000000" pitchFamily="2" charset="-78"/>
              </a:rPr>
              <a:t>و رودخانه </a:t>
            </a:r>
            <a:r>
              <a:rPr lang="fa-IR" dirty="0" smtClean="0">
                <a:cs typeface="B Nazanin" panose="00000400000000000000" pitchFamily="2" charset="-78"/>
              </a:rPr>
              <a:t>است(شاه محمد پور،1393:108)</a:t>
            </a:r>
            <a:endParaRPr lang="en-US" dirty="0">
              <a:cs typeface="B Nazanin" panose="00000400000000000000"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9" y="3837252"/>
            <a:ext cx="3792113" cy="284408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1"/>
          <p:cNvSpPr txBox="1">
            <a:spLocks/>
          </p:cNvSpPr>
          <p:nvPr/>
        </p:nvSpPr>
        <p:spPr>
          <a:xfrm>
            <a:off x="5888427" y="3645024"/>
            <a:ext cx="2617462" cy="734247"/>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1800" b="1" dirty="0" smtClean="0">
                <a:solidFill>
                  <a:schemeClr val="tx1"/>
                </a:solidFill>
                <a:cs typeface="B Nazanin" panose="00000400000000000000" pitchFamily="2" charset="-78"/>
              </a:rPr>
              <a:t/>
            </a:r>
            <a:br>
              <a:rPr lang="fa-IR" sz="1800" b="1" dirty="0" smtClean="0">
                <a:solidFill>
                  <a:schemeClr val="tx1"/>
                </a:solidFill>
                <a:cs typeface="B Nazanin" panose="00000400000000000000" pitchFamily="2" charset="-78"/>
              </a:rPr>
            </a:br>
            <a:r>
              <a:rPr lang="fa-IR" sz="1800" b="1" dirty="0" smtClean="0">
                <a:solidFill>
                  <a:schemeClr val="tx1"/>
                </a:solidFill>
                <a:cs typeface="B Nazanin" panose="00000400000000000000" pitchFamily="2" charset="-78"/>
              </a:rPr>
              <a:t>فیروز آباد</a:t>
            </a:r>
            <a:br>
              <a:rPr lang="fa-IR" sz="1800" b="1" dirty="0" smtClean="0">
                <a:solidFill>
                  <a:schemeClr val="tx1"/>
                </a:solidFill>
                <a:cs typeface="B Nazanin" panose="00000400000000000000" pitchFamily="2" charset="-78"/>
              </a:rPr>
            </a:br>
            <a:endParaRPr lang="en-US" sz="1800" b="1" dirty="0">
              <a:solidFill>
                <a:schemeClr val="tx1"/>
              </a:solidFill>
              <a:cs typeface="B Nazanin" panose="00000400000000000000" pitchFamily="2" charset="-78"/>
            </a:endParaRPr>
          </a:p>
        </p:txBody>
      </p:sp>
      <p:sp>
        <p:nvSpPr>
          <p:cNvPr id="7" name="Content Placeholder 2"/>
          <p:cNvSpPr txBox="1">
            <a:spLocks/>
          </p:cNvSpPr>
          <p:nvPr/>
        </p:nvSpPr>
        <p:spPr>
          <a:xfrm>
            <a:off x="4211960" y="4379271"/>
            <a:ext cx="4479036" cy="247872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95478" indent="-285750" algn="r" rtl="1">
              <a:lnSpc>
                <a:spcPct val="150000"/>
              </a:lnSpc>
            </a:pPr>
            <a:r>
              <a:rPr lang="fa-IR" dirty="0" smtClean="0">
                <a:solidFill>
                  <a:schemeClr val="tx1"/>
                </a:solidFill>
                <a:cs typeface="B Nazanin" panose="00000400000000000000" pitchFamily="2" charset="-78"/>
              </a:rPr>
              <a:t>ساخته شده بنابرسنت شهر های پارتی </a:t>
            </a:r>
          </a:p>
          <a:p>
            <a:pPr marL="395478" indent="-285750" algn="r" rtl="1">
              <a:lnSpc>
                <a:spcPct val="150000"/>
              </a:lnSpc>
            </a:pPr>
            <a:r>
              <a:rPr lang="fa-IR" dirty="0" smtClean="0">
                <a:solidFill>
                  <a:schemeClr val="tx1"/>
                </a:solidFill>
                <a:cs typeface="B Nazanin" panose="00000400000000000000" pitchFamily="2" charset="-78"/>
              </a:rPr>
              <a:t>شهر به شکل دایره ای ساخته شده </a:t>
            </a:r>
          </a:p>
          <a:p>
            <a:pPr marL="395478" indent="-285750" algn="r" rtl="1">
              <a:lnSpc>
                <a:spcPct val="150000"/>
              </a:lnSpc>
            </a:pPr>
            <a:r>
              <a:rPr lang="fa-IR" dirty="0" smtClean="0">
                <a:solidFill>
                  <a:schemeClr val="tx1"/>
                </a:solidFill>
                <a:cs typeface="B Nazanin" panose="00000400000000000000" pitchFamily="2" charset="-78"/>
              </a:rPr>
              <a:t> در اطراف آن خندقی حفر شده </a:t>
            </a:r>
            <a:r>
              <a:rPr lang="fa-IR" dirty="0">
                <a:solidFill>
                  <a:schemeClr val="tx1"/>
                </a:solidFill>
                <a:cs typeface="B Nazanin" panose="00000400000000000000" pitchFamily="2" charset="-78"/>
              </a:rPr>
              <a:t>(</a:t>
            </a:r>
            <a:r>
              <a:rPr lang="fa-IR" dirty="0" smtClean="0">
                <a:solidFill>
                  <a:schemeClr val="tx1"/>
                </a:solidFill>
                <a:cs typeface="B Nazanin" panose="00000400000000000000" pitchFamily="2" charset="-78"/>
              </a:rPr>
              <a:t>این شیوه دفاعی</a:t>
            </a:r>
            <a:r>
              <a:rPr lang="en-US" dirty="0" smtClean="0">
                <a:solidFill>
                  <a:schemeClr val="tx1"/>
                </a:solidFill>
                <a:cs typeface="B Nazanin" panose="00000400000000000000" pitchFamily="2" charset="-78"/>
              </a:rPr>
              <a:t> </a:t>
            </a:r>
            <a:r>
              <a:rPr lang="fa-IR" dirty="0" smtClean="0">
                <a:solidFill>
                  <a:schemeClr val="tx1"/>
                </a:solidFill>
                <a:cs typeface="B Nazanin" panose="00000400000000000000" pitchFamily="2" charset="-78"/>
              </a:rPr>
              <a:t>دراکثر شهر های  نخستین دوره ساسانی وجود دارد.)</a:t>
            </a:r>
            <a:endParaRPr lang="en-US" dirty="0" smtClean="0">
              <a:solidFill>
                <a:schemeClr val="tx1"/>
              </a:solidFill>
              <a:cs typeface="B Nazanin" panose="00000400000000000000" pitchFamily="2" charset="-78"/>
            </a:endParaRPr>
          </a:p>
        </p:txBody>
      </p:sp>
    </p:spTree>
    <p:extLst>
      <p:ext uri="{BB962C8B-B14F-4D97-AF65-F5344CB8AC3E}">
        <p14:creationId xmlns:p14="http://schemas.microsoft.com/office/powerpoint/2010/main" val="199853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barn(inVertical)">
                                      <p:cBhvr>
                                        <p:cTn id="1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0" y="692696"/>
            <a:ext cx="4114800" cy="504056"/>
          </a:xfrm>
          <a:noFill/>
          <a:ln>
            <a:noFill/>
          </a:ln>
        </p:spPr>
        <p:style>
          <a:lnRef idx="2">
            <a:schemeClr val="dk1"/>
          </a:lnRef>
          <a:fillRef idx="1">
            <a:schemeClr val="lt1"/>
          </a:fillRef>
          <a:effectRef idx="0">
            <a:schemeClr val="dk1"/>
          </a:effectRef>
          <a:fontRef idx="minor">
            <a:schemeClr val="dk1"/>
          </a:fontRef>
        </p:style>
        <p:txBody>
          <a:bodyPr>
            <a:normAutofit/>
          </a:bodyPr>
          <a:lstStyle/>
          <a:p>
            <a:pPr algn="r" rtl="1"/>
            <a:r>
              <a:rPr lang="fa-IR" sz="2400" dirty="0" smtClean="0">
                <a:cs typeface="B Nazanin" pitchFamily="2" charset="-78"/>
              </a:rPr>
              <a:t>منابع</a:t>
            </a:r>
            <a:endParaRPr lang="fa-IR" sz="2400" dirty="0">
              <a:cs typeface="B Nazanin" pitchFamily="2" charset="-78"/>
            </a:endParaRPr>
          </a:p>
        </p:txBody>
      </p:sp>
      <p:sp>
        <p:nvSpPr>
          <p:cNvPr id="2" name="Content Placeholder 1"/>
          <p:cNvSpPr>
            <a:spLocks noGrp="1"/>
          </p:cNvSpPr>
          <p:nvPr>
            <p:ph idx="1"/>
          </p:nvPr>
        </p:nvSpPr>
        <p:spPr>
          <a:xfrm>
            <a:off x="683568" y="1628800"/>
            <a:ext cx="8229600" cy="2520280"/>
          </a:xfrm>
        </p:spPr>
        <p:txBody>
          <a:bodyPr>
            <a:noAutofit/>
          </a:bodyPr>
          <a:lstStyle/>
          <a:p>
            <a:pPr algn="just" rtl="1"/>
            <a:r>
              <a:rPr lang="fa-IR" sz="2000" dirty="0" smtClean="0">
                <a:cs typeface="B Nazanin" pitchFamily="2" charset="-78"/>
              </a:rPr>
              <a:t>حبیبی</a:t>
            </a:r>
            <a:r>
              <a:rPr lang="fa-IR" sz="2000" dirty="0" smtClean="0">
                <a:cs typeface="B Nazanin" pitchFamily="2" charset="-78"/>
              </a:rPr>
              <a:t>، </a:t>
            </a:r>
            <a:r>
              <a:rPr lang="fa-IR" sz="2000" dirty="0" smtClean="0">
                <a:cs typeface="B Nazanin" pitchFamily="2" charset="-78"/>
              </a:rPr>
              <a:t>سیدمحسن(1396)، از </a:t>
            </a:r>
            <a:r>
              <a:rPr lang="fa-IR" sz="2000" dirty="0" smtClean="0">
                <a:cs typeface="B Nazanin" pitchFamily="2" charset="-78"/>
              </a:rPr>
              <a:t>شار تا شهر، دانشگاه تهران، </a:t>
            </a:r>
            <a:r>
              <a:rPr lang="fa-IR" sz="2000" dirty="0" smtClean="0">
                <a:cs typeface="B Nazanin" pitchFamily="2" charset="-78"/>
              </a:rPr>
              <a:t>تهران</a:t>
            </a:r>
            <a:endParaRPr lang="fa-IR" sz="2000" dirty="0" smtClean="0">
              <a:cs typeface="B Nazanin" pitchFamily="2" charset="-78"/>
            </a:endParaRPr>
          </a:p>
          <a:p>
            <a:pPr algn="just" rtl="1"/>
            <a:r>
              <a:rPr lang="fa-IR" sz="2000" dirty="0" smtClean="0">
                <a:cs typeface="B Nazanin" pitchFamily="2" charset="-78"/>
              </a:rPr>
              <a:t>پاکزاد</a:t>
            </a:r>
            <a:r>
              <a:rPr lang="fa-IR" sz="2000" dirty="0" smtClean="0">
                <a:cs typeface="B Nazanin" pitchFamily="2" charset="-78"/>
              </a:rPr>
              <a:t>، </a:t>
            </a:r>
            <a:r>
              <a:rPr lang="fa-IR" sz="2000" dirty="0" smtClean="0">
                <a:cs typeface="B Nazanin" pitchFamily="2" charset="-78"/>
              </a:rPr>
              <a:t>جهانشاه(1392)، تاریخ </a:t>
            </a:r>
            <a:r>
              <a:rPr lang="fa-IR" sz="2000" dirty="0" smtClean="0">
                <a:cs typeface="B Nazanin" pitchFamily="2" charset="-78"/>
              </a:rPr>
              <a:t>شهر و شهر نشینی در ایران، آرمان شهر، </a:t>
            </a:r>
            <a:r>
              <a:rPr lang="fa-IR" sz="2000" dirty="0" smtClean="0">
                <a:cs typeface="B Nazanin" pitchFamily="2" charset="-78"/>
              </a:rPr>
              <a:t>تهران</a:t>
            </a:r>
          </a:p>
          <a:p>
            <a:pPr algn="just" rtl="1"/>
            <a:r>
              <a:rPr lang="fa-IR" sz="2000" dirty="0">
                <a:cs typeface="B Nazanin" pitchFamily="2" charset="-78"/>
              </a:rPr>
              <a:t>شاه محمد پور سلمانی (1393)، الگوی طراحی شهری بیشاپور،مطالعات معماری ایران،فصلنامه معماری </a:t>
            </a:r>
            <a:r>
              <a:rPr lang="fa-IR" sz="2000" dirty="0" smtClean="0">
                <a:cs typeface="B Nazanin" pitchFamily="2" charset="-78"/>
              </a:rPr>
              <a:t>ایرانی،تهران</a:t>
            </a:r>
            <a:endParaRPr lang="fa-IR" sz="2000" dirty="0" smtClean="0">
              <a:cs typeface="B Nazanin" pitchFamily="2" charset="-78"/>
            </a:endParaRPr>
          </a:p>
          <a:p>
            <a:pPr algn="just" rtl="1"/>
            <a:r>
              <a:rPr lang="fa-IR" sz="2000" dirty="0" smtClean="0">
                <a:cs typeface="B Nazanin" pitchFamily="2" charset="-78"/>
              </a:rPr>
              <a:t>کریستین </a:t>
            </a:r>
            <a:r>
              <a:rPr lang="fa-IR" sz="2000" dirty="0" smtClean="0">
                <a:cs typeface="B Nazanin" pitchFamily="2" charset="-78"/>
              </a:rPr>
              <a:t>سن، آرتور </a:t>
            </a:r>
            <a:r>
              <a:rPr lang="fa-IR" sz="2000" dirty="0" smtClean="0">
                <a:cs typeface="B Nazanin" pitchFamily="2" charset="-78"/>
              </a:rPr>
              <a:t>امانوئل (1387)، ایران </a:t>
            </a:r>
            <a:r>
              <a:rPr lang="fa-IR" sz="2000" dirty="0" smtClean="0">
                <a:cs typeface="B Nazanin" pitchFamily="2" charset="-78"/>
              </a:rPr>
              <a:t>در زمان ساسانیان، ترجمه  رشید یاسمی،زرین، </a:t>
            </a:r>
            <a:r>
              <a:rPr lang="fa-IR" sz="2000" dirty="0" smtClean="0">
                <a:cs typeface="B Nazanin" pitchFamily="2" charset="-78"/>
              </a:rPr>
              <a:t>تهران</a:t>
            </a:r>
          </a:p>
          <a:p>
            <a:pPr algn="just" rtl="1"/>
            <a:r>
              <a:rPr lang="fa-IR" sz="2000" dirty="0" smtClean="0">
                <a:cs typeface="B Nazanin" panose="00000400000000000000" pitchFamily="2" charset="-78"/>
              </a:rPr>
              <a:t>سرفراز، علی اکبر(1393)، ماد، هخامنشی، اشکانی، ساسانی</a:t>
            </a:r>
            <a:endParaRPr lang="fa-IR" sz="2000" dirty="0" smtClean="0">
              <a:cs typeface="B Nazanin" pitchFamily="2" charset="-78"/>
            </a:endParaRPr>
          </a:p>
        </p:txBody>
      </p:sp>
    </p:spTree>
    <p:extLst>
      <p:ext uri="{BB962C8B-B14F-4D97-AF65-F5344CB8AC3E}">
        <p14:creationId xmlns:p14="http://schemas.microsoft.com/office/powerpoint/2010/main" val="764136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23728" y="692696"/>
            <a:ext cx="6563072"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smtClean="0">
                <a:cs typeface="B Nazanin" pitchFamily="2" charset="-78"/>
              </a:rPr>
              <a:t>شکل </a:t>
            </a:r>
            <a:r>
              <a:rPr lang="fa-IR" dirty="0">
                <a:cs typeface="B Nazanin" pitchFamily="2" charset="-78"/>
              </a:rPr>
              <a:t>گیری حکومت ساسانی</a:t>
            </a:r>
            <a:r>
              <a:rPr lang="en-US" dirty="0">
                <a:cs typeface="B Nazanin" pitchFamily="2" charset="-78"/>
              </a:rPr>
              <a:t/>
            </a:r>
            <a:br>
              <a:rPr lang="en-US" dirty="0">
                <a:cs typeface="B Nazanin" pitchFamily="2" charset="-78"/>
              </a:rPr>
            </a:br>
            <a:r>
              <a:rPr lang="fa-IR" dirty="0">
                <a:cs typeface="B Nazanin" pitchFamily="2" charset="-78"/>
              </a:rPr>
              <a:t/>
            </a:r>
            <a:br>
              <a:rPr lang="fa-IR" dirty="0">
                <a:cs typeface="B Nazanin" pitchFamily="2" charset="-78"/>
              </a:rPr>
            </a:br>
            <a:endParaRPr lang="fa-IR" dirty="0">
              <a:cs typeface="B Nazanin" pitchFamily="2" charset="-78"/>
            </a:endParaRPr>
          </a:p>
        </p:txBody>
      </p:sp>
      <p:sp>
        <p:nvSpPr>
          <p:cNvPr id="2" name="Content Placeholder 1"/>
          <p:cNvSpPr>
            <a:spLocks noGrp="1"/>
          </p:cNvSpPr>
          <p:nvPr>
            <p:ph idx="1"/>
          </p:nvPr>
        </p:nvSpPr>
        <p:spPr>
          <a:xfrm>
            <a:off x="4716016" y="1772816"/>
            <a:ext cx="3970784" cy="3312368"/>
          </a:xfrm>
        </p:spPr>
        <p:txBody>
          <a:bodyPr>
            <a:noAutofit/>
          </a:bodyPr>
          <a:lstStyle/>
          <a:p>
            <a:pPr algn="just" rtl="1"/>
            <a:r>
              <a:rPr lang="fa-IR" dirty="0">
                <a:cs typeface="B Nazanin" pitchFamily="2" charset="-78"/>
              </a:rPr>
              <a:t>به خاطر </a:t>
            </a:r>
            <a:r>
              <a:rPr lang="fa-IR" dirty="0" smtClean="0">
                <a:cs typeface="B Nazanin" pitchFamily="2" charset="-78"/>
              </a:rPr>
              <a:t>شش </a:t>
            </a:r>
            <a:r>
              <a:rPr lang="fa-IR" dirty="0">
                <a:cs typeface="B Nazanin" pitchFamily="2" charset="-78"/>
              </a:rPr>
              <a:t>قرن حکومت متمرکز دولت اشکانی و دولت نوخواسته رم در طول حیات دولت اشکانی، سبب میگردد تا مفاهیم جدیدی از میترائیسم آمیخته با هلنیسم و از سویی تلفیق و ترکیب آن با جهان بینی نشات گرفته از یکتا پرستی بازگشت به دین کهن مزدایی در ایران را دامن میزند تلاش بی وقفه برای سلطه دین زرتشتی بازتاب خود را در قیام اردشیر بابکان باز </a:t>
            </a:r>
            <a:r>
              <a:rPr lang="fa-IR" dirty="0" smtClean="0">
                <a:cs typeface="B Nazanin" pitchFamily="2" charset="-78"/>
              </a:rPr>
              <a:t>می یابد.(حبیبی، 28:1392)</a:t>
            </a:r>
            <a:endParaRPr lang="fa-IR" dirty="0">
              <a:cs typeface="B Nazanin" pitchFamily="2" charset="-78"/>
            </a:endParaRPr>
          </a:p>
          <a:p>
            <a:pPr algn="just" rtl="1"/>
            <a:endParaRPr lang="fa-IR" dirty="0" smtClean="0">
              <a:cs typeface="B Nazanin" pitchFamily="2" charset="-78"/>
            </a:endParaRPr>
          </a:p>
        </p:txBody>
      </p:sp>
      <p:graphicFrame>
        <p:nvGraphicFramePr>
          <p:cNvPr id="4" name="Diagram 3"/>
          <p:cNvGraphicFramePr/>
          <p:nvPr>
            <p:extLst>
              <p:ext uri="{D42A27DB-BD31-4B8C-83A1-F6EECF244321}">
                <p14:modId xmlns:p14="http://schemas.microsoft.com/office/powerpoint/2010/main" val="3640681619"/>
              </p:ext>
            </p:extLst>
          </p:nvPr>
        </p:nvGraphicFramePr>
        <p:xfrm>
          <a:off x="-936612" y="2780928"/>
          <a:ext cx="6120680" cy="4280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55571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Graphic spid="4"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23728" y="692696"/>
            <a:ext cx="6563072"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smtClean="0">
                <a:cs typeface="B Nazanin" pitchFamily="2" charset="-78"/>
              </a:rPr>
              <a:t>شکل </a:t>
            </a:r>
            <a:r>
              <a:rPr lang="fa-IR" dirty="0">
                <a:cs typeface="B Nazanin" pitchFamily="2" charset="-78"/>
              </a:rPr>
              <a:t>گیری حکومت ساسانی</a:t>
            </a:r>
            <a:r>
              <a:rPr lang="en-US" dirty="0">
                <a:cs typeface="B Nazanin" pitchFamily="2" charset="-78"/>
              </a:rPr>
              <a:t/>
            </a:r>
            <a:br>
              <a:rPr lang="en-US" dirty="0">
                <a:cs typeface="B Nazanin" pitchFamily="2" charset="-78"/>
              </a:rPr>
            </a:br>
            <a:r>
              <a:rPr lang="fa-IR" dirty="0">
                <a:cs typeface="B Nazanin" pitchFamily="2" charset="-78"/>
              </a:rPr>
              <a:t/>
            </a:r>
            <a:br>
              <a:rPr lang="fa-IR" dirty="0">
                <a:cs typeface="B Nazanin" pitchFamily="2" charset="-78"/>
              </a:rPr>
            </a:br>
            <a:endParaRPr lang="fa-IR" dirty="0">
              <a:cs typeface="B Nazanin" pitchFamily="2" charset="-78"/>
            </a:endParaRPr>
          </a:p>
        </p:txBody>
      </p:sp>
      <p:sp>
        <p:nvSpPr>
          <p:cNvPr id="2" name="Content Placeholder 1"/>
          <p:cNvSpPr>
            <a:spLocks noGrp="1"/>
          </p:cNvSpPr>
          <p:nvPr>
            <p:ph idx="1"/>
          </p:nvPr>
        </p:nvSpPr>
        <p:spPr>
          <a:xfrm>
            <a:off x="457200" y="1556792"/>
            <a:ext cx="8229600" cy="5112568"/>
          </a:xfrm>
        </p:spPr>
        <p:txBody>
          <a:bodyPr>
            <a:normAutofit/>
          </a:bodyPr>
          <a:lstStyle/>
          <a:p>
            <a:pPr algn="just" rtl="1"/>
            <a:r>
              <a:rPr lang="fa-IR" dirty="0" smtClean="0">
                <a:cs typeface="B Nazanin" pitchFamily="2" charset="-78"/>
              </a:rPr>
              <a:t>تغییر </a:t>
            </a:r>
            <a:r>
              <a:rPr lang="fa-IR" dirty="0">
                <a:cs typeface="B Nazanin" pitchFamily="2" charset="-78"/>
              </a:rPr>
              <a:t>سلسله سلاطین فقط یک حادثه سیاسی نبود بلکه نشانه پیدایش روح جدیدی در شاهنشاهی ایران بود دو چیز باعث برتری دولت ساسانی نسبت به دولت قبلی است:</a:t>
            </a:r>
          </a:p>
          <a:p>
            <a:pPr algn="just" rtl="1"/>
            <a:r>
              <a:rPr lang="fa-IR" dirty="0">
                <a:cs typeface="B Nazanin" pitchFamily="2" charset="-78"/>
              </a:rPr>
              <a:t> 1- تمرکز قوا  2- ایجاد دین رسمی در </a:t>
            </a:r>
            <a:r>
              <a:rPr lang="fa-IR" dirty="0" smtClean="0">
                <a:cs typeface="B Nazanin" pitchFamily="2" charset="-78"/>
              </a:rPr>
              <a:t>کشور    (کریستین سن،121:1387)</a:t>
            </a:r>
            <a:endParaRPr lang="fa-IR" dirty="0">
              <a:cs typeface="B Nazanin" pitchFamily="2" charset="-78"/>
            </a:endParaRPr>
          </a:p>
          <a:p>
            <a:pPr algn="just" rtl="1"/>
            <a:r>
              <a:rPr lang="fa-IR" dirty="0">
                <a:cs typeface="B Nazanin" pitchFamily="2" charset="-78"/>
              </a:rPr>
              <a:t>ظهور دولت ساسانی در واقع اولین حرکت جامعه شهری برای رسیدن به قدرت است ، تا قبل از حکومت ساسانی همیشه قدرت از آنِ جامعه ایلی بود که با جنگ و ستیز دولتهای پیشین را از آن خود کرد ولی دولت ساسانی با اینکه از سوی دودمانهای در ستیز با دولت اشکانی حمایت گردید ولی نطفه اصلی این دولت در شهر بسته شد</a:t>
            </a:r>
            <a:r>
              <a:rPr lang="fa-IR" dirty="0" smtClean="0">
                <a:cs typeface="B Nazanin" pitchFamily="2" charset="-78"/>
              </a:rPr>
              <a:t>.(حبیبی</a:t>
            </a:r>
            <a:r>
              <a:rPr lang="fa-IR" dirty="0">
                <a:cs typeface="B Nazanin" pitchFamily="2" charset="-78"/>
              </a:rPr>
              <a:t>، </a:t>
            </a:r>
            <a:r>
              <a:rPr lang="fa-IR" dirty="0" smtClean="0">
                <a:cs typeface="B Nazanin" pitchFamily="2" charset="-78"/>
              </a:rPr>
              <a:t>1392 :28-29)</a:t>
            </a:r>
          </a:p>
          <a:p>
            <a:pPr algn="just" rtl="1"/>
            <a:r>
              <a:rPr lang="fa-IR" dirty="0" smtClean="0">
                <a:cs typeface="B Nazanin" pitchFamily="2" charset="-78"/>
              </a:rPr>
              <a:t>شهر پایگاه نهاد های اجتماعی-اقتصادی ، فرهنگی-سیاسی و بازرگانی-اداری دولت ساسانی می گردد دولت ساسانی تغییرات گسترده ای در روابط تولیدی و شیوه مالکیت بر منابع تولید می دهد و تقسیم کشور به ساتراپ های متفاوت باعث شد که ضربه های عمده به شیوه تولید و زیست دودمانی وارد سازد.(حبیبی، 29:1392)</a:t>
            </a:r>
          </a:p>
          <a:p>
            <a:pPr algn="just" rtl="1"/>
            <a:endParaRPr lang="fa-IR" dirty="0" smtClean="0">
              <a:cs typeface="B Nazanin" pitchFamily="2" charset="-78"/>
            </a:endParaRPr>
          </a:p>
          <a:p>
            <a:pPr algn="just" rtl="1"/>
            <a:endParaRPr lang="fa-IR" dirty="0">
              <a:cs typeface="B Nazanin" pitchFamily="2" charset="-78"/>
            </a:endParaRPr>
          </a:p>
          <a:p>
            <a:pPr algn="just" rtl="1"/>
            <a:endParaRPr lang="fa-IR" dirty="0" smtClean="0">
              <a:cs typeface="B Nazanin" pitchFamily="2" charset="-78"/>
            </a:endParaRPr>
          </a:p>
          <a:p>
            <a:pPr algn="r" rtl="1"/>
            <a:endParaRPr lang="fa-IR" dirty="0">
              <a:cs typeface="B Nazanin" panose="00000400000000000000" pitchFamily="2" charset="-78"/>
            </a:endParaRPr>
          </a:p>
        </p:txBody>
      </p:sp>
    </p:spTree>
    <p:extLst>
      <p:ext uri="{BB962C8B-B14F-4D97-AF65-F5344CB8AC3E}">
        <p14:creationId xmlns:p14="http://schemas.microsoft.com/office/powerpoint/2010/main" val="3273722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0" y="692696"/>
            <a:ext cx="4114800"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a:cs typeface="B Nazanin" pitchFamily="2" charset="-78"/>
              </a:rPr>
              <a:t>شرایط فرهنگی و </a:t>
            </a:r>
            <a:r>
              <a:rPr lang="fa-IR" dirty="0" smtClean="0">
                <a:cs typeface="B Nazanin" pitchFamily="2" charset="-78"/>
              </a:rPr>
              <a:t>مذهبی</a:t>
            </a:r>
            <a:endParaRPr lang="fa-IR" dirty="0">
              <a:cs typeface="B Nazanin" pitchFamily="2" charset="-78"/>
            </a:endParaRPr>
          </a:p>
        </p:txBody>
      </p:sp>
      <p:sp>
        <p:nvSpPr>
          <p:cNvPr id="2" name="Content Placeholder 1"/>
          <p:cNvSpPr>
            <a:spLocks noGrp="1"/>
          </p:cNvSpPr>
          <p:nvPr>
            <p:ph idx="1"/>
          </p:nvPr>
        </p:nvSpPr>
        <p:spPr>
          <a:xfrm>
            <a:off x="467544" y="2204864"/>
            <a:ext cx="8229600" cy="3744416"/>
          </a:xfrm>
        </p:spPr>
        <p:txBody>
          <a:bodyPr/>
          <a:lstStyle/>
          <a:p>
            <a:pPr algn="just" rtl="1"/>
            <a:r>
              <a:rPr lang="fa-IR" dirty="0">
                <a:cs typeface="B Nazanin" pitchFamily="2" charset="-78"/>
              </a:rPr>
              <a:t>دین رسمی در ایران آیین زرتشتی بود اما واقعیت این است که در ایران دین به همان صورت قدیمی مزدایی یعنی پرستش اهورامزدا بدون تغییر ماند در این دوره به رغم رسمی شدن مذهب زرتشت همه ایرانیان زرتشتی نبودند و به خاطر جنگ های ایران و روم دیانت مسیح هم در گوشه و کنار ایران رواج یافت از دیگر آیین ها آیین مانی بودکه در باب مبدا آفرینش معتقد بود که در ابتدا دو اصل وجود داشته یکی نیک و دیگری </a:t>
            </a:r>
            <a:r>
              <a:rPr lang="fa-IR" dirty="0" smtClean="0">
                <a:cs typeface="B Nazanin" pitchFamily="2" charset="-78"/>
              </a:rPr>
              <a:t>بد.(پاکزاد، 1392: 124-125) </a:t>
            </a:r>
            <a:endParaRPr lang="en-US" dirty="0">
              <a:cs typeface="B Nazanin" pitchFamily="2" charset="-78"/>
            </a:endParaRPr>
          </a:p>
          <a:p>
            <a:pPr algn="just" rtl="1"/>
            <a:r>
              <a:rPr lang="fa-IR" dirty="0">
                <a:cs typeface="B Nazanin" pitchFamily="2" charset="-78"/>
              </a:rPr>
              <a:t>ادبیات و هنر این دوره کاملا درباری و هدف آن عظمت بخشیدن به حکومت ساسانی و لطافت بخشیدن به زندگی طبقات حاکم </a:t>
            </a:r>
            <a:r>
              <a:rPr lang="fa-IR" dirty="0" smtClean="0">
                <a:cs typeface="B Nazanin" pitchFamily="2" charset="-78"/>
              </a:rPr>
              <a:t>بود.(پاکزاد 125:1392)</a:t>
            </a:r>
          </a:p>
          <a:p>
            <a:pPr algn="just" rtl="1"/>
            <a:r>
              <a:rPr lang="fa-IR" dirty="0" smtClean="0">
                <a:cs typeface="B Nazanin" pitchFamily="2" charset="-78"/>
              </a:rPr>
              <a:t>شرایط اجتماعی در دوره ساسانیان: </a:t>
            </a:r>
            <a:endParaRPr lang="en-US" dirty="0">
              <a:cs typeface="B Nazanin" pitchFamily="2" charset="-78"/>
            </a:endParaRPr>
          </a:p>
          <a:p>
            <a:pPr algn="just" rtl="1"/>
            <a:r>
              <a:rPr lang="fa-IR" dirty="0">
                <a:cs typeface="B Nazanin" pitchFamily="2" charset="-78"/>
              </a:rPr>
              <a:t>دولت ساسانی با جایدهی جامعه در سه طبقه ایلی ، دهقانی و شهری تحت سلطه در طبقات اجتماعی به دولت متمرکز و قاهر ساسانی امکان می دهد تا به نوعی نظام کاستی در جامعه برسد و از آمیختن طبقات اجتماعی جلوگیری </a:t>
            </a:r>
            <a:r>
              <a:rPr lang="fa-IR" dirty="0" smtClean="0">
                <a:cs typeface="B Nazanin" pitchFamily="2" charset="-78"/>
              </a:rPr>
              <a:t>کند.(حبیبی 29:1392)</a:t>
            </a:r>
            <a:endParaRPr lang="fa-IR" dirty="0">
              <a:cs typeface="B Nazanin" pitchFamily="2" charset="-78"/>
            </a:endParaRPr>
          </a:p>
        </p:txBody>
      </p:sp>
    </p:spTree>
    <p:extLst>
      <p:ext uri="{BB962C8B-B14F-4D97-AF65-F5344CB8AC3E}">
        <p14:creationId xmlns:p14="http://schemas.microsoft.com/office/powerpoint/2010/main" val="77446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27784" y="692696"/>
            <a:ext cx="6059016"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smtClean="0">
                <a:cs typeface="B Nazanin" panose="00000400000000000000" pitchFamily="2" charset="-78"/>
              </a:rPr>
              <a:t>اوضاع اقتصادی</a:t>
            </a:r>
            <a:endParaRPr lang="fa-IR" dirty="0">
              <a:cs typeface="B Nazanin" panose="00000400000000000000" pitchFamily="2" charset="-78"/>
            </a:endParaRPr>
          </a:p>
        </p:txBody>
      </p:sp>
      <p:sp>
        <p:nvSpPr>
          <p:cNvPr id="2" name="Content Placeholder 1"/>
          <p:cNvSpPr>
            <a:spLocks noGrp="1"/>
          </p:cNvSpPr>
          <p:nvPr>
            <p:ph idx="1"/>
          </p:nvPr>
        </p:nvSpPr>
        <p:spPr>
          <a:xfrm>
            <a:off x="467544" y="1556792"/>
            <a:ext cx="8229600" cy="4032448"/>
          </a:xfrm>
        </p:spPr>
        <p:txBody>
          <a:bodyPr>
            <a:normAutofit/>
          </a:bodyPr>
          <a:lstStyle/>
          <a:p>
            <a:pPr algn="just" rtl="1"/>
            <a:r>
              <a:rPr lang="fa-IR" dirty="0" smtClean="0">
                <a:cs typeface="B Nazanin" pitchFamily="2" charset="-78"/>
              </a:rPr>
              <a:t> اقتصاد این دوره مبتنی بر دامداری و کشاورزی بود محصولات عمده ایران در این دوره عبارتند از: طلا،نقره،مس،بلور کوهی،مروارید نادرالوجود و مواد گرانبهای دیگر است صنعتگران در این دوره پارچه های ابریشمی و پشمی و قالی می بافتند(پاکزاد، 124:1392)</a:t>
            </a:r>
            <a:endParaRPr lang="fa-IR" dirty="0">
              <a:cs typeface="B Nazanin" pitchFamily="2" charset="-78"/>
            </a:endParaRPr>
          </a:p>
          <a:p>
            <a:pPr algn="just" rtl="1"/>
            <a:r>
              <a:rPr lang="fa-IR" dirty="0" smtClean="0">
                <a:cs typeface="B Nazanin" pitchFamily="2" charset="-78"/>
              </a:rPr>
              <a:t>بازرگانی </a:t>
            </a:r>
            <a:r>
              <a:rPr lang="fa-IR" dirty="0">
                <a:cs typeface="B Nazanin" pitchFamily="2" charset="-78"/>
              </a:rPr>
              <a:t>در دوره ساسانیان پیشرفت چشمگیری کرد ساسانیان جاده ها ، ایستگاه ها ، کاروانسرا ها آب انبار </a:t>
            </a:r>
            <a:r>
              <a:rPr lang="fa-IR" dirty="0" smtClean="0">
                <a:cs typeface="B Nazanin" pitchFamily="2" charset="-78"/>
              </a:rPr>
              <a:t>هایی </a:t>
            </a:r>
            <a:r>
              <a:rPr lang="fa-IR" dirty="0">
                <a:cs typeface="B Nazanin" pitchFamily="2" charset="-78"/>
              </a:rPr>
              <a:t>ساختند و انحصار هایی تجاری را در اختیار گرفتند که مهم ترین آن ها انحصار ابریشم خام بود و میتوانستند به هر قیمتی به </a:t>
            </a:r>
            <a:r>
              <a:rPr lang="fa-IR" dirty="0" smtClean="0">
                <a:cs typeface="B Nazanin" pitchFamily="2" charset="-78"/>
              </a:rPr>
              <a:t>سرزمین </a:t>
            </a:r>
            <a:r>
              <a:rPr lang="fa-IR" dirty="0">
                <a:cs typeface="B Nazanin" pitchFamily="2" charset="-78"/>
              </a:rPr>
              <a:t>های غربی </a:t>
            </a:r>
            <a:r>
              <a:rPr lang="fa-IR" dirty="0" smtClean="0">
                <a:cs typeface="B Nazanin" pitchFamily="2" charset="-78"/>
              </a:rPr>
              <a:t>بفروشند.(پاکزاد،123:1392)</a:t>
            </a:r>
            <a:endParaRPr lang="fa-IR" dirty="0">
              <a:cs typeface="B Nazanin" pitchFamily="2" charset="-78"/>
            </a:endParaRPr>
          </a:p>
          <a:p>
            <a:pPr algn="just" rtl="1"/>
            <a:r>
              <a:rPr lang="fa-IR" dirty="0">
                <a:cs typeface="B Nazanin" pitchFamily="2" charset="-78"/>
              </a:rPr>
              <a:t>مالیات هم در دوره ساسانی به دو صورت ارضی و سرانه گرفته می شد اولی را گراک(خراج) و دومی را گزیت(جزیه) می گفتند خراج به صورت غیر سرانه از محصول هر اجتماعی به نسبت حاصل خیزی و موقعیت زراعی زمین و گزیت سالی یک بار به صورت سرانه از صنعتگران و عیسویان ساکن قلمروی شاهی گرفته می </a:t>
            </a:r>
            <a:r>
              <a:rPr lang="fa-IR" dirty="0" smtClean="0">
                <a:cs typeface="B Nazanin" pitchFamily="2" charset="-78"/>
              </a:rPr>
              <a:t>شد.(پاکزاد، 123:1392)</a:t>
            </a:r>
            <a:endParaRPr lang="fa-IR" dirty="0">
              <a:cs typeface="B Nazanin" pitchFamily="2" charset="-78"/>
            </a:endParaRPr>
          </a:p>
          <a:p>
            <a:pPr algn="just" rtl="1"/>
            <a:endParaRPr lang="fa-IR" dirty="0">
              <a:cs typeface="B Nazanin" pitchFamily="2" charset="-78"/>
            </a:endParaRPr>
          </a:p>
        </p:txBody>
      </p:sp>
    </p:spTree>
    <p:extLst>
      <p:ext uri="{BB962C8B-B14F-4D97-AF65-F5344CB8AC3E}">
        <p14:creationId xmlns:p14="http://schemas.microsoft.com/office/powerpoint/2010/main" val="837622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692696"/>
            <a:ext cx="8229600" cy="5544616"/>
          </a:xfrm>
        </p:spPr>
        <p:txBody>
          <a:bodyPr>
            <a:noAutofit/>
          </a:bodyPr>
          <a:lstStyle/>
          <a:p>
            <a:pPr marL="109728" indent="0" algn="justLow" rtl="1">
              <a:lnSpc>
                <a:spcPct val="150000"/>
              </a:lnSpc>
              <a:buNone/>
            </a:pPr>
            <a:r>
              <a:rPr lang="fa-IR" sz="3200" b="1" dirty="0" smtClean="0">
                <a:cs typeface="B Nazanin" panose="00000400000000000000" pitchFamily="2" charset="-78"/>
              </a:rPr>
              <a:t>شیوه تولید </a:t>
            </a:r>
            <a:endParaRPr lang="fa-IR" sz="3200" b="1" dirty="0">
              <a:cs typeface="B Nazanin" panose="00000400000000000000" pitchFamily="2" charset="-78"/>
            </a:endParaRPr>
          </a:p>
          <a:p>
            <a:pPr marL="109728" indent="0" algn="justLow" rtl="1">
              <a:lnSpc>
                <a:spcPct val="150000"/>
              </a:lnSpc>
              <a:buNone/>
            </a:pPr>
            <a:r>
              <a:rPr lang="fa-IR" sz="2400" dirty="0" smtClean="0">
                <a:cs typeface="B Nazanin" panose="00000400000000000000" pitchFamily="2" charset="-78"/>
              </a:rPr>
              <a:t>زمینداران </a:t>
            </a:r>
            <a:r>
              <a:rPr lang="fa-IR" sz="2400" dirty="0" smtClean="0">
                <a:cs typeface="B Nazanin" panose="00000400000000000000" pitchFamily="2" charset="-78"/>
              </a:rPr>
              <a:t>بزرگ نه </a:t>
            </a:r>
            <a:r>
              <a:rPr lang="fa-IR" sz="2400" dirty="0">
                <a:cs typeface="B Nazanin" panose="00000400000000000000" pitchFamily="2" charset="-78"/>
              </a:rPr>
              <a:t>تنها به زمین و کشاورزان مسلط بودند بلکه به عنوان حاکم محلی در امور قضایی و اداری منطقه هم دخالت </a:t>
            </a:r>
            <a:r>
              <a:rPr lang="fa-IR" sz="2400" dirty="0" smtClean="0">
                <a:cs typeface="B Nazanin" panose="00000400000000000000" pitchFamily="2" charset="-78"/>
              </a:rPr>
              <a:t>داشتند.  و بین </a:t>
            </a:r>
            <a:r>
              <a:rPr lang="fa-IR" sz="2400" dirty="0">
                <a:cs typeface="B Nazanin" panose="00000400000000000000" pitchFamily="2" charset="-78"/>
              </a:rPr>
              <a:t>حکومت مرکزی و مالکین ارتباط نزدیکی وجود داشت و به علت همین ارتباط بیشتر محصول کشاورزان نصیب مالکین میشد </a:t>
            </a:r>
            <a:r>
              <a:rPr lang="fa-IR" sz="2400" dirty="0" smtClean="0">
                <a:cs typeface="B Nazanin" panose="00000400000000000000" pitchFamily="2" charset="-78"/>
              </a:rPr>
              <a:t>و </a:t>
            </a:r>
            <a:r>
              <a:rPr lang="fa-IR" sz="2400" dirty="0">
                <a:cs typeface="B Nazanin" panose="00000400000000000000" pitchFamily="2" charset="-78"/>
              </a:rPr>
              <a:t>آنچه از برداشت محصول هم باقی میماند به صورت عوارض و مالیات به دولت می </a:t>
            </a:r>
            <a:r>
              <a:rPr lang="fa-IR" sz="2400" dirty="0" smtClean="0">
                <a:cs typeface="B Nazanin" panose="00000400000000000000" pitchFamily="2" charset="-78"/>
              </a:rPr>
              <a:t>دادند.</a:t>
            </a:r>
            <a:endParaRPr lang="en-US" sz="2400" dirty="0">
              <a:cs typeface="B Nazanin" panose="00000400000000000000" pitchFamily="2" charset="-78"/>
            </a:endParaRPr>
          </a:p>
          <a:p>
            <a:pPr marL="109728" indent="0" algn="justLow" rtl="1">
              <a:lnSpc>
                <a:spcPct val="150000"/>
              </a:lnSpc>
              <a:buNone/>
            </a:pPr>
            <a:r>
              <a:rPr lang="fa-IR" sz="2400" dirty="0" smtClean="0">
                <a:cs typeface="B Nazanin" panose="00000400000000000000" pitchFamily="2" charset="-78"/>
              </a:rPr>
              <a:t>به طور کلی تامین عایدات دولت ساسانی بر اصول زیر بود:1)زمین و کشت      2)صنایع و تجارت      3)باج شخصی      4)غنایم جنگی</a:t>
            </a:r>
          </a:p>
          <a:p>
            <a:pPr marL="109728" indent="0" algn="justLow" rtl="1">
              <a:lnSpc>
                <a:spcPct val="150000"/>
              </a:lnSpc>
              <a:buNone/>
            </a:pPr>
            <a:r>
              <a:rPr lang="fa-IR" sz="1800" dirty="0" smtClean="0">
                <a:cs typeface="B Nazanin" panose="00000400000000000000" pitchFamily="2" charset="-78"/>
              </a:rPr>
              <a:t>(اشکانی و ساسانی،سرفراز)</a:t>
            </a:r>
            <a:endParaRPr lang="en-US" sz="1800" dirty="0">
              <a:cs typeface="B Nazanin" panose="00000400000000000000" pitchFamily="2" charset="-78"/>
            </a:endParaRPr>
          </a:p>
        </p:txBody>
      </p:sp>
    </p:spTree>
    <p:extLst>
      <p:ext uri="{BB962C8B-B14F-4D97-AF65-F5344CB8AC3E}">
        <p14:creationId xmlns:p14="http://schemas.microsoft.com/office/powerpoint/2010/main" val="29809793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15816" y="692696"/>
            <a:ext cx="5770984"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smtClean="0">
                <a:solidFill>
                  <a:schemeClr val="tx1"/>
                </a:solidFill>
                <a:cs typeface="B Nazanin" pitchFamily="2" charset="-78"/>
              </a:rPr>
              <a:t>طبقات اجتماعی</a:t>
            </a:r>
            <a:endParaRPr lang="fa-IR" dirty="0">
              <a:solidFill>
                <a:schemeClr val="tx1"/>
              </a:solidFill>
              <a:cs typeface="B Nazanin"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70344946"/>
              </p:ext>
            </p:extLst>
          </p:nvPr>
        </p:nvGraphicFramePr>
        <p:xfrm>
          <a:off x="2195736" y="1484784"/>
          <a:ext cx="5544616"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97496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31840" y="692696"/>
            <a:ext cx="5554960"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a:cs typeface="B Nazanin" pitchFamily="2" charset="-78"/>
              </a:rPr>
              <a:t>طبقات </a:t>
            </a:r>
            <a:r>
              <a:rPr lang="fa-IR" dirty="0" smtClean="0">
                <a:cs typeface="B Nazanin" pitchFamily="2" charset="-78"/>
              </a:rPr>
              <a:t>اجتماعی</a:t>
            </a:r>
            <a:endParaRPr lang="fa-IR" dirty="0">
              <a:cs typeface="B Nazanin" pitchFamily="2" charset="-78"/>
            </a:endParaRPr>
          </a:p>
        </p:txBody>
      </p:sp>
      <p:sp>
        <p:nvSpPr>
          <p:cNvPr id="2" name="Content Placeholder 1"/>
          <p:cNvSpPr>
            <a:spLocks noGrp="1"/>
          </p:cNvSpPr>
          <p:nvPr>
            <p:ph idx="1"/>
          </p:nvPr>
        </p:nvSpPr>
        <p:spPr>
          <a:xfrm>
            <a:off x="467544" y="1817440"/>
            <a:ext cx="8229600" cy="5040560"/>
          </a:xfrm>
        </p:spPr>
        <p:txBody>
          <a:bodyPr/>
          <a:lstStyle/>
          <a:p>
            <a:pPr algn="just" rtl="1"/>
            <a:r>
              <a:rPr lang="fa-IR" dirty="0" smtClean="0">
                <a:cs typeface="B Nazanin" pitchFamily="2" charset="-78"/>
              </a:rPr>
              <a:t>1- موبدان </a:t>
            </a:r>
            <a:r>
              <a:rPr lang="fa-IR" dirty="0">
                <a:cs typeface="B Nazanin" pitchFamily="2" charset="-78"/>
              </a:rPr>
              <a:t>و </a:t>
            </a:r>
            <a:r>
              <a:rPr lang="fa-IR" dirty="0" smtClean="0">
                <a:cs typeface="B Nazanin" pitchFamily="2" charset="-78"/>
              </a:rPr>
              <a:t>مغان: ارتقای </a:t>
            </a:r>
            <a:r>
              <a:rPr lang="fa-IR" dirty="0">
                <a:cs typeface="B Nazanin" pitchFamily="2" charset="-78"/>
              </a:rPr>
              <a:t>این قشر اجتماعی به بالای هرم قدرت ، نشان دهنده ی تحول تاریخی است که در دولت ساسانی اتفاق افتاد روحانیون در دولت ساسانی سهیم می گردند و دولت ساسانی نقش مقدس و ورای طبقاتی خویش را باز می </a:t>
            </a:r>
            <a:r>
              <a:rPr lang="fa-IR" dirty="0" smtClean="0">
                <a:cs typeface="B Nazanin" pitchFamily="2" charset="-78"/>
              </a:rPr>
              <a:t>یابد.</a:t>
            </a:r>
          </a:p>
          <a:p>
            <a:pPr algn="just" rtl="1"/>
            <a:endParaRPr lang="fa-IR" dirty="0">
              <a:cs typeface="B Nazanin" pitchFamily="2" charset="-78"/>
            </a:endParaRPr>
          </a:p>
          <a:p>
            <a:pPr algn="just" rtl="1"/>
            <a:r>
              <a:rPr lang="fa-IR" dirty="0" smtClean="0">
                <a:cs typeface="B Nazanin" pitchFamily="2" charset="-78"/>
              </a:rPr>
              <a:t>2- جنگاوران </a:t>
            </a:r>
            <a:r>
              <a:rPr lang="fa-IR" dirty="0">
                <a:cs typeface="B Nazanin" pitchFamily="2" charset="-78"/>
              </a:rPr>
              <a:t>و سپاهیان</a:t>
            </a:r>
            <a:r>
              <a:rPr lang="fa-IR" dirty="0" smtClean="0">
                <a:cs typeface="B Nazanin" pitchFamily="2" charset="-78"/>
              </a:rPr>
              <a:t>: طبقه </a:t>
            </a:r>
            <a:r>
              <a:rPr lang="fa-IR" dirty="0">
                <a:cs typeface="B Nazanin" pitchFamily="2" charset="-78"/>
              </a:rPr>
              <a:t>ای که تا قبل از دولت ساسانی وجود نداشته و نشانگر جنبه نظامی قوی دولت ساسانی است این طبقه در همه جنبه ها از قبیل صنعت تجارت و کشاورزی نقش </a:t>
            </a:r>
            <a:r>
              <a:rPr lang="fa-IR" dirty="0" smtClean="0">
                <a:cs typeface="B Nazanin" pitchFamily="2" charset="-78"/>
              </a:rPr>
              <a:t>داشت.</a:t>
            </a:r>
          </a:p>
          <a:p>
            <a:pPr algn="just" rtl="1"/>
            <a:endParaRPr lang="fa-IR" dirty="0">
              <a:cs typeface="B Nazanin" pitchFamily="2" charset="-78"/>
            </a:endParaRPr>
          </a:p>
          <a:p>
            <a:pPr algn="just" rtl="1"/>
            <a:r>
              <a:rPr lang="fa-IR" dirty="0" smtClean="0">
                <a:cs typeface="B Nazanin" pitchFamily="2" charset="-78"/>
              </a:rPr>
              <a:t>3- دبیران </a:t>
            </a:r>
            <a:r>
              <a:rPr lang="fa-IR" dirty="0">
                <a:cs typeface="B Nazanin" pitchFamily="2" charset="-78"/>
              </a:rPr>
              <a:t>و پزشکان</a:t>
            </a:r>
            <a:r>
              <a:rPr lang="fa-IR" dirty="0" smtClean="0">
                <a:cs typeface="B Nazanin" pitchFamily="2" charset="-78"/>
              </a:rPr>
              <a:t>: ورود </a:t>
            </a:r>
            <a:r>
              <a:rPr lang="fa-IR" dirty="0">
                <a:cs typeface="B Nazanin" pitchFamily="2" charset="-78"/>
              </a:rPr>
              <a:t>دیوانسالاران به طبقات اجتماعی نشان از حکومت دیوانی </a:t>
            </a:r>
            <a:r>
              <a:rPr lang="fa-IR" dirty="0" smtClean="0">
                <a:cs typeface="B Nazanin" pitchFamily="2" charset="-78"/>
              </a:rPr>
              <a:t>بود.</a:t>
            </a:r>
          </a:p>
          <a:p>
            <a:pPr algn="just" rtl="1"/>
            <a:endParaRPr lang="fa-IR" dirty="0">
              <a:cs typeface="B Nazanin" pitchFamily="2" charset="-78"/>
            </a:endParaRPr>
          </a:p>
          <a:p>
            <a:pPr algn="just" rtl="1"/>
            <a:r>
              <a:rPr lang="fa-IR" dirty="0" smtClean="0">
                <a:cs typeface="B Nazanin" pitchFamily="2" charset="-78"/>
              </a:rPr>
              <a:t>4- دهقانان: ورود </a:t>
            </a:r>
            <a:r>
              <a:rPr lang="fa-IR" dirty="0">
                <a:cs typeface="B Nazanin" pitchFamily="2" charset="-78"/>
              </a:rPr>
              <a:t>این طبقه در جامعه ساسانی نشان از پیروزی اشرافیت دهقانی بر اشرافیت دودمانی </a:t>
            </a:r>
            <a:r>
              <a:rPr lang="fa-IR" dirty="0" smtClean="0">
                <a:cs typeface="B Nazanin" pitchFamily="2" charset="-78"/>
              </a:rPr>
              <a:t>است.</a:t>
            </a:r>
          </a:p>
          <a:p>
            <a:pPr algn="just" rtl="1"/>
            <a:r>
              <a:rPr lang="fa-IR" dirty="0" smtClean="0">
                <a:cs typeface="B Nazanin" pitchFamily="2" charset="-78"/>
              </a:rPr>
              <a:t>(حبیبی، 1392: 29-30)</a:t>
            </a:r>
            <a:endParaRPr lang="fa-IR" dirty="0">
              <a:cs typeface="B Nazanin" pitchFamily="2" charset="-78"/>
            </a:endParaRPr>
          </a:p>
        </p:txBody>
      </p:sp>
    </p:spTree>
    <p:extLst>
      <p:ext uri="{BB962C8B-B14F-4D97-AF65-F5344CB8AC3E}">
        <p14:creationId xmlns:p14="http://schemas.microsoft.com/office/powerpoint/2010/main" val="427908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75856" y="692696"/>
            <a:ext cx="5410944" cy="504056"/>
          </a:xfrm>
          <a:no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r" rtl="1"/>
            <a:r>
              <a:rPr lang="fa-IR" dirty="0">
                <a:cs typeface="B Nazanin" pitchFamily="2" charset="-78"/>
              </a:rPr>
              <a:t>طبقات </a:t>
            </a:r>
            <a:r>
              <a:rPr lang="fa-IR" dirty="0" smtClean="0">
                <a:cs typeface="B Nazanin" pitchFamily="2" charset="-78"/>
              </a:rPr>
              <a:t>اجتماعی</a:t>
            </a:r>
            <a:endParaRPr lang="fa-IR" dirty="0">
              <a:cs typeface="B Nazanin" pitchFamily="2" charset="-78"/>
            </a:endParaRPr>
          </a:p>
        </p:txBody>
      </p:sp>
      <p:sp>
        <p:nvSpPr>
          <p:cNvPr id="2" name="Content Placeholder 1"/>
          <p:cNvSpPr>
            <a:spLocks noGrp="1"/>
          </p:cNvSpPr>
          <p:nvPr>
            <p:ph idx="1"/>
          </p:nvPr>
        </p:nvSpPr>
        <p:spPr>
          <a:xfrm>
            <a:off x="467544" y="1556792"/>
            <a:ext cx="8229600" cy="5040560"/>
          </a:xfrm>
        </p:spPr>
        <p:txBody>
          <a:bodyPr>
            <a:normAutofit/>
          </a:bodyPr>
          <a:lstStyle/>
          <a:p>
            <a:pPr algn="just" rtl="1"/>
            <a:r>
              <a:rPr lang="fa-IR" dirty="0">
                <a:cs typeface="B Nazanin" pitchFamily="2" charset="-78"/>
              </a:rPr>
              <a:t>دولت ساسانی به عنوان دولت قاهر در ورای همه طبقات قرار دارد در این دوره مالکیت عمومی از آن دولت ساسانی </a:t>
            </a:r>
            <a:r>
              <a:rPr lang="fa-IR" dirty="0" smtClean="0">
                <a:cs typeface="B Nazanin" pitchFamily="2" charset="-78"/>
              </a:rPr>
              <a:t>است و </a:t>
            </a:r>
            <a:r>
              <a:rPr lang="fa-IR" dirty="0">
                <a:cs typeface="B Nazanin" pitchFamily="2" charset="-78"/>
              </a:rPr>
              <a:t>فرمانداران (ساتراپ ها</a:t>
            </a:r>
            <a:r>
              <a:rPr lang="fa-IR" dirty="0" smtClean="0">
                <a:cs typeface="B Nazanin" pitchFamily="2" charset="-78"/>
              </a:rPr>
              <a:t>) با </a:t>
            </a:r>
            <a:r>
              <a:rPr lang="fa-IR" dirty="0">
                <a:cs typeface="B Nazanin" pitchFamily="2" charset="-78"/>
              </a:rPr>
              <a:t>اینکه منابع تولیدی را در اختیاردارند ولی این مالکیت می تواند در هر لحظه توسط دولت </a:t>
            </a:r>
            <a:r>
              <a:rPr lang="fa-IR" dirty="0" smtClean="0">
                <a:cs typeface="B Nazanin" pitchFamily="2" charset="-78"/>
              </a:rPr>
              <a:t>نقض گردد.(حبیبی، 30:1392)</a:t>
            </a:r>
          </a:p>
          <a:p>
            <a:pPr algn="just" rtl="1"/>
            <a:endParaRPr lang="fa-IR" dirty="0" smtClean="0">
              <a:cs typeface="B Nazanin" pitchFamily="2" charset="-78"/>
            </a:endParaRPr>
          </a:p>
          <a:p>
            <a:pPr algn="just" rtl="1"/>
            <a:r>
              <a:rPr lang="fa-IR" dirty="0" smtClean="0">
                <a:cs typeface="B Nazanin" pitchFamily="2" charset="-78"/>
              </a:rPr>
              <a:t>در </a:t>
            </a:r>
            <a:r>
              <a:rPr lang="fa-IR" dirty="0">
                <a:cs typeface="B Nazanin" pitchFamily="2" charset="-78"/>
              </a:rPr>
              <a:t>دولت ساسانی طبقه اول را به لقب شاهی میخواندند و از این جهت پادشاه را شاهنشاه می خواندند طبقه این افراد شامل امرای زمین دار و شاهان کوچکی بودند که به شاهنشاه ایران پناه آورده بودند</a:t>
            </a:r>
            <a:r>
              <a:rPr lang="fa-IR" dirty="0" smtClean="0">
                <a:cs typeface="B Nazanin" pitchFamily="2" charset="-78"/>
              </a:rPr>
              <a:t>.(کریستین سن،125:1387)</a:t>
            </a:r>
          </a:p>
          <a:p>
            <a:pPr algn="just" rtl="1"/>
            <a:r>
              <a:rPr lang="fa-IR" dirty="0">
                <a:cs typeface="B Nazanin" pitchFamily="2" charset="-78"/>
              </a:rPr>
              <a:t>حضور همه جانبه دولت باعث می شود که حکومتی دیوانی-نظامی اعمال گردد و دو طبقه برتر جنگاوران ، پزشکان با وجود مدیریت مرکزی قاهر در همه جا حضور دارند و چون جایگاه این دو طبقه شهر است برای همین ساختن قلاع نظامی و شهر های دیوانی از کار های جاری به شمار می </a:t>
            </a:r>
            <a:r>
              <a:rPr lang="fa-IR" dirty="0" smtClean="0">
                <a:cs typeface="B Nazanin" pitchFamily="2" charset="-78"/>
              </a:rPr>
              <a:t>رود.(حبیبی،31:1392)</a:t>
            </a:r>
          </a:p>
          <a:p>
            <a:pPr algn="just" rtl="1"/>
            <a:endParaRPr lang="fa-IR" dirty="0" smtClean="0">
              <a:cs typeface="B Nazanin" pitchFamily="2" charset="-78"/>
            </a:endParaRPr>
          </a:p>
          <a:p>
            <a:pPr algn="just" rtl="1"/>
            <a:r>
              <a:rPr lang="fa-IR" dirty="0" smtClean="0">
                <a:cs typeface="B Nazanin" pitchFamily="2" charset="-78"/>
              </a:rPr>
              <a:t>تقسیم </a:t>
            </a:r>
            <a:r>
              <a:rPr lang="fa-IR" dirty="0">
                <a:cs typeface="B Nazanin" pitchFamily="2" charset="-78"/>
              </a:rPr>
              <a:t>بندی کاستی چنان در این دوره در زندگی مردم تاثیر داشت که گروه های مختلف حتی آتشکده های مخصوص به خود داشتند محل سکونت افراد نیز براساس همین ارزش ها و طبقات اجتماعی تعیین می شد شاه و بستگانش در قلعه مستقر می شدند و جامعه مردم در اطراف شهر به صورت پراکنده در خیمه ها یا بناهای محقر کاهگلی سکونت </a:t>
            </a:r>
            <a:r>
              <a:rPr lang="fa-IR" dirty="0" smtClean="0">
                <a:cs typeface="B Nazanin" pitchFamily="2" charset="-78"/>
              </a:rPr>
              <a:t>داشتند.(پاکزاد،123:1392)</a:t>
            </a:r>
          </a:p>
          <a:p>
            <a:pPr algn="just" rtl="1"/>
            <a:endParaRPr lang="fa-IR" dirty="0">
              <a:cs typeface="B Nazanin" pitchFamily="2" charset="-78"/>
            </a:endParaRPr>
          </a:p>
        </p:txBody>
      </p:sp>
    </p:spTree>
    <p:extLst>
      <p:ext uri="{BB962C8B-B14F-4D97-AF65-F5344CB8AC3E}">
        <p14:creationId xmlns:p14="http://schemas.microsoft.com/office/powerpoint/2010/main" val="928198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1CACE3"/>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1634</TotalTime>
  <Words>2430</Words>
  <Application>Microsoft Office PowerPoint</Application>
  <PresentationFormat>On-screen Show (4:3)</PresentationFormat>
  <Paragraphs>115</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B Nazanin</vt:lpstr>
      <vt:lpstr>Calibri</vt:lpstr>
      <vt:lpstr>Century Gothic</vt:lpstr>
      <vt:lpstr>Wingdings 3</vt:lpstr>
      <vt:lpstr>Wisp</vt:lpstr>
      <vt:lpstr>PowerPoint Presentation</vt:lpstr>
      <vt:lpstr>شکل گیری حکومت ساسانی  </vt:lpstr>
      <vt:lpstr>شکل گیری حکومت ساسانی  </vt:lpstr>
      <vt:lpstr>شرایط فرهنگی و مذهبی</vt:lpstr>
      <vt:lpstr>اوضاع اقتصادی</vt:lpstr>
      <vt:lpstr>PowerPoint Presentation</vt:lpstr>
      <vt:lpstr>طبقات اجتماعی</vt:lpstr>
      <vt:lpstr>طبقات اجتماعی</vt:lpstr>
      <vt:lpstr>طبقات اجتماعی</vt:lpstr>
      <vt:lpstr>وضعیت شهرها</vt:lpstr>
      <vt:lpstr>ساختار شهرهای این دوره</vt:lpstr>
      <vt:lpstr>شار ساسانی از نظر ریخت شناسی</vt:lpstr>
      <vt:lpstr>شار ساسانی از نظر ریخت شناسی</vt:lpstr>
      <vt:lpstr>شار ساسانی از نظر ریخت شناسی</vt:lpstr>
      <vt:lpstr>برخی از شهرهای ساسانی</vt:lpstr>
      <vt:lpstr>برخی از شهرهای ساسانی</vt:lpstr>
      <vt:lpstr>منابع</vt:lpstr>
    </vt:vector>
  </TitlesOfParts>
  <Company>Novin Pendar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mansour</dc:creator>
  <cp:lastModifiedBy>Sajjad</cp:lastModifiedBy>
  <cp:revision>44</cp:revision>
  <dcterms:created xsi:type="dcterms:W3CDTF">2015-10-17T18:52:32Z</dcterms:created>
  <dcterms:modified xsi:type="dcterms:W3CDTF">2019-07-27T21:45:33Z</dcterms:modified>
</cp:coreProperties>
</file>