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1"/>
  </p:notesMasterIdLst>
  <p:handoutMasterIdLst>
    <p:handoutMasterId r:id="rId32"/>
  </p:handoutMasterIdLst>
  <p:sldIdLst>
    <p:sldId id="270" r:id="rId3"/>
    <p:sldId id="271" r:id="rId4"/>
    <p:sldId id="273" r:id="rId5"/>
    <p:sldId id="274" r:id="rId6"/>
    <p:sldId id="275" r:id="rId7"/>
    <p:sldId id="276" r:id="rId8"/>
    <p:sldId id="278" r:id="rId9"/>
    <p:sldId id="279" r:id="rId10"/>
    <p:sldId id="304" r:id="rId11"/>
    <p:sldId id="287" r:id="rId12"/>
    <p:sldId id="288" r:id="rId13"/>
    <p:sldId id="283" r:id="rId14"/>
    <p:sldId id="307" r:id="rId15"/>
    <p:sldId id="289" r:id="rId16"/>
    <p:sldId id="291" r:id="rId17"/>
    <p:sldId id="292" r:id="rId18"/>
    <p:sldId id="294" r:id="rId19"/>
    <p:sldId id="295" r:id="rId20"/>
    <p:sldId id="296" r:id="rId21"/>
    <p:sldId id="303" r:id="rId22"/>
    <p:sldId id="284" r:id="rId23"/>
    <p:sldId id="297" r:id="rId24"/>
    <p:sldId id="302" r:id="rId25"/>
    <p:sldId id="298" r:id="rId26"/>
    <p:sldId id="299" r:id="rId27"/>
    <p:sldId id="309" r:id="rId28"/>
    <p:sldId id="306" r:id="rId29"/>
    <p:sldId id="30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409B0-8AC5-4972-B928-B810ED7C4C64}" type="datetimeFigureOut">
              <a:rPr lang="en-US" smtClean="0"/>
              <a:t>7/28/2019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C4A6D-6AC2-47E9-AEA1-B2364D54DA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149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F228-FD28-4486-B12E-CC8CCDA7B98E}" type="datetimeFigureOut">
              <a:rPr lang="en-US" smtClean="0"/>
              <a:pPr/>
              <a:t>7/28/2019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B0A17-C634-4E0C-9850-802A7E30D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52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0A17-C634-4E0C-9850-802A7E30DA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471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1904999"/>
            <a:ext cx="5486400" cy="2888381"/>
          </a:xfrm>
        </p:spPr>
        <p:txBody>
          <a:bodyPr anchor="b">
            <a:normAutofit/>
          </a:bodyPr>
          <a:lstStyle>
            <a:lvl1pPr algn="l"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5029200"/>
            <a:ext cx="5486400" cy="825583"/>
          </a:xfr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187440" y="4860758"/>
            <a:ext cx="5303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06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0" y="0"/>
            <a:ext cx="2286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10800" y="495300"/>
            <a:ext cx="1371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6017" y="495300"/>
            <a:ext cx="8527983" cy="582930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23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9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588168"/>
            <a:ext cx="12192000" cy="4584032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9644514" y="197815"/>
            <a:ext cx="2333552" cy="6276549"/>
          </a:xfrm>
          <a:custGeom>
            <a:avLst/>
            <a:gdLst>
              <a:gd name="T0" fmla="*/ 520 w 728"/>
              <a:gd name="T1" fmla="*/ 954 h 1962"/>
              <a:gd name="T2" fmla="*/ 367 w 728"/>
              <a:gd name="T3" fmla="*/ 755 h 1962"/>
              <a:gd name="T4" fmla="*/ 440 w 728"/>
              <a:gd name="T5" fmla="*/ 671 h 1962"/>
              <a:gd name="T6" fmla="*/ 519 w 728"/>
              <a:gd name="T7" fmla="*/ 526 h 1962"/>
              <a:gd name="T8" fmla="*/ 536 w 728"/>
              <a:gd name="T9" fmla="*/ 215 h 1962"/>
              <a:gd name="T10" fmla="*/ 452 w 728"/>
              <a:gd name="T11" fmla="*/ 15 h 1962"/>
              <a:gd name="T12" fmla="*/ 294 w 728"/>
              <a:gd name="T13" fmla="*/ 205 h 1962"/>
              <a:gd name="T14" fmla="*/ 286 w 728"/>
              <a:gd name="T15" fmla="*/ 539 h 1962"/>
              <a:gd name="T16" fmla="*/ 128 w 728"/>
              <a:gd name="T17" fmla="*/ 793 h 1962"/>
              <a:gd name="T18" fmla="*/ 4 w 728"/>
              <a:gd name="T19" fmla="*/ 1131 h 1962"/>
              <a:gd name="T20" fmla="*/ 285 w 728"/>
              <a:gd name="T21" fmla="*/ 1491 h 1962"/>
              <a:gd name="T22" fmla="*/ 488 w 728"/>
              <a:gd name="T23" fmla="*/ 1551 h 1962"/>
              <a:gd name="T24" fmla="*/ 278 w 728"/>
              <a:gd name="T25" fmla="*/ 1894 h 1962"/>
              <a:gd name="T26" fmla="*/ 266 w 728"/>
              <a:gd name="T27" fmla="*/ 1869 h 1962"/>
              <a:gd name="T28" fmla="*/ 292 w 728"/>
              <a:gd name="T29" fmla="*/ 1866 h 1962"/>
              <a:gd name="T30" fmla="*/ 374 w 728"/>
              <a:gd name="T31" fmla="*/ 1777 h 1962"/>
              <a:gd name="T32" fmla="*/ 339 w 728"/>
              <a:gd name="T33" fmla="*/ 1681 h 1962"/>
              <a:gd name="T34" fmla="*/ 267 w 728"/>
              <a:gd name="T35" fmla="*/ 1653 h 1962"/>
              <a:gd name="T36" fmla="*/ 153 w 728"/>
              <a:gd name="T37" fmla="*/ 1776 h 1962"/>
              <a:gd name="T38" fmla="*/ 218 w 728"/>
              <a:gd name="T39" fmla="*/ 1908 h 1962"/>
              <a:gd name="T40" fmla="*/ 504 w 728"/>
              <a:gd name="T41" fmla="*/ 1889 h 1962"/>
              <a:gd name="T42" fmla="*/ 508 w 728"/>
              <a:gd name="T43" fmla="*/ 1473 h 1962"/>
              <a:gd name="T44" fmla="*/ 643 w 728"/>
              <a:gd name="T45" fmla="*/ 1050 h 1962"/>
              <a:gd name="T46" fmla="*/ 340 w 728"/>
              <a:gd name="T47" fmla="*/ 298 h 1962"/>
              <a:gd name="T48" fmla="*/ 445 w 728"/>
              <a:gd name="T49" fmla="*/ 174 h 1962"/>
              <a:gd name="T50" fmla="*/ 501 w 728"/>
              <a:gd name="T51" fmla="*/ 316 h 1962"/>
              <a:gd name="T52" fmla="*/ 333 w 728"/>
              <a:gd name="T53" fmla="*/ 576 h 1962"/>
              <a:gd name="T54" fmla="*/ 326 w 728"/>
              <a:gd name="T55" fmla="*/ 347 h 1962"/>
              <a:gd name="T56" fmla="*/ 360 w 728"/>
              <a:gd name="T57" fmla="*/ 1465 h 1962"/>
              <a:gd name="T58" fmla="*/ 188 w 728"/>
              <a:gd name="T59" fmla="*/ 1402 h 1962"/>
              <a:gd name="T60" fmla="*/ 110 w 728"/>
              <a:gd name="T61" fmla="*/ 1060 h 1962"/>
              <a:gd name="T62" fmla="*/ 298 w 728"/>
              <a:gd name="T63" fmla="*/ 818 h 1962"/>
              <a:gd name="T64" fmla="*/ 335 w 728"/>
              <a:gd name="T65" fmla="*/ 783 h 1962"/>
              <a:gd name="T66" fmla="*/ 262 w 728"/>
              <a:gd name="T67" fmla="*/ 1036 h 1962"/>
              <a:gd name="T68" fmla="*/ 273 w 728"/>
              <a:gd name="T69" fmla="*/ 1320 h 1962"/>
              <a:gd name="T70" fmla="*/ 340 w 728"/>
              <a:gd name="T71" fmla="*/ 1368 h 1962"/>
              <a:gd name="T72" fmla="*/ 374 w 728"/>
              <a:gd name="T73" fmla="*/ 1364 h 1962"/>
              <a:gd name="T74" fmla="*/ 303 w 728"/>
              <a:gd name="T75" fmla="*/ 1305 h 1962"/>
              <a:gd name="T76" fmla="*/ 394 w 728"/>
              <a:gd name="T77" fmla="*/ 1079 h 1962"/>
              <a:gd name="T78" fmla="*/ 429 w 728"/>
              <a:gd name="T79" fmla="*/ 1461 h 1962"/>
              <a:gd name="T80" fmla="*/ 580 w 728"/>
              <a:gd name="T81" fmla="*/ 1366 h 1962"/>
              <a:gd name="T82" fmla="*/ 428 w 728"/>
              <a:gd name="T83" fmla="*/ 1073 h 1962"/>
              <a:gd name="T84" fmla="*/ 607 w 728"/>
              <a:gd name="T85" fmla="*/ 1302 h 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8" h="1962">
                <a:moveTo>
                  <a:pt x="643" y="1050"/>
                </a:moveTo>
                <a:cubicBezTo>
                  <a:pt x="611" y="1003"/>
                  <a:pt x="572" y="969"/>
                  <a:pt x="520" y="954"/>
                </a:cubicBezTo>
                <a:cubicBezTo>
                  <a:pt x="456" y="933"/>
                  <a:pt x="404" y="946"/>
                  <a:pt x="404" y="946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80" y="743"/>
                  <a:pt x="392" y="729"/>
                  <a:pt x="405" y="714"/>
                </a:cubicBezTo>
                <a:cubicBezTo>
                  <a:pt x="417" y="700"/>
                  <a:pt x="429" y="685"/>
                  <a:pt x="440" y="671"/>
                </a:cubicBezTo>
                <a:cubicBezTo>
                  <a:pt x="452" y="652"/>
                  <a:pt x="452" y="652"/>
                  <a:pt x="452" y="652"/>
                </a:cubicBezTo>
                <a:cubicBezTo>
                  <a:pt x="480" y="612"/>
                  <a:pt x="502" y="570"/>
                  <a:pt x="519" y="526"/>
                </a:cubicBezTo>
                <a:cubicBezTo>
                  <a:pt x="547" y="452"/>
                  <a:pt x="561" y="360"/>
                  <a:pt x="550" y="281"/>
                </a:cubicBezTo>
                <a:cubicBezTo>
                  <a:pt x="547" y="260"/>
                  <a:pt x="542" y="238"/>
                  <a:pt x="536" y="215"/>
                </a:cubicBezTo>
                <a:cubicBezTo>
                  <a:pt x="522" y="164"/>
                  <a:pt x="504" y="113"/>
                  <a:pt x="482" y="65"/>
                </a:cubicBezTo>
                <a:cubicBezTo>
                  <a:pt x="474" y="48"/>
                  <a:pt x="467" y="28"/>
                  <a:pt x="452" y="15"/>
                </a:cubicBezTo>
                <a:cubicBezTo>
                  <a:pt x="433" y="0"/>
                  <a:pt x="405" y="10"/>
                  <a:pt x="388" y="24"/>
                </a:cubicBezTo>
                <a:cubicBezTo>
                  <a:pt x="338" y="67"/>
                  <a:pt x="313" y="144"/>
                  <a:pt x="294" y="205"/>
                </a:cubicBezTo>
                <a:cubicBezTo>
                  <a:pt x="286" y="232"/>
                  <a:pt x="280" y="259"/>
                  <a:pt x="277" y="286"/>
                </a:cubicBezTo>
                <a:cubicBezTo>
                  <a:pt x="267" y="370"/>
                  <a:pt x="271" y="455"/>
                  <a:pt x="286" y="539"/>
                </a:cubicBezTo>
                <a:cubicBezTo>
                  <a:pt x="289" y="561"/>
                  <a:pt x="297" y="585"/>
                  <a:pt x="302" y="607"/>
                </a:cubicBezTo>
                <a:cubicBezTo>
                  <a:pt x="302" y="607"/>
                  <a:pt x="173" y="740"/>
                  <a:pt x="128" y="793"/>
                </a:cubicBezTo>
                <a:cubicBezTo>
                  <a:pt x="110" y="814"/>
                  <a:pt x="94" y="837"/>
                  <a:pt x="78" y="860"/>
                </a:cubicBezTo>
                <a:cubicBezTo>
                  <a:pt x="24" y="942"/>
                  <a:pt x="0" y="1034"/>
                  <a:pt x="4" y="1131"/>
                </a:cubicBezTo>
                <a:cubicBezTo>
                  <a:pt x="9" y="1231"/>
                  <a:pt x="56" y="1328"/>
                  <a:pt x="125" y="1398"/>
                </a:cubicBezTo>
                <a:cubicBezTo>
                  <a:pt x="171" y="1445"/>
                  <a:pt x="227" y="1476"/>
                  <a:pt x="285" y="1491"/>
                </a:cubicBezTo>
                <a:cubicBezTo>
                  <a:pt x="386" y="1517"/>
                  <a:pt x="472" y="1487"/>
                  <a:pt x="472" y="1487"/>
                </a:cubicBezTo>
                <a:cubicBezTo>
                  <a:pt x="472" y="1487"/>
                  <a:pt x="487" y="1547"/>
                  <a:pt x="488" y="1551"/>
                </a:cubicBezTo>
                <a:cubicBezTo>
                  <a:pt x="508" y="1647"/>
                  <a:pt x="549" y="1780"/>
                  <a:pt x="477" y="1862"/>
                </a:cubicBezTo>
                <a:cubicBezTo>
                  <a:pt x="432" y="1915"/>
                  <a:pt x="337" y="1932"/>
                  <a:pt x="278" y="1894"/>
                </a:cubicBezTo>
                <a:cubicBezTo>
                  <a:pt x="268" y="1888"/>
                  <a:pt x="262" y="1879"/>
                  <a:pt x="259" y="1869"/>
                </a:cubicBezTo>
                <a:cubicBezTo>
                  <a:pt x="261" y="1869"/>
                  <a:pt x="264" y="1869"/>
                  <a:pt x="266" y="1869"/>
                </a:cubicBezTo>
                <a:cubicBezTo>
                  <a:pt x="273" y="1869"/>
                  <a:pt x="279" y="1869"/>
                  <a:pt x="285" y="1868"/>
                </a:cubicBezTo>
                <a:cubicBezTo>
                  <a:pt x="287" y="1868"/>
                  <a:pt x="290" y="1867"/>
                  <a:pt x="292" y="1866"/>
                </a:cubicBezTo>
                <a:cubicBezTo>
                  <a:pt x="317" y="1860"/>
                  <a:pt x="339" y="1845"/>
                  <a:pt x="354" y="1825"/>
                </a:cubicBezTo>
                <a:cubicBezTo>
                  <a:pt x="365" y="1812"/>
                  <a:pt x="372" y="1796"/>
                  <a:pt x="374" y="1777"/>
                </a:cubicBezTo>
                <a:cubicBezTo>
                  <a:pt x="374" y="1772"/>
                  <a:pt x="375" y="1767"/>
                  <a:pt x="375" y="1762"/>
                </a:cubicBezTo>
                <a:cubicBezTo>
                  <a:pt x="375" y="1730"/>
                  <a:pt x="361" y="1701"/>
                  <a:pt x="339" y="1681"/>
                </a:cubicBezTo>
                <a:cubicBezTo>
                  <a:pt x="332" y="1674"/>
                  <a:pt x="324" y="1669"/>
                  <a:pt x="316" y="1665"/>
                </a:cubicBezTo>
                <a:cubicBezTo>
                  <a:pt x="301" y="1657"/>
                  <a:pt x="285" y="1653"/>
                  <a:pt x="267" y="1653"/>
                </a:cubicBezTo>
                <a:cubicBezTo>
                  <a:pt x="217" y="1653"/>
                  <a:pt x="174" y="1687"/>
                  <a:pt x="162" y="1734"/>
                </a:cubicBezTo>
                <a:cubicBezTo>
                  <a:pt x="157" y="1748"/>
                  <a:pt x="154" y="1762"/>
                  <a:pt x="153" y="1776"/>
                </a:cubicBezTo>
                <a:cubicBezTo>
                  <a:pt x="151" y="1800"/>
                  <a:pt x="156" y="1824"/>
                  <a:pt x="167" y="1845"/>
                </a:cubicBezTo>
                <a:cubicBezTo>
                  <a:pt x="179" y="1867"/>
                  <a:pt x="198" y="1894"/>
                  <a:pt x="218" y="1908"/>
                </a:cubicBezTo>
                <a:cubicBezTo>
                  <a:pt x="241" y="1924"/>
                  <a:pt x="267" y="1936"/>
                  <a:pt x="294" y="1943"/>
                </a:cubicBezTo>
                <a:cubicBezTo>
                  <a:pt x="364" y="1962"/>
                  <a:pt x="453" y="1943"/>
                  <a:pt x="504" y="1889"/>
                </a:cubicBezTo>
                <a:cubicBezTo>
                  <a:pt x="574" y="1816"/>
                  <a:pt x="559" y="1712"/>
                  <a:pt x="535" y="1605"/>
                </a:cubicBezTo>
                <a:cubicBezTo>
                  <a:pt x="530" y="1581"/>
                  <a:pt x="508" y="1477"/>
                  <a:pt x="508" y="1473"/>
                </a:cubicBezTo>
                <a:cubicBezTo>
                  <a:pt x="558" y="1450"/>
                  <a:pt x="601" y="1419"/>
                  <a:pt x="632" y="1377"/>
                </a:cubicBezTo>
                <a:cubicBezTo>
                  <a:pt x="728" y="1250"/>
                  <a:pt x="686" y="1113"/>
                  <a:pt x="643" y="1050"/>
                </a:cubicBezTo>
                <a:close/>
                <a:moveTo>
                  <a:pt x="326" y="347"/>
                </a:moveTo>
                <a:cubicBezTo>
                  <a:pt x="330" y="330"/>
                  <a:pt x="334" y="314"/>
                  <a:pt x="340" y="298"/>
                </a:cubicBezTo>
                <a:cubicBezTo>
                  <a:pt x="349" y="273"/>
                  <a:pt x="361" y="248"/>
                  <a:pt x="374" y="225"/>
                </a:cubicBezTo>
                <a:cubicBezTo>
                  <a:pt x="392" y="195"/>
                  <a:pt x="416" y="178"/>
                  <a:pt x="445" y="174"/>
                </a:cubicBezTo>
                <a:cubicBezTo>
                  <a:pt x="466" y="174"/>
                  <a:pt x="482" y="182"/>
                  <a:pt x="492" y="196"/>
                </a:cubicBezTo>
                <a:cubicBezTo>
                  <a:pt x="516" y="230"/>
                  <a:pt x="510" y="278"/>
                  <a:pt x="501" y="316"/>
                </a:cubicBezTo>
                <a:cubicBezTo>
                  <a:pt x="487" y="376"/>
                  <a:pt x="460" y="434"/>
                  <a:pt x="420" y="482"/>
                </a:cubicBezTo>
                <a:cubicBezTo>
                  <a:pt x="366" y="548"/>
                  <a:pt x="335" y="574"/>
                  <a:pt x="333" y="576"/>
                </a:cubicBezTo>
                <a:cubicBezTo>
                  <a:pt x="331" y="569"/>
                  <a:pt x="318" y="523"/>
                  <a:pt x="316" y="490"/>
                </a:cubicBezTo>
                <a:cubicBezTo>
                  <a:pt x="312" y="442"/>
                  <a:pt x="315" y="394"/>
                  <a:pt x="326" y="347"/>
                </a:cubicBezTo>
                <a:close/>
                <a:moveTo>
                  <a:pt x="429" y="1461"/>
                </a:moveTo>
                <a:cubicBezTo>
                  <a:pt x="406" y="1465"/>
                  <a:pt x="383" y="1466"/>
                  <a:pt x="360" y="1465"/>
                </a:cubicBezTo>
                <a:cubicBezTo>
                  <a:pt x="329" y="1464"/>
                  <a:pt x="298" y="1456"/>
                  <a:pt x="269" y="1446"/>
                </a:cubicBezTo>
                <a:cubicBezTo>
                  <a:pt x="240" y="1436"/>
                  <a:pt x="212" y="1420"/>
                  <a:pt x="188" y="1402"/>
                </a:cubicBezTo>
                <a:cubicBezTo>
                  <a:pt x="137" y="1364"/>
                  <a:pt x="98" y="1306"/>
                  <a:pt x="87" y="1244"/>
                </a:cubicBezTo>
                <a:cubicBezTo>
                  <a:pt x="76" y="1182"/>
                  <a:pt x="86" y="1118"/>
                  <a:pt x="110" y="1060"/>
                </a:cubicBezTo>
                <a:cubicBezTo>
                  <a:pt x="140" y="986"/>
                  <a:pt x="190" y="921"/>
                  <a:pt x="246" y="865"/>
                </a:cubicBezTo>
                <a:cubicBezTo>
                  <a:pt x="263" y="849"/>
                  <a:pt x="281" y="834"/>
                  <a:pt x="298" y="818"/>
                </a:cubicBezTo>
                <a:cubicBezTo>
                  <a:pt x="304" y="811"/>
                  <a:pt x="310" y="806"/>
                  <a:pt x="317" y="800"/>
                </a:cubicBezTo>
                <a:cubicBezTo>
                  <a:pt x="323" y="795"/>
                  <a:pt x="329" y="790"/>
                  <a:pt x="335" y="783"/>
                </a:cubicBezTo>
                <a:cubicBezTo>
                  <a:pt x="342" y="816"/>
                  <a:pt x="371" y="952"/>
                  <a:pt x="369" y="953"/>
                </a:cubicBezTo>
                <a:cubicBezTo>
                  <a:pt x="329" y="968"/>
                  <a:pt x="293" y="995"/>
                  <a:pt x="262" y="1036"/>
                </a:cubicBezTo>
                <a:cubicBezTo>
                  <a:pt x="214" y="1098"/>
                  <a:pt x="199" y="1188"/>
                  <a:pt x="234" y="1260"/>
                </a:cubicBezTo>
                <a:cubicBezTo>
                  <a:pt x="244" y="1281"/>
                  <a:pt x="257" y="1303"/>
                  <a:pt x="273" y="1320"/>
                </a:cubicBezTo>
                <a:cubicBezTo>
                  <a:pt x="280" y="1328"/>
                  <a:pt x="287" y="1335"/>
                  <a:pt x="294" y="1341"/>
                </a:cubicBezTo>
                <a:cubicBezTo>
                  <a:pt x="308" y="1352"/>
                  <a:pt x="323" y="1360"/>
                  <a:pt x="340" y="1368"/>
                </a:cubicBezTo>
                <a:cubicBezTo>
                  <a:pt x="347" y="1371"/>
                  <a:pt x="355" y="1375"/>
                  <a:pt x="362" y="1375"/>
                </a:cubicBezTo>
                <a:cubicBezTo>
                  <a:pt x="368" y="1375"/>
                  <a:pt x="374" y="1370"/>
                  <a:pt x="374" y="1364"/>
                </a:cubicBezTo>
                <a:cubicBezTo>
                  <a:pt x="374" y="1358"/>
                  <a:pt x="368" y="1354"/>
                  <a:pt x="364" y="1352"/>
                </a:cubicBezTo>
                <a:cubicBezTo>
                  <a:pt x="341" y="1342"/>
                  <a:pt x="321" y="1326"/>
                  <a:pt x="303" y="1305"/>
                </a:cubicBezTo>
                <a:cubicBezTo>
                  <a:pt x="259" y="1253"/>
                  <a:pt x="274" y="1176"/>
                  <a:pt x="318" y="1129"/>
                </a:cubicBezTo>
                <a:cubicBezTo>
                  <a:pt x="341" y="1104"/>
                  <a:pt x="366" y="1087"/>
                  <a:pt x="394" y="1079"/>
                </a:cubicBezTo>
                <a:cubicBezTo>
                  <a:pt x="464" y="1453"/>
                  <a:pt x="464" y="1453"/>
                  <a:pt x="464" y="1453"/>
                </a:cubicBezTo>
                <a:cubicBezTo>
                  <a:pt x="450" y="1457"/>
                  <a:pt x="441" y="1459"/>
                  <a:pt x="429" y="1461"/>
                </a:cubicBezTo>
                <a:close/>
                <a:moveTo>
                  <a:pt x="607" y="1302"/>
                </a:moveTo>
                <a:cubicBezTo>
                  <a:pt x="602" y="1324"/>
                  <a:pt x="592" y="1347"/>
                  <a:pt x="580" y="1366"/>
                </a:cubicBezTo>
                <a:cubicBezTo>
                  <a:pt x="554" y="1408"/>
                  <a:pt x="502" y="1441"/>
                  <a:pt x="502" y="1441"/>
                </a:cubicBezTo>
                <a:cubicBezTo>
                  <a:pt x="428" y="1073"/>
                  <a:pt x="428" y="1073"/>
                  <a:pt x="428" y="1073"/>
                </a:cubicBezTo>
                <a:cubicBezTo>
                  <a:pt x="472" y="1073"/>
                  <a:pt x="510" y="1086"/>
                  <a:pt x="543" y="1111"/>
                </a:cubicBezTo>
                <a:cubicBezTo>
                  <a:pt x="598" y="1155"/>
                  <a:pt x="626" y="1234"/>
                  <a:pt x="607" y="1302"/>
                </a:cubicBezTo>
                <a:close/>
              </a:path>
            </a:pathLst>
          </a:custGeom>
          <a:gradFill>
            <a:gsLst>
              <a:gs pos="2000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1905000"/>
            <a:ext cx="7772399" cy="2743200"/>
          </a:xfrm>
        </p:spPr>
        <p:txBody>
          <a:bodyPr anchor="b">
            <a:normAutofit/>
          </a:bodyPr>
          <a:lstStyle>
            <a:lvl1pPr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599" y="5029200"/>
            <a:ext cx="7772400" cy="82296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463038" y="4860758"/>
            <a:ext cx="758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96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1" y="1904999"/>
            <a:ext cx="4297680" cy="441960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2720" y="1904999"/>
            <a:ext cx="4297680" cy="441960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00952"/>
            <a:ext cx="4416552" cy="352364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3848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3848" y="2800952"/>
            <a:ext cx="4416552" cy="352364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84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 noChangeAspect="1" noEditPoints="1"/>
          </p:cNvSpPr>
          <p:nvPr userDrawn="1"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72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0501" y="1905000"/>
            <a:ext cx="6217920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27817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63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77000" y="1597795"/>
            <a:ext cx="5715000" cy="5260206"/>
          </a:xfrm>
        </p:spPr>
        <p:txBody>
          <a:bodyPr tIns="36576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46482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185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6002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17"/>
          <p:cNvSpPr>
            <a:spLocks noChangeAspect="1" noEditPoints="1"/>
          </p:cNvSpPr>
          <p:nvPr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04998"/>
            <a:ext cx="9448800" cy="4419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36691" y="6516130"/>
            <a:ext cx="13716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71600" y="6516130"/>
            <a:ext cx="6767382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6000" y="6516130"/>
            <a:ext cx="9144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E75EF-0962-46B2-8C21-C0889BAC0D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94488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98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3871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131" y="888641"/>
            <a:ext cx="5486400" cy="916839"/>
          </a:xfrm>
          <a:noFill/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تاریخ شهر و شهرسازی در ایران</a:t>
            </a:r>
            <a:endParaRPr 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5719" y="1961744"/>
            <a:ext cx="2723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Davat" pitchFamily="2" charset="-78"/>
              </a:rPr>
              <a:t>سلجوقیان</a:t>
            </a:r>
            <a:endParaRPr lang="en-US" sz="28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87533" y="2485623"/>
            <a:ext cx="2723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Davat" pitchFamily="2" charset="-78"/>
              </a:rPr>
              <a:t>خوارزمشاهیان</a:t>
            </a:r>
            <a:endParaRPr lang="en-US" sz="28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778" y="3008843"/>
            <a:ext cx="2723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Davat" pitchFamily="2" charset="-78"/>
              </a:rPr>
              <a:t>ایلخانیان</a:t>
            </a:r>
            <a:endParaRPr lang="en-US" sz="28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48131" y="3532063"/>
            <a:ext cx="2723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chemeClr val="bg1"/>
                </a:solidFill>
                <a:cs typeface="B Davat" pitchFamily="2" charset="-78"/>
              </a:rPr>
              <a:t>تیموریان (گورکانیان)</a:t>
            </a:r>
            <a:endParaRPr lang="en-US" sz="2800" dirty="0">
              <a:solidFill>
                <a:schemeClr val="bg1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4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IMG_17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r>
              <a:rPr lang="fa-IR" sz="4400" dirty="0">
                <a:cs typeface="B Davat" pitchFamily="2" charset="-78"/>
              </a:rPr>
              <a:t/>
            </a:r>
            <a:br>
              <a:rPr lang="fa-IR" sz="4400" dirty="0">
                <a:cs typeface="B Davat" pitchFamily="2" charset="-78"/>
              </a:rPr>
            </a:b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61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شهرسازی کل\shahrsazi hame\term-5\tarikh-iran\konferanss\IL\ghafghaz_map8kharazmshahi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Davat" pitchFamily="2" charset="-78"/>
              </a:rPr>
              <a:t>خوارزمشاهیان</a:t>
            </a:r>
            <a:endParaRPr lang="en-US" sz="44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3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>
                <a:cs typeface="B Davat" pitchFamily="2" charset="-78"/>
              </a:rPr>
              <a:t>خوارزمشاهیان </a:t>
            </a:r>
            <a:r>
              <a:rPr lang="fa-IR" sz="4400" dirty="0" smtClean="0">
                <a:cs typeface="B Davat" pitchFamily="2" charset="-78"/>
              </a:rPr>
              <a:t>و ایلخانیان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3273" y="1879240"/>
            <a:ext cx="9896828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Nazanin" pitchFamily="2" charset="-78"/>
              </a:rPr>
              <a:t>خوارزمشاهیان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حکومت کوتاه مدتی </a:t>
            </a:r>
            <a:r>
              <a:rPr lang="fa-IR" dirty="0" smtClean="0">
                <a:solidFill>
                  <a:schemeClr val="bg1"/>
                </a:solidFill>
                <a:cs typeface="B Nazanin" pitchFamily="2" charset="-78"/>
              </a:rPr>
              <a:t>بر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پا می کنند ، که با حمله مغول از بین می رود . 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چنگیز به بهانه قتل تعدادی از تجار به ایران حمله میکند.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یکی از مخوف ترین رویداد های تاریخ اتفاق می افتد.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ایلخانان عنوان سلسله ای از فرزندان چنگیز خان مغول است.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ایلخانان بیش از یک سده و نیم بر بخش گسترده ای از ایران و آسیای صغیر و گاه تا شام حکومت کردند.</a:t>
            </a:r>
          </a:p>
          <a:p>
            <a:pPr marL="0" indent="0" algn="r" rtl="1">
              <a:buNone/>
            </a:pP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12</a:t>
            </a:fld>
            <a:endParaRPr lang="en-US" dirty="0"/>
          </a:p>
        </p:txBody>
      </p:sp>
      <p:pic>
        <p:nvPicPr>
          <p:cNvPr id="3074" name="Picture 2" descr="E:\شهرسازی کل\shahrsazi hame\term-5\tarikh-iran\changiz\genghis-khan-statue-comple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39414" cy="227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8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شهرسازی کل\shahrsazi hame\term-5\tarikh-iran\konferanss\IL\tarikh-iran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98" y="1"/>
            <a:ext cx="9448800" cy="52803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Davat" pitchFamily="2" charset="-78"/>
              </a:rPr>
              <a:t>ایلخانیان</a:t>
            </a:r>
            <a:endParaRPr lang="en-US" sz="44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4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از گروه های اجتماعی در زمان حکومت ایلخانی در ایران موارد زیر قابل مشاهده است: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1-خاندان سلطنت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2-امیران و فرماندهان بزرگ سپاهی که سران ایلات بودند و حساس ترین مشاغل را در اختیار داشتند.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3-طبقه ی متوسط یا عادی که از توده ی مردم تشکیل می شدد و کشاورزان و اعضای قبایل نیز در این گروه جای داشتند.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4-غلامان که بیشتر از میان اسیران جنگی ، طرد شدگان و تبعید شدگان انتخاب می شدند . این گروه نقش جنگجو و خادم دیوانی دولت را نیز بر عهده می گرفتند.</a:t>
            </a:r>
          </a:p>
          <a:p>
            <a:pPr marL="0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اجتماعی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653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لشکرکشی مغول ها به ایران خرابی های زیادی به بار آورد ام</a:t>
            </a:r>
            <a:r>
              <a:rPr lang="fa-IR" sz="2000" dirty="0">
                <a:cs typeface="B Nazanin" pitchFamily="2" charset="-78"/>
              </a:rPr>
              <a:t>ا</a:t>
            </a:r>
            <a:r>
              <a:rPr lang="fa-IR" sz="2000" dirty="0" smtClean="0">
                <a:cs typeface="B Nazanin" pitchFamily="2" charset="-78"/>
              </a:rPr>
              <a:t> در زمان حکومت فرزندان چنگیز تشکیلات بسیار منظمی برای اداره ی امور به وجود آمد که باعث پیشرفت اقتصادی و هنری در ایران شد.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ساخت کوتاه ترین راه تجاری میان شرق و غرب : راه ترابوزان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وجود مسیرهای تجاری امن و رونق تجارت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ماندگاری اقطاع ولی به شیوه های دیگر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افزایش املاک و اموال شخصی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مالیات به عنوان منبع اصلی درآمد حکومت بود . «تمغا» و «طرح» و «سیورغال» از عناوین مهم مالیاتی بودند.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اصلاحات غازان خان برای پیشرفت اقتصاد و کشاورزی: معافیت های مالیاتی، کاهش مالیات ها و منع امیران محلی از دریافت مالیات های جدید.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اقتصادی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349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حکومت ایلخانی با صدارت دانشمندان ایرانی،مانند خواجه نصیرالدین طوسی آغاز شد.به این ترتیب از این زمان،فرهنگ ایرانی اسلامی دوباره زنده شد.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در </a:t>
            </a:r>
            <a:r>
              <a:rPr lang="fa-IR" dirty="0">
                <a:cs typeface="B Nazanin" pitchFamily="2" charset="-78"/>
              </a:rPr>
              <a:t>این دوره،ساختن ابزار رصدی و نجومی و انواع ساعت ها و ابزار تعیین اوقات نماز به طور کامل رایج بود</a:t>
            </a:r>
            <a:r>
              <a:rPr lang="fa-IR" dirty="0" smtClean="0">
                <a:cs typeface="B Nazanin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از هنر های دوره ایلخانی می توان به بافت قالی، سجاده، و گلیم های زیبا اشاره کرد.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ایلخانان گذشته از زبان مغولی، زبان های ترکی و فارسی را نیز آموختند.</a:t>
            </a: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مذهب ایلخانان ایران نیز به ترتیب زمانی،بودایی،مسیحی و </a:t>
            </a:r>
            <a:r>
              <a:rPr lang="fa-IR" dirty="0" smtClean="0">
                <a:cs typeface="B Nazanin" pitchFamily="2" charset="-78"/>
              </a:rPr>
              <a:t>مسلمان </a:t>
            </a:r>
            <a:r>
              <a:rPr lang="fa-IR" dirty="0">
                <a:cs typeface="B Nazanin" pitchFamily="2" charset="-78"/>
              </a:rPr>
              <a:t>سنی و شیعه بوده است.</a:t>
            </a:r>
          </a:p>
          <a:p>
            <a:pPr marL="0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فرهنگی – مذهبی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380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 </a:t>
            </a:r>
            <a:r>
              <a:rPr lang="fa-IR" sz="2000" dirty="0" smtClean="0">
                <a:cs typeface="B Nazanin" pitchFamily="2" charset="-78"/>
              </a:rPr>
              <a:t>نخستین </a:t>
            </a:r>
            <a:r>
              <a:rPr lang="fa-IR" sz="2000" dirty="0">
                <a:cs typeface="B Nazanin" pitchFamily="2" charset="-78"/>
              </a:rPr>
              <a:t>شهر های ایلخانان در آغاز به صورت شهر های چادری،متاثر از فرهنگ خانه به دوشی و صحرا نشینی آنها بود و در هرجا که توقف می کردند از کنار هم قرار دادن چادر های سکونت گاهی پدید می آوردند.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در این دوره مجموعه های شهری نیز مانند سلطانیه و غازانیه به دستور سلطان وقت ساخته شدند.در این مجموعه های شهری بخش هایی مسکونی وجود داشت که به کوچه ها و محله هایی تقسیم شده بود. یکی از این محله ها به گروه و صنف ویژه ای تعلق داشت.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 به فرمان غازان می </a:t>
            </a:r>
            <a:r>
              <a:rPr lang="fa-IR" sz="2000" dirty="0">
                <a:cs typeface="B Nazanin" pitchFamily="2" charset="-78"/>
              </a:rPr>
              <a:t>بایستی در هر شهر و روستای قلمرو ی حکومت او مسجد و حمام ساخته می شد.یکی از ویژگی های مهم کالبدی در این دوره آن بود که به طور معمول ساختمان های با اهمیت را در مکانهای مرتفع می ساختند.</a:t>
            </a:r>
          </a:p>
          <a:p>
            <a:pPr marL="0" indent="0" algn="r" rtl="1">
              <a:buNone/>
            </a:pPr>
            <a:endParaRPr lang="en-US" sz="20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17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کالبدی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439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18</a:t>
            </a:fld>
            <a:endParaRPr lang="en-US" dirty="0"/>
          </a:p>
        </p:txBody>
      </p:sp>
      <p:pic>
        <p:nvPicPr>
          <p:cNvPr id="3074" name="Picture 2" descr="E:\شهرسازی کل\shahrsazi hame\term-5\tarikh-iran\konferanss\IL\image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1793755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شهرسازی کل\shahrsazi hame\term-5\tarikh-iran\konferanss\IL\دانلود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07" y="1793755"/>
            <a:ext cx="2238375" cy="18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شهرسازی کل\shahrsazi hame\term-5\tarikh-iran\konferanss\IL\Iranian_-_Star_Tile_with_Combat_Scene_-_Google_Art_Projec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70" y="3845637"/>
            <a:ext cx="2842105" cy="2670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شهرسازی کل\shahrsazi hame\term-5\tarikh-iran\konferanss\IL\29530_2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18" y="1328438"/>
            <a:ext cx="5358227" cy="348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شهرسازی کل\shahrsazi hame\term-5\tarikh-iran\konferanss\IL\1387808246_mvzh-aelkhane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19" y="4816157"/>
            <a:ext cx="5358227" cy="198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11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dirty="0">
                <a:solidFill>
                  <a:srgbClr val="FFFF00"/>
                </a:solidFill>
                <a:cs typeface="B Nazanin" panose="00000400000000000000" pitchFamily="2" charset="-78"/>
              </a:rPr>
              <a:t>مغول بنیان های سازمان شهری کشور را از هم می گسلد: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عامل ”غارت-دفاع“ انجام شده بین یورشگران و مدافعین شهرها و ویرانی شهرهای مهم:بخارا سمرقند نیشابور ری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سازمان های آبرسانی و آبیاری روستاها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قوانین مغولی و یاسا جایگزین روشهای سازمان یافته زمین داری 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از </a:t>
            </a:r>
            <a:r>
              <a:rPr lang="fa-IR" sz="2000" dirty="0">
                <a:cs typeface="B Nazanin" pitchFamily="2" charset="-78"/>
              </a:rPr>
              <a:t>میان برداشتن توان تولیدی سرزمین های مفتوحه با گرفتن مالیات های سنگین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نسل کشی در همه سطوح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خالی شدن عرصه های علمی دیوانی هنری فنی و تقسیم سرزمین های مفتوحه باعث از میان برداشته شدن مفهوم دولت به مدت 1 قرن </a:t>
            </a:r>
          </a:p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25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Davat" pitchFamily="2" charset="-78"/>
              </a:rPr>
              <a:t>سلجوقیان</a:t>
            </a:r>
            <a:endParaRPr lang="en-US" sz="44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13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ایلخانیان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2600" dirty="0">
                <a:solidFill>
                  <a:srgbClr val="FFFF00"/>
                </a:solidFill>
                <a:cs typeface="B Nazanin" pitchFamily="2" charset="-78"/>
              </a:rPr>
              <a:t>حضور علما و دیوانسالاران ایرانی در دستگاه حکومتی :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خواجه نصیرالدین طوسی در زمان هولاکوخان برای جلوگیری از ویرانی بیشتر شهرها و مناطق تولیدی</a:t>
            </a: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خواجه رشیدالدین فضل الله در زمان غازان خان برای سامان بخشیدن به امر تولید توزیع و مبادله(اصلاحات ارضی </a:t>
            </a:r>
            <a:r>
              <a:rPr lang="fa-IR" dirty="0" smtClean="0">
                <a:cs typeface="B Nazanin" pitchFamily="2" charset="-78"/>
              </a:rPr>
              <a:t>یا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اصلاحات غازی) با وفق دادن قوانین مغولی و شرعی که به علت نبود مفهوم دولت موفق نبود.</a:t>
            </a: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2600" dirty="0">
                <a:solidFill>
                  <a:srgbClr val="FFFF00"/>
                </a:solidFill>
                <a:cs typeface="B Nazanin" pitchFamily="2" charset="-78"/>
              </a:rPr>
              <a:t>تک شهرهای متمرکز الگو و نمونه ای از جلال و شکوه فرمانروایان مغول: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نبود دولت متمرکز، قوانین مغولی، ایلغارها منجر به تشکیل شهرهایی گرداگرد شهر خان مغول شد. (تبریز)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شبکه شطرنجی (شام غازانی)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رشته قنات ها در جهت آبیاری و آبرسانی (ربع رشیدی)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مردم از شهرهای دیگر به این نو شهرها کوچانیده می شود.( سلطانیه در دشت زنجان)</a:t>
            </a: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82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تیموریان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Nazanin" pitchFamily="2" charset="-78"/>
              </a:rPr>
              <a:t>ادعا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می شود که تیمور  از خاندانی از ایل (برلاس) از ایلات مغول بود.اودر شهر کش در جنوب سمرقند زاده شد.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تیمور رفته رفته قدرت گرفت و سرانجام در ماورا النهر به سلطنت نشست و مستقل شد.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تقریبا هم زمان با تیموریان، قویونلوها بر بخش هایی از غرب ایران امروزی،ترکیه و شمال عراق امروزی حکومت می کردند.</a:t>
            </a:r>
          </a:p>
          <a:p>
            <a:pPr marL="0" indent="0" algn="r" rtl="1">
              <a:buNone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با هجوم قبایل ترک و تاجیک و ازبک وتاتار از ماورا النهر،به رهبری تیمور لنگ ، بار دیگر یک قدرت مرکزی بر ایران حاکم شد.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که سر انجام فرمانروایی تیموریان به دست ازبکان از هم پاشید و تنها در هندوستان به نام گورکانیان یا مغول های هند،باقی ماندند.</a:t>
            </a:r>
          </a:p>
          <a:p>
            <a:pPr marL="0" indent="0" algn="r" rtl="1">
              <a:buNone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marL="0" indent="0" algn="r" rtl="1">
              <a:buNone/>
            </a:pP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21</a:t>
            </a:fld>
            <a:endParaRPr lang="en-US" dirty="0"/>
          </a:p>
        </p:txBody>
      </p:sp>
      <p:pic>
        <p:nvPicPr>
          <p:cNvPr id="4098" name="Picture 2" descr="E:\شهرسازی کل\shahrsazi hame\term-5\tarikh-iran\teymoor\25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833352" cy="188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1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شهرسازی کل\shahrsazi hame\term-5\tarikh-iran\konferanss\gr\taymor3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Davat" pitchFamily="2" charset="-78"/>
              </a:rPr>
              <a:t>تیموریان</a:t>
            </a:r>
            <a:endParaRPr lang="en-US" sz="44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09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تیموریان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571223"/>
            <a:ext cx="9448800" cy="486821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شرایط اجتماعی</a:t>
            </a:r>
          </a:p>
          <a:p>
            <a:pPr marL="0" indent="0" algn="r" rtl="1">
              <a:buNone/>
            </a:pPr>
            <a:r>
              <a:rPr lang="fa-IR" sz="1800" dirty="0">
                <a:cs typeface="B Nazanin" pitchFamily="2" charset="-78"/>
              </a:rPr>
              <a:t>یورش تیمور به سقوط تعدادی از شهرها و آبادی های ایران انجامید.در این هنگام هیچ گونه امنیت قضایی و اجتماعی در شهر های این دوره وجود نداشت</a:t>
            </a:r>
            <a:r>
              <a:rPr lang="fa-IR" sz="1800" dirty="0" smtClean="0">
                <a:cs typeface="B Nazanin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ایران در دوره ی شاهرخ تا اندازه ای آرام گرفت.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شکل گیری جنبش های مذهبی و مردمی در نقاط مختلف. مانند : سربداران در سبزوار، نهضت سادات مازندران، مسلک حرفیون و ....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گرایش مردم به بازگرداندن مالکیت همگانی زمین و استقرار عدالت اجتماعی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شرایط اقتصادی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به دست گرفتن کنترل و نظارت بر راه های کاروان رو و بازرگانی میان اروپا و آسیا توسط تیمور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افزایش نیروی تولیدی قلمروی تیمور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دریافت مالیات مستقیم از زمین های کشاورزی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ایجاد اصلاحات در کارهای مالیاتی و کشاورزی توسط شاهرخ و رونق بازرگانی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تنظیم قانونی برای اخذو جمع آوری مالیات توسط آق قویونلو ها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69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تیموریان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571223"/>
            <a:ext cx="9448800" cy="486821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شرایط </a:t>
            </a:r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فرهنگی - مذهبی</a:t>
            </a:r>
            <a:endParaRPr lang="fa-IR" sz="2400" b="1" dirty="0">
              <a:solidFill>
                <a:srgbClr val="FFFF00"/>
              </a:solidFill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1800" dirty="0">
                <a:cs typeface="B Nazanin" pitchFamily="2" charset="-78"/>
              </a:rPr>
              <a:t>از ویژگی های تیموریان ، علاقه ی آنها به علم و هنر بود.عبدالرحمان جامی و کمال الدین بهزاد از ادیبان و فاضلان و هنرمندان اواخر دوره ی تیموریان بودند.صلاح الدین موسی قاضی زاده و غیاث الدین جمشید کاشانی از دانشمندان این دوره بودند.</a:t>
            </a: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شرایط اداری</a:t>
            </a:r>
          </a:p>
          <a:p>
            <a:pPr marL="0" indent="0" algn="r" rtl="1">
              <a:buNone/>
            </a:pPr>
            <a:r>
              <a:rPr lang="fa-IR" sz="1800" dirty="0">
                <a:cs typeface="B Nazanin" pitchFamily="2" charset="-78"/>
              </a:rPr>
              <a:t>تیمور حکومت </a:t>
            </a:r>
            <a:r>
              <a:rPr lang="fa-IR" sz="1800" dirty="0" smtClean="0">
                <a:cs typeface="B Nazanin" pitchFamily="2" charset="-78"/>
              </a:rPr>
              <a:t>خود را ادامه ی حکومت چنگیز می دانست. از این رو وی بخشی از یاسای چنگیزی را با اصول تالیمات اسلامی تلفیق کرد وقواعدی که تزوک تیموری نام گرفت را ترتیب داد.</a:t>
            </a:r>
            <a:endParaRPr lang="fa-IR" sz="1800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1800" dirty="0">
                <a:cs typeface="B Nazanin" pitchFamily="2" charset="-78"/>
              </a:rPr>
              <a:t>پس </a:t>
            </a:r>
            <a:r>
              <a:rPr lang="fa-IR" sz="1800" dirty="0" smtClean="0">
                <a:cs typeface="B Nazanin" pitchFamily="2" charset="-78"/>
              </a:rPr>
              <a:t>ازسلطان، امیران و وزیران موقعیت مهمی داشتند.حفظ امنیت هر محله به عهده ی کوتوال بود که تعدادی قورچی در اختیار داشت.</a:t>
            </a:r>
            <a:endParaRPr lang="fa-IR" sz="1800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شرایط </a:t>
            </a:r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کالبدی</a:t>
            </a:r>
          </a:p>
          <a:p>
            <a:pPr marL="0" indent="0" algn="r" rtl="1">
              <a:buNone/>
            </a:pPr>
            <a:r>
              <a:rPr lang="fa-IR" sz="1800" dirty="0">
                <a:cs typeface="B Nazanin" pitchFamily="2" charset="-78"/>
              </a:rPr>
              <a:t>شهر های بازرگانی ایران با وجود خسارت هایی که در پی حمله ی مغول دیده بود،در سده ی نهم شمسی/پانزدهم میلادی نیز از شهرت جهانی برخوردار </a:t>
            </a:r>
            <a:r>
              <a:rPr lang="fa-IR" sz="1800" dirty="0" smtClean="0">
                <a:cs typeface="B Nazanin" pitchFamily="2" charset="-78"/>
              </a:rPr>
              <a:t>بودند.</a:t>
            </a:r>
            <a:endParaRPr lang="fa-IR" sz="1800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لشکر کشی های قراقویونلوها نیز با غارت و ویرانی همراه بود. اما چون کشمکش های داخلی و جنگ های خارجی جای خود را به صلح و امنیت داد و حکومت آق قویونلو ها حاکم شد، مردمی که کمر از زیر مالیات و عوارض گوناگون راست کرده بودند، دوباره به ترمیم خرابی ها و نوسازی سرگرم شدند.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49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تیموریان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571223"/>
            <a:ext cx="9448800" cy="486821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itchFamily="2" charset="-78"/>
              </a:rPr>
              <a:t>تلاش های شاهرخ تیموری برای عمران و آبادی شهرهایی مانند مشهد هرات بخارا سمرقند و غیره در خراسان بزرگ آق قویونلوها در غرب و قره قویونلوها در شمال غرب حکومت آل مظفر در کرمان شیراز و یزد سبب رونق مجدد شهرگرایی و شهرنشینی و امر تولید توریع مبادله شد و همچنین سبک آذری در هنر، ادبیات و معماری جای خود را بازیافت</a:t>
            </a:r>
            <a:r>
              <a:rPr lang="fa-IR" sz="2400" dirty="0" smtClean="0">
                <a:cs typeface="B Nazanin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itchFamily="2" charset="-78"/>
              </a:rPr>
              <a:t>دردوران حمله ی مغول علی رغم همه ی ایلغارها و ویرانی ها شهر به عنوان مظهر وحدت سه جامعه ی ایلی، روستایی و شهری نقش خود را بازی می کند وبر این امر باقی می ماند و بستر مناسب برای وحدت اجتماعی کار را کماکان فراهم می نماید.</a:t>
            </a:r>
            <a:endParaRPr lang="fa-IR" sz="2400" dirty="0">
              <a:cs typeface="B Nazanin" pitchFamily="2" charset="-78"/>
            </a:endParaRPr>
          </a:p>
          <a:p>
            <a:pPr marL="0" indent="0" algn="r" rtl="1">
              <a:buNone/>
            </a:pPr>
            <a:endParaRPr lang="fa-IR" sz="1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9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تیموریان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594669"/>
            <a:ext cx="9448800" cy="2461515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سبک </a:t>
            </a:r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آذری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itchFamily="2" charset="-78"/>
              </a:rPr>
              <a:t>ریزه‌کاری بنا با آجر و سنگ و خشت رژچین، پوشش لوله‌ای و کجاره‌ای ایوانها، سادگی فیل گوش ها و گوشواره های زیر گنبد، تزیین داخل و خارج بنا با آجرکاری تزیینی پیش‌ساز و گره‌سازی و گچ‌بری پرکار، همچنین آرایش محرابها و کتیبه‌های چشمگیر با قطعات کاشی و با نقش برجسته ، به کار بردن کاشی معرق و  گاهی نقش و نگار زر و لاجورد در داخل بنا 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26</a:t>
            </a:fld>
            <a:endParaRPr lang="en-US" dirty="0"/>
          </a:p>
        </p:txBody>
      </p:sp>
      <p:pic>
        <p:nvPicPr>
          <p:cNvPr id="5" name="Picture 4" descr="ajor kashi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8702" y="3966064"/>
            <a:ext cx="2451370" cy="2616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گنبد غفاری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8908" y="4131434"/>
            <a:ext cx="3099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2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27</a:t>
            </a:fld>
            <a:endParaRPr lang="en-US" dirty="0"/>
          </a:p>
        </p:txBody>
      </p:sp>
      <p:pic>
        <p:nvPicPr>
          <p:cNvPr id="2050" name="Picture 2" descr="E:\شهرسازی کل\shahrsazi hame\term-5\tarikh-iran\konferanss\IL\ghafghaz_map10_teimoori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981" y="3579684"/>
            <a:ext cx="4272461" cy="331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شهرسازی کل\shahrsazi hame\term-5\tarikh-iran\konferanss\IL\ghafghaz_map7_saljoogh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073" y="1"/>
            <a:ext cx="4272461" cy="346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شهرسازی کل\shahrsazi hame\term-5\tarikh-iran\konferanss\IL\ghafghaz_map8kharazmshahi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981" y="0"/>
            <a:ext cx="4272461" cy="346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شهرسازی کل\shahrsazi hame\term-5\tarikh-iran\konferanss\IL\ghafghaz_map9_ilkhana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072" y="3546843"/>
            <a:ext cx="4272462" cy="334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54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منابع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حبیبی، محسن(1387)، </a:t>
            </a:r>
            <a:r>
              <a:rPr lang="fa-IR" dirty="0" smtClean="0">
                <a:cs typeface="B Nazanin" panose="00000400000000000000" pitchFamily="2" charset="-78"/>
              </a:rPr>
              <a:t>از </a:t>
            </a:r>
            <a:r>
              <a:rPr lang="fa-IR" dirty="0">
                <a:cs typeface="B Nazanin" panose="00000400000000000000" pitchFamily="2" charset="-78"/>
              </a:rPr>
              <a:t>شار تا </a:t>
            </a:r>
            <a:r>
              <a:rPr lang="fa-IR" dirty="0" smtClean="0">
                <a:cs typeface="B Nazanin" panose="00000400000000000000" pitchFamily="2" charset="-78"/>
              </a:rPr>
              <a:t>شهر، دانشگاه </a:t>
            </a:r>
            <a:r>
              <a:rPr lang="fa-IR" dirty="0">
                <a:cs typeface="B Nazanin" panose="00000400000000000000" pitchFamily="2" charset="-78"/>
              </a:rPr>
              <a:t>تهران موسسه انتشارات و </a:t>
            </a:r>
            <a:r>
              <a:rPr lang="fa-IR" dirty="0" smtClean="0">
                <a:cs typeface="B Nazanin" panose="00000400000000000000" pitchFamily="2" charset="-78"/>
              </a:rPr>
              <a:t>چاپ، تهران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پاکزاد، جهانشاه(1390)، تاریخ </a:t>
            </a:r>
            <a:r>
              <a:rPr lang="fa-IR" dirty="0">
                <a:cs typeface="B Nazanin" panose="00000400000000000000" pitchFamily="2" charset="-78"/>
              </a:rPr>
              <a:t>شهر و شهرنشینی در </a:t>
            </a:r>
            <a:r>
              <a:rPr lang="fa-IR" dirty="0" smtClean="0">
                <a:cs typeface="B Nazanin" panose="00000400000000000000" pitchFamily="2" charset="-78"/>
              </a:rPr>
              <a:t>ایران</a:t>
            </a:r>
            <a:r>
              <a:rPr lang="fa-IR" dirty="0">
                <a:cs typeface="B Nazanin" panose="00000400000000000000" pitchFamily="2" charset="-78"/>
              </a:rPr>
              <a:t>، قطب علمی طراحی </a:t>
            </a:r>
            <a:r>
              <a:rPr lang="fa-IR" dirty="0" smtClean="0">
                <a:cs typeface="B Nazanin" panose="00000400000000000000" pitchFamily="2" charset="-78"/>
              </a:rPr>
              <a:t>شهری، تهران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en-US" dirty="0">
                <a:cs typeface="B Nazanin" panose="00000400000000000000" pitchFamily="2" charset="-78"/>
              </a:rPr>
              <a:t>www.fa.wikipedia.org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شهرسازی کل\shahrsazi hame\term-5\tarikh-iran\konferanss\SAL\Seljuk_king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27" y="0"/>
            <a:ext cx="110420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Davat" pitchFamily="2" charset="-78"/>
              </a:rPr>
              <a:t>سلجوقیان</a:t>
            </a:r>
            <a:endParaRPr lang="en-US" sz="4400" dirty="0">
              <a:solidFill>
                <a:schemeClr val="bg1"/>
              </a:solidFill>
              <a:cs typeface="B Dava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0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9"/>
            <a:ext cx="9448800" cy="723793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endParaRPr lang="en-US" sz="4400" dirty="0"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     </a:t>
            </a:r>
            <a:r>
              <a:rPr lang="fa-IR" dirty="0">
                <a:cs typeface="B Nazanin" pitchFamily="2" charset="-78"/>
              </a:rPr>
              <a:t>طایفه ای از ترکمانان غز و خزر بودند که تحت ریاست سلجوق با هم هماهنگ شدند.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در سال 431 غزنویان را شکست دادند و 150سال حکومت کردند 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در سال 447 طغرل سلجوقی بغداد را از آل بویه گرفت 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فتوحات : سر حد روم شرقی ، آسیای صغیر ،سرحدات ممالک خلفای عباسی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” ملک شاه ” از پادشاهان مشهور سلجوقی که تصرفاتش از چین تا مدیترانه بود 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اصفهان به دلیل مرکزیت پایتخت می شود و یکی از مهمترین بلاد دنیا.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وزیرش ” نظام الملک ” بوده که آثار زیادی را از خود در اصفهان و بغداد به جا گذاشته است.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از اقدامات مشهور او اصلاح تقویم با همکاری خیام بوده است 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     معماری و هنرهای وابسته مانند آجر وگچ کاری با الهام از معماری قبل از اسلام به شکوفایی رسید 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0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اجتماعی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در </a:t>
            </a:r>
            <a:r>
              <a:rPr lang="fa-IR" dirty="0">
                <a:cs typeface="B Nazanin" pitchFamily="2" charset="-78"/>
              </a:rPr>
              <a:t>این دوره مردم از نظر اجتماعی به 3 گروه تقسیم می شدند</a:t>
            </a:r>
            <a:r>
              <a:rPr lang="fa-IR" dirty="0" smtClean="0">
                <a:cs typeface="B Nazanin" pitchFamily="2" charset="-78"/>
              </a:rPr>
              <a:t>:</a:t>
            </a:r>
          </a:p>
          <a:p>
            <a:pPr marL="0" indent="0" algn="r" rtl="1">
              <a:buNone/>
            </a:pPr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1-گروه امیران و خان ها که بیشتر از خانواده ی شاهی بودند.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2-گروه دوم از اربابان حرف و تجار و تیولداران کوچک تشکیل می شد.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3-گروه سوم را مردم عادی،یعنی روستاییان و اعضای قبیله ها تشکیل می دادند.</a:t>
            </a:r>
          </a:p>
          <a:p>
            <a:pPr marL="0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0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روش اقطاع بارز ترین شیوه ی اداره ی املاک و زمین ها در دوران سلجوقیان بود. مثل اقطاع دیوانی و نظامی،عطیه و ...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مالیات نیز به عنوان عامل تاثیرگذار دیگری بر اقتصاد دوره ی سلجوقیان، به شکل های مختلفی وجود داشت: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   مالیات های اراضی، مالیات های مراعی و ...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افزایش مبادلات بازرگانی وچهره تجاری </a:t>
            </a:r>
            <a:r>
              <a:rPr lang="fa-IR" sz="2000" dirty="0" smtClean="0">
                <a:cs typeface="B Nazanin" pitchFamily="2" charset="-78"/>
              </a:rPr>
              <a:t>شهرها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انجام برخی تجارت ها از طریق صراف ها و دادن حواله و چک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کشاورزی به عموان مهم ترین منبع درآمد دولت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پیشرفت صنعت نساجی</a:t>
            </a:r>
            <a:endParaRPr lang="fa-IR" sz="2000" dirty="0">
              <a:cs typeface="B Nazanin" pitchFamily="2" charset="-78"/>
            </a:endParaRPr>
          </a:p>
          <a:p>
            <a:pPr algn="r" rtl="1"/>
            <a:endParaRPr lang="en-US" sz="20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اقتصادی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810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0982" y="1879240"/>
            <a:ext cx="9869119" cy="4419601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کلیه آزادی های فرهنگی آل بویه و قرن چهارم از میان برداشته شد و دولت دیوانی قدرتمندی به وجود آمد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وحدت ملی و حاکمیت اداری در ایران برقرار </a:t>
            </a:r>
            <a:r>
              <a:rPr lang="fa-IR" dirty="0" smtClean="0">
                <a:cs typeface="B Nazanin" panose="00000400000000000000" pitchFamily="2" charset="-78"/>
              </a:rPr>
              <a:t>شد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رسمی کردن مذهب شافعی و حنفی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محدود شدن آزادی های دینی و رواج خرافه </a:t>
            </a:r>
            <a:r>
              <a:rPr lang="fa-IR" dirty="0" smtClean="0">
                <a:cs typeface="B Nazanin" panose="00000400000000000000" pitchFamily="2" charset="-78"/>
              </a:rPr>
              <a:t>گرایی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پایه ریزی مدارس نظامیه توسط خواجه نظام الملک طوسی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حضور علمایی مثل غزالی، امام فخر رازی، شیخ طوسی وسهروردی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تاریخ نگاران این دوره: ابولفضل بیهقی ابوبکر محمد راوندی و ...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نویسندگان و ادیبان: سنایی غزنوی، شیخ عطار نیشابوری، ناصر خسرو، خیام، انوری و خاقانی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فرهنگی - مذهبی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  <p:pic>
        <p:nvPicPr>
          <p:cNvPr id="1026" name="Picture 2" descr="C:\Users\sajjad\Desktop\428_LMALMaQ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4721"/>
            <a:ext cx="2395470" cy="264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4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تشکیلات اداری سلجوقیان مشتمل بر دیوان های مختلف بود. عالی ترین دیوان «دیوان اعلی» بود که مسئولیت اداری  و اجرایی امور کشور را بر عهده داشت. و خود به 4 دیوان معتبر تقسیم می شد:</a:t>
            </a:r>
          </a:p>
          <a:p>
            <a:pPr marL="457200" indent="-457200" algn="r" rtl="1">
              <a:buAutoNum type="arabicPeriod"/>
            </a:pPr>
            <a:r>
              <a:rPr lang="fa-IR" dirty="0" smtClean="0">
                <a:cs typeface="B Nazanin" pitchFamily="2" charset="-78"/>
              </a:rPr>
              <a:t>دیوان انشا و طغرا</a:t>
            </a:r>
          </a:p>
          <a:p>
            <a:pPr marL="457200" indent="-457200" algn="r" rtl="1">
              <a:buAutoNum type="arabicPeriod"/>
            </a:pPr>
            <a:r>
              <a:rPr lang="fa-IR" dirty="0" smtClean="0">
                <a:cs typeface="B Nazanin" pitchFamily="2" charset="-78"/>
              </a:rPr>
              <a:t>دیوان زمام و استیفا</a:t>
            </a:r>
          </a:p>
          <a:p>
            <a:pPr marL="457200" indent="-457200" algn="r" rtl="1">
              <a:buAutoNum type="arabicPeriod"/>
            </a:pPr>
            <a:r>
              <a:rPr lang="fa-IR" dirty="0" smtClean="0">
                <a:cs typeface="B Nazanin" pitchFamily="2" charset="-78"/>
              </a:rPr>
              <a:t>دیوان اشراف الممالک</a:t>
            </a:r>
          </a:p>
          <a:p>
            <a:pPr marL="457200" indent="-457200" algn="r" rtl="1">
              <a:buAutoNum type="arabicPeriod"/>
            </a:pPr>
            <a:r>
              <a:rPr lang="fa-IR" dirty="0" smtClean="0">
                <a:cs typeface="B Nazanin" pitchFamily="2" charset="-78"/>
              </a:rPr>
              <a:t>دیوان عرض</a:t>
            </a:r>
          </a:p>
          <a:p>
            <a:pPr marL="0" indent="0"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ریاست کل دیوان به عهده ی وزیر بود.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اداری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985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1301" y="1879240"/>
            <a:ext cx="9448800" cy="441960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میدان </a:t>
            </a:r>
            <a:r>
              <a:rPr lang="fa-IR" dirty="0">
                <a:cs typeface="B Nazanin" pitchFamily="2" charset="-78"/>
              </a:rPr>
              <a:t>اصلی و بزرگ(اغلب در میانه) و در پیرامون آن کاخ ها دیوان ها جامع و بیمارستان قرار دارد.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دهانه اصلی بازار به میدان و شاخه های اصلی در شهر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 مدارس و مساجد معمولا درهای خود را بر روی بازار و گذرهای اصلی و عام می گشایند و از این که در عمق محلات واقع شوند، به دور می مانند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هر محله،بازارچه، حمام، مسجد، گورستان خاص خود را داراست.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کل مجموعه شهری در درون دیوارهای سنگین جسیم قرار می گیرد، گاه با خندق و گاه بی ان</a:t>
            </a:r>
          </a:p>
          <a:p>
            <a:pPr marL="0" indent="0" algn="r" rtl="1">
              <a:buNone/>
            </a:pPr>
            <a:r>
              <a:rPr lang="fa-IR" dirty="0">
                <a:cs typeface="B Nazanin" pitchFamily="2" charset="-78"/>
              </a:rPr>
              <a:t>به طور کلی بخش زیادی از در آمد سلطان برای ساخت بناهایی که قدرت وی را ملموس و آشکار سازد،جاده ها و حصار های گرد شهر ها،نهادهای عام المنفعه و آموزشی ، مساجد و کاخ ها و ... هزینه می شد.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7819" y="115908"/>
            <a:ext cx="9448800" cy="1546637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Davat" pitchFamily="2" charset="-78"/>
              </a:rPr>
              <a:t>سلجوقیان</a:t>
            </a:r>
            <a:br>
              <a:rPr lang="fa-IR" sz="4400" dirty="0" smtClean="0">
                <a:cs typeface="B Davat" pitchFamily="2" charset="-78"/>
              </a:rPr>
            </a:br>
            <a:r>
              <a:rPr lang="fa-IR" sz="4400" dirty="0" smtClean="0">
                <a:solidFill>
                  <a:srgbClr val="FFFF00"/>
                </a:solidFill>
                <a:cs typeface="B Davat" pitchFamily="2" charset="-78"/>
              </a:rPr>
              <a:t>شرایط کالبدی</a:t>
            </a:r>
            <a:endParaRPr lang="en-US" sz="4400" dirty="0">
              <a:solidFill>
                <a:srgbClr val="FFFF00"/>
              </a:solidFill>
              <a:cs typeface="B Dava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317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heme 2010-2013_[www.asdownload.net]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usic Score_16x9.potx" id="{6ADF3BEB-29B7-4B59-868B-CC2D2045A513}" vid="{1320CC86-6327-42C4-8685-C8BBB762A9AB}"/>
    </a:ext>
  </a:extLst>
</a:theme>
</file>

<file path=ppt/theme/theme2.xml><?xml version="1.0" encoding="utf-8"?>
<a:theme xmlns:a="http://schemas.openxmlformats.org/drawingml/2006/main" name="Office Them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F641B65-C3C4-4643-BB04-EE8F381F6F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theme 2010-2013_[www.asdownload.net]</Template>
  <TotalTime>0</TotalTime>
  <Words>1818</Words>
  <Application>Microsoft Office PowerPoint</Application>
  <PresentationFormat>Widescreen</PresentationFormat>
  <Paragraphs>179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B Davat</vt:lpstr>
      <vt:lpstr>B Nazanin</vt:lpstr>
      <vt:lpstr>Calibri</vt:lpstr>
      <vt:lpstr>Garamond</vt:lpstr>
      <vt:lpstr>powerpoint theme 2010-2013_[www.asdownload.net]</vt:lpstr>
      <vt:lpstr>تاریخ شهر و شهرسازی در ایران</vt:lpstr>
      <vt:lpstr>سلجوقیان</vt:lpstr>
      <vt:lpstr>سلجوقیان</vt:lpstr>
      <vt:lpstr>سلجوقیان</vt:lpstr>
      <vt:lpstr>سلجوقیان شرایط اجتماعی</vt:lpstr>
      <vt:lpstr>سلجوقیان شرایط اقتصادی</vt:lpstr>
      <vt:lpstr>سلجوقیان شرایط فرهنگی - مذهبی</vt:lpstr>
      <vt:lpstr>سلجوقیان شرایط اداری</vt:lpstr>
      <vt:lpstr>سلجوقیان شرایط کالبدی</vt:lpstr>
      <vt:lpstr>سلجوقیان </vt:lpstr>
      <vt:lpstr>خوارزمشاهیان</vt:lpstr>
      <vt:lpstr>خوارزمشاهیان و ایلخانیان</vt:lpstr>
      <vt:lpstr>ایلخانیان</vt:lpstr>
      <vt:lpstr>ایلخانیان شرایط اجتماعی</vt:lpstr>
      <vt:lpstr>ایلخانیان شرایط اقتصادی</vt:lpstr>
      <vt:lpstr>ایلخانیان شرایط فرهنگی – مذهبی</vt:lpstr>
      <vt:lpstr>ایلخانیان شرایط کالبدی</vt:lpstr>
      <vt:lpstr>ایلخانیان</vt:lpstr>
      <vt:lpstr>ایلخانیان</vt:lpstr>
      <vt:lpstr>ایلخانیان</vt:lpstr>
      <vt:lpstr>تیموریان</vt:lpstr>
      <vt:lpstr>تیموریان</vt:lpstr>
      <vt:lpstr>تیموریان</vt:lpstr>
      <vt:lpstr>تیموریان</vt:lpstr>
      <vt:lpstr>تیموریان</vt:lpstr>
      <vt:lpstr>تیموریان</vt:lpstr>
      <vt:lpstr>PowerPoint Presentation</vt:lpstr>
      <vt:lpstr>منابع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2015-11-22T21:52:15Z</dcterms:created>
  <dcterms:modified xsi:type="dcterms:W3CDTF">2019-07-28T15:50:10Z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TC038965509991</vt:lpwstr>
  </property>
</Properties>
</file>