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89" r:id="rId1"/>
  </p:sldMasterIdLst>
  <p:notesMasterIdLst>
    <p:notesMasterId r:id="rId22"/>
  </p:notesMasterIdLst>
  <p:sldIdLst>
    <p:sldId id="256" r:id="rId2"/>
    <p:sldId id="268" r:id="rId3"/>
    <p:sldId id="257" r:id="rId4"/>
    <p:sldId id="266" r:id="rId5"/>
    <p:sldId id="267" r:id="rId6"/>
    <p:sldId id="261" r:id="rId7"/>
    <p:sldId id="263" r:id="rId8"/>
    <p:sldId id="265" r:id="rId9"/>
    <p:sldId id="276" r:id="rId10"/>
    <p:sldId id="264" r:id="rId11"/>
    <p:sldId id="262" r:id="rId12"/>
    <p:sldId id="259" r:id="rId13"/>
    <p:sldId id="260" r:id="rId14"/>
    <p:sldId id="258" r:id="rId15"/>
    <p:sldId id="269" r:id="rId16"/>
    <p:sldId id="273" r:id="rId17"/>
    <p:sldId id="270" r:id="rId18"/>
    <p:sldId id="272" r:id="rId19"/>
    <p:sldId id="271" r:id="rId20"/>
    <p:sldId id="27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1203" autoAdjust="0"/>
  </p:normalViewPr>
  <p:slideViewPr>
    <p:cSldViewPr snapToGrid="0">
      <p:cViewPr varScale="1">
        <p:scale>
          <a:sx n="68" d="100"/>
          <a:sy n="68" d="100"/>
        </p:scale>
        <p:origin x="25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7BF2CF-60D4-4BE9-842C-90A029A35312}" type="datetimeFigureOut">
              <a:rPr lang="en-US" smtClean="0"/>
              <a:t>7/31/2019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496A99-B6DA-4A47-A171-AC1C6055C05A}" type="slidenum">
              <a:rPr lang="en-US" smtClean="0"/>
              <a:t>‹#›</a:t>
            </a:fld>
            <a:endParaRPr lang="en-US"/>
          </a:p>
        </p:txBody>
      </p:sp>
    </p:spTree>
    <p:extLst>
      <p:ext uri="{BB962C8B-B14F-4D97-AF65-F5344CB8AC3E}">
        <p14:creationId xmlns:p14="http://schemas.microsoft.com/office/powerpoint/2010/main" val="164466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496A99-B6DA-4A47-A171-AC1C6055C05A}" type="slidenum">
              <a:rPr lang="en-US" smtClean="0"/>
              <a:t>1</a:t>
            </a:fld>
            <a:endParaRPr lang="en-US"/>
          </a:p>
        </p:txBody>
      </p:sp>
    </p:spTree>
    <p:extLst>
      <p:ext uri="{BB962C8B-B14F-4D97-AF65-F5344CB8AC3E}">
        <p14:creationId xmlns:p14="http://schemas.microsoft.com/office/powerpoint/2010/main" val="333925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496A99-B6DA-4A47-A171-AC1C6055C05A}" type="slidenum">
              <a:rPr lang="en-US" smtClean="0"/>
              <a:t>2</a:t>
            </a:fld>
            <a:endParaRPr lang="en-US"/>
          </a:p>
        </p:txBody>
      </p:sp>
    </p:spTree>
    <p:extLst>
      <p:ext uri="{BB962C8B-B14F-4D97-AF65-F5344CB8AC3E}">
        <p14:creationId xmlns:p14="http://schemas.microsoft.com/office/powerpoint/2010/main" val="2161613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496A99-B6DA-4A47-A171-AC1C6055C05A}" type="slidenum">
              <a:rPr lang="en-US" smtClean="0"/>
              <a:t>3</a:t>
            </a:fld>
            <a:endParaRPr lang="en-US"/>
          </a:p>
        </p:txBody>
      </p:sp>
    </p:spTree>
    <p:extLst>
      <p:ext uri="{BB962C8B-B14F-4D97-AF65-F5344CB8AC3E}">
        <p14:creationId xmlns:p14="http://schemas.microsoft.com/office/powerpoint/2010/main" val="2742969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36CD84E-07C7-4901-8BD3-4CD51CB7CF02}" type="datetime1">
              <a:rPr lang="en-US" smtClean="0"/>
              <a:t>7/31/2019</a:t>
            </a:fld>
            <a:endParaRPr lang="en-US"/>
          </a:p>
        </p:txBody>
      </p:sp>
      <p:sp>
        <p:nvSpPr>
          <p:cNvPr id="5" name="Footer Placeholder 4"/>
          <p:cNvSpPr>
            <a:spLocks noGrp="1"/>
          </p:cNvSpPr>
          <p:nvPr>
            <p:ph type="ftr" sz="quarter" idx="11"/>
          </p:nvPr>
        </p:nvSpPr>
        <p:spPr/>
        <p:txBody>
          <a:bodyPr/>
          <a:lstStyle/>
          <a:p>
            <a:r>
              <a:rPr lang="fa-IR" smtClean="0"/>
              <a:t>سسسسسسسسسسسسسسسس</a:t>
            </a:r>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1964525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F360FE-0BBB-47B4-9C45-160CE4FA1142}" type="datetime1">
              <a:rPr lang="en-US" smtClean="0"/>
              <a:t>7/31/2019</a:t>
            </a:fld>
            <a:endParaRPr lang="en-US"/>
          </a:p>
        </p:txBody>
      </p:sp>
      <p:sp>
        <p:nvSpPr>
          <p:cNvPr id="5" name="Footer Placeholder 4"/>
          <p:cNvSpPr>
            <a:spLocks noGrp="1"/>
          </p:cNvSpPr>
          <p:nvPr>
            <p:ph type="ftr" sz="quarter" idx="11"/>
          </p:nvPr>
        </p:nvSpPr>
        <p:spPr/>
        <p:txBody>
          <a:bodyPr/>
          <a:lstStyle/>
          <a:p>
            <a:r>
              <a:rPr lang="fa-IR" smtClean="0"/>
              <a:t>سسسسسسسسسسسسسسسس</a:t>
            </a:r>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2181071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72F4A6-1805-4C3E-AD90-15A0BCE75758}" type="datetime1">
              <a:rPr lang="en-US" smtClean="0"/>
              <a:t>7/31/2019</a:t>
            </a:fld>
            <a:endParaRPr lang="en-US"/>
          </a:p>
        </p:txBody>
      </p:sp>
      <p:sp>
        <p:nvSpPr>
          <p:cNvPr id="5" name="Footer Placeholder 4"/>
          <p:cNvSpPr>
            <a:spLocks noGrp="1"/>
          </p:cNvSpPr>
          <p:nvPr>
            <p:ph type="ftr" sz="quarter" idx="11"/>
          </p:nvPr>
        </p:nvSpPr>
        <p:spPr/>
        <p:txBody>
          <a:bodyPr/>
          <a:lstStyle/>
          <a:p>
            <a:r>
              <a:rPr lang="fa-IR" smtClean="0"/>
              <a:t>سسسسسسسسسسسسسسسس</a:t>
            </a:r>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32F4832-6285-4CAF-833F-A46888A22EB2}"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789095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5F24706-7F1F-49F8-9951-28C82044828D}" type="datetime1">
              <a:rPr lang="en-US" smtClean="0"/>
              <a:t>7/31/2019</a:t>
            </a:fld>
            <a:endParaRPr lang="en-US"/>
          </a:p>
        </p:txBody>
      </p:sp>
      <p:sp>
        <p:nvSpPr>
          <p:cNvPr id="6" name="Footer Placeholder 5"/>
          <p:cNvSpPr>
            <a:spLocks noGrp="1"/>
          </p:cNvSpPr>
          <p:nvPr>
            <p:ph type="ftr" sz="quarter" idx="11"/>
          </p:nvPr>
        </p:nvSpPr>
        <p:spPr/>
        <p:txBody>
          <a:bodyPr/>
          <a:lstStyle/>
          <a:p>
            <a:r>
              <a:rPr lang="fa-IR" smtClean="0"/>
              <a:t>سسسسسسسسسسسسسسسس</a:t>
            </a:r>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3451364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4EAB822-7BFD-465B-9BDA-4ECC1D74005A}" type="datetime1">
              <a:rPr lang="en-US" smtClean="0"/>
              <a:t>7/31/2019</a:t>
            </a:fld>
            <a:endParaRPr lang="en-US"/>
          </a:p>
        </p:txBody>
      </p:sp>
      <p:sp>
        <p:nvSpPr>
          <p:cNvPr id="6" name="Footer Placeholder 5"/>
          <p:cNvSpPr>
            <a:spLocks noGrp="1"/>
          </p:cNvSpPr>
          <p:nvPr>
            <p:ph type="ftr" sz="quarter" idx="11"/>
          </p:nvPr>
        </p:nvSpPr>
        <p:spPr/>
        <p:txBody>
          <a:bodyPr/>
          <a:lstStyle/>
          <a:p>
            <a:r>
              <a:rPr lang="fa-IR" smtClean="0"/>
              <a:t>سسسسسسسسسسسسسسسس</a:t>
            </a:r>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32F4832-6285-4CAF-833F-A46888A22EB2}"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87443611"/>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4EAB822-7BFD-465B-9BDA-4ECC1D74005A}" type="datetime1">
              <a:rPr lang="en-US" smtClean="0"/>
              <a:t>7/31/2019</a:t>
            </a:fld>
            <a:endParaRPr lang="en-US"/>
          </a:p>
        </p:txBody>
      </p:sp>
      <p:sp>
        <p:nvSpPr>
          <p:cNvPr id="6" name="Footer Placeholder 5"/>
          <p:cNvSpPr>
            <a:spLocks noGrp="1"/>
          </p:cNvSpPr>
          <p:nvPr>
            <p:ph type="ftr" sz="quarter" idx="11"/>
          </p:nvPr>
        </p:nvSpPr>
        <p:spPr/>
        <p:txBody>
          <a:bodyPr/>
          <a:lstStyle/>
          <a:p>
            <a:r>
              <a:rPr lang="fa-IR" smtClean="0"/>
              <a:t>سسسسسسسسسسسسسسسس</a:t>
            </a:r>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276879459"/>
      </p:ext>
    </p:extLst>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0B20EED-95A2-48AD-8462-7BD9245DAA2C}" type="datetime1">
              <a:rPr lang="en-US" smtClean="0"/>
              <a:t>7/31/2019</a:t>
            </a:fld>
            <a:endParaRPr lang="en-US"/>
          </a:p>
        </p:txBody>
      </p:sp>
      <p:sp>
        <p:nvSpPr>
          <p:cNvPr id="5" name="Footer Placeholder 4"/>
          <p:cNvSpPr>
            <a:spLocks noGrp="1"/>
          </p:cNvSpPr>
          <p:nvPr>
            <p:ph type="ftr" sz="quarter" idx="11"/>
          </p:nvPr>
        </p:nvSpPr>
        <p:spPr/>
        <p:txBody>
          <a:bodyPr/>
          <a:lstStyle/>
          <a:p>
            <a:r>
              <a:rPr lang="fa-IR" smtClean="0"/>
              <a:t>سسسسسسسسسسسسسسسس</a:t>
            </a:r>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2658948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D59919A-DA01-482D-AEAF-688702B6A3BD}" type="datetime1">
              <a:rPr lang="en-US" smtClean="0"/>
              <a:t>7/31/2019</a:t>
            </a:fld>
            <a:endParaRPr lang="en-US"/>
          </a:p>
        </p:txBody>
      </p:sp>
      <p:sp>
        <p:nvSpPr>
          <p:cNvPr id="5" name="Footer Placeholder 4"/>
          <p:cNvSpPr>
            <a:spLocks noGrp="1"/>
          </p:cNvSpPr>
          <p:nvPr>
            <p:ph type="ftr" sz="quarter" idx="11"/>
          </p:nvPr>
        </p:nvSpPr>
        <p:spPr/>
        <p:txBody>
          <a:bodyPr/>
          <a:lstStyle/>
          <a:p>
            <a:r>
              <a:rPr lang="fa-IR" smtClean="0"/>
              <a:t>سسسسسسسسسسسسسسسس</a:t>
            </a:r>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1289157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5E6E4D4-7E6D-4E2E-9CA6-6DCA6BCFD765}" type="datetime1">
              <a:rPr lang="en-US" smtClean="0"/>
              <a:t>7/31/2019</a:t>
            </a:fld>
            <a:endParaRPr lang="en-US"/>
          </a:p>
        </p:txBody>
      </p:sp>
      <p:sp>
        <p:nvSpPr>
          <p:cNvPr id="5" name="Footer Placeholder 4"/>
          <p:cNvSpPr>
            <a:spLocks noGrp="1"/>
          </p:cNvSpPr>
          <p:nvPr>
            <p:ph type="ftr" sz="quarter" idx="11"/>
          </p:nvPr>
        </p:nvSpPr>
        <p:spPr/>
        <p:txBody>
          <a:bodyPr/>
          <a:lstStyle/>
          <a:p>
            <a:r>
              <a:rPr lang="fa-IR" smtClean="0"/>
              <a:t>سسسسسسسسسسسسسسسس</a:t>
            </a:r>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2695462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C09850-20F0-4937-9D83-61CAE1B29AD6}" type="datetime1">
              <a:rPr lang="en-US" smtClean="0"/>
              <a:t>7/31/2019</a:t>
            </a:fld>
            <a:endParaRPr lang="en-US"/>
          </a:p>
        </p:txBody>
      </p:sp>
      <p:sp>
        <p:nvSpPr>
          <p:cNvPr id="5" name="Footer Placeholder 4"/>
          <p:cNvSpPr>
            <a:spLocks noGrp="1"/>
          </p:cNvSpPr>
          <p:nvPr>
            <p:ph type="ftr" sz="quarter" idx="11"/>
          </p:nvPr>
        </p:nvSpPr>
        <p:spPr/>
        <p:txBody>
          <a:bodyPr/>
          <a:lstStyle/>
          <a:p>
            <a:r>
              <a:rPr lang="fa-IR" smtClean="0"/>
              <a:t>سسسسسسسسسسسسسسسس</a:t>
            </a:r>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2602235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9C36B4C-82EE-4737-8692-1FFD98F0BD52}" type="datetime1">
              <a:rPr lang="en-US" smtClean="0"/>
              <a:t>7/31/2019</a:t>
            </a:fld>
            <a:endParaRPr lang="en-US"/>
          </a:p>
        </p:txBody>
      </p:sp>
      <p:sp>
        <p:nvSpPr>
          <p:cNvPr id="6" name="Footer Placeholder 5"/>
          <p:cNvSpPr>
            <a:spLocks noGrp="1"/>
          </p:cNvSpPr>
          <p:nvPr>
            <p:ph type="ftr" sz="quarter" idx="11"/>
          </p:nvPr>
        </p:nvSpPr>
        <p:spPr/>
        <p:txBody>
          <a:bodyPr/>
          <a:lstStyle/>
          <a:p>
            <a:r>
              <a:rPr lang="fa-IR" smtClean="0"/>
              <a:t>سسسسسسسسسسسسسسسس</a:t>
            </a:r>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2545110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EC831D6-7445-45FF-919C-8AF6EE5C81D6}" type="datetime1">
              <a:rPr lang="en-US" smtClean="0"/>
              <a:t>7/31/2019</a:t>
            </a:fld>
            <a:endParaRPr lang="en-US"/>
          </a:p>
        </p:txBody>
      </p:sp>
      <p:sp>
        <p:nvSpPr>
          <p:cNvPr id="8" name="Footer Placeholder 7"/>
          <p:cNvSpPr>
            <a:spLocks noGrp="1"/>
          </p:cNvSpPr>
          <p:nvPr>
            <p:ph type="ftr" sz="quarter" idx="11"/>
          </p:nvPr>
        </p:nvSpPr>
        <p:spPr/>
        <p:txBody>
          <a:bodyPr/>
          <a:lstStyle/>
          <a:p>
            <a:r>
              <a:rPr lang="fa-IR" smtClean="0"/>
              <a:t>سسسسسسسسسسسسسسسس</a:t>
            </a:r>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1184039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B90F9A1-8123-499D-9F23-B29D47E01D33}" type="datetime1">
              <a:rPr lang="en-US" smtClean="0"/>
              <a:t>7/31/2019</a:t>
            </a:fld>
            <a:endParaRPr lang="en-US"/>
          </a:p>
        </p:txBody>
      </p:sp>
      <p:sp>
        <p:nvSpPr>
          <p:cNvPr id="4" name="Footer Placeholder 3"/>
          <p:cNvSpPr>
            <a:spLocks noGrp="1"/>
          </p:cNvSpPr>
          <p:nvPr>
            <p:ph type="ftr" sz="quarter" idx="11"/>
          </p:nvPr>
        </p:nvSpPr>
        <p:spPr/>
        <p:txBody>
          <a:bodyPr/>
          <a:lstStyle/>
          <a:p>
            <a:r>
              <a:rPr lang="fa-IR" smtClean="0"/>
              <a:t>سسسسسسسسسسسسسسسس</a:t>
            </a:r>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2240491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1CFF02-74D9-4D9E-A14F-0A96502333A5}" type="datetime1">
              <a:rPr lang="en-US" smtClean="0"/>
              <a:t>7/31/2019</a:t>
            </a:fld>
            <a:endParaRPr lang="en-US"/>
          </a:p>
        </p:txBody>
      </p:sp>
      <p:sp>
        <p:nvSpPr>
          <p:cNvPr id="3" name="Footer Placeholder 2"/>
          <p:cNvSpPr>
            <a:spLocks noGrp="1"/>
          </p:cNvSpPr>
          <p:nvPr>
            <p:ph type="ftr" sz="quarter" idx="11"/>
          </p:nvPr>
        </p:nvSpPr>
        <p:spPr/>
        <p:txBody>
          <a:bodyPr/>
          <a:lstStyle/>
          <a:p>
            <a:r>
              <a:rPr lang="fa-IR" smtClean="0"/>
              <a:t>سسسسسسسسسسسسسسسس</a:t>
            </a:r>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1422419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B57AD9-3A0B-46AC-A7AB-8B9729FC7C94}" type="datetime1">
              <a:rPr lang="en-US" smtClean="0"/>
              <a:t>7/31/2019</a:t>
            </a:fld>
            <a:endParaRPr lang="en-US"/>
          </a:p>
        </p:txBody>
      </p:sp>
      <p:sp>
        <p:nvSpPr>
          <p:cNvPr id="6" name="Footer Placeholder 5"/>
          <p:cNvSpPr>
            <a:spLocks noGrp="1"/>
          </p:cNvSpPr>
          <p:nvPr>
            <p:ph type="ftr" sz="quarter" idx="11"/>
          </p:nvPr>
        </p:nvSpPr>
        <p:spPr/>
        <p:txBody>
          <a:bodyPr/>
          <a:lstStyle/>
          <a:p>
            <a:r>
              <a:rPr lang="fa-IR" smtClean="0"/>
              <a:t>سسسسسسسسسسسسسسسس</a:t>
            </a:r>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835114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14A3C3-355B-4334-8288-C0B3190A9915}" type="datetime1">
              <a:rPr lang="en-US" smtClean="0"/>
              <a:t>7/31/2019</a:t>
            </a:fld>
            <a:endParaRPr lang="en-US"/>
          </a:p>
        </p:txBody>
      </p:sp>
      <p:sp>
        <p:nvSpPr>
          <p:cNvPr id="6" name="Footer Placeholder 5"/>
          <p:cNvSpPr>
            <a:spLocks noGrp="1"/>
          </p:cNvSpPr>
          <p:nvPr>
            <p:ph type="ftr" sz="quarter" idx="11"/>
          </p:nvPr>
        </p:nvSpPr>
        <p:spPr/>
        <p:txBody>
          <a:bodyPr/>
          <a:lstStyle/>
          <a:p>
            <a:r>
              <a:rPr lang="fa-IR" smtClean="0"/>
              <a:t>سسسسسسسسسسسسسسسس</a:t>
            </a:r>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32F4832-6285-4CAF-833F-A46888A22EB2}" type="slidenum">
              <a:rPr lang="en-US" smtClean="0"/>
              <a:t>‹#›</a:t>
            </a:fld>
            <a:endParaRPr lang="en-US"/>
          </a:p>
        </p:txBody>
      </p:sp>
    </p:spTree>
    <p:extLst>
      <p:ext uri="{BB962C8B-B14F-4D97-AF65-F5344CB8AC3E}">
        <p14:creationId xmlns:p14="http://schemas.microsoft.com/office/powerpoint/2010/main" val="2913457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a:solidFill>
            <a:schemeClr val="accent1">
              <a:lumMod val="75000"/>
              <a:alpha val="40000"/>
            </a:schemeClr>
          </a:solidFill>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10" name="Group 9"/>
          <p:cNvGrpSpPr/>
          <p:nvPr/>
        </p:nvGrpSpPr>
        <p:grpSpPr>
          <a:xfrm>
            <a:off x="27221" y="-30"/>
            <a:ext cx="2356674" cy="6853283"/>
            <a:chOff x="6627813" y="195452"/>
            <a:chExt cx="1952625" cy="5678299"/>
          </a:xfrm>
          <a:solidFill>
            <a:schemeClr val="accent1"/>
          </a:solidFill>
        </p:grpSpPr>
        <p:sp>
          <p:nvSpPr>
            <p:cNvPr id="11" name="Freeform 27"/>
            <p:cNvSpPr/>
            <p:nvPr/>
          </p:nvSpPr>
          <p:spPr bwMode="auto">
            <a:xfrm>
              <a:off x="6627813" y="19545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7" name="Rectangle 6"/>
          <p:cNvSpPr/>
          <p:nvPr/>
        </p:nvSpPr>
        <p:spPr>
          <a:xfrm>
            <a:off x="0" y="0"/>
            <a:ext cx="18288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4EAB822-7BFD-465B-9BDA-4ECC1D74005A}" type="datetime1">
              <a:rPr lang="en-US" smtClean="0"/>
              <a:t>7/31/2019</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fa-IR" smtClean="0"/>
              <a:t>سسسسسسسسسسسسسسسس</a:t>
            </a:r>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232F4832-6285-4CAF-833F-A46888A22EB2}" type="slidenum">
              <a:rPr lang="en-US" smtClean="0"/>
              <a:t>‹#›</a:t>
            </a:fld>
            <a:endParaRPr lang="en-US"/>
          </a:p>
        </p:txBody>
      </p:sp>
    </p:spTree>
    <p:extLst>
      <p:ext uri="{BB962C8B-B14F-4D97-AF65-F5344CB8AC3E}">
        <p14:creationId xmlns:p14="http://schemas.microsoft.com/office/powerpoint/2010/main" val="1238201027"/>
      </p:ext>
    </p:extLst>
  </p:cSld>
  <p:clrMap bg1="dk1" tx1="lt1" bg2="dk2" tx2="lt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 id="2147483902" r:id="rId13"/>
    <p:sldLayoutId id="2147483903" r:id="rId14"/>
    <p:sldLayoutId id="2147483904" r:id="rId15"/>
    <p:sldLayoutId id="2147483905" r:id="rId16"/>
  </p:sldLayoutIdLst>
  <p:hf sldNum="0" hd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008845" y="401113"/>
            <a:ext cx="10515600" cy="757481"/>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6500" b="1" dirty="0">
                <a:cs typeface="B Homa" panose="00000400000000000000" pitchFamily="2" charset="-78"/>
              </a:rPr>
              <a:t>به نام خدا</a:t>
            </a:r>
          </a:p>
        </p:txBody>
      </p:sp>
      <p:sp>
        <p:nvSpPr>
          <p:cNvPr id="6" name="Content Placeholder 2"/>
          <p:cNvSpPr txBox="1">
            <a:spLocks/>
          </p:cNvSpPr>
          <p:nvPr/>
        </p:nvSpPr>
        <p:spPr>
          <a:xfrm>
            <a:off x="889715" y="2724871"/>
            <a:ext cx="10515600" cy="22463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a-IR" sz="6000" b="1" dirty="0">
                <a:cs typeface="B Homa" panose="00000400000000000000" pitchFamily="2" charset="-78"/>
              </a:rPr>
              <a:t>دوره صفوی</a:t>
            </a:r>
            <a:endParaRPr lang="en-US" sz="6000" b="1" dirty="0">
              <a:cs typeface="B Homa" panose="00000400000000000000" pitchFamily="2" charset="-78"/>
            </a:endParaRPr>
          </a:p>
        </p:txBody>
      </p:sp>
    </p:spTree>
    <p:extLst>
      <p:ext uri="{BB962C8B-B14F-4D97-AF65-F5344CB8AC3E}">
        <p14:creationId xmlns:p14="http://schemas.microsoft.com/office/powerpoint/2010/main" val="56414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3" name="Subtitle 2"/>
          <p:cNvSpPr>
            <a:spLocks noGrp="1"/>
          </p:cNvSpPr>
          <p:nvPr>
            <p:ph type="subTitle" idx="1"/>
          </p:nvPr>
        </p:nvSpPr>
        <p:spPr>
          <a:xfrm>
            <a:off x="2064361" y="1266094"/>
            <a:ext cx="7406640" cy="3334043"/>
          </a:xfrm>
        </p:spPr>
        <p:txBody>
          <a:bodyPr>
            <a:normAutofit/>
          </a:bodyPr>
          <a:lstStyle/>
          <a:p>
            <a:pPr algn="r"/>
            <a:r>
              <a:rPr lang="fa-IR" sz="2000" cap="all" dirty="0">
                <a:solidFill>
                  <a:schemeClr val="tx1"/>
                </a:solidFill>
                <a:latin typeface="+mj-lt"/>
                <a:ea typeface="+mj-ea"/>
                <a:cs typeface="B Nazanin" pitchFamily="2" charset="-78"/>
              </a:rPr>
              <a:t>بارزترین ترکیب کلامی مکتب  اصفهان در مجموعه های کالبدی-فضایی به کار گرفته می شود. برای</a:t>
            </a:r>
            <a:r>
              <a:rPr lang="fa-IR" sz="2000" dirty="0">
                <a:solidFill>
                  <a:schemeClr val="tx1"/>
                </a:solidFill>
                <a:cs typeface="B Nazanin" pitchFamily="2" charset="-78"/>
              </a:rPr>
              <a:t>ن مبنا هر مجموعه ی زیستی (شهر یا روستا) از این پس دارای یک میدان خواهد بود.</a:t>
            </a:r>
          </a:p>
          <a:p>
            <a:pPr algn="r"/>
            <a:r>
              <a:rPr lang="fa-IR" sz="2000" dirty="0">
                <a:solidFill>
                  <a:schemeClr val="tx1"/>
                </a:solidFill>
                <a:cs typeface="B Nazanin" pitchFamily="2" charset="-78"/>
              </a:rPr>
              <a:t>ویژگی های این میدان عبارتند از:</a:t>
            </a:r>
          </a:p>
          <a:p>
            <a:pPr algn="r"/>
            <a:r>
              <a:rPr lang="fa-IR" sz="2000" dirty="0" smtClean="0">
                <a:solidFill>
                  <a:schemeClr val="tx1"/>
                </a:solidFill>
                <a:cs typeface="B Nazanin" pitchFamily="2" charset="-78"/>
              </a:rPr>
              <a:t>در هر سلسله مراتب مکانی ، اجتماعی و اقتصادی ،دریچه ای است  که دولت صفوی از طریق آن خود را به جهان پیرامون مینماید</a:t>
            </a:r>
          </a:p>
          <a:p>
            <a:pPr algn="r"/>
            <a:r>
              <a:rPr lang="fa-IR" sz="2000" dirty="0" smtClean="0">
                <a:solidFill>
                  <a:schemeClr val="tx1"/>
                </a:solidFill>
                <a:cs typeface="B Nazanin" pitchFamily="2" charset="-78"/>
              </a:rPr>
              <a:t>مکان تقاطع گذرهای اصلی و عبوری کانون</a:t>
            </a:r>
          </a:p>
          <a:p>
            <a:pPr algn="r"/>
            <a:r>
              <a:rPr lang="fa-IR" sz="2000" dirty="0" smtClean="0">
                <a:solidFill>
                  <a:schemeClr val="tx1"/>
                </a:solidFill>
                <a:cs typeface="B Nazanin" pitchFamily="2" charset="-78"/>
              </a:rPr>
              <a:t>مکانی برای جایگیری عناصر حکومتی و دیوانی و مذهبی و اقتصادی و ...</a:t>
            </a:r>
            <a:endParaRPr lang="fa-IR" sz="2000" dirty="0">
              <a:solidFill>
                <a:schemeClr val="tx1"/>
              </a:solidFill>
              <a:cs typeface="B Nazanin" pitchFamily="2" charset="-78"/>
            </a:endParaRPr>
          </a:p>
        </p:txBody>
      </p:sp>
      <p:sp>
        <p:nvSpPr>
          <p:cNvPr id="4" name="TextBox 3"/>
          <p:cNvSpPr txBox="1"/>
          <p:nvPr/>
        </p:nvSpPr>
        <p:spPr>
          <a:xfrm>
            <a:off x="7268716" y="4059482"/>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96و97)</a:t>
            </a:r>
            <a:endParaRPr lang="en-US" cap="none" dirty="0">
              <a:solidFill>
                <a:schemeClr val="tx1"/>
              </a:solidFill>
              <a:latin typeface="+mn-lt"/>
              <a:ea typeface="+mn-ea"/>
            </a:endParaRPr>
          </a:p>
        </p:txBody>
      </p:sp>
    </p:spTree>
    <p:extLst>
      <p:ext uri="{BB962C8B-B14F-4D97-AF65-F5344CB8AC3E}">
        <p14:creationId xmlns:p14="http://schemas.microsoft.com/office/powerpoint/2010/main" val="1892919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p:cNvSpPr>
            <a:spLocks noGrp="1"/>
          </p:cNvSpPr>
          <p:nvPr>
            <p:ph type="subTitle" idx="1"/>
          </p:nvPr>
        </p:nvSpPr>
        <p:spPr>
          <a:xfrm>
            <a:off x="2064361" y="1223891"/>
            <a:ext cx="7406640" cy="5392453"/>
          </a:xfrm>
        </p:spPr>
        <p:txBody>
          <a:bodyPr>
            <a:normAutofit/>
          </a:bodyPr>
          <a:lstStyle/>
          <a:p>
            <a:pPr algn="just" rtl="1"/>
            <a:r>
              <a:rPr lang="fa-IR" sz="2400" b="1" u="sng" dirty="0">
                <a:solidFill>
                  <a:schemeClr val="tx1"/>
                </a:solidFill>
                <a:cs typeface="B Homa" panose="00000400000000000000" pitchFamily="2" charset="-78"/>
              </a:rPr>
              <a:t>میدان نقش جهان</a:t>
            </a:r>
            <a:endParaRPr lang="fa-IR" sz="2400" dirty="0">
              <a:solidFill>
                <a:schemeClr val="tx1"/>
              </a:solidFill>
              <a:cs typeface="B Nazanin" pitchFamily="2" charset="-78"/>
            </a:endParaRPr>
          </a:p>
          <a:p>
            <a:pPr algn="just" rtl="1"/>
            <a:r>
              <a:rPr lang="fa-IR" sz="2000" dirty="0">
                <a:solidFill>
                  <a:schemeClr val="tx1"/>
                </a:solidFill>
                <a:cs typeface="B Nazanin" pitchFamily="2" charset="-78"/>
              </a:rPr>
              <a:t>این میدان قویترین و ظریف ترین بیان ترکیب کلامی مکتب اصفهان است. </a:t>
            </a:r>
          </a:p>
          <a:p>
            <a:pPr algn="just" rtl="1"/>
            <a:r>
              <a:rPr lang="fa-IR" sz="2000" dirty="0">
                <a:solidFill>
                  <a:schemeClr val="tx1"/>
                </a:solidFill>
                <a:cs typeface="B Nazanin" pitchFamily="2" charset="-78"/>
              </a:rPr>
              <a:t>ضلع جنوبی این میدان را مسجد بزرگ شهر (ونه جامع)به خود اختصاص می دهد </a:t>
            </a:r>
          </a:p>
          <a:p>
            <a:pPr algn="just" rtl="1"/>
            <a:r>
              <a:rPr lang="fa-IR" sz="2000" dirty="0">
                <a:solidFill>
                  <a:schemeClr val="tx1"/>
                </a:solidFill>
                <a:cs typeface="B Nazanin" pitchFamily="2" charset="-78"/>
              </a:rPr>
              <a:t>زمینه ی نخستین: سردر بزرگ و مناره ها </a:t>
            </a:r>
          </a:p>
          <a:p>
            <a:pPr algn="just" rtl="1"/>
            <a:r>
              <a:rPr lang="fa-IR" sz="2000" dirty="0">
                <a:solidFill>
                  <a:schemeClr val="tx1"/>
                </a:solidFill>
                <a:cs typeface="B Nazanin" pitchFamily="2" charset="-78"/>
              </a:rPr>
              <a:t>پیش زمینه: گنبدها و ایوان ها</a:t>
            </a:r>
          </a:p>
          <a:p>
            <a:pPr algn="just" rtl="1"/>
            <a:r>
              <a:rPr lang="fa-IR" sz="2000" dirty="0">
                <a:solidFill>
                  <a:schemeClr val="tx1"/>
                </a:solidFill>
                <a:cs typeface="B Nazanin" pitchFamily="2" charset="-78"/>
              </a:rPr>
              <a:t>مجموعه ی ورودی مسجد (به منظور ترکیب دو راستای طبیعی-اقلیمی)سلطه ی فضایی با ترکیب احجام پرو خالی دو چندان میگردد.</a:t>
            </a:r>
          </a:p>
          <a:p>
            <a:pPr algn="just" rtl="1"/>
            <a:r>
              <a:rPr lang="fa-IR" sz="2000" dirty="0">
                <a:solidFill>
                  <a:schemeClr val="tx1"/>
                </a:solidFill>
                <a:cs typeface="B Nazanin" pitchFamily="2" charset="-78"/>
              </a:rPr>
              <a:t>ضلع شمالی میدان سردر بازار بزرگ قرار دارد.</a:t>
            </a:r>
          </a:p>
          <a:p>
            <a:pPr algn="just" rtl="1"/>
            <a:r>
              <a:rPr lang="fa-IR" sz="2000" dirty="0">
                <a:solidFill>
                  <a:schemeClr val="tx1"/>
                </a:solidFill>
                <a:cs typeface="B Nazanin" pitchFamily="2" charset="-78"/>
              </a:rPr>
              <a:t>در میانه ی ضلع غربی عالی قاپو با معماری کاملا متفاوت و زیبای خود تسلط دولت صفوی در این عمارت را انعکاس میدهد.</a:t>
            </a:r>
          </a:p>
          <a:p>
            <a:pPr algn="just" rtl="1"/>
            <a:r>
              <a:rPr lang="fa-IR" sz="2000" dirty="0">
                <a:solidFill>
                  <a:schemeClr val="tx1"/>
                </a:solidFill>
                <a:cs typeface="B Nazanin" pitchFamily="2" charset="-78"/>
              </a:rPr>
              <a:t>در میانه ی شرقی و در برابر عمارت عالی قاپو مسجد شیخ لطف الله قرار دارد. </a:t>
            </a:r>
          </a:p>
          <a:p>
            <a:pPr algn="r"/>
            <a:endParaRPr lang="en-US" sz="2000" dirty="0">
              <a:solidFill>
                <a:schemeClr val="tx1"/>
              </a:solidFill>
              <a:cs typeface="B Nazanin" pitchFamily="2" charset="-78"/>
            </a:endParaRPr>
          </a:p>
        </p:txBody>
      </p:sp>
      <p:sp>
        <p:nvSpPr>
          <p:cNvPr id="3" name="TextBox 2"/>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4" name="TextBox 3"/>
          <p:cNvSpPr txBox="1"/>
          <p:nvPr/>
        </p:nvSpPr>
        <p:spPr>
          <a:xfrm>
            <a:off x="7268716" y="5799382"/>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97)</a:t>
            </a:r>
            <a:endParaRPr lang="en-US" cap="none" dirty="0">
              <a:solidFill>
                <a:schemeClr val="tx1"/>
              </a:solidFill>
              <a:latin typeface="+mn-lt"/>
              <a:ea typeface="+mn-ea"/>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62971" y="2622106"/>
            <a:ext cx="5809957" cy="326661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1513" y="1698156"/>
            <a:ext cx="5692872" cy="4301281"/>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0718" y="1752638"/>
            <a:ext cx="5494461" cy="3676928"/>
          </a:xfrm>
          <a:prstGeom prst="rect">
            <a:avLst/>
          </a:prstGeom>
        </p:spPr>
      </p:pic>
    </p:spTree>
    <p:extLst>
      <p:ext uri="{BB962C8B-B14F-4D97-AF65-F5344CB8AC3E}">
        <p14:creationId xmlns:p14="http://schemas.microsoft.com/office/powerpoint/2010/main" val="87785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xit" presetSubtype="0" fill="hold" nodeType="clickEffect">
                                  <p:stCondLst>
                                    <p:cond delay="0"/>
                                  </p:stCondLst>
                                  <p:childTnLst>
                                    <p:animEffect transition="out" filter="fade">
                                      <p:cBhvr>
                                        <p:cTn id="34" dur="1000"/>
                                        <p:tgtEl>
                                          <p:spTgt spid="5"/>
                                        </p:tgtEl>
                                      </p:cBhvr>
                                    </p:animEffect>
                                    <p:anim calcmode="lin" valueType="num">
                                      <p:cBhvr>
                                        <p:cTn id="35" dur="1000"/>
                                        <p:tgtEl>
                                          <p:spTgt spid="5"/>
                                        </p:tgtEl>
                                        <p:attrNameLst>
                                          <p:attrName>ppt_x</p:attrName>
                                        </p:attrNameLst>
                                      </p:cBhvr>
                                      <p:tavLst>
                                        <p:tav tm="0">
                                          <p:val>
                                            <p:strVal val="ppt_x"/>
                                          </p:val>
                                        </p:tav>
                                        <p:tav tm="100000">
                                          <p:val>
                                            <p:strVal val="ppt_x"/>
                                          </p:val>
                                        </p:tav>
                                      </p:tavLst>
                                    </p:anim>
                                    <p:anim calcmode="lin" valueType="num">
                                      <p:cBhvr>
                                        <p:cTn id="36" dur="1000"/>
                                        <p:tgtEl>
                                          <p:spTgt spid="5"/>
                                        </p:tgtEl>
                                        <p:attrNameLst>
                                          <p:attrName>ppt_y</p:attrName>
                                        </p:attrNameLst>
                                      </p:cBhvr>
                                      <p:tavLst>
                                        <p:tav tm="0">
                                          <p:val>
                                            <p:strVal val="ppt_y"/>
                                          </p:val>
                                        </p:tav>
                                        <p:tav tm="100000">
                                          <p:val>
                                            <p:strVal val="ppt_y+.1"/>
                                          </p:val>
                                        </p:tav>
                                      </p:tavLst>
                                    </p:anim>
                                    <p:set>
                                      <p:cBhvr>
                                        <p:cTn id="37" dur="1" fill="hold">
                                          <p:stCondLst>
                                            <p:cond delay="999"/>
                                          </p:stCondLst>
                                        </p:cTn>
                                        <p:tgtEl>
                                          <p:spTgt spid="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3" end="3"/>
                                            </p:txEl>
                                          </p:spTgt>
                                        </p:tgtEl>
                                        <p:attrNameLst>
                                          <p:attrName>style.visibility</p:attrName>
                                        </p:attrNameLst>
                                      </p:cBhvr>
                                      <p:to>
                                        <p:strVal val="visible"/>
                                      </p:to>
                                    </p:set>
                                    <p:animEffect transition="in" filter="fade">
                                      <p:cBhvr>
                                        <p:cTn id="42" dur="1000"/>
                                        <p:tgtEl>
                                          <p:spTgt spid="2">
                                            <p:txEl>
                                              <p:pRg st="3" end="3"/>
                                            </p:txEl>
                                          </p:spTgt>
                                        </p:tgtEl>
                                      </p:cBhvr>
                                    </p:animEffect>
                                    <p:anim calcmode="lin" valueType="num">
                                      <p:cBhvr>
                                        <p:cTn id="4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xEl>
                                              <p:pRg st="4" end="4"/>
                                            </p:txEl>
                                          </p:spTgt>
                                        </p:tgtEl>
                                        <p:attrNameLst>
                                          <p:attrName>style.visibility</p:attrName>
                                        </p:attrNameLst>
                                      </p:cBhvr>
                                      <p:to>
                                        <p:strVal val="visible"/>
                                      </p:to>
                                    </p:set>
                                    <p:animEffect transition="in" filter="fade">
                                      <p:cBhvr>
                                        <p:cTn id="49" dur="1000"/>
                                        <p:tgtEl>
                                          <p:spTgt spid="2">
                                            <p:txEl>
                                              <p:pRg st="4" end="4"/>
                                            </p:txEl>
                                          </p:spTgt>
                                        </p:tgtEl>
                                      </p:cBhvr>
                                    </p:animEffect>
                                    <p:anim calcmode="lin" valueType="num">
                                      <p:cBhvr>
                                        <p:cTn id="5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
                                            <p:txEl>
                                              <p:pRg st="5" end="5"/>
                                            </p:txEl>
                                          </p:spTgt>
                                        </p:tgtEl>
                                        <p:attrNameLst>
                                          <p:attrName>style.visibility</p:attrName>
                                        </p:attrNameLst>
                                      </p:cBhvr>
                                      <p:to>
                                        <p:strVal val="visible"/>
                                      </p:to>
                                    </p:set>
                                    <p:animEffect transition="in" filter="fade">
                                      <p:cBhvr>
                                        <p:cTn id="56" dur="1000"/>
                                        <p:tgtEl>
                                          <p:spTgt spid="2">
                                            <p:txEl>
                                              <p:pRg st="5" end="5"/>
                                            </p:txEl>
                                          </p:spTgt>
                                        </p:tgtEl>
                                      </p:cBhvr>
                                    </p:animEffect>
                                    <p:anim calcmode="lin" valueType="num">
                                      <p:cBhvr>
                                        <p:cTn id="57"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58"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
                                            <p:txEl>
                                              <p:pRg st="6" end="6"/>
                                            </p:txEl>
                                          </p:spTgt>
                                        </p:tgtEl>
                                        <p:attrNameLst>
                                          <p:attrName>style.visibility</p:attrName>
                                        </p:attrNameLst>
                                      </p:cBhvr>
                                      <p:to>
                                        <p:strVal val="visible"/>
                                      </p:to>
                                    </p:set>
                                    <p:animEffect transition="in" filter="fade">
                                      <p:cBhvr>
                                        <p:cTn id="63" dur="1000"/>
                                        <p:tgtEl>
                                          <p:spTgt spid="2">
                                            <p:txEl>
                                              <p:pRg st="6" end="6"/>
                                            </p:txEl>
                                          </p:spTgt>
                                        </p:tgtEl>
                                      </p:cBhvr>
                                    </p:animEffect>
                                    <p:anim calcmode="lin" valueType="num">
                                      <p:cBhvr>
                                        <p:cTn id="64"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65"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2">
                                            <p:txEl>
                                              <p:pRg st="7" end="7"/>
                                            </p:txEl>
                                          </p:spTgt>
                                        </p:tgtEl>
                                        <p:attrNameLst>
                                          <p:attrName>style.visibility</p:attrName>
                                        </p:attrNameLst>
                                      </p:cBhvr>
                                      <p:to>
                                        <p:strVal val="visible"/>
                                      </p:to>
                                    </p:set>
                                    <p:animEffect transition="in" filter="fade">
                                      <p:cBhvr>
                                        <p:cTn id="70" dur="1000"/>
                                        <p:tgtEl>
                                          <p:spTgt spid="2">
                                            <p:txEl>
                                              <p:pRg st="7" end="7"/>
                                            </p:txEl>
                                          </p:spTgt>
                                        </p:tgtEl>
                                      </p:cBhvr>
                                    </p:animEffect>
                                    <p:anim calcmode="lin" valueType="num">
                                      <p:cBhvr>
                                        <p:cTn id="71"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72"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fade">
                                      <p:cBhvr>
                                        <p:cTn id="77" dur="1000"/>
                                        <p:tgtEl>
                                          <p:spTgt spid="6"/>
                                        </p:tgtEl>
                                      </p:cBhvr>
                                    </p:animEffect>
                                    <p:anim calcmode="lin" valueType="num">
                                      <p:cBhvr>
                                        <p:cTn id="78" dur="1000" fill="hold"/>
                                        <p:tgtEl>
                                          <p:spTgt spid="6"/>
                                        </p:tgtEl>
                                        <p:attrNameLst>
                                          <p:attrName>ppt_x</p:attrName>
                                        </p:attrNameLst>
                                      </p:cBhvr>
                                      <p:tavLst>
                                        <p:tav tm="0">
                                          <p:val>
                                            <p:strVal val="#ppt_x"/>
                                          </p:val>
                                        </p:tav>
                                        <p:tav tm="100000">
                                          <p:val>
                                            <p:strVal val="#ppt_x"/>
                                          </p:val>
                                        </p:tav>
                                      </p:tavLst>
                                    </p:anim>
                                    <p:anim calcmode="lin" valueType="num">
                                      <p:cBhvr>
                                        <p:cTn id="7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xit" presetSubtype="0" fill="hold" nodeType="clickEffect">
                                  <p:stCondLst>
                                    <p:cond delay="0"/>
                                  </p:stCondLst>
                                  <p:childTnLst>
                                    <p:animEffect transition="out" filter="fade">
                                      <p:cBhvr>
                                        <p:cTn id="83" dur="1000"/>
                                        <p:tgtEl>
                                          <p:spTgt spid="6"/>
                                        </p:tgtEl>
                                      </p:cBhvr>
                                    </p:animEffect>
                                    <p:anim calcmode="lin" valueType="num">
                                      <p:cBhvr>
                                        <p:cTn id="84" dur="1000"/>
                                        <p:tgtEl>
                                          <p:spTgt spid="6"/>
                                        </p:tgtEl>
                                        <p:attrNameLst>
                                          <p:attrName>ppt_x</p:attrName>
                                        </p:attrNameLst>
                                      </p:cBhvr>
                                      <p:tavLst>
                                        <p:tav tm="0">
                                          <p:val>
                                            <p:strVal val="ppt_x"/>
                                          </p:val>
                                        </p:tav>
                                        <p:tav tm="100000">
                                          <p:val>
                                            <p:strVal val="ppt_x"/>
                                          </p:val>
                                        </p:tav>
                                      </p:tavLst>
                                    </p:anim>
                                    <p:anim calcmode="lin" valueType="num">
                                      <p:cBhvr>
                                        <p:cTn id="85" dur="1000"/>
                                        <p:tgtEl>
                                          <p:spTgt spid="6"/>
                                        </p:tgtEl>
                                        <p:attrNameLst>
                                          <p:attrName>ppt_y</p:attrName>
                                        </p:attrNameLst>
                                      </p:cBhvr>
                                      <p:tavLst>
                                        <p:tav tm="0">
                                          <p:val>
                                            <p:strVal val="ppt_y"/>
                                          </p:val>
                                        </p:tav>
                                        <p:tav tm="100000">
                                          <p:val>
                                            <p:strVal val="ppt_y+.1"/>
                                          </p:val>
                                        </p:tav>
                                      </p:tavLst>
                                    </p:anim>
                                    <p:set>
                                      <p:cBhvr>
                                        <p:cTn id="86" dur="1" fill="hold">
                                          <p:stCondLst>
                                            <p:cond delay="999"/>
                                          </p:stCondLst>
                                        </p:cTn>
                                        <p:tgtEl>
                                          <p:spTgt spid="6"/>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2">
                                            <p:txEl>
                                              <p:pRg st="8" end="8"/>
                                            </p:txEl>
                                          </p:spTgt>
                                        </p:tgtEl>
                                        <p:attrNameLst>
                                          <p:attrName>style.visibility</p:attrName>
                                        </p:attrNameLst>
                                      </p:cBhvr>
                                      <p:to>
                                        <p:strVal val="visible"/>
                                      </p:to>
                                    </p:set>
                                    <p:animEffect transition="in" filter="fade">
                                      <p:cBhvr>
                                        <p:cTn id="91" dur="1000"/>
                                        <p:tgtEl>
                                          <p:spTgt spid="2">
                                            <p:txEl>
                                              <p:pRg st="8" end="8"/>
                                            </p:txEl>
                                          </p:spTgt>
                                        </p:tgtEl>
                                      </p:cBhvr>
                                    </p:animEffect>
                                    <p:anim calcmode="lin" valueType="num">
                                      <p:cBhvr>
                                        <p:cTn id="92"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93"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7"/>
                                        </p:tgtEl>
                                        <p:attrNameLst>
                                          <p:attrName>style.visibility</p:attrName>
                                        </p:attrNameLst>
                                      </p:cBhvr>
                                      <p:to>
                                        <p:strVal val="visible"/>
                                      </p:to>
                                    </p:set>
                                    <p:animEffect transition="in" filter="fade">
                                      <p:cBhvr>
                                        <p:cTn id="98" dur="1000"/>
                                        <p:tgtEl>
                                          <p:spTgt spid="7"/>
                                        </p:tgtEl>
                                      </p:cBhvr>
                                    </p:animEffect>
                                    <p:anim calcmode="lin" valueType="num">
                                      <p:cBhvr>
                                        <p:cTn id="99" dur="1000" fill="hold"/>
                                        <p:tgtEl>
                                          <p:spTgt spid="7"/>
                                        </p:tgtEl>
                                        <p:attrNameLst>
                                          <p:attrName>ppt_x</p:attrName>
                                        </p:attrNameLst>
                                      </p:cBhvr>
                                      <p:tavLst>
                                        <p:tav tm="0">
                                          <p:val>
                                            <p:strVal val="#ppt_x"/>
                                          </p:val>
                                        </p:tav>
                                        <p:tav tm="100000">
                                          <p:val>
                                            <p:strVal val="#ppt_x"/>
                                          </p:val>
                                        </p:tav>
                                      </p:tavLst>
                                    </p:anim>
                                    <p:anim calcmode="lin" valueType="num">
                                      <p:cBhvr>
                                        <p:cTn id="100" dur="1000" fill="hold"/>
                                        <p:tgtEl>
                                          <p:spTgt spid="7"/>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4"/>
                                        </p:tgtEl>
                                        <p:attrNameLst>
                                          <p:attrName>style.visibility</p:attrName>
                                        </p:attrNameLst>
                                      </p:cBhvr>
                                      <p:to>
                                        <p:strVal val="visible"/>
                                      </p:to>
                                    </p:set>
                                    <p:animEffect transition="in" filter="fade">
                                      <p:cBhvr>
                                        <p:cTn id="103" dur="1000"/>
                                        <p:tgtEl>
                                          <p:spTgt spid="4"/>
                                        </p:tgtEl>
                                      </p:cBhvr>
                                    </p:animEffect>
                                    <p:anim calcmode="lin" valueType="num">
                                      <p:cBhvr>
                                        <p:cTn id="104" dur="1000" fill="hold"/>
                                        <p:tgtEl>
                                          <p:spTgt spid="4"/>
                                        </p:tgtEl>
                                        <p:attrNameLst>
                                          <p:attrName>ppt_x</p:attrName>
                                        </p:attrNameLst>
                                      </p:cBhvr>
                                      <p:tavLst>
                                        <p:tav tm="0">
                                          <p:val>
                                            <p:strVal val="#ppt_x"/>
                                          </p:val>
                                        </p:tav>
                                        <p:tav tm="100000">
                                          <p:val>
                                            <p:strVal val="#ppt_x"/>
                                          </p:val>
                                        </p:tav>
                                      </p:tavLst>
                                    </p:anim>
                                    <p:anim calcmode="lin" valueType="num">
                                      <p:cBhvr>
                                        <p:cTn id="10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3" name="Subtitle 2"/>
          <p:cNvSpPr>
            <a:spLocks noGrp="1"/>
          </p:cNvSpPr>
          <p:nvPr>
            <p:ph type="subTitle" idx="1"/>
          </p:nvPr>
        </p:nvSpPr>
        <p:spPr>
          <a:xfrm>
            <a:off x="2216761" y="1228579"/>
            <a:ext cx="7254240" cy="4953000"/>
          </a:xfrm>
        </p:spPr>
        <p:txBody>
          <a:bodyPr>
            <a:normAutofit/>
          </a:bodyPr>
          <a:lstStyle/>
          <a:p>
            <a:pPr algn="just" rtl="1"/>
            <a:r>
              <a:rPr lang="fa-IR" sz="2000" dirty="0">
                <a:solidFill>
                  <a:schemeClr val="tx1"/>
                </a:solidFill>
                <a:cs typeface="B Nazanin" pitchFamily="2" charset="-78"/>
              </a:rPr>
              <a:t>معماری نه در حد بناهای منفرد بلکه در حد مجموعه های شهری در مکتب اصفهان مطرح میگردد.معماری شهری و ایجاد و خلق فضای شهری هدف اصلی مکتب اصفهان است.</a:t>
            </a:r>
          </a:p>
          <a:p>
            <a:pPr algn="just" rtl="1"/>
            <a:endParaRPr lang="fa-IR" sz="2000" dirty="0">
              <a:solidFill>
                <a:schemeClr val="tx1"/>
              </a:solidFill>
              <a:cs typeface="B Nazanin" pitchFamily="2" charset="-78"/>
            </a:endParaRPr>
          </a:p>
          <a:p>
            <a:pPr algn="just" rtl="1"/>
            <a:r>
              <a:rPr lang="fa-IR" sz="2000" dirty="0">
                <a:solidFill>
                  <a:schemeClr val="tx1"/>
                </a:solidFill>
                <a:cs typeface="B Nazanin" pitchFamily="2" charset="-78"/>
              </a:rPr>
              <a:t>با توجه به نگرش مجموعه سازی و معماری- شهری ،در هر روستا یا شهر کوچکی ناحیه ی میدانگاهی کوچکی ساخته و پرداخته میگردد.</a:t>
            </a:r>
          </a:p>
          <a:p>
            <a:pPr algn="just" rtl="1"/>
            <a:r>
              <a:rPr lang="fa-IR" sz="2000" dirty="0">
                <a:solidFill>
                  <a:schemeClr val="tx1"/>
                </a:solidFill>
                <a:cs typeface="B Nazanin" pitchFamily="2" charset="-78"/>
              </a:rPr>
              <a:t>این میدان مکانی است که کوچه های اصلی و گذر های عمده بدان میرسند، در اطراف این میدانگاه معمولا  گرمابه ،مسجد و مدرسه ،آب انبار و بازارچه قرار میگیرد در صورت وجود مزار این مزار به عنوان یکی از عناصر اصلی این مکان مرکزی سازماندهی میشود و نیاز به اقتدار و تبلور کالبدی ندارد.</a:t>
            </a:r>
          </a:p>
        </p:txBody>
      </p:sp>
      <p:sp>
        <p:nvSpPr>
          <p:cNvPr id="4" name="TextBox 3"/>
          <p:cNvSpPr txBox="1"/>
          <p:nvPr/>
        </p:nvSpPr>
        <p:spPr>
          <a:xfrm>
            <a:off x="7268716" y="1976682"/>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98)</a:t>
            </a:r>
            <a:endParaRPr lang="en-US" cap="none" dirty="0">
              <a:solidFill>
                <a:schemeClr val="tx1"/>
              </a:solidFill>
              <a:latin typeface="+mn-lt"/>
              <a:ea typeface="+mn-ea"/>
            </a:endParaRPr>
          </a:p>
        </p:txBody>
      </p:sp>
      <p:sp>
        <p:nvSpPr>
          <p:cNvPr id="5" name="TextBox 4"/>
          <p:cNvSpPr txBox="1"/>
          <p:nvPr/>
        </p:nvSpPr>
        <p:spPr>
          <a:xfrm>
            <a:off x="7268716" y="4491282"/>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99)</a:t>
            </a:r>
            <a:endParaRPr lang="en-US" cap="none" dirty="0">
              <a:solidFill>
                <a:schemeClr val="tx1"/>
              </a:solidFill>
              <a:latin typeface="+mn-lt"/>
              <a:ea typeface="+mn-ea"/>
            </a:endParaRPr>
          </a:p>
        </p:txBody>
      </p:sp>
    </p:spTree>
    <p:extLst>
      <p:ext uri="{BB962C8B-B14F-4D97-AF65-F5344CB8AC3E}">
        <p14:creationId xmlns:p14="http://schemas.microsoft.com/office/powerpoint/2010/main" val="4206834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4" name="Subtitle 2"/>
          <p:cNvSpPr>
            <a:spLocks noGrp="1"/>
          </p:cNvSpPr>
          <p:nvPr>
            <p:ph type="subTitle" idx="1"/>
          </p:nvPr>
        </p:nvSpPr>
        <p:spPr>
          <a:xfrm>
            <a:off x="2064361" y="1223891"/>
            <a:ext cx="7406640" cy="5392453"/>
          </a:xfrm>
        </p:spPr>
        <p:txBody>
          <a:bodyPr>
            <a:normAutofit/>
          </a:bodyPr>
          <a:lstStyle/>
          <a:p>
            <a:pPr algn="just" rtl="1"/>
            <a:r>
              <a:rPr lang="fa-IR" sz="2400" u="sng" dirty="0">
                <a:solidFill>
                  <a:schemeClr val="tx1"/>
                </a:solidFill>
                <a:cs typeface="B Kamran" panose="00000400000000000000" pitchFamily="2" charset="-78"/>
              </a:rPr>
              <a:t>مفاهیم وانگاره های مکتب اصفهان در شهرسازی</a:t>
            </a:r>
          </a:p>
          <a:p>
            <a:pPr algn="just" rtl="1"/>
            <a:r>
              <a:rPr lang="fa-IR" sz="2000" cap="all" dirty="0">
                <a:solidFill>
                  <a:schemeClr val="tx1"/>
                </a:solidFill>
                <a:latin typeface="+mj-lt"/>
                <a:ea typeface="+mj-ea"/>
                <a:cs typeface="B Nazanin" pitchFamily="2" charset="-78"/>
              </a:rPr>
              <a:t>در مکتب اصفهان شهر در محیط پیرامونی مستحیل می شود.از این رو دارای وحدت کامل با محیط اطراف خود است.برج و باروهای شهر به عنوان حصاری برای تعریف محدوده ی شهر به کار گرفته می شود همینطور برای روستاها.</a:t>
            </a:r>
          </a:p>
          <a:p>
            <a:pPr algn="just" rtl="1"/>
            <a:r>
              <a:rPr lang="fa-IR" sz="2000" cap="all" dirty="0">
                <a:solidFill>
                  <a:schemeClr val="tx1"/>
                </a:solidFill>
                <a:latin typeface="+mj-lt"/>
                <a:ea typeface="+mj-ea"/>
                <a:cs typeface="B Nazanin" pitchFamily="2" charset="-78"/>
              </a:rPr>
              <a:t>مکتب اصفهان شهر قدیم را مورد بازسازی قرار نمی دهد بلکه با در نظر گرفتن ایده های نو و مجموعه های جدید آنها را در بافت قدیم پراکنده می کند به طوریکه فضاهای شهری با هم هماهنگی و هماوایی داشته باشند.</a:t>
            </a:r>
          </a:p>
          <a:p>
            <a:pPr algn="just" rtl="1"/>
            <a:r>
              <a:rPr lang="fa-IR" sz="2000" cap="all" dirty="0">
                <a:solidFill>
                  <a:schemeClr val="tx1"/>
                </a:solidFill>
                <a:latin typeface="+mj-lt"/>
                <a:ea typeface="+mj-ea"/>
                <a:cs typeface="B Nazanin" pitchFamily="2" charset="-78"/>
              </a:rPr>
              <a:t>برنامه ریزی و طراحی فضاهای شهری و به کارگیری معماری شهری برای ایجاد ابنیه،میادین و .... سبب می شود که مکتب اصفهان به تبع جهان بینی حاکم به وحدت بیانی دست یابد.</a:t>
            </a:r>
          </a:p>
          <a:p>
            <a:pPr algn="just" rtl="1"/>
            <a:r>
              <a:rPr lang="fa-IR" sz="2000" cap="all" dirty="0">
                <a:solidFill>
                  <a:schemeClr val="tx1"/>
                </a:solidFill>
                <a:latin typeface="+mj-lt"/>
                <a:ea typeface="+mj-ea"/>
                <a:cs typeface="B Nazanin" pitchFamily="2" charset="-78"/>
              </a:rPr>
              <a:t>مکتب اصفهان در شهرسازی در پی تحقق بخشیدن به اصلی است که جهان بر آن قرار دارد؛اصل تعادل و توازن.معماری شهری و سازماندهی فضائی مکتب اصفهان بیش از پیش بر اصل تعادل و توازن استوار است.</a:t>
            </a:r>
            <a:endParaRPr lang="en-US" sz="2000" cap="all" dirty="0">
              <a:solidFill>
                <a:schemeClr val="tx1"/>
              </a:solidFill>
              <a:latin typeface="+mj-lt"/>
              <a:ea typeface="+mj-ea"/>
              <a:cs typeface="B Nazanin" pitchFamily="2" charset="-78"/>
            </a:endParaRPr>
          </a:p>
        </p:txBody>
      </p:sp>
    </p:spTree>
    <p:extLst>
      <p:ext uri="{BB962C8B-B14F-4D97-AF65-F5344CB8AC3E}">
        <p14:creationId xmlns:p14="http://schemas.microsoft.com/office/powerpoint/2010/main" val="4011748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3" name="Subtitle 2"/>
          <p:cNvSpPr>
            <a:spLocks noGrp="1"/>
          </p:cNvSpPr>
          <p:nvPr>
            <p:ph type="subTitle" idx="1"/>
          </p:nvPr>
        </p:nvSpPr>
        <p:spPr>
          <a:xfrm>
            <a:off x="2064361" y="1223890"/>
            <a:ext cx="7406640" cy="4135902"/>
          </a:xfrm>
        </p:spPr>
        <p:txBody>
          <a:bodyPr>
            <a:normAutofit/>
          </a:bodyPr>
          <a:lstStyle/>
          <a:p>
            <a:pPr algn="just" rtl="1"/>
            <a:r>
              <a:rPr lang="fa-IR" sz="2400" u="sng" dirty="0">
                <a:solidFill>
                  <a:schemeClr val="tx1"/>
                </a:solidFill>
                <a:cs typeface="B Kamran" panose="00000400000000000000" pitchFamily="2" charset="-78"/>
              </a:rPr>
              <a:t>مفاهیم وانگاره های مکتب اصفهان در شهرسازی</a:t>
            </a:r>
          </a:p>
          <a:p>
            <a:pPr algn="just" rtl="1"/>
            <a:r>
              <a:rPr lang="fa-IR" sz="2000" cap="all" dirty="0">
                <a:solidFill>
                  <a:schemeClr val="tx1"/>
                </a:solidFill>
                <a:latin typeface="+mj-lt"/>
                <a:ea typeface="+mj-ea"/>
                <a:cs typeface="B Nazanin" pitchFamily="2" charset="-78"/>
              </a:rPr>
              <a:t>مکتب اصفهان در شهرسازی از ایجاد نقطه گریز دید و توجه تام و تمام به یک نقطه حذر می کند.در مقابل هر نقطه ای از استقرار،منظره ای گشوده می شود و متناسب با مقیاس،عناصر متفاوت در ترکیب فضایی با هم قرار می گیرند.روان بودن و تداوم فضایی از دیگر ویژگی های این سبک است.</a:t>
            </a:r>
          </a:p>
          <a:p>
            <a:pPr algn="just" rtl="1"/>
            <a:r>
              <a:rPr lang="fa-IR" sz="2000" cap="all" dirty="0">
                <a:solidFill>
                  <a:schemeClr val="tx1"/>
                </a:solidFill>
                <a:latin typeface="+mj-lt"/>
                <a:ea typeface="+mj-ea"/>
                <a:cs typeface="B Nazanin" pitchFamily="2" charset="-78"/>
              </a:rPr>
              <a:t>مکتب اصفهان در پی ساخت بناهای یادمانی نبود ولی خود به یادمان تبدیل شد بدون آنکه فضاهای مسلط و بناهای سلطه گر را ایجاد کند ولی توانست مجموعه های با شکوهی را بنا کند که در گفتگو با مردم قرار می گیرند وبه آنها هویت می بخشند.مکتب اصفهان باعث ایجاد تحول در شهرگرایی،شهرنشینی و شهرسازی از شروع دوران معصر شد.این مکتب حتی بعد از سقوط دولت صفوی همچنان هویت خود را حفظ کرد.شهرهای شیراز،اصفهان و... در دوره حکومت افشاریه و زندیه نمایانگر این مکتب هستند.</a:t>
            </a:r>
            <a:endParaRPr lang="en-US" sz="2000" cap="all" dirty="0">
              <a:solidFill>
                <a:schemeClr val="tx1"/>
              </a:solidFill>
              <a:latin typeface="+mj-lt"/>
              <a:ea typeface="+mj-ea"/>
              <a:cs typeface="B Nazanin" pitchFamily="2" charset="-78"/>
            </a:endParaRPr>
          </a:p>
        </p:txBody>
      </p:sp>
    </p:spTree>
    <p:extLst>
      <p:ext uri="{BB962C8B-B14F-4D97-AF65-F5344CB8AC3E}">
        <p14:creationId xmlns:p14="http://schemas.microsoft.com/office/powerpoint/2010/main" val="669603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3" name="Subtitle 2"/>
          <p:cNvSpPr>
            <a:spLocks noGrp="1"/>
          </p:cNvSpPr>
          <p:nvPr>
            <p:ph type="subTitle" idx="1"/>
          </p:nvPr>
        </p:nvSpPr>
        <p:spPr>
          <a:xfrm>
            <a:off x="2064361" y="1223890"/>
            <a:ext cx="7406640" cy="4135902"/>
          </a:xfrm>
        </p:spPr>
        <p:txBody>
          <a:bodyPr>
            <a:normAutofit/>
          </a:bodyPr>
          <a:lstStyle/>
          <a:p>
            <a:pPr algn="just" rtl="1"/>
            <a:r>
              <a:rPr lang="fa-IR" sz="2400" u="sng" dirty="0">
                <a:solidFill>
                  <a:schemeClr val="tx1"/>
                </a:solidFill>
                <a:cs typeface="B Kamran" panose="00000400000000000000" pitchFamily="2" charset="-78"/>
              </a:rPr>
              <a:t>اصول و قواعد دستوری مکتب اصفهان</a:t>
            </a:r>
          </a:p>
          <a:p>
            <a:pPr algn="just" rtl="1"/>
            <a:r>
              <a:rPr lang="fa-IR" sz="2000" cap="all" dirty="0">
                <a:solidFill>
                  <a:schemeClr val="tx1"/>
                </a:solidFill>
                <a:latin typeface="+mj-lt"/>
                <a:ea typeface="+mj-ea"/>
                <a:cs typeface="B Nazanin" pitchFamily="2" charset="-78"/>
              </a:rPr>
              <a:t>با این مفهوم و انگاره ها و با این مصادیق و کالبدها،مکتب اصفهان موفق می شود تا معماری و شهرسازی را نیز بر پایه اصول و قواعدی قرار دهد که برآن مبنا دستگاه فلسفی خویش را بنا کرده بود.این اصول و قواعد سبب می شود که در این مکتب با زبان و بیانی مواجه شویم که علی رغم گویش های متفاوت مکانی از دستور زبانی ویژه تبعیت می کند.</a:t>
            </a:r>
          </a:p>
          <a:p>
            <a:pPr algn="just" rtl="1"/>
            <a:r>
              <a:rPr lang="fa-IR" sz="2000" cap="all" dirty="0">
                <a:solidFill>
                  <a:schemeClr val="tx1"/>
                </a:solidFill>
                <a:latin typeface="+mj-lt"/>
                <a:ea typeface="+mj-ea"/>
                <a:cs typeface="B Nazanin" pitchFamily="2" charset="-78"/>
              </a:rPr>
              <a:t>این دستور زبان بر مبنای دو بخش نظم مادی (زمینی):آب ، خاک ،گیاه و هوا و نظم معنایی (نظم مقدس):آسمانی، کیهانی استوار است. </a:t>
            </a:r>
          </a:p>
          <a:p>
            <a:pPr algn="just" rtl="1"/>
            <a:r>
              <a:rPr lang="fa-IR" sz="2000" cap="all" dirty="0">
                <a:solidFill>
                  <a:schemeClr val="tx1"/>
                </a:solidFill>
                <a:latin typeface="+mj-lt"/>
                <a:ea typeface="+mj-ea"/>
                <a:cs typeface="B Nazanin" pitchFamily="2" charset="-78"/>
              </a:rPr>
              <a:t>اصول  زبانی طراحی شهری در این مکتب را می توان به دو بخش اصول عام(ناظر بر ابعاد فلسفی و حکمی)  و اصول خاص تقسیم کرد.</a:t>
            </a:r>
          </a:p>
          <a:p>
            <a:pPr algn="just" rtl="1"/>
            <a:endParaRPr lang="en-US" dirty="0">
              <a:solidFill>
                <a:schemeClr val="tx1"/>
              </a:solidFill>
              <a:cs typeface="B Nazanin" pitchFamily="2" charset="-78"/>
            </a:endParaRPr>
          </a:p>
        </p:txBody>
      </p:sp>
    </p:spTree>
    <p:extLst>
      <p:ext uri="{BB962C8B-B14F-4D97-AF65-F5344CB8AC3E}">
        <p14:creationId xmlns:p14="http://schemas.microsoft.com/office/powerpoint/2010/main" val="1899297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3" name="Subtitle 2"/>
          <p:cNvSpPr>
            <a:spLocks noGrp="1"/>
          </p:cNvSpPr>
          <p:nvPr>
            <p:ph type="subTitle" idx="1"/>
          </p:nvPr>
        </p:nvSpPr>
        <p:spPr>
          <a:xfrm>
            <a:off x="2064361" y="1223890"/>
            <a:ext cx="7406640" cy="5176910"/>
          </a:xfrm>
        </p:spPr>
        <p:txBody>
          <a:bodyPr>
            <a:normAutofit/>
          </a:bodyPr>
          <a:lstStyle/>
          <a:p>
            <a:pPr algn="just" rtl="1"/>
            <a:r>
              <a:rPr lang="fa-IR" sz="2400" u="sng" dirty="0">
                <a:solidFill>
                  <a:schemeClr val="tx1"/>
                </a:solidFill>
                <a:cs typeface="B Kamran" panose="00000400000000000000" pitchFamily="2" charset="-78"/>
              </a:rPr>
              <a:t>اصول خاص</a:t>
            </a:r>
          </a:p>
          <a:p>
            <a:pPr algn="just" rtl="1"/>
            <a:r>
              <a:rPr lang="fa-IR" sz="2000" cap="all" dirty="0">
                <a:solidFill>
                  <a:schemeClr val="tx1"/>
                </a:solidFill>
                <a:latin typeface="+mj-lt"/>
                <a:ea typeface="+mj-ea"/>
                <a:cs typeface="B Nazanin" pitchFamily="2" charset="-78"/>
              </a:rPr>
              <a:t>اصول خاص یا اصولی که پایه زبان طراحی در معنای مادی را آن را می سازند را می توان بی هیچ اولویت و مزیتی به گونه ی زیر بیان کرد:</a:t>
            </a:r>
          </a:p>
          <a:p>
            <a:pPr algn="just" rtl="1"/>
            <a:r>
              <a:rPr lang="fa-IR" sz="2400" dirty="0">
                <a:solidFill>
                  <a:schemeClr val="tx1"/>
                </a:solidFill>
                <a:cs typeface="B Kamran" panose="00000400000000000000" pitchFamily="2" charset="-78"/>
              </a:rPr>
              <a:t>اصل سلسله مراتب </a:t>
            </a:r>
            <a:r>
              <a:rPr lang="fa-IR" dirty="0">
                <a:solidFill>
                  <a:schemeClr val="tx1"/>
                </a:solidFill>
                <a:cs typeface="B Nazanin" pitchFamily="2" charset="-78"/>
              </a:rPr>
              <a:t>: </a:t>
            </a:r>
            <a:r>
              <a:rPr lang="fa-IR" sz="2000" cap="all" dirty="0">
                <a:solidFill>
                  <a:schemeClr val="tx1"/>
                </a:solidFill>
                <a:latin typeface="+mj-lt"/>
                <a:ea typeface="+mj-ea"/>
                <a:cs typeface="B Nazanin" pitchFamily="2" charset="-78"/>
              </a:rPr>
              <a:t>بر اساس این اصل هر بنا یا مکان شهری در مکان سلسله مراتبی خود است و خارج از آن، از تعریف تهی است.برمبنای این اصل هر فضای شهری دارای درون و بیرون است.در درون زیرنظم های خود را شکل می دهد و در برون از نظم های فراتر تاثیر می پذیرد.</a:t>
            </a:r>
          </a:p>
          <a:p>
            <a:pPr algn="just" rtl="1"/>
            <a:r>
              <a:rPr lang="fa-IR" sz="2400" dirty="0">
                <a:solidFill>
                  <a:schemeClr val="tx1"/>
                </a:solidFill>
                <a:cs typeface="B Kamran" panose="00000400000000000000" pitchFamily="2" charset="-78"/>
              </a:rPr>
              <a:t>اصل کثرت :</a:t>
            </a:r>
            <a:r>
              <a:rPr lang="fa-IR" sz="2000" cap="all" dirty="0">
                <a:solidFill>
                  <a:schemeClr val="tx1"/>
                </a:solidFill>
                <a:latin typeface="+mj-lt"/>
                <a:ea typeface="+mj-ea"/>
                <a:cs typeface="B Nazanin" pitchFamily="2" charset="-78"/>
              </a:rPr>
              <a:t> بر اساس این اصل هر فضای شهری مایل به زیاد شدن و تنوع و گوناگونی است.</a:t>
            </a:r>
          </a:p>
          <a:p>
            <a:pPr algn="just" rtl="1"/>
            <a:r>
              <a:rPr lang="fa-IR" sz="2400" dirty="0">
                <a:solidFill>
                  <a:schemeClr val="tx1"/>
                </a:solidFill>
                <a:cs typeface="B Kamran" panose="00000400000000000000" pitchFamily="2" charset="-78"/>
              </a:rPr>
              <a:t>اصل وحدت </a:t>
            </a:r>
            <a:r>
              <a:rPr lang="fa-IR" sz="2000" cap="all" dirty="0">
                <a:solidFill>
                  <a:schemeClr val="tx1"/>
                </a:solidFill>
                <a:latin typeface="+mj-lt"/>
                <a:ea typeface="+mj-ea"/>
                <a:cs typeface="B Nazanin" pitchFamily="2" charset="-78"/>
              </a:rPr>
              <a:t>: فضای شهری به خودی خود روی به وحدت و یکسانی و همگونی دارد و دارای هویتی یگانه می شود جدا از چگونگی ترکیب اجزا وعناصرش.</a:t>
            </a:r>
          </a:p>
          <a:p>
            <a:pPr algn="just" rtl="1"/>
            <a:r>
              <a:rPr lang="fa-IR" sz="2400" dirty="0">
                <a:solidFill>
                  <a:schemeClr val="tx1"/>
                </a:solidFill>
                <a:cs typeface="B Kamran" panose="00000400000000000000" pitchFamily="2" charset="-78"/>
              </a:rPr>
              <a:t>اصل تمرکز </a:t>
            </a:r>
            <a:r>
              <a:rPr lang="fa-IR" sz="2000" cap="all" dirty="0">
                <a:solidFill>
                  <a:schemeClr val="tx1"/>
                </a:solidFill>
                <a:latin typeface="+mj-lt"/>
                <a:ea typeface="+mj-ea"/>
                <a:cs typeface="B Nazanin" pitchFamily="2" charset="-78"/>
              </a:rPr>
              <a:t>: متمرکز شدن فضای شهری به شهر اعتبار و هویت می بخشد و آن را از دیگر فضاها متمایز می سازد.</a:t>
            </a:r>
            <a:endParaRPr lang="en-US" sz="2000" cap="all" dirty="0">
              <a:solidFill>
                <a:schemeClr val="tx1"/>
              </a:solidFill>
              <a:latin typeface="+mj-lt"/>
              <a:ea typeface="+mj-ea"/>
              <a:cs typeface="B Nazanin" pitchFamily="2" charset="-78"/>
            </a:endParaRPr>
          </a:p>
        </p:txBody>
      </p:sp>
    </p:spTree>
    <p:extLst>
      <p:ext uri="{BB962C8B-B14F-4D97-AF65-F5344CB8AC3E}">
        <p14:creationId xmlns:p14="http://schemas.microsoft.com/office/powerpoint/2010/main" val="172862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3" name="Subtitle 2"/>
          <p:cNvSpPr>
            <a:spLocks noGrp="1"/>
          </p:cNvSpPr>
          <p:nvPr>
            <p:ph type="subTitle" idx="1"/>
          </p:nvPr>
        </p:nvSpPr>
        <p:spPr>
          <a:xfrm>
            <a:off x="2064361" y="1223890"/>
            <a:ext cx="7406640" cy="5176910"/>
          </a:xfrm>
        </p:spPr>
        <p:txBody>
          <a:bodyPr>
            <a:normAutofit/>
          </a:bodyPr>
          <a:lstStyle/>
          <a:p>
            <a:pPr algn="just" rtl="1"/>
            <a:r>
              <a:rPr lang="fa-IR" sz="2400" u="sng" dirty="0">
                <a:solidFill>
                  <a:schemeClr val="tx1"/>
                </a:solidFill>
                <a:cs typeface="B Kamran" panose="00000400000000000000" pitchFamily="2" charset="-78"/>
              </a:rPr>
              <a:t>اصول خاص</a:t>
            </a:r>
          </a:p>
          <a:p>
            <a:pPr algn="just" rtl="1"/>
            <a:r>
              <a:rPr lang="fa-IR" sz="2400" dirty="0">
                <a:solidFill>
                  <a:schemeClr val="tx1"/>
                </a:solidFill>
                <a:cs typeface="B Kamran" panose="00000400000000000000" pitchFamily="2" charset="-78"/>
              </a:rPr>
              <a:t>اصل</a:t>
            </a:r>
            <a:r>
              <a:rPr lang="fa-IR" b="1" dirty="0" smtClean="0">
                <a:solidFill>
                  <a:schemeClr val="tx1"/>
                </a:solidFill>
              </a:rPr>
              <a:t> </a:t>
            </a:r>
            <a:r>
              <a:rPr lang="fa-IR" sz="2400" dirty="0">
                <a:solidFill>
                  <a:schemeClr val="tx1"/>
                </a:solidFill>
                <a:cs typeface="B Kamran" panose="00000400000000000000" pitchFamily="2" charset="-78"/>
              </a:rPr>
              <a:t>عدم</a:t>
            </a:r>
            <a:r>
              <a:rPr lang="fa-IR" b="1" dirty="0">
                <a:solidFill>
                  <a:schemeClr val="tx1"/>
                </a:solidFill>
              </a:rPr>
              <a:t> </a:t>
            </a:r>
            <a:r>
              <a:rPr lang="fa-IR" sz="2400" dirty="0">
                <a:solidFill>
                  <a:schemeClr val="tx1"/>
                </a:solidFill>
                <a:cs typeface="B Kamran" panose="00000400000000000000" pitchFamily="2" charset="-78"/>
              </a:rPr>
              <a:t>تمرکز</a:t>
            </a:r>
            <a:r>
              <a:rPr lang="fa-IR" b="1" dirty="0">
                <a:solidFill>
                  <a:schemeClr val="tx1"/>
                </a:solidFill>
              </a:rPr>
              <a:t> </a:t>
            </a:r>
            <a:r>
              <a:rPr lang="fa-IR" sz="2000" cap="all" dirty="0">
                <a:solidFill>
                  <a:schemeClr val="tx1"/>
                </a:solidFill>
                <a:latin typeface="+mj-lt"/>
                <a:ea typeface="+mj-ea"/>
                <a:cs typeface="B Nazanin" pitchFamily="2" charset="-78"/>
              </a:rPr>
              <a:t>: پراکندگی فضای شهری باعث می شود که بیانی واحد در مکان هایی متفاوت به کارگرفته شود .توزیع متوازن فضاهای شهر علت اصلی یگانگی مفهوم شهر و فضاهای متفاوت آن می شود.</a:t>
            </a:r>
          </a:p>
          <a:p>
            <a:pPr algn="just" rtl="1"/>
            <a:r>
              <a:rPr lang="fa-IR" sz="2400" dirty="0">
                <a:solidFill>
                  <a:schemeClr val="tx1"/>
                </a:solidFill>
                <a:cs typeface="B Kamran" panose="00000400000000000000" pitchFamily="2" charset="-78"/>
              </a:rPr>
              <a:t>اصل تجمع </a:t>
            </a:r>
            <a:r>
              <a:rPr lang="fa-IR" sz="2000" cap="all" dirty="0">
                <a:solidFill>
                  <a:schemeClr val="tx1"/>
                </a:solidFill>
                <a:latin typeface="+mj-lt"/>
                <a:ea typeface="+mj-ea"/>
                <a:cs typeface="B Nazanin" pitchFamily="2" charset="-78"/>
              </a:rPr>
              <a:t>: جمع شدن عناصر متفاوت در یک مکان خاص مفهومی ویژه بدان می بخشد.</a:t>
            </a:r>
          </a:p>
          <a:p>
            <a:pPr algn="just" rtl="1"/>
            <a:r>
              <a:rPr lang="fa-IR" sz="2400" dirty="0">
                <a:solidFill>
                  <a:schemeClr val="tx1"/>
                </a:solidFill>
                <a:cs typeface="B Kamran" panose="00000400000000000000" pitchFamily="2" charset="-78"/>
              </a:rPr>
              <a:t>اصل تباین </a:t>
            </a:r>
            <a:r>
              <a:rPr lang="fa-IR" sz="2000" cap="all" dirty="0">
                <a:solidFill>
                  <a:schemeClr val="tx1"/>
                </a:solidFill>
                <a:latin typeface="+mj-lt"/>
                <a:ea typeface="+mj-ea"/>
                <a:cs typeface="B Nazanin" pitchFamily="2" charset="-78"/>
              </a:rPr>
              <a:t>: ناهمگونی عناصر و فضاهای شهری اصلی است که فضای شهری را از یکسانی و یکدستی رها کی کند. با استفاده از این اصل فضاهای متباین شهری نقشی اصلی در هویت بخشیدن به شهر ایفا می کنند.</a:t>
            </a:r>
          </a:p>
          <a:p>
            <a:pPr algn="just" rtl="1"/>
            <a:r>
              <a:rPr lang="fa-IR" sz="2400" dirty="0">
                <a:solidFill>
                  <a:schemeClr val="tx1"/>
                </a:solidFill>
                <a:cs typeface="B Kamran" panose="00000400000000000000" pitchFamily="2" charset="-78"/>
              </a:rPr>
              <a:t>اصل اتصال </a:t>
            </a:r>
            <a:r>
              <a:rPr lang="fa-IR" sz="2000" cap="all" dirty="0">
                <a:solidFill>
                  <a:schemeClr val="tx1"/>
                </a:solidFill>
                <a:latin typeface="+mj-lt"/>
                <a:ea typeface="+mj-ea"/>
                <a:cs typeface="B Nazanin" pitchFamily="2" charset="-78"/>
              </a:rPr>
              <a:t>: هر فضای شهری به دنبال وصل شدن به دیگر فضاهاست.هرگاه این اتصال ایجاد شود خانه ها و گنبدها شهر را نخواهند ساخت.</a:t>
            </a:r>
          </a:p>
        </p:txBody>
      </p:sp>
    </p:spTree>
    <p:extLst>
      <p:ext uri="{BB962C8B-B14F-4D97-AF65-F5344CB8AC3E}">
        <p14:creationId xmlns:p14="http://schemas.microsoft.com/office/powerpoint/2010/main" val="2387266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3" name="Subtitle 2"/>
          <p:cNvSpPr>
            <a:spLocks noGrp="1"/>
          </p:cNvSpPr>
          <p:nvPr>
            <p:ph type="subTitle" idx="1"/>
          </p:nvPr>
        </p:nvSpPr>
        <p:spPr>
          <a:xfrm>
            <a:off x="2064361" y="1223890"/>
            <a:ext cx="7406640" cy="5176910"/>
          </a:xfrm>
        </p:spPr>
        <p:txBody>
          <a:bodyPr>
            <a:normAutofit/>
          </a:bodyPr>
          <a:lstStyle/>
          <a:p>
            <a:pPr algn="just" rtl="1"/>
            <a:r>
              <a:rPr lang="fa-IR" sz="2400" u="sng" dirty="0">
                <a:solidFill>
                  <a:schemeClr val="tx1"/>
                </a:solidFill>
                <a:cs typeface="B Kamran" panose="00000400000000000000" pitchFamily="2" charset="-78"/>
              </a:rPr>
              <a:t>اصول خاص</a:t>
            </a:r>
          </a:p>
          <a:p>
            <a:pPr algn="just" rtl="1"/>
            <a:r>
              <a:rPr lang="fa-IR" sz="2400" dirty="0">
                <a:solidFill>
                  <a:schemeClr val="tx1"/>
                </a:solidFill>
                <a:cs typeface="B Kamran" panose="00000400000000000000" pitchFamily="2" charset="-78"/>
              </a:rPr>
              <a:t>اصل توازن : </a:t>
            </a:r>
            <a:r>
              <a:rPr lang="fa-IR" sz="2000" cap="all" dirty="0">
                <a:solidFill>
                  <a:schemeClr val="tx1"/>
                </a:solidFill>
                <a:latin typeface="+mj-lt"/>
                <a:ea typeface="+mj-ea"/>
                <a:cs typeface="B Nazanin" pitchFamily="2" charset="-78"/>
              </a:rPr>
              <a:t>شهر در موزونی فضاها و بناهای متشکله آن تعریف می شود؛در موزونی روابط فضایی اشکال و فعالیت ها.</a:t>
            </a:r>
            <a:endParaRPr lang="en-US" sz="2000" cap="all" dirty="0">
              <a:solidFill>
                <a:schemeClr val="tx1"/>
              </a:solidFill>
              <a:latin typeface="+mj-lt"/>
              <a:ea typeface="+mj-ea"/>
              <a:cs typeface="B Nazanin" pitchFamily="2" charset="-78"/>
            </a:endParaRPr>
          </a:p>
          <a:p>
            <a:pPr algn="just" rtl="1"/>
            <a:r>
              <a:rPr lang="fa-IR" sz="2400" dirty="0">
                <a:solidFill>
                  <a:schemeClr val="tx1"/>
                </a:solidFill>
                <a:cs typeface="B Kamran" panose="00000400000000000000" pitchFamily="2" charset="-78"/>
              </a:rPr>
              <a:t>اصل تناسب</a:t>
            </a:r>
            <a:r>
              <a:rPr lang="fa-IR" sz="2000" cap="all" dirty="0">
                <a:solidFill>
                  <a:schemeClr val="tx1"/>
                </a:solidFill>
                <a:latin typeface="+mj-lt"/>
                <a:ea typeface="+mj-ea"/>
                <a:cs typeface="B Nazanin" pitchFamily="2" charset="-78"/>
              </a:rPr>
              <a:t> :نسبت ابعاد و اندازه ها، نسبت احجام و ساختمان ها،نسبت سایه و روشن و... همگی اینها مواردی هستند که زیبایی جهان در تناسبات آن معنا می شود.</a:t>
            </a:r>
          </a:p>
          <a:p>
            <a:pPr algn="just" rtl="1"/>
            <a:r>
              <a:rPr lang="fa-IR" sz="2400" dirty="0">
                <a:solidFill>
                  <a:schemeClr val="tx1"/>
                </a:solidFill>
                <a:cs typeface="B Kamran" panose="00000400000000000000" pitchFamily="2" charset="-78"/>
              </a:rPr>
              <a:t>اصل قلمرو </a:t>
            </a:r>
            <a:r>
              <a:rPr lang="fa-IR" sz="2000" cap="all" dirty="0">
                <a:solidFill>
                  <a:schemeClr val="tx1"/>
                </a:solidFill>
                <a:latin typeface="+mj-lt"/>
                <a:ea typeface="+mj-ea"/>
                <a:cs typeface="B Nazanin" pitchFamily="2" charset="-78"/>
              </a:rPr>
              <a:t>: هر فضای شهری از مسکن تا شهر حریم خاص خود را دارد.قلمرو،مکانی می شود که در آن خودی و بیگانه تعریف می شوند و عبور از آن جز با اجازه میسر نخواهد بود.</a:t>
            </a:r>
          </a:p>
          <a:p>
            <a:pPr algn="just" rtl="1"/>
            <a:r>
              <a:rPr lang="fa-IR" sz="2400" dirty="0">
                <a:solidFill>
                  <a:schemeClr val="tx1"/>
                </a:solidFill>
                <a:cs typeface="B Kamran" panose="00000400000000000000" pitchFamily="2" charset="-78"/>
              </a:rPr>
              <a:t>اصل پیچیدگی </a:t>
            </a:r>
            <a:r>
              <a:rPr lang="fa-IR" sz="2000" cap="all" dirty="0">
                <a:solidFill>
                  <a:schemeClr val="tx1"/>
                </a:solidFill>
                <a:latin typeface="+mj-lt"/>
                <a:ea typeface="+mj-ea"/>
                <a:cs typeface="B Nazanin" pitchFamily="2" charset="-78"/>
              </a:rPr>
              <a:t>: فضای شهری زمانی معنا می یابد که در مکانی غیر معمول رخ دهد.</a:t>
            </a:r>
          </a:p>
          <a:p>
            <a:pPr algn="just" rtl="1"/>
            <a:r>
              <a:rPr lang="fa-IR" sz="2400" dirty="0">
                <a:solidFill>
                  <a:schemeClr val="tx1"/>
                </a:solidFill>
                <a:cs typeface="B Kamran" panose="00000400000000000000" pitchFamily="2" charset="-78"/>
              </a:rPr>
              <a:t>اصل ایجاز </a:t>
            </a:r>
            <a:r>
              <a:rPr lang="fa-IR" sz="2000" cap="all" dirty="0">
                <a:solidFill>
                  <a:schemeClr val="tx1"/>
                </a:solidFill>
                <a:latin typeface="+mj-lt"/>
                <a:ea typeface="+mj-ea"/>
                <a:cs typeface="B Nazanin" pitchFamily="2" charset="-78"/>
              </a:rPr>
              <a:t>: شهر و فضای شهری،مثل زبان و بیان از روشی تبعیت می کند که بتواند گسترده ترین مفهوم را در ساده ترین صورت بیان کند.رعایت این اصل یکی از بنیادی ترین دستورالعمل های زبان طراحی شهری در مکتب اصفهان است</a:t>
            </a:r>
            <a:endParaRPr lang="en-US" sz="2000" cap="all" dirty="0">
              <a:solidFill>
                <a:schemeClr val="tx1"/>
              </a:solidFill>
              <a:latin typeface="+mj-lt"/>
              <a:ea typeface="+mj-ea"/>
              <a:cs typeface="B Nazanin" pitchFamily="2" charset="-78"/>
            </a:endParaRPr>
          </a:p>
        </p:txBody>
      </p:sp>
    </p:spTree>
    <p:extLst>
      <p:ext uri="{BB962C8B-B14F-4D97-AF65-F5344CB8AC3E}">
        <p14:creationId xmlns:p14="http://schemas.microsoft.com/office/powerpoint/2010/main" val="132198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ساخت کالبدی شهر در دوره صفویه</a:t>
            </a:r>
            <a:endParaRPr lang="en-US" sz="2800" b="1" u="sng" dirty="0">
              <a:cs typeface="B Homa" panose="00000400000000000000" pitchFamily="2"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1920" y="927100"/>
            <a:ext cx="3929834" cy="5568188"/>
          </a:xfrm>
          <a:prstGeom prst="rect">
            <a:avLst/>
          </a:prstGeom>
        </p:spPr>
      </p:pic>
      <p:cxnSp>
        <p:nvCxnSpPr>
          <p:cNvPr id="5" name="Straight Arrow Connector 4"/>
          <p:cNvCxnSpPr/>
          <p:nvPr/>
        </p:nvCxnSpPr>
        <p:spPr>
          <a:xfrm flipH="1" flipV="1">
            <a:off x="3436620" y="3208020"/>
            <a:ext cx="2293620" cy="24384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6" name="Straight Arrow Connector 5"/>
          <p:cNvCxnSpPr/>
          <p:nvPr/>
        </p:nvCxnSpPr>
        <p:spPr>
          <a:xfrm flipH="1" flipV="1">
            <a:off x="5896837" y="1960880"/>
            <a:ext cx="176303" cy="78232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8" name="Straight Arrow Connector 7"/>
          <p:cNvCxnSpPr/>
          <p:nvPr/>
        </p:nvCxnSpPr>
        <p:spPr>
          <a:xfrm flipV="1">
            <a:off x="6044254" y="3377184"/>
            <a:ext cx="2139626" cy="12039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0" name="Straight Arrow Connector 9"/>
          <p:cNvCxnSpPr/>
          <p:nvPr/>
        </p:nvCxnSpPr>
        <p:spPr>
          <a:xfrm flipH="1">
            <a:off x="3436620" y="3595992"/>
            <a:ext cx="2293620" cy="33139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2" name="Straight Arrow Connector 11"/>
          <p:cNvCxnSpPr/>
          <p:nvPr/>
        </p:nvCxnSpPr>
        <p:spPr>
          <a:xfrm>
            <a:off x="5949134" y="3635940"/>
            <a:ext cx="2234746" cy="23850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flipV="1">
            <a:off x="6795997" y="2426278"/>
            <a:ext cx="1379771" cy="632828"/>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flipV="1">
            <a:off x="5949134" y="2912047"/>
            <a:ext cx="2234746" cy="53981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0" name="Straight Arrow Connector 19"/>
          <p:cNvCxnSpPr/>
          <p:nvPr/>
        </p:nvCxnSpPr>
        <p:spPr>
          <a:xfrm flipV="1">
            <a:off x="6365430" y="1946814"/>
            <a:ext cx="1810338" cy="78115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2" name="Straight Arrow Connector 21"/>
          <p:cNvCxnSpPr/>
          <p:nvPr/>
        </p:nvCxnSpPr>
        <p:spPr>
          <a:xfrm>
            <a:off x="6077776" y="3866734"/>
            <a:ext cx="2106104" cy="43609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4" name="Straight Arrow Connector 23"/>
          <p:cNvCxnSpPr/>
          <p:nvPr/>
        </p:nvCxnSpPr>
        <p:spPr>
          <a:xfrm flipH="1" flipV="1">
            <a:off x="3436620" y="2476084"/>
            <a:ext cx="2249102" cy="25641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7" name="Straight Arrow Connector 26"/>
          <p:cNvCxnSpPr/>
          <p:nvPr/>
        </p:nvCxnSpPr>
        <p:spPr>
          <a:xfrm flipH="1">
            <a:off x="3436620" y="3866734"/>
            <a:ext cx="2186941" cy="66942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0" name="Straight Arrow Connector 29"/>
          <p:cNvCxnSpPr/>
          <p:nvPr/>
        </p:nvCxnSpPr>
        <p:spPr>
          <a:xfrm flipH="1">
            <a:off x="3429001" y="3977227"/>
            <a:ext cx="2450628" cy="1189548"/>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35" name="TextBox 34"/>
          <p:cNvSpPr txBox="1"/>
          <p:nvPr/>
        </p:nvSpPr>
        <p:spPr>
          <a:xfrm>
            <a:off x="2726120" y="3058011"/>
            <a:ext cx="662940" cy="338554"/>
          </a:xfrm>
          <a:prstGeom prst="rect">
            <a:avLst/>
          </a:prstGeom>
          <a:solidFill>
            <a:srgbClr val="6600CC"/>
          </a:solidFill>
          <a:ln>
            <a:solidFill>
              <a:schemeClr val="bg1"/>
            </a:solidFill>
          </a:ln>
        </p:spPr>
        <p:txBody>
          <a:bodyPr wrap="square" rtlCol="0">
            <a:spAutoFit/>
          </a:bodyPr>
          <a:lstStyle/>
          <a:p>
            <a:pPr algn="ctr" rtl="1"/>
            <a:r>
              <a:rPr lang="fa-IR" sz="1600" dirty="0" smtClean="0">
                <a:solidFill>
                  <a:schemeClr val="bg1">
                    <a:lumMod val="85000"/>
                    <a:lumOff val="15000"/>
                  </a:schemeClr>
                </a:solidFill>
                <a:cs typeface="2  Nazanin" panose="00000400000000000000" pitchFamily="2" charset="-78"/>
              </a:rPr>
              <a:t>کوشک</a:t>
            </a:r>
            <a:endParaRPr lang="en-US" sz="1600" dirty="0">
              <a:solidFill>
                <a:schemeClr val="bg1">
                  <a:lumMod val="85000"/>
                  <a:lumOff val="15000"/>
                </a:schemeClr>
              </a:solidFill>
              <a:cs typeface="2  Nazanin" panose="00000400000000000000" pitchFamily="2" charset="-78"/>
            </a:endParaRPr>
          </a:p>
        </p:txBody>
      </p:sp>
      <p:sp>
        <p:nvSpPr>
          <p:cNvPr id="36" name="TextBox 35"/>
          <p:cNvSpPr txBox="1"/>
          <p:nvPr/>
        </p:nvSpPr>
        <p:spPr>
          <a:xfrm>
            <a:off x="5370470" y="1510523"/>
            <a:ext cx="994960" cy="338554"/>
          </a:xfrm>
          <a:prstGeom prst="rect">
            <a:avLst/>
          </a:prstGeom>
          <a:solidFill>
            <a:srgbClr val="6600CC"/>
          </a:solidFill>
          <a:ln>
            <a:solidFill>
              <a:schemeClr val="bg1"/>
            </a:solidFill>
          </a:ln>
        </p:spPr>
        <p:txBody>
          <a:bodyPr wrap="square" rtlCol="0">
            <a:spAutoFit/>
          </a:bodyPr>
          <a:lstStyle/>
          <a:p>
            <a:pPr algn="ctr" rtl="1"/>
            <a:r>
              <a:rPr lang="fa-IR" sz="1600" dirty="0" smtClean="0">
                <a:solidFill>
                  <a:schemeClr val="bg1">
                    <a:lumMod val="85000"/>
                    <a:lumOff val="15000"/>
                  </a:schemeClr>
                </a:solidFill>
                <a:cs typeface="2  Nazanin" panose="00000400000000000000" pitchFamily="2" charset="-78"/>
              </a:rPr>
              <a:t>مسجد جامع</a:t>
            </a:r>
            <a:endParaRPr lang="en-US" sz="1600" dirty="0">
              <a:solidFill>
                <a:schemeClr val="bg1">
                  <a:lumMod val="85000"/>
                  <a:lumOff val="15000"/>
                </a:schemeClr>
              </a:solidFill>
              <a:cs typeface="2  Nazanin" panose="00000400000000000000" pitchFamily="2" charset="-78"/>
            </a:endParaRPr>
          </a:p>
        </p:txBody>
      </p:sp>
      <p:sp>
        <p:nvSpPr>
          <p:cNvPr id="37" name="TextBox 36"/>
          <p:cNvSpPr txBox="1"/>
          <p:nvPr/>
        </p:nvSpPr>
        <p:spPr>
          <a:xfrm>
            <a:off x="8279000" y="3178078"/>
            <a:ext cx="662940" cy="338554"/>
          </a:xfrm>
          <a:prstGeom prst="rect">
            <a:avLst/>
          </a:prstGeom>
          <a:solidFill>
            <a:srgbClr val="6600CC"/>
          </a:solidFill>
          <a:ln>
            <a:solidFill>
              <a:schemeClr val="bg1"/>
            </a:solidFill>
          </a:ln>
        </p:spPr>
        <p:txBody>
          <a:bodyPr wrap="square" rtlCol="0">
            <a:spAutoFit/>
          </a:bodyPr>
          <a:lstStyle/>
          <a:p>
            <a:pPr algn="ctr" rtl="1"/>
            <a:r>
              <a:rPr lang="fa-IR" sz="1600" dirty="0" smtClean="0">
                <a:solidFill>
                  <a:schemeClr val="bg1">
                    <a:lumMod val="85000"/>
                    <a:lumOff val="15000"/>
                  </a:schemeClr>
                </a:solidFill>
                <a:cs typeface="2  Nazanin" panose="00000400000000000000" pitchFamily="2" charset="-78"/>
              </a:rPr>
              <a:t>مسجد</a:t>
            </a:r>
            <a:endParaRPr lang="en-US" sz="1600" dirty="0">
              <a:solidFill>
                <a:schemeClr val="bg1">
                  <a:lumMod val="85000"/>
                  <a:lumOff val="15000"/>
                </a:schemeClr>
              </a:solidFill>
              <a:cs typeface="2  Nazanin" panose="00000400000000000000" pitchFamily="2" charset="-78"/>
            </a:endParaRPr>
          </a:p>
        </p:txBody>
      </p:sp>
      <p:sp>
        <p:nvSpPr>
          <p:cNvPr id="38" name="TextBox 37"/>
          <p:cNvSpPr txBox="1"/>
          <p:nvPr/>
        </p:nvSpPr>
        <p:spPr>
          <a:xfrm>
            <a:off x="2727961" y="3824730"/>
            <a:ext cx="662940" cy="338554"/>
          </a:xfrm>
          <a:prstGeom prst="rect">
            <a:avLst/>
          </a:prstGeom>
          <a:solidFill>
            <a:srgbClr val="6600CC"/>
          </a:solidFill>
          <a:ln>
            <a:solidFill>
              <a:schemeClr val="bg1"/>
            </a:solidFill>
          </a:ln>
        </p:spPr>
        <p:txBody>
          <a:bodyPr wrap="square" rtlCol="0">
            <a:spAutoFit/>
          </a:bodyPr>
          <a:lstStyle/>
          <a:p>
            <a:pPr algn="ctr" rtl="1"/>
            <a:r>
              <a:rPr lang="fa-IR" sz="1600" dirty="0" smtClean="0">
                <a:solidFill>
                  <a:schemeClr val="bg1">
                    <a:lumMod val="85000"/>
                    <a:lumOff val="15000"/>
                  </a:schemeClr>
                </a:solidFill>
                <a:cs typeface="2  Nazanin" panose="00000400000000000000" pitchFamily="2" charset="-78"/>
              </a:rPr>
              <a:t>دیوان</a:t>
            </a:r>
            <a:endParaRPr lang="en-US" sz="1600" dirty="0">
              <a:solidFill>
                <a:schemeClr val="bg1">
                  <a:lumMod val="85000"/>
                  <a:lumOff val="15000"/>
                </a:schemeClr>
              </a:solidFill>
              <a:cs typeface="2  Nazanin" panose="00000400000000000000" pitchFamily="2" charset="-78"/>
            </a:endParaRPr>
          </a:p>
        </p:txBody>
      </p:sp>
      <p:sp>
        <p:nvSpPr>
          <p:cNvPr id="39" name="TextBox 38"/>
          <p:cNvSpPr txBox="1"/>
          <p:nvPr/>
        </p:nvSpPr>
        <p:spPr>
          <a:xfrm>
            <a:off x="8279000" y="3697457"/>
            <a:ext cx="662940" cy="338554"/>
          </a:xfrm>
          <a:prstGeom prst="rect">
            <a:avLst/>
          </a:prstGeom>
          <a:solidFill>
            <a:srgbClr val="6600CC"/>
          </a:solidFill>
          <a:ln>
            <a:solidFill>
              <a:schemeClr val="bg1"/>
            </a:solidFill>
          </a:ln>
        </p:spPr>
        <p:txBody>
          <a:bodyPr wrap="square" rtlCol="0">
            <a:spAutoFit/>
          </a:bodyPr>
          <a:lstStyle/>
          <a:p>
            <a:pPr algn="ctr" rtl="1"/>
            <a:r>
              <a:rPr lang="fa-IR" sz="1600" dirty="0" smtClean="0">
                <a:solidFill>
                  <a:schemeClr val="bg1">
                    <a:lumMod val="85000"/>
                    <a:lumOff val="15000"/>
                  </a:schemeClr>
                </a:solidFill>
                <a:cs typeface="2  Nazanin" panose="00000400000000000000" pitchFamily="2" charset="-78"/>
              </a:rPr>
              <a:t>مدرسه</a:t>
            </a:r>
            <a:endParaRPr lang="en-US" sz="1600" dirty="0">
              <a:solidFill>
                <a:schemeClr val="bg1">
                  <a:lumMod val="85000"/>
                  <a:lumOff val="15000"/>
                </a:schemeClr>
              </a:solidFill>
              <a:cs typeface="2  Nazanin" panose="00000400000000000000" pitchFamily="2" charset="-78"/>
            </a:endParaRPr>
          </a:p>
        </p:txBody>
      </p:sp>
      <p:sp>
        <p:nvSpPr>
          <p:cNvPr id="40" name="TextBox 39"/>
          <p:cNvSpPr txBox="1"/>
          <p:nvPr/>
        </p:nvSpPr>
        <p:spPr>
          <a:xfrm>
            <a:off x="8279000" y="2201495"/>
            <a:ext cx="662940" cy="338554"/>
          </a:xfrm>
          <a:prstGeom prst="rect">
            <a:avLst/>
          </a:prstGeom>
          <a:solidFill>
            <a:srgbClr val="6600CC"/>
          </a:solidFill>
          <a:ln>
            <a:solidFill>
              <a:schemeClr val="bg1"/>
            </a:solidFill>
          </a:ln>
        </p:spPr>
        <p:txBody>
          <a:bodyPr wrap="square" rtlCol="0">
            <a:spAutoFit/>
          </a:bodyPr>
          <a:lstStyle/>
          <a:p>
            <a:pPr algn="ctr" rtl="1"/>
            <a:r>
              <a:rPr lang="fa-IR" sz="1600" dirty="0" smtClean="0">
                <a:solidFill>
                  <a:schemeClr val="bg1">
                    <a:lumMod val="85000"/>
                    <a:lumOff val="15000"/>
                  </a:schemeClr>
                </a:solidFill>
                <a:cs typeface="2  Nazanin" panose="00000400000000000000" pitchFamily="2" charset="-78"/>
              </a:rPr>
              <a:t>گذر</a:t>
            </a:r>
            <a:endParaRPr lang="en-US" sz="1600" dirty="0">
              <a:solidFill>
                <a:schemeClr val="bg1">
                  <a:lumMod val="85000"/>
                  <a:lumOff val="15000"/>
                </a:schemeClr>
              </a:solidFill>
              <a:cs typeface="2  Nazanin" panose="00000400000000000000" pitchFamily="2" charset="-78"/>
            </a:endParaRPr>
          </a:p>
        </p:txBody>
      </p:sp>
      <p:sp>
        <p:nvSpPr>
          <p:cNvPr id="41" name="TextBox 40"/>
          <p:cNvSpPr txBox="1"/>
          <p:nvPr/>
        </p:nvSpPr>
        <p:spPr>
          <a:xfrm>
            <a:off x="8279000" y="2658700"/>
            <a:ext cx="662940" cy="338554"/>
          </a:xfrm>
          <a:prstGeom prst="rect">
            <a:avLst/>
          </a:prstGeom>
          <a:solidFill>
            <a:srgbClr val="6600CC"/>
          </a:solidFill>
          <a:ln>
            <a:solidFill>
              <a:schemeClr val="bg1"/>
            </a:solidFill>
          </a:ln>
        </p:spPr>
        <p:txBody>
          <a:bodyPr wrap="square" rtlCol="0">
            <a:spAutoFit/>
          </a:bodyPr>
          <a:lstStyle/>
          <a:p>
            <a:pPr algn="ctr" rtl="1"/>
            <a:r>
              <a:rPr lang="fa-IR" sz="1600" dirty="0" smtClean="0">
                <a:solidFill>
                  <a:schemeClr val="bg1">
                    <a:lumMod val="85000"/>
                    <a:lumOff val="15000"/>
                  </a:schemeClr>
                </a:solidFill>
                <a:cs typeface="2  Nazanin" panose="00000400000000000000" pitchFamily="2" charset="-78"/>
              </a:rPr>
              <a:t>میدان</a:t>
            </a:r>
            <a:endParaRPr lang="en-US" sz="1600" dirty="0">
              <a:solidFill>
                <a:schemeClr val="bg1">
                  <a:lumMod val="85000"/>
                  <a:lumOff val="15000"/>
                </a:schemeClr>
              </a:solidFill>
              <a:cs typeface="2  Nazanin" panose="00000400000000000000" pitchFamily="2" charset="-78"/>
            </a:endParaRPr>
          </a:p>
        </p:txBody>
      </p:sp>
      <p:sp>
        <p:nvSpPr>
          <p:cNvPr id="45" name="TextBox 44"/>
          <p:cNvSpPr txBox="1"/>
          <p:nvPr/>
        </p:nvSpPr>
        <p:spPr>
          <a:xfrm>
            <a:off x="8278446" y="1724483"/>
            <a:ext cx="662940" cy="338554"/>
          </a:xfrm>
          <a:prstGeom prst="rect">
            <a:avLst/>
          </a:prstGeom>
          <a:solidFill>
            <a:srgbClr val="6600CC"/>
          </a:solidFill>
          <a:ln>
            <a:solidFill>
              <a:schemeClr val="bg1"/>
            </a:solidFill>
          </a:ln>
        </p:spPr>
        <p:txBody>
          <a:bodyPr wrap="square" rtlCol="0">
            <a:spAutoFit/>
          </a:bodyPr>
          <a:lstStyle/>
          <a:p>
            <a:pPr algn="ctr" rtl="1"/>
            <a:r>
              <a:rPr lang="fa-IR" sz="1600" dirty="0" smtClean="0">
                <a:solidFill>
                  <a:schemeClr val="bg1">
                    <a:lumMod val="85000"/>
                    <a:lumOff val="15000"/>
                  </a:schemeClr>
                </a:solidFill>
                <a:cs typeface="2  Nazanin" panose="00000400000000000000" pitchFamily="2" charset="-78"/>
              </a:rPr>
              <a:t>حمام</a:t>
            </a:r>
            <a:endParaRPr lang="en-US" sz="1600" dirty="0">
              <a:solidFill>
                <a:schemeClr val="bg1">
                  <a:lumMod val="85000"/>
                  <a:lumOff val="15000"/>
                </a:schemeClr>
              </a:solidFill>
              <a:cs typeface="2  Nazanin" panose="00000400000000000000" pitchFamily="2" charset="-78"/>
            </a:endParaRPr>
          </a:p>
        </p:txBody>
      </p:sp>
      <p:sp>
        <p:nvSpPr>
          <p:cNvPr id="46" name="TextBox 45"/>
          <p:cNvSpPr txBox="1"/>
          <p:nvPr/>
        </p:nvSpPr>
        <p:spPr>
          <a:xfrm>
            <a:off x="8273379" y="4195183"/>
            <a:ext cx="662940" cy="307777"/>
          </a:xfrm>
          <a:prstGeom prst="rect">
            <a:avLst/>
          </a:prstGeom>
          <a:solidFill>
            <a:srgbClr val="6600CC"/>
          </a:solidFill>
          <a:ln>
            <a:solidFill>
              <a:schemeClr val="bg1"/>
            </a:solidFill>
          </a:ln>
        </p:spPr>
        <p:txBody>
          <a:bodyPr wrap="square" rtlCol="0">
            <a:spAutoFit/>
          </a:bodyPr>
          <a:lstStyle/>
          <a:p>
            <a:pPr algn="ctr" rtl="1"/>
            <a:r>
              <a:rPr lang="fa-IR" sz="1400" dirty="0" smtClean="0">
                <a:solidFill>
                  <a:schemeClr val="bg1">
                    <a:lumMod val="85000"/>
                    <a:lumOff val="15000"/>
                  </a:schemeClr>
                </a:solidFill>
                <a:cs typeface="2  Nazanin" panose="00000400000000000000" pitchFamily="2" charset="-78"/>
              </a:rPr>
              <a:t>کاروانسرا</a:t>
            </a:r>
            <a:endParaRPr lang="en-US" sz="1600" dirty="0">
              <a:solidFill>
                <a:schemeClr val="bg1">
                  <a:lumMod val="85000"/>
                  <a:lumOff val="15000"/>
                </a:schemeClr>
              </a:solidFill>
              <a:cs typeface="2  Nazanin" panose="00000400000000000000" pitchFamily="2" charset="-78"/>
            </a:endParaRPr>
          </a:p>
        </p:txBody>
      </p:sp>
      <p:sp>
        <p:nvSpPr>
          <p:cNvPr id="49" name="TextBox 48"/>
          <p:cNvSpPr txBox="1"/>
          <p:nvPr/>
        </p:nvSpPr>
        <p:spPr>
          <a:xfrm>
            <a:off x="2722064" y="2317860"/>
            <a:ext cx="662940" cy="338554"/>
          </a:xfrm>
          <a:prstGeom prst="rect">
            <a:avLst/>
          </a:prstGeom>
          <a:solidFill>
            <a:srgbClr val="6600CC"/>
          </a:solidFill>
          <a:ln>
            <a:solidFill>
              <a:schemeClr val="bg1"/>
            </a:solidFill>
          </a:ln>
        </p:spPr>
        <p:txBody>
          <a:bodyPr wrap="square" rtlCol="0">
            <a:spAutoFit/>
          </a:bodyPr>
          <a:lstStyle/>
          <a:p>
            <a:pPr algn="ctr" rtl="1"/>
            <a:r>
              <a:rPr lang="fa-IR" sz="1600" dirty="0" smtClean="0">
                <a:solidFill>
                  <a:schemeClr val="bg1">
                    <a:lumMod val="85000"/>
                    <a:lumOff val="15000"/>
                  </a:schemeClr>
                </a:solidFill>
                <a:cs typeface="2  Nazanin" panose="00000400000000000000" pitchFamily="2" charset="-78"/>
              </a:rPr>
              <a:t>شهر</a:t>
            </a:r>
            <a:endParaRPr lang="en-US" sz="1600" dirty="0">
              <a:solidFill>
                <a:schemeClr val="bg1">
                  <a:lumMod val="85000"/>
                  <a:lumOff val="15000"/>
                </a:schemeClr>
              </a:solidFill>
              <a:cs typeface="2  Nazanin" panose="00000400000000000000" pitchFamily="2" charset="-78"/>
            </a:endParaRPr>
          </a:p>
        </p:txBody>
      </p:sp>
      <p:sp>
        <p:nvSpPr>
          <p:cNvPr id="50" name="TextBox 49"/>
          <p:cNvSpPr txBox="1"/>
          <p:nvPr/>
        </p:nvSpPr>
        <p:spPr>
          <a:xfrm>
            <a:off x="2720340" y="4433502"/>
            <a:ext cx="662940" cy="276999"/>
          </a:xfrm>
          <a:prstGeom prst="rect">
            <a:avLst/>
          </a:prstGeom>
          <a:solidFill>
            <a:srgbClr val="6600CC"/>
          </a:solidFill>
          <a:ln>
            <a:solidFill>
              <a:schemeClr val="bg1"/>
            </a:solidFill>
          </a:ln>
        </p:spPr>
        <p:txBody>
          <a:bodyPr wrap="square" rtlCol="0">
            <a:spAutoFit/>
          </a:bodyPr>
          <a:lstStyle/>
          <a:p>
            <a:pPr algn="ctr" rtl="1"/>
            <a:r>
              <a:rPr lang="fa-IR" sz="1200" dirty="0" smtClean="0">
                <a:solidFill>
                  <a:schemeClr val="bg1">
                    <a:lumMod val="85000"/>
                    <a:lumOff val="15000"/>
                  </a:schemeClr>
                </a:solidFill>
                <a:cs typeface="2  Nazanin" panose="00000400000000000000" pitchFamily="2" charset="-78"/>
              </a:rPr>
              <a:t>دباغ خانه</a:t>
            </a:r>
            <a:endParaRPr lang="en-US" sz="1200" dirty="0">
              <a:solidFill>
                <a:schemeClr val="bg1">
                  <a:lumMod val="85000"/>
                  <a:lumOff val="15000"/>
                </a:schemeClr>
              </a:solidFill>
              <a:cs typeface="2  Nazanin" panose="00000400000000000000" pitchFamily="2" charset="-78"/>
            </a:endParaRPr>
          </a:p>
        </p:txBody>
      </p:sp>
      <p:sp>
        <p:nvSpPr>
          <p:cNvPr id="53" name="TextBox 52"/>
          <p:cNvSpPr txBox="1"/>
          <p:nvPr/>
        </p:nvSpPr>
        <p:spPr>
          <a:xfrm>
            <a:off x="2720340" y="5030944"/>
            <a:ext cx="662940" cy="338554"/>
          </a:xfrm>
          <a:prstGeom prst="rect">
            <a:avLst/>
          </a:prstGeom>
          <a:solidFill>
            <a:srgbClr val="6600CC"/>
          </a:solidFill>
          <a:ln>
            <a:solidFill>
              <a:schemeClr val="bg1"/>
            </a:solidFill>
          </a:ln>
        </p:spPr>
        <p:txBody>
          <a:bodyPr wrap="square" rtlCol="0">
            <a:spAutoFit/>
          </a:bodyPr>
          <a:lstStyle/>
          <a:p>
            <a:pPr algn="ctr" rtl="1"/>
            <a:r>
              <a:rPr lang="fa-IR" sz="1600" dirty="0" smtClean="0">
                <a:solidFill>
                  <a:schemeClr val="bg1">
                    <a:lumMod val="85000"/>
                    <a:lumOff val="15000"/>
                  </a:schemeClr>
                </a:solidFill>
                <a:cs typeface="2  Nazanin" panose="00000400000000000000" pitchFamily="2" charset="-78"/>
              </a:rPr>
              <a:t>دروازه</a:t>
            </a:r>
            <a:endParaRPr lang="en-US" sz="1600" dirty="0">
              <a:solidFill>
                <a:schemeClr val="bg1">
                  <a:lumMod val="85000"/>
                  <a:lumOff val="15000"/>
                </a:schemeClr>
              </a:solidFill>
              <a:cs typeface="2  Nazanin" panose="00000400000000000000" pitchFamily="2" charset="-78"/>
            </a:endParaRPr>
          </a:p>
        </p:txBody>
      </p:sp>
    </p:spTree>
    <p:extLst>
      <p:ext uri="{BB962C8B-B14F-4D97-AF65-F5344CB8AC3E}">
        <p14:creationId xmlns:p14="http://schemas.microsoft.com/office/powerpoint/2010/main" val="32725935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p:cNvSpPr>
            <a:spLocks noGrp="1"/>
          </p:cNvSpPr>
          <p:nvPr>
            <p:ph type="subTitle" idx="1"/>
          </p:nvPr>
        </p:nvSpPr>
        <p:spPr>
          <a:xfrm>
            <a:off x="2064360" y="1155437"/>
            <a:ext cx="7406640" cy="4868552"/>
          </a:xfrm>
        </p:spPr>
        <p:txBody>
          <a:bodyPr>
            <a:normAutofit/>
          </a:bodyPr>
          <a:lstStyle/>
          <a:p>
            <a:pPr algn="just" rtl="1"/>
            <a:r>
              <a:rPr lang="fa-IR" sz="2000" dirty="0">
                <a:solidFill>
                  <a:schemeClr val="tx1"/>
                </a:solidFill>
                <a:cs typeface="B Nazanin" pitchFamily="2" charset="-78"/>
              </a:rPr>
              <a:t>فرو پاشی دولت متمرکز و عدم شکل گیری آن تا سه قرن سبب می شود تا بلافاصله بعد از حمله ی مغول مذاهب و فرقه های مختلف اسلامی اعلام هویت مستقل کنند. و هر یک در منطقه تحت نفوذ خویش به سازمان سیاسی-عقیدتی تغییر شکل یابند. مذهب شیعه و فرق عرفانی متعدد وابسته بدان در خطه ی ایران بسط و گسترش بسیار می یابند.</a:t>
            </a:r>
          </a:p>
          <a:p>
            <a:pPr algn="just" rtl="1"/>
            <a:r>
              <a:rPr lang="fa-IR" sz="2000" dirty="0">
                <a:solidFill>
                  <a:schemeClr val="tx1"/>
                </a:solidFill>
                <a:cs typeface="B Nazanin" pitchFamily="2" charset="-78"/>
              </a:rPr>
              <a:t>حکومت صفوی با تکیه بر مفاهیم عرفانی از سویی و تکیه بر تعابیر و تفاسیر شریعت از نظرگاه مذهب شیعه از سوی دیگر موفق می گرددتا پایگاه اجتماعی بسیار گسترده ای در خطه ای بس وسیع را بدست آورد.</a:t>
            </a:r>
          </a:p>
          <a:p>
            <a:pPr algn="just" rtl="1"/>
            <a:endParaRPr lang="fa-IR" sz="2000" dirty="0">
              <a:solidFill>
                <a:schemeClr val="tx1"/>
              </a:solidFill>
              <a:cs typeface="B Nazanin" pitchFamily="2" charset="-78"/>
            </a:endParaRPr>
          </a:p>
          <a:p>
            <a:pPr algn="just" rtl="1"/>
            <a:r>
              <a:rPr lang="fa-IR" sz="2000" dirty="0">
                <a:solidFill>
                  <a:schemeClr val="tx1"/>
                </a:solidFill>
                <a:cs typeface="B Nazanin" pitchFamily="2" charset="-78"/>
              </a:rPr>
              <a:t>دولت صفوی متمرکز ترین دولت ایرانی دوره اسلامی بعد از دولت قاهر ساسانی را پی می نهد..</a:t>
            </a:r>
          </a:p>
          <a:p>
            <a:pPr algn="just" rtl="1"/>
            <a:r>
              <a:rPr lang="fa-IR" sz="2000" dirty="0">
                <a:solidFill>
                  <a:schemeClr val="tx1"/>
                </a:solidFill>
                <a:cs typeface="B Nazanin" pitchFamily="2" charset="-78"/>
              </a:rPr>
              <a:t>شاه اسماعیل موسس این سلسله بود و شاه عباس اول آن را به اوج رساند.</a:t>
            </a:r>
          </a:p>
          <a:p>
            <a:pPr algn="r"/>
            <a:endParaRPr lang="en-US" sz="1800" dirty="0">
              <a:solidFill>
                <a:schemeClr val="tx1"/>
              </a:solidFill>
            </a:endParaRPr>
          </a:p>
        </p:txBody>
      </p:sp>
      <p:sp>
        <p:nvSpPr>
          <p:cNvPr id="4" name="TextBox 3"/>
          <p:cNvSpPr txBox="1"/>
          <p:nvPr/>
        </p:nvSpPr>
        <p:spPr>
          <a:xfrm>
            <a:off x="787790" y="235130"/>
            <a:ext cx="10269415" cy="523220"/>
          </a:xfrm>
          <a:prstGeom prst="rect">
            <a:avLst/>
          </a:prstGeom>
          <a:noFill/>
        </p:spPr>
        <p:txBody>
          <a:bodyPr wrap="square" rtlCol="0">
            <a:spAutoFit/>
          </a:bodyPr>
          <a:lstStyle/>
          <a:p>
            <a:pPr algn="ctr" rtl="1"/>
            <a:r>
              <a:rPr lang="fa-IR" sz="2800" b="1" u="sng" dirty="0">
                <a:cs typeface="B Homa" panose="00000400000000000000" pitchFamily="2" charset="-78"/>
              </a:rPr>
              <a:t>ساخت و بافت شهر از قرن یازدهم تا قرن سیزدهم</a:t>
            </a:r>
            <a:endParaRPr lang="en-US" sz="2800" b="1" u="sng" dirty="0">
              <a:cs typeface="B Homa" panose="00000400000000000000" pitchFamily="2" charset="-78"/>
            </a:endParaRPr>
          </a:p>
        </p:txBody>
      </p:sp>
      <p:sp>
        <p:nvSpPr>
          <p:cNvPr id="6" name="TextBox 5"/>
          <p:cNvSpPr txBox="1"/>
          <p:nvPr/>
        </p:nvSpPr>
        <p:spPr>
          <a:xfrm>
            <a:off x="7268713" y="3589713"/>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87)</a:t>
            </a:r>
            <a:endParaRPr lang="en-US" cap="none" dirty="0">
              <a:solidFill>
                <a:schemeClr val="tx1"/>
              </a:solidFill>
              <a:latin typeface="+mn-lt"/>
              <a:ea typeface="+mn-ea"/>
            </a:endParaRPr>
          </a:p>
        </p:txBody>
      </p:sp>
    </p:spTree>
    <p:extLst>
      <p:ext uri="{BB962C8B-B14F-4D97-AF65-F5344CB8AC3E}">
        <p14:creationId xmlns:p14="http://schemas.microsoft.com/office/powerpoint/2010/main" val="11339154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fade">
                                      <p:cBhvr>
                                        <p:cTn id="26" dur="1000"/>
                                        <p:tgtEl>
                                          <p:spTgt spid="2">
                                            <p:txEl>
                                              <p:pRg st="3" end="3"/>
                                            </p:txEl>
                                          </p:spTgt>
                                        </p:tgtEl>
                                      </p:cBhvr>
                                    </p:animEffect>
                                    <p:anim calcmode="lin" valueType="num">
                                      <p:cBhvr>
                                        <p:cTn id="27"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Effect transition="in" filter="fade">
                                      <p:cBhvr>
                                        <p:cTn id="33" dur="1000"/>
                                        <p:tgtEl>
                                          <p:spTgt spid="2">
                                            <p:txEl>
                                              <p:pRg st="4" end="4"/>
                                            </p:txEl>
                                          </p:spTgt>
                                        </p:tgtEl>
                                      </p:cBhvr>
                                    </p:animEffect>
                                    <p:anim calcmode="lin" valueType="num">
                                      <p:cBhvr>
                                        <p:cTn id="34"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منابع</a:t>
            </a:r>
            <a:endParaRPr lang="en-US" sz="2800" b="1" u="sng" dirty="0">
              <a:cs typeface="B Homa" panose="00000400000000000000" pitchFamily="2" charset="-78"/>
            </a:endParaRPr>
          </a:p>
        </p:txBody>
      </p:sp>
      <p:sp>
        <p:nvSpPr>
          <p:cNvPr id="3" name="Subtitle 4"/>
          <p:cNvSpPr>
            <a:spLocks noGrp="1"/>
          </p:cNvSpPr>
          <p:nvPr>
            <p:ph type="subTitle" idx="1"/>
          </p:nvPr>
        </p:nvSpPr>
        <p:spPr>
          <a:xfrm>
            <a:off x="2064361" y="1267321"/>
            <a:ext cx="7406640" cy="1495808"/>
          </a:xfrm>
        </p:spPr>
        <p:txBody>
          <a:bodyPr>
            <a:normAutofit/>
          </a:bodyPr>
          <a:lstStyle/>
          <a:p>
            <a:pPr algn="r"/>
            <a:r>
              <a:rPr lang="fa-IR" sz="2000" dirty="0">
                <a:cs typeface="B Nazanin" pitchFamily="2" charset="-78"/>
              </a:rPr>
              <a:t>حبیبی، سید محسن، از شار تا شهر، موسسه انتشارات و چاپ دانشگاه تهران، 1393</a:t>
            </a:r>
          </a:p>
          <a:p>
            <a:pPr algn="r"/>
            <a:endParaRPr lang="fa-IR" sz="2000" dirty="0">
              <a:cs typeface="B Nazanin" pitchFamily="2" charset="-78"/>
            </a:endParaRPr>
          </a:p>
          <a:p>
            <a:pPr algn="r"/>
            <a:r>
              <a:rPr lang="fa-IR" sz="2000" dirty="0">
                <a:cs typeface="B Nazanin" pitchFamily="2" charset="-78"/>
              </a:rPr>
              <a:t>پاکزاد،جهانشاه،تاریخ شهر و شهرنشینی در ایران،انتشارات ارمانشهر،1390</a:t>
            </a:r>
            <a:endParaRPr lang="en-US" sz="2000" dirty="0">
              <a:cs typeface="B Nazanin" pitchFamily="2" charset="-78"/>
            </a:endParaRPr>
          </a:p>
        </p:txBody>
      </p:sp>
    </p:spTree>
    <p:extLst>
      <p:ext uri="{BB962C8B-B14F-4D97-AF65-F5344CB8AC3E}">
        <p14:creationId xmlns:p14="http://schemas.microsoft.com/office/powerpoint/2010/main" val="34393810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235130"/>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ساخت و بافت شهر از قرن یازدهم تا قرن سیزدهم</a:t>
            </a:r>
            <a:endParaRPr lang="en-US" sz="2800" b="1" u="sng" dirty="0">
              <a:cs typeface="B Homa" panose="00000400000000000000" pitchFamily="2" charset="-78"/>
            </a:endParaRPr>
          </a:p>
        </p:txBody>
      </p:sp>
      <p:sp>
        <p:nvSpPr>
          <p:cNvPr id="3" name="Subtitle 2"/>
          <p:cNvSpPr>
            <a:spLocks noGrp="1"/>
          </p:cNvSpPr>
          <p:nvPr>
            <p:ph type="subTitle" idx="1"/>
          </p:nvPr>
        </p:nvSpPr>
        <p:spPr>
          <a:xfrm>
            <a:off x="2264899" y="854030"/>
            <a:ext cx="7206102" cy="5439675"/>
          </a:xfrm>
        </p:spPr>
        <p:txBody>
          <a:bodyPr>
            <a:normAutofit lnSpcReduction="10000"/>
          </a:bodyPr>
          <a:lstStyle/>
          <a:p>
            <a:pPr algn="just" rtl="1"/>
            <a:r>
              <a:rPr lang="fa-IR" sz="2000" dirty="0">
                <a:solidFill>
                  <a:schemeClr val="tx1"/>
                </a:solidFill>
                <a:cs typeface="B Nazanin" pitchFamily="2" charset="-78"/>
              </a:rPr>
              <a:t>این دولت زمانی پا به عرصه ی وجود میگذارد که اروپا در حال خروج از دوران خاموشی قرون وسطایی است و با شروعی علمی ،ادبی و هنری در پی کشف و تسخیر جهان می باشد. در این میان دولت صفوی با اعلام حکومت مستقل و متمرکز در ایران و برای مقابله با حکومت عثمانی وارد عرصه ی مبادلات بین المللی با دول اروپایی میشود.</a:t>
            </a:r>
          </a:p>
          <a:p>
            <a:pPr algn="just" rtl="1"/>
            <a:r>
              <a:rPr lang="fa-IR" sz="2000" dirty="0">
                <a:solidFill>
                  <a:schemeClr val="tx1"/>
                </a:solidFill>
                <a:cs typeface="B Nazanin" pitchFamily="2" charset="-78"/>
              </a:rPr>
              <a:t> پس از تشکیل دولت سازمان دیوانی با تکیه بر تفاسیر مذهب شیعه تشکیل میشود و مهمترین کار این دولت و عوامل دیوان این است که سیاست های ارضی جدیدی را در پیش گیرند تا بتوانند سازمان تولید را راه اندازی نمایند.</a:t>
            </a:r>
          </a:p>
          <a:p>
            <a:pPr algn="just" rtl="1"/>
            <a:endParaRPr lang="fa-IR" sz="2000" dirty="0">
              <a:solidFill>
                <a:schemeClr val="tx1"/>
              </a:solidFill>
              <a:cs typeface="B Nazanin" pitchFamily="2" charset="-78"/>
            </a:endParaRPr>
          </a:p>
          <a:p>
            <a:pPr algn="just" rtl="1"/>
            <a:r>
              <a:rPr lang="fa-IR" sz="2000" dirty="0">
                <a:solidFill>
                  <a:schemeClr val="tx1"/>
                </a:solidFill>
                <a:cs typeface="B Nazanin" pitchFamily="2" charset="-78"/>
              </a:rPr>
              <a:t>در این سیاست تمامی اراضی به مامورین دولتی سپرده میشود و این امر سبب میگردد که دولت صفوی بر خلاف سلجوقی که نیروهای نظامی خویش را از طریق واگذاری و اقطاع فراهم می آورد ، نیروی نظامی خویش را مستقل و تحت نظر دولت و شخص سلطان فراهم آورد.</a:t>
            </a:r>
          </a:p>
          <a:p>
            <a:pPr algn="just" rtl="1"/>
            <a:r>
              <a:rPr lang="fa-IR" sz="2000" dirty="0">
                <a:solidFill>
                  <a:schemeClr val="tx1"/>
                </a:solidFill>
                <a:cs typeface="B Nazanin" pitchFamily="2" charset="-78"/>
              </a:rPr>
              <a:t>دولت و در راس آن سلطان صفوی همه ی عوامل و عناصر تولید را سبب میگردد. شهری ،روستایی و ایلیاتی همه و همه در مقابل این مالک و دستگاه دیوانی او نقش تولید کننده دارند.</a:t>
            </a:r>
          </a:p>
          <a:p>
            <a:pPr algn="just" rtl="1"/>
            <a:r>
              <a:rPr lang="fa-IR" sz="2000" dirty="0">
                <a:solidFill>
                  <a:schemeClr val="tx1"/>
                </a:solidFill>
                <a:cs typeface="B Nazanin" pitchFamily="2" charset="-78"/>
              </a:rPr>
              <a:t>در درون شهر و پشت دیوارهای آن کشاورزی صورت میگیرد در روستاها صنعت ابریشم پای میگیرد ،ایل به تولید دام و صنایع نساجی میپردازد.</a:t>
            </a:r>
            <a:endParaRPr lang="en-US" sz="2000" dirty="0">
              <a:solidFill>
                <a:schemeClr val="tx1"/>
              </a:solidFill>
              <a:cs typeface="B Nazanin" pitchFamily="2" charset="-78"/>
            </a:endParaRPr>
          </a:p>
        </p:txBody>
      </p:sp>
      <p:sp>
        <p:nvSpPr>
          <p:cNvPr id="4" name="TextBox 3"/>
          <p:cNvSpPr txBox="1"/>
          <p:nvPr/>
        </p:nvSpPr>
        <p:spPr>
          <a:xfrm>
            <a:off x="7268714" y="3082519"/>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88)</a:t>
            </a:r>
            <a:endParaRPr lang="en-US" cap="none" dirty="0">
              <a:solidFill>
                <a:schemeClr val="tx1"/>
              </a:solidFill>
              <a:latin typeface="+mn-lt"/>
              <a:ea typeface="+mn-ea"/>
            </a:endParaRPr>
          </a:p>
        </p:txBody>
      </p:sp>
      <p:sp>
        <p:nvSpPr>
          <p:cNvPr id="5" name="TextBox 4"/>
          <p:cNvSpPr txBox="1"/>
          <p:nvPr/>
        </p:nvSpPr>
        <p:spPr>
          <a:xfrm>
            <a:off x="7268715" y="6206908"/>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89)</a:t>
            </a:r>
            <a:endParaRPr lang="en-US" cap="none" dirty="0">
              <a:solidFill>
                <a:schemeClr val="tx1"/>
              </a:solidFill>
              <a:latin typeface="+mn-lt"/>
              <a:ea typeface="+mn-ea"/>
            </a:endParaRPr>
          </a:p>
        </p:txBody>
      </p:sp>
    </p:spTree>
    <p:extLst>
      <p:ext uri="{BB962C8B-B14F-4D97-AF65-F5344CB8AC3E}">
        <p14:creationId xmlns:p14="http://schemas.microsoft.com/office/powerpoint/2010/main" val="24288245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235130"/>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ساخت و بافت شهر از قرن یازدهم تا قرن سیزدهم</a:t>
            </a:r>
            <a:endParaRPr lang="en-US" sz="2800" b="1" u="sng" dirty="0">
              <a:cs typeface="B Homa" panose="00000400000000000000" pitchFamily="2" charset="-78"/>
            </a:endParaRPr>
          </a:p>
        </p:txBody>
      </p:sp>
      <p:sp>
        <p:nvSpPr>
          <p:cNvPr id="3" name="Subtitle 2"/>
          <p:cNvSpPr>
            <a:spLocks noGrp="1"/>
          </p:cNvSpPr>
          <p:nvPr>
            <p:ph type="subTitle" idx="1"/>
          </p:nvPr>
        </p:nvSpPr>
        <p:spPr>
          <a:xfrm>
            <a:off x="2264899" y="1160584"/>
            <a:ext cx="7543800" cy="990600"/>
          </a:xfrm>
        </p:spPr>
        <p:txBody>
          <a:bodyPr>
            <a:normAutofit/>
          </a:bodyPr>
          <a:lstStyle/>
          <a:p>
            <a:pPr algn="just" rtl="1"/>
            <a:r>
              <a:rPr lang="fa-IR" sz="2000" dirty="0">
                <a:solidFill>
                  <a:schemeClr val="tx1"/>
                </a:solidFill>
                <a:cs typeface="B Nazanin" pitchFamily="2" charset="-78"/>
              </a:rPr>
              <a:t>امور صنفی به سه طریق تحت نظارت مستقیم دولت قرار میگیرد:1) دیوان حسبت 2) داروغه 3)کلانتر</a:t>
            </a:r>
            <a:endParaRPr lang="en-US" sz="2000" dirty="0">
              <a:solidFill>
                <a:schemeClr val="tx1"/>
              </a:solidFill>
              <a:cs typeface="B Nazanin" pitchFamily="2" charset="-78"/>
            </a:endParaRPr>
          </a:p>
        </p:txBody>
      </p:sp>
      <p:sp>
        <p:nvSpPr>
          <p:cNvPr id="4" name="TextBox 3"/>
          <p:cNvSpPr txBox="1"/>
          <p:nvPr/>
        </p:nvSpPr>
        <p:spPr>
          <a:xfrm>
            <a:off x="2264899" y="1866314"/>
            <a:ext cx="7543800" cy="4093428"/>
          </a:xfrm>
          <a:prstGeom prst="rect">
            <a:avLst/>
          </a:prstGeom>
          <a:noFill/>
        </p:spPr>
        <p:txBody>
          <a:bodyPr wrap="square" rtlCol="0">
            <a:spAutoFit/>
          </a:bodyPr>
          <a:lstStyle/>
          <a:p>
            <a:pPr algn="just" rtl="1"/>
            <a:r>
              <a:rPr lang="fa-IR" sz="2000" dirty="0">
                <a:cs typeface="B Nazanin" pitchFamily="2" charset="-78"/>
              </a:rPr>
              <a:t>تجار و بازرگانان در امر تجارت آزاد بودند ولی با نظارت دولت و دیوان هایش  و در مواردی مثل ابریشم تجارت آن کاملا انحصاری در اختیار شخص سلطان بود. تجارت با دول اروپایی نیز تحت نظارت دولت انجام می گرفت.</a:t>
            </a:r>
          </a:p>
          <a:p>
            <a:pPr algn="just" rtl="1"/>
            <a:endParaRPr lang="fa-IR" sz="2000" dirty="0">
              <a:cs typeface="B Nazanin" pitchFamily="2" charset="-78"/>
            </a:endParaRPr>
          </a:p>
          <a:p>
            <a:pPr algn="just" rtl="1"/>
            <a:r>
              <a:rPr lang="fa-IR" sz="2000" dirty="0">
                <a:cs typeface="B Nazanin" pitchFamily="2" charset="-78"/>
              </a:rPr>
              <a:t> شاه عباس برای افزایش و رونق تجارت خارجی شمار زیادی کاروان سرا و ساختمانهایی برای اطراق مسافران ساخت. ساخت آب انبارهای بین جاده ای ،حفر شبکه های عظیم قنات و کاریز آب رسانی و ...  از جمله کارهای دولت صفوی بود. دولت همچنین امنیت سه راه تجاری </a:t>
            </a:r>
            <a:r>
              <a:rPr lang="fa-IR" sz="2000" dirty="0" smtClean="0">
                <a:cs typeface="B Nazanin" pitchFamily="2" charset="-78"/>
              </a:rPr>
              <a:t>(</a:t>
            </a:r>
            <a:r>
              <a:rPr lang="fa-IR" sz="2000" dirty="0">
                <a:cs typeface="B Nazanin" pitchFamily="2" charset="-78"/>
              </a:rPr>
              <a:t>ابریشم ادویه و راه ظلمات یا راه روسیه) را نیز بر عهده ی حاکمان و راه داران گذاشت (پاکزاد،1390: 378)</a:t>
            </a:r>
          </a:p>
          <a:p>
            <a:pPr algn="just" rtl="1"/>
            <a:r>
              <a:rPr lang="fa-IR" sz="2000" dirty="0">
                <a:cs typeface="B Nazanin" pitchFamily="2" charset="-78"/>
              </a:rPr>
              <a:t>سرمایه گذاریهای عظیم دولت در امور و تاسیسات و تجهیزات زیرساختی سبب ابداع مجدد مفهوم شار می گردد.</a:t>
            </a:r>
          </a:p>
          <a:p>
            <a:pPr algn="just" rtl="1"/>
            <a:r>
              <a:rPr lang="fa-IR" sz="2000" dirty="0">
                <a:cs typeface="B Nazanin" pitchFamily="2" charset="-78"/>
              </a:rPr>
              <a:t>شهر در این دوره آلیاژی است از فعالیت های کشاورزی ،صنعتی و بازرگانی در عین آنکه مقر دیوانی و حضور دولت نیز می باشد</a:t>
            </a:r>
          </a:p>
        </p:txBody>
      </p:sp>
      <p:sp>
        <p:nvSpPr>
          <p:cNvPr id="5" name="TextBox 4"/>
          <p:cNvSpPr txBox="1"/>
          <p:nvPr/>
        </p:nvSpPr>
        <p:spPr>
          <a:xfrm>
            <a:off x="7606414" y="2755314"/>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91)</a:t>
            </a:r>
            <a:endParaRPr lang="en-US" cap="none" dirty="0">
              <a:solidFill>
                <a:schemeClr val="tx1"/>
              </a:solidFill>
              <a:latin typeface="+mn-lt"/>
              <a:ea typeface="+mn-ea"/>
            </a:endParaRPr>
          </a:p>
        </p:txBody>
      </p:sp>
      <p:sp>
        <p:nvSpPr>
          <p:cNvPr id="6" name="TextBox 5"/>
          <p:cNvSpPr txBox="1"/>
          <p:nvPr/>
        </p:nvSpPr>
        <p:spPr>
          <a:xfrm>
            <a:off x="7606413" y="5959742"/>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91)</a:t>
            </a:r>
            <a:endParaRPr lang="en-US" cap="none" dirty="0">
              <a:solidFill>
                <a:schemeClr val="tx1"/>
              </a:solidFill>
              <a:latin typeface="+mn-lt"/>
              <a:ea typeface="+mn-ea"/>
            </a:endParaRPr>
          </a:p>
        </p:txBody>
      </p:sp>
    </p:spTree>
    <p:extLst>
      <p:ext uri="{BB962C8B-B14F-4D97-AF65-F5344CB8AC3E}">
        <p14:creationId xmlns:p14="http://schemas.microsoft.com/office/powerpoint/2010/main" val="298020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1000"/>
                                        <p:tgtEl>
                                          <p:spTgt spid="4">
                                            <p:txEl>
                                              <p:pRg st="2" end="2"/>
                                            </p:txEl>
                                          </p:spTgt>
                                        </p:tgtEl>
                                      </p:cBhvr>
                                    </p:animEffect>
                                    <p:anim calcmode="lin" valueType="num">
                                      <p:cBhvr>
                                        <p:cTn id="2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1000"/>
                                        <p:tgtEl>
                                          <p:spTgt spid="4">
                                            <p:txEl>
                                              <p:pRg st="3" end="3"/>
                                            </p:txEl>
                                          </p:spTgt>
                                        </p:tgtEl>
                                      </p:cBhvr>
                                    </p:animEffect>
                                    <p:anim calcmode="lin" valueType="num">
                                      <p:cBhvr>
                                        <p:cTn id="34"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4">
                                            <p:txEl>
                                              <p:pRg st="4" end="4"/>
                                            </p:txEl>
                                          </p:spTgt>
                                        </p:tgtEl>
                                        <p:attrNameLst>
                                          <p:attrName>style.visibility</p:attrName>
                                        </p:attrNameLst>
                                      </p:cBhvr>
                                      <p:to>
                                        <p:strVal val="visible"/>
                                      </p:to>
                                    </p:set>
                                    <p:animEffect transition="in" filter="fade">
                                      <p:cBhvr>
                                        <p:cTn id="40" dur="1000"/>
                                        <p:tgtEl>
                                          <p:spTgt spid="4">
                                            <p:txEl>
                                              <p:pRg st="4" end="4"/>
                                            </p:txEl>
                                          </p:spTgt>
                                        </p:tgtEl>
                                      </p:cBhvr>
                                    </p:animEffect>
                                    <p:anim calcmode="lin" valueType="num">
                                      <p:cBhvr>
                                        <p:cTn id="41"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4">
                                            <p:txEl>
                                              <p:pRg st="4" end="4"/>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anim calcmode="lin" valueType="num">
                                      <p:cBhvr>
                                        <p:cTn id="46" dur="1000" fill="hold"/>
                                        <p:tgtEl>
                                          <p:spTgt spid="6"/>
                                        </p:tgtEl>
                                        <p:attrNameLst>
                                          <p:attrName>ppt_x</p:attrName>
                                        </p:attrNameLst>
                                      </p:cBhvr>
                                      <p:tavLst>
                                        <p:tav tm="0">
                                          <p:val>
                                            <p:strVal val="#ppt_x"/>
                                          </p:val>
                                        </p:tav>
                                        <p:tav tm="100000">
                                          <p:val>
                                            <p:strVal val="#ppt_x"/>
                                          </p:val>
                                        </p:tav>
                                      </p:tavLst>
                                    </p:anim>
                                    <p:anim calcmode="lin" valueType="num">
                                      <p:cBhvr>
                                        <p:cTn id="4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064361" y="1096108"/>
            <a:ext cx="7406640" cy="3069264"/>
          </a:xfrm>
        </p:spPr>
        <p:txBody>
          <a:bodyPr>
            <a:normAutofit/>
          </a:bodyPr>
          <a:lstStyle/>
          <a:p>
            <a:pPr algn="just" rtl="1"/>
            <a:r>
              <a:rPr lang="fa-IR" sz="2000" dirty="0">
                <a:solidFill>
                  <a:schemeClr val="tx1"/>
                </a:solidFill>
                <a:cs typeface="B Nazanin" pitchFamily="2" charset="-78"/>
              </a:rPr>
              <a:t>حضور دایم و مداخله ی مستقیم دولت صفوی در همه ی امور سبب تعارضات شرعی و مذهبی می شود تا جایی که دولت در مقابل محاکم شرع ، محاکم عرف را بر پا میدارد.</a:t>
            </a:r>
          </a:p>
          <a:p>
            <a:pPr algn="just" rtl="1"/>
            <a:r>
              <a:rPr lang="fa-IR" sz="2000" dirty="0">
                <a:solidFill>
                  <a:schemeClr val="tx1"/>
                </a:solidFill>
                <a:cs typeface="B Nazanin" pitchFamily="2" charset="-78"/>
              </a:rPr>
              <a:t>شکلگیری دولت صفوی با تکیه بر وحدت اجتمایی کار و سلطه و حضور همه جانبه در امر تولید سبب می شود که به یکی از قدرتمند ترین و ثروتمند ترین دولتهای آن روزگاران تبدیل شود.</a:t>
            </a:r>
          </a:p>
          <a:p>
            <a:pPr algn="just" rtl="1"/>
            <a:r>
              <a:rPr lang="fa-IR" sz="2000" dirty="0">
                <a:solidFill>
                  <a:schemeClr val="tx1"/>
                </a:solidFill>
                <a:cs typeface="B Nazanin" pitchFamily="2" charset="-78"/>
              </a:rPr>
              <a:t>جمع بندی ماهرانه از فلسفه ، هنر ،معماری و شهر سازی روزگاران کهن نیز به گونه ای است که خود مکتب جدیدی را در این عرصه ها سبب می گردد: مکتب اصفهان.</a:t>
            </a:r>
            <a:endParaRPr lang="en-US" sz="2000" dirty="0">
              <a:solidFill>
                <a:schemeClr val="tx1"/>
              </a:solidFill>
              <a:cs typeface="B Nazanin" pitchFamily="2" charset="-78"/>
            </a:endParaRPr>
          </a:p>
        </p:txBody>
      </p:sp>
      <p:sp>
        <p:nvSpPr>
          <p:cNvPr id="4" name="TextBox 3"/>
          <p:cNvSpPr txBox="1"/>
          <p:nvPr/>
        </p:nvSpPr>
        <p:spPr>
          <a:xfrm>
            <a:off x="2264899" y="235130"/>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ساخت و بافت شهر از قرن یازدهم تا قرن سیزدهم</a:t>
            </a:r>
            <a:endParaRPr lang="en-US" sz="2800" b="1" u="sng" dirty="0">
              <a:cs typeface="B Homa" panose="00000400000000000000" pitchFamily="2" charset="-78"/>
            </a:endParaRPr>
          </a:p>
        </p:txBody>
      </p:sp>
      <p:sp>
        <p:nvSpPr>
          <p:cNvPr id="5" name="TextBox 4"/>
          <p:cNvSpPr txBox="1"/>
          <p:nvPr/>
        </p:nvSpPr>
        <p:spPr>
          <a:xfrm>
            <a:off x="7268716" y="3314114"/>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92)</a:t>
            </a:r>
            <a:endParaRPr lang="en-US" cap="none" dirty="0">
              <a:solidFill>
                <a:schemeClr val="tx1"/>
              </a:solidFill>
              <a:latin typeface="+mn-lt"/>
              <a:ea typeface="+mn-ea"/>
            </a:endParaRPr>
          </a:p>
        </p:txBody>
      </p:sp>
    </p:spTree>
    <p:extLst>
      <p:ext uri="{BB962C8B-B14F-4D97-AF65-F5344CB8AC3E}">
        <p14:creationId xmlns:p14="http://schemas.microsoft.com/office/powerpoint/2010/main" val="217777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5" name="Subtitle 2"/>
          <p:cNvSpPr>
            <a:spLocks noGrp="1"/>
          </p:cNvSpPr>
          <p:nvPr>
            <p:ph type="subTitle" idx="1"/>
          </p:nvPr>
        </p:nvSpPr>
        <p:spPr>
          <a:xfrm>
            <a:off x="2003401" y="1235614"/>
            <a:ext cx="7467600" cy="5305865"/>
          </a:xfrm>
        </p:spPr>
        <p:txBody>
          <a:bodyPr>
            <a:noAutofit/>
          </a:bodyPr>
          <a:lstStyle/>
          <a:p>
            <a:pPr algn="just" rtl="1"/>
            <a:r>
              <a:rPr lang="fa-IR" sz="2000" dirty="0">
                <a:solidFill>
                  <a:schemeClr val="tx1"/>
                </a:solidFill>
                <a:cs typeface="B Nazanin" pitchFamily="2" charset="-78"/>
              </a:rPr>
              <a:t>بازسازی و ابداع مجدد مفاهیم شهر و شهرسازی قبل از تشکیل دولت صفوی در دل حکومت های قره قویونلو و آق قویونلو شکل می گیرد. ایجاد مجموعه حسن پادشاه در تبریز به عنوان شهری جدید در کناره ی تبریز قدیم نمونه ای روشن از بازسازی مفاهیم کهن شهرسازی است که به دوره بوییان و شامانیان بر می گردد.</a:t>
            </a:r>
          </a:p>
          <a:p>
            <a:pPr algn="just" rtl="1"/>
            <a:r>
              <a:rPr lang="fa-IR" sz="2000" dirty="0">
                <a:solidFill>
                  <a:schemeClr val="tx1"/>
                </a:solidFill>
                <a:cs typeface="B Nazanin" pitchFamily="2" charset="-78"/>
              </a:rPr>
              <a:t>آنچه در این دوران بر مفاهیم قبلی اضافه شده و به تعبیری روشن ابداع می گردد پیدایش مفهوم خیابان در مقابل بیابان که یا راه به میدان اصلی شهر می برد و یا اینکه به موازات آن کشیده می شود.</a:t>
            </a:r>
          </a:p>
          <a:p>
            <a:pPr algn="just" rtl="1"/>
            <a:r>
              <a:rPr lang="fa-IR" sz="2000" dirty="0">
                <a:solidFill>
                  <a:schemeClr val="tx1"/>
                </a:solidFill>
                <a:cs typeface="B Nazanin" pitchFamily="2" charset="-78"/>
              </a:rPr>
              <a:t>علی رقم این اقدامات اولیه ، مفهوم شهر چون دولت هنوز نهادینه نشده است. برای اینکه هردوی این مفاهیم نهادینه گردند استقرار بی چون و چرای دولت صفوی در زمان شاه عباس اول می باشد.</a:t>
            </a:r>
          </a:p>
          <a:p>
            <a:pPr algn="just" rtl="1"/>
            <a:r>
              <a:rPr lang="fa-IR" sz="2000" dirty="0">
                <a:solidFill>
                  <a:schemeClr val="tx1"/>
                </a:solidFill>
                <a:cs typeface="B Nazanin" pitchFamily="2" charset="-78"/>
              </a:rPr>
              <a:t>تغییر پایتخت از قزوین به اصفهان و ایجاد دولت قاهر مرکزی  و استیلای سیاسی-عقیدتی، فرهنگی، اجتمایی-اقتصادی چه در پهنه ی داخلی و چه در پهنه ی خارجی سبب می گردد تا این دولت به مادیت بخشیدن به مفاهیم سیاسی –عقیدتی ، فرهنگی و اقتصادی- اجتماعی خود بپردازد و به شهر چون نماد ،تجسم و تجسد کالبدی – فضایی این مفاهیم بنگرد. </a:t>
            </a:r>
          </a:p>
        </p:txBody>
      </p:sp>
      <p:sp>
        <p:nvSpPr>
          <p:cNvPr id="4" name="TextBox 3"/>
          <p:cNvSpPr txBox="1"/>
          <p:nvPr/>
        </p:nvSpPr>
        <p:spPr>
          <a:xfrm>
            <a:off x="5396614" y="4393614"/>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93)</a:t>
            </a:r>
            <a:endParaRPr lang="en-US" cap="none" dirty="0">
              <a:solidFill>
                <a:schemeClr val="tx1"/>
              </a:solidFill>
              <a:latin typeface="+mn-lt"/>
              <a:ea typeface="+mn-ea"/>
            </a:endParaRPr>
          </a:p>
        </p:txBody>
      </p:sp>
      <p:sp>
        <p:nvSpPr>
          <p:cNvPr id="6" name="TextBox 5"/>
          <p:cNvSpPr txBox="1"/>
          <p:nvPr/>
        </p:nvSpPr>
        <p:spPr>
          <a:xfrm>
            <a:off x="6311014" y="6141367"/>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94)</a:t>
            </a:r>
            <a:endParaRPr lang="en-US" cap="none" dirty="0">
              <a:solidFill>
                <a:schemeClr val="tx1"/>
              </a:solidFill>
              <a:latin typeface="+mn-lt"/>
              <a:ea typeface="+mn-ea"/>
            </a:endParaRPr>
          </a:p>
        </p:txBody>
      </p:sp>
    </p:spTree>
    <p:extLst>
      <p:ext uri="{BB962C8B-B14F-4D97-AF65-F5344CB8AC3E}">
        <p14:creationId xmlns:p14="http://schemas.microsoft.com/office/powerpoint/2010/main" val="11922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arn(inVertical)">
                                      <p:cBhvr>
                                        <p:cTn id="27" dur="500"/>
                                        <p:tgtEl>
                                          <p:spTgt spid="5">
                                            <p:txEl>
                                              <p:pRg st="3" end="3"/>
                                            </p:txEl>
                                          </p:spTgt>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p:cNvSpPr>
            <a:spLocks noGrp="1"/>
          </p:cNvSpPr>
          <p:nvPr>
            <p:ph type="subTitle" idx="1"/>
          </p:nvPr>
        </p:nvSpPr>
        <p:spPr>
          <a:xfrm>
            <a:off x="2064361" y="1158240"/>
            <a:ext cx="7406640" cy="1739252"/>
          </a:xfrm>
        </p:spPr>
        <p:txBody>
          <a:bodyPr>
            <a:normAutofit/>
          </a:bodyPr>
          <a:lstStyle/>
          <a:p>
            <a:pPr algn="just" rtl="1"/>
            <a:r>
              <a:rPr lang="fa-IR" sz="2000" dirty="0">
                <a:solidFill>
                  <a:schemeClr val="tx1"/>
                </a:solidFill>
                <a:cs typeface="B Nazanin" pitchFamily="2" charset="-78"/>
              </a:rPr>
              <a:t>شار مکتب اصفهان در دولت صفوی بیانگر امتزاج و آمیختگی سیاسی – عقیدتی مفاهیم دیوانی و مذهبی است ، همانگونه که تبلور وحدت اجتماعی کار نیز می باشد. این شار علاوه بر شهر-قدرت ، شهر-نمایش و شهر-آرمان نیز می باشد در عین آنکه شهر-بازار و شهر-سرمایه می باشد شهر –دیوان نیز است.و شهر-منطقه گستره ی عمل آن است. </a:t>
            </a:r>
          </a:p>
          <a:p>
            <a:pPr algn="r"/>
            <a:endParaRPr lang="en-US" sz="2000" dirty="0">
              <a:solidFill>
                <a:schemeClr val="tx1"/>
              </a:solidFill>
              <a:cs typeface="B Nazanin" pitchFamily="2" charset="-78"/>
            </a:endParaRPr>
          </a:p>
        </p:txBody>
      </p:sp>
      <p:sp>
        <p:nvSpPr>
          <p:cNvPr id="3" name="TextBox 2"/>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4" name="TextBox 3"/>
          <p:cNvSpPr txBox="1"/>
          <p:nvPr/>
        </p:nvSpPr>
        <p:spPr>
          <a:xfrm>
            <a:off x="7268716" y="2497382"/>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94)</a:t>
            </a:r>
            <a:endParaRPr lang="en-US" cap="none" dirty="0">
              <a:solidFill>
                <a:schemeClr val="tx1"/>
              </a:solidFill>
              <a:latin typeface="+mn-lt"/>
              <a:ea typeface="+mn-ea"/>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6518" y="2897492"/>
            <a:ext cx="6302326" cy="3575569"/>
          </a:xfrm>
          <a:prstGeom prst="rect">
            <a:avLst/>
          </a:prstGeom>
        </p:spPr>
      </p:pic>
      <p:sp>
        <p:nvSpPr>
          <p:cNvPr id="6" name="Rectangle 5"/>
          <p:cNvSpPr/>
          <p:nvPr/>
        </p:nvSpPr>
        <p:spPr>
          <a:xfrm>
            <a:off x="953474" y="6103729"/>
            <a:ext cx="1619353" cy="369332"/>
          </a:xfrm>
          <a:prstGeom prst="rect">
            <a:avLst/>
          </a:prstGeom>
        </p:spPr>
        <p:txBody>
          <a:bodyPr wrap="none">
            <a:spAutoFit/>
          </a:bodyPr>
          <a:lstStyle/>
          <a:p>
            <a:pPr algn="just" rtl="1"/>
            <a:r>
              <a:rPr lang="fa-IR" dirty="0">
                <a:cs typeface="B Nazanin" pitchFamily="2" charset="-78"/>
              </a:rPr>
              <a:t>(پاکزاد،1390: </a:t>
            </a:r>
            <a:r>
              <a:rPr lang="fa-IR" dirty="0" smtClean="0">
                <a:cs typeface="B Nazanin" pitchFamily="2" charset="-78"/>
              </a:rPr>
              <a:t>398</a:t>
            </a:r>
            <a:r>
              <a:rPr lang="fa-IR" dirty="0">
                <a:cs typeface="B Nazanin" pitchFamily="2" charset="-78"/>
              </a:rPr>
              <a:t>)</a:t>
            </a:r>
          </a:p>
        </p:txBody>
      </p:sp>
    </p:spTree>
    <p:extLst>
      <p:ext uri="{BB962C8B-B14F-4D97-AF65-F5344CB8AC3E}">
        <p14:creationId xmlns:p14="http://schemas.microsoft.com/office/powerpoint/2010/main" val="347502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p:cNvSpPr>
            <a:spLocks noGrp="1"/>
          </p:cNvSpPr>
          <p:nvPr>
            <p:ph type="subTitle" idx="1"/>
          </p:nvPr>
        </p:nvSpPr>
        <p:spPr>
          <a:xfrm>
            <a:off x="2064361" y="1200444"/>
            <a:ext cx="7406640" cy="4693921"/>
          </a:xfrm>
        </p:spPr>
        <p:txBody>
          <a:bodyPr>
            <a:normAutofit/>
          </a:bodyPr>
          <a:lstStyle/>
          <a:p>
            <a:pPr algn="just" rtl="1"/>
            <a:r>
              <a:rPr lang="fa-IR" sz="2000" dirty="0" smtClean="0">
                <a:solidFill>
                  <a:schemeClr val="tx1"/>
                </a:solidFill>
                <a:cs typeface="B Nazanin" pitchFamily="2" charset="-78"/>
              </a:rPr>
              <a:t>شکل</a:t>
            </a:r>
            <a:r>
              <a:rPr lang="en-US" sz="2000" dirty="0" smtClean="0">
                <a:solidFill>
                  <a:schemeClr val="tx1"/>
                </a:solidFill>
                <a:cs typeface="B Nazanin" pitchFamily="2" charset="-78"/>
              </a:rPr>
              <a:t> </a:t>
            </a:r>
            <a:r>
              <a:rPr lang="fa-IR" sz="2000" dirty="0" smtClean="0">
                <a:solidFill>
                  <a:schemeClr val="tx1"/>
                </a:solidFill>
                <a:cs typeface="B Nazanin" pitchFamily="2" charset="-78"/>
              </a:rPr>
              <a:t>گیری </a:t>
            </a:r>
            <a:r>
              <a:rPr lang="fa-IR" sz="2000" dirty="0">
                <a:solidFill>
                  <a:schemeClr val="tx1"/>
                </a:solidFill>
                <a:cs typeface="B Nazanin" pitchFamily="2" charset="-78"/>
              </a:rPr>
              <a:t>دولت صفوی و مکتب اصفهان در شهر سازی را می توان با سازمان یابی دول مرکزی اروپایی بعد از دوره ی رنسانس و شکلگیری سبک باروک مقایسه کرد.</a:t>
            </a:r>
          </a:p>
          <a:p>
            <a:pPr algn="just" rtl="1"/>
            <a:r>
              <a:rPr lang="fa-IR" sz="2000" dirty="0">
                <a:solidFill>
                  <a:schemeClr val="tx1"/>
                </a:solidFill>
                <a:cs typeface="B Nazanin" pitchFamily="2" charset="-78"/>
              </a:rPr>
              <a:t>مکتب اصفهان الگوی آرمانی خود را در تلفیق دو روش طراحی اندامین و خرد گرا و در هماهنگی و هم نوایی با یکدیگر مفهومی جدید از برنامه ریزی و طراحی فضایی را عرضه میدارد.</a:t>
            </a:r>
          </a:p>
          <a:p>
            <a:pPr algn="just" rtl="1"/>
            <a:r>
              <a:rPr lang="fa-IR" sz="2000" dirty="0">
                <a:solidFill>
                  <a:schemeClr val="tx1"/>
                </a:solidFill>
                <a:cs typeface="B Nazanin" pitchFamily="2" charset="-78"/>
              </a:rPr>
              <a:t>در اصفهان راستای گسترش شهر منطقی است. محور چهار باغ به عنوان لولایی خطی بین سازمان فضایی کهن و نو با عبور از محور زاینده رود عملا ترکیبی از نظم و بی نظمی را عرضه می دارد.</a:t>
            </a:r>
          </a:p>
          <a:p>
            <a:pPr algn="just" rtl="1"/>
            <a:r>
              <a:rPr lang="fa-IR" sz="2000" dirty="0">
                <a:solidFill>
                  <a:schemeClr val="tx1"/>
                </a:solidFill>
                <a:cs typeface="B Nazanin" pitchFamily="2" charset="-78"/>
              </a:rPr>
              <a:t>میدان نقش جهان با آنکه الگوی خود را از میدان کهنه ی اصفهان ، میدان حسن پادشاه تبریز و میدان عالی قاپو قزوین میگیرد ولی به این الگوی کهن نظمی منطقی می بخشد و به ترکیب و تنظیم هندسی و فضایی عناصر پیرامونی و درونی آن می پردازد</a:t>
            </a:r>
            <a:endParaRPr lang="en-US" sz="2000" dirty="0">
              <a:solidFill>
                <a:schemeClr val="tx1"/>
              </a:solidFill>
              <a:cs typeface="B Nazanin" pitchFamily="2" charset="-78"/>
            </a:endParaRPr>
          </a:p>
        </p:txBody>
      </p:sp>
      <p:sp>
        <p:nvSpPr>
          <p:cNvPr id="3" name="TextBox 2"/>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sp>
        <p:nvSpPr>
          <p:cNvPr id="4" name="TextBox 3"/>
          <p:cNvSpPr txBox="1"/>
          <p:nvPr/>
        </p:nvSpPr>
        <p:spPr>
          <a:xfrm>
            <a:off x="7268716" y="5050082"/>
            <a:ext cx="2202287" cy="400110"/>
          </a:xfrm>
          <a:prstGeom prst="rect">
            <a:avLst/>
          </a:prstGeom>
          <a:noFill/>
        </p:spPr>
        <p:txBody>
          <a:bodyPr wrap="square" rtlCol="0">
            <a:spAutoFit/>
          </a:bodyPr>
          <a:lstStyle>
            <a:defPPr>
              <a:defRPr lang="en-US"/>
            </a:defPPr>
            <a:lvl1pPr algn="ctr">
              <a:defRPr sz="2000" cap="all">
                <a:solidFill>
                  <a:schemeClr val="bg2">
                    <a:lumMod val="40000"/>
                    <a:lumOff val="60000"/>
                  </a:schemeClr>
                </a:solidFill>
                <a:latin typeface="+mj-lt"/>
                <a:ea typeface="+mj-ea"/>
                <a:cs typeface="B Nazanin" pitchFamily="2" charset="-78"/>
              </a:defRPr>
            </a:lvl1pPr>
          </a:lstStyle>
          <a:p>
            <a:pPr algn="r"/>
            <a:r>
              <a:rPr lang="fa-IR" cap="none" dirty="0">
                <a:solidFill>
                  <a:schemeClr val="tx1"/>
                </a:solidFill>
                <a:latin typeface="+mn-lt"/>
                <a:ea typeface="+mn-ea"/>
              </a:rPr>
              <a:t>(حبیبی،1393: 95)</a:t>
            </a:r>
            <a:endParaRPr lang="en-US" cap="none" dirty="0">
              <a:solidFill>
                <a:schemeClr val="tx1"/>
              </a:solidFill>
              <a:latin typeface="+mn-lt"/>
              <a:ea typeface="+mn-ea"/>
            </a:endParaRPr>
          </a:p>
        </p:txBody>
      </p:sp>
    </p:spTree>
    <p:extLst>
      <p:ext uri="{BB962C8B-B14F-4D97-AF65-F5344CB8AC3E}">
        <p14:creationId xmlns:p14="http://schemas.microsoft.com/office/powerpoint/2010/main" val="196129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64899" y="305468"/>
            <a:ext cx="7206102" cy="523220"/>
          </a:xfrm>
          <a:prstGeom prst="rect">
            <a:avLst/>
          </a:prstGeom>
          <a:noFill/>
        </p:spPr>
        <p:txBody>
          <a:bodyPr wrap="square" rtlCol="0">
            <a:spAutoFit/>
          </a:bodyPr>
          <a:lstStyle/>
          <a:p>
            <a:pPr algn="ctr" rtl="1"/>
            <a:r>
              <a:rPr lang="fa-IR" sz="2800" b="1" u="sng" dirty="0">
                <a:cs typeface="B Homa" panose="00000400000000000000" pitchFamily="2" charset="-78"/>
              </a:rPr>
              <a:t>مکتب اصفهان</a:t>
            </a:r>
            <a:endParaRPr lang="en-US" sz="2800" b="1" u="sng" dirty="0">
              <a:cs typeface="B Homa"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1417" y="1399516"/>
            <a:ext cx="4984239" cy="365056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8187" y="1399516"/>
            <a:ext cx="4857302" cy="3650566"/>
          </a:xfrm>
          <a:prstGeom prst="rect">
            <a:avLst/>
          </a:prstGeom>
        </p:spPr>
      </p:pic>
      <p:sp>
        <p:nvSpPr>
          <p:cNvPr id="9" name="TextBox 8"/>
          <p:cNvSpPr txBox="1"/>
          <p:nvPr/>
        </p:nvSpPr>
        <p:spPr>
          <a:xfrm>
            <a:off x="2264899" y="5289451"/>
            <a:ext cx="2757267" cy="646331"/>
          </a:xfrm>
          <a:prstGeom prst="rect">
            <a:avLst/>
          </a:prstGeom>
          <a:noFill/>
        </p:spPr>
        <p:txBody>
          <a:bodyPr wrap="square" rtlCol="0">
            <a:spAutoFit/>
          </a:bodyPr>
          <a:lstStyle/>
          <a:p>
            <a:pPr algn="ctr"/>
            <a:r>
              <a:rPr lang="fa-IR" dirty="0" smtClean="0">
                <a:cs typeface="2  Nazanin" panose="00000400000000000000" pitchFamily="2" charset="-78"/>
              </a:rPr>
              <a:t>میدان عالی قاپو قزوین</a:t>
            </a:r>
            <a:endParaRPr lang="en-US" dirty="0">
              <a:cs typeface="2  Nazanin" panose="00000400000000000000" pitchFamily="2" charset="-78"/>
            </a:endParaRPr>
          </a:p>
        </p:txBody>
      </p:sp>
      <p:sp>
        <p:nvSpPr>
          <p:cNvPr id="10" name="TextBox 9"/>
          <p:cNvSpPr txBox="1"/>
          <p:nvPr/>
        </p:nvSpPr>
        <p:spPr>
          <a:xfrm>
            <a:off x="7098204" y="5287557"/>
            <a:ext cx="2757267" cy="369332"/>
          </a:xfrm>
          <a:prstGeom prst="rect">
            <a:avLst/>
          </a:prstGeom>
          <a:noFill/>
        </p:spPr>
        <p:txBody>
          <a:bodyPr wrap="square" rtlCol="0">
            <a:spAutoFit/>
          </a:bodyPr>
          <a:lstStyle/>
          <a:p>
            <a:pPr algn="ctr"/>
            <a:r>
              <a:rPr lang="fa-IR" dirty="0" smtClean="0">
                <a:cs typeface="2  Nazanin" panose="00000400000000000000" pitchFamily="2" charset="-78"/>
              </a:rPr>
              <a:t>میدان نقش جهان</a:t>
            </a:r>
            <a:endParaRPr lang="en-US" dirty="0">
              <a:cs typeface="2  Nazanin" panose="00000400000000000000" pitchFamily="2" charset="-78"/>
            </a:endParaRPr>
          </a:p>
        </p:txBody>
      </p:sp>
    </p:spTree>
    <p:extLst>
      <p:ext uri="{BB962C8B-B14F-4D97-AF65-F5344CB8AC3E}">
        <p14:creationId xmlns:p14="http://schemas.microsoft.com/office/powerpoint/2010/main" val="259556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C333A"/>
      </a:dk2>
      <a:lt2>
        <a:srgbClr val="D6ECED"/>
      </a:lt2>
      <a:accent1>
        <a:srgbClr val="DE32DE"/>
      </a:accent1>
      <a:accent2>
        <a:srgbClr val="F42B8A"/>
      </a:accent2>
      <a:accent3>
        <a:srgbClr val="349FE7"/>
      </a:accent3>
      <a:accent4>
        <a:srgbClr val="565FF8"/>
      </a:accent4>
      <a:accent5>
        <a:srgbClr val="876BE7"/>
      </a:accent5>
      <a:accent6>
        <a:srgbClr val="F268C2"/>
      </a:accent6>
      <a:hlink>
        <a:srgbClr val="F55CF9"/>
      </a:hlink>
      <a:folHlink>
        <a:srgbClr val="E8A0EE"/>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F20B7C8E-B819-43F3-AAF9-EE50B1A836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522</TotalTime>
  <Words>2472</Words>
  <Application>Microsoft Office PowerPoint</Application>
  <PresentationFormat>Widescreen</PresentationFormat>
  <Paragraphs>132</Paragraphs>
  <Slides>20</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2  Nazanin</vt:lpstr>
      <vt:lpstr>Arial</vt:lpstr>
      <vt:lpstr>B Homa</vt:lpstr>
      <vt:lpstr>B Kamran</vt:lpstr>
      <vt:lpstr>B Nazanin</vt:lpstr>
      <vt:lpstr>Calibri</vt:lpstr>
      <vt:lpstr>Century Gothic</vt:lpstr>
      <vt:lpstr>Tahoma</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pedi</dc:creator>
  <cp:lastModifiedBy>Sajjad</cp:lastModifiedBy>
  <cp:revision>52</cp:revision>
  <dcterms:created xsi:type="dcterms:W3CDTF">2015-11-14T18:02:11Z</dcterms:created>
  <dcterms:modified xsi:type="dcterms:W3CDTF">2019-07-30T22:42:08Z</dcterms:modified>
</cp:coreProperties>
</file>