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8" r:id="rId1"/>
  </p:sldMasterIdLst>
  <p:sldIdLst>
    <p:sldId id="256" r:id="rId2"/>
    <p:sldId id="267" r:id="rId3"/>
    <p:sldId id="257" r:id="rId4"/>
    <p:sldId id="258" r:id="rId5"/>
    <p:sldId id="260" r:id="rId6"/>
    <p:sldId id="261" r:id="rId7"/>
    <p:sldId id="262" r:id="rId8"/>
    <p:sldId id="268" r:id="rId9"/>
    <p:sldId id="271" r:id="rId10"/>
    <p:sldId id="269" r:id="rId11"/>
    <p:sldId id="263" r:id="rId12"/>
    <p:sldId id="264" r:id="rId13"/>
    <p:sldId id="265" r:id="rId14"/>
    <p:sldId id="266"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CC99"/>
    <a:srgbClr val="CC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777" autoAdjust="0"/>
    <p:restoredTop sz="94660"/>
  </p:normalViewPr>
  <p:slideViewPr>
    <p:cSldViewPr>
      <p:cViewPr varScale="1">
        <p:scale>
          <a:sx n="70" d="100"/>
          <a:sy n="70" d="100"/>
        </p:scale>
        <p:origin x="654"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66442" y="1447801"/>
            <a:ext cx="6620968" cy="3329581"/>
          </a:xfrm>
        </p:spPr>
        <p:txBody>
          <a:bodyPr anchor="b"/>
          <a:lstStyle>
            <a:lvl1pPr>
              <a:defRPr sz="7200"/>
            </a:lvl1pPr>
          </a:lstStyle>
          <a:p>
            <a:r>
              <a:rPr lang="en-US" smtClean="0"/>
              <a:t>Click to edit Master title style</a:t>
            </a:r>
            <a:endParaRPr lang="en-US" dirty="0"/>
          </a:p>
        </p:txBody>
      </p:sp>
      <p:sp>
        <p:nvSpPr>
          <p:cNvPr id="3" name="Subtitle 2"/>
          <p:cNvSpPr>
            <a:spLocks noGrp="1"/>
          </p:cNvSpPr>
          <p:nvPr>
            <p:ph type="subTitle" idx="1"/>
          </p:nvPr>
        </p:nvSpPr>
        <p:spPr>
          <a:xfrm>
            <a:off x="866442" y="4777380"/>
            <a:ext cx="662096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5ED3610-5078-4BBD-9542-C00C06816C40}" type="datetimeFigureOut">
              <a:rPr lang="en-US" smtClean="0"/>
              <a:pPr/>
              <a:t>7/31/2019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06B339A-55E5-41F3-B716-8E7E16B26410}" type="slidenum">
              <a:rPr lang="en-US" smtClean="0"/>
              <a:pPr/>
              <a:t>‹#›</a:t>
            </a:fld>
            <a:endParaRPr lang="en-US"/>
          </a:p>
        </p:txBody>
      </p:sp>
    </p:spTree>
    <p:extLst>
      <p:ext uri="{BB962C8B-B14F-4D97-AF65-F5344CB8AC3E}">
        <p14:creationId xmlns:p14="http://schemas.microsoft.com/office/powerpoint/2010/main" val="20488965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6443" y="4800587"/>
            <a:ext cx="662096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866442" y="685800"/>
            <a:ext cx="662096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866443" y="5367325"/>
            <a:ext cx="662096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5ED3610-5078-4BBD-9542-C00C06816C40}" type="datetimeFigureOut">
              <a:rPr lang="en-US" smtClean="0"/>
              <a:pPr/>
              <a:t>7/31/2019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06B339A-55E5-41F3-B716-8E7E16B26410}" type="slidenum">
              <a:rPr lang="en-US" smtClean="0"/>
              <a:pPr/>
              <a:t>‹#›</a:t>
            </a:fld>
            <a:endParaRPr lang="en-US"/>
          </a:p>
        </p:txBody>
      </p:sp>
    </p:spTree>
    <p:extLst>
      <p:ext uri="{BB962C8B-B14F-4D97-AF65-F5344CB8AC3E}">
        <p14:creationId xmlns:p14="http://schemas.microsoft.com/office/powerpoint/2010/main" val="21671547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866442" y="1447800"/>
            <a:ext cx="6620968" cy="1981200"/>
          </a:xfrm>
        </p:spPr>
        <p:txBody>
          <a:bodyPr/>
          <a:lstStyle>
            <a:lvl1pPr>
              <a:defRPr sz="4800"/>
            </a:lvl1pPr>
          </a:lstStyle>
          <a:p>
            <a:r>
              <a:rPr lang="en-US" smtClean="0"/>
              <a:t>Click to edit Master title style</a:t>
            </a:r>
            <a:endParaRPr lang="en-US" dirty="0"/>
          </a:p>
        </p:txBody>
      </p:sp>
      <p:sp>
        <p:nvSpPr>
          <p:cNvPr id="8" name="Text Placeholder 3"/>
          <p:cNvSpPr>
            <a:spLocks noGrp="1"/>
          </p:cNvSpPr>
          <p:nvPr>
            <p:ph type="body" sz="half" idx="2"/>
          </p:nvPr>
        </p:nvSpPr>
        <p:spPr>
          <a:xfrm>
            <a:off x="866442" y="3657600"/>
            <a:ext cx="6620968"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5ED3610-5078-4BBD-9542-C00C06816C40}" type="datetimeFigureOut">
              <a:rPr lang="en-US" smtClean="0"/>
              <a:pPr/>
              <a:t>7/31/2019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06B339A-55E5-41F3-B716-8E7E16B26410}" type="slidenum">
              <a:rPr lang="en-US" smtClean="0"/>
              <a:pPr/>
              <a:t>‹#›</a:t>
            </a:fld>
            <a:endParaRPr lang="en-US"/>
          </a:p>
        </p:txBody>
      </p:sp>
    </p:spTree>
    <p:extLst>
      <p:ext uri="{BB962C8B-B14F-4D97-AF65-F5344CB8AC3E}">
        <p14:creationId xmlns:p14="http://schemas.microsoft.com/office/powerpoint/2010/main" val="427704610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81409" y="1447800"/>
            <a:ext cx="6001049" cy="2323374"/>
          </a:xfrm>
        </p:spPr>
        <p:txBody>
          <a:bodyPr/>
          <a:lstStyle>
            <a:lvl1pPr>
              <a:defRPr sz="4800"/>
            </a:lvl1pPr>
          </a:lstStyle>
          <a:p>
            <a:r>
              <a:rPr lang="en-US" smtClean="0"/>
              <a:t>Click to edit Master title style</a:t>
            </a:r>
            <a:endParaRPr lang="en-US" dirty="0"/>
          </a:p>
        </p:txBody>
      </p:sp>
      <p:sp>
        <p:nvSpPr>
          <p:cNvPr id="11" name="Text Placeholder 3"/>
          <p:cNvSpPr>
            <a:spLocks noGrp="1"/>
          </p:cNvSpPr>
          <p:nvPr>
            <p:ph type="body" sz="half" idx="14"/>
          </p:nvPr>
        </p:nvSpPr>
        <p:spPr>
          <a:xfrm>
            <a:off x="1448177" y="3771174"/>
            <a:ext cx="546115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n-US" smtClean="0"/>
              <a:t>Click to edit Master text styles</a:t>
            </a:r>
          </a:p>
        </p:txBody>
      </p:sp>
      <p:sp>
        <p:nvSpPr>
          <p:cNvPr id="10" name="Text Placeholder 3"/>
          <p:cNvSpPr>
            <a:spLocks noGrp="1"/>
          </p:cNvSpPr>
          <p:nvPr>
            <p:ph type="body" sz="half" idx="2"/>
          </p:nvPr>
        </p:nvSpPr>
        <p:spPr>
          <a:xfrm>
            <a:off x="866442" y="4350657"/>
            <a:ext cx="6620968"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5ED3610-5078-4BBD-9542-C00C06816C40}" type="datetimeFigureOut">
              <a:rPr lang="en-US" smtClean="0"/>
              <a:pPr/>
              <a:t>7/31/2019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06B339A-55E5-41F3-B716-8E7E16B26410}" type="slidenum">
              <a:rPr lang="en-US" smtClean="0"/>
              <a:pPr/>
              <a:t>‹#›</a:t>
            </a:fld>
            <a:endParaRPr lang="en-US"/>
          </a:p>
        </p:txBody>
      </p:sp>
      <p:sp>
        <p:nvSpPr>
          <p:cNvPr id="12" name="TextBox 11"/>
          <p:cNvSpPr txBox="1"/>
          <p:nvPr/>
        </p:nvSpPr>
        <p:spPr>
          <a:xfrm>
            <a:off x="673897" y="971253"/>
            <a:ext cx="601591"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sz="12200" dirty="0"/>
              <a:t>“</a:t>
            </a:r>
          </a:p>
        </p:txBody>
      </p:sp>
      <p:sp>
        <p:nvSpPr>
          <p:cNvPr id="15" name="TextBox 14"/>
          <p:cNvSpPr txBox="1"/>
          <p:nvPr/>
        </p:nvSpPr>
        <p:spPr>
          <a:xfrm>
            <a:off x="6999690" y="2613787"/>
            <a:ext cx="601591"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sz="12200" dirty="0"/>
              <a:t>”</a:t>
            </a:r>
          </a:p>
        </p:txBody>
      </p:sp>
    </p:spTree>
    <p:extLst>
      <p:ext uri="{BB962C8B-B14F-4D97-AF65-F5344CB8AC3E}">
        <p14:creationId xmlns:p14="http://schemas.microsoft.com/office/powerpoint/2010/main" val="252234687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866441" y="3124201"/>
            <a:ext cx="6620969" cy="165318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866442" y="4777381"/>
            <a:ext cx="6620968"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5ED3610-5078-4BBD-9542-C00C06816C40}" type="datetimeFigureOut">
              <a:rPr lang="en-US" smtClean="0"/>
              <a:pPr/>
              <a:t>7/31/2019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06B339A-55E5-41F3-B716-8E7E16B26410}" type="slidenum">
              <a:rPr lang="en-US" smtClean="0"/>
              <a:pPr/>
              <a:t>‹#›</a:t>
            </a:fld>
            <a:endParaRPr lang="en-US"/>
          </a:p>
        </p:txBody>
      </p:sp>
    </p:spTree>
    <p:extLst>
      <p:ext uri="{BB962C8B-B14F-4D97-AF65-F5344CB8AC3E}">
        <p14:creationId xmlns:p14="http://schemas.microsoft.com/office/powerpoint/2010/main" val="29243758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474834" y="1981200"/>
            <a:ext cx="22107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6" name="Text Placeholder 3"/>
          <p:cNvSpPr>
            <a:spLocks noGrp="1"/>
          </p:cNvSpPr>
          <p:nvPr>
            <p:ph type="body" sz="half" idx="15"/>
          </p:nvPr>
        </p:nvSpPr>
        <p:spPr>
          <a:xfrm>
            <a:off x="489475" y="2667000"/>
            <a:ext cx="219608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2913504" y="1981200"/>
            <a:ext cx="2202754"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9" name="Text Placeholder 3"/>
          <p:cNvSpPr>
            <a:spLocks noGrp="1"/>
          </p:cNvSpPr>
          <p:nvPr>
            <p:ph type="body" sz="half" idx="16"/>
          </p:nvPr>
        </p:nvSpPr>
        <p:spPr>
          <a:xfrm>
            <a:off x="2905586" y="2667000"/>
            <a:ext cx="2210671"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5344917" y="1981200"/>
            <a:ext cx="219965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Text Placeholder 3"/>
          <p:cNvSpPr>
            <a:spLocks noGrp="1"/>
          </p:cNvSpPr>
          <p:nvPr>
            <p:ph type="body" sz="half" idx="17"/>
          </p:nvPr>
        </p:nvSpPr>
        <p:spPr>
          <a:xfrm>
            <a:off x="5344917" y="2667000"/>
            <a:ext cx="2199658"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7" name="Straight Connector 16"/>
          <p:cNvCxnSpPr/>
          <p:nvPr/>
        </p:nvCxnSpPr>
        <p:spPr>
          <a:xfrm>
            <a:off x="2795334"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5223030"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B5ED3610-5078-4BBD-9542-C00C06816C40}" type="datetimeFigureOut">
              <a:rPr lang="en-US" smtClean="0"/>
              <a:pPr/>
              <a:t>7/31/2019</a:t>
            </a:fld>
            <a:endParaRPr lang="en-US"/>
          </a:p>
        </p:txBody>
      </p:sp>
      <p:sp>
        <p:nvSpPr>
          <p:cNvPr id="4"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06B339A-55E5-41F3-B716-8E7E16B26410}" type="slidenum">
              <a:rPr lang="en-US" smtClean="0"/>
              <a:pPr/>
              <a:t>‹#›</a:t>
            </a:fld>
            <a:endParaRPr lang="en-US"/>
          </a:p>
        </p:txBody>
      </p:sp>
    </p:spTree>
    <p:extLst>
      <p:ext uri="{BB962C8B-B14F-4D97-AF65-F5344CB8AC3E}">
        <p14:creationId xmlns:p14="http://schemas.microsoft.com/office/powerpoint/2010/main" val="36945292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489475" y="4250949"/>
            <a:ext cx="2205612"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9" name="Picture Placeholder 2"/>
          <p:cNvSpPr>
            <a:spLocks noGrp="1" noChangeAspect="1"/>
          </p:cNvSpPr>
          <p:nvPr>
            <p:ph type="pic" idx="15"/>
          </p:nvPr>
        </p:nvSpPr>
        <p:spPr>
          <a:xfrm>
            <a:off x="489475" y="2209800"/>
            <a:ext cx="2205612"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2" name="Text Placeholder 3"/>
          <p:cNvSpPr>
            <a:spLocks noGrp="1"/>
          </p:cNvSpPr>
          <p:nvPr>
            <p:ph type="body" sz="half" idx="18"/>
          </p:nvPr>
        </p:nvSpPr>
        <p:spPr>
          <a:xfrm>
            <a:off x="489475" y="4827212"/>
            <a:ext cx="2205612"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2917792" y="4250949"/>
            <a:ext cx="21984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0" name="Picture Placeholder 2"/>
          <p:cNvSpPr>
            <a:spLocks noGrp="1" noChangeAspect="1"/>
          </p:cNvSpPr>
          <p:nvPr>
            <p:ph type="pic" idx="21"/>
          </p:nvPr>
        </p:nvSpPr>
        <p:spPr>
          <a:xfrm>
            <a:off x="2917791" y="2209800"/>
            <a:ext cx="2198466"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3" name="Text Placeholder 3"/>
          <p:cNvSpPr>
            <a:spLocks noGrp="1"/>
          </p:cNvSpPr>
          <p:nvPr>
            <p:ph type="body" sz="half" idx="19"/>
          </p:nvPr>
        </p:nvSpPr>
        <p:spPr>
          <a:xfrm>
            <a:off x="2916776" y="4827211"/>
            <a:ext cx="2201378"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5344917" y="4250949"/>
            <a:ext cx="219965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1" name="Picture Placeholder 2"/>
          <p:cNvSpPr>
            <a:spLocks noGrp="1" noChangeAspect="1"/>
          </p:cNvSpPr>
          <p:nvPr>
            <p:ph type="pic" idx="22"/>
          </p:nvPr>
        </p:nvSpPr>
        <p:spPr>
          <a:xfrm>
            <a:off x="5344916" y="2209800"/>
            <a:ext cx="2199658"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20"/>
          </p:nvPr>
        </p:nvSpPr>
        <p:spPr>
          <a:xfrm>
            <a:off x="5344824" y="4827209"/>
            <a:ext cx="2202571"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9" name="Straight Connector 18"/>
          <p:cNvCxnSpPr/>
          <p:nvPr/>
        </p:nvCxnSpPr>
        <p:spPr>
          <a:xfrm>
            <a:off x="2795334"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5223030"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B5ED3610-5078-4BBD-9542-C00C06816C40}" type="datetimeFigureOut">
              <a:rPr lang="en-US" smtClean="0"/>
              <a:pPr/>
              <a:t>7/31/2019</a:t>
            </a:fld>
            <a:endParaRPr lang="en-US"/>
          </a:p>
        </p:txBody>
      </p:sp>
      <p:sp>
        <p:nvSpPr>
          <p:cNvPr id="4"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06B339A-55E5-41F3-B716-8E7E16B26410}" type="slidenum">
              <a:rPr lang="en-US" smtClean="0"/>
              <a:pPr/>
              <a:t>‹#›</a:t>
            </a:fld>
            <a:endParaRPr lang="en-US"/>
          </a:p>
        </p:txBody>
      </p:sp>
    </p:spTree>
    <p:extLst>
      <p:ext uri="{BB962C8B-B14F-4D97-AF65-F5344CB8AC3E}">
        <p14:creationId xmlns:p14="http://schemas.microsoft.com/office/powerpoint/2010/main" val="256276295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5ED3610-5078-4BBD-9542-C00C06816C40}" type="datetimeFigureOut">
              <a:rPr lang="en-US" smtClean="0"/>
              <a:pPr/>
              <a:t>7/31/2019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06B339A-55E5-41F3-B716-8E7E16B26410}" type="slidenum">
              <a:rPr lang="en-US" smtClean="0"/>
              <a:pPr/>
              <a:t>‹#›</a:t>
            </a:fld>
            <a:endParaRPr lang="en-US"/>
          </a:p>
        </p:txBody>
      </p:sp>
    </p:spTree>
    <p:extLst>
      <p:ext uri="{BB962C8B-B14F-4D97-AF65-F5344CB8AC3E}">
        <p14:creationId xmlns:p14="http://schemas.microsoft.com/office/powerpoint/2010/main" val="75265597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29782" y="430214"/>
            <a:ext cx="1314793" cy="58261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89475" y="773205"/>
            <a:ext cx="5568812" cy="548313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5ED3610-5078-4BBD-9542-C00C06816C40}" type="datetimeFigureOut">
              <a:rPr lang="en-US" smtClean="0"/>
              <a:pPr/>
              <a:t>7/31/2019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06B339A-55E5-41F3-B716-8E7E16B26410}" type="slidenum">
              <a:rPr lang="en-US" smtClean="0"/>
              <a:pPr/>
              <a:t>‹#›</a:t>
            </a:fld>
            <a:endParaRPr lang="en-US"/>
          </a:p>
        </p:txBody>
      </p:sp>
    </p:spTree>
    <p:extLst>
      <p:ext uri="{BB962C8B-B14F-4D97-AF65-F5344CB8AC3E}">
        <p14:creationId xmlns:p14="http://schemas.microsoft.com/office/powerpoint/2010/main" val="3442164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p>
            <a:fld id="{B5ED3610-5078-4BBD-9542-C00C06816C40}" type="datetimeFigureOut">
              <a:rPr lang="en-US" smtClean="0"/>
              <a:pPr/>
              <a:t>7/31/2019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06B339A-55E5-41F3-B716-8E7E16B26410}" type="slidenum">
              <a:rPr lang="en-US" smtClean="0"/>
              <a:pPr/>
              <a:t>‹#›</a:t>
            </a:fld>
            <a:endParaRPr lang="en-US"/>
          </a:p>
        </p:txBody>
      </p:sp>
    </p:spTree>
    <p:extLst>
      <p:ext uri="{BB962C8B-B14F-4D97-AF65-F5344CB8AC3E}">
        <p14:creationId xmlns:p14="http://schemas.microsoft.com/office/powerpoint/2010/main" val="21451454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66443" y="2861734"/>
            <a:ext cx="6620967" cy="1915647"/>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866442" y="4777381"/>
            <a:ext cx="662096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5ED3610-5078-4BBD-9542-C00C06816C40}" type="datetimeFigureOut">
              <a:rPr lang="en-US" smtClean="0"/>
              <a:pPr/>
              <a:t>7/31/2019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06B339A-55E5-41F3-B716-8E7E16B26410}" type="slidenum">
              <a:rPr lang="en-US" smtClean="0"/>
              <a:pPr/>
              <a:t>‹#›</a:t>
            </a:fld>
            <a:endParaRPr lang="en-US"/>
          </a:p>
        </p:txBody>
      </p:sp>
    </p:spTree>
    <p:extLst>
      <p:ext uri="{BB962C8B-B14F-4D97-AF65-F5344CB8AC3E}">
        <p14:creationId xmlns:p14="http://schemas.microsoft.com/office/powerpoint/2010/main" val="22351390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27700" y="2060576"/>
            <a:ext cx="3298113"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241975" y="2056093"/>
            <a:ext cx="3298115"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5ED3610-5078-4BBD-9542-C00C06816C40}" type="datetimeFigureOut">
              <a:rPr lang="en-US" smtClean="0"/>
              <a:pPr/>
              <a:t>7/31/2019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06B339A-55E5-41F3-B716-8E7E16B26410}" type="slidenum">
              <a:rPr lang="en-US" smtClean="0"/>
              <a:pPr/>
              <a:t>‹#›</a:t>
            </a:fld>
            <a:endParaRPr lang="en-US"/>
          </a:p>
        </p:txBody>
      </p:sp>
    </p:spTree>
    <p:extLst>
      <p:ext uri="{BB962C8B-B14F-4D97-AF65-F5344CB8AC3E}">
        <p14:creationId xmlns:p14="http://schemas.microsoft.com/office/powerpoint/2010/main" val="29473197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827700" y="1905000"/>
            <a:ext cx="3298112"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27700" y="2514600"/>
            <a:ext cx="3298113"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241976" y="1905000"/>
            <a:ext cx="3298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241976" y="2514600"/>
            <a:ext cx="3298113"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5ED3610-5078-4BBD-9542-C00C06816C40}" type="datetimeFigureOut">
              <a:rPr lang="en-US" smtClean="0"/>
              <a:pPr/>
              <a:t>7/31/2019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06B339A-55E5-41F3-B716-8E7E16B26410}" type="slidenum">
              <a:rPr lang="en-US" smtClean="0"/>
              <a:pPr/>
              <a:t>‹#›</a:t>
            </a:fld>
            <a:endParaRPr lang="en-US"/>
          </a:p>
        </p:txBody>
      </p:sp>
    </p:spTree>
    <p:extLst>
      <p:ext uri="{BB962C8B-B14F-4D97-AF65-F5344CB8AC3E}">
        <p14:creationId xmlns:p14="http://schemas.microsoft.com/office/powerpoint/2010/main" val="23808271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7" name="Date Placeholder 2"/>
          <p:cNvSpPr>
            <a:spLocks noGrp="1"/>
          </p:cNvSpPr>
          <p:nvPr>
            <p:ph type="dt" sz="half" idx="10"/>
          </p:nvPr>
        </p:nvSpPr>
        <p:spPr/>
        <p:txBody>
          <a:bodyPr/>
          <a:lstStyle/>
          <a:p>
            <a:fld id="{B5ED3610-5078-4BBD-9542-C00C06816C40}" type="datetimeFigureOut">
              <a:rPr lang="en-US" smtClean="0"/>
              <a:pPr/>
              <a:t>7/31/2019</a:t>
            </a:fld>
            <a:endParaRPr lang="en-US"/>
          </a:p>
        </p:txBody>
      </p:sp>
      <p:sp>
        <p:nvSpPr>
          <p:cNvPr id="5" name="Footer Placeholder 3"/>
          <p:cNvSpPr>
            <a:spLocks noGrp="1"/>
          </p:cNvSpPr>
          <p:nvPr>
            <p:ph type="ftr" sz="quarter" idx="11"/>
          </p:nvPr>
        </p:nvSpPr>
        <p:spPr/>
        <p:txBody>
          <a:bodyPr/>
          <a:lstStyle/>
          <a:p>
            <a:endParaRPr lang="en-US"/>
          </a:p>
        </p:txBody>
      </p:sp>
      <p:sp>
        <p:nvSpPr>
          <p:cNvPr id="6" name="Slide Number Placeholder 4"/>
          <p:cNvSpPr>
            <a:spLocks noGrp="1"/>
          </p:cNvSpPr>
          <p:nvPr>
            <p:ph type="sldNum" sz="quarter" idx="12"/>
          </p:nvPr>
        </p:nvSpPr>
        <p:spPr/>
        <p:txBody>
          <a:bodyPr/>
          <a:lstStyle/>
          <a:p>
            <a:fld id="{106B339A-55E5-41F3-B716-8E7E16B26410}" type="slidenum">
              <a:rPr lang="en-US" smtClean="0"/>
              <a:pPr/>
              <a:t>‹#›</a:t>
            </a:fld>
            <a:endParaRPr lang="en-US"/>
          </a:p>
        </p:txBody>
      </p:sp>
    </p:spTree>
    <p:extLst>
      <p:ext uri="{BB962C8B-B14F-4D97-AF65-F5344CB8AC3E}">
        <p14:creationId xmlns:p14="http://schemas.microsoft.com/office/powerpoint/2010/main" val="22189744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B5ED3610-5078-4BBD-9542-C00C06816C40}" type="datetimeFigureOut">
              <a:rPr lang="en-US" smtClean="0"/>
              <a:pPr/>
              <a:t>7/31/2019</a:t>
            </a:fld>
            <a:endParaRPr lang="en-US"/>
          </a:p>
        </p:txBody>
      </p:sp>
      <p:sp>
        <p:nvSpPr>
          <p:cNvPr id="5" name="Footer Placeholder 2"/>
          <p:cNvSpPr>
            <a:spLocks noGrp="1"/>
          </p:cNvSpPr>
          <p:nvPr>
            <p:ph type="ftr" sz="quarter" idx="11"/>
          </p:nvPr>
        </p:nvSpPr>
        <p:spPr/>
        <p:txBody>
          <a:bodyPr/>
          <a:lstStyle/>
          <a:p>
            <a:endParaRPr lang="en-US"/>
          </a:p>
        </p:txBody>
      </p:sp>
      <p:sp>
        <p:nvSpPr>
          <p:cNvPr id="6" name="Slide Number Placeholder 3"/>
          <p:cNvSpPr>
            <a:spLocks noGrp="1"/>
          </p:cNvSpPr>
          <p:nvPr>
            <p:ph type="sldNum" sz="quarter" idx="12"/>
          </p:nvPr>
        </p:nvSpPr>
        <p:spPr/>
        <p:txBody>
          <a:bodyPr/>
          <a:lstStyle/>
          <a:p>
            <a:fld id="{106B339A-55E5-41F3-B716-8E7E16B26410}" type="slidenum">
              <a:rPr lang="en-US" smtClean="0"/>
              <a:pPr/>
              <a:t>‹#›</a:t>
            </a:fld>
            <a:endParaRPr lang="en-US"/>
          </a:p>
        </p:txBody>
      </p:sp>
    </p:spTree>
    <p:extLst>
      <p:ext uri="{BB962C8B-B14F-4D97-AF65-F5344CB8AC3E}">
        <p14:creationId xmlns:p14="http://schemas.microsoft.com/office/powerpoint/2010/main" val="17752197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6441" y="1447800"/>
            <a:ext cx="2551462" cy="14478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3589397" y="1447800"/>
            <a:ext cx="3898013"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66441" y="3129281"/>
            <a:ext cx="2551462"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Date Placeholder 4"/>
          <p:cNvSpPr>
            <a:spLocks noGrp="1"/>
          </p:cNvSpPr>
          <p:nvPr>
            <p:ph type="dt" sz="half" idx="10"/>
          </p:nvPr>
        </p:nvSpPr>
        <p:spPr/>
        <p:txBody>
          <a:bodyPr/>
          <a:lstStyle/>
          <a:p>
            <a:fld id="{B5ED3610-5078-4BBD-9542-C00C06816C40}" type="datetimeFigureOut">
              <a:rPr lang="en-US" smtClean="0"/>
              <a:pPr/>
              <a:t>7/31/2019</a:t>
            </a:fld>
            <a:endParaRPr lang="en-US"/>
          </a:p>
        </p:txBody>
      </p:sp>
      <p:sp>
        <p:nvSpPr>
          <p:cNvPr id="5" name="Footer Placeholder 5"/>
          <p:cNvSpPr>
            <a:spLocks noGrp="1"/>
          </p:cNvSpPr>
          <p:nvPr>
            <p:ph type="ftr" sz="quarter" idx="11"/>
          </p:nvPr>
        </p:nvSpPr>
        <p:spPr/>
        <p:txBody>
          <a:bodyPr/>
          <a:lstStyle/>
          <a:p>
            <a:endParaRPr lang="en-US"/>
          </a:p>
        </p:txBody>
      </p:sp>
      <p:sp>
        <p:nvSpPr>
          <p:cNvPr id="6" name="Slide Number Placeholder 6"/>
          <p:cNvSpPr>
            <a:spLocks noGrp="1"/>
          </p:cNvSpPr>
          <p:nvPr>
            <p:ph type="sldNum" sz="quarter" idx="12"/>
          </p:nvPr>
        </p:nvSpPr>
        <p:spPr/>
        <p:txBody>
          <a:bodyPr/>
          <a:lstStyle/>
          <a:p>
            <a:fld id="{106B339A-55E5-41F3-B716-8E7E16B26410}" type="slidenum">
              <a:rPr lang="en-US" smtClean="0"/>
              <a:pPr/>
              <a:t>‹#›</a:t>
            </a:fld>
            <a:endParaRPr lang="en-US"/>
          </a:p>
        </p:txBody>
      </p:sp>
    </p:spTree>
    <p:extLst>
      <p:ext uri="{BB962C8B-B14F-4D97-AF65-F5344CB8AC3E}">
        <p14:creationId xmlns:p14="http://schemas.microsoft.com/office/powerpoint/2010/main" val="40206631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5656" y="1854192"/>
            <a:ext cx="3820674" cy="1574808"/>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213517" y="1143000"/>
            <a:ext cx="2400925"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866441" y="3657600"/>
            <a:ext cx="3814728"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5ED3610-5078-4BBD-9542-C00C06816C40}" type="datetimeFigureOut">
              <a:rPr lang="en-US" smtClean="0"/>
              <a:pPr/>
              <a:t>7/31/2019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06B339A-55E5-41F3-B716-8E7E16B26410}" type="slidenum">
              <a:rPr lang="en-US" smtClean="0"/>
              <a:pPr/>
              <a:t>‹#›</a:t>
            </a:fld>
            <a:endParaRPr lang="en-US"/>
          </a:p>
        </p:txBody>
      </p:sp>
    </p:spTree>
    <p:extLst>
      <p:ext uri="{BB962C8B-B14F-4D97-AF65-F5344CB8AC3E}">
        <p14:creationId xmlns:p14="http://schemas.microsoft.com/office/powerpoint/2010/main" val="19989105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Oval 21"/>
          <p:cNvSpPr/>
          <p:nvPr/>
        </p:nvSpPr>
        <p:spPr>
          <a:xfrm>
            <a:off x="629943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Oval 22"/>
          <p:cNvSpPr/>
          <p:nvPr/>
        </p:nvSpPr>
        <p:spPr>
          <a:xfrm>
            <a:off x="5689832" y="-457200"/>
            <a:ext cx="1600200" cy="1600200"/>
          </a:xfrm>
          <a:prstGeom prst="ellipse">
            <a:avLst/>
          </a:prstGeom>
          <a:gradFill flip="none" rotWithShape="1">
            <a:gsLst>
              <a:gs pos="0">
                <a:schemeClr val="bg2">
                  <a:lumMod val="60000"/>
                  <a:lumOff val="40000"/>
                  <a:alpha val="14000"/>
                </a:schemeClr>
              </a:gs>
              <a:gs pos="73000">
                <a:schemeClr val="bg2">
                  <a:lumMod val="60000"/>
                  <a:lumOff val="40000"/>
                  <a:alpha val="0"/>
                </a:schemeClr>
              </a:gs>
              <a:gs pos="36000">
                <a:schemeClr val="bg2">
                  <a:lumMod val="60000"/>
                  <a:lumOff val="4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4" name="Oval 23"/>
          <p:cNvSpPr/>
          <p:nvPr/>
        </p:nvSpPr>
        <p:spPr>
          <a:xfrm>
            <a:off x="6299432" y="6096000"/>
            <a:ext cx="990600" cy="990600"/>
          </a:xfrm>
          <a:prstGeom prst="ellipse">
            <a:avLst/>
          </a:prstGeom>
          <a:gradFill flip="none" rotWithShape="1">
            <a:gsLst>
              <a:gs pos="0">
                <a:schemeClr val="bg2">
                  <a:lumMod val="60000"/>
                  <a:lumOff val="40000"/>
                  <a:alpha val="9000"/>
                </a:schemeClr>
              </a:gs>
              <a:gs pos="66000">
                <a:schemeClr val="bg2">
                  <a:lumMod val="60000"/>
                  <a:lumOff val="40000"/>
                  <a:alpha val="0"/>
                </a:schemeClr>
              </a:gs>
              <a:gs pos="36000">
                <a:schemeClr val="bg2">
                  <a:lumMod val="60000"/>
                  <a:lumOff val="40000"/>
                  <a:alpha val="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153988" y="2667000"/>
            <a:ext cx="4191000" cy="4191000"/>
          </a:xfrm>
          <a:prstGeom prst="ellipse">
            <a:avLst/>
          </a:prstGeom>
          <a:gradFill flip="none" rotWithShape="1">
            <a:gsLst>
              <a:gs pos="0">
                <a:schemeClr val="bg2">
                  <a:lumMod val="60000"/>
                  <a:lumOff val="40000"/>
                  <a:alpha val="11000"/>
                </a:schemeClr>
              </a:gs>
              <a:gs pos="75000">
                <a:schemeClr val="bg2">
                  <a:lumMod val="60000"/>
                  <a:lumOff val="40000"/>
                  <a:alpha val="0"/>
                </a:schemeClr>
              </a:gs>
              <a:gs pos="36000">
                <a:schemeClr val="bg2">
                  <a:lumMod val="60000"/>
                  <a:lumOff val="4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39788" y="2895600"/>
            <a:ext cx="2362200" cy="2362200"/>
          </a:xfrm>
          <a:prstGeom prst="ellipse">
            <a:avLst/>
          </a:prstGeom>
          <a:gradFill flip="none" rotWithShape="1">
            <a:gsLst>
              <a:gs pos="0">
                <a:schemeClr val="bg2">
                  <a:lumMod val="60000"/>
                  <a:lumOff val="40000"/>
                  <a:alpha val="8000"/>
                </a:schemeClr>
              </a:gs>
              <a:gs pos="72000">
                <a:schemeClr val="bg2">
                  <a:lumMod val="60000"/>
                  <a:lumOff val="40000"/>
                  <a:alpha val="0"/>
                </a:schemeClr>
              </a:gs>
              <a:gs pos="36000">
                <a:schemeClr val="bg2">
                  <a:lumMod val="60000"/>
                  <a:lumOff val="4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Rectangle 18"/>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484710" y="452718"/>
            <a:ext cx="7055380" cy="1400530"/>
          </a:xfrm>
          <a:prstGeom prst="rect">
            <a:avLst/>
          </a:prstGeom>
        </p:spPr>
        <p:txBody>
          <a:bodyPr vert="horz" lIns="91440" tIns="45720" rIns="91440" bIns="45720" rtlCol="0" anchor="t">
            <a:noAutofit/>
          </a:bodyPr>
          <a:lstStyle/>
          <a:p>
            <a:r>
              <a:rPr lang="en-US" smtClean="0"/>
              <a:t>Click to edit Master title style</a:t>
            </a:r>
            <a:endParaRPr lang="en-US" dirty="0"/>
          </a:p>
        </p:txBody>
      </p:sp>
      <p:sp>
        <p:nvSpPr>
          <p:cNvPr id="3" name="Text Placeholder 2"/>
          <p:cNvSpPr>
            <a:spLocks noGrp="1"/>
          </p:cNvSpPr>
          <p:nvPr>
            <p:ph type="body" idx="1"/>
          </p:nvPr>
        </p:nvSpPr>
        <p:spPr>
          <a:xfrm>
            <a:off x="827700" y="2052925"/>
            <a:ext cx="6711654" cy="419548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5400000">
            <a:off x="7494989" y="1828771"/>
            <a:ext cx="990599" cy="22865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B5ED3610-5078-4BBD-9542-C00C06816C40}" type="datetimeFigureOut">
              <a:rPr lang="en-US" smtClean="0"/>
              <a:pPr/>
              <a:t>7/31/2019</a:t>
            </a:fld>
            <a:endParaRPr lang="en-US"/>
          </a:p>
        </p:txBody>
      </p:sp>
      <p:sp>
        <p:nvSpPr>
          <p:cNvPr id="5" name="Footer Placeholder 4"/>
          <p:cNvSpPr>
            <a:spLocks noGrp="1"/>
          </p:cNvSpPr>
          <p:nvPr>
            <p:ph type="ftr" sz="quarter" idx="3"/>
          </p:nvPr>
        </p:nvSpPr>
        <p:spPr>
          <a:xfrm rot="5400000">
            <a:off x="6233335" y="3263371"/>
            <a:ext cx="3859795" cy="228660"/>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a:p>
        </p:txBody>
      </p:sp>
      <p:sp>
        <p:nvSpPr>
          <p:cNvPr id="6" name="Slide Number Placeholder 5"/>
          <p:cNvSpPr>
            <a:spLocks noGrp="1"/>
          </p:cNvSpPr>
          <p:nvPr>
            <p:ph type="sldNum" sz="quarter" idx="4"/>
          </p:nvPr>
        </p:nvSpPr>
        <p:spPr bwMode="gray">
          <a:xfrm>
            <a:off x="7766431" y="295736"/>
            <a:ext cx="628813" cy="767687"/>
          </a:xfrm>
          <a:prstGeom prst="rect">
            <a:avLst/>
          </a:prstGeom>
        </p:spPr>
        <p:txBody>
          <a:bodyPr vert="horz" lIns="91440" tIns="45720" rIns="91440" bIns="45720" rtlCol="0" anchor="b"/>
          <a:lstStyle>
            <a:lvl1pPr algn="ctr">
              <a:defRPr sz="2801" b="0" i="0">
                <a:solidFill>
                  <a:schemeClr val="tx1">
                    <a:tint val="75000"/>
                  </a:schemeClr>
                </a:solidFill>
              </a:defRPr>
            </a:lvl1pPr>
          </a:lstStyle>
          <a:p>
            <a:fld id="{106B339A-55E5-41F3-B716-8E7E16B26410}" type="slidenum">
              <a:rPr lang="en-US" smtClean="0"/>
              <a:pPr/>
              <a:t>‹#›</a:t>
            </a:fld>
            <a:endParaRPr lang="en-US"/>
          </a:p>
        </p:txBody>
      </p:sp>
    </p:spTree>
    <p:extLst>
      <p:ext uri="{BB962C8B-B14F-4D97-AF65-F5344CB8AC3E}">
        <p14:creationId xmlns:p14="http://schemas.microsoft.com/office/powerpoint/2010/main" val="1351808856"/>
      </p:ext>
    </p:extLst>
  </p:cSld>
  <p:clrMap bg1="dk1" tx1="lt1" bg2="dk2" tx2="lt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 id="2147483750" r:id="rId12"/>
    <p:sldLayoutId id="2147483751" r:id="rId13"/>
    <p:sldLayoutId id="2147483752" r:id="rId14"/>
    <p:sldLayoutId id="2147483753" r:id="rId15"/>
    <p:sldLayoutId id="2147483754" r:id="rId16"/>
    <p:sldLayoutId id="2147483755" r:id="rId17"/>
  </p:sldLayoutIdLst>
  <p:txStyles>
    <p:titleStyle>
      <a:lvl1pPr algn="l" defTabSz="457207"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6" indent="-342906" algn="l" defTabSz="457207"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62" indent="-285755" algn="l" defTabSz="457207"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20"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27"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34"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14642"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49"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57"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64"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7" rtl="0" eaLnBrk="1" latinLnBrk="0" hangingPunct="1">
        <a:defRPr sz="1800" kern="1200">
          <a:solidFill>
            <a:schemeClr val="tx1"/>
          </a:solidFill>
          <a:latin typeface="+mn-lt"/>
          <a:ea typeface="+mn-ea"/>
          <a:cs typeface="+mn-cs"/>
        </a:defRPr>
      </a:lvl1pPr>
      <a:lvl2pPr marL="457207" algn="l" defTabSz="457207" rtl="0" eaLnBrk="1" latinLnBrk="0" hangingPunct="1">
        <a:defRPr sz="1800" kern="1200">
          <a:solidFill>
            <a:schemeClr val="tx1"/>
          </a:solidFill>
          <a:latin typeface="+mn-lt"/>
          <a:ea typeface="+mn-ea"/>
          <a:cs typeface="+mn-cs"/>
        </a:defRPr>
      </a:lvl2pPr>
      <a:lvl3pPr marL="914415" algn="l" defTabSz="457207" rtl="0" eaLnBrk="1" latinLnBrk="0" hangingPunct="1">
        <a:defRPr sz="1800" kern="1200">
          <a:solidFill>
            <a:schemeClr val="tx1"/>
          </a:solidFill>
          <a:latin typeface="+mn-lt"/>
          <a:ea typeface="+mn-ea"/>
          <a:cs typeface="+mn-cs"/>
        </a:defRPr>
      </a:lvl3pPr>
      <a:lvl4pPr marL="1371622" algn="l" defTabSz="457207" rtl="0" eaLnBrk="1" latinLnBrk="0" hangingPunct="1">
        <a:defRPr sz="1800" kern="1200">
          <a:solidFill>
            <a:schemeClr val="tx1"/>
          </a:solidFill>
          <a:latin typeface="+mn-lt"/>
          <a:ea typeface="+mn-ea"/>
          <a:cs typeface="+mn-cs"/>
        </a:defRPr>
      </a:lvl4pPr>
      <a:lvl5pPr marL="1828831" algn="l" defTabSz="457207" rtl="0" eaLnBrk="1" latinLnBrk="0" hangingPunct="1">
        <a:defRPr sz="1800" kern="1200">
          <a:solidFill>
            <a:schemeClr val="tx1"/>
          </a:solidFill>
          <a:latin typeface="+mn-lt"/>
          <a:ea typeface="+mn-ea"/>
          <a:cs typeface="+mn-cs"/>
        </a:defRPr>
      </a:lvl5pPr>
      <a:lvl6pPr marL="2286038" algn="l" defTabSz="457207" rtl="0" eaLnBrk="1" latinLnBrk="0" hangingPunct="1">
        <a:defRPr sz="1800" kern="1200">
          <a:solidFill>
            <a:schemeClr val="tx1"/>
          </a:solidFill>
          <a:latin typeface="+mn-lt"/>
          <a:ea typeface="+mn-ea"/>
          <a:cs typeface="+mn-cs"/>
        </a:defRPr>
      </a:lvl6pPr>
      <a:lvl7pPr marL="2743246" algn="l" defTabSz="457207" rtl="0" eaLnBrk="1" latinLnBrk="0" hangingPunct="1">
        <a:defRPr sz="1800" kern="1200">
          <a:solidFill>
            <a:schemeClr val="tx1"/>
          </a:solidFill>
          <a:latin typeface="+mn-lt"/>
          <a:ea typeface="+mn-ea"/>
          <a:cs typeface="+mn-cs"/>
        </a:defRPr>
      </a:lvl7pPr>
      <a:lvl8pPr marL="3200453" algn="l" defTabSz="457207" rtl="0" eaLnBrk="1" latinLnBrk="0" hangingPunct="1">
        <a:defRPr sz="1800" kern="1200">
          <a:solidFill>
            <a:schemeClr val="tx1"/>
          </a:solidFill>
          <a:latin typeface="+mn-lt"/>
          <a:ea typeface="+mn-ea"/>
          <a:cs typeface="+mn-cs"/>
        </a:defRPr>
      </a:lvl8pPr>
      <a:lvl9pPr marL="3657661" algn="l" defTabSz="45720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g"/><Relationship Id="rId1" Type="http://schemas.openxmlformats.org/officeDocument/2006/relationships/slideLayout" Target="../slideLayouts/slideLayout2.xml"/><Relationship Id="rId4" Type="http://schemas.openxmlformats.org/officeDocument/2006/relationships/image" Target="../media/image6.jpg"/></Relationships>
</file>

<file path=ppt/slides/_rels/slide9.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555776" y="908720"/>
            <a:ext cx="3239990" cy="3262432"/>
          </a:xfrm>
          <a:prstGeom prst="rect">
            <a:avLst/>
          </a:prstGeom>
          <a:noFill/>
        </p:spPr>
        <p:txBody>
          <a:bodyPr wrap="none" rtlCol="0">
            <a:spAutoFit/>
          </a:bodyPr>
          <a:lstStyle/>
          <a:p>
            <a:pPr algn="ctr" rtl="1"/>
            <a:r>
              <a:rPr lang="fa-IR" sz="3600" dirty="0" smtClean="0">
                <a:cs typeface="B Nazanin" pitchFamily="2" charset="-78"/>
              </a:rPr>
              <a:t>بسمه تعالی</a:t>
            </a:r>
            <a:endParaRPr lang="fa-IR" sz="3600" dirty="0" smtClean="0">
              <a:cs typeface="B Nazanin" pitchFamily="2" charset="-78"/>
            </a:endParaRPr>
          </a:p>
          <a:p>
            <a:pPr algn="ctr" rtl="1"/>
            <a:endParaRPr lang="fa-IR" dirty="0" smtClean="0"/>
          </a:p>
          <a:p>
            <a:pPr algn="ctr" rtl="1"/>
            <a:endParaRPr lang="fa-IR" dirty="0"/>
          </a:p>
          <a:p>
            <a:pPr algn="ctr" rtl="1"/>
            <a:endParaRPr lang="fa-IR" sz="2000" dirty="0" smtClean="0">
              <a:cs typeface="B Nazanin" pitchFamily="2" charset="-78"/>
            </a:endParaRPr>
          </a:p>
          <a:p>
            <a:pPr algn="ctr" rtl="1"/>
            <a:endParaRPr lang="fa-IR" sz="2000" dirty="0">
              <a:cs typeface="B Nazanin" pitchFamily="2" charset="-78"/>
            </a:endParaRPr>
          </a:p>
          <a:p>
            <a:pPr algn="ctr" rtl="1"/>
            <a:r>
              <a:rPr lang="fa-IR" sz="3600" b="1" dirty="0" smtClean="0">
                <a:cs typeface="B Nazanin" pitchFamily="2" charset="-78"/>
              </a:rPr>
              <a:t>تبیین </a:t>
            </a:r>
            <a:r>
              <a:rPr lang="fa-IR" sz="3600" b="1" dirty="0" smtClean="0">
                <a:cs typeface="B Nazanin" pitchFamily="2" charset="-78"/>
              </a:rPr>
              <a:t>مفهوم منطقه</a:t>
            </a:r>
            <a:endParaRPr lang="fa-IR" sz="3200" b="1" dirty="0" smtClean="0">
              <a:cs typeface="B Nazanin" pitchFamily="2" charset="-78"/>
            </a:endParaRPr>
          </a:p>
          <a:p>
            <a:pPr algn="ctr" rtl="1"/>
            <a:endParaRPr lang="fa-IR" sz="2000" dirty="0" smtClean="0">
              <a:cs typeface="B Nazanin" pitchFamily="2" charset="-78"/>
            </a:endParaRPr>
          </a:p>
          <a:p>
            <a:pPr algn="ctr" rtl="1"/>
            <a:r>
              <a:rPr lang="fa-IR" sz="2000" dirty="0">
                <a:cs typeface="B Nazanin" pitchFamily="2" charset="-78"/>
              </a:rPr>
              <a:t>برنامه ریزی منطقه </a:t>
            </a:r>
            <a:r>
              <a:rPr lang="fa-IR" sz="2000" dirty="0" smtClean="0">
                <a:cs typeface="B Nazanin" pitchFamily="2" charset="-78"/>
              </a:rPr>
              <a:t>ای</a:t>
            </a:r>
            <a:endParaRPr lang="fa-IR" sz="2000" dirty="0" smtClean="0">
              <a:cs typeface="B Nazanin" pitchFamily="2" charset="-78"/>
            </a:endParaRPr>
          </a:p>
          <a:p>
            <a:pPr algn="r" rtl="1"/>
            <a:endParaRPr lang="en-US" dirty="0"/>
          </a:p>
        </p:txBody>
      </p:sp>
    </p:spTree>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4113283" y="212836"/>
            <a:ext cx="3267241" cy="461665"/>
          </a:xfrm>
          <a:prstGeom prst="rect">
            <a:avLst/>
          </a:prstGeom>
        </p:spPr>
        <p:txBody>
          <a:bodyPr wrap="none">
            <a:spAutoFit/>
          </a:bodyPr>
          <a:lstStyle/>
          <a:p>
            <a:pPr lvl="0" algn="r" rtl="1" fontAlgn="base">
              <a:spcBef>
                <a:spcPct val="0"/>
              </a:spcBef>
              <a:spcAft>
                <a:spcPct val="0"/>
              </a:spcAft>
              <a:tabLst>
                <a:tab pos="685800" algn="l"/>
              </a:tabLst>
            </a:pPr>
            <a:r>
              <a:rPr lang="fa-IR" sz="2400" b="1" dirty="0" smtClean="0">
                <a:latin typeface="Arial" pitchFamily="34" charset="0"/>
                <a:ea typeface="Calibri" pitchFamily="34" charset="0"/>
                <a:cs typeface="B Nazanin" pitchFamily="2" charset="-78"/>
              </a:rPr>
              <a:t>انواع مناطق برای برنامه ریزی:</a:t>
            </a:r>
            <a:endParaRPr lang="en-US" sz="2400" dirty="0" smtClean="0">
              <a:latin typeface="Arial" pitchFamily="34" charset="0"/>
              <a:cs typeface="B Nazanin" pitchFamily="2" charset="-78"/>
            </a:endParaRPr>
          </a:p>
        </p:txBody>
      </p:sp>
      <p:sp>
        <p:nvSpPr>
          <p:cNvPr id="3" name="Rectangle 1"/>
          <p:cNvSpPr>
            <a:spLocks noChangeArrowheads="1"/>
          </p:cNvSpPr>
          <p:nvPr/>
        </p:nvSpPr>
        <p:spPr bwMode="auto">
          <a:xfrm>
            <a:off x="3643306" y="1081904"/>
            <a:ext cx="2883706"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0" fontAlgn="base" latinLnBrk="0" hangingPunct="0">
              <a:lnSpc>
                <a:spcPct val="100000"/>
              </a:lnSpc>
              <a:spcBef>
                <a:spcPct val="0"/>
              </a:spcBef>
              <a:spcAft>
                <a:spcPct val="0"/>
              </a:spcAft>
              <a:buClrTx/>
              <a:buSzTx/>
              <a:buFont typeface="Courier New" pitchFamily="49" charset="0"/>
              <a:buChar char="o"/>
              <a:tabLst/>
            </a:pPr>
            <a:r>
              <a:rPr kumimoji="0" lang="fa-IR" sz="2000" b="0" i="0" u="none" strike="noStrike" cap="none" normalizeH="0" baseline="0" dirty="0" smtClean="0">
                <a:ln>
                  <a:noFill/>
                </a:ln>
                <a:solidFill>
                  <a:schemeClr val="tx1"/>
                </a:solidFill>
                <a:effectLst/>
                <a:latin typeface="Arial" pitchFamily="34" charset="0"/>
                <a:ea typeface="Calibri" pitchFamily="34" charset="0"/>
                <a:cs typeface="B Nazanin" pitchFamily="2" charset="-78"/>
              </a:rPr>
              <a:t>شکل خاصی از منطقه عملکردی </a:t>
            </a:r>
          </a:p>
        </p:txBody>
      </p:sp>
      <p:sp>
        <p:nvSpPr>
          <p:cNvPr id="19" name="Rectangle 18"/>
          <p:cNvSpPr/>
          <p:nvPr/>
        </p:nvSpPr>
        <p:spPr>
          <a:xfrm>
            <a:off x="6889170" y="1052788"/>
            <a:ext cx="1234633" cy="400110"/>
          </a:xfrm>
          <a:prstGeom prst="rect">
            <a:avLst/>
          </a:prstGeom>
        </p:spPr>
        <p:txBody>
          <a:bodyPr wrap="none">
            <a:spAutoFit/>
          </a:bodyPr>
          <a:lstStyle/>
          <a:p>
            <a:pPr lvl="0" algn="r" rtl="1" fontAlgn="base">
              <a:spcBef>
                <a:spcPct val="0"/>
              </a:spcBef>
              <a:spcAft>
                <a:spcPct val="0"/>
              </a:spcAft>
            </a:pPr>
            <a:r>
              <a:rPr lang="fa-IR" sz="2000" dirty="0" smtClean="0">
                <a:latin typeface="Arial" pitchFamily="34" charset="0"/>
                <a:ea typeface="Calibri" pitchFamily="34" charset="0"/>
                <a:cs typeface="B Nazanin" pitchFamily="2" charset="-78"/>
              </a:rPr>
              <a:t>منطقه کانونی</a:t>
            </a:r>
            <a:endParaRPr lang="en-US" sz="1100" dirty="0" smtClean="0">
              <a:latin typeface="Arial" pitchFamily="34" charset="0"/>
              <a:cs typeface="Arial" pitchFamily="34" charset="0"/>
            </a:endParaRPr>
          </a:p>
        </p:txBody>
      </p:sp>
      <p:sp>
        <p:nvSpPr>
          <p:cNvPr id="23" name="Rectangle 22"/>
          <p:cNvSpPr/>
          <p:nvPr/>
        </p:nvSpPr>
        <p:spPr>
          <a:xfrm>
            <a:off x="0" y="1097293"/>
            <a:ext cx="3677951" cy="400110"/>
          </a:xfrm>
          <a:prstGeom prst="rect">
            <a:avLst/>
          </a:prstGeom>
        </p:spPr>
        <p:txBody>
          <a:bodyPr wrap="square">
            <a:spAutoFit/>
          </a:bodyPr>
          <a:lstStyle/>
          <a:p>
            <a:pPr lvl="0" algn="r" rtl="1" eaLnBrk="0" fontAlgn="base" hangingPunct="0">
              <a:spcBef>
                <a:spcPct val="0"/>
              </a:spcBef>
              <a:spcAft>
                <a:spcPct val="0"/>
              </a:spcAft>
              <a:buFont typeface="Courier New" pitchFamily="49" charset="0"/>
              <a:buChar char="o"/>
            </a:pPr>
            <a:r>
              <a:rPr lang="fa-IR" sz="2000" dirty="0" smtClean="0">
                <a:latin typeface="Arial" pitchFamily="34" charset="0"/>
                <a:ea typeface="Calibri" pitchFamily="34" charset="0"/>
                <a:cs typeface="B Nazanin" pitchFamily="2" charset="-78"/>
              </a:rPr>
              <a:t>برتری و نوعی رهبری منطقه ای وجود دارد</a:t>
            </a:r>
          </a:p>
        </p:txBody>
      </p:sp>
      <p:cxnSp>
        <p:nvCxnSpPr>
          <p:cNvPr id="24" name="Straight Arrow Connector 23"/>
          <p:cNvCxnSpPr/>
          <p:nvPr/>
        </p:nvCxnSpPr>
        <p:spPr>
          <a:xfrm rot="10800000">
            <a:off x="6572264" y="1263468"/>
            <a:ext cx="357190" cy="1588"/>
          </a:xfrm>
          <a:prstGeom prst="straightConnector1">
            <a:avLst/>
          </a:prstGeom>
          <a:ln>
            <a:tailEnd type="arrow"/>
          </a:ln>
        </p:spPr>
        <p:style>
          <a:lnRef idx="2">
            <a:schemeClr val="accent4"/>
          </a:lnRef>
          <a:fillRef idx="0">
            <a:schemeClr val="accent4"/>
          </a:fillRef>
          <a:effectRef idx="1">
            <a:schemeClr val="accent4"/>
          </a:effectRef>
          <a:fontRef idx="minor">
            <a:schemeClr val="tx1"/>
          </a:fontRef>
        </p:style>
      </p:cxnSp>
      <p:sp>
        <p:nvSpPr>
          <p:cNvPr id="25" name="TextBox 24"/>
          <p:cNvSpPr txBox="1"/>
          <p:nvPr/>
        </p:nvSpPr>
        <p:spPr>
          <a:xfrm>
            <a:off x="-20129" y="1657796"/>
            <a:ext cx="8143932" cy="369332"/>
          </a:xfrm>
          <a:prstGeom prst="rect">
            <a:avLst/>
          </a:prstGeom>
          <a:noFill/>
        </p:spPr>
        <p:txBody>
          <a:bodyPr wrap="square" rtlCol="0">
            <a:spAutoFit/>
          </a:bodyPr>
          <a:lstStyle/>
          <a:p>
            <a:r>
              <a:rPr lang="fa-IR" dirty="0" smtClean="0">
                <a:cs typeface="B Nazanin" pitchFamily="2" charset="-78"/>
              </a:rPr>
              <a:t>نواحی مختلف      توانایی های مختلف      ایجاد مراکز گوناگون     ساختار منظومه ای(سلسله مراتب و سطح بندی)</a:t>
            </a:r>
            <a:endParaRPr lang="en-US" dirty="0">
              <a:cs typeface="B Nazanin" pitchFamily="2" charset="-78"/>
            </a:endParaRPr>
          </a:p>
        </p:txBody>
      </p:sp>
      <p:cxnSp>
        <p:nvCxnSpPr>
          <p:cNvPr id="26" name="Straight Arrow Connector 25"/>
          <p:cNvCxnSpPr/>
          <p:nvPr/>
        </p:nvCxnSpPr>
        <p:spPr>
          <a:xfrm rot="10800000">
            <a:off x="3351915" y="1845638"/>
            <a:ext cx="285752" cy="1588"/>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cxnSp>
        <p:nvCxnSpPr>
          <p:cNvPr id="27" name="Straight Arrow Connector 26"/>
          <p:cNvCxnSpPr/>
          <p:nvPr/>
        </p:nvCxnSpPr>
        <p:spPr>
          <a:xfrm rot="10800000">
            <a:off x="5031781" y="1844050"/>
            <a:ext cx="285752" cy="1588"/>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cxnSp>
        <p:nvCxnSpPr>
          <p:cNvPr id="28" name="Straight Arrow Connector 27"/>
          <p:cNvCxnSpPr/>
          <p:nvPr/>
        </p:nvCxnSpPr>
        <p:spPr>
          <a:xfrm rot="10800000">
            <a:off x="6746294" y="1842462"/>
            <a:ext cx="285752" cy="1588"/>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sp>
        <p:nvSpPr>
          <p:cNvPr id="32" name="Rectangle 31"/>
          <p:cNvSpPr/>
          <p:nvPr/>
        </p:nvSpPr>
        <p:spPr>
          <a:xfrm>
            <a:off x="6770547" y="2392420"/>
            <a:ext cx="1353256" cy="400110"/>
          </a:xfrm>
          <a:prstGeom prst="rect">
            <a:avLst/>
          </a:prstGeom>
        </p:spPr>
        <p:txBody>
          <a:bodyPr wrap="none">
            <a:spAutoFit/>
          </a:bodyPr>
          <a:lstStyle/>
          <a:p>
            <a:r>
              <a:rPr lang="fa-IR" sz="2000" dirty="0" smtClean="0">
                <a:cs typeface="B Nazanin" pitchFamily="2" charset="-78"/>
              </a:rPr>
              <a:t>منطقه ارگانیک</a:t>
            </a:r>
            <a:endParaRPr lang="en-US" sz="2000" dirty="0">
              <a:cs typeface="B Nazanin" pitchFamily="2" charset="-78"/>
            </a:endParaRPr>
          </a:p>
        </p:txBody>
      </p:sp>
      <p:sp>
        <p:nvSpPr>
          <p:cNvPr id="33" name="TextBox 32"/>
          <p:cNvSpPr txBox="1"/>
          <p:nvPr/>
        </p:nvSpPr>
        <p:spPr>
          <a:xfrm>
            <a:off x="2649814" y="2392420"/>
            <a:ext cx="3506088" cy="400110"/>
          </a:xfrm>
          <a:prstGeom prst="rect">
            <a:avLst/>
          </a:prstGeom>
          <a:noFill/>
        </p:spPr>
        <p:txBody>
          <a:bodyPr wrap="none" rtlCol="0">
            <a:spAutoFit/>
          </a:bodyPr>
          <a:lstStyle/>
          <a:p>
            <a:r>
              <a:rPr lang="fa-IR" sz="2000" dirty="0" smtClean="0">
                <a:cs typeface="B Nazanin" pitchFamily="2" charset="-78"/>
              </a:rPr>
              <a:t>وابستگی های متقابل حاصل منافع مشترک</a:t>
            </a:r>
            <a:endParaRPr lang="en-US" sz="2000" dirty="0">
              <a:cs typeface="B Nazanin" pitchFamily="2" charset="-78"/>
            </a:endParaRPr>
          </a:p>
        </p:txBody>
      </p:sp>
      <p:cxnSp>
        <p:nvCxnSpPr>
          <p:cNvPr id="34" name="Straight Arrow Connector 33"/>
          <p:cNvCxnSpPr/>
          <p:nvPr/>
        </p:nvCxnSpPr>
        <p:spPr>
          <a:xfrm rot="10800000">
            <a:off x="6298439" y="2592475"/>
            <a:ext cx="357190" cy="1588"/>
          </a:xfrm>
          <a:prstGeom prst="straightConnector1">
            <a:avLst/>
          </a:prstGeom>
          <a:ln>
            <a:tailEnd type="arrow"/>
          </a:ln>
        </p:spPr>
        <p:style>
          <a:lnRef idx="2">
            <a:schemeClr val="accent4"/>
          </a:lnRef>
          <a:fillRef idx="0">
            <a:schemeClr val="accent4"/>
          </a:fillRef>
          <a:effectRef idx="1">
            <a:schemeClr val="accent4"/>
          </a:effectRef>
          <a:fontRef idx="minor">
            <a:schemeClr val="tx1"/>
          </a:fontRef>
        </p:style>
      </p:cxnSp>
      <p:sp>
        <p:nvSpPr>
          <p:cNvPr id="5" name="Rectangle 4"/>
          <p:cNvSpPr/>
          <p:nvPr/>
        </p:nvSpPr>
        <p:spPr>
          <a:xfrm>
            <a:off x="177752" y="3076646"/>
            <a:ext cx="7946051" cy="707886"/>
          </a:xfrm>
          <a:prstGeom prst="rect">
            <a:avLst/>
          </a:prstGeom>
        </p:spPr>
        <p:txBody>
          <a:bodyPr wrap="square">
            <a:spAutoFit/>
          </a:bodyPr>
          <a:lstStyle/>
          <a:p>
            <a:pPr algn="r" rtl="1"/>
            <a:r>
              <a:rPr lang="fa-IR" sz="2000" dirty="0" smtClean="0">
                <a:latin typeface="Arial" pitchFamily="34" charset="0"/>
                <a:ea typeface="Calibri" pitchFamily="34" charset="0"/>
                <a:cs typeface="B Nazanin" pitchFamily="2" charset="-78"/>
              </a:rPr>
              <a:t>مناطق </a:t>
            </a:r>
            <a:r>
              <a:rPr lang="fa-IR" sz="2000" dirty="0">
                <a:latin typeface="Arial" pitchFamily="34" charset="0"/>
                <a:ea typeface="Calibri" pitchFamily="34" charset="0"/>
                <a:cs typeface="B Nazanin" pitchFamily="2" charset="-78"/>
              </a:rPr>
              <a:t>قطبی(پیوند گاهی </a:t>
            </a:r>
            <a:r>
              <a:rPr lang="en-US" sz="2000" dirty="0" err="1">
                <a:latin typeface="Arial" pitchFamily="34" charset="0"/>
                <a:ea typeface="Calibri" pitchFamily="34" charset="0"/>
                <a:cs typeface="B Nazanin" pitchFamily="2" charset="-78"/>
              </a:rPr>
              <a:t>Polarised</a:t>
            </a:r>
            <a:r>
              <a:rPr lang="fa-IR" sz="2000" dirty="0">
                <a:latin typeface="Arial" pitchFamily="34" charset="0"/>
                <a:ea typeface="Calibri" pitchFamily="34" charset="0"/>
                <a:cs typeface="B Nazanin" pitchFamily="2" charset="-78"/>
              </a:rPr>
              <a:t>)       مناطقی هستند که در آنها یک شهر به عنوان قطب،ایجاد میدان نفوذ نموده تمام فعالیتهای منطقه را به خود جذب ودر خود قطبی می کند.</a:t>
            </a:r>
            <a:endParaRPr lang="en-US" sz="2000" dirty="0"/>
          </a:p>
        </p:txBody>
      </p:sp>
      <p:cxnSp>
        <p:nvCxnSpPr>
          <p:cNvPr id="36" name="Straight Arrow Connector 35"/>
          <p:cNvCxnSpPr/>
          <p:nvPr/>
        </p:nvCxnSpPr>
        <p:spPr>
          <a:xfrm rot="10800000">
            <a:off x="4546288" y="3284984"/>
            <a:ext cx="357190" cy="1588"/>
          </a:xfrm>
          <a:prstGeom prst="straightConnector1">
            <a:avLst/>
          </a:prstGeom>
          <a:ln>
            <a:tailEnd type="arrow"/>
          </a:ln>
        </p:spPr>
        <p:style>
          <a:lnRef idx="2">
            <a:schemeClr val="accent4"/>
          </a:lnRef>
          <a:fillRef idx="0">
            <a:schemeClr val="accent4"/>
          </a:fillRef>
          <a:effectRef idx="1">
            <a:schemeClr val="accent4"/>
          </a:effectRef>
          <a:fontRef idx="minor">
            <a:schemeClr val="tx1"/>
          </a:fontRef>
        </p:style>
      </p:cxn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4846" y="3784532"/>
            <a:ext cx="3955348" cy="3092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8019393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10" presetClass="entr" presetSubtype="0" fill="hold"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500"/>
                                        <p:tgtEl>
                                          <p:spTgt spid="2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fade">
                                      <p:cBhvr>
                                        <p:cTn id="20" dur="500"/>
                                        <p:tgtEl>
                                          <p:spTgt spid="23"/>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500"/>
                                        <p:tgtEl>
                                          <p:spTgt spid="25"/>
                                        </p:tgtEl>
                                      </p:cBhvr>
                                    </p:animEffect>
                                  </p:childTnLst>
                                </p:cTn>
                              </p:par>
                              <p:par>
                                <p:cTn id="26" presetID="10" presetClass="entr" presetSubtype="0" fill="hold" nodeType="with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fade">
                                      <p:cBhvr>
                                        <p:cTn id="28" dur="500"/>
                                        <p:tgtEl>
                                          <p:spTgt spid="28"/>
                                        </p:tgtEl>
                                      </p:cBhvr>
                                    </p:animEffect>
                                  </p:childTnLst>
                                </p:cTn>
                              </p:par>
                              <p:par>
                                <p:cTn id="29" presetID="10" presetClass="entr" presetSubtype="0" fill="hold" nodeType="with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500"/>
                                        <p:tgtEl>
                                          <p:spTgt spid="27"/>
                                        </p:tgtEl>
                                      </p:cBhvr>
                                    </p:animEffect>
                                  </p:childTnLst>
                                </p:cTn>
                              </p:par>
                              <p:par>
                                <p:cTn id="32" presetID="10" presetClass="entr" presetSubtype="0" fill="hold" nodeType="with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fade">
                                      <p:cBhvr>
                                        <p:cTn id="34" dur="500"/>
                                        <p:tgtEl>
                                          <p:spTgt spid="26"/>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fade">
                                      <p:cBhvr>
                                        <p:cTn id="39" dur="500"/>
                                        <p:tgtEl>
                                          <p:spTgt spid="32"/>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34"/>
                                        </p:tgtEl>
                                        <p:attrNameLst>
                                          <p:attrName>style.visibility</p:attrName>
                                        </p:attrNameLst>
                                      </p:cBhvr>
                                      <p:to>
                                        <p:strVal val="visible"/>
                                      </p:to>
                                    </p:set>
                                    <p:animEffect transition="in" filter="fade">
                                      <p:cBhvr>
                                        <p:cTn id="44" dur="500"/>
                                        <p:tgtEl>
                                          <p:spTgt spid="34"/>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fade">
                                      <p:cBhvr>
                                        <p:cTn id="49" dur="500"/>
                                        <p:tgtEl>
                                          <p:spTgt spid="33"/>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5"/>
                                        </p:tgtEl>
                                        <p:attrNameLst>
                                          <p:attrName>style.visibility</p:attrName>
                                        </p:attrNameLst>
                                      </p:cBhvr>
                                      <p:to>
                                        <p:strVal val="visible"/>
                                      </p:to>
                                    </p:set>
                                    <p:animEffect transition="in" filter="fade">
                                      <p:cBhvr>
                                        <p:cTn id="54" dur="500"/>
                                        <p:tgtEl>
                                          <p:spTgt spid="5"/>
                                        </p:tgtEl>
                                      </p:cBhvr>
                                    </p:animEffect>
                                  </p:childTnLst>
                                </p:cTn>
                              </p:par>
                              <p:par>
                                <p:cTn id="55" presetID="10" presetClass="entr" presetSubtype="0" fill="hold" nodeType="withEffect">
                                  <p:stCondLst>
                                    <p:cond delay="0"/>
                                  </p:stCondLst>
                                  <p:childTnLst>
                                    <p:set>
                                      <p:cBhvr>
                                        <p:cTn id="56" dur="1" fill="hold">
                                          <p:stCondLst>
                                            <p:cond delay="0"/>
                                          </p:stCondLst>
                                        </p:cTn>
                                        <p:tgtEl>
                                          <p:spTgt spid="36"/>
                                        </p:tgtEl>
                                        <p:attrNameLst>
                                          <p:attrName>style.visibility</p:attrName>
                                        </p:attrNameLst>
                                      </p:cBhvr>
                                      <p:to>
                                        <p:strVal val="visible"/>
                                      </p:to>
                                    </p:set>
                                    <p:animEffect transition="in" filter="fade">
                                      <p:cBhvr>
                                        <p:cTn id="57" dur="500"/>
                                        <p:tgtEl>
                                          <p:spTgt spid="36"/>
                                        </p:tgtEl>
                                      </p:cBhvr>
                                    </p:animEffect>
                                  </p:childTnLst>
                                </p:cTn>
                              </p:par>
                            </p:childTnLst>
                          </p:cTn>
                        </p:par>
                      </p:childTnLst>
                    </p:cTn>
                  </p:par>
                  <p:par>
                    <p:cTn id="58" fill="hold">
                      <p:stCondLst>
                        <p:cond delay="indefinite"/>
                      </p:stCondLst>
                      <p:childTnLst>
                        <p:par>
                          <p:cTn id="59" fill="hold">
                            <p:stCondLst>
                              <p:cond delay="0"/>
                            </p:stCondLst>
                            <p:childTnLst>
                              <p:par>
                                <p:cTn id="60" presetID="6" presetClass="entr" presetSubtype="16" fill="hold" nodeType="clickEffect">
                                  <p:stCondLst>
                                    <p:cond delay="0"/>
                                  </p:stCondLst>
                                  <p:childTnLst>
                                    <p:set>
                                      <p:cBhvr>
                                        <p:cTn id="61" dur="1" fill="hold">
                                          <p:stCondLst>
                                            <p:cond delay="0"/>
                                          </p:stCondLst>
                                        </p:cTn>
                                        <p:tgtEl>
                                          <p:spTgt spid="2050"/>
                                        </p:tgtEl>
                                        <p:attrNameLst>
                                          <p:attrName>style.visibility</p:attrName>
                                        </p:attrNameLst>
                                      </p:cBhvr>
                                      <p:to>
                                        <p:strVal val="visible"/>
                                      </p:to>
                                    </p:set>
                                    <p:animEffect transition="in" filter="circle(in)">
                                      <p:cBhvr>
                                        <p:cTn id="62" dur="20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9" grpId="0"/>
      <p:bldP spid="23" grpId="0"/>
      <p:bldP spid="25" grpId="0"/>
      <p:bldP spid="32" grpId="0"/>
      <p:bldP spid="33"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357166"/>
            <a:ext cx="7726191" cy="1754326"/>
          </a:xfrm>
          <a:prstGeom prst="rect">
            <a:avLst/>
          </a:prstGeom>
        </p:spPr>
        <p:txBody>
          <a:bodyPr wrap="square">
            <a:spAutoFit/>
          </a:bodyPr>
          <a:lstStyle/>
          <a:p>
            <a:pPr lvl="0" algn="r" rtl="1" eaLnBrk="0" fontAlgn="base" hangingPunct="0">
              <a:spcBef>
                <a:spcPct val="0"/>
              </a:spcBef>
              <a:spcAft>
                <a:spcPct val="0"/>
              </a:spcAft>
              <a:tabLst>
                <a:tab pos="685800" algn="l"/>
              </a:tabLst>
            </a:pPr>
            <a:r>
              <a:rPr lang="fa-IR" b="1" dirty="0" smtClean="0">
                <a:latin typeface="Arial" pitchFamily="34" charset="0"/>
                <a:ea typeface="Calibri" pitchFamily="34" charset="0"/>
                <a:cs typeface="B Nazanin" pitchFamily="2" charset="-78"/>
              </a:rPr>
              <a:t>دو عامل بر محدوده نفوذ شهرهای قطبی تاثیر می گذارند</a:t>
            </a:r>
            <a:r>
              <a:rPr lang="fa-IR" b="1" dirty="0" smtClean="0">
                <a:latin typeface="Arial" pitchFamily="34" charset="0"/>
                <a:ea typeface="Calibri" pitchFamily="34" charset="0"/>
                <a:cs typeface="B Nazanin" pitchFamily="2" charset="-78"/>
              </a:rPr>
              <a:t>:</a:t>
            </a:r>
          </a:p>
          <a:p>
            <a:pPr lvl="0" algn="r" rtl="1" eaLnBrk="0" fontAlgn="base" hangingPunct="0">
              <a:spcBef>
                <a:spcPct val="0"/>
              </a:spcBef>
              <a:spcAft>
                <a:spcPct val="0"/>
              </a:spcAft>
              <a:tabLst>
                <a:tab pos="685800" algn="l"/>
              </a:tabLst>
            </a:pPr>
            <a:endParaRPr lang="en-US" b="1" dirty="0" smtClean="0">
              <a:latin typeface="Arial" pitchFamily="34" charset="0"/>
              <a:ea typeface="Calibri" pitchFamily="34" charset="0"/>
              <a:cs typeface="B Nazanin" pitchFamily="2" charset="-78"/>
            </a:endParaRPr>
          </a:p>
          <a:p>
            <a:pPr marL="285750" lvl="0" indent="-285750" algn="r" rtl="1" eaLnBrk="0" fontAlgn="base" hangingPunct="0">
              <a:spcBef>
                <a:spcPct val="0"/>
              </a:spcBef>
              <a:spcAft>
                <a:spcPct val="0"/>
              </a:spcAft>
              <a:buFont typeface="Wingdings" panose="05000000000000000000" pitchFamily="2" charset="2"/>
              <a:buChar char="v"/>
              <a:tabLst>
                <a:tab pos="685800" algn="l"/>
              </a:tabLst>
            </a:pPr>
            <a:r>
              <a:rPr lang="fa-IR" u="sng" dirty="0" smtClean="0">
                <a:latin typeface="Arial" pitchFamily="34" charset="0"/>
                <a:ea typeface="Calibri" pitchFamily="34" charset="0"/>
                <a:cs typeface="B Nazanin" pitchFamily="2" charset="-78"/>
              </a:rPr>
              <a:t>گذشت زمان: </a:t>
            </a:r>
            <a:r>
              <a:rPr lang="fa-IR" dirty="0" smtClean="0">
                <a:latin typeface="Arial" pitchFamily="34" charset="0"/>
                <a:ea typeface="Calibri" pitchFamily="34" charset="0"/>
                <a:cs typeface="B Nazanin" pitchFamily="2" charset="-78"/>
              </a:rPr>
              <a:t>به مرور زمان به علت تاثیر فعالیتها </a:t>
            </a:r>
            <a:r>
              <a:rPr lang="fa-IR" dirty="0" smtClean="0">
                <a:latin typeface="Arial" pitchFamily="34" charset="0"/>
                <a:ea typeface="Calibri" pitchFamily="34" charset="0"/>
                <a:cs typeface="B Nazanin" pitchFamily="2" charset="-78"/>
              </a:rPr>
              <a:t>و رقابت </a:t>
            </a:r>
            <a:r>
              <a:rPr lang="fa-IR" dirty="0" smtClean="0">
                <a:latin typeface="Arial" pitchFamily="34" charset="0"/>
                <a:ea typeface="Calibri" pitchFamily="34" charset="0"/>
                <a:cs typeface="B Nazanin" pitchFamily="2" charset="-78"/>
              </a:rPr>
              <a:t>با قطب مشابه دیگر محدوده نفوذ قطبها تغییر می نماید.</a:t>
            </a:r>
            <a:endParaRPr lang="en-US" dirty="0" smtClean="0">
              <a:latin typeface="Arial" pitchFamily="34" charset="0"/>
              <a:cs typeface="B Nazanin" pitchFamily="2" charset="-78"/>
            </a:endParaRPr>
          </a:p>
          <a:p>
            <a:pPr marL="285750" lvl="0" indent="-285750" algn="r" rtl="1" eaLnBrk="0" fontAlgn="base" hangingPunct="0">
              <a:spcBef>
                <a:spcPct val="0"/>
              </a:spcBef>
              <a:spcAft>
                <a:spcPct val="0"/>
              </a:spcAft>
              <a:buFont typeface="Wingdings" panose="05000000000000000000" pitchFamily="2" charset="2"/>
              <a:buChar char="v"/>
              <a:tabLst>
                <a:tab pos="685800" algn="l"/>
              </a:tabLst>
            </a:pPr>
            <a:r>
              <a:rPr lang="fa-IR" dirty="0" smtClean="0">
                <a:latin typeface="Arial" pitchFamily="34" charset="0"/>
                <a:ea typeface="Calibri" pitchFamily="34" charset="0"/>
                <a:cs typeface="B Nazanin" pitchFamily="2" charset="-78"/>
              </a:rPr>
              <a:t> </a:t>
            </a:r>
            <a:r>
              <a:rPr lang="fa-IR" u="sng" dirty="0" smtClean="0">
                <a:latin typeface="Arial" pitchFamily="34" charset="0"/>
                <a:ea typeface="Calibri" pitchFamily="34" charset="0"/>
                <a:cs typeface="B Nazanin" pitchFamily="2" charset="-78"/>
              </a:rPr>
              <a:t>برد خدماتی </a:t>
            </a:r>
            <a:r>
              <a:rPr lang="fa-IR" u="sng" dirty="0" smtClean="0">
                <a:latin typeface="Arial" pitchFamily="34" charset="0"/>
                <a:ea typeface="Calibri" pitchFamily="34" charset="0"/>
                <a:cs typeface="B Nazanin" pitchFamily="2" charset="-78"/>
              </a:rPr>
              <a:t>فعالیت ها</a:t>
            </a:r>
            <a:r>
              <a:rPr lang="fa-IR" u="sng" dirty="0" smtClean="0">
                <a:latin typeface="Arial" pitchFamily="34" charset="0"/>
                <a:ea typeface="Calibri" pitchFamily="34" charset="0"/>
                <a:cs typeface="B Nazanin" pitchFamily="2" charset="-78"/>
              </a:rPr>
              <a:t>: </a:t>
            </a:r>
            <a:r>
              <a:rPr lang="fa-IR" dirty="0" smtClean="0">
                <a:latin typeface="Arial" pitchFamily="34" charset="0"/>
                <a:ea typeface="Calibri" pitchFamily="34" charset="0"/>
                <a:cs typeface="B Nazanin" pitchFamily="2" charset="-78"/>
              </a:rPr>
              <a:t>بر اساس نوع فعالیتها و برد سرویس دهی </a:t>
            </a:r>
            <a:r>
              <a:rPr lang="fa-IR" dirty="0" smtClean="0">
                <a:latin typeface="Arial" pitchFamily="34" charset="0"/>
                <a:ea typeface="Calibri" pitchFamily="34" charset="0"/>
                <a:cs typeface="B Nazanin" pitchFamily="2" charset="-78"/>
              </a:rPr>
              <a:t>آن ها </a:t>
            </a:r>
            <a:r>
              <a:rPr lang="fa-IR" dirty="0" smtClean="0">
                <a:latin typeface="Arial" pitchFamily="34" charset="0"/>
                <a:ea typeface="Calibri" pitchFamily="34" charset="0"/>
                <a:cs typeface="B Nazanin" pitchFamily="2" charset="-78"/>
              </a:rPr>
              <a:t>محدوده نفوذ هر قطب مشخص  می شود</a:t>
            </a:r>
            <a:r>
              <a:rPr lang="fa-IR" dirty="0" smtClean="0">
                <a:latin typeface="Arial" pitchFamily="34" charset="0"/>
                <a:ea typeface="Calibri" pitchFamily="34" charset="0"/>
                <a:cs typeface="B Nazanin" pitchFamily="2" charset="-78"/>
              </a:rPr>
              <a:t>. با </a:t>
            </a:r>
            <a:r>
              <a:rPr lang="fa-IR" dirty="0" smtClean="0">
                <a:latin typeface="Arial" pitchFamily="34" charset="0"/>
                <a:ea typeface="Calibri" pitchFamily="34" charset="0"/>
                <a:cs typeface="B Nazanin" pitchFamily="2" charset="-78"/>
              </a:rPr>
              <a:t>زیاد وکم شدن تاثیر فعالیتها محدوده نفوذ </a:t>
            </a:r>
            <a:r>
              <a:rPr lang="fa-IR" dirty="0" smtClean="0">
                <a:latin typeface="Arial" pitchFamily="34" charset="0"/>
                <a:ea typeface="Calibri" pitchFamily="34" charset="0"/>
                <a:cs typeface="B Nazanin" pitchFamily="2" charset="-78"/>
              </a:rPr>
              <a:t>قطب ها </a:t>
            </a:r>
            <a:r>
              <a:rPr lang="fa-IR" dirty="0" smtClean="0">
                <a:latin typeface="Arial" pitchFamily="34" charset="0"/>
                <a:ea typeface="Calibri" pitchFamily="34" charset="0"/>
                <a:cs typeface="B Nazanin" pitchFamily="2" charset="-78"/>
              </a:rPr>
              <a:t>تغییر می کند.</a:t>
            </a:r>
            <a:endParaRPr lang="en-US" dirty="0" smtClean="0">
              <a:latin typeface="Arial" pitchFamily="34" charset="0"/>
              <a:cs typeface="B Nazanin" pitchFamily="2" charset="-78"/>
            </a:endParaRPr>
          </a:p>
        </p:txBody>
      </p:sp>
      <p:sp>
        <p:nvSpPr>
          <p:cNvPr id="7" name="Rounded Rectangle 6"/>
          <p:cNvSpPr/>
          <p:nvPr/>
        </p:nvSpPr>
        <p:spPr>
          <a:xfrm>
            <a:off x="3428992" y="2214554"/>
            <a:ext cx="1571636" cy="428628"/>
          </a:xfrm>
          <a:prstGeom prst="roundRect">
            <a:avLst/>
          </a:prstGeom>
          <a:solidFill>
            <a:schemeClr val="accent2">
              <a:lumMod val="40000"/>
              <a:lumOff val="6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bg1"/>
                </a:solidFill>
                <a:cs typeface="B Nazanin" pitchFamily="2" charset="-78"/>
              </a:rPr>
              <a:t>حوزه ی نفوذ</a:t>
            </a:r>
            <a:endParaRPr lang="en-US" dirty="0">
              <a:solidFill>
                <a:schemeClr val="bg1"/>
              </a:solidFill>
              <a:cs typeface="B Nazanin" pitchFamily="2" charset="-78"/>
            </a:endParaRPr>
          </a:p>
        </p:txBody>
      </p:sp>
      <p:sp>
        <p:nvSpPr>
          <p:cNvPr id="8" name="Rounded Rectangle 7"/>
          <p:cNvSpPr/>
          <p:nvPr/>
        </p:nvSpPr>
        <p:spPr>
          <a:xfrm>
            <a:off x="1500166" y="3143248"/>
            <a:ext cx="5214974" cy="357190"/>
          </a:xfrm>
          <a:prstGeom prst="roundRect">
            <a:avLst/>
          </a:prstGeom>
          <a:solidFill>
            <a:schemeClr val="tx2"/>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bg1"/>
                </a:solidFill>
                <a:cs typeface="B Nazanin" pitchFamily="2" charset="-78"/>
              </a:rPr>
              <a:t>محدوده ی اطراف شهر یا بیشترین ارتباط عملکردی باشهر اصلی</a:t>
            </a:r>
            <a:endParaRPr lang="en-US" dirty="0">
              <a:solidFill>
                <a:schemeClr val="bg1"/>
              </a:solidFill>
              <a:cs typeface="B Nazanin" pitchFamily="2" charset="-78"/>
            </a:endParaRPr>
          </a:p>
        </p:txBody>
      </p:sp>
      <p:sp>
        <p:nvSpPr>
          <p:cNvPr id="9" name="Rounded Rectangle 8"/>
          <p:cNvSpPr/>
          <p:nvPr/>
        </p:nvSpPr>
        <p:spPr>
          <a:xfrm>
            <a:off x="928662" y="3929066"/>
            <a:ext cx="6286544" cy="1000132"/>
          </a:xfrm>
          <a:prstGeom prst="roundRect">
            <a:avLst/>
          </a:prstGeom>
          <a:solidFill>
            <a:schemeClr val="accent4">
              <a:lumMod val="60000"/>
              <a:lumOff val="4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fa-IR" sz="1600" dirty="0" smtClean="0">
                <a:solidFill>
                  <a:schemeClr val="bg1"/>
                </a:solidFill>
                <a:cs typeface="B Nazanin" pitchFamily="2" charset="-78"/>
              </a:rPr>
              <a:t>وسعت وشعاع عملکرد وابسته به</a:t>
            </a:r>
          </a:p>
          <a:p>
            <a:pPr algn="r"/>
            <a:r>
              <a:rPr lang="fa-IR" sz="1600" dirty="0" smtClean="0">
                <a:solidFill>
                  <a:schemeClr val="bg1"/>
                </a:solidFill>
                <a:cs typeface="B Nazanin" pitchFamily="2" charset="-78"/>
              </a:rPr>
              <a:t>     1-نقش شهر                   2-مرتبه ی شهر در نظام سلسله مراتبی</a:t>
            </a:r>
          </a:p>
          <a:p>
            <a:pPr algn="r" rtl="1"/>
            <a:r>
              <a:rPr lang="fa-IR" sz="1600" dirty="0" smtClean="0">
                <a:solidFill>
                  <a:schemeClr val="bg1"/>
                </a:solidFill>
                <a:cs typeface="B Nazanin" pitchFamily="2" charset="-78"/>
              </a:rPr>
              <a:t>3- عوامل جغرافیایی               4-سهولت دسترسی          5- فاصله ی نزدیکترین شهر بعدی </a:t>
            </a:r>
          </a:p>
          <a:p>
            <a:pPr algn="r" rtl="1"/>
            <a:endParaRPr lang="en-US" sz="1600" dirty="0">
              <a:solidFill>
                <a:schemeClr val="bg1"/>
              </a:solidFill>
              <a:cs typeface="B Nazanin" pitchFamily="2" charset="-78"/>
            </a:endParaRPr>
          </a:p>
        </p:txBody>
      </p:sp>
      <p:sp>
        <p:nvSpPr>
          <p:cNvPr id="10" name="TextBox 9"/>
          <p:cNvSpPr txBox="1"/>
          <p:nvPr/>
        </p:nvSpPr>
        <p:spPr>
          <a:xfrm>
            <a:off x="5572132" y="5786454"/>
            <a:ext cx="2456252" cy="369332"/>
          </a:xfrm>
          <a:prstGeom prst="rect">
            <a:avLst/>
          </a:prstGeom>
          <a:solidFill>
            <a:schemeClr val="accent3">
              <a:lumMod val="20000"/>
              <a:lumOff val="80000"/>
            </a:schemeClr>
          </a:solidFill>
          <a:ln>
            <a:solidFill>
              <a:schemeClr val="tx2">
                <a:lumMod val="50000"/>
              </a:schemeClr>
            </a:solidFill>
          </a:ln>
        </p:spPr>
        <p:txBody>
          <a:bodyPr wrap="square" rtlCol="0">
            <a:spAutoFit/>
          </a:bodyPr>
          <a:lstStyle/>
          <a:p>
            <a:pPr algn="r"/>
            <a:r>
              <a:rPr lang="fa-IR" dirty="0" smtClean="0">
                <a:solidFill>
                  <a:schemeClr val="bg1"/>
                </a:solidFill>
                <a:cs typeface="B Nazanin" pitchFamily="2" charset="-78"/>
              </a:rPr>
              <a:t>) </a:t>
            </a:r>
            <a:r>
              <a:rPr lang="en-US" dirty="0" smtClean="0">
                <a:solidFill>
                  <a:schemeClr val="bg1"/>
                </a:solidFill>
                <a:cs typeface="B Nazanin" pitchFamily="2" charset="-78"/>
              </a:rPr>
              <a:t>Hinterland </a:t>
            </a:r>
            <a:r>
              <a:rPr lang="fa-IR" dirty="0" smtClean="0">
                <a:solidFill>
                  <a:schemeClr val="bg1"/>
                </a:solidFill>
                <a:cs typeface="B Nazanin" pitchFamily="2" charset="-78"/>
              </a:rPr>
              <a:t>پسکرانه (</a:t>
            </a:r>
            <a:endParaRPr lang="en-US" dirty="0">
              <a:solidFill>
                <a:schemeClr val="bg1"/>
              </a:solidFill>
              <a:cs typeface="B Nazanin" pitchFamily="2" charset="-78"/>
            </a:endParaRPr>
          </a:p>
        </p:txBody>
      </p:sp>
      <p:sp>
        <p:nvSpPr>
          <p:cNvPr id="11" name="TextBox 10"/>
          <p:cNvSpPr txBox="1"/>
          <p:nvPr/>
        </p:nvSpPr>
        <p:spPr>
          <a:xfrm>
            <a:off x="857224" y="5572140"/>
            <a:ext cx="4000528" cy="830997"/>
          </a:xfrm>
          <a:prstGeom prst="rect">
            <a:avLst/>
          </a:prstGeom>
          <a:solidFill>
            <a:schemeClr val="accent3">
              <a:lumMod val="20000"/>
              <a:lumOff val="80000"/>
            </a:schemeClr>
          </a:solidFill>
          <a:ln>
            <a:solidFill>
              <a:schemeClr val="tx2">
                <a:lumMod val="50000"/>
              </a:schemeClr>
            </a:solidFill>
          </a:ln>
        </p:spPr>
        <p:txBody>
          <a:bodyPr wrap="square" rtlCol="0">
            <a:spAutoFit/>
          </a:bodyPr>
          <a:lstStyle/>
          <a:p>
            <a:pPr algn="r" rtl="1">
              <a:buFont typeface="Arial" pitchFamily="34" charset="0"/>
              <a:buChar char="•"/>
            </a:pPr>
            <a:r>
              <a:rPr lang="fa-IR" sz="1600" dirty="0" smtClean="0">
                <a:solidFill>
                  <a:schemeClr val="bg1"/>
                </a:solidFill>
                <a:cs typeface="B Nazanin" pitchFamily="2" charset="-78"/>
              </a:rPr>
              <a:t>یک مفهوم جغرافیایی</a:t>
            </a:r>
          </a:p>
          <a:p>
            <a:pPr algn="r" rtl="1">
              <a:buFont typeface="Arial" pitchFamily="34" charset="0"/>
              <a:buChar char="•"/>
            </a:pPr>
            <a:r>
              <a:rPr lang="fa-IR" sz="1600" dirty="0" smtClean="0">
                <a:solidFill>
                  <a:schemeClr val="bg1"/>
                </a:solidFill>
                <a:cs typeface="B Nazanin" pitchFamily="2" charset="-78"/>
              </a:rPr>
              <a:t>نواحی اطراف شهر اعم از حوزه ی نفوذ یا کشش آنها</a:t>
            </a:r>
          </a:p>
          <a:p>
            <a:pPr algn="r" rtl="1">
              <a:buFont typeface="Arial" pitchFamily="34" charset="0"/>
              <a:buChar char="•"/>
            </a:pPr>
            <a:r>
              <a:rPr lang="fa-IR" sz="1600" dirty="0" smtClean="0">
                <a:solidFill>
                  <a:schemeClr val="bg1"/>
                </a:solidFill>
                <a:cs typeface="B Nazanin" pitchFamily="2" charset="-78"/>
              </a:rPr>
              <a:t>جغرافیدانان معتقدند اصطلاحی برای شهرهای بندری است </a:t>
            </a:r>
            <a:endParaRPr lang="en-US" sz="1600" dirty="0">
              <a:solidFill>
                <a:schemeClr val="bg1"/>
              </a:solidFill>
              <a:cs typeface="B Nazanin" pitchFamily="2" charset="-78"/>
            </a:endParaRPr>
          </a:p>
        </p:txBody>
      </p:sp>
      <p:sp>
        <p:nvSpPr>
          <p:cNvPr id="12" name="Down Arrow 11"/>
          <p:cNvSpPr/>
          <p:nvPr/>
        </p:nvSpPr>
        <p:spPr>
          <a:xfrm>
            <a:off x="4071934" y="2714620"/>
            <a:ext cx="357190" cy="357190"/>
          </a:xfrm>
          <a:prstGeom prst="downArrow">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13" name="Down Arrow 12"/>
          <p:cNvSpPr/>
          <p:nvPr/>
        </p:nvSpPr>
        <p:spPr>
          <a:xfrm>
            <a:off x="4071934" y="3571876"/>
            <a:ext cx="357190" cy="357190"/>
          </a:xfrm>
          <a:prstGeom prst="downArrow">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14" name="Down Arrow 13"/>
          <p:cNvSpPr/>
          <p:nvPr/>
        </p:nvSpPr>
        <p:spPr>
          <a:xfrm rot="5400000">
            <a:off x="5000628" y="5715016"/>
            <a:ext cx="357190" cy="500066"/>
          </a:xfrm>
          <a:prstGeom prst="downArrow">
            <a:avLst/>
          </a:prstGeom>
          <a:solidFill>
            <a:schemeClr val="accent2"/>
          </a:solidFill>
          <a:ln>
            <a:solidFill>
              <a:schemeClr val="tx2"/>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715140" y="500042"/>
            <a:ext cx="1231427" cy="369332"/>
          </a:xfrm>
          <a:prstGeom prst="rect">
            <a:avLst/>
          </a:prstGeom>
          <a:solidFill>
            <a:schemeClr val="accent5">
              <a:lumMod val="20000"/>
              <a:lumOff val="80000"/>
            </a:schemeClr>
          </a:solidFill>
          <a:ln>
            <a:solidFill>
              <a:schemeClr val="accent5">
                <a:lumMod val="75000"/>
              </a:schemeClr>
            </a:solidFill>
          </a:ln>
        </p:spPr>
        <p:txBody>
          <a:bodyPr wrap="none" rtlCol="0">
            <a:spAutoFit/>
          </a:bodyPr>
          <a:lstStyle/>
          <a:p>
            <a:r>
              <a:rPr lang="fa-IR" dirty="0" smtClean="0">
                <a:solidFill>
                  <a:schemeClr val="bg1"/>
                </a:solidFill>
                <a:cs typeface="B Nazanin" pitchFamily="2" charset="-78"/>
              </a:rPr>
              <a:t>حوزه ی کشش</a:t>
            </a:r>
            <a:endParaRPr lang="en-US" dirty="0">
              <a:solidFill>
                <a:schemeClr val="bg1"/>
              </a:solidFill>
              <a:cs typeface="B Nazanin" pitchFamily="2" charset="-78"/>
            </a:endParaRPr>
          </a:p>
        </p:txBody>
      </p:sp>
      <p:sp>
        <p:nvSpPr>
          <p:cNvPr id="6" name="TextBox 5"/>
          <p:cNvSpPr txBox="1"/>
          <p:nvPr/>
        </p:nvSpPr>
        <p:spPr>
          <a:xfrm>
            <a:off x="214282" y="142852"/>
            <a:ext cx="6286544" cy="1077218"/>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r" rtl="1">
              <a:buFont typeface="Arial" pitchFamily="34" charset="0"/>
              <a:buChar char="•"/>
            </a:pPr>
            <a:r>
              <a:rPr lang="fa-IR" sz="1600" dirty="0" smtClean="0">
                <a:cs typeface="B Nazanin" pitchFamily="2" charset="-78"/>
              </a:rPr>
              <a:t>شعاع و حوزه ی برد کالاها وخدمات</a:t>
            </a:r>
          </a:p>
          <a:p>
            <a:pPr algn="r" rtl="1">
              <a:buFont typeface="Arial" pitchFamily="34" charset="0"/>
              <a:buChar char="•"/>
            </a:pPr>
            <a:r>
              <a:rPr lang="fa-IR" sz="1600" dirty="0" smtClean="0">
                <a:cs typeface="B Nazanin" pitchFamily="2" charset="-78"/>
              </a:rPr>
              <a:t>با شدت و ضعف نقش شهر و حجم تقاضا تعیین می گردد</a:t>
            </a:r>
          </a:p>
          <a:p>
            <a:pPr algn="r" rtl="1">
              <a:buFont typeface="Arial" pitchFamily="34" charset="0"/>
              <a:buChar char="•"/>
            </a:pPr>
            <a:r>
              <a:rPr lang="fa-IR" sz="1600" dirty="0" smtClean="0">
                <a:cs typeface="B Nazanin" pitchFamily="2" charset="-78"/>
              </a:rPr>
              <a:t>بازار های هفتگی – بازار دام – عمده فروشی محصولات تولیدات صنایع دستی و تبدیلی تعیین کننده شعاع حوزه کشش نقش دارند </a:t>
            </a:r>
            <a:endParaRPr lang="en-US" sz="1600" dirty="0">
              <a:cs typeface="B Nazanin" pitchFamily="2" charset="-78"/>
            </a:endParaRPr>
          </a:p>
        </p:txBody>
      </p:sp>
      <p:sp>
        <p:nvSpPr>
          <p:cNvPr id="7" name="TextBox 6"/>
          <p:cNvSpPr txBox="1"/>
          <p:nvPr/>
        </p:nvSpPr>
        <p:spPr>
          <a:xfrm>
            <a:off x="6643702" y="1357298"/>
            <a:ext cx="1258678" cy="338554"/>
          </a:xfrm>
          <a:prstGeom prst="rect">
            <a:avLst/>
          </a:prstGeom>
          <a:solidFill>
            <a:srgbClr val="CCFFFF"/>
          </a:solidFill>
        </p:spPr>
        <p:txBody>
          <a:bodyPr wrap="none" rtlCol="0">
            <a:spAutoFit/>
          </a:bodyPr>
          <a:lstStyle/>
          <a:p>
            <a:r>
              <a:rPr lang="fa-IR" sz="1600" dirty="0" smtClean="0">
                <a:solidFill>
                  <a:schemeClr val="bg1"/>
                </a:solidFill>
                <a:cs typeface="B Nazanin" pitchFamily="2" charset="-78"/>
              </a:rPr>
              <a:t>تقسیمات کالبدی</a:t>
            </a:r>
            <a:endParaRPr lang="en-US" sz="1600" dirty="0">
              <a:solidFill>
                <a:schemeClr val="bg1"/>
              </a:solidFill>
              <a:cs typeface="B Nazanin" pitchFamily="2" charset="-78"/>
            </a:endParaRPr>
          </a:p>
        </p:txBody>
      </p:sp>
      <p:pic>
        <p:nvPicPr>
          <p:cNvPr id="1027" name="Picture 3" descr="P:\عکس منطقه\IMG_20160226_145326.jpg"/>
          <p:cNvPicPr>
            <a:picLocks noChangeAspect="1" noChangeArrowheads="1"/>
          </p:cNvPicPr>
          <p:nvPr/>
        </p:nvPicPr>
        <p:blipFill>
          <a:blip r:embed="rId2" cstate="print">
            <a:lum bright="34000" contrast="7000"/>
          </a:blip>
          <a:srcRect l="6503" t="4099" r="3333" b="12500"/>
          <a:stretch>
            <a:fillRect/>
          </a:stretch>
        </p:blipFill>
        <p:spPr bwMode="auto">
          <a:xfrm>
            <a:off x="1357290" y="1571612"/>
            <a:ext cx="4286280" cy="5286388"/>
          </a:xfrm>
          <a:prstGeom prst="rect">
            <a:avLst/>
          </a:prstGeom>
          <a:noFill/>
        </p:spPr>
      </p:pic>
      <p:sp>
        <p:nvSpPr>
          <p:cNvPr id="8" name="TextBox 7"/>
          <p:cNvSpPr txBox="1"/>
          <p:nvPr/>
        </p:nvSpPr>
        <p:spPr>
          <a:xfrm>
            <a:off x="2000232" y="1285860"/>
            <a:ext cx="3000395" cy="307777"/>
          </a:xfrm>
          <a:prstGeom prst="rect">
            <a:avLst/>
          </a:prstGeom>
          <a:noFill/>
        </p:spPr>
        <p:txBody>
          <a:bodyPr wrap="square" rtlCol="0">
            <a:spAutoFit/>
          </a:bodyPr>
          <a:lstStyle/>
          <a:p>
            <a:r>
              <a:rPr lang="fa-IR" sz="1400" dirty="0" smtClean="0">
                <a:cs typeface="B Nazanin" pitchFamily="2" charset="-78"/>
              </a:rPr>
              <a:t>تقسیمات کالبدی در سلسله مراتب فضایی منطقه ای</a:t>
            </a:r>
            <a:endParaRPr lang="en-US" sz="1400" dirty="0">
              <a:cs typeface="B Nazanin" pitchFamily="2" charset="-78"/>
            </a:endParaRPr>
          </a:p>
        </p:txBody>
      </p:sp>
      <p:sp>
        <p:nvSpPr>
          <p:cNvPr id="9" name="TextBox 8"/>
          <p:cNvSpPr txBox="1"/>
          <p:nvPr/>
        </p:nvSpPr>
        <p:spPr>
          <a:xfrm>
            <a:off x="6016303" y="2247611"/>
            <a:ext cx="1842171" cy="2031325"/>
          </a:xfrm>
          <a:prstGeom prst="rect">
            <a:avLst/>
          </a:prstGeom>
          <a:noFill/>
        </p:spPr>
        <p:txBody>
          <a:bodyPr wrap="none" rtlCol="0">
            <a:spAutoFit/>
          </a:bodyPr>
          <a:lstStyle/>
          <a:p>
            <a:pPr algn="r" rtl="1"/>
            <a:r>
              <a:rPr lang="fa-IR" b="1" dirty="0" smtClean="0">
                <a:cs typeface="B Nazanin" pitchFamily="2" charset="-78"/>
              </a:rPr>
              <a:t>1-منطقه</a:t>
            </a:r>
          </a:p>
          <a:p>
            <a:pPr algn="r" rtl="1"/>
            <a:r>
              <a:rPr lang="fa-IR" b="1" dirty="0" smtClean="0">
                <a:cs typeface="B Nazanin" pitchFamily="2" charset="-78"/>
              </a:rPr>
              <a:t>2- خرد منطقه</a:t>
            </a:r>
          </a:p>
          <a:p>
            <a:pPr algn="r" rtl="1"/>
            <a:r>
              <a:rPr lang="fa-IR" b="1" dirty="0" smtClean="0">
                <a:cs typeface="B Nazanin" pitchFamily="2" charset="-78"/>
              </a:rPr>
              <a:t>3- ناحیه</a:t>
            </a:r>
          </a:p>
          <a:p>
            <a:pPr algn="r" rtl="1"/>
            <a:r>
              <a:rPr lang="fa-IR" b="1" dirty="0" smtClean="0">
                <a:cs typeface="B Nazanin" pitchFamily="2" charset="-78"/>
              </a:rPr>
              <a:t>4- منظومه</a:t>
            </a:r>
          </a:p>
          <a:p>
            <a:pPr algn="r" rtl="1"/>
            <a:r>
              <a:rPr lang="fa-IR" b="1" dirty="0" smtClean="0">
                <a:cs typeface="B Nazanin" pitchFamily="2" charset="-78"/>
              </a:rPr>
              <a:t>5- مجموعه روستایی</a:t>
            </a:r>
          </a:p>
          <a:p>
            <a:pPr algn="r" rtl="1"/>
            <a:r>
              <a:rPr lang="fa-IR" b="1" dirty="0" smtClean="0">
                <a:cs typeface="B Nazanin" pitchFamily="2" charset="-78"/>
              </a:rPr>
              <a:t>6-روستا</a:t>
            </a:r>
          </a:p>
          <a:p>
            <a:pPr algn="r" rtl="1"/>
            <a:r>
              <a:rPr lang="fa-IR" b="1" dirty="0" smtClean="0">
                <a:cs typeface="B Nazanin" pitchFamily="2" charset="-78"/>
              </a:rPr>
              <a:t>7- مکان</a:t>
            </a:r>
            <a:endParaRPr lang="en-US" b="1" dirty="0">
              <a:cs typeface="B Nazanin" pitchFamily="2" charset="-78"/>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par>
                                <p:cTn id="28" presetID="10" presetClass="entr" presetSubtype="0" fill="hold" nodeType="withEffect">
                                  <p:stCondLst>
                                    <p:cond delay="0"/>
                                  </p:stCondLst>
                                  <p:childTnLst>
                                    <p:set>
                                      <p:cBhvr>
                                        <p:cTn id="29" dur="1" fill="hold">
                                          <p:stCondLst>
                                            <p:cond delay="0"/>
                                          </p:stCondLst>
                                        </p:cTn>
                                        <p:tgtEl>
                                          <p:spTgt spid="1027"/>
                                        </p:tgtEl>
                                        <p:attrNameLst>
                                          <p:attrName>style.visibility</p:attrName>
                                        </p:attrNameLst>
                                      </p:cBhvr>
                                      <p:to>
                                        <p:strVal val="visible"/>
                                      </p:to>
                                    </p:set>
                                    <p:animEffect transition="in" filter="fade">
                                      <p:cBhvr>
                                        <p:cTn id="30" dur="5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990324" y="222229"/>
            <a:ext cx="2592376" cy="461665"/>
          </a:xfrm>
          <a:prstGeom prst="rect">
            <a:avLst/>
          </a:prstGeom>
          <a:noFill/>
          <a:ln>
            <a:noFill/>
          </a:ln>
        </p:spPr>
        <p:txBody>
          <a:bodyPr wrap="none" rtlCol="0">
            <a:spAutoFit/>
          </a:bodyPr>
          <a:lstStyle/>
          <a:p>
            <a:r>
              <a:rPr lang="fa-IR" sz="2400" b="1" dirty="0" smtClean="0">
                <a:cs typeface="B Nazanin" pitchFamily="2" charset="-78"/>
              </a:rPr>
              <a:t>روش های تعیین منطقه</a:t>
            </a:r>
            <a:endParaRPr lang="en-US" sz="2400" b="1" dirty="0">
              <a:cs typeface="B Nazanin" pitchFamily="2" charset="-78"/>
            </a:endParaRPr>
          </a:p>
        </p:txBody>
      </p:sp>
      <p:sp>
        <p:nvSpPr>
          <p:cNvPr id="7" name="TextBox 6"/>
          <p:cNvSpPr txBox="1"/>
          <p:nvPr/>
        </p:nvSpPr>
        <p:spPr>
          <a:xfrm>
            <a:off x="285720" y="857232"/>
            <a:ext cx="7643899" cy="646331"/>
          </a:xfrm>
          <a:prstGeom prst="rect">
            <a:avLst/>
          </a:prstGeom>
          <a:solidFill>
            <a:schemeClr val="accent2">
              <a:lumMod val="20000"/>
              <a:lumOff val="80000"/>
            </a:schemeClr>
          </a:solidFill>
        </p:spPr>
        <p:txBody>
          <a:bodyPr wrap="square" rtlCol="0">
            <a:spAutoFit/>
          </a:bodyPr>
          <a:lstStyle/>
          <a:p>
            <a:pPr algn="r" rtl="1"/>
            <a:r>
              <a:rPr lang="fa-IR" dirty="0" smtClean="0">
                <a:solidFill>
                  <a:schemeClr val="tx2">
                    <a:lumMod val="10000"/>
                  </a:schemeClr>
                </a:solidFill>
                <a:cs typeface="B Nazanin" pitchFamily="2" charset="-78"/>
              </a:rPr>
              <a:t>منطقه بندی قراردادی       شاخص های عددی(وزن بندی)-روش های تحلیل جریان ها- روش تحلیل جاذبه ها      </a:t>
            </a:r>
            <a:endParaRPr lang="en-US" dirty="0">
              <a:solidFill>
                <a:schemeClr val="tx2">
                  <a:lumMod val="10000"/>
                </a:schemeClr>
              </a:solidFill>
              <a:cs typeface="B Nazanin" pitchFamily="2" charset="-78"/>
            </a:endParaRPr>
          </a:p>
        </p:txBody>
      </p:sp>
      <p:cxnSp>
        <p:nvCxnSpPr>
          <p:cNvPr id="9" name="Straight Arrow Connector 8"/>
          <p:cNvCxnSpPr/>
          <p:nvPr/>
        </p:nvCxnSpPr>
        <p:spPr>
          <a:xfrm rot="10800000">
            <a:off x="6000760" y="1071546"/>
            <a:ext cx="285752" cy="1588"/>
          </a:xfrm>
          <a:prstGeom prst="straightConnector1">
            <a:avLst/>
          </a:prstGeom>
          <a:ln w="38100">
            <a:solidFill>
              <a:schemeClr val="accent6">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285720" y="1714488"/>
            <a:ext cx="7715305" cy="584775"/>
          </a:xfrm>
          <a:prstGeom prst="rect">
            <a:avLst/>
          </a:prstGeom>
          <a:ln>
            <a:solidFill>
              <a:schemeClr val="accent4">
                <a:lumMod val="75000"/>
              </a:schemeClr>
            </a:solidFill>
          </a:ln>
        </p:spPr>
        <p:style>
          <a:lnRef idx="2">
            <a:schemeClr val="accent3"/>
          </a:lnRef>
          <a:fillRef idx="1">
            <a:schemeClr val="lt1"/>
          </a:fillRef>
          <a:effectRef idx="0">
            <a:schemeClr val="accent3"/>
          </a:effectRef>
          <a:fontRef idx="minor">
            <a:schemeClr val="dk1"/>
          </a:fontRef>
        </p:style>
        <p:txBody>
          <a:bodyPr wrap="square" rtlCol="0">
            <a:spAutoFit/>
          </a:bodyPr>
          <a:lstStyle/>
          <a:p>
            <a:pPr algn="r" rtl="1"/>
            <a:r>
              <a:rPr lang="fa-IR" sz="1600" dirty="0" smtClean="0">
                <a:cs typeface="B Nazanin" pitchFamily="2" charset="-78"/>
              </a:rPr>
              <a:t>منطقه بندی سرزمینی         معیارها        شرایط طبیعی- وسعت کشور- درجه ی همگنی جامعه- شاخص های توسعه اقتصادی – تحرک عوامل تولید-تحرک کالاها – مرزهای سیاسی و اداری</a:t>
            </a:r>
            <a:endParaRPr lang="en-US" sz="1600" dirty="0">
              <a:cs typeface="B Nazanin" pitchFamily="2" charset="-78"/>
            </a:endParaRPr>
          </a:p>
        </p:txBody>
      </p:sp>
      <p:cxnSp>
        <p:nvCxnSpPr>
          <p:cNvPr id="12" name="Straight Arrow Connector 11"/>
          <p:cNvCxnSpPr/>
          <p:nvPr/>
        </p:nvCxnSpPr>
        <p:spPr>
          <a:xfrm rot="10800000">
            <a:off x="6184733" y="1877431"/>
            <a:ext cx="285752" cy="1588"/>
          </a:xfrm>
          <a:prstGeom prst="straightConnector1">
            <a:avLst/>
          </a:prstGeom>
          <a:ln w="38100">
            <a:solidFill>
              <a:schemeClr val="accent4">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285720" y="2571744"/>
            <a:ext cx="7715304" cy="369332"/>
          </a:xfrm>
          <a:prstGeom prst="rect">
            <a:avLst/>
          </a:prstGeom>
          <a:solidFill>
            <a:srgbClr val="CCFFFF"/>
          </a:solidFill>
          <a:ln w="28575">
            <a:solidFill>
              <a:srgbClr val="92D050"/>
            </a:solidFill>
          </a:ln>
        </p:spPr>
        <p:txBody>
          <a:bodyPr wrap="square" rtlCol="0">
            <a:spAutoFit/>
          </a:bodyPr>
          <a:lstStyle/>
          <a:p>
            <a:pPr algn="r" rtl="1"/>
            <a:r>
              <a:rPr lang="fa-IR" dirty="0" smtClean="0">
                <a:solidFill>
                  <a:schemeClr val="tx2">
                    <a:lumMod val="10000"/>
                  </a:schemeClr>
                </a:solidFill>
                <a:cs typeface="B Nazanin" pitchFamily="2" charset="-78"/>
              </a:rPr>
              <a:t>روش عددی وزن بندی        براساس شاخص های نزدیک به هم که دارای مشخصات همگن هستند    </a:t>
            </a:r>
            <a:endParaRPr lang="en-US" dirty="0">
              <a:solidFill>
                <a:schemeClr val="tx2">
                  <a:lumMod val="10000"/>
                </a:schemeClr>
              </a:solidFill>
              <a:cs typeface="B Nazanin" pitchFamily="2" charset="-78"/>
            </a:endParaRPr>
          </a:p>
        </p:txBody>
      </p:sp>
      <p:cxnSp>
        <p:nvCxnSpPr>
          <p:cNvPr id="15" name="Straight Arrow Connector 14"/>
          <p:cNvCxnSpPr/>
          <p:nvPr/>
        </p:nvCxnSpPr>
        <p:spPr>
          <a:xfrm rot="10800000">
            <a:off x="6000760" y="2786058"/>
            <a:ext cx="285752" cy="1588"/>
          </a:xfrm>
          <a:prstGeom prst="straightConnector1">
            <a:avLst/>
          </a:prstGeom>
          <a:ln w="28575">
            <a:solidFill>
              <a:srgbClr val="0070C0"/>
            </a:solidFill>
            <a:tailEnd type="arrow"/>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357158" y="3214686"/>
            <a:ext cx="7692435" cy="1477328"/>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r" rtl="1"/>
            <a:r>
              <a:rPr lang="fa-IR" dirty="0" smtClean="0">
                <a:cs typeface="B Nazanin" pitchFamily="2" charset="-78"/>
              </a:rPr>
              <a:t>روش تحلیل جریان ها        جهت و شدت جریان های موجود بین یک مرکز جمعیتی و نقاط جمعیتی اطراف آن تعیین کننده حدود منطقه کاربردی با حوزه نفوذ است.</a:t>
            </a:r>
          </a:p>
          <a:p>
            <a:pPr algn="r" rtl="1"/>
            <a:r>
              <a:rPr lang="fa-IR" dirty="0" smtClean="0">
                <a:cs typeface="B Nazanin" pitchFamily="2" charset="-78"/>
              </a:rPr>
              <a:t>محدوده یا مرز حوزه ی نفوذ         جایی که شدت جریان به حداقل می رسد.</a:t>
            </a:r>
          </a:p>
          <a:p>
            <a:pPr algn="r" rtl="1"/>
            <a:r>
              <a:rPr lang="fa-IR" dirty="0" smtClean="0">
                <a:cs typeface="B Nazanin" pitchFamily="2" charset="-78"/>
              </a:rPr>
              <a:t>موانع طبیعی می توانند حوزه ی نفوذ را کوچکتر نمایند.</a:t>
            </a:r>
          </a:p>
          <a:p>
            <a:pPr algn="r" rtl="1"/>
            <a:r>
              <a:rPr lang="fa-IR" dirty="0" smtClean="0">
                <a:cs typeface="B Nazanin" pitchFamily="2" charset="-78"/>
              </a:rPr>
              <a:t>براساس شدت جریانهای اقتصادی،اجتماعی و فرهنگی منطقه را مشخص می کند.</a:t>
            </a:r>
            <a:endParaRPr lang="en-US" dirty="0">
              <a:cs typeface="B Nazanin" pitchFamily="2" charset="-78"/>
            </a:endParaRPr>
          </a:p>
        </p:txBody>
      </p:sp>
      <p:cxnSp>
        <p:nvCxnSpPr>
          <p:cNvPr id="20" name="Straight Arrow Connector 19"/>
          <p:cNvCxnSpPr/>
          <p:nvPr/>
        </p:nvCxnSpPr>
        <p:spPr>
          <a:xfrm rot="10800000">
            <a:off x="6072198" y="3429000"/>
            <a:ext cx="285752" cy="1588"/>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21" name="Straight Arrow Connector 20"/>
          <p:cNvCxnSpPr/>
          <p:nvPr/>
        </p:nvCxnSpPr>
        <p:spPr>
          <a:xfrm rot="10800000">
            <a:off x="5643570" y="3929066"/>
            <a:ext cx="285752" cy="1588"/>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22" name="Straight Arrow Connector 21"/>
          <p:cNvCxnSpPr/>
          <p:nvPr/>
        </p:nvCxnSpPr>
        <p:spPr>
          <a:xfrm rot="10800000">
            <a:off x="5286380" y="1857364"/>
            <a:ext cx="285752" cy="1588"/>
          </a:xfrm>
          <a:prstGeom prst="straightConnector1">
            <a:avLst/>
          </a:prstGeom>
          <a:ln w="38100">
            <a:solidFill>
              <a:schemeClr val="accent4">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3000364" y="4929198"/>
            <a:ext cx="4947188" cy="1200329"/>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pPr algn="r" rtl="1"/>
            <a:r>
              <a:rPr lang="fa-IR" dirty="0" smtClean="0">
                <a:cs typeface="B Nazanin" pitchFamily="2" charset="-78"/>
              </a:rPr>
              <a:t>    روش تحلیل جاذبه ای   </a:t>
            </a:r>
          </a:p>
          <a:p>
            <a:pPr algn="r" rtl="1">
              <a:buFont typeface="Courier New" pitchFamily="49" charset="0"/>
              <a:buChar char="o"/>
            </a:pPr>
            <a:r>
              <a:rPr lang="fa-IR" dirty="0" smtClean="0">
                <a:cs typeface="B Nazanin" pitchFamily="2" charset="-78"/>
              </a:rPr>
              <a:t>برپایه نظریه جاذبه نیوتون</a:t>
            </a:r>
          </a:p>
          <a:p>
            <a:pPr algn="r" rtl="1">
              <a:buFont typeface="Courier New" pitchFamily="49" charset="0"/>
              <a:buChar char="o"/>
            </a:pPr>
            <a:r>
              <a:rPr lang="fa-IR" dirty="0" smtClean="0">
                <a:cs typeface="B Nazanin" pitchFamily="2" charset="-78"/>
              </a:rPr>
              <a:t>تأکید بر جریان های بالقوه بین مراکز</a:t>
            </a:r>
          </a:p>
          <a:p>
            <a:pPr algn="r" rtl="1">
              <a:buFont typeface="Courier New" pitchFamily="49" charset="0"/>
              <a:buChar char="o"/>
            </a:pPr>
            <a:r>
              <a:rPr lang="fa-IR" dirty="0" smtClean="0">
                <a:cs typeface="B Nazanin" pitchFamily="2" charset="-78"/>
              </a:rPr>
              <a:t>منطقه در این روش براساس توان های جمعیتی مشخص می گردد </a:t>
            </a:r>
            <a:endParaRPr lang="en-US" dirty="0">
              <a:cs typeface="B Nazanin" pitchFamily="2" charset="-78"/>
            </a:endParaRPr>
          </a:p>
        </p:txBody>
      </p:sp>
    </p:spTree>
  </p:cSld>
  <p:clrMapOvr>
    <a:masterClrMapping/>
  </p:clrMapOvr>
  <p:transition spd="slow">
    <p:push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27584" y="1700808"/>
            <a:ext cx="7651511" cy="2123658"/>
          </a:xfrm>
          <a:prstGeom prst="rect">
            <a:avLst/>
          </a:prstGeom>
          <a:noFill/>
        </p:spPr>
        <p:txBody>
          <a:bodyPr wrap="square" rtlCol="0">
            <a:spAutoFit/>
          </a:bodyPr>
          <a:lstStyle/>
          <a:p>
            <a:pPr algn="r" rtl="1"/>
            <a:r>
              <a:rPr lang="fa-IR" sz="2400" b="1" dirty="0" smtClean="0">
                <a:cs typeface="B Nazanin" pitchFamily="2" charset="-78"/>
              </a:rPr>
              <a:t>منابع</a:t>
            </a:r>
          </a:p>
          <a:p>
            <a:pPr algn="r" rtl="1"/>
            <a:endParaRPr lang="fa-IR" b="1" dirty="0" smtClean="0">
              <a:cs typeface="B Nazanin" pitchFamily="2" charset="-78"/>
            </a:endParaRPr>
          </a:p>
          <a:p>
            <a:pPr algn="r" rtl="1"/>
            <a:endParaRPr lang="fa-IR" b="1" dirty="0" smtClean="0">
              <a:cs typeface="B Nazanin" pitchFamily="2" charset="-78"/>
            </a:endParaRPr>
          </a:p>
          <a:p>
            <a:pPr marL="285750" indent="-285750" algn="r" rtl="1">
              <a:buFont typeface="Wingdings" panose="05000000000000000000" pitchFamily="2" charset="2"/>
              <a:buChar char="v"/>
            </a:pPr>
            <a:r>
              <a:rPr lang="fa-IR" b="1" dirty="0">
                <a:cs typeface="B Nazanin" pitchFamily="2" charset="-78"/>
              </a:rPr>
              <a:t>معصومی </a:t>
            </a:r>
            <a:r>
              <a:rPr lang="fa-IR" b="1" dirty="0" smtClean="0">
                <a:cs typeface="B Nazanin" pitchFamily="2" charset="-78"/>
              </a:rPr>
              <a:t>اشکوری، سید </a:t>
            </a:r>
            <a:r>
              <a:rPr lang="fa-IR" b="1" dirty="0">
                <a:cs typeface="B Nazanin" pitchFamily="2" charset="-78"/>
              </a:rPr>
              <a:t>حسن، اصول و مبانی برنامه ریزی منطقه ای، انتشارات پیام</a:t>
            </a:r>
            <a:endParaRPr lang="en-US" b="1" dirty="0">
              <a:cs typeface="B Nazanin" pitchFamily="2" charset="-78"/>
            </a:endParaRPr>
          </a:p>
          <a:p>
            <a:pPr marL="285750" indent="-285750" algn="r" rtl="1">
              <a:buFont typeface="Wingdings" panose="05000000000000000000" pitchFamily="2" charset="2"/>
              <a:buChar char="v"/>
            </a:pPr>
            <a:endParaRPr lang="fa-IR" b="1" dirty="0" smtClean="0">
              <a:cs typeface="B Nazanin" pitchFamily="2" charset="-78"/>
            </a:endParaRPr>
          </a:p>
          <a:p>
            <a:pPr marL="285750" indent="-285750" algn="r" rtl="1">
              <a:buFont typeface="Wingdings" panose="05000000000000000000" pitchFamily="2" charset="2"/>
              <a:buChar char="v"/>
            </a:pPr>
            <a:r>
              <a:rPr lang="fa-IR" b="1" dirty="0" smtClean="0">
                <a:cs typeface="B Nazanin" pitchFamily="2" charset="-78"/>
              </a:rPr>
              <a:t>زیاری</a:t>
            </a:r>
            <a:r>
              <a:rPr lang="fa-IR" b="1" dirty="0" smtClean="0">
                <a:cs typeface="B Nazanin" pitchFamily="2" charset="-78"/>
              </a:rPr>
              <a:t>، کرامت </a:t>
            </a:r>
            <a:r>
              <a:rPr lang="fa-IR" b="1" dirty="0" smtClean="0">
                <a:cs typeface="B Nazanin" pitchFamily="2" charset="-78"/>
              </a:rPr>
              <a:t>الله (1394</a:t>
            </a:r>
            <a:r>
              <a:rPr lang="fa-IR" b="1" dirty="0" smtClean="0">
                <a:cs typeface="B Nazanin" pitchFamily="2" charset="-78"/>
              </a:rPr>
              <a:t>)</a:t>
            </a:r>
            <a:r>
              <a:rPr lang="fa-IR" b="1" dirty="0" smtClean="0">
                <a:cs typeface="B Nazanin" pitchFamily="2" charset="-78"/>
              </a:rPr>
              <a:t> </a:t>
            </a:r>
            <a:r>
              <a:rPr lang="fa-IR" b="1" dirty="0" smtClean="0">
                <a:cs typeface="B Nazanin" pitchFamily="2" charset="-78"/>
              </a:rPr>
              <a:t>اصول و روش های برنامه ریزی منطقه ای، انتشارات دانشگاه تهران</a:t>
            </a:r>
          </a:p>
          <a:p>
            <a:pPr algn="r" rtl="1"/>
            <a:endParaRPr lang="fa-IR" b="1" dirty="0" smtClean="0">
              <a:cs typeface="B Nazanin" pitchFamily="2" charset="-78"/>
            </a:endParaRPr>
          </a:p>
        </p:txBody>
      </p:sp>
    </p:spTree>
  </p:cSld>
  <p:clrMapOvr>
    <a:masterClrMapping/>
  </p:clrMapOvr>
  <p:transition spd="slow">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555776" y="1142984"/>
            <a:ext cx="3816424" cy="5016758"/>
          </a:xfrm>
          <a:prstGeom prst="rect">
            <a:avLst/>
          </a:prstGeom>
          <a:noFill/>
        </p:spPr>
        <p:txBody>
          <a:bodyPr wrap="square" rtlCol="0">
            <a:spAutoFit/>
          </a:bodyPr>
          <a:lstStyle/>
          <a:p>
            <a:pPr algn="ctr" rtl="1"/>
            <a:r>
              <a:rPr lang="fa-IR" sz="3200" b="1" dirty="0" smtClean="0">
                <a:solidFill>
                  <a:srgbClr val="FFFF00"/>
                </a:solidFill>
                <a:cs typeface="B Nazanin" pitchFamily="2" charset="-78"/>
              </a:rPr>
              <a:t>فهرست</a:t>
            </a:r>
            <a:endParaRPr lang="fa-IR" sz="2400" b="1" dirty="0" smtClean="0">
              <a:solidFill>
                <a:srgbClr val="FFFF00"/>
              </a:solidFill>
              <a:cs typeface="B Nazanin" pitchFamily="2" charset="-78"/>
            </a:endParaRPr>
          </a:p>
          <a:p>
            <a:pPr algn="ctr" rtl="1"/>
            <a:endParaRPr lang="fa-IR" sz="2400" b="1" dirty="0" smtClean="0">
              <a:solidFill>
                <a:srgbClr val="FFFF00"/>
              </a:solidFill>
              <a:cs typeface="B Nazanin" pitchFamily="2" charset="-78"/>
            </a:endParaRPr>
          </a:p>
          <a:p>
            <a:pPr algn="ctr" rtl="1"/>
            <a:r>
              <a:rPr lang="fa-IR" sz="2400" b="1" dirty="0" smtClean="0">
                <a:solidFill>
                  <a:srgbClr val="FFFF00"/>
                </a:solidFill>
                <a:cs typeface="B Nazanin" pitchFamily="2" charset="-78"/>
              </a:rPr>
              <a:t> مقدمه</a:t>
            </a:r>
          </a:p>
          <a:p>
            <a:pPr algn="ctr" rtl="1"/>
            <a:r>
              <a:rPr lang="fa-IR" sz="2400" b="1" dirty="0" smtClean="0">
                <a:solidFill>
                  <a:srgbClr val="FFFF00"/>
                </a:solidFill>
                <a:cs typeface="B Nazanin" pitchFamily="2" charset="-78"/>
              </a:rPr>
              <a:t>تعاریف و مفاهیم منطقه</a:t>
            </a:r>
          </a:p>
          <a:p>
            <a:pPr algn="ctr" rtl="1"/>
            <a:r>
              <a:rPr lang="fa-IR" sz="2400" b="1" dirty="0" smtClean="0">
                <a:solidFill>
                  <a:srgbClr val="FFFF00"/>
                </a:solidFill>
                <a:cs typeface="B Nazanin" pitchFamily="2" charset="-78"/>
              </a:rPr>
              <a:t>مفهوم منطقه</a:t>
            </a:r>
          </a:p>
          <a:p>
            <a:pPr algn="ctr" rtl="1"/>
            <a:r>
              <a:rPr lang="fa-IR" sz="2400" b="1" dirty="0" smtClean="0">
                <a:solidFill>
                  <a:srgbClr val="FFFF00"/>
                </a:solidFill>
                <a:cs typeface="B Nazanin" pitchFamily="2" charset="-78"/>
              </a:rPr>
              <a:t>انواع مناطق برای برنامه ریزی</a:t>
            </a:r>
          </a:p>
          <a:p>
            <a:pPr algn="ctr" rtl="1"/>
            <a:r>
              <a:rPr lang="fa-IR" sz="2400" b="1" dirty="0" smtClean="0">
                <a:solidFill>
                  <a:srgbClr val="FFFF00"/>
                </a:solidFill>
                <a:cs typeface="B Nazanin" pitchFamily="2" charset="-78"/>
              </a:rPr>
              <a:t>حوزه ی نفوذ</a:t>
            </a:r>
          </a:p>
          <a:p>
            <a:pPr algn="ctr" rtl="1"/>
            <a:r>
              <a:rPr lang="fa-IR" sz="2400" b="1" dirty="0" smtClean="0">
                <a:solidFill>
                  <a:srgbClr val="FFFF00"/>
                </a:solidFill>
                <a:cs typeface="B Nazanin" pitchFamily="2" charset="-78"/>
              </a:rPr>
              <a:t>پسکرانه</a:t>
            </a:r>
          </a:p>
          <a:p>
            <a:pPr algn="ctr" rtl="1"/>
            <a:r>
              <a:rPr lang="fa-IR" sz="2400" b="1" dirty="0" smtClean="0">
                <a:solidFill>
                  <a:srgbClr val="FFFF00"/>
                </a:solidFill>
                <a:cs typeface="B Nazanin" pitchFamily="2" charset="-78"/>
              </a:rPr>
              <a:t>حوزه ی کشش</a:t>
            </a:r>
          </a:p>
          <a:p>
            <a:pPr algn="ctr" rtl="1"/>
            <a:r>
              <a:rPr lang="fa-IR" sz="2400" b="1" dirty="0" smtClean="0">
                <a:solidFill>
                  <a:srgbClr val="FFFF00"/>
                </a:solidFill>
                <a:cs typeface="B Nazanin" pitchFamily="2" charset="-78"/>
              </a:rPr>
              <a:t>تقسیمات کالبدی</a:t>
            </a:r>
          </a:p>
          <a:p>
            <a:pPr algn="ctr" rtl="1"/>
            <a:r>
              <a:rPr lang="fa-IR" sz="2400" b="1" dirty="0" smtClean="0">
                <a:solidFill>
                  <a:srgbClr val="FFFF00"/>
                </a:solidFill>
                <a:cs typeface="B Nazanin" pitchFamily="2" charset="-78"/>
              </a:rPr>
              <a:t>روش های تعیین منطقه</a:t>
            </a:r>
          </a:p>
          <a:p>
            <a:pPr algn="ctr" rtl="1"/>
            <a:r>
              <a:rPr lang="fa-IR" sz="2400" b="1" dirty="0" smtClean="0">
                <a:solidFill>
                  <a:srgbClr val="FFFF00"/>
                </a:solidFill>
                <a:cs typeface="B Nazanin" pitchFamily="2" charset="-78"/>
              </a:rPr>
              <a:t>منابع</a:t>
            </a:r>
          </a:p>
          <a:p>
            <a:pPr algn="ctr" rtl="1"/>
            <a:endParaRPr lang="en-US" sz="2400" b="1" dirty="0">
              <a:solidFill>
                <a:srgbClr val="FFFF00"/>
              </a:solidFill>
              <a:cs typeface="B Nazanin" pitchFamily="2" charset="-78"/>
            </a:endParaRPr>
          </a:p>
        </p:txBody>
      </p:sp>
    </p:spTree>
  </p:cSld>
  <p:clrMapOvr>
    <a:masterClrMapping/>
  </p:clrMapOvr>
  <p:transition spd="slow">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572264" y="500042"/>
            <a:ext cx="1144865" cy="707886"/>
          </a:xfrm>
          <a:prstGeom prst="rect">
            <a:avLst/>
          </a:prstGeom>
          <a:noFill/>
        </p:spPr>
        <p:txBody>
          <a:bodyPr wrap="none" rtlCol="0">
            <a:spAutoFit/>
          </a:bodyPr>
          <a:lstStyle/>
          <a:p>
            <a:r>
              <a:rPr lang="fa-IR" sz="4000" dirty="0" smtClean="0">
                <a:cs typeface="B Nazanin" pitchFamily="2" charset="-78"/>
              </a:rPr>
              <a:t>مقدمه</a:t>
            </a:r>
            <a:endParaRPr lang="en-US" sz="4000" dirty="0">
              <a:cs typeface="B Nazanin" pitchFamily="2" charset="-78"/>
            </a:endParaRPr>
          </a:p>
        </p:txBody>
      </p:sp>
      <p:sp>
        <p:nvSpPr>
          <p:cNvPr id="7" name="Rounded Rectangle 6"/>
          <p:cNvSpPr/>
          <p:nvPr/>
        </p:nvSpPr>
        <p:spPr>
          <a:xfrm>
            <a:off x="714348" y="1571612"/>
            <a:ext cx="7314036" cy="3801604"/>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rtl="1" fontAlgn="base">
              <a:spcBef>
                <a:spcPct val="0"/>
              </a:spcBef>
              <a:spcAft>
                <a:spcPct val="0"/>
              </a:spcAft>
            </a:pPr>
            <a:r>
              <a:rPr lang="fa-IR" sz="2000" dirty="0" smtClean="0">
                <a:solidFill>
                  <a:schemeClr val="tx1"/>
                </a:solidFill>
                <a:latin typeface="Arial" pitchFamily="34" charset="0"/>
                <a:ea typeface="Calibri" pitchFamily="34" charset="0"/>
                <a:cs typeface="B Nazanin" pitchFamily="2" charset="-78"/>
              </a:rPr>
              <a:t>یکی از پیچیدگی های اساسی در کشورها بین مفهوم منطقه و ناحیه است. در این میان هنوز علوم و رشته های مختلف مانند جغرافیا، معماری، شهرسازی برنامه ریزی شهری، برنامه ریزی منطقه ای ، علوم اجتماعی، عمران منطقه ای و اقتصاد به تعریف و مفهوم و مقیاس واحدی دست نیافته اند. </a:t>
            </a:r>
          </a:p>
          <a:p>
            <a:pPr lvl="0" algn="just" rtl="1" fontAlgn="base">
              <a:spcBef>
                <a:spcPct val="0"/>
              </a:spcBef>
              <a:spcAft>
                <a:spcPct val="0"/>
              </a:spcAft>
            </a:pPr>
            <a:r>
              <a:rPr lang="fa-IR" sz="2000" dirty="0" smtClean="0">
                <a:solidFill>
                  <a:schemeClr val="tx1"/>
                </a:solidFill>
                <a:latin typeface="Arial" pitchFamily="34" charset="0"/>
                <a:ea typeface="Calibri" pitchFamily="34" charset="0"/>
                <a:cs typeface="B Nazanin" pitchFamily="2" charset="-78"/>
              </a:rPr>
              <a:t>تعاریف و مفاهیم منطقه و ناحیه در ارتباط با اهداف برنامه ریزی نه تنها در ایران بلکه در دیگر کشور های جهان متفاوت به کار رفته است. یک ناحیه در یک کشور ممکن است با یک منطقه در کشور دیگر برابر باشد و یا بالعکس هم استعمال گردد. </a:t>
            </a:r>
          </a:p>
          <a:p>
            <a:pPr lvl="0" algn="just" rtl="1" fontAlgn="base">
              <a:spcBef>
                <a:spcPct val="0"/>
              </a:spcBef>
              <a:spcAft>
                <a:spcPct val="0"/>
              </a:spcAft>
            </a:pPr>
            <a:endParaRPr lang="fa-IR" sz="2000" dirty="0" smtClean="0">
              <a:solidFill>
                <a:schemeClr val="tx1"/>
              </a:solidFill>
              <a:latin typeface="Arial" pitchFamily="34" charset="0"/>
              <a:cs typeface="Arial" pitchFamily="34" charset="0"/>
            </a:endParaRPr>
          </a:p>
        </p:txBody>
      </p:sp>
    </p:spTree>
  </p:cSld>
  <p:clrMapOvr>
    <a:masterClrMapping/>
  </p:clrMapOvr>
  <p:transition spd="slow">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3857620" y="214290"/>
            <a:ext cx="1143008" cy="357190"/>
          </a:xfrm>
          <a:prstGeom prst="roundRect">
            <a:avLst/>
          </a:prstGeom>
          <a:ln>
            <a:solidFill>
              <a:schemeClr val="bg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bg1"/>
                </a:solidFill>
                <a:cs typeface="B Nazanin" pitchFamily="2" charset="-78"/>
              </a:rPr>
              <a:t>هربرتسون</a:t>
            </a:r>
            <a:endParaRPr lang="en-US" dirty="0">
              <a:solidFill>
                <a:schemeClr val="bg1"/>
              </a:solidFill>
            </a:endParaRPr>
          </a:p>
        </p:txBody>
      </p:sp>
      <p:sp>
        <p:nvSpPr>
          <p:cNvPr id="9" name="Rounded Rectangle 8"/>
          <p:cNvSpPr/>
          <p:nvPr/>
        </p:nvSpPr>
        <p:spPr>
          <a:xfrm>
            <a:off x="3214678" y="785794"/>
            <a:ext cx="2357454" cy="357190"/>
          </a:xfrm>
          <a:prstGeom prst="roundRect">
            <a:avLst/>
          </a:prstGeom>
          <a:ln>
            <a:solidFill>
              <a:schemeClr val="bg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bg1"/>
                </a:solidFill>
                <a:cs typeface="B Nazanin" pitchFamily="2" charset="-78"/>
              </a:rPr>
              <a:t>معیار تعیین منطقه طبیعی </a:t>
            </a:r>
            <a:endParaRPr lang="en-US" dirty="0" smtClean="0">
              <a:solidFill>
                <a:schemeClr val="bg1"/>
              </a:solidFill>
              <a:cs typeface="B Nazanin" pitchFamily="2" charset="-78"/>
            </a:endParaRPr>
          </a:p>
        </p:txBody>
      </p:sp>
      <p:sp>
        <p:nvSpPr>
          <p:cNvPr id="10" name="Rounded Rectangle 9"/>
          <p:cNvSpPr/>
          <p:nvPr/>
        </p:nvSpPr>
        <p:spPr>
          <a:xfrm>
            <a:off x="1785918" y="1357298"/>
            <a:ext cx="5072098" cy="428628"/>
          </a:xfrm>
          <a:prstGeom prst="roundRect">
            <a:avLst/>
          </a:prstGeom>
          <a:ln>
            <a:solidFill>
              <a:schemeClr val="bg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bg1"/>
                </a:solidFill>
                <a:cs typeface="B Nazanin" pitchFamily="2" charset="-78"/>
              </a:rPr>
              <a:t>1-ویژگی زمین 2- آب و هوا 3- پوشش گیاهی 4- جمعیت و تراکم </a:t>
            </a:r>
            <a:endParaRPr lang="en-US" dirty="0" smtClean="0">
              <a:solidFill>
                <a:schemeClr val="bg1"/>
              </a:solidFill>
              <a:cs typeface="B Nazanin" pitchFamily="2" charset="-78"/>
            </a:endParaRPr>
          </a:p>
        </p:txBody>
      </p:sp>
      <p:sp>
        <p:nvSpPr>
          <p:cNvPr id="11" name="Down Arrow 10"/>
          <p:cNvSpPr/>
          <p:nvPr/>
        </p:nvSpPr>
        <p:spPr>
          <a:xfrm>
            <a:off x="4286248" y="571480"/>
            <a:ext cx="214314" cy="214314"/>
          </a:xfrm>
          <a:prstGeom prst="downArrow">
            <a:avLst/>
          </a:prstGeom>
          <a:solidFill>
            <a:schemeClr val="accent3">
              <a:lumMod val="60000"/>
              <a:lumOff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Down Arrow 11"/>
          <p:cNvSpPr/>
          <p:nvPr/>
        </p:nvSpPr>
        <p:spPr>
          <a:xfrm>
            <a:off x="4286248" y="1142984"/>
            <a:ext cx="214314" cy="214314"/>
          </a:xfrm>
          <a:prstGeom prst="downArrow">
            <a:avLst/>
          </a:prstGeom>
          <a:solidFill>
            <a:schemeClr val="accent3">
              <a:lumMod val="60000"/>
              <a:lumOff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p:cNvSpPr/>
          <p:nvPr/>
        </p:nvSpPr>
        <p:spPr>
          <a:xfrm>
            <a:off x="3929058" y="2000240"/>
            <a:ext cx="857256" cy="35719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bg1"/>
                </a:solidFill>
                <a:cs typeface="B Nazanin" pitchFamily="2" charset="-78"/>
              </a:rPr>
              <a:t>آنستد</a:t>
            </a:r>
            <a:endParaRPr lang="en-US" dirty="0" smtClean="0">
              <a:solidFill>
                <a:schemeClr val="bg1"/>
              </a:solidFill>
              <a:cs typeface="B Nazanin" pitchFamily="2" charset="-78"/>
            </a:endParaRPr>
          </a:p>
        </p:txBody>
      </p:sp>
      <p:sp>
        <p:nvSpPr>
          <p:cNvPr id="15" name="Rounded Rectangle 14"/>
          <p:cNvSpPr/>
          <p:nvPr/>
        </p:nvSpPr>
        <p:spPr>
          <a:xfrm>
            <a:off x="3000364" y="2643182"/>
            <a:ext cx="2857520" cy="428628"/>
          </a:xfrm>
          <a:prstGeom prst="roundRect">
            <a:avLst/>
          </a:prstGeom>
          <a:ln>
            <a:solidFill>
              <a:schemeClr val="bg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bg1"/>
                </a:solidFill>
                <a:cs typeface="B Nazanin" pitchFamily="2" charset="-78"/>
              </a:rPr>
              <a:t>تعیین مناطق نفوذ اطراف یک مرکز</a:t>
            </a:r>
            <a:endParaRPr lang="en-US" dirty="0" smtClean="0">
              <a:solidFill>
                <a:schemeClr val="bg1"/>
              </a:solidFill>
              <a:cs typeface="B Nazanin" pitchFamily="2" charset="-78"/>
            </a:endParaRPr>
          </a:p>
        </p:txBody>
      </p:sp>
      <p:sp>
        <p:nvSpPr>
          <p:cNvPr id="18" name="Rounded Rectangle 17"/>
          <p:cNvSpPr/>
          <p:nvPr/>
        </p:nvSpPr>
        <p:spPr>
          <a:xfrm>
            <a:off x="4929190" y="3286124"/>
            <a:ext cx="2500330" cy="642942"/>
          </a:xfrm>
          <a:prstGeom prst="roundRect">
            <a:avLst/>
          </a:prstGeom>
          <a:ln>
            <a:solidFill>
              <a:schemeClr val="bg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bg1"/>
                </a:solidFill>
                <a:cs typeface="B Nazanin" pitchFamily="2" charset="-78"/>
              </a:rPr>
              <a:t>این دوروش (آنستد و هربرتسون)</a:t>
            </a:r>
            <a:endParaRPr lang="en-US" dirty="0" smtClean="0">
              <a:solidFill>
                <a:schemeClr val="bg1"/>
              </a:solidFill>
              <a:cs typeface="B Nazanin" pitchFamily="2" charset="-78"/>
            </a:endParaRPr>
          </a:p>
        </p:txBody>
      </p:sp>
      <p:sp>
        <p:nvSpPr>
          <p:cNvPr id="19" name="Rounded Rectangle 18"/>
          <p:cNvSpPr/>
          <p:nvPr/>
        </p:nvSpPr>
        <p:spPr>
          <a:xfrm>
            <a:off x="1428728" y="3286124"/>
            <a:ext cx="2500330" cy="642942"/>
          </a:xfrm>
          <a:prstGeom prst="roundRect">
            <a:avLst/>
          </a:prstGeom>
          <a:ln>
            <a:solidFill>
              <a:schemeClr val="bg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bg1"/>
                </a:solidFill>
                <a:cs typeface="B Nazanin" pitchFamily="2" charset="-78"/>
              </a:rPr>
              <a:t>مبتنی بر تحلیل جغرافیایی است</a:t>
            </a:r>
            <a:endParaRPr lang="en-US" dirty="0" smtClean="0">
              <a:solidFill>
                <a:schemeClr val="bg1"/>
              </a:solidFill>
              <a:cs typeface="B Nazanin" pitchFamily="2" charset="-78"/>
            </a:endParaRPr>
          </a:p>
        </p:txBody>
      </p:sp>
      <p:sp>
        <p:nvSpPr>
          <p:cNvPr id="20" name="Down Arrow 19"/>
          <p:cNvSpPr/>
          <p:nvPr/>
        </p:nvSpPr>
        <p:spPr>
          <a:xfrm>
            <a:off x="4286248" y="2357430"/>
            <a:ext cx="214314" cy="285752"/>
          </a:xfrm>
          <a:prstGeom prst="downArrow">
            <a:avLst/>
          </a:prstGeom>
          <a:solidFill>
            <a:schemeClr val="accent3">
              <a:lumMod val="60000"/>
              <a:lumOff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p:cNvSpPr/>
          <p:nvPr/>
        </p:nvSpPr>
        <p:spPr>
          <a:xfrm>
            <a:off x="5929322" y="4500570"/>
            <a:ext cx="1928826" cy="1714512"/>
          </a:xfrm>
          <a:prstGeom prst="roundRect">
            <a:avLst/>
          </a:prstGeom>
          <a:ln>
            <a:solidFill>
              <a:schemeClr val="bg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bg1"/>
                </a:solidFill>
                <a:cs typeface="B Nazanin" pitchFamily="2" charset="-78"/>
              </a:rPr>
              <a:t>در اصل منطقه از هر دیدگاهی و با هر تخصصی تعریف شود باید جنبه های زیر را داشته باشد: </a:t>
            </a:r>
            <a:endParaRPr lang="en-US" dirty="0" smtClean="0">
              <a:solidFill>
                <a:schemeClr val="bg1"/>
              </a:solidFill>
              <a:cs typeface="B Nazanin" pitchFamily="2" charset="-78"/>
            </a:endParaRPr>
          </a:p>
        </p:txBody>
      </p:sp>
      <p:sp>
        <p:nvSpPr>
          <p:cNvPr id="16" name="Rounded Rectangle 15"/>
          <p:cNvSpPr/>
          <p:nvPr/>
        </p:nvSpPr>
        <p:spPr>
          <a:xfrm>
            <a:off x="285720" y="4714884"/>
            <a:ext cx="4929190" cy="1428760"/>
          </a:xfrm>
          <a:prstGeom prst="roundRect">
            <a:avLst/>
          </a:prstGeom>
          <a:ln>
            <a:solidFill>
              <a:schemeClr val="bg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rtl="1" fontAlgn="base">
              <a:spcBef>
                <a:spcPct val="0"/>
              </a:spcBef>
              <a:spcAft>
                <a:spcPct val="0"/>
              </a:spcAft>
              <a:buFontTx/>
              <a:buChar char="•"/>
            </a:pPr>
            <a:r>
              <a:rPr lang="fa-IR" dirty="0" smtClean="0">
                <a:solidFill>
                  <a:schemeClr val="bg1"/>
                </a:solidFill>
                <a:cs typeface="B Nazanin" pitchFamily="2" charset="-78"/>
              </a:rPr>
              <a:t>بخشی از فضا و سرزمین را شامل می شود.</a:t>
            </a:r>
            <a:endParaRPr lang="en-US" dirty="0" smtClean="0">
              <a:solidFill>
                <a:schemeClr val="bg1"/>
              </a:solidFill>
              <a:cs typeface="B Nazanin" pitchFamily="2" charset="-78"/>
            </a:endParaRPr>
          </a:p>
          <a:p>
            <a:pPr lvl="0" algn="r" rtl="1" fontAlgn="base">
              <a:spcBef>
                <a:spcPct val="0"/>
              </a:spcBef>
              <a:spcAft>
                <a:spcPct val="0"/>
              </a:spcAft>
              <a:buFontTx/>
              <a:buChar char="•"/>
            </a:pPr>
            <a:r>
              <a:rPr lang="fa-IR" dirty="0" smtClean="0">
                <a:solidFill>
                  <a:schemeClr val="bg1"/>
                </a:solidFill>
                <a:cs typeface="B Nazanin" pitchFamily="2" charset="-78"/>
              </a:rPr>
              <a:t>در تعدادی از عوامل و ویژگی های خود وجه اشتراک داشته باشد.</a:t>
            </a:r>
            <a:endParaRPr lang="en-US" dirty="0" smtClean="0">
              <a:solidFill>
                <a:schemeClr val="bg1"/>
              </a:solidFill>
              <a:cs typeface="B Nazanin" pitchFamily="2" charset="-78"/>
            </a:endParaRPr>
          </a:p>
          <a:p>
            <a:pPr lvl="0" algn="r" rtl="1" fontAlgn="base">
              <a:spcBef>
                <a:spcPct val="0"/>
              </a:spcBef>
              <a:spcAft>
                <a:spcPct val="0"/>
              </a:spcAft>
              <a:buFontTx/>
              <a:buChar char="•"/>
            </a:pPr>
            <a:r>
              <a:rPr lang="fa-IR" dirty="0" smtClean="0">
                <a:solidFill>
                  <a:schemeClr val="bg1"/>
                </a:solidFill>
                <a:cs typeface="B Nazanin" pitchFamily="2" charset="-78"/>
              </a:rPr>
              <a:t>دارای روابط عملکردی در شاخص ها باشند.</a:t>
            </a:r>
            <a:endParaRPr lang="en-US" dirty="0" smtClean="0">
              <a:solidFill>
                <a:schemeClr val="bg1"/>
              </a:solidFill>
              <a:cs typeface="B Nazanin" pitchFamily="2" charset="-78"/>
            </a:endParaRPr>
          </a:p>
          <a:p>
            <a:pPr lvl="0" algn="r" rtl="1" fontAlgn="base">
              <a:spcBef>
                <a:spcPct val="0"/>
              </a:spcBef>
              <a:spcAft>
                <a:spcPct val="0"/>
              </a:spcAft>
              <a:buFontTx/>
              <a:buChar char="•"/>
            </a:pPr>
            <a:r>
              <a:rPr lang="fa-IR" dirty="0" smtClean="0">
                <a:solidFill>
                  <a:schemeClr val="bg1"/>
                </a:solidFill>
                <a:cs typeface="B Nazanin" pitchFamily="2" charset="-78"/>
              </a:rPr>
              <a:t> بعد از سطح ملی و بالاتر از سطح شهری قرار گیرد.</a:t>
            </a:r>
          </a:p>
        </p:txBody>
      </p:sp>
      <p:sp>
        <p:nvSpPr>
          <p:cNvPr id="17" name="Down Arrow 16"/>
          <p:cNvSpPr/>
          <p:nvPr/>
        </p:nvSpPr>
        <p:spPr>
          <a:xfrm rot="5400000">
            <a:off x="5286380" y="5143512"/>
            <a:ext cx="500066" cy="642942"/>
          </a:xfrm>
          <a:prstGeom prst="downArrow">
            <a:avLst/>
          </a:prstGeom>
          <a:solidFill>
            <a:schemeClr val="accent3">
              <a:lumMod val="60000"/>
              <a:lumOff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p:cNvSpPr txBox="1"/>
          <p:nvPr/>
        </p:nvSpPr>
        <p:spPr>
          <a:xfrm>
            <a:off x="5572132" y="214290"/>
            <a:ext cx="2198038" cy="400110"/>
          </a:xfrm>
          <a:prstGeom prst="rect">
            <a:avLst/>
          </a:prstGeom>
          <a:noFill/>
        </p:spPr>
        <p:txBody>
          <a:bodyPr wrap="none" rtlCol="0">
            <a:spAutoFit/>
          </a:bodyPr>
          <a:lstStyle/>
          <a:p>
            <a:r>
              <a:rPr lang="fa-IR" sz="2000" b="1" dirty="0" smtClean="0">
                <a:cs typeface="B Nazanin" pitchFamily="2" charset="-78"/>
              </a:rPr>
              <a:t>تعاریف  ومفاهیم منطقه</a:t>
            </a:r>
            <a:endParaRPr lang="en-US" sz="2000" b="1" dirty="0">
              <a:cs typeface="B Nazanin" pitchFamily="2" charset="-78"/>
            </a:endParaRPr>
          </a:p>
        </p:txBody>
      </p:sp>
      <p:sp>
        <p:nvSpPr>
          <p:cNvPr id="23" name="Down Arrow 22"/>
          <p:cNvSpPr/>
          <p:nvPr/>
        </p:nvSpPr>
        <p:spPr>
          <a:xfrm rot="5400000">
            <a:off x="4232668" y="3250507"/>
            <a:ext cx="392911" cy="821537"/>
          </a:xfrm>
          <a:prstGeom prst="downArrow">
            <a:avLst/>
          </a:prstGeom>
          <a:solidFill>
            <a:schemeClr val="accent3">
              <a:lumMod val="60000"/>
              <a:lumOff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down)">
                                      <p:cBhvr>
                                        <p:cTn id="12" dur="500"/>
                                        <p:tgtEl>
                                          <p:spTgt spid="11"/>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down)">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1000"/>
                                        <p:tgtEl>
                                          <p:spTgt spid="20"/>
                                        </p:tgtEl>
                                      </p:cBhvr>
                                    </p:animEffect>
                                    <p:anim calcmode="lin" valueType="num">
                                      <p:cBhvr>
                                        <p:cTn id="34" dur="1000" fill="hold"/>
                                        <p:tgtEl>
                                          <p:spTgt spid="20"/>
                                        </p:tgtEl>
                                        <p:attrNameLst>
                                          <p:attrName>ppt_x</p:attrName>
                                        </p:attrNameLst>
                                      </p:cBhvr>
                                      <p:tavLst>
                                        <p:tav tm="0">
                                          <p:val>
                                            <p:strVal val="#ppt_x"/>
                                          </p:val>
                                        </p:tav>
                                        <p:tav tm="100000">
                                          <p:val>
                                            <p:strVal val="#ppt_x"/>
                                          </p:val>
                                        </p:tav>
                                      </p:tavLst>
                                    </p:anim>
                                    <p:anim calcmode="lin" valueType="num">
                                      <p:cBhvr>
                                        <p:cTn id="35" dur="1000" fill="hold"/>
                                        <p:tgtEl>
                                          <p:spTgt spid="20"/>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1000"/>
                                        <p:tgtEl>
                                          <p:spTgt spid="15"/>
                                        </p:tgtEl>
                                      </p:cBhvr>
                                    </p:animEffect>
                                    <p:anim calcmode="lin" valueType="num">
                                      <p:cBhvr>
                                        <p:cTn id="39" dur="1000" fill="hold"/>
                                        <p:tgtEl>
                                          <p:spTgt spid="15"/>
                                        </p:tgtEl>
                                        <p:attrNameLst>
                                          <p:attrName>ppt_x</p:attrName>
                                        </p:attrNameLst>
                                      </p:cBhvr>
                                      <p:tavLst>
                                        <p:tav tm="0">
                                          <p:val>
                                            <p:strVal val="#ppt_x"/>
                                          </p:val>
                                        </p:tav>
                                        <p:tav tm="100000">
                                          <p:val>
                                            <p:strVal val="#ppt_x"/>
                                          </p:val>
                                        </p:tav>
                                      </p:tavLst>
                                    </p:anim>
                                    <p:anim calcmode="lin" valueType="num">
                                      <p:cBhvr>
                                        <p:cTn id="40"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500"/>
                                        <p:tgtEl>
                                          <p:spTgt spid="18"/>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fade">
                                      <p:cBhvr>
                                        <p:cTn id="50" dur="500"/>
                                        <p:tgtEl>
                                          <p:spTgt spid="23"/>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500"/>
                                        <p:tgtEl>
                                          <p:spTgt spid="19"/>
                                        </p:tgtEl>
                                      </p:cBhvr>
                                    </p:animEffect>
                                  </p:childTnLst>
                                </p:cTn>
                              </p:par>
                            </p:childTnLst>
                          </p:cTn>
                        </p:par>
                      </p:childTnLst>
                    </p:cTn>
                  </p:par>
                  <p:par>
                    <p:cTn id="54" fill="hold">
                      <p:stCondLst>
                        <p:cond delay="indefinite"/>
                      </p:stCondLst>
                      <p:childTnLst>
                        <p:par>
                          <p:cTn id="55" fill="hold">
                            <p:stCondLst>
                              <p:cond delay="0"/>
                            </p:stCondLst>
                            <p:childTnLst>
                              <p:par>
                                <p:cTn id="56" presetID="16" presetClass="entr" presetSubtype="21" fill="hold" grpId="0" nodeType="click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barn(inVertical)">
                                      <p:cBhvr>
                                        <p:cTn id="58" dur="500"/>
                                        <p:tgtEl>
                                          <p:spTgt spid="14"/>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fade">
                                      <p:cBhvr>
                                        <p:cTn id="63" dur="500"/>
                                        <p:tgtEl>
                                          <p:spTgt spid="17"/>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fade">
                                      <p:cBhvr>
                                        <p:cTn id="6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5" grpId="0" animBg="1"/>
      <p:bldP spid="18" grpId="0" animBg="1"/>
      <p:bldP spid="19" grpId="0" animBg="1"/>
      <p:bldP spid="20" grpId="0" animBg="1"/>
      <p:bldP spid="14" grpId="0" animBg="1"/>
      <p:bldP spid="16" grpId="0" animBg="1"/>
      <p:bldP spid="17" grpId="0" animBg="1"/>
      <p:bldP spid="2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635896" y="262574"/>
            <a:ext cx="1848583" cy="523220"/>
          </a:xfrm>
          <a:prstGeom prst="rect">
            <a:avLst/>
          </a:prstGeom>
          <a:noFill/>
          <a:ln>
            <a:noFill/>
          </a:ln>
        </p:spPr>
        <p:txBody>
          <a:bodyPr wrap="none">
            <a:spAutoFit/>
          </a:bodyPr>
          <a:lstStyle/>
          <a:p>
            <a:pPr lvl="0" algn="r" rtl="1" fontAlgn="base">
              <a:spcBef>
                <a:spcPct val="0"/>
              </a:spcBef>
              <a:spcAft>
                <a:spcPct val="0"/>
              </a:spcAft>
              <a:tabLst>
                <a:tab pos="457200" algn="l"/>
              </a:tabLst>
            </a:pPr>
            <a:r>
              <a:rPr lang="fa-IR" sz="2800" b="1" dirty="0" smtClean="0">
                <a:latin typeface="Arial" pitchFamily="34" charset="0"/>
                <a:ea typeface="Calibri" pitchFamily="34" charset="0"/>
                <a:cs typeface="B Nazanin" pitchFamily="2" charset="-78"/>
              </a:rPr>
              <a:t>مفهوم منطقه </a:t>
            </a:r>
          </a:p>
        </p:txBody>
      </p:sp>
      <p:sp>
        <p:nvSpPr>
          <p:cNvPr id="3" name="Rounded Rectangle 2"/>
          <p:cNvSpPr/>
          <p:nvPr/>
        </p:nvSpPr>
        <p:spPr>
          <a:xfrm>
            <a:off x="785786" y="1071546"/>
            <a:ext cx="6858048" cy="714380"/>
          </a:xfrm>
          <a:prstGeom prst="roundRect">
            <a:avLst/>
          </a:prstGeom>
          <a:noFill/>
          <a:ln>
            <a:noFill/>
          </a:ln>
        </p:spPr>
        <p:style>
          <a:lnRef idx="2">
            <a:schemeClr val="accent3"/>
          </a:lnRef>
          <a:fillRef idx="1">
            <a:schemeClr val="lt1"/>
          </a:fillRef>
          <a:effectRef idx="0">
            <a:schemeClr val="accent3"/>
          </a:effectRef>
          <a:fontRef idx="minor">
            <a:schemeClr val="dk1"/>
          </a:fontRef>
        </p:style>
        <p:txBody>
          <a:bodyPr rtlCol="0" anchor="ctr"/>
          <a:lstStyle/>
          <a:p>
            <a:pPr marL="342900" lvl="0" indent="-342900" algn="r" rtl="1" eaLnBrk="0" fontAlgn="base" hangingPunct="0">
              <a:spcBef>
                <a:spcPct val="0"/>
              </a:spcBef>
              <a:spcAft>
                <a:spcPct val="0"/>
              </a:spcAft>
              <a:buFont typeface="Wingdings" panose="05000000000000000000" pitchFamily="2" charset="2"/>
              <a:buChar char="v"/>
              <a:tabLst>
                <a:tab pos="457200" algn="l"/>
              </a:tabLst>
            </a:pPr>
            <a:r>
              <a:rPr lang="fa-IR" sz="2000" dirty="0" smtClean="0">
                <a:solidFill>
                  <a:schemeClr val="tx1"/>
                </a:solidFill>
                <a:latin typeface="Arial" pitchFamily="34" charset="0"/>
                <a:ea typeface="Calibri" pitchFamily="34" charset="0"/>
                <a:cs typeface="B Nazanin" pitchFamily="2" charset="-78"/>
              </a:rPr>
              <a:t>منطقه</a:t>
            </a:r>
            <a:r>
              <a:rPr lang="fa-IR" sz="2000" dirty="0" smtClean="0">
                <a:solidFill>
                  <a:schemeClr val="tx1"/>
                </a:solidFill>
                <a:latin typeface="Arial" pitchFamily="34" charset="0"/>
                <a:ea typeface="Calibri" pitchFamily="34" charset="0"/>
                <a:cs typeface="B Nazanin" pitchFamily="2" charset="-78"/>
              </a:rPr>
              <a:t>: یک </a:t>
            </a:r>
            <a:r>
              <a:rPr lang="fa-IR" sz="2000" dirty="0" smtClean="0">
                <a:solidFill>
                  <a:schemeClr val="tx1"/>
                </a:solidFill>
                <a:latin typeface="Arial" pitchFamily="34" charset="0"/>
                <a:ea typeface="Calibri" pitchFamily="34" charset="0"/>
                <a:cs typeface="B Nazanin" pitchFamily="2" charset="-78"/>
              </a:rPr>
              <a:t>واحد جغرافیایی با حدود و مرزهای مشخص میباشد.این واحد ممکن است شامل تعدادی روستا یا چندین کشور باشد.</a:t>
            </a:r>
          </a:p>
        </p:txBody>
      </p:sp>
      <p:sp>
        <p:nvSpPr>
          <p:cNvPr id="4" name="Rounded Rectangle 3"/>
          <p:cNvSpPr/>
          <p:nvPr/>
        </p:nvSpPr>
        <p:spPr>
          <a:xfrm>
            <a:off x="785786" y="1859714"/>
            <a:ext cx="6786610" cy="500066"/>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rtl="1" eaLnBrk="0" fontAlgn="base" hangingPunct="0">
              <a:spcBef>
                <a:spcPct val="0"/>
              </a:spcBef>
              <a:spcAft>
                <a:spcPct val="0"/>
              </a:spcAft>
              <a:tabLst>
                <a:tab pos="457200" algn="l"/>
              </a:tabLst>
            </a:pPr>
            <a:r>
              <a:rPr lang="fa-IR" sz="2000" dirty="0" smtClean="0">
                <a:solidFill>
                  <a:schemeClr val="tx1"/>
                </a:solidFill>
                <a:latin typeface="Arial" pitchFamily="34" charset="0"/>
                <a:ea typeface="Calibri" pitchFamily="34" charset="0"/>
                <a:cs typeface="B Nazanin" pitchFamily="2" charset="-78"/>
              </a:rPr>
              <a:t>در نتیجه منطقه را میتوان یک سازمان فیزیکی یا مکانی با ابعاد مختلف فرض کرد.</a:t>
            </a:r>
          </a:p>
        </p:txBody>
      </p:sp>
      <p:sp>
        <p:nvSpPr>
          <p:cNvPr id="5" name="Rounded Rectangle 4"/>
          <p:cNvSpPr/>
          <p:nvPr/>
        </p:nvSpPr>
        <p:spPr>
          <a:xfrm>
            <a:off x="785786" y="2750857"/>
            <a:ext cx="6786610" cy="1143008"/>
          </a:xfrm>
          <a:prstGeom prst="roundRect">
            <a:avLst/>
          </a:prstGeom>
          <a:noFill/>
          <a:ln>
            <a:noFill/>
          </a:ln>
        </p:spPr>
        <p:style>
          <a:lnRef idx="2">
            <a:schemeClr val="accent6"/>
          </a:lnRef>
          <a:fillRef idx="1">
            <a:schemeClr val="lt1"/>
          </a:fillRef>
          <a:effectRef idx="0">
            <a:schemeClr val="accent6"/>
          </a:effectRef>
          <a:fontRef idx="minor">
            <a:schemeClr val="dk1"/>
          </a:fontRef>
        </p:style>
        <p:txBody>
          <a:bodyPr rtlCol="0" anchor="ctr"/>
          <a:lstStyle/>
          <a:p>
            <a:pPr marL="342900" lvl="0" indent="-342900" algn="r" rtl="1" eaLnBrk="0" fontAlgn="base" hangingPunct="0">
              <a:spcBef>
                <a:spcPct val="0"/>
              </a:spcBef>
              <a:spcAft>
                <a:spcPct val="0"/>
              </a:spcAft>
              <a:buFont typeface="Wingdings" panose="05000000000000000000" pitchFamily="2" charset="2"/>
              <a:buChar char="v"/>
              <a:tabLst>
                <a:tab pos="457200" algn="l"/>
              </a:tabLst>
            </a:pPr>
            <a:r>
              <a:rPr lang="fa-IR" sz="2000" dirty="0" smtClean="0">
                <a:solidFill>
                  <a:schemeClr val="tx1"/>
                </a:solidFill>
                <a:latin typeface="Arial" pitchFamily="34" charset="0"/>
                <a:ea typeface="Calibri" pitchFamily="34" charset="0"/>
                <a:cs typeface="B Nazanin" pitchFamily="2" charset="-78"/>
              </a:rPr>
              <a:t>منطقه</a:t>
            </a:r>
            <a:r>
              <a:rPr lang="fa-IR" sz="2000" dirty="0" smtClean="0">
                <a:solidFill>
                  <a:schemeClr val="tx1"/>
                </a:solidFill>
                <a:latin typeface="Arial" pitchFamily="34" charset="0"/>
                <a:ea typeface="Calibri" pitchFamily="34" charset="0"/>
                <a:cs typeface="B Nazanin" pitchFamily="2" charset="-78"/>
              </a:rPr>
              <a:t>: اجتماعی </a:t>
            </a:r>
            <a:r>
              <a:rPr lang="fa-IR" sz="2000" dirty="0" smtClean="0">
                <a:solidFill>
                  <a:schemeClr val="tx1"/>
                </a:solidFill>
                <a:latin typeface="Arial" pitchFamily="34" charset="0"/>
                <a:ea typeface="Calibri" pitchFamily="34" charset="0"/>
                <a:cs typeface="B Nazanin" pitchFamily="2" charset="-78"/>
              </a:rPr>
              <a:t>از عوامل محیطی،اقتصادی،اجتماعی ومسکونی در وسعتی مجزا از کل سرزمین است که در آن آگاهی آشکار نسبت به نیاز به برنامه ریزی مستقل،تجلی ویژگی های فرهنگی واستقلال اداری وجود داشته باشد.</a:t>
            </a:r>
          </a:p>
        </p:txBody>
      </p:sp>
      <p:sp>
        <p:nvSpPr>
          <p:cNvPr id="6" name="Rounded Rectangle 5"/>
          <p:cNvSpPr/>
          <p:nvPr/>
        </p:nvSpPr>
        <p:spPr>
          <a:xfrm>
            <a:off x="785786" y="4411531"/>
            <a:ext cx="6786610" cy="71438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lvl="0" indent="-285750" algn="r" rtl="1" eaLnBrk="0" fontAlgn="base" hangingPunct="0">
              <a:spcBef>
                <a:spcPct val="0"/>
              </a:spcBef>
              <a:spcAft>
                <a:spcPct val="0"/>
              </a:spcAft>
              <a:buFont typeface="Wingdings" panose="05000000000000000000" pitchFamily="2" charset="2"/>
              <a:buChar char="v"/>
              <a:tabLst>
                <a:tab pos="457200" algn="l"/>
              </a:tabLst>
            </a:pPr>
            <a:r>
              <a:rPr lang="fa-IR" b="1" dirty="0" smtClean="0">
                <a:solidFill>
                  <a:schemeClr val="tx1"/>
                </a:solidFill>
                <a:latin typeface="Arial" pitchFamily="34" charset="0"/>
                <a:ea typeface="Calibri" pitchFamily="34" charset="0"/>
                <a:cs typeface="B Nazanin" pitchFamily="2" charset="-78"/>
              </a:rPr>
              <a:t>منطقه</a:t>
            </a:r>
            <a:r>
              <a:rPr lang="fa-IR" b="1" dirty="0" smtClean="0">
                <a:solidFill>
                  <a:schemeClr val="tx1"/>
                </a:solidFill>
                <a:latin typeface="Arial" pitchFamily="34" charset="0"/>
                <a:ea typeface="Calibri" pitchFamily="34" charset="0"/>
                <a:cs typeface="B Nazanin" pitchFamily="2" charset="-78"/>
              </a:rPr>
              <a:t>: مجموعه </a:t>
            </a:r>
            <a:r>
              <a:rPr lang="fa-IR" b="1" dirty="0" smtClean="0">
                <a:solidFill>
                  <a:schemeClr val="tx1"/>
                </a:solidFill>
                <a:latin typeface="Arial" pitchFamily="34" charset="0"/>
                <a:ea typeface="Calibri" pitchFamily="34" charset="0"/>
                <a:cs typeface="B Nazanin" pitchFamily="2" charset="-78"/>
              </a:rPr>
              <a:t>است که دارای فضایی به عنوان یک کانون متحد سازنده می باشد.کلیه سرزمین های تابع را پوشش می دهد.عدم تجانس و تنوع اجزا درآن چندان چشمگیر نمی باشد.</a:t>
            </a:r>
          </a:p>
        </p:txBody>
      </p:sp>
      <p:sp>
        <p:nvSpPr>
          <p:cNvPr id="7" name="Rounded Rectangle 6"/>
          <p:cNvSpPr/>
          <p:nvPr/>
        </p:nvSpPr>
        <p:spPr>
          <a:xfrm>
            <a:off x="785786" y="5643578"/>
            <a:ext cx="6715172" cy="714380"/>
          </a:xfrm>
          <a:prstGeom prst="roundRect">
            <a:avLst/>
          </a:prstGeom>
          <a:noFill/>
          <a:ln>
            <a:noFill/>
          </a:ln>
        </p:spPr>
        <p:style>
          <a:lnRef idx="2">
            <a:schemeClr val="accent2"/>
          </a:lnRef>
          <a:fillRef idx="1">
            <a:schemeClr val="lt1"/>
          </a:fillRef>
          <a:effectRef idx="0">
            <a:schemeClr val="accent2"/>
          </a:effectRef>
          <a:fontRef idx="minor">
            <a:schemeClr val="dk1"/>
          </a:fontRef>
        </p:style>
        <p:txBody>
          <a:bodyPr rtlCol="0" anchor="ctr"/>
          <a:lstStyle/>
          <a:p>
            <a:pPr marL="285750" lvl="0" indent="-285750" algn="r" rtl="1" eaLnBrk="0" fontAlgn="base" hangingPunct="0">
              <a:spcBef>
                <a:spcPct val="0"/>
              </a:spcBef>
              <a:spcAft>
                <a:spcPct val="0"/>
              </a:spcAft>
              <a:buFont typeface="Wingdings" panose="05000000000000000000" pitchFamily="2" charset="2"/>
              <a:buChar char="v"/>
              <a:tabLst>
                <a:tab pos="457200" algn="l"/>
              </a:tabLst>
            </a:pPr>
            <a:r>
              <a:rPr lang="fa-IR" b="1" dirty="0" smtClean="0">
                <a:solidFill>
                  <a:schemeClr val="tx1"/>
                </a:solidFill>
                <a:latin typeface="Arial" pitchFamily="34" charset="0"/>
                <a:ea typeface="Calibri" pitchFamily="34" charset="0"/>
                <a:cs typeface="B Nazanin" pitchFamily="2" charset="-78"/>
              </a:rPr>
              <a:t>منطقه</a:t>
            </a:r>
            <a:r>
              <a:rPr lang="fa-IR" b="1" dirty="0" smtClean="0">
                <a:solidFill>
                  <a:schemeClr val="tx1"/>
                </a:solidFill>
                <a:latin typeface="Arial" pitchFamily="34" charset="0"/>
                <a:ea typeface="Calibri" pitchFamily="34" charset="0"/>
                <a:cs typeface="B Nazanin" pitchFamily="2" charset="-78"/>
              </a:rPr>
              <a:t>: از </a:t>
            </a:r>
            <a:r>
              <a:rPr lang="fa-IR" b="1" dirty="0" smtClean="0">
                <a:solidFill>
                  <a:schemeClr val="tx1"/>
                </a:solidFill>
                <a:latin typeface="Arial" pitchFamily="34" charset="0"/>
                <a:ea typeface="Calibri" pitchFamily="34" charset="0"/>
                <a:cs typeface="B Nazanin" pitchFamily="2" charset="-78"/>
              </a:rPr>
              <a:t>نظر عملیاتی راحتترین واز لحاظ اقتصادی با صرفه ترین واحد تخصیص منابع و برنامه ریزی میباشد.</a:t>
            </a:r>
            <a:endParaRPr lang="fa-IR" b="1" dirty="0" smtClean="0">
              <a:solidFill>
                <a:schemeClr val="tx1"/>
              </a:solidFill>
              <a:latin typeface="Arial" pitchFamily="34" charset="0"/>
              <a:cs typeface="B Nazanin" pitchFamily="2" charset="-78"/>
            </a:endParaRPr>
          </a:p>
        </p:txBody>
      </p:sp>
    </p:spTree>
  </p:cSld>
  <p:clrMapOvr>
    <a:masterClrMapping/>
  </p:clrMapOvr>
  <p:transition spd="slow">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876395" y="237133"/>
            <a:ext cx="3267241" cy="461665"/>
          </a:xfrm>
          <a:prstGeom prst="rect">
            <a:avLst/>
          </a:prstGeom>
        </p:spPr>
        <p:txBody>
          <a:bodyPr wrap="none">
            <a:spAutoFit/>
          </a:bodyPr>
          <a:lstStyle/>
          <a:p>
            <a:pPr lvl="0" algn="r" rtl="1" fontAlgn="base">
              <a:spcBef>
                <a:spcPct val="0"/>
              </a:spcBef>
              <a:spcAft>
                <a:spcPct val="0"/>
              </a:spcAft>
              <a:tabLst>
                <a:tab pos="685800" algn="l"/>
              </a:tabLst>
            </a:pPr>
            <a:r>
              <a:rPr lang="fa-IR" sz="2400" b="1" dirty="0" smtClean="0">
                <a:latin typeface="Arial" pitchFamily="34" charset="0"/>
                <a:ea typeface="Calibri" pitchFamily="34" charset="0"/>
                <a:cs typeface="B Nazanin" pitchFamily="2" charset="-78"/>
              </a:rPr>
              <a:t>انواع مناطق برای برنامه </a:t>
            </a:r>
            <a:r>
              <a:rPr lang="fa-IR" sz="2400" b="1" dirty="0" smtClean="0">
                <a:latin typeface="Arial" pitchFamily="34" charset="0"/>
                <a:ea typeface="Calibri" pitchFamily="34" charset="0"/>
                <a:cs typeface="B Nazanin" pitchFamily="2" charset="-78"/>
              </a:rPr>
              <a:t>ریزی</a:t>
            </a:r>
            <a:endParaRPr lang="en-US" sz="2400" dirty="0" smtClean="0">
              <a:latin typeface="Arial" pitchFamily="34" charset="0"/>
              <a:cs typeface="B Nazanin" pitchFamily="2" charset="-78"/>
            </a:endParaRPr>
          </a:p>
        </p:txBody>
      </p:sp>
      <p:sp>
        <p:nvSpPr>
          <p:cNvPr id="5121" name="Rectangle 1"/>
          <p:cNvSpPr>
            <a:spLocks noChangeArrowheads="1"/>
          </p:cNvSpPr>
          <p:nvPr/>
        </p:nvSpPr>
        <p:spPr bwMode="auto">
          <a:xfrm>
            <a:off x="6643702" y="1071546"/>
            <a:ext cx="1428760" cy="369332"/>
          </a:xfrm>
          <a:prstGeom prst="rect">
            <a:avLst/>
          </a:prstGeom>
          <a:solidFill>
            <a:schemeClr val="accent2">
              <a:lumMod val="75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fa-IR" b="0" i="0" u="none" strike="noStrike" cap="none" normalizeH="0" baseline="0" dirty="0" smtClean="0">
                <a:ln>
                  <a:noFill/>
                </a:ln>
                <a:solidFill>
                  <a:schemeClr val="tx1"/>
                </a:solidFill>
                <a:effectLst/>
                <a:latin typeface="Arial" pitchFamily="34" charset="0"/>
                <a:ea typeface="Calibri" pitchFamily="34" charset="0"/>
                <a:cs typeface="B Nazanin" pitchFamily="2" charset="-78"/>
              </a:rPr>
              <a:t>منطقه جغرافیایی</a:t>
            </a:r>
            <a:endParaRPr kumimoji="0" lang="fa-IR" b="0" i="0" u="none" strike="noStrike" cap="none" normalizeH="0" baseline="0" dirty="0" smtClean="0">
              <a:ln>
                <a:noFill/>
              </a:ln>
              <a:solidFill>
                <a:schemeClr val="tx1"/>
              </a:solidFill>
              <a:effectLst/>
              <a:latin typeface="Arial" pitchFamily="34" charset="0"/>
              <a:cs typeface="Arial" pitchFamily="34" charset="0"/>
            </a:endParaRPr>
          </a:p>
        </p:txBody>
      </p:sp>
      <p:sp>
        <p:nvSpPr>
          <p:cNvPr id="6" name="Rectangle 5"/>
          <p:cNvSpPr/>
          <p:nvPr/>
        </p:nvSpPr>
        <p:spPr>
          <a:xfrm>
            <a:off x="214282" y="928670"/>
            <a:ext cx="6072230" cy="646331"/>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r"/>
            <a:r>
              <a:rPr lang="fa-IR" dirty="0" smtClean="0">
                <a:latin typeface="Arial" pitchFamily="34" charset="0"/>
                <a:ea typeface="Calibri" pitchFamily="34" charset="0"/>
                <a:cs typeface="B Nazanin" pitchFamily="2" charset="-78"/>
              </a:rPr>
              <a:t>فضای جغرافیایی که از لحاظ خصوصیات اقلیمی،اکولوژیک ومحیطی مانند پستی و بلندی ها،آب وهوا،جنس،خاک،تنوع رستنی هاو...دارای مشخصات یکسانی میباشند.</a:t>
            </a:r>
            <a:endParaRPr lang="en-US" dirty="0">
              <a:cs typeface="B Nazanin" pitchFamily="2" charset="-78"/>
            </a:endParaRPr>
          </a:p>
        </p:txBody>
      </p:sp>
      <p:sp>
        <p:nvSpPr>
          <p:cNvPr id="7" name="Rectangle 6"/>
          <p:cNvSpPr/>
          <p:nvPr/>
        </p:nvSpPr>
        <p:spPr>
          <a:xfrm>
            <a:off x="7000892" y="1785926"/>
            <a:ext cx="803425" cy="369332"/>
          </a:xfrm>
          <a:prstGeom prst="rect">
            <a:avLst/>
          </a:prstGeom>
        </p:spPr>
        <p:txBody>
          <a:bodyPr wrap="none">
            <a:spAutoFit/>
          </a:bodyPr>
          <a:lstStyle/>
          <a:p>
            <a:r>
              <a:rPr lang="fa-IR" dirty="0" smtClean="0">
                <a:latin typeface="Arial" pitchFamily="34" charset="0"/>
                <a:ea typeface="Calibri" pitchFamily="34" charset="0"/>
                <a:cs typeface="B Nazanin" pitchFamily="2" charset="-78"/>
              </a:rPr>
              <a:t>استانبری</a:t>
            </a:r>
            <a:endParaRPr lang="en-US" dirty="0" smtClean="0">
              <a:latin typeface="Arial" pitchFamily="34" charset="0"/>
              <a:ea typeface="Calibri" pitchFamily="34" charset="0"/>
              <a:cs typeface="B Nazanin" pitchFamily="2" charset="-78"/>
            </a:endParaRPr>
          </a:p>
        </p:txBody>
      </p:sp>
      <p:sp>
        <p:nvSpPr>
          <p:cNvPr id="8" name="Rectangle 7"/>
          <p:cNvSpPr/>
          <p:nvPr/>
        </p:nvSpPr>
        <p:spPr>
          <a:xfrm>
            <a:off x="2500298" y="1785926"/>
            <a:ext cx="4113627" cy="369332"/>
          </a:xfrm>
          <a:prstGeom prst="rect">
            <a:avLst/>
          </a:prstGeom>
        </p:spPr>
        <p:txBody>
          <a:bodyPr wrap="none">
            <a:spAutoFit/>
          </a:bodyPr>
          <a:lstStyle/>
          <a:p>
            <a:r>
              <a:rPr lang="fa-IR" dirty="0" smtClean="0">
                <a:cs typeface="B Nazanin" pitchFamily="2" charset="-78"/>
              </a:rPr>
              <a:t>مناطق جغرافیایی               مختصات طبیعی خاص    </a:t>
            </a:r>
            <a:endParaRPr lang="en-US" dirty="0">
              <a:cs typeface="B Nazanin" pitchFamily="2" charset="-78"/>
            </a:endParaRPr>
          </a:p>
        </p:txBody>
      </p:sp>
      <p:cxnSp>
        <p:nvCxnSpPr>
          <p:cNvPr id="10" name="Straight Arrow Connector 9"/>
          <p:cNvCxnSpPr/>
          <p:nvPr/>
        </p:nvCxnSpPr>
        <p:spPr>
          <a:xfrm rot="10800000">
            <a:off x="4643438" y="2000240"/>
            <a:ext cx="428628" cy="1588"/>
          </a:xfrm>
          <a:prstGeom prst="straightConnector1">
            <a:avLst/>
          </a:prstGeom>
          <a:ln w="38100">
            <a:tailEnd type="arrow"/>
          </a:ln>
        </p:spPr>
        <p:style>
          <a:lnRef idx="1">
            <a:schemeClr val="accent3"/>
          </a:lnRef>
          <a:fillRef idx="0">
            <a:schemeClr val="accent3"/>
          </a:fillRef>
          <a:effectRef idx="0">
            <a:schemeClr val="accent3"/>
          </a:effectRef>
          <a:fontRef idx="minor">
            <a:schemeClr val="tx1"/>
          </a:fontRef>
        </p:style>
      </p:cxnSp>
      <p:cxnSp>
        <p:nvCxnSpPr>
          <p:cNvPr id="11" name="Straight Arrow Connector 10"/>
          <p:cNvCxnSpPr/>
          <p:nvPr/>
        </p:nvCxnSpPr>
        <p:spPr>
          <a:xfrm rot="10800000">
            <a:off x="6572264" y="2000240"/>
            <a:ext cx="428628" cy="1588"/>
          </a:xfrm>
          <a:prstGeom prst="straightConnector1">
            <a:avLst/>
          </a:prstGeom>
          <a:ln w="38100">
            <a:tailEnd type="arrow"/>
          </a:ln>
        </p:spPr>
        <p:style>
          <a:lnRef idx="1">
            <a:schemeClr val="accent3"/>
          </a:lnRef>
          <a:fillRef idx="0">
            <a:schemeClr val="accent3"/>
          </a:fillRef>
          <a:effectRef idx="0">
            <a:schemeClr val="accent3"/>
          </a:effectRef>
          <a:fontRef idx="minor">
            <a:schemeClr val="tx1"/>
          </a:fontRef>
        </p:style>
      </p:cxnSp>
      <p:sp>
        <p:nvSpPr>
          <p:cNvPr id="5122" name="Rectangle 2"/>
          <p:cNvSpPr>
            <a:spLocks noChangeArrowheads="1"/>
          </p:cNvSpPr>
          <p:nvPr/>
        </p:nvSpPr>
        <p:spPr bwMode="auto">
          <a:xfrm>
            <a:off x="6715140" y="2388666"/>
            <a:ext cx="1285884" cy="369332"/>
          </a:xfrm>
          <a:prstGeom prst="rect">
            <a:avLst/>
          </a:prstGeom>
          <a:solidFill>
            <a:schemeClr val="accent4"/>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fa-IR" b="0" i="0" u="none" strike="noStrike" cap="none" normalizeH="0" baseline="0" dirty="0" smtClean="0">
                <a:ln>
                  <a:noFill/>
                </a:ln>
                <a:solidFill>
                  <a:schemeClr val="tx1"/>
                </a:solidFill>
                <a:effectLst/>
                <a:latin typeface="Arial" pitchFamily="34" charset="0"/>
                <a:ea typeface="Calibri" pitchFamily="34" charset="0"/>
                <a:cs typeface="B Nazanin" pitchFamily="2" charset="-78"/>
              </a:rPr>
              <a:t>منطقه کاربردی</a:t>
            </a:r>
            <a:endParaRPr kumimoji="0" lang="fa-IR" b="0" i="0" u="none" strike="noStrike" cap="none" normalizeH="0" baseline="0" dirty="0" smtClean="0">
              <a:ln>
                <a:noFill/>
              </a:ln>
              <a:solidFill>
                <a:schemeClr val="tx1"/>
              </a:solidFill>
              <a:effectLst/>
              <a:latin typeface="Arial" pitchFamily="34" charset="0"/>
              <a:cs typeface="Arial" pitchFamily="34" charset="0"/>
            </a:endParaRPr>
          </a:p>
        </p:txBody>
      </p:sp>
      <p:sp>
        <p:nvSpPr>
          <p:cNvPr id="13" name="Rectangle 12"/>
          <p:cNvSpPr/>
          <p:nvPr/>
        </p:nvSpPr>
        <p:spPr>
          <a:xfrm>
            <a:off x="1428728" y="2357430"/>
            <a:ext cx="4929222" cy="369332"/>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r>
              <a:rPr lang="fa-IR" dirty="0" smtClean="0">
                <a:cs typeface="B Nazanin" pitchFamily="2" charset="-78"/>
              </a:rPr>
              <a:t>پیوستگی و همبستگی کاربردی و متقابل دو سویه اجزاء متشکله آن </a:t>
            </a:r>
            <a:endParaRPr lang="en-US" dirty="0">
              <a:cs typeface="B Nazanin" pitchFamily="2" charset="-78"/>
            </a:endParaRPr>
          </a:p>
        </p:txBody>
      </p:sp>
      <p:cxnSp>
        <p:nvCxnSpPr>
          <p:cNvPr id="14" name="Straight Arrow Connector 13"/>
          <p:cNvCxnSpPr/>
          <p:nvPr/>
        </p:nvCxnSpPr>
        <p:spPr>
          <a:xfrm rot="10800000">
            <a:off x="6357950" y="2571744"/>
            <a:ext cx="428628" cy="1588"/>
          </a:xfrm>
          <a:prstGeom prst="straightConnector1">
            <a:avLst/>
          </a:prstGeom>
          <a:ln>
            <a:tailEnd type="arrow"/>
          </a:ln>
        </p:spPr>
        <p:style>
          <a:lnRef idx="2">
            <a:schemeClr val="accent4"/>
          </a:lnRef>
          <a:fillRef idx="0">
            <a:schemeClr val="accent4"/>
          </a:fillRef>
          <a:effectRef idx="1">
            <a:schemeClr val="accent4"/>
          </a:effectRef>
          <a:fontRef idx="minor">
            <a:schemeClr val="tx1"/>
          </a:fontRef>
        </p:style>
      </p:cxnSp>
      <p:sp>
        <p:nvSpPr>
          <p:cNvPr id="5123" name="Rectangle 3"/>
          <p:cNvSpPr>
            <a:spLocks noChangeArrowheads="1"/>
          </p:cNvSpPr>
          <p:nvPr/>
        </p:nvSpPr>
        <p:spPr bwMode="auto">
          <a:xfrm>
            <a:off x="6572264" y="3071810"/>
            <a:ext cx="1500134" cy="369332"/>
          </a:xfrm>
          <a:prstGeom prst="rect">
            <a:avLst/>
          </a:prstGeom>
          <a:solidFill>
            <a:schemeClr val="accent3"/>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fa-IR" b="0" i="0" u="none" strike="noStrike" cap="none" normalizeH="0" baseline="0" dirty="0" smtClean="0">
                <a:ln>
                  <a:noFill/>
                </a:ln>
                <a:solidFill>
                  <a:schemeClr val="tx1"/>
                </a:solidFill>
                <a:effectLst/>
                <a:latin typeface="Arial" pitchFamily="34" charset="0"/>
                <a:ea typeface="Calibri" pitchFamily="34" charset="0"/>
                <a:cs typeface="B Nazanin" pitchFamily="2" charset="-78"/>
              </a:rPr>
              <a:t>منطقه برنامه ریزی </a:t>
            </a:r>
            <a:endParaRPr kumimoji="0" lang="fa-IR"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17" name="Straight Arrow Connector 16"/>
          <p:cNvCxnSpPr/>
          <p:nvPr/>
        </p:nvCxnSpPr>
        <p:spPr>
          <a:xfrm rot="10800000">
            <a:off x="6286512" y="1285860"/>
            <a:ext cx="428628" cy="1588"/>
          </a:xfrm>
          <a:prstGeom prst="straightConnector1">
            <a:avLst/>
          </a:prstGeom>
          <a:ln>
            <a:tailEnd type="arrow"/>
          </a:ln>
        </p:spPr>
        <p:style>
          <a:lnRef idx="2">
            <a:schemeClr val="accent4"/>
          </a:lnRef>
          <a:fillRef idx="0">
            <a:schemeClr val="accent4"/>
          </a:fillRef>
          <a:effectRef idx="1">
            <a:schemeClr val="accent4"/>
          </a:effectRef>
          <a:fontRef idx="minor">
            <a:schemeClr val="tx1"/>
          </a:fontRef>
        </p:style>
      </p:cxnSp>
      <p:cxnSp>
        <p:nvCxnSpPr>
          <p:cNvPr id="18" name="Straight Arrow Connector 17"/>
          <p:cNvCxnSpPr/>
          <p:nvPr/>
        </p:nvCxnSpPr>
        <p:spPr>
          <a:xfrm rot="10800000">
            <a:off x="6143636" y="3286124"/>
            <a:ext cx="428628" cy="1588"/>
          </a:xfrm>
          <a:prstGeom prst="straightConnector1">
            <a:avLst/>
          </a:prstGeom>
          <a:ln>
            <a:tailEnd type="arrow"/>
          </a:ln>
        </p:spPr>
        <p:style>
          <a:lnRef idx="2">
            <a:schemeClr val="accent4"/>
          </a:lnRef>
          <a:fillRef idx="0">
            <a:schemeClr val="accent4"/>
          </a:fillRef>
          <a:effectRef idx="1">
            <a:schemeClr val="accent4"/>
          </a:effectRef>
          <a:fontRef idx="minor">
            <a:schemeClr val="tx1"/>
          </a:fontRef>
        </p:style>
      </p:cxnSp>
      <p:sp>
        <p:nvSpPr>
          <p:cNvPr id="19" name="Rectangle 18"/>
          <p:cNvSpPr/>
          <p:nvPr/>
        </p:nvSpPr>
        <p:spPr>
          <a:xfrm>
            <a:off x="1071538" y="2928934"/>
            <a:ext cx="5012911" cy="646331"/>
          </a:xfrm>
          <a:prstGeom prst="rect">
            <a:avLst/>
          </a:prstGeom>
        </p:spPr>
        <p:style>
          <a:lnRef idx="2">
            <a:schemeClr val="accent3"/>
          </a:lnRef>
          <a:fillRef idx="1">
            <a:schemeClr val="lt1"/>
          </a:fillRef>
          <a:effectRef idx="0">
            <a:schemeClr val="accent3"/>
          </a:effectRef>
          <a:fontRef idx="minor">
            <a:schemeClr val="dk1"/>
          </a:fontRef>
        </p:style>
        <p:txBody>
          <a:bodyPr wrap="none">
            <a:spAutoFit/>
          </a:bodyPr>
          <a:lstStyle/>
          <a:p>
            <a:pPr algn="ctr"/>
            <a:r>
              <a:rPr lang="fa-IR" dirty="0" smtClean="0">
                <a:cs typeface="B Nazanin" pitchFamily="2" charset="-78"/>
              </a:rPr>
              <a:t>منطقه همگن + منطقه عملکردی</a:t>
            </a:r>
            <a:endParaRPr lang="fa-IR" dirty="0">
              <a:cs typeface="B Nazanin" pitchFamily="2" charset="-78"/>
            </a:endParaRPr>
          </a:p>
          <a:p>
            <a:pPr lvl="0" algn="ctr" rtl="1" fontAlgn="base">
              <a:spcBef>
                <a:spcPct val="0"/>
              </a:spcBef>
              <a:spcAft>
                <a:spcPct val="0"/>
              </a:spcAft>
            </a:pPr>
            <a:r>
              <a:rPr lang="fa-IR" dirty="0" smtClean="0">
                <a:solidFill>
                  <a:schemeClr val="bg1"/>
                </a:solidFill>
                <a:latin typeface="Arial" pitchFamily="34" charset="0"/>
                <a:ea typeface="Calibri" pitchFamily="34" charset="0"/>
                <a:cs typeface="B Nazanin" pitchFamily="2" charset="-78"/>
              </a:rPr>
              <a:t>هدف های برنامه ریزی ، شیوه های </a:t>
            </a:r>
            <a:r>
              <a:rPr lang="fa-IR" dirty="0" smtClean="0">
                <a:solidFill>
                  <a:schemeClr val="bg1"/>
                </a:solidFill>
                <a:cs typeface="B Nazanin" pitchFamily="2" charset="-78"/>
              </a:rPr>
              <a:t>پیشنهاد</a:t>
            </a:r>
            <a:r>
              <a:rPr lang="fa-IR" dirty="0" smtClean="0">
                <a:solidFill>
                  <a:schemeClr val="bg1"/>
                </a:solidFill>
                <a:latin typeface="Arial" pitchFamily="34" charset="0"/>
                <a:ea typeface="Calibri" pitchFamily="34" charset="0"/>
                <a:cs typeface="B Nazanin" pitchFamily="2" charset="-78"/>
              </a:rPr>
              <a:t> شده و توسعه مورد انتظار</a:t>
            </a:r>
            <a:endParaRPr lang="fa-IR" dirty="0" smtClean="0">
              <a:solidFill>
                <a:schemeClr val="bg1"/>
              </a:solidFill>
              <a:latin typeface="Arial" pitchFamily="34" charset="0"/>
              <a:cs typeface="Arial" pitchFamily="34" charset="0"/>
            </a:endParaRPr>
          </a:p>
        </p:txBody>
      </p:sp>
      <p:sp>
        <p:nvSpPr>
          <p:cNvPr id="22" name="TextBox 21"/>
          <p:cNvSpPr txBox="1"/>
          <p:nvPr/>
        </p:nvSpPr>
        <p:spPr>
          <a:xfrm>
            <a:off x="1071538" y="3643314"/>
            <a:ext cx="7162538" cy="369332"/>
          </a:xfrm>
          <a:prstGeom prst="rect">
            <a:avLst/>
          </a:prstGeom>
          <a:noFill/>
        </p:spPr>
        <p:txBody>
          <a:bodyPr wrap="none" rtlCol="0">
            <a:spAutoFit/>
          </a:bodyPr>
          <a:lstStyle/>
          <a:p>
            <a:r>
              <a:rPr lang="fa-IR" dirty="0" smtClean="0">
                <a:cs typeface="B Nazanin" pitchFamily="2" charset="-78"/>
              </a:rPr>
              <a:t>از مرزبندی اداری استفاده می شود         ناهماهنگی مرزبندی          عیب بزرگ مناطق برنامه ریزی</a:t>
            </a:r>
            <a:endParaRPr lang="en-US" dirty="0">
              <a:cs typeface="B Nazanin" pitchFamily="2" charset="-78"/>
            </a:endParaRPr>
          </a:p>
        </p:txBody>
      </p:sp>
      <p:cxnSp>
        <p:nvCxnSpPr>
          <p:cNvPr id="24" name="Straight Arrow Connector 23"/>
          <p:cNvCxnSpPr/>
          <p:nvPr/>
        </p:nvCxnSpPr>
        <p:spPr>
          <a:xfrm rot="10800000">
            <a:off x="3357554" y="3857628"/>
            <a:ext cx="357190" cy="1588"/>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cxnSp>
        <p:nvCxnSpPr>
          <p:cNvPr id="26" name="Straight Arrow Connector 25"/>
          <p:cNvCxnSpPr/>
          <p:nvPr/>
        </p:nvCxnSpPr>
        <p:spPr>
          <a:xfrm rot="10800000">
            <a:off x="5286380" y="3857628"/>
            <a:ext cx="357190" cy="1588"/>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sp>
        <p:nvSpPr>
          <p:cNvPr id="27" name="Rectangle 26"/>
          <p:cNvSpPr/>
          <p:nvPr/>
        </p:nvSpPr>
        <p:spPr>
          <a:xfrm>
            <a:off x="3357554" y="4071942"/>
            <a:ext cx="4786346" cy="369332"/>
          </a:xfrm>
          <a:prstGeom prst="rect">
            <a:avLst/>
          </a:prstGeom>
        </p:spPr>
        <p:txBody>
          <a:bodyPr wrap="square">
            <a:spAutoFit/>
          </a:bodyPr>
          <a:lstStyle/>
          <a:p>
            <a:r>
              <a:rPr lang="fa-IR" dirty="0" smtClean="0">
                <a:cs typeface="B Nazanin" pitchFamily="2" charset="-78"/>
              </a:rPr>
              <a:t>اندازه مناطق برنامه ریزی با طول مدت برنامه ریزی تغییر می کند</a:t>
            </a:r>
            <a:endParaRPr lang="en-US" dirty="0">
              <a:cs typeface="B Nazanin" pitchFamily="2" charset="-78"/>
            </a:endParaRPr>
          </a:p>
        </p:txBody>
      </p:sp>
      <p:sp>
        <p:nvSpPr>
          <p:cNvPr id="5126" name="Rectangle 6"/>
          <p:cNvSpPr>
            <a:spLocks noChangeArrowheads="1"/>
          </p:cNvSpPr>
          <p:nvPr/>
        </p:nvSpPr>
        <p:spPr bwMode="auto">
          <a:xfrm>
            <a:off x="2214546" y="4429132"/>
            <a:ext cx="5857916" cy="230832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fa-IR" b="0" i="0" u="none" strike="noStrike" cap="none" normalizeH="0" baseline="0" dirty="0" smtClean="0">
                <a:ln>
                  <a:noFill/>
                </a:ln>
                <a:solidFill>
                  <a:schemeClr val="tx1"/>
                </a:solidFill>
                <a:effectLst/>
                <a:latin typeface="Arial" pitchFamily="34" charset="0"/>
                <a:ea typeface="Calibri" pitchFamily="34" charset="0"/>
                <a:cs typeface="B Nazanin" pitchFamily="2" charset="-78"/>
              </a:rPr>
              <a:t>((جان فرید من)) چهار منطقه متفاوت را در مناطق برنامه ریزی ارائه میدهد:</a:t>
            </a:r>
          </a:p>
          <a:p>
            <a:pPr marL="0" marR="0" lvl="0" indent="0" algn="r" defTabSz="914400" rtl="1" eaLnBrk="1" fontAlgn="base" latinLnBrk="0" hangingPunct="1">
              <a:lnSpc>
                <a:spcPct val="100000"/>
              </a:lnSpc>
              <a:spcBef>
                <a:spcPct val="0"/>
              </a:spcBef>
              <a:spcAft>
                <a:spcPct val="0"/>
              </a:spcAft>
              <a:buClrTx/>
              <a:buSzTx/>
              <a:buFontTx/>
              <a:buNone/>
              <a:tabLst/>
            </a:pP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Char char="•"/>
              <a:tabLst/>
            </a:pPr>
            <a:r>
              <a:rPr kumimoji="0" lang="fa-IR" b="0" i="0" u="none" strike="noStrike" cap="none" normalizeH="0" baseline="0" dirty="0" smtClean="0">
                <a:ln>
                  <a:noFill/>
                </a:ln>
                <a:solidFill>
                  <a:schemeClr val="tx1"/>
                </a:solidFill>
                <a:effectLst/>
                <a:latin typeface="Arial" pitchFamily="34" charset="0"/>
                <a:ea typeface="Calibri" pitchFamily="34" charset="0"/>
                <a:cs typeface="B Nazanin" pitchFamily="2" charset="-78"/>
              </a:rPr>
              <a:t>مناطق هسته ای: یک یا چند شهر خوشه ای با حومه های میانی</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Char char="•"/>
              <a:tabLst/>
            </a:pPr>
            <a:r>
              <a:rPr kumimoji="0" lang="fa-IR" b="0" i="0" u="none" strike="noStrike" cap="none" normalizeH="0" baseline="0" dirty="0" smtClean="0">
                <a:ln>
                  <a:noFill/>
                </a:ln>
                <a:solidFill>
                  <a:schemeClr val="tx1"/>
                </a:solidFill>
                <a:effectLst/>
                <a:latin typeface="Arial" pitchFamily="34" charset="0"/>
                <a:ea typeface="Calibri" pitchFamily="34" charset="0"/>
                <a:cs typeface="B Nazanin" pitchFamily="2" charset="-78"/>
              </a:rPr>
              <a:t>مناطق مرزی دارای منابع : تازه سکونت یافته ای هستند با طبیعت غالب کشاورزی</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Char char="•"/>
              <a:tabLst/>
            </a:pPr>
            <a:r>
              <a:rPr kumimoji="0" lang="fa-IR" b="0" i="0" u="none" strike="noStrike" cap="none" normalizeH="0" baseline="0" dirty="0" smtClean="0">
                <a:ln>
                  <a:noFill/>
                </a:ln>
                <a:solidFill>
                  <a:schemeClr val="tx1"/>
                </a:solidFill>
                <a:effectLst/>
                <a:latin typeface="Arial" pitchFamily="34" charset="0"/>
                <a:ea typeface="Calibri" pitchFamily="34" charset="0"/>
                <a:cs typeface="B Nazanin" pitchFamily="2" charset="-78"/>
              </a:rPr>
              <a:t>نواحی انتخابی عقب مانده: قدیمی -اقتصاد روستایی - مهاجرت</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Char char="•"/>
              <a:tabLst/>
            </a:pPr>
            <a:r>
              <a:rPr kumimoji="0" lang="fa-IR" b="0" i="0" u="none" strike="noStrike" cap="none" normalizeH="0" baseline="0" dirty="0" smtClean="0">
                <a:ln>
                  <a:noFill/>
                </a:ln>
                <a:solidFill>
                  <a:schemeClr val="tx1"/>
                </a:solidFill>
                <a:effectLst/>
                <a:latin typeface="Arial" pitchFamily="34" charset="0"/>
                <a:ea typeface="Calibri" pitchFamily="34" charset="0"/>
                <a:cs typeface="B Nazanin" pitchFamily="2" charset="-78"/>
              </a:rPr>
              <a:t>مناطق دارای مسائل ویژه: موقعیت مکانی خاص نگرش توسعه ای خاص را نیازمند است.  توسعه جهانگردی و مرزی</a:t>
            </a:r>
            <a:r>
              <a:rPr kumimoji="0" lang="fa-IR" b="0" i="0" u="none" strike="noStrike" cap="none" normalizeH="0" dirty="0" smtClean="0">
                <a:ln>
                  <a:noFill/>
                </a:ln>
                <a:solidFill>
                  <a:schemeClr val="tx1"/>
                </a:solidFill>
                <a:effectLst/>
                <a:latin typeface="Arial" pitchFamily="34" charset="0"/>
                <a:ea typeface="Calibri" pitchFamily="34" charset="0"/>
                <a:cs typeface="B Nazanin" pitchFamily="2" charset="-78"/>
              </a:rPr>
              <a:t> و....</a:t>
            </a:r>
            <a:endParaRPr kumimoji="0" lang="fa-IR" b="0" i="0" u="none" strike="noStrike" cap="none" normalizeH="0" baseline="0" dirty="0" smtClean="0">
              <a:ln>
                <a:noFill/>
              </a:ln>
              <a:solidFill>
                <a:schemeClr val="tx1"/>
              </a:solidFill>
              <a:effectLst/>
              <a:latin typeface="Arial" pitchFamily="34" charset="0"/>
              <a:cs typeface="Arial" pitchFamily="34" charset="0"/>
            </a:endParaRPr>
          </a:p>
        </p:txBody>
      </p:sp>
      <p:pic>
        <p:nvPicPr>
          <p:cNvPr id="2050" name="Picture 2" descr="C:\Documents and Settings\hyper\Desktop\عکس۵۲۶۶.jpg"/>
          <p:cNvPicPr>
            <a:picLocks noChangeAspect="1" noChangeArrowheads="1"/>
          </p:cNvPicPr>
          <p:nvPr/>
        </p:nvPicPr>
        <p:blipFill>
          <a:blip r:embed="rId2" cstate="print">
            <a:lum bright="8000" contrast="2000"/>
          </a:blip>
          <a:srcRect l="8799" t="12246" r="16429" b="30531"/>
          <a:stretch>
            <a:fillRect/>
          </a:stretch>
        </p:blipFill>
        <p:spPr bwMode="auto">
          <a:xfrm rot="16200000">
            <a:off x="306407" y="4408445"/>
            <a:ext cx="2027410" cy="2068784"/>
          </a:xfrm>
          <a:prstGeom prst="rect">
            <a:avLst/>
          </a:prstGeom>
          <a:noFill/>
        </p:spPr>
      </p:pic>
      <p:sp>
        <p:nvSpPr>
          <p:cNvPr id="23" name="TextBox 22"/>
          <p:cNvSpPr txBox="1"/>
          <p:nvPr/>
        </p:nvSpPr>
        <p:spPr>
          <a:xfrm>
            <a:off x="0" y="4000504"/>
            <a:ext cx="2667718" cy="307777"/>
          </a:xfrm>
          <a:prstGeom prst="rect">
            <a:avLst/>
          </a:prstGeom>
          <a:noFill/>
        </p:spPr>
        <p:txBody>
          <a:bodyPr wrap="none" rtlCol="0">
            <a:spAutoFit/>
          </a:bodyPr>
          <a:lstStyle/>
          <a:p>
            <a:r>
              <a:rPr lang="fa-IR" sz="1400" dirty="0" smtClean="0">
                <a:cs typeface="B Nazanin" pitchFamily="2" charset="-78"/>
              </a:rPr>
              <a:t>مناطق مطالعاتی، برنامه ریزی و سازمان توسعه</a:t>
            </a:r>
            <a:endParaRPr lang="en-US" sz="1400" dirty="0">
              <a:cs typeface="B Nazanin" pitchFamily="2" charset="-78"/>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121"/>
                                        </p:tgtEl>
                                        <p:attrNameLst>
                                          <p:attrName>style.visibility</p:attrName>
                                        </p:attrNameLst>
                                      </p:cBhvr>
                                      <p:to>
                                        <p:strVal val="visible"/>
                                      </p:to>
                                    </p:set>
                                    <p:animEffect transition="in" filter="fade">
                                      <p:cBhvr>
                                        <p:cTn id="7" dur="500"/>
                                        <p:tgtEl>
                                          <p:spTgt spid="512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par>
                                <p:cTn id="29" presetID="10" presetClass="entr" presetSubtype="0"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5122"/>
                                        </p:tgtEl>
                                        <p:attrNameLst>
                                          <p:attrName>style.visibility</p:attrName>
                                        </p:attrNameLst>
                                      </p:cBhvr>
                                      <p:to>
                                        <p:strVal val="visible"/>
                                      </p:to>
                                    </p:set>
                                    <p:animEffect transition="in" filter="fade">
                                      <p:cBhvr>
                                        <p:cTn id="36" dur="500"/>
                                        <p:tgtEl>
                                          <p:spTgt spid="5122"/>
                                        </p:tgtEl>
                                      </p:cBhvr>
                                    </p:animEffect>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nodeType="click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1000"/>
                                        <p:tgtEl>
                                          <p:spTgt spid="14"/>
                                        </p:tgtEl>
                                      </p:cBhvr>
                                    </p:animEffect>
                                    <p:anim calcmode="lin" valueType="num">
                                      <p:cBhvr>
                                        <p:cTn id="42" dur="1000" fill="hold"/>
                                        <p:tgtEl>
                                          <p:spTgt spid="14"/>
                                        </p:tgtEl>
                                        <p:attrNameLst>
                                          <p:attrName>ppt_x</p:attrName>
                                        </p:attrNameLst>
                                      </p:cBhvr>
                                      <p:tavLst>
                                        <p:tav tm="0">
                                          <p:val>
                                            <p:strVal val="#ppt_x"/>
                                          </p:val>
                                        </p:tav>
                                        <p:tav tm="100000">
                                          <p:val>
                                            <p:strVal val="#ppt_x"/>
                                          </p:val>
                                        </p:tav>
                                      </p:tavLst>
                                    </p:anim>
                                    <p:anim calcmode="lin" valueType="num">
                                      <p:cBhvr>
                                        <p:cTn id="43" dur="1000" fill="hold"/>
                                        <p:tgtEl>
                                          <p:spTgt spid="14"/>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1000"/>
                                        <p:tgtEl>
                                          <p:spTgt spid="13"/>
                                        </p:tgtEl>
                                      </p:cBhvr>
                                    </p:animEffect>
                                    <p:anim calcmode="lin" valueType="num">
                                      <p:cBhvr>
                                        <p:cTn id="47" dur="1000" fill="hold"/>
                                        <p:tgtEl>
                                          <p:spTgt spid="13"/>
                                        </p:tgtEl>
                                        <p:attrNameLst>
                                          <p:attrName>ppt_x</p:attrName>
                                        </p:attrNameLst>
                                      </p:cBhvr>
                                      <p:tavLst>
                                        <p:tav tm="0">
                                          <p:val>
                                            <p:strVal val="#ppt_x"/>
                                          </p:val>
                                        </p:tav>
                                        <p:tav tm="100000">
                                          <p:val>
                                            <p:strVal val="#ppt_x"/>
                                          </p:val>
                                        </p:tav>
                                      </p:tavLst>
                                    </p:anim>
                                    <p:anim calcmode="lin" valueType="num">
                                      <p:cBhvr>
                                        <p:cTn id="4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5123"/>
                                        </p:tgtEl>
                                        <p:attrNameLst>
                                          <p:attrName>style.visibility</p:attrName>
                                        </p:attrNameLst>
                                      </p:cBhvr>
                                      <p:to>
                                        <p:strVal val="visible"/>
                                      </p:to>
                                    </p:set>
                                    <p:animEffect transition="in" filter="fade">
                                      <p:cBhvr>
                                        <p:cTn id="53" dur="500"/>
                                        <p:tgtEl>
                                          <p:spTgt spid="5123"/>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nodeType="click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fade">
                                      <p:cBhvr>
                                        <p:cTn id="58" dur="500"/>
                                        <p:tgtEl>
                                          <p:spTgt spid="18"/>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fade">
                                      <p:cBhvr>
                                        <p:cTn id="61" dur="500"/>
                                        <p:tgtEl>
                                          <p:spTgt spid="19"/>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22"/>
                                        </p:tgtEl>
                                        <p:attrNameLst>
                                          <p:attrName>style.visibility</p:attrName>
                                        </p:attrNameLst>
                                      </p:cBhvr>
                                      <p:to>
                                        <p:strVal val="visible"/>
                                      </p:to>
                                    </p:set>
                                    <p:animEffect transition="in" filter="fade">
                                      <p:cBhvr>
                                        <p:cTn id="66" dur="500"/>
                                        <p:tgtEl>
                                          <p:spTgt spid="22"/>
                                        </p:tgtEl>
                                      </p:cBhvr>
                                    </p:animEffect>
                                  </p:childTnLst>
                                </p:cTn>
                              </p:par>
                              <p:par>
                                <p:cTn id="67" presetID="10" presetClass="entr" presetSubtype="0" fill="hold" nodeType="withEffect">
                                  <p:stCondLst>
                                    <p:cond delay="0"/>
                                  </p:stCondLst>
                                  <p:childTnLst>
                                    <p:set>
                                      <p:cBhvr>
                                        <p:cTn id="68" dur="1" fill="hold">
                                          <p:stCondLst>
                                            <p:cond delay="0"/>
                                          </p:stCondLst>
                                        </p:cTn>
                                        <p:tgtEl>
                                          <p:spTgt spid="26"/>
                                        </p:tgtEl>
                                        <p:attrNameLst>
                                          <p:attrName>style.visibility</p:attrName>
                                        </p:attrNameLst>
                                      </p:cBhvr>
                                      <p:to>
                                        <p:strVal val="visible"/>
                                      </p:to>
                                    </p:set>
                                    <p:animEffect transition="in" filter="fade">
                                      <p:cBhvr>
                                        <p:cTn id="69" dur="500"/>
                                        <p:tgtEl>
                                          <p:spTgt spid="26"/>
                                        </p:tgtEl>
                                      </p:cBhvr>
                                    </p:animEffect>
                                  </p:childTnLst>
                                </p:cTn>
                              </p:par>
                              <p:par>
                                <p:cTn id="70" presetID="10" presetClass="entr" presetSubtype="0" fill="hold" nodeType="withEffect">
                                  <p:stCondLst>
                                    <p:cond delay="0"/>
                                  </p:stCondLst>
                                  <p:childTnLst>
                                    <p:set>
                                      <p:cBhvr>
                                        <p:cTn id="71" dur="1" fill="hold">
                                          <p:stCondLst>
                                            <p:cond delay="0"/>
                                          </p:stCondLst>
                                        </p:cTn>
                                        <p:tgtEl>
                                          <p:spTgt spid="24"/>
                                        </p:tgtEl>
                                        <p:attrNameLst>
                                          <p:attrName>style.visibility</p:attrName>
                                        </p:attrNameLst>
                                      </p:cBhvr>
                                      <p:to>
                                        <p:strVal val="visible"/>
                                      </p:to>
                                    </p:set>
                                    <p:animEffect transition="in" filter="fade">
                                      <p:cBhvr>
                                        <p:cTn id="72" dur="500"/>
                                        <p:tgtEl>
                                          <p:spTgt spid="24"/>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27"/>
                                        </p:tgtEl>
                                        <p:attrNameLst>
                                          <p:attrName>style.visibility</p:attrName>
                                        </p:attrNameLst>
                                      </p:cBhvr>
                                      <p:to>
                                        <p:strVal val="visible"/>
                                      </p:to>
                                    </p:set>
                                    <p:animEffect transition="in" filter="fade">
                                      <p:cBhvr>
                                        <p:cTn id="77" dur="500"/>
                                        <p:tgtEl>
                                          <p:spTgt spid="27"/>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grpId="0" nodeType="clickEffect">
                                  <p:stCondLst>
                                    <p:cond delay="0"/>
                                  </p:stCondLst>
                                  <p:childTnLst>
                                    <p:set>
                                      <p:cBhvr>
                                        <p:cTn id="81" dur="1" fill="hold">
                                          <p:stCondLst>
                                            <p:cond delay="0"/>
                                          </p:stCondLst>
                                        </p:cTn>
                                        <p:tgtEl>
                                          <p:spTgt spid="23"/>
                                        </p:tgtEl>
                                        <p:attrNameLst>
                                          <p:attrName>style.visibility</p:attrName>
                                        </p:attrNameLst>
                                      </p:cBhvr>
                                      <p:to>
                                        <p:strVal val="visible"/>
                                      </p:to>
                                    </p:set>
                                    <p:animEffect transition="in" filter="fade">
                                      <p:cBhvr>
                                        <p:cTn id="82" dur="500"/>
                                        <p:tgtEl>
                                          <p:spTgt spid="23"/>
                                        </p:tgtEl>
                                      </p:cBhvr>
                                    </p:animEffect>
                                  </p:childTnLst>
                                </p:cTn>
                              </p:par>
                              <p:par>
                                <p:cTn id="83" presetID="10" presetClass="entr" presetSubtype="0" fill="hold" nodeType="withEffect">
                                  <p:stCondLst>
                                    <p:cond delay="0"/>
                                  </p:stCondLst>
                                  <p:childTnLst>
                                    <p:set>
                                      <p:cBhvr>
                                        <p:cTn id="84" dur="1" fill="hold">
                                          <p:stCondLst>
                                            <p:cond delay="0"/>
                                          </p:stCondLst>
                                        </p:cTn>
                                        <p:tgtEl>
                                          <p:spTgt spid="2050"/>
                                        </p:tgtEl>
                                        <p:attrNameLst>
                                          <p:attrName>style.visibility</p:attrName>
                                        </p:attrNameLst>
                                      </p:cBhvr>
                                      <p:to>
                                        <p:strVal val="visible"/>
                                      </p:to>
                                    </p:set>
                                    <p:animEffect transition="in" filter="fade">
                                      <p:cBhvr>
                                        <p:cTn id="85" dur="500"/>
                                        <p:tgtEl>
                                          <p:spTgt spid="2050"/>
                                        </p:tgtEl>
                                      </p:cBhvr>
                                    </p:animEffect>
                                  </p:childTnLst>
                                </p:cTn>
                              </p:par>
                            </p:childTnLst>
                          </p:cTn>
                        </p:par>
                      </p:childTnLst>
                    </p:cTn>
                  </p:par>
                  <p:par>
                    <p:cTn id="86" fill="hold">
                      <p:stCondLst>
                        <p:cond delay="indefinite"/>
                      </p:stCondLst>
                      <p:childTnLst>
                        <p:par>
                          <p:cTn id="87" fill="hold">
                            <p:stCondLst>
                              <p:cond delay="0"/>
                            </p:stCondLst>
                            <p:childTnLst>
                              <p:par>
                                <p:cTn id="88" presetID="10" presetClass="entr" presetSubtype="0" fill="hold" grpId="0" nodeType="clickEffect">
                                  <p:stCondLst>
                                    <p:cond delay="0"/>
                                  </p:stCondLst>
                                  <p:childTnLst>
                                    <p:set>
                                      <p:cBhvr>
                                        <p:cTn id="89" dur="1" fill="hold">
                                          <p:stCondLst>
                                            <p:cond delay="0"/>
                                          </p:stCondLst>
                                        </p:cTn>
                                        <p:tgtEl>
                                          <p:spTgt spid="5126"/>
                                        </p:tgtEl>
                                        <p:attrNameLst>
                                          <p:attrName>style.visibility</p:attrName>
                                        </p:attrNameLst>
                                      </p:cBhvr>
                                      <p:to>
                                        <p:strVal val="visible"/>
                                      </p:to>
                                    </p:set>
                                    <p:animEffect transition="in" filter="fade">
                                      <p:cBhvr>
                                        <p:cTn id="90" dur="500"/>
                                        <p:tgtEl>
                                          <p:spTgt spid="5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1" grpId="0" animBg="1"/>
      <p:bldP spid="6" grpId="0" animBg="1"/>
      <p:bldP spid="7" grpId="0"/>
      <p:bldP spid="8" grpId="0"/>
      <p:bldP spid="5122" grpId="0" animBg="1"/>
      <p:bldP spid="13" grpId="0" animBg="1"/>
      <p:bldP spid="5123" grpId="0" animBg="1"/>
      <p:bldP spid="19" grpId="0" animBg="1"/>
      <p:bldP spid="22" grpId="0"/>
      <p:bldP spid="27" grpId="0"/>
      <p:bldP spid="5126" grpId="0"/>
      <p:bldP spid="2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Rectangle 1"/>
          <p:cNvSpPr>
            <a:spLocks noChangeArrowheads="1"/>
          </p:cNvSpPr>
          <p:nvPr/>
        </p:nvSpPr>
        <p:spPr bwMode="auto">
          <a:xfrm>
            <a:off x="133390" y="1126812"/>
            <a:ext cx="6286544" cy="10156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fa-IR" sz="2000" b="0" i="0" u="none" strike="noStrike" cap="none" normalizeH="0" baseline="0" dirty="0" smtClean="0">
                <a:ln>
                  <a:noFill/>
                </a:ln>
                <a:solidFill>
                  <a:schemeClr val="tx1"/>
                </a:solidFill>
                <a:effectLst/>
                <a:latin typeface="Arial" pitchFamily="34" charset="0"/>
                <a:ea typeface="Calibri" pitchFamily="34" charset="0"/>
                <a:cs typeface="B Nazanin" pitchFamily="2" charset="-78"/>
              </a:rPr>
              <a:t>از نواحی همجواری تشکیل می شود که اختلاف محل به محل درون آن بسیار ناچیز است. این مناطق مرز مشخصی با یکدیگر داشته و تداخلی در آنها مشاهده نمی شود. </a:t>
            </a:r>
            <a:endParaRPr kumimoji="0" lang="fa-IR" sz="2000" b="0" i="0" u="none" strike="noStrike" cap="none" normalizeH="0" baseline="0" dirty="0" smtClean="0">
              <a:ln>
                <a:noFill/>
              </a:ln>
              <a:solidFill>
                <a:schemeClr val="tx1"/>
              </a:solidFill>
              <a:effectLst/>
              <a:latin typeface="Arial" pitchFamily="34" charset="0"/>
              <a:cs typeface="Arial" pitchFamily="34" charset="0"/>
            </a:endParaRPr>
          </a:p>
        </p:txBody>
      </p:sp>
      <p:sp>
        <p:nvSpPr>
          <p:cNvPr id="4098" name="Rectangle 2"/>
          <p:cNvSpPr>
            <a:spLocks noChangeArrowheads="1"/>
          </p:cNvSpPr>
          <p:nvPr/>
        </p:nvSpPr>
        <p:spPr bwMode="auto">
          <a:xfrm>
            <a:off x="6848562" y="1432999"/>
            <a:ext cx="1338987"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fa-IR" sz="2000" b="0" i="0" u="none" strike="noStrike" cap="none" normalizeH="0" baseline="0" dirty="0" smtClean="0">
                <a:ln>
                  <a:noFill/>
                </a:ln>
                <a:solidFill>
                  <a:schemeClr val="tx1"/>
                </a:solidFill>
                <a:effectLst/>
                <a:latin typeface="Arial" pitchFamily="34" charset="0"/>
                <a:ea typeface="Calibri" pitchFamily="34" charset="0"/>
                <a:cs typeface="B Nazanin" pitchFamily="2" charset="-78"/>
              </a:rPr>
              <a:t>منطقه  همگن </a:t>
            </a:r>
            <a:endParaRPr kumimoji="0" lang="fa-IR" sz="2000" b="0" i="0" u="none" strike="noStrike" cap="none" normalizeH="0" baseline="0" dirty="0" smtClean="0">
              <a:ln>
                <a:noFill/>
              </a:ln>
              <a:solidFill>
                <a:schemeClr val="tx1"/>
              </a:solidFill>
              <a:effectLst/>
              <a:latin typeface="Arial" pitchFamily="34" charset="0"/>
              <a:cs typeface="Arial" pitchFamily="34" charset="0"/>
            </a:endParaRPr>
          </a:p>
        </p:txBody>
      </p:sp>
      <p:sp>
        <p:nvSpPr>
          <p:cNvPr id="6" name="Rectangle 5"/>
          <p:cNvSpPr/>
          <p:nvPr/>
        </p:nvSpPr>
        <p:spPr>
          <a:xfrm>
            <a:off x="2538983" y="306586"/>
            <a:ext cx="3716082" cy="523220"/>
          </a:xfrm>
          <a:prstGeom prst="rect">
            <a:avLst/>
          </a:prstGeom>
        </p:spPr>
        <p:txBody>
          <a:bodyPr wrap="none">
            <a:spAutoFit/>
          </a:bodyPr>
          <a:lstStyle/>
          <a:p>
            <a:pPr lvl="0" algn="r" rtl="1" fontAlgn="base">
              <a:spcBef>
                <a:spcPct val="0"/>
              </a:spcBef>
              <a:spcAft>
                <a:spcPct val="0"/>
              </a:spcAft>
              <a:tabLst>
                <a:tab pos="685800" algn="l"/>
              </a:tabLst>
            </a:pPr>
            <a:r>
              <a:rPr lang="fa-IR" sz="2800" b="1" dirty="0" smtClean="0">
                <a:latin typeface="Arial" pitchFamily="34" charset="0"/>
                <a:ea typeface="Calibri" pitchFamily="34" charset="0"/>
                <a:cs typeface="B Nazanin" pitchFamily="2" charset="-78"/>
              </a:rPr>
              <a:t>انواع مناطق برای برنامه </a:t>
            </a:r>
            <a:r>
              <a:rPr lang="fa-IR" sz="2800" b="1" dirty="0" smtClean="0">
                <a:latin typeface="Arial" pitchFamily="34" charset="0"/>
                <a:ea typeface="Calibri" pitchFamily="34" charset="0"/>
                <a:cs typeface="B Nazanin" pitchFamily="2" charset="-78"/>
              </a:rPr>
              <a:t>ریزی</a:t>
            </a:r>
            <a:endParaRPr lang="en-US" sz="2800" dirty="0" smtClean="0">
              <a:latin typeface="Arial" pitchFamily="34" charset="0"/>
              <a:cs typeface="B Nazanin" pitchFamily="2" charset="-78"/>
            </a:endParaRPr>
          </a:p>
        </p:txBody>
      </p:sp>
      <p:cxnSp>
        <p:nvCxnSpPr>
          <p:cNvPr id="7" name="Straight Arrow Connector 6"/>
          <p:cNvCxnSpPr/>
          <p:nvPr/>
        </p:nvCxnSpPr>
        <p:spPr>
          <a:xfrm rot="10800000">
            <a:off x="6419934" y="1633055"/>
            <a:ext cx="428628" cy="1588"/>
          </a:xfrm>
          <a:prstGeom prst="straightConnector1">
            <a:avLst/>
          </a:prstGeom>
          <a:ln>
            <a:tailEnd type="arrow"/>
          </a:ln>
        </p:spPr>
        <p:style>
          <a:lnRef idx="2">
            <a:schemeClr val="accent4"/>
          </a:lnRef>
          <a:fillRef idx="0">
            <a:schemeClr val="accent4"/>
          </a:fillRef>
          <a:effectRef idx="1">
            <a:schemeClr val="accent4"/>
          </a:effectRef>
          <a:fontRef idx="minor">
            <a:schemeClr val="tx1"/>
          </a:fontRef>
        </p:style>
      </p:cxnSp>
      <p:sp>
        <p:nvSpPr>
          <p:cNvPr id="10" name="Rectangle 9"/>
          <p:cNvSpPr/>
          <p:nvPr/>
        </p:nvSpPr>
        <p:spPr>
          <a:xfrm>
            <a:off x="-251666" y="2348880"/>
            <a:ext cx="8439215" cy="707886"/>
          </a:xfrm>
          <a:prstGeom prst="rect">
            <a:avLst/>
          </a:prstGeom>
        </p:spPr>
        <p:txBody>
          <a:bodyPr wrap="square">
            <a:spAutoFit/>
          </a:bodyPr>
          <a:lstStyle/>
          <a:p>
            <a:pPr lvl="0" algn="r" rtl="1" fontAlgn="base">
              <a:spcBef>
                <a:spcPct val="0"/>
              </a:spcBef>
              <a:spcAft>
                <a:spcPct val="0"/>
              </a:spcAft>
            </a:pPr>
            <a:r>
              <a:rPr lang="fa-IR" sz="2000" dirty="0" smtClean="0">
                <a:latin typeface="Arial" pitchFamily="34" charset="0"/>
                <a:ea typeface="Calibri" pitchFamily="34" charset="0"/>
                <a:cs typeface="B Nazanin" pitchFamily="2" charset="-78"/>
              </a:rPr>
              <a:t>به طور کلی برای تعیین مناطق همگن می توان از متغیر های متعدد از جمله تحلیل عاملی توسط کامپیوتر استفاده کرد.</a:t>
            </a:r>
            <a:endParaRPr lang="en-US" sz="2000" dirty="0" smtClean="0">
              <a:latin typeface="Arial" pitchFamily="34" charset="0"/>
              <a:cs typeface="Arial" pitchFamily="34" charset="0"/>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6409" y="2891506"/>
            <a:ext cx="3514725" cy="3724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500"/>
                                        <p:tgtEl>
                                          <p:spTgt spid="409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4097"/>
                                        </p:tgtEl>
                                        <p:attrNameLst>
                                          <p:attrName>style.visibility</p:attrName>
                                        </p:attrNameLst>
                                      </p:cBhvr>
                                      <p:to>
                                        <p:strVal val="visible"/>
                                      </p:to>
                                    </p:set>
                                    <p:animEffect transition="in" filter="fade">
                                      <p:cBhvr>
                                        <p:cTn id="15" dur="500"/>
                                        <p:tgtEl>
                                          <p:spTgt spid="4097"/>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6" presetClass="entr" presetSubtype="16" fill="hold" nodeType="clickEffect">
                                  <p:stCondLst>
                                    <p:cond delay="0"/>
                                  </p:stCondLst>
                                  <p:childTnLst>
                                    <p:set>
                                      <p:cBhvr>
                                        <p:cTn id="24" dur="1" fill="hold">
                                          <p:stCondLst>
                                            <p:cond delay="0"/>
                                          </p:stCondLst>
                                        </p:cTn>
                                        <p:tgtEl>
                                          <p:spTgt spid="1026"/>
                                        </p:tgtEl>
                                        <p:attrNameLst>
                                          <p:attrName>style.visibility</p:attrName>
                                        </p:attrNameLst>
                                      </p:cBhvr>
                                      <p:to>
                                        <p:strVal val="visible"/>
                                      </p:to>
                                    </p:set>
                                    <p:animEffect transition="in" filter="circle(in)">
                                      <p:cBhvr>
                                        <p:cTn id="25"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7" grpId="0"/>
      <p:bldP spid="4098"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652627" y="105461"/>
            <a:ext cx="3267241" cy="461665"/>
          </a:xfrm>
          <a:prstGeom prst="rect">
            <a:avLst/>
          </a:prstGeom>
        </p:spPr>
        <p:txBody>
          <a:bodyPr wrap="none">
            <a:spAutoFit/>
          </a:bodyPr>
          <a:lstStyle/>
          <a:p>
            <a:pPr lvl="0" algn="r" rtl="1" fontAlgn="base">
              <a:spcBef>
                <a:spcPct val="0"/>
              </a:spcBef>
              <a:spcAft>
                <a:spcPct val="0"/>
              </a:spcAft>
              <a:tabLst>
                <a:tab pos="685800" algn="l"/>
              </a:tabLst>
            </a:pPr>
            <a:r>
              <a:rPr lang="fa-IR" sz="2400" b="1" dirty="0" smtClean="0">
                <a:latin typeface="Arial" pitchFamily="34" charset="0"/>
                <a:ea typeface="Calibri" pitchFamily="34" charset="0"/>
                <a:cs typeface="B Nazanin" pitchFamily="2" charset="-78"/>
              </a:rPr>
              <a:t>انواع مناطق برای برنامه </a:t>
            </a:r>
            <a:r>
              <a:rPr lang="fa-IR" sz="2400" b="1" dirty="0" smtClean="0">
                <a:latin typeface="Arial" pitchFamily="34" charset="0"/>
                <a:ea typeface="Calibri" pitchFamily="34" charset="0"/>
                <a:cs typeface="B Nazanin" pitchFamily="2" charset="-78"/>
              </a:rPr>
              <a:t>ریزی</a:t>
            </a:r>
            <a:endParaRPr lang="en-US" sz="2400" dirty="0" smtClean="0">
              <a:latin typeface="Arial" pitchFamily="34" charset="0"/>
              <a:cs typeface="B Nazanin" pitchFamily="2" charset="-78"/>
            </a:endParaRPr>
          </a:p>
        </p:txBody>
      </p:sp>
      <p:sp>
        <p:nvSpPr>
          <p:cNvPr id="11" name="Rectangle 10"/>
          <p:cNvSpPr/>
          <p:nvPr/>
        </p:nvSpPr>
        <p:spPr>
          <a:xfrm>
            <a:off x="-16" y="1038438"/>
            <a:ext cx="8143900" cy="646331"/>
          </a:xfrm>
          <a:prstGeom prst="rect">
            <a:avLst/>
          </a:prstGeom>
        </p:spPr>
        <p:txBody>
          <a:bodyPr wrap="square">
            <a:spAutoFit/>
          </a:bodyPr>
          <a:lstStyle/>
          <a:p>
            <a:pPr lvl="0" algn="r" rtl="1" eaLnBrk="0" fontAlgn="base" hangingPunct="0">
              <a:spcBef>
                <a:spcPct val="0"/>
              </a:spcBef>
              <a:spcAft>
                <a:spcPct val="0"/>
              </a:spcAft>
            </a:pPr>
            <a:r>
              <a:rPr lang="fa-IR" dirty="0" smtClean="0">
                <a:latin typeface="Arial" pitchFamily="34" charset="0"/>
                <a:ea typeface="Calibri" pitchFamily="34" charset="0"/>
                <a:cs typeface="B Nazanin" pitchFamily="2" charset="-78"/>
              </a:rPr>
              <a:t>منطقه خدماتی</a:t>
            </a:r>
            <a:r>
              <a:rPr lang="fa-IR" sz="1050" dirty="0" smtClean="0">
                <a:latin typeface="Arial" pitchFamily="34" charset="0"/>
                <a:cs typeface="Arial" pitchFamily="34" charset="0"/>
              </a:rPr>
              <a:t>             </a:t>
            </a:r>
            <a:r>
              <a:rPr lang="fa-IR" dirty="0" smtClean="0">
                <a:latin typeface="Arial" pitchFamily="34" charset="0"/>
                <a:ea typeface="Calibri" pitchFamily="34" charset="0"/>
                <a:cs typeface="B Nazanin" pitchFamily="2" charset="-78"/>
              </a:rPr>
              <a:t>منطقه خدماتی، محدوده ای است که در آن خدمات پستی، حمل و نقل، تجارت داخلی و خارجی و غیره ارائه می گردد.</a:t>
            </a:r>
            <a:endParaRPr lang="fa-IR" sz="2400" dirty="0" smtClean="0">
              <a:latin typeface="Arial" pitchFamily="34" charset="0"/>
              <a:cs typeface="Arial" pitchFamily="34" charset="0"/>
            </a:endParaRPr>
          </a:p>
        </p:txBody>
      </p:sp>
      <p:cxnSp>
        <p:nvCxnSpPr>
          <p:cNvPr id="12" name="Straight Arrow Connector 11"/>
          <p:cNvCxnSpPr/>
          <p:nvPr/>
        </p:nvCxnSpPr>
        <p:spPr>
          <a:xfrm rot="10800000">
            <a:off x="6540015" y="1254462"/>
            <a:ext cx="428628" cy="1588"/>
          </a:xfrm>
          <a:prstGeom prst="straightConnector1">
            <a:avLst/>
          </a:prstGeom>
          <a:ln>
            <a:tailEnd type="arrow"/>
          </a:ln>
        </p:spPr>
        <p:style>
          <a:lnRef idx="2">
            <a:schemeClr val="accent4"/>
          </a:lnRef>
          <a:fillRef idx="0">
            <a:schemeClr val="accent4"/>
          </a:fillRef>
          <a:effectRef idx="1">
            <a:schemeClr val="accent4"/>
          </a:effectRef>
          <a:fontRef idx="minor">
            <a:schemeClr val="tx1"/>
          </a:fontRef>
        </p:style>
      </p:cxnSp>
      <p:sp>
        <p:nvSpPr>
          <p:cNvPr id="14" name="Rectangle 13"/>
          <p:cNvSpPr/>
          <p:nvPr/>
        </p:nvSpPr>
        <p:spPr>
          <a:xfrm>
            <a:off x="3267443" y="1778799"/>
            <a:ext cx="5143520" cy="369332"/>
          </a:xfrm>
          <a:prstGeom prst="rect">
            <a:avLst/>
          </a:prstGeom>
        </p:spPr>
        <p:txBody>
          <a:bodyPr wrap="square">
            <a:spAutoFit/>
          </a:bodyPr>
          <a:lstStyle/>
          <a:p>
            <a:pPr lvl="0" algn="r" rtl="1" fontAlgn="base">
              <a:spcBef>
                <a:spcPct val="0"/>
              </a:spcBef>
              <a:spcAft>
                <a:spcPct val="0"/>
              </a:spcAft>
            </a:pPr>
            <a:r>
              <a:rPr lang="fa-IR" dirty="0" smtClean="0">
                <a:latin typeface="Arial" pitchFamily="34" charset="0"/>
                <a:ea typeface="Calibri" pitchFamily="34" charset="0"/>
                <a:cs typeface="B Nazanin" pitchFamily="2" charset="-78"/>
              </a:rPr>
              <a:t>منطقه شهری  </a:t>
            </a:r>
            <a:r>
              <a:rPr lang="fa-IR" sz="1050" dirty="0" smtClean="0">
                <a:latin typeface="Arial" pitchFamily="34" charset="0"/>
                <a:cs typeface="Arial" pitchFamily="34" charset="0"/>
              </a:rPr>
              <a:t>        </a:t>
            </a:r>
            <a:r>
              <a:rPr lang="fa-IR" dirty="0" smtClean="0">
                <a:latin typeface="Arial" pitchFamily="34" charset="0"/>
                <a:ea typeface="Calibri" pitchFamily="34" charset="0"/>
                <a:cs typeface="B Nazanin" pitchFamily="2" charset="-78"/>
              </a:rPr>
              <a:t>منطقه کاربردی + مناطق مختلف اقتصادی-اجتماعی        </a:t>
            </a:r>
            <a:endParaRPr lang="fa-IR" sz="2400" dirty="0" smtClean="0">
              <a:latin typeface="Arial" pitchFamily="34" charset="0"/>
              <a:cs typeface="Arial" pitchFamily="34" charset="0"/>
            </a:endParaRPr>
          </a:p>
        </p:txBody>
      </p:sp>
      <p:cxnSp>
        <p:nvCxnSpPr>
          <p:cNvPr id="15" name="Straight Arrow Connector 14"/>
          <p:cNvCxnSpPr/>
          <p:nvPr/>
        </p:nvCxnSpPr>
        <p:spPr>
          <a:xfrm rot="10800000">
            <a:off x="6982219" y="1963465"/>
            <a:ext cx="357190" cy="1588"/>
          </a:xfrm>
          <a:prstGeom prst="straightConnector1">
            <a:avLst/>
          </a:prstGeom>
          <a:ln>
            <a:tailEnd type="arrow"/>
          </a:ln>
        </p:spPr>
        <p:style>
          <a:lnRef idx="2">
            <a:schemeClr val="accent4"/>
          </a:lnRef>
          <a:fillRef idx="0">
            <a:schemeClr val="accent4"/>
          </a:fillRef>
          <a:effectRef idx="1">
            <a:schemeClr val="accent4"/>
          </a:effectRef>
          <a:fontRef idx="minor">
            <a:schemeClr val="tx1"/>
          </a:fontRef>
        </p:style>
      </p:cxnSp>
      <p:sp>
        <p:nvSpPr>
          <p:cNvPr id="16" name="Rectangle 15"/>
          <p:cNvSpPr/>
          <p:nvPr/>
        </p:nvSpPr>
        <p:spPr>
          <a:xfrm>
            <a:off x="124171" y="1778799"/>
            <a:ext cx="3286116" cy="369332"/>
          </a:xfrm>
          <a:prstGeom prst="rect">
            <a:avLst/>
          </a:prstGeom>
        </p:spPr>
        <p:txBody>
          <a:bodyPr wrap="square">
            <a:spAutoFit/>
          </a:bodyPr>
          <a:lstStyle/>
          <a:p>
            <a:pPr algn="l" rtl="1">
              <a:buFont typeface="Courier New" pitchFamily="49" charset="0"/>
              <a:buChar char="o"/>
            </a:pPr>
            <a:r>
              <a:rPr lang="fa-IR" dirty="0" smtClean="0">
                <a:cs typeface="B Nazanin" pitchFamily="2" charset="-78"/>
              </a:rPr>
              <a:t>تجسم عینی بدون توجه به مرزهای سیاسی</a:t>
            </a:r>
            <a:endParaRPr lang="en-US" dirty="0">
              <a:cs typeface="B Nazanin" pitchFamily="2" charset="-78"/>
            </a:endParaRPr>
          </a:p>
        </p:txBody>
      </p:sp>
      <p:sp>
        <p:nvSpPr>
          <p:cNvPr id="13" name="Rectangle 12"/>
          <p:cNvSpPr/>
          <p:nvPr/>
        </p:nvSpPr>
        <p:spPr>
          <a:xfrm>
            <a:off x="0" y="2204864"/>
            <a:ext cx="8143932" cy="400110"/>
          </a:xfrm>
          <a:prstGeom prst="rect">
            <a:avLst/>
          </a:prstGeom>
        </p:spPr>
        <p:txBody>
          <a:bodyPr wrap="square">
            <a:spAutoFit/>
          </a:bodyPr>
          <a:lstStyle/>
          <a:p>
            <a:r>
              <a:rPr lang="fa-IR" sz="2000" dirty="0" smtClean="0">
                <a:cs typeface="B Nazanin" pitchFamily="2" charset="-78"/>
              </a:rPr>
              <a:t>دیکینسون </a:t>
            </a:r>
            <a:r>
              <a:rPr lang="fa-IR" dirty="0" smtClean="0">
                <a:cs typeface="B Nazanin" pitchFamily="2" charset="-78"/>
              </a:rPr>
              <a:t>        توزیع روزنامه            </a:t>
            </a:r>
            <a:r>
              <a:rPr lang="fa-IR" sz="2000" dirty="0" smtClean="0">
                <a:cs typeface="B Nazanin" pitchFamily="2" charset="-78"/>
              </a:rPr>
              <a:t>گرین         </a:t>
            </a:r>
            <a:r>
              <a:rPr lang="fa-IR" dirty="0" smtClean="0">
                <a:cs typeface="B Nazanin" pitchFamily="2" charset="-78"/>
              </a:rPr>
              <a:t>از اطلاعات مربوط به مبدأ و مقصد و تعداد اتوبوسهای روزانه</a:t>
            </a:r>
            <a:endParaRPr lang="en-US" dirty="0">
              <a:cs typeface="B Nazanin" pitchFamily="2" charset="-78"/>
            </a:endParaRPr>
          </a:p>
        </p:txBody>
      </p:sp>
      <p:cxnSp>
        <p:nvCxnSpPr>
          <p:cNvPr id="17" name="Straight Arrow Connector 16"/>
          <p:cNvCxnSpPr/>
          <p:nvPr/>
        </p:nvCxnSpPr>
        <p:spPr>
          <a:xfrm rot="10800000">
            <a:off x="6754345" y="2389530"/>
            <a:ext cx="357190" cy="1588"/>
          </a:xfrm>
          <a:prstGeom prst="straightConnector1">
            <a:avLst/>
          </a:prstGeom>
          <a:ln w="38100">
            <a:tailEnd type="arrow"/>
          </a:ln>
        </p:spPr>
        <p:style>
          <a:lnRef idx="1">
            <a:schemeClr val="accent3"/>
          </a:lnRef>
          <a:fillRef idx="0">
            <a:schemeClr val="accent3"/>
          </a:fillRef>
          <a:effectRef idx="0">
            <a:schemeClr val="accent3"/>
          </a:effectRef>
          <a:fontRef idx="minor">
            <a:schemeClr val="tx1"/>
          </a:fontRef>
        </p:style>
      </p:cxnSp>
      <p:cxnSp>
        <p:nvCxnSpPr>
          <p:cNvPr id="20" name="Straight Arrow Connector 19"/>
          <p:cNvCxnSpPr/>
          <p:nvPr/>
        </p:nvCxnSpPr>
        <p:spPr>
          <a:xfrm rot="10800000">
            <a:off x="4286248" y="2412323"/>
            <a:ext cx="357190" cy="1588"/>
          </a:xfrm>
          <a:prstGeom prst="straightConnector1">
            <a:avLst/>
          </a:prstGeom>
          <a:ln w="38100">
            <a:tailEnd type="arrow"/>
          </a:ln>
        </p:spPr>
        <p:style>
          <a:lnRef idx="1">
            <a:schemeClr val="accent3"/>
          </a:lnRef>
          <a:fillRef idx="0">
            <a:schemeClr val="accent3"/>
          </a:fillRef>
          <a:effectRef idx="0">
            <a:schemeClr val="accent3"/>
          </a:effectRef>
          <a:fontRef idx="minor">
            <a:schemeClr val="tx1"/>
          </a:fontRef>
        </p:style>
      </p:cxn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29904" y="2996952"/>
            <a:ext cx="3326897" cy="2920395"/>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810" y="2996952"/>
            <a:ext cx="4369668" cy="2920395"/>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36611" y="5229200"/>
            <a:ext cx="1932236" cy="1288157"/>
          </a:xfrm>
          <a:prstGeom prst="rect">
            <a:avLst/>
          </a:prstGeom>
        </p:spPr>
      </p:pic>
    </p:spTree>
    <p:extLst>
      <p:ext uri="{BB962C8B-B14F-4D97-AF65-F5344CB8AC3E}">
        <p14:creationId xmlns:p14="http://schemas.microsoft.com/office/powerpoint/2010/main" val="78707723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par>
                                <p:cTn id="16" presetID="10" presetClass="entr" presetSubtype="0" fill="hold"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500"/>
                                        <p:tgtEl>
                                          <p:spTgt spid="13"/>
                                        </p:tgtEl>
                                      </p:cBhvr>
                                    </p:animEffect>
                                  </p:childTnLst>
                                </p:cTn>
                              </p:par>
                              <p:par>
                                <p:cTn id="27" presetID="10" presetClass="entr" presetSubtype="0" fill="hold" nodeType="with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500"/>
                                        <p:tgtEl>
                                          <p:spTgt spid="17"/>
                                        </p:tgtEl>
                                      </p:cBhvr>
                                    </p:animEffect>
                                  </p:childTnLst>
                                </p:cTn>
                              </p:par>
                              <p:par>
                                <p:cTn id="30" presetID="10" presetClass="entr" presetSubtype="0" fill="hold" nodeType="with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500"/>
                                        <p:tgtEl>
                                          <p:spTgt spid="20"/>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nodeType="click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circle(in)">
                                      <p:cBhvr>
                                        <p:cTn id="37" dur="2000"/>
                                        <p:tgtEl>
                                          <p:spTgt spid="5"/>
                                        </p:tgtEl>
                                      </p:cBhvr>
                                    </p:animEffect>
                                  </p:childTnLst>
                                </p:cTn>
                              </p:par>
                              <p:par>
                                <p:cTn id="38" presetID="6" presetClass="entr" presetSubtype="16" fill="hold" nodeType="with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circle(in)">
                                      <p:cBhvr>
                                        <p:cTn id="40" dur="2000"/>
                                        <p:tgtEl>
                                          <p:spTgt spid="9"/>
                                        </p:tgtEl>
                                      </p:cBhvr>
                                    </p:animEffect>
                                  </p:childTnLst>
                                </p:cTn>
                              </p:par>
                            </p:childTnLst>
                          </p:cTn>
                        </p:par>
                      </p:childTnLst>
                    </p:cTn>
                  </p:par>
                  <p:par>
                    <p:cTn id="41" fill="hold">
                      <p:stCondLst>
                        <p:cond delay="indefinite"/>
                      </p:stCondLst>
                      <p:childTnLst>
                        <p:par>
                          <p:cTn id="42" fill="hold">
                            <p:stCondLst>
                              <p:cond delay="0"/>
                            </p:stCondLst>
                            <p:childTnLst>
                              <p:par>
                                <p:cTn id="43" presetID="6" presetClass="entr" presetSubtype="16" fill="hold" nodeType="click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circle(in)">
                                      <p:cBhvr>
                                        <p:cTn id="45"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p:bldP spid="16"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915816" y="216965"/>
            <a:ext cx="3267241" cy="461665"/>
          </a:xfrm>
          <a:prstGeom prst="rect">
            <a:avLst/>
          </a:prstGeom>
        </p:spPr>
        <p:txBody>
          <a:bodyPr wrap="none">
            <a:spAutoFit/>
          </a:bodyPr>
          <a:lstStyle/>
          <a:p>
            <a:pPr lvl="0" algn="r" rtl="1" fontAlgn="base">
              <a:spcBef>
                <a:spcPct val="0"/>
              </a:spcBef>
              <a:spcAft>
                <a:spcPct val="0"/>
              </a:spcAft>
              <a:tabLst>
                <a:tab pos="685800" algn="l"/>
              </a:tabLst>
            </a:pPr>
            <a:r>
              <a:rPr lang="fa-IR" sz="2400" b="1" dirty="0" smtClean="0">
                <a:latin typeface="Arial" pitchFamily="34" charset="0"/>
                <a:ea typeface="Calibri" pitchFamily="34" charset="0"/>
                <a:cs typeface="B Nazanin" pitchFamily="2" charset="-78"/>
              </a:rPr>
              <a:t>انواع مناطق برای برنامه </a:t>
            </a:r>
            <a:r>
              <a:rPr lang="fa-IR" sz="2400" b="1" dirty="0" smtClean="0">
                <a:latin typeface="Arial" pitchFamily="34" charset="0"/>
                <a:ea typeface="Calibri" pitchFamily="34" charset="0"/>
                <a:cs typeface="B Nazanin" pitchFamily="2" charset="-78"/>
              </a:rPr>
              <a:t>ریزی</a:t>
            </a:r>
            <a:endParaRPr lang="en-US" sz="2400" dirty="0" smtClean="0">
              <a:latin typeface="Arial" pitchFamily="34" charset="0"/>
              <a:cs typeface="B Nazanin" pitchFamily="2" charset="-78"/>
            </a:endParaRPr>
          </a:p>
        </p:txBody>
      </p:sp>
      <p:sp>
        <p:nvSpPr>
          <p:cNvPr id="21" name="Rectangle 20"/>
          <p:cNvSpPr/>
          <p:nvPr/>
        </p:nvSpPr>
        <p:spPr>
          <a:xfrm>
            <a:off x="2449954" y="1052736"/>
            <a:ext cx="5544616" cy="400110"/>
          </a:xfrm>
          <a:prstGeom prst="rect">
            <a:avLst/>
          </a:prstGeom>
        </p:spPr>
        <p:txBody>
          <a:bodyPr wrap="square">
            <a:spAutoFit/>
          </a:bodyPr>
          <a:lstStyle/>
          <a:p>
            <a:r>
              <a:rPr lang="fa-IR" sz="2000" dirty="0" smtClean="0">
                <a:cs typeface="B Nazanin" pitchFamily="2" charset="-78"/>
              </a:rPr>
              <a:t>ابداع اصطلاح منطقه شهری یا شهر- ناحیه         «پاتریک گدس» </a:t>
            </a:r>
            <a:endParaRPr lang="en-US" sz="2000" dirty="0">
              <a:cs typeface="B Nazanin" pitchFamily="2" charset="-78"/>
            </a:endParaRPr>
          </a:p>
        </p:txBody>
      </p:sp>
      <p:cxnSp>
        <p:nvCxnSpPr>
          <p:cNvPr id="22" name="Straight Arrow Connector 21"/>
          <p:cNvCxnSpPr/>
          <p:nvPr/>
        </p:nvCxnSpPr>
        <p:spPr>
          <a:xfrm rot="10800000">
            <a:off x="3905302" y="1251203"/>
            <a:ext cx="357190" cy="1588"/>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sp>
        <p:nvSpPr>
          <p:cNvPr id="2" name="Rectangle 1"/>
          <p:cNvSpPr>
            <a:spLocks noChangeArrowheads="1"/>
          </p:cNvSpPr>
          <p:nvPr/>
        </p:nvSpPr>
        <p:spPr bwMode="auto">
          <a:xfrm>
            <a:off x="3424714" y="3212976"/>
            <a:ext cx="5516686"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2400" b="0" i="0" u="none" strike="noStrike" cap="none" normalizeH="0" baseline="0" dirty="0" smtClean="0">
                <a:ln>
                  <a:noFill/>
                </a:ln>
                <a:solidFill>
                  <a:schemeClr val="tx1"/>
                </a:solidFill>
                <a:effectLst/>
                <a:latin typeface="Arial" pitchFamily="34" charset="0"/>
                <a:ea typeface="Calibri" pitchFamily="34" charset="0"/>
                <a:cs typeface="B Nazanin" pitchFamily="2" charset="-78"/>
              </a:rPr>
              <a:t>«کریستالر» و «لوش» روش های قیاسی رادر این مورد</a:t>
            </a:r>
          </a:p>
          <a:p>
            <a:pPr marL="0" marR="0" lvl="0" indent="0" algn="ctr" defTabSz="914400" rtl="1" eaLnBrk="1" fontAlgn="base" latinLnBrk="0" hangingPunct="1">
              <a:lnSpc>
                <a:spcPct val="100000"/>
              </a:lnSpc>
              <a:spcBef>
                <a:spcPct val="0"/>
              </a:spcBef>
              <a:spcAft>
                <a:spcPct val="0"/>
              </a:spcAft>
              <a:buClrTx/>
              <a:buSzTx/>
              <a:buFontTx/>
              <a:buNone/>
              <a:tabLst/>
            </a:pPr>
            <a:r>
              <a:rPr kumimoji="0" lang="fa-IR" sz="2400" b="0" i="0" u="none" strike="noStrike" cap="none" normalizeH="0" baseline="0" dirty="0" smtClean="0">
                <a:ln>
                  <a:noFill/>
                </a:ln>
                <a:solidFill>
                  <a:schemeClr val="tx1"/>
                </a:solidFill>
                <a:effectLst/>
                <a:latin typeface="Arial" pitchFamily="34" charset="0"/>
                <a:ea typeface="Calibri" pitchFamily="34" charset="0"/>
                <a:cs typeface="B Nazanin" pitchFamily="2" charset="-78"/>
              </a:rPr>
              <a:t> به کار گرفتند و بررسی های خود را برتحلیل روابط</a:t>
            </a:r>
          </a:p>
          <a:p>
            <a:pPr marL="0" marR="0" lvl="0" indent="0" algn="ctr" defTabSz="914400" rtl="1" eaLnBrk="1" fontAlgn="base" latinLnBrk="0" hangingPunct="1">
              <a:lnSpc>
                <a:spcPct val="100000"/>
              </a:lnSpc>
              <a:spcBef>
                <a:spcPct val="0"/>
              </a:spcBef>
              <a:spcAft>
                <a:spcPct val="0"/>
              </a:spcAft>
              <a:buClrTx/>
              <a:buSzTx/>
              <a:buFontTx/>
              <a:buNone/>
              <a:tabLst/>
            </a:pPr>
            <a:r>
              <a:rPr kumimoji="0" lang="fa-IR" sz="2400" b="0" i="0" u="none" strike="noStrike" cap="none" normalizeH="0" baseline="0" dirty="0" smtClean="0">
                <a:ln>
                  <a:noFill/>
                </a:ln>
                <a:solidFill>
                  <a:schemeClr val="tx1"/>
                </a:solidFill>
                <a:effectLst/>
                <a:latin typeface="Arial" pitchFamily="34" charset="0"/>
                <a:ea typeface="Calibri" pitchFamily="34" charset="0"/>
                <a:cs typeface="B Nazanin" pitchFamily="2" charset="-78"/>
              </a:rPr>
              <a:t> سلسله مراتب</a:t>
            </a:r>
            <a:r>
              <a:rPr kumimoji="0" lang="fa-IR" sz="2400" b="0" i="0" u="none" strike="noStrike" cap="none" normalizeH="0" dirty="0" smtClean="0">
                <a:ln>
                  <a:noFill/>
                </a:ln>
                <a:solidFill>
                  <a:schemeClr val="tx1"/>
                </a:solidFill>
                <a:effectLst/>
                <a:latin typeface="Arial" pitchFamily="34" charset="0"/>
                <a:ea typeface="Calibri" pitchFamily="34" charset="0"/>
                <a:cs typeface="B Nazanin" pitchFamily="2" charset="-78"/>
              </a:rPr>
              <a:t> </a:t>
            </a:r>
            <a:r>
              <a:rPr kumimoji="0" lang="fa-IR" sz="2400" b="0" i="0" u="none" strike="noStrike" cap="none" normalizeH="0" baseline="0" dirty="0" smtClean="0">
                <a:ln>
                  <a:noFill/>
                </a:ln>
                <a:solidFill>
                  <a:schemeClr val="tx1"/>
                </a:solidFill>
                <a:effectLst/>
                <a:latin typeface="Arial" pitchFamily="34" charset="0"/>
                <a:ea typeface="Calibri" pitchFamily="34" charset="0"/>
                <a:cs typeface="B Nazanin" pitchFamily="2" charset="-78"/>
              </a:rPr>
              <a:t>واحدهای جمعیتی متمرکز کرده اند.</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589" y="1739393"/>
            <a:ext cx="3495717" cy="4917309"/>
          </a:xfrm>
          <a:prstGeom prst="rect">
            <a:avLst/>
          </a:prstGeom>
        </p:spPr>
      </p:pic>
    </p:spTree>
    <p:extLst>
      <p:ext uri="{BB962C8B-B14F-4D97-AF65-F5344CB8AC3E}">
        <p14:creationId xmlns:p14="http://schemas.microsoft.com/office/powerpoint/2010/main" val="383524893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500"/>
                                        <p:tgtEl>
                                          <p:spTgt spid="2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6" presetClass="entr" presetSubtype="16" fill="hold"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circle(in)">
                                      <p:cBhvr>
                                        <p:cTn id="20"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F9C9D"/>
      </a:accent5>
      <a:accent6>
        <a:srgbClr val="9E5E9B"/>
      </a:accent6>
      <a:hlink>
        <a:srgbClr val="58C1BA"/>
      </a:hlink>
      <a:folHlink>
        <a:srgbClr val="9DD0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docProps/app.xml><?xml version="1.0" encoding="utf-8"?>
<Properties xmlns="http://schemas.openxmlformats.org/officeDocument/2006/extended-properties" xmlns:vt="http://schemas.openxmlformats.org/officeDocument/2006/docPropsVTypes">
  <Template>Ion</Template>
  <TotalTime>899</TotalTime>
  <Words>1200</Words>
  <Application>Microsoft Office PowerPoint</Application>
  <PresentationFormat>On-screen Show (4:3)</PresentationFormat>
  <Paragraphs>127</Paragraphs>
  <Slides>14</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14</vt:i4>
      </vt:variant>
    </vt:vector>
  </HeadingPairs>
  <TitlesOfParts>
    <vt:vector size="22" baseType="lpstr">
      <vt:lpstr>Arial</vt:lpstr>
      <vt:lpstr>B Nazanin</vt:lpstr>
      <vt:lpstr>Calibri</vt:lpstr>
      <vt:lpstr>Century Gothic</vt:lpstr>
      <vt:lpstr>Courier New</vt:lpstr>
      <vt:lpstr>Wingdings</vt:lpstr>
      <vt:lpstr>Wingdings 3</vt:lpstr>
      <vt:lpstr>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Office07</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به نام ایزد پاک ومهربان</dc:title>
  <dc:creator>ali</dc:creator>
  <cp:lastModifiedBy>Sajjad</cp:lastModifiedBy>
  <cp:revision>130</cp:revision>
  <dcterms:created xsi:type="dcterms:W3CDTF">2016-02-25T12:58:15Z</dcterms:created>
  <dcterms:modified xsi:type="dcterms:W3CDTF">2019-07-31T18:20:20Z</dcterms:modified>
</cp:coreProperties>
</file>