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95" r:id="rId3"/>
    <p:sldId id="265" r:id="rId4"/>
    <p:sldId id="261" r:id="rId5"/>
    <p:sldId id="262" r:id="rId6"/>
    <p:sldId id="296" r:id="rId7"/>
    <p:sldId id="267" r:id="rId8"/>
    <p:sldId id="270" r:id="rId9"/>
    <p:sldId id="271" r:id="rId10"/>
    <p:sldId id="269" r:id="rId11"/>
    <p:sldId id="273" r:id="rId12"/>
    <p:sldId id="274" r:id="rId13"/>
    <p:sldId id="275" r:id="rId14"/>
    <p:sldId id="276" r:id="rId15"/>
    <p:sldId id="278" r:id="rId16"/>
    <p:sldId id="279" r:id="rId17"/>
    <p:sldId id="280" r:id="rId18"/>
    <p:sldId id="285" r:id="rId19"/>
    <p:sldId id="281" r:id="rId20"/>
    <p:sldId id="287" r:id="rId21"/>
    <p:sldId id="288" r:id="rId22"/>
    <p:sldId id="289" r:id="rId23"/>
    <p:sldId id="291" r:id="rId24"/>
    <p:sldId id="292" r:id="rId25"/>
    <p:sldId id="293" r:id="rId26"/>
    <p:sldId id="297" r:id="rId27"/>
    <p:sldId id="298" r:id="rId2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8C93"/>
    <a:srgbClr val="CC0000"/>
    <a:srgbClr val="024998"/>
    <a:srgbClr val="066894"/>
    <a:srgbClr val="006666"/>
    <a:srgbClr val="CCFFCC"/>
    <a:srgbClr val="0C788E"/>
    <a:srgbClr val="FFFF00"/>
    <a:srgbClr val="422C16"/>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2765" autoAdjust="0"/>
  </p:normalViewPr>
  <p:slideViewPr>
    <p:cSldViewPr>
      <p:cViewPr varScale="1">
        <p:scale>
          <a:sx n="66" d="100"/>
          <a:sy n="66" d="100"/>
        </p:scale>
        <p:origin x="1368" y="60"/>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4AE0CF-F370-44D4-8C16-F9BA11328325}" type="datetimeFigureOut">
              <a:rPr lang="en-US" smtClean="0"/>
              <a:t>9/16/2019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01508E-DFA4-4059-9731-58DA1780837E}" type="slidenum">
              <a:rPr lang="en-US" smtClean="0"/>
              <a:t>‹#›</a:t>
            </a:fld>
            <a:endParaRPr lang="en-US"/>
          </a:p>
        </p:txBody>
      </p:sp>
    </p:spTree>
    <p:extLst>
      <p:ext uri="{BB962C8B-B14F-4D97-AF65-F5344CB8AC3E}">
        <p14:creationId xmlns:p14="http://schemas.microsoft.com/office/powerpoint/2010/main" val="1727091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sz="1200" kern="1200" dirty="0" smtClean="0">
                <a:solidFill>
                  <a:schemeClr val="tx1"/>
                </a:solidFill>
                <a:effectLst/>
                <a:latin typeface="+mn-lt"/>
                <a:ea typeface="+mn-ea"/>
                <a:cs typeface="+mn-cs"/>
              </a:rPr>
              <a:t>کشور آلمان در مقیاس بین المللی در حوزه سیستم برنامه ریزی ملی ، به عنوان «مادر برنامه ریزی فضایی جامع » شناخته می شود. این مسئله به دورانی باز می گردد که انجمن های برنامه ریزی منطقه ای که به دنبال هدایت توسعه سکونتگاه ها و زیرساختهای حمل و نقل بودند ، برای منطقه ی برلین بزرگ در 1911 میلادی و منطقه روهر در 1920 .</a:t>
            </a:r>
          </a:p>
          <a:p>
            <a:pPr marL="0" marR="0" indent="0" algn="l" defTabSz="914400" rtl="0" eaLnBrk="1" fontAlgn="auto" latinLnBrk="0" hangingPunct="1">
              <a:lnSpc>
                <a:spcPct val="100000"/>
              </a:lnSpc>
              <a:spcBef>
                <a:spcPts val="0"/>
              </a:spcBef>
              <a:spcAft>
                <a:spcPts val="0"/>
              </a:spcAft>
              <a:buClrTx/>
              <a:buSzTx/>
              <a:buFontTx/>
              <a:buNone/>
              <a:tabLst/>
              <a:defRPr/>
            </a:pPr>
            <a:r>
              <a:rPr lang="fa-IR" altLang="en-US" sz="1200" b="1" dirty="0" smtClean="0">
                <a:solidFill>
                  <a:srgbClr val="663300"/>
                </a:solidFill>
                <a:cs typeface="B Nazanin" panose="00000400000000000000" pitchFamily="2" charset="-78"/>
              </a:rPr>
              <a:t>خاستگاه آمايش سرزمين در آلمان بيشتر بدليل توسعه شهرها بر اساس توسعه صنعتي و مهاجرت روستا به شهر است و برنامه‌ريزي معنای اقتصادي نداشته بلکه بيشتر رويکرد کالبدي دارد</a:t>
            </a:r>
            <a:r>
              <a:rPr lang="fa-IR" altLang="en-US" sz="1200" dirty="0" smtClean="0">
                <a:cs typeface="Times New Roman" panose="02020603050405020304" pitchFamily="18" charset="0"/>
              </a:rPr>
              <a:t>.</a:t>
            </a:r>
          </a:p>
          <a:p>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2</a:t>
            </a:fld>
            <a:endParaRPr lang="en-US"/>
          </a:p>
        </p:txBody>
      </p:sp>
    </p:spTree>
    <p:extLst>
      <p:ext uri="{BB962C8B-B14F-4D97-AF65-F5344CB8AC3E}">
        <p14:creationId xmlns:p14="http://schemas.microsoft.com/office/powerpoint/2010/main" val="3910665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sz="1200" kern="1200" dirty="0" smtClean="0">
                <a:solidFill>
                  <a:schemeClr val="tx1"/>
                </a:solidFill>
                <a:effectLst/>
                <a:latin typeface="+mn-lt"/>
                <a:ea typeface="+mn-ea"/>
                <a:cs typeface="+mn-cs"/>
              </a:rPr>
              <a:t>سیستم برنامه ریزی فضایی آلمان ، شامل برنامه ریزی فضایی فرابخشی و برنامه ریزی بخشی مرتبط با برنامه ریزی فضایی است. این سیستم به صورتی غیرمتمرکز ،  چند سطحی و پیچیده در ساختاری فدرال شکل گرفته است و 16 لاند در سرتاسر کشور ، قانون اساسی ،پارلمان و حاکمیت خود را دارند. </a:t>
            </a:r>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3</a:t>
            </a:fld>
            <a:endParaRPr lang="en-US"/>
          </a:p>
        </p:txBody>
      </p:sp>
    </p:spTree>
    <p:extLst>
      <p:ext uri="{BB962C8B-B14F-4D97-AF65-F5344CB8AC3E}">
        <p14:creationId xmlns:p14="http://schemas.microsoft.com/office/powerpoint/2010/main" val="4277381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a-IR" sz="1200" b="1" dirty="0" smtClean="0">
                <a:solidFill>
                  <a:srgbClr val="663300"/>
                </a:solidFill>
                <a:latin typeface="+mn-lt"/>
                <a:cs typeface="B Nazanin" pitchFamily="2" charset="-78"/>
              </a:rPr>
              <a:t>قانون اساسي سال 1949 آلمان قدرت را در سطوح حکومتي تقسيم کرده است؛</a:t>
            </a:r>
          </a:p>
          <a:p>
            <a:pPr marL="0" marR="0" indent="0" algn="l" defTabSz="914400" rtl="0" eaLnBrk="1" fontAlgn="auto" latinLnBrk="0" hangingPunct="1">
              <a:lnSpc>
                <a:spcPct val="100000"/>
              </a:lnSpc>
              <a:spcBef>
                <a:spcPts val="0"/>
              </a:spcBef>
              <a:spcAft>
                <a:spcPts val="0"/>
              </a:spcAft>
              <a:buClrTx/>
              <a:buSzTx/>
              <a:buFontTx/>
              <a:buNone/>
              <a:tabLst/>
              <a:defRPr/>
            </a:pPr>
            <a:endParaRPr lang="fa-IR" sz="1200" b="1" dirty="0" smtClean="0">
              <a:solidFill>
                <a:srgbClr val="663300"/>
              </a:solidFill>
              <a:latin typeface="+mn-lt"/>
              <a:cs typeface="B Nazanin" pitchFamily="2" charset="-78"/>
            </a:endParaRPr>
          </a:p>
          <a:p>
            <a:pPr marL="0" marR="0" indent="0" algn="l" defTabSz="914400" rtl="0" eaLnBrk="1" fontAlgn="auto" latinLnBrk="0" hangingPunct="1">
              <a:lnSpc>
                <a:spcPct val="100000"/>
              </a:lnSpc>
              <a:spcBef>
                <a:spcPts val="0"/>
              </a:spcBef>
              <a:spcAft>
                <a:spcPts val="0"/>
              </a:spcAft>
              <a:buClrTx/>
              <a:buSzTx/>
              <a:buFontTx/>
              <a:buNone/>
              <a:tabLst/>
              <a:defRPr/>
            </a:pPr>
            <a:r>
              <a:rPr lang="fa-IR" sz="1200" b="1" dirty="0" smtClean="0">
                <a:solidFill>
                  <a:srgbClr val="663300"/>
                </a:solidFill>
                <a:latin typeface="+mn-lt"/>
                <a:cs typeface="B Nazanin" pitchFamily="2" charset="-78"/>
              </a:rPr>
              <a:t>دولت مرکزي در سه زمينه حق دخالت در امور لاندها را دارد؛</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rgbClr val="663300"/>
              </a:solidFill>
              <a:latin typeface="+mn-lt"/>
              <a:cs typeface="B Nazanin" pitchFamily="2" charset="-78"/>
            </a:endParaRPr>
          </a:p>
          <a:p>
            <a:pPr marL="0" marR="0" indent="0" algn="l" defTabSz="914400" rtl="0" eaLnBrk="1" fontAlgn="auto" latinLnBrk="0" hangingPunct="1">
              <a:lnSpc>
                <a:spcPct val="100000"/>
              </a:lnSpc>
              <a:spcBef>
                <a:spcPts val="0"/>
              </a:spcBef>
              <a:spcAft>
                <a:spcPts val="0"/>
              </a:spcAft>
              <a:buClrTx/>
              <a:buSzTx/>
              <a:buFontTx/>
              <a:buNone/>
              <a:tabLst/>
              <a:defRPr/>
            </a:pPr>
            <a:r>
              <a:rPr lang="fa-IR" altLang="en-US" sz="1200" b="1" dirty="0" smtClean="0">
                <a:solidFill>
                  <a:srgbClr val="663300"/>
                </a:solidFill>
                <a:cs typeface="B Nazanin" panose="00000400000000000000" pitchFamily="2" charset="-78"/>
              </a:rPr>
              <a:t>خاستگاه آمايش سرزمين در آلمان بيشتر بدليل توسعه شهرها بر اساس توسعه صنعتي و مهاجرت روستا به شهر است و برنامه‌ريزي معنای اقتصادي نداشته بلکه بيشتر رويکرد کالبدي دارد</a:t>
            </a:r>
            <a:r>
              <a:rPr lang="fa-IR" altLang="en-US" sz="1200" dirty="0" smtClean="0">
                <a:cs typeface="Times New Roman" panose="02020603050405020304"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fa-IR" altLang="en-US" sz="1200" dirty="0" smtClean="0"/>
          </a:p>
          <a:p>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5</a:t>
            </a:fld>
            <a:endParaRPr lang="en-US"/>
          </a:p>
        </p:txBody>
      </p:sp>
    </p:spTree>
    <p:extLst>
      <p:ext uri="{BB962C8B-B14F-4D97-AF65-F5344CB8AC3E}">
        <p14:creationId xmlns:p14="http://schemas.microsoft.com/office/powerpoint/2010/main" val="2896121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لاندها از طرفی وظیفه هماهنگی برنامه های بخشی مرتبط با برنامه های فضایی در سطح لاند را بر عهده دارند و از طرفی به تدقیق خطوط کلی توسعه فضایی در سطوح پایین تر می پردازند. </a:t>
            </a:r>
            <a:endParaRPr lang="fa-IR" sz="1200" b="1" dirty="0" smtClean="0">
              <a:latin typeface="Forte" panose="03060902040502070203" pitchFamily="66" charset="0"/>
              <a:cs typeface="B Nazanin" panose="00000400000000000000" pitchFamily="2" charset="-78"/>
            </a:endParaRPr>
          </a:p>
          <a:p>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10</a:t>
            </a:fld>
            <a:endParaRPr lang="en-US"/>
          </a:p>
        </p:txBody>
      </p:sp>
    </p:spTree>
    <p:extLst>
      <p:ext uri="{BB962C8B-B14F-4D97-AF65-F5344CB8AC3E}">
        <p14:creationId xmlns:p14="http://schemas.microsoft.com/office/powerpoint/2010/main" val="1996483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هدایت</a:t>
            </a:r>
            <a:r>
              <a:rPr lang="fa-IR" baseline="0" dirty="0" smtClean="0"/>
              <a:t> جمعیت فزاینده کشور</a:t>
            </a:r>
          </a:p>
          <a:p>
            <a:r>
              <a:rPr lang="fa-IR" baseline="0" dirty="0" smtClean="0"/>
              <a:t>ساختار نامتعادل قصد داشتند تعادل ببخشند</a:t>
            </a:r>
          </a:p>
          <a:p>
            <a:r>
              <a:rPr lang="fa-IR" baseline="0" dirty="0" smtClean="0"/>
              <a:t>محدودیت رشد شهرهای بزرگ</a:t>
            </a:r>
          </a:p>
          <a:p>
            <a:r>
              <a:rPr lang="fa-IR" baseline="0" dirty="0" smtClean="0"/>
              <a:t>افزایش جاذبه های روستایی</a:t>
            </a:r>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14</a:t>
            </a:fld>
            <a:endParaRPr lang="en-US"/>
          </a:p>
        </p:txBody>
      </p:sp>
    </p:spTree>
    <p:extLst>
      <p:ext uri="{BB962C8B-B14F-4D97-AF65-F5344CB8AC3E}">
        <p14:creationId xmlns:p14="http://schemas.microsoft.com/office/powerpoint/2010/main" val="3399354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هدایت توسعه ی شهری در امتداد این محورها </a:t>
            </a:r>
            <a:endParaRPr lang="en-US" b="1" dirty="0" smtClean="0">
              <a:solidFill>
                <a:schemeClr val="tx1"/>
              </a:solidFill>
              <a:latin typeface="Calibri" panose="020F0502020204030204" pitchFamily="34" charset="0"/>
              <a:ea typeface="Calibri" panose="020F0502020204030204" pitchFamily="34" charset="0"/>
              <a:cs typeface="2  Nazanin" panose="00000400000000000000" pitchFamily="2" charset="-78"/>
            </a:endParaRPr>
          </a:p>
          <a:p>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حفاظت فضاهای آزاد (میان محورها) برای گذران اوقات فراغت </a:t>
            </a:r>
            <a:endParaRPr lang="en-US" b="1" dirty="0" smtClean="0">
              <a:solidFill>
                <a:schemeClr val="tx1"/>
              </a:solidFill>
              <a:latin typeface="Calibri" panose="020F0502020204030204" pitchFamily="34" charset="0"/>
              <a:ea typeface="Calibri" panose="020F0502020204030204" pitchFamily="34" charset="0"/>
              <a:cs typeface="2  Nazanin" panose="00000400000000000000" pitchFamily="2" charset="-78"/>
            </a:endParaRPr>
          </a:p>
          <a:p>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بهبود وضع دسترسی و تقویت انتهای محورها ،</a:t>
            </a:r>
            <a:endParaRPr lang="en-US" b="1" dirty="0" smtClean="0">
              <a:solidFill>
                <a:schemeClr val="tx1"/>
              </a:solidFill>
              <a:latin typeface="Calibri" panose="020F0502020204030204" pitchFamily="34" charset="0"/>
              <a:ea typeface="Calibri" panose="020F0502020204030204" pitchFamily="34" charset="0"/>
              <a:cs typeface="2  Nazanin" panose="00000400000000000000" pitchFamily="2" charset="-78"/>
            </a:endParaRPr>
          </a:p>
          <a:p>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افزایش نسبت ترابر های عمومی مسافر در سطح محلی و حومه شهرها  </a:t>
            </a:r>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21</a:t>
            </a:fld>
            <a:endParaRPr lang="en-US"/>
          </a:p>
        </p:txBody>
      </p:sp>
    </p:spTree>
    <p:extLst>
      <p:ext uri="{BB962C8B-B14F-4D97-AF65-F5344CB8AC3E}">
        <p14:creationId xmlns:p14="http://schemas.microsoft.com/office/powerpoint/2010/main" val="350707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sz="1200" kern="1200" dirty="0" smtClean="0">
                <a:solidFill>
                  <a:schemeClr val="tx1"/>
                </a:solidFill>
                <a:effectLst/>
                <a:latin typeface="+mn-lt"/>
                <a:ea typeface="+mn-ea"/>
                <a:cs typeface="+mn-cs"/>
              </a:rPr>
              <a:t>سیستم برنامه ریزی در آلمان در دهه های اخیر دستخوش تغییرات عمیقی شده است. برنامه ریزی فضایی در دهه های 1960 و 1970 در یک سیستم چند سطحی از شهرداری ها گرفته تا سطح ملی تاسیس شده و از ابزارهای مدیریتی قانونی متفاوتی برخوردار است . اما تاکنون نتوانسته است اهداف مدنظر را تا حد مطلوب برنامه ریزی شده پیش ببرد. به واسطه ضعف ساختاری موجود در سیستم برنامه ریزی فضایی سنتی ، فرآیند برنامه ریزی غیر رسمی ، جذاب به نظر می آید .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این قانون قدرت و اختیارات لاندها را نسبت به گذشته افزایش داده است و در عین حال به دولت فدرال اجازه تهیه برنامه های فضایی برای کل قلمرو دولت فدرال را می دهد.</a:t>
            </a:r>
            <a:endParaRPr lang="en-US" sz="1200" dirty="0" smtClean="0">
              <a:cs typeface="B Nazanin" panose="00000400000000000000" pitchFamily="2" charset="-78"/>
            </a:endParaRPr>
          </a:p>
          <a:p>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26</a:t>
            </a:fld>
            <a:endParaRPr lang="en-US"/>
          </a:p>
        </p:txBody>
      </p:sp>
    </p:spTree>
    <p:extLst>
      <p:ext uri="{BB962C8B-B14F-4D97-AF65-F5344CB8AC3E}">
        <p14:creationId xmlns:p14="http://schemas.microsoft.com/office/powerpoint/2010/main" val="1313885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sz="1200" kern="1200" dirty="0" smtClean="0">
                <a:solidFill>
                  <a:schemeClr val="tx1"/>
                </a:solidFill>
                <a:effectLst/>
                <a:latin typeface="+mn-lt"/>
                <a:ea typeface="+mn-ea"/>
                <a:cs typeface="+mn-cs"/>
              </a:rPr>
              <a:t>سیستم برنامه ریزی در آلمان در دهه های اخیر دستخوش تغییرات عمیقی شده است. برنامه ریزی فضایی در دهه های 1960 و 1970 در یک سیستم چند سطحی از شهرداری ها گرفته تا سطح ملی تاسیس شده و از ابزارهای مدیریتی قانونی متفاوتی برخوردار است . اما تاکنون نتوانسته است اهداف مدنظر را تا حد مطلوب برنامه ریزی شده پیش ببرد. به واسطه ضعف ساختاری موجود در سیستم برنامه ریزی فضایی سنتی ، فرآیند برنامه ریزی غیر رسمی ، جذاب به نظر می آید .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این قانون قدرت و اختیارات لاندها را نسبت به گذشته افزایش داده است و در عین حال به دولت فدرال اجازه تهیه برنامه های فضایی برای کل قلمرو دولت فدرال را می دهد.</a:t>
            </a:r>
            <a:endParaRPr lang="en-US" sz="1200" dirty="0" smtClean="0">
              <a:cs typeface="B Nazanin" panose="00000400000000000000" pitchFamily="2" charset="-78"/>
            </a:endParaRPr>
          </a:p>
          <a:p>
            <a:endParaRPr lang="en-US" dirty="0"/>
          </a:p>
        </p:txBody>
      </p:sp>
      <p:sp>
        <p:nvSpPr>
          <p:cNvPr id="4" name="Slide Number Placeholder 3"/>
          <p:cNvSpPr>
            <a:spLocks noGrp="1"/>
          </p:cNvSpPr>
          <p:nvPr>
            <p:ph type="sldNum" sz="quarter" idx="10"/>
          </p:nvPr>
        </p:nvSpPr>
        <p:spPr/>
        <p:txBody>
          <a:bodyPr/>
          <a:lstStyle/>
          <a:p>
            <a:fld id="{A601508E-DFA4-4059-9731-58DA1780837E}" type="slidenum">
              <a:rPr lang="en-US" smtClean="0"/>
              <a:t>27</a:t>
            </a:fld>
            <a:endParaRPr lang="en-US"/>
          </a:p>
        </p:txBody>
      </p:sp>
    </p:spTree>
    <p:extLst>
      <p:ext uri="{BB962C8B-B14F-4D97-AF65-F5344CB8AC3E}">
        <p14:creationId xmlns:p14="http://schemas.microsoft.com/office/powerpoint/2010/main" val="2117776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030D8BC6-A2BB-41CE-8625-4256D9E1783F}" type="slidenum">
              <a:rPr lang="es-ES" altLang="en-US"/>
              <a:pPr/>
              <a:t>‹#›</a:t>
            </a:fld>
            <a:endParaRPr lang="es-ES" altLang="en-US"/>
          </a:p>
        </p:txBody>
      </p:sp>
    </p:spTree>
    <p:extLst>
      <p:ext uri="{BB962C8B-B14F-4D97-AF65-F5344CB8AC3E}">
        <p14:creationId xmlns:p14="http://schemas.microsoft.com/office/powerpoint/2010/main" val="2285190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68FBD218-7B7B-42E4-B4F4-31F0D8AA539C}" type="slidenum">
              <a:rPr lang="es-ES" altLang="en-US"/>
              <a:pPr/>
              <a:t>‹#›</a:t>
            </a:fld>
            <a:endParaRPr lang="es-ES" altLang="en-US"/>
          </a:p>
        </p:txBody>
      </p:sp>
    </p:spTree>
    <p:extLst>
      <p:ext uri="{BB962C8B-B14F-4D97-AF65-F5344CB8AC3E}">
        <p14:creationId xmlns:p14="http://schemas.microsoft.com/office/powerpoint/2010/main" val="335201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00EEC6CF-6A67-443F-9F7F-839128AF2967}" type="slidenum">
              <a:rPr lang="es-ES" altLang="en-US"/>
              <a:pPr/>
              <a:t>‹#›</a:t>
            </a:fld>
            <a:endParaRPr lang="es-ES" altLang="en-US"/>
          </a:p>
        </p:txBody>
      </p:sp>
    </p:spTree>
    <p:extLst>
      <p:ext uri="{BB962C8B-B14F-4D97-AF65-F5344CB8AC3E}">
        <p14:creationId xmlns:p14="http://schemas.microsoft.com/office/powerpoint/2010/main" val="1886607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5E374896-AEBC-465E-AA77-EDEB39B5CB07}" type="slidenum">
              <a:rPr lang="es-ES" altLang="en-US"/>
              <a:pPr/>
              <a:t>‹#›</a:t>
            </a:fld>
            <a:endParaRPr lang="es-ES" altLang="en-US"/>
          </a:p>
        </p:txBody>
      </p:sp>
    </p:spTree>
    <p:extLst>
      <p:ext uri="{BB962C8B-B14F-4D97-AF65-F5344CB8AC3E}">
        <p14:creationId xmlns:p14="http://schemas.microsoft.com/office/powerpoint/2010/main" val="74715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5"/>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BE2538DC-6FBD-4432-B949-8C30BB93D001}" type="slidenum">
              <a:rPr lang="es-ES" altLang="en-US"/>
              <a:pPr/>
              <a:t>‹#›</a:t>
            </a:fld>
            <a:endParaRPr lang="es-ES" altLang="en-US"/>
          </a:p>
        </p:txBody>
      </p:sp>
    </p:spTree>
    <p:extLst>
      <p:ext uri="{BB962C8B-B14F-4D97-AF65-F5344CB8AC3E}">
        <p14:creationId xmlns:p14="http://schemas.microsoft.com/office/powerpoint/2010/main" val="2807835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D35A0D44-3A11-4EF2-A661-AB2FE2A4848C}" type="slidenum">
              <a:rPr lang="es-ES" altLang="en-US"/>
              <a:pPr/>
              <a:t>‹#›</a:t>
            </a:fld>
            <a:endParaRPr lang="es-ES" altLang="en-US"/>
          </a:p>
        </p:txBody>
      </p:sp>
    </p:spTree>
    <p:extLst>
      <p:ext uri="{BB962C8B-B14F-4D97-AF65-F5344CB8AC3E}">
        <p14:creationId xmlns:p14="http://schemas.microsoft.com/office/powerpoint/2010/main" val="1937297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7"/>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9"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9"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ltLang="en-US"/>
          </a:p>
        </p:txBody>
      </p:sp>
      <p:sp>
        <p:nvSpPr>
          <p:cNvPr id="8" name="Footer Placeholder 7"/>
          <p:cNvSpPr>
            <a:spLocks noGrp="1"/>
          </p:cNvSpPr>
          <p:nvPr>
            <p:ph type="ftr" sz="quarter" idx="11"/>
          </p:nvPr>
        </p:nvSpPr>
        <p:spPr/>
        <p:txBody>
          <a:bodyPr/>
          <a:lstStyle>
            <a:lvl1pPr>
              <a:defRPr/>
            </a:lvl1pPr>
          </a:lstStyle>
          <a:p>
            <a:endParaRPr lang="es-ES" altLang="en-US"/>
          </a:p>
        </p:txBody>
      </p:sp>
      <p:sp>
        <p:nvSpPr>
          <p:cNvPr id="9" name="Slide Number Placeholder 8"/>
          <p:cNvSpPr>
            <a:spLocks noGrp="1"/>
          </p:cNvSpPr>
          <p:nvPr>
            <p:ph type="sldNum" sz="quarter" idx="12"/>
          </p:nvPr>
        </p:nvSpPr>
        <p:spPr/>
        <p:txBody>
          <a:bodyPr/>
          <a:lstStyle>
            <a:lvl1pPr>
              <a:defRPr/>
            </a:lvl1pPr>
          </a:lstStyle>
          <a:p>
            <a:fld id="{E2A329BD-C369-49DD-B9B9-2731FB69DE07}" type="slidenum">
              <a:rPr lang="es-ES" altLang="en-US"/>
              <a:pPr/>
              <a:t>‹#›</a:t>
            </a:fld>
            <a:endParaRPr lang="es-ES" altLang="en-US"/>
          </a:p>
        </p:txBody>
      </p:sp>
    </p:spTree>
    <p:extLst>
      <p:ext uri="{BB962C8B-B14F-4D97-AF65-F5344CB8AC3E}">
        <p14:creationId xmlns:p14="http://schemas.microsoft.com/office/powerpoint/2010/main" val="1706925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ltLang="en-US"/>
          </a:p>
        </p:txBody>
      </p:sp>
      <p:sp>
        <p:nvSpPr>
          <p:cNvPr id="4" name="Footer Placeholder 3"/>
          <p:cNvSpPr>
            <a:spLocks noGrp="1"/>
          </p:cNvSpPr>
          <p:nvPr>
            <p:ph type="ftr" sz="quarter" idx="11"/>
          </p:nvPr>
        </p:nvSpPr>
        <p:spPr/>
        <p:txBody>
          <a:bodyPr/>
          <a:lstStyle>
            <a:lvl1pPr>
              <a:defRPr/>
            </a:lvl1pPr>
          </a:lstStyle>
          <a:p>
            <a:endParaRPr lang="es-ES" altLang="en-US"/>
          </a:p>
        </p:txBody>
      </p:sp>
      <p:sp>
        <p:nvSpPr>
          <p:cNvPr id="5" name="Slide Number Placeholder 4"/>
          <p:cNvSpPr>
            <a:spLocks noGrp="1"/>
          </p:cNvSpPr>
          <p:nvPr>
            <p:ph type="sldNum" sz="quarter" idx="12"/>
          </p:nvPr>
        </p:nvSpPr>
        <p:spPr/>
        <p:txBody>
          <a:bodyPr/>
          <a:lstStyle>
            <a:lvl1pPr>
              <a:defRPr/>
            </a:lvl1pPr>
          </a:lstStyle>
          <a:p>
            <a:fld id="{88E37B70-378C-4C41-A032-8307F1EEE34A}" type="slidenum">
              <a:rPr lang="es-ES" altLang="en-US"/>
              <a:pPr/>
              <a:t>‹#›</a:t>
            </a:fld>
            <a:endParaRPr lang="es-ES" altLang="en-US"/>
          </a:p>
        </p:txBody>
      </p:sp>
    </p:spTree>
    <p:extLst>
      <p:ext uri="{BB962C8B-B14F-4D97-AF65-F5344CB8AC3E}">
        <p14:creationId xmlns:p14="http://schemas.microsoft.com/office/powerpoint/2010/main" val="3244037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ltLang="en-US"/>
          </a:p>
        </p:txBody>
      </p:sp>
      <p:sp>
        <p:nvSpPr>
          <p:cNvPr id="3" name="Footer Placeholder 2"/>
          <p:cNvSpPr>
            <a:spLocks noGrp="1"/>
          </p:cNvSpPr>
          <p:nvPr>
            <p:ph type="ftr" sz="quarter" idx="11"/>
          </p:nvPr>
        </p:nvSpPr>
        <p:spPr/>
        <p:txBody>
          <a:bodyPr/>
          <a:lstStyle>
            <a:lvl1pPr>
              <a:defRPr/>
            </a:lvl1pPr>
          </a:lstStyle>
          <a:p>
            <a:endParaRPr lang="es-ES" altLang="en-US"/>
          </a:p>
        </p:txBody>
      </p:sp>
      <p:sp>
        <p:nvSpPr>
          <p:cNvPr id="4" name="Slide Number Placeholder 3"/>
          <p:cNvSpPr>
            <a:spLocks noGrp="1"/>
          </p:cNvSpPr>
          <p:nvPr>
            <p:ph type="sldNum" sz="quarter" idx="12"/>
          </p:nvPr>
        </p:nvSpPr>
        <p:spPr/>
        <p:txBody>
          <a:bodyPr/>
          <a:lstStyle>
            <a:lvl1pPr>
              <a:defRPr/>
            </a:lvl1pPr>
          </a:lstStyle>
          <a:p>
            <a:fld id="{ECED2EF6-49BA-4D6F-A345-0A2FC65CA453}" type="slidenum">
              <a:rPr lang="es-ES" altLang="en-US"/>
              <a:pPr/>
              <a:t>‹#›</a:t>
            </a:fld>
            <a:endParaRPr lang="es-ES" altLang="en-US"/>
          </a:p>
        </p:txBody>
      </p:sp>
    </p:spTree>
    <p:extLst>
      <p:ext uri="{BB962C8B-B14F-4D97-AF65-F5344CB8AC3E}">
        <p14:creationId xmlns:p14="http://schemas.microsoft.com/office/powerpoint/2010/main" val="473389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7"/>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90ECDDDE-870D-4C01-903B-983162B70EFD}" type="slidenum">
              <a:rPr lang="es-ES" altLang="en-US"/>
              <a:pPr/>
              <a:t>‹#›</a:t>
            </a:fld>
            <a:endParaRPr lang="es-ES" altLang="en-US"/>
          </a:p>
        </p:txBody>
      </p:sp>
    </p:spTree>
    <p:extLst>
      <p:ext uri="{BB962C8B-B14F-4D97-AF65-F5344CB8AC3E}">
        <p14:creationId xmlns:p14="http://schemas.microsoft.com/office/powerpoint/2010/main" val="307238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7"/>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5EF61DCE-2B05-4669-9731-C35CA9468832}" type="slidenum">
              <a:rPr lang="es-ES" altLang="en-US"/>
              <a:pPr/>
              <a:t>‹#›</a:t>
            </a:fld>
            <a:endParaRPr lang="es-ES" altLang="en-US"/>
          </a:p>
        </p:txBody>
      </p:sp>
    </p:spTree>
    <p:extLst>
      <p:ext uri="{BB962C8B-B14F-4D97-AF65-F5344CB8AC3E}">
        <p14:creationId xmlns:p14="http://schemas.microsoft.com/office/powerpoint/2010/main" val="3909159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2"/>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8375748-F94E-4095-9017-839AE1727C6F}" type="slidenum">
              <a:rPr lang="es-ES" altLang="en-US"/>
              <a:pPr/>
              <a:t>‹#›</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14" name="Rectangle 166"/>
          <p:cNvSpPr>
            <a:spLocks noGrp="1" noChangeArrowheads="1"/>
          </p:cNvSpPr>
          <p:nvPr>
            <p:ph type="subTitle" idx="1"/>
          </p:nvPr>
        </p:nvSpPr>
        <p:spPr>
          <a:xfrm>
            <a:off x="827584" y="1412776"/>
            <a:ext cx="7704856" cy="576262"/>
          </a:xfrm>
        </p:spPr>
        <p:txBody>
          <a:bodyPr/>
          <a:lstStyle/>
          <a:p>
            <a:pPr rtl="1">
              <a:lnSpc>
                <a:spcPct val="90000"/>
              </a:lnSpc>
            </a:pPr>
            <a:r>
              <a:rPr lang="fa-IR" altLang="en-US" sz="4400" b="1" u="sng" dirty="0">
                <a:solidFill>
                  <a:srgbClr val="0C788E"/>
                </a:solidFill>
                <a:cs typeface="B Homa" panose="00000400000000000000" pitchFamily="2" charset="-78"/>
              </a:rPr>
              <a:t>برنامه </a:t>
            </a:r>
            <a:r>
              <a:rPr lang="fa-IR" altLang="en-US" sz="4400" b="1" u="sng" dirty="0" smtClean="0">
                <a:solidFill>
                  <a:srgbClr val="0C788E"/>
                </a:solidFill>
                <a:cs typeface="B Homa" panose="00000400000000000000" pitchFamily="2" charset="-78"/>
              </a:rPr>
              <a:t>ریزی ملی و </a:t>
            </a:r>
            <a:r>
              <a:rPr lang="fa-IR" altLang="en-US" sz="4400" b="1" u="sng" dirty="0">
                <a:solidFill>
                  <a:srgbClr val="0C788E"/>
                </a:solidFill>
                <a:cs typeface="B Homa" panose="00000400000000000000" pitchFamily="2" charset="-78"/>
              </a:rPr>
              <a:t>منطقه ای در آلمان</a:t>
            </a:r>
            <a:endParaRPr lang="es-ES" altLang="en-US" sz="4400" b="1" u="sng" dirty="0">
              <a:solidFill>
                <a:srgbClr val="0C788E"/>
              </a:solidFill>
              <a:cs typeface="B Homa" panose="00000400000000000000" pitchFamily="2" charset="-78"/>
            </a:endParaRPr>
          </a:p>
        </p:txBody>
      </p:sp>
      <p:sp>
        <p:nvSpPr>
          <p:cNvPr id="16" name="Freeform 15"/>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5400" y="6582271"/>
            <a:ext cx="611560" cy="26064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TextBox 2"/>
          <p:cNvSpPr txBox="1"/>
          <p:nvPr/>
        </p:nvSpPr>
        <p:spPr>
          <a:xfrm>
            <a:off x="827584" y="3429000"/>
            <a:ext cx="7488832" cy="1020279"/>
          </a:xfrm>
          <a:prstGeom prst="rect">
            <a:avLst/>
          </a:prstGeom>
          <a:noFill/>
        </p:spPr>
        <p:txBody>
          <a:bodyPr wrap="square" rtlCol="0">
            <a:spAutoFit/>
          </a:bodyPr>
          <a:lstStyle/>
          <a:p>
            <a:pPr algn="ctr" rtl="1">
              <a:lnSpc>
                <a:spcPct val="90000"/>
              </a:lnSpc>
              <a:spcBef>
                <a:spcPct val="20000"/>
              </a:spcBef>
            </a:pPr>
            <a:r>
              <a:rPr lang="fa-IR" sz="3200" b="1" dirty="0">
                <a:solidFill>
                  <a:srgbClr val="0C788E"/>
                </a:solidFill>
                <a:latin typeface="+mn-lt"/>
                <a:cs typeface="B Homa" panose="00000400000000000000" pitchFamily="2" charset="-78"/>
              </a:rPr>
              <a:t>درس تجارب برنامه ریزی ملی و منطقه ای </a:t>
            </a:r>
            <a:r>
              <a:rPr lang="fa-IR" sz="3200" b="1" dirty="0" smtClean="0">
                <a:solidFill>
                  <a:srgbClr val="0C788E"/>
                </a:solidFill>
                <a:latin typeface="+mn-lt"/>
                <a:cs typeface="B Homa" panose="00000400000000000000" pitchFamily="2" charset="-78"/>
              </a:rPr>
              <a:t> </a:t>
            </a:r>
            <a:r>
              <a:rPr lang="fa-IR" sz="3200" b="1" dirty="0">
                <a:solidFill>
                  <a:srgbClr val="0C788E"/>
                </a:solidFill>
                <a:latin typeface="+mn-lt"/>
                <a:cs typeface="B Homa" panose="00000400000000000000" pitchFamily="2" charset="-78"/>
              </a:rPr>
              <a:t>ایران </a:t>
            </a:r>
          </a:p>
          <a:p>
            <a:pPr algn="ctr" rtl="1">
              <a:lnSpc>
                <a:spcPct val="90000"/>
              </a:lnSpc>
              <a:spcBef>
                <a:spcPct val="20000"/>
              </a:spcBef>
            </a:pPr>
            <a:endParaRPr lang="fa-IR" sz="2800" b="1" dirty="0">
              <a:solidFill>
                <a:srgbClr val="0C788E"/>
              </a:solidFill>
              <a:latin typeface="+mn-lt"/>
              <a:cs typeface="2  Kamran Outline" panose="00000400000000000000"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7727" y="6613659"/>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نهاد های آمایش سرزمین</a:t>
            </a:r>
            <a:endParaRPr lang="en-US" altLang="en-US" sz="3600" dirty="0">
              <a:solidFill>
                <a:schemeClr val="bg1"/>
              </a:solidFill>
              <a:cs typeface="2  Kamran Outline" panose="00000400000000000000" pitchFamily="2" charset="-78"/>
            </a:endParaRPr>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فدراسیون</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مشترک</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لاندها</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dirty="0">
                <a:cs typeface="B Nazanin" panose="00000400000000000000" pitchFamily="2" charset="-78"/>
              </a:rPr>
              <a:t>قوانین برنامه ریزی لاندها ، وابسته به سازماندهی برنامه ریزی فضایی در سطح ایالت و در سطح مناطق است. لاندها به اصول مندرج در برنامه های فضایی در سطح دولت فدرال ،در برنامه هایی که در سطح لاند تهیه می کنند ، هم به صورت بخشی و هم به صورت فضایی ماهیت عینی می دهند و اهداف و استراتژی هایی را برای توسعه فضایی مناطق خود ، تعریف می کنند . بنابراین لاندها از طرفی وظیفه هماهنگی برنامه های بخشی مرتبط با برنامه های فضایی در سطح لاند را بر عهده دارند و از طرفی به تدقیق خطوط کلی توسعه فضایی در سطوح پایین تر می پردازند. </a:t>
            </a:r>
            <a:endParaRPr lang="fa-IR" sz="2400" b="1" dirty="0">
              <a:latin typeface="Forte" panose="03060902040502070203" pitchFamily="66" charset="0"/>
              <a:cs typeface="B Nazanin" panose="00000400000000000000" pitchFamily="2" charset="-78"/>
            </a:endParaRPr>
          </a:p>
        </p:txBody>
      </p:sp>
      <p:sp>
        <p:nvSpPr>
          <p:cNvPr id="16" name="Curved Right Arrow 15"/>
          <p:cNvSpPr/>
          <p:nvPr/>
        </p:nvSpPr>
        <p:spPr>
          <a:xfrm rot="320701">
            <a:off x="71601" y="1797898"/>
            <a:ext cx="648072" cy="2347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063013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اتحادیه اروپا</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قوانین آمایش سرزمین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اصول مرتبط با آمایش سرزمین در قانون اساسی:</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ماده 2: اصل شکوفایی آزاد شخصیت در اجتماع</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ماده 20 : اصل دولت اجتماعی به معنای برقرار کننده ی تعادل و توازن اجتماعی </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ماده 72 : اصل همگنی وضع زندگی.</a:t>
            </a:r>
          </a:p>
          <a:p>
            <a:pPr algn="ctr" rtl="1"/>
            <a:r>
              <a:rPr lang="fa-IR" sz="2200" b="1" dirty="0">
                <a:latin typeface="Calibri" panose="020F0502020204030204" pitchFamily="34" charset="0"/>
                <a:ea typeface="Calibri" panose="020F0502020204030204" pitchFamily="34" charset="0"/>
                <a:cs typeface="2  Nazanin" panose="00000400000000000000" pitchFamily="2" charset="-78"/>
              </a:rPr>
              <a:t>اصول مهم دیگر قانون اساسی عبارتند از </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حق انتخاب آزاد شغل ، محل اشتغال و محل آموزش که ناظر بر تضمین آزادی افراد در انتخاب های فضایی اند.</a:t>
            </a:r>
            <a:endParaRPr lang="en-US" sz="1600" b="1" dirty="0">
              <a:latin typeface="Calibri" panose="020F0502020204030204" pitchFamily="34" charset="0"/>
              <a:ea typeface="Calibri" panose="020F0502020204030204" pitchFamily="34" charset="0"/>
              <a:cs typeface="2  Nazanin" panose="00000400000000000000" pitchFamily="2" charset="-78"/>
            </a:endParaRPr>
          </a:p>
        </p:txBody>
      </p:sp>
      <p:sp>
        <p:nvSpPr>
          <p:cNvPr id="4" name="Curved Left Arrow 3"/>
          <p:cNvSpPr/>
          <p:nvPr/>
        </p:nvSpPr>
        <p:spPr>
          <a:xfrm rot="21132943">
            <a:off x="8488552" y="1727680"/>
            <a:ext cx="563365" cy="24482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جهت گیری ها واهداف آمایش در آلمان</a:t>
            </a:r>
            <a:endParaRPr lang="en-US" altLang="en-US" sz="3600" dirty="0">
              <a:solidFill>
                <a:schemeClr val="bg1"/>
              </a:solidFill>
              <a:cs typeface="2  Kamran Outline" panose="00000400000000000000" pitchFamily="2" charset="-78"/>
            </a:endParaRPr>
          </a:p>
        </p:txBody>
      </p:sp>
    </p:spTree>
    <p:extLst>
      <p:ext uri="{BB962C8B-B14F-4D97-AF65-F5344CB8AC3E}">
        <p14:creationId xmlns:p14="http://schemas.microsoft.com/office/powerpoint/2010/main" val="127749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اتحادیه اروپا</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قوانین آمایش سرزمین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هدف های اروپایی اثر بسیار موثری بر آرمان های آمایش سرزمین دارند.سیاست کلی منطقه ای اتحادیه اروپا را می توان سیاست تصحیح و تعدیل عدم تعادل ها دانست. در نتیجه بیشتر تمرکز اتحادیه معطوف به مناطقی است که یا از نظر توسعه یافتگی نسبت به دیگر مناطق عقب مانده ترندیا اقتصاد آنها واپس گراست و نیاز به تبدیل دارند</a:t>
            </a:r>
            <a:r>
              <a:rPr lang="fa-IR" sz="2400" b="1" dirty="0" smtClean="0">
                <a:latin typeface="Forte" panose="03060902040502070203" pitchFamily="66" charset="0"/>
                <a:cs typeface="2  Nazanin" panose="00000400000000000000" pitchFamily="2" charset="-78"/>
              </a:rPr>
              <a:t>.</a:t>
            </a:r>
            <a:endParaRPr lang="fa-IR" sz="2400" b="1" dirty="0">
              <a:latin typeface="Forte" panose="03060902040502070203" pitchFamily="66" charset="0"/>
              <a:cs typeface="2  Nazanin" panose="00000400000000000000" pitchFamily="2" charset="-78"/>
            </a:endParaRPr>
          </a:p>
        </p:txBody>
      </p:sp>
      <p:sp>
        <p:nvSpPr>
          <p:cNvPr id="15"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جهت گیری ها واهداف آمایش در آلمان</a:t>
            </a:r>
            <a:endParaRPr lang="en-US" altLang="en-US" sz="3600" dirty="0">
              <a:solidFill>
                <a:schemeClr val="bg1"/>
              </a:solidFill>
              <a:cs typeface="2  Kamran Outline" panose="00000400000000000000" pitchFamily="2" charset="-78"/>
            </a:endParaRPr>
          </a:p>
        </p:txBody>
      </p:sp>
      <p:sp>
        <p:nvSpPr>
          <p:cNvPr id="16" name="Curved Left Arrow 15"/>
          <p:cNvSpPr/>
          <p:nvPr/>
        </p:nvSpPr>
        <p:spPr>
          <a:xfrm rot="21132943">
            <a:off x="5616317" y="1670945"/>
            <a:ext cx="563365" cy="112269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urved Right Arrow 16"/>
          <p:cNvSpPr/>
          <p:nvPr/>
        </p:nvSpPr>
        <p:spPr>
          <a:xfrm rot="320701">
            <a:off x="2977718" y="1669064"/>
            <a:ext cx="596752" cy="110597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481539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اتحادیه اروپا</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قوانین آمایش سرزمین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گزارش آمایش سرزمین در جمهوری فدرال آلمان</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فراهم آوردن مبانی قانون آمایش سرزمین سال 1965</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تعریف گرایش ها واصول آمایش سرزمین ، که هنوز هم به قوت خود باقی است.</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بررسی ارتباط میان آمایش سرزمین و اقتصاد بازار </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توضیح درباره نقش برنامه ریزی در نظام لیبرال.</a:t>
            </a:r>
          </a:p>
          <a:p>
            <a:pPr algn="ctr" rtl="1"/>
            <a:r>
              <a:rPr lang="fa-IR" sz="2200" b="1" dirty="0">
                <a:latin typeface="Calibri" panose="020F0502020204030204" pitchFamily="34" charset="0"/>
                <a:ea typeface="Calibri" panose="020F0502020204030204" pitchFamily="34" charset="0"/>
                <a:cs typeface="2  Nazanin" panose="00000400000000000000" pitchFamily="2" charset="-78"/>
              </a:rPr>
              <a:t>آمایش سرزمین و اصول آن</a:t>
            </a:r>
          </a:p>
          <a:p>
            <a:pPr algn="ctr"/>
            <a:r>
              <a:rPr lang="fa-IR" sz="1600" b="1" dirty="0">
                <a:latin typeface="Calibri" panose="020F0502020204030204" pitchFamily="34" charset="0"/>
                <a:ea typeface="Calibri" panose="020F0502020204030204" pitchFamily="34" charset="0"/>
                <a:cs typeface="2  Nazanin" panose="00000400000000000000" pitchFamily="2" charset="-78"/>
              </a:rPr>
              <a:t>آمایش سرزمین رابطه بهینه میان انسان و فضا با توجه به جهات اقتصادی ، اجتماعی و طبیعی </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اصل صرفه جویی به معنای به کارگیری کارآمد وسائل (عقلانی بودن)</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اصل حفاظت طبیعی به معنای (نیروی رشد طبیعی) که در آن سالها کسی متوجه اهمیت موضوع نبود.</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اصل وضعیت زیستی به معنای مجموعه شرایط لازم برای زندگی شامل زیستگاه (بوم) ، تولید مثل ، آسایش و کار.</a:t>
            </a:r>
          </a:p>
        </p:txBody>
      </p:sp>
      <p:sp>
        <p:nvSpPr>
          <p:cNvPr id="15"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جهت گیری ها واهداف آمایش در آلمان</a:t>
            </a:r>
            <a:endParaRPr lang="en-US" altLang="en-US" sz="3600" dirty="0">
              <a:solidFill>
                <a:schemeClr val="bg1"/>
              </a:solidFill>
              <a:cs typeface="2  Kamran Outline" panose="00000400000000000000" pitchFamily="2" charset="-78"/>
            </a:endParaRPr>
          </a:p>
        </p:txBody>
      </p:sp>
      <p:sp>
        <p:nvSpPr>
          <p:cNvPr id="16" name="Curved Right Arrow 15"/>
          <p:cNvSpPr/>
          <p:nvPr/>
        </p:nvSpPr>
        <p:spPr>
          <a:xfrm rot="320701">
            <a:off x="71601" y="1797898"/>
            <a:ext cx="648072" cy="2347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057827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اتحادیه اروپا</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قوانین آمایش سرزمین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فدرال آمایش سرزمین </a:t>
            </a:r>
          </a:p>
          <a:p>
            <a:pPr algn="ctr" rtl="1"/>
            <a:r>
              <a:rPr lang="fa-IR" sz="2000" b="1" dirty="0">
                <a:latin typeface="Calibri" panose="020F0502020204030204" pitchFamily="34" charset="0"/>
                <a:ea typeface="Calibri" panose="020F0502020204030204" pitchFamily="34" charset="0"/>
                <a:cs typeface="2  Nazanin" panose="00000400000000000000" pitchFamily="2" charset="-78"/>
              </a:rPr>
              <a:t>استراتژی اصلی قانون 1965 ، هدایت جمعیت فزاینده کشور (به دلیل افزایش موالید و مهاجرت) به سمت مکان های باجاذبه ، اما بیرون از مراکز بزرگ شهری بود.با همین نگرش مراکز تجمع شهری ناسالم به شهرهایی گفته شد که ساختار غیر متعادلی داشتند و فضای آنها برای زندگی و کار کافی نبود. قرار براین شد که در مجموعه های شهری بزرگ مقررات محدودیت گسترش برقرار شود . در برابر ، با افزایش جاذبه نواحی نواحی روستایی آسیب پذیر از نظر زیرساخت ها و فرصت های اشتغال ، از مهاجرت ساکنان آنها جلوگیری شود. از ابزارهای مهم این برنامه ارتقای نقاطی بود که در این نواحی نقش مکان مرکزی داشتند.</a:t>
            </a:r>
          </a:p>
        </p:txBody>
      </p:sp>
      <p:sp>
        <p:nvSpPr>
          <p:cNvPr id="15"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جهت گیری ها واهداف آمایش در آلمان</a:t>
            </a:r>
            <a:endParaRPr lang="en-US" altLang="en-US" sz="3600" dirty="0">
              <a:solidFill>
                <a:schemeClr val="bg1"/>
              </a:solidFill>
              <a:cs typeface="2  Kamran Outline" panose="00000400000000000000" pitchFamily="2" charset="-78"/>
            </a:endParaRPr>
          </a:p>
        </p:txBody>
      </p:sp>
      <p:sp>
        <p:nvSpPr>
          <p:cNvPr id="16" name="Curved Right Arrow 15"/>
          <p:cNvSpPr/>
          <p:nvPr/>
        </p:nvSpPr>
        <p:spPr>
          <a:xfrm rot="320701">
            <a:off x="71601" y="1797898"/>
            <a:ext cx="648072" cy="2347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112796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اتحادیه اروپا</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قوانین آمایش سرزمین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3200" b="1" dirty="0">
                <a:latin typeface="Forte" panose="03060902040502070203" pitchFamily="66" charset="0"/>
                <a:cs typeface="2  Nazanin" panose="00000400000000000000" pitchFamily="2" charset="-78"/>
              </a:rPr>
              <a:t>بازنگری قانون فدرال آمایش سرزمین در سال 1989 </a:t>
            </a:r>
          </a:p>
          <a:p>
            <a:pPr algn="ctr" rtl="1"/>
            <a:r>
              <a:rPr lang="fa-IR" sz="2400" b="1" dirty="0">
                <a:latin typeface="Calibri" panose="020F0502020204030204" pitchFamily="34" charset="0"/>
                <a:ea typeface="Calibri" panose="020F0502020204030204" pitchFamily="34" charset="0"/>
                <a:cs typeface="2  Nazanin" panose="00000400000000000000" pitchFamily="2" charset="-78"/>
              </a:rPr>
              <a:t>در قانون سال 1965  اصل شکوفایی شخصیت فرد در اجتماع در صف مقدم قرار داشت  اما در بازنگری سال 1989 سه نکته هم عرض دیگر نیز افزوده شد </a:t>
            </a:r>
          </a:p>
          <a:p>
            <a:pPr marL="457200" indent="-457200" algn="ctr" rtl="1">
              <a:buFont typeface="Arial" panose="020B0604020202020204" pitchFamily="34" charset="0"/>
              <a:buChar char="•"/>
            </a:pPr>
            <a:r>
              <a:rPr lang="fa-IR" sz="2800" b="1" dirty="0">
                <a:latin typeface="Calibri" panose="020F0502020204030204" pitchFamily="34" charset="0"/>
                <a:ea typeface="Calibri" panose="020F0502020204030204" pitchFamily="34" charset="0"/>
                <a:cs typeface="2  Nazanin" panose="00000400000000000000" pitchFamily="2" charset="-78"/>
              </a:rPr>
              <a:t>حفاظت ، حراست و توسعه مبانی طبیعی زندگی </a:t>
            </a:r>
          </a:p>
          <a:p>
            <a:pPr marL="457200" indent="-457200" algn="ctr" rtl="1">
              <a:buFont typeface="Arial" panose="020B0604020202020204" pitchFamily="34" charset="0"/>
              <a:buChar char="•"/>
            </a:pPr>
            <a:r>
              <a:rPr lang="fa-IR" sz="2800" b="1" dirty="0">
                <a:latin typeface="Calibri" panose="020F0502020204030204" pitchFamily="34" charset="0"/>
                <a:ea typeface="Calibri" panose="020F0502020204030204" pitchFamily="34" charset="0"/>
                <a:cs typeface="2  Nazanin" panose="00000400000000000000" pitchFamily="2" charset="-78"/>
              </a:rPr>
              <a:t>ذخیره امکانات توسعه کاربری های فضا در بلند مدت</a:t>
            </a:r>
          </a:p>
          <a:p>
            <a:pPr marL="457200" indent="-457200" algn="ctr" rtl="1">
              <a:buFont typeface="Arial" panose="020B0604020202020204" pitchFamily="34" charset="0"/>
              <a:buChar char="•"/>
            </a:pPr>
            <a:r>
              <a:rPr lang="fa-IR" sz="2800" b="1" dirty="0">
                <a:latin typeface="Calibri" panose="020F0502020204030204" pitchFamily="34" charset="0"/>
                <a:ea typeface="Calibri" panose="020F0502020204030204" pitchFamily="34" charset="0"/>
                <a:cs typeface="2  Nazanin" panose="00000400000000000000" pitchFamily="2" charset="-78"/>
              </a:rPr>
              <a:t>وضع زندگی متعادل در همه مناطق سرزمین آلمان</a:t>
            </a:r>
          </a:p>
          <a:p>
            <a:pPr algn="ctr" rtl="1"/>
            <a:endParaRPr lang="fa-IR" sz="2000" b="1" dirty="0">
              <a:latin typeface="Calibri" panose="020F0502020204030204" pitchFamily="34" charset="0"/>
              <a:ea typeface="Calibri" panose="020F0502020204030204" pitchFamily="34" charset="0"/>
              <a:cs typeface="2  Nazanin" panose="00000400000000000000" pitchFamily="2" charset="-78"/>
            </a:endParaRPr>
          </a:p>
        </p:txBody>
      </p:sp>
      <p:sp>
        <p:nvSpPr>
          <p:cNvPr id="15"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جهت گیری ها واهداف آمایش در آلمان</a:t>
            </a:r>
            <a:endParaRPr lang="en-US" altLang="en-US" sz="3600" dirty="0">
              <a:solidFill>
                <a:schemeClr val="bg1"/>
              </a:solidFill>
              <a:cs typeface="2  Kamran Outline" panose="00000400000000000000" pitchFamily="2" charset="-78"/>
            </a:endParaRPr>
          </a:p>
        </p:txBody>
      </p:sp>
      <p:sp>
        <p:nvSpPr>
          <p:cNvPr id="16" name="Curved Right Arrow 15"/>
          <p:cNvSpPr/>
          <p:nvPr/>
        </p:nvSpPr>
        <p:spPr>
          <a:xfrm rot="320701">
            <a:off x="71601" y="1797898"/>
            <a:ext cx="648072" cy="2347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07693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اتحادیه اروپا</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قوانین آمایش سرزمین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25400" y="2579358"/>
            <a:ext cx="9118600" cy="3542044"/>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r" rtl="1"/>
            <a:r>
              <a:rPr lang="fa-IR" sz="2400" b="1" dirty="0">
                <a:latin typeface="Forte" panose="03060902040502070203" pitchFamily="66" charset="0"/>
                <a:cs typeface="2  Nazanin" panose="00000400000000000000" pitchFamily="2" charset="-78"/>
              </a:rPr>
              <a:t>بازنگری قانون فدرال آمایش سرزمین در سال </a:t>
            </a:r>
            <a:r>
              <a:rPr lang="fa-IR" sz="2400" b="1" dirty="0" smtClean="0">
                <a:latin typeface="Forte" panose="03060902040502070203" pitchFamily="66" charset="0"/>
                <a:cs typeface="2  Nazanin" panose="00000400000000000000" pitchFamily="2" charset="-78"/>
              </a:rPr>
              <a:t>1991</a:t>
            </a:r>
            <a:endParaRPr lang="en-US" sz="2400" b="1" dirty="0" smtClean="0">
              <a:latin typeface="Forte" panose="03060902040502070203" pitchFamily="66" charset="0"/>
              <a:cs typeface="2  Nazanin" panose="00000400000000000000" pitchFamily="2" charset="-78"/>
            </a:endParaRPr>
          </a:p>
          <a:p>
            <a:pPr algn="r" rtl="1"/>
            <a:endParaRPr lang="fa-IR" sz="2400" b="1" dirty="0">
              <a:latin typeface="Forte" panose="03060902040502070203" pitchFamily="66" charset="0"/>
              <a:cs typeface="2  Nazanin" panose="00000400000000000000" pitchFamily="2" charset="-78"/>
            </a:endParaRPr>
          </a:p>
          <a:p>
            <a:pPr marL="285750" indent="-285750" algn="r" rtl="1">
              <a:buFont typeface="Arial" panose="020B0604020202020204" pitchFamily="34" charset="0"/>
              <a:buChar char="•"/>
            </a:pPr>
            <a:r>
              <a:rPr lang="fa-IR" b="1" dirty="0">
                <a:latin typeface="Calibri" panose="020F0502020204030204" pitchFamily="34" charset="0"/>
                <a:ea typeface="Calibri" panose="020F0502020204030204" pitchFamily="34" charset="0"/>
                <a:cs typeface="2  Nazanin" panose="00000400000000000000" pitchFamily="2" charset="-78"/>
              </a:rPr>
              <a:t>توسعه سرزمین های واپس مانده یا در معرض خطر واپس ماندگی با تقویت مکان های مرکزی در فاصله های معقول.</a:t>
            </a:r>
          </a:p>
          <a:p>
            <a:pPr marL="285750" indent="-285750" algn="r" rtl="1">
              <a:buFont typeface="Arial" panose="020B0604020202020204" pitchFamily="34" charset="0"/>
              <a:buChar char="•"/>
            </a:pPr>
            <a:r>
              <a:rPr lang="fa-IR" b="1" dirty="0">
                <a:latin typeface="Calibri" panose="020F0502020204030204" pitchFamily="34" charset="0"/>
                <a:ea typeface="Calibri" panose="020F0502020204030204" pitchFamily="34" charset="0"/>
                <a:cs typeface="2  Nazanin" panose="00000400000000000000" pitchFamily="2" charset="-78"/>
              </a:rPr>
              <a:t>تثبیت سرزمین های روستایی با چگالی کافی جمعیتی ، کارایی اقتصادی و ایجاد فرصت های شغلی در بخش های غیر کشاورزی </a:t>
            </a:r>
          </a:p>
          <a:p>
            <a:pPr marL="285750" indent="-285750" algn="r" rtl="1">
              <a:buFont typeface="Arial" panose="020B0604020202020204" pitchFamily="34" charset="0"/>
              <a:buChar char="•"/>
            </a:pPr>
            <a:r>
              <a:rPr lang="fa-IR" b="1" dirty="0">
                <a:latin typeface="Calibri" panose="020F0502020204030204" pitchFamily="34" charset="0"/>
                <a:ea typeface="Calibri" panose="020F0502020204030204" pitchFamily="34" charset="0"/>
                <a:cs typeface="2  Nazanin" panose="00000400000000000000" pitchFamily="2" charset="-78"/>
              </a:rPr>
              <a:t>تضمین یا بهبود وضع سالم کار و زندگی در فضا و تضمین ساختار های اقتصادی و اجتماعی متوازن در مراکز پرجمعیت شهری.</a:t>
            </a:r>
          </a:p>
          <a:p>
            <a:pPr marL="285750" indent="-285750" algn="r" rtl="1">
              <a:buFont typeface="Arial" panose="020B0604020202020204" pitchFamily="34" charset="0"/>
              <a:buChar char="•"/>
            </a:pPr>
            <a:r>
              <a:rPr lang="fa-IR" b="1" dirty="0">
                <a:latin typeface="Calibri" panose="020F0502020204030204" pitchFamily="34" charset="0"/>
                <a:ea typeface="Calibri" panose="020F0502020204030204" pitchFamily="34" charset="0"/>
                <a:cs typeface="2  Nazanin" panose="00000400000000000000" pitchFamily="2" charset="-78"/>
              </a:rPr>
              <a:t>با این بازنگری در قانون ، ابعاد زیست محیطی آمایش سرزمین اهمیت بیشتری یافت از جمله :</a:t>
            </a:r>
          </a:p>
          <a:p>
            <a:pPr marL="285750" indent="-285750" algn="r" rtl="1">
              <a:buFont typeface="Arial" panose="020B0604020202020204" pitchFamily="34" charset="0"/>
              <a:buChar char="•"/>
            </a:pPr>
            <a:r>
              <a:rPr lang="fa-IR" b="1" dirty="0">
                <a:latin typeface="Calibri" panose="020F0502020204030204" pitchFamily="34" charset="0"/>
                <a:ea typeface="Calibri" panose="020F0502020204030204" pitchFamily="34" charset="0"/>
                <a:cs typeface="2  Nazanin" panose="00000400000000000000" pitchFamily="2" charset="-78"/>
              </a:rPr>
              <a:t>در مناطق شهری پرجمعیت  "فضاهای باز (پیرامون شهرها) باید برای فعالیت های میدانی و تفریحی و نیز برای تعادل زیست محیطی در نظر گرفته شود."</a:t>
            </a:r>
          </a:p>
          <a:p>
            <a:pPr marL="285750" indent="-285750" algn="r" rtl="1">
              <a:buFont typeface="Arial" panose="020B0604020202020204" pitchFamily="34" charset="0"/>
              <a:buChar char="•"/>
            </a:pPr>
            <a:r>
              <a:rPr lang="fa-IR" b="1" dirty="0">
                <a:latin typeface="Calibri" panose="020F0502020204030204" pitchFamily="34" charset="0"/>
                <a:ea typeface="Calibri" panose="020F0502020204030204" pitchFamily="34" charset="0"/>
                <a:cs typeface="2  Nazanin" panose="00000400000000000000" pitchFamily="2" charset="-78"/>
              </a:rPr>
              <a:t>نگاه ویژه به کاربری کشاورزی و جنگلی سرزمین (کشاورزی بخش اقتصادی کارآمد و با ساختار دهقانی)</a:t>
            </a:r>
          </a:p>
          <a:p>
            <a:pPr marL="285750" indent="-285750" algn="r" rtl="1">
              <a:buFont typeface="Arial" panose="020B0604020202020204" pitchFamily="34" charset="0"/>
              <a:buChar char="•"/>
            </a:pPr>
            <a:r>
              <a:rPr lang="fa-IR" b="1" dirty="0">
                <a:latin typeface="Calibri" panose="020F0502020204030204" pitchFamily="34" charset="0"/>
                <a:ea typeface="Calibri" panose="020F0502020204030204" pitchFamily="34" charset="0"/>
                <a:cs typeface="2  Nazanin" panose="00000400000000000000" pitchFamily="2" charset="-78"/>
              </a:rPr>
              <a:t>پاسخگویی به تحول اجتماعات اروپایی به سمت جوامع گذران اوقات فراغت.</a:t>
            </a:r>
          </a:p>
        </p:txBody>
      </p:sp>
      <p:sp>
        <p:nvSpPr>
          <p:cNvPr id="15"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جهت گیری ها واهداف آمایش در آلمان</a:t>
            </a:r>
            <a:endParaRPr lang="en-US" altLang="en-US" sz="3600" dirty="0">
              <a:solidFill>
                <a:schemeClr val="bg1"/>
              </a:solidFill>
              <a:cs typeface="2  Kamran Outline" panose="00000400000000000000" pitchFamily="2" charset="-78"/>
            </a:endParaRPr>
          </a:p>
        </p:txBody>
      </p:sp>
      <p:sp>
        <p:nvSpPr>
          <p:cNvPr id="16" name="Curved Right Arrow 15"/>
          <p:cNvSpPr/>
          <p:nvPr/>
        </p:nvSpPr>
        <p:spPr>
          <a:xfrm rot="320701">
            <a:off x="71601" y="1797898"/>
            <a:ext cx="648072" cy="2347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97429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اتحادیه اروپا</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قوانین آمایش سرزمین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جدیدآمایش سرزمین در سال 1997</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این قانون شامل </a:t>
            </a:r>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چهار فصل </a:t>
            </a:r>
            <a:r>
              <a:rPr lang="fa-IR" sz="1600" b="1" dirty="0">
                <a:latin typeface="Calibri" panose="020F0502020204030204" pitchFamily="34" charset="0"/>
                <a:ea typeface="Calibri" panose="020F0502020204030204" pitchFamily="34" charset="0"/>
                <a:cs typeface="2  Nazanin" panose="00000400000000000000" pitchFamily="2" charset="-78"/>
              </a:rPr>
              <a:t>و </a:t>
            </a:r>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23 بخش </a:t>
            </a:r>
            <a:r>
              <a:rPr lang="fa-IR" sz="1600" b="1" dirty="0">
                <a:latin typeface="Calibri" panose="020F0502020204030204" pitchFamily="34" charset="0"/>
                <a:ea typeface="Calibri" panose="020F0502020204030204" pitchFamily="34" charset="0"/>
                <a:cs typeface="2  Nazanin" panose="00000400000000000000" pitchFamily="2" charset="-78"/>
              </a:rPr>
              <a:t>است.</a:t>
            </a:r>
          </a:p>
          <a:p>
            <a:pPr algn="ctr" rtl="1"/>
            <a:r>
              <a:rPr lang="fa-IR" sz="2400" b="1" dirty="0">
                <a:solidFill>
                  <a:schemeClr val="bg1"/>
                </a:solidFill>
                <a:latin typeface="Calibri" panose="020F0502020204030204" pitchFamily="34" charset="0"/>
                <a:ea typeface="Calibri" panose="020F0502020204030204" pitchFamily="34" charset="0"/>
                <a:cs typeface="2  Nazanin" panose="00000400000000000000" pitchFamily="2" charset="-78"/>
              </a:rPr>
              <a:t>فصل اول </a:t>
            </a:r>
            <a:r>
              <a:rPr lang="fa-IR" sz="1600" b="1" dirty="0">
                <a:latin typeface="Calibri" panose="020F0502020204030204" pitchFamily="34" charset="0"/>
                <a:ea typeface="Calibri" panose="020F0502020204030204" pitchFamily="34" charset="0"/>
                <a:cs typeface="2  Nazanin" panose="00000400000000000000" pitchFamily="2" charset="-78"/>
              </a:rPr>
              <a:t>:به </a:t>
            </a:r>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مواد عمومی </a:t>
            </a:r>
            <a:r>
              <a:rPr lang="fa-IR" sz="1600" b="1" dirty="0">
                <a:latin typeface="Calibri" panose="020F0502020204030204" pitchFamily="34" charset="0"/>
                <a:ea typeface="Calibri" panose="020F0502020204030204" pitchFamily="34" charset="0"/>
                <a:cs typeface="2  Nazanin" panose="00000400000000000000" pitchFamily="2" charset="-78"/>
              </a:rPr>
              <a:t>اختصاص دارد.</a:t>
            </a:r>
          </a:p>
          <a:p>
            <a:pPr algn="ctr" rtl="1"/>
            <a:r>
              <a:rPr lang="fa-IR" sz="2400" b="1" dirty="0">
                <a:solidFill>
                  <a:schemeClr val="bg1"/>
                </a:solidFill>
                <a:latin typeface="Calibri" panose="020F0502020204030204" pitchFamily="34" charset="0"/>
                <a:ea typeface="Calibri" panose="020F0502020204030204" pitchFamily="34" charset="0"/>
                <a:cs typeface="2  Nazanin" panose="00000400000000000000" pitchFamily="2" charset="-78"/>
              </a:rPr>
              <a:t>فصل دوم </a:t>
            </a:r>
            <a:r>
              <a:rPr lang="fa-IR" sz="1600" b="1" dirty="0">
                <a:latin typeface="Calibri" panose="020F0502020204030204" pitchFamily="34" charset="0"/>
                <a:ea typeface="Calibri" panose="020F0502020204030204" pitchFamily="34" charset="0"/>
                <a:cs typeface="2  Nazanin" panose="00000400000000000000" pitchFamily="2" charset="-78"/>
              </a:rPr>
              <a:t>: درباره آمایش سرزمین </a:t>
            </a:r>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در سطح لاند </a:t>
            </a:r>
            <a:r>
              <a:rPr lang="fa-IR" sz="1600" b="1" dirty="0">
                <a:latin typeface="Calibri" panose="020F0502020204030204" pitchFamily="34" charset="0"/>
                <a:ea typeface="Calibri" panose="020F0502020204030204" pitchFamily="34" charset="0"/>
                <a:cs typeface="2  Nazanin" panose="00000400000000000000" pitchFamily="2" charset="-78"/>
              </a:rPr>
              <a:t>و مقامات صادر کننده احکام و مقررات</a:t>
            </a:r>
          </a:p>
          <a:p>
            <a:pPr algn="ctr" rtl="1"/>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فصل سوم </a:t>
            </a:r>
            <a:r>
              <a:rPr lang="fa-IR" sz="1600" b="1" dirty="0">
                <a:latin typeface="Calibri" panose="020F0502020204030204" pitchFamily="34" charset="0"/>
                <a:ea typeface="Calibri" panose="020F0502020204030204" pitchFamily="34" charset="0"/>
                <a:cs typeface="2  Nazanin" panose="00000400000000000000" pitchFamily="2" charset="-78"/>
              </a:rPr>
              <a:t>: درباره آمایش سرزمین </a:t>
            </a:r>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در سطح فدرال </a:t>
            </a:r>
            <a:r>
              <a:rPr lang="fa-IR" sz="1600" b="1" dirty="0">
                <a:latin typeface="Calibri" panose="020F0502020204030204" pitchFamily="34" charset="0"/>
                <a:ea typeface="Calibri" panose="020F0502020204030204" pitchFamily="34" charset="0"/>
                <a:cs typeface="2  Nazanin" panose="00000400000000000000" pitchFamily="2" charset="-78"/>
              </a:rPr>
              <a:t>است </a:t>
            </a:r>
          </a:p>
          <a:p>
            <a:pPr algn="ctr" rtl="1"/>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فصل چهارم </a:t>
            </a:r>
            <a:r>
              <a:rPr lang="fa-IR" sz="1600" b="1" dirty="0">
                <a:latin typeface="Calibri" panose="020F0502020204030204" pitchFamily="34" charset="0"/>
                <a:ea typeface="Calibri" panose="020F0502020204030204" pitchFamily="34" charset="0"/>
                <a:cs typeface="2  Nazanin" panose="00000400000000000000" pitchFamily="2" charset="-78"/>
              </a:rPr>
              <a:t>: شامل </a:t>
            </a:r>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احکام نهایی و دوران گذار </a:t>
            </a:r>
            <a:r>
              <a:rPr lang="fa-IR" sz="1600" b="1" dirty="0">
                <a:latin typeface="Calibri" panose="020F0502020204030204" pitchFamily="34" charset="0"/>
                <a:ea typeface="Calibri" panose="020F0502020204030204" pitchFamily="34" charset="0"/>
                <a:cs typeface="2  Nazanin" panose="00000400000000000000" pitchFamily="2" charset="-78"/>
              </a:rPr>
              <a:t>است. </a:t>
            </a:r>
          </a:p>
        </p:txBody>
      </p:sp>
      <p:sp>
        <p:nvSpPr>
          <p:cNvPr id="15"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B Homa" panose="00000400000000000000" pitchFamily="2" charset="-78"/>
              </a:rPr>
              <a:t>جهت گیری ها واهداف آمایش در آلمان</a:t>
            </a:r>
            <a:endParaRPr lang="en-US" altLang="en-US" sz="3600" dirty="0">
              <a:solidFill>
                <a:schemeClr val="bg1"/>
              </a:solidFill>
              <a:cs typeface="B Homa" panose="00000400000000000000" pitchFamily="2" charset="-78"/>
            </a:endParaRPr>
          </a:p>
        </p:txBody>
      </p:sp>
      <p:sp>
        <p:nvSpPr>
          <p:cNvPr id="16" name="Curved Right Arrow 15"/>
          <p:cNvSpPr/>
          <p:nvPr/>
        </p:nvSpPr>
        <p:spPr>
          <a:xfrm rot="320701">
            <a:off x="71601" y="1797898"/>
            <a:ext cx="648072" cy="234709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4115909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قانون جدیدآمایش سرزمین در سال 1997</a:t>
            </a:r>
          </a:p>
        </p:txBody>
      </p:sp>
      <p:sp>
        <p:nvSpPr>
          <p:cNvPr id="10" name="Double Bracket 9"/>
          <p:cNvSpPr/>
          <p:nvPr/>
        </p:nvSpPr>
        <p:spPr>
          <a:xfrm rot="5400000">
            <a:off x="6260965" y="3447351"/>
            <a:ext cx="4919864" cy="428234"/>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مقررات کلی آمایش سرزمین در مناطق</a:t>
            </a:r>
            <a:endParaRPr lang="en-US"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endParaRPr>
          </a:p>
        </p:txBody>
      </p:sp>
      <p:sp>
        <p:nvSpPr>
          <p:cNvPr id="13" name="Rounded Rectangle 12"/>
          <p:cNvSpPr/>
          <p:nvPr/>
        </p:nvSpPr>
        <p:spPr>
          <a:xfrm>
            <a:off x="132912" y="1222678"/>
            <a:ext cx="8177583" cy="694154"/>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000" dirty="0">
                <a:latin typeface="Calibri" panose="020F0502020204030204" pitchFamily="34" charset="0"/>
                <a:ea typeface="Calibri" panose="020F0502020204030204" pitchFamily="34" charset="0"/>
                <a:cs typeface="B Nazanin" panose="00000400000000000000" pitchFamily="2" charset="-78"/>
              </a:rPr>
              <a:t>در برنامه های منطقه ای باید اصول آمایش سرزمین به صورت مشخص بیان شوند.</a:t>
            </a:r>
            <a:endParaRPr lang="en-US" sz="2000" dirty="0">
              <a:latin typeface="Forte" panose="03060902040502070203" pitchFamily="66" charset="0"/>
              <a:cs typeface="2  Nazanin" panose="00000400000000000000" pitchFamily="2" charset="-78"/>
            </a:endParaRPr>
          </a:p>
        </p:txBody>
      </p:sp>
      <p:sp>
        <p:nvSpPr>
          <p:cNvPr id="17" name="Rounded Rectangle 16"/>
          <p:cNvSpPr/>
          <p:nvPr/>
        </p:nvSpPr>
        <p:spPr>
          <a:xfrm>
            <a:off x="132911" y="2083962"/>
            <a:ext cx="8177583" cy="4037439"/>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000" b="1" dirty="0">
                <a:cs typeface="B Nazanin" pitchFamily="2" charset="-78"/>
              </a:rPr>
              <a:t> انواع ساختار های فضایی منطقه در برنامه های منطقه ای پیشنهادی:</a:t>
            </a:r>
          </a:p>
          <a:p>
            <a:pPr algn="ctr" rtl="1"/>
            <a:r>
              <a:rPr lang="fa-IR" sz="2000" dirty="0">
                <a:cs typeface="B Nazanin" pitchFamily="2" charset="-78"/>
              </a:rPr>
              <a:t>1- ساختار مطلوب الگوی اسکان جمعیت</a:t>
            </a:r>
          </a:p>
          <a:p>
            <a:pPr algn="ctr" rtl="1"/>
            <a:r>
              <a:rPr lang="fa-IR" sz="2000" dirty="0">
                <a:cs typeface="B Nazanin" pitchFamily="2" charset="-78"/>
              </a:rPr>
              <a:t>2- ساختار مطلوب فضاهای باز</a:t>
            </a:r>
          </a:p>
          <a:p>
            <a:pPr algn="ctr" rtl="1"/>
            <a:r>
              <a:rPr lang="fa-IR" sz="2000" dirty="0">
                <a:cs typeface="B Nazanin" pitchFamily="2" charset="-78"/>
              </a:rPr>
              <a:t>3- مکان ها و مسیرهای مطلوب زیرساخت ها</a:t>
            </a:r>
          </a:p>
          <a:p>
            <a:pPr algn="ctr" rtl="1"/>
            <a:endParaRPr lang="fa-IR" sz="2000" dirty="0">
              <a:cs typeface="B Nazanin" pitchFamily="2" charset="-78"/>
            </a:endParaRPr>
          </a:p>
          <a:p>
            <a:pPr algn="ctr" rtl="1"/>
            <a:r>
              <a:rPr lang="fa-IR" sz="2000" b="1" dirty="0">
                <a:cs typeface="B Nazanin" pitchFamily="2" charset="-78"/>
              </a:rPr>
              <a:t>الزامات در برنامه های منطقه ای</a:t>
            </a:r>
          </a:p>
          <a:p>
            <a:pPr algn="ctr" rtl="1">
              <a:buFontTx/>
              <a:buChar char="-"/>
            </a:pPr>
            <a:r>
              <a:rPr lang="fa-IR" sz="2000" dirty="0">
                <a:cs typeface="B Nazanin" pitchFamily="2" charset="-78"/>
              </a:rPr>
              <a:t> برنامه های مهم حفاظت طبیعت، نواحی روستایی و چشم اندازها مطابق قانون فدرال حفاظت طبیعت</a:t>
            </a:r>
          </a:p>
          <a:p>
            <a:pPr algn="ctr" rtl="1">
              <a:buFontTx/>
              <a:buChar char="-"/>
            </a:pPr>
            <a:r>
              <a:rPr lang="fa-IR" sz="2000" dirty="0">
                <a:cs typeface="B Nazanin" pitchFamily="2" charset="-78"/>
              </a:rPr>
              <a:t>ناشی از برنامه های جنگل مطابق قانون فدرال جنگل ها</a:t>
            </a:r>
          </a:p>
          <a:p>
            <a:pPr algn="ctr" rtl="1">
              <a:buFontTx/>
              <a:buChar char="-"/>
            </a:pPr>
            <a:r>
              <a:rPr lang="fa-IR" sz="2000" dirty="0">
                <a:cs typeface="B Nazanin" pitchFamily="2" charset="-78"/>
              </a:rPr>
              <a:t>مربوط به مدیریت مواد جامد زائد مطابق کاهش مواد زائد، تبدیل و دفع زباله</a:t>
            </a:r>
          </a:p>
          <a:p>
            <a:pPr algn="ctr" rtl="1">
              <a:buFontTx/>
              <a:buChar char="-"/>
            </a:pPr>
            <a:r>
              <a:rPr lang="fa-IR" sz="2000" dirty="0">
                <a:cs typeface="B Nazanin" pitchFamily="2" charset="-78"/>
              </a:rPr>
              <a:t>ناشی از قانون بهبود ساختار کشاورزی و حفاظت از سواحل</a:t>
            </a:r>
          </a:p>
        </p:txBody>
      </p:sp>
    </p:spTree>
    <p:extLst>
      <p:ext uri="{BB962C8B-B14F-4D97-AF65-F5344CB8AC3E}">
        <p14:creationId xmlns:p14="http://schemas.microsoft.com/office/powerpoint/2010/main" val="1855801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ابزارها و راهکارها</a:t>
            </a:r>
            <a:endParaRPr lang="en-US" altLang="en-US" sz="3600" dirty="0">
              <a:solidFill>
                <a:schemeClr val="bg1"/>
              </a:solidFill>
              <a:cs typeface="2  Kamran Outline" panose="00000400000000000000" pitchFamily="2" charset="-78"/>
            </a:endParaRPr>
          </a:p>
        </p:txBody>
      </p:sp>
      <p:sp>
        <p:nvSpPr>
          <p:cNvPr id="10" name="Rounded Rectangle 9"/>
          <p:cNvSpPr/>
          <p:nvPr/>
        </p:nvSpPr>
        <p:spPr>
          <a:xfrm rot="1992692">
            <a:off x="7144416" y="1435545"/>
            <a:ext cx="1971227" cy="1041158"/>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تمرکز غیر متمرکز</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rot="19350951">
            <a:off x="-33295" y="1507950"/>
            <a:ext cx="1971227" cy="1041158"/>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نظام نقطه محوری</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1740418" y="1956126"/>
            <a:ext cx="5612367" cy="1337579"/>
          </a:xfrm>
          <a:prstGeom prst="roundRect">
            <a:avLst>
              <a:gd name="adj" fmla="val 50000"/>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1600" b="1" dirty="0">
                <a:latin typeface="Calibri" panose="020F0502020204030204" pitchFamily="34" charset="0"/>
                <a:ea typeface="Calibri" panose="020F0502020204030204" pitchFamily="34" charset="0"/>
                <a:cs typeface="2  Nazanin" panose="00000400000000000000" pitchFamily="2" charset="-78"/>
              </a:rPr>
              <a:t>در دهه های 50 و 60 که لاندها تازه شروع به برنامه ریزی منطقه ای کرده بودند ، راهکار اصلی برای برنامه ریزی فضایی ایجاد مراکز و قطب های غیر متمرکز بود. مفهوم تمرکز غیر متمرکز و نظام نقطه محوری که هنوز هم زیربنای آمایش سرزمین در آلمان به شمار میرود، از همین دوران است.</a:t>
            </a:r>
          </a:p>
        </p:txBody>
      </p:sp>
      <p:sp>
        <p:nvSpPr>
          <p:cNvPr id="14" name="Rounded Rectangle 13"/>
          <p:cNvSpPr/>
          <p:nvPr/>
        </p:nvSpPr>
        <p:spPr>
          <a:xfrm>
            <a:off x="3235130" y="3574317"/>
            <a:ext cx="2673743" cy="1041158"/>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محورهای ارتباطی و محورهای توسعه </a:t>
            </a:r>
            <a:endParaRPr lang="en-US" sz="2400" b="1" dirty="0">
              <a:latin typeface="Forte" panose="03060902040502070203" pitchFamily="66" charset="0"/>
              <a:cs typeface="2  Nazanin" panose="00000400000000000000" pitchFamily="2" charset="-78"/>
            </a:endParaRPr>
          </a:p>
        </p:txBody>
      </p:sp>
      <p:sp>
        <p:nvSpPr>
          <p:cNvPr id="15" name="Rounded Rectangle 14"/>
          <p:cNvSpPr/>
          <p:nvPr/>
        </p:nvSpPr>
        <p:spPr>
          <a:xfrm>
            <a:off x="6142186" y="3574317"/>
            <a:ext cx="2673743" cy="1041158"/>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مکان های مرکزی</a:t>
            </a:r>
            <a:endParaRPr lang="en-US" sz="2400" b="1" dirty="0">
              <a:latin typeface="Forte" panose="03060902040502070203" pitchFamily="66" charset="0"/>
              <a:cs typeface="2  Nazanin" panose="00000400000000000000" pitchFamily="2" charset="-78"/>
            </a:endParaRPr>
          </a:p>
        </p:txBody>
      </p:sp>
      <p:sp>
        <p:nvSpPr>
          <p:cNvPr id="16" name="Rounded Rectangle 15"/>
          <p:cNvSpPr/>
          <p:nvPr/>
        </p:nvSpPr>
        <p:spPr>
          <a:xfrm>
            <a:off x="328074" y="3571466"/>
            <a:ext cx="2673743" cy="1041158"/>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نواحی اولویت دار تخصیص </a:t>
            </a:r>
            <a:endParaRPr lang="en-US" sz="2400" b="1" dirty="0">
              <a:latin typeface="Forte" panose="03060902040502070203" pitchFamily="66" charset="0"/>
              <a:cs typeface="2  Nazanin" panose="00000400000000000000" pitchFamily="2" charset="-78"/>
            </a:endParaRPr>
          </a:p>
        </p:txBody>
      </p:sp>
      <p:sp>
        <p:nvSpPr>
          <p:cNvPr id="17" name="Rounded Rectangle 16"/>
          <p:cNvSpPr/>
          <p:nvPr/>
        </p:nvSpPr>
        <p:spPr>
          <a:xfrm>
            <a:off x="334424" y="4890185"/>
            <a:ext cx="8487855" cy="1237242"/>
          </a:xfrm>
          <a:prstGeom prst="roundRect">
            <a:avLst>
              <a:gd name="adj" fmla="val 25749"/>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1600" b="1" dirty="0">
                <a:latin typeface="Calibri" panose="020F0502020204030204" pitchFamily="34" charset="0"/>
                <a:ea typeface="Calibri" panose="020F0502020204030204" pitchFamily="34" charset="0"/>
                <a:cs typeface="2  Nazanin" panose="00000400000000000000" pitchFamily="2" charset="-78"/>
              </a:rPr>
              <a:t>عناصر گوناگون ساختار شهری و فضایی در سه جزء یا عنصر خلاصه می شود که به صور گوناگون قابل ترکیبند ، ارتباط اینها با مفاهیم برنامه ریزی به قرار زیر است : عناصر نقطه ای (مکان های مرکزی) ، عناصر خطی (محورهای ارتباطی و محورهای توسعه شهری) و سطوح (نواحی اولویت دار تخصیص و نظام سبز منطقه ای)</a:t>
            </a:r>
          </a:p>
        </p:txBody>
      </p:sp>
    </p:spTree>
    <p:extLst>
      <p:ext uri="{BB962C8B-B14F-4D97-AF65-F5344CB8AC3E}">
        <p14:creationId xmlns:p14="http://schemas.microsoft.com/office/powerpoint/2010/main" val="10708774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107576"/>
            <a:ext cx="8445500" cy="1125538"/>
          </a:xfrm>
        </p:spPr>
        <p:txBody>
          <a:bodyPr/>
          <a:lstStyle/>
          <a:p>
            <a:r>
              <a:rPr lang="fa-IR" altLang="en-US" sz="3600" dirty="0">
                <a:solidFill>
                  <a:schemeClr val="bg1"/>
                </a:solidFill>
                <a:cs typeface="2  Kamran Outline" panose="00000400000000000000" pitchFamily="2" charset="-78"/>
              </a:rPr>
              <a:t>مشخصات عمومی کشور آلمان</a:t>
            </a:r>
            <a:endParaRPr lang="en-US" altLang="en-US" sz="3600" dirty="0">
              <a:solidFill>
                <a:schemeClr val="bg1"/>
              </a:solidFill>
              <a:cs typeface="2  Kamran Outline" panose="00000400000000000000" pitchFamily="2" charset="-78"/>
            </a:endParaRPr>
          </a:p>
        </p:txBody>
      </p:sp>
      <p:graphicFrame>
        <p:nvGraphicFramePr>
          <p:cNvPr id="23" name="Table 22"/>
          <p:cNvGraphicFramePr>
            <a:graphicFrameLocks noGrp="1"/>
          </p:cNvGraphicFramePr>
          <p:nvPr>
            <p:extLst>
              <p:ext uri="{D42A27DB-BD31-4B8C-83A1-F6EECF244321}">
                <p14:modId xmlns:p14="http://schemas.microsoft.com/office/powerpoint/2010/main" val="387069043"/>
              </p:ext>
            </p:extLst>
          </p:nvPr>
        </p:nvGraphicFramePr>
        <p:xfrm>
          <a:off x="1331640" y="1772816"/>
          <a:ext cx="6696744" cy="4114800"/>
        </p:xfrm>
        <a:graphic>
          <a:graphicData uri="http://schemas.openxmlformats.org/drawingml/2006/table">
            <a:tbl>
              <a:tblPr rtl="1"/>
              <a:tblGrid>
                <a:gridCol w="3348372"/>
                <a:gridCol w="3348372"/>
              </a:tblGrid>
              <a:tr h="354967">
                <a:tc>
                  <a:txBody>
                    <a:bodyPr/>
                    <a:lstStyle/>
                    <a:p>
                      <a:pPr marL="0" marR="0" algn="ctr" defTabSz="914400" rtl="1" eaLnBrk="1" latinLnBrk="0" hangingPunct="1">
                        <a:lnSpc>
                          <a:spcPct val="150000"/>
                        </a:lnSpc>
                        <a:spcBef>
                          <a:spcPts val="0"/>
                        </a:spcBef>
                        <a:spcAft>
                          <a:spcPts val="0"/>
                        </a:spcAft>
                      </a:pPr>
                      <a:r>
                        <a:rPr lang="fa-IR" sz="2000" b="1" kern="1200" dirty="0" smtClean="0">
                          <a:solidFill>
                            <a:sysClr val="windowText" lastClr="000000"/>
                          </a:solidFill>
                          <a:latin typeface="Times New Roman"/>
                          <a:ea typeface="Times New Roman"/>
                          <a:cs typeface="B Nazanin"/>
                        </a:rPr>
                        <a:t>جمعیت</a:t>
                      </a:r>
                      <a:endParaRPr lang="en-US" sz="2000" b="1" kern="1200" dirty="0">
                        <a:solidFill>
                          <a:sysClr val="windowText" lastClr="000000"/>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c>
                  <a:txBody>
                    <a:bodyPr/>
                    <a:lstStyle/>
                    <a:p>
                      <a:pPr marL="0" marR="0" algn="ctr" defTabSz="914400" rtl="1" eaLnBrk="1" latinLnBrk="0" hangingPunct="1">
                        <a:lnSpc>
                          <a:spcPct val="150000"/>
                        </a:lnSpc>
                        <a:spcBef>
                          <a:spcPts val="0"/>
                        </a:spcBef>
                        <a:spcAft>
                          <a:spcPts val="0"/>
                        </a:spcAft>
                      </a:pPr>
                      <a:r>
                        <a:rPr lang="fa-IR" sz="2000" b="1" kern="1200" dirty="0" smtClean="0">
                          <a:solidFill>
                            <a:schemeClr val="bg1"/>
                          </a:solidFill>
                          <a:latin typeface="Times New Roman"/>
                          <a:ea typeface="Times New Roman"/>
                          <a:cs typeface="B Nazanin"/>
                        </a:rPr>
                        <a:t>82 میلیون نفر</a:t>
                      </a:r>
                      <a:endParaRPr lang="en-US" sz="2000" b="1" kern="1200" dirty="0">
                        <a:solidFill>
                          <a:schemeClr val="bg1"/>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r>
              <a:tr h="354967">
                <a:tc>
                  <a:txBody>
                    <a:bodyPr/>
                    <a:lstStyle/>
                    <a:p>
                      <a:pPr marL="0" marR="0" algn="ctr" defTabSz="914400" rtl="1" eaLnBrk="1" latinLnBrk="0" hangingPunct="1">
                        <a:lnSpc>
                          <a:spcPct val="150000"/>
                        </a:lnSpc>
                        <a:spcBef>
                          <a:spcPts val="0"/>
                        </a:spcBef>
                        <a:spcAft>
                          <a:spcPts val="0"/>
                        </a:spcAft>
                      </a:pPr>
                      <a:r>
                        <a:rPr lang="fa-IR" sz="2000" b="1" kern="1200" dirty="0" smtClean="0">
                          <a:solidFill>
                            <a:sysClr val="windowText" lastClr="000000"/>
                          </a:solidFill>
                          <a:latin typeface="Times New Roman"/>
                          <a:ea typeface="Times New Roman"/>
                          <a:cs typeface="B Nazanin"/>
                        </a:rPr>
                        <a:t>مساحت کشور</a:t>
                      </a:r>
                      <a:endParaRPr lang="en-US" sz="2000" b="1" kern="1200" dirty="0">
                        <a:solidFill>
                          <a:sysClr val="windowText" lastClr="000000"/>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c>
                  <a:txBody>
                    <a:bodyPr/>
                    <a:lstStyle/>
                    <a:p>
                      <a:pPr marL="0" marR="0" algn="ctr" defTabSz="914400" rtl="1" eaLnBrk="1" latinLnBrk="0" hangingPunct="1">
                        <a:lnSpc>
                          <a:spcPct val="150000"/>
                        </a:lnSpc>
                        <a:spcBef>
                          <a:spcPts val="0"/>
                        </a:spcBef>
                        <a:spcAft>
                          <a:spcPts val="0"/>
                        </a:spcAft>
                      </a:pPr>
                      <a:r>
                        <a:rPr lang="fa-IR" sz="2000" b="1" kern="1200" dirty="0" smtClean="0">
                          <a:solidFill>
                            <a:schemeClr val="bg1"/>
                          </a:solidFill>
                          <a:latin typeface="Times New Roman"/>
                          <a:ea typeface="Times New Roman"/>
                          <a:cs typeface="B Nazanin"/>
                        </a:rPr>
                        <a:t>357 هزار کیلومتر مربع</a:t>
                      </a:r>
                      <a:endParaRPr lang="en-US" sz="2000" b="1" kern="1200" dirty="0">
                        <a:solidFill>
                          <a:schemeClr val="bg1"/>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r>
              <a:tr h="354967">
                <a:tc>
                  <a:txBody>
                    <a:bodyPr/>
                    <a:lstStyle/>
                    <a:p>
                      <a:pPr marL="0" marR="0" algn="ctr" defTabSz="914400" rtl="1" eaLnBrk="1" latinLnBrk="0" hangingPunct="1">
                        <a:lnSpc>
                          <a:spcPct val="150000"/>
                        </a:lnSpc>
                        <a:spcBef>
                          <a:spcPts val="0"/>
                        </a:spcBef>
                        <a:spcAft>
                          <a:spcPts val="0"/>
                        </a:spcAft>
                      </a:pPr>
                      <a:r>
                        <a:rPr lang="fa-IR" sz="2000" b="1" kern="1200" dirty="0" smtClean="0">
                          <a:solidFill>
                            <a:sysClr val="windowText" lastClr="000000"/>
                          </a:solidFill>
                          <a:latin typeface="Times New Roman"/>
                          <a:ea typeface="Times New Roman"/>
                          <a:cs typeface="B Nazanin"/>
                        </a:rPr>
                        <a:t>تراکم</a:t>
                      </a:r>
                      <a:endParaRPr lang="en-US" sz="2000" b="1" kern="1200" dirty="0">
                        <a:solidFill>
                          <a:sysClr val="windowText" lastClr="000000"/>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c>
                  <a:txBody>
                    <a:bodyPr/>
                    <a:lstStyle/>
                    <a:p>
                      <a:pPr marL="0" marR="0" algn="ctr" defTabSz="914400" rtl="1" eaLnBrk="1" latinLnBrk="0" hangingPunct="1">
                        <a:lnSpc>
                          <a:spcPct val="150000"/>
                        </a:lnSpc>
                        <a:spcBef>
                          <a:spcPts val="0"/>
                        </a:spcBef>
                        <a:spcAft>
                          <a:spcPts val="0"/>
                        </a:spcAft>
                      </a:pPr>
                      <a:r>
                        <a:rPr lang="fa-IR" sz="2000" b="1" kern="1200" dirty="0" smtClean="0">
                          <a:solidFill>
                            <a:schemeClr val="bg1"/>
                          </a:solidFill>
                          <a:latin typeface="Times New Roman"/>
                          <a:ea typeface="Times New Roman"/>
                          <a:cs typeface="B Nazanin"/>
                        </a:rPr>
                        <a:t>230 نفر در کیلومتر مربع</a:t>
                      </a:r>
                      <a:endParaRPr lang="en-US" sz="2000" b="1" kern="1200" dirty="0">
                        <a:solidFill>
                          <a:schemeClr val="bg1"/>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r>
              <a:tr h="742203">
                <a:tc>
                  <a:txBody>
                    <a:bodyPr/>
                    <a:lstStyle/>
                    <a:p>
                      <a:pPr marL="0" marR="0" algn="ctr" defTabSz="914400" rtl="1" eaLnBrk="1" latinLnBrk="0" hangingPunct="1">
                        <a:lnSpc>
                          <a:spcPct val="150000"/>
                        </a:lnSpc>
                        <a:spcBef>
                          <a:spcPts val="0"/>
                        </a:spcBef>
                        <a:spcAft>
                          <a:spcPts val="0"/>
                        </a:spcAft>
                      </a:pPr>
                      <a:r>
                        <a:rPr lang="fa-IR" sz="2000" b="1" kern="1200" dirty="0" smtClean="0">
                          <a:solidFill>
                            <a:sysClr val="windowText" lastClr="000000"/>
                          </a:solidFill>
                          <a:latin typeface="Times New Roman"/>
                          <a:ea typeface="Times New Roman"/>
                          <a:cs typeface="B Nazanin"/>
                        </a:rPr>
                        <a:t>جمعیت ساکن در شهرهای بالای 100 هزار نفر</a:t>
                      </a:r>
                      <a:endParaRPr lang="en-US" sz="2000" b="1" kern="1200" dirty="0">
                        <a:solidFill>
                          <a:sysClr val="windowText" lastClr="000000"/>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c>
                  <a:txBody>
                    <a:bodyPr/>
                    <a:lstStyle/>
                    <a:p>
                      <a:pPr marL="0" marR="0" algn="ctr" defTabSz="914400" rtl="1" eaLnBrk="1" latinLnBrk="0" hangingPunct="1">
                        <a:lnSpc>
                          <a:spcPct val="150000"/>
                        </a:lnSpc>
                        <a:spcBef>
                          <a:spcPts val="0"/>
                        </a:spcBef>
                        <a:spcAft>
                          <a:spcPts val="0"/>
                        </a:spcAft>
                      </a:pPr>
                      <a:r>
                        <a:rPr lang="fa-IR" sz="2000" b="1" kern="1200" dirty="0" smtClean="0">
                          <a:solidFill>
                            <a:schemeClr val="bg1"/>
                          </a:solidFill>
                          <a:latin typeface="Times New Roman"/>
                          <a:ea typeface="Times New Roman"/>
                          <a:cs typeface="B Nazanin"/>
                        </a:rPr>
                        <a:t>32 درصد معادل 26 میلیون نفر</a:t>
                      </a:r>
                      <a:endParaRPr lang="en-US" sz="2000" b="1" kern="1200" dirty="0">
                        <a:solidFill>
                          <a:schemeClr val="bg1"/>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r>
              <a:tr h="742203">
                <a:tc>
                  <a:txBody>
                    <a:bodyPr/>
                    <a:lstStyle/>
                    <a:p>
                      <a:pPr marL="0" marR="0" algn="ctr" defTabSz="914400" rtl="1" eaLnBrk="1" latinLnBrk="0" hangingPunct="1">
                        <a:lnSpc>
                          <a:spcPct val="150000"/>
                        </a:lnSpc>
                        <a:spcBef>
                          <a:spcPts val="0"/>
                        </a:spcBef>
                        <a:spcAft>
                          <a:spcPts val="0"/>
                        </a:spcAft>
                      </a:pPr>
                      <a:r>
                        <a:rPr lang="fa-IR" sz="2000" b="1" kern="1200" dirty="0" smtClean="0">
                          <a:solidFill>
                            <a:sysClr val="windowText" lastClr="000000"/>
                          </a:solidFill>
                          <a:latin typeface="Times New Roman"/>
                          <a:ea typeface="Times New Roman"/>
                          <a:cs typeface="B Nazanin"/>
                        </a:rPr>
                        <a:t>جمعیت ساکن در سکونتگاه های 2000 تا 100 هزار نفر</a:t>
                      </a:r>
                      <a:endParaRPr lang="en-US" sz="2000" b="1" kern="1200" dirty="0">
                        <a:solidFill>
                          <a:sysClr val="windowText" lastClr="000000"/>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c>
                  <a:txBody>
                    <a:bodyPr/>
                    <a:lstStyle/>
                    <a:p>
                      <a:pPr marL="0" marR="0" algn="ctr" defTabSz="914400" rtl="1" eaLnBrk="1" latinLnBrk="0" hangingPunct="1">
                        <a:lnSpc>
                          <a:spcPct val="150000"/>
                        </a:lnSpc>
                        <a:spcBef>
                          <a:spcPts val="0"/>
                        </a:spcBef>
                        <a:spcAft>
                          <a:spcPts val="0"/>
                        </a:spcAft>
                      </a:pPr>
                      <a:r>
                        <a:rPr lang="fa-IR" sz="2000" b="1" kern="1200" dirty="0" smtClean="0">
                          <a:solidFill>
                            <a:schemeClr val="bg1"/>
                          </a:solidFill>
                          <a:latin typeface="Times New Roman"/>
                          <a:ea typeface="Times New Roman"/>
                          <a:cs typeface="B Nazanin"/>
                        </a:rPr>
                        <a:t>60 درصد معادل 49.5 میلیون نفر</a:t>
                      </a:r>
                      <a:endParaRPr lang="en-US" sz="2000" b="1" kern="1200" dirty="0">
                        <a:solidFill>
                          <a:schemeClr val="bg1"/>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r>
              <a:tr h="742203">
                <a:tc>
                  <a:txBody>
                    <a:bodyPr/>
                    <a:lstStyle/>
                    <a:p>
                      <a:pPr marL="0" marR="0" algn="ctr" defTabSz="914400" rtl="1" eaLnBrk="1" latinLnBrk="0" hangingPunct="1">
                        <a:lnSpc>
                          <a:spcPct val="150000"/>
                        </a:lnSpc>
                        <a:spcBef>
                          <a:spcPts val="0"/>
                        </a:spcBef>
                        <a:spcAft>
                          <a:spcPts val="0"/>
                        </a:spcAft>
                      </a:pPr>
                      <a:r>
                        <a:rPr lang="fa-IR" sz="2000" b="1" kern="1200" dirty="0" smtClean="0">
                          <a:solidFill>
                            <a:sysClr val="windowText" lastClr="000000"/>
                          </a:solidFill>
                          <a:latin typeface="Times New Roman"/>
                          <a:ea typeface="Times New Roman"/>
                          <a:cs typeface="B Nazanin"/>
                        </a:rPr>
                        <a:t>جمعیت ساکن در سکونتگاه های کمتر از دو هزار نفر</a:t>
                      </a:r>
                      <a:endParaRPr lang="en-US" sz="2000" b="1" kern="1200" dirty="0">
                        <a:solidFill>
                          <a:sysClr val="windowText" lastClr="000000"/>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c>
                  <a:txBody>
                    <a:bodyPr/>
                    <a:lstStyle/>
                    <a:p>
                      <a:pPr marL="0" marR="0" algn="ctr" defTabSz="914400" rtl="1" eaLnBrk="1" latinLnBrk="0" hangingPunct="1">
                        <a:lnSpc>
                          <a:spcPct val="150000"/>
                        </a:lnSpc>
                        <a:spcBef>
                          <a:spcPts val="0"/>
                        </a:spcBef>
                        <a:spcAft>
                          <a:spcPts val="0"/>
                        </a:spcAft>
                      </a:pPr>
                      <a:r>
                        <a:rPr lang="fa-IR" sz="2000" b="1" kern="1200" dirty="0" smtClean="0">
                          <a:solidFill>
                            <a:schemeClr val="bg1"/>
                          </a:solidFill>
                          <a:latin typeface="Times New Roman"/>
                          <a:ea typeface="Times New Roman"/>
                          <a:cs typeface="B Nazanin"/>
                        </a:rPr>
                        <a:t>8 درصد معادل 6.5 میلیون نفر</a:t>
                      </a:r>
                      <a:endParaRPr lang="en-US" sz="2000" b="1" kern="1200" dirty="0">
                        <a:solidFill>
                          <a:schemeClr val="bg1"/>
                        </a:solidFill>
                        <a:latin typeface="Times New Roman"/>
                        <a:ea typeface="Times New Roman"/>
                        <a:cs typeface="B Nazani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C8C93"/>
                    </a:solidFill>
                  </a:tcPr>
                </a:tc>
              </a:tr>
            </a:tbl>
          </a:graphicData>
        </a:graphic>
      </p:graphicFrame>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7339" y="1292483"/>
            <a:ext cx="3958521" cy="5240092"/>
          </a:xfrm>
          <a:prstGeom prst="rect">
            <a:avLst/>
          </a:prstGeom>
        </p:spPr>
      </p:pic>
    </p:spTree>
    <p:extLst>
      <p:ext uri="{BB962C8B-B14F-4D97-AF65-F5344CB8AC3E}">
        <p14:creationId xmlns:p14="http://schemas.microsoft.com/office/powerpoint/2010/main" val="280732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ابزارها و راهکارها</a:t>
            </a:r>
            <a:endParaRPr lang="en-US" altLang="en-US" sz="3600" dirty="0">
              <a:solidFill>
                <a:schemeClr val="bg1"/>
              </a:solidFill>
              <a:cs typeface="2  Kamran Outline" panose="00000400000000000000" pitchFamily="2" charset="-78"/>
            </a:endParaRPr>
          </a:p>
        </p:txBody>
      </p:sp>
      <p:sp>
        <p:nvSpPr>
          <p:cNvPr id="11" name="Double Bracket 10"/>
          <p:cNvSpPr/>
          <p:nvPr/>
        </p:nvSpPr>
        <p:spPr>
          <a:xfrm>
            <a:off x="2240810" y="1340768"/>
            <a:ext cx="4675080" cy="428234"/>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 نظام مکان های مرکزی</a:t>
            </a:r>
            <a:endParaRPr lang="en-US"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endParaRPr>
          </a:p>
        </p:txBody>
      </p:sp>
      <p:sp>
        <p:nvSpPr>
          <p:cNvPr id="16" name="Rounded Rectangle 15"/>
          <p:cNvSpPr/>
          <p:nvPr/>
        </p:nvSpPr>
        <p:spPr>
          <a:xfrm>
            <a:off x="539552" y="2236894"/>
            <a:ext cx="8424937" cy="1192106"/>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b="1" dirty="0">
                <a:latin typeface="Calibri" panose="020F0502020204030204" pitchFamily="34" charset="0"/>
                <a:ea typeface="Calibri" panose="020F0502020204030204" pitchFamily="34" charset="0"/>
                <a:cs typeface="B Nazanin" panose="00000400000000000000" pitchFamily="2" charset="-78"/>
              </a:rPr>
              <a:t>برای کاهش نابرابری ها در مقیاس فضاهای بزرگ ، دست کم از نظر ساختار شهری ، در آلمان اقدام به ایجاد نظام موسوم به نظام نقطه ای –خطی شده است. </a:t>
            </a:r>
            <a:endParaRPr lang="en-US" b="1" dirty="0">
              <a:latin typeface="Forte" panose="03060902040502070203" pitchFamily="66" charset="0"/>
              <a:cs typeface="2  Nazanin" panose="00000400000000000000" pitchFamily="2" charset="-78"/>
            </a:endParaRPr>
          </a:p>
        </p:txBody>
      </p:sp>
      <p:sp>
        <p:nvSpPr>
          <p:cNvPr id="17" name="Rounded Rectangle 16"/>
          <p:cNvSpPr/>
          <p:nvPr/>
        </p:nvSpPr>
        <p:spPr>
          <a:xfrm>
            <a:off x="6664869" y="3645023"/>
            <a:ext cx="2253134" cy="2476376"/>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000" b="1" dirty="0">
                <a:latin typeface="Calibri" panose="020F0502020204030204" pitchFamily="34" charset="0"/>
                <a:ea typeface="Calibri" panose="020F0502020204030204" pitchFamily="34" charset="0"/>
                <a:cs typeface="2  Nazanin" panose="00000400000000000000" pitchFamily="2" charset="-78"/>
              </a:rPr>
              <a:t>مراکز سطح بالا (</a:t>
            </a:r>
            <a:r>
              <a:rPr lang="en-US" sz="2000" b="1" dirty="0" err="1">
                <a:latin typeface="Calibri" panose="020F0502020204030204" pitchFamily="34" charset="0"/>
                <a:ea typeface="Calibri" panose="020F0502020204030204" pitchFamily="34" charset="0"/>
                <a:cs typeface="2  Nazanin" panose="00000400000000000000" pitchFamily="2" charset="-78"/>
              </a:rPr>
              <a:t>Oberzentren</a:t>
            </a:r>
            <a:r>
              <a:rPr lang="fa-IR" sz="2000" b="1" dirty="0">
                <a:latin typeface="Calibri" panose="020F0502020204030204" pitchFamily="34" charset="0"/>
                <a:ea typeface="Calibri" panose="020F0502020204030204" pitchFamily="34" charset="0"/>
                <a:cs typeface="2  Nazanin" panose="00000400000000000000" pitchFamily="2" charset="-78"/>
              </a:rPr>
              <a:t>)</a:t>
            </a:r>
            <a:endParaRPr lang="en-US" sz="2000" b="1" dirty="0">
              <a:latin typeface="Calibri" panose="020F0502020204030204" pitchFamily="34" charset="0"/>
              <a:ea typeface="Calibri" panose="020F0502020204030204" pitchFamily="34" charset="0"/>
              <a:cs typeface="2  Nazanin" panose="00000400000000000000" pitchFamily="2" charset="-78"/>
            </a:endParaRPr>
          </a:p>
          <a:p>
            <a:pPr algn="ctr" rtl="1"/>
            <a:r>
              <a:rPr lang="fa-IR" sz="2000" b="1" dirty="0">
                <a:latin typeface="Calibri" panose="020F0502020204030204" pitchFamily="34" charset="0"/>
                <a:ea typeface="Calibri" panose="020F0502020204030204" pitchFamily="34" charset="0"/>
                <a:cs typeface="2  Nazanin" panose="00000400000000000000" pitchFamily="2" charset="-78"/>
              </a:rPr>
              <a:t>مراکز میانه (</a:t>
            </a:r>
            <a:r>
              <a:rPr lang="en-US" sz="2000" b="1" dirty="0" err="1">
                <a:latin typeface="Calibri" panose="020F0502020204030204" pitchFamily="34" charset="0"/>
                <a:ea typeface="Calibri" panose="020F0502020204030204" pitchFamily="34" charset="0"/>
                <a:cs typeface="2  Nazanin" panose="00000400000000000000" pitchFamily="2" charset="-78"/>
              </a:rPr>
              <a:t>Mittlezentren</a:t>
            </a:r>
            <a:r>
              <a:rPr lang="fa-IR" sz="2000" b="1" dirty="0">
                <a:latin typeface="Calibri" panose="020F0502020204030204" pitchFamily="34" charset="0"/>
                <a:ea typeface="Calibri" panose="020F0502020204030204" pitchFamily="34" charset="0"/>
                <a:cs typeface="2  Nazanin" panose="00000400000000000000" pitchFamily="2" charset="-78"/>
              </a:rPr>
              <a:t>)</a:t>
            </a:r>
            <a:endParaRPr lang="en-US" sz="2000" b="1" dirty="0">
              <a:latin typeface="Calibri" panose="020F0502020204030204" pitchFamily="34" charset="0"/>
              <a:ea typeface="Calibri" panose="020F0502020204030204" pitchFamily="34" charset="0"/>
              <a:cs typeface="2  Nazanin" panose="00000400000000000000" pitchFamily="2" charset="-78"/>
            </a:endParaRPr>
          </a:p>
          <a:p>
            <a:pPr algn="ctr" rtl="1"/>
            <a:r>
              <a:rPr lang="fa-IR" sz="2000" b="1" dirty="0">
                <a:latin typeface="Calibri" panose="020F0502020204030204" pitchFamily="34" charset="0"/>
                <a:ea typeface="Calibri" panose="020F0502020204030204" pitchFamily="34" charset="0"/>
                <a:cs typeface="2  Nazanin" panose="00000400000000000000" pitchFamily="2" charset="-78"/>
              </a:rPr>
              <a:t>مراکز پایین (</a:t>
            </a:r>
            <a:r>
              <a:rPr lang="en-US" sz="2000" b="1" dirty="0" err="1">
                <a:latin typeface="Calibri" panose="020F0502020204030204" pitchFamily="34" charset="0"/>
                <a:ea typeface="Calibri" panose="020F0502020204030204" pitchFamily="34" charset="0"/>
                <a:cs typeface="2  Nazanin" panose="00000400000000000000" pitchFamily="2" charset="-78"/>
              </a:rPr>
              <a:t>Unterzentren</a:t>
            </a:r>
            <a:r>
              <a:rPr lang="fa-IR" sz="2000" b="1" dirty="0">
                <a:latin typeface="Calibri" panose="020F0502020204030204" pitchFamily="34" charset="0"/>
                <a:ea typeface="Calibri" panose="020F0502020204030204" pitchFamily="34" charset="0"/>
                <a:cs typeface="2  Nazanin" panose="00000400000000000000" pitchFamily="2" charset="-78"/>
              </a:rPr>
              <a:t>)</a:t>
            </a:r>
            <a:r>
              <a:rPr lang="en-US" sz="2000" b="1" dirty="0">
                <a:latin typeface="Calibri" panose="020F0502020204030204" pitchFamily="34" charset="0"/>
                <a:ea typeface="Calibri" panose="020F0502020204030204" pitchFamily="34" charset="0"/>
                <a:cs typeface="2  Nazanin" panose="00000400000000000000" pitchFamily="2" charset="-78"/>
              </a:rPr>
              <a:t> </a:t>
            </a:r>
            <a:r>
              <a:rPr lang="fa-IR" sz="2000" b="1" dirty="0">
                <a:latin typeface="Calibri" panose="020F0502020204030204" pitchFamily="34" charset="0"/>
                <a:ea typeface="Calibri" panose="020F0502020204030204" pitchFamily="34" charset="0"/>
                <a:cs typeface="2  Nazanin" panose="00000400000000000000" pitchFamily="2" charset="-78"/>
              </a:rPr>
              <a:t>و</a:t>
            </a:r>
          </a:p>
          <a:p>
            <a:pPr algn="ctr" rtl="1"/>
            <a:r>
              <a:rPr lang="fa-IR" sz="2000" b="1" dirty="0">
                <a:latin typeface="Calibri" panose="020F0502020204030204" pitchFamily="34" charset="0"/>
                <a:ea typeface="Calibri" panose="020F0502020204030204" pitchFamily="34" charset="0"/>
                <a:cs typeface="2  Nazanin" panose="00000400000000000000" pitchFamily="2" charset="-78"/>
              </a:rPr>
              <a:t> کوچک (</a:t>
            </a:r>
            <a:r>
              <a:rPr lang="en-US" sz="2000" b="1" dirty="0" err="1">
                <a:latin typeface="Calibri" panose="020F0502020204030204" pitchFamily="34" charset="0"/>
                <a:ea typeface="Calibri" panose="020F0502020204030204" pitchFamily="34" charset="0"/>
                <a:cs typeface="2  Nazanin" panose="00000400000000000000" pitchFamily="2" charset="-78"/>
              </a:rPr>
              <a:t>Kleinzentren</a:t>
            </a:r>
            <a:r>
              <a:rPr lang="fa-IR" sz="2000" b="1" dirty="0">
                <a:latin typeface="Calibri" panose="020F0502020204030204" pitchFamily="34" charset="0"/>
                <a:ea typeface="Calibri" panose="020F0502020204030204" pitchFamily="34" charset="0"/>
                <a:cs typeface="2  Nazanin" panose="00000400000000000000" pitchFamily="2" charset="-78"/>
              </a:rPr>
              <a:t>)</a:t>
            </a:r>
            <a:endParaRPr lang="en-US" sz="2000" b="1" dirty="0">
              <a:latin typeface="Calibri" panose="020F0502020204030204" pitchFamily="34" charset="0"/>
              <a:ea typeface="Calibri" panose="020F0502020204030204" pitchFamily="34" charset="0"/>
              <a:cs typeface="2  Nazanin" panose="00000400000000000000" pitchFamily="2" charset="-78"/>
            </a:endParaRPr>
          </a:p>
        </p:txBody>
      </p:sp>
      <p:sp>
        <p:nvSpPr>
          <p:cNvPr id="18" name="Rounded Rectangle 17"/>
          <p:cNvSpPr/>
          <p:nvPr/>
        </p:nvSpPr>
        <p:spPr>
          <a:xfrm>
            <a:off x="323850" y="3653000"/>
            <a:ext cx="3240038" cy="2468401"/>
          </a:xfrm>
          <a:prstGeom prst="roundRect">
            <a:avLst>
              <a:gd name="adj" fmla="val 14284"/>
            </a:avLst>
          </a:prstGeom>
          <a:solidFill>
            <a:srgbClr val="024998"/>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مراکز توسعه (</a:t>
            </a:r>
            <a:r>
              <a:rPr lang="en-US" sz="2400" dirty="0" err="1">
                <a:latin typeface="Calibri" panose="020F0502020204030204" pitchFamily="34" charset="0"/>
                <a:ea typeface="Calibri" panose="020F0502020204030204" pitchFamily="34" charset="0"/>
                <a:cs typeface="2  Nazanin" panose="00000400000000000000" pitchFamily="2" charset="-78"/>
              </a:rPr>
              <a:t>Entwicklungszentren</a:t>
            </a:r>
            <a:r>
              <a:rPr lang="en-US" sz="2400" dirty="0">
                <a:latin typeface="Calibri" panose="020F0502020204030204" pitchFamily="34" charset="0"/>
                <a:ea typeface="Calibri" panose="020F0502020204030204" pitchFamily="34" charset="0"/>
                <a:cs typeface="2  Nazanin" panose="00000400000000000000" pitchFamily="2" charset="-78"/>
              </a:rPr>
              <a:t> </a:t>
            </a:r>
            <a:r>
              <a:rPr lang="fa-IR" sz="2400" b="1" dirty="0">
                <a:latin typeface="Forte" panose="03060902040502070203" pitchFamily="66" charset="0"/>
                <a:cs typeface="2  Nazanin" panose="00000400000000000000" pitchFamily="2" charset="-78"/>
              </a:rPr>
              <a:t>)</a:t>
            </a:r>
            <a:r>
              <a:rPr lang="en-US" sz="2400" dirty="0">
                <a:latin typeface="Calibri" panose="020F0502020204030204" pitchFamily="34" charset="0"/>
                <a:ea typeface="Calibri" panose="020F0502020204030204" pitchFamily="34" charset="0"/>
                <a:cs typeface="2  Nazanin" panose="00000400000000000000" pitchFamily="2" charset="-78"/>
              </a:rPr>
              <a:t> </a:t>
            </a:r>
            <a:r>
              <a:rPr lang="fa-IR" sz="2400" dirty="0">
                <a:latin typeface="Calibri" panose="020F0502020204030204" pitchFamily="34" charset="0"/>
                <a:ea typeface="Calibri" panose="020F0502020204030204" pitchFamily="34" charset="0"/>
                <a:cs typeface="2  Nazanin" panose="00000400000000000000" pitchFamily="2" charset="-78"/>
              </a:rPr>
              <a:t> </a:t>
            </a:r>
            <a:r>
              <a:rPr lang="fa-IR" sz="2400" b="1" dirty="0">
                <a:latin typeface="Forte" panose="03060902040502070203" pitchFamily="66" charset="0"/>
                <a:cs typeface="2  Nazanin" panose="00000400000000000000" pitchFamily="2" charset="-78"/>
              </a:rPr>
              <a:t>با هدف تقویت قطب های فعالیت فضاهای روستایی</a:t>
            </a:r>
            <a:endParaRPr lang="en-US" sz="2400" b="1" dirty="0">
              <a:latin typeface="Forte" panose="03060902040502070203" pitchFamily="66" charset="0"/>
              <a:cs typeface="2  Nazanin" panose="00000400000000000000" pitchFamily="2" charset="-78"/>
            </a:endParaRPr>
          </a:p>
        </p:txBody>
      </p:sp>
      <p:sp>
        <p:nvSpPr>
          <p:cNvPr id="19" name="Rounded Rectangle 18"/>
          <p:cNvSpPr/>
          <p:nvPr/>
        </p:nvSpPr>
        <p:spPr>
          <a:xfrm>
            <a:off x="3772991" y="3645023"/>
            <a:ext cx="2682779" cy="2476376"/>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000" b="1" dirty="0">
                <a:latin typeface="Calibri" panose="020F0502020204030204" pitchFamily="34" charset="0"/>
                <a:ea typeface="Calibri" panose="020F0502020204030204" pitchFamily="34" charset="0"/>
                <a:cs typeface="2  Nazanin" panose="00000400000000000000" pitchFamily="2" charset="-78"/>
              </a:rPr>
              <a:t>1)تاسیسات و تجهیزات موجود عرضه کالا ها و خدمات </a:t>
            </a:r>
          </a:p>
          <a:p>
            <a:pPr algn="ctr" rtl="1"/>
            <a:r>
              <a:rPr lang="fa-IR" sz="2000" b="1" dirty="0">
                <a:latin typeface="Calibri" panose="020F0502020204030204" pitchFamily="34" charset="0"/>
                <a:ea typeface="Calibri" panose="020F0502020204030204" pitchFamily="34" charset="0"/>
                <a:cs typeface="2  Nazanin" panose="00000400000000000000" pitchFamily="2" charset="-78"/>
              </a:rPr>
              <a:t>2)جمعیت ، شامل جمعیت حوزه نفوذ </a:t>
            </a:r>
          </a:p>
          <a:p>
            <a:pPr algn="ctr" rtl="1"/>
            <a:r>
              <a:rPr lang="fa-IR" sz="2000" b="1" dirty="0">
                <a:latin typeface="Calibri" panose="020F0502020204030204" pitchFamily="34" charset="0"/>
                <a:ea typeface="Calibri" panose="020F0502020204030204" pitchFamily="34" charset="0"/>
                <a:cs typeface="2  Nazanin" panose="00000400000000000000" pitchFamily="2" charset="-78"/>
              </a:rPr>
              <a:t>3)فاصله ها که باید معقول باشند.</a:t>
            </a:r>
          </a:p>
        </p:txBody>
      </p:sp>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7438" y="1033572"/>
            <a:ext cx="7093421" cy="558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3006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ابزارها و راهکارها</a:t>
            </a:r>
            <a:endParaRPr lang="en-US" altLang="en-US" sz="3600" dirty="0">
              <a:solidFill>
                <a:schemeClr val="bg1"/>
              </a:solidFill>
              <a:cs typeface="2  Kamran Outline" panose="00000400000000000000" pitchFamily="2" charset="-78"/>
            </a:endParaRPr>
          </a:p>
        </p:txBody>
      </p:sp>
      <p:sp>
        <p:nvSpPr>
          <p:cNvPr id="11" name="Double Bracket 10"/>
          <p:cNvSpPr/>
          <p:nvPr/>
        </p:nvSpPr>
        <p:spPr>
          <a:xfrm>
            <a:off x="2240810" y="1340768"/>
            <a:ext cx="4675080" cy="428234"/>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 نظام  محورها </a:t>
            </a:r>
            <a:endParaRPr lang="en-US"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endParaRPr>
          </a:p>
        </p:txBody>
      </p:sp>
      <p:sp>
        <p:nvSpPr>
          <p:cNvPr id="16" name="Rounded Rectangle 15"/>
          <p:cNvSpPr/>
          <p:nvPr/>
        </p:nvSpPr>
        <p:spPr>
          <a:xfrm>
            <a:off x="323851" y="2236894"/>
            <a:ext cx="8445500" cy="1392402"/>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solidFill>
                  <a:schemeClr val="bg1"/>
                </a:solidFill>
                <a:latin typeface="Calibri" panose="020F0502020204030204" pitchFamily="34" charset="0"/>
                <a:ea typeface="Calibri" panose="020F0502020204030204" pitchFamily="34" charset="0"/>
                <a:cs typeface="B Nazanin" panose="00000400000000000000" pitchFamily="2" charset="-78"/>
              </a:rPr>
              <a:t>محورهای بزرگ ترابری و ارتباط</a:t>
            </a:r>
          </a:p>
          <a:p>
            <a:pPr algn="ctr"/>
            <a:r>
              <a:rPr lang="fa-IR" b="1" dirty="0">
                <a:latin typeface="Forte" panose="03060902040502070203" pitchFamily="66" charset="0"/>
                <a:cs typeface="2  Nazanin" panose="00000400000000000000" pitchFamily="2" charset="-78"/>
              </a:rPr>
              <a:t>عناصر نقطه ای ساختار شهری را به یکدیگر پیوند می دهند.از این نظر اهمیت راه های ریلی و زمینی بیشتر است. در سطح ملی شبکه محور های بزرگ چهارچوب توسعه ساختارشهری است. </a:t>
            </a:r>
            <a:endParaRPr lang="en-US" b="1" dirty="0">
              <a:latin typeface="Forte" panose="03060902040502070203" pitchFamily="66" charset="0"/>
              <a:cs typeface="2  Nazanin" panose="00000400000000000000" pitchFamily="2" charset="-78"/>
            </a:endParaRPr>
          </a:p>
        </p:txBody>
      </p:sp>
      <p:sp>
        <p:nvSpPr>
          <p:cNvPr id="17" name="Rounded Rectangle 16"/>
          <p:cNvSpPr/>
          <p:nvPr/>
        </p:nvSpPr>
        <p:spPr>
          <a:xfrm>
            <a:off x="323852" y="3861049"/>
            <a:ext cx="8445501" cy="2260351"/>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solidFill>
                  <a:schemeClr val="bg1"/>
                </a:solidFill>
                <a:latin typeface="Calibri" panose="020F0502020204030204" pitchFamily="34" charset="0"/>
                <a:ea typeface="Calibri" panose="020F0502020204030204" pitchFamily="34" charset="0"/>
                <a:cs typeface="2  Nazanin" panose="00000400000000000000" pitchFamily="2" charset="-78"/>
              </a:rPr>
              <a:t>محورهای منطقه ای بین شهری</a:t>
            </a:r>
          </a:p>
          <a:p>
            <a:pPr algn="ctr" rtl="1"/>
            <a:r>
              <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rPr>
              <a:t>هدایت توسعه ی شهری در امتداد این محورها و پرهیز از گسترش دایره ای سطوح شهری ، </a:t>
            </a:r>
          </a:p>
          <a:p>
            <a:pPr algn="ctr" rtl="1"/>
            <a:r>
              <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rPr>
              <a:t>حفاظت فضاهای آزاد (میان محورها) برای گذران اوقات </a:t>
            </a:r>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فراغت و </a:t>
            </a:r>
            <a:r>
              <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rPr>
              <a:t>کارکردهای زیست محیطی </a:t>
            </a:r>
            <a:endPar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endParaRPr>
          </a:p>
          <a:p>
            <a:pPr algn="ctr" rtl="1"/>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بهبود </a:t>
            </a:r>
            <a:r>
              <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rPr>
              <a:t>وضع دسترسی و تقویت </a:t>
            </a:r>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انتهای </a:t>
            </a:r>
            <a:r>
              <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rPr>
              <a:t>محورها ، </a:t>
            </a:r>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به </a:t>
            </a:r>
            <a:r>
              <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rPr>
              <a:t>صورت مراکز سطح متوسط و دسترسی به پیرامون آنها </a:t>
            </a:r>
          </a:p>
          <a:p>
            <a:pPr algn="ctr" rtl="1"/>
            <a:r>
              <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rPr>
              <a:t>افزایش نسبت ترابر های عمومی مسافر در سطح محلی و حومه شهرها و استفاده بهتر و در نتیجه مقرون به صرفه از این وسایل با سیستم "پارک-سوار" و تامین دسترسی نواحی کنار مانده با استفاده از اتوبوس رفت و برگشت</a:t>
            </a:r>
            <a:r>
              <a:rPr lang="fa-IR" b="1" dirty="0" smtClean="0">
                <a:solidFill>
                  <a:schemeClr val="tx1"/>
                </a:solidFill>
                <a:latin typeface="Calibri" panose="020F0502020204030204" pitchFamily="34" charset="0"/>
                <a:ea typeface="Calibri" panose="020F0502020204030204" pitchFamily="34" charset="0"/>
                <a:cs typeface="2  Nazanin" panose="00000400000000000000" pitchFamily="2" charset="-78"/>
              </a:rPr>
              <a:t>.</a:t>
            </a:r>
            <a:endParaRPr lang="fa-IR" b="1" dirty="0">
              <a:solidFill>
                <a:schemeClr val="tx1"/>
              </a:solidFill>
              <a:latin typeface="Calibri" panose="020F0502020204030204" pitchFamily="34" charset="0"/>
              <a:ea typeface="Calibri" panose="020F0502020204030204" pitchFamily="34" charset="0"/>
              <a:cs typeface="2  Nazanin" panose="00000400000000000000" pitchFamily="2" charset="-78"/>
            </a:endParaRPr>
          </a:p>
        </p:txBody>
      </p:sp>
    </p:spTree>
    <p:extLst>
      <p:ext uri="{BB962C8B-B14F-4D97-AF65-F5344CB8AC3E}">
        <p14:creationId xmlns:p14="http://schemas.microsoft.com/office/powerpoint/2010/main" val="16870368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ابزارها و راهکارها</a:t>
            </a:r>
            <a:endParaRPr lang="en-US" altLang="en-US" sz="3600" dirty="0">
              <a:solidFill>
                <a:schemeClr val="bg1"/>
              </a:solidFill>
              <a:cs typeface="2  Kamran Outline" panose="00000400000000000000" pitchFamily="2" charset="-78"/>
            </a:endParaRPr>
          </a:p>
        </p:txBody>
      </p:sp>
      <p:sp>
        <p:nvSpPr>
          <p:cNvPr id="11" name="Double Bracket 10"/>
          <p:cNvSpPr/>
          <p:nvPr/>
        </p:nvSpPr>
        <p:spPr>
          <a:xfrm>
            <a:off x="2240810" y="1340768"/>
            <a:ext cx="4675080" cy="428234"/>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نواحی تخصیص اولویت دار </a:t>
            </a:r>
            <a:endParaRPr lang="en-US"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endParaRPr>
          </a:p>
        </p:txBody>
      </p:sp>
      <p:sp>
        <p:nvSpPr>
          <p:cNvPr id="13" name="Rounded Rectangle 12"/>
          <p:cNvSpPr/>
          <p:nvPr/>
        </p:nvSpPr>
        <p:spPr>
          <a:xfrm>
            <a:off x="198464" y="5030229"/>
            <a:ext cx="6294956" cy="964208"/>
          </a:xfrm>
          <a:prstGeom prst="roundRect">
            <a:avLst>
              <a:gd name="adj" fmla="val 14284"/>
            </a:avLst>
          </a:prstGeom>
          <a:solidFill>
            <a:srgbClr val="024998"/>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000" b="1" dirty="0">
                <a:latin typeface="Forte" panose="03060902040502070203" pitchFamily="66" charset="0"/>
                <a:cs typeface="2  Nazanin" panose="00000400000000000000" pitchFamily="2" charset="-78"/>
              </a:rPr>
              <a:t>تخصیص اولویت دار تک کارکردی </a:t>
            </a:r>
          </a:p>
          <a:p>
            <a:pPr algn="ctr" rtl="1"/>
            <a:r>
              <a:rPr lang="fa-IR" sz="2000" b="1" dirty="0">
                <a:latin typeface="Forte" panose="03060902040502070203" pitchFamily="66" charset="0"/>
                <a:cs typeface="2  Nazanin" panose="00000400000000000000" pitchFamily="2" charset="-78"/>
              </a:rPr>
              <a:t>تخصیص اولویت دار چند کارکردی</a:t>
            </a:r>
          </a:p>
        </p:txBody>
      </p:sp>
      <p:sp>
        <p:nvSpPr>
          <p:cNvPr id="16" name="Rounded Rectangle 15"/>
          <p:cNvSpPr/>
          <p:nvPr/>
        </p:nvSpPr>
        <p:spPr>
          <a:xfrm>
            <a:off x="6660232" y="2109929"/>
            <a:ext cx="2232248" cy="3884508"/>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b="1" dirty="0">
                <a:latin typeface="Calibri" panose="020F0502020204030204" pitchFamily="34" charset="0"/>
                <a:ea typeface="Calibri" panose="020F0502020204030204" pitchFamily="34" charset="0"/>
                <a:cs typeface="B Nazanin" panose="00000400000000000000" pitchFamily="2" charset="-78"/>
              </a:rPr>
              <a:t>نواحی تخصیص اولویت دار به آن دسته از نواحی گفته شده که در آنها کارکرد یا کارکردهای خاصی اولویت دارند. این تخصیص به معنای ممنوع بودن استقرار دیگر کارکردها نیست . استقرار دیگر کارکردها تنها در صورتی مجاز است که به کارکرد اصلی لطمه نزند. </a:t>
            </a:r>
            <a:endParaRPr lang="en-US" b="1" dirty="0">
              <a:latin typeface="Forte" panose="03060902040502070203" pitchFamily="66" charset="0"/>
              <a:cs typeface="2  Nazanin" panose="00000400000000000000" pitchFamily="2" charset="-78"/>
            </a:endParaRPr>
          </a:p>
        </p:txBody>
      </p:sp>
      <p:sp>
        <p:nvSpPr>
          <p:cNvPr id="19" name="Rounded Rectangle 18"/>
          <p:cNvSpPr/>
          <p:nvPr/>
        </p:nvSpPr>
        <p:spPr>
          <a:xfrm>
            <a:off x="198464" y="2109930"/>
            <a:ext cx="6294956" cy="2721028"/>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تخصیص اولویت دار نسبی </a:t>
            </a:r>
            <a:r>
              <a:rPr lang="fa-IR" sz="2000" b="1" dirty="0">
                <a:latin typeface="Calibri" panose="020F0502020204030204" pitchFamily="34" charset="0"/>
                <a:ea typeface="Calibri" panose="020F0502020204030204" pitchFamily="34" charset="0"/>
                <a:cs typeface="2  Nazanin" panose="00000400000000000000" pitchFamily="2" charset="-78"/>
              </a:rPr>
              <a:t>: در این شیوه ، همانند اصول آمایش و تجهیز سرزمین ، انتخاب قطعی هنوز انجام نگرفته است . در اینگونه تخصیص ها تا جایی که میسر است ، هیچ نوع بهره برداری دیگر نباید مانع کارکرد اولویت دار شود.</a:t>
            </a:r>
          </a:p>
          <a:p>
            <a:pPr algn="ctr" rtl="1"/>
            <a:r>
              <a:rPr lang="fa-IR" sz="2000" b="1" dirty="0">
                <a:solidFill>
                  <a:schemeClr val="bg1"/>
                </a:solidFill>
                <a:latin typeface="Calibri" panose="020F0502020204030204" pitchFamily="34" charset="0"/>
                <a:ea typeface="Calibri" panose="020F0502020204030204" pitchFamily="34" charset="0"/>
                <a:cs typeface="2  Nazanin" panose="00000400000000000000" pitchFamily="2" charset="-78"/>
              </a:rPr>
              <a:t>تخصیص اولویت دار مطلق</a:t>
            </a:r>
            <a:r>
              <a:rPr lang="fa-IR" sz="2000" b="1" dirty="0">
                <a:latin typeface="Calibri" panose="020F0502020204030204" pitchFamily="34" charset="0"/>
                <a:ea typeface="Calibri" panose="020F0502020204030204" pitchFamily="34" charset="0"/>
                <a:cs typeface="2  Nazanin" panose="00000400000000000000" pitchFamily="2" charset="-78"/>
              </a:rPr>
              <a:t>: مانند هدف های آمایش و تجهیز سرزمین قطعی هستند. انتخاب پیشاپیش انجام گرفته و جایی برای ارزیابی دوباره نیست. در این نواحی تنها کارکردهایی که با کارکرد اصلی مغایرت ندارند، مجاز هستند.</a:t>
            </a:r>
          </a:p>
        </p:txBody>
      </p:sp>
    </p:spTree>
    <p:extLst>
      <p:ext uri="{BB962C8B-B14F-4D97-AF65-F5344CB8AC3E}">
        <p14:creationId xmlns:p14="http://schemas.microsoft.com/office/powerpoint/2010/main" val="18409306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استراتژی های توسعه فضایی در سال 2006</a:t>
            </a:r>
            <a:endParaRPr lang="en-US" altLang="en-US" sz="3600" dirty="0">
              <a:solidFill>
                <a:schemeClr val="bg1"/>
              </a:solidFill>
              <a:cs typeface="2  Kamran Outline" panose="00000400000000000000" pitchFamily="2" charset="-78"/>
            </a:endParaRPr>
          </a:p>
        </p:txBody>
      </p:sp>
      <p:sp>
        <p:nvSpPr>
          <p:cNvPr id="11" name="Double Bracket 10"/>
          <p:cNvSpPr/>
          <p:nvPr/>
        </p:nvSpPr>
        <p:spPr>
          <a:xfrm>
            <a:off x="2240810" y="1340768"/>
            <a:ext cx="4675080" cy="428234"/>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رشد و نوآوری مناطق شهری</a:t>
            </a:r>
          </a:p>
        </p:txBody>
      </p:sp>
      <p:sp>
        <p:nvSpPr>
          <p:cNvPr id="13" name="Rounded Rectangle 12"/>
          <p:cNvSpPr/>
          <p:nvPr/>
        </p:nvSpPr>
        <p:spPr>
          <a:xfrm>
            <a:off x="363836" y="3745930"/>
            <a:ext cx="8405514" cy="2264522"/>
          </a:xfrm>
          <a:prstGeom prst="roundRect">
            <a:avLst>
              <a:gd name="adj" fmla="val 14284"/>
            </a:avLst>
          </a:prstGeom>
          <a:solidFill>
            <a:srgbClr val="024998"/>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dirty="0">
                <a:cs typeface="B Nazanin" pitchFamily="2" charset="-78"/>
              </a:rPr>
              <a:t>ترفیع و ارتباط بین المللی مسؤلین، انجمن ها و شرکت ها</a:t>
            </a:r>
          </a:p>
          <a:p>
            <a:pPr algn="ctr" rtl="1"/>
            <a:r>
              <a:rPr lang="fa-IR" sz="2400" dirty="0">
                <a:cs typeface="B Nazanin" pitchFamily="2" charset="-78"/>
              </a:rPr>
              <a:t>شکل گیری مناطق کلان شهری با ابعاد بزرگی در اروپا و در سطوح جهانی</a:t>
            </a:r>
          </a:p>
          <a:p>
            <a:pPr algn="ctr" rtl="1"/>
            <a:r>
              <a:rPr lang="fa-IR" sz="2400" dirty="0">
                <a:cs typeface="B Nazanin" pitchFamily="2" charset="-78"/>
              </a:rPr>
              <a:t>گسترش عملکردهای بین المللی و نشر آن در میان مناطق کلان شهری</a:t>
            </a:r>
          </a:p>
        </p:txBody>
      </p:sp>
      <p:sp>
        <p:nvSpPr>
          <p:cNvPr id="19" name="Rounded Rectangle 18"/>
          <p:cNvSpPr/>
          <p:nvPr/>
        </p:nvSpPr>
        <p:spPr>
          <a:xfrm>
            <a:off x="363836" y="2125944"/>
            <a:ext cx="8405514" cy="1375064"/>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300" dirty="0">
                <a:cs typeface="B Nazanin" pitchFamily="2" charset="-78"/>
              </a:rPr>
              <a:t>در این مفهوم مناطق کلان شهری اروپایی دارای اهمیت خاصی هستند و مناطق کلان شهری باید چشم انداز جهانی را در نظر بگیرند و ویژگی های زیر در این مفهوم وجود دارد:</a:t>
            </a:r>
          </a:p>
        </p:txBody>
      </p:sp>
      <p:pic>
        <p:nvPicPr>
          <p:cNvPr id="1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1050354"/>
            <a:ext cx="4550566" cy="539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587" y="2397463"/>
            <a:ext cx="1663516" cy="2696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8673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استراتژی های توسعه فضایی در سال 2006</a:t>
            </a:r>
            <a:endParaRPr lang="en-US" altLang="en-US" sz="3600" dirty="0">
              <a:solidFill>
                <a:schemeClr val="bg1"/>
              </a:solidFill>
              <a:cs typeface="2  Kamran Outline" panose="00000400000000000000" pitchFamily="2" charset="-78"/>
            </a:endParaRPr>
          </a:p>
        </p:txBody>
      </p:sp>
      <p:sp>
        <p:nvSpPr>
          <p:cNvPr id="11" name="Double Bracket 10"/>
          <p:cNvSpPr/>
          <p:nvPr/>
        </p:nvSpPr>
        <p:spPr>
          <a:xfrm>
            <a:off x="1970499" y="1338974"/>
            <a:ext cx="5152202" cy="428234"/>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فراهم آوردن و حفاظت از خدمات رفاه عمومی</a:t>
            </a:r>
          </a:p>
        </p:txBody>
      </p:sp>
      <p:sp>
        <p:nvSpPr>
          <p:cNvPr id="19" name="Rounded Rectangle 18"/>
          <p:cNvSpPr/>
          <p:nvPr/>
        </p:nvSpPr>
        <p:spPr>
          <a:xfrm>
            <a:off x="363836" y="2125945"/>
            <a:ext cx="8405514" cy="3985907"/>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dirty="0">
                <a:cs typeface="B Nazanin" pitchFamily="2" charset="-78"/>
              </a:rPr>
              <a:t>در مکان های مرکزی باید سرمایه های عمومی جهت افزایش سرمایه گذاری خصوصی در تهیه خدمات عمومی فراهم شود.</a:t>
            </a:r>
          </a:p>
          <a:p>
            <a:pPr algn="ctr" rtl="1"/>
            <a:r>
              <a:rPr lang="fa-IR" sz="2400" dirty="0">
                <a:cs typeface="B Nazanin" pitchFamily="2" charset="-78"/>
              </a:rPr>
              <a:t>ایالت فدرال و سازمان های برنامه ریزی منطقه ای باید ساختار فضایی و ساختار سکونت گاه هایی را فراهم نمایند که خدمات زیربنایی کافی و ارزان قیمت را تضمین نماید.</a:t>
            </a:r>
          </a:p>
          <a:p>
            <a:pPr algn="ctr" rtl="1"/>
            <a:r>
              <a:rPr lang="fa-IR" sz="2400" dirty="0">
                <a:cs typeface="B Nazanin" pitchFamily="2" charset="-78"/>
              </a:rPr>
              <a:t>این استراتژی باید توزیع فضایی امکانات و تسهیلات زیربنایی را تحت تأثیر قرار دهد، همانند ساختار شبکه حمل و نقل و از لحاظ دسترسی و مباحث مالی نیز مناسب باشند.</a:t>
            </a:r>
          </a:p>
        </p:txBody>
      </p:sp>
      <p:pic>
        <p:nvPicPr>
          <p:cNvPr id="12"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941" y="1106843"/>
            <a:ext cx="4862314" cy="5346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2868941"/>
            <a:ext cx="2103583" cy="285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505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استراتژی های توسعه فضایی در سال 2006</a:t>
            </a:r>
            <a:endParaRPr lang="en-US" altLang="en-US" sz="3600" dirty="0">
              <a:solidFill>
                <a:schemeClr val="bg1"/>
              </a:solidFill>
              <a:cs typeface="2  Kamran Outline" panose="00000400000000000000" pitchFamily="2" charset="-78"/>
            </a:endParaRPr>
          </a:p>
        </p:txBody>
      </p:sp>
      <p:sp>
        <p:nvSpPr>
          <p:cNvPr id="11" name="Double Bracket 10"/>
          <p:cNvSpPr/>
          <p:nvPr/>
        </p:nvSpPr>
        <p:spPr>
          <a:xfrm>
            <a:off x="1779076" y="1363370"/>
            <a:ext cx="5575037" cy="428234"/>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حفاظت از منابع طبیعی و چشم اندازهای فرهنگی</a:t>
            </a:r>
          </a:p>
        </p:txBody>
      </p:sp>
      <p:sp>
        <p:nvSpPr>
          <p:cNvPr id="19" name="Rounded Rectangle 18"/>
          <p:cNvSpPr/>
          <p:nvPr/>
        </p:nvSpPr>
        <p:spPr>
          <a:xfrm>
            <a:off x="363836" y="2125945"/>
            <a:ext cx="8405514" cy="3985907"/>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dirty="0">
                <a:cs typeface="B Nazanin" pitchFamily="2" charset="-78"/>
              </a:rPr>
              <a:t>محافظت از عملکردهای اکولوژیکی</a:t>
            </a:r>
          </a:p>
          <a:p>
            <a:pPr algn="ctr" rtl="1"/>
            <a:r>
              <a:rPr lang="fa-IR" sz="2400" dirty="0">
                <a:cs typeface="B Nazanin" pitchFamily="2" charset="-78"/>
              </a:rPr>
              <a:t>حفاظت از شبکه های باز وسیع در مناطق کلان شهری</a:t>
            </a:r>
          </a:p>
          <a:p>
            <a:pPr algn="ctr" rtl="1"/>
            <a:r>
              <a:rPr lang="fa-IR" sz="2400" dirty="0">
                <a:cs typeface="B Nazanin" pitchFamily="2" charset="-78"/>
              </a:rPr>
              <a:t>شناسایی مناطق شهری تاریخی به عنوان میراث فرهنگی</a:t>
            </a:r>
          </a:p>
          <a:p>
            <a:pPr algn="ctr" rtl="1"/>
            <a:r>
              <a:rPr lang="fa-IR" sz="2400" dirty="0">
                <a:cs typeface="B Nazanin" pitchFamily="2" charset="-78"/>
              </a:rPr>
              <a:t>نواحی روستایی و نواحی کشاورزی و نواحی تولید کننده انرژی باید دارای برنامه های مخصوص شوند.</a:t>
            </a:r>
          </a:p>
          <a:p>
            <a:pPr algn="ctr" rtl="1"/>
            <a:r>
              <a:rPr lang="fa-IR" sz="2400" dirty="0">
                <a:cs typeface="B Nazanin" pitchFamily="2" charset="-78"/>
              </a:rPr>
              <a:t>حواشی رود خانه ها، مناطق ساحلی و جنگل زارها باید به عنوان چشم اندازهای فرهنگی ساماندهی شوند.</a:t>
            </a:r>
          </a:p>
          <a:p>
            <a:pPr algn="ctr" rtl="1"/>
            <a:r>
              <a:rPr lang="fa-IR" sz="2400" dirty="0">
                <a:cs typeface="B Nazanin" pitchFamily="2" charset="-78"/>
              </a:rPr>
              <a:t>تقویت مدیریت منطقه ای و بازارهای منطقه ای</a:t>
            </a:r>
            <a:endParaRPr lang="fa-IR" sz="2400" b="1" dirty="0">
              <a:cs typeface="B Nazanin" pitchFamily="2" charset="-78"/>
            </a:endParaRPr>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0213" y="750703"/>
            <a:ext cx="7096273" cy="5610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997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65243" y="6061436"/>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smtClean="0">
                <a:solidFill>
                  <a:schemeClr val="bg1"/>
                </a:solidFill>
                <a:cs typeface="2  Kamran Outline" panose="00000400000000000000" pitchFamily="2" charset="-78"/>
              </a:rPr>
              <a:t>جمع بندی</a:t>
            </a:r>
            <a:endParaRPr lang="en-US" altLang="en-US" sz="3600" dirty="0">
              <a:solidFill>
                <a:schemeClr val="bg1"/>
              </a:solidFill>
              <a:cs typeface="2  Kamran Outline" panose="00000400000000000000" pitchFamily="2" charset="-78"/>
            </a:endParaRPr>
          </a:p>
        </p:txBody>
      </p:sp>
      <p:sp>
        <p:nvSpPr>
          <p:cNvPr id="8" name="Rounded Rectangle 7"/>
          <p:cNvSpPr/>
          <p:nvPr/>
        </p:nvSpPr>
        <p:spPr>
          <a:xfrm>
            <a:off x="25400" y="1107149"/>
            <a:ext cx="9105900" cy="5014251"/>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smtClean="0">
                <a:cs typeface="B Nazanin" panose="00000400000000000000" pitchFamily="2" charset="-78"/>
              </a:rPr>
              <a:t>1 - در </a:t>
            </a:r>
            <a:r>
              <a:rPr lang="fa-IR" sz="2400" b="1" dirty="0">
                <a:cs typeface="B Nazanin" panose="00000400000000000000" pitchFamily="2" charset="-78"/>
              </a:rPr>
              <a:t>راستای اصلاحات سیستم فدرالیسم در سال 2006 ، دولت فدرال اختیار قانونی خود مبنی بر تنظیم چهارچوب برنامه ریزی را از دست داد . قانون برنامه ریزی فضایی سال 2008 ، فقط برای برنامه ریزی فضایی فدرال الزام آور است ، در حالی که از این زمان به بعد ، لاندها اجازه انحراف از چهارچوب فدرال را به </a:t>
            </a:r>
            <a:r>
              <a:rPr lang="fa-IR" sz="2400" b="1" dirty="0" smtClean="0">
                <a:cs typeface="B Nazanin" panose="00000400000000000000" pitchFamily="2" charset="-78"/>
              </a:rPr>
              <a:t>دست  می آورند</a:t>
            </a:r>
          </a:p>
          <a:p>
            <a:pPr algn="ctr" rtl="1"/>
            <a:r>
              <a:rPr lang="fa-IR" sz="2400" b="1" dirty="0" smtClean="0">
                <a:cs typeface="B Nazanin" panose="00000400000000000000" pitchFamily="2" charset="-78"/>
              </a:rPr>
              <a:t>2- در </a:t>
            </a:r>
            <a:r>
              <a:rPr lang="fa-IR" sz="2400" b="1" dirty="0">
                <a:cs typeface="B Nazanin" panose="00000400000000000000" pitchFamily="2" charset="-78"/>
              </a:rPr>
              <a:t>برخی از لاندها روندی از انتقال قدرت از سطح برنامه ریزی لاند به سطح برنامه ریزی منطقه ای مشاهده می شود. این روند شامل انتقال کمیسون های جامع و الزامی به برنامه ریزی منطقه ای و کاهش سطح برنامه ریزی فضایی لاند به حداقل قانونی ممکن و انتقال مسئولیت های قانونی به برنامه ریزی منطقه ای می شود. </a:t>
            </a:r>
            <a:endParaRPr lang="en-US" sz="2400" b="1" dirty="0">
              <a:cs typeface="B Nazanin" panose="00000400000000000000" pitchFamily="2" charset="-78"/>
            </a:endParaRPr>
          </a:p>
          <a:p>
            <a:pPr algn="ctr" rtl="1"/>
            <a:r>
              <a:rPr lang="fa-IR" sz="2400" b="1" dirty="0" smtClean="0">
                <a:cs typeface="B Nazanin" panose="00000400000000000000" pitchFamily="2" charset="-78"/>
              </a:rPr>
              <a:t>3-روند </a:t>
            </a:r>
            <a:r>
              <a:rPr lang="fa-IR" sz="2400" b="1" dirty="0">
                <a:cs typeface="B Nazanin" panose="00000400000000000000" pitchFamily="2" charset="-78"/>
              </a:rPr>
              <a:t>کلی ای در شهری گرایی برنامه ریزی منطقه ای قابل مشاهده است. برنامه ریزی منطقه ای نقطه ی تقاطع برنامه ریزی لاند و برنامه ریزی شهری است.</a:t>
            </a:r>
            <a:endParaRPr lang="en-US" sz="2400" b="1" dirty="0">
              <a:cs typeface="B Nazanin" panose="00000400000000000000" pitchFamily="2" charset="-78"/>
            </a:endParaRPr>
          </a:p>
        </p:txBody>
      </p:sp>
    </p:spTree>
    <p:extLst>
      <p:ext uri="{BB962C8B-B14F-4D97-AF65-F5344CB8AC3E}">
        <p14:creationId xmlns:p14="http://schemas.microsoft.com/office/powerpoint/2010/main" val="6317915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65243" y="6061436"/>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323850" y="0"/>
            <a:ext cx="8445500" cy="1125538"/>
          </a:xfrm>
        </p:spPr>
        <p:txBody>
          <a:bodyPr/>
          <a:lstStyle/>
          <a:p>
            <a:r>
              <a:rPr lang="fa-IR" altLang="en-US" sz="3600" dirty="0" smtClean="0">
                <a:solidFill>
                  <a:schemeClr val="bg1"/>
                </a:solidFill>
                <a:cs typeface="2  Kamran Outline" panose="00000400000000000000" pitchFamily="2" charset="-78"/>
              </a:rPr>
              <a:t>آموزه هایی برای ایران</a:t>
            </a:r>
            <a:endParaRPr lang="en-US" altLang="en-US" sz="3600" dirty="0">
              <a:solidFill>
                <a:schemeClr val="bg1"/>
              </a:solidFill>
              <a:cs typeface="2  Kamran Outline" panose="00000400000000000000" pitchFamily="2" charset="-78"/>
            </a:endParaRPr>
          </a:p>
        </p:txBody>
      </p:sp>
      <p:sp>
        <p:nvSpPr>
          <p:cNvPr id="8" name="Rounded Rectangle 7"/>
          <p:cNvSpPr/>
          <p:nvPr/>
        </p:nvSpPr>
        <p:spPr>
          <a:xfrm>
            <a:off x="25400" y="1107149"/>
            <a:ext cx="9105900" cy="5014251"/>
          </a:xfrm>
          <a:prstGeom prst="roundRect">
            <a:avLst>
              <a:gd name="adj" fmla="val 14284"/>
            </a:avLst>
          </a:prstGeom>
          <a:solidFill>
            <a:srgbClr val="066894"/>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smtClean="0">
                <a:cs typeface="B Nazanin" panose="00000400000000000000" pitchFamily="2" charset="-78"/>
              </a:rPr>
              <a:t>در ابتدا باید تفاوت های ساختار و دلیل برنامه ریزی ملی و منطقه ای در ایران و آلمان را بیان نمود که در آلمان براساس توسعه فضایی و کالبدی است در حالی که در ایران بیشتر مبتنب برتوسعه نواحی عقب افتاده است. با این حال آموزه هایی که میتوان برداشت نمود عبارتند از :</a:t>
            </a:r>
          </a:p>
          <a:p>
            <a:pPr algn="ctr" rtl="1"/>
            <a:r>
              <a:rPr lang="fa-IR" sz="2400" b="1" dirty="0" smtClean="0">
                <a:cs typeface="B Nazanin" panose="00000400000000000000" pitchFamily="2" charset="-78"/>
              </a:rPr>
              <a:t>1- اصلاحات ساختار مدیریتی طرح های منطقه ای در ایران</a:t>
            </a:r>
          </a:p>
          <a:p>
            <a:pPr algn="ctr" rtl="1"/>
            <a:r>
              <a:rPr lang="fa-IR" sz="2400" b="1" dirty="0" smtClean="0">
                <a:cs typeface="B Nazanin" panose="00000400000000000000" pitchFamily="2" charset="-78"/>
              </a:rPr>
              <a:t>2-تغییر دید برنامه ریزی منطقه ای از بالا به پایین به سمت پایین به بالا</a:t>
            </a:r>
          </a:p>
          <a:p>
            <a:pPr algn="ctr" rtl="1"/>
            <a:r>
              <a:rPr lang="fa-IR" sz="2400" b="1" dirty="0" smtClean="0">
                <a:cs typeface="B Nazanin" panose="00000400000000000000" pitchFamily="2" charset="-78"/>
              </a:rPr>
              <a:t>3- بروزرسانی قوانین آمایش سرزمین در ایران</a:t>
            </a:r>
          </a:p>
          <a:p>
            <a:pPr algn="ctr" rtl="1"/>
            <a:r>
              <a:rPr lang="fa-IR" sz="2400" b="1" dirty="0" smtClean="0">
                <a:cs typeface="B Nazanin" panose="00000400000000000000" pitchFamily="2" charset="-78"/>
              </a:rPr>
              <a:t>4-تقویت جایگاه برنامه آمایش استانها برای همراستایی سیاست های منطقه ها و شهرها نسبت به سیاست های کلان کشور</a:t>
            </a:r>
          </a:p>
          <a:p>
            <a:pPr algn="ctr" rtl="1"/>
            <a:r>
              <a:rPr lang="fa-IR" sz="2400" b="1" dirty="0" smtClean="0">
                <a:cs typeface="B Nazanin" panose="00000400000000000000" pitchFamily="2" charset="-78"/>
              </a:rPr>
              <a:t>5-افزایش مشارکت مردم در طرح های منطقه ای</a:t>
            </a:r>
            <a:endParaRPr lang="en-US" sz="2400" b="1" dirty="0">
              <a:cs typeface="B Nazanin" panose="00000400000000000000" pitchFamily="2" charset="-78"/>
            </a:endParaRPr>
          </a:p>
        </p:txBody>
      </p:sp>
    </p:spTree>
    <p:extLst>
      <p:ext uri="{BB962C8B-B14F-4D97-AF65-F5344CB8AC3E}">
        <p14:creationId xmlns:p14="http://schemas.microsoft.com/office/powerpoint/2010/main" val="2208471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B Homa" panose="00000400000000000000" pitchFamily="2" charset="-78"/>
              </a:rPr>
              <a:t>مقدمه ای بر سوابق نظام برنامه ریزی در آلمان</a:t>
            </a:r>
            <a:endParaRPr lang="en-US" altLang="en-US" sz="3600" dirty="0">
              <a:solidFill>
                <a:schemeClr val="bg1"/>
              </a:solidFill>
              <a:cs typeface="B Homa" panose="00000400000000000000" pitchFamily="2" charset="-78"/>
            </a:endParaRPr>
          </a:p>
        </p:txBody>
      </p:sp>
      <p:sp>
        <p:nvSpPr>
          <p:cNvPr id="15" name="Rounded Rectangle 14"/>
          <p:cNvSpPr/>
          <p:nvPr/>
        </p:nvSpPr>
        <p:spPr>
          <a:xfrm>
            <a:off x="7248171" y="1917496"/>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1920</a:t>
            </a:r>
            <a:endParaRPr lang="en-US" sz="2400" b="1" dirty="0">
              <a:latin typeface="Forte" panose="03060902040502070203" pitchFamily="66" charset="0"/>
              <a:cs typeface="2  Nazanin" panose="00000400000000000000" pitchFamily="2" charset="-78"/>
            </a:endParaRPr>
          </a:p>
        </p:txBody>
      </p:sp>
      <p:sp>
        <p:nvSpPr>
          <p:cNvPr id="16" name="Rounded Rectangle 15"/>
          <p:cNvSpPr/>
          <p:nvPr/>
        </p:nvSpPr>
        <p:spPr>
          <a:xfrm>
            <a:off x="7248171" y="2617249"/>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1935</a:t>
            </a:r>
            <a:endParaRPr lang="en-US" sz="2400" b="1" dirty="0">
              <a:latin typeface="Forte" panose="03060902040502070203" pitchFamily="66" charset="0"/>
              <a:cs typeface="2  Nazanin" panose="00000400000000000000" pitchFamily="2" charset="-78"/>
            </a:endParaRPr>
          </a:p>
        </p:txBody>
      </p:sp>
      <p:sp>
        <p:nvSpPr>
          <p:cNvPr id="17" name="Rounded Rectangle 16"/>
          <p:cNvSpPr/>
          <p:nvPr/>
        </p:nvSpPr>
        <p:spPr>
          <a:xfrm>
            <a:off x="7230262" y="4016755"/>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1950</a:t>
            </a:r>
            <a:endParaRPr lang="en-US" sz="2400" b="1" dirty="0">
              <a:latin typeface="Forte" panose="03060902040502070203" pitchFamily="66" charset="0"/>
              <a:cs typeface="2  Nazanin" panose="00000400000000000000" pitchFamily="2" charset="-78"/>
            </a:endParaRPr>
          </a:p>
        </p:txBody>
      </p:sp>
      <p:sp>
        <p:nvSpPr>
          <p:cNvPr id="18" name="Rounded Rectangle 17"/>
          <p:cNvSpPr/>
          <p:nvPr/>
        </p:nvSpPr>
        <p:spPr>
          <a:xfrm>
            <a:off x="7248171" y="4716508"/>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1955</a:t>
            </a:r>
            <a:endParaRPr lang="en-US" sz="2400" b="1" dirty="0">
              <a:latin typeface="Forte" panose="03060902040502070203" pitchFamily="66" charset="0"/>
              <a:cs typeface="2  Nazanin" panose="00000400000000000000" pitchFamily="2" charset="-78"/>
            </a:endParaRPr>
          </a:p>
        </p:txBody>
      </p:sp>
      <p:sp>
        <p:nvSpPr>
          <p:cNvPr id="20" name="Rounded Rectangle 19"/>
          <p:cNvSpPr/>
          <p:nvPr/>
        </p:nvSpPr>
        <p:spPr>
          <a:xfrm>
            <a:off x="7244004" y="5456015"/>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1957</a:t>
            </a:r>
            <a:endParaRPr lang="en-US" sz="2400" b="1" dirty="0">
              <a:latin typeface="Forte" panose="03060902040502070203" pitchFamily="66" charset="0"/>
              <a:cs typeface="2  Nazanin" panose="00000400000000000000" pitchFamily="2" charset="-78"/>
            </a:endParaRPr>
          </a:p>
        </p:txBody>
      </p:sp>
      <p:sp>
        <p:nvSpPr>
          <p:cNvPr id="22" name="Rounded Rectangle 21"/>
          <p:cNvSpPr/>
          <p:nvPr/>
        </p:nvSpPr>
        <p:spPr>
          <a:xfrm>
            <a:off x="7248171" y="3317002"/>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1949</a:t>
            </a:r>
            <a:endParaRPr lang="en-US" sz="2400" b="1" dirty="0">
              <a:latin typeface="Forte" panose="03060902040502070203" pitchFamily="66" charset="0"/>
              <a:cs typeface="2  Nazanin" panose="00000400000000000000" pitchFamily="2" charset="-78"/>
            </a:endParaRPr>
          </a:p>
        </p:txBody>
      </p:sp>
      <p:sp>
        <p:nvSpPr>
          <p:cNvPr id="23" name="Rounded Rectangle 22"/>
          <p:cNvSpPr/>
          <p:nvPr/>
        </p:nvSpPr>
        <p:spPr>
          <a:xfrm>
            <a:off x="7248172" y="1214564"/>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1911</a:t>
            </a:r>
            <a:endParaRPr lang="en-US" sz="2400" b="1" dirty="0">
              <a:latin typeface="Forte" panose="03060902040502070203" pitchFamily="66" charset="0"/>
              <a:cs typeface="2  Nazanin" panose="00000400000000000000" pitchFamily="2" charset="-78"/>
            </a:endParaRPr>
          </a:p>
        </p:txBody>
      </p:sp>
      <p:sp>
        <p:nvSpPr>
          <p:cNvPr id="24" name="Double Bracket 23"/>
          <p:cNvSpPr/>
          <p:nvPr/>
        </p:nvSpPr>
        <p:spPr>
          <a:xfrm rot="5400000">
            <a:off x="6196937" y="3287995"/>
            <a:ext cx="4824536" cy="651618"/>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برخی از رویدادهای کلیدی آمایش آلمان</a:t>
            </a:r>
            <a:endParaRPr lang="en-US"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endParaRPr>
          </a:p>
        </p:txBody>
      </p:sp>
      <p:sp>
        <p:nvSpPr>
          <p:cNvPr id="27" name="Rounded Rectangle 26"/>
          <p:cNvSpPr/>
          <p:nvPr/>
        </p:nvSpPr>
        <p:spPr>
          <a:xfrm>
            <a:off x="323851" y="1201538"/>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سازمانی برای برنامه ریزی توسعه آینده منطقه برلین </a:t>
            </a:r>
            <a:endParaRPr lang="en-US" sz="2400" b="1" dirty="0">
              <a:latin typeface="Forte" panose="03060902040502070203" pitchFamily="66" charset="0"/>
              <a:cs typeface="2  Nazanin" panose="00000400000000000000" pitchFamily="2" charset="-78"/>
            </a:endParaRPr>
          </a:p>
        </p:txBody>
      </p:sp>
      <p:sp>
        <p:nvSpPr>
          <p:cNvPr id="29" name="Rounded Rectangle 28"/>
          <p:cNvSpPr/>
          <p:nvPr/>
        </p:nvSpPr>
        <p:spPr>
          <a:xfrm>
            <a:off x="323851" y="1917495"/>
            <a:ext cx="6710776" cy="530791"/>
          </a:xfrm>
          <a:prstGeom prst="roundRect">
            <a:avLst/>
          </a:prstGeom>
          <a:solidFill>
            <a:srgbClr val="3C8C93"/>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dirty="0">
                <a:latin typeface="Calibri" panose="020F0502020204030204" pitchFamily="34" charset="0"/>
                <a:ea typeface="Calibri" panose="020F0502020204030204" pitchFamily="34" charset="0"/>
                <a:cs typeface="2  Nazanin" panose="00000400000000000000" pitchFamily="2" charset="-78"/>
              </a:rPr>
              <a:t>علاقه ی فزاینده نسبت به (</a:t>
            </a:r>
            <a:r>
              <a:rPr lang="en-US" sz="2400" dirty="0" err="1">
                <a:latin typeface="Calibri" panose="020F0502020204030204" pitchFamily="34" charset="0"/>
                <a:ea typeface="Calibri" panose="020F0502020204030204" pitchFamily="34" charset="0"/>
                <a:cs typeface="2  Nazanin" panose="00000400000000000000" pitchFamily="2" charset="-78"/>
              </a:rPr>
              <a:t>Landsplanung</a:t>
            </a:r>
            <a:r>
              <a:rPr lang="fa-IR" sz="2400" dirty="0">
                <a:latin typeface="Forte" panose="03060902040502070203" pitchFamily="66" charset="0"/>
                <a:cs typeface="2  Nazanin" panose="00000400000000000000" pitchFamily="2" charset="-78"/>
              </a:rPr>
              <a:t>)</a:t>
            </a:r>
            <a:endParaRPr lang="en-US" sz="2400" dirty="0">
              <a:latin typeface="Forte" panose="03060902040502070203" pitchFamily="66" charset="0"/>
              <a:cs typeface="2  Nazanin" panose="00000400000000000000" pitchFamily="2" charset="-78"/>
            </a:endParaRPr>
          </a:p>
        </p:txBody>
      </p:sp>
      <p:sp>
        <p:nvSpPr>
          <p:cNvPr id="30" name="Rounded Rectangle 29"/>
          <p:cNvSpPr/>
          <p:nvPr/>
        </p:nvSpPr>
        <p:spPr>
          <a:xfrm>
            <a:off x="309253" y="2617249"/>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دفتر آمایش سرزمین امپراطوری</a:t>
            </a:r>
            <a:endParaRPr lang="en-US" sz="2400" b="1" dirty="0">
              <a:latin typeface="Forte" panose="03060902040502070203" pitchFamily="66" charset="0"/>
              <a:cs typeface="2  Nazanin" panose="00000400000000000000" pitchFamily="2" charset="-78"/>
            </a:endParaRPr>
          </a:p>
        </p:txBody>
      </p:sp>
      <p:sp>
        <p:nvSpPr>
          <p:cNvPr id="31" name="Rounded Rectangle 30"/>
          <p:cNvSpPr/>
          <p:nvPr/>
        </p:nvSpPr>
        <p:spPr>
          <a:xfrm>
            <a:off x="323851" y="3317002"/>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مسئولیت محدود حکومت فدرال در زمینه آمایش سرزمین</a:t>
            </a:r>
            <a:endParaRPr lang="en-US" sz="2400" b="1" dirty="0">
              <a:latin typeface="Forte" panose="03060902040502070203" pitchFamily="66" charset="0"/>
              <a:cs typeface="2  Nazanin" panose="00000400000000000000" pitchFamily="2" charset="-78"/>
            </a:endParaRPr>
          </a:p>
        </p:txBody>
      </p:sp>
      <p:sp>
        <p:nvSpPr>
          <p:cNvPr id="32" name="Rounded Rectangle 31"/>
          <p:cNvSpPr/>
          <p:nvPr/>
        </p:nvSpPr>
        <p:spPr>
          <a:xfrm>
            <a:off x="309253" y="4017426"/>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کمیته بین وزارتخانه ای سیاست های منطقه ای</a:t>
            </a:r>
            <a:endParaRPr lang="en-US" sz="2400" b="1" dirty="0">
              <a:latin typeface="Forte" panose="03060902040502070203" pitchFamily="66" charset="0"/>
              <a:cs typeface="2  Nazanin" panose="00000400000000000000" pitchFamily="2" charset="-78"/>
            </a:endParaRPr>
          </a:p>
        </p:txBody>
      </p:sp>
      <p:sp>
        <p:nvSpPr>
          <p:cNvPr id="33" name="Rounded Rectangle 32"/>
          <p:cNvSpPr/>
          <p:nvPr/>
        </p:nvSpPr>
        <p:spPr>
          <a:xfrm>
            <a:off x="309253" y="4716508"/>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کمیته بین وزارتخانه ای آمایش سرزمین</a:t>
            </a:r>
            <a:endParaRPr lang="en-US" sz="2400" b="1" dirty="0">
              <a:latin typeface="Forte" panose="03060902040502070203" pitchFamily="66" charset="0"/>
              <a:cs typeface="2  Nazanin" panose="00000400000000000000" pitchFamily="2" charset="-78"/>
            </a:endParaRPr>
          </a:p>
        </p:txBody>
      </p:sp>
      <p:sp>
        <p:nvSpPr>
          <p:cNvPr id="34" name="Rounded Rectangle 33"/>
          <p:cNvSpPr/>
          <p:nvPr/>
        </p:nvSpPr>
        <p:spPr>
          <a:xfrm>
            <a:off x="323851" y="5456015"/>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کنفرانس آمایش سرزمین</a:t>
            </a:r>
            <a:endParaRPr lang="en-US" sz="2400" b="1" dirty="0">
              <a:latin typeface="Forte" panose="03060902040502070203" pitchFamily="66" charset="0"/>
              <a:cs typeface="2  Nazanin" panose="00000400000000000000" pitchFamily="2" charset="-78"/>
            </a:endParaRPr>
          </a:p>
        </p:txBody>
      </p:sp>
    </p:spTree>
    <p:extLst>
      <p:ext uri="{BB962C8B-B14F-4D97-AF65-F5344CB8AC3E}">
        <p14:creationId xmlns:p14="http://schemas.microsoft.com/office/powerpoint/2010/main" val="2959737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مقدمه ای بر سوابق نظام برنامه ریزی در آلمان</a:t>
            </a:r>
            <a:endParaRPr lang="en-US" altLang="en-US" sz="3600" dirty="0">
              <a:solidFill>
                <a:schemeClr val="bg1"/>
              </a:solidFill>
              <a:cs typeface="2  Kamran Outline" panose="00000400000000000000" pitchFamily="2" charset="-78"/>
            </a:endParaRPr>
          </a:p>
        </p:txBody>
      </p:sp>
      <p:sp>
        <p:nvSpPr>
          <p:cNvPr id="15" name="Rounded Rectangle 14"/>
          <p:cNvSpPr/>
          <p:nvPr/>
        </p:nvSpPr>
        <p:spPr>
          <a:xfrm>
            <a:off x="7248171" y="1917496"/>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1961</a:t>
            </a:r>
            <a:endParaRPr lang="en-US" sz="2400" b="1" dirty="0">
              <a:latin typeface="Forte" panose="03060902040502070203" pitchFamily="66" charset="0"/>
              <a:cs typeface="2  Nazanin" panose="00000400000000000000" pitchFamily="2" charset="-78"/>
            </a:endParaRPr>
          </a:p>
        </p:txBody>
      </p:sp>
      <p:sp>
        <p:nvSpPr>
          <p:cNvPr id="16" name="Rounded Rectangle 15"/>
          <p:cNvSpPr/>
          <p:nvPr/>
        </p:nvSpPr>
        <p:spPr>
          <a:xfrm>
            <a:off x="7248171" y="2617249"/>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1965</a:t>
            </a:r>
            <a:endParaRPr lang="en-US" sz="2400" b="1" dirty="0">
              <a:latin typeface="Forte" panose="03060902040502070203" pitchFamily="66" charset="0"/>
              <a:cs typeface="2  Nazanin" panose="00000400000000000000" pitchFamily="2" charset="-78"/>
            </a:endParaRPr>
          </a:p>
        </p:txBody>
      </p:sp>
      <p:sp>
        <p:nvSpPr>
          <p:cNvPr id="17" name="Rounded Rectangle 16"/>
          <p:cNvSpPr/>
          <p:nvPr/>
        </p:nvSpPr>
        <p:spPr>
          <a:xfrm>
            <a:off x="7230262" y="4016755"/>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1989</a:t>
            </a:r>
            <a:endParaRPr lang="en-US" sz="2400" b="1" dirty="0">
              <a:latin typeface="Forte" panose="03060902040502070203" pitchFamily="66" charset="0"/>
              <a:cs typeface="2  Nazanin" panose="00000400000000000000" pitchFamily="2" charset="-78"/>
            </a:endParaRPr>
          </a:p>
        </p:txBody>
      </p:sp>
      <p:sp>
        <p:nvSpPr>
          <p:cNvPr id="18" name="Rounded Rectangle 17"/>
          <p:cNvSpPr/>
          <p:nvPr/>
        </p:nvSpPr>
        <p:spPr>
          <a:xfrm>
            <a:off x="7248171" y="4716508"/>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1991</a:t>
            </a:r>
            <a:endParaRPr lang="en-US" sz="2400" b="1" dirty="0">
              <a:latin typeface="Forte" panose="03060902040502070203" pitchFamily="66" charset="0"/>
              <a:cs typeface="2  Nazanin" panose="00000400000000000000" pitchFamily="2" charset="-78"/>
            </a:endParaRPr>
          </a:p>
        </p:txBody>
      </p:sp>
      <p:sp>
        <p:nvSpPr>
          <p:cNvPr id="20" name="Rounded Rectangle 19"/>
          <p:cNvSpPr/>
          <p:nvPr/>
        </p:nvSpPr>
        <p:spPr>
          <a:xfrm>
            <a:off x="7244004" y="5456015"/>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1997</a:t>
            </a:r>
            <a:endParaRPr lang="en-US" sz="2400" b="1" dirty="0">
              <a:latin typeface="Forte" panose="03060902040502070203" pitchFamily="66" charset="0"/>
              <a:cs typeface="2  Nazanin" panose="00000400000000000000" pitchFamily="2" charset="-78"/>
            </a:endParaRPr>
          </a:p>
        </p:txBody>
      </p:sp>
      <p:sp>
        <p:nvSpPr>
          <p:cNvPr id="22" name="Rounded Rectangle 21"/>
          <p:cNvSpPr/>
          <p:nvPr/>
        </p:nvSpPr>
        <p:spPr>
          <a:xfrm>
            <a:off x="7248171" y="3317002"/>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1975</a:t>
            </a:r>
            <a:endParaRPr lang="en-US" sz="2400" b="1" dirty="0">
              <a:latin typeface="Forte" panose="03060902040502070203" pitchFamily="66" charset="0"/>
              <a:cs typeface="2  Nazanin" panose="00000400000000000000" pitchFamily="2" charset="-78"/>
            </a:endParaRPr>
          </a:p>
        </p:txBody>
      </p:sp>
      <p:sp>
        <p:nvSpPr>
          <p:cNvPr id="23" name="Rounded Rectangle 22"/>
          <p:cNvSpPr/>
          <p:nvPr/>
        </p:nvSpPr>
        <p:spPr>
          <a:xfrm>
            <a:off x="7248172" y="1214564"/>
            <a:ext cx="826867" cy="530791"/>
          </a:xfrm>
          <a:prstGeom prst="roundRect">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b="1" dirty="0">
                <a:latin typeface="Forte" panose="03060902040502070203" pitchFamily="66" charset="0"/>
                <a:cs typeface="2  Nazanin" panose="00000400000000000000" pitchFamily="2" charset="-78"/>
              </a:rPr>
              <a:t>1960</a:t>
            </a:r>
            <a:endParaRPr lang="en-US" sz="2400" b="1" dirty="0">
              <a:latin typeface="Forte" panose="03060902040502070203" pitchFamily="66" charset="0"/>
              <a:cs typeface="2  Nazanin" panose="00000400000000000000" pitchFamily="2" charset="-78"/>
            </a:endParaRPr>
          </a:p>
        </p:txBody>
      </p:sp>
      <p:sp>
        <p:nvSpPr>
          <p:cNvPr id="24" name="Double Bracket 23"/>
          <p:cNvSpPr/>
          <p:nvPr/>
        </p:nvSpPr>
        <p:spPr>
          <a:xfrm rot="5400000">
            <a:off x="6196937" y="3287995"/>
            <a:ext cx="4824536" cy="651618"/>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برخی از رویدادهای کلیدی آمایش آلمان</a:t>
            </a:r>
            <a:endParaRPr lang="en-US"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endParaRPr>
          </a:p>
        </p:txBody>
      </p:sp>
      <p:sp>
        <p:nvSpPr>
          <p:cNvPr id="27" name="Rounded Rectangle 26"/>
          <p:cNvSpPr/>
          <p:nvPr/>
        </p:nvSpPr>
        <p:spPr>
          <a:xfrm>
            <a:off x="323851" y="1201538"/>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رابطه حقوقی میان آمایش سرزمین و شهرسازی</a:t>
            </a:r>
            <a:endParaRPr lang="en-US" sz="2400" b="1" dirty="0">
              <a:latin typeface="Forte" panose="03060902040502070203" pitchFamily="66" charset="0"/>
              <a:cs typeface="2  Nazanin" panose="00000400000000000000" pitchFamily="2" charset="-78"/>
            </a:endParaRPr>
          </a:p>
        </p:txBody>
      </p:sp>
      <p:sp>
        <p:nvSpPr>
          <p:cNvPr id="29" name="Rounded Rectangle 28"/>
          <p:cNvSpPr/>
          <p:nvPr/>
        </p:nvSpPr>
        <p:spPr>
          <a:xfrm>
            <a:off x="323851" y="1917495"/>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کمیته کارشناسان آمایش سرزمین</a:t>
            </a:r>
            <a:endParaRPr lang="en-US" sz="2400" b="1" dirty="0">
              <a:latin typeface="Forte" panose="03060902040502070203" pitchFamily="66" charset="0"/>
              <a:cs typeface="2  Nazanin" panose="00000400000000000000" pitchFamily="2" charset="-78"/>
            </a:endParaRPr>
          </a:p>
        </p:txBody>
      </p:sp>
      <p:sp>
        <p:nvSpPr>
          <p:cNvPr id="30" name="Rounded Rectangle 29"/>
          <p:cNvSpPr/>
          <p:nvPr/>
        </p:nvSpPr>
        <p:spPr>
          <a:xfrm>
            <a:off x="309253" y="2617249"/>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قانون چهارچوبی فدرال آمایش سرزمین و برنامه ریزی لاند</a:t>
            </a:r>
            <a:endParaRPr lang="en-US" sz="2400" b="1" dirty="0">
              <a:latin typeface="Forte" panose="03060902040502070203" pitchFamily="66" charset="0"/>
              <a:cs typeface="2  Nazanin" panose="00000400000000000000" pitchFamily="2" charset="-78"/>
            </a:endParaRPr>
          </a:p>
        </p:txBody>
      </p:sp>
      <p:sp>
        <p:nvSpPr>
          <p:cNvPr id="31" name="Rounded Rectangle 30"/>
          <p:cNvSpPr/>
          <p:nvPr/>
        </p:nvSpPr>
        <p:spPr>
          <a:xfrm>
            <a:off x="323851" y="3317002"/>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تهیه برنامه فدرال آمایش سرزمین</a:t>
            </a:r>
            <a:endParaRPr lang="en-US" sz="2400" b="1" dirty="0">
              <a:latin typeface="Forte" panose="03060902040502070203" pitchFamily="66" charset="0"/>
              <a:cs typeface="2  Nazanin" panose="00000400000000000000" pitchFamily="2" charset="-78"/>
            </a:endParaRPr>
          </a:p>
        </p:txBody>
      </p:sp>
      <p:sp>
        <p:nvSpPr>
          <p:cNvPr id="32" name="Rounded Rectangle 31"/>
          <p:cNvSpPr/>
          <p:nvPr/>
        </p:nvSpPr>
        <p:spPr>
          <a:xfrm>
            <a:off x="309253" y="4017426"/>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بازنگری قانون فدرال آمایش سرزمین</a:t>
            </a:r>
            <a:endParaRPr lang="en-US" sz="2400" b="1" dirty="0">
              <a:latin typeface="Forte" panose="03060902040502070203" pitchFamily="66" charset="0"/>
              <a:cs typeface="2  Nazanin" panose="00000400000000000000" pitchFamily="2" charset="-78"/>
            </a:endParaRPr>
          </a:p>
        </p:txBody>
      </p:sp>
      <p:sp>
        <p:nvSpPr>
          <p:cNvPr id="33" name="Rounded Rectangle 32"/>
          <p:cNvSpPr/>
          <p:nvPr/>
        </p:nvSpPr>
        <p:spPr>
          <a:xfrm>
            <a:off x="309253" y="4716508"/>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lvl="0" algn="ctr"/>
            <a:r>
              <a:rPr lang="fa-IR" sz="2400" dirty="0">
                <a:solidFill>
                  <a:srgbClr val="000000"/>
                </a:solidFill>
                <a:latin typeface="Calibri" panose="020F0502020204030204" pitchFamily="34" charset="0"/>
                <a:ea typeface="Calibri" panose="020F0502020204030204" pitchFamily="34" charset="0"/>
                <a:cs typeface="B Nazanin" panose="00000400000000000000" pitchFamily="2" charset="-78"/>
              </a:rPr>
              <a:t>بازنگری قانون فدرال آمایش سرزمین</a:t>
            </a:r>
            <a:endParaRPr lang="en-US" sz="2400" b="1" dirty="0">
              <a:solidFill>
                <a:srgbClr val="000000"/>
              </a:solidFill>
              <a:latin typeface="Forte" panose="03060902040502070203" pitchFamily="66" charset="0"/>
              <a:cs typeface="2  Nazanin" panose="00000400000000000000" pitchFamily="2" charset="-78"/>
            </a:endParaRPr>
          </a:p>
        </p:txBody>
      </p:sp>
      <p:sp>
        <p:nvSpPr>
          <p:cNvPr id="34" name="Rounded Rectangle 33"/>
          <p:cNvSpPr/>
          <p:nvPr/>
        </p:nvSpPr>
        <p:spPr>
          <a:xfrm>
            <a:off x="323851" y="5456015"/>
            <a:ext cx="6710776"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قانون جدید آمایش سرزمین </a:t>
            </a:r>
            <a:endParaRPr lang="en-US" sz="2400" b="1" dirty="0">
              <a:latin typeface="Forte" panose="03060902040502070203" pitchFamily="66" charset="0"/>
              <a:cs typeface="2  Nazanin" panose="00000400000000000000" pitchFamily="2" charset="-78"/>
            </a:endParaRPr>
          </a:p>
        </p:txBody>
      </p:sp>
    </p:spTree>
    <p:extLst>
      <p:ext uri="{BB962C8B-B14F-4D97-AF65-F5344CB8AC3E}">
        <p14:creationId xmlns:p14="http://schemas.microsoft.com/office/powerpoint/2010/main" val="1099227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تشکیلات حکومتی در آلمان </a:t>
            </a:r>
            <a:endParaRPr lang="en-US" altLang="en-US" sz="3600" dirty="0">
              <a:solidFill>
                <a:schemeClr val="bg1"/>
              </a:solidFill>
              <a:cs typeface="2  Kamran Outline" panose="00000400000000000000" pitchFamily="2" charset="-78"/>
            </a:endParaRPr>
          </a:p>
        </p:txBody>
      </p:sp>
      <p:sp>
        <p:nvSpPr>
          <p:cNvPr id="10" name="Rounded Rectangle 9"/>
          <p:cNvSpPr/>
          <p:nvPr/>
        </p:nvSpPr>
        <p:spPr>
          <a:xfrm rot="5400000">
            <a:off x="7396531" y="1759646"/>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قانون اساسی 1949</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3563888" y="1256335"/>
            <a:ext cx="4118488"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وزارت فدرال ترابری ، ساختمان و مسکن</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3563888" y="2654603"/>
            <a:ext cx="4118488"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a:latin typeface="Calibri" panose="020F0502020204030204" pitchFamily="34" charset="0"/>
                <a:ea typeface="Calibri" panose="020F0502020204030204" pitchFamily="34" charset="0"/>
                <a:cs typeface="B Nazanin" panose="00000400000000000000" pitchFamily="2" charset="-78"/>
              </a:rPr>
              <a:t>کمون ها </a:t>
            </a:r>
            <a:endParaRPr lang="en-US" sz="2400" b="1" dirty="0">
              <a:latin typeface="Forte" panose="03060902040502070203" pitchFamily="66" charset="0"/>
              <a:cs typeface="2  Nazanin" panose="00000400000000000000" pitchFamily="2" charset="-78"/>
            </a:endParaRPr>
          </a:p>
        </p:txBody>
      </p:sp>
      <p:sp>
        <p:nvSpPr>
          <p:cNvPr id="15" name="Rounded Rectangle 14"/>
          <p:cNvSpPr/>
          <p:nvPr/>
        </p:nvSpPr>
        <p:spPr>
          <a:xfrm>
            <a:off x="3563888" y="1955136"/>
            <a:ext cx="4118488"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a:latin typeface="Calibri" panose="020F0502020204030204" pitchFamily="34" charset="0"/>
                <a:ea typeface="Calibri" panose="020F0502020204030204" pitchFamily="34" charset="0"/>
                <a:cs typeface="B Nazanin" panose="00000400000000000000" pitchFamily="2" charset="-78"/>
              </a:rPr>
              <a:t>لاندها</a:t>
            </a:r>
            <a:endParaRPr lang="en-US" sz="2400" b="1" dirty="0">
              <a:latin typeface="Forte" panose="03060902040502070203" pitchFamily="66" charset="0"/>
              <a:cs typeface="2  Nazanin" panose="00000400000000000000" pitchFamily="2" charset="-78"/>
            </a:endParaRPr>
          </a:p>
        </p:txBody>
      </p:sp>
      <p:sp>
        <p:nvSpPr>
          <p:cNvPr id="16" name="Rounded Rectangle 15"/>
          <p:cNvSpPr/>
          <p:nvPr/>
        </p:nvSpPr>
        <p:spPr>
          <a:xfrm rot="5400000">
            <a:off x="4932787" y="442792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بازنگری قانون اساسی 1949</a:t>
            </a:r>
            <a:endParaRPr lang="en-US" sz="2400" b="1" dirty="0">
              <a:latin typeface="Forte" panose="03060902040502070203" pitchFamily="66" charset="0"/>
              <a:cs typeface="2  Nazanin" panose="00000400000000000000" pitchFamily="2" charset="-78"/>
            </a:endParaRPr>
          </a:p>
        </p:txBody>
      </p:sp>
      <p:sp>
        <p:nvSpPr>
          <p:cNvPr id="17" name="Rounded Rectangle 16"/>
          <p:cNvSpPr/>
          <p:nvPr/>
        </p:nvSpPr>
        <p:spPr>
          <a:xfrm>
            <a:off x="179512" y="3924614"/>
            <a:ext cx="496855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سیاست منطقه ای (بهبود ساختار اقتصادی مناطق)</a:t>
            </a:r>
            <a:endParaRPr lang="en-US" sz="2400" b="1" dirty="0">
              <a:latin typeface="Forte" panose="03060902040502070203" pitchFamily="66" charset="0"/>
              <a:cs typeface="2  Nazanin" panose="00000400000000000000" pitchFamily="2" charset="-78"/>
            </a:endParaRPr>
          </a:p>
        </p:txBody>
      </p:sp>
      <p:sp>
        <p:nvSpPr>
          <p:cNvPr id="18" name="Rounded Rectangle 17"/>
          <p:cNvSpPr/>
          <p:nvPr/>
        </p:nvSpPr>
        <p:spPr>
          <a:xfrm>
            <a:off x="179512" y="5322882"/>
            <a:ext cx="496855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ساختار کشاورزی و حفاظت سواحل</a:t>
            </a:r>
            <a:endParaRPr lang="en-US" sz="2400" b="1" dirty="0">
              <a:latin typeface="Forte" panose="03060902040502070203" pitchFamily="66" charset="0"/>
              <a:cs typeface="2  Nazanin" panose="00000400000000000000" pitchFamily="2" charset="-78"/>
            </a:endParaRPr>
          </a:p>
        </p:txBody>
      </p:sp>
      <p:sp>
        <p:nvSpPr>
          <p:cNvPr id="19" name="Rounded Rectangle 18"/>
          <p:cNvSpPr/>
          <p:nvPr/>
        </p:nvSpPr>
        <p:spPr>
          <a:xfrm>
            <a:off x="179512" y="4623415"/>
            <a:ext cx="496855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احداث دانشگاه</a:t>
            </a:r>
            <a:endParaRPr lang="en-US" sz="2400" b="1" dirty="0">
              <a:latin typeface="Forte" panose="03060902040502070203" pitchFamily="66" charset="0"/>
              <a:cs typeface="2  Nazanin" panose="00000400000000000000" pitchFamily="2" charset="-78"/>
            </a:endParaRPr>
          </a:p>
        </p:txBody>
      </p:sp>
    </p:spTree>
    <p:extLst>
      <p:ext uri="{BB962C8B-B14F-4D97-AF65-F5344CB8AC3E}">
        <p14:creationId xmlns:p14="http://schemas.microsoft.com/office/powerpoint/2010/main" val="3942082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مبانی حقوقی آمایش سرزمین</a:t>
            </a:r>
            <a:endParaRPr lang="en-US" altLang="en-US" sz="3600" dirty="0">
              <a:solidFill>
                <a:schemeClr val="bg1"/>
              </a:solidFill>
              <a:cs typeface="2  Kamran Outline" panose="00000400000000000000" pitchFamily="2" charset="-78"/>
            </a:endParaRPr>
          </a:p>
        </p:txBody>
      </p:sp>
      <p:sp>
        <p:nvSpPr>
          <p:cNvPr id="10" name="Rounded Rectangle 9"/>
          <p:cNvSpPr/>
          <p:nvPr/>
        </p:nvSpPr>
        <p:spPr>
          <a:xfrm>
            <a:off x="6057223" y="2070668"/>
            <a:ext cx="2062572" cy="530791"/>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ماده 72</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6057223" y="2773408"/>
            <a:ext cx="2062572" cy="530791"/>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ماده 75</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6057223" y="3476148"/>
            <a:ext cx="2062572" cy="530791"/>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مواد 87 ، 89 و 90</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057223" y="4184535"/>
            <a:ext cx="2062572" cy="530791"/>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ماده 91</a:t>
            </a:r>
            <a:endParaRPr lang="en-US" sz="2400" b="1" dirty="0">
              <a:latin typeface="Forte" panose="03060902040502070203" pitchFamily="66" charset="0"/>
              <a:cs typeface="2  Nazanin" panose="00000400000000000000" pitchFamily="2" charset="-78"/>
            </a:endParaRPr>
          </a:p>
        </p:txBody>
      </p:sp>
      <p:sp>
        <p:nvSpPr>
          <p:cNvPr id="15" name="Rounded Rectangle 14"/>
          <p:cNvSpPr/>
          <p:nvPr/>
        </p:nvSpPr>
        <p:spPr>
          <a:xfrm>
            <a:off x="6057223" y="4887275"/>
            <a:ext cx="2062572" cy="530791"/>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ماده 104</a:t>
            </a:r>
            <a:endParaRPr lang="en-US" sz="2400" b="1" dirty="0">
              <a:latin typeface="Forte" panose="03060902040502070203" pitchFamily="66" charset="0"/>
              <a:cs typeface="2  Nazanin" panose="00000400000000000000" pitchFamily="2" charset="-78"/>
            </a:endParaRPr>
          </a:p>
        </p:txBody>
      </p:sp>
      <p:sp>
        <p:nvSpPr>
          <p:cNvPr id="16" name="Rounded Rectangle 15"/>
          <p:cNvSpPr/>
          <p:nvPr/>
        </p:nvSpPr>
        <p:spPr>
          <a:xfrm>
            <a:off x="6057223" y="5590015"/>
            <a:ext cx="2062572" cy="530791"/>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ماده 106 و 107</a:t>
            </a:r>
            <a:endParaRPr lang="en-US" sz="2400" b="1" dirty="0">
              <a:latin typeface="Forte" panose="03060902040502070203" pitchFamily="66" charset="0"/>
              <a:cs typeface="2  Nazanin" panose="00000400000000000000" pitchFamily="2" charset="-78"/>
            </a:endParaRPr>
          </a:p>
        </p:txBody>
      </p:sp>
      <p:sp>
        <p:nvSpPr>
          <p:cNvPr id="17" name="Rounded Rectangle 16"/>
          <p:cNvSpPr/>
          <p:nvPr/>
        </p:nvSpPr>
        <p:spPr>
          <a:xfrm>
            <a:off x="6057223" y="1362281"/>
            <a:ext cx="2062572" cy="530791"/>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2400" dirty="0">
                <a:latin typeface="Calibri" panose="020F0502020204030204" pitchFamily="34" charset="0"/>
                <a:ea typeface="Calibri" panose="020F0502020204030204" pitchFamily="34" charset="0"/>
                <a:cs typeface="B Nazanin" panose="00000400000000000000" pitchFamily="2" charset="-78"/>
              </a:rPr>
              <a:t>ماده 20</a:t>
            </a:r>
            <a:endParaRPr lang="en-US" sz="2400" b="1" dirty="0">
              <a:latin typeface="Forte" panose="03060902040502070203" pitchFamily="66" charset="0"/>
              <a:cs typeface="2  Nazanin" panose="00000400000000000000" pitchFamily="2" charset="-78"/>
            </a:endParaRPr>
          </a:p>
        </p:txBody>
      </p:sp>
      <p:sp>
        <p:nvSpPr>
          <p:cNvPr id="18" name="Rounded Rectangle 17"/>
          <p:cNvSpPr/>
          <p:nvPr/>
        </p:nvSpPr>
        <p:spPr>
          <a:xfrm>
            <a:off x="326514" y="1362281"/>
            <a:ext cx="5466958"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1600" dirty="0">
                <a:latin typeface="Calibri" panose="020F0502020204030204" pitchFamily="34" charset="0"/>
                <a:ea typeface="Calibri" panose="020F0502020204030204" pitchFamily="34" charset="0"/>
                <a:cs typeface="B Nazanin" panose="00000400000000000000" pitchFamily="2" charset="-78"/>
              </a:rPr>
              <a:t>جمهوری فدرال آلمان طبق این ماده " دولت فدرال دموکراتیک و اجتماعی" است</a:t>
            </a:r>
            <a:endParaRPr lang="en-US" sz="1600" dirty="0">
              <a:latin typeface="Forte" panose="03060902040502070203" pitchFamily="66" charset="0"/>
              <a:cs typeface="2  Nazanin" panose="00000400000000000000" pitchFamily="2" charset="-78"/>
            </a:endParaRPr>
          </a:p>
        </p:txBody>
      </p:sp>
      <p:sp>
        <p:nvSpPr>
          <p:cNvPr id="19" name="Rounded Rectangle 18"/>
          <p:cNvSpPr/>
          <p:nvPr/>
        </p:nvSpPr>
        <p:spPr>
          <a:xfrm>
            <a:off x="326514" y="2070668"/>
            <a:ext cx="546962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1600" dirty="0">
                <a:latin typeface="Calibri" panose="020F0502020204030204" pitchFamily="34" charset="0"/>
                <a:ea typeface="Calibri" panose="020F0502020204030204" pitchFamily="34" charset="0"/>
                <a:cs typeface="B Nazanin" panose="00000400000000000000" pitchFamily="2" charset="-78"/>
              </a:rPr>
              <a:t>ارائه اختیاراتی به دولت مرکزی برای فراهم آوردن همگنی وضع زندگی در سرزمین</a:t>
            </a:r>
            <a:endParaRPr lang="en-US" sz="1600" b="1" dirty="0">
              <a:latin typeface="Forte" panose="03060902040502070203" pitchFamily="66" charset="0"/>
              <a:cs typeface="2  Nazanin" panose="00000400000000000000" pitchFamily="2" charset="-78"/>
            </a:endParaRPr>
          </a:p>
        </p:txBody>
      </p:sp>
      <p:sp>
        <p:nvSpPr>
          <p:cNvPr id="20" name="Rounded Rectangle 19"/>
          <p:cNvSpPr/>
          <p:nvPr/>
        </p:nvSpPr>
        <p:spPr>
          <a:xfrm>
            <a:off x="323850" y="2773407"/>
            <a:ext cx="546962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1600" dirty="0">
                <a:latin typeface="Calibri" panose="020F0502020204030204" pitchFamily="34" charset="0"/>
                <a:ea typeface="Calibri" panose="020F0502020204030204" pitchFamily="34" charset="0"/>
                <a:cs typeface="B Nazanin" panose="00000400000000000000" pitchFamily="2" charset="-78"/>
              </a:rPr>
              <a:t>دولت فدرال بر این اساس مسئول تعیین چهارچوب آمایش سرزمین است.  </a:t>
            </a:r>
            <a:endParaRPr lang="en-US" sz="1600" b="1" dirty="0">
              <a:latin typeface="Forte" panose="03060902040502070203" pitchFamily="66" charset="0"/>
              <a:cs typeface="2  Nazanin" panose="00000400000000000000" pitchFamily="2" charset="-78"/>
            </a:endParaRPr>
          </a:p>
        </p:txBody>
      </p:sp>
      <p:sp>
        <p:nvSpPr>
          <p:cNvPr id="21" name="Rounded Rectangle 20"/>
          <p:cNvSpPr/>
          <p:nvPr/>
        </p:nvSpPr>
        <p:spPr>
          <a:xfrm>
            <a:off x="323850" y="3478238"/>
            <a:ext cx="546962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1600" dirty="0">
                <a:latin typeface="Calibri" panose="020F0502020204030204" pitchFamily="34" charset="0"/>
                <a:cs typeface="B Nazanin" panose="00000400000000000000" pitchFamily="2" charset="-78"/>
              </a:rPr>
              <a:t>تنفیذ اموری که در سرنوشت آمایش سرزمین تاثیرگذارند ، به دولت فدرال</a:t>
            </a:r>
            <a:endParaRPr lang="en-US" sz="1600" b="1" dirty="0">
              <a:latin typeface="Forte" panose="03060902040502070203" pitchFamily="66" charset="0"/>
              <a:cs typeface="2  Nazanin" panose="00000400000000000000" pitchFamily="2" charset="-78"/>
            </a:endParaRPr>
          </a:p>
        </p:txBody>
      </p:sp>
      <p:sp>
        <p:nvSpPr>
          <p:cNvPr id="22" name="Rounded Rectangle 21"/>
          <p:cNvSpPr/>
          <p:nvPr/>
        </p:nvSpPr>
        <p:spPr>
          <a:xfrm>
            <a:off x="323850" y="4179483"/>
            <a:ext cx="546962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1600" dirty="0">
                <a:latin typeface="Calibri" panose="020F0502020204030204" pitchFamily="34" charset="0"/>
                <a:ea typeface="Calibri" panose="020F0502020204030204" pitchFamily="34" charset="0"/>
                <a:cs typeface="B Nazanin" panose="00000400000000000000" pitchFamily="2" charset="-78"/>
              </a:rPr>
              <a:t> تعریف وظایف مشترک دولت فدرال و لاندها </a:t>
            </a:r>
            <a:endParaRPr lang="en-US" sz="1600" b="1" dirty="0">
              <a:latin typeface="Forte" panose="03060902040502070203" pitchFamily="66" charset="0"/>
              <a:cs typeface="2  Nazanin" panose="00000400000000000000" pitchFamily="2" charset="-78"/>
            </a:endParaRPr>
          </a:p>
        </p:txBody>
      </p:sp>
      <p:sp>
        <p:nvSpPr>
          <p:cNvPr id="23" name="Rounded Rectangle 22"/>
          <p:cNvSpPr/>
          <p:nvPr/>
        </p:nvSpPr>
        <p:spPr>
          <a:xfrm>
            <a:off x="323850" y="4880728"/>
            <a:ext cx="546962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1600" dirty="0">
                <a:latin typeface="Calibri" panose="020F0502020204030204" pitchFamily="34" charset="0"/>
                <a:ea typeface="Calibri" panose="020F0502020204030204" pitchFamily="34" charset="0"/>
                <a:cs typeface="B Nazanin" panose="00000400000000000000" pitchFamily="2" charset="-78"/>
              </a:rPr>
              <a:t>صدور مجوز کمک مالی در مواقع لزوم در سرمایه گذاری های لاندها و کمون ها</a:t>
            </a:r>
            <a:endParaRPr lang="en-US" sz="1600" b="1" dirty="0">
              <a:latin typeface="Forte" panose="03060902040502070203" pitchFamily="66" charset="0"/>
              <a:cs typeface="2  Nazanin" panose="00000400000000000000" pitchFamily="2" charset="-78"/>
            </a:endParaRPr>
          </a:p>
        </p:txBody>
      </p:sp>
      <p:sp>
        <p:nvSpPr>
          <p:cNvPr id="24" name="Rounded Rectangle 23"/>
          <p:cNvSpPr/>
          <p:nvPr/>
        </p:nvSpPr>
        <p:spPr>
          <a:xfrm>
            <a:off x="323850" y="5581973"/>
            <a:ext cx="5469622" cy="530791"/>
          </a:xfrm>
          <a:prstGeom prst="roundRect">
            <a:avLst/>
          </a:prstGeom>
          <a:solidFill>
            <a:schemeClr val="accent1">
              <a:lumMod val="50000"/>
            </a:schemeClr>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1600" dirty="0">
                <a:latin typeface="Calibri" panose="020F0502020204030204" pitchFamily="34" charset="0"/>
                <a:ea typeface="Calibri" panose="020F0502020204030204" pitchFamily="34" charset="0"/>
                <a:cs typeface="B Nazanin" panose="00000400000000000000" pitchFamily="2" charset="-78"/>
              </a:rPr>
              <a:t>تعبیه هدف های آمایشی در قانون از جمله کاهش نابرابری ها میان لاندها و کمون ها </a:t>
            </a:r>
            <a:endParaRPr lang="en-US" sz="1600" b="1" dirty="0">
              <a:latin typeface="Forte" panose="03060902040502070203" pitchFamily="66" charset="0"/>
              <a:cs typeface="2  Nazanin" panose="00000400000000000000" pitchFamily="2" charset="-78"/>
            </a:endParaRPr>
          </a:p>
        </p:txBody>
      </p:sp>
      <p:sp>
        <p:nvSpPr>
          <p:cNvPr id="25" name="Double Bracket 24"/>
          <p:cNvSpPr/>
          <p:nvPr/>
        </p:nvSpPr>
        <p:spPr>
          <a:xfrm rot="5400000">
            <a:off x="6094512" y="3402560"/>
            <a:ext cx="4824536" cy="651618"/>
          </a:xfrm>
          <a:prstGeom prst="bracketPair">
            <a:avLst/>
          </a:prstGeom>
          <a:ln>
            <a:solidFill>
              <a:srgbClr val="CCFFCC"/>
            </a:solidFill>
          </a:ln>
        </p:spPr>
        <p:style>
          <a:lnRef idx="3">
            <a:schemeClr val="accent3"/>
          </a:lnRef>
          <a:fillRef idx="0">
            <a:schemeClr val="accent3"/>
          </a:fillRef>
          <a:effectRef idx="2">
            <a:schemeClr val="accent3"/>
          </a:effectRef>
          <a:fontRef idx="minor">
            <a:schemeClr val="tx1"/>
          </a:fontRef>
        </p:style>
        <p:txBody>
          <a:bodyPr rtlCol="0" anchor="ctr"/>
          <a:lstStyle/>
          <a:p>
            <a:pPr algn="ctr"/>
            <a:r>
              <a:rPr lang="fa-IR"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rPr>
              <a:t>مواد مرتبط با آمایش در قانون اساسی</a:t>
            </a:r>
            <a:endParaRPr lang="en-US" sz="2800" u="sng" dirty="0">
              <a:ln w="0"/>
              <a:solidFill>
                <a:schemeClr val="accent1"/>
              </a:solidFill>
              <a:effectLst>
                <a:outerShdw blurRad="38100" dist="25400" dir="5400000" algn="ctr" rotWithShape="0">
                  <a:srgbClr val="6E747A">
                    <a:alpha val="43000"/>
                  </a:srgbClr>
                </a:outerShdw>
              </a:effectLst>
              <a:cs typeface="2  Nazanin" panose="00000400000000000000" pitchFamily="2" charset="-78"/>
            </a:endParaRPr>
          </a:p>
        </p:txBody>
      </p:sp>
    </p:spTree>
    <p:extLst>
      <p:ext uri="{BB962C8B-B14F-4D97-AF65-F5344CB8AC3E}">
        <p14:creationId xmlns:p14="http://schemas.microsoft.com/office/powerpoint/2010/main" val="3825353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نهاد های آمایش سرزمین</a:t>
            </a:r>
            <a:endParaRPr lang="en-US" altLang="en-US" sz="3600" dirty="0">
              <a:solidFill>
                <a:schemeClr val="bg1"/>
              </a:solidFill>
              <a:cs typeface="2  Kamran Outline" panose="00000400000000000000" pitchFamily="2" charset="-78"/>
            </a:endParaRPr>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فدراسیون</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مشترک</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لاندها</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وزارت فدرال ترابری ، ساختمان و مسکن</a:t>
            </a:r>
          </a:p>
          <a:p>
            <a:pPr algn="ctr" rtl="1"/>
            <a:r>
              <a:rPr lang="fa-IR" sz="2400" b="1" dirty="0">
                <a:latin typeface="Forte" panose="03060902040502070203" pitchFamily="66" charset="0"/>
                <a:cs typeface="2  Nazanin" panose="00000400000000000000" pitchFamily="2" charset="-78"/>
              </a:rPr>
              <a:t>وظایف:</a:t>
            </a:r>
          </a:p>
          <a:p>
            <a:pPr algn="ctr" rtl="1"/>
            <a:r>
              <a:rPr lang="fa-IR" sz="1600" b="1" dirty="0">
                <a:latin typeface="Forte" panose="03060902040502070203" pitchFamily="66" charset="0"/>
                <a:cs typeface="2  Nazanin" panose="00000400000000000000" pitchFamily="2" charset="-78"/>
              </a:rPr>
              <a:t> تعریف مفهوم آمایش سرزمین و جهت گیری های مهم آن . </a:t>
            </a:r>
          </a:p>
          <a:p>
            <a:pPr algn="ctr" rtl="1"/>
            <a:r>
              <a:rPr lang="fa-IR" sz="1600" b="1" dirty="0">
                <a:latin typeface="Forte" panose="03060902040502070203" pitchFamily="66" charset="0"/>
                <a:cs typeface="2  Nazanin" panose="00000400000000000000" pitchFamily="2" charset="-78"/>
              </a:rPr>
              <a:t>نظارت بر رعایت اصولی که در قانون آمایش سرزمین گنجانده شده و به ویژه در آن دسته از برنامه های بخشی که در حوزه صلاحیت فدرال است . </a:t>
            </a:r>
          </a:p>
          <a:p>
            <a:pPr algn="ctr" rtl="1"/>
            <a:r>
              <a:rPr lang="fa-IR" sz="1600" b="1" dirty="0">
                <a:latin typeface="Forte" panose="03060902040502070203" pitchFamily="66" charset="0"/>
                <a:cs typeface="2  Nazanin" panose="00000400000000000000" pitchFamily="2" charset="-78"/>
              </a:rPr>
              <a:t>تهیه گزارش آمایش سرزمین که باید هر دو یا چهار سال یک بار از طریق دولت به بوندستاگ تقدیم شود</a:t>
            </a:r>
          </a:p>
          <a:p>
            <a:pPr algn="ctr" rtl="1"/>
            <a:r>
              <a:rPr lang="fa-IR" sz="2400" b="1" dirty="0">
                <a:latin typeface="Forte" panose="03060902040502070203" pitchFamily="66" charset="0"/>
                <a:cs typeface="2  Nazanin" panose="00000400000000000000" pitchFamily="2" charset="-78"/>
              </a:rPr>
              <a:t>سازمان های هماهنگی و رایزنی</a:t>
            </a: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کمیته ی بین وزارتخانه ای آمایش سرزمین(</a:t>
            </a:r>
            <a:r>
              <a:rPr lang="en-US" sz="1600" b="1" dirty="0">
                <a:latin typeface="Calibri" panose="020F0502020204030204" pitchFamily="34" charset="0"/>
                <a:ea typeface="Calibri" panose="020F0502020204030204" pitchFamily="34" charset="0"/>
                <a:cs typeface="2  Nazanin" panose="00000400000000000000" pitchFamily="2" charset="-78"/>
              </a:rPr>
              <a:t>IMARO</a:t>
            </a:r>
            <a:r>
              <a:rPr lang="fa-IR" sz="1600" b="1" dirty="0">
                <a:latin typeface="Calibri" panose="020F0502020204030204" pitchFamily="34" charset="0"/>
                <a:ea typeface="Calibri" panose="020F0502020204030204" pitchFamily="34" charset="0"/>
                <a:cs typeface="2  Nazanin" panose="00000400000000000000" pitchFamily="2" charset="-78"/>
              </a:rPr>
              <a:t>)</a:t>
            </a:r>
            <a:endParaRPr lang="en-US" sz="1600" b="1" dirty="0">
              <a:latin typeface="Calibri" panose="020F0502020204030204" pitchFamily="34" charset="0"/>
              <a:ea typeface="Calibri" panose="020F0502020204030204" pitchFamily="34" charset="0"/>
              <a:cs typeface="2  Nazanin" panose="00000400000000000000" pitchFamily="2" charset="-78"/>
            </a:endParaRP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کنفرانس وزرای آمایش سرزمین(</a:t>
            </a:r>
            <a:r>
              <a:rPr lang="en-US" sz="1600" b="1" dirty="0">
                <a:latin typeface="Calibri" panose="020F0502020204030204" pitchFamily="34" charset="0"/>
                <a:ea typeface="Calibri" panose="020F0502020204030204" pitchFamily="34" charset="0"/>
                <a:cs typeface="2  Nazanin" panose="00000400000000000000" pitchFamily="2" charset="-78"/>
              </a:rPr>
              <a:t>MKRO</a:t>
            </a:r>
            <a:r>
              <a:rPr lang="fa-IR" sz="1600" b="1" dirty="0">
                <a:latin typeface="Calibri" panose="020F0502020204030204" pitchFamily="34" charset="0"/>
                <a:ea typeface="Calibri" panose="020F0502020204030204" pitchFamily="34" charset="0"/>
                <a:cs typeface="2  Nazanin" panose="00000400000000000000" pitchFamily="2" charset="-78"/>
              </a:rPr>
              <a:t>)</a:t>
            </a:r>
            <a:endParaRPr lang="en-US" sz="1600" b="1" dirty="0">
              <a:latin typeface="Calibri" panose="020F0502020204030204" pitchFamily="34" charset="0"/>
              <a:ea typeface="Calibri" panose="020F0502020204030204" pitchFamily="34" charset="0"/>
              <a:cs typeface="2  Nazanin" panose="00000400000000000000" pitchFamily="2" charset="-78"/>
            </a:endParaRPr>
          </a:p>
          <a:p>
            <a:pPr algn="ctr" rtl="1"/>
            <a:r>
              <a:rPr lang="fa-IR" sz="1600" b="1" dirty="0">
                <a:latin typeface="Calibri" panose="020F0502020204030204" pitchFamily="34" charset="0"/>
                <a:ea typeface="Calibri" panose="020F0502020204030204" pitchFamily="34" charset="0"/>
                <a:cs typeface="2  Nazanin" panose="00000400000000000000" pitchFamily="2" charset="-78"/>
              </a:rPr>
              <a:t>شورای مشورتی آمایش سرزمین(</a:t>
            </a:r>
            <a:r>
              <a:rPr lang="en-US" sz="1600" b="1" dirty="0" err="1">
                <a:latin typeface="Calibri" panose="020F0502020204030204" pitchFamily="34" charset="0"/>
                <a:ea typeface="Calibri" panose="020F0502020204030204" pitchFamily="34" charset="0"/>
                <a:cs typeface="2  Nazanin" panose="00000400000000000000" pitchFamily="2" charset="-78"/>
              </a:rPr>
              <a:t>Beirat</a:t>
            </a:r>
            <a:r>
              <a:rPr lang="en-US" sz="1600" b="1" dirty="0">
                <a:latin typeface="Calibri" panose="020F0502020204030204" pitchFamily="34" charset="0"/>
                <a:ea typeface="Calibri" panose="020F0502020204030204" pitchFamily="34" charset="0"/>
                <a:cs typeface="2  Nazanin" panose="00000400000000000000" pitchFamily="2" charset="-78"/>
              </a:rPr>
              <a:t> fur RO</a:t>
            </a:r>
            <a:r>
              <a:rPr lang="fa-IR" sz="1600" b="1" dirty="0">
                <a:latin typeface="Calibri" panose="020F0502020204030204" pitchFamily="34" charset="0"/>
                <a:ea typeface="Calibri" panose="020F0502020204030204" pitchFamily="34" charset="0"/>
                <a:cs typeface="2  Nazanin" panose="00000400000000000000" pitchFamily="2" charset="-78"/>
              </a:rPr>
              <a:t>)</a:t>
            </a:r>
            <a:endParaRPr lang="en-US" sz="1600" b="1" dirty="0">
              <a:latin typeface="Calibri" panose="020F0502020204030204" pitchFamily="34" charset="0"/>
              <a:ea typeface="Calibri" panose="020F0502020204030204" pitchFamily="34" charset="0"/>
              <a:cs typeface="2  Nazanin" panose="00000400000000000000" pitchFamily="2" charset="-78"/>
            </a:endParaRPr>
          </a:p>
        </p:txBody>
      </p:sp>
      <p:sp>
        <p:nvSpPr>
          <p:cNvPr id="4" name="Curved Left Arrow 3"/>
          <p:cNvSpPr/>
          <p:nvPr/>
        </p:nvSpPr>
        <p:spPr>
          <a:xfrm rot="21132943">
            <a:off x="8488552" y="1727680"/>
            <a:ext cx="563365" cy="24482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714382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نهاد های آمایش سرزمین</a:t>
            </a:r>
            <a:endParaRPr lang="en-US" altLang="en-US" sz="3600" dirty="0">
              <a:solidFill>
                <a:schemeClr val="bg1"/>
              </a:solidFill>
              <a:cs typeface="2  Kamran Outline" panose="00000400000000000000" pitchFamily="2" charset="-78"/>
            </a:endParaRPr>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فدراسیون</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مشترک</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لاندها</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وزارت فدرال ترابری ، ساختمان و مسکن</a:t>
            </a:r>
          </a:p>
          <a:p>
            <a:pPr algn="ctr" rtl="1"/>
            <a:r>
              <a:rPr lang="fa-IR" sz="1600" b="1" dirty="0">
                <a:latin typeface="Forte" panose="03060902040502070203" pitchFamily="66" charset="0"/>
                <a:cs typeface="2  Nazanin" panose="00000400000000000000" pitchFamily="2" charset="-78"/>
              </a:rPr>
              <a:t>این وزارتخانه برخلاف داتار ، ابزارهای اجرایی ، از جمله منابع مالی برای تخصیص در اختیار ندارد.و به اعتبار مسئولیت ایجاد هماهنگی میان برنامه های لاندها ، می توان آن را در تهیه برنامه های مذکور سهیم دانست.</a:t>
            </a:r>
          </a:p>
          <a:p>
            <a:pPr algn="ctr" rtl="1"/>
            <a:r>
              <a:rPr lang="fa-IR" sz="1600" b="1" dirty="0">
                <a:latin typeface="Forte" panose="03060902040502070203" pitchFamily="66" charset="0"/>
                <a:cs typeface="2  Nazanin" panose="00000400000000000000" pitchFamily="2" charset="-78"/>
              </a:rPr>
              <a:t>بنابر آنچه که گفته شد اهرم اجرایی وزارتخانه ، صرفا قانع کردن و واداشتن به وسیله اطلاع رسانی یا ایجاد هماهنگی از طریق اطلاع رسانی است</a:t>
            </a:r>
          </a:p>
          <a:p>
            <a:pPr algn="ctr" rtl="1"/>
            <a:r>
              <a:rPr lang="fa-IR" sz="2200" b="1" dirty="0">
                <a:latin typeface="Forte" panose="03060902040502070203" pitchFamily="66" charset="0"/>
                <a:cs typeface="2  Nazanin" panose="00000400000000000000" pitchFamily="2" charset="-78"/>
              </a:rPr>
              <a:t>دفتر فدرال ساختمان و آمایش سرزمین</a:t>
            </a:r>
          </a:p>
          <a:p>
            <a:pPr algn="ctr" rtl="1"/>
            <a:r>
              <a:rPr lang="fa-IR" sz="1600" b="1" dirty="0">
                <a:latin typeface="Forte" panose="03060902040502070203" pitchFamily="66" charset="0"/>
                <a:cs typeface="2  Nazanin" panose="00000400000000000000" pitchFamily="2" charset="-78"/>
              </a:rPr>
              <a:t>دفتر رسمی پژوهشی فدرال در چهارچوب مسئولیت های وزارت فدرال ترابری ، ساخمان و مسکن است.</a:t>
            </a:r>
          </a:p>
        </p:txBody>
      </p:sp>
      <p:sp>
        <p:nvSpPr>
          <p:cNvPr id="4" name="Curved Left Arrow 3"/>
          <p:cNvSpPr/>
          <p:nvPr/>
        </p:nvSpPr>
        <p:spPr>
          <a:xfrm rot="21132943">
            <a:off x="8488428" y="1727690"/>
            <a:ext cx="563365" cy="244643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6801408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25400" y="6121400"/>
            <a:ext cx="9105900" cy="495300"/>
          </a:xfrm>
          <a:custGeom>
            <a:avLst/>
            <a:gdLst>
              <a:gd name="connsiteX0" fmla="*/ 0 w 9105900"/>
              <a:gd name="connsiteY0" fmla="*/ 0 h 495300"/>
              <a:gd name="connsiteX1" fmla="*/ 5080000 w 9105900"/>
              <a:gd name="connsiteY1" fmla="*/ 495300 h 495300"/>
              <a:gd name="connsiteX2" fmla="*/ 9105900 w 9105900"/>
              <a:gd name="connsiteY2" fmla="*/ 0 h 495300"/>
            </a:gdLst>
            <a:ahLst/>
            <a:cxnLst>
              <a:cxn ang="0">
                <a:pos x="connsiteX0" y="connsiteY0"/>
              </a:cxn>
              <a:cxn ang="0">
                <a:pos x="connsiteX1" y="connsiteY1"/>
              </a:cxn>
              <a:cxn ang="0">
                <a:pos x="connsiteX2" y="connsiteY2"/>
              </a:cxn>
            </a:cxnLst>
            <a:rect l="l" t="t" r="r" b="b"/>
            <a:pathLst>
              <a:path w="9105900" h="495300">
                <a:moveTo>
                  <a:pt x="0" y="0"/>
                </a:moveTo>
                <a:cubicBezTo>
                  <a:pt x="1781175" y="247650"/>
                  <a:pt x="3562350" y="495300"/>
                  <a:pt x="5080000" y="495300"/>
                </a:cubicBezTo>
                <a:cubicBezTo>
                  <a:pt x="6597650" y="495300"/>
                  <a:pt x="8665633" y="156633"/>
                  <a:pt x="91059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400" y="6607151"/>
            <a:ext cx="658168" cy="2413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323850" y="0"/>
            <a:ext cx="8445500" cy="1125538"/>
          </a:xfrm>
        </p:spPr>
        <p:txBody>
          <a:bodyPr/>
          <a:lstStyle/>
          <a:p>
            <a:r>
              <a:rPr lang="fa-IR" altLang="en-US" sz="3600" dirty="0">
                <a:solidFill>
                  <a:schemeClr val="bg1"/>
                </a:solidFill>
                <a:cs typeface="2  Kamran Outline" panose="00000400000000000000" pitchFamily="2" charset="-78"/>
              </a:rPr>
              <a:t>نهاد های آمایش سرزمین</a:t>
            </a:r>
            <a:endParaRPr lang="en-US" altLang="en-US" sz="3600" dirty="0">
              <a:solidFill>
                <a:schemeClr val="bg1"/>
              </a:solidFill>
              <a:cs typeface="2  Kamran Outline" panose="00000400000000000000" pitchFamily="2" charset="-78"/>
            </a:endParaRPr>
          </a:p>
        </p:txBody>
      </p:sp>
      <p:sp>
        <p:nvSpPr>
          <p:cNvPr id="10" name="Rounded Rectangle 9"/>
          <p:cNvSpPr/>
          <p:nvPr/>
        </p:nvSpPr>
        <p:spPr>
          <a:xfrm>
            <a:off x="6400058"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فدراسیون</a:t>
            </a:r>
            <a:endParaRPr lang="en-US" sz="2400" b="1" dirty="0">
              <a:latin typeface="Forte" panose="03060902040502070203" pitchFamily="66" charset="0"/>
              <a:cs typeface="2  Nazanin" panose="00000400000000000000" pitchFamily="2" charset="-78"/>
            </a:endParaRPr>
          </a:p>
        </p:txBody>
      </p:sp>
      <p:sp>
        <p:nvSpPr>
          <p:cNvPr id="11" name="Rounded Rectangle 10"/>
          <p:cNvSpPr/>
          <p:nvPr/>
        </p:nvSpPr>
        <p:spPr>
          <a:xfrm>
            <a:off x="3613822" y="1484785"/>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مشترک</a:t>
            </a:r>
            <a:endParaRPr lang="en-US" sz="2400" b="1" dirty="0">
              <a:latin typeface="Forte" panose="03060902040502070203" pitchFamily="66" charset="0"/>
              <a:cs typeface="2  Nazanin" panose="00000400000000000000" pitchFamily="2" charset="-78"/>
            </a:endParaRPr>
          </a:p>
        </p:txBody>
      </p:sp>
      <p:sp>
        <p:nvSpPr>
          <p:cNvPr id="13" name="Rounded Rectangle 12"/>
          <p:cNvSpPr/>
          <p:nvPr/>
        </p:nvSpPr>
        <p:spPr>
          <a:xfrm>
            <a:off x="827586" y="1484784"/>
            <a:ext cx="1929059" cy="922437"/>
          </a:xfrm>
          <a:prstGeom prst="roundRect">
            <a:avLst>
              <a:gd name="adj" fmla="val 50000"/>
            </a:avLst>
          </a:prstGeom>
          <a:solidFill>
            <a:srgbClr val="0C788E"/>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نهاد های لاندها</a:t>
            </a:r>
            <a:endParaRPr lang="en-US" sz="2400" b="1" dirty="0">
              <a:latin typeface="Forte" panose="03060902040502070203" pitchFamily="66" charset="0"/>
              <a:cs typeface="2  Nazanin" panose="00000400000000000000" pitchFamily="2" charset="-78"/>
            </a:endParaRPr>
          </a:p>
        </p:txBody>
      </p:sp>
      <p:sp>
        <p:nvSpPr>
          <p:cNvPr id="14" name="Rounded Rectangle 13"/>
          <p:cNvSpPr/>
          <p:nvPr/>
        </p:nvSpPr>
        <p:spPr>
          <a:xfrm>
            <a:off x="683568" y="2773408"/>
            <a:ext cx="7847060" cy="3347993"/>
          </a:xfrm>
          <a:prstGeom prst="roundRect">
            <a:avLst/>
          </a:prstGeom>
          <a:solidFill>
            <a:srgbClr val="006666"/>
          </a:solidFill>
          <a:ln>
            <a:noFill/>
          </a:ln>
          <a:effectLst>
            <a:glow rad="139700">
              <a:schemeClr val="accent2">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tlCol="0" anchor="ctr"/>
          <a:lstStyle/>
          <a:p>
            <a:pPr algn="ctr" rtl="1"/>
            <a:r>
              <a:rPr lang="fa-IR" sz="2400" b="1" dirty="0">
                <a:latin typeface="Forte" panose="03060902040502070203" pitchFamily="66" charset="0"/>
                <a:cs typeface="2  Nazanin" panose="00000400000000000000" pitchFamily="2" charset="-78"/>
              </a:rPr>
              <a:t>کنفرانس وزرای آمایش سرزمین </a:t>
            </a:r>
          </a:p>
          <a:p>
            <a:pPr algn="ctr" rtl="1"/>
            <a:r>
              <a:rPr lang="fa-IR" sz="1600" b="1" dirty="0">
                <a:latin typeface="Forte" panose="03060902040502070203" pitchFamily="66" charset="0"/>
                <a:cs typeface="2  Nazanin" panose="00000400000000000000" pitchFamily="2" charset="-78"/>
              </a:rPr>
              <a:t>مهمترین نهاد مشترک فدراسیون و لاندها در 15 ژوئن 1967 در اجرای پاراگراف هشتم قانون آمایش سرزمین ناظر بر "رایزنی مشترک دولت مرکزی و لاندها درباره اصول یا مباحثی از آمایش سرزمین که بر سر آنها اختلاف نظر هست" </a:t>
            </a:r>
          </a:p>
          <a:p>
            <a:pPr algn="ctr" rtl="1"/>
            <a:r>
              <a:rPr lang="fa-IR" sz="2400" b="1" dirty="0">
                <a:latin typeface="Calibri" panose="020F0502020204030204" pitchFamily="34" charset="0"/>
                <a:ea typeface="Calibri" panose="020F0502020204030204" pitchFamily="34" charset="0"/>
                <a:cs typeface="2  Nazanin" panose="00000400000000000000" pitchFamily="2" charset="-78"/>
              </a:rPr>
              <a:t>فرهنگستان آمایش سرزمین (</a:t>
            </a:r>
            <a:r>
              <a:rPr lang="en-US" sz="2400" b="1" dirty="0">
                <a:latin typeface="Calibri" panose="020F0502020204030204" pitchFamily="34" charset="0"/>
                <a:ea typeface="Calibri" panose="020F0502020204030204" pitchFamily="34" charset="0"/>
                <a:cs typeface="2  Nazanin" panose="00000400000000000000" pitchFamily="2" charset="-78"/>
              </a:rPr>
              <a:t>ARL</a:t>
            </a:r>
            <a:r>
              <a:rPr lang="fa-IR" sz="2400" b="1" dirty="0">
                <a:latin typeface="Calibri" panose="020F0502020204030204" pitchFamily="34" charset="0"/>
                <a:ea typeface="Calibri" panose="020F0502020204030204" pitchFamily="34" charset="0"/>
                <a:cs typeface="2  Nazanin" panose="00000400000000000000" pitchFamily="2" charset="-78"/>
              </a:rPr>
              <a:t>)</a:t>
            </a:r>
          </a:p>
          <a:p>
            <a:pPr algn="ctr" rtl="1"/>
            <a:r>
              <a:rPr lang="fa-IR" sz="1600" b="1" dirty="0">
                <a:latin typeface="Forte" panose="03060902040502070203" pitchFamily="66" charset="0"/>
                <a:cs typeface="2  Nazanin" panose="00000400000000000000" pitchFamily="2" charset="-78"/>
              </a:rPr>
              <a:t>برای گسترش پژوهش در زمینه ی جهات گوناگون آمایش سرزمین تاسیس شده است. این فرهنگستان هدف های خود را با واسطه ی نهادهای علمی رشته های مرتبط دنبال می کند.</a:t>
            </a:r>
          </a:p>
        </p:txBody>
      </p:sp>
      <p:sp>
        <p:nvSpPr>
          <p:cNvPr id="4" name="Curved Left Arrow 3"/>
          <p:cNvSpPr/>
          <p:nvPr/>
        </p:nvSpPr>
        <p:spPr>
          <a:xfrm rot="21132943">
            <a:off x="5616317" y="1670945"/>
            <a:ext cx="563365" cy="112269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urved Right Arrow 14"/>
          <p:cNvSpPr/>
          <p:nvPr/>
        </p:nvSpPr>
        <p:spPr>
          <a:xfrm rot="320701">
            <a:off x="2977718" y="1669064"/>
            <a:ext cx="596752" cy="110597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95245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6915</TotalTime>
  <Words>3292</Words>
  <Application>Microsoft Office PowerPoint</Application>
  <PresentationFormat>On-screen Show (4:3)</PresentationFormat>
  <Paragraphs>281</Paragraphs>
  <Slides>27</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2  Kamran Outline</vt:lpstr>
      <vt:lpstr>2  Nazanin</vt:lpstr>
      <vt:lpstr>Arial</vt:lpstr>
      <vt:lpstr>B Homa</vt:lpstr>
      <vt:lpstr>B Nazanin</vt:lpstr>
      <vt:lpstr>Calibri</vt:lpstr>
      <vt:lpstr>Forte</vt:lpstr>
      <vt:lpstr>Times New Roman</vt:lpstr>
      <vt:lpstr>Diseño predeterminado</vt:lpstr>
      <vt:lpstr>PowerPoint Presentation</vt:lpstr>
      <vt:lpstr>مشخصات عمومی کشور آلمان</vt:lpstr>
      <vt:lpstr>مقدمه ای بر سوابق نظام برنامه ریزی در آلمان</vt:lpstr>
      <vt:lpstr>مقدمه ای بر سوابق نظام برنامه ریزی در آلمان</vt:lpstr>
      <vt:lpstr>تشکیلات حکومتی در آلمان </vt:lpstr>
      <vt:lpstr>مبانی حقوقی آمایش سرزمین</vt:lpstr>
      <vt:lpstr>نهاد های آمایش سرزمین</vt:lpstr>
      <vt:lpstr>نهاد های آمایش سرزمین</vt:lpstr>
      <vt:lpstr>نهاد های آمایش سرزمین</vt:lpstr>
      <vt:lpstr>نهاد های آمایش سرزمین</vt:lpstr>
      <vt:lpstr>جهت گیری ها واهداف آمایش در آلمان</vt:lpstr>
      <vt:lpstr>جهت گیری ها واهداف آمایش در آلمان</vt:lpstr>
      <vt:lpstr>جهت گیری ها واهداف آمایش در آلمان</vt:lpstr>
      <vt:lpstr>جهت گیری ها واهداف آمایش در آلمان</vt:lpstr>
      <vt:lpstr>جهت گیری ها واهداف آمایش در آلمان</vt:lpstr>
      <vt:lpstr>جهت گیری ها واهداف آمایش در آلمان</vt:lpstr>
      <vt:lpstr>جهت گیری ها واهداف آمایش در آلمان</vt:lpstr>
      <vt:lpstr>قانون جدیدآمایش سرزمین در سال 1997</vt:lpstr>
      <vt:lpstr>ابزارها و راهکارها</vt:lpstr>
      <vt:lpstr>ابزارها و راهکارها</vt:lpstr>
      <vt:lpstr>ابزارها و راهکارها</vt:lpstr>
      <vt:lpstr>ابزارها و راهکارها</vt:lpstr>
      <vt:lpstr>استراتژی های توسعه فضایی در سال 2006</vt:lpstr>
      <vt:lpstr>استراتژی های توسعه فضایی در سال 2006</vt:lpstr>
      <vt:lpstr>استراتژی های توسعه فضایی در سال 2006</vt:lpstr>
      <vt:lpstr>جمع بندی</vt:lpstr>
      <vt:lpstr>آموزه هایی برای ایران</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Mohammad</cp:lastModifiedBy>
  <cp:revision>862</cp:revision>
  <dcterms:created xsi:type="dcterms:W3CDTF">2010-05-23T14:28:12Z</dcterms:created>
  <dcterms:modified xsi:type="dcterms:W3CDTF">2019-09-16T12:17:21Z</dcterms:modified>
</cp:coreProperties>
</file>