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57" r:id="rId3"/>
    <p:sldId id="266" r:id="rId4"/>
    <p:sldId id="267" r:id="rId5"/>
    <p:sldId id="268" r:id="rId6"/>
    <p:sldId id="269" r:id="rId7"/>
    <p:sldId id="270" r:id="rId8"/>
    <p:sldId id="271" r:id="rId9"/>
    <p:sldId id="272" r:id="rId10"/>
    <p:sldId id="273" r:id="rId11"/>
    <p:sldId id="258" r:id="rId12"/>
    <p:sldId id="277" r:id="rId13"/>
    <p:sldId id="261" r:id="rId14"/>
    <p:sldId id="278" r:id="rId15"/>
    <p:sldId id="279" r:id="rId16"/>
    <p:sldId id="280" r:id="rId17"/>
    <p:sldId id="282" r:id="rId18"/>
    <p:sldId id="264" r:id="rId19"/>
    <p:sldId id="274" r:id="rId20"/>
    <p:sldId id="275" r:id="rId21"/>
    <p:sldId id="265" r:id="rId22"/>
    <p:sldId id="281" r:id="rId23"/>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5000" autoAdjust="0"/>
    <p:restoredTop sz="94660"/>
  </p:normalViewPr>
  <p:slideViewPr>
    <p:cSldViewPr snapToGrid="0">
      <p:cViewPr varScale="1">
        <p:scale>
          <a:sx n="80" d="100"/>
          <a:sy n="80" d="100"/>
        </p:scale>
        <p:origin x="180"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F399574-D8E7-4AD3-9756-F8B89A8BA19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76E4625-079D-4FFA-9946-FCFCED587540}">
      <dgm:prSet custT="1"/>
      <dgm:spPr>
        <a:solidFill>
          <a:srgbClr val="C00000"/>
        </a:solidFill>
      </dgm:spPr>
      <dgm:t>
        <a:bodyPr/>
        <a:lstStyle/>
        <a:p>
          <a:pPr algn="ctr" rtl="1"/>
          <a:r>
            <a:rPr lang="fa-IR" sz="2000" dirty="0" smtClean="0">
              <a:cs typeface="0 Soroosh" panose="00000400000000000000" pitchFamily="2" charset="-78"/>
            </a:rPr>
            <a:t>برای دستیابی به اهداف استراتژیک</a:t>
          </a:r>
          <a:endParaRPr lang="en-US" sz="2000" dirty="0" smtClean="0">
            <a:cs typeface="0 Soroosh" panose="00000400000000000000" pitchFamily="2" charset="-78"/>
          </a:endParaRPr>
        </a:p>
      </dgm:t>
    </dgm:pt>
    <dgm:pt modelId="{A4B0673C-9334-4E62-8A3F-364923ECF36F}" type="sibTrans" cxnId="{0A68136D-7213-4C7E-92F8-4EFF7BD3737B}">
      <dgm:prSet/>
      <dgm:spPr/>
      <dgm:t>
        <a:bodyPr/>
        <a:lstStyle/>
        <a:p>
          <a:endParaRPr lang="en-US"/>
        </a:p>
      </dgm:t>
    </dgm:pt>
    <dgm:pt modelId="{B7402114-1196-4662-A176-AD5A94A71540}" type="parTrans" cxnId="{0A68136D-7213-4C7E-92F8-4EFF7BD3737B}">
      <dgm:prSet/>
      <dgm:spPr/>
      <dgm:t>
        <a:bodyPr/>
        <a:lstStyle/>
        <a:p>
          <a:endParaRPr lang="en-US"/>
        </a:p>
      </dgm:t>
    </dgm:pt>
    <dgm:pt modelId="{08067B9E-A003-463B-9DAA-3F7173741EB8}" type="pres">
      <dgm:prSet presAssocID="{3F399574-D8E7-4AD3-9756-F8B89A8BA19F}" presName="linear" presStyleCnt="0">
        <dgm:presLayoutVars>
          <dgm:animLvl val="lvl"/>
          <dgm:resizeHandles val="exact"/>
        </dgm:presLayoutVars>
      </dgm:prSet>
      <dgm:spPr/>
      <dgm:t>
        <a:bodyPr/>
        <a:lstStyle/>
        <a:p>
          <a:endParaRPr lang="en-US"/>
        </a:p>
      </dgm:t>
    </dgm:pt>
    <dgm:pt modelId="{64C0D251-3499-4E7A-9471-BF5E3FEE319A}" type="pres">
      <dgm:prSet presAssocID="{E76E4625-079D-4FFA-9946-FCFCED587540}" presName="parentText" presStyleLbl="node1" presStyleIdx="0" presStyleCnt="1" custScaleY="110562" custLinFactY="-400000" custLinFactNeighborX="1425" custLinFactNeighborY="-499019">
        <dgm:presLayoutVars>
          <dgm:chMax val="0"/>
          <dgm:bulletEnabled val="1"/>
        </dgm:presLayoutVars>
      </dgm:prSet>
      <dgm:spPr/>
      <dgm:t>
        <a:bodyPr/>
        <a:lstStyle/>
        <a:p>
          <a:endParaRPr lang="en-US"/>
        </a:p>
      </dgm:t>
    </dgm:pt>
  </dgm:ptLst>
  <dgm:cxnLst>
    <dgm:cxn modelId="{BCE16BD1-EE27-4FB0-B4A0-5A76D01CDD47}" type="presOf" srcId="{3F399574-D8E7-4AD3-9756-F8B89A8BA19F}" destId="{08067B9E-A003-463B-9DAA-3F7173741EB8}" srcOrd="0" destOrd="0" presId="urn:microsoft.com/office/officeart/2005/8/layout/vList2"/>
    <dgm:cxn modelId="{9C6A04CF-7357-456C-BAF9-708F902A7ADE}" type="presOf" srcId="{E76E4625-079D-4FFA-9946-FCFCED587540}" destId="{64C0D251-3499-4E7A-9471-BF5E3FEE319A}" srcOrd="0" destOrd="0" presId="urn:microsoft.com/office/officeart/2005/8/layout/vList2"/>
    <dgm:cxn modelId="{0A68136D-7213-4C7E-92F8-4EFF7BD3737B}" srcId="{3F399574-D8E7-4AD3-9756-F8B89A8BA19F}" destId="{E76E4625-079D-4FFA-9946-FCFCED587540}" srcOrd="0" destOrd="0" parTransId="{B7402114-1196-4662-A176-AD5A94A71540}" sibTransId="{A4B0673C-9334-4E62-8A3F-364923ECF36F}"/>
    <dgm:cxn modelId="{57ED7F0D-287D-4E64-A71F-116CD1D0F093}" type="presParOf" srcId="{08067B9E-A003-463B-9DAA-3F7173741EB8}" destId="{64C0D251-3499-4E7A-9471-BF5E3FEE319A}"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F399574-D8E7-4AD3-9756-F8B89A8BA19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76E4625-079D-4FFA-9946-FCFCED587540}">
      <dgm:prSet custT="1"/>
      <dgm:spPr>
        <a:solidFill>
          <a:srgbClr val="C00000"/>
        </a:solidFill>
      </dgm:spPr>
      <dgm:t>
        <a:bodyPr/>
        <a:lstStyle/>
        <a:p>
          <a:pPr algn="ctr" rtl="1"/>
          <a:r>
            <a:rPr lang="fa-IR" sz="2000" dirty="0" smtClean="0">
              <a:cs typeface="0 Soroosh" panose="00000400000000000000" pitchFamily="2" charset="-78"/>
            </a:rPr>
            <a:t>برای افزایش کیفیت با استفاده از منابع کمتر</a:t>
          </a:r>
          <a:endParaRPr lang="en-US" sz="2000" dirty="0" smtClean="0">
            <a:cs typeface="0 Soroosh" panose="00000400000000000000" pitchFamily="2" charset="-78"/>
          </a:endParaRPr>
        </a:p>
      </dgm:t>
    </dgm:pt>
    <dgm:pt modelId="{A4B0673C-9334-4E62-8A3F-364923ECF36F}" type="sibTrans" cxnId="{0A68136D-7213-4C7E-92F8-4EFF7BD3737B}">
      <dgm:prSet/>
      <dgm:spPr/>
      <dgm:t>
        <a:bodyPr/>
        <a:lstStyle/>
        <a:p>
          <a:endParaRPr lang="en-US"/>
        </a:p>
      </dgm:t>
    </dgm:pt>
    <dgm:pt modelId="{B7402114-1196-4662-A176-AD5A94A71540}" type="parTrans" cxnId="{0A68136D-7213-4C7E-92F8-4EFF7BD3737B}">
      <dgm:prSet/>
      <dgm:spPr/>
      <dgm:t>
        <a:bodyPr/>
        <a:lstStyle/>
        <a:p>
          <a:endParaRPr lang="en-US"/>
        </a:p>
      </dgm:t>
    </dgm:pt>
    <dgm:pt modelId="{08067B9E-A003-463B-9DAA-3F7173741EB8}" type="pres">
      <dgm:prSet presAssocID="{3F399574-D8E7-4AD3-9756-F8B89A8BA19F}" presName="linear" presStyleCnt="0">
        <dgm:presLayoutVars>
          <dgm:animLvl val="lvl"/>
          <dgm:resizeHandles val="exact"/>
        </dgm:presLayoutVars>
      </dgm:prSet>
      <dgm:spPr/>
      <dgm:t>
        <a:bodyPr/>
        <a:lstStyle/>
        <a:p>
          <a:endParaRPr lang="en-US"/>
        </a:p>
      </dgm:t>
    </dgm:pt>
    <dgm:pt modelId="{64C0D251-3499-4E7A-9471-BF5E3FEE319A}" type="pres">
      <dgm:prSet presAssocID="{E76E4625-079D-4FFA-9946-FCFCED587540}" presName="parentText" presStyleLbl="node1" presStyleIdx="0" presStyleCnt="1" custScaleY="110562" custLinFactNeighborY="2319">
        <dgm:presLayoutVars>
          <dgm:chMax val="0"/>
          <dgm:bulletEnabled val="1"/>
        </dgm:presLayoutVars>
      </dgm:prSet>
      <dgm:spPr/>
      <dgm:t>
        <a:bodyPr/>
        <a:lstStyle/>
        <a:p>
          <a:endParaRPr lang="en-US"/>
        </a:p>
      </dgm:t>
    </dgm:pt>
  </dgm:ptLst>
  <dgm:cxnLst>
    <dgm:cxn modelId="{AB5839DA-BDCB-460A-BF3A-CDE0034C956F}" type="presOf" srcId="{3F399574-D8E7-4AD3-9756-F8B89A8BA19F}" destId="{08067B9E-A003-463B-9DAA-3F7173741EB8}" srcOrd="0" destOrd="0" presId="urn:microsoft.com/office/officeart/2005/8/layout/vList2"/>
    <dgm:cxn modelId="{0A68136D-7213-4C7E-92F8-4EFF7BD3737B}" srcId="{3F399574-D8E7-4AD3-9756-F8B89A8BA19F}" destId="{E76E4625-079D-4FFA-9946-FCFCED587540}" srcOrd="0" destOrd="0" parTransId="{B7402114-1196-4662-A176-AD5A94A71540}" sibTransId="{A4B0673C-9334-4E62-8A3F-364923ECF36F}"/>
    <dgm:cxn modelId="{3EAD2D35-5B55-42F9-84E8-108EFAE613D0}" type="presOf" srcId="{E76E4625-079D-4FFA-9946-FCFCED587540}" destId="{64C0D251-3499-4E7A-9471-BF5E3FEE319A}" srcOrd="0" destOrd="0" presId="urn:microsoft.com/office/officeart/2005/8/layout/vList2"/>
    <dgm:cxn modelId="{974DFE5A-B958-4D8A-9BAE-1DCBBAFAB283}" type="presParOf" srcId="{08067B9E-A003-463B-9DAA-3F7173741EB8}" destId="{64C0D251-3499-4E7A-9471-BF5E3FEE319A}" srcOrd="0"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F399574-D8E7-4AD3-9756-F8B89A8BA19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76E4625-079D-4FFA-9946-FCFCED587540}">
      <dgm:prSet custT="1"/>
      <dgm:spPr>
        <a:solidFill>
          <a:srgbClr val="C00000"/>
        </a:solidFill>
      </dgm:spPr>
      <dgm:t>
        <a:bodyPr/>
        <a:lstStyle/>
        <a:p>
          <a:pPr algn="ctr" rtl="1"/>
          <a:r>
            <a:rPr lang="fa-IR" sz="2000" dirty="0" smtClean="0">
              <a:cs typeface="0 Soroosh" panose="00000400000000000000" pitchFamily="2" charset="-78"/>
            </a:rPr>
            <a:t>برای از بین بردن تلاشها و هزینه‌های اضافی</a:t>
          </a:r>
          <a:endParaRPr lang="en-US" sz="2000" dirty="0" smtClean="0">
            <a:cs typeface="0 Soroosh" panose="00000400000000000000" pitchFamily="2" charset="-78"/>
          </a:endParaRPr>
        </a:p>
      </dgm:t>
    </dgm:pt>
    <dgm:pt modelId="{A4B0673C-9334-4E62-8A3F-364923ECF36F}" type="sibTrans" cxnId="{0A68136D-7213-4C7E-92F8-4EFF7BD3737B}">
      <dgm:prSet/>
      <dgm:spPr/>
      <dgm:t>
        <a:bodyPr/>
        <a:lstStyle/>
        <a:p>
          <a:endParaRPr lang="en-US"/>
        </a:p>
      </dgm:t>
    </dgm:pt>
    <dgm:pt modelId="{B7402114-1196-4662-A176-AD5A94A71540}" type="parTrans" cxnId="{0A68136D-7213-4C7E-92F8-4EFF7BD3737B}">
      <dgm:prSet/>
      <dgm:spPr/>
      <dgm:t>
        <a:bodyPr/>
        <a:lstStyle/>
        <a:p>
          <a:endParaRPr lang="en-US"/>
        </a:p>
      </dgm:t>
    </dgm:pt>
    <dgm:pt modelId="{08067B9E-A003-463B-9DAA-3F7173741EB8}" type="pres">
      <dgm:prSet presAssocID="{3F399574-D8E7-4AD3-9756-F8B89A8BA19F}" presName="linear" presStyleCnt="0">
        <dgm:presLayoutVars>
          <dgm:animLvl val="lvl"/>
          <dgm:resizeHandles val="exact"/>
        </dgm:presLayoutVars>
      </dgm:prSet>
      <dgm:spPr/>
      <dgm:t>
        <a:bodyPr/>
        <a:lstStyle/>
        <a:p>
          <a:endParaRPr lang="en-US"/>
        </a:p>
      </dgm:t>
    </dgm:pt>
    <dgm:pt modelId="{64C0D251-3499-4E7A-9471-BF5E3FEE319A}" type="pres">
      <dgm:prSet presAssocID="{E76E4625-079D-4FFA-9946-FCFCED587540}" presName="parentText" presStyleLbl="node1" presStyleIdx="0" presStyleCnt="1" custScaleY="110562" custLinFactNeighborX="-204" custLinFactNeighborY="-21052">
        <dgm:presLayoutVars>
          <dgm:chMax val="0"/>
          <dgm:bulletEnabled val="1"/>
        </dgm:presLayoutVars>
      </dgm:prSet>
      <dgm:spPr/>
      <dgm:t>
        <a:bodyPr/>
        <a:lstStyle/>
        <a:p>
          <a:endParaRPr lang="en-US"/>
        </a:p>
      </dgm:t>
    </dgm:pt>
  </dgm:ptLst>
  <dgm:cxnLst>
    <dgm:cxn modelId="{E1B16036-F411-4117-81B9-5B6122F0EC27}" type="presOf" srcId="{3F399574-D8E7-4AD3-9756-F8B89A8BA19F}" destId="{08067B9E-A003-463B-9DAA-3F7173741EB8}" srcOrd="0" destOrd="0" presId="urn:microsoft.com/office/officeart/2005/8/layout/vList2"/>
    <dgm:cxn modelId="{0A68136D-7213-4C7E-92F8-4EFF7BD3737B}" srcId="{3F399574-D8E7-4AD3-9756-F8B89A8BA19F}" destId="{E76E4625-079D-4FFA-9946-FCFCED587540}" srcOrd="0" destOrd="0" parTransId="{B7402114-1196-4662-A176-AD5A94A71540}" sibTransId="{A4B0673C-9334-4E62-8A3F-364923ECF36F}"/>
    <dgm:cxn modelId="{F4E986D1-B887-4D4D-BF8E-FB473D5D2F0E}" type="presOf" srcId="{E76E4625-079D-4FFA-9946-FCFCED587540}" destId="{64C0D251-3499-4E7A-9471-BF5E3FEE319A}" srcOrd="0" destOrd="0" presId="urn:microsoft.com/office/officeart/2005/8/layout/vList2"/>
    <dgm:cxn modelId="{4ABCD684-EF63-4661-93BF-0D772EF101EF}" type="presParOf" srcId="{08067B9E-A003-463B-9DAA-3F7173741EB8}" destId="{64C0D251-3499-4E7A-9471-BF5E3FEE319A}" srcOrd="0" destOrd="0" presId="urn:microsoft.com/office/officeart/2005/8/layout/vList2"/>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F399574-D8E7-4AD3-9756-F8B89A8BA19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76E4625-079D-4FFA-9946-FCFCED587540}">
      <dgm:prSet custT="1"/>
      <dgm:spPr>
        <a:solidFill>
          <a:srgbClr val="C00000"/>
        </a:solidFill>
      </dgm:spPr>
      <dgm:t>
        <a:bodyPr/>
        <a:lstStyle/>
        <a:p>
          <a:pPr algn="ctr" rtl="1"/>
          <a:r>
            <a:rPr lang="fa-IR" sz="2000" dirty="0" smtClean="0">
              <a:cs typeface="0 Soroosh" panose="00000400000000000000" pitchFamily="2" charset="-78"/>
            </a:rPr>
            <a:t>برای شناسایی اولویت ذینفعان و تحقق انتظارات آنها</a:t>
          </a:r>
          <a:endParaRPr lang="en-US" sz="2000" dirty="0" smtClean="0">
            <a:cs typeface="0 Soroosh" panose="00000400000000000000" pitchFamily="2" charset="-78"/>
          </a:endParaRPr>
        </a:p>
      </dgm:t>
    </dgm:pt>
    <dgm:pt modelId="{A4B0673C-9334-4E62-8A3F-364923ECF36F}" type="sibTrans" cxnId="{0A68136D-7213-4C7E-92F8-4EFF7BD3737B}">
      <dgm:prSet/>
      <dgm:spPr/>
      <dgm:t>
        <a:bodyPr/>
        <a:lstStyle/>
        <a:p>
          <a:endParaRPr lang="en-US"/>
        </a:p>
      </dgm:t>
    </dgm:pt>
    <dgm:pt modelId="{B7402114-1196-4662-A176-AD5A94A71540}" type="parTrans" cxnId="{0A68136D-7213-4C7E-92F8-4EFF7BD3737B}">
      <dgm:prSet/>
      <dgm:spPr/>
      <dgm:t>
        <a:bodyPr/>
        <a:lstStyle/>
        <a:p>
          <a:endParaRPr lang="en-US"/>
        </a:p>
      </dgm:t>
    </dgm:pt>
    <dgm:pt modelId="{08067B9E-A003-463B-9DAA-3F7173741EB8}" type="pres">
      <dgm:prSet presAssocID="{3F399574-D8E7-4AD3-9756-F8B89A8BA19F}" presName="linear" presStyleCnt="0">
        <dgm:presLayoutVars>
          <dgm:animLvl val="lvl"/>
          <dgm:resizeHandles val="exact"/>
        </dgm:presLayoutVars>
      </dgm:prSet>
      <dgm:spPr/>
      <dgm:t>
        <a:bodyPr/>
        <a:lstStyle/>
        <a:p>
          <a:endParaRPr lang="en-US"/>
        </a:p>
      </dgm:t>
    </dgm:pt>
    <dgm:pt modelId="{64C0D251-3499-4E7A-9471-BF5E3FEE319A}" type="pres">
      <dgm:prSet presAssocID="{E76E4625-079D-4FFA-9946-FCFCED587540}" presName="parentText" presStyleLbl="node1" presStyleIdx="0" presStyleCnt="1" custScaleY="110562" custLinFactNeighborX="-408" custLinFactNeighborY="-21052">
        <dgm:presLayoutVars>
          <dgm:chMax val="0"/>
          <dgm:bulletEnabled val="1"/>
        </dgm:presLayoutVars>
      </dgm:prSet>
      <dgm:spPr/>
      <dgm:t>
        <a:bodyPr/>
        <a:lstStyle/>
        <a:p>
          <a:endParaRPr lang="en-US"/>
        </a:p>
      </dgm:t>
    </dgm:pt>
  </dgm:ptLst>
  <dgm:cxnLst>
    <dgm:cxn modelId="{E2E239E0-6BAF-49EC-863B-D09965BFF7E4}" type="presOf" srcId="{3F399574-D8E7-4AD3-9756-F8B89A8BA19F}" destId="{08067B9E-A003-463B-9DAA-3F7173741EB8}" srcOrd="0" destOrd="0" presId="urn:microsoft.com/office/officeart/2005/8/layout/vList2"/>
    <dgm:cxn modelId="{0A68136D-7213-4C7E-92F8-4EFF7BD3737B}" srcId="{3F399574-D8E7-4AD3-9756-F8B89A8BA19F}" destId="{E76E4625-079D-4FFA-9946-FCFCED587540}" srcOrd="0" destOrd="0" parTransId="{B7402114-1196-4662-A176-AD5A94A71540}" sibTransId="{A4B0673C-9334-4E62-8A3F-364923ECF36F}"/>
    <dgm:cxn modelId="{3E3CFE21-901B-411F-AE4D-32B983A66F67}" type="presOf" srcId="{E76E4625-079D-4FFA-9946-FCFCED587540}" destId="{64C0D251-3499-4E7A-9471-BF5E3FEE319A}" srcOrd="0" destOrd="0" presId="urn:microsoft.com/office/officeart/2005/8/layout/vList2"/>
    <dgm:cxn modelId="{8F79D308-7F51-4CC0-9EB9-B6117EBE46D1}" type="presParOf" srcId="{08067B9E-A003-463B-9DAA-3F7173741EB8}" destId="{64C0D251-3499-4E7A-9471-BF5E3FEE319A}" srcOrd="0" destOrd="0" presId="urn:microsoft.com/office/officeart/2005/8/layout/vList2"/>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F399574-D8E7-4AD3-9756-F8B89A8BA19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76E4625-079D-4FFA-9946-FCFCED587540}">
      <dgm:prSet custT="1"/>
      <dgm:spPr>
        <a:solidFill>
          <a:srgbClr val="C00000"/>
        </a:solidFill>
      </dgm:spPr>
      <dgm:t>
        <a:bodyPr/>
        <a:lstStyle/>
        <a:p>
          <a:pPr algn="ctr" rtl="1"/>
          <a:r>
            <a:rPr lang="fa-IR" sz="2000" dirty="0" smtClean="0">
              <a:cs typeface="0 Soroosh" panose="00000400000000000000" pitchFamily="2" charset="-78"/>
            </a:rPr>
            <a:t>برای مسیریابی پیشرفت</a:t>
          </a:r>
          <a:endParaRPr lang="en-US" sz="2000" dirty="0" smtClean="0">
            <a:cs typeface="0 Soroosh" panose="00000400000000000000" pitchFamily="2" charset="-78"/>
          </a:endParaRPr>
        </a:p>
      </dgm:t>
    </dgm:pt>
    <dgm:pt modelId="{A4B0673C-9334-4E62-8A3F-364923ECF36F}" type="sibTrans" cxnId="{0A68136D-7213-4C7E-92F8-4EFF7BD3737B}">
      <dgm:prSet/>
      <dgm:spPr/>
      <dgm:t>
        <a:bodyPr/>
        <a:lstStyle/>
        <a:p>
          <a:endParaRPr lang="en-US"/>
        </a:p>
      </dgm:t>
    </dgm:pt>
    <dgm:pt modelId="{B7402114-1196-4662-A176-AD5A94A71540}" type="parTrans" cxnId="{0A68136D-7213-4C7E-92F8-4EFF7BD3737B}">
      <dgm:prSet/>
      <dgm:spPr/>
      <dgm:t>
        <a:bodyPr/>
        <a:lstStyle/>
        <a:p>
          <a:endParaRPr lang="en-US"/>
        </a:p>
      </dgm:t>
    </dgm:pt>
    <dgm:pt modelId="{08067B9E-A003-463B-9DAA-3F7173741EB8}" type="pres">
      <dgm:prSet presAssocID="{3F399574-D8E7-4AD3-9756-F8B89A8BA19F}" presName="linear" presStyleCnt="0">
        <dgm:presLayoutVars>
          <dgm:animLvl val="lvl"/>
          <dgm:resizeHandles val="exact"/>
        </dgm:presLayoutVars>
      </dgm:prSet>
      <dgm:spPr/>
      <dgm:t>
        <a:bodyPr/>
        <a:lstStyle/>
        <a:p>
          <a:endParaRPr lang="en-US"/>
        </a:p>
      </dgm:t>
    </dgm:pt>
    <dgm:pt modelId="{64C0D251-3499-4E7A-9471-BF5E3FEE319A}" type="pres">
      <dgm:prSet presAssocID="{E76E4625-079D-4FFA-9946-FCFCED587540}" presName="parentText" presStyleLbl="node1" presStyleIdx="0" presStyleCnt="1" custScaleY="110562" custLinFactY="-400000" custLinFactNeighborX="1425" custLinFactNeighborY="-499019">
        <dgm:presLayoutVars>
          <dgm:chMax val="0"/>
          <dgm:bulletEnabled val="1"/>
        </dgm:presLayoutVars>
      </dgm:prSet>
      <dgm:spPr/>
      <dgm:t>
        <a:bodyPr/>
        <a:lstStyle/>
        <a:p>
          <a:endParaRPr lang="en-US"/>
        </a:p>
      </dgm:t>
    </dgm:pt>
  </dgm:ptLst>
  <dgm:cxnLst>
    <dgm:cxn modelId="{FEA466A6-B9E5-4CDC-91BD-10E8F9448182}" type="presOf" srcId="{E76E4625-079D-4FFA-9946-FCFCED587540}" destId="{64C0D251-3499-4E7A-9471-BF5E3FEE319A}" srcOrd="0" destOrd="0" presId="urn:microsoft.com/office/officeart/2005/8/layout/vList2"/>
    <dgm:cxn modelId="{0A68136D-7213-4C7E-92F8-4EFF7BD3737B}" srcId="{3F399574-D8E7-4AD3-9756-F8B89A8BA19F}" destId="{E76E4625-079D-4FFA-9946-FCFCED587540}" srcOrd="0" destOrd="0" parTransId="{B7402114-1196-4662-A176-AD5A94A71540}" sibTransId="{A4B0673C-9334-4E62-8A3F-364923ECF36F}"/>
    <dgm:cxn modelId="{E941D97E-2EE6-4127-913F-BF53AE8C6E43}" type="presOf" srcId="{3F399574-D8E7-4AD3-9756-F8B89A8BA19F}" destId="{08067B9E-A003-463B-9DAA-3F7173741EB8}" srcOrd="0" destOrd="0" presId="urn:microsoft.com/office/officeart/2005/8/layout/vList2"/>
    <dgm:cxn modelId="{2C7B39E9-C52F-4466-8948-31A7E2D0C133}" type="presParOf" srcId="{08067B9E-A003-463B-9DAA-3F7173741EB8}" destId="{64C0D251-3499-4E7A-9471-BF5E3FEE319A}" srcOrd="0" destOrd="0" presId="urn:microsoft.com/office/officeart/2005/8/layout/vList2"/>
  </dgm:cxnLst>
  <dgm:bg/>
  <dgm:whole/>
  <dgm:extLst>
    <a:ext uri="http://schemas.microsoft.com/office/drawing/2008/diagram">
      <dsp:dataModelExt xmlns:dsp="http://schemas.microsoft.com/office/drawing/2008/diagram" relId="rId2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F399574-D8E7-4AD3-9756-F8B89A8BA19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76E4625-079D-4FFA-9946-FCFCED587540}">
      <dgm:prSet custT="1"/>
      <dgm:spPr>
        <a:solidFill>
          <a:srgbClr val="C00000"/>
        </a:solidFill>
      </dgm:spPr>
      <dgm:t>
        <a:bodyPr/>
        <a:lstStyle/>
        <a:p>
          <a:pPr algn="ctr" rtl="1"/>
          <a:r>
            <a:rPr lang="fa-IR" sz="2000" dirty="0" smtClean="0">
              <a:cs typeface="0 Soroosh" panose="00000400000000000000" pitchFamily="2" charset="-78"/>
            </a:rPr>
            <a:t>برای ارزیابی تغییرات فرایند و بهبود مستمر</a:t>
          </a:r>
          <a:endParaRPr lang="en-US" sz="2000" dirty="0" smtClean="0">
            <a:cs typeface="0 Soroosh" panose="00000400000000000000" pitchFamily="2" charset="-78"/>
          </a:endParaRPr>
        </a:p>
      </dgm:t>
    </dgm:pt>
    <dgm:pt modelId="{A4B0673C-9334-4E62-8A3F-364923ECF36F}" type="sibTrans" cxnId="{0A68136D-7213-4C7E-92F8-4EFF7BD3737B}">
      <dgm:prSet/>
      <dgm:spPr/>
      <dgm:t>
        <a:bodyPr/>
        <a:lstStyle/>
        <a:p>
          <a:endParaRPr lang="en-US"/>
        </a:p>
      </dgm:t>
    </dgm:pt>
    <dgm:pt modelId="{B7402114-1196-4662-A176-AD5A94A71540}" type="parTrans" cxnId="{0A68136D-7213-4C7E-92F8-4EFF7BD3737B}">
      <dgm:prSet/>
      <dgm:spPr/>
      <dgm:t>
        <a:bodyPr/>
        <a:lstStyle/>
        <a:p>
          <a:endParaRPr lang="en-US"/>
        </a:p>
      </dgm:t>
    </dgm:pt>
    <dgm:pt modelId="{08067B9E-A003-463B-9DAA-3F7173741EB8}" type="pres">
      <dgm:prSet presAssocID="{3F399574-D8E7-4AD3-9756-F8B89A8BA19F}" presName="linear" presStyleCnt="0">
        <dgm:presLayoutVars>
          <dgm:animLvl val="lvl"/>
          <dgm:resizeHandles val="exact"/>
        </dgm:presLayoutVars>
      </dgm:prSet>
      <dgm:spPr/>
      <dgm:t>
        <a:bodyPr/>
        <a:lstStyle/>
        <a:p>
          <a:endParaRPr lang="en-US"/>
        </a:p>
      </dgm:t>
    </dgm:pt>
    <dgm:pt modelId="{64C0D251-3499-4E7A-9471-BF5E3FEE319A}" type="pres">
      <dgm:prSet presAssocID="{E76E4625-079D-4FFA-9946-FCFCED587540}" presName="parentText" presStyleLbl="node1" presStyleIdx="0" presStyleCnt="1" custScaleY="110562" custLinFactNeighborX="-204" custLinFactNeighborY="-21052">
        <dgm:presLayoutVars>
          <dgm:chMax val="0"/>
          <dgm:bulletEnabled val="1"/>
        </dgm:presLayoutVars>
      </dgm:prSet>
      <dgm:spPr/>
      <dgm:t>
        <a:bodyPr/>
        <a:lstStyle/>
        <a:p>
          <a:endParaRPr lang="en-US"/>
        </a:p>
      </dgm:t>
    </dgm:pt>
  </dgm:ptLst>
  <dgm:cxnLst>
    <dgm:cxn modelId="{65B44142-1EB2-4ECA-9CC2-FEC998EA8612}" type="presOf" srcId="{E76E4625-079D-4FFA-9946-FCFCED587540}" destId="{64C0D251-3499-4E7A-9471-BF5E3FEE319A}" srcOrd="0" destOrd="0" presId="urn:microsoft.com/office/officeart/2005/8/layout/vList2"/>
    <dgm:cxn modelId="{0A68136D-7213-4C7E-92F8-4EFF7BD3737B}" srcId="{3F399574-D8E7-4AD3-9756-F8B89A8BA19F}" destId="{E76E4625-079D-4FFA-9946-FCFCED587540}" srcOrd="0" destOrd="0" parTransId="{B7402114-1196-4662-A176-AD5A94A71540}" sibTransId="{A4B0673C-9334-4E62-8A3F-364923ECF36F}"/>
    <dgm:cxn modelId="{76733DEF-1000-41F3-96DB-EA3BAE61AB56}" type="presOf" srcId="{3F399574-D8E7-4AD3-9756-F8B89A8BA19F}" destId="{08067B9E-A003-463B-9DAA-3F7173741EB8}" srcOrd="0" destOrd="0" presId="urn:microsoft.com/office/officeart/2005/8/layout/vList2"/>
    <dgm:cxn modelId="{59F4582F-71E6-4110-9C07-4B768426B330}" type="presParOf" srcId="{08067B9E-A003-463B-9DAA-3F7173741EB8}" destId="{64C0D251-3499-4E7A-9471-BF5E3FEE319A}" srcOrd="0" destOrd="0" presId="urn:microsoft.com/office/officeart/2005/8/layout/vList2"/>
  </dgm:cxnLst>
  <dgm:bg/>
  <dgm:whole/>
  <dgm:extLst>
    <a:ext uri="http://schemas.microsoft.com/office/drawing/2008/diagram">
      <dsp:dataModelExt xmlns:dsp="http://schemas.microsoft.com/office/drawing/2008/diagram" relId="rId31"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F399574-D8E7-4AD3-9756-F8B89A8BA19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76E4625-079D-4FFA-9946-FCFCED587540}">
      <dgm:prSet custT="1"/>
      <dgm:spPr>
        <a:solidFill>
          <a:srgbClr val="C00000"/>
        </a:solidFill>
      </dgm:spPr>
      <dgm:t>
        <a:bodyPr/>
        <a:lstStyle/>
        <a:p>
          <a:pPr algn="ctr" rtl="1"/>
          <a:r>
            <a:rPr lang="fa-IR" sz="2000" dirty="0" smtClean="0">
              <a:cs typeface="0 Soroosh" panose="00000400000000000000" pitchFamily="2" charset="-78"/>
            </a:rPr>
            <a:t>برای افزایش مسئولیت</a:t>
          </a:r>
          <a:endParaRPr lang="en-US" sz="2000" dirty="0" smtClean="0">
            <a:cs typeface="0 Soroosh" panose="00000400000000000000" pitchFamily="2" charset="-78"/>
          </a:endParaRPr>
        </a:p>
      </dgm:t>
    </dgm:pt>
    <dgm:pt modelId="{A4B0673C-9334-4E62-8A3F-364923ECF36F}" type="sibTrans" cxnId="{0A68136D-7213-4C7E-92F8-4EFF7BD3737B}">
      <dgm:prSet/>
      <dgm:spPr/>
      <dgm:t>
        <a:bodyPr/>
        <a:lstStyle/>
        <a:p>
          <a:endParaRPr lang="en-US"/>
        </a:p>
      </dgm:t>
    </dgm:pt>
    <dgm:pt modelId="{B7402114-1196-4662-A176-AD5A94A71540}" type="parTrans" cxnId="{0A68136D-7213-4C7E-92F8-4EFF7BD3737B}">
      <dgm:prSet/>
      <dgm:spPr/>
      <dgm:t>
        <a:bodyPr/>
        <a:lstStyle/>
        <a:p>
          <a:endParaRPr lang="en-US"/>
        </a:p>
      </dgm:t>
    </dgm:pt>
    <dgm:pt modelId="{08067B9E-A003-463B-9DAA-3F7173741EB8}" type="pres">
      <dgm:prSet presAssocID="{3F399574-D8E7-4AD3-9756-F8B89A8BA19F}" presName="linear" presStyleCnt="0">
        <dgm:presLayoutVars>
          <dgm:animLvl val="lvl"/>
          <dgm:resizeHandles val="exact"/>
        </dgm:presLayoutVars>
      </dgm:prSet>
      <dgm:spPr/>
      <dgm:t>
        <a:bodyPr/>
        <a:lstStyle/>
        <a:p>
          <a:endParaRPr lang="en-US"/>
        </a:p>
      </dgm:t>
    </dgm:pt>
    <dgm:pt modelId="{64C0D251-3499-4E7A-9471-BF5E3FEE319A}" type="pres">
      <dgm:prSet presAssocID="{E76E4625-079D-4FFA-9946-FCFCED587540}" presName="parentText" presStyleLbl="node1" presStyleIdx="0" presStyleCnt="1" custScaleY="110562" custLinFactY="-400000" custLinFactNeighborX="1425" custLinFactNeighborY="-499019">
        <dgm:presLayoutVars>
          <dgm:chMax val="0"/>
          <dgm:bulletEnabled val="1"/>
        </dgm:presLayoutVars>
      </dgm:prSet>
      <dgm:spPr/>
      <dgm:t>
        <a:bodyPr/>
        <a:lstStyle/>
        <a:p>
          <a:endParaRPr lang="en-US"/>
        </a:p>
      </dgm:t>
    </dgm:pt>
  </dgm:ptLst>
  <dgm:cxnLst>
    <dgm:cxn modelId="{DCEDD57F-6078-46C4-AB6E-85AD920511DB}" type="presOf" srcId="{3F399574-D8E7-4AD3-9756-F8B89A8BA19F}" destId="{08067B9E-A003-463B-9DAA-3F7173741EB8}" srcOrd="0" destOrd="0" presId="urn:microsoft.com/office/officeart/2005/8/layout/vList2"/>
    <dgm:cxn modelId="{E74AE2D1-3970-45F0-BC4B-FFA23BA039D8}" type="presOf" srcId="{E76E4625-079D-4FFA-9946-FCFCED587540}" destId="{64C0D251-3499-4E7A-9471-BF5E3FEE319A}" srcOrd="0" destOrd="0" presId="urn:microsoft.com/office/officeart/2005/8/layout/vList2"/>
    <dgm:cxn modelId="{0A68136D-7213-4C7E-92F8-4EFF7BD3737B}" srcId="{3F399574-D8E7-4AD3-9756-F8B89A8BA19F}" destId="{E76E4625-079D-4FFA-9946-FCFCED587540}" srcOrd="0" destOrd="0" parTransId="{B7402114-1196-4662-A176-AD5A94A71540}" sibTransId="{A4B0673C-9334-4E62-8A3F-364923ECF36F}"/>
    <dgm:cxn modelId="{51D928F4-12FE-42D6-B3FB-203CA7B43F5F}" type="presParOf" srcId="{08067B9E-A003-463B-9DAA-3F7173741EB8}" destId="{64C0D251-3499-4E7A-9471-BF5E3FEE319A}" srcOrd="0" destOrd="0" presId="urn:microsoft.com/office/officeart/2005/8/layout/vList2"/>
  </dgm:cxnLst>
  <dgm:bg/>
  <dgm:whole/>
  <dgm:extLst>
    <a:ext uri="http://schemas.microsoft.com/office/drawing/2008/diagram">
      <dsp:dataModelExt xmlns:dsp="http://schemas.microsoft.com/office/drawing/2008/diagram" relId="rId3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fa-I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DA312653-3A6B-4240-A45E-3FB099792CDE}" type="datetimeFigureOut">
              <a:rPr lang="fa-IR" smtClean="0"/>
              <a:t>14/02/1441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3825771-1C4C-497C-B6DF-B4BD995DA757}" type="slidenum">
              <a:rPr lang="fa-IR" smtClean="0"/>
              <a:t>‹#›</a:t>
            </a:fld>
            <a:endParaRPr lang="fa-IR"/>
          </a:p>
        </p:txBody>
      </p:sp>
    </p:spTree>
    <p:extLst>
      <p:ext uri="{BB962C8B-B14F-4D97-AF65-F5344CB8AC3E}">
        <p14:creationId xmlns:p14="http://schemas.microsoft.com/office/powerpoint/2010/main" val="962035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DA312653-3A6B-4240-A45E-3FB099792CDE}" type="datetimeFigureOut">
              <a:rPr lang="fa-IR" smtClean="0"/>
              <a:t>14/02/1441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3825771-1C4C-497C-B6DF-B4BD995DA757}" type="slidenum">
              <a:rPr lang="fa-IR" smtClean="0"/>
              <a:t>‹#›</a:t>
            </a:fld>
            <a:endParaRPr lang="fa-IR"/>
          </a:p>
        </p:txBody>
      </p:sp>
    </p:spTree>
    <p:extLst>
      <p:ext uri="{BB962C8B-B14F-4D97-AF65-F5344CB8AC3E}">
        <p14:creationId xmlns:p14="http://schemas.microsoft.com/office/powerpoint/2010/main" val="21147043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DA312653-3A6B-4240-A45E-3FB099792CDE}" type="datetimeFigureOut">
              <a:rPr lang="fa-IR" smtClean="0"/>
              <a:t>14/02/1441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3825771-1C4C-497C-B6DF-B4BD995DA757}" type="slidenum">
              <a:rPr lang="fa-IR" smtClean="0"/>
              <a:t>‹#›</a:t>
            </a:fld>
            <a:endParaRPr lang="fa-IR"/>
          </a:p>
        </p:txBody>
      </p:sp>
    </p:spTree>
    <p:extLst>
      <p:ext uri="{BB962C8B-B14F-4D97-AF65-F5344CB8AC3E}">
        <p14:creationId xmlns:p14="http://schemas.microsoft.com/office/powerpoint/2010/main" val="39940769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DA312653-3A6B-4240-A45E-3FB099792CDE}" type="datetimeFigureOut">
              <a:rPr lang="fa-IR" smtClean="0"/>
              <a:t>14/02/1441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3825771-1C4C-497C-B6DF-B4BD995DA757}" type="slidenum">
              <a:rPr lang="fa-IR" smtClean="0"/>
              <a:t>‹#›</a:t>
            </a:fld>
            <a:endParaRPr lang="fa-IR"/>
          </a:p>
        </p:txBody>
      </p:sp>
    </p:spTree>
    <p:extLst>
      <p:ext uri="{BB962C8B-B14F-4D97-AF65-F5344CB8AC3E}">
        <p14:creationId xmlns:p14="http://schemas.microsoft.com/office/powerpoint/2010/main" val="444424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fa-I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A312653-3A6B-4240-A45E-3FB099792CDE}" type="datetimeFigureOut">
              <a:rPr lang="fa-IR" smtClean="0"/>
              <a:t>14/02/1441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3825771-1C4C-497C-B6DF-B4BD995DA757}" type="slidenum">
              <a:rPr lang="fa-IR" smtClean="0"/>
              <a:t>‹#›</a:t>
            </a:fld>
            <a:endParaRPr lang="fa-IR"/>
          </a:p>
        </p:txBody>
      </p:sp>
    </p:spTree>
    <p:extLst>
      <p:ext uri="{BB962C8B-B14F-4D97-AF65-F5344CB8AC3E}">
        <p14:creationId xmlns:p14="http://schemas.microsoft.com/office/powerpoint/2010/main" val="1217422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DA312653-3A6B-4240-A45E-3FB099792CDE}" type="datetimeFigureOut">
              <a:rPr lang="fa-IR" smtClean="0"/>
              <a:t>14/02/1441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B3825771-1C4C-497C-B6DF-B4BD995DA757}" type="slidenum">
              <a:rPr lang="fa-IR" smtClean="0"/>
              <a:t>‹#›</a:t>
            </a:fld>
            <a:endParaRPr lang="fa-IR"/>
          </a:p>
        </p:txBody>
      </p:sp>
    </p:spTree>
    <p:extLst>
      <p:ext uri="{BB962C8B-B14F-4D97-AF65-F5344CB8AC3E}">
        <p14:creationId xmlns:p14="http://schemas.microsoft.com/office/powerpoint/2010/main" val="4328755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DA312653-3A6B-4240-A45E-3FB099792CDE}" type="datetimeFigureOut">
              <a:rPr lang="fa-IR" smtClean="0"/>
              <a:t>14/02/1441</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B3825771-1C4C-497C-B6DF-B4BD995DA757}" type="slidenum">
              <a:rPr lang="fa-IR" smtClean="0"/>
              <a:t>‹#›</a:t>
            </a:fld>
            <a:endParaRPr lang="fa-IR"/>
          </a:p>
        </p:txBody>
      </p:sp>
    </p:spTree>
    <p:extLst>
      <p:ext uri="{BB962C8B-B14F-4D97-AF65-F5344CB8AC3E}">
        <p14:creationId xmlns:p14="http://schemas.microsoft.com/office/powerpoint/2010/main" val="3048283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DA312653-3A6B-4240-A45E-3FB099792CDE}" type="datetimeFigureOut">
              <a:rPr lang="fa-IR" smtClean="0"/>
              <a:t>14/02/1441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B3825771-1C4C-497C-B6DF-B4BD995DA757}" type="slidenum">
              <a:rPr lang="fa-IR" smtClean="0"/>
              <a:t>‹#›</a:t>
            </a:fld>
            <a:endParaRPr lang="fa-IR"/>
          </a:p>
        </p:txBody>
      </p:sp>
    </p:spTree>
    <p:extLst>
      <p:ext uri="{BB962C8B-B14F-4D97-AF65-F5344CB8AC3E}">
        <p14:creationId xmlns:p14="http://schemas.microsoft.com/office/powerpoint/2010/main" val="40598138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A312653-3A6B-4240-A45E-3FB099792CDE}" type="datetimeFigureOut">
              <a:rPr lang="fa-IR" smtClean="0"/>
              <a:t>14/02/1441</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B3825771-1C4C-497C-B6DF-B4BD995DA757}" type="slidenum">
              <a:rPr lang="fa-IR" smtClean="0"/>
              <a:t>‹#›</a:t>
            </a:fld>
            <a:endParaRPr lang="fa-IR"/>
          </a:p>
        </p:txBody>
      </p:sp>
    </p:spTree>
    <p:extLst>
      <p:ext uri="{BB962C8B-B14F-4D97-AF65-F5344CB8AC3E}">
        <p14:creationId xmlns:p14="http://schemas.microsoft.com/office/powerpoint/2010/main" val="27542057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A312653-3A6B-4240-A45E-3FB099792CDE}" type="datetimeFigureOut">
              <a:rPr lang="fa-IR" smtClean="0"/>
              <a:t>14/02/1441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B3825771-1C4C-497C-B6DF-B4BD995DA757}" type="slidenum">
              <a:rPr lang="fa-IR" smtClean="0"/>
              <a:t>‹#›</a:t>
            </a:fld>
            <a:endParaRPr lang="fa-IR"/>
          </a:p>
        </p:txBody>
      </p:sp>
    </p:spTree>
    <p:extLst>
      <p:ext uri="{BB962C8B-B14F-4D97-AF65-F5344CB8AC3E}">
        <p14:creationId xmlns:p14="http://schemas.microsoft.com/office/powerpoint/2010/main" val="40708959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A312653-3A6B-4240-A45E-3FB099792CDE}" type="datetimeFigureOut">
              <a:rPr lang="fa-IR" smtClean="0"/>
              <a:t>14/02/1441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B3825771-1C4C-497C-B6DF-B4BD995DA757}" type="slidenum">
              <a:rPr lang="fa-IR" smtClean="0"/>
              <a:t>‹#›</a:t>
            </a:fld>
            <a:endParaRPr lang="fa-IR"/>
          </a:p>
        </p:txBody>
      </p:sp>
    </p:spTree>
    <p:extLst>
      <p:ext uri="{BB962C8B-B14F-4D97-AF65-F5344CB8AC3E}">
        <p14:creationId xmlns:p14="http://schemas.microsoft.com/office/powerpoint/2010/main" val="17183845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1500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DA312653-3A6B-4240-A45E-3FB099792CDE}" type="datetimeFigureOut">
              <a:rPr lang="fa-IR" smtClean="0"/>
              <a:t>14/02/1441</a:t>
            </a:fld>
            <a:endParaRPr lang="fa-I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B3825771-1C4C-497C-B6DF-B4BD995DA757}" type="slidenum">
              <a:rPr lang="fa-IR" smtClean="0"/>
              <a:t>‹#›</a:t>
            </a:fld>
            <a:endParaRPr lang="fa-IR"/>
          </a:p>
        </p:txBody>
      </p:sp>
    </p:spTree>
    <p:extLst>
      <p:ext uri="{BB962C8B-B14F-4D97-AF65-F5344CB8AC3E}">
        <p14:creationId xmlns:p14="http://schemas.microsoft.com/office/powerpoint/2010/main" val="41856198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g"/><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13" Type="http://schemas.openxmlformats.org/officeDocument/2006/relationships/diagramLayout" Target="../diagrams/layout3.xml"/><Relationship Id="rId18" Type="http://schemas.openxmlformats.org/officeDocument/2006/relationships/diagramLayout" Target="../diagrams/layout4.xml"/><Relationship Id="rId26" Type="http://schemas.microsoft.com/office/2007/relationships/diagramDrawing" Target="../diagrams/drawing5.xml"/><Relationship Id="rId3" Type="http://schemas.openxmlformats.org/officeDocument/2006/relationships/diagramLayout" Target="../diagrams/layout1.xml"/><Relationship Id="rId21" Type="http://schemas.microsoft.com/office/2007/relationships/diagramDrawing" Target="../diagrams/drawing4.xml"/><Relationship Id="rId34" Type="http://schemas.openxmlformats.org/officeDocument/2006/relationships/diagramQuickStyle" Target="../diagrams/quickStyle7.xml"/><Relationship Id="rId7" Type="http://schemas.openxmlformats.org/officeDocument/2006/relationships/diagramData" Target="../diagrams/data2.xml"/><Relationship Id="rId12" Type="http://schemas.openxmlformats.org/officeDocument/2006/relationships/diagramData" Target="../diagrams/data3.xml"/><Relationship Id="rId17" Type="http://schemas.openxmlformats.org/officeDocument/2006/relationships/diagramData" Target="../diagrams/data4.xml"/><Relationship Id="rId25" Type="http://schemas.openxmlformats.org/officeDocument/2006/relationships/diagramColors" Target="../diagrams/colors5.xml"/><Relationship Id="rId33" Type="http://schemas.openxmlformats.org/officeDocument/2006/relationships/diagramLayout" Target="../diagrams/layout7.xml"/><Relationship Id="rId2" Type="http://schemas.openxmlformats.org/officeDocument/2006/relationships/diagramData" Target="../diagrams/data1.xml"/><Relationship Id="rId16" Type="http://schemas.microsoft.com/office/2007/relationships/diagramDrawing" Target="../diagrams/drawing3.xml"/><Relationship Id="rId20" Type="http://schemas.openxmlformats.org/officeDocument/2006/relationships/diagramColors" Target="../diagrams/colors4.xml"/><Relationship Id="rId29" Type="http://schemas.openxmlformats.org/officeDocument/2006/relationships/diagramQuickStyle" Target="../diagrams/quickStyle6.xml"/><Relationship Id="rId1" Type="http://schemas.openxmlformats.org/officeDocument/2006/relationships/slideLayout" Target="../slideLayouts/slideLayout1.xml"/><Relationship Id="rId6" Type="http://schemas.microsoft.com/office/2007/relationships/diagramDrawing" Target="../diagrams/drawing1.xml"/><Relationship Id="rId11" Type="http://schemas.microsoft.com/office/2007/relationships/diagramDrawing" Target="../diagrams/drawing2.xml"/><Relationship Id="rId24" Type="http://schemas.openxmlformats.org/officeDocument/2006/relationships/diagramQuickStyle" Target="../diagrams/quickStyle5.xml"/><Relationship Id="rId32" Type="http://schemas.openxmlformats.org/officeDocument/2006/relationships/diagramData" Target="../diagrams/data7.xml"/><Relationship Id="rId5" Type="http://schemas.openxmlformats.org/officeDocument/2006/relationships/diagramColors" Target="../diagrams/colors1.xml"/><Relationship Id="rId15" Type="http://schemas.openxmlformats.org/officeDocument/2006/relationships/diagramColors" Target="../diagrams/colors3.xml"/><Relationship Id="rId23" Type="http://schemas.openxmlformats.org/officeDocument/2006/relationships/diagramLayout" Target="../diagrams/layout5.xml"/><Relationship Id="rId28" Type="http://schemas.openxmlformats.org/officeDocument/2006/relationships/diagramLayout" Target="../diagrams/layout6.xml"/><Relationship Id="rId36" Type="http://schemas.microsoft.com/office/2007/relationships/diagramDrawing" Target="../diagrams/drawing7.xml"/><Relationship Id="rId10" Type="http://schemas.openxmlformats.org/officeDocument/2006/relationships/diagramColors" Target="../diagrams/colors2.xml"/><Relationship Id="rId19" Type="http://schemas.openxmlformats.org/officeDocument/2006/relationships/diagramQuickStyle" Target="../diagrams/quickStyle4.xml"/><Relationship Id="rId31" Type="http://schemas.microsoft.com/office/2007/relationships/diagramDrawing" Target="../diagrams/drawing6.xml"/><Relationship Id="rId4" Type="http://schemas.openxmlformats.org/officeDocument/2006/relationships/diagramQuickStyle" Target="../diagrams/quickStyle1.xml"/><Relationship Id="rId9" Type="http://schemas.openxmlformats.org/officeDocument/2006/relationships/diagramQuickStyle" Target="../diagrams/quickStyle2.xml"/><Relationship Id="rId14" Type="http://schemas.openxmlformats.org/officeDocument/2006/relationships/diagramQuickStyle" Target="../diagrams/quickStyle3.xml"/><Relationship Id="rId22" Type="http://schemas.openxmlformats.org/officeDocument/2006/relationships/diagramData" Target="../diagrams/data5.xml"/><Relationship Id="rId27" Type="http://schemas.openxmlformats.org/officeDocument/2006/relationships/diagramData" Target="../diagrams/data6.xml"/><Relationship Id="rId30" Type="http://schemas.openxmlformats.org/officeDocument/2006/relationships/diagramColors" Target="../diagrams/colors6.xml"/><Relationship Id="rId35" Type="http://schemas.openxmlformats.org/officeDocument/2006/relationships/diagramColors" Target="../diagrams/colors7.xml"/><Relationship Id="rId8" Type="http://schemas.openxmlformats.org/officeDocument/2006/relationships/diagramLayout" Target="../diagrams/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image" Target="../media/image25.jpg"/><Relationship Id="rId3" Type="http://schemas.openxmlformats.org/officeDocument/2006/relationships/image" Target="../media/image20.jpg"/><Relationship Id="rId7" Type="http://schemas.openxmlformats.org/officeDocument/2006/relationships/image" Target="../media/image24.jpg"/><Relationship Id="rId2" Type="http://schemas.openxmlformats.org/officeDocument/2006/relationships/image" Target="../media/image19.jpg"/><Relationship Id="rId1" Type="http://schemas.openxmlformats.org/officeDocument/2006/relationships/slideLayout" Target="../slideLayouts/slideLayout1.xml"/><Relationship Id="rId6" Type="http://schemas.openxmlformats.org/officeDocument/2006/relationships/image" Target="../media/image23.jpg"/><Relationship Id="rId5" Type="http://schemas.openxmlformats.org/officeDocument/2006/relationships/image" Target="../media/image22.jpg"/><Relationship Id="rId10" Type="http://schemas.openxmlformats.org/officeDocument/2006/relationships/image" Target="../media/image27.png"/><Relationship Id="rId4" Type="http://schemas.openxmlformats.org/officeDocument/2006/relationships/image" Target="../media/image21.jpg"/><Relationship Id="rId9" Type="http://schemas.openxmlformats.org/officeDocument/2006/relationships/image" Target="../media/image26.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50000">
              <a:schemeClr val="accent1">
                <a:lumMod val="5000"/>
                <a:lumOff val="95000"/>
              </a:schemeClr>
            </a:gs>
            <a:gs pos="32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5" name="TextBox 4"/>
          <p:cNvSpPr txBox="1"/>
          <p:nvPr/>
        </p:nvSpPr>
        <p:spPr>
          <a:xfrm>
            <a:off x="624113" y="3147501"/>
            <a:ext cx="11146972" cy="1323439"/>
          </a:xfrm>
          <a:prstGeom prst="rect">
            <a:avLst/>
          </a:prstGeom>
          <a:noFill/>
        </p:spPr>
        <p:txBody>
          <a:bodyPr wrap="square" rtlCol="1">
            <a:spAutoFit/>
          </a:bodyPr>
          <a:lstStyle/>
          <a:p>
            <a:pPr algn="ctr"/>
            <a:r>
              <a:rPr lang="fa-IR" sz="4000" b="1" dirty="0" smtClean="0">
                <a:cs typeface="B Titr" panose="00000700000000000000" pitchFamily="2" charset="-78"/>
              </a:rPr>
              <a:t>بررسی مدل کارت امتیازی متوازن</a:t>
            </a:r>
          </a:p>
          <a:p>
            <a:pPr algn="ctr"/>
            <a:r>
              <a:rPr lang="en-US" sz="4000" b="1" dirty="0" smtClean="0">
                <a:cs typeface="B Titr" panose="00000700000000000000" pitchFamily="2" charset="-78"/>
              </a:rPr>
              <a:t>(BALANCED SCORECARD)</a:t>
            </a:r>
            <a:endParaRPr lang="fa-IR" sz="4000" b="1" dirty="0">
              <a:cs typeface="B Titr" panose="00000700000000000000" pitchFamily="2" charset="-78"/>
            </a:endParaRPr>
          </a:p>
        </p:txBody>
      </p:sp>
    </p:spTree>
    <p:extLst>
      <p:ext uri="{BB962C8B-B14F-4D97-AF65-F5344CB8AC3E}">
        <p14:creationId xmlns:p14="http://schemas.microsoft.com/office/powerpoint/2010/main" val="21682050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0" y="0"/>
            <a:ext cx="12192001" cy="1175657"/>
          </a:xfrm>
          <a:prstGeom prst="roundRect">
            <a:avLst/>
          </a:prstGeom>
          <a:solidFill>
            <a:srgbClr val="002060"/>
          </a:solidFill>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dirty="0"/>
          </a:p>
        </p:txBody>
      </p:sp>
      <p:sp>
        <p:nvSpPr>
          <p:cNvPr id="32" name="Rounded Rectangle 31"/>
          <p:cNvSpPr/>
          <p:nvPr/>
        </p:nvSpPr>
        <p:spPr>
          <a:xfrm>
            <a:off x="9837108" y="286353"/>
            <a:ext cx="1982764" cy="785611"/>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8" name="TextBox 47"/>
          <p:cNvSpPr txBox="1"/>
          <p:nvPr/>
        </p:nvSpPr>
        <p:spPr>
          <a:xfrm>
            <a:off x="2327421" y="1379236"/>
            <a:ext cx="9047074" cy="523220"/>
          </a:xfrm>
          <a:prstGeom prst="rect">
            <a:avLst/>
          </a:prstGeom>
          <a:noFill/>
        </p:spPr>
        <p:txBody>
          <a:bodyPr wrap="square" rtlCol="1">
            <a:spAutoFit/>
          </a:bodyPr>
          <a:lstStyle/>
          <a:p>
            <a:r>
              <a:rPr lang="fa-IR" sz="2800" b="1" dirty="0" smtClean="0">
                <a:cs typeface="0 Soroosh" panose="00000400000000000000" pitchFamily="2" charset="-78"/>
              </a:rPr>
              <a:t>شماتیک ساده از مدل </a:t>
            </a:r>
            <a:r>
              <a:rPr lang="en-US" sz="2800" b="1" dirty="0" smtClean="0">
                <a:cs typeface="0 Soroosh" panose="00000400000000000000" pitchFamily="2" charset="-78"/>
              </a:rPr>
              <a:t>BSC</a:t>
            </a:r>
            <a:endParaRPr lang="fa-IR" sz="2800" b="1" dirty="0">
              <a:cs typeface="0 Soroosh" panose="00000400000000000000" pitchFamily="2" charset="-78"/>
            </a:endParaRPr>
          </a:p>
        </p:txBody>
      </p:sp>
      <p:sp>
        <p:nvSpPr>
          <p:cNvPr id="49" name="Cross 48"/>
          <p:cNvSpPr/>
          <p:nvPr/>
        </p:nvSpPr>
        <p:spPr>
          <a:xfrm>
            <a:off x="11497153" y="1440791"/>
            <a:ext cx="449943" cy="391886"/>
          </a:xfrm>
          <a:prstGeom prst="plus">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9" name="Rounded Rectangle 28"/>
          <p:cNvSpPr/>
          <p:nvPr/>
        </p:nvSpPr>
        <p:spPr>
          <a:xfrm>
            <a:off x="7482215" y="186338"/>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0" name="Rounded Rectangle 29"/>
          <p:cNvSpPr/>
          <p:nvPr/>
        </p:nvSpPr>
        <p:spPr>
          <a:xfrm>
            <a:off x="2794736" y="207273"/>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1" name="Rounded Rectangle 30"/>
          <p:cNvSpPr/>
          <p:nvPr/>
        </p:nvSpPr>
        <p:spPr>
          <a:xfrm>
            <a:off x="5121547" y="195022"/>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3" name="Rounded Rectangle 32"/>
          <p:cNvSpPr/>
          <p:nvPr/>
        </p:nvSpPr>
        <p:spPr>
          <a:xfrm>
            <a:off x="405986" y="173650"/>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0" name="TextBox 69"/>
          <p:cNvSpPr txBox="1"/>
          <p:nvPr/>
        </p:nvSpPr>
        <p:spPr>
          <a:xfrm>
            <a:off x="7590988" y="403161"/>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ضرورت مدل</a:t>
            </a:r>
            <a:endParaRPr lang="fa-IR" dirty="0">
              <a:solidFill>
                <a:schemeClr val="bg1"/>
              </a:solidFill>
              <a:cs typeface="B Titr" panose="00000700000000000000" pitchFamily="2" charset="-78"/>
            </a:endParaRPr>
          </a:p>
        </p:txBody>
      </p:sp>
      <p:sp>
        <p:nvSpPr>
          <p:cNvPr id="34" name="TextBox 33"/>
          <p:cNvSpPr txBox="1"/>
          <p:nvPr/>
        </p:nvSpPr>
        <p:spPr>
          <a:xfrm>
            <a:off x="2903509" y="412147"/>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نمونه موردی</a:t>
            </a:r>
            <a:endParaRPr lang="fa-IR" dirty="0">
              <a:solidFill>
                <a:schemeClr val="bg1"/>
              </a:solidFill>
              <a:cs typeface="B Titr" panose="00000700000000000000" pitchFamily="2" charset="-78"/>
            </a:endParaRPr>
          </a:p>
        </p:txBody>
      </p:sp>
      <p:sp>
        <p:nvSpPr>
          <p:cNvPr id="35" name="TextBox 34"/>
          <p:cNvSpPr txBox="1"/>
          <p:nvPr/>
        </p:nvSpPr>
        <p:spPr>
          <a:xfrm>
            <a:off x="5230320" y="390614"/>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نرم افزار</a:t>
            </a:r>
            <a:r>
              <a:rPr lang="en-US" dirty="0" smtClean="0">
                <a:solidFill>
                  <a:schemeClr val="bg1"/>
                </a:solidFill>
                <a:cs typeface="B Titr" panose="00000700000000000000" pitchFamily="2" charset="-78"/>
              </a:rPr>
              <a:t>(BSC)</a:t>
            </a:r>
            <a:endParaRPr lang="fa-IR" dirty="0">
              <a:solidFill>
                <a:schemeClr val="bg1"/>
              </a:solidFill>
              <a:cs typeface="B Titr" panose="00000700000000000000" pitchFamily="2" charset="-78"/>
            </a:endParaRPr>
          </a:p>
        </p:txBody>
      </p:sp>
      <p:sp>
        <p:nvSpPr>
          <p:cNvPr id="36" name="TextBox 35"/>
          <p:cNvSpPr txBox="1"/>
          <p:nvPr/>
        </p:nvSpPr>
        <p:spPr>
          <a:xfrm>
            <a:off x="514759" y="348723"/>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خروجی ها</a:t>
            </a:r>
            <a:endParaRPr lang="fa-IR" dirty="0">
              <a:solidFill>
                <a:schemeClr val="bg1"/>
              </a:solidFill>
              <a:cs typeface="B Titr" panose="00000700000000000000" pitchFamily="2" charset="-78"/>
            </a:endParaRPr>
          </a:p>
        </p:txBody>
      </p:sp>
      <p:sp>
        <p:nvSpPr>
          <p:cNvPr id="37" name="TextBox 36"/>
          <p:cNvSpPr txBox="1"/>
          <p:nvPr/>
        </p:nvSpPr>
        <p:spPr>
          <a:xfrm>
            <a:off x="9847864" y="510545"/>
            <a:ext cx="1874261" cy="369332"/>
          </a:xfrm>
          <a:prstGeom prst="rect">
            <a:avLst/>
          </a:prstGeom>
          <a:noFill/>
        </p:spPr>
        <p:txBody>
          <a:bodyPr wrap="square" rtlCol="1">
            <a:spAutoFit/>
          </a:bodyPr>
          <a:lstStyle/>
          <a:p>
            <a:pPr algn="ctr"/>
            <a:r>
              <a:rPr lang="fa-IR" dirty="0" smtClean="0">
                <a:solidFill>
                  <a:srgbClr val="FF0000"/>
                </a:solidFill>
                <a:cs typeface="B Titr" panose="00000700000000000000" pitchFamily="2" charset="-78"/>
              </a:rPr>
              <a:t>معرفی و مراحل مدل</a:t>
            </a:r>
            <a:endParaRPr lang="fa-IR" dirty="0">
              <a:solidFill>
                <a:srgbClr val="FF0000"/>
              </a:solidFill>
              <a:cs typeface="B Titr" panose="00000700000000000000" pitchFamily="2" charset="-78"/>
            </a:endParaRPr>
          </a:p>
        </p:txBody>
      </p:sp>
      <p:pic>
        <p:nvPicPr>
          <p:cNvPr id="19" name="Content Placeholder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81027" y="1832677"/>
            <a:ext cx="6429946" cy="4822460"/>
          </a:xfrm>
          <a:prstGeom prst="rect">
            <a:avLst/>
          </a:prstGeom>
        </p:spPr>
      </p:pic>
      <p:pic>
        <p:nvPicPr>
          <p:cNvPr id="21" name="Picture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21252" y="3023877"/>
            <a:ext cx="6964256" cy="3563217"/>
          </a:xfrm>
          <a:prstGeom prst="rect">
            <a:avLst/>
          </a:prstGeom>
        </p:spPr>
      </p:pic>
      <p:pic>
        <p:nvPicPr>
          <p:cNvPr id="22" name="Picture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27002" y="1117827"/>
            <a:ext cx="5012615" cy="1564409"/>
          </a:xfrm>
          <a:prstGeom prst="rect">
            <a:avLst/>
          </a:prstGeom>
        </p:spPr>
      </p:pic>
    </p:spTree>
    <p:extLst>
      <p:ext uri="{BB962C8B-B14F-4D97-AF65-F5344CB8AC3E}">
        <p14:creationId xmlns:p14="http://schemas.microsoft.com/office/powerpoint/2010/main" val="1089785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19"/>
                                        </p:tgtEl>
                                        <p:attrNameLst>
                                          <p:attrName>ppt_x</p:attrName>
                                        </p:attrNameLst>
                                      </p:cBhvr>
                                      <p:tavLst>
                                        <p:tav tm="0">
                                          <p:val>
                                            <p:strVal val="ppt_x"/>
                                          </p:val>
                                        </p:tav>
                                        <p:tav tm="100000">
                                          <p:val>
                                            <p:strVal val="ppt_x"/>
                                          </p:val>
                                        </p:tav>
                                      </p:tavLst>
                                    </p:anim>
                                    <p:anim calcmode="lin" valueType="num">
                                      <p:cBhvr additive="base">
                                        <p:cTn id="7" dur="500"/>
                                        <p:tgtEl>
                                          <p:spTgt spid="19"/>
                                        </p:tgtEl>
                                        <p:attrNameLst>
                                          <p:attrName>ppt_y</p:attrName>
                                        </p:attrNameLst>
                                      </p:cBhvr>
                                      <p:tavLst>
                                        <p:tav tm="0">
                                          <p:val>
                                            <p:strVal val="ppt_y"/>
                                          </p:val>
                                        </p:tav>
                                        <p:tav tm="100000">
                                          <p:val>
                                            <p:strVal val="1+ppt_h/2"/>
                                          </p:val>
                                        </p:tav>
                                      </p:tavLst>
                                    </p:anim>
                                    <p:set>
                                      <p:cBhvr>
                                        <p:cTn id="8" dur="1" fill="hold">
                                          <p:stCondLst>
                                            <p:cond delay="499"/>
                                          </p:stCondLst>
                                        </p:cTn>
                                        <p:tgtEl>
                                          <p:spTgt spid="19"/>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ppt_x"/>
                                          </p:val>
                                        </p:tav>
                                        <p:tav tm="100000">
                                          <p:val>
                                            <p:strVal val="#ppt_x"/>
                                          </p:val>
                                        </p:tav>
                                      </p:tavLst>
                                    </p:anim>
                                    <p:anim calcmode="lin" valueType="num">
                                      <p:cBhvr additive="base">
                                        <p:cTn id="14" dur="500" fill="hold"/>
                                        <p:tgtEl>
                                          <p:spTgt spid="21"/>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ppt_x"/>
                                          </p:val>
                                        </p:tav>
                                        <p:tav tm="100000">
                                          <p:val>
                                            <p:strVal val="#ppt_x"/>
                                          </p:val>
                                        </p:tav>
                                      </p:tavLst>
                                    </p:anim>
                                    <p:anim calcmode="lin" valueType="num">
                                      <p:cBhvr additive="base">
                                        <p:cTn id="1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0" y="0"/>
            <a:ext cx="12192001" cy="1175657"/>
          </a:xfrm>
          <a:prstGeom prst="roundRect">
            <a:avLst/>
          </a:prstGeom>
          <a:solidFill>
            <a:srgbClr val="002060"/>
          </a:solidFill>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dirty="0"/>
          </a:p>
        </p:txBody>
      </p:sp>
      <p:sp>
        <p:nvSpPr>
          <p:cNvPr id="32" name="Rounded Rectangle 31"/>
          <p:cNvSpPr/>
          <p:nvPr/>
        </p:nvSpPr>
        <p:spPr>
          <a:xfrm>
            <a:off x="9837108" y="164531"/>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8" name="TextBox 47"/>
          <p:cNvSpPr txBox="1"/>
          <p:nvPr/>
        </p:nvSpPr>
        <p:spPr>
          <a:xfrm>
            <a:off x="6288609" y="1526907"/>
            <a:ext cx="5147215" cy="523220"/>
          </a:xfrm>
          <a:prstGeom prst="rect">
            <a:avLst/>
          </a:prstGeom>
          <a:noFill/>
        </p:spPr>
        <p:txBody>
          <a:bodyPr wrap="square" rtlCol="1">
            <a:spAutoFit/>
          </a:bodyPr>
          <a:lstStyle/>
          <a:p>
            <a:r>
              <a:rPr lang="fa-IR" sz="2800" b="1" dirty="0" smtClean="0">
                <a:cs typeface="0 Soroosh" panose="00000400000000000000" pitchFamily="2" charset="-78"/>
              </a:rPr>
              <a:t>چرا کارت امتیاز متوازن ؟؟؟</a:t>
            </a:r>
            <a:endParaRPr lang="fa-IR" sz="2800" b="1" dirty="0">
              <a:cs typeface="0 Soroosh" panose="00000400000000000000" pitchFamily="2" charset="-78"/>
            </a:endParaRPr>
          </a:p>
        </p:txBody>
      </p:sp>
      <p:sp>
        <p:nvSpPr>
          <p:cNvPr id="49" name="Cross 48"/>
          <p:cNvSpPr/>
          <p:nvPr/>
        </p:nvSpPr>
        <p:spPr>
          <a:xfrm>
            <a:off x="11558483" y="1588462"/>
            <a:ext cx="449943" cy="391886"/>
          </a:xfrm>
          <a:prstGeom prst="plus">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9" name="Rounded Rectangle 28"/>
          <p:cNvSpPr/>
          <p:nvPr/>
        </p:nvSpPr>
        <p:spPr>
          <a:xfrm>
            <a:off x="7482215" y="356120"/>
            <a:ext cx="1982764" cy="785611"/>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3" name="Rounded Rectangle 32"/>
          <p:cNvSpPr/>
          <p:nvPr/>
        </p:nvSpPr>
        <p:spPr>
          <a:xfrm>
            <a:off x="405986" y="173650"/>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0" name="TextBox 69"/>
          <p:cNvSpPr txBox="1"/>
          <p:nvPr/>
        </p:nvSpPr>
        <p:spPr>
          <a:xfrm>
            <a:off x="7590988" y="564259"/>
            <a:ext cx="1765218" cy="369332"/>
          </a:xfrm>
          <a:prstGeom prst="rect">
            <a:avLst/>
          </a:prstGeom>
          <a:noFill/>
        </p:spPr>
        <p:txBody>
          <a:bodyPr wrap="square" rtlCol="1">
            <a:spAutoFit/>
          </a:bodyPr>
          <a:lstStyle/>
          <a:p>
            <a:pPr algn="ctr"/>
            <a:r>
              <a:rPr lang="fa-IR" dirty="0" smtClean="0">
                <a:solidFill>
                  <a:srgbClr val="FF0000"/>
                </a:solidFill>
                <a:cs typeface="B Titr" panose="00000700000000000000" pitchFamily="2" charset="-78"/>
              </a:rPr>
              <a:t>ضرورت مدل</a:t>
            </a:r>
            <a:endParaRPr lang="fa-IR" dirty="0">
              <a:solidFill>
                <a:srgbClr val="FF0000"/>
              </a:solidFill>
              <a:cs typeface="B Titr" panose="00000700000000000000" pitchFamily="2" charset="-78"/>
            </a:endParaRPr>
          </a:p>
        </p:txBody>
      </p:sp>
      <p:sp>
        <p:nvSpPr>
          <p:cNvPr id="36" name="TextBox 35"/>
          <p:cNvSpPr txBox="1"/>
          <p:nvPr/>
        </p:nvSpPr>
        <p:spPr>
          <a:xfrm>
            <a:off x="514759" y="348723"/>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خروجی ها</a:t>
            </a:r>
            <a:endParaRPr lang="fa-IR" dirty="0">
              <a:solidFill>
                <a:schemeClr val="bg1"/>
              </a:solidFill>
              <a:cs typeface="B Titr" panose="00000700000000000000" pitchFamily="2" charset="-78"/>
            </a:endParaRPr>
          </a:p>
        </p:txBody>
      </p:sp>
      <p:sp>
        <p:nvSpPr>
          <p:cNvPr id="37" name="TextBox 36"/>
          <p:cNvSpPr txBox="1"/>
          <p:nvPr/>
        </p:nvSpPr>
        <p:spPr>
          <a:xfrm>
            <a:off x="9909193" y="363381"/>
            <a:ext cx="1874261"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معرفی و مراحل مدل</a:t>
            </a:r>
            <a:endParaRPr lang="fa-IR" dirty="0">
              <a:solidFill>
                <a:schemeClr val="bg1"/>
              </a:solidFill>
              <a:cs typeface="B Titr" panose="00000700000000000000" pitchFamily="2" charset="-78"/>
            </a:endParaRPr>
          </a:p>
        </p:txBody>
      </p:sp>
      <p:sp>
        <p:nvSpPr>
          <p:cNvPr id="27" name="Rounded Rectangle 26"/>
          <p:cNvSpPr/>
          <p:nvPr/>
        </p:nvSpPr>
        <p:spPr>
          <a:xfrm>
            <a:off x="2794736" y="207273"/>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8" name="Rounded Rectangle 27"/>
          <p:cNvSpPr/>
          <p:nvPr/>
        </p:nvSpPr>
        <p:spPr>
          <a:xfrm>
            <a:off x="5121547" y="195022"/>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8" name="TextBox 37"/>
          <p:cNvSpPr txBox="1"/>
          <p:nvPr/>
        </p:nvSpPr>
        <p:spPr>
          <a:xfrm>
            <a:off x="2903509" y="412147"/>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نمونه موردی</a:t>
            </a:r>
            <a:endParaRPr lang="fa-IR" dirty="0">
              <a:solidFill>
                <a:schemeClr val="bg1"/>
              </a:solidFill>
              <a:cs typeface="B Titr" panose="00000700000000000000" pitchFamily="2" charset="-78"/>
            </a:endParaRPr>
          </a:p>
        </p:txBody>
      </p:sp>
      <p:sp>
        <p:nvSpPr>
          <p:cNvPr id="39" name="TextBox 38"/>
          <p:cNvSpPr txBox="1"/>
          <p:nvPr/>
        </p:nvSpPr>
        <p:spPr>
          <a:xfrm>
            <a:off x="5230320" y="360142"/>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نرم افزار</a:t>
            </a:r>
            <a:r>
              <a:rPr lang="en-US" dirty="0" smtClean="0">
                <a:solidFill>
                  <a:schemeClr val="bg1"/>
                </a:solidFill>
                <a:cs typeface="B Titr" panose="00000700000000000000" pitchFamily="2" charset="-78"/>
              </a:rPr>
              <a:t>(BSC)</a:t>
            </a:r>
            <a:endParaRPr lang="fa-IR" dirty="0">
              <a:solidFill>
                <a:schemeClr val="bg1"/>
              </a:solidFill>
              <a:cs typeface="B Titr" panose="00000700000000000000" pitchFamily="2" charset="-78"/>
            </a:endParaRPr>
          </a:p>
        </p:txBody>
      </p:sp>
      <p:graphicFrame>
        <p:nvGraphicFramePr>
          <p:cNvPr id="31" name="Diagram 30"/>
          <p:cNvGraphicFramePr/>
          <p:nvPr>
            <p:extLst>
              <p:ext uri="{D42A27DB-BD31-4B8C-83A1-F6EECF244321}">
                <p14:modId xmlns:p14="http://schemas.microsoft.com/office/powerpoint/2010/main" val="257814941"/>
              </p:ext>
            </p:extLst>
          </p:nvPr>
        </p:nvGraphicFramePr>
        <p:xfrm>
          <a:off x="2747723" y="2050127"/>
          <a:ext cx="6604000" cy="7126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34" name="Diagram 33"/>
          <p:cNvGraphicFramePr/>
          <p:nvPr>
            <p:extLst>
              <p:ext uri="{D42A27DB-BD31-4B8C-83A1-F6EECF244321}">
                <p14:modId xmlns:p14="http://schemas.microsoft.com/office/powerpoint/2010/main" val="4238981146"/>
              </p:ext>
            </p:extLst>
          </p:nvPr>
        </p:nvGraphicFramePr>
        <p:xfrm>
          <a:off x="2752206" y="2659727"/>
          <a:ext cx="6604000" cy="71269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35" name="Diagram 34"/>
          <p:cNvGraphicFramePr/>
          <p:nvPr>
            <p:extLst>
              <p:ext uri="{D42A27DB-BD31-4B8C-83A1-F6EECF244321}">
                <p14:modId xmlns:p14="http://schemas.microsoft.com/office/powerpoint/2010/main" val="1684175005"/>
              </p:ext>
            </p:extLst>
          </p:nvPr>
        </p:nvGraphicFramePr>
        <p:xfrm>
          <a:off x="2738759" y="3385868"/>
          <a:ext cx="6604000" cy="712694"/>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40" name="Diagram 39"/>
          <p:cNvGraphicFramePr/>
          <p:nvPr>
            <p:extLst>
              <p:ext uri="{D42A27DB-BD31-4B8C-83A1-F6EECF244321}">
                <p14:modId xmlns:p14="http://schemas.microsoft.com/office/powerpoint/2010/main" val="788160614"/>
              </p:ext>
            </p:extLst>
          </p:nvPr>
        </p:nvGraphicFramePr>
        <p:xfrm>
          <a:off x="2752206" y="4071668"/>
          <a:ext cx="6604000" cy="712694"/>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graphicFrame>
        <p:nvGraphicFramePr>
          <p:cNvPr id="41" name="Diagram 40"/>
          <p:cNvGraphicFramePr/>
          <p:nvPr>
            <p:extLst>
              <p:ext uri="{D42A27DB-BD31-4B8C-83A1-F6EECF244321}">
                <p14:modId xmlns:p14="http://schemas.microsoft.com/office/powerpoint/2010/main" val="3365523455"/>
              </p:ext>
            </p:extLst>
          </p:nvPr>
        </p:nvGraphicFramePr>
        <p:xfrm>
          <a:off x="2752206" y="4770915"/>
          <a:ext cx="6604000" cy="712694"/>
        </p:xfrm>
        <a:graphic>
          <a:graphicData uri="http://schemas.openxmlformats.org/drawingml/2006/diagram">
            <dgm:relIds xmlns:dgm="http://schemas.openxmlformats.org/drawingml/2006/diagram" xmlns:r="http://schemas.openxmlformats.org/officeDocument/2006/relationships" r:dm="rId22" r:lo="rId23" r:qs="rId24" r:cs="rId25"/>
          </a:graphicData>
        </a:graphic>
      </p:graphicFrame>
      <p:graphicFrame>
        <p:nvGraphicFramePr>
          <p:cNvPr id="42" name="Diagram 41"/>
          <p:cNvGraphicFramePr/>
          <p:nvPr>
            <p:extLst>
              <p:ext uri="{D42A27DB-BD31-4B8C-83A1-F6EECF244321}">
                <p14:modId xmlns:p14="http://schemas.microsoft.com/office/powerpoint/2010/main" val="3559223868"/>
              </p:ext>
            </p:extLst>
          </p:nvPr>
        </p:nvGraphicFramePr>
        <p:xfrm>
          <a:off x="2752206" y="5483608"/>
          <a:ext cx="6604000" cy="712694"/>
        </p:xfrm>
        <a:graphic>
          <a:graphicData uri="http://schemas.openxmlformats.org/drawingml/2006/diagram">
            <dgm:relIds xmlns:dgm="http://schemas.openxmlformats.org/drawingml/2006/diagram" xmlns:r="http://schemas.openxmlformats.org/officeDocument/2006/relationships" r:dm="rId27" r:lo="rId28" r:qs="rId29" r:cs="rId30"/>
          </a:graphicData>
        </a:graphic>
      </p:graphicFrame>
      <p:graphicFrame>
        <p:nvGraphicFramePr>
          <p:cNvPr id="43" name="Diagram 42"/>
          <p:cNvGraphicFramePr/>
          <p:nvPr>
            <p:extLst>
              <p:ext uri="{D42A27DB-BD31-4B8C-83A1-F6EECF244321}">
                <p14:modId xmlns:p14="http://schemas.microsoft.com/office/powerpoint/2010/main" val="4262488803"/>
              </p:ext>
            </p:extLst>
          </p:nvPr>
        </p:nvGraphicFramePr>
        <p:xfrm>
          <a:off x="2738759" y="6182855"/>
          <a:ext cx="6604000" cy="712694"/>
        </p:xfrm>
        <a:graphic>
          <a:graphicData uri="http://schemas.openxmlformats.org/drawingml/2006/diagram">
            <dgm:relIds xmlns:dgm="http://schemas.openxmlformats.org/drawingml/2006/diagram" xmlns:r="http://schemas.openxmlformats.org/officeDocument/2006/relationships" r:dm="rId32" r:lo="rId33" r:qs="rId34" r:cs="rId35"/>
          </a:graphicData>
        </a:graphic>
      </p:graphicFrame>
    </p:spTree>
    <p:extLst>
      <p:ext uri="{BB962C8B-B14F-4D97-AF65-F5344CB8AC3E}">
        <p14:creationId xmlns:p14="http://schemas.microsoft.com/office/powerpoint/2010/main" val="642711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additive="base">
                                        <p:cTn id="13" dur="500" fill="hold"/>
                                        <p:tgtEl>
                                          <p:spTgt spid="34"/>
                                        </p:tgtEl>
                                        <p:attrNameLst>
                                          <p:attrName>ppt_x</p:attrName>
                                        </p:attrNameLst>
                                      </p:cBhvr>
                                      <p:tavLst>
                                        <p:tav tm="0">
                                          <p:val>
                                            <p:strVal val="#ppt_x"/>
                                          </p:val>
                                        </p:tav>
                                        <p:tav tm="100000">
                                          <p:val>
                                            <p:strVal val="#ppt_x"/>
                                          </p:val>
                                        </p:tav>
                                      </p:tavLst>
                                    </p:anim>
                                    <p:anim calcmode="lin" valueType="num">
                                      <p:cBhvr additive="base">
                                        <p:cTn id="14"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500" fill="hold"/>
                                        <p:tgtEl>
                                          <p:spTgt spid="35"/>
                                        </p:tgtEl>
                                        <p:attrNameLst>
                                          <p:attrName>ppt_x</p:attrName>
                                        </p:attrNameLst>
                                      </p:cBhvr>
                                      <p:tavLst>
                                        <p:tav tm="0">
                                          <p:val>
                                            <p:strVal val="#ppt_x"/>
                                          </p:val>
                                        </p:tav>
                                        <p:tav tm="100000">
                                          <p:val>
                                            <p:strVal val="#ppt_x"/>
                                          </p:val>
                                        </p:tav>
                                      </p:tavLst>
                                    </p:anim>
                                    <p:anim calcmode="lin" valueType="num">
                                      <p:cBhvr additive="base">
                                        <p:cTn id="20"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additive="base">
                                        <p:cTn id="25" dur="500" fill="hold"/>
                                        <p:tgtEl>
                                          <p:spTgt spid="40"/>
                                        </p:tgtEl>
                                        <p:attrNameLst>
                                          <p:attrName>ppt_x</p:attrName>
                                        </p:attrNameLst>
                                      </p:cBhvr>
                                      <p:tavLst>
                                        <p:tav tm="0">
                                          <p:val>
                                            <p:strVal val="#ppt_x"/>
                                          </p:val>
                                        </p:tav>
                                        <p:tav tm="100000">
                                          <p:val>
                                            <p:strVal val="#ppt_x"/>
                                          </p:val>
                                        </p:tav>
                                      </p:tavLst>
                                    </p:anim>
                                    <p:anim calcmode="lin" valueType="num">
                                      <p:cBhvr additive="base">
                                        <p:cTn id="26"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1"/>
                                        </p:tgtEl>
                                        <p:attrNameLst>
                                          <p:attrName>style.visibility</p:attrName>
                                        </p:attrNameLst>
                                      </p:cBhvr>
                                      <p:to>
                                        <p:strVal val="visible"/>
                                      </p:to>
                                    </p:set>
                                    <p:anim calcmode="lin" valueType="num">
                                      <p:cBhvr additive="base">
                                        <p:cTn id="31" dur="500" fill="hold"/>
                                        <p:tgtEl>
                                          <p:spTgt spid="41"/>
                                        </p:tgtEl>
                                        <p:attrNameLst>
                                          <p:attrName>ppt_x</p:attrName>
                                        </p:attrNameLst>
                                      </p:cBhvr>
                                      <p:tavLst>
                                        <p:tav tm="0">
                                          <p:val>
                                            <p:strVal val="#ppt_x"/>
                                          </p:val>
                                        </p:tav>
                                        <p:tav tm="100000">
                                          <p:val>
                                            <p:strVal val="#ppt_x"/>
                                          </p:val>
                                        </p:tav>
                                      </p:tavLst>
                                    </p:anim>
                                    <p:anim calcmode="lin" valueType="num">
                                      <p:cBhvr additive="base">
                                        <p:cTn id="32"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additive="base">
                                        <p:cTn id="37" dur="500" fill="hold"/>
                                        <p:tgtEl>
                                          <p:spTgt spid="42"/>
                                        </p:tgtEl>
                                        <p:attrNameLst>
                                          <p:attrName>ppt_x</p:attrName>
                                        </p:attrNameLst>
                                      </p:cBhvr>
                                      <p:tavLst>
                                        <p:tav tm="0">
                                          <p:val>
                                            <p:strVal val="#ppt_x"/>
                                          </p:val>
                                        </p:tav>
                                        <p:tav tm="100000">
                                          <p:val>
                                            <p:strVal val="#ppt_x"/>
                                          </p:val>
                                        </p:tav>
                                      </p:tavLst>
                                    </p:anim>
                                    <p:anim calcmode="lin" valueType="num">
                                      <p:cBhvr additive="base">
                                        <p:cTn id="38"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3"/>
                                        </p:tgtEl>
                                        <p:attrNameLst>
                                          <p:attrName>style.visibility</p:attrName>
                                        </p:attrNameLst>
                                      </p:cBhvr>
                                      <p:to>
                                        <p:strVal val="visible"/>
                                      </p:to>
                                    </p:set>
                                    <p:anim calcmode="lin" valueType="num">
                                      <p:cBhvr additive="base">
                                        <p:cTn id="43" dur="500" fill="hold"/>
                                        <p:tgtEl>
                                          <p:spTgt spid="43"/>
                                        </p:tgtEl>
                                        <p:attrNameLst>
                                          <p:attrName>ppt_x</p:attrName>
                                        </p:attrNameLst>
                                      </p:cBhvr>
                                      <p:tavLst>
                                        <p:tav tm="0">
                                          <p:val>
                                            <p:strVal val="#ppt_x"/>
                                          </p:val>
                                        </p:tav>
                                        <p:tav tm="100000">
                                          <p:val>
                                            <p:strVal val="#ppt_x"/>
                                          </p:val>
                                        </p:tav>
                                      </p:tavLst>
                                    </p:anim>
                                    <p:anim calcmode="lin" valueType="num">
                                      <p:cBhvr additive="base">
                                        <p:cTn id="44"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1" grpId="0">
        <p:bldAsOne/>
      </p:bldGraphic>
      <p:bldGraphic spid="34" grpId="0">
        <p:bldAsOne/>
      </p:bldGraphic>
      <p:bldGraphic spid="35" grpId="0">
        <p:bldAsOne/>
      </p:bldGraphic>
      <p:bldGraphic spid="40" grpId="0">
        <p:bldAsOne/>
      </p:bldGraphic>
      <p:bldGraphic spid="41" grpId="0">
        <p:bldAsOne/>
      </p:bldGraphic>
      <p:bldGraphic spid="42" grpId="0">
        <p:bldAsOne/>
      </p:bldGraphic>
      <p:bldGraphic spid="43" grpId="0">
        <p:bldAsOne/>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0" y="0"/>
            <a:ext cx="12192001" cy="1175657"/>
          </a:xfrm>
          <a:prstGeom prst="roundRect">
            <a:avLst/>
          </a:prstGeom>
          <a:solidFill>
            <a:srgbClr val="002060"/>
          </a:solidFill>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dirty="0"/>
          </a:p>
        </p:txBody>
      </p:sp>
      <p:sp>
        <p:nvSpPr>
          <p:cNvPr id="32" name="Rounded Rectangle 31"/>
          <p:cNvSpPr/>
          <p:nvPr/>
        </p:nvSpPr>
        <p:spPr>
          <a:xfrm>
            <a:off x="9837108" y="164531"/>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8" name="TextBox 47"/>
          <p:cNvSpPr txBox="1"/>
          <p:nvPr/>
        </p:nvSpPr>
        <p:spPr>
          <a:xfrm>
            <a:off x="4074459" y="1526907"/>
            <a:ext cx="7361365" cy="523220"/>
          </a:xfrm>
          <a:prstGeom prst="rect">
            <a:avLst/>
          </a:prstGeom>
          <a:noFill/>
        </p:spPr>
        <p:txBody>
          <a:bodyPr wrap="square" rtlCol="1">
            <a:spAutoFit/>
          </a:bodyPr>
          <a:lstStyle/>
          <a:p>
            <a:r>
              <a:rPr lang="fa-IR" sz="2800" dirty="0">
                <a:cs typeface="0 Soroosh" panose="00000400000000000000" pitchFamily="2" charset="-78"/>
              </a:rPr>
              <a:t>چرا شرکت ها کارت امتیازی متوازن را قبول می کنند؟</a:t>
            </a:r>
          </a:p>
        </p:txBody>
      </p:sp>
      <p:sp>
        <p:nvSpPr>
          <p:cNvPr id="49" name="Cross 48"/>
          <p:cNvSpPr/>
          <p:nvPr/>
        </p:nvSpPr>
        <p:spPr>
          <a:xfrm>
            <a:off x="11558483" y="1588462"/>
            <a:ext cx="449943" cy="391886"/>
          </a:xfrm>
          <a:prstGeom prst="plus">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9" name="Rounded Rectangle 28"/>
          <p:cNvSpPr/>
          <p:nvPr/>
        </p:nvSpPr>
        <p:spPr>
          <a:xfrm>
            <a:off x="7482215" y="356120"/>
            <a:ext cx="1982764" cy="785611"/>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3" name="Rounded Rectangle 32"/>
          <p:cNvSpPr/>
          <p:nvPr/>
        </p:nvSpPr>
        <p:spPr>
          <a:xfrm>
            <a:off x="405986" y="173650"/>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0" name="TextBox 69"/>
          <p:cNvSpPr txBox="1"/>
          <p:nvPr/>
        </p:nvSpPr>
        <p:spPr>
          <a:xfrm>
            <a:off x="7590988" y="564259"/>
            <a:ext cx="1765218" cy="369332"/>
          </a:xfrm>
          <a:prstGeom prst="rect">
            <a:avLst/>
          </a:prstGeom>
          <a:noFill/>
        </p:spPr>
        <p:txBody>
          <a:bodyPr wrap="square" rtlCol="1">
            <a:spAutoFit/>
          </a:bodyPr>
          <a:lstStyle/>
          <a:p>
            <a:pPr algn="ctr"/>
            <a:r>
              <a:rPr lang="fa-IR" dirty="0" smtClean="0">
                <a:solidFill>
                  <a:srgbClr val="FF0000"/>
                </a:solidFill>
                <a:cs typeface="B Titr" panose="00000700000000000000" pitchFamily="2" charset="-78"/>
              </a:rPr>
              <a:t>ضرورت مدل</a:t>
            </a:r>
            <a:endParaRPr lang="fa-IR" dirty="0">
              <a:solidFill>
                <a:srgbClr val="FF0000"/>
              </a:solidFill>
              <a:cs typeface="B Titr" panose="00000700000000000000" pitchFamily="2" charset="-78"/>
            </a:endParaRPr>
          </a:p>
        </p:txBody>
      </p:sp>
      <p:sp>
        <p:nvSpPr>
          <p:cNvPr id="36" name="TextBox 35"/>
          <p:cNvSpPr txBox="1"/>
          <p:nvPr/>
        </p:nvSpPr>
        <p:spPr>
          <a:xfrm>
            <a:off x="514759" y="348723"/>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خروجی ها</a:t>
            </a:r>
            <a:endParaRPr lang="fa-IR" dirty="0">
              <a:solidFill>
                <a:schemeClr val="bg1"/>
              </a:solidFill>
              <a:cs typeface="B Titr" panose="00000700000000000000" pitchFamily="2" charset="-78"/>
            </a:endParaRPr>
          </a:p>
        </p:txBody>
      </p:sp>
      <p:sp>
        <p:nvSpPr>
          <p:cNvPr id="37" name="TextBox 36"/>
          <p:cNvSpPr txBox="1"/>
          <p:nvPr/>
        </p:nvSpPr>
        <p:spPr>
          <a:xfrm>
            <a:off x="9909193" y="363381"/>
            <a:ext cx="1874261"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معرفی و مراحل مدل</a:t>
            </a:r>
            <a:endParaRPr lang="fa-IR" dirty="0">
              <a:solidFill>
                <a:schemeClr val="bg1"/>
              </a:solidFill>
              <a:cs typeface="B Titr" panose="00000700000000000000" pitchFamily="2" charset="-78"/>
            </a:endParaRPr>
          </a:p>
        </p:txBody>
      </p:sp>
      <p:sp>
        <p:nvSpPr>
          <p:cNvPr id="27" name="Rounded Rectangle 26"/>
          <p:cNvSpPr/>
          <p:nvPr/>
        </p:nvSpPr>
        <p:spPr>
          <a:xfrm>
            <a:off x="2794736" y="207273"/>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8" name="Rounded Rectangle 27"/>
          <p:cNvSpPr/>
          <p:nvPr/>
        </p:nvSpPr>
        <p:spPr>
          <a:xfrm>
            <a:off x="5121547" y="195022"/>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8" name="TextBox 37"/>
          <p:cNvSpPr txBox="1"/>
          <p:nvPr/>
        </p:nvSpPr>
        <p:spPr>
          <a:xfrm>
            <a:off x="2903509" y="412147"/>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نمونه موردی</a:t>
            </a:r>
            <a:endParaRPr lang="fa-IR" dirty="0">
              <a:solidFill>
                <a:schemeClr val="bg1"/>
              </a:solidFill>
              <a:cs typeface="B Titr" panose="00000700000000000000" pitchFamily="2" charset="-78"/>
            </a:endParaRPr>
          </a:p>
        </p:txBody>
      </p:sp>
      <p:sp>
        <p:nvSpPr>
          <p:cNvPr id="39" name="TextBox 38"/>
          <p:cNvSpPr txBox="1"/>
          <p:nvPr/>
        </p:nvSpPr>
        <p:spPr>
          <a:xfrm>
            <a:off x="5230320" y="360142"/>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نرم افزار</a:t>
            </a:r>
            <a:r>
              <a:rPr lang="en-US" dirty="0" smtClean="0">
                <a:solidFill>
                  <a:schemeClr val="bg1"/>
                </a:solidFill>
                <a:cs typeface="B Titr" panose="00000700000000000000" pitchFamily="2" charset="-78"/>
              </a:rPr>
              <a:t>(BSC)</a:t>
            </a:r>
            <a:endParaRPr lang="fa-IR" dirty="0">
              <a:solidFill>
                <a:schemeClr val="bg1"/>
              </a:solidFill>
              <a:cs typeface="B Titr" panose="00000700000000000000" pitchFamily="2" charset="-78"/>
            </a:endParaRPr>
          </a:p>
        </p:txBody>
      </p:sp>
      <p:sp>
        <p:nvSpPr>
          <p:cNvPr id="2" name="Rectangle 1"/>
          <p:cNvSpPr/>
          <p:nvPr/>
        </p:nvSpPr>
        <p:spPr>
          <a:xfrm>
            <a:off x="5230320" y="2462932"/>
            <a:ext cx="6328163" cy="3785652"/>
          </a:xfrm>
          <a:prstGeom prst="rect">
            <a:avLst/>
          </a:prstGeom>
        </p:spPr>
        <p:txBody>
          <a:bodyPr wrap="square">
            <a:spAutoFit/>
          </a:bodyPr>
          <a:lstStyle/>
          <a:p>
            <a:pPr algn="just">
              <a:lnSpc>
                <a:spcPct val="150000"/>
              </a:lnSpc>
            </a:pPr>
            <a:r>
              <a:rPr lang="fa-IR" sz="2000" dirty="0" smtClean="0">
                <a:cs typeface="0 Soroosh" panose="00000400000000000000" pitchFamily="2" charset="-78"/>
              </a:rPr>
              <a:t>1- </a:t>
            </a:r>
            <a:r>
              <a:rPr lang="fa-IR" sz="2000" dirty="0">
                <a:solidFill>
                  <a:srgbClr val="FF0000"/>
                </a:solidFill>
                <a:cs typeface="0 Soroosh" panose="00000400000000000000" pitchFamily="2" charset="-78"/>
              </a:rPr>
              <a:t>تغییر</a:t>
            </a:r>
          </a:p>
          <a:p>
            <a:pPr algn="just">
              <a:lnSpc>
                <a:spcPct val="150000"/>
              </a:lnSpc>
            </a:pPr>
            <a:r>
              <a:rPr lang="fa-IR" sz="2000" dirty="0">
                <a:cs typeface="0 Soroosh" panose="00000400000000000000" pitchFamily="2" charset="-78"/>
              </a:rPr>
              <a:t>تنظیم کردن و ارتباط برقرار کردن یک استراتژی </a:t>
            </a:r>
            <a:r>
              <a:rPr lang="fa-IR" sz="2000" dirty="0" smtClean="0">
                <a:cs typeface="0 Soroosh" panose="00000400000000000000" pitchFamily="2" charset="-78"/>
              </a:rPr>
              <a:t>جدید برای</a:t>
            </a:r>
          </a:p>
          <a:p>
            <a:pPr algn="just">
              <a:lnSpc>
                <a:spcPct val="150000"/>
              </a:lnSpc>
            </a:pPr>
            <a:r>
              <a:rPr lang="fa-IR" sz="2000" dirty="0" smtClean="0">
                <a:cs typeface="0 Soroosh" panose="00000400000000000000" pitchFamily="2" charset="-78"/>
              </a:rPr>
              <a:t> </a:t>
            </a:r>
            <a:r>
              <a:rPr lang="fa-IR" sz="2000" dirty="0">
                <a:cs typeface="0 Soroosh" panose="00000400000000000000" pitchFamily="2" charset="-78"/>
              </a:rPr>
              <a:t>یک محیط رقابتی بهتر</a:t>
            </a:r>
          </a:p>
          <a:p>
            <a:pPr algn="just">
              <a:lnSpc>
                <a:spcPct val="150000"/>
              </a:lnSpc>
            </a:pPr>
            <a:r>
              <a:rPr lang="fa-IR" sz="2000" dirty="0">
                <a:cs typeface="0 Soroosh" panose="00000400000000000000" pitchFamily="2" charset="-78"/>
              </a:rPr>
              <a:t>2- </a:t>
            </a:r>
            <a:r>
              <a:rPr lang="fa-IR" sz="2000" dirty="0">
                <a:solidFill>
                  <a:srgbClr val="FF0000"/>
                </a:solidFill>
                <a:cs typeface="0 Soroosh" panose="00000400000000000000" pitchFamily="2" charset="-78"/>
              </a:rPr>
              <a:t>رشد</a:t>
            </a:r>
          </a:p>
          <a:p>
            <a:pPr algn="just">
              <a:lnSpc>
                <a:spcPct val="150000"/>
              </a:lnSpc>
            </a:pPr>
            <a:r>
              <a:rPr lang="fa-IR" sz="2000" dirty="0">
                <a:cs typeface="0 Soroosh" panose="00000400000000000000" pitchFamily="2" charset="-78"/>
              </a:rPr>
              <a:t>افزایش درآمد، نه </a:t>
            </a:r>
            <a:r>
              <a:rPr lang="fa-IR" sz="2000" dirty="0" smtClean="0">
                <a:cs typeface="0 Soroosh" panose="00000400000000000000" pitchFamily="2" charset="-78"/>
              </a:rPr>
              <a:t>فقط صرفا </a:t>
            </a:r>
            <a:r>
              <a:rPr lang="fa-IR" sz="2000" dirty="0">
                <a:cs typeface="0 Soroosh" panose="00000400000000000000" pitchFamily="2" charset="-78"/>
              </a:rPr>
              <a:t>کاهش هزینه ها و افزایش بهره وری</a:t>
            </a:r>
          </a:p>
          <a:p>
            <a:pPr algn="just">
              <a:lnSpc>
                <a:spcPct val="150000"/>
              </a:lnSpc>
            </a:pPr>
            <a:r>
              <a:rPr lang="fa-IR" sz="2000" dirty="0" smtClean="0">
                <a:cs typeface="0 Soroosh" panose="00000400000000000000" pitchFamily="2" charset="-78"/>
              </a:rPr>
              <a:t>3- </a:t>
            </a:r>
            <a:r>
              <a:rPr lang="fa-IR" sz="2000" dirty="0" smtClean="0">
                <a:solidFill>
                  <a:srgbClr val="FF0000"/>
                </a:solidFill>
                <a:cs typeface="0 Soroosh" panose="00000400000000000000" pitchFamily="2" charset="-78"/>
              </a:rPr>
              <a:t>اجرا و پیاده سازی</a:t>
            </a:r>
          </a:p>
          <a:p>
            <a:pPr algn="just">
              <a:lnSpc>
                <a:spcPct val="150000"/>
              </a:lnSpc>
            </a:pPr>
            <a:r>
              <a:rPr lang="fa-IR" sz="2000" dirty="0" smtClean="0">
                <a:cs typeface="0 Soroosh" panose="00000400000000000000" pitchFamily="2" charset="-78"/>
              </a:rPr>
              <a:t>اجرای یک استراتژی رشد جدید توسط هر کارمند در عملیات </a:t>
            </a:r>
          </a:p>
          <a:p>
            <a:pPr algn="just">
              <a:lnSpc>
                <a:spcPct val="150000"/>
              </a:lnSpc>
            </a:pPr>
            <a:r>
              <a:rPr lang="fa-IR" sz="2000" dirty="0" smtClean="0">
                <a:cs typeface="0 Soroosh" panose="00000400000000000000" pitchFamily="2" charset="-78"/>
              </a:rPr>
              <a:t>روزمره </a:t>
            </a:r>
            <a:r>
              <a:rPr lang="fa-IR" sz="2000" dirty="0">
                <a:cs typeface="0 Soroosh" panose="00000400000000000000" pitchFamily="2" charset="-78"/>
              </a:rPr>
              <a:t>خود </a:t>
            </a:r>
            <a:endParaRPr lang="en-US" sz="2000" dirty="0">
              <a:cs typeface="0 Soroosh" panose="00000400000000000000" pitchFamily="2" charset="-78"/>
            </a:endParaRPr>
          </a:p>
        </p:txBody>
      </p:sp>
      <p:pic>
        <p:nvPicPr>
          <p:cNvPr id="4" name="Picture 3"/>
          <p:cNvPicPr>
            <a:picLocks noChangeAspect="1"/>
          </p:cNvPicPr>
          <p:nvPr/>
        </p:nvPicPr>
        <p:blipFill>
          <a:blip r:embed="rId2"/>
          <a:stretch>
            <a:fillRect/>
          </a:stretch>
        </p:blipFill>
        <p:spPr>
          <a:xfrm>
            <a:off x="756143" y="1838192"/>
            <a:ext cx="3195657" cy="428230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82404770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0" y="0"/>
            <a:ext cx="12192001" cy="1175657"/>
          </a:xfrm>
          <a:prstGeom prst="roundRect">
            <a:avLst/>
          </a:prstGeom>
          <a:solidFill>
            <a:srgbClr val="002060"/>
          </a:solidFill>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dirty="0"/>
          </a:p>
        </p:txBody>
      </p:sp>
      <p:sp>
        <p:nvSpPr>
          <p:cNvPr id="32" name="Rounded Rectangle 31"/>
          <p:cNvSpPr/>
          <p:nvPr/>
        </p:nvSpPr>
        <p:spPr>
          <a:xfrm>
            <a:off x="9837108" y="164531"/>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8" name="TextBox 47"/>
          <p:cNvSpPr txBox="1"/>
          <p:nvPr/>
        </p:nvSpPr>
        <p:spPr>
          <a:xfrm>
            <a:off x="6288609" y="1526907"/>
            <a:ext cx="5147215" cy="523220"/>
          </a:xfrm>
          <a:prstGeom prst="rect">
            <a:avLst/>
          </a:prstGeom>
          <a:noFill/>
        </p:spPr>
        <p:txBody>
          <a:bodyPr wrap="square" rtlCol="1">
            <a:spAutoFit/>
          </a:bodyPr>
          <a:lstStyle/>
          <a:p>
            <a:r>
              <a:rPr lang="fa-IR" sz="2800" b="1" dirty="0">
                <a:cs typeface="0 Soroosh" panose="00000400000000000000" pitchFamily="2" charset="-78"/>
              </a:rPr>
              <a:t>نرم افزار </a:t>
            </a:r>
            <a:r>
              <a:rPr lang="en-US" sz="2800" b="1" dirty="0" err="1">
                <a:cs typeface="0 Soroosh" panose="00000400000000000000" pitchFamily="2" charset="-78"/>
              </a:rPr>
              <a:t>Bsc</a:t>
            </a:r>
            <a:r>
              <a:rPr lang="en-US" sz="2800" b="1" dirty="0">
                <a:cs typeface="0 Soroosh" panose="00000400000000000000" pitchFamily="2" charset="-78"/>
              </a:rPr>
              <a:t> Designer</a:t>
            </a:r>
            <a:endParaRPr lang="fa-IR" sz="2800" b="1" dirty="0">
              <a:cs typeface="0 Soroosh" panose="00000400000000000000" pitchFamily="2" charset="-78"/>
            </a:endParaRPr>
          </a:p>
        </p:txBody>
      </p:sp>
      <p:sp>
        <p:nvSpPr>
          <p:cNvPr id="49" name="Cross 48"/>
          <p:cNvSpPr/>
          <p:nvPr/>
        </p:nvSpPr>
        <p:spPr>
          <a:xfrm>
            <a:off x="11558483" y="1588462"/>
            <a:ext cx="449943" cy="391886"/>
          </a:xfrm>
          <a:prstGeom prst="plus">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0" name="TextBox 49"/>
          <p:cNvSpPr txBox="1"/>
          <p:nvPr/>
        </p:nvSpPr>
        <p:spPr>
          <a:xfrm>
            <a:off x="3899647" y="2067571"/>
            <a:ext cx="7604965" cy="1477328"/>
          </a:xfrm>
          <a:prstGeom prst="rect">
            <a:avLst/>
          </a:prstGeom>
          <a:noFill/>
        </p:spPr>
        <p:txBody>
          <a:bodyPr wrap="square" rtlCol="1">
            <a:spAutoFit/>
          </a:bodyPr>
          <a:lstStyle/>
          <a:p>
            <a:pPr algn="just">
              <a:lnSpc>
                <a:spcPct val="150000"/>
              </a:lnSpc>
            </a:pPr>
            <a:r>
              <a:rPr lang="en-US" sz="2000" dirty="0" smtClean="0">
                <a:cs typeface="0 Soroosh" panose="00000400000000000000" pitchFamily="2" charset="-78"/>
              </a:rPr>
              <a:t>BSC</a:t>
            </a:r>
            <a:r>
              <a:rPr lang="fa-IR" sz="2000" dirty="0" smtClean="0">
                <a:cs typeface="0 Soroosh" panose="00000400000000000000" pitchFamily="2" charset="-78"/>
              </a:rPr>
              <a:t> یک </a:t>
            </a:r>
            <a:r>
              <a:rPr lang="fa-IR" sz="2000" dirty="0">
                <a:cs typeface="0 Soroosh" panose="00000400000000000000" pitchFamily="2" charset="-78"/>
              </a:rPr>
              <a:t>نرم افزار مدیریت عملکرد می باشد .با توجه به مطالاعات و نظر سنجی </a:t>
            </a:r>
            <a:r>
              <a:rPr lang="fa-IR" sz="2000" dirty="0" smtClean="0">
                <a:cs typeface="0 Soroosh" panose="00000400000000000000" pitchFamily="2" charset="-78"/>
              </a:rPr>
              <a:t>های  </a:t>
            </a:r>
            <a:r>
              <a:rPr lang="fa-IR" sz="2000" dirty="0">
                <a:cs typeface="0 Soroosh" panose="00000400000000000000" pitchFamily="2" charset="-78"/>
              </a:rPr>
              <a:t>انجام </a:t>
            </a:r>
            <a:r>
              <a:rPr lang="fa-IR" sz="2000" dirty="0" smtClean="0">
                <a:cs typeface="0 Soroosh" panose="00000400000000000000" pitchFamily="2" charset="-78"/>
              </a:rPr>
              <a:t>شده، همچنان </a:t>
            </a:r>
            <a:r>
              <a:rPr lang="fa-IR" sz="2000" dirty="0">
                <a:cs typeface="0 Soroosh" panose="00000400000000000000" pitchFamily="2" charset="-78"/>
              </a:rPr>
              <a:t>یکی از محبوب ترین ابزار ها </a:t>
            </a:r>
            <a:r>
              <a:rPr lang="fa-IR" sz="2000" dirty="0" smtClean="0">
                <a:cs typeface="0 Soroosh" panose="00000400000000000000" pitchFamily="2" charset="-78"/>
              </a:rPr>
              <a:t> برای </a:t>
            </a:r>
            <a:r>
              <a:rPr lang="fa-IR" sz="2000" dirty="0">
                <a:cs typeface="0 Soroosh" panose="00000400000000000000" pitchFamily="2" charset="-78"/>
              </a:rPr>
              <a:t>برنامه ریزی </a:t>
            </a:r>
            <a:r>
              <a:rPr lang="fa-IR" sz="2000" dirty="0" smtClean="0">
                <a:cs typeface="0 Soroosh" panose="00000400000000000000" pitchFamily="2" charset="-78"/>
              </a:rPr>
              <a:t>و </a:t>
            </a:r>
            <a:r>
              <a:rPr lang="fa-IR" sz="2000" dirty="0">
                <a:cs typeface="0 Soroosh" panose="00000400000000000000" pitchFamily="2" charset="-78"/>
              </a:rPr>
              <a:t>اجرای کسب و کار می باشد.</a:t>
            </a:r>
          </a:p>
        </p:txBody>
      </p:sp>
      <p:sp>
        <p:nvSpPr>
          <p:cNvPr id="30" name="Rounded Rectangle 29"/>
          <p:cNvSpPr/>
          <p:nvPr/>
        </p:nvSpPr>
        <p:spPr>
          <a:xfrm>
            <a:off x="5115772" y="348723"/>
            <a:ext cx="1982764" cy="785611"/>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3" name="Rounded Rectangle 32"/>
          <p:cNvSpPr/>
          <p:nvPr/>
        </p:nvSpPr>
        <p:spPr>
          <a:xfrm>
            <a:off x="405986" y="173650"/>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6" name="TextBox 35"/>
          <p:cNvSpPr txBox="1"/>
          <p:nvPr/>
        </p:nvSpPr>
        <p:spPr>
          <a:xfrm>
            <a:off x="514759" y="348723"/>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خروجی ها</a:t>
            </a:r>
            <a:endParaRPr lang="fa-IR" dirty="0">
              <a:solidFill>
                <a:schemeClr val="bg1"/>
              </a:solidFill>
              <a:cs typeface="B Titr" panose="00000700000000000000" pitchFamily="2" charset="-78"/>
            </a:endParaRPr>
          </a:p>
        </p:txBody>
      </p:sp>
      <p:sp>
        <p:nvSpPr>
          <p:cNvPr id="37" name="TextBox 36"/>
          <p:cNvSpPr txBox="1"/>
          <p:nvPr/>
        </p:nvSpPr>
        <p:spPr>
          <a:xfrm>
            <a:off x="9909193" y="363381"/>
            <a:ext cx="1874261"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معرفی و مراحل مدل</a:t>
            </a:r>
            <a:endParaRPr lang="fa-IR" dirty="0">
              <a:solidFill>
                <a:schemeClr val="bg1"/>
              </a:solidFill>
              <a:cs typeface="B Titr" panose="00000700000000000000" pitchFamily="2" charset="-78"/>
            </a:endParaRPr>
          </a:p>
        </p:txBody>
      </p:sp>
      <p:sp>
        <p:nvSpPr>
          <p:cNvPr id="27" name="Rounded Rectangle 26"/>
          <p:cNvSpPr/>
          <p:nvPr/>
        </p:nvSpPr>
        <p:spPr>
          <a:xfrm>
            <a:off x="7482215" y="186338"/>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8" name="Rounded Rectangle 27"/>
          <p:cNvSpPr/>
          <p:nvPr/>
        </p:nvSpPr>
        <p:spPr>
          <a:xfrm>
            <a:off x="2794736" y="207273"/>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9" name="TextBox 38"/>
          <p:cNvSpPr txBox="1"/>
          <p:nvPr/>
        </p:nvSpPr>
        <p:spPr>
          <a:xfrm>
            <a:off x="7590988" y="403161"/>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ضرورت مدل</a:t>
            </a:r>
            <a:endParaRPr lang="fa-IR" dirty="0">
              <a:solidFill>
                <a:schemeClr val="bg1"/>
              </a:solidFill>
              <a:cs typeface="B Titr" panose="00000700000000000000" pitchFamily="2" charset="-78"/>
            </a:endParaRPr>
          </a:p>
        </p:txBody>
      </p:sp>
      <p:sp>
        <p:nvSpPr>
          <p:cNvPr id="40" name="TextBox 39"/>
          <p:cNvSpPr txBox="1"/>
          <p:nvPr/>
        </p:nvSpPr>
        <p:spPr>
          <a:xfrm>
            <a:off x="2903509" y="412147"/>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نمونه موردی</a:t>
            </a:r>
            <a:endParaRPr lang="fa-IR" dirty="0">
              <a:solidFill>
                <a:schemeClr val="bg1"/>
              </a:solidFill>
              <a:cs typeface="B Titr" panose="00000700000000000000" pitchFamily="2" charset="-78"/>
            </a:endParaRPr>
          </a:p>
        </p:txBody>
      </p:sp>
      <p:sp>
        <p:nvSpPr>
          <p:cNvPr id="41" name="TextBox 40"/>
          <p:cNvSpPr txBox="1"/>
          <p:nvPr/>
        </p:nvSpPr>
        <p:spPr>
          <a:xfrm>
            <a:off x="5158382" y="566455"/>
            <a:ext cx="1765218" cy="369332"/>
          </a:xfrm>
          <a:prstGeom prst="rect">
            <a:avLst/>
          </a:prstGeom>
          <a:noFill/>
        </p:spPr>
        <p:txBody>
          <a:bodyPr wrap="square" rtlCol="1">
            <a:spAutoFit/>
          </a:bodyPr>
          <a:lstStyle/>
          <a:p>
            <a:pPr algn="ctr"/>
            <a:r>
              <a:rPr lang="fa-IR" dirty="0" smtClean="0">
                <a:solidFill>
                  <a:srgbClr val="FF0000"/>
                </a:solidFill>
                <a:cs typeface="B Titr" panose="00000700000000000000" pitchFamily="2" charset="-78"/>
              </a:rPr>
              <a:t>نرم افزار</a:t>
            </a:r>
            <a:r>
              <a:rPr lang="en-US" dirty="0" smtClean="0">
                <a:solidFill>
                  <a:srgbClr val="FF0000"/>
                </a:solidFill>
                <a:cs typeface="B Titr" panose="00000700000000000000" pitchFamily="2" charset="-78"/>
              </a:rPr>
              <a:t>(BSC)</a:t>
            </a:r>
            <a:endParaRPr lang="fa-IR" dirty="0">
              <a:solidFill>
                <a:srgbClr val="FF0000"/>
              </a:solidFill>
              <a:cs typeface="B Titr" panose="00000700000000000000" pitchFamily="2" charset="-78"/>
            </a:endParaRPr>
          </a:p>
        </p:txBody>
      </p:sp>
      <p:sp>
        <p:nvSpPr>
          <p:cNvPr id="42" name="Striped Right Arrow 41"/>
          <p:cNvSpPr/>
          <p:nvPr/>
        </p:nvSpPr>
        <p:spPr>
          <a:xfrm rot="10800000">
            <a:off x="11497153" y="2211021"/>
            <a:ext cx="572602" cy="405916"/>
          </a:xfrm>
          <a:prstGeom prst="stripedRightArrow">
            <a:avLst/>
          </a:prstGeom>
          <a:solidFill>
            <a:schemeClr val="accent1">
              <a:lumMod val="7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3"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3517" y="1884798"/>
            <a:ext cx="2230987" cy="2209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TextBox 43"/>
          <p:cNvSpPr txBox="1"/>
          <p:nvPr/>
        </p:nvSpPr>
        <p:spPr>
          <a:xfrm>
            <a:off x="791824" y="4247988"/>
            <a:ext cx="10644000" cy="1477328"/>
          </a:xfrm>
          <a:prstGeom prst="rect">
            <a:avLst/>
          </a:prstGeom>
          <a:noFill/>
        </p:spPr>
        <p:txBody>
          <a:bodyPr wrap="square" rtlCol="1">
            <a:spAutoFit/>
          </a:bodyPr>
          <a:lstStyle/>
          <a:p>
            <a:pPr algn="just">
              <a:lnSpc>
                <a:spcPct val="150000"/>
              </a:lnSpc>
            </a:pPr>
            <a:r>
              <a:rPr lang="fa-IR" sz="2000" dirty="0">
                <a:solidFill>
                  <a:srgbClr val="FF0000"/>
                </a:solidFill>
                <a:cs typeface="0 Soroosh" panose="00000400000000000000" pitchFamily="2" charset="-78"/>
              </a:rPr>
              <a:t>هسته اصلی </a:t>
            </a:r>
            <a:r>
              <a:rPr lang="fa-IR" sz="2000" dirty="0">
                <a:cs typeface="0 Soroosh" panose="00000400000000000000" pitchFamily="2" charset="-78"/>
              </a:rPr>
              <a:t>کارت امتیازی متوازن </a:t>
            </a:r>
            <a:r>
              <a:rPr lang="fa-IR" sz="2000" dirty="0">
                <a:solidFill>
                  <a:srgbClr val="FF0000"/>
                </a:solidFill>
                <a:cs typeface="0 Soroosh" panose="00000400000000000000" pitchFamily="2" charset="-78"/>
              </a:rPr>
              <a:t>نقشه‌های استراتژیک </a:t>
            </a:r>
            <a:r>
              <a:rPr lang="fa-IR" sz="2000" dirty="0">
                <a:cs typeface="0 Soroosh" panose="00000400000000000000" pitchFamily="2" charset="-78"/>
              </a:rPr>
              <a:t>می‌باشد. با کمک این برنامه قابلیت خلق بهترین نقشه‌های استراتژیکی، نمایش اهداف کاری خود و </a:t>
            </a:r>
            <a:r>
              <a:rPr lang="fa-IR" sz="2000" dirty="0">
                <a:solidFill>
                  <a:srgbClr val="FF0000"/>
                </a:solidFill>
                <a:cs typeface="0 Soroosh" panose="00000400000000000000" pitchFamily="2" charset="-78"/>
              </a:rPr>
              <a:t>رابطه علت و معلولی بین عناصر مختلف </a:t>
            </a:r>
            <a:r>
              <a:rPr lang="fa-IR" sz="2000" dirty="0">
                <a:cs typeface="0 Soroosh" panose="00000400000000000000" pitchFamily="2" charset="-78"/>
              </a:rPr>
              <a:t>و همچنین ایجاد شاخص های عملکردی  را خواهید داشت.   </a:t>
            </a:r>
            <a:endParaRPr lang="en-US" sz="2000" i="1" dirty="0">
              <a:solidFill>
                <a:srgbClr val="FF0000"/>
              </a:solidFill>
              <a:cs typeface="0 Soroosh" panose="00000400000000000000" pitchFamily="2" charset="-78"/>
            </a:endParaRPr>
          </a:p>
        </p:txBody>
      </p:sp>
      <p:sp>
        <p:nvSpPr>
          <p:cNvPr id="45" name="Striped Right Arrow 44"/>
          <p:cNvSpPr/>
          <p:nvPr/>
        </p:nvSpPr>
        <p:spPr>
          <a:xfrm rot="10800000">
            <a:off x="11497153" y="4368295"/>
            <a:ext cx="572602" cy="405916"/>
          </a:xfrm>
          <a:prstGeom prst="stripedRightArrow">
            <a:avLst/>
          </a:prstGeom>
          <a:solidFill>
            <a:schemeClr val="accent1">
              <a:lumMod val="7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1349263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0" y="0"/>
            <a:ext cx="12192001" cy="1175657"/>
          </a:xfrm>
          <a:prstGeom prst="roundRect">
            <a:avLst/>
          </a:prstGeom>
          <a:solidFill>
            <a:srgbClr val="002060"/>
          </a:solidFill>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dirty="0"/>
          </a:p>
        </p:txBody>
      </p:sp>
      <p:sp>
        <p:nvSpPr>
          <p:cNvPr id="32" name="Rounded Rectangle 31"/>
          <p:cNvSpPr/>
          <p:nvPr/>
        </p:nvSpPr>
        <p:spPr>
          <a:xfrm>
            <a:off x="9837108" y="164531"/>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8" name="TextBox 47"/>
          <p:cNvSpPr txBox="1"/>
          <p:nvPr/>
        </p:nvSpPr>
        <p:spPr>
          <a:xfrm>
            <a:off x="6288609" y="1526907"/>
            <a:ext cx="5147215" cy="523220"/>
          </a:xfrm>
          <a:prstGeom prst="rect">
            <a:avLst/>
          </a:prstGeom>
          <a:noFill/>
        </p:spPr>
        <p:txBody>
          <a:bodyPr wrap="square" rtlCol="1">
            <a:spAutoFit/>
          </a:bodyPr>
          <a:lstStyle/>
          <a:p>
            <a:r>
              <a:rPr lang="fa-IR" sz="2800" b="1" dirty="0" smtClean="0">
                <a:cs typeface="0 Soroosh" panose="00000400000000000000" pitchFamily="2" charset="-78"/>
              </a:rPr>
              <a:t>ایجاد شاخص های عملکردی</a:t>
            </a:r>
            <a:endParaRPr lang="fa-IR" sz="2800" b="1" dirty="0">
              <a:cs typeface="0 Soroosh" panose="00000400000000000000" pitchFamily="2" charset="-78"/>
            </a:endParaRPr>
          </a:p>
        </p:txBody>
      </p:sp>
      <p:sp>
        <p:nvSpPr>
          <p:cNvPr id="49" name="Cross 48"/>
          <p:cNvSpPr/>
          <p:nvPr/>
        </p:nvSpPr>
        <p:spPr>
          <a:xfrm>
            <a:off x="11558483" y="1588462"/>
            <a:ext cx="449943" cy="391886"/>
          </a:xfrm>
          <a:prstGeom prst="plus">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0" name="TextBox 49"/>
          <p:cNvSpPr txBox="1"/>
          <p:nvPr/>
        </p:nvSpPr>
        <p:spPr>
          <a:xfrm>
            <a:off x="814341" y="2050127"/>
            <a:ext cx="10563318" cy="3785652"/>
          </a:xfrm>
          <a:prstGeom prst="rect">
            <a:avLst/>
          </a:prstGeom>
          <a:noFill/>
        </p:spPr>
        <p:txBody>
          <a:bodyPr wrap="square" rtlCol="1">
            <a:spAutoFit/>
          </a:bodyPr>
          <a:lstStyle/>
          <a:p>
            <a:pPr>
              <a:lnSpc>
                <a:spcPct val="150000"/>
              </a:lnSpc>
            </a:pPr>
            <a:r>
              <a:rPr lang="fa-IR" sz="2000" dirty="0">
                <a:cs typeface="0 Soroosh" panose="00000400000000000000" pitchFamily="2" charset="-78"/>
              </a:rPr>
              <a:t>شاخص های عملکردی مبحث بسیار مهمی </a:t>
            </a:r>
            <a:r>
              <a:rPr lang="fa-IR" sz="2000" dirty="0" smtClean="0">
                <a:cs typeface="0 Soroosh" panose="00000400000000000000" pitchFamily="2" charset="-78"/>
              </a:rPr>
              <a:t>در کارتهای </a:t>
            </a:r>
            <a:r>
              <a:rPr lang="fa-IR" sz="2000" dirty="0">
                <a:cs typeface="0 Soroosh" panose="00000400000000000000" pitchFamily="2" charset="-78"/>
              </a:rPr>
              <a:t>امتیازی متوازن می باشد </a:t>
            </a:r>
            <a:r>
              <a:rPr lang="fa-IR" sz="2000" dirty="0" smtClean="0">
                <a:cs typeface="0 Soroosh" panose="00000400000000000000" pitchFamily="2" charset="-78"/>
              </a:rPr>
              <a:t>و بسیاری </a:t>
            </a:r>
            <a:r>
              <a:rPr lang="fa-IR" sz="2000" dirty="0">
                <a:cs typeface="0 Soroosh" panose="00000400000000000000" pitchFamily="2" charset="-78"/>
              </a:rPr>
              <a:t>از کسب </a:t>
            </a:r>
            <a:r>
              <a:rPr lang="fa-IR" sz="2000" dirty="0" smtClean="0">
                <a:cs typeface="0 Soroosh" panose="00000400000000000000" pitchFamily="2" charset="-78"/>
              </a:rPr>
              <a:t>وکارها وابستگی بسیار </a:t>
            </a:r>
            <a:r>
              <a:rPr lang="fa-IR" sz="2000" dirty="0">
                <a:cs typeface="0 Soroosh" panose="00000400000000000000" pitchFamily="2" charset="-78"/>
              </a:rPr>
              <a:t>زیادی با شاخص های عملکردی </a:t>
            </a:r>
            <a:r>
              <a:rPr lang="fa-IR" sz="2000" dirty="0" smtClean="0">
                <a:cs typeface="0 Soroosh" panose="00000400000000000000" pitchFamily="2" charset="-78"/>
              </a:rPr>
              <a:t>دارند. </a:t>
            </a:r>
            <a:r>
              <a:rPr lang="fa-IR" sz="2000" dirty="0">
                <a:cs typeface="0 Soroosh" panose="00000400000000000000" pitchFamily="2" charset="-78"/>
              </a:rPr>
              <a:t>کارت های امتیازی متوازن معمولا از دو بخش تشکیل شده </a:t>
            </a:r>
            <a:r>
              <a:rPr lang="fa-IR" sz="2000" dirty="0" smtClean="0">
                <a:cs typeface="0 Soroosh" panose="00000400000000000000" pitchFamily="2" charset="-78"/>
              </a:rPr>
              <a:t>اند:</a:t>
            </a:r>
          </a:p>
          <a:p>
            <a:pPr>
              <a:lnSpc>
                <a:spcPct val="150000"/>
              </a:lnSpc>
            </a:pPr>
            <a:r>
              <a:rPr lang="fa-IR" sz="2000" dirty="0" smtClean="0">
                <a:cs typeface="0 Soroosh" panose="00000400000000000000" pitchFamily="2" charset="-78"/>
              </a:rPr>
              <a:t>1- </a:t>
            </a:r>
            <a:r>
              <a:rPr lang="fa-IR" sz="2000" dirty="0">
                <a:solidFill>
                  <a:srgbClr val="FF0000"/>
                </a:solidFill>
                <a:cs typeface="0 Soroosh" panose="00000400000000000000" pitchFamily="2" charset="-78"/>
              </a:rPr>
              <a:t>بخش </a:t>
            </a:r>
            <a:r>
              <a:rPr lang="fa-IR" sz="2000" dirty="0" smtClean="0">
                <a:solidFill>
                  <a:srgbClr val="FF0000"/>
                </a:solidFill>
                <a:cs typeface="0 Soroosh" panose="00000400000000000000" pitchFamily="2" charset="-78"/>
              </a:rPr>
              <a:t>مدیریت</a:t>
            </a:r>
            <a:r>
              <a:rPr lang="fa-IR" sz="2000" dirty="0" smtClean="0">
                <a:cs typeface="0 Soroosh" panose="00000400000000000000" pitchFamily="2" charset="-78"/>
              </a:rPr>
              <a:t>: این </a:t>
            </a:r>
            <a:r>
              <a:rPr lang="fa-IR" sz="2000" dirty="0">
                <a:cs typeface="0 Soroosh" panose="00000400000000000000" pitchFamily="2" charset="-78"/>
              </a:rPr>
              <a:t>بخش شامل عملیات اهداف کسب و کار و نقشه های </a:t>
            </a:r>
            <a:r>
              <a:rPr lang="fa-IR" sz="2000" dirty="0" smtClean="0">
                <a:cs typeface="0 Soroosh" panose="00000400000000000000" pitchFamily="2" charset="-78"/>
              </a:rPr>
              <a:t>استراتژیک </a:t>
            </a:r>
            <a:r>
              <a:rPr lang="fa-IR" sz="2000" dirty="0">
                <a:cs typeface="0 Soroosh" panose="00000400000000000000" pitchFamily="2" charset="-78"/>
              </a:rPr>
              <a:t>و .... می باشد. </a:t>
            </a:r>
            <a:endParaRPr lang="fa-IR" sz="2000" dirty="0" smtClean="0">
              <a:cs typeface="0 Soroosh" panose="00000400000000000000" pitchFamily="2" charset="-78"/>
            </a:endParaRPr>
          </a:p>
          <a:p>
            <a:pPr>
              <a:lnSpc>
                <a:spcPct val="150000"/>
              </a:lnSpc>
            </a:pPr>
            <a:r>
              <a:rPr lang="fa-IR" sz="2000" dirty="0" smtClean="0">
                <a:cs typeface="0 Soroosh" panose="00000400000000000000" pitchFamily="2" charset="-78"/>
              </a:rPr>
              <a:t>2- </a:t>
            </a:r>
            <a:r>
              <a:rPr lang="fa-IR" sz="2000" dirty="0">
                <a:solidFill>
                  <a:srgbClr val="FF0000"/>
                </a:solidFill>
                <a:cs typeface="0 Soroosh" panose="00000400000000000000" pitchFamily="2" charset="-78"/>
              </a:rPr>
              <a:t>اندازه </a:t>
            </a:r>
            <a:r>
              <a:rPr lang="fa-IR" sz="2000" dirty="0" smtClean="0">
                <a:solidFill>
                  <a:srgbClr val="FF0000"/>
                </a:solidFill>
                <a:cs typeface="0 Soroosh" panose="00000400000000000000" pitchFamily="2" charset="-78"/>
              </a:rPr>
              <a:t>گیری</a:t>
            </a:r>
            <a:r>
              <a:rPr lang="fa-IR" sz="2000" dirty="0" smtClean="0">
                <a:cs typeface="0 Soroosh" panose="00000400000000000000" pitchFamily="2" charset="-78"/>
              </a:rPr>
              <a:t>: </a:t>
            </a:r>
            <a:r>
              <a:rPr lang="fa-IR" sz="2000" dirty="0">
                <a:cs typeface="0 Soroosh" panose="00000400000000000000" pitchFamily="2" charset="-78"/>
              </a:rPr>
              <a:t>این بخش شامل اندازه گیری شاخص ها می باشد.</a:t>
            </a:r>
          </a:p>
          <a:p>
            <a:pPr>
              <a:lnSpc>
                <a:spcPct val="150000"/>
              </a:lnSpc>
            </a:pPr>
            <a:r>
              <a:rPr lang="fa-IR" sz="2000" dirty="0">
                <a:cs typeface="0 Soroosh" panose="00000400000000000000" pitchFamily="2" charset="-78"/>
              </a:rPr>
              <a:t>در بخش </a:t>
            </a:r>
            <a:r>
              <a:rPr lang="en-US" sz="2000" dirty="0">
                <a:cs typeface="0 Soroosh" panose="00000400000000000000" pitchFamily="2" charset="-78"/>
              </a:rPr>
              <a:t>KPIs </a:t>
            </a:r>
            <a:r>
              <a:rPr lang="fa-IR" sz="2000" dirty="0">
                <a:cs typeface="0 Soroosh" panose="00000400000000000000" pitchFamily="2" charset="-78"/>
              </a:rPr>
              <a:t> می توان بخش اندازه گیری را مشاهده </a:t>
            </a:r>
            <a:r>
              <a:rPr lang="fa-IR" sz="2000" dirty="0" smtClean="0">
                <a:cs typeface="0 Soroosh" panose="00000400000000000000" pitchFamily="2" charset="-78"/>
              </a:rPr>
              <a:t>کرد. </a:t>
            </a:r>
            <a:r>
              <a:rPr lang="fa-IR" sz="2000" dirty="0">
                <a:cs typeface="0 Soroosh" panose="00000400000000000000" pitchFamily="2" charset="-78"/>
              </a:rPr>
              <a:t>قسمتهای زیر را در این بخش قابل مشاهده میباشد.</a:t>
            </a:r>
          </a:p>
          <a:p>
            <a:pPr>
              <a:lnSpc>
                <a:spcPct val="150000"/>
              </a:lnSpc>
            </a:pPr>
            <a:r>
              <a:rPr lang="fa-IR" sz="2000" dirty="0">
                <a:cs typeface="0 Soroosh" panose="00000400000000000000" pitchFamily="2" charset="-78"/>
              </a:rPr>
              <a:t>1- شاخص های عملکردی همراه با </a:t>
            </a:r>
            <a:r>
              <a:rPr lang="fa-IR" sz="2000" dirty="0">
                <a:solidFill>
                  <a:srgbClr val="FF0000"/>
                </a:solidFill>
                <a:cs typeface="0 Soroosh" panose="00000400000000000000" pitchFamily="2" charset="-78"/>
              </a:rPr>
              <a:t>آمار و ارقام</a:t>
            </a:r>
          </a:p>
          <a:p>
            <a:pPr>
              <a:lnSpc>
                <a:spcPct val="150000"/>
              </a:lnSpc>
            </a:pPr>
            <a:r>
              <a:rPr lang="fa-IR" sz="2000" dirty="0">
                <a:cs typeface="0 Soroosh" panose="00000400000000000000" pitchFamily="2" charset="-78"/>
              </a:rPr>
              <a:t>2- پنلی برای </a:t>
            </a:r>
            <a:r>
              <a:rPr lang="fa-IR" sz="2000" dirty="0">
                <a:solidFill>
                  <a:srgbClr val="FF0000"/>
                </a:solidFill>
                <a:cs typeface="0 Soroosh" panose="00000400000000000000" pitchFamily="2" charset="-78"/>
              </a:rPr>
              <a:t>ویرایش تنظیمات </a:t>
            </a:r>
            <a:r>
              <a:rPr lang="fa-IR" sz="2000" dirty="0">
                <a:cs typeface="0 Soroosh" panose="00000400000000000000" pitchFamily="2" charset="-78"/>
              </a:rPr>
              <a:t>یک شاخص</a:t>
            </a:r>
          </a:p>
          <a:p>
            <a:pPr>
              <a:lnSpc>
                <a:spcPct val="150000"/>
              </a:lnSpc>
            </a:pPr>
            <a:r>
              <a:rPr lang="fa-IR" sz="2000" dirty="0">
                <a:cs typeface="0 Soroosh" panose="00000400000000000000" pitchFamily="2" charset="-78"/>
              </a:rPr>
              <a:t>3- </a:t>
            </a:r>
            <a:r>
              <a:rPr lang="fa-IR" sz="2000" dirty="0">
                <a:solidFill>
                  <a:srgbClr val="FF0000"/>
                </a:solidFill>
                <a:cs typeface="0 Soroosh" panose="00000400000000000000" pitchFamily="2" charset="-78"/>
              </a:rPr>
              <a:t>تعدادی نمودار </a:t>
            </a:r>
            <a:r>
              <a:rPr lang="fa-IR" sz="2000" dirty="0">
                <a:cs typeface="0 Soroosh" panose="00000400000000000000" pitchFamily="2" charset="-78"/>
              </a:rPr>
              <a:t>مربوط به شاخص</a:t>
            </a:r>
            <a:endParaRPr lang="en-US" sz="2000" dirty="0">
              <a:cs typeface="0 Soroosh" panose="00000400000000000000" pitchFamily="2" charset="-78"/>
            </a:endParaRPr>
          </a:p>
        </p:txBody>
      </p:sp>
      <p:sp>
        <p:nvSpPr>
          <p:cNvPr id="30" name="Rounded Rectangle 29"/>
          <p:cNvSpPr/>
          <p:nvPr/>
        </p:nvSpPr>
        <p:spPr>
          <a:xfrm>
            <a:off x="5115772" y="348723"/>
            <a:ext cx="1982764" cy="785611"/>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3" name="Rounded Rectangle 32"/>
          <p:cNvSpPr/>
          <p:nvPr/>
        </p:nvSpPr>
        <p:spPr>
          <a:xfrm>
            <a:off x="405986" y="173650"/>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6" name="TextBox 35"/>
          <p:cNvSpPr txBox="1"/>
          <p:nvPr/>
        </p:nvSpPr>
        <p:spPr>
          <a:xfrm>
            <a:off x="514759" y="348723"/>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خروجی ها</a:t>
            </a:r>
            <a:endParaRPr lang="fa-IR" dirty="0">
              <a:solidFill>
                <a:schemeClr val="bg1"/>
              </a:solidFill>
              <a:cs typeface="B Titr" panose="00000700000000000000" pitchFamily="2" charset="-78"/>
            </a:endParaRPr>
          </a:p>
        </p:txBody>
      </p:sp>
      <p:sp>
        <p:nvSpPr>
          <p:cNvPr id="37" name="TextBox 36"/>
          <p:cNvSpPr txBox="1"/>
          <p:nvPr/>
        </p:nvSpPr>
        <p:spPr>
          <a:xfrm>
            <a:off x="9909193" y="363381"/>
            <a:ext cx="1874261"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معرفی و مراحل مدل</a:t>
            </a:r>
            <a:endParaRPr lang="fa-IR" dirty="0">
              <a:solidFill>
                <a:schemeClr val="bg1"/>
              </a:solidFill>
              <a:cs typeface="B Titr" panose="00000700000000000000" pitchFamily="2" charset="-78"/>
            </a:endParaRPr>
          </a:p>
        </p:txBody>
      </p:sp>
      <p:sp>
        <p:nvSpPr>
          <p:cNvPr id="27" name="Rounded Rectangle 26"/>
          <p:cNvSpPr/>
          <p:nvPr/>
        </p:nvSpPr>
        <p:spPr>
          <a:xfrm>
            <a:off x="7482215" y="186338"/>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8" name="Rounded Rectangle 27"/>
          <p:cNvSpPr/>
          <p:nvPr/>
        </p:nvSpPr>
        <p:spPr>
          <a:xfrm>
            <a:off x="2794736" y="207273"/>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9" name="TextBox 38"/>
          <p:cNvSpPr txBox="1"/>
          <p:nvPr/>
        </p:nvSpPr>
        <p:spPr>
          <a:xfrm>
            <a:off x="7590988" y="403161"/>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ضرورت مدل</a:t>
            </a:r>
            <a:endParaRPr lang="fa-IR" dirty="0">
              <a:solidFill>
                <a:schemeClr val="bg1"/>
              </a:solidFill>
              <a:cs typeface="B Titr" panose="00000700000000000000" pitchFamily="2" charset="-78"/>
            </a:endParaRPr>
          </a:p>
        </p:txBody>
      </p:sp>
      <p:sp>
        <p:nvSpPr>
          <p:cNvPr id="40" name="TextBox 39"/>
          <p:cNvSpPr txBox="1"/>
          <p:nvPr/>
        </p:nvSpPr>
        <p:spPr>
          <a:xfrm>
            <a:off x="2903509" y="412147"/>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نمونه موردی</a:t>
            </a:r>
            <a:endParaRPr lang="fa-IR" dirty="0">
              <a:solidFill>
                <a:schemeClr val="bg1"/>
              </a:solidFill>
              <a:cs typeface="B Titr" panose="00000700000000000000" pitchFamily="2" charset="-78"/>
            </a:endParaRPr>
          </a:p>
        </p:txBody>
      </p:sp>
      <p:sp>
        <p:nvSpPr>
          <p:cNvPr id="41" name="TextBox 40"/>
          <p:cNvSpPr txBox="1"/>
          <p:nvPr/>
        </p:nvSpPr>
        <p:spPr>
          <a:xfrm>
            <a:off x="5158382" y="566455"/>
            <a:ext cx="1765218" cy="369332"/>
          </a:xfrm>
          <a:prstGeom prst="rect">
            <a:avLst/>
          </a:prstGeom>
          <a:noFill/>
        </p:spPr>
        <p:txBody>
          <a:bodyPr wrap="square" rtlCol="1">
            <a:spAutoFit/>
          </a:bodyPr>
          <a:lstStyle/>
          <a:p>
            <a:pPr algn="ctr"/>
            <a:r>
              <a:rPr lang="fa-IR" dirty="0" smtClean="0">
                <a:solidFill>
                  <a:srgbClr val="FF0000"/>
                </a:solidFill>
                <a:cs typeface="B Titr" panose="00000700000000000000" pitchFamily="2" charset="-78"/>
              </a:rPr>
              <a:t>نرم افزار</a:t>
            </a:r>
            <a:r>
              <a:rPr lang="en-US" dirty="0" smtClean="0">
                <a:solidFill>
                  <a:srgbClr val="FF0000"/>
                </a:solidFill>
                <a:cs typeface="B Titr" panose="00000700000000000000" pitchFamily="2" charset="-78"/>
              </a:rPr>
              <a:t>(BSC)</a:t>
            </a:r>
            <a:endParaRPr lang="fa-IR" dirty="0">
              <a:solidFill>
                <a:srgbClr val="FF0000"/>
              </a:solidFill>
              <a:cs typeface="B Titr" panose="00000700000000000000" pitchFamily="2" charset="-78"/>
            </a:endParaRPr>
          </a:p>
        </p:txBody>
      </p:sp>
      <p:sp>
        <p:nvSpPr>
          <p:cNvPr id="42" name="Striped Right Arrow 41"/>
          <p:cNvSpPr/>
          <p:nvPr/>
        </p:nvSpPr>
        <p:spPr>
          <a:xfrm rot="10800000">
            <a:off x="11497153" y="2211021"/>
            <a:ext cx="572602" cy="405916"/>
          </a:xfrm>
          <a:prstGeom prst="stripedRightArrow">
            <a:avLst/>
          </a:prstGeom>
          <a:solidFill>
            <a:schemeClr val="accent1">
              <a:lumMod val="7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r="28636" b="35693"/>
          <a:stretch/>
        </p:blipFill>
        <p:spPr>
          <a:xfrm>
            <a:off x="202792" y="4410574"/>
            <a:ext cx="6507290" cy="2057628"/>
          </a:xfrm>
          <a:prstGeom prst="rect">
            <a:avLst/>
          </a:prstGeom>
          <a:noFill/>
          <a:ln>
            <a:noFill/>
          </a:ln>
        </p:spPr>
      </p:pic>
    </p:spTree>
    <p:extLst>
      <p:ext uri="{BB962C8B-B14F-4D97-AF65-F5344CB8AC3E}">
        <p14:creationId xmlns:p14="http://schemas.microsoft.com/office/powerpoint/2010/main" val="395992871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0" y="0"/>
            <a:ext cx="12192001" cy="1175657"/>
          </a:xfrm>
          <a:prstGeom prst="roundRect">
            <a:avLst/>
          </a:prstGeom>
          <a:solidFill>
            <a:srgbClr val="002060"/>
          </a:solidFill>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dirty="0"/>
          </a:p>
        </p:txBody>
      </p:sp>
      <p:sp>
        <p:nvSpPr>
          <p:cNvPr id="32" name="Rounded Rectangle 31"/>
          <p:cNvSpPr/>
          <p:nvPr/>
        </p:nvSpPr>
        <p:spPr>
          <a:xfrm>
            <a:off x="9837108" y="164531"/>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8" name="TextBox 47"/>
          <p:cNvSpPr txBox="1"/>
          <p:nvPr/>
        </p:nvSpPr>
        <p:spPr>
          <a:xfrm>
            <a:off x="6207926" y="1270233"/>
            <a:ext cx="5147215" cy="523220"/>
          </a:xfrm>
          <a:prstGeom prst="rect">
            <a:avLst/>
          </a:prstGeom>
          <a:noFill/>
        </p:spPr>
        <p:txBody>
          <a:bodyPr wrap="square" rtlCol="1">
            <a:spAutoFit/>
          </a:bodyPr>
          <a:lstStyle/>
          <a:p>
            <a:r>
              <a:rPr lang="fa-IR" sz="2800" b="1" dirty="0" smtClean="0">
                <a:cs typeface="0 Soroosh" panose="00000400000000000000" pitchFamily="2" charset="-78"/>
              </a:rPr>
              <a:t>طراحی کارت امتیاز متوازن</a:t>
            </a:r>
            <a:endParaRPr lang="fa-IR" sz="2800" b="1" dirty="0">
              <a:cs typeface="0 Soroosh" panose="00000400000000000000" pitchFamily="2" charset="-78"/>
            </a:endParaRPr>
          </a:p>
        </p:txBody>
      </p:sp>
      <p:sp>
        <p:nvSpPr>
          <p:cNvPr id="49" name="Cross 48"/>
          <p:cNvSpPr/>
          <p:nvPr/>
        </p:nvSpPr>
        <p:spPr>
          <a:xfrm>
            <a:off x="11373759" y="1361734"/>
            <a:ext cx="449943" cy="391886"/>
          </a:xfrm>
          <a:prstGeom prst="plus">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0" name="Rounded Rectangle 29"/>
          <p:cNvSpPr/>
          <p:nvPr/>
        </p:nvSpPr>
        <p:spPr>
          <a:xfrm>
            <a:off x="5115772" y="348723"/>
            <a:ext cx="1982764" cy="785611"/>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3" name="Rounded Rectangle 32"/>
          <p:cNvSpPr/>
          <p:nvPr/>
        </p:nvSpPr>
        <p:spPr>
          <a:xfrm>
            <a:off x="405986" y="173650"/>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6" name="TextBox 35"/>
          <p:cNvSpPr txBox="1"/>
          <p:nvPr/>
        </p:nvSpPr>
        <p:spPr>
          <a:xfrm>
            <a:off x="514759" y="348723"/>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خروجی ها</a:t>
            </a:r>
            <a:endParaRPr lang="fa-IR" dirty="0">
              <a:solidFill>
                <a:schemeClr val="bg1"/>
              </a:solidFill>
              <a:cs typeface="B Titr" panose="00000700000000000000" pitchFamily="2" charset="-78"/>
            </a:endParaRPr>
          </a:p>
        </p:txBody>
      </p:sp>
      <p:sp>
        <p:nvSpPr>
          <p:cNvPr id="37" name="TextBox 36"/>
          <p:cNvSpPr txBox="1"/>
          <p:nvPr/>
        </p:nvSpPr>
        <p:spPr>
          <a:xfrm>
            <a:off x="9909193" y="363381"/>
            <a:ext cx="1874261"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معرفی و مراحل مدل</a:t>
            </a:r>
            <a:endParaRPr lang="fa-IR" dirty="0">
              <a:solidFill>
                <a:schemeClr val="bg1"/>
              </a:solidFill>
              <a:cs typeface="B Titr" panose="00000700000000000000" pitchFamily="2" charset="-78"/>
            </a:endParaRPr>
          </a:p>
        </p:txBody>
      </p:sp>
      <p:sp>
        <p:nvSpPr>
          <p:cNvPr id="27" name="Rounded Rectangle 26"/>
          <p:cNvSpPr/>
          <p:nvPr/>
        </p:nvSpPr>
        <p:spPr>
          <a:xfrm>
            <a:off x="7482215" y="186338"/>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8" name="Rounded Rectangle 27"/>
          <p:cNvSpPr/>
          <p:nvPr/>
        </p:nvSpPr>
        <p:spPr>
          <a:xfrm>
            <a:off x="2794736" y="207273"/>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9" name="TextBox 38"/>
          <p:cNvSpPr txBox="1"/>
          <p:nvPr/>
        </p:nvSpPr>
        <p:spPr>
          <a:xfrm>
            <a:off x="7590988" y="403161"/>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ضرورت مدل</a:t>
            </a:r>
            <a:endParaRPr lang="fa-IR" dirty="0">
              <a:solidFill>
                <a:schemeClr val="bg1"/>
              </a:solidFill>
              <a:cs typeface="B Titr" panose="00000700000000000000" pitchFamily="2" charset="-78"/>
            </a:endParaRPr>
          </a:p>
        </p:txBody>
      </p:sp>
      <p:sp>
        <p:nvSpPr>
          <p:cNvPr id="40" name="TextBox 39"/>
          <p:cNvSpPr txBox="1"/>
          <p:nvPr/>
        </p:nvSpPr>
        <p:spPr>
          <a:xfrm>
            <a:off x="2903509" y="412147"/>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نمونه موردی</a:t>
            </a:r>
            <a:endParaRPr lang="fa-IR" dirty="0">
              <a:solidFill>
                <a:schemeClr val="bg1"/>
              </a:solidFill>
              <a:cs typeface="B Titr" panose="00000700000000000000" pitchFamily="2" charset="-78"/>
            </a:endParaRPr>
          </a:p>
        </p:txBody>
      </p:sp>
      <p:sp>
        <p:nvSpPr>
          <p:cNvPr id="41" name="TextBox 40"/>
          <p:cNvSpPr txBox="1"/>
          <p:nvPr/>
        </p:nvSpPr>
        <p:spPr>
          <a:xfrm>
            <a:off x="5158382" y="566455"/>
            <a:ext cx="1765218" cy="369332"/>
          </a:xfrm>
          <a:prstGeom prst="rect">
            <a:avLst/>
          </a:prstGeom>
          <a:noFill/>
        </p:spPr>
        <p:txBody>
          <a:bodyPr wrap="square" rtlCol="1">
            <a:spAutoFit/>
          </a:bodyPr>
          <a:lstStyle/>
          <a:p>
            <a:pPr algn="ctr"/>
            <a:r>
              <a:rPr lang="fa-IR" dirty="0" smtClean="0">
                <a:solidFill>
                  <a:srgbClr val="FF0000"/>
                </a:solidFill>
                <a:cs typeface="B Titr" panose="00000700000000000000" pitchFamily="2" charset="-78"/>
              </a:rPr>
              <a:t>نرم افزار</a:t>
            </a:r>
            <a:r>
              <a:rPr lang="en-US" dirty="0" smtClean="0">
                <a:solidFill>
                  <a:srgbClr val="FF0000"/>
                </a:solidFill>
                <a:cs typeface="B Titr" panose="00000700000000000000" pitchFamily="2" charset="-78"/>
              </a:rPr>
              <a:t>(BSC)</a:t>
            </a:r>
            <a:endParaRPr lang="fa-IR" dirty="0">
              <a:solidFill>
                <a:srgbClr val="FF0000"/>
              </a:solidFill>
              <a:cs typeface="B Titr" panose="00000700000000000000" pitchFamily="2" charset="-78"/>
            </a:endParaRPr>
          </a:p>
        </p:txBody>
      </p:sp>
      <p:grpSp>
        <p:nvGrpSpPr>
          <p:cNvPr id="17" name="Group 16"/>
          <p:cNvGrpSpPr/>
          <p:nvPr/>
        </p:nvGrpSpPr>
        <p:grpSpPr>
          <a:xfrm>
            <a:off x="2578846" y="1792059"/>
            <a:ext cx="6604000" cy="516136"/>
            <a:chOff x="0" y="0"/>
            <a:chExt cx="6604000" cy="516136"/>
          </a:xfrm>
        </p:grpSpPr>
        <p:sp>
          <p:nvSpPr>
            <p:cNvPr id="18" name="Rounded Rectangle 17"/>
            <p:cNvSpPr/>
            <p:nvPr/>
          </p:nvSpPr>
          <p:spPr>
            <a:xfrm>
              <a:off x="0" y="0"/>
              <a:ext cx="6604000" cy="516136"/>
            </a:xfrm>
            <a:prstGeom prst="roundRect">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9" name="Rounded Rectangle 4"/>
            <p:cNvSpPr/>
            <p:nvPr/>
          </p:nvSpPr>
          <p:spPr>
            <a:xfrm>
              <a:off x="25196" y="25196"/>
              <a:ext cx="6553608" cy="46574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fa-IR" sz="2000" b="1" dirty="0">
                  <a:cs typeface="0 Soroosh" panose="00000400000000000000" pitchFamily="2" charset="-78"/>
                </a:rPr>
                <a:t>گام </a:t>
              </a:r>
              <a:r>
                <a:rPr lang="fa-IR" sz="2000" b="1" dirty="0" smtClean="0">
                  <a:cs typeface="0 Soroosh" panose="00000400000000000000" pitchFamily="2" charset="-78"/>
                </a:rPr>
                <a:t>اول: تعیین </a:t>
              </a:r>
              <a:r>
                <a:rPr lang="fa-IR" sz="2000" b="1" dirty="0">
                  <a:cs typeface="0 Soroosh" panose="00000400000000000000" pitchFamily="2" charset="-78"/>
                </a:rPr>
                <a:t>اهداف کسب و کار</a:t>
              </a:r>
              <a:endParaRPr lang="en-US" sz="2000" kern="1200" dirty="0" smtClean="0">
                <a:cs typeface="0 Soroosh" panose="00000400000000000000" pitchFamily="2" charset="-78"/>
              </a:endParaRPr>
            </a:p>
          </p:txBody>
        </p:sp>
      </p:grpSp>
      <p:sp>
        <p:nvSpPr>
          <p:cNvPr id="20" name="Down Arrow 19"/>
          <p:cNvSpPr/>
          <p:nvPr/>
        </p:nvSpPr>
        <p:spPr>
          <a:xfrm>
            <a:off x="8686799" y="2120374"/>
            <a:ext cx="470851" cy="426034"/>
          </a:xfrm>
          <a:prstGeom prst="downArrow">
            <a:avLst/>
          </a:prstGeom>
          <a:ln>
            <a:solidFill>
              <a:srgbClr val="C0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grpSp>
        <p:nvGrpSpPr>
          <p:cNvPr id="21" name="Group 20"/>
          <p:cNvGrpSpPr/>
          <p:nvPr/>
        </p:nvGrpSpPr>
        <p:grpSpPr>
          <a:xfrm>
            <a:off x="2553650" y="2546408"/>
            <a:ext cx="6604000" cy="516136"/>
            <a:chOff x="0" y="0"/>
            <a:chExt cx="6604000" cy="516136"/>
          </a:xfrm>
        </p:grpSpPr>
        <p:sp>
          <p:nvSpPr>
            <p:cNvPr id="22" name="Rounded Rectangle 21"/>
            <p:cNvSpPr/>
            <p:nvPr/>
          </p:nvSpPr>
          <p:spPr>
            <a:xfrm>
              <a:off x="0" y="0"/>
              <a:ext cx="6604000" cy="516136"/>
            </a:xfrm>
            <a:prstGeom prst="roundRect">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3" name="Rounded Rectangle 4"/>
            <p:cNvSpPr/>
            <p:nvPr/>
          </p:nvSpPr>
          <p:spPr>
            <a:xfrm>
              <a:off x="25196" y="25196"/>
              <a:ext cx="6553608" cy="46574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fa-IR" sz="2000" b="1" dirty="0">
                  <a:cs typeface="0 Soroosh" panose="00000400000000000000" pitchFamily="2" charset="-78"/>
                </a:rPr>
                <a:t>گام </a:t>
              </a:r>
              <a:r>
                <a:rPr lang="fa-IR" sz="2000" b="1" dirty="0" smtClean="0">
                  <a:cs typeface="0 Soroosh" panose="00000400000000000000" pitchFamily="2" charset="-78"/>
                </a:rPr>
                <a:t>دوم: شناسایی </a:t>
              </a:r>
              <a:r>
                <a:rPr lang="fa-IR" sz="2000" b="1" dirty="0">
                  <a:cs typeface="0 Soroosh" panose="00000400000000000000" pitchFamily="2" charset="-78"/>
                </a:rPr>
                <a:t>راه حل های ممکن</a:t>
              </a:r>
              <a:endParaRPr lang="en-US" sz="2000" kern="1200" dirty="0" smtClean="0">
                <a:cs typeface="0 Soroosh" panose="00000400000000000000" pitchFamily="2" charset="-78"/>
              </a:endParaRPr>
            </a:p>
          </p:txBody>
        </p:sp>
      </p:grpSp>
      <p:sp>
        <p:nvSpPr>
          <p:cNvPr id="24" name="Down Arrow 23"/>
          <p:cNvSpPr/>
          <p:nvPr/>
        </p:nvSpPr>
        <p:spPr>
          <a:xfrm>
            <a:off x="8661603" y="2874723"/>
            <a:ext cx="470851" cy="426034"/>
          </a:xfrm>
          <a:prstGeom prst="downArrow">
            <a:avLst/>
          </a:prstGeom>
          <a:ln>
            <a:solidFill>
              <a:srgbClr val="C0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grpSp>
        <p:nvGrpSpPr>
          <p:cNvPr id="25" name="Group 24"/>
          <p:cNvGrpSpPr/>
          <p:nvPr/>
        </p:nvGrpSpPr>
        <p:grpSpPr>
          <a:xfrm>
            <a:off x="2578846" y="3270535"/>
            <a:ext cx="6604000" cy="516136"/>
            <a:chOff x="0" y="0"/>
            <a:chExt cx="6604000" cy="516136"/>
          </a:xfrm>
        </p:grpSpPr>
        <p:sp>
          <p:nvSpPr>
            <p:cNvPr id="26" name="Rounded Rectangle 25"/>
            <p:cNvSpPr/>
            <p:nvPr/>
          </p:nvSpPr>
          <p:spPr>
            <a:xfrm>
              <a:off x="0" y="0"/>
              <a:ext cx="6604000" cy="516136"/>
            </a:xfrm>
            <a:prstGeom prst="roundRect">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9" name="Rounded Rectangle 4"/>
            <p:cNvSpPr/>
            <p:nvPr/>
          </p:nvSpPr>
          <p:spPr>
            <a:xfrm>
              <a:off x="25196" y="25196"/>
              <a:ext cx="6553608" cy="46574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fa-IR" sz="2000" b="1" dirty="0">
                  <a:cs typeface="0 Soroosh" panose="00000400000000000000" pitchFamily="2" charset="-78"/>
                </a:rPr>
                <a:t>گام </a:t>
              </a:r>
              <a:r>
                <a:rPr lang="fa-IR" sz="2000" b="1" dirty="0" smtClean="0">
                  <a:cs typeface="0 Soroosh" panose="00000400000000000000" pitchFamily="2" charset="-78"/>
                </a:rPr>
                <a:t>سوم: انتخاب </a:t>
              </a:r>
              <a:r>
                <a:rPr lang="fa-IR" sz="2000" b="1" dirty="0">
                  <a:cs typeface="0 Soroosh" panose="00000400000000000000" pitchFamily="2" charset="-78"/>
                </a:rPr>
                <a:t>شاخص های کلیدی عملکرد</a:t>
              </a:r>
              <a:endParaRPr lang="en-US" sz="2000" kern="1200" dirty="0" smtClean="0">
                <a:cs typeface="0 Soroosh" panose="00000400000000000000" pitchFamily="2" charset="-78"/>
              </a:endParaRPr>
            </a:p>
          </p:txBody>
        </p:sp>
      </p:grpSp>
      <p:sp>
        <p:nvSpPr>
          <p:cNvPr id="31" name="Down Arrow 30"/>
          <p:cNvSpPr/>
          <p:nvPr/>
        </p:nvSpPr>
        <p:spPr>
          <a:xfrm>
            <a:off x="8686799" y="3598850"/>
            <a:ext cx="470851" cy="426034"/>
          </a:xfrm>
          <a:prstGeom prst="downArrow">
            <a:avLst/>
          </a:prstGeom>
          <a:ln>
            <a:solidFill>
              <a:srgbClr val="C0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grpSp>
        <p:nvGrpSpPr>
          <p:cNvPr id="34" name="Group 33"/>
          <p:cNvGrpSpPr/>
          <p:nvPr/>
        </p:nvGrpSpPr>
        <p:grpSpPr>
          <a:xfrm>
            <a:off x="2578846" y="4045054"/>
            <a:ext cx="6604000" cy="516136"/>
            <a:chOff x="0" y="0"/>
            <a:chExt cx="6604000" cy="516136"/>
          </a:xfrm>
        </p:grpSpPr>
        <p:sp>
          <p:nvSpPr>
            <p:cNvPr id="35" name="Rounded Rectangle 34"/>
            <p:cNvSpPr/>
            <p:nvPr/>
          </p:nvSpPr>
          <p:spPr>
            <a:xfrm>
              <a:off x="0" y="0"/>
              <a:ext cx="6604000" cy="516136"/>
            </a:xfrm>
            <a:prstGeom prst="roundRect">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8" name="Rounded Rectangle 4"/>
            <p:cNvSpPr/>
            <p:nvPr/>
          </p:nvSpPr>
          <p:spPr>
            <a:xfrm>
              <a:off x="25196" y="25196"/>
              <a:ext cx="6553608" cy="46574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fa-IR" sz="2000" b="1" dirty="0">
                  <a:cs typeface="0 Soroosh" panose="00000400000000000000" pitchFamily="2" charset="-78"/>
                </a:rPr>
                <a:t>گام چهارم: اختصاص شاخص ها به دسته های مناسب</a:t>
              </a:r>
              <a:endParaRPr lang="en-US" sz="2000" kern="1200" dirty="0" smtClean="0">
                <a:cs typeface="0 Soroosh" panose="00000400000000000000" pitchFamily="2" charset="-78"/>
              </a:endParaRPr>
            </a:p>
          </p:txBody>
        </p:sp>
      </p:grpSp>
      <p:sp>
        <p:nvSpPr>
          <p:cNvPr id="43" name="Down Arrow 42"/>
          <p:cNvSpPr/>
          <p:nvPr/>
        </p:nvSpPr>
        <p:spPr>
          <a:xfrm>
            <a:off x="8686799" y="4373369"/>
            <a:ext cx="470851" cy="426034"/>
          </a:xfrm>
          <a:prstGeom prst="downArrow">
            <a:avLst/>
          </a:prstGeom>
          <a:ln>
            <a:solidFill>
              <a:srgbClr val="C0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grpSp>
        <p:nvGrpSpPr>
          <p:cNvPr id="44" name="Group 43"/>
          <p:cNvGrpSpPr/>
          <p:nvPr/>
        </p:nvGrpSpPr>
        <p:grpSpPr>
          <a:xfrm>
            <a:off x="2553650" y="4776684"/>
            <a:ext cx="6604000" cy="516136"/>
            <a:chOff x="0" y="0"/>
            <a:chExt cx="6604000" cy="516136"/>
          </a:xfrm>
        </p:grpSpPr>
        <p:sp>
          <p:nvSpPr>
            <p:cNvPr id="45" name="Rounded Rectangle 44"/>
            <p:cNvSpPr/>
            <p:nvPr/>
          </p:nvSpPr>
          <p:spPr>
            <a:xfrm>
              <a:off x="0" y="0"/>
              <a:ext cx="6604000" cy="516136"/>
            </a:xfrm>
            <a:prstGeom prst="roundRect">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46" name="Rounded Rectangle 4"/>
            <p:cNvSpPr/>
            <p:nvPr/>
          </p:nvSpPr>
          <p:spPr>
            <a:xfrm>
              <a:off x="25196" y="25196"/>
              <a:ext cx="6553608" cy="46574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fa-IR" sz="2000" b="1" dirty="0">
                  <a:cs typeface="0 Soroosh" panose="00000400000000000000" pitchFamily="2" charset="-78"/>
                </a:rPr>
                <a:t>گام </a:t>
              </a:r>
              <a:r>
                <a:rPr lang="fa-IR" sz="2000" b="1" dirty="0" smtClean="0">
                  <a:cs typeface="0 Soroosh" panose="00000400000000000000" pitchFamily="2" charset="-78"/>
                </a:rPr>
                <a:t>پنجم: </a:t>
              </a:r>
              <a:r>
                <a:rPr lang="fa-IR" sz="2000" b="1" dirty="0">
                  <a:cs typeface="0 Soroosh" panose="00000400000000000000" pitchFamily="2" charset="-78"/>
                </a:rPr>
                <a:t>بررسی و ویرایش شاخص های عملکرد کلیدی</a:t>
              </a:r>
              <a:endParaRPr lang="en-US" sz="2000" kern="1200" dirty="0" smtClean="0">
                <a:cs typeface="0 Soroosh" panose="00000400000000000000" pitchFamily="2" charset="-78"/>
              </a:endParaRPr>
            </a:p>
          </p:txBody>
        </p:sp>
      </p:grpSp>
      <p:sp>
        <p:nvSpPr>
          <p:cNvPr id="47" name="Down Arrow 46"/>
          <p:cNvSpPr/>
          <p:nvPr/>
        </p:nvSpPr>
        <p:spPr>
          <a:xfrm>
            <a:off x="8661603" y="5104999"/>
            <a:ext cx="470851" cy="426034"/>
          </a:xfrm>
          <a:prstGeom prst="downArrow">
            <a:avLst/>
          </a:prstGeom>
          <a:ln>
            <a:solidFill>
              <a:srgbClr val="C0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grpSp>
        <p:nvGrpSpPr>
          <p:cNvPr id="51" name="Group 50"/>
          <p:cNvGrpSpPr/>
          <p:nvPr/>
        </p:nvGrpSpPr>
        <p:grpSpPr>
          <a:xfrm>
            <a:off x="2578846" y="5510697"/>
            <a:ext cx="6604000" cy="516136"/>
            <a:chOff x="0" y="0"/>
            <a:chExt cx="6604000" cy="516136"/>
          </a:xfrm>
        </p:grpSpPr>
        <p:sp>
          <p:nvSpPr>
            <p:cNvPr id="52" name="Rounded Rectangle 51"/>
            <p:cNvSpPr/>
            <p:nvPr/>
          </p:nvSpPr>
          <p:spPr>
            <a:xfrm>
              <a:off x="0" y="0"/>
              <a:ext cx="6604000" cy="516136"/>
            </a:xfrm>
            <a:prstGeom prst="roundRect">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53" name="Rounded Rectangle 4"/>
            <p:cNvSpPr/>
            <p:nvPr/>
          </p:nvSpPr>
          <p:spPr>
            <a:xfrm>
              <a:off x="25196" y="25196"/>
              <a:ext cx="6553608" cy="46574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fa-IR" sz="2000" b="1" dirty="0">
                  <a:cs typeface="0 Soroosh" panose="00000400000000000000" pitchFamily="2" charset="-78"/>
                </a:rPr>
                <a:t>گام </a:t>
              </a:r>
              <a:r>
                <a:rPr lang="fa-IR" sz="2000" b="1" dirty="0" smtClean="0">
                  <a:cs typeface="0 Soroosh" panose="00000400000000000000" pitchFamily="2" charset="-78"/>
                </a:rPr>
                <a:t>ششم: </a:t>
              </a:r>
              <a:r>
                <a:rPr lang="fa-IR" sz="2000" b="1" dirty="0">
                  <a:cs typeface="0 Soroosh" panose="00000400000000000000" pitchFamily="2" charset="-78"/>
                </a:rPr>
                <a:t>وارد کردن داده ها</a:t>
              </a:r>
              <a:endParaRPr lang="en-US" sz="2000" kern="1200" dirty="0" smtClean="0">
                <a:cs typeface="0 Soroosh" panose="00000400000000000000" pitchFamily="2" charset="-78"/>
              </a:endParaRPr>
            </a:p>
          </p:txBody>
        </p:sp>
      </p:grpSp>
      <p:sp>
        <p:nvSpPr>
          <p:cNvPr id="54" name="Down Arrow 53"/>
          <p:cNvSpPr/>
          <p:nvPr/>
        </p:nvSpPr>
        <p:spPr>
          <a:xfrm>
            <a:off x="8686799" y="5839012"/>
            <a:ext cx="470851" cy="426034"/>
          </a:xfrm>
          <a:prstGeom prst="downArrow">
            <a:avLst/>
          </a:prstGeom>
          <a:ln>
            <a:solidFill>
              <a:srgbClr val="C0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grpSp>
        <p:nvGrpSpPr>
          <p:cNvPr id="55" name="Group 54"/>
          <p:cNvGrpSpPr/>
          <p:nvPr/>
        </p:nvGrpSpPr>
        <p:grpSpPr>
          <a:xfrm>
            <a:off x="2604042" y="6275330"/>
            <a:ext cx="6604000" cy="516136"/>
            <a:chOff x="0" y="0"/>
            <a:chExt cx="6604000" cy="516136"/>
          </a:xfrm>
        </p:grpSpPr>
        <p:sp>
          <p:nvSpPr>
            <p:cNvPr id="56" name="Rounded Rectangle 55"/>
            <p:cNvSpPr/>
            <p:nvPr/>
          </p:nvSpPr>
          <p:spPr>
            <a:xfrm>
              <a:off x="0" y="0"/>
              <a:ext cx="6604000" cy="516136"/>
            </a:xfrm>
            <a:prstGeom prst="roundRect">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57" name="Rounded Rectangle 4"/>
            <p:cNvSpPr/>
            <p:nvPr/>
          </p:nvSpPr>
          <p:spPr>
            <a:xfrm>
              <a:off x="25196" y="25196"/>
              <a:ext cx="6553608" cy="46574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fa-IR" sz="2000" b="1" dirty="0">
                  <a:cs typeface="0 Soroosh" panose="00000400000000000000" pitchFamily="2" charset="-78"/>
                </a:rPr>
                <a:t>گام </a:t>
              </a:r>
              <a:r>
                <a:rPr lang="fa-IR" sz="2000" b="1" dirty="0" smtClean="0">
                  <a:cs typeface="0 Soroosh" panose="00000400000000000000" pitchFamily="2" charset="-78"/>
                </a:rPr>
                <a:t>هفتم: بررسی </a:t>
              </a:r>
              <a:r>
                <a:rPr lang="fa-IR" sz="2000" b="1" dirty="0">
                  <a:cs typeface="0 Soroosh" panose="00000400000000000000" pitchFamily="2" charset="-78"/>
                </a:rPr>
                <a:t>داده ها</a:t>
              </a:r>
              <a:endParaRPr lang="en-US" sz="2000" kern="1200" dirty="0" smtClean="0">
                <a:cs typeface="0 Soroosh" panose="00000400000000000000" pitchFamily="2" charset="-78"/>
              </a:endParaRPr>
            </a:p>
          </p:txBody>
        </p:sp>
      </p:grpSp>
    </p:spTree>
    <p:extLst>
      <p:ext uri="{BB962C8B-B14F-4D97-AF65-F5344CB8AC3E}">
        <p14:creationId xmlns:p14="http://schemas.microsoft.com/office/powerpoint/2010/main" val="49738492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0" y="0"/>
            <a:ext cx="12192001" cy="1175657"/>
          </a:xfrm>
          <a:prstGeom prst="roundRect">
            <a:avLst/>
          </a:prstGeom>
          <a:solidFill>
            <a:srgbClr val="002060"/>
          </a:solidFill>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dirty="0"/>
          </a:p>
        </p:txBody>
      </p:sp>
      <p:sp>
        <p:nvSpPr>
          <p:cNvPr id="32" name="Rounded Rectangle 31"/>
          <p:cNvSpPr/>
          <p:nvPr/>
        </p:nvSpPr>
        <p:spPr>
          <a:xfrm>
            <a:off x="9837108" y="164531"/>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8" name="TextBox 47"/>
          <p:cNvSpPr txBox="1"/>
          <p:nvPr/>
        </p:nvSpPr>
        <p:spPr>
          <a:xfrm>
            <a:off x="4777500" y="1828137"/>
            <a:ext cx="6658324" cy="523220"/>
          </a:xfrm>
          <a:prstGeom prst="rect">
            <a:avLst/>
          </a:prstGeom>
          <a:noFill/>
        </p:spPr>
        <p:txBody>
          <a:bodyPr wrap="square" rtlCol="1">
            <a:spAutoFit/>
          </a:bodyPr>
          <a:lstStyle/>
          <a:p>
            <a:r>
              <a:rPr lang="fa-IR" sz="2800" b="1" dirty="0" smtClean="0">
                <a:cs typeface="0 Soroosh" panose="00000400000000000000" pitchFamily="2" charset="-78"/>
              </a:rPr>
              <a:t>نمودار درختی بعد از انجام مراحل هفتگانه</a:t>
            </a:r>
            <a:endParaRPr lang="fa-IR" sz="2800" b="1" dirty="0">
              <a:cs typeface="0 Soroosh" panose="00000400000000000000" pitchFamily="2" charset="-78"/>
            </a:endParaRPr>
          </a:p>
        </p:txBody>
      </p:sp>
      <p:sp>
        <p:nvSpPr>
          <p:cNvPr id="49" name="Cross 48"/>
          <p:cNvSpPr/>
          <p:nvPr/>
        </p:nvSpPr>
        <p:spPr>
          <a:xfrm>
            <a:off x="11558482" y="1893804"/>
            <a:ext cx="449943" cy="391886"/>
          </a:xfrm>
          <a:prstGeom prst="plus">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0" name="Rounded Rectangle 29"/>
          <p:cNvSpPr/>
          <p:nvPr/>
        </p:nvSpPr>
        <p:spPr>
          <a:xfrm>
            <a:off x="5115772" y="348723"/>
            <a:ext cx="1982764" cy="785611"/>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3" name="Rounded Rectangle 32"/>
          <p:cNvSpPr/>
          <p:nvPr/>
        </p:nvSpPr>
        <p:spPr>
          <a:xfrm>
            <a:off x="405986" y="173650"/>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6" name="TextBox 35"/>
          <p:cNvSpPr txBox="1"/>
          <p:nvPr/>
        </p:nvSpPr>
        <p:spPr>
          <a:xfrm>
            <a:off x="514759" y="348723"/>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خروجی ها</a:t>
            </a:r>
            <a:endParaRPr lang="fa-IR" dirty="0">
              <a:solidFill>
                <a:schemeClr val="bg1"/>
              </a:solidFill>
              <a:cs typeface="B Titr" panose="00000700000000000000" pitchFamily="2" charset="-78"/>
            </a:endParaRPr>
          </a:p>
        </p:txBody>
      </p:sp>
      <p:sp>
        <p:nvSpPr>
          <p:cNvPr id="37" name="TextBox 36"/>
          <p:cNvSpPr txBox="1"/>
          <p:nvPr/>
        </p:nvSpPr>
        <p:spPr>
          <a:xfrm>
            <a:off x="9909193" y="363381"/>
            <a:ext cx="1874261"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معرفی و مراحل مدل</a:t>
            </a:r>
            <a:endParaRPr lang="fa-IR" dirty="0">
              <a:solidFill>
                <a:schemeClr val="bg1"/>
              </a:solidFill>
              <a:cs typeface="B Titr" panose="00000700000000000000" pitchFamily="2" charset="-78"/>
            </a:endParaRPr>
          </a:p>
        </p:txBody>
      </p:sp>
      <p:sp>
        <p:nvSpPr>
          <p:cNvPr id="27" name="Rounded Rectangle 26"/>
          <p:cNvSpPr/>
          <p:nvPr/>
        </p:nvSpPr>
        <p:spPr>
          <a:xfrm>
            <a:off x="7482215" y="186338"/>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8" name="Rounded Rectangle 27"/>
          <p:cNvSpPr/>
          <p:nvPr/>
        </p:nvSpPr>
        <p:spPr>
          <a:xfrm>
            <a:off x="2794736" y="207273"/>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9" name="TextBox 38"/>
          <p:cNvSpPr txBox="1"/>
          <p:nvPr/>
        </p:nvSpPr>
        <p:spPr>
          <a:xfrm>
            <a:off x="7590988" y="403161"/>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ضرورت مدل</a:t>
            </a:r>
            <a:endParaRPr lang="fa-IR" dirty="0">
              <a:solidFill>
                <a:schemeClr val="bg1"/>
              </a:solidFill>
              <a:cs typeface="B Titr" panose="00000700000000000000" pitchFamily="2" charset="-78"/>
            </a:endParaRPr>
          </a:p>
        </p:txBody>
      </p:sp>
      <p:sp>
        <p:nvSpPr>
          <p:cNvPr id="40" name="TextBox 39"/>
          <p:cNvSpPr txBox="1"/>
          <p:nvPr/>
        </p:nvSpPr>
        <p:spPr>
          <a:xfrm>
            <a:off x="2903509" y="412147"/>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نمونه موردی</a:t>
            </a:r>
            <a:endParaRPr lang="fa-IR" dirty="0">
              <a:solidFill>
                <a:schemeClr val="bg1"/>
              </a:solidFill>
              <a:cs typeface="B Titr" panose="00000700000000000000" pitchFamily="2" charset="-78"/>
            </a:endParaRPr>
          </a:p>
        </p:txBody>
      </p:sp>
      <p:sp>
        <p:nvSpPr>
          <p:cNvPr id="41" name="TextBox 40"/>
          <p:cNvSpPr txBox="1"/>
          <p:nvPr/>
        </p:nvSpPr>
        <p:spPr>
          <a:xfrm>
            <a:off x="5158382" y="566455"/>
            <a:ext cx="1765218" cy="369332"/>
          </a:xfrm>
          <a:prstGeom prst="rect">
            <a:avLst/>
          </a:prstGeom>
          <a:noFill/>
        </p:spPr>
        <p:txBody>
          <a:bodyPr wrap="square" rtlCol="1">
            <a:spAutoFit/>
          </a:bodyPr>
          <a:lstStyle/>
          <a:p>
            <a:pPr algn="ctr"/>
            <a:r>
              <a:rPr lang="fa-IR" dirty="0" smtClean="0">
                <a:solidFill>
                  <a:srgbClr val="FF0000"/>
                </a:solidFill>
                <a:cs typeface="B Titr" panose="00000700000000000000" pitchFamily="2" charset="-78"/>
              </a:rPr>
              <a:t>نرم افزار</a:t>
            </a:r>
            <a:r>
              <a:rPr lang="en-US" dirty="0" smtClean="0">
                <a:solidFill>
                  <a:srgbClr val="FF0000"/>
                </a:solidFill>
                <a:cs typeface="B Titr" panose="00000700000000000000" pitchFamily="2" charset="-78"/>
              </a:rPr>
              <a:t>(BSC)</a:t>
            </a:r>
            <a:endParaRPr lang="fa-IR" dirty="0">
              <a:solidFill>
                <a:srgbClr val="FF0000"/>
              </a:solidFill>
              <a:cs typeface="B Titr" panose="00000700000000000000" pitchFamily="2" charset="-78"/>
            </a:endParaRPr>
          </a:p>
        </p:txBody>
      </p:sp>
      <p:sp>
        <p:nvSpPr>
          <p:cNvPr id="17" name="TextBox 16"/>
          <p:cNvSpPr txBox="1"/>
          <p:nvPr/>
        </p:nvSpPr>
        <p:spPr>
          <a:xfrm>
            <a:off x="4777500" y="4727307"/>
            <a:ext cx="6658324" cy="523220"/>
          </a:xfrm>
          <a:prstGeom prst="rect">
            <a:avLst/>
          </a:prstGeom>
          <a:noFill/>
        </p:spPr>
        <p:txBody>
          <a:bodyPr wrap="square" rtlCol="1">
            <a:spAutoFit/>
          </a:bodyPr>
          <a:lstStyle/>
          <a:p>
            <a:r>
              <a:rPr lang="fa-IR" sz="2800" b="1" dirty="0" smtClean="0">
                <a:cs typeface="0 Soroosh" panose="00000400000000000000" pitchFamily="2" charset="-78"/>
              </a:rPr>
              <a:t>نقشه استراتژی در ابعاد 4 گانه</a:t>
            </a:r>
            <a:endParaRPr lang="fa-IR" sz="2800" b="1" dirty="0">
              <a:cs typeface="0 Soroosh" panose="00000400000000000000" pitchFamily="2" charset="-78"/>
            </a:endParaRPr>
          </a:p>
        </p:txBody>
      </p:sp>
      <p:sp>
        <p:nvSpPr>
          <p:cNvPr id="18" name="Cross 17"/>
          <p:cNvSpPr/>
          <p:nvPr/>
        </p:nvSpPr>
        <p:spPr>
          <a:xfrm>
            <a:off x="11558482" y="4788862"/>
            <a:ext cx="449943" cy="391886"/>
          </a:xfrm>
          <a:prstGeom prst="plus">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9" name="Picture 18"/>
          <p:cNvPicPr>
            <a:picLocks noChangeAspect="1"/>
          </p:cNvPicPr>
          <p:nvPr/>
        </p:nvPicPr>
        <p:blipFill>
          <a:blip r:embed="rId2"/>
          <a:stretch>
            <a:fillRect/>
          </a:stretch>
        </p:blipFill>
        <p:spPr>
          <a:xfrm>
            <a:off x="0" y="1451234"/>
            <a:ext cx="5943339" cy="1349490"/>
          </a:xfrm>
          <a:prstGeom prst="rect">
            <a:avLst/>
          </a:prstGeom>
        </p:spPr>
      </p:pic>
      <p:pic>
        <p:nvPicPr>
          <p:cNvPr id="20" name="Picture 19"/>
          <p:cNvPicPr>
            <a:picLocks noChangeAspect="1"/>
          </p:cNvPicPr>
          <p:nvPr/>
        </p:nvPicPr>
        <p:blipFill>
          <a:blip r:embed="rId3"/>
          <a:stretch>
            <a:fillRect/>
          </a:stretch>
        </p:blipFill>
        <p:spPr>
          <a:xfrm>
            <a:off x="618434" y="3003837"/>
            <a:ext cx="4706470" cy="3700972"/>
          </a:xfrm>
          <a:prstGeom prst="rect">
            <a:avLst/>
          </a:prstGeom>
        </p:spPr>
      </p:pic>
    </p:spTree>
    <p:extLst>
      <p:ext uri="{BB962C8B-B14F-4D97-AF65-F5344CB8AC3E}">
        <p14:creationId xmlns:p14="http://schemas.microsoft.com/office/powerpoint/2010/main" val="311873524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0" y="0"/>
            <a:ext cx="12192001" cy="1175657"/>
          </a:xfrm>
          <a:prstGeom prst="roundRect">
            <a:avLst/>
          </a:prstGeom>
          <a:solidFill>
            <a:srgbClr val="002060"/>
          </a:solidFill>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dirty="0"/>
          </a:p>
        </p:txBody>
      </p:sp>
      <p:sp>
        <p:nvSpPr>
          <p:cNvPr id="32" name="Rounded Rectangle 31"/>
          <p:cNvSpPr/>
          <p:nvPr/>
        </p:nvSpPr>
        <p:spPr>
          <a:xfrm>
            <a:off x="9837108" y="164531"/>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8" name="TextBox 47"/>
          <p:cNvSpPr txBox="1"/>
          <p:nvPr/>
        </p:nvSpPr>
        <p:spPr>
          <a:xfrm>
            <a:off x="887506" y="1392480"/>
            <a:ext cx="10932366" cy="5139869"/>
          </a:xfrm>
          <a:prstGeom prst="rect">
            <a:avLst/>
          </a:prstGeom>
          <a:noFill/>
        </p:spPr>
        <p:txBody>
          <a:bodyPr wrap="square" rtlCol="1">
            <a:spAutoFit/>
          </a:bodyPr>
          <a:lstStyle/>
          <a:p>
            <a:r>
              <a:rPr lang="fa-IR" sz="2800" dirty="0" smtClean="0">
                <a:cs typeface="0 Soroosh" panose="00000400000000000000" pitchFamily="2" charset="-78"/>
              </a:rPr>
              <a:t>برخی قابلیتهای نرم افزار</a:t>
            </a:r>
          </a:p>
          <a:p>
            <a:pPr algn="just"/>
            <a:endParaRPr lang="en-US" sz="1600" i="1" dirty="0">
              <a:cs typeface="0 Soroosh" panose="00000400000000000000" pitchFamily="2" charset="-78"/>
            </a:endParaRPr>
          </a:p>
          <a:p>
            <a:pPr marL="285750" lvl="0" indent="-285750" algn="just">
              <a:buFont typeface="Arial" panose="020B0604020202020204" pitchFamily="34" charset="0"/>
              <a:buChar char="•"/>
            </a:pPr>
            <a:r>
              <a:rPr lang="fa-IR" sz="1600" dirty="0">
                <a:cs typeface="0 Soroosh" panose="00000400000000000000" pitchFamily="2" charset="-78"/>
              </a:rPr>
              <a:t>تعريف و ايجاد كارت‌هاي امتيازي در ساختار</a:t>
            </a:r>
            <a:r>
              <a:rPr lang="en-US" sz="1600" i="1" dirty="0">
                <a:cs typeface="0 Soroosh" panose="00000400000000000000" pitchFamily="2" charset="-78"/>
              </a:rPr>
              <a:t> BSC</a:t>
            </a:r>
          </a:p>
          <a:p>
            <a:pPr marL="285750" lvl="0" indent="-285750" algn="just">
              <a:buFont typeface="Arial" panose="020B0604020202020204" pitchFamily="34" charset="0"/>
              <a:buChar char="•"/>
            </a:pPr>
            <a:r>
              <a:rPr lang="fa-IR" sz="1600" dirty="0">
                <a:cs typeface="0 Soroosh" panose="00000400000000000000" pitchFamily="2" charset="-78"/>
              </a:rPr>
              <a:t>طراحي شاخص‌هاي كليدي عملكرد</a:t>
            </a:r>
            <a:r>
              <a:rPr lang="en-US" sz="1600" i="1" dirty="0">
                <a:cs typeface="0 Soroosh" panose="00000400000000000000" pitchFamily="2" charset="-78"/>
              </a:rPr>
              <a:t> (KPI)  </a:t>
            </a:r>
            <a:r>
              <a:rPr lang="fa-IR" sz="1600" dirty="0">
                <a:cs typeface="0 Soroosh" panose="00000400000000000000" pitchFamily="2" charset="-78"/>
              </a:rPr>
              <a:t>و ديگر عناصر كارت امتيازي متوازن</a:t>
            </a:r>
            <a:endParaRPr lang="en-US" sz="1600" i="1" dirty="0">
              <a:cs typeface="0 Soroosh" panose="00000400000000000000" pitchFamily="2" charset="-78"/>
            </a:endParaRPr>
          </a:p>
          <a:p>
            <a:pPr marL="285750" lvl="0" indent="-285750" algn="just">
              <a:buFont typeface="Arial" panose="020B0604020202020204" pitchFamily="34" charset="0"/>
              <a:buChar char="•"/>
            </a:pPr>
            <a:r>
              <a:rPr lang="fa-IR" sz="1600" dirty="0">
                <a:cs typeface="0 Soroosh" panose="00000400000000000000" pitchFamily="2" charset="-78"/>
              </a:rPr>
              <a:t>طراحي اهداف و پيش‌بيني‌ها </a:t>
            </a:r>
            <a:endParaRPr lang="en-US" sz="1600" i="1" dirty="0">
              <a:cs typeface="0 Soroosh" panose="00000400000000000000" pitchFamily="2" charset="-78"/>
            </a:endParaRPr>
          </a:p>
          <a:p>
            <a:pPr marL="285750" lvl="0" indent="-285750" algn="just">
              <a:buFont typeface="Arial" panose="020B0604020202020204" pitchFamily="34" charset="0"/>
              <a:buChar char="•"/>
            </a:pPr>
            <a:r>
              <a:rPr lang="fa-IR" sz="1600" dirty="0">
                <a:cs typeface="0 Soroosh" panose="00000400000000000000" pitchFamily="2" charset="-78"/>
              </a:rPr>
              <a:t>تعريف قالب</a:t>
            </a:r>
            <a:r>
              <a:rPr lang="en-US" sz="1600" i="1" dirty="0">
                <a:cs typeface="0 Soroosh" panose="00000400000000000000" pitchFamily="2" charset="-78"/>
              </a:rPr>
              <a:t> (Template) </a:t>
            </a:r>
            <a:r>
              <a:rPr lang="fa-IR" sz="1600" dirty="0">
                <a:cs typeface="0 Soroosh" panose="00000400000000000000" pitchFamily="2" charset="-78"/>
              </a:rPr>
              <a:t>جهت سهولت در استفاده مجدد</a:t>
            </a:r>
            <a:endParaRPr lang="en-US" sz="1600" i="1" dirty="0">
              <a:cs typeface="0 Soroosh" panose="00000400000000000000" pitchFamily="2" charset="-78"/>
            </a:endParaRPr>
          </a:p>
          <a:p>
            <a:pPr marL="285750" lvl="0" indent="-285750" algn="just">
              <a:buFont typeface="Arial" panose="020B0604020202020204" pitchFamily="34" charset="0"/>
              <a:buChar char="•"/>
            </a:pPr>
            <a:r>
              <a:rPr lang="fa-IR" sz="1600" dirty="0">
                <a:cs typeface="0 Soroosh" panose="00000400000000000000" pitchFamily="2" charset="-78"/>
              </a:rPr>
              <a:t>مديريت ويژگيها و پيش فرضها</a:t>
            </a:r>
            <a:endParaRPr lang="en-US" sz="1600" i="1" dirty="0">
              <a:cs typeface="0 Soroosh" panose="00000400000000000000" pitchFamily="2" charset="-78"/>
            </a:endParaRPr>
          </a:p>
          <a:p>
            <a:pPr marL="285750" lvl="0" indent="-285750" algn="just">
              <a:buFont typeface="Arial" panose="020B0604020202020204" pitchFamily="34" charset="0"/>
              <a:buChar char="•"/>
            </a:pPr>
            <a:r>
              <a:rPr lang="fa-IR" sz="1600" dirty="0">
                <a:cs typeface="0 Soroosh" panose="00000400000000000000" pitchFamily="2" charset="-78"/>
              </a:rPr>
              <a:t>نمايش اطلاعات از طريق يك رابط گرافيكي انعطاف‌پذير و قابل بومي‌سازي</a:t>
            </a:r>
            <a:endParaRPr lang="en-US" sz="1600" i="1" dirty="0">
              <a:cs typeface="0 Soroosh" panose="00000400000000000000" pitchFamily="2" charset="-78"/>
            </a:endParaRPr>
          </a:p>
          <a:p>
            <a:pPr marL="285750" lvl="0" indent="-285750" algn="just">
              <a:buFont typeface="Arial" panose="020B0604020202020204" pitchFamily="34" charset="0"/>
              <a:buChar char="•"/>
            </a:pPr>
            <a:r>
              <a:rPr lang="fa-IR" sz="1600" dirty="0">
                <a:cs typeface="0 Soroosh" panose="00000400000000000000" pitchFamily="2" charset="-78"/>
              </a:rPr>
              <a:t>تعيين سطوح دسترسي</a:t>
            </a:r>
            <a:endParaRPr lang="en-US" sz="1600" i="1" dirty="0">
              <a:cs typeface="0 Soroosh" panose="00000400000000000000" pitchFamily="2" charset="-78"/>
            </a:endParaRPr>
          </a:p>
          <a:p>
            <a:pPr marL="285750" lvl="0" indent="-285750" algn="just">
              <a:buFont typeface="Arial" panose="020B0604020202020204" pitchFamily="34" charset="0"/>
              <a:buChar char="•"/>
            </a:pPr>
            <a:r>
              <a:rPr lang="fa-IR" sz="1600" dirty="0">
                <a:cs typeface="0 Soroosh" panose="00000400000000000000" pitchFamily="2" charset="-78"/>
              </a:rPr>
              <a:t>ورود اطلاعات و ويرايش ساده داده‌ها (به روز رساني و حذف)</a:t>
            </a:r>
            <a:endParaRPr lang="en-US" sz="1600" i="1" dirty="0">
              <a:cs typeface="0 Soroosh" panose="00000400000000000000" pitchFamily="2" charset="-78"/>
            </a:endParaRPr>
          </a:p>
          <a:p>
            <a:pPr marL="285750" lvl="0" indent="-285750" algn="just">
              <a:buFont typeface="Arial" panose="020B0604020202020204" pitchFamily="34" charset="0"/>
              <a:buChar char="•"/>
            </a:pPr>
            <a:r>
              <a:rPr lang="fa-IR" sz="1600" dirty="0">
                <a:cs typeface="0 Soroosh" panose="00000400000000000000" pitchFamily="2" charset="-78"/>
              </a:rPr>
              <a:t>امكان الگوي‌برداري و مقايسه بين واحدهاي سازماني</a:t>
            </a:r>
            <a:endParaRPr lang="en-US" sz="1600" i="1" dirty="0">
              <a:cs typeface="0 Soroosh" panose="00000400000000000000" pitchFamily="2" charset="-78"/>
            </a:endParaRPr>
          </a:p>
          <a:p>
            <a:pPr marL="285750" lvl="0" indent="-285750" algn="just">
              <a:buFont typeface="Arial" panose="020B0604020202020204" pitchFamily="34" charset="0"/>
              <a:buChar char="•"/>
            </a:pPr>
            <a:r>
              <a:rPr lang="fa-IR" sz="1600" dirty="0">
                <a:cs typeface="0 Soroosh" panose="00000400000000000000" pitchFamily="2" charset="-78"/>
              </a:rPr>
              <a:t>تغيير لغات و واژ‌ه‌ها براي گروه‌هاي كاربري مختلف جهت سفارشي‌سازي رابط كاربري</a:t>
            </a:r>
            <a:r>
              <a:rPr lang="en-US" sz="1600" i="1" dirty="0">
                <a:cs typeface="0 Soroosh" panose="00000400000000000000" pitchFamily="2" charset="-78"/>
              </a:rPr>
              <a:t> (UI)</a:t>
            </a:r>
          </a:p>
          <a:p>
            <a:pPr marL="285750" lvl="0" indent="-285750" algn="just">
              <a:buFont typeface="Arial" panose="020B0604020202020204" pitchFamily="34" charset="0"/>
              <a:buChar char="•"/>
            </a:pPr>
            <a:r>
              <a:rPr lang="fa-IR" sz="1600" dirty="0">
                <a:solidFill>
                  <a:srgbClr val="FF0000"/>
                </a:solidFill>
                <a:cs typeface="0 Soroosh" panose="00000400000000000000" pitchFamily="2" charset="-78"/>
              </a:rPr>
              <a:t>توليد فرم‌هاي ورود اطلاعات تحت وب</a:t>
            </a:r>
            <a:endParaRPr lang="en-US" sz="1600" i="1" dirty="0">
              <a:solidFill>
                <a:srgbClr val="FF0000"/>
              </a:solidFill>
              <a:cs typeface="0 Soroosh" panose="00000400000000000000" pitchFamily="2" charset="-78"/>
            </a:endParaRPr>
          </a:p>
          <a:p>
            <a:pPr marL="285750" lvl="0" indent="-285750" algn="just">
              <a:buFont typeface="Arial" panose="020B0604020202020204" pitchFamily="34" charset="0"/>
              <a:buChar char="•"/>
            </a:pPr>
            <a:r>
              <a:rPr lang="fa-IR" sz="1600" dirty="0">
                <a:cs typeface="0 Soroosh" panose="00000400000000000000" pitchFamily="2" charset="-78"/>
              </a:rPr>
              <a:t>مديريت دسترسي كاربران به اطلاعات</a:t>
            </a:r>
            <a:endParaRPr lang="en-US" sz="1600" i="1" dirty="0">
              <a:cs typeface="0 Soroosh" panose="00000400000000000000" pitchFamily="2" charset="-78"/>
            </a:endParaRPr>
          </a:p>
          <a:p>
            <a:pPr marL="285750" lvl="0" indent="-285750" algn="just">
              <a:buFont typeface="Arial" panose="020B0604020202020204" pitchFamily="34" charset="0"/>
              <a:buChar char="•"/>
            </a:pPr>
            <a:r>
              <a:rPr lang="fa-IR" sz="1600" dirty="0">
                <a:cs typeface="0 Soroosh" panose="00000400000000000000" pitchFamily="2" charset="-78"/>
              </a:rPr>
              <a:t>مديريت فايل‌ها</a:t>
            </a:r>
            <a:endParaRPr lang="en-US" sz="1600" i="1" dirty="0">
              <a:cs typeface="0 Soroosh" panose="00000400000000000000" pitchFamily="2" charset="-78"/>
            </a:endParaRPr>
          </a:p>
          <a:p>
            <a:pPr marL="285750" lvl="0" indent="-285750" algn="just">
              <a:buFont typeface="Arial" panose="020B0604020202020204" pitchFamily="34" charset="0"/>
              <a:buChar char="•"/>
            </a:pPr>
            <a:r>
              <a:rPr lang="fa-IR" sz="1600" dirty="0">
                <a:cs typeface="0 Soroosh" panose="00000400000000000000" pitchFamily="2" charset="-78"/>
              </a:rPr>
              <a:t>مديريت پروژه‌ها، فعاليت‌ها و وظايف به همراه درج درصد پيشرفت و مسئول انجام كار</a:t>
            </a:r>
            <a:endParaRPr lang="en-US" sz="1600" i="1" dirty="0">
              <a:cs typeface="0 Soroosh" panose="00000400000000000000" pitchFamily="2" charset="-78"/>
            </a:endParaRPr>
          </a:p>
          <a:p>
            <a:pPr marL="285750" lvl="0" indent="-285750" algn="just">
              <a:buFont typeface="Arial" panose="020B0604020202020204" pitchFamily="34" charset="0"/>
              <a:buChar char="•"/>
            </a:pPr>
            <a:r>
              <a:rPr lang="fa-IR" sz="1600" dirty="0">
                <a:cs typeface="0 Soroosh" panose="00000400000000000000" pitchFamily="2" charset="-78"/>
              </a:rPr>
              <a:t>دسترسي ساده و سريع به عناصر مختلف مدل</a:t>
            </a:r>
            <a:endParaRPr lang="en-US" sz="1600" i="1" dirty="0">
              <a:cs typeface="0 Soroosh" panose="00000400000000000000" pitchFamily="2" charset="-78"/>
            </a:endParaRPr>
          </a:p>
          <a:p>
            <a:pPr marL="285750" lvl="0" indent="-285750" algn="just">
              <a:buFont typeface="Arial" panose="020B0604020202020204" pitchFamily="34" charset="0"/>
              <a:buChar char="•"/>
            </a:pPr>
            <a:r>
              <a:rPr lang="fa-IR" sz="1600" dirty="0">
                <a:cs typeface="0 Soroosh" panose="00000400000000000000" pitchFamily="2" charset="-78"/>
              </a:rPr>
              <a:t>طراحي شاخص‌هاي پيچيده با استفاده از ويرايشگر فرمول نرم‌افزار</a:t>
            </a:r>
            <a:endParaRPr lang="en-US" sz="1600" i="1" dirty="0">
              <a:cs typeface="0 Soroosh" panose="00000400000000000000" pitchFamily="2" charset="-78"/>
            </a:endParaRPr>
          </a:p>
          <a:p>
            <a:pPr marL="285750" lvl="0" indent="-285750" algn="just">
              <a:buFont typeface="Arial" panose="020B0604020202020204" pitchFamily="34" charset="0"/>
              <a:buChar char="•"/>
            </a:pPr>
            <a:r>
              <a:rPr lang="fa-IR" sz="1600" dirty="0">
                <a:cs typeface="0 Soroosh" panose="00000400000000000000" pitchFamily="2" charset="-78"/>
              </a:rPr>
              <a:t>استفاده از توابع مختلف رياضي، شرطي، زماني و آماري در ويرايشگر فرمول</a:t>
            </a:r>
            <a:endParaRPr lang="en-US" sz="1600" i="1" dirty="0">
              <a:cs typeface="0 Soroosh" panose="00000400000000000000" pitchFamily="2" charset="-78"/>
            </a:endParaRPr>
          </a:p>
          <a:p>
            <a:endParaRPr lang="fa-IR" sz="1400" dirty="0">
              <a:cs typeface="0 Soroosh" panose="00000400000000000000" pitchFamily="2" charset="-78"/>
            </a:endParaRPr>
          </a:p>
        </p:txBody>
      </p:sp>
      <p:sp>
        <p:nvSpPr>
          <p:cNvPr id="30" name="Rounded Rectangle 29"/>
          <p:cNvSpPr/>
          <p:nvPr/>
        </p:nvSpPr>
        <p:spPr>
          <a:xfrm>
            <a:off x="5115772" y="348723"/>
            <a:ext cx="1982764" cy="785611"/>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3" name="Rounded Rectangle 32"/>
          <p:cNvSpPr/>
          <p:nvPr/>
        </p:nvSpPr>
        <p:spPr>
          <a:xfrm>
            <a:off x="405986" y="173650"/>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6" name="TextBox 35"/>
          <p:cNvSpPr txBox="1"/>
          <p:nvPr/>
        </p:nvSpPr>
        <p:spPr>
          <a:xfrm>
            <a:off x="514759" y="348723"/>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خروجی ها</a:t>
            </a:r>
            <a:endParaRPr lang="fa-IR" dirty="0">
              <a:solidFill>
                <a:schemeClr val="bg1"/>
              </a:solidFill>
              <a:cs typeface="B Titr" panose="00000700000000000000" pitchFamily="2" charset="-78"/>
            </a:endParaRPr>
          </a:p>
        </p:txBody>
      </p:sp>
      <p:sp>
        <p:nvSpPr>
          <p:cNvPr id="37" name="TextBox 36"/>
          <p:cNvSpPr txBox="1"/>
          <p:nvPr/>
        </p:nvSpPr>
        <p:spPr>
          <a:xfrm>
            <a:off x="9909193" y="363381"/>
            <a:ext cx="1874261"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معرفی و مراحل مدل</a:t>
            </a:r>
            <a:endParaRPr lang="fa-IR" dirty="0">
              <a:solidFill>
                <a:schemeClr val="bg1"/>
              </a:solidFill>
              <a:cs typeface="B Titr" panose="00000700000000000000" pitchFamily="2" charset="-78"/>
            </a:endParaRPr>
          </a:p>
        </p:txBody>
      </p:sp>
      <p:sp>
        <p:nvSpPr>
          <p:cNvPr id="27" name="Rounded Rectangle 26"/>
          <p:cNvSpPr/>
          <p:nvPr/>
        </p:nvSpPr>
        <p:spPr>
          <a:xfrm>
            <a:off x="7482215" y="186338"/>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8" name="Rounded Rectangle 27"/>
          <p:cNvSpPr/>
          <p:nvPr/>
        </p:nvSpPr>
        <p:spPr>
          <a:xfrm>
            <a:off x="2794736" y="207273"/>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9" name="TextBox 38"/>
          <p:cNvSpPr txBox="1"/>
          <p:nvPr/>
        </p:nvSpPr>
        <p:spPr>
          <a:xfrm>
            <a:off x="7590988" y="403161"/>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ضرورت مدل</a:t>
            </a:r>
            <a:endParaRPr lang="fa-IR" dirty="0">
              <a:solidFill>
                <a:schemeClr val="bg1"/>
              </a:solidFill>
              <a:cs typeface="B Titr" panose="00000700000000000000" pitchFamily="2" charset="-78"/>
            </a:endParaRPr>
          </a:p>
        </p:txBody>
      </p:sp>
      <p:sp>
        <p:nvSpPr>
          <p:cNvPr id="40" name="TextBox 39"/>
          <p:cNvSpPr txBox="1"/>
          <p:nvPr/>
        </p:nvSpPr>
        <p:spPr>
          <a:xfrm>
            <a:off x="2903509" y="412147"/>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نمونه موردی</a:t>
            </a:r>
            <a:endParaRPr lang="fa-IR" dirty="0">
              <a:solidFill>
                <a:schemeClr val="bg1"/>
              </a:solidFill>
              <a:cs typeface="B Titr" panose="00000700000000000000" pitchFamily="2" charset="-78"/>
            </a:endParaRPr>
          </a:p>
        </p:txBody>
      </p:sp>
      <p:sp>
        <p:nvSpPr>
          <p:cNvPr id="41" name="TextBox 40"/>
          <p:cNvSpPr txBox="1"/>
          <p:nvPr/>
        </p:nvSpPr>
        <p:spPr>
          <a:xfrm>
            <a:off x="5158382" y="566455"/>
            <a:ext cx="1765218" cy="369332"/>
          </a:xfrm>
          <a:prstGeom prst="rect">
            <a:avLst/>
          </a:prstGeom>
          <a:noFill/>
        </p:spPr>
        <p:txBody>
          <a:bodyPr wrap="square" rtlCol="1">
            <a:spAutoFit/>
          </a:bodyPr>
          <a:lstStyle/>
          <a:p>
            <a:pPr algn="ctr"/>
            <a:r>
              <a:rPr lang="fa-IR" dirty="0" smtClean="0">
                <a:solidFill>
                  <a:srgbClr val="FF0000"/>
                </a:solidFill>
                <a:cs typeface="B Titr" panose="00000700000000000000" pitchFamily="2" charset="-78"/>
              </a:rPr>
              <a:t>نرم افزار</a:t>
            </a:r>
            <a:r>
              <a:rPr lang="en-US" dirty="0" smtClean="0">
                <a:solidFill>
                  <a:srgbClr val="FF0000"/>
                </a:solidFill>
                <a:cs typeface="B Titr" panose="00000700000000000000" pitchFamily="2" charset="-78"/>
              </a:rPr>
              <a:t>(BSC)</a:t>
            </a:r>
            <a:endParaRPr lang="fa-IR" dirty="0">
              <a:solidFill>
                <a:srgbClr val="FF0000"/>
              </a:solidFill>
              <a:cs typeface="B Titr" panose="00000700000000000000" pitchFamily="2" charset="-78"/>
            </a:endParaRPr>
          </a:p>
        </p:txBody>
      </p:sp>
    </p:spTree>
    <p:extLst>
      <p:ext uri="{BB962C8B-B14F-4D97-AF65-F5344CB8AC3E}">
        <p14:creationId xmlns:p14="http://schemas.microsoft.com/office/powerpoint/2010/main" val="55316782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0" y="0"/>
            <a:ext cx="12192001" cy="1175657"/>
          </a:xfrm>
          <a:prstGeom prst="roundRect">
            <a:avLst/>
          </a:prstGeom>
          <a:solidFill>
            <a:srgbClr val="002060"/>
          </a:solidFill>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dirty="0"/>
          </a:p>
        </p:txBody>
      </p:sp>
      <p:sp>
        <p:nvSpPr>
          <p:cNvPr id="32" name="Rounded Rectangle 31"/>
          <p:cNvSpPr/>
          <p:nvPr/>
        </p:nvSpPr>
        <p:spPr>
          <a:xfrm>
            <a:off x="9837108" y="164531"/>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8" name="TextBox 47"/>
          <p:cNvSpPr txBox="1"/>
          <p:nvPr/>
        </p:nvSpPr>
        <p:spPr>
          <a:xfrm>
            <a:off x="2794736" y="1392480"/>
            <a:ext cx="8641088" cy="437043"/>
          </a:xfrm>
          <a:prstGeom prst="rect">
            <a:avLst/>
          </a:prstGeom>
          <a:noFill/>
        </p:spPr>
        <p:txBody>
          <a:bodyPr wrap="square" rtlCol="1">
            <a:spAutoFit/>
          </a:bodyPr>
          <a:lstStyle/>
          <a:p>
            <a:pPr algn="ctr">
              <a:lnSpc>
                <a:spcPct val="80000"/>
              </a:lnSpc>
              <a:spcBef>
                <a:spcPct val="0"/>
              </a:spcBef>
              <a:buClrTx/>
              <a:buSzTx/>
              <a:buFontTx/>
              <a:buNone/>
            </a:pPr>
            <a:r>
              <a:rPr lang="fa-IR" sz="2800" b="1" dirty="0">
                <a:latin typeface="Times New Roman" panose="02020603050405020304" pitchFamily="18" charset="0"/>
                <a:cs typeface="0 Soroosh" panose="00000400000000000000" pitchFamily="2" charset="-78"/>
              </a:rPr>
              <a:t>مدل کارت امتیاز متوازن شهر شارلوت در ایالت کارولینا شمالی</a:t>
            </a:r>
            <a:endParaRPr lang="en-US" sz="2800" b="1" dirty="0">
              <a:latin typeface="Times New Roman" panose="02020603050405020304" pitchFamily="18" charset="0"/>
              <a:cs typeface="0 Soroosh" panose="00000400000000000000" pitchFamily="2" charset="-78"/>
            </a:endParaRPr>
          </a:p>
        </p:txBody>
      </p:sp>
      <p:sp>
        <p:nvSpPr>
          <p:cNvPr id="49" name="Cross 48"/>
          <p:cNvSpPr/>
          <p:nvPr/>
        </p:nvSpPr>
        <p:spPr>
          <a:xfrm>
            <a:off x="11558482" y="1437637"/>
            <a:ext cx="449943" cy="391886"/>
          </a:xfrm>
          <a:prstGeom prst="plus">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0" name="Rounded Rectangle 29"/>
          <p:cNvSpPr/>
          <p:nvPr/>
        </p:nvSpPr>
        <p:spPr>
          <a:xfrm>
            <a:off x="5174053" y="173650"/>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1" name="Rounded Rectangle 30"/>
          <p:cNvSpPr/>
          <p:nvPr/>
        </p:nvSpPr>
        <p:spPr>
          <a:xfrm>
            <a:off x="2749329" y="339907"/>
            <a:ext cx="1982764" cy="785611"/>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3" name="Rounded Rectangle 32"/>
          <p:cNvSpPr/>
          <p:nvPr/>
        </p:nvSpPr>
        <p:spPr>
          <a:xfrm>
            <a:off x="405986" y="173650"/>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6" name="TextBox 35"/>
          <p:cNvSpPr txBox="1"/>
          <p:nvPr/>
        </p:nvSpPr>
        <p:spPr>
          <a:xfrm>
            <a:off x="514759" y="348723"/>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خروجی ها</a:t>
            </a:r>
            <a:endParaRPr lang="fa-IR" dirty="0">
              <a:solidFill>
                <a:schemeClr val="bg1"/>
              </a:solidFill>
              <a:cs typeface="B Titr" panose="00000700000000000000" pitchFamily="2" charset="-78"/>
            </a:endParaRPr>
          </a:p>
        </p:txBody>
      </p:sp>
      <p:sp>
        <p:nvSpPr>
          <p:cNvPr id="37" name="TextBox 36"/>
          <p:cNvSpPr txBox="1"/>
          <p:nvPr/>
        </p:nvSpPr>
        <p:spPr>
          <a:xfrm>
            <a:off x="9909193" y="363381"/>
            <a:ext cx="1874261"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معرفی و مراحل مدل</a:t>
            </a:r>
            <a:endParaRPr lang="fa-IR" dirty="0">
              <a:solidFill>
                <a:schemeClr val="bg1"/>
              </a:solidFill>
              <a:cs typeface="B Titr" panose="00000700000000000000" pitchFamily="2" charset="-78"/>
            </a:endParaRPr>
          </a:p>
        </p:txBody>
      </p:sp>
      <p:sp>
        <p:nvSpPr>
          <p:cNvPr id="45" name="Rounded Rectangle 44"/>
          <p:cNvSpPr/>
          <p:nvPr/>
        </p:nvSpPr>
        <p:spPr>
          <a:xfrm>
            <a:off x="7482215" y="186338"/>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7" name="TextBox 46"/>
          <p:cNvSpPr txBox="1"/>
          <p:nvPr/>
        </p:nvSpPr>
        <p:spPr>
          <a:xfrm>
            <a:off x="7590988" y="403161"/>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ضرورت مدل</a:t>
            </a:r>
            <a:endParaRPr lang="fa-IR" dirty="0">
              <a:solidFill>
                <a:schemeClr val="bg1"/>
              </a:solidFill>
              <a:cs typeface="B Titr" panose="00000700000000000000" pitchFamily="2" charset="-78"/>
            </a:endParaRPr>
          </a:p>
        </p:txBody>
      </p:sp>
      <p:sp>
        <p:nvSpPr>
          <p:cNvPr id="52" name="TextBox 51"/>
          <p:cNvSpPr txBox="1"/>
          <p:nvPr/>
        </p:nvSpPr>
        <p:spPr>
          <a:xfrm>
            <a:off x="2794736" y="548046"/>
            <a:ext cx="1765218" cy="369332"/>
          </a:xfrm>
          <a:prstGeom prst="rect">
            <a:avLst/>
          </a:prstGeom>
          <a:noFill/>
        </p:spPr>
        <p:txBody>
          <a:bodyPr wrap="square" rtlCol="1">
            <a:spAutoFit/>
          </a:bodyPr>
          <a:lstStyle/>
          <a:p>
            <a:pPr algn="ctr"/>
            <a:r>
              <a:rPr lang="fa-IR" dirty="0" smtClean="0">
                <a:solidFill>
                  <a:srgbClr val="FF0000"/>
                </a:solidFill>
                <a:cs typeface="B Titr" panose="00000700000000000000" pitchFamily="2" charset="-78"/>
              </a:rPr>
              <a:t>نمونه موردی</a:t>
            </a:r>
            <a:endParaRPr lang="fa-IR" dirty="0">
              <a:solidFill>
                <a:srgbClr val="FF0000"/>
              </a:solidFill>
              <a:cs typeface="B Titr" panose="00000700000000000000" pitchFamily="2" charset="-78"/>
            </a:endParaRPr>
          </a:p>
        </p:txBody>
      </p:sp>
      <p:sp>
        <p:nvSpPr>
          <p:cNvPr id="53" name="TextBox 52"/>
          <p:cNvSpPr txBox="1"/>
          <p:nvPr/>
        </p:nvSpPr>
        <p:spPr>
          <a:xfrm>
            <a:off x="5212995" y="381789"/>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نرم افزار</a:t>
            </a:r>
            <a:r>
              <a:rPr lang="en-US" dirty="0" smtClean="0">
                <a:solidFill>
                  <a:schemeClr val="bg1"/>
                </a:solidFill>
                <a:cs typeface="B Titr" panose="00000700000000000000" pitchFamily="2" charset="-78"/>
              </a:rPr>
              <a:t>(BSC)</a:t>
            </a:r>
            <a:endParaRPr lang="fa-IR" dirty="0">
              <a:solidFill>
                <a:schemeClr val="bg1"/>
              </a:solidFill>
              <a:cs typeface="B Titr" panose="00000700000000000000" pitchFamily="2" charset="-78"/>
            </a:endParaRPr>
          </a:p>
        </p:txBody>
      </p:sp>
      <p:pic>
        <p:nvPicPr>
          <p:cNvPr id="2" name="Picture 1"/>
          <p:cNvPicPr>
            <a:picLocks noChangeAspect="1"/>
          </p:cNvPicPr>
          <p:nvPr/>
        </p:nvPicPr>
        <p:blipFill>
          <a:blip r:embed="rId2">
            <a:duotone>
              <a:prstClr val="black"/>
              <a:schemeClr val="accent2">
                <a:tint val="45000"/>
                <a:satMod val="400000"/>
              </a:schemeClr>
            </a:duotone>
          </a:blip>
          <a:stretch>
            <a:fillRect/>
          </a:stretch>
        </p:blipFill>
        <p:spPr>
          <a:xfrm>
            <a:off x="1978479" y="1784405"/>
            <a:ext cx="7930714" cy="5138285"/>
          </a:xfrm>
          <a:prstGeom prst="rect">
            <a:avLst/>
          </a:prstGeom>
        </p:spPr>
      </p:pic>
    </p:spTree>
    <p:extLst>
      <p:ext uri="{BB962C8B-B14F-4D97-AF65-F5344CB8AC3E}">
        <p14:creationId xmlns:p14="http://schemas.microsoft.com/office/powerpoint/2010/main" val="209891118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0" y="0"/>
            <a:ext cx="12192001" cy="1175657"/>
          </a:xfrm>
          <a:prstGeom prst="roundRect">
            <a:avLst/>
          </a:prstGeom>
          <a:solidFill>
            <a:srgbClr val="002060"/>
          </a:solidFill>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dirty="0"/>
          </a:p>
        </p:txBody>
      </p:sp>
      <p:sp>
        <p:nvSpPr>
          <p:cNvPr id="32" name="Rounded Rectangle 31"/>
          <p:cNvSpPr/>
          <p:nvPr/>
        </p:nvSpPr>
        <p:spPr>
          <a:xfrm>
            <a:off x="9837108" y="164531"/>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8" name="TextBox 47"/>
          <p:cNvSpPr txBox="1"/>
          <p:nvPr/>
        </p:nvSpPr>
        <p:spPr>
          <a:xfrm>
            <a:off x="2917395" y="1263482"/>
            <a:ext cx="8641088" cy="458587"/>
          </a:xfrm>
          <a:prstGeom prst="rect">
            <a:avLst/>
          </a:prstGeom>
          <a:noFill/>
        </p:spPr>
        <p:txBody>
          <a:bodyPr wrap="square" rtlCol="1">
            <a:spAutoFit/>
          </a:bodyPr>
          <a:lstStyle/>
          <a:p>
            <a:pPr>
              <a:lnSpc>
                <a:spcPct val="80000"/>
              </a:lnSpc>
              <a:spcBef>
                <a:spcPct val="0"/>
              </a:spcBef>
              <a:buClrTx/>
              <a:buSzTx/>
              <a:buFontTx/>
              <a:buNone/>
            </a:pPr>
            <a:r>
              <a:rPr lang="fa-IR" sz="2800" b="1" dirty="0">
                <a:latin typeface="Times New Roman" panose="02020603050405020304" pitchFamily="18" charset="0"/>
                <a:cs typeface="0 Soroosh" panose="00000400000000000000" pitchFamily="2" charset="-78"/>
              </a:rPr>
              <a:t>مدل کارت امتیاز متوازن </a:t>
            </a:r>
            <a:r>
              <a:rPr lang="fa-IR" sz="2800" b="1" dirty="0" smtClean="0">
                <a:latin typeface="Times New Roman" panose="02020603050405020304" pitchFamily="18" charset="0"/>
                <a:cs typeface="0 Soroosh" panose="00000400000000000000" pitchFamily="2" charset="-78"/>
              </a:rPr>
              <a:t>در برنامه ریزی راهبردی شهر اتاوا کانادا</a:t>
            </a:r>
            <a:endParaRPr lang="en-US" sz="2800" b="1" dirty="0">
              <a:latin typeface="Times New Roman" panose="02020603050405020304" pitchFamily="18" charset="0"/>
              <a:cs typeface="0 Soroosh" panose="00000400000000000000" pitchFamily="2" charset="-78"/>
            </a:endParaRPr>
          </a:p>
        </p:txBody>
      </p:sp>
      <p:sp>
        <p:nvSpPr>
          <p:cNvPr id="49" name="Cross 48"/>
          <p:cNvSpPr/>
          <p:nvPr/>
        </p:nvSpPr>
        <p:spPr>
          <a:xfrm>
            <a:off x="11558483" y="1263482"/>
            <a:ext cx="449943" cy="391886"/>
          </a:xfrm>
          <a:prstGeom prst="plus">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0" name="Rounded Rectangle 29"/>
          <p:cNvSpPr/>
          <p:nvPr/>
        </p:nvSpPr>
        <p:spPr>
          <a:xfrm>
            <a:off x="5174053" y="173650"/>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1" name="Rounded Rectangle 30"/>
          <p:cNvSpPr/>
          <p:nvPr/>
        </p:nvSpPr>
        <p:spPr>
          <a:xfrm>
            <a:off x="2749329" y="339907"/>
            <a:ext cx="1982764" cy="785611"/>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3" name="Rounded Rectangle 32"/>
          <p:cNvSpPr/>
          <p:nvPr/>
        </p:nvSpPr>
        <p:spPr>
          <a:xfrm>
            <a:off x="405986" y="173650"/>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6" name="TextBox 35"/>
          <p:cNvSpPr txBox="1"/>
          <p:nvPr/>
        </p:nvSpPr>
        <p:spPr>
          <a:xfrm>
            <a:off x="514759" y="348723"/>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خروجی ها</a:t>
            </a:r>
            <a:endParaRPr lang="fa-IR" dirty="0">
              <a:solidFill>
                <a:schemeClr val="bg1"/>
              </a:solidFill>
              <a:cs typeface="B Titr" panose="00000700000000000000" pitchFamily="2" charset="-78"/>
            </a:endParaRPr>
          </a:p>
        </p:txBody>
      </p:sp>
      <p:sp>
        <p:nvSpPr>
          <p:cNvPr id="37" name="TextBox 36"/>
          <p:cNvSpPr txBox="1"/>
          <p:nvPr/>
        </p:nvSpPr>
        <p:spPr>
          <a:xfrm>
            <a:off x="9909193" y="363381"/>
            <a:ext cx="1874261"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معرفی و مراحل مدل</a:t>
            </a:r>
            <a:endParaRPr lang="fa-IR" dirty="0">
              <a:solidFill>
                <a:schemeClr val="bg1"/>
              </a:solidFill>
              <a:cs typeface="B Titr" panose="00000700000000000000" pitchFamily="2" charset="-78"/>
            </a:endParaRPr>
          </a:p>
        </p:txBody>
      </p:sp>
      <p:sp>
        <p:nvSpPr>
          <p:cNvPr id="45" name="Rounded Rectangle 44"/>
          <p:cNvSpPr/>
          <p:nvPr/>
        </p:nvSpPr>
        <p:spPr>
          <a:xfrm>
            <a:off x="7482215" y="186338"/>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7" name="TextBox 46"/>
          <p:cNvSpPr txBox="1"/>
          <p:nvPr/>
        </p:nvSpPr>
        <p:spPr>
          <a:xfrm>
            <a:off x="7590988" y="403161"/>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ضرورت مدل</a:t>
            </a:r>
            <a:endParaRPr lang="fa-IR" dirty="0">
              <a:solidFill>
                <a:schemeClr val="bg1"/>
              </a:solidFill>
              <a:cs typeface="B Titr" panose="00000700000000000000" pitchFamily="2" charset="-78"/>
            </a:endParaRPr>
          </a:p>
        </p:txBody>
      </p:sp>
      <p:sp>
        <p:nvSpPr>
          <p:cNvPr id="52" name="TextBox 51"/>
          <p:cNvSpPr txBox="1"/>
          <p:nvPr/>
        </p:nvSpPr>
        <p:spPr>
          <a:xfrm>
            <a:off x="2794736" y="548046"/>
            <a:ext cx="1765218" cy="369332"/>
          </a:xfrm>
          <a:prstGeom prst="rect">
            <a:avLst/>
          </a:prstGeom>
          <a:noFill/>
        </p:spPr>
        <p:txBody>
          <a:bodyPr wrap="square" rtlCol="1">
            <a:spAutoFit/>
          </a:bodyPr>
          <a:lstStyle/>
          <a:p>
            <a:pPr algn="ctr"/>
            <a:r>
              <a:rPr lang="fa-IR" dirty="0" smtClean="0">
                <a:solidFill>
                  <a:srgbClr val="FF0000"/>
                </a:solidFill>
                <a:cs typeface="B Titr" panose="00000700000000000000" pitchFamily="2" charset="-78"/>
              </a:rPr>
              <a:t>نمونه موردی</a:t>
            </a:r>
            <a:endParaRPr lang="fa-IR" dirty="0">
              <a:solidFill>
                <a:srgbClr val="FF0000"/>
              </a:solidFill>
              <a:cs typeface="B Titr" panose="00000700000000000000" pitchFamily="2" charset="-78"/>
            </a:endParaRPr>
          </a:p>
        </p:txBody>
      </p:sp>
      <p:sp>
        <p:nvSpPr>
          <p:cNvPr id="53" name="TextBox 52"/>
          <p:cNvSpPr txBox="1"/>
          <p:nvPr/>
        </p:nvSpPr>
        <p:spPr>
          <a:xfrm>
            <a:off x="5212995" y="381789"/>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نرم افزار</a:t>
            </a:r>
            <a:r>
              <a:rPr lang="en-US" dirty="0" smtClean="0">
                <a:solidFill>
                  <a:schemeClr val="bg1"/>
                </a:solidFill>
                <a:cs typeface="B Titr" panose="00000700000000000000" pitchFamily="2" charset="-78"/>
              </a:rPr>
              <a:t>(BSC)</a:t>
            </a:r>
            <a:endParaRPr lang="fa-IR" dirty="0">
              <a:solidFill>
                <a:schemeClr val="bg1"/>
              </a:solidFill>
              <a:cs typeface="B Titr" panose="00000700000000000000" pitchFamily="2" charset="-78"/>
            </a:endParaRPr>
          </a:p>
        </p:txBody>
      </p:sp>
      <p:pic>
        <p:nvPicPr>
          <p:cNvPr id="16" name="Picture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17018" y="1809894"/>
            <a:ext cx="7557171" cy="4913635"/>
          </a:xfrm>
          <a:prstGeom prst="rect">
            <a:avLst/>
          </a:prstGeom>
        </p:spPr>
      </p:pic>
    </p:spTree>
    <p:extLst>
      <p:ext uri="{BB962C8B-B14F-4D97-AF65-F5344CB8AC3E}">
        <p14:creationId xmlns:p14="http://schemas.microsoft.com/office/powerpoint/2010/main" val="15638143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0" y="0"/>
            <a:ext cx="12192001" cy="1175657"/>
          </a:xfrm>
          <a:prstGeom prst="roundRect">
            <a:avLst/>
          </a:prstGeom>
          <a:solidFill>
            <a:srgbClr val="002060"/>
          </a:solidFill>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dirty="0"/>
          </a:p>
        </p:txBody>
      </p:sp>
      <p:sp>
        <p:nvSpPr>
          <p:cNvPr id="32" name="Rounded Rectangle 31"/>
          <p:cNvSpPr/>
          <p:nvPr/>
        </p:nvSpPr>
        <p:spPr>
          <a:xfrm>
            <a:off x="9837108" y="286353"/>
            <a:ext cx="1982764" cy="785611"/>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8" name="TextBox 47"/>
          <p:cNvSpPr txBox="1"/>
          <p:nvPr/>
        </p:nvSpPr>
        <p:spPr>
          <a:xfrm>
            <a:off x="2327421" y="1379236"/>
            <a:ext cx="9047074" cy="523220"/>
          </a:xfrm>
          <a:prstGeom prst="rect">
            <a:avLst/>
          </a:prstGeom>
          <a:noFill/>
        </p:spPr>
        <p:txBody>
          <a:bodyPr wrap="square" rtlCol="1">
            <a:spAutoFit/>
          </a:bodyPr>
          <a:lstStyle/>
          <a:p>
            <a:r>
              <a:rPr lang="fa-IR" sz="2800" b="1" dirty="0" smtClean="0">
                <a:cs typeface="0 Soroosh" panose="00000400000000000000" pitchFamily="2" charset="-78"/>
              </a:rPr>
              <a:t>جایگاه مدل کارت امتیازی متوازن در برنامه ریزی استراتژیک</a:t>
            </a:r>
            <a:endParaRPr lang="fa-IR" sz="2800" b="1" dirty="0">
              <a:cs typeface="0 Soroosh" panose="00000400000000000000" pitchFamily="2" charset="-78"/>
            </a:endParaRPr>
          </a:p>
        </p:txBody>
      </p:sp>
      <p:sp>
        <p:nvSpPr>
          <p:cNvPr id="49" name="Cross 48"/>
          <p:cNvSpPr/>
          <p:nvPr/>
        </p:nvSpPr>
        <p:spPr>
          <a:xfrm>
            <a:off x="11497153" y="1440791"/>
            <a:ext cx="449943" cy="391886"/>
          </a:xfrm>
          <a:prstGeom prst="plus">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9" name="Rounded Rectangle 28"/>
          <p:cNvSpPr/>
          <p:nvPr/>
        </p:nvSpPr>
        <p:spPr>
          <a:xfrm>
            <a:off x="7482215" y="186338"/>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0" name="Rounded Rectangle 29"/>
          <p:cNvSpPr/>
          <p:nvPr/>
        </p:nvSpPr>
        <p:spPr>
          <a:xfrm>
            <a:off x="2794736" y="207273"/>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1" name="Rounded Rectangle 30"/>
          <p:cNvSpPr/>
          <p:nvPr/>
        </p:nvSpPr>
        <p:spPr>
          <a:xfrm>
            <a:off x="5121547" y="195022"/>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3" name="Rounded Rectangle 32"/>
          <p:cNvSpPr/>
          <p:nvPr/>
        </p:nvSpPr>
        <p:spPr>
          <a:xfrm>
            <a:off x="405986" y="173650"/>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0" name="TextBox 69"/>
          <p:cNvSpPr txBox="1"/>
          <p:nvPr/>
        </p:nvSpPr>
        <p:spPr>
          <a:xfrm>
            <a:off x="7590988" y="403161"/>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ضرورت مدل</a:t>
            </a:r>
            <a:endParaRPr lang="fa-IR" dirty="0">
              <a:solidFill>
                <a:schemeClr val="bg1"/>
              </a:solidFill>
              <a:cs typeface="B Titr" panose="00000700000000000000" pitchFamily="2" charset="-78"/>
            </a:endParaRPr>
          </a:p>
        </p:txBody>
      </p:sp>
      <p:sp>
        <p:nvSpPr>
          <p:cNvPr id="34" name="TextBox 33"/>
          <p:cNvSpPr txBox="1"/>
          <p:nvPr/>
        </p:nvSpPr>
        <p:spPr>
          <a:xfrm>
            <a:off x="2903509" y="412147"/>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نمونه موردی</a:t>
            </a:r>
            <a:endParaRPr lang="fa-IR" dirty="0">
              <a:solidFill>
                <a:schemeClr val="bg1"/>
              </a:solidFill>
              <a:cs typeface="B Titr" panose="00000700000000000000" pitchFamily="2" charset="-78"/>
            </a:endParaRPr>
          </a:p>
        </p:txBody>
      </p:sp>
      <p:sp>
        <p:nvSpPr>
          <p:cNvPr id="35" name="TextBox 34"/>
          <p:cNvSpPr txBox="1"/>
          <p:nvPr/>
        </p:nvSpPr>
        <p:spPr>
          <a:xfrm>
            <a:off x="5230320" y="390614"/>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نرم افزار</a:t>
            </a:r>
            <a:r>
              <a:rPr lang="en-US" dirty="0" smtClean="0">
                <a:solidFill>
                  <a:schemeClr val="bg1"/>
                </a:solidFill>
                <a:cs typeface="B Titr" panose="00000700000000000000" pitchFamily="2" charset="-78"/>
              </a:rPr>
              <a:t>(BSC)</a:t>
            </a:r>
            <a:endParaRPr lang="fa-IR" dirty="0">
              <a:solidFill>
                <a:schemeClr val="bg1"/>
              </a:solidFill>
              <a:cs typeface="B Titr" panose="00000700000000000000" pitchFamily="2" charset="-78"/>
            </a:endParaRPr>
          </a:p>
        </p:txBody>
      </p:sp>
      <p:sp>
        <p:nvSpPr>
          <p:cNvPr id="36" name="TextBox 35"/>
          <p:cNvSpPr txBox="1"/>
          <p:nvPr/>
        </p:nvSpPr>
        <p:spPr>
          <a:xfrm>
            <a:off x="514759" y="348723"/>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خروجی ها</a:t>
            </a:r>
            <a:endParaRPr lang="fa-IR" dirty="0">
              <a:solidFill>
                <a:schemeClr val="bg1"/>
              </a:solidFill>
              <a:cs typeface="B Titr" panose="00000700000000000000" pitchFamily="2" charset="-78"/>
            </a:endParaRPr>
          </a:p>
        </p:txBody>
      </p:sp>
      <p:sp>
        <p:nvSpPr>
          <p:cNvPr id="37" name="TextBox 36"/>
          <p:cNvSpPr txBox="1"/>
          <p:nvPr/>
        </p:nvSpPr>
        <p:spPr>
          <a:xfrm>
            <a:off x="9847864" y="510545"/>
            <a:ext cx="1874261" cy="369332"/>
          </a:xfrm>
          <a:prstGeom prst="rect">
            <a:avLst/>
          </a:prstGeom>
          <a:noFill/>
        </p:spPr>
        <p:txBody>
          <a:bodyPr wrap="square" rtlCol="1">
            <a:spAutoFit/>
          </a:bodyPr>
          <a:lstStyle/>
          <a:p>
            <a:pPr algn="ctr"/>
            <a:r>
              <a:rPr lang="fa-IR" dirty="0" smtClean="0">
                <a:solidFill>
                  <a:srgbClr val="FF0000"/>
                </a:solidFill>
                <a:cs typeface="B Titr" panose="00000700000000000000" pitchFamily="2" charset="-78"/>
              </a:rPr>
              <a:t>معرفی و مراحل مدل</a:t>
            </a:r>
            <a:endParaRPr lang="fa-IR" dirty="0">
              <a:solidFill>
                <a:srgbClr val="FF0000"/>
              </a:solidFill>
              <a:cs typeface="B Titr" panose="00000700000000000000" pitchFamily="2" charset="-78"/>
            </a:endParaRPr>
          </a:p>
        </p:txBody>
      </p:sp>
      <p:graphicFrame>
        <p:nvGraphicFramePr>
          <p:cNvPr id="40" name="Table 39"/>
          <p:cNvGraphicFramePr>
            <a:graphicFrameLocks noGrp="1"/>
          </p:cNvGraphicFramePr>
          <p:nvPr>
            <p:extLst>
              <p:ext uri="{D42A27DB-BD31-4B8C-83A1-F6EECF244321}">
                <p14:modId xmlns:p14="http://schemas.microsoft.com/office/powerpoint/2010/main" val="2446893887"/>
              </p:ext>
            </p:extLst>
          </p:nvPr>
        </p:nvGraphicFramePr>
        <p:xfrm>
          <a:off x="2953580" y="2050127"/>
          <a:ext cx="6894284" cy="4147912"/>
        </p:xfrm>
        <a:graphic>
          <a:graphicData uri="http://schemas.openxmlformats.org/drawingml/2006/table">
            <a:tbl>
              <a:tblPr rtl="1" firstRow="1" bandRow="1">
                <a:tableStyleId>{616DA210-FB5B-4158-B5E0-FEB733F419BA}</a:tableStyleId>
              </a:tblPr>
              <a:tblGrid>
                <a:gridCol w="2149078"/>
                <a:gridCol w="2705646"/>
                <a:gridCol w="2039560"/>
              </a:tblGrid>
              <a:tr h="537264">
                <a:tc>
                  <a:txBody>
                    <a:bodyPr/>
                    <a:lstStyle/>
                    <a:p>
                      <a:pPr rtl="1"/>
                      <a:r>
                        <a:rPr lang="fa-IR" sz="1500" dirty="0" smtClean="0">
                          <a:cs typeface="B Nazanin" panose="00000400000000000000" pitchFamily="2" charset="-78"/>
                        </a:rPr>
                        <a:t>مدل های مبتنی بر زمان و هزینه </a:t>
                      </a:r>
                      <a:endParaRPr lang="fa-IR" sz="1500" dirty="0">
                        <a:solidFill>
                          <a:srgbClr val="FF0000"/>
                        </a:solidFill>
                        <a:cs typeface="B Nazanin" panose="00000400000000000000" pitchFamily="2" charset="-78"/>
                      </a:endParaRPr>
                    </a:p>
                  </a:txBody>
                  <a:tcPr marL="92641" marR="92641" marT="46321" marB="46321">
                    <a:solidFill>
                      <a:schemeClr val="bg2">
                        <a:lumMod val="75000"/>
                      </a:schemeClr>
                    </a:solidFill>
                  </a:tcPr>
                </a:tc>
                <a:tc>
                  <a:txBody>
                    <a:bodyPr/>
                    <a:lstStyle/>
                    <a:p>
                      <a:pPr rtl="1"/>
                      <a:r>
                        <a:rPr lang="fa-IR" sz="1500" dirty="0" smtClean="0">
                          <a:cs typeface="B Nazanin" panose="00000400000000000000" pitchFamily="2" charset="-78"/>
                        </a:rPr>
                        <a:t>مدل های برتری سازمانی و خود ارزیابی</a:t>
                      </a:r>
                      <a:endParaRPr lang="fa-IR" sz="1500" dirty="0">
                        <a:solidFill>
                          <a:srgbClr val="FF0000"/>
                        </a:solidFill>
                        <a:cs typeface="B Nazanin" panose="00000400000000000000" pitchFamily="2" charset="-78"/>
                      </a:endParaRPr>
                    </a:p>
                  </a:txBody>
                  <a:tcPr marL="92641" marR="92641" marT="46321" marB="46321">
                    <a:solidFill>
                      <a:schemeClr val="bg2">
                        <a:lumMod val="75000"/>
                      </a:schemeClr>
                    </a:solidFill>
                  </a:tcPr>
                </a:tc>
                <a:tc>
                  <a:txBody>
                    <a:bodyPr/>
                    <a:lstStyle/>
                    <a:p>
                      <a:pPr rtl="1"/>
                      <a:r>
                        <a:rPr lang="fa-IR" sz="1500" dirty="0" smtClean="0">
                          <a:cs typeface="B Nazanin" panose="00000400000000000000" pitchFamily="2" charset="-78"/>
                        </a:rPr>
                        <a:t>مدل های ترازیابی (یکپارچه</a:t>
                      </a:r>
                      <a:r>
                        <a:rPr lang="fa-IR" sz="1500" baseline="0" dirty="0" smtClean="0">
                          <a:cs typeface="B Nazanin" panose="00000400000000000000" pitchFamily="2" charset="-78"/>
                        </a:rPr>
                        <a:t>)</a:t>
                      </a:r>
                      <a:endParaRPr lang="fa-IR" sz="1500" dirty="0">
                        <a:solidFill>
                          <a:srgbClr val="FF0000"/>
                        </a:solidFill>
                        <a:cs typeface="B Nazanin" panose="00000400000000000000" pitchFamily="2" charset="-78"/>
                      </a:endParaRPr>
                    </a:p>
                  </a:txBody>
                  <a:tcPr marL="92641" marR="92641" marT="46321" marB="46321">
                    <a:solidFill>
                      <a:schemeClr val="bg2">
                        <a:lumMod val="75000"/>
                      </a:schemeClr>
                    </a:solidFill>
                  </a:tcPr>
                </a:tc>
              </a:tr>
              <a:tr h="434135">
                <a:tc>
                  <a:txBody>
                    <a:bodyPr/>
                    <a:lstStyle/>
                    <a:p>
                      <a:pPr algn="ctr" rtl="1"/>
                      <a:r>
                        <a:rPr lang="fa-IR" sz="1500" dirty="0" smtClean="0">
                          <a:cs typeface="B Nazanin" panose="00000400000000000000" pitchFamily="2" charset="-78"/>
                        </a:rPr>
                        <a:t>نمودار نیمه عمر</a:t>
                      </a:r>
                      <a:endParaRPr lang="fa-IR" sz="1500" dirty="0">
                        <a:cs typeface="B Nazanin" panose="00000400000000000000" pitchFamily="2" charset="-78"/>
                      </a:endParaRPr>
                    </a:p>
                  </a:txBody>
                  <a:tcPr marL="92641" marR="92641" marT="46321" marB="46321"/>
                </a:tc>
                <a:tc>
                  <a:txBody>
                    <a:bodyPr/>
                    <a:lstStyle/>
                    <a:p>
                      <a:pPr algn="ctr" rtl="1"/>
                      <a:r>
                        <a:rPr lang="fa-IR" sz="1500" dirty="0" smtClean="0">
                          <a:cs typeface="B Nazanin" panose="00000400000000000000" pitchFamily="2" charset="-78"/>
                        </a:rPr>
                        <a:t>مدل دمینگ</a:t>
                      </a:r>
                      <a:endParaRPr lang="fa-IR" sz="1500" dirty="0">
                        <a:cs typeface="B Nazanin" panose="00000400000000000000" pitchFamily="2" charset="-78"/>
                      </a:endParaRPr>
                    </a:p>
                  </a:txBody>
                  <a:tcPr marL="92641" marR="92641" marT="46321" marB="46321"/>
                </a:tc>
                <a:tc>
                  <a:txBody>
                    <a:bodyPr/>
                    <a:lstStyle/>
                    <a:p>
                      <a:pPr algn="ctr" rtl="1"/>
                      <a:r>
                        <a:rPr lang="fa-IR" sz="1500" dirty="0" smtClean="0">
                          <a:cs typeface="B Nazanin" panose="00000400000000000000" pitchFamily="2" charset="-78"/>
                        </a:rPr>
                        <a:t>سیستم اسمارت</a:t>
                      </a:r>
                      <a:endParaRPr lang="fa-IR" sz="1500" dirty="0">
                        <a:cs typeface="B Nazanin" panose="00000400000000000000" pitchFamily="2" charset="-78"/>
                      </a:endParaRPr>
                    </a:p>
                  </a:txBody>
                  <a:tcPr marL="92641" marR="92641" marT="46321" marB="46321"/>
                </a:tc>
              </a:tr>
              <a:tr h="434135">
                <a:tc>
                  <a:txBody>
                    <a:bodyPr/>
                    <a:lstStyle/>
                    <a:p>
                      <a:pPr algn="ctr" rtl="1"/>
                      <a:r>
                        <a:rPr lang="fa-IR" sz="1500" dirty="0" smtClean="0">
                          <a:cs typeface="B Nazanin" panose="00000400000000000000" pitchFamily="2" charset="-78"/>
                        </a:rPr>
                        <a:t>مدل اسکور</a:t>
                      </a:r>
                      <a:r>
                        <a:rPr lang="fa-IR" sz="1500" baseline="0" dirty="0" smtClean="0">
                          <a:cs typeface="B Nazanin" panose="00000400000000000000" pitchFamily="2" charset="-78"/>
                        </a:rPr>
                        <a:t> (</a:t>
                      </a:r>
                      <a:r>
                        <a:rPr lang="en-US" sz="1500" baseline="0" dirty="0" smtClean="0">
                          <a:cs typeface="B Nazanin" panose="00000400000000000000" pitchFamily="2" charset="-78"/>
                        </a:rPr>
                        <a:t>Score</a:t>
                      </a:r>
                      <a:r>
                        <a:rPr lang="fa-IR" sz="1500" baseline="0" dirty="0" smtClean="0">
                          <a:cs typeface="B Nazanin" panose="00000400000000000000" pitchFamily="2" charset="-78"/>
                        </a:rPr>
                        <a:t>)</a:t>
                      </a:r>
                      <a:endParaRPr lang="fa-IR" sz="1500" dirty="0">
                        <a:cs typeface="B Nazanin" panose="00000400000000000000" pitchFamily="2" charset="-78"/>
                      </a:endParaRPr>
                    </a:p>
                  </a:txBody>
                  <a:tcPr marL="92641" marR="92641" marT="46321" marB="46321"/>
                </a:tc>
                <a:tc>
                  <a:txBody>
                    <a:bodyPr/>
                    <a:lstStyle/>
                    <a:p>
                      <a:pPr algn="ctr" rtl="1"/>
                      <a:r>
                        <a:rPr lang="fa-IR" sz="1500" dirty="0" smtClean="0">
                          <a:cs typeface="B Nazanin" panose="00000400000000000000" pitchFamily="2" charset="-78"/>
                        </a:rPr>
                        <a:t>مدل ممیزی</a:t>
                      </a:r>
                      <a:r>
                        <a:rPr lang="fa-IR" sz="1500" baseline="0" dirty="0" smtClean="0">
                          <a:cs typeface="B Nazanin" panose="00000400000000000000" pitchFamily="2" charset="-78"/>
                        </a:rPr>
                        <a:t> کیفیت- </a:t>
                      </a:r>
                      <a:r>
                        <a:rPr lang="en-US" sz="1500" baseline="0" dirty="0" smtClean="0">
                          <a:cs typeface="B Nazanin" panose="00000400000000000000" pitchFamily="2" charset="-78"/>
                        </a:rPr>
                        <a:t>ISO</a:t>
                      </a:r>
                      <a:endParaRPr lang="fa-IR" sz="1500" dirty="0">
                        <a:cs typeface="B Nazanin" panose="00000400000000000000" pitchFamily="2" charset="-78"/>
                      </a:endParaRPr>
                    </a:p>
                  </a:txBody>
                  <a:tcPr marL="92641" marR="92641" marT="46321" marB="46321"/>
                </a:tc>
                <a:tc>
                  <a:txBody>
                    <a:bodyPr/>
                    <a:lstStyle/>
                    <a:p>
                      <a:pPr algn="ctr" rtl="1"/>
                      <a:r>
                        <a:rPr lang="fa-IR" sz="1500" dirty="0" smtClean="0">
                          <a:cs typeface="B Nazanin" panose="00000400000000000000" pitchFamily="2" charset="-78"/>
                        </a:rPr>
                        <a:t>مدل</a:t>
                      </a:r>
                      <a:r>
                        <a:rPr lang="fa-IR" sz="1500" baseline="0" dirty="0" smtClean="0">
                          <a:cs typeface="B Nazanin" panose="00000400000000000000" pitchFamily="2" charset="-78"/>
                        </a:rPr>
                        <a:t> منشور عملکرد</a:t>
                      </a:r>
                      <a:endParaRPr lang="fa-IR" sz="1500" dirty="0">
                        <a:cs typeface="B Nazanin" panose="00000400000000000000" pitchFamily="2" charset="-78"/>
                      </a:endParaRPr>
                    </a:p>
                  </a:txBody>
                  <a:tcPr marL="92641" marR="92641" marT="46321" marB="46321"/>
                </a:tc>
              </a:tr>
              <a:tr h="434135">
                <a:tc rowSpan="4">
                  <a:txBody>
                    <a:bodyPr/>
                    <a:lstStyle/>
                    <a:p>
                      <a:pPr algn="ctr" rtl="1"/>
                      <a:endParaRPr lang="fa-IR" sz="1500" dirty="0">
                        <a:cs typeface="B Nazanin" panose="00000400000000000000" pitchFamily="2" charset="-78"/>
                      </a:endParaRPr>
                    </a:p>
                  </a:txBody>
                  <a:tcPr marL="92641" marR="92641" marT="46321" marB="46321"/>
                </a:tc>
                <a:tc>
                  <a:txBody>
                    <a:bodyPr/>
                    <a:lstStyle/>
                    <a:p>
                      <a:pPr algn="ctr" rtl="1"/>
                      <a:r>
                        <a:rPr lang="fa-IR" sz="1500" dirty="0" smtClean="0">
                          <a:cs typeface="B Nazanin" panose="00000400000000000000" pitchFamily="2" charset="-78"/>
                        </a:rPr>
                        <a:t>مدل</a:t>
                      </a:r>
                      <a:r>
                        <a:rPr lang="fa-IR" sz="1500" baseline="0" dirty="0" smtClean="0">
                          <a:cs typeface="B Nazanin" panose="00000400000000000000" pitchFamily="2" charset="-78"/>
                        </a:rPr>
                        <a:t> کیفیت مالکوم بالدریج-</a:t>
                      </a:r>
                      <a:r>
                        <a:rPr lang="en-US" sz="1500" baseline="0" dirty="0" smtClean="0">
                          <a:cs typeface="B Nazanin" panose="00000400000000000000" pitchFamily="2" charset="-78"/>
                        </a:rPr>
                        <a:t>BALDRIGE</a:t>
                      </a:r>
                      <a:endParaRPr lang="fa-IR" sz="1500" dirty="0">
                        <a:cs typeface="B Nazanin" panose="00000400000000000000" pitchFamily="2" charset="-78"/>
                      </a:endParaRPr>
                    </a:p>
                  </a:txBody>
                  <a:tcPr marL="92641" marR="92641" marT="46321" marB="46321"/>
                </a:tc>
                <a:tc>
                  <a:txBody>
                    <a:bodyPr/>
                    <a:lstStyle/>
                    <a:p>
                      <a:pPr algn="ctr" rtl="1"/>
                      <a:r>
                        <a:rPr lang="fa-IR" sz="1500" dirty="0" smtClean="0">
                          <a:cs typeface="B Nazanin" panose="00000400000000000000" pitchFamily="2" charset="-78"/>
                        </a:rPr>
                        <a:t>مدل الگو گیری</a:t>
                      </a:r>
                      <a:endParaRPr lang="fa-IR" sz="1500" dirty="0">
                        <a:cs typeface="B Nazanin" panose="00000400000000000000" pitchFamily="2" charset="-78"/>
                      </a:endParaRPr>
                    </a:p>
                  </a:txBody>
                  <a:tcPr marL="92641" marR="92641" marT="46321" marB="46321"/>
                </a:tc>
              </a:tr>
              <a:tr h="434135">
                <a:tc vMerge="1">
                  <a:txBody>
                    <a:bodyPr/>
                    <a:lstStyle/>
                    <a:p>
                      <a:pPr algn="ctr" rtl="1"/>
                      <a:endParaRPr lang="fa-IR" sz="1400" dirty="0">
                        <a:cs typeface="B Nazanin" panose="00000400000000000000" pitchFamily="2" charset="-78"/>
                      </a:endParaRPr>
                    </a:p>
                  </a:txBody>
                  <a:tcPr/>
                </a:tc>
                <a:tc>
                  <a:txBody>
                    <a:bodyPr/>
                    <a:lstStyle/>
                    <a:p>
                      <a:pPr algn="ctr" rtl="1"/>
                      <a:r>
                        <a:rPr lang="fa-IR" sz="1500" dirty="0" smtClean="0">
                          <a:cs typeface="B Nazanin" panose="00000400000000000000" pitchFamily="2" charset="-78"/>
                        </a:rPr>
                        <a:t>مدل تعالی سازمانی </a:t>
                      </a:r>
                      <a:endParaRPr lang="fa-IR" sz="1500" dirty="0">
                        <a:cs typeface="B Nazanin" panose="00000400000000000000" pitchFamily="2" charset="-78"/>
                      </a:endParaRPr>
                    </a:p>
                  </a:txBody>
                  <a:tcPr marL="92641" marR="92641" marT="46321" marB="46321"/>
                </a:tc>
                <a:tc>
                  <a:txBody>
                    <a:bodyPr/>
                    <a:lstStyle/>
                    <a:p>
                      <a:pPr algn="ctr" rtl="1"/>
                      <a:r>
                        <a:rPr lang="fa-IR" sz="1500" dirty="0" smtClean="0">
                          <a:cs typeface="B Nazanin" panose="00000400000000000000" pitchFamily="2" charset="-78"/>
                        </a:rPr>
                        <a:t>مدل مدیریت</a:t>
                      </a:r>
                      <a:r>
                        <a:rPr lang="fa-IR" sz="1500" baseline="0" dirty="0" smtClean="0">
                          <a:cs typeface="B Nazanin" panose="00000400000000000000" pitchFamily="2" charset="-78"/>
                        </a:rPr>
                        <a:t> بر اساس هدف</a:t>
                      </a:r>
                      <a:endParaRPr lang="fa-IR" sz="1500" dirty="0">
                        <a:cs typeface="B Nazanin" panose="00000400000000000000" pitchFamily="2" charset="-78"/>
                      </a:endParaRPr>
                    </a:p>
                  </a:txBody>
                  <a:tcPr marL="92641" marR="92641" marT="46321" marB="46321"/>
                </a:tc>
              </a:tr>
              <a:tr h="434135">
                <a:tc vMerge="1">
                  <a:txBody>
                    <a:bodyPr/>
                    <a:lstStyle/>
                    <a:p>
                      <a:pPr algn="ctr" rtl="1"/>
                      <a:endParaRPr lang="fa-IR" sz="1400" dirty="0">
                        <a:cs typeface="B Nazanin" panose="00000400000000000000" pitchFamily="2" charset="-78"/>
                      </a:endParaRPr>
                    </a:p>
                  </a:txBody>
                  <a:tcPr/>
                </a:tc>
                <a:tc rowSpan="2">
                  <a:txBody>
                    <a:bodyPr/>
                    <a:lstStyle/>
                    <a:p>
                      <a:pPr algn="ctr" rtl="1"/>
                      <a:endParaRPr lang="fa-IR" sz="1500" dirty="0">
                        <a:cs typeface="B Nazanin" panose="00000400000000000000" pitchFamily="2" charset="-78"/>
                      </a:endParaRPr>
                    </a:p>
                  </a:txBody>
                  <a:tcPr marL="92641" marR="92641" marT="46321" marB="46321"/>
                </a:tc>
                <a:tc>
                  <a:txBody>
                    <a:bodyPr/>
                    <a:lstStyle/>
                    <a:p>
                      <a:pPr algn="ctr" rtl="1"/>
                      <a:r>
                        <a:rPr lang="fa-IR" sz="1500" dirty="0" smtClean="0">
                          <a:cs typeface="B Nazanin" panose="00000400000000000000" pitchFamily="2" charset="-78"/>
                        </a:rPr>
                        <a:t>مدل نظام مدیریت هوشین</a:t>
                      </a:r>
                      <a:endParaRPr lang="fa-IR" sz="1500" dirty="0">
                        <a:cs typeface="B Nazanin" panose="00000400000000000000" pitchFamily="2" charset="-78"/>
                      </a:endParaRPr>
                    </a:p>
                  </a:txBody>
                  <a:tcPr marL="92641" marR="92641" marT="46321" marB="46321"/>
                </a:tc>
              </a:tr>
              <a:tr h="314953">
                <a:tc vMerge="1">
                  <a:txBody>
                    <a:bodyPr/>
                    <a:lstStyle/>
                    <a:p>
                      <a:pPr algn="ctr" rtl="1"/>
                      <a:endParaRPr lang="fa-IR" sz="1400" dirty="0">
                        <a:cs typeface="B Nazanin" panose="00000400000000000000" pitchFamily="2" charset="-78"/>
                      </a:endParaRPr>
                    </a:p>
                  </a:txBody>
                  <a:tcPr/>
                </a:tc>
                <a:tc vMerge="1">
                  <a:txBody>
                    <a:bodyPr/>
                    <a:lstStyle/>
                    <a:p>
                      <a:pPr algn="ctr" rtl="1"/>
                      <a:endParaRPr lang="fa-IR" sz="1400" dirty="0">
                        <a:cs typeface="B Nazanin" panose="00000400000000000000" pitchFamily="2" charset="-78"/>
                      </a:endParaRPr>
                    </a:p>
                  </a:txBody>
                  <a:tcPr/>
                </a:tc>
                <a:tc>
                  <a:txBody>
                    <a:bodyPr/>
                    <a:lstStyle/>
                    <a:p>
                      <a:pPr algn="ctr" rtl="1"/>
                      <a:r>
                        <a:rPr lang="fa-IR" sz="1500" dirty="0" smtClean="0">
                          <a:cs typeface="B Nazanin" panose="00000400000000000000" pitchFamily="2" charset="-78"/>
                        </a:rPr>
                        <a:t>مدل کارت امتیازی متوازن</a:t>
                      </a:r>
                      <a:r>
                        <a:rPr lang="fa-IR" sz="1500" baseline="0" dirty="0" smtClean="0">
                          <a:cs typeface="B Nazanin" panose="00000400000000000000" pitchFamily="2" charset="-78"/>
                        </a:rPr>
                        <a:t> </a:t>
                      </a:r>
                      <a:endParaRPr lang="fa-IR" sz="1500" dirty="0">
                        <a:cs typeface="B Nazanin" panose="00000400000000000000" pitchFamily="2" charset="-78"/>
                      </a:endParaRPr>
                    </a:p>
                  </a:txBody>
                  <a:tcPr marL="92641" marR="92641" marT="46321" marB="46321">
                    <a:solidFill>
                      <a:srgbClr val="FF0000"/>
                    </a:solidFill>
                  </a:tcPr>
                </a:tc>
              </a:tr>
              <a:tr h="1106153">
                <a:tc>
                  <a:txBody>
                    <a:bodyPr/>
                    <a:lstStyle/>
                    <a:p>
                      <a:pPr algn="ctr" rtl="1"/>
                      <a:r>
                        <a:rPr lang="fa-IR" sz="1500" dirty="0" smtClean="0">
                          <a:cs typeface="B Nazanin" panose="00000400000000000000" pitchFamily="2" charset="-78"/>
                        </a:rPr>
                        <a:t>تاکید بر ارزیابی</a:t>
                      </a:r>
                      <a:r>
                        <a:rPr lang="fa-IR" sz="1500" baseline="0" dirty="0" smtClean="0">
                          <a:cs typeface="B Nazanin" panose="00000400000000000000" pitchFamily="2" charset="-78"/>
                        </a:rPr>
                        <a:t> حوزه مالی و فرایند تولید مبتنی بر کنترل زمان وهزینه صرف شده </a:t>
                      </a:r>
                      <a:endParaRPr lang="fa-IR" sz="1500" dirty="0">
                        <a:cs typeface="B Nazanin" panose="00000400000000000000" pitchFamily="2" charset="-78"/>
                      </a:endParaRPr>
                    </a:p>
                  </a:txBody>
                  <a:tcPr marL="92641" marR="92641" marT="46321" marB="46321">
                    <a:solidFill>
                      <a:schemeClr val="bg2">
                        <a:lumMod val="75000"/>
                        <a:alpha val="20000"/>
                      </a:schemeClr>
                    </a:solidFill>
                  </a:tcPr>
                </a:tc>
                <a:tc>
                  <a:txBody>
                    <a:bodyPr/>
                    <a:lstStyle/>
                    <a:p>
                      <a:pPr algn="ctr" rtl="1"/>
                      <a:r>
                        <a:rPr lang="fa-IR" sz="1500" dirty="0" smtClean="0">
                          <a:cs typeface="B Nazanin" panose="00000400000000000000" pitchFamily="2" charset="-78"/>
                        </a:rPr>
                        <a:t>تاکید بر ارزیابی</a:t>
                      </a:r>
                      <a:r>
                        <a:rPr lang="fa-IR" sz="1500" baseline="0" dirty="0" smtClean="0">
                          <a:cs typeface="B Nazanin" panose="00000400000000000000" pitchFamily="2" charset="-78"/>
                        </a:rPr>
                        <a:t> حوزه مدیریت و فرایند تولید مبتنی بر نتیجه و ارتقا کیفیت فرآیند </a:t>
                      </a:r>
                      <a:endParaRPr lang="fa-IR" sz="1500" dirty="0">
                        <a:cs typeface="B Nazanin" panose="00000400000000000000" pitchFamily="2" charset="-78"/>
                      </a:endParaRPr>
                    </a:p>
                  </a:txBody>
                  <a:tcPr marL="92641" marR="92641" marT="46321" marB="46321">
                    <a:solidFill>
                      <a:schemeClr val="bg2">
                        <a:lumMod val="75000"/>
                        <a:alpha val="20000"/>
                      </a:schemeClr>
                    </a:solidFill>
                  </a:tcPr>
                </a:tc>
                <a:tc>
                  <a:txBody>
                    <a:bodyPr/>
                    <a:lstStyle/>
                    <a:p>
                      <a:pPr algn="ctr" rtl="1"/>
                      <a:r>
                        <a:rPr lang="fa-IR" sz="1500" dirty="0" smtClean="0">
                          <a:cs typeface="B Nazanin" panose="00000400000000000000" pitchFamily="2" charset="-78"/>
                        </a:rPr>
                        <a:t>تاکید بر کلیه ابعاد ارزیابی</a:t>
                      </a:r>
                      <a:r>
                        <a:rPr lang="fa-IR" sz="1500" baseline="0" dirty="0" smtClean="0">
                          <a:cs typeface="B Nazanin" panose="00000400000000000000" pitchFamily="2" charset="-78"/>
                        </a:rPr>
                        <a:t> در حوزه های مدیریت فرایند تولید و عملیات  مالی و نیروی انسانی مبتنی بر اجرا و ارتقا استراتژی</a:t>
                      </a:r>
                    </a:p>
                  </a:txBody>
                  <a:tcPr marL="92641" marR="92641" marT="46321" marB="46321">
                    <a:solidFill>
                      <a:schemeClr val="bg2">
                        <a:lumMod val="75000"/>
                        <a:alpha val="20000"/>
                      </a:schemeClr>
                    </a:solidFill>
                  </a:tcPr>
                </a:tc>
              </a:tr>
            </a:tbl>
          </a:graphicData>
        </a:graphic>
      </p:graphicFrame>
      <p:sp>
        <p:nvSpPr>
          <p:cNvPr id="41" name="TextBox 40"/>
          <p:cNvSpPr txBox="1"/>
          <p:nvPr/>
        </p:nvSpPr>
        <p:spPr>
          <a:xfrm>
            <a:off x="2044386" y="6358270"/>
            <a:ext cx="9155938" cy="338554"/>
          </a:xfrm>
          <a:prstGeom prst="rect">
            <a:avLst/>
          </a:prstGeom>
        </p:spPr>
        <p:style>
          <a:lnRef idx="2">
            <a:schemeClr val="accent6"/>
          </a:lnRef>
          <a:fillRef idx="1">
            <a:schemeClr val="lt1"/>
          </a:fillRef>
          <a:effectRef idx="0">
            <a:schemeClr val="accent6"/>
          </a:effectRef>
          <a:fontRef idx="minor">
            <a:schemeClr val="dk1"/>
          </a:fontRef>
        </p:style>
        <p:txBody>
          <a:bodyPr wrap="square" rtlCol="1">
            <a:spAutoFit/>
          </a:bodyPr>
          <a:lstStyle/>
          <a:p>
            <a:pPr algn="ctr"/>
            <a:r>
              <a:rPr lang="fa-IR" sz="1600" b="1" dirty="0">
                <a:cs typeface="0 Soroosh" panose="00000400000000000000" pitchFamily="2" charset="-78"/>
              </a:rPr>
              <a:t>دليل موفقيت سازمانهاي برتر، نه داشتن يك استراتژي خوب بلكه </a:t>
            </a:r>
            <a:r>
              <a:rPr lang="fa-IR" sz="1600" b="1" dirty="0">
                <a:solidFill>
                  <a:srgbClr val="FF0000"/>
                </a:solidFill>
                <a:cs typeface="0 Soroosh" panose="00000400000000000000" pitchFamily="2" charset="-78"/>
              </a:rPr>
              <a:t>اجراي خوب يك استراتژي </a:t>
            </a:r>
            <a:r>
              <a:rPr lang="fa-IR" sz="1600" b="1" dirty="0">
                <a:cs typeface="0 Soroosh" panose="00000400000000000000" pitchFamily="2" charset="-78"/>
              </a:rPr>
              <a:t>است</a:t>
            </a:r>
            <a:r>
              <a:rPr lang="fa-IR" sz="1600" dirty="0">
                <a:cs typeface="0 Soroosh" panose="00000400000000000000" pitchFamily="2" charset="-78"/>
              </a:rPr>
              <a:t>.</a:t>
            </a:r>
          </a:p>
        </p:txBody>
      </p:sp>
    </p:spTree>
    <p:extLst>
      <p:ext uri="{BB962C8B-B14F-4D97-AF65-F5344CB8AC3E}">
        <p14:creationId xmlns:p14="http://schemas.microsoft.com/office/powerpoint/2010/main" val="103181720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0" y="0"/>
            <a:ext cx="12192001" cy="1175657"/>
          </a:xfrm>
          <a:prstGeom prst="roundRect">
            <a:avLst/>
          </a:prstGeom>
          <a:solidFill>
            <a:srgbClr val="002060"/>
          </a:solidFill>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dirty="0"/>
          </a:p>
        </p:txBody>
      </p:sp>
      <p:sp>
        <p:nvSpPr>
          <p:cNvPr id="32" name="Rounded Rectangle 31"/>
          <p:cNvSpPr/>
          <p:nvPr/>
        </p:nvSpPr>
        <p:spPr>
          <a:xfrm>
            <a:off x="9837108" y="164531"/>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8" name="TextBox 47"/>
          <p:cNvSpPr txBox="1"/>
          <p:nvPr/>
        </p:nvSpPr>
        <p:spPr>
          <a:xfrm>
            <a:off x="2917395" y="1263482"/>
            <a:ext cx="8641088" cy="458587"/>
          </a:xfrm>
          <a:prstGeom prst="rect">
            <a:avLst/>
          </a:prstGeom>
          <a:noFill/>
        </p:spPr>
        <p:txBody>
          <a:bodyPr wrap="square" rtlCol="1">
            <a:spAutoFit/>
          </a:bodyPr>
          <a:lstStyle/>
          <a:p>
            <a:pPr>
              <a:lnSpc>
                <a:spcPct val="80000"/>
              </a:lnSpc>
              <a:spcBef>
                <a:spcPct val="0"/>
              </a:spcBef>
              <a:buClrTx/>
              <a:buSzTx/>
              <a:buFontTx/>
              <a:buNone/>
            </a:pPr>
            <a:r>
              <a:rPr lang="fa-IR" sz="2800" b="1" dirty="0">
                <a:latin typeface="Times New Roman" panose="02020603050405020304" pitchFamily="18" charset="0"/>
                <a:cs typeface="0 Soroosh" panose="00000400000000000000" pitchFamily="2" charset="-78"/>
              </a:rPr>
              <a:t>مدل کارت امتیاز متوازن شهر </a:t>
            </a:r>
            <a:r>
              <a:rPr lang="fa-IR" sz="2800" b="1" dirty="0" smtClean="0">
                <a:latin typeface="Times New Roman" panose="02020603050405020304" pitchFamily="18" charset="0"/>
                <a:cs typeface="0 Soroosh" panose="00000400000000000000" pitchFamily="2" charset="-78"/>
              </a:rPr>
              <a:t>شاندونگ چین</a:t>
            </a:r>
            <a:endParaRPr lang="en-US" sz="2800" b="1" dirty="0">
              <a:latin typeface="Times New Roman" panose="02020603050405020304" pitchFamily="18" charset="0"/>
              <a:cs typeface="0 Soroosh" panose="00000400000000000000" pitchFamily="2" charset="-78"/>
            </a:endParaRPr>
          </a:p>
        </p:txBody>
      </p:sp>
      <p:sp>
        <p:nvSpPr>
          <p:cNvPr id="49" name="Cross 48"/>
          <p:cNvSpPr/>
          <p:nvPr/>
        </p:nvSpPr>
        <p:spPr>
          <a:xfrm>
            <a:off x="11558483" y="1263482"/>
            <a:ext cx="449943" cy="391886"/>
          </a:xfrm>
          <a:prstGeom prst="plus">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0" name="Rounded Rectangle 29"/>
          <p:cNvSpPr/>
          <p:nvPr/>
        </p:nvSpPr>
        <p:spPr>
          <a:xfrm>
            <a:off x="5174053" y="173650"/>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1" name="Rounded Rectangle 30"/>
          <p:cNvSpPr/>
          <p:nvPr/>
        </p:nvSpPr>
        <p:spPr>
          <a:xfrm>
            <a:off x="2749329" y="339907"/>
            <a:ext cx="1982764" cy="785611"/>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3" name="Rounded Rectangle 32"/>
          <p:cNvSpPr/>
          <p:nvPr/>
        </p:nvSpPr>
        <p:spPr>
          <a:xfrm>
            <a:off x="405986" y="173650"/>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6" name="TextBox 35"/>
          <p:cNvSpPr txBox="1"/>
          <p:nvPr/>
        </p:nvSpPr>
        <p:spPr>
          <a:xfrm>
            <a:off x="514759" y="348723"/>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خروجی ها</a:t>
            </a:r>
            <a:endParaRPr lang="fa-IR" dirty="0">
              <a:solidFill>
                <a:schemeClr val="bg1"/>
              </a:solidFill>
              <a:cs typeface="B Titr" panose="00000700000000000000" pitchFamily="2" charset="-78"/>
            </a:endParaRPr>
          </a:p>
        </p:txBody>
      </p:sp>
      <p:sp>
        <p:nvSpPr>
          <p:cNvPr id="37" name="TextBox 36"/>
          <p:cNvSpPr txBox="1"/>
          <p:nvPr/>
        </p:nvSpPr>
        <p:spPr>
          <a:xfrm>
            <a:off x="9909193" y="363381"/>
            <a:ext cx="1874261"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معرفی و مراحل مدل</a:t>
            </a:r>
            <a:endParaRPr lang="fa-IR" dirty="0">
              <a:solidFill>
                <a:schemeClr val="bg1"/>
              </a:solidFill>
              <a:cs typeface="B Titr" panose="00000700000000000000" pitchFamily="2" charset="-78"/>
            </a:endParaRPr>
          </a:p>
        </p:txBody>
      </p:sp>
      <p:sp>
        <p:nvSpPr>
          <p:cNvPr id="45" name="Rounded Rectangle 44"/>
          <p:cNvSpPr/>
          <p:nvPr/>
        </p:nvSpPr>
        <p:spPr>
          <a:xfrm>
            <a:off x="7482215" y="186338"/>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7" name="TextBox 46"/>
          <p:cNvSpPr txBox="1"/>
          <p:nvPr/>
        </p:nvSpPr>
        <p:spPr>
          <a:xfrm>
            <a:off x="7590988" y="403161"/>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ضرورت مدل</a:t>
            </a:r>
            <a:endParaRPr lang="fa-IR" dirty="0">
              <a:solidFill>
                <a:schemeClr val="bg1"/>
              </a:solidFill>
              <a:cs typeface="B Titr" panose="00000700000000000000" pitchFamily="2" charset="-78"/>
            </a:endParaRPr>
          </a:p>
        </p:txBody>
      </p:sp>
      <p:sp>
        <p:nvSpPr>
          <p:cNvPr id="52" name="TextBox 51"/>
          <p:cNvSpPr txBox="1"/>
          <p:nvPr/>
        </p:nvSpPr>
        <p:spPr>
          <a:xfrm>
            <a:off x="2794736" y="548046"/>
            <a:ext cx="1765218" cy="369332"/>
          </a:xfrm>
          <a:prstGeom prst="rect">
            <a:avLst/>
          </a:prstGeom>
          <a:noFill/>
        </p:spPr>
        <p:txBody>
          <a:bodyPr wrap="square" rtlCol="1">
            <a:spAutoFit/>
          </a:bodyPr>
          <a:lstStyle/>
          <a:p>
            <a:pPr algn="ctr"/>
            <a:r>
              <a:rPr lang="fa-IR" dirty="0" smtClean="0">
                <a:solidFill>
                  <a:srgbClr val="FF0000"/>
                </a:solidFill>
                <a:cs typeface="B Titr" panose="00000700000000000000" pitchFamily="2" charset="-78"/>
              </a:rPr>
              <a:t>نمونه موردی</a:t>
            </a:r>
            <a:endParaRPr lang="fa-IR" dirty="0">
              <a:solidFill>
                <a:srgbClr val="FF0000"/>
              </a:solidFill>
              <a:cs typeface="B Titr" panose="00000700000000000000" pitchFamily="2" charset="-78"/>
            </a:endParaRPr>
          </a:p>
        </p:txBody>
      </p:sp>
      <p:sp>
        <p:nvSpPr>
          <p:cNvPr id="53" name="TextBox 52"/>
          <p:cNvSpPr txBox="1"/>
          <p:nvPr/>
        </p:nvSpPr>
        <p:spPr>
          <a:xfrm>
            <a:off x="5212995" y="381789"/>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نرم افزار</a:t>
            </a:r>
            <a:r>
              <a:rPr lang="en-US" dirty="0" smtClean="0">
                <a:solidFill>
                  <a:schemeClr val="bg1"/>
                </a:solidFill>
                <a:cs typeface="B Titr" panose="00000700000000000000" pitchFamily="2" charset="-78"/>
              </a:rPr>
              <a:t>(BSC)</a:t>
            </a:r>
            <a:endParaRPr lang="fa-IR" dirty="0">
              <a:solidFill>
                <a:schemeClr val="bg1"/>
              </a:solidFill>
              <a:cs typeface="B Titr" panose="00000700000000000000" pitchFamily="2" charset="-78"/>
            </a:endParaRPr>
          </a:p>
        </p:txBody>
      </p:sp>
      <p:sp>
        <p:nvSpPr>
          <p:cNvPr id="17" name="TextBox 16"/>
          <p:cNvSpPr txBox="1"/>
          <p:nvPr/>
        </p:nvSpPr>
        <p:spPr>
          <a:xfrm>
            <a:off x="883776" y="1809894"/>
            <a:ext cx="10563318" cy="553998"/>
          </a:xfrm>
          <a:prstGeom prst="rect">
            <a:avLst/>
          </a:prstGeom>
          <a:noFill/>
        </p:spPr>
        <p:txBody>
          <a:bodyPr wrap="square" rtlCol="1">
            <a:spAutoFit/>
          </a:bodyPr>
          <a:lstStyle/>
          <a:p>
            <a:pPr>
              <a:lnSpc>
                <a:spcPct val="150000"/>
              </a:lnSpc>
            </a:pPr>
            <a:r>
              <a:rPr lang="fa-IR" sz="2000" dirty="0" smtClean="0">
                <a:cs typeface="0 Soroosh" panose="00000400000000000000" pitchFamily="2" charset="-78"/>
              </a:rPr>
              <a:t>عنوان : </a:t>
            </a:r>
            <a:r>
              <a:rPr lang="fa-IR" sz="2000" dirty="0">
                <a:cs typeface="0 Soroosh" panose="00000400000000000000" pitchFamily="2" charset="-78"/>
              </a:rPr>
              <a:t>چارچوب ارزیابی کلیدی برای اثرات </a:t>
            </a:r>
            <a:r>
              <a:rPr lang="fa-IR" sz="2000" dirty="0" smtClean="0">
                <a:cs typeface="0 Soroosh" panose="00000400000000000000" pitchFamily="2" charset="-78"/>
              </a:rPr>
              <a:t>شهرنشینی بر روی  محیط زیست هوا (نمونه </a:t>
            </a:r>
            <a:r>
              <a:rPr lang="fa-IR" sz="2000" dirty="0">
                <a:cs typeface="0 Soroosh" panose="00000400000000000000" pitchFamily="2" charset="-78"/>
              </a:rPr>
              <a:t>موردی : شهر شاندونگ)</a:t>
            </a:r>
            <a:endParaRPr lang="en-US" sz="2000" dirty="0">
              <a:cs typeface="0 Soroosh" panose="00000400000000000000" pitchFamily="2" charset="-78"/>
            </a:endParaRPr>
          </a:p>
        </p:txBody>
      </p:sp>
      <p:sp>
        <p:nvSpPr>
          <p:cNvPr id="18" name="TextBox 17"/>
          <p:cNvSpPr txBox="1"/>
          <p:nvPr/>
        </p:nvSpPr>
        <p:spPr>
          <a:xfrm>
            <a:off x="405987" y="2289456"/>
            <a:ext cx="11413886" cy="4247317"/>
          </a:xfrm>
          <a:prstGeom prst="rect">
            <a:avLst/>
          </a:prstGeom>
          <a:noFill/>
        </p:spPr>
        <p:txBody>
          <a:bodyPr wrap="square" rtlCol="1">
            <a:spAutoFit/>
          </a:bodyPr>
          <a:lstStyle/>
          <a:p>
            <a:pPr algn="just">
              <a:lnSpc>
                <a:spcPct val="150000"/>
              </a:lnSpc>
            </a:pPr>
            <a:r>
              <a:rPr lang="fa-IR" sz="2000" dirty="0">
                <a:cs typeface="0 Soroosh" panose="00000400000000000000" pitchFamily="2" charset="-78"/>
              </a:rPr>
              <a:t>چکیده : مدل پاسخ حالت فشار (</a:t>
            </a:r>
            <a:r>
              <a:rPr lang="en-US" sz="2000" dirty="0">
                <a:cs typeface="0 Soroosh" panose="00000400000000000000" pitchFamily="2" charset="-78"/>
              </a:rPr>
              <a:t>PSR</a:t>
            </a:r>
            <a:r>
              <a:rPr lang="fa-IR" sz="2000" dirty="0">
                <a:cs typeface="0 Soroosh" panose="00000400000000000000" pitchFamily="2" charset="-78"/>
              </a:rPr>
              <a:t>) یکی از </a:t>
            </a:r>
            <a:r>
              <a:rPr lang="fa-IR" sz="2000" dirty="0" smtClean="0">
                <a:cs typeface="0 Soroosh" panose="00000400000000000000" pitchFamily="2" charset="-78"/>
              </a:rPr>
              <a:t>رایج ترین </a:t>
            </a:r>
            <a:r>
              <a:rPr lang="fa-IR" sz="2000" dirty="0">
                <a:cs typeface="0 Soroosh" panose="00000400000000000000" pitchFamily="2" charset="-78"/>
              </a:rPr>
              <a:t>مدل های مورد استفاده برای ارزیابی اثرات محیط زیستی است.به عنوان یک ابزار موثر برای مدیریت استراتژیک و ارزیابی عملکرد، کارت ارزیابی متوازن (</a:t>
            </a:r>
            <a:r>
              <a:rPr lang="en-US" sz="2000" dirty="0">
                <a:cs typeface="0 Soroosh" panose="00000400000000000000" pitchFamily="2" charset="-78"/>
              </a:rPr>
              <a:t>BSC</a:t>
            </a:r>
            <a:r>
              <a:rPr lang="fa-IR" sz="2000" dirty="0">
                <a:cs typeface="0 Soroosh" panose="00000400000000000000" pitchFamily="2" charset="-78"/>
              </a:rPr>
              <a:t>) به طور گسترده ای در زمینه مدیریت استفاده شده است. </a:t>
            </a:r>
            <a:r>
              <a:rPr lang="en-US" sz="2000" dirty="0">
                <a:cs typeface="0 Soroosh" panose="00000400000000000000" pitchFamily="2" charset="-78"/>
              </a:rPr>
              <a:t>PSR </a:t>
            </a:r>
            <a:r>
              <a:rPr lang="fa-IR" sz="2000" dirty="0">
                <a:cs typeface="0 Soroosh" panose="00000400000000000000" pitchFamily="2" charset="-78"/>
              </a:rPr>
              <a:t>و </a:t>
            </a:r>
            <a:r>
              <a:rPr lang="en-US" sz="2000" dirty="0" smtClean="0">
                <a:cs typeface="0 Soroosh" panose="00000400000000000000" pitchFamily="2" charset="-78"/>
              </a:rPr>
              <a:t> BSC </a:t>
            </a:r>
            <a:r>
              <a:rPr lang="fa-IR" sz="2000" dirty="0">
                <a:cs typeface="0 Soroosh" panose="00000400000000000000" pitchFamily="2" charset="-78"/>
              </a:rPr>
              <a:t>اصول مشابهی مانند سیستماتیک، علیت و پایداری را در اختیار دارند. علاوه بر این، </a:t>
            </a:r>
            <a:r>
              <a:rPr lang="en-US" sz="2000" dirty="0">
                <a:cs typeface="0 Soroosh" panose="00000400000000000000" pitchFamily="2" charset="-78"/>
              </a:rPr>
              <a:t>BSC </a:t>
            </a:r>
            <a:r>
              <a:rPr lang="fa-IR" sz="2000" dirty="0">
                <a:cs typeface="0 Soroosh" panose="00000400000000000000" pitchFamily="2" charset="-78"/>
              </a:rPr>
              <a:t>دارای تعادل و پویایی است و یک رویکرد عملی و نوآورانه برای ایجاد یک محیط زیست جامع است.</a:t>
            </a:r>
            <a:endParaRPr lang="en-US" sz="2000" dirty="0">
              <a:cs typeface="0 Soroosh" panose="00000400000000000000" pitchFamily="2" charset="-78"/>
            </a:endParaRPr>
          </a:p>
          <a:p>
            <a:pPr algn="just">
              <a:lnSpc>
                <a:spcPct val="150000"/>
              </a:lnSpc>
            </a:pPr>
            <a:r>
              <a:rPr lang="fa-IR" sz="2000" dirty="0">
                <a:cs typeface="0 Soroosh" panose="00000400000000000000" pitchFamily="2" charset="-78"/>
              </a:rPr>
              <a:t>چارچوب ارزیابی با ترکیب </a:t>
            </a:r>
            <a:r>
              <a:rPr lang="en-US" sz="2000" dirty="0">
                <a:cs typeface="0 Soroosh" panose="00000400000000000000" pitchFamily="2" charset="-78"/>
              </a:rPr>
              <a:t>BSC </a:t>
            </a:r>
            <a:r>
              <a:rPr lang="fa-IR" sz="2000" dirty="0">
                <a:cs typeface="0 Soroosh" panose="00000400000000000000" pitchFamily="2" charset="-78"/>
              </a:rPr>
              <a:t>و </a:t>
            </a:r>
            <a:r>
              <a:rPr lang="en-US" sz="2000" dirty="0">
                <a:cs typeface="0 Soroosh" panose="00000400000000000000" pitchFamily="2" charset="-78"/>
              </a:rPr>
              <a:t>PSR</a:t>
            </a:r>
            <a:r>
              <a:rPr lang="fa-IR" sz="2000" dirty="0">
                <a:cs typeface="0 Soroosh" panose="00000400000000000000" pitchFamily="2" charset="-78"/>
              </a:rPr>
              <a:t> با قرار دادن شاخص مشتری در لایه بالا و پیروی از اصل </a:t>
            </a:r>
            <a:r>
              <a:rPr lang="en-US" sz="2000" dirty="0">
                <a:cs typeface="0 Soroosh" panose="00000400000000000000" pitchFamily="2" charset="-78"/>
              </a:rPr>
              <a:t>PSR </a:t>
            </a:r>
            <a:r>
              <a:rPr lang="fa-IR" sz="2000" dirty="0">
                <a:cs typeface="0 Soroosh" panose="00000400000000000000" pitchFamily="2" charset="-78"/>
              </a:rPr>
              <a:t>در لایه دوم، یک مدل برای بررسی تأثیر شهرنشینی بر محیط هوا در استان شاندونگ از سال های 2005 تا 2009 با تحلیل مولفه های مؤثر ، طراحی شد. نتایج نشان داد که شهرنشینی و پایداری محیط زیست هوا در شاندونگ دارای روند افزایشی است. در حال حاضر سطح توسعه پايدار در شاندونگ پايين است، که پتانسيلي براي بهبود بيشتر فراهم مي کند. این مطالعه مرجع مفیدی برای سیاست گذاران در زمینه مدیریت اقتصادی و زیست محیطی </a:t>
            </a:r>
            <a:r>
              <a:rPr lang="fa-IR" sz="2000" dirty="0" smtClean="0">
                <a:cs typeface="0 Soroosh" panose="00000400000000000000" pitchFamily="2" charset="-78"/>
              </a:rPr>
              <a:t>است.</a:t>
            </a:r>
            <a:endParaRPr lang="en-US" sz="2000" dirty="0">
              <a:cs typeface="0 Soroosh" panose="000004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26979" y="1744769"/>
            <a:ext cx="7337250" cy="5165844"/>
          </a:xfrm>
          <a:prstGeom prst="rect">
            <a:avLst/>
          </a:prstGeom>
        </p:spPr>
      </p:pic>
    </p:spTree>
    <p:extLst>
      <p:ext uri="{BB962C8B-B14F-4D97-AF65-F5344CB8AC3E}">
        <p14:creationId xmlns:p14="http://schemas.microsoft.com/office/powerpoint/2010/main" val="3044794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4"/>
                                        </p:tgtEl>
                                        <p:attrNameLst>
                                          <p:attrName>ppt_x</p:attrName>
                                        </p:attrNameLst>
                                      </p:cBhvr>
                                      <p:tavLst>
                                        <p:tav tm="0">
                                          <p:val>
                                            <p:strVal val="ppt_x"/>
                                          </p:val>
                                        </p:tav>
                                        <p:tav tm="100000">
                                          <p:val>
                                            <p:strVal val="ppt_x"/>
                                          </p:val>
                                        </p:tav>
                                      </p:tavLst>
                                    </p:anim>
                                    <p:anim calcmode="lin" valueType="num">
                                      <p:cBhvr additive="base">
                                        <p:cTn id="7" dur="500"/>
                                        <p:tgtEl>
                                          <p:spTgt spid="4"/>
                                        </p:tgtEl>
                                        <p:attrNameLst>
                                          <p:attrName>ppt_y</p:attrName>
                                        </p:attrNameLst>
                                      </p:cBhvr>
                                      <p:tavLst>
                                        <p:tav tm="0">
                                          <p:val>
                                            <p:strVal val="ppt_y"/>
                                          </p:val>
                                        </p:tav>
                                        <p:tav tm="100000">
                                          <p:val>
                                            <p:strVal val="1+ppt_h/2"/>
                                          </p:val>
                                        </p:tav>
                                      </p:tavLst>
                                    </p:anim>
                                    <p:set>
                                      <p:cBhvr>
                                        <p:cTn id="8"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0" y="0"/>
            <a:ext cx="12192001" cy="1175657"/>
          </a:xfrm>
          <a:prstGeom prst="roundRect">
            <a:avLst/>
          </a:prstGeom>
          <a:solidFill>
            <a:srgbClr val="002060"/>
          </a:solidFill>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dirty="0"/>
          </a:p>
        </p:txBody>
      </p:sp>
      <p:sp>
        <p:nvSpPr>
          <p:cNvPr id="32" name="Rounded Rectangle 31"/>
          <p:cNvSpPr/>
          <p:nvPr/>
        </p:nvSpPr>
        <p:spPr>
          <a:xfrm>
            <a:off x="9837108" y="164529"/>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8" name="TextBox 47"/>
          <p:cNvSpPr txBox="1"/>
          <p:nvPr/>
        </p:nvSpPr>
        <p:spPr>
          <a:xfrm>
            <a:off x="6288609" y="1526907"/>
            <a:ext cx="5147215" cy="523220"/>
          </a:xfrm>
          <a:prstGeom prst="rect">
            <a:avLst/>
          </a:prstGeom>
          <a:noFill/>
        </p:spPr>
        <p:txBody>
          <a:bodyPr wrap="square" rtlCol="1">
            <a:spAutoFit/>
          </a:bodyPr>
          <a:lstStyle/>
          <a:p>
            <a:r>
              <a:rPr lang="fa-IR" sz="2800" b="1" dirty="0" smtClean="0">
                <a:cs typeface="0 Soroosh" panose="00000400000000000000" pitchFamily="2" charset="-78"/>
              </a:rPr>
              <a:t>خروجی های نرم افزار</a:t>
            </a:r>
            <a:endParaRPr lang="fa-IR" sz="2800" b="1" dirty="0">
              <a:cs typeface="0 Soroosh" panose="00000400000000000000" pitchFamily="2" charset="-78"/>
            </a:endParaRPr>
          </a:p>
        </p:txBody>
      </p:sp>
      <p:sp>
        <p:nvSpPr>
          <p:cNvPr id="49" name="Cross 48"/>
          <p:cNvSpPr/>
          <p:nvPr/>
        </p:nvSpPr>
        <p:spPr>
          <a:xfrm>
            <a:off x="11558483" y="1588462"/>
            <a:ext cx="449943" cy="391886"/>
          </a:xfrm>
          <a:prstGeom prst="plus">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1" name="Rounded Rectangle 30"/>
          <p:cNvSpPr/>
          <p:nvPr/>
        </p:nvSpPr>
        <p:spPr>
          <a:xfrm>
            <a:off x="2772429" y="195022"/>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3" name="Rounded Rectangle 32"/>
          <p:cNvSpPr/>
          <p:nvPr/>
        </p:nvSpPr>
        <p:spPr>
          <a:xfrm>
            <a:off x="417536" y="313287"/>
            <a:ext cx="1982764" cy="785611"/>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6" name="TextBox 35"/>
          <p:cNvSpPr txBox="1"/>
          <p:nvPr/>
        </p:nvSpPr>
        <p:spPr>
          <a:xfrm>
            <a:off x="514759" y="510545"/>
            <a:ext cx="1765218" cy="369332"/>
          </a:xfrm>
          <a:prstGeom prst="rect">
            <a:avLst/>
          </a:prstGeom>
          <a:noFill/>
        </p:spPr>
        <p:txBody>
          <a:bodyPr wrap="square" rtlCol="1">
            <a:spAutoFit/>
          </a:bodyPr>
          <a:lstStyle/>
          <a:p>
            <a:pPr algn="ctr"/>
            <a:r>
              <a:rPr lang="fa-IR" dirty="0" smtClean="0">
                <a:solidFill>
                  <a:srgbClr val="FF0000"/>
                </a:solidFill>
                <a:cs typeface="B Titr" panose="00000700000000000000" pitchFamily="2" charset="-78"/>
              </a:rPr>
              <a:t>خروجی ها</a:t>
            </a:r>
            <a:endParaRPr lang="fa-IR" dirty="0">
              <a:solidFill>
                <a:srgbClr val="FF0000"/>
              </a:solidFill>
              <a:cs typeface="B Titr" panose="00000700000000000000" pitchFamily="2" charset="-78"/>
            </a:endParaRPr>
          </a:p>
        </p:txBody>
      </p:sp>
      <p:sp>
        <p:nvSpPr>
          <p:cNvPr id="37" name="TextBox 36"/>
          <p:cNvSpPr txBox="1"/>
          <p:nvPr/>
        </p:nvSpPr>
        <p:spPr>
          <a:xfrm>
            <a:off x="9909193" y="363381"/>
            <a:ext cx="1874261"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معرفی و مراحل مدل</a:t>
            </a:r>
            <a:endParaRPr lang="fa-IR" dirty="0">
              <a:solidFill>
                <a:schemeClr val="bg1"/>
              </a:solidFill>
              <a:cs typeface="B Titr" panose="00000700000000000000" pitchFamily="2" charset="-78"/>
            </a:endParaRPr>
          </a:p>
        </p:txBody>
      </p:sp>
      <p:sp>
        <p:nvSpPr>
          <p:cNvPr id="27" name="Rounded Rectangle 26"/>
          <p:cNvSpPr/>
          <p:nvPr/>
        </p:nvSpPr>
        <p:spPr>
          <a:xfrm>
            <a:off x="5174053" y="173650"/>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8" name="Rounded Rectangle 27"/>
          <p:cNvSpPr/>
          <p:nvPr/>
        </p:nvSpPr>
        <p:spPr>
          <a:xfrm>
            <a:off x="7482215" y="186338"/>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8" name="TextBox 37"/>
          <p:cNvSpPr txBox="1"/>
          <p:nvPr/>
        </p:nvSpPr>
        <p:spPr>
          <a:xfrm>
            <a:off x="7590988" y="403161"/>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ضرورت مدل</a:t>
            </a:r>
            <a:endParaRPr lang="fa-IR" dirty="0">
              <a:solidFill>
                <a:schemeClr val="bg1"/>
              </a:solidFill>
              <a:cs typeface="B Titr" panose="00000700000000000000" pitchFamily="2" charset="-78"/>
            </a:endParaRPr>
          </a:p>
        </p:txBody>
      </p:sp>
      <p:sp>
        <p:nvSpPr>
          <p:cNvPr id="39" name="TextBox 38"/>
          <p:cNvSpPr txBox="1"/>
          <p:nvPr/>
        </p:nvSpPr>
        <p:spPr>
          <a:xfrm>
            <a:off x="2807781" y="372668"/>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نمونه موردی</a:t>
            </a:r>
            <a:endParaRPr lang="fa-IR" dirty="0">
              <a:solidFill>
                <a:schemeClr val="bg1"/>
              </a:solidFill>
              <a:cs typeface="B Titr" panose="00000700000000000000" pitchFamily="2" charset="-78"/>
            </a:endParaRPr>
          </a:p>
        </p:txBody>
      </p:sp>
      <p:sp>
        <p:nvSpPr>
          <p:cNvPr id="40" name="TextBox 39"/>
          <p:cNvSpPr txBox="1"/>
          <p:nvPr/>
        </p:nvSpPr>
        <p:spPr>
          <a:xfrm>
            <a:off x="5212995" y="381789"/>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نرم افزار</a:t>
            </a:r>
            <a:r>
              <a:rPr lang="en-US" dirty="0" smtClean="0">
                <a:solidFill>
                  <a:schemeClr val="bg1"/>
                </a:solidFill>
                <a:cs typeface="B Titr" panose="00000700000000000000" pitchFamily="2" charset="-78"/>
              </a:rPr>
              <a:t>(BSC)</a:t>
            </a:r>
            <a:endParaRPr lang="fa-IR" dirty="0">
              <a:solidFill>
                <a:schemeClr val="bg1"/>
              </a:solidFill>
              <a:cs typeface="B Titr" panose="00000700000000000000" pitchFamily="2" charset="-78"/>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99706" y="1449605"/>
            <a:ext cx="7581900" cy="5238750"/>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08306" y="1460627"/>
            <a:ext cx="7581900" cy="5238750"/>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26432" y="1437897"/>
            <a:ext cx="7581900" cy="5238750"/>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69028" y="1452418"/>
            <a:ext cx="7581900" cy="5238750"/>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95767" y="1445158"/>
            <a:ext cx="7581900" cy="5238750"/>
          </a:xfrm>
          <a:prstGeom prst="rect">
            <a:avLst/>
          </a:prstGeom>
        </p:spPr>
      </p:pic>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634791" y="1476478"/>
            <a:ext cx="7581900" cy="5238750"/>
          </a:xfrm>
          <a:prstGeom prst="rect">
            <a:avLst/>
          </a:prstGeom>
        </p:spPr>
      </p:pic>
      <p:pic>
        <p:nvPicPr>
          <p:cNvPr id="9" name="Picture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604126" y="1466939"/>
            <a:ext cx="7581900" cy="5238750"/>
          </a:xfrm>
          <a:prstGeom prst="rect">
            <a:avLst/>
          </a:prstGeom>
        </p:spPr>
      </p:pic>
      <p:pic>
        <p:nvPicPr>
          <p:cNvPr id="10" name="Picture 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510518" y="1418900"/>
            <a:ext cx="10058400" cy="5024853"/>
          </a:xfrm>
          <a:prstGeom prst="rect">
            <a:avLst/>
          </a:prstGeom>
        </p:spPr>
      </p:pic>
      <p:pic>
        <p:nvPicPr>
          <p:cNvPr id="13" name="Picture 1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861652" y="1349307"/>
            <a:ext cx="4853913" cy="5332468"/>
          </a:xfrm>
          <a:prstGeom prst="rect">
            <a:avLst/>
          </a:prstGeom>
        </p:spPr>
      </p:pic>
    </p:spTree>
    <p:extLst>
      <p:ext uri="{BB962C8B-B14F-4D97-AF65-F5344CB8AC3E}">
        <p14:creationId xmlns:p14="http://schemas.microsoft.com/office/powerpoint/2010/main" val="3571691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ppt_x"/>
                                          </p:val>
                                        </p:tav>
                                        <p:tav tm="100000">
                                          <p:val>
                                            <p:strVal val="#ppt_x"/>
                                          </p:val>
                                        </p:tav>
                                      </p:tavLst>
                                    </p:anim>
                                    <p:anim calcmode="lin" valueType="num">
                                      <p:cBhvr additive="base">
                                        <p:cTn id="5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16859" y="430306"/>
            <a:ext cx="11228293" cy="5930153"/>
          </a:xfrm>
        </p:spPr>
        <p:txBody>
          <a:bodyPr/>
          <a:lstStyle/>
          <a:p>
            <a:pPr marL="0" indent="0">
              <a:buNone/>
            </a:pPr>
            <a:r>
              <a:rPr lang="fa-IR" dirty="0" smtClean="0">
                <a:cs typeface="B Nazanin" panose="00000400000000000000" pitchFamily="2" charset="-78"/>
              </a:rPr>
              <a:t>منابع:</a:t>
            </a:r>
            <a:endParaRPr lang="fa-IR" dirty="0" smtClean="0">
              <a:cs typeface="B Nazanin" panose="00000400000000000000" pitchFamily="2" charset="-78"/>
            </a:endParaRPr>
          </a:p>
          <a:p>
            <a:pPr marL="0" indent="0">
              <a:buNone/>
            </a:pPr>
            <a:r>
              <a:rPr lang="fa-IR" sz="1800" dirty="0" smtClean="0">
                <a:cs typeface="B Nazanin" panose="00000400000000000000" pitchFamily="2" charset="-78"/>
              </a:rPr>
              <a:t>- حاجی علی بیگی</a:t>
            </a:r>
            <a:r>
              <a:rPr lang="fa-IR" sz="1800" dirty="0">
                <a:cs typeface="B Nazanin" panose="00000400000000000000" pitchFamily="2" charset="-78"/>
              </a:rPr>
              <a:t>،</a:t>
            </a:r>
            <a:r>
              <a:rPr lang="fa-IR" sz="1800" dirty="0" smtClean="0">
                <a:cs typeface="B Nazanin" panose="00000400000000000000" pitchFamily="2" charset="-78"/>
              </a:rPr>
              <a:t> </a:t>
            </a:r>
            <a:r>
              <a:rPr lang="fa-IR" sz="1800" dirty="0" smtClean="0">
                <a:cs typeface="B Nazanin" panose="00000400000000000000" pitchFamily="2" charset="-78"/>
              </a:rPr>
              <a:t>امیر، </a:t>
            </a:r>
            <a:r>
              <a:rPr lang="fa-IR" sz="1800" dirty="0" smtClean="0">
                <a:cs typeface="B Nazanin" panose="00000400000000000000" pitchFamily="2" charset="-78"/>
              </a:rPr>
              <a:t>1390،</a:t>
            </a:r>
            <a:r>
              <a:rPr lang="en-US" sz="1800" dirty="0" smtClean="0">
                <a:cs typeface="B Nazanin" panose="00000400000000000000" pitchFamily="2" charset="-78"/>
              </a:rPr>
              <a:t>BSC </a:t>
            </a:r>
            <a:r>
              <a:rPr lang="fa-IR" sz="1800" dirty="0" smtClean="0">
                <a:cs typeface="B Nazanin" panose="00000400000000000000" pitchFamily="2" charset="-78"/>
              </a:rPr>
              <a:t> </a:t>
            </a:r>
            <a:r>
              <a:rPr lang="fa-IR" sz="1800" dirty="0" smtClean="0">
                <a:cs typeface="B Nazanin" panose="00000400000000000000" pitchFamily="2" charset="-78"/>
              </a:rPr>
              <a:t>و نرم افزارهای آن</a:t>
            </a:r>
            <a:endParaRPr lang="en-US" sz="1800" dirty="0" smtClean="0">
              <a:cs typeface="B Nazanin" panose="00000400000000000000" pitchFamily="2" charset="-78"/>
            </a:endParaRPr>
          </a:p>
          <a:p>
            <a:pPr marL="0" indent="0">
              <a:buNone/>
            </a:pPr>
            <a:r>
              <a:rPr lang="fa-IR" sz="1800" dirty="0" smtClean="0">
                <a:cs typeface="B Nazanin" panose="00000400000000000000" pitchFamily="2" charset="-78"/>
              </a:rPr>
              <a:t>- محسن حمیدیان، نگار </a:t>
            </a:r>
            <a:r>
              <a:rPr lang="fa-IR" sz="1800" dirty="0">
                <a:cs typeface="B Nazanin" panose="00000400000000000000" pitchFamily="2" charset="-78"/>
              </a:rPr>
              <a:t>خسروی </a:t>
            </a:r>
            <a:r>
              <a:rPr lang="fa-IR" sz="1800" dirty="0" smtClean="0">
                <a:cs typeface="B Nazanin" panose="00000400000000000000" pitchFamily="2" charset="-78"/>
              </a:rPr>
              <a:t>پور، محمدرضا </a:t>
            </a:r>
            <a:r>
              <a:rPr lang="fa-IR" sz="1800" dirty="0" smtClean="0">
                <a:cs typeface="B Nazanin" panose="00000400000000000000" pitchFamily="2" charset="-78"/>
              </a:rPr>
              <a:t>عبدی، 1396، </a:t>
            </a:r>
            <a:r>
              <a:rPr lang="fa-IR" sz="1800" dirty="0">
                <a:cs typeface="B Nazanin" panose="00000400000000000000" pitchFamily="2" charset="-78"/>
              </a:rPr>
              <a:t>ارزیابی </a:t>
            </a:r>
            <a:r>
              <a:rPr lang="fa-IR" sz="1800" dirty="0" smtClean="0">
                <a:cs typeface="B Nazanin" panose="00000400000000000000" pitchFamily="2" charset="-78"/>
              </a:rPr>
              <a:t>شاخصهای </a:t>
            </a:r>
            <a:r>
              <a:rPr lang="fa-IR" sz="1800" dirty="0">
                <a:cs typeface="B Nazanin" panose="00000400000000000000" pitchFamily="2" charset="-78"/>
              </a:rPr>
              <a:t>برنامه راهبردی با رویکرد کارت امتیازی متوازن و </a:t>
            </a:r>
            <a:r>
              <a:rPr lang="fa-IR" sz="1800" dirty="0" smtClean="0">
                <a:cs typeface="B Nazanin" panose="00000400000000000000" pitchFamily="2" charset="-78"/>
              </a:rPr>
              <a:t>روش مطالعه </a:t>
            </a:r>
            <a:r>
              <a:rPr lang="fa-IR" sz="1800" dirty="0">
                <a:cs typeface="B Nazanin" panose="00000400000000000000" pitchFamily="2" charset="-78"/>
              </a:rPr>
              <a:t>موردی سازمان امور مالیاتی </a:t>
            </a:r>
            <a:r>
              <a:rPr lang="fa-IR" sz="1800" dirty="0" smtClean="0">
                <a:cs typeface="B Nazanin" panose="00000400000000000000" pitchFamily="2" charset="-78"/>
              </a:rPr>
              <a:t>کشور</a:t>
            </a:r>
          </a:p>
          <a:p>
            <a:pPr marL="0" indent="0" algn="l" rtl="0">
              <a:buNone/>
            </a:pPr>
            <a:r>
              <a:rPr lang="en-US" sz="1800" b="1" dirty="0" smtClean="0">
                <a:cs typeface="0 Soroosh" panose="00000400000000000000" pitchFamily="2" charset="-78"/>
              </a:rPr>
              <a:t>-</a:t>
            </a:r>
            <a:r>
              <a:rPr lang="en-US" sz="1800" dirty="0" smtClean="0">
                <a:cs typeface="0 Soroosh" panose="00000400000000000000" pitchFamily="2" charset="-78"/>
              </a:rPr>
              <a:t> </a:t>
            </a:r>
            <a:r>
              <a:rPr lang="en-US" sz="1800" b="1" dirty="0" smtClean="0"/>
              <a:t>Paul </a:t>
            </a:r>
            <a:r>
              <a:rPr lang="en-US" sz="1800" b="1" dirty="0" err="1" smtClean="0"/>
              <a:t>Arveson</a:t>
            </a:r>
            <a:r>
              <a:rPr lang="en-US" sz="1800" b="1" dirty="0" smtClean="0"/>
              <a:t>, 2003, </a:t>
            </a:r>
            <a:r>
              <a:rPr lang="en-US" sz="1800" b="1" dirty="0"/>
              <a:t>A Balanced </a:t>
            </a:r>
            <a:r>
              <a:rPr lang="en-US" sz="1800" b="1" dirty="0" smtClean="0"/>
              <a:t>Scorecard For </a:t>
            </a:r>
            <a:r>
              <a:rPr lang="en-US" sz="1800" b="1" dirty="0"/>
              <a:t>City &amp; County </a:t>
            </a:r>
            <a:r>
              <a:rPr lang="en-US" sz="1800" b="1" dirty="0" smtClean="0"/>
              <a:t>Services, </a:t>
            </a:r>
            <a:r>
              <a:rPr lang="en-US" sz="1800" b="1" i="1" dirty="0"/>
              <a:t>Balanced Scorecard </a:t>
            </a:r>
            <a:r>
              <a:rPr lang="en-US" sz="1800" b="1" i="1" dirty="0" smtClean="0"/>
              <a:t>Institute</a:t>
            </a:r>
            <a:endParaRPr lang="fa-IR" sz="1800" b="1" i="1" dirty="0" smtClean="0"/>
          </a:p>
          <a:p>
            <a:pPr marL="0" indent="0" algn="l">
              <a:buNone/>
            </a:pPr>
            <a:r>
              <a:rPr lang="en-US" sz="1800" b="1" dirty="0" smtClean="0"/>
              <a:t>- American </a:t>
            </a:r>
            <a:r>
              <a:rPr lang="en-US" sz="1800" b="1" dirty="0"/>
              <a:t>Public Works </a:t>
            </a:r>
            <a:r>
              <a:rPr lang="en-US" sz="1800" b="1" dirty="0" smtClean="0"/>
              <a:t>Association, 2000, </a:t>
            </a:r>
            <a:r>
              <a:rPr lang="en-US" sz="1800" b="1" dirty="0"/>
              <a:t>THE BALANCED SCORECARD IN CHARLOTTE’S </a:t>
            </a:r>
            <a:r>
              <a:rPr lang="en-US" sz="1800" b="1" dirty="0" smtClean="0"/>
              <a:t>DOT:A </a:t>
            </a:r>
            <a:r>
              <a:rPr lang="en-US" sz="1800" b="1" dirty="0"/>
              <a:t>PLANNING AND MANAGEMENT </a:t>
            </a:r>
            <a:r>
              <a:rPr lang="en-US" sz="1800" b="1" dirty="0" smtClean="0"/>
              <a:t>TECHNIQUE</a:t>
            </a:r>
          </a:p>
          <a:p>
            <a:pPr marL="0" indent="0" algn="l" rtl="0">
              <a:buNone/>
            </a:pPr>
            <a:r>
              <a:rPr lang="en-US" sz="1800" b="1" dirty="0" smtClean="0"/>
              <a:t>- Robert </a:t>
            </a:r>
            <a:r>
              <a:rPr lang="en-US" sz="1800" b="1" dirty="0"/>
              <a:t>S. </a:t>
            </a:r>
            <a:r>
              <a:rPr lang="en-US" sz="1800" b="1" dirty="0" smtClean="0"/>
              <a:t>Kaplan, 1999, </a:t>
            </a:r>
            <a:r>
              <a:rPr lang="en-US" sz="1800" b="1" dirty="0"/>
              <a:t>The</a:t>
            </a:r>
            <a:r>
              <a:rPr lang="en-US" sz="1800" b="1" dirty="0">
                <a:solidFill>
                  <a:srgbClr val="FFF649"/>
                </a:solidFill>
              </a:rPr>
              <a:t> </a:t>
            </a:r>
            <a:r>
              <a:rPr lang="en-US" sz="1800" b="1" dirty="0" smtClean="0"/>
              <a:t>BALANCED SCORECARD, </a:t>
            </a:r>
            <a:r>
              <a:rPr lang="en-US" sz="1800" b="1" dirty="0"/>
              <a:t>Harvard Business </a:t>
            </a:r>
            <a:r>
              <a:rPr lang="en-US" sz="1800" b="1" dirty="0" smtClean="0"/>
              <a:t>School</a:t>
            </a:r>
          </a:p>
          <a:p>
            <a:pPr marL="0" indent="0" algn="l" rtl="0">
              <a:buNone/>
            </a:pPr>
            <a:r>
              <a:rPr lang="en-US" sz="1800" b="1" dirty="0" smtClean="0"/>
              <a:t>- </a:t>
            </a:r>
            <a:r>
              <a:rPr lang="en-US" sz="1800" b="1" dirty="0" err="1"/>
              <a:t>Qingsong</a:t>
            </a:r>
            <a:r>
              <a:rPr lang="en-US" sz="1800" b="1" dirty="0"/>
              <a:t> </a:t>
            </a:r>
            <a:r>
              <a:rPr lang="en-US" sz="1800" b="1" dirty="0" smtClean="0"/>
              <a:t>Wang, </a:t>
            </a:r>
            <a:r>
              <a:rPr lang="en-US" sz="1800" b="1" dirty="0" err="1"/>
              <a:t>Xueliang</a:t>
            </a:r>
            <a:r>
              <a:rPr lang="en-US" sz="1800" b="1" dirty="0"/>
              <a:t> </a:t>
            </a:r>
            <a:r>
              <a:rPr lang="en-US" sz="1800" b="1" dirty="0" smtClean="0"/>
              <a:t>Yuan, </a:t>
            </a:r>
            <a:r>
              <a:rPr lang="en-US" sz="1800" b="1" dirty="0" err="1"/>
              <a:t>Jian</a:t>
            </a:r>
            <a:r>
              <a:rPr lang="en-US" sz="1800" b="1" dirty="0"/>
              <a:t> </a:t>
            </a:r>
            <a:r>
              <a:rPr lang="en-US" sz="1800" b="1" dirty="0" smtClean="0"/>
              <a:t>Zhang, </a:t>
            </a:r>
            <a:r>
              <a:rPr lang="en-US" sz="1800" b="1" dirty="0" err="1"/>
              <a:t>Ruimin</a:t>
            </a:r>
            <a:r>
              <a:rPr lang="en-US" sz="1800" b="1" dirty="0"/>
              <a:t> </a:t>
            </a:r>
            <a:r>
              <a:rPr lang="en-US" sz="1800" b="1" dirty="0" smtClean="0"/>
              <a:t>Mu, </a:t>
            </a:r>
            <a:r>
              <a:rPr lang="en-US" sz="1800" b="1" dirty="0" err="1"/>
              <a:t>Huichun</a:t>
            </a:r>
            <a:r>
              <a:rPr lang="en-US" sz="1800" b="1" dirty="0"/>
              <a:t> </a:t>
            </a:r>
            <a:r>
              <a:rPr lang="en-US" sz="1800" b="1" dirty="0" smtClean="0"/>
              <a:t>Yang, </a:t>
            </a:r>
            <a:r>
              <a:rPr lang="en-US" sz="1800" b="1" dirty="0" err="1"/>
              <a:t>Chunyuan</a:t>
            </a:r>
            <a:r>
              <a:rPr lang="en-US" sz="1800" b="1" dirty="0"/>
              <a:t> </a:t>
            </a:r>
            <a:r>
              <a:rPr lang="en-US" sz="1800" b="1" dirty="0" smtClean="0"/>
              <a:t>Ma, 2013, </a:t>
            </a:r>
            <a:r>
              <a:rPr lang="en-US" sz="1800" b="1" dirty="0"/>
              <a:t>Key evaluation framework for the impacts of urbanization on </a:t>
            </a:r>
            <a:r>
              <a:rPr lang="en-US" sz="1800" b="1" dirty="0" smtClean="0"/>
              <a:t>air environment </a:t>
            </a:r>
            <a:r>
              <a:rPr lang="en-US" sz="1800" b="1" dirty="0"/>
              <a:t>– A case </a:t>
            </a:r>
            <a:r>
              <a:rPr lang="en-US" sz="1800" b="1" dirty="0" smtClean="0"/>
              <a:t>study, </a:t>
            </a:r>
            <a:r>
              <a:rPr lang="en-US" sz="1800" b="1" dirty="0"/>
              <a:t>Ecological Indicators</a:t>
            </a:r>
          </a:p>
          <a:p>
            <a:pPr marL="0" indent="0" algn="l" rtl="0">
              <a:buNone/>
            </a:pPr>
            <a:endParaRPr lang="en-US" sz="1800" b="1" dirty="0"/>
          </a:p>
          <a:p>
            <a:pPr marL="0" indent="0" algn="l">
              <a:buNone/>
            </a:pPr>
            <a:endParaRPr lang="fa-IR" sz="1800" b="1" dirty="0" smtClean="0">
              <a:cs typeface="0 Soroosh" panose="00000400000000000000" pitchFamily="2" charset="-78"/>
            </a:endParaRPr>
          </a:p>
          <a:p>
            <a:pPr marL="0" indent="0">
              <a:buNone/>
            </a:pPr>
            <a:endParaRPr lang="en-US" dirty="0">
              <a:cs typeface="0 Soroosh" panose="00000400000000000000" pitchFamily="2" charset="-78"/>
            </a:endParaRPr>
          </a:p>
        </p:txBody>
      </p:sp>
    </p:spTree>
    <p:extLst>
      <p:ext uri="{BB962C8B-B14F-4D97-AF65-F5344CB8AC3E}">
        <p14:creationId xmlns:p14="http://schemas.microsoft.com/office/powerpoint/2010/main" val="42354012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0" y="0"/>
            <a:ext cx="12192001" cy="1175657"/>
          </a:xfrm>
          <a:prstGeom prst="roundRect">
            <a:avLst/>
          </a:prstGeom>
          <a:solidFill>
            <a:srgbClr val="002060"/>
          </a:solidFill>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dirty="0"/>
          </a:p>
        </p:txBody>
      </p:sp>
      <p:sp>
        <p:nvSpPr>
          <p:cNvPr id="32" name="Rounded Rectangle 31"/>
          <p:cNvSpPr/>
          <p:nvPr/>
        </p:nvSpPr>
        <p:spPr>
          <a:xfrm>
            <a:off x="9837108" y="286353"/>
            <a:ext cx="1982764" cy="785611"/>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8" name="TextBox 47"/>
          <p:cNvSpPr txBox="1"/>
          <p:nvPr/>
        </p:nvSpPr>
        <p:spPr>
          <a:xfrm>
            <a:off x="6230551" y="1370679"/>
            <a:ext cx="5147215" cy="523220"/>
          </a:xfrm>
          <a:prstGeom prst="rect">
            <a:avLst/>
          </a:prstGeom>
          <a:noFill/>
        </p:spPr>
        <p:txBody>
          <a:bodyPr wrap="square" rtlCol="1">
            <a:spAutoFit/>
          </a:bodyPr>
          <a:lstStyle/>
          <a:p>
            <a:r>
              <a:rPr lang="fa-IR" sz="2800" b="1" dirty="0" smtClean="0">
                <a:cs typeface="0 Soroosh" panose="00000400000000000000" pitchFamily="2" charset="-78"/>
              </a:rPr>
              <a:t>معرفی مدل و ابعاد آن</a:t>
            </a:r>
            <a:endParaRPr lang="fa-IR" sz="2800" b="1" dirty="0">
              <a:cs typeface="0 Soroosh" panose="00000400000000000000" pitchFamily="2" charset="-78"/>
            </a:endParaRPr>
          </a:p>
        </p:txBody>
      </p:sp>
      <p:sp>
        <p:nvSpPr>
          <p:cNvPr id="49" name="Cross 48"/>
          <p:cNvSpPr/>
          <p:nvPr/>
        </p:nvSpPr>
        <p:spPr>
          <a:xfrm>
            <a:off x="11497153" y="1399849"/>
            <a:ext cx="449943" cy="391886"/>
          </a:xfrm>
          <a:prstGeom prst="plus">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0" name="TextBox 49"/>
          <p:cNvSpPr txBox="1"/>
          <p:nvPr/>
        </p:nvSpPr>
        <p:spPr>
          <a:xfrm>
            <a:off x="481392" y="2005664"/>
            <a:ext cx="10923970" cy="2554545"/>
          </a:xfrm>
          <a:prstGeom prst="rect">
            <a:avLst/>
          </a:prstGeom>
          <a:noFill/>
        </p:spPr>
        <p:txBody>
          <a:bodyPr wrap="square" rtlCol="1">
            <a:spAutoFit/>
          </a:bodyPr>
          <a:lstStyle/>
          <a:p>
            <a:pPr algn="just"/>
            <a:r>
              <a:rPr lang="fa-IR" sz="2000" dirty="0">
                <a:cs typeface="0 Soroosh" panose="00000400000000000000" pitchFamily="2" charset="-78"/>
              </a:rPr>
              <a:t>کارت امتیازی متوازن نظامی برای مدیریت عملکرداست که ایده اولیه آن سال ۱۹۹۰، در خلال تحقیقات </a:t>
            </a:r>
            <a:r>
              <a:rPr lang="fa-IR" sz="2000" dirty="0" smtClean="0">
                <a:solidFill>
                  <a:srgbClr val="FF0000"/>
                </a:solidFill>
                <a:cs typeface="0 Soroosh" panose="00000400000000000000" pitchFamily="2" charset="-78"/>
              </a:rPr>
              <a:t>رابرت کاپلان</a:t>
            </a:r>
            <a:r>
              <a:rPr lang="fa-IR" sz="2000" dirty="0" smtClean="0">
                <a:solidFill>
                  <a:schemeClr val="tx1">
                    <a:lumMod val="95000"/>
                    <a:lumOff val="5000"/>
                  </a:schemeClr>
                </a:solidFill>
                <a:cs typeface="0 Soroosh" panose="00000400000000000000" pitchFamily="2" charset="-78"/>
              </a:rPr>
              <a:t> </a:t>
            </a:r>
            <a:r>
              <a:rPr lang="fa-IR" sz="2000" dirty="0" smtClean="0">
                <a:cs typeface="0 Soroosh" panose="00000400000000000000" pitchFamily="2" charset="-78"/>
              </a:rPr>
              <a:t>و </a:t>
            </a:r>
            <a:r>
              <a:rPr lang="fa-IR" sz="2000" dirty="0" smtClean="0">
                <a:solidFill>
                  <a:srgbClr val="FF0000"/>
                </a:solidFill>
                <a:cs typeface="0 Soroosh" panose="00000400000000000000" pitchFamily="2" charset="-78"/>
              </a:rPr>
              <a:t>دیوید نورتون </a:t>
            </a:r>
            <a:r>
              <a:rPr lang="fa-IR" sz="2000" dirty="0" smtClean="0">
                <a:cs typeface="0 Soroosh" panose="00000400000000000000" pitchFamily="2" charset="-78"/>
              </a:rPr>
              <a:t>، </a:t>
            </a:r>
            <a:r>
              <a:rPr lang="fa-IR" sz="2000" dirty="0">
                <a:cs typeface="0 Soroosh" panose="00000400000000000000" pitchFamily="2" charset="-78"/>
              </a:rPr>
              <a:t>در زمینه </a:t>
            </a:r>
            <a:r>
              <a:rPr lang="fa-IR" sz="2000" dirty="0">
                <a:solidFill>
                  <a:srgbClr val="FF0000"/>
                </a:solidFill>
                <a:cs typeface="0 Soroosh" panose="00000400000000000000" pitchFamily="2" charset="-78"/>
              </a:rPr>
              <a:t>روش‌های نوین سنجش عملکرد سازمان‌ها </a:t>
            </a:r>
            <a:r>
              <a:rPr lang="fa-IR" sz="2000" dirty="0">
                <a:cs typeface="0 Soroosh" panose="00000400000000000000" pitchFamily="2" charset="-78"/>
              </a:rPr>
              <a:t>شکل گرفت.این ایده در طول زمان توسعه و تکامل فراوان یافت تا جایی که از یک ابزار سنجش و اندازه‌گیری عملکرد، اکنون به یک نظام </a:t>
            </a:r>
            <a:r>
              <a:rPr lang="fa-IR" sz="2000" dirty="0">
                <a:solidFill>
                  <a:srgbClr val="FF0000"/>
                </a:solidFill>
                <a:cs typeface="0 Soroosh" panose="00000400000000000000" pitchFamily="2" charset="-78"/>
              </a:rPr>
              <a:t>مدیریت استراتژیک </a:t>
            </a:r>
            <a:r>
              <a:rPr lang="fa-IR" sz="2000" dirty="0">
                <a:cs typeface="0 Soroosh" panose="00000400000000000000" pitchFamily="2" charset="-78"/>
              </a:rPr>
              <a:t>تبدیل شده‌است</a:t>
            </a:r>
            <a:r>
              <a:rPr lang="fa-IR" sz="2000" dirty="0" smtClean="0">
                <a:cs typeface="0 Soroosh" panose="00000400000000000000" pitchFamily="2" charset="-78"/>
              </a:rPr>
              <a:t>.</a:t>
            </a:r>
          </a:p>
          <a:p>
            <a:pPr algn="just"/>
            <a:r>
              <a:rPr lang="fa-IR" sz="2000" dirty="0" smtClean="0">
                <a:cs typeface="0 Soroosh" panose="00000400000000000000" pitchFamily="2" charset="-78"/>
              </a:rPr>
              <a:t> </a:t>
            </a:r>
            <a:r>
              <a:rPr lang="fa-IR" sz="2000" dirty="0">
                <a:cs typeface="0 Soroosh" panose="00000400000000000000" pitchFamily="2" charset="-78"/>
              </a:rPr>
              <a:t>مشخصه‌ی این روش </a:t>
            </a:r>
            <a:r>
              <a:rPr lang="fa-IR" sz="2000" dirty="0" smtClean="0">
                <a:cs typeface="0 Soroosh" panose="00000400000000000000" pitchFamily="2" charset="-78"/>
              </a:rPr>
              <a:t>سنجه‌هایی </a:t>
            </a:r>
            <a:r>
              <a:rPr lang="fa-IR" sz="2000" dirty="0">
                <a:cs typeface="0 Soroosh" panose="00000400000000000000" pitchFamily="2" charset="-78"/>
              </a:rPr>
              <a:t>بود که </a:t>
            </a:r>
            <a:r>
              <a:rPr lang="fa-IR" sz="2000" dirty="0">
                <a:solidFill>
                  <a:srgbClr val="FF0000"/>
                </a:solidFill>
                <a:cs typeface="0 Soroosh" panose="00000400000000000000" pitchFamily="2" charset="-78"/>
              </a:rPr>
              <a:t>سرتاسر یک سازمان </a:t>
            </a:r>
            <a:r>
              <a:rPr lang="fa-IR" sz="2000" dirty="0">
                <a:cs typeface="0 Soroosh" panose="00000400000000000000" pitchFamily="2" charset="-78"/>
              </a:rPr>
              <a:t>را پوشش می‌داد. </a:t>
            </a:r>
            <a:r>
              <a:rPr lang="ar-SA" sz="2000" dirty="0">
                <a:cs typeface="0 Soroosh" panose="00000400000000000000" pitchFamily="2" charset="-78"/>
              </a:rPr>
              <a:t>کارت امتیازی متوازن یك الگو و یا به عبارتی یك چارچوب مفهومی برای تدوین مجموعه ای از شاخصهای عملكرد در جهت اهداف استراتژیك است و در اولین گام آن می بایست </a:t>
            </a:r>
            <a:r>
              <a:rPr lang="ar-SA" sz="2000" dirty="0">
                <a:solidFill>
                  <a:srgbClr val="FF0000"/>
                </a:solidFill>
                <a:cs typeface="0 Soroosh" panose="00000400000000000000" pitchFamily="2" charset="-78"/>
              </a:rPr>
              <a:t>دیدگاه آتی سازمان </a:t>
            </a:r>
            <a:r>
              <a:rPr lang="ar-SA" sz="2000" dirty="0">
                <a:cs typeface="0 Soroosh" panose="00000400000000000000" pitchFamily="2" charset="-78"/>
              </a:rPr>
              <a:t>مشخص شود</a:t>
            </a:r>
            <a:r>
              <a:rPr lang="en-US" sz="2000" dirty="0">
                <a:cs typeface="0 Soroosh" panose="00000400000000000000" pitchFamily="2" charset="-78"/>
              </a:rPr>
              <a:t>. </a:t>
            </a:r>
            <a:r>
              <a:rPr lang="ar-SA" sz="2000" dirty="0">
                <a:cs typeface="0 Soroosh" panose="00000400000000000000" pitchFamily="2" charset="-78"/>
              </a:rPr>
              <a:t>سپس با توجه به </a:t>
            </a:r>
            <a:r>
              <a:rPr lang="fa-IR" sz="2000" dirty="0" smtClean="0">
                <a:cs typeface="0 Soroosh" panose="00000400000000000000" pitchFamily="2" charset="-78"/>
              </a:rPr>
              <a:t>آن </a:t>
            </a:r>
            <a:r>
              <a:rPr lang="ar-SA" sz="2000" dirty="0" smtClean="0">
                <a:cs typeface="0 Soroosh" panose="00000400000000000000" pitchFamily="2" charset="-78"/>
              </a:rPr>
              <a:t>، </a:t>
            </a:r>
            <a:r>
              <a:rPr lang="ar-SA" sz="2000" dirty="0">
                <a:solidFill>
                  <a:srgbClr val="FF0000"/>
                </a:solidFill>
                <a:cs typeface="0 Soroosh" panose="00000400000000000000" pitchFamily="2" charset="-78"/>
              </a:rPr>
              <a:t>اهداف استراتژیك </a:t>
            </a:r>
            <a:r>
              <a:rPr lang="ar-SA" sz="2000" dirty="0">
                <a:cs typeface="0 Soroosh" panose="00000400000000000000" pitchFamily="2" charset="-78"/>
              </a:rPr>
              <a:t>تدوین می شوند و یا می بایست تدوین شده باشند.</a:t>
            </a:r>
            <a:r>
              <a:rPr lang="en-US" sz="2000" dirty="0">
                <a:cs typeface="0 Soroosh" panose="00000400000000000000" pitchFamily="2" charset="-78"/>
              </a:rPr>
              <a:t>       </a:t>
            </a:r>
            <a:endParaRPr lang="fa-IR" sz="2000" dirty="0">
              <a:cs typeface="0 Soroosh" panose="00000400000000000000" pitchFamily="2" charset="-78"/>
            </a:endParaRPr>
          </a:p>
        </p:txBody>
      </p:sp>
      <p:sp>
        <p:nvSpPr>
          <p:cNvPr id="61" name="Oval 60"/>
          <p:cNvSpPr/>
          <p:nvPr/>
        </p:nvSpPr>
        <p:spPr>
          <a:xfrm>
            <a:off x="1375459" y="5354732"/>
            <a:ext cx="2026582" cy="788478"/>
          </a:xfrm>
          <a:prstGeom prst="ellipse">
            <a:avLst/>
          </a:prstGeom>
          <a:solidFill>
            <a:schemeClr val="accent3">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9" name="Rounded Rectangle 28"/>
          <p:cNvSpPr/>
          <p:nvPr/>
        </p:nvSpPr>
        <p:spPr>
          <a:xfrm>
            <a:off x="7482215" y="186338"/>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0" name="Rounded Rectangle 29"/>
          <p:cNvSpPr/>
          <p:nvPr/>
        </p:nvSpPr>
        <p:spPr>
          <a:xfrm>
            <a:off x="2794736" y="207273"/>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1" name="Rounded Rectangle 30"/>
          <p:cNvSpPr/>
          <p:nvPr/>
        </p:nvSpPr>
        <p:spPr>
          <a:xfrm>
            <a:off x="5121547" y="195022"/>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3" name="Rounded Rectangle 32"/>
          <p:cNvSpPr/>
          <p:nvPr/>
        </p:nvSpPr>
        <p:spPr>
          <a:xfrm>
            <a:off x="405986" y="173650"/>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0" name="TextBox 69"/>
          <p:cNvSpPr txBox="1"/>
          <p:nvPr/>
        </p:nvSpPr>
        <p:spPr>
          <a:xfrm>
            <a:off x="7590988" y="403161"/>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ضرورت مدل</a:t>
            </a:r>
            <a:endParaRPr lang="fa-IR" dirty="0">
              <a:solidFill>
                <a:schemeClr val="bg1"/>
              </a:solidFill>
              <a:cs typeface="B Titr" panose="00000700000000000000" pitchFamily="2" charset="-78"/>
            </a:endParaRPr>
          </a:p>
        </p:txBody>
      </p:sp>
      <p:sp>
        <p:nvSpPr>
          <p:cNvPr id="34" name="TextBox 33"/>
          <p:cNvSpPr txBox="1"/>
          <p:nvPr/>
        </p:nvSpPr>
        <p:spPr>
          <a:xfrm>
            <a:off x="2903509" y="412147"/>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نمونه موردی</a:t>
            </a:r>
            <a:endParaRPr lang="fa-IR" dirty="0">
              <a:solidFill>
                <a:schemeClr val="bg1"/>
              </a:solidFill>
              <a:cs typeface="B Titr" panose="00000700000000000000" pitchFamily="2" charset="-78"/>
            </a:endParaRPr>
          </a:p>
        </p:txBody>
      </p:sp>
      <p:sp>
        <p:nvSpPr>
          <p:cNvPr id="35" name="TextBox 34"/>
          <p:cNvSpPr txBox="1"/>
          <p:nvPr/>
        </p:nvSpPr>
        <p:spPr>
          <a:xfrm>
            <a:off x="5230320" y="390614"/>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نرم افزار</a:t>
            </a:r>
            <a:r>
              <a:rPr lang="en-US" dirty="0" smtClean="0">
                <a:solidFill>
                  <a:schemeClr val="bg1"/>
                </a:solidFill>
                <a:cs typeface="B Titr" panose="00000700000000000000" pitchFamily="2" charset="-78"/>
              </a:rPr>
              <a:t>(BSC)</a:t>
            </a:r>
            <a:endParaRPr lang="fa-IR" dirty="0">
              <a:solidFill>
                <a:schemeClr val="bg1"/>
              </a:solidFill>
              <a:cs typeface="B Titr" panose="00000700000000000000" pitchFamily="2" charset="-78"/>
            </a:endParaRPr>
          </a:p>
        </p:txBody>
      </p:sp>
      <p:sp>
        <p:nvSpPr>
          <p:cNvPr id="36" name="TextBox 35"/>
          <p:cNvSpPr txBox="1"/>
          <p:nvPr/>
        </p:nvSpPr>
        <p:spPr>
          <a:xfrm>
            <a:off x="514759" y="348723"/>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خروجی ها</a:t>
            </a:r>
            <a:endParaRPr lang="fa-IR" dirty="0">
              <a:solidFill>
                <a:schemeClr val="bg1"/>
              </a:solidFill>
              <a:cs typeface="B Titr" panose="00000700000000000000" pitchFamily="2" charset="-78"/>
            </a:endParaRPr>
          </a:p>
        </p:txBody>
      </p:sp>
      <p:sp>
        <p:nvSpPr>
          <p:cNvPr id="37" name="TextBox 36"/>
          <p:cNvSpPr txBox="1"/>
          <p:nvPr/>
        </p:nvSpPr>
        <p:spPr>
          <a:xfrm>
            <a:off x="9847864" y="510545"/>
            <a:ext cx="1874261" cy="369332"/>
          </a:xfrm>
          <a:prstGeom prst="rect">
            <a:avLst/>
          </a:prstGeom>
          <a:noFill/>
        </p:spPr>
        <p:txBody>
          <a:bodyPr wrap="square" rtlCol="1">
            <a:spAutoFit/>
          </a:bodyPr>
          <a:lstStyle/>
          <a:p>
            <a:pPr algn="ctr"/>
            <a:r>
              <a:rPr lang="fa-IR" dirty="0" smtClean="0">
                <a:solidFill>
                  <a:srgbClr val="FF0000"/>
                </a:solidFill>
                <a:cs typeface="B Titr" panose="00000700000000000000" pitchFamily="2" charset="-78"/>
              </a:rPr>
              <a:t>معرفی و مراحل مدل</a:t>
            </a:r>
            <a:endParaRPr lang="fa-IR" dirty="0">
              <a:solidFill>
                <a:srgbClr val="FF0000"/>
              </a:solidFill>
              <a:cs typeface="B Titr" panose="00000700000000000000" pitchFamily="2" charset="-78"/>
            </a:endParaRPr>
          </a:p>
        </p:txBody>
      </p:sp>
      <p:sp>
        <p:nvSpPr>
          <p:cNvPr id="27" name="Oval 26"/>
          <p:cNvSpPr/>
          <p:nvPr/>
        </p:nvSpPr>
        <p:spPr>
          <a:xfrm>
            <a:off x="3900945" y="5354732"/>
            <a:ext cx="2026582" cy="788478"/>
          </a:xfrm>
          <a:prstGeom prst="ellipse">
            <a:avLst/>
          </a:prstGeom>
          <a:solidFill>
            <a:schemeClr val="accent3">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8" name="Oval 27"/>
          <p:cNvSpPr/>
          <p:nvPr/>
        </p:nvSpPr>
        <p:spPr>
          <a:xfrm>
            <a:off x="6425106" y="5354732"/>
            <a:ext cx="2026582" cy="788478"/>
          </a:xfrm>
          <a:prstGeom prst="ellipse">
            <a:avLst/>
          </a:prstGeom>
          <a:solidFill>
            <a:schemeClr val="accent3">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8" name="Oval 37"/>
          <p:cNvSpPr/>
          <p:nvPr/>
        </p:nvSpPr>
        <p:spPr>
          <a:xfrm>
            <a:off x="8949267" y="5354732"/>
            <a:ext cx="2026582" cy="788478"/>
          </a:xfrm>
          <a:prstGeom prst="ellipse">
            <a:avLst/>
          </a:prstGeom>
          <a:solidFill>
            <a:schemeClr val="accent3">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9" name="TextBox 38"/>
          <p:cNvSpPr txBox="1"/>
          <p:nvPr/>
        </p:nvSpPr>
        <p:spPr>
          <a:xfrm>
            <a:off x="453796" y="4647349"/>
            <a:ext cx="10923970" cy="707886"/>
          </a:xfrm>
          <a:prstGeom prst="rect">
            <a:avLst/>
          </a:prstGeom>
          <a:noFill/>
        </p:spPr>
        <p:txBody>
          <a:bodyPr wrap="square" rtlCol="1">
            <a:spAutoFit/>
          </a:bodyPr>
          <a:lstStyle/>
          <a:p>
            <a:pPr algn="just"/>
            <a:r>
              <a:rPr lang="de-LU" sz="2000" dirty="0" smtClean="0">
                <a:cs typeface="0 Soroosh" panose="00000400000000000000" pitchFamily="2" charset="-78"/>
              </a:rPr>
              <a:t>BSC</a:t>
            </a:r>
            <a:r>
              <a:rPr lang="fa-IR" sz="2000" dirty="0" smtClean="0">
                <a:cs typeface="0 Soroosh" panose="00000400000000000000" pitchFamily="2" charset="-78"/>
              </a:rPr>
              <a:t> </a:t>
            </a:r>
            <a:r>
              <a:rPr lang="de-LU" sz="2000" dirty="0" smtClean="0">
                <a:cs typeface="0 Soroosh" panose="00000400000000000000" pitchFamily="2" charset="-78"/>
              </a:rPr>
              <a:t> </a:t>
            </a:r>
            <a:r>
              <a:rPr lang="fa-IR" sz="2000" dirty="0" smtClean="0">
                <a:cs typeface="0 Soroosh" panose="00000400000000000000" pitchFamily="2" charset="-78"/>
              </a:rPr>
              <a:t>موثرترين و كارآمدترين تكنيك حال حاضر دنيا در </a:t>
            </a:r>
            <a:r>
              <a:rPr lang="fa-IR" sz="2000" dirty="0" smtClean="0">
                <a:solidFill>
                  <a:srgbClr val="FF0000"/>
                </a:solidFill>
                <a:cs typeface="0 Soroosh" panose="00000400000000000000" pitchFamily="2" charset="-78"/>
              </a:rPr>
              <a:t>اجراي استراتژي </a:t>
            </a:r>
            <a:r>
              <a:rPr lang="fa-IR" sz="2000" dirty="0" smtClean="0">
                <a:cs typeface="0 Soroosh" panose="00000400000000000000" pitchFamily="2" charset="-78"/>
              </a:rPr>
              <a:t>و </a:t>
            </a:r>
            <a:r>
              <a:rPr lang="fa-IR" sz="2000" dirty="0" smtClean="0">
                <a:solidFill>
                  <a:srgbClr val="FF0000"/>
                </a:solidFill>
                <a:cs typeface="0 Soroosh" panose="00000400000000000000" pitchFamily="2" charset="-78"/>
              </a:rPr>
              <a:t>ارزيابي جامع عملكرد </a:t>
            </a:r>
            <a:r>
              <a:rPr lang="fa-IR" sz="2000" dirty="0" smtClean="0">
                <a:cs typeface="0 Soroosh" panose="00000400000000000000" pitchFamily="2" charset="-78"/>
              </a:rPr>
              <a:t>است كه چشم انداز و ماموريت سازمان را در قالب روابط علي-معلولي در چهار منظر :</a:t>
            </a:r>
            <a:endParaRPr lang="fa-IR" sz="2000" dirty="0">
              <a:cs typeface="0 Soroosh" panose="00000400000000000000" pitchFamily="2" charset="-78"/>
            </a:endParaRPr>
          </a:p>
        </p:txBody>
      </p:sp>
      <p:sp>
        <p:nvSpPr>
          <p:cNvPr id="40" name="TextBox 39"/>
          <p:cNvSpPr txBox="1"/>
          <p:nvPr/>
        </p:nvSpPr>
        <p:spPr>
          <a:xfrm>
            <a:off x="9370499" y="5551131"/>
            <a:ext cx="1021112" cy="400110"/>
          </a:xfrm>
          <a:prstGeom prst="rect">
            <a:avLst/>
          </a:prstGeom>
          <a:noFill/>
        </p:spPr>
        <p:txBody>
          <a:bodyPr wrap="square" rtlCol="1">
            <a:spAutoFit/>
          </a:bodyPr>
          <a:lstStyle/>
          <a:p>
            <a:pPr algn="just"/>
            <a:r>
              <a:rPr lang="fa-IR" sz="2000" dirty="0" smtClean="0">
                <a:cs typeface="0 Soroosh" panose="00000400000000000000" pitchFamily="2" charset="-78"/>
              </a:rPr>
              <a:t>مشتری</a:t>
            </a:r>
            <a:endParaRPr lang="fa-IR" sz="2000" dirty="0">
              <a:cs typeface="0 Soroosh" panose="00000400000000000000" pitchFamily="2" charset="-78"/>
            </a:endParaRPr>
          </a:p>
        </p:txBody>
      </p:sp>
      <p:sp>
        <p:nvSpPr>
          <p:cNvPr id="41" name="TextBox 40"/>
          <p:cNvSpPr txBox="1"/>
          <p:nvPr/>
        </p:nvSpPr>
        <p:spPr>
          <a:xfrm>
            <a:off x="7045390" y="5552090"/>
            <a:ext cx="684690" cy="400110"/>
          </a:xfrm>
          <a:prstGeom prst="rect">
            <a:avLst/>
          </a:prstGeom>
          <a:noFill/>
        </p:spPr>
        <p:txBody>
          <a:bodyPr wrap="square" rtlCol="1">
            <a:spAutoFit/>
          </a:bodyPr>
          <a:lstStyle/>
          <a:p>
            <a:pPr algn="just"/>
            <a:r>
              <a:rPr lang="fa-IR" sz="2000" dirty="0" smtClean="0">
                <a:cs typeface="0 Soroosh" panose="00000400000000000000" pitchFamily="2" charset="-78"/>
              </a:rPr>
              <a:t>مالی</a:t>
            </a:r>
            <a:endParaRPr lang="fa-IR" sz="2000" dirty="0">
              <a:cs typeface="0 Soroosh" panose="00000400000000000000" pitchFamily="2" charset="-78"/>
            </a:endParaRPr>
          </a:p>
        </p:txBody>
      </p:sp>
      <p:sp>
        <p:nvSpPr>
          <p:cNvPr id="42" name="TextBox 41"/>
          <p:cNvSpPr txBox="1"/>
          <p:nvPr/>
        </p:nvSpPr>
        <p:spPr>
          <a:xfrm>
            <a:off x="4151650" y="5547846"/>
            <a:ext cx="1525172" cy="400110"/>
          </a:xfrm>
          <a:prstGeom prst="rect">
            <a:avLst/>
          </a:prstGeom>
          <a:noFill/>
        </p:spPr>
        <p:txBody>
          <a:bodyPr wrap="square" rtlCol="1">
            <a:spAutoFit/>
          </a:bodyPr>
          <a:lstStyle/>
          <a:p>
            <a:pPr algn="just"/>
            <a:r>
              <a:rPr lang="fa-IR" sz="2000" dirty="0" smtClean="0">
                <a:cs typeface="0 Soroosh" panose="00000400000000000000" pitchFamily="2" charset="-78"/>
              </a:rPr>
              <a:t>فرآیند داخلی</a:t>
            </a:r>
            <a:endParaRPr lang="fa-IR" sz="2000" dirty="0">
              <a:cs typeface="0 Soroosh" panose="00000400000000000000" pitchFamily="2" charset="-78"/>
            </a:endParaRPr>
          </a:p>
        </p:txBody>
      </p:sp>
      <p:sp>
        <p:nvSpPr>
          <p:cNvPr id="43" name="TextBox 42"/>
          <p:cNvSpPr txBox="1"/>
          <p:nvPr/>
        </p:nvSpPr>
        <p:spPr>
          <a:xfrm>
            <a:off x="1440072" y="5547846"/>
            <a:ext cx="1739265" cy="400110"/>
          </a:xfrm>
          <a:prstGeom prst="rect">
            <a:avLst/>
          </a:prstGeom>
          <a:noFill/>
        </p:spPr>
        <p:txBody>
          <a:bodyPr wrap="square" rtlCol="1">
            <a:spAutoFit/>
          </a:bodyPr>
          <a:lstStyle/>
          <a:p>
            <a:pPr algn="just"/>
            <a:r>
              <a:rPr lang="fa-IR" sz="2000" dirty="0" smtClean="0">
                <a:cs typeface="0 Soroosh" panose="00000400000000000000" pitchFamily="2" charset="-78"/>
              </a:rPr>
              <a:t>رشد و یادگیری</a:t>
            </a:r>
            <a:endParaRPr lang="fa-IR" sz="2000" dirty="0">
              <a:cs typeface="0 Soroosh" panose="00000400000000000000" pitchFamily="2" charset="-78"/>
            </a:endParaRPr>
          </a:p>
        </p:txBody>
      </p:sp>
      <p:sp>
        <p:nvSpPr>
          <p:cNvPr id="44" name="Striped Right Arrow 43"/>
          <p:cNvSpPr/>
          <p:nvPr/>
        </p:nvSpPr>
        <p:spPr>
          <a:xfrm rot="10800000">
            <a:off x="11463418" y="1992830"/>
            <a:ext cx="572602" cy="405916"/>
          </a:xfrm>
          <a:prstGeom prst="stripedRightArrow">
            <a:avLst/>
          </a:prstGeom>
          <a:solidFill>
            <a:schemeClr val="accent1">
              <a:lumMod val="7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5" name="Striped Right Arrow 44"/>
          <p:cNvSpPr/>
          <p:nvPr/>
        </p:nvSpPr>
        <p:spPr>
          <a:xfrm rot="10800000">
            <a:off x="11463418" y="3249380"/>
            <a:ext cx="572602" cy="405916"/>
          </a:xfrm>
          <a:prstGeom prst="stripedRightArrow">
            <a:avLst/>
          </a:prstGeom>
          <a:solidFill>
            <a:schemeClr val="accent1">
              <a:lumMod val="7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6" name="Striped Right Arrow 45"/>
          <p:cNvSpPr/>
          <p:nvPr/>
        </p:nvSpPr>
        <p:spPr>
          <a:xfrm rot="10800000">
            <a:off x="11426552" y="4647349"/>
            <a:ext cx="572602" cy="405916"/>
          </a:xfrm>
          <a:prstGeom prst="stripedRightArrow">
            <a:avLst/>
          </a:prstGeom>
          <a:solidFill>
            <a:schemeClr val="accent1">
              <a:lumMod val="7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7" name="TextBox 46"/>
          <p:cNvSpPr txBox="1"/>
          <p:nvPr/>
        </p:nvSpPr>
        <p:spPr>
          <a:xfrm>
            <a:off x="511853" y="6152135"/>
            <a:ext cx="10923970" cy="707886"/>
          </a:xfrm>
          <a:prstGeom prst="rect">
            <a:avLst/>
          </a:prstGeom>
          <a:noFill/>
        </p:spPr>
        <p:txBody>
          <a:bodyPr wrap="square" rtlCol="1">
            <a:spAutoFit/>
          </a:bodyPr>
          <a:lstStyle/>
          <a:p>
            <a:pPr algn="just"/>
            <a:r>
              <a:rPr lang="fa-IR" sz="2000" dirty="0">
                <a:cs typeface="0 Soroosh" panose="00000400000000000000" pitchFamily="2" charset="-78"/>
              </a:rPr>
              <a:t>توصيف مي كند. </a:t>
            </a:r>
            <a:r>
              <a:rPr lang="ar-SA" sz="2000" dirty="0">
                <a:cs typeface="0 Soroosh" panose="00000400000000000000" pitchFamily="2" charset="-78"/>
              </a:rPr>
              <a:t>هسته کارت امتیازی متوازن توسط </a:t>
            </a:r>
            <a:r>
              <a:rPr lang="ar-SA" sz="2000" dirty="0">
                <a:solidFill>
                  <a:srgbClr val="FF0000"/>
                </a:solidFill>
                <a:cs typeface="0 Soroosh" panose="00000400000000000000" pitchFamily="2" charset="-78"/>
              </a:rPr>
              <a:t>چشم‌انداز و راهبرد </a:t>
            </a:r>
            <a:r>
              <a:rPr lang="ar-SA" sz="2000" dirty="0">
                <a:cs typeface="0 Soroosh" panose="00000400000000000000" pitchFamily="2" charset="-78"/>
              </a:rPr>
              <a:t>شكل ميگيرد و اين دو، در واقع </a:t>
            </a:r>
            <a:r>
              <a:rPr lang="ar-SA" sz="2000" dirty="0">
                <a:solidFill>
                  <a:srgbClr val="FF0000"/>
                </a:solidFill>
                <a:cs typeface="0 Soroosh" panose="00000400000000000000" pitchFamily="2" charset="-78"/>
              </a:rPr>
              <a:t>پايه اي </a:t>
            </a:r>
            <a:r>
              <a:rPr lang="ar-SA" sz="2000" dirty="0">
                <a:cs typeface="0 Soroosh" panose="00000400000000000000" pitchFamily="2" charset="-78"/>
              </a:rPr>
              <a:t>جهت تشكيل چهار جنبه از این روش هستند.</a:t>
            </a:r>
            <a:endParaRPr lang="fa-IR" sz="2000" dirty="0">
              <a:cs typeface="0 Soroosh" panose="00000400000000000000" pitchFamily="2" charset="-78"/>
            </a:endParaRPr>
          </a:p>
        </p:txBody>
      </p:sp>
    </p:spTree>
    <p:extLst>
      <p:ext uri="{BB962C8B-B14F-4D97-AF65-F5344CB8AC3E}">
        <p14:creationId xmlns:p14="http://schemas.microsoft.com/office/powerpoint/2010/main" val="48140982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0" y="0"/>
            <a:ext cx="12192001" cy="1175657"/>
          </a:xfrm>
          <a:prstGeom prst="roundRect">
            <a:avLst/>
          </a:prstGeom>
          <a:solidFill>
            <a:srgbClr val="002060"/>
          </a:solidFill>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dirty="0"/>
          </a:p>
        </p:txBody>
      </p:sp>
      <p:sp>
        <p:nvSpPr>
          <p:cNvPr id="32" name="Rounded Rectangle 31"/>
          <p:cNvSpPr/>
          <p:nvPr/>
        </p:nvSpPr>
        <p:spPr>
          <a:xfrm>
            <a:off x="9837108" y="286353"/>
            <a:ext cx="1982764" cy="785611"/>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8" name="TextBox 47"/>
          <p:cNvSpPr txBox="1"/>
          <p:nvPr/>
        </p:nvSpPr>
        <p:spPr>
          <a:xfrm>
            <a:off x="6288609" y="1526907"/>
            <a:ext cx="5147215" cy="523220"/>
          </a:xfrm>
          <a:prstGeom prst="rect">
            <a:avLst/>
          </a:prstGeom>
          <a:noFill/>
        </p:spPr>
        <p:txBody>
          <a:bodyPr wrap="square" rtlCol="1">
            <a:spAutoFit/>
          </a:bodyPr>
          <a:lstStyle/>
          <a:p>
            <a:r>
              <a:rPr lang="fa-IR" sz="2800" b="1" dirty="0" smtClean="0">
                <a:cs typeface="0 Soroosh" panose="00000400000000000000" pitchFamily="2" charset="-78"/>
              </a:rPr>
              <a:t>مولفه های اصلی کارت امتیاز متوازن</a:t>
            </a:r>
            <a:endParaRPr lang="fa-IR" sz="2800" b="1" dirty="0">
              <a:cs typeface="0 Soroosh" panose="00000400000000000000" pitchFamily="2" charset="-78"/>
            </a:endParaRPr>
          </a:p>
        </p:txBody>
      </p:sp>
      <p:sp>
        <p:nvSpPr>
          <p:cNvPr id="49" name="Cross 48"/>
          <p:cNvSpPr/>
          <p:nvPr/>
        </p:nvSpPr>
        <p:spPr>
          <a:xfrm>
            <a:off x="11558483" y="1588462"/>
            <a:ext cx="449943" cy="391886"/>
          </a:xfrm>
          <a:prstGeom prst="plus">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0" name="TextBox 49"/>
          <p:cNvSpPr txBox="1"/>
          <p:nvPr/>
        </p:nvSpPr>
        <p:spPr>
          <a:xfrm>
            <a:off x="551543" y="2067571"/>
            <a:ext cx="11268329" cy="1015663"/>
          </a:xfrm>
          <a:prstGeom prst="rect">
            <a:avLst/>
          </a:prstGeom>
          <a:noFill/>
        </p:spPr>
        <p:txBody>
          <a:bodyPr wrap="square" rtlCol="1">
            <a:spAutoFit/>
          </a:bodyPr>
          <a:lstStyle/>
          <a:p>
            <a:pPr algn="just"/>
            <a:r>
              <a:rPr lang="fa-IR" sz="2000" dirty="0">
                <a:solidFill>
                  <a:srgbClr val="FF0000"/>
                </a:solidFill>
                <a:cs typeface="0 Soroosh" panose="00000400000000000000" pitchFamily="2" charset="-78"/>
              </a:rPr>
              <a:t>چشم انداز </a:t>
            </a:r>
            <a:r>
              <a:rPr lang="fa-IR" sz="2000" dirty="0">
                <a:cs typeface="0 Soroosh" panose="00000400000000000000" pitchFamily="2" charset="-78"/>
              </a:rPr>
              <a:t>در سازمان توسط </a:t>
            </a:r>
            <a:r>
              <a:rPr lang="fa-IR" sz="2000" dirty="0">
                <a:solidFill>
                  <a:srgbClr val="FF0000"/>
                </a:solidFill>
                <a:cs typeface="0 Soroosh" panose="00000400000000000000" pitchFamily="2" charset="-78"/>
              </a:rPr>
              <a:t>راهبرد ها </a:t>
            </a:r>
            <a:r>
              <a:rPr lang="fa-IR" sz="2000" dirty="0">
                <a:cs typeface="0 Soroosh" panose="00000400000000000000" pitchFamily="2" charset="-78"/>
              </a:rPr>
              <a:t>تحقق مي يابد كه اين راهبردها خود توسط کارت امتیازی متوازن </a:t>
            </a:r>
            <a:r>
              <a:rPr lang="fa-IR" sz="2000" dirty="0" smtClean="0">
                <a:cs typeface="0 Soroosh" panose="00000400000000000000" pitchFamily="2" charset="-78"/>
              </a:rPr>
              <a:t>مشخص مي‌گردند</a:t>
            </a:r>
            <a:r>
              <a:rPr lang="fa-IR" sz="2000" dirty="0">
                <a:cs typeface="0 Soroosh" panose="00000400000000000000" pitchFamily="2" charset="-78"/>
              </a:rPr>
              <a:t>. اين اتفاق زماني به طور موفق صورت می‌پذیرد كه </a:t>
            </a:r>
            <a:r>
              <a:rPr lang="fa-IR" sz="2000" dirty="0">
                <a:solidFill>
                  <a:srgbClr val="FF0000"/>
                </a:solidFill>
                <a:cs typeface="0 Soroosh" panose="00000400000000000000" pitchFamily="2" charset="-78"/>
              </a:rPr>
              <a:t>شاخصها</a:t>
            </a:r>
            <a:r>
              <a:rPr lang="fa-IR" sz="2000" dirty="0">
                <a:cs typeface="0 Soroosh" panose="00000400000000000000" pitchFamily="2" charset="-78"/>
              </a:rPr>
              <a:t> و </a:t>
            </a:r>
            <a:r>
              <a:rPr lang="fa-IR" sz="2000" dirty="0">
                <a:solidFill>
                  <a:srgbClr val="FF0000"/>
                </a:solidFill>
                <a:cs typeface="0 Soroosh" panose="00000400000000000000" pitchFamily="2" charset="-78"/>
              </a:rPr>
              <a:t>حوزه هاي تمركز استراتژیک </a:t>
            </a:r>
            <a:r>
              <a:rPr lang="fa-IR" sz="2000" dirty="0">
                <a:cs typeface="0 Soroosh" panose="00000400000000000000" pitchFamily="2" charset="-78"/>
              </a:rPr>
              <a:t>با هر یک از چهار جنبه کارت امتیازی متوازن </a:t>
            </a:r>
            <a:r>
              <a:rPr lang="fa-IR" sz="2000" dirty="0">
                <a:solidFill>
                  <a:srgbClr val="FF0000"/>
                </a:solidFill>
                <a:cs typeface="0 Soroosh" panose="00000400000000000000" pitchFamily="2" charset="-78"/>
              </a:rPr>
              <a:t>مرتبط</a:t>
            </a:r>
            <a:r>
              <a:rPr lang="fa-IR" sz="2000" dirty="0">
                <a:cs typeface="0 Soroosh" panose="00000400000000000000" pitchFamily="2" charset="-78"/>
              </a:rPr>
              <a:t> باشند که هر شاخص داراي یک هدف كمّي باشد.</a:t>
            </a:r>
          </a:p>
        </p:txBody>
      </p:sp>
      <p:sp>
        <p:nvSpPr>
          <p:cNvPr id="29" name="Rounded Rectangle 28"/>
          <p:cNvSpPr/>
          <p:nvPr/>
        </p:nvSpPr>
        <p:spPr>
          <a:xfrm>
            <a:off x="7482215" y="186338"/>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0" name="Rounded Rectangle 29"/>
          <p:cNvSpPr/>
          <p:nvPr/>
        </p:nvSpPr>
        <p:spPr>
          <a:xfrm>
            <a:off x="2794736" y="207273"/>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1" name="Rounded Rectangle 30"/>
          <p:cNvSpPr/>
          <p:nvPr/>
        </p:nvSpPr>
        <p:spPr>
          <a:xfrm>
            <a:off x="5121547" y="195022"/>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3" name="Rounded Rectangle 32"/>
          <p:cNvSpPr/>
          <p:nvPr/>
        </p:nvSpPr>
        <p:spPr>
          <a:xfrm>
            <a:off x="405986" y="173650"/>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0" name="TextBox 69"/>
          <p:cNvSpPr txBox="1"/>
          <p:nvPr/>
        </p:nvSpPr>
        <p:spPr>
          <a:xfrm>
            <a:off x="7590988" y="403161"/>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ضرورت مدل</a:t>
            </a:r>
            <a:endParaRPr lang="fa-IR" dirty="0">
              <a:solidFill>
                <a:schemeClr val="bg1"/>
              </a:solidFill>
              <a:cs typeface="B Titr" panose="00000700000000000000" pitchFamily="2" charset="-78"/>
            </a:endParaRPr>
          </a:p>
        </p:txBody>
      </p:sp>
      <p:sp>
        <p:nvSpPr>
          <p:cNvPr id="34" name="TextBox 33"/>
          <p:cNvSpPr txBox="1"/>
          <p:nvPr/>
        </p:nvSpPr>
        <p:spPr>
          <a:xfrm>
            <a:off x="2903509" y="412147"/>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نمونه موردی</a:t>
            </a:r>
            <a:endParaRPr lang="fa-IR" dirty="0">
              <a:solidFill>
                <a:schemeClr val="bg1"/>
              </a:solidFill>
              <a:cs typeface="B Titr" panose="00000700000000000000" pitchFamily="2" charset="-78"/>
            </a:endParaRPr>
          </a:p>
        </p:txBody>
      </p:sp>
      <p:sp>
        <p:nvSpPr>
          <p:cNvPr id="35" name="TextBox 34"/>
          <p:cNvSpPr txBox="1"/>
          <p:nvPr/>
        </p:nvSpPr>
        <p:spPr>
          <a:xfrm>
            <a:off x="5230320" y="390614"/>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نرم افزار</a:t>
            </a:r>
            <a:r>
              <a:rPr lang="en-US" dirty="0" smtClean="0">
                <a:solidFill>
                  <a:schemeClr val="bg1"/>
                </a:solidFill>
                <a:cs typeface="B Titr" panose="00000700000000000000" pitchFamily="2" charset="-78"/>
              </a:rPr>
              <a:t>(BSC)</a:t>
            </a:r>
            <a:endParaRPr lang="fa-IR" dirty="0">
              <a:solidFill>
                <a:schemeClr val="bg1"/>
              </a:solidFill>
              <a:cs typeface="B Titr" panose="00000700000000000000" pitchFamily="2" charset="-78"/>
            </a:endParaRPr>
          </a:p>
        </p:txBody>
      </p:sp>
      <p:sp>
        <p:nvSpPr>
          <p:cNvPr id="36" name="TextBox 35"/>
          <p:cNvSpPr txBox="1"/>
          <p:nvPr/>
        </p:nvSpPr>
        <p:spPr>
          <a:xfrm>
            <a:off x="514759" y="348723"/>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خروجی ها</a:t>
            </a:r>
            <a:endParaRPr lang="fa-IR" dirty="0">
              <a:solidFill>
                <a:schemeClr val="bg1"/>
              </a:solidFill>
              <a:cs typeface="B Titr" panose="00000700000000000000" pitchFamily="2" charset="-78"/>
            </a:endParaRPr>
          </a:p>
        </p:txBody>
      </p:sp>
      <p:sp>
        <p:nvSpPr>
          <p:cNvPr id="37" name="TextBox 36"/>
          <p:cNvSpPr txBox="1"/>
          <p:nvPr/>
        </p:nvSpPr>
        <p:spPr>
          <a:xfrm>
            <a:off x="9847864" y="510545"/>
            <a:ext cx="1874261" cy="369332"/>
          </a:xfrm>
          <a:prstGeom prst="rect">
            <a:avLst/>
          </a:prstGeom>
          <a:noFill/>
        </p:spPr>
        <p:txBody>
          <a:bodyPr wrap="square" rtlCol="1">
            <a:spAutoFit/>
          </a:bodyPr>
          <a:lstStyle/>
          <a:p>
            <a:pPr algn="ctr"/>
            <a:r>
              <a:rPr lang="fa-IR" dirty="0" smtClean="0">
                <a:solidFill>
                  <a:srgbClr val="FF0000"/>
                </a:solidFill>
                <a:cs typeface="B Titr" panose="00000700000000000000" pitchFamily="2" charset="-78"/>
              </a:rPr>
              <a:t>معرفی و مراحل مدل</a:t>
            </a:r>
            <a:endParaRPr lang="fa-IR" dirty="0">
              <a:solidFill>
                <a:srgbClr val="FF0000"/>
              </a:solidFill>
              <a:cs typeface="B Titr" panose="00000700000000000000" pitchFamily="2" charset="-78"/>
            </a:endParaRPr>
          </a:p>
        </p:txBody>
      </p:sp>
      <p:pic>
        <p:nvPicPr>
          <p:cNvPr id="28" name="Picture 2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24837" y="3170457"/>
            <a:ext cx="8721740" cy="3593357"/>
          </a:xfrm>
          <a:prstGeom prst="rect">
            <a:avLst/>
          </a:prstGeom>
        </p:spPr>
      </p:pic>
      <p:pic>
        <p:nvPicPr>
          <p:cNvPr id="38"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1302" y="1331848"/>
            <a:ext cx="8229395" cy="5291138"/>
          </a:xfrm>
          <a:prstGeom prst="rect">
            <a:avLst/>
          </a:prstGeom>
        </p:spPr>
      </p:pic>
    </p:spTree>
    <p:extLst>
      <p:ext uri="{BB962C8B-B14F-4D97-AF65-F5344CB8AC3E}">
        <p14:creationId xmlns:p14="http://schemas.microsoft.com/office/powerpoint/2010/main" val="1005059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50"/>
                                        </p:tgtEl>
                                        <p:attrNameLst>
                                          <p:attrName>ppt_x</p:attrName>
                                        </p:attrNameLst>
                                      </p:cBhvr>
                                      <p:tavLst>
                                        <p:tav tm="0">
                                          <p:val>
                                            <p:strVal val="ppt_x"/>
                                          </p:val>
                                        </p:tav>
                                        <p:tav tm="100000">
                                          <p:val>
                                            <p:strVal val="ppt_x"/>
                                          </p:val>
                                        </p:tav>
                                      </p:tavLst>
                                    </p:anim>
                                    <p:anim calcmode="lin" valueType="num">
                                      <p:cBhvr additive="base">
                                        <p:cTn id="7" dur="500"/>
                                        <p:tgtEl>
                                          <p:spTgt spid="50"/>
                                        </p:tgtEl>
                                        <p:attrNameLst>
                                          <p:attrName>ppt_y</p:attrName>
                                        </p:attrNameLst>
                                      </p:cBhvr>
                                      <p:tavLst>
                                        <p:tav tm="0">
                                          <p:val>
                                            <p:strVal val="ppt_y"/>
                                          </p:val>
                                        </p:tav>
                                        <p:tav tm="100000">
                                          <p:val>
                                            <p:strVal val="1+ppt_h/2"/>
                                          </p:val>
                                        </p:tav>
                                      </p:tavLst>
                                    </p:anim>
                                    <p:set>
                                      <p:cBhvr>
                                        <p:cTn id="8" dur="1" fill="hold">
                                          <p:stCondLst>
                                            <p:cond delay="499"/>
                                          </p:stCondLst>
                                        </p:cTn>
                                        <p:tgtEl>
                                          <p:spTgt spid="50"/>
                                        </p:tgtEl>
                                        <p:attrNameLst>
                                          <p:attrName>style.visibility</p:attrName>
                                        </p:attrNameLst>
                                      </p:cBhvr>
                                      <p:to>
                                        <p:strVal val="hidden"/>
                                      </p:to>
                                    </p:set>
                                  </p:childTnLst>
                                </p:cTn>
                              </p:par>
                              <p:par>
                                <p:cTn id="9" presetID="2" presetClass="exit" presetSubtype="4" fill="hold" nodeType="withEffect">
                                  <p:stCondLst>
                                    <p:cond delay="0"/>
                                  </p:stCondLst>
                                  <p:childTnLst>
                                    <p:anim calcmode="lin" valueType="num">
                                      <p:cBhvr additive="base">
                                        <p:cTn id="10" dur="500"/>
                                        <p:tgtEl>
                                          <p:spTgt spid="28"/>
                                        </p:tgtEl>
                                        <p:attrNameLst>
                                          <p:attrName>ppt_x</p:attrName>
                                        </p:attrNameLst>
                                      </p:cBhvr>
                                      <p:tavLst>
                                        <p:tav tm="0">
                                          <p:val>
                                            <p:strVal val="ppt_x"/>
                                          </p:val>
                                        </p:tav>
                                        <p:tav tm="100000">
                                          <p:val>
                                            <p:strVal val="ppt_x"/>
                                          </p:val>
                                        </p:tav>
                                      </p:tavLst>
                                    </p:anim>
                                    <p:anim calcmode="lin" valueType="num">
                                      <p:cBhvr additive="base">
                                        <p:cTn id="11" dur="500"/>
                                        <p:tgtEl>
                                          <p:spTgt spid="28"/>
                                        </p:tgtEl>
                                        <p:attrNameLst>
                                          <p:attrName>ppt_y</p:attrName>
                                        </p:attrNameLst>
                                      </p:cBhvr>
                                      <p:tavLst>
                                        <p:tav tm="0">
                                          <p:val>
                                            <p:strVal val="ppt_y"/>
                                          </p:val>
                                        </p:tav>
                                        <p:tav tm="100000">
                                          <p:val>
                                            <p:strVal val="1+ppt_h/2"/>
                                          </p:val>
                                        </p:tav>
                                      </p:tavLst>
                                    </p:anim>
                                    <p:set>
                                      <p:cBhvr>
                                        <p:cTn id="12" dur="1" fill="hold">
                                          <p:stCondLst>
                                            <p:cond delay="499"/>
                                          </p:stCondLst>
                                        </p:cTn>
                                        <p:tgtEl>
                                          <p:spTgt spid="28"/>
                                        </p:tgtEl>
                                        <p:attrNameLst>
                                          <p:attrName>style.visibility</p:attrName>
                                        </p:attrNameLst>
                                      </p:cBhvr>
                                      <p:to>
                                        <p:strVal val="hidden"/>
                                      </p:to>
                                    </p:set>
                                  </p:childTnLst>
                                </p:cTn>
                              </p:par>
                              <p:par>
                                <p:cTn id="13" presetID="2" presetClass="exit" presetSubtype="4" fill="hold" grpId="0" nodeType="withEffect">
                                  <p:stCondLst>
                                    <p:cond delay="0"/>
                                  </p:stCondLst>
                                  <p:childTnLst>
                                    <p:anim calcmode="lin" valueType="num">
                                      <p:cBhvr additive="base">
                                        <p:cTn id="14" dur="500"/>
                                        <p:tgtEl>
                                          <p:spTgt spid="48"/>
                                        </p:tgtEl>
                                        <p:attrNameLst>
                                          <p:attrName>ppt_x</p:attrName>
                                        </p:attrNameLst>
                                      </p:cBhvr>
                                      <p:tavLst>
                                        <p:tav tm="0">
                                          <p:val>
                                            <p:strVal val="ppt_x"/>
                                          </p:val>
                                        </p:tav>
                                        <p:tav tm="100000">
                                          <p:val>
                                            <p:strVal val="ppt_x"/>
                                          </p:val>
                                        </p:tav>
                                      </p:tavLst>
                                    </p:anim>
                                    <p:anim calcmode="lin" valueType="num">
                                      <p:cBhvr additive="base">
                                        <p:cTn id="15" dur="500"/>
                                        <p:tgtEl>
                                          <p:spTgt spid="48"/>
                                        </p:tgtEl>
                                        <p:attrNameLst>
                                          <p:attrName>ppt_y</p:attrName>
                                        </p:attrNameLst>
                                      </p:cBhvr>
                                      <p:tavLst>
                                        <p:tav tm="0">
                                          <p:val>
                                            <p:strVal val="ppt_y"/>
                                          </p:val>
                                        </p:tav>
                                        <p:tav tm="100000">
                                          <p:val>
                                            <p:strVal val="1+ppt_h/2"/>
                                          </p:val>
                                        </p:tav>
                                      </p:tavLst>
                                    </p:anim>
                                    <p:set>
                                      <p:cBhvr>
                                        <p:cTn id="16" dur="1" fill="hold">
                                          <p:stCondLst>
                                            <p:cond delay="499"/>
                                          </p:stCondLst>
                                        </p:cTn>
                                        <p:tgtEl>
                                          <p:spTgt spid="48"/>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cBhvr additive="base">
                                        <p:cTn id="21" dur="500" fill="hold"/>
                                        <p:tgtEl>
                                          <p:spTgt spid="38"/>
                                        </p:tgtEl>
                                        <p:attrNameLst>
                                          <p:attrName>ppt_x</p:attrName>
                                        </p:attrNameLst>
                                      </p:cBhvr>
                                      <p:tavLst>
                                        <p:tav tm="0">
                                          <p:val>
                                            <p:strVal val="#ppt_x"/>
                                          </p:val>
                                        </p:tav>
                                        <p:tav tm="100000">
                                          <p:val>
                                            <p:strVal val="#ppt_x"/>
                                          </p:val>
                                        </p:tav>
                                      </p:tavLst>
                                    </p:anim>
                                    <p:anim calcmode="lin" valueType="num">
                                      <p:cBhvr additive="base">
                                        <p:cTn id="22"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5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0" y="0"/>
            <a:ext cx="12192001" cy="1175657"/>
          </a:xfrm>
          <a:prstGeom prst="roundRect">
            <a:avLst/>
          </a:prstGeom>
          <a:solidFill>
            <a:srgbClr val="002060"/>
          </a:solidFill>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dirty="0"/>
          </a:p>
        </p:txBody>
      </p:sp>
      <p:sp>
        <p:nvSpPr>
          <p:cNvPr id="32" name="Rounded Rectangle 31"/>
          <p:cNvSpPr/>
          <p:nvPr/>
        </p:nvSpPr>
        <p:spPr>
          <a:xfrm>
            <a:off x="9837108" y="286353"/>
            <a:ext cx="1982764" cy="785611"/>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8" name="TextBox 47"/>
          <p:cNvSpPr txBox="1"/>
          <p:nvPr/>
        </p:nvSpPr>
        <p:spPr>
          <a:xfrm>
            <a:off x="2327421" y="1379236"/>
            <a:ext cx="9047074" cy="523220"/>
          </a:xfrm>
          <a:prstGeom prst="rect">
            <a:avLst/>
          </a:prstGeom>
          <a:noFill/>
        </p:spPr>
        <p:txBody>
          <a:bodyPr wrap="square" rtlCol="1">
            <a:spAutoFit/>
          </a:bodyPr>
          <a:lstStyle/>
          <a:p>
            <a:r>
              <a:rPr lang="fa-IR" sz="2800" b="1" dirty="0" smtClean="0">
                <a:cs typeface="0 Soroosh" panose="00000400000000000000" pitchFamily="2" charset="-78"/>
              </a:rPr>
              <a:t>5 اصل کارت امتیازی متوازن</a:t>
            </a:r>
            <a:endParaRPr lang="fa-IR" sz="2800" b="1" dirty="0">
              <a:cs typeface="0 Soroosh" panose="00000400000000000000" pitchFamily="2" charset="-78"/>
            </a:endParaRPr>
          </a:p>
        </p:txBody>
      </p:sp>
      <p:sp>
        <p:nvSpPr>
          <p:cNvPr id="49" name="Cross 48"/>
          <p:cNvSpPr/>
          <p:nvPr/>
        </p:nvSpPr>
        <p:spPr>
          <a:xfrm>
            <a:off x="11497153" y="1440791"/>
            <a:ext cx="449943" cy="391886"/>
          </a:xfrm>
          <a:prstGeom prst="plus">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9" name="Rounded Rectangle 28"/>
          <p:cNvSpPr/>
          <p:nvPr/>
        </p:nvSpPr>
        <p:spPr>
          <a:xfrm>
            <a:off x="7482215" y="186338"/>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0" name="Rounded Rectangle 29"/>
          <p:cNvSpPr/>
          <p:nvPr/>
        </p:nvSpPr>
        <p:spPr>
          <a:xfrm>
            <a:off x="2794736" y="207273"/>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1" name="Rounded Rectangle 30"/>
          <p:cNvSpPr/>
          <p:nvPr/>
        </p:nvSpPr>
        <p:spPr>
          <a:xfrm>
            <a:off x="5121547" y="195022"/>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3" name="Rounded Rectangle 32"/>
          <p:cNvSpPr/>
          <p:nvPr/>
        </p:nvSpPr>
        <p:spPr>
          <a:xfrm>
            <a:off x="405986" y="173650"/>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0" name="TextBox 69"/>
          <p:cNvSpPr txBox="1"/>
          <p:nvPr/>
        </p:nvSpPr>
        <p:spPr>
          <a:xfrm>
            <a:off x="7590988" y="403161"/>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ضرورت مدل</a:t>
            </a:r>
            <a:endParaRPr lang="fa-IR" dirty="0">
              <a:solidFill>
                <a:schemeClr val="bg1"/>
              </a:solidFill>
              <a:cs typeface="B Titr" panose="00000700000000000000" pitchFamily="2" charset="-78"/>
            </a:endParaRPr>
          </a:p>
        </p:txBody>
      </p:sp>
      <p:sp>
        <p:nvSpPr>
          <p:cNvPr id="34" name="TextBox 33"/>
          <p:cNvSpPr txBox="1"/>
          <p:nvPr/>
        </p:nvSpPr>
        <p:spPr>
          <a:xfrm>
            <a:off x="2903509" y="412147"/>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نمونه موردی</a:t>
            </a:r>
            <a:endParaRPr lang="fa-IR" dirty="0">
              <a:solidFill>
                <a:schemeClr val="bg1"/>
              </a:solidFill>
              <a:cs typeface="B Titr" panose="00000700000000000000" pitchFamily="2" charset="-78"/>
            </a:endParaRPr>
          </a:p>
        </p:txBody>
      </p:sp>
      <p:sp>
        <p:nvSpPr>
          <p:cNvPr id="35" name="TextBox 34"/>
          <p:cNvSpPr txBox="1"/>
          <p:nvPr/>
        </p:nvSpPr>
        <p:spPr>
          <a:xfrm>
            <a:off x="5230320" y="390614"/>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نرم افزار</a:t>
            </a:r>
            <a:r>
              <a:rPr lang="en-US" dirty="0" smtClean="0">
                <a:solidFill>
                  <a:schemeClr val="bg1"/>
                </a:solidFill>
                <a:cs typeface="B Titr" panose="00000700000000000000" pitchFamily="2" charset="-78"/>
              </a:rPr>
              <a:t>(BSC)</a:t>
            </a:r>
            <a:endParaRPr lang="fa-IR" dirty="0">
              <a:solidFill>
                <a:schemeClr val="bg1"/>
              </a:solidFill>
              <a:cs typeface="B Titr" panose="00000700000000000000" pitchFamily="2" charset="-78"/>
            </a:endParaRPr>
          </a:p>
        </p:txBody>
      </p:sp>
      <p:sp>
        <p:nvSpPr>
          <p:cNvPr id="36" name="TextBox 35"/>
          <p:cNvSpPr txBox="1"/>
          <p:nvPr/>
        </p:nvSpPr>
        <p:spPr>
          <a:xfrm>
            <a:off x="514759" y="348723"/>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خروجی ها</a:t>
            </a:r>
            <a:endParaRPr lang="fa-IR" dirty="0">
              <a:solidFill>
                <a:schemeClr val="bg1"/>
              </a:solidFill>
              <a:cs typeface="B Titr" panose="00000700000000000000" pitchFamily="2" charset="-78"/>
            </a:endParaRPr>
          </a:p>
        </p:txBody>
      </p:sp>
      <p:sp>
        <p:nvSpPr>
          <p:cNvPr id="37" name="TextBox 36"/>
          <p:cNvSpPr txBox="1"/>
          <p:nvPr/>
        </p:nvSpPr>
        <p:spPr>
          <a:xfrm>
            <a:off x="9847864" y="510545"/>
            <a:ext cx="1874261" cy="369332"/>
          </a:xfrm>
          <a:prstGeom prst="rect">
            <a:avLst/>
          </a:prstGeom>
          <a:noFill/>
        </p:spPr>
        <p:txBody>
          <a:bodyPr wrap="square" rtlCol="1">
            <a:spAutoFit/>
          </a:bodyPr>
          <a:lstStyle/>
          <a:p>
            <a:pPr algn="ctr"/>
            <a:r>
              <a:rPr lang="fa-IR" dirty="0" smtClean="0">
                <a:solidFill>
                  <a:srgbClr val="FF0000"/>
                </a:solidFill>
                <a:cs typeface="B Titr" panose="00000700000000000000" pitchFamily="2" charset="-78"/>
              </a:rPr>
              <a:t>معرفی و مراحل مدل</a:t>
            </a:r>
            <a:endParaRPr lang="fa-IR" dirty="0">
              <a:solidFill>
                <a:srgbClr val="FF0000"/>
              </a:solidFill>
              <a:cs typeface="B Titr" panose="00000700000000000000" pitchFamily="2" charset="-78"/>
            </a:endParaRPr>
          </a:p>
        </p:txBody>
      </p:sp>
      <p:sp>
        <p:nvSpPr>
          <p:cNvPr id="17" name="TextBox 16"/>
          <p:cNvSpPr txBox="1"/>
          <p:nvPr/>
        </p:nvSpPr>
        <p:spPr>
          <a:xfrm>
            <a:off x="296693" y="2235729"/>
            <a:ext cx="10923970" cy="3323987"/>
          </a:xfrm>
          <a:prstGeom prst="rect">
            <a:avLst/>
          </a:prstGeom>
          <a:noFill/>
        </p:spPr>
        <p:txBody>
          <a:bodyPr wrap="square" rtlCol="1">
            <a:spAutoFit/>
          </a:bodyPr>
          <a:lstStyle/>
          <a:p>
            <a:pPr algn="just">
              <a:lnSpc>
                <a:spcPct val="150000"/>
              </a:lnSpc>
            </a:pPr>
            <a:r>
              <a:rPr lang="ar-SA" sz="2000" dirty="0">
                <a:latin typeface="BMitra"/>
                <a:ea typeface="Calibri" panose="020F0502020204030204" pitchFamily="34" charset="0"/>
                <a:cs typeface="0 Soroosh" panose="00000400000000000000" pitchFamily="2" charset="-78"/>
              </a:rPr>
              <a:t>کارت امتیازی متوازن، شیوه مدیریت استراتژیک را در قالب </a:t>
            </a:r>
            <a:r>
              <a:rPr lang="ar-SA" sz="2000" dirty="0">
                <a:solidFill>
                  <a:srgbClr val="FF0000"/>
                </a:solidFill>
                <a:latin typeface="BMitra"/>
                <a:ea typeface="Calibri" panose="020F0502020204030204" pitchFamily="34" charset="0"/>
                <a:cs typeface="0 Soroosh" panose="00000400000000000000" pitchFamily="2" charset="-78"/>
              </a:rPr>
              <a:t>پنج مؤلفه کلی </a:t>
            </a:r>
            <a:r>
              <a:rPr lang="ar-SA" sz="2000" dirty="0">
                <a:latin typeface="BMitra"/>
                <a:ea typeface="Calibri" panose="020F0502020204030204" pitchFamily="34" charset="0"/>
                <a:cs typeface="0 Soroosh" panose="00000400000000000000" pitchFamily="2" charset="-78"/>
              </a:rPr>
              <a:t>زیر تبیین میکند:</a:t>
            </a:r>
            <a:endParaRPr lang="en-US" sz="2000" dirty="0">
              <a:latin typeface="Calibri" panose="020F0502020204030204" pitchFamily="34" charset="0"/>
              <a:ea typeface="Calibri" panose="020F0502020204030204" pitchFamily="34" charset="0"/>
              <a:cs typeface="0 Soroosh" panose="00000400000000000000" pitchFamily="2" charset="-78"/>
            </a:endParaRPr>
          </a:p>
          <a:p>
            <a:pPr algn="just">
              <a:lnSpc>
                <a:spcPct val="150000"/>
              </a:lnSpc>
            </a:pPr>
            <a:r>
              <a:rPr lang="fa-IR" sz="2000" dirty="0">
                <a:latin typeface="BMitra"/>
                <a:ea typeface="Calibri" panose="020F0502020204030204" pitchFamily="34" charset="0"/>
                <a:cs typeface="0 Soroosh" panose="00000400000000000000" pitchFamily="2" charset="-78"/>
              </a:rPr>
              <a:t>1- </a:t>
            </a:r>
            <a:r>
              <a:rPr lang="ar-SA" sz="2000" dirty="0">
                <a:latin typeface="BMitra"/>
                <a:ea typeface="Calibri" panose="020F0502020204030204" pitchFamily="34" charset="0"/>
                <a:cs typeface="0 Soroosh" panose="00000400000000000000" pitchFamily="2" charset="-78"/>
              </a:rPr>
              <a:t>انجام تغییر از طریق </a:t>
            </a:r>
            <a:r>
              <a:rPr lang="ar-SA" sz="2000" dirty="0" smtClean="0">
                <a:solidFill>
                  <a:srgbClr val="FF0000"/>
                </a:solidFill>
                <a:latin typeface="BMitra"/>
                <a:ea typeface="Calibri" panose="020F0502020204030204" pitchFamily="34" charset="0"/>
                <a:cs typeface="0 Soroosh" panose="00000400000000000000" pitchFamily="2" charset="-78"/>
              </a:rPr>
              <a:t>راهبر</a:t>
            </a:r>
            <a:r>
              <a:rPr lang="fa-IR" sz="2000" dirty="0" smtClean="0">
                <a:solidFill>
                  <a:srgbClr val="FF0000"/>
                </a:solidFill>
                <a:latin typeface="BMitra"/>
                <a:ea typeface="Calibri" panose="020F0502020204030204" pitchFamily="34" charset="0"/>
                <a:cs typeface="0 Soroosh" panose="00000400000000000000" pitchFamily="2" charset="-78"/>
              </a:rPr>
              <a:t>د</a:t>
            </a:r>
            <a:r>
              <a:rPr lang="ar-SA" sz="2000" dirty="0" smtClean="0">
                <a:solidFill>
                  <a:srgbClr val="FF0000"/>
                </a:solidFill>
                <a:latin typeface="BMitra"/>
                <a:ea typeface="Calibri" panose="020F0502020204030204" pitchFamily="34" charset="0"/>
                <a:cs typeface="0 Soroosh" panose="00000400000000000000" pitchFamily="2" charset="-78"/>
              </a:rPr>
              <a:t> </a:t>
            </a:r>
            <a:r>
              <a:rPr lang="ar-SA" sz="2000" dirty="0">
                <a:solidFill>
                  <a:srgbClr val="FF0000"/>
                </a:solidFill>
                <a:latin typeface="BMitra"/>
                <a:ea typeface="Calibri" panose="020F0502020204030204" pitchFamily="34" charset="0"/>
                <a:cs typeface="0 Soroosh" panose="00000400000000000000" pitchFamily="2" charset="-78"/>
              </a:rPr>
              <a:t>اجرایی</a:t>
            </a:r>
            <a:endParaRPr lang="en-US" sz="2000" dirty="0">
              <a:solidFill>
                <a:srgbClr val="FF0000"/>
              </a:solidFill>
              <a:latin typeface="Calibri" panose="020F0502020204030204" pitchFamily="34" charset="0"/>
              <a:ea typeface="Calibri" panose="020F0502020204030204" pitchFamily="34" charset="0"/>
              <a:cs typeface="0 Soroosh" panose="00000400000000000000" pitchFamily="2" charset="-78"/>
            </a:endParaRPr>
          </a:p>
          <a:p>
            <a:pPr algn="just">
              <a:lnSpc>
                <a:spcPct val="150000"/>
              </a:lnSpc>
            </a:pPr>
            <a:r>
              <a:rPr lang="fa-IR" sz="2000" dirty="0">
                <a:latin typeface="BMitra"/>
                <a:ea typeface="Calibri" panose="020F0502020204030204" pitchFamily="34" charset="0"/>
                <a:cs typeface="0 Soroosh" panose="00000400000000000000" pitchFamily="2" charset="-78"/>
              </a:rPr>
              <a:t>2- </a:t>
            </a:r>
            <a:r>
              <a:rPr lang="ar-SA" sz="2000" dirty="0">
                <a:latin typeface="BMitra"/>
                <a:ea typeface="Calibri" panose="020F0502020204030204" pitchFamily="34" charset="0"/>
                <a:cs typeface="0 Soroosh" panose="00000400000000000000" pitchFamily="2" charset="-78"/>
              </a:rPr>
              <a:t>تبدیل استراتژی به </a:t>
            </a:r>
            <a:r>
              <a:rPr lang="ar-SA" sz="2000" dirty="0">
                <a:solidFill>
                  <a:srgbClr val="FF0000"/>
                </a:solidFill>
                <a:latin typeface="BMitra"/>
                <a:ea typeface="Calibri" panose="020F0502020204030204" pitchFamily="34" charset="0"/>
                <a:cs typeface="0 Soroosh" panose="00000400000000000000" pitchFamily="2" charset="-78"/>
              </a:rPr>
              <a:t>واژه‌های عملیاتی</a:t>
            </a:r>
            <a:endParaRPr lang="en-US" sz="2000" dirty="0">
              <a:solidFill>
                <a:srgbClr val="FF0000"/>
              </a:solidFill>
              <a:latin typeface="Calibri" panose="020F0502020204030204" pitchFamily="34" charset="0"/>
              <a:ea typeface="Calibri" panose="020F0502020204030204" pitchFamily="34" charset="0"/>
              <a:cs typeface="0 Soroosh" panose="00000400000000000000" pitchFamily="2" charset="-78"/>
            </a:endParaRPr>
          </a:p>
          <a:p>
            <a:pPr algn="just">
              <a:lnSpc>
                <a:spcPct val="150000"/>
              </a:lnSpc>
            </a:pPr>
            <a:r>
              <a:rPr lang="fa-IR" sz="2000" dirty="0">
                <a:latin typeface="BMitra"/>
                <a:ea typeface="Calibri" panose="020F0502020204030204" pitchFamily="34" charset="0"/>
                <a:cs typeface="0 Soroosh" panose="00000400000000000000" pitchFamily="2" charset="-78"/>
              </a:rPr>
              <a:t>3- </a:t>
            </a:r>
            <a:r>
              <a:rPr lang="ar-SA" sz="2000" dirty="0">
                <a:latin typeface="BMitra"/>
                <a:ea typeface="Calibri" panose="020F0502020204030204" pitchFamily="34" charset="0"/>
                <a:cs typeface="0 Soroosh" panose="00000400000000000000" pitchFamily="2" charset="-78"/>
              </a:rPr>
              <a:t>تنظیم سازمان بر </a:t>
            </a:r>
            <a:r>
              <a:rPr lang="ar-SA" sz="2000" dirty="0">
                <a:solidFill>
                  <a:srgbClr val="FF0000"/>
                </a:solidFill>
                <a:latin typeface="BMitra"/>
                <a:ea typeface="Calibri" panose="020F0502020204030204" pitchFamily="34" charset="0"/>
                <a:cs typeface="0 Soroosh" panose="00000400000000000000" pitchFamily="2" charset="-78"/>
              </a:rPr>
              <a:t>مبنای استراتژی</a:t>
            </a:r>
            <a:endParaRPr lang="en-US" sz="2000" dirty="0">
              <a:solidFill>
                <a:srgbClr val="FF0000"/>
              </a:solidFill>
              <a:latin typeface="Calibri" panose="020F0502020204030204" pitchFamily="34" charset="0"/>
              <a:ea typeface="Calibri" panose="020F0502020204030204" pitchFamily="34" charset="0"/>
              <a:cs typeface="0 Soroosh" panose="00000400000000000000" pitchFamily="2" charset="-78"/>
            </a:endParaRPr>
          </a:p>
          <a:p>
            <a:pPr algn="just">
              <a:lnSpc>
                <a:spcPct val="150000"/>
              </a:lnSpc>
            </a:pPr>
            <a:r>
              <a:rPr lang="fa-IR" sz="2000" dirty="0">
                <a:latin typeface="BMitra"/>
                <a:ea typeface="Calibri" panose="020F0502020204030204" pitchFamily="34" charset="0"/>
                <a:cs typeface="0 Soroosh" panose="00000400000000000000" pitchFamily="2" charset="-78"/>
              </a:rPr>
              <a:t>4- </a:t>
            </a:r>
            <a:r>
              <a:rPr lang="ar-SA" sz="2000" dirty="0">
                <a:latin typeface="BMitra"/>
                <a:ea typeface="Calibri" panose="020F0502020204030204" pitchFamily="34" charset="0"/>
                <a:cs typeface="0 Soroosh" panose="00000400000000000000" pitchFamily="2" charset="-78"/>
              </a:rPr>
              <a:t>ایجاد انگیزه برای </a:t>
            </a:r>
            <a:r>
              <a:rPr lang="ar-SA" sz="2000" dirty="0">
                <a:solidFill>
                  <a:srgbClr val="FF0000"/>
                </a:solidFill>
                <a:latin typeface="BMitra"/>
                <a:ea typeface="Calibri" panose="020F0502020204030204" pitchFamily="34" charset="0"/>
                <a:cs typeface="0 Soroosh" panose="00000400000000000000" pitchFamily="2" charset="-78"/>
              </a:rPr>
              <a:t>تنظیم استراتژی در تمام مشاغل</a:t>
            </a:r>
            <a:endParaRPr lang="en-US" sz="2000" dirty="0">
              <a:solidFill>
                <a:srgbClr val="FF0000"/>
              </a:solidFill>
              <a:latin typeface="Calibri" panose="020F0502020204030204" pitchFamily="34" charset="0"/>
              <a:ea typeface="Calibri" panose="020F0502020204030204" pitchFamily="34" charset="0"/>
              <a:cs typeface="0 Soroosh" panose="00000400000000000000" pitchFamily="2" charset="-78"/>
            </a:endParaRPr>
          </a:p>
          <a:p>
            <a:pPr algn="just">
              <a:lnSpc>
                <a:spcPct val="150000"/>
              </a:lnSpc>
            </a:pPr>
            <a:r>
              <a:rPr lang="fa-IR" sz="2000" dirty="0">
                <a:latin typeface="BMitra"/>
                <a:ea typeface="Calibri" panose="020F0502020204030204" pitchFamily="34" charset="0"/>
                <a:cs typeface="0 Soroosh" panose="00000400000000000000" pitchFamily="2" charset="-78"/>
              </a:rPr>
              <a:t>5- </a:t>
            </a:r>
            <a:r>
              <a:rPr lang="ar-SA" sz="2000" dirty="0">
                <a:latin typeface="BMitra"/>
                <a:ea typeface="Calibri" panose="020F0502020204030204" pitchFamily="34" charset="0"/>
                <a:cs typeface="0 Soroosh" panose="00000400000000000000" pitchFamily="2" charset="-78"/>
              </a:rPr>
              <a:t>تبعیت از </a:t>
            </a:r>
            <a:r>
              <a:rPr lang="ar-SA" sz="2000" dirty="0" smtClean="0">
                <a:latin typeface="BMitra"/>
                <a:ea typeface="Calibri" panose="020F0502020204030204" pitchFamily="34" charset="0"/>
                <a:cs typeface="0 Soroosh" panose="00000400000000000000" pitchFamily="2" charset="-78"/>
              </a:rPr>
              <a:t>استراتژ</a:t>
            </a:r>
            <a:r>
              <a:rPr lang="fa-IR" sz="2000" dirty="0" smtClean="0">
                <a:latin typeface="BMitra"/>
                <a:ea typeface="Calibri" panose="020F0502020204030204" pitchFamily="34" charset="0"/>
                <a:cs typeface="0 Soroosh" panose="00000400000000000000" pitchFamily="2" charset="-78"/>
              </a:rPr>
              <a:t>ی </a:t>
            </a:r>
            <a:r>
              <a:rPr lang="ar-SA" sz="2000" dirty="0" smtClean="0">
                <a:latin typeface="BMitra"/>
                <a:ea typeface="Calibri" panose="020F0502020204030204" pitchFamily="34" charset="0"/>
                <a:cs typeface="0 Soroosh" panose="00000400000000000000" pitchFamily="2" charset="-78"/>
              </a:rPr>
              <a:t>های </a:t>
            </a:r>
            <a:r>
              <a:rPr lang="ar-SA" sz="2000" dirty="0">
                <a:latin typeface="BMitra"/>
                <a:ea typeface="Calibri" panose="020F0502020204030204" pitchFamily="34" charset="0"/>
                <a:cs typeface="0 Soroosh" panose="00000400000000000000" pitchFamily="2" charset="-78"/>
              </a:rPr>
              <a:t>تنظیم شده به عنوان یک </a:t>
            </a:r>
            <a:r>
              <a:rPr lang="ar-SA" sz="2000" dirty="0">
                <a:solidFill>
                  <a:srgbClr val="FF0000"/>
                </a:solidFill>
                <a:latin typeface="BMitra"/>
                <a:ea typeface="Calibri" panose="020F0502020204030204" pitchFamily="34" charset="0"/>
                <a:cs typeface="0 Soroosh" panose="00000400000000000000" pitchFamily="2" charset="-78"/>
              </a:rPr>
              <a:t>فرآیند مستمر</a:t>
            </a:r>
            <a:r>
              <a:rPr lang="fa-IR" sz="2000" dirty="0">
                <a:latin typeface="BMitra"/>
                <a:ea typeface="Calibri" panose="020F0502020204030204" pitchFamily="34" charset="0"/>
                <a:cs typeface="0 Soroosh" panose="00000400000000000000" pitchFamily="2" charset="-78"/>
              </a:rPr>
              <a:t>.</a:t>
            </a:r>
            <a:endParaRPr lang="en-US" sz="2000" dirty="0">
              <a:latin typeface="Calibri" panose="020F0502020204030204" pitchFamily="34" charset="0"/>
              <a:ea typeface="Calibri" panose="020F0502020204030204" pitchFamily="34" charset="0"/>
              <a:cs typeface="0 Soroosh" panose="00000400000000000000" pitchFamily="2" charset="-78"/>
            </a:endParaRPr>
          </a:p>
          <a:p>
            <a:pPr>
              <a:lnSpc>
                <a:spcPct val="150000"/>
              </a:lnSpc>
            </a:pPr>
            <a:endParaRPr lang="en-US" sz="2000" dirty="0">
              <a:cs typeface="0 Soroosh" panose="00000400000000000000" pitchFamily="2" charset="-78"/>
            </a:endParaRPr>
          </a:p>
        </p:txBody>
      </p:sp>
      <p:sp>
        <p:nvSpPr>
          <p:cNvPr id="18" name="Striped Right Arrow 17"/>
          <p:cNvSpPr/>
          <p:nvPr/>
        </p:nvSpPr>
        <p:spPr>
          <a:xfrm rot="10800000">
            <a:off x="11435823" y="2235730"/>
            <a:ext cx="572602" cy="405916"/>
          </a:xfrm>
          <a:prstGeom prst="stripedRightArrow">
            <a:avLst/>
          </a:prstGeom>
          <a:solidFill>
            <a:schemeClr val="accent1">
              <a:lumMod val="7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9541206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0" y="0"/>
            <a:ext cx="12192001" cy="1175657"/>
          </a:xfrm>
          <a:prstGeom prst="roundRect">
            <a:avLst/>
          </a:prstGeom>
          <a:solidFill>
            <a:srgbClr val="002060"/>
          </a:solidFill>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dirty="0"/>
          </a:p>
        </p:txBody>
      </p:sp>
      <p:sp>
        <p:nvSpPr>
          <p:cNvPr id="32" name="Rounded Rectangle 31"/>
          <p:cNvSpPr/>
          <p:nvPr/>
        </p:nvSpPr>
        <p:spPr>
          <a:xfrm>
            <a:off x="9837108" y="286353"/>
            <a:ext cx="1982764" cy="785611"/>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9" name="Rounded Rectangle 28"/>
          <p:cNvSpPr/>
          <p:nvPr/>
        </p:nvSpPr>
        <p:spPr>
          <a:xfrm>
            <a:off x="7482215" y="186338"/>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0" name="Rounded Rectangle 29"/>
          <p:cNvSpPr/>
          <p:nvPr/>
        </p:nvSpPr>
        <p:spPr>
          <a:xfrm>
            <a:off x="2794736" y="207273"/>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1" name="Rounded Rectangle 30"/>
          <p:cNvSpPr/>
          <p:nvPr/>
        </p:nvSpPr>
        <p:spPr>
          <a:xfrm>
            <a:off x="5121547" y="195022"/>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3" name="Rounded Rectangle 32"/>
          <p:cNvSpPr/>
          <p:nvPr/>
        </p:nvSpPr>
        <p:spPr>
          <a:xfrm>
            <a:off x="405986" y="173650"/>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0" name="TextBox 69"/>
          <p:cNvSpPr txBox="1"/>
          <p:nvPr/>
        </p:nvSpPr>
        <p:spPr>
          <a:xfrm>
            <a:off x="7590988" y="403161"/>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ضرورت مدل</a:t>
            </a:r>
            <a:endParaRPr lang="fa-IR" dirty="0">
              <a:solidFill>
                <a:schemeClr val="bg1"/>
              </a:solidFill>
              <a:cs typeface="B Titr" panose="00000700000000000000" pitchFamily="2" charset="-78"/>
            </a:endParaRPr>
          </a:p>
        </p:txBody>
      </p:sp>
      <p:sp>
        <p:nvSpPr>
          <p:cNvPr id="34" name="TextBox 33"/>
          <p:cNvSpPr txBox="1"/>
          <p:nvPr/>
        </p:nvSpPr>
        <p:spPr>
          <a:xfrm>
            <a:off x="2903509" y="412147"/>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نمونه موردی</a:t>
            </a:r>
            <a:endParaRPr lang="fa-IR" dirty="0">
              <a:solidFill>
                <a:schemeClr val="bg1"/>
              </a:solidFill>
              <a:cs typeface="B Titr" panose="00000700000000000000" pitchFamily="2" charset="-78"/>
            </a:endParaRPr>
          </a:p>
        </p:txBody>
      </p:sp>
      <p:sp>
        <p:nvSpPr>
          <p:cNvPr id="35" name="TextBox 34"/>
          <p:cNvSpPr txBox="1"/>
          <p:nvPr/>
        </p:nvSpPr>
        <p:spPr>
          <a:xfrm>
            <a:off x="5230320" y="390614"/>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نرم افزار</a:t>
            </a:r>
            <a:r>
              <a:rPr lang="en-US" dirty="0" smtClean="0">
                <a:solidFill>
                  <a:schemeClr val="bg1"/>
                </a:solidFill>
                <a:cs typeface="B Titr" panose="00000700000000000000" pitchFamily="2" charset="-78"/>
              </a:rPr>
              <a:t>(BSC)</a:t>
            </a:r>
            <a:endParaRPr lang="fa-IR" dirty="0">
              <a:solidFill>
                <a:schemeClr val="bg1"/>
              </a:solidFill>
              <a:cs typeface="B Titr" panose="00000700000000000000" pitchFamily="2" charset="-78"/>
            </a:endParaRPr>
          </a:p>
        </p:txBody>
      </p:sp>
      <p:sp>
        <p:nvSpPr>
          <p:cNvPr id="36" name="TextBox 35"/>
          <p:cNvSpPr txBox="1"/>
          <p:nvPr/>
        </p:nvSpPr>
        <p:spPr>
          <a:xfrm>
            <a:off x="514759" y="348723"/>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خروجی ها</a:t>
            </a:r>
            <a:endParaRPr lang="fa-IR" dirty="0">
              <a:solidFill>
                <a:schemeClr val="bg1"/>
              </a:solidFill>
              <a:cs typeface="B Titr" panose="00000700000000000000" pitchFamily="2" charset="-78"/>
            </a:endParaRPr>
          </a:p>
        </p:txBody>
      </p:sp>
      <p:sp>
        <p:nvSpPr>
          <p:cNvPr id="37" name="TextBox 36"/>
          <p:cNvSpPr txBox="1"/>
          <p:nvPr/>
        </p:nvSpPr>
        <p:spPr>
          <a:xfrm>
            <a:off x="9847864" y="510545"/>
            <a:ext cx="1874261" cy="369332"/>
          </a:xfrm>
          <a:prstGeom prst="rect">
            <a:avLst/>
          </a:prstGeom>
          <a:noFill/>
        </p:spPr>
        <p:txBody>
          <a:bodyPr wrap="square" rtlCol="1">
            <a:spAutoFit/>
          </a:bodyPr>
          <a:lstStyle/>
          <a:p>
            <a:pPr algn="ctr"/>
            <a:r>
              <a:rPr lang="fa-IR" dirty="0" smtClean="0">
                <a:solidFill>
                  <a:srgbClr val="FF0000"/>
                </a:solidFill>
                <a:cs typeface="B Titr" panose="00000700000000000000" pitchFamily="2" charset="-78"/>
              </a:rPr>
              <a:t>معرفی و مراحل مدل</a:t>
            </a:r>
            <a:endParaRPr lang="fa-IR" dirty="0">
              <a:solidFill>
                <a:srgbClr val="FF0000"/>
              </a:solidFill>
              <a:cs typeface="B Titr" panose="00000700000000000000" pitchFamily="2" charset="-78"/>
            </a:endParaRPr>
          </a:p>
        </p:txBody>
      </p:sp>
      <p:sp>
        <p:nvSpPr>
          <p:cNvPr id="17" name="TextBox 16"/>
          <p:cNvSpPr txBox="1"/>
          <p:nvPr/>
        </p:nvSpPr>
        <p:spPr>
          <a:xfrm>
            <a:off x="310141" y="2235729"/>
            <a:ext cx="10923970" cy="2862322"/>
          </a:xfrm>
          <a:prstGeom prst="rect">
            <a:avLst/>
          </a:prstGeom>
          <a:noFill/>
        </p:spPr>
        <p:txBody>
          <a:bodyPr wrap="square" rtlCol="1">
            <a:spAutoFit/>
          </a:bodyPr>
          <a:lstStyle/>
          <a:p>
            <a:pPr lvl="0">
              <a:lnSpc>
                <a:spcPct val="150000"/>
              </a:lnSpc>
            </a:pPr>
            <a:r>
              <a:rPr lang="fa-IR" sz="2000" b="1" dirty="0">
                <a:solidFill>
                  <a:prstClr val="black"/>
                </a:solidFill>
                <a:latin typeface="Franklin Gothic Book"/>
                <a:cs typeface="0 Soroosh" panose="00000400000000000000" pitchFamily="2" charset="-78"/>
              </a:rPr>
              <a:t>سازمان هايي كه در آسيا از </a:t>
            </a:r>
            <a:r>
              <a:rPr lang="de-LU" sz="2000" b="1" dirty="0">
                <a:solidFill>
                  <a:prstClr val="black"/>
                </a:solidFill>
                <a:latin typeface="Franklin Gothic Book"/>
                <a:cs typeface="0 Soroosh" panose="00000400000000000000" pitchFamily="2" charset="-78"/>
              </a:rPr>
              <a:t>BSC </a:t>
            </a:r>
            <a:r>
              <a:rPr lang="fa-IR" sz="2000" b="1" dirty="0">
                <a:solidFill>
                  <a:prstClr val="black"/>
                </a:solidFill>
                <a:latin typeface="Franklin Gothic Book"/>
                <a:cs typeface="0 Soroosh" panose="00000400000000000000" pitchFamily="2" charset="-78"/>
              </a:rPr>
              <a:t>استفاده نموده اند اهداف ذيل را دنبال كرده اند</a:t>
            </a:r>
            <a:r>
              <a:rPr lang="fa-IR" sz="2000" b="1" dirty="0" smtClean="0">
                <a:solidFill>
                  <a:prstClr val="black"/>
                </a:solidFill>
                <a:latin typeface="Franklin Gothic Book"/>
                <a:cs typeface="0 Soroosh" panose="00000400000000000000" pitchFamily="2" charset="-78"/>
              </a:rPr>
              <a:t>:</a:t>
            </a:r>
          </a:p>
          <a:p>
            <a:pPr lvl="0">
              <a:lnSpc>
                <a:spcPct val="150000"/>
              </a:lnSpc>
            </a:pPr>
            <a:r>
              <a:rPr lang="fa-IR" sz="2000" b="1" dirty="0">
                <a:solidFill>
                  <a:prstClr val="black"/>
                </a:solidFill>
                <a:latin typeface="Franklin Gothic Book"/>
                <a:cs typeface="0 Soroosh" panose="00000400000000000000" pitchFamily="2" charset="-78"/>
              </a:rPr>
              <a:t> </a:t>
            </a:r>
            <a:r>
              <a:rPr lang="fa-IR" sz="2000" dirty="0" smtClean="0">
                <a:solidFill>
                  <a:srgbClr val="FF0000"/>
                </a:solidFill>
                <a:latin typeface="Franklin Gothic Book"/>
                <a:cs typeface="0 Soroosh" panose="00000400000000000000" pitchFamily="2" charset="-78"/>
              </a:rPr>
              <a:t>47</a:t>
            </a:r>
            <a:r>
              <a:rPr lang="fa-IR" sz="2000" dirty="0">
                <a:solidFill>
                  <a:srgbClr val="FF0000"/>
                </a:solidFill>
                <a:latin typeface="Franklin Gothic Book"/>
                <a:cs typeface="0 Soroosh" panose="00000400000000000000" pitchFamily="2" charset="-78"/>
              </a:rPr>
              <a:t>% </a:t>
            </a:r>
            <a:r>
              <a:rPr lang="fa-IR" sz="2000" dirty="0">
                <a:solidFill>
                  <a:prstClr val="black"/>
                </a:solidFill>
                <a:latin typeface="Franklin Gothic Book"/>
                <a:cs typeface="0 Soroosh" panose="00000400000000000000" pitchFamily="2" charset="-78"/>
              </a:rPr>
              <a:t>سازمان ها از </a:t>
            </a:r>
            <a:r>
              <a:rPr lang="de-LU" sz="2000" dirty="0" smtClean="0">
                <a:solidFill>
                  <a:prstClr val="black"/>
                </a:solidFill>
                <a:latin typeface="Franklin Gothic Book"/>
                <a:cs typeface="0 Soroosh" panose="00000400000000000000" pitchFamily="2" charset="-78"/>
              </a:rPr>
              <a:t>BSC</a:t>
            </a:r>
            <a:r>
              <a:rPr lang="fa-IR" sz="2000" dirty="0" smtClean="0">
                <a:solidFill>
                  <a:prstClr val="black"/>
                </a:solidFill>
                <a:latin typeface="Franklin Gothic Book"/>
                <a:cs typeface="0 Soroosh" panose="00000400000000000000" pitchFamily="2" charset="-78"/>
              </a:rPr>
              <a:t> براي </a:t>
            </a:r>
            <a:r>
              <a:rPr lang="fa-IR" sz="2000" dirty="0">
                <a:solidFill>
                  <a:prstClr val="black"/>
                </a:solidFill>
                <a:latin typeface="Franklin Gothic Book"/>
                <a:cs typeface="0 Soroosh" panose="00000400000000000000" pitchFamily="2" charset="-78"/>
              </a:rPr>
              <a:t>برقراري توازن بين </a:t>
            </a:r>
            <a:r>
              <a:rPr lang="fa-IR" sz="2000" dirty="0">
                <a:solidFill>
                  <a:srgbClr val="FF0000"/>
                </a:solidFill>
                <a:latin typeface="Franklin Gothic Book"/>
                <a:cs typeface="0 Soroosh" panose="00000400000000000000" pitchFamily="2" charset="-78"/>
              </a:rPr>
              <a:t>عملكرد كاركنان با اهداف كمي سازمان </a:t>
            </a:r>
            <a:r>
              <a:rPr lang="fa-IR" sz="2000" dirty="0">
                <a:solidFill>
                  <a:prstClr val="black"/>
                </a:solidFill>
                <a:latin typeface="Franklin Gothic Book"/>
                <a:cs typeface="0 Soroosh" panose="00000400000000000000" pitchFamily="2" charset="-78"/>
              </a:rPr>
              <a:t>استفاده نموده اند. </a:t>
            </a:r>
          </a:p>
          <a:p>
            <a:pPr lvl="0">
              <a:lnSpc>
                <a:spcPct val="150000"/>
              </a:lnSpc>
            </a:pPr>
            <a:r>
              <a:rPr lang="fa-IR" sz="2000" dirty="0">
                <a:solidFill>
                  <a:srgbClr val="FF0000"/>
                </a:solidFill>
                <a:latin typeface="Franklin Gothic Book"/>
                <a:cs typeface="0 Soroosh" panose="00000400000000000000" pitchFamily="2" charset="-78"/>
              </a:rPr>
              <a:t>37% </a:t>
            </a:r>
            <a:r>
              <a:rPr lang="fa-IR" sz="2000" dirty="0">
                <a:solidFill>
                  <a:prstClr val="black"/>
                </a:solidFill>
                <a:latin typeface="Franklin Gothic Book"/>
                <a:cs typeface="0 Soroosh" panose="00000400000000000000" pitchFamily="2" charset="-78"/>
              </a:rPr>
              <a:t>سازمان ها از آن براي درك بهتر </a:t>
            </a:r>
            <a:r>
              <a:rPr lang="fa-IR" sz="2000" dirty="0">
                <a:solidFill>
                  <a:srgbClr val="FF0000"/>
                </a:solidFill>
                <a:latin typeface="Franklin Gothic Book"/>
                <a:cs typeface="0 Soroosh" panose="00000400000000000000" pitchFamily="2" charset="-78"/>
              </a:rPr>
              <a:t>شاخص هاي دستيابي به استراتژي </a:t>
            </a:r>
            <a:r>
              <a:rPr lang="fa-IR" sz="2000" dirty="0">
                <a:solidFill>
                  <a:prstClr val="black"/>
                </a:solidFill>
                <a:latin typeface="Franklin Gothic Book"/>
                <a:cs typeface="0 Soroosh" panose="00000400000000000000" pitchFamily="2" charset="-78"/>
              </a:rPr>
              <a:t>ها و اهداف بلند مدت بهره گرفته اند. </a:t>
            </a:r>
          </a:p>
          <a:p>
            <a:pPr lvl="0">
              <a:lnSpc>
                <a:spcPct val="150000"/>
              </a:lnSpc>
            </a:pPr>
            <a:r>
              <a:rPr lang="fa-IR" sz="2000" dirty="0">
                <a:solidFill>
                  <a:srgbClr val="FF0000"/>
                </a:solidFill>
                <a:latin typeface="Franklin Gothic Book"/>
                <a:cs typeface="0 Soroosh" panose="00000400000000000000" pitchFamily="2" charset="-78"/>
              </a:rPr>
              <a:t>37% </a:t>
            </a:r>
            <a:r>
              <a:rPr lang="fa-IR" sz="2000" dirty="0">
                <a:solidFill>
                  <a:prstClr val="black"/>
                </a:solidFill>
                <a:latin typeface="Franklin Gothic Book"/>
                <a:cs typeface="0 Soroosh" panose="00000400000000000000" pitchFamily="2" charset="-78"/>
              </a:rPr>
              <a:t>سازمان ها از </a:t>
            </a:r>
            <a:r>
              <a:rPr lang="de-LU" sz="2000" dirty="0" smtClean="0">
                <a:solidFill>
                  <a:prstClr val="black"/>
                </a:solidFill>
                <a:latin typeface="Franklin Gothic Book"/>
                <a:cs typeface="0 Soroosh" panose="00000400000000000000" pitchFamily="2" charset="-78"/>
              </a:rPr>
              <a:t>BSC</a:t>
            </a:r>
            <a:r>
              <a:rPr lang="fa-IR" sz="2000" dirty="0" smtClean="0">
                <a:solidFill>
                  <a:prstClr val="black"/>
                </a:solidFill>
                <a:latin typeface="Franklin Gothic Book"/>
                <a:cs typeface="0 Soroosh" panose="00000400000000000000" pitchFamily="2" charset="-78"/>
              </a:rPr>
              <a:t> براي </a:t>
            </a:r>
            <a:r>
              <a:rPr lang="fa-IR" sz="2000" dirty="0">
                <a:solidFill>
                  <a:srgbClr val="FF0000"/>
                </a:solidFill>
                <a:latin typeface="Franklin Gothic Book"/>
                <a:cs typeface="0 Soroosh" panose="00000400000000000000" pitchFamily="2" charset="-78"/>
              </a:rPr>
              <a:t>انتقال و تفهيم استراتژي ها به كاركنان </a:t>
            </a:r>
            <a:r>
              <a:rPr lang="fa-IR" sz="2000" dirty="0">
                <a:solidFill>
                  <a:prstClr val="black"/>
                </a:solidFill>
                <a:latin typeface="Franklin Gothic Book"/>
                <a:cs typeface="0 Soroosh" panose="00000400000000000000" pitchFamily="2" charset="-78"/>
              </a:rPr>
              <a:t>استفاده نموده اند. </a:t>
            </a:r>
          </a:p>
          <a:p>
            <a:pPr lvl="0">
              <a:lnSpc>
                <a:spcPct val="150000"/>
              </a:lnSpc>
            </a:pPr>
            <a:r>
              <a:rPr lang="fa-IR" sz="2000" dirty="0">
                <a:solidFill>
                  <a:srgbClr val="FF0000"/>
                </a:solidFill>
                <a:latin typeface="Franklin Gothic Book"/>
                <a:cs typeface="0 Soroosh" panose="00000400000000000000" pitchFamily="2" charset="-78"/>
              </a:rPr>
              <a:t>30% </a:t>
            </a:r>
            <a:r>
              <a:rPr lang="fa-IR" sz="2000" dirty="0">
                <a:solidFill>
                  <a:prstClr val="black"/>
                </a:solidFill>
                <a:latin typeface="Franklin Gothic Book"/>
                <a:cs typeface="0 Soroosh" panose="00000400000000000000" pitchFamily="2" charset="-78"/>
              </a:rPr>
              <a:t>سازمان ها </a:t>
            </a:r>
            <a:r>
              <a:rPr lang="fa-IR" sz="2000" dirty="0" smtClean="0">
                <a:solidFill>
                  <a:prstClr val="black"/>
                </a:solidFill>
                <a:latin typeface="Franklin Gothic Book"/>
                <a:cs typeface="0 Soroosh" panose="00000400000000000000" pitchFamily="2" charset="-78"/>
              </a:rPr>
              <a:t>از </a:t>
            </a:r>
            <a:r>
              <a:rPr lang="de-LU" sz="2000" dirty="0" smtClean="0">
                <a:solidFill>
                  <a:prstClr val="black"/>
                </a:solidFill>
                <a:latin typeface="Franklin Gothic Book"/>
                <a:cs typeface="0 Soroosh" panose="00000400000000000000" pitchFamily="2" charset="-78"/>
              </a:rPr>
              <a:t>BSC</a:t>
            </a:r>
            <a:r>
              <a:rPr lang="fa-IR" sz="2000" dirty="0" smtClean="0">
                <a:solidFill>
                  <a:prstClr val="black"/>
                </a:solidFill>
                <a:latin typeface="Franklin Gothic Book"/>
                <a:cs typeface="0 Soroosh" panose="00000400000000000000" pitchFamily="2" charset="-78"/>
              </a:rPr>
              <a:t> </a:t>
            </a:r>
            <a:r>
              <a:rPr lang="de-LU" sz="2000" dirty="0" smtClean="0">
                <a:solidFill>
                  <a:prstClr val="black"/>
                </a:solidFill>
                <a:latin typeface="Franklin Gothic Book"/>
                <a:cs typeface="0 Soroosh" panose="00000400000000000000" pitchFamily="2" charset="-78"/>
              </a:rPr>
              <a:t> </a:t>
            </a:r>
            <a:r>
              <a:rPr lang="fa-IR" sz="2000" dirty="0">
                <a:solidFill>
                  <a:prstClr val="black"/>
                </a:solidFill>
                <a:latin typeface="Franklin Gothic Book"/>
                <a:cs typeface="0 Soroosh" panose="00000400000000000000" pitchFamily="2" charset="-78"/>
              </a:rPr>
              <a:t>در كنار سيستم هاي </a:t>
            </a:r>
            <a:r>
              <a:rPr lang="fa-IR" sz="2000" dirty="0">
                <a:solidFill>
                  <a:srgbClr val="FF0000"/>
                </a:solidFill>
                <a:latin typeface="Franklin Gothic Book"/>
                <a:cs typeface="0 Soroosh" panose="00000400000000000000" pitchFamily="2" charset="-78"/>
              </a:rPr>
              <a:t>مديريت كيفيت مانند </a:t>
            </a:r>
            <a:r>
              <a:rPr lang="de-LU" sz="2000" dirty="0">
                <a:solidFill>
                  <a:srgbClr val="FF0000"/>
                </a:solidFill>
                <a:latin typeface="Franklin Gothic Book"/>
                <a:cs typeface="0 Soroosh" panose="00000400000000000000" pitchFamily="2" charset="-78"/>
              </a:rPr>
              <a:t>Malcom Baldrige </a:t>
            </a:r>
            <a:r>
              <a:rPr lang="fa-IR" sz="2000" dirty="0">
                <a:solidFill>
                  <a:prstClr val="black"/>
                </a:solidFill>
                <a:latin typeface="Franklin Gothic Book"/>
                <a:cs typeface="0 Soroosh" panose="00000400000000000000" pitchFamily="2" charset="-78"/>
              </a:rPr>
              <a:t>استفاده كرده اند. </a:t>
            </a:r>
          </a:p>
          <a:p>
            <a:pPr lvl="0">
              <a:lnSpc>
                <a:spcPct val="150000"/>
              </a:lnSpc>
            </a:pPr>
            <a:r>
              <a:rPr lang="fa-IR" sz="2000" dirty="0">
                <a:solidFill>
                  <a:srgbClr val="FF0000"/>
                </a:solidFill>
                <a:latin typeface="Franklin Gothic Book"/>
                <a:cs typeface="0 Soroosh" panose="00000400000000000000" pitchFamily="2" charset="-78"/>
              </a:rPr>
              <a:t>23% </a:t>
            </a:r>
            <a:r>
              <a:rPr lang="fa-IR" sz="2000" dirty="0">
                <a:solidFill>
                  <a:prstClr val="black"/>
                </a:solidFill>
                <a:latin typeface="Franklin Gothic Book"/>
                <a:cs typeface="0 Soroosh" panose="00000400000000000000" pitchFamily="2" charset="-78"/>
              </a:rPr>
              <a:t>از سازمان ها نيز از آن در كنار چهارچوب هاي </a:t>
            </a:r>
            <a:r>
              <a:rPr lang="fa-IR" sz="2000" dirty="0">
                <a:solidFill>
                  <a:srgbClr val="FF0000"/>
                </a:solidFill>
                <a:latin typeface="Franklin Gothic Book"/>
                <a:cs typeface="0 Soroosh" panose="00000400000000000000" pitchFamily="2" charset="-78"/>
              </a:rPr>
              <a:t>ارزش افزايي براي سهامداران </a:t>
            </a:r>
            <a:r>
              <a:rPr lang="fa-IR" sz="2000" dirty="0">
                <a:solidFill>
                  <a:prstClr val="black"/>
                </a:solidFill>
                <a:latin typeface="Franklin Gothic Book"/>
                <a:cs typeface="0 Soroosh" panose="00000400000000000000" pitchFamily="2" charset="-78"/>
              </a:rPr>
              <a:t>استفاده نموده </a:t>
            </a:r>
            <a:r>
              <a:rPr lang="fa-IR" sz="2000" dirty="0" smtClean="0">
                <a:solidFill>
                  <a:prstClr val="black"/>
                </a:solidFill>
                <a:latin typeface="Franklin Gothic Book"/>
                <a:cs typeface="0 Soroosh" panose="00000400000000000000" pitchFamily="2" charset="-78"/>
              </a:rPr>
              <a:t>اند</a:t>
            </a:r>
            <a:r>
              <a:rPr lang="en-US" sz="2000" dirty="0" smtClean="0">
                <a:solidFill>
                  <a:prstClr val="black"/>
                </a:solidFill>
                <a:latin typeface="Franklin Gothic Book"/>
                <a:cs typeface="0 Soroosh" panose="00000400000000000000" pitchFamily="2" charset="-78"/>
              </a:rPr>
              <a:t>.</a:t>
            </a:r>
            <a:endParaRPr lang="fa-IR" sz="2800" dirty="0">
              <a:solidFill>
                <a:prstClr val="black"/>
              </a:solidFill>
              <a:latin typeface="Franklin Gothic Book"/>
              <a:cs typeface="0 Soroosh" panose="00000400000000000000" pitchFamily="2" charset="-78"/>
            </a:endParaRPr>
          </a:p>
        </p:txBody>
      </p:sp>
      <p:sp>
        <p:nvSpPr>
          <p:cNvPr id="18" name="Striped Right Arrow 17"/>
          <p:cNvSpPr/>
          <p:nvPr/>
        </p:nvSpPr>
        <p:spPr>
          <a:xfrm rot="10800000">
            <a:off x="11435823" y="2235730"/>
            <a:ext cx="572602" cy="405916"/>
          </a:xfrm>
          <a:prstGeom prst="stripedRightArrow">
            <a:avLst/>
          </a:prstGeom>
          <a:solidFill>
            <a:schemeClr val="accent1">
              <a:lumMod val="7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740477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0" y="0"/>
            <a:ext cx="12192001" cy="1175657"/>
          </a:xfrm>
          <a:prstGeom prst="roundRect">
            <a:avLst/>
          </a:prstGeom>
          <a:solidFill>
            <a:srgbClr val="002060"/>
          </a:solidFill>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dirty="0"/>
          </a:p>
        </p:txBody>
      </p:sp>
      <p:sp>
        <p:nvSpPr>
          <p:cNvPr id="32" name="Rounded Rectangle 31"/>
          <p:cNvSpPr/>
          <p:nvPr/>
        </p:nvSpPr>
        <p:spPr>
          <a:xfrm>
            <a:off x="9837108" y="286353"/>
            <a:ext cx="1982764" cy="785611"/>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8" name="TextBox 47"/>
          <p:cNvSpPr txBox="1"/>
          <p:nvPr/>
        </p:nvSpPr>
        <p:spPr>
          <a:xfrm>
            <a:off x="2327421" y="1379236"/>
            <a:ext cx="9047074" cy="523220"/>
          </a:xfrm>
          <a:prstGeom prst="rect">
            <a:avLst/>
          </a:prstGeom>
          <a:noFill/>
        </p:spPr>
        <p:txBody>
          <a:bodyPr wrap="square" rtlCol="1">
            <a:spAutoFit/>
          </a:bodyPr>
          <a:lstStyle/>
          <a:p>
            <a:r>
              <a:rPr lang="fa-IR" sz="2800" b="1" dirty="0" smtClean="0">
                <a:cs typeface="0 Soroosh" panose="00000400000000000000" pitchFamily="2" charset="-78"/>
              </a:rPr>
              <a:t>کارت امتیازی مالی</a:t>
            </a:r>
            <a:endParaRPr lang="fa-IR" sz="2800" b="1" dirty="0">
              <a:cs typeface="0 Soroosh" panose="00000400000000000000" pitchFamily="2" charset="-78"/>
            </a:endParaRPr>
          </a:p>
        </p:txBody>
      </p:sp>
      <p:sp>
        <p:nvSpPr>
          <p:cNvPr id="49" name="Cross 48"/>
          <p:cNvSpPr/>
          <p:nvPr/>
        </p:nvSpPr>
        <p:spPr>
          <a:xfrm>
            <a:off x="11497153" y="1440791"/>
            <a:ext cx="449943" cy="391886"/>
          </a:xfrm>
          <a:prstGeom prst="plus">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9" name="Rounded Rectangle 28"/>
          <p:cNvSpPr/>
          <p:nvPr/>
        </p:nvSpPr>
        <p:spPr>
          <a:xfrm>
            <a:off x="7482215" y="186338"/>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0" name="Rounded Rectangle 29"/>
          <p:cNvSpPr/>
          <p:nvPr/>
        </p:nvSpPr>
        <p:spPr>
          <a:xfrm>
            <a:off x="2794736" y="207273"/>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1" name="Rounded Rectangle 30"/>
          <p:cNvSpPr/>
          <p:nvPr/>
        </p:nvSpPr>
        <p:spPr>
          <a:xfrm>
            <a:off x="5121547" y="195022"/>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3" name="Rounded Rectangle 32"/>
          <p:cNvSpPr/>
          <p:nvPr/>
        </p:nvSpPr>
        <p:spPr>
          <a:xfrm>
            <a:off x="405986" y="173650"/>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0" name="TextBox 69"/>
          <p:cNvSpPr txBox="1"/>
          <p:nvPr/>
        </p:nvSpPr>
        <p:spPr>
          <a:xfrm>
            <a:off x="7590988" y="403161"/>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ضرورت مدل</a:t>
            </a:r>
            <a:endParaRPr lang="fa-IR" dirty="0">
              <a:solidFill>
                <a:schemeClr val="bg1"/>
              </a:solidFill>
              <a:cs typeface="B Titr" panose="00000700000000000000" pitchFamily="2" charset="-78"/>
            </a:endParaRPr>
          </a:p>
        </p:txBody>
      </p:sp>
      <p:sp>
        <p:nvSpPr>
          <p:cNvPr id="34" name="TextBox 33"/>
          <p:cNvSpPr txBox="1"/>
          <p:nvPr/>
        </p:nvSpPr>
        <p:spPr>
          <a:xfrm>
            <a:off x="2903509" y="412147"/>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نمونه موردی</a:t>
            </a:r>
            <a:endParaRPr lang="fa-IR" dirty="0">
              <a:solidFill>
                <a:schemeClr val="bg1"/>
              </a:solidFill>
              <a:cs typeface="B Titr" panose="00000700000000000000" pitchFamily="2" charset="-78"/>
            </a:endParaRPr>
          </a:p>
        </p:txBody>
      </p:sp>
      <p:sp>
        <p:nvSpPr>
          <p:cNvPr id="35" name="TextBox 34"/>
          <p:cNvSpPr txBox="1"/>
          <p:nvPr/>
        </p:nvSpPr>
        <p:spPr>
          <a:xfrm>
            <a:off x="5230320" y="390614"/>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نرم افزار</a:t>
            </a:r>
            <a:r>
              <a:rPr lang="en-US" dirty="0" smtClean="0">
                <a:solidFill>
                  <a:schemeClr val="bg1"/>
                </a:solidFill>
                <a:cs typeface="B Titr" panose="00000700000000000000" pitchFamily="2" charset="-78"/>
              </a:rPr>
              <a:t>(BSC)</a:t>
            </a:r>
            <a:endParaRPr lang="fa-IR" dirty="0">
              <a:solidFill>
                <a:schemeClr val="bg1"/>
              </a:solidFill>
              <a:cs typeface="B Titr" panose="00000700000000000000" pitchFamily="2" charset="-78"/>
            </a:endParaRPr>
          </a:p>
        </p:txBody>
      </p:sp>
      <p:sp>
        <p:nvSpPr>
          <p:cNvPr id="36" name="TextBox 35"/>
          <p:cNvSpPr txBox="1"/>
          <p:nvPr/>
        </p:nvSpPr>
        <p:spPr>
          <a:xfrm>
            <a:off x="514759" y="348723"/>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خروجی ها</a:t>
            </a:r>
            <a:endParaRPr lang="fa-IR" dirty="0">
              <a:solidFill>
                <a:schemeClr val="bg1"/>
              </a:solidFill>
              <a:cs typeface="B Titr" panose="00000700000000000000" pitchFamily="2" charset="-78"/>
            </a:endParaRPr>
          </a:p>
        </p:txBody>
      </p:sp>
      <p:sp>
        <p:nvSpPr>
          <p:cNvPr id="37" name="TextBox 36"/>
          <p:cNvSpPr txBox="1"/>
          <p:nvPr/>
        </p:nvSpPr>
        <p:spPr>
          <a:xfrm>
            <a:off x="9847864" y="510545"/>
            <a:ext cx="1874261" cy="369332"/>
          </a:xfrm>
          <a:prstGeom prst="rect">
            <a:avLst/>
          </a:prstGeom>
          <a:noFill/>
        </p:spPr>
        <p:txBody>
          <a:bodyPr wrap="square" rtlCol="1">
            <a:spAutoFit/>
          </a:bodyPr>
          <a:lstStyle/>
          <a:p>
            <a:pPr algn="ctr"/>
            <a:r>
              <a:rPr lang="fa-IR" dirty="0" smtClean="0">
                <a:solidFill>
                  <a:srgbClr val="FF0000"/>
                </a:solidFill>
                <a:cs typeface="B Titr" panose="00000700000000000000" pitchFamily="2" charset="-78"/>
              </a:rPr>
              <a:t>معرفی و مراحل مدل</a:t>
            </a:r>
            <a:endParaRPr lang="fa-IR" dirty="0">
              <a:solidFill>
                <a:srgbClr val="FF0000"/>
              </a:solidFill>
              <a:cs typeface="B Titr" panose="00000700000000000000" pitchFamily="2" charset="-78"/>
            </a:endParaRPr>
          </a:p>
        </p:txBody>
      </p:sp>
      <p:sp>
        <p:nvSpPr>
          <p:cNvPr id="17" name="TextBox 16"/>
          <p:cNvSpPr txBox="1"/>
          <p:nvPr/>
        </p:nvSpPr>
        <p:spPr>
          <a:xfrm>
            <a:off x="4329953" y="2106035"/>
            <a:ext cx="7105870" cy="4708981"/>
          </a:xfrm>
          <a:prstGeom prst="rect">
            <a:avLst/>
          </a:prstGeom>
          <a:noFill/>
        </p:spPr>
        <p:txBody>
          <a:bodyPr wrap="square" rtlCol="1">
            <a:spAutoFit/>
          </a:bodyPr>
          <a:lstStyle/>
          <a:p>
            <a:pPr algn="just">
              <a:lnSpc>
                <a:spcPct val="150000"/>
              </a:lnSpc>
            </a:pPr>
            <a:r>
              <a:rPr lang="fa-IR" sz="2000" dirty="0" smtClean="0">
                <a:cs typeface="0 Soroosh" panose="00000400000000000000" pitchFamily="2" charset="-78"/>
              </a:rPr>
              <a:t>به‌منظورشناخت </a:t>
            </a:r>
            <a:r>
              <a:rPr lang="fa-IR" sz="2000" dirty="0">
                <a:solidFill>
                  <a:srgbClr val="FF0000"/>
                </a:solidFill>
                <a:cs typeface="0 Soroosh" panose="00000400000000000000" pitchFamily="2" charset="-78"/>
              </a:rPr>
              <a:t>نيازمندي ها و عملکرد ‌مالي سازمان </a:t>
            </a:r>
            <a:r>
              <a:rPr lang="fa-IR" sz="2000" dirty="0">
                <a:cs typeface="0 Soroosh" panose="00000400000000000000" pitchFamily="2" charset="-78"/>
              </a:rPr>
              <a:t>مورد استفاده قرار مي‌گيرد. </a:t>
            </a:r>
          </a:p>
          <a:p>
            <a:pPr algn="just">
              <a:lnSpc>
                <a:spcPct val="150000"/>
              </a:lnSpc>
            </a:pPr>
            <a:r>
              <a:rPr lang="fa-IR" sz="2000" dirty="0">
                <a:cs typeface="0 Soroosh" panose="00000400000000000000" pitchFamily="2" charset="-78"/>
              </a:rPr>
              <a:t>معيارهاي مالي   از مهمترين اجزاي نظام    ارزيابي متوازن    هستند. </a:t>
            </a:r>
            <a:r>
              <a:rPr lang="fa-IR" sz="2000" dirty="0" smtClean="0">
                <a:cs typeface="0 Soroosh" panose="00000400000000000000" pitchFamily="2" charset="-78"/>
              </a:rPr>
              <a:t>به </a:t>
            </a:r>
            <a:r>
              <a:rPr lang="fa-IR" sz="2000" dirty="0">
                <a:cs typeface="0 Soroosh" panose="00000400000000000000" pitchFamily="2" charset="-78"/>
              </a:rPr>
              <a:t>‌ويژه در </a:t>
            </a:r>
            <a:r>
              <a:rPr lang="fa-IR" sz="2000" dirty="0" smtClean="0">
                <a:cs typeface="0 Soroosh" panose="00000400000000000000" pitchFamily="2" charset="-78"/>
              </a:rPr>
              <a:t>سازمان‌هاي ‌انتفاعي </a:t>
            </a:r>
            <a:r>
              <a:rPr lang="fa-IR" sz="2000" dirty="0">
                <a:cs typeface="0 Soroosh" panose="00000400000000000000" pitchFamily="2" charset="-78"/>
              </a:rPr>
              <a:t>اين معيارها به ما مي‌گويند که   اجراي  موفقيت آميز </a:t>
            </a:r>
            <a:r>
              <a:rPr lang="fa-IR" sz="2000" dirty="0" smtClean="0">
                <a:cs typeface="0 Soroosh" panose="00000400000000000000" pitchFamily="2" charset="-78"/>
              </a:rPr>
              <a:t>اهدافي  </a:t>
            </a:r>
            <a:r>
              <a:rPr lang="fa-IR" sz="2000" dirty="0">
                <a:cs typeface="0 Soroosh" panose="00000400000000000000" pitchFamily="2" charset="-78"/>
              </a:rPr>
              <a:t>که در سه منظر قبلي تعيين </a:t>
            </a:r>
            <a:r>
              <a:rPr lang="fa-IR" sz="2000" dirty="0" smtClean="0">
                <a:cs typeface="0 Soroosh" panose="00000400000000000000" pitchFamily="2" charset="-78"/>
              </a:rPr>
              <a:t>گرديده‌اند. در </a:t>
            </a:r>
            <a:r>
              <a:rPr lang="fa-IR" sz="2000" dirty="0">
                <a:cs typeface="0 Soroosh" panose="00000400000000000000" pitchFamily="2" charset="-78"/>
              </a:rPr>
              <a:t>نهايت، موجب چه‌نتايج و </a:t>
            </a:r>
            <a:r>
              <a:rPr lang="fa-IR" sz="2000" dirty="0" smtClean="0">
                <a:cs typeface="0 Soroosh" panose="00000400000000000000" pitchFamily="2" charset="-78"/>
              </a:rPr>
              <a:t>دستاوردهاي‌ مالي ‌خواهد شد. </a:t>
            </a:r>
          </a:p>
          <a:p>
            <a:pPr algn="just">
              <a:lnSpc>
                <a:spcPct val="150000"/>
              </a:lnSpc>
            </a:pPr>
            <a:r>
              <a:rPr lang="fa-IR" sz="2000" dirty="0" smtClean="0">
                <a:cs typeface="0 Soroosh" panose="00000400000000000000" pitchFamily="2" charset="-78"/>
              </a:rPr>
              <a:t>تمام‌ تلاشي ‌که ‌براي ‌بهبود ‌رضايتمندي‌ مشتريان، ارتقاي‌ کيفيت </a:t>
            </a:r>
            <a:r>
              <a:rPr lang="fa-IR" sz="2000" dirty="0">
                <a:cs typeface="0 Soroosh" panose="00000400000000000000" pitchFamily="2" charset="-78"/>
              </a:rPr>
              <a:t>‌و کاهش‌ </a:t>
            </a:r>
            <a:r>
              <a:rPr lang="fa-IR" sz="2000" dirty="0" smtClean="0">
                <a:cs typeface="0 Soroosh" panose="00000400000000000000" pitchFamily="2" charset="-78"/>
              </a:rPr>
              <a:t>زمان ‌‌تحويل </a:t>
            </a:r>
            <a:r>
              <a:rPr lang="fa-IR" sz="2000" dirty="0">
                <a:cs typeface="0 Soroosh" panose="00000400000000000000" pitchFamily="2" charset="-78"/>
              </a:rPr>
              <a:t>‌محصولات وخدمات خود انجام مي‌دهيم؛ اگر به </a:t>
            </a:r>
            <a:r>
              <a:rPr lang="fa-IR" sz="2000" dirty="0">
                <a:solidFill>
                  <a:srgbClr val="FF0000"/>
                </a:solidFill>
                <a:cs typeface="0 Soroosh" panose="00000400000000000000" pitchFamily="2" charset="-78"/>
              </a:rPr>
              <a:t>نتايج مالي ملموس </a:t>
            </a:r>
            <a:r>
              <a:rPr lang="fa-IR" sz="2000" dirty="0">
                <a:cs typeface="0 Soroosh" panose="00000400000000000000" pitchFamily="2" charset="-78"/>
              </a:rPr>
              <a:t>ختم نشوند، هيچ ارزشي نخواهند داشت.</a:t>
            </a:r>
            <a:endParaRPr lang="fa-IR" sz="2000" b="1" dirty="0">
              <a:cs typeface="0 Soroosh" panose="00000400000000000000" pitchFamily="2" charset="-78"/>
            </a:endParaRPr>
          </a:p>
          <a:p>
            <a:pPr algn="just">
              <a:lnSpc>
                <a:spcPct val="150000"/>
              </a:lnSpc>
            </a:pPr>
            <a:endParaRPr lang="en-US" sz="2000" dirty="0">
              <a:cs typeface="0 Soroosh" panose="00000400000000000000" pitchFamily="2" charset="-78"/>
            </a:endParaRPr>
          </a:p>
        </p:txBody>
      </p:sp>
      <p:sp>
        <p:nvSpPr>
          <p:cNvPr id="18" name="Striped Right Arrow 17"/>
          <p:cNvSpPr/>
          <p:nvPr/>
        </p:nvSpPr>
        <p:spPr>
          <a:xfrm rot="10800000">
            <a:off x="11435823" y="2235730"/>
            <a:ext cx="572602" cy="405916"/>
          </a:xfrm>
          <a:prstGeom prst="stripedRightArrow">
            <a:avLst/>
          </a:prstGeom>
          <a:solidFill>
            <a:schemeClr val="accent1">
              <a:lumMod val="7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9" name="Picture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7478" y="2817482"/>
            <a:ext cx="3821680" cy="260168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042904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0" y="0"/>
            <a:ext cx="12192001" cy="1175657"/>
          </a:xfrm>
          <a:prstGeom prst="roundRect">
            <a:avLst/>
          </a:prstGeom>
          <a:solidFill>
            <a:srgbClr val="002060"/>
          </a:solidFill>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dirty="0"/>
          </a:p>
        </p:txBody>
      </p:sp>
      <p:sp>
        <p:nvSpPr>
          <p:cNvPr id="32" name="Rounded Rectangle 31"/>
          <p:cNvSpPr/>
          <p:nvPr/>
        </p:nvSpPr>
        <p:spPr>
          <a:xfrm>
            <a:off x="9837108" y="286353"/>
            <a:ext cx="1982764" cy="785611"/>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8" name="TextBox 47"/>
          <p:cNvSpPr txBox="1"/>
          <p:nvPr/>
        </p:nvSpPr>
        <p:spPr>
          <a:xfrm>
            <a:off x="2327421" y="1379236"/>
            <a:ext cx="9047074" cy="523220"/>
          </a:xfrm>
          <a:prstGeom prst="rect">
            <a:avLst/>
          </a:prstGeom>
          <a:noFill/>
        </p:spPr>
        <p:txBody>
          <a:bodyPr wrap="square" rtlCol="1">
            <a:spAutoFit/>
          </a:bodyPr>
          <a:lstStyle/>
          <a:p>
            <a:r>
              <a:rPr lang="fa-IR" sz="2800" b="1" dirty="0" smtClean="0">
                <a:cs typeface="0 Soroosh" panose="00000400000000000000" pitchFamily="2" charset="-78"/>
              </a:rPr>
              <a:t>کارت امتیازی مشتری</a:t>
            </a:r>
            <a:endParaRPr lang="fa-IR" sz="2800" b="1" dirty="0">
              <a:cs typeface="0 Soroosh" panose="00000400000000000000" pitchFamily="2" charset="-78"/>
            </a:endParaRPr>
          </a:p>
        </p:txBody>
      </p:sp>
      <p:sp>
        <p:nvSpPr>
          <p:cNvPr id="49" name="Cross 48"/>
          <p:cNvSpPr/>
          <p:nvPr/>
        </p:nvSpPr>
        <p:spPr>
          <a:xfrm>
            <a:off x="11497153" y="1440791"/>
            <a:ext cx="449943" cy="391886"/>
          </a:xfrm>
          <a:prstGeom prst="plus">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9" name="Rounded Rectangle 28"/>
          <p:cNvSpPr/>
          <p:nvPr/>
        </p:nvSpPr>
        <p:spPr>
          <a:xfrm>
            <a:off x="7482215" y="186338"/>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0" name="Rounded Rectangle 29"/>
          <p:cNvSpPr/>
          <p:nvPr/>
        </p:nvSpPr>
        <p:spPr>
          <a:xfrm>
            <a:off x="2794736" y="207273"/>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1" name="Rounded Rectangle 30"/>
          <p:cNvSpPr/>
          <p:nvPr/>
        </p:nvSpPr>
        <p:spPr>
          <a:xfrm>
            <a:off x="5121547" y="195022"/>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3" name="Rounded Rectangle 32"/>
          <p:cNvSpPr/>
          <p:nvPr/>
        </p:nvSpPr>
        <p:spPr>
          <a:xfrm>
            <a:off x="405986" y="173650"/>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0" name="TextBox 69"/>
          <p:cNvSpPr txBox="1"/>
          <p:nvPr/>
        </p:nvSpPr>
        <p:spPr>
          <a:xfrm>
            <a:off x="7590988" y="403161"/>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ضرورت مدل</a:t>
            </a:r>
            <a:endParaRPr lang="fa-IR" dirty="0">
              <a:solidFill>
                <a:schemeClr val="bg1"/>
              </a:solidFill>
              <a:cs typeface="B Titr" panose="00000700000000000000" pitchFamily="2" charset="-78"/>
            </a:endParaRPr>
          </a:p>
        </p:txBody>
      </p:sp>
      <p:sp>
        <p:nvSpPr>
          <p:cNvPr id="34" name="TextBox 33"/>
          <p:cNvSpPr txBox="1"/>
          <p:nvPr/>
        </p:nvSpPr>
        <p:spPr>
          <a:xfrm>
            <a:off x="2903509" y="412147"/>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نمونه موردی</a:t>
            </a:r>
            <a:endParaRPr lang="fa-IR" dirty="0">
              <a:solidFill>
                <a:schemeClr val="bg1"/>
              </a:solidFill>
              <a:cs typeface="B Titr" panose="00000700000000000000" pitchFamily="2" charset="-78"/>
            </a:endParaRPr>
          </a:p>
        </p:txBody>
      </p:sp>
      <p:sp>
        <p:nvSpPr>
          <p:cNvPr id="35" name="TextBox 34"/>
          <p:cNvSpPr txBox="1"/>
          <p:nvPr/>
        </p:nvSpPr>
        <p:spPr>
          <a:xfrm>
            <a:off x="5230320" y="390614"/>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نرم افزار</a:t>
            </a:r>
            <a:r>
              <a:rPr lang="en-US" dirty="0" smtClean="0">
                <a:solidFill>
                  <a:schemeClr val="bg1"/>
                </a:solidFill>
                <a:cs typeface="B Titr" panose="00000700000000000000" pitchFamily="2" charset="-78"/>
              </a:rPr>
              <a:t>(BSC)</a:t>
            </a:r>
            <a:endParaRPr lang="fa-IR" dirty="0">
              <a:solidFill>
                <a:schemeClr val="bg1"/>
              </a:solidFill>
              <a:cs typeface="B Titr" panose="00000700000000000000" pitchFamily="2" charset="-78"/>
            </a:endParaRPr>
          </a:p>
        </p:txBody>
      </p:sp>
      <p:sp>
        <p:nvSpPr>
          <p:cNvPr id="36" name="TextBox 35"/>
          <p:cNvSpPr txBox="1"/>
          <p:nvPr/>
        </p:nvSpPr>
        <p:spPr>
          <a:xfrm>
            <a:off x="514759" y="348723"/>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خروجی ها</a:t>
            </a:r>
            <a:endParaRPr lang="fa-IR" dirty="0">
              <a:solidFill>
                <a:schemeClr val="bg1"/>
              </a:solidFill>
              <a:cs typeface="B Titr" panose="00000700000000000000" pitchFamily="2" charset="-78"/>
            </a:endParaRPr>
          </a:p>
        </p:txBody>
      </p:sp>
      <p:sp>
        <p:nvSpPr>
          <p:cNvPr id="37" name="TextBox 36"/>
          <p:cNvSpPr txBox="1"/>
          <p:nvPr/>
        </p:nvSpPr>
        <p:spPr>
          <a:xfrm>
            <a:off x="9847864" y="510545"/>
            <a:ext cx="1874261" cy="369332"/>
          </a:xfrm>
          <a:prstGeom prst="rect">
            <a:avLst/>
          </a:prstGeom>
          <a:noFill/>
        </p:spPr>
        <p:txBody>
          <a:bodyPr wrap="square" rtlCol="1">
            <a:spAutoFit/>
          </a:bodyPr>
          <a:lstStyle/>
          <a:p>
            <a:pPr algn="ctr"/>
            <a:r>
              <a:rPr lang="fa-IR" dirty="0" smtClean="0">
                <a:solidFill>
                  <a:srgbClr val="FF0000"/>
                </a:solidFill>
                <a:cs typeface="B Titr" panose="00000700000000000000" pitchFamily="2" charset="-78"/>
              </a:rPr>
              <a:t>معرفی و مراحل مدل</a:t>
            </a:r>
            <a:endParaRPr lang="fa-IR" dirty="0">
              <a:solidFill>
                <a:srgbClr val="FF0000"/>
              </a:solidFill>
              <a:cs typeface="B Titr" panose="00000700000000000000" pitchFamily="2" charset="-78"/>
            </a:endParaRPr>
          </a:p>
        </p:txBody>
      </p:sp>
      <p:sp>
        <p:nvSpPr>
          <p:cNvPr id="17" name="TextBox 16"/>
          <p:cNvSpPr txBox="1"/>
          <p:nvPr/>
        </p:nvSpPr>
        <p:spPr>
          <a:xfrm>
            <a:off x="5674659" y="2106035"/>
            <a:ext cx="5761164" cy="1477328"/>
          </a:xfrm>
          <a:prstGeom prst="rect">
            <a:avLst/>
          </a:prstGeom>
          <a:noFill/>
        </p:spPr>
        <p:txBody>
          <a:bodyPr wrap="square" rtlCol="1">
            <a:spAutoFit/>
          </a:bodyPr>
          <a:lstStyle/>
          <a:p>
            <a:pPr algn="just">
              <a:lnSpc>
                <a:spcPct val="150000"/>
              </a:lnSpc>
            </a:pPr>
            <a:r>
              <a:rPr lang="fa-IR" sz="2000" dirty="0">
                <a:cs typeface="0 Soroosh" panose="00000400000000000000" pitchFamily="2" charset="-78"/>
              </a:rPr>
              <a:t> به‌منظور آگاهي از سطح </a:t>
            </a:r>
            <a:r>
              <a:rPr lang="fa-IR" sz="2000" dirty="0">
                <a:solidFill>
                  <a:srgbClr val="FF0000"/>
                </a:solidFill>
                <a:cs typeface="0 Soroosh" panose="00000400000000000000" pitchFamily="2" charset="-78"/>
              </a:rPr>
              <a:t>رضايت مشتريان</a:t>
            </a:r>
            <a:r>
              <a:rPr lang="fa-IR" sz="2000" dirty="0">
                <a:cs typeface="0 Soroosh" panose="00000400000000000000" pitchFamily="2" charset="-78"/>
              </a:rPr>
              <a:t>(از طريق </a:t>
            </a:r>
            <a:r>
              <a:rPr lang="fa-IR" sz="2000" dirty="0" smtClean="0">
                <a:solidFill>
                  <a:srgbClr val="FF0000"/>
                </a:solidFill>
                <a:cs typeface="0 Soroosh" panose="00000400000000000000" pitchFamily="2" charset="-78"/>
              </a:rPr>
              <a:t>سنجش‌هاي  </a:t>
            </a:r>
            <a:r>
              <a:rPr lang="fa-IR" sz="2000" dirty="0">
                <a:solidFill>
                  <a:srgbClr val="FF0000"/>
                </a:solidFill>
                <a:cs typeface="0 Soroosh" panose="00000400000000000000" pitchFamily="2" charset="-78"/>
              </a:rPr>
              <a:t>کمي و کيفي در مورد کالا </a:t>
            </a:r>
            <a:r>
              <a:rPr lang="fa-IR" sz="2000" dirty="0">
                <a:cs typeface="0 Soroosh" panose="00000400000000000000" pitchFamily="2" charset="-78"/>
              </a:rPr>
              <a:t>و يا خدمات ارائه شده) مورد </a:t>
            </a:r>
            <a:r>
              <a:rPr lang="fa-IR" sz="2000" dirty="0" smtClean="0">
                <a:cs typeface="0 Soroosh" panose="00000400000000000000" pitchFamily="2" charset="-78"/>
              </a:rPr>
              <a:t>استفاده  </a:t>
            </a:r>
            <a:r>
              <a:rPr lang="fa-IR" sz="2000" dirty="0">
                <a:cs typeface="0 Soroosh" panose="00000400000000000000" pitchFamily="2" charset="-78"/>
              </a:rPr>
              <a:t>قرار مي گيرد</a:t>
            </a:r>
            <a:r>
              <a:rPr lang="fa-IR" sz="2000" dirty="0" smtClean="0">
                <a:cs typeface="0 Soroosh" panose="00000400000000000000" pitchFamily="2" charset="-78"/>
              </a:rPr>
              <a:t>.</a:t>
            </a:r>
            <a:endParaRPr lang="en-US" sz="2000" dirty="0">
              <a:cs typeface="0 Soroosh" panose="00000400000000000000" pitchFamily="2" charset="-78"/>
            </a:endParaRPr>
          </a:p>
        </p:txBody>
      </p:sp>
      <p:sp>
        <p:nvSpPr>
          <p:cNvPr id="18" name="Striped Right Arrow 17"/>
          <p:cNvSpPr/>
          <p:nvPr/>
        </p:nvSpPr>
        <p:spPr>
          <a:xfrm rot="10800000">
            <a:off x="11435823" y="2235730"/>
            <a:ext cx="572602" cy="405916"/>
          </a:xfrm>
          <a:prstGeom prst="stripedRightArrow">
            <a:avLst/>
          </a:prstGeom>
          <a:solidFill>
            <a:schemeClr val="accent1">
              <a:lumMod val="7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0" name="TextBox 19"/>
          <p:cNvSpPr txBox="1"/>
          <p:nvPr/>
        </p:nvSpPr>
        <p:spPr>
          <a:xfrm>
            <a:off x="2388750" y="3496699"/>
            <a:ext cx="9047074" cy="684803"/>
          </a:xfrm>
          <a:prstGeom prst="rect">
            <a:avLst/>
          </a:prstGeom>
          <a:noFill/>
        </p:spPr>
        <p:txBody>
          <a:bodyPr wrap="square" rtlCol="1">
            <a:spAutoFit/>
          </a:bodyPr>
          <a:lstStyle/>
          <a:p>
            <a:pPr>
              <a:lnSpc>
                <a:spcPct val="150000"/>
              </a:lnSpc>
            </a:pPr>
            <a:r>
              <a:rPr lang="fa-IR" sz="2800" b="1" dirty="0">
                <a:cs typeface="0 Soroosh" panose="00000400000000000000" pitchFamily="2" charset="-78"/>
              </a:rPr>
              <a:t>کارت امتيازي فرايندهاي‌داخلي </a:t>
            </a:r>
          </a:p>
        </p:txBody>
      </p:sp>
      <p:sp>
        <p:nvSpPr>
          <p:cNvPr id="21" name="Cross 20"/>
          <p:cNvSpPr/>
          <p:nvPr/>
        </p:nvSpPr>
        <p:spPr>
          <a:xfrm>
            <a:off x="11558482" y="3558254"/>
            <a:ext cx="449943" cy="391886"/>
          </a:xfrm>
          <a:prstGeom prst="plus">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2" name="TextBox 21"/>
          <p:cNvSpPr txBox="1"/>
          <p:nvPr/>
        </p:nvSpPr>
        <p:spPr>
          <a:xfrm>
            <a:off x="5613331" y="4181502"/>
            <a:ext cx="5761164" cy="1938992"/>
          </a:xfrm>
          <a:prstGeom prst="rect">
            <a:avLst/>
          </a:prstGeom>
          <a:noFill/>
        </p:spPr>
        <p:txBody>
          <a:bodyPr wrap="square" rtlCol="1">
            <a:spAutoFit/>
          </a:bodyPr>
          <a:lstStyle/>
          <a:p>
            <a:pPr>
              <a:lnSpc>
                <a:spcPct val="150000"/>
              </a:lnSpc>
            </a:pPr>
            <a:r>
              <a:rPr lang="fa-IR" sz="2000" dirty="0">
                <a:cs typeface="0 Soroosh" panose="00000400000000000000" pitchFamily="2" charset="-78"/>
              </a:rPr>
              <a:t>در جهت ارزيابي‌فرايندهاي مورد نياز در سازمان به‌کارگرفته مي‌شود. </a:t>
            </a:r>
            <a:r>
              <a:rPr lang="fa-IR" sz="2000" dirty="0" smtClean="0">
                <a:cs typeface="0 Soroosh" panose="00000400000000000000" pitchFamily="2" charset="-78"/>
              </a:rPr>
              <a:t> در </a:t>
            </a:r>
            <a:r>
              <a:rPr lang="fa-IR" sz="2000" dirty="0">
                <a:cs typeface="0 Soroosh" panose="00000400000000000000" pitchFamily="2" charset="-78"/>
              </a:rPr>
              <a:t>اين منظر سازمان‌ها ‌بايد فرايندهايي را مشخص </a:t>
            </a:r>
            <a:r>
              <a:rPr lang="fa-IR" sz="2000" dirty="0" smtClean="0">
                <a:cs typeface="0 Soroosh" panose="00000400000000000000" pitchFamily="2" charset="-78"/>
              </a:rPr>
              <a:t>نمايند که </a:t>
            </a:r>
            <a:r>
              <a:rPr lang="fa-IR" sz="2000" dirty="0">
                <a:cs typeface="0 Soroosh" panose="00000400000000000000" pitchFamily="2" charset="-78"/>
              </a:rPr>
              <a:t>با </a:t>
            </a:r>
            <a:r>
              <a:rPr lang="fa-IR" sz="2000" dirty="0" smtClean="0">
                <a:cs typeface="0 Soroosh" panose="00000400000000000000" pitchFamily="2" charset="-78"/>
              </a:rPr>
              <a:t>برتري  </a:t>
            </a:r>
            <a:r>
              <a:rPr lang="fa-IR" sz="2000" dirty="0">
                <a:cs typeface="0 Soroosh" panose="00000400000000000000" pitchFamily="2" charset="-78"/>
              </a:rPr>
              <a:t>يافتن در آن‌ها، بتوانند به  </a:t>
            </a:r>
            <a:r>
              <a:rPr lang="fa-IR" sz="2000" dirty="0">
                <a:solidFill>
                  <a:srgbClr val="FF0000"/>
                </a:solidFill>
                <a:cs typeface="0 Soroosh" panose="00000400000000000000" pitchFamily="2" charset="-78"/>
              </a:rPr>
              <a:t>ارزش  ‌آفريني   براي مشتريان و   نهايتاً </a:t>
            </a:r>
            <a:r>
              <a:rPr lang="fa-IR" sz="2000" dirty="0" smtClean="0">
                <a:solidFill>
                  <a:srgbClr val="FF0000"/>
                </a:solidFill>
                <a:cs typeface="0 Soroosh" panose="00000400000000000000" pitchFamily="2" charset="-78"/>
              </a:rPr>
              <a:t>سهامداران </a:t>
            </a:r>
            <a:r>
              <a:rPr lang="fa-IR" sz="2000" dirty="0">
                <a:cs typeface="0 Soroosh" panose="00000400000000000000" pitchFamily="2" charset="-78"/>
              </a:rPr>
              <a:t>خود </a:t>
            </a:r>
            <a:r>
              <a:rPr lang="fa-IR" sz="2000" dirty="0" smtClean="0">
                <a:cs typeface="0 Soroosh" panose="00000400000000000000" pitchFamily="2" charset="-78"/>
              </a:rPr>
              <a:t>ادامه ‌دهند</a:t>
            </a:r>
            <a:r>
              <a:rPr lang="fa-IR" sz="2000" dirty="0">
                <a:cs typeface="0 Soroosh" panose="00000400000000000000" pitchFamily="2" charset="-78"/>
              </a:rPr>
              <a:t>.</a:t>
            </a:r>
            <a:endParaRPr lang="fa-IR" sz="2000" b="1" dirty="0">
              <a:cs typeface="0 Soroosh" panose="00000400000000000000" pitchFamily="2" charset="-78"/>
            </a:endParaRPr>
          </a:p>
        </p:txBody>
      </p:sp>
      <p:sp>
        <p:nvSpPr>
          <p:cNvPr id="23" name="Striped Right Arrow 22"/>
          <p:cNvSpPr/>
          <p:nvPr/>
        </p:nvSpPr>
        <p:spPr>
          <a:xfrm rot="10800000">
            <a:off x="11435823" y="4311428"/>
            <a:ext cx="572602" cy="405916"/>
          </a:xfrm>
          <a:prstGeom prst="stripedRightArrow">
            <a:avLst/>
          </a:prstGeom>
          <a:solidFill>
            <a:schemeClr val="accent1">
              <a:lumMod val="7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24" name="Picture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4760" y="1379236"/>
            <a:ext cx="3482229" cy="231726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5" name="Picture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4760" y="4120603"/>
            <a:ext cx="3482229" cy="23870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02982018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0" y="0"/>
            <a:ext cx="12192001" cy="1175657"/>
          </a:xfrm>
          <a:prstGeom prst="roundRect">
            <a:avLst/>
          </a:prstGeom>
          <a:solidFill>
            <a:srgbClr val="002060"/>
          </a:solidFill>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dirty="0"/>
          </a:p>
        </p:txBody>
      </p:sp>
      <p:sp>
        <p:nvSpPr>
          <p:cNvPr id="32" name="Rounded Rectangle 31"/>
          <p:cNvSpPr/>
          <p:nvPr/>
        </p:nvSpPr>
        <p:spPr>
          <a:xfrm>
            <a:off x="9837108" y="286353"/>
            <a:ext cx="1982764" cy="785611"/>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8" name="TextBox 47"/>
          <p:cNvSpPr txBox="1"/>
          <p:nvPr/>
        </p:nvSpPr>
        <p:spPr>
          <a:xfrm>
            <a:off x="2327421" y="1379236"/>
            <a:ext cx="9047074" cy="523220"/>
          </a:xfrm>
          <a:prstGeom prst="rect">
            <a:avLst/>
          </a:prstGeom>
          <a:noFill/>
        </p:spPr>
        <p:txBody>
          <a:bodyPr wrap="square" rtlCol="1">
            <a:spAutoFit/>
          </a:bodyPr>
          <a:lstStyle/>
          <a:p>
            <a:r>
              <a:rPr lang="fa-IR" sz="2800" b="1" dirty="0" smtClean="0">
                <a:cs typeface="0 Soroosh" panose="00000400000000000000" pitchFamily="2" charset="-78"/>
              </a:rPr>
              <a:t>کارت امتیازی دانش ، رشد و یادگیری</a:t>
            </a:r>
            <a:endParaRPr lang="fa-IR" sz="2800" b="1" dirty="0">
              <a:cs typeface="0 Soroosh" panose="00000400000000000000" pitchFamily="2" charset="-78"/>
            </a:endParaRPr>
          </a:p>
        </p:txBody>
      </p:sp>
      <p:sp>
        <p:nvSpPr>
          <p:cNvPr id="49" name="Cross 48"/>
          <p:cNvSpPr/>
          <p:nvPr/>
        </p:nvSpPr>
        <p:spPr>
          <a:xfrm>
            <a:off x="11497153" y="1440791"/>
            <a:ext cx="449943" cy="391886"/>
          </a:xfrm>
          <a:prstGeom prst="plus">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9" name="Rounded Rectangle 28"/>
          <p:cNvSpPr/>
          <p:nvPr/>
        </p:nvSpPr>
        <p:spPr>
          <a:xfrm>
            <a:off x="7482215" y="186338"/>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0" name="Rounded Rectangle 29"/>
          <p:cNvSpPr/>
          <p:nvPr/>
        </p:nvSpPr>
        <p:spPr>
          <a:xfrm>
            <a:off x="2794736" y="207273"/>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1" name="Rounded Rectangle 30"/>
          <p:cNvSpPr/>
          <p:nvPr/>
        </p:nvSpPr>
        <p:spPr>
          <a:xfrm>
            <a:off x="5121547" y="195022"/>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3" name="Rounded Rectangle 32"/>
          <p:cNvSpPr/>
          <p:nvPr/>
        </p:nvSpPr>
        <p:spPr>
          <a:xfrm>
            <a:off x="405986" y="173650"/>
            <a:ext cx="1982764" cy="78561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0" name="TextBox 69"/>
          <p:cNvSpPr txBox="1"/>
          <p:nvPr/>
        </p:nvSpPr>
        <p:spPr>
          <a:xfrm>
            <a:off x="7590988" y="403161"/>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ضرورت مدل</a:t>
            </a:r>
            <a:endParaRPr lang="fa-IR" dirty="0">
              <a:solidFill>
                <a:schemeClr val="bg1"/>
              </a:solidFill>
              <a:cs typeface="B Titr" panose="00000700000000000000" pitchFamily="2" charset="-78"/>
            </a:endParaRPr>
          </a:p>
        </p:txBody>
      </p:sp>
      <p:sp>
        <p:nvSpPr>
          <p:cNvPr id="34" name="TextBox 33"/>
          <p:cNvSpPr txBox="1"/>
          <p:nvPr/>
        </p:nvSpPr>
        <p:spPr>
          <a:xfrm>
            <a:off x="2903509" y="412147"/>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نمونه موردی</a:t>
            </a:r>
            <a:endParaRPr lang="fa-IR" dirty="0">
              <a:solidFill>
                <a:schemeClr val="bg1"/>
              </a:solidFill>
              <a:cs typeface="B Titr" panose="00000700000000000000" pitchFamily="2" charset="-78"/>
            </a:endParaRPr>
          </a:p>
        </p:txBody>
      </p:sp>
      <p:sp>
        <p:nvSpPr>
          <p:cNvPr id="35" name="TextBox 34"/>
          <p:cNvSpPr txBox="1"/>
          <p:nvPr/>
        </p:nvSpPr>
        <p:spPr>
          <a:xfrm>
            <a:off x="5230320" y="390614"/>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نرم افزار</a:t>
            </a:r>
            <a:r>
              <a:rPr lang="en-US" dirty="0" smtClean="0">
                <a:solidFill>
                  <a:schemeClr val="bg1"/>
                </a:solidFill>
                <a:cs typeface="B Titr" panose="00000700000000000000" pitchFamily="2" charset="-78"/>
              </a:rPr>
              <a:t>(BSC)</a:t>
            </a:r>
            <a:endParaRPr lang="fa-IR" dirty="0">
              <a:solidFill>
                <a:schemeClr val="bg1"/>
              </a:solidFill>
              <a:cs typeface="B Titr" panose="00000700000000000000" pitchFamily="2" charset="-78"/>
            </a:endParaRPr>
          </a:p>
        </p:txBody>
      </p:sp>
      <p:sp>
        <p:nvSpPr>
          <p:cNvPr id="36" name="TextBox 35"/>
          <p:cNvSpPr txBox="1"/>
          <p:nvPr/>
        </p:nvSpPr>
        <p:spPr>
          <a:xfrm>
            <a:off x="514759" y="348723"/>
            <a:ext cx="1765218" cy="369332"/>
          </a:xfrm>
          <a:prstGeom prst="rect">
            <a:avLst/>
          </a:prstGeom>
          <a:noFill/>
        </p:spPr>
        <p:txBody>
          <a:bodyPr wrap="square" rtlCol="1">
            <a:spAutoFit/>
          </a:bodyPr>
          <a:lstStyle/>
          <a:p>
            <a:pPr algn="ctr"/>
            <a:r>
              <a:rPr lang="fa-IR" dirty="0" smtClean="0">
                <a:solidFill>
                  <a:schemeClr val="bg1"/>
                </a:solidFill>
                <a:cs typeface="B Titr" panose="00000700000000000000" pitchFamily="2" charset="-78"/>
              </a:rPr>
              <a:t>خروجی ها</a:t>
            </a:r>
            <a:endParaRPr lang="fa-IR" dirty="0">
              <a:solidFill>
                <a:schemeClr val="bg1"/>
              </a:solidFill>
              <a:cs typeface="B Titr" panose="00000700000000000000" pitchFamily="2" charset="-78"/>
            </a:endParaRPr>
          </a:p>
        </p:txBody>
      </p:sp>
      <p:sp>
        <p:nvSpPr>
          <p:cNvPr id="37" name="TextBox 36"/>
          <p:cNvSpPr txBox="1"/>
          <p:nvPr/>
        </p:nvSpPr>
        <p:spPr>
          <a:xfrm>
            <a:off x="9847864" y="510545"/>
            <a:ext cx="1874261" cy="369332"/>
          </a:xfrm>
          <a:prstGeom prst="rect">
            <a:avLst/>
          </a:prstGeom>
          <a:noFill/>
        </p:spPr>
        <p:txBody>
          <a:bodyPr wrap="square" rtlCol="1">
            <a:spAutoFit/>
          </a:bodyPr>
          <a:lstStyle/>
          <a:p>
            <a:pPr algn="ctr"/>
            <a:r>
              <a:rPr lang="fa-IR" dirty="0" smtClean="0">
                <a:solidFill>
                  <a:srgbClr val="FF0000"/>
                </a:solidFill>
                <a:cs typeface="B Titr" panose="00000700000000000000" pitchFamily="2" charset="-78"/>
              </a:rPr>
              <a:t>معرفی و مراحل مدل</a:t>
            </a:r>
            <a:endParaRPr lang="fa-IR" dirty="0">
              <a:solidFill>
                <a:srgbClr val="FF0000"/>
              </a:solidFill>
              <a:cs typeface="B Titr" panose="00000700000000000000" pitchFamily="2" charset="-78"/>
            </a:endParaRPr>
          </a:p>
        </p:txBody>
      </p:sp>
      <p:sp>
        <p:nvSpPr>
          <p:cNvPr id="17" name="TextBox 16"/>
          <p:cNvSpPr txBox="1"/>
          <p:nvPr/>
        </p:nvSpPr>
        <p:spPr>
          <a:xfrm>
            <a:off x="4571999" y="2106035"/>
            <a:ext cx="6863823" cy="3785652"/>
          </a:xfrm>
          <a:prstGeom prst="rect">
            <a:avLst/>
          </a:prstGeom>
          <a:noFill/>
        </p:spPr>
        <p:txBody>
          <a:bodyPr wrap="square" rtlCol="1">
            <a:spAutoFit/>
          </a:bodyPr>
          <a:lstStyle/>
          <a:p>
            <a:pPr algn="just">
              <a:lnSpc>
                <a:spcPct val="150000"/>
              </a:lnSpc>
            </a:pPr>
            <a:r>
              <a:rPr lang="fa-IR" sz="2000" dirty="0">
                <a:cs typeface="0 Soroosh" panose="00000400000000000000" pitchFamily="2" charset="-78"/>
              </a:rPr>
              <a:t> اين وجه بر نحوه‌ي آموزش کارکنان ، کسب دانش و چگونگي استفاده از </a:t>
            </a:r>
            <a:r>
              <a:rPr lang="fa-IR" sz="2000" dirty="0" smtClean="0">
                <a:cs typeface="0 Soroosh" panose="00000400000000000000" pitchFamily="2" charset="-78"/>
              </a:rPr>
              <a:t>آن،به ‌منظور حضور </a:t>
            </a:r>
            <a:r>
              <a:rPr lang="fa-IR" sz="2000" dirty="0">
                <a:cs typeface="0 Soroosh" panose="00000400000000000000" pitchFamily="2" charset="-78"/>
              </a:rPr>
              <a:t>و بقاء در بازار رقابتي موجود، تمركز مي‌نمايد. وقتي شما اهداف و معيارهاي مربوط به منظر مشتري </a:t>
            </a:r>
            <a:r>
              <a:rPr lang="fa-IR" sz="2000" dirty="0" smtClean="0">
                <a:cs typeface="0 Soroosh" panose="00000400000000000000" pitchFamily="2" charset="-78"/>
              </a:rPr>
              <a:t> و </a:t>
            </a:r>
            <a:r>
              <a:rPr lang="fa-IR" sz="2000" dirty="0">
                <a:cs typeface="0 Soroosh" panose="00000400000000000000" pitchFamily="2" charset="-78"/>
              </a:rPr>
              <a:t>فرايندهاي داخلي را تعيين مي‌نماييد، بلافاصله متوجه </a:t>
            </a:r>
            <a:r>
              <a:rPr lang="fa-IR" sz="2000" dirty="0">
                <a:solidFill>
                  <a:srgbClr val="FF0000"/>
                </a:solidFill>
                <a:cs typeface="0 Soroosh" panose="00000400000000000000" pitchFamily="2" charset="-78"/>
              </a:rPr>
              <a:t>شکاف </a:t>
            </a:r>
            <a:r>
              <a:rPr lang="fa-IR" sz="2000" dirty="0" smtClean="0">
                <a:solidFill>
                  <a:srgbClr val="FF0000"/>
                </a:solidFill>
                <a:cs typeface="0 Soroosh" panose="00000400000000000000" pitchFamily="2" charset="-78"/>
              </a:rPr>
              <a:t> موجود </a:t>
            </a:r>
            <a:r>
              <a:rPr lang="fa-IR" sz="2000" dirty="0">
                <a:solidFill>
                  <a:srgbClr val="FF0000"/>
                </a:solidFill>
                <a:cs typeface="0 Soroosh" panose="00000400000000000000" pitchFamily="2" charset="-78"/>
              </a:rPr>
              <a:t>بين مهارت‌ها </a:t>
            </a:r>
            <a:r>
              <a:rPr lang="fa-IR" sz="2000" dirty="0" smtClean="0">
                <a:solidFill>
                  <a:srgbClr val="FF0000"/>
                </a:solidFill>
                <a:cs typeface="0 Soroosh" panose="00000400000000000000" pitchFamily="2" charset="-78"/>
              </a:rPr>
              <a:t>وقابليت‌هاي </a:t>
            </a:r>
            <a:r>
              <a:rPr lang="fa-IR" sz="2000" dirty="0">
                <a:solidFill>
                  <a:srgbClr val="FF0000"/>
                </a:solidFill>
                <a:cs typeface="0 Soroosh" panose="00000400000000000000" pitchFamily="2" charset="-78"/>
              </a:rPr>
              <a:t>مورد نياز کارکنان </a:t>
            </a:r>
            <a:r>
              <a:rPr lang="fa-IR" sz="2000" dirty="0">
                <a:cs typeface="0 Soroosh" panose="00000400000000000000" pitchFamily="2" charset="-78"/>
              </a:rPr>
              <a:t>و سطح </a:t>
            </a:r>
            <a:r>
              <a:rPr lang="fa-IR" sz="2000" dirty="0" smtClean="0">
                <a:cs typeface="0 Soroosh" panose="00000400000000000000" pitchFamily="2" charset="-78"/>
              </a:rPr>
              <a:t>فعلي </a:t>
            </a:r>
            <a:r>
              <a:rPr lang="fa-IR" sz="2000" dirty="0">
                <a:cs typeface="0 Soroosh" panose="00000400000000000000" pitchFamily="2" charset="-78"/>
              </a:rPr>
              <a:t>مهارتها و قابليتها مي‌شويد</a:t>
            </a:r>
            <a:r>
              <a:rPr lang="fa-IR" sz="2000" dirty="0" smtClean="0">
                <a:cs typeface="0 Soroosh" panose="00000400000000000000" pitchFamily="2" charset="-78"/>
              </a:rPr>
              <a:t>.</a:t>
            </a:r>
            <a:endParaRPr lang="fa-IR" sz="2000" dirty="0">
              <a:cs typeface="0 Soroosh" panose="00000400000000000000" pitchFamily="2" charset="-78"/>
            </a:endParaRPr>
          </a:p>
          <a:p>
            <a:pPr algn="just">
              <a:lnSpc>
                <a:spcPct val="150000"/>
              </a:lnSpc>
            </a:pPr>
            <a:r>
              <a:rPr lang="fa-IR" sz="2000" dirty="0">
                <a:cs typeface="0 Soroosh" panose="00000400000000000000" pitchFamily="2" charset="-78"/>
              </a:rPr>
              <a:t>بنابراين اهداف و معيارهاي اين منظر بايد در جهت </a:t>
            </a:r>
            <a:r>
              <a:rPr lang="fa-IR" sz="2000" dirty="0">
                <a:solidFill>
                  <a:srgbClr val="FF0000"/>
                </a:solidFill>
                <a:cs typeface="0 Soroosh" panose="00000400000000000000" pitchFamily="2" charset="-78"/>
              </a:rPr>
              <a:t>پر کردن اين شکاف ها </a:t>
            </a:r>
            <a:r>
              <a:rPr lang="fa-IR" sz="2000" dirty="0">
                <a:cs typeface="0 Soroosh" panose="00000400000000000000" pitchFamily="2" charset="-78"/>
              </a:rPr>
              <a:t>و فاصله‌ها تعيين‌گردند و در ادمه معيارهاي مناسبي براي کنترل پيشرفت آنها نيز تعيين شود.</a:t>
            </a:r>
            <a:endParaRPr lang="fa-IR" sz="2000" b="1" dirty="0">
              <a:cs typeface="0 Soroosh" panose="00000400000000000000" pitchFamily="2" charset="-78"/>
            </a:endParaRPr>
          </a:p>
        </p:txBody>
      </p:sp>
      <p:sp>
        <p:nvSpPr>
          <p:cNvPr id="18" name="Striped Right Arrow 17"/>
          <p:cNvSpPr/>
          <p:nvPr/>
        </p:nvSpPr>
        <p:spPr>
          <a:xfrm rot="10800000">
            <a:off x="11435823" y="2235730"/>
            <a:ext cx="572602" cy="405916"/>
          </a:xfrm>
          <a:prstGeom prst="stripedRightArrow">
            <a:avLst/>
          </a:prstGeom>
          <a:solidFill>
            <a:schemeClr val="accent1">
              <a:lumMod val="7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20" name="Picture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6119" y="2641646"/>
            <a:ext cx="4285262" cy="282250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22005850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1451</TotalTime>
  <Words>1715</Words>
  <Application>Microsoft Office PowerPoint</Application>
  <PresentationFormat>Widescreen</PresentationFormat>
  <Paragraphs>230</Paragraphs>
  <Slides>22</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22</vt:i4>
      </vt:variant>
    </vt:vector>
  </HeadingPairs>
  <TitlesOfParts>
    <vt:vector size="32" baseType="lpstr">
      <vt:lpstr>0 Soroosh</vt:lpstr>
      <vt:lpstr>Arial</vt:lpstr>
      <vt:lpstr>B Nazanin</vt:lpstr>
      <vt:lpstr>B Titr</vt:lpstr>
      <vt:lpstr>BMitra</vt:lpstr>
      <vt:lpstr>Calibri</vt:lpstr>
      <vt:lpstr>Calibri Light</vt:lpstr>
      <vt:lpstr>Franklin Gothic Book</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pedram shm</cp:lastModifiedBy>
  <cp:revision>144</cp:revision>
  <dcterms:created xsi:type="dcterms:W3CDTF">2017-12-29T15:30:47Z</dcterms:created>
  <dcterms:modified xsi:type="dcterms:W3CDTF">2019-10-13T15:11:55Z</dcterms:modified>
</cp:coreProperties>
</file>