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69" r:id="rId2"/>
    <p:sldId id="256" r:id="rId3"/>
    <p:sldId id="257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76" r:id="rId15"/>
    <p:sldId id="271" r:id="rId16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79" autoAdjust="0"/>
    <p:restoredTop sz="94671" autoAdjust="0"/>
  </p:normalViewPr>
  <p:slideViewPr>
    <p:cSldViewPr>
      <p:cViewPr varScale="1">
        <p:scale>
          <a:sx n="75" d="100"/>
          <a:sy n="75" d="100"/>
        </p:scale>
        <p:origin x="10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91BF-9721-4FF5-8473-844F21E35AFF}" type="datetimeFigureOut">
              <a:rPr lang="fa-IR" smtClean="0"/>
              <a:t>28/02/1441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2EBA-CE0A-49BB-8BD2-767EE985F85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53499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91BF-9721-4FF5-8473-844F21E35AFF}" type="datetimeFigureOut">
              <a:rPr lang="fa-IR" smtClean="0"/>
              <a:t>28/02/1441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2EBA-CE0A-49BB-8BD2-767EE985F85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00376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91BF-9721-4FF5-8473-844F21E35AFF}" type="datetimeFigureOut">
              <a:rPr lang="fa-IR" smtClean="0"/>
              <a:t>28/02/1441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2EBA-CE0A-49BB-8BD2-767EE985F85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08416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91BF-9721-4FF5-8473-844F21E35AFF}" type="datetimeFigureOut">
              <a:rPr lang="fa-IR" smtClean="0"/>
              <a:t>28/02/1441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2EBA-CE0A-49BB-8BD2-767EE985F857}" type="slidenum">
              <a:rPr lang="fa-IR" smtClean="0"/>
              <a:t>‹#›</a:t>
            </a:fld>
            <a:endParaRPr lang="fa-IR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4532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91BF-9721-4FF5-8473-844F21E35AFF}" type="datetimeFigureOut">
              <a:rPr lang="fa-IR" smtClean="0"/>
              <a:t>28/02/1441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2EBA-CE0A-49BB-8BD2-767EE985F85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160930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91BF-9721-4FF5-8473-844F21E35AFF}" type="datetimeFigureOut">
              <a:rPr lang="fa-IR" smtClean="0"/>
              <a:t>28/02/1441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2EBA-CE0A-49BB-8BD2-767EE985F85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03313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91BF-9721-4FF5-8473-844F21E35AFF}" type="datetimeFigureOut">
              <a:rPr lang="fa-IR" smtClean="0"/>
              <a:t>28/02/1441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2EBA-CE0A-49BB-8BD2-767EE985F85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07890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91BF-9721-4FF5-8473-844F21E35AFF}" type="datetimeFigureOut">
              <a:rPr lang="fa-IR" smtClean="0"/>
              <a:t>28/02/1441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2EBA-CE0A-49BB-8BD2-767EE985F85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354432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91BF-9721-4FF5-8473-844F21E35AFF}" type="datetimeFigureOut">
              <a:rPr lang="fa-IR" smtClean="0"/>
              <a:t>28/02/1441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2EBA-CE0A-49BB-8BD2-767EE985F85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01665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91BF-9721-4FF5-8473-844F21E35AFF}" type="datetimeFigureOut">
              <a:rPr lang="fa-IR" smtClean="0"/>
              <a:t>28/02/1441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2EBA-CE0A-49BB-8BD2-767EE985F85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7398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91BF-9721-4FF5-8473-844F21E35AFF}" type="datetimeFigureOut">
              <a:rPr lang="fa-IR" smtClean="0"/>
              <a:t>28/02/1441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2EBA-CE0A-49BB-8BD2-767EE985F85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74449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91BF-9721-4FF5-8473-844F21E35AFF}" type="datetimeFigureOut">
              <a:rPr lang="fa-IR" smtClean="0"/>
              <a:t>28/02/1441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2EBA-CE0A-49BB-8BD2-767EE985F85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89910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91BF-9721-4FF5-8473-844F21E35AFF}" type="datetimeFigureOut">
              <a:rPr lang="fa-IR" smtClean="0"/>
              <a:t>28/02/1441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2EBA-CE0A-49BB-8BD2-767EE985F85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73849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91BF-9721-4FF5-8473-844F21E35AFF}" type="datetimeFigureOut">
              <a:rPr lang="fa-IR" smtClean="0"/>
              <a:t>28/02/1441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2EBA-CE0A-49BB-8BD2-767EE985F85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8004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91BF-9721-4FF5-8473-844F21E35AFF}" type="datetimeFigureOut">
              <a:rPr lang="fa-IR" smtClean="0"/>
              <a:t>28/02/1441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2EBA-CE0A-49BB-8BD2-767EE985F85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53773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91BF-9721-4FF5-8473-844F21E35AFF}" type="datetimeFigureOut">
              <a:rPr lang="fa-IR" smtClean="0"/>
              <a:t>28/02/1441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2EBA-CE0A-49BB-8BD2-767EE985F85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5120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91BF-9721-4FF5-8473-844F21E35AFF}" type="datetimeFigureOut">
              <a:rPr lang="fa-IR" smtClean="0"/>
              <a:t>28/02/1441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2EBA-CE0A-49BB-8BD2-767EE985F85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83759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E5F691BF-9721-4FF5-8473-844F21E35AFF}" type="datetimeFigureOut">
              <a:rPr lang="fa-IR" smtClean="0"/>
              <a:t>28/02/1441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42EC2EBA-CE0A-49BB-8BD2-767EE985F85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7707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3688" y="2924944"/>
            <a:ext cx="6172200" cy="1368152"/>
          </a:xfrm>
        </p:spPr>
        <p:txBody>
          <a:bodyPr>
            <a:normAutofit/>
          </a:bodyPr>
          <a:lstStyle/>
          <a:p>
            <a:pPr algn="ctr"/>
            <a:r>
              <a:rPr lang="fa-IR" sz="4400" dirty="0" smtClean="0">
                <a:cs typeface="0 Soroosh" panose="00000400000000000000" pitchFamily="2" charset="-78"/>
              </a:rPr>
              <a:t>بررسی نوشهر رادبرن سیتی</a:t>
            </a:r>
            <a:endParaRPr lang="fa-IR" sz="4400" dirty="0">
              <a:cs typeface="0 Soroosh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4476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7715200" cy="5925272"/>
          </a:xfrm>
        </p:spPr>
        <p:txBody>
          <a:bodyPr>
            <a:normAutofit/>
          </a:bodyPr>
          <a:lstStyle/>
          <a:p>
            <a:r>
              <a:rPr lang="fa-IR" b="1" dirty="0" smtClean="0">
                <a:cs typeface="B Nazanin" pitchFamily="2" charset="-78"/>
              </a:rPr>
              <a:t>بخش مراکز فرهنگی و آموزشی</a:t>
            </a:r>
          </a:p>
          <a:p>
            <a:pPr marL="0" indent="0">
              <a:buNone/>
            </a:pPr>
            <a:endParaRPr lang="fa-IR" sz="1800" b="1" dirty="0" smtClean="0">
              <a:cs typeface="B Nazanin" pitchFamily="2" charset="-78"/>
            </a:endParaRPr>
          </a:p>
          <a:p>
            <a:pPr marL="0" indent="0">
              <a:buNone/>
            </a:pPr>
            <a:r>
              <a:rPr lang="fa-IR" sz="2000" b="1" dirty="0" smtClean="0">
                <a:cs typeface="B Nazanin" pitchFamily="2" charset="-78"/>
              </a:rPr>
              <a:t>رادبرن  </a:t>
            </a:r>
            <a:r>
              <a:rPr lang="fa-IR" sz="1800" b="1" dirty="0" smtClean="0">
                <a:cs typeface="B Nazanin" pitchFamily="2" charset="-78"/>
              </a:rPr>
              <a:t>                قرارگیری تمامی مدرسه‌ها </a:t>
            </a:r>
            <a:r>
              <a:rPr lang="fa-IR" sz="1800" b="1" dirty="0">
                <a:cs typeface="B Nazanin" pitchFamily="2" charset="-78"/>
              </a:rPr>
              <a:t>و </a:t>
            </a:r>
            <a:r>
              <a:rPr lang="fa-IR" sz="1800" b="1" dirty="0" smtClean="0">
                <a:cs typeface="B Nazanin" pitchFamily="2" charset="-78"/>
              </a:rPr>
              <a:t>فروشگاه‌ها در قسمت‌هاى  ورودى واحدهاى</a:t>
            </a:r>
          </a:p>
          <a:p>
            <a:pPr marL="0" indent="0"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   مسکونی</a:t>
            </a:r>
          </a:p>
          <a:p>
            <a:pPr marL="0" indent="0">
              <a:buNone/>
            </a:pPr>
            <a:r>
              <a:rPr lang="fa-IR" sz="1800" b="1" dirty="0" smtClean="0">
                <a:cs typeface="B Nazanin" pitchFamily="2" charset="-78"/>
              </a:rPr>
              <a:t>                               قرار گیری پارک </a:t>
            </a:r>
            <a:r>
              <a:rPr lang="fa-IR" sz="1800" b="1" dirty="0">
                <a:cs typeface="B Nazanin" pitchFamily="2" charset="-78"/>
              </a:rPr>
              <a:t>در مرکز </a:t>
            </a:r>
            <a:r>
              <a:rPr lang="fa-IR" sz="1800" b="1" dirty="0" smtClean="0">
                <a:cs typeface="B Nazanin" pitchFamily="2" charset="-78"/>
              </a:rPr>
              <a:t>بلوک ‌هاى بزرگ به ‌عنوان  برترين نقطه محله</a:t>
            </a:r>
          </a:p>
          <a:p>
            <a:pPr marL="0" indent="0"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</a:t>
            </a:r>
          </a:p>
          <a:p>
            <a:pPr marL="0" indent="0">
              <a:buNone/>
            </a:pPr>
            <a:endParaRPr lang="fa-IR" sz="1800" b="1" dirty="0" smtClean="0">
              <a:cs typeface="B Nazanin" pitchFamily="2" charset="-78"/>
            </a:endParaRPr>
          </a:p>
          <a:p>
            <a:pPr marL="0" indent="0">
              <a:buNone/>
            </a:pPr>
            <a:r>
              <a:rPr lang="fa-IR" sz="2000" b="1" dirty="0" smtClean="0">
                <a:cs typeface="B Nazanin" pitchFamily="2" charset="-78"/>
              </a:rPr>
              <a:t>نظریه </a:t>
            </a:r>
            <a:r>
              <a:rPr lang="fa-IR" sz="2000" b="1" dirty="0">
                <a:cs typeface="B Nazanin" pitchFamily="2" charset="-78"/>
              </a:rPr>
              <a:t>واحد همسایگی            </a:t>
            </a:r>
            <a:r>
              <a:rPr lang="fa-IR" sz="2000" b="1" dirty="0" smtClean="0">
                <a:cs typeface="B Nazanin" pitchFamily="2" charset="-78"/>
              </a:rPr>
              <a:t>      </a:t>
            </a:r>
            <a:r>
              <a:rPr lang="fa-IR" sz="1800" b="1" dirty="0" smtClean="0">
                <a:cs typeface="B Nazanin" pitchFamily="2" charset="-78"/>
              </a:rPr>
              <a:t>یک </a:t>
            </a:r>
            <a:r>
              <a:rPr lang="fa-IR" sz="1800" b="1" dirty="0">
                <a:cs typeface="B Nazanin" pitchFamily="2" charset="-78"/>
              </a:rPr>
              <a:t>مدرسه </a:t>
            </a:r>
            <a:r>
              <a:rPr lang="fa-IR" sz="1800" b="1" dirty="0" smtClean="0">
                <a:cs typeface="B Nazanin" pitchFamily="2" charset="-78"/>
              </a:rPr>
              <a:t>ابتدایی</a:t>
            </a:r>
            <a:r>
              <a:rPr lang="fa-IR" sz="1800" b="1" dirty="0">
                <a:cs typeface="B Nazanin" pitchFamily="2" charset="-78"/>
              </a:rPr>
              <a:t> در </a:t>
            </a:r>
            <a:r>
              <a:rPr lang="fa-IR" sz="1800" b="1" dirty="0" smtClean="0">
                <a:cs typeface="B Nazanin" pitchFamily="2" charset="-78"/>
              </a:rPr>
              <a:t>مرکزشهر</a:t>
            </a:r>
          </a:p>
          <a:p>
            <a:pPr marL="0" indent="0"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1800" b="1" dirty="0" smtClean="0">
                <a:cs typeface="B Nazanin" pitchFamily="2" charset="-78"/>
              </a:rPr>
              <a:t>                                                                مدرسه </a:t>
            </a:r>
            <a:r>
              <a:rPr lang="fa-IR" sz="1800" b="1" dirty="0">
                <a:cs typeface="B Nazanin" pitchFamily="2" charset="-78"/>
              </a:rPr>
              <a:t>درمیان فضای </a:t>
            </a:r>
            <a:r>
              <a:rPr lang="fa-IR" sz="1800" b="1" dirty="0" smtClean="0">
                <a:cs typeface="B Nazanin" pitchFamily="2" charset="-78"/>
              </a:rPr>
              <a:t>سبز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1800" b="1" dirty="0" smtClean="0">
                <a:cs typeface="B Nazanin" pitchFamily="2" charset="-78"/>
              </a:rPr>
              <a:t>                                                           ساختمان </a:t>
            </a:r>
            <a:r>
              <a:rPr lang="fa-IR" sz="1800" b="1" dirty="0">
                <a:cs typeface="B Nazanin" pitchFamily="2" charset="-78"/>
              </a:rPr>
              <a:t>های مذهبی، پارک، مرکز </a:t>
            </a:r>
            <a:r>
              <a:rPr lang="fa-IR" sz="1800" b="1" dirty="0" smtClean="0">
                <a:cs typeface="B Nazanin" pitchFamily="2" charset="-78"/>
              </a:rPr>
              <a:t>فرهنگی</a:t>
            </a:r>
          </a:p>
          <a:p>
            <a:pPr marL="0" indent="0">
              <a:buNone/>
            </a:pPr>
            <a:r>
              <a:rPr lang="fa-IR" sz="1800" b="1" dirty="0" smtClean="0">
                <a:cs typeface="B Nazanin" pitchFamily="2" charset="-78"/>
              </a:rPr>
              <a:t>                                      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a-IR" sz="1800" b="1" dirty="0" smtClean="0">
                <a:cs typeface="B Nazanin" pitchFamily="2" charset="-78"/>
              </a:rPr>
              <a:t>                                                                     عملکردی فرهنگی</a:t>
            </a:r>
            <a:endParaRPr lang="fa-IR" sz="1800" b="1" dirty="0">
              <a:cs typeface="B Nazanin" pitchFamily="2" charset="-78"/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6684928" y="1340768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5" name="Left Arrow 4"/>
          <p:cNvSpPr/>
          <p:nvPr/>
        </p:nvSpPr>
        <p:spPr>
          <a:xfrm>
            <a:off x="6684928" y="1988840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7" name="Left Arrow 6"/>
          <p:cNvSpPr/>
          <p:nvPr/>
        </p:nvSpPr>
        <p:spPr>
          <a:xfrm>
            <a:off x="5508104" y="3128856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9" name="Down Arrow 8"/>
          <p:cNvSpPr/>
          <p:nvPr/>
        </p:nvSpPr>
        <p:spPr>
          <a:xfrm>
            <a:off x="3707904" y="3515770"/>
            <a:ext cx="526673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0" name="Left Arrow 9"/>
          <p:cNvSpPr/>
          <p:nvPr/>
        </p:nvSpPr>
        <p:spPr>
          <a:xfrm>
            <a:off x="5316776" y="4401108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11" name="Down Arrow 10"/>
          <p:cNvSpPr/>
          <p:nvPr/>
        </p:nvSpPr>
        <p:spPr>
          <a:xfrm>
            <a:off x="3444567" y="4897101"/>
            <a:ext cx="526673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8358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610380"/>
            <a:ext cx="7643192" cy="5853264"/>
          </a:xfrm>
        </p:spPr>
        <p:txBody>
          <a:bodyPr/>
          <a:lstStyle/>
          <a:p>
            <a:r>
              <a:rPr lang="fa-IR" b="1" dirty="0" smtClean="0">
                <a:cs typeface="B Nazanin" pitchFamily="2" charset="-78"/>
              </a:rPr>
              <a:t>بخش </a:t>
            </a:r>
            <a:r>
              <a:rPr lang="fa-IR" b="1" dirty="0">
                <a:cs typeface="B Nazanin" pitchFamily="2" charset="-78"/>
              </a:rPr>
              <a:t>کاربری </a:t>
            </a:r>
            <a:r>
              <a:rPr lang="fa-IR" b="1" dirty="0" smtClean="0">
                <a:cs typeface="B Nazanin" pitchFamily="2" charset="-78"/>
              </a:rPr>
              <a:t>مسکونی</a:t>
            </a:r>
          </a:p>
          <a:p>
            <a:pPr marL="0" indent="0">
              <a:buNone/>
            </a:pPr>
            <a:endParaRPr lang="fa-IR" sz="2000" b="1" dirty="0">
              <a:cs typeface="B Nazanin" pitchFamily="2" charset="-78"/>
            </a:endParaRPr>
          </a:p>
          <a:p>
            <a:pPr marL="0" indent="0">
              <a:buNone/>
            </a:pPr>
            <a:r>
              <a:rPr lang="fa-IR" sz="2000" b="1" dirty="0" smtClean="0">
                <a:cs typeface="B Nazanin" pitchFamily="2" charset="-78"/>
              </a:rPr>
              <a:t>رادبرن</a:t>
            </a:r>
            <a:r>
              <a:rPr lang="fa-IR" sz="2000" dirty="0" smtClean="0">
                <a:cs typeface="B Nazanin" pitchFamily="2" charset="-78"/>
              </a:rPr>
              <a:t>                   </a:t>
            </a:r>
            <a:r>
              <a:rPr lang="fa-IR" sz="2000" b="1" dirty="0" smtClean="0">
                <a:cs typeface="B Nazanin" pitchFamily="2" charset="-78"/>
              </a:rPr>
              <a:t>اساس شکل گیری آن، </a:t>
            </a:r>
            <a:r>
              <a:rPr lang="fa-IR" sz="2000" b="1" dirty="0">
                <a:cs typeface="B Nazanin" pitchFamily="2" charset="-78"/>
              </a:rPr>
              <a:t>ایده بلوک های بزرگ مسکونی است</a:t>
            </a:r>
            <a:endParaRPr lang="fa-IR" sz="2000" b="1" dirty="0" smtClean="0">
              <a:cs typeface="B Nazanin" pitchFamily="2" charset="-78"/>
            </a:endParaRPr>
          </a:p>
          <a:p>
            <a:pPr marL="0" indent="0">
              <a:buNone/>
            </a:pPr>
            <a:r>
              <a:rPr lang="fa-IR" sz="2000" b="1" dirty="0" smtClean="0">
                <a:cs typeface="B Nazanin" pitchFamily="2" charset="-78"/>
              </a:rPr>
              <a:t>                                 خانه‌ها به ‌صورت </a:t>
            </a:r>
            <a:r>
              <a:rPr lang="fa-IR" sz="2000" b="1" dirty="0">
                <a:cs typeface="B Nazanin" pitchFamily="2" charset="-78"/>
              </a:rPr>
              <a:t>گروهى ايجاد </a:t>
            </a:r>
            <a:r>
              <a:rPr lang="fa-IR" sz="2000" b="1" dirty="0" smtClean="0">
                <a:cs typeface="B Nazanin" pitchFamily="2" charset="-78"/>
              </a:rPr>
              <a:t>مى‌شوند</a:t>
            </a:r>
          </a:p>
          <a:p>
            <a:pPr marL="0" indent="0">
              <a:buNone/>
            </a:pPr>
            <a:r>
              <a:rPr lang="fa-IR" sz="2000" b="1" dirty="0">
                <a:cs typeface="B Nazanin" pitchFamily="2" charset="-78"/>
              </a:rPr>
              <a:t> </a:t>
            </a:r>
            <a:r>
              <a:rPr lang="fa-IR" sz="2000" b="1" dirty="0" smtClean="0">
                <a:cs typeface="B Nazanin" pitchFamily="2" charset="-78"/>
              </a:rPr>
              <a:t>                               خانه‌هاى </a:t>
            </a:r>
            <a:r>
              <a:rPr lang="fa-IR" sz="2000" b="1" dirty="0">
                <a:cs typeface="B Nazanin" pitchFamily="2" charset="-78"/>
              </a:rPr>
              <a:t>متصل به هم، داراى گاراژهاى مشترک هستند</a:t>
            </a:r>
          </a:p>
          <a:p>
            <a:pPr marL="0" indent="0">
              <a:buNone/>
            </a:pPr>
            <a:endParaRPr lang="fa-IR" sz="2000" dirty="0" smtClean="0">
              <a:cs typeface="B Nazanin" pitchFamily="2" charset="-78"/>
            </a:endParaRPr>
          </a:p>
          <a:p>
            <a:pPr marL="0" indent="0">
              <a:buNone/>
            </a:pPr>
            <a:endParaRPr lang="fa-IR" sz="2000" dirty="0">
              <a:cs typeface="B Nazanin" pitchFamily="2" charset="-78"/>
            </a:endParaRPr>
          </a:p>
          <a:p>
            <a:pPr marL="0" indent="0">
              <a:buNone/>
            </a:pPr>
            <a:r>
              <a:rPr lang="fa-IR" sz="2000" b="1" dirty="0" smtClean="0">
                <a:cs typeface="B Nazanin" pitchFamily="2" charset="-78"/>
              </a:rPr>
              <a:t>نظریه </a:t>
            </a:r>
            <a:r>
              <a:rPr lang="fa-IR" sz="2000" b="1" dirty="0">
                <a:cs typeface="B Nazanin" pitchFamily="2" charset="-78"/>
              </a:rPr>
              <a:t>واحد همسایگی</a:t>
            </a:r>
            <a:r>
              <a:rPr lang="fa-IR" sz="2000" b="1" dirty="0" smtClean="0">
                <a:cs typeface="B Nazanin" pitchFamily="2" charset="-78"/>
              </a:rPr>
              <a:t>                   </a:t>
            </a:r>
            <a:r>
              <a:rPr lang="fa-IR" sz="1800" b="1" dirty="0" smtClean="0">
                <a:cs typeface="B Nazanin" pitchFamily="2" charset="-78"/>
              </a:rPr>
              <a:t>منطقه </a:t>
            </a:r>
            <a:r>
              <a:rPr lang="fa-IR" sz="1800" b="1" dirty="0">
                <a:cs typeface="B Nazanin" pitchFamily="2" charset="-78"/>
              </a:rPr>
              <a:t>واحدهای مسکونی جهت </a:t>
            </a:r>
            <a:r>
              <a:rPr lang="fa-IR" sz="1800" b="1" dirty="0" smtClean="0">
                <a:cs typeface="B Nazanin" pitchFamily="2" charset="-78"/>
              </a:rPr>
              <a:t>سکونت ۱۰۰ خانوار  یا</a:t>
            </a:r>
          </a:p>
          <a:p>
            <a:pPr marL="0" indent="0"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                               ۵۰۰۰ نفر</a:t>
            </a:r>
          </a:p>
          <a:p>
            <a:pPr marL="0" indent="0">
              <a:buNone/>
            </a:pPr>
            <a:r>
              <a:rPr lang="fa-IR" sz="2000" dirty="0" smtClean="0">
                <a:cs typeface="B Nazanin" pitchFamily="2" charset="-78"/>
              </a:rPr>
              <a:t>                                               </a:t>
            </a:r>
            <a:r>
              <a:rPr lang="fa-IR" sz="2000" b="1" dirty="0">
                <a:cs typeface="B Nazanin" pitchFamily="2" charset="-78"/>
              </a:rPr>
              <a:t>بلوک ها بر اساس نوع اسکان و بعد </a:t>
            </a:r>
            <a:r>
              <a:rPr lang="fa-IR" sz="2000" b="1" dirty="0" smtClean="0">
                <a:cs typeface="B Nazanin" pitchFamily="2" charset="-78"/>
              </a:rPr>
              <a:t>خانوار تفکیک</a:t>
            </a:r>
          </a:p>
          <a:p>
            <a:pPr marL="0" indent="0">
              <a:buNone/>
            </a:pPr>
            <a:r>
              <a:rPr lang="fa-IR" sz="2000" b="1" dirty="0">
                <a:cs typeface="B Nazanin" pitchFamily="2" charset="-78"/>
              </a:rPr>
              <a:t> </a:t>
            </a:r>
            <a:r>
              <a:rPr lang="fa-IR" sz="2000" b="1" dirty="0" smtClean="0">
                <a:cs typeface="B Nazanin" pitchFamily="2" charset="-78"/>
              </a:rPr>
              <a:t>                                                    شده است</a:t>
            </a:r>
          </a:p>
          <a:p>
            <a:pPr marL="0" indent="0">
              <a:buNone/>
            </a:pPr>
            <a:r>
              <a:rPr lang="fa-IR" sz="2000" dirty="0">
                <a:cs typeface="B Nazanin" pitchFamily="2" charset="-78"/>
              </a:rPr>
              <a:t>                                       </a:t>
            </a:r>
            <a:r>
              <a:rPr lang="fa-IR" sz="2000" dirty="0" smtClean="0">
                <a:cs typeface="B Nazanin" pitchFamily="2" charset="-78"/>
              </a:rPr>
              <a:t>       </a:t>
            </a:r>
            <a:r>
              <a:rPr lang="fa-IR" sz="2000" b="1" dirty="0" smtClean="0">
                <a:cs typeface="B Nazanin" pitchFamily="2" charset="-78"/>
              </a:rPr>
              <a:t>بخشی </a:t>
            </a:r>
            <a:r>
              <a:rPr lang="fa-IR" sz="2000" b="1" dirty="0">
                <a:cs typeface="B Nazanin" pitchFamily="2" charset="-78"/>
              </a:rPr>
              <a:t>از افراد مالک دائمی هستند و </a:t>
            </a:r>
            <a:r>
              <a:rPr lang="fa-IR" sz="2000" b="1" dirty="0" smtClean="0">
                <a:cs typeface="B Nazanin" pitchFamily="2" charset="-78"/>
              </a:rPr>
              <a:t>بخشی  اجاره</a:t>
            </a:r>
          </a:p>
          <a:p>
            <a:pPr marL="0" indent="0">
              <a:buNone/>
            </a:pPr>
            <a:r>
              <a:rPr lang="fa-IR" sz="2000" b="1" dirty="0">
                <a:cs typeface="B Nazanin" pitchFamily="2" charset="-78"/>
              </a:rPr>
              <a:t> </a:t>
            </a:r>
            <a:r>
              <a:rPr lang="fa-IR" sz="2000" b="1" dirty="0" smtClean="0">
                <a:cs typeface="B Nazanin" pitchFamily="2" charset="-78"/>
              </a:rPr>
              <a:t>                                                  نشین </a:t>
            </a:r>
            <a:r>
              <a:rPr lang="fa-IR" sz="2000" b="1" dirty="0">
                <a:cs typeface="B Nazanin" pitchFamily="2" charset="-78"/>
              </a:rPr>
              <a:t>و یا ساکن موقت </a:t>
            </a:r>
            <a:endParaRPr lang="fa-IR" sz="2000" b="1" dirty="0" smtClean="0">
              <a:cs typeface="B Nazanin" pitchFamily="2" charset="-78"/>
            </a:endParaRPr>
          </a:p>
          <a:p>
            <a:pPr marL="0" indent="0">
              <a:buNone/>
            </a:pPr>
            <a:r>
              <a:rPr lang="fa-IR" sz="2000" b="1" dirty="0">
                <a:cs typeface="B Nazanin" pitchFamily="2" charset="-78"/>
              </a:rPr>
              <a:t> </a:t>
            </a:r>
          </a:p>
        </p:txBody>
      </p:sp>
      <p:sp>
        <p:nvSpPr>
          <p:cNvPr id="4" name="Left Arrow 3"/>
          <p:cNvSpPr/>
          <p:nvPr/>
        </p:nvSpPr>
        <p:spPr>
          <a:xfrm>
            <a:off x="6588224" y="1412776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6" name="Left Arrow 5"/>
          <p:cNvSpPr/>
          <p:nvPr/>
        </p:nvSpPr>
        <p:spPr>
          <a:xfrm>
            <a:off x="6444208" y="1844824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7" name="Left Arrow 6"/>
          <p:cNvSpPr/>
          <p:nvPr/>
        </p:nvSpPr>
        <p:spPr>
          <a:xfrm>
            <a:off x="6444208" y="2276872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8" name="Left Arrow 7"/>
          <p:cNvSpPr/>
          <p:nvPr/>
        </p:nvSpPr>
        <p:spPr>
          <a:xfrm>
            <a:off x="5316776" y="3356992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9" name="Left Arrow 8"/>
          <p:cNvSpPr/>
          <p:nvPr/>
        </p:nvSpPr>
        <p:spPr>
          <a:xfrm>
            <a:off x="5316776" y="4077072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10" name="Left Arrow 9"/>
          <p:cNvSpPr/>
          <p:nvPr/>
        </p:nvSpPr>
        <p:spPr>
          <a:xfrm>
            <a:off x="5316776" y="4844752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22233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778098"/>
          </a:xfrm>
        </p:spPr>
        <p:txBody>
          <a:bodyPr/>
          <a:lstStyle/>
          <a:p>
            <a:pPr algn="r"/>
            <a:r>
              <a:rPr lang="fa-IR" dirty="0" smtClean="0">
                <a:cs typeface="0 Soroosh" panose="00000400000000000000" pitchFamily="2" charset="-78"/>
              </a:rPr>
              <a:t>کاربری دبستان و پارکها</a:t>
            </a:r>
            <a:endParaRPr lang="fa-IR" dirty="0">
              <a:cs typeface="0 Soro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715200" cy="52051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a-IR" sz="2000" b="1" dirty="0" smtClean="0">
                <a:cs typeface="B Nazanin" pitchFamily="2" charset="-78"/>
              </a:rPr>
              <a:t>رادبرن                 </a:t>
            </a:r>
            <a:r>
              <a:rPr lang="fa-IR" sz="1800" b="1" dirty="0">
                <a:cs typeface="B Nazanin" pitchFamily="2" charset="-78"/>
              </a:rPr>
              <a:t>محدودۀ هر واحد از مرکز دبستان تا شعاع ۴۰۰ متر می </a:t>
            </a:r>
            <a:r>
              <a:rPr lang="fa-IR" sz="1800" b="1" dirty="0" smtClean="0">
                <a:cs typeface="B Nazanin" pitchFamily="2" charset="-78"/>
              </a:rPr>
              <a:t>باشد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  </a:t>
            </a:r>
            <a:r>
              <a:rPr lang="fa-IR" sz="1800" b="1" dirty="0">
                <a:cs typeface="B Nazanin" pitchFamily="2" charset="-78"/>
              </a:rPr>
              <a:t>فضای سبز اهمیت زیادی </a:t>
            </a:r>
            <a:r>
              <a:rPr lang="fa-IR" sz="1800" b="1" dirty="0" smtClean="0">
                <a:cs typeface="B Nazanin" pitchFamily="2" charset="-78"/>
              </a:rPr>
              <a:t>دارد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  </a:t>
            </a:r>
            <a:r>
              <a:rPr lang="fa-IR" sz="1800" b="1" dirty="0">
                <a:cs typeface="B Nazanin" pitchFamily="2" charset="-78"/>
              </a:rPr>
              <a:t>تأمین سلامت بچه ها و جلوگیری از حوادث ناگوار، پیاده روهای ویژه ای </a:t>
            </a:r>
            <a:r>
              <a:rPr lang="fa-IR" sz="1800" b="1" dirty="0" smtClean="0">
                <a:cs typeface="B Nazanin" pitchFamily="2" charset="-78"/>
              </a:rPr>
              <a:t>ساخته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  شده </a:t>
            </a:r>
            <a:r>
              <a:rPr lang="fa-IR" sz="1800" b="1" dirty="0">
                <a:cs typeface="B Nazanin" pitchFamily="2" charset="-78"/>
              </a:rPr>
              <a:t>است که دور ازمسیر ماشین هاست</a:t>
            </a:r>
            <a:r>
              <a:rPr lang="fa-IR" sz="1800" dirty="0" smtClean="0">
                <a:cs typeface="B Nazanin" pitchFamily="2" charset="-78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fa-IR" sz="1800" b="1" dirty="0">
              <a:cs typeface="B Nazanin" pitchFamily="2" charset="-7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a-IR" sz="2000" b="1" dirty="0">
                <a:cs typeface="B Nazanin" pitchFamily="2" charset="-78"/>
              </a:rPr>
              <a:t>نظریه واحد </a:t>
            </a:r>
            <a:r>
              <a:rPr lang="fa-IR" sz="2000" b="1" dirty="0" smtClean="0">
                <a:cs typeface="B Nazanin" pitchFamily="2" charset="-78"/>
              </a:rPr>
              <a:t>همسایگی                   </a:t>
            </a:r>
            <a:r>
              <a:rPr lang="fa-IR" sz="1800" b="1" dirty="0">
                <a:cs typeface="B Nazanin" pitchFamily="2" charset="-78"/>
              </a:rPr>
              <a:t>دبستان به عنوان هستۀ اصلی در </a:t>
            </a:r>
            <a:r>
              <a:rPr lang="fa-IR" sz="1800" b="1" dirty="0" smtClean="0">
                <a:cs typeface="B Nazanin" pitchFamily="2" charset="-78"/>
              </a:rPr>
              <a:t>مرکز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                               </a:t>
            </a:r>
            <a:r>
              <a:rPr lang="fa-IR" sz="1800" b="1" dirty="0">
                <a:cs typeface="B Nazanin" pitchFamily="2" charset="-78"/>
              </a:rPr>
              <a:t>فاصله </a:t>
            </a:r>
            <a:r>
              <a:rPr lang="fa-IR" sz="1800" b="1" dirty="0" smtClean="0">
                <a:cs typeface="B Nazanin" pitchFamily="2" charset="-78"/>
              </a:rPr>
              <a:t>دبستان </a:t>
            </a:r>
            <a:r>
              <a:rPr lang="fa-IR" sz="1800" b="1" dirty="0">
                <a:cs typeface="B Nazanin" pitchFamily="2" charset="-78"/>
              </a:rPr>
              <a:t>از واحدهای مسکونی حداکثر تا ۸۰۰ متر </a:t>
            </a:r>
            <a:r>
              <a:rPr lang="fa-IR" sz="1800" b="1" dirty="0" smtClean="0">
                <a:cs typeface="B Nazanin" pitchFamily="2" charset="-78"/>
              </a:rPr>
              <a:t>است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                               فضاهای سبز و زمین </a:t>
            </a:r>
            <a:r>
              <a:rPr lang="fa-IR" sz="1800" b="1" dirty="0">
                <a:cs typeface="B Nazanin" pitchFamily="2" charset="-78"/>
              </a:rPr>
              <a:t>های بازی ۱۰% وسعت هر </a:t>
            </a:r>
            <a:r>
              <a:rPr lang="fa-IR" sz="1800" b="1" dirty="0" smtClean="0">
                <a:cs typeface="B Nazanin" pitchFamily="2" charset="-78"/>
              </a:rPr>
              <a:t>واحد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                               همسایگی </a:t>
            </a:r>
            <a:r>
              <a:rPr lang="fa-IR" sz="1800" b="1" dirty="0">
                <a:cs typeface="B Nazanin" pitchFamily="2" charset="-78"/>
              </a:rPr>
              <a:t>را شامل می </a:t>
            </a:r>
            <a:r>
              <a:rPr lang="fa-IR" sz="1800" b="1" dirty="0" smtClean="0">
                <a:cs typeface="B Nazanin" pitchFamily="2" charset="-78"/>
              </a:rPr>
              <a:t>شوند</a:t>
            </a:r>
          </a:p>
        </p:txBody>
      </p:sp>
      <p:sp>
        <p:nvSpPr>
          <p:cNvPr id="4" name="Left Arrow 3"/>
          <p:cNvSpPr/>
          <p:nvPr/>
        </p:nvSpPr>
        <p:spPr>
          <a:xfrm>
            <a:off x="6684928" y="1268760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5" name="Left Arrow 4"/>
          <p:cNvSpPr/>
          <p:nvPr/>
        </p:nvSpPr>
        <p:spPr>
          <a:xfrm>
            <a:off x="6684928" y="1700808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6" name="Left Arrow 5"/>
          <p:cNvSpPr/>
          <p:nvPr/>
        </p:nvSpPr>
        <p:spPr>
          <a:xfrm>
            <a:off x="6684928" y="2213248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7" name="Left Arrow 6"/>
          <p:cNvSpPr/>
          <p:nvPr/>
        </p:nvSpPr>
        <p:spPr>
          <a:xfrm>
            <a:off x="5292080" y="3789040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8" name="Left Arrow 7"/>
          <p:cNvSpPr/>
          <p:nvPr/>
        </p:nvSpPr>
        <p:spPr>
          <a:xfrm>
            <a:off x="5292080" y="4301480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9" name="Left Arrow 8"/>
          <p:cNvSpPr/>
          <p:nvPr/>
        </p:nvSpPr>
        <p:spPr>
          <a:xfrm>
            <a:off x="5292080" y="4813920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31314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632848" cy="792088"/>
          </a:xfrm>
        </p:spPr>
        <p:txBody>
          <a:bodyPr>
            <a:normAutofit fontScale="90000"/>
          </a:bodyPr>
          <a:lstStyle/>
          <a:p>
            <a:pPr algn="r"/>
            <a:r>
              <a:rPr lang="fa-IR" dirty="0" smtClean="0">
                <a:cs typeface="0 Soroosh" panose="00000400000000000000" pitchFamily="2" charset="-78"/>
              </a:rPr>
              <a:t>شباهت ساختاری الگوی رادبرن با الگوی باغشهر هاوارد</a:t>
            </a:r>
            <a:endParaRPr lang="fa-IR" dirty="0">
              <a:cs typeface="0 Soro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7571184" cy="5277200"/>
          </a:xfrm>
        </p:spPr>
        <p:txBody>
          <a:bodyPr/>
          <a:lstStyle/>
          <a:p>
            <a:pPr marL="0" indent="0">
              <a:buNone/>
            </a:pPr>
            <a:r>
              <a:rPr lang="fa-IR" dirty="0"/>
              <a:t>           </a:t>
            </a:r>
            <a:r>
              <a:rPr lang="fa-IR" sz="1800" b="1" dirty="0">
                <a:cs typeface="B Nazanin" pitchFamily="2" charset="-78"/>
              </a:rPr>
              <a:t>هدف از </a:t>
            </a:r>
            <a:r>
              <a:rPr lang="fa-IR" sz="1800" b="1" dirty="0" smtClean="0">
                <a:cs typeface="B Nazanin" pitchFamily="2" charset="-78"/>
              </a:rPr>
              <a:t>طرح </a:t>
            </a:r>
            <a:r>
              <a:rPr lang="fa-IR" sz="1800" b="1" dirty="0">
                <a:cs typeface="B Nazanin" pitchFamily="2" charset="-78"/>
              </a:rPr>
              <a:t>رادبرن، ايجاد باغ شهرهائى در جوامع متروپلتين (مادر شهر) بوده </a:t>
            </a:r>
            <a:r>
              <a:rPr lang="fa-IR" sz="1800" b="1" dirty="0" smtClean="0">
                <a:cs typeface="B Nazanin" pitchFamily="2" charset="-78"/>
              </a:rPr>
              <a:t>است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در </a:t>
            </a:r>
            <a:r>
              <a:rPr lang="fa-IR" sz="1800" b="1" dirty="0">
                <a:cs typeface="B Nazanin" pitchFamily="2" charset="-78"/>
              </a:rPr>
              <a:t>طرح رادبرن، سعى شده است که مردم به طبيعت نزديک‌تر </a:t>
            </a:r>
            <a:r>
              <a:rPr lang="fa-IR" sz="1800" b="1" dirty="0" smtClean="0">
                <a:cs typeface="B Nazanin" pitchFamily="2" charset="-78"/>
              </a:rPr>
              <a:t>شوند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محوطه‌ سازى برنامه‌ ريزى </a:t>
            </a:r>
            <a:r>
              <a:rPr lang="fa-IR" sz="1800" b="1" dirty="0">
                <a:cs typeface="B Nazanin" pitchFamily="2" charset="-78"/>
              </a:rPr>
              <a:t>شده </a:t>
            </a:r>
            <a:r>
              <a:rPr lang="fa-IR" sz="1800" b="1" dirty="0" smtClean="0">
                <a:cs typeface="B Nazanin" pitchFamily="2" charset="-78"/>
              </a:rPr>
              <a:t>است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</a:t>
            </a:r>
            <a:r>
              <a:rPr lang="fa-IR" sz="1800" b="1" dirty="0">
                <a:cs typeface="B Nazanin" pitchFamily="2" charset="-78"/>
              </a:rPr>
              <a:t>عریض بودن راه کمربندی </a:t>
            </a:r>
            <a:r>
              <a:rPr lang="fa-IR" sz="1800" b="1" dirty="0" smtClean="0">
                <a:cs typeface="B Nazanin" pitchFamily="2" charset="-78"/>
              </a:rPr>
              <a:t> پیرامون واحدهای </a:t>
            </a:r>
            <a:r>
              <a:rPr lang="fa-IR" sz="1800" b="1" dirty="0">
                <a:cs typeface="B Nazanin" pitchFamily="2" charset="-78"/>
              </a:rPr>
              <a:t>همسایگی و عرض کم راه های </a:t>
            </a:r>
            <a:r>
              <a:rPr lang="fa-IR" sz="1800" b="1" dirty="0" smtClean="0">
                <a:cs typeface="B Nazanin" pitchFamily="2" charset="-78"/>
              </a:rPr>
              <a:t>داخلی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بافت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1800" b="1" dirty="0" smtClean="0">
                <a:cs typeface="B Nazanin" pitchFamily="2" charset="-78"/>
              </a:rPr>
              <a:t>                خدمات </a:t>
            </a:r>
            <a:r>
              <a:rPr lang="fa-IR" sz="1800" b="1" dirty="0">
                <a:cs typeface="B Nazanin" pitchFamily="2" charset="-78"/>
              </a:rPr>
              <a:t>درجه یک شهری </a:t>
            </a:r>
            <a:r>
              <a:rPr lang="fa-IR" sz="1800" b="1" dirty="0" smtClean="0">
                <a:cs typeface="B Nazanin" pitchFamily="2" charset="-78"/>
              </a:rPr>
              <a:t>بطور کامل </a:t>
            </a:r>
            <a:r>
              <a:rPr lang="fa-IR" sz="1800" b="1" dirty="0">
                <a:cs typeface="B Nazanin" pitchFamily="2" charset="-78"/>
              </a:rPr>
              <a:t>در واحد همسایگی قرار می گیرد که علاوه بر کاهش چشم گیر سفرهای درون شهری، با توجه به مسافت ۱۰ دقیقه </a:t>
            </a:r>
            <a:r>
              <a:rPr lang="fa-IR" sz="1800" b="1" dirty="0" smtClean="0">
                <a:cs typeface="B Nazanin" pitchFamily="2" charset="-78"/>
              </a:rPr>
              <a:t>ای (800 متر پیاده روی)، </a:t>
            </a:r>
            <a:r>
              <a:rPr lang="fa-IR" sz="1800" b="1" dirty="0">
                <a:cs typeface="B Nazanin" pitchFamily="2" charset="-78"/>
              </a:rPr>
              <a:t>استفاده از اتومبیل را نیز به صفر می رساند. این خدمات برای یک واحد همسایگی شامل مراکز خرید، مراکز مذهبی، کتابخانه و یک مرکز </a:t>
            </a:r>
            <a:r>
              <a:rPr lang="fa-IR" sz="1800" b="1" dirty="0" smtClean="0">
                <a:cs typeface="B Nazanin" pitchFamily="2" charset="-78"/>
              </a:rPr>
              <a:t>اجتماعی می شود.</a:t>
            </a:r>
            <a:endParaRPr lang="fa-IR" sz="1800" b="1" dirty="0">
              <a:cs typeface="B Nazanin" pitchFamily="2" charset="-78"/>
            </a:endParaRPr>
          </a:p>
        </p:txBody>
      </p:sp>
      <p:sp>
        <p:nvSpPr>
          <p:cNvPr id="5" name="Left Arrow 4"/>
          <p:cNvSpPr/>
          <p:nvPr/>
        </p:nvSpPr>
        <p:spPr>
          <a:xfrm>
            <a:off x="7211600" y="1232756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6" name="Left Arrow 5"/>
          <p:cNvSpPr/>
          <p:nvPr/>
        </p:nvSpPr>
        <p:spPr>
          <a:xfrm>
            <a:off x="7211600" y="1772816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7" name="Left Arrow 6"/>
          <p:cNvSpPr/>
          <p:nvPr/>
        </p:nvSpPr>
        <p:spPr>
          <a:xfrm>
            <a:off x="7211600" y="2300435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8" name="Left Arrow 7"/>
          <p:cNvSpPr/>
          <p:nvPr/>
        </p:nvSpPr>
        <p:spPr>
          <a:xfrm>
            <a:off x="7211600" y="2780928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9" name="Left Arrow 8"/>
          <p:cNvSpPr/>
          <p:nvPr/>
        </p:nvSpPr>
        <p:spPr>
          <a:xfrm>
            <a:off x="7244953" y="3645024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95114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846138"/>
            <a:ext cx="6400800" cy="4800600"/>
          </a:xfrm>
        </p:spPr>
      </p:pic>
    </p:spTree>
    <p:extLst>
      <p:ext uri="{BB962C8B-B14F-4D97-AF65-F5344CB8AC3E}">
        <p14:creationId xmlns:p14="http://schemas.microsoft.com/office/powerpoint/2010/main" val="312521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143000"/>
          </a:xfrm>
        </p:spPr>
        <p:txBody>
          <a:bodyPr/>
          <a:lstStyle/>
          <a:p>
            <a:pPr algn="r"/>
            <a:r>
              <a:rPr lang="fa-IR" dirty="0" smtClean="0">
                <a:cs typeface="0 Soroosh" panose="00000400000000000000" pitchFamily="2" charset="-78"/>
              </a:rPr>
              <a:t>منابع</a:t>
            </a:r>
            <a:endParaRPr lang="fa-IR" dirty="0">
              <a:cs typeface="0 Soro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43192" cy="4873752"/>
          </a:xfrm>
        </p:spPr>
        <p:txBody>
          <a:bodyPr/>
          <a:lstStyle/>
          <a:p>
            <a:r>
              <a:rPr lang="fa-IR" dirty="0" smtClean="0">
                <a:cs typeface="B Nazanin" pitchFamily="2" charset="-78"/>
              </a:rPr>
              <a:t>شیعه</a:t>
            </a:r>
            <a:r>
              <a:rPr lang="fa-IR" dirty="0">
                <a:cs typeface="B Nazanin" pitchFamily="2" charset="-78"/>
              </a:rPr>
              <a:t>، اسماعیل/ مقدمه ای بر برنامه ریزی شهری / دانشگاه علم و صنعت/ ۱۳۷۶</a:t>
            </a:r>
          </a:p>
          <a:p>
            <a:r>
              <a:rPr lang="fa-IR" dirty="0" smtClean="0">
                <a:cs typeface="B Nazanin" pitchFamily="2" charset="-78"/>
              </a:rPr>
              <a:t>راینر</a:t>
            </a:r>
            <a:r>
              <a:rPr lang="fa-IR" dirty="0">
                <a:cs typeface="B Nazanin" pitchFamily="2" charset="-78"/>
              </a:rPr>
              <a:t>، توماس/ ترجمۀ نوین تولایی/ زیستگاه‌های اشتراکی آرمانی در برنامه ریزی شهری/ نشر فضا/ </a:t>
            </a:r>
            <a:r>
              <a:rPr lang="fa-IR" dirty="0"/>
              <a:t>۱۳۸۲</a:t>
            </a:r>
          </a:p>
          <a:p>
            <a:r>
              <a:rPr lang="fa-IR" dirty="0" smtClean="0"/>
              <a:t>چندین وبلاگ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76983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1760" y="263476"/>
            <a:ext cx="6172200" cy="648072"/>
          </a:xfrm>
        </p:spPr>
        <p:txBody>
          <a:bodyPr>
            <a:normAutofit fontScale="90000"/>
          </a:bodyPr>
          <a:lstStyle/>
          <a:p>
            <a:pPr algn="r" rtl="0"/>
            <a:r>
              <a:rPr lang="fa-IR" dirty="0">
                <a:cs typeface="B Nazanin" pitchFamily="2" charset="-78"/>
              </a:rPr>
              <a:t>مقدمه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996968"/>
            <a:ext cx="6982544" cy="5456368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fa-IR" sz="2200" dirty="0" smtClean="0">
                <a:solidFill>
                  <a:schemeClr val="tx1"/>
                </a:solidFill>
                <a:cs typeface="B Nazanin" pitchFamily="2" charset="-78"/>
              </a:rPr>
              <a:t>دوران بعد از انقلاب صنعتی                   </a:t>
            </a:r>
            <a:r>
              <a:rPr lang="fa-IR" sz="1900" dirty="0" smtClean="0">
                <a:solidFill>
                  <a:schemeClr val="tx1"/>
                </a:solidFill>
                <a:cs typeface="B Nazanin" pitchFamily="2" charset="-78"/>
              </a:rPr>
              <a:t>انباشته شدن شهرهای صنعتی از</a:t>
            </a:r>
          </a:p>
          <a:p>
            <a:pPr algn="r"/>
            <a:r>
              <a:rPr lang="fa-IR" sz="1900" dirty="0">
                <a:solidFill>
                  <a:schemeClr val="tx1"/>
                </a:solidFill>
                <a:cs typeface="B Nazanin" pitchFamily="2" charset="-78"/>
              </a:rPr>
              <a:t> </a:t>
            </a:r>
            <a:r>
              <a:rPr lang="fa-IR" sz="1900" dirty="0" smtClean="0">
                <a:solidFill>
                  <a:schemeClr val="tx1"/>
                </a:solidFill>
                <a:cs typeface="B Nazanin" pitchFamily="2" charset="-78"/>
              </a:rPr>
              <a:t>                                                                   جمعیت شاغل </a:t>
            </a:r>
          </a:p>
          <a:p>
            <a:pPr algn="r"/>
            <a:r>
              <a:rPr lang="fa-IR" sz="1900" dirty="0" smtClean="0">
                <a:solidFill>
                  <a:schemeClr val="tx1"/>
                </a:solidFill>
                <a:cs typeface="B Nazanin" pitchFamily="2" charset="-78"/>
              </a:rPr>
              <a:t>                                                                   توسعه ماشینیزم       </a:t>
            </a:r>
          </a:p>
          <a:p>
            <a:pPr algn="r"/>
            <a:endParaRPr lang="fa-IR" dirty="0">
              <a:solidFill>
                <a:schemeClr val="tx1"/>
              </a:solidFill>
              <a:cs typeface="B Nazanin" pitchFamily="2" charset="-78"/>
            </a:endParaRPr>
          </a:p>
          <a:p>
            <a:pPr algn="r"/>
            <a:endParaRPr lang="fa-IR" dirty="0" smtClean="0">
              <a:solidFill>
                <a:schemeClr val="tx1"/>
              </a:solidFill>
              <a:cs typeface="B Nazanin" pitchFamily="2" charset="-78"/>
            </a:endParaRPr>
          </a:p>
          <a:p>
            <a:pPr algn="r"/>
            <a:r>
              <a:rPr lang="fa-IR" sz="2200" dirty="0" smtClean="0">
                <a:solidFill>
                  <a:schemeClr val="tx1"/>
                </a:solidFill>
                <a:cs typeface="B Nazanin" pitchFamily="2" charset="-78"/>
              </a:rPr>
              <a:t>             مطرح شدن دیدگاه های متفاوت در رابطه با توسعه شهرها</a:t>
            </a:r>
          </a:p>
          <a:p>
            <a:pPr algn="r" rtl="0"/>
            <a:endParaRPr lang="en-US" dirty="0" smtClean="0">
              <a:solidFill>
                <a:schemeClr val="tx1"/>
              </a:solidFill>
              <a:cs typeface="B Nazanin" pitchFamily="2" charset="-78"/>
            </a:endParaRPr>
          </a:p>
          <a:p>
            <a:pPr algn="r" rtl="0"/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 </a:t>
            </a:r>
          </a:p>
          <a:p>
            <a:pPr marL="285750" indent="-285750" algn="r">
              <a:buFont typeface="Courier New" pitchFamily="49" charset="0"/>
              <a:buChar char="o"/>
            </a:pPr>
            <a:r>
              <a:rPr lang="fa-IR" sz="2600" dirty="0" smtClean="0">
                <a:solidFill>
                  <a:schemeClr val="tx1"/>
                </a:solidFill>
                <a:cs typeface="B Nazanin" pitchFamily="2" charset="-78"/>
              </a:rPr>
              <a:t> </a:t>
            </a:r>
            <a:r>
              <a:rPr lang="fa-IR" sz="2200" dirty="0" smtClean="0">
                <a:solidFill>
                  <a:schemeClr val="tx1"/>
                </a:solidFill>
                <a:cs typeface="B Nazanin" pitchFamily="2" charset="-78"/>
              </a:rPr>
              <a:t>شکل گیری نظریه ها و جنبش های اصلاح طلبانه </a:t>
            </a:r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:</a:t>
            </a:r>
          </a:p>
          <a:p>
            <a:pPr marL="285750" indent="-285750" algn="r">
              <a:buBlip>
                <a:blip r:embed="rId2"/>
              </a:buBlip>
            </a:pPr>
            <a:r>
              <a:rPr lang="fa-IR" sz="1900" dirty="0" smtClean="0">
                <a:solidFill>
                  <a:schemeClr val="tx1"/>
                </a:solidFill>
                <a:cs typeface="B Nazanin" pitchFamily="2" charset="-78"/>
              </a:rPr>
              <a:t>اصلاح ساختار فضایی شهرها</a:t>
            </a:r>
          </a:p>
          <a:p>
            <a:pPr marL="285750" indent="-285750" algn="r">
              <a:buBlip>
                <a:blip r:embed="rId2"/>
              </a:buBlip>
            </a:pPr>
            <a:r>
              <a:rPr lang="fa-IR" sz="1900" dirty="0" smtClean="0">
                <a:solidFill>
                  <a:schemeClr val="tx1"/>
                </a:solidFill>
                <a:cs typeface="B Nazanin" pitchFamily="2" charset="-78"/>
              </a:rPr>
              <a:t>حذف </a:t>
            </a:r>
            <a:r>
              <a:rPr lang="fa-IR" sz="1900" dirty="0">
                <a:solidFill>
                  <a:schemeClr val="tx1"/>
                </a:solidFill>
                <a:cs typeface="B Nazanin" pitchFamily="2" charset="-78"/>
              </a:rPr>
              <a:t>معضلات و مشکلات شهرها و برگردان آرامش گذشته به آنها </a:t>
            </a:r>
            <a:endParaRPr lang="fa-IR" sz="1900" dirty="0" smtClean="0">
              <a:solidFill>
                <a:schemeClr val="tx1"/>
              </a:solidFill>
              <a:cs typeface="B Nazanin" pitchFamily="2" charset="-78"/>
            </a:endParaRPr>
          </a:p>
          <a:p>
            <a:pPr algn="r"/>
            <a:r>
              <a:rPr lang="fa-IR" sz="2200" dirty="0">
                <a:solidFill>
                  <a:schemeClr val="tx1"/>
                </a:solidFill>
                <a:cs typeface="B Nazanin" pitchFamily="2" charset="-78"/>
              </a:rPr>
              <a:t> </a:t>
            </a:r>
            <a:r>
              <a:rPr lang="fa-IR" sz="2200" dirty="0" smtClean="0">
                <a:solidFill>
                  <a:schemeClr val="tx1"/>
                </a:solidFill>
                <a:cs typeface="B Nazanin" pitchFamily="2" charset="-78"/>
              </a:rPr>
              <a:t>                    </a:t>
            </a:r>
          </a:p>
          <a:p>
            <a:pPr algn="r"/>
            <a:r>
              <a:rPr lang="fa-IR" sz="2200" dirty="0">
                <a:solidFill>
                  <a:schemeClr val="tx1"/>
                </a:solidFill>
                <a:cs typeface="B Nazanin" pitchFamily="2" charset="-78"/>
              </a:rPr>
              <a:t> </a:t>
            </a:r>
            <a:r>
              <a:rPr lang="fa-IR" sz="2200" dirty="0" smtClean="0">
                <a:solidFill>
                  <a:schemeClr val="tx1"/>
                </a:solidFill>
                <a:cs typeface="B Nazanin" pitchFamily="2" charset="-78"/>
              </a:rPr>
              <a:t>                             نظریه </a:t>
            </a:r>
            <a:r>
              <a:rPr lang="fa-IR" sz="2200" dirty="0">
                <a:solidFill>
                  <a:schemeClr val="tx1"/>
                </a:solidFill>
                <a:cs typeface="B Nazanin" pitchFamily="2" charset="-78"/>
              </a:rPr>
              <a:t>ها و جنبش های اصلاح </a:t>
            </a:r>
            <a:r>
              <a:rPr lang="fa-IR" sz="2200" dirty="0" smtClean="0">
                <a:solidFill>
                  <a:schemeClr val="tx1"/>
                </a:solidFill>
                <a:cs typeface="B Nazanin" pitchFamily="2" charset="-78"/>
              </a:rPr>
              <a:t>طلبانه    </a:t>
            </a:r>
          </a:p>
          <a:p>
            <a:pPr algn="ctr"/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                                     </a:t>
            </a:r>
          </a:p>
          <a:p>
            <a:pPr algn="ctr"/>
            <a:endParaRPr lang="fa-IR" dirty="0">
              <a:solidFill>
                <a:schemeClr val="tx1"/>
              </a:solidFill>
              <a:cs typeface="B Nazanin" pitchFamily="2" charset="-78"/>
            </a:endParaRPr>
          </a:p>
          <a:p>
            <a:pPr algn="r"/>
            <a:r>
              <a:rPr lang="fa-IR" sz="2200" dirty="0" smtClean="0">
                <a:solidFill>
                  <a:schemeClr val="tx1"/>
                </a:solidFill>
                <a:cs typeface="B Nazanin" pitchFamily="2" charset="-78"/>
              </a:rPr>
              <a:t>                          </a:t>
            </a:r>
            <a:r>
              <a:rPr lang="fa-IR" sz="1900" dirty="0">
                <a:solidFill>
                  <a:schemeClr val="tx1"/>
                </a:solidFill>
                <a:cs typeface="B Nazanin" pitchFamily="2" charset="-78"/>
              </a:rPr>
              <a:t>نظریه باغشهر </a:t>
            </a:r>
            <a:r>
              <a:rPr lang="fa-IR" sz="1900" dirty="0" smtClean="0">
                <a:solidFill>
                  <a:schemeClr val="tx1"/>
                </a:solidFill>
                <a:cs typeface="B Nazanin" pitchFamily="2" charset="-78"/>
              </a:rPr>
              <a:t>                      </a:t>
            </a:r>
            <a:r>
              <a:rPr lang="fa-IR" sz="1900" dirty="0">
                <a:solidFill>
                  <a:schemeClr val="tx1"/>
                </a:solidFill>
                <a:cs typeface="B Nazanin" pitchFamily="2" charset="-78"/>
              </a:rPr>
              <a:t>نظریه واحد همسایگی</a:t>
            </a:r>
          </a:p>
          <a:p>
            <a:pPr algn="r"/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   </a:t>
            </a:r>
          </a:p>
        </p:txBody>
      </p:sp>
      <p:sp>
        <p:nvSpPr>
          <p:cNvPr id="4" name="Left Arrow 3"/>
          <p:cNvSpPr/>
          <p:nvPr/>
        </p:nvSpPr>
        <p:spPr>
          <a:xfrm>
            <a:off x="5243765" y="980728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sp>
        <p:nvSpPr>
          <p:cNvPr id="11" name="Down Arrow 10"/>
          <p:cNvSpPr/>
          <p:nvPr/>
        </p:nvSpPr>
        <p:spPr>
          <a:xfrm>
            <a:off x="5627461" y="2852936"/>
            <a:ext cx="526673" cy="4780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2" name="Down Arrow 11"/>
          <p:cNvSpPr/>
          <p:nvPr/>
        </p:nvSpPr>
        <p:spPr>
          <a:xfrm>
            <a:off x="4166725" y="1988840"/>
            <a:ext cx="526673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3" name="Left Arrow 12"/>
          <p:cNvSpPr/>
          <p:nvPr/>
        </p:nvSpPr>
        <p:spPr>
          <a:xfrm>
            <a:off x="5243765" y="1556792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sp>
        <p:nvSpPr>
          <p:cNvPr id="17" name="Down Arrow 16"/>
          <p:cNvSpPr/>
          <p:nvPr/>
        </p:nvSpPr>
        <p:spPr>
          <a:xfrm>
            <a:off x="3611200" y="5121266"/>
            <a:ext cx="526673" cy="4060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8" name="Down Arrow 17"/>
          <p:cNvSpPr/>
          <p:nvPr/>
        </p:nvSpPr>
        <p:spPr>
          <a:xfrm>
            <a:off x="6096602" y="5118269"/>
            <a:ext cx="526673" cy="4060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23085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548680"/>
            <a:ext cx="7643192" cy="57423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a-IR" sz="2000" b="1" dirty="0" smtClean="0">
                <a:cs typeface="B Nazanin" pitchFamily="2" charset="-78"/>
              </a:rPr>
              <a:t>نظریه باغشهر                     </a:t>
            </a:r>
            <a:r>
              <a:rPr lang="fa-IR" sz="1800" b="1" dirty="0" smtClean="0">
                <a:cs typeface="B Nazanin" pitchFamily="2" charset="-78"/>
              </a:rPr>
              <a:t>1928- 1850</a:t>
            </a:r>
            <a:endParaRPr lang="fa-IR" sz="1800" b="1" dirty="0">
              <a:cs typeface="B Nazanin" pitchFamily="2" charset="-78"/>
            </a:endParaRPr>
          </a:p>
          <a:p>
            <a:pPr marL="0" indent="0"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                   ابنز هاوارد</a:t>
            </a:r>
          </a:p>
          <a:p>
            <a:pPr marL="0" indent="0"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                    تحت تاثیر                  </a:t>
            </a:r>
            <a:r>
              <a:rPr lang="fa-IR" sz="1800" b="1" dirty="0">
                <a:cs typeface="B Nazanin" pitchFamily="2" charset="-78"/>
              </a:rPr>
              <a:t>دید‌گاهی </a:t>
            </a:r>
            <a:r>
              <a:rPr lang="fa-IR" sz="1800" b="1" dirty="0" smtClean="0">
                <a:cs typeface="B Nazanin" pitchFamily="2" charset="-78"/>
              </a:rPr>
              <a:t>آرمان‌شهر‌گرایانه</a:t>
            </a:r>
          </a:p>
          <a:p>
            <a:pPr marL="0" indent="0"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                                                         درباره </a:t>
            </a:r>
            <a:r>
              <a:rPr lang="fa-IR" sz="1800" b="1" dirty="0">
                <a:cs typeface="B Nazanin" pitchFamily="2" charset="-78"/>
              </a:rPr>
              <a:t>شهر‌های </a:t>
            </a:r>
            <a:r>
              <a:rPr lang="fa-IR" sz="1800" b="1" dirty="0" smtClean="0">
                <a:cs typeface="B Nazanin" pitchFamily="2" charset="-78"/>
              </a:rPr>
              <a:t>آینده</a:t>
            </a:r>
          </a:p>
          <a:p>
            <a:pPr marL="0" indent="0">
              <a:buNone/>
            </a:pPr>
            <a:r>
              <a:rPr lang="fa-IR" sz="1800" b="1" dirty="0">
                <a:cs typeface="B Nazanin" pitchFamily="2" charset="-78"/>
              </a:rPr>
              <a:t>                                                              </a:t>
            </a:r>
            <a:r>
              <a:rPr lang="fa-IR" sz="1800" b="1" dirty="0" smtClean="0">
                <a:cs typeface="B Nazanin" pitchFamily="2" charset="-78"/>
              </a:rPr>
              <a:t>                       اندیشه‌های سوسیالیستی</a:t>
            </a:r>
          </a:p>
          <a:p>
            <a:pPr marL="0" indent="0">
              <a:buNone/>
            </a:pPr>
            <a:endParaRPr lang="fa-IR" sz="1800" dirty="0">
              <a:cs typeface="B Nazanin" pitchFamily="2" charset="-78"/>
            </a:endParaRPr>
          </a:p>
          <a:p>
            <a:pPr>
              <a:buFont typeface="Courier New" pitchFamily="49" charset="0"/>
              <a:buChar char="o"/>
            </a:pPr>
            <a:r>
              <a:rPr lang="fa-IR" sz="2000" b="1" dirty="0">
                <a:cs typeface="B Nazanin" pitchFamily="2" charset="-78"/>
              </a:rPr>
              <a:t>توصیفی از </a:t>
            </a:r>
            <a:r>
              <a:rPr lang="fa-IR" sz="2000" b="1" dirty="0" smtClean="0">
                <a:cs typeface="B Nazanin" pitchFamily="2" charset="-78"/>
              </a:rPr>
              <a:t>باغشهر از ابنز هاوارد</a:t>
            </a:r>
          </a:p>
          <a:p>
            <a:pPr marL="0" indent="0">
              <a:buNone/>
            </a:pPr>
            <a:r>
              <a:rPr lang="fa-IR" sz="1800" dirty="0" smtClean="0">
                <a:cs typeface="B Nazanin" pitchFamily="2" charset="-78"/>
              </a:rPr>
              <a:t>           </a:t>
            </a:r>
            <a:r>
              <a:rPr lang="fa-IR" sz="1800" b="1" dirty="0" smtClean="0">
                <a:cs typeface="B Nazanin" pitchFamily="2" charset="-78"/>
              </a:rPr>
              <a:t>شهری طراحی </a:t>
            </a:r>
            <a:r>
              <a:rPr lang="fa-IR" sz="1800" b="1" dirty="0">
                <a:cs typeface="B Nazanin" pitchFamily="2" charset="-78"/>
              </a:rPr>
              <a:t>شده </a:t>
            </a:r>
            <a:r>
              <a:rPr lang="fa-IR" sz="1800" b="1" dirty="0" smtClean="0">
                <a:cs typeface="B Nazanin" pitchFamily="2" charset="-78"/>
              </a:rPr>
              <a:t>برای ساکنانش برای </a:t>
            </a:r>
            <a:r>
              <a:rPr lang="fa-IR" sz="1800" b="1" dirty="0">
                <a:cs typeface="B Nazanin" pitchFamily="2" charset="-78"/>
              </a:rPr>
              <a:t>زندگی و شرایط کاری </a:t>
            </a:r>
            <a:r>
              <a:rPr lang="fa-IR" sz="1800" b="1" dirty="0" smtClean="0">
                <a:cs typeface="B Nazanin" pitchFamily="2" charset="-78"/>
              </a:rPr>
              <a:t>سالم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1800" b="1" dirty="0" smtClean="0">
                <a:cs typeface="B Nazanin" pitchFamily="2" charset="-78"/>
              </a:rPr>
              <a:t>             احاطه شده توسط کمربندی روستایی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زمین‌ها املاک </a:t>
            </a:r>
            <a:r>
              <a:rPr lang="fa-IR" sz="1800" b="1" dirty="0">
                <a:cs typeface="B Nazanin" pitchFamily="2" charset="-78"/>
              </a:rPr>
              <a:t>عمومی‌اند </a:t>
            </a:r>
            <a:r>
              <a:rPr lang="fa-IR" sz="1800" b="1" dirty="0" smtClean="0">
                <a:cs typeface="B Nazanin" pitchFamily="2" charset="-78"/>
              </a:rPr>
              <a:t>و یا </a:t>
            </a:r>
            <a:r>
              <a:rPr lang="fa-IR" sz="1800" b="1" dirty="0">
                <a:cs typeface="B Nazanin" pitchFamily="2" charset="-78"/>
              </a:rPr>
              <a:t>توسط یک </a:t>
            </a:r>
            <a:r>
              <a:rPr lang="fa-IR" sz="1800" b="1" dirty="0" smtClean="0">
                <a:cs typeface="B Nazanin" pitchFamily="2" charset="-78"/>
              </a:rPr>
              <a:t>فرد به </a:t>
            </a:r>
            <a:r>
              <a:rPr lang="fa-IR" sz="1800" b="1" dirty="0">
                <a:cs typeface="B Nazanin" pitchFamily="2" charset="-78"/>
              </a:rPr>
              <a:t>نمایندگی از </a:t>
            </a:r>
            <a:r>
              <a:rPr lang="fa-IR" sz="1800" b="1" dirty="0" smtClean="0">
                <a:cs typeface="B Nazanin" pitchFamily="2" charset="-78"/>
              </a:rPr>
              <a:t>جامعه</a:t>
            </a:r>
          </a:p>
          <a:p>
            <a:pPr marL="0" indent="0"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ساکنان </a:t>
            </a:r>
            <a:r>
              <a:rPr lang="fa-IR" sz="1800" b="1" dirty="0">
                <a:cs typeface="B Nazanin" pitchFamily="2" charset="-78"/>
              </a:rPr>
              <a:t>آن اداره می‌شوند</a:t>
            </a:r>
            <a:r>
              <a:rPr lang="fa-IR" sz="1800" b="1" dirty="0" smtClean="0">
                <a:cs typeface="B Nazanin" pitchFamily="2" charset="-78"/>
              </a:rPr>
              <a:t>.</a:t>
            </a:r>
          </a:p>
          <a:p>
            <a:pPr>
              <a:buFont typeface="Courier New" pitchFamily="49" charset="0"/>
              <a:buChar char="o"/>
            </a:pPr>
            <a:endParaRPr lang="fa-IR" sz="1800" b="1" dirty="0" smtClean="0">
              <a:cs typeface="B Nazanin" pitchFamily="2" charset="-78"/>
            </a:endParaRPr>
          </a:p>
          <a:p>
            <a:pPr>
              <a:buFont typeface="Courier New" pitchFamily="49" charset="0"/>
              <a:buChar char="o"/>
            </a:pPr>
            <a:r>
              <a:rPr lang="fa-IR" sz="2000" b="1" dirty="0">
                <a:cs typeface="B Nazanin" pitchFamily="2" charset="-78"/>
              </a:rPr>
              <a:t>هدف باغشهر         </a:t>
            </a:r>
            <a:r>
              <a:rPr lang="fa-IR" sz="2000" b="1" dirty="0" smtClean="0">
                <a:cs typeface="B Nazanin" pitchFamily="2" charset="-78"/>
              </a:rPr>
              <a:t>   </a:t>
            </a:r>
            <a:r>
              <a:rPr lang="fa-IR" sz="1800" b="1" dirty="0" smtClean="0">
                <a:cs typeface="B Nazanin" pitchFamily="2" charset="-78"/>
              </a:rPr>
              <a:t>حفظ ترکیبی </a:t>
            </a:r>
            <a:r>
              <a:rPr lang="fa-IR" sz="1800" b="1" dirty="0">
                <a:cs typeface="B Nazanin" pitchFamily="2" charset="-78"/>
              </a:rPr>
              <a:t>سالم، طبیعی و اقتصادی از </a:t>
            </a:r>
            <a:r>
              <a:rPr lang="fa-IR" sz="1800" b="1" dirty="0" smtClean="0">
                <a:cs typeface="B Nazanin" pitchFamily="2" charset="-78"/>
              </a:rPr>
              <a:t>زندگی</a:t>
            </a:r>
          </a:p>
          <a:p>
            <a:pPr marL="0" indent="0"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              شهری و </a:t>
            </a:r>
            <a:r>
              <a:rPr lang="fa-IR" sz="1800" b="1" dirty="0">
                <a:cs typeface="B Nazanin" pitchFamily="2" charset="-78"/>
              </a:rPr>
              <a:t>روستایی</a:t>
            </a:r>
            <a:endParaRPr lang="fa-IR" sz="1800" b="1" dirty="0" smtClean="0">
              <a:cs typeface="B Nazanin" pitchFamily="2" charset="-78"/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5844488" y="581258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sp>
        <p:nvSpPr>
          <p:cNvPr id="10" name="Left Arrow 9"/>
          <p:cNvSpPr/>
          <p:nvPr/>
        </p:nvSpPr>
        <p:spPr>
          <a:xfrm>
            <a:off x="5844488" y="980728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11" name="Left Arrow 10"/>
          <p:cNvSpPr/>
          <p:nvPr/>
        </p:nvSpPr>
        <p:spPr>
          <a:xfrm>
            <a:off x="5844488" y="1383555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12" name="Left Arrow 11"/>
          <p:cNvSpPr/>
          <p:nvPr/>
        </p:nvSpPr>
        <p:spPr>
          <a:xfrm>
            <a:off x="3889928" y="1288506"/>
            <a:ext cx="767392" cy="30689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13" name="Left Arrow 12"/>
          <p:cNvSpPr/>
          <p:nvPr/>
        </p:nvSpPr>
        <p:spPr>
          <a:xfrm>
            <a:off x="3889928" y="1975189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14" name="Left Arrow 13"/>
          <p:cNvSpPr/>
          <p:nvPr/>
        </p:nvSpPr>
        <p:spPr>
          <a:xfrm>
            <a:off x="7596336" y="3068960"/>
            <a:ext cx="504056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16" name="Left Arrow 15"/>
          <p:cNvSpPr/>
          <p:nvPr/>
        </p:nvSpPr>
        <p:spPr>
          <a:xfrm>
            <a:off x="7596336" y="3501008"/>
            <a:ext cx="504056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 </a:t>
            </a:r>
            <a:endParaRPr lang="fa-IR" dirty="0"/>
          </a:p>
        </p:txBody>
      </p:sp>
      <p:sp>
        <p:nvSpPr>
          <p:cNvPr id="17" name="Left Arrow 16"/>
          <p:cNvSpPr/>
          <p:nvPr/>
        </p:nvSpPr>
        <p:spPr>
          <a:xfrm>
            <a:off x="7596336" y="4005064"/>
            <a:ext cx="504056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18" name="Left Arrow 17"/>
          <p:cNvSpPr/>
          <p:nvPr/>
        </p:nvSpPr>
        <p:spPr>
          <a:xfrm>
            <a:off x="6228184" y="5085184"/>
            <a:ext cx="504056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13403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643192" cy="5853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a-IR" sz="2000" b="1" dirty="0" smtClean="0">
                <a:cs typeface="B Nazanin" pitchFamily="2" charset="-78"/>
              </a:rPr>
              <a:t>نظریه </a:t>
            </a:r>
            <a:r>
              <a:rPr lang="fa-IR" sz="2000" b="1" dirty="0">
                <a:cs typeface="B Nazanin" pitchFamily="2" charset="-78"/>
              </a:rPr>
              <a:t>واحد همسایگی </a:t>
            </a:r>
            <a:r>
              <a:rPr lang="fa-IR" sz="2000" b="1" dirty="0" smtClean="0">
                <a:cs typeface="B Nazanin" pitchFamily="2" charset="-78"/>
              </a:rPr>
              <a:t>                   ۱۹۲۶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2000" b="1" dirty="0">
                <a:cs typeface="B Nazanin" pitchFamily="2" charset="-78"/>
              </a:rPr>
              <a:t>                                         </a:t>
            </a:r>
            <a:r>
              <a:rPr lang="fa-IR" sz="2000" b="1" dirty="0" smtClean="0">
                <a:cs typeface="B Nazanin" pitchFamily="2" charset="-78"/>
              </a:rPr>
              <a:t>              کلارنس پری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2000" b="1" dirty="0">
                <a:cs typeface="B Nazanin" pitchFamily="2" charset="-78"/>
              </a:rPr>
              <a:t> </a:t>
            </a:r>
            <a:r>
              <a:rPr lang="fa-IR" sz="2000" b="1" dirty="0" smtClean="0">
                <a:cs typeface="B Nazanin" pitchFamily="2" charset="-78"/>
              </a:rPr>
              <a:t>                                                      اساس طرح</a:t>
            </a:r>
          </a:p>
          <a:p>
            <a:pPr marL="0" indent="0" algn="ctr">
              <a:lnSpc>
                <a:spcPct val="150000"/>
              </a:lnSpc>
              <a:buNone/>
            </a:pPr>
            <a:endParaRPr lang="fa-IR" sz="2000" b="1" dirty="0" smtClean="0">
              <a:cs typeface="B Nazanin" pitchFamily="2" charset="-78"/>
            </a:endParaRPr>
          </a:p>
          <a:p>
            <a:pPr marL="0" indent="0" algn="ctr">
              <a:buNone/>
            </a:pPr>
            <a:r>
              <a:rPr lang="fa-IR" b="1" dirty="0" smtClean="0">
                <a:cs typeface="B Nazanin" pitchFamily="2" charset="-78"/>
              </a:rPr>
              <a:t>ساماندهی </a:t>
            </a:r>
            <a:r>
              <a:rPr lang="fa-IR" b="1" dirty="0">
                <a:cs typeface="B Nazanin" pitchFamily="2" charset="-78"/>
              </a:rPr>
              <a:t>کالبدی منطقه در جهت نیل به توسعه اجتماعی و </a:t>
            </a:r>
            <a:r>
              <a:rPr lang="fa-IR" b="1" dirty="0" smtClean="0">
                <a:cs typeface="B Nazanin" pitchFamily="2" charset="-78"/>
              </a:rPr>
              <a:t>فرهنگی</a:t>
            </a:r>
            <a:endParaRPr lang="fa-IR" sz="2000" b="1" dirty="0" smtClean="0">
              <a:cs typeface="B Nazanin" pitchFamily="2" charset="-78"/>
            </a:endParaRPr>
          </a:p>
          <a:p>
            <a:pPr>
              <a:buFont typeface="Courier New" pitchFamily="49" charset="0"/>
              <a:buChar char="o"/>
            </a:pPr>
            <a:endParaRPr lang="fa-IR" sz="2000" b="1" dirty="0" smtClean="0">
              <a:cs typeface="B Nazanin" pitchFamily="2" charset="-78"/>
            </a:endParaRPr>
          </a:p>
          <a:p>
            <a:pPr marL="0" indent="0">
              <a:buNone/>
            </a:pPr>
            <a:r>
              <a:rPr lang="fa-IR" sz="2000" b="1" dirty="0" smtClean="0">
                <a:cs typeface="B Nazanin" pitchFamily="2" charset="-78"/>
              </a:rPr>
              <a:t>کلیت واحد همسایگی</a:t>
            </a:r>
          </a:p>
          <a:p>
            <a:pPr marL="0" indent="0">
              <a:buNone/>
            </a:pPr>
            <a:r>
              <a:rPr lang="fa-IR" sz="2000" b="1" dirty="0">
                <a:cs typeface="B Nazanin" pitchFamily="2" charset="-78"/>
              </a:rPr>
              <a:t>         </a:t>
            </a:r>
            <a:r>
              <a:rPr lang="fa-IR" sz="2000" b="1" dirty="0" smtClean="0">
                <a:cs typeface="B Nazanin" pitchFamily="2" charset="-78"/>
              </a:rPr>
              <a:t>   خانه </a:t>
            </a:r>
            <a:r>
              <a:rPr lang="fa-IR" sz="2000" b="1" dirty="0">
                <a:cs typeface="B Nazanin" pitchFamily="2" charset="-78"/>
              </a:rPr>
              <a:t>های مسکونی با محیط پیرامونی آن</a:t>
            </a:r>
            <a:endParaRPr lang="fa-IR" sz="2000" b="1" dirty="0" smtClean="0">
              <a:cs typeface="B Nazanin" pitchFamily="2" charset="-7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a-IR" sz="2000" b="1" dirty="0">
                <a:cs typeface="B Nazanin" pitchFamily="2" charset="-78"/>
              </a:rPr>
              <a:t>         </a:t>
            </a:r>
            <a:r>
              <a:rPr lang="fa-IR" sz="2000" b="1" dirty="0" smtClean="0">
                <a:cs typeface="B Nazanin" pitchFamily="2" charset="-78"/>
              </a:rPr>
              <a:t>   شکل دهنده ی یک </a:t>
            </a:r>
            <a:r>
              <a:rPr lang="fa-IR" sz="2000" b="1" dirty="0">
                <a:cs typeface="B Nazanin" pitchFamily="2" charset="-78"/>
              </a:rPr>
              <a:t>کل </a:t>
            </a:r>
            <a:r>
              <a:rPr lang="fa-IR" sz="2000" b="1" dirty="0" smtClean="0">
                <a:cs typeface="B Nazanin" pitchFamily="2" charset="-78"/>
              </a:rPr>
              <a:t>به هم پیوسته</a:t>
            </a:r>
          </a:p>
          <a:p>
            <a:pPr marL="0" indent="0">
              <a:buNone/>
            </a:pPr>
            <a:r>
              <a:rPr lang="fa-IR" sz="2000" b="1" dirty="0">
                <a:cs typeface="B Nazanin" pitchFamily="2" charset="-78"/>
              </a:rPr>
              <a:t>         </a:t>
            </a:r>
            <a:r>
              <a:rPr lang="fa-IR" sz="2000" b="1" dirty="0" smtClean="0">
                <a:cs typeface="B Nazanin" pitchFamily="2" charset="-78"/>
              </a:rPr>
              <a:t>   دارای </a:t>
            </a:r>
            <a:r>
              <a:rPr lang="fa-IR" sz="2000" b="1" dirty="0">
                <a:cs typeface="B Nazanin" pitchFamily="2" charset="-78"/>
              </a:rPr>
              <a:t>یک </a:t>
            </a:r>
            <a:r>
              <a:rPr lang="fa-IR" sz="2000" b="1" dirty="0" smtClean="0">
                <a:cs typeface="B Nazanin" pitchFamily="2" charset="-78"/>
              </a:rPr>
              <a:t>هویت </a:t>
            </a:r>
            <a:r>
              <a:rPr lang="fa-IR" sz="2000" b="1" dirty="0">
                <a:cs typeface="B Nazanin" pitchFamily="2" charset="-78"/>
              </a:rPr>
              <a:t>جمعی و محله ای </a:t>
            </a:r>
            <a:endParaRPr lang="fa-IR" sz="2000" b="1" dirty="0" smtClean="0">
              <a:cs typeface="B Nazanin" pitchFamily="2" charset="-78"/>
            </a:endParaRPr>
          </a:p>
          <a:p>
            <a:pPr marL="0" indent="0">
              <a:buNone/>
            </a:pPr>
            <a:r>
              <a:rPr lang="fa-IR" sz="2000" b="1" dirty="0">
                <a:cs typeface="B Nazanin" pitchFamily="2" charset="-78"/>
              </a:rPr>
              <a:t> </a:t>
            </a:r>
            <a:r>
              <a:rPr lang="fa-IR" sz="2000" b="1" dirty="0" smtClean="0">
                <a:cs typeface="B Nazanin" pitchFamily="2" charset="-78"/>
              </a:rPr>
              <a:t>             </a:t>
            </a:r>
          </a:p>
          <a:p>
            <a:pPr marL="0" indent="0">
              <a:buNone/>
            </a:pPr>
            <a:r>
              <a:rPr lang="fa-IR" sz="2000" b="1" dirty="0">
                <a:cs typeface="B Nazanin" pitchFamily="2" charset="-78"/>
              </a:rPr>
              <a:t>  </a:t>
            </a:r>
            <a:endParaRPr lang="fa-IR" sz="2000" b="1" dirty="0" smtClean="0">
              <a:cs typeface="B Nazanin" pitchFamily="2" charset="-78"/>
            </a:endParaRPr>
          </a:p>
          <a:p>
            <a:pPr marL="0" indent="0">
              <a:buNone/>
            </a:pPr>
            <a:r>
              <a:rPr lang="fa-IR" sz="2000" b="1" dirty="0" smtClean="0">
                <a:cs typeface="B Nazanin" pitchFamily="2" charset="-78"/>
              </a:rPr>
              <a:t> </a:t>
            </a:r>
            <a:r>
              <a:rPr lang="fa-IR" sz="2000" b="1" dirty="0">
                <a:cs typeface="B Nazanin" pitchFamily="2" charset="-78"/>
              </a:rPr>
              <a:t>رشد و پویایی </a:t>
            </a:r>
            <a:r>
              <a:rPr lang="fa-IR" sz="2000" b="1" dirty="0" smtClean="0">
                <a:cs typeface="B Nazanin" pitchFamily="2" charset="-78"/>
              </a:rPr>
              <a:t>جمعی     ارتباطات اجتماعی       احساس </a:t>
            </a:r>
            <a:r>
              <a:rPr lang="fa-IR" sz="2000" b="1" dirty="0">
                <a:cs typeface="B Nazanin" pitchFamily="2" charset="-78"/>
              </a:rPr>
              <a:t>همبستگی</a:t>
            </a:r>
          </a:p>
        </p:txBody>
      </p:sp>
      <p:sp>
        <p:nvSpPr>
          <p:cNvPr id="4" name="Left Arrow 3"/>
          <p:cNvSpPr/>
          <p:nvPr/>
        </p:nvSpPr>
        <p:spPr>
          <a:xfrm>
            <a:off x="5220072" y="620688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sp>
        <p:nvSpPr>
          <p:cNvPr id="5" name="Left Arrow 4"/>
          <p:cNvSpPr/>
          <p:nvPr/>
        </p:nvSpPr>
        <p:spPr>
          <a:xfrm>
            <a:off x="5208502" y="1124744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sp>
        <p:nvSpPr>
          <p:cNvPr id="6" name="Left Arrow 5"/>
          <p:cNvSpPr/>
          <p:nvPr/>
        </p:nvSpPr>
        <p:spPr>
          <a:xfrm>
            <a:off x="5220072" y="1628800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sp>
        <p:nvSpPr>
          <p:cNvPr id="8" name="Down Arrow 7"/>
          <p:cNvSpPr/>
          <p:nvPr/>
        </p:nvSpPr>
        <p:spPr>
          <a:xfrm>
            <a:off x="4015459" y="2132856"/>
            <a:ext cx="526673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9" name="Left Arrow 8"/>
          <p:cNvSpPr/>
          <p:nvPr/>
        </p:nvSpPr>
        <p:spPr>
          <a:xfrm>
            <a:off x="7452320" y="3789040"/>
            <a:ext cx="504056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10" name="Left Arrow 9"/>
          <p:cNvSpPr/>
          <p:nvPr/>
        </p:nvSpPr>
        <p:spPr>
          <a:xfrm>
            <a:off x="7452320" y="4221088"/>
            <a:ext cx="504056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11" name="Left Arrow 10"/>
          <p:cNvSpPr/>
          <p:nvPr/>
        </p:nvSpPr>
        <p:spPr>
          <a:xfrm>
            <a:off x="7452320" y="4725144"/>
            <a:ext cx="504056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12" name="Down Arrow 11"/>
          <p:cNvSpPr/>
          <p:nvPr/>
        </p:nvSpPr>
        <p:spPr>
          <a:xfrm>
            <a:off x="5724127" y="5229200"/>
            <a:ext cx="526673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76738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850106"/>
          </a:xfrm>
        </p:spPr>
        <p:txBody>
          <a:bodyPr>
            <a:normAutofit fontScale="90000"/>
          </a:bodyPr>
          <a:lstStyle/>
          <a:p>
            <a:pPr algn="r"/>
            <a:r>
              <a:rPr lang="fa-IR" b="1" dirty="0" smtClean="0">
                <a:cs typeface="B Nazanin" pitchFamily="2" charset="-78"/>
              </a:rPr>
              <a:t>    راد برن </a:t>
            </a:r>
            <a:r>
              <a:rPr lang="en-US" b="1" dirty="0" smtClean="0">
                <a:cs typeface="B Nazanin" pitchFamily="2" charset="-78"/>
              </a:rPr>
              <a:t>RUDBURN                                   </a:t>
            </a:r>
            <a:endParaRPr lang="fa-IR" b="1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7944" y="1268760"/>
            <a:ext cx="4176464" cy="5205192"/>
          </a:xfrm>
        </p:spPr>
        <p:txBody>
          <a:bodyPr/>
          <a:lstStyle/>
          <a:p>
            <a:pPr marL="0" indent="0">
              <a:buNone/>
            </a:pPr>
            <a:r>
              <a:rPr lang="fa-IR" dirty="0"/>
              <a:t>          </a:t>
            </a:r>
            <a:r>
              <a:rPr lang="fa-IR" dirty="0" smtClean="0"/>
              <a:t>   </a:t>
            </a:r>
            <a:r>
              <a:rPr lang="fa-IR" b="1" dirty="0" smtClean="0">
                <a:cs typeface="B Nazanin" pitchFamily="2" charset="-78"/>
              </a:rPr>
              <a:t>ناحیه ای حومه ای در</a:t>
            </a:r>
          </a:p>
          <a:p>
            <a:pPr marL="0" indent="0">
              <a:buNone/>
            </a:pPr>
            <a:r>
              <a:rPr lang="fa-IR" b="1" dirty="0">
                <a:cs typeface="B Nazanin" pitchFamily="2" charset="-78"/>
              </a:rPr>
              <a:t> </a:t>
            </a:r>
            <a:r>
              <a:rPr lang="fa-IR" b="1" dirty="0" smtClean="0">
                <a:cs typeface="B Nazanin" pitchFamily="2" charset="-78"/>
              </a:rPr>
              <a:t>             نیوجرسی واقع در آمریکا </a:t>
            </a:r>
          </a:p>
          <a:p>
            <a:pPr marL="0" indent="0">
              <a:buNone/>
            </a:pPr>
            <a:r>
              <a:rPr lang="fa-IR" b="1" dirty="0">
                <a:cs typeface="B Nazanin" pitchFamily="2" charset="-78"/>
              </a:rPr>
              <a:t> </a:t>
            </a:r>
            <a:r>
              <a:rPr lang="fa-IR" b="1" dirty="0" smtClean="0">
                <a:cs typeface="B Nazanin" pitchFamily="2" charset="-78"/>
              </a:rPr>
              <a:t>              در اوایل دهه 1930 توسعه</a:t>
            </a:r>
          </a:p>
          <a:p>
            <a:pPr marL="0" indent="0">
              <a:buNone/>
            </a:pPr>
            <a:r>
              <a:rPr lang="fa-IR" b="1" dirty="0">
                <a:cs typeface="B Nazanin" pitchFamily="2" charset="-78"/>
              </a:rPr>
              <a:t> </a:t>
            </a:r>
            <a:r>
              <a:rPr lang="fa-IR" b="1" dirty="0" smtClean="0">
                <a:cs typeface="B Nazanin" pitchFamily="2" charset="-78"/>
              </a:rPr>
              <a:t>              یافت</a:t>
            </a:r>
          </a:p>
          <a:p>
            <a:pPr marL="0" indent="0">
              <a:buNone/>
            </a:pPr>
            <a:r>
              <a:rPr lang="fa-IR" b="1" dirty="0" smtClean="0">
                <a:cs typeface="B Nazanin" pitchFamily="2" charset="-78"/>
              </a:rPr>
              <a:t>               اولین </a:t>
            </a:r>
            <a:r>
              <a:rPr lang="fa-IR" b="1" dirty="0">
                <a:cs typeface="B Nazanin" pitchFamily="2" charset="-78"/>
              </a:rPr>
              <a:t>مکانی بود که </a:t>
            </a:r>
            <a:r>
              <a:rPr lang="fa-IR" b="1" dirty="0" smtClean="0">
                <a:cs typeface="B Nazanin" pitchFamily="2" charset="-78"/>
              </a:rPr>
              <a:t>پذیرای</a:t>
            </a:r>
          </a:p>
          <a:p>
            <a:pPr marL="0" indent="0">
              <a:buNone/>
            </a:pPr>
            <a:r>
              <a:rPr lang="fa-IR" b="1" dirty="0">
                <a:cs typeface="B Nazanin" pitchFamily="2" charset="-78"/>
              </a:rPr>
              <a:t> </a:t>
            </a:r>
            <a:r>
              <a:rPr lang="fa-IR" b="1" dirty="0" smtClean="0">
                <a:cs typeface="B Nazanin" pitchFamily="2" charset="-78"/>
              </a:rPr>
              <a:t>             ایده </a:t>
            </a:r>
            <a:r>
              <a:rPr lang="fa-IR" b="1" dirty="0">
                <a:cs typeface="B Nazanin" pitchFamily="2" charset="-78"/>
              </a:rPr>
              <a:t>واحد همسایگی پری بود</a:t>
            </a:r>
            <a:endParaRPr lang="fa-IR" b="1" dirty="0" smtClean="0">
              <a:cs typeface="B Nazanin" pitchFamily="2" charset="-78"/>
            </a:endParaRPr>
          </a:p>
          <a:p>
            <a:pPr marL="0" indent="0">
              <a:buNone/>
            </a:pPr>
            <a:r>
              <a:rPr lang="fa-IR" b="1" dirty="0">
                <a:cs typeface="B Nazanin" pitchFamily="2" charset="-78"/>
              </a:rPr>
              <a:t> </a:t>
            </a:r>
            <a:r>
              <a:rPr lang="fa-IR" b="1" dirty="0" smtClean="0">
                <a:cs typeface="B Nazanin" pitchFamily="2" charset="-78"/>
              </a:rPr>
              <a:t>              بر پایه ی باورهای هاوارد</a:t>
            </a:r>
          </a:p>
          <a:p>
            <a:pPr marL="0" indent="0">
              <a:buNone/>
            </a:pPr>
            <a:r>
              <a:rPr lang="fa-IR" b="1" dirty="0">
                <a:cs typeface="B Nazanin" pitchFamily="2" charset="-78"/>
              </a:rPr>
              <a:t> </a:t>
            </a:r>
            <a:r>
              <a:rPr lang="fa-IR" b="1" dirty="0" smtClean="0">
                <a:cs typeface="B Nazanin" pitchFamily="2" charset="-78"/>
              </a:rPr>
              <a:t>              ساخته شد</a:t>
            </a:r>
          </a:p>
          <a:p>
            <a:pPr marL="0" indent="0">
              <a:buNone/>
            </a:pPr>
            <a:r>
              <a:rPr lang="fa-IR" b="1" dirty="0" smtClean="0">
                <a:cs typeface="B Nazanin" pitchFamily="2" charset="-78"/>
              </a:rPr>
              <a:t>               طراحی شده توسط «هنری</a:t>
            </a:r>
          </a:p>
          <a:p>
            <a:pPr marL="0" indent="0">
              <a:buNone/>
            </a:pPr>
            <a:r>
              <a:rPr lang="fa-IR" b="1" dirty="0">
                <a:cs typeface="B Nazanin" pitchFamily="2" charset="-78"/>
              </a:rPr>
              <a:t> </a:t>
            </a:r>
            <a:r>
              <a:rPr lang="fa-IR" b="1" dirty="0" smtClean="0">
                <a:cs typeface="B Nazanin" pitchFamily="2" charset="-78"/>
              </a:rPr>
              <a:t>              رایت» و «کلارنس اشتاین»</a:t>
            </a:r>
            <a:endParaRPr lang="fa-IR" b="1" dirty="0">
              <a:cs typeface="B Nazanin" pitchFamily="2" charset="-78"/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7259952" y="1340768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sp>
        <p:nvSpPr>
          <p:cNvPr id="8" name="Left Arrow 7"/>
          <p:cNvSpPr/>
          <p:nvPr/>
        </p:nvSpPr>
        <p:spPr>
          <a:xfrm>
            <a:off x="7280531" y="2182544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sp>
        <p:nvSpPr>
          <p:cNvPr id="9" name="Left Arrow 8"/>
          <p:cNvSpPr/>
          <p:nvPr/>
        </p:nvSpPr>
        <p:spPr>
          <a:xfrm>
            <a:off x="7266241" y="3068960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sp>
        <p:nvSpPr>
          <p:cNvPr id="10" name="Left Arrow 9"/>
          <p:cNvSpPr/>
          <p:nvPr/>
        </p:nvSpPr>
        <p:spPr>
          <a:xfrm>
            <a:off x="7260992" y="4005064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sp>
        <p:nvSpPr>
          <p:cNvPr id="11" name="Left Arrow 10"/>
          <p:cNvSpPr/>
          <p:nvPr/>
        </p:nvSpPr>
        <p:spPr>
          <a:xfrm>
            <a:off x="7266241" y="4869160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58534"/>
            <a:ext cx="3600400" cy="48005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72723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706090"/>
          </a:xfrm>
        </p:spPr>
        <p:txBody>
          <a:bodyPr>
            <a:normAutofit fontScale="90000"/>
          </a:bodyPr>
          <a:lstStyle/>
          <a:p>
            <a:pPr algn="r"/>
            <a:r>
              <a:rPr lang="fa-IR" b="1" dirty="0">
                <a:cs typeface="B Nazanin" pitchFamily="2" charset="-78"/>
              </a:rPr>
              <a:t>تطبیق الگوی ساخت رادبرن با نظریه واحد همسایگی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7715200" cy="5328592"/>
          </a:xfrm>
        </p:spPr>
        <p:txBody>
          <a:bodyPr>
            <a:normAutofit/>
          </a:bodyPr>
          <a:lstStyle/>
          <a:p>
            <a:r>
              <a:rPr lang="fa-IR" b="1" dirty="0" smtClean="0">
                <a:cs typeface="B Nazanin" pitchFamily="2" charset="-78"/>
              </a:rPr>
              <a:t>بخش حمل و نقل </a:t>
            </a:r>
          </a:p>
          <a:p>
            <a:pPr marL="0" indent="0">
              <a:buNone/>
            </a:pPr>
            <a:r>
              <a:rPr lang="fa-IR" sz="2000" b="1" dirty="0">
                <a:cs typeface="B Nazanin" pitchFamily="2" charset="-78"/>
              </a:rPr>
              <a:t>رادبرن </a:t>
            </a:r>
            <a:r>
              <a:rPr lang="fa-IR" b="1" dirty="0">
                <a:cs typeface="B Nazanin" pitchFamily="2" charset="-78"/>
              </a:rPr>
              <a:t>       </a:t>
            </a:r>
            <a:r>
              <a:rPr lang="fa-IR" b="1" dirty="0" smtClean="0">
                <a:cs typeface="B Nazanin" pitchFamily="2" charset="-78"/>
              </a:rPr>
              <a:t>         </a:t>
            </a:r>
            <a:r>
              <a:rPr lang="fa-IR" sz="1800" b="1" dirty="0">
                <a:cs typeface="B Nazanin" pitchFamily="2" charset="-78"/>
              </a:rPr>
              <a:t>جدایی ترافیک پیاده و سواره </a:t>
            </a:r>
            <a:endParaRPr lang="fa-IR" sz="1800" b="1" dirty="0" smtClean="0">
              <a:cs typeface="B Nazanin" pitchFamily="2" charset="-78"/>
            </a:endParaRPr>
          </a:p>
          <a:p>
            <a:pPr marL="0" indent="0">
              <a:buNone/>
            </a:pPr>
            <a:r>
              <a:rPr lang="fa-IR" sz="1800" b="1" dirty="0">
                <a:cs typeface="B Nazanin" pitchFamily="2" charset="-78"/>
              </a:rPr>
              <a:t>                   </a:t>
            </a:r>
            <a:r>
              <a:rPr lang="fa-IR" sz="1800" b="1" dirty="0" smtClean="0">
                <a:cs typeface="B Nazanin" pitchFamily="2" charset="-78"/>
              </a:rPr>
              <a:t>               دور نگه داشتن </a:t>
            </a:r>
            <a:r>
              <a:rPr lang="fa-IR" sz="1800" b="1" dirty="0">
                <a:cs typeface="B Nazanin" pitchFamily="2" charset="-78"/>
              </a:rPr>
              <a:t>اماکن </a:t>
            </a:r>
            <a:r>
              <a:rPr lang="fa-IR" sz="1800" b="1" dirty="0" smtClean="0">
                <a:cs typeface="B Nazanin" pitchFamily="2" charset="-78"/>
              </a:rPr>
              <a:t>مسکونی از </a:t>
            </a:r>
            <a:r>
              <a:rPr lang="fa-IR" sz="1800" b="1" dirty="0">
                <a:cs typeface="B Nazanin" pitchFamily="2" charset="-78"/>
              </a:rPr>
              <a:t>راه های </a:t>
            </a:r>
            <a:r>
              <a:rPr lang="fa-IR" sz="1800" b="1" dirty="0" smtClean="0">
                <a:cs typeface="B Nazanin" pitchFamily="2" charset="-78"/>
              </a:rPr>
              <a:t>اصلی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1800" b="1" dirty="0">
                <a:cs typeface="B Nazanin" pitchFamily="2" charset="-78"/>
              </a:rPr>
              <a:t>                  </a:t>
            </a:r>
            <a:r>
              <a:rPr lang="fa-IR" sz="1800" b="1" dirty="0" smtClean="0">
                <a:cs typeface="B Nazanin" pitchFamily="2" charset="-78"/>
              </a:rPr>
              <a:t>                وجود کوچه‌ هاى بن ‌بست متصل به مسيرهاى </a:t>
            </a:r>
            <a:r>
              <a:rPr lang="fa-IR" sz="1800" b="1" dirty="0">
                <a:cs typeface="B Nazanin" pitchFamily="2" charset="-78"/>
              </a:rPr>
              <a:t>عبور پياده </a:t>
            </a:r>
            <a:r>
              <a:rPr lang="fa-IR" sz="1800" b="1" dirty="0" smtClean="0">
                <a:cs typeface="B Nazanin" pitchFamily="2" charset="-78"/>
              </a:rPr>
              <a:t>و</a:t>
            </a:r>
          </a:p>
          <a:p>
            <a:pPr marL="0" indent="0"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       پارک‌ها</a:t>
            </a:r>
          </a:p>
          <a:p>
            <a:pPr marL="0" indent="0">
              <a:buNone/>
            </a:pPr>
            <a:endParaRPr lang="fa-IR" b="1" dirty="0" smtClean="0">
              <a:cs typeface="B Nazanin" pitchFamily="2" charset="-78"/>
            </a:endParaRPr>
          </a:p>
          <a:p>
            <a:pPr marL="0" indent="0">
              <a:buNone/>
            </a:pPr>
            <a:r>
              <a:rPr lang="fa-IR" sz="2000" b="1" dirty="0" smtClean="0">
                <a:cs typeface="B Nazanin" pitchFamily="2" charset="-78"/>
              </a:rPr>
              <a:t>نظریه </a:t>
            </a:r>
            <a:r>
              <a:rPr lang="fa-IR" sz="2000" b="1" dirty="0">
                <a:cs typeface="B Nazanin" pitchFamily="2" charset="-78"/>
              </a:rPr>
              <a:t>واحد همسایگی            </a:t>
            </a:r>
            <a:r>
              <a:rPr lang="fa-IR" sz="2000" b="1" dirty="0" smtClean="0">
                <a:cs typeface="B Nazanin" pitchFamily="2" charset="-78"/>
              </a:rPr>
              <a:t>      </a:t>
            </a:r>
            <a:r>
              <a:rPr lang="fa-IR" sz="1800" b="1" dirty="0" smtClean="0">
                <a:cs typeface="B Nazanin" pitchFamily="2" charset="-78"/>
              </a:rPr>
              <a:t>عدم عبور شبکه </a:t>
            </a:r>
            <a:r>
              <a:rPr lang="fa-IR" sz="1800" b="1" dirty="0">
                <a:cs typeface="B Nazanin" pitchFamily="2" charset="-78"/>
              </a:rPr>
              <a:t>های اصلی و </a:t>
            </a:r>
            <a:r>
              <a:rPr lang="fa-IR" sz="1800" b="1" dirty="0" smtClean="0">
                <a:cs typeface="B Nazanin" pitchFamily="2" charset="-78"/>
              </a:rPr>
              <a:t>راه </a:t>
            </a:r>
            <a:r>
              <a:rPr lang="fa-IR" sz="1800" b="1" dirty="0">
                <a:cs typeface="B Nazanin" pitchFamily="2" charset="-78"/>
              </a:rPr>
              <a:t>های </a:t>
            </a:r>
            <a:r>
              <a:rPr lang="fa-IR" sz="1800" b="1" dirty="0" smtClean="0">
                <a:cs typeface="B Nazanin" pitchFamily="2" charset="-78"/>
              </a:rPr>
              <a:t>پر رفت وآمد از بین</a:t>
            </a:r>
          </a:p>
          <a:p>
            <a:pPr marL="0" indent="0"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                               بافت مسکونی</a:t>
            </a:r>
          </a:p>
          <a:p>
            <a:pPr marL="0" indent="0">
              <a:buNone/>
            </a:pPr>
            <a:r>
              <a:rPr lang="fa-IR" sz="1800" b="1" dirty="0" smtClean="0">
                <a:cs typeface="B Nazanin" pitchFamily="2" charset="-78"/>
              </a:rPr>
              <a:t>                                                          ظرفیت </a:t>
            </a:r>
            <a:r>
              <a:rPr lang="fa-IR" sz="1800" b="1" dirty="0">
                <a:cs typeface="B Nazanin" pitchFamily="2" charset="-78"/>
              </a:rPr>
              <a:t>شبه راه های داخلی تنها </a:t>
            </a:r>
            <a:r>
              <a:rPr lang="fa-IR" sz="1800" b="1" dirty="0" smtClean="0">
                <a:cs typeface="B Nazanin" pitchFamily="2" charset="-78"/>
              </a:rPr>
              <a:t>برای سرویس </a:t>
            </a:r>
            <a:r>
              <a:rPr lang="fa-IR" sz="1800" b="1" dirty="0">
                <a:cs typeface="B Nazanin" pitchFamily="2" charset="-78"/>
              </a:rPr>
              <a:t>دهی به </a:t>
            </a:r>
            <a:r>
              <a:rPr lang="fa-IR" sz="1800" b="1" dirty="0" smtClean="0">
                <a:cs typeface="B Nazanin" pitchFamily="2" charset="-78"/>
              </a:rPr>
              <a:t>تردد</a:t>
            </a:r>
          </a:p>
          <a:p>
            <a:pPr marL="0" indent="0"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                               ساکنین </a:t>
            </a:r>
            <a:r>
              <a:rPr lang="fa-IR" sz="1800" b="1" dirty="0">
                <a:cs typeface="B Nazanin" pitchFamily="2" charset="-78"/>
              </a:rPr>
              <a:t>است و نه </a:t>
            </a:r>
            <a:r>
              <a:rPr lang="fa-IR" sz="1800" b="1" dirty="0" smtClean="0">
                <a:cs typeface="B Nazanin" pitchFamily="2" charset="-78"/>
              </a:rPr>
              <a:t>بیشتر</a:t>
            </a:r>
          </a:p>
          <a:p>
            <a:pPr marL="0" indent="0">
              <a:buNone/>
            </a:pPr>
            <a:r>
              <a:rPr lang="fa-IR" sz="1800" b="1" dirty="0" smtClean="0">
                <a:cs typeface="B Nazanin" pitchFamily="2" charset="-78"/>
              </a:rPr>
              <a:t>                                                          طراحی راه ها به منظور آرام سازی ترافیک سواره و اولویت</a:t>
            </a:r>
          </a:p>
          <a:p>
            <a:pPr marL="0" indent="0"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                               استفاده پیاده از فضا</a:t>
            </a:r>
            <a:endParaRPr lang="fa-IR" sz="1800" b="1" dirty="0">
              <a:cs typeface="B Nazanin" pitchFamily="2" charset="-78"/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6511010" y="1556792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5" name="Left Arrow 4"/>
          <p:cNvSpPr/>
          <p:nvPr/>
        </p:nvSpPr>
        <p:spPr>
          <a:xfrm>
            <a:off x="6516216" y="1988840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6" name="Left Arrow 5"/>
          <p:cNvSpPr/>
          <p:nvPr/>
        </p:nvSpPr>
        <p:spPr>
          <a:xfrm>
            <a:off x="6516216" y="2492896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7" name="Left Arrow 6"/>
          <p:cNvSpPr/>
          <p:nvPr/>
        </p:nvSpPr>
        <p:spPr>
          <a:xfrm>
            <a:off x="5364088" y="3573016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8" name="Left Arrow 7"/>
          <p:cNvSpPr/>
          <p:nvPr/>
        </p:nvSpPr>
        <p:spPr>
          <a:xfrm>
            <a:off x="5364088" y="4293096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9" name="Left Arrow 8"/>
          <p:cNvSpPr/>
          <p:nvPr/>
        </p:nvSpPr>
        <p:spPr>
          <a:xfrm>
            <a:off x="5364088" y="5013176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424838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99592" y="260648"/>
            <a:ext cx="7467600" cy="936104"/>
          </a:xfrm>
        </p:spPr>
        <p:txBody>
          <a:bodyPr/>
          <a:lstStyle/>
          <a:p>
            <a:pPr algn="r"/>
            <a:r>
              <a:rPr lang="fa-IR" dirty="0" smtClean="0">
                <a:cs typeface="0 Soroosh" panose="00000400000000000000" pitchFamily="2" charset="-78"/>
              </a:rPr>
              <a:t>الگوی ترافیکی رادبرن</a:t>
            </a:r>
            <a:endParaRPr lang="fa-IR" dirty="0">
              <a:cs typeface="0 Soroosh" panose="00000400000000000000" pitchFamily="2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6" t="9775" r="26469" b="1522"/>
          <a:stretch/>
        </p:blipFill>
        <p:spPr>
          <a:xfrm>
            <a:off x="539552" y="1305458"/>
            <a:ext cx="3402013" cy="5183187"/>
          </a:xfr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700808"/>
            <a:ext cx="3362079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11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60648"/>
            <a:ext cx="7920880" cy="6264696"/>
          </a:xfrm>
        </p:spPr>
        <p:txBody>
          <a:bodyPr>
            <a:normAutofit/>
          </a:bodyPr>
          <a:lstStyle/>
          <a:p>
            <a:r>
              <a:rPr lang="fa-IR" b="1" dirty="0" smtClean="0">
                <a:cs typeface="B Nazanin" pitchFamily="2" charset="-78"/>
              </a:rPr>
              <a:t>بخش حریم ها</a:t>
            </a:r>
          </a:p>
          <a:p>
            <a:pPr marL="0" indent="0">
              <a:buNone/>
            </a:pPr>
            <a:endParaRPr lang="fa-IR" sz="2000" b="1" dirty="0" smtClean="0">
              <a:cs typeface="B Nazanin" pitchFamily="2" charset="-78"/>
            </a:endParaRPr>
          </a:p>
          <a:p>
            <a:pPr marL="0" indent="0">
              <a:buNone/>
            </a:pPr>
            <a:r>
              <a:rPr lang="fa-IR" sz="2000" b="1" dirty="0" smtClean="0">
                <a:cs typeface="B Nazanin" pitchFamily="2" charset="-78"/>
              </a:rPr>
              <a:t>رادبرن            </a:t>
            </a:r>
            <a:r>
              <a:rPr lang="fa-IR" sz="1800" b="1" dirty="0" smtClean="0">
                <a:cs typeface="B Nazanin" pitchFamily="2" charset="-78"/>
              </a:rPr>
              <a:t>       </a:t>
            </a:r>
            <a:r>
              <a:rPr lang="fa-IR" sz="2000" b="1" dirty="0" smtClean="0">
                <a:cs typeface="B Nazanin" pitchFamily="2" charset="-78"/>
              </a:rPr>
              <a:t>اتاق‌هاى </a:t>
            </a:r>
            <a:r>
              <a:rPr lang="fa-IR" sz="2000" b="1" dirty="0">
                <a:cs typeface="B Nazanin" pitchFamily="2" charset="-78"/>
              </a:rPr>
              <a:t>نشيمن و </a:t>
            </a:r>
            <a:r>
              <a:rPr lang="fa-IR" sz="2000" b="1" dirty="0" smtClean="0">
                <a:cs typeface="B Nazanin" pitchFamily="2" charset="-78"/>
              </a:rPr>
              <a:t>اتاق‌هاى </a:t>
            </a:r>
            <a:r>
              <a:rPr lang="fa-IR" sz="2000" b="1" dirty="0">
                <a:cs typeface="B Nazanin" pitchFamily="2" charset="-78"/>
              </a:rPr>
              <a:t>خواب </a:t>
            </a:r>
            <a:r>
              <a:rPr lang="fa-IR" sz="2000" b="1" dirty="0" smtClean="0">
                <a:cs typeface="B Nazanin" pitchFamily="2" charset="-78"/>
              </a:rPr>
              <a:t>به </a:t>
            </a:r>
            <a:r>
              <a:rPr lang="fa-IR" sz="2000" b="1" dirty="0">
                <a:cs typeface="B Nazanin" pitchFamily="2" charset="-78"/>
              </a:rPr>
              <a:t>فضاهاى باز </a:t>
            </a:r>
            <a:r>
              <a:rPr lang="fa-IR" sz="2000" b="1" dirty="0" smtClean="0">
                <a:cs typeface="B Nazanin" pitchFamily="2" charset="-78"/>
              </a:rPr>
              <a:t>پشت واحدهاى مسکونى</a:t>
            </a:r>
          </a:p>
          <a:p>
            <a:pPr marL="0" indent="0">
              <a:buNone/>
            </a:pPr>
            <a:r>
              <a:rPr lang="fa-IR" sz="2000" b="1" dirty="0">
                <a:cs typeface="B Nazanin" pitchFamily="2" charset="-78"/>
              </a:rPr>
              <a:t> </a:t>
            </a:r>
            <a:r>
              <a:rPr lang="fa-IR" sz="2000" b="1" dirty="0" smtClean="0">
                <a:cs typeface="B Nazanin" pitchFamily="2" charset="-78"/>
              </a:rPr>
              <a:t>                            باز </a:t>
            </a:r>
            <a:r>
              <a:rPr lang="fa-IR" sz="2000" b="1" dirty="0">
                <a:cs typeface="B Nazanin" pitchFamily="2" charset="-78"/>
              </a:rPr>
              <a:t>شوند</a:t>
            </a:r>
          </a:p>
          <a:p>
            <a:pPr marL="0" indent="0">
              <a:buNone/>
            </a:pPr>
            <a:r>
              <a:rPr lang="fa-IR" sz="2000" b="1" dirty="0" smtClean="0">
                <a:cs typeface="B Nazanin" pitchFamily="2" charset="-78"/>
              </a:rPr>
              <a:t>                             مواد </a:t>
            </a:r>
            <a:r>
              <a:rPr lang="fa-IR" sz="2000" b="1" dirty="0">
                <a:cs typeface="B Nazanin" pitchFamily="2" charset="-78"/>
              </a:rPr>
              <a:t>و مصالح </a:t>
            </a:r>
            <a:r>
              <a:rPr lang="fa-IR" sz="2000" b="1" dirty="0" smtClean="0">
                <a:cs typeface="B Nazanin" pitchFamily="2" charset="-78"/>
              </a:rPr>
              <a:t>ساختمانى تا </a:t>
            </a:r>
            <a:r>
              <a:rPr lang="fa-IR" sz="2000" b="1" dirty="0">
                <a:cs typeface="B Nazanin" pitchFamily="2" charset="-78"/>
              </a:rPr>
              <a:t>خط سقف ادامه </a:t>
            </a:r>
            <a:r>
              <a:rPr lang="fa-IR" sz="2000" b="1" dirty="0" smtClean="0">
                <a:cs typeface="B Nazanin" pitchFamily="2" charset="-78"/>
              </a:rPr>
              <a:t>مى‌يابند </a:t>
            </a:r>
            <a:endParaRPr lang="fa-IR" sz="2000" b="1" dirty="0">
              <a:cs typeface="B Nazanin" pitchFamily="2" charset="-7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a-IR" sz="2000" b="1" dirty="0" smtClean="0">
                <a:cs typeface="B Nazanin" pitchFamily="2" charset="-78"/>
              </a:rPr>
              <a:t>                              حداکثر </a:t>
            </a:r>
            <a:r>
              <a:rPr lang="fa-IR" sz="2000" b="1" dirty="0">
                <a:cs typeface="B Nazanin" pitchFamily="2" charset="-78"/>
              </a:rPr>
              <a:t>تلاش برای ایجاد حریم صوتی و </a:t>
            </a:r>
            <a:r>
              <a:rPr lang="fa-IR" sz="2000" b="1" dirty="0" smtClean="0">
                <a:cs typeface="B Nazanin" pitchFamily="2" charset="-78"/>
              </a:rPr>
              <a:t>حریم دید برای  واحدهای</a:t>
            </a:r>
          </a:p>
          <a:p>
            <a:pPr marL="0" indent="0">
              <a:buNone/>
            </a:pPr>
            <a:r>
              <a:rPr lang="fa-IR" sz="2000" b="1" dirty="0">
                <a:cs typeface="B Nazanin" pitchFamily="2" charset="-78"/>
              </a:rPr>
              <a:t> </a:t>
            </a:r>
            <a:r>
              <a:rPr lang="fa-IR" sz="2000" b="1" dirty="0" smtClean="0">
                <a:cs typeface="B Nazanin" pitchFamily="2" charset="-78"/>
              </a:rPr>
              <a:t>                              مسکونی</a:t>
            </a:r>
          </a:p>
          <a:p>
            <a:pPr marL="0" indent="0">
              <a:buNone/>
            </a:pPr>
            <a:endParaRPr lang="fa-IR" sz="2000" b="1" dirty="0" smtClean="0">
              <a:cs typeface="B Nazanin" pitchFamily="2" charset="-78"/>
            </a:endParaRPr>
          </a:p>
          <a:p>
            <a:pPr marL="0" indent="0">
              <a:buNone/>
            </a:pPr>
            <a:r>
              <a:rPr lang="fa-IR" sz="2000" b="1" dirty="0" smtClean="0">
                <a:cs typeface="B Nazanin" pitchFamily="2" charset="-78"/>
              </a:rPr>
              <a:t>نظریه </a:t>
            </a:r>
            <a:r>
              <a:rPr lang="fa-IR" sz="2000" b="1" dirty="0">
                <a:cs typeface="B Nazanin" pitchFamily="2" charset="-78"/>
              </a:rPr>
              <a:t>واحد همسایگی          </a:t>
            </a:r>
            <a:r>
              <a:rPr lang="fa-IR" sz="2000" b="1" dirty="0" smtClean="0">
                <a:cs typeface="B Nazanin" pitchFamily="2" charset="-78"/>
              </a:rPr>
              <a:t>       </a:t>
            </a:r>
            <a:r>
              <a:rPr lang="fa-IR" sz="1800" b="1" dirty="0">
                <a:cs typeface="B Nazanin" pitchFamily="2" charset="-78"/>
              </a:rPr>
              <a:t>واحدهای مسکونی کمترین اشراف را نسبت </a:t>
            </a:r>
            <a:r>
              <a:rPr lang="fa-IR" sz="1800" b="1" dirty="0" smtClean="0">
                <a:cs typeface="B Nazanin" pitchFamily="2" charset="-78"/>
              </a:rPr>
              <a:t>به  هم </a:t>
            </a:r>
            <a:r>
              <a:rPr lang="fa-IR" sz="1800" b="1" dirty="0">
                <a:cs typeface="B Nazanin" pitchFamily="2" charset="-78"/>
              </a:rPr>
              <a:t>داشته </a:t>
            </a:r>
            <a:r>
              <a:rPr lang="fa-IR" sz="1800" b="1" dirty="0" smtClean="0">
                <a:cs typeface="B Nazanin" pitchFamily="2" charset="-78"/>
              </a:rPr>
              <a:t>باشند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a-IR" sz="1800" b="1" dirty="0">
                <a:cs typeface="B Nazanin" pitchFamily="2" charset="-78"/>
              </a:rPr>
              <a:t>      </a:t>
            </a:r>
            <a:r>
              <a:rPr lang="fa-IR" sz="1800" b="1" dirty="0" smtClean="0">
                <a:cs typeface="B Nazanin" pitchFamily="2" charset="-78"/>
              </a:rPr>
              <a:t>                                                    بلوک              جبهه جلویی             عمومی</a:t>
            </a:r>
          </a:p>
          <a:p>
            <a:pPr marL="0" indent="0">
              <a:buNone/>
            </a:pPr>
            <a:endParaRPr lang="fa-IR" sz="1800" b="1" dirty="0">
              <a:cs typeface="B Nazanin" pitchFamily="2" charset="-78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fa-IR" sz="1800" b="1" dirty="0" smtClean="0">
                <a:cs typeface="B Nazanin" pitchFamily="2" charset="-78"/>
              </a:rPr>
              <a:t>                                                جبهه </a:t>
            </a:r>
            <a:r>
              <a:rPr lang="fa-IR" sz="1800" b="1" dirty="0">
                <a:cs typeface="B Nazanin" pitchFamily="2" charset="-78"/>
              </a:rPr>
              <a:t>پشت </a:t>
            </a:r>
            <a:r>
              <a:rPr lang="fa-IR" sz="1800" b="1" dirty="0" smtClean="0">
                <a:cs typeface="B Nazanin" pitchFamily="2" charset="-78"/>
              </a:rPr>
              <a:t>ساختمان</a:t>
            </a:r>
          </a:p>
          <a:p>
            <a:pPr marL="0" indent="0"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    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                             خصوصی</a:t>
            </a:r>
            <a:endParaRPr lang="fa-IR" sz="1800" b="1" dirty="0">
              <a:cs typeface="B Nazanin" pitchFamily="2" charset="-78"/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6806407" y="1124744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6" name="Left Arrow 5"/>
          <p:cNvSpPr/>
          <p:nvPr/>
        </p:nvSpPr>
        <p:spPr>
          <a:xfrm>
            <a:off x="6806407" y="1916832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7" name="Left Arrow 6"/>
          <p:cNvSpPr/>
          <p:nvPr/>
        </p:nvSpPr>
        <p:spPr>
          <a:xfrm>
            <a:off x="6804248" y="2348880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9" name="Left Arrow 8"/>
          <p:cNvSpPr/>
          <p:nvPr/>
        </p:nvSpPr>
        <p:spPr>
          <a:xfrm>
            <a:off x="5580112" y="3573016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11" name="Left Arrow 10"/>
          <p:cNvSpPr/>
          <p:nvPr/>
        </p:nvSpPr>
        <p:spPr>
          <a:xfrm>
            <a:off x="4050101" y="4149080"/>
            <a:ext cx="504056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17" name="Left Arrow 16"/>
          <p:cNvSpPr/>
          <p:nvPr/>
        </p:nvSpPr>
        <p:spPr>
          <a:xfrm>
            <a:off x="5580112" y="4149080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18" name="Down Arrow 17"/>
          <p:cNvSpPr/>
          <p:nvPr/>
        </p:nvSpPr>
        <p:spPr>
          <a:xfrm>
            <a:off x="4718094" y="4581128"/>
            <a:ext cx="526673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Down Arrow 18"/>
          <p:cNvSpPr/>
          <p:nvPr/>
        </p:nvSpPr>
        <p:spPr>
          <a:xfrm>
            <a:off x="4718094" y="5553236"/>
            <a:ext cx="526673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0" name="Left Arrow 19"/>
          <p:cNvSpPr/>
          <p:nvPr/>
        </p:nvSpPr>
        <p:spPr>
          <a:xfrm>
            <a:off x="2523421" y="4149080"/>
            <a:ext cx="504056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29926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430360"/>
            <a:ext cx="7571184" cy="5565232"/>
          </a:xfrm>
        </p:spPr>
        <p:txBody>
          <a:bodyPr>
            <a:normAutofit/>
          </a:bodyPr>
          <a:lstStyle/>
          <a:p>
            <a:r>
              <a:rPr lang="fa-IR" b="1" dirty="0" smtClean="0">
                <a:cs typeface="B Nazanin" pitchFamily="2" charset="-78"/>
              </a:rPr>
              <a:t>بخش جمعیت</a:t>
            </a:r>
          </a:p>
          <a:p>
            <a:pPr marL="0" indent="0">
              <a:buNone/>
            </a:pPr>
            <a:endParaRPr lang="fa-IR" sz="2000" b="1" dirty="0" smtClean="0">
              <a:cs typeface="B Nazanin" pitchFamily="2" charset="-78"/>
            </a:endParaRPr>
          </a:p>
          <a:p>
            <a:pPr marL="0" indent="0">
              <a:buNone/>
            </a:pPr>
            <a:r>
              <a:rPr lang="fa-IR" sz="2000" b="1" dirty="0" smtClean="0">
                <a:cs typeface="B Nazanin" pitchFamily="2" charset="-78"/>
              </a:rPr>
              <a:t>رادبرن </a:t>
            </a:r>
            <a:r>
              <a:rPr lang="fa-IR" sz="1800" b="1" dirty="0" smtClean="0">
                <a:cs typeface="B Nazanin" pitchFamily="2" charset="-78"/>
              </a:rPr>
              <a:t>                   طرح </a:t>
            </a:r>
            <a:r>
              <a:rPr lang="fa-IR" sz="1800" b="1" dirty="0">
                <a:cs typeface="B Nazanin" pitchFamily="2" charset="-78"/>
              </a:rPr>
              <a:t>رادبرن برای جمعیتی حدود ۲۵۰۰۰ نفر در </a:t>
            </a:r>
            <a:r>
              <a:rPr lang="fa-IR" sz="1800" b="1" dirty="0" smtClean="0">
                <a:cs typeface="B Nazanin" pitchFamily="2" charset="-78"/>
              </a:rPr>
              <a:t>سه  واحد </a:t>
            </a:r>
            <a:r>
              <a:rPr lang="fa-IR" sz="1800" b="1" dirty="0">
                <a:cs typeface="B Nazanin" pitchFamily="2" charset="-78"/>
              </a:rPr>
              <a:t>همسایگی </a:t>
            </a:r>
            <a:r>
              <a:rPr lang="fa-IR" sz="1800" b="1" dirty="0" smtClean="0">
                <a:cs typeface="B Nazanin" pitchFamily="2" charset="-78"/>
              </a:rPr>
              <a:t>در</a:t>
            </a:r>
          </a:p>
          <a:p>
            <a:pPr marL="0" indent="0"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 نظرگرفته شده</a:t>
            </a:r>
          </a:p>
          <a:p>
            <a:pPr marL="0" indent="0">
              <a:buNone/>
            </a:pPr>
            <a:endParaRPr lang="fa-IR" sz="1800" dirty="0">
              <a:cs typeface="B Nazanin" pitchFamily="2" charset="-78"/>
            </a:endParaRPr>
          </a:p>
          <a:p>
            <a:pPr marL="0" indent="0">
              <a:buNone/>
            </a:pPr>
            <a:r>
              <a:rPr lang="fa-IR" sz="2000" b="1" dirty="0" smtClean="0">
                <a:cs typeface="B Nazanin" pitchFamily="2" charset="-78"/>
              </a:rPr>
              <a:t>نظریه واحد همسایگی                   </a:t>
            </a:r>
            <a:r>
              <a:rPr lang="fa-IR" sz="1800" b="1" dirty="0" smtClean="0">
                <a:cs typeface="B Nazanin" pitchFamily="2" charset="-78"/>
              </a:rPr>
              <a:t>جمعیت مبنا درحدود ۵۰۰۰ نفر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1800" dirty="0">
                <a:cs typeface="B Nazanin" pitchFamily="2" charset="-78"/>
              </a:rPr>
              <a:t> </a:t>
            </a:r>
            <a:r>
              <a:rPr lang="fa-IR" sz="1800" dirty="0" smtClean="0">
                <a:cs typeface="B Nazanin" pitchFamily="2" charset="-78"/>
              </a:rPr>
              <a:t>                                                   </a:t>
            </a:r>
            <a:r>
              <a:rPr lang="fa-IR" sz="1800" b="1" dirty="0" smtClean="0">
                <a:cs typeface="B Nazanin" pitchFamily="2" charset="-78"/>
              </a:rPr>
              <a:t>جمعیت محله در حدود ۳۰۰۰ تا ۴۰۰۰ نفر  بر </a:t>
            </a:r>
            <a:r>
              <a:rPr lang="fa-IR" sz="1800" b="1" dirty="0">
                <a:cs typeface="B Nazanin" pitchFamily="2" charset="-78"/>
              </a:rPr>
              <a:t>اساس </a:t>
            </a:r>
            <a:r>
              <a:rPr lang="fa-IR" sz="1800" b="1" dirty="0" smtClean="0">
                <a:cs typeface="B Nazanin" pitchFamily="2" charset="-78"/>
              </a:rPr>
              <a:t>عملکر</a:t>
            </a:r>
          </a:p>
          <a:p>
            <a:pPr marL="0" indent="0"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                               یک مدرسه  ابتدایی </a:t>
            </a:r>
          </a:p>
          <a:p>
            <a:pPr marL="0" indent="0">
              <a:buNone/>
            </a:pPr>
            <a:r>
              <a:rPr lang="fa-IR" sz="1800" b="1" dirty="0">
                <a:cs typeface="B Nazanin" pitchFamily="2" charset="-78"/>
              </a:rPr>
              <a:t>                                        </a:t>
            </a:r>
            <a:r>
              <a:rPr lang="fa-IR" sz="1800" b="1" dirty="0" smtClean="0">
                <a:cs typeface="B Nazanin" pitchFamily="2" charset="-78"/>
              </a:rPr>
              <a:t>                  جمعیت آنقدر </a:t>
            </a:r>
            <a:r>
              <a:rPr lang="fa-IR" sz="1800" b="1" dirty="0">
                <a:cs typeface="B Nazanin" pitchFamily="2" charset="-78"/>
              </a:rPr>
              <a:t>زیاد </a:t>
            </a:r>
            <a:r>
              <a:rPr lang="fa-IR" sz="1800" b="1" dirty="0" smtClean="0">
                <a:cs typeface="B Nazanin" pitchFamily="2" charset="-78"/>
              </a:rPr>
              <a:t>نیست </a:t>
            </a:r>
            <a:r>
              <a:rPr lang="fa-IR" sz="1800" b="1" dirty="0">
                <a:cs typeface="B Nazanin" pitchFamily="2" charset="-78"/>
              </a:rPr>
              <a:t>که هویت </a:t>
            </a:r>
            <a:r>
              <a:rPr lang="fa-IR" sz="1800" b="1" dirty="0" smtClean="0">
                <a:cs typeface="B Nazanin" pitchFamily="2" charset="-78"/>
              </a:rPr>
              <a:t>محله  بودن </a:t>
            </a:r>
            <a:r>
              <a:rPr lang="fa-IR" sz="1800" b="1" dirty="0">
                <a:cs typeface="B Nazanin" pitchFamily="2" charset="-78"/>
              </a:rPr>
              <a:t>از آن </a:t>
            </a:r>
            <a:r>
              <a:rPr lang="fa-IR" sz="1800" b="1" dirty="0" smtClean="0">
                <a:cs typeface="B Nazanin" pitchFamily="2" charset="-78"/>
              </a:rPr>
              <a:t>ساقط</a:t>
            </a:r>
          </a:p>
          <a:p>
            <a:pPr marL="0" indent="0"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                               شود </a:t>
            </a:r>
          </a:p>
          <a:p>
            <a:pPr marL="0" indent="0"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                              جمعیت آنقدر کم نیست که </a:t>
            </a:r>
            <a:r>
              <a:rPr lang="fa-IR" sz="1800" b="1" dirty="0">
                <a:cs typeface="B Nazanin" pitchFamily="2" charset="-78"/>
              </a:rPr>
              <a:t>در واحدها و </a:t>
            </a:r>
            <a:r>
              <a:rPr lang="fa-IR" sz="1800" b="1" dirty="0" smtClean="0">
                <a:cs typeface="B Nazanin" pitchFamily="2" charset="-78"/>
              </a:rPr>
              <a:t>یا محلات دیگر</a:t>
            </a:r>
          </a:p>
          <a:p>
            <a:pPr marL="0" indent="0">
              <a:buNone/>
            </a:pPr>
            <a:r>
              <a:rPr lang="fa-IR" sz="1800" b="1" dirty="0">
                <a:cs typeface="B Nazanin" pitchFamily="2" charset="-78"/>
              </a:rPr>
              <a:t> </a:t>
            </a:r>
            <a:r>
              <a:rPr lang="fa-IR" sz="1800" b="1" dirty="0" smtClean="0">
                <a:cs typeface="B Nazanin" pitchFamily="2" charset="-78"/>
              </a:rPr>
              <a:t>                                                          حل شود</a:t>
            </a:r>
            <a:endParaRPr lang="fa-IR" sz="1800" b="1" dirty="0">
              <a:cs typeface="B Nazanin" pitchFamily="2" charset="-78"/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6540912" y="1268760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5" name="Left Arrow 4"/>
          <p:cNvSpPr/>
          <p:nvPr/>
        </p:nvSpPr>
        <p:spPr>
          <a:xfrm>
            <a:off x="5244768" y="2348880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6" name="Left Arrow 5"/>
          <p:cNvSpPr/>
          <p:nvPr/>
        </p:nvSpPr>
        <p:spPr>
          <a:xfrm>
            <a:off x="5244768" y="2852936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8" name="Left Arrow 7"/>
          <p:cNvSpPr/>
          <p:nvPr/>
        </p:nvSpPr>
        <p:spPr>
          <a:xfrm>
            <a:off x="5220072" y="3573016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9" name="Left Arrow 8"/>
          <p:cNvSpPr/>
          <p:nvPr/>
        </p:nvSpPr>
        <p:spPr>
          <a:xfrm>
            <a:off x="5244768" y="4221088"/>
            <a:ext cx="76739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616075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905</TotalTime>
  <Words>951</Words>
  <Application>Microsoft Office PowerPoint</Application>
  <PresentationFormat>On-screen Show (4:3)</PresentationFormat>
  <Paragraphs>195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0 Soroosh</vt:lpstr>
      <vt:lpstr>Arial</vt:lpstr>
      <vt:lpstr>B Nazanin</vt:lpstr>
      <vt:lpstr>Corbel</vt:lpstr>
      <vt:lpstr>Courier New</vt:lpstr>
      <vt:lpstr>Tahoma</vt:lpstr>
      <vt:lpstr>Depth</vt:lpstr>
      <vt:lpstr>بررسی نوشهر رادبرن سیتی</vt:lpstr>
      <vt:lpstr>مقدمه</vt:lpstr>
      <vt:lpstr>PowerPoint Presentation</vt:lpstr>
      <vt:lpstr>PowerPoint Presentation</vt:lpstr>
      <vt:lpstr>    راد برن RUDBURN                                   </vt:lpstr>
      <vt:lpstr>تطبیق الگوی ساخت رادبرن با نظریه واحد همسایگی</vt:lpstr>
      <vt:lpstr>الگوی ترافیکی رادبرن</vt:lpstr>
      <vt:lpstr>PowerPoint Presentation</vt:lpstr>
      <vt:lpstr>PowerPoint Presentation</vt:lpstr>
      <vt:lpstr>PowerPoint Presentation</vt:lpstr>
      <vt:lpstr>PowerPoint Presentation</vt:lpstr>
      <vt:lpstr>کاربری دبستان و پارکها</vt:lpstr>
      <vt:lpstr>شباهت ساختاری الگوی رادبرن با الگوی باغشهر هاوارد</vt:lpstr>
      <vt:lpstr>PowerPoint Presentation</vt:lpstr>
      <vt:lpstr>منابع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مقدمه</dc:title>
  <dc:creator>Mohammad</dc:creator>
  <cp:lastModifiedBy>Mohammad</cp:lastModifiedBy>
  <cp:revision>70</cp:revision>
  <dcterms:created xsi:type="dcterms:W3CDTF">2014-11-11T17:05:24Z</dcterms:created>
  <dcterms:modified xsi:type="dcterms:W3CDTF">2019-10-26T23:31:37Z</dcterms:modified>
</cp:coreProperties>
</file>