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352056-C415-45DB-8F84-7BC01159F19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pPr rtl="1"/>
          <a:endParaRPr lang="fa-IR"/>
        </a:p>
      </dgm:t>
    </dgm:pt>
    <dgm:pt modelId="{3BAF364E-C925-4436-B410-7AE7901C2FE4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جمعیت کلانشهر سئول    نفر 10290000       </a:t>
          </a:r>
          <a:endParaRPr lang="fa-IR" dirty="0"/>
        </a:p>
      </dgm:t>
    </dgm:pt>
    <dgm:pt modelId="{BEA3DCBB-D431-4A9F-A8F5-8FBE445D29D7}" type="parTrans" cxnId="{95DABEF8-5849-4C80-9C4C-8C48ED1C2E65}">
      <dgm:prSet/>
      <dgm:spPr/>
      <dgm:t>
        <a:bodyPr/>
        <a:lstStyle/>
        <a:p>
          <a:pPr rtl="1"/>
          <a:endParaRPr lang="fa-IR"/>
        </a:p>
      </dgm:t>
    </dgm:pt>
    <dgm:pt modelId="{7426FE4C-D993-41DD-868D-D3B8FD38608F}" type="sibTrans" cxnId="{95DABEF8-5849-4C80-9C4C-8C48ED1C2E65}">
      <dgm:prSet/>
      <dgm:spPr/>
      <dgm:t>
        <a:bodyPr/>
        <a:lstStyle/>
        <a:p>
          <a:pPr rtl="1"/>
          <a:endParaRPr lang="fa-IR"/>
        </a:p>
      </dgm:t>
    </dgm:pt>
    <dgm:pt modelId="{F54097EA-6893-43EE-97A4-42B09E20B60F}">
      <dgm:prSet phldrT="[Text]" phldr="1"/>
      <dgm:spPr/>
      <dgm:t>
        <a:bodyPr/>
        <a:lstStyle/>
        <a:p>
          <a:pPr rtl="1"/>
          <a:endParaRPr lang="fa-IR" dirty="0"/>
        </a:p>
      </dgm:t>
    </dgm:pt>
    <dgm:pt modelId="{ECE60541-BB56-46F0-AE0A-8F4CC9778818}" type="parTrans" cxnId="{84C6E53D-F9D6-4D74-A8F3-D5B2A4F459CF}">
      <dgm:prSet/>
      <dgm:spPr/>
      <dgm:t>
        <a:bodyPr/>
        <a:lstStyle/>
        <a:p>
          <a:pPr rtl="1"/>
          <a:endParaRPr lang="fa-IR"/>
        </a:p>
      </dgm:t>
    </dgm:pt>
    <dgm:pt modelId="{482AABB8-9920-476E-BC62-11A16E02EF2D}" type="sibTrans" cxnId="{84C6E53D-F9D6-4D74-A8F3-D5B2A4F459CF}">
      <dgm:prSet/>
      <dgm:spPr/>
      <dgm:t>
        <a:bodyPr/>
        <a:lstStyle/>
        <a:p>
          <a:pPr rtl="1"/>
          <a:endParaRPr lang="fa-IR"/>
        </a:p>
      </dgm:t>
    </dgm:pt>
    <dgm:pt modelId="{C283BB86-2D8A-4CC9-9093-B7F596DD9038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مساحت کلانشهر سئول</a:t>
          </a:r>
          <a:r>
            <a:rPr lang="en-US" dirty="0" smtClean="0">
              <a:cs typeface="B Homa" panose="00000400000000000000" pitchFamily="2" charset="-78"/>
            </a:rPr>
            <a:t>  </a:t>
          </a:r>
          <a:r>
            <a:rPr lang="fa-IR" dirty="0" smtClean="0">
              <a:cs typeface="B Homa" panose="00000400000000000000" pitchFamily="2" charset="-78"/>
            </a:rPr>
            <a:t> ۶۰۵٫۲۱</a:t>
          </a:r>
          <a:r>
            <a:rPr lang="en-US" dirty="0" smtClean="0">
              <a:cs typeface="B Homa" panose="00000400000000000000" pitchFamily="2" charset="-78"/>
            </a:rPr>
            <a:t> </a:t>
          </a:r>
          <a:r>
            <a:rPr lang="fa-IR" dirty="0" smtClean="0">
              <a:cs typeface="B Homa" panose="00000400000000000000" pitchFamily="2" charset="-78"/>
            </a:rPr>
            <a:t>کیلومتر مربع</a:t>
          </a:r>
          <a:endParaRPr lang="fa-IR" dirty="0"/>
        </a:p>
      </dgm:t>
    </dgm:pt>
    <dgm:pt modelId="{E7674461-D052-4990-8284-EA811C72F6CE}" type="parTrans" cxnId="{21042D93-39DC-4A38-93F7-09AB82822568}">
      <dgm:prSet/>
      <dgm:spPr/>
      <dgm:t>
        <a:bodyPr/>
        <a:lstStyle/>
        <a:p>
          <a:pPr rtl="1"/>
          <a:endParaRPr lang="fa-IR"/>
        </a:p>
      </dgm:t>
    </dgm:pt>
    <dgm:pt modelId="{52D7CC89-A864-4524-9B35-2D7CC598A77F}" type="sibTrans" cxnId="{21042D93-39DC-4A38-93F7-09AB82822568}">
      <dgm:prSet/>
      <dgm:spPr/>
      <dgm:t>
        <a:bodyPr/>
        <a:lstStyle/>
        <a:p>
          <a:pPr rtl="1"/>
          <a:endParaRPr lang="fa-IR"/>
        </a:p>
      </dgm:t>
    </dgm:pt>
    <dgm:pt modelId="{F5A45012-5B9F-4772-B638-AFAB19E8977A}">
      <dgm:prSet phldrT="[Text]" phldr="1"/>
      <dgm:spPr/>
      <dgm:t>
        <a:bodyPr/>
        <a:lstStyle/>
        <a:p>
          <a:pPr rtl="1"/>
          <a:endParaRPr lang="fa-IR" dirty="0"/>
        </a:p>
      </dgm:t>
    </dgm:pt>
    <dgm:pt modelId="{DC9A2FA0-AA62-4529-9A3D-11A7CDD20FFE}" type="parTrans" cxnId="{25BC3598-110A-4DFE-BD3E-AAD8250796FF}">
      <dgm:prSet/>
      <dgm:spPr/>
      <dgm:t>
        <a:bodyPr/>
        <a:lstStyle/>
        <a:p>
          <a:pPr rtl="1"/>
          <a:endParaRPr lang="fa-IR"/>
        </a:p>
      </dgm:t>
    </dgm:pt>
    <dgm:pt modelId="{656F32B7-8972-4361-A93B-481ADC1EE6D5}" type="sibTrans" cxnId="{25BC3598-110A-4DFE-BD3E-AAD8250796FF}">
      <dgm:prSet/>
      <dgm:spPr/>
      <dgm:t>
        <a:bodyPr/>
        <a:lstStyle/>
        <a:p>
          <a:pPr rtl="1"/>
          <a:endParaRPr lang="fa-IR"/>
        </a:p>
      </dgm:t>
    </dgm:pt>
    <dgm:pt modelId="{88147BE5-FF95-46D3-8592-6248F14C967F}" type="pres">
      <dgm:prSet presAssocID="{84352056-C415-45DB-8F84-7BC01159F19F}" presName="linear" presStyleCnt="0">
        <dgm:presLayoutVars>
          <dgm:animLvl val="lvl"/>
          <dgm:resizeHandles val="exact"/>
        </dgm:presLayoutVars>
      </dgm:prSet>
      <dgm:spPr/>
    </dgm:pt>
    <dgm:pt modelId="{0C4A3AA8-DDBA-4D3A-9E1C-3CFC2CD935BA}" type="pres">
      <dgm:prSet presAssocID="{3BAF364E-C925-4436-B410-7AE7901C2FE4}" presName="parentText" presStyleLbl="node1" presStyleIdx="0" presStyleCnt="2" custLinFactNeighborX="2113" custLinFactNeighborY="1241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8F211CF-8D43-4FB3-AF9D-4E933C42BACE}" type="pres">
      <dgm:prSet presAssocID="{3BAF364E-C925-4436-B410-7AE7901C2FE4}" presName="childText" presStyleLbl="revTx" presStyleIdx="0" presStyleCnt="2">
        <dgm:presLayoutVars>
          <dgm:bulletEnabled val="1"/>
        </dgm:presLayoutVars>
      </dgm:prSet>
      <dgm:spPr/>
    </dgm:pt>
    <dgm:pt modelId="{5976FF91-6554-4DE4-9A21-BB176BA1F989}" type="pres">
      <dgm:prSet presAssocID="{C283BB86-2D8A-4CC9-9093-B7F596DD903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1B14C71-0C2E-49AF-BE20-20906DFD608A}" type="pres">
      <dgm:prSet presAssocID="{C283BB86-2D8A-4CC9-9093-B7F596DD903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2B93651E-AC77-4344-BEC5-CCD897F36838}" type="presOf" srcId="{C283BB86-2D8A-4CC9-9093-B7F596DD9038}" destId="{5976FF91-6554-4DE4-9A21-BB176BA1F989}" srcOrd="0" destOrd="0" presId="urn:microsoft.com/office/officeart/2005/8/layout/vList2"/>
    <dgm:cxn modelId="{F537220E-9522-4240-8A24-F1DC3F07D789}" type="presOf" srcId="{F5A45012-5B9F-4772-B638-AFAB19E8977A}" destId="{31B14C71-0C2E-49AF-BE20-20906DFD608A}" srcOrd="0" destOrd="0" presId="urn:microsoft.com/office/officeart/2005/8/layout/vList2"/>
    <dgm:cxn modelId="{84915ED0-3DC8-4069-A07F-0D6AEFBEA820}" type="presOf" srcId="{3BAF364E-C925-4436-B410-7AE7901C2FE4}" destId="{0C4A3AA8-DDBA-4D3A-9E1C-3CFC2CD935BA}" srcOrd="0" destOrd="0" presId="urn:microsoft.com/office/officeart/2005/8/layout/vList2"/>
    <dgm:cxn modelId="{0AD82718-4025-482C-8CA8-DAD63ACDD197}" type="presOf" srcId="{F54097EA-6893-43EE-97A4-42B09E20B60F}" destId="{38F211CF-8D43-4FB3-AF9D-4E933C42BACE}" srcOrd="0" destOrd="0" presId="urn:microsoft.com/office/officeart/2005/8/layout/vList2"/>
    <dgm:cxn modelId="{84C6E53D-F9D6-4D74-A8F3-D5B2A4F459CF}" srcId="{3BAF364E-C925-4436-B410-7AE7901C2FE4}" destId="{F54097EA-6893-43EE-97A4-42B09E20B60F}" srcOrd="0" destOrd="0" parTransId="{ECE60541-BB56-46F0-AE0A-8F4CC9778818}" sibTransId="{482AABB8-9920-476E-BC62-11A16E02EF2D}"/>
    <dgm:cxn modelId="{4760CFF5-642A-45D4-8A33-6268F9A9CF1D}" type="presOf" srcId="{84352056-C415-45DB-8F84-7BC01159F19F}" destId="{88147BE5-FF95-46D3-8592-6248F14C967F}" srcOrd="0" destOrd="0" presId="urn:microsoft.com/office/officeart/2005/8/layout/vList2"/>
    <dgm:cxn modelId="{95DABEF8-5849-4C80-9C4C-8C48ED1C2E65}" srcId="{84352056-C415-45DB-8F84-7BC01159F19F}" destId="{3BAF364E-C925-4436-B410-7AE7901C2FE4}" srcOrd="0" destOrd="0" parTransId="{BEA3DCBB-D431-4A9F-A8F5-8FBE445D29D7}" sibTransId="{7426FE4C-D993-41DD-868D-D3B8FD38608F}"/>
    <dgm:cxn modelId="{21042D93-39DC-4A38-93F7-09AB82822568}" srcId="{84352056-C415-45DB-8F84-7BC01159F19F}" destId="{C283BB86-2D8A-4CC9-9093-B7F596DD9038}" srcOrd="1" destOrd="0" parTransId="{E7674461-D052-4990-8284-EA811C72F6CE}" sibTransId="{52D7CC89-A864-4524-9B35-2D7CC598A77F}"/>
    <dgm:cxn modelId="{25BC3598-110A-4DFE-BD3E-AAD8250796FF}" srcId="{C283BB86-2D8A-4CC9-9093-B7F596DD9038}" destId="{F5A45012-5B9F-4772-B638-AFAB19E8977A}" srcOrd="0" destOrd="0" parTransId="{DC9A2FA0-AA62-4529-9A3D-11A7CDD20FFE}" sibTransId="{656F32B7-8972-4361-A93B-481ADC1EE6D5}"/>
    <dgm:cxn modelId="{4F9B2610-DDC1-43C0-A3EE-BE408935E39D}" type="presParOf" srcId="{88147BE5-FF95-46D3-8592-6248F14C967F}" destId="{0C4A3AA8-DDBA-4D3A-9E1C-3CFC2CD935BA}" srcOrd="0" destOrd="0" presId="urn:microsoft.com/office/officeart/2005/8/layout/vList2"/>
    <dgm:cxn modelId="{7CDEE65E-429B-4E8E-A711-45C863F5A50D}" type="presParOf" srcId="{88147BE5-FF95-46D3-8592-6248F14C967F}" destId="{38F211CF-8D43-4FB3-AF9D-4E933C42BACE}" srcOrd="1" destOrd="0" presId="urn:microsoft.com/office/officeart/2005/8/layout/vList2"/>
    <dgm:cxn modelId="{3D1FA182-6B81-44CA-869F-271215152EAB}" type="presParOf" srcId="{88147BE5-FF95-46D3-8592-6248F14C967F}" destId="{5976FF91-6554-4DE4-9A21-BB176BA1F989}" srcOrd="2" destOrd="0" presId="urn:microsoft.com/office/officeart/2005/8/layout/vList2"/>
    <dgm:cxn modelId="{745C1FE1-D94D-4454-88CA-81143AB69DBF}" type="presParOf" srcId="{88147BE5-FF95-46D3-8592-6248F14C967F}" destId="{31B14C71-0C2E-49AF-BE20-20906DFD608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352056-C415-45DB-8F84-7BC01159F19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pPr rtl="1"/>
          <a:endParaRPr lang="fa-IR"/>
        </a:p>
      </dgm:t>
    </dgm:pt>
    <dgm:pt modelId="{3BAF364E-C925-4436-B410-7AE7901C2FE4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جمعیت شهر تهران    نفر 8693806</a:t>
          </a:r>
          <a:endParaRPr lang="fa-IR" dirty="0"/>
        </a:p>
      </dgm:t>
    </dgm:pt>
    <dgm:pt modelId="{BEA3DCBB-D431-4A9F-A8F5-8FBE445D29D7}" type="parTrans" cxnId="{95DABEF8-5849-4C80-9C4C-8C48ED1C2E65}">
      <dgm:prSet/>
      <dgm:spPr/>
      <dgm:t>
        <a:bodyPr/>
        <a:lstStyle/>
        <a:p>
          <a:pPr rtl="1"/>
          <a:endParaRPr lang="fa-IR"/>
        </a:p>
      </dgm:t>
    </dgm:pt>
    <dgm:pt modelId="{7426FE4C-D993-41DD-868D-D3B8FD38608F}" type="sibTrans" cxnId="{95DABEF8-5849-4C80-9C4C-8C48ED1C2E65}">
      <dgm:prSet/>
      <dgm:spPr/>
      <dgm:t>
        <a:bodyPr/>
        <a:lstStyle/>
        <a:p>
          <a:pPr rtl="1"/>
          <a:endParaRPr lang="fa-IR"/>
        </a:p>
      </dgm:t>
    </dgm:pt>
    <dgm:pt modelId="{F54097EA-6893-43EE-97A4-42B09E20B60F}">
      <dgm:prSet phldrT="[Text]" phldr="1"/>
      <dgm:spPr/>
      <dgm:t>
        <a:bodyPr/>
        <a:lstStyle/>
        <a:p>
          <a:pPr rtl="1"/>
          <a:endParaRPr lang="fa-IR" dirty="0"/>
        </a:p>
      </dgm:t>
    </dgm:pt>
    <dgm:pt modelId="{ECE60541-BB56-46F0-AE0A-8F4CC9778818}" type="parTrans" cxnId="{84C6E53D-F9D6-4D74-A8F3-D5B2A4F459CF}">
      <dgm:prSet/>
      <dgm:spPr/>
      <dgm:t>
        <a:bodyPr/>
        <a:lstStyle/>
        <a:p>
          <a:pPr rtl="1"/>
          <a:endParaRPr lang="fa-IR"/>
        </a:p>
      </dgm:t>
    </dgm:pt>
    <dgm:pt modelId="{482AABB8-9920-476E-BC62-11A16E02EF2D}" type="sibTrans" cxnId="{84C6E53D-F9D6-4D74-A8F3-D5B2A4F459CF}">
      <dgm:prSet/>
      <dgm:spPr/>
      <dgm:t>
        <a:bodyPr/>
        <a:lstStyle/>
        <a:p>
          <a:pPr rtl="1"/>
          <a:endParaRPr lang="fa-IR"/>
        </a:p>
      </dgm:t>
    </dgm:pt>
    <dgm:pt modelId="{C283BB86-2D8A-4CC9-9093-B7F596DD9038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مساحت شهر تهران     730 کیلومتر مربع</a:t>
          </a:r>
          <a:endParaRPr lang="fa-IR" dirty="0"/>
        </a:p>
      </dgm:t>
    </dgm:pt>
    <dgm:pt modelId="{E7674461-D052-4990-8284-EA811C72F6CE}" type="parTrans" cxnId="{21042D93-39DC-4A38-93F7-09AB82822568}">
      <dgm:prSet/>
      <dgm:spPr/>
      <dgm:t>
        <a:bodyPr/>
        <a:lstStyle/>
        <a:p>
          <a:pPr rtl="1"/>
          <a:endParaRPr lang="fa-IR"/>
        </a:p>
      </dgm:t>
    </dgm:pt>
    <dgm:pt modelId="{52D7CC89-A864-4524-9B35-2D7CC598A77F}" type="sibTrans" cxnId="{21042D93-39DC-4A38-93F7-09AB82822568}">
      <dgm:prSet/>
      <dgm:spPr/>
      <dgm:t>
        <a:bodyPr/>
        <a:lstStyle/>
        <a:p>
          <a:pPr rtl="1"/>
          <a:endParaRPr lang="fa-IR"/>
        </a:p>
      </dgm:t>
    </dgm:pt>
    <dgm:pt modelId="{F5A45012-5B9F-4772-B638-AFAB19E8977A}">
      <dgm:prSet phldrT="[Text]" phldr="1"/>
      <dgm:spPr/>
      <dgm:t>
        <a:bodyPr/>
        <a:lstStyle/>
        <a:p>
          <a:pPr rtl="1"/>
          <a:endParaRPr lang="fa-IR" dirty="0"/>
        </a:p>
      </dgm:t>
    </dgm:pt>
    <dgm:pt modelId="{DC9A2FA0-AA62-4529-9A3D-11A7CDD20FFE}" type="parTrans" cxnId="{25BC3598-110A-4DFE-BD3E-AAD8250796FF}">
      <dgm:prSet/>
      <dgm:spPr/>
      <dgm:t>
        <a:bodyPr/>
        <a:lstStyle/>
        <a:p>
          <a:pPr rtl="1"/>
          <a:endParaRPr lang="fa-IR"/>
        </a:p>
      </dgm:t>
    </dgm:pt>
    <dgm:pt modelId="{656F32B7-8972-4361-A93B-481ADC1EE6D5}" type="sibTrans" cxnId="{25BC3598-110A-4DFE-BD3E-AAD8250796FF}">
      <dgm:prSet/>
      <dgm:spPr/>
      <dgm:t>
        <a:bodyPr/>
        <a:lstStyle/>
        <a:p>
          <a:pPr rtl="1"/>
          <a:endParaRPr lang="fa-IR"/>
        </a:p>
      </dgm:t>
    </dgm:pt>
    <dgm:pt modelId="{88147BE5-FF95-46D3-8592-6248F14C967F}" type="pres">
      <dgm:prSet presAssocID="{84352056-C415-45DB-8F84-7BC01159F19F}" presName="linear" presStyleCnt="0">
        <dgm:presLayoutVars>
          <dgm:animLvl val="lvl"/>
          <dgm:resizeHandles val="exact"/>
        </dgm:presLayoutVars>
      </dgm:prSet>
      <dgm:spPr/>
    </dgm:pt>
    <dgm:pt modelId="{0C4A3AA8-DDBA-4D3A-9E1C-3CFC2CD935BA}" type="pres">
      <dgm:prSet presAssocID="{3BAF364E-C925-4436-B410-7AE7901C2FE4}" presName="parentText" presStyleLbl="node1" presStyleIdx="0" presStyleCnt="2" custLinFactY="-89511" custLinFactNeighborX="561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8F211CF-8D43-4FB3-AF9D-4E933C42BACE}" type="pres">
      <dgm:prSet presAssocID="{3BAF364E-C925-4436-B410-7AE7901C2FE4}" presName="childText" presStyleLbl="revTx" presStyleIdx="0" presStyleCnt="2">
        <dgm:presLayoutVars>
          <dgm:bulletEnabled val="1"/>
        </dgm:presLayoutVars>
      </dgm:prSet>
      <dgm:spPr/>
    </dgm:pt>
    <dgm:pt modelId="{5976FF91-6554-4DE4-9A21-BB176BA1F989}" type="pres">
      <dgm:prSet presAssocID="{C283BB86-2D8A-4CC9-9093-B7F596DD903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1B14C71-0C2E-49AF-BE20-20906DFD608A}" type="pres">
      <dgm:prSet presAssocID="{C283BB86-2D8A-4CC9-9093-B7F596DD9038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AD51CC92-D661-4C54-9F73-1E92EBE3C233}" type="presOf" srcId="{F54097EA-6893-43EE-97A4-42B09E20B60F}" destId="{38F211CF-8D43-4FB3-AF9D-4E933C42BACE}" srcOrd="0" destOrd="0" presId="urn:microsoft.com/office/officeart/2005/8/layout/vList2"/>
    <dgm:cxn modelId="{CFA67BF5-35C8-45A4-9489-8CF5EB1B3F36}" type="presOf" srcId="{84352056-C415-45DB-8F84-7BC01159F19F}" destId="{88147BE5-FF95-46D3-8592-6248F14C967F}" srcOrd="0" destOrd="0" presId="urn:microsoft.com/office/officeart/2005/8/layout/vList2"/>
    <dgm:cxn modelId="{E1CC5299-66FF-4427-920C-1C471E2E7752}" type="presOf" srcId="{C283BB86-2D8A-4CC9-9093-B7F596DD9038}" destId="{5976FF91-6554-4DE4-9A21-BB176BA1F989}" srcOrd="0" destOrd="0" presId="urn:microsoft.com/office/officeart/2005/8/layout/vList2"/>
    <dgm:cxn modelId="{84C6E53D-F9D6-4D74-A8F3-D5B2A4F459CF}" srcId="{3BAF364E-C925-4436-B410-7AE7901C2FE4}" destId="{F54097EA-6893-43EE-97A4-42B09E20B60F}" srcOrd="0" destOrd="0" parTransId="{ECE60541-BB56-46F0-AE0A-8F4CC9778818}" sibTransId="{482AABB8-9920-476E-BC62-11A16E02EF2D}"/>
    <dgm:cxn modelId="{95DABEF8-5849-4C80-9C4C-8C48ED1C2E65}" srcId="{84352056-C415-45DB-8F84-7BC01159F19F}" destId="{3BAF364E-C925-4436-B410-7AE7901C2FE4}" srcOrd="0" destOrd="0" parTransId="{BEA3DCBB-D431-4A9F-A8F5-8FBE445D29D7}" sibTransId="{7426FE4C-D993-41DD-868D-D3B8FD38608F}"/>
    <dgm:cxn modelId="{21042D93-39DC-4A38-93F7-09AB82822568}" srcId="{84352056-C415-45DB-8F84-7BC01159F19F}" destId="{C283BB86-2D8A-4CC9-9093-B7F596DD9038}" srcOrd="1" destOrd="0" parTransId="{E7674461-D052-4990-8284-EA811C72F6CE}" sibTransId="{52D7CC89-A864-4524-9B35-2D7CC598A77F}"/>
    <dgm:cxn modelId="{25BC3598-110A-4DFE-BD3E-AAD8250796FF}" srcId="{C283BB86-2D8A-4CC9-9093-B7F596DD9038}" destId="{F5A45012-5B9F-4772-B638-AFAB19E8977A}" srcOrd="0" destOrd="0" parTransId="{DC9A2FA0-AA62-4529-9A3D-11A7CDD20FFE}" sibTransId="{656F32B7-8972-4361-A93B-481ADC1EE6D5}"/>
    <dgm:cxn modelId="{E6AB7FC1-F76B-4BB5-91EE-038CB66707A0}" type="presOf" srcId="{3BAF364E-C925-4436-B410-7AE7901C2FE4}" destId="{0C4A3AA8-DDBA-4D3A-9E1C-3CFC2CD935BA}" srcOrd="0" destOrd="0" presId="urn:microsoft.com/office/officeart/2005/8/layout/vList2"/>
    <dgm:cxn modelId="{5ED25A4A-053F-408B-99F2-67E7BEB26257}" type="presOf" srcId="{F5A45012-5B9F-4772-B638-AFAB19E8977A}" destId="{31B14C71-0C2E-49AF-BE20-20906DFD608A}" srcOrd="0" destOrd="0" presId="urn:microsoft.com/office/officeart/2005/8/layout/vList2"/>
    <dgm:cxn modelId="{3A1526A0-2F8F-49D3-AF30-3E23E000913D}" type="presParOf" srcId="{88147BE5-FF95-46D3-8592-6248F14C967F}" destId="{0C4A3AA8-DDBA-4D3A-9E1C-3CFC2CD935BA}" srcOrd="0" destOrd="0" presId="urn:microsoft.com/office/officeart/2005/8/layout/vList2"/>
    <dgm:cxn modelId="{38285080-6D0C-42DE-A72A-21EFFF64B1F0}" type="presParOf" srcId="{88147BE5-FF95-46D3-8592-6248F14C967F}" destId="{38F211CF-8D43-4FB3-AF9D-4E933C42BACE}" srcOrd="1" destOrd="0" presId="urn:microsoft.com/office/officeart/2005/8/layout/vList2"/>
    <dgm:cxn modelId="{6939523E-6F17-4117-96EE-72F16A0519E8}" type="presParOf" srcId="{88147BE5-FF95-46D3-8592-6248F14C967F}" destId="{5976FF91-6554-4DE4-9A21-BB176BA1F989}" srcOrd="2" destOrd="0" presId="urn:microsoft.com/office/officeart/2005/8/layout/vList2"/>
    <dgm:cxn modelId="{1BEA6FA2-C4E1-4528-9620-4D71D264106E}" type="presParOf" srcId="{88147BE5-FF95-46D3-8592-6248F14C967F}" destId="{31B14C71-0C2E-49AF-BE20-20906DFD608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374F3F-7B63-4A7F-9286-E691B118FBC8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1568C8-BBBD-4D96-B007-74EF271300AA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بهبود سیستم حمل و نقل عمومی</a:t>
          </a:r>
          <a:endParaRPr lang="en-US" sz="2800" b="1" dirty="0">
            <a:cs typeface="B Homa" panose="00000400000000000000" pitchFamily="2" charset="-78"/>
          </a:endParaRPr>
        </a:p>
      </dgm:t>
    </dgm:pt>
    <dgm:pt modelId="{BA34FD1F-CE7F-46DD-8063-2478AEB34840}" type="parTrans" cxnId="{248397AB-C2DE-44C2-B450-9375A6764545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54B39C81-EE0C-405E-BEA4-3E52295A7C4F}" type="sibTrans" cxnId="{248397AB-C2DE-44C2-B450-9375A6764545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D0758122-B869-4D66-8A31-2F7BE82FA86B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کنترل های کارآمد روی سیستم حمل و نقل شخصی</a:t>
          </a:r>
          <a:endParaRPr lang="en-US" sz="2800" b="1" dirty="0">
            <a:cs typeface="B Homa" panose="00000400000000000000" pitchFamily="2" charset="-78"/>
          </a:endParaRPr>
        </a:p>
      </dgm:t>
    </dgm:pt>
    <dgm:pt modelId="{0025B6B3-2CBC-4D97-BD99-1FF17BBE5D22}" type="parTrans" cxnId="{C8EA4F5C-1FA0-4A1E-BD94-033A940EF690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3C95D294-6999-4415-8B68-C3335741648C}" type="sibTrans" cxnId="{C8EA4F5C-1FA0-4A1E-BD94-033A940EF690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C5585FDE-1D44-438D-8AF9-8F037DA0AC22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سیستم حمل و نقل هوشمند</a:t>
          </a:r>
          <a:endParaRPr lang="en-US" sz="2800" b="1" dirty="0">
            <a:cs typeface="B Homa" panose="00000400000000000000" pitchFamily="2" charset="-78"/>
          </a:endParaRPr>
        </a:p>
      </dgm:t>
    </dgm:pt>
    <dgm:pt modelId="{323778AE-65F0-41F6-A492-10C386E30DF8}" type="parTrans" cxnId="{C2E5794E-2160-49FA-9F24-F331EE624865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3724F1DD-8C2E-4E93-85C6-C14D151E562A}" type="sibTrans" cxnId="{C2E5794E-2160-49FA-9F24-F331EE624865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C52FA901-D026-47FB-97BE-8C28D94607A2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استفاده از سیاست حمل و نقل پاک</a:t>
          </a:r>
          <a:endParaRPr lang="en-US" sz="2800" b="1" dirty="0">
            <a:cs typeface="B Homa" panose="00000400000000000000" pitchFamily="2" charset="-78"/>
          </a:endParaRPr>
        </a:p>
      </dgm:t>
    </dgm:pt>
    <dgm:pt modelId="{AD9CCB2E-6B47-43E3-B5C2-D4D9A1274346}" type="parTrans" cxnId="{5212C8D4-5775-41B6-AD65-904A22D5C51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93D60A16-BE6B-4694-A58B-5DBD71126600}" type="sibTrans" cxnId="{5212C8D4-5775-41B6-AD65-904A22D5C51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974E9071-B6BC-4BF5-AC73-9F51C4892C4F}" type="pres">
      <dgm:prSet presAssocID="{E9374F3F-7B63-4A7F-9286-E691B118FB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D25F7A24-83E3-4D55-ABDB-8084D3A21D7A}" type="pres">
      <dgm:prSet presAssocID="{C52FA901-D026-47FB-97BE-8C28D94607A2}" presName="boxAndChildren" presStyleCnt="0"/>
      <dgm:spPr/>
      <dgm:t>
        <a:bodyPr/>
        <a:lstStyle/>
        <a:p>
          <a:pPr rtl="1"/>
          <a:endParaRPr lang="fa-IR"/>
        </a:p>
      </dgm:t>
    </dgm:pt>
    <dgm:pt modelId="{A0145FEE-F7D5-45B8-BFF3-2E9DB32C558F}" type="pres">
      <dgm:prSet presAssocID="{C52FA901-D026-47FB-97BE-8C28D94607A2}" presName="parentTextBox" presStyleLbl="node1" presStyleIdx="0" presStyleCnt="4"/>
      <dgm:spPr/>
      <dgm:t>
        <a:bodyPr/>
        <a:lstStyle/>
        <a:p>
          <a:pPr rtl="1"/>
          <a:endParaRPr lang="fa-IR"/>
        </a:p>
      </dgm:t>
    </dgm:pt>
    <dgm:pt modelId="{111A7AF0-9C3D-4979-982D-0AB2B1560F7C}" type="pres">
      <dgm:prSet presAssocID="{3724F1DD-8C2E-4E93-85C6-C14D151E562A}" presName="sp" presStyleCnt="0"/>
      <dgm:spPr/>
      <dgm:t>
        <a:bodyPr/>
        <a:lstStyle/>
        <a:p>
          <a:pPr rtl="1"/>
          <a:endParaRPr lang="fa-IR"/>
        </a:p>
      </dgm:t>
    </dgm:pt>
    <dgm:pt modelId="{65B9D75E-5457-4944-AF7E-41509BCE09CC}" type="pres">
      <dgm:prSet presAssocID="{C5585FDE-1D44-438D-8AF9-8F037DA0AC22}" presName="arrowAndChildren" presStyleCnt="0"/>
      <dgm:spPr/>
      <dgm:t>
        <a:bodyPr/>
        <a:lstStyle/>
        <a:p>
          <a:pPr rtl="1"/>
          <a:endParaRPr lang="fa-IR"/>
        </a:p>
      </dgm:t>
    </dgm:pt>
    <dgm:pt modelId="{AC62F4EA-1AE8-4E20-9FC6-BEC6ED1341AF}" type="pres">
      <dgm:prSet presAssocID="{C5585FDE-1D44-438D-8AF9-8F037DA0AC22}" presName="parentTextArrow" presStyleLbl="node1" presStyleIdx="1" presStyleCnt="4"/>
      <dgm:spPr/>
      <dgm:t>
        <a:bodyPr/>
        <a:lstStyle/>
        <a:p>
          <a:pPr rtl="1"/>
          <a:endParaRPr lang="fa-IR"/>
        </a:p>
      </dgm:t>
    </dgm:pt>
    <dgm:pt modelId="{C07DE886-88F2-42EF-97AB-8BD414A0370E}" type="pres">
      <dgm:prSet presAssocID="{3C95D294-6999-4415-8B68-C3335741648C}" presName="sp" presStyleCnt="0"/>
      <dgm:spPr/>
      <dgm:t>
        <a:bodyPr/>
        <a:lstStyle/>
        <a:p>
          <a:pPr rtl="1"/>
          <a:endParaRPr lang="fa-IR"/>
        </a:p>
      </dgm:t>
    </dgm:pt>
    <dgm:pt modelId="{A9B0172A-E471-4356-BC02-9DFCB69DAB01}" type="pres">
      <dgm:prSet presAssocID="{D0758122-B869-4D66-8A31-2F7BE82FA86B}" presName="arrowAndChildren" presStyleCnt="0"/>
      <dgm:spPr/>
      <dgm:t>
        <a:bodyPr/>
        <a:lstStyle/>
        <a:p>
          <a:pPr rtl="1"/>
          <a:endParaRPr lang="fa-IR"/>
        </a:p>
      </dgm:t>
    </dgm:pt>
    <dgm:pt modelId="{E912F763-0D60-4262-A248-6CEF84091F00}" type="pres">
      <dgm:prSet presAssocID="{D0758122-B869-4D66-8A31-2F7BE82FA86B}" presName="parentTextArrow" presStyleLbl="node1" presStyleIdx="2" presStyleCnt="4"/>
      <dgm:spPr/>
      <dgm:t>
        <a:bodyPr/>
        <a:lstStyle/>
        <a:p>
          <a:pPr rtl="1"/>
          <a:endParaRPr lang="fa-IR"/>
        </a:p>
      </dgm:t>
    </dgm:pt>
    <dgm:pt modelId="{339CB845-B3D8-4595-A711-8E6D50EEC210}" type="pres">
      <dgm:prSet presAssocID="{54B39C81-EE0C-405E-BEA4-3E52295A7C4F}" presName="sp" presStyleCnt="0"/>
      <dgm:spPr/>
      <dgm:t>
        <a:bodyPr/>
        <a:lstStyle/>
        <a:p>
          <a:pPr rtl="1"/>
          <a:endParaRPr lang="fa-IR"/>
        </a:p>
      </dgm:t>
    </dgm:pt>
    <dgm:pt modelId="{78AECBB6-2A81-4BFF-9933-B7B3813C4F2F}" type="pres">
      <dgm:prSet presAssocID="{7F1568C8-BBBD-4D96-B007-74EF271300AA}" presName="arrowAndChildren" presStyleCnt="0"/>
      <dgm:spPr/>
      <dgm:t>
        <a:bodyPr/>
        <a:lstStyle/>
        <a:p>
          <a:pPr rtl="1"/>
          <a:endParaRPr lang="fa-IR"/>
        </a:p>
      </dgm:t>
    </dgm:pt>
    <dgm:pt modelId="{EF87487C-48ED-46AA-A7E5-E86C648514FC}" type="pres">
      <dgm:prSet presAssocID="{7F1568C8-BBBD-4D96-B007-74EF271300AA}" presName="parentTextArrow" presStyleLbl="node1" presStyleIdx="3" presStyleCnt="4"/>
      <dgm:spPr/>
      <dgm:t>
        <a:bodyPr/>
        <a:lstStyle/>
        <a:p>
          <a:pPr rtl="1"/>
          <a:endParaRPr lang="fa-IR"/>
        </a:p>
      </dgm:t>
    </dgm:pt>
  </dgm:ptLst>
  <dgm:cxnLst>
    <dgm:cxn modelId="{C2E5794E-2160-49FA-9F24-F331EE624865}" srcId="{E9374F3F-7B63-4A7F-9286-E691B118FBC8}" destId="{C5585FDE-1D44-438D-8AF9-8F037DA0AC22}" srcOrd="2" destOrd="0" parTransId="{323778AE-65F0-41F6-A492-10C386E30DF8}" sibTransId="{3724F1DD-8C2E-4E93-85C6-C14D151E562A}"/>
    <dgm:cxn modelId="{C8EA4F5C-1FA0-4A1E-BD94-033A940EF690}" srcId="{E9374F3F-7B63-4A7F-9286-E691B118FBC8}" destId="{D0758122-B869-4D66-8A31-2F7BE82FA86B}" srcOrd="1" destOrd="0" parTransId="{0025B6B3-2CBC-4D97-BD99-1FF17BBE5D22}" sibTransId="{3C95D294-6999-4415-8B68-C3335741648C}"/>
    <dgm:cxn modelId="{1E7FC05B-DF4D-472F-A2E0-4E4CA9DA8144}" type="presOf" srcId="{7F1568C8-BBBD-4D96-B007-74EF271300AA}" destId="{EF87487C-48ED-46AA-A7E5-E86C648514FC}" srcOrd="0" destOrd="0" presId="urn:microsoft.com/office/officeart/2005/8/layout/process4"/>
    <dgm:cxn modelId="{51B2EA9D-7405-476E-9403-51F0F5D92603}" type="presOf" srcId="{E9374F3F-7B63-4A7F-9286-E691B118FBC8}" destId="{974E9071-B6BC-4BF5-AC73-9F51C4892C4F}" srcOrd="0" destOrd="0" presId="urn:microsoft.com/office/officeart/2005/8/layout/process4"/>
    <dgm:cxn modelId="{67CD47AB-ABB9-417A-B5BC-75179D352151}" type="presOf" srcId="{D0758122-B869-4D66-8A31-2F7BE82FA86B}" destId="{E912F763-0D60-4262-A248-6CEF84091F00}" srcOrd="0" destOrd="0" presId="urn:microsoft.com/office/officeart/2005/8/layout/process4"/>
    <dgm:cxn modelId="{2F6E9538-DB04-4355-A842-1A15D85C325E}" type="presOf" srcId="{C52FA901-D026-47FB-97BE-8C28D94607A2}" destId="{A0145FEE-F7D5-45B8-BFF3-2E9DB32C558F}" srcOrd="0" destOrd="0" presId="urn:microsoft.com/office/officeart/2005/8/layout/process4"/>
    <dgm:cxn modelId="{248397AB-C2DE-44C2-B450-9375A6764545}" srcId="{E9374F3F-7B63-4A7F-9286-E691B118FBC8}" destId="{7F1568C8-BBBD-4D96-B007-74EF271300AA}" srcOrd="0" destOrd="0" parTransId="{BA34FD1F-CE7F-46DD-8063-2478AEB34840}" sibTransId="{54B39C81-EE0C-405E-BEA4-3E52295A7C4F}"/>
    <dgm:cxn modelId="{5212C8D4-5775-41B6-AD65-904A22D5C51E}" srcId="{E9374F3F-7B63-4A7F-9286-E691B118FBC8}" destId="{C52FA901-D026-47FB-97BE-8C28D94607A2}" srcOrd="3" destOrd="0" parTransId="{AD9CCB2E-6B47-43E3-B5C2-D4D9A1274346}" sibTransId="{93D60A16-BE6B-4694-A58B-5DBD71126600}"/>
    <dgm:cxn modelId="{A3F4640B-9032-4BB3-BEE0-0074941C5CF2}" type="presOf" srcId="{C5585FDE-1D44-438D-8AF9-8F037DA0AC22}" destId="{AC62F4EA-1AE8-4E20-9FC6-BEC6ED1341AF}" srcOrd="0" destOrd="0" presId="urn:microsoft.com/office/officeart/2005/8/layout/process4"/>
    <dgm:cxn modelId="{628C2B46-FDD4-4DA6-BDEB-CAE8C5DECBBD}" type="presParOf" srcId="{974E9071-B6BC-4BF5-AC73-9F51C4892C4F}" destId="{D25F7A24-83E3-4D55-ABDB-8084D3A21D7A}" srcOrd="0" destOrd="0" presId="urn:microsoft.com/office/officeart/2005/8/layout/process4"/>
    <dgm:cxn modelId="{814A50CF-517B-4B2D-A3BF-2B775C64E041}" type="presParOf" srcId="{D25F7A24-83E3-4D55-ABDB-8084D3A21D7A}" destId="{A0145FEE-F7D5-45B8-BFF3-2E9DB32C558F}" srcOrd="0" destOrd="0" presId="urn:microsoft.com/office/officeart/2005/8/layout/process4"/>
    <dgm:cxn modelId="{A78E45F1-344D-46BF-B0A0-4EE68031A37F}" type="presParOf" srcId="{974E9071-B6BC-4BF5-AC73-9F51C4892C4F}" destId="{111A7AF0-9C3D-4979-982D-0AB2B1560F7C}" srcOrd="1" destOrd="0" presId="urn:microsoft.com/office/officeart/2005/8/layout/process4"/>
    <dgm:cxn modelId="{6574E91D-B047-4713-A2A8-A11CAD86062E}" type="presParOf" srcId="{974E9071-B6BC-4BF5-AC73-9F51C4892C4F}" destId="{65B9D75E-5457-4944-AF7E-41509BCE09CC}" srcOrd="2" destOrd="0" presId="urn:microsoft.com/office/officeart/2005/8/layout/process4"/>
    <dgm:cxn modelId="{ADA473FC-5DAB-462C-901F-B693E6B658EE}" type="presParOf" srcId="{65B9D75E-5457-4944-AF7E-41509BCE09CC}" destId="{AC62F4EA-1AE8-4E20-9FC6-BEC6ED1341AF}" srcOrd="0" destOrd="0" presId="urn:microsoft.com/office/officeart/2005/8/layout/process4"/>
    <dgm:cxn modelId="{F35007BB-BF51-45F9-BC7B-1DA4536C56FA}" type="presParOf" srcId="{974E9071-B6BC-4BF5-AC73-9F51C4892C4F}" destId="{C07DE886-88F2-42EF-97AB-8BD414A0370E}" srcOrd="3" destOrd="0" presId="urn:microsoft.com/office/officeart/2005/8/layout/process4"/>
    <dgm:cxn modelId="{17F98993-3D16-4E77-AE80-4585BD834BB0}" type="presParOf" srcId="{974E9071-B6BC-4BF5-AC73-9F51C4892C4F}" destId="{A9B0172A-E471-4356-BC02-9DFCB69DAB01}" srcOrd="4" destOrd="0" presId="urn:microsoft.com/office/officeart/2005/8/layout/process4"/>
    <dgm:cxn modelId="{DC973F78-2438-4D08-9356-62061B1BC8FB}" type="presParOf" srcId="{A9B0172A-E471-4356-BC02-9DFCB69DAB01}" destId="{E912F763-0D60-4262-A248-6CEF84091F00}" srcOrd="0" destOrd="0" presId="urn:microsoft.com/office/officeart/2005/8/layout/process4"/>
    <dgm:cxn modelId="{3EE6748D-2556-4FD5-89FA-BD3BCEA2B91C}" type="presParOf" srcId="{974E9071-B6BC-4BF5-AC73-9F51C4892C4F}" destId="{339CB845-B3D8-4595-A711-8E6D50EEC210}" srcOrd="5" destOrd="0" presId="urn:microsoft.com/office/officeart/2005/8/layout/process4"/>
    <dgm:cxn modelId="{84CF73EA-1A4E-4071-8866-70F8460C58E4}" type="presParOf" srcId="{974E9071-B6BC-4BF5-AC73-9F51C4892C4F}" destId="{78AECBB6-2A81-4BFF-9933-B7B3813C4F2F}" srcOrd="6" destOrd="0" presId="urn:microsoft.com/office/officeart/2005/8/layout/process4"/>
    <dgm:cxn modelId="{5C2585A3-2829-41C2-8B66-A709BF361D13}" type="presParOf" srcId="{78AECBB6-2A81-4BFF-9933-B7B3813C4F2F}" destId="{EF87487C-48ED-46AA-A7E5-E86C648514F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ABBCB8-C05D-4E61-8D48-A059AFB7D961}" type="doc">
      <dgm:prSet loTypeId="urn:microsoft.com/office/officeart/2005/8/layout/hList6" loCatId="list" qsTypeId="urn:microsoft.com/office/officeart/2005/8/quickstyle/simple2" qsCatId="simple" csTypeId="urn:microsoft.com/office/officeart/2005/8/colors/accent0_1" csCatId="mainScheme" phldr="1"/>
      <dgm:spPr/>
    </dgm:pt>
    <dgm:pt modelId="{C8BD9790-D4EE-4155-B610-19A720291A7C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تاکسی</a:t>
          </a:r>
          <a:endParaRPr lang="en-US" sz="2800" b="1" dirty="0">
            <a:cs typeface="B Homa" panose="00000400000000000000" pitchFamily="2" charset="-78"/>
          </a:endParaRPr>
        </a:p>
      </dgm:t>
    </dgm:pt>
    <dgm:pt modelId="{BA5F4A8F-F31C-4113-93D7-5319AA080EF3}" type="parTrans" cxnId="{18F1FC24-C8D3-4D90-B273-6FEA807BF876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7623AB41-947A-400C-B337-1619C1637CA4}" type="sibTrans" cxnId="{18F1FC24-C8D3-4D90-B273-6FEA807BF876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32A83877-1924-4BC0-A739-00FDBEBA4120}">
      <dgm:prSet phldrT="[Text]" custT="1"/>
      <dgm:spPr/>
      <dgm:t>
        <a:bodyPr/>
        <a:lstStyle/>
        <a:p>
          <a:r>
            <a:rPr lang="en-US" sz="2800" b="1" dirty="0" smtClean="0">
              <a:cs typeface="B Homa" panose="00000400000000000000" pitchFamily="2" charset="-78"/>
            </a:rPr>
            <a:t>BRT</a:t>
          </a:r>
          <a:endParaRPr lang="en-US" sz="2800" b="1" dirty="0">
            <a:cs typeface="B Homa" panose="00000400000000000000" pitchFamily="2" charset="-78"/>
          </a:endParaRPr>
        </a:p>
      </dgm:t>
    </dgm:pt>
    <dgm:pt modelId="{0B56427E-23BB-4B75-A4D7-0F4B8EB7E9F5}" type="parTrans" cxnId="{AD9A9F1A-F199-4651-8190-BA058DD8154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851943E0-6F7F-4191-AADA-7ED4CD7659E1}" type="sibTrans" cxnId="{AD9A9F1A-F199-4651-8190-BA058DD8154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1C828700-7540-4651-9BAE-B6062C6C1FFA}">
      <dgm:prSet phldrT="[Text]" custT="1"/>
      <dgm:spPr/>
      <dgm:t>
        <a:bodyPr/>
        <a:lstStyle/>
        <a:p>
          <a:r>
            <a:rPr lang="fa-IR" sz="2800" b="1" dirty="0" smtClean="0">
              <a:cs typeface="B Homa" panose="00000400000000000000" pitchFamily="2" charset="-78"/>
            </a:rPr>
            <a:t>مترو</a:t>
          </a:r>
          <a:endParaRPr lang="en-US" sz="2800" b="1" dirty="0">
            <a:cs typeface="B Homa" panose="00000400000000000000" pitchFamily="2" charset="-78"/>
          </a:endParaRPr>
        </a:p>
      </dgm:t>
    </dgm:pt>
    <dgm:pt modelId="{7E3E8F34-35EB-4985-97C1-670655FC1E02}" type="parTrans" cxnId="{2D6E5C68-D6C2-4ECD-B881-535BEDF62A3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6045C137-45CA-47D6-BBE6-89413AD05EBF}" type="sibTrans" cxnId="{2D6E5C68-D6C2-4ECD-B881-535BEDF62A3E}">
      <dgm:prSet/>
      <dgm:spPr/>
      <dgm:t>
        <a:bodyPr/>
        <a:lstStyle/>
        <a:p>
          <a:endParaRPr lang="en-US" sz="2800" b="1">
            <a:cs typeface="B Lotus" pitchFamily="2" charset="-78"/>
          </a:endParaRPr>
        </a:p>
      </dgm:t>
    </dgm:pt>
    <dgm:pt modelId="{316D4F33-4B92-4298-807D-9D5AA202CC80}" type="pres">
      <dgm:prSet presAssocID="{9EABBCB8-C05D-4E61-8D48-A059AFB7D961}" presName="Name0" presStyleCnt="0">
        <dgm:presLayoutVars>
          <dgm:dir/>
          <dgm:resizeHandles val="exact"/>
        </dgm:presLayoutVars>
      </dgm:prSet>
      <dgm:spPr/>
    </dgm:pt>
    <dgm:pt modelId="{38ED4206-6F56-466D-A648-FC458CCA42BC}" type="pres">
      <dgm:prSet presAssocID="{C8BD9790-D4EE-4155-B610-19A720291A7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659905B-D18E-445E-B503-028C582C5005}" type="pres">
      <dgm:prSet presAssocID="{7623AB41-947A-400C-B337-1619C1637CA4}" presName="sibTrans" presStyleCnt="0"/>
      <dgm:spPr/>
    </dgm:pt>
    <dgm:pt modelId="{A9D54AEF-E37F-4AB4-8C16-9A01635B85EC}" type="pres">
      <dgm:prSet presAssocID="{32A83877-1924-4BC0-A739-00FDBEBA412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01D5AAA-77F3-4856-879B-58ECBC1BE763}" type="pres">
      <dgm:prSet presAssocID="{851943E0-6F7F-4191-AADA-7ED4CD7659E1}" presName="sibTrans" presStyleCnt="0"/>
      <dgm:spPr/>
    </dgm:pt>
    <dgm:pt modelId="{C09EA818-6909-4564-B52D-A3288B8BC2F5}" type="pres">
      <dgm:prSet presAssocID="{1C828700-7540-4651-9BAE-B6062C6C1FF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D6E5C68-D6C2-4ECD-B881-535BEDF62A3E}" srcId="{9EABBCB8-C05D-4E61-8D48-A059AFB7D961}" destId="{1C828700-7540-4651-9BAE-B6062C6C1FFA}" srcOrd="2" destOrd="0" parTransId="{7E3E8F34-35EB-4985-97C1-670655FC1E02}" sibTransId="{6045C137-45CA-47D6-BBE6-89413AD05EBF}"/>
    <dgm:cxn modelId="{18F1FC24-C8D3-4D90-B273-6FEA807BF876}" srcId="{9EABBCB8-C05D-4E61-8D48-A059AFB7D961}" destId="{C8BD9790-D4EE-4155-B610-19A720291A7C}" srcOrd="0" destOrd="0" parTransId="{BA5F4A8F-F31C-4113-93D7-5319AA080EF3}" sibTransId="{7623AB41-947A-400C-B337-1619C1637CA4}"/>
    <dgm:cxn modelId="{436BBF22-C006-4DCD-9561-1EA13142BA5E}" type="presOf" srcId="{32A83877-1924-4BC0-A739-00FDBEBA4120}" destId="{A9D54AEF-E37F-4AB4-8C16-9A01635B85EC}" srcOrd="0" destOrd="0" presId="urn:microsoft.com/office/officeart/2005/8/layout/hList6"/>
    <dgm:cxn modelId="{A0B7D7A7-A09B-4ACF-8F5F-23B839D3958F}" type="presOf" srcId="{9EABBCB8-C05D-4E61-8D48-A059AFB7D961}" destId="{316D4F33-4B92-4298-807D-9D5AA202CC80}" srcOrd="0" destOrd="0" presId="urn:microsoft.com/office/officeart/2005/8/layout/hList6"/>
    <dgm:cxn modelId="{741CF3F6-CC5E-4D87-B862-4785BD56067C}" type="presOf" srcId="{1C828700-7540-4651-9BAE-B6062C6C1FFA}" destId="{C09EA818-6909-4564-B52D-A3288B8BC2F5}" srcOrd="0" destOrd="0" presId="urn:microsoft.com/office/officeart/2005/8/layout/hList6"/>
    <dgm:cxn modelId="{AD9A9F1A-F199-4651-8190-BA058DD8154E}" srcId="{9EABBCB8-C05D-4E61-8D48-A059AFB7D961}" destId="{32A83877-1924-4BC0-A739-00FDBEBA4120}" srcOrd="1" destOrd="0" parTransId="{0B56427E-23BB-4B75-A4D7-0F4B8EB7E9F5}" sibTransId="{851943E0-6F7F-4191-AADA-7ED4CD7659E1}"/>
    <dgm:cxn modelId="{B4ABFC85-B17A-4716-845E-E3D8C7260E52}" type="presOf" srcId="{C8BD9790-D4EE-4155-B610-19A720291A7C}" destId="{38ED4206-6F56-466D-A648-FC458CCA42BC}" srcOrd="0" destOrd="0" presId="urn:microsoft.com/office/officeart/2005/8/layout/hList6"/>
    <dgm:cxn modelId="{298B634E-F34B-4E44-9449-61439922F594}" type="presParOf" srcId="{316D4F33-4B92-4298-807D-9D5AA202CC80}" destId="{38ED4206-6F56-466D-A648-FC458CCA42BC}" srcOrd="0" destOrd="0" presId="urn:microsoft.com/office/officeart/2005/8/layout/hList6"/>
    <dgm:cxn modelId="{9C076BAB-BD4B-435D-BB3D-76DD9140575C}" type="presParOf" srcId="{316D4F33-4B92-4298-807D-9D5AA202CC80}" destId="{D659905B-D18E-445E-B503-028C582C5005}" srcOrd="1" destOrd="0" presId="urn:microsoft.com/office/officeart/2005/8/layout/hList6"/>
    <dgm:cxn modelId="{A775FC14-C5C5-439C-89A9-8F638A420E4B}" type="presParOf" srcId="{316D4F33-4B92-4298-807D-9D5AA202CC80}" destId="{A9D54AEF-E37F-4AB4-8C16-9A01635B85EC}" srcOrd="2" destOrd="0" presId="urn:microsoft.com/office/officeart/2005/8/layout/hList6"/>
    <dgm:cxn modelId="{92C2C6A6-1091-4EB8-A71A-190BC7829F4B}" type="presParOf" srcId="{316D4F33-4B92-4298-807D-9D5AA202CC80}" destId="{E01D5AAA-77F3-4856-879B-58ECBC1BE763}" srcOrd="3" destOrd="0" presId="urn:microsoft.com/office/officeart/2005/8/layout/hList6"/>
    <dgm:cxn modelId="{C24470D0-32C7-4A1B-A924-5380FD3F42F2}" type="presParOf" srcId="{316D4F33-4B92-4298-807D-9D5AA202CC80}" destId="{C09EA818-6909-4564-B52D-A3288B8BC2F5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A3AA8-DDBA-4D3A-9E1C-3CFC2CD935BA}">
      <dsp:nvSpPr>
        <dsp:cNvPr id="0" name=""/>
        <dsp:cNvSpPr/>
      </dsp:nvSpPr>
      <dsp:spPr>
        <a:xfrm>
          <a:off x="0" y="265361"/>
          <a:ext cx="3911600" cy="58638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جمعیت کلانشهر سئول    نفر 10290000       </a:t>
          </a:r>
          <a:endParaRPr lang="fa-IR" sz="1800" kern="1200" dirty="0"/>
        </a:p>
      </dsp:txBody>
      <dsp:txXfrm>
        <a:off x="28625" y="293986"/>
        <a:ext cx="3854350" cy="529139"/>
      </dsp:txXfrm>
    </dsp:sp>
    <dsp:sp modelId="{38F211CF-8D43-4FB3-AF9D-4E933C42BACE}">
      <dsp:nvSpPr>
        <dsp:cNvPr id="0" name=""/>
        <dsp:cNvSpPr/>
      </dsp:nvSpPr>
      <dsp:spPr>
        <a:xfrm>
          <a:off x="0" y="814749"/>
          <a:ext cx="3911600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93" tIns="22860" rIns="128016" bIns="22860" numCol="1" spcCol="1270" anchor="t" anchorCtr="0">
          <a:noAutofit/>
        </a:bodyPr>
        <a:lstStyle/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fa-IR" sz="1400" kern="1200" dirty="0"/>
        </a:p>
      </dsp:txBody>
      <dsp:txXfrm>
        <a:off x="0" y="814749"/>
        <a:ext cx="3911600" cy="298080"/>
      </dsp:txXfrm>
    </dsp:sp>
    <dsp:sp modelId="{5976FF91-6554-4DE4-9A21-BB176BA1F989}">
      <dsp:nvSpPr>
        <dsp:cNvPr id="0" name=""/>
        <dsp:cNvSpPr/>
      </dsp:nvSpPr>
      <dsp:spPr>
        <a:xfrm>
          <a:off x="0" y="1112830"/>
          <a:ext cx="3911600" cy="58638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مساحت کلانشهر سئول</a:t>
          </a:r>
          <a:r>
            <a:rPr lang="en-US" sz="1800" kern="1200" dirty="0" smtClean="0">
              <a:cs typeface="B Homa" panose="00000400000000000000" pitchFamily="2" charset="-78"/>
            </a:rPr>
            <a:t>  </a:t>
          </a:r>
          <a:r>
            <a:rPr lang="fa-IR" sz="1800" kern="1200" dirty="0" smtClean="0">
              <a:cs typeface="B Homa" panose="00000400000000000000" pitchFamily="2" charset="-78"/>
            </a:rPr>
            <a:t> ۶۰۵٫۲۱</a:t>
          </a:r>
          <a:r>
            <a:rPr lang="en-US" sz="1800" kern="1200" dirty="0" smtClean="0">
              <a:cs typeface="B Homa" panose="00000400000000000000" pitchFamily="2" charset="-78"/>
            </a:rPr>
            <a:t> </a:t>
          </a:r>
          <a:r>
            <a:rPr lang="fa-IR" sz="1800" kern="1200" dirty="0" smtClean="0">
              <a:cs typeface="B Homa" panose="00000400000000000000" pitchFamily="2" charset="-78"/>
            </a:rPr>
            <a:t>کیلومتر مربع</a:t>
          </a:r>
          <a:endParaRPr lang="fa-IR" sz="1800" kern="1200" dirty="0"/>
        </a:p>
      </dsp:txBody>
      <dsp:txXfrm>
        <a:off x="28625" y="1141455"/>
        <a:ext cx="3854350" cy="529139"/>
      </dsp:txXfrm>
    </dsp:sp>
    <dsp:sp modelId="{31B14C71-0C2E-49AF-BE20-20906DFD608A}">
      <dsp:nvSpPr>
        <dsp:cNvPr id="0" name=""/>
        <dsp:cNvSpPr/>
      </dsp:nvSpPr>
      <dsp:spPr>
        <a:xfrm>
          <a:off x="0" y="1699219"/>
          <a:ext cx="3911600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93" tIns="22860" rIns="128016" bIns="22860" numCol="1" spcCol="1270" anchor="t" anchorCtr="0">
          <a:noAutofit/>
        </a:bodyPr>
        <a:lstStyle/>
        <a:p>
          <a:pPr marL="114300" lvl="1" indent="-114300" algn="r" defTabSz="6223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fa-IR" sz="1400" kern="1200" dirty="0"/>
        </a:p>
      </dsp:txBody>
      <dsp:txXfrm>
        <a:off x="0" y="1699219"/>
        <a:ext cx="3911600" cy="2980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A3AA8-DDBA-4D3A-9E1C-3CFC2CD935BA}">
      <dsp:nvSpPr>
        <dsp:cNvPr id="0" name=""/>
        <dsp:cNvSpPr/>
      </dsp:nvSpPr>
      <dsp:spPr>
        <a:xfrm>
          <a:off x="0" y="0"/>
          <a:ext cx="3911600" cy="5538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Homa" panose="00000400000000000000" pitchFamily="2" charset="-78"/>
            </a:rPr>
            <a:t>جمعیت شهر تهران    نفر 8693806</a:t>
          </a:r>
          <a:endParaRPr lang="fa-IR" sz="1700" kern="1200" dirty="0"/>
        </a:p>
      </dsp:txBody>
      <dsp:txXfrm>
        <a:off x="27035" y="27035"/>
        <a:ext cx="3857530" cy="499742"/>
      </dsp:txXfrm>
    </dsp:sp>
    <dsp:sp modelId="{38F211CF-8D43-4FB3-AF9D-4E933C42BACE}">
      <dsp:nvSpPr>
        <dsp:cNvPr id="0" name=""/>
        <dsp:cNvSpPr/>
      </dsp:nvSpPr>
      <dsp:spPr>
        <a:xfrm>
          <a:off x="0" y="578406"/>
          <a:ext cx="3911600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93" tIns="21590" rIns="120904" bIns="21590" numCol="1" spcCol="1270" anchor="t" anchorCtr="0">
          <a:noAutofit/>
        </a:bodyPr>
        <a:lstStyle/>
        <a:p>
          <a:pPr marL="114300" lvl="1" indent="-114300" algn="r" defTabSz="5778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fa-IR" sz="1300" kern="1200" dirty="0"/>
        </a:p>
      </dsp:txBody>
      <dsp:txXfrm>
        <a:off x="0" y="578406"/>
        <a:ext cx="3911600" cy="281520"/>
      </dsp:txXfrm>
    </dsp:sp>
    <dsp:sp modelId="{5976FF91-6554-4DE4-9A21-BB176BA1F989}">
      <dsp:nvSpPr>
        <dsp:cNvPr id="0" name=""/>
        <dsp:cNvSpPr/>
      </dsp:nvSpPr>
      <dsp:spPr>
        <a:xfrm>
          <a:off x="0" y="859926"/>
          <a:ext cx="3911600" cy="5538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Homa" panose="00000400000000000000" pitchFamily="2" charset="-78"/>
            </a:rPr>
            <a:t>مساحت شهر تهران     730 کیلومتر مربع</a:t>
          </a:r>
          <a:endParaRPr lang="fa-IR" sz="1700" kern="1200" dirty="0"/>
        </a:p>
      </dsp:txBody>
      <dsp:txXfrm>
        <a:off x="27035" y="886961"/>
        <a:ext cx="3857530" cy="499742"/>
      </dsp:txXfrm>
    </dsp:sp>
    <dsp:sp modelId="{31B14C71-0C2E-49AF-BE20-20906DFD608A}">
      <dsp:nvSpPr>
        <dsp:cNvPr id="0" name=""/>
        <dsp:cNvSpPr/>
      </dsp:nvSpPr>
      <dsp:spPr>
        <a:xfrm>
          <a:off x="0" y="1413738"/>
          <a:ext cx="3911600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93" tIns="21590" rIns="120904" bIns="21590" numCol="1" spcCol="1270" anchor="t" anchorCtr="0">
          <a:noAutofit/>
        </a:bodyPr>
        <a:lstStyle/>
        <a:p>
          <a:pPr marL="114300" lvl="1" indent="-114300" algn="r" defTabSz="57785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fa-IR" sz="1300" kern="1200" dirty="0"/>
        </a:p>
      </dsp:txBody>
      <dsp:txXfrm>
        <a:off x="0" y="1413738"/>
        <a:ext cx="3911600" cy="2815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45FEE-F7D5-45B8-BFF3-2E9DB32C558F}">
      <dsp:nvSpPr>
        <dsp:cNvPr id="0" name=""/>
        <dsp:cNvSpPr/>
      </dsp:nvSpPr>
      <dsp:spPr>
        <a:xfrm>
          <a:off x="0" y="4160219"/>
          <a:ext cx="7500990" cy="91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استفاده از سیاست حمل و نقل پاک</a:t>
          </a:r>
          <a:endParaRPr lang="en-US" sz="2800" b="1" kern="1200" dirty="0">
            <a:cs typeface="B Homa" panose="00000400000000000000" pitchFamily="2" charset="-78"/>
          </a:endParaRPr>
        </a:p>
      </dsp:txBody>
      <dsp:txXfrm>
        <a:off x="0" y="4160219"/>
        <a:ext cx="7500990" cy="910154"/>
      </dsp:txXfrm>
    </dsp:sp>
    <dsp:sp modelId="{AC62F4EA-1AE8-4E20-9FC6-BEC6ED1341AF}">
      <dsp:nvSpPr>
        <dsp:cNvPr id="0" name=""/>
        <dsp:cNvSpPr/>
      </dsp:nvSpPr>
      <dsp:spPr>
        <a:xfrm rot="10800000">
          <a:off x="0" y="2774054"/>
          <a:ext cx="7500990" cy="13998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سیستم حمل و نقل هوشمند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10800000">
        <a:off x="0" y="2774054"/>
        <a:ext cx="7500990" cy="909559"/>
      </dsp:txXfrm>
    </dsp:sp>
    <dsp:sp modelId="{E912F763-0D60-4262-A248-6CEF84091F00}">
      <dsp:nvSpPr>
        <dsp:cNvPr id="0" name=""/>
        <dsp:cNvSpPr/>
      </dsp:nvSpPr>
      <dsp:spPr>
        <a:xfrm rot="10800000">
          <a:off x="0" y="1387889"/>
          <a:ext cx="7500990" cy="13998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کنترل های کارآمد روی سیستم حمل و نقل شخصی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10800000">
        <a:off x="0" y="1387889"/>
        <a:ext cx="7500990" cy="909559"/>
      </dsp:txXfrm>
    </dsp:sp>
    <dsp:sp modelId="{EF87487C-48ED-46AA-A7E5-E86C648514FC}">
      <dsp:nvSpPr>
        <dsp:cNvPr id="0" name=""/>
        <dsp:cNvSpPr/>
      </dsp:nvSpPr>
      <dsp:spPr>
        <a:xfrm rot="10800000">
          <a:off x="0" y="1724"/>
          <a:ext cx="7500990" cy="13998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بهبود سیستم حمل و نقل عمومی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10800000">
        <a:off x="0" y="1724"/>
        <a:ext cx="7500990" cy="909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D4206-6F56-466D-A648-FC458CCA42BC}">
      <dsp:nvSpPr>
        <dsp:cNvPr id="0" name=""/>
        <dsp:cNvSpPr/>
      </dsp:nvSpPr>
      <dsp:spPr>
        <a:xfrm rot="16200000">
          <a:off x="-1007736" y="1008224"/>
          <a:ext cx="3286148" cy="1269698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تاکسی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5400000">
        <a:off x="489" y="657229"/>
        <a:ext cx="1269698" cy="1971688"/>
      </dsp:txXfrm>
    </dsp:sp>
    <dsp:sp modelId="{A9D54AEF-E37F-4AB4-8C16-9A01635B85EC}">
      <dsp:nvSpPr>
        <dsp:cNvPr id="0" name=""/>
        <dsp:cNvSpPr/>
      </dsp:nvSpPr>
      <dsp:spPr>
        <a:xfrm rot="16200000">
          <a:off x="357190" y="1008224"/>
          <a:ext cx="3286148" cy="1269698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cs typeface="B Homa" panose="00000400000000000000" pitchFamily="2" charset="-78"/>
            </a:rPr>
            <a:t>BRT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5400000">
        <a:off x="1365415" y="657229"/>
        <a:ext cx="1269698" cy="1971688"/>
      </dsp:txXfrm>
    </dsp:sp>
    <dsp:sp modelId="{C09EA818-6909-4564-B52D-A3288B8BC2F5}">
      <dsp:nvSpPr>
        <dsp:cNvPr id="0" name=""/>
        <dsp:cNvSpPr/>
      </dsp:nvSpPr>
      <dsp:spPr>
        <a:xfrm rot="16200000">
          <a:off x="1722116" y="1008224"/>
          <a:ext cx="3286148" cy="1269698"/>
        </a:xfrm>
        <a:prstGeom prst="flowChartManualOperati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Homa" panose="00000400000000000000" pitchFamily="2" charset="-78"/>
            </a:rPr>
            <a:t>مترو</a:t>
          </a:r>
          <a:endParaRPr lang="en-US" sz="2800" b="1" kern="1200" dirty="0">
            <a:cs typeface="B Homa" panose="00000400000000000000" pitchFamily="2" charset="-78"/>
          </a:endParaRPr>
        </a:p>
      </dsp:txBody>
      <dsp:txXfrm rot="5400000">
        <a:off x="2730341" y="657229"/>
        <a:ext cx="1269698" cy="1971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4513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734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0839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266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6321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7547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5793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46680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334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9892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05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6567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2532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2106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7397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5719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7124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21AA315-8630-48FB-9402-8241D4105DE5}" type="datetimeFigureOut">
              <a:rPr lang="fa-IR" smtClean="0"/>
              <a:t>26/02/1441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1C651-70D9-4DB4-A84A-FC3D1FB338E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45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55900" y="2862860"/>
            <a:ext cx="660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 smtClean="0">
                <a:cs typeface="B Homa" panose="00000400000000000000" pitchFamily="2" charset="-78"/>
              </a:rPr>
              <a:t>مقایسه نظام مدیریت شهری کلانشهر </a:t>
            </a:r>
            <a:r>
              <a:rPr lang="fa-IR" sz="4000" b="1" dirty="0">
                <a:cs typeface="B Homa" panose="00000400000000000000" pitchFamily="2" charset="-78"/>
              </a:rPr>
              <a:t>سئول </a:t>
            </a:r>
            <a:r>
              <a:rPr lang="fa-IR" sz="4000" b="1" dirty="0" smtClean="0">
                <a:cs typeface="B Homa" panose="00000400000000000000" pitchFamily="2" charset="-78"/>
              </a:rPr>
              <a:t>و کلانشهر </a:t>
            </a:r>
            <a:r>
              <a:rPr lang="fa-IR" sz="4000" b="1" dirty="0">
                <a:cs typeface="B Homa" panose="00000400000000000000" pitchFamily="2" charset="-78"/>
              </a:rPr>
              <a:t>تهران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4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991100" y="232092"/>
            <a:ext cx="698185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r" rtl="1"/>
            <a:r>
              <a:rPr lang="fa-IR" sz="2400" dirty="0">
                <a:cs typeface="B Titr" pitchFamily="2" charset="-78"/>
              </a:rPr>
              <a:t>بررسی سیستم حمل و نقل شهر سئول </a:t>
            </a:r>
            <a:r>
              <a:rPr lang="fa-IR" sz="2000" dirty="0">
                <a:cs typeface="B Titr" pitchFamily="2" charset="-78"/>
              </a:rPr>
              <a:t>(</a:t>
            </a:r>
            <a:r>
              <a:rPr lang="fa-IR" sz="2000" b="1" dirty="0">
                <a:cs typeface="B Titr" pitchFamily="2" charset="-78"/>
              </a:rPr>
              <a:t>بهبود سیستم حمل و نقل عمومی)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15290" y="1094062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400" b="1" dirty="0">
                <a:cs typeface="B Homa" panose="00000400000000000000" pitchFamily="2" charset="-78"/>
              </a:rPr>
              <a:t>سیستم حمل و نقل ریلی</a:t>
            </a:r>
            <a:endParaRPr lang="en-US" sz="2400" b="1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9076" y="1594127"/>
            <a:ext cx="7317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ساخته شده توسط دولت در سال 1974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5354" y="2022755"/>
            <a:ext cx="9371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خطوط مترو و قطار سبک شهري (</a:t>
            </a:r>
            <a:r>
              <a:rPr lang="en-US" sz="2000" dirty="0">
                <a:cs typeface="B Homa" panose="00000400000000000000" pitchFamily="2" charset="-78"/>
              </a:rPr>
              <a:t>LRT</a:t>
            </a:r>
            <a:r>
              <a:rPr lang="fa-IR" sz="2000" dirty="0">
                <a:cs typeface="B Homa" panose="00000400000000000000" pitchFamily="2" charset="-78"/>
              </a:rPr>
              <a:t>)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28878" y="2451383"/>
            <a:ext cx="885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نصب مانيتورهاي تلويزيوني رنگي و هشداردهنده هاي اتوماتيک روي هر سکو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77706" y="2908529"/>
            <a:ext cx="4409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وجود تسهيلات مناسب براي افراد ناتوان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573" y="3308639"/>
            <a:ext cx="7905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ایجاد يک سيستم حمل و نقل ريلي سبک جهت پاسخ به تقاضا و بهبود دسترسي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7650" name="Picture 2" descr="تفاوت مترو تهران و سئول +تصاوی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072" y="4144472"/>
            <a:ext cx="3571900" cy="2493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2" name="Picture 4" descr="تفاوت مترو تهران و سئول +تصاوی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9576" y="4144472"/>
            <a:ext cx="3622638" cy="25288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377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569200" y="993757"/>
            <a:ext cx="3900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400" b="1" dirty="0">
                <a:cs typeface="B Homa" panose="00000400000000000000" pitchFamily="2" charset="-78"/>
              </a:rPr>
              <a:t>سیستم حمل و نقل اتوبوس</a:t>
            </a:r>
            <a:endParaRPr lang="en-US" sz="2400" b="1" dirty="0">
              <a:cs typeface="B Hom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219233"/>
            <a:ext cx="708186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r" rtl="1"/>
            <a:r>
              <a:rPr lang="fa-IR" sz="2400" dirty="0">
                <a:cs typeface="B Titr" pitchFamily="2" charset="-78"/>
              </a:rPr>
              <a:t>بررسی سیستم حمل و نقل شهر سئول </a:t>
            </a:r>
            <a:r>
              <a:rPr lang="fa-IR" sz="2000" dirty="0">
                <a:cs typeface="B Titr" pitchFamily="2" charset="-78"/>
              </a:rPr>
              <a:t>(</a:t>
            </a:r>
            <a:r>
              <a:rPr lang="fa-IR" sz="2000" b="1" dirty="0">
                <a:cs typeface="B Titr" pitchFamily="2" charset="-78"/>
              </a:rPr>
              <a:t>بهبود سیستم حمل و نقل عمومی)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9100" y="1522340"/>
            <a:ext cx="6042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اصلاحات اساسی در سیستم اتوبوسرانی در سال 2004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54872" y="1922450"/>
            <a:ext cx="4286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تعریف 4 رنگ براساس عملکرد هر اتوبوس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9120" y="2351078"/>
            <a:ext cx="4572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تعریف رنگ های آبی، سبز، قرمز، زرد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83104" y="2779706"/>
            <a:ext cx="671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000" dirty="0">
                <a:cs typeface="B Homa" panose="00000400000000000000" pitchFamily="2" charset="-78"/>
              </a:rPr>
              <a:t>اتوبوس آبي: اتصال بين مرکز شهر سئول و شهرهاي اقماري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0030" y="3208334"/>
            <a:ext cx="8358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000" dirty="0">
                <a:cs typeface="B Homa" panose="00000400000000000000" pitchFamily="2" charset="-78"/>
              </a:rPr>
              <a:t>اتوبوس سبز: ارتباط بين ايستگاه هاي مترو و خطوط اتوبوس اصلي يا نواحي مسکوني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0100" y="3636962"/>
            <a:ext cx="5518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000" dirty="0">
                <a:cs typeface="B Homa" panose="00000400000000000000" pitchFamily="2" charset="-78"/>
              </a:rPr>
              <a:t>اتوبوس قرمز: اتصال نواحي اصلي و شهرهاي اقماري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1450" y="4065590"/>
            <a:ext cx="7406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q"/>
            </a:pPr>
            <a:r>
              <a:rPr lang="fa-IR" sz="2000" dirty="0">
                <a:cs typeface="B Homa" panose="00000400000000000000" pitchFamily="2" charset="-78"/>
              </a:rPr>
              <a:t>اتوبوس زرد:  خدمات رسانی به جاده هاي کمربندي در مرکز شهر و نواحي اصلي 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3074" name="Picture 2" descr="http://qrcodepress.com/wp-content/uploads/2011/01/Seoul-Bus-System-1024x5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1450" y="4613859"/>
            <a:ext cx="3980500" cy="20792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549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771900" y="195512"/>
            <a:ext cx="787558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سئول </a:t>
            </a:r>
            <a:r>
              <a:rPr lang="fa-IR" sz="2000" dirty="0">
                <a:cs typeface="B Titr" pitchFamily="2" charset="-78"/>
              </a:rPr>
              <a:t>(</a:t>
            </a:r>
            <a:r>
              <a:rPr lang="fa-IR" sz="2000" b="1" dirty="0">
                <a:cs typeface="B Titr" pitchFamily="2" charset="-78"/>
              </a:rPr>
              <a:t>کنترل کارآمد سیستم حمل و نقل شخصی)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0938" y="1195645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اجراي طرح هاي محدود کننده استفاده از اتومبيل شخصي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60290" y="1581353"/>
            <a:ext cx="5687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اجراي طرح روز بدون رانندگي در هر هفته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58780" y="1981463"/>
            <a:ext cx="4288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اجراي طرح پارکينگ سبز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7300" y="2648172"/>
            <a:ext cx="658018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r" rtl="1"/>
            <a:r>
              <a:rPr lang="fa-IR" sz="2400" dirty="0">
                <a:cs typeface="B Titr" pitchFamily="2" charset="-78"/>
              </a:rPr>
              <a:t>بررسی سیستم حمل و نقل شهر سئول </a:t>
            </a:r>
            <a:r>
              <a:rPr lang="fa-IR" sz="2000" dirty="0">
                <a:cs typeface="B Titr" pitchFamily="2" charset="-78"/>
              </a:rPr>
              <a:t>(</a:t>
            </a:r>
            <a:r>
              <a:rPr lang="fa-IR" sz="2000" b="1" dirty="0">
                <a:cs typeface="B Titr" pitchFamily="2" charset="-78"/>
              </a:rPr>
              <a:t>سیستم حمل و نقل هوشمند)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61400" y="3152989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سيستم مديريت ترافيک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9004276" y="3581617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سيستم پرداخت اتوماتيک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8789962" y="4081683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مديريت اطلاعات ترافيک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9432904" y="4510311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مديريت اطلاعات سفر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8861400" y="4938939"/>
            <a:ext cx="2786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تشويق حمل و نقل عمومي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8102568" y="5339049"/>
            <a:ext cx="3544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سيستم مديريت پروازها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7075450" y="5796195"/>
            <a:ext cx="4572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يکپارچه سازي زيرساخت وسايط نقليه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9491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animBg="1"/>
      <p:bldP spid="15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99000" y="420640"/>
            <a:ext cx="722788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سئول </a:t>
            </a:r>
            <a:r>
              <a:rPr lang="fa-IR" sz="2000" dirty="0">
                <a:cs typeface="B Titr" pitchFamily="2" charset="-78"/>
              </a:rPr>
              <a:t>(</a:t>
            </a:r>
            <a:r>
              <a:rPr lang="fa-IR" sz="2000" b="1" dirty="0">
                <a:cs typeface="B Titr" pitchFamily="2" charset="-78"/>
              </a:rPr>
              <a:t>استفاده از سیاست حمل و نقل پاک)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73872" y="158906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400" b="1" dirty="0">
                <a:cs typeface="B Homa" panose="00000400000000000000" pitchFamily="2" charset="-78"/>
              </a:rPr>
              <a:t>اجراي طرح هاي مشوق پياده روي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2434" y="4081764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400" b="1" dirty="0">
                <a:cs typeface="B Homa" panose="00000400000000000000" pitchFamily="2" charset="-78"/>
              </a:rPr>
              <a:t>استفاده از روش های حمل و نقل پاک</a:t>
            </a:r>
            <a:endParaRPr lang="en-US" sz="24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2368" y="2089125"/>
            <a:ext cx="485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اجرای طرح های کاهش سرعت و آرام سازی ترافیک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88186" y="2546271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تشویق پیاده روی و دوچرخه سواری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026" name="Picture 2" descr="http://media.isna.ir/content/1454245775850_n00027410-b.jpg/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2552" y="2198611"/>
            <a:ext cx="3397784" cy="22971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802170" y="4614866"/>
            <a:ext cx="635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جایگزینی اتوبوس های با سوخت </a:t>
            </a:r>
            <a:r>
              <a:rPr lang="en-US" sz="2000" dirty="0">
                <a:cs typeface="B Homa" panose="00000400000000000000" pitchFamily="2" charset="-78"/>
              </a:rPr>
              <a:t>CNG</a:t>
            </a:r>
            <a:r>
              <a:rPr lang="fa-IR" sz="2000" dirty="0">
                <a:cs typeface="B Homa" panose="00000400000000000000" pitchFamily="2" charset="-78"/>
              </a:rPr>
              <a:t> به جای اتوبوس های فعلی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88252" y="5043494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گسترش خطوط ریلی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02434" y="5472122"/>
            <a:ext cx="43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توسعه سطح استفاده دوچرخه سواران</a:t>
            </a:r>
            <a:endParaRPr lang="en-US" sz="2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68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96132" y="114298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 </a:t>
            </a: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97800" y="287193"/>
            <a:ext cx="406085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تهران</a:t>
            </a:r>
            <a:endParaRPr lang="en-US" sz="2400" dirty="0">
              <a:cs typeface="B Titr" pitchFamily="2" charset="-78"/>
            </a:endParaRP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971902305"/>
              </p:ext>
            </p:extLst>
          </p:nvPr>
        </p:nvGraphicFramePr>
        <p:xfrm>
          <a:off x="1262082" y="1827154"/>
          <a:ext cx="4000528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تاکسی در تهران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404" y="1050380"/>
            <a:ext cx="3714776" cy="13930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بی آر تی تهران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34246" y="2607507"/>
            <a:ext cx="2905092" cy="14341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ایستگاه مترو دانشگاه شریف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34246" y="4470359"/>
            <a:ext cx="2985467" cy="20002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0992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96066" y="164734"/>
            <a:ext cx="514353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تهران</a:t>
            </a:r>
            <a:r>
              <a:rPr lang="fa-IR" sz="2000" b="1" dirty="0">
                <a:cs typeface="B Titr" pitchFamily="2" charset="-78"/>
              </a:rPr>
              <a:t> (تاکسی)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81818" y="1149271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400" b="1" dirty="0">
                <a:cs typeface="B Homa" panose="00000400000000000000" pitchFamily="2" charset="-78"/>
              </a:rPr>
              <a:t>انواع تاکسی‌های فعال در تاکسیرانی تهران</a:t>
            </a:r>
          </a:p>
          <a:p>
            <a:pPr algn="r" rtl="1"/>
            <a:endParaRPr lang="en-US" sz="2400" b="1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53586" y="164933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تاکسی گردشی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10644" y="2077964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تاکسی خطی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82148" y="246367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تاکسی تلفنی (بیسیم)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96330" y="2892300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تاکسی ویژه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9698" name="Picture 2" descr="تاکس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273" y="806339"/>
            <a:ext cx="2989759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3881422" y="3863915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تهران</a:t>
            </a:r>
            <a:r>
              <a:rPr lang="fa-IR" sz="2000" b="1" dirty="0">
                <a:cs typeface="B Titr" pitchFamily="2" charset="-78"/>
              </a:rPr>
              <a:t> (</a:t>
            </a:r>
            <a:r>
              <a:rPr lang="en-US" sz="2400" b="1" dirty="0">
                <a:cs typeface="B Titr" pitchFamily="2" charset="-78"/>
              </a:rPr>
              <a:t>BRT</a:t>
            </a:r>
            <a:r>
              <a:rPr lang="fa-IR" sz="2000" b="1" dirty="0">
                <a:cs typeface="B Titr" pitchFamily="2" charset="-78"/>
              </a:rPr>
              <a:t>) </a:t>
            </a:r>
            <a:r>
              <a:rPr lang="fa-IR" sz="2000" dirty="0"/>
              <a:t>(</a:t>
            </a:r>
            <a:r>
              <a:rPr lang="en-US" sz="2000" dirty="0"/>
              <a:t>Bus Rapid Travel </a:t>
            </a:r>
            <a:r>
              <a:rPr lang="fa-IR" sz="2000" dirty="0"/>
              <a:t>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39074" y="4506856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پیمودن سریع مسیر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2016" y="4964002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زمان انتظار کوتاه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953652" y="5364112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در دسترس بودن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9704" name="Picture 8" descr="بی آر تی تهرا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7273" y="4325580"/>
            <a:ext cx="3405190" cy="20181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2308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3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934200" y="254951"/>
            <a:ext cx="464505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تهران</a:t>
            </a:r>
            <a:r>
              <a:rPr lang="fa-IR" sz="2000" b="1" dirty="0">
                <a:cs typeface="B Titr" pitchFamily="2" charset="-78"/>
              </a:rPr>
              <a:t> (مترو)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95736" y="785794"/>
            <a:ext cx="5786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اولین طرح‌ریزی قطار زیرزمینی یا مترو تهران در زمان پهلوی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53058" y="1285860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پیشنهاد 7 خط مترو از سوی شرکت های خارجی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94560" y="1785926"/>
            <a:ext cx="7687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شروع عملیات اجرایی این طرح از بخش‌های شمالی تهران و تداوم آن تا سال ۵۹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24364" y="2285992"/>
            <a:ext cx="5357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افتتاح نخستین خط مترو تهران در تاریخ 1377/12/16 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52992" y="2792552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افتتاح خط ۵، خط سبز (تهران صادقیه - گلشهر کرج)</a:t>
            </a:r>
          </a:p>
          <a:p>
            <a:pPr algn="r" rtl="1"/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10050" y="3243204"/>
            <a:ext cx="557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جابجایی بیش از 1800000 نفر مسافر در روز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33794" name="Picture 2" descr="نقشه خطوط مترو تهرا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7015" y="1185904"/>
            <a:ext cx="6762744" cy="50974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485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154207" y="281209"/>
            <a:ext cx="3456014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خواهر خواندگی سئول و </a:t>
            </a:r>
            <a:r>
              <a:rPr lang="fa-IR" sz="2400" dirty="0" smtClean="0">
                <a:cs typeface="B Titr" pitchFamily="2" charset="-78"/>
              </a:rPr>
              <a:t>تهران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95604" y="785794"/>
            <a:ext cx="6786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آغاز برنامه های توسعه اقتصادی دو کشور ایران و کره جنوبی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9786" y="1242940"/>
            <a:ext cx="7572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آغاز  فعالیت ایران خودرو (ایران ناسیونال سابق) تقریبا پنج سال قبل از شرکت دوو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8600" y="1671568"/>
            <a:ext cx="4573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سنگ بنای همکاری میان دو کشور در سال 1354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3189" y="2464480"/>
            <a:ext cx="3357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cs typeface="B Homa" panose="00000400000000000000" pitchFamily="2" charset="-78"/>
              </a:rPr>
              <a:t>خیابانی در تهران به نام </a:t>
            </a:r>
            <a:r>
              <a:rPr lang="fa-IR" sz="2000" dirty="0">
                <a:solidFill>
                  <a:srgbClr val="C00000"/>
                </a:solidFill>
                <a:cs typeface="B Homa" panose="00000400000000000000" pitchFamily="2" charset="-78"/>
              </a:rPr>
              <a:t>خیابان سئول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4099" y="2464480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dirty="0">
                <a:cs typeface="B Homa" panose="00000400000000000000" pitchFamily="2" charset="-78"/>
              </a:rPr>
              <a:t>خیابانی در سئول به نام </a:t>
            </a:r>
            <a:r>
              <a:rPr lang="fa-IR" sz="2000" dirty="0">
                <a:solidFill>
                  <a:srgbClr val="C00000"/>
                </a:solidFill>
                <a:cs typeface="B Homa" panose="00000400000000000000" pitchFamily="2" charset="-78"/>
              </a:rPr>
              <a:t>خیابان تهران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6" r="21164"/>
          <a:stretch/>
        </p:blipFill>
        <p:spPr>
          <a:xfrm>
            <a:off x="7239007" y="2893108"/>
            <a:ext cx="2071702" cy="34027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r="51791"/>
          <a:stretch/>
        </p:blipFill>
        <p:spPr>
          <a:xfrm>
            <a:off x="3521519" y="2893108"/>
            <a:ext cx="2288729" cy="3411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962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7" r="17793"/>
          <a:stretch/>
        </p:blipFill>
        <p:spPr>
          <a:xfrm>
            <a:off x="6795314" y="2190732"/>
            <a:ext cx="4925164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5" t="12519" r="19738" b="7706"/>
          <a:stretch/>
        </p:blipFill>
        <p:spPr>
          <a:xfrm>
            <a:off x="990906" y="2190732"/>
            <a:ext cx="4541537" cy="33427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6924647" y="384454"/>
            <a:ext cx="4962553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a-IR" sz="2400" b="1" dirty="0">
                <a:cs typeface="B Titr" pitchFamily="2" charset="-78"/>
              </a:rPr>
              <a:t>مقایسه کالبدی خیابان تهران و خیابان سئول</a:t>
            </a:r>
            <a:endParaRPr lang="en-US" sz="2400" b="1" dirty="0"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5614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370610" y="325550"/>
            <a:ext cx="5694390" cy="5847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b="1" dirty="0" smtClean="0">
                <a:cs typeface="B Homa" panose="00000400000000000000" pitchFamily="2" charset="-78"/>
              </a:rPr>
              <a:t>خیابان های سئول و تهران در دو شهر</a:t>
            </a:r>
            <a:endParaRPr lang="en-US" sz="3200" dirty="0">
              <a:cs typeface="B Homa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654" y="3874668"/>
            <a:ext cx="6270925" cy="1983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4" b="18703"/>
          <a:stretch/>
        </p:blipFill>
        <p:spPr>
          <a:xfrm>
            <a:off x="4095736" y="1785926"/>
            <a:ext cx="6451730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8818909" y="4404615"/>
            <a:ext cx="18408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b="1" dirty="0">
                <a:cs typeface="B Homa" panose="00000400000000000000" pitchFamily="2" charset="-78"/>
              </a:rPr>
              <a:t>سراسرنما از خیابان تهران در شهر سئول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93734" y="2252955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cs typeface="B Homa" panose="00000400000000000000" pitchFamily="2" charset="-78"/>
              </a:rPr>
              <a:t>سراسرنما از خیابان سئول در شهر تهران</a:t>
            </a:r>
            <a:endParaRPr lang="en-US" b="1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5987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96132" y="114298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 </a:t>
            </a: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24854" y="340647"/>
            <a:ext cx="371477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موقعیت جغرافیایی شهر سئول</a:t>
            </a:r>
            <a:endParaRPr lang="en-US" sz="2400" dirty="0">
              <a:cs typeface="B Titr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653218" y="1270755"/>
            <a:ext cx="5286412" cy="3714776"/>
            <a:chOff x="642910" y="285728"/>
            <a:chExt cx="4738408" cy="3590825"/>
          </a:xfrm>
        </p:grpSpPr>
        <p:pic>
          <p:nvPicPr>
            <p:cNvPr id="2" name="Picture 2" descr="D:\Bita\uni\کارشناسی ارشد\مدیریت شهری\Capture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285728"/>
              <a:ext cx="4738408" cy="35908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6" name="Oval 15"/>
            <p:cNvSpPr/>
            <p:nvPr/>
          </p:nvSpPr>
          <p:spPr>
            <a:xfrm>
              <a:off x="3929058" y="1857364"/>
              <a:ext cx="428628" cy="42862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74616" y="2896642"/>
            <a:ext cx="5988084" cy="3714776"/>
            <a:chOff x="3286116" y="3000372"/>
            <a:chExt cx="5143536" cy="3561150"/>
          </a:xfrm>
        </p:grpSpPr>
        <p:pic>
          <p:nvPicPr>
            <p:cNvPr id="1027" name="Picture 3" descr="D:\Bita\uni\کارشناسی ارشد\مدیریت شهری\Cap111ture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6116" y="3000372"/>
              <a:ext cx="5143536" cy="356115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7" name="Oval 16"/>
            <p:cNvSpPr/>
            <p:nvPr/>
          </p:nvSpPr>
          <p:spPr>
            <a:xfrm>
              <a:off x="4143372" y="4214818"/>
              <a:ext cx="1428760" cy="1643074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988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734300" y="224173"/>
            <a:ext cx="4148178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ویژگی های خیابان تهران در سئول 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5978" y="991475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مرکز صنعتی و شرکت های فناوری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94400" y="2848863"/>
            <a:ext cx="3875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 لقب خیابان تهران: مرکز تکنولوژی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82970" y="1420103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وجود هتل های بزرگ، مراکز تجاری و آسمان خراش ها در خیابان تهران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54804" y="2348797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خیابان تهران: خیابان ثروتمندان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83168" y="1877249"/>
            <a:ext cx="4786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دفاتر شركت هاي بزرگ بين المللي از قبيل ياهو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648" y="3862387"/>
            <a:ext cx="4057934" cy="25362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1" t="12906" r="17986" b="10718"/>
          <a:stretch/>
        </p:blipFill>
        <p:spPr>
          <a:xfrm>
            <a:off x="6511928" y="3862386"/>
            <a:ext cx="3794078" cy="25423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686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88200" y="438771"/>
            <a:ext cx="4432008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لوح یادبود خیابان تهران و خیابان سئول 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1" y="1150043"/>
            <a:ext cx="89805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>
                <a:cs typeface="B Homa" panose="00000400000000000000" pitchFamily="2" charset="-78"/>
              </a:rPr>
              <a:t>جاویدان باد دوستی بی شائبه مردم دو شهر تهران و سئول، که به پاس آن در شهر سئول خیابانی بنام تهران و در شهر تهران خیابانی بنام سئول نامگذاری گردید.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8"/>
          <a:stretch/>
        </p:blipFill>
        <p:spPr>
          <a:xfrm>
            <a:off x="1803372" y="2714620"/>
            <a:ext cx="5621822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angle 21"/>
          <p:cNvSpPr/>
          <p:nvPr/>
        </p:nvSpPr>
        <p:spPr>
          <a:xfrm>
            <a:off x="8313083" y="3209603"/>
            <a:ext cx="2953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B Homa" panose="00000400000000000000" pitchFamily="2" charset="-78"/>
              </a:rPr>
              <a:t>شهردار تهران : 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cs typeface="B Homa" panose="00000400000000000000" pitchFamily="2" charset="-78"/>
              </a:rPr>
              <a:t>جناب آقای غلامرضا نیک پی 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cs typeface="B Homa" panose="00000400000000000000" pitchFamily="2" charset="-78"/>
              </a:rPr>
              <a:t>شهردار سئول: 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>
                <a:cs typeface="B Homa" panose="00000400000000000000" pitchFamily="2" charset="-78"/>
              </a:rPr>
              <a:t>جناب آقای کو چا چان</a:t>
            </a:r>
            <a:endParaRPr lang="fa-IR" sz="2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4015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80126" y="3581595"/>
            <a:ext cx="259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 smtClean="0">
                <a:cs typeface="B Homa" panose="00000400000000000000" pitchFamily="2" charset="-78"/>
              </a:rPr>
              <a:t>fa.wikipedia.org  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6133" y="5456865"/>
            <a:ext cx="194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 smtClean="0">
                <a:cs typeface="B Homa" panose="00000400000000000000" pitchFamily="2" charset="-78"/>
              </a:rPr>
              <a:t>Google </a:t>
            </a:r>
            <a:r>
              <a:rPr lang="en-US" b="1" dirty="0">
                <a:cs typeface="B Homa" panose="00000400000000000000" pitchFamily="2" charset="-78"/>
              </a:rPr>
              <a:t>map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78853" y="2278135"/>
            <a:ext cx="8634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Homa" panose="00000400000000000000" pitchFamily="2" charset="-78"/>
              </a:rPr>
              <a:t>تهران: سیاف </a:t>
            </a:r>
            <a:r>
              <a:rPr lang="fa-IR" b="1" dirty="0" smtClean="0">
                <a:cs typeface="B Homa" panose="00000400000000000000" pitchFamily="2" charset="-78"/>
              </a:rPr>
              <a:t>زاده، </a:t>
            </a:r>
            <a:r>
              <a:rPr lang="fa-IR" b="1" dirty="0">
                <a:cs typeface="B Homa" panose="00000400000000000000" pitchFamily="2" charset="-78"/>
              </a:rPr>
              <a:t>علیرضا، بدری فر، منصور، ضرورت </a:t>
            </a:r>
            <a:r>
              <a:rPr lang="fa-IR" b="1" dirty="0" smtClean="0">
                <a:cs typeface="B Homa" panose="00000400000000000000" pitchFamily="2" charset="-78"/>
              </a:rPr>
              <a:t>اصلاح نظام </a:t>
            </a:r>
            <a:r>
              <a:rPr lang="fa-IR" b="1" dirty="0">
                <a:cs typeface="B Homa" panose="00000400000000000000" pitchFamily="2" charset="-78"/>
              </a:rPr>
              <a:t>مديريت توسعه شهري در كلان شهر تهران، فصلنامه جغرافيايي سرزمين، 1387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5077" y="161684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b="1" dirty="0">
                <a:cs typeface="B Homa" panose="00000400000000000000" pitchFamily="2" charset="-78"/>
              </a:rPr>
              <a:t>سئول: نوید سعیدی رضوانی و همکاران، مدیریت شهری، جلد سوم، انتشارات تیسا</a:t>
            </a:r>
            <a:endParaRPr lang="en-US" b="1" dirty="0">
              <a:cs typeface="B Hom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6133" y="4647547"/>
            <a:ext cx="2363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/>
              <a:t>www.entekhab.ir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>
          <a:xfrm>
            <a:off x="1178310" y="3986254"/>
            <a:ext cx="2770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/>
              <a:t>www.khabaronline.ir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198583" y="4296172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/>
              <a:t>www.tik.ir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54951"/>
            <a:ext cx="464505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b="1" dirty="0" smtClean="0">
                <a:cs typeface="B Titr" pitchFamily="2" charset="-78"/>
              </a:rPr>
              <a:t>منابع</a:t>
            </a:r>
            <a:endParaRPr lang="en-US" sz="2000" b="1" dirty="0">
              <a:cs typeface="B Titr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46133" y="5052206"/>
            <a:ext cx="199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n-US" b="1" dirty="0" smtClean="0"/>
              <a:t>www.kojaro.ir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072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371259" y="307152"/>
            <a:ext cx="3708408" cy="40011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Homa" panose="00000400000000000000" pitchFamily="2" charset="-78"/>
              </a:rPr>
              <a:t>بررسی ویژگی های اجتماعی و جغرافیایی</a:t>
            </a:r>
            <a:endParaRPr lang="en-US" sz="2000" b="1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77376" y="1186891"/>
            <a:ext cx="1519218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Titr" pitchFamily="2" charset="-78"/>
              </a:rPr>
              <a:t>سئول</a:t>
            </a:r>
            <a:endParaRPr lang="en-US" sz="2000" dirty="0"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8929" y="1186891"/>
            <a:ext cx="1198280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Titr" pitchFamily="2" charset="-78"/>
              </a:rPr>
              <a:t>تهران</a:t>
            </a:r>
            <a:endParaRPr lang="en-US" sz="2000" dirty="0">
              <a:cs typeface="B Titr" pitchFamily="2" charset="-78"/>
            </a:endParaRPr>
          </a:p>
        </p:txBody>
      </p:sp>
      <p:pic>
        <p:nvPicPr>
          <p:cNvPr id="26" name="Picture 6" descr="Map of South Korea with Seoul highlight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47610" y="3820991"/>
            <a:ext cx="1978750" cy="27860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2131" y="3820991"/>
            <a:ext cx="3121660" cy="2786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65150695"/>
              </p:ext>
            </p:extLst>
          </p:nvPr>
        </p:nvGraphicFramePr>
        <p:xfrm>
          <a:off x="7798526" y="1678735"/>
          <a:ext cx="3911600" cy="2225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1" name="Diagram 30"/>
          <p:cNvGraphicFramePr/>
          <p:nvPr>
            <p:extLst>
              <p:ext uri="{D42A27DB-BD31-4B8C-83A1-F6EECF244321}">
                <p14:modId xmlns:p14="http://schemas.microsoft.com/office/powerpoint/2010/main" val="3270634589"/>
              </p:ext>
            </p:extLst>
          </p:nvPr>
        </p:nvGraphicFramePr>
        <p:xfrm>
          <a:off x="1642269" y="1944097"/>
          <a:ext cx="3911600" cy="17198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60909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669078" y="362670"/>
            <a:ext cx="514353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شناخت و بررسی ویژگی های کلی شهر سئول 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89324" y="1244995"/>
            <a:ext cx="7786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پایتخت و بزرگترین شهر کره جنوبی ( جمهوری کره)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3771" y="1745061"/>
            <a:ext cx="6573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تشکیل قلب سئول از دو منطقه کلان شهری اینچون و منطقه گیونگی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0612" y="2245127"/>
            <a:ext cx="4595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شانزدهمین شهر بزرگ جهان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38188" y="2745193"/>
            <a:ext cx="663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تمدن 2000ساله سئول (سال 18 پیش از میلاد)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0700" y="3273777"/>
            <a:ext cx="8415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برگزیده شدن شهر سئول به عنوان پایتخت پس از تشکیل کشور کره جنوبی در سال 1948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19077" y="3858693"/>
            <a:ext cx="514353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شناخت و بررسی ویژگی های کلی شهر تهران 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89654" y="4656088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وجود پیشینه زندگی در تهران در 5000 سال پیش از میلاد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46910" y="5127636"/>
            <a:ext cx="4429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وجود تهران به عنوان یکی از روستاهای ری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00" y="5627702"/>
            <a:ext cx="5189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مرکزیت مهم سیاسی، بازرگانی، اداری و مذهبی</a:t>
            </a:r>
            <a:endParaRPr lang="en-US" sz="2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0652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96132" y="114298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 </a:t>
            </a: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2529" name="Picture 1" descr="D:\Bita\uni\کارشناسی ارشد\مدیریت شهری\Cap444ture.PNG"/>
          <p:cNvPicPr>
            <a:picLocks noChangeAspect="1" noChangeArrowheads="1"/>
          </p:cNvPicPr>
          <p:nvPr/>
        </p:nvPicPr>
        <p:blipFill>
          <a:blip r:embed="rId2"/>
          <a:srcRect l="9050" b="9447"/>
          <a:stretch>
            <a:fillRect/>
          </a:stretch>
        </p:blipFill>
        <p:spPr bwMode="auto">
          <a:xfrm>
            <a:off x="4353518" y="2514592"/>
            <a:ext cx="3814184" cy="2428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096132" y="101715"/>
            <a:ext cx="470378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نحوه مکانیابی مراکز و نواحی مهم شهری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310050" y="1728774"/>
            <a:ext cx="3929090" cy="71438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310050" y="5014922"/>
            <a:ext cx="3929090" cy="1214446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67240" y="871518"/>
            <a:ext cx="3214710" cy="7858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738678" y="942956"/>
            <a:ext cx="3071834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Homa" panose="00000400000000000000" pitchFamily="2" charset="-78"/>
              </a:rPr>
              <a:t>این شهر دارای </a:t>
            </a:r>
            <a:r>
              <a:rPr lang="fa-IR" sz="2000" b="1" dirty="0">
                <a:cs typeface="B Homa" panose="00000400000000000000" pitchFamily="2" charset="-78"/>
              </a:rPr>
              <a:t>22</a:t>
            </a:r>
            <a:r>
              <a:rPr lang="fa-IR" sz="2000" dirty="0">
                <a:cs typeface="B Homa" panose="00000400000000000000" pitchFamily="2" charset="-78"/>
              </a:rPr>
              <a:t> منطقه و </a:t>
            </a:r>
            <a:r>
              <a:rPr lang="fa-IR" sz="2000" b="1" dirty="0">
                <a:cs typeface="B Homa" panose="00000400000000000000" pitchFamily="2" charset="-78"/>
              </a:rPr>
              <a:t>526</a:t>
            </a:r>
            <a:r>
              <a:rPr lang="fa-IR" sz="2000" dirty="0">
                <a:cs typeface="B Homa" panose="00000400000000000000" pitchFamily="2" charset="-78"/>
              </a:rPr>
              <a:t> ناحیه و زیرمجموعه است.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81488" y="5086361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Homa" panose="00000400000000000000" pitchFamily="2" charset="-78"/>
              </a:rPr>
              <a:t>مکانیابی مراکز تجاری و بازرگانی:</a:t>
            </a:r>
          </a:p>
          <a:p>
            <a:pPr algn="ct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 در نواحی مرکزی </a:t>
            </a:r>
          </a:p>
          <a:p>
            <a:pPr algn="ct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در بخش جنوبی و مجاورت با رودخانه هان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166910" y="2443154"/>
            <a:ext cx="2071702" cy="250033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38348" y="3306904"/>
            <a:ext cx="18573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Homa" panose="00000400000000000000" pitchFamily="2" charset="-78"/>
              </a:rPr>
              <a:t>مکانیابی کارخانه ها: </a:t>
            </a: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در قسمت غربی شهر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10578" y="3086097"/>
            <a:ext cx="20717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Homa" panose="00000400000000000000" pitchFamily="2" charset="-78"/>
              </a:rPr>
              <a:t>فقیرترین نواحی مسکونی شهر:</a:t>
            </a: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 اغلب در قسمت شرقی شهر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310578" y="2443154"/>
            <a:ext cx="2071702" cy="250033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810116" y="1735268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Homa" panose="00000400000000000000" pitchFamily="2" charset="-78"/>
              </a:rPr>
              <a:t>ضلع شمالی شهر:</a:t>
            </a: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کوهستانی</a:t>
            </a:r>
            <a:endParaRPr lang="en-US" sz="2000" dirty="0"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2559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/>
      <p:bldP spid="17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96132" y="1142984"/>
            <a:ext cx="6215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r>
              <a:rPr lang="fa-IR" sz="2000" dirty="0">
                <a:cs typeface="B Homa" panose="00000400000000000000" pitchFamily="2" charset="-78"/>
              </a:rPr>
              <a:t> </a:t>
            </a:r>
          </a:p>
          <a:p>
            <a:pPr algn="ctr" rtl="1"/>
            <a:endParaRPr lang="fa-IR" sz="2000" dirty="0">
              <a:cs typeface="B Homa" panose="00000400000000000000" pitchFamily="2" charset="-78"/>
            </a:endParaRPr>
          </a:p>
          <a:p>
            <a:pPr algn="ctr" rtl="1"/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09092" y="313180"/>
            <a:ext cx="264320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Homa" panose="00000400000000000000" pitchFamily="2" charset="-78"/>
              </a:rPr>
              <a:t>سطح بندی کالبدی شهر</a:t>
            </a:r>
            <a:endParaRPr lang="en-US" sz="2400" b="1" dirty="0">
              <a:cs typeface="B Homa" panose="000004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17801" y="1315224"/>
            <a:ext cx="1714512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Titr" pitchFamily="2" charset="-78"/>
              </a:rPr>
              <a:t>سئول</a:t>
            </a:r>
            <a:endParaRPr lang="en-US" sz="2000" dirty="0"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29552" y="1322421"/>
            <a:ext cx="1466053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cs typeface="B Titr" pitchFamily="2" charset="-78"/>
              </a:rPr>
              <a:t>تهران</a:t>
            </a:r>
            <a:endParaRPr lang="en-US" sz="2000" dirty="0"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17603" y="1019509"/>
            <a:ext cx="1071570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شهر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منطقه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ناحیه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14975" y="830397"/>
            <a:ext cx="1785950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شهر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منطقه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ناحیه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محله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000" dirty="0">
                <a:cs typeface="B Homa" panose="00000400000000000000" pitchFamily="2" charset="-78"/>
              </a:rPr>
              <a:t>واحد همسایگی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1026" name="Picture 2" descr="D:\Bita\uni\کارشناسی ارشد\مدیریت شهری\Capt1111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8646" y="2502848"/>
            <a:ext cx="4246696" cy="4020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D:\Bita\uni\کارشناسی ارشد\مدیریت شهری\Capt222u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579" y="2862254"/>
            <a:ext cx="5933289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793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737476" y="315236"/>
            <a:ext cx="371477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پیشینه ورزشی شهر سئول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94204" y="1069400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>
                <a:cs typeface="B Homa" panose="00000400000000000000" pitchFamily="2" charset="-78"/>
              </a:rPr>
              <a:t>بازی‌های المپیک تابستانی در سال ۱۹۸۸</a:t>
            </a:r>
          </a:p>
          <a:p>
            <a:pPr algn="r" rtl="1"/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80220" y="1569464"/>
            <a:ext cx="4572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تاریخ برگزاری از 17 سپتامبر تا 2 اکتبر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97400" y="2069530"/>
            <a:ext cx="6054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حضور 8391 ورزشکار زن و مرد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37278" y="2598114"/>
            <a:ext cx="5214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شرکت از 160 کشور جهان در 27 رشته ورزشی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94204" y="3537927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>
                <a:cs typeface="B Homa" panose="00000400000000000000" pitchFamily="2" charset="-78"/>
              </a:rPr>
              <a:t>جام جهانی فوتبال ۲۰۰۲</a:t>
            </a:r>
          </a:p>
          <a:p>
            <a:pPr algn="r" rtl="1"/>
            <a:endParaRPr lang="en-US" sz="2800" b="1" dirty="0">
              <a:cs typeface="B Homa" panose="00000400000000000000" pitchFamily="2" charset="-78"/>
            </a:endParaRPr>
          </a:p>
        </p:txBody>
      </p:sp>
      <p:pic>
        <p:nvPicPr>
          <p:cNvPr id="21507" name="Picture 3" descr="C:\Users\MMV&amp;BB\Desktop\C111111ap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4858" y="826566"/>
            <a:ext cx="1949402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7880352" y="4134843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هفدهمین دوره مسابقات جام جهانی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51658" y="4634909"/>
            <a:ext cx="450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به میزبانی مشترک کشورهای  کره جنوبی و ژاپن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08848" y="5163493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اختلاف میان دو کشور میزبان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22634" y="5592121"/>
            <a:ext cx="7929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نتیجه جام جهانی:  1- برزیل   2- آلمان  3- ترکیه   4- کره جنوبی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1508" name="Picture 4" descr="C:\Users\MMV&amp;BB\Desktop\Capt222u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434" y="3977240"/>
            <a:ext cx="1928826" cy="22974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4688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2" grpId="0"/>
      <p:bldP spid="35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762876" y="295612"/>
            <a:ext cx="3714776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پیشینه ورزشی شهر تهران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95818" y="1104880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b="1" dirty="0">
                <a:cs typeface="B Homa" panose="00000400000000000000" pitchFamily="2" charset="-78"/>
              </a:rPr>
              <a:t>بازی‌های آسیایی ۱۹74 (1353 هجری شمسی)</a:t>
            </a:r>
          </a:p>
          <a:p>
            <a:pPr algn="r" rtl="1"/>
            <a:endParaRPr lang="en-US" sz="2800" b="1" dirty="0">
              <a:cs typeface="B Hom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67684" y="2133529"/>
            <a:ext cx="392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هفتمین دورهٔ بازی‌های آسیایی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50524" y="2605077"/>
            <a:ext cx="4646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دهم تا بیست و پنجم شهریور ۱۳۵۳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96148" y="1676383"/>
            <a:ext cx="4500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نخستین بازی‌ آسیایی در خاور میانه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2752" y="3533771"/>
            <a:ext cx="6923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مجموعه ورزشی آریامهر تهران (آزادی کنونی) و استادیوم فرح (تختی کنونی) </a:t>
            </a:r>
            <a:endParaRPr lang="en-US" sz="2000" dirty="0">
              <a:cs typeface="B Homa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94486" y="3105143"/>
            <a:ext cx="4602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Font typeface="Wingdings" pitchFamily="2" charset="2"/>
              <a:buChar char="ü"/>
            </a:pPr>
            <a:r>
              <a:rPr lang="fa-IR" sz="2000" dirty="0">
                <a:cs typeface="B Homa" panose="00000400000000000000" pitchFamily="2" charset="-78"/>
              </a:rPr>
              <a:t>شرکت 3010 ورزشکار از ۲۵ کشور</a:t>
            </a:r>
            <a:endParaRPr lang="en-US" sz="2000" dirty="0">
              <a:cs typeface="B Homa" panose="00000400000000000000" pitchFamily="2" charset="-78"/>
            </a:endParaRPr>
          </a:p>
        </p:txBody>
      </p:sp>
      <p:pic>
        <p:nvPicPr>
          <p:cNvPr id="20481" name="Picture 1" descr="C:\Users\MMV&amp;BB\Desktop\Capt6666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4401317"/>
            <a:ext cx="3357586" cy="2198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2" name="Picture 2" descr="C:\Users\MMV&amp;BB\Desktop\Cap444tur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7488" y="1123919"/>
            <a:ext cx="2405064" cy="22900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3" name="Picture 3" descr="C:\Users\MMV&amp;BB\Desktop\Captu555r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49090" y="4281485"/>
            <a:ext cx="2194445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744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7683500" y="257153"/>
            <a:ext cx="4073552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بررسی سیستم حمل و نقل شهر سئول</a:t>
            </a:r>
            <a:endParaRPr lang="en-US" sz="2400" dirty="0">
              <a:cs typeface="B Titr" pitchFamily="2" charset="-78"/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2504817894"/>
              </p:ext>
            </p:extLst>
          </p:nvPr>
        </p:nvGraphicFramePr>
        <p:xfrm>
          <a:off x="2287562" y="1350129"/>
          <a:ext cx="750099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676" name="AutoShape 4" descr="Image result for ‫سیستم حمل و نقل ریلی سئول‬‎"/>
          <p:cNvSpPr>
            <a:spLocks noChangeAspect="1" noChangeArrowheads="1"/>
          </p:cNvSpPr>
          <p:nvPr/>
        </p:nvSpPr>
        <p:spPr bwMode="auto">
          <a:xfrm>
            <a:off x="1679576" y="-1790700"/>
            <a:ext cx="71342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8" name="AutoShape 6" descr="Image result for ‫سیستم حمل و نقل ریلی سئول‬‎"/>
          <p:cNvSpPr>
            <a:spLocks noChangeAspect="1" noChangeArrowheads="1"/>
          </p:cNvSpPr>
          <p:nvPr/>
        </p:nvSpPr>
        <p:spPr bwMode="auto">
          <a:xfrm>
            <a:off x="1679576" y="-1790700"/>
            <a:ext cx="71342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0" name="AutoShape 8" descr="Image result for ‫سیستم حمل و نقل ریلی سئول‬‎"/>
          <p:cNvSpPr>
            <a:spLocks noChangeAspect="1" noChangeArrowheads="1"/>
          </p:cNvSpPr>
          <p:nvPr/>
        </p:nvSpPr>
        <p:spPr bwMode="auto">
          <a:xfrm>
            <a:off x="1679576" y="-1790700"/>
            <a:ext cx="7134225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99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</TotalTime>
  <Words>1048</Words>
  <Application>Microsoft Office PowerPoint</Application>
  <PresentationFormat>Widescreen</PresentationFormat>
  <Paragraphs>195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B Homa</vt:lpstr>
      <vt:lpstr>B Titr</vt:lpstr>
      <vt:lpstr>Century Gothic</vt:lpstr>
      <vt:lpstr>Wingdings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19</cp:revision>
  <dcterms:created xsi:type="dcterms:W3CDTF">2019-10-25T00:21:15Z</dcterms:created>
  <dcterms:modified xsi:type="dcterms:W3CDTF">2019-10-25T01:07:06Z</dcterms:modified>
</cp:coreProperties>
</file>