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6"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384D0D9B-4301-471D-B14F-13660227D9AA}" type="datetimeFigureOut">
              <a:rPr lang="fa-IR" smtClean="0"/>
              <a:t>28/02/1441</a:t>
            </a:fld>
            <a:endParaRPr lang="fa-I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fa-I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12C192B-E617-4E89-8D56-450ADCA21119}" type="slidenum">
              <a:rPr lang="fa-IR" smtClean="0"/>
              <a:t>‹#›</a:t>
            </a:fld>
            <a:endParaRPr lang="fa-I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96009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175005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8602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36455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973410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84D0D9B-4301-471D-B14F-13660227D9AA}" type="datetimeFigureOut">
              <a:rPr lang="fa-IR" smtClean="0"/>
              <a:t>28/02/1441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1831359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84D0D9B-4301-471D-B14F-13660227D9AA}" type="datetimeFigureOut">
              <a:rPr lang="fa-IR" smtClean="0"/>
              <a:t>28/02/1441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3346437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D0D9B-4301-471D-B14F-13660227D9AA}"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3527355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D0D9B-4301-471D-B14F-13660227D9AA}"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3634330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4D0D9B-4301-471D-B14F-13660227D9AA}"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246257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D0D9B-4301-471D-B14F-13660227D9AA}"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408548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2974998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4D0D9B-4301-471D-B14F-13660227D9AA}" type="datetimeFigureOut">
              <a:rPr lang="fa-IR" smtClean="0"/>
              <a:t>28/02/1441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175700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4D0D9B-4301-471D-B14F-13660227D9AA}" type="datetimeFigureOut">
              <a:rPr lang="fa-IR" smtClean="0"/>
              <a:t>28/02/1441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360045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4D0D9B-4301-471D-B14F-13660227D9AA}" type="datetimeFigureOut">
              <a:rPr lang="fa-IR" smtClean="0"/>
              <a:t>28/02/1441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264183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1052150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D0D9B-4301-471D-B14F-13660227D9AA}"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12C192B-E617-4E89-8D56-450ADCA21119}" type="slidenum">
              <a:rPr lang="fa-IR" smtClean="0"/>
              <a:t>‹#›</a:t>
            </a:fld>
            <a:endParaRPr lang="fa-IR"/>
          </a:p>
        </p:txBody>
      </p:sp>
    </p:spTree>
    <p:extLst>
      <p:ext uri="{BB962C8B-B14F-4D97-AF65-F5344CB8AC3E}">
        <p14:creationId xmlns:p14="http://schemas.microsoft.com/office/powerpoint/2010/main" val="2462189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384D0D9B-4301-471D-B14F-13660227D9AA}" type="datetimeFigureOut">
              <a:rPr lang="fa-IR" smtClean="0"/>
              <a:t>28/02/1441</a:t>
            </a:fld>
            <a:endParaRPr lang="fa-I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fa-I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12C192B-E617-4E89-8D56-450ADCA21119}" type="slidenum">
              <a:rPr lang="fa-IR" smtClean="0"/>
              <a:t>‹#›</a:t>
            </a:fld>
            <a:endParaRPr lang="fa-IR"/>
          </a:p>
        </p:txBody>
      </p:sp>
    </p:spTree>
    <p:extLst>
      <p:ext uri="{BB962C8B-B14F-4D97-AF65-F5344CB8AC3E}">
        <p14:creationId xmlns:p14="http://schemas.microsoft.com/office/powerpoint/2010/main" val="196658412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4573" y="2521569"/>
            <a:ext cx="7766936" cy="1646302"/>
          </a:xfrm>
        </p:spPr>
        <p:txBody>
          <a:bodyPr/>
          <a:lstStyle/>
          <a:p>
            <a:pPr algn="ctr"/>
            <a:r>
              <a:rPr lang="fa-IR" sz="4400" dirty="0" smtClean="0">
                <a:cs typeface="B Homa" panose="00000400000000000000" pitchFamily="2" charset="-78"/>
              </a:rPr>
              <a:t>بررسی مفهوم سکونتگاه های غیر رسمی</a:t>
            </a:r>
            <a:br>
              <a:rPr lang="fa-IR" sz="4400" dirty="0" smtClean="0">
                <a:cs typeface="B Homa" panose="00000400000000000000" pitchFamily="2" charset="-78"/>
              </a:rPr>
            </a:br>
            <a:r>
              <a:rPr lang="en-US" sz="4400" dirty="0" smtClean="0">
                <a:cs typeface="B Homa" panose="00000400000000000000" pitchFamily="2" charset="-78"/>
              </a:rPr>
              <a:t>Ghetto</a:t>
            </a:r>
            <a:endParaRPr lang="fa-IR" sz="4400" dirty="0">
              <a:cs typeface="B Homa" panose="00000400000000000000" pitchFamily="2" charset="-78"/>
            </a:endParaRPr>
          </a:p>
        </p:txBody>
      </p:sp>
    </p:spTree>
    <p:extLst>
      <p:ext uri="{BB962C8B-B14F-4D97-AF65-F5344CB8AC3E}">
        <p14:creationId xmlns:p14="http://schemas.microsoft.com/office/powerpoint/2010/main" val="2360986366"/>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33" y="0"/>
            <a:ext cx="10396882" cy="1151965"/>
          </a:xfrm>
        </p:spPr>
        <p:txBody>
          <a:bodyPr>
            <a:normAutofit/>
          </a:bodyPr>
          <a:lstStyle/>
          <a:p>
            <a:pPr algn="r" rtl="0"/>
            <a:r>
              <a:rPr lang="fa-IR" sz="4800" dirty="0" smtClean="0">
                <a:cs typeface="B Homa" panose="00000400000000000000" pitchFamily="2" charset="-78"/>
              </a:rPr>
              <a:t>نتیجه:</a:t>
            </a:r>
            <a:endParaRPr lang="fa-IR" sz="4800" dirty="0">
              <a:cs typeface="B Homa" panose="00000400000000000000" pitchFamily="2" charset="-78"/>
            </a:endParaRPr>
          </a:p>
        </p:txBody>
      </p:sp>
      <p:sp>
        <p:nvSpPr>
          <p:cNvPr id="3" name="Content Placeholder 2"/>
          <p:cNvSpPr>
            <a:spLocks noGrp="1"/>
          </p:cNvSpPr>
          <p:nvPr>
            <p:ph sz="quarter" idx="13"/>
          </p:nvPr>
        </p:nvSpPr>
        <p:spPr>
          <a:xfrm>
            <a:off x="962526" y="1031434"/>
            <a:ext cx="10589389" cy="4597025"/>
          </a:xfrm>
        </p:spPr>
        <p:txBody>
          <a:bodyPr>
            <a:normAutofit/>
          </a:bodyPr>
          <a:lstStyle/>
          <a:p>
            <a:pPr marL="0" indent="0" algn="just">
              <a:buNone/>
            </a:pPr>
            <a:r>
              <a:rPr lang="fa-IR" dirty="0" smtClean="0">
                <a:cs typeface="B Homa" panose="00000400000000000000" pitchFamily="2" charset="-78"/>
              </a:rPr>
              <a:t>سکونتگاه های غیررسمی یکی از مهمترین مشکلات کشور است که باید حل شود و جلوگیری از گسترش آن شود. </a:t>
            </a:r>
          </a:p>
          <a:p>
            <a:pPr algn="just"/>
            <a:r>
              <a:rPr lang="fa-IR" b="1" dirty="0" smtClean="0">
                <a:cs typeface="B Homa" panose="00000400000000000000" pitchFamily="2" charset="-78"/>
              </a:rPr>
              <a:t>حل مشکل:</a:t>
            </a:r>
            <a:r>
              <a:rPr lang="fa-IR" sz="2000" b="1" dirty="0" smtClean="0">
                <a:cs typeface="B Homa" panose="00000400000000000000" pitchFamily="2" charset="-78"/>
              </a:rPr>
              <a:t> </a:t>
            </a:r>
            <a:r>
              <a:rPr lang="fa-IR" dirty="0" smtClean="0">
                <a:cs typeface="B Homa" panose="00000400000000000000" pitchFamily="2" charset="-78"/>
              </a:rPr>
              <a:t>در رابطه با حل آن میتوان گفت تقریباً در دست دولت و برنامه های ملی است، که با توانمندسازی، رفع مشکلات اقتصادی مسکن و فرهنگ سازی ساکنین این مشکل را مرتفع سازند.</a:t>
            </a:r>
          </a:p>
          <a:p>
            <a:pPr algn="just"/>
            <a:r>
              <a:rPr lang="fa-IR" b="1" dirty="0" smtClean="0">
                <a:cs typeface="B Homa" panose="00000400000000000000" pitchFamily="2" charset="-78"/>
              </a:rPr>
              <a:t>جلوگیری از شکل گرفتن:</a:t>
            </a:r>
            <a:r>
              <a:rPr lang="fa-IR" dirty="0" smtClean="0">
                <a:cs typeface="B Homa" panose="00000400000000000000" pitchFamily="2" charset="-78"/>
              </a:rPr>
              <a:t> جلوگیری از شکل گرفتن هم در دست مدیران ملی است هم در دست مدیران شهری.</a:t>
            </a:r>
          </a:p>
          <a:p>
            <a:pPr marL="0" indent="0" algn="just">
              <a:buNone/>
            </a:pPr>
            <a:r>
              <a:rPr lang="fa-IR" dirty="0" smtClean="0">
                <a:cs typeface="B Homa" panose="00000400000000000000" pitchFamily="2" charset="-78"/>
              </a:rPr>
              <a:t>مدیران ملی  با ایجاد تسهیلات روستایی، جلوگیری از فقر، فرهنگ سازی روستاییان و بالا بردن ظرفیت کشاورزی باعث جلوگیری از مهاجرت به حومه های شهر میشوند.</a:t>
            </a:r>
          </a:p>
          <a:p>
            <a:pPr marL="0" indent="0" algn="just">
              <a:buNone/>
            </a:pPr>
            <a:r>
              <a:rPr lang="fa-IR" dirty="0" smtClean="0">
                <a:cs typeface="B Homa" panose="00000400000000000000" pitchFamily="2" charset="-78"/>
              </a:rPr>
              <a:t>مدیران شهری با جلوگیری از جدایی گزینی و حذف گروه های کم درآمد در برنامه های شهری میتوانند این مهاجرت را به درون شهر انتقال دهند.</a:t>
            </a:r>
          </a:p>
          <a:p>
            <a:pPr marL="0" indent="0" algn="just">
              <a:buNone/>
            </a:pPr>
            <a:endParaRPr lang="fa-IR" dirty="0">
              <a:cs typeface="B Homa" panose="00000400000000000000" pitchFamily="2" charset="-78"/>
            </a:endParaRPr>
          </a:p>
        </p:txBody>
      </p:sp>
    </p:spTree>
    <p:extLst>
      <p:ext uri="{BB962C8B-B14F-4D97-AF65-F5344CB8AC3E}">
        <p14:creationId xmlns:p14="http://schemas.microsoft.com/office/powerpoint/2010/main" val="380674475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0"/>
            <a:ext cx="10396882" cy="1151965"/>
          </a:xfrm>
        </p:spPr>
        <p:txBody>
          <a:bodyPr>
            <a:normAutofit/>
          </a:bodyPr>
          <a:lstStyle/>
          <a:p>
            <a:pPr algn="r" rtl="0"/>
            <a:r>
              <a:rPr lang="fa-IR" sz="4400" dirty="0" smtClean="0">
                <a:cs typeface="B Homa" panose="00000400000000000000" pitchFamily="2" charset="-78"/>
              </a:rPr>
              <a:t>منابع:</a:t>
            </a:r>
            <a:endParaRPr lang="fa-IR" sz="4400" dirty="0">
              <a:cs typeface="B Homa" panose="00000400000000000000" pitchFamily="2" charset="-78"/>
            </a:endParaRPr>
          </a:p>
        </p:txBody>
      </p:sp>
      <p:sp>
        <p:nvSpPr>
          <p:cNvPr id="3" name="Content Placeholder 2"/>
          <p:cNvSpPr>
            <a:spLocks noGrp="1"/>
          </p:cNvSpPr>
          <p:nvPr>
            <p:ph sz="quarter" idx="13"/>
          </p:nvPr>
        </p:nvSpPr>
        <p:spPr>
          <a:xfrm>
            <a:off x="2145187" y="921510"/>
            <a:ext cx="8596668" cy="4638589"/>
          </a:xfrm>
        </p:spPr>
        <p:txBody>
          <a:bodyPr/>
          <a:lstStyle/>
          <a:p>
            <a:r>
              <a:rPr lang="fa-IR" dirty="0" smtClean="0">
                <a:cs typeface="B Lotus" panose="00000400000000000000" pitchFamily="2" charset="-78"/>
              </a:rPr>
              <a:t>اطهاری،کمال(1374) حاشیه نشینی در ایران:مرکز مطالعات و تحقیقات شهرسازی و معماری در ایران</a:t>
            </a:r>
          </a:p>
          <a:p>
            <a:r>
              <a:rPr lang="fa-IR" dirty="0" smtClean="0">
                <a:cs typeface="B Lotus" panose="00000400000000000000" pitchFamily="2" charset="-78"/>
              </a:rPr>
              <a:t>پیران،پرویز(1366)«شهرنشینی شتابان وناهمگون:مسکن نابهنجار» ماهنامه اطلاعات سیاسی-اقتصادی شماره9و10و14و40</a:t>
            </a:r>
          </a:p>
          <a:p>
            <a:r>
              <a:rPr lang="fa-IR" dirty="0" smtClean="0">
                <a:cs typeface="B Lotus" panose="00000400000000000000" pitchFamily="2" charset="-78"/>
              </a:rPr>
              <a:t>پیران،پرویز(1383)بررسی مسائل اجتماعی ایران،انتشارات دانشگاه پیام نور</a:t>
            </a:r>
          </a:p>
          <a:p>
            <a:r>
              <a:rPr lang="fa-IR" dirty="0" smtClean="0">
                <a:cs typeface="B Lotus" panose="00000400000000000000" pitchFamily="2" charset="-78"/>
              </a:rPr>
              <a:t>صرافی،مظفر(1381)«بسوی راهبردملی ساماندهی اسکان غیررسمی» فصلنامه ی هفت شهر شماره9و10</a:t>
            </a:r>
          </a:p>
          <a:p>
            <a:r>
              <a:rPr lang="fa-IR" dirty="0" smtClean="0">
                <a:cs typeface="B Lotus" panose="00000400000000000000" pitchFamily="2" charset="-78"/>
              </a:rPr>
              <a:t>صرافی، مظفر(1381)«مهاجرت داخلی و مسئله ی مدیریت شهری» فصلنامه ی مدیریت شهری شماره10</a:t>
            </a:r>
          </a:p>
          <a:p>
            <a:r>
              <a:rPr lang="fa-IR" dirty="0" smtClean="0">
                <a:cs typeface="B Lotus" panose="00000400000000000000" pitchFamily="2" charset="-78"/>
              </a:rPr>
              <a:t>شیخی،محمد(1382)سکونتگاه های خودرو گذار از آسیب به راه حل:ص200</a:t>
            </a:r>
          </a:p>
          <a:p>
            <a:r>
              <a:rPr lang="fa-IR" dirty="0" smtClean="0">
                <a:cs typeface="B Lotus" panose="00000400000000000000" pitchFamily="2" charset="-78"/>
              </a:rPr>
              <a:t>مشهدیزاده دهقانی،ناصر(1387)تحلیلی از ویژگی های برنامه ریزی شهری در ایران،انتشارات دانشگاه علم وصنعت</a:t>
            </a:r>
          </a:p>
          <a:p>
            <a:r>
              <a:rPr lang="fa-IR" dirty="0" smtClean="0">
                <a:cs typeface="B Lotus" panose="00000400000000000000" pitchFamily="2" charset="-78"/>
              </a:rPr>
              <a:t>کمانرودی،موسی(1376)ساماندهی اسکان غیررسمی منطقه ی 6 شهرداری،پایان نامه</a:t>
            </a:r>
            <a:endParaRPr lang="fa-IR" dirty="0">
              <a:cs typeface="B Lotus" panose="00000400000000000000" pitchFamily="2" charset="-78"/>
            </a:endParaRPr>
          </a:p>
        </p:txBody>
      </p:sp>
    </p:spTree>
    <p:extLst>
      <p:ext uri="{BB962C8B-B14F-4D97-AF65-F5344CB8AC3E}">
        <p14:creationId xmlns:p14="http://schemas.microsoft.com/office/powerpoint/2010/main" val="1521778605"/>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252663"/>
            <a:ext cx="10396882" cy="1151965"/>
          </a:xfrm>
        </p:spPr>
        <p:txBody>
          <a:bodyPr>
            <a:normAutofit/>
          </a:bodyPr>
          <a:lstStyle/>
          <a:p>
            <a:pPr algn="r" rtl="0"/>
            <a:r>
              <a:rPr lang="fa-IR" sz="4800" dirty="0" smtClean="0">
                <a:cs typeface="B Homa" panose="00000400000000000000" pitchFamily="2" charset="-78"/>
              </a:rPr>
              <a:t>چکیده</a:t>
            </a:r>
            <a:r>
              <a:rPr lang="fa-IR" sz="6000" dirty="0" smtClean="0">
                <a:cs typeface="B Homa" panose="00000400000000000000" pitchFamily="2" charset="-78"/>
              </a:rPr>
              <a:t>:</a:t>
            </a:r>
            <a:endParaRPr lang="fa-IR" sz="6000" dirty="0">
              <a:cs typeface="B Homa" panose="00000400000000000000" pitchFamily="2" charset="-78"/>
            </a:endParaRPr>
          </a:p>
        </p:txBody>
      </p:sp>
      <p:sp>
        <p:nvSpPr>
          <p:cNvPr id="3" name="Content Placeholder 2"/>
          <p:cNvSpPr>
            <a:spLocks noGrp="1"/>
          </p:cNvSpPr>
          <p:nvPr>
            <p:ph sz="quarter" idx="13"/>
          </p:nvPr>
        </p:nvSpPr>
        <p:spPr>
          <a:xfrm>
            <a:off x="1454691" y="1001356"/>
            <a:ext cx="8859102" cy="4534680"/>
          </a:xfrm>
        </p:spPr>
        <p:txBody>
          <a:bodyPr>
            <a:normAutofit/>
          </a:bodyPr>
          <a:lstStyle/>
          <a:p>
            <a:pPr marL="0" indent="0" algn="just">
              <a:buNone/>
            </a:pPr>
            <a:r>
              <a:rPr lang="fa-IR" sz="2400" dirty="0" smtClean="0">
                <a:cs typeface="B Homa" panose="00000400000000000000" pitchFamily="2" charset="-78"/>
              </a:rPr>
              <a:t>در ابتدا در این تحقیق به تعریفی از سکونتگاه غیررسمی و مقایسه ی آن با معانی مشابه پرداخته شده است سپس علل شکل گیری و راه حل های پیش رو مورد بررسی قرار گرفته شده است.</a:t>
            </a:r>
          </a:p>
          <a:p>
            <a:pPr marL="0" indent="0" algn="just">
              <a:buNone/>
            </a:pPr>
            <a:r>
              <a:rPr lang="fa-IR" sz="2400" dirty="0" smtClean="0">
                <a:cs typeface="B Homa" panose="00000400000000000000" pitchFamily="2" charset="-78"/>
              </a:rPr>
              <a:t>سکونتگاه غیررسمی یکی از معضلات کشورهای در حال پیشرفت همچون ایران است که باتوجه به وضعیت کنونی، راه حل مناسب و کاملی پیشنهاد نشده است، به این منظور به طرح این موضوع پرداخته شده است که در انتها شاهد نظرات مفیدی از دوستان باشیم.</a:t>
            </a:r>
            <a:endParaRPr lang="fa-IR" sz="2400" dirty="0">
              <a:cs typeface="B Homa" panose="00000400000000000000" pitchFamily="2" charset="-78"/>
            </a:endParaRPr>
          </a:p>
        </p:txBody>
      </p:sp>
    </p:spTree>
    <p:extLst>
      <p:ext uri="{BB962C8B-B14F-4D97-AF65-F5344CB8AC3E}">
        <p14:creationId xmlns:p14="http://schemas.microsoft.com/office/powerpoint/2010/main" val="2057060935"/>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496" y="0"/>
            <a:ext cx="10396882" cy="1151965"/>
          </a:xfrm>
        </p:spPr>
        <p:txBody>
          <a:bodyPr>
            <a:normAutofit/>
          </a:bodyPr>
          <a:lstStyle/>
          <a:p>
            <a:pPr algn="r" rtl="0"/>
            <a:r>
              <a:rPr lang="fa-IR" sz="4800" dirty="0" smtClean="0">
                <a:cs typeface="B Homa" panose="00000400000000000000" pitchFamily="2" charset="-78"/>
              </a:rPr>
              <a:t>مقدمه</a:t>
            </a:r>
            <a:r>
              <a:rPr lang="fa-IR" sz="6000" dirty="0" smtClean="0">
                <a:cs typeface="B Homa" panose="00000400000000000000" pitchFamily="2" charset="-78"/>
              </a:rPr>
              <a:t>:</a:t>
            </a:r>
            <a:endParaRPr lang="fa-IR" sz="6000" dirty="0">
              <a:cs typeface="B Homa" panose="00000400000000000000" pitchFamily="2" charset="-78"/>
            </a:endParaRPr>
          </a:p>
        </p:txBody>
      </p:sp>
      <p:sp>
        <p:nvSpPr>
          <p:cNvPr id="3" name="Content Placeholder 2"/>
          <p:cNvSpPr>
            <a:spLocks noGrp="1"/>
          </p:cNvSpPr>
          <p:nvPr>
            <p:ph sz="quarter" idx="13"/>
          </p:nvPr>
        </p:nvSpPr>
        <p:spPr>
          <a:xfrm>
            <a:off x="770021" y="996980"/>
            <a:ext cx="10164338" cy="4430771"/>
          </a:xfrm>
        </p:spPr>
        <p:txBody>
          <a:bodyPr>
            <a:normAutofit/>
          </a:bodyPr>
          <a:lstStyle/>
          <a:p>
            <a:pPr marL="0" indent="0" algn="just">
              <a:buNone/>
            </a:pPr>
            <a:r>
              <a:rPr lang="fa-IR" dirty="0">
                <a:cs typeface="B Homa" panose="00000400000000000000" pitchFamily="2" charset="-78"/>
              </a:rPr>
              <a:t>به گفته ی دکتر پیران، داشتن مسکن یا سرپناهی مناسب، که امروزه در چارچوب شهروندی تعریف میشود، از جمله حقوق بنیادین شهروندان هر سرزمینی به حساب می آید. مهاجرت از نظر لغوي در فرهنگ عمید از جايي به جايي ديگر رفتن و در آنجا منزل كردن، يا دوري كردن از شهر و ديار خود است.به گفته ی دکتر پیران کشورهای زیادی با چالش پيوستن به سرمايه داري جهاني روبه رو بوده اند و تحولي شگرف و تاريخساز را در زمينه شهر و شهرنشيني را در پيش داشته اند. ايران نيز همانند بسياري از كشورهاي در حال توسعه با تمركز شديد فعاليتهاي بزرگ مقياس و تمركز نخبگان و تصميمگيران در يك يا چند شهر بزرگ و رشد جمعيت ناشي از تصميم منطقي مهاجرت، فزوني رشد طبيعي جمعيت ناشي از كاهش مرگ و مير و فزوني زاد و ولد و الحاق جمعيت پيرامون شهر به شهرها مواجه است. به گفته ی دکتر اطهاری اين عوامل باعث شد تا جمعيت بسياري از شهرها فراتر از ظرفيت اشتغال و تأمين خدمات پايه اي شهر شود و مشكلات متعددي پديد آيد. در واقع محدوديت منابع و عدم بهره مندي و كنار گذاشتگي از توسعه، تمركز فقر در نقاطي خاص از شهر را به دنبال داشته كه پديده بدمسكني به عنوان وجه اصلي و كالبدي آن تجلي يافته </a:t>
            </a:r>
            <a:r>
              <a:rPr lang="fa-IR" dirty="0" smtClean="0">
                <a:cs typeface="B Homa" panose="00000400000000000000" pitchFamily="2" charset="-78"/>
              </a:rPr>
              <a:t>استبه این ترتیب، اسکان های غیررسمی، حاشیه نشینی، سکونتگاه های خودرو و... بوجود آمده اند.</a:t>
            </a:r>
          </a:p>
        </p:txBody>
      </p:sp>
    </p:spTree>
    <p:extLst>
      <p:ext uri="{BB962C8B-B14F-4D97-AF65-F5344CB8AC3E}">
        <p14:creationId xmlns:p14="http://schemas.microsoft.com/office/powerpoint/2010/main" val="234736318"/>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590" y="204537"/>
            <a:ext cx="10396882" cy="1151965"/>
          </a:xfrm>
        </p:spPr>
        <p:txBody>
          <a:bodyPr>
            <a:normAutofit/>
          </a:bodyPr>
          <a:lstStyle/>
          <a:p>
            <a:pPr algn="r" rtl="0"/>
            <a:r>
              <a:rPr lang="fa-IR" sz="4400" dirty="0" smtClean="0">
                <a:cs typeface="B Homa" panose="00000400000000000000" pitchFamily="2" charset="-78"/>
              </a:rPr>
              <a:t>تعریف سکونتگاه غیر رسمی:</a:t>
            </a:r>
            <a:endParaRPr lang="fa-IR" sz="4400" dirty="0">
              <a:cs typeface="B Homa" panose="00000400000000000000" pitchFamily="2" charset="-78"/>
            </a:endParaRPr>
          </a:p>
        </p:txBody>
      </p:sp>
      <p:sp>
        <p:nvSpPr>
          <p:cNvPr id="3" name="Content Placeholder 2"/>
          <p:cNvSpPr>
            <a:spLocks noGrp="1"/>
          </p:cNvSpPr>
          <p:nvPr>
            <p:ph sz="quarter" idx="13"/>
          </p:nvPr>
        </p:nvSpPr>
        <p:spPr>
          <a:xfrm>
            <a:off x="986590" y="1148470"/>
            <a:ext cx="10080932" cy="4399598"/>
          </a:xfrm>
        </p:spPr>
        <p:txBody>
          <a:bodyPr>
            <a:normAutofit fontScale="85000" lnSpcReduction="10000"/>
          </a:bodyPr>
          <a:lstStyle/>
          <a:p>
            <a:pPr algn="just"/>
            <a:r>
              <a:rPr lang="fa-IR" dirty="0" smtClean="0">
                <a:cs typeface="B Homa" panose="00000400000000000000" pitchFamily="2" charset="-78"/>
              </a:rPr>
              <a:t>به گفته ی دکتر صرافی سکونتگاه غیررسمی مسئله ایست که پیدایش و گسترش آن به موازات شهرنشینی رسمی کشور است، جمعیت فزاینده ای از اقشار کم درآمد با سابقه ی کم شهرنشینی در محلاتی غیر مجاز ساخته شده و با کیفیت بسیار پایین زندگی را در برمیگیرد. اسكان </a:t>
            </a:r>
            <a:r>
              <a:rPr lang="fa-IR" dirty="0">
                <a:cs typeface="B Homa" panose="00000400000000000000" pitchFamily="2" charset="-78"/>
              </a:rPr>
              <a:t>غيررسمي به مثابه يكي از چهره هاي بارز فقر در درون يا مجاور شهرها (به ويژه شهرهاي بزرگ) به شكلي خودرو، </a:t>
            </a:r>
            <a:r>
              <a:rPr lang="fa-IR" dirty="0" smtClean="0">
                <a:cs typeface="B Homa" panose="00000400000000000000" pitchFamily="2" charset="-78"/>
              </a:rPr>
              <a:t>فاقد مجوز ساخت </a:t>
            </a:r>
            <a:r>
              <a:rPr lang="fa-IR" dirty="0">
                <a:cs typeface="B Homa" panose="00000400000000000000" pitchFamily="2" charset="-78"/>
              </a:rPr>
              <a:t>و برنامه رسمي با تجمعي از اقشار </a:t>
            </a:r>
            <a:r>
              <a:rPr lang="fa-IR" dirty="0" smtClean="0">
                <a:cs typeface="B Homa" panose="00000400000000000000" pitchFamily="2" charset="-78"/>
              </a:rPr>
              <a:t>كم درآمد </a:t>
            </a:r>
            <a:r>
              <a:rPr lang="fa-IR" dirty="0">
                <a:cs typeface="B Homa" panose="00000400000000000000" pitchFamily="2" charset="-78"/>
              </a:rPr>
              <a:t>و سطح نازلي از كميت و كيفيت زندگي شكل ميگيرد.</a:t>
            </a:r>
          </a:p>
          <a:p>
            <a:pPr algn="just"/>
            <a:r>
              <a:rPr lang="fa-IR" dirty="0" smtClean="0">
                <a:cs typeface="B Homa" panose="00000400000000000000" pitchFamily="2" charset="-78"/>
              </a:rPr>
              <a:t>به گفته ی شیخی به </a:t>
            </a:r>
            <a:r>
              <a:rPr lang="fa-IR" dirty="0">
                <a:cs typeface="B Homa" panose="00000400000000000000" pitchFamily="2" charset="-78"/>
              </a:rPr>
              <a:t>آن دسته از كانون‌هاي جمعيتي اطلاق مي‌شود كه : 1- بدون طرح توسعه رسمي (جامع، هادي و جز آن) و در اراضي خالي از سكنه و يا در مجاورت يك شهر رشد كرده‌اند، 2- ميزان يا نرخ رشد جمعيتي بسيار بالايي دارند و اين رشد سريع (جمعيتي و كالبدي) در زماني كوتاه رخ داده ‌است. سكونتگاه‌هاي غيررسمي </a:t>
            </a:r>
            <a:r>
              <a:rPr lang="fa-IR" dirty="0" smtClean="0">
                <a:cs typeface="B Homa" panose="00000400000000000000" pitchFamily="2" charset="-78"/>
              </a:rPr>
              <a:t>نظا‌م ‌هاي </a:t>
            </a:r>
            <a:r>
              <a:rPr lang="fa-IR" dirty="0">
                <a:cs typeface="B Homa" panose="00000400000000000000" pitchFamily="2" charset="-78"/>
              </a:rPr>
              <a:t>اجتماعي پيچيده و </a:t>
            </a:r>
            <a:r>
              <a:rPr lang="fa-IR" dirty="0" smtClean="0">
                <a:cs typeface="B Homa" panose="00000400000000000000" pitchFamily="2" charset="-78"/>
              </a:rPr>
              <a:t>پويايي‌ اند </a:t>
            </a:r>
            <a:r>
              <a:rPr lang="fa-IR" dirty="0">
                <a:cs typeface="B Homa" panose="00000400000000000000" pitchFamily="2" charset="-78"/>
              </a:rPr>
              <a:t>كه تغييرات مستمري را </a:t>
            </a:r>
            <a:r>
              <a:rPr lang="fa-IR" dirty="0" smtClean="0">
                <a:cs typeface="B Homa" panose="00000400000000000000" pitchFamily="2" charset="-78"/>
              </a:rPr>
              <a:t>تجربه ‌مي‌كنند.</a:t>
            </a:r>
          </a:p>
          <a:p>
            <a:pPr algn="just"/>
            <a:r>
              <a:rPr lang="fa-IR" dirty="0" smtClean="0">
                <a:cs typeface="B Homa" panose="00000400000000000000" pitchFamily="2" charset="-78"/>
              </a:rPr>
              <a:t>به گفته ی مشهدیزاده مهاجران روستايي </a:t>
            </a:r>
            <a:r>
              <a:rPr lang="fa-IR" dirty="0">
                <a:cs typeface="B Homa" panose="00000400000000000000" pitchFamily="2" charset="-78"/>
              </a:rPr>
              <a:t>كه به سوي شهرها روانه گشته اند و براي خود سرپناهي نمي </a:t>
            </a:r>
            <a:r>
              <a:rPr lang="fa-IR" dirty="0" smtClean="0">
                <a:cs typeface="B Homa" panose="00000400000000000000" pitchFamily="2" charset="-78"/>
              </a:rPr>
              <a:t>يابند. </a:t>
            </a:r>
          </a:p>
          <a:p>
            <a:pPr algn="just"/>
            <a:r>
              <a:rPr lang="fa-IR" dirty="0" smtClean="0">
                <a:cs typeface="B Homa" panose="00000400000000000000" pitchFamily="2" charset="-78"/>
              </a:rPr>
              <a:t>به گفته ی کمانرودی اسكان </a:t>
            </a:r>
            <a:r>
              <a:rPr lang="fa-IR" dirty="0">
                <a:cs typeface="B Homa" panose="00000400000000000000" pitchFamily="2" charset="-78"/>
              </a:rPr>
              <a:t>غيررسمي، شيوه و فضاي خاصي از زندگي شهري است كه در </a:t>
            </a:r>
            <a:r>
              <a:rPr lang="fa-IR" dirty="0" smtClean="0">
                <a:cs typeface="B Homa" panose="00000400000000000000" pitchFamily="2" charset="-78"/>
              </a:rPr>
              <a:t>تمامي يا </a:t>
            </a:r>
            <a:r>
              <a:rPr lang="fa-IR" dirty="0">
                <a:cs typeface="B Homa" panose="00000400000000000000" pitchFamily="2" charset="-78"/>
              </a:rPr>
              <a:t>غالب جهات سياسي، اجتماعي، فرهنگي، اقتصادي، كالبدي، حقوقي، </a:t>
            </a:r>
            <a:r>
              <a:rPr lang="fa-IR" dirty="0" smtClean="0">
                <a:cs typeface="B Homa" panose="00000400000000000000" pitchFamily="2" charset="-78"/>
              </a:rPr>
              <a:t>سابقه استقرار </a:t>
            </a:r>
            <a:r>
              <a:rPr lang="fa-IR" dirty="0">
                <a:cs typeface="B Homa" panose="00000400000000000000" pitchFamily="2" charset="-78"/>
              </a:rPr>
              <a:t>و نحوه شكل گيري و سير تحولات تاريخي با بخش هاي مجاور </a:t>
            </a:r>
            <a:r>
              <a:rPr lang="fa-IR" dirty="0" smtClean="0">
                <a:cs typeface="B Homa" panose="00000400000000000000" pitchFamily="2" charset="-78"/>
              </a:rPr>
              <a:t>تفاوت اساسي </a:t>
            </a:r>
            <a:r>
              <a:rPr lang="fa-IR" dirty="0">
                <a:cs typeface="B Homa" panose="00000400000000000000" pitchFamily="2" charset="-78"/>
              </a:rPr>
              <a:t>دارد</a:t>
            </a:r>
            <a:r>
              <a:rPr lang="fa-IR" dirty="0" smtClean="0">
                <a:cs typeface="B Homa" panose="00000400000000000000" pitchFamily="2" charset="-78"/>
              </a:rPr>
              <a:t>.</a:t>
            </a:r>
          </a:p>
          <a:p>
            <a:pPr algn="just"/>
            <a:r>
              <a:rPr lang="fa-IR" dirty="0" smtClean="0">
                <a:cs typeface="B Homa" panose="00000400000000000000" pitchFamily="2" charset="-78"/>
              </a:rPr>
              <a:t>به گفته ی دکتر طالب این واژه بیشتر بعد فیزیکی را به ذهن متبادر میسازد که دقیق نیست و نمیتوان برای همه ی موارد بکار برد.</a:t>
            </a:r>
            <a:endParaRPr lang="fa-IR" dirty="0">
              <a:cs typeface="B Homa" panose="00000400000000000000" pitchFamily="2" charset="-78"/>
            </a:endParaRPr>
          </a:p>
        </p:txBody>
      </p:sp>
    </p:spTree>
    <p:extLst>
      <p:ext uri="{BB962C8B-B14F-4D97-AF65-F5344CB8AC3E}">
        <p14:creationId xmlns:p14="http://schemas.microsoft.com/office/powerpoint/2010/main" val="124108629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338" y="264695"/>
            <a:ext cx="10396882" cy="1151965"/>
          </a:xfrm>
        </p:spPr>
        <p:txBody>
          <a:bodyPr>
            <a:normAutofit/>
          </a:bodyPr>
          <a:lstStyle/>
          <a:p>
            <a:pPr algn="r" rtl="0"/>
            <a:r>
              <a:rPr lang="fa-IR" sz="4800" dirty="0" smtClean="0">
                <a:cs typeface="B Homa" panose="00000400000000000000" pitchFamily="2" charset="-78"/>
              </a:rPr>
              <a:t>مقایسه ی تعاریف:</a:t>
            </a:r>
            <a:endParaRPr lang="fa-IR" sz="4800" dirty="0">
              <a:cs typeface="B Homa" panose="00000400000000000000" pitchFamily="2" charset="-78"/>
            </a:endParaRPr>
          </a:p>
        </p:txBody>
      </p:sp>
      <p:sp>
        <p:nvSpPr>
          <p:cNvPr id="3" name="Content Placeholder 2"/>
          <p:cNvSpPr>
            <a:spLocks noGrp="1"/>
          </p:cNvSpPr>
          <p:nvPr>
            <p:ph sz="quarter" idx="13"/>
          </p:nvPr>
        </p:nvSpPr>
        <p:spPr>
          <a:xfrm>
            <a:off x="1311442" y="1199877"/>
            <a:ext cx="9550728" cy="4420380"/>
          </a:xfrm>
        </p:spPr>
        <p:txBody>
          <a:bodyPr>
            <a:normAutofit fontScale="92500" lnSpcReduction="20000"/>
          </a:bodyPr>
          <a:lstStyle/>
          <a:p>
            <a:pPr algn="just"/>
            <a:r>
              <a:rPr lang="fa-IR" dirty="0" smtClean="0">
                <a:cs typeface="B Homa" panose="00000400000000000000" pitchFamily="2" charset="-78"/>
              </a:rPr>
              <a:t>حاشیه نشینی(</a:t>
            </a:r>
            <a:r>
              <a:rPr lang="en-US" dirty="0" smtClean="0">
                <a:cs typeface="B Homa" panose="00000400000000000000" pitchFamily="2" charset="-78"/>
              </a:rPr>
              <a:t>Slum</a:t>
            </a:r>
            <a:r>
              <a:rPr lang="fa-IR" dirty="0" smtClean="0">
                <a:cs typeface="B Homa" panose="00000400000000000000" pitchFamily="2" charset="-78"/>
              </a:rPr>
              <a:t>): خوشه ای از سکونتگاه های متراکم که از پنج یا چند خانواده تشکیل شده است و معمولاً بصورت بسیار نامنظم و در شرایط ناسالم، روی زمین های خالی دولتی و خصوصی، رشد میکنند. زاغه ها در حوزه های ملکی وجود دارند.</a:t>
            </a:r>
          </a:p>
          <a:p>
            <a:pPr algn="just"/>
            <a:r>
              <a:rPr lang="fa-IR" dirty="0" smtClean="0">
                <a:cs typeface="B Homa" panose="00000400000000000000" pitchFamily="2" charset="-78"/>
              </a:rPr>
              <a:t>سکونتگاه های خودرو(</a:t>
            </a:r>
            <a:r>
              <a:rPr lang="en-US" dirty="0" smtClean="0">
                <a:cs typeface="B Homa" panose="00000400000000000000" pitchFamily="2" charset="-78"/>
              </a:rPr>
              <a:t>Spontaneous </a:t>
            </a:r>
            <a:r>
              <a:rPr lang="en-US" dirty="0">
                <a:cs typeface="B Homa" panose="00000400000000000000" pitchFamily="2" charset="-78"/>
              </a:rPr>
              <a:t>Settlement</a:t>
            </a:r>
            <a:r>
              <a:rPr lang="fa-IR" dirty="0" smtClean="0">
                <a:cs typeface="B Homa" panose="00000400000000000000" pitchFamily="2" charset="-78"/>
              </a:rPr>
              <a:t>): محله های مسکونی بدون برنامه ریزی که سند قانونی ندارند و در حاشیه یا درون شهر، در محلی قرار گرفته اند که برای مسکن مرسوم و متداول نامناسب است.</a:t>
            </a:r>
          </a:p>
          <a:p>
            <a:pPr algn="just"/>
            <a:r>
              <a:rPr lang="fa-IR" dirty="0" smtClean="0">
                <a:cs typeface="B Homa" panose="00000400000000000000" pitchFamily="2" charset="-78"/>
              </a:rPr>
              <a:t>مسکن غیررسمی(</a:t>
            </a:r>
            <a:r>
              <a:rPr lang="en-US" dirty="0" smtClean="0">
                <a:cs typeface="B Homa" panose="00000400000000000000" pitchFamily="2" charset="-78"/>
              </a:rPr>
              <a:t>Informal Housing</a:t>
            </a:r>
            <a:r>
              <a:rPr lang="fa-IR" dirty="0" smtClean="0">
                <a:cs typeface="B Homa" panose="00000400000000000000" pitchFamily="2" charset="-78"/>
              </a:rPr>
              <a:t>): نوعی مسکن غیررسمی با هزینه ی پایین که عمدتاً با مواد ساختمانی غیرمرسومی که به صورت غیررسمی بدست می آید ساخته میشود.</a:t>
            </a:r>
          </a:p>
          <a:p>
            <a:pPr algn="just"/>
            <a:r>
              <a:rPr lang="fa-IR" dirty="0" smtClean="0">
                <a:cs typeface="B Homa" panose="00000400000000000000" pitchFamily="2" charset="-78"/>
              </a:rPr>
              <a:t>حومه ی شهری(</a:t>
            </a:r>
            <a:r>
              <a:rPr lang="en-US" dirty="0" smtClean="0">
                <a:cs typeface="B Homa" panose="00000400000000000000" pitchFamily="2" charset="-78"/>
              </a:rPr>
              <a:t>Exurban</a:t>
            </a:r>
            <a:r>
              <a:rPr lang="fa-IR" dirty="0" smtClean="0">
                <a:cs typeface="B Homa" panose="00000400000000000000" pitchFamily="2" charset="-78"/>
              </a:rPr>
              <a:t>): در اطراف شهرهایی مانند ملبرن یا در اطراف مراکز منطقه ای بزرگ، در ویکتوریا سکونتگاه هایی هستند که برخلاف ظاهر روستایی بیشتر با نواحی شهری در ارتباط اند و بسیاری از ساکنین آن ها از امکانات شغلی، تجاری و تفریحی شهر استفاده میکنند.</a:t>
            </a:r>
          </a:p>
          <a:p>
            <a:pPr algn="just"/>
            <a:r>
              <a:rPr lang="fa-IR" dirty="0" smtClean="0">
                <a:cs typeface="B Homa" panose="00000400000000000000" pitchFamily="2" charset="-78"/>
              </a:rPr>
              <a:t>سکونتگاه بدون برنامه ریزی(</a:t>
            </a:r>
            <a:r>
              <a:rPr lang="en-US" dirty="0" smtClean="0">
                <a:cs typeface="B Homa" panose="00000400000000000000" pitchFamily="2" charset="-78"/>
              </a:rPr>
              <a:t>Unplanned Settlement</a:t>
            </a:r>
            <a:r>
              <a:rPr lang="fa-IR" dirty="0" smtClean="0">
                <a:cs typeface="B Homa" panose="00000400000000000000" pitchFamily="2" charset="-78"/>
              </a:rPr>
              <a:t>): ناحیه ای شهری که فاقد زیربنا و خدمات برنامه ریزی شده است. دربسیاری از موارد چنین سکونتگاه هایی بسیار شلوغ و غالباً غیرقانونی اند.</a:t>
            </a:r>
          </a:p>
        </p:txBody>
      </p:sp>
    </p:spTree>
    <p:extLst>
      <p:ext uri="{BB962C8B-B14F-4D97-AF65-F5344CB8AC3E}">
        <p14:creationId xmlns:p14="http://schemas.microsoft.com/office/powerpoint/2010/main" val="292540547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022" y="168442"/>
            <a:ext cx="10396882" cy="1151965"/>
          </a:xfrm>
        </p:spPr>
        <p:txBody>
          <a:bodyPr>
            <a:normAutofit/>
          </a:bodyPr>
          <a:lstStyle/>
          <a:p>
            <a:pPr algn="r" rtl="0"/>
            <a:r>
              <a:rPr lang="fa-IR" sz="4800" dirty="0" smtClean="0">
                <a:cs typeface="B Homa" panose="00000400000000000000" pitchFamily="2" charset="-78"/>
              </a:rPr>
              <a:t>ویژگی ها:</a:t>
            </a:r>
            <a:endParaRPr lang="fa-IR" sz="4800" dirty="0">
              <a:cs typeface="B Homa" panose="00000400000000000000" pitchFamily="2" charset="-78"/>
            </a:endParaRPr>
          </a:p>
        </p:txBody>
      </p:sp>
      <p:sp>
        <p:nvSpPr>
          <p:cNvPr id="3" name="Content Placeholder 2"/>
          <p:cNvSpPr>
            <a:spLocks noGrp="1"/>
          </p:cNvSpPr>
          <p:nvPr>
            <p:ph sz="quarter" idx="13"/>
          </p:nvPr>
        </p:nvSpPr>
        <p:spPr>
          <a:xfrm>
            <a:off x="950495" y="1134251"/>
            <a:ext cx="10216409" cy="4461944"/>
          </a:xfrm>
        </p:spPr>
        <p:txBody>
          <a:bodyPr>
            <a:normAutofit/>
          </a:bodyPr>
          <a:lstStyle/>
          <a:p>
            <a:pPr algn="just"/>
            <a:r>
              <a:rPr lang="fa-IR" sz="2000" b="1" dirty="0">
                <a:cs typeface="B Homa" panose="00000400000000000000" pitchFamily="2" charset="-78"/>
              </a:rPr>
              <a:t>ويژگي هاي فضايي و كالبدي</a:t>
            </a:r>
            <a:r>
              <a:rPr lang="fa-IR" sz="2000" dirty="0">
                <a:cs typeface="B Homa" panose="00000400000000000000" pitchFamily="2" charset="-78"/>
              </a:rPr>
              <a:t>: ساخت و ساز آنها به صورت خودرو يا بدون رعايت قواعد و اصول مصوب شهري با پروانه ساختمان انجام مي يابد. در اكثريت واحدهاي مسكوني آنها اصول فني ساختمان رعايت ‌نشده‌ باشد، هرچند از مصالح ساختماني متعارف ساخته ‌شده ‌باشند. از لحاظ كاربري زمين كمبودهاي چشم‌گير، بازدارنده و ناكارآمد براي فعاليت ‌هاي اقتصادي و اجتماعي، فضاي سبز، معابر و ... وجود دارد. داراي واحدهاي مسكوني روبه به ويراني و فرسوده با تجهيزات ناقص در حاشيه شهرها هستند. از نظر شكل با باقي‌ شهر سنخيت </a:t>
            </a:r>
            <a:r>
              <a:rPr lang="fa-IR" sz="2000" dirty="0" smtClean="0">
                <a:cs typeface="B Homa" panose="00000400000000000000" pitchFamily="2" charset="-78"/>
              </a:rPr>
              <a:t>ندارند.</a:t>
            </a:r>
          </a:p>
          <a:p>
            <a:pPr algn="just"/>
            <a:r>
              <a:rPr lang="fa-IR" sz="2000" dirty="0" smtClean="0">
                <a:cs typeface="B Homa" panose="00000400000000000000" pitchFamily="2" charset="-78"/>
              </a:rPr>
              <a:t>تجمعي </a:t>
            </a:r>
            <a:r>
              <a:rPr lang="fa-IR" sz="2000" dirty="0">
                <a:cs typeface="B Homa" panose="00000400000000000000" pitchFamily="2" charset="-78"/>
              </a:rPr>
              <a:t>از افراد كم درآمد در محيطي باكيفيت پايين </a:t>
            </a:r>
            <a:r>
              <a:rPr lang="fa-IR" sz="2000" dirty="0" smtClean="0">
                <a:cs typeface="B Homa" panose="00000400000000000000" pitchFamily="2" charset="-78"/>
              </a:rPr>
              <a:t>زندگي</a:t>
            </a:r>
          </a:p>
          <a:p>
            <a:pPr algn="just"/>
            <a:r>
              <a:rPr lang="fa-IR" sz="2000" dirty="0">
                <a:cs typeface="B Homa" panose="00000400000000000000" pitchFamily="2" charset="-78"/>
              </a:rPr>
              <a:t>مخاطرات آسيب هاي اجتماعي، طبيعي و زيست محيطي</a:t>
            </a:r>
          </a:p>
          <a:p>
            <a:pPr algn="just"/>
            <a:r>
              <a:rPr lang="fa-IR" sz="2000" dirty="0">
                <a:cs typeface="B Homa" panose="00000400000000000000" pitchFamily="2" charset="-78"/>
              </a:rPr>
              <a:t>مسكن سازي شتابزده خارج ازبرنامه ريزي رسمي شهرسازي</a:t>
            </a:r>
          </a:p>
          <a:p>
            <a:pPr algn="just"/>
            <a:r>
              <a:rPr lang="fa-IR" sz="2000" dirty="0">
                <a:cs typeface="B Homa" panose="00000400000000000000" pitchFamily="2" charset="-78"/>
              </a:rPr>
              <a:t>پيوستگي عملكردي باشهراصلي وگسست كالبدي از آن</a:t>
            </a:r>
          </a:p>
          <a:p>
            <a:pPr algn="just"/>
            <a:r>
              <a:rPr lang="fa-IR" sz="2000" dirty="0">
                <a:cs typeface="B Homa" panose="00000400000000000000" pitchFamily="2" charset="-78"/>
              </a:rPr>
              <a:t>كمبود شديد خدمات شهري و تراكم زياد جمعيت </a:t>
            </a:r>
          </a:p>
        </p:txBody>
      </p:sp>
    </p:spTree>
    <p:extLst>
      <p:ext uri="{BB962C8B-B14F-4D97-AF65-F5344CB8AC3E}">
        <p14:creationId xmlns:p14="http://schemas.microsoft.com/office/powerpoint/2010/main" val="405825733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06905" y="179380"/>
            <a:ext cx="10044024" cy="5501036"/>
          </a:xfrm>
        </p:spPr>
        <p:txBody>
          <a:bodyPr>
            <a:normAutofit/>
          </a:bodyPr>
          <a:lstStyle/>
          <a:p>
            <a:pPr algn="just"/>
            <a:r>
              <a:rPr lang="fa-IR" sz="2400" b="1" dirty="0">
                <a:cs typeface="B Homa" panose="00000400000000000000" pitchFamily="2" charset="-78"/>
              </a:rPr>
              <a:t>ويژگي هاي </a:t>
            </a:r>
            <a:r>
              <a:rPr lang="fa-IR" sz="2400" b="1" dirty="0" smtClean="0">
                <a:cs typeface="B Homa" panose="00000400000000000000" pitchFamily="2" charset="-78"/>
              </a:rPr>
              <a:t>اقتصادي:</a:t>
            </a:r>
            <a:r>
              <a:rPr lang="fa-IR" sz="2400" dirty="0" smtClean="0">
                <a:cs typeface="B Homa" panose="00000400000000000000" pitchFamily="2" charset="-78"/>
              </a:rPr>
              <a:t> يكنواختي </a:t>
            </a:r>
            <a:r>
              <a:rPr lang="fa-IR" sz="2400" dirty="0">
                <a:cs typeface="B Homa" panose="00000400000000000000" pitchFamily="2" charset="-78"/>
              </a:rPr>
              <a:t>و فقدان تنوع اقتصادي ساكنين </a:t>
            </a:r>
            <a:r>
              <a:rPr lang="fa-IR" sz="2400" dirty="0" smtClean="0">
                <a:cs typeface="B Homa" panose="00000400000000000000" pitchFamily="2" charset="-78"/>
              </a:rPr>
              <a:t>سكونتگا‌ه‌ ها كه </a:t>
            </a:r>
            <a:r>
              <a:rPr lang="fa-IR" sz="2400" dirty="0">
                <a:cs typeface="B Homa" panose="00000400000000000000" pitchFamily="2" charset="-78"/>
              </a:rPr>
              <a:t>خود محصول جدايي‌گزيني فضايي اقشار و گروه‌هاي اجتماعي وتمركز </a:t>
            </a:r>
            <a:r>
              <a:rPr lang="fa-IR" sz="2400" dirty="0" smtClean="0">
                <a:cs typeface="B Homa" panose="00000400000000000000" pitchFamily="2" charset="-78"/>
              </a:rPr>
              <a:t>كم‌ درآمدها </a:t>
            </a:r>
            <a:r>
              <a:rPr lang="fa-IR" sz="2400" dirty="0">
                <a:cs typeface="B Homa" panose="00000400000000000000" pitchFamily="2" charset="-78"/>
              </a:rPr>
              <a:t>در قلمروها و </a:t>
            </a:r>
            <a:r>
              <a:rPr lang="fa-IR" sz="2400" dirty="0" smtClean="0">
                <a:cs typeface="B Homa" panose="00000400000000000000" pitchFamily="2" charset="-78"/>
              </a:rPr>
              <a:t>مجموعه ‌اي </a:t>
            </a:r>
            <a:r>
              <a:rPr lang="fa-IR" sz="2400" dirty="0">
                <a:cs typeface="B Homa" panose="00000400000000000000" pitchFamily="2" charset="-78"/>
              </a:rPr>
              <a:t>سكونتي مجزا است، از يك طرف موجب كاهش تماس‌هاي بين‌طبقاتي شده و از سوي ديگر مانع مهمي سر راه نفوذ عناصر و نهادهاي مدني در اين گونه </a:t>
            </a:r>
            <a:r>
              <a:rPr lang="fa-IR" sz="2400" dirty="0" smtClean="0">
                <a:cs typeface="B Homa" panose="00000400000000000000" pitchFamily="2" charset="-78"/>
              </a:rPr>
              <a:t>سكونتگاه‌ها </a:t>
            </a:r>
            <a:r>
              <a:rPr lang="fa-IR" sz="2400" dirty="0">
                <a:cs typeface="B Homa" panose="00000400000000000000" pitchFamily="2" charset="-78"/>
              </a:rPr>
              <a:t>گشته‌است</a:t>
            </a:r>
            <a:r>
              <a:rPr lang="fa-IR" sz="2400" dirty="0" smtClean="0">
                <a:cs typeface="B Homa" panose="00000400000000000000" pitchFamily="2" charset="-78"/>
              </a:rPr>
              <a:t>.</a:t>
            </a:r>
          </a:p>
          <a:p>
            <a:pPr algn="just"/>
            <a:r>
              <a:rPr lang="fa-IR" sz="2400" b="1" dirty="0">
                <a:cs typeface="B Homa" panose="00000400000000000000" pitchFamily="2" charset="-78"/>
              </a:rPr>
              <a:t>ويژگي هاي اجتماعي- </a:t>
            </a:r>
            <a:r>
              <a:rPr lang="fa-IR" sz="2400" b="1" dirty="0" smtClean="0">
                <a:cs typeface="B Homa" panose="00000400000000000000" pitchFamily="2" charset="-78"/>
              </a:rPr>
              <a:t>فرهنگي: </a:t>
            </a:r>
            <a:r>
              <a:rPr lang="fa-IR" sz="2400" dirty="0" smtClean="0">
                <a:cs typeface="B Homa" panose="00000400000000000000" pitchFamily="2" charset="-78"/>
              </a:rPr>
              <a:t>داراي </a:t>
            </a:r>
            <a:r>
              <a:rPr lang="fa-IR" sz="2400" dirty="0">
                <a:cs typeface="B Homa" panose="00000400000000000000" pitchFamily="2" charset="-78"/>
              </a:rPr>
              <a:t>منشاء فرهنگي روستايي هستند؛ آنان فقط افراد آشنا را به جمع خود راه مي‌دهند؛ داراي همبستگي‌ها و تجانس‌ بسيار عميقي در منافع مشترك مانند مسكن هستند و در اين گونه موارد متحد و سازمان‌يافته عمل‌مي‌كنند. از نظر فرهنگي و اجتماعي، الگوي مشتركي بر روابط اين‌ ساكنان حاكم است و منافع مشتركي آنها را به يكديگر پيوند مي‌دهد و تجانس گروهي و همبستگي نسبتاً بالايي مخصوصاً در مواجه با مسائل مشترك افراد خارج از اجتماع خود بروز مي‌دهند و از لحاظ اجتماعي همديگر را به خوبي كنترل مي‌كنند.</a:t>
            </a:r>
          </a:p>
        </p:txBody>
      </p:sp>
    </p:spTree>
    <p:extLst>
      <p:ext uri="{BB962C8B-B14F-4D97-AF65-F5344CB8AC3E}">
        <p14:creationId xmlns:p14="http://schemas.microsoft.com/office/powerpoint/2010/main" val="135029896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33" y="192506"/>
            <a:ext cx="10396882" cy="1151965"/>
          </a:xfrm>
        </p:spPr>
        <p:txBody>
          <a:bodyPr>
            <a:normAutofit/>
          </a:bodyPr>
          <a:lstStyle/>
          <a:p>
            <a:pPr algn="r" rtl="0"/>
            <a:r>
              <a:rPr lang="fa-IR" sz="4400" dirty="0">
                <a:cs typeface="B Homa" panose="00000400000000000000" pitchFamily="2" charset="-78"/>
              </a:rPr>
              <a:t>علل پیدایش و رویش سکونتگاههای غیر </a:t>
            </a:r>
            <a:r>
              <a:rPr lang="fa-IR" sz="4400" dirty="0" smtClean="0">
                <a:cs typeface="B Homa" panose="00000400000000000000" pitchFamily="2" charset="-78"/>
              </a:rPr>
              <a:t>رسمی:</a:t>
            </a:r>
            <a:endParaRPr lang="fa-IR" sz="4400" dirty="0">
              <a:cs typeface="B Homa" panose="00000400000000000000" pitchFamily="2" charset="-78"/>
            </a:endParaRPr>
          </a:p>
        </p:txBody>
      </p:sp>
      <p:sp>
        <p:nvSpPr>
          <p:cNvPr id="3" name="Content Placeholder 2"/>
          <p:cNvSpPr>
            <a:spLocks noGrp="1"/>
          </p:cNvSpPr>
          <p:nvPr>
            <p:ph sz="quarter" idx="13"/>
          </p:nvPr>
        </p:nvSpPr>
        <p:spPr>
          <a:xfrm>
            <a:off x="950495" y="1199878"/>
            <a:ext cx="10080117" cy="4420380"/>
          </a:xfrm>
        </p:spPr>
        <p:txBody>
          <a:bodyPr/>
          <a:lstStyle/>
          <a:p>
            <a:r>
              <a:rPr lang="fa-IR" dirty="0" smtClean="0">
                <a:cs typeface="B Homa" panose="00000400000000000000" pitchFamily="2" charset="-78"/>
              </a:rPr>
              <a:t>به نظر دکتر شیخی علل گرایش مردم روستایی به این گونه سکونتگاه ها مشکلات اقتصادی خانوارهای شهری از یک سو و تمایل برخی دیگر از شهرنشینان برای به کف آوردن مبالغی به منظور سرمایه گذاری و کسب درآمد برای هزینه کردن ماهیانه است.</a:t>
            </a:r>
          </a:p>
          <a:p>
            <a:r>
              <a:rPr lang="fa-IR" dirty="0" smtClean="0">
                <a:cs typeface="B Homa" panose="00000400000000000000" pitchFamily="2" charset="-78"/>
              </a:rPr>
              <a:t>به نظر احمدیان مشکل مهاجران روستايي هستند </a:t>
            </a:r>
            <a:r>
              <a:rPr lang="fa-IR" dirty="0">
                <a:cs typeface="B Homa" panose="00000400000000000000" pitchFamily="2" charset="-78"/>
              </a:rPr>
              <a:t>كه به دليل پايين بودن سطح مهارتهاي فني </a:t>
            </a:r>
            <a:r>
              <a:rPr lang="fa-IR" dirty="0" smtClean="0">
                <a:cs typeface="B Homa" panose="00000400000000000000" pitchFamily="2" charset="-78"/>
              </a:rPr>
              <a:t>و سطح </a:t>
            </a:r>
            <a:r>
              <a:rPr lang="fa-IR" dirty="0">
                <a:cs typeface="B Homa" panose="00000400000000000000" pitchFamily="2" charset="-78"/>
              </a:rPr>
              <a:t>سواد و فرهنگ نمي توانند جذب محيط </a:t>
            </a:r>
            <a:r>
              <a:rPr lang="fa-IR" dirty="0" smtClean="0">
                <a:cs typeface="B Homa" panose="00000400000000000000" pitchFamily="2" charset="-78"/>
              </a:rPr>
              <a:t>قانوني شهر </a:t>
            </a:r>
            <a:r>
              <a:rPr lang="fa-IR" dirty="0">
                <a:cs typeface="B Homa" panose="00000400000000000000" pitchFamily="2" charset="-78"/>
              </a:rPr>
              <a:t>شوند، بنابراين، در </a:t>
            </a:r>
            <a:r>
              <a:rPr lang="fa-IR" dirty="0" smtClean="0">
                <a:cs typeface="B Homa" panose="00000400000000000000" pitchFamily="2" charset="-78"/>
              </a:rPr>
              <a:t>زمين هاي </a:t>
            </a:r>
            <a:r>
              <a:rPr lang="fa-IR" dirty="0">
                <a:cs typeface="B Homa" panose="00000400000000000000" pitchFamily="2" charset="-78"/>
              </a:rPr>
              <a:t>نامرغوب حاشيه </a:t>
            </a:r>
            <a:r>
              <a:rPr lang="fa-IR" dirty="0" smtClean="0">
                <a:cs typeface="B Homa" panose="00000400000000000000" pitchFamily="2" charset="-78"/>
              </a:rPr>
              <a:t>شهر بصورت </a:t>
            </a:r>
            <a:r>
              <a:rPr lang="fa-IR" dirty="0">
                <a:cs typeface="B Homa" panose="00000400000000000000" pitchFamily="2" charset="-78"/>
              </a:rPr>
              <a:t>مجاز يا غير مجاز ساكن مي </a:t>
            </a:r>
            <a:r>
              <a:rPr lang="fa-IR" dirty="0" smtClean="0">
                <a:cs typeface="B Homa" panose="00000400000000000000" pitchFamily="2" charset="-78"/>
              </a:rPr>
              <a:t>شوند.</a:t>
            </a:r>
          </a:p>
          <a:p>
            <a:r>
              <a:rPr lang="fa-IR" dirty="0" smtClean="0">
                <a:cs typeface="B Homa" panose="00000400000000000000" pitchFamily="2" charset="-78"/>
              </a:rPr>
              <a:t>دکتر پیران این مشکل را حاصل شهرنشینی شتابزده میدانند.</a:t>
            </a:r>
          </a:p>
          <a:p>
            <a:r>
              <a:rPr lang="fa-IR" dirty="0" smtClean="0">
                <a:cs typeface="B Homa" panose="00000400000000000000" pitchFamily="2" charset="-78"/>
              </a:rPr>
              <a:t>به گفته ی خانم خاتم علت پیدایش برنامه ی نامناسب شهری است که جدایی گزینی و حذف گروههای کم درآمد است.</a:t>
            </a:r>
            <a:endParaRPr lang="fa-IR" dirty="0">
              <a:cs typeface="B Homa" panose="00000400000000000000" pitchFamily="2" charset="-78"/>
            </a:endParaRPr>
          </a:p>
        </p:txBody>
      </p:sp>
    </p:spTree>
    <p:extLst>
      <p:ext uri="{BB962C8B-B14F-4D97-AF65-F5344CB8AC3E}">
        <p14:creationId xmlns:p14="http://schemas.microsoft.com/office/powerpoint/2010/main" val="292655259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8464" y="192505"/>
            <a:ext cx="10396882" cy="1151965"/>
          </a:xfrm>
        </p:spPr>
        <p:txBody>
          <a:bodyPr>
            <a:normAutofit/>
          </a:bodyPr>
          <a:lstStyle/>
          <a:p>
            <a:pPr algn="r" rtl="0"/>
            <a:r>
              <a:rPr lang="fa-IR" sz="4800" dirty="0" smtClean="0">
                <a:cs typeface="B Homa" panose="00000400000000000000" pitchFamily="2" charset="-78"/>
              </a:rPr>
              <a:t>راه حل های پیشنهادی:</a:t>
            </a:r>
            <a:endParaRPr lang="fa-IR" sz="4800" dirty="0">
              <a:cs typeface="B Homa" panose="00000400000000000000" pitchFamily="2" charset="-78"/>
            </a:endParaRPr>
          </a:p>
        </p:txBody>
      </p:sp>
      <p:sp>
        <p:nvSpPr>
          <p:cNvPr id="3" name="Content Placeholder 2"/>
          <p:cNvSpPr>
            <a:spLocks noGrp="1"/>
          </p:cNvSpPr>
          <p:nvPr>
            <p:ph sz="quarter" idx="13"/>
          </p:nvPr>
        </p:nvSpPr>
        <p:spPr>
          <a:xfrm>
            <a:off x="1130968" y="2211198"/>
            <a:ext cx="10204378" cy="2190173"/>
          </a:xfrm>
        </p:spPr>
        <p:txBody>
          <a:bodyPr>
            <a:noAutofit/>
          </a:bodyPr>
          <a:lstStyle/>
          <a:p>
            <a:r>
              <a:rPr lang="fa-IR" sz="2400" dirty="0" smtClean="0">
                <a:cs typeface="B Homa" panose="00000400000000000000" pitchFamily="2" charset="-78"/>
              </a:rPr>
              <a:t>به گفته ی دکتر صرافی یکی از راه حل ها اصطلاحاً برخورد بلدوزری است که همان حذف صورت مسئله نامیده میشود.</a:t>
            </a:r>
          </a:p>
          <a:p>
            <a:r>
              <a:rPr lang="fa-IR" sz="2400" dirty="0" smtClean="0">
                <a:cs typeface="B Homa" panose="00000400000000000000" pitchFamily="2" charset="-78"/>
              </a:rPr>
              <a:t>به نظر دکتر مشایخی و صرافی و خاتم و خیلی های دیگر توانمندسازی و مشارکت یکی از روش های مناسب است و روشی برای جلوگیری از شکلگیری ساماندهی وضعیت اقتصادی مسکن شهری است.</a:t>
            </a:r>
          </a:p>
          <a:p>
            <a:r>
              <a:rPr lang="fa-IR" sz="2400" dirty="0" smtClean="0">
                <a:cs typeface="B Homa" panose="00000400000000000000" pitchFamily="2" charset="-78"/>
              </a:rPr>
              <a:t>به نظر دکتر طالب جابجایی سکونتگاه راهی درست است.</a:t>
            </a:r>
          </a:p>
          <a:p>
            <a:pPr marL="0" indent="0">
              <a:buNone/>
            </a:pPr>
            <a:endParaRPr lang="fa-IR" sz="2400" dirty="0">
              <a:cs typeface="B Homa" panose="00000400000000000000" pitchFamily="2" charset="-78"/>
            </a:endParaRPr>
          </a:p>
        </p:txBody>
      </p:sp>
    </p:spTree>
    <p:extLst>
      <p:ext uri="{BB962C8B-B14F-4D97-AF65-F5344CB8AC3E}">
        <p14:creationId xmlns:p14="http://schemas.microsoft.com/office/powerpoint/2010/main" val="76964254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Main Event</Template>
  <TotalTime>425</TotalTime>
  <Words>1555</Words>
  <Application>Microsoft Office PowerPoint</Application>
  <PresentationFormat>Widescreen</PresentationFormat>
  <Paragraphs>51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B Homa</vt:lpstr>
      <vt:lpstr>B Lotus</vt:lpstr>
      <vt:lpstr>Impact</vt:lpstr>
      <vt:lpstr>Main Event</vt:lpstr>
      <vt:lpstr>بررسی مفهوم سکونتگاه های غیر رسمی Ghetto</vt:lpstr>
      <vt:lpstr>چکیده:</vt:lpstr>
      <vt:lpstr>مقدمه:</vt:lpstr>
      <vt:lpstr>تعریف سکونتگاه غیر رسمی:</vt:lpstr>
      <vt:lpstr>مقایسه ی تعاریف:</vt:lpstr>
      <vt:lpstr>ویژگی ها:</vt:lpstr>
      <vt:lpstr>PowerPoint Presentation</vt:lpstr>
      <vt:lpstr>علل پیدایش و رویش سکونتگاههای غیر رسمی:</vt:lpstr>
      <vt:lpstr>راه حل های پیشنهادی:</vt:lpstr>
      <vt:lpstr>نتیجه:</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سکونتگاه های غیر رسمی</dc:title>
  <dc:creator>Mohammad</dc:creator>
  <cp:lastModifiedBy>Mohammad</cp:lastModifiedBy>
  <cp:revision>38</cp:revision>
  <dcterms:created xsi:type="dcterms:W3CDTF">2014-05-20T19:33:18Z</dcterms:created>
  <dcterms:modified xsi:type="dcterms:W3CDTF">2019-10-27T00:45:00Z</dcterms:modified>
</cp:coreProperties>
</file>