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handoutMasterIdLst>
    <p:handoutMasterId r:id="rId31"/>
  </p:handoutMasterIdLst>
  <p:sldIdLst>
    <p:sldId id="273" r:id="rId2"/>
    <p:sldId id="256" r:id="rId3"/>
    <p:sldId id="274" r:id="rId4"/>
    <p:sldId id="275" r:id="rId5"/>
    <p:sldId id="257" r:id="rId6"/>
    <p:sldId id="270" r:id="rId7"/>
    <p:sldId id="264" r:id="rId8"/>
    <p:sldId id="271" r:id="rId9"/>
    <p:sldId id="263" r:id="rId10"/>
    <p:sldId id="262" r:id="rId11"/>
    <p:sldId id="261" r:id="rId12"/>
    <p:sldId id="258" r:id="rId13"/>
    <p:sldId id="260" r:id="rId14"/>
    <p:sldId id="265" r:id="rId15"/>
    <p:sldId id="259" r:id="rId16"/>
    <p:sldId id="266" r:id="rId17"/>
    <p:sldId id="272" r:id="rId18"/>
    <p:sldId id="267" r:id="rId19"/>
    <p:sldId id="268" r:id="rId20"/>
    <p:sldId id="269" r:id="rId21"/>
    <p:sldId id="276" r:id="rId22"/>
    <p:sldId id="279" r:id="rId23"/>
    <p:sldId id="280" r:id="rId24"/>
    <p:sldId id="281" r:id="rId25"/>
    <p:sldId id="277" r:id="rId26"/>
    <p:sldId id="278" r:id="rId27"/>
    <p:sldId id="282" r:id="rId28"/>
    <p:sldId id="283"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3300"/>
    <a:srgbClr val="0B4408"/>
    <a:srgbClr val="663300"/>
    <a:srgbClr val="820000"/>
    <a:srgbClr val="9FDC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978" y="78"/>
      </p:cViewPr>
      <p:guideLst/>
    </p:cSldViewPr>
  </p:slid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50AEB0-6C93-4A5B-BDF0-EBDE478D5F6B}"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US"/>
        </a:p>
      </dgm:t>
    </dgm:pt>
    <dgm:pt modelId="{5AA6F68F-6944-4258-9C1B-7D08E66BDE48}">
      <dgm:prSet phldrT="[Text]" custT="1"/>
      <dgm:spPr>
        <a:solidFill>
          <a:srgbClr val="C00000">
            <a:alpha val="50000"/>
          </a:srgbClr>
        </a:solidFill>
      </dgm:spPr>
      <dgm:t>
        <a:bodyPr/>
        <a:lstStyle/>
        <a:p>
          <a:pPr rtl="1"/>
          <a:r>
            <a:rPr lang="ar-SA" sz="1800" b="1" dirty="0" smtClean="0">
              <a:solidFill>
                <a:schemeClr val="bg1"/>
              </a:solidFill>
              <a:cs typeface="B Nazanin" panose="00000400000000000000" pitchFamily="2" charset="-78"/>
            </a:rPr>
            <a:t>بافت</a:t>
          </a:r>
          <a:r>
            <a:rPr lang="fa-IR" sz="1800" b="1" dirty="0" smtClean="0">
              <a:solidFill>
                <a:schemeClr val="bg1"/>
              </a:solidFill>
              <a:cs typeface="B Nazanin" panose="00000400000000000000" pitchFamily="2" charset="-78"/>
            </a:rPr>
            <a:t> های</a:t>
          </a:r>
          <a:r>
            <a:rPr lang="ar-SA" sz="1800" b="1" dirty="0" smtClean="0">
              <a:solidFill>
                <a:schemeClr val="bg1"/>
              </a:solidFill>
              <a:cs typeface="B Nazanin" panose="00000400000000000000" pitchFamily="2" charset="-78"/>
            </a:rPr>
            <a:t> حاشیه</a:t>
          </a:r>
          <a:r>
            <a:rPr lang="en-US" sz="1800" b="1" dirty="0" smtClean="0">
              <a:solidFill>
                <a:schemeClr val="bg1"/>
              </a:solidFill>
              <a:cs typeface="B Nazanin" panose="00000400000000000000" pitchFamily="2" charset="-78"/>
            </a:rPr>
            <a:t> </a:t>
          </a:r>
          <a:r>
            <a:rPr lang="ar-SA" sz="1800" b="1" dirty="0" smtClean="0">
              <a:solidFill>
                <a:schemeClr val="bg1"/>
              </a:solidFill>
              <a:cs typeface="B Nazanin" panose="00000400000000000000" pitchFamily="2" charset="-78"/>
            </a:rPr>
            <a:t>ای</a:t>
          </a:r>
          <a:r>
            <a:rPr lang="en-US" sz="1800" b="1" dirty="0" smtClean="0">
              <a:solidFill>
                <a:schemeClr val="bg1"/>
              </a:solidFill>
              <a:cs typeface="B Nazanin" panose="00000400000000000000" pitchFamily="2" charset="-78"/>
            </a:rPr>
            <a:t> </a:t>
          </a:r>
          <a:r>
            <a:rPr lang="ar-SA" sz="1800" b="1" dirty="0" smtClean="0">
              <a:solidFill>
                <a:schemeClr val="bg1"/>
              </a:solidFill>
              <a:cs typeface="B Nazanin" panose="00000400000000000000" pitchFamily="2" charset="-78"/>
            </a:rPr>
            <a:t>(سکونتگاه های غیررسمی)</a:t>
          </a:r>
          <a:endParaRPr lang="en-US" sz="1800" b="1" dirty="0">
            <a:solidFill>
              <a:schemeClr val="bg1"/>
            </a:solidFill>
            <a:cs typeface="B Nazanin" panose="00000400000000000000" pitchFamily="2" charset="-78"/>
          </a:endParaRPr>
        </a:p>
      </dgm:t>
    </dgm:pt>
    <dgm:pt modelId="{C467408F-BED9-4F4F-AC38-28219E36AE63}" type="parTrans" cxnId="{229012D8-0D5F-4AFD-8B1C-629856BE08A6}">
      <dgm:prSet/>
      <dgm:spPr/>
      <dgm:t>
        <a:bodyPr/>
        <a:lstStyle/>
        <a:p>
          <a:endParaRPr lang="en-US"/>
        </a:p>
      </dgm:t>
    </dgm:pt>
    <dgm:pt modelId="{218B3BAA-35EF-4CA8-868D-E5001383603D}" type="sibTrans" cxnId="{229012D8-0D5F-4AFD-8B1C-629856BE08A6}">
      <dgm:prSet/>
      <dgm:spPr/>
      <dgm:t>
        <a:bodyPr/>
        <a:lstStyle/>
        <a:p>
          <a:endParaRPr lang="en-US"/>
        </a:p>
      </dgm:t>
    </dgm:pt>
    <dgm:pt modelId="{0BC47DBF-89D9-4B49-B771-222455447C48}">
      <dgm:prSet phldrT="[Text]" custT="1"/>
      <dgm:spPr>
        <a:solidFill>
          <a:schemeClr val="bg1">
            <a:lumMod val="85000"/>
          </a:schemeClr>
        </a:solidFill>
      </dgm:spPr>
      <dgm:t>
        <a:bodyPr/>
        <a:lstStyle/>
        <a:p>
          <a:r>
            <a:rPr lang="ar-SA" sz="2000" dirty="0" smtClean="0">
              <a:cs typeface="B Nazanin" panose="00000400000000000000" pitchFamily="2" charset="-78"/>
            </a:rPr>
            <a:t>بافت</a:t>
          </a:r>
          <a:r>
            <a:rPr lang="fa-IR" sz="2000" dirty="0" smtClean="0">
              <a:cs typeface="B Nazanin" panose="00000400000000000000" pitchFamily="2" charset="-78"/>
            </a:rPr>
            <a:t> </a:t>
          </a:r>
          <a:r>
            <a:rPr lang="ar-SA" sz="2000" dirty="0" smtClean="0">
              <a:cs typeface="B Nazanin" panose="00000400000000000000" pitchFamily="2" charset="-78"/>
            </a:rPr>
            <a:t>های فرسوده روستایی- شهری</a:t>
          </a:r>
          <a:endParaRPr lang="en-US" sz="2000" dirty="0">
            <a:cs typeface="B Nazanin" panose="00000400000000000000" pitchFamily="2" charset="-78"/>
          </a:endParaRPr>
        </a:p>
      </dgm:t>
    </dgm:pt>
    <dgm:pt modelId="{4DDFA772-7D8D-4EAA-8EAF-FB1BD5F44D6B}" type="parTrans" cxnId="{F4ABFB7F-3A2F-4E90-AD3C-63103992CD2E}">
      <dgm:prSet/>
      <dgm:spPr/>
      <dgm:t>
        <a:bodyPr/>
        <a:lstStyle/>
        <a:p>
          <a:endParaRPr lang="en-US"/>
        </a:p>
      </dgm:t>
    </dgm:pt>
    <dgm:pt modelId="{F94A21C4-76E0-4C3E-8587-5FCF0333E904}" type="sibTrans" cxnId="{F4ABFB7F-3A2F-4E90-AD3C-63103992CD2E}">
      <dgm:prSet/>
      <dgm:spPr/>
      <dgm:t>
        <a:bodyPr/>
        <a:lstStyle/>
        <a:p>
          <a:endParaRPr lang="en-US"/>
        </a:p>
      </dgm:t>
    </dgm:pt>
    <dgm:pt modelId="{FDF7D25C-EEAB-4EE2-911A-CE51767368EA}">
      <dgm:prSet phldrT="[Text]" custT="1"/>
      <dgm:spPr>
        <a:solidFill>
          <a:schemeClr val="bg1">
            <a:lumMod val="85000"/>
          </a:schemeClr>
        </a:solidFill>
      </dgm:spPr>
      <dgm:t>
        <a:bodyPr/>
        <a:lstStyle/>
        <a:p>
          <a:r>
            <a:rPr lang="ar-SA" sz="2000" dirty="0" smtClean="0">
              <a:cs typeface="B Nazanin" panose="00000400000000000000" pitchFamily="2" charset="-78"/>
            </a:rPr>
            <a:t>بافت فرسوده فاقد میراث  شهری</a:t>
          </a:r>
          <a:endParaRPr lang="en-US" sz="2000" dirty="0">
            <a:cs typeface="B Nazanin" panose="00000400000000000000" pitchFamily="2" charset="-78"/>
          </a:endParaRPr>
        </a:p>
      </dgm:t>
    </dgm:pt>
    <dgm:pt modelId="{FBC46F66-05D7-4785-A8EE-97F3242B05AC}" type="parTrans" cxnId="{5F460766-E905-45BC-942B-F38A434D50D8}">
      <dgm:prSet/>
      <dgm:spPr/>
      <dgm:t>
        <a:bodyPr/>
        <a:lstStyle/>
        <a:p>
          <a:endParaRPr lang="en-US"/>
        </a:p>
      </dgm:t>
    </dgm:pt>
    <dgm:pt modelId="{5DEDFCA2-FB3F-4BFF-B7B3-1ED9015ACA77}" type="sibTrans" cxnId="{5F460766-E905-45BC-942B-F38A434D50D8}">
      <dgm:prSet/>
      <dgm:spPr/>
      <dgm:t>
        <a:bodyPr/>
        <a:lstStyle/>
        <a:p>
          <a:endParaRPr lang="en-US"/>
        </a:p>
      </dgm:t>
    </dgm:pt>
    <dgm:pt modelId="{418B4094-E461-4519-88F5-D6C897BF44CD}">
      <dgm:prSet phldrT="[Text]" custT="1"/>
      <dgm:spPr>
        <a:solidFill>
          <a:schemeClr val="bg1">
            <a:lumMod val="85000"/>
          </a:schemeClr>
        </a:solidFill>
      </dgm:spPr>
      <dgm:t>
        <a:bodyPr/>
        <a:lstStyle/>
        <a:p>
          <a:r>
            <a:rPr lang="ar-SA" sz="2000" dirty="0" smtClean="0">
              <a:cs typeface="B Nazanin" panose="00000400000000000000" pitchFamily="2" charset="-78"/>
            </a:rPr>
            <a:t>بافت فرسوده دارای میراث شهری</a:t>
          </a:r>
          <a:endParaRPr lang="en-US" sz="2000" dirty="0">
            <a:cs typeface="B Nazanin" panose="00000400000000000000" pitchFamily="2" charset="-78"/>
          </a:endParaRPr>
        </a:p>
      </dgm:t>
    </dgm:pt>
    <dgm:pt modelId="{0E15203E-6A19-427B-9ABC-A740A2D46086}" type="parTrans" cxnId="{ECE85521-B169-4533-8148-B2F1FA4F0D24}">
      <dgm:prSet/>
      <dgm:spPr/>
      <dgm:t>
        <a:bodyPr/>
        <a:lstStyle/>
        <a:p>
          <a:endParaRPr lang="en-US"/>
        </a:p>
      </dgm:t>
    </dgm:pt>
    <dgm:pt modelId="{E0711975-10C2-49B4-9635-940AF4FDA7B7}" type="sibTrans" cxnId="{ECE85521-B169-4533-8148-B2F1FA4F0D24}">
      <dgm:prSet/>
      <dgm:spPr/>
      <dgm:t>
        <a:bodyPr/>
        <a:lstStyle/>
        <a:p>
          <a:endParaRPr lang="en-US"/>
        </a:p>
      </dgm:t>
    </dgm:pt>
    <dgm:pt modelId="{BE395537-1B8D-4AA3-8A3C-E1B631458C46}" type="pres">
      <dgm:prSet presAssocID="{5050AEB0-6C93-4A5B-BDF0-EBDE478D5F6B}" presName="Name0" presStyleCnt="0">
        <dgm:presLayoutVars>
          <dgm:dir/>
          <dgm:resizeHandles val="exact"/>
        </dgm:presLayoutVars>
      </dgm:prSet>
      <dgm:spPr/>
      <dgm:t>
        <a:bodyPr/>
        <a:lstStyle/>
        <a:p>
          <a:endParaRPr lang="en-US"/>
        </a:p>
      </dgm:t>
    </dgm:pt>
    <dgm:pt modelId="{B0769425-4CBB-4F15-A965-D305B593347B}" type="pres">
      <dgm:prSet presAssocID="{5AA6F68F-6944-4258-9C1B-7D08E66BDE48}" presName="Name5" presStyleLbl="vennNode1" presStyleIdx="0" presStyleCnt="4">
        <dgm:presLayoutVars>
          <dgm:bulletEnabled val="1"/>
        </dgm:presLayoutVars>
      </dgm:prSet>
      <dgm:spPr/>
      <dgm:t>
        <a:bodyPr/>
        <a:lstStyle/>
        <a:p>
          <a:endParaRPr lang="en-US"/>
        </a:p>
      </dgm:t>
    </dgm:pt>
    <dgm:pt modelId="{23CD93C6-EB8A-4213-96B0-DFA8481C4DC3}" type="pres">
      <dgm:prSet presAssocID="{218B3BAA-35EF-4CA8-868D-E5001383603D}" presName="space" presStyleCnt="0"/>
      <dgm:spPr/>
    </dgm:pt>
    <dgm:pt modelId="{A682514D-A190-427C-8DBB-CA71B378FD28}" type="pres">
      <dgm:prSet presAssocID="{0BC47DBF-89D9-4B49-B771-222455447C48}" presName="Name5" presStyleLbl="vennNode1" presStyleIdx="1" presStyleCnt="4" custLinFactNeighborX="3338">
        <dgm:presLayoutVars>
          <dgm:bulletEnabled val="1"/>
        </dgm:presLayoutVars>
      </dgm:prSet>
      <dgm:spPr/>
      <dgm:t>
        <a:bodyPr/>
        <a:lstStyle/>
        <a:p>
          <a:endParaRPr lang="en-US"/>
        </a:p>
      </dgm:t>
    </dgm:pt>
    <dgm:pt modelId="{F9B1B29A-50A4-45BC-BFDD-618B982284F2}" type="pres">
      <dgm:prSet presAssocID="{F94A21C4-76E0-4C3E-8587-5FCF0333E904}" presName="space" presStyleCnt="0"/>
      <dgm:spPr/>
    </dgm:pt>
    <dgm:pt modelId="{7A657E7B-590C-4373-AE97-2AA3345F39DA}" type="pres">
      <dgm:prSet presAssocID="{FDF7D25C-EEAB-4EE2-911A-CE51767368EA}" presName="Name5" presStyleLbl="vennNode1" presStyleIdx="2" presStyleCnt="4" custLinFactNeighborX="3338">
        <dgm:presLayoutVars>
          <dgm:bulletEnabled val="1"/>
        </dgm:presLayoutVars>
      </dgm:prSet>
      <dgm:spPr/>
      <dgm:t>
        <a:bodyPr/>
        <a:lstStyle/>
        <a:p>
          <a:endParaRPr lang="en-US"/>
        </a:p>
      </dgm:t>
    </dgm:pt>
    <dgm:pt modelId="{322A60CC-EFD7-4043-BCD2-3ADE7A7FD042}" type="pres">
      <dgm:prSet presAssocID="{5DEDFCA2-FB3F-4BFF-B7B3-1ED9015ACA77}" presName="space" presStyleCnt="0"/>
      <dgm:spPr/>
    </dgm:pt>
    <dgm:pt modelId="{EE17C8CF-7143-455B-90D9-03B36DEC34EF}" type="pres">
      <dgm:prSet presAssocID="{418B4094-E461-4519-88F5-D6C897BF44CD}" presName="Name5" presStyleLbl="vennNode1" presStyleIdx="3" presStyleCnt="4">
        <dgm:presLayoutVars>
          <dgm:bulletEnabled val="1"/>
        </dgm:presLayoutVars>
      </dgm:prSet>
      <dgm:spPr/>
      <dgm:t>
        <a:bodyPr/>
        <a:lstStyle/>
        <a:p>
          <a:endParaRPr lang="en-US"/>
        </a:p>
      </dgm:t>
    </dgm:pt>
  </dgm:ptLst>
  <dgm:cxnLst>
    <dgm:cxn modelId="{5F460766-E905-45BC-942B-F38A434D50D8}" srcId="{5050AEB0-6C93-4A5B-BDF0-EBDE478D5F6B}" destId="{FDF7D25C-EEAB-4EE2-911A-CE51767368EA}" srcOrd="2" destOrd="0" parTransId="{FBC46F66-05D7-4785-A8EE-97F3242B05AC}" sibTransId="{5DEDFCA2-FB3F-4BFF-B7B3-1ED9015ACA77}"/>
    <dgm:cxn modelId="{BB260E1A-FBD4-4BED-92B3-3EC4BC89DFB9}" type="presOf" srcId="{5AA6F68F-6944-4258-9C1B-7D08E66BDE48}" destId="{B0769425-4CBB-4F15-A965-D305B593347B}" srcOrd="0" destOrd="0" presId="urn:microsoft.com/office/officeart/2005/8/layout/venn3"/>
    <dgm:cxn modelId="{ECE85521-B169-4533-8148-B2F1FA4F0D24}" srcId="{5050AEB0-6C93-4A5B-BDF0-EBDE478D5F6B}" destId="{418B4094-E461-4519-88F5-D6C897BF44CD}" srcOrd="3" destOrd="0" parTransId="{0E15203E-6A19-427B-9ABC-A740A2D46086}" sibTransId="{E0711975-10C2-49B4-9635-940AF4FDA7B7}"/>
    <dgm:cxn modelId="{2BF6BEBE-D152-4094-94B4-DEA8F91FC08C}" type="presOf" srcId="{0BC47DBF-89D9-4B49-B771-222455447C48}" destId="{A682514D-A190-427C-8DBB-CA71B378FD28}" srcOrd="0" destOrd="0" presId="urn:microsoft.com/office/officeart/2005/8/layout/venn3"/>
    <dgm:cxn modelId="{6018F32E-4434-427B-9381-682671D2D28E}" type="presOf" srcId="{FDF7D25C-EEAB-4EE2-911A-CE51767368EA}" destId="{7A657E7B-590C-4373-AE97-2AA3345F39DA}" srcOrd="0" destOrd="0" presId="urn:microsoft.com/office/officeart/2005/8/layout/venn3"/>
    <dgm:cxn modelId="{7256293D-F577-4773-91CE-86D2E4C6BB0B}" type="presOf" srcId="{5050AEB0-6C93-4A5B-BDF0-EBDE478D5F6B}" destId="{BE395537-1B8D-4AA3-8A3C-E1B631458C46}" srcOrd="0" destOrd="0" presId="urn:microsoft.com/office/officeart/2005/8/layout/venn3"/>
    <dgm:cxn modelId="{F4ABFB7F-3A2F-4E90-AD3C-63103992CD2E}" srcId="{5050AEB0-6C93-4A5B-BDF0-EBDE478D5F6B}" destId="{0BC47DBF-89D9-4B49-B771-222455447C48}" srcOrd="1" destOrd="0" parTransId="{4DDFA772-7D8D-4EAA-8EAF-FB1BD5F44D6B}" sibTransId="{F94A21C4-76E0-4C3E-8587-5FCF0333E904}"/>
    <dgm:cxn modelId="{C7EDB5DB-8D47-47EC-B677-4120EE12037F}" type="presOf" srcId="{418B4094-E461-4519-88F5-D6C897BF44CD}" destId="{EE17C8CF-7143-455B-90D9-03B36DEC34EF}" srcOrd="0" destOrd="0" presId="urn:microsoft.com/office/officeart/2005/8/layout/venn3"/>
    <dgm:cxn modelId="{229012D8-0D5F-4AFD-8B1C-629856BE08A6}" srcId="{5050AEB0-6C93-4A5B-BDF0-EBDE478D5F6B}" destId="{5AA6F68F-6944-4258-9C1B-7D08E66BDE48}" srcOrd="0" destOrd="0" parTransId="{C467408F-BED9-4F4F-AC38-28219E36AE63}" sibTransId="{218B3BAA-35EF-4CA8-868D-E5001383603D}"/>
    <dgm:cxn modelId="{808819D4-DF06-4B16-ACE9-1DE341BF9D1F}" type="presParOf" srcId="{BE395537-1B8D-4AA3-8A3C-E1B631458C46}" destId="{B0769425-4CBB-4F15-A965-D305B593347B}" srcOrd="0" destOrd="0" presId="urn:microsoft.com/office/officeart/2005/8/layout/venn3"/>
    <dgm:cxn modelId="{657DA421-6D5C-426C-BC51-7CCC92F97E12}" type="presParOf" srcId="{BE395537-1B8D-4AA3-8A3C-E1B631458C46}" destId="{23CD93C6-EB8A-4213-96B0-DFA8481C4DC3}" srcOrd="1" destOrd="0" presId="urn:microsoft.com/office/officeart/2005/8/layout/venn3"/>
    <dgm:cxn modelId="{3161E444-08B4-44A4-BAB9-CB06690999D2}" type="presParOf" srcId="{BE395537-1B8D-4AA3-8A3C-E1B631458C46}" destId="{A682514D-A190-427C-8DBB-CA71B378FD28}" srcOrd="2" destOrd="0" presId="urn:microsoft.com/office/officeart/2005/8/layout/venn3"/>
    <dgm:cxn modelId="{1219B099-35C3-4F4E-A1F6-6A8B456BB9BF}" type="presParOf" srcId="{BE395537-1B8D-4AA3-8A3C-E1B631458C46}" destId="{F9B1B29A-50A4-45BC-BFDD-618B982284F2}" srcOrd="3" destOrd="0" presId="urn:microsoft.com/office/officeart/2005/8/layout/venn3"/>
    <dgm:cxn modelId="{DDA8A266-F1B0-4E3F-847B-C075EC684A1B}" type="presParOf" srcId="{BE395537-1B8D-4AA3-8A3C-E1B631458C46}" destId="{7A657E7B-590C-4373-AE97-2AA3345F39DA}" srcOrd="4" destOrd="0" presId="urn:microsoft.com/office/officeart/2005/8/layout/venn3"/>
    <dgm:cxn modelId="{A25C14FE-C1C5-487D-BA7F-8006D72B57CB}" type="presParOf" srcId="{BE395537-1B8D-4AA3-8A3C-E1B631458C46}" destId="{322A60CC-EFD7-4043-BCD2-3ADE7A7FD042}" srcOrd="5" destOrd="0" presId="urn:microsoft.com/office/officeart/2005/8/layout/venn3"/>
    <dgm:cxn modelId="{4F4270E5-046F-40AD-A77D-8C218612CA4E}" type="presParOf" srcId="{BE395537-1B8D-4AA3-8A3C-E1B631458C46}" destId="{EE17C8CF-7143-455B-90D9-03B36DEC34EF}" srcOrd="6"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96149E-EC5A-4C9F-8EB5-840A6C4034AE}" type="doc">
      <dgm:prSet loTypeId="urn:microsoft.com/office/officeart/2008/layout/HorizontalMultiLevelHierarchy" loCatId="hierarchy" qsTypeId="urn:microsoft.com/office/officeart/2005/8/quickstyle/simple1" qsCatId="simple" csTypeId="urn:microsoft.com/office/officeart/2005/8/colors/accent3_5" csCatId="accent3" phldr="1"/>
      <dgm:spPr/>
      <dgm:t>
        <a:bodyPr/>
        <a:lstStyle/>
        <a:p>
          <a:endParaRPr lang="en-US"/>
        </a:p>
      </dgm:t>
    </dgm:pt>
    <dgm:pt modelId="{AD92571C-5F2A-4370-B07E-E4614593E5E7}">
      <dgm:prSet phldrT="[Text]" custT="1"/>
      <dgm:spPr>
        <a:solidFill>
          <a:srgbClr val="990000">
            <a:alpha val="80000"/>
          </a:srgbClr>
        </a:solidFill>
      </dgm:spPr>
      <dgm:t>
        <a:bodyPr/>
        <a:lstStyle/>
        <a:p>
          <a:r>
            <a:rPr lang="fa-IR" sz="2100" dirty="0" smtClean="0">
              <a:cs typeface="B Nazanin" panose="00000400000000000000" pitchFamily="2" charset="-78"/>
            </a:rPr>
            <a:t>براساس محل سکونت اولیه</a:t>
          </a:r>
          <a:endParaRPr lang="en-US" sz="2100" dirty="0">
            <a:cs typeface="B Nazanin" panose="00000400000000000000" pitchFamily="2" charset="-78"/>
          </a:endParaRPr>
        </a:p>
      </dgm:t>
    </dgm:pt>
    <dgm:pt modelId="{E71863AD-9134-4863-B887-7AC405EF6417}" type="parTrans" cxnId="{E6C51D31-E21D-4003-8893-F0804A7CB4CC}">
      <dgm:prSet/>
      <dgm:spPr/>
      <dgm:t>
        <a:bodyPr/>
        <a:lstStyle/>
        <a:p>
          <a:endParaRPr lang="en-US"/>
        </a:p>
      </dgm:t>
    </dgm:pt>
    <dgm:pt modelId="{910E05F3-CB35-4CF2-84EF-6EAA56764F9C}" type="sibTrans" cxnId="{E6C51D31-E21D-4003-8893-F0804A7CB4CC}">
      <dgm:prSet/>
      <dgm:spPr/>
      <dgm:t>
        <a:bodyPr/>
        <a:lstStyle/>
        <a:p>
          <a:endParaRPr lang="en-US"/>
        </a:p>
      </dgm:t>
    </dgm:pt>
    <dgm:pt modelId="{EAC36F71-D4B2-472A-87B6-4740CFA22BEA}">
      <dgm:prSet phldrT="[Text]" custT="1"/>
      <dgm:spPr/>
      <dgm:t>
        <a:bodyPr/>
        <a:lstStyle/>
        <a:p>
          <a:r>
            <a:rPr lang="ar-SA" sz="2100" dirty="0" smtClean="0">
              <a:solidFill>
                <a:schemeClr val="tx1"/>
              </a:solidFill>
              <a:cs typeface="B Nazanin" panose="00000400000000000000" pitchFamily="2" charset="-78"/>
            </a:rPr>
            <a:t>حاشیه نشینی بومی</a:t>
          </a:r>
          <a:endParaRPr lang="en-US" sz="2100" dirty="0">
            <a:solidFill>
              <a:schemeClr val="tx1"/>
            </a:solidFill>
            <a:cs typeface="B Nazanin" panose="00000400000000000000" pitchFamily="2" charset="-78"/>
          </a:endParaRPr>
        </a:p>
      </dgm:t>
    </dgm:pt>
    <dgm:pt modelId="{2C2D9642-0615-4322-9C51-7864E975C570}" type="parTrans" cxnId="{C8E2A1DF-7ADF-4540-ADB5-B0E3F284C3E8}">
      <dgm:prSet custT="1"/>
      <dgm:spPr/>
      <dgm:t>
        <a:bodyPr/>
        <a:lstStyle/>
        <a:p>
          <a:endParaRPr lang="en-US" sz="2100">
            <a:cs typeface="B Nazanin" panose="00000400000000000000" pitchFamily="2" charset="-78"/>
          </a:endParaRPr>
        </a:p>
      </dgm:t>
    </dgm:pt>
    <dgm:pt modelId="{FAA524FA-D944-4341-B506-8FD3B0712DE7}" type="sibTrans" cxnId="{C8E2A1DF-7ADF-4540-ADB5-B0E3F284C3E8}">
      <dgm:prSet/>
      <dgm:spPr/>
      <dgm:t>
        <a:bodyPr/>
        <a:lstStyle/>
        <a:p>
          <a:endParaRPr lang="en-US"/>
        </a:p>
      </dgm:t>
    </dgm:pt>
    <dgm:pt modelId="{69D25C4A-AE17-4542-B970-9F79E6A4E0A1}">
      <dgm:prSet phldrT="[Text]" custT="1"/>
      <dgm:spPr/>
      <dgm:t>
        <a:bodyPr/>
        <a:lstStyle/>
        <a:p>
          <a:r>
            <a:rPr lang="ar-SA" sz="2100" dirty="0" smtClean="0">
              <a:solidFill>
                <a:schemeClr val="tx1"/>
              </a:solidFill>
              <a:cs typeface="B Nazanin" panose="00000400000000000000" pitchFamily="2" charset="-78"/>
            </a:rPr>
            <a:t>حاشیه نشینی غیربومی داخلی</a:t>
          </a:r>
          <a:endParaRPr lang="en-US" sz="2100" dirty="0">
            <a:solidFill>
              <a:schemeClr val="tx1"/>
            </a:solidFill>
            <a:cs typeface="B Nazanin" panose="00000400000000000000" pitchFamily="2" charset="-78"/>
          </a:endParaRPr>
        </a:p>
      </dgm:t>
    </dgm:pt>
    <dgm:pt modelId="{634FFBE8-BFBF-487B-9959-95297CF7819A}" type="parTrans" cxnId="{7506AEFA-DFD9-45BB-9AD6-D584C55F8CD7}">
      <dgm:prSet custT="1"/>
      <dgm:spPr/>
      <dgm:t>
        <a:bodyPr/>
        <a:lstStyle/>
        <a:p>
          <a:endParaRPr lang="en-US" sz="2100">
            <a:cs typeface="B Nazanin" panose="00000400000000000000" pitchFamily="2" charset="-78"/>
          </a:endParaRPr>
        </a:p>
      </dgm:t>
    </dgm:pt>
    <dgm:pt modelId="{46FDC69D-D03B-4746-BC09-B5270080C91E}" type="sibTrans" cxnId="{7506AEFA-DFD9-45BB-9AD6-D584C55F8CD7}">
      <dgm:prSet/>
      <dgm:spPr/>
      <dgm:t>
        <a:bodyPr/>
        <a:lstStyle/>
        <a:p>
          <a:endParaRPr lang="en-US"/>
        </a:p>
      </dgm:t>
    </dgm:pt>
    <dgm:pt modelId="{FF1F0764-106B-4549-A397-B2E5DEF42ECD}">
      <dgm:prSet phldrT="[Text]" custT="1"/>
      <dgm:spPr/>
      <dgm:t>
        <a:bodyPr/>
        <a:lstStyle/>
        <a:p>
          <a:r>
            <a:rPr lang="ar-SA" sz="2100" dirty="0" smtClean="0">
              <a:solidFill>
                <a:schemeClr val="tx1"/>
              </a:solidFill>
              <a:cs typeface="B Nazanin" panose="00000400000000000000" pitchFamily="2" charset="-78"/>
            </a:rPr>
            <a:t>حاشیه نشینی دوگانه</a:t>
          </a:r>
          <a:r>
            <a:rPr lang="fa-IR" sz="2100" dirty="0" smtClean="0">
              <a:solidFill>
                <a:schemeClr val="tx1"/>
              </a:solidFill>
              <a:cs typeface="B Nazanin" panose="00000400000000000000" pitchFamily="2" charset="-78"/>
            </a:rPr>
            <a:t> / مضاعف</a:t>
          </a:r>
          <a:endParaRPr lang="en-US" sz="2100" dirty="0">
            <a:solidFill>
              <a:schemeClr val="tx1"/>
            </a:solidFill>
            <a:cs typeface="B Nazanin" panose="00000400000000000000" pitchFamily="2" charset="-78"/>
          </a:endParaRPr>
        </a:p>
      </dgm:t>
    </dgm:pt>
    <dgm:pt modelId="{EC32241C-6FFB-4757-8141-BDE6DB3C113B}" type="parTrans" cxnId="{022C280B-66AC-41E0-8D20-ED1A6E18816F}">
      <dgm:prSet custT="1"/>
      <dgm:spPr/>
      <dgm:t>
        <a:bodyPr/>
        <a:lstStyle/>
        <a:p>
          <a:endParaRPr lang="en-US" sz="2100">
            <a:cs typeface="B Nazanin" panose="00000400000000000000" pitchFamily="2" charset="-78"/>
          </a:endParaRPr>
        </a:p>
      </dgm:t>
    </dgm:pt>
    <dgm:pt modelId="{BC1F49D5-4511-48A3-BDF3-90AF8273A630}" type="sibTrans" cxnId="{022C280B-66AC-41E0-8D20-ED1A6E18816F}">
      <dgm:prSet/>
      <dgm:spPr/>
      <dgm:t>
        <a:bodyPr/>
        <a:lstStyle/>
        <a:p>
          <a:endParaRPr lang="en-US"/>
        </a:p>
      </dgm:t>
    </dgm:pt>
    <dgm:pt modelId="{E799C9E5-163A-4489-81F2-27385557BBEB}" type="pres">
      <dgm:prSet presAssocID="{9396149E-EC5A-4C9F-8EB5-840A6C4034AE}" presName="Name0" presStyleCnt="0">
        <dgm:presLayoutVars>
          <dgm:chPref val="1"/>
          <dgm:dir val="rev"/>
          <dgm:animOne val="branch"/>
          <dgm:animLvl val="lvl"/>
          <dgm:resizeHandles val="exact"/>
        </dgm:presLayoutVars>
      </dgm:prSet>
      <dgm:spPr/>
      <dgm:t>
        <a:bodyPr/>
        <a:lstStyle/>
        <a:p>
          <a:endParaRPr lang="en-US"/>
        </a:p>
      </dgm:t>
    </dgm:pt>
    <dgm:pt modelId="{82BFB053-CAF0-4A9E-82B8-864F48D7C6C5}" type="pres">
      <dgm:prSet presAssocID="{AD92571C-5F2A-4370-B07E-E4614593E5E7}" presName="root1" presStyleCnt="0"/>
      <dgm:spPr/>
    </dgm:pt>
    <dgm:pt modelId="{14063546-9EAA-4135-B9C1-AEE65B084FDD}" type="pres">
      <dgm:prSet presAssocID="{AD92571C-5F2A-4370-B07E-E4614593E5E7}" presName="LevelOneTextNode" presStyleLbl="node0" presStyleIdx="0" presStyleCnt="1" custScaleY="71679">
        <dgm:presLayoutVars>
          <dgm:chPref val="3"/>
        </dgm:presLayoutVars>
      </dgm:prSet>
      <dgm:spPr/>
      <dgm:t>
        <a:bodyPr/>
        <a:lstStyle/>
        <a:p>
          <a:endParaRPr lang="en-US"/>
        </a:p>
      </dgm:t>
    </dgm:pt>
    <dgm:pt modelId="{0F906C02-F0AD-4266-8C36-99B04B5D9E90}" type="pres">
      <dgm:prSet presAssocID="{AD92571C-5F2A-4370-B07E-E4614593E5E7}" presName="level2hierChild" presStyleCnt="0"/>
      <dgm:spPr/>
    </dgm:pt>
    <dgm:pt modelId="{27999F1A-BD5D-4E37-A2A7-ED935BA3247E}" type="pres">
      <dgm:prSet presAssocID="{2C2D9642-0615-4322-9C51-7864E975C570}" presName="conn2-1" presStyleLbl="parChTrans1D2" presStyleIdx="0" presStyleCnt="3"/>
      <dgm:spPr/>
      <dgm:t>
        <a:bodyPr/>
        <a:lstStyle/>
        <a:p>
          <a:endParaRPr lang="en-US"/>
        </a:p>
      </dgm:t>
    </dgm:pt>
    <dgm:pt modelId="{EF5949D2-889C-4784-A9DE-00E199EDA415}" type="pres">
      <dgm:prSet presAssocID="{2C2D9642-0615-4322-9C51-7864E975C570}" presName="connTx" presStyleLbl="parChTrans1D2" presStyleIdx="0" presStyleCnt="3"/>
      <dgm:spPr/>
      <dgm:t>
        <a:bodyPr/>
        <a:lstStyle/>
        <a:p>
          <a:endParaRPr lang="en-US"/>
        </a:p>
      </dgm:t>
    </dgm:pt>
    <dgm:pt modelId="{F0952E04-1F6A-4D5D-8317-2A991F38C152}" type="pres">
      <dgm:prSet presAssocID="{EAC36F71-D4B2-472A-87B6-4740CFA22BEA}" presName="root2" presStyleCnt="0"/>
      <dgm:spPr/>
    </dgm:pt>
    <dgm:pt modelId="{51EF5DD6-515B-4F0E-A4D8-FD18177D6C1F}" type="pres">
      <dgm:prSet presAssocID="{EAC36F71-D4B2-472A-87B6-4740CFA22BEA}" presName="LevelTwoTextNode" presStyleLbl="node2" presStyleIdx="0" presStyleCnt="3" custScaleX="144474">
        <dgm:presLayoutVars>
          <dgm:chPref val="3"/>
        </dgm:presLayoutVars>
      </dgm:prSet>
      <dgm:spPr/>
      <dgm:t>
        <a:bodyPr/>
        <a:lstStyle/>
        <a:p>
          <a:endParaRPr lang="en-US"/>
        </a:p>
      </dgm:t>
    </dgm:pt>
    <dgm:pt modelId="{8621DE96-B8DD-4C9E-9C39-B7E472C7AA35}" type="pres">
      <dgm:prSet presAssocID="{EAC36F71-D4B2-472A-87B6-4740CFA22BEA}" presName="level3hierChild" presStyleCnt="0"/>
      <dgm:spPr/>
    </dgm:pt>
    <dgm:pt modelId="{CED3EC64-1AFA-4103-8124-5F7EEFD64E18}" type="pres">
      <dgm:prSet presAssocID="{634FFBE8-BFBF-487B-9959-95297CF7819A}" presName="conn2-1" presStyleLbl="parChTrans1D2" presStyleIdx="1" presStyleCnt="3"/>
      <dgm:spPr/>
      <dgm:t>
        <a:bodyPr/>
        <a:lstStyle/>
        <a:p>
          <a:endParaRPr lang="en-US"/>
        </a:p>
      </dgm:t>
    </dgm:pt>
    <dgm:pt modelId="{9385C6D9-A3FE-4347-A82B-B24D7B50CA22}" type="pres">
      <dgm:prSet presAssocID="{634FFBE8-BFBF-487B-9959-95297CF7819A}" presName="connTx" presStyleLbl="parChTrans1D2" presStyleIdx="1" presStyleCnt="3"/>
      <dgm:spPr/>
      <dgm:t>
        <a:bodyPr/>
        <a:lstStyle/>
        <a:p>
          <a:endParaRPr lang="en-US"/>
        </a:p>
      </dgm:t>
    </dgm:pt>
    <dgm:pt modelId="{B9AA67BC-5A12-43B3-921E-9206C9162450}" type="pres">
      <dgm:prSet presAssocID="{69D25C4A-AE17-4542-B970-9F79E6A4E0A1}" presName="root2" presStyleCnt="0"/>
      <dgm:spPr/>
    </dgm:pt>
    <dgm:pt modelId="{6D8A829B-4043-4A38-8470-99BF61F74E26}" type="pres">
      <dgm:prSet presAssocID="{69D25C4A-AE17-4542-B970-9F79E6A4E0A1}" presName="LevelTwoTextNode" presStyleLbl="node2" presStyleIdx="1" presStyleCnt="3" custScaleX="144474">
        <dgm:presLayoutVars>
          <dgm:chPref val="3"/>
        </dgm:presLayoutVars>
      </dgm:prSet>
      <dgm:spPr/>
      <dgm:t>
        <a:bodyPr/>
        <a:lstStyle/>
        <a:p>
          <a:endParaRPr lang="en-US"/>
        </a:p>
      </dgm:t>
    </dgm:pt>
    <dgm:pt modelId="{5234803B-136E-47B0-BB25-3333658972C7}" type="pres">
      <dgm:prSet presAssocID="{69D25C4A-AE17-4542-B970-9F79E6A4E0A1}" presName="level3hierChild" presStyleCnt="0"/>
      <dgm:spPr/>
    </dgm:pt>
    <dgm:pt modelId="{FA42B3BF-EB98-4E4F-A578-B5A56161C2AC}" type="pres">
      <dgm:prSet presAssocID="{EC32241C-6FFB-4757-8141-BDE6DB3C113B}" presName="conn2-1" presStyleLbl="parChTrans1D2" presStyleIdx="2" presStyleCnt="3"/>
      <dgm:spPr/>
      <dgm:t>
        <a:bodyPr/>
        <a:lstStyle/>
        <a:p>
          <a:endParaRPr lang="en-US"/>
        </a:p>
      </dgm:t>
    </dgm:pt>
    <dgm:pt modelId="{1F48E68A-7AFD-467D-95D3-5B6E68E4AE7C}" type="pres">
      <dgm:prSet presAssocID="{EC32241C-6FFB-4757-8141-BDE6DB3C113B}" presName="connTx" presStyleLbl="parChTrans1D2" presStyleIdx="2" presStyleCnt="3"/>
      <dgm:spPr/>
      <dgm:t>
        <a:bodyPr/>
        <a:lstStyle/>
        <a:p>
          <a:endParaRPr lang="en-US"/>
        </a:p>
      </dgm:t>
    </dgm:pt>
    <dgm:pt modelId="{E8D1591C-F8E9-4EB5-9158-0AAD507CA866}" type="pres">
      <dgm:prSet presAssocID="{FF1F0764-106B-4549-A397-B2E5DEF42ECD}" presName="root2" presStyleCnt="0"/>
      <dgm:spPr/>
    </dgm:pt>
    <dgm:pt modelId="{27DCCCE5-391E-4E33-A7DD-22806D362E43}" type="pres">
      <dgm:prSet presAssocID="{FF1F0764-106B-4549-A397-B2E5DEF42ECD}" presName="LevelTwoTextNode" presStyleLbl="node2" presStyleIdx="2" presStyleCnt="3" custScaleX="144474">
        <dgm:presLayoutVars>
          <dgm:chPref val="3"/>
        </dgm:presLayoutVars>
      </dgm:prSet>
      <dgm:spPr/>
      <dgm:t>
        <a:bodyPr/>
        <a:lstStyle/>
        <a:p>
          <a:endParaRPr lang="en-US"/>
        </a:p>
      </dgm:t>
    </dgm:pt>
    <dgm:pt modelId="{6A9E7B17-C0B0-495E-A1F7-6EE967026E64}" type="pres">
      <dgm:prSet presAssocID="{FF1F0764-106B-4549-A397-B2E5DEF42ECD}" presName="level3hierChild" presStyleCnt="0"/>
      <dgm:spPr/>
    </dgm:pt>
  </dgm:ptLst>
  <dgm:cxnLst>
    <dgm:cxn modelId="{20248828-8114-4AC0-8ECE-CCB131C1BD13}" type="presOf" srcId="{2C2D9642-0615-4322-9C51-7864E975C570}" destId="{27999F1A-BD5D-4E37-A2A7-ED935BA3247E}" srcOrd="0" destOrd="0" presId="urn:microsoft.com/office/officeart/2008/layout/HorizontalMultiLevelHierarchy"/>
    <dgm:cxn modelId="{2DD91995-DC25-44DD-9650-1DB0E203E809}" type="presOf" srcId="{634FFBE8-BFBF-487B-9959-95297CF7819A}" destId="{CED3EC64-1AFA-4103-8124-5F7EEFD64E18}" srcOrd="0" destOrd="0" presId="urn:microsoft.com/office/officeart/2008/layout/HorizontalMultiLevelHierarchy"/>
    <dgm:cxn modelId="{022C280B-66AC-41E0-8D20-ED1A6E18816F}" srcId="{AD92571C-5F2A-4370-B07E-E4614593E5E7}" destId="{FF1F0764-106B-4549-A397-B2E5DEF42ECD}" srcOrd="2" destOrd="0" parTransId="{EC32241C-6FFB-4757-8141-BDE6DB3C113B}" sibTransId="{BC1F49D5-4511-48A3-BDF3-90AF8273A630}"/>
    <dgm:cxn modelId="{7F319734-8A74-49CF-BCF2-CB04E9573664}" type="presOf" srcId="{9396149E-EC5A-4C9F-8EB5-840A6C4034AE}" destId="{E799C9E5-163A-4489-81F2-27385557BBEB}" srcOrd="0" destOrd="0" presId="urn:microsoft.com/office/officeart/2008/layout/HorizontalMultiLevelHierarchy"/>
    <dgm:cxn modelId="{DFAB56CF-E881-497A-832E-B820CCC7E52A}" type="presOf" srcId="{EC32241C-6FFB-4757-8141-BDE6DB3C113B}" destId="{FA42B3BF-EB98-4E4F-A578-B5A56161C2AC}" srcOrd="0" destOrd="0" presId="urn:microsoft.com/office/officeart/2008/layout/HorizontalMultiLevelHierarchy"/>
    <dgm:cxn modelId="{B318158E-2AE8-466D-B80F-6C486378FBEF}" type="presOf" srcId="{2C2D9642-0615-4322-9C51-7864E975C570}" destId="{EF5949D2-889C-4784-A9DE-00E199EDA415}" srcOrd="1" destOrd="0" presId="urn:microsoft.com/office/officeart/2008/layout/HorizontalMultiLevelHierarchy"/>
    <dgm:cxn modelId="{E6C51D31-E21D-4003-8893-F0804A7CB4CC}" srcId="{9396149E-EC5A-4C9F-8EB5-840A6C4034AE}" destId="{AD92571C-5F2A-4370-B07E-E4614593E5E7}" srcOrd="0" destOrd="0" parTransId="{E71863AD-9134-4863-B887-7AC405EF6417}" sibTransId="{910E05F3-CB35-4CF2-84EF-6EAA56764F9C}"/>
    <dgm:cxn modelId="{D8251B0F-89C8-4FC3-9D68-3854CC52023A}" type="presOf" srcId="{634FFBE8-BFBF-487B-9959-95297CF7819A}" destId="{9385C6D9-A3FE-4347-A82B-B24D7B50CA22}" srcOrd="1" destOrd="0" presId="urn:microsoft.com/office/officeart/2008/layout/HorizontalMultiLevelHierarchy"/>
    <dgm:cxn modelId="{29403167-10B4-47D5-8CD8-6C2D5F7EF5CD}" type="presOf" srcId="{69D25C4A-AE17-4542-B970-9F79E6A4E0A1}" destId="{6D8A829B-4043-4A38-8470-99BF61F74E26}" srcOrd="0" destOrd="0" presId="urn:microsoft.com/office/officeart/2008/layout/HorizontalMultiLevelHierarchy"/>
    <dgm:cxn modelId="{BD0FBAFC-597C-4E99-9B2E-CE78AC57BFCC}" type="presOf" srcId="{FF1F0764-106B-4549-A397-B2E5DEF42ECD}" destId="{27DCCCE5-391E-4E33-A7DD-22806D362E43}" srcOrd="0" destOrd="0" presId="urn:microsoft.com/office/officeart/2008/layout/HorizontalMultiLevelHierarchy"/>
    <dgm:cxn modelId="{534FE9E9-C283-4E94-9747-2E3EB1E7B1CD}" type="presOf" srcId="{EC32241C-6FFB-4757-8141-BDE6DB3C113B}" destId="{1F48E68A-7AFD-467D-95D3-5B6E68E4AE7C}" srcOrd="1" destOrd="0" presId="urn:microsoft.com/office/officeart/2008/layout/HorizontalMultiLevelHierarchy"/>
    <dgm:cxn modelId="{7506AEFA-DFD9-45BB-9AD6-D584C55F8CD7}" srcId="{AD92571C-5F2A-4370-B07E-E4614593E5E7}" destId="{69D25C4A-AE17-4542-B970-9F79E6A4E0A1}" srcOrd="1" destOrd="0" parTransId="{634FFBE8-BFBF-487B-9959-95297CF7819A}" sibTransId="{46FDC69D-D03B-4746-BC09-B5270080C91E}"/>
    <dgm:cxn modelId="{C8E2A1DF-7ADF-4540-ADB5-B0E3F284C3E8}" srcId="{AD92571C-5F2A-4370-B07E-E4614593E5E7}" destId="{EAC36F71-D4B2-472A-87B6-4740CFA22BEA}" srcOrd="0" destOrd="0" parTransId="{2C2D9642-0615-4322-9C51-7864E975C570}" sibTransId="{FAA524FA-D944-4341-B506-8FD3B0712DE7}"/>
    <dgm:cxn modelId="{E274EF8A-F2A8-43D8-89E6-3BB8569294D4}" type="presOf" srcId="{AD92571C-5F2A-4370-B07E-E4614593E5E7}" destId="{14063546-9EAA-4135-B9C1-AEE65B084FDD}" srcOrd="0" destOrd="0" presId="urn:microsoft.com/office/officeart/2008/layout/HorizontalMultiLevelHierarchy"/>
    <dgm:cxn modelId="{27910884-151C-4A54-8946-06F7A6D40814}" type="presOf" srcId="{EAC36F71-D4B2-472A-87B6-4740CFA22BEA}" destId="{51EF5DD6-515B-4F0E-A4D8-FD18177D6C1F}" srcOrd="0" destOrd="0" presId="urn:microsoft.com/office/officeart/2008/layout/HorizontalMultiLevelHierarchy"/>
    <dgm:cxn modelId="{2EF2900C-133A-4301-9FF5-0838DCC9D625}" type="presParOf" srcId="{E799C9E5-163A-4489-81F2-27385557BBEB}" destId="{82BFB053-CAF0-4A9E-82B8-864F48D7C6C5}" srcOrd="0" destOrd="0" presId="urn:microsoft.com/office/officeart/2008/layout/HorizontalMultiLevelHierarchy"/>
    <dgm:cxn modelId="{9C9462BA-7C42-4900-83C8-5AE7D0AEBDD5}" type="presParOf" srcId="{82BFB053-CAF0-4A9E-82B8-864F48D7C6C5}" destId="{14063546-9EAA-4135-B9C1-AEE65B084FDD}" srcOrd="0" destOrd="0" presId="urn:microsoft.com/office/officeart/2008/layout/HorizontalMultiLevelHierarchy"/>
    <dgm:cxn modelId="{1EE5046F-A623-4D64-8BE5-C59342407AFB}" type="presParOf" srcId="{82BFB053-CAF0-4A9E-82B8-864F48D7C6C5}" destId="{0F906C02-F0AD-4266-8C36-99B04B5D9E90}" srcOrd="1" destOrd="0" presId="urn:microsoft.com/office/officeart/2008/layout/HorizontalMultiLevelHierarchy"/>
    <dgm:cxn modelId="{3AF4F75F-8A8B-4BD0-A7D6-1629C8076960}" type="presParOf" srcId="{0F906C02-F0AD-4266-8C36-99B04B5D9E90}" destId="{27999F1A-BD5D-4E37-A2A7-ED935BA3247E}" srcOrd="0" destOrd="0" presId="urn:microsoft.com/office/officeart/2008/layout/HorizontalMultiLevelHierarchy"/>
    <dgm:cxn modelId="{1F3748F1-03BD-4846-99A6-97AE4C71CE3A}" type="presParOf" srcId="{27999F1A-BD5D-4E37-A2A7-ED935BA3247E}" destId="{EF5949D2-889C-4784-A9DE-00E199EDA415}" srcOrd="0" destOrd="0" presId="urn:microsoft.com/office/officeart/2008/layout/HorizontalMultiLevelHierarchy"/>
    <dgm:cxn modelId="{A45E3D6A-D22B-4F2B-844F-F4384ACEAFA5}" type="presParOf" srcId="{0F906C02-F0AD-4266-8C36-99B04B5D9E90}" destId="{F0952E04-1F6A-4D5D-8317-2A991F38C152}" srcOrd="1" destOrd="0" presId="urn:microsoft.com/office/officeart/2008/layout/HorizontalMultiLevelHierarchy"/>
    <dgm:cxn modelId="{1BD46D5D-9A1A-4EA3-9259-AB92B6ABB6BC}" type="presParOf" srcId="{F0952E04-1F6A-4D5D-8317-2A991F38C152}" destId="{51EF5DD6-515B-4F0E-A4D8-FD18177D6C1F}" srcOrd="0" destOrd="0" presId="urn:microsoft.com/office/officeart/2008/layout/HorizontalMultiLevelHierarchy"/>
    <dgm:cxn modelId="{FD537BC8-A8C9-4E4F-A12F-0ECD0F1CD80A}" type="presParOf" srcId="{F0952E04-1F6A-4D5D-8317-2A991F38C152}" destId="{8621DE96-B8DD-4C9E-9C39-B7E472C7AA35}" srcOrd="1" destOrd="0" presId="urn:microsoft.com/office/officeart/2008/layout/HorizontalMultiLevelHierarchy"/>
    <dgm:cxn modelId="{5CA99D05-9E00-4DEF-B135-8BC3F120C126}" type="presParOf" srcId="{0F906C02-F0AD-4266-8C36-99B04B5D9E90}" destId="{CED3EC64-1AFA-4103-8124-5F7EEFD64E18}" srcOrd="2" destOrd="0" presId="urn:microsoft.com/office/officeart/2008/layout/HorizontalMultiLevelHierarchy"/>
    <dgm:cxn modelId="{59FBD1C1-7125-4356-AF35-526448B0A9D5}" type="presParOf" srcId="{CED3EC64-1AFA-4103-8124-5F7EEFD64E18}" destId="{9385C6D9-A3FE-4347-A82B-B24D7B50CA22}" srcOrd="0" destOrd="0" presId="urn:microsoft.com/office/officeart/2008/layout/HorizontalMultiLevelHierarchy"/>
    <dgm:cxn modelId="{627381EF-931A-47A7-A309-88355C9D3577}" type="presParOf" srcId="{0F906C02-F0AD-4266-8C36-99B04B5D9E90}" destId="{B9AA67BC-5A12-43B3-921E-9206C9162450}" srcOrd="3" destOrd="0" presId="urn:microsoft.com/office/officeart/2008/layout/HorizontalMultiLevelHierarchy"/>
    <dgm:cxn modelId="{4C345487-3524-49C3-B7EC-C9DBAA19C7C5}" type="presParOf" srcId="{B9AA67BC-5A12-43B3-921E-9206C9162450}" destId="{6D8A829B-4043-4A38-8470-99BF61F74E26}" srcOrd="0" destOrd="0" presId="urn:microsoft.com/office/officeart/2008/layout/HorizontalMultiLevelHierarchy"/>
    <dgm:cxn modelId="{FC947F75-52B7-48AC-8AC4-9B777EBC0F81}" type="presParOf" srcId="{B9AA67BC-5A12-43B3-921E-9206C9162450}" destId="{5234803B-136E-47B0-BB25-3333658972C7}" srcOrd="1" destOrd="0" presId="urn:microsoft.com/office/officeart/2008/layout/HorizontalMultiLevelHierarchy"/>
    <dgm:cxn modelId="{4A6A2840-F56A-4125-8FDB-13D49B898E00}" type="presParOf" srcId="{0F906C02-F0AD-4266-8C36-99B04B5D9E90}" destId="{FA42B3BF-EB98-4E4F-A578-B5A56161C2AC}" srcOrd="4" destOrd="0" presId="urn:microsoft.com/office/officeart/2008/layout/HorizontalMultiLevelHierarchy"/>
    <dgm:cxn modelId="{B9F7A601-ADB5-4984-9721-8010E9D4F296}" type="presParOf" srcId="{FA42B3BF-EB98-4E4F-A578-B5A56161C2AC}" destId="{1F48E68A-7AFD-467D-95D3-5B6E68E4AE7C}" srcOrd="0" destOrd="0" presId="urn:microsoft.com/office/officeart/2008/layout/HorizontalMultiLevelHierarchy"/>
    <dgm:cxn modelId="{39778A9C-D80C-42AA-BF17-8B2E426E72C1}" type="presParOf" srcId="{0F906C02-F0AD-4266-8C36-99B04B5D9E90}" destId="{E8D1591C-F8E9-4EB5-9158-0AAD507CA866}" srcOrd="5" destOrd="0" presId="urn:microsoft.com/office/officeart/2008/layout/HorizontalMultiLevelHierarchy"/>
    <dgm:cxn modelId="{BB621122-D3A2-42C4-9C4D-CE23CD5E0043}" type="presParOf" srcId="{E8D1591C-F8E9-4EB5-9158-0AAD507CA866}" destId="{27DCCCE5-391E-4E33-A7DD-22806D362E43}" srcOrd="0" destOrd="0" presId="urn:microsoft.com/office/officeart/2008/layout/HorizontalMultiLevelHierarchy"/>
    <dgm:cxn modelId="{4DA2FC1D-E25F-4558-99D3-E27DCC22DD70}" type="presParOf" srcId="{E8D1591C-F8E9-4EB5-9158-0AAD507CA866}" destId="{6A9E7B17-C0B0-495E-A1F7-6EE967026E64}"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69425-4CBB-4F15-A965-D305B593347B}">
      <dsp:nvSpPr>
        <dsp:cNvPr id="0" name=""/>
        <dsp:cNvSpPr/>
      </dsp:nvSpPr>
      <dsp:spPr>
        <a:xfrm>
          <a:off x="2003" y="1274612"/>
          <a:ext cx="2010437" cy="2010437"/>
        </a:xfrm>
        <a:prstGeom prst="ellipse">
          <a:avLst/>
        </a:prstGeom>
        <a:solidFill>
          <a:srgbClr val="C00000">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0641" tIns="22860" rIns="110641" bIns="22860" numCol="1" spcCol="1270" anchor="ctr" anchorCtr="0">
          <a:noAutofit/>
        </a:bodyPr>
        <a:lstStyle/>
        <a:p>
          <a:pPr lvl="0" algn="ctr" defTabSz="800100" rtl="1">
            <a:lnSpc>
              <a:spcPct val="90000"/>
            </a:lnSpc>
            <a:spcBef>
              <a:spcPct val="0"/>
            </a:spcBef>
            <a:spcAft>
              <a:spcPct val="35000"/>
            </a:spcAft>
          </a:pPr>
          <a:r>
            <a:rPr lang="ar-SA" sz="1800" b="1" kern="1200" dirty="0" smtClean="0">
              <a:solidFill>
                <a:schemeClr val="bg1"/>
              </a:solidFill>
              <a:cs typeface="B Nazanin" panose="00000400000000000000" pitchFamily="2" charset="-78"/>
            </a:rPr>
            <a:t>بافت</a:t>
          </a:r>
          <a:r>
            <a:rPr lang="fa-IR" sz="1800" b="1" kern="1200" dirty="0" smtClean="0">
              <a:solidFill>
                <a:schemeClr val="bg1"/>
              </a:solidFill>
              <a:cs typeface="B Nazanin" panose="00000400000000000000" pitchFamily="2" charset="-78"/>
            </a:rPr>
            <a:t> های</a:t>
          </a:r>
          <a:r>
            <a:rPr lang="ar-SA" sz="1800" b="1" kern="1200" dirty="0" smtClean="0">
              <a:solidFill>
                <a:schemeClr val="bg1"/>
              </a:solidFill>
              <a:cs typeface="B Nazanin" panose="00000400000000000000" pitchFamily="2" charset="-78"/>
            </a:rPr>
            <a:t> حاشیه</a:t>
          </a:r>
          <a:r>
            <a:rPr lang="en-US" sz="1800" b="1" kern="1200" dirty="0" smtClean="0">
              <a:solidFill>
                <a:schemeClr val="bg1"/>
              </a:solidFill>
              <a:cs typeface="B Nazanin" panose="00000400000000000000" pitchFamily="2" charset="-78"/>
            </a:rPr>
            <a:t> </a:t>
          </a:r>
          <a:r>
            <a:rPr lang="ar-SA" sz="1800" b="1" kern="1200" dirty="0" smtClean="0">
              <a:solidFill>
                <a:schemeClr val="bg1"/>
              </a:solidFill>
              <a:cs typeface="B Nazanin" panose="00000400000000000000" pitchFamily="2" charset="-78"/>
            </a:rPr>
            <a:t>ای</a:t>
          </a:r>
          <a:r>
            <a:rPr lang="en-US" sz="1800" b="1" kern="1200" dirty="0" smtClean="0">
              <a:solidFill>
                <a:schemeClr val="bg1"/>
              </a:solidFill>
              <a:cs typeface="B Nazanin" panose="00000400000000000000" pitchFamily="2" charset="-78"/>
            </a:rPr>
            <a:t> </a:t>
          </a:r>
          <a:r>
            <a:rPr lang="ar-SA" sz="1800" b="1" kern="1200" dirty="0" smtClean="0">
              <a:solidFill>
                <a:schemeClr val="bg1"/>
              </a:solidFill>
              <a:cs typeface="B Nazanin" panose="00000400000000000000" pitchFamily="2" charset="-78"/>
            </a:rPr>
            <a:t>(سکونتگاه های غیررسمی)</a:t>
          </a:r>
          <a:endParaRPr lang="en-US" sz="1800" b="1" kern="1200" dirty="0">
            <a:solidFill>
              <a:schemeClr val="bg1"/>
            </a:solidFill>
            <a:cs typeface="B Nazanin" panose="00000400000000000000" pitchFamily="2" charset="-78"/>
          </a:endParaRPr>
        </a:p>
      </dsp:txBody>
      <dsp:txXfrm>
        <a:off x="296425" y="1569034"/>
        <a:ext cx="1421593" cy="1421593"/>
      </dsp:txXfrm>
    </dsp:sp>
    <dsp:sp modelId="{A682514D-A190-427C-8DBB-CA71B378FD28}">
      <dsp:nvSpPr>
        <dsp:cNvPr id="0" name=""/>
        <dsp:cNvSpPr/>
      </dsp:nvSpPr>
      <dsp:spPr>
        <a:xfrm>
          <a:off x="1623775" y="1274612"/>
          <a:ext cx="2010437" cy="2010437"/>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0641" tIns="25400" rIns="110641" bIns="25400" numCol="1" spcCol="1270" anchor="ctr" anchorCtr="0">
          <a:noAutofit/>
        </a:bodyPr>
        <a:lstStyle/>
        <a:p>
          <a:pPr lvl="0" algn="ctr" defTabSz="889000">
            <a:lnSpc>
              <a:spcPct val="90000"/>
            </a:lnSpc>
            <a:spcBef>
              <a:spcPct val="0"/>
            </a:spcBef>
            <a:spcAft>
              <a:spcPct val="35000"/>
            </a:spcAft>
          </a:pPr>
          <a:r>
            <a:rPr lang="ar-SA" sz="2000" kern="1200" dirty="0" smtClean="0">
              <a:cs typeface="B Nazanin" panose="00000400000000000000" pitchFamily="2" charset="-78"/>
            </a:rPr>
            <a:t>بافت</a:t>
          </a:r>
          <a:r>
            <a:rPr lang="fa-IR" sz="2000" kern="1200" dirty="0" smtClean="0">
              <a:cs typeface="B Nazanin" panose="00000400000000000000" pitchFamily="2" charset="-78"/>
            </a:rPr>
            <a:t> </a:t>
          </a:r>
          <a:r>
            <a:rPr lang="ar-SA" sz="2000" kern="1200" dirty="0" smtClean="0">
              <a:cs typeface="B Nazanin" panose="00000400000000000000" pitchFamily="2" charset="-78"/>
            </a:rPr>
            <a:t>های فرسوده روستایی- شهری</a:t>
          </a:r>
          <a:endParaRPr lang="en-US" sz="2000" kern="1200" dirty="0">
            <a:cs typeface="B Nazanin" panose="00000400000000000000" pitchFamily="2" charset="-78"/>
          </a:endParaRPr>
        </a:p>
      </dsp:txBody>
      <dsp:txXfrm>
        <a:off x="1918197" y="1569034"/>
        <a:ext cx="1421593" cy="1421593"/>
      </dsp:txXfrm>
    </dsp:sp>
    <dsp:sp modelId="{7A657E7B-590C-4373-AE97-2AA3345F39DA}">
      <dsp:nvSpPr>
        <dsp:cNvPr id="0" name=""/>
        <dsp:cNvSpPr/>
      </dsp:nvSpPr>
      <dsp:spPr>
        <a:xfrm>
          <a:off x="3232125" y="1274612"/>
          <a:ext cx="2010437" cy="2010437"/>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0641" tIns="25400" rIns="110641" bIns="25400" numCol="1" spcCol="1270" anchor="ctr" anchorCtr="0">
          <a:noAutofit/>
        </a:bodyPr>
        <a:lstStyle/>
        <a:p>
          <a:pPr lvl="0" algn="ctr" defTabSz="889000">
            <a:lnSpc>
              <a:spcPct val="90000"/>
            </a:lnSpc>
            <a:spcBef>
              <a:spcPct val="0"/>
            </a:spcBef>
            <a:spcAft>
              <a:spcPct val="35000"/>
            </a:spcAft>
          </a:pPr>
          <a:r>
            <a:rPr lang="ar-SA" sz="2000" kern="1200" dirty="0" smtClean="0">
              <a:cs typeface="B Nazanin" panose="00000400000000000000" pitchFamily="2" charset="-78"/>
            </a:rPr>
            <a:t>بافت فرسوده فاقد میراث  شهری</a:t>
          </a:r>
          <a:endParaRPr lang="en-US" sz="2000" kern="1200" dirty="0">
            <a:cs typeface="B Nazanin" panose="00000400000000000000" pitchFamily="2" charset="-78"/>
          </a:endParaRPr>
        </a:p>
      </dsp:txBody>
      <dsp:txXfrm>
        <a:off x="3526547" y="1569034"/>
        <a:ext cx="1421593" cy="1421593"/>
      </dsp:txXfrm>
    </dsp:sp>
    <dsp:sp modelId="{EE17C8CF-7143-455B-90D9-03B36DEC34EF}">
      <dsp:nvSpPr>
        <dsp:cNvPr id="0" name=""/>
        <dsp:cNvSpPr/>
      </dsp:nvSpPr>
      <dsp:spPr>
        <a:xfrm>
          <a:off x="4827053" y="1274612"/>
          <a:ext cx="2010437" cy="2010437"/>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10641" tIns="25400" rIns="110641" bIns="25400" numCol="1" spcCol="1270" anchor="ctr" anchorCtr="0">
          <a:noAutofit/>
        </a:bodyPr>
        <a:lstStyle/>
        <a:p>
          <a:pPr lvl="0" algn="ctr" defTabSz="889000">
            <a:lnSpc>
              <a:spcPct val="90000"/>
            </a:lnSpc>
            <a:spcBef>
              <a:spcPct val="0"/>
            </a:spcBef>
            <a:spcAft>
              <a:spcPct val="35000"/>
            </a:spcAft>
          </a:pPr>
          <a:r>
            <a:rPr lang="ar-SA" sz="2000" kern="1200" dirty="0" smtClean="0">
              <a:cs typeface="B Nazanin" panose="00000400000000000000" pitchFamily="2" charset="-78"/>
            </a:rPr>
            <a:t>بافت فرسوده دارای میراث شهری</a:t>
          </a:r>
          <a:endParaRPr lang="en-US" sz="2000" kern="1200" dirty="0">
            <a:cs typeface="B Nazanin" panose="00000400000000000000" pitchFamily="2" charset="-78"/>
          </a:endParaRPr>
        </a:p>
      </dsp:txBody>
      <dsp:txXfrm>
        <a:off x="5121475" y="1569034"/>
        <a:ext cx="1421593" cy="1421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42B3BF-EB98-4E4F-A578-B5A56161C2AC}">
      <dsp:nvSpPr>
        <dsp:cNvPr id="0" name=""/>
        <dsp:cNvSpPr/>
      </dsp:nvSpPr>
      <dsp:spPr>
        <a:xfrm>
          <a:off x="4238187" y="2032000"/>
          <a:ext cx="506536" cy="965199"/>
        </a:xfrm>
        <a:custGeom>
          <a:avLst/>
          <a:gdLst/>
          <a:ahLst/>
          <a:cxnLst/>
          <a:rect l="0" t="0" r="0" b="0"/>
          <a:pathLst>
            <a:path>
              <a:moveTo>
                <a:pt x="506536" y="0"/>
              </a:moveTo>
              <a:lnTo>
                <a:pt x="253268" y="0"/>
              </a:lnTo>
              <a:lnTo>
                <a:pt x="253268" y="965199"/>
              </a:lnTo>
              <a:lnTo>
                <a:pt x="0" y="965199"/>
              </a:lnTo>
            </a:path>
          </a:pathLst>
        </a:custGeom>
        <a:no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933450">
            <a:lnSpc>
              <a:spcPct val="90000"/>
            </a:lnSpc>
            <a:spcBef>
              <a:spcPct val="0"/>
            </a:spcBef>
            <a:spcAft>
              <a:spcPct val="35000"/>
            </a:spcAft>
          </a:pPr>
          <a:endParaRPr lang="en-US" sz="2100" kern="1200">
            <a:cs typeface="B Nazanin" panose="00000400000000000000" pitchFamily="2" charset="-78"/>
          </a:endParaRPr>
        </a:p>
      </dsp:txBody>
      <dsp:txXfrm>
        <a:off x="4464204" y="2487348"/>
        <a:ext cx="54502" cy="54502"/>
      </dsp:txXfrm>
    </dsp:sp>
    <dsp:sp modelId="{CED3EC64-1AFA-4103-8124-5F7EEFD64E18}">
      <dsp:nvSpPr>
        <dsp:cNvPr id="0" name=""/>
        <dsp:cNvSpPr/>
      </dsp:nvSpPr>
      <dsp:spPr>
        <a:xfrm>
          <a:off x="4238187" y="1986280"/>
          <a:ext cx="506536" cy="91440"/>
        </a:xfrm>
        <a:custGeom>
          <a:avLst/>
          <a:gdLst/>
          <a:ahLst/>
          <a:cxnLst/>
          <a:rect l="0" t="0" r="0" b="0"/>
          <a:pathLst>
            <a:path>
              <a:moveTo>
                <a:pt x="506536" y="45720"/>
              </a:moveTo>
              <a:lnTo>
                <a:pt x="0" y="45720"/>
              </a:lnTo>
            </a:path>
          </a:pathLst>
        </a:custGeom>
        <a:no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933450">
            <a:lnSpc>
              <a:spcPct val="90000"/>
            </a:lnSpc>
            <a:spcBef>
              <a:spcPct val="0"/>
            </a:spcBef>
            <a:spcAft>
              <a:spcPct val="35000"/>
            </a:spcAft>
          </a:pPr>
          <a:endParaRPr lang="en-US" sz="2100" kern="1200">
            <a:cs typeface="B Nazanin" panose="00000400000000000000" pitchFamily="2" charset="-78"/>
          </a:endParaRPr>
        </a:p>
      </dsp:txBody>
      <dsp:txXfrm>
        <a:off x="4478792" y="2019336"/>
        <a:ext cx="25326" cy="25326"/>
      </dsp:txXfrm>
    </dsp:sp>
    <dsp:sp modelId="{27999F1A-BD5D-4E37-A2A7-ED935BA3247E}">
      <dsp:nvSpPr>
        <dsp:cNvPr id="0" name=""/>
        <dsp:cNvSpPr/>
      </dsp:nvSpPr>
      <dsp:spPr>
        <a:xfrm>
          <a:off x="4238187" y="1066799"/>
          <a:ext cx="506536" cy="965200"/>
        </a:xfrm>
        <a:custGeom>
          <a:avLst/>
          <a:gdLst/>
          <a:ahLst/>
          <a:cxnLst/>
          <a:rect l="0" t="0" r="0" b="0"/>
          <a:pathLst>
            <a:path>
              <a:moveTo>
                <a:pt x="506536" y="965200"/>
              </a:moveTo>
              <a:lnTo>
                <a:pt x="253268" y="965200"/>
              </a:lnTo>
              <a:lnTo>
                <a:pt x="253268" y="0"/>
              </a:lnTo>
              <a:lnTo>
                <a:pt x="0" y="0"/>
              </a:lnTo>
            </a:path>
          </a:pathLst>
        </a:custGeom>
        <a:noFill/>
        <a:ln w="12700" cap="flat" cmpd="sng" algn="ctr">
          <a:solidFill>
            <a:schemeClr val="accent3">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933450">
            <a:lnSpc>
              <a:spcPct val="90000"/>
            </a:lnSpc>
            <a:spcBef>
              <a:spcPct val="0"/>
            </a:spcBef>
            <a:spcAft>
              <a:spcPct val="35000"/>
            </a:spcAft>
          </a:pPr>
          <a:endParaRPr lang="en-US" sz="2100" kern="1200">
            <a:cs typeface="B Nazanin" panose="00000400000000000000" pitchFamily="2" charset="-78"/>
          </a:endParaRPr>
        </a:p>
      </dsp:txBody>
      <dsp:txXfrm>
        <a:off x="4464204" y="1522148"/>
        <a:ext cx="54502" cy="54502"/>
      </dsp:txXfrm>
    </dsp:sp>
    <dsp:sp modelId="{14063546-9EAA-4135-B9C1-AEE65B084FDD}">
      <dsp:nvSpPr>
        <dsp:cNvPr id="0" name=""/>
        <dsp:cNvSpPr/>
      </dsp:nvSpPr>
      <dsp:spPr>
        <a:xfrm rot="5400000">
          <a:off x="3674286" y="1645920"/>
          <a:ext cx="2913034" cy="772160"/>
        </a:xfrm>
        <a:prstGeom prst="rect">
          <a:avLst/>
        </a:prstGeom>
        <a:solidFill>
          <a:srgbClr val="990000">
            <a:alpha val="8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fa-IR" sz="2100" kern="1200" dirty="0" smtClean="0">
              <a:cs typeface="B Nazanin" panose="00000400000000000000" pitchFamily="2" charset="-78"/>
            </a:rPr>
            <a:t>براساس محل سکونت اولیه</a:t>
          </a:r>
          <a:endParaRPr lang="en-US" sz="2100" kern="1200" dirty="0">
            <a:cs typeface="B Nazanin" panose="00000400000000000000" pitchFamily="2" charset="-78"/>
          </a:endParaRPr>
        </a:p>
      </dsp:txBody>
      <dsp:txXfrm>
        <a:off x="3674286" y="1645920"/>
        <a:ext cx="2913034" cy="772160"/>
      </dsp:txXfrm>
    </dsp:sp>
    <dsp:sp modelId="{51EF5DD6-515B-4F0E-A4D8-FD18177D6C1F}">
      <dsp:nvSpPr>
        <dsp:cNvPr id="0" name=""/>
        <dsp:cNvSpPr/>
      </dsp:nvSpPr>
      <dsp:spPr>
        <a:xfrm>
          <a:off x="579116" y="680719"/>
          <a:ext cx="3659071" cy="772160"/>
        </a:xfrm>
        <a:prstGeom prst="rect">
          <a:avLst/>
        </a:prstGeom>
        <a:solidFill>
          <a:schemeClr val="accent3">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1"/>
              </a:solidFill>
              <a:cs typeface="B Nazanin" panose="00000400000000000000" pitchFamily="2" charset="-78"/>
            </a:rPr>
            <a:t>حاشیه نشینی بومی</a:t>
          </a:r>
          <a:endParaRPr lang="en-US" sz="2100" kern="1200" dirty="0">
            <a:solidFill>
              <a:schemeClr val="tx1"/>
            </a:solidFill>
            <a:cs typeface="B Nazanin" panose="00000400000000000000" pitchFamily="2" charset="-78"/>
          </a:endParaRPr>
        </a:p>
      </dsp:txBody>
      <dsp:txXfrm>
        <a:off x="579116" y="680719"/>
        <a:ext cx="3659071" cy="772160"/>
      </dsp:txXfrm>
    </dsp:sp>
    <dsp:sp modelId="{6D8A829B-4043-4A38-8470-99BF61F74E26}">
      <dsp:nvSpPr>
        <dsp:cNvPr id="0" name=""/>
        <dsp:cNvSpPr/>
      </dsp:nvSpPr>
      <dsp:spPr>
        <a:xfrm>
          <a:off x="579116" y="1645920"/>
          <a:ext cx="3659071" cy="772160"/>
        </a:xfrm>
        <a:prstGeom prst="rect">
          <a:avLst/>
        </a:prstGeom>
        <a:solidFill>
          <a:schemeClr val="accent3">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1"/>
              </a:solidFill>
              <a:cs typeface="B Nazanin" panose="00000400000000000000" pitchFamily="2" charset="-78"/>
            </a:rPr>
            <a:t>حاشیه نشینی غیربومی داخلی</a:t>
          </a:r>
          <a:endParaRPr lang="en-US" sz="2100" kern="1200" dirty="0">
            <a:solidFill>
              <a:schemeClr val="tx1"/>
            </a:solidFill>
            <a:cs typeface="B Nazanin" panose="00000400000000000000" pitchFamily="2" charset="-78"/>
          </a:endParaRPr>
        </a:p>
      </dsp:txBody>
      <dsp:txXfrm>
        <a:off x="579116" y="1645920"/>
        <a:ext cx="3659071" cy="772160"/>
      </dsp:txXfrm>
    </dsp:sp>
    <dsp:sp modelId="{27DCCCE5-391E-4E33-A7DD-22806D362E43}">
      <dsp:nvSpPr>
        <dsp:cNvPr id="0" name=""/>
        <dsp:cNvSpPr/>
      </dsp:nvSpPr>
      <dsp:spPr>
        <a:xfrm>
          <a:off x="579116" y="2611119"/>
          <a:ext cx="3659071" cy="772160"/>
        </a:xfrm>
        <a:prstGeom prst="rect">
          <a:avLst/>
        </a:prstGeom>
        <a:solidFill>
          <a:schemeClr val="accent3">
            <a:alpha val="7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ar-SA" sz="2100" kern="1200" dirty="0" smtClean="0">
              <a:solidFill>
                <a:schemeClr val="tx1"/>
              </a:solidFill>
              <a:cs typeface="B Nazanin" panose="00000400000000000000" pitchFamily="2" charset="-78"/>
            </a:rPr>
            <a:t>حاشیه نشینی دوگانه</a:t>
          </a:r>
          <a:r>
            <a:rPr lang="fa-IR" sz="2100" kern="1200" dirty="0" smtClean="0">
              <a:solidFill>
                <a:schemeClr val="tx1"/>
              </a:solidFill>
              <a:cs typeface="B Nazanin" panose="00000400000000000000" pitchFamily="2" charset="-78"/>
            </a:rPr>
            <a:t> / مضاعف</a:t>
          </a:r>
          <a:endParaRPr lang="en-US" sz="2100" kern="1200" dirty="0">
            <a:solidFill>
              <a:schemeClr val="tx1"/>
            </a:solidFill>
            <a:cs typeface="B Nazanin" panose="00000400000000000000" pitchFamily="2" charset="-78"/>
          </a:endParaRPr>
        </a:p>
      </dsp:txBody>
      <dsp:txXfrm>
        <a:off x="579116" y="2611119"/>
        <a:ext cx="3659071" cy="77216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85A22B29-B38D-4238-9CDF-4676F09B6416}" type="datetimeFigureOut">
              <a:rPr lang="fa-IR" smtClean="0"/>
              <a:t>27/02/1441</a:t>
            </a:fld>
            <a:endParaRPr lang="fa-I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182234A5-D61B-4248-998D-9F1109A72A0E}" type="slidenum">
              <a:rPr lang="fa-IR" smtClean="0"/>
              <a:t>‹#›</a:t>
            </a:fld>
            <a:endParaRPr lang="fa-IR"/>
          </a:p>
        </p:txBody>
      </p:sp>
    </p:spTree>
    <p:extLst>
      <p:ext uri="{BB962C8B-B14F-4D97-AF65-F5344CB8AC3E}">
        <p14:creationId xmlns:p14="http://schemas.microsoft.com/office/powerpoint/2010/main" val="61330214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3ABF74-7BFD-4140-AC09-319560FAE276}" type="datetimeFigureOut">
              <a:rPr lang="en-US" smtClean="0"/>
              <a:t>10/26/2019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94C80E-B5EB-4DD9-87C0-50C256FCB309}" type="slidenum">
              <a:rPr lang="en-US" smtClean="0"/>
              <a:t>‹#›</a:t>
            </a:fld>
            <a:endParaRPr lang="en-US"/>
          </a:p>
        </p:txBody>
      </p:sp>
    </p:spTree>
    <p:extLst>
      <p:ext uri="{BB962C8B-B14F-4D97-AF65-F5344CB8AC3E}">
        <p14:creationId xmlns:p14="http://schemas.microsoft.com/office/powerpoint/2010/main" val="325772188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4973E7C-4EF2-4B15-AFD2-6ECD5B3E7905}" type="datetime1">
              <a:rPr lang="en-US" smtClean="0"/>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3510231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02D922-4741-47BB-8469-2265986AB5CE}" type="datetime1">
              <a:rPr lang="en-US" smtClean="0"/>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1557673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A41111A-6941-4822-A739-7B23F8125796}" type="datetime1">
              <a:rPr lang="en-US" smtClean="0"/>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2043463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195565-777B-4E6A-8AAA-067AD58AEDE3}" type="datetime1">
              <a:rPr lang="en-US" smtClean="0"/>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4186347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104153C-8D66-49B3-92BC-6FD2F0A01EC2}" type="datetime1">
              <a:rPr lang="en-US" smtClean="0"/>
              <a:t>10/26/2019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689849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F9B43F6-4A77-49C8-9B4C-80438AF2FF08}" type="datetime1">
              <a:rPr lang="en-US" smtClean="0"/>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354342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A56AB0B-1DAE-40C5-A1A7-B6C2F11DD194}" type="datetime1">
              <a:rPr lang="en-US" smtClean="0"/>
              <a:t>10/26/2019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770191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1EDDB5C-0B2C-4F74-9873-E6CEB5A45E90}" type="datetime1">
              <a:rPr lang="en-US" smtClean="0"/>
              <a:t>10/26/2019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4135282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3FF413-7457-4799-933D-9C9C4E79FDB1}" type="datetime1">
              <a:rPr lang="en-US" smtClean="0"/>
              <a:t>10/26/2019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2986471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6A8693D-EB57-459A-9C9C-30FB4EB4129E}" type="datetime1">
              <a:rPr lang="en-US" smtClean="0"/>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811638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2C37B2E-73CD-49A3-A097-C3FDB2931E8F}" type="datetime1">
              <a:rPr lang="en-US" smtClean="0"/>
              <a:t>10/26/2019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532BB8-FA1D-4034-9E92-102D3EEBC281}" type="slidenum">
              <a:rPr lang="en-US" smtClean="0"/>
              <a:t>‹#›</a:t>
            </a:fld>
            <a:endParaRPr lang="en-US"/>
          </a:p>
        </p:txBody>
      </p:sp>
    </p:spTree>
    <p:extLst>
      <p:ext uri="{BB962C8B-B14F-4D97-AF65-F5344CB8AC3E}">
        <p14:creationId xmlns:p14="http://schemas.microsoft.com/office/powerpoint/2010/main" val="1119490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FD8920-649C-4B65-9E84-70BC71BD18A0}" type="datetime1">
              <a:rPr lang="en-US" smtClean="0"/>
              <a:t>10/26/2019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32BB8-FA1D-4034-9E92-102D3EEBC281}" type="slidenum">
              <a:rPr lang="en-US" smtClean="0"/>
              <a:t>‹#›</a:t>
            </a:fld>
            <a:endParaRPr lang="en-US"/>
          </a:p>
        </p:txBody>
      </p:sp>
    </p:spTree>
    <p:extLst>
      <p:ext uri="{BB962C8B-B14F-4D97-AF65-F5344CB8AC3E}">
        <p14:creationId xmlns:p14="http://schemas.microsoft.com/office/powerpoint/2010/main" val="2918110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037348"/>
            <a:ext cx="9144000" cy="1639302"/>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07000"/>
              </a:lnSpc>
              <a:spcAft>
                <a:spcPts val="800"/>
              </a:spcAft>
            </a:pPr>
            <a:r>
              <a:rPr lang="fa-IR" sz="2800" b="1" dirty="0">
                <a:latin typeface="Calibri" panose="020F0502020204030204" pitchFamily="34" charset="0"/>
                <a:ea typeface="Calibri" panose="020F0502020204030204" pitchFamily="34" charset="0"/>
                <a:cs typeface="B Nazanin" panose="00000400000000000000" pitchFamily="2" charset="-78"/>
              </a:rPr>
              <a:t>مقایسه تطبیقی سطوح </a:t>
            </a:r>
            <a:r>
              <a:rPr lang="fa-IR" sz="2800" b="1" dirty="0" smtClean="0">
                <a:latin typeface="Calibri" panose="020F0502020204030204" pitchFamily="34" charset="0"/>
                <a:ea typeface="Calibri" panose="020F0502020204030204" pitchFamily="34" charset="0"/>
                <a:cs typeface="B Nazanin" panose="00000400000000000000" pitchFamily="2" charset="-78"/>
              </a:rPr>
              <a:t>خدمات رسانی در </a:t>
            </a:r>
            <a:r>
              <a:rPr lang="fa-IR" sz="2800" b="1" dirty="0">
                <a:latin typeface="Calibri" panose="020F0502020204030204" pitchFamily="34" charset="0"/>
                <a:ea typeface="Calibri" panose="020F0502020204030204" pitchFamily="34" charset="0"/>
                <a:cs typeface="B Nazanin" panose="00000400000000000000" pitchFamily="2" charset="-78"/>
              </a:rPr>
              <a:t>محلات حاشیه ای </a:t>
            </a:r>
            <a:endParaRPr lang="fa-IR" sz="2800" b="1" dirty="0" smtClean="0">
              <a:latin typeface="Calibri" panose="020F0502020204030204" pitchFamily="34" charset="0"/>
              <a:ea typeface="Calibri" panose="020F0502020204030204" pitchFamily="34" charset="0"/>
              <a:cs typeface="B Nazanin" panose="00000400000000000000" pitchFamily="2" charset="-78"/>
            </a:endParaRPr>
          </a:p>
          <a:p>
            <a:pPr algn="ctr" rtl="1">
              <a:lnSpc>
                <a:spcPct val="107000"/>
              </a:lnSpc>
              <a:spcAft>
                <a:spcPts val="800"/>
              </a:spcAft>
            </a:pPr>
            <a:r>
              <a:rPr lang="fa-IR" sz="2800" b="1" dirty="0" smtClean="0">
                <a:latin typeface="Calibri" panose="020F0502020204030204" pitchFamily="34" charset="0"/>
                <a:ea typeface="Calibri" panose="020F0502020204030204" pitchFamily="34" charset="0"/>
                <a:cs typeface="B Nazanin" panose="00000400000000000000" pitchFamily="2" charset="-78"/>
              </a:rPr>
              <a:t>و </a:t>
            </a:r>
            <a:r>
              <a:rPr lang="fa-IR" sz="2800" b="1" dirty="0">
                <a:latin typeface="Calibri" panose="020F0502020204030204" pitchFamily="34" charset="0"/>
                <a:ea typeface="Calibri" panose="020F0502020204030204" pitchFamily="34" charset="0"/>
                <a:cs typeface="B Nazanin" panose="00000400000000000000" pitchFamily="2" charset="-78"/>
              </a:rPr>
              <a:t>بافت فرسوده مرکزی</a:t>
            </a:r>
            <a:endParaRPr lang="en-US" dirty="0">
              <a:latin typeface="Calibri" panose="020F0502020204030204" pitchFamily="34" charset="0"/>
              <a:ea typeface="Calibri" panose="020F0502020204030204" pitchFamily="34" charset="0"/>
              <a:cs typeface="Arial" panose="020B0604020202020204" pitchFamily="34" charset="0"/>
            </a:endParaRPr>
          </a:p>
          <a:p>
            <a:pPr algn="ctr" rtl="1">
              <a:lnSpc>
                <a:spcPct val="107000"/>
              </a:lnSpc>
              <a:spcAft>
                <a:spcPts val="800"/>
              </a:spcAft>
            </a:pPr>
            <a:r>
              <a:rPr lang="fa-IR" sz="2400" b="1" dirty="0">
                <a:latin typeface="Calibri" panose="020F0502020204030204" pitchFamily="34" charset="0"/>
                <a:ea typeface="Calibri" panose="020F0502020204030204" pitchFamily="34" charset="0"/>
                <a:cs typeface="B Nazanin" panose="00000400000000000000" pitchFamily="2" charset="-78"/>
              </a:rPr>
              <a:t>نمونه موردی: محلات گلشهر و عیدگاه در شهر مشهد</a:t>
            </a:r>
            <a:endParaRPr lang="en-US" dirty="0">
              <a:latin typeface="Calibri" panose="020F0502020204030204" pitchFamily="34" charset="0"/>
              <a:ea typeface="Calibri" panose="020F0502020204030204" pitchFamily="34" charset="0"/>
              <a:cs typeface="Arial" panose="020B0604020202020204" pitchFamily="34" charset="0"/>
            </a:endParaRPr>
          </a:p>
        </p:txBody>
      </p:sp>
      <p:sp>
        <p:nvSpPr>
          <p:cNvPr id="6" name="Rectangle 5"/>
          <p:cNvSpPr/>
          <p:nvPr/>
        </p:nvSpPr>
        <p:spPr>
          <a:xfrm>
            <a:off x="0" y="6689558"/>
            <a:ext cx="9144000" cy="168442"/>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cs typeface="B Homa" panose="00000400000000000000" pitchFamily="2" charset="-78"/>
            </a:endParaRPr>
          </a:p>
        </p:txBody>
      </p:sp>
      <p:sp>
        <p:nvSpPr>
          <p:cNvPr id="7" name="Rectangle 6"/>
          <p:cNvSpPr/>
          <p:nvPr/>
        </p:nvSpPr>
        <p:spPr>
          <a:xfrm>
            <a:off x="0" y="6545179"/>
            <a:ext cx="9144000" cy="72190"/>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cs typeface="B Homa" panose="00000400000000000000" pitchFamily="2" charset="-78"/>
            </a:endParaRPr>
          </a:p>
        </p:txBody>
      </p:sp>
      <p:sp>
        <p:nvSpPr>
          <p:cNvPr id="2" name="Slide Number Placeholder 1"/>
          <p:cNvSpPr>
            <a:spLocks noGrp="1"/>
          </p:cNvSpPr>
          <p:nvPr>
            <p:ph type="sldNum" sz="quarter" idx="12"/>
          </p:nvPr>
        </p:nvSpPr>
        <p:spPr/>
        <p:txBody>
          <a:bodyPr/>
          <a:lstStyle/>
          <a:p>
            <a:fld id="{8C532BB8-FA1D-4034-9E92-102D3EEBC281}" type="slidenum">
              <a:rPr lang="en-US" smtClean="0"/>
              <a:t>1</a:t>
            </a:fld>
            <a:endParaRPr lang="en-US"/>
          </a:p>
        </p:txBody>
      </p:sp>
    </p:spTree>
    <p:extLst>
      <p:ext uri="{BB962C8B-B14F-4D97-AF65-F5344CB8AC3E}">
        <p14:creationId xmlns:p14="http://schemas.microsoft.com/office/powerpoint/2010/main" val="37325305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rotWithShape="1">
          <a:blip r:embed="rId2" cstate="print">
            <a:graysc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27748" b="671"/>
          <a:stretch/>
        </p:blipFill>
        <p:spPr>
          <a:xfrm>
            <a:off x="1955800" y="0"/>
            <a:ext cx="7188200" cy="6163012"/>
          </a:xfrm>
          <a:prstGeom prst="rect">
            <a:avLst/>
          </a:prstGeom>
        </p:spPr>
      </p:pic>
      <p:sp>
        <p:nvSpPr>
          <p:cNvPr id="11" name="Rectangle 10"/>
          <p:cNvSpPr/>
          <p:nvPr/>
        </p:nvSpPr>
        <p:spPr>
          <a:xfrm rot="16200000">
            <a:off x="-868771" y="3234242"/>
            <a:ext cx="4590325" cy="830997"/>
          </a:xfrm>
          <a:prstGeom prst="rect">
            <a:avLst/>
          </a:prstGeom>
        </p:spPr>
        <p:txBody>
          <a:bodyPr wrap="square">
            <a:spAutoFit/>
          </a:bodyPr>
          <a:lstStyle/>
          <a:p>
            <a:pPr algn="ctr"/>
            <a:r>
              <a:rPr lang="fa-IR" sz="2400" b="1" dirty="0">
                <a:latin typeface="B Nazanin,Bold"/>
                <a:cs typeface="B Nazanin" panose="00000400000000000000" pitchFamily="2" charset="-78"/>
              </a:rPr>
              <a:t>اطلاعات </a:t>
            </a:r>
            <a:r>
              <a:rPr lang="fa-IR" sz="2400" b="1" dirty="0" smtClean="0">
                <a:latin typeface="B Nazanin,Bold"/>
                <a:cs typeface="B Nazanin" panose="00000400000000000000" pitchFamily="2" charset="-78"/>
              </a:rPr>
              <a:t>بافت </a:t>
            </a:r>
            <a:r>
              <a:rPr lang="fa-IR" sz="2400" b="1" dirty="0">
                <a:latin typeface="B Nazanin,Bold"/>
                <a:cs typeface="B Nazanin" panose="00000400000000000000" pitchFamily="2" charset="-78"/>
              </a:rPr>
              <a:t>های </a:t>
            </a:r>
            <a:r>
              <a:rPr lang="fa-IR" sz="2400" b="1" dirty="0" smtClean="0">
                <a:latin typeface="B Nazanin,Bold"/>
                <a:cs typeface="B Nazanin" panose="00000400000000000000" pitchFamily="2" charset="-78"/>
              </a:rPr>
              <a:t>فرسوده </a:t>
            </a:r>
          </a:p>
          <a:p>
            <a:pPr algn="ctr"/>
            <a:r>
              <a:rPr lang="fa-IR" sz="2400" b="1" dirty="0" smtClean="0">
                <a:latin typeface="B Nazanin,Bold"/>
                <a:cs typeface="B Nazanin" panose="00000400000000000000" pitchFamily="2" charset="-78"/>
              </a:rPr>
              <a:t>براساس جمعیت 1390</a:t>
            </a:r>
            <a:endParaRPr lang="fa-IR" sz="2400" dirty="0">
              <a:cs typeface="B Nazanin" panose="00000400000000000000" pitchFamily="2" charset="-78"/>
            </a:endParaRPr>
          </a:p>
        </p:txBody>
      </p:sp>
      <p:sp>
        <p:nvSpPr>
          <p:cNvPr id="12" name="Rounded Rectangle 11"/>
          <p:cNvSpPr/>
          <p:nvPr/>
        </p:nvSpPr>
        <p:spPr>
          <a:xfrm>
            <a:off x="3987800" y="2120900"/>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34%</a:t>
            </a:r>
            <a:endParaRPr lang="fa-IR" dirty="0">
              <a:solidFill>
                <a:schemeClr val="tx1"/>
              </a:solidFill>
            </a:endParaRPr>
          </a:p>
        </p:txBody>
      </p:sp>
      <p:sp>
        <p:nvSpPr>
          <p:cNvPr id="13" name="Rounded Rectangle 12"/>
          <p:cNvSpPr/>
          <p:nvPr/>
        </p:nvSpPr>
        <p:spPr>
          <a:xfrm>
            <a:off x="3987800" y="2422070"/>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51%</a:t>
            </a:r>
            <a:endParaRPr lang="fa-IR" dirty="0">
              <a:solidFill>
                <a:schemeClr val="tx1"/>
              </a:solidFill>
            </a:endParaRPr>
          </a:p>
        </p:txBody>
      </p:sp>
      <p:sp>
        <p:nvSpPr>
          <p:cNvPr id="14" name="Rounded Rectangle 13"/>
          <p:cNvSpPr/>
          <p:nvPr/>
        </p:nvSpPr>
        <p:spPr>
          <a:xfrm>
            <a:off x="3987800" y="3110806"/>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55%</a:t>
            </a:r>
            <a:endParaRPr lang="fa-IR" dirty="0">
              <a:solidFill>
                <a:schemeClr val="tx1"/>
              </a:solidFill>
            </a:endParaRPr>
          </a:p>
        </p:txBody>
      </p:sp>
      <p:sp>
        <p:nvSpPr>
          <p:cNvPr id="15" name="Rounded Rectangle 14"/>
          <p:cNvSpPr/>
          <p:nvPr/>
        </p:nvSpPr>
        <p:spPr>
          <a:xfrm>
            <a:off x="3987800" y="5461576"/>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77%</a:t>
            </a:r>
            <a:endParaRPr lang="fa-IR" dirty="0">
              <a:solidFill>
                <a:schemeClr val="tx1"/>
              </a:solidFill>
            </a:endParaRPr>
          </a:p>
        </p:txBody>
      </p:sp>
      <p:sp>
        <p:nvSpPr>
          <p:cNvPr id="16" name="Rounded Rectangle 15"/>
          <p:cNvSpPr/>
          <p:nvPr/>
        </p:nvSpPr>
        <p:spPr>
          <a:xfrm>
            <a:off x="8483600" y="2095770"/>
            <a:ext cx="571500" cy="330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7" name="Rounded Rectangle 16"/>
          <p:cNvSpPr/>
          <p:nvPr/>
        </p:nvSpPr>
        <p:spPr>
          <a:xfrm>
            <a:off x="8483600" y="2422070"/>
            <a:ext cx="571500" cy="330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8" name="Rounded Rectangle 17"/>
          <p:cNvSpPr/>
          <p:nvPr/>
        </p:nvSpPr>
        <p:spPr>
          <a:xfrm>
            <a:off x="8483600" y="3098800"/>
            <a:ext cx="571500" cy="330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9" name="Rounded Rectangle 18"/>
          <p:cNvSpPr/>
          <p:nvPr/>
        </p:nvSpPr>
        <p:spPr>
          <a:xfrm>
            <a:off x="8445500" y="5461576"/>
            <a:ext cx="673100" cy="330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20" name="Rounded Rectangle 19"/>
          <p:cNvSpPr/>
          <p:nvPr/>
        </p:nvSpPr>
        <p:spPr>
          <a:xfrm>
            <a:off x="1979749" y="2121170"/>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16%</a:t>
            </a:r>
            <a:endParaRPr lang="fa-IR" dirty="0">
              <a:solidFill>
                <a:schemeClr val="tx1"/>
              </a:solidFill>
            </a:endParaRPr>
          </a:p>
        </p:txBody>
      </p:sp>
      <p:sp>
        <p:nvSpPr>
          <p:cNvPr id="21" name="Rounded Rectangle 20"/>
          <p:cNvSpPr/>
          <p:nvPr/>
        </p:nvSpPr>
        <p:spPr>
          <a:xfrm>
            <a:off x="1979749" y="2422340"/>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28%</a:t>
            </a:r>
            <a:endParaRPr lang="fa-IR" dirty="0">
              <a:solidFill>
                <a:schemeClr val="tx1"/>
              </a:solidFill>
            </a:endParaRPr>
          </a:p>
        </p:txBody>
      </p:sp>
      <p:sp>
        <p:nvSpPr>
          <p:cNvPr id="22" name="Rounded Rectangle 21"/>
          <p:cNvSpPr/>
          <p:nvPr/>
        </p:nvSpPr>
        <p:spPr>
          <a:xfrm>
            <a:off x="1979749" y="3111076"/>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29%</a:t>
            </a:r>
            <a:endParaRPr lang="fa-IR" dirty="0">
              <a:solidFill>
                <a:schemeClr val="tx1"/>
              </a:solidFill>
            </a:endParaRPr>
          </a:p>
        </p:txBody>
      </p:sp>
      <p:sp>
        <p:nvSpPr>
          <p:cNvPr id="23" name="Rounded Rectangle 22"/>
          <p:cNvSpPr/>
          <p:nvPr/>
        </p:nvSpPr>
        <p:spPr>
          <a:xfrm>
            <a:off x="1979749" y="5461846"/>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90%</a:t>
            </a:r>
            <a:endParaRPr lang="fa-IR" dirty="0">
              <a:solidFill>
                <a:schemeClr val="tx1"/>
              </a:solidFill>
            </a:endParaRPr>
          </a:p>
        </p:txBody>
      </p:sp>
      <p:sp>
        <p:nvSpPr>
          <p:cNvPr id="25" name="Rectangle 24"/>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10</a:t>
            </a:fld>
            <a:endParaRPr lang="en-US"/>
          </a:p>
        </p:txBody>
      </p:sp>
    </p:spTree>
    <p:extLst>
      <p:ext uri="{BB962C8B-B14F-4D97-AF65-F5344CB8AC3E}">
        <p14:creationId xmlns:p14="http://schemas.microsoft.com/office/powerpoint/2010/main" val="32833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2729"/>
          <a:stretch/>
        </p:blipFill>
        <p:spPr>
          <a:xfrm>
            <a:off x="647413" y="-2"/>
            <a:ext cx="8512629" cy="6152644"/>
          </a:xfrm>
          <a:prstGeom prst="rect">
            <a:avLst/>
          </a:prstGeom>
        </p:spPr>
      </p:pic>
      <p:sp>
        <p:nvSpPr>
          <p:cNvPr id="9" name="Oval 8"/>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p:cNvSpPr txBox="1"/>
          <p:nvPr/>
        </p:nvSpPr>
        <p:spPr>
          <a:xfrm>
            <a:off x="5919537" y="304800"/>
            <a:ext cx="2967789" cy="1107996"/>
          </a:xfrm>
          <a:prstGeom prst="rect">
            <a:avLst/>
          </a:prstGeom>
          <a:noFill/>
        </p:spPr>
        <p:txBody>
          <a:bodyPr wrap="square" rtlCol="1">
            <a:spAutoFit/>
          </a:bodyPr>
          <a:lstStyle/>
          <a:p>
            <a:pPr algn="r">
              <a:lnSpc>
                <a:spcPct val="150000"/>
              </a:lnSpc>
            </a:pPr>
            <a:r>
              <a:rPr lang="fa-IR" sz="2200" b="1" dirty="0" smtClean="0">
                <a:cs typeface="B Homa" panose="00000400000000000000" pitchFamily="2" charset="-78"/>
              </a:rPr>
              <a:t>نقشه پراکندگی بافت فرسوده در مناطق شهر مشهد</a:t>
            </a:r>
            <a:endParaRPr lang="fa-IR" sz="2200" b="1" dirty="0">
              <a:cs typeface="B Homa" panose="00000400000000000000" pitchFamily="2" charset="-78"/>
            </a:endParaRPr>
          </a:p>
        </p:txBody>
      </p:sp>
      <p:sp>
        <p:nvSpPr>
          <p:cNvPr id="10" name="Rectangle 9"/>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11</a:t>
            </a:fld>
            <a:endParaRPr lang="en-US"/>
          </a:p>
        </p:txBody>
      </p:sp>
    </p:spTree>
    <p:extLst>
      <p:ext uri="{BB962C8B-B14F-4D97-AF65-F5344CB8AC3E}">
        <p14:creationId xmlns:p14="http://schemas.microsoft.com/office/powerpoint/2010/main" val="1790946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cstate="print">
            <a:grayscl/>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25816" t="602" r="757" b="602"/>
          <a:stretch/>
        </p:blipFill>
        <p:spPr>
          <a:xfrm>
            <a:off x="1651000" y="0"/>
            <a:ext cx="7493000" cy="6154964"/>
          </a:xfrm>
          <a:prstGeom prst="rect">
            <a:avLst/>
          </a:prstGeom>
        </p:spPr>
      </p:pic>
      <p:sp>
        <p:nvSpPr>
          <p:cNvPr id="9" name="Rectangle 8"/>
          <p:cNvSpPr/>
          <p:nvPr/>
        </p:nvSpPr>
        <p:spPr>
          <a:xfrm rot="16200000">
            <a:off x="-1059661" y="3214433"/>
            <a:ext cx="4590325" cy="830997"/>
          </a:xfrm>
          <a:prstGeom prst="rect">
            <a:avLst/>
          </a:prstGeom>
        </p:spPr>
        <p:txBody>
          <a:bodyPr wrap="square">
            <a:spAutoFit/>
          </a:bodyPr>
          <a:lstStyle/>
          <a:p>
            <a:pPr algn="ctr"/>
            <a:r>
              <a:rPr lang="fa-IR" sz="2400" b="1" dirty="0">
                <a:latin typeface="B Nazanin,Bold"/>
                <a:cs typeface="B Nazanin" panose="00000400000000000000" pitchFamily="2" charset="-78"/>
              </a:rPr>
              <a:t>اطلاعات </a:t>
            </a:r>
            <a:r>
              <a:rPr lang="fa-IR" sz="2400" b="1" dirty="0" smtClean="0">
                <a:latin typeface="B Nazanin,Bold"/>
                <a:cs typeface="B Nazanin" panose="00000400000000000000" pitchFamily="2" charset="-78"/>
              </a:rPr>
              <a:t>سکونتگاه های غیررسمی</a:t>
            </a:r>
          </a:p>
          <a:p>
            <a:pPr algn="ctr"/>
            <a:r>
              <a:rPr lang="fa-IR" sz="2400" b="1" dirty="0" smtClean="0">
                <a:latin typeface="B Nazanin,Bold"/>
                <a:cs typeface="B Nazanin" panose="00000400000000000000" pitchFamily="2" charset="-78"/>
              </a:rPr>
              <a:t>براساس جمعیت 1390</a:t>
            </a:r>
            <a:endParaRPr lang="fa-IR" sz="2400" dirty="0">
              <a:cs typeface="B Nazanin" panose="00000400000000000000" pitchFamily="2" charset="-78"/>
            </a:endParaRPr>
          </a:p>
        </p:txBody>
      </p:sp>
      <p:sp>
        <p:nvSpPr>
          <p:cNvPr id="11" name="Rounded Rectangle 10"/>
          <p:cNvSpPr/>
          <p:nvPr/>
        </p:nvSpPr>
        <p:spPr>
          <a:xfrm>
            <a:off x="3591198" y="1647370"/>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62%</a:t>
            </a:r>
            <a:endParaRPr lang="fa-IR" dirty="0">
              <a:solidFill>
                <a:schemeClr val="tx1"/>
              </a:solidFill>
            </a:endParaRPr>
          </a:p>
        </p:txBody>
      </p:sp>
      <p:sp>
        <p:nvSpPr>
          <p:cNvPr id="12" name="Rounded Rectangle 11"/>
          <p:cNvSpPr/>
          <p:nvPr/>
        </p:nvSpPr>
        <p:spPr>
          <a:xfrm>
            <a:off x="3591198" y="1987365"/>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57%</a:t>
            </a:r>
            <a:endParaRPr lang="fa-IR" dirty="0">
              <a:solidFill>
                <a:schemeClr val="tx1"/>
              </a:solidFill>
            </a:endParaRPr>
          </a:p>
        </p:txBody>
      </p:sp>
      <p:sp>
        <p:nvSpPr>
          <p:cNvPr id="13" name="Rounded Rectangle 12"/>
          <p:cNvSpPr/>
          <p:nvPr/>
        </p:nvSpPr>
        <p:spPr>
          <a:xfrm>
            <a:off x="3591198" y="2330268"/>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69%</a:t>
            </a:r>
            <a:endParaRPr lang="fa-IR" dirty="0">
              <a:solidFill>
                <a:schemeClr val="tx1"/>
              </a:solidFill>
            </a:endParaRPr>
          </a:p>
        </p:txBody>
      </p:sp>
      <p:sp>
        <p:nvSpPr>
          <p:cNvPr id="14" name="Rounded Rectangle 13"/>
          <p:cNvSpPr/>
          <p:nvPr/>
        </p:nvSpPr>
        <p:spPr>
          <a:xfrm>
            <a:off x="3591198" y="2667181"/>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70%</a:t>
            </a:r>
            <a:endParaRPr lang="fa-IR" dirty="0">
              <a:solidFill>
                <a:schemeClr val="tx1"/>
              </a:solidFill>
            </a:endParaRPr>
          </a:p>
        </p:txBody>
      </p:sp>
      <p:sp>
        <p:nvSpPr>
          <p:cNvPr id="15" name="Rounded Rectangle 14"/>
          <p:cNvSpPr/>
          <p:nvPr/>
        </p:nvSpPr>
        <p:spPr>
          <a:xfrm>
            <a:off x="3603898" y="3013165"/>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45%</a:t>
            </a:r>
            <a:endParaRPr lang="fa-IR" dirty="0">
              <a:solidFill>
                <a:schemeClr val="tx1"/>
              </a:solidFill>
            </a:endParaRPr>
          </a:p>
        </p:txBody>
      </p:sp>
      <p:sp>
        <p:nvSpPr>
          <p:cNvPr id="16" name="Rounded Rectangle 15"/>
          <p:cNvSpPr/>
          <p:nvPr/>
        </p:nvSpPr>
        <p:spPr>
          <a:xfrm>
            <a:off x="8216900" y="1657165"/>
            <a:ext cx="927100" cy="16862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tx1"/>
              </a:solidFill>
            </a:endParaRPr>
          </a:p>
        </p:txBody>
      </p:sp>
      <p:sp>
        <p:nvSpPr>
          <p:cNvPr id="18" name="Rounded Rectangle 17"/>
          <p:cNvSpPr/>
          <p:nvPr/>
        </p:nvSpPr>
        <p:spPr>
          <a:xfrm>
            <a:off x="1652997" y="1631586"/>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38%</a:t>
            </a:r>
            <a:endParaRPr lang="fa-IR" dirty="0">
              <a:solidFill>
                <a:schemeClr val="tx1"/>
              </a:solidFill>
            </a:endParaRPr>
          </a:p>
        </p:txBody>
      </p:sp>
      <p:sp>
        <p:nvSpPr>
          <p:cNvPr id="19" name="Rounded Rectangle 18"/>
          <p:cNvSpPr/>
          <p:nvPr/>
        </p:nvSpPr>
        <p:spPr>
          <a:xfrm>
            <a:off x="1652997" y="1971581"/>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35%</a:t>
            </a:r>
            <a:endParaRPr lang="fa-IR" dirty="0">
              <a:solidFill>
                <a:schemeClr val="tx1"/>
              </a:solidFill>
            </a:endParaRPr>
          </a:p>
        </p:txBody>
      </p:sp>
      <p:sp>
        <p:nvSpPr>
          <p:cNvPr id="20" name="Rounded Rectangle 19"/>
          <p:cNvSpPr/>
          <p:nvPr/>
        </p:nvSpPr>
        <p:spPr>
          <a:xfrm>
            <a:off x="1652997" y="2314484"/>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36%</a:t>
            </a:r>
            <a:endParaRPr lang="fa-IR" dirty="0">
              <a:solidFill>
                <a:schemeClr val="tx1"/>
              </a:solidFill>
            </a:endParaRPr>
          </a:p>
        </p:txBody>
      </p:sp>
      <p:sp>
        <p:nvSpPr>
          <p:cNvPr id="21" name="Rounded Rectangle 20"/>
          <p:cNvSpPr/>
          <p:nvPr/>
        </p:nvSpPr>
        <p:spPr>
          <a:xfrm>
            <a:off x="1652997" y="2651397"/>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48%</a:t>
            </a:r>
            <a:endParaRPr lang="fa-IR" dirty="0">
              <a:solidFill>
                <a:schemeClr val="tx1"/>
              </a:solidFill>
            </a:endParaRPr>
          </a:p>
        </p:txBody>
      </p:sp>
      <p:sp>
        <p:nvSpPr>
          <p:cNvPr id="23" name="Rounded Rectangle 22"/>
          <p:cNvSpPr/>
          <p:nvPr/>
        </p:nvSpPr>
        <p:spPr>
          <a:xfrm>
            <a:off x="3624580" y="5786664"/>
            <a:ext cx="660400" cy="330200"/>
          </a:xfrm>
          <a:prstGeom prst="roundRect">
            <a:avLst/>
          </a:prstGeom>
          <a:solidFill>
            <a:schemeClr val="accent2">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solidFill>
                  <a:schemeClr val="tx1"/>
                </a:solidFill>
              </a:rPr>
              <a:t>32%</a:t>
            </a:r>
            <a:endParaRPr lang="fa-IR" dirty="0">
              <a:solidFill>
                <a:schemeClr val="tx1"/>
              </a:solidFill>
            </a:endParaRPr>
          </a:p>
        </p:txBody>
      </p:sp>
      <p:sp>
        <p:nvSpPr>
          <p:cNvPr id="22" name="Rectangle 21"/>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12</a:t>
            </a:fld>
            <a:endParaRPr lang="en-US"/>
          </a:p>
        </p:txBody>
      </p:sp>
    </p:spTree>
    <p:extLst>
      <p:ext uri="{BB962C8B-B14F-4D97-AF65-F5344CB8AC3E}">
        <p14:creationId xmlns:p14="http://schemas.microsoft.com/office/powerpoint/2010/main" val="363985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inVertical)">
                                      <p:cBhvr>
                                        <p:cTn id="16" dur="500"/>
                                        <p:tgtEl>
                                          <p:spTgt spid="2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1832"/>
          <a:stretch/>
        </p:blipFill>
        <p:spPr>
          <a:xfrm>
            <a:off x="601350" y="-1"/>
            <a:ext cx="8542650" cy="6151980"/>
          </a:xfrm>
          <a:prstGeom prst="rect">
            <a:avLst/>
          </a:prstGeom>
        </p:spPr>
      </p:pic>
      <p:sp>
        <p:nvSpPr>
          <p:cNvPr id="9" name="Oval 8"/>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p:cNvSpPr txBox="1"/>
          <p:nvPr/>
        </p:nvSpPr>
        <p:spPr>
          <a:xfrm>
            <a:off x="4872675" y="93787"/>
            <a:ext cx="4010526" cy="1107996"/>
          </a:xfrm>
          <a:prstGeom prst="rect">
            <a:avLst/>
          </a:prstGeom>
          <a:noFill/>
        </p:spPr>
        <p:txBody>
          <a:bodyPr wrap="square" rtlCol="1">
            <a:spAutoFit/>
          </a:bodyPr>
          <a:lstStyle/>
          <a:p>
            <a:pPr algn="r">
              <a:lnSpc>
                <a:spcPct val="150000"/>
              </a:lnSpc>
            </a:pPr>
            <a:r>
              <a:rPr lang="fa-IR" sz="2200" b="1" dirty="0" smtClean="0">
                <a:cs typeface="B Homa" panose="00000400000000000000" pitchFamily="2" charset="-78"/>
              </a:rPr>
              <a:t>نقشه پراکندگی بافت اسکان غیر رسمی در مناطق شهر مشهد</a:t>
            </a:r>
            <a:endParaRPr lang="fa-IR" sz="2200" b="1" dirty="0">
              <a:cs typeface="B Homa" panose="00000400000000000000" pitchFamily="2" charset="-78"/>
            </a:endParaRPr>
          </a:p>
        </p:txBody>
      </p:sp>
      <p:sp>
        <p:nvSpPr>
          <p:cNvPr id="14" name="Rectangle 13"/>
          <p:cNvSpPr/>
          <p:nvPr/>
        </p:nvSpPr>
        <p:spPr>
          <a:xfrm>
            <a:off x="7074569" y="1622134"/>
            <a:ext cx="1917182" cy="4616648"/>
          </a:xfrm>
          <a:prstGeom prst="rect">
            <a:avLst/>
          </a:prstGeom>
        </p:spPr>
        <p:txBody>
          <a:bodyPr wrap="square">
            <a:spAutoFit/>
          </a:bodyPr>
          <a:lstStyle/>
          <a:p>
            <a:pPr algn="r" rtl="1"/>
            <a:r>
              <a:rPr lang="fa-IR" sz="2100" b="1" dirty="0" smtClean="0">
                <a:cs typeface="B Nazanin" panose="00000400000000000000" pitchFamily="2" charset="-78"/>
              </a:rPr>
              <a:t>8 پهنه عمده:</a:t>
            </a:r>
          </a:p>
          <a:p>
            <a:pPr algn="r" rtl="1"/>
            <a:endParaRPr lang="fa-IR" sz="2100" b="1" dirty="0" smtClean="0">
              <a:cs typeface="B Nazanin" panose="00000400000000000000" pitchFamily="2" charset="-78"/>
            </a:endParaRPr>
          </a:p>
          <a:p>
            <a:pPr algn="r" rtl="1">
              <a:lnSpc>
                <a:spcPct val="150000"/>
              </a:lnSpc>
            </a:pPr>
            <a:r>
              <a:rPr lang="fa-IR" sz="2100" b="1" dirty="0" smtClean="0">
                <a:solidFill>
                  <a:srgbClr val="FF0000"/>
                </a:solidFill>
                <a:cs typeface="B Nazanin" panose="00000400000000000000" pitchFamily="2" charset="-78"/>
              </a:rPr>
              <a:t>التیمور،</a:t>
            </a:r>
          </a:p>
          <a:p>
            <a:pPr algn="r" rtl="1">
              <a:lnSpc>
                <a:spcPct val="150000"/>
              </a:lnSpc>
            </a:pPr>
            <a:r>
              <a:rPr lang="fa-IR" sz="2100" b="1" dirty="0" smtClean="0">
                <a:solidFill>
                  <a:srgbClr val="FF0000"/>
                </a:solidFill>
                <a:cs typeface="B Nazanin" panose="00000400000000000000" pitchFamily="2" charset="-78"/>
              </a:rPr>
              <a:t>قلعه ساختمان</a:t>
            </a:r>
          </a:p>
          <a:p>
            <a:pPr algn="r" rtl="1">
              <a:lnSpc>
                <a:spcPct val="150000"/>
              </a:lnSpc>
            </a:pPr>
            <a:r>
              <a:rPr lang="fa-IR" sz="2100" b="1" dirty="0" smtClean="0">
                <a:solidFill>
                  <a:srgbClr val="FF0000"/>
                </a:solidFill>
                <a:cs typeface="B Nazanin" panose="00000400000000000000" pitchFamily="2" charset="-78"/>
              </a:rPr>
              <a:t>گلشهر</a:t>
            </a:r>
          </a:p>
          <a:p>
            <a:pPr algn="r" rtl="1">
              <a:lnSpc>
                <a:spcPct val="150000"/>
              </a:lnSpc>
            </a:pPr>
            <a:r>
              <a:rPr lang="fa-IR" sz="2100" b="1" dirty="0" smtClean="0">
                <a:solidFill>
                  <a:srgbClr val="FF0000"/>
                </a:solidFill>
                <a:cs typeface="B Nazanin" panose="00000400000000000000" pitchFamily="2" charset="-78"/>
              </a:rPr>
              <a:t>خواجه ربیع</a:t>
            </a:r>
          </a:p>
          <a:p>
            <a:pPr algn="r" rtl="1">
              <a:lnSpc>
                <a:spcPct val="150000"/>
              </a:lnSpc>
            </a:pPr>
            <a:r>
              <a:rPr lang="fa-IR" sz="2100" b="1" dirty="0" smtClean="0">
                <a:solidFill>
                  <a:srgbClr val="FF0000"/>
                </a:solidFill>
                <a:cs typeface="B Nazanin" panose="00000400000000000000" pitchFamily="2" charset="-78"/>
              </a:rPr>
              <a:t>دروي</a:t>
            </a:r>
          </a:p>
          <a:p>
            <a:pPr algn="r" rtl="1">
              <a:lnSpc>
                <a:spcPct val="150000"/>
              </a:lnSpc>
            </a:pPr>
            <a:r>
              <a:rPr lang="fa-IR" sz="2100" b="1" dirty="0" smtClean="0">
                <a:solidFill>
                  <a:srgbClr val="FF0000"/>
                </a:solidFill>
                <a:cs typeface="B Nazanin" panose="00000400000000000000" pitchFamily="2" charset="-78"/>
              </a:rPr>
              <a:t>جاده قدیم قوچان</a:t>
            </a:r>
          </a:p>
          <a:p>
            <a:pPr algn="r" rtl="1">
              <a:lnSpc>
                <a:spcPct val="150000"/>
              </a:lnSpc>
            </a:pPr>
            <a:r>
              <a:rPr lang="fa-IR" sz="2100" b="1" dirty="0" smtClean="0">
                <a:solidFill>
                  <a:srgbClr val="FF0000"/>
                </a:solidFill>
                <a:cs typeface="B Nazanin" panose="00000400000000000000" pitchFamily="2" charset="-78"/>
              </a:rPr>
              <a:t>سیدي</a:t>
            </a:r>
          </a:p>
          <a:p>
            <a:pPr algn="r" rtl="1">
              <a:lnSpc>
                <a:spcPct val="150000"/>
              </a:lnSpc>
            </a:pPr>
            <a:r>
              <a:rPr lang="fa-IR" sz="2100" b="1" dirty="0" smtClean="0">
                <a:solidFill>
                  <a:srgbClr val="FF0000"/>
                </a:solidFill>
                <a:cs typeface="B Nazanin" panose="00000400000000000000" pitchFamily="2" charset="-78"/>
              </a:rPr>
              <a:t>سیس آباد</a:t>
            </a:r>
            <a:endParaRPr lang="fa-IR" sz="2100" b="1" dirty="0">
              <a:solidFill>
                <a:srgbClr val="FF0000"/>
              </a:solidFill>
              <a:cs typeface="B Nazanin" panose="00000400000000000000" pitchFamily="2" charset="-78"/>
            </a:endParaRPr>
          </a:p>
        </p:txBody>
      </p:sp>
      <p:sp>
        <p:nvSpPr>
          <p:cNvPr id="13" name="Rectangle 12"/>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13</a:t>
            </a:fld>
            <a:endParaRPr lang="en-US"/>
          </a:p>
        </p:txBody>
      </p:sp>
    </p:spTree>
    <p:extLst>
      <p:ext uri="{BB962C8B-B14F-4D97-AF65-F5344CB8AC3E}">
        <p14:creationId xmlns:p14="http://schemas.microsoft.com/office/powerpoint/2010/main" val="7012480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800" b="1" dirty="0">
                <a:latin typeface="Calibri" panose="020F0502020204030204" pitchFamily="34" charset="0"/>
                <a:ea typeface="Calibri" panose="020F0502020204030204" pitchFamily="34" charset="0"/>
                <a:cs typeface="B Homa" panose="00000400000000000000" pitchFamily="2" charset="-78"/>
              </a:rPr>
              <a:t>دلايل شكل گيري سكونت </a:t>
            </a:r>
            <a:r>
              <a:rPr lang="ar-SA" sz="2800" b="1" dirty="0" smtClean="0">
                <a:latin typeface="Calibri" panose="020F0502020204030204" pitchFamily="34" charset="0"/>
                <a:ea typeface="Calibri" panose="020F0502020204030204" pitchFamily="34" charset="0"/>
                <a:cs typeface="B Homa" panose="00000400000000000000" pitchFamily="2" charset="-78"/>
              </a:rPr>
              <a:t>گا</a:t>
            </a:r>
            <a:r>
              <a:rPr lang="fa-IR" sz="2800" b="1" dirty="0" smtClean="0">
                <a:latin typeface="Calibri" panose="020F0502020204030204" pitchFamily="34" charset="0"/>
                <a:ea typeface="Calibri" panose="020F0502020204030204" pitchFamily="34" charset="0"/>
                <a:cs typeface="B Homa" panose="00000400000000000000" pitchFamily="2" charset="-78"/>
              </a:rPr>
              <a:t>ه </a:t>
            </a:r>
            <a:r>
              <a:rPr lang="ar-SA" sz="2800" b="1" dirty="0" smtClean="0">
                <a:latin typeface="Calibri" panose="020F0502020204030204" pitchFamily="34" charset="0"/>
                <a:ea typeface="Calibri" panose="020F0502020204030204" pitchFamily="34" charset="0"/>
                <a:cs typeface="B Homa" panose="00000400000000000000" pitchFamily="2" charset="-78"/>
              </a:rPr>
              <a:t>هاي </a:t>
            </a:r>
            <a:r>
              <a:rPr lang="ar-SA" sz="2800" b="1" dirty="0">
                <a:latin typeface="Calibri" panose="020F0502020204030204" pitchFamily="34" charset="0"/>
                <a:ea typeface="Calibri" panose="020F0502020204030204" pitchFamily="34" charset="0"/>
                <a:cs typeface="B Homa" panose="00000400000000000000" pitchFamily="2" charset="-78"/>
              </a:rPr>
              <a:t>غير </a:t>
            </a:r>
            <a:r>
              <a:rPr lang="ar-SA" sz="2800" b="1" dirty="0" smtClean="0">
                <a:latin typeface="Calibri" panose="020F0502020204030204" pitchFamily="34" charset="0"/>
                <a:ea typeface="Calibri" panose="020F0502020204030204" pitchFamily="34" charset="0"/>
                <a:cs typeface="B Homa" panose="00000400000000000000" pitchFamily="2" charset="-78"/>
              </a:rPr>
              <a:t>رسمي</a:t>
            </a:r>
            <a:r>
              <a:rPr lang="fa-IR" sz="2800" b="1" dirty="0" smtClean="0">
                <a:latin typeface="Calibri" panose="020F0502020204030204" pitchFamily="34" charset="0"/>
                <a:ea typeface="Calibri" panose="020F0502020204030204" pitchFamily="34" charset="0"/>
                <a:cs typeface="B Homa" panose="00000400000000000000" pitchFamily="2" charset="-78"/>
              </a:rPr>
              <a:t> در</a:t>
            </a:r>
            <a:r>
              <a:rPr lang="ar-SA" sz="2800" b="1" dirty="0" smtClean="0">
                <a:latin typeface="Calibri" panose="020F0502020204030204" pitchFamily="34" charset="0"/>
                <a:ea typeface="Calibri" panose="020F0502020204030204" pitchFamily="34" charset="0"/>
                <a:cs typeface="B Homa" panose="00000400000000000000" pitchFamily="2" charset="-78"/>
              </a:rPr>
              <a:t> مشهد</a:t>
            </a:r>
            <a:endParaRPr lang="en-US" sz="2800" b="1" dirty="0">
              <a:latin typeface="Calibri" panose="020F0502020204030204" pitchFamily="34" charset="0"/>
              <a:ea typeface="Calibri" panose="020F0502020204030204" pitchFamily="34" charset="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757647" y="1694960"/>
            <a:ext cx="7959635" cy="3485570"/>
          </a:xfrm>
          <a:prstGeom prst="rect">
            <a:avLst/>
          </a:prstGeom>
        </p:spPr>
        <p:txBody>
          <a:bodyPr wrap="square">
            <a:spAutoFit/>
          </a:bodyPr>
          <a:lstStyle/>
          <a:p>
            <a:pPr marL="342900" indent="-342900" algn="just" rtl="1">
              <a:lnSpc>
                <a:spcPct val="150000"/>
              </a:lnSpc>
              <a:buClr>
                <a:srgbClr val="C00000"/>
              </a:buClr>
              <a:buFont typeface="Wingdings" panose="05000000000000000000" pitchFamily="2" charset="2"/>
              <a:buChar char="ü"/>
            </a:pPr>
            <a:r>
              <a:rPr lang="fa-IR" sz="2100" dirty="0" smtClean="0">
                <a:latin typeface="Calibri" panose="020F0502020204030204" pitchFamily="34" charset="0"/>
                <a:ea typeface="Calibri" panose="020F0502020204030204" pitchFamily="34" charset="0"/>
                <a:cs typeface="B Nazanin" panose="00000400000000000000" pitchFamily="2" charset="-78"/>
              </a:rPr>
              <a:t>اصلاحات ارضی دهه 40، تزریق درآمد نفت و ... </a:t>
            </a:r>
          </a:p>
          <a:p>
            <a:pPr marL="342900" indent="-342900" algn="just" rtl="1">
              <a:lnSpc>
                <a:spcPct val="150000"/>
              </a:lnSpc>
              <a:buClr>
                <a:srgbClr val="C00000"/>
              </a:buClr>
              <a:buFont typeface="Wingdings" panose="05000000000000000000" pitchFamily="2" charset="2"/>
              <a:buChar char="ü"/>
            </a:pPr>
            <a:r>
              <a:rPr lang="ar-SA" sz="2100" dirty="0" smtClean="0">
                <a:latin typeface="Calibri" panose="020F0502020204030204" pitchFamily="34" charset="0"/>
                <a:ea typeface="Calibri" panose="020F0502020204030204" pitchFamily="34" charset="0"/>
                <a:cs typeface="B Nazanin" panose="00000400000000000000" pitchFamily="2" charset="-78"/>
              </a:rPr>
              <a:t>مجاورت </a:t>
            </a:r>
            <a:r>
              <a:rPr lang="ar-SA" sz="2100" dirty="0">
                <a:latin typeface="Calibri" panose="020F0502020204030204" pitchFamily="34" charset="0"/>
                <a:ea typeface="Calibri" panose="020F0502020204030204" pitchFamily="34" charset="0"/>
                <a:cs typeface="B Nazanin" panose="00000400000000000000" pitchFamily="2" charset="-78"/>
              </a:rPr>
              <a:t>مشهد مقدس با كشور هاي افغانستان وجنگ وجدال بين انها وطالبان </a:t>
            </a:r>
            <a:r>
              <a:rPr lang="en-US" sz="2100" dirty="0">
                <a:latin typeface="Calibri" panose="020F0502020204030204" pitchFamily="34" charset="0"/>
                <a:ea typeface="Calibri" panose="020F0502020204030204" pitchFamily="34" charset="0"/>
                <a:cs typeface="B Nazanin" panose="00000400000000000000" pitchFamily="2" charset="-78"/>
              </a:rPr>
              <a:t> </a:t>
            </a:r>
            <a:endParaRPr lang="en-US" sz="2100" dirty="0">
              <a:latin typeface="Calibri" panose="020F0502020204030204" pitchFamily="34" charset="0"/>
              <a:ea typeface="Calibri" panose="020F0502020204030204" pitchFamily="34" charset="0"/>
              <a:cs typeface="Arial" panose="020B0604020202020204" pitchFamily="34" charset="0"/>
            </a:endParaRPr>
          </a:p>
          <a:p>
            <a:pPr marL="342900" indent="-342900" algn="just" rtl="1">
              <a:lnSpc>
                <a:spcPct val="150000"/>
              </a:lnSpc>
              <a:buClr>
                <a:srgbClr val="C00000"/>
              </a:buClr>
              <a:buFont typeface="Wingdings" panose="05000000000000000000" pitchFamily="2" charset="2"/>
              <a:buChar char="ü"/>
            </a:pPr>
            <a:r>
              <a:rPr lang="ar-SA" sz="2100" dirty="0" smtClean="0">
                <a:latin typeface="Calibri" panose="020F0502020204030204" pitchFamily="34" charset="0"/>
                <a:ea typeface="Calibri" panose="020F0502020204030204" pitchFamily="34" charset="0"/>
                <a:cs typeface="B Nazanin" panose="00000400000000000000" pitchFamily="2" charset="-78"/>
              </a:rPr>
              <a:t>وجود </a:t>
            </a:r>
            <a:r>
              <a:rPr lang="ar-SA" sz="2100" dirty="0">
                <a:latin typeface="Calibri" panose="020F0502020204030204" pitchFamily="34" charset="0"/>
                <a:ea typeface="Calibri" panose="020F0502020204030204" pitchFamily="34" charset="0"/>
                <a:cs typeface="B Nazanin" panose="00000400000000000000" pitchFamily="2" charset="-78"/>
              </a:rPr>
              <a:t>بارگاه قدس رضوي ووجود جمعيتي عظيم </a:t>
            </a:r>
            <a:r>
              <a:rPr lang="ar-SA" sz="2100" dirty="0" smtClean="0">
                <a:latin typeface="Calibri" panose="020F0502020204030204" pitchFamily="34" charset="0"/>
                <a:ea typeface="Calibri" panose="020F0502020204030204" pitchFamily="34" charset="0"/>
                <a:cs typeface="B Nazanin" panose="00000400000000000000" pitchFamily="2" charset="-78"/>
              </a:rPr>
              <a:t>زاير </a:t>
            </a:r>
            <a:r>
              <a:rPr lang="ar-SA" sz="2100" dirty="0">
                <a:latin typeface="Calibri" panose="020F0502020204030204" pitchFamily="34" charset="0"/>
                <a:ea typeface="Calibri" panose="020F0502020204030204" pitchFamily="34" charset="0"/>
                <a:cs typeface="B Nazanin" panose="00000400000000000000" pitchFamily="2" charset="-78"/>
              </a:rPr>
              <a:t>از تمامي نقاط جهان </a:t>
            </a:r>
            <a:endParaRPr lang="fa-IR" sz="2100" dirty="0" smtClean="0">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50000"/>
              </a:lnSpc>
              <a:buClr>
                <a:srgbClr val="C00000"/>
              </a:buClr>
              <a:buFont typeface="Wingdings" panose="05000000000000000000" pitchFamily="2" charset="2"/>
              <a:buChar char="ü"/>
            </a:pPr>
            <a:r>
              <a:rPr lang="ar-SA" sz="2100" dirty="0" smtClean="0">
                <a:latin typeface="Calibri" panose="020F0502020204030204" pitchFamily="34" charset="0"/>
                <a:ea typeface="Calibri" panose="020F0502020204030204" pitchFamily="34" charset="0"/>
                <a:cs typeface="B Nazanin" panose="00000400000000000000" pitchFamily="2" charset="-78"/>
              </a:rPr>
              <a:t>جنگ </a:t>
            </a:r>
            <a:r>
              <a:rPr lang="ar-SA" sz="2100" dirty="0">
                <a:latin typeface="Calibri" panose="020F0502020204030204" pitchFamily="34" charset="0"/>
                <a:ea typeface="Calibri" panose="020F0502020204030204" pitchFamily="34" charset="0"/>
                <a:cs typeface="B Nazanin" panose="00000400000000000000" pitchFamily="2" charset="-78"/>
              </a:rPr>
              <a:t>ايران وعراق </a:t>
            </a:r>
            <a:endParaRPr lang="fa-IR" sz="2100" dirty="0" smtClean="0">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50000"/>
              </a:lnSpc>
              <a:buClr>
                <a:srgbClr val="C00000"/>
              </a:buClr>
              <a:buFont typeface="Wingdings" panose="05000000000000000000" pitchFamily="2" charset="2"/>
              <a:buChar char="ü"/>
            </a:pPr>
            <a:r>
              <a:rPr lang="ar-SA" sz="2100" dirty="0" smtClean="0">
                <a:latin typeface="Calibri" panose="020F0502020204030204" pitchFamily="34" charset="0"/>
                <a:ea typeface="Calibri" panose="020F0502020204030204" pitchFamily="34" charset="0"/>
                <a:cs typeface="B Nazanin" panose="00000400000000000000" pitchFamily="2" charset="-78"/>
              </a:rPr>
              <a:t>سياست </a:t>
            </a:r>
            <a:r>
              <a:rPr lang="ar-SA" sz="2100" dirty="0">
                <a:latin typeface="Calibri" panose="020F0502020204030204" pitchFamily="34" charset="0"/>
                <a:ea typeface="Calibri" panose="020F0502020204030204" pitchFamily="34" charset="0"/>
                <a:cs typeface="B Nazanin" panose="00000400000000000000" pitchFamily="2" charset="-78"/>
              </a:rPr>
              <a:t>هاي نامناسب در بخش مكان يابي مناسب مسكن مهر </a:t>
            </a:r>
            <a:endParaRPr lang="fa-IR" sz="2100" dirty="0" smtClean="0">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50000"/>
              </a:lnSpc>
              <a:buClr>
                <a:srgbClr val="C00000"/>
              </a:buClr>
              <a:buFont typeface="Wingdings" panose="05000000000000000000" pitchFamily="2" charset="2"/>
              <a:buChar char="ü"/>
            </a:pPr>
            <a:r>
              <a:rPr lang="ar-SA" sz="2100" dirty="0">
                <a:latin typeface="Calibri" panose="020F0502020204030204" pitchFamily="34" charset="0"/>
                <a:ea typeface="Calibri" panose="020F0502020204030204" pitchFamily="34" charset="0"/>
                <a:cs typeface="B Nazanin" panose="00000400000000000000" pitchFamily="2" charset="-78"/>
              </a:rPr>
              <a:t>عدم وجود نظارت لازم بر ساخت وسازهاي حاشيه شهر ها وعدم وجود متولي واقعي در حفظ وحراست از زمين هاي شمال وشمال شرقي مشهدوارزان بودن آنها ودشت بودن</a:t>
            </a: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14</a:t>
            </a:fld>
            <a:endParaRPr lang="en-US"/>
          </a:p>
        </p:txBody>
      </p:sp>
    </p:spTree>
    <p:extLst>
      <p:ext uri="{BB962C8B-B14F-4D97-AF65-F5344CB8AC3E}">
        <p14:creationId xmlns:p14="http://schemas.microsoft.com/office/powerpoint/2010/main" val="41159965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معرفی محلات مورد بررسی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val="0"/>
              </a:ext>
            </a:extLst>
          </a:blip>
          <a:srcRect b="2093"/>
          <a:stretch/>
        </p:blipFill>
        <p:spPr>
          <a:xfrm>
            <a:off x="1153654" y="1174589"/>
            <a:ext cx="7202905" cy="4985580"/>
          </a:xfrm>
          <a:prstGeom prst="rect">
            <a:avLst/>
          </a:prstGeom>
        </p:spPr>
      </p:pic>
      <p:sp>
        <p:nvSpPr>
          <p:cNvPr id="14" name="TextBox 13"/>
          <p:cNvSpPr txBox="1"/>
          <p:nvPr/>
        </p:nvSpPr>
        <p:spPr>
          <a:xfrm>
            <a:off x="1023255" y="4202337"/>
            <a:ext cx="2022683" cy="1754326"/>
          </a:xfrm>
          <a:prstGeom prst="rect">
            <a:avLst/>
          </a:prstGeom>
          <a:noFill/>
        </p:spPr>
        <p:txBody>
          <a:bodyPr wrap="square" rtlCol="1">
            <a:spAutoFit/>
          </a:bodyPr>
          <a:lstStyle/>
          <a:p>
            <a:pPr marL="342900" indent="-342900" algn="r" rtl="1">
              <a:lnSpc>
                <a:spcPct val="150000"/>
              </a:lnSpc>
              <a:buFont typeface="Wingdings" panose="05000000000000000000" pitchFamily="2" charset="2"/>
              <a:buChar char="ü"/>
            </a:pPr>
            <a:r>
              <a:rPr lang="fa-IR" sz="2400" b="1" dirty="0" smtClean="0">
                <a:solidFill>
                  <a:srgbClr val="FF0000"/>
                </a:solidFill>
                <a:cs typeface="B Nazanin" panose="00000400000000000000" pitchFamily="2" charset="-78"/>
              </a:rPr>
              <a:t>بافت فرسوده:</a:t>
            </a:r>
          </a:p>
          <a:p>
            <a:pPr algn="r" rtl="1">
              <a:lnSpc>
                <a:spcPct val="150000"/>
              </a:lnSpc>
            </a:pPr>
            <a:r>
              <a:rPr lang="fa-IR" sz="2400" dirty="0">
                <a:cs typeface="B Nazanin" panose="00000400000000000000" pitchFamily="2" charset="-78"/>
              </a:rPr>
              <a:t> </a:t>
            </a:r>
            <a:r>
              <a:rPr lang="fa-IR" sz="2400" dirty="0" smtClean="0">
                <a:cs typeface="B Nazanin" panose="00000400000000000000" pitchFamily="2" charset="-78"/>
              </a:rPr>
              <a:t>    منطقه ثامن</a:t>
            </a:r>
          </a:p>
          <a:p>
            <a:pPr algn="r" rtl="1">
              <a:lnSpc>
                <a:spcPct val="150000"/>
              </a:lnSpc>
            </a:pPr>
            <a:r>
              <a:rPr lang="fa-IR" sz="2400" dirty="0" smtClean="0">
                <a:cs typeface="B Nazanin" panose="00000400000000000000" pitchFamily="2" charset="-78"/>
              </a:rPr>
              <a:t>     محله عیدگاه</a:t>
            </a:r>
            <a:endParaRPr lang="fa-IR" sz="2400" dirty="0">
              <a:cs typeface="B Nazanin" panose="00000400000000000000" pitchFamily="2" charset="-78"/>
            </a:endParaRPr>
          </a:p>
        </p:txBody>
      </p:sp>
      <p:sp>
        <p:nvSpPr>
          <p:cNvPr id="15" name="TextBox 14"/>
          <p:cNvSpPr txBox="1"/>
          <p:nvPr/>
        </p:nvSpPr>
        <p:spPr>
          <a:xfrm>
            <a:off x="6430127" y="4471158"/>
            <a:ext cx="2414567" cy="1754326"/>
          </a:xfrm>
          <a:prstGeom prst="rect">
            <a:avLst/>
          </a:prstGeom>
          <a:noFill/>
        </p:spPr>
        <p:txBody>
          <a:bodyPr wrap="square" rtlCol="1">
            <a:spAutoFit/>
          </a:bodyPr>
          <a:lstStyle/>
          <a:p>
            <a:pPr marL="342900" indent="-342900" algn="r" rtl="1">
              <a:lnSpc>
                <a:spcPct val="150000"/>
              </a:lnSpc>
              <a:buFont typeface="Wingdings" panose="05000000000000000000" pitchFamily="2" charset="2"/>
              <a:buChar char="ü"/>
            </a:pPr>
            <a:r>
              <a:rPr lang="fa-IR" sz="2400" b="1" dirty="0" smtClean="0">
                <a:solidFill>
                  <a:srgbClr val="FF0000"/>
                </a:solidFill>
                <a:cs typeface="B Nazanin" panose="00000400000000000000" pitchFamily="2" charset="-78"/>
              </a:rPr>
              <a:t>اسکان غیررسمی</a:t>
            </a:r>
          </a:p>
          <a:p>
            <a:pPr algn="r" rtl="1">
              <a:lnSpc>
                <a:spcPct val="150000"/>
              </a:lnSpc>
            </a:pPr>
            <a:r>
              <a:rPr lang="fa-IR" sz="2400" dirty="0">
                <a:cs typeface="B Nazanin" panose="00000400000000000000" pitchFamily="2" charset="-78"/>
              </a:rPr>
              <a:t> </a:t>
            </a:r>
            <a:r>
              <a:rPr lang="fa-IR" sz="2400" dirty="0" smtClean="0">
                <a:cs typeface="B Nazanin" panose="00000400000000000000" pitchFamily="2" charset="-78"/>
              </a:rPr>
              <a:t>   منطقه 5</a:t>
            </a:r>
          </a:p>
          <a:p>
            <a:pPr algn="r" rtl="1">
              <a:lnSpc>
                <a:spcPct val="150000"/>
              </a:lnSpc>
            </a:pPr>
            <a:r>
              <a:rPr lang="fa-IR" sz="2400" dirty="0" smtClean="0">
                <a:cs typeface="B Nazanin" panose="00000400000000000000" pitchFamily="2" charset="-78"/>
              </a:rPr>
              <a:t>    محله گلشهر</a:t>
            </a:r>
            <a:endParaRPr lang="fa-IR" sz="2400" dirty="0">
              <a:cs typeface="B Nazanin" panose="00000400000000000000" pitchFamily="2" charset="-78"/>
            </a:endParaRPr>
          </a:p>
        </p:txBody>
      </p:sp>
      <p:cxnSp>
        <p:nvCxnSpPr>
          <p:cNvPr id="19" name="Straight Connector 18"/>
          <p:cNvCxnSpPr/>
          <p:nvPr/>
        </p:nvCxnSpPr>
        <p:spPr>
          <a:xfrm>
            <a:off x="5229726" y="3978442"/>
            <a:ext cx="0" cy="625642"/>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3045938" y="4541066"/>
            <a:ext cx="2183788" cy="6292"/>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flipV="1">
            <a:off x="6303170" y="3537127"/>
            <a:ext cx="2183788" cy="6292"/>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8486958" y="3537127"/>
            <a:ext cx="0" cy="1066957"/>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15</a:t>
            </a:fld>
            <a:endParaRPr lang="en-US"/>
          </a:p>
        </p:txBody>
      </p:sp>
    </p:spTree>
    <p:extLst>
      <p:ext uri="{BB962C8B-B14F-4D97-AF65-F5344CB8AC3E}">
        <p14:creationId xmlns:p14="http://schemas.microsoft.com/office/powerpoint/2010/main" val="7512979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محله گلشهــــــر</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5804" y="3769840"/>
            <a:ext cx="3502973" cy="2336483"/>
          </a:xfrm>
          <a:prstGeom prst="rect">
            <a:avLst/>
          </a:prstGeom>
          <a:ln>
            <a:solidFill>
              <a:srgbClr val="990000"/>
            </a:solidFill>
          </a:ln>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5805" y="1232715"/>
            <a:ext cx="3502972" cy="2422891"/>
          </a:xfrm>
          <a:prstGeom prst="rect">
            <a:avLst/>
          </a:prstGeom>
          <a:ln>
            <a:solidFill>
              <a:srgbClr val="990000"/>
            </a:solidFill>
          </a:ln>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1731" y="2184485"/>
            <a:ext cx="3988351" cy="2660231"/>
          </a:xfrm>
          <a:prstGeom prst="rect">
            <a:avLst/>
          </a:prstGeom>
          <a:ln>
            <a:solidFill>
              <a:srgbClr val="990000"/>
            </a:solidFill>
          </a:ln>
        </p:spPr>
      </p:pic>
      <p:sp>
        <p:nvSpPr>
          <p:cNvPr id="14" name="Rectangle 13"/>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16</a:t>
            </a:fld>
            <a:endParaRPr lang="en-US"/>
          </a:p>
        </p:txBody>
      </p:sp>
    </p:spTree>
    <p:extLst>
      <p:ext uri="{BB962C8B-B14F-4D97-AF65-F5344CB8AC3E}">
        <p14:creationId xmlns:p14="http://schemas.microsoft.com/office/powerpoint/2010/main" val="3677974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محله عیـــدگاه</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86457" y="2336256"/>
            <a:ext cx="3885310" cy="2185487"/>
          </a:xfrm>
          <a:prstGeom prst="rect">
            <a:avLst/>
          </a:prstGeom>
          <a:ln>
            <a:solidFill>
              <a:srgbClr val="990000"/>
            </a:solidFill>
          </a:ln>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2148" y="3484847"/>
            <a:ext cx="3473992" cy="1887652"/>
          </a:xfrm>
          <a:prstGeom prst="rect">
            <a:avLst/>
          </a:prstGeom>
          <a:ln>
            <a:solidFill>
              <a:srgbClr val="990000"/>
            </a:solidFill>
          </a:ln>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r="9810"/>
          <a:stretch/>
        </p:blipFill>
        <p:spPr>
          <a:xfrm rot="5400000">
            <a:off x="5820855" y="2207328"/>
            <a:ext cx="3896777" cy="2431881"/>
          </a:xfrm>
          <a:prstGeom prst="rect">
            <a:avLst/>
          </a:prstGeom>
          <a:ln>
            <a:solidFill>
              <a:srgbClr val="990000"/>
            </a:solidFill>
          </a:ln>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2148" y="1486345"/>
            <a:ext cx="3473992" cy="1867873"/>
          </a:xfrm>
          <a:prstGeom prst="rect">
            <a:avLst/>
          </a:prstGeom>
          <a:ln>
            <a:solidFill>
              <a:srgbClr val="990000"/>
            </a:solidFill>
          </a:ln>
        </p:spPr>
      </p:pic>
      <p:sp>
        <p:nvSpPr>
          <p:cNvPr id="15" name="Rectangle 14"/>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17</a:t>
            </a:fld>
            <a:endParaRPr lang="en-US"/>
          </a:p>
        </p:txBody>
      </p:sp>
    </p:spTree>
    <p:extLst>
      <p:ext uri="{BB962C8B-B14F-4D97-AF65-F5344CB8AC3E}">
        <p14:creationId xmlns:p14="http://schemas.microsoft.com/office/powerpoint/2010/main" val="5380310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t="1822" r="10351"/>
          <a:stretch/>
        </p:blipFill>
        <p:spPr>
          <a:xfrm>
            <a:off x="1746699" y="0"/>
            <a:ext cx="7397301" cy="5727118"/>
          </a:xfrm>
          <a:prstGeom prst="rect">
            <a:avLst/>
          </a:prstGeom>
        </p:spPr>
      </p:pic>
      <p:sp>
        <p:nvSpPr>
          <p:cNvPr id="13" name="TextBox 12"/>
          <p:cNvSpPr txBox="1"/>
          <p:nvPr/>
        </p:nvSpPr>
        <p:spPr>
          <a:xfrm rot="16200000">
            <a:off x="-1857881" y="4235744"/>
            <a:ext cx="6193482" cy="557845"/>
          </a:xfrm>
          <a:prstGeom prst="rect">
            <a:avLst/>
          </a:prstGeom>
          <a:noFill/>
        </p:spPr>
        <p:txBody>
          <a:bodyPr wrap="square" rtlCol="1">
            <a:spAutoFit/>
          </a:bodyPr>
          <a:lstStyle/>
          <a:p>
            <a:pPr algn="r">
              <a:lnSpc>
                <a:spcPct val="150000"/>
              </a:lnSpc>
            </a:pPr>
            <a:r>
              <a:rPr lang="fa-IR" sz="2200" b="1" dirty="0" smtClean="0">
                <a:cs typeface="B Homa" panose="00000400000000000000" pitchFamily="2" charset="-78"/>
              </a:rPr>
              <a:t>نقشه کاربری  محله عیدگاه(بافت فرسوده)</a:t>
            </a:r>
            <a:endParaRPr lang="fa-IR" sz="2200" b="1" dirty="0">
              <a:cs typeface="B Homa"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18</a:t>
            </a:fld>
            <a:endParaRPr lang="en-US"/>
          </a:p>
        </p:txBody>
      </p:sp>
    </p:spTree>
    <p:extLst>
      <p:ext uri="{BB962C8B-B14F-4D97-AF65-F5344CB8AC3E}">
        <p14:creationId xmlns:p14="http://schemas.microsoft.com/office/powerpoint/2010/main" val="17133496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13</a:t>
            </a:r>
            <a:endParaRPr lang="en-US" sz="2100" b="1" dirty="0">
              <a:solidFill>
                <a:schemeClr val="bg1"/>
              </a:solidFill>
              <a:cs typeface="B Nazanin" panose="00000400000000000000" pitchFamily="2" charset="-78"/>
            </a:endParaRPr>
          </a:p>
        </p:txBody>
      </p:sp>
      <p:sp>
        <p:nvSpPr>
          <p:cNvPr id="12" name="Rectangle 11"/>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92" y="-3"/>
            <a:ext cx="8424745" cy="5956665"/>
          </a:xfrm>
          <a:prstGeom prst="rect">
            <a:avLst/>
          </a:prstGeom>
        </p:spPr>
      </p:pic>
      <p:sp>
        <p:nvSpPr>
          <p:cNvPr id="13" name="TextBox 12"/>
          <p:cNvSpPr txBox="1"/>
          <p:nvPr/>
        </p:nvSpPr>
        <p:spPr>
          <a:xfrm>
            <a:off x="6089038" y="4415266"/>
            <a:ext cx="2885744" cy="1615827"/>
          </a:xfrm>
          <a:prstGeom prst="rect">
            <a:avLst/>
          </a:prstGeom>
          <a:noFill/>
        </p:spPr>
        <p:txBody>
          <a:bodyPr wrap="square" rtlCol="1">
            <a:spAutoFit/>
          </a:bodyPr>
          <a:lstStyle/>
          <a:p>
            <a:pPr algn="r">
              <a:lnSpc>
                <a:spcPct val="150000"/>
              </a:lnSpc>
            </a:pPr>
            <a:r>
              <a:rPr lang="fa-IR" sz="2200" b="1" dirty="0" smtClean="0">
                <a:cs typeface="B Homa" panose="00000400000000000000" pitchFamily="2" charset="-78"/>
              </a:rPr>
              <a:t>نقشه کاربری </a:t>
            </a:r>
          </a:p>
          <a:p>
            <a:pPr algn="r">
              <a:lnSpc>
                <a:spcPct val="150000"/>
              </a:lnSpc>
            </a:pPr>
            <a:r>
              <a:rPr lang="fa-IR" sz="2200" b="1" dirty="0" smtClean="0">
                <a:cs typeface="B Homa" panose="00000400000000000000" pitchFamily="2" charset="-78"/>
              </a:rPr>
              <a:t>محله گلشــــهر</a:t>
            </a:r>
          </a:p>
          <a:p>
            <a:pPr algn="r">
              <a:lnSpc>
                <a:spcPct val="150000"/>
              </a:lnSpc>
            </a:pPr>
            <a:r>
              <a:rPr lang="fa-IR" sz="2200" b="1" dirty="0" smtClean="0">
                <a:cs typeface="B Homa" panose="00000400000000000000" pitchFamily="2" charset="-78"/>
              </a:rPr>
              <a:t>(اسکان غیررسمی)</a:t>
            </a:r>
            <a:endParaRPr lang="fa-IR" sz="2200" b="1" dirty="0">
              <a:cs typeface="B Homa" panose="00000400000000000000" pitchFamily="2" charset="-78"/>
            </a:endParaRPr>
          </a:p>
        </p:txBody>
      </p:sp>
    </p:spTree>
    <p:extLst>
      <p:ext uri="{BB962C8B-B14F-4D97-AF65-F5344CB8AC3E}">
        <p14:creationId xmlns:p14="http://schemas.microsoft.com/office/powerpoint/2010/main" val="33794577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هدفـــــ  پژوهش</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p:cNvSpPr txBox="1"/>
          <p:nvPr/>
        </p:nvSpPr>
        <p:spPr>
          <a:xfrm>
            <a:off x="896982" y="1803780"/>
            <a:ext cx="7524206" cy="3485570"/>
          </a:xfrm>
          <a:prstGeom prst="rect">
            <a:avLst/>
          </a:prstGeom>
          <a:noFill/>
        </p:spPr>
        <p:txBody>
          <a:bodyPr wrap="square" rtlCol="1">
            <a:spAutoFit/>
          </a:bodyPr>
          <a:lstStyle/>
          <a:p>
            <a:pPr marL="342900" indent="-342900" algn="just" rtl="1">
              <a:lnSpc>
                <a:spcPct val="150000"/>
              </a:lnSpc>
              <a:buFont typeface="Wingdings" panose="05000000000000000000" pitchFamily="2" charset="2"/>
              <a:buChar char="ü"/>
            </a:pPr>
            <a:r>
              <a:rPr lang="fa-IR" sz="2100" dirty="0" smtClean="0">
                <a:cs typeface="B Nazanin" panose="00000400000000000000" pitchFamily="2" charset="-78"/>
              </a:rPr>
              <a:t>هدف از این تحقیق به شرح ذیل می باشد:</a:t>
            </a:r>
          </a:p>
          <a:p>
            <a:pPr algn="just" rtl="1">
              <a:lnSpc>
                <a:spcPct val="150000"/>
              </a:lnSpc>
            </a:pPr>
            <a:endParaRPr lang="fa-IR" sz="2100" dirty="0">
              <a:cs typeface="B Nazanin" panose="00000400000000000000" pitchFamily="2" charset="-78"/>
            </a:endParaRPr>
          </a:p>
          <a:p>
            <a:pPr marL="342900" indent="-342900" algn="just" rtl="1">
              <a:lnSpc>
                <a:spcPct val="150000"/>
              </a:lnSpc>
              <a:buFontTx/>
              <a:buChar char="-"/>
            </a:pPr>
            <a:r>
              <a:rPr lang="fa-IR" sz="2100" dirty="0" smtClean="0">
                <a:cs typeface="B Nazanin" panose="00000400000000000000" pitchFamily="2" charset="-78"/>
              </a:rPr>
              <a:t>شناخت بافت اسکان غیررسمی در مشهد و علل گسترش آن در این شهر</a:t>
            </a:r>
          </a:p>
          <a:p>
            <a:pPr marL="342900" indent="-342900" algn="just" rtl="1">
              <a:lnSpc>
                <a:spcPct val="150000"/>
              </a:lnSpc>
              <a:buFontTx/>
              <a:buChar char="-"/>
            </a:pPr>
            <a:r>
              <a:rPr lang="fa-IR" sz="2100" dirty="0" smtClean="0">
                <a:cs typeface="B Nazanin" panose="00000400000000000000" pitchFamily="2" charset="-78"/>
              </a:rPr>
              <a:t>بررسی خدمات رسانی و استخوانبندی محله گلشهر به عنوان بافت حاشیه ای</a:t>
            </a:r>
          </a:p>
          <a:p>
            <a:pPr marL="342900" indent="-342900" algn="just" rtl="1">
              <a:lnSpc>
                <a:spcPct val="150000"/>
              </a:lnSpc>
              <a:buFontTx/>
              <a:buChar char="-"/>
            </a:pPr>
            <a:r>
              <a:rPr lang="fa-IR" sz="2100" dirty="0">
                <a:cs typeface="B Nazanin" panose="00000400000000000000" pitchFamily="2" charset="-78"/>
              </a:rPr>
              <a:t>بررسی خدمات رسانی و استخوانبندی محله </a:t>
            </a:r>
            <a:r>
              <a:rPr lang="fa-IR" sz="2100" dirty="0" smtClean="0">
                <a:cs typeface="B Nazanin" panose="00000400000000000000" pitchFamily="2" charset="-78"/>
              </a:rPr>
              <a:t>عیدگاه </a:t>
            </a:r>
            <a:r>
              <a:rPr lang="fa-IR" sz="2100" dirty="0">
                <a:cs typeface="B Nazanin" panose="00000400000000000000" pitchFamily="2" charset="-78"/>
              </a:rPr>
              <a:t>به عنوان بافت </a:t>
            </a:r>
            <a:r>
              <a:rPr lang="fa-IR" sz="2100" dirty="0" smtClean="0">
                <a:cs typeface="B Nazanin" panose="00000400000000000000" pitchFamily="2" charset="-78"/>
              </a:rPr>
              <a:t>فرسوده داخل شهر</a:t>
            </a:r>
          </a:p>
          <a:p>
            <a:pPr marL="342900" indent="-342900" algn="just" rtl="1">
              <a:lnSpc>
                <a:spcPct val="150000"/>
              </a:lnSpc>
              <a:buFontTx/>
              <a:buChar char="-"/>
            </a:pPr>
            <a:r>
              <a:rPr lang="fa-IR" sz="2100" dirty="0" smtClean="0">
                <a:cs typeface="B Nazanin" panose="00000400000000000000" pitchFamily="2" charset="-78"/>
              </a:rPr>
              <a:t>مقایسه تطبیقی توزیع خدمات در سطح دو محله و کشف تفاوت ها و علل آن</a:t>
            </a:r>
            <a:endParaRPr lang="fa-IR" sz="2100" dirty="0">
              <a:cs typeface="B Nazanin" panose="00000400000000000000" pitchFamily="2" charset="-78"/>
            </a:endParaRPr>
          </a:p>
          <a:p>
            <a:pPr marL="342900" indent="-342900" algn="just" rtl="1">
              <a:lnSpc>
                <a:spcPct val="150000"/>
              </a:lnSpc>
              <a:buFontTx/>
              <a:buChar char="-"/>
            </a:pPr>
            <a:endParaRPr lang="fa-IR" sz="2100" dirty="0">
              <a:cs typeface="B Nazanin" panose="00000400000000000000" pitchFamily="2" charset="-78"/>
            </a:endParaRPr>
          </a:p>
        </p:txBody>
      </p:sp>
      <p:sp>
        <p:nvSpPr>
          <p:cNvPr id="8" name="Slide Number Placeholder 7"/>
          <p:cNvSpPr>
            <a:spLocks noGrp="1"/>
          </p:cNvSpPr>
          <p:nvPr>
            <p:ph type="sldNum" sz="quarter" idx="12"/>
          </p:nvPr>
        </p:nvSpPr>
        <p:spPr>
          <a:xfrm>
            <a:off x="289014" y="6230461"/>
            <a:ext cx="314597" cy="452982"/>
          </a:xfrm>
        </p:spPr>
        <p:txBody>
          <a:bodyPr/>
          <a:lstStyle/>
          <a:p>
            <a:r>
              <a:rPr lang="fa-IR" sz="2400" b="1" dirty="0" smtClean="0">
                <a:solidFill>
                  <a:schemeClr val="bg1"/>
                </a:solidFill>
                <a:effectLst>
                  <a:outerShdw blurRad="38100" dist="38100" dir="2700000" algn="tl">
                    <a:srgbClr val="000000">
                      <a:alpha val="43137"/>
                    </a:srgbClr>
                  </a:outerShdw>
                </a:effectLst>
                <a:cs typeface="B Nazanin" panose="00000400000000000000" pitchFamily="2" charset="-78"/>
              </a:rPr>
              <a:t>2</a:t>
            </a:r>
            <a:endParaRPr lang="en-US" sz="24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0776735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سطوح کاربــری ها</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14" name="Rectangle 2"/>
          <p:cNvSpPr>
            <a:spLocks noChangeArrowheads="1"/>
          </p:cNvSpPr>
          <p:nvPr/>
        </p:nvSpPr>
        <p:spPr bwMode="auto">
          <a:xfrm>
            <a:off x="1391694" y="1332220"/>
            <a:ext cx="661316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1" eaLnBrk="0" fontAlgn="base" latinLnBrk="0" hangingPunct="0">
              <a:lnSpc>
                <a:spcPct val="100000"/>
              </a:lnSpc>
              <a:spcBef>
                <a:spcPct val="0"/>
              </a:spcBef>
              <a:spcAft>
                <a:spcPct val="0"/>
              </a:spcAft>
              <a:buClrTx/>
              <a:buSzTx/>
              <a:buFontTx/>
              <a:buNone/>
              <a:tabLst/>
            </a:pPr>
            <a:r>
              <a:rPr kumimoji="0" lang="fa-IR" altLang="fa-IR" sz="16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B Nazanin" panose="00000400000000000000" pitchFamily="2" charset="-78"/>
              </a:rPr>
              <a:t>سطوح کاربری در محله گلشهر                                    سطوح کاربری در محله عیدگاه</a:t>
            </a:r>
            <a:endParaRPr kumimoji="0" lang="en-US" altLang="fa-IR" sz="105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fa-IR" sz="28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2609974013"/>
              </p:ext>
            </p:extLst>
          </p:nvPr>
        </p:nvGraphicFramePr>
        <p:xfrm>
          <a:off x="896982" y="1716941"/>
          <a:ext cx="7514024" cy="4109093"/>
        </p:xfrm>
        <a:graphic>
          <a:graphicData uri="http://schemas.openxmlformats.org/drawingml/2006/table">
            <a:tbl>
              <a:tblPr firstRow="1" firstCol="1" bandRow="1"/>
              <a:tblGrid>
                <a:gridCol w="549395">
                  <a:extLst>
                    <a:ext uri="{9D8B030D-6E8A-4147-A177-3AD203B41FA5}">
                      <a16:colId xmlns="" xmlns:a16="http://schemas.microsoft.com/office/drawing/2014/main" val="1808351403"/>
                    </a:ext>
                  </a:extLst>
                </a:gridCol>
                <a:gridCol w="1115658">
                  <a:extLst>
                    <a:ext uri="{9D8B030D-6E8A-4147-A177-3AD203B41FA5}">
                      <a16:colId xmlns="" xmlns:a16="http://schemas.microsoft.com/office/drawing/2014/main" val="827038572"/>
                    </a:ext>
                  </a:extLst>
                </a:gridCol>
                <a:gridCol w="498793">
                  <a:extLst>
                    <a:ext uri="{9D8B030D-6E8A-4147-A177-3AD203B41FA5}">
                      <a16:colId xmlns="" xmlns:a16="http://schemas.microsoft.com/office/drawing/2014/main" val="2444125319"/>
                    </a:ext>
                  </a:extLst>
                </a:gridCol>
                <a:gridCol w="1157425">
                  <a:extLst>
                    <a:ext uri="{9D8B030D-6E8A-4147-A177-3AD203B41FA5}">
                      <a16:colId xmlns="" xmlns:a16="http://schemas.microsoft.com/office/drawing/2014/main" val="144811234"/>
                    </a:ext>
                  </a:extLst>
                </a:gridCol>
                <a:gridCol w="421045">
                  <a:extLst>
                    <a:ext uri="{9D8B030D-6E8A-4147-A177-3AD203B41FA5}">
                      <a16:colId xmlns="" xmlns:a16="http://schemas.microsoft.com/office/drawing/2014/main" val="3183137965"/>
                    </a:ext>
                  </a:extLst>
                </a:gridCol>
                <a:gridCol w="755656">
                  <a:extLst>
                    <a:ext uri="{9D8B030D-6E8A-4147-A177-3AD203B41FA5}">
                      <a16:colId xmlns="" xmlns:a16="http://schemas.microsoft.com/office/drawing/2014/main" val="575044041"/>
                    </a:ext>
                  </a:extLst>
                </a:gridCol>
                <a:gridCol w="963730">
                  <a:extLst>
                    <a:ext uri="{9D8B030D-6E8A-4147-A177-3AD203B41FA5}">
                      <a16:colId xmlns="" xmlns:a16="http://schemas.microsoft.com/office/drawing/2014/main" val="1976211446"/>
                    </a:ext>
                  </a:extLst>
                </a:gridCol>
                <a:gridCol w="733452">
                  <a:extLst>
                    <a:ext uri="{9D8B030D-6E8A-4147-A177-3AD203B41FA5}">
                      <a16:colId xmlns="" xmlns:a16="http://schemas.microsoft.com/office/drawing/2014/main" val="766239346"/>
                    </a:ext>
                  </a:extLst>
                </a:gridCol>
                <a:gridCol w="1318870">
                  <a:extLst>
                    <a:ext uri="{9D8B030D-6E8A-4147-A177-3AD203B41FA5}">
                      <a16:colId xmlns="" xmlns:a16="http://schemas.microsoft.com/office/drawing/2014/main" val="2493438547"/>
                    </a:ext>
                  </a:extLst>
                </a:gridCol>
              </a:tblGrid>
              <a:tr h="452919">
                <a:tc>
                  <a:txBody>
                    <a:bodyPr/>
                    <a:lstStyle/>
                    <a:p>
                      <a:pPr marL="0" marR="0" algn="ctr" rtl="1">
                        <a:lnSpc>
                          <a:spcPct val="107000"/>
                        </a:lnSpc>
                        <a:spcBef>
                          <a:spcPts val="0"/>
                        </a:spcBef>
                        <a:spcAft>
                          <a:spcPts val="0"/>
                        </a:spcAft>
                      </a:pPr>
                      <a:r>
                        <a:rPr lang="ar-SA" sz="1400" dirty="0">
                          <a:effectLst/>
                          <a:latin typeface="Calibri" panose="020F0502020204030204" pitchFamily="34" charset="0"/>
                          <a:ea typeface="Calibri" panose="020F0502020204030204" pitchFamily="34" charset="0"/>
                          <a:cs typeface="B Nazanin" panose="00000400000000000000" pitchFamily="2" charset="-78"/>
                        </a:rPr>
                        <a:t>درصد</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مساحت(مترمربع)</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تعداد</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کاربری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rowSpan="17">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 </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درصد</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مساحت(مترمربع)</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تعداد</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کاربری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3225042344"/>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94/2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B Nazanin" panose="00000400000000000000" pitchFamily="2" charset="-78"/>
                        </a:rPr>
                        <a:t>1022</a:t>
                      </a:r>
                      <a:r>
                        <a:rPr lang="ar-SA" sz="1400" dirty="0">
                          <a:effectLst/>
                          <a:latin typeface="Calibri" panose="020F0502020204030204" pitchFamily="34" charset="0"/>
                          <a:ea typeface="Calibri" panose="020F0502020204030204" pitchFamily="34" charset="0"/>
                          <a:cs typeface="B Nazanin" panose="00000400000000000000" pitchFamily="2" charset="-78"/>
                        </a:rPr>
                        <a:t>3</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7</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آموزشی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1.25</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24755.521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33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آموزشی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2559229812"/>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78/56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dirty="0">
                          <a:effectLst/>
                          <a:latin typeface="Calibri" panose="020F0502020204030204" pitchFamily="34" charset="0"/>
                          <a:ea typeface="Calibri" panose="020F0502020204030204" pitchFamily="34" charset="0"/>
                          <a:cs typeface="B Nazanin" panose="00000400000000000000" pitchFamily="2" charset="-78"/>
                        </a:rPr>
                        <a:t>67/</a:t>
                      </a:r>
                      <a:r>
                        <a:rPr lang="en-US" sz="1400" dirty="0">
                          <a:effectLst/>
                          <a:latin typeface="Calibri" panose="020F0502020204030204" pitchFamily="34" charset="0"/>
                          <a:ea typeface="Calibri" panose="020F0502020204030204" pitchFamily="34" charset="0"/>
                          <a:cs typeface="B Nazanin" panose="00000400000000000000" pitchFamily="2" charset="-78"/>
                        </a:rPr>
                        <a:t>197383</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924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مسکونی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75.96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1498955.5</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11362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مسکونی</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706066876"/>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55/11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56/</a:t>
                      </a:r>
                      <a:r>
                        <a:rPr lang="en-US" sz="1400">
                          <a:effectLst/>
                          <a:latin typeface="Calibri" panose="020F0502020204030204" pitchFamily="34" charset="0"/>
                          <a:ea typeface="Calibri" panose="020F0502020204030204" pitchFamily="34" charset="0"/>
                          <a:cs typeface="B Nazanin" panose="00000400000000000000" pitchFamily="2" charset="-78"/>
                        </a:rPr>
                        <a:t>40146</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184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dirty="0">
                          <a:effectLst/>
                          <a:latin typeface="Calibri" panose="020F0502020204030204" pitchFamily="34" charset="0"/>
                          <a:ea typeface="Calibri" panose="020F0502020204030204" pitchFamily="34" charset="0"/>
                          <a:cs typeface="B Nazanin" panose="00000400000000000000" pitchFamily="2" charset="-78"/>
                        </a:rPr>
                        <a:t>تجاری</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2.18</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43044.765</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192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تجاری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3349975585"/>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29/0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66/</a:t>
                      </a:r>
                      <a:r>
                        <a:rPr lang="en-US" sz="1400">
                          <a:effectLst/>
                          <a:latin typeface="Calibri" panose="020F0502020204030204" pitchFamily="34" charset="0"/>
                          <a:ea typeface="Calibri" panose="020F0502020204030204" pitchFamily="34" charset="0"/>
                          <a:cs typeface="B Nazanin" panose="00000400000000000000" pitchFamily="2" charset="-78"/>
                        </a:rPr>
                        <a:t>1021</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dirty="0">
                          <a:effectLst/>
                          <a:latin typeface="Calibri" panose="020F0502020204030204" pitchFamily="34" charset="0"/>
                          <a:ea typeface="Calibri" panose="020F0502020204030204" pitchFamily="34" charset="0"/>
                          <a:cs typeface="B Nazanin" panose="00000400000000000000" pitchFamily="2" charset="-78"/>
                        </a:rPr>
                        <a:t>آموزش عالی</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16.08</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317400.44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2000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مسکونی- تجاری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2364444838"/>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60/0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57/2070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اداری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0.04</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707.723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اداری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788512581"/>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51/4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B Nazanin" panose="00000400000000000000" pitchFamily="2" charset="-78"/>
                        </a:rPr>
                        <a:t>15693</a:t>
                      </a:r>
                      <a:r>
                        <a:rPr lang="ar-SA" sz="1400">
                          <a:effectLst/>
                          <a:latin typeface="Calibri" panose="020F0502020204030204" pitchFamily="34" charset="0"/>
                          <a:ea typeface="Calibri" panose="020F0502020204030204" pitchFamily="34" charset="0"/>
                          <a:cs typeface="B Nazanin" panose="00000400000000000000" pitchFamily="2" charset="-78"/>
                        </a:rPr>
                        <a:t>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اقامتی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0.10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2055.86</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نظامی- انتظامی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2194661332"/>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71/0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22/2474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تاسیسات شهری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0.14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2852.321</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تفریحی- ورزشی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1454396037"/>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66/6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58/</a:t>
                      </a:r>
                      <a:r>
                        <a:rPr lang="en-US" sz="1400">
                          <a:effectLst/>
                          <a:latin typeface="Calibri" panose="020F0502020204030204" pitchFamily="34" charset="0"/>
                          <a:ea typeface="Calibri" panose="020F0502020204030204" pitchFamily="34" charset="0"/>
                          <a:cs typeface="B Nazanin" panose="00000400000000000000" pitchFamily="2" charset="-78"/>
                        </a:rPr>
                        <a:t>23139</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43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تجاری- اقامتی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1.53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30155.364</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18</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کشاورزی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2320076607"/>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22/0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22/749</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درمانی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0.54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10609.559</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30</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بهداشتی- درمانی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1861465546"/>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04/0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55/131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صنعتی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0.04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851.595</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3</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فرهنگی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4232640180"/>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29/0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62/1001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فرهنگی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0.31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6180.342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6</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انبارداری و تاسیسات</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3700688827"/>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76/4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9/</a:t>
                      </a:r>
                      <a:r>
                        <a:rPr lang="en-US" sz="1400">
                          <a:effectLst/>
                          <a:latin typeface="Calibri" panose="020F0502020204030204" pitchFamily="34" charset="0"/>
                          <a:ea typeface="Calibri" panose="020F0502020204030204" pitchFamily="34" charset="0"/>
                          <a:cs typeface="B Nazanin" panose="00000400000000000000" pitchFamily="2" charset="-78"/>
                        </a:rPr>
                        <a:t>16535</a:t>
                      </a:r>
                      <a:r>
                        <a:rPr lang="ar-SA" sz="1400">
                          <a:effectLst/>
                          <a:latin typeface="Calibri" panose="020F0502020204030204" pitchFamily="34" charset="0"/>
                          <a:ea typeface="Calibri" panose="020F0502020204030204" pitchFamily="34" charset="0"/>
                          <a:cs typeface="B Nazanin" panose="00000400000000000000" pitchFamily="2" charset="-78"/>
                        </a:rPr>
                        <a:t>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4</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فضای سبز</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0.07</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1466.486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2</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7000"/>
                        </a:lnSpc>
                        <a:spcBef>
                          <a:spcPts val="0"/>
                        </a:spcBef>
                        <a:spcAft>
                          <a:spcPts val="0"/>
                        </a:spcAft>
                      </a:pPr>
                      <a:r>
                        <a:rPr lang="ar-SA"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فضای سبز</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2266259229"/>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46/2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26/</a:t>
                      </a:r>
                      <a:r>
                        <a:rPr lang="en-US" sz="1400">
                          <a:effectLst/>
                          <a:latin typeface="Calibri" panose="020F0502020204030204" pitchFamily="34" charset="0"/>
                          <a:ea typeface="Calibri" panose="020F0502020204030204" pitchFamily="34" charset="0"/>
                          <a:cs typeface="B Nazanin" panose="00000400000000000000" pitchFamily="2" charset="-78"/>
                        </a:rPr>
                        <a:t>8551</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مذهبی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0.28</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5589.419</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15</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مذهبی</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4111730717"/>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31/7</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37/25426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132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مسکونی- تجاری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1.46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28848.729</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dirty="0">
                          <a:solidFill>
                            <a:srgbClr val="000000"/>
                          </a:solidFill>
                          <a:effectLst/>
                          <a:latin typeface="Arial" panose="020B0604020202020204" pitchFamily="34" charset="0"/>
                          <a:ea typeface="Calibri" panose="020F0502020204030204" pitchFamily="34" charset="0"/>
                          <a:cs typeface="B Nazanin" panose="00000400000000000000" pitchFamily="2" charset="-78"/>
                        </a:rPr>
                        <a:t>صتعتی</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3313735448"/>
                  </a:ext>
                </a:extLst>
              </a:tr>
              <a:tr h="226459">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17/0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35/582</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ورزشی</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a:txBody>
                    <a:bodyPr/>
                    <a:lstStyle/>
                    <a:p>
                      <a:pPr marL="0" marR="0" algn="ctr" rtl="1">
                        <a:lnSpc>
                          <a:spcPct val="107000"/>
                        </a:lnSpc>
                        <a:spcBef>
                          <a:spcPts val="0"/>
                        </a:spcBef>
                        <a:spcAft>
                          <a:spcPts val="0"/>
                        </a:spcAft>
                      </a:pPr>
                      <a:r>
                        <a:rPr lang="en-US" sz="1400">
                          <a:solidFill>
                            <a:srgbClr val="000000"/>
                          </a:solidFill>
                          <a:effectLst/>
                          <a:latin typeface="Arial" panose="020B0604020202020204" pitchFamily="34" charset="0"/>
                          <a:ea typeface="Calibri" panose="020F0502020204030204" pitchFamily="34" charset="0"/>
                          <a:cs typeface="B Nazanin" panose="00000400000000000000" pitchFamily="2" charset="-78"/>
                        </a:rPr>
                        <a:t>100.00</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1973473.6</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en-US"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13675</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مجموع</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 xmlns:a16="http://schemas.microsoft.com/office/drawing/2014/main" val="245527359"/>
                  </a:ext>
                </a:extLst>
              </a:tr>
              <a:tr h="226459">
                <a:tc>
                  <a:txBody>
                    <a:bodyPr/>
                    <a:lstStyle/>
                    <a:p>
                      <a:pPr marL="0" marR="0" algn="ctr" rtl="1">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B Nazanin" panose="00000400000000000000" pitchFamily="2" charset="-78"/>
                        </a:rPr>
                        <a:t>100</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29/</a:t>
                      </a:r>
                      <a:r>
                        <a:rPr lang="en-US" sz="1400">
                          <a:effectLst/>
                          <a:latin typeface="Calibri" panose="020F0502020204030204" pitchFamily="34" charset="0"/>
                          <a:ea typeface="Calibri" panose="020F0502020204030204" pitchFamily="34" charset="0"/>
                          <a:cs typeface="B Nazanin" panose="00000400000000000000" pitchFamily="2" charset="-78"/>
                        </a:rPr>
                        <a:t>347617</a:t>
                      </a: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effectLst/>
                          <a:latin typeface="Calibri" panose="020F0502020204030204" pitchFamily="34" charset="0"/>
                          <a:ea typeface="Calibri" panose="020F0502020204030204" pitchFamily="34" charset="0"/>
                          <a:cs typeface="B Nazanin" panose="00000400000000000000" pitchFamily="2" charset="-78"/>
                        </a:rPr>
                        <a:t>1368</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7000"/>
                        </a:lnSpc>
                        <a:spcBef>
                          <a:spcPts val="0"/>
                        </a:spcBef>
                        <a:spcAft>
                          <a:spcPts val="0"/>
                        </a:spcAft>
                      </a:pPr>
                      <a:r>
                        <a:rPr lang="ar-SA" sz="1400">
                          <a:solidFill>
                            <a:srgbClr val="000000"/>
                          </a:solidFill>
                          <a:effectLst/>
                          <a:latin typeface="Calibri" panose="020F0502020204030204" pitchFamily="34" charset="0"/>
                          <a:ea typeface="Calibri" panose="020F0502020204030204" pitchFamily="34" charset="0"/>
                          <a:cs typeface="B Nazanin" panose="00000400000000000000" pitchFamily="2" charset="-78"/>
                        </a:rPr>
                        <a:t>مجموع</a:t>
                      </a:r>
                      <a:endParaRPr lang="en-US" sz="140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vMerge="1">
                  <a:txBody>
                    <a:bodyPr/>
                    <a:lstStyle/>
                    <a:p>
                      <a:pPr rtl="1"/>
                      <a:endParaRPr lang="fa-IR"/>
                    </a:p>
                  </a:txBody>
                  <a:tcPr/>
                </a:tc>
                <a:tc gridSpan="4">
                  <a:txBody>
                    <a:bodyPr/>
                    <a:lstStyle/>
                    <a:p>
                      <a:pPr marL="0" marR="0" algn="ctr" rtl="1">
                        <a:lnSpc>
                          <a:spcPct val="107000"/>
                        </a:lnSpc>
                        <a:spcBef>
                          <a:spcPts val="0"/>
                        </a:spcBef>
                        <a:spcAft>
                          <a:spcPts val="0"/>
                        </a:spcAft>
                      </a:pPr>
                      <a:r>
                        <a:rPr lang="en-US" sz="14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79356" marR="7935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 xmlns:a16="http://schemas.microsoft.com/office/drawing/2014/main" val="264444198"/>
                  </a:ext>
                </a:extLst>
              </a:tr>
            </a:tbl>
          </a:graphicData>
        </a:graphic>
      </p:graphicFrame>
    </p:spTree>
    <p:extLst>
      <p:ext uri="{BB962C8B-B14F-4D97-AF65-F5344CB8AC3E}">
        <p14:creationId xmlns:p14="http://schemas.microsoft.com/office/powerpoint/2010/main" val="22511096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latin typeface="Calibri" panose="020F0502020204030204" pitchFamily="34" charset="0"/>
                <a:ea typeface="Calibri" panose="020F0502020204030204" pitchFamily="34" charset="0"/>
                <a:cs typeface="B Nazanin" panose="00000400000000000000" pitchFamily="2" charset="-78"/>
              </a:rPr>
              <a:t>شعاع عملکرد و دامنه خدمات رسانی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pic>
        <p:nvPicPr>
          <p:cNvPr id="9" name="Picture 8" descr="C:\Users\Mahla\Desktop\آموزشی گلشهر.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097" y="2352107"/>
            <a:ext cx="8463733" cy="2549526"/>
          </a:xfrm>
          <a:prstGeom prst="rect">
            <a:avLst/>
          </a:prstGeom>
          <a:noFill/>
          <a:ln w="3175">
            <a:solidFill>
              <a:schemeClr val="tx1"/>
            </a:solidFill>
          </a:ln>
        </p:spPr>
      </p:pic>
      <p:sp>
        <p:nvSpPr>
          <p:cNvPr id="2" name="Rectangle 1"/>
          <p:cNvSpPr/>
          <p:nvPr/>
        </p:nvSpPr>
        <p:spPr>
          <a:xfrm>
            <a:off x="2314215" y="1762291"/>
            <a:ext cx="4802918" cy="421654"/>
          </a:xfrm>
          <a:prstGeom prst="rect">
            <a:avLst/>
          </a:prstGeom>
        </p:spPr>
        <p:txBody>
          <a:bodyPr wrap="none">
            <a:spAutoFit/>
          </a:bodyPr>
          <a:lstStyle/>
          <a:p>
            <a:pPr algn="ctr" rtl="1">
              <a:lnSpc>
                <a:spcPct val="107000"/>
              </a:lnSpc>
              <a:spcAft>
                <a:spcPts val="800"/>
              </a:spcAft>
            </a:pPr>
            <a:r>
              <a:rPr lang="fa-IR" sz="2000" b="1" dirty="0">
                <a:latin typeface="Calibri" panose="020F0502020204030204" pitchFamily="34" charset="0"/>
                <a:ea typeface="Calibri" panose="020F0502020204030204" pitchFamily="34" charset="0"/>
                <a:cs typeface="B Nazanin" panose="00000400000000000000" pitchFamily="2" charset="-78"/>
              </a:rPr>
              <a:t>شعاع عملکردی کاربری های آموزشی در محله گلشهر</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17557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latin typeface="Calibri" panose="020F0502020204030204" pitchFamily="34" charset="0"/>
                <a:ea typeface="Calibri" panose="020F0502020204030204" pitchFamily="34" charset="0"/>
                <a:cs typeface="B Nazanin" panose="00000400000000000000" pitchFamily="2" charset="-78"/>
              </a:rPr>
              <a:t>شعاع عملکرد و دامنه خدمات رسانی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Rectangle 1"/>
          <p:cNvSpPr/>
          <p:nvPr/>
        </p:nvSpPr>
        <p:spPr>
          <a:xfrm>
            <a:off x="2327841" y="1762291"/>
            <a:ext cx="4775667" cy="421654"/>
          </a:xfrm>
          <a:prstGeom prst="rect">
            <a:avLst/>
          </a:prstGeom>
        </p:spPr>
        <p:txBody>
          <a:bodyPr wrap="none">
            <a:spAutoFit/>
          </a:bodyPr>
          <a:lstStyle/>
          <a:p>
            <a:pPr algn="ctr" rtl="1">
              <a:lnSpc>
                <a:spcPct val="107000"/>
              </a:lnSpc>
              <a:spcAft>
                <a:spcPts val="800"/>
              </a:spcAft>
            </a:pPr>
            <a:r>
              <a:rPr lang="fa-IR" sz="2000" b="1" dirty="0">
                <a:latin typeface="Calibri" panose="020F0502020204030204" pitchFamily="34" charset="0"/>
                <a:ea typeface="Calibri" panose="020F0502020204030204" pitchFamily="34" charset="0"/>
                <a:cs typeface="B Nazanin" panose="00000400000000000000" pitchFamily="2" charset="-78"/>
              </a:rPr>
              <a:t>شعاع عملکردی کاربری های آموزشی 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عیدگاه</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pic>
        <p:nvPicPr>
          <p:cNvPr id="12" name="Picture 11" descr="C:\Users\Mahla\Desktop\نقشه\شعاع آموزشی عیدگاه.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7841" y="2243001"/>
            <a:ext cx="4822100" cy="3408998"/>
          </a:xfrm>
          <a:prstGeom prst="rect">
            <a:avLst/>
          </a:prstGeom>
          <a:noFill/>
          <a:ln w="3175">
            <a:solidFill>
              <a:schemeClr val="tx1"/>
            </a:solidFill>
          </a:ln>
        </p:spPr>
      </p:pic>
    </p:spTree>
    <p:extLst>
      <p:ext uri="{BB962C8B-B14F-4D97-AF65-F5344CB8AC3E}">
        <p14:creationId xmlns:p14="http://schemas.microsoft.com/office/powerpoint/2010/main" val="32343941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latin typeface="Calibri" panose="020F0502020204030204" pitchFamily="34" charset="0"/>
                <a:ea typeface="Calibri" panose="020F0502020204030204" pitchFamily="34" charset="0"/>
                <a:cs typeface="B Nazanin" panose="00000400000000000000" pitchFamily="2" charset="-78"/>
              </a:rPr>
              <a:t>شعاع عملکرد و دامنه خدمات رسانی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Rectangle 1"/>
          <p:cNvSpPr/>
          <p:nvPr/>
        </p:nvSpPr>
        <p:spPr>
          <a:xfrm>
            <a:off x="5230759" y="1548949"/>
            <a:ext cx="3272050" cy="853567"/>
          </a:xfrm>
          <a:prstGeom prst="rect">
            <a:avLst/>
          </a:prstGeom>
        </p:spPr>
        <p:txBody>
          <a:bodyPr wrap="none">
            <a:spAutoFit/>
          </a:bodyPr>
          <a:lstStyle/>
          <a:p>
            <a:pPr algn="ctr" rtl="1">
              <a:lnSpc>
                <a:spcPct val="107000"/>
              </a:lnSpc>
              <a:spcAft>
                <a:spcPts val="800"/>
              </a:spcAft>
            </a:pPr>
            <a:r>
              <a:rPr lang="fa-IR" sz="2000" b="1" dirty="0">
                <a:latin typeface="Calibri" panose="020F0502020204030204" pitchFamily="34" charset="0"/>
                <a:ea typeface="Calibri" panose="020F0502020204030204" pitchFamily="34" charset="0"/>
                <a:cs typeface="B Nazanin" panose="00000400000000000000" pitchFamily="2" charset="-78"/>
              </a:rPr>
              <a:t>شعاع عملکردی کاربری های </a:t>
            </a:r>
            <a:r>
              <a:rPr lang="fa-IR" sz="2000" b="1" dirty="0" smtClean="0">
                <a:latin typeface="Calibri" panose="020F0502020204030204" pitchFamily="34" charset="0"/>
                <a:ea typeface="Calibri" panose="020F0502020204030204" pitchFamily="34" charset="0"/>
                <a:cs typeface="B Nazanin" panose="00000400000000000000" pitchFamily="2" charset="-78"/>
              </a:rPr>
              <a:t>درمانی</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عیدگاه</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896982" y="1548950"/>
            <a:ext cx="3272050" cy="853567"/>
          </a:xfrm>
          <a:prstGeom prst="rect">
            <a:avLst/>
          </a:prstGeom>
        </p:spPr>
        <p:txBody>
          <a:bodyPr wrap="none">
            <a:spAutoFit/>
          </a:bodyPr>
          <a:lstStyle/>
          <a:p>
            <a:pPr algn="ctr" rtl="1">
              <a:lnSpc>
                <a:spcPct val="107000"/>
              </a:lnSpc>
              <a:spcAft>
                <a:spcPts val="800"/>
              </a:spcAft>
            </a:pPr>
            <a:r>
              <a:rPr lang="fa-IR" sz="2000" b="1" dirty="0">
                <a:latin typeface="Calibri" panose="020F0502020204030204" pitchFamily="34" charset="0"/>
                <a:ea typeface="Calibri" panose="020F0502020204030204" pitchFamily="34" charset="0"/>
                <a:cs typeface="B Nazanin" panose="00000400000000000000" pitchFamily="2" charset="-78"/>
              </a:rPr>
              <a:t>شعاع عملکردی کاربری های </a:t>
            </a:r>
            <a:r>
              <a:rPr lang="fa-IR" sz="2000" b="1" dirty="0" smtClean="0">
                <a:latin typeface="Calibri" panose="020F0502020204030204" pitchFamily="34" charset="0"/>
                <a:ea typeface="Calibri" panose="020F0502020204030204" pitchFamily="34" charset="0"/>
                <a:cs typeface="B Nazanin" panose="00000400000000000000" pitchFamily="2" charset="-78"/>
              </a:rPr>
              <a:t>درمانی</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گلشهر</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pic>
        <p:nvPicPr>
          <p:cNvPr id="14" name="Picture 13" descr="C:\Users\Mahla\Desktop\نقشه\شعاع درمانی.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371" y="2814999"/>
            <a:ext cx="3796520" cy="2684101"/>
          </a:xfrm>
          <a:prstGeom prst="rect">
            <a:avLst/>
          </a:prstGeom>
          <a:noFill/>
          <a:ln w="3175">
            <a:solidFill>
              <a:schemeClr val="tx1"/>
            </a:solidFill>
          </a:ln>
        </p:spPr>
      </p:pic>
      <p:pic>
        <p:nvPicPr>
          <p:cNvPr id="15" name="Picture 14" descr="C:\Users\Mahla\Desktop\نقشه\عیدگاه-درمانی.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7602" y="2814999"/>
            <a:ext cx="3838364" cy="2684101"/>
          </a:xfrm>
          <a:prstGeom prst="rect">
            <a:avLst/>
          </a:prstGeom>
          <a:noFill/>
          <a:ln w="3175">
            <a:solidFill>
              <a:schemeClr val="tx1"/>
            </a:solidFill>
          </a:ln>
        </p:spPr>
      </p:pic>
    </p:spTree>
    <p:extLst>
      <p:ext uri="{BB962C8B-B14F-4D97-AF65-F5344CB8AC3E}">
        <p14:creationId xmlns:p14="http://schemas.microsoft.com/office/powerpoint/2010/main" val="30668887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latin typeface="Calibri" panose="020F0502020204030204" pitchFamily="34" charset="0"/>
                <a:ea typeface="Calibri" panose="020F0502020204030204" pitchFamily="34" charset="0"/>
                <a:cs typeface="B Nazanin" panose="00000400000000000000" pitchFamily="2" charset="-78"/>
              </a:rPr>
              <a:t>شعاع عملکرد و دامنه خدمات رسانی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Rectangle 1"/>
          <p:cNvSpPr/>
          <p:nvPr/>
        </p:nvSpPr>
        <p:spPr>
          <a:xfrm>
            <a:off x="5071261" y="1548949"/>
            <a:ext cx="3591048" cy="853567"/>
          </a:xfrm>
          <a:prstGeom prst="rect">
            <a:avLst/>
          </a:prstGeom>
        </p:spPr>
        <p:txBody>
          <a:bodyPr wrap="none">
            <a:spAutoFit/>
          </a:bodyPr>
          <a:lstStyle/>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شعاع عملکردی کاربری های فضای سبز</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عیدگاه</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941064" y="1548950"/>
            <a:ext cx="3183885" cy="853567"/>
          </a:xfrm>
          <a:prstGeom prst="rect">
            <a:avLst/>
          </a:prstGeom>
        </p:spPr>
        <p:txBody>
          <a:bodyPr wrap="none">
            <a:spAutoFit/>
          </a:bodyPr>
          <a:lstStyle/>
          <a:p>
            <a:pPr algn="ctr" rtl="1">
              <a:lnSpc>
                <a:spcPct val="107000"/>
              </a:lnSpc>
              <a:spcAft>
                <a:spcPts val="800"/>
              </a:spcAft>
            </a:pPr>
            <a:r>
              <a:rPr lang="fa-IR" sz="2000" b="1" dirty="0">
                <a:latin typeface="Calibri" panose="020F0502020204030204" pitchFamily="34" charset="0"/>
                <a:ea typeface="Calibri" panose="020F0502020204030204" pitchFamily="34" charset="0"/>
                <a:cs typeface="B Nazanin" panose="00000400000000000000" pitchFamily="2" charset="-78"/>
              </a:rPr>
              <a:t>شعاع عملکردی کاربری </a:t>
            </a:r>
            <a:r>
              <a:rPr lang="fa-IR" sz="2000" b="1" dirty="0" smtClean="0">
                <a:latin typeface="Calibri" panose="020F0502020204030204" pitchFamily="34" charset="0"/>
                <a:ea typeface="Calibri" panose="020F0502020204030204" pitchFamily="34" charset="0"/>
                <a:cs typeface="B Nazanin" panose="00000400000000000000" pitchFamily="2" charset="-78"/>
              </a:rPr>
              <a:t>فضای سبز</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گلشهر</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12262" y="2914389"/>
            <a:ext cx="3933559" cy="2781199"/>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371" y="2914389"/>
            <a:ext cx="3933559" cy="2781199"/>
          </a:xfrm>
          <a:prstGeom prst="rect">
            <a:avLst/>
          </a:prstGeom>
        </p:spPr>
      </p:pic>
    </p:spTree>
    <p:extLst>
      <p:ext uri="{BB962C8B-B14F-4D97-AF65-F5344CB8AC3E}">
        <p14:creationId xmlns:p14="http://schemas.microsoft.com/office/powerpoint/2010/main" val="31956900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latin typeface="Calibri" panose="020F0502020204030204" pitchFamily="34" charset="0"/>
                <a:ea typeface="Calibri" panose="020F0502020204030204" pitchFamily="34" charset="0"/>
                <a:cs typeface="B Nazanin" panose="00000400000000000000" pitchFamily="2" charset="-78"/>
              </a:rPr>
              <a:t>سازمان فضایی محله</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pic>
        <p:nvPicPr>
          <p:cNvPr id="12" name="Picture 11" descr="C:\Users\Mahla\Desktop\نقشه\block-golshahr.jpg"/>
          <p:cNvPicPr/>
          <p:nvPr/>
        </p:nvPicPr>
        <p:blipFill rotWithShape="1">
          <a:blip r:embed="rId2" cstate="print">
            <a:extLst>
              <a:ext uri="{28A0092B-C50C-407E-A947-70E740481C1C}">
                <a14:useLocalDpi xmlns:a14="http://schemas.microsoft.com/office/drawing/2010/main" val="0"/>
              </a:ext>
            </a:extLst>
          </a:blip>
          <a:srcRect l="11908" t="4330" r="2010" b="2309"/>
          <a:stretch/>
        </p:blipFill>
        <p:spPr bwMode="auto">
          <a:xfrm>
            <a:off x="5156200" y="2503148"/>
            <a:ext cx="3642094" cy="2792752"/>
          </a:xfrm>
          <a:prstGeom prst="rect">
            <a:avLst/>
          </a:prstGeom>
          <a:noFill/>
          <a:ln w="3175">
            <a:solidFill>
              <a:schemeClr val="tx1"/>
            </a:solidFill>
          </a:ln>
          <a:extLst>
            <a:ext uri="{53640926-AAD7-44D8-BBD7-CCE9431645EC}">
              <a14:shadowObscured xmlns:a14="http://schemas.microsoft.com/office/drawing/2010/main"/>
            </a:ext>
          </a:extLst>
        </p:spPr>
      </p:pic>
      <p:sp>
        <p:nvSpPr>
          <p:cNvPr id="13" name="Rectangle 12"/>
          <p:cNvSpPr/>
          <p:nvPr/>
        </p:nvSpPr>
        <p:spPr>
          <a:xfrm>
            <a:off x="6061917" y="1548949"/>
            <a:ext cx="1609735" cy="853567"/>
          </a:xfrm>
          <a:prstGeom prst="rect">
            <a:avLst/>
          </a:prstGeom>
        </p:spPr>
        <p:txBody>
          <a:bodyPr wrap="none">
            <a:spAutoFit/>
          </a:bodyPr>
          <a:lstStyle/>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سازمان فضایی</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عیدگاه</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1737757" y="1548950"/>
            <a:ext cx="1590499" cy="853567"/>
          </a:xfrm>
          <a:prstGeom prst="rect">
            <a:avLst/>
          </a:prstGeom>
        </p:spPr>
        <p:txBody>
          <a:bodyPr wrap="none">
            <a:spAutoFit/>
          </a:bodyPr>
          <a:lstStyle/>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سازمان فضایی</a:t>
            </a:r>
          </a:p>
          <a:p>
            <a:pPr algn="ctr" rtl="1">
              <a:lnSpc>
                <a:spcPct val="107000"/>
              </a:lnSpc>
              <a:spcAft>
                <a:spcPts val="800"/>
              </a:spcAft>
            </a:pPr>
            <a:r>
              <a:rPr lang="fa-IR" sz="2000" b="1" dirty="0" smtClean="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Calibri" panose="020F0502020204030204" pitchFamily="34" charset="0"/>
                <a:ea typeface="Calibri" panose="020F0502020204030204" pitchFamily="34" charset="0"/>
                <a:cs typeface="B Nazanin" panose="00000400000000000000" pitchFamily="2" charset="-78"/>
              </a:rPr>
              <a:t>در محله </a:t>
            </a:r>
            <a:r>
              <a:rPr lang="fa-IR" sz="2000" b="1" dirty="0" smtClean="0">
                <a:latin typeface="Calibri" panose="020F0502020204030204" pitchFamily="34" charset="0"/>
                <a:ea typeface="Calibri" panose="020F0502020204030204" pitchFamily="34" charset="0"/>
                <a:cs typeface="B Nazanin" panose="00000400000000000000" pitchFamily="2" charset="-78"/>
              </a:rPr>
              <a:t>گلشهر</a:t>
            </a:r>
            <a:endParaRPr lang="en-US" sz="2000" b="1" dirty="0">
              <a:latin typeface="Calibri" panose="020F0502020204030204" pitchFamily="34" charset="0"/>
              <a:ea typeface="Calibri" panose="020F0502020204030204" pitchFamily="34" charset="0"/>
              <a:cs typeface="Arial" panose="020B0604020202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399" y="2503149"/>
            <a:ext cx="3873501" cy="2738736"/>
          </a:xfrm>
          <a:prstGeom prst="rect">
            <a:avLst/>
          </a:prstGeom>
        </p:spPr>
      </p:pic>
    </p:spTree>
    <p:extLst>
      <p:ext uri="{BB962C8B-B14F-4D97-AF65-F5344CB8AC3E}">
        <p14:creationId xmlns:p14="http://schemas.microsoft.com/office/powerpoint/2010/main" val="30463250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latin typeface="Calibri" panose="020F0502020204030204" pitchFamily="34" charset="0"/>
                <a:ea typeface="Calibri" panose="020F0502020204030204" pitchFamily="34" charset="0"/>
                <a:cs typeface="B Nazanin" panose="00000400000000000000" pitchFamily="2" charset="-78"/>
              </a:rPr>
              <a:t>نتیجه گیری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5" name="TextBox 4"/>
          <p:cNvSpPr txBox="1"/>
          <p:nvPr/>
        </p:nvSpPr>
        <p:spPr>
          <a:xfrm>
            <a:off x="631371" y="1206307"/>
            <a:ext cx="8304540" cy="4849597"/>
          </a:xfrm>
          <a:prstGeom prst="rect">
            <a:avLst/>
          </a:prstGeom>
          <a:noFill/>
        </p:spPr>
        <p:txBody>
          <a:bodyPr wrap="square" rtlCol="1">
            <a:spAutoFit/>
          </a:bodyPr>
          <a:lstStyle/>
          <a:p>
            <a:pPr marL="342900" marR="0" lvl="0" indent="-342900" algn="just" rtl="1">
              <a:lnSpc>
                <a:spcPct val="107000"/>
              </a:lnSpc>
              <a:spcBef>
                <a:spcPts val="0"/>
              </a:spcBef>
              <a:spcAft>
                <a:spcPts val="800"/>
              </a:spcAft>
              <a:buFont typeface="Times New Roman" panose="02020603050405020304" pitchFamily="18" charset="0"/>
              <a:buChar char="-"/>
            </a:pP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نسبت زیاد کاربری مسکونی در پهنه های اسکان غیررسمی؛ </a:t>
            </a:r>
            <a:endParaRPr lang="fa-IR" sz="2400" dirty="0" smtClean="0">
              <a:solidFill>
                <a:srgbClr val="000000"/>
              </a:solidFill>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sz="2400" dirty="0" smtClean="0">
                <a:solidFill>
                  <a:srgbClr val="000000"/>
                </a:solidFill>
                <a:latin typeface="B Nazanin" panose="00000400000000000000" pitchFamily="2" charset="-78"/>
                <a:ea typeface="Calibri" panose="020F0502020204030204" pitchFamily="34" charset="0"/>
                <a:cs typeface="B Nazanin" panose="00000400000000000000" pitchFamily="2" charset="-78"/>
              </a:rPr>
              <a:t>کمبود </a:t>
            </a:r>
            <a:r>
              <a:rPr lang="fa-IR" sz="2400" dirty="0">
                <a:solidFill>
                  <a:srgbClr val="000000"/>
                </a:solidFill>
                <a:latin typeface="B Nazanin" panose="00000400000000000000" pitchFamily="2" charset="-78"/>
                <a:ea typeface="Calibri" panose="020F0502020204030204" pitchFamily="34" charset="0"/>
                <a:cs typeface="B Nazanin" panose="00000400000000000000" pitchFamily="2" charset="-78"/>
              </a:rPr>
              <a:t>شدید فضای سبز در محله گلشهر که یکی از مشخصه های بارز محلات اسکان غیررسمی است چراکه رشد سریع پهنه مسکونی به نحوی است که سایر خدمات فرصت رشد و گسترش پیدا نمی کنند. </a:t>
            </a:r>
            <a:endParaRPr lang="fa-IR" sz="2400" dirty="0" smtClean="0">
              <a:solidFill>
                <a:srgbClr val="000000"/>
              </a:solidFill>
              <a:latin typeface="B Nazanin" panose="00000400000000000000" pitchFamily="2" charset="-78"/>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sz="240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سطوح </a:t>
            </a: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کاربری های درمانی و آموزشی تقریبا در هر دو محله پراکنش متناسبی را دنبال کرده اند و محله را به طور تقریباکامل تحت پوشش خود قرار داده اند.</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تنوع کاربری های در محله عیدگاه متوازن تر از محله گلشهر است و در محله گلشهر عمده کاربری ها مسکونی و پس ار آن تجاری می باشد و همچنین کارخانه </a:t>
            </a:r>
            <a:r>
              <a:rPr lang="fa-IR" sz="240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صنعتی </a:t>
            </a: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نیز در داخل محله قرار گرفته است.</a:t>
            </a:r>
            <a:endParaRPr lang="en-US" sz="20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یکی از مزایای محله گلشهر نسبت به محله عیدگاه، عریض بودن معابر و ساخت نسبتا شطرنجی آن </a:t>
            </a:r>
            <a:r>
              <a:rPr lang="fa-IR" sz="240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که </a:t>
            </a: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در مقایسه با بافت </a:t>
            </a:r>
            <a:r>
              <a:rPr lang="fa-IR" sz="2400"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ارگانیک، </a:t>
            </a: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دسترسی بهتری را تامین می کند. </a:t>
            </a: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Tree>
    <p:extLst>
      <p:ext uri="{BB962C8B-B14F-4D97-AF65-F5344CB8AC3E}">
        <p14:creationId xmlns:p14="http://schemas.microsoft.com/office/powerpoint/2010/main" val="33040944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latin typeface="Calibri" panose="020F0502020204030204" pitchFamily="34" charset="0"/>
                <a:ea typeface="Calibri" panose="020F0502020204030204" pitchFamily="34" charset="0"/>
                <a:cs typeface="B Nazanin" panose="00000400000000000000" pitchFamily="2" charset="-78"/>
              </a:rPr>
              <a:t>نتیجه گیری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5" name="TextBox 4"/>
          <p:cNvSpPr txBox="1"/>
          <p:nvPr/>
        </p:nvSpPr>
        <p:spPr>
          <a:xfrm>
            <a:off x="505097" y="1576875"/>
            <a:ext cx="7979229" cy="4805418"/>
          </a:xfrm>
          <a:prstGeom prst="rect">
            <a:avLst/>
          </a:prstGeom>
          <a:noFill/>
        </p:spPr>
        <p:txBody>
          <a:bodyPr wrap="square" rtlCol="1">
            <a:spAutoFit/>
          </a:bodyPr>
          <a:lstStyle/>
          <a:p>
            <a:pPr algn="just" rtl="1">
              <a:lnSpc>
                <a:spcPct val="107000"/>
              </a:lnSpc>
              <a:spcAft>
                <a:spcPts val="800"/>
              </a:spcAft>
            </a:pPr>
            <a:r>
              <a:rPr lang="fa-IR" sz="2000" dirty="0">
                <a:solidFill>
                  <a:srgbClr val="000000"/>
                </a:solidFill>
                <a:latin typeface="Calibri" panose="020F0502020204030204" pitchFamily="34" charset="0"/>
                <a:ea typeface="Calibri" panose="020F0502020204030204" pitchFamily="34" charset="0"/>
                <a:cs typeface="B Nazanin" panose="00000400000000000000" pitchFamily="2" charset="-78"/>
              </a:rPr>
              <a:t>علل این تفاوت ها تنها منوط به موقعیت قرارگیری دو محله در شهر مشهد و نحوه برخورد مدیریت شهری با آن ها می باشد. از آنجاییکه محله عیدگاه به جهت همجواری با بارگاه رضوی از ارزش هویتی و اقتصادی والایی برخوردار است، برنامه ریزی آن به شدت مورد توجه و تاکید میدران شهری می باشد به همین دلیل با وجود قدیمی بودن تمامی تسهیلات مورد نیاز ساکنین را در بستر خود پاسخگو می باشد. محله گلشهر نیز که بیشتر ساکنین آن افغان ها می باشند از جمله محلات به نسبت توسعه یافته تر از سایر محلات اسکان غیررسمی در حاشیه شهر مشهد می باشد که بیش از 75 درصد ان پهنه مسکونی و خدمات وابسته خرد می باشد و به نیازهای روانی چون فضای سبز در آن توجه نشده است و همچنین فضای صنعتی آلوده ای در داخل بافت قرار گرفته است که این شرایط به دلیل رشد و گسترش کنترل نشده این محله اتفاق افتاده است. با توجه به گسترش روز افزون پهنه های اسکان غیررسمی در شهر مشهد نیاز است مدیریت شهری نگاهی جدی بر این امر کرده و در راستای رفع معضلات این مناطق که کمترین آن عدم عدالت فضایی است برنامه ای مشارکتی جامع تدوین و اجرا نماید تا بتوان رشد حاشیه ای شهر را کنترل نموده و در راستای کم کردن فاصله میان شهر و حاشیه آن گام های استواری  برداشت.</a:t>
            </a:r>
            <a:endParaRPr lang="en-US"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buFont typeface="Times New Roman" panose="02020603050405020304" pitchFamily="18" charset="0"/>
              <a:buChar char="-"/>
            </a:pPr>
            <a:endParaRPr lang="en-US" sz="20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Tree>
    <p:extLst>
      <p:ext uri="{BB962C8B-B14F-4D97-AF65-F5344CB8AC3E}">
        <p14:creationId xmlns:p14="http://schemas.microsoft.com/office/powerpoint/2010/main" val="21422933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Slide Number Placeholder 7"/>
          <p:cNvSpPr>
            <a:spLocks noGrp="1"/>
          </p:cNvSpPr>
          <p:nvPr>
            <p:ph type="sldNum" sz="quarter" idx="12"/>
          </p:nvPr>
        </p:nvSpPr>
        <p:spPr>
          <a:xfrm>
            <a:off x="165461" y="6206807"/>
            <a:ext cx="561704" cy="401047"/>
          </a:xfrm>
        </p:spPr>
        <p:txBody>
          <a:bodyPr/>
          <a:lstStyle/>
          <a:p>
            <a:pPr algn="ctr"/>
            <a:r>
              <a:rPr lang="fa-IR" sz="2100" b="1" dirty="0" smtClean="0">
                <a:solidFill>
                  <a:schemeClr val="bg1"/>
                </a:solidFill>
                <a:cs typeface="B Nazanin" panose="00000400000000000000" pitchFamily="2" charset="-78"/>
              </a:rPr>
              <a:t>14</a:t>
            </a:r>
            <a:endParaRPr lang="en-US" sz="2100" b="1" dirty="0">
              <a:solidFill>
                <a:schemeClr val="bg1"/>
              </a:solidFill>
              <a:cs typeface="B Nazanin" panose="00000400000000000000" pitchFamily="2" charset="-78"/>
            </a:endParaRPr>
          </a:p>
        </p:txBody>
      </p:sp>
      <p:sp>
        <p:nvSpPr>
          <p:cNvPr id="5" name="TextBox 4"/>
          <p:cNvSpPr txBox="1"/>
          <p:nvPr/>
        </p:nvSpPr>
        <p:spPr>
          <a:xfrm>
            <a:off x="705394" y="2738747"/>
            <a:ext cx="7979229" cy="1380506"/>
          </a:xfrm>
          <a:prstGeom prst="rect">
            <a:avLst/>
          </a:prstGeom>
          <a:noFill/>
        </p:spPr>
        <p:txBody>
          <a:bodyPr wrap="square" rtlCol="1">
            <a:spAutoFit/>
          </a:bodyPr>
          <a:lstStyle/>
          <a:p>
            <a:pPr algn="ctr" rtl="1">
              <a:lnSpc>
                <a:spcPct val="107000"/>
              </a:lnSpc>
              <a:spcAft>
                <a:spcPts val="800"/>
              </a:spcAft>
            </a:pPr>
            <a:r>
              <a:rPr lang="fa-IR" sz="3600" b="1"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ممنون از </a:t>
            </a:r>
          </a:p>
          <a:p>
            <a:pPr algn="ctr" rtl="1">
              <a:lnSpc>
                <a:spcPct val="107000"/>
              </a:lnSpc>
              <a:spcAft>
                <a:spcPts val="800"/>
              </a:spcAft>
            </a:pPr>
            <a:r>
              <a:rPr lang="fa-IR" sz="3600" b="1" dirty="0" smtClean="0">
                <a:solidFill>
                  <a:srgbClr val="000000"/>
                </a:solidFill>
                <a:latin typeface="Calibri" panose="020F0502020204030204" pitchFamily="34" charset="0"/>
                <a:ea typeface="Calibri" panose="020F0502020204030204" pitchFamily="34" charset="0"/>
                <a:cs typeface="B Nazanin" panose="00000400000000000000" pitchFamily="2" charset="-78"/>
              </a:rPr>
              <a:t>توجــــــــــــه شمـــــــــا</a:t>
            </a:r>
            <a:endParaRPr lang="en-US" sz="3600" b="1"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Tree>
    <p:extLst>
      <p:ext uri="{BB962C8B-B14F-4D97-AF65-F5344CB8AC3E}">
        <p14:creationId xmlns:p14="http://schemas.microsoft.com/office/powerpoint/2010/main" val="2527397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مقدمــــــــه</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p:cNvSpPr txBox="1"/>
          <p:nvPr/>
        </p:nvSpPr>
        <p:spPr>
          <a:xfrm>
            <a:off x="936172" y="1918715"/>
            <a:ext cx="7524206" cy="3485570"/>
          </a:xfrm>
          <a:prstGeom prst="rect">
            <a:avLst/>
          </a:prstGeom>
          <a:noFill/>
        </p:spPr>
        <p:txBody>
          <a:bodyPr wrap="square" rtlCol="1">
            <a:spAutoFit/>
          </a:bodyPr>
          <a:lstStyle/>
          <a:p>
            <a:pPr algn="just" rtl="1">
              <a:lnSpc>
                <a:spcPct val="150000"/>
              </a:lnSpc>
            </a:pPr>
            <a:r>
              <a:rPr lang="ar-SA" sz="2100" dirty="0">
                <a:cs typeface="B Nazanin" panose="00000400000000000000" pitchFamily="2" charset="-78"/>
              </a:rPr>
              <a:t>یکی از مسایل و معضلات در حال گسترش شهرها، پدیدة حاشیه نشینی است</a:t>
            </a:r>
            <a:r>
              <a:rPr lang="en-US" sz="2100" dirty="0">
                <a:cs typeface="B Nazanin" panose="00000400000000000000" pitchFamily="2" charset="-78"/>
              </a:rPr>
              <a:t>. </a:t>
            </a:r>
            <a:r>
              <a:rPr lang="ar-SA" sz="2100" dirty="0">
                <a:cs typeface="B Nazanin" panose="00000400000000000000" pitchFamily="2" charset="-78"/>
              </a:rPr>
              <a:t>پرداختن به مسألۀ حاشیه نشینی، نه تنها ضرورتی برآمده از ارزش­هاي اعتقادي و انسانی است، بلکه سازگار با منافع اجتماعی و نیز پایداري مجتمع هاي زیستی و توسعه ملی میباشد</a:t>
            </a:r>
            <a:r>
              <a:rPr lang="en-US" sz="2100" dirty="0">
                <a:cs typeface="B Nazanin" panose="00000400000000000000" pitchFamily="2" charset="-78"/>
              </a:rPr>
              <a:t>.</a:t>
            </a:r>
            <a:r>
              <a:rPr lang="ar-SA" sz="2100" dirty="0">
                <a:cs typeface="B Nazanin" panose="00000400000000000000" pitchFamily="2" charset="-78"/>
              </a:rPr>
              <a:t>این پدیده که در پی مسائل و مشکلات اقتصادي و اجتماعی از قبیل جریان سریع شهرنشینی و مهاجرت روستائیان و ساکنان شهرهاي کوچک به کلانشهر ها بوجود می آید، باعث شکل گیري بسیاري از مشکلات فرهنگی و امنیتی می گردد، به گونه اي که در حال حاضر یکی از مسائل بغرنج کلانشهرها محسوب می </a:t>
            </a:r>
            <a:r>
              <a:rPr lang="ar-SA" sz="2100" dirty="0" smtClean="0">
                <a:cs typeface="B Nazanin" panose="00000400000000000000" pitchFamily="2" charset="-78"/>
              </a:rPr>
              <a:t>گردد</a:t>
            </a:r>
            <a:r>
              <a:rPr lang="en-US" sz="2100" dirty="0" smtClean="0">
                <a:cs typeface="B Nazanin" panose="00000400000000000000" pitchFamily="2" charset="-78"/>
              </a:rPr>
              <a:t>.</a:t>
            </a:r>
            <a:r>
              <a:rPr lang="fa-IR" sz="2100" dirty="0" smtClean="0">
                <a:cs typeface="B Nazanin" panose="00000400000000000000" pitchFamily="2" charset="-78"/>
              </a:rPr>
              <a:t> </a:t>
            </a:r>
            <a:endParaRPr lang="fa-IR" sz="2100" dirty="0">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3</a:t>
            </a:fld>
            <a:endParaRPr lang="en-US"/>
          </a:p>
        </p:txBody>
      </p:sp>
    </p:spTree>
    <p:extLst>
      <p:ext uri="{BB962C8B-B14F-4D97-AF65-F5344CB8AC3E}">
        <p14:creationId xmlns:p14="http://schemas.microsoft.com/office/powerpoint/2010/main" val="39863159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چــارچوب پژوهش</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2767" b="10440"/>
          <a:stretch/>
        </p:blipFill>
        <p:spPr>
          <a:xfrm>
            <a:off x="2442966" y="1183149"/>
            <a:ext cx="4258067" cy="5003384"/>
          </a:xfrm>
          <a:prstGeom prst="rect">
            <a:avLst/>
          </a:prstGeom>
        </p:spPr>
      </p:pic>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8" name="Slide Number Placeholder 7"/>
          <p:cNvSpPr>
            <a:spLocks noGrp="1"/>
          </p:cNvSpPr>
          <p:nvPr>
            <p:ph type="sldNum" sz="quarter" idx="12"/>
          </p:nvPr>
        </p:nvSpPr>
        <p:spPr/>
        <p:txBody>
          <a:bodyPr/>
          <a:lstStyle/>
          <a:p>
            <a:fld id="{8C532BB8-FA1D-4034-9E92-102D3EEBC281}" type="slidenum">
              <a:rPr lang="en-US" smtClean="0"/>
              <a:t>4</a:t>
            </a:fld>
            <a:endParaRPr lang="en-US"/>
          </a:p>
        </p:txBody>
      </p:sp>
    </p:spTree>
    <p:extLst>
      <p:ext uri="{BB962C8B-B14F-4D97-AF65-F5344CB8AC3E}">
        <p14:creationId xmlns:p14="http://schemas.microsoft.com/office/powerpoint/2010/main" val="3058266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بافت فرسوده</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p:cNvSpPr txBox="1"/>
          <p:nvPr/>
        </p:nvSpPr>
        <p:spPr>
          <a:xfrm>
            <a:off x="1062446" y="1425884"/>
            <a:ext cx="7524206" cy="3162404"/>
          </a:xfrm>
          <a:prstGeom prst="rect">
            <a:avLst/>
          </a:prstGeom>
          <a:noFill/>
        </p:spPr>
        <p:txBody>
          <a:bodyPr wrap="square" rtlCol="1">
            <a:spAutoFit/>
          </a:bodyPr>
          <a:lstStyle/>
          <a:p>
            <a:pPr marL="342900" indent="-342900" algn="just" rtl="1">
              <a:buClr>
                <a:srgbClr val="C00000"/>
              </a:buClr>
              <a:buFont typeface="Wingdings" panose="05000000000000000000" pitchFamily="2" charset="2"/>
              <a:buChar char="Ø"/>
            </a:pPr>
            <a:r>
              <a:rPr lang="ar-SA" sz="2100" dirty="0">
                <a:latin typeface="B Nazanin" panose="00000400000000000000" pitchFamily="2" charset="-78"/>
                <a:ea typeface="Times New Roman" panose="02020603050405020304" pitchFamily="18" charset="0"/>
                <a:cs typeface="B Nazanin" panose="00000400000000000000" pitchFamily="2" charset="-78"/>
              </a:rPr>
              <a:t>حبیبی و مشکینی، 1386</a:t>
            </a:r>
            <a:r>
              <a:rPr lang="ar-SA" sz="2100" dirty="0" smtClean="0">
                <a:latin typeface="B Nazanin" panose="00000400000000000000" pitchFamily="2" charset="-78"/>
                <a:ea typeface="Times New Roman" panose="02020603050405020304" pitchFamily="18" charset="0"/>
                <a:cs typeface="B Nazanin" panose="00000400000000000000" pitchFamily="2" charset="-78"/>
              </a:rPr>
              <a:t>:</a:t>
            </a:r>
            <a:endParaRPr lang="fa-IR" sz="2100" dirty="0" smtClean="0">
              <a:latin typeface="B Nazanin" panose="00000400000000000000" pitchFamily="2" charset="-78"/>
              <a:ea typeface="Times New Roman" panose="02020603050405020304" pitchFamily="18" charset="0"/>
              <a:cs typeface="B Nazanin" panose="00000400000000000000" pitchFamily="2" charset="-78"/>
            </a:endParaRPr>
          </a:p>
          <a:p>
            <a:pPr algn="just" rtl="1"/>
            <a:endParaRPr lang="fa-IR" sz="2100" dirty="0" smtClean="0">
              <a:latin typeface="B Nazanin" panose="00000400000000000000" pitchFamily="2" charset="-78"/>
              <a:ea typeface="Times New Roman" panose="02020603050405020304" pitchFamily="18" charset="0"/>
              <a:cs typeface="B Nazanin" panose="00000400000000000000" pitchFamily="2" charset="-78"/>
            </a:endParaRPr>
          </a:p>
          <a:p>
            <a:pPr algn="just" rtl="1">
              <a:lnSpc>
                <a:spcPct val="150000"/>
              </a:lnSpc>
            </a:pPr>
            <a:r>
              <a:rPr lang="ar-SA" sz="2100" dirty="0" smtClean="0">
                <a:latin typeface="B Nazanin" panose="00000400000000000000" pitchFamily="2" charset="-78"/>
                <a:ea typeface="Times New Roman" panose="02020603050405020304" pitchFamily="18" charset="0"/>
                <a:cs typeface="B Nazanin" panose="00000400000000000000" pitchFamily="2" charset="-78"/>
              </a:rPr>
              <a:t> </a:t>
            </a:r>
            <a:r>
              <a:rPr lang="ar-SA" sz="2100" dirty="0">
                <a:latin typeface="B Nazanin" panose="00000400000000000000" pitchFamily="2" charset="-78"/>
                <a:ea typeface="Times New Roman" panose="02020603050405020304" pitchFamily="18" charset="0"/>
                <a:cs typeface="B Nazanin" panose="00000400000000000000" pitchFamily="2" charset="-78"/>
              </a:rPr>
              <a:t>بافت فرسوده شهری به عرصه هایی از </a:t>
            </a:r>
            <a:r>
              <a:rPr lang="ar-SA" sz="2100" b="1" dirty="0">
                <a:solidFill>
                  <a:srgbClr val="FF0000"/>
                </a:solidFill>
                <a:latin typeface="B Nazanin" panose="00000400000000000000" pitchFamily="2" charset="-78"/>
                <a:ea typeface="Times New Roman" panose="02020603050405020304" pitchFamily="18" charset="0"/>
                <a:cs typeface="B Nazanin" panose="00000400000000000000" pitchFamily="2" charset="-78"/>
              </a:rPr>
              <a:t>محدوده قانونی شهرها </a:t>
            </a:r>
            <a:r>
              <a:rPr lang="ar-SA" sz="2100" dirty="0">
                <a:latin typeface="B Nazanin" panose="00000400000000000000" pitchFamily="2" charset="-78"/>
                <a:ea typeface="Times New Roman" panose="02020603050405020304" pitchFamily="18" charset="0"/>
                <a:cs typeface="B Nazanin" panose="00000400000000000000" pitchFamily="2" charset="-78"/>
              </a:rPr>
              <a:t>گفته می شود که به دلیل </a:t>
            </a:r>
            <a:r>
              <a:rPr lang="ar-SA" sz="2100" b="1" dirty="0">
                <a:solidFill>
                  <a:srgbClr val="FF0000"/>
                </a:solidFill>
                <a:latin typeface="B Nazanin" panose="00000400000000000000" pitchFamily="2" charset="-78"/>
                <a:ea typeface="Times New Roman" panose="02020603050405020304" pitchFamily="18" charset="0"/>
                <a:cs typeface="B Nazanin" panose="00000400000000000000" pitchFamily="2" charset="-78"/>
              </a:rPr>
              <a:t>فرسودگی کالبدی</a:t>
            </a:r>
            <a:r>
              <a:rPr lang="ar-SA" sz="2100" dirty="0">
                <a:latin typeface="B Nazanin" panose="00000400000000000000" pitchFamily="2" charset="-78"/>
                <a:ea typeface="Times New Roman" panose="02020603050405020304" pitchFamily="18" charset="0"/>
                <a:cs typeface="B Nazanin" panose="00000400000000000000" pitchFamily="2" charset="-78"/>
              </a:rPr>
              <a:t>، عدم برخورداری مناسب از دسترسی سواره، تأسیسات، خدمات و زیرساخت های شهری، آسیب پذیر بوده و از </a:t>
            </a:r>
            <a:r>
              <a:rPr lang="ar-SA" sz="2100" b="1" dirty="0">
                <a:solidFill>
                  <a:srgbClr val="FF0000"/>
                </a:solidFill>
                <a:latin typeface="B Nazanin" panose="00000400000000000000" pitchFamily="2" charset="-78"/>
                <a:ea typeface="Times New Roman" panose="02020603050405020304" pitchFamily="18" charset="0"/>
                <a:cs typeface="B Nazanin" panose="00000400000000000000" pitchFamily="2" charset="-78"/>
              </a:rPr>
              <a:t>ارزش مکانی، محیطی و اقتصادی نازلی </a:t>
            </a:r>
            <a:r>
              <a:rPr lang="ar-SA" sz="2100" dirty="0">
                <a:latin typeface="B Nazanin" panose="00000400000000000000" pitchFamily="2" charset="-78"/>
                <a:ea typeface="Times New Roman" panose="02020603050405020304" pitchFamily="18" charset="0"/>
                <a:cs typeface="B Nazanin" panose="00000400000000000000" pitchFamily="2" charset="-78"/>
              </a:rPr>
              <a:t>برخوردارند </a:t>
            </a:r>
            <a:r>
              <a:rPr lang="en-US" sz="2100" dirty="0">
                <a:latin typeface="TimesNewRoman"/>
                <a:ea typeface="Times New Roman" panose="02020603050405020304" pitchFamily="18" charset="0"/>
                <a:cs typeface="B Nazanin" panose="00000400000000000000" pitchFamily="2" charset="-78"/>
              </a:rPr>
              <a:t>.</a:t>
            </a:r>
            <a:r>
              <a:rPr lang="ar-SA" sz="2100" dirty="0">
                <a:latin typeface="B Nazanin" panose="00000400000000000000" pitchFamily="2" charset="-78"/>
                <a:ea typeface="Times New Roman" panose="02020603050405020304" pitchFamily="18" charset="0"/>
                <a:cs typeface="B Nazanin" panose="00000400000000000000" pitchFamily="2" charset="-78"/>
              </a:rPr>
              <a:t>این بافت ها، به دلیل فقر ساکنان و مالکان آنها، امکان نوسازی خود به خودی را نداشته و نیز، سرمایه گذاران انگیزه ای برای سرمایه گذاری در آن را </a:t>
            </a:r>
            <a:r>
              <a:rPr lang="ar-SA" sz="2100" dirty="0" smtClean="0">
                <a:latin typeface="B Nazanin" panose="00000400000000000000" pitchFamily="2" charset="-78"/>
                <a:ea typeface="Times New Roman" panose="02020603050405020304" pitchFamily="18" charset="0"/>
                <a:cs typeface="B Nazanin" panose="00000400000000000000" pitchFamily="2" charset="-78"/>
              </a:rPr>
              <a:t>ندارند</a:t>
            </a:r>
            <a:r>
              <a:rPr lang="fa-IR" sz="2100" dirty="0" smtClean="0">
                <a:latin typeface="B Nazanin" panose="00000400000000000000" pitchFamily="2" charset="-78"/>
                <a:ea typeface="Times New Roman" panose="02020603050405020304" pitchFamily="18" charset="0"/>
                <a:cs typeface="B Nazanin" panose="00000400000000000000" pitchFamily="2" charset="-78"/>
              </a:rPr>
              <a:t>.</a:t>
            </a:r>
            <a:endParaRPr lang="fa-IR" sz="2100" dirty="0"/>
          </a:p>
        </p:txBody>
      </p:sp>
      <p:sp>
        <p:nvSpPr>
          <p:cNvPr id="8" name="Rectangle 7"/>
          <p:cNvSpPr/>
          <p:nvPr/>
        </p:nvSpPr>
        <p:spPr>
          <a:xfrm>
            <a:off x="1062446" y="5008412"/>
            <a:ext cx="7524206" cy="934871"/>
          </a:xfrm>
          <a:prstGeom prst="rect">
            <a:avLst/>
          </a:prstGeom>
        </p:spPr>
        <p:txBody>
          <a:bodyPr wrap="square">
            <a:spAutoFit/>
          </a:bodyPr>
          <a:lstStyle/>
          <a:p>
            <a:pPr algn="ctr" rtl="1">
              <a:lnSpc>
                <a:spcPct val="150000"/>
              </a:lnSpc>
            </a:pPr>
            <a:r>
              <a:rPr lang="ar-SA" b="1" dirty="0" smtClean="0">
                <a:solidFill>
                  <a:srgbClr val="820000"/>
                </a:solidFill>
                <a:latin typeface="B Nazanin" panose="00000400000000000000" pitchFamily="2" charset="-78"/>
                <a:ea typeface="Times New Roman" panose="02020603050405020304" pitchFamily="18" charset="0"/>
                <a:cs typeface="B Nazanin" panose="00000400000000000000" pitchFamily="2" charset="-78"/>
              </a:rPr>
              <a:t>بافت </a:t>
            </a:r>
            <a:r>
              <a:rPr lang="ar-SA" b="1" dirty="0">
                <a:solidFill>
                  <a:srgbClr val="820000"/>
                </a:solidFill>
                <a:latin typeface="B Nazanin" panose="00000400000000000000" pitchFamily="2" charset="-78"/>
                <a:ea typeface="Times New Roman" panose="02020603050405020304" pitchFamily="18" charset="0"/>
                <a:cs typeface="B Nazanin" panose="00000400000000000000" pitchFamily="2" charset="-78"/>
              </a:rPr>
              <a:t>فرسوده و مسأله دار را بافتی برشمرد که </a:t>
            </a:r>
            <a:r>
              <a:rPr lang="ar-SA" sz="2000" b="1" dirty="0">
                <a:solidFill>
                  <a:srgbClr val="00B050"/>
                </a:solidFill>
                <a:latin typeface="B Nazanin" panose="00000400000000000000" pitchFamily="2" charset="-78"/>
                <a:ea typeface="Times New Roman" panose="02020603050405020304" pitchFamily="18" charset="0"/>
                <a:cs typeface="B Nazanin" panose="00000400000000000000" pitchFamily="2" charset="-78"/>
              </a:rPr>
              <a:t>جریان و حیات زندگی </a:t>
            </a:r>
            <a:r>
              <a:rPr lang="ar-SA" b="1" dirty="0">
                <a:solidFill>
                  <a:srgbClr val="820000"/>
                </a:solidFill>
                <a:latin typeface="B Nazanin" panose="00000400000000000000" pitchFamily="2" charset="-78"/>
                <a:ea typeface="Times New Roman" panose="02020603050405020304" pitchFamily="18" charset="0"/>
                <a:cs typeface="B Nazanin" panose="00000400000000000000" pitchFamily="2" charset="-78"/>
              </a:rPr>
              <a:t>در آن به مخاطره افتاده باشد و روند طبیعی زندگی در آن وجود نداشته باشد </a:t>
            </a:r>
            <a:endParaRPr lang="fa-IR" b="1" dirty="0">
              <a:solidFill>
                <a:srgbClr val="820000"/>
              </a:solidFill>
            </a:endParaRPr>
          </a:p>
        </p:txBody>
      </p:sp>
      <p:sp>
        <p:nvSpPr>
          <p:cNvPr id="12" name="Rectangle 11"/>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5</a:t>
            </a:fld>
            <a:endParaRPr lang="en-US"/>
          </a:p>
        </p:txBody>
      </p:sp>
    </p:spTree>
    <p:extLst>
      <p:ext uri="{BB962C8B-B14F-4D97-AF65-F5344CB8AC3E}">
        <p14:creationId xmlns:p14="http://schemas.microsoft.com/office/powerpoint/2010/main" val="1391480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انواع بافت فرسوده</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5" name="Diagram 4"/>
          <p:cNvGraphicFramePr/>
          <p:nvPr>
            <p:extLst>
              <p:ext uri="{D42A27DB-BD31-4B8C-83A1-F6EECF244321}">
                <p14:modId xmlns:p14="http://schemas.microsoft.com/office/powerpoint/2010/main" val="2813704403"/>
              </p:ext>
            </p:extLst>
          </p:nvPr>
        </p:nvGraphicFramePr>
        <p:xfrm>
          <a:off x="1523999" y="1396999"/>
          <a:ext cx="6839495" cy="45596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6</a:t>
            </a:fld>
            <a:endParaRPr lang="en-US"/>
          </a:p>
        </p:txBody>
      </p:sp>
    </p:spTree>
    <p:extLst>
      <p:ext uri="{BB962C8B-B14F-4D97-AF65-F5344CB8AC3E}">
        <p14:creationId xmlns:p14="http://schemas.microsoft.com/office/powerpoint/2010/main" val="14203774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حاشیه نشینی (اسکان غیررسمی)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p:cNvSpPr txBox="1"/>
          <p:nvPr/>
        </p:nvSpPr>
        <p:spPr>
          <a:xfrm>
            <a:off x="1062446" y="1366338"/>
            <a:ext cx="7524206" cy="3190617"/>
          </a:xfrm>
          <a:prstGeom prst="rect">
            <a:avLst/>
          </a:prstGeom>
          <a:noFill/>
        </p:spPr>
        <p:txBody>
          <a:bodyPr wrap="square" rtlCol="1">
            <a:spAutoFit/>
          </a:bodyPr>
          <a:lstStyle/>
          <a:p>
            <a:pPr marR="0" lvl="0" algn="just" rtl="1">
              <a:spcBef>
                <a:spcPts val="0"/>
              </a:spcBef>
              <a:spcAft>
                <a:spcPts val="800"/>
              </a:spcAft>
            </a:pPr>
            <a:r>
              <a:rPr lang="fa-IR" sz="2100" dirty="0" smtClean="0">
                <a:latin typeface="B Zar" panose="00000400000000000000" pitchFamily="2" charset="-78"/>
                <a:ea typeface="Calibri" panose="020F0502020204030204" pitchFamily="34" charset="0"/>
                <a:cs typeface="B Nazanin" panose="00000400000000000000" pitchFamily="2" charset="-78"/>
              </a:rPr>
              <a:t>بافت </a:t>
            </a:r>
            <a:r>
              <a:rPr lang="fa-IR" sz="2100" dirty="0">
                <a:latin typeface="B Zar" panose="00000400000000000000" pitchFamily="2" charset="-78"/>
                <a:ea typeface="Calibri" panose="020F0502020204030204" pitchFamily="34" charset="0"/>
                <a:cs typeface="B Nazanin" panose="00000400000000000000" pitchFamily="2" charset="-78"/>
              </a:rPr>
              <a:t>هایی هستند که بیشتر در </a:t>
            </a:r>
            <a:r>
              <a:rPr lang="fa-IR" sz="2100" b="1" dirty="0">
                <a:solidFill>
                  <a:srgbClr val="FF0000"/>
                </a:solidFill>
                <a:latin typeface="B Zar" panose="00000400000000000000" pitchFamily="2" charset="-78"/>
                <a:ea typeface="Calibri" panose="020F0502020204030204" pitchFamily="34" charset="0"/>
                <a:cs typeface="B Nazanin" panose="00000400000000000000" pitchFamily="2" charset="-78"/>
              </a:rPr>
              <a:t>حاشیه</a:t>
            </a:r>
            <a:r>
              <a:rPr lang="fa-IR" sz="2100" dirty="0">
                <a:latin typeface="B Zar" panose="00000400000000000000" pitchFamily="2" charset="-78"/>
                <a:ea typeface="Calibri" panose="020F0502020204030204" pitchFamily="34" charset="0"/>
                <a:cs typeface="B Nazanin" panose="00000400000000000000" pitchFamily="2" charset="-78"/>
              </a:rPr>
              <a:t> شهرها و کلان شهرهای کشور قرار دارند و </a:t>
            </a:r>
            <a:r>
              <a:rPr lang="fa-IR" sz="2100" b="1" dirty="0">
                <a:solidFill>
                  <a:srgbClr val="FF0000"/>
                </a:solidFill>
                <a:latin typeface="B Zar" panose="00000400000000000000" pitchFamily="2" charset="-78"/>
                <a:ea typeface="Calibri" panose="020F0502020204030204" pitchFamily="34" charset="0"/>
                <a:cs typeface="B Nazanin" panose="00000400000000000000" pitchFamily="2" charset="-78"/>
              </a:rPr>
              <a:t>خارج از برنامه رسمی توسعه</a:t>
            </a:r>
            <a:r>
              <a:rPr lang="fa-IR" sz="2100" dirty="0">
                <a:latin typeface="B Zar" panose="00000400000000000000" pitchFamily="2" charset="-78"/>
                <a:ea typeface="Calibri" panose="020F0502020204030204" pitchFamily="34" charset="0"/>
                <a:cs typeface="B Nazanin" panose="00000400000000000000" pitchFamily="2" charset="-78"/>
              </a:rPr>
              <a:t> شکل گرفته اند. این بافت ها بیشتر به سبب </a:t>
            </a:r>
            <a:r>
              <a:rPr lang="fa-IR" sz="2100" i="1" dirty="0">
                <a:solidFill>
                  <a:srgbClr val="FF0000"/>
                </a:solidFill>
                <a:effectLst>
                  <a:outerShdw blurRad="38100" dist="38100" dir="2700000" algn="tl">
                    <a:srgbClr val="000000">
                      <a:alpha val="43137"/>
                    </a:srgbClr>
                  </a:outerShdw>
                </a:effectLst>
                <a:latin typeface="B Zar" panose="00000400000000000000" pitchFamily="2" charset="-78"/>
                <a:ea typeface="Calibri" panose="020F0502020204030204" pitchFamily="34" charset="0"/>
                <a:cs typeface="B Nazanin" panose="00000400000000000000" pitchFamily="2" charset="-78"/>
              </a:rPr>
              <a:t>عدم تناسب میان درآمد متقاضیان سکونت در شهرها و هزینه های سکونت در آن ها </a:t>
            </a:r>
            <a:r>
              <a:rPr lang="fa-IR" sz="2100" dirty="0">
                <a:latin typeface="B Zar" panose="00000400000000000000" pitchFamily="2" charset="-78"/>
                <a:ea typeface="Calibri" panose="020F0502020204030204" pitchFamily="34" charset="0"/>
                <a:cs typeface="B Nazanin" panose="00000400000000000000" pitchFamily="2" charset="-78"/>
              </a:rPr>
              <a:t>شکل می </a:t>
            </a:r>
            <a:r>
              <a:rPr lang="fa-IR" sz="2100" dirty="0" smtClean="0">
                <a:latin typeface="B Zar" panose="00000400000000000000" pitchFamily="2" charset="-78"/>
                <a:ea typeface="Calibri" panose="020F0502020204030204" pitchFamily="34" charset="0"/>
                <a:cs typeface="B Nazanin" panose="00000400000000000000" pitchFamily="2" charset="-78"/>
              </a:rPr>
              <a:t>گیرند.</a:t>
            </a:r>
            <a:endParaRPr lang="fa-IR" sz="2100" dirty="0">
              <a:latin typeface="B Zar" panose="00000400000000000000" pitchFamily="2" charset="-78"/>
              <a:ea typeface="Calibri" panose="020F0502020204030204" pitchFamily="34" charset="0"/>
              <a:cs typeface="B Nazanin" panose="00000400000000000000" pitchFamily="2" charset="-78"/>
            </a:endParaRPr>
          </a:p>
          <a:p>
            <a:pPr marL="342900" marR="0" lvl="0" indent="-342900" algn="just" rtl="1">
              <a:spcBef>
                <a:spcPts val="0"/>
              </a:spcBef>
              <a:spcAft>
                <a:spcPts val="800"/>
              </a:spcAft>
              <a:buClr>
                <a:srgbClr val="C00000"/>
              </a:buClr>
              <a:buFont typeface="Wingdings" panose="05000000000000000000" pitchFamily="2" charset="2"/>
              <a:buChar char="ü"/>
            </a:pPr>
            <a:r>
              <a:rPr lang="fa-IR" sz="2100" dirty="0" smtClean="0">
                <a:latin typeface="B Zar" panose="00000400000000000000" pitchFamily="2" charset="-78"/>
                <a:ea typeface="Calibri" panose="020F0502020204030204" pitchFamily="34" charset="0"/>
                <a:cs typeface="B Nazanin" panose="00000400000000000000" pitchFamily="2" charset="-78"/>
              </a:rPr>
              <a:t>عمدتا شامل مهاجرین </a:t>
            </a:r>
            <a:r>
              <a:rPr lang="fa-IR" sz="2100" dirty="0">
                <a:latin typeface="B Zar" panose="00000400000000000000" pitchFamily="2" charset="-78"/>
                <a:ea typeface="Calibri" panose="020F0502020204030204" pitchFamily="34" charset="0"/>
                <a:cs typeface="B Nazanin" panose="00000400000000000000" pitchFamily="2" charset="-78"/>
              </a:rPr>
              <a:t>روستایی و تهی دستان شهری </a:t>
            </a:r>
            <a:endParaRPr lang="fa-IR" sz="2100" dirty="0" smtClean="0">
              <a:latin typeface="B Zar" panose="00000400000000000000" pitchFamily="2" charset="-78"/>
              <a:ea typeface="Calibri" panose="020F0502020204030204" pitchFamily="34" charset="0"/>
              <a:cs typeface="B Nazanin" panose="00000400000000000000" pitchFamily="2" charset="-78"/>
            </a:endParaRPr>
          </a:p>
          <a:p>
            <a:pPr marL="342900" marR="0" lvl="0" indent="-342900" algn="just" rtl="1">
              <a:spcBef>
                <a:spcPts val="0"/>
              </a:spcBef>
              <a:spcAft>
                <a:spcPts val="800"/>
              </a:spcAft>
              <a:buClr>
                <a:srgbClr val="C00000"/>
              </a:buClr>
              <a:buFont typeface="Wingdings" panose="05000000000000000000" pitchFamily="2" charset="2"/>
              <a:buChar char="ü"/>
            </a:pPr>
            <a:r>
              <a:rPr lang="fa-IR" sz="2100" dirty="0" smtClean="0">
                <a:latin typeface="B Zar" panose="00000400000000000000" pitchFamily="2" charset="-78"/>
                <a:ea typeface="Calibri" panose="020F0502020204030204" pitchFamily="34" charset="0"/>
                <a:cs typeface="B Nazanin" panose="00000400000000000000" pitchFamily="2" charset="-78"/>
              </a:rPr>
              <a:t>بدون </a:t>
            </a:r>
            <a:r>
              <a:rPr lang="fa-IR" sz="2100" dirty="0">
                <a:latin typeface="B Zar" panose="00000400000000000000" pitchFamily="2" charset="-78"/>
                <a:ea typeface="Calibri" panose="020F0502020204030204" pitchFamily="34" charset="0"/>
                <a:cs typeface="B Nazanin" panose="00000400000000000000" pitchFamily="2" charset="-78"/>
              </a:rPr>
              <a:t>مجوز و خارج از برنامه ریزی رسمی و قانونی </a:t>
            </a:r>
            <a:r>
              <a:rPr lang="fa-IR" sz="2100" dirty="0" smtClean="0">
                <a:latin typeface="B Zar" panose="00000400000000000000" pitchFamily="2" charset="-78"/>
                <a:ea typeface="Calibri" panose="020F0502020204030204" pitchFamily="34" charset="0"/>
                <a:cs typeface="B Nazanin" panose="00000400000000000000" pitchFamily="2" charset="-78"/>
              </a:rPr>
              <a:t>توسعه</a:t>
            </a:r>
          </a:p>
          <a:p>
            <a:pPr marL="342900" marR="0" lvl="0" indent="-342900" algn="just" rtl="1">
              <a:spcBef>
                <a:spcPts val="0"/>
              </a:spcBef>
              <a:spcAft>
                <a:spcPts val="800"/>
              </a:spcAft>
              <a:buClr>
                <a:srgbClr val="C00000"/>
              </a:buClr>
              <a:buFont typeface="Wingdings" panose="05000000000000000000" pitchFamily="2" charset="2"/>
              <a:buChar char="ü"/>
            </a:pPr>
            <a:r>
              <a:rPr lang="fa-IR" sz="2100" dirty="0" smtClean="0">
                <a:latin typeface="B Zar" panose="00000400000000000000" pitchFamily="2" charset="-78"/>
                <a:ea typeface="Calibri" panose="020F0502020204030204" pitchFamily="34" charset="0"/>
                <a:cs typeface="B Nazanin" panose="00000400000000000000" pitchFamily="2" charset="-78"/>
              </a:rPr>
              <a:t>درون </a:t>
            </a:r>
            <a:r>
              <a:rPr lang="fa-IR" sz="2100" dirty="0">
                <a:latin typeface="B Zar" panose="00000400000000000000" pitchFamily="2" charset="-78"/>
                <a:ea typeface="Calibri" panose="020F0502020204030204" pitchFamily="34" charset="0"/>
                <a:cs typeface="B Nazanin" panose="00000400000000000000" pitchFamily="2" charset="-78"/>
              </a:rPr>
              <a:t>یا خارج از محدوده قانونی شهرها </a:t>
            </a:r>
            <a:endParaRPr lang="fa-IR" sz="2100" dirty="0" smtClean="0">
              <a:latin typeface="B Zar" panose="00000400000000000000" pitchFamily="2" charset="-78"/>
              <a:ea typeface="Calibri" panose="020F0502020204030204" pitchFamily="34" charset="0"/>
              <a:cs typeface="B Nazanin" panose="00000400000000000000" pitchFamily="2" charset="-78"/>
            </a:endParaRPr>
          </a:p>
          <a:p>
            <a:pPr marL="342900" marR="0" lvl="0" indent="-342900" algn="just" rtl="1">
              <a:spcBef>
                <a:spcPts val="0"/>
              </a:spcBef>
              <a:spcAft>
                <a:spcPts val="800"/>
              </a:spcAft>
              <a:buClr>
                <a:srgbClr val="C00000"/>
              </a:buClr>
              <a:buFont typeface="Wingdings" panose="05000000000000000000" pitchFamily="2" charset="2"/>
              <a:buChar char="ü"/>
            </a:pPr>
            <a:r>
              <a:rPr lang="fa-IR" sz="2100" dirty="0" smtClean="0">
                <a:latin typeface="B Zar" panose="00000400000000000000" pitchFamily="2" charset="-78"/>
                <a:ea typeface="Calibri" panose="020F0502020204030204" pitchFamily="34" charset="0"/>
                <a:cs typeface="B Nazanin" panose="00000400000000000000" pitchFamily="2" charset="-78"/>
              </a:rPr>
              <a:t>عمدتا </a:t>
            </a:r>
            <a:r>
              <a:rPr lang="fa-IR" sz="2100" dirty="0">
                <a:latin typeface="B Zar" panose="00000400000000000000" pitchFamily="2" charset="-78"/>
                <a:ea typeface="Calibri" panose="020F0502020204030204" pitchFamily="34" charset="0"/>
                <a:cs typeface="B Nazanin" panose="00000400000000000000" pitchFamily="2" charset="-78"/>
              </a:rPr>
              <a:t>فاقد سند </a:t>
            </a:r>
            <a:endParaRPr lang="fa-IR" sz="2100" dirty="0" smtClean="0">
              <a:latin typeface="B Zar" panose="00000400000000000000" pitchFamily="2" charset="-78"/>
              <a:ea typeface="Calibri" panose="020F0502020204030204" pitchFamily="34" charset="0"/>
              <a:cs typeface="B Nazanin" panose="00000400000000000000" pitchFamily="2" charset="-78"/>
            </a:endParaRPr>
          </a:p>
          <a:p>
            <a:pPr marL="342900" marR="0" lvl="0" indent="-342900" algn="just" rtl="1">
              <a:spcBef>
                <a:spcPts val="0"/>
              </a:spcBef>
              <a:spcAft>
                <a:spcPts val="800"/>
              </a:spcAft>
              <a:buClr>
                <a:srgbClr val="C00000"/>
              </a:buClr>
              <a:buFont typeface="Wingdings" panose="05000000000000000000" pitchFamily="2" charset="2"/>
              <a:buChar char="ü"/>
            </a:pPr>
            <a:r>
              <a:rPr lang="fa-IR" sz="2100" dirty="0">
                <a:latin typeface="B Zar" panose="00000400000000000000" pitchFamily="2" charset="-78"/>
                <a:ea typeface="Calibri" panose="020F0502020204030204" pitchFamily="34" charset="0"/>
                <a:cs typeface="B Nazanin" panose="00000400000000000000" pitchFamily="2" charset="-78"/>
              </a:rPr>
              <a:t> </a:t>
            </a:r>
            <a:r>
              <a:rPr lang="fa-IR" sz="2100" dirty="0" smtClean="0">
                <a:latin typeface="B Zar" panose="00000400000000000000" pitchFamily="2" charset="-78"/>
                <a:ea typeface="Calibri" panose="020F0502020204030204" pitchFamily="34" charset="0"/>
                <a:cs typeface="B Nazanin" panose="00000400000000000000" pitchFamily="2" charset="-78"/>
              </a:rPr>
              <a:t>در برخورداری </a:t>
            </a:r>
            <a:r>
              <a:rPr lang="fa-IR" sz="2100" dirty="0">
                <a:latin typeface="B Zar" panose="00000400000000000000" pitchFamily="2" charset="-78"/>
                <a:ea typeface="Calibri" panose="020F0502020204030204" pitchFamily="34" charset="0"/>
                <a:cs typeface="B Nazanin" panose="00000400000000000000" pitchFamily="2" charset="-78"/>
              </a:rPr>
              <a:t>از خدمات و زیرساخت های شهری، </a:t>
            </a:r>
            <a:r>
              <a:rPr lang="fa-IR" sz="2100" dirty="0" smtClean="0">
                <a:latin typeface="B Zar" panose="00000400000000000000" pitchFamily="2" charset="-78"/>
                <a:ea typeface="Calibri" panose="020F0502020204030204" pitchFamily="34" charset="0"/>
                <a:cs typeface="B Nazanin" panose="00000400000000000000" pitchFamily="2" charset="-78"/>
              </a:rPr>
              <a:t>شدیدا </a:t>
            </a:r>
            <a:r>
              <a:rPr lang="fa-IR" sz="2100" dirty="0">
                <a:latin typeface="B Zar" panose="00000400000000000000" pitchFamily="2" charset="-78"/>
                <a:ea typeface="Calibri" panose="020F0502020204030204" pitchFamily="34" charset="0"/>
                <a:cs typeface="B Nazanin" panose="00000400000000000000" pitchFamily="2" charset="-78"/>
              </a:rPr>
              <a:t>دچار کمبود </a:t>
            </a:r>
            <a:endParaRPr lang="fa-IR" sz="2100" dirty="0" smtClean="0">
              <a:latin typeface="B Zar" panose="00000400000000000000" pitchFamily="2" charset="-78"/>
              <a:ea typeface="Calibri" panose="020F0502020204030204" pitchFamily="34" charset="0"/>
              <a:cs typeface="B Nazanin" panose="00000400000000000000" pitchFamily="2" charset="-78"/>
            </a:endParaRPr>
          </a:p>
        </p:txBody>
      </p:sp>
      <p:sp>
        <p:nvSpPr>
          <p:cNvPr id="8" name="Rectangle 7"/>
          <p:cNvSpPr/>
          <p:nvPr/>
        </p:nvSpPr>
        <p:spPr>
          <a:xfrm>
            <a:off x="1608365" y="4617835"/>
            <a:ext cx="6432368" cy="1338828"/>
          </a:xfrm>
          <a:prstGeom prst="rect">
            <a:avLst/>
          </a:prstGeom>
          <a:ln>
            <a:solidFill>
              <a:schemeClr val="tx1"/>
            </a:solidFill>
            <a:prstDash val="dash"/>
          </a:ln>
        </p:spPr>
        <p:txBody>
          <a:bodyPr wrap="square">
            <a:spAutoFit/>
          </a:bodyPr>
          <a:lstStyle/>
          <a:p>
            <a:pPr marR="0" lvl="0" algn="just" rtl="1">
              <a:lnSpc>
                <a:spcPct val="150000"/>
              </a:lnSpc>
              <a:spcBef>
                <a:spcPts val="0"/>
              </a:spcBef>
              <a:spcAft>
                <a:spcPts val="800"/>
              </a:spcAft>
            </a:pPr>
            <a:r>
              <a:rPr lang="fa-IR" dirty="0" smtClean="0">
                <a:latin typeface="B Zar" panose="00000400000000000000" pitchFamily="2" charset="-78"/>
                <a:ea typeface="Calibri" panose="020F0502020204030204" pitchFamily="34" charset="0"/>
                <a:cs typeface="B Nazanin" panose="00000400000000000000" pitchFamily="2" charset="-78"/>
              </a:rPr>
              <a:t>حاشیه </a:t>
            </a:r>
            <a:r>
              <a:rPr lang="fa-IR" dirty="0">
                <a:latin typeface="B Zar" panose="00000400000000000000" pitchFamily="2" charset="-78"/>
                <a:ea typeface="Calibri" panose="020F0502020204030204" pitchFamily="34" charset="0"/>
                <a:cs typeface="B Nazanin" panose="00000400000000000000" pitchFamily="2" charset="-78"/>
              </a:rPr>
              <a:t>نشین به کسی گفته می شود که نتوانسته است جذب نظام اقتصادی- اجتماعی شهر شود و از خدمات شهری استفاده کند. این افراد به ناچار به زمین ها و مناطق حاشیه ای شهر رانده می شوند و جز طبقات پست و پایین اجتماع قرار می گیرند. </a:t>
            </a:r>
          </a:p>
        </p:txBody>
      </p:sp>
      <p:sp>
        <p:nvSpPr>
          <p:cNvPr id="11" name="Rounded Rectangle 10"/>
          <p:cNvSpPr/>
          <p:nvPr/>
        </p:nvSpPr>
        <p:spPr>
          <a:xfrm rot="16200000">
            <a:off x="726137" y="5041777"/>
            <a:ext cx="1338828" cy="490944"/>
          </a:xfrm>
          <a:prstGeom prst="roundRect">
            <a:avLst/>
          </a:prstGeom>
          <a:solidFill>
            <a:srgbClr val="9FDC3C"/>
          </a:solidFill>
          <a:ln>
            <a:solidFill>
              <a:srgbClr val="0B440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900" b="1" dirty="0" smtClean="0">
                <a:solidFill>
                  <a:schemeClr val="tx1"/>
                </a:solidFill>
                <a:cs typeface="B Nazanin" panose="00000400000000000000" pitchFamily="2" charset="-78"/>
              </a:rPr>
              <a:t>حاشیه نشین</a:t>
            </a:r>
            <a:endParaRPr lang="fa-IR" sz="1900" b="1" dirty="0">
              <a:solidFill>
                <a:schemeClr val="tx1"/>
              </a:solidFill>
              <a:cs typeface="B Nazanin" panose="00000400000000000000" pitchFamily="2" charset="-78"/>
            </a:endParaRPr>
          </a:p>
        </p:txBody>
      </p:sp>
      <p:sp>
        <p:nvSpPr>
          <p:cNvPr id="13" name="Rectangle 12"/>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7</a:t>
            </a:fld>
            <a:endParaRPr lang="en-US"/>
          </a:p>
        </p:txBody>
      </p:sp>
    </p:spTree>
    <p:extLst>
      <p:ext uri="{BB962C8B-B14F-4D97-AF65-F5344CB8AC3E}">
        <p14:creationId xmlns:p14="http://schemas.microsoft.com/office/powerpoint/2010/main" val="3972406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cs typeface="B Homa" panose="00000400000000000000" pitchFamily="2" charset="-78"/>
              </a:rPr>
              <a:t>انـــواع حاشیـــه نشــینی</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5" name="Diagram 4"/>
          <p:cNvGraphicFramePr/>
          <p:nvPr>
            <p:extLst>
              <p:ext uri="{D42A27DB-BD31-4B8C-83A1-F6EECF244321}">
                <p14:modId xmlns:p14="http://schemas.microsoft.com/office/powerpoint/2010/main" val="3798146356"/>
              </p:ext>
            </p:extLst>
          </p:nvPr>
        </p:nvGraphicFramePr>
        <p:xfrm>
          <a:off x="24384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Pentagon 11"/>
          <p:cNvSpPr/>
          <p:nvPr/>
        </p:nvSpPr>
        <p:spPr>
          <a:xfrm>
            <a:off x="896982" y="2076994"/>
            <a:ext cx="1976847" cy="888275"/>
          </a:xfrm>
          <a:prstGeom prst="homePlate">
            <a:avLst/>
          </a:prstGeom>
          <a:solidFill>
            <a:schemeClr val="accent4"/>
          </a:solidFill>
          <a:ln>
            <a:solidFill>
              <a:srgbClr val="0B440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tx1"/>
                </a:solidFill>
                <a:cs typeface="B Nazanin" panose="00000400000000000000" pitchFamily="2" charset="-78"/>
              </a:rPr>
              <a:t>حاشیه نشینی پنهان</a:t>
            </a:r>
            <a:endParaRPr lang="fa-IR" sz="2000" b="1" dirty="0">
              <a:solidFill>
                <a:schemeClr val="tx1"/>
              </a:solidFill>
              <a:cs typeface="B Nazanin" panose="00000400000000000000" pitchFamily="2" charset="-78"/>
            </a:endParaRPr>
          </a:p>
        </p:txBody>
      </p:sp>
      <p:sp>
        <p:nvSpPr>
          <p:cNvPr id="13" name="Pentagon 12"/>
          <p:cNvSpPr/>
          <p:nvPr/>
        </p:nvSpPr>
        <p:spPr>
          <a:xfrm>
            <a:off x="896982" y="3901894"/>
            <a:ext cx="1976847" cy="888275"/>
          </a:xfrm>
          <a:prstGeom prst="homePlate">
            <a:avLst/>
          </a:prstGeom>
          <a:solidFill>
            <a:schemeClr val="accent4"/>
          </a:solidFill>
          <a:ln>
            <a:solidFill>
              <a:srgbClr val="0B440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tx1"/>
                </a:solidFill>
                <a:cs typeface="B Nazanin" panose="00000400000000000000" pitchFamily="2" charset="-78"/>
              </a:rPr>
              <a:t>حاشیه نشینی آشکار</a:t>
            </a:r>
            <a:endParaRPr lang="fa-IR" sz="2000" b="1" dirty="0">
              <a:solidFill>
                <a:schemeClr val="tx1"/>
              </a:solidFill>
              <a:cs typeface="B Nazanin" panose="00000400000000000000" pitchFamily="2" charset="-78"/>
            </a:endParaRPr>
          </a:p>
        </p:txBody>
      </p:sp>
      <p:sp>
        <p:nvSpPr>
          <p:cNvPr id="11" name="Rectangle 10"/>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8</a:t>
            </a:fld>
            <a:endParaRPr lang="en-US"/>
          </a:p>
        </p:txBody>
      </p:sp>
    </p:spTree>
    <p:extLst>
      <p:ext uri="{BB962C8B-B14F-4D97-AF65-F5344CB8AC3E}">
        <p14:creationId xmlns:p14="http://schemas.microsoft.com/office/powerpoint/2010/main" val="88467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136469"/>
          </a:xfrm>
          <a:prstGeom prst="rect">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2800" b="1" dirty="0">
                <a:cs typeface="B Homa" panose="00000400000000000000" pitchFamily="2" charset="-78"/>
              </a:rPr>
              <a:t>معرفی اجمالی کلانشهر مشهد </a:t>
            </a:r>
            <a:endParaRPr lang="en-US" sz="2800" b="1" dirty="0">
              <a:cs typeface="B Homa" panose="00000400000000000000" pitchFamily="2" charset="-78"/>
            </a:endParaRPr>
          </a:p>
        </p:txBody>
      </p:sp>
      <p:cxnSp>
        <p:nvCxnSpPr>
          <p:cNvPr id="6" name="Straight Connector 5"/>
          <p:cNvCxnSpPr/>
          <p:nvPr/>
        </p:nvCxnSpPr>
        <p:spPr>
          <a:xfrm>
            <a:off x="378823" y="0"/>
            <a:ext cx="0" cy="6858000"/>
          </a:xfrm>
          <a:prstGeom prst="line">
            <a:avLst/>
          </a:prstGeom>
          <a:ln w="38100">
            <a:solidFill>
              <a:srgbClr val="82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5097" y="0"/>
            <a:ext cx="0" cy="6858000"/>
          </a:xfrm>
          <a:prstGeom prst="line">
            <a:avLst/>
          </a:prstGeom>
          <a:ln w="28575">
            <a:solidFill>
              <a:srgbClr val="820000"/>
            </a:solidFill>
            <a:prstDash val="sysDot"/>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4355" y="5956663"/>
            <a:ext cx="901337" cy="901337"/>
          </a:xfrm>
          <a:prstGeom prst="ellipse">
            <a:avLst/>
          </a:prstGeom>
          <a:solidFill>
            <a:srgbClr val="820000"/>
          </a:solidFill>
          <a:ln>
            <a:solidFill>
              <a:srgbClr val="82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4863736" y="1660347"/>
            <a:ext cx="1828799" cy="620483"/>
          </a:xfrm>
          <a:prstGeom prst="rect">
            <a:avLst/>
          </a:prstGeom>
          <a:solidFill>
            <a:schemeClr val="accent6">
              <a:lumMod val="20000"/>
              <a:lumOff val="80000"/>
            </a:schemeClr>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tx1"/>
                </a:solidFill>
                <a:cs typeface="B Nazanin" panose="00000400000000000000" pitchFamily="2" charset="-78"/>
              </a:rPr>
              <a:t>جمعیت شهر</a:t>
            </a:r>
            <a:endParaRPr lang="fa-IR" sz="2000" b="1" dirty="0">
              <a:solidFill>
                <a:schemeClr val="tx1"/>
              </a:solidFill>
              <a:cs typeface="B Nazanin" panose="00000400000000000000" pitchFamily="2" charset="-78"/>
            </a:endParaRPr>
          </a:p>
        </p:txBody>
      </p:sp>
      <p:sp>
        <p:nvSpPr>
          <p:cNvPr id="9" name="Rectangle 8"/>
          <p:cNvSpPr/>
          <p:nvPr/>
        </p:nvSpPr>
        <p:spPr>
          <a:xfrm>
            <a:off x="4863736" y="2504170"/>
            <a:ext cx="1828799" cy="620483"/>
          </a:xfrm>
          <a:prstGeom prst="rect">
            <a:avLst/>
          </a:prstGeom>
          <a:solidFill>
            <a:schemeClr val="accent6">
              <a:lumMod val="20000"/>
              <a:lumOff val="80000"/>
            </a:schemeClr>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tx1"/>
                </a:solidFill>
                <a:cs typeface="B Nazanin" panose="00000400000000000000" pitchFamily="2" charset="-78"/>
              </a:rPr>
              <a:t>تعداد زائــر سالانه</a:t>
            </a:r>
            <a:endParaRPr lang="fa-IR" sz="2000" b="1" dirty="0">
              <a:solidFill>
                <a:schemeClr val="tx1"/>
              </a:solidFill>
              <a:cs typeface="B Nazanin" panose="00000400000000000000" pitchFamily="2" charset="-78"/>
            </a:endParaRPr>
          </a:p>
        </p:txBody>
      </p:sp>
      <p:sp>
        <p:nvSpPr>
          <p:cNvPr id="12" name="Rectangle 11"/>
          <p:cNvSpPr/>
          <p:nvPr/>
        </p:nvSpPr>
        <p:spPr>
          <a:xfrm>
            <a:off x="2486296" y="1660347"/>
            <a:ext cx="1828799" cy="620483"/>
          </a:xfrm>
          <a:prstGeom prst="rect">
            <a:avLst/>
          </a:prstGeom>
          <a:solidFill>
            <a:srgbClr val="82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bg1"/>
                </a:solidFill>
                <a:cs typeface="B Nazanin" panose="00000400000000000000" pitchFamily="2" charset="-78"/>
              </a:rPr>
              <a:t>2,766,258   نفر</a:t>
            </a:r>
            <a:endParaRPr lang="fa-IR" sz="2000" b="1" dirty="0">
              <a:solidFill>
                <a:schemeClr val="bg1"/>
              </a:solidFill>
              <a:cs typeface="B Nazanin" panose="00000400000000000000" pitchFamily="2" charset="-78"/>
            </a:endParaRPr>
          </a:p>
        </p:txBody>
      </p:sp>
      <p:sp>
        <p:nvSpPr>
          <p:cNvPr id="13" name="Rectangle 12"/>
          <p:cNvSpPr/>
          <p:nvPr/>
        </p:nvSpPr>
        <p:spPr>
          <a:xfrm>
            <a:off x="2486295" y="2504170"/>
            <a:ext cx="1828799" cy="620483"/>
          </a:xfrm>
          <a:prstGeom prst="rect">
            <a:avLst/>
          </a:prstGeom>
          <a:solidFill>
            <a:srgbClr val="82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smtClean="0">
                <a:solidFill>
                  <a:schemeClr val="bg1"/>
                </a:solidFill>
                <a:cs typeface="B Nazanin" panose="00000400000000000000" pitchFamily="2" charset="-78"/>
              </a:rPr>
              <a:t>19/8   میلیون نفر</a:t>
            </a:r>
            <a:endParaRPr lang="fa-IR" sz="2000" b="1" dirty="0">
              <a:solidFill>
                <a:schemeClr val="bg1"/>
              </a:solidFill>
              <a:cs typeface="B Nazanin" panose="00000400000000000000" pitchFamily="2" charset="-78"/>
            </a:endParaRPr>
          </a:p>
        </p:txBody>
      </p:sp>
      <p:graphicFrame>
        <p:nvGraphicFramePr>
          <p:cNvPr id="8" name="Table 7"/>
          <p:cNvGraphicFramePr>
            <a:graphicFrameLocks noGrp="1"/>
          </p:cNvGraphicFramePr>
          <p:nvPr>
            <p:extLst>
              <p:ext uri="{D42A27DB-BD31-4B8C-83A1-F6EECF244321}">
                <p14:modId xmlns:p14="http://schemas.microsoft.com/office/powerpoint/2010/main" val="2775807577"/>
              </p:ext>
            </p:extLst>
          </p:nvPr>
        </p:nvGraphicFramePr>
        <p:xfrm>
          <a:off x="1665513" y="4004059"/>
          <a:ext cx="6096000" cy="1097280"/>
        </p:xfrm>
        <a:graphic>
          <a:graphicData uri="http://schemas.openxmlformats.org/drawingml/2006/table">
            <a:tbl>
              <a:tblPr rtl="1" firstRow="1" bandRow="1">
                <a:tableStyleId>{5C22544A-7EE6-4342-B048-85BDC9FD1C3A}</a:tableStyleId>
              </a:tblPr>
              <a:tblGrid>
                <a:gridCol w="1524000">
                  <a:extLst>
                    <a:ext uri="{9D8B030D-6E8A-4147-A177-3AD203B41FA5}">
                      <a16:colId xmlns="" xmlns:a16="http://schemas.microsoft.com/office/drawing/2014/main" val="2999212494"/>
                    </a:ext>
                  </a:extLst>
                </a:gridCol>
                <a:gridCol w="1524000">
                  <a:extLst>
                    <a:ext uri="{9D8B030D-6E8A-4147-A177-3AD203B41FA5}">
                      <a16:colId xmlns="" xmlns:a16="http://schemas.microsoft.com/office/drawing/2014/main" val="3254903260"/>
                    </a:ext>
                  </a:extLst>
                </a:gridCol>
                <a:gridCol w="1524000">
                  <a:extLst>
                    <a:ext uri="{9D8B030D-6E8A-4147-A177-3AD203B41FA5}">
                      <a16:colId xmlns="" xmlns:a16="http://schemas.microsoft.com/office/drawing/2014/main" val="3517572230"/>
                    </a:ext>
                  </a:extLst>
                </a:gridCol>
                <a:gridCol w="1524000">
                  <a:extLst>
                    <a:ext uri="{9D8B030D-6E8A-4147-A177-3AD203B41FA5}">
                      <a16:colId xmlns="" xmlns:a16="http://schemas.microsoft.com/office/drawing/2014/main" val="2182660556"/>
                    </a:ext>
                  </a:extLst>
                </a:gridCol>
              </a:tblGrid>
              <a:tr h="370840">
                <a:tc rowSpan="2">
                  <a:txBody>
                    <a:bodyPr/>
                    <a:lstStyle/>
                    <a:p>
                      <a:pPr algn="ctr" rtl="1"/>
                      <a:r>
                        <a:rPr lang="fa-IR" sz="2000" dirty="0" smtClean="0">
                          <a:solidFill>
                            <a:schemeClr val="tx1"/>
                          </a:solidFill>
                          <a:cs typeface="B Nazanin" panose="00000400000000000000" pitchFamily="2" charset="-78"/>
                        </a:rPr>
                        <a:t>حاشیه</a:t>
                      </a:r>
                      <a:r>
                        <a:rPr lang="fa-IR" sz="2000" baseline="0" dirty="0" smtClean="0">
                          <a:solidFill>
                            <a:schemeClr val="tx1"/>
                          </a:solidFill>
                          <a:cs typeface="B Nazanin" panose="00000400000000000000" pitchFamily="2" charset="-78"/>
                        </a:rPr>
                        <a:t> نشینی</a:t>
                      </a:r>
                      <a:endParaRPr lang="fa-IR" sz="2000" dirty="0">
                        <a:solidFill>
                          <a:schemeClr val="tx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75000"/>
                      </a:schemeClr>
                    </a:solidFill>
                  </a:tcPr>
                </a:tc>
                <a:tc>
                  <a:txBody>
                    <a:bodyPr/>
                    <a:lstStyle/>
                    <a:p>
                      <a:pPr algn="ctr" rtl="1"/>
                      <a:r>
                        <a:rPr lang="fa-IR" sz="2000" dirty="0" smtClean="0">
                          <a:solidFill>
                            <a:schemeClr val="bg1"/>
                          </a:solidFill>
                          <a:cs typeface="B Nazanin" panose="00000400000000000000" pitchFamily="2" charset="-78"/>
                        </a:rPr>
                        <a:t>تعداد محلات</a:t>
                      </a:r>
                      <a:endParaRPr lang="fa-IR" sz="2000" dirty="0">
                        <a:solidFill>
                          <a:schemeClr val="bg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3300"/>
                    </a:solidFill>
                  </a:tcPr>
                </a:tc>
                <a:tc>
                  <a:txBody>
                    <a:bodyPr/>
                    <a:lstStyle/>
                    <a:p>
                      <a:pPr algn="ctr" rtl="1"/>
                      <a:r>
                        <a:rPr lang="fa-IR" sz="2000" dirty="0" smtClean="0">
                          <a:solidFill>
                            <a:schemeClr val="bg1"/>
                          </a:solidFill>
                          <a:cs typeface="B Nazanin" panose="00000400000000000000" pitchFamily="2" charset="-78"/>
                        </a:rPr>
                        <a:t>مساحت</a:t>
                      </a:r>
                      <a:endParaRPr lang="fa-IR" sz="2000" dirty="0">
                        <a:solidFill>
                          <a:schemeClr val="bg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3300"/>
                    </a:solidFill>
                  </a:tcPr>
                </a:tc>
                <a:tc>
                  <a:txBody>
                    <a:bodyPr/>
                    <a:lstStyle/>
                    <a:p>
                      <a:pPr algn="ctr" rtl="1"/>
                      <a:r>
                        <a:rPr lang="fa-IR" sz="2000" dirty="0" smtClean="0">
                          <a:solidFill>
                            <a:schemeClr val="bg1"/>
                          </a:solidFill>
                          <a:cs typeface="B Nazanin" panose="00000400000000000000" pitchFamily="2" charset="-78"/>
                        </a:rPr>
                        <a:t>جمعیت</a:t>
                      </a:r>
                      <a:endParaRPr lang="fa-IR" sz="2000" dirty="0">
                        <a:solidFill>
                          <a:schemeClr val="bg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63300"/>
                    </a:solidFill>
                  </a:tcPr>
                </a:tc>
                <a:extLst>
                  <a:ext uri="{0D108BD9-81ED-4DB2-BD59-A6C34878D82A}">
                    <a16:rowId xmlns="" xmlns:a16="http://schemas.microsoft.com/office/drawing/2014/main" val="522808662"/>
                  </a:ext>
                </a:extLst>
              </a:tr>
              <a:tr h="370840">
                <a:tc vMerge="1">
                  <a:txBody>
                    <a:bodyPr/>
                    <a:lstStyle/>
                    <a:p>
                      <a:pPr rtl="1"/>
                      <a:endParaRPr lang="fa-IR" dirty="0"/>
                    </a:p>
                  </a:txBody>
                  <a:tcPr/>
                </a:tc>
                <a:tc>
                  <a:txBody>
                    <a:bodyPr/>
                    <a:lstStyle/>
                    <a:p>
                      <a:pPr algn="ctr" rtl="1"/>
                      <a:r>
                        <a:rPr lang="fa-IR" sz="2000" dirty="0" smtClean="0">
                          <a:solidFill>
                            <a:schemeClr val="tx1"/>
                          </a:solidFill>
                          <a:cs typeface="B Nazanin" panose="00000400000000000000" pitchFamily="2" charset="-78"/>
                        </a:rPr>
                        <a:t>48</a:t>
                      </a:r>
                      <a:endParaRPr lang="fa-IR" sz="2000" dirty="0">
                        <a:solidFill>
                          <a:schemeClr val="tx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rtl="1"/>
                      <a:r>
                        <a:rPr lang="fa-IR" sz="2000" dirty="0" smtClean="0">
                          <a:solidFill>
                            <a:schemeClr val="tx1"/>
                          </a:solidFill>
                          <a:cs typeface="B Nazanin" panose="00000400000000000000" pitchFamily="2" charset="-78"/>
                        </a:rPr>
                        <a:t>38.942.179 </a:t>
                      </a:r>
                    </a:p>
                    <a:p>
                      <a:pPr algn="ctr" rtl="1"/>
                      <a:r>
                        <a:rPr lang="fa-IR" sz="2000" dirty="0" smtClean="0">
                          <a:solidFill>
                            <a:schemeClr val="tx1"/>
                          </a:solidFill>
                          <a:cs typeface="B Nazanin" panose="00000400000000000000" pitchFamily="2" charset="-78"/>
                        </a:rPr>
                        <a:t>متر مربع</a:t>
                      </a:r>
                      <a:endParaRPr lang="fa-IR" sz="2000" dirty="0">
                        <a:solidFill>
                          <a:schemeClr val="tx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dirty="0" smtClean="0">
                          <a:solidFill>
                            <a:schemeClr val="tx1"/>
                          </a:solidFill>
                          <a:cs typeface="B Nazanin" panose="00000400000000000000" pitchFamily="2" charset="-78"/>
                        </a:rPr>
                        <a:t>883.485</a:t>
                      </a:r>
                    </a:p>
                    <a:p>
                      <a:pPr algn="ctr" rtl="1"/>
                      <a:r>
                        <a:rPr lang="fa-IR" sz="2000" dirty="0" smtClean="0">
                          <a:solidFill>
                            <a:schemeClr val="tx1"/>
                          </a:solidFill>
                          <a:cs typeface="B Nazanin" panose="00000400000000000000" pitchFamily="2" charset="-78"/>
                        </a:rPr>
                        <a:t>نفر</a:t>
                      </a:r>
                      <a:endParaRPr lang="fa-IR" sz="2000" dirty="0">
                        <a:solidFill>
                          <a:schemeClr val="tx1"/>
                        </a:solidFill>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3542029264"/>
                  </a:ext>
                </a:extLst>
              </a:tr>
            </a:tbl>
          </a:graphicData>
        </a:graphic>
      </p:graphicFrame>
      <p:sp>
        <p:nvSpPr>
          <p:cNvPr id="14" name="Rectangle 13"/>
          <p:cNvSpPr/>
          <p:nvPr/>
        </p:nvSpPr>
        <p:spPr>
          <a:xfrm rot="16200000">
            <a:off x="6622242" y="2082258"/>
            <a:ext cx="1464306" cy="620483"/>
          </a:xfrm>
          <a:prstGeom prst="rect">
            <a:avLst/>
          </a:prstGeom>
          <a:solidFill>
            <a:schemeClr val="bg1">
              <a:lumMod val="7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b="1" dirty="0">
                <a:solidFill>
                  <a:schemeClr val="tx1"/>
                </a:solidFill>
                <a:cs typeface="B Nazanin" panose="00000400000000000000" pitchFamily="2" charset="-78"/>
              </a:rPr>
              <a:t>آمار سال </a:t>
            </a:r>
            <a:r>
              <a:rPr lang="fa-IR" sz="2000" b="1" dirty="0" smtClean="0">
                <a:solidFill>
                  <a:schemeClr val="tx1"/>
                </a:solidFill>
                <a:cs typeface="B Nazanin" panose="00000400000000000000" pitchFamily="2" charset="-78"/>
              </a:rPr>
              <a:t>1390</a:t>
            </a:r>
            <a:endParaRPr lang="fa-IR" sz="2000" b="1" dirty="0">
              <a:solidFill>
                <a:schemeClr val="tx1"/>
              </a:solidFill>
              <a:cs typeface="B Nazanin" panose="00000400000000000000" pitchFamily="2" charset="-78"/>
            </a:endParaRPr>
          </a:p>
        </p:txBody>
      </p:sp>
      <p:sp>
        <p:nvSpPr>
          <p:cNvPr id="17" name="Chevron 16"/>
          <p:cNvSpPr/>
          <p:nvPr/>
        </p:nvSpPr>
        <p:spPr>
          <a:xfrm flipH="1">
            <a:off x="4491445" y="1708016"/>
            <a:ext cx="222069" cy="525144"/>
          </a:xfrm>
          <a:prstGeom prst="chevron">
            <a:avLst/>
          </a:prstGeom>
          <a:solidFill>
            <a:srgbClr val="0B4408"/>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8" name="Chevron 17"/>
          <p:cNvSpPr/>
          <p:nvPr/>
        </p:nvSpPr>
        <p:spPr>
          <a:xfrm flipH="1">
            <a:off x="4491444" y="2542136"/>
            <a:ext cx="222069" cy="525144"/>
          </a:xfrm>
          <a:prstGeom prst="chevron">
            <a:avLst/>
          </a:prstGeom>
          <a:solidFill>
            <a:srgbClr val="0B4408"/>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6" name="Rectangle 15"/>
          <p:cNvSpPr/>
          <p:nvPr/>
        </p:nvSpPr>
        <p:spPr>
          <a:xfrm>
            <a:off x="705394" y="6186533"/>
            <a:ext cx="7238456" cy="540838"/>
          </a:xfrm>
          <a:prstGeom prst="rect">
            <a:avLst/>
          </a:prstGeom>
          <a:noFill/>
          <a:ln w="28575">
            <a:solidFill>
              <a:srgbClr val="82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a:solidFill>
                  <a:schemeClr val="tx1"/>
                </a:solidFill>
                <a:cs typeface="B Nazanin" panose="00000400000000000000" pitchFamily="2" charset="-78"/>
              </a:rPr>
              <a:t>مقایسه تطبیقی سطوح خدمات رسانی در بافت فرسوده و اسکان غیررسمی در مشهد</a:t>
            </a:r>
          </a:p>
        </p:txBody>
      </p:sp>
      <p:sp>
        <p:nvSpPr>
          <p:cNvPr id="2" name="Slide Number Placeholder 1"/>
          <p:cNvSpPr>
            <a:spLocks noGrp="1"/>
          </p:cNvSpPr>
          <p:nvPr>
            <p:ph type="sldNum" sz="quarter" idx="12"/>
          </p:nvPr>
        </p:nvSpPr>
        <p:spPr/>
        <p:txBody>
          <a:bodyPr/>
          <a:lstStyle/>
          <a:p>
            <a:fld id="{8C532BB8-FA1D-4034-9E92-102D3EEBC281}" type="slidenum">
              <a:rPr lang="en-US" smtClean="0"/>
              <a:t>9</a:t>
            </a:fld>
            <a:endParaRPr lang="en-US"/>
          </a:p>
        </p:txBody>
      </p:sp>
    </p:spTree>
    <p:extLst>
      <p:ext uri="{BB962C8B-B14F-4D97-AF65-F5344CB8AC3E}">
        <p14:creationId xmlns:p14="http://schemas.microsoft.com/office/powerpoint/2010/main" val="2872342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3442</TotalTime>
  <Words>1728</Words>
  <Application>Microsoft Office PowerPoint</Application>
  <PresentationFormat>On-screen Show (4:3)</PresentationFormat>
  <Paragraphs>328</Paragraphs>
  <Slides>28</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28</vt:i4>
      </vt:variant>
    </vt:vector>
  </HeadingPairs>
  <TitlesOfParts>
    <vt:vector size="39" baseType="lpstr">
      <vt:lpstr>Arial</vt:lpstr>
      <vt:lpstr>B Homa</vt:lpstr>
      <vt:lpstr>B Nazanin</vt:lpstr>
      <vt:lpstr>B Nazanin,Bold</vt:lpstr>
      <vt:lpstr>B Zar</vt:lpstr>
      <vt:lpstr>Calibri</vt:lpstr>
      <vt:lpstr>Calibri Light</vt:lpstr>
      <vt:lpstr>Times New Roman</vt:lpstr>
      <vt:lpstr>TimesNewRoman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Mohammad</cp:lastModifiedBy>
  <cp:revision>42</cp:revision>
  <dcterms:created xsi:type="dcterms:W3CDTF">2018-05-07T07:38:45Z</dcterms:created>
  <dcterms:modified xsi:type="dcterms:W3CDTF">2019-10-26T12:41:30Z</dcterms:modified>
</cp:coreProperties>
</file>