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6" r:id="rId1"/>
  </p:sldMasterIdLst>
  <p:sldIdLst>
    <p:sldId id="280" r:id="rId2"/>
    <p:sldId id="256" r:id="rId3"/>
    <p:sldId id="274" r:id="rId4"/>
    <p:sldId id="257" r:id="rId5"/>
    <p:sldId id="277" r:id="rId6"/>
    <p:sldId id="260" r:id="rId7"/>
    <p:sldId id="261" r:id="rId8"/>
    <p:sldId id="275" r:id="rId9"/>
    <p:sldId id="276" r:id="rId10"/>
    <p:sldId id="281" r:id="rId11"/>
    <p:sldId id="271" r:id="rId12"/>
    <p:sldId id="269" r:id="rId13"/>
    <p:sldId id="265" r:id="rId14"/>
    <p:sldId id="279" r:id="rId15"/>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CEF2"/>
    <a:srgbClr val="CDD0D1"/>
    <a:srgbClr val="EAEAEA"/>
    <a:srgbClr val="FF99FF"/>
    <a:srgbClr val="FF6699"/>
    <a:srgbClr val="FF3399"/>
    <a:srgbClr val="F913CD"/>
    <a:srgbClr val="66CCFF"/>
    <a:srgbClr val="FFFF00"/>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80" d="100"/>
          <a:sy n="80" d="100"/>
        </p:scale>
        <p:origin x="22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F89E25-6321-4179-8F37-F680100D3F83}" type="doc">
      <dgm:prSet loTypeId="urn:microsoft.com/office/officeart/2005/8/layout/vList6" loCatId="list" qsTypeId="urn:microsoft.com/office/officeart/2005/8/quickstyle/3d1" qsCatId="3D" csTypeId="urn:microsoft.com/office/officeart/2005/8/colors/accent4_2" csCatId="accent4" phldr="1"/>
      <dgm:spPr/>
      <dgm:t>
        <a:bodyPr/>
        <a:lstStyle/>
        <a:p>
          <a:pPr rtl="1"/>
          <a:endParaRPr lang="fa-IR"/>
        </a:p>
      </dgm:t>
    </dgm:pt>
    <dgm:pt modelId="{3721E782-EE1A-44D8-BA4A-718EB6CA4C87}">
      <dgm:prSet phldrT="[Text]" custT="1"/>
      <dgm:spPr/>
      <dgm:t>
        <a:bodyPr/>
        <a:lstStyle/>
        <a:p>
          <a:pPr rtl="1"/>
          <a:r>
            <a:rPr lang="fa-IR" sz="2400" dirty="0" smtClean="0">
              <a:latin typeface="Adobe Arabic" panose="02040503050201020203" pitchFamily="18" charset="-78"/>
              <a:cs typeface="Adobe Arabic" panose="02040503050201020203" pitchFamily="18" charset="-78"/>
            </a:rPr>
            <a:t>بهینه سازی سیستم</a:t>
          </a:r>
          <a:endParaRPr lang="fa-IR" sz="2400" dirty="0">
            <a:latin typeface="Adobe Arabic" panose="02040503050201020203" pitchFamily="18" charset="-78"/>
            <a:cs typeface="Adobe Arabic" panose="02040503050201020203" pitchFamily="18" charset="-78"/>
          </a:endParaRPr>
        </a:p>
      </dgm:t>
    </dgm:pt>
    <dgm:pt modelId="{44D93954-820E-4CA1-B979-F800F1657374}" type="parTrans" cxnId="{998C8D05-E603-4A39-ADD9-D7A1785DB5D8}">
      <dgm:prSet/>
      <dgm:spPr/>
      <dgm:t>
        <a:bodyPr/>
        <a:lstStyle/>
        <a:p>
          <a:pPr rtl="1"/>
          <a:endParaRPr lang="fa-IR" sz="2000"/>
        </a:p>
      </dgm:t>
    </dgm:pt>
    <dgm:pt modelId="{9A727752-52DB-4A77-887D-66BE6AB91E93}" type="sibTrans" cxnId="{998C8D05-E603-4A39-ADD9-D7A1785DB5D8}">
      <dgm:prSet/>
      <dgm:spPr/>
      <dgm:t>
        <a:bodyPr/>
        <a:lstStyle/>
        <a:p>
          <a:pPr rtl="1"/>
          <a:endParaRPr lang="fa-IR" sz="2000"/>
        </a:p>
      </dgm:t>
    </dgm:pt>
    <dgm:pt modelId="{F24C7D84-E346-48AB-AB49-0ADC40BD47C0}">
      <dgm:prSet phldrT="[Text]" custT="1"/>
      <dgm:spPr/>
      <dgm:t>
        <a:bodyPr/>
        <a:lstStyle/>
        <a:p>
          <a:pPr rtl="1"/>
          <a:r>
            <a:rPr lang="fa-IR" sz="2400" dirty="0" smtClean="0">
              <a:latin typeface="Adobe Arabic" panose="02040503050201020203" pitchFamily="18" charset="-78"/>
              <a:cs typeface="Adobe Arabic" panose="02040503050201020203" pitchFamily="18" charset="-78"/>
            </a:rPr>
            <a:t>تعادل استفاده کننده </a:t>
          </a:r>
          <a:endParaRPr lang="fa-IR" sz="2400" dirty="0">
            <a:latin typeface="Adobe Arabic" panose="02040503050201020203" pitchFamily="18" charset="-78"/>
            <a:cs typeface="Adobe Arabic" panose="02040503050201020203" pitchFamily="18" charset="-78"/>
          </a:endParaRPr>
        </a:p>
      </dgm:t>
    </dgm:pt>
    <dgm:pt modelId="{484301CD-1F5F-4934-8FD0-0605603B5A05}" type="parTrans" cxnId="{379B28A7-C301-4558-91DB-A9367B80D0BC}">
      <dgm:prSet/>
      <dgm:spPr/>
      <dgm:t>
        <a:bodyPr/>
        <a:lstStyle/>
        <a:p>
          <a:pPr rtl="1"/>
          <a:endParaRPr lang="fa-IR" sz="2000"/>
        </a:p>
      </dgm:t>
    </dgm:pt>
    <dgm:pt modelId="{88392EDE-47D6-4587-9D7C-0E8D0B8E5963}" type="sibTrans" cxnId="{379B28A7-C301-4558-91DB-A9367B80D0BC}">
      <dgm:prSet/>
      <dgm:spPr/>
      <dgm:t>
        <a:bodyPr/>
        <a:lstStyle/>
        <a:p>
          <a:pPr rtl="1"/>
          <a:endParaRPr lang="fa-IR" sz="2000"/>
        </a:p>
      </dgm:t>
    </dgm:pt>
    <dgm:pt modelId="{24B2BD1B-66E5-488E-A0AD-0E401CF7C5C0}">
      <dgm:prSet phldrT="[Text]" custT="1"/>
      <dgm:spPr/>
      <dgm:t>
        <a:bodyPr/>
        <a:lstStyle/>
        <a:p>
          <a:pPr rtl="1"/>
          <a:r>
            <a:rPr lang="fa-IR" sz="2400" dirty="0" smtClean="0">
              <a:latin typeface="Adobe Arabic" panose="02040503050201020203" pitchFamily="18" charset="-78"/>
              <a:cs typeface="Adobe Arabic" panose="02040503050201020203" pitchFamily="18" charset="-78"/>
            </a:rPr>
            <a:t>تخصیص جزئی</a:t>
          </a:r>
          <a:endParaRPr lang="fa-IR" sz="2400" dirty="0">
            <a:latin typeface="Adobe Arabic" panose="02040503050201020203" pitchFamily="18" charset="-78"/>
            <a:cs typeface="Adobe Arabic" panose="02040503050201020203" pitchFamily="18" charset="-78"/>
          </a:endParaRPr>
        </a:p>
      </dgm:t>
    </dgm:pt>
    <dgm:pt modelId="{BAAF6163-83E1-4A91-8202-C6C1EAF39B24}" type="parTrans" cxnId="{4420B375-5FB6-452D-A82D-66C22508E6D5}">
      <dgm:prSet/>
      <dgm:spPr/>
      <dgm:t>
        <a:bodyPr/>
        <a:lstStyle/>
        <a:p>
          <a:pPr rtl="1"/>
          <a:endParaRPr lang="fa-IR" sz="2000"/>
        </a:p>
      </dgm:t>
    </dgm:pt>
    <dgm:pt modelId="{304E45BD-A015-4F84-B6FF-501F82F32189}" type="sibTrans" cxnId="{4420B375-5FB6-452D-A82D-66C22508E6D5}">
      <dgm:prSet/>
      <dgm:spPr/>
      <dgm:t>
        <a:bodyPr/>
        <a:lstStyle/>
        <a:p>
          <a:pPr rtl="1"/>
          <a:endParaRPr lang="fa-IR" sz="2000"/>
        </a:p>
      </dgm:t>
    </dgm:pt>
    <dgm:pt modelId="{541975CF-6842-4070-BD53-32B35F720DF3}">
      <dgm:prSet phldrT="[Text]" custT="1"/>
      <dgm:spPr/>
      <dgm:t>
        <a:bodyPr/>
        <a:lstStyle/>
        <a:p>
          <a:pPr rtl="1"/>
          <a:r>
            <a:rPr lang="fa-IR" sz="2400" dirty="0" smtClean="0">
              <a:latin typeface="Adobe Arabic" panose="02040503050201020203" pitchFamily="18" charset="-78"/>
              <a:cs typeface="Adobe Arabic" panose="02040503050201020203" pitchFamily="18" charset="-78"/>
            </a:rPr>
            <a:t>محدودیت ظرفیت</a:t>
          </a:r>
          <a:endParaRPr lang="fa-IR" sz="2400" dirty="0">
            <a:latin typeface="Adobe Arabic" panose="02040503050201020203" pitchFamily="18" charset="-78"/>
            <a:cs typeface="Adobe Arabic" panose="02040503050201020203" pitchFamily="18" charset="-78"/>
          </a:endParaRPr>
        </a:p>
      </dgm:t>
    </dgm:pt>
    <dgm:pt modelId="{EE63FD09-E05F-49C4-B047-574630574648}" type="parTrans" cxnId="{5CC780B2-0E80-46E7-AC86-4280BE6E2AC1}">
      <dgm:prSet/>
      <dgm:spPr/>
      <dgm:t>
        <a:bodyPr/>
        <a:lstStyle/>
        <a:p>
          <a:pPr rtl="1"/>
          <a:endParaRPr lang="fa-IR" sz="2000"/>
        </a:p>
      </dgm:t>
    </dgm:pt>
    <dgm:pt modelId="{8513731C-93CC-4A37-A181-F09F633B24AB}" type="sibTrans" cxnId="{5CC780B2-0E80-46E7-AC86-4280BE6E2AC1}">
      <dgm:prSet/>
      <dgm:spPr/>
      <dgm:t>
        <a:bodyPr/>
        <a:lstStyle/>
        <a:p>
          <a:pPr rtl="1"/>
          <a:endParaRPr lang="fa-IR" sz="2000"/>
        </a:p>
      </dgm:t>
    </dgm:pt>
    <dgm:pt modelId="{A3279F10-D810-4146-BEC3-E06ECE23D953}">
      <dgm:prSet phldrT="[Text]" custT="1"/>
      <dgm:spPr/>
      <dgm:t>
        <a:bodyPr/>
        <a:lstStyle/>
        <a:p>
          <a:pPr rtl="1"/>
          <a:r>
            <a:rPr lang="fa-IR" sz="2400" dirty="0" smtClean="0">
              <a:latin typeface="Adobe Arabic" panose="02040503050201020203" pitchFamily="18" charset="-78"/>
              <a:cs typeface="Adobe Arabic" panose="02040503050201020203" pitchFamily="18" charset="-78"/>
            </a:rPr>
            <a:t>روش همه یا هیچ</a:t>
          </a:r>
          <a:endParaRPr lang="fa-IR" sz="2400" dirty="0">
            <a:latin typeface="Adobe Arabic" panose="02040503050201020203" pitchFamily="18" charset="-78"/>
            <a:cs typeface="Adobe Arabic" panose="02040503050201020203" pitchFamily="18" charset="-78"/>
          </a:endParaRPr>
        </a:p>
      </dgm:t>
    </dgm:pt>
    <dgm:pt modelId="{474AE34F-A0AC-4186-84E8-B6F31FBC0533}" type="parTrans" cxnId="{EF1C6A5C-9C4E-431F-AD07-8DD3323FC5F5}">
      <dgm:prSet/>
      <dgm:spPr/>
      <dgm:t>
        <a:bodyPr/>
        <a:lstStyle/>
        <a:p>
          <a:pPr rtl="1"/>
          <a:endParaRPr lang="fa-IR" sz="2000"/>
        </a:p>
      </dgm:t>
    </dgm:pt>
    <dgm:pt modelId="{664ACE5C-3217-4E9E-A982-77BBE8245804}" type="sibTrans" cxnId="{EF1C6A5C-9C4E-431F-AD07-8DD3323FC5F5}">
      <dgm:prSet/>
      <dgm:spPr/>
      <dgm:t>
        <a:bodyPr/>
        <a:lstStyle/>
        <a:p>
          <a:pPr rtl="1"/>
          <a:endParaRPr lang="fa-IR" sz="2000"/>
        </a:p>
      </dgm:t>
    </dgm:pt>
    <dgm:pt modelId="{7182B8AD-589C-48EC-AF58-850EC6CDEAD2}" type="pres">
      <dgm:prSet presAssocID="{DAF89E25-6321-4179-8F37-F680100D3F83}" presName="Name0" presStyleCnt="0">
        <dgm:presLayoutVars>
          <dgm:dir/>
          <dgm:animLvl val="lvl"/>
          <dgm:resizeHandles/>
        </dgm:presLayoutVars>
      </dgm:prSet>
      <dgm:spPr/>
      <dgm:t>
        <a:bodyPr/>
        <a:lstStyle/>
        <a:p>
          <a:pPr rtl="1"/>
          <a:endParaRPr lang="fa-IR"/>
        </a:p>
      </dgm:t>
    </dgm:pt>
    <dgm:pt modelId="{8816AA70-0D24-4F5D-8070-4130EABE6BE7}" type="pres">
      <dgm:prSet presAssocID="{3721E782-EE1A-44D8-BA4A-718EB6CA4C87}" presName="linNode" presStyleCnt="0"/>
      <dgm:spPr/>
      <dgm:t>
        <a:bodyPr/>
        <a:lstStyle/>
        <a:p>
          <a:pPr rtl="1"/>
          <a:endParaRPr lang="fa-IR"/>
        </a:p>
      </dgm:t>
    </dgm:pt>
    <dgm:pt modelId="{3E9B5727-6D81-4CED-B498-D94FB87343BD}" type="pres">
      <dgm:prSet presAssocID="{3721E782-EE1A-44D8-BA4A-718EB6CA4C87}" presName="parentShp" presStyleLbl="node1" presStyleIdx="0" presStyleCnt="5">
        <dgm:presLayoutVars>
          <dgm:bulletEnabled val="1"/>
        </dgm:presLayoutVars>
      </dgm:prSet>
      <dgm:spPr/>
      <dgm:t>
        <a:bodyPr/>
        <a:lstStyle/>
        <a:p>
          <a:pPr rtl="1"/>
          <a:endParaRPr lang="fa-IR"/>
        </a:p>
      </dgm:t>
    </dgm:pt>
    <dgm:pt modelId="{D7FAC937-A12E-4907-8440-55A5CAA7C97B}" type="pres">
      <dgm:prSet presAssocID="{3721E782-EE1A-44D8-BA4A-718EB6CA4C87}" presName="childShp" presStyleLbl="bgAccFollowNode1" presStyleIdx="0" presStyleCnt="5">
        <dgm:presLayoutVars>
          <dgm:bulletEnabled val="1"/>
        </dgm:presLayoutVars>
      </dgm:prSet>
      <dgm:spPr/>
      <dgm:t>
        <a:bodyPr/>
        <a:lstStyle/>
        <a:p>
          <a:pPr rtl="1"/>
          <a:endParaRPr lang="fa-IR"/>
        </a:p>
      </dgm:t>
    </dgm:pt>
    <dgm:pt modelId="{57CC063D-B08C-4EA1-92E5-315606F9B39E}" type="pres">
      <dgm:prSet presAssocID="{9A727752-52DB-4A77-887D-66BE6AB91E93}" presName="spacing" presStyleCnt="0"/>
      <dgm:spPr/>
      <dgm:t>
        <a:bodyPr/>
        <a:lstStyle/>
        <a:p>
          <a:pPr rtl="1"/>
          <a:endParaRPr lang="fa-IR"/>
        </a:p>
      </dgm:t>
    </dgm:pt>
    <dgm:pt modelId="{BC23E103-EE9A-4A45-BC3F-8B85681C6B3A}" type="pres">
      <dgm:prSet presAssocID="{F24C7D84-E346-48AB-AB49-0ADC40BD47C0}" presName="linNode" presStyleCnt="0"/>
      <dgm:spPr/>
      <dgm:t>
        <a:bodyPr/>
        <a:lstStyle/>
        <a:p>
          <a:pPr rtl="1"/>
          <a:endParaRPr lang="fa-IR"/>
        </a:p>
      </dgm:t>
    </dgm:pt>
    <dgm:pt modelId="{880C8759-8FB6-46E1-9F7E-943BDA91BFA9}" type="pres">
      <dgm:prSet presAssocID="{F24C7D84-E346-48AB-AB49-0ADC40BD47C0}" presName="parentShp" presStyleLbl="node1" presStyleIdx="1" presStyleCnt="5">
        <dgm:presLayoutVars>
          <dgm:bulletEnabled val="1"/>
        </dgm:presLayoutVars>
      </dgm:prSet>
      <dgm:spPr/>
      <dgm:t>
        <a:bodyPr/>
        <a:lstStyle/>
        <a:p>
          <a:pPr rtl="1"/>
          <a:endParaRPr lang="fa-IR"/>
        </a:p>
      </dgm:t>
    </dgm:pt>
    <dgm:pt modelId="{0AB73CEC-AA02-458B-9070-40DB47E51CB8}" type="pres">
      <dgm:prSet presAssocID="{F24C7D84-E346-48AB-AB49-0ADC40BD47C0}" presName="childShp" presStyleLbl="bgAccFollowNode1" presStyleIdx="1" presStyleCnt="5">
        <dgm:presLayoutVars>
          <dgm:bulletEnabled val="1"/>
        </dgm:presLayoutVars>
      </dgm:prSet>
      <dgm:spPr/>
      <dgm:t>
        <a:bodyPr/>
        <a:lstStyle/>
        <a:p>
          <a:pPr rtl="1"/>
          <a:endParaRPr lang="fa-IR"/>
        </a:p>
      </dgm:t>
    </dgm:pt>
    <dgm:pt modelId="{CB0406DB-50DF-4E01-B656-BCC02D1EA610}" type="pres">
      <dgm:prSet presAssocID="{88392EDE-47D6-4587-9D7C-0E8D0B8E5963}" presName="spacing" presStyleCnt="0"/>
      <dgm:spPr/>
      <dgm:t>
        <a:bodyPr/>
        <a:lstStyle/>
        <a:p>
          <a:pPr rtl="1"/>
          <a:endParaRPr lang="fa-IR"/>
        </a:p>
      </dgm:t>
    </dgm:pt>
    <dgm:pt modelId="{1BAB09B5-AAD4-4BB1-A95D-A794A98A1E1F}" type="pres">
      <dgm:prSet presAssocID="{24B2BD1B-66E5-488E-A0AD-0E401CF7C5C0}" presName="linNode" presStyleCnt="0"/>
      <dgm:spPr/>
      <dgm:t>
        <a:bodyPr/>
        <a:lstStyle/>
        <a:p>
          <a:pPr rtl="1"/>
          <a:endParaRPr lang="fa-IR"/>
        </a:p>
      </dgm:t>
    </dgm:pt>
    <dgm:pt modelId="{1E0BD3F6-FC1F-4CFE-8BA4-949805AF5E27}" type="pres">
      <dgm:prSet presAssocID="{24B2BD1B-66E5-488E-A0AD-0E401CF7C5C0}" presName="parentShp" presStyleLbl="node1" presStyleIdx="2" presStyleCnt="5">
        <dgm:presLayoutVars>
          <dgm:bulletEnabled val="1"/>
        </dgm:presLayoutVars>
      </dgm:prSet>
      <dgm:spPr/>
      <dgm:t>
        <a:bodyPr/>
        <a:lstStyle/>
        <a:p>
          <a:pPr rtl="1"/>
          <a:endParaRPr lang="fa-IR"/>
        </a:p>
      </dgm:t>
    </dgm:pt>
    <dgm:pt modelId="{B890027A-E74B-4EED-9D0E-882081F02329}" type="pres">
      <dgm:prSet presAssocID="{24B2BD1B-66E5-488E-A0AD-0E401CF7C5C0}" presName="childShp" presStyleLbl="bgAccFollowNode1" presStyleIdx="2" presStyleCnt="5">
        <dgm:presLayoutVars>
          <dgm:bulletEnabled val="1"/>
        </dgm:presLayoutVars>
      </dgm:prSet>
      <dgm:spPr/>
      <dgm:t>
        <a:bodyPr/>
        <a:lstStyle/>
        <a:p>
          <a:pPr rtl="1"/>
          <a:endParaRPr lang="fa-IR"/>
        </a:p>
      </dgm:t>
    </dgm:pt>
    <dgm:pt modelId="{65674774-BE8C-460F-85D3-DB5172AB7523}" type="pres">
      <dgm:prSet presAssocID="{304E45BD-A015-4F84-B6FF-501F82F32189}" presName="spacing" presStyleCnt="0"/>
      <dgm:spPr/>
      <dgm:t>
        <a:bodyPr/>
        <a:lstStyle/>
        <a:p>
          <a:pPr rtl="1"/>
          <a:endParaRPr lang="fa-IR"/>
        </a:p>
      </dgm:t>
    </dgm:pt>
    <dgm:pt modelId="{324E300D-C565-4924-9AF6-5B7C9141932F}" type="pres">
      <dgm:prSet presAssocID="{541975CF-6842-4070-BD53-32B35F720DF3}" presName="linNode" presStyleCnt="0"/>
      <dgm:spPr/>
      <dgm:t>
        <a:bodyPr/>
        <a:lstStyle/>
        <a:p>
          <a:pPr rtl="1"/>
          <a:endParaRPr lang="fa-IR"/>
        </a:p>
      </dgm:t>
    </dgm:pt>
    <dgm:pt modelId="{369E6DD0-B73A-4D2E-8B3E-69E8DDBBB75C}" type="pres">
      <dgm:prSet presAssocID="{541975CF-6842-4070-BD53-32B35F720DF3}" presName="parentShp" presStyleLbl="node1" presStyleIdx="3" presStyleCnt="5">
        <dgm:presLayoutVars>
          <dgm:bulletEnabled val="1"/>
        </dgm:presLayoutVars>
      </dgm:prSet>
      <dgm:spPr/>
      <dgm:t>
        <a:bodyPr/>
        <a:lstStyle/>
        <a:p>
          <a:pPr rtl="1"/>
          <a:endParaRPr lang="fa-IR"/>
        </a:p>
      </dgm:t>
    </dgm:pt>
    <dgm:pt modelId="{5BB98257-C8D2-4790-9E84-A273D9B3486D}" type="pres">
      <dgm:prSet presAssocID="{541975CF-6842-4070-BD53-32B35F720DF3}" presName="childShp" presStyleLbl="bgAccFollowNode1" presStyleIdx="3" presStyleCnt="5">
        <dgm:presLayoutVars>
          <dgm:bulletEnabled val="1"/>
        </dgm:presLayoutVars>
      </dgm:prSet>
      <dgm:spPr/>
      <dgm:t>
        <a:bodyPr/>
        <a:lstStyle/>
        <a:p>
          <a:pPr rtl="1"/>
          <a:endParaRPr lang="fa-IR"/>
        </a:p>
      </dgm:t>
    </dgm:pt>
    <dgm:pt modelId="{D8876341-7B47-42AA-8481-0DF720B5E996}" type="pres">
      <dgm:prSet presAssocID="{8513731C-93CC-4A37-A181-F09F633B24AB}" presName="spacing" presStyleCnt="0"/>
      <dgm:spPr/>
      <dgm:t>
        <a:bodyPr/>
        <a:lstStyle/>
        <a:p>
          <a:pPr rtl="1"/>
          <a:endParaRPr lang="fa-IR"/>
        </a:p>
      </dgm:t>
    </dgm:pt>
    <dgm:pt modelId="{63B4D1DD-7382-49A9-B062-31C04BBD9F29}" type="pres">
      <dgm:prSet presAssocID="{A3279F10-D810-4146-BEC3-E06ECE23D953}" presName="linNode" presStyleCnt="0"/>
      <dgm:spPr/>
      <dgm:t>
        <a:bodyPr/>
        <a:lstStyle/>
        <a:p>
          <a:pPr rtl="1"/>
          <a:endParaRPr lang="fa-IR"/>
        </a:p>
      </dgm:t>
    </dgm:pt>
    <dgm:pt modelId="{31CEC66F-2550-4118-ADEC-210550630836}" type="pres">
      <dgm:prSet presAssocID="{A3279F10-D810-4146-BEC3-E06ECE23D953}" presName="parentShp" presStyleLbl="node1" presStyleIdx="4" presStyleCnt="5">
        <dgm:presLayoutVars>
          <dgm:bulletEnabled val="1"/>
        </dgm:presLayoutVars>
      </dgm:prSet>
      <dgm:spPr/>
      <dgm:t>
        <a:bodyPr/>
        <a:lstStyle/>
        <a:p>
          <a:pPr rtl="1"/>
          <a:endParaRPr lang="fa-IR"/>
        </a:p>
      </dgm:t>
    </dgm:pt>
    <dgm:pt modelId="{8AEB9515-E098-4100-ACA7-75D9F9022E4B}" type="pres">
      <dgm:prSet presAssocID="{A3279F10-D810-4146-BEC3-E06ECE23D953}" presName="childShp" presStyleLbl="bgAccFollowNode1" presStyleIdx="4" presStyleCnt="5">
        <dgm:presLayoutVars>
          <dgm:bulletEnabled val="1"/>
        </dgm:presLayoutVars>
      </dgm:prSet>
      <dgm:spPr/>
      <dgm:t>
        <a:bodyPr/>
        <a:lstStyle/>
        <a:p>
          <a:pPr rtl="1"/>
          <a:endParaRPr lang="fa-IR"/>
        </a:p>
      </dgm:t>
    </dgm:pt>
  </dgm:ptLst>
  <dgm:cxnLst>
    <dgm:cxn modelId="{FC55FA48-67F5-4E59-809E-E727DA1A95A9}" type="presOf" srcId="{3721E782-EE1A-44D8-BA4A-718EB6CA4C87}" destId="{3E9B5727-6D81-4CED-B498-D94FB87343BD}" srcOrd="0" destOrd="0" presId="urn:microsoft.com/office/officeart/2005/8/layout/vList6"/>
    <dgm:cxn modelId="{998C8D05-E603-4A39-ADD9-D7A1785DB5D8}" srcId="{DAF89E25-6321-4179-8F37-F680100D3F83}" destId="{3721E782-EE1A-44D8-BA4A-718EB6CA4C87}" srcOrd="0" destOrd="0" parTransId="{44D93954-820E-4CA1-B979-F800F1657374}" sibTransId="{9A727752-52DB-4A77-887D-66BE6AB91E93}"/>
    <dgm:cxn modelId="{BC1291E0-A605-4549-8BCB-DA321079B037}" type="presOf" srcId="{DAF89E25-6321-4179-8F37-F680100D3F83}" destId="{7182B8AD-589C-48EC-AF58-850EC6CDEAD2}" srcOrd="0" destOrd="0" presId="urn:microsoft.com/office/officeart/2005/8/layout/vList6"/>
    <dgm:cxn modelId="{379B28A7-C301-4558-91DB-A9367B80D0BC}" srcId="{DAF89E25-6321-4179-8F37-F680100D3F83}" destId="{F24C7D84-E346-48AB-AB49-0ADC40BD47C0}" srcOrd="1" destOrd="0" parTransId="{484301CD-1F5F-4934-8FD0-0605603B5A05}" sibTransId="{88392EDE-47D6-4587-9D7C-0E8D0B8E5963}"/>
    <dgm:cxn modelId="{48B584A9-EDF0-437C-AD50-F3A028BA40DE}" type="presOf" srcId="{541975CF-6842-4070-BD53-32B35F720DF3}" destId="{369E6DD0-B73A-4D2E-8B3E-69E8DDBBB75C}" srcOrd="0" destOrd="0" presId="urn:microsoft.com/office/officeart/2005/8/layout/vList6"/>
    <dgm:cxn modelId="{EF1C6A5C-9C4E-431F-AD07-8DD3323FC5F5}" srcId="{DAF89E25-6321-4179-8F37-F680100D3F83}" destId="{A3279F10-D810-4146-BEC3-E06ECE23D953}" srcOrd="4" destOrd="0" parTransId="{474AE34F-A0AC-4186-84E8-B6F31FBC0533}" sibTransId="{664ACE5C-3217-4E9E-A982-77BBE8245804}"/>
    <dgm:cxn modelId="{5CC780B2-0E80-46E7-AC86-4280BE6E2AC1}" srcId="{DAF89E25-6321-4179-8F37-F680100D3F83}" destId="{541975CF-6842-4070-BD53-32B35F720DF3}" srcOrd="3" destOrd="0" parTransId="{EE63FD09-E05F-49C4-B047-574630574648}" sibTransId="{8513731C-93CC-4A37-A181-F09F633B24AB}"/>
    <dgm:cxn modelId="{4420B375-5FB6-452D-A82D-66C22508E6D5}" srcId="{DAF89E25-6321-4179-8F37-F680100D3F83}" destId="{24B2BD1B-66E5-488E-A0AD-0E401CF7C5C0}" srcOrd="2" destOrd="0" parTransId="{BAAF6163-83E1-4A91-8202-C6C1EAF39B24}" sibTransId="{304E45BD-A015-4F84-B6FF-501F82F32189}"/>
    <dgm:cxn modelId="{51CEB78B-AA42-48FA-8510-8E3AAE23C0F3}" type="presOf" srcId="{A3279F10-D810-4146-BEC3-E06ECE23D953}" destId="{31CEC66F-2550-4118-ADEC-210550630836}" srcOrd="0" destOrd="0" presId="urn:microsoft.com/office/officeart/2005/8/layout/vList6"/>
    <dgm:cxn modelId="{4CD27780-522B-4292-ABD5-E4AAF792B418}" type="presOf" srcId="{24B2BD1B-66E5-488E-A0AD-0E401CF7C5C0}" destId="{1E0BD3F6-FC1F-4CFE-8BA4-949805AF5E27}" srcOrd="0" destOrd="0" presId="urn:microsoft.com/office/officeart/2005/8/layout/vList6"/>
    <dgm:cxn modelId="{269C7A09-FFE1-4B0B-80D0-F9B51269D35D}" type="presOf" srcId="{F24C7D84-E346-48AB-AB49-0ADC40BD47C0}" destId="{880C8759-8FB6-46E1-9F7E-943BDA91BFA9}" srcOrd="0" destOrd="0" presId="urn:microsoft.com/office/officeart/2005/8/layout/vList6"/>
    <dgm:cxn modelId="{CFB39960-6C00-472B-A8F2-68223D829091}" type="presParOf" srcId="{7182B8AD-589C-48EC-AF58-850EC6CDEAD2}" destId="{8816AA70-0D24-4F5D-8070-4130EABE6BE7}" srcOrd="0" destOrd="0" presId="urn:microsoft.com/office/officeart/2005/8/layout/vList6"/>
    <dgm:cxn modelId="{F19538AA-2A8E-4C08-BF25-5BE7C7C2BA9D}" type="presParOf" srcId="{8816AA70-0D24-4F5D-8070-4130EABE6BE7}" destId="{3E9B5727-6D81-4CED-B498-D94FB87343BD}" srcOrd="0" destOrd="0" presId="urn:microsoft.com/office/officeart/2005/8/layout/vList6"/>
    <dgm:cxn modelId="{99951CB7-BEA6-4A1D-9C9E-5924D55BFB73}" type="presParOf" srcId="{8816AA70-0D24-4F5D-8070-4130EABE6BE7}" destId="{D7FAC937-A12E-4907-8440-55A5CAA7C97B}" srcOrd="1" destOrd="0" presId="urn:microsoft.com/office/officeart/2005/8/layout/vList6"/>
    <dgm:cxn modelId="{DE2B231F-3441-4282-886D-F4A68298A3B8}" type="presParOf" srcId="{7182B8AD-589C-48EC-AF58-850EC6CDEAD2}" destId="{57CC063D-B08C-4EA1-92E5-315606F9B39E}" srcOrd="1" destOrd="0" presId="urn:microsoft.com/office/officeart/2005/8/layout/vList6"/>
    <dgm:cxn modelId="{2AD2EA20-BBA1-4001-9DFA-EB8E92D84628}" type="presParOf" srcId="{7182B8AD-589C-48EC-AF58-850EC6CDEAD2}" destId="{BC23E103-EE9A-4A45-BC3F-8B85681C6B3A}" srcOrd="2" destOrd="0" presId="urn:microsoft.com/office/officeart/2005/8/layout/vList6"/>
    <dgm:cxn modelId="{FF6B1CD1-C2CA-4867-A120-C9EAB9DC2F76}" type="presParOf" srcId="{BC23E103-EE9A-4A45-BC3F-8B85681C6B3A}" destId="{880C8759-8FB6-46E1-9F7E-943BDA91BFA9}" srcOrd="0" destOrd="0" presId="urn:microsoft.com/office/officeart/2005/8/layout/vList6"/>
    <dgm:cxn modelId="{7DF3DE58-4C74-484C-8B61-60FE5BBCFC14}" type="presParOf" srcId="{BC23E103-EE9A-4A45-BC3F-8B85681C6B3A}" destId="{0AB73CEC-AA02-458B-9070-40DB47E51CB8}" srcOrd="1" destOrd="0" presId="urn:microsoft.com/office/officeart/2005/8/layout/vList6"/>
    <dgm:cxn modelId="{1EC14666-C6B8-4AD8-AD43-6F8F1FD34318}" type="presParOf" srcId="{7182B8AD-589C-48EC-AF58-850EC6CDEAD2}" destId="{CB0406DB-50DF-4E01-B656-BCC02D1EA610}" srcOrd="3" destOrd="0" presId="urn:microsoft.com/office/officeart/2005/8/layout/vList6"/>
    <dgm:cxn modelId="{A7A2692A-5563-44B7-8AA5-1A0BE9A76A4E}" type="presParOf" srcId="{7182B8AD-589C-48EC-AF58-850EC6CDEAD2}" destId="{1BAB09B5-AAD4-4BB1-A95D-A794A98A1E1F}" srcOrd="4" destOrd="0" presId="urn:microsoft.com/office/officeart/2005/8/layout/vList6"/>
    <dgm:cxn modelId="{540343DB-D7A5-425E-A36C-B9659819B4A7}" type="presParOf" srcId="{1BAB09B5-AAD4-4BB1-A95D-A794A98A1E1F}" destId="{1E0BD3F6-FC1F-4CFE-8BA4-949805AF5E27}" srcOrd="0" destOrd="0" presId="urn:microsoft.com/office/officeart/2005/8/layout/vList6"/>
    <dgm:cxn modelId="{697A9C9B-07E5-452B-933E-919286C601D9}" type="presParOf" srcId="{1BAB09B5-AAD4-4BB1-A95D-A794A98A1E1F}" destId="{B890027A-E74B-4EED-9D0E-882081F02329}" srcOrd="1" destOrd="0" presId="urn:microsoft.com/office/officeart/2005/8/layout/vList6"/>
    <dgm:cxn modelId="{793AA8A0-9811-4798-B6BB-9773C3B53E79}" type="presParOf" srcId="{7182B8AD-589C-48EC-AF58-850EC6CDEAD2}" destId="{65674774-BE8C-460F-85D3-DB5172AB7523}" srcOrd="5" destOrd="0" presId="urn:microsoft.com/office/officeart/2005/8/layout/vList6"/>
    <dgm:cxn modelId="{9F6B3B7B-95B4-461C-B0CD-CE39D5DDD3D0}" type="presParOf" srcId="{7182B8AD-589C-48EC-AF58-850EC6CDEAD2}" destId="{324E300D-C565-4924-9AF6-5B7C9141932F}" srcOrd="6" destOrd="0" presId="urn:microsoft.com/office/officeart/2005/8/layout/vList6"/>
    <dgm:cxn modelId="{DC101899-8DCC-45D7-9B03-3E7EDFA00B72}" type="presParOf" srcId="{324E300D-C565-4924-9AF6-5B7C9141932F}" destId="{369E6DD0-B73A-4D2E-8B3E-69E8DDBBB75C}" srcOrd="0" destOrd="0" presId="urn:microsoft.com/office/officeart/2005/8/layout/vList6"/>
    <dgm:cxn modelId="{ED5E4E68-586A-48E6-969C-7CB314AF9DCA}" type="presParOf" srcId="{324E300D-C565-4924-9AF6-5B7C9141932F}" destId="{5BB98257-C8D2-4790-9E84-A273D9B3486D}" srcOrd="1" destOrd="0" presId="urn:microsoft.com/office/officeart/2005/8/layout/vList6"/>
    <dgm:cxn modelId="{3EA9B3FD-AA61-4CD1-A35E-BBC0E6CC1B94}" type="presParOf" srcId="{7182B8AD-589C-48EC-AF58-850EC6CDEAD2}" destId="{D8876341-7B47-42AA-8481-0DF720B5E996}" srcOrd="7" destOrd="0" presId="urn:microsoft.com/office/officeart/2005/8/layout/vList6"/>
    <dgm:cxn modelId="{E73AA85A-3A43-47C2-8C90-5D552C9AD3EC}" type="presParOf" srcId="{7182B8AD-589C-48EC-AF58-850EC6CDEAD2}" destId="{63B4D1DD-7382-49A9-B062-31C04BBD9F29}" srcOrd="8" destOrd="0" presId="urn:microsoft.com/office/officeart/2005/8/layout/vList6"/>
    <dgm:cxn modelId="{8B924F00-60A0-4E12-B3FA-7994036E89B7}" type="presParOf" srcId="{63B4D1DD-7382-49A9-B062-31C04BBD9F29}" destId="{31CEC66F-2550-4118-ADEC-210550630836}" srcOrd="0" destOrd="0" presId="urn:microsoft.com/office/officeart/2005/8/layout/vList6"/>
    <dgm:cxn modelId="{DB1C9DC0-C900-4EF1-B2B2-F9888D829B4E}" type="presParOf" srcId="{63B4D1DD-7382-49A9-B062-31C04BBD9F29}" destId="{8AEB9515-E098-4100-ACA7-75D9F9022E4B}"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FAC937-A12E-4907-8440-55A5CAA7C97B}">
      <dsp:nvSpPr>
        <dsp:cNvPr id="0" name=""/>
        <dsp:cNvSpPr/>
      </dsp:nvSpPr>
      <dsp:spPr>
        <a:xfrm>
          <a:off x="2290958" y="726"/>
          <a:ext cx="3436437" cy="393274"/>
        </a:xfrm>
        <a:prstGeom prst="rightArrow">
          <a:avLst>
            <a:gd name="adj1" fmla="val 75000"/>
            <a:gd name="adj2" fmla="val 50000"/>
          </a:avLst>
        </a:prstGeom>
        <a:solidFill>
          <a:schemeClr val="accent4">
            <a:alpha val="90000"/>
            <a:tint val="40000"/>
            <a:hueOff val="0"/>
            <a:satOff val="0"/>
            <a:lumOff val="0"/>
            <a:alphaOff val="0"/>
          </a:schemeClr>
        </a:solidFill>
        <a:ln w="9525" cap="rnd" cmpd="sng" algn="ctr">
          <a:solidFill>
            <a:schemeClr val="accent4">
              <a:alpha val="90000"/>
              <a:tint val="40000"/>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3E9B5727-6D81-4CED-B498-D94FB87343BD}">
      <dsp:nvSpPr>
        <dsp:cNvPr id="0" name=""/>
        <dsp:cNvSpPr/>
      </dsp:nvSpPr>
      <dsp:spPr>
        <a:xfrm>
          <a:off x="0" y="726"/>
          <a:ext cx="2290958" cy="393274"/>
        </a:xfrm>
        <a:prstGeom prst="roundRect">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1">
            <a:lnSpc>
              <a:spcPct val="90000"/>
            </a:lnSpc>
            <a:spcBef>
              <a:spcPct val="0"/>
            </a:spcBef>
            <a:spcAft>
              <a:spcPct val="35000"/>
            </a:spcAft>
          </a:pPr>
          <a:r>
            <a:rPr lang="fa-IR" sz="2400" kern="1200" dirty="0" smtClean="0">
              <a:latin typeface="Adobe Arabic" panose="02040503050201020203" pitchFamily="18" charset="-78"/>
              <a:cs typeface="Adobe Arabic" panose="02040503050201020203" pitchFamily="18" charset="-78"/>
            </a:rPr>
            <a:t>بهینه سازی سیستم</a:t>
          </a:r>
          <a:endParaRPr lang="fa-IR" sz="2400" kern="1200" dirty="0">
            <a:latin typeface="Adobe Arabic" panose="02040503050201020203" pitchFamily="18" charset="-78"/>
            <a:cs typeface="Adobe Arabic" panose="02040503050201020203" pitchFamily="18" charset="-78"/>
          </a:endParaRPr>
        </a:p>
      </dsp:txBody>
      <dsp:txXfrm>
        <a:off x="19198" y="19924"/>
        <a:ext cx="2252562" cy="354878"/>
      </dsp:txXfrm>
    </dsp:sp>
    <dsp:sp modelId="{0AB73CEC-AA02-458B-9070-40DB47E51CB8}">
      <dsp:nvSpPr>
        <dsp:cNvPr id="0" name=""/>
        <dsp:cNvSpPr/>
      </dsp:nvSpPr>
      <dsp:spPr>
        <a:xfrm>
          <a:off x="2290958" y="433327"/>
          <a:ext cx="3436437" cy="393274"/>
        </a:xfrm>
        <a:prstGeom prst="rightArrow">
          <a:avLst>
            <a:gd name="adj1" fmla="val 75000"/>
            <a:gd name="adj2" fmla="val 50000"/>
          </a:avLst>
        </a:prstGeom>
        <a:solidFill>
          <a:schemeClr val="accent4">
            <a:alpha val="90000"/>
            <a:tint val="40000"/>
            <a:hueOff val="0"/>
            <a:satOff val="0"/>
            <a:lumOff val="0"/>
            <a:alphaOff val="0"/>
          </a:schemeClr>
        </a:solidFill>
        <a:ln w="9525" cap="rnd" cmpd="sng" algn="ctr">
          <a:solidFill>
            <a:schemeClr val="accent4">
              <a:alpha val="90000"/>
              <a:tint val="40000"/>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880C8759-8FB6-46E1-9F7E-943BDA91BFA9}">
      <dsp:nvSpPr>
        <dsp:cNvPr id="0" name=""/>
        <dsp:cNvSpPr/>
      </dsp:nvSpPr>
      <dsp:spPr>
        <a:xfrm>
          <a:off x="0" y="433327"/>
          <a:ext cx="2290958" cy="393274"/>
        </a:xfrm>
        <a:prstGeom prst="roundRect">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1">
            <a:lnSpc>
              <a:spcPct val="90000"/>
            </a:lnSpc>
            <a:spcBef>
              <a:spcPct val="0"/>
            </a:spcBef>
            <a:spcAft>
              <a:spcPct val="35000"/>
            </a:spcAft>
          </a:pPr>
          <a:r>
            <a:rPr lang="fa-IR" sz="2400" kern="1200" dirty="0" smtClean="0">
              <a:latin typeface="Adobe Arabic" panose="02040503050201020203" pitchFamily="18" charset="-78"/>
              <a:cs typeface="Adobe Arabic" panose="02040503050201020203" pitchFamily="18" charset="-78"/>
            </a:rPr>
            <a:t>تعادل استفاده کننده </a:t>
          </a:r>
          <a:endParaRPr lang="fa-IR" sz="2400" kern="1200" dirty="0">
            <a:latin typeface="Adobe Arabic" panose="02040503050201020203" pitchFamily="18" charset="-78"/>
            <a:cs typeface="Adobe Arabic" panose="02040503050201020203" pitchFamily="18" charset="-78"/>
          </a:endParaRPr>
        </a:p>
      </dsp:txBody>
      <dsp:txXfrm>
        <a:off x="19198" y="452525"/>
        <a:ext cx="2252562" cy="354878"/>
      </dsp:txXfrm>
    </dsp:sp>
    <dsp:sp modelId="{B890027A-E74B-4EED-9D0E-882081F02329}">
      <dsp:nvSpPr>
        <dsp:cNvPr id="0" name=""/>
        <dsp:cNvSpPr/>
      </dsp:nvSpPr>
      <dsp:spPr>
        <a:xfrm>
          <a:off x="2290958" y="865929"/>
          <a:ext cx="3436437" cy="393274"/>
        </a:xfrm>
        <a:prstGeom prst="rightArrow">
          <a:avLst>
            <a:gd name="adj1" fmla="val 75000"/>
            <a:gd name="adj2" fmla="val 50000"/>
          </a:avLst>
        </a:prstGeom>
        <a:solidFill>
          <a:schemeClr val="accent4">
            <a:alpha val="90000"/>
            <a:tint val="40000"/>
            <a:hueOff val="0"/>
            <a:satOff val="0"/>
            <a:lumOff val="0"/>
            <a:alphaOff val="0"/>
          </a:schemeClr>
        </a:solidFill>
        <a:ln w="9525" cap="rnd" cmpd="sng" algn="ctr">
          <a:solidFill>
            <a:schemeClr val="accent4">
              <a:alpha val="90000"/>
              <a:tint val="40000"/>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1E0BD3F6-FC1F-4CFE-8BA4-949805AF5E27}">
      <dsp:nvSpPr>
        <dsp:cNvPr id="0" name=""/>
        <dsp:cNvSpPr/>
      </dsp:nvSpPr>
      <dsp:spPr>
        <a:xfrm>
          <a:off x="0" y="865929"/>
          <a:ext cx="2290958" cy="393274"/>
        </a:xfrm>
        <a:prstGeom prst="roundRect">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1">
            <a:lnSpc>
              <a:spcPct val="90000"/>
            </a:lnSpc>
            <a:spcBef>
              <a:spcPct val="0"/>
            </a:spcBef>
            <a:spcAft>
              <a:spcPct val="35000"/>
            </a:spcAft>
          </a:pPr>
          <a:r>
            <a:rPr lang="fa-IR" sz="2400" kern="1200" dirty="0" smtClean="0">
              <a:latin typeface="Adobe Arabic" panose="02040503050201020203" pitchFamily="18" charset="-78"/>
              <a:cs typeface="Adobe Arabic" panose="02040503050201020203" pitchFamily="18" charset="-78"/>
            </a:rPr>
            <a:t>تخصیص جزئی</a:t>
          </a:r>
          <a:endParaRPr lang="fa-IR" sz="2400" kern="1200" dirty="0">
            <a:latin typeface="Adobe Arabic" panose="02040503050201020203" pitchFamily="18" charset="-78"/>
            <a:cs typeface="Adobe Arabic" panose="02040503050201020203" pitchFamily="18" charset="-78"/>
          </a:endParaRPr>
        </a:p>
      </dsp:txBody>
      <dsp:txXfrm>
        <a:off x="19198" y="885127"/>
        <a:ext cx="2252562" cy="354878"/>
      </dsp:txXfrm>
    </dsp:sp>
    <dsp:sp modelId="{5BB98257-C8D2-4790-9E84-A273D9B3486D}">
      <dsp:nvSpPr>
        <dsp:cNvPr id="0" name=""/>
        <dsp:cNvSpPr/>
      </dsp:nvSpPr>
      <dsp:spPr>
        <a:xfrm>
          <a:off x="2290958" y="1298530"/>
          <a:ext cx="3436437" cy="393274"/>
        </a:xfrm>
        <a:prstGeom prst="rightArrow">
          <a:avLst>
            <a:gd name="adj1" fmla="val 75000"/>
            <a:gd name="adj2" fmla="val 50000"/>
          </a:avLst>
        </a:prstGeom>
        <a:solidFill>
          <a:schemeClr val="accent4">
            <a:alpha val="90000"/>
            <a:tint val="40000"/>
            <a:hueOff val="0"/>
            <a:satOff val="0"/>
            <a:lumOff val="0"/>
            <a:alphaOff val="0"/>
          </a:schemeClr>
        </a:solidFill>
        <a:ln w="9525" cap="rnd" cmpd="sng" algn="ctr">
          <a:solidFill>
            <a:schemeClr val="accent4">
              <a:alpha val="90000"/>
              <a:tint val="40000"/>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369E6DD0-B73A-4D2E-8B3E-69E8DDBBB75C}">
      <dsp:nvSpPr>
        <dsp:cNvPr id="0" name=""/>
        <dsp:cNvSpPr/>
      </dsp:nvSpPr>
      <dsp:spPr>
        <a:xfrm>
          <a:off x="0" y="1298530"/>
          <a:ext cx="2290958" cy="393274"/>
        </a:xfrm>
        <a:prstGeom prst="roundRect">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1">
            <a:lnSpc>
              <a:spcPct val="90000"/>
            </a:lnSpc>
            <a:spcBef>
              <a:spcPct val="0"/>
            </a:spcBef>
            <a:spcAft>
              <a:spcPct val="35000"/>
            </a:spcAft>
          </a:pPr>
          <a:r>
            <a:rPr lang="fa-IR" sz="2400" kern="1200" dirty="0" smtClean="0">
              <a:latin typeface="Adobe Arabic" panose="02040503050201020203" pitchFamily="18" charset="-78"/>
              <a:cs typeface="Adobe Arabic" panose="02040503050201020203" pitchFamily="18" charset="-78"/>
            </a:rPr>
            <a:t>محدودیت ظرفیت</a:t>
          </a:r>
          <a:endParaRPr lang="fa-IR" sz="2400" kern="1200" dirty="0">
            <a:latin typeface="Adobe Arabic" panose="02040503050201020203" pitchFamily="18" charset="-78"/>
            <a:cs typeface="Adobe Arabic" panose="02040503050201020203" pitchFamily="18" charset="-78"/>
          </a:endParaRPr>
        </a:p>
      </dsp:txBody>
      <dsp:txXfrm>
        <a:off x="19198" y="1317728"/>
        <a:ext cx="2252562" cy="354878"/>
      </dsp:txXfrm>
    </dsp:sp>
    <dsp:sp modelId="{8AEB9515-E098-4100-ACA7-75D9F9022E4B}">
      <dsp:nvSpPr>
        <dsp:cNvPr id="0" name=""/>
        <dsp:cNvSpPr/>
      </dsp:nvSpPr>
      <dsp:spPr>
        <a:xfrm>
          <a:off x="2290958" y="1731132"/>
          <a:ext cx="3436437" cy="393274"/>
        </a:xfrm>
        <a:prstGeom prst="rightArrow">
          <a:avLst>
            <a:gd name="adj1" fmla="val 75000"/>
            <a:gd name="adj2" fmla="val 50000"/>
          </a:avLst>
        </a:prstGeom>
        <a:solidFill>
          <a:schemeClr val="accent4">
            <a:alpha val="90000"/>
            <a:tint val="40000"/>
            <a:hueOff val="0"/>
            <a:satOff val="0"/>
            <a:lumOff val="0"/>
            <a:alphaOff val="0"/>
          </a:schemeClr>
        </a:solidFill>
        <a:ln w="9525" cap="rnd" cmpd="sng" algn="ctr">
          <a:solidFill>
            <a:schemeClr val="accent4">
              <a:alpha val="90000"/>
              <a:tint val="40000"/>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31CEC66F-2550-4118-ADEC-210550630836}">
      <dsp:nvSpPr>
        <dsp:cNvPr id="0" name=""/>
        <dsp:cNvSpPr/>
      </dsp:nvSpPr>
      <dsp:spPr>
        <a:xfrm>
          <a:off x="0" y="1731132"/>
          <a:ext cx="2290958" cy="393274"/>
        </a:xfrm>
        <a:prstGeom prst="roundRect">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1">
            <a:lnSpc>
              <a:spcPct val="90000"/>
            </a:lnSpc>
            <a:spcBef>
              <a:spcPct val="0"/>
            </a:spcBef>
            <a:spcAft>
              <a:spcPct val="35000"/>
            </a:spcAft>
          </a:pPr>
          <a:r>
            <a:rPr lang="fa-IR" sz="2400" kern="1200" dirty="0" smtClean="0">
              <a:latin typeface="Adobe Arabic" panose="02040503050201020203" pitchFamily="18" charset="-78"/>
              <a:cs typeface="Adobe Arabic" panose="02040503050201020203" pitchFamily="18" charset="-78"/>
            </a:rPr>
            <a:t>روش همه یا هیچ</a:t>
          </a:r>
          <a:endParaRPr lang="fa-IR" sz="2400" kern="1200" dirty="0">
            <a:latin typeface="Adobe Arabic" panose="02040503050201020203" pitchFamily="18" charset="-78"/>
            <a:cs typeface="Adobe Arabic" panose="02040503050201020203" pitchFamily="18" charset="-78"/>
          </a:endParaRPr>
        </a:p>
      </dsp:txBody>
      <dsp:txXfrm>
        <a:off x="19198" y="1750330"/>
        <a:ext cx="2252562" cy="354878"/>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3BF1B86-4782-477F-B27B-EAC9F7082920}" type="datetimeFigureOut">
              <a:rPr lang="fa-IR" smtClean="0"/>
              <a:t>25/02/1441</a:t>
            </a:fld>
            <a:endParaRPr lang="fa-IR"/>
          </a:p>
        </p:txBody>
      </p:sp>
      <p:sp>
        <p:nvSpPr>
          <p:cNvPr id="5" name="Footer Placeholder 4"/>
          <p:cNvSpPr>
            <a:spLocks noGrp="1"/>
          </p:cNvSpPr>
          <p:nvPr>
            <p:ph type="ftr" sz="quarter" idx="11"/>
          </p:nvPr>
        </p:nvSpPr>
        <p:spPr>
          <a:xfrm>
            <a:off x="5332412" y="5883275"/>
            <a:ext cx="4324044" cy="365125"/>
          </a:xfrm>
        </p:spPr>
        <p:txBody>
          <a:bodyPr/>
          <a:lstStyle/>
          <a:p>
            <a:endParaRPr lang="fa-IR"/>
          </a:p>
        </p:txBody>
      </p:sp>
      <p:sp>
        <p:nvSpPr>
          <p:cNvPr id="6" name="Slide Number Placeholder 5"/>
          <p:cNvSpPr>
            <a:spLocks noGrp="1"/>
          </p:cNvSpPr>
          <p:nvPr>
            <p:ph type="sldNum" sz="quarter" idx="12"/>
          </p:nvPr>
        </p:nvSpPr>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1875391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BF1B86-4782-477F-B27B-EAC9F7082920}" type="datetimeFigureOut">
              <a:rPr lang="fa-IR" smtClean="0"/>
              <a:t>25/02/1441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867772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BF1B86-4782-477F-B27B-EAC9F7082920}"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15868435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BF1B86-4782-477F-B27B-EAC9F7082920}"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22636015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BF1B86-4782-477F-B27B-EAC9F7082920}"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1051666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BF1B86-4782-477F-B27B-EAC9F7082920}"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8552791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BF1B86-4782-477F-B27B-EAC9F7082920}"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37148000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BF1B86-4782-477F-B27B-EAC9F7082920}"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6315635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BF1B86-4782-477F-B27B-EAC9F7082920}"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4064228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BF1B86-4782-477F-B27B-EAC9F7082920}"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a:xfrm>
            <a:off x="10951856" y="5867131"/>
            <a:ext cx="551167" cy="365125"/>
          </a:xfrm>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1899572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BF1B86-4782-477F-B27B-EAC9F7082920}"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2443430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3BF1B86-4782-477F-B27B-EAC9F7082920}" type="datetimeFigureOut">
              <a:rPr lang="fa-IR" smtClean="0"/>
              <a:t>25/02/1441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1423429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3BF1B86-4782-477F-B27B-EAC9F7082920}" type="datetimeFigureOut">
              <a:rPr lang="fa-IR" smtClean="0"/>
              <a:t>25/02/1441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2388853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3BF1B86-4782-477F-B27B-EAC9F7082920}" type="datetimeFigureOut">
              <a:rPr lang="fa-IR" smtClean="0"/>
              <a:t>25/02/1441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119258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BF1B86-4782-477F-B27B-EAC9F7082920}" type="datetimeFigureOut">
              <a:rPr lang="fa-IR" smtClean="0"/>
              <a:t>25/02/1441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2760439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BF1B86-4782-477F-B27B-EAC9F7082920}" type="datetimeFigureOut">
              <a:rPr lang="fa-IR" smtClean="0"/>
              <a:t>25/02/1441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2947283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BF1B86-4782-477F-B27B-EAC9F7082920}" type="datetimeFigureOut">
              <a:rPr lang="fa-IR" smtClean="0"/>
              <a:t>25/02/1441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C5613F1-110E-4D47-B92F-D90B6A21D767}" type="slidenum">
              <a:rPr lang="fa-IR" smtClean="0"/>
              <a:t>‹#›</a:t>
            </a:fld>
            <a:endParaRPr lang="fa-IR"/>
          </a:p>
        </p:txBody>
      </p:sp>
    </p:spTree>
    <p:extLst>
      <p:ext uri="{BB962C8B-B14F-4D97-AF65-F5344CB8AC3E}">
        <p14:creationId xmlns:p14="http://schemas.microsoft.com/office/powerpoint/2010/main" val="2070756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3BF1B86-4782-477F-B27B-EAC9F7082920}" type="datetimeFigureOut">
              <a:rPr lang="fa-IR" smtClean="0"/>
              <a:t>25/02/1441</a:t>
            </a:fld>
            <a:endParaRPr lang="fa-IR"/>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fa-IR"/>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C5613F1-110E-4D47-B92F-D90B6A21D767}" type="slidenum">
              <a:rPr lang="fa-IR" smtClean="0"/>
              <a:t>‹#›</a:t>
            </a:fld>
            <a:endParaRPr lang="fa-IR"/>
          </a:p>
        </p:txBody>
      </p:sp>
    </p:spTree>
    <p:extLst>
      <p:ext uri="{BB962C8B-B14F-4D97-AF65-F5344CB8AC3E}">
        <p14:creationId xmlns:p14="http://schemas.microsoft.com/office/powerpoint/2010/main" val="178601693"/>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Lst>
  <p:txStyles>
    <p:titleStyle>
      <a:lvl1pPr algn="ctr" defTabSz="457200" rtl="1" eaLnBrk="1" latinLnBrk="0" hangingPunct="1">
        <a:spcBef>
          <a:spcPct val="0"/>
        </a:spcBef>
        <a:buNone/>
        <a:defRPr sz="4000"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3669631" y="2382252"/>
            <a:ext cx="6617368" cy="1569660"/>
          </a:xfrm>
          <a:prstGeom prst="rect">
            <a:avLst/>
          </a:prstGeom>
          <a:noFill/>
        </p:spPr>
        <p:txBody>
          <a:bodyPr wrap="square" rtlCol="1">
            <a:spAutoFit/>
          </a:bodyPr>
          <a:lstStyle/>
          <a:p>
            <a:pPr algn="ctr"/>
            <a:r>
              <a:rPr lang="fa-IR" sz="4800" dirty="0" smtClean="0">
                <a:cs typeface="B Homa" panose="00000400000000000000" pitchFamily="2" charset="-78"/>
              </a:rPr>
              <a:t>تخصیص تعادلی در</a:t>
            </a:r>
          </a:p>
          <a:p>
            <a:pPr algn="ctr"/>
            <a:r>
              <a:rPr lang="fa-IR" sz="4800" dirty="0" smtClean="0">
                <a:cs typeface="B Homa" panose="00000400000000000000" pitchFamily="2" charset="-78"/>
              </a:rPr>
              <a:t> حمل و نقل</a:t>
            </a:r>
            <a:endParaRPr lang="fa-IR" sz="4800" dirty="0">
              <a:cs typeface="B Homa" panose="00000400000000000000" pitchFamily="2" charset="-78"/>
            </a:endParaRPr>
          </a:p>
        </p:txBody>
      </p:sp>
    </p:spTree>
    <p:extLst>
      <p:ext uri="{BB962C8B-B14F-4D97-AF65-F5344CB8AC3E}">
        <p14:creationId xmlns:p14="http://schemas.microsoft.com/office/powerpoint/2010/main" val="17913720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t="49909"/>
          <a:stretch/>
        </p:blipFill>
        <p:spPr>
          <a:xfrm>
            <a:off x="7154763" y="2440832"/>
            <a:ext cx="4063458" cy="2270116"/>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0664" y="2247568"/>
            <a:ext cx="4036062" cy="2733514"/>
          </a:xfrm>
          <a:prstGeom prst="rect">
            <a:avLst/>
          </a:prstGeom>
        </p:spPr>
      </p:pic>
      <p:sp>
        <p:nvSpPr>
          <p:cNvPr id="2" name="TextBox 1"/>
          <p:cNvSpPr txBox="1"/>
          <p:nvPr/>
        </p:nvSpPr>
        <p:spPr>
          <a:xfrm>
            <a:off x="351693" y="4923692"/>
            <a:ext cx="11454574" cy="1631216"/>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a:r>
              <a:rPr lang="fa-IR" sz="2000" dirty="0">
                <a:cs typeface="B Homa" panose="00000400000000000000" pitchFamily="2" charset="-78"/>
              </a:rPr>
              <a:t>در این فرمول بندی، تابع هدف مسأله رابطه 1) کمینه سازی مجموع مساحت زیر نمودار تابع عملکرد تمام کمانهای شبکه است. رابطه ۲ اصل بقای جریان در شبکه را تضمین می کند، به این معنی که مجموع جریان تمام مسیرها بین هر مبدأ - مقصد با تقاضای سفر آن مبدأ- مقصد مساوی است و تمام تقاضای سفر بین هر مبدأ - مقصد باید به یکی از مسیرهای آن مبدأ- مقصد تخصیص داده شود. رابطه ۳ شرط نامنفی بودن جریان در مسیر </a:t>
            </a:r>
            <a:r>
              <a:rPr lang="en-US" sz="2000" dirty="0">
                <a:cs typeface="B Homa" panose="00000400000000000000" pitchFamily="2" charset="-78"/>
              </a:rPr>
              <a:t>k </a:t>
            </a:r>
            <a:r>
              <a:rPr lang="fa-IR" sz="2000" dirty="0">
                <a:cs typeface="B Homa" panose="00000400000000000000" pitchFamily="2" charset="-78"/>
              </a:rPr>
              <a:t>ام بين مبدأ و مقصد کو رابطهی ، محدودیت تعریفی (جریان در کمان 3 برابر مجموع جریان در تمام مسیرهایی است که کمان </a:t>
            </a:r>
            <a:r>
              <a:rPr lang="en-US" sz="2000" dirty="0">
                <a:cs typeface="B Homa" panose="00000400000000000000" pitchFamily="2" charset="-78"/>
              </a:rPr>
              <a:t>a </a:t>
            </a:r>
            <a:r>
              <a:rPr lang="fa-IR" sz="2000" dirty="0">
                <a:cs typeface="B Homa" panose="00000400000000000000" pitchFamily="2" charset="-78"/>
              </a:rPr>
              <a:t>در آنها قرار دارد) هستند</a:t>
            </a:r>
          </a:p>
        </p:txBody>
      </p:sp>
      <p:sp>
        <p:nvSpPr>
          <p:cNvPr id="25" name="TextBox 24"/>
          <p:cNvSpPr txBox="1"/>
          <p:nvPr/>
        </p:nvSpPr>
        <p:spPr>
          <a:xfrm>
            <a:off x="351693" y="988116"/>
            <a:ext cx="11454574" cy="1323439"/>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a:r>
              <a:rPr lang="fa-IR" sz="2000" dirty="0">
                <a:cs typeface="B Homa" panose="00000400000000000000" pitchFamily="2" charset="-78"/>
              </a:rPr>
              <a:t> به این ترتیب، در یک سیستم حمل و نقل با عرضه و تقاضای ثابت، در اثر رفتار استفاده کنندگان، یک جریان تعادلی به وجود می آید. در شبکه متراکم، ترافیک خود را طوری تنظیم می کند که هیچ مسافری به صورت یکجانبه با تغییر مسیر قادر به بهبود زمان سفر خود نباشد[2003 ,</a:t>
            </a:r>
            <a:r>
              <a:rPr lang="en-US" sz="2000" dirty="0" err="1">
                <a:cs typeface="B Homa" panose="00000400000000000000" pitchFamily="2" charset="-78"/>
              </a:rPr>
              <a:t>Patrikson</a:t>
            </a:r>
            <a:r>
              <a:rPr lang="en-US" sz="2000" dirty="0">
                <a:cs typeface="B Homa" panose="00000400000000000000" pitchFamily="2" charset="-78"/>
              </a:rPr>
              <a:t>]. </a:t>
            </a:r>
            <a:r>
              <a:rPr lang="fa-IR" sz="2000" dirty="0">
                <a:cs typeface="B Homa" panose="00000400000000000000" pitchFamily="2" charset="-78"/>
              </a:rPr>
              <a:t>این مسأله را بکمن در سال ۱۹۵۶ به شکل یک برنامه ریاضی کمینه سازی تبدیل کرد که جواب آن، همان جریان و زمان سفر تعادلی است</a:t>
            </a:r>
          </a:p>
        </p:txBody>
      </p:sp>
      <p:sp>
        <p:nvSpPr>
          <p:cNvPr id="3" name="Right Arrow 2"/>
          <p:cNvSpPr/>
          <p:nvPr/>
        </p:nvSpPr>
        <p:spPr>
          <a:xfrm rot="10800000">
            <a:off x="6096713" y="3385506"/>
            <a:ext cx="798062" cy="4642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grpSp>
        <p:nvGrpSpPr>
          <p:cNvPr id="26" name="Group 25"/>
          <p:cNvGrpSpPr/>
          <p:nvPr/>
        </p:nvGrpSpPr>
        <p:grpSpPr>
          <a:xfrm>
            <a:off x="9690173"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27" name="Chevron 26"/>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28"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a:t>
              </a:r>
              <a:endParaRPr lang="fa-IR" sz="2100" kern="1200" dirty="0">
                <a:latin typeface="Adobe Arabic" panose="02040503050201020203" pitchFamily="18" charset="-78"/>
                <a:cs typeface="Adobe Arabic" panose="02040503050201020203" pitchFamily="18" charset="-78"/>
              </a:endParaRPr>
            </a:p>
          </p:txBody>
        </p:sp>
      </p:grpSp>
      <p:grpSp>
        <p:nvGrpSpPr>
          <p:cNvPr id="29" name="Group 28"/>
          <p:cNvGrpSpPr/>
          <p:nvPr/>
        </p:nvGrpSpPr>
        <p:grpSpPr>
          <a:xfrm>
            <a:off x="2759597" y="94807"/>
            <a:ext cx="1910060" cy="764024"/>
            <a:chOff x="5162296" y="152461"/>
            <a:chExt cx="1910060" cy="764024"/>
          </a:xfrm>
          <a:solidFill>
            <a:schemeClr val="bg2"/>
          </a:solidFill>
          <a:effectLst/>
          <a:scene3d>
            <a:camera prst="orthographicFront">
              <a:rot lat="0" lon="0" rev="0"/>
            </a:camera>
            <a:lightRig rig="contrasting" dir="t">
              <a:rot lat="0" lon="0" rev="7800000"/>
            </a:lightRig>
          </a:scene3d>
        </p:grpSpPr>
        <p:sp>
          <p:nvSpPr>
            <p:cNvPr id="30" name="Chevron 29"/>
            <p:cNvSpPr/>
            <p:nvPr/>
          </p:nvSpPr>
          <p:spPr>
            <a:xfrm rot="10800000">
              <a:off x="5162296" y="152461"/>
              <a:ext cx="1910060" cy="764024"/>
            </a:xfrm>
            <a:prstGeom prst="chevron">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sp>
        <p:sp>
          <p:nvSpPr>
            <p:cNvPr id="31" name="Chevron 8"/>
            <p:cNvSpPr/>
            <p:nvPr/>
          </p:nvSpPr>
          <p:spPr>
            <a:xfrm rot="21600000">
              <a:off x="5544308" y="152461"/>
              <a:ext cx="1146036" cy="764024"/>
            </a:xfrm>
            <a:prstGeom prst="rect">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a:lnSpc>
                  <a:spcPct val="90000"/>
                </a:lnSpc>
                <a:spcBef>
                  <a:spcPct val="0"/>
                </a:spcBef>
                <a:spcAft>
                  <a:spcPct val="35000"/>
                </a:spcAft>
              </a:pPr>
              <a:r>
                <a:rPr lang="fa-IR" sz="2100" dirty="0" smtClean="0">
                  <a:latin typeface="Adobe Arabic" panose="02040503050201020203" pitchFamily="18" charset="-78"/>
                  <a:cs typeface="Adobe Arabic" panose="02040503050201020203" pitchFamily="18" charset="-78"/>
                </a:rPr>
                <a:t>تخصیص تعادلی</a:t>
              </a:r>
              <a:endParaRPr lang="fa-IR" sz="2100" dirty="0">
                <a:latin typeface="Adobe Arabic" panose="02040503050201020203" pitchFamily="18" charset="-78"/>
                <a:cs typeface="Adobe Arabic" panose="02040503050201020203" pitchFamily="18" charset="-78"/>
              </a:endParaRPr>
            </a:p>
          </p:txBody>
        </p:sp>
      </p:grpSp>
      <p:grpSp>
        <p:nvGrpSpPr>
          <p:cNvPr id="32" name="Group 31"/>
          <p:cNvGrpSpPr/>
          <p:nvPr/>
        </p:nvGrpSpPr>
        <p:grpSpPr>
          <a:xfrm>
            <a:off x="6149534" y="94809"/>
            <a:ext cx="1910060" cy="764024"/>
            <a:chOff x="3443242" y="152461"/>
            <a:chExt cx="1910060" cy="764024"/>
          </a:xfrm>
          <a:solidFill>
            <a:schemeClr val="bg2"/>
          </a:solidFill>
          <a:effectLst/>
          <a:scene3d>
            <a:camera prst="orthographicFront">
              <a:rot lat="0" lon="0" rev="0"/>
            </a:camera>
            <a:lightRig rig="balanced" dir="t">
              <a:rot lat="0" lon="0" rev="8700000"/>
            </a:lightRig>
          </a:scene3d>
        </p:grpSpPr>
        <p:sp>
          <p:nvSpPr>
            <p:cNvPr id="33" name="Chevron 32"/>
            <p:cNvSpPr/>
            <p:nvPr/>
          </p:nvSpPr>
          <p:spPr>
            <a:xfrm rot="10800000">
              <a:off x="3443242"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4" name="Chevron 10"/>
            <p:cNvSpPr/>
            <p:nvPr/>
          </p:nvSpPr>
          <p:spPr>
            <a:xfrm rot="21600000">
              <a:off x="3825254"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جزیی</a:t>
              </a:r>
              <a:endParaRPr lang="fa-IR" sz="2100" kern="1200" dirty="0">
                <a:latin typeface="Adobe Arabic" panose="02040503050201020203" pitchFamily="18" charset="-78"/>
                <a:cs typeface="Adobe Arabic" panose="02040503050201020203" pitchFamily="18" charset="-78"/>
              </a:endParaRPr>
            </a:p>
          </p:txBody>
        </p:sp>
      </p:grpSp>
      <p:grpSp>
        <p:nvGrpSpPr>
          <p:cNvPr id="35" name="Group 34"/>
          <p:cNvGrpSpPr/>
          <p:nvPr/>
        </p:nvGrpSpPr>
        <p:grpSpPr>
          <a:xfrm>
            <a:off x="4428590" y="94807"/>
            <a:ext cx="1910060" cy="764024"/>
            <a:chOff x="1724188" y="152461"/>
            <a:chExt cx="1910060" cy="764024"/>
          </a:xfrm>
          <a:solidFill>
            <a:schemeClr val="bg2"/>
          </a:solidFill>
          <a:effectLst/>
          <a:scene3d>
            <a:camera prst="orthographicFront">
              <a:rot lat="0" lon="0" rev="0"/>
            </a:camera>
            <a:lightRig rig="balanced" dir="t">
              <a:rot lat="0" lon="0" rev="8700000"/>
            </a:lightRig>
          </a:scene3d>
        </p:grpSpPr>
        <p:sp>
          <p:nvSpPr>
            <p:cNvPr id="36" name="Chevron 35"/>
            <p:cNvSpPr/>
            <p:nvPr/>
          </p:nvSpPr>
          <p:spPr>
            <a:xfrm rot="10800000">
              <a:off x="1724188"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7" name="Chevron 12"/>
            <p:cNvSpPr/>
            <p:nvPr/>
          </p:nvSpPr>
          <p:spPr>
            <a:xfrm rot="21600000">
              <a:off x="2106200"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ظرفیت محدود</a:t>
              </a:r>
              <a:endParaRPr lang="fa-IR" sz="2100" kern="1200" dirty="0">
                <a:latin typeface="Adobe Arabic" panose="02040503050201020203" pitchFamily="18" charset="-78"/>
                <a:cs typeface="Adobe Arabic" panose="02040503050201020203" pitchFamily="18" charset="-78"/>
              </a:endParaRPr>
            </a:p>
          </p:txBody>
        </p:sp>
      </p:grpSp>
      <p:grpSp>
        <p:nvGrpSpPr>
          <p:cNvPr id="38" name="Group 37"/>
          <p:cNvGrpSpPr/>
          <p:nvPr/>
        </p:nvGrpSpPr>
        <p:grpSpPr>
          <a:xfrm>
            <a:off x="1036419" y="94814"/>
            <a:ext cx="1910060" cy="764024"/>
            <a:chOff x="5134" y="152461"/>
            <a:chExt cx="1910060" cy="764024"/>
          </a:xfrm>
          <a:solidFill>
            <a:schemeClr val="bg2"/>
          </a:solidFill>
          <a:effectLst/>
          <a:scene3d>
            <a:camera prst="orthographicFront">
              <a:rot lat="0" lon="0" rev="0"/>
            </a:camera>
            <a:lightRig rig="balanced" dir="t">
              <a:rot lat="0" lon="0" rev="8700000"/>
            </a:lightRig>
          </a:scene3d>
        </p:grpSpPr>
        <p:sp>
          <p:nvSpPr>
            <p:cNvPr id="39" name="Chevron 38"/>
            <p:cNvSpPr/>
            <p:nvPr/>
          </p:nvSpPr>
          <p:spPr>
            <a:xfrm rot="10800000">
              <a:off x="5134"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0" name="Chevron 14"/>
            <p:cNvSpPr/>
            <p:nvPr/>
          </p:nvSpPr>
          <p:spPr>
            <a:xfrm rot="21600000">
              <a:off x="387146"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بهینه سازی سیستم</a:t>
              </a:r>
              <a:endParaRPr lang="fa-IR" sz="2100" kern="1200" dirty="0">
                <a:latin typeface="Adobe Arabic" panose="02040503050201020203" pitchFamily="18" charset="-78"/>
                <a:cs typeface="Adobe Arabic" panose="02040503050201020203" pitchFamily="18" charset="-78"/>
              </a:endParaRPr>
            </a:p>
          </p:txBody>
        </p:sp>
      </p:grpSp>
      <p:grpSp>
        <p:nvGrpSpPr>
          <p:cNvPr id="41" name="Group 40"/>
          <p:cNvGrpSpPr/>
          <p:nvPr/>
        </p:nvGrpSpPr>
        <p:grpSpPr>
          <a:xfrm>
            <a:off x="7912635"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42" name="Chevron 41"/>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3"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کامل یا هیچ</a:t>
              </a:r>
              <a:endParaRPr lang="fa-IR" sz="2100" kern="1200" dirty="0">
                <a:latin typeface="Adobe Arabic" panose="02040503050201020203" pitchFamily="18" charset="-78"/>
                <a:cs typeface="Adobe Arabic" panose="02040503050201020203" pitchFamily="18" charset="-78"/>
              </a:endParaRPr>
            </a:p>
          </p:txBody>
        </p:sp>
      </p:grpSp>
    </p:spTree>
    <p:extLst>
      <p:ext uri="{BB962C8B-B14F-4D97-AF65-F5344CB8AC3E}">
        <p14:creationId xmlns:p14="http://schemas.microsoft.com/office/powerpoint/2010/main" val="17253265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9690173"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28" name="Chevron 27"/>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29"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a:t>
              </a:r>
              <a:endParaRPr lang="fa-IR" sz="2100" kern="1200" dirty="0">
                <a:latin typeface="Adobe Arabic" panose="02040503050201020203" pitchFamily="18" charset="-78"/>
                <a:cs typeface="Adobe Arabic" panose="02040503050201020203" pitchFamily="18" charset="-78"/>
              </a:endParaRPr>
            </a:p>
          </p:txBody>
        </p:sp>
      </p:grpSp>
      <p:grpSp>
        <p:nvGrpSpPr>
          <p:cNvPr id="30" name="Group 29"/>
          <p:cNvGrpSpPr/>
          <p:nvPr/>
        </p:nvGrpSpPr>
        <p:grpSpPr>
          <a:xfrm>
            <a:off x="2759597" y="94807"/>
            <a:ext cx="1910060" cy="764024"/>
            <a:chOff x="5162296" y="152461"/>
            <a:chExt cx="1910060" cy="764024"/>
          </a:xfrm>
          <a:solidFill>
            <a:schemeClr val="bg2"/>
          </a:solidFill>
          <a:effectLst/>
          <a:scene3d>
            <a:camera prst="orthographicFront">
              <a:rot lat="0" lon="0" rev="0"/>
            </a:camera>
            <a:lightRig rig="contrasting" dir="t">
              <a:rot lat="0" lon="0" rev="7800000"/>
            </a:lightRig>
          </a:scene3d>
        </p:grpSpPr>
        <p:sp>
          <p:nvSpPr>
            <p:cNvPr id="31" name="Chevron 30"/>
            <p:cNvSpPr/>
            <p:nvPr/>
          </p:nvSpPr>
          <p:spPr>
            <a:xfrm rot="10800000">
              <a:off x="5162296" y="152461"/>
              <a:ext cx="1910060" cy="764024"/>
            </a:xfrm>
            <a:prstGeom prst="chevron">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sp>
        <p:sp>
          <p:nvSpPr>
            <p:cNvPr id="32" name="Chevron 8"/>
            <p:cNvSpPr/>
            <p:nvPr/>
          </p:nvSpPr>
          <p:spPr>
            <a:xfrm rot="21600000">
              <a:off x="5544308" y="152461"/>
              <a:ext cx="1146036" cy="764024"/>
            </a:xfrm>
            <a:prstGeom prst="rect">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a:lnSpc>
                  <a:spcPct val="90000"/>
                </a:lnSpc>
                <a:spcBef>
                  <a:spcPct val="0"/>
                </a:spcBef>
                <a:spcAft>
                  <a:spcPct val="35000"/>
                </a:spcAft>
              </a:pPr>
              <a:r>
                <a:rPr lang="fa-IR" sz="2100" dirty="0" smtClean="0">
                  <a:latin typeface="Adobe Arabic" panose="02040503050201020203" pitchFamily="18" charset="-78"/>
                  <a:cs typeface="Adobe Arabic" panose="02040503050201020203" pitchFamily="18" charset="-78"/>
                </a:rPr>
                <a:t>تخصیص تعادلی</a:t>
              </a:r>
              <a:endParaRPr lang="fa-IR" sz="2100" dirty="0">
                <a:latin typeface="Adobe Arabic" panose="02040503050201020203" pitchFamily="18" charset="-78"/>
                <a:cs typeface="Adobe Arabic" panose="02040503050201020203" pitchFamily="18" charset="-78"/>
              </a:endParaRPr>
            </a:p>
          </p:txBody>
        </p:sp>
      </p:grpSp>
      <p:grpSp>
        <p:nvGrpSpPr>
          <p:cNvPr id="33" name="Group 32"/>
          <p:cNvGrpSpPr/>
          <p:nvPr/>
        </p:nvGrpSpPr>
        <p:grpSpPr>
          <a:xfrm>
            <a:off x="6149534" y="94809"/>
            <a:ext cx="1910060" cy="764024"/>
            <a:chOff x="3443242" y="152461"/>
            <a:chExt cx="1910060" cy="764024"/>
          </a:xfrm>
          <a:solidFill>
            <a:schemeClr val="bg2"/>
          </a:solidFill>
          <a:effectLst/>
          <a:scene3d>
            <a:camera prst="orthographicFront">
              <a:rot lat="0" lon="0" rev="0"/>
            </a:camera>
            <a:lightRig rig="balanced" dir="t">
              <a:rot lat="0" lon="0" rev="8700000"/>
            </a:lightRig>
          </a:scene3d>
        </p:grpSpPr>
        <p:sp>
          <p:nvSpPr>
            <p:cNvPr id="34" name="Chevron 33"/>
            <p:cNvSpPr/>
            <p:nvPr/>
          </p:nvSpPr>
          <p:spPr>
            <a:xfrm rot="10800000">
              <a:off x="3443242"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5" name="Chevron 10"/>
            <p:cNvSpPr/>
            <p:nvPr/>
          </p:nvSpPr>
          <p:spPr>
            <a:xfrm rot="21600000">
              <a:off x="3825254"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جزیی</a:t>
              </a:r>
              <a:endParaRPr lang="fa-IR" sz="2100" kern="1200" dirty="0">
                <a:latin typeface="Adobe Arabic" panose="02040503050201020203" pitchFamily="18" charset="-78"/>
                <a:cs typeface="Adobe Arabic" panose="02040503050201020203" pitchFamily="18" charset="-78"/>
              </a:endParaRPr>
            </a:p>
          </p:txBody>
        </p:sp>
      </p:grpSp>
      <p:grpSp>
        <p:nvGrpSpPr>
          <p:cNvPr id="36" name="Group 35"/>
          <p:cNvGrpSpPr/>
          <p:nvPr/>
        </p:nvGrpSpPr>
        <p:grpSpPr>
          <a:xfrm>
            <a:off x="4428590" y="94807"/>
            <a:ext cx="1910060" cy="764024"/>
            <a:chOff x="1724188" y="152461"/>
            <a:chExt cx="1910060" cy="764024"/>
          </a:xfrm>
          <a:solidFill>
            <a:schemeClr val="bg2"/>
          </a:solidFill>
          <a:effectLst/>
          <a:scene3d>
            <a:camera prst="orthographicFront">
              <a:rot lat="0" lon="0" rev="0"/>
            </a:camera>
            <a:lightRig rig="balanced" dir="t">
              <a:rot lat="0" lon="0" rev="8700000"/>
            </a:lightRig>
          </a:scene3d>
        </p:grpSpPr>
        <p:sp>
          <p:nvSpPr>
            <p:cNvPr id="37" name="Chevron 36"/>
            <p:cNvSpPr/>
            <p:nvPr/>
          </p:nvSpPr>
          <p:spPr>
            <a:xfrm rot="10800000">
              <a:off x="1724188"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8" name="Chevron 12"/>
            <p:cNvSpPr/>
            <p:nvPr/>
          </p:nvSpPr>
          <p:spPr>
            <a:xfrm rot="21600000">
              <a:off x="2106200"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ظرفیت محدود</a:t>
              </a:r>
              <a:endParaRPr lang="fa-IR" sz="2100" kern="1200" dirty="0">
                <a:latin typeface="Adobe Arabic" panose="02040503050201020203" pitchFamily="18" charset="-78"/>
                <a:cs typeface="Adobe Arabic" panose="02040503050201020203" pitchFamily="18" charset="-78"/>
              </a:endParaRPr>
            </a:p>
          </p:txBody>
        </p:sp>
      </p:grpSp>
      <p:grpSp>
        <p:nvGrpSpPr>
          <p:cNvPr id="39" name="Group 38"/>
          <p:cNvGrpSpPr/>
          <p:nvPr/>
        </p:nvGrpSpPr>
        <p:grpSpPr>
          <a:xfrm>
            <a:off x="1036419" y="94814"/>
            <a:ext cx="1910060" cy="764024"/>
            <a:chOff x="5134" y="152461"/>
            <a:chExt cx="1910060" cy="764024"/>
          </a:xfrm>
          <a:solidFill>
            <a:schemeClr val="bg2"/>
          </a:solidFill>
          <a:effectLst/>
          <a:scene3d>
            <a:camera prst="orthographicFront">
              <a:rot lat="0" lon="0" rev="0"/>
            </a:camera>
            <a:lightRig rig="balanced" dir="t">
              <a:rot lat="0" lon="0" rev="8700000"/>
            </a:lightRig>
          </a:scene3d>
        </p:grpSpPr>
        <p:sp>
          <p:nvSpPr>
            <p:cNvPr id="40" name="Chevron 39"/>
            <p:cNvSpPr/>
            <p:nvPr/>
          </p:nvSpPr>
          <p:spPr>
            <a:xfrm rot="10800000">
              <a:off x="5134"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1" name="Chevron 14"/>
            <p:cNvSpPr/>
            <p:nvPr/>
          </p:nvSpPr>
          <p:spPr>
            <a:xfrm rot="21600000">
              <a:off x="387146"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بهینه سازی سیستم</a:t>
              </a:r>
              <a:endParaRPr lang="fa-IR" sz="2100" kern="1200" dirty="0">
                <a:latin typeface="Adobe Arabic" panose="02040503050201020203" pitchFamily="18" charset="-78"/>
                <a:cs typeface="Adobe Arabic" panose="02040503050201020203" pitchFamily="18" charset="-78"/>
              </a:endParaRPr>
            </a:p>
          </p:txBody>
        </p:sp>
      </p:grpSp>
      <p:grpSp>
        <p:nvGrpSpPr>
          <p:cNvPr id="42" name="Group 41"/>
          <p:cNvGrpSpPr/>
          <p:nvPr/>
        </p:nvGrpSpPr>
        <p:grpSpPr>
          <a:xfrm>
            <a:off x="7912635"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43" name="Chevron 42"/>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4"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کامل یا هیچ</a:t>
              </a:r>
              <a:endParaRPr lang="fa-IR" sz="2100" kern="1200" dirty="0">
                <a:latin typeface="Adobe Arabic" panose="02040503050201020203" pitchFamily="18" charset="-78"/>
                <a:cs typeface="Adobe Arabic" panose="02040503050201020203" pitchFamily="18" charset="-78"/>
              </a:endParaRPr>
            </a:p>
          </p:txBody>
        </p:sp>
      </p:gr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5627" y="981310"/>
            <a:ext cx="4509091" cy="547532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4367" y="1146004"/>
            <a:ext cx="4742762" cy="5310631"/>
          </a:xfrm>
          <a:prstGeom prst="rect">
            <a:avLst/>
          </a:prstGeom>
        </p:spPr>
      </p:pic>
    </p:spTree>
    <p:extLst>
      <p:ext uri="{BB962C8B-B14F-4D97-AF65-F5344CB8AC3E}">
        <p14:creationId xmlns:p14="http://schemas.microsoft.com/office/powerpoint/2010/main" val="8990809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ontent Placeholder 2"/>
          <p:cNvSpPr>
            <a:spLocks noGrp="1"/>
          </p:cNvSpPr>
          <p:nvPr>
            <p:ph idx="1"/>
          </p:nvPr>
        </p:nvSpPr>
        <p:spPr>
          <a:xfrm>
            <a:off x="1528009" y="1167453"/>
            <a:ext cx="10519611" cy="5168281"/>
          </a:xfrm>
          <a:noFill/>
          <a:ln>
            <a:noFill/>
          </a:ln>
        </p:spPr>
        <p:style>
          <a:lnRef idx="2">
            <a:schemeClr val="accent1"/>
          </a:lnRef>
          <a:fillRef idx="1">
            <a:schemeClr val="lt1"/>
          </a:fillRef>
          <a:effectRef idx="0">
            <a:schemeClr val="accent1"/>
          </a:effectRef>
          <a:fontRef idx="minor">
            <a:schemeClr val="dk1"/>
          </a:fontRef>
        </p:style>
        <p:txBody>
          <a:bodyPr>
            <a:normAutofit/>
          </a:bodyPr>
          <a:lstStyle/>
          <a:p>
            <a:r>
              <a:rPr lang="fa-IR" sz="2000" b="1" dirty="0">
                <a:solidFill>
                  <a:srgbClr val="FF0000"/>
                </a:solidFill>
                <a:latin typeface="Adobe Arabic" panose="02040503050201020203" pitchFamily="18" charset="-78"/>
                <a:cs typeface="B Homa" panose="00000400000000000000" pitchFamily="2" charset="-78"/>
              </a:rPr>
              <a:t>تعادل استفاده کننده </a:t>
            </a:r>
            <a:r>
              <a:rPr lang="fa-IR" sz="2000" b="1" dirty="0" smtClean="0">
                <a:solidFill>
                  <a:srgbClr val="FF0000"/>
                </a:solidFill>
                <a:latin typeface="Adobe Arabic" panose="02040503050201020203" pitchFamily="18" charset="-78"/>
                <a:cs typeface="B Homa" panose="00000400000000000000" pitchFamily="2" charset="-78"/>
              </a:rPr>
              <a:t>تصادفی </a:t>
            </a:r>
            <a:r>
              <a:rPr lang="fa-IR" sz="1800" dirty="0">
                <a:latin typeface="Adobe Arabic" panose="02040503050201020203" pitchFamily="18" charset="-78"/>
                <a:cs typeface="B Homa" panose="00000400000000000000" pitchFamily="2" charset="-78"/>
              </a:rPr>
              <a:t/>
            </a:r>
            <a:br>
              <a:rPr lang="fa-IR" sz="1800" dirty="0">
                <a:latin typeface="Adobe Arabic" panose="02040503050201020203" pitchFamily="18" charset="-78"/>
                <a:cs typeface="B Homa" panose="00000400000000000000" pitchFamily="2" charset="-78"/>
              </a:rPr>
            </a:br>
            <a:r>
              <a:rPr lang="fa-IR" sz="1800" dirty="0">
                <a:latin typeface="Adobe Arabic" panose="02040503050201020203" pitchFamily="18" charset="-78"/>
                <a:cs typeface="B Homa" panose="00000400000000000000" pitchFamily="2" charset="-78"/>
              </a:rPr>
              <a:t>تعادل استفاده کننده تصادفی حالتی از تعادل استفاده کننده است که در آن فرض می شود استفاده کنندگان درک یکسانی از خصوصیات و ویژگی های مسیر ها ی شبکه ندارند. در این روش سفر های بین هر زوج مبدا-مقصد بر اساس این که « ارزانترین مسیر بیشترین سفر را جذب می کند» ، در بین مسیر ها تقسیم می شود.</a:t>
            </a:r>
            <a:br>
              <a:rPr lang="fa-IR" sz="1800" dirty="0">
                <a:latin typeface="Adobe Arabic" panose="02040503050201020203" pitchFamily="18" charset="-78"/>
                <a:cs typeface="B Homa" panose="00000400000000000000" pitchFamily="2" charset="-78"/>
              </a:rPr>
            </a:br>
            <a:r>
              <a:rPr lang="fa-IR" sz="1800" dirty="0">
                <a:latin typeface="Adobe Arabic" panose="02040503050201020203" pitchFamily="18" charset="-78"/>
                <a:cs typeface="B Homa" panose="00000400000000000000" pitchFamily="2" charset="-78"/>
              </a:rPr>
              <a:t>این روش تعادلی نتایج واقعی تری نسبت به تعادل استفاده کننده قطعی ارائه می دهد ، زیرا تعادل استفاده کننده تصادفی اجازه استفاده از مسیر های با جذابیت کم را مانند مسیرهای با جذابیت بالا می دهد</a:t>
            </a:r>
            <a:r>
              <a:rPr lang="fa-IR" sz="1800" dirty="0" smtClean="0">
                <a:latin typeface="Adobe Arabic" panose="02040503050201020203" pitchFamily="18" charset="-78"/>
                <a:cs typeface="B Homa" panose="00000400000000000000" pitchFamily="2" charset="-78"/>
              </a:rPr>
              <a:t>.</a:t>
            </a:r>
          </a:p>
          <a:p>
            <a:r>
              <a:rPr lang="fa-IR" sz="1800" dirty="0" smtClean="0">
                <a:latin typeface="Adobe Arabic" panose="02040503050201020203" pitchFamily="18" charset="-78"/>
                <a:cs typeface="B Homa" panose="00000400000000000000" pitchFamily="2" charset="-78"/>
              </a:rPr>
              <a:t>فرض های محدود کننده ی مدل </a:t>
            </a:r>
            <a:r>
              <a:rPr lang="en-US" sz="1800" dirty="0" smtClean="0">
                <a:latin typeface="Adobe Arabic" panose="02040503050201020203" pitchFamily="18" charset="-78"/>
                <a:cs typeface="B Homa" panose="00000400000000000000" pitchFamily="2" charset="-78"/>
              </a:rPr>
              <a:t>UE </a:t>
            </a:r>
            <a:r>
              <a:rPr lang="fa-IR" sz="1800" dirty="0" smtClean="0">
                <a:latin typeface="Adobe Arabic" panose="02040503050201020203" pitchFamily="18" charset="-78"/>
                <a:cs typeface="B Homa" panose="00000400000000000000" pitchFamily="2" charset="-78"/>
              </a:rPr>
              <a:t> می تواند توسط کاربرد مدل های تصادفی انتخاب تعدیل گردند. قانون تعادل تصادفی استفاده کننده (</a:t>
            </a:r>
            <a:r>
              <a:rPr lang="en-US" sz="1800" dirty="0" smtClean="0">
                <a:latin typeface="Adobe Arabic" panose="02040503050201020203" pitchFamily="18" charset="-78"/>
                <a:cs typeface="B Homa" panose="00000400000000000000" pitchFamily="2" charset="-78"/>
              </a:rPr>
              <a:t>(SUE</a:t>
            </a:r>
            <a:r>
              <a:rPr lang="fa-IR" sz="1800" dirty="0" smtClean="0">
                <a:latin typeface="Adobe Arabic" panose="02040503050201020203" pitchFamily="18" charset="-78"/>
                <a:cs typeface="B Homa" panose="00000400000000000000" pitchFamily="2" charset="-78"/>
              </a:rPr>
              <a:t> را نخستین بار داگانزو و شفی به عنوان تعمیمی بر اصل </a:t>
            </a:r>
            <a:r>
              <a:rPr lang="en-US" sz="1800" dirty="0" smtClean="0">
                <a:latin typeface="Adobe Arabic" panose="02040503050201020203" pitchFamily="18" charset="-78"/>
                <a:cs typeface="B Homa" panose="00000400000000000000" pitchFamily="2" charset="-78"/>
              </a:rPr>
              <a:t>UE</a:t>
            </a:r>
            <a:r>
              <a:rPr lang="fa-IR" sz="1800" dirty="0" smtClean="0">
                <a:latin typeface="Adobe Arabic" panose="02040503050201020203" pitchFamily="18" charset="-78"/>
                <a:cs typeface="B Homa" panose="00000400000000000000" pitchFamily="2" charset="-78"/>
              </a:rPr>
              <a:t> واردراپ مطرح ساختند : « در یک شبکه در وضعیت </a:t>
            </a:r>
            <a:r>
              <a:rPr lang="en-US" sz="1800" dirty="0" smtClean="0">
                <a:latin typeface="Adobe Arabic" panose="02040503050201020203" pitchFamily="18" charset="-78"/>
                <a:cs typeface="B Homa" panose="00000400000000000000" pitchFamily="2" charset="-78"/>
              </a:rPr>
              <a:t>SUE</a:t>
            </a:r>
            <a:r>
              <a:rPr lang="fa-IR" sz="1800" dirty="0" smtClean="0">
                <a:latin typeface="Adobe Arabic" panose="02040503050201020203" pitchFamily="18" charset="-78"/>
                <a:cs typeface="B Homa" panose="00000400000000000000" pitchFamily="2" charset="-78"/>
              </a:rPr>
              <a:t> هیچ مسافری اعتقاد ندارد که می تواند زمان سفر خود را با تغییر یک جانبه ی مسیرش بهبود ببخشد.»</a:t>
            </a:r>
          </a:p>
          <a:p>
            <a:r>
              <a:rPr lang="fa-IR" sz="1800" dirty="0">
                <a:latin typeface="Adobe Arabic" panose="02040503050201020203" pitchFamily="18" charset="-78"/>
                <a:cs typeface="B Homa" panose="00000400000000000000" pitchFamily="2" charset="-78"/>
              </a:rPr>
              <a:t>مدل های تخصیص تصادفی علاوه بر تعدیل فرضیات محدود کننده ی مدل قطعی به منظور نمایش واقع بینانه تر رفتار انتخاب مسیر ، به واسطه وجود پارامتر کالیبراسیون ، انعطاف پذیری بیشتری هم نسبت به مدل های قطعی دارند. از جمله ، این قابلیت بالقوه را دارند که عملکرد کاربرد سیستم های اطلاع رسانی مسافران را ارزیابی کرده و میزان بهبود احتمالی را که در شرایط شبکه ایجاد می شود به صورت کمی پیش بینی نمایند</a:t>
            </a:r>
            <a:r>
              <a:rPr lang="fa-IR" sz="1800" dirty="0" smtClean="0">
                <a:latin typeface="Adobe Arabic" panose="02040503050201020203" pitchFamily="18" charset="-78"/>
                <a:cs typeface="B Homa" panose="00000400000000000000" pitchFamily="2" charset="-78"/>
              </a:rPr>
              <a:t>.</a:t>
            </a:r>
          </a:p>
        </p:txBody>
      </p:sp>
      <p:pic>
        <p:nvPicPr>
          <p:cNvPr id="28" name="Content Placeholder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0012" y="2375475"/>
            <a:ext cx="4766042" cy="2819908"/>
          </a:xfrm>
          <a:prstGeom prst="rect">
            <a:avLst/>
          </a:prstGeom>
        </p:spPr>
      </p:pic>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5593" y="2375475"/>
            <a:ext cx="5084399" cy="28199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nvGrpSpPr>
          <p:cNvPr id="30" name="Group 29"/>
          <p:cNvGrpSpPr/>
          <p:nvPr/>
        </p:nvGrpSpPr>
        <p:grpSpPr>
          <a:xfrm>
            <a:off x="9690173"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31" name="Chevron 30"/>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2"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a:t>
              </a:r>
              <a:endParaRPr lang="fa-IR" sz="2100" kern="1200" dirty="0">
                <a:latin typeface="Adobe Arabic" panose="02040503050201020203" pitchFamily="18" charset="-78"/>
                <a:cs typeface="Adobe Arabic" panose="02040503050201020203" pitchFamily="18" charset="-78"/>
              </a:endParaRPr>
            </a:p>
          </p:txBody>
        </p:sp>
      </p:grpSp>
      <p:grpSp>
        <p:nvGrpSpPr>
          <p:cNvPr id="33" name="Group 32"/>
          <p:cNvGrpSpPr/>
          <p:nvPr/>
        </p:nvGrpSpPr>
        <p:grpSpPr>
          <a:xfrm>
            <a:off x="2759597" y="94807"/>
            <a:ext cx="1910060" cy="764024"/>
            <a:chOff x="5162296" y="152461"/>
            <a:chExt cx="1910060" cy="764024"/>
          </a:xfrm>
          <a:solidFill>
            <a:schemeClr val="bg2"/>
          </a:solidFill>
          <a:effectLst/>
          <a:scene3d>
            <a:camera prst="orthographicFront">
              <a:rot lat="0" lon="0" rev="0"/>
            </a:camera>
            <a:lightRig rig="contrasting" dir="t">
              <a:rot lat="0" lon="0" rev="7800000"/>
            </a:lightRig>
          </a:scene3d>
        </p:grpSpPr>
        <p:sp>
          <p:nvSpPr>
            <p:cNvPr id="34" name="Chevron 33"/>
            <p:cNvSpPr/>
            <p:nvPr/>
          </p:nvSpPr>
          <p:spPr>
            <a:xfrm rot="10800000">
              <a:off x="5162296" y="152461"/>
              <a:ext cx="1910060" cy="764024"/>
            </a:xfrm>
            <a:prstGeom prst="chevron">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sp>
        <p:sp>
          <p:nvSpPr>
            <p:cNvPr id="35" name="Chevron 8"/>
            <p:cNvSpPr/>
            <p:nvPr/>
          </p:nvSpPr>
          <p:spPr>
            <a:xfrm rot="21600000">
              <a:off x="5544308" y="152461"/>
              <a:ext cx="1146036" cy="764024"/>
            </a:xfrm>
            <a:prstGeom prst="rect">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a:lnSpc>
                  <a:spcPct val="90000"/>
                </a:lnSpc>
                <a:spcBef>
                  <a:spcPct val="0"/>
                </a:spcBef>
                <a:spcAft>
                  <a:spcPct val="35000"/>
                </a:spcAft>
              </a:pPr>
              <a:r>
                <a:rPr lang="fa-IR" sz="2100" dirty="0" smtClean="0">
                  <a:latin typeface="Adobe Arabic" panose="02040503050201020203" pitchFamily="18" charset="-78"/>
                  <a:cs typeface="Adobe Arabic" panose="02040503050201020203" pitchFamily="18" charset="-78"/>
                </a:rPr>
                <a:t>تخصیص تعادلی</a:t>
              </a:r>
              <a:endParaRPr lang="fa-IR" sz="2100" dirty="0">
                <a:latin typeface="Adobe Arabic" panose="02040503050201020203" pitchFamily="18" charset="-78"/>
                <a:cs typeface="Adobe Arabic" panose="02040503050201020203" pitchFamily="18" charset="-78"/>
              </a:endParaRPr>
            </a:p>
          </p:txBody>
        </p:sp>
      </p:grpSp>
      <p:grpSp>
        <p:nvGrpSpPr>
          <p:cNvPr id="36" name="Group 35"/>
          <p:cNvGrpSpPr/>
          <p:nvPr/>
        </p:nvGrpSpPr>
        <p:grpSpPr>
          <a:xfrm>
            <a:off x="6149534" y="94809"/>
            <a:ext cx="1910060" cy="764024"/>
            <a:chOff x="3443242" y="152461"/>
            <a:chExt cx="1910060" cy="764024"/>
          </a:xfrm>
          <a:solidFill>
            <a:schemeClr val="bg2"/>
          </a:solidFill>
          <a:effectLst/>
          <a:scene3d>
            <a:camera prst="orthographicFront">
              <a:rot lat="0" lon="0" rev="0"/>
            </a:camera>
            <a:lightRig rig="balanced" dir="t">
              <a:rot lat="0" lon="0" rev="8700000"/>
            </a:lightRig>
          </a:scene3d>
        </p:grpSpPr>
        <p:sp>
          <p:nvSpPr>
            <p:cNvPr id="37" name="Chevron 36"/>
            <p:cNvSpPr/>
            <p:nvPr/>
          </p:nvSpPr>
          <p:spPr>
            <a:xfrm rot="10800000">
              <a:off x="3443242"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8" name="Chevron 10"/>
            <p:cNvSpPr/>
            <p:nvPr/>
          </p:nvSpPr>
          <p:spPr>
            <a:xfrm rot="21600000">
              <a:off x="3825254"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جزیی</a:t>
              </a:r>
              <a:endParaRPr lang="fa-IR" sz="2100" kern="1200" dirty="0">
                <a:latin typeface="Adobe Arabic" panose="02040503050201020203" pitchFamily="18" charset="-78"/>
                <a:cs typeface="Adobe Arabic" panose="02040503050201020203" pitchFamily="18" charset="-78"/>
              </a:endParaRPr>
            </a:p>
          </p:txBody>
        </p:sp>
      </p:grpSp>
      <p:grpSp>
        <p:nvGrpSpPr>
          <p:cNvPr id="39" name="Group 38"/>
          <p:cNvGrpSpPr/>
          <p:nvPr/>
        </p:nvGrpSpPr>
        <p:grpSpPr>
          <a:xfrm>
            <a:off x="4428590" y="94807"/>
            <a:ext cx="1910060" cy="764024"/>
            <a:chOff x="1724188" y="152461"/>
            <a:chExt cx="1910060" cy="764024"/>
          </a:xfrm>
          <a:solidFill>
            <a:schemeClr val="bg2"/>
          </a:solidFill>
          <a:effectLst/>
          <a:scene3d>
            <a:camera prst="orthographicFront">
              <a:rot lat="0" lon="0" rev="0"/>
            </a:camera>
            <a:lightRig rig="balanced" dir="t">
              <a:rot lat="0" lon="0" rev="8700000"/>
            </a:lightRig>
          </a:scene3d>
        </p:grpSpPr>
        <p:sp>
          <p:nvSpPr>
            <p:cNvPr id="40" name="Chevron 39"/>
            <p:cNvSpPr/>
            <p:nvPr/>
          </p:nvSpPr>
          <p:spPr>
            <a:xfrm rot="10800000">
              <a:off x="1724188"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1" name="Chevron 12"/>
            <p:cNvSpPr/>
            <p:nvPr/>
          </p:nvSpPr>
          <p:spPr>
            <a:xfrm rot="21600000">
              <a:off x="2106200"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ظرفیت محدود</a:t>
              </a:r>
              <a:endParaRPr lang="fa-IR" sz="2100" kern="1200" dirty="0">
                <a:latin typeface="Adobe Arabic" panose="02040503050201020203" pitchFamily="18" charset="-78"/>
                <a:cs typeface="Adobe Arabic" panose="02040503050201020203" pitchFamily="18" charset="-78"/>
              </a:endParaRPr>
            </a:p>
          </p:txBody>
        </p:sp>
      </p:grpSp>
      <p:grpSp>
        <p:nvGrpSpPr>
          <p:cNvPr id="42" name="Group 41"/>
          <p:cNvGrpSpPr/>
          <p:nvPr/>
        </p:nvGrpSpPr>
        <p:grpSpPr>
          <a:xfrm>
            <a:off x="1036419" y="94814"/>
            <a:ext cx="1910060" cy="764024"/>
            <a:chOff x="5134" y="152461"/>
            <a:chExt cx="1910060" cy="764024"/>
          </a:xfrm>
          <a:solidFill>
            <a:schemeClr val="bg2"/>
          </a:solidFill>
          <a:effectLst/>
          <a:scene3d>
            <a:camera prst="orthographicFront">
              <a:rot lat="0" lon="0" rev="0"/>
            </a:camera>
            <a:lightRig rig="balanced" dir="t">
              <a:rot lat="0" lon="0" rev="8700000"/>
            </a:lightRig>
          </a:scene3d>
        </p:grpSpPr>
        <p:sp>
          <p:nvSpPr>
            <p:cNvPr id="43" name="Chevron 42"/>
            <p:cNvSpPr/>
            <p:nvPr/>
          </p:nvSpPr>
          <p:spPr>
            <a:xfrm rot="10800000">
              <a:off x="5134"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4" name="Chevron 14"/>
            <p:cNvSpPr/>
            <p:nvPr/>
          </p:nvSpPr>
          <p:spPr>
            <a:xfrm rot="21600000">
              <a:off x="387146"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بهینه سازی سیستم</a:t>
              </a:r>
              <a:endParaRPr lang="fa-IR" sz="2100" kern="1200" dirty="0">
                <a:latin typeface="Adobe Arabic" panose="02040503050201020203" pitchFamily="18" charset="-78"/>
                <a:cs typeface="Adobe Arabic" panose="02040503050201020203" pitchFamily="18" charset="-78"/>
              </a:endParaRPr>
            </a:p>
          </p:txBody>
        </p:sp>
      </p:grpSp>
      <p:grpSp>
        <p:nvGrpSpPr>
          <p:cNvPr id="45" name="Group 44"/>
          <p:cNvGrpSpPr/>
          <p:nvPr/>
        </p:nvGrpSpPr>
        <p:grpSpPr>
          <a:xfrm>
            <a:off x="7912635"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46" name="Chevron 45"/>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7"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کامل یا هیچ</a:t>
              </a:r>
              <a:endParaRPr lang="fa-IR" sz="2100" kern="1200" dirty="0">
                <a:latin typeface="Adobe Arabic" panose="02040503050201020203" pitchFamily="18" charset="-78"/>
                <a:cs typeface="Adobe Arabic" panose="02040503050201020203" pitchFamily="18" charset="-78"/>
              </a:endParaRPr>
            </a:p>
          </p:txBody>
        </p:sp>
      </p:grpSp>
    </p:spTree>
    <p:extLst>
      <p:ext uri="{BB962C8B-B14F-4D97-AF65-F5344CB8AC3E}">
        <p14:creationId xmlns:p14="http://schemas.microsoft.com/office/powerpoint/2010/main" val="3261914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 calcmode="lin" valueType="num">
                                      <p:cBhvr additive="base">
                                        <p:cTn id="7"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6">
                                            <p:txEl>
                                              <p:pRg st="1" end="1"/>
                                            </p:txEl>
                                          </p:spTgt>
                                        </p:tgtEl>
                                        <p:attrNameLst>
                                          <p:attrName>style.visibility</p:attrName>
                                        </p:attrNameLst>
                                      </p:cBhvr>
                                      <p:to>
                                        <p:strVal val="visible"/>
                                      </p:to>
                                    </p:set>
                                    <p:anim calcmode="lin" valueType="num">
                                      <p:cBhvr additive="base">
                                        <p:cTn id="11" dur="500" fill="hold"/>
                                        <p:tgtEl>
                                          <p:spTgt spid="2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6">
                                            <p:txEl>
                                              <p:pRg st="2" end="2"/>
                                            </p:txEl>
                                          </p:spTgt>
                                        </p:tgtEl>
                                        <p:attrNameLst>
                                          <p:attrName>style.visibility</p:attrName>
                                        </p:attrNameLst>
                                      </p:cBhvr>
                                      <p:to>
                                        <p:strVal val="visible"/>
                                      </p:to>
                                    </p:set>
                                    <p:anim calcmode="lin" valueType="num">
                                      <p:cBhvr additive="base">
                                        <p:cTn id="15" dur="500" fill="hold"/>
                                        <p:tgtEl>
                                          <p:spTgt spid="2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ppt_x"/>
                                          </p:val>
                                        </p:tav>
                                        <p:tav tm="100000">
                                          <p:val>
                                            <p:strVal val="#ppt_x"/>
                                          </p:val>
                                        </p:tav>
                                      </p:tavLst>
                                    </p:anim>
                                    <p:anim calcmode="lin" valueType="num">
                                      <p:cBhvr additive="base">
                                        <p:cTn id="22" dur="500" fill="hold"/>
                                        <p:tgtEl>
                                          <p:spTgt spid="2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717" y="643398"/>
            <a:ext cx="10515600" cy="1325563"/>
          </a:xfrm>
        </p:spPr>
        <p:txBody>
          <a:bodyPr>
            <a:normAutofit/>
          </a:bodyPr>
          <a:lstStyle/>
          <a:p>
            <a:r>
              <a:rPr lang="fa-IR" sz="2400" dirty="0" smtClean="0">
                <a:cs typeface="B Yekan" panose="00000400000000000000" pitchFamily="2" charset="-78"/>
              </a:rPr>
              <a:t>اصل دوم واردراپ (بهینه سازی سیستم )</a:t>
            </a:r>
            <a:endParaRPr lang="fa-IR" sz="2400" dirty="0">
              <a:cs typeface="B Yekan" panose="000004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54835" y="1664976"/>
            <a:ext cx="7515225" cy="2038350"/>
          </a:xfrm>
        </p:spPr>
      </p:pic>
      <p:sp>
        <p:nvSpPr>
          <p:cNvPr id="26" name="Content Placeholder 2"/>
          <p:cNvSpPr txBox="1">
            <a:spLocks/>
          </p:cNvSpPr>
          <p:nvPr/>
        </p:nvSpPr>
        <p:spPr>
          <a:xfrm>
            <a:off x="1317793" y="4188277"/>
            <a:ext cx="10515600" cy="2055166"/>
          </a:xfrm>
          <a:prstGeom prst="rect">
            <a:avLst/>
          </a:prstGeom>
        </p:spPr>
        <p:txBody>
          <a:bodyPr vert="horz" lIns="91440" tIns="45720" rIns="91440" bIns="45720" rtlCol="1">
            <a:normAutofit/>
          </a:bodyPr>
          <a:lstStyle>
            <a:lvl1pPr marL="228600" indent="-228600" algn="r" defTabSz="914400" rtl="1"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r>
              <a:rPr lang="fa-IR" sz="2000" dirty="0" smtClean="0">
                <a:latin typeface="Adobe Arabic" panose="02040503050201020203" pitchFamily="18" charset="-78"/>
                <a:cs typeface="B Homa" panose="00000400000000000000" pitchFamily="2" charset="-78"/>
              </a:rPr>
              <a:t>در روش تعادل استفاده کننده انتخاب مسیر بر اساس مینیمم کردن هزینه تک تک استفاده کنندگان است ، در حالی است که در روش بهینه سازی سیستم ، هدف مینیمم کردن زمان سفر کل شبکه می باشد.</a:t>
            </a:r>
          </a:p>
          <a:p>
            <a:r>
              <a:rPr lang="fa-IR" sz="2000" dirty="0" smtClean="0">
                <a:latin typeface="Adobe Arabic" panose="02040503050201020203" pitchFamily="18" charset="-78"/>
                <a:cs typeface="B Homa" panose="00000400000000000000" pitchFamily="2" charset="-78"/>
              </a:rPr>
              <a:t>تخصیص بهینه سازی سیستم بر اساس اصل دوم واردراپ بنا نهاده شده است و بر اساس آن جریان ترافیک به گونه ای به کمان های شبکه اختصاص می یابد که زمان سفر کل شبکه حداقل شود.</a:t>
            </a:r>
          </a:p>
          <a:p>
            <a:r>
              <a:rPr lang="fa-IR" sz="2000" dirty="0">
                <a:latin typeface="Adobe Arabic" panose="02040503050201020203" pitchFamily="18" charset="-78"/>
                <a:cs typeface="B Homa" panose="00000400000000000000" pitchFamily="2" charset="-78"/>
              </a:rPr>
              <a:t>مفاهیم بهینه سازی چند هدفی هرچند ابتدا در اقتصاد به کار گرفته شد اما چند معیاره بودن بیشتر تصمیم گیری ها ، استفاده از این مفاهیم را در علوم مختلف و به ویژه علوم مهندسی ضروری کرده است.</a:t>
            </a:r>
          </a:p>
          <a:p>
            <a:endParaRPr lang="fa-IR" sz="2000" dirty="0" smtClean="0">
              <a:latin typeface="Adobe Arabic" panose="02040503050201020203" pitchFamily="18" charset="-78"/>
              <a:cs typeface="B Homa" panose="00000400000000000000" pitchFamily="2" charset="-78"/>
            </a:endParaRPr>
          </a:p>
          <a:p>
            <a:endParaRPr lang="fa-IR" sz="2000" dirty="0">
              <a:latin typeface="Adobe Arabic" panose="02040503050201020203" pitchFamily="18" charset="-78"/>
              <a:cs typeface="B Homa" panose="00000400000000000000" pitchFamily="2" charset="-78"/>
            </a:endParaRPr>
          </a:p>
        </p:txBody>
      </p:sp>
      <p:sp>
        <p:nvSpPr>
          <p:cNvPr id="27" name="Title 1"/>
          <p:cNvSpPr txBox="1">
            <a:spLocks/>
          </p:cNvSpPr>
          <p:nvPr/>
        </p:nvSpPr>
        <p:spPr>
          <a:xfrm>
            <a:off x="1154649" y="1274191"/>
            <a:ext cx="10884196" cy="5454203"/>
          </a:xfrm>
          <a:prstGeom prst="rect">
            <a:avLst/>
          </a:prstGeom>
        </p:spPr>
        <p:txBody>
          <a:bodyPr vert="horz" lIns="91440" tIns="45720" rIns="91440" bIns="45720" rtlCol="1" anchor="ctr">
            <a:norm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endParaRPr lang="fa-IR" sz="2000" dirty="0">
              <a:latin typeface="Adobe Arabic" panose="02040503050201020203" pitchFamily="18" charset="-78"/>
              <a:cs typeface="Adobe Arabic" panose="02040503050201020203" pitchFamily="18" charset="-78"/>
            </a:endParaRPr>
          </a:p>
        </p:txBody>
      </p:sp>
      <p:grpSp>
        <p:nvGrpSpPr>
          <p:cNvPr id="28" name="Group 27"/>
          <p:cNvGrpSpPr/>
          <p:nvPr/>
        </p:nvGrpSpPr>
        <p:grpSpPr>
          <a:xfrm>
            <a:off x="9690173"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29" name="Chevron 28"/>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0"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a:t>
              </a:r>
              <a:endParaRPr lang="fa-IR" sz="2100" kern="1200" dirty="0">
                <a:latin typeface="Adobe Arabic" panose="02040503050201020203" pitchFamily="18" charset="-78"/>
                <a:cs typeface="Adobe Arabic" panose="02040503050201020203" pitchFamily="18" charset="-78"/>
              </a:endParaRPr>
            </a:p>
          </p:txBody>
        </p:sp>
      </p:grpSp>
      <p:grpSp>
        <p:nvGrpSpPr>
          <p:cNvPr id="31" name="Group 30"/>
          <p:cNvGrpSpPr/>
          <p:nvPr/>
        </p:nvGrpSpPr>
        <p:grpSpPr>
          <a:xfrm>
            <a:off x="920017" y="116501"/>
            <a:ext cx="1910060" cy="764024"/>
            <a:chOff x="5162296" y="152461"/>
            <a:chExt cx="1910060" cy="764024"/>
          </a:xfrm>
          <a:solidFill>
            <a:schemeClr val="bg2"/>
          </a:solidFill>
          <a:effectLst/>
          <a:scene3d>
            <a:camera prst="orthographicFront">
              <a:rot lat="0" lon="0" rev="0"/>
            </a:camera>
            <a:lightRig rig="contrasting" dir="t">
              <a:rot lat="0" lon="0" rev="7800000"/>
            </a:lightRig>
          </a:scene3d>
        </p:grpSpPr>
        <p:sp>
          <p:nvSpPr>
            <p:cNvPr id="32" name="Chevron 31"/>
            <p:cNvSpPr/>
            <p:nvPr/>
          </p:nvSpPr>
          <p:spPr>
            <a:xfrm rot="10800000">
              <a:off x="5162296" y="152461"/>
              <a:ext cx="1910060" cy="764024"/>
            </a:xfrm>
            <a:prstGeom prst="chevron">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sp>
        <p:sp>
          <p:nvSpPr>
            <p:cNvPr id="33" name="Chevron 8"/>
            <p:cNvSpPr/>
            <p:nvPr/>
          </p:nvSpPr>
          <p:spPr>
            <a:xfrm rot="21600000">
              <a:off x="5544308" y="152461"/>
              <a:ext cx="1146036" cy="764024"/>
            </a:xfrm>
            <a:prstGeom prst="rect">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a:lnSpc>
                  <a:spcPct val="90000"/>
                </a:lnSpc>
                <a:spcBef>
                  <a:spcPct val="0"/>
                </a:spcBef>
                <a:spcAft>
                  <a:spcPct val="35000"/>
                </a:spcAft>
              </a:pPr>
              <a:r>
                <a:rPr lang="fa-IR" sz="2100" dirty="0">
                  <a:latin typeface="Adobe Arabic" panose="02040503050201020203" pitchFamily="18" charset="-78"/>
                  <a:cs typeface="Adobe Arabic" panose="02040503050201020203" pitchFamily="18" charset="-78"/>
                </a:rPr>
                <a:t>تخصیص بهینه سازی سیستم</a:t>
              </a:r>
            </a:p>
          </p:txBody>
        </p:sp>
      </p:grpSp>
      <p:grpSp>
        <p:nvGrpSpPr>
          <p:cNvPr id="34" name="Group 33"/>
          <p:cNvGrpSpPr/>
          <p:nvPr/>
        </p:nvGrpSpPr>
        <p:grpSpPr>
          <a:xfrm>
            <a:off x="6149534" y="94809"/>
            <a:ext cx="1910060" cy="764024"/>
            <a:chOff x="3443242" y="152461"/>
            <a:chExt cx="1910060" cy="764024"/>
          </a:xfrm>
          <a:solidFill>
            <a:schemeClr val="bg2"/>
          </a:solidFill>
          <a:effectLst/>
          <a:scene3d>
            <a:camera prst="orthographicFront">
              <a:rot lat="0" lon="0" rev="0"/>
            </a:camera>
            <a:lightRig rig="balanced" dir="t">
              <a:rot lat="0" lon="0" rev="8700000"/>
            </a:lightRig>
          </a:scene3d>
        </p:grpSpPr>
        <p:sp>
          <p:nvSpPr>
            <p:cNvPr id="35" name="Chevron 34"/>
            <p:cNvSpPr/>
            <p:nvPr/>
          </p:nvSpPr>
          <p:spPr>
            <a:xfrm rot="10800000">
              <a:off x="3443242"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6" name="Chevron 10"/>
            <p:cNvSpPr/>
            <p:nvPr/>
          </p:nvSpPr>
          <p:spPr>
            <a:xfrm rot="21600000">
              <a:off x="3825254"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جزیی</a:t>
              </a:r>
              <a:endParaRPr lang="fa-IR" sz="2100" kern="1200" dirty="0">
                <a:latin typeface="Adobe Arabic" panose="02040503050201020203" pitchFamily="18" charset="-78"/>
                <a:cs typeface="Adobe Arabic" panose="02040503050201020203" pitchFamily="18" charset="-78"/>
              </a:endParaRPr>
            </a:p>
          </p:txBody>
        </p:sp>
      </p:grpSp>
      <p:grpSp>
        <p:nvGrpSpPr>
          <p:cNvPr id="37" name="Group 36"/>
          <p:cNvGrpSpPr/>
          <p:nvPr/>
        </p:nvGrpSpPr>
        <p:grpSpPr>
          <a:xfrm>
            <a:off x="4428590" y="94807"/>
            <a:ext cx="1910060" cy="764024"/>
            <a:chOff x="1724188" y="152461"/>
            <a:chExt cx="1910060" cy="764024"/>
          </a:xfrm>
          <a:solidFill>
            <a:schemeClr val="bg2"/>
          </a:solidFill>
          <a:effectLst/>
          <a:scene3d>
            <a:camera prst="orthographicFront">
              <a:rot lat="0" lon="0" rev="0"/>
            </a:camera>
            <a:lightRig rig="balanced" dir="t">
              <a:rot lat="0" lon="0" rev="8700000"/>
            </a:lightRig>
          </a:scene3d>
        </p:grpSpPr>
        <p:sp>
          <p:nvSpPr>
            <p:cNvPr id="38" name="Chevron 37"/>
            <p:cNvSpPr/>
            <p:nvPr/>
          </p:nvSpPr>
          <p:spPr>
            <a:xfrm rot="10800000">
              <a:off x="1724188"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9" name="Chevron 12"/>
            <p:cNvSpPr/>
            <p:nvPr/>
          </p:nvSpPr>
          <p:spPr>
            <a:xfrm rot="21600000">
              <a:off x="2106200"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ظرفیت محدود</a:t>
              </a:r>
              <a:endParaRPr lang="fa-IR" sz="2100" kern="1200" dirty="0">
                <a:latin typeface="Adobe Arabic" panose="02040503050201020203" pitchFamily="18" charset="-78"/>
                <a:cs typeface="Adobe Arabic" panose="02040503050201020203" pitchFamily="18" charset="-78"/>
              </a:endParaRPr>
            </a:p>
          </p:txBody>
        </p:sp>
      </p:grpSp>
      <p:grpSp>
        <p:nvGrpSpPr>
          <p:cNvPr id="40" name="Group 39"/>
          <p:cNvGrpSpPr/>
          <p:nvPr/>
        </p:nvGrpSpPr>
        <p:grpSpPr>
          <a:xfrm>
            <a:off x="2660161" y="116503"/>
            <a:ext cx="1910060" cy="764024"/>
            <a:chOff x="5134" y="152461"/>
            <a:chExt cx="1910060" cy="764024"/>
          </a:xfrm>
          <a:solidFill>
            <a:schemeClr val="bg2"/>
          </a:solidFill>
          <a:effectLst/>
          <a:scene3d>
            <a:camera prst="orthographicFront">
              <a:rot lat="0" lon="0" rev="0"/>
            </a:camera>
            <a:lightRig rig="balanced" dir="t">
              <a:rot lat="0" lon="0" rev="8700000"/>
            </a:lightRig>
          </a:scene3d>
        </p:grpSpPr>
        <p:sp>
          <p:nvSpPr>
            <p:cNvPr id="41" name="Chevron 40"/>
            <p:cNvSpPr/>
            <p:nvPr/>
          </p:nvSpPr>
          <p:spPr>
            <a:xfrm rot="10800000">
              <a:off x="5134"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2" name="Chevron 14"/>
            <p:cNvSpPr/>
            <p:nvPr/>
          </p:nvSpPr>
          <p:spPr>
            <a:xfrm rot="21600000">
              <a:off x="387146"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تعادلی</a:t>
              </a:r>
              <a:endParaRPr lang="fa-IR" sz="2100" kern="1200" dirty="0">
                <a:latin typeface="Adobe Arabic" panose="02040503050201020203" pitchFamily="18" charset="-78"/>
                <a:cs typeface="Adobe Arabic" panose="02040503050201020203" pitchFamily="18" charset="-78"/>
              </a:endParaRPr>
            </a:p>
          </p:txBody>
        </p:sp>
      </p:grpSp>
      <p:grpSp>
        <p:nvGrpSpPr>
          <p:cNvPr id="43" name="Group 42"/>
          <p:cNvGrpSpPr/>
          <p:nvPr/>
        </p:nvGrpSpPr>
        <p:grpSpPr>
          <a:xfrm>
            <a:off x="7912635"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44" name="Chevron 43"/>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5"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کامل یا هیچ</a:t>
              </a:r>
              <a:endParaRPr lang="fa-IR" sz="2100" kern="1200" dirty="0">
                <a:latin typeface="Adobe Arabic" panose="02040503050201020203" pitchFamily="18" charset="-78"/>
                <a:cs typeface="Adobe Arabic" panose="02040503050201020203" pitchFamily="18" charset="-78"/>
              </a:endParaRPr>
            </a:p>
          </p:txBody>
        </p:sp>
      </p:grpSp>
    </p:spTree>
    <p:extLst>
      <p:ext uri="{BB962C8B-B14F-4D97-AF65-F5344CB8AC3E}">
        <p14:creationId xmlns:p14="http://schemas.microsoft.com/office/powerpoint/2010/main" val="28508177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8115" y="697831"/>
            <a:ext cx="10515600" cy="4582494"/>
          </a:xfrm>
        </p:spPr>
        <p:txBody>
          <a:bodyPr>
            <a:noAutofit/>
          </a:bodyPr>
          <a:lstStyle/>
          <a:p>
            <a:pPr algn="r"/>
            <a:r>
              <a:rPr lang="fa-IR" sz="2800" dirty="0" smtClean="0">
                <a:solidFill>
                  <a:srgbClr val="FF0000"/>
                </a:solidFill>
                <a:latin typeface="Adobe Arabic" panose="02040503050201020203" pitchFamily="18" charset="-78"/>
                <a:cs typeface="B Homa" panose="00000400000000000000" pitchFamily="2" charset="-78"/>
              </a:rPr>
              <a:t>منابع</a:t>
            </a:r>
            <a:r>
              <a:rPr lang="fa-IR" sz="2800" dirty="0" smtClean="0">
                <a:latin typeface="Adobe Arabic" panose="02040503050201020203" pitchFamily="18" charset="-78"/>
                <a:cs typeface="B Homa" panose="00000400000000000000" pitchFamily="2" charset="-78"/>
              </a:rPr>
              <a:t> </a:t>
            </a:r>
            <a:br>
              <a:rPr lang="fa-IR" sz="2800" dirty="0" smtClean="0">
                <a:latin typeface="Adobe Arabic" panose="02040503050201020203" pitchFamily="18" charset="-78"/>
                <a:cs typeface="B Homa" panose="00000400000000000000" pitchFamily="2" charset="-78"/>
              </a:rPr>
            </a:br>
            <a:r>
              <a:rPr lang="fa-IR" sz="2800" dirty="0">
                <a:latin typeface="Adobe Arabic" panose="02040503050201020203" pitchFamily="18" charset="-78"/>
                <a:cs typeface="B Homa" panose="00000400000000000000" pitchFamily="2" charset="-78"/>
              </a:rPr>
              <a:t/>
            </a:r>
            <a:br>
              <a:rPr lang="fa-IR" sz="2800" dirty="0">
                <a:latin typeface="Adobe Arabic" panose="02040503050201020203" pitchFamily="18" charset="-78"/>
                <a:cs typeface="B Homa" panose="00000400000000000000" pitchFamily="2" charset="-78"/>
              </a:rPr>
            </a:br>
            <a:r>
              <a:rPr lang="fa-IR" sz="2400" dirty="0" smtClean="0">
                <a:latin typeface="Adobe Arabic" panose="02040503050201020203" pitchFamily="18" charset="-78"/>
                <a:cs typeface="B Homa" panose="00000400000000000000" pitchFamily="2" charset="-78"/>
              </a:rPr>
              <a:t>مهندسی ترابری ، افندی زاده شهریار، رحیمی امیر مسعود ، 1379،دانشگاه علم و صنعت</a:t>
            </a:r>
            <a:br>
              <a:rPr lang="fa-IR" sz="2400" dirty="0" smtClean="0">
                <a:latin typeface="Adobe Arabic" panose="02040503050201020203" pitchFamily="18" charset="-78"/>
                <a:cs typeface="B Homa" panose="00000400000000000000" pitchFamily="2" charset="-78"/>
              </a:rPr>
            </a:br>
            <a:r>
              <a:rPr lang="fa-IR" sz="2400" dirty="0" smtClean="0">
                <a:latin typeface="Adobe Arabic" panose="02040503050201020203" pitchFamily="18" charset="-78"/>
                <a:cs typeface="B Homa" panose="00000400000000000000" pitchFamily="2" charset="-78"/>
              </a:rPr>
              <a:t/>
            </a:r>
            <a:br>
              <a:rPr lang="fa-IR" sz="2400" dirty="0" smtClean="0">
                <a:latin typeface="Adobe Arabic" panose="02040503050201020203" pitchFamily="18" charset="-78"/>
                <a:cs typeface="B Homa" panose="00000400000000000000" pitchFamily="2" charset="-78"/>
              </a:rPr>
            </a:br>
            <a:r>
              <a:rPr lang="fa-IR" sz="2400" dirty="0" smtClean="0">
                <a:latin typeface="Adobe Arabic" panose="02040503050201020203" pitchFamily="18" charset="-78"/>
                <a:cs typeface="B Homa" panose="00000400000000000000" pitchFamily="2" charset="-78"/>
              </a:rPr>
              <a:t>مقاله مدل تخصیص ترافیک لوجیت ترکیب دوتایی چند رده ای با قابلیت ارزیابی و پیش بینی منافع استفاده از سیستم های اطلاع رسانی در شبکه حمل و نقل،حقانی میلاد، دانشگاه صنعتی شریف</a:t>
            </a:r>
            <a:br>
              <a:rPr lang="fa-IR" sz="2400" dirty="0" smtClean="0">
                <a:latin typeface="Adobe Arabic" panose="02040503050201020203" pitchFamily="18" charset="-78"/>
                <a:cs typeface="B Homa" panose="00000400000000000000" pitchFamily="2" charset="-78"/>
              </a:rPr>
            </a:br>
            <a:r>
              <a:rPr lang="fa-IR" sz="2400" dirty="0" smtClean="0">
                <a:latin typeface="Adobe Arabic" panose="02040503050201020203" pitchFamily="18" charset="-78"/>
                <a:cs typeface="B Homa" panose="00000400000000000000" pitchFamily="2" charset="-78"/>
              </a:rPr>
              <a:t/>
            </a:r>
            <a:br>
              <a:rPr lang="fa-IR" sz="2400" dirty="0" smtClean="0">
                <a:latin typeface="Adobe Arabic" panose="02040503050201020203" pitchFamily="18" charset="-78"/>
                <a:cs typeface="B Homa" panose="00000400000000000000" pitchFamily="2" charset="-78"/>
              </a:rPr>
            </a:br>
            <a:r>
              <a:rPr lang="fa-IR" sz="2400" dirty="0" smtClean="0">
                <a:latin typeface="Adobe Arabic" panose="02040503050201020203" pitchFamily="18" charset="-78"/>
                <a:cs typeface="B Homa" panose="00000400000000000000" pitchFamily="2" charset="-78"/>
              </a:rPr>
              <a:t>مقاله تعیین تعداد بهینه اتصال بر اساس معیار نزدیکی نتایج به مشاهدات حجم در کمان : مطالعه موردی شهر مشهد، ممدوحی امیررضا ،ماهپور علیرضا ، دیندار محمد ، دانشگاه تربیت مدرس تهران</a:t>
            </a:r>
            <a:br>
              <a:rPr lang="fa-IR" sz="2400" dirty="0" smtClean="0">
                <a:latin typeface="Adobe Arabic" panose="02040503050201020203" pitchFamily="18" charset="-78"/>
                <a:cs typeface="B Homa" panose="00000400000000000000" pitchFamily="2" charset="-78"/>
              </a:rPr>
            </a:br>
            <a:r>
              <a:rPr lang="fa-IR" sz="2400" dirty="0" smtClean="0">
                <a:latin typeface="Adobe Arabic" panose="02040503050201020203" pitchFamily="18" charset="-78"/>
                <a:cs typeface="B Homa" panose="00000400000000000000" pitchFamily="2" charset="-78"/>
              </a:rPr>
              <a:t/>
            </a:r>
            <a:br>
              <a:rPr lang="fa-IR" sz="2400" dirty="0" smtClean="0">
                <a:latin typeface="Adobe Arabic" panose="02040503050201020203" pitchFamily="18" charset="-78"/>
                <a:cs typeface="B Homa" panose="00000400000000000000" pitchFamily="2" charset="-78"/>
              </a:rPr>
            </a:br>
            <a:r>
              <a:rPr lang="fa-IR" sz="2400" dirty="0" smtClean="0">
                <a:latin typeface="Adobe Arabic" panose="02040503050201020203" pitchFamily="18" charset="-78"/>
                <a:cs typeface="B Homa" panose="00000400000000000000" pitchFamily="2" charset="-78"/>
              </a:rPr>
              <a:t>مقاله توسعه مفهوم کوتاه ترین درخت گسترش و کاربرد آن در تحلیل شبکه های حمل و نقل ، ممدوحی امیررضا ، ماهپور علیرضا ، یوسفی کیا محمد ، دانشگاه تربیت مدرس</a:t>
            </a:r>
            <a:endParaRPr lang="fa-IR" sz="2400" dirty="0">
              <a:latin typeface="Adobe Arabic" panose="02040503050201020203" pitchFamily="18" charset="-78"/>
              <a:cs typeface="B Homa" panose="00000400000000000000" pitchFamily="2" charset="-78"/>
            </a:endParaRPr>
          </a:p>
        </p:txBody>
      </p:sp>
    </p:spTree>
    <p:extLst>
      <p:ext uri="{BB962C8B-B14F-4D97-AF65-F5344CB8AC3E}">
        <p14:creationId xmlns:p14="http://schemas.microsoft.com/office/powerpoint/2010/main" val="25982834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622984" y="1101879"/>
            <a:ext cx="9144000" cy="1655762"/>
          </a:xfrm>
        </p:spPr>
        <p:txBody>
          <a:bodyPr>
            <a:noAutofit/>
          </a:bodyPr>
          <a:lstStyle/>
          <a:p>
            <a:pPr algn="just"/>
            <a:r>
              <a:rPr lang="fa-IR" sz="2000" dirty="0" smtClean="0">
                <a:latin typeface="Adobe Arabic" panose="02040503050201020203" pitchFamily="18" charset="-78"/>
                <a:cs typeface="B Homa" panose="00000400000000000000" pitchFamily="2" charset="-78"/>
              </a:rPr>
              <a:t>تخصیص جریان ترافیک چهارمین و آخرین مرحله از فرآیند پیش بینی سفر ها می باشد که در آن تصمیم گیری افراد در انتخاب مسیر سفر مدل سازی می شود.</a:t>
            </a:r>
          </a:p>
          <a:p>
            <a:pPr algn="just"/>
            <a:r>
              <a:rPr lang="fa-IR" sz="2000" dirty="0" smtClean="0">
                <a:latin typeface="Adobe Arabic" panose="02040503050201020203" pitchFamily="18" charset="-78"/>
                <a:cs typeface="B Homa" panose="00000400000000000000" pitchFamily="2" charset="-78"/>
              </a:rPr>
              <a:t>به عبارت دیگر در این مرحله علت انتخاب یک مسیر در مقابل مسیر یا مسیر های دیگر توسط سفر کننده را بررسی می نماییم و می خواهیم بدانیم چه فاکتور هایی در این انتخاب مطرح بوده است.در این قسمت تاکید ما بیشتر بر روی سفر هایی است به وسیله اتومبیل شخصی انجام می گیرد است زیرا سایر طرق سفر معمولا دارای مسیر های متعدد بین دو ناحیه نمی باشند.</a:t>
            </a:r>
          </a:p>
          <a:p>
            <a:pPr algn="just"/>
            <a:r>
              <a:rPr lang="fa-IR" sz="2000" dirty="0">
                <a:latin typeface="Adobe Arabic" panose="02040503050201020203" pitchFamily="18" charset="-78"/>
                <a:cs typeface="B Homa" panose="00000400000000000000" pitchFamily="2" charset="-78"/>
              </a:rPr>
              <a:t>در این مرحله ابتدا مسیر های واقعی شبکه معابر مشخص شده ، سپس تعداد وسیله نقلیه خصوصی وعمومی هر قسمت از معابر که برای سفر بین هر زوج مبدا و مقصد مورد استفاده قرار می گیرد ، بدست می آید و بارگذاری سفر بر روی مسیرهای واقعی انجام می گیرد.</a:t>
            </a:r>
          </a:p>
        </p:txBody>
      </p:sp>
      <p:graphicFrame>
        <p:nvGraphicFramePr>
          <p:cNvPr id="5" name="Diagram 4"/>
          <p:cNvGraphicFramePr/>
          <p:nvPr>
            <p:extLst>
              <p:ext uri="{D42A27DB-BD31-4B8C-83A1-F6EECF244321}">
                <p14:modId xmlns:p14="http://schemas.microsoft.com/office/powerpoint/2010/main" val="3494661108"/>
              </p:ext>
            </p:extLst>
          </p:nvPr>
        </p:nvGraphicFramePr>
        <p:xfrm>
          <a:off x="3962777" y="4211273"/>
          <a:ext cx="5727396" cy="2125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5" name="Picture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09833" y="1425727"/>
            <a:ext cx="2417196" cy="2715343"/>
          </a:xfrm>
          <a:prstGeom prst="rect">
            <a:avLst/>
          </a:prstGeom>
        </p:spPr>
      </p:pic>
      <p:grpSp>
        <p:nvGrpSpPr>
          <p:cNvPr id="29" name="Group 28"/>
          <p:cNvGrpSpPr/>
          <p:nvPr/>
        </p:nvGrpSpPr>
        <p:grpSpPr>
          <a:xfrm>
            <a:off x="9690173" y="94814"/>
            <a:ext cx="1910060" cy="764024"/>
            <a:chOff x="6881351" y="152461"/>
            <a:chExt cx="1910060" cy="764024"/>
          </a:xfrm>
          <a:solidFill>
            <a:srgbClr val="19CEF2"/>
          </a:solidFill>
          <a:effectLst/>
          <a:scene3d>
            <a:camera prst="orthographicFront">
              <a:rot lat="0" lon="0" rev="0"/>
            </a:camera>
            <a:lightRig rig="balanced" dir="t">
              <a:rot lat="0" lon="0" rev="8700000"/>
            </a:lightRig>
          </a:scene3d>
        </p:grpSpPr>
        <p:sp>
          <p:nvSpPr>
            <p:cNvPr id="30" name="Chevron 29"/>
            <p:cNvSpPr/>
            <p:nvPr/>
          </p:nvSpPr>
          <p:spPr>
            <a:xfrm rot="10800000">
              <a:off x="6881351" y="152461"/>
              <a:ext cx="1910060" cy="764024"/>
            </a:xfrm>
            <a:prstGeom prst="chevron">
              <a:avLst/>
            </a:prstGeom>
            <a:grpFill/>
            <a:ln w="12700">
              <a:solidFill>
                <a:schemeClr val="bg1"/>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1" name="Chevron 6"/>
            <p:cNvSpPr/>
            <p:nvPr/>
          </p:nvSpPr>
          <p:spPr>
            <a:xfrm rot="21600000">
              <a:off x="7263363" y="152461"/>
              <a:ext cx="1146036" cy="764024"/>
            </a:xfrm>
            <a:prstGeom prst="rect">
              <a:avLst/>
            </a:prstGeom>
            <a:grpFill/>
            <a:ln w="12700">
              <a:solidFill>
                <a:schemeClr val="bg1"/>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a:t>
              </a:r>
              <a:endParaRPr lang="fa-IR" sz="2100" kern="1200" dirty="0">
                <a:latin typeface="Adobe Arabic" panose="02040503050201020203" pitchFamily="18" charset="-78"/>
                <a:cs typeface="Adobe Arabic" panose="02040503050201020203" pitchFamily="18" charset="-78"/>
              </a:endParaRPr>
            </a:p>
          </p:txBody>
        </p:sp>
      </p:grpSp>
      <p:grpSp>
        <p:nvGrpSpPr>
          <p:cNvPr id="32" name="Group 31"/>
          <p:cNvGrpSpPr/>
          <p:nvPr/>
        </p:nvGrpSpPr>
        <p:grpSpPr>
          <a:xfrm>
            <a:off x="6193581" y="94814"/>
            <a:ext cx="1910060" cy="764024"/>
            <a:chOff x="5162296" y="152461"/>
            <a:chExt cx="1910060" cy="764024"/>
          </a:xfrm>
          <a:solidFill>
            <a:srgbClr val="CDD0D1"/>
          </a:solidFill>
          <a:effectLst/>
          <a:scene3d>
            <a:camera prst="orthographicFront">
              <a:rot lat="0" lon="0" rev="0"/>
            </a:camera>
            <a:lightRig rig="contrasting" dir="t">
              <a:rot lat="0" lon="0" rev="7800000"/>
            </a:lightRig>
          </a:scene3d>
        </p:grpSpPr>
        <p:sp>
          <p:nvSpPr>
            <p:cNvPr id="33" name="Chevron 32"/>
            <p:cNvSpPr/>
            <p:nvPr/>
          </p:nvSpPr>
          <p:spPr>
            <a:xfrm rot="10800000">
              <a:off x="5162296" y="152461"/>
              <a:ext cx="1910060" cy="764024"/>
            </a:xfrm>
            <a:prstGeom prst="chevron">
              <a:avLst/>
            </a:prstGeom>
            <a:grp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sp>
        <p:sp>
          <p:nvSpPr>
            <p:cNvPr id="34" name="Chevron 8"/>
            <p:cNvSpPr/>
            <p:nvPr/>
          </p:nvSpPr>
          <p:spPr>
            <a:xfrm rot="21600000">
              <a:off x="5544308" y="152461"/>
              <a:ext cx="1146036" cy="764024"/>
            </a:xfrm>
            <a:prstGeom prst="rect">
              <a:avLst/>
            </a:prstGeom>
            <a:grp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جزئی</a:t>
              </a:r>
              <a:endParaRPr lang="fa-IR" sz="2100" kern="1200" dirty="0">
                <a:latin typeface="Adobe Arabic" panose="02040503050201020203" pitchFamily="18" charset="-78"/>
                <a:cs typeface="Adobe Arabic" panose="02040503050201020203" pitchFamily="18" charset="-78"/>
              </a:endParaRPr>
            </a:p>
          </p:txBody>
        </p:sp>
      </p:grpSp>
      <p:grpSp>
        <p:nvGrpSpPr>
          <p:cNvPr id="35" name="Group 34"/>
          <p:cNvGrpSpPr/>
          <p:nvPr/>
        </p:nvGrpSpPr>
        <p:grpSpPr>
          <a:xfrm>
            <a:off x="4474527" y="94814"/>
            <a:ext cx="1910060" cy="764024"/>
            <a:chOff x="3443242" y="152461"/>
            <a:chExt cx="1910060" cy="764024"/>
          </a:xfrm>
          <a:solidFill>
            <a:schemeClr val="bg2"/>
          </a:solidFill>
          <a:effectLst/>
          <a:scene3d>
            <a:camera prst="orthographicFront">
              <a:rot lat="0" lon="0" rev="0"/>
            </a:camera>
            <a:lightRig rig="balanced" dir="t">
              <a:rot lat="0" lon="0" rev="8700000"/>
            </a:lightRig>
          </a:scene3d>
        </p:grpSpPr>
        <p:sp>
          <p:nvSpPr>
            <p:cNvPr id="36" name="Chevron 35"/>
            <p:cNvSpPr/>
            <p:nvPr/>
          </p:nvSpPr>
          <p:spPr>
            <a:xfrm rot="10800000">
              <a:off x="3443242"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7" name="Chevron 10"/>
            <p:cNvSpPr/>
            <p:nvPr/>
          </p:nvSpPr>
          <p:spPr>
            <a:xfrm rot="21600000">
              <a:off x="3825254"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ظرفیت محدود</a:t>
              </a:r>
              <a:endParaRPr lang="fa-IR" sz="2100" kern="1200" dirty="0">
                <a:latin typeface="Adobe Arabic" panose="02040503050201020203" pitchFamily="18" charset="-78"/>
                <a:cs typeface="Adobe Arabic" panose="02040503050201020203" pitchFamily="18" charset="-78"/>
              </a:endParaRPr>
            </a:p>
          </p:txBody>
        </p:sp>
      </p:grpSp>
      <p:grpSp>
        <p:nvGrpSpPr>
          <p:cNvPr id="38" name="Group 37"/>
          <p:cNvGrpSpPr/>
          <p:nvPr/>
        </p:nvGrpSpPr>
        <p:grpSpPr>
          <a:xfrm>
            <a:off x="2755473" y="94814"/>
            <a:ext cx="1910060" cy="764024"/>
            <a:chOff x="1724188" y="152461"/>
            <a:chExt cx="1910060" cy="764024"/>
          </a:xfrm>
          <a:solidFill>
            <a:schemeClr val="bg2"/>
          </a:solidFill>
          <a:effectLst/>
          <a:scene3d>
            <a:camera prst="orthographicFront">
              <a:rot lat="0" lon="0" rev="0"/>
            </a:camera>
            <a:lightRig rig="balanced" dir="t">
              <a:rot lat="0" lon="0" rev="8700000"/>
            </a:lightRig>
          </a:scene3d>
        </p:grpSpPr>
        <p:sp>
          <p:nvSpPr>
            <p:cNvPr id="39" name="Chevron 38"/>
            <p:cNvSpPr/>
            <p:nvPr/>
          </p:nvSpPr>
          <p:spPr>
            <a:xfrm rot="10800000">
              <a:off x="1724188"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0" name="Chevron 12"/>
            <p:cNvSpPr/>
            <p:nvPr/>
          </p:nvSpPr>
          <p:spPr>
            <a:xfrm rot="21600000">
              <a:off x="2106200"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تعادلی</a:t>
              </a:r>
              <a:endParaRPr lang="fa-IR" sz="2100" kern="1200" dirty="0">
                <a:latin typeface="Adobe Arabic" panose="02040503050201020203" pitchFamily="18" charset="-78"/>
                <a:cs typeface="Adobe Arabic" panose="02040503050201020203" pitchFamily="18" charset="-78"/>
              </a:endParaRPr>
            </a:p>
          </p:txBody>
        </p:sp>
      </p:grpSp>
      <p:grpSp>
        <p:nvGrpSpPr>
          <p:cNvPr id="41" name="Group 40"/>
          <p:cNvGrpSpPr/>
          <p:nvPr/>
        </p:nvGrpSpPr>
        <p:grpSpPr>
          <a:xfrm>
            <a:off x="1036419" y="94814"/>
            <a:ext cx="1910060" cy="764024"/>
            <a:chOff x="5134" y="152461"/>
            <a:chExt cx="1910060" cy="764024"/>
          </a:xfrm>
          <a:solidFill>
            <a:schemeClr val="bg2"/>
          </a:solidFill>
          <a:effectLst/>
          <a:scene3d>
            <a:camera prst="orthographicFront">
              <a:rot lat="0" lon="0" rev="0"/>
            </a:camera>
            <a:lightRig rig="balanced" dir="t">
              <a:rot lat="0" lon="0" rev="8700000"/>
            </a:lightRig>
          </a:scene3d>
        </p:grpSpPr>
        <p:sp>
          <p:nvSpPr>
            <p:cNvPr id="42" name="Chevron 41"/>
            <p:cNvSpPr/>
            <p:nvPr/>
          </p:nvSpPr>
          <p:spPr>
            <a:xfrm rot="10800000">
              <a:off x="5134"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3" name="Chevron 14"/>
            <p:cNvSpPr/>
            <p:nvPr/>
          </p:nvSpPr>
          <p:spPr>
            <a:xfrm rot="21600000">
              <a:off x="387146"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بهینه سازی سیستم</a:t>
              </a:r>
              <a:endParaRPr lang="fa-IR" sz="2100" kern="1200" dirty="0">
                <a:latin typeface="Adobe Arabic" panose="02040503050201020203" pitchFamily="18" charset="-78"/>
                <a:cs typeface="Adobe Arabic" panose="02040503050201020203" pitchFamily="18" charset="-78"/>
              </a:endParaRPr>
            </a:p>
          </p:txBody>
        </p:sp>
      </p:grpSp>
      <p:grpSp>
        <p:nvGrpSpPr>
          <p:cNvPr id="44" name="Group 43"/>
          <p:cNvGrpSpPr/>
          <p:nvPr/>
        </p:nvGrpSpPr>
        <p:grpSpPr>
          <a:xfrm>
            <a:off x="7912635" y="94814"/>
            <a:ext cx="1910060" cy="764024"/>
            <a:chOff x="5162296" y="152461"/>
            <a:chExt cx="1910060" cy="764024"/>
          </a:xfrm>
          <a:solidFill>
            <a:srgbClr val="CDD0D1"/>
          </a:solidFill>
          <a:effectLst/>
          <a:scene3d>
            <a:camera prst="orthographicFront">
              <a:rot lat="0" lon="0" rev="0"/>
            </a:camera>
            <a:lightRig rig="contrasting" dir="t">
              <a:rot lat="0" lon="0" rev="7800000"/>
            </a:lightRig>
          </a:scene3d>
        </p:grpSpPr>
        <p:sp>
          <p:nvSpPr>
            <p:cNvPr id="45" name="Chevron 44"/>
            <p:cNvSpPr/>
            <p:nvPr/>
          </p:nvSpPr>
          <p:spPr>
            <a:xfrm rot="10800000">
              <a:off x="5162296" y="152461"/>
              <a:ext cx="1910060" cy="764024"/>
            </a:xfrm>
            <a:prstGeom prst="chevron">
              <a:avLst/>
            </a:prstGeom>
            <a:grp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sp>
        <p:sp>
          <p:nvSpPr>
            <p:cNvPr id="46" name="Chevron 8"/>
            <p:cNvSpPr/>
            <p:nvPr/>
          </p:nvSpPr>
          <p:spPr>
            <a:xfrm rot="21600000">
              <a:off x="5544308" y="152461"/>
              <a:ext cx="1146036" cy="764024"/>
            </a:xfrm>
            <a:prstGeom prst="rect">
              <a:avLst/>
            </a:prstGeom>
            <a:grp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کامل یا هیچ</a:t>
              </a:r>
              <a:endParaRPr lang="fa-IR" sz="2100" kern="1200" dirty="0">
                <a:latin typeface="Adobe Arabic" panose="02040503050201020203" pitchFamily="18" charset="-78"/>
                <a:cs typeface="Adobe Arabic" panose="02040503050201020203" pitchFamily="18" charset="-78"/>
              </a:endParaRPr>
            </a:p>
          </p:txBody>
        </p:sp>
      </p:grpSp>
    </p:spTree>
    <p:extLst>
      <p:ext uri="{BB962C8B-B14F-4D97-AF65-F5344CB8AC3E}">
        <p14:creationId xmlns:p14="http://schemas.microsoft.com/office/powerpoint/2010/main" val="33377543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7912635" y="95121"/>
            <a:ext cx="1910060" cy="764024"/>
            <a:chOff x="8600405" y="152461"/>
            <a:chExt cx="1910060" cy="764024"/>
          </a:xfrm>
          <a:solidFill>
            <a:srgbClr val="1AD5FA"/>
          </a:solidFill>
          <a:scene3d>
            <a:camera prst="orthographicFront">
              <a:rot lat="0" lon="0" rev="0"/>
            </a:camera>
            <a:lightRig rig="soft" dir="t">
              <a:rot lat="0" lon="0" rev="0"/>
            </a:lightRig>
          </a:scene3d>
        </p:grpSpPr>
        <p:sp>
          <p:nvSpPr>
            <p:cNvPr id="5" name="Chevron 4"/>
            <p:cNvSpPr/>
            <p:nvPr/>
          </p:nvSpPr>
          <p:spPr>
            <a:xfrm rot="10800000">
              <a:off x="8600405" y="152461"/>
              <a:ext cx="1910060" cy="764024"/>
            </a:xfrm>
            <a:prstGeom prst="chevron">
              <a:avLst/>
            </a:prstGeom>
            <a:grpFill/>
            <a:ln>
              <a:noFill/>
            </a:ln>
            <a:effectLst>
              <a:outerShdw blurRad="107950" dist="12700" dir="5400000" algn="ctr">
                <a:srgbClr val="000000"/>
              </a:outerShdw>
            </a:effectLst>
            <a:sp3d contourW="44450" prstMaterial="matte">
              <a:bevelT w="63500" h="63500" prst="artDeco"/>
              <a:contourClr>
                <a:srgbClr val="FFFFFF"/>
              </a:contourClr>
            </a:sp3d>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6" name="Chevron 4"/>
            <p:cNvSpPr/>
            <p:nvPr/>
          </p:nvSpPr>
          <p:spPr>
            <a:xfrm rot="21600000">
              <a:off x="8982417" y="152461"/>
              <a:ext cx="1146036" cy="764024"/>
            </a:xfrm>
            <a:prstGeom prst="rect">
              <a:avLst/>
            </a:prstGeom>
            <a:grpFill/>
            <a:ln>
              <a:noFill/>
            </a:ln>
            <a:effectLst>
              <a:outerShdw blurRad="107950" dist="12700" dir="5400000" algn="ctr">
                <a:srgbClr val="000000"/>
              </a:outerShdw>
            </a:effectLst>
            <a:sp3d contourW="44450" prstMaterial="matte">
              <a:bevelT w="63500" h="63500" prst="artDeco"/>
              <a:contourClr>
                <a:srgbClr val="FFFFFF"/>
              </a:contourClr>
            </a:sp3d>
          </p:spPr>
          <p:style>
            <a:lnRef idx="0">
              <a:scrgbClr r="0" g="0" b="0"/>
            </a:lnRef>
            <a:fillRef idx="0">
              <a:scrgbClr r="0" g="0" b="0"/>
            </a:fillRef>
            <a:effectRef idx="0">
              <a:scrgbClr r="0" g="0" b="0"/>
            </a:effectRef>
            <a:fontRef idx="minor">
              <a:schemeClr val="lt1"/>
            </a:fontRef>
          </p:style>
          <p:txBody>
            <a:bodyPr spcFirstLastPara="0" vert="horz" wrap="square" lIns="42672" tIns="42672" rIns="128016" bIns="42672" numCol="1" spcCol="1270" anchor="ctr" anchorCtr="0">
              <a:noAutofit/>
            </a:bodyPr>
            <a:lstStyle/>
            <a:p>
              <a:pPr lvl="0" algn="ctr" defTabSz="1422400" rtl="1">
                <a:lnSpc>
                  <a:spcPct val="90000"/>
                </a:lnSpc>
                <a:spcBef>
                  <a:spcPct val="0"/>
                </a:spcBef>
                <a:spcAft>
                  <a:spcPct val="35000"/>
                </a:spcAft>
              </a:pPr>
              <a:r>
                <a:rPr lang="fa-IR" sz="2000" kern="1200" dirty="0" smtClean="0">
                  <a:solidFill>
                    <a:schemeClr val="tx1"/>
                  </a:solidFill>
                  <a:latin typeface="Adobe Arabic" panose="02040503050201020203" pitchFamily="18" charset="-78"/>
                  <a:cs typeface="Adobe Arabic" panose="02040503050201020203" pitchFamily="18" charset="-78"/>
                </a:rPr>
                <a:t>تخصیص همه یا هیچ</a:t>
              </a:r>
              <a:endParaRPr lang="fa-IR" sz="2000" kern="1200" dirty="0">
                <a:solidFill>
                  <a:schemeClr val="tx1"/>
                </a:solidFill>
                <a:latin typeface="Adobe Arabic" panose="02040503050201020203" pitchFamily="18" charset="-78"/>
                <a:cs typeface="Adobe Arabic" panose="02040503050201020203" pitchFamily="18" charset="-78"/>
              </a:endParaRPr>
            </a:p>
          </p:txBody>
        </p:sp>
      </p:grpSp>
      <p:grpSp>
        <p:nvGrpSpPr>
          <p:cNvPr id="24" name="Group 23"/>
          <p:cNvGrpSpPr/>
          <p:nvPr/>
        </p:nvGrpSpPr>
        <p:grpSpPr>
          <a:xfrm>
            <a:off x="9690173"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25" name="Chevron 24"/>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26"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a:t>
              </a:r>
              <a:endParaRPr lang="fa-IR" sz="2100" kern="1200" dirty="0">
                <a:latin typeface="Adobe Arabic" panose="02040503050201020203" pitchFamily="18" charset="-78"/>
                <a:cs typeface="Adobe Arabic" panose="02040503050201020203" pitchFamily="18" charset="-78"/>
              </a:endParaRPr>
            </a:p>
          </p:txBody>
        </p:sp>
      </p:grpSp>
      <p:grpSp>
        <p:nvGrpSpPr>
          <p:cNvPr id="27" name="Group 26"/>
          <p:cNvGrpSpPr/>
          <p:nvPr/>
        </p:nvGrpSpPr>
        <p:grpSpPr>
          <a:xfrm>
            <a:off x="6193581" y="94814"/>
            <a:ext cx="1910060" cy="764024"/>
            <a:chOff x="5162296" y="152461"/>
            <a:chExt cx="1910060" cy="764024"/>
          </a:xfrm>
          <a:solidFill>
            <a:schemeClr val="bg2"/>
          </a:solidFill>
          <a:effectLst/>
          <a:scene3d>
            <a:camera prst="orthographicFront">
              <a:rot lat="0" lon="0" rev="0"/>
            </a:camera>
            <a:lightRig rig="contrasting" dir="t">
              <a:rot lat="0" lon="0" rev="7800000"/>
            </a:lightRig>
          </a:scene3d>
        </p:grpSpPr>
        <p:sp>
          <p:nvSpPr>
            <p:cNvPr id="28" name="Chevron 27"/>
            <p:cNvSpPr/>
            <p:nvPr/>
          </p:nvSpPr>
          <p:spPr>
            <a:xfrm rot="10800000">
              <a:off x="5162296" y="152461"/>
              <a:ext cx="1910060" cy="764024"/>
            </a:xfrm>
            <a:prstGeom prst="chevron">
              <a:avLst/>
            </a:prstGeom>
            <a:grp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sp>
        <p:sp>
          <p:nvSpPr>
            <p:cNvPr id="29" name="Chevron 8"/>
            <p:cNvSpPr/>
            <p:nvPr/>
          </p:nvSpPr>
          <p:spPr>
            <a:xfrm rot="21600000">
              <a:off x="5544308" y="152461"/>
              <a:ext cx="1146036" cy="764024"/>
            </a:xfrm>
            <a:prstGeom prst="rect">
              <a:avLst/>
            </a:prstGeom>
            <a:grp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جزئی</a:t>
              </a:r>
              <a:endParaRPr lang="fa-IR" sz="2100" kern="1200" dirty="0">
                <a:latin typeface="Adobe Arabic" panose="02040503050201020203" pitchFamily="18" charset="-78"/>
                <a:cs typeface="Adobe Arabic" panose="02040503050201020203" pitchFamily="18" charset="-78"/>
              </a:endParaRPr>
            </a:p>
          </p:txBody>
        </p:sp>
      </p:grpSp>
      <p:grpSp>
        <p:nvGrpSpPr>
          <p:cNvPr id="30" name="Group 29"/>
          <p:cNvGrpSpPr/>
          <p:nvPr/>
        </p:nvGrpSpPr>
        <p:grpSpPr>
          <a:xfrm>
            <a:off x="4474527" y="94814"/>
            <a:ext cx="1910060" cy="764024"/>
            <a:chOff x="3443242" y="152461"/>
            <a:chExt cx="1910060" cy="764024"/>
          </a:xfrm>
          <a:solidFill>
            <a:schemeClr val="bg2"/>
          </a:solidFill>
          <a:effectLst/>
          <a:scene3d>
            <a:camera prst="orthographicFront">
              <a:rot lat="0" lon="0" rev="0"/>
            </a:camera>
            <a:lightRig rig="balanced" dir="t">
              <a:rot lat="0" lon="0" rev="8700000"/>
            </a:lightRig>
          </a:scene3d>
        </p:grpSpPr>
        <p:sp>
          <p:nvSpPr>
            <p:cNvPr id="31" name="Chevron 30"/>
            <p:cNvSpPr/>
            <p:nvPr/>
          </p:nvSpPr>
          <p:spPr>
            <a:xfrm rot="10800000">
              <a:off x="3443242"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2" name="Chevron 10"/>
            <p:cNvSpPr/>
            <p:nvPr/>
          </p:nvSpPr>
          <p:spPr>
            <a:xfrm rot="21600000">
              <a:off x="3825254"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ظرفیت محدود</a:t>
              </a:r>
              <a:endParaRPr lang="fa-IR" sz="2100" kern="1200" dirty="0">
                <a:latin typeface="Adobe Arabic" panose="02040503050201020203" pitchFamily="18" charset="-78"/>
                <a:cs typeface="Adobe Arabic" panose="02040503050201020203" pitchFamily="18" charset="-78"/>
              </a:endParaRPr>
            </a:p>
          </p:txBody>
        </p:sp>
      </p:grpSp>
      <p:grpSp>
        <p:nvGrpSpPr>
          <p:cNvPr id="33" name="Group 32"/>
          <p:cNvGrpSpPr/>
          <p:nvPr/>
        </p:nvGrpSpPr>
        <p:grpSpPr>
          <a:xfrm>
            <a:off x="2755473" y="94814"/>
            <a:ext cx="1910060" cy="764024"/>
            <a:chOff x="1724188" y="152461"/>
            <a:chExt cx="1910060" cy="764024"/>
          </a:xfrm>
          <a:solidFill>
            <a:schemeClr val="bg2"/>
          </a:solidFill>
          <a:effectLst/>
          <a:scene3d>
            <a:camera prst="orthographicFront">
              <a:rot lat="0" lon="0" rev="0"/>
            </a:camera>
            <a:lightRig rig="balanced" dir="t">
              <a:rot lat="0" lon="0" rev="8700000"/>
            </a:lightRig>
          </a:scene3d>
        </p:grpSpPr>
        <p:sp>
          <p:nvSpPr>
            <p:cNvPr id="34" name="Chevron 33"/>
            <p:cNvSpPr/>
            <p:nvPr/>
          </p:nvSpPr>
          <p:spPr>
            <a:xfrm rot="10800000">
              <a:off x="1724188"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5" name="Chevron 12"/>
            <p:cNvSpPr/>
            <p:nvPr/>
          </p:nvSpPr>
          <p:spPr>
            <a:xfrm rot="21600000">
              <a:off x="2106200"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تعادلی</a:t>
              </a:r>
              <a:endParaRPr lang="fa-IR" sz="2100" kern="1200" dirty="0">
                <a:latin typeface="Adobe Arabic" panose="02040503050201020203" pitchFamily="18" charset="-78"/>
                <a:cs typeface="Adobe Arabic" panose="02040503050201020203" pitchFamily="18" charset="-78"/>
              </a:endParaRPr>
            </a:p>
          </p:txBody>
        </p:sp>
      </p:grpSp>
      <p:grpSp>
        <p:nvGrpSpPr>
          <p:cNvPr id="36" name="Group 35"/>
          <p:cNvGrpSpPr/>
          <p:nvPr/>
        </p:nvGrpSpPr>
        <p:grpSpPr>
          <a:xfrm>
            <a:off x="1036419" y="94814"/>
            <a:ext cx="1910060" cy="764024"/>
            <a:chOff x="5134" y="152461"/>
            <a:chExt cx="1910060" cy="764024"/>
          </a:xfrm>
          <a:solidFill>
            <a:schemeClr val="bg2"/>
          </a:solidFill>
          <a:effectLst/>
          <a:scene3d>
            <a:camera prst="orthographicFront">
              <a:rot lat="0" lon="0" rev="0"/>
            </a:camera>
            <a:lightRig rig="balanced" dir="t">
              <a:rot lat="0" lon="0" rev="8700000"/>
            </a:lightRig>
          </a:scene3d>
        </p:grpSpPr>
        <p:sp>
          <p:nvSpPr>
            <p:cNvPr id="37" name="Chevron 36"/>
            <p:cNvSpPr/>
            <p:nvPr/>
          </p:nvSpPr>
          <p:spPr>
            <a:xfrm rot="10800000">
              <a:off x="5134"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8" name="Chevron 14"/>
            <p:cNvSpPr/>
            <p:nvPr/>
          </p:nvSpPr>
          <p:spPr>
            <a:xfrm rot="21600000">
              <a:off x="387146"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بهینه سازی سیستم</a:t>
              </a:r>
              <a:endParaRPr lang="fa-IR" sz="2100" kern="1200" dirty="0">
                <a:latin typeface="Adobe Arabic" panose="02040503050201020203" pitchFamily="18" charset="-78"/>
                <a:cs typeface="Adobe Arabic" panose="02040503050201020203" pitchFamily="18" charset="-78"/>
              </a:endParaRPr>
            </a:p>
          </p:txBody>
        </p:sp>
      </p:grpSp>
      <p:pic>
        <p:nvPicPr>
          <p:cNvPr id="3" name="Content Placeholder 2"/>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30519" y="1378857"/>
            <a:ext cx="9869714" cy="4934858"/>
          </a:xfrm>
        </p:spPr>
      </p:pic>
    </p:spTree>
    <p:extLst>
      <p:ext uri="{BB962C8B-B14F-4D97-AF65-F5344CB8AC3E}">
        <p14:creationId xmlns:p14="http://schemas.microsoft.com/office/powerpoint/2010/main" val="26799297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1284" y="985631"/>
            <a:ext cx="10058400" cy="5509075"/>
          </a:xfrm>
          <a:prstGeom prst="rect">
            <a:avLst/>
          </a:prstGeom>
        </p:spPr>
      </p:pic>
      <p:grpSp>
        <p:nvGrpSpPr>
          <p:cNvPr id="48" name="Group 47"/>
          <p:cNvGrpSpPr/>
          <p:nvPr/>
        </p:nvGrpSpPr>
        <p:grpSpPr>
          <a:xfrm>
            <a:off x="9690173"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49" name="Chevron 48"/>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50"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a:t>
              </a:r>
              <a:endParaRPr lang="fa-IR" sz="2100" kern="1200" dirty="0">
                <a:latin typeface="Adobe Arabic" panose="02040503050201020203" pitchFamily="18" charset="-78"/>
                <a:cs typeface="Adobe Arabic" panose="02040503050201020203" pitchFamily="18" charset="-78"/>
              </a:endParaRPr>
            </a:p>
          </p:txBody>
        </p:sp>
      </p:grpSp>
      <p:grpSp>
        <p:nvGrpSpPr>
          <p:cNvPr id="51" name="Group 50"/>
          <p:cNvGrpSpPr/>
          <p:nvPr/>
        </p:nvGrpSpPr>
        <p:grpSpPr>
          <a:xfrm>
            <a:off x="6193581" y="94814"/>
            <a:ext cx="1910060" cy="764024"/>
            <a:chOff x="5162296" y="152461"/>
            <a:chExt cx="1910060" cy="764024"/>
          </a:xfrm>
          <a:solidFill>
            <a:schemeClr val="bg2"/>
          </a:solidFill>
          <a:effectLst/>
          <a:scene3d>
            <a:camera prst="orthographicFront">
              <a:rot lat="0" lon="0" rev="0"/>
            </a:camera>
            <a:lightRig rig="contrasting" dir="t">
              <a:rot lat="0" lon="0" rev="7800000"/>
            </a:lightRig>
          </a:scene3d>
        </p:grpSpPr>
        <p:sp>
          <p:nvSpPr>
            <p:cNvPr id="52" name="Chevron 51"/>
            <p:cNvSpPr/>
            <p:nvPr/>
          </p:nvSpPr>
          <p:spPr>
            <a:xfrm rot="10800000">
              <a:off x="5162296" y="152461"/>
              <a:ext cx="1910060" cy="764024"/>
            </a:xfrm>
            <a:prstGeom prst="chevron">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sp>
        <p:sp>
          <p:nvSpPr>
            <p:cNvPr id="53" name="Chevron 8"/>
            <p:cNvSpPr/>
            <p:nvPr/>
          </p:nvSpPr>
          <p:spPr>
            <a:xfrm rot="21600000">
              <a:off x="5544308" y="152461"/>
              <a:ext cx="1146036" cy="764024"/>
            </a:xfrm>
            <a:prstGeom prst="rect">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جزئی</a:t>
              </a:r>
              <a:endParaRPr lang="fa-IR" sz="2100" kern="1200" dirty="0">
                <a:latin typeface="Adobe Arabic" panose="02040503050201020203" pitchFamily="18" charset="-78"/>
                <a:cs typeface="Adobe Arabic" panose="02040503050201020203" pitchFamily="18" charset="-78"/>
              </a:endParaRPr>
            </a:p>
          </p:txBody>
        </p:sp>
      </p:grpSp>
      <p:grpSp>
        <p:nvGrpSpPr>
          <p:cNvPr id="54" name="Group 53"/>
          <p:cNvGrpSpPr/>
          <p:nvPr/>
        </p:nvGrpSpPr>
        <p:grpSpPr>
          <a:xfrm>
            <a:off x="4474527" y="94814"/>
            <a:ext cx="1910060" cy="764024"/>
            <a:chOff x="3443242" y="152461"/>
            <a:chExt cx="1910060" cy="764024"/>
          </a:xfrm>
          <a:solidFill>
            <a:schemeClr val="bg2"/>
          </a:solidFill>
          <a:effectLst/>
          <a:scene3d>
            <a:camera prst="orthographicFront">
              <a:rot lat="0" lon="0" rev="0"/>
            </a:camera>
            <a:lightRig rig="balanced" dir="t">
              <a:rot lat="0" lon="0" rev="8700000"/>
            </a:lightRig>
          </a:scene3d>
        </p:grpSpPr>
        <p:sp>
          <p:nvSpPr>
            <p:cNvPr id="55" name="Chevron 54"/>
            <p:cNvSpPr/>
            <p:nvPr/>
          </p:nvSpPr>
          <p:spPr>
            <a:xfrm rot="10800000">
              <a:off x="3443242"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56" name="Chevron 10"/>
            <p:cNvSpPr/>
            <p:nvPr/>
          </p:nvSpPr>
          <p:spPr>
            <a:xfrm rot="21600000">
              <a:off x="3825254"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ظرفیت محدود</a:t>
              </a:r>
              <a:endParaRPr lang="fa-IR" sz="2100" kern="1200" dirty="0">
                <a:latin typeface="Adobe Arabic" panose="02040503050201020203" pitchFamily="18" charset="-78"/>
                <a:cs typeface="Adobe Arabic" panose="02040503050201020203" pitchFamily="18" charset="-78"/>
              </a:endParaRPr>
            </a:p>
          </p:txBody>
        </p:sp>
      </p:grpSp>
      <p:grpSp>
        <p:nvGrpSpPr>
          <p:cNvPr id="57" name="Group 56"/>
          <p:cNvGrpSpPr/>
          <p:nvPr/>
        </p:nvGrpSpPr>
        <p:grpSpPr>
          <a:xfrm>
            <a:off x="2755473" y="94814"/>
            <a:ext cx="1910060" cy="764024"/>
            <a:chOff x="1724188" y="152461"/>
            <a:chExt cx="1910060" cy="764024"/>
          </a:xfrm>
          <a:solidFill>
            <a:schemeClr val="bg2"/>
          </a:solidFill>
          <a:effectLst/>
          <a:scene3d>
            <a:camera prst="orthographicFront">
              <a:rot lat="0" lon="0" rev="0"/>
            </a:camera>
            <a:lightRig rig="balanced" dir="t">
              <a:rot lat="0" lon="0" rev="8700000"/>
            </a:lightRig>
          </a:scene3d>
        </p:grpSpPr>
        <p:sp>
          <p:nvSpPr>
            <p:cNvPr id="58" name="Chevron 57"/>
            <p:cNvSpPr/>
            <p:nvPr/>
          </p:nvSpPr>
          <p:spPr>
            <a:xfrm rot="10800000">
              <a:off x="1724188"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59" name="Chevron 12"/>
            <p:cNvSpPr/>
            <p:nvPr/>
          </p:nvSpPr>
          <p:spPr>
            <a:xfrm rot="21600000">
              <a:off x="2106200"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تعادلی</a:t>
              </a:r>
              <a:endParaRPr lang="fa-IR" sz="2100" kern="1200" dirty="0">
                <a:latin typeface="Adobe Arabic" panose="02040503050201020203" pitchFamily="18" charset="-78"/>
                <a:cs typeface="Adobe Arabic" panose="02040503050201020203" pitchFamily="18" charset="-78"/>
              </a:endParaRPr>
            </a:p>
          </p:txBody>
        </p:sp>
      </p:grpSp>
      <p:grpSp>
        <p:nvGrpSpPr>
          <p:cNvPr id="60" name="Group 59"/>
          <p:cNvGrpSpPr/>
          <p:nvPr/>
        </p:nvGrpSpPr>
        <p:grpSpPr>
          <a:xfrm>
            <a:off x="1036419" y="94814"/>
            <a:ext cx="1910060" cy="764024"/>
            <a:chOff x="5134" y="152461"/>
            <a:chExt cx="1910060" cy="764024"/>
          </a:xfrm>
          <a:solidFill>
            <a:schemeClr val="bg2"/>
          </a:solidFill>
          <a:effectLst/>
          <a:scene3d>
            <a:camera prst="orthographicFront">
              <a:rot lat="0" lon="0" rev="0"/>
            </a:camera>
            <a:lightRig rig="balanced" dir="t">
              <a:rot lat="0" lon="0" rev="8700000"/>
            </a:lightRig>
          </a:scene3d>
        </p:grpSpPr>
        <p:sp>
          <p:nvSpPr>
            <p:cNvPr id="61" name="Chevron 60"/>
            <p:cNvSpPr/>
            <p:nvPr/>
          </p:nvSpPr>
          <p:spPr>
            <a:xfrm rot="10800000">
              <a:off x="5134"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62" name="Chevron 14"/>
            <p:cNvSpPr/>
            <p:nvPr/>
          </p:nvSpPr>
          <p:spPr>
            <a:xfrm rot="21600000">
              <a:off x="387146"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بهینه سازی سیستم</a:t>
              </a:r>
              <a:endParaRPr lang="fa-IR" sz="2100" kern="1200" dirty="0">
                <a:latin typeface="Adobe Arabic" panose="02040503050201020203" pitchFamily="18" charset="-78"/>
                <a:cs typeface="Adobe Arabic" panose="02040503050201020203" pitchFamily="18" charset="-78"/>
              </a:endParaRPr>
            </a:p>
          </p:txBody>
        </p:sp>
      </p:grpSp>
      <p:grpSp>
        <p:nvGrpSpPr>
          <p:cNvPr id="63" name="Group 62"/>
          <p:cNvGrpSpPr/>
          <p:nvPr/>
        </p:nvGrpSpPr>
        <p:grpSpPr>
          <a:xfrm>
            <a:off x="7912635"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64" name="Chevron 63"/>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65"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کامل یا هیچ</a:t>
              </a:r>
              <a:endParaRPr lang="fa-IR" sz="2100" kern="1200" dirty="0">
                <a:latin typeface="Adobe Arabic" panose="02040503050201020203" pitchFamily="18" charset="-78"/>
                <a:cs typeface="Adobe Arabic" panose="02040503050201020203" pitchFamily="18" charset="-78"/>
              </a:endParaRPr>
            </a:p>
          </p:txBody>
        </p:sp>
      </p:grpSp>
    </p:spTree>
    <p:extLst>
      <p:ext uri="{BB962C8B-B14F-4D97-AF65-F5344CB8AC3E}">
        <p14:creationId xmlns:p14="http://schemas.microsoft.com/office/powerpoint/2010/main" val="21033688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126787" y="1506827"/>
            <a:ext cx="10515600" cy="4765184"/>
          </a:xfrm>
        </p:spPr>
        <p:txBody>
          <a:bodyPr>
            <a:noAutofit/>
          </a:bodyPr>
          <a:lstStyle/>
          <a:p>
            <a:pPr marL="0" indent="0" algn="just">
              <a:lnSpc>
                <a:spcPct val="150000"/>
              </a:lnSpc>
              <a:buNone/>
            </a:pPr>
            <a:r>
              <a:rPr lang="fa-IR" sz="2000" dirty="0" smtClean="0">
                <a:cs typeface="B Homa" panose="00000400000000000000" pitchFamily="2" charset="-78"/>
              </a:rPr>
              <a:t>الگوی جریانی که در اصل اول واردراپ صدق کند اغلب جریان تعادل استفاده کننده (</a:t>
            </a:r>
            <a:r>
              <a:rPr lang="en-US" sz="2000" dirty="0" smtClean="0">
                <a:cs typeface="B Homa" panose="00000400000000000000" pitchFamily="2" charset="-78"/>
              </a:rPr>
              <a:t>UE</a:t>
            </a:r>
            <a:r>
              <a:rPr lang="fa-IR" sz="2000" dirty="0" smtClean="0">
                <a:cs typeface="B Homa" panose="00000400000000000000" pitchFamily="2" charset="-78"/>
              </a:rPr>
              <a:t>) </a:t>
            </a:r>
            <a:r>
              <a:rPr lang="en-US" sz="2000" dirty="0" smtClean="0">
                <a:cs typeface="B Homa" panose="00000400000000000000" pitchFamily="2" charset="-78"/>
              </a:rPr>
              <a:t> </a:t>
            </a:r>
            <a:r>
              <a:rPr lang="fa-IR" sz="2000" dirty="0" smtClean="0">
                <a:cs typeface="B Homa" panose="00000400000000000000" pitchFamily="2" charset="-78"/>
              </a:rPr>
              <a:t>یا در قیاس با تعادل تصادفی ، جریان تعادل قطعی استفاده کنندگان (</a:t>
            </a:r>
            <a:r>
              <a:rPr lang="en-US" sz="2000" dirty="0" smtClean="0">
                <a:cs typeface="B Homa" panose="00000400000000000000" pitchFamily="2" charset="-78"/>
              </a:rPr>
              <a:t>DUE</a:t>
            </a:r>
            <a:r>
              <a:rPr lang="fa-IR" sz="2000" dirty="0" smtClean="0">
                <a:cs typeface="B Homa" panose="00000400000000000000" pitchFamily="2" charset="-78"/>
              </a:rPr>
              <a:t>) نامیده می شود.تخصیص قطعی ترافیک که تاکنون به شکل گسترده ای توسط محققان در این زمینه مورد استفاده قرار گرفته است، بر اساس معیار </a:t>
            </a:r>
            <a:r>
              <a:rPr lang="en-US" sz="2000" dirty="0" smtClean="0">
                <a:cs typeface="B Homa" panose="00000400000000000000" pitchFamily="2" charset="-78"/>
              </a:rPr>
              <a:t>UE</a:t>
            </a:r>
            <a:r>
              <a:rPr lang="fa-IR" sz="2000" dirty="0" smtClean="0">
                <a:cs typeface="B Homa" panose="00000400000000000000" pitchFamily="2" charset="-78"/>
              </a:rPr>
              <a:t> پایه گذاری شده است.اما همانطور که تاکنون توسط بسیاری از محققان هم بحث شده است مدل تخصیص قطعی به لحاظ رفتاری چندان انعطاف پذیر نیست و به طور ضمنی فرضیات محدود کننده ای نیز با خود به همراه دارد.فرضیات اساسی این روش به صورت زیر است :</a:t>
            </a:r>
          </a:p>
          <a:p>
            <a:pPr marL="0" indent="0" algn="just">
              <a:lnSpc>
                <a:spcPct val="150000"/>
              </a:lnSpc>
              <a:buNone/>
            </a:pPr>
            <a:endParaRPr lang="fa-IR" sz="2000" dirty="0" smtClean="0">
              <a:cs typeface="B Homa" panose="00000400000000000000" pitchFamily="2" charset="-78"/>
            </a:endParaRPr>
          </a:p>
          <a:p>
            <a:pPr marL="0" indent="0" algn="just">
              <a:buNone/>
            </a:pPr>
            <a:r>
              <a:rPr lang="fa-IR" sz="2000" dirty="0" smtClean="0">
                <a:cs typeface="B Homa" panose="00000400000000000000" pitchFamily="2" charset="-78"/>
              </a:rPr>
              <a:t>1- استفاده کنندگان از شبکه اطلاعات کامل در مورد مسیر های شبکه دارند.</a:t>
            </a:r>
          </a:p>
          <a:p>
            <a:pPr marL="0" indent="0" algn="just">
              <a:buNone/>
            </a:pPr>
            <a:r>
              <a:rPr lang="fa-IR" sz="2000" dirty="0" smtClean="0">
                <a:cs typeface="B Homa" panose="00000400000000000000" pitchFamily="2" charset="-78"/>
              </a:rPr>
              <a:t>2- استفاده کنندگان از شبکه مسیری را انتخاب می کنند که زمان سفر یا هزینه سفرشان را مینیمم کند.</a:t>
            </a:r>
          </a:p>
          <a:p>
            <a:pPr marL="0" indent="0" algn="just">
              <a:buNone/>
            </a:pPr>
            <a:r>
              <a:rPr lang="fa-IR" sz="2000" dirty="0" smtClean="0">
                <a:cs typeface="B Homa" panose="00000400000000000000" pitchFamily="2" charset="-78"/>
              </a:rPr>
              <a:t>3- استفاده کنندگان از شبکه ارزیابی یکسانی از گزینه های موجود دارند.</a:t>
            </a:r>
          </a:p>
          <a:p>
            <a:pPr marL="0" indent="0" algn="just">
              <a:buNone/>
            </a:pPr>
            <a:r>
              <a:rPr lang="fa-IR" sz="2000" dirty="0" smtClean="0">
                <a:cs typeface="B Homa" panose="00000400000000000000" pitchFamily="2" charset="-78"/>
              </a:rPr>
              <a:t>4- زمان سفر در هر کمان فقط تابعی از حجم ترافیک در آن کمان است و مستقل از حجم ترافیک در سایر کمان ها می باشد.</a:t>
            </a:r>
          </a:p>
          <a:p>
            <a:pPr marL="0" indent="0" algn="just">
              <a:buNone/>
            </a:pPr>
            <a:r>
              <a:rPr lang="fa-IR" sz="2000" dirty="0" smtClean="0">
                <a:cs typeface="B Homa" panose="00000400000000000000" pitchFamily="2" charset="-78"/>
              </a:rPr>
              <a:t>5- توابع زمان سفر ، توابعی مثبت و صعودی می باشند.</a:t>
            </a:r>
            <a:endParaRPr lang="fa-IR" sz="2000" dirty="0">
              <a:cs typeface="B Homa" panose="00000400000000000000" pitchFamily="2" charset="-78"/>
            </a:endParaRPr>
          </a:p>
        </p:txBody>
      </p:sp>
      <p:grpSp>
        <p:nvGrpSpPr>
          <p:cNvPr id="27" name="Group 26"/>
          <p:cNvGrpSpPr/>
          <p:nvPr/>
        </p:nvGrpSpPr>
        <p:grpSpPr>
          <a:xfrm>
            <a:off x="9690173"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28" name="Chevron 27"/>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29"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a:t>
              </a:r>
              <a:endParaRPr lang="fa-IR" sz="2100" kern="1200" dirty="0">
                <a:latin typeface="Adobe Arabic" panose="02040503050201020203" pitchFamily="18" charset="-78"/>
                <a:cs typeface="Adobe Arabic" panose="02040503050201020203" pitchFamily="18" charset="-78"/>
              </a:endParaRPr>
            </a:p>
          </p:txBody>
        </p:sp>
      </p:grpSp>
      <p:grpSp>
        <p:nvGrpSpPr>
          <p:cNvPr id="30" name="Group 29"/>
          <p:cNvGrpSpPr/>
          <p:nvPr/>
        </p:nvGrpSpPr>
        <p:grpSpPr>
          <a:xfrm>
            <a:off x="2759597" y="94807"/>
            <a:ext cx="1910060" cy="764024"/>
            <a:chOff x="5162296" y="152461"/>
            <a:chExt cx="1910060" cy="764024"/>
          </a:xfrm>
          <a:solidFill>
            <a:schemeClr val="bg2"/>
          </a:solidFill>
          <a:effectLst/>
          <a:scene3d>
            <a:camera prst="orthographicFront">
              <a:rot lat="0" lon="0" rev="0"/>
            </a:camera>
            <a:lightRig rig="contrasting" dir="t">
              <a:rot lat="0" lon="0" rev="7800000"/>
            </a:lightRig>
          </a:scene3d>
        </p:grpSpPr>
        <p:sp>
          <p:nvSpPr>
            <p:cNvPr id="31" name="Chevron 30"/>
            <p:cNvSpPr/>
            <p:nvPr/>
          </p:nvSpPr>
          <p:spPr>
            <a:xfrm rot="10800000">
              <a:off x="5162296" y="152461"/>
              <a:ext cx="1910060" cy="764024"/>
            </a:xfrm>
            <a:prstGeom prst="chevron">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sp>
        <p:sp>
          <p:nvSpPr>
            <p:cNvPr id="32" name="Chevron 8"/>
            <p:cNvSpPr/>
            <p:nvPr/>
          </p:nvSpPr>
          <p:spPr>
            <a:xfrm rot="21600000">
              <a:off x="5544308" y="152461"/>
              <a:ext cx="1146036" cy="764024"/>
            </a:xfrm>
            <a:prstGeom prst="rect">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a:lnSpc>
                  <a:spcPct val="90000"/>
                </a:lnSpc>
                <a:spcBef>
                  <a:spcPct val="0"/>
                </a:spcBef>
                <a:spcAft>
                  <a:spcPct val="35000"/>
                </a:spcAft>
              </a:pPr>
              <a:r>
                <a:rPr lang="fa-IR" sz="2100" dirty="0" smtClean="0">
                  <a:latin typeface="Adobe Arabic" panose="02040503050201020203" pitchFamily="18" charset="-78"/>
                  <a:cs typeface="Adobe Arabic" panose="02040503050201020203" pitchFamily="18" charset="-78"/>
                </a:rPr>
                <a:t>تخصیص تعادلی</a:t>
              </a:r>
              <a:endParaRPr lang="fa-IR" sz="2100" dirty="0">
                <a:latin typeface="Adobe Arabic" panose="02040503050201020203" pitchFamily="18" charset="-78"/>
                <a:cs typeface="Adobe Arabic" panose="02040503050201020203" pitchFamily="18" charset="-78"/>
              </a:endParaRPr>
            </a:p>
          </p:txBody>
        </p:sp>
      </p:grpSp>
      <p:grpSp>
        <p:nvGrpSpPr>
          <p:cNvPr id="33" name="Group 32"/>
          <p:cNvGrpSpPr/>
          <p:nvPr/>
        </p:nvGrpSpPr>
        <p:grpSpPr>
          <a:xfrm>
            <a:off x="6149534" y="94809"/>
            <a:ext cx="1910060" cy="764024"/>
            <a:chOff x="3443242" y="152461"/>
            <a:chExt cx="1910060" cy="764024"/>
          </a:xfrm>
          <a:solidFill>
            <a:schemeClr val="bg2"/>
          </a:solidFill>
          <a:effectLst/>
          <a:scene3d>
            <a:camera prst="orthographicFront">
              <a:rot lat="0" lon="0" rev="0"/>
            </a:camera>
            <a:lightRig rig="balanced" dir="t">
              <a:rot lat="0" lon="0" rev="8700000"/>
            </a:lightRig>
          </a:scene3d>
        </p:grpSpPr>
        <p:sp>
          <p:nvSpPr>
            <p:cNvPr id="34" name="Chevron 33"/>
            <p:cNvSpPr/>
            <p:nvPr/>
          </p:nvSpPr>
          <p:spPr>
            <a:xfrm rot="10800000">
              <a:off x="3443242"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5" name="Chevron 10"/>
            <p:cNvSpPr/>
            <p:nvPr/>
          </p:nvSpPr>
          <p:spPr>
            <a:xfrm rot="21600000">
              <a:off x="3825254"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جزیی</a:t>
              </a:r>
              <a:endParaRPr lang="fa-IR" sz="2100" kern="1200" dirty="0">
                <a:latin typeface="Adobe Arabic" panose="02040503050201020203" pitchFamily="18" charset="-78"/>
                <a:cs typeface="Adobe Arabic" panose="02040503050201020203" pitchFamily="18" charset="-78"/>
              </a:endParaRPr>
            </a:p>
          </p:txBody>
        </p:sp>
      </p:grpSp>
      <p:grpSp>
        <p:nvGrpSpPr>
          <p:cNvPr id="36" name="Group 35"/>
          <p:cNvGrpSpPr/>
          <p:nvPr/>
        </p:nvGrpSpPr>
        <p:grpSpPr>
          <a:xfrm>
            <a:off x="4428590" y="94807"/>
            <a:ext cx="1910060" cy="764024"/>
            <a:chOff x="1724188" y="152461"/>
            <a:chExt cx="1910060" cy="764024"/>
          </a:xfrm>
          <a:solidFill>
            <a:schemeClr val="bg2"/>
          </a:solidFill>
          <a:effectLst/>
          <a:scene3d>
            <a:camera prst="orthographicFront">
              <a:rot lat="0" lon="0" rev="0"/>
            </a:camera>
            <a:lightRig rig="balanced" dir="t">
              <a:rot lat="0" lon="0" rev="8700000"/>
            </a:lightRig>
          </a:scene3d>
        </p:grpSpPr>
        <p:sp>
          <p:nvSpPr>
            <p:cNvPr id="37" name="Chevron 36"/>
            <p:cNvSpPr/>
            <p:nvPr/>
          </p:nvSpPr>
          <p:spPr>
            <a:xfrm rot="10800000">
              <a:off x="1724188"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8" name="Chevron 12"/>
            <p:cNvSpPr/>
            <p:nvPr/>
          </p:nvSpPr>
          <p:spPr>
            <a:xfrm rot="21600000">
              <a:off x="2106200"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ظرفیت محدود</a:t>
              </a:r>
              <a:endParaRPr lang="fa-IR" sz="2100" kern="1200" dirty="0">
                <a:latin typeface="Adobe Arabic" panose="02040503050201020203" pitchFamily="18" charset="-78"/>
                <a:cs typeface="Adobe Arabic" panose="02040503050201020203" pitchFamily="18" charset="-78"/>
              </a:endParaRPr>
            </a:p>
          </p:txBody>
        </p:sp>
      </p:grpSp>
      <p:grpSp>
        <p:nvGrpSpPr>
          <p:cNvPr id="39" name="Group 38"/>
          <p:cNvGrpSpPr/>
          <p:nvPr/>
        </p:nvGrpSpPr>
        <p:grpSpPr>
          <a:xfrm>
            <a:off x="1036419" y="94814"/>
            <a:ext cx="1910060" cy="764024"/>
            <a:chOff x="5134" y="152461"/>
            <a:chExt cx="1910060" cy="764024"/>
          </a:xfrm>
          <a:solidFill>
            <a:schemeClr val="bg2"/>
          </a:solidFill>
          <a:effectLst/>
          <a:scene3d>
            <a:camera prst="orthographicFront">
              <a:rot lat="0" lon="0" rev="0"/>
            </a:camera>
            <a:lightRig rig="balanced" dir="t">
              <a:rot lat="0" lon="0" rev="8700000"/>
            </a:lightRig>
          </a:scene3d>
        </p:grpSpPr>
        <p:sp>
          <p:nvSpPr>
            <p:cNvPr id="40" name="Chevron 39"/>
            <p:cNvSpPr/>
            <p:nvPr/>
          </p:nvSpPr>
          <p:spPr>
            <a:xfrm rot="10800000">
              <a:off x="5134"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1" name="Chevron 14"/>
            <p:cNvSpPr/>
            <p:nvPr/>
          </p:nvSpPr>
          <p:spPr>
            <a:xfrm rot="21600000">
              <a:off x="387146"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بهینه سازی سیستم</a:t>
              </a:r>
              <a:endParaRPr lang="fa-IR" sz="2100" kern="1200" dirty="0">
                <a:latin typeface="Adobe Arabic" panose="02040503050201020203" pitchFamily="18" charset="-78"/>
                <a:cs typeface="Adobe Arabic" panose="02040503050201020203" pitchFamily="18" charset="-78"/>
              </a:endParaRPr>
            </a:p>
          </p:txBody>
        </p:sp>
      </p:grpSp>
      <p:grpSp>
        <p:nvGrpSpPr>
          <p:cNvPr id="42" name="Group 41"/>
          <p:cNvGrpSpPr/>
          <p:nvPr/>
        </p:nvGrpSpPr>
        <p:grpSpPr>
          <a:xfrm>
            <a:off x="7912635"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43" name="Chevron 42"/>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4"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کامل یا هیچ</a:t>
              </a:r>
              <a:endParaRPr lang="fa-IR" sz="2100" kern="1200" dirty="0">
                <a:latin typeface="Adobe Arabic" panose="02040503050201020203" pitchFamily="18" charset="-78"/>
                <a:cs typeface="Adobe Arabic" panose="02040503050201020203" pitchFamily="18" charset="-78"/>
              </a:endParaRPr>
            </a:p>
          </p:txBody>
        </p:sp>
      </p:grpSp>
    </p:spTree>
    <p:extLst>
      <p:ext uri="{BB962C8B-B14F-4D97-AF65-F5344CB8AC3E}">
        <p14:creationId xmlns:p14="http://schemas.microsoft.com/office/powerpoint/2010/main" val="1885105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ontent Placeholder 2"/>
          <p:cNvSpPr>
            <a:spLocks noGrp="1"/>
          </p:cNvSpPr>
          <p:nvPr>
            <p:ph idx="1"/>
          </p:nvPr>
        </p:nvSpPr>
        <p:spPr>
          <a:xfrm>
            <a:off x="1317793" y="1532585"/>
            <a:ext cx="10515600" cy="4752305"/>
          </a:xfrm>
        </p:spPr>
        <p:txBody>
          <a:bodyPr>
            <a:noAutofit/>
          </a:bodyPr>
          <a:lstStyle/>
          <a:p>
            <a:r>
              <a:rPr lang="fa-IR" sz="1800" dirty="0" smtClean="0">
                <a:latin typeface="Adobe Arabic" panose="02040503050201020203" pitchFamily="18" charset="-78"/>
                <a:cs typeface="B Homa" panose="00000400000000000000" pitchFamily="2" charset="-78"/>
              </a:rPr>
              <a:t>همیشه یک نوع رابطه متقابل بین عرضه و تقاضا وجود دارد که برآیند آن ، </a:t>
            </a:r>
            <a:r>
              <a:rPr lang="fa-IR" sz="1800" dirty="0" smtClean="0">
                <a:solidFill>
                  <a:srgbClr val="0000CC"/>
                </a:solidFill>
                <a:latin typeface="Adobe Arabic" panose="02040503050201020203" pitchFamily="18" charset="-78"/>
                <a:cs typeface="B Homa" panose="00000400000000000000" pitchFamily="2" charset="-78"/>
              </a:rPr>
              <a:t>جریان تعادلی ترافیک در سامانه </a:t>
            </a:r>
            <a:r>
              <a:rPr lang="fa-IR" sz="1800" dirty="0" smtClean="0">
                <a:latin typeface="Adobe Arabic" panose="02040503050201020203" pitchFamily="18" charset="-78"/>
                <a:cs typeface="B Homa" panose="00000400000000000000" pitchFamily="2" charset="-78"/>
              </a:rPr>
              <a:t>است ؛ به این ترتیب که از یک سو کاربران سامانه حمل و نقل (مولفه تقاضا) سعی دارند تا از امکانات حمل و نقلی موجود (مولفه عرضه) به نحوی استفاده کنند تا هزینه ها کمینه و منافعشان بیشینه شود.از سویی دیگر ، با استفاده بیشتر از امکانات سامانه به علت شلوغی و ازدحام هزینه ها اضافه خواهد شد.جریانی از جابه جایی که با در نظر گرفتن دو عامل و مولفه بالا به وجود آید ، یک جریان تعادلی و همچنین روش تعیین و به دست آوردن چنین جریانی ، تخصیص ترافیک نامیده می شود.</a:t>
            </a:r>
          </a:p>
          <a:p>
            <a:endParaRPr lang="fa-IR" sz="1800" dirty="0">
              <a:latin typeface="Adobe Arabic" panose="02040503050201020203" pitchFamily="18" charset="-78"/>
              <a:cs typeface="B Homa" panose="00000400000000000000" pitchFamily="2" charset="-78"/>
            </a:endParaRPr>
          </a:p>
          <a:p>
            <a:r>
              <a:rPr lang="fa-IR" sz="1800" b="1" dirty="0" smtClean="0">
                <a:solidFill>
                  <a:srgbClr val="0000CC"/>
                </a:solidFill>
                <a:latin typeface="Adobe Arabic" panose="02040503050201020203" pitchFamily="18" charset="-78"/>
                <a:cs typeface="B Homa" panose="00000400000000000000" pitchFamily="2" charset="-78"/>
              </a:rPr>
              <a:t>قانون تعادل استفاده کننده (</a:t>
            </a:r>
            <a:r>
              <a:rPr lang="en-US" sz="1800" b="1" dirty="0" smtClean="0">
                <a:solidFill>
                  <a:srgbClr val="0000CC"/>
                </a:solidFill>
                <a:latin typeface="Adobe Arabic" panose="02040503050201020203" pitchFamily="18" charset="-78"/>
                <a:cs typeface="B Homa" panose="00000400000000000000" pitchFamily="2" charset="-78"/>
              </a:rPr>
              <a:t>UE</a:t>
            </a:r>
            <a:r>
              <a:rPr lang="fa-IR" sz="1800" b="1" dirty="0" smtClean="0">
                <a:solidFill>
                  <a:srgbClr val="0000CC"/>
                </a:solidFill>
                <a:latin typeface="Adobe Arabic" panose="02040503050201020203" pitchFamily="18" charset="-78"/>
                <a:cs typeface="B Homa" panose="00000400000000000000" pitchFamily="2" charset="-78"/>
              </a:rPr>
              <a:t>)</a:t>
            </a:r>
            <a:r>
              <a:rPr lang="fa-IR" sz="1800" dirty="0" smtClean="0">
                <a:latin typeface="Adobe Arabic" panose="02040503050201020203" pitchFamily="18" charset="-78"/>
                <a:cs typeface="B Homa" panose="00000400000000000000" pitchFamily="2" charset="-78"/>
              </a:rPr>
              <a:t> در حالت کلی به صورت زیر بیان می شود : </a:t>
            </a:r>
            <a:r>
              <a:rPr lang="fa-IR" sz="2000" dirty="0" smtClean="0">
                <a:solidFill>
                  <a:srgbClr val="0000CC"/>
                </a:solidFill>
                <a:latin typeface="Adobe Arabic" panose="02040503050201020203" pitchFamily="18" charset="-78"/>
                <a:cs typeface="B Homa" panose="00000400000000000000" pitchFamily="2" charset="-78"/>
              </a:rPr>
              <a:t>« در شرایط تعادل هیچ استفاده کننده ای نمی تواند با تغییر یک جانبه ی انتخاب یا تصمیمش مطلوبیت خود را افزایش دهد.»</a:t>
            </a:r>
          </a:p>
          <a:p>
            <a:r>
              <a:rPr lang="fa-IR" sz="1800" dirty="0" smtClean="0">
                <a:latin typeface="Adobe Arabic" panose="02040503050201020203" pitchFamily="18" charset="-78"/>
                <a:cs typeface="B Homa" panose="00000400000000000000" pitchFamily="2" charset="-78"/>
              </a:rPr>
              <a:t>چنانچه </a:t>
            </a:r>
            <a:r>
              <a:rPr lang="fa-IR" sz="1800" dirty="0" smtClean="0">
                <a:solidFill>
                  <a:srgbClr val="0000CC"/>
                </a:solidFill>
                <a:latin typeface="Adobe Arabic" panose="02040503050201020203" pitchFamily="18" charset="-78"/>
                <a:cs typeface="B Homa" panose="00000400000000000000" pitchFamily="2" charset="-78"/>
              </a:rPr>
              <a:t>زمان سفر </a:t>
            </a:r>
            <a:r>
              <a:rPr lang="fa-IR" sz="1800" dirty="0" smtClean="0">
                <a:latin typeface="Adobe Arabic" panose="02040503050201020203" pitchFamily="18" charset="-78"/>
                <a:cs typeface="B Homa" panose="00000400000000000000" pitchFamily="2" charset="-78"/>
              </a:rPr>
              <a:t>به عنوان یگانه معیار مطلوبیت یا سطح سرویس در انتخاب مسیر فرض شود ، قانون کلی مذکور به </a:t>
            </a:r>
            <a:r>
              <a:rPr lang="fa-IR" sz="1800" b="1" dirty="0" smtClean="0">
                <a:solidFill>
                  <a:srgbClr val="0000CC"/>
                </a:solidFill>
                <a:latin typeface="Adobe Arabic" panose="02040503050201020203" pitchFamily="18" charset="-78"/>
                <a:cs typeface="B Homa" panose="00000400000000000000" pitchFamily="2" charset="-78"/>
              </a:rPr>
              <a:t>قانون مشهور تعادل استفاده کننده واردراپ </a:t>
            </a:r>
            <a:r>
              <a:rPr lang="fa-IR" sz="1800" dirty="0" smtClean="0">
                <a:latin typeface="Adobe Arabic" panose="02040503050201020203" pitchFamily="18" charset="-78"/>
                <a:cs typeface="B Homa" panose="00000400000000000000" pitchFamily="2" charset="-78"/>
              </a:rPr>
              <a:t>تبدیل خواهد شد. </a:t>
            </a:r>
            <a:r>
              <a:rPr lang="fa-IR" sz="2000" dirty="0" smtClean="0">
                <a:solidFill>
                  <a:srgbClr val="0000CC"/>
                </a:solidFill>
                <a:latin typeface="Adobe Arabic" panose="02040503050201020203" pitchFamily="18" charset="-78"/>
                <a:cs typeface="B Homa" panose="00000400000000000000" pitchFamily="2" charset="-78"/>
              </a:rPr>
              <a:t>« در حالت تعادل هیچ مسافری نمی تواند زمان سفر خود را با تغییر یک جانبه ی مسیر بهبود (کاهش) دهد.»</a:t>
            </a:r>
          </a:p>
          <a:p>
            <a:r>
              <a:rPr lang="fa-IR" sz="1800" dirty="0" smtClean="0">
                <a:latin typeface="Adobe Arabic" panose="02040503050201020203" pitchFamily="18" charset="-78"/>
                <a:cs typeface="B Homa" panose="00000400000000000000" pitchFamily="2" charset="-78"/>
              </a:rPr>
              <a:t>واردراپ برای آنکه بتواند قانون فوق را در قالب فرمول بندی ریاضی ارائه دهد ، آن را در قالب عبارات زیر بیان نموده که اغلب به آن </a:t>
            </a:r>
            <a:r>
              <a:rPr lang="fa-IR" sz="1800" b="1" dirty="0" smtClean="0">
                <a:solidFill>
                  <a:srgbClr val="0000CC"/>
                </a:solidFill>
                <a:latin typeface="Adobe Arabic" panose="02040503050201020203" pitchFamily="18" charset="-78"/>
                <a:cs typeface="B Homa" panose="00000400000000000000" pitchFamily="2" charset="-78"/>
              </a:rPr>
              <a:t>اصل اول واردراپ </a:t>
            </a:r>
            <a:r>
              <a:rPr lang="fa-IR" sz="1800" dirty="0" smtClean="0">
                <a:latin typeface="Adobe Arabic" panose="02040503050201020203" pitchFamily="18" charset="-78"/>
                <a:cs typeface="B Homa" panose="00000400000000000000" pitchFamily="2" charset="-78"/>
              </a:rPr>
              <a:t>هم گفته می شود : </a:t>
            </a:r>
            <a:r>
              <a:rPr lang="fa-IR" sz="2000" dirty="0" smtClean="0">
                <a:solidFill>
                  <a:srgbClr val="0000CC"/>
                </a:solidFill>
                <a:latin typeface="Adobe Arabic" panose="02040503050201020203" pitchFamily="18" charset="-78"/>
                <a:cs typeface="B Homa" panose="00000400000000000000" pitchFamily="2" charset="-78"/>
              </a:rPr>
              <a:t>« در حالت تعادل شبکه ، زمان سفر در همه ی مسیر های استفاده شده با یکدیگر مساوی و کمتر از زمان سفری است که توسط یک وسیله منفرد در هر یک از مسیر های استفاده نشده تجربه خواهد شد.»</a:t>
            </a:r>
          </a:p>
          <a:p>
            <a:endParaRPr lang="fa-IR" sz="2000" dirty="0">
              <a:solidFill>
                <a:srgbClr val="0000CC"/>
              </a:solidFill>
              <a:latin typeface="Adobe Arabic" panose="02040503050201020203" pitchFamily="18" charset="-78"/>
              <a:cs typeface="B Homa" panose="00000400000000000000" pitchFamily="2" charset="-78"/>
            </a:endParaRPr>
          </a:p>
        </p:txBody>
      </p:sp>
      <p:grpSp>
        <p:nvGrpSpPr>
          <p:cNvPr id="25" name="Group 24"/>
          <p:cNvGrpSpPr/>
          <p:nvPr/>
        </p:nvGrpSpPr>
        <p:grpSpPr>
          <a:xfrm>
            <a:off x="9690173"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26" name="Chevron 25"/>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27"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a:t>
              </a:r>
              <a:endParaRPr lang="fa-IR" sz="2100" kern="1200" dirty="0">
                <a:latin typeface="Adobe Arabic" panose="02040503050201020203" pitchFamily="18" charset="-78"/>
                <a:cs typeface="Adobe Arabic" panose="02040503050201020203" pitchFamily="18" charset="-78"/>
              </a:endParaRPr>
            </a:p>
          </p:txBody>
        </p:sp>
      </p:grpSp>
      <p:grpSp>
        <p:nvGrpSpPr>
          <p:cNvPr id="28" name="Group 27"/>
          <p:cNvGrpSpPr/>
          <p:nvPr/>
        </p:nvGrpSpPr>
        <p:grpSpPr>
          <a:xfrm>
            <a:off x="2759597" y="94807"/>
            <a:ext cx="1910060" cy="764024"/>
            <a:chOff x="5162296" y="152461"/>
            <a:chExt cx="1910060" cy="764024"/>
          </a:xfrm>
          <a:solidFill>
            <a:schemeClr val="bg2"/>
          </a:solidFill>
          <a:effectLst/>
          <a:scene3d>
            <a:camera prst="orthographicFront">
              <a:rot lat="0" lon="0" rev="0"/>
            </a:camera>
            <a:lightRig rig="contrasting" dir="t">
              <a:rot lat="0" lon="0" rev="7800000"/>
            </a:lightRig>
          </a:scene3d>
        </p:grpSpPr>
        <p:sp>
          <p:nvSpPr>
            <p:cNvPr id="29" name="Chevron 28"/>
            <p:cNvSpPr/>
            <p:nvPr/>
          </p:nvSpPr>
          <p:spPr>
            <a:xfrm rot="10800000">
              <a:off x="5162296" y="152461"/>
              <a:ext cx="1910060" cy="764024"/>
            </a:xfrm>
            <a:prstGeom prst="chevron">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sp>
        <p:sp>
          <p:nvSpPr>
            <p:cNvPr id="30" name="Chevron 8"/>
            <p:cNvSpPr/>
            <p:nvPr/>
          </p:nvSpPr>
          <p:spPr>
            <a:xfrm rot="21600000">
              <a:off x="5544308" y="152461"/>
              <a:ext cx="1146036" cy="764024"/>
            </a:xfrm>
            <a:prstGeom prst="rect">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a:lnSpc>
                  <a:spcPct val="90000"/>
                </a:lnSpc>
                <a:spcBef>
                  <a:spcPct val="0"/>
                </a:spcBef>
                <a:spcAft>
                  <a:spcPct val="35000"/>
                </a:spcAft>
              </a:pPr>
              <a:r>
                <a:rPr lang="fa-IR" sz="2100" dirty="0" smtClean="0">
                  <a:latin typeface="Adobe Arabic" panose="02040503050201020203" pitchFamily="18" charset="-78"/>
                  <a:cs typeface="Adobe Arabic" panose="02040503050201020203" pitchFamily="18" charset="-78"/>
                </a:rPr>
                <a:t>تخصیص تعادلی</a:t>
              </a:r>
              <a:endParaRPr lang="fa-IR" sz="2100" dirty="0">
                <a:latin typeface="Adobe Arabic" panose="02040503050201020203" pitchFamily="18" charset="-78"/>
                <a:cs typeface="Adobe Arabic" panose="02040503050201020203" pitchFamily="18" charset="-78"/>
              </a:endParaRPr>
            </a:p>
          </p:txBody>
        </p:sp>
      </p:grpSp>
      <p:grpSp>
        <p:nvGrpSpPr>
          <p:cNvPr id="31" name="Group 30"/>
          <p:cNvGrpSpPr/>
          <p:nvPr/>
        </p:nvGrpSpPr>
        <p:grpSpPr>
          <a:xfrm>
            <a:off x="6149534" y="94809"/>
            <a:ext cx="1910060" cy="764024"/>
            <a:chOff x="3443242" y="152461"/>
            <a:chExt cx="1910060" cy="764024"/>
          </a:xfrm>
          <a:solidFill>
            <a:schemeClr val="bg2"/>
          </a:solidFill>
          <a:effectLst/>
          <a:scene3d>
            <a:camera prst="orthographicFront">
              <a:rot lat="0" lon="0" rev="0"/>
            </a:camera>
            <a:lightRig rig="balanced" dir="t">
              <a:rot lat="0" lon="0" rev="8700000"/>
            </a:lightRig>
          </a:scene3d>
        </p:grpSpPr>
        <p:sp>
          <p:nvSpPr>
            <p:cNvPr id="32" name="Chevron 31"/>
            <p:cNvSpPr/>
            <p:nvPr/>
          </p:nvSpPr>
          <p:spPr>
            <a:xfrm rot="10800000">
              <a:off x="3443242"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3" name="Chevron 10"/>
            <p:cNvSpPr/>
            <p:nvPr/>
          </p:nvSpPr>
          <p:spPr>
            <a:xfrm rot="21600000">
              <a:off x="3825254"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جزیی</a:t>
              </a:r>
              <a:endParaRPr lang="fa-IR" sz="2100" kern="1200" dirty="0">
                <a:latin typeface="Adobe Arabic" panose="02040503050201020203" pitchFamily="18" charset="-78"/>
                <a:cs typeface="Adobe Arabic" panose="02040503050201020203" pitchFamily="18" charset="-78"/>
              </a:endParaRPr>
            </a:p>
          </p:txBody>
        </p:sp>
      </p:grpSp>
      <p:grpSp>
        <p:nvGrpSpPr>
          <p:cNvPr id="34" name="Group 33"/>
          <p:cNvGrpSpPr/>
          <p:nvPr/>
        </p:nvGrpSpPr>
        <p:grpSpPr>
          <a:xfrm>
            <a:off x="4428590" y="94807"/>
            <a:ext cx="1910060" cy="764024"/>
            <a:chOff x="1724188" y="152461"/>
            <a:chExt cx="1910060" cy="764024"/>
          </a:xfrm>
          <a:solidFill>
            <a:schemeClr val="bg2"/>
          </a:solidFill>
          <a:effectLst/>
          <a:scene3d>
            <a:camera prst="orthographicFront">
              <a:rot lat="0" lon="0" rev="0"/>
            </a:camera>
            <a:lightRig rig="balanced" dir="t">
              <a:rot lat="0" lon="0" rev="8700000"/>
            </a:lightRig>
          </a:scene3d>
        </p:grpSpPr>
        <p:sp>
          <p:nvSpPr>
            <p:cNvPr id="35" name="Chevron 34"/>
            <p:cNvSpPr/>
            <p:nvPr/>
          </p:nvSpPr>
          <p:spPr>
            <a:xfrm rot="10800000">
              <a:off x="1724188"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6" name="Chevron 12"/>
            <p:cNvSpPr/>
            <p:nvPr/>
          </p:nvSpPr>
          <p:spPr>
            <a:xfrm rot="21600000">
              <a:off x="2106200"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ظرفیت محدود</a:t>
              </a:r>
              <a:endParaRPr lang="fa-IR" sz="2100" kern="1200" dirty="0">
                <a:latin typeface="Adobe Arabic" panose="02040503050201020203" pitchFamily="18" charset="-78"/>
                <a:cs typeface="Adobe Arabic" panose="02040503050201020203" pitchFamily="18" charset="-78"/>
              </a:endParaRPr>
            </a:p>
          </p:txBody>
        </p:sp>
      </p:grpSp>
      <p:grpSp>
        <p:nvGrpSpPr>
          <p:cNvPr id="37" name="Group 36"/>
          <p:cNvGrpSpPr/>
          <p:nvPr/>
        </p:nvGrpSpPr>
        <p:grpSpPr>
          <a:xfrm>
            <a:off x="1036419" y="94814"/>
            <a:ext cx="1910060" cy="764024"/>
            <a:chOff x="5134" y="152461"/>
            <a:chExt cx="1910060" cy="764024"/>
          </a:xfrm>
          <a:solidFill>
            <a:schemeClr val="bg2"/>
          </a:solidFill>
          <a:effectLst/>
          <a:scene3d>
            <a:camera prst="orthographicFront">
              <a:rot lat="0" lon="0" rev="0"/>
            </a:camera>
            <a:lightRig rig="balanced" dir="t">
              <a:rot lat="0" lon="0" rev="8700000"/>
            </a:lightRig>
          </a:scene3d>
        </p:grpSpPr>
        <p:sp>
          <p:nvSpPr>
            <p:cNvPr id="38" name="Chevron 37"/>
            <p:cNvSpPr/>
            <p:nvPr/>
          </p:nvSpPr>
          <p:spPr>
            <a:xfrm rot="10800000">
              <a:off x="5134"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9" name="Chevron 14"/>
            <p:cNvSpPr/>
            <p:nvPr/>
          </p:nvSpPr>
          <p:spPr>
            <a:xfrm rot="21600000">
              <a:off x="387146"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بهینه سازی سیستم</a:t>
              </a:r>
              <a:endParaRPr lang="fa-IR" sz="2100" kern="1200" dirty="0">
                <a:latin typeface="Adobe Arabic" panose="02040503050201020203" pitchFamily="18" charset="-78"/>
                <a:cs typeface="Adobe Arabic" panose="02040503050201020203" pitchFamily="18" charset="-78"/>
              </a:endParaRPr>
            </a:p>
          </p:txBody>
        </p:sp>
      </p:grpSp>
      <p:grpSp>
        <p:nvGrpSpPr>
          <p:cNvPr id="40" name="Group 39"/>
          <p:cNvGrpSpPr/>
          <p:nvPr/>
        </p:nvGrpSpPr>
        <p:grpSpPr>
          <a:xfrm>
            <a:off x="7912635"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41" name="Chevron 40"/>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2"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کامل یا هیچ</a:t>
              </a:r>
              <a:endParaRPr lang="fa-IR" sz="2100" kern="1200" dirty="0">
                <a:latin typeface="Adobe Arabic" panose="02040503050201020203" pitchFamily="18" charset="-78"/>
                <a:cs typeface="Adobe Arabic" panose="02040503050201020203" pitchFamily="18" charset="-78"/>
              </a:endParaRPr>
            </a:p>
          </p:txBody>
        </p:sp>
      </p:grpSp>
    </p:spTree>
    <p:extLst>
      <p:ext uri="{BB962C8B-B14F-4D97-AF65-F5344CB8AC3E}">
        <p14:creationId xmlns:p14="http://schemas.microsoft.com/office/powerpoint/2010/main" val="23513452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18431" y="1650999"/>
            <a:ext cx="10018713" cy="3124201"/>
          </a:xfrm>
        </p:spPr>
        <p:txBody>
          <a:bodyPr>
            <a:normAutofit/>
          </a:bodyPr>
          <a:lstStyle/>
          <a:p>
            <a:pPr algn="just"/>
            <a:r>
              <a:rPr lang="fa-IR" sz="2800" dirty="0">
                <a:solidFill>
                  <a:srgbClr val="FF0000"/>
                </a:solidFill>
                <a:cs typeface="B Homa" panose="00000400000000000000" pitchFamily="2" charset="-78"/>
              </a:rPr>
              <a:t>روش محدودیت ظرفیت </a:t>
            </a:r>
            <a:endParaRPr lang="fa-IR" sz="2800" dirty="0" smtClean="0">
              <a:solidFill>
                <a:srgbClr val="FF0000"/>
              </a:solidFill>
              <a:cs typeface="B Homa" panose="00000400000000000000" pitchFamily="2" charset="-78"/>
            </a:endParaRPr>
          </a:p>
          <a:p>
            <a:pPr marL="0" indent="0" algn="just">
              <a:buNone/>
            </a:pPr>
            <a:r>
              <a:rPr lang="fa-IR" dirty="0" smtClean="0">
                <a:cs typeface="B Homa" panose="00000400000000000000" pitchFamily="2" charset="-78"/>
              </a:rPr>
              <a:t>روش </a:t>
            </a:r>
            <a:r>
              <a:rPr lang="fa-IR" dirty="0">
                <a:cs typeface="B Homa" panose="00000400000000000000" pitchFamily="2" charset="-78"/>
              </a:rPr>
              <a:t>محدودیت ظرفیت تلاش می کنند با استفاده از روش تخصيص همه یا هیچ و به روز رسانی زمان سفر در کمان ها بر اساس تابع تراكم (که بیانگر ظرفیت کمان است)، یک حل تعادلی تقریبی ارائه دهد. روش محدودیت ظرفیت به یک حل تعادلی همگرا نمی شود و دارای این مشکل است که نتایج آن به تعداد خاصی تکرار وابسته است، | به گونه ای که انجام یک تکرار بیشتر و یا کمتر تغیرات اساسی در نتایج این روش ایجاد می نماید</a:t>
            </a:r>
            <a:r>
              <a:rPr lang="fa-IR" dirty="0" smtClean="0">
                <a:cs typeface="B Homa" panose="00000400000000000000" pitchFamily="2" charset="-78"/>
              </a:rPr>
              <a:t>.</a:t>
            </a:r>
            <a:endParaRPr lang="fa-IR" dirty="0">
              <a:cs typeface="B Homa" panose="00000400000000000000" pitchFamily="2" charset="-78"/>
            </a:endParaRPr>
          </a:p>
        </p:txBody>
      </p:sp>
      <p:grpSp>
        <p:nvGrpSpPr>
          <p:cNvPr id="37" name="Group 36"/>
          <p:cNvGrpSpPr/>
          <p:nvPr/>
        </p:nvGrpSpPr>
        <p:grpSpPr>
          <a:xfrm>
            <a:off x="9690173"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38" name="Chevron 37"/>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9"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a:t>
              </a:r>
              <a:endParaRPr lang="fa-IR" sz="2100" kern="1200" dirty="0">
                <a:latin typeface="Adobe Arabic" panose="02040503050201020203" pitchFamily="18" charset="-78"/>
                <a:cs typeface="Adobe Arabic" panose="02040503050201020203" pitchFamily="18" charset="-78"/>
              </a:endParaRPr>
            </a:p>
          </p:txBody>
        </p:sp>
      </p:grpSp>
      <p:grpSp>
        <p:nvGrpSpPr>
          <p:cNvPr id="40" name="Group 39"/>
          <p:cNvGrpSpPr/>
          <p:nvPr/>
        </p:nvGrpSpPr>
        <p:grpSpPr>
          <a:xfrm>
            <a:off x="4445285" y="94809"/>
            <a:ext cx="1910060" cy="764024"/>
            <a:chOff x="5162296" y="152461"/>
            <a:chExt cx="1910060" cy="764024"/>
          </a:xfrm>
          <a:solidFill>
            <a:schemeClr val="bg2"/>
          </a:solidFill>
          <a:effectLst/>
          <a:scene3d>
            <a:camera prst="orthographicFront">
              <a:rot lat="0" lon="0" rev="0"/>
            </a:camera>
            <a:lightRig rig="contrasting" dir="t">
              <a:rot lat="0" lon="0" rev="7800000"/>
            </a:lightRig>
          </a:scene3d>
        </p:grpSpPr>
        <p:sp>
          <p:nvSpPr>
            <p:cNvPr id="41" name="Chevron 40"/>
            <p:cNvSpPr/>
            <p:nvPr/>
          </p:nvSpPr>
          <p:spPr>
            <a:xfrm rot="10800000">
              <a:off x="5162296" y="152461"/>
              <a:ext cx="1910060" cy="764024"/>
            </a:xfrm>
            <a:prstGeom prst="chevron">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sp>
        <p:sp>
          <p:nvSpPr>
            <p:cNvPr id="42" name="Chevron 8"/>
            <p:cNvSpPr/>
            <p:nvPr/>
          </p:nvSpPr>
          <p:spPr>
            <a:xfrm rot="21600000">
              <a:off x="5544308" y="152461"/>
              <a:ext cx="1146036" cy="764024"/>
            </a:xfrm>
            <a:prstGeom prst="rect">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a:lnSpc>
                  <a:spcPct val="90000"/>
                </a:lnSpc>
                <a:spcBef>
                  <a:spcPct val="0"/>
                </a:spcBef>
                <a:spcAft>
                  <a:spcPct val="35000"/>
                </a:spcAft>
              </a:pPr>
              <a:r>
                <a:rPr lang="fa-IR" sz="2100" dirty="0">
                  <a:latin typeface="Adobe Arabic" panose="02040503050201020203" pitchFamily="18" charset="-78"/>
                  <a:cs typeface="Adobe Arabic" panose="02040503050201020203" pitchFamily="18" charset="-78"/>
                </a:rPr>
                <a:t>تخصیص ظرفیت محدود</a:t>
              </a:r>
            </a:p>
          </p:txBody>
        </p:sp>
      </p:grpSp>
      <p:grpSp>
        <p:nvGrpSpPr>
          <p:cNvPr id="43" name="Group 42"/>
          <p:cNvGrpSpPr/>
          <p:nvPr/>
        </p:nvGrpSpPr>
        <p:grpSpPr>
          <a:xfrm>
            <a:off x="6149534" y="94809"/>
            <a:ext cx="1910060" cy="764024"/>
            <a:chOff x="3443242" y="152461"/>
            <a:chExt cx="1910060" cy="764024"/>
          </a:xfrm>
          <a:solidFill>
            <a:schemeClr val="bg2"/>
          </a:solidFill>
          <a:effectLst/>
          <a:scene3d>
            <a:camera prst="orthographicFront">
              <a:rot lat="0" lon="0" rev="0"/>
            </a:camera>
            <a:lightRig rig="balanced" dir="t">
              <a:rot lat="0" lon="0" rev="8700000"/>
            </a:lightRig>
          </a:scene3d>
        </p:grpSpPr>
        <p:sp>
          <p:nvSpPr>
            <p:cNvPr id="44" name="Chevron 43"/>
            <p:cNvSpPr/>
            <p:nvPr/>
          </p:nvSpPr>
          <p:spPr>
            <a:xfrm rot="10800000">
              <a:off x="3443242"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5" name="Chevron 10"/>
            <p:cNvSpPr/>
            <p:nvPr/>
          </p:nvSpPr>
          <p:spPr>
            <a:xfrm rot="21600000">
              <a:off x="3825254"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جزیی</a:t>
              </a:r>
              <a:endParaRPr lang="fa-IR" sz="2100" kern="1200" dirty="0">
                <a:latin typeface="Adobe Arabic" panose="02040503050201020203" pitchFamily="18" charset="-78"/>
                <a:cs typeface="Adobe Arabic" panose="02040503050201020203" pitchFamily="18" charset="-78"/>
              </a:endParaRPr>
            </a:p>
          </p:txBody>
        </p:sp>
      </p:grpSp>
      <p:grpSp>
        <p:nvGrpSpPr>
          <p:cNvPr id="46" name="Group 45"/>
          <p:cNvGrpSpPr/>
          <p:nvPr/>
        </p:nvGrpSpPr>
        <p:grpSpPr>
          <a:xfrm>
            <a:off x="2755473" y="94814"/>
            <a:ext cx="1910060" cy="764024"/>
            <a:chOff x="1724188" y="152461"/>
            <a:chExt cx="1910060" cy="764024"/>
          </a:xfrm>
          <a:solidFill>
            <a:schemeClr val="bg2"/>
          </a:solidFill>
          <a:effectLst/>
          <a:scene3d>
            <a:camera prst="orthographicFront">
              <a:rot lat="0" lon="0" rev="0"/>
            </a:camera>
            <a:lightRig rig="balanced" dir="t">
              <a:rot lat="0" lon="0" rev="8700000"/>
            </a:lightRig>
          </a:scene3d>
        </p:grpSpPr>
        <p:sp>
          <p:nvSpPr>
            <p:cNvPr id="47" name="Chevron 46"/>
            <p:cNvSpPr/>
            <p:nvPr/>
          </p:nvSpPr>
          <p:spPr>
            <a:xfrm rot="10800000">
              <a:off x="1724188"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8" name="Chevron 12"/>
            <p:cNvSpPr/>
            <p:nvPr/>
          </p:nvSpPr>
          <p:spPr>
            <a:xfrm rot="21600000">
              <a:off x="2106200"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تعادلی</a:t>
              </a:r>
              <a:endParaRPr lang="fa-IR" sz="2100" kern="1200" dirty="0">
                <a:latin typeface="Adobe Arabic" panose="02040503050201020203" pitchFamily="18" charset="-78"/>
                <a:cs typeface="Adobe Arabic" panose="02040503050201020203" pitchFamily="18" charset="-78"/>
              </a:endParaRPr>
            </a:p>
          </p:txBody>
        </p:sp>
      </p:grpSp>
      <p:grpSp>
        <p:nvGrpSpPr>
          <p:cNvPr id="49" name="Group 48"/>
          <p:cNvGrpSpPr/>
          <p:nvPr/>
        </p:nvGrpSpPr>
        <p:grpSpPr>
          <a:xfrm>
            <a:off x="1036419" y="94814"/>
            <a:ext cx="1910060" cy="764024"/>
            <a:chOff x="5134" y="152461"/>
            <a:chExt cx="1910060" cy="764024"/>
          </a:xfrm>
          <a:solidFill>
            <a:schemeClr val="bg2"/>
          </a:solidFill>
          <a:effectLst/>
          <a:scene3d>
            <a:camera prst="orthographicFront">
              <a:rot lat="0" lon="0" rev="0"/>
            </a:camera>
            <a:lightRig rig="balanced" dir="t">
              <a:rot lat="0" lon="0" rev="8700000"/>
            </a:lightRig>
          </a:scene3d>
        </p:grpSpPr>
        <p:sp>
          <p:nvSpPr>
            <p:cNvPr id="50" name="Chevron 49"/>
            <p:cNvSpPr/>
            <p:nvPr/>
          </p:nvSpPr>
          <p:spPr>
            <a:xfrm rot="10800000">
              <a:off x="5134"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51" name="Chevron 14"/>
            <p:cNvSpPr/>
            <p:nvPr/>
          </p:nvSpPr>
          <p:spPr>
            <a:xfrm rot="21600000">
              <a:off x="387146"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بهینه سازی سیستم</a:t>
              </a:r>
              <a:endParaRPr lang="fa-IR" sz="2100" kern="1200" dirty="0">
                <a:latin typeface="Adobe Arabic" panose="02040503050201020203" pitchFamily="18" charset="-78"/>
                <a:cs typeface="Adobe Arabic" panose="02040503050201020203" pitchFamily="18" charset="-78"/>
              </a:endParaRPr>
            </a:p>
          </p:txBody>
        </p:sp>
      </p:grpSp>
      <p:grpSp>
        <p:nvGrpSpPr>
          <p:cNvPr id="52" name="Group 51"/>
          <p:cNvGrpSpPr/>
          <p:nvPr/>
        </p:nvGrpSpPr>
        <p:grpSpPr>
          <a:xfrm>
            <a:off x="7912635"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53" name="Chevron 52"/>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54"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کامل یا هیچ</a:t>
              </a:r>
              <a:endParaRPr lang="fa-IR" sz="2100" kern="1200" dirty="0">
                <a:latin typeface="Adobe Arabic" panose="02040503050201020203" pitchFamily="18" charset="-78"/>
                <a:cs typeface="Adobe Arabic" panose="02040503050201020203" pitchFamily="18" charset="-78"/>
              </a:endParaRPr>
            </a:p>
          </p:txBody>
        </p:sp>
      </p:grpSp>
    </p:spTree>
    <p:extLst>
      <p:ext uri="{BB962C8B-B14F-4D97-AF65-F5344CB8AC3E}">
        <p14:creationId xmlns:p14="http://schemas.microsoft.com/office/powerpoint/2010/main" val="41691688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4238" y="1094227"/>
            <a:ext cx="10542709" cy="5265941"/>
          </a:xfrm>
          <a:prstGeom prst="rect">
            <a:avLst/>
          </a:prstGeom>
        </p:spPr>
      </p:pic>
      <p:grpSp>
        <p:nvGrpSpPr>
          <p:cNvPr id="42" name="Group 41"/>
          <p:cNvGrpSpPr/>
          <p:nvPr/>
        </p:nvGrpSpPr>
        <p:grpSpPr>
          <a:xfrm>
            <a:off x="9690173"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43" name="Chevron 42"/>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4"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a:t>
              </a:r>
              <a:endParaRPr lang="fa-IR" sz="2100" kern="1200" dirty="0">
                <a:latin typeface="Adobe Arabic" panose="02040503050201020203" pitchFamily="18" charset="-78"/>
                <a:cs typeface="Adobe Arabic" panose="02040503050201020203" pitchFamily="18" charset="-78"/>
              </a:endParaRPr>
            </a:p>
          </p:txBody>
        </p:sp>
      </p:grpSp>
      <p:grpSp>
        <p:nvGrpSpPr>
          <p:cNvPr id="45" name="Group 44"/>
          <p:cNvGrpSpPr/>
          <p:nvPr/>
        </p:nvGrpSpPr>
        <p:grpSpPr>
          <a:xfrm>
            <a:off x="2759597" y="94807"/>
            <a:ext cx="1910060" cy="764024"/>
            <a:chOff x="5162296" y="152461"/>
            <a:chExt cx="1910060" cy="764024"/>
          </a:xfrm>
          <a:solidFill>
            <a:schemeClr val="bg2"/>
          </a:solidFill>
          <a:effectLst/>
          <a:scene3d>
            <a:camera prst="orthographicFront">
              <a:rot lat="0" lon="0" rev="0"/>
            </a:camera>
            <a:lightRig rig="contrasting" dir="t">
              <a:rot lat="0" lon="0" rev="7800000"/>
            </a:lightRig>
          </a:scene3d>
        </p:grpSpPr>
        <p:sp>
          <p:nvSpPr>
            <p:cNvPr id="46" name="Chevron 45"/>
            <p:cNvSpPr/>
            <p:nvPr/>
          </p:nvSpPr>
          <p:spPr>
            <a:xfrm rot="10800000">
              <a:off x="5162296" y="152461"/>
              <a:ext cx="1910060" cy="764024"/>
            </a:xfrm>
            <a:prstGeom prst="chevron">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sp>
        <p:sp>
          <p:nvSpPr>
            <p:cNvPr id="47" name="Chevron 8"/>
            <p:cNvSpPr/>
            <p:nvPr/>
          </p:nvSpPr>
          <p:spPr>
            <a:xfrm rot="21600000">
              <a:off x="5544308" y="152461"/>
              <a:ext cx="1146036" cy="764024"/>
            </a:xfrm>
            <a:prstGeom prst="rect">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a:lnSpc>
                  <a:spcPct val="90000"/>
                </a:lnSpc>
                <a:spcBef>
                  <a:spcPct val="0"/>
                </a:spcBef>
                <a:spcAft>
                  <a:spcPct val="35000"/>
                </a:spcAft>
              </a:pPr>
              <a:r>
                <a:rPr lang="fa-IR" sz="2100" dirty="0" smtClean="0">
                  <a:latin typeface="Adobe Arabic" panose="02040503050201020203" pitchFamily="18" charset="-78"/>
                  <a:cs typeface="Adobe Arabic" panose="02040503050201020203" pitchFamily="18" charset="-78"/>
                </a:rPr>
                <a:t>تخصیص تعادلی</a:t>
              </a:r>
              <a:endParaRPr lang="fa-IR" sz="2100" dirty="0">
                <a:latin typeface="Adobe Arabic" panose="02040503050201020203" pitchFamily="18" charset="-78"/>
                <a:cs typeface="Adobe Arabic" panose="02040503050201020203" pitchFamily="18" charset="-78"/>
              </a:endParaRPr>
            </a:p>
          </p:txBody>
        </p:sp>
      </p:grpSp>
      <p:grpSp>
        <p:nvGrpSpPr>
          <p:cNvPr id="48" name="Group 47"/>
          <p:cNvGrpSpPr/>
          <p:nvPr/>
        </p:nvGrpSpPr>
        <p:grpSpPr>
          <a:xfrm>
            <a:off x="6149534" y="94809"/>
            <a:ext cx="1910060" cy="764024"/>
            <a:chOff x="3443242" y="152461"/>
            <a:chExt cx="1910060" cy="764024"/>
          </a:xfrm>
          <a:solidFill>
            <a:schemeClr val="bg2"/>
          </a:solidFill>
          <a:effectLst/>
          <a:scene3d>
            <a:camera prst="orthographicFront">
              <a:rot lat="0" lon="0" rev="0"/>
            </a:camera>
            <a:lightRig rig="balanced" dir="t">
              <a:rot lat="0" lon="0" rev="8700000"/>
            </a:lightRig>
          </a:scene3d>
        </p:grpSpPr>
        <p:sp>
          <p:nvSpPr>
            <p:cNvPr id="49" name="Chevron 48"/>
            <p:cNvSpPr/>
            <p:nvPr/>
          </p:nvSpPr>
          <p:spPr>
            <a:xfrm rot="10800000">
              <a:off x="3443242"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50" name="Chevron 10"/>
            <p:cNvSpPr/>
            <p:nvPr/>
          </p:nvSpPr>
          <p:spPr>
            <a:xfrm rot="21600000">
              <a:off x="3825254"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جزیی</a:t>
              </a:r>
              <a:endParaRPr lang="fa-IR" sz="2100" kern="1200" dirty="0">
                <a:latin typeface="Adobe Arabic" panose="02040503050201020203" pitchFamily="18" charset="-78"/>
                <a:cs typeface="Adobe Arabic" panose="02040503050201020203" pitchFamily="18" charset="-78"/>
              </a:endParaRPr>
            </a:p>
          </p:txBody>
        </p:sp>
      </p:grpSp>
      <p:grpSp>
        <p:nvGrpSpPr>
          <p:cNvPr id="51" name="Group 50"/>
          <p:cNvGrpSpPr/>
          <p:nvPr/>
        </p:nvGrpSpPr>
        <p:grpSpPr>
          <a:xfrm>
            <a:off x="4428590" y="94807"/>
            <a:ext cx="1910060" cy="764024"/>
            <a:chOff x="1724188" y="152461"/>
            <a:chExt cx="1910060" cy="764024"/>
          </a:xfrm>
          <a:solidFill>
            <a:schemeClr val="bg2"/>
          </a:solidFill>
          <a:effectLst/>
          <a:scene3d>
            <a:camera prst="orthographicFront">
              <a:rot lat="0" lon="0" rev="0"/>
            </a:camera>
            <a:lightRig rig="balanced" dir="t">
              <a:rot lat="0" lon="0" rev="8700000"/>
            </a:lightRig>
          </a:scene3d>
        </p:grpSpPr>
        <p:sp>
          <p:nvSpPr>
            <p:cNvPr id="52" name="Chevron 51"/>
            <p:cNvSpPr/>
            <p:nvPr/>
          </p:nvSpPr>
          <p:spPr>
            <a:xfrm rot="10800000">
              <a:off x="1724188"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53" name="Chevron 12"/>
            <p:cNvSpPr/>
            <p:nvPr/>
          </p:nvSpPr>
          <p:spPr>
            <a:xfrm rot="21600000">
              <a:off x="2106200"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ظرفیت محدود</a:t>
              </a:r>
              <a:endParaRPr lang="fa-IR" sz="2100" kern="1200" dirty="0">
                <a:latin typeface="Adobe Arabic" panose="02040503050201020203" pitchFamily="18" charset="-78"/>
                <a:cs typeface="Adobe Arabic" panose="02040503050201020203" pitchFamily="18" charset="-78"/>
              </a:endParaRPr>
            </a:p>
          </p:txBody>
        </p:sp>
      </p:grpSp>
      <p:grpSp>
        <p:nvGrpSpPr>
          <p:cNvPr id="54" name="Group 53"/>
          <p:cNvGrpSpPr/>
          <p:nvPr/>
        </p:nvGrpSpPr>
        <p:grpSpPr>
          <a:xfrm>
            <a:off x="1036419" y="94814"/>
            <a:ext cx="1910060" cy="764024"/>
            <a:chOff x="5134" y="152461"/>
            <a:chExt cx="1910060" cy="764024"/>
          </a:xfrm>
          <a:solidFill>
            <a:schemeClr val="bg2"/>
          </a:solidFill>
          <a:effectLst/>
          <a:scene3d>
            <a:camera prst="orthographicFront">
              <a:rot lat="0" lon="0" rev="0"/>
            </a:camera>
            <a:lightRig rig="balanced" dir="t">
              <a:rot lat="0" lon="0" rev="8700000"/>
            </a:lightRig>
          </a:scene3d>
        </p:grpSpPr>
        <p:sp>
          <p:nvSpPr>
            <p:cNvPr id="55" name="Chevron 54"/>
            <p:cNvSpPr/>
            <p:nvPr/>
          </p:nvSpPr>
          <p:spPr>
            <a:xfrm rot="10800000">
              <a:off x="5134"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56" name="Chevron 14"/>
            <p:cNvSpPr/>
            <p:nvPr/>
          </p:nvSpPr>
          <p:spPr>
            <a:xfrm rot="21600000">
              <a:off x="387146"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بهینه سازی سیستم</a:t>
              </a:r>
              <a:endParaRPr lang="fa-IR" sz="2100" kern="1200" dirty="0">
                <a:latin typeface="Adobe Arabic" panose="02040503050201020203" pitchFamily="18" charset="-78"/>
                <a:cs typeface="Adobe Arabic" panose="02040503050201020203" pitchFamily="18" charset="-78"/>
              </a:endParaRPr>
            </a:p>
          </p:txBody>
        </p:sp>
      </p:grpSp>
      <p:grpSp>
        <p:nvGrpSpPr>
          <p:cNvPr id="57" name="Group 56"/>
          <p:cNvGrpSpPr/>
          <p:nvPr/>
        </p:nvGrpSpPr>
        <p:grpSpPr>
          <a:xfrm>
            <a:off x="7912635"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58" name="Chevron 57"/>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59"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کامل یا هیچ</a:t>
              </a:r>
              <a:endParaRPr lang="fa-IR" sz="2100" kern="1200" dirty="0">
                <a:latin typeface="Adobe Arabic" panose="02040503050201020203" pitchFamily="18" charset="-78"/>
                <a:cs typeface="Adobe Arabic" panose="02040503050201020203" pitchFamily="18" charset="-78"/>
              </a:endParaRPr>
            </a:p>
          </p:txBody>
        </p:sp>
      </p:grpSp>
    </p:spTree>
    <p:extLst>
      <p:ext uri="{BB962C8B-B14F-4D97-AF65-F5344CB8AC3E}">
        <p14:creationId xmlns:p14="http://schemas.microsoft.com/office/powerpoint/2010/main" val="20041935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5133" y="1237595"/>
            <a:ext cx="10058400" cy="5029200"/>
          </a:xfrm>
          <a:prstGeom prst="rect">
            <a:avLst/>
          </a:prstGeom>
        </p:spPr>
      </p:pic>
      <p:grpSp>
        <p:nvGrpSpPr>
          <p:cNvPr id="24" name="Group 23"/>
          <p:cNvGrpSpPr/>
          <p:nvPr/>
        </p:nvGrpSpPr>
        <p:grpSpPr>
          <a:xfrm>
            <a:off x="9690173"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25" name="Chevron 24"/>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26"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a:t>
              </a:r>
              <a:endParaRPr lang="fa-IR" sz="2100" kern="1200" dirty="0">
                <a:latin typeface="Adobe Arabic" panose="02040503050201020203" pitchFamily="18" charset="-78"/>
                <a:cs typeface="Adobe Arabic" panose="02040503050201020203" pitchFamily="18" charset="-78"/>
              </a:endParaRPr>
            </a:p>
          </p:txBody>
        </p:sp>
      </p:grpSp>
      <p:grpSp>
        <p:nvGrpSpPr>
          <p:cNvPr id="27" name="Group 26"/>
          <p:cNvGrpSpPr/>
          <p:nvPr/>
        </p:nvGrpSpPr>
        <p:grpSpPr>
          <a:xfrm>
            <a:off x="2759597" y="94807"/>
            <a:ext cx="1910060" cy="764024"/>
            <a:chOff x="5162296" y="152461"/>
            <a:chExt cx="1910060" cy="764024"/>
          </a:xfrm>
          <a:solidFill>
            <a:schemeClr val="bg2"/>
          </a:solidFill>
          <a:effectLst/>
          <a:scene3d>
            <a:camera prst="orthographicFront">
              <a:rot lat="0" lon="0" rev="0"/>
            </a:camera>
            <a:lightRig rig="contrasting" dir="t">
              <a:rot lat="0" lon="0" rev="7800000"/>
            </a:lightRig>
          </a:scene3d>
        </p:grpSpPr>
        <p:sp>
          <p:nvSpPr>
            <p:cNvPr id="28" name="Chevron 27"/>
            <p:cNvSpPr/>
            <p:nvPr/>
          </p:nvSpPr>
          <p:spPr>
            <a:xfrm rot="10800000">
              <a:off x="5162296" y="152461"/>
              <a:ext cx="1910060" cy="764024"/>
            </a:xfrm>
            <a:prstGeom prst="chevron">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sp>
        <p:sp>
          <p:nvSpPr>
            <p:cNvPr id="29" name="Chevron 8"/>
            <p:cNvSpPr/>
            <p:nvPr/>
          </p:nvSpPr>
          <p:spPr>
            <a:xfrm rot="21600000">
              <a:off x="5544308" y="152461"/>
              <a:ext cx="1146036" cy="764024"/>
            </a:xfrm>
            <a:prstGeom prst="rect">
              <a:avLst/>
            </a:prstGeom>
            <a:solidFill>
              <a:srgbClr val="19CEF2"/>
            </a:solidFill>
            <a:ln>
              <a:solidFill>
                <a:srgbClr val="1AD5FA"/>
              </a:solidFill>
              <a:prstDash val="lgDashDotDot"/>
            </a:ln>
            <a:effectLst/>
            <a:sp3d>
              <a:bevelT w="139700" h="1397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a:lnSpc>
                  <a:spcPct val="90000"/>
                </a:lnSpc>
                <a:spcBef>
                  <a:spcPct val="0"/>
                </a:spcBef>
                <a:spcAft>
                  <a:spcPct val="35000"/>
                </a:spcAft>
              </a:pPr>
              <a:r>
                <a:rPr lang="fa-IR" sz="2100" dirty="0" smtClean="0">
                  <a:latin typeface="Adobe Arabic" panose="02040503050201020203" pitchFamily="18" charset="-78"/>
                  <a:cs typeface="Adobe Arabic" panose="02040503050201020203" pitchFamily="18" charset="-78"/>
                </a:rPr>
                <a:t>تخصیص تعادلی</a:t>
              </a:r>
              <a:endParaRPr lang="fa-IR" sz="2100" dirty="0">
                <a:latin typeface="Adobe Arabic" panose="02040503050201020203" pitchFamily="18" charset="-78"/>
                <a:cs typeface="Adobe Arabic" panose="02040503050201020203" pitchFamily="18" charset="-78"/>
              </a:endParaRPr>
            </a:p>
          </p:txBody>
        </p:sp>
      </p:grpSp>
      <p:grpSp>
        <p:nvGrpSpPr>
          <p:cNvPr id="30" name="Group 29"/>
          <p:cNvGrpSpPr/>
          <p:nvPr/>
        </p:nvGrpSpPr>
        <p:grpSpPr>
          <a:xfrm>
            <a:off x="6149534" y="94809"/>
            <a:ext cx="1910060" cy="764024"/>
            <a:chOff x="3443242" y="152461"/>
            <a:chExt cx="1910060" cy="764024"/>
          </a:xfrm>
          <a:solidFill>
            <a:schemeClr val="bg2"/>
          </a:solidFill>
          <a:effectLst/>
          <a:scene3d>
            <a:camera prst="orthographicFront">
              <a:rot lat="0" lon="0" rev="0"/>
            </a:camera>
            <a:lightRig rig="balanced" dir="t">
              <a:rot lat="0" lon="0" rev="8700000"/>
            </a:lightRig>
          </a:scene3d>
        </p:grpSpPr>
        <p:sp>
          <p:nvSpPr>
            <p:cNvPr id="31" name="Chevron 30"/>
            <p:cNvSpPr/>
            <p:nvPr/>
          </p:nvSpPr>
          <p:spPr>
            <a:xfrm rot="10800000">
              <a:off x="3443242"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2" name="Chevron 10"/>
            <p:cNvSpPr/>
            <p:nvPr/>
          </p:nvSpPr>
          <p:spPr>
            <a:xfrm rot="21600000">
              <a:off x="3825254"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جزیی</a:t>
              </a:r>
              <a:endParaRPr lang="fa-IR" sz="2100" kern="1200" dirty="0">
                <a:latin typeface="Adobe Arabic" panose="02040503050201020203" pitchFamily="18" charset="-78"/>
                <a:cs typeface="Adobe Arabic" panose="02040503050201020203" pitchFamily="18" charset="-78"/>
              </a:endParaRPr>
            </a:p>
          </p:txBody>
        </p:sp>
      </p:grpSp>
      <p:grpSp>
        <p:nvGrpSpPr>
          <p:cNvPr id="33" name="Group 32"/>
          <p:cNvGrpSpPr/>
          <p:nvPr/>
        </p:nvGrpSpPr>
        <p:grpSpPr>
          <a:xfrm>
            <a:off x="4428590" y="94807"/>
            <a:ext cx="1910060" cy="764024"/>
            <a:chOff x="1724188" y="152461"/>
            <a:chExt cx="1910060" cy="764024"/>
          </a:xfrm>
          <a:solidFill>
            <a:schemeClr val="bg2"/>
          </a:solidFill>
          <a:effectLst/>
          <a:scene3d>
            <a:camera prst="orthographicFront">
              <a:rot lat="0" lon="0" rev="0"/>
            </a:camera>
            <a:lightRig rig="balanced" dir="t">
              <a:rot lat="0" lon="0" rev="8700000"/>
            </a:lightRig>
          </a:scene3d>
        </p:grpSpPr>
        <p:sp>
          <p:nvSpPr>
            <p:cNvPr id="34" name="Chevron 33"/>
            <p:cNvSpPr/>
            <p:nvPr/>
          </p:nvSpPr>
          <p:spPr>
            <a:xfrm rot="10800000">
              <a:off x="1724188"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5" name="Chevron 12"/>
            <p:cNvSpPr/>
            <p:nvPr/>
          </p:nvSpPr>
          <p:spPr>
            <a:xfrm rot="21600000">
              <a:off x="2106200"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ظرفیت محدود</a:t>
              </a:r>
              <a:endParaRPr lang="fa-IR" sz="2100" kern="1200" dirty="0">
                <a:latin typeface="Adobe Arabic" panose="02040503050201020203" pitchFamily="18" charset="-78"/>
                <a:cs typeface="Adobe Arabic" panose="02040503050201020203" pitchFamily="18" charset="-78"/>
              </a:endParaRPr>
            </a:p>
          </p:txBody>
        </p:sp>
      </p:grpSp>
      <p:grpSp>
        <p:nvGrpSpPr>
          <p:cNvPr id="36" name="Group 35"/>
          <p:cNvGrpSpPr/>
          <p:nvPr/>
        </p:nvGrpSpPr>
        <p:grpSpPr>
          <a:xfrm>
            <a:off x="1036419" y="94814"/>
            <a:ext cx="1910060" cy="764024"/>
            <a:chOff x="5134" y="152461"/>
            <a:chExt cx="1910060" cy="764024"/>
          </a:xfrm>
          <a:solidFill>
            <a:schemeClr val="bg2"/>
          </a:solidFill>
          <a:effectLst/>
          <a:scene3d>
            <a:camera prst="orthographicFront">
              <a:rot lat="0" lon="0" rev="0"/>
            </a:camera>
            <a:lightRig rig="balanced" dir="t">
              <a:rot lat="0" lon="0" rev="8700000"/>
            </a:lightRig>
          </a:scene3d>
        </p:grpSpPr>
        <p:sp>
          <p:nvSpPr>
            <p:cNvPr id="37" name="Chevron 36"/>
            <p:cNvSpPr/>
            <p:nvPr/>
          </p:nvSpPr>
          <p:spPr>
            <a:xfrm rot="10800000">
              <a:off x="5134"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38" name="Chevron 14"/>
            <p:cNvSpPr/>
            <p:nvPr/>
          </p:nvSpPr>
          <p:spPr>
            <a:xfrm rot="21600000">
              <a:off x="387146"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بهینه سازی سیستم</a:t>
              </a:r>
              <a:endParaRPr lang="fa-IR" sz="2100" kern="1200" dirty="0">
                <a:latin typeface="Adobe Arabic" panose="02040503050201020203" pitchFamily="18" charset="-78"/>
                <a:cs typeface="Adobe Arabic" panose="02040503050201020203" pitchFamily="18" charset="-78"/>
              </a:endParaRPr>
            </a:p>
          </p:txBody>
        </p:sp>
      </p:grpSp>
      <p:grpSp>
        <p:nvGrpSpPr>
          <p:cNvPr id="39" name="Group 38"/>
          <p:cNvGrpSpPr/>
          <p:nvPr/>
        </p:nvGrpSpPr>
        <p:grpSpPr>
          <a:xfrm>
            <a:off x="7912635" y="94814"/>
            <a:ext cx="1910060" cy="764024"/>
            <a:chOff x="6881351" y="152461"/>
            <a:chExt cx="1910060" cy="764024"/>
          </a:xfrm>
          <a:solidFill>
            <a:schemeClr val="bg2"/>
          </a:solidFill>
          <a:effectLst/>
          <a:scene3d>
            <a:camera prst="orthographicFront">
              <a:rot lat="0" lon="0" rev="0"/>
            </a:camera>
            <a:lightRig rig="balanced" dir="t">
              <a:rot lat="0" lon="0" rev="8700000"/>
            </a:lightRig>
          </a:scene3d>
        </p:grpSpPr>
        <p:sp>
          <p:nvSpPr>
            <p:cNvPr id="40" name="Chevron 39"/>
            <p:cNvSpPr/>
            <p:nvPr/>
          </p:nvSpPr>
          <p:spPr>
            <a:xfrm rot="10800000">
              <a:off x="6881351" y="152461"/>
              <a:ext cx="1910060" cy="764024"/>
            </a:xfrm>
            <a:prstGeom prst="chevron">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sp>
        <p:sp>
          <p:nvSpPr>
            <p:cNvPr id="41" name="Chevron 6"/>
            <p:cNvSpPr/>
            <p:nvPr/>
          </p:nvSpPr>
          <p:spPr>
            <a:xfrm rot="21600000">
              <a:off x="7263363" y="152461"/>
              <a:ext cx="1146036" cy="764024"/>
            </a:xfrm>
            <a:prstGeom prst="rect">
              <a:avLst/>
            </a:prstGeom>
            <a:grpFill/>
            <a:ln>
              <a:solidFill>
                <a:srgbClr val="1AD5FA"/>
              </a:solidFill>
              <a:prstDash val="solid"/>
            </a:ln>
            <a:effectLst>
              <a:outerShdw blurRad="44450" dist="27940" dir="5400000" algn="ctr">
                <a:srgbClr val="000000">
                  <a:alpha val="32000"/>
                </a:srgbClr>
              </a:outerShdw>
            </a:effectLst>
            <a:sp3d>
              <a:bevelT w="190500" h="38100"/>
            </a:sp3d>
          </p:spPr>
          <p:style>
            <a:lnRef idx="2">
              <a:schemeClr val="accent5"/>
            </a:lnRef>
            <a:fillRef idx="1">
              <a:schemeClr val="lt1"/>
            </a:fillRef>
            <a:effectRef idx="0">
              <a:schemeClr val="accent5"/>
            </a:effectRef>
            <a:fontRef idx="minor">
              <a:schemeClr val="dk1"/>
            </a:fontRef>
          </p:style>
          <p:txBody>
            <a:bodyPr spcFirstLastPara="0" vert="horz" wrap="square" lIns="28004" tIns="28004" rIns="84011" bIns="28004" numCol="1" spcCol="1270" anchor="ctr" anchorCtr="0">
              <a:noAutofit/>
            </a:bodyPr>
            <a:lstStyle/>
            <a:p>
              <a:pPr lvl="0" algn="ctr" defTabSz="933450" rtl="1">
                <a:lnSpc>
                  <a:spcPct val="90000"/>
                </a:lnSpc>
                <a:spcBef>
                  <a:spcPct val="0"/>
                </a:spcBef>
                <a:spcAft>
                  <a:spcPct val="35000"/>
                </a:spcAft>
              </a:pPr>
              <a:r>
                <a:rPr lang="fa-IR" sz="2100" kern="1200" dirty="0" smtClean="0">
                  <a:latin typeface="Adobe Arabic" panose="02040503050201020203" pitchFamily="18" charset="-78"/>
                  <a:cs typeface="Adobe Arabic" panose="02040503050201020203" pitchFamily="18" charset="-78"/>
                </a:rPr>
                <a:t>تخصیص کامل یا هیچ</a:t>
              </a:r>
              <a:endParaRPr lang="fa-IR" sz="2100" kern="1200" dirty="0">
                <a:latin typeface="Adobe Arabic" panose="02040503050201020203" pitchFamily="18" charset="-78"/>
                <a:cs typeface="Adobe Arabic" panose="02040503050201020203" pitchFamily="18" charset="-78"/>
              </a:endParaRPr>
            </a:p>
          </p:txBody>
        </p:sp>
      </p:grpSp>
    </p:spTree>
    <p:extLst>
      <p:ext uri="{BB962C8B-B14F-4D97-AF65-F5344CB8AC3E}">
        <p14:creationId xmlns:p14="http://schemas.microsoft.com/office/powerpoint/2010/main" val="35820795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2087</TotalTime>
  <Words>1182</Words>
  <Application>Microsoft Office PowerPoint</Application>
  <PresentationFormat>Widescreen</PresentationFormat>
  <Paragraphs>106</Paragraphs>
  <Slides>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Adobe Arabic</vt:lpstr>
      <vt:lpstr>Arial</vt:lpstr>
      <vt:lpstr>B Homa</vt:lpstr>
      <vt:lpstr>B Yekan</vt:lpstr>
      <vt:lpstr>Corbel</vt:lpstr>
      <vt:lpstr>Tahoma</vt:lpstr>
      <vt:lpstr>Parallax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اصل دوم واردراپ (بهینه سازی سیستم )</vt:lpstr>
      <vt:lpstr>منابع   مهندسی ترابری ، افندی زاده شهریار، رحیمی امیر مسعود ، 1379،دانشگاه علم و صنعت  مقاله مدل تخصیص ترافیک لوجیت ترکیب دوتایی چند رده ای با قابلیت ارزیابی و پیش بینی منافع استفاده از سیستم های اطلاع رسانی در شبکه حمل و نقل،حقانی میلاد، دانشگاه صنعتی شریف  مقاله تعیین تعداد بهینه اتصال بر اساس معیار نزدیکی نتایج به مشاهدات حجم در کمان : مطالعه موردی شهر مشهد، ممدوحی امیررضا ،ماهپور علیرضا ، دیندار محمد ، دانشگاه تربیت مدرس تهران  مقاله توسعه مفهوم کوتاه ترین درخت گسترش و کاربرد آن در تحلیل شبکه های حمل و نقل ، ممدوحی امیررضا ، ماهپور علیرضا ، یوسفی کیا محمد ، دانشگاه تربیت مدرس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88</cp:revision>
  <dcterms:created xsi:type="dcterms:W3CDTF">2017-12-19T11:47:33Z</dcterms:created>
  <dcterms:modified xsi:type="dcterms:W3CDTF">2019-10-24T11:24:12Z</dcterms:modified>
</cp:coreProperties>
</file>