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14"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0000"/>
    <a:srgbClr val="F2FFA7"/>
    <a:srgbClr val="FFFF05"/>
    <a:srgbClr val="FFDDB7"/>
    <a:srgbClr val="F8DCDC"/>
    <a:srgbClr val="F0B6B6"/>
    <a:srgbClr val="F9FCDC"/>
    <a:srgbClr val="F1F395"/>
    <a:srgbClr val="AAEA25"/>
    <a:srgbClr val="E4F5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9" autoAdjust="0"/>
    <p:restoredTop sz="94799" autoAdjust="0"/>
  </p:normalViewPr>
  <p:slideViewPr>
    <p:cSldViewPr>
      <p:cViewPr varScale="1">
        <p:scale>
          <a:sx n="80" d="100"/>
          <a:sy n="80" d="100"/>
        </p:scale>
        <p:origin x="978" y="78"/>
      </p:cViewPr>
      <p:guideLst>
        <p:guide orient="horz" pos="2160"/>
        <p:guide pos="2880"/>
      </p:guideLst>
    </p:cSldViewPr>
  </p:slideViewPr>
  <p:outlineViewPr>
    <p:cViewPr>
      <p:scale>
        <a:sx n="33" d="100"/>
        <a:sy n="33" d="100"/>
      </p:scale>
      <p:origin x="0" y="26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55F4A9-8EC7-4077-8095-BEF8A56344CA}" type="datetimeFigureOut">
              <a:rPr lang="en-US" smtClean="0"/>
              <a:t>10/24/2019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85592E1-ED14-4A5A-AB94-52F26DB27D42}" type="slidenum">
              <a:rPr lang="en-US" smtClean="0"/>
              <a:t>‹#›</a:t>
            </a:fld>
            <a:endParaRPr lang="en-US"/>
          </a:p>
        </p:txBody>
      </p:sp>
    </p:spTree>
    <p:extLst>
      <p:ext uri="{BB962C8B-B14F-4D97-AF65-F5344CB8AC3E}">
        <p14:creationId xmlns:p14="http://schemas.microsoft.com/office/powerpoint/2010/main" val="1921268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5D33370-1B5F-4C70-9DAB-32AB254C682B}" type="datetimeFigureOut">
              <a:rPr lang="fa-IR" smtClean="0"/>
              <a:t>25/02/1441</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62B3526-E1CC-4125-AF29-01E43E04C26F}" type="slidenum">
              <a:rPr lang="fa-IR" smtClean="0"/>
              <a:t>‹#›</a:t>
            </a:fld>
            <a:endParaRPr lang="fa-IR"/>
          </a:p>
        </p:txBody>
      </p:sp>
    </p:spTree>
    <p:extLst>
      <p:ext uri="{BB962C8B-B14F-4D97-AF65-F5344CB8AC3E}">
        <p14:creationId xmlns:p14="http://schemas.microsoft.com/office/powerpoint/2010/main" val="3188695954"/>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62B3526-E1CC-4125-AF29-01E43E04C26F}" type="slidenum">
              <a:rPr lang="fa-IR" smtClean="0"/>
              <a:t>1</a:t>
            </a:fld>
            <a:endParaRPr lang="fa-IR"/>
          </a:p>
        </p:txBody>
      </p:sp>
    </p:spTree>
    <p:extLst>
      <p:ext uri="{BB962C8B-B14F-4D97-AF65-F5344CB8AC3E}">
        <p14:creationId xmlns:p14="http://schemas.microsoft.com/office/powerpoint/2010/main" val="25518799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10</a:t>
            </a:fld>
            <a:endParaRPr lang="fa-IR"/>
          </a:p>
        </p:txBody>
      </p:sp>
    </p:spTree>
    <p:extLst>
      <p:ext uri="{BB962C8B-B14F-4D97-AF65-F5344CB8AC3E}">
        <p14:creationId xmlns:p14="http://schemas.microsoft.com/office/powerpoint/2010/main" val="67464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11</a:t>
            </a:fld>
            <a:endParaRPr lang="fa-IR"/>
          </a:p>
        </p:txBody>
      </p:sp>
    </p:spTree>
    <p:extLst>
      <p:ext uri="{BB962C8B-B14F-4D97-AF65-F5344CB8AC3E}">
        <p14:creationId xmlns:p14="http://schemas.microsoft.com/office/powerpoint/2010/main" val="3869400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12</a:t>
            </a:fld>
            <a:endParaRPr lang="fa-IR"/>
          </a:p>
        </p:txBody>
      </p:sp>
    </p:spTree>
    <p:extLst>
      <p:ext uri="{BB962C8B-B14F-4D97-AF65-F5344CB8AC3E}">
        <p14:creationId xmlns:p14="http://schemas.microsoft.com/office/powerpoint/2010/main" val="1904809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در این مقاله یک مدلی تحلیلی و الگوریتم برپایه مسیر برای مسئله تخصیص ترافیک دینامیکی پیشنهاد شد. که دارای کاربردهایی مختلف از جمله ارزیابی سیاستهای مدیریت هوشمند ترافیک در شبکههای بزرگ مقیاس است. اجرای الگوریتم برای شبکه ترافیکی شهر تهران همگرایی سریع آن را برای شبکههای بزرگ مقیاس نشان داد. جهت ارزیابی گزینههای تنظیم ساعات شروع کار" در شهر تهران، پنج پروفیل مختلف برای توزیع ۱۵ دقیقهای تقاضای ساعت اوج تهران تعریف و الگوریتم برای هر یک از آنها اجرا شد. براساس نتایج، کمترین زمان سفر کل شبکه مربوط به پروفیل توزیع یکنواخت تقاضا در ساعت اوج بود، و پس از آن پروفیلی که دارای یک اوج ترافیک در آخرین بازه (بازه چهارم) بود از حیث کل زمان سفر در در مرتبه دوم قرار گرفت. هر دوی این گزینهها برتر از پروفیل تقاضای وضع موجود بودند، و لذا ساعات شروع کار باید ترجیحا در جهت رسیدن به یکی از این دو پروفیل (ترجیحاً اولی) تنظیم شوند. همچنین، سیستم اطلاع رسانی به راننده در هنگام وقوع تصادف در تونل رسالت در مسیر شرق به غرب بزرگراه رسالت ارزیابی شد. سه سناریوی عدم وقوع تصادف (سناریوی پایه)، وقوع تصادف بدون اطلاع رسانی به راننده، و وقوع تصادف با اطلاع رسانی به راننده تعریف و در شرایط پروفیل تقاضای ۲ ارزیابی شدند. در سناریوی سوم، </a:t>
            </a:r>
            <a:r>
              <a:rPr lang="en-US" dirty="0" smtClean="0"/>
              <a:t>ATIS </a:t>
            </a:r>
            <a:r>
              <a:rPr lang="fa-IR" dirty="0" smtClean="0"/>
              <a:t>اطلاعات کاملی در مورد تصادف در اختیار همه رانندگان قرار داده و رانندگان در پاسخ به آن مسیرهای خود را عوض می کنند. نتایج نشان دادند که زمان سفر کل سیستم در صورت وقوع تصادف نسبت به سناریوی پایه افزایش می یابد، اما در صورت اطلاع رسانی به راننده مقدار ان بسیار کاهش یافته و بسیار نزدیک به سناریوی پایه میشود. این مثال کاربرد الگوریتم تخصیص دینامیکی پیشنهادی را برای ارزیابی سیستم مدیریت هوشمند ترافیک به خوبی نشان میدهد.</a:t>
            </a: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13</a:t>
            </a:fld>
            <a:endParaRPr lang="fa-IR"/>
          </a:p>
        </p:txBody>
      </p:sp>
    </p:spTree>
    <p:extLst>
      <p:ext uri="{BB962C8B-B14F-4D97-AF65-F5344CB8AC3E}">
        <p14:creationId xmlns:p14="http://schemas.microsoft.com/office/powerpoint/2010/main" val="2195891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14</a:t>
            </a:fld>
            <a:endParaRPr lang="fa-IR"/>
          </a:p>
        </p:txBody>
      </p:sp>
    </p:spTree>
    <p:extLst>
      <p:ext uri="{BB962C8B-B14F-4D97-AF65-F5344CB8AC3E}">
        <p14:creationId xmlns:p14="http://schemas.microsoft.com/office/powerpoint/2010/main" val="2575071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2</a:t>
            </a:fld>
            <a:endParaRPr lang="fa-IR"/>
          </a:p>
        </p:txBody>
      </p:sp>
    </p:spTree>
    <p:extLst>
      <p:ext uri="{BB962C8B-B14F-4D97-AF65-F5344CB8AC3E}">
        <p14:creationId xmlns:p14="http://schemas.microsoft.com/office/powerpoint/2010/main" val="3057045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 رفتار استفاده کنندگان از مسیرها، اولین بار توسط واردراپ شد. وی پیشنهاد کرد که زمان پیموده می شود مساوی و یا کمتر از زمان سفر آن مسیرهایی است که پیموده نشده است.</a:t>
            </a:r>
          </a:p>
          <a:p>
            <a:pPr marL="0" marR="0" indent="0" algn="r" defTabSz="914400" rtl="1" eaLnBrk="1" fontAlgn="auto" latinLnBrk="0" hangingPunct="1">
              <a:lnSpc>
                <a:spcPct val="100000"/>
              </a:lnSpc>
              <a:spcBef>
                <a:spcPts val="0"/>
              </a:spcBef>
              <a:spcAft>
                <a:spcPts val="0"/>
              </a:spcAft>
              <a:buClrTx/>
              <a:buSzTx/>
              <a:buFontTx/>
              <a:buNone/>
              <a:tabLst/>
              <a:defRPr/>
            </a:pPr>
            <a:endParaRPr lang="fa-IR" sz="1200" kern="1200" dirty="0" smtClean="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fa-IR" dirty="0" smtClean="0"/>
          </a:p>
          <a:p>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3</a:t>
            </a:fld>
            <a:endParaRPr lang="fa-IR"/>
          </a:p>
        </p:txBody>
      </p:sp>
    </p:spTree>
    <p:extLst>
      <p:ext uri="{BB962C8B-B14F-4D97-AF65-F5344CB8AC3E}">
        <p14:creationId xmlns:p14="http://schemas.microsoft.com/office/powerpoint/2010/main" val="2178189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 </a:t>
            </a:r>
            <a:r>
              <a:rPr lang="fa-IR" dirty="0" smtClean="0"/>
              <a:t>به روز رسانی هزینه لینک بر اساس جریان پیوند به روز شده با استفاده از عملکرد BRR</a:t>
            </a:r>
            <a:br>
              <a:rPr lang="fa-IR" dirty="0" smtClean="0"/>
            </a:br>
            <a:r>
              <a:rPr lang="fa-IR" dirty="0" smtClean="0"/>
              <a:t>یافتن کوتاهترین مسیر و جریان کمکی</a:t>
            </a:r>
            <a:br>
              <a:rPr lang="fa-IR" dirty="0" smtClean="0"/>
            </a:br>
            <a:r>
              <a:rPr lang="fa-IR" dirty="0" smtClean="0"/>
              <a:t>به روز رسانی جریان پیوند</a:t>
            </a:r>
            <a:br>
              <a:rPr lang="fa-IR" dirty="0" smtClean="0"/>
            </a:br>
            <a:r>
              <a:rPr lang="fa-IR" dirty="0" smtClean="0"/>
              <a:t>توقف معیار</a:t>
            </a:r>
            <a:br>
              <a:rPr lang="fa-IR" dirty="0" smtClean="0"/>
            </a:br>
            <a:r>
              <a:rPr lang="fa-IR" dirty="0" smtClean="0"/>
              <a:t>اگر برای همه مسیرهای مورد استفاده</a:t>
            </a:r>
          </a:p>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
            </a:r>
            <a:br>
              <a:rPr lang="fa-IR" dirty="0" smtClean="0"/>
            </a:br>
            <a:r>
              <a:rPr lang="fa-IR" dirty="0" smtClean="0"/>
              <a:t>شبیه سازی برای برآورد زمان سفر مختلف لینک</a:t>
            </a:r>
            <a:br>
              <a:rPr lang="fa-IR" dirty="0" smtClean="0"/>
            </a:br>
            <a:r>
              <a:rPr lang="fa-IR" dirty="0" smtClean="0"/>
              <a:t>پیدا کردن کوتاه ترین مسیر و جریان کمکی وابسته به زمان</a:t>
            </a:r>
            <a:br>
              <a:rPr lang="fa-IR" dirty="0" smtClean="0"/>
            </a:br>
            <a:r>
              <a:rPr lang="fa-IR" dirty="0" smtClean="0"/>
              <a:t>به روز رسانی مسیر مسیر اختصاص داده شده</a:t>
            </a:r>
            <a:endParaRPr lang="fa-IR" sz="1200" kern="1200" dirty="0" smtClean="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fa-IR" dirty="0" smtClean="0"/>
          </a:p>
          <a:p>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4</a:t>
            </a:fld>
            <a:endParaRPr lang="fa-IR"/>
          </a:p>
        </p:txBody>
      </p:sp>
    </p:spTree>
    <p:extLst>
      <p:ext uri="{BB962C8B-B14F-4D97-AF65-F5344CB8AC3E}">
        <p14:creationId xmlns:p14="http://schemas.microsoft.com/office/powerpoint/2010/main" val="3342495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5</a:t>
            </a:fld>
            <a:endParaRPr lang="fa-IR"/>
          </a:p>
        </p:txBody>
      </p:sp>
    </p:spTree>
    <p:extLst>
      <p:ext uri="{BB962C8B-B14F-4D97-AF65-F5344CB8AC3E}">
        <p14:creationId xmlns:p14="http://schemas.microsoft.com/office/powerpoint/2010/main" val="4047188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kern="1200" dirty="0" smtClean="0">
                <a:solidFill>
                  <a:schemeClr val="tx1"/>
                </a:solidFill>
                <a:effectLst/>
                <a:latin typeface="+mn-lt"/>
                <a:ea typeface="+mn-ea"/>
                <a:cs typeface="+mn-cs"/>
              </a:rPr>
              <a:t>. </a:t>
            </a:r>
            <a:r>
              <a:rPr lang="fa-IR" dirty="0" smtClean="0"/>
              <a:t>به روز رسانی هزینه لینک بر اساس جریان پیوند به روز شده با استفاده از عملکرد BRR</a:t>
            </a:r>
            <a:br>
              <a:rPr lang="fa-IR" dirty="0" smtClean="0"/>
            </a:br>
            <a:r>
              <a:rPr lang="fa-IR" dirty="0" smtClean="0"/>
              <a:t>یافتن کوتاهترین مسیر و جریان کمکی</a:t>
            </a:r>
            <a:br>
              <a:rPr lang="fa-IR" dirty="0" smtClean="0"/>
            </a:br>
            <a:r>
              <a:rPr lang="fa-IR" dirty="0" smtClean="0"/>
              <a:t>به روز رسانی جریان پیوند</a:t>
            </a:r>
            <a:br>
              <a:rPr lang="fa-IR" dirty="0" smtClean="0"/>
            </a:br>
            <a:r>
              <a:rPr lang="fa-IR" dirty="0" smtClean="0"/>
              <a:t>توقف معیار</a:t>
            </a:r>
            <a:br>
              <a:rPr lang="fa-IR" dirty="0" smtClean="0"/>
            </a:br>
            <a:r>
              <a:rPr lang="fa-IR" dirty="0" smtClean="0"/>
              <a:t>اگر برای همه مسیرهای مورد استفاده</a:t>
            </a:r>
          </a:p>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
            </a:r>
            <a:br>
              <a:rPr lang="fa-IR" dirty="0" smtClean="0"/>
            </a:br>
            <a:r>
              <a:rPr lang="fa-IR" dirty="0" smtClean="0"/>
              <a:t>شبیه سازی برای برآورد زمان سفر مختلف لینک</a:t>
            </a:r>
            <a:br>
              <a:rPr lang="fa-IR" dirty="0" smtClean="0"/>
            </a:br>
            <a:r>
              <a:rPr lang="fa-IR" dirty="0" smtClean="0"/>
              <a:t>پیدا کردن کوتاه ترین مسیر و جریان کمکی وابسته به زمان</a:t>
            </a:r>
            <a:br>
              <a:rPr lang="fa-IR" dirty="0" smtClean="0"/>
            </a:br>
            <a:r>
              <a:rPr lang="fa-IR" dirty="0" smtClean="0"/>
              <a:t>به روز رسانی مسیر مسیر اختصاص داده شده</a:t>
            </a:r>
            <a:endParaRPr lang="fa-IR" sz="1200" kern="1200" dirty="0" smtClean="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fa-IR" dirty="0" smtClean="0"/>
          </a:p>
          <a:p>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6</a:t>
            </a:fld>
            <a:endParaRPr lang="fa-IR"/>
          </a:p>
        </p:txBody>
      </p:sp>
    </p:spTree>
    <p:extLst>
      <p:ext uri="{BB962C8B-B14F-4D97-AF65-F5344CB8AC3E}">
        <p14:creationId xmlns:p14="http://schemas.microsoft.com/office/powerpoint/2010/main" val="2169444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7</a:t>
            </a:fld>
            <a:endParaRPr lang="fa-IR"/>
          </a:p>
        </p:txBody>
      </p:sp>
    </p:spTree>
    <p:extLst>
      <p:ext uri="{BB962C8B-B14F-4D97-AF65-F5344CB8AC3E}">
        <p14:creationId xmlns:p14="http://schemas.microsoft.com/office/powerpoint/2010/main" val="46345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8</a:t>
            </a:fld>
            <a:endParaRPr lang="fa-IR"/>
          </a:p>
        </p:txBody>
      </p:sp>
    </p:spTree>
    <p:extLst>
      <p:ext uri="{BB962C8B-B14F-4D97-AF65-F5344CB8AC3E}">
        <p14:creationId xmlns:p14="http://schemas.microsoft.com/office/powerpoint/2010/main" val="645821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2B3526-E1CC-4125-AF29-01E43E04C26F}" type="slidenum">
              <a:rPr lang="fa-IR" smtClean="0"/>
              <a:t>9</a:t>
            </a:fld>
            <a:endParaRPr lang="fa-IR"/>
          </a:p>
        </p:txBody>
      </p:sp>
    </p:spTree>
    <p:extLst>
      <p:ext uri="{BB962C8B-B14F-4D97-AF65-F5344CB8AC3E}">
        <p14:creationId xmlns:p14="http://schemas.microsoft.com/office/powerpoint/2010/main" val="3584773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62F17DB-6915-42B5-9C97-7BBB06F6F9B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83035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EAC3E89E-A78C-4A0F-9024-065D21F326E1}" type="datetime1">
              <a:rPr lang="en-US" smtClean="0"/>
              <a:t>10/24/2019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104582712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3E89E-A78C-4A0F-9024-065D21F326E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301003348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3E89E-A78C-4A0F-9024-065D21F326E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4556321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3E89E-A78C-4A0F-9024-065D21F326E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229626631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3E89E-A78C-4A0F-9024-065D21F326E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5703848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3E89E-A78C-4A0F-9024-065D21F326E1}"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113631860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F25793-AFB4-4F65-A76F-C545673111B6}"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518122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EE1F2D-DC15-44DC-AA36-EAFE865142EC}"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3403170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F6F324-3CE3-496B-8181-05A1511C3135}"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2947029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16FA7-BFFF-4B76-970C-AB9761814620}" type="datetime1">
              <a:rPr lang="en-US" smtClean="0"/>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803222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89EA10-1F89-420C-91C1-EE5CA2B163B2}" type="datetime1">
              <a:rPr lang="en-US" smtClean="0"/>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85103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B4D97B-C8E1-431D-A750-B9CF15131250}" type="datetime1">
              <a:rPr lang="en-US" smtClean="0"/>
              <a:t>10/24/2019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268710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A3CA7B4-6148-4F1D-A712-ABC5F58C4B77}" type="datetime1">
              <a:rPr lang="en-US" smtClean="0"/>
              <a:t>10/24/2019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74499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80868-5C1A-4EF3-87F3-0A584371A200}" type="datetime1">
              <a:rPr lang="en-US" smtClean="0"/>
              <a:t>10/24/2019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243614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01CD9-B79D-4C04-9D8A-D356B751FCEF}" type="datetime1">
              <a:rPr lang="en-US" smtClean="0"/>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420256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53DF51-EE77-4D82-9F0F-E67B9569846D}" type="datetime1">
              <a:rPr lang="en-US" smtClean="0"/>
              <a:t>10/24/2019</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endParaRPr lang="en-US" dirty="0"/>
          </a:p>
        </p:txBody>
      </p:sp>
      <p:sp>
        <p:nvSpPr>
          <p:cNvPr id="7" name="Slide Number Placeholder 6"/>
          <p:cNvSpPr>
            <a:spLocks noGrp="1"/>
          </p:cNvSpPr>
          <p:nvPr>
            <p:ph type="sldNum" sz="quarter" idx="12"/>
          </p:nvPr>
        </p:nvSpPr>
        <p:spPr/>
        <p:txBody>
          <a:bodyPr/>
          <a:lstStyle/>
          <a:p>
            <a:fld id="{3F72C40E-FCEB-4BB2-9CFB-FFB2FE3B6182}" type="slidenum">
              <a:rPr lang="en-US" smtClean="0"/>
              <a:t>‹#›</a:t>
            </a:fld>
            <a:endParaRPr lang="en-US" dirty="0"/>
          </a:p>
        </p:txBody>
      </p:sp>
    </p:spTree>
    <p:extLst>
      <p:ext uri="{BB962C8B-B14F-4D97-AF65-F5344CB8AC3E}">
        <p14:creationId xmlns:p14="http://schemas.microsoft.com/office/powerpoint/2010/main" val="117367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AC3E89E-A78C-4A0F-9024-065D21F326E1}" type="datetime1">
              <a:rPr lang="en-US" smtClean="0"/>
              <a:t>10/24/2019</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3F72C40E-FCEB-4BB2-9CFB-FFB2FE3B6182}" type="slidenum">
              <a:rPr lang="en-US" smtClean="0"/>
              <a:t>‹#›</a:t>
            </a:fld>
            <a:endParaRPr lang="en-US" dirty="0"/>
          </a:p>
        </p:txBody>
      </p:sp>
    </p:spTree>
    <p:extLst>
      <p:ext uri="{BB962C8B-B14F-4D97-AF65-F5344CB8AC3E}">
        <p14:creationId xmlns:p14="http://schemas.microsoft.com/office/powerpoint/2010/main" val="429495510"/>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hdr="0" ftr="0" dt="0"/>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981200"/>
            <a:ext cx="4572001" cy="1321160"/>
          </a:xfrm>
        </p:spPr>
        <p:txBody>
          <a:bodyPr>
            <a:noAutofit/>
          </a:bodyPr>
          <a:lstStyle/>
          <a:p>
            <a:pPr algn="ctr" defTabSz="914400"/>
            <a:r>
              <a:rPr lang="fa-IR" sz="3200" b="1" dirty="0" smtClean="0">
                <a:solidFill>
                  <a:schemeClr val="accent1">
                    <a:lumMod val="75000"/>
                  </a:schemeClr>
                </a:solidFill>
                <a:cs typeface="B Homa" panose="00000400000000000000" pitchFamily="2" charset="-78"/>
              </a:rPr>
              <a:t>بررسی </a:t>
            </a:r>
            <a:r>
              <a:rPr lang="fa-IR" sz="3200" b="1" dirty="0">
                <a:solidFill>
                  <a:schemeClr val="accent1">
                    <a:lumMod val="75000"/>
                  </a:schemeClr>
                </a:solidFill>
                <a:cs typeface="B Homa" panose="00000400000000000000" pitchFamily="2" charset="-78"/>
              </a:rPr>
              <a:t>انواع مدل‌های تخصیص </a:t>
            </a:r>
            <a:r>
              <a:rPr lang="fa-IR" sz="3200" b="1" dirty="0" smtClean="0">
                <a:solidFill>
                  <a:schemeClr val="accent1">
                    <a:lumMod val="75000"/>
                  </a:schemeClr>
                </a:solidFill>
                <a:cs typeface="B Homa" panose="00000400000000000000" pitchFamily="2" charset="-78"/>
              </a:rPr>
              <a:t>پویا در برنامه ریزی حمل و نقل</a:t>
            </a:r>
            <a:endParaRPr lang="en-US" sz="3200" b="1" dirty="0">
              <a:solidFill>
                <a:schemeClr val="accent1">
                  <a:lumMod val="75000"/>
                </a:schemeClr>
              </a:solidFill>
              <a:cs typeface="B Homa" panose="00000400000000000000" pitchFamily="2" charset="-78"/>
            </a:endParaRPr>
          </a:p>
        </p:txBody>
      </p:sp>
      <p:sp>
        <p:nvSpPr>
          <p:cNvPr id="8" name="Title 1"/>
          <p:cNvSpPr txBox="1">
            <a:spLocks/>
          </p:cNvSpPr>
          <p:nvPr/>
        </p:nvSpPr>
        <p:spPr>
          <a:xfrm>
            <a:off x="1421080" y="2921360"/>
            <a:ext cx="6781799" cy="1828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en-US" b="1" dirty="0">
                <a:solidFill>
                  <a:schemeClr val="accent1">
                    <a:lumMod val="75000"/>
                  </a:schemeClr>
                </a:solidFill>
              </a:rPr>
              <a:t>Dynamic Traffic </a:t>
            </a:r>
            <a:r>
              <a:rPr lang="en-US" b="1" dirty="0" smtClean="0">
                <a:solidFill>
                  <a:schemeClr val="accent1">
                    <a:lumMod val="75000"/>
                  </a:schemeClr>
                </a:solidFill>
              </a:rPr>
              <a:t>Assignment</a:t>
            </a:r>
            <a:endParaRPr lang="fa-IR" b="1" dirty="0" smtClean="0">
              <a:solidFill>
                <a:schemeClr val="accent1">
                  <a:lumMod val="75000"/>
                </a:schemeClr>
              </a:solidFill>
            </a:endParaRPr>
          </a:p>
          <a:p>
            <a:pPr algn="ctr" rtl="1"/>
            <a:r>
              <a:rPr lang="en-US" b="1" dirty="0" smtClean="0">
                <a:solidFill>
                  <a:schemeClr val="accent1">
                    <a:lumMod val="75000"/>
                  </a:schemeClr>
                </a:solidFill>
                <a:effectLst>
                  <a:outerShdw blurRad="38100" dist="38100" dir="2700000" algn="tl">
                    <a:srgbClr val="000000">
                      <a:alpha val="43137"/>
                    </a:srgbClr>
                  </a:outerShdw>
                </a:effectLst>
                <a:cs typeface="B Homa" panose="00000400000000000000" pitchFamily="2" charset="-78"/>
              </a:rPr>
              <a:t>(DTA)</a:t>
            </a:r>
            <a:endParaRPr lang="en-US" b="1" dirty="0">
              <a:solidFill>
                <a:schemeClr val="accent1">
                  <a:lumMod val="75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5258328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نمونه موردی</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pic>
        <p:nvPicPr>
          <p:cNvPr id="5" name="Picture 4"/>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929563" y="1219200"/>
            <a:ext cx="7131840" cy="4632960"/>
          </a:xfrm>
          <a:prstGeom prst="rect">
            <a:avLst/>
          </a:prstGeom>
        </p:spPr>
      </p:pic>
    </p:spTree>
    <p:extLst>
      <p:ext uri="{BB962C8B-B14F-4D97-AF65-F5344CB8AC3E}">
        <p14:creationId xmlns:p14="http://schemas.microsoft.com/office/powerpoint/2010/main" val="1719298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نمونه موردی</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TextBox 1"/>
          <p:cNvSpPr txBox="1"/>
          <p:nvPr/>
        </p:nvSpPr>
        <p:spPr>
          <a:xfrm>
            <a:off x="934107" y="838200"/>
            <a:ext cx="7391400" cy="1200329"/>
          </a:xfrm>
          <a:prstGeom prst="rect">
            <a:avLst/>
          </a:prstGeom>
          <a:noFill/>
        </p:spPr>
        <p:txBody>
          <a:bodyPr wrap="square" rtlCol="0">
            <a:spAutoFit/>
          </a:bodyPr>
          <a:lstStyle/>
          <a:p>
            <a:pPr algn="just" rtl="1"/>
            <a:r>
              <a:rPr lang="fa-IR" dirty="0">
                <a:cs typeface="B Homa" panose="00000400000000000000" pitchFamily="2" charset="-78"/>
              </a:rPr>
              <a:t>برای تهیه ماتریس تقاضای دینامیکی تهران، تقاضای ساعت اوج صبح به </a:t>
            </a:r>
            <a:r>
              <a:rPr lang="fa-IR" b="1" dirty="0">
                <a:cs typeface="B Homa" panose="00000400000000000000" pitchFamily="2" charset="-78"/>
              </a:rPr>
              <a:t>چهار بازه ۱۵ </a:t>
            </a:r>
            <a:r>
              <a:rPr lang="fa-IR" b="1" dirty="0" smtClean="0">
                <a:cs typeface="B Homa" panose="00000400000000000000" pitchFamily="2" charset="-78"/>
              </a:rPr>
              <a:t>دقیقه‌ای </a:t>
            </a:r>
            <a:r>
              <a:rPr lang="fa-IR" dirty="0">
                <a:cs typeface="B Homa" panose="00000400000000000000" pitchFamily="2" charset="-78"/>
              </a:rPr>
              <a:t>تقسیم شد. بر اساس در صدهای مختلف تقاضا که به هر بازه اختصاص داده شد، پنج پروفیل تقاضا تعریف گردید تا با آن بتوان سیاستهای هوشمند مدیریت تقاضا را ارزیابی کرد. شکل </a:t>
            </a:r>
            <a:r>
              <a:rPr lang="fa-IR" dirty="0" smtClean="0">
                <a:cs typeface="B Homa" panose="00000400000000000000" pitchFamily="2" charset="-78"/>
              </a:rPr>
              <a:t>زیر </a:t>
            </a:r>
            <a:r>
              <a:rPr lang="fa-IR" dirty="0">
                <a:cs typeface="B Homa" panose="00000400000000000000" pitchFamily="2" charset="-78"/>
              </a:rPr>
              <a:t>پروفیل های تقاضای دینامیکی به دست آمده را </a:t>
            </a:r>
            <a:r>
              <a:rPr lang="fa-IR" dirty="0" smtClean="0">
                <a:cs typeface="B Homa" panose="00000400000000000000" pitchFamily="2" charset="-78"/>
              </a:rPr>
              <a:t>نشان می </a:t>
            </a:r>
            <a:r>
              <a:rPr lang="fa-IR" dirty="0">
                <a:cs typeface="B Homa" panose="00000400000000000000" pitchFamily="2" charset="-78"/>
              </a:rPr>
              <a:t>دهد.</a:t>
            </a:r>
            <a:endParaRPr lang="en-US" dirty="0">
              <a:cs typeface="B Homa"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038529"/>
            <a:ext cx="5123711" cy="2672619"/>
          </a:xfrm>
          <a:prstGeom prst="rect">
            <a:avLst/>
          </a:prstGeom>
        </p:spPr>
      </p:pic>
      <p:sp>
        <p:nvSpPr>
          <p:cNvPr id="5" name="TextBox 4"/>
          <p:cNvSpPr txBox="1"/>
          <p:nvPr/>
        </p:nvSpPr>
        <p:spPr>
          <a:xfrm>
            <a:off x="909348" y="4734339"/>
            <a:ext cx="7391400" cy="1384995"/>
          </a:xfrm>
          <a:prstGeom prst="rect">
            <a:avLst/>
          </a:prstGeom>
          <a:noFill/>
        </p:spPr>
        <p:txBody>
          <a:bodyPr wrap="square" rtlCol="0">
            <a:spAutoFit/>
          </a:bodyPr>
          <a:lstStyle/>
          <a:p>
            <a:pPr algn="just" rtl="1"/>
            <a:r>
              <a:rPr lang="fa-IR" dirty="0" smtClean="0">
                <a:cs typeface="B Homa" panose="00000400000000000000" pitchFamily="2" charset="-78"/>
              </a:rPr>
              <a:t>محور </a:t>
            </a:r>
            <a:r>
              <a:rPr lang="fa-IR" dirty="0">
                <a:cs typeface="B Homa" panose="00000400000000000000" pitchFamily="2" charset="-78"/>
              </a:rPr>
              <a:t>افقی شکل </a:t>
            </a:r>
            <a:r>
              <a:rPr lang="fa-IR" dirty="0" smtClean="0">
                <a:cs typeface="B Homa" panose="00000400000000000000" pitchFamily="2" charset="-78"/>
              </a:rPr>
              <a:t>نشان </a:t>
            </a:r>
            <a:r>
              <a:rPr lang="fa-IR" dirty="0">
                <a:cs typeface="B Homa" panose="00000400000000000000" pitchFamily="2" charset="-78"/>
              </a:rPr>
              <a:t>دهنده </a:t>
            </a:r>
            <a:r>
              <a:rPr lang="fa-IR" dirty="0" smtClean="0">
                <a:cs typeface="B Homa" panose="00000400000000000000" pitchFamily="2" charset="-78"/>
              </a:rPr>
              <a:t>بازه‌های </a:t>
            </a:r>
            <a:r>
              <a:rPr lang="fa-IR" dirty="0">
                <a:cs typeface="B Homa" panose="00000400000000000000" pitchFamily="2" charset="-78"/>
              </a:rPr>
              <a:t>زمانی شروع سفر و محور عمودی نشان دهنده درصدی از تقاضای ساعت اوج است که به هر بازه اختصاص یافته است. </a:t>
            </a:r>
            <a:r>
              <a:rPr lang="fa-IR" sz="1600" b="1" dirty="0" smtClean="0">
                <a:cs typeface="B Homa" panose="00000400000000000000" pitchFamily="2" charset="-78"/>
              </a:rPr>
              <a:t>پروفیل 1 بیان </a:t>
            </a:r>
            <a:r>
              <a:rPr lang="fa-IR" sz="1600" b="1" dirty="0">
                <a:cs typeface="B Homa" panose="00000400000000000000" pitchFamily="2" charset="-78"/>
              </a:rPr>
              <a:t>کننده توزیع مساوی تقاضا بین </a:t>
            </a:r>
            <a:r>
              <a:rPr lang="fa-IR" sz="1600" b="1" dirty="0" smtClean="0">
                <a:cs typeface="B Homa" panose="00000400000000000000" pitchFamily="2" charset="-78"/>
              </a:rPr>
              <a:t>بازه‌های </a:t>
            </a:r>
            <a:r>
              <a:rPr lang="fa-IR" sz="1600" b="1" dirty="0">
                <a:cs typeface="B Homa" panose="00000400000000000000" pitchFamily="2" charset="-78"/>
              </a:rPr>
              <a:t>زمانی است، پروفیل ۲ که وضعیت موجود را نشان </a:t>
            </a:r>
            <a:r>
              <a:rPr lang="fa-IR" sz="1600" b="1" dirty="0" smtClean="0">
                <a:cs typeface="B Homa" panose="00000400000000000000" pitchFamily="2" charset="-78"/>
              </a:rPr>
              <a:t>می‌دهد </a:t>
            </a:r>
            <a:r>
              <a:rPr lang="fa-IR" sz="1600" b="1" dirty="0">
                <a:cs typeface="B Homa" panose="00000400000000000000" pitchFamily="2" charset="-78"/>
              </a:rPr>
              <a:t>دارای دو اوج در </a:t>
            </a:r>
            <a:r>
              <a:rPr lang="fa-IR" sz="1600" b="1" dirty="0" smtClean="0">
                <a:cs typeface="B Homa" panose="00000400000000000000" pitchFamily="2" charset="-78"/>
              </a:rPr>
              <a:t>بازه‌های </a:t>
            </a:r>
            <a:r>
              <a:rPr lang="fa-IR" sz="1600" b="1" dirty="0">
                <a:cs typeface="B Homa" panose="00000400000000000000" pitchFamily="2" charset="-78"/>
              </a:rPr>
              <a:t>زمانی ۲ و ۳ است، پروفیل ۳ شامل یک </a:t>
            </a:r>
            <a:r>
              <a:rPr lang="fa-IR" sz="1600" b="1" dirty="0" smtClean="0">
                <a:cs typeface="B Homa" panose="00000400000000000000" pitchFamily="2" charset="-78"/>
              </a:rPr>
              <a:t>اوج زودتر </a:t>
            </a:r>
            <a:r>
              <a:rPr lang="fa-IR" sz="1600" b="1" dirty="0">
                <a:cs typeface="B Homa" panose="00000400000000000000" pitchFamily="2" charset="-78"/>
              </a:rPr>
              <a:t>در بازه زمانی ۲ </a:t>
            </a:r>
            <a:r>
              <a:rPr lang="fa-IR" sz="1600" b="1" dirty="0" smtClean="0">
                <a:cs typeface="B Homa" panose="00000400000000000000" pitchFamily="2" charset="-78"/>
              </a:rPr>
              <a:t>می‌باشد</a:t>
            </a:r>
            <a:r>
              <a:rPr lang="fa-IR" sz="1600" b="1" dirty="0">
                <a:cs typeface="B Homa" panose="00000400000000000000" pitchFamily="2" charset="-78"/>
              </a:rPr>
              <a:t>، پروفیل ۴ یک اوج دیرتر در بازه زمانی ۳ دارد و پروفیل ۵ هم دارای یک اوج در بازه ۴ است.</a:t>
            </a:r>
            <a:endParaRPr lang="en-US" b="1" dirty="0">
              <a:cs typeface="B Homa" panose="00000400000000000000" pitchFamily="2" charset="-78"/>
            </a:endParaRP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13995"/>
          <a:stretch/>
        </p:blipFill>
        <p:spPr>
          <a:xfrm>
            <a:off x="934107" y="2438400"/>
            <a:ext cx="7083492" cy="1964714"/>
          </a:xfrm>
          <a:prstGeom prst="rect">
            <a:avLst/>
          </a:prstGeom>
        </p:spPr>
      </p:pic>
    </p:spTree>
    <p:extLst>
      <p:ext uri="{BB962C8B-B14F-4D97-AF65-F5344CB8AC3E}">
        <p14:creationId xmlns:p14="http://schemas.microsoft.com/office/powerpoint/2010/main" val="540399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نمونه موردی</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6" name="TextBox 5"/>
          <p:cNvSpPr txBox="1"/>
          <p:nvPr/>
        </p:nvSpPr>
        <p:spPr>
          <a:xfrm>
            <a:off x="934107" y="838200"/>
            <a:ext cx="7391400" cy="2862322"/>
          </a:xfrm>
          <a:prstGeom prst="rect">
            <a:avLst/>
          </a:prstGeom>
          <a:noFill/>
        </p:spPr>
        <p:txBody>
          <a:bodyPr wrap="square" rtlCol="0">
            <a:spAutoFit/>
          </a:bodyPr>
          <a:lstStyle/>
          <a:p>
            <a:pPr algn="just" rtl="1"/>
            <a:r>
              <a:rPr lang="fa-IR" dirty="0">
                <a:cs typeface="B Homa" panose="00000400000000000000" pitchFamily="2" charset="-78"/>
              </a:rPr>
              <a:t>کاربرد دوم در زمینه مدیریت هوشمند ترافیک است که در آن سیستم اطلاع رسانی به راننده در هنگام وقوع تصادف در یکی از بزرگراههای تهران ارزیابی می شود. برای ارزیابی این سیستم فرض می شود که تصادفی در تونل رسالت در مسیر شرق به غرب بزرگراه رسالت در بازه زمانی ۲ رخ داده و در نتیجه آن ظرفیت تونل به یک سوم ظرفیت فعلی آن کاهش مییابد. سه سناریو در شرایط پروفیل تقاضای ۲ ارزیابی می شوند. سناریوی اول (سناریوی پایه) مربوط به حالت عدم وقوع تصادف است. در سناریوی دوم تصادف رخ داده ولی اطلاع رسانی به رانندگان صورت نمی گیرد. در این حالت رانندگان مسیرهای گذشته خود را دنبال می کنند. در سناریوی سوم، </a:t>
            </a:r>
            <a:r>
              <a:rPr lang="en-US" dirty="0">
                <a:cs typeface="B Homa" panose="00000400000000000000" pitchFamily="2" charset="-78"/>
              </a:rPr>
              <a:t>ATIS </a:t>
            </a:r>
            <a:r>
              <a:rPr lang="fa-IR" dirty="0">
                <a:cs typeface="B Homa" panose="00000400000000000000" pitchFamily="2" charset="-78"/>
              </a:rPr>
              <a:t>اطلاعات کاملی در مورد تصادف در اختیار همه رانندگان قرار داده و رانندگان در پاسخ به آن مسیرهای خود را عوض می کنند. زمان </a:t>
            </a:r>
            <a:r>
              <a:rPr lang="fa-IR" dirty="0" smtClean="0">
                <a:cs typeface="B Homa" panose="00000400000000000000" pitchFamily="2" charset="-78"/>
              </a:rPr>
              <a:t>سفرکل </a:t>
            </a:r>
            <a:r>
              <a:rPr lang="fa-IR" dirty="0">
                <a:cs typeface="B Homa" panose="00000400000000000000" pitchFamily="2" charset="-78"/>
              </a:rPr>
              <a:t>سیستم برای هر یک از این سناریوها در جدول </a:t>
            </a:r>
            <a:r>
              <a:rPr lang="fa-IR" dirty="0" smtClean="0">
                <a:cs typeface="B Homa" panose="00000400000000000000" pitchFamily="2" charset="-78"/>
              </a:rPr>
              <a:t>ارائه </a:t>
            </a:r>
            <a:r>
              <a:rPr lang="fa-IR" dirty="0">
                <a:cs typeface="B Homa" panose="00000400000000000000" pitchFamily="2" charset="-78"/>
              </a:rPr>
              <a:t>شده است.</a:t>
            </a:r>
            <a:endParaRPr lang="en-US" dirty="0">
              <a:cs typeface="B Homa" panose="00000400000000000000" pitchFamily="2" charset="-78"/>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16092"/>
          <a:stretch/>
        </p:blipFill>
        <p:spPr>
          <a:xfrm>
            <a:off x="934107" y="3704137"/>
            <a:ext cx="7342164" cy="1462377"/>
          </a:xfrm>
          <a:prstGeom prst="rect">
            <a:avLst/>
          </a:prstGeom>
        </p:spPr>
      </p:pic>
    </p:spTree>
    <p:extLst>
      <p:ext uri="{BB962C8B-B14F-4D97-AF65-F5344CB8AC3E}">
        <p14:creationId xmlns:p14="http://schemas.microsoft.com/office/powerpoint/2010/main" val="3261038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نمونه موردی</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6" name="TextBox 5"/>
          <p:cNvSpPr txBox="1"/>
          <p:nvPr/>
        </p:nvSpPr>
        <p:spPr>
          <a:xfrm>
            <a:off x="934107" y="1600200"/>
            <a:ext cx="7391400" cy="3785652"/>
          </a:xfrm>
          <a:prstGeom prst="rect">
            <a:avLst/>
          </a:prstGeom>
          <a:noFill/>
        </p:spPr>
        <p:txBody>
          <a:bodyPr wrap="square" rtlCol="0">
            <a:spAutoFit/>
          </a:bodyPr>
          <a:lstStyle/>
          <a:p>
            <a:pPr marL="285750" indent="-285750" algn="ctr" rtl="1">
              <a:lnSpc>
                <a:spcPct val="150000"/>
              </a:lnSpc>
              <a:buFont typeface="Wingdings" panose="05000000000000000000" pitchFamily="2" charset="2"/>
              <a:buChar char="ü"/>
            </a:pPr>
            <a:endParaRPr lang="fa-IR" sz="2000" b="1" dirty="0">
              <a:cs typeface="B Homa" panose="00000400000000000000" pitchFamily="2" charset="-78"/>
            </a:endParaRPr>
          </a:p>
          <a:p>
            <a:pPr marL="285750" indent="-285750" algn="ctr" rtl="1">
              <a:lnSpc>
                <a:spcPct val="150000"/>
              </a:lnSpc>
              <a:buFont typeface="Wingdings" panose="05000000000000000000" pitchFamily="2" charset="2"/>
              <a:buChar char="ü"/>
            </a:pPr>
            <a:r>
              <a:rPr lang="fa-IR" sz="2000" b="1" dirty="0" smtClean="0">
                <a:cs typeface="B Homa" panose="00000400000000000000" pitchFamily="2" charset="-78"/>
              </a:rPr>
              <a:t>ساعات </a:t>
            </a:r>
            <a:r>
              <a:rPr lang="fa-IR" sz="2000" b="1" dirty="0">
                <a:cs typeface="B Homa" panose="00000400000000000000" pitchFamily="2" charset="-78"/>
              </a:rPr>
              <a:t>شروع کار باید ترجیحا در جهت رسیدن به یکی از این دو پروفیل (ترجیحاً اولی) تنظیم شوند</a:t>
            </a:r>
            <a:r>
              <a:rPr lang="fa-IR" sz="2000" b="1" dirty="0" smtClean="0">
                <a:cs typeface="B Homa" panose="00000400000000000000" pitchFamily="2" charset="-78"/>
              </a:rPr>
              <a:t>.</a:t>
            </a:r>
          </a:p>
          <a:p>
            <a:pPr marL="285750" indent="-285750" algn="ctr" rtl="1">
              <a:lnSpc>
                <a:spcPct val="150000"/>
              </a:lnSpc>
              <a:buFont typeface="Wingdings" panose="05000000000000000000" pitchFamily="2" charset="2"/>
              <a:buChar char="ü"/>
            </a:pPr>
            <a:endParaRPr lang="fa-IR" sz="2000" b="1" dirty="0">
              <a:cs typeface="B Homa" panose="00000400000000000000" pitchFamily="2" charset="-78"/>
            </a:endParaRPr>
          </a:p>
          <a:p>
            <a:pPr marL="285750" indent="-285750" algn="ctr" rtl="1">
              <a:lnSpc>
                <a:spcPct val="150000"/>
              </a:lnSpc>
              <a:buFont typeface="Wingdings" panose="05000000000000000000" pitchFamily="2" charset="2"/>
              <a:buChar char="ü"/>
            </a:pPr>
            <a:endParaRPr lang="fa-IR" sz="2000" b="1" dirty="0" smtClean="0">
              <a:cs typeface="B Homa" panose="00000400000000000000" pitchFamily="2" charset="-78"/>
            </a:endParaRPr>
          </a:p>
          <a:p>
            <a:pPr marL="285750" indent="-285750" algn="ctr" rtl="1">
              <a:lnSpc>
                <a:spcPct val="150000"/>
              </a:lnSpc>
              <a:buFont typeface="Wingdings" panose="05000000000000000000" pitchFamily="2" charset="2"/>
              <a:buChar char="ü"/>
            </a:pPr>
            <a:r>
              <a:rPr lang="fa-IR" sz="2000" b="1" dirty="0" smtClean="0">
                <a:cs typeface="B Homa" panose="00000400000000000000" pitchFamily="2" charset="-78"/>
              </a:rPr>
              <a:t>سیستم پیشرفته اطلاعات مسافران </a:t>
            </a:r>
            <a:r>
              <a:rPr lang="en-US" sz="2000" b="1" dirty="0" smtClean="0">
                <a:cs typeface="B Homa" panose="00000400000000000000" pitchFamily="2" charset="-78"/>
              </a:rPr>
              <a:t>(ATIS)</a:t>
            </a:r>
            <a:r>
              <a:rPr lang="fa-IR" sz="2000" b="1" dirty="0" smtClean="0">
                <a:cs typeface="B Homa" panose="00000400000000000000" pitchFamily="2" charset="-78"/>
              </a:rPr>
              <a:t> </a:t>
            </a:r>
            <a:r>
              <a:rPr lang="en-US" sz="2000" b="1" dirty="0" smtClean="0">
                <a:cs typeface="B Homa" panose="00000400000000000000" pitchFamily="2" charset="-78"/>
              </a:rPr>
              <a:t> </a:t>
            </a:r>
            <a:r>
              <a:rPr lang="fa-IR" sz="2000" b="1" dirty="0">
                <a:cs typeface="B Homa" panose="00000400000000000000" pitchFamily="2" charset="-78"/>
              </a:rPr>
              <a:t>اطلاعات کاملی در مورد تصادف در اختیار همه رانندگان قرار داده و رانندگان در پاسخ به آن مسیرهای خود را عوض می کنند.</a:t>
            </a:r>
            <a:endParaRPr lang="en-US" sz="2000" b="1" dirty="0">
              <a:cs typeface="B Homa" panose="00000400000000000000" pitchFamily="2" charset="-78"/>
            </a:endParaRPr>
          </a:p>
        </p:txBody>
      </p:sp>
    </p:spTree>
    <p:extLst>
      <p:ext uri="{BB962C8B-B14F-4D97-AF65-F5344CB8AC3E}">
        <p14:creationId xmlns:p14="http://schemas.microsoft.com/office/powerpoint/2010/main" val="4255665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4" end="4"/>
                                            </p:txEl>
                                          </p:spTgt>
                                        </p:tgtEl>
                                        <p:attrNameLst>
                                          <p:attrName>style.visibility</p:attrName>
                                        </p:attrNameLst>
                                      </p:cBhvr>
                                      <p:to>
                                        <p:strVal val="visible"/>
                                      </p:to>
                                    </p:set>
                                    <p:animEffect transition="in" filter="fade">
                                      <p:cBhvr>
                                        <p:cTn id="14" dur="1000"/>
                                        <p:tgtEl>
                                          <p:spTgt spid="6">
                                            <p:txEl>
                                              <p:pRg st="4" end="4"/>
                                            </p:txEl>
                                          </p:spTgt>
                                        </p:tgtEl>
                                      </p:cBhvr>
                                    </p:animEffect>
                                    <p:anim calcmode="lin" valueType="num">
                                      <p:cBhvr>
                                        <p:cTn id="1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منابع</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Rectangle 1"/>
          <p:cNvSpPr/>
          <p:nvPr/>
        </p:nvSpPr>
        <p:spPr>
          <a:xfrm>
            <a:off x="762000" y="1143000"/>
            <a:ext cx="7467600" cy="4278094"/>
          </a:xfrm>
          <a:prstGeom prst="rect">
            <a:avLst/>
          </a:prstGeom>
        </p:spPr>
        <p:txBody>
          <a:bodyPr wrap="square">
            <a:spAutoFit/>
          </a:bodyPr>
          <a:lstStyle/>
          <a:p>
            <a:pPr marL="342900" indent="-342900" algn="just" rtl="1">
              <a:buFont typeface="+mj-lt"/>
              <a:buAutoNum type="arabicPeriod"/>
            </a:pPr>
            <a:r>
              <a:rPr lang="fa-IR" sz="1600" dirty="0">
                <a:cs typeface="B Homa" panose="00000400000000000000" pitchFamily="2" charset="-78"/>
              </a:rPr>
              <a:t>ابریشمی سیداحسان، </a:t>
            </a:r>
            <a:r>
              <a:rPr lang="fa-IR" sz="1600" b="1" dirty="0">
                <a:cs typeface="B Homa" panose="00000400000000000000" pitchFamily="2" charset="-78"/>
              </a:rPr>
              <a:t>«ﭘﺮداﺧﺖ ﻣﺪل ﺗﺨﺼﯿﺺ ﺗﺮاﻓﯿﮏ ﭘﻮﯾﺎ ﺑﻪ روش ﺗﮑﺮاري ﺑﺎ اﺳﺘﻔﺎده ازﺷﺒﯿﻪ ﺳﺎزي ﮐﻼن، ﻣﻄﺎﻟﻌﻪ ﻣﻮردي ﺷﻬﺮ ﻣﺸﻬد»، </a:t>
            </a:r>
            <a:r>
              <a:rPr lang="fa-IR" sz="1600" dirty="0">
                <a:cs typeface="B Homa" panose="00000400000000000000" pitchFamily="2" charset="-78"/>
              </a:rPr>
              <a:t>سیزدهیمن کنفرانس بین المللی حمل و نقل و ترافیک</a:t>
            </a:r>
          </a:p>
          <a:p>
            <a:pPr marL="342900" indent="-342900" algn="just" rtl="1">
              <a:buFont typeface="+mj-lt"/>
              <a:buAutoNum type="arabicPeriod"/>
            </a:pPr>
            <a:endParaRPr lang="fa-IR" sz="1600" dirty="0" smtClean="0">
              <a:cs typeface="B Homa" panose="00000400000000000000" pitchFamily="2" charset="-78"/>
            </a:endParaRPr>
          </a:p>
          <a:p>
            <a:pPr marL="342900" indent="-342900" algn="just" rtl="1">
              <a:buFont typeface="+mj-lt"/>
              <a:buAutoNum type="arabicPeriod"/>
            </a:pPr>
            <a:r>
              <a:rPr lang="fa-IR" sz="1600" dirty="0">
                <a:cs typeface="B Homa" panose="00000400000000000000" pitchFamily="2" charset="-78"/>
              </a:rPr>
              <a:t>بابازاده عباس، جوانی بابک، </a:t>
            </a:r>
            <a:r>
              <a:rPr lang="fa-IR" sz="1600" b="1" dirty="0">
                <a:cs typeface="B Homa" panose="00000400000000000000" pitchFamily="2" charset="-78"/>
              </a:rPr>
              <a:t>«ﺗﻮﺳﻌﻪ ﯾﮏ اﻟﮕﻮرﯾﺘﻢ ﺳﺮﯾﻊ ﺗﺨﺼﯿﺺ ﺗﺮاﻓﯿﮏ دﯾﻨﺎﻣﯿﮑﯽ-کاربرد برای ارزیابی سیستم های مدیریت هوشمند ترافیک در شهر تهران »، </a:t>
            </a:r>
            <a:r>
              <a:rPr lang="fa-IR" sz="1600" dirty="0">
                <a:cs typeface="B Homa" panose="00000400000000000000" pitchFamily="2" charset="-78"/>
              </a:rPr>
              <a:t>پانزدهیمن کنفرانس بین المللی حمل و نقل و ترافیک</a:t>
            </a:r>
          </a:p>
          <a:p>
            <a:pPr marL="342900" indent="-342900" algn="just" rtl="1">
              <a:buFont typeface="+mj-lt"/>
              <a:buAutoNum type="arabicPeriod"/>
            </a:pPr>
            <a:endParaRPr lang="fa-IR" sz="1600" dirty="0" smtClean="0">
              <a:cs typeface="B Homa" panose="00000400000000000000" pitchFamily="2" charset="-78"/>
            </a:endParaRPr>
          </a:p>
          <a:p>
            <a:pPr marL="342900" indent="-342900" algn="just" rtl="1">
              <a:buFont typeface="+mj-lt"/>
              <a:buAutoNum type="arabicPeriod"/>
            </a:pPr>
            <a:r>
              <a:rPr lang="fa-IR" sz="1600" dirty="0" smtClean="0">
                <a:cs typeface="B Homa" panose="00000400000000000000" pitchFamily="2" charset="-78"/>
              </a:rPr>
              <a:t>پورمعلم </a:t>
            </a:r>
            <a:r>
              <a:rPr lang="fa-IR" sz="1600" dirty="0">
                <a:cs typeface="B Homa" panose="00000400000000000000" pitchFamily="2" charset="-78"/>
              </a:rPr>
              <a:t>ناصر، </a:t>
            </a:r>
            <a:r>
              <a:rPr lang="fa-IR" sz="1600" b="1" dirty="0">
                <a:cs typeface="B Homa" panose="00000400000000000000" pitchFamily="2" charset="-78"/>
              </a:rPr>
              <a:t>«ﺗﺨﺼﯿﺺ دﯾﻨﺎﻣﯿﮑﯽ ﺗﺮاﻓﯿﮏ ﺑﻪ روش اﺣﺘﻤﺎﻟﯽ ﺑﺮ ﻣﺒﻨﺎي ﺗﻌﺎدل اﺳﺘﻔﺎده ﮐﻨﻨﺪه»، </a:t>
            </a:r>
            <a:r>
              <a:rPr lang="fa-IR" sz="1600" dirty="0">
                <a:cs typeface="B Homa" panose="00000400000000000000" pitchFamily="2" charset="-78"/>
              </a:rPr>
              <a:t>دوازدهمین کنفرانس بین المللی حمل و نقل و </a:t>
            </a:r>
            <a:r>
              <a:rPr lang="fa-IR" sz="1600" dirty="0" smtClean="0">
                <a:cs typeface="B Homa" panose="00000400000000000000" pitchFamily="2" charset="-78"/>
              </a:rPr>
              <a:t>ترافیک</a:t>
            </a:r>
          </a:p>
          <a:p>
            <a:pPr marL="342900" indent="-342900" algn="just" rtl="1">
              <a:buFont typeface="+mj-lt"/>
              <a:buAutoNum type="arabicPeriod"/>
            </a:pPr>
            <a:endParaRPr lang="fa-IR" sz="1600" dirty="0" smtClean="0">
              <a:cs typeface="B Homa" panose="00000400000000000000" pitchFamily="2" charset="-78"/>
            </a:endParaRPr>
          </a:p>
          <a:p>
            <a:pPr marL="342900" indent="-342900" algn="just">
              <a:buFont typeface="+mj-lt"/>
              <a:buAutoNum type="arabicPeriod"/>
            </a:pPr>
            <a:r>
              <a:rPr lang="en-US" sz="1600" dirty="0" err="1" smtClean="0">
                <a:latin typeface="Calibri" panose="020F0502020204030204" pitchFamily="34" charset="0"/>
                <a:cs typeface="B Homa" panose="00000400000000000000" pitchFamily="2" charset="-78"/>
              </a:rPr>
              <a:t>Jaimison</a:t>
            </a:r>
            <a:r>
              <a:rPr lang="en-US" sz="1600" dirty="0" smtClean="0">
                <a:latin typeface="Calibri" panose="020F0502020204030204" pitchFamily="34" charset="0"/>
                <a:cs typeface="B Homa" panose="00000400000000000000" pitchFamily="2" charset="-78"/>
              </a:rPr>
              <a:t> </a:t>
            </a:r>
            <a:r>
              <a:rPr lang="en-US" sz="1600" dirty="0" err="1">
                <a:latin typeface="Calibri" panose="020F0502020204030204" pitchFamily="34" charset="0"/>
                <a:cs typeface="B Homa" panose="00000400000000000000" pitchFamily="2" charset="-78"/>
              </a:rPr>
              <a:t>Sloboden</a:t>
            </a:r>
            <a:r>
              <a:rPr lang="en-US" sz="1600" dirty="0">
                <a:latin typeface="Calibri" panose="020F0502020204030204" pitchFamily="34" charset="0"/>
                <a:cs typeface="B Homa" panose="00000400000000000000" pitchFamily="2" charset="-78"/>
              </a:rPr>
              <a:t>, John Lewis, </a:t>
            </a:r>
            <a:r>
              <a:rPr lang="en-US" sz="1600" b="1" dirty="0">
                <a:latin typeface="Calibri" panose="020F0502020204030204" pitchFamily="34" charset="0"/>
                <a:cs typeface="B Homa" panose="00000400000000000000" pitchFamily="2" charset="-78"/>
              </a:rPr>
              <a:t>Guidebook on the Utilization of Dynamic Traffic Assignment in Modeling, </a:t>
            </a:r>
            <a:r>
              <a:rPr lang="en-US" sz="1600" dirty="0">
                <a:latin typeface="Calibri" panose="020F0502020204030204" pitchFamily="34" charset="0"/>
                <a:cs typeface="B Homa" panose="00000400000000000000" pitchFamily="2" charset="-78"/>
              </a:rPr>
              <a:t>November 2012 </a:t>
            </a:r>
          </a:p>
          <a:p>
            <a:pPr algn="just"/>
            <a:endParaRPr lang="en-US" sz="1600" dirty="0">
              <a:latin typeface="Calibri" panose="020F0502020204030204" pitchFamily="34" charset="0"/>
              <a:cs typeface="B Homa" panose="00000400000000000000" pitchFamily="2" charset="-78"/>
            </a:endParaRPr>
          </a:p>
          <a:p>
            <a:pPr marL="285750" indent="-285750" algn="just" rtl="1">
              <a:buFont typeface="Arial" panose="020B0604020202020204" pitchFamily="34" charset="0"/>
              <a:buChar char="•"/>
            </a:pPr>
            <a:endParaRPr lang="en-US" sz="1600" dirty="0">
              <a:cs typeface="B Homa" panose="00000400000000000000" pitchFamily="2" charset="-78"/>
            </a:endParaRPr>
          </a:p>
          <a:p>
            <a:pPr algn="just" rtl="1"/>
            <a:endParaRPr lang="fa-IR" sz="1600" dirty="0" smtClean="0">
              <a:cs typeface="B Homa" panose="00000400000000000000" pitchFamily="2" charset="-78"/>
            </a:endParaRPr>
          </a:p>
          <a:p>
            <a:pPr algn="just" rtl="1"/>
            <a:endParaRPr lang="fa-IR" sz="1600" dirty="0">
              <a:cs typeface="B Homa" panose="00000400000000000000" pitchFamily="2" charset="-78"/>
            </a:endParaRPr>
          </a:p>
          <a:p>
            <a:pPr algn="just" rtl="1"/>
            <a:endParaRPr lang="en-US" sz="1600" dirty="0">
              <a:cs typeface="B Homa" panose="00000400000000000000" pitchFamily="2" charset="-78"/>
            </a:endParaRPr>
          </a:p>
        </p:txBody>
      </p:sp>
    </p:spTree>
    <p:extLst>
      <p:ext uri="{BB962C8B-B14F-4D97-AF65-F5344CB8AC3E}">
        <p14:creationId xmlns:p14="http://schemas.microsoft.com/office/powerpoint/2010/main" val="1800004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48200"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800" b="1" dirty="0" smtClean="0">
                <a:solidFill>
                  <a:schemeClr val="bg1"/>
                </a:solidFill>
                <a:effectLst>
                  <a:outerShdw blurRad="38100" dist="38100" dir="2700000" algn="tl">
                    <a:srgbClr val="000000">
                      <a:alpha val="43137"/>
                    </a:srgbClr>
                  </a:outerShdw>
                </a:effectLst>
                <a:cs typeface="B Homa" panose="00000400000000000000" pitchFamily="2" charset="-78"/>
              </a:rPr>
              <a:t>مقدمه</a:t>
            </a:r>
            <a:endParaRPr lang="en-US" sz="28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9" name="Rounded Rectangle 8"/>
          <p:cNvSpPr/>
          <p:nvPr/>
        </p:nvSpPr>
        <p:spPr>
          <a:xfrm>
            <a:off x="2209800" y="1143000"/>
            <a:ext cx="17526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Homa" panose="00000400000000000000" pitchFamily="2" charset="-78"/>
              </a:rPr>
              <a:t>population</a:t>
            </a:r>
            <a:endParaRPr lang="en-US" dirty="0"/>
          </a:p>
        </p:txBody>
      </p:sp>
      <p:sp>
        <p:nvSpPr>
          <p:cNvPr id="10" name="Rounded Rectangle 9"/>
          <p:cNvSpPr/>
          <p:nvPr/>
        </p:nvSpPr>
        <p:spPr>
          <a:xfrm>
            <a:off x="5105400" y="1143000"/>
            <a:ext cx="17526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cs typeface="B Homa" panose="00000400000000000000" pitchFamily="2" charset="-78"/>
              </a:rPr>
              <a:t>land use</a:t>
            </a:r>
            <a:endParaRPr lang="en-US" dirty="0"/>
          </a:p>
        </p:txBody>
      </p:sp>
      <p:cxnSp>
        <p:nvCxnSpPr>
          <p:cNvPr id="12" name="Straight Arrow Connector 11"/>
          <p:cNvCxnSpPr/>
          <p:nvPr/>
        </p:nvCxnSpPr>
        <p:spPr>
          <a:xfrm flipH="1">
            <a:off x="5257800" y="1905000"/>
            <a:ext cx="53340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086100" y="1905000"/>
            <a:ext cx="53340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352800" y="2590800"/>
            <a:ext cx="2286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Trip Generation</a:t>
            </a:r>
            <a:endParaRPr lang="en-US" dirty="0"/>
          </a:p>
        </p:txBody>
      </p:sp>
      <p:sp>
        <p:nvSpPr>
          <p:cNvPr id="18" name="Right Brace 17"/>
          <p:cNvSpPr/>
          <p:nvPr/>
        </p:nvSpPr>
        <p:spPr>
          <a:xfrm>
            <a:off x="1905000" y="838200"/>
            <a:ext cx="159026" cy="1219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04850" y="986135"/>
            <a:ext cx="1295400" cy="923330"/>
          </a:xfrm>
          <a:prstGeom prst="rect">
            <a:avLst/>
          </a:prstGeom>
          <a:noFill/>
        </p:spPr>
        <p:txBody>
          <a:bodyPr wrap="square" rtlCol="0">
            <a:spAutoFit/>
          </a:bodyPr>
          <a:lstStyle/>
          <a:p>
            <a:pPr algn="r"/>
            <a:r>
              <a:rPr lang="en-US" dirty="0" smtClean="0">
                <a:solidFill>
                  <a:schemeClr val="accent1">
                    <a:lumMod val="75000"/>
                  </a:schemeClr>
                </a:solidFill>
              </a:rPr>
              <a:t>Social</a:t>
            </a:r>
          </a:p>
          <a:p>
            <a:pPr algn="r"/>
            <a:endParaRPr lang="en-US" dirty="0">
              <a:solidFill>
                <a:schemeClr val="accent1">
                  <a:lumMod val="75000"/>
                </a:schemeClr>
              </a:solidFill>
            </a:endParaRPr>
          </a:p>
          <a:p>
            <a:pPr algn="r"/>
            <a:r>
              <a:rPr lang="en-US" dirty="0" smtClean="0">
                <a:solidFill>
                  <a:schemeClr val="accent1">
                    <a:lumMod val="75000"/>
                  </a:schemeClr>
                </a:solidFill>
              </a:rPr>
              <a:t>Economy</a:t>
            </a:r>
            <a:endParaRPr lang="en-US" dirty="0">
              <a:solidFill>
                <a:schemeClr val="accent1">
                  <a:lumMod val="75000"/>
                </a:schemeClr>
              </a:solidFill>
            </a:endParaRPr>
          </a:p>
        </p:txBody>
      </p:sp>
      <p:sp>
        <p:nvSpPr>
          <p:cNvPr id="20" name="Left Brace 19"/>
          <p:cNvSpPr/>
          <p:nvPr/>
        </p:nvSpPr>
        <p:spPr>
          <a:xfrm>
            <a:off x="5791200" y="2209800"/>
            <a:ext cx="208877" cy="1295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5906395" y="2395835"/>
            <a:ext cx="1295400" cy="923330"/>
          </a:xfrm>
          <a:prstGeom prst="rect">
            <a:avLst/>
          </a:prstGeom>
          <a:noFill/>
        </p:spPr>
        <p:txBody>
          <a:bodyPr wrap="square" rtlCol="0">
            <a:spAutoFit/>
          </a:bodyPr>
          <a:lstStyle/>
          <a:p>
            <a:r>
              <a:rPr lang="en-US" dirty="0" smtClean="0">
                <a:solidFill>
                  <a:schemeClr val="accent1">
                    <a:lumMod val="75000"/>
                  </a:schemeClr>
                </a:solidFill>
              </a:rPr>
              <a:t>attract</a:t>
            </a:r>
          </a:p>
          <a:p>
            <a:endParaRPr lang="en-US" dirty="0">
              <a:solidFill>
                <a:schemeClr val="accent1">
                  <a:lumMod val="75000"/>
                </a:schemeClr>
              </a:solidFill>
            </a:endParaRPr>
          </a:p>
          <a:p>
            <a:r>
              <a:rPr lang="en-US" dirty="0" smtClean="0">
                <a:solidFill>
                  <a:schemeClr val="accent1">
                    <a:lumMod val="75000"/>
                  </a:schemeClr>
                </a:solidFill>
              </a:rPr>
              <a:t>produce</a:t>
            </a:r>
            <a:endParaRPr lang="en-US" dirty="0">
              <a:solidFill>
                <a:schemeClr val="accent1">
                  <a:lumMod val="75000"/>
                </a:schemeClr>
              </a:solidFill>
            </a:endParaRPr>
          </a:p>
        </p:txBody>
      </p:sp>
      <p:sp>
        <p:nvSpPr>
          <p:cNvPr id="22" name="Rectangle 21"/>
          <p:cNvSpPr/>
          <p:nvPr/>
        </p:nvSpPr>
        <p:spPr>
          <a:xfrm>
            <a:off x="3352800" y="3535680"/>
            <a:ext cx="2286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Trip Distribution</a:t>
            </a:r>
            <a:endParaRPr lang="en-US" dirty="0"/>
          </a:p>
        </p:txBody>
      </p:sp>
      <p:sp>
        <p:nvSpPr>
          <p:cNvPr id="23" name="Rectangle 22"/>
          <p:cNvSpPr/>
          <p:nvPr/>
        </p:nvSpPr>
        <p:spPr>
          <a:xfrm>
            <a:off x="3383280" y="4450080"/>
            <a:ext cx="2286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 Choice</a:t>
            </a:r>
            <a:endParaRPr lang="en-US" dirty="0"/>
          </a:p>
        </p:txBody>
      </p:sp>
      <p:sp>
        <p:nvSpPr>
          <p:cNvPr id="24" name="Rectangle 23"/>
          <p:cNvSpPr/>
          <p:nvPr/>
        </p:nvSpPr>
        <p:spPr>
          <a:xfrm>
            <a:off x="3393440" y="5364480"/>
            <a:ext cx="2286000" cy="533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Trip Assignment</a:t>
            </a:r>
            <a:endParaRPr lang="en-US" b="1" dirty="0"/>
          </a:p>
        </p:txBody>
      </p:sp>
      <p:cxnSp>
        <p:nvCxnSpPr>
          <p:cNvPr id="28" name="Straight Arrow Connector 27"/>
          <p:cNvCxnSpPr/>
          <p:nvPr/>
        </p:nvCxnSpPr>
        <p:spPr>
          <a:xfrm>
            <a:off x="4495800" y="3221682"/>
            <a:ext cx="0" cy="194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480560" y="4114800"/>
            <a:ext cx="0" cy="194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450080" y="5029200"/>
            <a:ext cx="0" cy="194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81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1000"/>
                                        <p:tgtEl>
                                          <p:spTgt spid="21"/>
                                        </p:tgtEl>
                                      </p:cBhvr>
                                    </p:animEffect>
                                    <p:anim calcmode="lin" valueType="num">
                                      <p:cBhvr>
                                        <p:cTn id="54" dur="1000" fill="hold"/>
                                        <p:tgtEl>
                                          <p:spTgt spid="21"/>
                                        </p:tgtEl>
                                        <p:attrNameLst>
                                          <p:attrName>ppt_x</p:attrName>
                                        </p:attrNameLst>
                                      </p:cBhvr>
                                      <p:tavLst>
                                        <p:tav tm="0">
                                          <p:val>
                                            <p:strVal val="#ppt_x"/>
                                          </p:val>
                                        </p:tav>
                                        <p:tav tm="100000">
                                          <p:val>
                                            <p:strVal val="#ppt_x"/>
                                          </p:val>
                                        </p:tav>
                                      </p:tavLst>
                                    </p:anim>
                                    <p:anim calcmode="lin" valueType="num">
                                      <p:cBhvr>
                                        <p:cTn id="5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anim calcmode="lin" valueType="num">
                                      <p:cBhvr>
                                        <p:cTn id="66" dur="1000" fill="hold"/>
                                        <p:tgtEl>
                                          <p:spTgt spid="28"/>
                                        </p:tgtEl>
                                        <p:attrNameLst>
                                          <p:attrName>ppt_x</p:attrName>
                                        </p:attrNameLst>
                                      </p:cBhvr>
                                      <p:tavLst>
                                        <p:tav tm="0">
                                          <p:val>
                                            <p:strVal val="#ppt_x"/>
                                          </p:val>
                                        </p:tav>
                                        <p:tav tm="100000">
                                          <p:val>
                                            <p:strVal val="#ppt_x"/>
                                          </p:val>
                                        </p:tav>
                                      </p:tavLst>
                                    </p:anim>
                                    <p:anim calcmode="lin" valueType="num">
                                      <p:cBhvr>
                                        <p:cTn id="6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1000"/>
                                        <p:tgtEl>
                                          <p:spTgt spid="23"/>
                                        </p:tgtEl>
                                      </p:cBhvr>
                                    </p:animEffect>
                                    <p:anim calcmode="lin" valueType="num">
                                      <p:cBhvr>
                                        <p:cTn id="73" dur="1000" fill="hold"/>
                                        <p:tgtEl>
                                          <p:spTgt spid="23"/>
                                        </p:tgtEl>
                                        <p:attrNameLst>
                                          <p:attrName>ppt_x</p:attrName>
                                        </p:attrNameLst>
                                      </p:cBhvr>
                                      <p:tavLst>
                                        <p:tav tm="0">
                                          <p:val>
                                            <p:strVal val="#ppt_x"/>
                                          </p:val>
                                        </p:tav>
                                        <p:tav tm="100000">
                                          <p:val>
                                            <p:strVal val="#ppt_x"/>
                                          </p:val>
                                        </p:tav>
                                      </p:tavLst>
                                    </p:anim>
                                    <p:anim calcmode="lin" valueType="num">
                                      <p:cBhvr>
                                        <p:cTn id="74" dur="1000" fill="hold"/>
                                        <p:tgtEl>
                                          <p:spTgt spid="2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grpId="0" nodeType="click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1000" fill="hold"/>
                                        <p:tgtEl>
                                          <p:spTgt spid="24"/>
                                        </p:tgtEl>
                                        <p:attrNameLst>
                                          <p:attrName>ppt_w</p:attrName>
                                        </p:attrNameLst>
                                      </p:cBhvr>
                                      <p:tavLst>
                                        <p:tav tm="0">
                                          <p:val>
                                            <p:fltVal val="0"/>
                                          </p:val>
                                        </p:tav>
                                        <p:tav tm="100000">
                                          <p:val>
                                            <p:strVal val="#ppt_w"/>
                                          </p:val>
                                        </p:tav>
                                      </p:tavLst>
                                    </p:anim>
                                    <p:anim calcmode="lin" valueType="num">
                                      <p:cBhvr>
                                        <p:cTn id="85" dur="1000" fill="hold"/>
                                        <p:tgtEl>
                                          <p:spTgt spid="24"/>
                                        </p:tgtEl>
                                        <p:attrNameLst>
                                          <p:attrName>ppt_h</p:attrName>
                                        </p:attrNameLst>
                                      </p:cBhvr>
                                      <p:tavLst>
                                        <p:tav tm="0">
                                          <p:val>
                                            <p:fltVal val="0"/>
                                          </p:val>
                                        </p:tav>
                                        <p:tav tm="100000">
                                          <p:val>
                                            <p:strVal val="#ppt_h"/>
                                          </p:val>
                                        </p:tav>
                                      </p:tavLst>
                                    </p:anim>
                                    <p:anim calcmode="lin" valueType="num">
                                      <p:cBhvr>
                                        <p:cTn id="86" dur="1000" fill="hold"/>
                                        <p:tgtEl>
                                          <p:spTgt spid="24"/>
                                        </p:tgtEl>
                                        <p:attrNameLst>
                                          <p:attrName>style.rotation</p:attrName>
                                        </p:attrNameLst>
                                      </p:cBhvr>
                                      <p:tavLst>
                                        <p:tav tm="0">
                                          <p:val>
                                            <p:fltVal val="90"/>
                                          </p:val>
                                        </p:tav>
                                        <p:tav tm="100000">
                                          <p:val>
                                            <p:fltVal val="0"/>
                                          </p:val>
                                        </p:tav>
                                      </p:tavLst>
                                    </p:anim>
                                    <p:animEffect transition="in" filter="fade">
                                      <p:cBhvr>
                                        <p:cTn id="8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7" grpId="0" animBg="1"/>
      <p:bldP spid="18" grpId="0" animBg="1"/>
      <p:bldP spid="19" grpId="0"/>
      <p:bldP spid="20" grpId="0" animBg="1"/>
      <p:bldP spid="21" grpId="0"/>
      <p:bldP spid="22" grpId="0" animBg="1"/>
      <p:bldP spid="23"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48200"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800" b="1" dirty="0" smtClean="0">
                <a:solidFill>
                  <a:schemeClr val="bg1"/>
                </a:solidFill>
                <a:effectLst>
                  <a:outerShdw blurRad="38100" dist="38100" dir="2700000" algn="tl">
                    <a:srgbClr val="000000">
                      <a:alpha val="43137"/>
                    </a:srgbClr>
                  </a:outerShdw>
                </a:effectLst>
                <a:cs typeface="B Homa" panose="00000400000000000000" pitchFamily="2" charset="-78"/>
              </a:rPr>
              <a:t>تخصیص ترافیک</a:t>
            </a:r>
            <a:endParaRPr lang="en-US" sz="28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Rectangle 1"/>
          <p:cNvSpPr/>
          <p:nvPr/>
        </p:nvSpPr>
        <p:spPr>
          <a:xfrm>
            <a:off x="1219200" y="876300"/>
            <a:ext cx="6705600" cy="1828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just" rtl="1">
              <a:buFont typeface="Wingdings" panose="05000000000000000000" pitchFamily="2" charset="2"/>
              <a:buChar char="ü"/>
            </a:pPr>
            <a:r>
              <a:rPr lang="ar-SA" dirty="0">
                <a:cs typeface="B Homa" panose="00000400000000000000" pitchFamily="2" charset="-78"/>
              </a:rPr>
              <a:t>آﺧﺮﯾﻦ ﻣﺮﺣﻠﻪ ﭼﻬﺎر ﭘﻠﻪ ﺑﺮﻧﺎمه رﯾﺰي ﺳﻔﺮ در ﺧﺼﻮص </a:t>
            </a:r>
            <a:r>
              <a:rPr lang="ar-SA" b="1" dirty="0">
                <a:cs typeface="B Homa" panose="00000400000000000000" pitchFamily="2" charset="-78"/>
              </a:rPr>
              <a:t>ﭼﮕﻮﻧﮕﯽ اﻧﺘﺨﺎب ﻣﺴﯿﺮ </a:t>
            </a:r>
            <a:r>
              <a:rPr lang="ar-SA" dirty="0">
                <a:cs typeface="B Homa" panose="00000400000000000000" pitchFamily="2" charset="-78"/>
              </a:rPr>
              <a:t>ﺳﻔﺮ ﺑﺮاي ﻫﺮ ﻧﻮع  وﺳﯿﻠﻪ نقلیه ﺧﺎص اﺳﺖ</a:t>
            </a:r>
            <a:r>
              <a:rPr lang="fa-IR" dirty="0">
                <a:cs typeface="B Homa" panose="00000400000000000000" pitchFamily="2" charset="-78"/>
              </a:rPr>
              <a:t>.</a:t>
            </a:r>
            <a:endParaRPr lang="en-US" dirty="0">
              <a:cs typeface="B Homa" panose="00000400000000000000" pitchFamily="2" charset="-78"/>
            </a:endParaRPr>
          </a:p>
          <a:p>
            <a:pPr marL="285750" indent="-285750" algn="just" rtl="1">
              <a:buFont typeface="Wingdings" panose="05000000000000000000" pitchFamily="2" charset="2"/>
              <a:buChar char="ü"/>
            </a:pPr>
            <a:r>
              <a:rPr lang="ar-SA" dirty="0">
                <a:cs typeface="B Homa" panose="00000400000000000000" pitchFamily="2" charset="-78"/>
              </a:rPr>
              <a:t>اﯾﻦ ﻣﺮﺣﻠﻪ را ﻣﯽ‌ﺗﻮان ﺑﻪ ﻋﻨﻮان </a:t>
            </a:r>
            <a:r>
              <a:rPr lang="ar-SA" b="1" dirty="0">
                <a:cs typeface="B Homa" panose="00000400000000000000" pitchFamily="2" charset="-78"/>
              </a:rPr>
              <a:t>روﻧﺪ ﺑﺮﻗﺮاري ﺗﻌﺎدل ﺑﯿﻦ ﻋﺮﺿﻪ و ﺗﻘﺎﺿﺎي </a:t>
            </a:r>
            <a:r>
              <a:rPr lang="ar-SA" dirty="0">
                <a:cs typeface="B Homa" panose="00000400000000000000" pitchFamily="2" charset="-78"/>
              </a:rPr>
              <a:t>ﺣﻤﻞ وﻧﻘﻞ ﻧﯿﺰ درﻧﻈﺮ ﮔﺮﻓﺖ.</a:t>
            </a:r>
            <a:endParaRPr lang="en-US" dirty="0">
              <a:cs typeface="B Homa" panose="00000400000000000000" pitchFamily="2" charset="-78"/>
            </a:endParaRPr>
          </a:p>
          <a:p>
            <a:pPr marL="285750" indent="-285750" algn="just" rtl="1">
              <a:buFont typeface="Wingdings" panose="05000000000000000000" pitchFamily="2" charset="2"/>
              <a:buChar char="ü"/>
            </a:pPr>
            <a:r>
              <a:rPr lang="ar-SA" dirty="0">
                <a:cs typeface="B Homa" panose="00000400000000000000" pitchFamily="2" charset="-78"/>
              </a:rPr>
              <a:t>ﺗﺨﺼﯿﺺ ﺗﺮاﻓﯿﮏ، </a:t>
            </a:r>
            <a:r>
              <a:rPr lang="ar-SA" b="1" dirty="0">
                <a:cs typeface="B Homa" panose="00000400000000000000" pitchFamily="2" charset="-78"/>
              </a:rPr>
              <a:t>رﻓﺘﺎر راﻧﻨﺪﮔﺎن </a:t>
            </a:r>
            <a:r>
              <a:rPr lang="ar-SA" dirty="0">
                <a:cs typeface="B Homa" panose="00000400000000000000" pitchFamily="2" charset="-78"/>
              </a:rPr>
              <a:t>در اﻧﺘﺨﺎب ﻣﺴﯿﺮ ﺑﺮاي ﺳﻔﺮ از ﻣﺒﺪأ ﺑﻪ ﻣﻘﺼﺪ ﻣﯽ ﺑﺎﺷﺪ.</a:t>
            </a:r>
            <a:endParaRPr lang="en-US" dirty="0">
              <a:cs typeface="B Homa" panose="00000400000000000000" pitchFamily="2" charset="-78"/>
            </a:endParaRPr>
          </a:p>
        </p:txBody>
      </p:sp>
      <p:sp>
        <p:nvSpPr>
          <p:cNvPr id="3" name="TextBox 2"/>
          <p:cNvSpPr txBox="1"/>
          <p:nvPr/>
        </p:nvSpPr>
        <p:spPr>
          <a:xfrm>
            <a:off x="1219200" y="2819400"/>
            <a:ext cx="6705600" cy="923330"/>
          </a:xfrm>
          <a:prstGeom prst="rect">
            <a:avLst/>
          </a:prstGeom>
          <a:noFill/>
        </p:spPr>
        <p:txBody>
          <a:bodyPr wrap="square" rtlCol="0">
            <a:spAutoFit/>
          </a:bodyPr>
          <a:lstStyle/>
          <a:p>
            <a:pPr algn="ctr" rtl="1"/>
            <a:r>
              <a:rPr lang="fa-IR" dirty="0">
                <a:cs typeface="B Homa" panose="00000400000000000000" pitchFamily="2" charset="-78"/>
              </a:rPr>
              <a:t>محققین متعددی مسائل مربوط به تخصیص ترافیک را از دو دیدگاه مورد بررسی قرار داده‌اند.</a:t>
            </a:r>
            <a:endParaRPr lang="en-US" dirty="0">
              <a:cs typeface="B Homa" panose="00000400000000000000" pitchFamily="2" charset="-78"/>
            </a:endParaRPr>
          </a:p>
          <a:p>
            <a:pPr algn="ctr" rtl="1"/>
            <a:endParaRPr lang="en-US" dirty="0">
              <a:cs typeface="B Homa" panose="00000400000000000000" pitchFamily="2" charset="-78"/>
            </a:endParaRPr>
          </a:p>
        </p:txBody>
      </p:sp>
      <p:sp>
        <p:nvSpPr>
          <p:cNvPr id="5" name="Rounded Rectangle 4"/>
          <p:cNvSpPr/>
          <p:nvPr/>
        </p:nvSpPr>
        <p:spPr>
          <a:xfrm>
            <a:off x="4572000" y="3352800"/>
            <a:ext cx="3352800" cy="2819400"/>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rtl="1"/>
            <a:r>
              <a:rPr lang="fa-IR" dirty="0" smtClean="0">
                <a:cs typeface="B Homa" panose="00000400000000000000" pitchFamily="2" charset="-78"/>
              </a:rPr>
              <a:t>دیدگاه اول</a:t>
            </a:r>
          </a:p>
          <a:p>
            <a:pPr algn="ctr" rtl="1"/>
            <a:endParaRPr lang="fa-IR" dirty="0" smtClean="0">
              <a:cs typeface="B Homa" panose="00000400000000000000" pitchFamily="2" charset="-78"/>
            </a:endParaRPr>
          </a:p>
          <a:p>
            <a:pPr algn="just" rtl="1"/>
            <a:r>
              <a:rPr lang="fa-IR" dirty="0" smtClean="0">
                <a:cs typeface="B Homa" panose="00000400000000000000" pitchFamily="2" charset="-78"/>
              </a:rPr>
              <a:t>مسائل </a:t>
            </a:r>
            <a:r>
              <a:rPr lang="fa-IR" dirty="0">
                <a:cs typeface="B Homa" panose="00000400000000000000" pitchFamily="2" charset="-78"/>
              </a:rPr>
              <a:t>براساس جریانهای بهینه </a:t>
            </a:r>
            <a:r>
              <a:rPr lang="fa-IR" b="1" dirty="0">
                <a:cs typeface="B Homa" panose="00000400000000000000" pitchFamily="2" charset="-78"/>
              </a:rPr>
              <a:t>استفاده کنندگان</a:t>
            </a:r>
            <a:r>
              <a:rPr lang="fa-IR" dirty="0">
                <a:cs typeface="B Homa" panose="00000400000000000000" pitchFamily="2" charset="-78"/>
              </a:rPr>
              <a:t> از شبکه مدلسازی می شود. این دیدگاه رفتار استفاده کنندگان از شبکه را بررسی می نماید، بطوریکه </a:t>
            </a:r>
            <a:r>
              <a:rPr lang="fa-IR" b="1" dirty="0">
                <a:cs typeface="B Homa" panose="00000400000000000000" pitchFamily="2" charset="-78"/>
              </a:rPr>
              <a:t>هیج استفاده کننده ای نمی تواند با تغییر مسیر، به زمان سفر کمتری دست یابد. </a:t>
            </a:r>
            <a:endParaRPr lang="en-US" b="1" dirty="0">
              <a:cs typeface="B Homa" panose="00000400000000000000" pitchFamily="2" charset="-78"/>
            </a:endParaRPr>
          </a:p>
        </p:txBody>
      </p:sp>
      <p:sp>
        <p:nvSpPr>
          <p:cNvPr id="27" name="Rounded Rectangle 26"/>
          <p:cNvSpPr/>
          <p:nvPr/>
        </p:nvSpPr>
        <p:spPr>
          <a:xfrm>
            <a:off x="1066800" y="3352800"/>
            <a:ext cx="3352800" cy="2819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dirty="0" smtClean="0">
                <a:cs typeface="B Homa" panose="00000400000000000000" pitchFamily="2" charset="-78"/>
              </a:rPr>
              <a:t>دیدگاه دوم</a:t>
            </a:r>
          </a:p>
          <a:p>
            <a:pPr algn="ctr" rtl="1"/>
            <a:endParaRPr lang="fa-IR" dirty="0" smtClean="0">
              <a:cs typeface="B Homa" panose="00000400000000000000" pitchFamily="2" charset="-78"/>
            </a:endParaRPr>
          </a:p>
          <a:p>
            <a:pPr algn="just" rtl="1"/>
            <a:r>
              <a:rPr lang="fa-IR" dirty="0" smtClean="0">
                <a:cs typeface="B Homa" panose="00000400000000000000" pitchFamily="2" charset="-78"/>
              </a:rPr>
              <a:t>در </a:t>
            </a:r>
            <a:r>
              <a:rPr lang="fa-IR" dirty="0">
                <a:cs typeface="B Homa" panose="00000400000000000000" pitchFamily="2" charset="-78"/>
              </a:rPr>
              <a:t>دیدگاه دوم مسایل بر اساس جریانهای بهینه </a:t>
            </a:r>
            <a:r>
              <a:rPr lang="fa-IR" b="1" dirty="0">
                <a:cs typeface="B Homa" panose="00000400000000000000" pitchFamily="2" charset="-78"/>
              </a:rPr>
              <a:t>سیستم</a:t>
            </a:r>
            <a:r>
              <a:rPr lang="fa-IR" dirty="0">
                <a:cs typeface="B Homa" panose="00000400000000000000" pitchFamily="2" charset="-78"/>
              </a:rPr>
              <a:t> مدلسازی می‌شوند. هدف این دیدگاه تخصیص مسیرها به وسایط نقلیه در </a:t>
            </a:r>
            <a:r>
              <a:rPr lang="fa-IR" b="1" dirty="0" smtClean="0">
                <a:cs typeface="B Homa" panose="00000400000000000000" pitchFamily="2" charset="-78"/>
              </a:rPr>
              <a:t>دوره‌های زمانی </a:t>
            </a:r>
            <a:r>
              <a:rPr lang="fa-IR" dirty="0">
                <a:cs typeface="B Homa" panose="00000400000000000000" pitchFamily="2" charset="-78"/>
              </a:rPr>
              <a:t>مختلف </a:t>
            </a:r>
            <a:r>
              <a:rPr lang="fa-IR" b="1" dirty="0">
                <a:cs typeface="B Homa" panose="00000400000000000000" pitchFamily="2" charset="-78"/>
              </a:rPr>
              <a:t>است به طوری که معیار میانگین زمان سفرها در کمان‌ها کمینه </a:t>
            </a:r>
            <a:r>
              <a:rPr lang="fa-IR" b="1" dirty="0" smtClean="0">
                <a:cs typeface="B Homa" panose="00000400000000000000" pitchFamily="2" charset="-78"/>
              </a:rPr>
              <a:t>شوند.</a:t>
            </a:r>
            <a:endParaRPr lang="en-US" b="1" dirty="0">
              <a:cs typeface="B Homa" panose="00000400000000000000" pitchFamily="2" charset="-78"/>
            </a:endParaRPr>
          </a:p>
        </p:txBody>
      </p:sp>
      <p:sp>
        <p:nvSpPr>
          <p:cNvPr id="6" name="TextBox 5"/>
          <p:cNvSpPr txBox="1"/>
          <p:nvPr/>
        </p:nvSpPr>
        <p:spPr>
          <a:xfrm>
            <a:off x="591222" y="6248400"/>
            <a:ext cx="7656755" cy="261610"/>
          </a:xfrm>
          <a:prstGeom prst="rect">
            <a:avLst/>
          </a:prstGeom>
          <a:noFill/>
        </p:spPr>
        <p:txBody>
          <a:bodyPr wrap="square" rtlCol="0">
            <a:spAutoFit/>
          </a:bodyPr>
          <a:lstStyle/>
          <a:p>
            <a:pPr algn="r" rtl="1"/>
            <a:r>
              <a:rPr lang="fa-IR" sz="1100" dirty="0" smtClean="0">
                <a:cs typeface="B Homa" panose="00000400000000000000" pitchFamily="2" charset="-78"/>
              </a:rPr>
              <a:t>* پورمعلم ناصر، </a:t>
            </a:r>
            <a:r>
              <a:rPr lang="fa-IR" sz="1100" b="1" dirty="0" smtClean="0">
                <a:cs typeface="B Homa" panose="00000400000000000000" pitchFamily="2" charset="-78"/>
              </a:rPr>
              <a:t>«ﺗﺨﺼﯿﺺ </a:t>
            </a:r>
            <a:r>
              <a:rPr lang="fa-IR" sz="1100" b="1" dirty="0">
                <a:cs typeface="B Homa" panose="00000400000000000000" pitchFamily="2" charset="-78"/>
              </a:rPr>
              <a:t>دﯾﻨﺎﻣﯿﮑﯽ ﺗﺮاﻓﯿﮏ ﺑﻪ روش اﺣﺘﻤﺎﻟﯽ ﺑﺮ ﻣﺒﻨﺎي ﺗﻌﺎدل اﺳﺘﻔﺎده </a:t>
            </a:r>
            <a:r>
              <a:rPr lang="fa-IR" sz="1100" b="1" dirty="0" smtClean="0">
                <a:cs typeface="B Homa" panose="00000400000000000000" pitchFamily="2" charset="-78"/>
              </a:rPr>
              <a:t>ﮐﻨﻨﺪه»، </a:t>
            </a:r>
            <a:r>
              <a:rPr lang="fa-IR" sz="1100" dirty="0" smtClean="0">
                <a:cs typeface="B Homa" panose="00000400000000000000" pitchFamily="2" charset="-78"/>
              </a:rPr>
              <a:t>دوازدهمین کنفرانس بین المللی حمل و نقل و ترافیک</a:t>
            </a:r>
            <a:endParaRPr lang="en-US" sz="1100" dirty="0">
              <a:cs typeface="B Homa" panose="00000400000000000000" pitchFamily="2" charset="-78"/>
            </a:endParaRPr>
          </a:p>
        </p:txBody>
      </p:sp>
    </p:spTree>
    <p:extLst>
      <p:ext uri="{BB962C8B-B14F-4D97-AF65-F5344CB8AC3E}">
        <p14:creationId xmlns:p14="http://schemas.microsoft.com/office/powerpoint/2010/main" val="360473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27"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19800" y="-15240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400" b="1" dirty="0" smtClean="0">
                <a:solidFill>
                  <a:schemeClr val="bg1"/>
                </a:solidFill>
                <a:effectLst>
                  <a:outerShdw blurRad="38100" dist="38100" dir="2700000" algn="tl">
                    <a:srgbClr val="000000">
                      <a:alpha val="43137"/>
                    </a:srgbClr>
                  </a:outerShdw>
                </a:effectLst>
                <a:cs typeface="B Homa" panose="00000400000000000000" pitchFamily="2" charset="-78"/>
              </a:rPr>
              <a:t>تخصیص ترافیک پویا</a:t>
            </a:r>
            <a:endParaRPr lang="en-US" sz="2400" b="1" dirty="0">
              <a:solidFill>
                <a:schemeClr val="bg1"/>
              </a:solidFill>
              <a:effectLst>
                <a:outerShdw blurRad="38100" dist="38100" dir="2700000" algn="tl">
                  <a:srgbClr val="000000">
                    <a:alpha val="43137"/>
                  </a:srgbClr>
                </a:outerShdw>
              </a:effectLst>
              <a:cs typeface="B Homa" panose="00000400000000000000" pitchFamily="2" charset="-78"/>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618" y="3048000"/>
            <a:ext cx="4059107" cy="320104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609600"/>
            <a:ext cx="3601720" cy="3195963"/>
          </a:xfrm>
          <a:prstGeom prst="rect">
            <a:avLst/>
          </a:prstGeom>
        </p:spPr>
      </p:pic>
      <p:sp>
        <p:nvSpPr>
          <p:cNvPr id="8" name="Rectangle 7"/>
          <p:cNvSpPr/>
          <p:nvPr/>
        </p:nvSpPr>
        <p:spPr>
          <a:xfrm>
            <a:off x="413240" y="685800"/>
            <a:ext cx="4692159" cy="1752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marL="285750" indent="-285750" algn="just" rtl="1">
              <a:buFont typeface="Wingdings" panose="05000000000000000000" pitchFamily="2" charset="2"/>
              <a:buChar char="ü"/>
            </a:pPr>
            <a:r>
              <a:rPr lang="fa-IR" dirty="0" smtClean="0">
                <a:cs typeface="B Homa" panose="00000400000000000000" pitchFamily="2" charset="-78"/>
              </a:rPr>
              <a:t>اکنون پس از ده ها سال تحقیق و توسعه روز افروزن در این زمینه مدل های تخصیص دینامیکی (</a:t>
            </a:r>
            <a:r>
              <a:rPr lang="en-US" dirty="0" smtClean="0">
                <a:cs typeface="B Homa" panose="00000400000000000000" pitchFamily="2" charset="-78"/>
              </a:rPr>
              <a:t>DTA</a:t>
            </a:r>
            <a:r>
              <a:rPr lang="fa-IR" dirty="0" smtClean="0">
                <a:cs typeface="B Homa" panose="00000400000000000000" pitchFamily="2" charset="-78"/>
              </a:rPr>
              <a:t>) یک گزینه مدلسازی زنده و قابل رشد می باشند.</a:t>
            </a:r>
          </a:p>
          <a:p>
            <a:pPr algn="just" rtl="1"/>
            <a:endParaRPr lang="fa-IR" dirty="0" smtClean="0">
              <a:cs typeface="B Homa" panose="00000400000000000000" pitchFamily="2" charset="-78"/>
            </a:endParaRPr>
          </a:p>
        </p:txBody>
      </p:sp>
      <p:sp>
        <p:nvSpPr>
          <p:cNvPr id="10" name="Rectangle 9"/>
          <p:cNvSpPr/>
          <p:nvPr/>
        </p:nvSpPr>
        <p:spPr>
          <a:xfrm>
            <a:off x="4495800" y="4138601"/>
            <a:ext cx="4487010" cy="199792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marL="285750" indent="-285750" algn="just" rtl="1">
              <a:buFont typeface="Wingdings" panose="05000000000000000000" pitchFamily="2" charset="2"/>
              <a:buChar char="ü"/>
            </a:pPr>
            <a:r>
              <a:rPr lang="fa-IR" dirty="0">
                <a:cs typeface="B Homa" panose="00000400000000000000" pitchFamily="2" charset="-78"/>
              </a:rPr>
              <a:t>همانند تخصیص استاتیکی، تخصیص دینامیکی نیز برای تعیین حجم ترافیک شبکه که از تقاضا حاصل می‌شود، بکار می‌رود، اما هنگامی که تقاضا تابعی از زمان باشد ((</a:t>
            </a:r>
            <a:r>
              <a:rPr lang="en-US" dirty="0">
                <a:cs typeface="B Homa" panose="00000400000000000000" pitchFamily="2" charset="-78"/>
              </a:rPr>
              <a:t>t</a:t>
            </a:r>
            <a:r>
              <a:rPr lang="fa-IR" dirty="0">
                <a:cs typeface="B Homa" panose="00000400000000000000" pitchFamily="2" charset="-78"/>
              </a:rPr>
              <a:t>)</a:t>
            </a:r>
            <a:r>
              <a:rPr lang="en-US" dirty="0">
                <a:cs typeface="B Homa" panose="00000400000000000000" pitchFamily="2" charset="-78"/>
              </a:rPr>
              <a:t>D</a:t>
            </a:r>
            <a:r>
              <a:rPr lang="fa-IR" dirty="0">
                <a:cs typeface="B Homa" panose="00000400000000000000" pitchFamily="2" charset="-78"/>
              </a:rPr>
              <a:t>) و شبکه نیز به صورت تابعی از زمان مطرح شود، ((</a:t>
            </a:r>
            <a:r>
              <a:rPr lang="en-US" dirty="0">
                <a:cs typeface="B Homa" panose="00000400000000000000" pitchFamily="2" charset="-78"/>
              </a:rPr>
              <a:t>t</a:t>
            </a:r>
            <a:r>
              <a:rPr lang="fa-IR" dirty="0">
                <a:cs typeface="B Homa" panose="00000400000000000000" pitchFamily="2" charset="-78"/>
              </a:rPr>
              <a:t>)</a:t>
            </a:r>
            <a:r>
              <a:rPr lang="en-US" dirty="0">
                <a:cs typeface="B Homa" panose="00000400000000000000" pitchFamily="2" charset="-78"/>
              </a:rPr>
              <a:t>N</a:t>
            </a:r>
            <a:r>
              <a:rPr lang="fa-IR" dirty="0">
                <a:cs typeface="B Homa" panose="00000400000000000000" pitchFamily="2" charset="-78"/>
              </a:rPr>
              <a:t>) می‌بایست از تخصیص دینامیکی استفاده کرد</a:t>
            </a:r>
            <a:r>
              <a:rPr lang="fa-IR"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192282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مدل‌های تخصیص ترافیک پویا</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Rectangle 1"/>
          <p:cNvSpPr/>
          <p:nvPr/>
        </p:nvSpPr>
        <p:spPr>
          <a:xfrm>
            <a:off x="1408355" y="952500"/>
            <a:ext cx="6705600" cy="23622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285750" indent="-285750" algn="just" rtl="1">
              <a:lnSpc>
                <a:spcPct val="150000"/>
              </a:lnSpc>
              <a:buFont typeface="Wingdings" panose="05000000000000000000" pitchFamily="2" charset="2"/>
              <a:buChar char="q"/>
            </a:pPr>
            <a:r>
              <a:rPr lang="fa-IR" dirty="0">
                <a:cs typeface="B Homa" panose="00000400000000000000" pitchFamily="2" charset="-78"/>
              </a:rPr>
              <a:t>مدل های </a:t>
            </a:r>
            <a:r>
              <a:rPr lang="en-US" dirty="0">
                <a:cs typeface="B Homa" panose="00000400000000000000" pitchFamily="2" charset="-78"/>
              </a:rPr>
              <a:t>DTA</a:t>
            </a:r>
            <a:r>
              <a:rPr lang="fa-IR" dirty="0">
                <a:cs typeface="B Homa" panose="00000400000000000000" pitchFamily="2" charset="-78"/>
              </a:rPr>
              <a:t> مکمل مدل‌های پیش‌بینی موجود و مدل‌های شبیه سازی ترافیک میکروسکوپیک </a:t>
            </a:r>
            <a:r>
              <a:rPr lang="fa-IR" dirty="0" smtClean="0">
                <a:cs typeface="B Homa" panose="00000400000000000000" pitchFamily="2" charset="-78"/>
              </a:rPr>
              <a:t>می‌باشند.</a:t>
            </a:r>
          </a:p>
          <a:p>
            <a:pPr marL="285750" indent="-285750" algn="just" rtl="1">
              <a:lnSpc>
                <a:spcPct val="150000"/>
              </a:lnSpc>
              <a:buFont typeface="Wingdings" panose="05000000000000000000" pitchFamily="2" charset="2"/>
              <a:buChar char="q"/>
            </a:pPr>
            <a:r>
              <a:rPr lang="fa-IR" dirty="0" smtClean="0">
                <a:cs typeface="B Homa" panose="00000400000000000000" pitchFamily="2" charset="-78"/>
              </a:rPr>
              <a:t>مدل </a:t>
            </a:r>
            <a:r>
              <a:rPr lang="fa-IR" dirty="0">
                <a:cs typeface="B Homa" panose="00000400000000000000" pitchFamily="2" charset="-78"/>
              </a:rPr>
              <a:t>های </a:t>
            </a:r>
            <a:r>
              <a:rPr lang="en-US" dirty="0">
                <a:cs typeface="B Homa" panose="00000400000000000000" pitchFamily="2" charset="-78"/>
              </a:rPr>
              <a:t>DTA</a:t>
            </a:r>
            <a:r>
              <a:rPr lang="fa-IR" dirty="0">
                <a:cs typeface="B Homa" panose="00000400000000000000" pitchFamily="2" charset="-78"/>
              </a:rPr>
              <a:t> شرایط را برای مدل کردن ترافیک دینامیکی و پویا در محدوده ای از اندازه های مشخصی از سطح کریدورها تا سطح منطقه ای توسط توسعه دادن و یگانه سازی قابلیت های عملکردی و کاربردی که توسط روش</a:t>
            </a:r>
            <a:r>
              <a:rPr lang="en-US" dirty="0">
                <a:cs typeface="B Homa" panose="00000400000000000000" pitchFamily="2" charset="-78"/>
              </a:rPr>
              <a:t>DTA </a:t>
            </a:r>
            <a:r>
              <a:rPr lang="fa-IR" dirty="0">
                <a:cs typeface="B Homa" panose="00000400000000000000" pitchFamily="2" charset="-78"/>
              </a:rPr>
              <a:t> مقدور می‌شود را فراهم می کند.</a:t>
            </a:r>
            <a:endParaRPr lang="en-US" dirty="0">
              <a:cs typeface="B Homa" panose="00000400000000000000" pitchFamily="2" charset="-78"/>
            </a:endParaRPr>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657600"/>
            <a:ext cx="5105400" cy="2871943"/>
          </a:xfrm>
          <a:prstGeom prst="rect">
            <a:avLst/>
          </a:prstGeom>
          <a:noFill/>
          <a:ln>
            <a:noFill/>
          </a:ln>
          <a:extLst/>
        </p:spPr>
      </p:pic>
    </p:spTree>
    <p:extLst>
      <p:ext uri="{BB962C8B-B14F-4D97-AF65-F5344CB8AC3E}">
        <p14:creationId xmlns:p14="http://schemas.microsoft.com/office/powerpoint/2010/main" val="2085057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مدل‌های تخصیص ترافیک پویا</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3" name="Rounded Rectangle 2"/>
          <p:cNvSpPr/>
          <p:nvPr/>
        </p:nvSpPr>
        <p:spPr>
          <a:xfrm>
            <a:off x="1305261" y="4800600"/>
            <a:ext cx="6381093"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ar-SA" sz="2000" dirty="0" smtClean="0">
                <a:cs typeface="B Homa" panose="00000400000000000000" pitchFamily="2" charset="-78"/>
              </a:rPr>
              <a:t>ﻣﺪل </a:t>
            </a:r>
            <a:r>
              <a:rPr lang="ar-SA" sz="2000" dirty="0">
                <a:cs typeface="B Homa" panose="00000400000000000000" pitchFamily="2" charset="-78"/>
              </a:rPr>
              <a:t>ﻫﺎي ﺗﺨﺼﯿﺺ ﺗﺮاﻓﯿﮏ ﭘﻮﯾﺎ </a:t>
            </a:r>
            <a:r>
              <a:rPr lang="fa-IR" sz="2000" dirty="0" smtClean="0">
                <a:cs typeface="B Homa" panose="00000400000000000000" pitchFamily="2" charset="-78"/>
              </a:rPr>
              <a:t>چگونگی </a:t>
            </a:r>
            <a:r>
              <a:rPr lang="fa-IR" sz="2000" dirty="0">
                <a:cs typeface="B Homa" panose="00000400000000000000" pitchFamily="2" charset="-78"/>
              </a:rPr>
              <a:t>انتشار جریان </a:t>
            </a:r>
            <a:r>
              <a:rPr lang="fa-IR" sz="2000" dirty="0" smtClean="0">
                <a:cs typeface="B Homa" panose="00000400000000000000" pitchFamily="2" charset="-78"/>
              </a:rPr>
              <a:t>درکمان‌ها </a:t>
            </a:r>
            <a:r>
              <a:rPr lang="fa-IR" sz="2000" dirty="0">
                <a:cs typeface="B Homa" panose="00000400000000000000" pitchFamily="2" charset="-78"/>
              </a:rPr>
              <a:t>در طول </a:t>
            </a:r>
            <a:r>
              <a:rPr lang="fa-IR" sz="2000" dirty="0" smtClean="0">
                <a:cs typeface="B Homa" panose="00000400000000000000" pitchFamily="2" charset="-78"/>
              </a:rPr>
              <a:t>زمان را </a:t>
            </a:r>
            <a:r>
              <a:rPr lang="fa-IR" sz="2000" dirty="0">
                <a:cs typeface="B Homa" panose="00000400000000000000" pitchFamily="2" charset="-78"/>
              </a:rPr>
              <a:t>در نظر می‌گیرند. اﯾﻦ </a:t>
            </a:r>
            <a:r>
              <a:rPr lang="fa-IR" sz="2000" dirty="0" smtClean="0">
                <a:cs typeface="B Homa" panose="00000400000000000000" pitchFamily="2" charset="-78"/>
              </a:rPr>
              <a:t>ﻣﺪل‌ﻫﺎ </a:t>
            </a:r>
            <a:r>
              <a:rPr lang="fa-IR" sz="2000" dirty="0">
                <a:cs typeface="B Homa" panose="00000400000000000000" pitchFamily="2" charset="-78"/>
              </a:rPr>
              <a:t>ﺗﻮاﻧﺎﯾﯽ ﻧﻤﺎﯾﺶ </a:t>
            </a:r>
            <a:r>
              <a:rPr lang="fa-IR" sz="2000" dirty="0" smtClean="0">
                <a:cs typeface="B Homa" panose="00000400000000000000" pitchFamily="2" charset="-78"/>
              </a:rPr>
              <a:t>ﭘﺪﯾﺪه‌ﻫﺎي </a:t>
            </a:r>
            <a:r>
              <a:rPr lang="fa-IR" sz="2000" dirty="0">
                <a:cs typeface="B Homa" panose="00000400000000000000" pitchFamily="2" charset="-78"/>
              </a:rPr>
              <a:t>ﭘﯿﭽﯿﺪه ﺗﺮاﻓﯿﮑﯽ از ﻗﺒﯿﻞ </a:t>
            </a:r>
            <a:r>
              <a:rPr lang="fa-IR" b="1" dirty="0">
                <a:cs typeface="B Homa" panose="00000400000000000000" pitchFamily="2" charset="-78"/>
              </a:rPr>
              <a:t>ﭼﮕﻮﻧﮕﯽ اﯾﺠﺎد و از ﺑﯿﻦ رﻓﺘﻦ ﺻﻒ و ﭘﺲ زدﮔﯽ ﺟﺮﯾﺎن ﺗﺮاﻓﯿﮏ در ﺷﺒﮑﻪ ﻫﺎي ﺷﻠﻮغ را دارﻧﺪ</a:t>
            </a:r>
            <a:r>
              <a:rPr lang="fa-IR" sz="2000" b="1" dirty="0">
                <a:cs typeface="B Homa" panose="00000400000000000000" pitchFamily="2" charset="-78"/>
              </a:rPr>
              <a:t>.</a:t>
            </a:r>
            <a:endParaRPr lang="en-US" sz="2000" b="1" dirty="0">
              <a:cs typeface="B Homa" panose="00000400000000000000"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711392"/>
            <a:ext cx="4267216" cy="3835016"/>
          </a:xfrm>
          <a:prstGeom prst="rect">
            <a:avLst/>
          </a:prstGeom>
        </p:spPr>
      </p:pic>
    </p:spTree>
    <p:extLst>
      <p:ext uri="{BB962C8B-B14F-4D97-AF65-F5344CB8AC3E}">
        <p14:creationId xmlns:p14="http://schemas.microsoft.com/office/powerpoint/2010/main" val="2628676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کاربردهای </a:t>
            </a:r>
            <a:r>
              <a:rPr lang="en-US" sz="2100" b="1" dirty="0" smtClean="0">
                <a:solidFill>
                  <a:schemeClr val="bg1"/>
                </a:solidFill>
                <a:effectLst>
                  <a:outerShdw blurRad="38100" dist="38100" dir="2700000" algn="tl">
                    <a:srgbClr val="000000">
                      <a:alpha val="43137"/>
                    </a:srgbClr>
                  </a:outerShdw>
                </a:effectLst>
                <a:cs typeface="B Homa" panose="00000400000000000000" pitchFamily="2" charset="-78"/>
              </a:rPr>
              <a:t>DTA</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TextBox 1"/>
          <p:cNvSpPr txBox="1"/>
          <p:nvPr/>
        </p:nvSpPr>
        <p:spPr>
          <a:xfrm>
            <a:off x="3657600" y="914400"/>
            <a:ext cx="4724400" cy="5632311"/>
          </a:xfrm>
          <a:prstGeom prst="rect">
            <a:avLst/>
          </a:prstGeom>
          <a:noFill/>
        </p:spPr>
        <p:txBody>
          <a:bodyPr wrap="square" rtlCol="0">
            <a:spAutoFit/>
          </a:bodyPr>
          <a:lstStyle/>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مطالعات حذف تنگ‌راه ها</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راهبردهای حمل و نقل فعال و مدیریت تقاضا</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راهبردهای مدیریت یکپارچه راه</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حمل و نقل هوشمند</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راهبردهای عملیاتی</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راهبردهای مدیریت تقاضا</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ظرفیت اضافی</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سناریوهای مدیریت تصادف و حادثه</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رویدادهای ویژه</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اثرات زیست محیطی</a:t>
            </a:r>
            <a:endParaRPr lang="en-US" sz="2000" dirty="0">
              <a:cs typeface="B Homa" panose="00000400000000000000" pitchFamily="2" charset="-78"/>
            </a:endParaRPr>
          </a:p>
          <a:p>
            <a:pPr marL="285750" lvl="0" indent="-285750" algn="r" rtl="1">
              <a:lnSpc>
                <a:spcPct val="150000"/>
              </a:lnSpc>
              <a:buFont typeface="Wingdings" panose="05000000000000000000" pitchFamily="2" charset="2"/>
              <a:buChar char="ü"/>
            </a:pPr>
            <a:r>
              <a:rPr lang="fa-IR" sz="2000" dirty="0">
                <a:cs typeface="B Homa" panose="00000400000000000000" pitchFamily="2" charset="-78"/>
              </a:rPr>
              <a:t>مدیریت خطوط و پروژه های راهداری</a:t>
            </a:r>
            <a:endParaRPr lang="en-US" sz="2000" dirty="0">
              <a:cs typeface="B Homa" panose="00000400000000000000" pitchFamily="2" charset="-78"/>
            </a:endParaRPr>
          </a:p>
          <a:p>
            <a:pPr marL="285750" indent="-285750" algn="r">
              <a:lnSpc>
                <a:spcPct val="150000"/>
              </a:lnSpc>
              <a:buFont typeface="Wingdings" panose="05000000000000000000" pitchFamily="2" charset="2"/>
              <a:buChar char="ü"/>
            </a:pPr>
            <a:endParaRPr lang="en-US" sz="2000" dirty="0">
              <a:cs typeface="B Homa" panose="00000400000000000000" pitchFamily="2" charset="-78"/>
            </a:endParaRP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781" t="15109" b="15781"/>
          <a:stretch/>
        </p:blipFill>
        <p:spPr bwMode="auto">
          <a:xfrm>
            <a:off x="152400" y="2209800"/>
            <a:ext cx="4632652" cy="2320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400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Effect transition="in" filter="fade">
                                      <p:cBhvr>
                                        <p:cTn id="63" dur="1000"/>
                                        <p:tgtEl>
                                          <p:spTgt spid="2">
                                            <p:txEl>
                                              <p:pRg st="8" end="8"/>
                                            </p:txEl>
                                          </p:spTgt>
                                        </p:tgtEl>
                                      </p:cBhvr>
                                    </p:animEffect>
                                    <p:anim calcmode="lin" valueType="num">
                                      <p:cBhvr>
                                        <p:cTn id="6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9" end="9"/>
                                            </p:txEl>
                                          </p:spTgt>
                                        </p:tgtEl>
                                        <p:attrNameLst>
                                          <p:attrName>style.visibility</p:attrName>
                                        </p:attrNameLst>
                                      </p:cBhvr>
                                      <p:to>
                                        <p:strVal val="visible"/>
                                      </p:to>
                                    </p:set>
                                    <p:animEffect transition="in" filter="fade">
                                      <p:cBhvr>
                                        <p:cTn id="70" dur="1000"/>
                                        <p:tgtEl>
                                          <p:spTgt spid="2">
                                            <p:txEl>
                                              <p:pRg st="9" end="9"/>
                                            </p:txEl>
                                          </p:spTgt>
                                        </p:tgtEl>
                                      </p:cBhvr>
                                    </p:animEffect>
                                    <p:anim calcmode="lin" valueType="num">
                                      <p:cBhvr>
                                        <p:cTn id="7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
                                            <p:txEl>
                                              <p:pRg st="10" end="10"/>
                                            </p:txEl>
                                          </p:spTgt>
                                        </p:tgtEl>
                                        <p:attrNameLst>
                                          <p:attrName>style.visibility</p:attrName>
                                        </p:attrNameLst>
                                      </p:cBhvr>
                                      <p:to>
                                        <p:strVal val="visible"/>
                                      </p:to>
                                    </p:set>
                                    <p:animEffect transition="in" filter="fade">
                                      <p:cBhvr>
                                        <p:cTn id="77" dur="1000"/>
                                        <p:tgtEl>
                                          <p:spTgt spid="2">
                                            <p:txEl>
                                              <p:pRg st="10" end="10"/>
                                            </p:txEl>
                                          </p:spTgt>
                                        </p:tgtEl>
                                      </p:cBhvr>
                                    </p:animEffect>
                                    <p:anim calcmode="lin" valueType="num">
                                      <p:cBhvr>
                                        <p:cTn id="7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wipe(down)">
                                      <p:cBhvr>
                                        <p:cTn id="8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مدلسازی </a:t>
            </a:r>
            <a:r>
              <a:rPr lang="en-US" sz="2100" b="1" dirty="0" smtClean="0">
                <a:solidFill>
                  <a:schemeClr val="bg1"/>
                </a:solidFill>
                <a:effectLst>
                  <a:outerShdw blurRad="38100" dist="38100" dir="2700000" algn="tl">
                    <a:srgbClr val="000000">
                      <a:alpha val="43137"/>
                    </a:srgbClr>
                  </a:outerShdw>
                </a:effectLst>
                <a:cs typeface="B Homa" panose="00000400000000000000" pitchFamily="2" charset="-78"/>
              </a:rPr>
              <a:t>DTA</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3" name="Right Bracket 2"/>
          <p:cNvSpPr/>
          <p:nvPr/>
        </p:nvSpPr>
        <p:spPr>
          <a:xfrm>
            <a:off x="6159062" y="1524000"/>
            <a:ext cx="304800" cy="37338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477000" y="3206234"/>
            <a:ext cx="2590800" cy="369332"/>
          </a:xfrm>
          <a:prstGeom prst="rect">
            <a:avLst/>
          </a:prstGeom>
          <a:noFill/>
        </p:spPr>
        <p:txBody>
          <a:bodyPr wrap="square" rtlCol="0">
            <a:spAutoFit/>
          </a:bodyPr>
          <a:lstStyle/>
          <a:p>
            <a:r>
              <a:rPr lang="en-US" b="1" dirty="0" smtClean="0">
                <a:solidFill>
                  <a:schemeClr val="accent1">
                    <a:lumMod val="75000"/>
                  </a:schemeClr>
                </a:solidFill>
              </a:rPr>
              <a:t>DTA</a:t>
            </a:r>
          </a:p>
        </p:txBody>
      </p:sp>
      <p:sp>
        <p:nvSpPr>
          <p:cNvPr id="8" name="TextBox 7"/>
          <p:cNvSpPr txBox="1"/>
          <p:nvPr/>
        </p:nvSpPr>
        <p:spPr>
          <a:xfrm>
            <a:off x="3390884" y="1723251"/>
            <a:ext cx="2971800" cy="400110"/>
          </a:xfrm>
          <a:prstGeom prst="rect">
            <a:avLst/>
          </a:prstGeom>
          <a:noFill/>
        </p:spPr>
        <p:txBody>
          <a:bodyPr wrap="square" rtlCol="0">
            <a:spAutoFit/>
          </a:bodyPr>
          <a:lstStyle/>
          <a:p>
            <a:pPr marL="285750" indent="-285750" algn="just" rtl="1">
              <a:buFont typeface="Wingdings" panose="05000000000000000000" pitchFamily="2" charset="2"/>
              <a:buChar char="q"/>
            </a:pPr>
            <a:r>
              <a:rPr lang="fa-IR" sz="2000" u="sng" dirty="0">
                <a:solidFill>
                  <a:schemeClr val="accent1">
                    <a:lumMod val="75000"/>
                  </a:schemeClr>
                </a:solidFill>
                <a:cs typeface="B Homa" panose="00000400000000000000" pitchFamily="2" charset="-78"/>
              </a:rPr>
              <a:t>ﻣﺪﻟﺴﺎزي اﻧﺘﺨﺎب ﺳﻔﺮ</a:t>
            </a:r>
            <a:endParaRPr lang="en-US" sz="2000" u="sng" dirty="0" smtClean="0">
              <a:solidFill>
                <a:schemeClr val="accent1">
                  <a:lumMod val="75000"/>
                </a:schemeClr>
              </a:solidFill>
              <a:cs typeface="B Homa" panose="00000400000000000000" pitchFamily="2" charset="-78"/>
            </a:endParaRPr>
          </a:p>
        </p:txBody>
      </p:sp>
      <p:sp>
        <p:nvSpPr>
          <p:cNvPr id="10" name="TextBox 9"/>
          <p:cNvSpPr txBox="1"/>
          <p:nvPr/>
        </p:nvSpPr>
        <p:spPr>
          <a:xfrm>
            <a:off x="3390884" y="3733800"/>
            <a:ext cx="2971800" cy="400110"/>
          </a:xfrm>
          <a:prstGeom prst="rect">
            <a:avLst/>
          </a:prstGeom>
          <a:noFill/>
        </p:spPr>
        <p:txBody>
          <a:bodyPr wrap="square" rtlCol="0">
            <a:spAutoFit/>
          </a:bodyPr>
          <a:lstStyle/>
          <a:p>
            <a:pPr marL="285750" indent="-285750" algn="just" rtl="1">
              <a:buFont typeface="Wingdings" panose="05000000000000000000" pitchFamily="2" charset="2"/>
              <a:buChar char="q"/>
            </a:pPr>
            <a:r>
              <a:rPr lang="fa-IR" sz="2000" u="sng" dirty="0" smtClean="0">
                <a:solidFill>
                  <a:schemeClr val="accent1">
                    <a:lumMod val="75000"/>
                  </a:schemeClr>
                </a:solidFill>
                <a:cs typeface="B Homa" panose="00000400000000000000" pitchFamily="2" charset="-78"/>
              </a:rPr>
              <a:t>ﻣﺪﻟﺴﺎزي </a:t>
            </a:r>
            <a:r>
              <a:rPr lang="fa-IR" sz="2000" u="sng" dirty="0">
                <a:solidFill>
                  <a:schemeClr val="accent1">
                    <a:lumMod val="75000"/>
                  </a:schemeClr>
                </a:solidFill>
                <a:cs typeface="B Homa" panose="00000400000000000000" pitchFamily="2" charset="-78"/>
              </a:rPr>
              <a:t>ﺟﺮﯾﺎن ﺗﺮاﻓﯿﮏ </a:t>
            </a:r>
            <a:endParaRPr lang="en-US" sz="2000" u="sng" dirty="0" smtClean="0">
              <a:solidFill>
                <a:schemeClr val="accent1">
                  <a:lumMod val="75000"/>
                </a:schemeClr>
              </a:solidFill>
              <a:cs typeface="B Homa" panose="00000400000000000000" pitchFamily="2" charset="-78"/>
            </a:endParaRPr>
          </a:p>
        </p:txBody>
      </p:sp>
      <p:sp>
        <p:nvSpPr>
          <p:cNvPr id="11" name="TextBox 10"/>
          <p:cNvSpPr txBox="1"/>
          <p:nvPr/>
        </p:nvSpPr>
        <p:spPr>
          <a:xfrm>
            <a:off x="1447800" y="4133910"/>
            <a:ext cx="4914884" cy="1015663"/>
          </a:xfrm>
          <a:prstGeom prst="rect">
            <a:avLst/>
          </a:prstGeom>
          <a:noFill/>
        </p:spPr>
        <p:txBody>
          <a:bodyPr wrap="square" rtlCol="0">
            <a:spAutoFit/>
          </a:bodyPr>
          <a:lstStyle/>
          <a:p>
            <a:pPr algn="just" rtl="1"/>
            <a:r>
              <a:rPr lang="fa-IR" sz="2000" dirty="0">
                <a:cs typeface="B Homa" panose="00000400000000000000" pitchFamily="2" charset="-78"/>
              </a:rPr>
              <a:t>ﺑﺎ </a:t>
            </a:r>
            <a:r>
              <a:rPr lang="fa-IR" sz="2000" b="1" dirty="0">
                <a:cs typeface="B Homa" panose="00000400000000000000" pitchFamily="2" charset="-78"/>
              </a:rPr>
              <a:t>ﻣﻌﻠﻮم</a:t>
            </a:r>
            <a:r>
              <a:rPr lang="fa-IR" sz="2000" dirty="0">
                <a:cs typeface="B Homa" panose="00000400000000000000" pitchFamily="2" charset="-78"/>
              </a:rPr>
              <a:t> ﺑﻮدن </a:t>
            </a:r>
            <a:r>
              <a:rPr lang="fa-IR" sz="2000" b="1" dirty="0">
                <a:cs typeface="B Homa" panose="00000400000000000000" pitchFamily="2" charset="-78"/>
              </a:rPr>
              <a:t>ﺟﺮﯾﺎن در ﻣﺴﯿﺮﻫﺎ</a:t>
            </a:r>
            <a:r>
              <a:rPr lang="fa-IR" sz="2000" dirty="0">
                <a:cs typeface="B Homa" panose="00000400000000000000" pitchFamily="2" charset="-78"/>
              </a:rPr>
              <a:t>، ﻣﯿﺰان ﺟﺮﯾﺎن در ﻫﺮ ﯾﮏ از ﮐﻤﺎنﻫـﺎي ﺷﺒﮑﻪ ﺗﻌﯿﯿﻦ و ﺑﺮ اﺳﺎس آن </a:t>
            </a:r>
            <a:r>
              <a:rPr lang="fa-IR" sz="2000" b="1" dirty="0">
                <a:cs typeface="B Homa" panose="00000400000000000000" pitchFamily="2" charset="-78"/>
              </a:rPr>
              <a:t>ﺳﻄﺢ ﻋﻤﻠﮑﺮد ﺷﺒﮑﻪ </a:t>
            </a:r>
            <a:r>
              <a:rPr lang="fa-IR" sz="2000" dirty="0">
                <a:cs typeface="B Homa" panose="00000400000000000000" pitchFamily="2" charset="-78"/>
              </a:rPr>
              <a:t>ﭘﯿﺶ ﺑﯿﻨﯽ ﻣﯽﮔﺮدد.</a:t>
            </a:r>
            <a:endParaRPr lang="en-US" sz="2000" dirty="0" smtClean="0">
              <a:cs typeface="B Homa" panose="00000400000000000000" pitchFamily="2" charset="-78"/>
            </a:endParaRPr>
          </a:p>
        </p:txBody>
      </p:sp>
      <p:sp>
        <p:nvSpPr>
          <p:cNvPr id="12" name="TextBox 11"/>
          <p:cNvSpPr txBox="1"/>
          <p:nvPr/>
        </p:nvSpPr>
        <p:spPr>
          <a:xfrm>
            <a:off x="1371600" y="2122556"/>
            <a:ext cx="4991084" cy="1015663"/>
          </a:xfrm>
          <a:prstGeom prst="rect">
            <a:avLst/>
          </a:prstGeom>
          <a:noFill/>
        </p:spPr>
        <p:txBody>
          <a:bodyPr wrap="square" rtlCol="0">
            <a:spAutoFit/>
          </a:bodyPr>
          <a:lstStyle/>
          <a:p>
            <a:pPr algn="just" rtl="1"/>
            <a:r>
              <a:rPr lang="fa-IR" sz="2000" dirty="0">
                <a:cs typeface="B Homa" panose="00000400000000000000" pitchFamily="2" charset="-78"/>
              </a:rPr>
              <a:t>ﻧﺤﻮه </a:t>
            </a:r>
            <a:r>
              <a:rPr lang="fa-IR" sz="2000" b="1" dirty="0">
                <a:cs typeface="B Homa" panose="00000400000000000000" pitchFamily="2" charset="-78"/>
              </a:rPr>
              <a:t>اﻧﺘﺨﺎب ﻣﺴﯿﺮ</a:t>
            </a:r>
            <a:r>
              <a:rPr lang="fa-IR" sz="2000" dirty="0">
                <a:cs typeface="B Homa" panose="00000400000000000000" pitchFamily="2" charset="-78"/>
              </a:rPr>
              <a:t> و </a:t>
            </a:r>
            <a:r>
              <a:rPr lang="fa-IR" sz="2000" b="1" dirty="0">
                <a:cs typeface="B Homa" panose="00000400000000000000" pitchFamily="2" charset="-78"/>
              </a:rPr>
              <a:t>زﻣﺎن ﺷﺮوع</a:t>
            </a:r>
            <a:r>
              <a:rPr lang="fa-IR" sz="2000" dirty="0">
                <a:cs typeface="B Homa" panose="00000400000000000000" pitchFamily="2" charset="-78"/>
              </a:rPr>
              <a:t> ﺳﻔﺮ راﻧﻨﺪﮔﺎن ﺗﻌﯿﯿﻦ و ﺟﺮﯾﺎن ﻫﺮ ﯾﮏ از </a:t>
            </a:r>
            <a:r>
              <a:rPr lang="fa-IR" sz="2000" b="1" dirty="0">
                <a:cs typeface="B Homa" panose="00000400000000000000" pitchFamily="2" charset="-78"/>
              </a:rPr>
              <a:t>ﻣﺴﯿﺮﻫﺎي ﺑﯿﻦ زوجﻫﺎي ﻣﺒﺪا - ﻣﻘﺼﺪ </a:t>
            </a:r>
            <a:r>
              <a:rPr lang="fa-IR" sz="2000" dirty="0">
                <a:cs typeface="B Homa" panose="00000400000000000000" pitchFamily="2" charset="-78"/>
              </a:rPr>
              <a:t>در هر زﻣﺎن ﭘﯿﺶ ﺑﯿﻨﯽ ﻣﯽﮔﺮدد.</a:t>
            </a:r>
            <a:endParaRPr lang="en-US" sz="2000" dirty="0" smtClean="0">
              <a:cs typeface="B Homa" panose="00000400000000000000" pitchFamily="2" charset="-78"/>
            </a:endParaRPr>
          </a:p>
        </p:txBody>
      </p:sp>
      <p:sp>
        <p:nvSpPr>
          <p:cNvPr id="13" name="TextBox 12"/>
          <p:cNvSpPr txBox="1"/>
          <p:nvPr/>
        </p:nvSpPr>
        <p:spPr>
          <a:xfrm>
            <a:off x="801429" y="6038047"/>
            <a:ext cx="7656755" cy="430887"/>
          </a:xfrm>
          <a:prstGeom prst="rect">
            <a:avLst/>
          </a:prstGeom>
          <a:noFill/>
        </p:spPr>
        <p:txBody>
          <a:bodyPr wrap="square" rtlCol="0">
            <a:spAutoFit/>
          </a:bodyPr>
          <a:lstStyle/>
          <a:p>
            <a:pPr algn="r" rtl="1"/>
            <a:r>
              <a:rPr lang="fa-IR" sz="1100" dirty="0" smtClean="0">
                <a:cs typeface="B Homa" panose="00000400000000000000" pitchFamily="2" charset="-78"/>
              </a:rPr>
              <a:t>* بابازاده عباس، جوانی بابک، </a:t>
            </a:r>
            <a:r>
              <a:rPr lang="fa-IR" sz="1100" b="1" dirty="0">
                <a:cs typeface="B Homa" panose="00000400000000000000" pitchFamily="2" charset="-78"/>
              </a:rPr>
              <a:t>«ﺗﻮﺳﻌﻪ ﯾﮏ اﻟﮕﻮرﯾﺘﻢ ﺳﺮﯾﻊ ﺗﺨﺼﯿﺺ ﺗﺮاﻓﯿﮏ </a:t>
            </a:r>
            <a:r>
              <a:rPr lang="fa-IR" sz="1100" b="1" dirty="0" smtClean="0">
                <a:cs typeface="B Homa" panose="00000400000000000000" pitchFamily="2" charset="-78"/>
              </a:rPr>
              <a:t>دﯾﻨﺎﻣﯿﮑﯽ-کاربرد برای ارزیابی سیستم های مدیریت هوشمند ترافیک در شهر تهران </a:t>
            </a:r>
            <a:r>
              <a:rPr lang="fa-IR" sz="1100" b="1" dirty="0">
                <a:cs typeface="B Homa" panose="00000400000000000000" pitchFamily="2" charset="-78"/>
              </a:rPr>
              <a:t>»، </a:t>
            </a:r>
            <a:r>
              <a:rPr lang="fa-IR" sz="1100" dirty="0" smtClean="0">
                <a:cs typeface="B Homa" panose="00000400000000000000" pitchFamily="2" charset="-78"/>
              </a:rPr>
              <a:t>پانزدهیمن کنفرانس بین المللی حمل و نقل و ترافیک</a:t>
            </a:r>
            <a:endParaRPr lang="en-US" sz="1100" dirty="0">
              <a:cs typeface="B Homa" panose="00000400000000000000" pitchFamily="2" charset="-78"/>
            </a:endParaRPr>
          </a:p>
        </p:txBody>
      </p:sp>
    </p:spTree>
    <p:extLst>
      <p:ext uri="{BB962C8B-B14F-4D97-AF65-F5344CB8AC3E}">
        <p14:creationId xmlns:p14="http://schemas.microsoft.com/office/powerpoint/2010/main" val="4029629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9807" y="0"/>
            <a:ext cx="3465755"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2100" b="1" dirty="0" smtClean="0">
                <a:solidFill>
                  <a:schemeClr val="bg1"/>
                </a:solidFill>
                <a:effectLst>
                  <a:outerShdw blurRad="38100" dist="38100" dir="2700000" algn="tl">
                    <a:srgbClr val="000000">
                      <a:alpha val="43137"/>
                    </a:srgbClr>
                  </a:outerShdw>
                </a:effectLst>
                <a:cs typeface="B Homa" panose="00000400000000000000" pitchFamily="2" charset="-78"/>
              </a:rPr>
              <a:t>نمونه موردی</a:t>
            </a:r>
            <a:endParaRPr lang="en-US" sz="21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2" name="TextBox 1"/>
          <p:cNvSpPr txBox="1"/>
          <p:nvPr/>
        </p:nvSpPr>
        <p:spPr>
          <a:xfrm>
            <a:off x="972207" y="914400"/>
            <a:ext cx="7315200" cy="1200329"/>
          </a:xfrm>
          <a:prstGeom prst="rect">
            <a:avLst/>
          </a:prstGeom>
          <a:noFill/>
        </p:spPr>
        <p:txBody>
          <a:bodyPr wrap="square" rtlCol="0">
            <a:spAutoFit/>
          </a:bodyPr>
          <a:lstStyle/>
          <a:p>
            <a:pPr algn="just" rtl="1"/>
            <a:r>
              <a:rPr lang="fa-IR" dirty="0" smtClean="0">
                <a:cs typeface="B Homa" panose="00000400000000000000" pitchFamily="2" charset="-78"/>
              </a:rPr>
              <a:t>اگر شبکه را به صورت گراف </a:t>
            </a:r>
            <a:r>
              <a:rPr lang="en-US" dirty="0" smtClean="0">
                <a:cs typeface="B Homa" panose="00000400000000000000" pitchFamily="2" charset="-78"/>
              </a:rPr>
              <a:t>G = (N , A)</a:t>
            </a:r>
            <a:r>
              <a:rPr lang="fa-IR" dirty="0" smtClean="0">
                <a:cs typeface="B Homa" panose="00000400000000000000" pitchFamily="2" charset="-78"/>
              </a:rPr>
              <a:t> نشا دهیم که </a:t>
            </a:r>
            <a:r>
              <a:rPr lang="en-US" dirty="0" smtClean="0">
                <a:cs typeface="B Homa" panose="00000400000000000000" pitchFamily="2" charset="-78"/>
              </a:rPr>
              <a:t> N</a:t>
            </a:r>
            <a:r>
              <a:rPr lang="fa-IR" dirty="0" smtClean="0">
                <a:cs typeface="B Homa" panose="00000400000000000000" pitchFamily="2" charset="-78"/>
              </a:rPr>
              <a:t> مجموعه </a:t>
            </a:r>
            <a:r>
              <a:rPr lang="fa-IR" b="1" dirty="0" smtClean="0">
                <a:cs typeface="B Homa" panose="00000400000000000000" pitchFamily="2" charset="-78"/>
              </a:rPr>
              <a:t>گره‌ها</a:t>
            </a:r>
            <a:r>
              <a:rPr lang="fa-IR" dirty="0" smtClean="0">
                <a:cs typeface="B Homa" panose="00000400000000000000" pitchFamily="2" charset="-78"/>
              </a:rPr>
              <a:t> و </a:t>
            </a:r>
            <a:r>
              <a:rPr lang="en-US" dirty="0" smtClean="0">
                <a:cs typeface="B Homa" panose="00000400000000000000" pitchFamily="2" charset="-78"/>
              </a:rPr>
              <a:t>A </a:t>
            </a:r>
            <a:r>
              <a:rPr lang="fa-IR" dirty="0">
                <a:cs typeface="B Homa" panose="00000400000000000000" pitchFamily="2" charset="-78"/>
              </a:rPr>
              <a:t> </a:t>
            </a:r>
            <a:r>
              <a:rPr lang="fa-IR" dirty="0" smtClean="0">
                <a:cs typeface="B Homa" panose="00000400000000000000" pitchFamily="2" charset="-78"/>
              </a:rPr>
              <a:t>مجموعه </a:t>
            </a:r>
            <a:r>
              <a:rPr lang="fa-IR" b="1" dirty="0" smtClean="0">
                <a:cs typeface="B Homa" panose="00000400000000000000" pitchFamily="2" charset="-78"/>
              </a:rPr>
              <a:t>کمان‌ها</a:t>
            </a:r>
            <a:r>
              <a:rPr lang="fa-IR" dirty="0" smtClean="0">
                <a:cs typeface="B Homa" panose="00000400000000000000" pitchFamily="2" charset="-78"/>
              </a:rPr>
              <a:t> باشد و همچنین اندیس‌های </a:t>
            </a:r>
            <a:r>
              <a:rPr lang="en-US" dirty="0" smtClean="0">
                <a:cs typeface="B Homa" panose="00000400000000000000" pitchFamily="2" charset="-78"/>
              </a:rPr>
              <a:t>t</a:t>
            </a:r>
            <a:r>
              <a:rPr lang="fa-IR" dirty="0">
                <a:cs typeface="B Homa" panose="00000400000000000000" pitchFamily="2" charset="-78"/>
              </a:rPr>
              <a:t> </a:t>
            </a:r>
            <a:r>
              <a:rPr lang="fa-IR" dirty="0" smtClean="0">
                <a:cs typeface="B Homa" panose="00000400000000000000" pitchFamily="2" charset="-78"/>
              </a:rPr>
              <a:t>و </a:t>
            </a:r>
            <a:r>
              <a:rPr lang="en-US" dirty="0" smtClean="0">
                <a:cs typeface="B Homa" panose="00000400000000000000" pitchFamily="2" charset="-78"/>
              </a:rPr>
              <a:t>d</a:t>
            </a:r>
            <a:r>
              <a:rPr lang="fa-IR" dirty="0" smtClean="0">
                <a:cs typeface="B Homa" panose="00000400000000000000" pitchFamily="2" charset="-78"/>
              </a:rPr>
              <a:t> به ترتیب مروبط به </a:t>
            </a:r>
            <a:r>
              <a:rPr lang="fa-IR" b="1" dirty="0" smtClean="0">
                <a:cs typeface="B Homa" panose="00000400000000000000" pitchFamily="2" charset="-78"/>
              </a:rPr>
              <a:t>بازه‌های زمانی </a:t>
            </a:r>
            <a:r>
              <a:rPr lang="fa-IR" dirty="0" smtClean="0">
                <a:cs typeface="B Homa" panose="00000400000000000000" pitchFamily="2" charset="-78"/>
              </a:rPr>
              <a:t>و </a:t>
            </a:r>
            <a:r>
              <a:rPr lang="fa-IR" b="1" dirty="0" smtClean="0">
                <a:cs typeface="B Homa" panose="00000400000000000000" pitchFamily="2" charset="-78"/>
              </a:rPr>
              <a:t>زمان عزیمت </a:t>
            </a:r>
            <a:r>
              <a:rPr lang="fa-IR" dirty="0" smtClean="0">
                <a:cs typeface="B Homa" panose="00000400000000000000" pitchFamily="2" charset="-78"/>
              </a:rPr>
              <a:t>باشند، مدل تخصیص ترافکی دینامیکی به صورت زیر قابل بیان است: </a:t>
            </a:r>
          </a:p>
          <a:p>
            <a:pPr algn="just" rtl="1"/>
            <a:endParaRPr lang="en-US" dirty="0">
              <a:cs typeface="B Homa" panose="00000400000000000000" pitchFamily="2" charset="-78"/>
            </a:endParaRPr>
          </a:p>
        </p:txBody>
      </p:sp>
      <p:pic>
        <p:nvPicPr>
          <p:cNvPr id="6" name="Picture 5"/>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685800" y="1793100"/>
            <a:ext cx="6210300" cy="4404360"/>
          </a:xfrm>
          <a:prstGeom prst="rect">
            <a:avLst/>
          </a:prstGeom>
        </p:spPr>
      </p:pic>
    </p:spTree>
    <p:extLst>
      <p:ext uri="{BB962C8B-B14F-4D97-AF65-F5344CB8AC3E}">
        <p14:creationId xmlns:p14="http://schemas.microsoft.com/office/powerpoint/2010/main" val="570138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TM02900771[[fn=Slice]]</Template>
  <TotalTime>16996</TotalTime>
  <Words>1518</Words>
  <Application>Microsoft Office PowerPoint</Application>
  <PresentationFormat>On-screen Show (4:3)</PresentationFormat>
  <Paragraphs>104</Paragraphs>
  <Slides>14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B Homa</vt:lpstr>
      <vt:lpstr>Calibri</vt:lpstr>
      <vt:lpstr>Century Gothic</vt:lpstr>
      <vt:lpstr>Tahoma</vt:lpstr>
      <vt:lpstr>Wingdings</vt:lpstr>
      <vt:lpstr>Wingdings 3</vt:lpstr>
      <vt:lpstr>Slice</vt:lpstr>
      <vt:lpstr>بررسی انواع مدل‌های تخصیص پویا در برنامه ریزی حمل و نقل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413</cp:revision>
  <dcterms:created xsi:type="dcterms:W3CDTF">2015-07-06T09:57:27Z</dcterms:created>
  <dcterms:modified xsi:type="dcterms:W3CDTF">2019-10-24T12:16:59Z</dcterms:modified>
</cp:coreProperties>
</file>