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ink/ink1.xml" ContentType="application/inkml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25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75F9F3-B02F-431F-A787-56984181B4D2}" type="doc">
      <dgm:prSet loTypeId="urn:microsoft.com/office/officeart/2005/8/layout/architecture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fa-IR"/>
        </a:p>
      </dgm:t>
    </dgm:pt>
    <dgm:pt modelId="{792970F5-1930-4F30-B356-A8FD3396FEF4}">
      <dgm:prSet phldrT="[Text]" custT="1"/>
      <dgm:spPr/>
      <dgm:t>
        <a:bodyPr/>
        <a:lstStyle/>
        <a:p>
          <a:pPr rtl="1"/>
          <a:r>
            <a:rPr lang="fa-IR" sz="1600" dirty="0" smtClean="0">
              <a:solidFill>
                <a:schemeClr val="tx1"/>
              </a:solidFill>
              <a:ea typeface="Calibri"/>
              <a:cs typeface="B Yekan" panose="00000400000000000000" pitchFamily="2" charset="-78"/>
            </a:rPr>
            <a:t>* صادرات آن عبارت است از : اتومبیل،ابزارآلات الکترونیکی و صنعتی و طیف گسترده ای از کالاهای صنعتی و طیف گسترده ای از کالاهای مصرفی و مواد غذایی</a:t>
          </a:r>
          <a:endParaRPr lang="fa-IR" sz="1600" dirty="0">
            <a:solidFill>
              <a:schemeClr val="tx1"/>
            </a:solidFill>
          </a:endParaRPr>
        </a:p>
      </dgm:t>
    </dgm:pt>
    <dgm:pt modelId="{25AFFF75-CEC7-485D-BD03-909B4A25C436}" type="parTrans" cxnId="{20F45147-AF5F-40FD-9313-12FD71763C34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0E0A5ECF-129E-4D5F-B1C6-DC938CD20EAC}" type="sibTrans" cxnId="{20F45147-AF5F-40FD-9313-12FD71763C34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9E506766-6F3B-4706-8083-DE7DBBE5F044}">
      <dgm:prSet phldrT="[Text]" custT="1"/>
      <dgm:spPr/>
      <dgm:t>
        <a:bodyPr/>
        <a:lstStyle/>
        <a:p>
          <a:pPr rtl="1"/>
          <a:r>
            <a:rPr lang="fa-IR" sz="1200" dirty="0" smtClean="0">
              <a:solidFill>
                <a:schemeClr val="tx1"/>
              </a:solidFill>
              <a:ea typeface="Calibri"/>
              <a:cs typeface="B Yekan" panose="00000400000000000000" pitchFamily="2" charset="-78"/>
            </a:rPr>
            <a:t>* آلمان پر جمعیت ترین کشور اروپایی بعد از روسیه میباشد.</a:t>
          </a:r>
          <a:endParaRPr lang="fa-IR" sz="1200" dirty="0">
            <a:solidFill>
              <a:schemeClr val="tx1"/>
            </a:solidFill>
          </a:endParaRPr>
        </a:p>
      </dgm:t>
    </dgm:pt>
    <dgm:pt modelId="{5CECE3D9-9059-4D04-A8C6-15686DCBC049}" type="parTrans" cxnId="{358F9799-DE4C-4FEB-847D-74E0F7BCBF6A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92986347-8A78-4EFF-8537-725DBEFEDB50}" type="sibTrans" cxnId="{358F9799-DE4C-4FEB-847D-74E0F7BCBF6A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EB0C4F1A-DB5C-4E46-9E8B-F08824D4C6BA}">
      <dgm:prSet phldrT="[Text]" custT="1"/>
      <dgm:spPr/>
      <dgm:t>
        <a:bodyPr/>
        <a:lstStyle/>
        <a:p>
          <a:pPr rtl="1"/>
          <a:r>
            <a:rPr lang="fa-IR" sz="1200" dirty="0" smtClean="0">
              <a:solidFill>
                <a:schemeClr val="tx1"/>
              </a:solidFill>
              <a:ea typeface="Calibri"/>
              <a:cs typeface="B Yekan" panose="00000400000000000000" pitchFamily="2" charset="-78"/>
            </a:rPr>
            <a:t>* کشور آلمان  واقع در اروپای مرکزی و در نیمکره شمالی آلمان پر جمعیت ترین کشور اروپایی بعد از روسیه میباشد.</a:t>
          </a:r>
          <a:endParaRPr lang="fa-IR" sz="1200" dirty="0">
            <a:solidFill>
              <a:schemeClr val="tx1"/>
            </a:solidFill>
          </a:endParaRPr>
        </a:p>
      </dgm:t>
    </dgm:pt>
    <dgm:pt modelId="{9EA6D967-C2D6-4393-9371-FED14109B78F}" type="parTrans" cxnId="{C6293A0B-B72A-43FC-B631-8507978AA282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909926DF-7828-482C-B0BE-ADE5A65D4921}" type="sibTrans" cxnId="{C6293A0B-B72A-43FC-B631-8507978AA282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BAB0A6E1-F319-48E7-9582-4CDC335EDEF2}">
      <dgm:prSet phldrT="[Text]" custT="1"/>
      <dgm:spPr/>
      <dgm:t>
        <a:bodyPr/>
        <a:lstStyle/>
        <a:p>
          <a:pPr rtl="1"/>
          <a:r>
            <a:rPr lang="fa-IR" sz="1200" dirty="0" smtClean="0">
              <a:solidFill>
                <a:schemeClr val="tx1"/>
              </a:solidFill>
              <a:ea typeface="Calibri"/>
              <a:cs typeface="B Yekan" panose="00000400000000000000" pitchFamily="2" charset="-78"/>
            </a:rPr>
            <a:t>* همچنین این کشور بزرگترین قدرت اقتصادی اروپا و پنجمین قدرت اقتصادی جهان می باشد.</a:t>
          </a:r>
          <a:endParaRPr lang="fa-IR" sz="1200" dirty="0">
            <a:solidFill>
              <a:schemeClr val="tx1"/>
            </a:solidFill>
          </a:endParaRPr>
        </a:p>
      </dgm:t>
    </dgm:pt>
    <dgm:pt modelId="{911E6484-7A01-4713-8585-1C75FB07B44D}" type="parTrans" cxnId="{DB9769A7-C5C6-491F-AD61-A6EC8BE42891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FB1E8BC9-5700-4B9F-BDFF-A28A528563DF}" type="sibTrans" cxnId="{DB9769A7-C5C6-491F-AD61-A6EC8BE42891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C4EFA743-B7FD-4050-9B08-2FE6867A0082}" type="pres">
      <dgm:prSet presAssocID="{CF75F9F3-B02F-431F-A787-56984181B4D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9E816988-36B1-4278-B6FC-81CD2BD65685}" type="pres">
      <dgm:prSet presAssocID="{792970F5-1930-4F30-B356-A8FD3396FEF4}" presName="vertOne" presStyleCnt="0"/>
      <dgm:spPr/>
    </dgm:pt>
    <dgm:pt modelId="{FA81E20B-B63B-4079-BBA5-F41E138D2A11}" type="pres">
      <dgm:prSet presAssocID="{792970F5-1930-4F30-B356-A8FD3396FEF4}" presName="txOne" presStyleLbl="node0" presStyleIdx="0" presStyleCnt="1" custLinFactNeighborX="11973" custLinFactNeighborY="-9110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35F6077-8DCF-42B9-9623-DBAD43C5FB32}" type="pres">
      <dgm:prSet presAssocID="{792970F5-1930-4F30-B356-A8FD3396FEF4}" presName="parTransOne" presStyleCnt="0"/>
      <dgm:spPr/>
    </dgm:pt>
    <dgm:pt modelId="{2A125D1B-C060-4FED-8EF1-C480027E8106}" type="pres">
      <dgm:prSet presAssocID="{792970F5-1930-4F30-B356-A8FD3396FEF4}" presName="horzOne" presStyleCnt="0"/>
      <dgm:spPr/>
    </dgm:pt>
    <dgm:pt modelId="{8895C776-6050-41C1-8B51-50D012CA38E2}" type="pres">
      <dgm:prSet presAssocID="{9E506766-6F3B-4706-8083-DE7DBBE5F044}" presName="vertTwo" presStyleCnt="0"/>
      <dgm:spPr/>
    </dgm:pt>
    <dgm:pt modelId="{0CB014C9-D634-41C4-A209-022175C1169C}" type="pres">
      <dgm:prSet presAssocID="{9E506766-6F3B-4706-8083-DE7DBBE5F044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4BE203F-80D2-4DE5-897E-27517C4C08B4}" type="pres">
      <dgm:prSet presAssocID="{9E506766-6F3B-4706-8083-DE7DBBE5F044}" presName="horzTwo" presStyleCnt="0"/>
      <dgm:spPr/>
    </dgm:pt>
    <dgm:pt modelId="{483146DB-0CA3-49A9-981A-41DB9A4108C6}" type="pres">
      <dgm:prSet presAssocID="{92986347-8A78-4EFF-8537-725DBEFEDB50}" presName="sibSpaceTwo" presStyleCnt="0"/>
      <dgm:spPr/>
    </dgm:pt>
    <dgm:pt modelId="{DE597FAF-051B-49DC-B4BC-8695F2C0D5F6}" type="pres">
      <dgm:prSet presAssocID="{EB0C4F1A-DB5C-4E46-9E8B-F08824D4C6BA}" presName="vertTwo" presStyleCnt="0"/>
      <dgm:spPr/>
    </dgm:pt>
    <dgm:pt modelId="{7238F04E-18C4-4F09-AE98-862F50F29A57}" type="pres">
      <dgm:prSet presAssocID="{EB0C4F1A-DB5C-4E46-9E8B-F08824D4C6BA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D015517-0FE2-4772-8B0E-9EAF9E0E6D9C}" type="pres">
      <dgm:prSet presAssocID="{EB0C4F1A-DB5C-4E46-9E8B-F08824D4C6BA}" presName="horzTwo" presStyleCnt="0"/>
      <dgm:spPr/>
    </dgm:pt>
    <dgm:pt modelId="{6D7B8B68-01A9-44F5-B302-531C968AF1A2}" type="pres">
      <dgm:prSet presAssocID="{909926DF-7828-482C-B0BE-ADE5A65D4921}" presName="sibSpaceTwo" presStyleCnt="0"/>
      <dgm:spPr/>
    </dgm:pt>
    <dgm:pt modelId="{CAC464C3-CAF4-4D50-975C-483D45A9780B}" type="pres">
      <dgm:prSet presAssocID="{BAB0A6E1-F319-48E7-9582-4CDC335EDEF2}" presName="vertTwo" presStyleCnt="0"/>
      <dgm:spPr/>
    </dgm:pt>
    <dgm:pt modelId="{0D420FC6-BB75-4BF3-ADB3-0F6C3C25FAC9}" type="pres">
      <dgm:prSet presAssocID="{BAB0A6E1-F319-48E7-9582-4CDC335EDEF2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B47D60B-A1B0-44D6-A1D0-8AC7445F11BD}" type="pres">
      <dgm:prSet presAssocID="{BAB0A6E1-F319-48E7-9582-4CDC335EDEF2}" presName="horzTwo" presStyleCnt="0"/>
      <dgm:spPr/>
    </dgm:pt>
  </dgm:ptLst>
  <dgm:cxnLst>
    <dgm:cxn modelId="{B78C4F25-2AF4-4B23-AB47-F9B8BF5665F1}" type="presOf" srcId="{BAB0A6E1-F319-48E7-9582-4CDC335EDEF2}" destId="{0D420FC6-BB75-4BF3-ADB3-0F6C3C25FAC9}" srcOrd="0" destOrd="0" presId="urn:microsoft.com/office/officeart/2005/8/layout/architecture"/>
    <dgm:cxn modelId="{85737420-9313-4E72-9E65-CEC1FFD99683}" type="presOf" srcId="{EB0C4F1A-DB5C-4E46-9E8B-F08824D4C6BA}" destId="{7238F04E-18C4-4F09-AE98-862F50F29A57}" srcOrd="0" destOrd="0" presId="urn:microsoft.com/office/officeart/2005/8/layout/architecture"/>
    <dgm:cxn modelId="{DB9769A7-C5C6-491F-AD61-A6EC8BE42891}" srcId="{792970F5-1930-4F30-B356-A8FD3396FEF4}" destId="{BAB0A6E1-F319-48E7-9582-4CDC335EDEF2}" srcOrd="2" destOrd="0" parTransId="{911E6484-7A01-4713-8585-1C75FB07B44D}" sibTransId="{FB1E8BC9-5700-4B9F-BDFF-A28A528563DF}"/>
    <dgm:cxn modelId="{F4682EB8-6544-4623-9E2E-B3B21AEB94A5}" type="presOf" srcId="{9E506766-6F3B-4706-8083-DE7DBBE5F044}" destId="{0CB014C9-D634-41C4-A209-022175C1169C}" srcOrd="0" destOrd="0" presId="urn:microsoft.com/office/officeart/2005/8/layout/architecture"/>
    <dgm:cxn modelId="{E7B5365D-C341-45E2-B529-D9EE19EBC345}" type="presOf" srcId="{CF75F9F3-B02F-431F-A787-56984181B4D2}" destId="{C4EFA743-B7FD-4050-9B08-2FE6867A0082}" srcOrd="0" destOrd="0" presId="urn:microsoft.com/office/officeart/2005/8/layout/architecture"/>
    <dgm:cxn modelId="{C6293A0B-B72A-43FC-B631-8507978AA282}" srcId="{792970F5-1930-4F30-B356-A8FD3396FEF4}" destId="{EB0C4F1A-DB5C-4E46-9E8B-F08824D4C6BA}" srcOrd="1" destOrd="0" parTransId="{9EA6D967-C2D6-4393-9371-FED14109B78F}" sibTransId="{909926DF-7828-482C-B0BE-ADE5A65D4921}"/>
    <dgm:cxn modelId="{20F45147-AF5F-40FD-9313-12FD71763C34}" srcId="{CF75F9F3-B02F-431F-A787-56984181B4D2}" destId="{792970F5-1930-4F30-B356-A8FD3396FEF4}" srcOrd="0" destOrd="0" parTransId="{25AFFF75-CEC7-485D-BD03-909B4A25C436}" sibTransId="{0E0A5ECF-129E-4D5F-B1C6-DC938CD20EAC}"/>
    <dgm:cxn modelId="{B754674F-CC65-44BE-9997-0BCCD7CB8FD9}" type="presOf" srcId="{792970F5-1930-4F30-B356-A8FD3396FEF4}" destId="{FA81E20B-B63B-4079-BBA5-F41E138D2A11}" srcOrd="0" destOrd="0" presId="urn:microsoft.com/office/officeart/2005/8/layout/architecture"/>
    <dgm:cxn modelId="{358F9799-DE4C-4FEB-847D-74E0F7BCBF6A}" srcId="{792970F5-1930-4F30-B356-A8FD3396FEF4}" destId="{9E506766-6F3B-4706-8083-DE7DBBE5F044}" srcOrd="0" destOrd="0" parTransId="{5CECE3D9-9059-4D04-A8C6-15686DCBC049}" sibTransId="{92986347-8A78-4EFF-8537-725DBEFEDB50}"/>
    <dgm:cxn modelId="{5CAE6E5B-5B58-459B-AF4A-032CA70F0CD6}" type="presParOf" srcId="{C4EFA743-B7FD-4050-9B08-2FE6867A0082}" destId="{9E816988-36B1-4278-B6FC-81CD2BD65685}" srcOrd="0" destOrd="0" presId="urn:microsoft.com/office/officeart/2005/8/layout/architecture"/>
    <dgm:cxn modelId="{1CF98A24-845C-425E-B66F-E74E4243B8AA}" type="presParOf" srcId="{9E816988-36B1-4278-B6FC-81CD2BD65685}" destId="{FA81E20B-B63B-4079-BBA5-F41E138D2A11}" srcOrd="0" destOrd="0" presId="urn:microsoft.com/office/officeart/2005/8/layout/architecture"/>
    <dgm:cxn modelId="{1D8865C9-D8FD-403E-914C-386BDF43ACCC}" type="presParOf" srcId="{9E816988-36B1-4278-B6FC-81CD2BD65685}" destId="{235F6077-8DCF-42B9-9623-DBAD43C5FB32}" srcOrd="1" destOrd="0" presId="urn:microsoft.com/office/officeart/2005/8/layout/architecture"/>
    <dgm:cxn modelId="{9783F2CC-CF24-4E45-BCB3-8AA3F7308241}" type="presParOf" srcId="{9E816988-36B1-4278-B6FC-81CD2BD65685}" destId="{2A125D1B-C060-4FED-8EF1-C480027E8106}" srcOrd="2" destOrd="0" presId="urn:microsoft.com/office/officeart/2005/8/layout/architecture"/>
    <dgm:cxn modelId="{2512A73A-0A02-4F22-B726-136D18603D7B}" type="presParOf" srcId="{2A125D1B-C060-4FED-8EF1-C480027E8106}" destId="{8895C776-6050-41C1-8B51-50D012CA38E2}" srcOrd="0" destOrd="0" presId="urn:microsoft.com/office/officeart/2005/8/layout/architecture"/>
    <dgm:cxn modelId="{7CF8A4FB-3A6A-425E-A70B-AB0FFA893AE8}" type="presParOf" srcId="{8895C776-6050-41C1-8B51-50D012CA38E2}" destId="{0CB014C9-D634-41C4-A209-022175C1169C}" srcOrd="0" destOrd="0" presId="urn:microsoft.com/office/officeart/2005/8/layout/architecture"/>
    <dgm:cxn modelId="{522CFDE9-E1B5-4281-9A2A-63637188C863}" type="presParOf" srcId="{8895C776-6050-41C1-8B51-50D012CA38E2}" destId="{04BE203F-80D2-4DE5-897E-27517C4C08B4}" srcOrd="1" destOrd="0" presId="urn:microsoft.com/office/officeart/2005/8/layout/architecture"/>
    <dgm:cxn modelId="{BDA5F9A4-F377-4C22-AFDA-732A1A51FCB0}" type="presParOf" srcId="{2A125D1B-C060-4FED-8EF1-C480027E8106}" destId="{483146DB-0CA3-49A9-981A-41DB9A4108C6}" srcOrd="1" destOrd="0" presId="urn:microsoft.com/office/officeart/2005/8/layout/architecture"/>
    <dgm:cxn modelId="{ED4F7CFA-15ED-4281-8BCF-F8F7D5141F1E}" type="presParOf" srcId="{2A125D1B-C060-4FED-8EF1-C480027E8106}" destId="{DE597FAF-051B-49DC-B4BC-8695F2C0D5F6}" srcOrd="2" destOrd="0" presId="urn:microsoft.com/office/officeart/2005/8/layout/architecture"/>
    <dgm:cxn modelId="{FB283DA8-BC82-45A9-9CBD-E2E6E1E34E1A}" type="presParOf" srcId="{DE597FAF-051B-49DC-B4BC-8695F2C0D5F6}" destId="{7238F04E-18C4-4F09-AE98-862F50F29A57}" srcOrd="0" destOrd="0" presId="urn:microsoft.com/office/officeart/2005/8/layout/architecture"/>
    <dgm:cxn modelId="{50F23E82-AF62-42BB-AD4C-B5708C9C6069}" type="presParOf" srcId="{DE597FAF-051B-49DC-B4BC-8695F2C0D5F6}" destId="{7D015517-0FE2-4772-8B0E-9EAF9E0E6D9C}" srcOrd="1" destOrd="0" presId="urn:microsoft.com/office/officeart/2005/8/layout/architecture"/>
    <dgm:cxn modelId="{BD3577AD-BCE7-4FE2-A9F4-94285EF30250}" type="presParOf" srcId="{2A125D1B-C060-4FED-8EF1-C480027E8106}" destId="{6D7B8B68-01A9-44F5-B302-531C968AF1A2}" srcOrd="3" destOrd="0" presId="urn:microsoft.com/office/officeart/2005/8/layout/architecture"/>
    <dgm:cxn modelId="{97C2AA83-5B48-48B6-AA0A-F0C698A8D85E}" type="presParOf" srcId="{2A125D1B-C060-4FED-8EF1-C480027E8106}" destId="{CAC464C3-CAF4-4D50-975C-483D45A9780B}" srcOrd="4" destOrd="0" presId="urn:microsoft.com/office/officeart/2005/8/layout/architecture"/>
    <dgm:cxn modelId="{FF95A0D7-EE34-4282-B403-D129691E65D3}" type="presParOf" srcId="{CAC464C3-CAF4-4D50-975C-483D45A9780B}" destId="{0D420FC6-BB75-4BF3-ADB3-0F6C3C25FAC9}" srcOrd="0" destOrd="0" presId="urn:microsoft.com/office/officeart/2005/8/layout/architecture"/>
    <dgm:cxn modelId="{B6417F05-C359-4091-86A5-805A960138EC}" type="presParOf" srcId="{CAC464C3-CAF4-4D50-975C-483D45A9780B}" destId="{2B47D60B-A1B0-44D6-A1D0-8AC7445F11BD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F75F9F3-B02F-431F-A787-56984181B4D2}" type="doc">
      <dgm:prSet loTypeId="urn:microsoft.com/office/officeart/2005/8/layout/architecture" loCatId="hierarchy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pPr rtl="1"/>
          <a:endParaRPr lang="fa-IR"/>
        </a:p>
      </dgm:t>
    </dgm:pt>
    <dgm:pt modelId="{792970F5-1930-4F30-B356-A8FD3396FEF4}">
      <dgm:prSet phldrT="[Text]"/>
      <dgm:spPr/>
      <dgm:t>
        <a:bodyPr/>
        <a:lstStyle/>
        <a:p>
          <a:pPr rtl="1"/>
          <a:endParaRPr lang="fa-IR" smtClean="0">
            <a:cs typeface="B Yekan" panose="00000400000000000000" pitchFamily="2" charset="-78"/>
          </a:endParaRPr>
        </a:p>
        <a:p>
          <a:pPr rtl="1"/>
          <a:r>
            <a:rPr lang="fa-IR" smtClean="0">
              <a:cs typeface="B Yekan" panose="00000400000000000000" pitchFamily="2" charset="-78"/>
            </a:rPr>
            <a:t>* آب و هوایی معتدل و فصلی دارد.</a:t>
          </a:r>
        </a:p>
        <a:p>
          <a:pPr rtl="1"/>
          <a:r>
            <a:rPr lang="fa-IR" smtClean="0">
              <a:cs typeface="B Yekan" panose="00000400000000000000" pitchFamily="2" charset="-78"/>
            </a:rPr>
            <a:t>یک سوم از مساحت این شهر را جنگل پارک باغ رودخانه تشکیل داده است.</a:t>
          </a:r>
          <a:endParaRPr lang="en-US" smtClean="0">
            <a:cs typeface="B Yekan" panose="00000400000000000000" pitchFamily="2" charset="-78"/>
          </a:endParaRPr>
        </a:p>
        <a:p>
          <a:pPr rtl="1"/>
          <a:endParaRPr lang="fa-IR" dirty="0">
            <a:cs typeface="B Yekan" panose="00000400000000000000" pitchFamily="2" charset="-78"/>
          </a:endParaRPr>
        </a:p>
      </dgm:t>
    </dgm:pt>
    <dgm:pt modelId="{25AFFF75-CEC7-485D-BD03-909B4A25C436}" type="parTrans" cxnId="{20F45147-AF5F-40FD-9313-12FD71763C34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0E0A5ECF-129E-4D5F-B1C6-DC938CD20EAC}" type="sibTrans" cxnId="{20F45147-AF5F-40FD-9313-12FD71763C34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9E506766-6F3B-4706-8083-DE7DBBE5F044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*  اقتصاد آن بر طیف متنوعی از صنایع خلاق ، شرکتهای رسانه ای و سالن های کنفرانس بین المللی</a:t>
          </a:r>
          <a:endParaRPr lang="fa-IR" dirty="0">
            <a:cs typeface="B Yekan" panose="00000400000000000000" pitchFamily="2" charset="-78"/>
          </a:endParaRPr>
        </a:p>
      </dgm:t>
    </dgm:pt>
    <dgm:pt modelId="{5CECE3D9-9059-4D04-A8C6-15686DCBC049}" type="parTrans" cxnId="{358F9799-DE4C-4FEB-847D-74E0F7BCBF6A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92986347-8A78-4EFF-8537-725DBEFEDB50}" type="sibTrans" cxnId="{358F9799-DE4C-4FEB-847D-74E0F7BCBF6A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EB0C4F1A-DB5C-4E46-9E8B-F08824D4C6BA}">
      <dgm:prSet phldrT="[Text]"/>
      <dgm:spPr/>
      <dgm:t>
        <a:bodyPr/>
        <a:lstStyle/>
        <a:p>
          <a:pPr rtl="1"/>
          <a:r>
            <a:rPr lang="fa-IR" dirty="0" smtClean="0">
              <a:ea typeface="Calibri"/>
              <a:cs typeface="B Yekan" panose="00000400000000000000" pitchFamily="2" charset="-78"/>
            </a:rPr>
            <a:t>* </a:t>
          </a:r>
          <a:r>
            <a:rPr lang="fa-IR" dirty="0" smtClean="0">
              <a:cs typeface="B Yekan" panose="00000400000000000000" pitchFamily="2" charset="-78"/>
            </a:rPr>
            <a:t>به لحاظ جمعیت3471756 طبق آمار 2011 دومین مقام را دارد.</a:t>
          </a:r>
          <a:endParaRPr lang="fa-IR" dirty="0"/>
        </a:p>
      </dgm:t>
    </dgm:pt>
    <dgm:pt modelId="{9EA6D967-C2D6-4393-9371-FED14109B78F}" type="parTrans" cxnId="{C6293A0B-B72A-43FC-B631-8507978AA282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909926DF-7828-482C-B0BE-ADE5A65D4921}" type="sibTrans" cxnId="{C6293A0B-B72A-43FC-B631-8507978AA282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BAB0A6E1-F319-48E7-9582-4CDC335EDEF2}">
      <dgm:prSet phldrT="[Text]"/>
      <dgm:spPr/>
      <dgm:t>
        <a:bodyPr/>
        <a:lstStyle/>
        <a:p>
          <a:pPr rtl="1"/>
          <a:r>
            <a:rPr lang="fa-IR" smtClean="0">
              <a:ea typeface="Calibri"/>
              <a:cs typeface="B Yekan" panose="00000400000000000000" pitchFamily="2" charset="-78"/>
            </a:rPr>
            <a:t>* ب</a:t>
          </a:r>
          <a:r>
            <a:rPr lang="fa-IR" smtClean="0">
              <a:cs typeface="B Yekan" panose="00000400000000000000" pitchFamily="2" charset="-78"/>
            </a:rPr>
            <a:t>زرگترین شهر آلمان به لحاظ مساحت 85/891کیلومتر مربع</a:t>
          </a:r>
          <a:endParaRPr lang="fa-IR" dirty="0"/>
        </a:p>
      </dgm:t>
    </dgm:pt>
    <dgm:pt modelId="{911E6484-7A01-4713-8585-1C75FB07B44D}" type="parTrans" cxnId="{DB9769A7-C5C6-491F-AD61-A6EC8BE42891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FB1E8BC9-5700-4B9F-BDFF-A28A528563DF}" type="sibTrans" cxnId="{DB9769A7-C5C6-491F-AD61-A6EC8BE42891}">
      <dgm:prSet/>
      <dgm:spPr/>
      <dgm:t>
        <a:bodyPr/>
        <a:lstStyle/>
        <a:p>
          <a:pPr rtl="1"/>
          <a:endParaRPr lang="fa-IR">
            <a:solidFill>
              <a:schemeClr val="tx1"/>
            </a:solidFill>
          </a:endParaRPr>
        </a:p>
      </dgm:t>
    </dgm:pt>
    <dgm:pt modelId="{C4EFA743-B7FD-4050-9B08-2FE6867A0082}" type="pres">
      <dgm:prSet presAssocID="{CF75F9F3-B02F-431F-A787-56984181B4D2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pPr rtl="1"/>
          <a:endParaRPr lang="fa-IR"/>
        </a:p>
      </dgm:t>
    </dgm:pt>
    <dgm:pt modelId="{9E816988-36B1-4278-B6FC-81CD2BD65685}" type="pres">
      <dgm:prSet presAssocID="{792970F5-1930-4F30-B356-A8FD3396FEF4}" presName="vertOne" presStyleCnt="0"/>
      <dgm:spPr/>
    </dgm:pt>
    <dgm:pt modelId="{FA81E20B-B63B-4079-BBA5-F41E138D2A11}" type="pres">
      <dgm:prSet presAssocID="{792970F5-1930-4F30-B356-A8FD3396FEF4}" presName="txOne" presStyleLbl="node0" presStyleIdx="0" presStyleCnt="1" custLinFactNeighborX="11973" custLinFactNeighborY="-9110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35F6077-8DCF-42B9-9623-DBAD43C5FB32}" type="pres">
      <dgm:prSet presAssocID="{792970F5-1930-4F30-B356-A8FD3396FEF4}" presName="parTransOne" presStyleCnt="0"/>
      <dgm:spPr/>
    </dgm:pt>
    <dgm:pt modelId="{2A125D1B-C060-4FED-8EF1-C480027E8106}" type="pres">
      <dgm:prSet presAssocID="{792970F5-1930-4F30-B356-A8FD3396FEF4}" presName="horzOne" presStyleCnt="0"/>
      <dgm:spPr/>
    </dgm:pt>
    <dgm:pt modelId="{8895C776-6050-41C1-8B51-50D012CA38E2}" type="pres">
      <dgm:prSet presAssocID="{9E506766-6F3B-4706-8083-DE7DBBE5F044}" presName="vertTwo" presStyleCnt="0"/>
      <dgm:spPr/>
    </dgm:pt>
    <dgm:pt modelId="{0CB014C9-D634-41C4-A209-022175C1169C}" type="pres">
      <dgm:prSet presAssocID="{9E506766-6F3B-4706-8083-DE7DBBE5F044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04BE203F-80D2-4DE5-897E-27517C4C08B4}" type="pres">
      <dgm:prSet presAssocID="{9E506766-6F3B-4706-8083-DE7DBBE5F044}" presName="horzTwo" presStyleCnt="0"/>
      <dgm:spPr/>
    </dgm:pt>
    <dgm:pt modelId="{483146DB-0CA3-49A9-981A-41DB9A4108C6}" type="pres">
      <dgm:prSet presAssocID="{92986347-8A78-4EFF-8537-725DBEFEDB50}" presName="sibSpaceTwo" presStyleCnt="0"/>
      <dgm:spPr/>
    </dgm:pt>
    <dgm:pt modelId="{DE597FAF-051B-49DC-B4BC-8695F2C0D5F6}" type="pres">
      <dgm:prSet presAssocID="{EB0C4F1A-DB5C-4E46-9E8B-F08824D4C6BA}" presName="vertTwo" presStyleCnt="0"/>
      <dgm:spPr/>
    </dgm:pt>
    <dgm:pt modelId="{7238F04E-18C4-4F09-AE98-862F50F29A57}" type="pres">
      <dgm:prSet presAssocID="{EB0C4F1A-DB5C-4E46-9E8B-F08824D4C6BA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7D015517-0FE2-4772-8B0E-9EAF9E0E6D9C}" type="pres">
      <dgm:prSet presAssocID="{EB0C4F1A-DB5C-4E46-9E8B-F08824D4C6BA}" presName="horzTwo" presStyleCnt="0"/>
      <dgm:spPr/>
    </dgm:pt>
    <dgm:pt modelId="{6D7B8B68-01A9-44F5-B302-531C968AF1A2}" type="pres">
      <dgm:prSet presAssocID="{909926DF-7828-482C-B0BE-ADE5A65D4921}" presName="sibSpaceTwo" presStyleCnt="0"/>
      <dgm:spPr/>
    </dgm:pt>
    <dgm:pt modelId="{CAC464C3-CAF4-4D50-975C-483D45A9780B}" type="pres">
      <dgm:prSet presAssocID="{BAB0A6E1-F319-48E7-9582-4CDC335EDEF2}" presName="vertTwo" presStyleCnt="0"/>
      <dgm:spPr/>
    </dgm:pt>
    <dgm:pt modelId="{0D420FC6-BB75-4BF3-ADB3-0F6C3C25FAC9}" type="pres">
      <dgm:prSet presAssocID="{BAB0A6E1-F319-48E7-9582-4CDC335EDEF2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pPr rtl="1"/>
          <a:endParaRPr lang="fa-IR"/>
        </a:p>
      </dgm:t>
    </dgm:pt>
    <dgm:pt modelId="{2B47D60B-A1B0-44D6-A1D0-8AC7445F11BD}" type="pres">
      <dgm:prSet presAssocID="{BAB0A6E1-F319-48E7-9582-4CDC335EDEF2}" presName="horzTwo" presStyleCnt="0"/>
      <dgm:spPr/>
    </dgm:pt>
  </dgm:ptLst>
  <dgm:cxnLst>
    <dgm:cxn modelId="{DB9769A7-C5C6-491F-AD61-A6EC8BE42891}" srcId="{792970F5-1930-4F30-B356-A8FD3396FEF4}" destId="{BAB0A6E1-F319-48E7-9582-4CDC335EDEF2}" srcOrd="2" destOrd="0" parTransId="{911E6484-7A01-4713-8585-1C75FB07B44D}" sibTransId="{FB1E8BC9-5700-4B9F-BDFF-A28A528563DF}"/>
    <dgm:cxn modelId="{DC7FBADB-B399-49D4-934C-94493FAF17F5}" type="presOf" srcId="{CF75F9F3-B02F-431F-A787-56984181B4D2}" destId="{C4EFA743-B7FD-4050-9B08-2FE6867A0082}" srcOrd="0" destOrd="0" presId="urn:microsoft.com/office/officeart/2005/8/layout/architecture"/>
    <dgm:cxn modelId="{E5560815-0D10-4E86-8D9A-0065C666CB18}" type="presOf" srcId="{792970F5-1930-4F30-B356-A8FD3396FEF4}" destId="{FA81E20B-B63B-4079-BBA5-F41E138D2A11}" srcOrd="0" destOrd="0" presId="urn:microsoft.com/office/officeart/2005/8/layout/architecture"/>
    <dgm:cxn modelId="{C6293A0B-B72A-43FC-B631-8507978AA282}" srcId="{792970F5-1930-4F30-B356-A8FD3396FEF4}" destId="{EB0C4F1A-DB5C-4E46-9E8B-F08824D4C6BA}" srcOrd="1" destOrd="0" parTransId="{9EA6D967-C2D6-4393-9371-FED14109B78F}" sibTransId="{909926DF-7828-482C-B0BE-ADE5A65D4921}"/>
    <dgm:cxn modelId="{CD1D3ACA-8721-4EF8-9D1D-614F7532CA20}" type="presOf" srcId="{9E506766-6F3B-4706-8083-DE7DBBE5F044}" destId="{0CB014C9-D634-41C4-A209-022175C1169C}" srcOrd="0" destOrd="0" presId="urn:microsoft.com/office/officeart/2005/8/layout/architecture"/>
    <dgm:cxn modelId="{20F45147-AF5F-40FD-9313-12FD71763C34}" srcId="{CF75F9F3-B02F-431F-A787-56984181B4D2}" destId="{792970F5-1930-4F30-B356-A8FD3396FEF4}" srcOrd="0" destOrd="0" parTransId="{25AFFF75-CEC7-485D-BD03-909B4A25C436}" sibTransId="{0E0A5ECF-129E-4D5F-B1C6-DC938CD20EAC}"/>
    <dgm:cxn modelId="{22CE7185-D91C-492E-952D-24C21A14A16F}" type="presOf" srcId="{EB0C4F1A-DB5C-4E46-9E8B-F08824D4C6BA}" destId="{7238F04E-18C4-4F09-AE98-862F50F29A57}" srcOrd="0" destOrd="0" presId="urn:microsoft.com/office/officeart/2005/8/layout/architecture"/>
    <dgm:cxn modelId="{59BBC85D-919B-402E-8872-F22499BAB061}" type="presOf" srcId="{BAB0A6E1-F319-48E7-9582-4CDC335EDEF2}" destId="{0D420FC6-BB75-4BF3-ADB3-0F6C3C25FAC9}" srcOrd="0" destOrd="0" presId="urn:microsoft.com/office/officeart/2005/8/layout/architecture"/>
    <dgm:cxn modelId="{358F9799-DE4C-4FEB-847D-74E0F7BCBF6A}" srcId="{792970F5-1930-4F30-B356-A8FD3396FEF4}" destId="{9E506766-6F3B-4706-8083-DE7DBBE5F044}" srcOrd="0" destOrd="0" parTransId="{5CECE3D9-9059-4D04-A8C6-15686DCBC049}" sibTransId="{92986347-8A78-4EFF-8537-725DBEFEDB50}"/>
    <dgm:cxn modelId="{3B8222C8-08D5-4C36-A36B-8484EC903A18}" type="presParOf" srcId="{C4EFA743-B7FD-4050-9B08-2FE6867A0082}" destId="{9E816988-36B1-4278-B6FC-81CD2BD65685}" srcOrd="0" destOrd="0" presId="urn:microsoft.com/office/officeart/2005/8/layout/architecture"/>
    <dgm:cxn modelId="{DF031396-A311-4A22-8C67-25A681F80C22}" type="presParOf" srcId="{9E816988-36B1-4278-B6FC-81CD2BD65685}" destId="{FA81E20B-B63B-4079-BBA5-F41E138D2A11}" srcOrd="0" destOrd="0" presId="urn:microsoft.com/office/officeart/2005/8/layout/architecture"/>
    <dgm:cxn modelId="{7FB24F28-3E18-41E8-AADF-F6C9DE0B818F}" type="presParOf" srcId="{9E816988-36B1-4278-B6FC-81CD2BD65685}" destId="{235F6077-8DCF-42B9-9623-DBAD43C5FB32}" srcOrd="1" destOrd="0" presId="urn:microsoft.com/office/officeart/2005/8/layout/architecture"/>
    <dgm:cxn modelId="{1F90A8A7-1979-4353-A7B9-D288CA799D64}" type="presParOf" srcId="{9E816988-36B1-4278-B6FC-81CD2BD65685}" destId="{2A125D1B-C060-4FED-8EF1-C480027E8106}" srcOrd="2" destOrd="0" presId="urn:microsoft.com/office/officeart/2005/8/layout/architecture"/>
    <dgm:cxn modelId="{DC0AEBD1-1095-4922-8816-902CE7D76B76}" type="presParOf" srcId="{2A125D1B-C060-4FED-8EF1-C480027E8106}" destId="{8895C776-6050-41C1-8B51-50D012CA38E2}" srcOrd="0" destOrd="0" presId="urn:microsoft.com/office/officeart/2005/8/layout/architecture"/>
    <dgm:cxn modelId="{DD649686-0DE7-41B7-9CE8-D202A74625D9}" type="presParOf" srcId="{8895C776-6050-41C1-8B51-50D012CA38E2}" destId="{0CB014C9-D634-41C4-A209-022175C1169C}" srcOrd="0" destOrd="0" presId="urn:microsoft.com/office/officeart/2005/8/layout/architecture"/>
    <dgm:cxn modelId="{7C4A63EF-7768-45AE-B413-608F0C8EBB33}" type="presParOf" srcId="{8895C776-6050-41C1-8B51-50D012CA38E2}" destId="{04BE203F-80D2-4DE5-897E-27517C4C08B4}" srcOrd="1" destOrd="0" presId="urn:microsoft.com/office/officeart/2005/8/layout/architecture"/>
    <dgm:cxn modelId="{7CEA2F9B-C712-418D-B68F-5D170C9D429D}" type="presParOf" srcId="{2A125D1B-C060-4FED-8EF1-C480027E8106}" destId="{483146DB-0CA3-49A9-981A-41DB9A4108C6}" srcOrd="1" destOrd="0" presId="urn:microsoft.com/office/officeart/2005/8/layout/architecture"/>
    <dgm:cxn modelId="{BD276A1C-1F39-4228-8D2D-B3FC48FD58A0}" type="presParOf" srcId="{2A125D1B-C060-4FED-8EF1-C480027E8106}" destId="{DE597FAF-051B-49DC-B4BC-8695F2C0D5F6}" srcOrd="2" destOrd="0" presId="urn:microsoft.com/office/officeart/2005/8/layout/architecture"/>
    <dgm:cxn modelId="{FA68AAB3-F041-44D1-B8A0-86D1C7D40524}" type="presParOf" srcId="{DE597FAF-051B-49DC-B4BC-8695F2C0D5F6}" destId="{7238F04E-18C4-4F09-AE98-862F50F29A57}" srcOrd="0" destOrd="0" presId="urn:microsoft.com/office/officeart/2005/8/layout/architecture"/>
    <dgm:cxn modelId="{1DAE24D4-729D-4227-A1E1-3EFBD3A483A5}" type="presParOf" srcId="{DE597FAF-051B-49DC-B4BC-8695F2C0D5F6}" destId="{7D015517-0FE2-4772-8B0E-9EAF9E0E6D9C}" srcOrd="1" destOrd="0" presId="urn:microsoft.com/office/officeart/2005/8/layout/architecture"/>
    <dgm:cxn modelId="{154C73C9-CA03-444E-BC40-1570471DC5FA}" type="presParOf" srcId="{2A125D1B-C060-4FED-8EF1-C480027E8106}" destId="{6D7B8B68-01A9-44F5-B302-531C968AF1A2}" srcOrd="3" destOrd="0" presId="urn:microsoft.com/office/officeart/2005/8/layout/architecture"/>
    <dgm:cxn modelId="{FBBD7992-52B2-4E8A-A8D3-DFCDFA34941A}" type="presParOf" srcId="{2A125D1B-C060-4FED-8EF1-C480027E8106}" destId="{CAC464C3-CAF4-4D50-975C-483D45A9780B}" srcOrd="4" destOrd="0" presId="urn:microsoft.com/office/officeart/2005/8/layout/architecture"/>
    <dgm:cxn modelId="{890D0DE8-6FE9-4B6F-9113-F308B11AD05F}" type="presParOf" srcId="{CAC464C3-CAF4-4D50-975C-483D45A9780B}" destId="{0D420FC6-BB75-4BF3-ADB3-0F6C3C25FAC9}" srcOrd="0" destOrd="0" presId="urn:microsoft.com/office/officeart/2005/8/layout/architecture"/>
    <dgm:cxn modelId="{F7E35C2C-FE6A-40DB-90DC-6B0711BB2A6E}" type="presParOf" srcId="{CAC464C3-CAF4-4D50-975C-483D45A9780B}" destId="{2B47D60B-A1B0-44D6-A1D0-8AC7445F11BD}" srcOrd="1" destOrd="0" presId="urn:microsoft.com/office/officeart/2005/8/layout/architecture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AB6916-DB73-4173-897D-176866948D7B}" type="doc">
      <dgm:prSet loTypeId="urn:microsoft.com/office/officeart/2005/8/layout/gear1" loCatId="cycle" qsTypeId="urn:microsoft.com/office/officeart/2005/8/quickstyle/simple5" qsCatId="simple" csTypeId="urn:microsoft.com/office/officeart/2005/8/colors/colorful3" csCatId="colorful" phldr="1"/>
      <dgm:spPr/>
    </dgm:pt>
    <dgm:pt modelId="{D8F8BF79-79B0-41D8-B702-2137C7DB1CD4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حکومت مرکزی</a:t>
          </a:r>
          <a:endParaRPr lang="fa-IR" dirty="0">
            <a:cs typeface="B Yekan" panose="00000400000000000000" pitchFamily="2" charset="-78"/>
          </a:endParaRPr>
        </a:p>
      </dgm:t>
    </dgm:pt>
    <dgm:pt modelId="{3FE65CB1-B6A9-414C-809C-AFE81EDF643F}" type="parTrans" cxnId="{011159EA-F5E2-4177-BC99-5481E5885C53}">
      <dgm:prSet/>
      <dgm:spPr/>
      <dgm:t>
        <a:bodyPr/>
        <a:lstStyle/>
        <a:p>
          <a:pPr rtl="1"/>
          <a:endParaRPr lang="fa-IR"/>
        </a:p>
      </dgm:t>
    </dgm:pt>
    <dgm:pt modelId="{2FC4CCB9-11C3-45AA-86DC-51D8E4A9E2EF}" type="sibTrans" cxnId="{011159EA-F5E2-4177-BC99-5481E5885C53}">
      <dgm:prSet/>
      <dgm:spPr/>
      <dgm:t>
        <a:bodyPr/>
        <a:lstStyle/>
        <a:p>
          <a:pPr rtl="1"/>
          <a:endParaRPr lang="fa-IR"/>
        </a:p>
      </dgm:t>
    </dgm:pt>
    <dgm:pt modelId="{BA4BF945-1039-4B50-9123-E530B6C08F57}">
      <dgm:prSet phldrT="[Text]"/>
      <dgm:spPr/>
      <dgm:t>
        <a:bodyPr/>
        <a:lstStyle/>
        <a:p>
          <a:pPr rtl="1"/>
          <a:r>
            <a:rPr lang="fa-IR" dirty="0" smtClean="0">
              <a:cs typeface="B Yekan" panose="00000400000000000000" pitchFamily="2" charset="-78"/>
            </a:rPr>
            <a:t>ایالتی</a:t>
          </a:r>
          <a:endParaRPr lang="fa-IR" dirty="0">
            <a:cs typeface="B Yekan" panose="00000400000000000000" pitchFamily="2" charset="-78"/>
          </a:endParaRPr>
        </a:p>
      </dgm:t>
    </dgm:pt>
    <dgm:pt modelId="{8D875754-E5A5-4886-A2B8-4B73D56C6DF9}" type="parTrans" cxnId="{4DE7A798-2B38-4AED-BBB3-82A1206F0D45}">
      <dgm:prSet/>
      <dgm:spPr/>
      <dgm:t>
        <a:bodyPr/>
        <a:lstStyle/>
        <a:p>
          <a:pPr rtl="1"/>
          <a:endParaRPr lang="fa-IR"/>
        </a:p>
      </dgm:t>
    </dgm:pt>
    <dgm:pt modelId="{EE1C983C-245B-429B-91DD-4715EA375CC2}" type="sibTrans" cxnId="{4DE7A798-2B38-4AED-BBB3-82A1206F0D45}">
      <dgm:prSet/>
      <dgm:spPr/>
      <dgm:t>
        <a:bodyPr/>
        <a:lstStyle/>
        <a:p>
          <a:pPr rtl="1"/>
          <a:endParaRPr lang="fa-IR"/>
        </a:p>
      </dgm:t>
    </dgm:pt>
    <dgm:pt modelId="{74AC0825-87DB-4033-AF41-8AE65CE82FAB}" type="pres">
      <dgm:prSet presAssocID="{7BAB6916-DB73-4173-897D-176866948D7B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A4546C0-4703-4E34-8B25-62787CB48519}" type="pres">
      <dgm:prSet presAssocID="{D8F8BF79-79B0-41D8-B702-2137C7DB1CD4}" presName="gear1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D5DBC38-798E-4D5F-81ED-69B0903A6815}" type="pres">
      <dgm:prSet presAssocID="{D8F8BF79-79B0-41D8-B702-2137C7DB1CD4}" presName="gear1srcNode" presStyleLbl="node1" presStyleIdx="0" presStyleCnt="2"/>
      <dgm:spPr/>
      <dgm:t>
        <a:bodyPr/>
        <a:lstStyle/>
        <a:p>
          <a:pPr rtl="1"/>
          <a:endParaRPr lang="fa-IR"/>
        </a:p>
      </dgm:t>
    </dgm:pt>
    <dgm:pt modelId="{C4D441A6-AB1D-4C5F-932A-9CFCE6BCB1BF}" type="pres">
      <dgm:prSet presAssocID="{D8F8BF79-79B0-41D8-B702-2137C7DB1CD4}" presName="gear1dstNode" presStyleLbl="node1" presStyleIdx="0" presStyleCnt="2"/>
      <dgm:spPr/>
      <dgm:t>
        <a:bodyPr/>
        <a:lstStyle/>
        <a:p>
          <a:pPr rtl="1"/>
          <a:endParaRPr lang="fa-IR"/>
        </a:p>
      </dgm:t>
    </dgm:pt>
    <dgm:pt modelId="{FFFB8178-8362-41B9-8FA6-77BCA618F2DC}" type="pres">
      <dgm:prSet presAssocID="{BA4BF945-1039-4B50-9123-E530B6C08F57}" presName="gear2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6E33581-C064-4548-9161-17C8E619E384}" type="pres">
      <dgm:prSet presAssocID="{BA4BF945-1039-4B50-9123-E530B6C08F57}" presName="gear2srcNode" presStyleLbl="node1" presStyleIdx="1" presStyleCnt="2"/>
      <dgm:spPr/>
      <dgm:t>
        <a:bodyPr/>
        <a:lstStyle/>
        <a:p>
          <a:pPr rtl="1"/>
          <a:endParaRPr lang="fa-IR"/>
        </a:p>
      </dgm:t>
    </dgm:pt>
    <dgm:pt modelId="{9122EFA4-3E4B-4551-BD3E-893CD060A103}" type="pres">
      <dgm:prSet presAssocID="{BA4BF945-1039-4B50-9123-E530B6C08F57}" presName="gear2dstNode" presStyleLbl="node1" presStyleIdx="1" presStyleCnt="2"/>
      <dgm:spPr/>
      <dgm:t>
        <a:bodyPr/>
        <a:lstStyle/>
        <a:p>
          <a:pPr rtl="1"/>
          <a:endParaRPr lang="fa-IR"/>
        </a:p>
      </dgm:t>
    </dgm:pt>
    <dgm:pt modelId="{B882AE6F-F496-459B-8733-6EB8314A6121}" type="pres">
      <dgm:prSet presAssocID="{2FC4CCB9-11C3-45AA-86DC-51D8E4A9E2EF}" presName="connector1" presStyleLbl="sibTrans2D1" presStyleIdx="0" presStyleCnt="2"/>
      <dgm:spPr/>
      <dgm:t>
        <a:bodyPr/>
        <a:lstStyle/>
        <a:p>
          <a:pPr rtl="1"/>
          <a:endParaRPr lang="fa-IR"/>
        </a:p>
      </dgm:t>
    </dgm:pt>
    <dgm:pt modelId="{70A7E52A-3339-4620-AD08-D230143184AC}" type="pres">
      <dgm:prSet presAssocID="{EE1C983C-245B-429B-91DD-4715EA375CC2}" presName="connector2" presStyleLbl="sibTrans2D1" presStyleIdx="1" presStyleCnt="2"/>
      <dgm:spPr/>
      <dgm:t>
        <a:bodyPr/>
        <a:lstStyle/>
        <a:p>
          <a:pPr rtl="1"/>
          <a:endParaRPr lang="fa-IR"/>
        </a:p>
      </dgm:t>
    </dgm:pt>
  </dgm:ptLst>
  <dgm:cxnLst>
    <dgm:cxn modelId="{011159EA-F5E2-4177-BC99-5481E5885C53}" srcId="{7BAB6916-DB73-4173-897D-176866948D7B}" destId="{D8F8BF79-79B0-41D8-B702-2137C7DB1CD4}" srcOrd="0" destOrd="0" parTransId="{3FE65CB1-B6A9-414C-809C-AFE81EDF643F}" sibTransId="{2FC4CCB9-11C3-45AA-86DC-51D8E4A9E2EF}"/>
    <dgm:cxn modelId="{527AE707-5EF5-46AA-89DD-ABB6630B3DBA}" type="presOf" srcId="{D8F8BF79-79B0-41D8-B702-2137C7DB1CD4}" destId="{C4D441A6-AB1D-4C5F-932A-9CFCE6BCB1BF}" srcOrd="2" destOrd="0" presId="urn:microsoft.com/office/officeart/2005/8/layout/gear1"/>
    <dgm:cxn modelId="{E995A18F-04CA-4E03-B70C-1F6881541AB5}" type="presOf" srcId="{7BAB6916-DB73-4173-897D-176866948D7B}" destId="{74AC0825-87DB-4033-AF41-8AE65CE82FAB}" srcOrd="0" destOrd="0" presId="urn:microsoft.com/office/officeart/2005/8/layout/gear1"/>
    <dgm:cxn modelId="{B3025E7E-A7F4-45D0-98A0-43D11D457013}" type="presOf" srcId="{BA4BF945-1039-4B50-9123-E530B6C08F57}" destId="{9122EFA4-3E4B-4551-BD3E-893CD060A103}" srcOrd="2" destOrd="0" presId="urn:microsoft.com/office/officeart/2005/8/layout/gear1"/>
    <dgm:cxn modelId="{28CB5902-E7D4-4FD4-B56B-DF83AD895FB2}" type="presOf" srcId="{BA4BF945-1039-4B50-9123-E530B6C08F57}" destId="{76E33581-C064-4548-9161-17C8E619E384}" srcOrd="1" destOrd="0" presId="urn:microsoft.com/office/officeart/2005/8/layout/gear1"/>
    <dgm:cxn modelId="{032C9DD9-C8CD-4C74-AB13-A0E8E142E544}" type="presOf" srcId="{D8F8BF79-79B0-41D8-B702-2137C7DB1CD4}" destId="{FA4546C0-4703-4E34-8B25-62787CB48519}" srcOrd="0" destOrd="0" presId="urn:microsoft.com/office/officeart/2005/8/layout/gear1"/>
    <dgm:cxn modelId="{B303E5EB-573E-4AD5-BE6F-824F07C2C56B}" type="presOf" srcId="{2FC4CCB9-11C3-45AA-86DC-51D8E4A9E2EF}" destId="{B882AE6F-F496-459B-8733-6EB8314A6121}" srcOrd="0" destOrd="0" presId="urn:microsoft.com/office/officeart/2005/8/layout/gear1"/>
    <dgm:cxn modelId="{4DE7A798-2B38-4AED-BBB3-82A1206F0D45}" srcId="{7BAB6916-DB73-4173-897D-176866948D7B}" destId="{BA4BF945-1039-4B50-9123-E530B6C08F57}" srcOrd="1" destOrd="0" parTransId="{8D875754-E5A5-4886-A2B8-4B73D56C6DF9}" sibTransId="{EE1C983C-245B-429B-91DD-4715EA375CC2}"/>
    <dgm:cxn modelId="{D12A0214-F227-4AFA-A83E-6C8C385FCB8C}" type="presOf" srcId="{BA4BF945-1039-4B50-9123-E530B6C08F57}" destId="{FFFB8178-8362-41B9-8FA6-77BCA618F2DC}" srcOrd="0" destOrd="0" presId="urn:microsoft.com/office/officeart/2005/8/layout/gear1"/>
    <dgm:cxn modelId="{87341A49-0807-4960-A3A6-F592F8B8215E}" type="presOf" srcId="{D8F8BF79-79B0-41D8-B702-2137C7DB1CD4}" destId="{8D5DBC38-798E-4D5F-81ED-69B0903A6815}" srcOrd="1" destOrd="0" presId="urn:microsoft.com/office/officeart/2005/8/layout/gear1"/>
    <dgm:cxn modelId="{72F46903-495D-4FB3-A404-FB3749042C7A}" type="presOf" srcId="{EE1C983C-245B-429B-91DD-4715EA375CC2}" destId="{70A7E52A-3339-4620-AD08-D230143184AC}" srcOrd="0" destOrd="0" presId="urn:microsoft.com/office/officeart/2005/8/layout/gear1"/>
    <dgm:cxn modelId="{4504AA66-4D26-4646-90AC-D2CA931C491E}" type="presParOf" srcId="{74AC0825-87DB-4033-AF41-8AE65CE82FAB}" destId="{FA4546C0-4703-4E34-8B25-62787CB48519}" srcOrd="0" destOrd="0" presId="urn:microsoft.com/office/officeart/2005/8/layout/gear1"/>
    <dgm:cxn modelId="{307F0703-63D7-4835-B040-7870D5D097CA}" type="presParOf" srcId="{74AC0825-87DB-4033-AF41-8AE65CE82FAB}" destId="{8D5DBC38-798E-4D5F-81ED-69B0903A6815}" srcOrd="1" destOrd="0" presId="urn:microsoft.com/office/officeart/2005/8/layout/gear1"/>
    <dgm:cxn modelId="{22A35B5B-F58B-47C8-9235-719B62D6B988}" type="presParOf" srcId="{74AC0825-87DB-4033-AF41-8AE65CE82FAB}" destId="{C4D441A6-AB1D-4C5F-932A-9CFCE6BCB1BF}" srcOrd="2" destOrd="0" presId="urn:microsoft.com/office/officeart/2005/8/layout/gear1"/>
    <dgm:cxn modelId="{EBDAA257-957A-4C39-9336-E9C0CBA0713A}" type="presParOf" srcId="{74AC0825-87DB-4033-AF41-8AE65CE82FAB}" destId="{FFFB8178-8362-41B9-8FA6-77BCA618F2DC}" srcOrd="3" destOrd="0" presId="urn:microsoft.com/office/officeart/2005/8/layout/gear1"/>
    <dgm:cxn modelId="{7968432D-9BE6-4094-B1A1-44ADD3FFC326}" type="presParOf" srcId="{74AC0825-87DB-4033-AF41-8AE65CE82FAB}" destId="{76E33581-C064-4548-9161-17C8E619E384}" srcOrd="4" destOrd="0" presId="urn:microsoft.com/office/officeart/2005/8/layout/gear1"/>
    <dgm:cxn modelId="{5A0B540B-EDF2-4BE8-8919-6F53F1400112}" type="presParOf" srcId="{74AC0825-87DB-4033-AF41-8AE65CE82FAB}" destId="{9122EFA4-3E4B-4551-BD3E-893CD060A103}" srcOrd="5" destOrd="0" presId="urn:microsoft.com/office/officeart/2005/8/layout/gear1"/>
    <dgm:cxn modelId="{0F667EA6-42F9-4F8B-A45F-070614E73F83}" type="presParOf" srcId="{74AC0825-87DB-4033-AF41-8AE65CE82FAB}" destId="{B882AE6F-F496-459B-8733-6EB8314A6121}" srcOrd="6" destOrd="0" presId="urn:microsoft.com/office/officeart/2005/8/layout/gear1"/>
    <dgm:cxn modelId="{2A3BEE88-E7DD-4CC4-A712-D5CD9A220BEE}" type="presParOf" srcId="{74AC0825-87DB-4033-AF41-8AE65CE82FAB}" destId="{70A7E52A-3339-4620-AD08-D230143184AC}" srcOrd="7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F64CB64-E485-449A-8700-C785A25946DC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014F9937-33D6-4747-9D71-BB19B0E2B430}">
      <dgm:prSet phldrT="[Text]"/>
      <dgm:spPr/>
      <dgm:t>
        <a:bodyPr/>
        <a:lstStyle/>
        <a:p>
          <a:pPr rtl="1"/>
          <a:r>
            <a:rPr lang="fa-IR" dirty="0" smtClean="0"/>
            <a:t>شهروندان</a:t>
          </a:r>
          <a:endParaRPr lang="fa-IR" dirty="0"/>
        </a:p>
      </dgm:t>
    </dgm:pt>
    <dgm:pt modelId="{60B4A002-A5C1-4EAB-BC49-E526B09638B4}" type="parTrans" cxnId="{C4E9C5B0-EC09-486D-AD75-574EED47960E}">
      <dgm:prSet/>
      <dgm:spPr/>
      <dgm:t>
        <a:bodyPr/>
        <a:lstStyle/>
        <a:p>
          <a:pPr rtl="1"/>
          <a:endParaRPr lang="fa-IR"/>
        </a:p>
      </dgm:t>
    </dgm:pt>
    <dgm:pt modelId="{0FEE3820-05C5-45AA-A6A7-0967FC39A6FD}" type="sibTrans" cxnId="{C4E9C5B0-EC09-486D-AD75-574EED47960E}">
      <dgm:prSet/>
      <dgm:spPr/>
      <dgm:t>
        <a:bodyPr/>
        <a:lstStyle/>
        <a:p>
          <a:pPr rtl="1"/>
          <a:endParaRPr lang="fa-IR"/>
        </a:p>
      </dgm:t>
    </dgm:pt>
    <dgm:pt modelId="{B2A91609-DF1F-443F-AD12-C147632F1EC0}">
      <dgm:prSet phldrT="[Text]"/>
      <dgm:spPr/>
      <dgm:t>
        <a:bodyPr/>
        <a:lstStyle/>
        <a:p>
          <a:pPr rtl="1"/>
          <a:r>
            <a:rPr lang="fa-IR" dirty="0" smtClean="0"/>
            <a:t>ارزشهای درون و برون سازمان</a:t>
          </a:r>
          <a:endParaRPr lang="fa-IR" dirty="0"/>
        </a:p>
      </dgm:t>
    </dgm:pt>
    <dgm:pt modelId="{D8B639C3-F267-41AF-9023-593471A78A7B}" type="parTrans" cxnId="{2C827EC0-2669-48AB-818A-6B55079DC7D4}">
      <dgm:prSet/>
      <dgm:spPr/>
      <dgm:t>
        <a:bodyPr/>
        <a:lstStyle/>
        <a:p>
          <a:pPr rtl="1"/>
          <a:endParaRPr lang="fa-IR"/>
        </a:p>
      </dgm:t>
    </dgm:pt>
    <dgm:pt modelId="{DBE3AB70-761B-4D32-923F-FCB5C6C77412}" type="sibTrans" cxnId="{2C827EC0-2669-48AB-818A-6B55079DC7D4}">
      <dgm:prSet/>
      <dgm:spPr/>
      <dgm:t>
        <a:bodyPr/>
        <a:lstStyle/>
        <a:p>
          <a:pPr rtl="1"/>
          <a:endParaRPr lang="fa-IR"/>
        </a:p>
      </dgm:t>
    </dgm:pt>
    <dgm:pt modelId="{BBED368D-4D1D-4318-8E1E-E8D1F96193CF}">
      <dgm:prSet phldrT="[Text]"/>
      <dgm:spPr/>
      <dgm:t>
        <a:bodyPr/>
        <a:lstStyle/>
        <a:p>
          <a:pPr rtl="1"/>
          <a:r>
            <a:rPr lang="fa-IR" dirty="0" smtClean="0"/>
            <a:t>اداره امور محلی(اجرا)</a:t>
          </a:r>
          <a:endParaRPr lang="fa-IR" dirty="0"/>
        </a:p>
      </dgm:t>
    </dgm:pt>
    <dgm:pt modelId="{1D452E7E-29FA-4284-A14B-936AEED25452}" type="parTrans" cxnId="{527AFD6B-8D77-4142-9426-DD2BEB756466}">
      <dgm:prSet/>
      <dgm:spPr/>
      <dgm:t>
        <a:bodyPr/>
        <a:lstStyle/>
        <a:p>
          <a:pPr rtl="1"/>
          <a:endParaRPr lang="fa-IR"/>
        </a:p>
      </dgm:t>
    </dgm:pt>
    <dgm:pt modelId="{CDA4F916-E114-48A7-8A13-20F52A446BC5}" type="sibTrans" cxnId="{527AFD6B-8D77-4142-9426-DD2BEB756466}">
      <dgm:prSet/>
      <dgm:spPr/>
      <dgm:t>
        <a:bodyPr/>
        <a:lstStyle/>
        <a:p>
          <a:pPr rtl="1"/>
          <a:endParaRPr lang="fa-IR"/>
        </a:p>
      </dgm:t>
    </dgm:pt>
    <dgm:pt modelId="{53381D48-33D7-43A3-A11E-CC5D6D144623}">
      <dgm:prSet phldrT="[Text]"/>
      <dgm:spPr/>
      <dgm:t>
        <a:bodyPr/>
        <a:lstStyle/>
        <a:p>
          <a:pPr rtl="1"/>
          <a:r>
            <a:rPr lang="fa-IR" dirty="0" smtClean="0"/>
            <a:t>سیاست و خط مشی ها(تدوین سیاستهای شهری)</a:t>
          </a:r>
          <a:endParaRPr lang="fa-IR" dirty="0"/>
        </a:p>
      </dgm:t>
    </dgm:pt>
    <dgm:pt modelId="{F45EBE1C-2410-4F0D-981A-7C50C7971EC3}" type="parTrans" cxnId="{AE416332-5F29-4086-AAAA-E9745BD3C3A8}">
      <dgm:prSet/>
      <dgm:spPr/>
      <dgm:t>
        <a:bodyPr/>
        <a:lstStyle/>
        <a:p>
          <a:pPr rtl="1"/>
          <a:endParaRPr lang="fa-IR"/>
        </a:p>
      </dgm:t>
    </dgm:pt>
    <dgm:pt modelId="{FDC824F9-8F54-4D8F-9E33-1EAB9C42ECF6}" type="sibTrans" cxnId="{AE416332-5F29-4086-AAAA-E9745BD3C3A8}">
      <dgm:prSet/>
      <dgm:spPr/>
      <dgm:t>
        <a:bodyPr/>
        <a:lstStyle/>
        <a:p>
          <a:pPr rtl="1"/>
          <a:endParaRPr lang="fa-IR"/>
        </a:p>
      </dgm:t>
    </dgm:pt>
    <dgm:pt modelId="{DBF5C54C-75E5-4D6C-983F-2042318BC025}" type="pres">
      <dgm:prSet presAssocID="{9F64CB64-E485-449A-8700-C785A25946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446403BA-1EC8-4459-9874-A43600825380}" type="pres">
      <dgm:prSet presAssocID="{014F9937-33D6-4747-9D71-BB19B0E2B430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4DCBB20-BCE8-4D3C-887E-0653F5552960}" type="pres">
      <dgm:prSet presAssocID="{0FEE3820-05C5-45AA-A6A7-0967FC39A6FD}" presName="sibTrans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8D99DA8D-048D-4EE5-A766-3A0170FC91CF}" type="pres">
      <dgm:prSet presAssocID="{0FEE3820-05C5-45AA-A6A7-0967FC39A6FD}" presName="connectorText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89D17A7B-1A79-4E31-9474-3FB78671573F}" type="pres">
      <dgm:prSet presAssocID="{B2A91609-DF1F-443F-AD12-C147632F1EC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A7FFC41-B78D-46D1-B6CA-19F223F4520E}" type="pres">
      <dgm:prSet presAssocID="{DBE3AB70-761B-4D32-923F-FCB5C6C77412}" presName="sibTrans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808E9B0A-8BDD-4ED1-A5F6-71E0AD9CDA1D}" type="pres">
      <dgm:prSet presAssocID="{DBE3AB70-761B-4D32-923F-FCB5C6C77412}" presName="connectorText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A249458B-A1B1-41CC-8F7C-0E98C7C428F3}" type="pres">
      <dgm:prSet presAssocID="{BBED368D-4D1D-4318-8E1E-E8D1F96193C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146EE21-3A36-4AC1-8369-3DEEB0386CA2}" type="pres">
      <dgm:prSet presAssocID="{CDA4F916-E114-48A7-8A13-20F52A446BC5}" presName="sibTrans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D3C45705-9EC9-4863-B5E8-05D8C98E749B}" type="pres">
      <dgm:prSet presAssocID="{CDA4F916-E114-48A7-8A13-20F52A446BC5}" presName="connectorText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C7AC72E5-5D23-46B6-B0EC-DF8B3B1739F0}" type="pres">
      <dgm:prSet presAssocID="{53381D48-33D7-43A3-A11E-CC5D6D14462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E7FD076-E823-41A6-AA6D-996553128BE7}" type="pres">
      <dgm:prSet presAssocID="{FDC824F9-8F54-4D8F-9E33-1EAB9C42ECF6}" presName="sibTrans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17164D92-7065-4C12-8DA5-F031FBCF53EE}" type="pres">
      <dgm:prSet presAssocID="{FDC824F9-8F54-4D8F-9E33-1EAB9C42ECF6}" presName="connectorText" presStyleLbl="sibTrans2D1" presStyleIdx="3" presStyleCnt="4"/>
      <dgm:spPr/>
      <dgm:t>
        <a:bodyPr/>
        <a:lstStyle/>
        <a:p>
          <a:pPr rtl="1"/>
          <a:endParaRPr lang="fa-IR"/>
        </a:p>
      </dgm:t>
    </dgm:pt>
  </dgm:ptLst>
  <dgm:cxnLst>
    <dgm:cxn modelId="{7B9A7084-3FBC-499A-B6EE-F465F2AE9503}" type="presOf" srcId="{DBE3AB70-761B-4D32-923F-FCB5C6C77412}" destId="{BA7FFC41-B78D-46D1-B6CA-19F223F4520E}" srcOrd="0" destOrd="0" presId="urn:microsoft.com/office/officeart/2005/8/layout/cycle2"/>
    <dgm:cxn modelId="{C4E9C5B0-EC09-486D-AD75-574EED47960E}" srcId="{9F64CB64-E485-449A-8700-C785A25946DC}" destId="{014F9937-33D6-4747-9D71-BB19B0E2B430}" srcOrd="0" destOrd="0" parTransId="{60B4A002-A5C1-4EAB-BC49-E526B09638B4}" sibTransId="{0FEE3820-05C5-45AA-A6A7-0967FC39A6FD}"/>
    <dgm:cxn modelId="{B3B5F2F6-62DD-40E3-B0EA-647F6E90C827}" type="presOf" srcId="{FDC824F9-8F54-4D8F-9E33-1EAB9C42ECF6}" destId="{17164D92-7065-4C12-8DA5-F031FBCF53EE}" srcOrd="1" destOrd="0" presId="urn:microsoft.com/office/officeart/2005/8/layout/cycle2"/>
    <dgm:cxn modelId="{F756A820-023C-4E99-84D6-C9F538997C9B}" type="presOf" srcId="{9F64CB64-E485-449A-8700-C785A25946DC}" destId="{DBF5C54C-75E5-4D6C-983F-2042318BC025}" srcOrd="0" destOrd="0" presId="urn:microsoft.com/office/officeart/2005/8/layout/cycle2"/>
    <dgm:cxn modelId="{AE416332-5F29-4086-AAAA-E9745BD3C3A8}" srcId="{9F64CB64-E485-449A-8700-C785A25946DC}" destId="{53381D48-33D7-43A3-A11E-CC5D6D144623}" srcOrd="3" destOrd="0" parTransId="{F45EBE1C-2410-4F0D-981A-7C50C7971EC3}" sibTransId="{FDC824F9-8F54-4D8F-9E33-1EAB9C42ECF6}"/>
    <dgm:cxn modelId="{0AB1BACD-E09A-4545-9685-82B5C45F73B5}" type="presOf" srcId="{53381D48-33D7-43A3-A11E-CC5D6D144623}" destId="{C7AC72E5-5D23-46B6-B0EC-DF8B3B1739F0}" srcOrd="0" destOrd="0" presId="urn:microsoft.com/office/officeart/2005/8/layout/cycle2"/>
    <dgm:cxn modelId="{6C77E9B8-6262-43C2-BACE-6C9CB4CC1336}" type="presOf" srcId="{014F9937-33D6-4747-9D71-BB19B0E2B430}" destId="{446403BA-1EC8-4459-9874-A43600825380}" srcOrd="0" destOrd="0" presId="urn:microsoft.com/office/officeart/2005/8/layout/cycle2"/>
    <dgm:cxn modelId="{07188090-6F3B-43FA-B5EF-1EDC81FF7232}" type="presOf" srcId="{DBE3AB70-761B-4D32-923F-FCB5C6C77412}" destId="{808E9B0A-8BDD-4ED1-A5F6-71E0AD9CDA1D}" srcOrd="1" destOrd="0" presId="urn:microsoft.com/office/officeart/2005/8/layout/cycle2"/>
    <dgm:cxn modelId="{800CD748-C77C-4583-937E-F6565614E55C}" type="presOf" srcId="{0FEE3820-05C5-45AA-A6A7-0967FC39A6FD}" destId="{8D99DA8D-048D-4EE5-A766-3A0170FC91CF}" srcOrd="1" destOrd="0" presId="urn:microsoft.com/office/officeart/2005/8/layout/cycle2"/>
    <dgm:cxn modelId="{4099A506-3271-489F-93DB-99A751023DBA}" type="presOf" srcId="{CDA4F916-E114-48A7-8A13-20F52A446BC5}" destId="{2146EE21-3A36-4AC1-8369-3DEEB0386CA2}" srcOrd="0" destOrd="0" presId="urn:microsoft.com/office/officeart/2005/8/layout/cycle2"/>
    <dgm:cxn modelId="{527AFD6B-8D77-4142-9426-DD2BEB756466}" srcId="{9F64CB64-E485-449A-8700-C785A25946DC}" destId="{BBED368D-4D1D-4318-8E1E-E8D1F96193CF}" srcOrd="2" destOrd="0" parTransId="{1D452E7E-29FA-4284-A14B-936AEED25452}" sibTransId="{CDA4F916-E114-48A7-8A13-20F52A446BC5}"/>
    <dgm:cxn modelId="{9FAEA5C9-1B2B-4BB5-9F93-FE1FC6F2A287}" type="presOf" srcId="{FDC824F9-8F54-4D8F-9E33-1EAB9C42ECF6}" destId="{AE7FD076-E823-41A6-AA6D-996553128BE7}" srcOrd="0" destOrd="0" presId="urn:microsoft.com/office/officeart/2005/8/layout/cycle2"/>
    <dgm:cxn modelId="{2C827EC0-2669-48AB-818A-6B55079DC7D4}" srcId="{9F64CB64-E485-449A-8700-C785A25946DC}" destId="{B2A91609-DF1F-443F-AD12-C147632F1EC0}" srcOrd="1" destOrd="0" parTransId="{D8B639C3-F267-41AF-9023-593471A78A7B}" sibTransId="{DBE3AB70-761B-4D32-923F-FCB5C6C77412}"/>
    <dgm:cxn modelId="{D30A2E84-6B92-4D02-BA9D-B018E69BB31A}" type="presOf" srcId="{BBED368D-4D1D-4318-8E1E-E8D1F96193CF}" destId="{A249458B-A1B1-41CC-8F7C-0E98C7C428F3}" srcOrd="0" destOrd="0" presId="urn:microsoft.com/office/officeart/2005/8/layout/cycle2"/>
    <dgm:cxn modelId="{8DD47536-401B-46FB-BF7B-7949575E7821}" type="presOf" srcId="{CDA4F916-E114-48A7-8A13-20F52A446BC5}" destId="{D3C45705-9EC9-4863-B5E8-05D8C98E749B}" srcOrd="1" destOrd="0" presId="urn:microsoft.com/office/officeart/2005/8/layout/cycle2"/>
    <dgm:cxn modelId="{262AC274-A8A7-4C51-82E2-A8350D10025F}" type="presOf" srcId="{0FEE3820-05C5-45AA-A6A7-0967FC39A6FD}" destId="{04DCBB20-BCE8-4D3C-887E-0653F5552960}" srcOrd="0" destOrd="0" presId="urn:microsoft.com/office/officeart/2005/8/layout/cycle2"/>
    <dgm:cxn modelId="{6824BF8D-EFAF-44FA-AF98-865ECB8CEC64}" type="presOf" srcId="{B2A91609-DF1F-443F-AD12-C147632F1EC0}" destId="{89D17A7B-1A79-4E31-9474-3FB78671573F}" srcOrd="0" destOrd="0" presId="urn:microsoft.com/office/officeart/2005/8/layout/cycle2"/>
    <dgm:cxn modelId="{0220BB5D-75C3-4A93-8885-A137AA09F4C4}" type="presParOf" srcId="{DBF5C54C-75E5-4D6C-983F-2042318BC025}" destId="{446403BA-1EC8-4459-9874-A43600825380}" srcOrd="0" destOrd="0" presId="urn:microsoft.com/office/officeart/2005/8/layout/cycle2"/>
    <dgm:cxn modelId="{DBE7F5FB-DDDE-4C20-BA63-88826FFA8A6B}" type="presParOf" srcId="{DBF5C54C-75E5-4D6C-983F-2042318BC025}" destId="{04DCBB20-BCE8-4D3C-887E-0653F5552960}" srcOrd="1" destOrd="0" presId="urn:microsoft.com/office/officeart/2005/8/layout/cycle2"/>
    <dgm:cxn modelId="{A38EB76F-6FD1-4B59-84F7-F587921F6C9D}" type="presParOf" srcId="{04DCBB20-BCE8-4D3C-887E-0653F5552960}" destId="{8D99DA8D-048D-4EE5-A766-3A0170FC91CF}" srcOrd="0" destOrd="0" presId="urn:microsoft.com/office/officeart/2005/8/layout/cycle2"/>
    <dgm:cxn modelId="{830101BC-6D1F-44CC-8EE4-40E4E6A29167}" type="presParOf" srcId="{DBF5C54C-75E5-4D6C-983F-2042318BC025}" destId="{89D17A7B-1A79-4E31-9474-3FB78671573F}" srcOrd="2" destOrd="0" presId="urn:microsoft.com/office/officeart/2005/8/layout/cycle2"/>
    <dgm:cxn modelId="{95714EEB-E51B-4578-A621-3AA6970A9C3B}" type="presParOf" srcId="{DBF5C54C-75E5-4D6C-983F-2042318BC025}" destId="{BA7FFC41-B78D-46D1-B6CA-19F223F4520E}" srcOrd="3" destOrd="0" presId="urn:microsoft.com/office/officeart/2005/8/layout/cycle2"/>
    <dgm:cxn modelId="{8CA8C547-EAD9-488D-A971-7F05955D3E2F}" type="presParOf" srcId="{BA7FFC41-B78D-46D1-B6CA-19F223F4520E}" destId="{808E9B0A-8BDD-4ED1-A5F6-71E0AD9CDA1D}" srcOrd="0" destOrd="0" presId="urn:microsoft.com/office/officeart/2005/8/layout/cycle2"/>
    <dgm:cxn modelId="{57D3EB9A-11CC-41BE-B207-9A5AC4D17964}" type="presParOf" srcId="{DBF5C54C-75E5-4D6C-983F-2042318BC025}" destId="{A249458B-A1B1-41CC-8F7C-0E98C7C428F3}" srcOrd="4" destOrd="0" presId="urn:microsoft.com/office/officeart/2005/8/layout/cycle2"/>
    <dgm:cxn modelId="{43D2BF0A-6ED1-4260-B4AB-C95F85D87B8A}" type="presParOf" srcId="{DBF5C54C-75E5-4D6C-983F-2042318BC025}" destId="{2146EE21-3A36-4AC1-8369-3DEEB0386CA2}" srcOrd="5" destOrd="0" presId="urn:microsoft.com/office/officeart/2005/8/layout/cycle2"/>
    <dgm:cxn modelId="{09AABC62-B5E9-4477-86AA-366BDCDED3CF}" type="presParOf" srcId="{2146EE21-3A36-4AC1-8369-3DEEB0386CA2}" destId="{D3C45705-9EC9-4863-B5E8-05D8C98E749B}" srcOrd="0" destOrd="0" presId="urn:microsoft.com/office/officeart/2005/8/layout/cycle2"/>
    <dgm:cxn modelId="{76C92143-F8E1-40EE-87EF-58F8B8CFCD1D}" type="presParOf" srcId="{DBF5C54C-75E5-4D6C-983F-2042318BC025}" destId="{C7AC72E5-5D23-46B6-B0EC-DF8B3B1739F0}" srcOrd="6" destOrd="0" presId="urn:microsoft.com/office/officeart/2005/8/layout/cycle2"/>
    <dgm:cxn modelId="{FB16C9F9-98FE-4E61-ADB4-8057E6FB0F53}" type="presParOf" srcId="{DBF5C54C-75E5-4D6C-983F-2042318BC025}" destId="{AE7FD076-E823-41A6-AA6D-996553128BE7}" srcOrd="7" destOrd="0" presId="urn:microsoft.com/office/officeart/2005/8/layout/cycle2"/>
    <dgm:cxn modelId="{5FBDDD68-D292-4B83-85DD-0D5CF6FE26E6}" type="presParOf" srcId="{AE7FD076-E823-41A6-AA6D-996553128BE7}" destId="{17164D92-7065-4C12-8DA5-F031FBCF53E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1CC3D46-FC00-4C49-94C8-53CC4DA661A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20C18DD8-6430-4348-9A3B-27FB18F81567}">
      <dgm:prSet/>
      <dgm:spPr/>
      <dgm:t>
        <a:bodyPr/>
        <a:lstStyle/>
        <a:p>
          <a:pPr rtl="1"/>
          <a:r>
            <a:rPr lang="fa-IR" smtClean="0">
              <a:cs typeface="B Yekan" panose="00000400000000000000" pitchFamily="2" charset="-78"/>
            </a:rPr>
            <a:t>مدل شهردار- شورا</a:t>
          </a:r>
          <a:endParaRPr lang="en-US" dirty="0">
            <a:cs typeface="B Yekan" panose="00000400000000000000" pitchFamily="2" charset="-78"/>
          </a:endParaRPr>
        </a:p>
      </dgm:t>
    </dgm:pt>
    <dgm:pt modelId="{34259BD9-96E1-4927-AD53-9F064E729DCC}" type="parTrans" cxnId="{977051C9-4DEF-4C0D-AF99-5D23D2C55BBB}">
      <dgm:prSet/>
      <dgm:spPr/>
      <dgm:t>
        <a:bodyPr/>
        <a:lstStyle/>
        <a:p>
          <a:pPr rtl="1"/>
          <a:endParaRPr lang="fa-IR">
            <a:cs typeface="B Yekan" panose="00000400000000000000" pitchFamily="2" charset="-78"/>
          </a:endParaRPr>
        </a:p>
      </dgm:t>
    </dgm:pt>
    <dgm:pt modelId="{FE264D5C-5068-4175-A6F9-07E25EBA9384}" type="sibTrans" cxnId="{977051C9-4DEF-4C0D-AF99-5D23D2C55BBB}">
      <dgm:prSet/>
      <dgm:spPr/>
      <dgm:t>
        <a:bodyPr/>
        <a:lstStyle/>
        <a:p>
          <a:pPr rtl="1"/>
          <a:endParaRPr lang="fa-IR">
            <a:cs typeface="B Yekan" panose="00000400000000000000" pitchFamily="2" charset="-78"/>
          </a:endParaRPr>
        </a:p>
      </dgm:t>
    </dgm:pt>
    <dgm:pt modelId="{5109449B-77CA-4380-9B20-1F48AF67891F}">
      <dgm:prSet/>
      <dgm:spPr/>
      <dgm:t>
        <a:bodyPr/>
        <a:lstStyle/>
        <a:p>
          <a:pPr marL="0" marR="0" indent="0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mtClean="0">
              <a:cs typeface="B Yekan" panose="00000400000000000000" pitchFamily="2" charset="-78"/>
            </a:rPr>
            <a:t>مدل اداره شهر بوسیله مدیر</a:t>
          </a:r>
          <a:endParaRPr lang="en-US" smtClean="0">
            <a:cs typeface="B Yekan" panose="00000400000000000000" pitchFamily="2" charset="-78"/>
          </a:endParaRPr>
        </a:p>
        <a:p>
          <a:pPr defTabSz="10223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dirty="0">
            <a:cs typeface="B Yekan" panose="00000400000000000000" pitchFamily="2" charset="-78"/>
          </a:endParaRPr>
        </a:p>
      </dgm:t>
    </dgm:pt>
    <dgm:pt modelId="{559F2005-62A6-4119-B69C-3F69FEB74463}" type="parTrans" cxnId="{134FA535-13C1-419A-A0F3-CB78F0EA6C63}">
      <dgm:prSet/>
      <dgm:spPr/>
      <dgm:t>
        <a:bodyPr/>
        <a:lstStyle/>
        <a:p>
          <a:pPr rtl="1"/>
          <a:endParaRPr lang="fa-IR">
            <a:cs typeface="B Yekan" panose="00000400000000000000" pitchFamily="2" charset="-78"/>
          </a:endParaRPr>
        </a:p>
      </dgm:t>
    </dgm:pt>
    <dgm:pt modelId="{55301946-9348-4625-8ACF-BC7F85F26B80}" type="sibTrans" cxnId="{134FA535-13C1-419A-A0F3-CB78F0EA6C63}">
      <dgm:prSet/>
      <dgm:spPr/>
      <dgm:t>
        <a:bodyPr/>
        <a:lstStyle/>
        <a:p>
          <a:pPr rtl="1"/>
          <a:endParaRPr lang="fa-IR">
            <a:cs typeface="B Yekan" panose="00000400000000000000" pitchFamily="2" charset="-78"/>
          </a:endParaRPr>
        </a:p>
      </dgm:t>
    </dgm:pt>
    <dgm:pt modelId="{302F9A4B-8E31-4113-A565-9F4718460437}">
      <dgm:prSet/>
      <dgm:spPr/>
      <dgm:t>
        <a:bodyPr/>
        <a:lstStyle/>
        <a:p>
          <a:pPr rtl="1"/>
          <a:r>
            <a:rPr lang="fa-IR" smtClean="0">
              <a:cs typeface="B Yekan" panose="00000400000000000000" pitchFamily="2" charset="-78"/>
            </a:rPr>
            <a:t>مدل اداره شهر به وسیله کمیسیونر ها</a:t>
          </a:r>
          <a:endParaRPr lang="en-US" dirty="0">
            <a:cs typeface="B Yekan" panose="00000400000000000000" pitchFamily="2" charset="-78"/>
          </a:endParaRPr>
        </a:p>
      </dgm:t>
    </dgm:pt>
    <dgm:pt modelId="{B64CC542-B25F-4C07-B0E3-42329F483DC3}" type="parTrans" cxnId="{E0E174CD-1F69-4C7B-9E8C-7A21B092B4B2}">
      <dgm:prSet/>
      <dgm:spPr/>
      <dgm:t>
        <a:bodyPr/>
        <a:lstStyle/>
        <a:p>
          <a:pPr rtl="1"/>
          <a:endParaRPr lang="fa-IR">
            <a:cs typeface="B Yekan" panose="00000400000000000000" pitchFamily="2" charset="-78"/>
          </a:endParaRPr>
        </a:p>
      </dgm:t>
    </dgm:pt>
    <dgm:pt modelId="{FB8FE024-BFB0-495C-B6A4-78E1D14B7DD3}" type="sibTrans" cxnId="{E0E174CD-1F69-4C7B-9E8C-7A21B092B4B2}">
      <dgm:prSet/>
      <dgm:spPr/>
      <dgm:t>
        <a:bodyPr/>
        <a:lstStyle/>
        <a:p>
          <a:pPr rtl="1"/>
          <a:endParaRPr lang="fa-IR">
            <a:cs typeface="B Yekan" panose="00000400000000000000" pitchFamily="2" charset="-78"/>
          </a:endParaRPr>
        </a:p>
      </dgm:t>
    </dgm:pt>
    <dgm:pt modelId="{6C32EF7E-7192-45AC-A0C2-E0FD6C0A62E1}" type="pres">
      <dgm:prSet presAssocID="{D1CC3D46-FC00-4C49-94C8-53CC4DA661A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pPr rtl="1"/>
          <a:endParaRPr lang="fa-IR"/>
        </a:p>
      </dgm:t>
    </dgm:pt>
    <dgm:pt modelId="{346F0A64-9843-4C6E-AC94-8895F2BAB572}" type="pres">
      <dgm:prSet presAssocID="{D1CC3D46-FC00-4C49-94C8-53CC4DA661A0}" presName="Name1" presStyleCnt="0"/>
      <dgm:spPr/>
      <dgm:t>
        <a:bodyPr/>
        <a:lstStyle/>
        <a:p>
          <a:pPr rtl="1"/>
          <a:endParaRPr lang="fa-IR"/>
        </a:p>
      </dgm:t>
    </dgm:pt>
    <dgm:pt modelId="{ABB8B526-2229-4C77-9BDD-C31DBF726EF6}" type="pres">
      <dgm:prSet presAssocID="{D1CC3D46-FC00-4C49-94C8-53CC4DA661A0}" presName="cycle" presStyleCnt="0"/>
      <dgm:spPr/>
      <dgm:t>
        <a:bodyPr/>
        <a:lstStyle/>
        <a:p>
          <a:pPr rtl="1"/>
          <a:endParaRPr lang="fa-IR"/>
        </a:p>
      </dgm:t>
    </dgm:pt>
    <dgm:pt modelId="{77A58013-F40F-424E-A62A-F2F48D2E5A18}" type="pres">
      <dgm:prSet presAssocID="{D1CC3D46-FC00-4C49-94C8-53CC4DA661A0}" presName="srcNode" presStyleLbl="node1" presStyleIdx="0" presStyleCnt="3"/>
      <dgm:spPr/>
      <dgm:t>
        <a:bodyPr/>
        <a:lstStyle/>
        <a:p>
          <a:pPr rtl="1"/>
          <a:endParaRPr lang="fa-IR"/>
        </a:p>
      </dgm:t>
    </dgm:pt>
    <dgm:pt modelId="{9ED88E5B-B969-4005-AF0A-02DFF64BC8AA}" type="pres">
      <dgm:prSet presAssocID="{D1CC3D46-FC00-4C49-94C8-53CC4DA661A0}" presName="conn" presStyleLbl="parChTrans1D2" presStyleIdx="0" presStyleCnt="1"/>
      <dgm:spPr/>
      <dgm:t>
        <a:bodyPr/>
        <a:lstStyle/>
        <a:p>
          <a:pPr rtl="1"/>
          <a:endParaRPr lang="fa-IR"/>
        </a:p>
      </dgm:t>
    </dgm:pt>
    <dgm:pt modelId="{E8038EDD-0E85-440B-9BC1-762351E827BE}" type="pres">
      <dgm:prSet presAssocID="{D1CC3D46-FC00-4C49-94C8-53CC4DA661A0}" presName="extraNode" presStyleLbl="node1" presStyleIdx="0" presStyleCnt="3"/>
      <dgm:spPr/>
      <dgm:t>
        <a:bodyPr/>
        <a:lstStyle/>
        <a:p>
          <a:pPr rtl="1"/>
          <a:endParaRPr lang="fa-IR"/>
        </a:p>
      </dgm:t>
    </dgm:pt>
    <dgm:pt modelId="{49FC7D25-3CB1-45B7-A7A1-5F3BB6452838}" type="pres">
      <dgm:prSet presAssocID="{D1CC3D46-FC00-4C49-94C8-53CC4DA661A0}" presName="dstNode" presStyleLbl="node1" presStyleIdx="0" presStyleCnt="3"/>
      <dgm:spPr/>
      <dgm:t>
        <a:bodyPr/>
        <a:lstStyle/>
        <a:p>
          <a:pPr rtl="1"/>
          <a:endParaRPr lang="fa-IR"/>
        </a:p>
      </dgm:t>
    </dgm:pt>
    <dgm:pt modelId="{ECCB1AF6-38FD-48E7-94CB-1653FDBAFE03}" type="pres">
      <dgm:prSet presAssocID="{20C18DD8-6430-4348-9A3B-27FB18F81567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3820AF0-A4B3-48BB-8FF8-89C10DBFE8F9}" type="pres">
      <dgm:prSet presAssocID="{20C18DD8-6430-4348-9A3B-27FB18F81567}" presName="accent_1" presStyleCnt="0"/>
      <dgm:spPr/>
      <dgm:t>
        <a:bodyPr/>
        <a:lstStyle/>
        <a:p>
          <a:pPr rtl="1"/>
          <a:endParaRPr lang="fa-IR"/>
        </a:p>
      </dgm:t>
    </dgm:pt>
    <dgm:pt modelId="{CCA224A8-87B0-43B0-8450-FC8D9C5AD747}" type="pres">
      <dgm:prSet presAssocID="{20C18DD8-6430-4348-9A3B-27FB18F81567}" presName="accentRepeatNode" presStyleLbl="solidFgAcc1" presStyleIdx="0" presStyleCnt="3"/>
      <dgm:spPr/>
      <dgm:t>
        <a:bodyPr/>
        <a:lstStyle/>
        <a:p>
          <a:pPr rtl="1"/>
          <a:endParaRPr lang="fa-IR"/>
        </a:p>
      </dgm:t>
    </dgm:pt>
    <dgm:pt modelId="{6CE55B7E-9AE8-479A-9B9E-114D0B0DB60D}" type="pres">
      <dgm:prSet presAssocID="{302F9A4B-8E31-4113-A565-9F471846043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0C2BB8D-8985-49B6-A3E6-6EC26A8164E1}" type="pres">
      <dgm:prSet presAssocID="{302F9A4B-8E31-4113-A565-9F4718460437}" presName="accent_2" presStyleCnt="0"/>
      <dgm:spPr/>
      <dgm:t>
        <a:bodyPr/>
        <a:lstStyle/>
        <a:p>
          <a:pPr rtl="1"/>
          <a:endParaRPr lang="fa-IR"/>
        </a:p>
      </dgm:t>
    </dgm:pt>
    <dgm:pt modelId="{B27B3B0A-A500-4B88-BCA9-744118D411F3}" type="pres">
      <dgm:prSet presAssocID="{302F9A4B-8E31-4113-A565-9F4718460437}" presName="accentRepeatNode" presStyleLbl="solidFgAcc1" presStyleIdx="1" presStyleCnt="3"/>
      <dgm:spPr/>
      <dgm:t>
        <a:bodyPr/>
        <a:lstStyle/>
        <a:p>
          <a:pPr rtl="1"/>
          <a:endParaRPr lang="fa-IR"/>
        </a:p>
      </dgm:t>
    </dgm:pt>
    <dgm:pt modelId="{9FFAC84F-100A-4A48-9148-AE6D6183E1D2}" type="pres">
      <dgm:prSet presAssocID="{5109449B-77CA-4380-9B20-1F48AF67891F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B9421D91-7048-457F-B95D-128830D6ED1C}" type="pres">
      <dgm:prSet presAssocID="{5109449B-77CA-4380-9B20-1F48AF67891F}" presName="accent_3" presStyleCnt="0"/>
      <dgm:spPr/>
      <dgm:t>
        <a:bodyPr/>
        <a:lstStyle/>
        <a:p>
          <a:pPr rtl="1"/>
          <a:endParaRPr lang="fa-IR"/>
        </a:p>
      </dgm:t>
    </dgm:pt>
    <dgm:pt modelId="{2CE68831-1E0C-4866-AF02-7E9BA1C76D41}" type="pres">
      <dgm:prSet presAssocID="{5109449B-77CA-4380-9B20-1F48AF67891F}" presName="accentRepeatNode" presStyleLbl="solidFgAcc1" presStyleIdx="2" presStyleCnt="3"/>
      <dgm:spPr/>
      <dgm:t>
        <a:bodyPr/>
        <a:lstStyle/>
        <a:p>
          <a:pPr rtl="1"/>
          <a:endParaRPr lang="fa-IR"/>
        </a:p>
      </dgm:t>
    </dgm:pt>
  </dgm:ptLst>
  <dgm:cxnLst>
    <dgm:cxn modelId="{469008DE-09AA-4386-9F9D-52EF4E944D26}" type="presOf" srcId="{20C18DD8-6430-4348-9A3B-27FB18F81567}" destId="{ECCB1AF6-38FD-48E7-94CB-1653FDBAFE03}" srcOrd="0" destOrd="0" presId="urn:microsoft.com/office/officeart/2008/layout/VerticalCurvedList"/>
    <dgm:cxn modelId="{A592E14E-02B1-4F85-A5DF-B68014B57C58}" type="presOf" srcId="{5109449B-77CA-4380-9B20-1F48AF67891F}" destId="{9FFAC84F-100A-4A48-9148-AE6D6183E1D2}" srcOrd="0" destOrd="0" presId="urn:microsoft.com/office/officeart/2008/layout/VerticalCurvedList"/>
    <dgm:cxn modelId="{977051C9-4DEF-4C0D-AF99-5D23D2C55BBB}" srcId="{D1CC3D46-FC00-4C49-94C8-53CC4DA661A0}" destId="{20C18DD8-6430-4348-9A3B-27FB18F81567}" srcOrd="0" destOrd="0" parTransId="{34259BD9-96E1-4927-AD53-9F064E729DCC}" sibTransId="{FE264D5C-5068-4175-A6F9-07E25EBA9384}"/>
    <dgm:cxn modelId="{D1D14B09-D7B2-4D81-8BAF-86CBAB7945B7}" type="presOf" srcId="{D1CC3D46-FC00-4C49-94C8-53CC4DA661A0}" destId="{6C32EF7E-7192-45AC-A0C2-E0FD6C0A62E1}" srcOrd="0" destOrd="0" presId="urn:microsoft.com/office/officeart/2008/layout/VerticalCurvedList"/>
    <dgm:cxn modelId="{134FA535-13C1-419A-A0F3-CB78F0EA6C63}" srcId="{D1CC3D46-FC00-4C49-94C8-53CC4DA661A0}" destId="{5109449B-77CA-4380-9B20-1F48AF67891F}" srcOrd="2" destOrd="0" parTransId="{559F2005-62A6-4119-B69C-3F69FEB74463}" sibTransId="{55301946-9348-4625-8ACF-BC7F85F26B80}"/>
    <dgm:cxn modelId="{DB9C6F2B-0108-4BF4-8617-A2BA58F00BF6}" type="presOf" srcId="{FE264D5C-5068-4175-A6F9-07E25EBA9384}" destId="{9ED88E5B-B969-4005-AF0A-02DFF64BC8AA}" srcOrd="0" destOrd="0" presId="urn:microsoft.com/office/officeart/2008/layout/VerticalCurvedList"/>
    <dgm:cxn modelId="{E0E174CD-1F69-4C7B-9E8C-7A21B092B4B2}" srcId="{D1CC3D46-FC00-4C49-94C8-53CC4DA661A0}" destId="{302F9A4B-8E31-4113-A565-9F4718460437}" srcOrd="1" destOrd="0" parTransId="{B64CC542-B25F-4C07-B0E3-42329F483DC3}" sibTransId="{FB8FE024-BFB0-495C-B6A4-78E1D14B7DD3}"/>
    <dgm:cxn modelId="{CD66999C-1DD0-4D25-AA78-731D771368C3}" type="presOf" srcId="{302F9A4B-8E31-4113-A565-9F4718460437}" destId="{6CE55B7E-9AE8-479A-9B9E-114D0B0DB60D}" srcOrd="0" destOrd="0" presId="urn:microsoft.com/office/officeart/2008/layout/VerticalCurvedList"/>
    <dgm:cxn modelId="{96DC304B-332B-494C-BA6F-0F7B3AD433F5}" type="presParOf" srcId="{6C32EF7E-7192-45AC-A0C2-E0FD6C0A62E1}" destId="{346F0A64-9843-4C6E-AC94-8895F2BAB572}" srcOrd="0" destOrd="0" presId="urn:microsoft.com/office/officeart/2008/layout/VerticalCurvedList"/>
    <dgm:cxn modelId="{C69DADAF-13FF-47A0-A2D7-0981054E1328}" type="presParOf" srcId="{346F0A64-9843-4C6E-AC94-8895F2BAB572}" destId="{ABB8B526-2229-4C77-9BDD-C31DBF726EF6}" srcOrd="0" destOrd="0" presId="urn:microsoft.com/office/officeart/2008/layout/VerticalCurvedList"/>
    <dgm:cxn modelId="{71BC29C7-77CE-498A-B99D-8C3CDB74264F}" type="presParOf" srcId="{ABB8B526-2229-4C77-9BDD-C31DBF726EF6}" destId="{77A58013-F40F-424E-A62A-F2F48D2E5A18}" srcOrd="0" destOrd="0" presId="urn:microsoft.com/office/officeart/2008/layout/VerticalCurvedList"/>
    <dgm:cxn modelId="{886A3CBC-BA87-4E5A-9ED6-A7ACAF633AAB}" type="presParOf" srcId="{ABB8B526-2229-4C77-9BDD-C31DBF726EF6}" destId="{9ED88E5B-B969-4005-AF0A-02DFF64BC8AA}" srcOrd="1" destOrd="0" presId="urn:microsoft.com/office/officeart/2008/layout/VerticalCurvedList"/>
    <dgm:cxn modelId="{FA5B2F1B-303F-46B5-AE9C-3573B2D0E413}" type="presParOf" srcId="{ABB8B526-2229-4C77-9BDD-C31DBF726EF6}" destId="{E8038EDD-0E85-440B-9BC1-762351E827BE}" srcOrd="2" destOrd="0" presId="urn:microsoft.com/office/officeart/2008/layout/VerticalCurvedList"/>
    <dgm:cxn modelId="{E1977A04-127F-4498-BD27-67DC9182C6DB}" type="presParOf" srcId="{ABB8B526-2229-4C77-9BDD-C31DBF726EF6}" destId="{49FC7D25-3CB1-45B7-A7A1-5F3BB6452838}" srcOrd="3" destOrd="0" presId="urn:microsoft.com/office/officeart/2008/layout/VerticalCurvedList"/>
    <dgm:cxn modelId="{1FAB9538-6B64-4357-8E23-E2A34A6CAF42}" type="presParOf" srcId="{346F0A64-9843-4C6E-AC94-8895F2BAB572}" destId="{ECCB1AF6-38FD-48E7-94CB-1653FDBAFE03}" srcOrd="1" destOrd="0" presId="urn:microsoft.com/office/officeart/2008/layout/VerticalCurvedList"/>
    <dgm:cxn modelId="{5E1E91D4-A3A5-4A6B-854B-02DA222CF52D}" type="presParOf" srcId="{346F0A64-9843-4C6E-AC94-8895F2BAB572}" destId="{63820AF0-A4B3-48BB-8FF8-89C10DBFE8F9}" srcOrd="2" destOrd="0" presId="urn:microsoft.com/office/officeart/2008/layout/VerticalCurvedList"/>
    <dgm:cxn modelId="{254314BD-9428-4401-9B3C-AB22774F6D82}" type="presParOf" srcId="{63820AF0-A4B3-48BB-8FF8-89C10DBFE8F9}" destId="{CCA224A8-87B0-43B0-8450-FC8D9C5AD747}" srcOrd="0" destOrd="0" presId="urn:microsoft.com/office/officeart/2008/layout/VerticalCurvedList"/>
    <dgm:cxn modelId="{38C48FC4-E55D-46BB-8E4E-46852CE7AAF8}" type="presParOf" srcId="{346F0A64-9843-4C6E-AC94-8895F2BAB572}" destId="{6CE55B7E-9AE8-479A-9B9E-114D0B0DB60D}" srcOrd="3" destOrd="0" presId="urn:microsoft.com/office/officeart/2008/layout/VerticalCurvedList"/>
    <dgm:cxn modelId="{EBE9C94B-2D79-4672-B8E7-B0CB91510F2C}" type="presParOf" srcId="{346F0A64-9843-4C6E-AC94-8895F2BAB572}" destId="{40C2BB8D-8985-49B6-A3E6-6EC26A8164E1}" srcOrd="4" destOrd="0" presId="urn:microsoft.com/office/officeart/2008/layout/VerticalCurvedList"/>
    <dgm:cxn modelId="{E74FFF3E-88F2-4E45-AA35-ACEF7081149B}" type="presParOf" srcId="{40C2BB8D-8985-49B6-A3E6-6EC26A8164E1}" destId="{B27B3B0A-A500-4B88-BCA9-744118D411F3}" srcOrd="0" destOrd="0" presId="urn:microsoft.com/office/officeart/2008/layout/VerticalCurvedList"/>
    <dgm:cxn modelId="{3B3A3652-F699-42E5-BD9A-C6F43511C7BD}" type="presParOf" srcId="{346F0A64-9843-4C6E-AC94-8895F2BAB572}" destId="{9FFAC84F-100A-4A48-9148-AE6D6183E1D2}" srcOrd="5" destOrd="0" presId="urn:microsoft.com/office/officeart/2008/layout/VerticalCurvedList"/>
    <dgm:cxn modelId="{779807C1-C2C9-4C59-9718-8C48A1624A1F}" type="presParOf" srcId="{346F0A64-9843-4C6E-AC94-8895F2BAB572}" destId="{B9421D91-7048-457F-B95D-128830D6ED1C}" srcOrd="6" destOrd="0" presId="urn:microsoft.com/office/officeart/2008/layout/VerticalCurvedList"/>
    <dgm:cxn modelId="{7A2BC102-5C7E-4609-8D67-AB921BA73005}" type="presParOf" srcId="{B9421D91-7048-457F-B95D-128830D6ED1C}" destId="{2CE68831-1E0C-4866-AF02-7E9BA1C76D4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81E20B-B63B-4079-BBA5-F41E138D2A11}">
      <dsp:nvSpPr>
        <dsp:cNvPr id="0" name=""/>
        <dsp:cNvSpPr/>
      </dsp:nvSpPr>
      <dsp:spPr>
        <a:xfrm>
          <a:off x="3433" y="1574698"/>
          <a:ext cx="4773330" cy="14569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600" kern="1200" dirty="0" smtClean="0">
              <a:solidFill>
                <a:schemeClr val="tx1"/>
              </a:solidFill>
              <a:ea typeface="Calibri"/>
              <a:cs typeface="B Yekan" panose="00000400000000000000" pitchFamily="2" charset="-78"/>
            </a:rPr>
            <a:t>* صادرات آن عبارت است از : اتومبیل،ابزارآلات الکترونیکی و صنعتی و طیف گسترده ای از کالاهای صنعتی و طیف گسترده ای از کالاهای مصرفی و مواد غذایی</a:t>
          </a:r>
          <a:endParaRPr lang="fa-IR" sz="1600" kern="1200" dirty="0">
            <a:solidFill>
              <a:schemeClr val="tx1"/>
            </a:solidFill>
          </a:endParaRPr>
        </a:p>
      </dsp:txBody>
      <dsp:txXfrm>
        <a:off x="46105" y="1617370"/>
        <a:ext cx="4687986" cy="1371600"/>
      </dsp:txXfrm>
    </dsp:sp>
    <dsp:sp modelId="{0CB014C9-D634-41C4-A209-022175C1169C}">
      <dsp:nvSpPr>
        <dsp:cNvPr id="0" name=""/>
        <dsp:cNvSpPr/>
      </dsp:nvSpPr>
      <dsp:spPr>
        <a:xfrm>
          <a:off x="1716" y="1412"/>
          <a:ext cx="1506733" cy="14569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solidFill>
                <a:schemeClr val="tx1"/>
              </a:solidFill>
              <a:ea typeface="Calibri"/>
              <a:cs typeface="B Yekan" panose="00000400000000000000" pitchFamily="2" charset="-78"/>
            </a:rPr>
            <a:t>* آلمان پر جمعیت ترین کشور اروپایی بعد از روسیه میباشد.</a:t>
          </a:r>
          <a:endParaRPr lang="fa-IR" sz="1200" kern="1200" dirty="0">
            <a:solidFill>
              <a:schemeClr val="tx1"/>
            </a:solidFill>
          </a:endParaRPr>
        </a:p>
      </dsp:txBody>
      <dsp:txXfrm>
        <a:off x="44388" y="44084"/>
        <a:ext cx="1421389" cy="1371600"/>
      </dsp:txXfrm>
    </dsp:sp>
    <dsp:sp modelId="{7238F04E-18C4-4F09-AE98-862F50F29A57}">
      <dsp:nvSpPr>
        <dsp:cNvPr id="0" name=""/>
        <dsp:cNvSpPr/>
      </dsp:nvSpPr>
      <dsp:spPr>
        <a:xfrm>
          <a:off x="1635015" y="1412"/>
          <a:ext cx="1506733" cy="14569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solidFill>
                <a:schemeClr val="tx1"/>
              </a:solidFill>
              <a:ea typeface="Calibri"/>
              <a:cs typeface="B Yekan" panose="00000400000000000000" pitchFamily="2" charset="-78"/>
            </a:rPr>
            <a:t>* کشور آلمان  واقع در اروپای مرکزی و در نیمکره شمالی آلمان پر جمعیت ترین کشور اروپایی بعد از روسیه میباشد.</a:t>
          </a:r>
          <a:endParaRPr lang="fa-IR" sz="1200" kern="1200" dirty="0">
            <a:solidFill>
              <a:schemeClr val="tx1"/>
            </a:solidFill>
          </a:endParaRPr>
        </a:p>
      </dsp:txBody>
      <dsp:txXfrm>
        <a:off x="1677687" y="44084"/>
        <a:ext cx="1421389" cy="1371600"/>
      </dsp:txXfrm>
    </dsp:sp>
    <dsp:sp modelId="{0D420FC6-BB75-4BF3-ADB3-0F6C3C25FAC9}">
      <dsp:nvSpPr>
        <dsp:cNvPr id="0" name=""/>
        <dsp:cNvSpPr/>
      </dsp:nvSpPr>
      <dsp:spPr>
        <a:xfrm>
          <a:off x="3268314" y="1412"/>
          <a:ext cx="1506733" cy="14569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200" kern="1200" dirty="0" smtClean="0">
              <a:solidFill>
                <a:schemeClr val="tx1"/>
              </a:solidFill>
              <a:ea typeface="Calibri"/>
              <a:cs typeface="B Yekan" panose="00000400000000000000" pitchFamily="2" charset="-78"/>
            </a:rPr>
            <a:t>* همچنین این کشور بزرگترین قدرت اقتصادی اروپا و پنجمین قدرت اقتصادی جهان می باشد.</a:t>
          </a:r>
          <a:endParaRPr lang="fa-IR" sz="1200" kern="1200" dirty="0">
            <a:solidFill>
              <a:schemeClr val="tx1"/>
            </a:solidFill>
          </a:endParaRPr>
        </a:p>
      </dsp:txBody>
      <dsp:txXfrm>
        <a:off x="3310986" y="44084"/>
        <a:ext cx="1421389" cy="13716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81E20B-B63B-4079-BBA5-F41E138D2A11}">
      <dsp:nvSpPr>
        <dsp:cNvPr id="0" name=""/>
        <dsp:cNvSpPr/>
      </dsp:nvSpPr>
      <dsp:spPr>
        <a:xfrm>
          <a:off x="3441" y="1562066"/>
          <a:ext cx="4784296" cy="14447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300" kern="1200" smtClean="0">
            <a:cs typeface="B Yekan" panose="00000400000000000000" pitchFamily="2" charset="-78"/>
          </a:endParaRP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smtClean="0">
              <a:cs typeface="B Yekan" panose="00000400000000000000" pitchFamily="2" charset="-78"/>
            </a:rPr>
            <a:t>* آب و هوایی معتدل و فصلی دارد.</a:t>
          </a: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smtClean="0">
              <a:cs typeface="B Yekan" panose="00000400000000000000" pitchFamily="2" charset="-78"/>
            </a:rPr>
            <a:t>یک سوم از مساحت این شهر را جنگل پارک باغ رودخانه تشکیل داده است.</a:t>
          </a:r>
          <a:endParaRPr lang="en-US" sz="1300" kern="1200" smtClean="0">
            <a:cs typeface="B Yekan" panose="00000400000000000000" pitchFamily="2" charset="-78"/>
          </a:endParaRPr>
        </a:p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1300" kern="1200" dirty="0">
            <a:cs typeface="B Yekan" panose="00000400000000000000" pitchFamily="2" charset="-78"/>
          </a:endParaRPr>
        </a:p>
      </dsp:txBody>
      <dsp:txXfrm>
        <a:off x="45756" y="1604381"/>
        <a:ext cx="4699666" cy="1360110"/>
      </dsp:txXfrm>
    </dsp:sp>
    <dsp:sp modelId="{0CB014C9-D634-41C4-A209-022175C1169C}">
      <dsp:nvSpPr>
        <dsp:cNvPr id="0" name=""/>
        <dsp:cNvSpPr/>
      </dsp:nvSpPr>
      <dsp:spPr>
        <a:xfrm>
          <a:off x="1720" y="717"/>
          <a:ext cx="1510194" cy="14447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cs typeface="B Yekan" panose="00000400000000000000" pitchFamily="2" charset="-78"/>
            </a:rPr>
            <a:t>*  اقتصاد آن بر طیف متنوعی از صنایع خلاق ، شرکتهای رسانه ای و سالن های کنفرانس بین المللی</a:t>
          </a:r>
          <a:endParaRPr lang="fa-IR" sz="1300" kern="1200" dirty="0">
            <a:cs typeface="B Yekan" panose="00000400000000000000" pitchFamily="2" charset="-78"/>
          </a:endParaRPr>
        </a:p>
      </dsp:txBody>
      <dsp:txXfrm>
        <a:off x="44035" y="43032"/>
        <a:ext cx="1425564" cy="1360110"/>
      </dsp:txXfrm>
    </dsp:sp>
    <dsp:sp modelId="{7238F04E-18C4-4F09-AE98-862F50F29A57}">
      <dsp:nvSpPr>
        <dsp:cNvPr id="0" name=""/>
        <dsp:cNvSpPr/>
      </dsp:nvSpPr>
      <dsp:spPr>
        <a:xfrm>
          <a:off x="1638771" y="717"/>
          <a:ext cx="1510194" cy="14447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dirty="0" smtClean="0">
              <a:ea typeface="Calibri"/>
              <a:cs typeface="B Yekan" panose="00000400000000000000" pitchFamily="2" charset="-78"/>
            </a:rPr>
            <a:t>* </a:t>
          </a:r>
          <a:r>
            <a:rPr lang="fa-IR" sz="1300" kern="1200" dirty="0" smtClean="0">
              <a:cs typeface="B Yekan" panose="00000400000000000000" pitchFamily="2" charset="-78"/>
            </a:rPr>
            <a:t>به لحاظ جمعیت3471756 طبق آمار 2011 دومین مقام را دارد.</a:t>
          </a:r>
          <a:endParaRPr lang="fa-IR" sz="1300" kern="1200" dirty="0"/>
        </a:p>
      </dsp:txBody>
      <dsp:txXfrm>
        <a:off x="1681086" y="43032"/>
        <a:ext cx="1425564" cy="1360110"/>
      </dsp:txXfrm>
    </dsp:sp>
    <dsp:sp modelId="{0D420FC6-BB75-4BF3-ADB3-0F6C3C25FAC9}">
      <dsp:nvSpPr>
        <dsp:cNvPr id="0" name=""/>
        <dsp:cNvSpPr/>
      </dsp:nvSpPr>
      <dsp:spPr>
        <a:xfrm>
          <a:off x="3275822" y="717"/>
          <a:ext cx="1510194" cy="144474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300" kern="1200" smtClean="0">
              <a:ea typeface="Calibri"/>
              <a:cs typeface="B Yekan" panose="00000400000000000000" pitchFamily="2" charset="-78"/>
            </a:rPr>
            <a:t>* ب</a:t>
          </a:r>
          <a:r>
            <a:rPr lang="fa-IR" sz="1300" kern="1200" smtClean="0">
              <a:cs typeface="B Yekan" panose="00000400000000000000" pitchFamily="2" charset="-78"/>
            </a:rPr>
            <a:t>زرگترین شهر آلمان به لحاظ مساحت 85/891کیلومتر مربع</a:t>
          </a:r>
          <a:endParaRPr lang="fa-IR" sz="1300" kern="1200" dirty="0"/>
        </a:p>
      </dsp:txBody>
      <dsp:txXfrm>
        <a:off x="3318137" y="43032"/>
        <a:ext cx="1425564" cy="13601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chitecture">
  <dgm:title val="Architecture Layout"/>
  <dgm:desc val="Use to show hierarchical relationships that build from the bottom up. This layout works well for showing architectural components or objects that build on other objects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</inkml:traceFormat>
        <inkml:channelProperties>
          <inkml:channelProperty channel="X" name="resolution" value="39.7093" units="1/cm"/>
          <inkml:channelProperty channel="Y" name="resolution" value="39.79275" units="1/cm"/>
        </inkml:channelProperties>
      </inkml:inkSource>
      <inkml:timestamp xml:id="ts0" timeString="2017-12-09T21:12:25.061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16371 6772,'0'24,"0"1,-24 0,24 0,0 0,-25-25,0 0,0 0,0 0,1 0,24-25,-25 25,0 0,25-25,-25 0,0 0,1 25,-1 0,0 0,0 0,0 0,1 0,24 25,-25 0,25 0,-25-25,0 0,0 0,1-25,-1 25,25-25,-25 25,0 0,0 0,25-25,-24 25,-1 0,0 0,0 0,0 0,25 25,-25-25,1 0,-1 0,25-25,0 1,0-1,0 0,0 0,0 0,0 1,0-1,0 0,-25 25,25-25,-25 0,25 1,0-1,0 0,0 0,0 0,0 1,0 48,0 1,25-25,0 0,-25-25,25 25,-25-24,24 24,1 0,-25-25,25 25,-25-25,0 0,25 0,0 25,0 0,-1 0,1 0,0 0,0 0,0 0,-1 0,1 0,-25-24,25 24,-25-25,25 25,-25-25,25 25,-1-25,1 25,-25 25,0 0,0 0,25-25,-25 24,25-24,0 0,-25 25,0 0,24 0,1-25,-25 25,25-25,0 0,0 24,-25 1,0 0,0 0,0 0,0-1,0 1,24-25,-24 25,25-25,0 0,-25 25,25-25,-25 25,25-25,-25 24,0 1,24-25,-24 25,0 0,0 0,25-25,-25 24,25-24,-25 25,-25-25,25 25,-25-25,1 0,-1 0,0 0,0 0,50 0</inkml:trace>
  <inkml:trace contextRef="#ctx0" brushRef="#br0" timeOffset="1">15503 6796,'0'25,"0"-50,0 1,0-1,0 0,0 0,0 0,0 1,0-1,0 0</inkml:trace>
  <inkml:trace contextRef="#ctx0" brushRef="#br0" timeOffset="2">15478 6796,'25'0,"0"0,0 0</inkml:trace>
  <inkml:trace contextRef="#ctx0" brushRef="#br0" timeOffset="3">16272 6623,'0'0,"0"-25,0 0,0 0,0 1,0-1,0 0,-25 25,1 0,-1 0,0 0,25-25,-25 25,0-25,25 1,0-1</inkml:trace>
  <inkml:trace contextRef="#ctx0" brushRef="#br0" timeOffset="4">15677 6772,'25'0,"0"0,-1 0,1 0,0 0,0 0</inkml:trace>
  <inkml:trace contextRef="#ctx0" brushRef="#br0" timeOffset="5">15553 6871,'-25'0,"25"25,-25-25,25-25,0 0,0 0,0 0,0 1,0-1,-25 25,25-25,0 0,0 0</inkml:trace>
  <inkml:trace contextRef="#ctx0" brushRef="#br0" timeOffset="6">15528 6846</inkml:trace>
  <inkml:trace contextRef="#ctx0" brushRef="#br0" timeOffset="7">15528 6772,'0'24,"0"-48,0-1,0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63604F7-DB2D-4A8D-9D1B-3F0E63C071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CF23B7A-7961-4E1C-80DC-634E55C16A39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44125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2F7271-D99C-4E22-ADAC-20FE89A2B964}" type="slidenum">
              <a:rPr lang="fa-IR" smtClean="0"/>
              <a:t>17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50571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97450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93603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93099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6901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430041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778080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1622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030126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28361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84939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50566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97496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15650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8244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201155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6129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88667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992C3D6-3452-4360-97A4-EBC20C43AAEE}" type="datetimeFigureOut">
              <a:rPr lang="fa-IR" smtClean="0"/>
              <a:t>27/02/1441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F8A24-5F94-466A-8CA6-1FCA125AA00F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45657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1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77604" y="3077954"/>
            <a:ext cx="7883996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4400" b="1" dirty="0" smtClean="0">
                <a:cs typeface="B Yekan" panose="00000400000000000000" pitchFamily="2" charset="-78"/>
              </a:rPr>
              <a:t>مقایسه </a:t>
            </a:r>
            <a:r>
              <a:rPr lang="fa-IR" sz="4400" b="1" dirty="0" smtClean="0">
                <a:cs typeface="B Yekan" panose="00000400000000000000" pitchFamily="2" charset="-78"/>
              </a:rPr>
              <a:t>نظام مدیریت </a:t>
            </a:r>
            <a:r>
              <a:rPr lang="fa-IR" sz="4400" b="1" dirty="0">
                <a:cs typeface="B Yekan" panose="00000400000000000000" pitchFamily="2" charset="-78"/>
              </a:rPr>
              <a:t>شهری </a:t>
            </a:r>
            <a:r>
              <a:rPr lang="fa-IR" sz="4400" b="1" dirty="0" smtClean="0">
                <a:cs typeface="B Yekan" panose="00000400000000000000" pitchFamily="2" charset="-78"/>
              </a:rPr>
              <a:t>در کلانشهر تهران و کلانشهر برلین</a:t>
            </a:r>
            <a:endParaRPr lang="fa-IR" sz="4400" b="1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65743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/>
          <p:cNvSpPr txBox="1">
            <a:spLocks/>
          </p:cNvSpPr>
          <p:nvPr/>
        </p:nvSpPr>
        <p:spPr>
          <a:xfrm>
            <a:off x="7831421" y="352822"/>
            <a:ext cx="4104456" cy="44763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lnSpcReduction="1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2400" b="1" dirty="0">
                <a:cs typeface="B Yekan" panose="00000400000000000000" pitchFamily="2" charset="-78"/>
              </a:rPr>
              <a:t>بررسی مدیریت شهری در آلمان</a:t>
            </a:r>
            <a:endParaRPr lang="fa-IR" sz="2400" dirty="0">
              <a:cs typeface="B Yekan" panose="00000400000000000000" pitchFamily="2" charset="-78"/>
            </a:endParaRPr>
          </a:p>
        </p:txBody>
      </p:sp>
      <p:sp>
        <p:nvSpPr>
          <p:cNvPr id="25" name="Subtitle 2"/>
          <p:cNvSpPr txBox="1">
            <a:spLocks/>
          </p:cNvSpPr>
          <p:nvPr/>
        </p:nvSpPr>
        <p:spPr>
          <a:xfrm>
            <a:off x="3836470" y="1052736"/>
            <a:ext cx="6400800" cy="864096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sz="2400" dirty="0">
                <a:cs typeface="B Yekan" panose="00000400000000000000" pitchFamily="2" charset="-78"/>
              </a:rPr>
              <a:t>روابط میان گروههای فعال در عرصه محلی در الگوی مدیریت نوین</a:t>
            </a:r>
          </a:p>
        </p:txBody>
      </p:sp>
      <p:sp>
        <p:nvSpPr>
          <p:cNvPr id="26" name="Flowchart: Connector 25"/>
          <p:cNvSpPr/>
          <p:nvPr/>
        </p:nvSpPr>
        <p:spPr>
          <a:xfrm>
            <a:off x="8328248" y="2420888"/>
            <a:ext cx="1440160" cy="144016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قدرت دولتی</a:t>
            </a:r>
          </a:p>
        </p:txBody>
      </p:sp>
      <p:sp>
        <p:nvSpPr>
          <p:cNvPr id="27" name="Flowchart: Connector 26"/>
          <p:cNvSpPr/>
          <p:nvPr/>
        </p:nvSpPr>
        <p:spPr>
          <a:xfrm>
            <a:off x="6744072" y="1484784"/>
            <a:ext cx="1422158" cy="1368152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>
                <a:cs typeface="B Yekan" panose="00000400000000000000" pitchFamily="2" charset="-78"/>
              </a:rPr>
              <a:t>قلمرو قدرت دولت مرکزی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8" name="Flowchart: Connector 27"/>
          <p:cNvSpPr/>
          <p:nvPr/>
        </p:nvSpPr>
        <p:spPr>
          <a:xfrm>
            <a:off x="6960096" y="3789040"/>
            <a:ext cx="1080120" cy="1080120"/>
          </a:xfrm>
          <a:prstGeom prst="flowChartConnector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قلمرو قدرت محلی</a:t>
            </a:r>
          </a:p>
        </p:txBody>
      </p:sp>
      <p:sp>
        <p:nvSpPr>
          <p:cNvPr id="29" name="Plus 28"/>
          <p:cNvSpPr/>
          <p:nvPr/>
        </p:nvSpPr>
        <p:spPr>
          <a:xfrm>
            <a:off x="7167119" y="2999983"/>
            <a:ext cx="576064" cy="576064"/>
          </a:xfrm>
          <a:prstGeom prst="mathPlus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30" name="Right Arrow 29"/>
          <p:cNvSpPr/>
          <p:nvPr/>
        </p:nvSpPr>
        <p:spPr>
          <a:xfrm>
            <a:off x="7995211" y="2999983"/>
            <a:ext cx="504056" cy="576064"/>
          </a:xfrm>
          <a:prstGeom prst="rightArrow">
            <a:avLst/>
          </a:prstGeom>
          <a:ln>
            <a:solidFill>
              <a:schemeClr val="accent4">
                <a:lumMod val="75000"/>
              </a:schemeClr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4214682" y="4005064"/>
            <a:ext cx="1593286" cy="12477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dirty="0">
                <a:cs typeface="B Yekan" panose="00000400000000000000" pitchFamily="2" charset="-78"/>
              </a:rPr>
              <a:t>سطوح ادارای پایینتری را تعریف می کند</a:t>
            </a:r>
          </a:p>
        </p:txBody>
      </p:sp>
      <p:sp>
        <p:nvSpPr>
          <p:cNvPr id="32" name="Rectangular Callout 31"/>
          <p:cNvSpPr/>
          <p:nvPr/>
        </p:nvSpPr>
        <p:spPr>
          <a:xfrm>
            <a:off x="1524000" y="3032956"/>
            <a:ext cx="2655828" cy="2268252"/>
          </a:xfrm>
          <a:prstGeom prst="wedgeRectCallout">
            <a:avLst>
              <a:gd name="adj1" fmla="val 56483"/>
              <a:gd name="adj2" fmla="val 19627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600" b="1" dirty="0">
                <a:cs typeface="B Yekan" panose="00000400000000000000" pitchFamily="2" charset="-78"/>
              </a:rPr>
              <a:t>شهرداری های کوچک که طبق قانون عضو انجمن شهرداران هستند</a:t>
            </a:r>
            <a:endParaRPr lang="en-US" sz="1600" b="1" dirty="0">
              <a:cs typeface="B Yekan" panose="00000400000000000000" pitchFamily="2" charset="-78"/>
            </a:endParaRPr>
          </a:p>
          <a:p>
            <a:pPr algn="just"/>
            <a:r>
              <a:rPr lang="fa-IR" sz="1600" b="1" dirty="0">
                <a:cs typeface="B Yekan" panose="00000400000000000000" pitchFamily="2" charset="-78"/>
              </a:rPr>
              <a:t>انجمن شهرداری ها که عهده دار تمامی وظایف دولت ایالتی در سطح محلی است</a:t>
            </a:r>
            <a:endParaRPr lang="en-US" sz="1600" b="1" dirty="0">
              <a:cs typeface="B Yekan" panose="00000400000000000000" pitchFamily="2" charset="-78"/>
            </a:endParaRPr>
          </a:p>
          <a:p>
            <a:pPr algn="just"/>
            <a:r>
              <a:rPr lang="fa-IR" sz="1600" b="1" dirty="0">
                <a:cs typeface="B Yekan" panose="00000400000000000000" pitchFamily="2" charset="-78"/>
              </a:rPr>
              <a:t>شهرداری های بزرگ که به صورت مستقل عمل می کنند.</a:t>
            </a:r>
            <a:endParaRPr lang="en-US" sz="1600" b="1" dirty="0">
              <a:cs typeface="B Yekan" panose="00000400000000000000" pitchFamily="2" charset="-7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3575720" y="1412776"/>
            <a:ext cx="2088232" cy="151216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>
                <a:cs typeface="B Yekan" panose="00000400000000000000" pitchFamily="2" charset="-78"/>
              </a:rPr>
              <a:t>بر اساس قانون اساسی دولت مرکزی از قدرت قانون گذاری و اجرایی محدودی برخوردار است.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34" name="Rounded Rectangular Callout 33"/>
          <p:cNvSpPr/>
          <p:nvPr/>
        </p:nvSpPr>
        <p:spPr>
          <a:xfrm>
            <a:off x="3575720" y="332656"/>
            <a:ext cx="2952328" cy="1872208"/>
          </a:xfrm>
          <a:prstGeom prst="wedgeRoundRectCallout">
            <a:avLst>
              <a:gd name="adj1" fmla="val 40170"/>
              <a:gd name="adj2" fmla="val 5814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600" b="1" dirty="0">
                <a:cs typeface="B Yekan" panose="00000400000000000000" pitchFamily="2" charset="-78"/>
              </a:rPr>
              <a:t>در قلمرو قدرت مرکزی معمولا طرحهای کلان برای توسعه زیر ساختها و جهت گیری های کلان توسعه برای تهیه طرحهای پایین دست تهیه میشود.</a:t>
            </a:r>
            <a:endParaRPr lang="en-US" sz="1600" b="1" dirty="0">
              <a:cs typeface="B Yekan" panose="00000400000000000000" pitchFamily="2" charset="-78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2711625" y="4509120"/>
            <a:ext cx="3951439" cy="2300100"/>
          </a:xfrm>
          <a:prstGeom prst="wedgeRoundRectCallout">
            <a:avLst>
              <a:gd name="adj1" fmla="val 56443"/>
              <a:gd name="adj2" fmla="val -54929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600" b="1" dirty="0">
                <a:cs typeface="B Yekan" panose="00000400000000000000" pitchFamily="2" charset="-78"/>
              </a:rPr>
              <a:t>در سطح دولت های محلی(شهرداری) دو گونه طرح فضایی وجود دارد.</a:t>
            </a:r>
            <a:endParaRPr lang="en-US" sz="1600" b="1" dirty="0">
              <a:cs typeface="B Yekan" panose="00000400000000000000" pitchFamily="2" charset="-78"/>
            </a:endParaRPr>
          </a:p>
          <a:p>
            <a:pPr algn="just"/>
            <a:r>
              <a:rPr lang="fa-IR" sz="1600" b="1" dirty="0">
                <a:cs typeface="B Yekan" panose="00000400000000000000" pitchFamily="2" charset="-78"/>
              </a:rPr>
              <a:t>1-طرح کاربردی زمین که الگوی کاربری زمین در سراسر قلمرو یک شهرداری  نشان می دهد و برنامه های اصلاحی شهرداری را برای آینده مشخص می کند.</a:t>
            </a:r>
            <a:endParaRPr lang="en-US" sz="1600" b="1" dirty="0">
              <a:cs typeface="B Yekan" panose="00000400000000000000" pitchFamily="2" charset="-78"/>
            </a:endParaRPr>
          </a:p>
          <a:p>
            <a:pPr algn="just"/>
            <a:r>
              <a:rPr lang="fa-IR" sz="1600" b="1" dirty="0">
                <a:cs typeface="B Yekan" panose="00000400000000000000" pitchFamily="2" charset="-78"/>
              </a:rPr>
              <a:t>2-طرح ساخت و ساز که قالب یک یا چند طرح برای تمام یا بخشی از مناطق، ساخت و ساز در داخل قلمرو و شهر را برای قطعات زمین مشخص می کند. </a:t>
            </a:r>
            <a:endParaRPr lang="en-US" sz="1600" b="1" dirty="0">
              <a:cs typeface="B Yekan" panose="00000400000000000000" pitchFamily="2" charset="-78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3220676" y="2525870"/>
            <a:ext cx="3456384" cy="1803231"/>
          </a:xfrm>
          <a:prstGeom prst="wedgeRoundRectCallout">
            <a:avLst>
              <a:gd name="adj1" fmla="val 64758"/>
              <a:gd name="adj2" fmla="val -2378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600" b="1" dirty="0">
                <a:cs typeface="B Yekan" panose="00000400000000000000" pitchFamily="2" charset="-78"/>
              </a:rPr>
              <a:t>شهرستانها در میان ساختار ایالتی و دولتهای محلی قرار دارند. این سطح اختیار برنامه ریزی و سیاست گذاری مستقلی برای خود ندارند؛ اما نقش هماهنگ کننده میان طرحهای شهری محلی با طرحهای کلان تر را به عهده دارند. </a:t>
            </a:r>
          </a:p>
        </p:txBody>
      </p:sp>
      <p:grpSp>
        <p:nvGrpSpPr>
          <p:cNvPr id="37" name="Group 36"/>
          <p:cNvGrpSpPr/>
          <p:nvPr/>
        </p:nvGrpSpPr>
        <p:grpSpPr>
          <a:xfrm flipH="1">
            <a:off x="6677060" y="5373716"/>
            <a:ext cx="2242550" cy="1224137"/>
            <a:chOff x="3813248" y="1596826"/>
            <a:chExt cx="1964894" cy="888311"/>
          </a:xfrm>
        </p:grpSpPr>
        <p:sp>
          <p:nvSpPr>
            <p:cNvPr id="38" name="Chevron 37"/>
            <p:cNvSpPr/>
            <p:nvPr/>
          </p:nvSpPr>
          <p:spPr>
            <a:xfrm>
              <a:off x="3813248" y="1706364"/>
              <a:ext cx="1964894" cy="778773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fa-IR" sz="1600" dirty="0">
                  <a:cs typeface="B Yekan" panose="00000400000000000000" pitchFamily="2" charset="-78"/>
                </a:rPr>
                <a:t>به ایفای نقش رهبری جامعه محلی بوسیله مقامات محلی </a:t>
              </a:r>
            </a:p>
          </p:txBody>
        </p:sp>
        <p:sp>
          <p:nvSpPr>
            <p:cNvPr id="39" name="Chevron 4"/>
            <p:cNvSpPr/>
            <p:nvPr/>
          </p:nvSpPr>
          <p:spPr>
            <a:xfrm>
              <a:off x="4353519" y="1596826"/>
              <a:ext cx="1305521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019" tIns="50673" rIns="50673" bIns="50673" numCol="1" spcCol="1270" anchor="ctr" anchorCtr="0">
              <a:noAutofit/>
            </a:bodyPr>
            <a:lstStyle/>
            <a:p>
              <a:pPr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a-IR" sz="3800" dirty="0">
                <a:cs typeface="B Yekan" panose="00000400000000000000" pitchFamily="2" charset="-78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 flipH="1">
            <a:off x="8598265" y="5694629"/>
            <a:ext cx="1606729" cy="687201"/>
            <a:chOff x="3918346" y="1596826"/>
            <a:chExt cx="2175867" cy="870346"/>
          </a:xfrm>
        </p:grpSpPr>
        <p:sp>
          <p:nvSpPr>
            <p:cNvPr id="41" name="Chevron 40"/>
            <p:cNvSpPr/>
            <p:nvPr/>
          </p:nvSpPr>
          <p:spPr>
            <a:xfrm>
              <a:off x="3918346" y="1596826"/>
              <a:ext cx="2175867" cy="870346"/>
            </a:xfrm>
            <a:prstGeom prst="chevron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fa-IR" dirty="0">
                  <a:cs typeface="B Yekan" panose="00000400000000000000" pitchFamily="2" charset="-78"/>
                </a:rPr>
                <a:t>از مشتری گرایی</a:t>
              </a:r>
            </a:p>
          </p:txBody>
        </p:sp>
        <p:sp>
          <p:nvSpPr>
            <p:cNvPr id="42" name="Chevron 4"/>
            <p:cNvSpPr/>
            <p:nvPr/>
          </p:nvSpPr>
          <p:spPr>
            <a:xfrm>
              <a:off x="4353519" y="1596826"/>
              <a:ext cx="1305521" cy="8703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019" tIns="50673" rIns="50673" bIns="50673" numCol="1" spcCol="1270" anchor="ctr" anchorCtr="0">
              <a:noAutofit/>
            </a:bodyPr>
            <a:lstStyle/>
            <a:p>
              <a:pPr algn="ctr" defTabSz="1689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a-IR" sz="3800" dirty="0">
                <a:cs typeface="B Yekan" panose="00000400000000000000" pitchFamily="2" charset="-78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7957761" y="4748759"/>
            <a:ext cx="18722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cs typeface="B Yekan" panose="00000400000000000000" pitchFamily="2" charset="-78"/>
              </a:rPr>
              <a:t>از سالهای 2000 به بعد</a:t>
            </a:r>
          </a:p>
        </p:txBody>
      </p:sp>
      <p:graphicFrame>
        <p:nvGraphicFramePr>
          <p:cNvPr id="44" name="Diagram 43"/>
          <p:cNvGraphicFramePr/>
          <p:nvPr>
            <p:extLst/>
          </p:nvPr>
        </p:nvGraphicFramePr>
        <p:xfrm>
          <a:off x="3071664" y="153180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5" name="Quad Arrow 44"/>
          <p:cNvSpPr/>
          <p:nvPr/>
        </p:nvSpPr>
        <p:spPr>
          <a:xfrm>
            <a:off x="5447928" y="2852936"/>
            <a:ext cx="1368152" cy="1224136"/>
          </a:xfrm>
          <a:prstGeom prst="quadArrow">
            <a:avLst/>
          </a:prstGeom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2" name="TextBox 1"/>
          <p:cNvSpPr txBox="1"/>
          <p:nvPr/>
        </p:nvSpPr>
        <p:spPr>
          <a:xfrm>
            <a:off x="3836470" y="5694629"/>
            <a:ext cx="521185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روابط میان گروههای فعال در عرصه محلی در الگوی مدیریت شهری توین</a:t>
            </a:r>
          </a:p>
        </p:txBody>
      </p:sp>
    </p:spTree>
    <p:extLst>
      <p:ext uri="{BB962C8B-B14F-4D97-AF65-F5344CB8AC3E}">
        <p14:creationId xmlns:p14="http://schemas.microsoft.com/office/powerpoint/2010/main" val="117465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5" grpId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43" grpId="0"/>
      <p:bldGraphic spid="44" grpId="0">
        <p:bldAsOne/>
      </p:bldGraphic>
      <p:bldP spid="45" grpId="0" animBg="1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458200" y="514290"/>
            <a:ext cx="3200400" cy="40011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fa-IR" sz="2000" b="1" dirty="0" smtClean="0">
                <a:cs typeface="B Yekan" panose="00000400000000000000" pitchFamily="2" charset="-78"/>
              </a:rPr>
              <a:t>بررسی </a:t>
            </a:r>
            <a:r>
              <a:rPr lang="fa-IR" sz="2000" b="1" dirty="0">
                <a:cs typeface="B Yekan" panose="00000400000000000000" pitchFamily="2" charset="-78"/>
              </a:rPr>
              <a:t>مدیریت شهری در ایران</a:t>
            </a:r>
            <a:endParaRPr lang="en-US" sz="2000" b="1" dirty="0">
              <a:cs typeface="B Yeka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52600" y="1066800"/>
            <a:ext cx="6705600" cy="213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rtl="1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مدیریت شهری  را میتوان </a:t>
            </a:r>
            <a:r>
              <a:rPr lang="fa-IR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فرایند سیستمی  </a:t>
            </a: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در قالب </a:t>
            </a:r>
            <a:r>
              <a:rPr lang="fa-IR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رشد و توسعه شهر </a:t>
            </a: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نامید.</a:t>
            </a:r>
            <a:endParaRPr lang="en-US" sz="1000" dirty="0">
              <a:solidFill>
                <a:schemeClr val="tx1"/>
              </a:solidFill>
              <a:latin typeface="Arial" pitchFamily="34" charset="0"/>
              <a:cs typeface="B Yekan" panose="00000400000000000000" pitchFamily="2" charset="-78"/>
            </a:endParaRPr>
          </a:p>
          <a:p>
            <a:pPr lvl="0" algn="just" rt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اجزای اصلی ان : </a:t>
            </a:r>
            <a:r>
              <a:rPr lang="fa-IR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مدیریت</a:t>
            </a: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 – </a:t>
            </a:r>
            <a:r>
              <a:rPr lang="fa-IR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شهر</a:t>
            </a: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 </a:t>
            </a:r>
            <a:endParaRPr lang="en-US" sz="1000" dirty="0">
              <a:solidFill>
                <a:schemeClr val="tx1"/>
              </a:solidFill>
              <a:latin typeface="Arial" pitchFamily="34" charset="0"/>
              <a:cs typeface="B Yekan" panose="00000400000000000000" pitchFamily="2" charset="-78"/>
            </a:endParaRPr>
          </a:p>
          <a:p>
            <a:pPr lvl="0" algn="just" rt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اگر بخاهیم تعریف جز به جز از مدیریت شهری داشته باشیم میتوان گفت مدیریت نوعی </a:t>
            </a:r>
            <a:r>
              <a:rPr lang="fa-IR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عمل تصمیم گیری </a:t>
            </a: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است که شامل </a:t>
            </a:r>
            <a:r>
              <a:rPr lang="fa-IR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برنامه ریزی </a:t>
            </a: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– </a:t>
            </a:r>
            <a:r>
              <a:rPr lang="fa-IR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سازماندهی</a:t>
            </a: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 – </a:t>
            </a:r>
            <a:r>
              <a:rPr lang="fa-IR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نظارت و کنترل </a:t>
            </a: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است و </a:t>
            </a:r>
            <a:r>
              <a:rPr lang="fa-IR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شهر</a:t>
            </a: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 مفهوم گسترده دارد نوعی </a:t>
            </a:r>
            <a:r>
              <a:rPr lang="fa-IR" b="1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خلاقیت بشری </a:t>
            </a:r>
            <a:r>
              <a:rPr lang="fa-IR" dirty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است حال مدیریت شهری تلفیق دو پدیده فوق است.</a:t>
            </a:r>
            <a:endParaRPr lang="fa-IR" sz="2400" dirty="0">
              <a:solidFill>
                <a:schemeClr val="tx1"/>
              </a:solidFill>
              <a:latin typeface="Arial" pitchFamily="34" charset="0"/>
              <a:cs typeface="B Yekan" panose="00000400000000000000" pitchFamily="2" charset="-78"/>
            </a:endParaRPr>
          </a:p>
          <a:p>
            <a:pPr algn="just"/>
            <a:endParaRPr lang="en-US" dirty="0">
              <a:solidFill>
                <a:schemeClr val="tx1"/>
              </a:solidFill>
              <a:cs typeface="B Yekan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34400" y="1066800"/>
            <a:ext cx="1905000" cy="21336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dirty="0">
                <a:solidFill>
                  <a:schemeClr val="bg1"/>
                </a:solidFill>
                <a:cs typeface="B Yekan" panose="00000400000000000000" pitchFamily="2" charset="-78"/>
              </a:rPr>
              <a:t>مفهوم مدیریت شهری در ایران </a:t>
            </a:r>
            <a:endParaRPr lang="en-US" sz="2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34400" y="3352800"/>
            <a:ext cx="1905000" cy="16002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400" dirty="0">
                <a:solidFill>
                  <a:schemeClr val="bg1"/>
                </a:solidFill>
                <a:cs typeface="B Yekan" panose="00000400000000000000" pitchFamily="2" charset="-78"/>
              </a:rPr>
              <a:t>هدف مدیریت شهری </a:t>
            </a:r>
            <a:endParaRPr lang="en-US" sz="2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534400" y="5029200"/>
            <a:ext cx="1905000" cy="16764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fa-IR" sz="2400" dirty="0">
                <a:solidFill>
                  <a:schemeClr val="bg1"/>
                </a:solidFill>
                <a:cs typeface="B Yekan" panose="00000400000000000000" pitchFamily="2" charset="-78"/>
              </a:rPr>
              <a:t>تاریخ مدیریت شهری در ایران </a:t>
            </a:r>
            <a:endParaRPr lang="en-US" sz="2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52600" y="3352800"/>
            <a:ext cx="67056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fa-IR" dirty="0">
                <a:cs typeface="B Yekan" panose="00000400000000000000" pitchFamily="2" charset="-78"/>
              </a:rPr>
              <a:t>رسیدن به شرایط زندگی اجتماعی و اقتصادی فرهنگی و کالبدی برای ساکنان یک شهر در قالب وضعیتی با ارامش و اسایش است .</a:t>
            </a:r>
            <a:endParaRPr lang="en-US" dirty="0">
              <a:solidFill>
                <a:schemeClr val="tx1"/>
              </a:solidFill>
              <a:cs typeface="B Yekan" panose="00000400000000000000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752600" y="5029200"/>
            <a:ext cx="6705600" cy="1676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001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a-IR" dirty="0">
                <a:solidFill>
                  <a:schemeClr val="tx1"/>
                </a:solidFill>
                <a:cs typeface="B Yekan" panose="00000400000000000000" pitchFamily="2" charset="-78"/>
              </a:rPr>
              <a:t>بخاطر اهمیت تاریخ شهرداری در ایران مدیریت شهری را می توان به چند دوره تقسیم کرد : </a:t>
            </a:r>
          </a:p>
          <a:p>
            <a:pPr algn="just"/>
            <a:r>
              <a:rPr lang="fa-IR" dirty="0">
                <a:solidFill>
                  <a:schemeClr val="tx1"/>
                </a:solidFill>
                <a:cs typeface="B Yekan" panose="00000400000000000000" pitchFamily="2" charset="-78"/>
              </a:rPr>
              <a:t>الف) مدیریت شهری در دوره قاجاریه </a:t>
            </a:r>
          </a:p>
          <a:p>
            <a:pPr algn="just"/>
            <a:r>
              <a:rPr lang="fa-IR" dirty="0">
                <a:solidFill>
                  <a:schemeClr val="tx1"/>
                </a:solidFill>
                <a:cs typeface="B Yekan" panose="00000400000000000000" pitchFamily="2" charset="-78"/>
              </a:rPr>
              <a:t>ب) مدیریت شهری در دوره پهلوی </a:t>
            </a:r>
          </a:p>
          <a:p>
            <a:pPr algn="just"/>
            <a:r>
              <a:rPr lang="fa-IR" dirty="0">
                <a:solidFill>
                  <a:schemeClr val="tx1"/>
                </a:solidFill>
                <a:cs typeface="B Yekan" panose="00000400000000000000" pitchFamily="2" charset="-78"/>
              </a:rPr>
              <a:t>ج) مدیریت شهری در دوره انقلاب اسلامی </a:t>
            </a:r>
            <a:endParaRPr lang="en-US" dirty="0">
              <a:solidFill>
                <a:schemeClr val="tx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38981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7875333"/>
              </p:ext>
            </p:extLst>
          </p:nvPr>
        </p:nvGraphicFramePr>
        <p:xfrm>
          <a:off x="1676398" y="558576"/>
          <a:ext cx="8991602" cy="6802316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1498600"/>
                <a:gridCol w="1498600"/>
                <a:gridCol w="1835786"/>
                <a:gridCol w="1161416"/>
                <a:gridCol w="1498600"/>
                <a:gridCol w="1498600"/>
              </a:tblGrid>
              <a:tr h="401460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مقام مافوق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مرجع انتصاب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وظایف اصلی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نقش اصلی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حوزه مسئولیت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عناصر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1125755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شاه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شاه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نظارت بر کلیه عناصر سیستم عزل و نصب ماموران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نظارت بر کلیه عناصر اداری و ارتباط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با شاه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امور اداری وسیاسی و امنیتی شهر و منطقه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حاکم یا امیر شهر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685828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امیر شهر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امیر شهر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نظارت بر کلانتر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و محتسب و کدخدا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امور اجتماعی و اقتصادی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رئیس شهر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1125755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امیر شهر ئ رئیس شهر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امیر شهر  و وراثت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 رسیدگی به امور اصناف</a:t>
                      </a:r>
                    </a:p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 تقسیم کارهای اجتماعی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رابطه حکومت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با مردم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امور اجتماعی و اقتصادی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کلانتر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1385545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حاکم و کلانتر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وراثت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 مشاور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تعیین و وصول مالیات </a:t>
                      </a:r>
                    </a:p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مشاور تقسیم کارهای اجتماعی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رابطه میانجی مردم محله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با مقامات اداری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امور اجتماعی و اقتصادی محله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کدخدا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685828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کلانتر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حاکم و علمای مذهبی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 تعیین نرخ اجناس </a:t>
                      </a:r>
                    </a:p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 نظارت و کنترل بازار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کنترل بازار اصناف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امور اقتصادی و صنفی شهر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محتسب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685828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امیر شهر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حکومت مرکزی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ایجاد امنیت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ایجاد امنیت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امور انتظامی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داروغه یا عسس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6629400" y="0"/>
            <a:ext cx="3657600" cy="457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دوران اول ( دوران قاجاریه )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62135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712024" y="228600"/>
            <a:ext cx="3200400" cy="990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دوران دوم ( دوران پهلوی )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14600" y="228600"/>
            <a:ext cx="3200400" cy="990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دوران سوم ( دوران انقلاب اسلامی )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00" y="1371600"/>
            <a:ext cx="1600200" cy="8382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ساماندهی شهرها 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848600" y="3048000"/>
            <a:ext cx="1600200" cy="8382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اصلاحات اداری و نوسازی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8534400" y="3962400"/>
            <a:ext cx="381000" cy="60960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001000" y="4724400"/>
            <a:ext cx="1600200" cy="8382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احداث شهرداشری با وظایف جدید 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172200" y="5791200"/>
            <a:ext cx="1600200" cy="8382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قانون تشکیل شهرداری ها و انجمن  شهرها 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1" name="Bent-Up Arrow 10"/>
          <p:cNvSpPr/>
          <p:nvPr/>
        </p:nvSpPr>
        <p:spPr>
          <a:xfrm rot="5400000" flipV="1">
            <a:off x="8001000" y="5867400"/>
            <a:ext cx="762000" cy="609600"/>
          </a:xfrm>
          <a:prstGeom prst="bentUpArrow">
            <a:avLst>
              <a:gd name="adj1" fmla="val 25000"/>
              <a:gd name="adj2" fmla="val 25000"/>
              <a:gd name="adj3" fmla="val 50000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8382000" y="2362200"/>
            <a:ext cx="381000" cy="609600"/>
          </a:xfrm>
          <a:prstGeom prst="down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943600" y="3124200"/>
            <a:ext cx="1600200" cy="838200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شرایط تعیین شهردار و حقوق و مزایای او 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200400" y="1524000"/>
            <a:ext cx="1828800" cy="990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انتخاب شهردار 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3733800" y="2590800"/>
            <a:ext cx="838200" cy="762000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00400" y="3505200"/>
            <a:ext cx="1828800" cy="990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شورای اسلامی   شهرو صدورحکم آن وزارت کشور 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3200400" y="5486400"/>
            <a:ext cx="1828800" cy="990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شورای اسلامی شهر و صدور حکم استاندار 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3733800" y="4648200"/>
            <a:ext cx="838200" cy="762000"/>
          </a:xfrm>
          <a:prstGeom prst="downArrow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Up Arrow 18"/>
          <p:cNvSpPr/>
          <p:nvPr/>
        </p:nvSpPr>
        <p:spPr>
          <a:xfrm>
            <a:off x="6629400" y="4191000"/>
            <a:ext cx="381000" cy="1371600"/>
          </a:xfrm>
          <a:prstGeom prst="up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endParaRPr lang="en-US">
              <a:solidFill>
                <a:schemeClr val="bg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1905000" y="2743200"/>
            <a:ext cx="1676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شهرهای  بالای نفر200هزار 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1828800" y="4724400"/>
            <a:ext cx="16764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شهرهای  پایین 200هزار نفر 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6969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953000" y="838200"/>
            <a:ext cx="2286000" cy="1219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ابزار های کلیدی مدیریت شهری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5" name="Right Arrow 4"/>
          <p:cNvSpPr/>
          <p:nvPr/>
        </p:nvSpPr>
        <p:spPr>
          <a:xfrm>
            <a:off x="7239000" y="1143000"/>
            <a:ext cx="1066800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3810000" y="1143000"/>
            <a:ext cx="1143000" cy="685800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81800" y="112068"/>
            <a:ext cx="5029200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a-IR" sz="2400" b="1" dirty="0">
                <a:solidFill>
                  <a:srgbClr val="DBF5F9"/>
                </a:solidFill>
                <a:cs typeface="B Yekan" panose="00000400000000000000" pitchFamily="2" charset="-78"/>
              </a:rPr>
              <a:t>پارادایم جدید مدیریت شهری در ایران </a:t>
            </a:r>
            <a:endParaRPr lang="en-US" sz="2400" b="1" dirty="0">
              <a:solidFill>
                <a:srgbClr val="DBF5F9"/>
              </a:solidFill>
              <a:cs typeface="B Yekan" panose="00000400000000000000" pitchFamily="2" charset="-78"/>
            </a:endParaRPr>
          </a:p>
        </p:txBody>
      </p:sp>
      <p:sp>
        <p:nvSpPr>
          <p:cNvPr id="8" name="Oval 7"/>
          <p:cNvSpPr/>
          <p:nvPr/>
        </p:nvSpPr>
        <p:spPr>
          <a:xfrm>
            <a:off x="1905000" y="838200"/>
            <a:ext cx="1905000" cy="13716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پروژه مشارکت شهری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9" name="Oval 8"/>
          <p:cNvSpPr/>
          <p:nvPr/>
        </p:nvSpPr>
        <p:spPr>
          <a:xfrm>
            <a:off x="8305800" y="838200"/>
            <a:ext cx="1905000" cy="13716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پروژه توسعه شهری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48200" y="3733800"/>
            <a:ext cx="2438400" cy="12192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حوزه عملیاتی مدیریت شهری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4038600" y="4038600"/>
            <a:ext cx="609600" cy="533400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4953000" y="4953000"/>
            <a:ext cx="533400" cy="60960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Down Arrow 12"/>
          <p:cNvSpPr/>
          <p:nvPr/>
        </p:nvSpPr>
        <p:spPr>
          <a:xfrm>
            <a:off x="6324600" y="4953000"/>
            <a:ext cx="457200" cy="609600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7086600" y="4038600"/>
            <a:ext cx="533400" cy="609600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Up Arrow 14"/>
          <p:cNvSpPr/>
          <p:nvPr/>
        </p:nvSpPr>
        <p:spPr>
          <a:xfrm>
            <a:off x="5638800" y="3276600"/>
            <a:ext cx="457200" cy="457200"/>
          </a:xfrm>
          <a:prstGeom prst="up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7772400" y="3810000"/>
            <a:ext cx="1295400" cy="9906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1400" dirty="0">
                <a:solidFill>
                  <a:prstClr val="white"/>
                </a:solidFill>
                <a:cs typeface="B Yekan" panose="00000400000000000000" pitchFamily="2" charset="-78"/>
              </a:rPr>
              <a:t>مدیریت زیر ساخت های شهری </a:t>
            </a:r>
            <a:endParaRPr lang="en-US" sz="1400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181600" y="2209800"/>
            <a:ext cx="1295400" cy="9906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مدیریت زمین شهری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2590800" y="3810000"/>
            <a:ext cx="1295400" cy="9906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a-IR" sz="1400" dirty="0">
                <a:solidFill>
                  <a:prstClr val="white"/>
                </a:solidFill>
                <a:cs typeface="B Yekan" panose="00000400000000000000" pitchFamily="2" charset="-78"/>
              </a:rPr>
              <a:t>مدیریت امور مالی شهرداری ها </a:t>
            </a:r>
            <a:endParaRPr lang="en-US" sz="1400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4572000" y="5638800"/>
            <a:ext cx="1295400" cy="9906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کاهش فقر شهری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019800" y="5638800"/>
            <a:ext cx="12954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1400" dirty="0">
                <a:solidFill>
                  <a:prstClr val="white"/>
                </a:solidFill>
                <a:cs typeface="B Yekan" panose="00000400000000000000" pitchFamily="2" charset="-78"/>
              </a:rPr>
              <a:t>مدیریت محیط زیست شهری </a:t>
            </a:r>
            <a:endParaRPr lang="en-US" sz="1400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53954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126388" y="384057"/>
            <a:ext cx="2567292" cy="558550"/>
          </a:xfr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fa-IR" sz="2800" dirty="0">
                <a:solidFill>
                  <a:schemeClr val="tx1"/>
                </a:solidFill>
                <a:cs typeface="B Yekan" panose="00000400000000000000" pitchFamily="2" charset="-78"/>
              </a:rPr>
              <a:t>ساختارنهادهای محلی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86391" y="1308915"/>
            <a:ext cx="8229600" cy="713812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a-IR" sz="1800" b="1" dirty="0">
                <a:cs typeface="B Yekan" panose="00000400000000000000" pitchFamily="2" charset="-78"/>
              </a:rPr>
              <a:t>در سیستم مدیریت محلی آلمان سه مدل در حیطه کار و قدرت و اختیارات شهرداران وجود دارد.</a:t>
            </a:r>
          </a:p>
          <a:p>
            <a:pPr marL="0" indent="0">
              <a:buNone/>
            </a:pPr>
            <a:endParaRPr lang="fa-IR" sz="1800" b="1" dirty="0">
              <a:cs typeface="B Yekan" panose="00000400000000000000" pitchFamily="2" charset="-78"/>
            </a:endParaRPr>
          </a:p>
          <a:p>
            <a:pPr marL="0" indent="0">
              <a:buNone/>
            </a:pPr>
            <a:endParaRPr lang="fa-IR" sz="1800" b="1" dirty="0">
              <a:cs typeface="B Yekan" panose="00000400000000000000" pitchFamily="2" charset="-78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45487401"/>
              </p:ext>
            </p:extLst>
          </p:nvPr>
        </p:nvGraphicFramePr>
        <p:xfrm>
          <a:off x="1022331" y="1987448"/>
          <a:ext cx="4128120" cy="2968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7824192" y="2539734"/>
            <a:ext cx="115212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ایالت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8959461" y="3471501"/>
            <a:ext cx="1152128" cy="7495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شهردار</a:t>
            </a:r>
          </a:p>
          <a:p>
            <a:pPr algn="ctr"/>
            <a:r>
              <a:rPr lang="fa-IR" dirty="0">
                <a:cs typeface="B Yekan" panose="00000400000000000000" pitchFamily="2" charset="-78"/>
              </a:rPr>
              <a:t>(قوه مجریه)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032104" y="3471501"/>
            <a:ext cx="1152128" cy="7495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شورای شهر</a:t>
            </a:r>
          </a:p>
          <a:p>
            <a:pPr algn="ctr"/>
            <a:r>
              <a:rPr lang="fa-IR" dirty="0">
                <a:cs typeface="B Yekan" panose="00000400000000000000" pitchFamily="2" charset="-78"/>
              </a:rPr>
              <a:t>(قوه مقننه)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7536160" y="4581128"/>
            <a:ext cx="201622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536160" y="4221088"/>
            <a:ext cx="0" cy="36004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9552384" y="4221088"/>
            <a:ext cx="0" cy="36004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endCxn id="9" idx="0"/>
          </p:cNvCxnSpPr>
          <p:nvPr/>
        </p:nvCxnSpPr>
        <p:spPr>
          <a:xfrm flipH="1">
            <a:off x="7608168" y="3187806"/>
            <a:ext cx="576064" cy="2836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8760296" y="3187807"/>
            <a:ext cx="576064" cy="2836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8184233" y="4293097"/>
            <a:ext cx="775229" cy="51244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کمیته اجرایی </a:t>
            </a:r>
          </a:p>
        </p:txBody>
      </p:sp>
      <p:sp>
        <p:nvSpPr>
          <p:cNvPr id="16" name="Rectangular Callout 15"/>
          <p:cNvSpPr/>
          <p:nvPr/>
        </p:nvSpPr>
        <p:spPr>
          <a:xfrm>
            <a:off x="5308685" y="2539734"/>
            <a:ext cx="1728192" cy="1465330"/>
          </a:xfrm>
          <a:prstGeom prst="wedgeRectCallout">
            <a:avLst>
              <a:gd name="adj1" fmla="val 36746"/>
              <a:gd name="adj2" fmla="val 597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600" dirty="0">
                <a:cs typeface="B Yekan" panose="00000400000000000000" pitchFamily="2" charset="-78"/>
              </a:rPr>
              <a:t>در جمهوری فدرال آلمان شوراهای محلی به عنوان پایه های نظام اجتماعی مردم سالار محسوب می شوند.</a:t>
            </a:r>
            <a:endParaRPr lang="en-US" sz="1600" dirty="0">
              <a:cs typeface="B Yekan" panose="00000400000000000000" pitchFamily="2" charset="-78"/>
            </a:endParaRPr>
          </a:p>
        </p:txBody>
      </p:sp>
      <p:sp>
        <p:nvSpPr>
          <p:cNvPr id="17" name="Rounded Rectangular Callout 16"/>
          <p:cNvSpPr/>
          <p:nvPr/>
        </p:nvSpPr>
        <p:spPr>
          <a:xfrm>
            <a:off x="8265686" y="4805537"/>
            <a:ext cx="2431341" cy="1656184"/>
          </a:xfrm>
          <a:prstGeom prst="wedgeRoundRectCallout">
            <a:avLst>
              <a:gd name="adj1" fmla="val 5954"/>
              <a:gd name="adj2" fmla="val -81050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600" dirty="0">
                <a:cs typeface="B Yekan" panose="00000400000000000000" pitchFamily="2" charset="-78"/>
              </a:rPr>
              <a:t>سیستم حکومت مرکزی  در امور محلی ایالات دخالت نمیکند و فقط حق نظارت بر آن را بر عهده دارد.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5164669" y="4981365"/>
            <a:ext cx="1008112" cy="639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/>
              <a:t>بخش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5164669" y="5825362"/>
            <a:ext cx="1008112" cy="63968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/>
              <a:t>شهرداری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2423593" y="4981362"/>
            <a:ext cx="2467907" cy="16879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600" dirty="0">
                <a:cs typeface="B Yekan" panose="00000400000000000000" pitchFamily="2" charset="-78"/>
              </a:rPr>
              <a:t>237بخش</a:t>
            </a:r>
          </a:p>
          <a:p>
            <a:pPr algn="just"/>
            <a:r>
              <a:rPr lang="fa-IR" sz="1600" dirty="0">
                <a:cs typeface="B Yekan" panose="00000400000000000000" pitchFamily="2" charset="-78"/>
              </a:rPr>
              <a:t>87 شهرداری با جمعیت بیش از 100 هزار بدون رابطه با بخش</a:t>
            </a:r>
          </a:p>
          <a:p>
            <a:pPr algn="just"/>
            <a:r>
              <a:rPr lang="fa-IR" sz="1600" dirty="0">
                <a:cs typeface="B Yekan" panose="00000400000000000000" pitchFamily="2" charset="-78"/>
              </a:rPr>
              <a:t>8402شهرداری ک داخل سیستم بخش  قرار دارند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6528048" y="5301208"/>
            <a:ext cx="1080120" cy="8439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r>
              <a:rPr lang="fa-IR" dirty="0">
                <a:cs typeface="B Yekan" panose="00000400000000000000" pitchFamily="2" charset="-78"/>
              </a:rPr>
              <a:t>تقسیمات شهرداری</a:t>
            </a:r>
          </a:p>
        </p:txBody>
      </p:sp>
      <p:cxnSp>
        <p:nvCxnSpPr>
          <p:cNvPr id="22" name="Straight Connector 21"/>
          <p:cNvCxnSpPr>
            <a:endCxn id="18" idx="3"/>
          </p:cNvCxnSpPr>
          <p:nvPr/>
        </p:nvCxnSpPr>
        <p:spPr>
          <a:xfrm flipH="1" flipV="1">
            <a:off x="6172782" y="5301208"/>
            <a:ext cx="355267" cy="21602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21" idx="1"/>
          </p:cNvCxnSpPr>
          <p:nvPr/>
        </p:nvCxnSpPr>
        <p:spPr>
          <a:xfrm flipH="1">
            <a:off x="6172782" y="5723206"/>
            <a:ext cx="355267" cy="42199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1750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/>
      <p:bldGraphic spid="6" grpId="0">
        <p:bldAsOne/>
      </p:bldGraphic>
      <p:bldP spid="7" grpId="0" animBg="1"/>
      <p:bldP spid="8" grpId="0" animBg="1"/>
      <p:bldP spid="9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9264352" y="2915399"/>
            <a:ext cx="129614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شهردار</a:t>
            </a:r>
          </a:p>
          <a:p>
            <a:pPr algn="ctr"/>
            <a:endParaRPr lang="fa-IR" b="1" dirty="0"/>
          </a:p>
        </p:txBody>
      </p:sp>
      <p:sp>
        <p:nvSpPr>
          <p:cNvPr id="5" name="Rectangle 4"/>
          <p:cNvSpPr/>
          <p:nvPr/>
        </p:nvSpPr>
        <p:spPr>
          <a:xfrm>
            <a:off x="6600056" y="2507214"/>
            <a:ext cx="2016224" cy="151216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dirty="0">
                <a:cs typeface="B Yekan" panose="00000400000000000000" pitchFamily="2" charset="-78"/>
              </a:rPr>
              <a:t>با اکثریت اعضای مجلس نمایندگان  انتخاب میشود.</a:t>
            </a:r>
          </a:p>
          <a:p>
            <a:pPr algn="just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6" name="Bent-Up Arrow 5"/>
          <p:cNvSpPr/>
          <p:nvPr/>
        </p:nvSpPr>
        <p:spPr>
          <a:xfrm rot="5400000" flipV="1">
            <a:off x="8593233" y="3681028"/>
            <a:ext cx="1152128" cy="1944216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7" name="Rectangle 6"/>
          <p:cNvSpPr/>
          <p:nvPr/>
        </p:nvSpPr>
        <p:spPr>
          <a:xfrm>
            <a:off x="5820925" y="4725144"/>
            <a:ext cx="223224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400" b="1" dirty="0">
                <a:cs typeface="B Yekan" panose="00000400000000000000" pitchFamily="2" charset="-78"/>
              </a:rPr>
              <a:t>سناتورهای مجلس سنا بوسیله شهردار عزل و نصب می گردند.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7284132" y="1412776"/>
            <a:ext cx="2664296" cy="1368152"/>
          </a:xfrm>
          <a:prstGeom prst="wedgeRoundRectCallout">
            <a:avLst>
              <a:gd name="adj1" fmla="val 3070"/>
              <a:gd name="adj2" fmla="val 7111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400" dirty="0">
                <a:cs typeface="B Yekan" panose="00000400000000000000" pitchFamily="2" charset="-78"/>
              </a:rPr>
              <a:t>شهردار برلین همچنین نظارت بر اجرای سیاست های دولت در امور شهری را برعهده دارد</a:t>
            </a:r>
          </a:p>
          <a:p>
            <a:pPr algn="just"/>
            <a:r>
              <a:rPr lang="fa-IR" sz="1400" dirty="0">
                <a:cs typeface="B Yekan" panose="00000400000000000000" pitchFamily="2" charset="-78"/>
              </a:rPr>
              <a:t>به همین منظور اجازه تقاضای اطلاعات در تمام امور کسب و کار شهری را دارا می باشد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943872" y="2910626"/>
            <a:ext cx="115212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/>
              <a:t>شوراهای محلی</a:t>
            </a:r>
          </a:p>
        </p:txBody>
      </p:sp>
      <p:sp>
        <p:nvSpPr>
          <p:cNvPr id="10" name="Rectangle 9"/>
          <p:cNvSpPr/>
          <p:nvPr/>
        </p:nvSpPr>
        <p:spPr>
          <a:xfrm>
            <a:off x="1631505" y="2357337"/>
            <a:ext cx="2585809" cy="1980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dirty="0">
                <a:cs typeface="B Yekan" panose="00000400000000000000" pitchFamily="2" charset="-78"/>
              </a:rPr>
              <a:t>به عنوان پایه های نظام اجتماعی مردم سالار</a:t>
            </a:r>
          </a:p>
          <a:p>
            <a:pPr algn="just"/>
            <a:r>
              <a:rPr lang="fa-IR" dirty="0">
                <a:cs typeface="B Yekan" panose="00000400000000000000" pitchFamily="2" charset="-78"/>
              </a:rPr>
              <a:t>با انتخابات عمومی مردم در فواصل معین برگزار می شود</a:t>
            </a:r>
          </a:p>
          <a:p>
            <a:pPr algn="just"/>
            <a:r>
              <a:rPr lang="fa-IR" dirty="0">
                <a:cs typeface="B Yekan" panose="00000400000000000000" pitchFamily="2" charset="-78"/>
              </a:rPr>
              <a:t>رویکرد مشارکت گرا هر چه بیشتر دارد.</a:t>
            </a:r>
          </a:p>
          <a:p>
            <a:pPr algn="just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74840" y="581556"/>
            <a:ext cx="416492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a-IR" sz="2000" b="1" dirty="0">
                <a:cs typeface="B Yekan" panose="00000400000000000000" pitchFamily="2" charset="-78"/>
              </a:rPr>
              <a:t>نحوه انتخاب و اختیار شهردار و شورای شهر</a:t>
            </a:r>
            <a:endParaRPr lang="fa-IR" sz="2000" b="1" dirty="0"/>
          </a:p>
        </p:txBody>
      </p:sp>
      <p:sp>
        <p:nvSpPr>
          <p:cNvPr id="12" name="Left Arrow 11"/>
          <p:cNvSpPr/>
          <p:nvPr/>
        </p:nvSpPr>
        <p:spPr>
          <a:xfrm>
            <a:off x="4308758" y="3176972"/>
            <a:ext cx="419091" cy="46805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2205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8" grpId="1" animBg="1"/>
      <p:bldP spid="9" grpId="0" animBg="1"/>
      <p:bldP spid="10" grpId="0" animBg="1"/>
      <p:bldP spid="11" grpId="0"/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2362200" y="228600"/>
            <a:ext cx="7924800" cy="381000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a-IR" sz="2800" dirty="0">
                <a:latin typeface="Arial" pitchFamily="34" charset="0"/>
                <a:cs typeface="B Yekan" panose="00000400000000000000" pitchFamily="2" charset="-78"/>
              </a:rPr>
              <a:t>سازمان های محلی ( شهرداری ) </a:t>
            </a:r>
            <a:endParaRPr lang="en-US" sz="2800" dirty="0">
              <a:latin typeface="Arial" pitchFamily="34" charset="0"/>
              <a:cs typeface="B Yeka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448800" y="3048000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a-IR" sz="2000" dirty="0">
              <a:solidFill>
                <a:prstClr val="black"/>
              </a:solidFill>
              <a:cs typeface="B Yekan" panose="00000400000000000000" pitchFamily="2" charset="-78"/>
            </a:endParaRPr>
          </a:p>
          <a:p>
            <a:endParaRPr lang="en-US" sz="2000" dirty="0">
              <a:solidFill>
                <a:prstClr val="black"/>
              </a:solidFill>
              <a:cs typeface="B Yekan" panose="00000400000000000000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191000" y="2057400"/>
            <a:ext cx="22098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400" dirty="0">
                <a:solidFill>
                  <a:prstClr val="white"/>
                </a:solidFill>
                <a:cs typeface="B Yekan" panose="00000400000000000000" pitchFamily="2" charset="-78"/>
              </a:rPr>
              <a:t>شهرداری </a:t>
            </a:r>
            <a:endParaRPr lang="en-US" sz="2400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7" name="Left Arrow 6"/>
          <p:cNvSpPr/>
          <p:nvPr/>
        </p:nvSpPr>
        <p:spPr>
          <a:xfrm>
            <a:off x="6477000" y="2133600"/>
            <a:ext cx="533400" cy="3810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086600" y="2133600"/>
            <a:ext cx="2057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>
                <a:solidFill>
                  <a:prstClr val="white"/>
                </a:solidFill>
                <a:cs typeface="B Yekan" panose="00000400000000000000" pitchFamily="2" charset="-78"/>
              </a:rPr>
              <a:t>شورای اسلامی شهر تهران </a:t>
            </a:r>
            <a:endParaRPr lang="en-US" sz="1600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cxnSp>
        <p:nvCxnSpPr>
          <p:cNvPr id="9" name="Straight Connector 8"/>
          <p:cNvCxnSpPr>
            <a:stCxn id="6" idx="2"/>
          </p:cNvCxnSpPr>
          <p:nvPr/>
        </p:nvCxnSpPr>
        <p:spPr>
          <a:xfrm rot="16200000" flipH="1">
            <a:off x="3409950" y="4552950"/>
            <a:ext cx="38100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581400" y="2971800"/>
            <a:ext cx="3733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581400" y="3352800"/>
            <a:ext cx="3505200" cy="38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200400" y="4495800"/>
            <a:ext cx="39624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581400" y="3886200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581400" y="4953000"/>
            <a:ext cx="3733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81400" y="5486400"/>
            <a:ext cx="3886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581400" y="6096000"/>
            <a:ext cx="3810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505200" y="6477000"/>
            <a:ext cx="1828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086600" y="2743200"/>
            <a:ext cx="2057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سازمان نوسازی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086600" y="3200400"/>
            <a:ext cx="2057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شرکت نوسازی عباس آباد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086600" y="3810000"/>
            <a:ext cx="2057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رسیدگی به تخلفات اداری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86600" y="4267200"/>
            <a:ext cx="2057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شورای عالی ترافیک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086600" y="4800600"/>
            <a:ext cx="2057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اداره کل حقوقی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086600" y="5334000"/>
            <a:ext cx="2057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اداره کل تدوین قوانین و مقررات شهرداری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086600" y="5943600"/>
            <a:ext cx="20574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اداره آموزش ایثارگران شهرداری تهران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524000" y="6248400"/>
            <a:ext cx="20574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مرکز مطالعه و برنامه ریزی شهر تهران</a:t>
            </a:r>
          </a:p>
        </p:txBody>
      </p:sp>
      <p:sp>
        <p:nvSpPr>
          <p:cNvPr id="26" name="Rectangle 25"/>
          <p:cNvSpPr/>
          <p:nvPr/>
        </p:nvSpPr>
        <p:spPr>
          <a:xfrm>
            <a:off x="1524000" y="5715000"/>
            <a:ext cx="2057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مدیریت بحران شهر تهران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524000" y="5105400"/>
            <a:ext cx="2057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اداره کل اجرائیات و پلیس انتظامی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1524000" y="4572000"/>
            <a:ext cx="20574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اداره کل روابط عمومی و بین الملل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1524000" y="4114800"/>
            <a:ext cx="2057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ذیحسابی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1524000" y="3657600"/>
            <a:ext cx="2057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اداره کل حراست 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524000" y="3124200"/>
            <a:ext cx="2057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سازمان بررسی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524000" y="2667000"/>
            <a:ext cx="20574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اداره کل دفتر شهر </a:t>
            </a:r>
          </a:p>
        </p:txBody>
      </p:sp>
      <p:sp>
        <p:nvSpPr>
          <p:cNvPr id="33" name="Rectangle 32"/>
          <p:cNvSpPr/>
          <p:nvPr/>
        </p:nvSpPr>
        <p:spPr>
          <a:xfrm>
            <a:off x="9677400" y="2667000"/>
            <a:ext cx="990600" cy="297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2000" dirty="0">
                <a:solidFill>
                  <a:prstClr val="white"/>
                </a:solidFill>
                <a:cs typeface="B Yekan" panose="00000400000000000000" pitchFamily="2" charset="-78"/>
              </a:rPr>
              <a:t>نمودار شهرداری تهران</a:t>
            </a:r>
            <a:endParaRPr lang="en-US" sz="2000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34" name="Left Arrow 33"/>
          <p:cNvSpPr/>
          <p:nvPr/>
        </p:nvSpPr>
        <p:spPr>
          <a:xfrm>
            <a:off x="9220200" y="3886200"/>
            <a:ext cx="381000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8001000" y="838200"/>
            <a:ext cx="2057400" cy="914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سازمان های محلی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 rot="10800000">
            <a:off x="5257800" y="1066800"/>
            <a:ext cx="27432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>
            <a:off x="3886200" y="1371600"/>
            <a:ext cx="411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rot="10800000">
            <a:off x="3352800" y="1676400"/>
            <a:ext cx="4648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3429000" y="457200"/>
            <a:ext cx="1905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ساختار مدیریت شهری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2286000" y="762000"/>
            <a:ext cx="1905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نه دولتی اند نه خصوصی 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41" name="Rounded Rectangle 40"/>
          <p:cNvSpPr/>
          <p:nvPr/>
        </p:nvSpPr>
        <p:spPr>
          <a:xfrm>
            <a:off x="1752600" y="1371600"/>
            <a:ext cx="19050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سیاست 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5084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  <p:bldP spid="7" grpId="0" animBg="1"/>
      <p:bldP spid="8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83500" y="486572"/>
            <a:ext cx="4150692" cy="391244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92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fa-IR" sz="2400" dirty="0">
                <a:cs typeface="B Yekan" panose="00000400000000000000" pitchFamily="2" charset="-78"/>
              </a:rPr>
              <a:t>تقسیم وظایف در مدیریت شهری آلمان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7968208" y="2132856"/>
            <a:ext cx="1368152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حکومت فدرال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976592" y="3140968"/>
            <a:ext cx="1368152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حکومت ایالتی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976592" y="4221088"/>
            <a:ext cx="1368152" cy="9361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حکومت محلی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663952" y="1700808"/>
            <a:ext cx="1728192" cy="13681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600" dirty="0">
                <a:cs typeface="B Yekan" panose="00000400000000000000" pitchFamily="2" charset="-78"/>
              </a:rPr>
              <a:t>تامین حقوق افراد</a:t>
            </a:r>
          </a:p>
          <a:p>
            <a:pPr algn="just"/>
            <a:r>
              <a:rPr lang="fa-IR" sz="1600" dirty="0">
                <a:cs typeface="B Yekan" panose="00000400000000000000" pitchFamily="2" charset="-78"/>
              </a:rPr>
              <a:t>تصویب قوانین</a:t>
            </a:r>
          </a:p>
          <a:p>
            <a:pPr algn="just"/>
            <a:r>
              <a:rPr lang="fa-IR" sz="1600" dirty="0">
                <a:cs typeface="B Yekan" panose="00000400000000000000" pitchFamily="2" charset="-78"/>
              </a:rPr>
              <a:t>ایجاد امنیت داخلی</a:t>
            </a:r>
          </a:p>
          <a:p>
            <a:r>
              <a:rPr lang="fa-IR" sz="1600" dirty="0">
                <a:cs typeface="B Yekan" panose="00000400000000000000" pitchFamily="2" charset="-78"/>
              </a:rPr>
              <a:t>برقراری روابط خارجی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5816352" y="3246929"/>
            <a:ext cx="1728192" cy="13681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600" dirty="0">
                <a:cs typeface="B Yekan" panose="00000400000000000000" pitchFamily="2" charset="-78"/>
              </a:rPr>
              <a:t>انجام وظایف دولت در زمینه های</a:t>
            </a:r>
          </a:p>
          <a:p>
            <a:pPr algn="just"/>
            <a:r>
              <a:rPr lang="fa-IR" sz="1600" dirty="0">
                <a:cs typeface="B Yekan" panose="00000400000000000000" pitchFamily="2" charset="-78"/>
              </a:rPr>
              <a:t>آموزشی</a:t>
            </a:r>
          </a:p>
          <a:p>
            <a:pPr algn="just"/>
            <a:r>
              <a:rPr lang="fa-IR" sz="1600" dirty="0">
                <a:cs typeface="B Yekan" panose="00000400000000000000" pitchFamily="2" charset="-78"/>
              </a:rPr>
              <a:t>فرهنگی</a:t>
            </a:r>
          </a:p>
          <a:p>
            <a:pPr algn="just"/>
            <a:r>
              <a:rPr lang="fa-IR" sz="1600" dirty="0">
                <a:cs typeface="B Yekan" panose="00000400000000000000" pitchFamily="2" charset="-78"/>
              </a:rPr>
              <a:t>دادگستری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3503712" y="2456892"/>
            <a:ext cx="1728192" cy="1368152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400" dirty="0">
                <a:cs typeface="B Yekan" panose="00000400000000000000" pitchFamily="2" charset="-78"/>
              </a:rPr>
              <a:t>برخی وظایف </a:t>
            </a:r>
          </a:p>
          <a:p>
            <a:pPr algn="just"/>
            <a:r>
              <a:rPr lang="fa-IR" sz="1400" dirty="0">
                <a:cs typeface="B Yekan" panose="00000400000000000000" pitchFamily="2" charset="-78"/>
              </a:rPr>
              <a:t>حفظ سلامت مردم</a:t>
            </a:r>
          </a:p>
          <a:p>
            <a:pPr algn="just"/>
            <a:r>
              <a:rPr lang="fa-IR" sz="1400" dirty="0">
                <a:cs typeface="B Yekan" panose="00000400000000000000" pitchFamily="2" charset="-78"/>
              </a:rPr>
              <a:t>آلودگی محیط زیست</a:t>
            </a:r>
          </a:p>
          <a:p>
            <a:pPr algn="just"/>
            <a:r>
              <a:rPr lang="fa-IR" sz="1400" dirty="0">
                <a:cs typeface="B Yekan" panose="00000400000000000000" pitchFamily="2" charset="-78"/>
              </a:rPr>
              <a:t>میان مرکز و ایالتها تقسیم شده اند.</a:t>
            </a:r>
          </a:p>
        </p:txBody>
      </p:sp>
      <p:sp>
        <p:nvSpPr>
          <p:cNvPr id="11" name="Left Arrow 10"/>
          <p:cNvSpPr/>
          <p:nvPr/>
        </p:nvSpPr>
        <p:spPr>
          <a:xfrm>
            <a:off x="7392144" y="2240868"/>
            <a:ext cx="576064" cy="39604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2" name="Left Arrow 11"/>
          <p:cNvSpPr/>
          <p:nvPr/>
        </p:nvSpPr>
        <p:spPr>
          <a:xfrm>
            <a:off x="7448999" y="3459904"/>
            <a:ext cx="576064" cy="39604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13" name="Left Arrow 12"/>
          <p:cNvSpPr/>
          <p:nvPr/>
        </p:nvSpPr>
        <p:spPr>
          <a:xfrm>
            <a:off x="5528320" y="2942946"/>
            <a:ext cx="1503784" cy="39604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7951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6418774" y="1526193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امور ورزش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857527" y="2474070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 rtl="0"/>
            <a:r>
              <a:rPr lang="fa-IR" b="1" dirty="0">
                <a:cs typeface="B Yekan" panose="00000400000000000000" pitchFamily="2" charset="-78"/>
              </a:rPr>
              <a:t>برنامه های عمرانی</a:t>
            </a:r>
          </a:p>
          <a:p>
            <a:pPr algn="ctr" rtl="0"/>
            <a:endParaRPr lang="fa-IR" dirty="0"/>
          </a:p>
        </p:txBody>
      </p:sp>
      <p:sp>
        <p:nvSpPr>
          <p:cNvPr id="6" name="Rounded Rectangle 5"/>
          <p:cNvSpPr/>
          <p:nvPr/>
        </p:nvSpPr>
        <p:spPr>
          <a:xfrm>
            <a:off x="3926731" y="3429000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سیستم فاضلاب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414563" y="1369646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ساخت خیابان، پل و کانال</a:t>
            </a:r>
          </a:p>
          <a:p>
            <a:pPr algn="ctr"/>
            <a:endParaRPr lang="fa-IR" b="1" dirty="0">
              <a:cs typeface="B Yekan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8927232" y="2481387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امور اقتصادی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4367808" y="1001422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کمک به جوانان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8380964" y="5537369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کمک های اجتماعی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2185165" y="5746011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اداره تئاتر اپراها و موزه ها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323996" y="2252014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امور مدرسه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8540542" y="3834359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خدمات بهداشتی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417219" y="5877272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امنیت و نظم اجتماعی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380032" y="5746011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b="1" dirty="0">
                <a:cs typeface="B Yekan" panose="00000400000000000000" pitchFamily="2" charset="-78"/>
              </a:rPr>
              <a:t>خدمات آتش نشانی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380032" y="4673273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تامین آب،مصرفی برق و گاز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6600056" y="3659279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جمع آوری زباله</a:t>
            </a:r>
          </a:p>
        </p:txBody>
      </p:sp>
      <p:sp>
        <p:nvSpPr>
          <p:cNvPr id="18" name="Rounded Rectangle 17"/>
          <p:cNvSpPr/>
          <p:nvPr/>
        </p:nvSpPr>
        <p:spPr>
          <a:xfrm>
            <a:off x="1655368" y="2996952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حمل و نقل مسافر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2185165" y="4449867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اداره باغچه ها،پارک و گورستان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8540542" y="1131888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اداره بیمارستانی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4417219" y="4673273"/>
            <a:ext cx="151216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b="1" dirty="0">
                <a:cs typeface="B Yekan" panose="00000400000000000000" pitchFamily="2" charset="-78"/>
              </a:rPr>
              <a:t>کمک به جوانان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905000" y="152400"/>
            <a:ext cx="8534400" cy="533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dirty="0">
                <a:solidFill>
                  <a:prstClr val="white"/>
                </a:solidFill>
                <a:cs typeface="B Yekan" panose="00000400000000000000" pitchFamily="2" charset="-78"/>
              </a:rPr>
              <a:t> حوزه وظایف شهرداری در آلمان : </a:t>
            </a:r>
            <a:endParaRPr lang="en-US" sz="2400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23882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7671296" y="214333"/>
            <a:ext cx="4520704" cy="58477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r>
              <a:rPr lang="fa-IR" sz="3200" b="1" dirty="0">
                <a:solidFill>
                  <a:schemeClr val="tx1"/>
                </a:solidFill>
                <a:cs typeface="B Yekan" panose="00000400000000000000" pitchFamily="2" charset="-78"/>
              </a:rPr>
              <a:t>شناخت کلی کشور آلمان</a:t>
            </a:r>
          </a:p>
        </p:txBody>
      </p:sp>
      <p:sp>
        <p:nvSpPr>
          <p:cNvPr id="4" name="Rectangle 3"/>
          <p:cNvSpPr/>
          <p:nvPr/>
        </p:nvSpPr>
        <p:spPr>
          <a:xfrm>
            <a:off x="1447800" y="1179820"/>
            <a:ext cx="9804400" cy="120032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fa-IR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B Yekan" panose="00000400000000000000" pitchFamily="2" charset="-78"/>
              </a:rPr>
              <a:t>* پراکندگی جمعیت بسیار ناهمگون</a:t>
            </a:r>
            <a:endParaRPr lang="en-US" b="1" dirty="0" smtClean="0">
              <a:solidFill>
                <a:schemeClr val="bg1">
                  <a:lumMod val="95000"/>
                  <a:lumOff val="5000"/>
                </a:schemeClr>
              </a:solidFill>
              <a:cs typeface="B Yekan" panose="00000400000000000000" pitchFamily="2" charset="-78"/>
            </a:endParaRPr>
          </a:p>
          <a:p>
            <a:pPr algn="just"/>
            <a:r>
              <a:rPr lang="fa-IR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B Yekan" panose="00000400000000000000" pitchFamily="2" charset="-78"/>
              </a:rPr>
              <a:t>*جمعیت این کشور 81471534 تن در سال 2010 بوده است.</a:t>
            </a:r>
            <a:endParaRPr lang="en-US" b="1" dirty="0" smtClean="0">
              <a:solidFill>
                <a:schemeClr val="bg1">
                  <a:lumMod val="95000"/>
                  <a:lumOff val="5000"/>
                </a:schemeClr>
              </a:solidFill>
              <a:cs typeface="B Yekan" panose="00000400000000000000" pitchFamily="2" charset="-78"/>
            </a:endParaRPr>
          </a:p>
          <a:p>
            <a:pPr algn="just"/>
            <a:r>
              <a:rPr lang="fa-IR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B Yekan" panose="00000400000000000000" pitchFamily="2" charset="-78"/>
              </a:rPr>
              <a:t>* رشد جمعیت منهای 0.2 درصد است.</a:t>
            </a:r>
            <a:endParaRPr lang="en-US" b="1" dirty="0" smtClean="0">
              <a:solidFill>
                <a:schemeClr val="bg1">
                  <a:lumMod val="95000"/>
                  <a:lumOff val="5000"/>
                </a:schemeClr>
              </a:solidFill>
              <a:cs typeface="B Yekan" panose="00000400000000000000" pitchFamily="2" charset="-78"/>
            </a:endParaRPr>
          </a:p>
          <a:p>
            <a:pPr algn="just"/>
            <a:r>
              <a:rPr lang="fa-IR" b="1" dirty="0" smtClean="0">
                <a:solidFill>
                  <a:schemeClr val="bg1">
                    <a:lumMod val="95000"/>
                    <a:lumOff val="5000"/>
                  </a:schemeClr>
                </a:solidFill>
                <a:cs typeface="B Yekan" panose="00000400000000000000" pitchFamily="2" charset="-78"/>
              </a:rPr>
              <a:t>* 74 درصد در نقاط شهری 26 درصد در نقاط روستایی</a:t>
            </a:r>
            <a:endParaRPr lang="en-US" b="1" dirty="0">
              <a:solidFill>
                <a:schemeClr val="bg1">
                  <a:lumMod val="95000"/>
                  <a:lumOff val="5000"/>
                </a:schemeClr>
              </a:solidFill>
              <a:cs typeface="B Yekan" panose="00000400000000000000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509248" y="2562965"/>
            <a:ext cx="1422400" cy="814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 smtClean="0">
                <a:cs typeface="B Yekan" panose="00000400000000000000" pitchFamily="2" charset="-78"/>
              </a:rPr>
              <a:t>کشور آلمان</a:t>
            </a:r>
            <a:endParaRPr lang="fa-IR" sz="2000" dirty="0">
              <a:cs typeface="B Yekan" panose="00000400000000000000" pitchFamily="2" charset="-78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2216069" y="2611681"/>
            <a:ext cx="1422400" cy="814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2000" dirty="0" smtClean="0">
                <a:cs typeface="B Yekan" panose="00000400000000000000" pitchFamily="2" charset="-78"/>
              </a:rPr>
              <a:t>برلین</a:t>
            </a:r>
            <a:endParaRPr lang="fa-IR" sz="2000" dirty="0">
              <a:cs typeface="B Yekan" panose="00000400000000000000" pitchFamily="2" charset="-78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19914686"/>
              </p:ext>
            </p:extLst>
          </p:nvPr>
        </p:nvGraphicFramePr>
        <p:xfrm>
          <a:off x="6684589" y="3635484"/>
          <a:ext cx="4776764" cy="3044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6" name="Diagram 55"/>
          <p:cNvGraphicFramePr/>
          <p:nvPr>
            <p:extLst>
              <p:ext uri="{D42A27DB-BD31-4B8C-83A1-F6EECF244321}">
                <p14:modId xmlns:p14="http://schemas.microsoft.com/office/powerpoint/2010/main" val="2118066483"/>
              </p:ext>
            </p:extLst>
          </p:nvPr>
        </p:nvGraphicFramePr>
        <p:xfrm>
          <a:off x="533400" y="3559862"/>
          <a:ext cx="4787738" cy="3019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4154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5000" y="152400"/>
            <a:ext cx="8534400" cy="533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400" dirty="0">
                <a:solidFill>
                  <a:prstClr val="white"/>
                </a:solidFill>
                <a:cs typeface="B Yekan" panose="00000400000000000000" pitchFamily="2" charset="-78"/>
              </a:rPr>
              <a:t> حوزه وظایف شهرداری در ایران : </a:t>
            </a:r>
            <a:endParaRPr lang="en-US" sz="2400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8763000" y="48006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خدمات اجتماعی و مدنی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324600" y="48006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خدمات انتظامی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543800" y="57912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خدمات رفاهی ,اجتماعی و بهزیستی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5943600" y="28194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خدمات بهداشتی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953000" y="57912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خدمات تحقیقاتی و اطلاع رسانی 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733800" y="47244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خدمات آموزشی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286000" y="57912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تامین مسکن شهروندان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038600" y="35052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نظارت و کنترل ساختمانی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752600" y="39624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مدیریت مالی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3657600" y="19812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تامین زیرساخت ها و تسهیلات و تجهیزات شهری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524000" y="16764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همکاری با حکومت های ایالتی و ملی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763000" y="8382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برنامه ریزی و طراحی توسعه شهر 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7467600" y="18288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خدمات شهری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8763000" y="28194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خدمات فرهنگی , تفریحات و اوقات فراغت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7772400" y="38100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خدمات ثبتی و حقوقی و صدور مجوز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181600" y="914400"/>
            <a:ext cx="1676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همکاری های بین المللی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490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71800" y="228600"/>
            <a:ext cx="6477000" cy="762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dirty="0">
                <a:solidFill>
                  <a:prstClr val="white"/>
                </a:solidFill>
                <a:cs typeface="B Yekan" panose="00000400000000000000" pitchFamily="2" charset="-78"/>
              </a:rPr>
              <a:t>مقایسه شهرداری کشور ایران با کشور های توسعه یافته : </a:t>
            </a:r>
            <a:endParaRPr lang="en-US" sz="2000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0" y="1143000"/>
            <a:ext cx="1981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کشور های توسعه یافته و در حال توسعه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6" name="Left Arrow 5"/>
          <p:cNvSpPr/>
          <p:nvPr/>
        </p:nvSpPr>
        <p:spPr>
          <a:xfrm>
            <a:off x="7620000" y="1295400"/>
            <a:ext cx="685800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181600" y="1143000"/>
            <a:ext cx="2362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سازمان دولتی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8" name="Left Arrow 7"/>
          <p:cNvSpPr/>
          <p:nvPr/>
        </p:nvSpPr>
        <p:spPr>
          <a:xfrm>
            <a:off x="4419600" y="1295400"/>
            <a:ext cx="685800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1200" y="1143000"/>
            <a:ext cx="2362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سازمان های مستقل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382000" y="2133600"/>
            <a:ext cx="1981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کشور ایران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1" name="Left Arrow 10"/>
          <p:cNvSpPr/>
          <p:nvPr/>
        </p:nvSpPr>
        <p:spPr>
          <a:xfrm>
            <a:off x="7620000" y="2209800"/>
            <a:ext cx="685800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181600" y="2133600"/>
            <a:ext cx="2362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سازمان عمومی غیر دولتی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3" name="Left Arrow 12"/>
          <p:cNvSpPr/>
          <p:nvPr/>
        </p:nvSpPr>
        <p:spPr>
          <a:xfrm>
            <a:off x="4419600" y="2209800"/>
            <a:ext cx="685800" cy="5334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981200" y="2057400"/>
            <a:ext cx="2362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تحت کنترل وزارت کشور,استانداران و فرمانداران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48000" y="3200400"/>
            <a:ext cx="6172200" cy="6858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white"/>
                </a:solidFill>
                <a:cs typeface="B Yekan" panose="00000400000000000000" pitchFamily="2" charset="-78"/>
              </a:rPr>
              <a:t>مقایسه  وظایف شهرداری تهران و آلمان : </a:t>
            </a:r>
            <a:endParaRPr lang="en-US" dirty="0">
              <a:solidFill>
                <a:prstClr val="white"/>
              </a:solidFill>
              <a:cs typeface="B Yekan" panose="00000400000000000000" pitchFamily="2" charset="-7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20000" y="4114800"/>
            <a:ext cx="2514600" cy="2438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fa-IR" sz="1600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کلیه وظایف مندرج در ماده 55 قانون شهرداری ایران در زمره  وظایف  شهرداری  المان نیز دیده می شود از جمله </a:t>
            </a:r>
            <a:endParaRPr lang="en-US" sz="900" dirty="0">
              <a:solidFill>
                <a:schemeClr val="bg1"/>
              </a:solidFill>
              <a:latin typeface="Arial" pitchFamily="34" charset="0"/>
              <a:cs typeface="B Yekan" panose="00000400000000000000" pitchFamily="2" charset="-78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sz="1600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دفع زباله ,جمع اوری فاضلاب ,نظافت خیابان ها , اطفا حریق و اتش نشانی , فضای سبز,برنامه ریزی شهری,کنترل الودگی هوا,ساخت خیابان پل و کانال ,...</a:t>
            </a:r>
            <a:endParaRPr lang="en-US" sz="900" dirty="0">
              <a:solidFill>
                <a:schemeClr val="bg1"/>
              </a:solidFill>
              <a:latin typeface="Arial" pitchFamily="34" charset="0"/>
              <a:cs typeface="B Yekan" panose="00000400000000000000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133600" y="4114800"/>
            <a:ext cx="2819400" cy="24384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در کشور آلمان تامین آب و برق و حتی گاز جز وظایف شهرداری هاست .</a:t>
            </a:r>
            <a:endParaRPr lang="en-US" sz="1000" dirty="0">
              <a:solidFill>
                <a:schemeClr val="bg1"/>
              </a:solidFill>
              <a:latin typeface="Arial" pitchFamily="34" charset="0"/>
              <a:cs typeface="B Yekan" panose="00000400000000000000" pitchFamily="2" charset="-78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اما در کشور ایران این وظیفه جز وظایف وزارت نیرو و شرکت ملی گاز ایران است. </a:t>
            </a:r>
            <a:endParaRPr lang="en-US" sz="1000" dirty="0">
              <a:solidFill>
                <a:schemeClr val="bg1"/>
              </a:solidFill>
              <a:latin typeface="Arial" pitchFamily="34" charset="0"/>
              <a:cs typeface="B Yekan" panose="00000400000000000000" pitchFamily="2" charset="-78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a-IR" dirty="0">
                <a:solidFill>
                  <a:schemeClr val="bg1"/>
                </a:solidFill>
                <a:latin typeface="Calibri" pitchFamily="34" charset="0"/>
                <a:ea typeface="Calibri" pitchFamily="34" charset="0"/>
                <a:cs typeface="B Yekan" panose="00000400000000000000" pitchFamily="2" charset="-78"/>
              </a:rPr>
              <a:t>در آلمان تامین نظم و امنیت توسط  پلیس زیر نظر شهرداری هاست .</a:t>
            </a:r>
            <a:endParaRPr lang="en-US" sz="1000" dirty="0">
              <a:solidFill>
                <a:schemeClr val="bg1"/>
              </a:solidFill>
              <a:latin typeface="Arial" pitchFamily="34" charset="0"/>
              <a:cs typeface="B Yekan" panose="00000400000000000000" pitchFamily="2" charset="-78"/>
            </a:endParaRPr>
          </a:p>
        </p:txBody>
      </p:sp>
      <p:sp>
        <p:nvSpPr>
          <p:cNvPr id="18" name="Left Arrow 17"/>
          <p:cNvSpPr/>
          <p:nvPr/>
        </p:nvSpPr>
        <p:spPr>
          <a:xfrm>
            <a:off x="5105400" y="5029200"/>
            <a:ext cx="2362200" cy="838200"/>
          </a:xfrm>
          <a:prstGeom prst="lef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/>
            <a:r>
              <a:rPr lang="fa-IR" dirty="0">
                <a:solidFill>
                  <a:prstClr val="black"/>
                </a:solidFill>
                <a:cs typeface="B Yekan" panose="00000400000000000000" pitchFamily="2" charset="-78"/>
              </a:rPr>
              <a:t>با این تفاوت که :</a:t>
            </a:r>
            <a:endParaRPr lang="en-US" dirty="0">
              <a:solidFill>
                <a:prstClr val="black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5006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152511"/>
              </p:ext>
            </p:extLst>
          </p:nvPr>
        </p:nvGraphicFramePr>
        <p:xfrm>
          <a:off x="2097506" y="85680"/>
          <a:ext cx="8231268" cy="713232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1887169"/>
                <a:gridCol w="1887169"/>
                <a:gridCol w="1887169"/>
                <a:gridCol w="1624113"/>
                <a:gridCol w="945648"/>
              </a:tblGrid>
              <a:tr h="889606"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نقش نهاد های محلی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نقش نهاد منطقه ای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نقش دولت ملی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ساختار کلان برنامه ریزی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نمونه مورد مطالعه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2770347">
                <a:tc>
                  <a:txBody>
                    <a:bodyPr/>
                    <a:lstStyle/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 اداره امور جاری شهر (نبود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اختیارات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 اجرای سیاست های کلان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ملی توسط استانداری به عنوان نهاد منطقه ای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 تعیین چشم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انداز و سیاست های کلان </a:t>
                      </a:r>
                    </a:p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اخذ تمامی تصمیمات کلان موثر بر توسعه منطقه کلان شهری از جمله سیاست های کاربری زمین ,استقرار صنایع </a:t>
                      </a:r>
                    </a:p>
                    <a:p>
                      <a:pPr algn="r" rtl="1">
                        <a:buFont typeface="Arial" pitchFamily="34" charset="0"/>
                        <a:buChar char="•"/>
                      </a:pP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تصویب طرح های مجموعه شهری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متمرکز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ایران 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  <a:tr h="2560320">
                <a:tc>
                  <a:txBody>
                    <a:bodyPr/>
                    <a:lstStyle/>
                    <a:p>
                      <a:pPr marL="285750" indent="-285750" algn="r" rtl="1">
                        <a:buFont typeface="Arial" pitchFamily="34" charset="0"/>
                        <a:buChar char="•"/>
                      </a:pPr>
                      <a:r>
                        <a:rPr lang="fa-IR" dirty="0" smtClean="0">
                          <a:cs typeface="B Yekan" panose="00000400000000000000" pitchFamily="2" charset="-78"/>
                        </a:rPr>
                        <a:t>جذب</a:t>
                      </a:r>
                      <a:r>
                        <a:rPr lang="fa-IR" baseline="0" dirty="0" smtClean="0">
                          <a:cs typeface="B Yekan" panose="00000400000000000000" pitchFamily="2" charset="-78"/>
                        </a:rPr>
                        <a:t> مشارکتهای هر چه تمامتر مردمی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fa-IR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cs typeface="B Yekan" panose="00000400000000000000" pitchFamily="2" charset="-78"/>
                        </a:rPr>
                        <a:t>نقش هماهنگ کننده میان طرحهای شهری محلی با طرحهای کلان تر را به عهده دارند. </a:t>
                      </a:r>
                    </a:p>
                    <a:p>
                      <a:pPr algn="r" rtl="1"/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just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kumimoji="0" lang="fa-IR" sz="18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  <a:cs typeface="B Yekan" panose="00000400000000000000" pitchFamily="2" charset="-78"/>
                        </a:rPr>
                        <a:t>در قلمرو قدرت مرکزی معمولا طرحهای کلان برای توسعه زیر ساختها و جهت گیری های کلان توسعه برای تهیه طرحهای پایین دست تهیه میشود.</a:t>
                      </a:r>
                      <a:endParaRPr kumimoji="0" lang="en-US" sz="1800" u="none" strike="noStrike" kern="1200" cap="none" spc="0" normalizeH="0" baseline="0" noProof="0" dirty="0" smtClean="0">
                        <a:ln>
                          <a:noFill/>
                        </a:ln>
                        <a:effectLst/>
                        <a:uLnTx/>
                        <a:uFillTx/>
                        <a:cs typeface="B Yekan" panose="00000400000000000000" pitchFamily="2" charset="-78"/>
                      </a:endParaRPr>
                    </a:p>
                    <a:p>
                      <a:pPr algn="r" rtl="1"/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غیر متمرکز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fa-IR" dirty="0" smtClean="0">
                          <a:cs typeface="B Yekan" panose="00000400000000000000" pitchFamily="2" charset="-78"/>
                        </a:rPr>
                        <a:t>آلمان</a:t>
                      </a:r>
                      <a:endParaRPr lang="en-US" dirty="0">
                        <a:cs typeface="B Yeka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0" y="175334"/>
            <a:ext cx="480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a-IR" dirty="0">
                <a:cs typeface="B Yekan" panose="00000400000000000000" pitchFamily="2" charset="-78"/>
              </a:rPr>
              <a:t>مقایسه تطبیقی ساختار برنامه ریزی و مدیریت شهری ایران و آلمان </a:t>
            </a:r>
          </a:p>
        </p:txBody>
      </p:sp>
    </p:spTree>
    <p:extLst>
      <p:ext uri="{BB962C8B-B14F-4D97-AF65-F5344CB8AC3E}">
        <p14:creationId xmlns:p14="http://schemas.microsoft.com/office/powerpoint/2010/main" val="23567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cs typeface="B Yekan" panose="00000400000000000000" pitchFamily="2" charset="-78"/>
              </a:rPr>
              <a:t>منابع</a:t>
            </a:r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a-IR" dirty="0">
                <a:cs typeface="B Yekan" panose="00000400000000000000" pitchFamily="2" charset="-78"/>
              </a:rPr>
              <a:t>مدیریت شهری جلد سوم </a:t>
            </a:r>
            <a:r>
              <a:rPr lang="fa-IR" dirty="0" smtClean="0">
                <a:cs typeface="B Yekan" panose="00000400000000000000" pitchFamily="2" charset="-78"/>
              </a:rPr>
              <a:t>بررسی </a:t>
            </a:r>
            <a:r>
              <a:rPr lang="fa-IR" dirty="0">
                <a:cs typeface="B Yekan" panose="00000400000000000000" pitchFamily="2" charset="-78"/>
              </a:rPr>
              <a:t>تطبیقی نظام مدیریت شهری در کشور های نمونه؛ سعیدی رضوانی، نوید  و همکاران،چاپ دوم ،جلد سوم،1392</a:t>
            </a:r>
          </a:p>
          <a:p>
            <a:r>
              <a:rPr lang="fa-IR" dirty="0">
                <a:cs typeface="B Yekan" panose="00000400000000000000" pitchFamily="2" charset="-78"/>
              </a:rPr>
              <a:t>مدیریت شهری،لطیفی ، غلامرضا،چاپ اول،1387</a:t>
            </a:r>
          </a:p>
          <a:p>
            <a:r>
              <a:rPr lang="fa-IR" dirty="0">
                <a:cs typeface="B Yekan" panose="00000400000000000000" pitchFamily="2" charset="-78"/>
              </a:rPr>
              <a:t>تحلیل تطبیقی ساختار برنامه ریزی و مدیریت مناطق شهری، سعیدی رضوانی ، نوید؛ همافر ،میلاد، سال 1394</a:t>
            </a:r>
            <a:endParaRPr lang="en-US" dirty="0">
              <a:cs typeface="B Yekan" panose="00000400000000000000" pitchFamily="2" charset="-78"/>
            </a:endParaRPr>
          </a:p>
          <a:p>
            <a:r>
              <a:rPr lang="fa-IR" dirty="0">
                <a:cs typeface="B Yekan" panose="00000400000000000000" pitchFamily="2" charset="-78"/>
              </a:rPr>
              <a:t>بررسی تطبیقی وظایف و قوانین شهرداری ها در ایران با سایر کشورها در حوزه محیط زیست و خدمات شهری،برزگر ، حامد و </a:t>
            </a:r>
            <a:r>
              <a:rPr lang="fa-IR" dirty="0" smtClean="0">
                <a:cs typeface="B Yekan" panose="00000400000000000000" pitchFamily="2" charset="-78"/>
              </a:rPr>
              <a:t>همکاران،1393</a:t>
            </a:r>
          </a:p>
          <a:p>
            <a:r>
              <a:rPr lang="fa-IR" dirty="0" smtClean="0">
                <a:cs typeface="B Yekan" panose="00000400000000000000" pitchFamily="2" charset="-78"/>
              </a:rPr>
              <a:t>آمار و سرشماری 1390</a:t>
            </a:r>
            <a:endParaRPr lang="fa-IR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4899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08168" y="365438"/>
            <a:ext cx="4458533" cy="55086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2800" b="1" dirty="0">
                <a:cs typeface="B Yekan" panose="00000400000000000000" pitchFamily="2" charset="-78"/>
              </a:rPr>
              <a:t>شناخت اجمالی کشور ایران</a:t>
            </a:r>
          </a:p>
        </p:txBody>
      </p:sp>
      <p:sp>
        <p:nvSpPr>
          <p:cNvPr id="6" name="Rectangle 5"/>
          <p:cNvSpPr/>
          <p:nvPr/>
        </p:nvSpPr>
        <p:spPr>
          <a:xfrm>
            <a:off x="7150100" y="5010661"/>
            <a:ext cx="4533770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dirty="0">
                <a:solidFill>
                  <a:schemeClr val="tx1"/>
                </a:solidFill>
                <a:cs typeface="B Yekan" panose="00000400000000000000" pitchFamily="2" charset="-78"/>
              </a:rPr>
              <a:t>*موقعیت جغرافیایی ایران آسیای جنوب غرب</a:t>
            </a:r>
          </a:p>
        </p:txBody>
      </p:sp>
      <p:sp>
        <p:nvSpPr>
          <p:cNvPr id="7" name="Rectangle 6"/>
          <p:cNvSpPr/>
          <p:nvPr/>
        </p:nvSpPr>
        <p:spPr>
          <a:xfrm>
            <a:off x="7150100" y="4070207"/>
            <a:ext cx="4533770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600" dirty="0">
                <a:solidFill>
                  <a:schemeClr val="tx1"/>
                </a:solidFill>
                <a:cs typeface="B Yekan" panose="00000400000000000000" pitchFamily="2" charset="-78"/>
              </a:rPr>
              <a:t>*جمعیت ایران در سال 1390، 75149669</a:t>
            </a:r>
          </a:p>
        </p:txBody>
      </p:sp>
      <p:sp>
        <p:nvSpPr>
          <p:cNvPr id="8" name="Rectangle 7"/>
          <p:cNvSpPr/>
          <p:nvPr/>
        </p:nvSpPr>
        <p:spPr>
          <a:xfrm>
            <a:off x="600688" y="4244015"/>
            <a:ext cx="4378031" cy="79208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600" dirty="0">
                <a:solidFill>
                  <a:schemeClr val="tx1"/>
                </a:solidFill>
                <a:cs typeface="B Yekan" panose="00000400000000000000" pitchFamily="2" charset="-78"/>
              </a:rPr>
              <a:t>*تهران پر جمعیت ترین شهر ایران است</a:t>
            </a:r>
          </a:p>
          <a:p>
            <a:pPr algn="just"/>
            <a:r>
              <a:rPr lang="fa-IR" sz="1600" dirty="0">
                <a:solidFill>
                  <a:schemeClr val="tx1"/>
                </a:solidFill>
                <a:cs typeface="B Yekan" panose="00000400000000000000" pitchFamily="2" charset="-78"/>
              </a:rPr>
              <a:t>*جمعیت آن </a:t>
            </a:r>
            <a:r>
              <a:rPr lang="fa-IR" sz="1600" dirty="0">
                <a:solidFill>
                  <a:schemeClr val="tx1"/>
                </a:solidFill>
              </a:rPr>
              <a:t>8،244،535</a:t>
            </a:r>
            <a:endParaRPr lang="fa-IR" sz="1600" dirty="0">
              <a:solidFill>
                <a:schemeClr val="tx1"/>
              </a:solidFill>
              <a:cs typeface="B Yekan" panose="00000400000000000000" pitchFamily="2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070100" y="1288786"/>
            <a:ext cx="974090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fa-IR" dirty="0" smtClean="0">
                <a:solidFill>
                  <a:schemeClr val="bg1"/>
                </a:solidFill>
                <a:cs typeface="B Yekan" panose="00000400000000000000" pitchFamily="2" charset="-78"/>
              </a:rPr>
              <a:t>نقاط شهری %71/4</a:t>
            </a:r>
          </a:p>
          <a:p>
            <a:pPr algn="just"/>
            <a:r>
              <a:rPr lang="fa-IR" dirty="0" smtClean="0">
                <a:solidFill>
                  <a:schemeClr val="bg1"/>
                </a:solidFill>
                <a:cs typeface="B Yekan" panose="00000400000000000000" pitchFamily="2" charset="-78"/>
              </a:rPr>
              <a:t>نقاط رروستایی %28/5</a:t>
            </a:r>
          </a:p>
          <a:p>
            <a:pPr algn="just"/>
            <a:r>
              <a:rPr lang="fa-IR" dirty="0" smtClean="0">
                <a:solidFill>
                  <a:schemeClr val="bg1"/>
                </a:solidFill>
                <a:cs typeface="B Yekan" panose="00000400000000000000" pitchFamily="2" charset="-78"/>
              </a:rPr>
              <a:t>رشد جمعیت در سال 1390، 1/29%</a:t>
            </a:r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093200" y="2900503"/>
            <a:ext cx="1257300" cy="714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Yekan" panose="00000400000000000000" pitchFamily="2" charset="-78"/>
              </a:rPr>
              <a:t>ایران</a:t>
            </a:r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161054" y="2945917"/>
            <a:ext cx="1257300" cy="71452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 smtClean="0">
                <a:cs typeface="B Yekan" panose="00000400000000000000" pitchFamily="2" charset="-78"/>
              </a:rPr>
              <a:t>تهران</a:t>
            </a:r>
            <a:endParaRPr lang="fa-IR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43952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6825714" y="4849492"/>
            <a:ext cx="5163086" cy="751208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>
            <a:lvl1pPr marL="342900" indent="-3429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r" defTabSz="91440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fa-IR" sz="1800" b="1" dirty="0">
              <a:cs typeface="B Yekan" panose="00000400000000000000" pitchFamily="2" charset="-78"/>
            </a:endParaRPr>
          </a:p>
          <a:p>
            <a:pPr algn="just"/>
            <a:r>
              <a:rPr lang="fa-IR" sz="1800" b="1" dirty="0">
                <a:cs typeface="B Yekan" panose="00000400000000000000" pitchFamily="2" charset="-78"/>
              </a:rPr>
              <a:t>جمهوری فدرال آلمان از 16 ایالت تشکیل شده است.</a:t>
            </a:r>
          </a:p>
          <a:p>
            <a:pPr algn="just"/>
            <a:endParaRPr lang="fa-IR" sz="1800" b="1" dirty="0">
              <a:cs typeface="B Yekan" panose="00000400000000000000" pitchFamily="2" charset="-78"/>
            </a:endParaRPr>
          </a:p>
        </p:txBody>
      </p:sp>
      <p:pic>
        <p:nvPicPr>
          <p:cNvPr id="5" name="Picture 2" descr="C:\Users\MaTiN\Desktop\300px-Karte_Bundesrepublik_Deutschland.svg.png"/>
          <p:cNvPicPr>
            <a:picLocks noChangeAspect="1" noChangeArrowheads="1"/>
          </p:cNvPicPr>
          <p:nvPr/>
        </p:nvPicPr>
        <p:blipFill>
          <a:blip r:embed="rId2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5478" y="589822"/>
            <a:ext cx="4551657" cy="6159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978251" y="1277943"/>
            <a:ext cx="187220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مکلنبورگ _فورپومرن</a:t>
            </a:r>
            <a:endParaRPr lang="en-US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02187" y="964177"/>
            <a:ext cx="11521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اشلسویگ_ هولشتاین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064530" y="2307542"/>
            <a:ext cx="108527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b="1" dirty="0">
                <a:solidFill>
                  <a:schemeClr val="bg1"/>
                </a:solidFill>
                <a:cs typeface="B Yekan" panose="00000400000000000000" pitchFamily="2" charset="-78"/>
              </a:rPr>
              <a:t>برلین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33026" y="2651229"/>
            <a:ext cx="116481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براندنبورگ</a:t>
            </a:r>
            <a:endParaRPr lang="en-US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8291" y="2719846"/>
            <a:ext cx="936104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زاکسن_ آن هالت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96857" y="2149794"/>
            <a:ext cx="1152128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نیدر زاکسن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494612" y="1828743"/>
            <a:ext cx="1078846" cy="36779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برمن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68051" y="3439832"/>
            <a:ext cx="942449" cy="3829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زاکسن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20391" y="3116667"/>
            <a:ext cx="1037781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نوردراین- وستفالن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48986" y="5069758"/>
            <a:ext cx="118495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بایرن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74809" y="4188413"/>
            <a:ext cx="1037781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راینلاند- فالتز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39281" y="5254425"/>
            <a:ext cx="130970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بادن- وورتمبرگ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969187" y="1040793"/>
            <a:ext cx="100005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1600" b="1" dirty="0">
                <a:solidFill>
                  <a:schemeClr val="bg1"/>
                </a:solidFill>
                <a:cs typeface="B Yekan" panose="00000400000000000000" pitchFamily="2" charset="-78"/>
              </a:rPr>
              <a:t>هامبورگ</a:t>
            </a:r>
            <a:endParaRPr lang="en-US" sz="1600" b="1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endParaRPr lang="fa-IR" sz="16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3412" y="3726216"/>
            <a:ext cx="93610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تورینگن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258171" y="3822776"/>
            <a:ext cx="720080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هسن</a:t>
            </a:r>
          </a:p>
        </p:txBody>
      </p:sp>
      <p:cxnSp>
        <p:nvCxnSpPr>
          <p:cNvPr id="21" name="Elbow Connector 20"/>
          <p:cNvCxnSpPr/>
          <p:nvPr/>
        </p:nvCxnSpPr>
        <p:spPr>
          <a:xfrm rot="10800000">
            <a:off x="3919259" y="1277943"/>
            <a:ext cx="1109816" cy="47657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3573458" y="2012640"/>
            <a:ext cx="8206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983834" y="4849492"/>
            <a:ext cx="75544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solidFill>
                  <a:schemeClr val="bg1"/>
                </a:solidFill>
                <a:cs typeface="B Yekan" panose="00000400000000000000" pitchFamily="2" charset="-78"/>
              </a:rPr>
              <a:t>زارلاند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4" name="Ink 23"/>
              <p14:cNvContentPartPr/>
              <p14:nvPr/>
            </p14:nvContentPartPr>
            <p14:xfrm>
              <a:off x="6515726" y="2430072"/>
              <a:ext cx="339840" cy="250560"/>
            </p14:xfrm>
          </p:contentPart>
        </mc:Choice>
        <mc:Fallback xmlns="">
          <p:pic>
            <p:nvPicPr>
              <p:cNvPr id="24" name="Ink 2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506366" y="2420712"/>
                <a:ext cx="358560" cy="269280"/>
              </a:xfrm>
              <a:prstGeom prst="rect">
                <a:avLst/>
              </a:prstGeom>
            </p:spPr>
          </p:pic>
        </mc:Fallback>
      </mc:AlternateContent>
      <p:cxnSp>
        <p:nvCxnSpPr>
          <p:cNvPr id="25" name="Straight Arrow Connector 24"/>
          <p:cNvCxnSpPr/>
          <p:nvPr/>
        </p:nvCxnSpPr>
        <p:spPr>
          <a:xfrm>
            <a:off x="6831218" y="2548011"/>
            <a:ext cx="46662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812964" y="376054"/>
            <a:ext cx="3667992" cy="52322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a-IR" sz="2800" b="1" dirty="0">
                <a:solidFill>
                  <a:schemeClr val="tx1"/>
                </a:solidFill>
                <a:cs typeface="B Yekan" panose="00000400000000000000" pitchFamily="2" charset="-78"/>
              </a:rPr>
              <a:t>وضعیت تقسیمات  کشوری </a:t>
            </a:r>
            <a:endParaRPr lang="fa-IR" sz="2800" dirty="0">
              <a:solidFill>
                <a:schemeClr val="tx1"/>
              </a:solidFill>
              <a:cs typeface="B Yekan" panose="00000400000000000000" pitchFamily="2" charset="-78"/>
            </a:endParaRPr>
          </a:p>
        </p:txBody>
      </p:sp>
      <p:sp>
        <p:nvSpPr>
          <p:cNvPr id="28" name="Subtitle 2"/>
          <p:cNvSpPr txBox="1">
            <a:spLocks/>
          </p:cNvSpPr>
          <p:nvPr/>
        </p:nvSpPr>
        <p:spPr>
          <a:xfrm>
            <a:off x="8627254" y="2556437"/>
            <a:ext cx="2818254" cy="1001281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fa-IR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9" name="Subtitle 2"/>
          <p:cNvSpPr txBox="1">
            <a:spLocks/>
          </p:cNvSpPr>
          <p:nvPr/>
        </p:nvSpPr>
        <p:spPr>
          <a:xfrm>
            <a:off x="7677612" y="827463"/>
            <a:ext cx="3692680" cy="1001281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fa-IR" sz="20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30" name="Subtitle 2"/>
          <p:cNvSpPr txBox="1">
            <a:spLocks/>
          </p:cNvSpPr>
          <p:nvPr/>
        </p:nvSpPr>
        <p:spPr>
          <a:xfrm>
            <a:off x="7585692" y="1996671"/>
            <a:ext cx="3927694" cy="1001281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>
            <a:lvl1pPr marL="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fa-IR" sz="18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693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3" grpId="0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MaTiN\Desktop\iran-map-1390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633" y="332657"/>
            <a:ext cx="6472911" cy="626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64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912750" y="476672"/>
            <a:ext cx="1296144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رئیس جمهور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902768" y="1484784"/>
            <a:ext cx="1296144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صدر اعظم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949080" y="2769077"/>
            <a:ext cx="1296144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قوه </a:t>
            </a:r>
            <a:r>
              <a:rPr lang="fa-IR" dirty="0" smtClean="0">
                <a:cs typeface="B Yekan" panose="00000400000000000000" pitchFamily="2" charset="-78"/>
              </a:rPr>
              <a:t>                مقننه</a:t>
            </a:r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855640" y="3933056"/>
            <a:ext cx="1296144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دادگاه  قانون اساسی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4871864" y="3861048"/>
            <a:ext cx="1296144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حکومت فدرال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824192" y="3933056"/>
            <a:ext cx="1296144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مجلس فدرال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2927648" y="2780928"/>
            <a:ext cx="1296144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/>
              <a:t>قوه قضاییه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4892788" y="2782524"/>
            <a:ext cx="1296144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قوه مجریه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6456040" y="3933056"/>
            <a:ext cx="1296144" cy="792088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مجلس شورای فدرال</a:t>
            </a:r>
          </a:p>
        </p:txBody>
      </p:sp>
      <p:sp>
        <p:nvSpPr>
          <p:cNvPr id="13" name="Line Callout 2 12"/>
          <p:cNvSpPr/>
          <p:nvPr/>
        </p:nvSpPr>
        <p:spPr>
          <a:xfrm>
            <a:off x="1687951" y="179022"/>
            <a:ext cx="3024336" cy="3357990"/>
          </a:xfrm>
          <a:prstGeom prst="borderCallout2">
            <a:avLst>
              <a:gd name="adj1" fmla="val 12343"/>
              <a:gd name="adj2" fmla="val -7444"/>
              <a:gd name="adj3" fmla="val 12743"/>
              <a:gd name="adj4" fmla="val -16667"/>
              <a:gd name="adj5" fmla="val 24401"/>
              <a:gd name="adj6" fmla="val -29326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رئیس جمهور عالی ترین مقام کشور و یک شخصیت تشریفاتی می باشد اهمیت او در حفظ یکپارچگی  آلمان است.</a:t>
            </a:r>
          </a:p>
          <a:p>
            <a:pPr marL="285750" indent="-285750" algn="just">
              <a:buFont typeface="Wingdings" pitchFamily="2" charset="2"/>
              <a:buChar char="v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وی نمی تواند از اعضای  حکومت یا هیات مقننه فدرال یا ایالت باشد.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هر 5 سال از طرف مجمع فدرال برگزیده میشود و انتخاب مجدد او فقط برای یک دوره دیگر امکان پذیر است.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4" name="Left Arrow 13"/>
          <p:cNvSpPr/>
          <p:nvPr/>
        </p:nvSpPr>
        <p:spPr>
          <a:xfrm>
            <a:off x="4544498" y="836712"/>
            <a:ext cx="400926" cy="432048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cxnSp>
        <p:nvCxnSpPr>
          <p:cNvPr id="15" name="Straight Connector 14"/>
          <p:cNvCxnSpPr/>
          <p:nvPr/>
        </p:nvCxnSpPr>
        <p:spPr>
          <a:xfrm>
            <a:off x="5550840" y="1220652"/>
            <a:ext cx="0" cy="26413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540860" y="2276872"/>
            <a:ext cx="0" cy="264132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672065" y="2539126"/>
            <a:ext cx="39300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719736" y="2529054"/>
            <a:ext cx="0" cy="1798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960096" y="3789040"/>
            <a:ext cx="151216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0097" y="3789040"/>
            <a:ext cx="6097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472265" y="3789040"/>
            <a:ext cx="6097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1" idx="2"/>
          </p:cNvCxnSpPr>
          <p:nvPr/>
        </p:nvCxnSpPr>
        <p:spPr>
          <a:xfrm>
            <a:off x="5540860" y="3574612"/>
            <a:ext cx="0" cy="322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575720" y="3537012"/>
            <a:ext cx="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7175500" y="233275"/>
            <a:ext cx="4904268" cy="46166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a-IR" sz="2400" b="1" dirty="0">
                <a:ea typeface="+mj-ea"/>
                <a:cs typeface="B Yekan" panose="00000400000000000000" pitchFamily="2" charset="-78"/>
              </a:rPr>
              <a:t>بررسی ساختار و ماهیت نظام سیاسی آلمان</a:t>
            </a:r>
            <a:endParaRPr lang="fa-IR" sz="2400" dirty="0"/>
          </a:p>
        </p:txBody>
      </p:sp>
      <p:sp>
        <p:nvSpPr>
          <p:cNvPr id="26" name="Rounded Rectangular Callout 25"/>
          <p:cNvSpPr/>
          <p:nvPr/>
        </p:nvSpPr>
        <p:spPr>
          <a:xfrm>
            <a:off x="8178136" y="4869160"/>
            <a:ext cx="2454369" cy="1728192"/>
          </a:xfrm>
          <a:prstGeom prst="wedgeRoundRectCallout">
            <a:avLst>
              <a:gd name="adj1" fmla="val -26312"/>
              <a:gd name="adj2" fmla="val -5973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endParaRPr lang="en-US" sz="1400" b="1" dirty="0">
              <a:cs typeface="B Yekan" panose="00000400000000000000" pitchFamily="2" charset="-78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fa-IR" sz="1400" b="1" dirty="0">
                <a:cs typeface="B Yekan" panose="00000400000000000000" pitchFamily="2" charset="-78"/>
              </a:rPr>
              <a:t>بالاترین نهاد سازنده اداره سیاسی کشور</a:t>
            </a:r>
            <a:endParaRPr lang="en-US" sz="1400" b="1" dirty="0">
              <a:cs typeface="B Yekan" panose="00000400000000000000" pitchFamily="2" charset="-78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fa-IR" sz="1400" b="1" dirty="0">
                <a:cs typeface="B Yekan" panose="00000400000000000000" pitchFamily="2" charset="-78"/>
              </a:rPr>
              <a:t>تعداد 672 نماینده دارد.</a:t>
            </a:r>
            <a:endParaRPr lang="en-US" sz="1400" b="1" dirty="0">
              <a:cs typeface="B Yekan" panose="00000400000000000000" pitchFamily="2" charset="-78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fa-IR" sz="1400" b="1" dirty="0">
                <a:cs typeface="B Yekan" panose="00000400000000000000" pitchFamily="2" charset="-78"/>
              </a:rPr>
              <a:t>برای 4 سال در انتخابات عمومی با رای آزاد  و مستقیم و محرمانه مردم انتخاب میشوند.</a:t>
            </a:r>
            <a:endParaRPr lang="en-US" sz="1400" b="1" dirty="0">
              <a:cs typeface="B Yekan" panose="00000400000000000000" pitchFamily="2" charset="-78"/>
            </a:endParaRPr>
          </a:p>
        </p:txBody>
      </p:sp>
      <p:sp>
        <p:nvSpPr>
          <p:cNvPr id="27" name="Rounded Rectangular Callout 26"/>
          <p:cNvSpPr/>
          <p:nvPr/>
        </p:nvSpPr>
        <p:spPr>
          <a:xfrm>
            <a:off x="4744961" y="4825371"/>
            <a:ext cx="3733400" cy="1944216"/>
          </a:xfrm>
          <a:prstGeom prst="wedgeRoundRectCallout">
            <a:avLst>
              <a:gd name="adj1" fmla="val 23985"/>
              <a:gd name="adj2" fmla="val -61996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fa-IR" sz="1400" b="1" dirty="0">
                <a:cs typeface="B Yekan" panose="00000400000000000000" pitchFamily="2" charset="-78"/>
              </a:rPr>
              <a:t>نماینده ایالات آلمان می باشد و مراقب حفظ منافع ایالتها در قانون گذاری ها می باشد.</a:t>
            </a:r>
            <a:endParaRPr lang="en-US" sz="1400" b="1" dirty="0">
              <a:cs typeface="B Yekan" panose="00000400000000000000" pitchFamily="2" charset="-78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fa-IR" sz="1400" b="1" dirty="0">
                <a:cs typeface="B Yekan" panose="00000400000000000000" pitchFamily="2" charset="-78"/>
              </a:rPr>
              <a:t>رئیس مجلس شورای فدرال از میان نخست وزیران ایالات و با توافق نخست وزیران ایالات و معمولا از میان ایالتهای پر جمعیت تعیین می شود.</a:t>
            </a:r>
            <a:endParaRPr lang="en-US" sz="1400" b="1" dirty="0">
              <a:cs typeface="B Yekan" panose="00000400000000000000" pitchFamily="2" charset="-78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fa-IR" sz="1400" b="1" dirty="0">
                <a:cs typeface="B Yekan" panose="00000400000000000000" pitchFamily="2" charset="-78"/>
              </a:rPr>
              <a:t>قوانین مصوبه مجلس فدرال به اجرا در نمی آیند مگر آنکه به تصویب مجلس شورای فدرال نیز برسند.</a:t>
            </a:r>
            <a:endParaRPr lang="en-US" sz="1400" b="1" dirty="0">
              <a:cs typeface="B Yekan" panose="00000400000000000000" pitchFamily="2" charset="-78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1524000" y="4725145"/>
            <a:ext cx="3635896" cy="2044443"/>
          </a:xfrm>
          <a:prstGeom prst="wedgeRoundRectCallout">
            <a:avLst>
              <a:gd name="adj1" fmla="val 16651"/>
              <a:gd name="adj2" fmla="val -58290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fa-IR" sz="1200" dirty="0">
                <a:solidFill>
                  <a:schemeClr val="bg1"/>
                </a:solidFill>
                <a:cs typeface="B Yekan" panose="00000400000000000000" pitchFamily="2" charset="-78"/>
              </a:rPr>
              <a:t>عالی ترین مرجع قضایی آلمان  دادگاه قانون اساسی فدرال است مسئولیت دفاع از قانون اساسی کشور را بر عهده دارد .</a:t>
            </a:r>
            <a:endParaRPr lang="en-US" sz="1200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fa-IR" sz="1200" dirty="0">
                <a:solidFill>
                  <a:schemeClr val="bg1"/>
                </a:solidFill>
                <a:cs typeface="B Yekan" panose="00000400000000000000" pitchFamily="2" charset="-78"/>
              </a:rPr>
              <a:t> وظیفه آن مراقبت از حسن اجرای مواد قانون اساسی و نیز رسیدگی به شکایات رسیده در باره نقض قانون اساسی است.</a:t>
            </a:r>
            <a:endParaRPr lang="en-US" sz="1200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marL="285750" indent="-285750" algn="just">
              <a:buFont typeface="Wingdings" pitchFamily="2" charset="2"/>
              <a:buChar char="v"/>
            </a:pPr>
            <a:r>
              <a:rPr lang="fa-IR" sz="1200" dirty="0">
                <a:solidFill>
                  <a:schemeClr val="bg1"/>
                </a:solidFill>
                <a:cs typeface="B Yekan" panose="00000400000000000000" pitchFamily="2" charset="-78"/>
              </a:rPr>
              <a:t>این دادگاه از دوشعبه که هر شعبه 8 قاضی دارد که نیمی از قضات ازسوی مجلس فدرال و نیمی دیگر از سوی مجلس شورای فدرال انتخاب میشوند.</a:t>
            </a:r>
            <a:endParaRPr lang="en-US" sz="12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6860672" y="926659"/>
            <a:ext cx="2634926" cy="1656184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marL="285750" indent="-285750" algn="just">
              <a:buFont typeface="Wingdings" pitchFamily="2" charset="2"/>
              <a:buChar char="v"/>
            </a:pPr>
            <a:r>
              <a:rPr lang="fa-IR" sz="1600" dirty="0">
                <a:solidFill>
                  <a:prstClr val="black"/>
                </a:solidFill>
                <a:cs typeface="B Yekan" panose="00000400000000000000" pitchFamily="2" charset="-78"/>
              </a:rPr>
              <a:t>صدراعظم تعیین کننده سیاست عمومی کشور است و نسبت به حسن جریان اداره امور مسئولیت دارد.</a:t>
            </a:r>
          </a:p>
        </p:txBody>
      </p:sp>
      <p:sp>
        <p:nvSpPr>
          <p:cNvPr id="30" name="Left Arrow 29"/>
          <p:cNvSpPr/>
          <p:nvPr/>
        </p:nvSpPr>
        <p:spPr>
          <a:xfrm flipH="1">
            <a:off x="6096000" y="1700809"/>
            <a:ext cx="504056" cy="418855"/>
          </a:xfrm>
          <a:prstGeom prst="left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sp>
        <p:nvSpPr>
          <p:cNvPr id="31" name="Rounded Rectangular Callout 30"/>
          <p:cNvSpPr/>
          <p:nvPr/>
        </p:nvSpPr>
        <p:spPr>
          <a:xfrm>
            <a:off x="7853083" y="1750106"/>
            <a:ext cx="2787007" cy="2251048"/>
          </a:xfrm>
          <a:prstGeom prst="wedgeRoundRectCallout">
            <a:avLst>
              <a:gd name="adj1" fmla="val -25850"/>
              <a:gd name="adj2" fmla="val 5843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600" b="1" dirty="0">
                <a:cs typeface="B Yekan" panose="00000400000000000000" pitchFamily="2" charset="-78"/>
              </a:rPr>
              <a:t>چهار وظیفه مجلس فدرال</a:t>
            </a:r>
            <a:endParaRPr lang="en-US" sz="1600" dirty="0">
              <a:cs typeface="B Yekan" panose="00000400000000000000" pitchFamily="2" charset="-78"/>
            </a:endParaRPr>
          </a:p>
          <a:p>
            <a:r>
              <a:rPr lang="fa-IR" sz="1600" dirty="0">
                <a:cs typeface="B Yekan" panose="00000400000000000000" pitchFamily="2" charset="-78"/>
              </a:rPr>
              <a:t>1-قانون گذاری</a:t>
            </a:r>
          </a:p>
          <a:p>
            <a:r>
              <a:rPr lang="fa-IR" sz="1600" dirty="0">
                <a:cs typeface="B Yekan" panose="00000400000000000000" pitchFamily="2" charset="-78"/>
              </a:rPr>
              <a:t>2-تعیین صدر اعظم</a:t>
            </a:r>
            <a:endParaRPr lang="en-US" sz="1600" dirty="0">
              <a:cs typeface="B Yekan" panose="00000400000000000000" pitchFamily="2" charset="-78"/>
            </a:endParaRPr>
          </a:p>
          <a:p>
            <a:r>
              <a:rPr lang="fa-IR" sz="1600" dirty="0">
                <a:cs typeface="B Yekan" panose="00000400000000000000" pitchFamily="2" charset="-78"/>
              </a:rPr>
              <a:t>3-مهار قدرت دولت و نظارت بر کار حکومت است.</a:t>
            </a:r>
            <a:endParaRPr lang="en-US" sz="1600" dirty="0">
              <a:cs typeface="B Yekan" panose="00000400000000000000" pitchFamily="2" charset="-78"/>
            </a:endParaRPr>
          </a:p>
          <a:p>
            <a:r>
              <a:rPr lang="fa-IR" sz="1600" dirty="0">
                <a:cs typeface="B Yekan" panose="00000400000000000000" pitchFamily="2" charset="-78"/>
              </a:rPr>
              <a:t>4-تصویب بودجه عمومی سالانه آلمان</a:t>
            </a:r>
            <a:endParaRPr lang="en-US" sz="1600" dirty="0">
              <a:cs typeface="B Yekan" panose="00000400000000000000" pitchFamily="2" charset="-78"/>
            </a:endParaRPr>
          </a:p>
        </p:txBody>
      </p:sp>
      <p:cxnSp>
        <p:nvCxnSpPr>
          <p:cNvPr id="32" name="Straight Connector 31"/>
          <p:cNvCxnSpPr>
            <a:endCxn id="11" idx="0"/>
          </p:cNvCxnSpPr>
          <p:nvPr/>
        </p:nvCxnSpPr>
        <p:spPr>
          <a:xfrm>
            <a:off x="5540860" y="2539126"/>
            <a:ext cx="0" cy="24339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7597153" y="2539126"/>
            <a:ext cx="4919" cy="2056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6" idx="2"/>
          </p:cNvCxnSpPr>
          <p:nvPr/>
        </p:nvCxnSpPr>
        <p:spPr>
          <a:xfrm>
            <a:off x="7597153" y="3561166"/>
            <a:ext cx="4919" cy="2278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4180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9" dur="500"/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2" dur="500"/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5" dur="500"/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8" dur="500"/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1" dur="500"/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8" fill="hold">
                      <p:stCondLst>
                        <p:cond delay="indefinite"/>
                      </p:stCondLst>
                      <p:childTnLst>
                        <p:par>
                          <p:cTn id="239" fill="hold">
                            <p:stCondLst>
                              <p:cond delay="0"/>
                            </p:stCondLst>
                            <p:childTnLst>
                              <p:par>
                                <p:cTn id="2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8" fill="hold">
                      <p:stCondLst>
                        <p:cond delay="indefinite"/>
                      </p:stCondLst>
                      <p:childTnLst>
                        <p:par>
                          <p:cTn id="249" fill="hold">
                            <p:stCondLst>
                              <p:cond delay="0"/>
                            </p:stCondLst>
                            <p:childTnLst>
                              <p:par>
                                <p:cTn id="2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3" fill="hold">
                      <p:stCondLst>
                        <p:cond delay="indefinite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6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9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2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5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7" fill="hold">
                      <p:stCondLst>
                        <p:cond delay="indefinite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2" fill="hold">
                      <p:stCondLst>
                        <p:cond delay="indefinite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7" fill="hold">
                      <p:stCondLst>
                        <p:cond delay="indefinite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3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6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9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3" grpId="1" build="allAtOnce" animBg="1"/>
      <p:bldP spid="14" grpId="0" animBg="1"/>
      <p:bldP spid="14" grpId="1" animBg="1"/>
      <p:bldP spid="25" grpId="0" animBg="1"/>
      <p:bldP spid="26" grpId="0" animBg="1"/>
      <p:bldP spid="26" grpId="1" build="allAtOnce" animBg="1"/>
      <p:bldP spid="27" grpId="0" animBg="1"/>
      <p:bldP spid="27" grpId="1" build="allAtOnce" animBg="1"/>
      <p:bldP spid="28" grpId="0" animBg="1"/>
      <p:bldP spid="28" grpId="1" build="allAtOnce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build="allAtOnce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104113" y="229819"/>
            <a:ext cx="4744988" cy="43730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1" anchor="ctr">
            <a:normAutofit fontScale="92500" lnSpcReduction="20000"/>
          </a:bodyPr>
          <a:lstStyle>
            <a:lvl1pPr algn="ctr" defTabSz="914400" rtl="1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2800" b="1" dirty="0">
                <a:cs typeface="B Yekan" panose="00000400000000000000" pitchFamily="2" charset="-78"/>
              </a:rPr>
              <a:t>وضعیت  مدیریت سرزمین آلمان</a:t>
            </a:r>
            <a:endParaRPr lang="fa-IR" sz="2800" dirty="0">
              <a:cs typeface="B Yekan" panose="00000400000000000000" pitchFamily="2" charset="-78"/>
            </a:endParaRPr>
          </a:p>
        </p:txBody>
      </p:sp>
      <p:graphicFrame>
        <p:nvGraphicFramePr>
          <p:cNvPr id="5" name="Diagram 4"/>
          <p:cNvGraphicFramePr/>
          <p:nvPr>
            <p:extLst/>
          </p:nvPr>
        </p:nvGraphicFramePr>
        <p:xfrm>
          <a:off x="5957986" y="2596340"/>
          <a:ext cx="3630911" cy="24888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7557512" y="2493097"/>
            <a:ext cx="951264" cy="889776"/>
            <a:chOff x="2454819" y="178980"/>
            <a:chExt cx="1592756" cy="1592756"/>
          </a:xfrm>
        </p:grpSpPr>
        <p:sp>
          <p:nvSpPr>
            <p:cNvPr id="7" name="Shape 6"/>
            <p:cNvSpPr/>
            <p:nvPr/>
          </p:nvSpPr>
          <p:spPr>
            <a:xfrm rot="20700000">
              <a:off x="2454819" y="178980"/>
              <a:ext cx="1592756" cy="1592756"/>
            </a:xfrm>
            <a:prstGeom prst="gear6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3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fa-IR" sz="1200" b="1" dirty="0">
                  <a:cs typeface="B Yekan" panose="00000400000000000000" pitchFamily="2" charset="-78"/>
                </a:rPr>
                <a:t>محلی</a:t>
              </a:r>
            </a:p>
          </p:txBody>
        </p:sp>
        <p:sp>
          <p:nvSpPr>
            <p:cNvPr id="8" name="Shape 4"/>
            <p:cNvSpPr/>
            <p:nvPr/>
          </p:nvSpPr>
          <p:spPr>
            <a:xfrm>
              <a:off x="2804160" y="528320"/>
              <a:ext cx="894080" cy="894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910" tIns="41910" rIns="41910" bIns="41910" numCol="1" spcCol="1270" anchor="ctr" anchorCtr="0">
              <a:noAutofit/>
            </a:bodyPr>
            <a:lstStyle/>
            <a:p>
              <a:pPr algn="ctr" defTabSz="1466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a-IR" sz="3300" dirty="0">
                <a:cs typeface="B Yekan" panose="00000400000000000000" pitchFamily="2" charset="-78"/>
              </a:endParaRPr>
            </a:p>
          </p:txBody>
        </p:sp>
      </p:grpSp>
      <p:sp>
        <p:nvSpPr>
          <p:cNvPr id="9" name="Left Bracket 8"/>
          <p:cNvSpPr/>
          <p:nvPr/>
        </p:nvSpPr>
        <p:spPr>
          <a:xfrm>
            <a:off x="9372872" y="2385153"/>
            <a:ext cx="144016" cy="2902804"/>
          </a:xfrm>
          <a:prstGeom prst="leftBracket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9516889" y="2283291"/>
            <a:ext cx="965211" cy="60907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b="1" dirty="0">
                <a:cs typeface="B Yekan" panose="00000400000000000000" pitchFamily="2" charset="-78"/>
              </a:rPr>
              <a:t>صدر اعظم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9501246" y="3542252"/>
            <a:ext cx="965211" cy="6090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b="1" dirty="0">
                <a:cs typeface="B Yekan" panose="00000400000000000000" pitchFamily="2" charset="-78"/>
              </a:rPr>
              <a:t>15 وزارتخانه فدرال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9557231" y="4762274"/>
            <a:ext cx="965211" cy="79253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b="1" dirty="0">
                <a:cs typeface="B Yekan" panose="00000400000000000000" pitchFamily="2" charset="-78"/>
              </a:rPr>
              <a:t>چند سازمان وابسته به دولت</a:t>
            </a:r>
          </a:p>
        </p:txBody>
      </p:sp>
      <p:sp>
        <p:nvSpPr>
          <p:cNvPr id="13" name="Rectangular Callout 12"/>
          <p:cNvSpPr/>
          <p:nvPr/>
        </p:nvSpPr>
        <p:spPr>
          <a:xfrm flipH="1">
            <a:off x="6873192" y="5403275"/>
            <a:ext cx="2278924" cy="1065303"/>
          </a:xfrm>
          <a:prstGeom prst="wedgeRectCallout">
            <a:avLst>
              <a:gd name="adj1" fmla="val -19838"/>
              <a:gd name="adj2" fmla="val -72783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400" b="1" dirty="0">
                <a:solidFill>
                  <a:schemeClr val="bg1"/>
                </a:solidFill>
                <a:cs typeface="B Yekan" panose="00000400000000000000" pitchFamily="2" charset="-78"/>
              </a:rPr>
              <a:t>امور مربوط به سیاست خارجی مختص حکومت فدرال می باشد.</a:t>
            </a:r>
            <a:endParaRPr lang="en-US" sz="1400" b="1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4" name="Left Bracket 13"/>
          <p:cNvSpPr/>
          <p:nvPr/>
        </p:nvSpPr>
        <p:spPr>
          <a:xfrm flipH="1">
            <a:off x="6645560" y="2861541"/>
            <a:ext cx="135025" cy="2177342"/>
          </a:xfrm>
          <a:prstGeom prst="leftBracket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5622647" y="2708920"/>
            <a:ext cx="965211" cy="60907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قانون اساسی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5622647" y="3595466"/>
            <a:ext cx="965211" cy="609070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هیات دولت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622646" y="4566070"/>
            <a:ext cx="965211" cy="60907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مجلس</a:t>
            </a:r>
          </a:p>
        </p:txBody>
      </p:sp>
      <p:sp>
        <p:nvSpPr>
          <p:cNvPr id="18" name="Left Bracket 17"/>
          <p:cNvSpPr/>
          <p:nvPr/>
        </p:nvSpPr>
        <p:spPr>
          <a:xfrm flipH="1">
            <a:off x="5315117" y="3609997"/>
            <a:ext cx="158534" cy="935796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4379014" y="3367408"/>
            <a:ext cx="771225" cy="48703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>
                <a:solidFill>
                  <a:schemeClr val="bg1"/>
                </a:solidFill>
                <a:cs typeface="B Yekan" panose="00000400000000000000" pitchFamily="2" charset="-78"/>
              </a:rPr>
              <a:t>نخست وزیر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4404321" y="4194709"/>
            <a:ext cx="771225" cy="48703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وزیران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173873" y="3253352"/>
            <a:ext cx="997725" cy="14034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برلین، هامبورگ و برمن </a:t>
            </a:r>
          </a:p>
        </p:txBody>
      </p:sp>
      <p:sp>
        <p:nvSpPr>
          <p:cNvPr id="22" name="Rectangular Callout 21"/>
          <p:cNvSpPr/>
          <p:nvPr/>
        </p:nvSpPr>
        <p:spPr>
          <a:xfrm>
            <a:off x="1535335" y="2677762"/>
            <a:ext cx="1402245" cy="2203397"/>
          </a:xfrm>
          <a:prstGeom prst="wedgeRectCallout">
            <a:avLst>
              <a:gd name="adj1" fmla="val 62597"/>
              <a:gd name="adj2" fmla="val -230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وظایف نخست وزیر را شهردار انجام می دهد و وزیران نیز سناتور هستند؛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H="1">
            <a:off x="7458574" y="2564904"/>
            <a:ext cx="1410243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868816" y="2446188"/>
            <a:ext cx="0" cy="11871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/>
          <p:cNvSpPr/>
          <p:nvPr/>
        </p:nvSpPr>
        <p:spPr>
          <a:xfrm>
            <a:off x="7042065" y="1838594"/>
            <a:ext cx="833016" cy="5057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شورای شهر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8307335" y="1844825"/>
            <a:ext cx="833016" cy="50571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شهرداری</a:t>
            </a:r>
          </a:p>
        </p:txBody>
      </p:sp>
      <p:sp>
        <p:nvSpPr>
          <p:cNvPr id="27" name="Rectangular Callout 26"/>
          <p:cNvSpPr/>
          <p:nvPr/>
        </p:nvSpPr>
        <p:spPr>
          <a:xfrm>
            <a:off x="7104112" y="748400"/>
            <a:ext cx="3528392" cy="1076730"/>
          </a:xfrm>
          <a:prstGeom prst="wedgeRectCallout">
            <a:avLst>
              <a:gd name="adj1" fmla="val 73"/>
              <a:gd name="adj2" fmla="val 590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400" b="1" dirty="0">
                <a:cs typeface="B Yekan" panose="00000400000000000000" pitchFamily="2" charset="-78"/>
              </a:rPr>
              <a:t> شهرداران و اعضای شورای شهر  مستقیما به وسیله مردم انتخاب میشوند.</a:t>
            </a:r>
          </a:p>
          <a:p>
            <a:pPr algn="just"/>
            <a:r>
              <a:rPr lang="fa-IR" sz="1400" b="1" dirty="0">
                <a:cs typeface="B Yekan" panose="00000400000000000000" pitchFamily="2" charset="-78"/>
              </a:rPr>
              <a:t> از درجه صلاحیت و اختیارات زیادی در رهبری اجرایی و سیاسی جامعه محلی برخوردارند.</a:t>
            </a:r>
            <a:endParaRPr lang="en-US" sz="1400" b="1" dirty="0">
              <a:cs typeface="B Yekan" panose="00000400000000000000" pitchFamily="2" charset="-78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7458573" y="2402353"/>
            <a:ext cx="0" cy="164493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9" name="Rectangular Callout 28"/>
          <p:cNvSpPr/>
          <p:nvPr/>
        </p:nvSpPr>
        <p:spPr>
          <a:xfrm>
            <a:off x="3766901" y="996028"/>
            <a:ext cx="2046063" cy="1943530"/>
          </a:xfrm>
          <a:prstGeom prst="wedgeRectCallout">
            <a:avLst>
              <a:gd name="adj1" fmla="val 39226"/>
              <a:gd name="adj2" fmla="val 67318"/>
            </a:avLst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just"/>
            <a:r>
              <a:rPr lang="fa-IR" sz="1400" b="1" dirty="0">
                <a:cs typeface="B Yekan" panose="00000400000000000000" pitchFamily="2" charset="-78"/>
              </a:rPr>
              <a:t>طبق ماده 20 قانون اساسی نظام سیاسی آلمان دارای مشخصات زیر است</a:t>
            </a:r>
          </a:p>
          <a:p>
            <a:pPr algn="just"/>
            <a:r>
              <a:rPr lang="fa-IR" sz="1400" b="1" dirty="0">
                <a:cs typeface="B Yekan" panose="00000400000000000000" pitchFamily="2" charset="-78"/>
              </a:rPr>
              <a:t>دموکراتیک بودن</a:t>
            </a:r>
          </a:p>
          <a:p>
            <a:pPr algn="just"/>
            <a:r>
              <a:rPr lang="fa-IR" sz="1400" b="1" dirty="0">
                <a:cs typeface="B Yekan" panose="00000400000000000000" pitchFamily="2" charset="-78"/>
              </a:rPr>
              <a:t>اجتماعی بودن</a:t>
            </a:r>
          </a:p>
          <a:p>
            <a:pPr algn="just"/>
            <a:r>
              <a:rPr lang="fa-IR" sz="1400" b="1" dirty="0">
                <a:cs typeface="B Yekan" panose="00000400000000000000" pitchFamily="2" charset="-78"/>
              </a:rPr>
              <a:t>مبتنی بر قانون بودن </a:t>
            </a:r>
          </a:p>
          <a:p>
            <a:pPr algn="just"/>
            <a:r>
              <a:rPr lang="fa-IR" sz="1400" b="1" dirty="0">
                <a:cs typeface="B Yekan" panose="00000400000000000000" pitchFamily="2" charset="-78"/>
              </a:rPr>
              <a:t>فدرال بودن</a:t>
            </a:r>
            <a:endParaRPr lang="en-US" sz="1400" b="1" dirty="0">
              <a:cs typeface="B Yekan" panose="00000400000000000000" pitchFamily="2" charset="-78"/>
            </a:endParaRPr>
          </a:p>
          <a:p>
            <a:pPr algn="just"/>
            <a:r>
              <a:rPr lang="fa-IR" b="1" dirty="0">
                <a:cs typeface="B Yekan" panose="00000400000000000000" pitchFamily="2" charset="-78"/>
              </a:rPr>
              <a:t>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437550" y="5006017"/>
            <a:ext cx="819030" cy="54699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مجلس محلی</a:t>
            </a:r>
          </a:p>
        </p:txBody>
      </p:sp>
      <p:sp>
        <p:nvSpPr>
          <p:cNvPr id="31" name="Rectangle 30"/>
          <p:cNvSpPr/>
          <p:nvPr/>
        </p:nvSpPr>
        <p:spPr>
          <a:xfrm>
            <a:off x="3434854" y="5006017"/>
            <a:ext cx="789054" cy="54699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مجلس سنا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442909" y="5589241"/>
            <a:ext cx="771225" cy="56516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شهردار</a:t>
            </a:r>
          </a:p>
        </p:txBody>
      </p:sp>
      <p:sp>
        <p:nvSpPr>
          <p:cNvPr id="33" name="Rectangle 32"/>
          <p:cNvSpPr/>
          <p:nvPr/>
        </p:nvSpPr>
        <p:spPr>
          <a:xfrm>
            <a:off x="4435349" y="5589241"/>
            <a:ext cx="799347" cy="56516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رئیس سنا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453278" y="6237313"/>
            <a:ext cx="799347" cy="54135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وزیران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442910" y="6237313"/>
            <a:ext cx="799347" cy="5651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سناتور</a:t>
            </a:r>
          </a:p>
        </p:txBody>
      </p:sp>
      <p:sp>
        <p:nvSpPr>
          <p:cNvPr id="36" name="Left Arrow 35"/>
          <p:cNvSpPr/>
          <p:nvPr/>
        </p:nvSpPr>
        <p:spPr>
          <a:xfrm>
            <a:off x="4140570" y="5185205"/>
            <a:ext cx="263751" cy="30972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37" name="Left Arrow 36"/>
          <p:cNvSpPr/>
          <p:nvPr/>
        </p:nvSpPr>
        <p:spPr>
          <a:xfrm>
            <a:off x="4171598" y="5716961"/>
            <a:ext cx="263751" cy="30972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38" name="Left Arrow 37"/>
          <p:cNvSpPr/>
          <p:nvPr/>
        </p:nvSpPr>
        <p:spPr>
          <a:xfrm>
            <a:off x="4189527" y="6300392"/>
            <a:ext cx="263751" cy="30972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39" name="Bent-Up Arrow 38"/>
          <p:cNvSpPr/>
          <p:nvPr/>
        </p:nvSpPr>
        <p:spPr>
          <a:xfrm rot="16200000" flipH="1" flipV="1">
            <a:off x="1929211" y="5012207"/>
            <a:ext cx="1080282" cy="113597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cs typeface="B Yekan" panose="00000400000000000000" pitchFamily="2" charset="-7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609849" y="1119936"/>
            <a:ext cx="480561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dirty="0">
                <a:cs typeface="B Yekan" panose="00000400000000000000" pitchFamily="2" charset="-78"/>
              </a:rPr>
              <a:t>اداره امور آلمان بر عهده حکومت مرکزی و ایالت هاست.</a:t>
            </a:r>
            <a:endParaRPr lang="en-US" b="1" dirty="0">
              <a:cs typeface="B Yekan" panose="00000400000000000000" pitchFamily="2" charset="-78"/>
            </a:endParaRPr>
          </a:p>
          <a:p>
            <a:endParaRPr lang="fa-IR" dirty="0">
              <a:cs typeface="B Yeka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86952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Graphic spid="5" grpId="0">
        <p:bldAsOne/>
      </p:bldGraphic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5" grpId="0" animBg="1"/>
      <p:bldP spid="26" grpId="0" animBg="1"/>
      <p:bldP spid="27" grpId="0" animBg="1"/>
      <p:bldP spid="29" grpId="0" animBg="1"/>
      <p:bldP spid="29" grpId="1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/>
      <p:bldP spid="40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65800" y="314980"/>
            <a:ext cx="6223000" cy="52322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r" rtl="1"/>
            <a:r>
              <a:rPr lang="fa-IR" sz="2800" b="1" dirty="0">
                <a:latin typeface="Traditional Arabic" pitchFamily="18" charset="-78"/>
                <a:cs typeface="B Yekan" panose="00000400000000000000" pitchFamily="2" charset="-78"/>
              </a:rPr>
              <a:t>بررسی ساختار و نظام سیاسی کشور ایران </a:t>
            </a:r>
            <a:endParaRPr lang="en-US" sz="2800" b="1" dirty="0">
              <a:latin typeface="Traditional Arabic" pitchFamily="18" charset="-78"/>
              <a:cs typeface="B Yekan" panose="00000400000000000000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705600" y="914400"/>
            <a:ext cx="1295400" cy="7620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>
                <a:solidFill>
                  <a:schemeClr val="bg1"/>
                </a:solidFill>
                <a:cs typeface="B Yekan" panose="00000400000000000000" pitchFamily="2" charset="-78"/>
              </a:rPr>
              <a:t>مجلس خبرگان رهبری </a:t>
            </a:r>
            <a:endParaRPr lang="en-US" sz="16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267200" y="914400"/>
            <a:ext cx="1371600" cy="762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رهبر </a:t>
            </a:r>
            <a:endParaRPr lang="en-US" dirty="0">
              <a:cs typeface="B Yekan" panose="00000400000000000000" pitchFamily="2" charset="-78"/>
            </a:endParaRPr>
          </a:p>
        </p:txBody>
      </p:sp>
      <p:cxnSp>
        <p:nvCxnSpPr>
          <p:cNvPr id="7" name="Straight Connector 6"/>
          <p:cNvCxnSpPr>
            <a:stCxn id="6" idx="2"/>
          </p:cNvCxnSpPr>
          <p:nvPr/>
        </p:nvCxnSpPr>
        <p:spPr>
          <a:xfrm rot="5400000">
            <a:off x="4343400" y="2286000"/>
            <a:ext cx="12192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>
            <a:off x="3657600" y="2209800"/>
            <a:ext cx="12954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ounded Rectangle 8"/>
          <p:cNvSpPr/>
          <p:nvPr/>
        </p:nvSpPr>
        <p:spPr>
          <a:xfrm>
            <a:off x="1828800" y="1752600"/>
            <a:ext cx="1905000" cy="838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>
                <a:cs typeface="B Yekan" panose="00000400000000000000" pitchFamily="2" charset="-78"/>
              </a:rPr>
              <a:t>مجمع تشخیص مصلحت نظام</a:t>
            </a:r>
            <a:endParaRPr lang="en-US" sz="1600" dirty="0">
              <a:cs typeface="B Yekan" panose="00000400000000000000" pitchFamily="2" charset="-78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124200" y="2895600"/>
            <a:ext cx="457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7392194" y="3199606"/>
            <a:ext cx="6096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5258594" y="3199606"/>
            <a:ext cx="6096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2820194" y="3199606"/>
            <a:ext cx="6096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ounded Rectangle 13"/>
          <p:cNvSpPr/>
          <p:nvPr/>
        </p:nvSpPr>
        <p:spPr>
          <a:xfrm>
            <a:off x="7010400" y="3505200"/>
            <a:ext cx="1447800" cy="838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قوه مقننه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4876800" y="3505200"/>
            <a:ext cx="1447800" cy="838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قوه مجریه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2438400" y="3505200"/>
            <a:ext cx="1447800" cy="838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قوه قضاییه</a:t>
            </a:r>
            <a:endParaRPr lang="en-US" dirty="0">
              <a:cs typeface="B Yekan" panose="00000400000000000000" pitchFamily="2" charset="-78"/>
            </a:endParaRPr>
          </a:p>
        </p:txBody>
      </p:sp>
      <p:cxnSp>
        <p:nvCxnSpPr>
          <p:cNvPr id="17" name="Straight Connector 16"/>
          <p:cNvCxnSpPr>
            <a:endCxn id="20" idx="0"/>
          </p:cNvCxnSpPr>
          <p:nvPr/>
        </p:nvCxnSpPr>
        <p:spPr>
          <a:xfrm>
            <a:off x="8229600" y="4343400"/>
            <a:ext cx="1524000" cy="838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6896100" y="4457700"/>
            <a:ext cx="838200" cy="6096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7620794" y="4799806"/>
            <a:ext cx="913606" cy="79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9144000" y="5181600"/>
            <a:ext cx="12192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شورای نگهبان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6705600" y="5181600"/>
            <a:ext cx="10668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200" b="1" dirty="0">
                <a:cs typeface="B Yekan" panose="00000400000000000000" pitchFamily="2" charset="-78"/>
              </a:rPr>
              <a:t>دیوان محاسبات کشور </a:t>
            </a:r>
            <a:endParaRPr lang="en-US" sz="1200" b="1" dirty="0">
              <a:cs typeface="B Yekan" panose="00000400000000000000" pitchFamily="2" charset="-78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848600" y="5181600"/>
            <a:ext cx="11430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fa-IR" sz="1400" dirty="0">
                <a:solidFill>
                  <a:schemeClr val="bg1"/>
                </a:solidFill>
                <a:cs typeface="B Yekan" panose="00000400000000000000" pitchFamily="2" charset="-78"/>
              </a:rPr>
              <a:t>مجلس شورای اسلامی</a:t>
            </a:r>
            <a:endParaRPr lang="en-US" sz="14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3" name="Rounded Rectangle 22"/>
          <p:cNvSpPr/>
          <p:nvPr/>
        </p:nvSpPr>
        <p:spPr>
          <a:xfrm>
            <a:off x="5410200" y="5181600"/>
            <a:ext cx="12192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رئیس جمهور</a:t>
            </a:r>
            <a:endParaRPr lang="en-US" dirty="0">
              <a:cs typeface="B Yekan" panose="00000400000000000000" pitchFamily="2" charset="-78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2934494" y="4761706"/>
            <a:ext cx="8382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endCxn id="29" idx="0"/>
          </p:cNvCxnSpPr>
          <p:nvPr/>
        </p:nvCxnSpPr>
        <p:spPr>
          <a:xfrm>
            <a:off x="3581400" y="4343400"/>
            <a:ext cx="1143000" cy="8382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>
            <a:off x="2134394" y="4571206"/>
            <a:ext cx="838200" cy="382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Rounded Rectangle 26"/>
          <p:cNvSpPr/>
          <p:nvPr/>
        </p:nvSpPr>
        <p:spPr>
          <a:xfrm>
            <a:off x="1676400" y="5181600"/>
            <a:ext cx="10668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dirty="0">
                <a:cs typeface="B Yekan" panose="00000400000000000000" pitchFamily="2" charset="-78"/>
              </a:rPr>
              <a:t>دیوانعالی کشور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2819400" y="5181600"/>
            <a:ext cx="12192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600" dirty="0">
                <a:solidFill>
                  <a:schemeClr val="bg1"/>
                </a:solidFill>
                <a:cs typeface="B Yekan" panose="00000400000000000000" pitchFamily="2" charset="-78"/>
              </a:rPr>
              <a:t>دیوان عدالت اداری</a:t>
            </a:r>
            <a:endParaRPr lang="en-US" sz="16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4114800" y="5181600"/>
            <a:ext cx="1219200" cy="609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1400" dirty="0">
                <a:cs typeface="B Yekan" panose="00000400000000000000" pitchFamily="2" charset="-78"/>
              </a:rPr>
              <a:t>سازمان بررسی کل کشور</a:t>
            </a:r>
            <a:endParaRPr lang="en-US" sz="1400" dirty="0">
              <a:cs typeface="B Yekan" panose="00000400000000000000" pitchFamily="2" charset="-78"/>
            </a:endParaRPr>
          </a:p>
        </p:txBody>
      </p:sp>
      <p:sp>
        <p:nvSpPr>
          <p:cNvPr id="30" name="Left Arrow 29"/>
          <p:cNvSpPr/>
          <p:nvPr/>
        </p:nvSpPr>
        <p:spPr>
          <a:xfrm>
            <a:off x="5638800" y="1143000"/>
            <a:ext cx="1066800" cy="3048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27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9" grpId="0" animBg="1"/>
      <p:bldP spid="14" grpId="0" animBg="1"/>
      <p:bldP spid="15" grpId="0" animBg="1"/>
      <p:bldP spid="16" grpId="0" animBg="1"/>
      <p:bldP spid="20" grpId="0" animBg="1"/>
      <p:bldP spid="21" grpId="0" animBg="1"/>
      <p:bldP spid="22" grpId="0" animBg="1"/>
      <p:bldP spid="23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a-IR" dirty="0"/>
          </a:p>
        </p:txBody>
      </p:sp>
      <p:sp>
        <p:nvSpPr>
          <p:cNvPr id="4" name="TextBox 3"/>
          <p:cNvSpPr txBox="1"/>
          <p:nvPr/>
        </p:nvSpPr>
        <p:spPr>
          <a:xfrm>
            <a:off x="2895600" y="152401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fa-IR" sz="2400" b="1" dirty="0">
                <a:cs typeface="B Yekan" panose="00000400000000000000" pitchFamily="2" charset="-78"/>
              </a:rPr>
              <a:t>ساختار برنامه ریزی</a:t>
            </a:r>
            <a:r>
              <a:rPr lang="en-US" sz="2400" b="1" dirty="0">
                <a:cs typeface="B Yekan" panose="00000400000000000000" pitchFamily="2" charset="-78"/>
              </a:rPr>
              <a:t> </a:t>
            </a:r>
            <a:r>
              <a:rPr lang="fa-IR" sz="2400" b="1" dirty="0">
                <a:cs typeface="B Yekan" panose="00000400000000000000" pitchFamily="2" charset="-78"/>
              </a:rPr>
              <a:t>شهری و منطقه ای در ایران </a:t>
            </a:r>
            <a:endParaRPr lang="en-US" sz="2400" b="1" dirty="0">
              <a:cs typeface="B Yeka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36160" y="777478"/>
            <a:ext cx="28270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rtl="1"/>
            <a:r>
              <a:rPr lang="fa-IR" dirty="0">
                <a:cs typeface="B Yekan" panose="00000400000000000000" pitchFamily="2" charset="-78"/>
              </a:rPr>
              <a:t> ساختار مدیریت شهری در ایران :</a:t>
            </a:r>
          </a:p>
          <a:p>
            <a:pPr algn="just" rtl="1"/>
            <a:r>
              <a:rPr lang="fa-IR" dirty="0">
                <a:cs typeface="B Yekan" panose="00000400000000000000" pitchFamily="2" charset="-78"/>
              </a:rPr>
              <a:t> مدیریت شهری در ایران را می توان در سه سطح معرفی نمود</a:t>
            </a:r>
            <a:endParaRPr lang="en-US" dirty="0">
              <a:cs typeface="B Yekan" panose="00000400000000000000" pitchFamily="2" charset="-78"/>
            </a:endParaRPr>
          </a:p>
        </p:txBody>
      </p:sp>
      <p:sp>
        <p:nvSpPr>
          <p:cNvPr id="6" name="Bevel 5"/>
          <p:cNvSpPr/>
          <p:nvPr/>
        </p:nvSpPr>
        <p:spPr>
          <a:xfrm>
            <a:off x="5105400" y="685800"/>
            <a:ext cx="2209800" cy="1600200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cs typeface="B Yekan" panose="00000400000000000000" pitchFamily="2" charset="-78"/>
              </a:rPr>
              <a:t>سطح ملی </a:t>
            </a:r>
          </a:p>
          <a:p>
            <a:pPr algn="ctr" rtl="1">
              <a:buFont typeface="Arial" pitchFamily="34" charset="0"/>
              <a:buChar char="•"/>
            </a:pPr>
            <a:r>
              <a:rPr lang="fa-IR" sz="1400" dirty="0">
                <a:cs typeface="B Yekan" panose="00000400000000000000" pitchFamily="2" charset="-78"/>
              </a:rPr>
              <a:t> وزارت کشور</a:t>
            </a:r>
          </a:p>
          <a:p>
            <a:pPr algn="ctr" rtl="1">
              <a:buFont typeface="Arial" pitchFamily="34" charset="0"/>
              <a:buChar char="•"/>
            </a:pPr>
            <a:r>
              <a:rPr lang="fa-IR" sz="1400" dirty="0">
                <a:cs typeface="B Yekan" panose="00000400000000000000" pitchFamily="2" charset="-78"/>
              </a:rPr>
              <a:t> شورای عالی شهرسازی و معماری </a:t>
            </a:r>
          </a:p>
          <a:p>
            <a:pPr algn="ctr" rtl="1">
              <a:buFont typeface="Arial" pitchFamily="34" charset="0"/>
              <a:buChar char="•"/>
            </a:pPr>
            <a:r>
              <a:rPr lang="fa-IR" sz="1400" dirty="0">
                <a:cs typeface="B Yekan" panose="00000400000000000000" pitchFamily="2" charset="-78"/>
              </a:rPr>
              <a:t> وزارت راه و شهرسازی </a:t>
            </a:r>
            <a:endParaRPr lang="en-US" sz="1400" dirty="0">
              <a:cs typeface="B Yekan" panose="00000400000000000000" pitchFamily="2" charset="-78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5400000">
            <a:off x="5944394" y="2361406"/>
            <a:ext cx="456406" cy="7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Bevel 7"/>
          <p:cNvSpPr/>
          <p:nvPr/>
        </p:nvSpPr>
        <p:spPr>
          <a:xfrm>
            <a:off x="5257800" y="2590800"/>
            <a:ext cx="1981200" cy="1752600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sz="2000" b="1" dirty="0">
                <a:solidFill>
                  <a:schemeClr val="bg1"/>
                </a:solidFill>
                <a:cs typeface="B Yekan" panose="00000400000000000000" pitchFamily="2" charset="-78"/>
              </a:rPr>
              <a:t>سطح منطقه ای</a:t>
            </a:r>
          </a:p>
          <a:p>
            <a:pPr algn="ctr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استانداری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9" name="Straight Arrow Connector 8"/>
          <p:cNvCxnSpPr>
            <a:stCxn id="8" idx="2"/>
          </p:cNvCxnSpPr>
          <p:nvPr/>
        </p:nvCxnSpPr>
        <p:spPr>
          <a:xfrm rot="5400000">
            <a:off x="6057900" y="4533900"/>
            <a:ext cx="381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Bevel 9"/>
          <p:cNvSpPr/>
          <p:nvPr/>
        </p:nvSpPr>
        <p:spPr>
          <a:xfrm>
            <a:off x="5410200" y="4724400"/>
            <a:ext cx="1752600" cy="1447800"/>
          </a:xfrm>
          <a:prstGeom prst="beve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b="1" dirty="0">
                <a:solidFill>
                  <a:schemeClr val="bg1"/>
                </a:solidFill>
                <a:cs typeface="B Yekan" panose="00000400000000000000" pitchFamily="2" charset="-78"/>
              </a:rPr>
              <a:t>سطح محلی </a:t>
            </a:r>
          </a:p>
          <a:p>
            <a:pPr algn="ctr" rtl="1">
              <a:buFont typeface="Arial" pitchFamily="34" charset="0"/>
              <a:buChar char="•"/>
            </a:pPr>
            <a:r>
              <a:rPr lang="fa-IR" sz="1600" b="1" dirty="0">
                <a:solidFill>
                  <a:schemeClr val="bg1"/>
                </a:solidFill>
                <a:cs typeface="B Yekan" panose="00000400000000000000" pitchFamily="2" charset="-78"/>
              </a:rPr>
              <a:t> </a:t>
            </a: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شهرداری</a:t>
            </a:r>
            <a:endParaRPr lang="en-US" sz="1600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133600" y="381000"/>
            <a:ext cx="2133600" cy="3962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r>
              <a:rPr lang="fa-IR" sz="2000" b="1" dirty="0">
                <a:solidFill>
                  <a:schemeClr val="bg1"/>
                </a:solidFill>
                <a:cs typeface="B Yekan" panose="00000400000000000000" pitchFamily="2" charset="-78"/>
              </a:rPr>
              <a:t>مسئولیت ها :</a:t>
            </a:r>
          </a:p>
          <a:p>
            <a:pPr algn="just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تهیه طرح های مجموعه شهری و تامین مالی</a:t>
            </a:r>
          </a:p>
          <a:p>
            <a:pPr algn="just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سرمایه گذاری در فعالیت های فرا شهری و شبکه های زیر بنایی </a:t>
            </a:r>
          </a:p>
          <a:p>
            <a:pPr algn="just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اعمال سیاست های دولت بر اراضی شهری </a:t>
            </a:r>
          </a:p>
          <a:p>
            <a:pPr algn="just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تصمیم گیری در خصوص توزیع جمعیت وتعیین مراکز جمعیت آتی وچگونگی استقرار صنایع </a:t>
            </a: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fa-IR" dirty="0">
              <a:solidFill>
                <a:schemeClr val="bg1"/>
              </a:solidFill>
              <a:cs typeface="B Yekan" panose="00000400000000000000" pitchFamily="2" charset="-78"/>
            </a:endParaRPr>
          </a:p>
          <a:p>
            <a:pPr algn="just" rtl="1"/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4572000" y="5257800"/>
            <a:ext cx="8382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438400" y="4495800"/>
            <a:ext cx="2133600" cy="2057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 rtl="1"/>
            <a:r>
              <a:rPr lang="fa-IR" sz="2000" b="1" dirty="0">
                <a:solidFill>
                  <a:schemeClr val="bg1"/>
                </a:solidFill>
                <a:cs typeface="B Yekan" panose="00000400000000000000" pitchFamily="2" charset="-78"/>
              </a:rPr>
              <a:t>مسئولیت ها :</a:t>
            </a:r>
          </a:p>
          <a:p>
            <a:pPr algn="just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اجرای برنامه ها و طرح های بالا دست </a:t>
            </a:r>
          </a:p>
          <a:p>
            <a:pPr algn="just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تهیه طرح های تفصیلی</a:t>
            </a:r>
          </a:p>
          <a:p>
            <a:pPr algn="just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اداره امور معمول شهری</a:t>
            </a:r>
            <a:endParaRPr lang="en-US" dirty="0">
              <a:solidFill>
                <a:schemeClr val="bg1"/>
              </a:solidFill>
              <a:cs typeface="B Yekan" panose="00000400000000000000" pitchFamily="2" charset="-78"/>
            </a:endParaRPr>
          </a:p>
        </p:txBody>
      </p:sp>
      <p:cxnSp>
        <p:nvCxnSpPr>
          <p:cNvPr id="14" name="Straight Arrow Connector 13"/>
          <p:cNvCxnSpPr>
            <a:stCxn id="8" idx="0"/>
          </p:cNvCxnSpPr>
          <p:nvPr/>
        </p:nvCxnSpPr>
        <p:spPr>
          <a:xfrm flipV="1">
            <a:off x="7239000" y="3429000"/>
            <a:ext cx="9144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8153400" y="2361803"/>
            <a:ext cx="2209800" cy="394751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a-IR" sz="2000" dirty="0">
                <a:solidFill>
                  <a:schemeClr val="bg1"/>
                </a:solidFill>
                <a:cs typeface="B Yekan" panose="00000400000000000000" pitchFamily="2" charset="-78"/>
              </a:rPr>
              <a:t>مسئولیت ها :</a:t>
            </a:r>
          </a:p>
          <a:p>
            <a:pPr algn="just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تمرکز زدایی از طریق برنامه ریزی برای خروج مشاغل </a:t>
            </a:r>
          </a:p>
          <a:p>
            <a:pPr algn="just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تقویت کانون های اصلی  تمرکز جمعیت و شهرهای جدید </a:t>
            </a:r>
          </a:p>
          <a:p>
            <a:pPr algn="just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حفاظت از اراضی کشاورزی </a:t>
            </a:r>
          </a:p>
          <a:p>
            <a:pPr algn="just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توسعه کمربند سبز و پارک های ملی </a:t>
            </a:r>
          </a:p>
          <a:p>
            <a:pPr algn="just" rtl="1">
              <a:buFont typeface="Arial" pitchFamily="34" charset="0"/>
              <a:buChar char="•"/>
            </a:pPr>
            <a:r>
              <a:rPr lang="fa-IR" dirty="0">
                <a:solidFill>
                  <a:schemeClr val="bg1"/>
                </a:solidFill>
                <a:cs typeface="B Yekan" panose="00000400000000000000" pitchFamily="2" charset="-78"/>
              </a:rPr>
              <a:t> جلوگیری از استقرار پراکنده فعالیت و جمعیت در سطح مجموعه </a:t>
            </a:r>
          </a:p>
        </p:txBody>
      </p:sp>
      <p:cxnSp>
        <p:nvCxnSpPr>
          <p:cNvPr id="16" name="Straight Arrow Connector 15"/>
          <p:cNvCxnSpPr>
            <a:stCxn id="6" idx="4"/>
          </p:cNvCxnSpPr>
          <p:nvPr/>
        </p:nvCxnSpPr>
        <p:spPr>
          <a:xfrm rot="10800000">
            <a:off x="4267200" y="1447800"/>
            <a:ext cx="838200" cy="381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248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13" grpId="0" animBg="1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</TotalTime>
  <Words>2406</Words>
  <Application>Microsoft Office PowerPoint</Application>
  <PresentationFormat>Widescreen</PresentationFormat>
  <Paragraphs>414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Arial</vt:lpstr>
      <vt:lpstr>B Yekan</vt:lpstr>
      <vt:lpstr>Calibri</vt:lpstr>
      <vt:lpstr>Century Gothic</vt:lpstr>
      <vt:lpstr>Times New Roman</vt:lpstr>
      <vt:lpstr>Traditional Arabic</vt:lpstr>
      <vt:lpstr>Wingdings</vt:lpstr>
      <vt:lpstr>Wingdings 3</vt:lpstr>
      <vt:lpstr>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ساختارنهادهای محلی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منابع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</dc:creator>
  <cp:lastModifiedBy>Mohammad</cp:lastModifiedBy>
  <cp:revision>11</cp:revision>
  <dcterms:created xsi:type="dcterms:W3CDTF">2019-10-24T23:39:31Z</dcterms:created>
  <dcterms:modified xsi:type="dcterms:W3CDTF">2019-10-26T08:49:11Z</dcterms:modified>
</cp:coreProperties>
</file>