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58" r:id="rId4"/>
    <p:sldId id="259" r:id="rId5"/>
    <p:sldId id="260" r:id="rId6"/>
    <p:sldId id="261" r:id="rId7"/>
    <p:sldId id="264" r:id="rId8"/>
    <p:sldId id="265" r:id="rId9"/>
    <p:sldId id="267" r:id="rId10"/>
    <p:sldId id="266" r:id="rId11"/>
    <p:sldId id="268" r:id="rId12"/>
    <p:sldId id="262" r:id="rId13"/>
    <p:sldId id="263"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0" d="100"/>
          <a:sy n="80" d="100"/>
        </p:scale>
        <p:origin x="222"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A069CB8-F204-4D06-B913-C5A26A89888A}"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244952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79184512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1210094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3786681506"/>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277232756"/>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95256197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5DC5B261-8843-42D1-AAFC-05E20E2D9B97}" type="datetimeFigureOut">
              <a:rPr lang="en-US" smtClean="0"/>
              <a:t>10/27/2019</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36043511"/>
      </p:ext>
    </p:extLst>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0B6E300-0A13-4A81-945A-7333C271A069}"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33748140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34671962-1EA4-46E7-BCB0-F36CE46D1A59}"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89995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p:txBody>
          <a:bodyPr/>
          <a:lstStyle/>
          <a:p>
            <a:fld id="{D30BB376-B19C-488D-ABEB-03C7E6E9E3E0}"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29637A9-119A-49DA-BD12-AAC58B377D80}" type="slidenum">
              <a:rPr lang="en-US" smtClean="0"/>
              <a:t>‹#›</a:t>
            </a:fld>
            <a:endParaRPr lang="en-US" dirty="0"/>
          </a:p>
        </p:txBody>
      </p:sp>
    </p:spTree>
    <p:extLst>
      <p:ext uri="{BB962C8B-B14F-4D97-AF65-F5344CB8AC3E}">
        <p14:creationId xmlns:p14="http://schemas.microsoft.com/office/powerpoint/2010/main" val="1641023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6F077B-A50F-4D64-8574-E2D6A98A5553}" type="datetimeFigureOut">
              <a:rPr lang="en-US" smtClean="0"/>
              <a:t>10/27/2019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878286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D9E2A62-1983-43A1-A163-D8AA46534C80}"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944412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98F3E3B-34E3-4345-B2A1-994B83598A9C}" type="datetimeFigureOut">
              <a:rPr lang="en-US" smtClean="0"/>
              <a:t>10/27/2019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500023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FD816C96-82A1-4D77-8ADA-627AC6FE3D65}" type="datetimeFigureOut">
              <a:rPr lang="en-US" smtClean="0"/>
              <a:t>10/27/2019</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2669599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1D102C1E-28F2-47E9-802D-339E64E2F920}" type="datetimeFigureOut">
              <a:rPr lang="en-US" smtClean="0"/>
              <a:t>10/27/2019</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5327868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24271A48-F18A-45B3-BC05-1E27DA3F88AF}" type="datetimeFigureOut">
              <a:rPr lang="en-US" smtClean="0"/>
              <a:t>10/27/2019</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73468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B747F8-9654-4282-85D2-65F41AAE7A75}" type="datetimeFigureOut">
              <a:rPr lang="en-US" smtClean="0"/>
              <a:t>10/27/2019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3427061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DC5B261-8843-42D1-AAFC-05E20E2D9B97}" type="datetimeFigureOut">
              <a:rPr lang="en-US" smtClean="0"/>
              <a:t>10/27/2019</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91276670"/>
      </p:ext>
    </p:extLst>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hf sldNum="0" hdr="0" ftr="0" dt="0"/>
  <p:txStyles>
    <p:titleStyle>
      <a:lvl1pPr algn="l" defTabSz="457200" rtl="1" eaLnBrk="1" latinLnBrk="0" hangingPunct="1">
        <a:spcBef>
          <a:spcPct val="0"/>
        </a:spcBef>
        <a:buNone/>
        <a:defRPr sz="4200" b="0" i="0" kern="1200">
          <a:solidFill>
            <a:schemeClr val="tx2"/>
          </a:solidFill>
          <a:latin typeface="+mj-lt"/>
          <a:ea typeface="+mj-ea"/>
          <a:cs typeface="+mj-cs"/>
        </a:defRPr>
      </a:lvl1pPr>
      <a:lvl2pPr rtl="1" eaLnBrk="1" hangingPunct="1">
        <a:defRPr>
          <a:solidFill>
            <a:schemeClr val="tx2"/>
          </a:solidFill>
        </a:defRPr>
      </a:lvl2pPr>
      <a:lvl3pPr rtl="1" eaLnBrk="1" hangingPunct="1">
        <a:defRPr>
          <a:solidFill>
            <a:schemeClr val="tx2"/>
          </a:solidFill>
        </a:defRPr>
      </a:lvl3pPr>
      <a:lvl4pPr rtl="1" eaLnBrk="1" hangingPunct="1">
        <a:defRPr>
          <a:solidFill>
            <a:schemeClr val="tx2"/>
          </a:solidFill>
        </a:defRPr>
      </a:lvl4pPr>
      <a:lvl5pPr rtl="1" eaLnBrk="1" hangingPunct="1">
        <a:defRPr>
          <a:solidFill>
            <a:schemeClr val="tx2"/>
          </a:solidFill>
        </a:defRPr>
      </a:lvl5pPr>
      <a:lvl6pPr rtl="1" eaLnBrk="1" hangingPunct="1">
        <a:defRPr>
          <a:solidFill>
            <a:schemeClr val="tx2"/>
          </a:solidFill>
        </a:defRPr>
      </a:lvl6pPr>
      <a:lvl7pPr rtl="1" eaLnBrk="1" hangingPunct="1">
        <a:defRPr>
          <a:solidFill>
            <a:schemeClr val="tx2"/>
          </a:solidFill>
        </a:defRPr>
      </a:lvl7pPr>
      <a:lvl8pPr rtl="1" eaLnBrk="1" hangingPunct="1">
        <a:defRPr>
          <a:solidFill>
            <a:schemeClr val="tx2"/>
          </a:solidFill>
        </a:defRPr>
      </a:lvl8pPr>
      <a:lvl9pPr rtl="1" eaLnBrk="1" hangingPunct="1">
        <a:defRPr>
          <a:solidFill>
            <a:schemeClr val="tx2"/>
          </a:solidFill>
        </a:defRPr>
      </a:lvl9pPr>
    </p:titleStyle>
    <p:bodyStyle>
      <a:lvl1pPr marL="342900" indent="-3429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r" defTabSz="457200" rtl="1"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r" defTabSz="457200" rtl="1" eaLnBrk="1" latinLnBrk="0" hangingPunct="1">
        <a:defRPr sz="1800" kern="1200">
          <a:solidFill>
            <a:schemeClr val="tx1"/>
          </a:solidFill>
          <a:latin typeface="+mn-lt"/>
          <a:ea typeface="+mn-ea"/>
          <a:cs typeface="+mn-cs"/>
        </a:defRPr>
      </a:lvl1pPr>
      <a:lvl2pPr marL="457200" algn="r" defTabSz="457200" rtl="1" eaLnBrk="1" latinLnBrk="0" hangingPunct="1">
        <a:defRPr sz="1800" kern="1200">
          <a:solidFill>
            <a:schemeClr val="tx1"/>
          </a:solidFill>
          <a:latin typeface="+mn-lt"/>
          <a:ea typeface="+mn-ea"/>
          <a:cs typeface="+mn-cs"/>
        </a:defRPr>
      </a:lvl2pPr>
      <a:lvl3pPr marL="914400" algn="r" defTabSz="457200" rtl="1" eaLnBrk="1" latinLnBrk="0" hangingPunct="1">
        <a:defRPr sz="1800" kern="1200">
          <a:solidFill>
            <a:schemeClr val="tx1"/>
          </a:solidFill>
          <a:latin typeface="+mn-lt"/>
          <a:ea typeface="+mn-ea"/>
          <a:cs typeface="+mn-cs"/>
        </a:defRPr>
      </a:lvl3pPr>
      <a:lvl4pPr marL="1371600" algn="r" defTabSz="457200" rtl="1" eaLnBrk="1" latinLnBrk="0" hangingPunct="1">
        <a:defRPr sz="1800" kern="1200">
          <a:solidFill>
            <a:schemeClr val="tx1"/>
          </a:solidFill>
          <a:latin typeface="+mn-lt"/>
          <a:ea typeface="+mn-ea"/>
          <a:cs typeface="+mn-cs"/>
        </a:defRPr>
      </a:lvl4pPr>
      <a:lvl5pPr marL="1828800" algn="r" defTabSz="457200" rtl="1" eaLnBrk="1" latinLnBrk="0" hangingPunct="1">
        <a:defRPr sz="1800" kern="1200">
          <a:solidFill>
            <a:schemeClr val="tx1"/>
          </a:solidFill>
          <a:latin typeface="+mn-lt"/>
          <a:ea typeface="+mn-ea"/>
          <a:cs typeface="+mn-cs"/>
        </a:defRPr>
      </a:lvl5pPr>
      <a:lvl6pPr marL="2286000" algn="r" defTabSz="457200" rtl="1" eaLnBrk="1" latinLnBrk="0" hangingPunct="1">
        <a:defRPr sz="1800" kern="1200">
          <a:solidFill>
            <a:schemeClr val="tx1"/>
          </a:solidFill>
          <a:latin typeface="+mn-lt"/>
          <a:ea typeface="+mn-ea"/>
          <a:cs typeface="+mn-cs"/>
        </a:defRPr>
      </a:lvl6pPr>
      <a:lvl7pPr marL="2743200" algn="r" defTabSz="457200" rtl="1" eaLnBrk="1" latinLnBrk="0" hangingPunct="1">
        <a:defRPr sz="1800" kern="1200">
          <a:solidFill>
            <a:schemeClr val="tx1"/>
          </a:solidFill>
          <a:latin typeface="+mn-lt"/>
          <a:ea typeface="+mn-ea"/>
          <a:cs typeface="+mn-cs"/>
        </a:defRPr>
      </a:lvl7pPr>
      <a:lvl8pPr marL="3200400" algn="r" defTabSz="457200" rtl="1" eaLnBrk="1" latinLnBrk="0" hangingPunct="1">
        <a:defRPr sz="1800" kern="1200">
          <a:solidFill>
            <a:schemeClr val="tx1"/>
          </a:solidFill>
          <a:latin typeface="+mn-lt"/>
          <a:ea typeface="+mn-ea"/>
          <a:cs typeface="+mn-cs"/>
        </a:defRPr>
      </a:lvl8pPr>
      <a:lvl9pPr marL="3657600" algn="r" defTabSz="4572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9958" y="0"/>
            <a:ext cx="10738585" cy="3428037"/>
          </a:xfrm>
        </p:spPr>
        <p:txBody>
          <a:bodyPr>
            <a:normAutofit/>
          </a:bodyPr>
          <a:lstStyle/>
          <a:p>
            <a:pPr algn="ctr"/>
            <a:r>
              <a:rPr lang="fa-IR" sz="5400" b="1" i="1" dirty="0" smtClean="0">
                <a:solidFill>
                  <a:schemeClr val="tx1">
                    <a:lumMod val="65000"/>
                    <a:lumOff val="35000"/>
                  </a:schemeClr>
                </a:solidFill>
                <a:effectLst>
                  <a:outerShdw blurRad="38100" dist="38100" dir="2700000" algn="tl">
                    <a:srgbClr val="C0C0C0"/>
                  </a:outerShdw>
                </a:effectLst>
                <a:latin typeface="Andalus" panose="02020603050405020304" pitchFamily="18" charset="-78"/>
                <a:cs typeface="B Homa" panose="00000400000000000000" pitchFamily="2" charset="-78"/>
              </a:rPr>
              <a:t>بررسی کامل شهر صنعتی تونی گارنیه</a:t>
            </a:r>
            <a:endParaRPr lang="en-US" sz="5400" b="1" dirty="0">
              <a:solidFill>
                <a:schemeClr val="tx1">
                  <a:lumMod val="65000"/>
                  <a:lumOff val="35000"/>
                </a:schemeClr>
              </a:solidFill>
              <a:latin typeface="Andalus" panose="02020603050405020304" pitchFamily="18" charset="-78"/>
              <a:cs typeface="B Homa" panose="00000400000000000000" pitchFamily="2" charset="-78"/>
            </a:endParaRPr>
          </a:p>
        </p:txBody>
      </p:sp>
    </p:spTree>
    <p:extLst>
      <p:ext uri="{BB962C8B-B14F-4D97-AF65-F5344CB8AC3E}">
        <p14:creationId xmlns:p14="http://schemas.microsoft.com/office/powerpoint/2010/main" val="1110296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02891" y="666750"/>
            <a:ext cx="5252789" cy="765810"/>
          </a:xfrm>
        </p:spPr>
        <p:txBody>
          <a:bodyPr>
            <a:normAutofit/>
          </a:bodyPr>
          <a:lstStyle/>
          <a:p>
            <a:pPr algn="r" rtl="1">
              <a:lnSpc>
                <a:spcPct val="100000"/>
              </a:lnSpc>
            </a:pPr>
            <a:r>
              <a:rPr lang="fa-IR" altLang="en-US" sz="3600" b="1" i="1" dirty="0">
                <a:solidFill>
                  <a:schemeClr val="tx1"/>
                </a:solidFill>
                <a:effectLst>
                  <a:outerShdw blurRad="38100" dist="38100" dir="2700000" algn="tl">
                    <a:srgbClr val="000000">
                      <a:alpha val="43137"/>
                    </a:srgbClr>
                  </a:outerShdw>
                </a:effectLst>
                <a:cs typeface="B Homa" panose="00000400000000000000" pitchFamily="2" charset="-78"/>
              </a:rPr>
              <a:t>محلات مسکونی شهر صنعتی</a:t>
            </a:r>
            <a:endParaRPr lang="en-US" sz="3600" b="1" dirty="0">
              <a:solidFill>
                <a:schemeClr val="tx1"/>
              </a:solidFill>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6063916" y="1845734"/>
            <a:ext cx="5091764" cy="4023360"/>
          </a:xfrm>
        </p:spPr>
        <p:txBody>
          <a:bodyPr>
            <a:normAutofit/>
          </a:bodyPr>
          <a:lstStyle/>
          <a:p>
            <a:pPr marL="0" indent="0" algn="justLow" rtl="1">
              <a:lnSpc>
                <a:spcPct val="100000"/>
              </a:lnSpc>
              <a:buNone/>
            </a:pPr>
            <a:r>
              <a:rPr lang="fa-IR" sz="2400" dirty="0" smtClean="0">
                <a:cs typeface="B Homa" panose="00000400000000000000" pitchFamily="2" charset="-78"/>
              </a:rPr>
              <a:t>- در این </a:t>
            </a:r>
            <a:r>
              <a:rPr lang="fa-IR" sz="2400" dirty="0">
                <a:cs typeface="B Homa" panose="00000400000000000000" pitchFamily="2" charset="-78"/>
              </a:rPr>
              <a:t>طرح محلات مسکونی در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دو جانب مرکز شهر </a:t>
            </a:r>
            <a:r>
              <a:rPr lang="fa-IR" sz="2400" dirty="0">
                <a:cs typeface="B Homa" panose="00000400000000000000" pitchFamily="2" charset="-78"/>
              </a:rPr>
              <a:t>قرار می </a:t>
            </a:r>
            <a:r>
              <a:rPr lang="fa-IR" sz="2400" dirty="0" smtClean="0">
                <a:cs typeface="B Homa" panose="00000400000000000000" pitchFamily="2" charset="-78"/>
              </a:rPr>
              <a:t>گیرند.</a:t>
            </a:r>
            <a:endParaRPr lang="en-US" sz="2400" dirty="0" smtClean="0">
              <a:cs typeface="B Homa" panose="00000400000000000000" pitchFamily="2" charset="-78"/>
            </a:endParaRPr>
          </a:p>
          <a:p>
            <a:pPr marL="0" indent="0" algn="justLow" rtl="1">
              <a:lnSpc>
                <a:spcPct val="100000"/>
              </a:lnSpc>
              <a:buNone/>
            </a:pPr>
            <a:r>
              <a:rPr lang="fa-IR" sz="2400" dirty="0" smtClean="0">
                <a:cs typeface="B Homa" panose="00000400000000000000" pitchFamily="2" charset="-78"/>
              </a:rPr>
              <a:t>- </a:t>
            </a:r>
            <a:r>
              <a:rPr lang="ar-SA" sz="2400" dirty="0" smtClean="0">
                <a:cs typeface="B Homa" panose="00000400000000000000" pitchFamily="2" charset="-78"/>
              </a:rPr>
              <a:t>زمینها </a:t>
            </a:r>
            <a:r>
              <a:rPr lang="ar-SA" sz="2400" dirty="0">
                <a:cs typeface="B Homa" panose="00000400000000000000" pitchFamily="2" charset="-78"/>
              </a:rPr>
              <a:t>نیزبه ابعاد </a:t>
            </a:r>
            <a:r>
              <a:rPr lang="ar-SA" sz="2400" b="1" i="1" dirty="0">
                <a:solidFill>
                  <a:srgbClr val="C00000"/>
                </a:solidFill>
                <a:effectLst>
                  <a:outerShdw blurRad="38100" dist="38100" dir="2700000" algn="tl">
                    <a:srgbClr val="000000">
                      <a:alpha val="43137"/>
                    </a:srgbClr>
                  </a:outerShdw>
                </a:effectLst>
                <a:cs typeface="B Homa" panose="00000400000000000000" pitchFamily="2" charset="-78"/>
              </a:rPr>
              <a:t>150*30 متر </a:t>
            </a:r>
            <a:r>
              <a:rPr lang="ar-SA" sz="2400" dirty="0">
                <a:cs typeface="B Homa" panose="00000400000000000000" pitchFamily="2" charset="-78"/>
              </a:rPr>
              <a:t>تقسیم </a:t>
            </a:r>
            <a:r>
              <a:rPr lang="fa-IR" sz="2400" dirty="0" smtClean="0">
                <a:cs typeface="B Homa" panose="00000400000000000000" pitchFamily="2" charset="-78"/>
              </a:rPr>
              <a:t>می گردند</a:t>
            </a:r>
            <a:r>
              <a:rPr lang="en-US" sz="2400" dirty="0" smtClean="0">
                <a:cs typeface="B Homa" panose="00000400000000000000" pitchFamily="2" charset="-78"/>
              </a:rPr>
              <a:t>.</a:t>
            </a:r>
            <a:r>
              <a:rPr lang="fa-IR" sz="2400" dirty="0" smtClean="0">
                <a:cs typeface="B Homa" panose="00000400000000000000" pitchFamily="2" charset="-78"/>
              </a:rPr>
              <a:t> چنین </a:t>
            </a:r>
            <a:r>
              <a:rPr lang="fa-IR" sz="2400" dirty="0">
                <a:cs typeface="B Homa" panose="00000400000000000000" pitchFamily="2" charset="-78"/>
              </a:rPr>
              <a:t>تقسیم بندی استفاده بهتر از زمین را فراهم می </a:t>
            </a:r>
            <a:r>
              <a:rPr lang="fa-IR" sz="2400" dirty="0" smtClean="0">
                <a:cs typeface="B Homa" panose="00000400000000000000" pitchFamily="2" charset="-78"/>
              </a:rPr>
              <a:t>آورد تا </a:t>
            </a:r>
            <a:r>
              <a:rPr lang="ar-SA" sz="2400" dirty="0" smtClean="0">
                <a:cs typeface="B Homa" panose="00000400000000000000" pitchFamily="2" charset="-78"/>
              </a:rPr>
              <a:t>خانه </a:t>
            </a:r>
            <a:r>
              <a:rPr lang="ar-SA" sz="2400" dirty="0">
                <a:cs typeface="B Homa" panose="00000400000000000000" pitchFamily="2" charset="-78"/>
              </a:rPr>
              <a:t>ها ازنظر دریافت نور درجهت مناسب </a:t>
            </a:r>
            <a:r>
              <a:rPr lang="ar-SA" sz="2400" dirty="0" smtClean="0">
                <a:cs typeface="B Homa" panose="00000400000000000000" pitchFamily="2" charset="-78"/>
              </a:rPr>
              <a:t>قرارگیرند</a:t>
            </a:r>
            <a:r>
              <a:rPr lang="en-US" sz="2400" dirty="0" smtClean="0">
                <a:cs typeface="B Homa" panose="00000400000000000000" pitchFamily="2" charset="-78"/>
              </a:rPr>
              <a:t>.</a:t>
            </a:r>
          </a:p>
          <a:p>
            <a:pPr marL="0" indent="0" algn="justLow" rtl="1">
              <a:lnSpc>
                <a:spcPct val="100000"/>
              </a:lnSpc>
              <a:buNone/>
            </a:pPr>
            <a:r>
              <a:rPr lang="fa-IR" sz="2400" dirty="0" smtClean="0">
                <a:cs typeface="B Homa" panose="00000400000000000000" pitchFamily="2" charset="-78"/>
              </a:rPr>
              <a:t>- قطعه </a:t>
            </a:r>
            <a:r>
              <a:rPr lang="fa-IR" sz="2400" dirty="0">
                <a:cs typeface="B Homa" panose="00000400000000000000" pitchFamily="2" charset="-78"/>
              </a:rPr>
              <a:t>بندی ساختمانها در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جهت شرقی- غربی </a:t>
            </a:r>
            <a:r>
              <a:rPr lang="fa-IR" sz="2400" dirty="0">
                <a:cs typeface="B Homa" panose="00000400000000000000" pitchFamily="2" charset="-78"/>
              </a:rPr>
              <a:t>به شهر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سیمایی جدید </a:t>
            </a:r>
            <a:r>
              <a:rPr lang="fa-IR" sz="2400" dirty="0">
                <a:cs typeface="B Homa" panose="00000400000000000000" pitchFamily="2" charset="-78"/>
              </a:rPr>
              <a:t>می داد که بکلی  با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سیمای "متمرکز" شهرهای رنسانس</a:t>
            </a:r>
            <a:r>
              <a:rPr lang="fa-IR" sz="2400" dirty="0">
                <a:cs typeface="B Homa" panose="00000400000000000000" pitchFamily="2" charset="-78"/>
              </a:rPr>
              <a:t> متفاوت بود. </a:t>
            </a:r>
            <a:endParaRPr lang="en-US" sz="2400" dirty="0">
              <a:cs typeface="B Homa" panose="00000400000000000000" pitchFamily="2" charset="-78"/>
            </a:endParaRPr>
          </a:p>
          <a:p>
            <a:pPr algn="justLow" rtl="1">
              <a:lnSpc>
                <a:spcPct val="100000"/>
              </a:lnSpc>
            </a:pPr>
            <a:endParaRPr lang="fa-IR" sz="2400" u="sng" dirty="0">
              <a:cs typeface="B Homa" panose="00000400000000000000" pitchFamily="2" charset="-78"/>
            </a:endParaRPr>
          </a:p>
          <a:p>
            <a:pPr algn="justLow" rtl="1">
              <a:lnSpc>
                <a:spcPct val="100000"/>
              </a:lnSpc>
            </a:pPr>
            <a:endParaRPr lang="en-US" sz="2400" dirty="0">
              <a:cs typeface="B Homa" panose="00000400000000000000" pitchFamily="2" charset="-78"/>
            </a:endParaRPr>
          </a:p>
        </p:txBody>
      </p:sp>
      <p:pic>
        <p:nvPicPr>
          <p:cNvPr id="4" name="Picture 14" descr="tony%20garnie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467034" y="1845734"/>
            <a:ext cx="5435857" cy="3659716"/>
          </a:xfrm>
          <a:prstGeom prst="rect">
            <a:avLst/>
          </a:prstGeom>
          <a:noFill/>
        </p:spPr>
      </p:pic>
    </p:spTree>
    <p:extLst>
      <p:ext uri="{BB962C8B-B14F-4D97-AF65-F5344CB8AC3E}">
        <p14:creationId xmlns:p14="http://schemas.microsoft.com/office/powerpoint/2010/main" val="22103645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51070" y="542925"/>
            <a:ext cx="6478905" cy="842010"/>
          </a:xfrm>
        </p:spPr>
        <p:txBody>
          <a:bodyPr>
            <a:normAutofit/>
          </a:bodyPr>
          <a:lstStyle/>
          <a:p>
            <a:pPr algn="r"/>
            <a:r>
              <a:rPr lang="fa-IR" altLang="en-US" sz="3600" b="1" i="1" dirty="0">
                <a:solidFill>
                  <a:schemeClr val="tx1"/>
                </a:solidFill>
                <a:effectLst>
                  <a:outerShdw blurRad="38100" dist="38100" dir="2700000" algn="tl">
                    <a:srgbClr val="000000">
                      <a:alpha val="43137"/>
                    </a:srgbClr>
                  </a:outerShdw>
                </a:effectLst>
                <a:cs typeface="B Homa" panose="00000400000000000000" pitchFamily="2" charset="-78"/>
              </a:rPr>
              <a:t>بناهای عمومی و مرکز شهر صنعتی</a:t>
            </a:r>
            <a:endParaRPr lang="en-US" sz="3600" b="1" dirty="0">
              <a:solidFill>
                <a:schemeClr val="tx1"/>
              </a:solidFill>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1152525" y="1904999"/>
            <a:ext cx="10077450" cy="6619875"/>
          </a:xfrm>
        </p:spPr>
        <p:txBody>
          <a:bodyPr>
            <a:noAutofit/>
          </a:bodyPr>
          <a:lstStyle/>
          <a:p>
            <a:pPr marL="0" indent="0" algn="justLow" rtl="1">
              <a:lnSpc>
                <a:spcPct val="100000"/>
              </a:lnSpc>
              <a:buNone/>
              <a:defRPr/>
            </a:pPr>
            <a:r>
              <a:rPr lang="fa-IR" dirty="0">
                <a:solidFill>
                  <a:schemeClr val="tx1"/>
                </a:solidFill>
                <a:ea typeface="Times New Roman" pitchFamily="18" charset="0"/>
                <a:cs typeface="B Homa" panose="00000400000000000000" pitchFamily="2" charset="-78"/>
              </a:rPr>
              <a:t>در طرح شهر صنعتی فضای وسیعی در مرکز مجموعه برای توزیع بناهای عمومی ذخیره شده است. این تأسیسات سه دسته </a:t>
            </a:r>
            <a:r>
              <a:rPr lang="fa-IR" dirty="0" smtClean="0">
                <a:solidFill>
                  <a:schemeClr val="tx1"/>
                </a:solidFill>
                <a:ea typeface="Times New Roman" pitchFamily="18" charset="0"/>
                <a:cs typeface="B Homa" panose="00000400000000000000" pitchFamily="2" charset="-78"/>
              </a:rPr>
              <a:t>اند: </a:t>
            </a:r>
            <a:endParaRPr lang="en-US" dirty="0" smtClean="0">
              <a:solidFill>
                <a:schemeClr val="tx1"/>
              </a:solidFill>
              <a:ea typeface="Times New Roman" pitchFamily="18" charset="0"/>
              <a:cs typeface="B Homa" panose="00000400000000000000" pitchFamily="2" charset="-78"/>
            </a:endParaRPr>
          </a:p>
          <a:p>
            <a:pPr marL="0" indent="0" algn="justLow" rtl="1">
              <a:lnSpc>
                <a:spcPct val="100000"/>
              </a:lnSpc>
              <a:buNone/>
              <a:defRPr/>
            </a:pPr>
            <a:r>
              <a:rPr lang="fa-IR" dirty="0" smtClean="0">
                <a:solidFill>
                  <a:schemeClr val="tx1"/>
                </a:solidFill>
                <a:ea typeface="Times New Roman" pitchFamily="18" charset="0"/>
                <a:cs typeface="B Homa" panose="00000400000000000000" pitchFamily="2" charset="-78"/>
              </a:rPr>
              <a:t>1.خدمات اداری </a:t>
            </a:r>
          </a:p>
          <a:p>
            <a:pPr marL="0" indent="0" algn="justLow" rtl="1">
              <a:lnSpc>
                <a:spcPct val="100000"/>
              </a:lnSpc>
              <a:buNone/>
              <a:defRPr/>
            </a:pPr>
            <a:r>
              <a:rPr lang="fa-IR" dirty="0" smtClean="0">
                <a:solidFill>
                  <a:schemeClr val="tx1"/>
                </a:solidFill>
                <a:ea typeface="Times New Roman" pitchFamily="18" charset="0"/>
                <a:cs typeface="B Homa" panose="00000400000000000000" pitchFamily="2" charset="-78"/>
              </a:rPr>
              <a:t>2.نمایشگاهها </a:t>
            </a:r>
            <a:r>
              <a:rPr lang="fa-IR" dirty="0">
                <a:solidFill>
                  <a:schemeClr val="tx1"/>
                </a:solidFill>
                <a:ea typeface="Times New Roman" pitchFamily="18" charset="0"/>
                <a:cs typeface="B Homa" panose="00000400000000000000" pitchFamily="2" charset="-78"/>
              </a:rPr>
              <a:t>و مجموعه های </a:t>
            </a:r>
            <a:r>
              <a:rPr lang="fa-IR" dirty="0" smtClean="0">
                <a:solidFill>
                  <a:schemeClr val="tx1"/>
                </a:solidFill>
                <a:ea typeface="Times New Roman" pitchFamily="18" charset="0"/>
                <a:cs typeface="B Homa" panose="00000400000000000000" pitchFamily="2" charset="-78"/>
              </a:rPr>
              <a:t>نمایشی </a:t>
            </a:r>
          </a:p>
          <a:p>
            <a:pPr marL="0" indent="0" algn="justLow" rtl="1">
              <a:lnSpc>
                <a:spcPct val="100000"/>
              </a:lnSpc>
              <a:buNone/>
              <a:defRPr/>
            </a:pPr>
            <a:r>
              <a:rPr lang="fa-IR" dirty="0" smtClean="0">
                <a:solidFill>
                  <a:schemeClr val="tx1"/>
                </a:solidFill>
                <a:ea typeface="Times New Roman" pitchFamily="18" charset="0"/>
                <a:cs typeface="B Homa" panose="00000400000000000000" pitchFamily="2" charset="-78"/>
              </a:rPr>
              <a:t>3.تأسیسات </a:t>
            </a:r>
            <a:r>
              <a:rPr lang="fa-IR" dirty="0">
                <a:solidFill>
                  <a:schemeClr val="tx1"/>
                </a:solidFill>
                <a:ea typeface="Times New Roman" pitchFamily="18" charset="0"/>
                <a:cs typeface="B Homa" panose="00000400000000000000" pitchFamily="2" charset="-78"/>
              </a:rPr>
              <a:t>ورزشی و تفریحی</a:t>
            </a:r>
          </a:p>
          <a:p>
            <a:pPr marL="0" indent="0" algn="justLow" rtl="1">
              <a:lnSpc>
                <a:spcPct val="100000"/>
              </a:lnSpc>
              <a:buNone/>
            </a:pPr>
            <a:r>
              <a:rPr lang="fa-IR" altLang="en-US" dirty="0" smtClean="0">
                <a:solidFill>
                  <a:schemeClr val="tx1"/>
                </a:solidFill>
                <a:cs typeface="B Homa" panose="00000400000000000000" pitchFamily="2" charset="-78"/>
              </a:rPr>
              <a:t>در </a:t>
            </a:r>
            <a:r>
              <a:rPr lang="fa-IR" altLang="en-US" dirty="0">
                <a:solidFill>
                  <a:schemeClr val="tx1"/>
                </a:solidFill>
                <a:cs typeface="B Homa" panose="00000400000000000000" pitchFamily="2" charset="-78"/>
              </a:rPr>
              <a:t>" مرکز شهر"، ساختمان شهرداری و ادارات مربوطه، یک ساختمان شامل سالنهای متعدد کنفرانس با ابعاد مختلف و ساختمانهایی برای سایر موسسات بود؛ از جمله اتحادیه اصناف و انجمنهای مختلف، دفاتر، موزه ها، یک کتابخانه، یک سالن نمایشگاه، یک تئاتر سرپوشیده و یک تئاتر روباز، استخرهای </a:t>
            </a:r>
            <a:r>
              <a:rPr lang="fa-IR" altLang="en-US" dirty="0" smtClean="0">
                <a:solidFill>
                  <a:schemeClr val="tx1"/>
                </a:solidFill>
                <a:cs typeface="B Homa" panose="00000400000000000000" pitchFamily="2" charset="-78"/>
              </a:rPr>
              <a:t>شنا، </a:t>
            </a:r>
            <a:r>
              <a:rPr lang="fa-IR" dirty="0">
                <a:solidFill>
                  <a:schemeClr val="tx1"/>
                </a:solidFill>
                <a:cs typeface="B Homa" panose="00000400000000000000" pitchFamily="2" charset="-78"/>
              </a:rPr>
              <a:t>استادیوم 20000نفری و تاسیسات ورزشی </a:t>
            </a:r>
            <a:r>
              <a:rPr lang="fa-IR" dirty="0" smtClean="0">
                <a:solidFill>
                  <a:schemeClr val="tx1"/>
                </a:solidFill>
                <a:cs typeface="B Homa" panose="00000400000000000000" pitchFamily="2" charset="-78"/>
              </a:rPr>
              <a:t>و شبکه </a:t>
            </a:r>
            <a:r>
              <a:rPr lang="fa-IR" dirty="0">
                <a:solidFill>
                  <a:schemeClr val="tx1"/>
                </a:solidFill>
                <a:cs typeface="B Homa" panose="00000400000000000000" pitchFamily="2" charset="-78"/>
              </a:rPr>
              <a:t>ی نوین و دقیق فاضلاب </a:t>
            </a:r>
            <a:r>
              <a:rPr lang="fa-IR" altLang="en-US" dirty="0" smtClean="0">
                <a:solidFill>
                  <a:schemeClr val="tx1"/>
                </a:solidFill>
                <a:cs typeface="B Homa" panose="00000400000000000000" pitchFamily="2" charset="-78"/>
              </a:rPr>
              <a:t>و </a:t>
            </a:r>
            <a:r>
              <a:rPr lang="fa-IR" altLang="en-US" dirty="0">
                <a:solidFill>
                  <a:schemeClr val="tx1"/>
                </a:solidFill>
                <a:cs typeface="B Homa" panose="00000400000000000000" pitchFamily="2" charset="-78"/>
              </a:rPr>
              <a:t>یک ساختمان برای خدمات بهداشتی </a:t>
            </a:r>
            <a:r>
              <a:rPr lang="fa-IR" altLang="en-US" dirty="0" smtClean="0">
                <a:solidFill>
                  <a:schemeClr val="tx1"/>
                </a:solidFill>
                <a:cs typeface="B Homa" panose="00000400000000000000" pitchFamily="2" charset="-78"/>
              </a:rPr>
              <a:t>و </a:t>
            </a:r>
            <a:r>
              <a:rPr lang="ar-SA" dirty="0" smtClean="0">
                <a:solidFill>
                  <a:schemeClr val="tx1"/>
                </a:solidFill>
                <a:cs typeface="B Homa" panose="00000400000000000000" pitchFamily="2" charset="-78"/>
              </a:rPr>
              <a:t>یک </a:t>
            </a:r>
            <a:r>
              <a:rPr lang="ar-SA" dirty="0">
                <a:solidFill>
                  <a:schemeClr val="tx1"/>
                </a:solidFill>
                <a:cs typeface="B Homa" panose="00000400000000000000" pitchFamily="2" charset="-78"/>
              </a:rPr>
              <a:t>پیاده </a:t>
            </a:r>
            <a:r>
              <a:rPr lang="ar-SA" dirty="0" smtClean="0">
                <a:solidFill>
                  <a:schemeClr val="tx1"/>
                </a:solidFill>
                <a:cs typeface="B Homa" panose="00000400000000000000" pitchFamily="2" charset="-78"/>
              </a:rPr>
              <a:t>روی </a:t>
            </a:r>
            <a:r>
              <a:rPr lang="ar-SA" dirty="0">
                <a:solidFill>
                  <a:schemeClr val="tx1"/>
                </a:solidFill>
                <a:cs typeface="B Homa" panose="00000400000000000000" pitchFamily="2" charset="-78"/>
              </a:rPr>
              <a:t>سرپوشیده برای محافظت پیاده ها در مقابل باد و </a:t>
            </a:r>
            <a:r>
              <a:rPr lang="ar-SA" dirty="0" smtClean="0">
                <a:solidFill>
                  <a:schemeClr val="tx1"/>
                </a:solidFill>
                <a:cs typeface="B Homa" panose="00000400000000000000" pitchFamily="2" charset="-78"/>
              </a:rPr>
              <a:t>باران</a:t>
            </a:r>
            <a:r>
              <a:rPr lang="fa-IR" dirty="0">
                <a:solidFill>
                  <a:schemeClr val="tx1"/>
                </a:solidFill>
                <a:cs typeface="B Homa" panose="00000400000000000000" pitchFamily="2" charset="-78"/>
              </a:rPr>
              <a:t> </a:t>
            </a:r>
            <a:r>
              <a:rPr lang="fa-IR" dirty="0" smtClean="0">
                <a:solidFill>
                  <a:schemeClr val="tx1"/>
                </a:solidFill>
                <a:cs typeface="B Homa" panose="00000400000000000000" pitchFamily="2" charset="-78"/>
              </a:rPr>
              <a:t>و مدارس ابتدایی و دبیرستان که آموزشی </a:t>
            </a:r>
            <a:r>
              <a:rPr lang="fa-IR" dirty="0">
                <a:solidFill>
                  <a:schemeClr val="tx1"/>
                </a:solidFill>
                <a:cs typeface="B Homa" panose="00000400000000000000" pitchFamily="2" charset="-78"/>
              </a:rPr>
              <a:t>که در این دبیرستانها داده می شود باید </a:t>
            </a:r>
            <a:r>
              <a:rPr lang="fa-IR" b="1" dirty="0">
                <a:solidFill>
                  <a:srgbClr val="C00000"/>
                </a:solidFill>
                <a:cs typeface="B Homa" panose="00000400000000000000" pitchFamily="2" charset="-78"/>
              </a:rPr>
              <a:t>پاسخگوی نیازهای یک شهر صنعتی </a:t>
            </a:r>
            <a:r>
              <a:rPr lang="fa-IR" dirty="0" smtClean="0">
                <a:solidFill>
                  <a:schemeClr val="tx1"/>
                </a:solidFill>
                <a:cs typeface="B Homa" panose="00000400000000000000" pitchFamily="2" charset="-78"/>
              </a:rPr>
              <a:t>باشد.</a:t>
            </a:r>
            <a:endParaRPr lang="en-US" dirty="0">
              <a:solidFill>
                <a:schemeClr val="tx1"/>
              </a:solidFill>
              <a:cs typeface="B Homa" panose="00000400000000000000" pitchFamily="2" charset="-78"/>
            </a:endParaRPr>
          </a:p>
          <a:p>
            <a:pPr algn="justLow" rtl="1">
              <a:lnSpc>
                <a:spcPct val="100000"/>
              </a:lnSpc>
            </a:pPr>
            <a:endParaRPr lang="en-US" dirty="0">
              <a:solidFill>
                <a:schemeClr val="tx1"/>
              </a:solidFill>
              <a:cs typeface="B Homa" panose="00000400000000000000" pitchFamily="2" charset="-78"/>
            </a:endParaRPr>
          </a:p>
        </p:txBody>
      </p:sp>
    </p:spTree>
    <p:extLst>
      <p:ext uri="{BB962C8B-B14F-4D97-AF65-F5344CB8AC3E}">
        <p14:creationId xmlns:p14="http://schemas.microsoft.com/office/powerpoint/2010/main" val="784452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38900" y="885825"/>
            <a:ext cx="4716780" cy="556260"/>
          </a:xfrm>
        </p:spPr>
        <p:txBody>
          <a:bodyPr>
            <a:noAutofit/>
          </a:bodyPr>
          <a:lstStyle/>
          <a:p>
            <a:pPr algn="r" rtl="1"/>
            <a:r>
              <a:rPr lang="fa-IR" altLang="en-US" sz="3600" b="1" i="1" dirty="0" smtClean="0">
                <a:solidFill>
                  <a:schemeClr val="tx1">
                    <a:lumMod val="65000"/>
                    <a:lumOff val="35000"/>
                  </a:schemeClr>
                </a:solidFill>
                <a:effectLst>
                  <a:outerShdw blurRad="38100" dist="38100" dir="2700000" algn="tl">
                    <a:srgbClr val="000000">
                      <a:alpha val="43137"/>
                    </a:srgbClr>
                  </a:outerShdw>
                </a:effectLst>
                <a:cs typeface="B Homa" panose="00000400000000000000" pitchFamily="2" charset="-78"/>
              </a:rPr>
              <a:t>شرایط </a:t>
            </a:r>
            <a:r>
              <a:rPr lang="fa-IR" altLang="en-US" sz="3600" b="1" i="1" dirty="0">
                <a:solidFill>
                  <a:schemeClr val="tx1">
                    <a:lumMod val="65000"/>
                    <a:lumOff val="35000"/>
                  </a:schemeClr>
                </a:solidFill>
                <a:effectLst>
                  <a:outerShdw blurRad="38100" dist="38100" dir="2700000" algn="tl">
                    <a:srgbClr val="000000">
                      <a:alpha val="43137"/>
                    </a:srgbClr>
                  </a:outerShdw>
                </a:effectLst>
                <a:cs typeface="B Homa" panose="00000400000000000000" pitchFamily="2" charset="-78"/>
              </a:rPr>
              <a:t>اجتماعی شهر صنعتی</a:t>
            </a:r>
            <a:endParaRPr lang="en-US" sz="3600" b="1" dirty="0">
              <a:solidFill>
                <a:schemeClr val="tx1">
                  <a:lumMod val="65000"/>
                  <a:lumOff val="35000"/>
                </a:schemeClr>
              </a:solidFill>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p:txBody>
          <a:bodyPr>
            <a:normAutofit/>
          </a:bodyPr>
          <a:lstStyle/>
          <a:p>
            <a:pPr marL="0" indent="0" algn="justLow" rtl="1">
              <a:lnSpc>
                <a:spcPct val="100000"/>
              </a:lnSpc>
              <a:buNone/>
            </a:pPr>
            <a:r>
              <a:rPr lang="fa-IR" sz="2400" dirty="0" smtClean="0">
                <a:cs typeface="B Homa" panose="00000400000000000000" pitchFamily="2" charset="-78"/>
              </a:rPr>
              <a:t>- </a:t>
            </a:r>
            <a:r>
              <a:rPr lang="en-US" sz="2400" dirty="0" smtClean="0">
                <a:cs typeface="B Homa" panose="00000400000000000000" pitchFamily="2" charset="-78"/>
              </a:rPr>
              <a:t> </a:t>
            </a:r>
            <a:r>
              <a:rPr lang="fa-IR" sz="2400" dirty="0" smtClean="0">
                <a:cs typeface="B Homa" panose="00000400000000000000" pitchFamily="2" charset="-78"/>
              </a:rPr>
              <a:t>گارنیه معتقد </a:t>
            </a:r>
            <a:r>
              <a:rPr lang="fa-IR" sz="2400" dirty="0">
                <a:cs typeface="B Homa" panose="00000400000000000000" pitchFamily="2" charset="-78"/>
              </a:rPr>
              <a:t>بود نیازی به </a:t>
            </a:r>
            <a:r>
              <a:rPr lang="fa-IR" sz="2400" dirty="0" smtClean="0">
                <a:cs typeface="B Homa" panose="00000400000000000000" pitchFamily="2" charset="-78"/>
              </a:rPr>
              <a:t>سربازخانه ،اداره </a:t>
            </a:r>
            <a:r>
              <a:rPr lang="fa-IR" sz="2400" dirty="0">
                <a:cs typeface="B Homa" panose="00000400000000000000" pitchFamily="2" charset="-78"/>
              </a:rPr>
              <a:t>ی پلیس </a:t>
            </a:r>
            <a:r>
              <a:rPr lang="fa-IR" sz="2400" dirty="0" smtClean="0">
                <a:cs typeface="B Homa" panose="00000400000000000000" pitchFamily="2" charset="-78"/>
              </a:rPr>
              <a:t>، زندان،کلیسا </a:t>
            </a:r>
            <a:r>
              <a:rPr lang="fa-IR" sz="2400" dirty="0">
                <a:cs typeface="B Homa" panose="00000400000000000000" pitchFamily="2" charset="-78"/>
              </a:rPr>
              <a:t>، </a:t>
            </a:r>
            <a:r>
              <a:rPr lang="fa-IR" sz="2400" u="sng" dirty="0">
                <a:cs typeface="B Homa" panose="00000400000000000000" pitchFamily="2" charset="-78"/>
              </a:rPr>
              <a:t>نیست</a:t>
            </a:r>
            <a:r>
              <a:rPr lang="fa-IR" sz="2400" dirty="0" smtClean="0">
                <a:cs typeface="B Homa" panose="00000400000000000000" pitchFamily="2" charset="-78"/>
              </a:rPr>
              <a:t>.</a:t>
            </a:r>
          </a:p>
          <a:p>
            <a:pPr marL="0" indent="0" algn="justLow" rtl="1">
              <a:lnSpc>
                <a:spcPct val="100000"/>
              </a:lnSpc>
              <a:buNone/>
            </a:pPr>
            <a:r>
              <a:rPr lang="fa-IR" sz="2400" dirty="0" smtClean="0">
                <a:cs typeface="B Homa" panose="00000400000000000000" pitchFamily="2" charset="-78"/>
              </a:rPr>
              <a:t>به اعتقاد او شهر صنعتی یک شهر قرن بیستم متکی بر اصول سوسیالیستی است که وقتی با این اصول اداره شود دیگر هیچ گونه ناهنجاری های اجتماعی یا دزد و جانی </a:t>
            </a:r>
            <a:r>
              <a:rPr lang="fa-IR" sz="2400" u="sng" dirty="0" smtClean="0">
                <a:cs typeface="B Homa" panose="00000400000000000000" pitchFamily="2" charset="-78"/>
              </a:rPr>
              <a:t>نخواهد داشت</a:t>
            </a:r>
            <a:r>
              <a:rPr lang="fa-IR" sz="2400" dirty="0" smtClean="0">
                <a:cs typeface="B Homa" panose="00000400000000000000" pitchFamily="2" charset="-78"/>
              </a:rPr>
              <a:t>.</a:t>
            </a:r>
            <a:endParaRPr lang="en-US" sz="2400" dirty="0">
              <a:cs typeface="B Homa" panose="00000400000000000000" pitchFamily="2" charset="-78"/>
            </a:endParaRPr>
          </a:p>
          <a:p>
            <a:pPr marL="0" indent="0" algn="justLow" rtl="1">
              <a:lnSpc>
                <a:spcPct val="100000"/>
              </a:lnSpc>
              <a:buNone/>
              <a:defRPr/>
            </a:pPr>
            <a:r>
              <a:rPr lang="fa-IR" sz="2400" dirty="0" smtClean="0">
                <a:cs typeface="B Homa" panose="00000400000000000000" pitchFamily="2" charset="-78"/>
              </a:rPr>
              <a:t>- در </a:t>
            </a:r>
            <a:r>
              <a:rPr lang="fa-IR" sz="2400" dirty="0">
                <a:cs typeface="B Homa" panose="00000400000000000000" pitchFamily="2" charset="-78"/>
              </a:rPr>
              <a:t>این طرح، کلیه زمینها در اختیار شهرداری بوده و علاوه بر تامین آب مورد نیاز </a:t>
            </a:r>
            <a:r>
              <a:rPr lang="fa-IR" sz="2400" dirty="0" smtClean="0">
                <a:cs typeface="B Homa" panose="00000400000000000000" pitchFamily="2" charset="-78"/>
              </a:rPr>
              <a:t>مردم، تهیه </a:t>
            </a:r>
            <a:r>
              <a:rPr lang="fa-IR" sz="2400" dirty="0">
                <a:cs typeface="B Homa" panose="00000400000000000000" pitchFamily="2" charset="-78"/>
              </a:rPr>
              <a:t>نان، گوشت، شیر و دارو نیز به تشکیلات شهرداری واگذار شده است  (</a:t>
            </a:r>
            <a:r>
              <a:rPr lang="fa-IR" sz="2400" b="1" i="1" dirty="0">
                <a:solidFill>
                  <a:srgbClr val="C00000"/>
                </a:solidFill>
                <a:effectLst>
                  <a:outerShdw blurRad="38100" dist="38100" dir="2700000" algn="tl">
                    <a:srgbClr val="C0C0C0"/>
                  </a:outerShdw>
                </a:effectLst>
                <a:cs typeface="B Homa" panose="00000400000000000000" pitchFamily="2" charset="-78"/>
              </a:rPr>
              <a:t>مالکیت </a:t>
            </a:r>
            <a:r>
              <a:rPr lang="fa-IR" sz="2400" b="1" i="1" dirty="0" smtClean="0">
                <a:solidFill>
                  <a:srgbClr val="C00000"/>
                </a:solidFill>
                <a:effectLst>
                  <a:outerShdw blurRad="38100" dist="38100" dir="2700000" algn="tl">
                    <a:srgbClr val="C0C0C0"/>
                  </a:outerShdw>
                </a:effectLst>
                <a:cs typeface="B Homa" panose="00000400000000000000" pitchFamily="2" charset="-78"/>
              </a:rPr>
              <a:t>عمومی</a:t>
            </a:r>
            <a:r>
              <a:rPr lang="fa-IR" sz="2400" dirty="0" smtClean="0">
                <a:cs typeface="B Homa" panose="00000400000000000000" pitchFamily="2" charset="-78"/>
              </a:rPr>
              <a:t>)</a:t>
            </a:r>
            <a:endParaRPr lang="fa-IR" sz="2400" dirty="0">
              <a:cs typeface="B Homa" panose="00000400000000000000" pitchFamily="2" charset="-78"/>
            </a:endParaRPr>
          </a:p>
          <a:p>
            <a:pPr marL="0" indent="0" algn="justLow" rtl="1">
              <a:lnSpc>
                <a:spcPct val="100000"/>
              </a:lnSpc>
              <a:buNone/>
              <a:defRPr/>
            </a:pPr>
            <a:r>
              <a:rPr lang="fa-IR" sz="2400" dirty="0" smtClean="0">
                <a:cs typeface="B Homa" panose="00000400000000000000" pitchFamily="2" charset="-78"/>
              </a:rPr>
              <a:t>- مهمترین </a:t>
            </a:r>
            <a:r>
              <a:rPr lang="fa-IR" sz="2400" dirty="0">
                <a:cs typeface="B Homa" panose="00000400000000000000" pitchFamily="2" charset="-78"/>
              </a:rPr>
              <a:t>نکته ی این طرح،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برابری طبقات اجتماعی </a:t>
            </a:r>
            <a:r>
              <a:rPr lang="fa-IR" sz="2400" dirty="0">
                <a:cs typeface="B Homa" panose="00000400000000000000" pitchFamily="2" charset="-78"/>
              </a:rPr>
              <a:t>در کل جمعیت شهر بود</a:t>
            </a:r>
            <a:r>
              <a:rPr lang="fa-IR" sz="2400" dirty="0" smtClean="0">
                <a:cs typeface="B Homa" panose="00000400000000000000" pitchFamily="2" charset="-78"/>
              </a:rPr>
              <a:t>.</a:t>
            </a:r>
            <a:endParaRPr lang="en-US" sz="2400" dirty="0">
              <a:cs typeface="B Homa" panose="00000400000000000000" pitchFamily="2" charset="-78"/>
            </a:endParaRPr>
          </a:p>
        </p:txBody>
      </p:sp>
    </p:spTree>
    <p:extLst>
      <p:ext uri="{BB962C8B-B14F-4D97-AF65-F5344CB8AC3E}">
        <p14:creationId xmlns:p14="http://schemas.microsoft.com/office/powerpoint/2010/main" val="22930410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05250" y="628650"/>
            <a:ext cx="7250430" cy="784860"/>
          </a:xfrm>
        </p:spPr>
        <p:txBody>
          <a:bodyPr>
            <a:normAutofit/>
          </a:bodyPr>
          <a:lstStyle/>
          <a:p>
            <a:pPr algn="r" rtl="1"/>
            <a:r>
              <a:rPr lang="fa-IR" sz="3600" b="1" i="1" dirty="0">
                <a:solidFill>
                  <a:schemeClr val="tx1"/>
                </a:solidFill>
                <a:effectLst>
                  <a:outerShdw blurRad="38100" dist="38100" dir="2700000" algn="tl">
                    <a:srgbClr val="000000">
                      <a:alpha val="43137"/>
                    </a:srgbClr>
                  </a:outerShdw>
                </a:effectLst>
                <a:cs typeface="B Homa" panose="00000400000000000000" pitchFamily="2" charset="-78"/>
              </a:rPr>
              <a:t>تأثیر گارنیه بر روند شهرسازی قرن بیستم</a:t>
            </a:r>
            <a:r>
              <a:rPr lang="en-US" sz="3600" b="1" i="1" dirty="0">
                <a:solidFill>
                  <a:schemeClr val="tx1"/>
                </a:solidFill>
                <a:effectLst>
                  <a:outerShdw blurRad="38100" dist="38100" dir="2700000" algn="tl">
                    <a:srgbClr val="000000">
                      <a:alpha val="43137"/>
                    </a:srgbClr>
                  </a:outerShdw>
                </a:effectLst>
                <a:cs typeface="B Homa" panose="00000400000000000000" pitchFamily="2" charset="-78"/>
              </a:rPr>
              <a:t> </a:t>
            </a:r>
          </a:p>
        </p:txBody>
      </p:sp>
      <p:sp>
        <p:nvSpPr>
          <p:cNvPr id="3" name="Content Placeholder 2"/>
          <p:cNvSpPr>
            <a:spLocks noGrp="1"/>
          </p:cNvSpPr>
          <p:nvPr>
            <p:ph idx="1"/>
          </p:nvPr>
        </p:nvSpPr>
        <p:spPr>
          <a:xfrm>
            <a:off x="1097280" y="1721318"/>
            <a:ext cx="10058400" cy="5136682"/>
          </a:xfrm>
        </p:spPr>
        <p:txBody>
          <a:bodyPr>
            <a:noAutofit/>
          </a:bodyPr>
          <a:lstStyle/>
          <a:p>
            <a:pPr algn="justLow" rtl="1">
              <a:lnSpc>
                <a:spcPct val="100000"/>
              </a:lnSpc>
            </a:pPr>
            <a:r>
              <a:rPr lang="fa-IR" dirty="0" smtClean="0">
                <a:solidFill>
                  <a:schemeClr val="tx1"/>
                </a:solidFill>
                <a:cs typeface="B Homa" panose="00000400000000000000" pitchFamily="2" charset="-78"/>
              </a:rPr>
              <a:t>- گارنیه </a:t>
            </a:r>
            <a:r>
              <a:rPr lang="fa-IR" dirty="0">
                <a:solidFill>
                  <a:schemeClr val="tx1"/>
                </a:solidFill>
                <a:cs typeface="B Homa" panose="00000400000000000000" pitchFamily="2" charset="-78"/>
              </a:rPr>
              <a:t>اعتقاد داشت این طرح ، یک طرح نهایی و کامل برای اکثر شهرهای قرن بیستم </a:t>
            </a:r>
            <a:r>
              <a:rPr lang="fa-IR" dirty="0" smtClean="0">
                <a:solidFill>
                  <a:schemeClr val="tx1"/>
                </a:solidFill>
                <a:cs typeface="B Homa" panose="00000400000000000000" pitchFamily="2" charset="-78"/>
              </a:rPr>
              <a:t>است</a:t>
            </a:r>
            <a:endParaRPr lang="en-US" dirty="0" smtClean="0">
              <a:solidFill>
                <a:schemeClr val="tx1"/>
              </a:solidFill>
              <a:cs typeface="B Homa" panose="00000400000000000000" pitchFamily="2" charset="-78"/>
            </a:endParaRPr>
          </a:p>
          <a:p>
            <a:pPr algn="justLow" rtl="1">
              <a:lnSpc>
                <a:spcPct val="100000"/>
              </a:lnSpc>
            </a:pPr>
            <a:r>
              <a:rPr lang="fa-IR" dirty="0">
                <a:solidFill>
                  <a:schemeClr val="tx1"/>
                </a:solidFill>
                <a:cs typeface="B Homa" panose="00000400000000000000" pitchFamily="2" charset="-78"/>
              </a:rPr>
              <a:t>- </a:t>
            </a:r>
            <a:r>
              <a:rPr lang="fa-IR" dirty="0" smtClean="0">
                <a:solidFill>
                  <a:schemeClr val="tx1"/>
                </a:solidFill>
                <a:cs typeface="B Homa" panose="00000400000000000000" pitchFamily="2" charset="-78"/>
              </a:rPr>
              <a:t>این طرح جزو </a:t>
            </a:r>
            <a:r>
              <a:rPr lang="fa-IR" dirty="0">
                <a:solidFill>
                  <a:schemeClr val="tx1"/>
                </a:solidFill>
                <a:cs typeface="B Homa" panose="00000400000000000000" pitchFamily="2" charset="-78"/>
              </a:rPr>
              <a:t>اولين طرح ها پس از انقلاب صنعتي است كـه بـه </a:t>
            </a:r>
            <a:r>
              <a:rPr lang="fa-IR" b="1" i="1" dirty="0">
                <a:solidFill>
                  <a:srgbClr val="C00000"/>
                </a:solidFill>
                <a:effectLst>
                  <a:outerShdw blurRad="38100" dist="38100" dir="2700000" algn="tl">
                    <a:srgbClr val="000000">
                      <a:alpha val="43137"/>
                    </a:srgbClr>
                  </a:outerShdw>
                </a:effectLst>
                <a:cs typeface="B Homa" panose="00000400000000000000" pitchFamily="2" charset="-78"/>
              </a:rPr>
              <a:t>عـابران پياده </a:t>
            </a:r>
            <a:r>
              <a:rPr lang="fa-IR" dirty="0">
                <a:solidFill>
                  <a:schemeClr val="tx1"/>
                </a:solidFill>
                <a:cs typeface="B Homa" panose="00000400000000000000" pitchFamily="2" charset="-78"/>
              </a:rPr>
              <a:t>توجه نشان داده </a:t>
            </a:r>
            <a:r>
              <a:rPr lang="fa-IR" dirty="0" smtClean="0">
                <a:solidFill>
                  <a:schemeClr val="tx1"/>
                </a:solidFill>
                <a:cs typeface="B Homa" panose="00000400000000000000" pitchFamily="2" charset="-78"/>
              </a:rPr>
              <a:t>است</a:t>
            </a:r>
            <a:endParaRPr lang="fa-IR" dirty="0">
              <a:solidFill>
                <a:schemeClr val="tx1"/>
              </a:solidFill>
              <a:cs typeface="B Homa" panose="00000400000000000000" pitchFamily="2" charset="-78"/>
            </a:endParaRPr>
          </a:p>
          <a:p>
            <a:pPr algn="justLow" rtl="1">
              <a:lnSpc>
                <a:spcPct val="100000"/>
              </a:lnSpc>
            </a:pPr>
            <a:r>
              <a:rPr lang="fa-IR" dirty="0" smtClean="0">
                <a:solidFill>
                  <a:schemeClr val="tx1"/>
                </a:solidFill>
                <a:cs typeface="B Homa" panose="00000400000000000000" pitchFamily="2" charset="-78"/>
              </a:rPr>
              <a:t>- گارنیه </a:t>
            </a:r>
            <a:r>
              <a:rPr lang="fa-IR" dirty="0">
                <a:solidFill>
                  <a:schemeClr val="tx1"/>
                </a:solidFill>
                <a:cs typeface="B Homa" panose="00000400000000000000" pitchFamily="2" charset="-78"/>
              </a:rPr>
              <a:t>تحولی در چشم انداز شهری پدید آورد که </a:t>
            </a:r>
            <a:r>
              <a:rPr lang="fa-IR" dirty="0" smtClean="0">
                <a:solidFill>
                  <a:schemeClr val="tx1"/>
                </a:solidFill>
                <a:cs typeface="B Homa" panose="00000400000000000000" pitchFamily="2" charset="-78"/>
              </a:rPr>
              <a:t>عمدتا از </a:t>
            </a:r>
            <a:r>
              <a:rPr lang="fa-IR" dirty="0">
                <a:solidFill>
                  <a:schemeClr val="tx1"/>
                </a:solidFill>
                <a:cs typeface="B Homa" panose="00000400000000000000" pitchFamily="2" charset="-78"/>
              </a:rPr>
              <a:t>لحاظ محتوایی </a:t>
            </a:r>
            <a:r>
              <a:rPr lang="fa-IR" b="1" i="1" dirty="0">
                <a:solidFill>
                  <a:srgbClr val="C00000"/>
                </a:solidFill>
                <a:effectLst>
                  <a:outerShdw blurRad="38100" dist="38100" dir="2700000" algn="tl">
                    <a:srgbClr val="000000">
                      <a:alpha val="43137"/>
                    </a:srgbClr>
                  </a:outerShdw>
                </a:effectLst>
                <a:cs typeface="B Homa" panose="00000400000000000000" pitchFamily="2" charset="-78"/>
              </a:rPr>
              <a:t>اصول برنامه ریزی شهری در جنبش مدرنیسم </a:t>
            </a:r>
            <a:r>
              <a:rPr lang="fa-IR" dirty="0">
                <a:solidFill>
                  <a:schemeClr val="tx1"/>
                </a:solidFill>
                <a:cs typeface="B Homa" panose="00000400000000000000" pitchFamily="2" charset="-78"/>
              </a:rPr>
              <a:t>تلقی شد: </a:t>
            </a:r>
            <a:endParaRPr lang="fa-IR" dirty="0" smtClean="0">
              <a:solidFill>
                <a:schemeClr val="tx1"/>
              </a:solidFill>
              <a:cs typeface="B Homa" panose="00000400000000000000" pitchFamily="2" charset="-78"/>
            </a:endParaRPr>
          </a:p>
          <a:p>
            <a:pPr algn="justLow" rtl="1">
              <a:lnSpc>
                <a:spcPct val="100000"/>
              </a:lnSpc>
            </a:pPr>
            <a:r>
              <a:rPr lang="fa-IR" i="1" u="sng" dirty="0" smtClean="0">
                <a:solidFill>
                  <a:schemeClr val="tx1"/>
                </a:solidFill>
                <a:effectLst>
                  <a:outerShdw blurRad="38100" dist="38100" dir="2700000" algn="tl">
                    <a:srgbClr val="C0C0C0"/>
                  </a:outerShdw>
                </a:effectLst>
                <a:cs typeface="B Homa" panose="00000400000000000000" pitchFamily="2" charset="-78"/>
              </a:rPr>
              <a:t>وجه </a:t>
            </a:r>
            <a:r>
              <a:rPr lang="fa-IR" i="1" u="sng" dirty="0">
                <a:solidFill>
                  <a:schemeClr val="tx1"/>
                </a:solidFill>
                <a:effectLst>
                  <a:outerShdw blurRad="38100" dist="38100" dir="2700000" algn="tl">
                    <a:srgbClr val="C0C0C0"/>
                  </a:outerShdw>
                </a:effectLst>
                <a:cs typeface="B Homa" panose="00000400000000000000" pitchFamily="2" charset="-78"/>
              </a:rPr>
              <a:t>تمایز آشکار بین انواع عملکردها، سکونت، کار، اوقات فراغت، حمل و نقل و تقسیم بندی حرکت سواره و پیاده با پیش بینی تونل های زیرزمینی و مسیرهای ترافیک </a:t>
            </a:r>
            <a:r>
              <a:rPr lang="fa-IR" i="1" u="sng" dirty="0" smtClean="0">
                <a:solidFill>
                  <a:schemeClr val="tx1"/>
                </a:solidFill>
                <a:effectLst>
                  <a:outerShdw blurRad="38100" dist="38100" dir="2700000" algn="tl">
                    <a:srgbClr val="C0C0C0"/>
                  </a:outerShdw>
                </a:effectLst>
                <a:cs typeface="B Homa" panose="00000400000000000000" pitchFamily="2" charset="-78"/>
              </a:rPr>
              <a:t>عمومی</a:t>
            </a:r>
          </a:p>
          <a:p>
            <a:pPr algn="justLow" rtl="1">
              <a:lnSpc>
                <a:spcPct val="100000"/>
              </a:lnSpc>
            </a:pPr>
            <a:r>
              <a:rPr lang="fa-IR" dirty="0">
                <a:solidFill>
                  <a:schemeClr val="tx1"/>
                </a:solidFill>
                <a:cs typeface="B Homa" panose="00000400000000000000" pitchFamily="2" charset="-78"/>
              </a:rPr>
              <a:t>- </a:t>
            </a:r>
            <a:r>
              <a:rPr lang="ar-SA" dirty="0">
                <a:solidFill>
                  <a:schemeClr val="tx1"/>
                </a:solidFill>
                <a:cs typeface="B Homa" panose="00000400000000000000" pitchFamily="2" charset="-78"/>
              </a:rPr>
              <a:t>در دوره ای که نظریه های شهر سازی چندان از یادآوری های قرون وسطایی کامیلو</a:t>
            </a:r>
            <a:r>
              <a:rPr lang="fa-IR" dirty="0">
                <a:solidFill>
                  <a:schemeClr val="tx1"/>
                </a:solidFill>
                <a:cs typeface="B Homa" panose="00000400000000000000" pitchFamily="2" charset="-78"/>
              </a:rPr>
              <a:t>س</a:t>
            </a:r>
            <a:r>
              <a:rPr lang="ar-SA" dirty="0">
                <a:solidFill>
                  <a:schemeClr val="tx1"/>
                </a:solidFill>
                <a:cs typeface="B Homa" panose="00000400000000000000" pitchFamily="2" charset="-78"/>
              </a:rPr>
              <a:t>یته</a:t>
            </a:r>
            <a:r>
              <a:rPr lang="fa-IR" dirty="0">
                <a:solidFill>
                  <a:schemeClr val="tx1"/>
                </a:solidFill>
                <a:cs typeface="B Homa" panose="00000400000000000000" pitchFamily="2" charset="-78"/>
              </a:rPr>
              <a:t> </a:t>
            </a:r>
            <a:r>
              <a:rPr lang="ar-SA" dirty="0">
                <a:solidFill>
                  <a:schemeClr val="tx1"/>
                </a:solidFill>
                <a:cs typeface="B Homa" panose="00000400000000000000" pitchFamily="2" charset="-78"/>
              </a:rPr>
              <a:t>فراتر نرفته بود، گارنیه تصور انقلابی از شهر پدید آورد که همه عناصر ضروری</a:t>
            </a:r>
            <a:r>
              <a:rPr lang="ar-SA" b="1" i="1" dirty="0">
                <a:solidFill>
                  <a:srgbClr val="C00000"/>
                </a:solidFill>
                <a:effectLst>
                  <a:outerShdw blurRad="38100" dist="38100" dir="2700000" algn="tl">
                    <a:srgbClr val="000000">
                      <a:alpha val="43137"/>
                    </a:srgbClr>
                  </a:outerShdw>
                </a:effectLst>
                <a:cs typeface="B Homa" panose="00000400000000000000" pitchFamily="2" charset="-78"/>
              </a:rPr>
              <a:t> </a:t>
            </a:r>
            <a:r>
              <a:rPr lang="fa-IR" b="1" i="1" dirty="0">
                <a:solidFill>
                  <a:srgbClr val="C00000"/>
                </a:solidFill>
                <a:effectLst>
                  <a:outerShdw blurRad="38100" dist="38100" dir="2700000" algn="tl">
                    <a:srgbClr val="000000">
                      <a:alpha val="43137"/>
                    </a:srgbClr>
                  </a:outerShdw>
                </a:effectLst>
                <a:cs typeface="B Homa" panose="00000400000000000000" pitchFamily="2" charset="-78"/>
              </a:rPr>
              <a:t>طراحی شهری </a:t>
            </a:r>
            <a:r>
              <a:rPr lang="ar-SA" b="1" i="1" dirty="0">
                <a:solidFill>
                  <a:srgbClr val="C00000"/>
                </a:solidFill>
                <a:effectLst>
                  <a:outerShdw blurRad="38100" dist="38100" dir="2700000" algn="tl">
                    <a:srgbClr val="000000">
                      <a:alpha val="43137"/>
                    </a:srgbClr>
                  </a:outerShdw>
                </a:effectLst>
                <a:cs typeface="B Homa" panose="00000400000000000000" pitchFamily="2" charset="-78"/>
              </a:rPr>
              <a:t>خرد گرایانه </a:t>
            </a:r>
            <a:r>
              <a:rPr lang="ar-SA" dirty="0">
                <a:solidFill>
                  <a:schemeClr val="tx1"/>
                </a:solidFill>
                <a:cs typeface="B Homa" panose="00000400000000000000" pitchFamily="2" charset="-78"/>
              </a:rPr>
              <a:t>را در بر داشت. جنبه های نظری اصول </a:t>
            </a:r>
            <a:r>
              <a:rPr lang="ar-SA" dirty="0" smtClean="0">
                <a:solidFill>
                  <a:schemeClr val="tx1"/>
                </a:solidFill>
                <a:cs typeface="B Homa" panose="00000400000000000000" pitchFamily="2" charset="-78"/>
              </a:rPr>
              <a:t>شهرسازی </a:t>
            </a:r>
            <a:r>
              <a:rPr lang="ar-SA" dirty="0">
                <a:solidFill>
                  <a:schemeClr val="tx1"/>
                </a:solidFill>
                <a:cs typeface="B Homa" panose="00000400000000000000" pitchFamily="2" charset="-78"/>
              </a:rPr>
              <a:t>گارنیه در </a:t>
            </a:r>
            <a:r>
              <a:rPr lang="ar-SA" b="1" i="1" dirty="0">
                <a:solidFill>
                  <a:srgbClr val="C00000"/>
                </a:solidFill>
                <a:effectLst>
                  <a:outerShdw blurRad="38100" dist="38100" dir="2700000" algn="tl">
                    <a:srgbClr val="000000">
                      <a:alpha val="43137"/>
                    </a:srgbClr>
                  </a:outerShdw>
                </a:effectLst>
                <a:cs typeface="B Homa" panose="00000400000000000000" pitchFamily="2" charset="-78"/>
              </a:rPr>
              <a:t>گنگره بین المللی معماری مدرن</a:t>
            </a:r>
            <a:r>
              <a:rPr lang="en-US" b="1" i="1" dirty="0">
                <a:solidFill>
                  <a:srgbClr val="C00000"/>
                </a:solidFill>
                <a:effectLst>
                  <a:outerShdw blurRad="38100" dist="38100" dir="2700000" algn="tl">
                    <a:srgbClr val="000000">
                      <a:alpha val="43137"/>
                    </a:srgbClr>
                  </a:outerShdw>
                </a:effectLst>
                <a:cs typeface="B Homa" panose="00000400000000000000" pitchFamily="2" charset="-78"/>
              </a:rPr>
              <a:t> (CIAM )</a:t>
            </a:r>
            <a:r>
              <a:rPr lang="en-US" dirty="0">
                <a:solidFill>
                  <a:schemeClr val="tx1"/>
                </a:solidFill>
                <a:cs typeface="B Homa" panose="00000400000000000000" pitchFamily="2" charset="-78"/>
              </a:rPr>
              <a:t> </a:t>
            </a:r>
            <a:r>
              <a:rPr lang="ar-SA" dirty="0">
                <a:solidFill>
                  <a:schemeClr val="tx1"/>
                </a:solidFill>
                <a:cs typeface="B Homa" panose="00000400000000000000" pitchFamily="2" charset="-78"/>
              </a:rPr>
              <a:t>تکمیل شد و تاثیرات نهایی آن در </a:t>
            </a:r>
            <a:r>
              <a:rPr lang="ar-SA" b="1" i="1" dirty="0">
                <a:solidFill>
                  <a:srgbClr val="C00000"/>
                </a:solidFill>
                <a:effectLst>
                  <a:outerShdw blurRad="38100" dist="38100" dir="2700000" algn="tl">
                    <a:srgbClr val="000000">
                      <a:alpha val="43137"/>
                    </a:srgbClr>
                  </a:outerShdw>
                </a:effectLst>
                <a:cs typeface="B Homa" panose="00000400000000000000" pitchFamily="2" charset="-78"/>
              </a:rPr>
              <a:t>منشور آتن </a:t>
            </a:r>
            <a:r>
              <a:rPr lang="ar-SA" dirty="0">
                <a:solidFill>
                  <a:schemeClr val="tx1"/>
                </a:solidFill>
                <a:cs typeface="B Homa" panose="00000400000000000000" pitchFamily="2" charset="-78"/>
              </a:rPr>
              <a:t>بازتاب یافت</a:t>
            </a:r>
            <a:r>
              <a:rPr lang="en-US" dirty="0">
                <a:solidFill>
                  <a:schemeClr val="tx1"/>
                </a:solidFill>
                <a:cs typeface="B Homa" panose="00000400000000000000" pitchFamily="2" charset="-78"/>
              </a:rPr>
              <a:t>.</a:t>
            </a:r>
          </a:p>
          <a:p>
            <a:pPr algn="justLow" rtl="1">
              <a:lnSpc>
                <a:spcPct val="100000"/>
              </a:lnSpc>
            </a:pPr>
            <a:r>
              <a:rPr lang="fa-IR" dirty="0" smtClean="0">
                <a:solidFill>
                  <a:schemeClr val="tx1"/>
                </a:solidFill>
                <a:cs typeface="B Homa" panose="00000400000000000000" pitchFamily="2" charset="-78"/>
              </a:rPr>
              <a:t>- پروژه </a:t>
            </a:r>
            <a:r>
              <a:rPr lang="fa-IR" dirty="0">
                <a:solidFill>
                  <a:schemeClr val="tx1"/>
                </a:solidFill>
                <a:cs typeface="B Homa" panose="00000400000000000000" pitchFamily="2" charset="-78"/>
              </a:rPr>
              <a:t>شهر صنعتی هم به لحاظ ایده های برنامه ریزی و هم در زمینه الگوی معمارانه، جنبش معماری مدرن را تحت تأثیر قرار داد، به عنوان نمونه در کارهای </a:t>
            </a:r>
            <a:r>
              <a:rPr lang="fa-IR" b="1" dirty="0">
                <a:solidFill>
                  <a:srgbClr val="C00000"/>
                </a:solidFill>
                <a:cs typeface="B Homa" panose="00000400000000000000" pitchFamily="2" charset="-78"/>
              </a:rPr>
              <a:t>” لوکوربوزیه" </a:t>
            </a:r>
            <a:r>
              <a:rPr lang="fa-IR" dirty="0">
                <a:solidFill>
                  <a:schemeClr val="tx1"/>
                </a:solidFill>
                <a:cs typeface="B Homa" panose="00000400000000000000" pitchFamily="2" charset="-78"/>
              </a:rPr>
              <a:t>بسیار تأثیرگذار </a:t>
            </a:r>
            <a:r>
              <a:rPr lang="fa-IR" dirty="0" smtClean="0">
                <a:solidFill>
                  <a:schemeClr val="tx1"/>
                </a:solidFill>
                <a:cs typeface="B Homa" panose="00000400000000000000" pitchFamily="2" charset="-78"/>
              </a:rPr>
              <a:t>شد.</a:t>
            </a:r>
            <a:endParaRPr lang="en-US" i="1" dirty="0" smtClean="0">
              <a:solidFill>
                <a:schemeClr val="tx1"/>
              </a:solidFill>
              <a:effectLst>
                <a:outerShdw blurRad="38100" dist="38100" dir="2700000" algn="tl">
                  <a:srgbClr val="C0C0C0"/>
                </a:outerShdw>
              </a:effectLst>
              <a:cs typeface="B Homa" panose="00000400000000000000" pitchFamily="2" charset="-78"/>
            </a:endParaRPr>
          </a:p>
          <a:p>
            <a:pPr algn="justLow" rtl="1">
              <a:lnSpc>
                <a:spcPct val="100000"/>
              </a:lnSpc>
            </a:pPr>
            <a:endParaRPr lang="en-US" dirty="0">
              <a:solidFill>
                <a:schemeClr val="tx1"/>
              </a:solidFill>
              <a:cs typeface="B Homa" panose="00000400000000000000" pitchFamily="2" charset="-78"/>
            </a:endParaRPr>
          </a:p>
          <a:p>
            <a:pPr algn="justLow" rtl="1">
              <a:lnSpc>
                <a:spcPct val="100000"/>
              </a:lnSpc>
            </a:pPr>
            <a:endParaRPr lang="en-US" dirty="0">
              <a:solidFill>
                <a:schemeClr val="tx1"/>
              </a:solidFill>
              <a:cs typeface="B Homa" panose="00000400000000000000" pitchFamily="2" charset="-78"/>
            </a:endParaRPr>
          </a:p>
          <a:p>
            <a:pPr algn="justLow" rtl="1">
              <a:lnSpc>
                <a:spcPct val="100000"/>
              </a:lnSpc>
            </a:pPr>
            <a:endParaRPr lang="en-US" dirty="0">
              <a:solidFill>
                <a:schemeClr val="tx1"/>
              </a:solidFill>
              <a:cs typeface="B Homa" panose="00000400000000000000" pitchFamily="2" charset="-78"/>
            </a:endParaRPr>
          </a:p>
        </p:txBody>
      </p:sp>
    </p:spTree>
    <p:extLst>
      <p:ext uri="{BB962C8B-B14F-4D97-AF65-F5344CB8AC3E}">
        <p14:creationId xmlns:p14="http://schemas.microsoft.com/office/powerpoint/2010/main" val="23280397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86399" y="401052"/>
            <a:ext cx="5605112" cy="806918"/>
          </a:xfrm>
        </p:spPr>
        <p:txBody>
          <a:bodyPr>
            <a:normAutofit/>
          </a:bodyPr>
          <a:lstStyle/>
          <a:p>
            <a:pPr algn="r" rtl="1"/>
            <a:r>
              <a:rPr lang="fa-IR" b="1" i="1" dirty="0">
                <a:solidFill>
                  <a:schemeClr val="tx1">
                    <a:lumMod val="65000"/>
                    <a:lumOff val="35000"/>
                  </a:schemeClr>
                </a:solidFill>
                <a:effectLst>
                  <a:outerShdw blurRad="38100" dist="38100" dir="2700000" algn="tl">
                    <a:srgbClr val="C0C0C0"/>
                  </a:outerShdw>
                </a:effectLst>
                <a:cs typeface="B Homa" panose="00000400000000000000" pitchFamily="2" charset="-78"/>
              </a:rPr>
              <a:t>تونی </a:t>
            </a:r>
            <a:r>
              <a:rPr lang="fa-IR" b="1" i="1" dirty="0" smtClean="0">
                <a:solidFill>
                  <a:schemeClr val="tx1">
                    <a:lumMod val="65000"/>
                    <a:lumOff val="35000"/>
                  </a:schemeClr>
                </a:solidFill>
                <a:effectLst>
                  <a:outerShdw blurRad="38100" dist="38100" dir="2700000" algn="tl">
                    <a:srgbClr val="C0C0C0"/>
                  </a:outerShdw>
                </a:effectLst>
                <a:cs typeface="B Homa" panose="00000400000000000000" pitchFamily="2" charset="-78"/>
              </a:rPr>
              <a:t>گارنیه (1869-1948</a:t>
            </a:r>
            <a:r>
              <a:rPr lang="fa-IR" b="1" i="1" dirty="0">
                <a:solidFill>
                  <a:schemeClr val="tx1">
                    <a:lumMod val="65000"/>
                    <a:lumOff val="35000"/>
                  </a:schemeClr>
                </a:solidFill>
                <a:effectLst>
                  <a:outerShdw blurRad="38100" dist="38100" dir="2700000" algn="tl">
                    <a:srgbClr val="C0C0C0"/>
                  </a:outerShdw>
                </a:effectLst>
                <a:cs typeface="B Homa" panose="00000400000000000000" pitchFamily="2" charset="-78"/>
              </a:rPr>
              <a:t>)</a:t>
            </a:r>
            <a:endParaRPr lang="en-US" b="1" i="1" dirty="0">
              <a:solidFill>
                <a:schemeClr val="tx1">
                  <a:lumMod val="65000"/>
                  <a:lumOff val="3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97280" y="2032836"/>
            <a:ext cx="3162300" cy="3810000"/>
          </a:xfrm>
        </p:spPr>
      </p:pic>
      <p:sp>
        <p:nvSpPr>
          <p:cNvPr id="6" name="TextBox 5"/>
          <p:cNvSpPr txBox="1"/>
          <p:nvPr/>
        </p:nvSpPr>
        <p:spPr>
          <a:xfrm>
            <a:off x="4443663" y="1784144"/>
            <a:ext cx="6801853" cy="4524315"/>
          </a:xfrm>
          <a:prstGeom prst="rect">
            <a:avLst/>
          </a:prstGeom>
          <a:noFill/>
        </p:spPr>
        <p:txBody>
          <a:bodyPr wrap="square" rtlCol="0">
            <a:spAutoFit/>
          </a:bodyPr>
          <a:lstStyle/>
          <a:p>
            <a:pPr algn="justLow" rtl="1"/>
            <a:r>
              <a:rPr lang="fa-IR" altLang="en-US" sz="2400" dirty="0" smtClean="0">
                <a:cs typeface="B Homa" panose="00000400000000000000" pitchFamily="2" charset="-78"/>
              </a:rPr>
              <a:t>تونی گارنیه در سال 1869 در لیون متولد شد ودر </a:t>
            </a:r>
            <a:r>
              <a:rPr lang="fa-IR" altLang="en-US" sz="2400" dirty="0">
                <a:cs typeface="B Homa" panose="00000400000000000000" pitchFamily="2" charset="-78"/>
              </a:rPr>
              <a:t>مدرسه ملی بوزار لیون و مدرسه بوزار پاریس تحصیل کرد و در آتلیه "ژولین گائوده" کار کرد</a:t>
            </a:r>
            <a:r>
              <a:rPr lang="fa-IR" altLang="en-US" sz="2400" dirty="0" smtClean="0">
                <a:cs typeface="B Homa" panose="00000400000000000000" pitchFamily="2" charset="-78"/>
              </a:rPr>
              <a:t>. برنده </a:t>
            </a:r>
            <a:r>
              <a:rPr lang="fa-IR" altLang="en-US" sz="2400" dirty="0">
                <a:cs typeface="B Homa" panose="00000400000000000000" pitchFamily="2" charset="-78"/>
              </a:rPr>
              <a:t>جایزه رم </a:t>
            </a:r>
            <a:r>
              <a:rPr lang="fa-IR" altLang="en-US" sz="2400" dirty="0" smtClean="0">
                <a:cs typeface="B Homa" panose="00000400000000000000" pitchFamily="2" charset="-78"/>
              </a:rPr>
              <a:t>شد و </a:t>
            </a:r>
            <a:r>
              <a:rPr lang="fa-IR" altLang="en-US" sz="2400" dirty="0">
                <a:cs typeface="B Homa" panose="00000400000000000000" pitchFamily="2" charset="-78"/>
              </a:rPr>
              <a:t>در فاصله سالهای </a:t>
            </a:r>
            <a:r>
              <a:rPr lang="fa-IR" altLang="en-US" sz="2400" dirty="0" smtClean="0">
                <a:cs typeface="B Homa" panose="00000400000000000000" pitchFamily="2" charset="-78"/>
              </a:rPr>
              <a:t>1899تا1904در </a:t>
            </a:r>
            <a:r>
              <a:rPr lang="fa-IR" altLang="en-US" sz="2400" dirty="0">
                <a:cs typeface="B Homa" panose="00000400000000000000" pitchFamily="2" charset="-78"/>
              </a:rPr>
              <a:t>رم به سر برد.</a:t>
            </a:r>
          </a:p>
          <a:p>
            <a:pPr algn="justLow" rtl="1"/>
            <a:r>
              <a:rPr lang="fa-IR" altLang="en-US" sz="2400" dirty="0">
                <a:cs typeface="B Homa" panose="00000400000000000000" pitchFamily="2" charset="-78"/>
              </a:rPr>
              <a:t>از سال 1905 تا1919به عنوان </a:t>
            </a:r>
            <a:r>
              <a:rPr lang="fa-IR" altLang="en-US" sz="2400" b="1" i="1" dirty="0">
                <a:solidFill>
                  <a:srgbClr val="C00000"/>
                </a:solidFill>
                <a:effectLst>
                  <a:outerShdw blurRad="38100" dist="38100" dir="2700000" algn="tl">
                    <a:srgbClr val="000000">
                      <a:alpha val="43137"/>
                    </a:srgbClr>
                  </a:outerShdw>
                </a:effectLst>
                <a:cs typeface="B Homa" panose="00000400000000000000" pitchFamily="2" charset="-78"/>
              </a:rPr>
              <a:t>معمار شهری </a:t>
            </a:r>
            <a:r>
              <a:rPr lang="fa-IR" altLang="en-US" sz="2400" dirty="0">
                <a:cs typeface="B Homa" panose="00000400000000000000" pitchFamily="2" charset="-78"/>
              </a:rPr>
              <a:t>در لیون فعالیت </a:t>
            </a:r>
            <a:r>
              <a:rPr lang="fa-IR" altLang="en-US" sz="2400" dirty="0" smtClean="0">
                <a:cs typeface="B Homa" panose="00000400000000000000" pitchFamily="2" charset="-78"/>
              </a:rPr>
              <a:t>داشت و </a:t>
            </a:r>
            <a:r>
              <a:rPr lang="fa-IR" altLang="en-US" sz="2400" dirty="0">
                <a:cs typeface="B Homa" panose="00000400000000000000" pitchFamily="2" charset="-78"/>
              </a:rPr>
              <a:t>سپس به تجربه شخصی پرداخت.</a:t>
            </a:r>
          </a:p>
          <a:p>
            <a:pPr algn="justLow" rtl="1"/>
            <a:r>
              <a:rPr lang="fa-IR" altLang="en-US" sz="2400" dirty="0">
                <a:cs typeface="B Homa" panose="00000400000000000000" pitchFamily="2" charset="-78"/>
              </a:rPr>
              <a:t>زمانی که در پاریس بود</a:t>
            </a:r>
            <a:r>
              <a:rPr lang="fa-IR" altLang="en-US" sz="2400" dirty="0" smtClean="0">
                <a:cs typeface="B Homa" panose="00000400000000000000" pitchFamily="2" charset="-78"/>
              </a:rPr>
              <a:t>،</a:t>
            </a:r>
            <a:r>
              <a:rPr lang="en-US" altLang="en-US" sz="2400" dirty="0" smtClean="0">
                <a:cs typeface="B Homa" panose="00000400000000000000" pitchFamily="2" charset="-78"/>
              </a:rPr>
              <a:t> </a:t>
            </a:r>
            <a:r>
              <a:rPr lang="fa-IR" altLang="en-US" sz="2400" dirty="0" smtClean="0">
                <a:cs typeface="B Homa" panose="00000400000000000000" pitchFamily="2" charset="-78"/>
              </a:rPr>
              <a:t>با </a:t>
            </a:r>
            <a:r>
              <a:rPr lang="fa-IR" altLang="en-US" sz="2400" dirty="0">
                <a:cs typeface="B Homa" panose="00000400000000000000" pitchFamily="2" charset="-78"/>
              </a:rPr>
              <a:t>محفل سوسیالیستهای ژان ژورس و امیل زولا حشر و نشر داشت .</a:t>
            </a:r>
          </a:p>
          <a:p>
            <a:pPr algn="justLow" rtl="1"/>
            <a:r>
              <a:rPr lang="fa-IR" altLang="en-US" sz="2400" dirty="0">
                <a:cs typeface="B Homa" panose="00000400000000000000" pitchFamily="2" charset="-78"/>
              </a:rPr>
              <a:t>سپس به مطالعه درباره ویلا مدیچی پرداخت که در آن به موضوعات تاریخی کمتر توجه داشت</a:t>
            </a:r>
            <a:r>
              <a:rPr lang="fa-IR" altLang="en-US" sz="2400" dirty="0" smtClean="0">
                <a:cs typeface="B Homa" panose="00000400000000000000" pitchFamily="2" charset="-78"/>
              </a:rPr>
              <a:t>، اما </a:t>
            </a:r>
            <a:r>
              <a:rPr lang="fa-IR" altLang="en-US" sz="2400" dirty="0">
                <a:cs typeface="B Homa" panose="00000400000000000000" pitchFamily="2" charset="-78"/>
              </a:rPr>
              <a:t>برداشتهای او به مثابه اثری ارزشمند در </a:t>
            </a:r>
            <a:r>
              <a:rPr lang="fa-IR" altLang="en-US" sz="2400" b="1" i="1" dirty="0">
                <a:solidFill>
                  <a:srgbClr val="C00000"/>
                </a:solidFill>
                <a:effectLst>
                  <a:outerShdw blurRad="38100" dist="38100" dir="2700000" algn="tl">
                    <a:srgbClr val="000000">
                      <a:alpha val="43137"/>
                    </a:srgbClr>
                  </a:outerShdw>
                </a:effectLst>
                <a:cs typeface="B Homa" panose="00000400000000000000" pitchFamily="2" charset="-78"/>
              </a:rPr>
              <a:t>ترکیب بندی سایت صنعتی که یکی از پروژه های بسیار مهم قرن بیستم </a:t>
            </a:r>
            <a:r>
              <a:rPr lang="fa-IR" altLang="en-US" sz="2400" dirty="0">
                <a:cs typeface="B Homa" panose="00000400000000000000" pitchFamily="2" charset="-78"/>
              </a:rPr>
              <a:t>بود مورد توجه قرار </a:t>
            </a:r>
            <a:r>
              <a:rPr lang="fa-IR" altLang="en-US" sz="2400" dirty="0" smtClean="0">
                <a:cs typeface="B Homa" panose="00000400000000000000" pitchFamily="2" charset="-78"/>
              </a:rPr>
              <a:t>گرفت</a:t>
            </a:r>
            <a:r>
              <a:rPr lang="en-US" altLang="en-US" sz="2400" dirty="0" smtClean="0">
                <a:cs typeface="B Homa" panose="00000400000000000000" pitchFamily="2" charset="-78"/>
              </a:rPr>
              <a:t>.</a:t>
            </a:r>
            <a:endParaRPr lang="en-US" sz="2400" dirty="0">
              <a:cs typeface="B Homa" panose="00000400000000000000" pitchFamily="2" charset="-78"/>
            </a:endParaRPr>
          </a:p>
        </p:txBody>
      </p:sp>
    </p:spTree>
    <p:extLst>
      <p:ext uri="{BB962C8B-B14F-4D97-AF65-F5344CB8AC3E}">
        <p14:creationId xmlns:p14="http://schemas.microsoft.com/office/powerpoint/2010/main" val="565936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199" y="1771149"/>
            <a:ext cx="9926955" cy="3753351"/>
          </a:xfrm>
        </p:spPr>
        <p:txBody>
          <a:bodyPr>
            <a:normAutofit lnSpcReduction="10000"/>
          </a:bodyPr>
          <a:lstStyle/>
          <a:p>
            <a:pPr marL="0" indent="0" algn="justLow" rtl="1">
              <a:lnSpc>
                <a:spcPct val="100000"/>
              </a:lnSpc>
              <a:buNone/>
            </a:pPr>
            <a:r>
              <a:rPr lang="fa-IR" altLang="en-US" sz="2400" dirty="0" smtClean="0">
                <a:cs typeface="B Homa" panose="00000400000000000000" pitchFamily="2" charset="-78"/>
              </a:rPr>
              <a:t>گارنیه </a:t>
            </a:r>
            <a:r>
              <a:rPr lang="fa-IR" altLang="en-US" sz="2400" dirty="0">
                <a:cs typeface="B Homa" panose="00000400000000000000" pitchFamily="2" charset="-78"/>
              </a:rPr>
              <a:t>معماری با اندیشه های سوسیالیستی </a:t>
            </a:r>
            <a:r>
              <a:rPr lang="fa-IR" altLang="en-US" sz="2400" dirty="0" smtClean="0">
                <a:cs typeface="B Homa" panose="00000400000000000000" pitchFamily="2" charset="-78"/>
              </a:rPr>
              <a:t>بود و </a:t>
            </a:r>
            <a:r>
              <a:rPr lang="fa-IR" altLang="en-US" sz="2400" dirty="0">
                <a:cs typeface="B Homa" panose="00000400000000000000" pitchFamily="2" charset="-78"/>
              </a:rPr>
              <a:t>در دورانی می زیست که آرمانهای سوسیالیستی</a:t>
            </a:r>
            <a:r>
              <a:rPr lang="fa-IR" altLang="en-US" sz="2400" dirty="0" smtClean="0">
                <a:cs typeface="B Homa" panose="00000400000000000000" pitchFamily="2" charset="-78"/>
              </a:rPr>
              <a:t>، برای </a:t>
            </a:r>
            <a:r>
              <a:rPr lang="fa-IR" altLang="en-US" sz="2400" dirty="0">
                <a:cs typeface="B Homa" panose="00000400000000000000" pitchFamily="2" charset="-78"/>
              </a:rPr>
              <a:t>طبقه کارگر و بسیاری از </a:t>
            </a:r>
            <a:r>
              <a:rPr lang="fa-IR" altLang="en-US" sz="2400" dirty="0" smtClean="0">
                <a:cs typeface="B Homa" panose="00000400000000000000" pitchFamily="2" charset="-78"/>
              </a:rPr>
              <a:t>روشنفکران </a:t>
            </a:r>
            <a:r>
              <a:rPr lang="fa-IR" altLang="en-US" sz="2400" dirty="0">
                <a:cs typeface="B Homa" panose="00000400000000000000" pitchFamily="2" charset="-78"/>
              </a:rPr>
              <a:t>چونان گزینه ای جدی مطرح بود.</a:t>
            </a:r>
          </a:p>
          <a:p>
            <a:pPr marL="0" indent="0" algn="justLow" rtl="1">
              <a:lnSpc>
                <a:spcPct val="100000"/>
              </a:lnSpc>
              <a:buNone/>
            </a:pPr>
            <a:r>
              <a:rPr lang="fa-IR" altLang="en-US" sz="2400" dirty="0" smtClean="0">
                <a:cs typeface="B Homa" panose="00000400000000000000" pitchFamily="2" charset="-78"/>
              </a:rPr>
              <a:t>گارنیه، </a:t>
            </a:r>
            <a:r>
              <a:rPr lang="fa-IR" altLang="en-US" sz="2400" dirty="0">
                <a:cs typeface="B Homa" panose="00000400000000000000" pitchFamily="2" charset="-78"/>
              </a:rPr>
              <a:t>شیفته شکل معماری یک شهر قرن بیستمی بود که بتواند جوابگوی نیازهای ناشی از پیشرفتهای اجتماعی و فنی باشد</a:t>
            </a:r>
            <a:r>
              <a:rPr lang="fa-IR" altLang="en-US" sz="2400" dirty="0" smtClean="0">
                <a:cs typeface="B Homa" panose="00000400000000000000" pitchFamily="2" charset="-78"/>
              </a:rPr>
              <a:t>. بنابراین </a:t>
            </a:r>
            <a:r>
              <a:rPr lang="fa-IR" altLang="en-US" sz="2400" dirty="0">
                <a:cs typeface="B Homa" panose="00000400000000000000" pitchFamily="2" charset="-78"/>
              </a:rPr>
              <a:t>راه حل مشکلات شهرسازی جدید را نه در تجزیه شهرهای بزرگ می </a:t>
            </a:r>
            <a:r>
              <a:rPr lang="fa-IR" altLang="en-US" sz="2400" dirty="0" smtClean="0">
                <a:cs typeface="B Homa" panose="00000400000000000000" pitchFamily="2" charset="-78"/>
              </a:rPr>
              <a:t>دید، </a:t>
            </a:r>
            <a:r>
              <a:rPr lang="fa-IR" altLang="en-US" sz="2400" dirty="0">
                <a:cs typeface="B Homa" panose="00000400000000000000" pitchFamily="2" charset="-78"/>
              </a:rPr>
              <a:t>نه در چگونگی سرمایه گذاریها و تامین </a:t>
            </a:r>
            <a:r>
              <a:rPr lang="fa-IR" altLang="en-US" sz="2400" dirty="0" smtClean="0">
                <a:cs typeface="B Homa" panose="00000400000000000000" pitchFamily="2" charset="-78"/>
              </a:rPr>
              <a:t>نیازهای آنها. </a:t>
            </a:r>
          </a:p>
          <a:p>
            <a:pPr marL="0" indent="0" algn="justLow" rtl="1">
              <a:lnSpc>
                <a:spcPct val="100000"/>
              </a:lnSpc>
              <a:buNone/>
            </a:pPr>
            <a:r>
              <a:rPr lang="fa-IR" altLang="en-US" sz="2400" dirty="0" smtClean="0">
                <a:cs typeface="B Homa" panose="00000400000000000000" pitchFamily="2" charset="-78"/>
              </a:rPr>
              <a:t>گارنیه</a:t>
            </a:r>
            <a:r>
              <a:rPr lang="fa-IR" altLang="en-US" sz="2400" dirty="0">
                <a:cs typeface="B Homa" panose="00000400000000000000" pitchFamily="2" charset="-78"/>
              </a:rPr>
              <a:t>، </a:t>
            </a:r>
            <a:r>
              <a:rPr lang="fa-IR" altLang="en-US" sz="2400" b="1" i="1" dirty="0">
                <a:solidFill>
                  <a:srgbClr val="C00000"/>
                </a:solidFill>
                <a:effectLst>
                  <a:outerShdw blurRad="38100" dist="38100" dir="2700000" algn="tl">
                    <a:srgbClr val="000000">
                      <a:alpha val="43137"/>
                    </a:srgbClr>
                  </a:outerShdw>
                </a:effectLst>
                <a:cs typeface="B Homa" panose="00000400000000000000" pitchFamily="2" charset="-78"/>
              </a:rPr>
              <a:t>معماری سنتی </a:t>
            </a:r>
            <a:r>
              <a:rPr lang="fa-IR" altLang="en-US" sz="2400" dirty="0">
                <a:cs typeface="B Homa" panose="00000400000000000000" pitchFamily="2" charset="-78"/>
              </a:rPr>
              <a:t>را رد نمی کرد، چون در دوره تحصیل وهمچنین بعد از سفری که به سال 1903 به یونان کرد مجذوب آن شده بود. به گمان او، نوعی معماری ابدی وجود دارد که می توان آن را با مقتضیات زمانهای مختلف وفق داد، معماری ای که بر پایه ای فرمال و غیر قابل تغییر استوار است که ظریفتر می شود اما هرگز فراموش نمی شود(اشاره به </a:t>
            </a:r>
            <a:r>
              <a:rPr lang="fa-IR" altLang="en-US" sz="2400" dirty="0" smtClean="0">
                <a:cs typeface="B Homa" panose="00000400000000000000" pitchFamily="2" charset="-78"/>
              </a:rPr>
              <a:t>سبک </a:t>
            </a:r>
            <a:r>
              <a:rPr lang="fa-IR" altLang="en-US" sz="2400" b="1" i="1" dirty="0" smtClean="0">
                <a:solidFill>
                  <a:srgbClr val="C00000"/>
                </a:solidFill>
                <a:effectLst>
                  <a:outerShdw blurRad="38100" dist="38100" dir="2700000" algn="tl">
                    <a:srgbClr val="000000">
                      <a:alpha val="43137"/>
                    </a:srgbClr>
                  </a:outerShdw>
                </a:effectLst>
                <a:cs typeface="B Homa" panose="00000400000000000000" pitchFamily="2" charset="-78"/>
              </a:rPr>
              <a:t>معماری </a:t>
            </a:r>
            <a:r>
              <a:rPr lang="fa-IR" altLang="en-US" sz="2400" b="1" i="1" dirty="0">
                <a:solidFill>
                  <a:srgbClr val="C00000"/>
                </a:solidFill>
                <a:effectLst>
                  <a:outerShdw blurRad="38100" dist="38100" dir="2700000" algn="tl">
                    <a:srgbClr val="000000">
                      <a:alpha val="43137"/>
                    </a:srgbClr>
                  </a:outerShdw>
                </a:effectLst>
                <a:cs typeface="B Homa" panose="00000400000000000000" pitchFamily="2" charset="-78"/>
              </a:rPr>
              <a:t>کلاسیک</a:t>
            </a:r>
            <a:r>
              <a:rPr lang="fa-IR" altLang="en-US" sz="2400" dirty="0" smtClean="0">
                <a:cs typeface="B Homa" panose="00000400000000000000" pitchFamily="2" charset="-78"/>
              </a:rPr>
              <a:t>).</a:t>
            </a:r>
          </a:p>
        </p:txBody>
      </p:sp>
    </p:spTree>
    <p:extLst>
      <p:ext uri="{BB962C8B-B14F-4D97-AF65-F5344CB8AC3E}">
        <p14:creationId xmlns:p14="http://schemas.microsoft.com/office/powerpoint/2010/main" val="16467986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81011" y="481263"/>
            <a:ext cx="4674669" cy="871086"/>
          </a:xfrm>
        </p:spPr>
        <p:txBody>
          <a:bodyPr>
            <a:normAutofit/>
          </a:bodyPr>
          <a:lstStyle/>
          <a:p>
            <a:pPr algn="r" rtl="1"/>
            <a:r>
              <a:rPr lang="fa-IR" sz="3600" b="1" i="1" dirty="0" smtClean="0">
                <a:solidFill>
                  <a:schemeClr val="tx1">
                    <a:lumMod val="65000"/>
                    <a:lumOff val="35000"/>
                  </a:schemeClr>
                </a:solidFill>
                <a:effectLst>
                  <a:outerShdw blurRad="38100" dist="38100" dir="2700000" algn="tl">
                    <a:srgbClr val="C0C0C0"/>
                  </a:outerShdw>
                </a:effectLst>
                <a:cs typeface="B Homa" panose="00000400000000000000" pitchFamily="2" charset="-78"/>
              </a:rPr>
              <a:t> نظریه ی شهر </a:t>
            </a:r>
            <a:r>
              <a:rPr lang="fa-IR" sz="3600" b="1" i="1" dirty="0">
                <a:solidFill>
                  <a:schemeClr val="tx1">
                    <a:lumMod val="65000"/>
                    <a:lumOff val="35000"/>
                  </a:schemeClr>
                </a:solidFill>
                <a:effectLst>
                  <a:outerShdw blurRad="38100" dist="38100" dir="2700000" algn="tl">
                    <a:srgbClr val="C0C0C0"/>
                  </a:outerShdw>
                </a:effectLst>
                <a:cs typeface="B Homa" panose="00000400000000000000" pitchFamily="2" charset="-78"/>
              </a:rPr>
              <a:t>صنعتی</a:t>
            </a:r>
            <a:endParaRPr lang="en-US" sz="3600" b="1" dirty="0">
              <a:solidFill>
                <a:schemeClr val="tx1">
                  <a:lumMod val="65000"/>
                  <a:lumOff val="35000"/>
                </a:schemeClr>
              </a:solidFill>
              <a:cs typeface="B Homa" panose="00000400000000000000" pitchFamily="2" charset="-78"/>
            </a:endParaRPr>
          </a:p>
        </p:txBody>
      </p:sp>
      <p:sp>
        <p:nvSpPr>
          <p:cNvPr id="3" name="Content Placeholder 2"/>
          <p:cNvSpPr>
            <a:spLocks noGrp="1"/>
          </p:cNvSpPr>
          <p:nvPr>
            <p:ph idx="1"/>
          </p:nvPr>
        </p:nvSpPr>
        <p:spPr>
          <a:xfrm>
            <a:off x="6581774" y="1845734"/>
            <a:ext cx="4573905" cy="4023360"/>
          </a:xfrm>
        </p:spPr>
        <p:txBody>
          <a:bodyPr>
            <a:normAutofit/>
          </a:bodyPr>
          <a:lstStyle/>
          <a:p>
            <a:pPr marL="0" indent="0" algn="justLow" rtl="1">
              <a:lnSpc>
                <a:spcPct val="100000"/>
              </a:lnSpc>
              <a:buNone/>
            </a:pPr>
            <a:r>
              <a:rPr lang="ar-SA" sz="2400" dirty="0">
                <a:cs typeface="B Homa" panose="00000400000000000000" pitchFamily="2" charset="-78"/>
              </a:rPr>
              <a:t>تونی گارنیه پروژه ای را برای یک شهر صنعتی در روند دقیق و سختگیرانه طراحی کرد. زیرا اعتقاد داشت این طرح یک طرح نهایی و کامل برای اکثر شهر های صنعتی جدید قرن بیستم خواهد بود</a:t>
            </a:r>
            <a:r>
              <a:rPr lang="ar-SA" sz="2400" dirty="0" smtClean="0">
                <a:cs typeface="B Homa" panose="00000400000000000000" pitchFamily="2" charset="-78"/>
              </a:rPr>
              <a:t>.</a:t>
            </a:r>
            <a:r>
              <a:rPr lang="fa-IR" sz="2400" dirty="0" smtClean="0">
                <a:cs typeface="B Homa" panose="00000400000000000000" pitchFamily="2" charset="-78"/>
              </a:rPr>
              <a:t> </a:t>
            </a:r>
          </a:p>
          <a:p>
            <a:pPr marL="0" indent="0" algn="justLow" rtl="1">
              <a:lnSpc>
                <a:spcPct val="100000"/>
              </a:lnSpc>
              <a:buNone/>
            </a:pPr>
            <a:r>
              <a:rPr lang="ar-SA" sz="2400" dirty="0" smtClean="0">
                <a:cs typeface="B Homa" panose="00000400000000000000" pitchFamily="2" charset="-78"/>
              </a:rPr>
              <a:t>طرح </a:t>
            </a:r>
            <a:r>
              <a:rPr lang="ar-SA" sz="2400" dirty="0">
                <a:cs typeface="B Homa" panose="00000400000000000000" pitchFamily="2" charset="-78"/>
              </a:rPr>
              <a:t>گارنیه به سال 1901 </a:t>
            </a:r>
            <a:r>
              <a:rPr lang="ar-SA" sz="2400" dirty="0" smtClean="0">
                <a:cs typeface="B Homa" panose="00000400000000000000" pitchFamily="2" charset="-78"/>
              </a:rPr>
              <a:t>و</a:t>
            </a:r>
            <a:r>
              <a:rPr lang="fa-IR" sz="2400" dirty="0" smtClean="0">
                <a:cs typeface="B Homa" panose="00000400000000000000" pitchFamily="2" charset="-78"/>
              </a:rPr>
              <a:t> </a:t>
            </a:r>
            <a:r>
              <a:rPr lang="ar-SA" sz="2400" dirty="0" smtClean="0">
                <a:cs typeface="B Homa" panose="00000400000000000000" pitchFamily="2" charset="-78"/>
              </a:rPr>
              <a:t>نقشه </a:t>
            </a:r>
            <a:r>
              <a:rPr lang="ar-SA" sz="2400" dirty="0">
                <a:cs typeface="B Homa" panose="00000400000000000000" pitchFamily="2" charset="-78"/>
              </a:rPr>
              <a:t>های مفصل آن به </a:t>
            </a:r>
            <a:r>
              <a:rPr lang="ar-SA" sz="2400" dirty="0" smtClean="0">
                <a:cs typeface="B Homa" panose="00000400000000000000" pitchFamily="2" charset="-78"/>
              </a:rPr>
              <a:t>سال1904به </a:t>
            </a:r>
            <a:r>
              <a:rPr lang="ar-SA" sz="2400" dirty="0">
                <a:cs typeface="B Homa" panose="00000400000000000000" pitchFamily="2" charset="-78"/>
              </a:rPr>
              <a:t>معرض تماشا گذاشته شد ودرسال 1917 نظریات وی درمعدود جزوه هایی منتشر شد </a:t>
            </a:r>
            <a:r>
              <a:rPr lang="ar-SA" sz="2400" dirty="0" smtClean="0">
                <a:cs typeface="B Homa" panose="00000400000000000000" pitchFamily="2" charset="-78"/>
              </a:rPr>
              <a:t>.</a:t>
            </a:r>
            <a:endParaRPr lang="fa-IR" sz="2400" dirty="0" smtClean="0">
              <a:cs typeface="B Homa" panose="00000400000000000000" pitchFamily="2" charset="-78"/>
            </a:endParaRPr>
          </a:p>
        </p:txBody>
      </p:sp>
      <p:pic>
        <p:nvPicPr>
          <p:cNvPr id="5" name="Picture 4" descr="C:\Users\rasoul\Pictures\2013-09-29 SHENAKHT\SHENAKHT 011HHHH.jpg"/>
          <p:cNvPicPr/>
          <p:nvPr/>
        </p:nvPicPr>
        <p:blipFill>
          <a:blip r:embed="rId2" cstate="print"/>
          <a:srcRect/>
          <a:stretch>
            <a:fillRect/>
          </a:stretch>
        </p:blipFill>
        <p:spPr bwMode="auto">
          <a:xfrm>
            <a:off x="1304925" y="2051050"/>
            <a:ext cx="4914900" cy="3232150"/>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12714771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19925" y="561975"/>
            <a:ext cx="4135755" cy="832485"/>
          </a:xfrm>
        </p:spPr>
        <p:txBody>
          <a:bodyPr>
            <a:normAutofit/>
          </a:bodyPr>
          <a:lstStyle/>
          <a:p>
            <a:pPr algn="r" rtl="1"/>
            <a:r>
              <a:rPr lang="ar-SA" sz="3600" b="1" i="1" dirty="0">
                <a:solidFill>
                  <a:schemeClr val="tx1"/>
                </a:solidFill>
                <a:effectLst>
                  <a:outerShdw blurRad="38100" dist="38100" dir="2700000" algn="tl">
                    <a:srgbClr val="000000">
                      <a:alpha val="43137"/>
                    </a:srgbClr>
                  </a:outerShdw>
                </a:effectLst>
                <a:cs typeface="B Homa" panose="00000400000000000000" pitchFamily="2" charset="-78"/>
              </a:rPr>
              <a:t>مشخصات شهر </a:t>
            </a:r>
            <a:r>
              <a:rPr lang="ar-SA" sz="3600" b="1" i="1" dirty="0" smtClean="0">
                <a:solidFill>
                  <a:schemeClr val="tx1"/>
                </a:solidFill>
                <a:effectLst>
                  <a:outerShdw blurRad="38100" dist="38100" dir="2700000" algn="tl">
                    <a:srgbClr val="000000">
                      <a:alpha val="43137"/>
                    </a:srgbClr>
                  </a:outerShdw>
                </a:effectLst>
                <a:cs typeface="B Homa" panose="00000400000000000000" pitchFamily="2" charset="-78"/>
              </a:rPr>
              <a:t>صنعتی</a:t>
            </a:r>
            <a:endParaRPr lang="en-US" sz="3600" b="1" i="1" dirty="0">
              <a:solidFill>
                <a:schemeClr val="tx1"/>
              </a:solidFill>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p:txBody>
          <a:bodyPr>
            <a:normAutofit fontScale="92500"/>
          </a:bodyPr>
          <a:lstStyle/>
          <a:p>
            <a:pPr marL="0" indent="0" algn="justLow" rtl="1">
              <a:lnSpc>
                <a:spcPct val="100000"/>
              </a:lnSpc>
              <a:buNone/>
            </a:pPr>
            <a:r>
              <a:rPr lang="fa-IR" sz="2400" dirty="0" smtClean="0">
                <a:solidFill>
                  <a:schemeClr val="tx1"/>
                </a:solidFill>
                <a:cs typeface="B Homa" panose="00000400000000000000" pitchFamily="2" charset="-78"/>
              </a:rPr>
              <a:t>- </a:t>
            </a:r>
            <a:r>
              <a:rPr lang="ar-SA" sz="2400" dirty="0" smtClean="0">
                <a:solidFill>
                  <a:schemeClr val="tx1"/>
                </a:solidFill>
                <a:cs typeface="B Homa" panose="00000400000000000000" pitchFamily="2" charset="-78"/>
              </a:rPr>
              <a:t>امکان </a:t>
            </a:r>
            <a:r>
              <a:rPr lang="ar-SA" sz="2400" dirty="0">
                <a:solidFill>
                  <a:schemeClr val="tx1"/>
                </a:solidFill>
                <a:cs typeface="B Homa" panose="00000400000000000000" pitchFamily="2" charset="-78"/>
              </a:rPr>
              <a:t>اسکان </a:t>
            </a:r>
            <a:r>
              <a:rPr lang="fa-IR" sz="2400" b="1" i="1" dirty="0" smtClean="0">
                <a:solidFill>
                  <a:srgbClr val="C00000"/>
                </a:solidFill>
                <a:effectLst>
                  <a:outerShdw blurRad="38100" dist="38100" dir="2700000" algn="tl">
                    <a:srgbClr val="000000">
                      <a:alpha val="43137"/>
                    </a:srgbClr>
                  </a:outerShdw>
                </a:effectLst>
                <a:cs typeface="B Homa" panose="00000400000000000000" pitchFamily="2" charset="-78"/>
              </a:rPr>
              <a:t>۳۵۰۰۰</a:t>
            </a:r>
            <a:r>
              <a:rPr lang="ar-SA" sz="2400" b="1" i="1" dirty="0" smtClean="0">
                <a:solidFill>
                  <a:srgbClr val="C00000"/>
                </a:solidFill>
                <a:effectLst>
                  <a:outerShdw blurRad="38100" dist="38100" dir="2700000" algn="tl">
                    <a:srgbClr val="000000">
                      <a:alpha val="43137"/>
                    </a:srgbClr>
                  </a:outerShdw>
                </a:effectLst>
                <a:cs typeface="B Homa" panose="00000400000000000000" pitchFamily="2" charset="-78"/>
              </a:rPr>
              <a:t> نفر</a:t>
            </a:r>
            <a:r>
              <a:rPr lang="en-US" sz="2400" dirty="0" smtClean="0">
                <a:solidFill>
                  <a:schemeClr val="tx1"/>
                </a:solidFill>
                <a:cs typeface="B Homa" panose="00000400000000000000" pitchFamily="2" charset="-78"/>
              </a:rPr>
              <a:t> </a:t>
            </a:r>
            <a:endParaRPr lang="fa-IR" sz="2400" dirty="0">
              <a:solidFill>
                <a:schemeClr val="tx1"/>
              </a:solidFill>
              <a:cs typeface="B Homa" panose="00000400000000000000" pitchFamily="2" charset="-78"/>
            </a:endParaRPr>
          </a:p>
          <a:p>
            <a:pPr marL="0" indent="0" algn="justLow" rtl="1">
              <a:lnSpc>
                <a:spcPct val="100000"/>
              </a:lnSpc>
              <a:buNone/>
            </a:pPr>
            <a:r>
              <a:rPr lang="fa-IR" sz="2400" dirty="0" smtClean="0">
                <a:solidFill>
                  <a:schemeClr val="tx1"/>
                </a:solidFill>
                <a:cs typeface="B Homa" panose="00000400000000000000" pitchFamily="2" charset="-78"/>
              </a:rPr>
              <a:t>- </a:t>
            </a:r>
            <a:r>
              <a:rPr lang="ar-SA" sz="2400" dirty="0" smtClean="0">
                <a:solidFill>
                  <a:schemeClr val="tx1"/>
                </a:solidFill>
                <a:cs typeface="B Homa" panose="00000400000000000000" pitchFamily="2" charset="-78"/>
              </a:rPr>
              <a:t>بوجود </a:t>
            </a:r>
            <a:r>
              <a:rPr lang="ar-SA" sz="2400" dirty="0">
                <a:solidFill>
                  <a:schemeClr val="tx1"/>
                </a:solidFill>
                <a:cs typeface="B Homa" panose="00000400000000000000" pitchFamily="2" charset="-78"/>
              </a:rPr>
              <a:t>آوردن یک </a:t>
            </a:r>
            <a:r>
              <a:rPr lang="ar-SA" sz="2400" b="1" i="1" dirty="0">
                <a:solidFill>
                  <a:srgbClr val="C00000"/>
                </a:solidFill>
                <a:effectLst>
                  <a:outerShdw blurRad="38100" dist="38100" dir="2700000" algn="tl">
                    <a:srgbClr val="000000">
                      <a:alpha val="43137"/>
                    </a:srgbClr>
                  </a:outerShdw>
                </a:effectLst>
                <a:cs typeface="B Homa" panose="00000400000000000000" pitchFamily="2" charset="-78"/>
              </a:rPr>
              <a:t>مجموعه عظیم صنعتی </a:t>
            </a:r>
            <a:r>
              <a:rPr lang="ar-SA" sz="2400" dirty="0">
                <a:solidFill>
                  <a:schemeClr val="tx1"/>
                </a:solidFill>
                <a:cs typeface="B Homa" panose="00000400000000000000" pitchFamily="2" charset="-78"/>
              </a:rPr>
              <a:t>شامل </a:t>
            </a:r>
            <a:r>
              <a:rPr lang="ar-SA" sz="2400" dirty="0" smtClean="0">
                <a:solidFill>
                  <a:schemeClr val="tx1"/>
                </a:solidFill>
                <a:cs typeface="B Homa" panose="00000400000000000000" pitchFamily="2" charset="-78"/>
              </a:rPr>
              <a:t>معادن، </a:t>
            </a:r>
            <a:r>
              <a:rPr lang="ar-SA" sz="2400" dirty="0">
                <a:solidFill>
                  <a:schemeClr val="tx1"/>
                </a:solidFill>
                <a:cs typeface="B Homa" panose="00000400000000000000" pitchFamily="2" charset="-78"/>
              </a:rPr>
              <a:t>کوره های ذوب </a:t>
            </a:r>
            <a:r>
              <a:rPr lang="ar-SA" sz="2400" dirty="0" smtClean="0">
                <a:solidFill>
                  <a:schemeClr val="tx1"/>
                </a:solidFill>
                <a:cs typeface="B Homa" panose="00000400000000000000" pitchFamily="2" charset="-78"/>
              </a:rPr>
              <a:t>آهن، </a:t>
            </a:r>
            <a:r>
              <a:rPr lang="ar-SA" sz="2400" dirty="0">
                <a:solidFill>
                  <a:schemeClr val="tx1"/>
                </a:solidFill>
                <a:cs typeface="B Homa" panose="00000400000000000000" pitchFamily="2" charset="-78"/>
              </a:rPr>
              <a:t>صنایع فولاد </a:t>
            </a:r>
            <a:r>
              <a:rPr lang="ar-SA" sz="2400" dirty="0" smtClean="0">
                <a:solidFill>
                  <a:schemeClr val="tx1"/>
                </a:solidFill>
                <a:cs typeface="B Homa" panose="00000400000000000000" pitchFamily="2" charset="-78"/>
              </a:rPr>
              <a:t>و</a:t>
            </a:r>
            <a:r>
              <a:rPr lang="fa-IR" sz="2400" dirty="0" smtClean="0">
                <a:solidFill>
                  <a:schemeClr val="tx1"/>
                </a:solidFill>
                <a:cs typeface="B Homa" panose="00000400000000000000" pitchFamily="2" charset="-78"/>
              </a:rPr>
              <a:t> </a:t>
            </a:r>
            <a:r>
              <a:rPr lang="ar-SA" sz="2400" dirty="0" smtClean="0">
                <a:solidFill>
                  <a:schemeClr val="tx1"/>
                </a:solidFill>
                <a:cs typeface="B Homa" panose="00000400000000000000" pitchFamily="2" charset="-78"/>
              </a:rPr>
              <a:t>آهن، </a:t>
            </a:r>
            <a:r>
              <a:rPr lang="ar-SA" sz="2400" dirty="0">
                <a:solidFill>
                  <a:schemeClr val="tx1"/>
                </a:solidFill>
                <a:cs typeface="B Homa" panose="00000400000000000000" pitchFamily="2" charset="-78"/>
              </a:rPr>
              <a:t>کارخانه کشتی </a:t>
            </a:r>
            <a:r>
              <a:rPr lang="ar-SA" sz="2400" dirty="0" smtClean="0">
                <a:solidFill>
                  <a:schemeClr val="tx1"/>
                </a:solidFill>
                <a:cs typeface="B Homa" panose="00000400000000000000" pitchFamily="2" charset="-78"/>
              </a:rPr>
              <a:t>سازی، </a:t>
            </a:r>
            <a:r>
              <a:rPr lang="ar-SA" sz="2400" dirty="0">
                <a:solidFill>
                  <a:schemeClr val="tx1"/>
                </a:solidFill>
                <a:cs typeface="B Homa" panose="00000400000000000000" pitchFamily="2" charset="-78"/>
              </a:rPr>
              <a:t>کارگاههای تعمیراتی، کارخانه های لوازم </a:t>
            </a:r>
            <a:r>
              <a:rPr lang="ar-SA" sz="2400" dirty="0" smtClean="0">
                <a:solidFill>
                  <a:schemeClr val="tx1"/>
                </a:solidFill>
                <a:cs typeface="B Homa" panose="00000400000000000000" pitchFamily="2" charset="-78"/>
              </a:rPr>
              <a:t>کشاورزی، </a:t>
            </a:r>
            <a:r>
              <a:rPr lang="ar-SA" sz="2400" dirty="0">
                <a:solidFill>
                  <a:schemeClr val="tx1"/>
                </a:solidFill>
                <a:cs typeface="B Homa" panose="00000400000000000000" pitchFamily="2" charset="-78"/>
              </a:rPr>
              <a:t>صنایع اتومبیل و هواپیما</a:t>
            </a:r>
            <a:r>
              <a:rPr lang="en-US" sz="2400" dirty="0" smtClean="0">
                <a:solidFill>
                  <a:schemeClr val="tx1"/>
                </a:solidFill>
                <a:cs typeface="B Homa" panose="00000400000000000000" pitchFamily="2" charset="-78"/>
              </a:rPr>
              <a:t>.</a:t>
            </a:r>
            <a:endParaRPr lang="fa-IR" sz="2400" dirty="0" smtClean="0">
              <a:solidFill>
                <a:schemeClr val="tx1"/>
              </a:solidFill>
              <a:cs typeface="B Homa" panose="00000400000000000000" pitchFamily="2" charset="-78"/>
            </a:endParaRPr>
          </a:p>
          <a:p>
            <a:pPr marL="0" indent="0" algn="justLow" rtl="1">
              <a:lnSpc>
                <a:spcPct val="100000"/>
              </a:lnSpc>
              <a:buNone/>
            </a:pPr>
            <a:r>
              <a:rPr lang="fa-IR" sz="2400" dirty="0" smtClean="0">
                <a:solidFill>
                  <a:schemeClr val="tx1"/>
                </a:solidFill>
                <a:cs typeface="B Homa" panose="00000400000000000000" pitchFamily="2" charset="-78"/>
              </a:rPr>
              <a:t>- </a:t>
            </a:r>
            <a:r>
              <a:rPr lang="ar-SA" sz="2400" dirty="0" smtClean="0">
                <a:solidFill>
                  <a:schemeClr val="tx1"/>
                </a:solidFill>
                <a:cs typeface="B Homa" panose="00000400000000000000" pitchFamily="2" charset="-78"/>
              </a:rPr>
              <a:t>اختصاص </a:t>
            </a:r>
            <a:r>
              <a:rPr lang="ar-SA" sz="2400" dirty="0">
                <a:solidFill>
                  <a:schemeClr val="tx1"/>
                </a:solidFill>
                <a:cs typeface="B Homa" panose="00000400000000000000" pitchFamily="2" charset="-78"/>
              </a:rPr>
              <a:t>زمینهایی مناسب برای </a:t>
            </a:r>
            <a:r>
              <a:rPr lang="ar-SA" sz="2400" b="1" i="1" dirty="0">
                <a:solidFill>
                  <a:srgbClr val="C00000"/>
                </a:solidFill>
                <a:effectLst>
                  <a:outerShdw blurRad="38100" dist="38100" dir="2700000" algn="tl">
                    <a:srgbClr val="000000">
                      <a:alpha val="43137"/>
                    </a:srgbClr>
                  </a:outerShdw>
                </a:effectLst>
                <a:cs typeface="B Homa" panose="00000400000000000000" pitchFamily="2" charset="-78"/>
              </a:rPr>
              <a:t>توسعه آینده صنایع </a:t>
            </a:r>
            <a:r>
              <a:rPr lang="ar-SA" sz="2400" dirty="0">
                <a:solidFill>
                  <a:schemeClr val="tx1"/>
                </a:solidFill>
                <a:cs typeface="B Homa" panose="00000400000000000000" pitchFamily="2" charset="-78"/>
              </a:rPr>
              <a:t>پیش از تعیین سایر بخشهای شهر</a:t>
            </a:r>
            <a:r>
              <a:rPr lang="en-US" sz="2400" dirty="0">
                <a:solidFill>
                  <a:schemeClr val="tx1"/>
                </a:solidFill>
                <a:cs typeface="B Homa" panose="00000400000000000000" pitchFamily="2" charset="-78"/>
              </a:rPr>
              <a:t>.</a:t>
            </a:r>
            <a:br>
              <a:rPr lang="en-US" sz="2400" dirty="0">
                <a:solidFill>
                  <a:schemeClr val="tx1"/>
                </a:solidFill>
                <a:cs typeface="B Homa" panose="00000400000000000000" pitchFamily="2" charset="-78"/>
              </a:rPr>
            </a:br>
            <a:endParaRPr lang="fa-IR" sz="2400" dirty="0" smtClean="0">
              <a:solidFill>
                <a:schemeClr val="tx1"/>
              </a:solidFill>
              <a:cs typeface="B Homa" panose="00000400000000000000" pitchFamily="2" charset="-78"/>
            </a:endParaRPr>
          </a:p>
          <a:p>
            <a:pPr marL="0" indent="0" algn="justLow" rtl="1">
              <a:lnSpc>
                <a:spcPct val="100000"/>
              </a:lnSpc>
              <a:buNone/>
            </a:pPr>
            <a:r>
              <a:rPr lang="fa-IR" sz="2400" dirty="0" smtClean="0">
                <a:solidFill>
                  <a:schemeClr val="tx1"/>
                </a:solidFill>
                <a:cs typeface="B Homa" panose="00000400000000000000" pitchFamily="2" charset="-78"/>
              </a:rPr>
              <a:t>- شهر </a:t>
            </a:r>
            <a:r>
              <a:rPr lang="fa-IR" sz="2400" dirty="0">
                <a:solidFill>
                  <a:schemeClr val="tx1"/>
                </a:solidFill>
                <a:cs typeface="B Homa" panose="00000400000000000000" pitchFamily="2" charset="-78"/>
              </a:rPr>
              <a:t>او ،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یک کلانشهر </a:t>
            </a:r>
            <a:r>
              <a:rPr lang="fa-IR" sz="2400" b="1" i="1" dirty="0" smtClean="0">
                <a:solidFill>
                  <a:srgbClr val="C00000"/>
                </a:solidFill>
                <a:effectLst>
                  <a:outerShdw blurRad="38100" dist="38100" dir="2700000" algn="tl">
                    <a:srgbClr val="000000">
                      <a:alpha val="43137"/>
                    </a:srgbClr>
                  </a:outerShdw>
                </a:effectLst>
                <a:cs typeface="B Homa" panose="00000400000000000000" pitchFamily="2" charset="-78"/>
              </a:rPr>
              <a:t>نیست</a:t>
            </a:r>
            <a:r>
              <a:rPr lang="fa-IR" sz="2400" dirty="0" smtClean="0">
                <a:solidFill>
                  <a:schemeClr val="tx1"/>
                </a:solidFill>
                <a:cs typeface="B Homa" panose="00000400000000000000" pitchFamily="2" charset="-78"/>
              </a:rPr>
              <a:t>، </a:t>
            </a:r>
            <a:r>
              <a:rPr lang="fa-IR" sz="2400" dirty="0">
                <a:solidFill>
                  <a:schemeClr val="tx1"/>
                </a:solidFill>
                <a:cs typeface="B Homa" panose="00000400000000000000" pitchFamily="2" charset="-78"/>
              </a:rPr>
              <a:t>او در پی طرح نوشهری است که دارای اهمیت میانه ای در سطح کشور </a:t>
            </a:r>
            <a:r>
              <a:rPr lang="fa-IR" sz="2400" dirty="0" smtClean="0">
                <a:solidFill>
                  <a:schemeClr val="tx1"/>
                </a:solidFill>
                <a:cs typeface="B Homa" panose="00000400000000000000" pitchFamily="2" charset="-78"/>
              </a:rPr>
              <a:t>و </a:t>
            </a:r>
            <a:r>
              <a:rPr lang="fa-IR" sz="2400" dirty="0">
                <a:solidFill>
                  <a:schemeClr val="tx1"/>
                </a:solidFill>
                <a:cs typeface="B Homa" panose="00000400000000000000" pitchFamily="2" charset="-78"/>
              </a:rPr>
              <a:t>منطقه باشد.</a:t>
            </a:r>
          </a:p>
          <a:p>
            <a:pPr marL="0" indent="0" algn="justLow" rtl="1">
              <a:lnSpc>
                <a:spcPct val="100000"/>
              </a:lnSpc>
              <a:buNone/>
            </a:pPr>
            <a:r>
              <a:rPr lang="fa-IR" sz="2400" i="1" dirty="0" smtClean="0">
                <a:solidFill>
                  <a:schemeClr val="tx1"/>
                </a:solidFill>
                <a:effectLst>
                  <a:outerShdw blurRad="38100" dist="38100" dir="2700000" algn="tl">
                    <a:srgbClr val="C0C0C0"/>
                  </a:outerShdw>
                </a:effectLst>
                <a:cs typeface="B Homa" panose="00000400000000000000" pitchFamily="2" charset="-78"/>
              </a:rPr>
              <a:t>- شهر </a:t>
            </a:r>
            <a:r>
              <a:rPr lang="fa-IR" sz="2400" i="1" dirty="0">
                <a:solidFill>
                  <a:schemeClr val="tx1"/>
                </a:solidFill>
                <a:effectLst>
                  <a:outerShdw blurRad="38100" dist="38100" dir="2700000" algn="tl">
                    <a:srgbClr val="C0C0C0"/>
                  </a:outerShdw>
                </a:effectLst>
                <a:cs typeface="B Homa" panose="00000400000000000000" pitchFamily="2" charset="-78"/>
              </a:rPr>
              <a:t>او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خیالی است </a:t>
            </a:r>
            <a:r>
              <a:rPr lang="fa-IR" sz="2400" dirty="0">
                <a:solidFill>
                  <a:schemeClr val="tx1"/>
                </a:solidFill>
                <a:cs typeface="B Homa" panose="00000400000000000000" pitchFamily="2" charset="-78"/>
              </a:rPr>
              <a:t>و واقعیت بیرونی </a:t>
            </a:r>
            <a:r>
              <a:rPr lang="fa-IR" sz="2400" dirty="0" smtClean="0">
                <a:solidFill>
                  <a:schemeClr val="tx1"/>
                </a:solidFill>
                <a:cs typeface="B Homa" panose="00000400000000000000" pitchFamily="2" charset="-78"/>
              </a:rPr>
              <a:t>ندارد، </a:t>
            </a:r>
            <a:r>
              <a:rPr lang="fa-IR" sz="2400" dirty="0">
                <a:solidFill>
                  <a:schemeClr val="tx1"/>
                </a:solidFill>
                <a:cs typeface="B Homa" panose="00000400000000000000" pitchFamily="2" charset="-78"/>
              </a:rPr>
              <a:t>اما به شهرهای پیرامون زادگاهش - لیون- شبیه است که نیازهایی همانند احتیاجات شهر خیالی وی </a:t>
            </a:r>
            <a:r>
              <a:rPr lang="fa-IR" sz="2400" dirty="0" smtClean="0">
                <a:solidFill>
                  <a:schemeClr val="tx1"/>
                </a:solidFill>
                <a:cs typeface="B Homa" panose="00000400000000000000" pitchFamily="2" charset="-78"/>
              </a:rPr>
              <a:t>دارند.</a:t>
            </a:r>
            <a:endParaRPr lang="en-US" sz="2400" dirty="0">
              <a:solidFill>
                <a:schemeClr val="tx1"/>
              </a:solidFill>
              <a:cs typeface="B Homa" panose="00000400000000000000" pitchFamily="2" charset="-78"/>
            </a:endParaRPr>
          </a:p>
        </p:txBody>
      </p:sp>
    </p:spTree>
    <p:extLst>
      <p:ext uri="{BB962C8B-B14F-4D97-AF65-F5344CB8AC3E}">
        <p14:creationId xmlns:p14="http://schemas.microsoft.com/office/powerpoint/2010/main" val="24889112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98214" y="1697956"/>
            <a:ext cx="5236511" cy="4168631"/>
          </a:xfrm>
        </p:spPr>
        <p:txBody>
          <a:bodyPr>
            <a:noAutofit/>
          </a:bodyPr>
          <a:lstStyle/>
          <a:p>
            <a:pPr marL="0" indent="0" algn="justLow" rtl="1">
              <a:lnSpc>
                <a:spcPct val="100000"/>
              </a:lnSpc>
              <a:buNone/>
            </a:pPr>
            <a:r>
              <a:rPr lang="fa-IR" sz="2400" dirty="0" smtClean="0">
                <a:solidFill>
                  <a:schemeClr val="tx1"/>
                </a:solidFill>
                <a:cs typeface="B Homa" panose="00000400000000000000" pitchFamily="2" charset="-78"/>
              </a:rPr>
              <a:t>او </a:t>
            </a:r>
            <a:r>
              <a:rPr lang="fa-IR" sz="2400" dirty="0">
                <a:solidFill>
                  <a:schemeClr val="tx1"/>
                </a:solidFill>
                <a:cs typeface="B Homa" panose="00000400000000000000" pitchFamily="2" charset="-78"/>
              </a:rPr>
              <a:t>برای این </a:t>
            </a:r>
            <a:r>
              <a:rPr lang="fa-IR" sz="2400" b="1" i="1" dirty="0" smtClean="0">
                <a:solidFill>
                  <a:srgbClr val="C00000"/>
                </a:solidFill>
                <a:effectLst>
                  <a:outerShdw blurRad="38100" dist="38100" dir="2700000" algn="tl">
                    <a:srgbClr val="000000">
                      <a:alpha val="43137"/>
                    </a:srgbClr>
                  </a:outerShdw>
                </a:effectLst>
                <a:cs typeface="B Homa" panose="00000400000000000000" pitchFamily="2" charset="-78"/>
              </a:rPr>
              <a:t>شهرکوی مسکونی، مرکز شهر، ساختمانهای صنعتی، ایستگاه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راه آهن و همه ی بناهای عمومی </a:t>
            </a:r>
            <a:r>
              <a:rPr lang="fa-IR" sz="2400" dirty="0">
                <a:solidFill>
                  <a:schemeClr val="tx1"/>
                </a:solidFill>
                <a:cs typeface="B Homa" panose="00000400000000000000" pitchFamily="2" charset="-78"/>
              </a:rPr>
              <a:t>را طراحی </a:t>
            </a:r>
            <a:r>
              <a:rPr lang="fa-IR" sz="2400" dirty="0" smtClean="0">
                <a:solidFill>
                  <a:schemeClr val="tx1"/>
                </a:solidFill>
                <a:cs typeface="B Homa" panose="00000400000000000000" pitchFamily="2" charset="-78"/>
              </a:rPr>
              <a:t>کرد</a:t>
            </a:r>
            <a:r>
              <a:rPr lang="fa-IR" altLang="en-US" sz="2400" dirty="0" smtClean="0">
                <a:solidFill>
                  <a:schemeClr val="tx1"/>
                </a:solidFill>
                <a:cs typeface="B Homa" panose="00000400000000000000" pitchFamily="2" charset="-78"/>
              </a:rPr>
              <a:t>. </a:t>
            </a:r>
          </a:p>
          <a:p>
            <a:pPr marL="0" indent="0" algn="justLow" rtl="1">
              <a:lnSpc>
                <a:spcPct val="100000"/>
              </a:lnSpc>
              <a:buNone/>
            </a:pPr>
            <a:r>
              <a:rPr lang="fa-IR" sz="2400" dirty="0" smtClean="0">
                <a:solidFill>
                  <a:schemeClr val="tx1"/>
                </a:solidFill>
                <a:ea typeface="Times New Roman" pitchFamily="18" charset="0"/>
                <a:cs typeface="B Homa" panose="00000400000000000000" pitchFamily="2" charset="-78"/>
              </a:rPr>
              <a:t>سرزمینی </a:t>
            </a:r>
            <a:r>
              <a:rPr lang="fa-IR" sz="2400" dirty="0">
                <a:solidFill>
                  <a:schemeClr val="tx1"/>
                </a:solidFill>
                <a:ea typeface="Times New Roman" pitchFamily="18" charset="0"/>
                <a:cs typeface="B Homa" panose="00000400000000000000" pitchFamily="2" charset="-78"/>
              </a:rPr>
              <a:t>که مجموعه ی ساخت و ساز شهری روی آن قرار می گیرد، دارای بخشهای کوهستانی و دشتی گسترده ای فرض شده است که </a:t>
            </a:r>
            <a:r>
              <a:rPr lang="fa-IR" sz="2400" b="1" i="1" dirty="0">
                <a:solidFill>
                  <a:srgbClr val="C00000"/>
                </a:solidFill>
                <a:effectLst>
                  <a:outerShdw blurRad="38100" dist="38100" dir="2700000" algn="tl">
                    <a:srgbClr val="000000">
                      <a:alpha val="43137"/>
                    </a:srgbClr>
                  </a:outerShdw>
                </a:effectLst>
                <a:ea typeface="Times New Roman" pitchFamily="18" charset="0"/>
                <a:cs typeface="B Homa" panose="00000400000000000000" pitchFamily="2" charset="-78"/>
              </a:rPr>
              <a:t>رودخانه ای </a:t>
            </a:r>
            <a:r>
              <a:rPr lang="fa-IR" sz="2400" dirty="0">
                <a:solidFill>
                  <a:schemeClr val="tx1"/>
                </a:solidFill>
                <a:ea typeface="Times New Roman" pitchFamily="18" charset="0"/>
                <a:cs typeface="B Homa" panose="00000400000000000000" pitchFamily="2" charset="-78"/>
              </a:rPr>
              <a:t>از میان آن می </a:t>
            </a:r>
            <a:r>
              <a:rPr lang="fa-IR" sz="2400" dirty="0" smtClean="0">
                <a:solidFill>
                  <a:schemeClr val="tx1"/>
                </a:solidFill>
                <a:ea typeface="Times New Roman" pitchFamily="18" charset="0"/>
                <a:cs typeface="B Homa" panose="00000400000000000000" pitchFamily="2" charset="-78"/>
              </a:rPr>
              <a:t>گذردو</a:t>
            </a:r>
            <a:r>
              <a:rPr lang="fa-IR" altLang="en-US" sz="2400" dirty="0">
                <a:solidFill>
                  <a:schemeClr val="tx1"/>
                </a:solidFill>
                <a:cs typeface="B Homa" panose="00000400000000000000" pitchFamily="2" charset="-78"/>
              </a:rPr>
              <a:t> </a:t>
            </a:r>
            <a:r>
              <a:rPr lang="fa-IR" altLang="en-US" sz="2400" b="1" i="1" dirty="0">
                <a:solidFill>
                  <a:srgbClr val="C00000"/>
                </a:solidFill>
                <a:effectLst>
                  <a:outerShdw blurRad="38100" dist="38100" dir="2700000" algn="tl">
                    <a:srgbClr val="000000">
                      <a:alpha val="43137"/>
                    </a:srgbClr>
                  </a:outerShdw>
                </a:effectLst>
                <a:cs typeface="B Homa" panose="00000400000000000000" pitchFamily="2" charset="-78"/>
              </a:rPr>
              <a:t>کمربندی سبز </a:t>
            </a:r>
            <a:r>
              <a:rPr lang="fa-IR" altLang="en-US" sz="2400" dirty="0">
                <a:solidFill>
                  <a:schemeClr val="tx1"/>
                </a:solidFill>
                <a:cs typeface="B Homa" panose="00000400000000000000" pitchFamily="2" charset="-78"/>
              </a:rPr>
              <a:t>بخش صنعتی شهر را از بخش اصلی جدا می </a:t>
            </a:r>
            <a:r>
              <a:rPr lang="fa-IR" altLang="en-US" sz="2400" dirty="0" smtClean="0">
                <a:solidFill>
                  <a:schemeClr val="tx1"/>
                </a:solidFill>
                <a:cs typeface="B Homa" panose="00000400000000000000" pitchFamily="2" charset="-78"/>
              </a:rPr>
              <a:t>کند و</a:t>
            </a:r>
            <a:r>
              <a:rPr lang="fa-IR" sz="2400" dirty="0" smtClean="0">
                <a:solidFill>
                  <a:schemeClr val="tx1"/>
                </a:solidFill>
                <a:ea typeface="Times New Roman" pitchFamily="18" charset="0"/>
                <a:cs typeface="B Homa" panose="00000400000000000000" pitchFamily="2" charset="-78"/>
              </a:rPr>
              <a:t> </a:t>
            </a:r>
            <a:r>
              <a:rPr lang="fa-IR" sz="2400" dirty="0" smtClean="0">
                <a:solidFill>
                  <a:schemeClr val="tx1"/>
                </a:solidFill>
                <a:cs typeface="B Homa" panose="00000400000000000000" pitchFamily="2" charset="-78"/>
              </a:rPr>
              <a:t>هر </a:t>
            </a:r>
            <a:r>
              <a:rPr lang="fa-IR" sz="2400" dirty="0">
                <a:solidFill>
                  <a:schemeClr val="tx1"/>
                </a:solidFill>
                <a:cs typeface="B Homa" panose="00000400000000000000" pitchFamily="2" charset="-78"/>
              </a:rPr>
              <a:t>یک از این </a:t>
            </a:r>
            <a:r>
              <a:rPr lang="fa-IR" sz="2400" i="1" dirty="0">
                <a:solidFill>
                  <a:schemeClr val="tx1"/>
                </a:solidFill>
                <a:effectLst>
                  <a:outerShdw blurRad="38100" dist="38100" dir="2700000" algn="tl">
                    <a:srgbClr val="C0C0C0"/>
                  </a:outerShdw>
                </a:effectLst>
                <a:cs typeface="B Homa" panose="00000400000000000000" pitchFamily="2" charset="-78"/>
              </a:rPr>
              <a:t>عناصر اصلی (کارخانه، شهر، بیمارستان)</a:t>
            </a:r>
            <a:r>
              <a:rPr lang="fa-IR" sz="2400" dirty="0">
                <a:solidFill>
                  <a:schemeClr val="tx1"/>
                </a:solidFill>
                <a:cs typeface="B Homa" panose="00000400000000000000" pitchFamily="2" charset="-78"/>
              </a:rPr>
              <a:t> به گونه ای مجزا گشته اند که در صورت لزوم امکان گسترش داشته باشند؛ و این امر منجر به بررسی شهر با دیدی کلی تر خواهد </a:t>
            </a:r>
            <a:r>
              <a:rPr lang="fa-IR" sz="2400" dirty="0" smtClean="0">
                <a:solidFill>
                  <a:schemeClr val="tx1"/>
                </a:solidFill>
                <a:cs typeface="B Homa" panose="00000400000000000000" pitchFamily="2" charset="-78"/>
              </a:rPr>
              <a:t>شد.</a:t>
            </a:r>
          </a:p>
          <a:p>
            <a:pPr algn="justLow" rtl="1">
              <a:lnSpc>
                <a:spcPct val="100000"/>
              </a:lnSpc>
            </a:pPr>
            <a:endParaRPr lang="en-US" sz="2400" dirty="0">
              <a:solidFill>
                <a:schemeClr val="tx1"/>
              </a:solidFill>
              <a:cs typeface="B Homa" panose="00000400000000000000" pitchFamily="2" charset="-78"/>
            </a:endParaRPr>
          </a:p>
        </p:txBody>
      </p:sp>
      <p:pic>
        <p:nvPicPr>
          <p:cNvPr id="4" name="Picture 13" descr="tony%20garnier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214964" y="564302"/>
            <a:ext cx="5683250" cy="4286250"/>
          </a:xfrm>
          <a:prstGeom prst="rect">
            <a:avLst/>
          </a:prstGeom>
          <a:noFill/>
        </p:spPr>
      </p:pic>
      <p:sp>
        <p:nvSpPr>
          <p:cNvPr id="7" name="TextBox 6"/>
          <p:cNvSpPr txBox="1"/>
          <p:nvPr/>
        </p:nvSpPr>
        <p:spPr>
          <a:xfrm>
            <a:off x="5267191" y="564302"/>
            <a:ext cx="6866021" cy="1200329"/>
          </a:xfrm>
          <a:prstGeom prst="rect">
            <a:avLst/>
          </a:prstGeom>
          <a:noFill/>
        </p:spPr>
        <p:txBody>
          <a:bodyPr wrap="square" rtlCol="0">
            <a:spAutoFit/>
          </a:bodyPr>
          <a:lstStyle/>
          <a:p>
            <a:pPr algn="ctr" rtl="1"/>
            <a:r>
              <a:rPr lang="fa-IR" sz="3600" b="1" i="1" dirty="0" smtClean="0">
                <a:solidFill>
                  <a:schemeClr val="tx1">
                    <a:lumMod val="65000"/>
                    <a:lumOff val="35000"/>
                  </a:schemeClr>
                </a:solidFill>
                <a:effectLst>
                  <a:outerShdw blurRad="38100" dist="38100" dir="2700000" algn="tl">
                    <a:srgbClr val="000000">
                      <a:alpha val="43137"/>
                    </a:srgbClr>
                  </a:outerShdw>
                </a:effectLst>
                <a:cs typeface="B Homa" panose="00000400000000000000" pitchFamily="2" charset="-78"/>
              </a:rPr>
              <a:t>مکان یابی عناعر شهری بر اساس عملکردشان</a:t>
            </a:r>
            <a:endParaRPr lang="en-US" sz="3600" b="1" i="1" dirty="0">
              <a:solidFill>
                <a:schemeClr val="tx1">
                  <a:lumMod val="65000"/>
                  <a:lumOff val="35000"/>
                </a:schemeClr>
              </a:solidFill>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36111381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rasoul\Pictures\2013-10-07 shahr moaser\shahr moaser 004.jpg"/>
          <p:cNvPicPr>
            <a:picLocks noGrp="1"/>
          </p:cNvPicPr>
          <p:nvPr>
            <p:ph idx="1"/>
          </p:nvPr>
        </p:nvPicPr>
        <p:blipFill>
          <a:blip r:embed="rId2" cstate="print"/>
          <a:srcRect/>
          <a:stretch>
            <a:fillRect/>
          </a:stretch>
        </p:blipFill>
        <p:spPr bwMode="auto">
          <a:xfrm>
            <a:off x="238125" y="161925"/>
            <a:ext cx="5424737" cy="6126580"/>
          </a:xfrm>
          <a:prstGeom prst="rect">
            <a:avLst/>
          </a:prstGeom>
          <a:ln w="88900" cap="sq" cmpd="thickThin">
            <a:solidFill>
              <a:srgbClr val="000000"/>
            </a:solidFill>
            <a:prstDash val="solid"/>
            <a:miter lim="800000"/>
          </a:ln>
          <a:effectLst>
            <a:innerShdw blurRad="76200">
              <a:srgbClr val="000000"/>
            </a:innerShdw>
          </a:effectLst>
        </p:spPr>
      </p:pic>
      <p:sp>
        <p:nvSpPr>
          <p:cNvPr id="5" name="Rectangle 4"/>
          <p:cNvSpPr/>
          <p:nvPr/>
        </p:nvSpPr>
        <p:spPr>
          <a:xfrm>
            <a:off x="6772275" y="1429021"/>
            <a:ext cx="4448176" cy="4134465"/>
          </a:xfrm>
          <a:prstGeom prst="rect">
            <a:avLst/>
          </a:prstGeom>
        </p:spPr>
        <p:txBody>
          <a:bodyPr wrap="square">
            <a:spAutoFit/>
          </a:bodyPr>
          <a:lstStyle/>
          <a:p>
            <a:pPr algn="justLow" rtl="1">
              <a:spcAft>
                <a:spcPts val="800"/>
              </a:spcAft>
            </a:pPr>
            <a:r>
              <a:rPr lang="ar-SA" sz="2400" dirty="0">
                <a:latin typeface="Calibri" panose="020F0502020204030204" pitchFamily="34" charset="0"/>
                <a:ea typeface="Calibri" panose="020F0502020204030204" pitchFamily="34" charset="0"/>
                <a:cs typeface="B Homa" panose="00000400000000000000" pitchFamily="2" charset="-78"/>
              </a:rPr>
              <a:t> </a:t>
            </a:r>
            <a:endParaRPr lang="en-US" sz="2400" dirty="0">
              <a:latin typeface="Calibri" panose="020F0502020204030204" pitchFamily="34" charset="0"/>
              <a:ea typeface="Calibri" panose="020F0502020204030204" pitchFamily="34" charset="0"/>
              <a:cs typeface="B Homa" panose="00000400000000000000" pitchFamily="2" charset="-78"/>
            </a:endParaRPr>
          </a:p>
          <a:p>
            <a:pPr marR="0" lvl="0" algn="justLow" rtl="1">
              <a:spcBef>
                <a:spcPts val="0"/>
              </a:spcBef>
              <a:spcAft>
                <a:spcPts val="800"/>
              </a:spcAft>
              <a:tabLst>
                <a:tab pos="457200" algn="l"/>
              </a:tabLst>
            </a:pPr>
            <a:r>
              <a:rPr lang="fa-IR" sz="2400" dirty="0" smtClean="0">
                <a:latin typeface="Calibri" panose="020F0502020204030204" pitchFamily="34" charset="0"/>
                <a:ea typeface="Calibri" panose="020F0502020204030204" pitchFamily="34" charset="0"/>
                <a:cs typeface="B Homa" panose="00000400000000000000" pitchFamily="2" charset="-78"/>
              </a:rPr>
              <a:t>- رعایت :</a:t>
            </a:r>
          </a:p>
          <a:p>
            <a:pPr marR="0" lvl="0" algn="justLow" rtl="1">
              <a:spcBef>
                <a:spcPts val="0"/>
              </a:spcBef>
              <a:spcAft>
                <a:spcPts val="800"/>
              </a:spcAft>
              <a:tabLst>
                <a:tab pos="457200" algn="l"/>
              </a:tabLst>
            </a:pPr>
            <a:r>
              <a:rPr lang="fa-IR" sz="2400" dirty="0" smtClean="0">
                <a:latin typeface="Calibri" panose="020F0502020204030204" pitchFamily="34" charset="0"/>
                <a:ea typeface="Calibri" panose="020F0502020204030204" pitchFamily="34" charset="0"/>
                <a:cs typeface="B Homa" panose="00000400000000000000" pitchFamily="2" charset="-78"/>
              </a:rPr>
              <a:t>         بحث </a:t>
            </a:r>
            <a:r>
              <a:rPr lang="fa-IR" sz="2400" dirty="0">
                <a:latin typeface="Calibri" panose="020F0502020204030204" pitchFamily="34" charset="0"/>
                <a:ea typeface="Calibri" panose="020F0502020204030204" pitchFamily="34" charset="0"/>
                <a:cs typeface="B Homa" panose="00000400000000000000" pitchFamily="2" charset="-78"/>
              </a:rPr>
              <a:t>پهنه </a:t>
            </a:r>
            <a:r>
              <a:rPr lang="fa-IR" sz="2400" dirty="0" smtClean="0">
                <a:latin typeface="Calibri" panose="020F0502020204030204" pitchFamily="34" charset="0"/>
                <a:ea typeface="Calibri" panose="020F0502020204030204" pitchFamily="34" charset="0"/>
                <a:cs typeface="B Homa" panose="00000400000000000000" pitchFamily="2" charset="-78"/>
              </a:rPr>
              <a:t>بندی</a:t>
            </a:r>
          </a:p>
          <a:p>
            <a:pPr marR="0" lvl="0" algn="justLow" rtl="1">
              <a:spcBef>
                <a:spcPts val="0"/>
              </a:spcBef>
              <a:spcAft>
                <a:spcPts val="800"/>
              </a:spcAft>
              <a:tabLst>
                <a:tab pos="457200" algn="l"/>
              </a:tabLst>
            </a:pPr>
            <a:r>
              <a:rPr lang="fa-IR" sz="2400" dirty="0" smtClean="0">
                <a:latin typeface="Calibri" panose="020F0502020204030204" pitchFamily="34" charset="0"/>
                <a:ea typeface="Calibri" panose="020F0502020204030204" pitchFamily="34" charset="0"/>
                <a:cs typeface="B Homa" panose="00000400000000000000" pitchFamily="2" charset="-78"/>
              </a:rPr>
              <a:t>- در </a:t>
            </a:r>
            <a:r>
              <a:rPr lang="fa-IR" sz="2400" dirty="0">
                <a:latin typeface="Calibri" panose="020F0502020204030204" pitchFamily="34" charset="0"/>
                <a:ea typeface="Calibri" panose="020F0502020204030204" pitchFamily="34" charset="0"/>
                <a:cs typeface="B Homa" panose="00000400000000000000" pitchFamily="2" charset="-78"/>
              </a:rPr>
              <a:t>نظر </a:t>
            </a:r>
            <a:r>
              <a:rPr lang="fa-IR" sz="2400" dirty="0" smtClean="0">
                <a:latin typeface="Calibri" panose="020F0502020204030204" pitchFamily="34" charset="0"/>
                <a:ea typeface="Calibri" panose="020F0502020204030204" pitchFamily="34" charset="0"/>
                <a:cs typeface="B Homa" panose="00000400000000000000" pitchFamily="2" charset="-78"/>
              </a:rPr>
              <a:t>گرفتن:</a:t>
            </a:r>
          </a:p>
          <a:p>
            <a:pPr marR="0" lvl="0" algn="justLow" rtl="1">
              <a:spcBef>
                <a:spcPts val="0"/>
              </a:spcBef>
              <a:spcAft>
                <a:spcPts val="800"/>
              </a:spcAft>
              <a:tabLst>
                <a:tab pos="457200" algn="l"/>
              </a:tabLst>
            </a:pPr>
            <a:r>
              <a:rPr lang="fa-IR" sz="2400" dirty="0">
                <a:latin typeface="Calibri" panose="020F0502020204030204" pitchFamily="34" charset="0"/>
                <a:ea typeface="Calibri" panose="020F0502020204030204" pitchFamily="34" charset="0"/>
                <a:cs typeface="B Homa" panose="00000400000000000000" pitchFamily="2" charset="-78"/>
              </a:rPr>
              <a:t> </a:t>
            </a:r>
            <a:r>
              <a:rPr lang="fa-IR" sz="2400" dirty="0" smtClean="0">
                <a:latin typeface="Calibri" panose="020F0502020204030204" pitchFamily="34" charset="0"/>
                <a:ea typeface="Calibri" panose="020F0502020204030204" pitchFamily="34" charset="0"/>
                <a:cs typeface="B Homa" panose="00000400000000000000" pitchFamily="2" charset="-78"/>
              </a:rPr>
              <a:t>        </a:t>
            </a:r>
            <a:r>
              <a:rPr lang="fa-IR" sz="2400" dirty="0">
                <a:latin typeface="Calibri" panose="020F0502020204030204" pitchFamily="34" charset="0"/>
                <a:ea typeface="Calibri" panose="020F0502020204030204" pitchFamily="34" charset="0"/>
                <a:cs typeface="B Homa" panose="00000400000000000000" pitchFamily="2" charset="-78"/>
              </a:rPr>
              <a:t>شیب مناسب برای جریان </a:t>
            </a:r>
            <a:r>
              <a:rPr lang="fa-IR" sz="2400" dirty="0" smtClean="0">
                <a:latin typeface="Calibri" panose="020F0502020204030204" pitchFamily="34" charset="0"/>
                <a:ea typeface="Calibri" panose="020F0502020204030204" pitchFamily="34" charset="0"/>
                <a:cs typeface="B Homa" panose="00000400000000000000" pitchFamily="2" charset="-78"/>
              </a:rPr>
              <a:t>آب</a:t>
            </a:r>
          </a:p>
          <a:p>
            <a:pPr marR="0" lvl="0" algn="justLow" rtl="1">
              <a:spcBef>
                <a:spcPts val="0"/>
              </a:spcBef>
              <a:spcAft>
                <a:spcPts val="800"/>
              </a:spcAft>
              <a:tabLst>
                <a:tab pos="457200" algn="l"/>
              </a:tabLst>
            </a:pPr>
            <a:r>
              <a:rPr lang="fa-IR" sz="2400" dirty="0" smtClean="0">
                <a:latin typeface="Calibri" panose="020F0502020204030204" pitchFamily="34" charset="0"/>
                <a:ea typeface="Calibri" panose="020F0502020204030204" pitchFamily="34" charset="0"/>
                <a:cs typeface="B Homa" panose="00000400000000000000" pitchFamily="2" charset="-78"/>
              </a:rPr>
              <a:t>- وجود:</a:t>
            </a:r>
          </a:p>
          <a:p>
            <a:pPr marR="0" lvl="0" algn="justLow" rtl="1">
              <a:spcBef>
                <a:spcPts val="0"/>
              </a:spcBef>
              <a:spcAft>
                <a:spcPts val="800"/>
              </a:spcAft>
              <a:tabLst>
                <a:tab pos="457200" algn="l"/>
              </a:tabLst>
            </a:pPr>
            <a:r>
              <a:rPr lang="fa-IR" sz="2400" dirty="0">
                <a:latin typeface="Calibri" panose="020F0502020204030204" pitchFamily="34" charset="0"/>
                <a:ea typeface="Calibri" panose="020F0502020204030204" pitchFamily="34" charset="0"/>
                <a:cs typeface="B Homa" panose="00000400000000000000" pitchFamily="2" charset="-78"/>
              </a:rPr>
              <a:t> </a:t>
            </a:r>
            <a:r>
              <a:rPr lang="fa-IR" sz="2400" dirty="0" smtClean="0">
                <a:latin typeface="Calibri" panose="020F0502020204030204" pitchFamily="34" charset="0"/>
                <a:ea typeface="Calibri" panose="020F0502020204030204" pitchFamily="34" charset="0"/>
                <a:cs typeface="B Homa" panose="00000400000000000000" pitchFamily="2" charset="-78"/>
              </a:rPr>
              <a:t>       صنایع </a:t>
            </a:r>
            <a:r>
              <a:rPr lang="fa-IR" sz="2400" dirty="0">
                <a:latin typeface="Calibri" panose="020F0502020204030204" pitchFamily="34" charset="0"/>
                <a:ea typeface="Calibri" panose="020F0502020204030204" pitchFamily="34" charset="0"/>
                <a:cs typeface="B Homa" panose="00000400000000000000" pitchFamily="2" charset="-78"/>
              </a:rPr>
              <a:t>آلاینده در دورترین فاصله از شهر</a:t>
            </a:r>
            <a:endParaRPr lang="en-US" sz="2400" dirty="0">
              <a:latin typeface="Calibri" panose="020F0502020204030204" pitchFamily="34" charset="0"/>
              <a:ea typeface="Calibri" panose="020F0502020204030204" pitchFamily="34" charset="0"/>
              <a:cs typeface="B Homa" panose="00000400000000000000" pitchFamily="2" charset="-78"/>
            </a:endParaRPr>
          </a:p>
          <a:p>
            <a:pPr algn="justLow" rtl="1">
              <a:spcAft>
                <a:spcPts val="800"/>
              </a:spcAft>
            </a:pPr>
            <a:r>
              <a:rPr lang="fa-IR" sz="2400" dirty="0">
                <a:latin typeface="Calibri" panose="020F0502020204030204" pitchFamily="34" charset="0"/>
                <a:ea typeface="Calibri" panose="020F0502020204030204" pitchFamily="34" charset="0"/>
                <a:cs typeface="B Homa" panose="00000400000000000000" pitchFamily="2" charset="-78"/>
              </a:rPr>
              <a:t> </a:t>
            </a:r>
            <a:endParaRPr lang="en-US" sz="2400" dirty="0">
              <a:effectLst/>
              <a:latin typeface="Calibri" panose="020F0502020204030204" pitchFamily="34" charset="0"/>
              <a:ea typeface="Calibri" panose="020F0502020204030204" pitchFamily="34" charset="0"/>
              <a:cs typeface="B Homa" panose="00000400000000000000" pitchFamily="2" charset="-78"/>
            </a:endParaRPr>
          </a:p>
        </p:txBody>
      </p:sp>
      <p:sp>
        <p:nvSpPr>
          <p:cNvPr id="6" name="TextBox 5"/>
          <p:cNvSpPr txBox="1"/>
          <p:nvPr/>
        </p:nvSpPr>
        <p:spPr>
          <a:xfrm>
            <a:off x="6191250" y="392165"/>
            <a:ext cx="4867275" cy="1200329"/>
          </a:xfrm>
          <a:prstGeom prst="rect">
            <a:avLst/>
          </a:prstGeom>
          <a:noFill/>
        </p:spPr>
        <p:txBody>
          <a:bodyPr wrap="square" rtlCol="0">
            <a:spAutoFit/>
          </a:bodyPr>
          <a:lstStyle/>
          <a:p>
            <a:pPr algn="ctr"/>
            <a:r>
              <a:rPr lang="fa-IR" sz="3600" b="1" i="1" dirty="0" smtClean="0">
                <a:effectLst>
                  <a:outerShdw blurRad="38100" dist="38100" dir="2700000" algn="tl">
                    <a:srgbClr val="000000">
                      <a:alpha val="43137"/>
                    </a:srgbClr>
                  </a:outerShdw>
                </a:effectLst>
                <a:cs typeface="B Homa" panose="00000400000000000000" pitchFamily="2" charset="-78"/>
              </a:rPr>
              <a:t>نکات قابل توجه در نمودار شهر صنعتی</a:t>
            </a:r>
            <a:endParaRPr lang="en-US" sz="3600" b="1" i="1" dirty="0">
              <a:effectLst>
                <a:outerShdw blurRad="38100" dist="38100" dir="2700000" algn="tl">
                  <a:srgbClr val="000000">
                    <a:alpha val="43137"/>
                  </a:srgbClr>
                </a:outerShdw>
              </a:effectLst>
              <a:cs typeface="B Homa" panose="00000400000000000000" pitchFamily="2" charset="-78"/>
            </a:endParaRPr>
          </a:p>
        </p:txBody>
      </p:sp>
    </p:spTree>
    <p:extLst>
      <p:ext uri="{BB962C8B-B14F-4D97-AF65-F5344CB8AC3E}">
        <p14:creationId xmlns:p14="http://schemas.microsoft.com/office/powerpoint/2010/main" val="954257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280" y="0"/>
            <a:ext cx="10058400" cy="1450757"/>
          </a:xfrm>
        </p:spPr>
        <p:txBody>
          <a:bodyPr>
            <a:normAutofit/>
          </a:bodyPr>
          <a:lstStyle/>
          <a:p>
            <a:pPr algn="r" rtl="1"/>
            <a:r>
              <a:rPr lang="fa-IR" altLang="en-US" sz="3600" b="1" i="1" dirty="0">
                <a:solidFill>
                  <a:schemeClr val="tx1">
                    <a:lumMod val="65000"/>
                    <a:lumOff val="35000"/>
                  </a:schemeClr>
                </a:solidFill>
                <a:effectLst>
                  <a:outerShdw blurRad="38100" dist="38100" dir="2700000" algn="tl">
                    <a:srgbClr val="000000">
                      <a:alpha val="43137"/>
                    </a:srgbClr>
                  </a:outerShdw>
                </a:effectLst>
                <a:cs typeface="B Homa" panose="00000400000000000000" pitchFamily="2" charset="-78"/>
              </a:rPr>
              <a:t>مسیرهای ارتباطی شهر</a:t>
            </a:r>
            <a:endParaRPr lang="en-US" sz="3600" b="1" i="1" dirty="0">
              <a:solidFill>
                <a:schemeClr val="tx1">
                  <a:lumMod val="65000"/>
                  <a:lumOff val="35000"/>
                </a:schemeClr>
              </a:solidFill>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6367111" y="1260049"/>
            <a:ext cx="4851133" cy="4914173"/>
          </a:xfrm>
        </p:spPr>
        <p:txBody>
          <a:bodyPr>
            <a:noAutofit/>
          </a:bodyPr>
          <a:lstStyle/>
          <a:p>
            <a:pPr algn="justLow" rtl="1">
              <a:lnSpc>
                <a:spcPct val="110000"/>
              </a:lnSpc>
            </a:pPr>
            <a:r>
              <a:rPr lang="fa-IR" sz="2400" dirty="0">
                <a:cs typeface="B Homa" panose="00000400000000000000" pitchFamily="2" charset="-78"/>
              </a:rPr>
              <a:t>در طرح "شهر صنعتی" </a:t>
            </a:r>
            <a:r>
              <a:rPr lang="fa-IR" sz="2400" b="1" i="1" dirty="0">
                <a:solidFill>
                  <a:srgbClr val="C00000"/>
                </a:solidFill>
                <a:effectLst>
                  <a:outerShdw blurRad="38100" dist="38100" dir="2700000" algn="tl">
                    <a:srgbClr val="C0C0C0"/>
                  </a:outerShdw>
                </a:effectLst>
                <a:cs typeface="B Homa" panose="00000400000000000000" pitchFamily="2" charset="-78"/>
              </a:rPr>
              <a:t>خیابانها بر اساس حجم ترافیک و نوع آن، دسته بندی شده </a:t>
            </a:r>
            <a:r>
              <a:rPr lang="fa-IR" sz="2400" b="1" i="1" dirty="0" smtClean="0">
                <a:solidFill>
                  <a:srgbClr val="C00000"/>
                </a:solidFill>
                <a:effectLst>
                  <a:outerShdw blurRad="38100" dist="38100" dir="2700000" algn="tl">
                    <a:srgbClr val="C0C0C0"/>
                  </a:outerShdw>
                </a:effectLst>
                <a:cs typeface="B Homa" panose="00000400000000000000" pitchFamily="2" charset="-78"/>
              </a:rPr>
              <a:t>اند</a:t>
            </a:r>
            <a:r>
              <a:rPr lang="fa-IR" sz="2400" i="1" dirty="0" smtClean="0">
                <a:effectLst>
                  <a:outerShdw blurRad="38100" dist="38100" dir="2700000" algn="tl">
                    <a:srgbClr val="C0C0C0"/>
                  </a:outerShdw>
                </a:effectLst>
                <a:cs typeface="B Homa" panose="00000400000000000000" pitchFamily="2" charset="-78"/>
              </a:rPr>
              <a:t>.</a:t>
            </a:r>
            <a:r>
              <a:rPr lang="fa-IR" sz="2400" dirty="0" smtClean="0">
                <a:cs typeface="B Homa" panose="00000400000000000000" pitchFamily="2" charset="-78"/>
              </a:rPr>
              <a:t> </a:t>
            </a:r>
            <a:r>
              <a:rPr lang="fa-IR" sz="2400" dirty="0">
                <a:cs typeface="B Homa" panose="00000400000000000000" pitchFamily="2" charset="-78"/>
              </a:rPr>
              <a:t>خیابان اصلی می بایست دارای خط تراموایی باشد که محلات مختلف شهر را به یکدیگر مرتبط سازد و </a:t>
            </a:r>
            <a:r>
              <a:rPr lang="fa-IR" sz="2400" dirty="0" smtClean="0">
                <a:cs typeface="B Homa" panose="00000400000000000000" pitchFamily="2" charset="-78"/>
              </a:rPr>
              <a:t>نهایتا </a:t>
            </a:r>
            <a:r>
              <a:rPr lang="fa-IR" sz="2400" dirty="0">
                <a:cs typeface="B Homa" panose="00000400000000000000" pitchFamily="2" charset="-78"/>
              </a:rPr>
              <a:t>تا خارج از محدوده شهر ادامه یابد. در واقع، این شهر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نوعی شهر خطی </a:t>
            </a:r>
            <a:r>
              <a:rPr lang="fa-IR" sz="2400" dirty="0">
                <a:cs typeface="B Homa" panose="00000400000000000000" pitchFamily="2" charset="-78"/>
              </a:rPr>
              <a:t>است که محور آن، خیابان وسیعی است با یک خط تراموای برقی</a:t>
            </a:r>
            <a:r>
              <a:rPr lang="fa-IR" sz="2400" dirty="0" smtClean="0">
                <a:cs typeface="B Homa" panose="00000400000000000000" pitchFamily="2" charset="-78"/>
              </a:rPr>
              <a:t>.</a:t>
            </a:r>
            <a:endParaRPr lang="en-US" sz="2400" dirty="0">
              <a:cs typeface="B Homa" panose="00000400000000000000" pitchFamily="2" charset="-78"/>
            </a:endParaRPr>
          </a:p>
          <a:p>
            <a:pPr algn="justLow" rtl="1">
              <a:lnSpc>
                <a:spcPct val="110000"/>
              </a:lnSpc>
            </a:pPr>
            <a:r>
              <a:rPr lang="fa-IR" sz="2400" dirty="0" smtClean="0">
                <a:cs typeface="B Homa" panose="00000400000000000000" pitchFamily="2" charset="-78"/>
              </a:rPr>
              <a:t>گارنیه در طرح خود به </a:t>
            </a:r>
            <a:r>
              <a:rPr lang="ar-SA" sz="2400" b="1" i="1" dirty="0" smtClean="0">
                <a:solidFill>
                  <a:srgbClr val="C00000"/>
                </a:solidFill>
                <a:effectLst>
                  <a:outerShdw blurRad="38100" dist="38100" dir="2700000" algn="tl">
                    <a:srgbClr val="000000">
                      <a:alpha val="43137"/>
                    </a:srgbClr>
                  </a:outerShdw>
                </a:effectLst>
                <a:cs typeface="B Homa" panose="00000400000000000000" pitchFamily="2" charset="-78"/>
              </a:rPr>
              <a:t>مبارزه </a:t>
            </a:r>
            <a:r>
              <a:rPr lang="ar-SA" sz="2400" b="1" i="1" dirty="0">
                <a:solidFill>
                  <a:srgbClr val="C00000"/>
                </a:solidFill>
                <a:effectLst>
                  <a:outerShdw blurRad="38100" dist="38100" dir="2700000" algn="tl">
                    <a:srgbClr val="000000">
                      <a:alpha val="43137"/>
                    </a:srgbClr>
                  </a:outerShdw>
                </a:effectLst>
                <a:cs typeface="B Homa" panose="00000400000000000000" pitchFamily="2" charset="-78"/>
              </a:rPr>
              <a:t>علیه خیابانهای </a:t>
            </a:r>
            <a:r>
              <a:rPr lang="ar-SA" sz="2400" b="1" i="1" dirty="0" smtClean="0">
                <a:solidFill>
                  <a:srgbClr val="C00000"/>
                </a:solidFill>
                <a:effectLst>
                  <a:outerShdw blurRad="38100" dist="38100" dir="2700000" algn="tl">
                    <a:srgbClr val="000000">
                      <a:alpha val="43137"/>
                    </a:srgbClr>
                  </a:outerShdw>
                </a:effectLst>
                <a:cs typeface="B Homa" panose="00000400000000000000" pitchFamily="2" charset="-78"/>
              </a:rPr>
              <a:t>دالانی</a:t>
            </a:r>
            <a:r>
              <a:rPr lang="fa-IR" sz="2400" b="1" i="1" dirty="0" smtClean="0">
                <a:solidFill>
                  <a:srgbClr val="C00000"/>
                </a:solidFill>
                <a:effectLst>
                  <a:outerShdw blurRad="38100" dist="38100" dir="2700000" algn="tl">
                    <a:srgbClr val="000000">
                      <a:alpha val="43137"/>
                    </a:srgbClr>
                  </a:outerShdw>
                </a:effectLst>
                <a:cs typeface="B Homa" panose="00000400000000000000" pitchFamily="2" charset="-78"/>
              </a:rPr>
              <a:t> </a:t>
            </a:r>
            <a:r>
              <a:rPr lang="fa-IR" sz="2400" dirty="0" smtClean="0">
                <a:cs typeface="B Homa" panose="00000400000000000000" pitchFamily="2" charset="-78"/>
              </a:rPr>
              <a:t>پرداخت</a:t>
            </a:r>
            <a:r>
              <a:rPr lang="fa-IR" sz="2400" dirty="0">
                <a:cs typeface="B Homa" panose="00000400000000000000" pitchFamily="2" charset="-78"/>
              </a:rPr>
              <a:t> </a:t>
            </a:r>
            <a:r>
              <a:rPr lang="fa-IR" sz="2400" dirty="0" smtClean="0">
                <a:cs typeface="B Homa" panose="00000400000000000000" pitchFamily="2" charset="-78"/>
              </a:rPr>
              <a:t>و به</a:t>
            </a:r>
            <a:r>
              <a:rPr lang="ar-SA" sz="2400" dirty="0" smtClean="0">
                <a:cs typeface="B Homa" panose="00000400000000000000" pitchFamily="2" charset="-78"/>
              </a:rPr>
              <a:t> </a:t>
            </a:r>
            <a:r>
              <a:rPr lang="ar-SA" sz="2400" b="1" i="1" dirty="0">
                <a:solidFill>
                  <a:srgbClr val="C00000"/>
                </a:solidFill>
                <a:effectLst>
                  <a:outerShdw blurRad="38100" dist="38100" dir="2700000" algn="tl">
                    <a:srgbClr val="000000">
                      <a:alpha val="43137"/>
                    </a:srgbClr>
                  </a:outerShdw>
                </a:effectLst>
                <a:cs typeface="B Homa" panose="00000400000000000000" pitchFamily="2" charset="-78"/>
              </a:rPr>
              <a:t>تامین نور و هوای کافی برای ساختمانها و خانه ها</a:t>
            </a:r>
            <a:r>
              <a:rPr lang="ar-SA" sz="2400" dirty="0">
                <a:cs typeface="B Homa" panose="00000400000000000000" pitchFamily="2" charset="-78"/>
              </a:rPr>
              <a:t> </a:t>
            </a:r>
            <a:r>
              <a:rPr lang="fa-IR" sz="2400" dirty="0" smtClean="0">
                <a:cs typeface="B Homa" panose="00000400000000000000" pitchFamily="2" charset="-78"/>
              </a:rPr>
              <a:t>اهمیت می داد.</a:t>
            </a:r>
            <a:endParaRPr lang="en-US" sz="2400" dirty="0" smtClean="0">
              <a:cs typeface="B Homa" panose="00000400000000000000" pitchFamily="2" charset="-78"/>
            </a:endParaRPr>
          </a:p>
          <a:p>
            <a:pPr algn="justLow" rtl="1">
              <a:lnSpc>
                <a:spcPct val="110000"/>
              </a:lnSpc>
            </a:pPr>
            <a:endParaRPr lang="en-US" sz="2400" dirty="0">
              <a:cs typeface="B Homa" panose="00000400000000000000" pitchFamily="2" charset="-78"/>
            </a:endParaRPr>
          </a:p>
        </p:txBody>
      </p:sp>
      <p:pic>
        <p:nvPicPr>
          <p:cNvPr id="6" name="Picture 6" descr="SKMBT_C45008101614251_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384509" y="1677126"/>
            <a:ext cx="5604010" cy="4080021"/>
          </a:xfrm>
          <a:prstGeom prst="rect">
            <a:avLst/>
          </a:prstGeom>
          <a:noFill/>
        </p:spPr>
      </p:pic>
    </p:spTree>
    <p:extLst>
      <p:ext uri="{BB962C8B-B14F-4D97-AF65-F5344CB8AC3E}">
        <p14:creationId xmlns:p14="http://schemas.microsoft.com/office/powerpoint/2010/main" val="1475065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98105" y="1845734"/>
            <a:ext cx="4257574" cy="4023360"/>
          </a:xfrm>
        </p:spPr>
        <p:txBody>
          <a:bodyPr>
            <a:normAutofit/>
          </a:bodyPr>
          <a:lstStyle/>
          <a:p>
            <a:pPr algn="justLow" rtl="1">
              <a:lnSpc>
                <a:spcPct val="100000"/>
              </a:lnSpc>
            </a:pPr>
            <a:r>
              <a:rPr lang="fa-IR" altLang="en-US" sz="2400" dirty="0">
                <a:cs typeface="B Homa" panose="00000400000000000000" pitchFamily="2" charset="-78"/>
              </a:rPr>
              <a:t>شبکه پیاده روها از داخل فضاهای سبز باقیمانده از زمینهای بخش مسکونی عبور کرده و در </a:t>
            </a:r>
            <a:r>
              <a:rPr lang="fa-IR" altLang="en-US" sz="2400" b="1" i="1" dirty="0">
                <a:solidFill>
                  <a:srgbClr val="C00000"/>
                </a:solidFill>
                <a:effectLst>
                  <a:outerShdw blurRad="38100" dist="38100" dir="2700000" algn="tl">
                    <a:srgbClr val="000000">
                      <a:alpha val="43137"/>
                    </a:srgbClr>
                  </a:outerShdw>
                </a:effectLst>
                <a:cs typeface="B Homa" panose="00000400000000000000" pitchFamily="2" charset="-78"/>
              </a:rPr>
              <a:t>تمامی سطح شهر </a:t>
            </a:r>
            <a:r>
              <a:rPr lang="fa-IR" altLang="en-US" sz="2400" dirty="0">
                <a:cs typeface="B Homa" panose="00000400000000000000" pitchFamily="2" charset="-78"/>
              </a:rPr>
              <a:t>پخش می شود</a:t>
            </a:r>
            <a:r>
              <a:rPr lang="en-US" altLang="en-US" sz="2400" dirty="0">
                <a:cs typeface="B Homa" panose="00000400000000000000" pitchFamily="2" charset="-78"/>
              </a:rPr>
              <a:t>.</a:t>
            </a:r>
            <a:endParaRPr lang="en-US" sz="2400" dirty="0">
              <a:cs typeface="B Homa" panose="00000400000000000000" pitchFamily="2" charset="-78"/>
            </a:endParaRPr>
          </a:p>
          <a:p>
            <a:pPr algn="justLow" rtl="1">
              <a:lnSpc>
                <a:spcPct val="100000"/>
              </a:lnSpc>
            </a:pPr>
            <a:r>
              <a:rPr lang="fa-IR" sz="2400" dirty="0">
                <a:cs typeface="B Homa" panose="00000400000000000000" pitchFamily="2" charset="-78"/>
              </a:rPr>
              <a:t>اختصاص بیش از نیمی از کل فضای مصرف شده برای یک فضای سبز متداوم با محوطه </a:t>
            </a:r>
            <a:r>
              <a:rPr lang="fa-IR" sz="2400" dirty="0" smtClean="0">
                <a:cs typeface="B Homa" panose="00000400000000000000" pitchFamily="2" charset="-78"/>
              </a:rPr>
              <a:t>سازی </a:t>
            </a:r>
            <a:r>
              <a:rPr lang="fa-IR" sz="2400" b="1" i="1" dirty="0">
                <a:solidFill>
                  <a:srgbClr val="C00000"/>
                </a:solidFill>
                <a:effectLst>
                  <a:outerShdw blurRad="38100" dist="38100" dir="2700000" algn="tl">
                    <a:srgbClr val="000000">
                      <a:alpha val="43137"/>
                    </a:srgbClr>
                  </a:outerShdw>
                </a:effectLst>
                <a:cs typeface="B Homa" panose="00000400000000000000" pitchFamily="2" charset="-78"/>
              </a:rPr>
              <a:t>بدون رفت آمد موتوری و صرفا پیاده راه </a:t>
            </a:r>
            <a:r>
              <a:rPr lang="fa-IR" sz="2400" dirty="0" smtClean="0">
                <a:solidFill>
                  <a:schemeClr val="tx1"/>
                </a:solidFill>
                <a:cs typeface="B Homa" panose="00000400000000000000" pitchFamily="2" charset="-78"/>
              </a:rPr>
              <a:t>وجود دارد.</a:t>
            </a:r>
            <a:endParaRPr lang="fa-IR" sz="2400" b="1" i="1" dirty="0" smtClean="0">
              <a:solidFill>
                <a:srgbClr val="C00000"/>
              </a:solidFill>
              <a:effectLst>
                <a:outerShdw blurRad="38100" dist="38100" dir="2700000" algn="tl">
                  <a:srgbClr val="000000">
                    <a:alpha val="43137"/>
                  </a:srgbClr>
                </a:outerShdw>
              </a:effectLst>
              <a:cs typeface="B Homa" panose="00000400000000000000" pitchFamily="2" charset="-78"/>
            </a:endParaRPr>
          </a:p>
          <a:p>
            <a:pPr algn="justLow" rtl="1">
              <a:lnSpc>
                <a:spcPct val="100000"/>
              </a:lnSpc>
            </a:pPr>
            <a:endParaRPr lang="en-US" sz="2400" b="1" i="1" dirty="0">
              <a:solidFill>
                <a:srgbClr val="C00000"/>
              </a:solidFill>
              <a:effectLst>
                <a:outerShdw blurRad="38100" dist="38100" dir="2700000" algn="tl">
                  <a:srgbClr val="000000">
                    <a:alpha val="43137"/>
                  </a:srgbClr>
                </a:outerShdw>
              </a:effectLst>
              <a:cs typeface="B Homa" panose="00000400000000000000" pitchFamily="2" charset="-78"/>
            </a:endParaRPr>
          </a:p>
        </p:txBody>
      </p:sp>
      <p:pic>
        <p:nvPicPr>
          <p:cNvPr id="4" name="Picture 3"/>
          <p:cNvPicPr/>
          <p:nvPr/>
        </p:nvPicPr>
        <p:blipFill>
          <a:blip r:embed="rId2" cstate="print"/>
          <a:srcRect/>
          <a:stretch>
            <a:fillRect/>
          </a:stretch>
        </p:blipFill>
        <p:spPr bwMode="auto">
          <a:xfrm>
            <a:off x="495918" y="479214"/>
            <a:ext cx="6161556" cy="5263860"/>
          </a:xfrm>
          <a:prstGeom prst="rect">
            <a:avLst/>
          </a:prstGeom>
          <a:ln w="88900" cap="sq" cmpd="thickThin">
            <a:solidFill>
              <a:srgbClr val="000000"/>
            </a:solidFill>
            <a:prstDash val="solid"/>
            <a:miter lim="800000"/>
          </a:ln>
          <a:effectLst>
            <a:innerShdw blurRad="76200">
              <a:srgbClr val="000000"/>
            </a:innerShdw>
          </a:effectLst>
        </p:spPr>
      </p:pic>
      <p:sp>
        <p:nvSpPr>
          <p:cNvPr id="5" name="TextBox 4"/>
          <p:cNvSpPr txBox="1"/>
          <p:nvPr/>
        </p:nvSpPr>
        <p:spPr>
          <a:xfrm>
            <a:off x="8088629" y="704850"/>
            <a:ext cx="3067050" cy="646331"/>
          </a:xfrm>
          <a:prstGeom prst="rect">
            <a:avLst/>
          </a:prstGeom>
          <a:noFill/>
        </p:spPr>
        <p:txBody>
          <a:bodyPr wrap="square" rtlCol="0">
            <a:spAutoFit/>
          </a:bodyPr>
          <a:lstStyle/>
          <a:p>
            <a:pPr algn="r"/>
            <a:r>
              <a:rPr lang="fa-IR" altLang="en-US" sz="3600" b="1" i="1" dirty="0">
                <a:effectLst>
                  <a:outerShdw blurRad="38100" dist="38100" dir="2700000" algn="tl">
                    <a:srgbClr val="000000">
                      <a:alpha val="43137"/>
                    </a:srgbClr>
                  </a:outerShdw>
                </a:effectLst>
                <a:cs typeface="B Homa" panose="00000400000000000000" pitchFamily="2" charset="-78"/>
              </a:rPr>
              <a:t>شبکه پیاده روها</a:t>
            </a:r>
            <a:endParaRPr lang="en-US" sz="3600"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74370797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3034</TotalTime>
  <Words>1169</Words>
  <Application>Microsoft Office PowerPoint</Application>
  <PresentationFormat>Widescreen</PresentationFormat>
  <Paragraphs>59</Paragraphs>
  <Slides>13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13</vt:i4>
      </vt:variant>
    </vt:vector>
  </HeadingPairs>
  <TitlesOfParts>
    <vt:vector size="21" baseType="lpstr">
      <vt:lpstr>Andalus</vt:lpstr>
      <vt:lpstr>Arial</vt:lpstr>
      <vt:lpstr>B Homa</vt:lpstr>
      <vt:lpstr>Calibri</vt:lpstr>
      <vt:lpstr>Century Gothic</vt:lpstr>
      <vt:lpstr>Times New Roman</vt:lpstr>
      <vt:lpstr>Wingdings 3</vt:lpstr>
      <vt:lpstr>Ion</vt:lpstr>
      <vt:lpstr>بررسی کامل شهر صنعتی تونی گارنیه</vt:lpstr>
      <vt:lpstr>تونی گارنیه (1869-1948)</vt:lpstr>
      <vt:lpstr>PowerPoint Presentation</vt:lpstr>
      <vt:lpstr> نظریه ی شهر صنعتی</vt:lpstr>
      <vt:lpstr>مشخصات شهر صنعتی</vt:lpstr>
      <vt:lpstr>PowerPoint Presentation</vt:lpstr>
      <vt:lpstr>PowerPoint Presentation</vt:lpstr>
      <vt:lpstr>مسیرهای ارتباطی شهر</vt:lpstr>
      <vt:lpstr>PowerPoint Presentation</vt:lpstr>
      <vt:lpstr>محلات مسکونی شهر صنعتی</vt:lpstr>
      <vt:lpstr>بناهای عمومی و مرکز شهر صنعتی</vt:lpstr>
      <vt:lpstr>شرایط اجتماعی شهر صنعتی</vt:lpstr>
      <vt:lpstr>تأثیر گارنیه بر روند شهرسازی قرن بیستم </vt:lpstr>
    </vt:vector>
  </TitlesOfParts>
  <Company>MRT www.Win2Farsi.com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تونی گارنیه   Tony Garnier</dc:title>
  <dc:creator>Mohammad</dc:creator>
  <cp:lastModifiedBy>Mohammad</cp:lastModifiedBy>
  <cp:revision>55</cp:revision>
  <dcterms:created xsi:type="dcterms:W3CDTF">2014-10-27T07:12:40Z</dcterms:created>
  <dcterms:modified xsi:type="dcterms:W3CDTF">2019-10-27T00:52:43Z</dcterms:modified>
</cp:coreProperties>
</file>