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5" r:id="rId6"/>
    <p:sldId id="261" r:id="rId7"/>
    <p:sldId id="262" r:id="rId8"/>
    <p:sldId id="263" r:id="rId9"/>
    <p:sldId id="264" r:id="rId10"/>
    <p:sldId id="265" r:id="rId11"/>
    <p:sldId id="266" r:id="rId12"/>
    <p:sldId id="267" r:id="rId13"/>
    <p:sldId id="268" r:id="rId14"/>
    <p:sldId id="269" r:id="rId15"/>
    <p:sldId id="270" r:id="rId16"/>
    <p:sldId id="276" r:id="rId17"/>
    <p:sldId id="271"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74"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10/27/2019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10/27/2019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10/27/2019</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10/27/2019</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10/27/2019</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28800" y="3429000"/>
            <a:ext cx="5562600" cy="949124"/>
          </a:xfrm>
        </p:spPr>
        <p:txBody>
          <a:bodyPr>
            <a:normAutofit fontScale="90000"/>
          </a:bodyPr>
          <a:lstStyle/>
          <a:p>
            <a:pPr algn="ctr"/>
            <a:r>
              <a:rPr lang="fa-IR" sz="5400" dirty="0">
                <a:cs typeface="0 Soroosh" panose="00000400000000000000" pitchFamily="2" charset="-78"/>
              </a:rPr>
              <a:t>بررسی مفهوم توسعه پایدار شهری</a:t>
            </a:r>
            <a:endParaRPr lang="en-US" sz="5400" dirty="0">
              <a:latin typeface="IranNastaliq" pitchFamily="18" charset="0"/>
              <a:cs typeface="0 Soroosh" panose="00000400000000000000" pitchFamily="2" charset="-78"/>
            </a:endParaRPr>
          </a:p>
        </p:txBody>
      </p:sp>
    </p:spTree>
    <p:extLst>
      <p:ext uri="{BB962C8B-B14F-4D97-AF65-F5344CB8AC3E}">
        <p14:creationId xmlns:p14="http://schemas.microsoft.com/office/powerpoint/2010/main" val="1284569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b="1" dirty="0">
                <a:latin typeface="IranNastaliq" pitchFamily="18" charset="0"/>
                <a:cs typeface="0 Soroosh" panose="00000400000000000000" pitchFamily="2" charset="-78"/>
              </a:rPr>
              <a:t>اهداف توسعه پایدار شهری : </a:t>
            </a:r>
            <a:r>
              <a:rPr lang="en-US" sz="2400" dirty="0">
                <a:latin typeface="IranNastaliq" pitchFamily="18" charset="0"/>
                <a:cs typeface="0 Soroosh" panose="00000400000000000000" pitchFamily="2" charset="-78"/>
              </a:rPr>
              <a:t/>
            </a:r>
            <a:br>
              <a:rPr lang="en-US" sz="2400" dirty="0">
                <a:latin typeface="IranNastaliq" pitchFamily="18" charset="0"/>
                <a:cs typeface="0 Soroosh" panose="00000400000000000000" pitchFamily="2" charset="-78"/>
              </a:rPr>
            </a:br>
            <a:endParaRPr lang="en-US" sz="2400" dirty="0">
              <a:latin typeface="IranNastaliq" pitchFamily="18" charset="0"/>
              <a:cs typeface="0 Soroosh" panose="00000400000000000000" pitchFamily="2" charset="-78"/>
            </a:endParaRPr>
          </a:p>
        </p:txBody>
      </p:sp>
      <p:sp>
        <p:nvSpPr>
          <p:cNvPr id="3" name="Content Placeholder 2"/>
          <p:cNvSpPr>
            <a:spLocks noGrp="1"/>
          </p:cNvSpPr>
          <p:nvPr>
            <p:ph idx="1"/>
          </p:nvPr>
        </p:nvSpPr>
        <p:spPr/>
        <p:txBody>
          <a:bodyPr>
            <a:normAutofit/>
          </a:bodyPr>
          <a:lstStyle/>
          <a:p>
            <a:pPr marL="68580" indent="0" algn="r" rtl="1">
              <a:buNone/>
            </a:pPr>
            <a:r>
              <a:rPr lang="fa-IR" sz="2000" dirty="0">
                <a:solidFill>
                  <a:schemeClr val="tx1"/>
                </a:solidFill>
                <a:cs typeface="B Homa" panose="00000400000000000000" pitchFamily="2" charset="-78"/>
              </a:rPr>
              <a:t>1- برآورده کردن نیازهای فعلی</a:t>
            </a:r>
            <a:endParaRPr lang="en-US" sz="2000" dirty="0">
              <a:solidFill>
                <a:schemeClr val="tx1"/>
              </a:solidFill>
              <a:cs typeface="B Homa" panose="00000400000000000000" pitchFamily="2" charset="-78"/>
            </a:endParaRPr>
          </a:p>
          <a:p>
            <a:pPr marL="68580" indent="0" algn="r" rtl="1">
              <a:buNone/>
            </a:pPr>
            <a:r>
              <a:rPr lang="fa-IR" sz="2000" dirty="0">
                <a:solidFill>
                  <a:schemeClr val="tx1"/>
                </a:solidFill>
                <a:cs typeface="B Homa" panose="00000400000000000000" pitchFamily="2" charset="-78"/>
              </a:rPr>
              <a:t>2- نیازهای اجتماعی ، فرهنگی ، بهداشتی</a:t>
            </a:r>
            <a:endParaRPr lang="en-US" sz="2000" dirty="0">
              <a:solidFill>
                <a:schemeClr val="tx1"/>
              </a:solidFill>
              <a:cs typeface="B Homa" panose="00000400000000000000" pitchFamily="2" charset="-78"/>
            </a:endParaRPr>
          </a:p>
          <a:p>
            <a:pPr marL="68580" indent="0" algn="r" rtl="1">
              <a:buNone/>
            </a:pPr>
            <a:r>
              <a:rPr lang="fa-IR" sz="2000" dirty="0">
                <a:solidFill>
                  <a:schemeClr val="tx1"/>
                </a:solidFill>
                <a:cs typeface="B Homa" panose="00000400000000000000" pitchFamily="2" charset="-78"/>
              </a:rPr>
              <a:t>3- نیازهای اساسی </a:t>
            </a:r>
            <a:endParaRPr lang="en-US" sz="2000" dirty="0">
              <a:solidFill>
                <a:schemeClr val="tx1"/>
              </a:solidFill>
              <a:cs typeface="B Homa" panose="00000400000000000000" pitchFamily="2" charset="-78"/>
            </a:endParaRPr>
          </a:p>
          <a:p>
            <a:pPr marL="0" indent="0" algn="r" rtl="1">
              <a:lnSpc>
                <a:spcPct val="115000"/>
              </a:lnSpc>
              <a:spcAft>
                <a:spcPts val="1000"/>
              </a:spcAft>
              <a:buNone/>
            </a:pPr>
            <a:r>
              <a:rPr lang="fa-IR" sz="2000" dirty="0">
                <a:solidFill>
                  <a:schemeClr val="tx1"/>
                </a:solidFill>
                <a:cs typeface="B Homa" panose="00000400000000000000" pitchFamily="2" charset="-78"/>
              </a:rPr>
              <a:t>4- به مخاطره نیانداختن توانایی نسل آینده در برآورده کردن نیازهایشان. </a:t>
            </a:r>
            <a:r>
              <a:rPr lang="ar-SA" sz="2000" dirty="0">
                <a:latin typeface="Calibri"/>
                <a:ea typeface="Calibri"/>
                <a:cs typeface="B Homa" panose="00000400000000000000" pitchFamily="2" charset="-78"/>
              </a:rPr>
              <a:t>(نظم فر و پیروزی1388)</a:t>
            </a:r>
            <a:endParaRPr lang="en-US" sz="2000" dirty="0">
              <a:latin typeface="Calibri"/>
              <a:ea typeface="Calibri"/>
              <a:cs typeface="Arial"/>
            </a:endParaRPr>
          </a:p>
          <a:p>
            <a:pPr marL="68580" indent="0" algn="r">
              <a:buNone/>
            </a:pPr>
            <a:endParaRPr lang="en-US" sz="2000" dirty="0">
              <a:solidFill>
                <a:schemeClr val="tx1"/>
              </a:solidFill>
              <a:cs typeface="B Homa" panose="00000400000000000000" pitchFamily="2" charset="-78"/>
            </a:endParaRPr>
          </a:p>
        </p:txBody>
      </p:sp>
    </p:spTree>
    <p:extLst>
      <p:ext uri="{BB962C8B-B14F-4D97-AF65-F5344CB8AC3E}">
        <p14:creationId xmlns:p14="http://schemas.microsoft.com/office/powerpoint/2010/main" val="1252615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219200"/>
            <a:ext cx="7024744" cy="572536"/>
          </a:xfrm>
        </p:spPr>
        <p:txBody>
          <a:bodyPr>
            <a:noAutofit/>
          </a:bodyPr>
          <a:lstStyle/>
          <a:p>
            <a:pPr algn="r"/>
            <a:r>
              <a:rPr lang="fa-IR" sz="2000" b="1" dirty="0">
                <a:latin typeface="IranNastaliq" pitchFamily="18" charset="0"/>
                <a:cs typeface="0 Soroosh" panose="00000400000000000000" pitchFamily="2" charset="-78"/>
              </a:rPr>
              <a:t>طراحی شهری پایدار و مدیریت شهری :</a:t>
            </a:r>
            <a:r>
              <a:rPr lang="en-US" sz="2000" dirty="0">
                <a:latin typeface="IranNastaliq" pitchFamily="18" charset="0"/>
                <a:cs typeface="0 Soroosh" panose="00000400000000000000" pitchFamily="2" charset="-78"/>
              </a:rPr>
              <a:t/>
            </a:r>
            <a:br>
              <a:rPr lang="en-US" sz="2000" dirty="0">
                <a:latin typeface="IranNastaliq" pitchFamily="18" charset="0"/>
                <a:cs typeface="0 Soroosh" panose="00000400000000000000" pitchFamily="2" charset="-78"/>
              </a:rPr>
            </a:br>
            <a:endParaRPr lang="en-US" sz="2000" dirty="0">
              <a:latin typeface="IranNastaliq" pitchFamily="18" charset="0"/>
              <a:cs typeface="0 Soroosh" panose="00000400000000000000" pitchFamily="2" charset="-78"/>
            </a:endParaRPr>
          </a:p>
        </p:txBody>
      </p:sp>
      <p:sp>
        <p:nvSpPr>
          <p:cNvPr id="3" name="Content Placeholder 2"/>
          <p:cNvSpPr>
            <a:spLocks noGrp="1"/>
          </p:cNvSpPr>
          <p:nvPr>
            <p:ph idx="1"/>
          </p:nvPr>
        </p:nvSpPr>
        <p:spPr>
          <a:xfrm>
            <a:off x="1043492" y="1447800"/>
            <a:ext cx="7414708" cy="4953000"/>
          </a:xfrm>
        </p:spPr>
        <p:txBody>
          <a:bodyPr>
            <a:noAutofit/>
          </a:bodyPr>
          <a:lstStyle/>
          <a:p>
            <a:pPr marL="68580" indent="0" algn="just" rtl="1">
              <a:lnSpc>
                <a:spcPct val="120000"/>
              </a:lnSpc>
              <a:buNone/>
            </a:pPr>
            <a:r>
              <a:rPr lang="fa-IR" sz="1550" dirty="0">
                <a:solidFill>
                  <a:schemeClr val="tx1"/>
                </a:solidFill>
                <a:cs typeface="B Homa" panose="00000400000000000000" pitchFamily="2" charset="-78"/>
              </a:rPr>
              <a:t>سیاستهای موسوم به توسعه می توانند فرآیند کاهش یا افزایش پیوسته سطح زندگی را به همراه داشته باشند. با تفکیک مفهوم توسعه،دومفهوم توسعه حاصل می شود که توسعه سرمایه، فرآیند انباشت وافزایش سرمایه را شامل می شود که می تواند به ارتقای سطح زندگی و مطلوبیت همگانی بینجامد یا نینجامد.توسعه </a:t>
            </a:r>
            <a:r>
              <a:rPr lang="fa-IR" sz="1550" dirty="0" smtClean="0">
                <a:solidFill>
                  <a:schemeClr val="tx1"/>
                </a:solidFill>
                <a:cs typeface="B Homa" panose="00000400000000000000" pitchFamily="2" charset="-78"/>
              </a:rPr>
              <a:t>دوم  </a:t>
            </a:r>
            <a:r>
              <a:rPr lang="fa-IR" sz="1550" dirty="0">
                <a:solidFill>
                  <a:schemeClr val="tx1"/>
                </a:solidFill>
                <a:cs typeface="B Homa" panose="00000400000000000000" pitchFamily="2" charset="-78"/>
              </a:rPr>
              <a:t>نیز معنای افزایش سطح ارضای نیازهای هر گروه اجتماعی براساس سلسله مراتب این نیازها را شامل </a:t>
            </a:r>
            <a:r>
              <a:rPr lang="fa-IR" sz="1550" dirty="0" smtClean="0">
                <a:solidFill>
                  <a:schemeClr val="tx1"/>
                </a:solidFill>
                <a:cs typeface="B Homa" panose="00000400000000000000" pitchFamily="2" charset="-78"/>
              </a:rPr>
              <a:t>میشود </a:t>
            </a:r>
            <a:r>
              <a:rPr lang="en-US" sz="1550" dirty="0" smtClean="0">
                <a:solidFill>
                  <a:schemeClr val="tx1"/>
                </a:solidFill>
                <a:cs typeface="B Homa" panose="00000400000000000000" pitchFamily="2" charset="-78"/>
              </a:rPr>
              <a:t>.</a:t>
            </a:r>
            <a:r>
              <a:rPr lang="fa-IR" sz="1550" dirty="0" smtClean="0">
                <a:solidFill>
                  <a:schemeClr val="tx1"/>
                </a:solidFill>
                <a:cs typeface="B Homa" panose="00000400000000000000" pitchFamily="2" charset="-78"/>
              </a:rPr>
              <a:t>این </a:t>
            </a:r>
            <a:r>
              <a:rPr lang="fa-IR" sz="1550" dirty="0">
                <a:solidFill>
                  <a:schemeClr val="tx1"/>
                </a:solidFill>
                <a:cs typeface="B Homa" panose="00000400000000000000" pitchFamily="2" charset="-78"/>
              </a:rPr>
              <a:t>تفکیک می تواند برجدایی گزینی طبقاتی دامن زند وتنها امکان زندگی مطلوب را برای قشرخاصی فراهم کند. براین اساس بنظر می رسد می بایستی سیاستهای کلان در حوزه شهری مورد بازنگری قرار گیرد وامکان ارائه متناسب تسهیلات وخدمات شهری،برای همگان ودرراستای توسعه پایدار انسانی فراهم گردد.این مهم </a:t>
            </a:r>
            <a:r>
              <a:rPr lang="fa-IR" sz="1550" dirty="0" smtClean="0">
                <a:solidFill>
                  <a:schemeClr val="tx1"/>
                </a:solidFill>
                <a:cs typeface="B Homa" panose="00000400000000000000" pitchFamily="2" charset="-78"/>
              </a:rPr>
              <a:t>جز ازطریق </a:t>
            </a:r>
            <a:r>
              <a:rPr lang="fa-IR" sz="1550" dirty="0">
                <a:solidFill>
                  <a:schemeClr val="tx1"/>
                </a:solidFill>
                <a:cs typeface="B Homa" panose="00000400000000000000" pitchFamily="2" charset="-78"/>
              </a:rPr>
              <a:t>تدقیق درسیاستها و برنامه های کلان درون شهری میسر نمی شود که بایستی به تغییرنگرش در سیاستهای شهری و جایگزینی روشهای </a:t>
            </a:r>
            <a:r>
              <a:rPr lang="fa-IR" sz="1550" dirty="0" smtClean="0">
                <a:solidFill>
                  <a:schemeClr val="tx1"/>
                </a:solidFill>
                <a:cs typeface="B Homa" panose="00000400000000000000" pitchFamily="2" charset="-78"/>
              </a:rPr>
              <a:t>کارآمد </a:t>
            </a:r>
            <a:r>
              <a:rPr lang="fa-IR" sz="1550" dirty="0">
                <a:solidFill>
                  <a:schemeClr val="tx1"/>
                </a:solidFill>
                <a:cs typeface="B Homa" panose="00000400000000000000" pitchFamily="2" charset="-78"/>
              </a:rPr>
              <a:t>در نظام برنامه ریزی درون شهری بینجامد تا امکان زندگی مطلوب و افزایش رفاه شهروندی را بسترتوسعه پایدارمبتنی برتوسعه انسانی والتفات برسرمایه اجتماعی فراهم </a:t>
            </a:r>
            <a:r>
              <a:rPr lang="fa-IR" sz="1550" dirty="0" smtClean="0">
                <a:solidFill>
                  <a:schemeClr val="tx1"/>
                </a:solidFill>
                <a:cs typeface="B Homa" panose="00000400000000000000" pitchFamily="2" charset="-78"/>
              </a:rPr>
              <a:t>گرداند.در زیر به </a:t>
            </a:r>
            <a:r>
              <a:rPr lang="fa-IR" sz="1550" dirty="0">
                <a:solidFill>
                  <a:schemeClr val="tx1"/>
                </a:solidFill>
                <a:cs typeface="B Homa" panose="00000400000000000000" pitchFamily="2" charset="-78"/>
              </a:rPr>
              <a:t>برخی ازاین سیاستهای شهری اشاره می شود:</a:t>
            </a:r>
            <a:endParaRPr lang="en-US" sz="1550" dirty="0">
              <a:solidFill>
                <a:schemeClr val="tx1"/>
              </a:solidFill>
              <a:cs typeface="B Homa" panose="00000400000000000000" pitchFamily="2" charset="-78"/>
            </a:endParaRPr>
          </a:p>
          <a:p>
            <a:pPr marL="68580" indent="0" algn="just" rtl="1">
              <a:lnSpc>
                <a:spcPct val="120000"/>
              </a:lnSpc>
              <a:buNone/>
            </a:pPr>
            <a:r>
              <a:rPr lang="fa-IR" sz="1550" dirty="0">
                <a:solidFill>
                  <a:schemeClr val="tx1"/>
                </a:solidFill>
                <a:cs typeface="B Homa" panose="00000400000000000000" pitchFamily="2" charset="-78"/>
              </a:rPr>
              <a:t>-مبادله اطلاعات توسعه </a:t>
            </a:r>
            <a:r>
              <a:rPr lang="fa-IR" sz="1550" dirty="0" smtClean="0">
                <a:solidFill>
                  <a:schemeClr val="tx1"/>
                </a:solidFill>
                <a:cs typeface="B Homa" panose="00000400000000000000" pitchFamily="2" charset="-78"/>
              </a:rPr>
              <a:t>پایدارو همکاری </a:t>
            </a:r>
            <a:r>
              <a:rPr lang="fa-IR" sz="1550" dirty="0">
                <a:solidFill>
                  <a:schemeClr val="tx1"/>
                </a:solidFill>
                <a:cs typeface="B Homa" panose="00000400000000000000" pitchFamily="2" charset="-78"/>
              </a:rPr>
              <a:t>درمطالعات مقایسه ای </a:t>
            </a:r>
            <a:endParaRPr lang="en-US" sz="1550" dirty="0">
              <a:solidFill>
                <a:schemeClr val="tx1"/>
              </a:solidFill>
              <a:cs typeface="B Homa" panose="00000400000000000000" pitchFamily="2" charset="-78"/>
            </a:endParaRPr>
          </a:p>
          <a:p>
            <a:pPr marL="68580" indent="0" algn="just" rtl="1">
              <a:lnSpc>
                <a:spcPct val="120000"/>
              </a:lnSpc>
              <a:buNone/>
            </a:pPr>
            <a:r>
              <a:rPr lang="fa-IR" sz="1550" dirty="0">
                <a:solidFill>
                  <a:schemeClr val="tx1"/>
                </a:solidFill>
                <a:cs typeface="B Homa" panose="00000400000000000000" pitchFamily="2" charset="-78"/>
              </a:rPr>
              <a:t>-مشارکت نهادهای شهری </a:t>
            </a:r>
            <a:r>
              <a:rPr lang="fa-IR" sz="1550" dirty="0" smtClean="0">
                <a:solidFill>
                  <a:schemeClr val="tx1"/>
                </a:solidFill>
                <a:cs typeface="B Homa" panose="00000400000000000000" pitchFamily="2" charset="-78"/>
              </a:rPr>
              <a:t>با نهادهای </a:t>
            </a:r>
            <a:r>
              <a:rPr lang="fa-IR" sz="1550" dirty="0">
                <a:solidFill>
                  <a:schemeClr val="tx1"/>
                </a:solidFill>
                <a:cs typeface="B Homa" panose="00000400000000000000" pitchFamily="2" charset="-78"/>
              </a:rPr>
              <a:t>عمومی شهروندی</a:t>
            </a:r>
            <a:endParaRPr lang="en-US" sz="1550" dirty="0">
              <a:solidFill>
                <a:schemeClr val="tx1"/>
              </a:solidFill>
              <a:cs typeface="B Homa" panose="00000400000000000000" pitchFamily="2" charset="-78"/>
            </a:endParaRPr>
          </a:p>
          <a:p>
            <a:pPr marL="68580" indent="0" algn="just" rtl="1">
              <a:lnSpc>
                <a:spcPct val="120000"/>
              </a:lnSpc>
              <a:buNone/>
            </a:pPr>
            <a:r>
              <a:rPr lang="fa-IR" sz="1550" dirty="0">
                <a:solidFill>
                  <a:schemeClr val="tx1"/>
                </a:solidFill>
                <a:cs typeface="B Homa" panose="00000400000000000000" pitchFamily="2" charset="-78"/>
              </a:rPr>
              <a:t>-آموزش و اطلاع رسانی </a:t>
            </a:r>
            <a:r>
              <a:rPr lang="fa-IR" sz="1550" dirty="0" smtClean="0">
                <a:solidFill>
                  <a:schemeClr val="tx1"/>
                </a:solidFill>
                <a:cs typeface="B Homa" panose="00000400000000000000" pitchFamily="2" charset="-78"/>
              </a:rPr>
              <a:t>و تعلیم </a:t>
            </a:r>
            <a:r>
              <a:rPr lang="fa-IR" sz="1550" dirty="0">
                <a:solidFill>
                  <a:schemeClr val="tx1"/>
                </a:solidFill>
                <a:cs typeface="B Homa" panose="00000400000000000000" pitchFamily="2" charset="-78"/>
              </a:rPr>
              <a:t>وتربیت همگانی</a:t>
            </a:r>
            <a:endParaRPr lang="en-US" sz="1550" dirty="0">
              <a:solidFill>
                <a:schemeClr val="tx1"/>
              </a:solidFill>
              <a:cs typeface="B Homa" panose="00000400000000000000" pitchFamily="2" charset="-78"/>
            </a:endParaRPr>
          </a:p>
          <a:p>
            <a:pPr marL="68580" indent="0" algn="just" rtl="1">
              <a:lnSpc>
                <a:spcPct val="120000"/>
              </a:lnSpc>
              <a:buNone/>
            </a:pPr>
            <a:r>
              <a:rPr lang="fa-IR" sz="1550" dirty="0">
                <a:solidFill>
                  <a:schemeClr val="tx1"/>
                </a:solidFill>
                <a:cs typeface="B Homa" panose="00000400000000000000" pitchFamily="2" charset="-78"/>
              </a:rPr>
              <a:t>-جایگزینی در نظام برنامه ریزی </a:t>
            </a:r>
            <a:r>
              <a:rPr lang="fa-IR" sz="1550" dirty="0" smtClean="0">
                <a:solidFill>
                  <a:schemeClr val="tx1"/>
                </a:solidFill>
                <a:cs typeface="B Homa" panose="00000400000000000000" pitchFamily="2" charset="-78"/>
              </a:rPr>
              <a:t>از بالا </a:t>
            </a:r>
            <a:r>
              <a:rPr lang="fa-IR" sz="1550" dirty="0">
                <a:solidFill>
                  <a:schemeClr val="tx1"/>
                </a:solidFill>
                <a:cs typeface="B Homa" panose="00000400000000000000" pitchFamily="2" charset="-78"/>
              </a:rPr>
              <a:t>به پایین</a:t>
            </a:r>
            <a:endParaRPr lang="en-US" sz="1550" dirty="0">
              <a:solidFill>
                <a:schemeClr val="tx1"/>
              </a:solidFill>
              <a:cs typeface="B Homa" panose="00000400000000000000" pitchFamily="2" charset="-78"/>
            </a:endParaRPr>
          </a:p>
          <a:p>
            <a:pPr marL="0" indent="0" algn="just" rtl="1">
              <a:lnSpc>
                <a:spcPct val="115000"/>
              </a:lnSpc>
              <a:spcAft>
                <a:spcPts val="1000"/>
              </a:spcAft>
              <a:buNone/>
            </a:pPr>
            <a:r>
              <a:rPr lang="fa-IR" sz="1550" dirty="0">
                <a:solidFill>
                  <a:schemeClr val="tx1"/>
                </a:solidFill>
                <a:cs typeface="B Homa" panose="00000400000000000000" pitchFamily="2" charset="-78"/>
              </a:rPr>
              <a:t>-تغییر نگرش در طرح ها </a:t>
            </a:r>
            <a:r>
              <a:rPr lang="fa-IR" sz="1550" dirty="0" smtClean="0">
                <a:solidFill>
                  <a:schemeClr val="tx1"/>
                </a:solidFill>
                <a:cs typeface="B Homa" panose="00000400000000000000" pitchFamily="2" charset="-78"/>
              </a:rPr>
              <a:t>و سیاستهای </a:t>
            </a:r>
            <a:r>
              <a:rPr lang="fa-IR" sz="1550" dirty="0">
                <a:solidFill>
                  <a:schemeClr val="tx1"/>
                </a:solidFill>
                <a:cs typeface="B Homa" panose="00000400000000000000" pitchFamily="2" charset="-78"/>
              </a:rPr>
              <a:t>شهری </a:t>
            </a:r>
            <a:r>
              <a:rPr lang="en-US" sz="1550" dirty="0" smtClean="0">
                <a:solidFill>
                  <a:schemeClr val="tx1"/>
                </a:solidFill>
                <a:cs typeface="B Homa" panose="00000400000000000000" pitchFamily="2" charset="-78"/>
              </a:rPr>
              <a:t>.</a:t>
            </a:r>
            <a:r>
              <a:rPr lang="ar-SA" sz="1600" dirty="0">
                <a:latin typeface="Calibri"/>
                <a:ea typeface="Calibri"/>
                <a:cs typeface="B Homa" panose="00000400000000000000" pitchFamily="2" charset="-78"/>
              </a:rPr>
              <a:t> (محمودی نژاد)</a:t>
            </a:r>
            <a:endParaRPr lang="en-US" sz="1600" dirty="0">
              <a:latin typeface="Calibri"/>
              <a:ea typeface="Calibri"/>
              <a:cs typeface="Arial"/>
            </a:endParaRPr>
          </a:p>
          <a:p>
            <a:pPr marL="68580" indent="0" algn="just">
              <a:lnSpc>
                <a:spcPct val="120000"/>
              </a:lnSpc>
              <a:buNone/>
            </a:pPr>
            <a:endParaRPr lang="en-US" sz="1550" dirty="0">
              <a:solidFill>
                <a:schemeClr val="tx1"/>
              </a:solidFill>
              <a:cs typeface="B Homa" panose="00000400000000000000" pitchFamily="2" charset="-78"/>
            </a:endParaRPr>
          </a:p>
        </p:txBody>
      </p:sp>
    </p:spTree>
    <p:extLst>
      <p:ext uri="{BB962C8B-B14F-4D97-AF65-F5344CB8AC3E}">
        <p14:creationId xmlns:p14="http://schemas.microsoft.com/office/powerpoint/2010/main" val="1724949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219200"/>
            <a:ext cx="7024744" cy="572536"/>
          </a:xfrm>
        </p:spPr>
        <p:txBody>
          <a:bodyPr>
            <a:noAutofit/>
          </a:bodyPr>
          <a:lstStyle/>
          <a:p>
            <a:pPr algn="r"/>
            <a:r>
              <a:rPr lang="fa-IR" sz="2000" dirty="0">
                <a:latin typeface="IranNastaliq" pitchFamily="18" charset="0"/>
                <a:cs typeface="0 Soroosh" panose="00000400000000000000" pitchFamily="2" charset="-78"/>
              </a:rPr>
              <a:t>استراتژی ها و نقش برنامه ریزان در مورد توسعه پایدار </a:t>
            </a:r>
            <a:r>
              <a:rPr lang="fa-IR" sz="2000" dirty="0" smtClean="0">
                <a:latin typeface="IranNastaliq" pitchFamily="18" charset="0"/>
                <a:cs typeface="0 Soroosh" panose="00000400000000000000" pitchFamily="2" charset="-78"/>
              </a:rPr>
              <a:t>شهری:</a:t>
            </a:r>
            <a:r>
              <a:rPr lang="en-US" sz="2000" dirty="0" smtClean="0">
                <a:latin typeface="IranNastaliq" pitchFamily="18" charset="0"/>
                <a:cs typeface="0 Soroosh" panose="00000400000000000000" pitchFamily="2" charset="-78"/>
              </a:rPr>
              <a:t> </a:t>
            </a:r>
            <a:r>
              <a:rPr lang="en-US" sz="2000" dirty="0">
                <a:latin typeface="IranNastaliq" pitchFamily="18" charset="0"/>
                <a:cs typeface="0 Soroosh" panose="00000400000000000000" pitchFamily="2" charset="-78"/>
              </a:rPr>
              <a:t/>
            </a:r>
            <a:br>
              <a:rPr lang="en-US" sz="2000" dirty="0">
                <a:latin typeface="IranNastaliq" pitchFamily="18" charset="0"/>
                <a:cs typeface="0 Soroosh" panose="00000400000000000000" pitchFamily="2" charset="-78"/>
              </a:rPr>
            </a:br>
            <a:endParaRPr lang="en-US" sz="2000" dirty="0">
              <a:latin typeface="IranNastaliq" pitchFamily="18" charset="0"/>
              <a:cs typeface="0 Soroosh" panose="00000400000000000000" pitchFamily="2" charset="-78"/>
            </a:endParaRPr>
          </a:p>
        </p:txBody>
      </p:sp>
      <p:sp>
        <p:nvSpPr>
          <p:cNvPr id="3" name="Content Placeholder 2"/>
          <p:cNvSpPr>
            <a:spLocks noGrp="1"/>
          </p:cNvSpPr>
          <p:nvPr>
            <p:ph idx="1"/>
          </p:nvPr>
        </p:nvSpPr>
        <p:spPr>
          <a:xfrm>
            <a:off x="1043492" y="1600200"/>
            <a:ext cx="6777317" cy="4232429"/>
          </a:xfrm>
        </p:spPr>
        <p:txBody>
          <a:bodyPr>
            <a:noAutofit/>
          </a:bodyPr>
          <a:lstStyle/>
          <a:p>
            <a:pPr marL="68580" indent="0" algn="r" rtl="1">
              <a:lnSpc>
                <a:spcPct val="120000"/>
              </a:lnSpc>
              <a:buNone/>
            </a:pPr>
            <a:r>
              <a:rPr lang="fa-IR" sz="1750" dirty="0">
                <a:solidFill>
                  <a:schemeClr val="tx1"/>
                </a:solidFill>
                <a:cs typeface="B Homa" panose="00000400000000000000" pitchFamily="2" charset="-78"/>
              </a:rPr>
              <a:t>- در مقیاس بین المللی : تحقق توسعه پایدار شهری ضرورت ارتباطات بین المللی را می طلبد. همچنین این مقیاس باید نیازهای عدالت اجتماعی و حقوق بشر ، نیازهای اساسی انسان و تمهیدات زیست محیطی را برآورده سازد. </a:t>
            </a:r>
            <a:endParaRPr lang="en-US" sz="1750" dirty="0">
              <a:solidFill>
                <a:schemeClr val="tx1"/>
              </a:solidFill>
              <a:cs typeface="B Homa" panose="00000400000000000000" pitchFamily="2" charset="-78"/>
            </a:endParaRPr>
          </a:p>
          <a:p>
            <a:pPr marL="68580" indent="0" algn="r" rtl="1">
              <a:lnSpc>
                <a:spcPct val="120000"/>
              </a:lnSpc>
              <a:buNone/>
            </a:pPr>
            <a:r>
              <a:rPr lang="fa-IR" sz="1750" dirty="0">
                <a:solidFill>
                  <a:schemeClr val="tx1"/>
                </a:solidFill>
                <a:cs typeface="B Homa" panose="00000400000000000000" pitchFamily="2" charset="-78"/>
              </a:rPr>
              <a:t>- در مقیاس ملی : توسعه پایدار کلان </a:t>
            </a:r>
            <a:r>
              <a:rPr lang="fa-IR" sz="1750" dirty="0" smtClean="0">
                <a:solidFill>
                  <a:schemeClr val="tx1"/>
                </a:solidFill>
                <a:cs typeface="B Homa" panose="00000400000000000000" pitchFamily="2" charset="-78"/>
              </a:rPr>
              <a:t>شهر </a:t>
            </a:r>
            <a:r>
              <a:rPr lang="fa-IR" sz="1750" dirty="0">
                <a:solidFill>
                  <a:schemeClr val="tx1"/>
                </a:solidFill>
                <a:cs typeface="B Homa" panose="00000400000000000000" pitchFamily="2" charset="-78"/>
              </a:rPr>
              <a:t>و شهرهای بزرگ از عمده ترین موارد بحث هستند . از نظر لمن ( </a:t>
            </a:r>
            <a:r>
              <a:rPr lang="en-US" sz="1750" dirty="0">
                <a:solidFill>
                  <a:schemeClr val="tx1"/>
                </a:solidFill>
                <a:cs typeface="B Homa" panose="00000400000000000000" pitchFamily="2" charset="-78"/>
              </a:rPr>
              <a:t>( leman</a:t>
            </a:r>
            <a:r>
              <a:rPr lang="fa-IR" sz="1750" dirty="0">
                <a:solidFill>
                  <a:schemeClr val="tx1"/>
                </a:solidFill>
                <a:cs typeface="B Homa" panose="00000400000000000000" pitchFamily="2" charset="-78"/>
              </a:rPr>
              <a:t> عناصر کلیدی توسعه پایدار شهری در مقیاس ملی عبارتند از : حفاظت از منابع تجدید ناپذیر ، تدوین سیاست های کاربری زمین ، برقراری سیستم های حمل و نقل عمومی کارا ، جامع و موثر ، تدوین نظریات در مورد کنترل ترافیک ، حفاظت از مناطق ساحلی ، جایگزین منابع تجدید شونده ، توزیع منابع بین مناطق شهری و روستایی و...</a:t>
            </a:r>
            <a:endParaRPr lang="en-US" sz="1750" dirty="0">
              <a:solidFill>
                <a:schemeClr val="tx1"/>
              </a:solidFill>
              <a:cs typeface="B Homa" panose="00000400000000000000" pitchFamily="2" charset="-78"/>
            </a:endParaRPr>
          </a:p>
          <a:p>
            <a:pPr marL="68580" indent="0" algn="r" rtl="1">
              <a:lnSpc>
                <a:spcPct val="115000"/>
              </a:lnSpc>
              <a:spcAft>
                <a:spcPts val="1000"/>
              </a:spcAft>
              <a:buNone/>
              <a:tabLst>
                <a:tab pos="2540" algn="r"/>
              </a:tabLst>
            </a:pPr>
            <a:r>
              <a:rPr lang="fa-IR" sz="1750" dirty="0">
                <a:solidFill>
                  <a:schemeClr val="tx1"/>
                </a:solidFill>
                <a:cs typeface="B Homa" panose="00000400000000000000" pitchFamily="2" charset="-78"/>
              </a:rPr>
              <a:t>- در مقیاس محلی : عمده ترین مباحث و راه حل های توسعه پایدار </a:t>
            </a:r>
            <a:r>
              <a:rPr lang="fa-IR" sz="1750" dirty="0" smtClean="0">
                <a:solidFill>
                  <a:schemeClr val="tx1"/>
                </a:solidFill>
                <a:cs typeface="B Homa" panose="00000400000000000000" pitchFamily="2" charset="-78"/>
              </a:rPr>
              <a:t>شهری، </a:t>
            </a:r>
            <a:r>
              <a:rPr lang="fa-IR" sz="1750" dirty="0">
                <a:solidFill>
                  <a:schemeClr val="tx1"/>
                </a:solidFill>
                <a:cs typeface="B Homa" panose="00000400000000000000" pitchFamily="2" charset="-78"/>
              </a:rPr>
              <a:t>در مقیاس محلی مطرح می شوند</a:t>
            </a:r>
            <a:r>
              <a:rPr lang="fa-IR" sz="1750" dirty="0" smtClean="0">
                <a:solidFill>
                  <a:schemeClr val="tx1"/>
                </a:solidFill>
                <a:cs typeface="B Homa" panose="00000400000000000000" pitchFamily="2" charset="-78"/>
              </a:rPr>
              <a:t>. دلیل </a:t>
            </a:r>
            <a:r>
              <a:rPr lang="fa-IR" sz="1750" dirty="0">
                <a:solidFill>
                  <a:schemeClr val="tx1"/>
                </a:solidFill>
                <a:cs typeface="B Homa" panose="00000400000000000000" pitchFamily="2" charset="-78"/>
              </a:rPr>
              <a:t>این </a:t>
            </a:r>
            <a:r>
              <a:rPr lang="fa-IR" sz="1750" dirty="0" smtClean="0">
                <a:solidFill>
                  <a:schemeClr val="tx1"/>
                </a:solidFill>
                <a:cs typeface="B Homa" panose="00000400000000000000" pitchFamily="2" charset="-78"/>
              </a:rPr>
              <a:t>امر ، </a:t>
            </a:r>
            <a:r>
              <a:rPr lang="fa-IR" sz="1750" dirty="0">
                <a:solidFill>
                  <a:schemeClr val="tx1"/>
                </a:solidFill>
                <a:cs typeface="B Homa" panose="00000400000000000000" pitchFamily="2" charset="-78"/>
              </a:rPr>
              <a:t>حاد بودن مسائل و بحران های زیست محیطی در مقیاس محلی است.  مشارکت مردم ، برنامه ریزی صحیح کاربری زمین در سطح محلی از جمله عمده ترین و </a:t>
            </a:r>
            <a:r>
              <a:rPr lang="fa-IR" sz="1750" dirty="0" smtClean="0">
                <a:solidFill>
                  <a:schemeClr val="tx1"/>
                </a:solidFill>
                <a:cs typeface="B Homa" panose="00000400000000000000" pitchFamily="2" charset="-78"/>
              </a:rPr>
              <a:t>موثرترین </a:t>
            </a:r>
            <a:r>
              <a:rPr lang="fa-IR" sz="1750" dirty="0">
                <a:solidFill>
                  <a:schemeClr val="tx1"/>
                </a:solidFill>
                <a:cs typeface="B Homa" panose="00000400000000000000" pitchFamily="2" charset="-78"/>
              </a:rPr>
              <a:t>راهکارهایی هستند که برای رسیدن به توسعه پایدار شهری در سطح محلی می توان به آن اشاره کرد</a:t>
            </a:r>
            <a:r>
              <a:rPr lang="fa-IR" sz="1750" dirty="0" smtClean="0">
                <a:solidFill>
                  <a:schemeClr val="tx1"/>
                </a:solidFill>
                <a:cs typeface="B Homa" panose="00000400000000000000" pitchFamily="2" charset="-78"/>
              </a:rPr>
              <a:t>. </a:t>
            </a:r>
            <a:r>
              <a:rPr lang="ar-SA" sz="1800" dirty="0">
                <a:latin typeface="Calibri"/>
                <a:ea typeface="Calibri"/>
                <a:cs typeface="B Homa" panose="00000400000000000000" pitchFamily="2" charset="-78"/>
              </a:rPr>
              <a:t>( ملکی1382)</a:t>
            </a:r>
            <a:endParaRPr lang="en-US" sz="1800" dirty="0">
              <a:latin typeface="Calibri"/>
              <a:ea typeface="Calibri"/>
              <a:cs typeface="Arial"/>
            </a:endParaRPr>
          </a:p>
          <a:p>
            <a:pPr marL="68580" indent="0" algn="r" rtl="1">
              <a:lnSpc>
                <a:spcPct val="120000"/>
              </a:lnSpc>
              <a:buNone/>
            </a:pPr>
            <a:endParaRPr lang="en-US" sz="1750" dirty="0">
              <a:solidFill>
                <a:schemeClr val="tx1"/>
              </a:solidFill>
              <a:cs typeface="B Homa" panose="00000400000000000000" pitchFamily="2" charset="-78"/>
            </a:endParaRPr>
          </a:p>
          <a:p>
            <a:pPr marL="68580" indent="0" algn="r">
              <a:lnSpc>
                <a:spcPct val="120000"/>
              </a:lnSpc>
              <a:buNone/>
            </a:pPr>
            <a:endParaRPr lang="en-US" sz="1750" dirty="0">
              <a:solidFill>
                <a:schemeClr val="tx1"/>
              </a:solidFill>
              <a:cs typeface="B Homa" panose="00000400000000000000" pitchFamily="2" charset="-78"/>
            </a:endParaRPr>
          </a:p>
        </p:txBody>
      </p:sp>
    </p:spTree>
    <p:extLst>
      <p:ext uri="{BB962C8B-B14F-4D97-AF65-F5344CB8AC3E}">
        <p14:creationId xmlns:p14="http://schemas.microsoft.com/office/powerpoint/2010/main" val="25046292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600201"/>
            <a:ext cx="6777317" cy="2285999"/>
          </a:xfrm>
        </p:spPr>
        <p:txBody>
          <a:bodyPr>
            <a:normAutofit fontScale="92500" lnSpcReduction="20000"/>
          </a:bodyPr>
          <a:lstStyle/>
          <a:p>
            <a:pPr marL="0" indent="0" algn="r" rtl="1">
              <a:lnSpc>
                <a:spcPct val="115000"/>
              </a:lnSpc>
              <a:spcAft>
                <a:spcPts val="1000"/>
              </a:spcAft>
              <a:buNone/>
            </a:pPr>
            <a:r>
              <a:rPr lang="fa-IR" dirty="0">
                <a:solidFill>
                  <a:schemeClr val="tx1"/>
                </a:solidFill>
                <a:cs typeface="B Homa" panose="00000400000000000000" pitchFamily="2" charset="-78"/>
              </a:rPr>
              <a:t>توسعه پایدار شهر ها بر توسعه پایدار جهانی شهرها تاثیر می گذارد . امروزه این کلان شهرها به عنوان شهرهای بزرگ جهانی مطرح می شوند ، چرا که پایه های اقتصادی جهان با توجه به اقدامات اقتصادی هر یک از </a:t>
            </a:r>
            <a:r>
              <a:rPr lang="fa-IR" dirty="0" smtClean="0">
                <a:solidFill>
                  <a:schemeClr val="tx1"/>
                </a:solidFill>
                <a:cs typeface="B Homa" panose="00000400000000000000" pitchFamily="2" charset="-78"/>
              </a:rPr>
              <a:t>آنها </a:t>
            </a:r>
            <a:r>
              <a:rPr lang="fa-IR" dirty="0">
                <a:solidFill>
                  <a:schemeClr val="tx1"/>
                </a:solidFill>
                <a:cs typeface="B Homa" panose="00000400000000000000" pitchFamily="2" charset="-78"/>
              </a:rPr>
              <a:t>تقویت می شود . بنابراین مقامات مسئول باید در سایه مشارکت و همیاری با صاحب نظران همه بخش ها و اجرای طرح های </a:t>
            </a:r>
            <a:r>
              <a:rPr lang="fa-IR" dirty="0" smtClean="0">
                <a:solidFill>
                  <a:schemeClr val="tx1"/>
                </a:solidFill>
                <a:cs typeface="B Homa" panose="00000400000000000000" pitchFamily="2" charset="-78"/>
              </a:rPr>
              <a:t>مطلوب، </a:t>
            </a:r>
            <a:r>
              <a:rPr lang="fa-IR" dirty="0">
                <a:solidFill>
                  <a:schemeClr val="tx1"/>
                </a:solidFill>
                <a:cs typeface="B Homa" panose="00000400000000000000" pitchFamily="2" charset="-78"/>
              </a:rPr>
              <a:t>برای مدیریت آن بکوشند</a:t>
            </a:r>
            <a:r>
              <a:rPr lang="fa-IR" dirty="0" smtClean="0">
                <a:solidFill>
                  <a:schemeClr val="tx1"/>
                </a:solidFill>
                <a:cs typeface="B Homa" panose="00000400000000000000" pitchFamily="2" charset="-78"/>
              </a:rPr>
              <a:t>. </a:t>
            </a:r>
            <a:r>
              <a:rPr lang="fa-IR" dirty="0">
                <a:latin typeface="Calibri"/>
                <a:ea typeface="Calibri"/>
                <a:cs typeface="B Homa" panose="00000400000000000000" pitchFamily="2" charset="-78"/>
              </a:rPr>
              <a:t>(بهرامی و مرصوصی)</a:t>
            </a:r>
            <a:endParaRPr lang="en-US" dirty="0">
              <a:latin typeface="Calibri"/>
              <a:ea typeface="Calibri"/>
              <a:cs typeface="Arial"/>
            </a:endParaRPr>
          </a:p>
          <a:p>
            <a:pPr marL="68580" indent="0" algn="r" rtl="1">
              <a:buNone/>
            </a:pPr>
            <a:endParaRPr lang="en-US" dirty="0">
              <a:solidFill>
                <a:schemeClr val="tx1"/>
              </a:solidFill>
              <a:cs typeface="B Homa" panose="00000400000000000000" pitchFamily="2" charset="-78"/>
            </a:endParaRPr>
          </a:p>
        </p:txBody>
      </p:sp>
    </p:spTree>
    <p:extLst>
      <p:ext uri="{BB962C8B-B14F-4D97-AF65-F5344CB8AC3E}">
        <p14:creationId xmlns:p14="http://schemas.microsoft.com/office/powerpoint/2010/main" val="30287135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143000"/>
            <a:ext cx="6777317" cy="4689629"/>
          </a:xfrm>
        </p:spPr>
        <p:txBody>
          <a:bodyPr>
            <a:normAutofit fontScale="85000" lnSpcReduction="20000"/>
          </a:bodyPr>
          <a:lstStyle/>
          <a:p>
            <a:pPr marL="68580" indent="0" algn="r" rtl="1">
              <a:lnSpc>
                <a:spcPct val="120000"/>
              </a:lnSpc>
              <a:buNone/>
            </a:pPr>
            <a:r>
              <a:rPr lang="fa-IR" dirty="0">
                <a:solidFill>
                  <a:schemeClr val="tx1"/>
                </a:solidFill>
                <a:cs typeface="B Homa" panose="00000400000000000000" pitchFamily="2" charset="-78"/>
              </a:rPr>
              <a:t>یک سیستم کارای برنامه ریزی شهری محیطی در شهر مبتنی بر موارد زیر است :</a:t>
            </a:r>
            <a:endParaRPr lang="en-US" dirty="0">
              <a:solidFill>
                <a:schemeClr val="tx1"/>
              </a:solidFill>
              <a:cs typeface="B Homa" panose="00000400000000000000" pitchFamily="2" charset="-78"/>
            </a:endParaRPr>
          </a:p>
          <a:p>
            <a:pPr marL="68580" indent="0" algn="r" rtl="1">
              <a:lnSpc>
                <a:spcPct val="120000"/>
              </a:lnSpc>
              <a:buNone/>
            </a:pPr>
            <a:r>
              <a:rPr lang="fa-IR" dirty="0">
                <a:solidFill>
                  <a:schemeClr val="tx1"/>
                </a:solidFill>
                <a:cs typeface="B Homa" panose="00000400000000000000" pitchFamily="2" charset="-78"/>
              </a:rPr>
              <a:t>1- در برنامه ریزی شهری جدید باید به نقش انرژی های تجدید پذیر بخصوص انرژی های خورشیدی و باد توجه اساسی کرد.</a:t>
            </a:r>
            <a:endParaRPr lang="en-US" dirty="0">
              <a:solidFill>
                <a:schemeClr val="tx1"/>
              </a:solidFill>
              <a:cs typeface="B Homa" panose="00000400000000000000" pitchFamily="2" charset="-78"/>
            </a:endParaRPr>
          </a:p>
          <a:p>
            <a:pPr marL="68580" indent="0" algn="r" rtl="1">
              <a:lnSpc>
                <a:spcPct val="120000"/>
              </a:lnSpc>
              <a:buNone/>
            </a:pPr>
            <a:r>
              <a:rPr lang="fa-IR" dirty="0">
                <a:solidFill>
                  <a:schemeClr val="tx1"/>
                </a:solidFill>
                <a:cs typeface="B Homa" panose="00000400000000000000" pitchFamily="2" charset="-78"/>
              </a:rPr>
              <a:t>2- در برنامه ریزی شهری جدید باید به ضایعات انرژی و مصرف بهینه آن توجه کرد.</a:t>
            </a:r>
            <a:endParaRPr lang="en-US" dirty="0">
              <a:solidFill>
                <a:schemeClr val="tx1"/>
              </a:solidFill>
              <a:cs typeface="B Homa" panose="00000400000000000000" pitchFamily="2" charset="-78"/>
            </a:endParaRPr>
          </a:p>
          <a:p>
            <a:pPr marL="68580" indent="0" algn="r" rtl="1">
              <a:lnSpc>
                <a:spcPct val="120000"/>
              </a:lnSpc>
              <a:buNone/>
            </a:pPr>
            <a:r>
              <a:rPr lang="fa-IR" dirty="0">
                <a:solidFill>
                  <a:schemeClr val="tx1"/>
                </a:solidFill>
                <a:cs typeface="B Homa" panose="00000400000000000000" pitchFamily="2" charset="-78"/>
              </a:rPr>
              <a:t>3- در برنامه ریزی شهری جدید باید  ساماندهی و بهسازی بافت ها بر اساس پایداری و ارزشهای فرهنگی صورت پذیرد.</a:t>
            </a:r>
            <a:endParaRPr lang="en-US" dirty="0">
              <a:solidFill>
                <a:schemeClr val="tx1"/>
              </a:solidFill>
              <a:cs typeface="B Homa" panose="00000400000000000000" pitchFamily="2" charset="-78"/>
            </a:endParaRPr>
          </a:p>
          <a:p>
            <a:pPr marL="68580" indent="0" algn="r" rtl="1">
              <a:lnSpc>
                <a:spcPct val="120000"/>
              </a:lnSpc>
              <a:buNone/>
            </a:pPr>
            <a:r>
              <a:rPr lang="fa-IR" dirty="0">
                <a:solidFill>
                  <a:schemeClr val="tx1"/>
                </a:solidFill>
                <a:cs typeface="B Homa" panose="00000400000000000000" pitchFamily="2" charset="-78"/>
              </a:rPr>
              <a:t>4- در برنامه ریزی شهری جدید باید شکل شهر جوابگوی نیازها و رفتارهای متحول جامعه باشد.</a:t>
            </a:r>
            <a:endParaRPr lang="en-US" dirty="0">
              <a:solidFill>
                <a:schemeClr val="tx1"/>
              </a:solidFill>
              <a:cs typeface="B Homa" panose="00000400000000000000" pitchFamily="2" charset="-78"/>
            </a:endParaRPr>
          </a:p>
          <a:p>
            <a:pPr marL="68580" indent="0" algn="r" rtl="1">
              <a:lnSpc>
                <a:spcPct val="120000"/>
              </a:lnSpc>
              <a:buNone/>
            </a:pPr>
            <a:r>
              <a:rPr lang="fa-IR" dirty="0">
                <a:solidFill>
                  <a:schemeClr val="tx1"/>
                </a:solidFill>
                <a:cs typeface="B Homa" panose="00000400000000000000" pitchFamily="2" charset="-78"/>
              </a:rPr>
              <a:t>5- در برنامه ریزی شهری جدید باید به هویت شهری توجه خاص مبذول گردد.</a:t>
            </a:r>
            <a:endParaRPr lang="en-US" dirty="0">
              <a:solidFill>
                <a:schemeClr val="tx1"/>
              </a:solidFill>
              <a:cs typeface="B Homa" panose="00000400000000000000" pitchFamily="2" charset="-78"/>
            </a:endParaRPr>
          </a:p>
          <a:p>
            <a:pPr marL="0" indent="0" algn="r" rtl="1">
              <a:lnSpc>
                <a:spcPct val="115000"/>
              </a:lnSpc>
              <a:spcAft>
                <a:spcPts val="1000"/>
              </a:spcAft>
              <a:buNone/>
            </a:pPr>
            <a:r>
              <a:rPr lang="fa-IR" dirty="0">
                <a:solidFill>
                  <a:schemeClr val="tx1"/>
                </a:solidFill>
                <a:cs typeface="B Homa" panose="00000400000000000000" pitchFamily="2" charset="-78"/>
              </a:rPr>
              <a:t>6- در برنامه ریزی شهری جدید باید تناسبات و هماهنگی میان شهر نشینی و نظام های طبیعی بوجود آید. </a:t>
            </a:r>
            <a:r>
              <a:rPr lang="fa-IR" dirty="0" smtClean="0">
                <a:solidFill>
                  <a:schemeClr val="tx1"/>
                </a:solidFill>
                <a:cs typeface="B Homa" panose="00000400000000000000" pitchFamily="2" charset="-78"/>
              </a:rPr>
              <a:t>(</a:t>
            </a:r>
            <a:r>
              <a:rPr lang="ar-SA" dirty="0" smtClean="0">
                <a:latin typeface="Calibri"/>
                <a:ea typeface="Calibri"/>
                <a:cs typeface="B Homa" panose="00000400000000000000" pitchFamily="2" charset="-78"/>
              </a:rPr>
              <a:t>زیاری1380</a:t>
            </a:r>
            <a:r>
              <a:rPr lang="ar-SA" dirty="0">
                <a:latin typeface="Calibri"/>
                <a:ea typeface="Calibri"/>
                <a:cs typeface="B Homa" panose="00000400000000000000" pitchFamily="2" charset="-78"/>
              </a:rPr>
              <a:t>)</a:t>
            </a:r>
            <a:endParaRPr lang="en-US" dirty="0">
              <a:latin typeface="Calibri"/>
              <a:ea typeface="Calibri"/>
              <a:cs typeface="Arial"/>
            </a:endParaRPr>
          </a:p>
          <a:p>
            <a:pPr marL="68580" indent="0" algn="r" rtl="1">
              <a:lnSpc>
                <a:spcPct val="120000"/>
              </a:lnSpc>
              <a:buNone/>
            </a:pPr>
            <a:endParaRPr lang="en-US" dirty="0">
              <a:solidFill>
                <a:schemeClr val="tx1"/>
              </a:solidFill>
              <a:cs typeface="B Homa" panose="00000400000000000000" pitchFamily="2" charset="-78"/>
            </a:endParaRPr>
          </a:p>
        </p:txBody>
      </p:sp>
    </p:spTree>
    <p:extLst>
      <p:ext uri="{BB962C8B-B14F-4D97-AF65-F5344CB8AC3E}">
        <p14:creationId xmlns:p14="http://schemas.microsoft.com/office/powerpoint/2010/main" val="36678801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b="1" dirty="0">
                <a:latin typeface="Sakkal Majalla" pitchFamily="2" charset="-78"/>
                <a:ea typeface="+mn-ea"/>
                <a:cs typeface="0 Soroosh" panose="00000400000000000000" pitchFamily="2" charset="-78"/>
              </a:rPr>
              <a:t>حاشیه </a:t>
            </a:r>
            <a:r>
              <a:rPr lang="en-US" sz="2000" b="1" dirty="0" smtClean="0">
                <a:latin typeface="Sakkal Majalla" pitchFamily="2" charset="-78"/>
                <a:ea typeface="+mn-ea"/>
                <a:cs typeface="0 Soroosh" panose="00000400000000000000" pitchFamily="2" charset="-78"/>
              </a:rPr>
              <a:t> </a:t>
            </a:r>
            <a:r>
              <a:rPr lang="fa-IR" sz="2000" b="1" dirty="0" smtClean="0">
                <a:latin typeface="Sakkal Majalla" pitchFamily="2" charset="-78"/>
                <a:ea typeface="+mn-ea"/>
                <a:cs typeface="0 Soroosh" panose="00000400000000000000" pitchFamily="2" charset="-78"/>
              </a:rPr>
              <a:t> نشینی </a:t>
            </a:r>
            <a:r>
              <a:rPr lang="fa-IR" sz="2000" b="1" dirty="0">
                <a:latin typeface="Sakkal Majalla" pitchFamily="2" charset="-78"/>
                <a:ea typeface="+mn-ea"/>
                <a:cs typeface="0 Soroosh" panose="00000400000000000000" pitchFamily="2" charset="-78"/>
              </a:rPr>
              <a:t>به عنوان چالشی  فراروی توسعه پایدار شهری :</a:t>
            </a:r>
            <a:r>
              <a:rPr lang="en-US" sz="3200" b="1" dirty="0">
                <a:latin typeface="IranNastaliq" pitchFamily="18" charset="0"/>
                <a:cs typeface="0 Soroosh" panose="00000400000000000000" pitchFamily="2" charset="-78"/>
              </a:rPr>
              <a:t/>
            </a:r>
            <a:br>
              <a:rPr lang="en-US" sz="3200" b="1" dirty="0">
                <a:latin typeface="IranNastaliq" pitchFamily="18" charset="0"/>
                <a:cs typeface="0 Soroosh" panose="00000400000000000000" pitchFamily="2" charset="-78"/>
              </a:rPr>
            </a:br>
            <a:endParaRPr lang="en-US" sz="3200" b="1" dirty="0">
              <a:latin typeface="IranNastaliq" pitchFamily="18" charset="0"/>
              <a:cs typeface="0 Soroosh" panose="00000400000000000000" pitchFamily="2" charset="-78"/>
            </a:endParaRPr>
          </a:p>
        </p:txBody>
      </p:sp>
      <p:sp>
        <p:nvSpPr>
          <p:cNvPr id="3" name="Content Placeholder 2"/>
          <p:cNvSpPr>
            <a:spLocks noGrp="1"/>
          </p:cNvSpPr>
          <p:nvPr>
            <p:ph sz="quarter" idx="13"/>
          </p:nvPr>
        </p:nvSpPr>
        <p:spPr>
          <a:xfrm>
            <a:off x="1042416" y="1981200"/>
            <a:ext cx="6882384" cy="3825240"/>
          </a:xfrm>
        </p:spPr>
        <p:txBody>
          <a:bodyPr>
            <a:noAutofit/>
          </a:bodyPr>
          <a:lstStyle/>
          <a:p>
            <a:pPr marL="68580" indent="0" algn="r" rtl="1">
              <a:buNone/>
            </a:pPr>
            <a:r>
              <a:rPr lang="fa-IR" sz="1700" dirty="0">
                <a:solidFill>
                  <a:schemeClr val="tx1"/>
                </a:solidFill>
                <a:cs typeface="B Homa" panose="00000400000000000000" pitchFamily="2" charset="-78"/>
              </a:rPr>
              <a:t>امروزه پدیده شهری </a:t>
            </a:r>
            <a:r>
              <a:rPr lang="fa-IR" sz="1700" dirty="0" smtClean="0">
                <a:solidFill>
                  <a:schemeClr val="tx1"/>
                </a:solidFill>
                <a:cs typeface="B Homa" panose="00000400000000000000" pitchFamily="2" charset="-78"/>
              </a:rPr>
              <a:t>شدن کره </a:t>
            </a:r>
            <a:r>
              <a:rPr lang="fa-IR" sz="1700" dirty="0">
                <a:solidFill>
                  <a:schemeClr val="tx1"/>
                </a:solidFill>
                <a:cs typeface="B Homa" panose="00000400000000000000" pitchFamily="2" charset="-78"/>
              </a:rPr>
              <a:t>زمین را تسخیر کرده است . توسعه فیزیکی شتابان و نامتعادل شهرها ، پیامدهای نامطلوب اقتصادی ، اجتماعی و کالبدی داشته است . یکی از آثار و پیامدهای توسعه فیزیکی نامتوازن و نامتعادل شهری ، حاشیه نشینی و اسکان غیر رسمی است . حاشیه نشینی یکی از پاشنه آشیل های توسعه پایدار شهری تلقی می شود ، بر اساس مصوبات برنامه توسعه هزاره سازمان ملل بایستی تا سال 2015 میلادی دست کم 100 میلیون زاغه نشین از امکانات بهداشت ، مسکن و فرصت های نوین آموزش برخوردار </a:t>
            </a:r>
            <a:r>
              <a:rPr lang="fa-IR" sz="1700" dirty="0" smtClean="0">
                <a:solidFill>
                  <a:schemeClr val="tx1"/>
                </a:solidFill>
                <a:cs typeface="B Homa" panose="00000400000000000000" pitchFamily="2" charset="-78"/>
              </a:rPr>
              <a:t>شوند.</a:t>
            </a:r>
            <a:endParaRPr lang="en-US" sz="1700" dirty="0">
              <a:solidFill>
                <a:schemeClr val="tx1"/>
              </a:solidFill>
              <a:cs typeface="B Homa" panose="00000400000000000000" pitchFamily="2" charset="-78"/>
            </a:endParaRPr>
          </a:p>
          <a:p>
            <a:pPr marL="68580" indent="0" algn="r" rtl="1">
              <a:buNone/>
            </a:pPr>
            <a:r>
              <a:rPr lang="fa-IR" sz="1700" dirty="0">
                <a:solidFill>
                  <a:schemeClr val="tx1"/>
                </a:solidFill>
                <a:cs typeface="B Homa" panose="00000400000000000000" pitchFamily="2" charset="-78"/>
              </a:rPr>
              <a:t>از عوامل عمده ایجاد ناپایداری در مناسبات شهری به ویژه در کشورهای در حال توسعه ، گونه ای شهرنشینی با مشکلات حاد موسوم به اسکان غیر رسمی است که بنا به مشاهدات جهانی در حال گسترش فزاینده است. این گونه سکونتگاه ها هر چند جلوه ای از فقر را نمایان می سازد ، بازتاب کاستی ها و نارسایی های دولت و بازار رسمی نیز محسوب می شود.</a:t>
            </a:r>
            <a:endParaRPr lang="en-US" sz="1700" dirty="0">
              <a:solidFill>
                <a:schemeClr val="tx1"/>
              </a:solidFill>
              <a:cs typeface="B Homa" panose="00000400000000000000" pitchFamily="2" charset="-78"/>
            </a:endParaRPr>
          </a:p>
          <a:p>
            <a:pPr marL="68580" indent="0" algn="r">
              <a:buNone/>
            </a:pPr>
            <a:endParaRPr lang="en-US" sz="1700" dirty="0">
              <a:solidFill>
                <a:schemeClr val="tx1"/>
              </a:solidFill>
              <a:cs typeface="B Homa" panose="00000400000000000000" pitchFamily="2" charset="-78"/>
            </a:endParaRPr>
          </a:p>
        </p:txBody>
      </p:sp>
    </p:spTree>
    <p:extLst>
      <p:ext uri="{BB962C8B-B14F-4D97-AF65-F5344CB8AC3E}">
        <p14:creationId xmlns:p14="http://schemas.microsoft.com/office/powerpoint/2010/main" val="41135150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143000"/>
            <a:ext cx="6777317" cy="3508977"/>
          </a:xfrm>
        </p:spPr>
        <p:txBody>
          <a:bodyPr>
            <a:normAutofit fontScale="92500"/>
          </a:bodyPr>
          <a:lstStyle/>
          <a:p>
            <a:pPr marL="68580" lvl="0" indent="0" algn="r" rtl="1">
              <a:buClr>
                <a:srgbClr val="94C600"/>
              </a:buClr>
              <a:buNone/>
            </a:pPr>
            <a:r>
              <a:rPr lang="fa-IR" sz="1700" dirty="0">
                <a:solidFill>
                  <a:prstClr val="black"/>
                </a:solidFill>
                <a:cs typeface="B Homa" panose="00000400000000000000" pitchFamily="2" charset="-78"/>
              </a:rPr>
              <a:t>اسکان غیر رسمی به سبب ایجاد فقر و گسترش آن و نیز به مخاطره انداختن محیط زیست و تحمیل هزینه های سنگین برای حل مشکلات ، تهدیدی جدی برای پایداری و ساماندهی جامعه شهری تلقی شده به گونه ای که نیاز جدی به اتخاذ تدابیر ویژه ای برای ساماندهی وضعیت کنونی و جلوگیری از گسترش آن در آینده بایستی در دستور کار مدیران و دولتمردان قرار بگیرد.</a:t>
            </a:r>
            <a:endParaRPr lang="en-US" sz="1700" dirty="0">
              <a:solidFill>
                <a:prstClr val="black"/>
              </a:solidFill>
              <a:cs typeface="B Homa" panose="00000400000000000000" pitchFamily="2" charset="-78"/>
            </a:endParaRPr>
          </a:p>
          <a:p>
            <a:pPr marL="0" indent="0" algn="r" rtl="1">
              <a:lnSpc>
                <a:spcPct val="115000"/>
              </a:lnSpc>
              <a:spcAft>
                <a:spcPts val="1000"/>
              </a:spcAft>
              <a:buNone/>
            </a:pPr>
            <a:r>
              <a:rPr lang="fa-IR" sz="1700" dirty="0">
                <a:solidFill>
                  <a:prstClr val="black"/>
                </a:solidFill>
                <a:cs typeface="B Homa" panose="00000400000000000000" pitchFamily="2" charset="-78"/>
              </a:rPr>
              <a:t>بنابراین شهر و شهرنشینی در این کشورها با بروز و ظهور مشکلاتی چون بی مسکنی و بد مسکنی ، معضل حاشیه نشینی و رشد زاغه ها و سکونت گاه های غیر رسمی ، چالشهای زیست محیطی ، عدم دسترسی به آب آشامیدنی سالم و بهداشتی ، معضل دفع زباله و عدم بازیافت آن ، مشکلات ترافیکی و آمد و شد ، گسترش آسیب ها و انحرافات اجتماعی ، گسترش آسیب های روانی و شخصیتی ، مشکل توزیع عادلانه تر امکانات و خدمات شهری مورد نیاز شهروندان ، مسئله تامین کار و درآمد برای همه آحاد شهروندان ، انواع نارضایتی های جمعی و احساس عدم تعلق و بیگانگی با شهر همراه بوده است. </a:t>
            </a:r>
            <a:r>
              <a:rPr lang="ar-SA" sz="1800" dirty="0">
                <a:latin typeface="Calibri"/>
                <a:ea typeface="Calibri"/>
                <a:cs typeface="B Homa" panose="00000400000000000000" pitchFamily="2" charset="-78"/>
              </a:rPr>
              <a:t>(</a:t>
            </a:r>
            <a:r>
              <a:rPr lang="ar-SA" sz="1700" dirty="0">
                <a:solidFill>
                  <a:prstClr val="black"/>
                </a:solidFill>
                <a:cs typeface="B Homa" panose="00000400000000000000" pitchFamily="2" charset="-78"/>
              </a:rPr>
              <a:t>نظم فر و پیروزی1388)</a:t>
            </a:r>
            <a:endParaRPr lang="en-US" sz="1700" dirty="0">
              <a:solidFill>
                <a:prstClr val="black"/>
              </a:solidFill>
              <a:cs typeface="B Homa" panose="00000400000000000000" pitchFamily="2" charset="-78"/>
            </a:endParaRPr>
          </a:p>
          <a:p>
            <a:pPr marL="68580" indent="0">
              <a:buNone/>
            </a:pPr>
            <a:endParaRPr lang="en-US" sz="1700" dirty="0"/>
          </a:p>
        </p:txBody>
      </p:sp>
    </p:spTree>
    <p:extLst>
      <p:ext uri="{BB962C8B-B14F-4D97-AF65-F5344CB8AC3E}">
        <p14:creationId xmlns:p14="http://schemas.microsoft.com/office/powerpoint/2010/main" val="37812046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6881310" cy="1029736"/>
          </a:xfrm>
        </p:spPr>
        <p:txBody>
          <a:bodyPr>
            <a:normAutofit/>
          </a:bodyPr>
          <a:lstStyle/>
          <a:p>
            <a:pPr algn="r" rtl="1"/>
            <a:r>
              <a:rPr lang="fa-IR" sz="2800" b="1" dirty="0">
                <a:latin typeface="IranNastaliq" pitchFamily="18" charset="0"/>
                <a:cs typeface="0 Soroosh" panose="00000400000000000000" pitchFamily="2" charset="-78"/>
              </a:rPr>
              <a:t>نتایج</a:t>
            </a:r>
            <a:r>
              <a:rPr lang="fa-IR" sz="2800" dirty="0">
                <a:latin typeface="IranNastaliq" pitchFamily="18" charset="0"/>
                <a:cs typeface="0 Soroosh" panose="00000400000000000000" pitchFamily="2" charset="-78"/>
              </a:rPr>
              <a:t> :</a:t>
            </a:r>
            <a:r>
              <a:rPr lang="en-US" sz="2800" dirty="0">
                <a:latin typeface="IranNastaliq" pitchFamily="18" charset="0"/>
                <a:cs typeface="0 Soroosh" panose="00000400000000000000" pitchFamily="2" charset="-78"/>
              </a:rPr>
              <a:t/>
            </a:r>
            <a:br>
              <a:rPr lang="en-US" sz="2800" dirty="0">
                <a:latin typeface="IranNastaliq" pitchFamily="18" charset="0"/>
                <a:cs typeface="0 Soroosh" panose="00000400000000000000" pitchFamily="2" charset="-78"/>
              </a:rPr>
            </a:br>
            <a:endParaRPr lang="en-US" sz="2800" dirty="0">
              <a:latin typeface="IranNastaliq" pitchFamily="18" charset="0"/>
              <a:cs typeface="0 Soroosh" panose="00000400000000000000" pitchFamily="2" charset="-78"/>
            </a:endParaRPr>
          </a:p>
        </p:txBody>
      </p:sp>
      <p:sp>
        <p:nvSpPr>
          <p:cNvPr id="3" name="Content Placeholder 2"/>
          <p:cNvSpPr>
            <a:spLocks noGrp="1"/>
          </p:cNvSpPr>
          <p:nvPr>
            <p:ph idx="1"/>
          </p:nvPr>
        </p:nvSpPr>
        <p:spPr>
          <a:xfrm>
            <a:off x="1043492" y="1676400"/>
            <a:ext cx="6777317" cy="4156229"/>
          </a:xfrm>
        </p:spPr>
        <p:txBody>
          <a:bodyPr>
            <a:normAutofit fontScale="70000" lnSpcReduction="20000"/>
          </a:bodyPr>
          <a:lstStyle/>
          <a:p>
            <a:pPr marL="68580" indent="0" algn="r" rtl="1">
              <a:lnSpc>
                <a:spcPct val="120000"/>
              </a:lnSpc>
              <a:buNone/>
            </a:pPr>
            <a:r>
              <a:rPr lang="fa-IR" dirty="0">
                <a:solidFill>
                  <a:schemeClr val="tx1"/>
                </a:solidFill>
                <a:cs typeface="B Homa" panose="00000400000000000000" pitchFamily="2" charset="-78"/>
              </a:rPr>
              <a:t>1- پایداری شهری نیازمند پیوستگی و ارتباط با پایداری روستایی است . همچنین اندازه پایداری یک شهر نیازمند در  نظر گرفتن آن با دیگر شهرهاست.</a:t>
            </a:r>
            <a:endParaRPr lang="en-US" dirty="0">
              <a:solidFill>
                <a:schemeClr val="tx1"/>
              </a:solidFill>
              <a:cs typeface="B Homa" panose="00000400000000000000" pitchFamily="2" charset="-78"/>
            </a:endParaRPr>
          </a:p>
          <a:p>
            <a:pPr marL="68580" indent="0" algn="r" rtl="1">
              <a:lnSpc>
                <a:spcPct val="120000"/>
              </a:lnSpc>
              <a:buNone/>
            </a:pPr>
            <a:r>
              <a:rPr lang="fa-IR" dirty="0">
                <a:solidFill>
                  <a:schemeClr val="tx1"/>
                </a:solidFill>
                <a:cs typeface="B Homa" panose="00000400000000000000" pitchFamily="2" charset="-78"/>
              </a:rPr>
              <a:t>2- کشورهای در حال توسعه از نظر توسعه پایدار شهری نیازمند استراتژی های مدیریت و تغییر در کلیه سازمان ها می باشد.</a:t>
            </a:r>
            <a:endParaRPr lang="en-US" dirty="0">
              <a:solidFill>
                <a:schemeClr val="tx1"/>
              </a:solidFill>
              <a:cs typeface="B Homa" panose="00000400000000000000" pitchFamily="2" charset="-78"/>
            </a:endParaRPr>
          </a:p>
          <a:p>
            <a:pPr marL="68580" indent="0" algn="r" rtl="1">
              <a:lnSpc>
                <a:spcPct val="120000"/>
              </a:lnSpc>
              <a:buNone/>
            </a:pPr>
            <a:r>
              <a:rPr lang="fa-IR" dirty="0">
                <a:solidFill>
                  <a:schemeClr val="tx1"/>
                </a:solidFill>
                <a:cs typeface="B Homa" panose="00000400000000000000" pitchFamily="2" charset="-78"/>
              </a:rPr>
              <a:t>3- هر شهر ، کلان شهر و منطقه شهری ، نیاز به تدوین استراتژی محلی برای توسعه پایدار دارد. این استراتژی باید پاسخگوی شرایط زیست محیطی ، سیستم های اقتصادی ، اجتماعی و سازمان مدیریت شهری خود باشد.</a:t>
            </a:r>
            <a:endParaRPr lang="en-US" dirty="0">
              <a:solidFill>
                <a:schemeClr val="tx1"/>
              </a:solidFill>
              <a:cs typeface="B Homa" panose="00000400000000000000" pitchFamily="2" charset="-78"/>
            </a:endParaRPr>
          </a:p>
          <a:p>
            <a:pPr marL="68580" indent="0" algn="r" rtl="1">
              <a:lnSpc>
                <a:spcPct val="120000"/>
              </a:lnSpc>
              <a:buNone/>
            </a:pPr>
            <a:r>
              <a:rPr lang="fa-IR" dirty="0">
                <a:solidFill>
                  <a:schemeClr val="tx1"/>
                </a:solidFill>
                <a:cs typeface="B Homa" panose="00000400000000000000" pitchFamily="2" charset="-78"/>
              </a:rPr>
              <a:t>4- در بحث پایداری ، استفاده از تکنولوژی پاک و فن آوری های مربوط به آن اهمیتی آشکار دارد. کشورهای در حال توسعه بر این استدلال اند که انتقال تکنولوژی متناسب با محیط زیست اگر بدون هزینه و یا با هزینه کاهش یافته نباشد ، کشورهای در حال توسعه ناگزیر به استفاده از تکنولوژی زیان آور خواهد بود.</a:t>
            </a:r>
            <a:endParaRPr lang="en-US" dirty="0">
              <a:solidFill>
                <a:schemeClr val="tx1"/>
              </a:solidFill>
              <a:cs typeface="B Homa" panose="00000400000000000000" pitchFamily="2" charset="-78"/>
            </a:endParaRPr>
          </a:p>
          <a:p>
            <a:pPr marL="0" indent="0" algn="r" rtl="1">
              <a:lnSpc>
                <a:spcPct val="115000"/>
              </a:lnSpc>
              <a:spcAft>
                <a:spcPts val="1000"/>
              </a:spcAft>
              <a:buNone/>
            </a:pPr>
            <a:r>
              <a:rPr lang="fa-IR" dirty="0">
                <a:solidFill>
                  <a:schemeClr val="tx1"/>
                </a:solidFill>
                <a:cs typeface="B Homa" panose="00000400000000000000" pitchFamily="2" charset="-78"/>
              </a:rPr>
              <a:t>5- بالا بردن آگاهی جامعه در موضوعات زیست محیطی ، تاثیرات و خطاهای زیست محیطی را بیشتر شناسایی می کند و شبکه های شهر پایدار باید با ایده ها ونگرش های عملی قابل قبول ایجاد شود. </a:t>
            </a:r>
            <a:r>
              <a:rPr lang="ar-SA" dirty="0">
                <a:latin typeface="Calibri"/>
                <a:ea typeface="Calibri"/>
                <a:cs typeface="B Homa" panose="00000400000000000000" pitchFamily="2" charset="-78"/>
              </a:rPr>
              <a:t>(نظم فر و پیروزی1388)</a:t>
            </a:r>
            <a:endParaRPr lang="en-US" dirty="0">
              <a:latin typeface="Calibri"/>
              <a:ea typeface="Calibri"/>
              <a:cs typeface="Arial"/>
            </a:endParaRPr>
          </a:p>
          <a:p>
            <a:pPr marL="68580" indent="0" algn="r">
              <a:lnSpc>
                <a:spcPct val="120000"/>
              </a:lnSpc>
              <a:buNone/>
            </a:pPr>
            <a:endParaRPr lang="en-US" dirty="0">
              <a:solidFill>
                <a:schemeClr val="tx1"/>
              </a:solidFill>
              <a:cs typeface="B Homa" panose="00000400000000000000" pitchFamily="2" charset="-78"/>
            </a:endParaRPr>
          </a:p>
        </p:txBody>
      </p:sp>
    </p:spTree>
    <p:extLst>
      <p:ext uri="{BB962C8B-B14F-4D97-AF65-F5344CB8AC3E}">
        <p14:creationId xmlns:p14="http://schemas.microsoft.com/office/powerpoint/2010/main" val="23014538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990600"/>
            <a:ext cx="6777317" cy="4953000"/>
          </a:xfrm>
        </p:spPr>
        <p:txBody>
          <a:bodyPr>
            <a:noAutofit/>
          </a:bodyPr>
          <a:lstStyle/>
          <a:p>
            <a:pPr marL="68580" indent="0" algn="r" rtl="1">
              <a:buNone/>
            </a:pPr>
            <a:r>
              <a:rPr lang="ar-SA" sz="1650" dirty="0" smtClean="0">
                <a:solidFill>
                  <a:schemeClr val="tx1"/>
                </a:solidFill>
                <a:cs typeface="B Homa" panose="00000400000000000000" pitchFamily="2" charset="-78"/>
              </a:rPr>
              <a:t>بدیهی </a:t>
            </a:r>
            <a:r>
              <a:rPr lang="ar-SA" sz="1650" dirty="0">
                <a:solidFill>
                  <a:schemeClr val="tx1"/>
                </a:solidFill>
                <a:cs typeface="B Homa" panose="00000400000000000000" pitchFamily="2" charset="-78"/>
              </a:rPr>
              <a:t>است براي رسیدن به هدف شهر پایدار راههاي متعددي وجود دارد</a:t>
            </a:r>
            <a:r>
              <a:rPr lang="en-US" sz="1650" dirty="0">
                <a:solidFill>
                  <a:schemeClr val="tx1"/>
                </a:solidFill>
                <a:cs typeface="B Homa" panose="00000400000000000000" pitchFamily="2" charset="-78"/>
              </a:rPr>
              <a:t>. </a:t>
            </a:r>
            <a:r>
              <a:rPr lang="ar-SA" sz="1650" dirty="0">
                <a:solidFill>
                  <a:schemeClr val="tx1"/>
                </a:solidFill>
                <a:cs typeface="B Homa" panose="00000400000000000000" pitchFamily="2" charset="-78"/>
              </a:rPr>
              <a:t>دروهلۀ اول بی مناسبت نباشد به این نکته بیندیشیم که پایداري کامل و واقعی هرگز قابل حصول نیست</a:t>
            </a:r>
            <a:r>
              <a:rPr lang="en-US" sz="1650" dirty="0">
                <a:solidFill>
                  <a:schemeClr val="tx1"/>
                </a:solidFill>
                <a:cs typeface="B Homa" panose="00000400000000000000" pitchFamily="2" charset="-78"/>
              </a:rPr>
              <a:t>. </a:t>
            </a:r>
            <a:r>
              <a:rPr lang="ar-SA" sz="1650" dirty="0">
                <a:solidFill>
                  <a:schemeClr val="tx1"/>
                </a:solidFill>
                <a:cs typeface="B Homa" panose="00000400000000000000" pitchFamily="2" charset="-78"/>
              </a:rPr>
              <a:t>با این حال، این امر هرگز نباید ما را از تلاش براي حرکت به سوي پایداري باز دارد</a:t>
            </a:r>
            <a:r>
              <a:rPr lang="en-US" sz="1650" dirty="0">
                <a:solidFill>
                  <a:schemeClr val="tx1"/>
                </a:solidFill>
                <a:cs typeface="B Homa" panose="00000400000000000000" pitchFamily="2" charset="-78"/>
              </a:rPr>
              <a:t>. </a:t>
            </a:r>
            <a:r>
              <a:rPr lang="ar-SA" sz="1650" dirty="0">
                <a:solidFill>
                  <a:schemeClr val="tx1"/>
                </a:solidFill>
                <a:cs typeface="B Homa" panose="00000400000000000000" pitchFamily="2" charset="-78"/>
              </a:rPr>
              <a:t>شهري که حتی یک قدم در جهت پایداري بردارد باید مورد تشویق و حمایت قرار گیرد</a:t>
            </a:r>
            <a:r>
              <a:rPr lang="en-US" sz="1650" dirty="0" smtClean="0">
                <a:solidFill>
                  <a:schemeClr val="tx1"/>
                </a:solidFill>
                <a:cs typeface="B Homa" panose="00000400000000000000" pitchFamily="2" charset="-78"/>
              </a:rPr>
              <a:t>.</a:t>
            </a:r>
            <a:r>
              <a:rPr lang="fa-IR" sz="1650" dirty="0" smtClean="0">
                <a:solidFill>
                  <a:schemeClr val="tx1"/>
                </a:solidFill>
                <a:cs typeface="B Homa" panose="00000400000000000000" pitchFamily="2" charset="-78"/>
              </a:rPr>
              <a:t> </a:t>
            </a:r>
          </a:p>
          <a:p>
            <a:pPr marL="68580" indent="0" algn="r" rtl="1">
              <a:buNone/>
            </a:pPr>
            <a:r>
              <a:rPr lang="ar-SA" sz="1650" dirty="0" smtClean="0">
                <a:solidFill>
                  <a:schemeClr val="tx1"/>
                </a:solidFill>
                <a:cs typeface="B Homa" panose="00000400000000000000" pitchFamily="2" charset="-78"/>
              </a:rPr>
              <a:t>مشکل تحقق پایداري کامل و یا احتمال عدم تحقق آن نباید ما را از شروع به اقدام بازدارد</a:t>
            </a:r>
            <a:r>
              <a:rPr lang="en-US" sz="1650" dirty="0" smtClean="0">
                <a:solidFill>
                  <a:schemeClr val="tx1"/>
                </a:solidFill>
                <a:cs typeface="B Homa" panose="00000400000000000000" pitchFamily="2" charset="-78"/>
              </a:rPr>
              <a:t>.</a:t>
            </a:r>
            <a:r>
              <a:rPr lang="ar-SA" sz="1650" dirty="0" smtClean="0">
                <a:solidFill>
                  <a:schemeClr val="tx1"/>
                </a:solidFill>
                <a:cs typeface="B Homa" panose="00000400000000000000" pitchFamily="2" charset="-78"/>
              </a:rPr>
              <a:t> حرکت به سوي پایداري بهتر از عدم آن است</a:t>
            </a:r>
            <a:r>
              <a:rPr lang="en-US" sz="1650" dirty="0" smtClean="0">
                <a:solidFill>
                  <a:schemeClr val="tx1"/>
                </a:solidFill>
                <a:cs typeface="B Homa" panose="00000400000000000000" pitchFamily="2" charset="-78"/>
              </a:rPr>
              <a:t>.</a:t>
            </a:r>
            <a:r>
              <a:rPr lang="ar-SA" sz="1650" dirty="0" smtClean="0">
                <a:solidFill>
                  <a:schemeClr val="tx1"/>
                </a:solidFill>
                <a:cs typeface="B Homa" panose="00000400000000000000" pitchFamily="2" charset="-78"/>
              </a:rPr>
              <a:t> شهرسازان میتوانند نقش مهمی در بحثهاي مربوط به پایداري و تدوین راه</a:t>
            </a:r>
            <a:r>
              <a:rPr lang="fa-IR" sz="1650" dirty="0">
                <a:solidFill>
                  <a:schemeClr val="tx1"/>
                </a:solidFill>
                <a:cs typeface="B Homa" panose="00000400000000000000" pitchFamily="2" charset="-78"/>
              </a:rPr>
              <a:t> </a:t>
            </a:r>
            <a:r>
              <a:rPr lang="ar-SA" sz="1650" dirty="0" smtClean="0">
                <a:solidFill>
                  <a:schemeClr val="tx1"/>
                </a:solidFill>
                <a:cs typeface="B Homa" panose="00000400000000000000" pitchFamily="2" charset="-78"/>
              </a:rPr>
              <a:t>حلهاي کلی براي دستیابی به پایداري شهري داشته باشند</a:t>
            </a:r>
            <a:r>
              <a:rPr lang="en-US" sz="1650" dirty="0" smtClean="0">
                <a:solidFill>
                  <a:schemeClr val="tx1"/>
                </a:solidFill>
                <a:cs typeface="B Homa" panose="00000400000000000000" pitchFamily="2" charset="-78"/>
              </a:rPr>
              <a:t>. </a:t>
            </a:r>
            <a:r>
              <a:rPr lang="ar-SA" sz="1650" dirty="0" smtClean="0">
                <a:solidFill>
                  <a:schemeClr val="tx1"/>
                </a:solidFill>
                <a:cs typeface="B Homa" panose="00000400000000000000" pitchFamily="2" charset="-78"/>
              </a:rPr>
              <a:t>شهرسازان به نوبۀ خود باید ناپایداري شهرسازي رایج و سیاستهاي موجود توسعه را یادآوري کرده</a:t>
            </a:r>
            <a:r>
              <a:rPr lang="fa-IR" sz="1650" dirty="0" smtClean="0">
                <a:solidFill>
                  <a:schemeClr val="tx1"/>
                </a:solidFill>
                <a:cs typeface="B Homa" panose="00000400000000000000" pitchFamily="2" charset="-78"/>
              </a:rPr>
              <a:t> ،</a:t>
            </a:r>
            <a:r>
              <a:rPr lang="ar-SA" sz="1650" dirty="0" smtClean="0">
                <a:solidFill>
                  <a:schemeClr val="tx1"/>
                </a:solidFill>
                <a:cs typeface="B Homa" panose="00000400000000000000" pitchFamily="2" charset="-78"/>
              </a:rPr>
              <a:t> تصویر متفاوتی از آینده که بیشتر با جنبه هاي اخلاقی و ارزشی جامعه منطبق باشد ارائه نمایند</a:t>
            </a:r>
            <a:r>
              <a:rPr lang="en-US" sz="1650" dirty="0" smtClean="0">
                <a:solidFill>
                  <a:schemeClr val="tx1"/>
                </a:solidFill>
                <a:cs typeface="B Homa" panose="00000400000000000000" pitchFamily="2" charset="-78"/>
              </a:rPr>
              <a:t>. </a:t>
            </a:r>
            <a:r>
              <a:rPr lang="ar-SA" sz="1650" dirty="0" smtClean="0">
                <a:solidFill>
                  <a:schemeClr val="tx1"/>
                </a:solidFill>
                <a:cs typeface="B Homa" panose="00000400000000000000" pitchFamily="2" charset="-78"/>
              </a:rPr>
              <a:t>اولین مرحلۀ مهم در هرشهر این است که تعدادي شاخص که نمایانگر وضع موجود شهر از نظر پایداري یا ناپایداري باشد تهیه گردد</a:t>
            </a:r>
            <a:r>
              <a:rPr lang="en-US" sz="1650" dirty="0" smtClean="0">
                <a:solidFill>
                  <a:schemeClr val="tx1"/>
                </a:solidFill>
                <a:cs typeface="B Homa" panose="00000400000000000000" pitchFamily="2" charset="-78"/>
              </a:rPr>
              <a:t>. </a:t>
            </a:r>
            <a:r>
              <a:rPr lang="ar-SA" sz="1800" dirty="0" smtClean="0">
                <a:latin typeface="Calibri"/>
                <a:ea typeface="Calibri"/>
                <a:cs typeface="B Homa" panose="00000400000000000000" pitchFamily="2" charset="-78"/>
              </a:rPr>
              <a:t>(</a:t>
            </a:r>
            <a:r>
              <a:rPr lang="ar-SA" sz="1800" dirty="0">
                <a:latin typeface="Calibri"/>
                <a:ea typeface="Calibri"/>
                <a:cs typeface="B Homa" panose="00000400000000000000" pitchFamily="2" charset="-78"/>
              </a:rPr>
              <a:t>بحرینی1376</a:t>
            </a:r>
            <a:r>
              <a:rPr lang="ar-SA" sz="1800" dirty="0" smtClean="0">
                <a:latin typeface="Calibri"/>
                <a:ea typeface="Calibri"/>
                <a:cs typeface="B Homa" panose="00000400000000000000" pitchFamily="2" charset="-78"/>
              </a:rPr>
              <a:t>)</a:t>
            </a:r>
            <a:endParaRPr lang="en-US" sz="1650" dirty="0">
              <a:solidFill>
                <a:schemeClr val="tx1"/>
              </a:solidFill>
              <a:cs typeface="B Homa" panose="00000400000000000000" pitchFamily="2" charset="-78"/>
            </a:endParaRPr>
          </a:p>
          <a:p>
            <a:pPr marL="68580" indent="0" algn="r" rtl="1">
              <a:buNone/>
            </a:pPr>
            <a:r>
              <a:rPr lang="fa-IR" sz="1650" dirty="0">
                <a:solidFill>
                  <a:schemeClr val="tx1"/>
                </a:solidFill>
                <a:cs typeface="B Homa" panose="00000400000000000000" pitchFamily="2" charset="-78"/>
              </a:rPr>
              <a:t>برای توسعه پایدار شهرها ، ویژگی های یک شهر پایدار باید به طریقی که قابل اندازه گیری و سنجش باشد و درک و شناخت بهتر تعاملات پیچیده بین محیط ، جامعه و اقتصاد را فراهم آورد، مشخص شود . شهر یک سیستم منفرد نیست ، از یک طرف شهر روی پایداری سیستم هایی که در درون خودش قرار دارند ، همانند اجتماعات انسانی ، سیستم حمل و نقل ، اقتصاد و... تاثیر می گذارد و از طرف دیگر آنها روی سیستم هایی که شهرها را احاطه کرده اند از قبیل اکوسیستم ها و اقتصادهای منطقه ای و جهانی تاثیر می گذارند. </a:t>
            </a:r>
            <a:r>
              <a:rPr lang="fa-IR" sz="1800" dirty="0">
                <a:latin typeface="Calibri"/>
                <a:ea typeface="Calibri"/>
                <a:cs typeface="B Homa" panose="00000400000000000000" pitchFamily="2" charset="-78"/>
              </a:rPr>
              <a:t>.( قرخلو و حسینی 1385)</a:t>
            </a:r>
            <a:endParaRPr lang="en-US" sz="1800" dirty="0">
              <a:latin typeface="Calibri"/>
              <a:ea typeface="Calibri"/>
              <a:cs typeface="Arial"/>
            </a:endParaRPr>
          </a:p>
          <a:p>
            <a:pPr marL="68580" indent="0" algn="r" rtl="1">
              <a:buNone/>
            </a:pPr>
            <a:endParaRPr lang="en-US" sz="1650" dirty="0">
              <a:solidFill>
                <a:schemeClr val="tx1"/>
              </a:solidFill>
              <a:cs typeface="B Homa" panose="00000400000000000000" pitchFamily="2" charset="-78"/>
            </a:endParaRPr>
          </a:p>
          <a:p>
            <a:pPr marL="68580" indent="0">
              <a:buNone/>
            </a:pPr>
            <a:endParaRPr lang="en-US" sz="1650" dirty="0">
              <a:solidFill>
                <a:schemeClr val="tx1"/>
              </a:solidFill>
              <a:cs typeface="B Homa" panose="00000400000000000000" pitchFamily="2" charset="-78"/>
            </a:endParaRPr>
          </a:p>
        </p:txBody>
      </p:sp>
    </p:spTree>
    <p:extLst>
      <p:ext uri="{BB962C8B-B14F-4D97-AF65-F5344CB8AC3E}">
        <p14:creationId xmlns:p14="http://schemas.microsoft.com/office/powerpoint/2010/main" val="6794909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7024744" cy="648736"/>
          </a:xfrm>
        </p:spPr>
        <p:txBody>
          <a:bodyPr>
            <a:normAutofit fontScale="90000"/>
          </a:bodyPr>
          <a:lstStyle/>
          <a:p>
            <a:pPr algn="ctr" rtl="1"/>
            <a:r>
              <a:rPr lang="ar-SA" sz="2800" dirty="0">
                <a:latin typeface="IranNastaliq" pitchFamily="18" charset="0"/>
                <a:cs typeface="0 Soroosh" panose="00000400000000000000" pitchFamily="2" charset="-78"/>
              </a:rPr>
              <a:t>منابع</a:t>
            </a:r>
            <a:r>
              <a:rPr lang="en-US" sz="2400" dirty="0"/>
              <a:t/>
            </a:r>
            <a:br>
              <a:rPr lang="en-US" sz="2400" dirty="0"/>
            </a:br>
            <a:endParaRPr lang="en-US" sz="2400" dirty="0"/>
          </a:p>
        </p:txBody>
      </p:sp>
      <p:sp>
        <p:nvSpPr>
          <p:cNvPr id="3" name="Content Placeholder 2"/>
          <p:cNvSpPr>
            <a:spLocks noGrp="1"/>
          </p:cNvSpPr>
          <p:nvPr>
            <p:ph idx="1"/>
          </p:nvPr>
        </p:nvSpPr>
        <p:spPr>
          <a:xfrm>
            <a:off x="1043492" y="1219200"/>
            <a:ext cx="7186108" cy="4953000"/>
          </a:xfrm>
        </p:spPr>
        <p:txBody>
          <a:bodyPr>
            <a:normAutofit fontScale="62500" lnSpcReduction="20000"/>
          </a:bodyPr>
          <a:lstStyle/>
          <a:p>
            <a:pPr marL="0" indent="0" algn="r" rtl="1">
              <a:lnSpc>
                <a:spcPct val="115000"/>
              </a:lnSpc>
              <a:spcAft>
                <a:spcPts val="1000"/>
              </a:spcAft>
              <a:buNone/>
            </a:pPr>
            <a:r>
              <a:rPr lang="ar-SA" dirty="0">
                <a:latin typeface="Calibri"/>
                <a:ea typeface="Calibri"/>
                <a:cs typeface="Arial"/>
              </a:rPr>
              <a:t>1- </a:t>
            </a:r>
            <a:r>
              <a:rPr lang="ar-SA" dirty="0">
                <a:latin typeface="Calibri"/>
                <a:ea typeface="Calibri"/>
                <a:cs typeface="B Homa" panose="00000400000000000000" pitchFamily="2" charset="-78"/>
              </a:rPr>
              <a:t>لقایی، حسنعلی، و حمیده محمدزاده تیتکانلو . مقدمه بر مفهوم توسعه پایدار شهری  و نقش برنامه ریزان شهری : نشریه هنرهای زیبا    6 :32-43. </a:t>
            </a:r>
            <a:r>
              <a:rPr lang="en-US" dirty="0" smtClean="0">
                <a:latin typeface="Calibri"/>
                <a:ea typeface="Calibri"/>
                <a:cs typeface="B Homa" panose="00000400000000000000" pitchFamily="2" charset="-78"/>
              </a:rPr>
              <a:t> </a:t>
            </a:r>
            <a:endParaRPr lang="en-US" dirty="0">
              <a:latin typeface="Calibri"/>
              <a:ea typeface="Calibri"/>
              <a:cs typeface="Arial"/>
            </a:endParaRPr>
          </a:p>
          <a:p>
            <a:pPr marL="0" indent="0" algn="r" rtl="1">
              <a:lnSpc>
                <a:spcPct val="115000"/>
              </a:lnSpc>
              <a:spcAft>
                <a:spcPts val="1000"/>
              </a:spcAft>
              <a:buNone/>
            </a:pPr>
            <a:r>
              <a:rPr lang="ar-SA" dirty="0">
                <a:latin typeface="Calibri"/>
                <a:ea typeface="Calibri"/>
                <a:cs typeface="B Homa" panose="00000400000000000000" pitchFamily="2" charset="-78"/>
              </a:rPr>
              <a:t>2- موسی کاظمی محمدی، سید مهدی، توسعه شهری پایدار :مفاهیم و دیدگاه ها . فصلنامه تحقیقات جقرافیایی520 :94- 113. </a:t>
            </a:r>
            <a:r>
              <a:rPr lang="en-US" dirty="0" smtClean="0">
                <a:latin typeface="Calibri"/>
                <a:ea typeface="Calibri"/>
                <a:cs typeface="B Homa" panose="00000400000000000000" pitchFamily="2" charset="-78"/>
              </a:rPr>
              <a:t> </a:t>
            </a:r>
            <a:endParaRPr lang="en-US" dirty="0">
              <a:latin typeface="Calibri"/>
              <a:ea typeface="Calibri"/>
              <a:cs typeface="Arial"/>
            </a:endParaRPr>
          </a:p>
          <a:p>
            <a:pPr marL="0" indent="0" algn="r" rtl="1">
              <a:lnSpc>
                <a:spcPct val="115000"/>
              </a:lnSpc>
              <a:spcAft>
                <a:spcPts val="1000"/>
              </a:spcAft>
              <a:buNone/>
            </a:pPr>
            <a:r>
              <a:rPr lang="ar-SA" dirty="0">
                <a:latin typeface="Calibri"/>
                <a:ea typeface="Calibri"/>
                <a:cs typeface="B Homa" panose="00000400000000000000" pitchFamily="2" charset="-78"/>
              </a:rPr>
              <a:t>3- بحرینی، سید حسین،1376. شهرسازي و توسعۀ پایدار. نشریه رهیافت17. </a:t>
            </a:r>
            <a:r>
              <a:rPr lang="en-US" dirty="0" smtClean="0">
                <a:latin typeface="Calibri"/>
                <a:ea typeface="Calibri"/>
                <a:cs typeface="B Homa" panose="00000400000000000000" pitchFamily="2" charset="-78"/>
              </a:rPr>
              <a:t> </a:t>
            </a:r>
            <a:endParaRPr lang="en-US" dirty="0">
              <a:latin typeface="Calibri"/>
              <a:ea typeface="Calibri"/>
              <a:cs typeface="Arial"/>
            </a:endParaRPr>
          </a:p>
          <a:p>
            <a:pPr marL="0" indent="0" algn="r" rtl="1">
              <a:lnSpc>
                <a:spcPct val="115000"/>
              </a:lnSpc>
              <a:spcAft>
                <a:spcPts val="1000"/>
              </a:spcAft>
              <a:buNone/>
            </a:pPr>
            <a:r>
              <a:rPr lang="ar-SA" dirty="0">
                <a:latin typeface="Calibri"/>
                <a:ea typeface="Calibri"/>
                <a:cs typeface="B Homa" panose="00000400000000000000" pitchFamily="2" charset="-78"/>
              </a:rPr>
              <a:t>4- نظم فر، حسین، و کریم پیروزی .1388. راهکارهای دست یابی به توسعه پایدار شهری. همایش ملی انسان ، محیط زیست و توسعه پایدار1-8. </a:t>
            </a:r>
            <a:r>
              <a:rPr lang="en-US" dirty="0" smtClean="0">
                <a:latin typeface="Calibri"/>
                <a:ea typeface="Calibri"/>
                <a:cs typeface="B Homa" panose="00000400000000000000" pitchFamily="2" charset="-78"/>
              </a:rPr>
              <a:t> </a:t>
            </a:r>
            <a:endParaRPr lang="en-US" dirty="0">
              <a:latin typeface="Calibri"/>
              <a:ea typeface="Calibri"/>
              <a:cs typeface="Arial"/>
            </a:endParaRPr>
          </a:p>
          <a:p>
            <a:pPr marL="0" indent="0" algn="r" rtl="1">
              <a:lnSpc>
                <a:spcPct val="115000"/>
              </a:lnSpc>
              <a:spcAft>
                <a:spcPts val="1000"/>
              </a:spcAft>
              <a:buNone/>
            </a:pPr>
            <a:r>
              <a:rPr lang="ar-SA" dirty="0">
                <a:latin typeface="Calibri"/>
                <a:ea typeface="Calibri"/>
                <a:cs typeface="B Homa" panose="00000400000000000000" pitchFamily="2" charset="-78"/>
              </a:rPr>
              <a:t>5- زیاری، کرامت الله، 1380. توسعه پایدار و مسئولیت برنامه ریزان شهری در قرن بیست و یکم. مجله دانشکده ادبیات و علوم انسانی دانشگاه تهران371-385. </a:t>
            </a:r>
            <a:endParaRPr lang="en-US" dirty="0" smtClean="0">
              <a:latin typeface="Calibri"/>
              <a:ea typeface="Calibri"/>
              <a:cs typeface="B Homa" panose="00000400000000000000" pitchFamily="2" charset="-78"/>
            </a:endParaRPr>
          </a:p>
          <a:p>
            <a:pPr marL="0" indent="0" algn="r" rtl="1">
              <a:lnSpc>
                <a:spcPct val="115000"/>
              </a:lnSpc>
              <a:spcAft>
                <a:spcPts val="1000"/>
              </a:spcAft>
              <a:buNone/>
            </a:pPr>
            <a:r>
              <a:rPr lang="fa-IR" dirty="0" smtClean="0">
                <a:latin typeface="Calibri"/>
                <a:ea typeface="Calibri"/>
                <a:cs typeface="B Homa" panose="00000400000000000000" pitchFamily="2" charset="-78"/>
              </a:rPr>
              <a:t>6</a:t>
            </a:r>
            <a:r>
              <a:rPr lang="ar-SA" dirty="0" smtClean="0">
                <a:latin typeface="Calibri"/>
                <a:ea typeface="Calibri"/>
                <a:cs typeface="B Homa" panose="00000400000000000000" pitchFamily="2" charset="-78"/>
              </a:rPr>
              <a:t>- </a:t>
            </a:r>
            <a:r>
              <a:rPr lang="ar-SA" dirty="0">
                <a:latin typeface="Calibri"/>
                <a:ea typeface="Calibri"/>
                <a:cs typeface="B Homa" panose="00000400000000000000" pitchFamily="2" charset="-78"/>
              </a:rPr>
              <a:t>محمودی نژاد ، هادی ، توسعه پایدار شهری  متغیرهای درونی و متاثرهای بیرونی کنکاشی در رابطه با توسعه پایدار. مجله عمران ، معماری و شهرسازی 35: 10-15. </a:t>
            </a:r>
            <a:endParaRPr lang="en-US" dirty="0" smtClean="0">
              <a:latin typeface="Calibri"/>
              <a:ea typeface="Calibri"/>
              <a:cs typeface="B Homa" panose="00000400000000000000" pitchFamily="2" charset="-78"/>
            </a:endParaRPr>
          </a:p>
          <a:p>
            <a:pPr marL="0" indent="0" algn="r" rtl="1">
              <a:lnSpc>
                <a:spcPct val="115000"/>
              </a:lnSpc>
              <a:spcAft>
                <a:spcPts val="1000"/>
              </a:spcAft>
              <a:buNone/>
            </a:pPr>
            <a:r>
              <a:rPr lang="fa-IR" dirty="0" smtClean="0">
                <a:latin typeface="Calibri"/>
                <a:ea typeface="Calibri"/>
                <a:cs typeface="B Homa" panose="00000400000000000000" pitchFamily="2" charset="-78"/>
              </a:rPr>
              <a:t>7- </a:t>
            </a:r>
            <a:r>
              <a:rPr lang="fa-IR" dirty="0">
                <a:latin typeface="Calibri"/>
                <a:ea typeface="Calibri"/>
                <a:cs typeface="B Homa" panose="00000400000000000000" pitchFamily="2" charset="-78"/>
              </a:rPr>
              <a:t>قرخلو، مهدی، و سید هادی حسینی.1385. شاخص های توسعه پایدار شهری. مجله جغرافیا و توسعه ناحیه ای 8 : 157-177</a:t>
            </a:r>
            <a:r>
              <a:rPr lang="fa-IR" dirty="0" smtClean="0">
                <a:latin typeface="Calibri"/>
                <a:ea typeface="Calibri"/>
                <a:cs typeface="B Homa" panose="00000400000000000000" pitchFamily="2" charset="-78"/>
              </a:rPr>
              <a:t>.</a:t>
            </a:r>
            <a:endParaRPr lang="en-US" dirty="0" smtClean="0">
              <a:latin typeface="Calibri"/>
              <a:ea typeface="Calibri"/>
              <a:cs typeface="B Homa" panose="00000400000000000000" pitchFamily="2" charset="-78"/>
            </a:endParaRPr>
          </a:p>
          <a:p>
            <a:pPr marL="0" indent="0" algn="r" rtl="1">
              <a:lnSpc>
                <a:spcPct val="115000"/>
              </a:lnSpc>
              <a:spcAft>
                <a:spcPts val="1000"/>
              </a:spcAft>
              <a:buNone/>
            </a:pPr>
            <a:r>
              <a:rPr lang="fa-IR" dirty="0" smtClean="0">
                <a:latin typeface="Calibri"/>
                <a:ea typeface="Calibri"/>
                <a:cs typeface="B Homa" panose="00000400000000000000" pitchFamily="2" charset="-78"/>
              </a:rPr>
              <a:t> 8- </a:t>
            </a:r>
            <a:r>
              <a:rPr lang="fa-IR" dirty="0">
                <a:latin typeface="Calibri"/>
                <a:ea typeface="Calibri"/>
                <a:cs typeface="B Homa" panose="00000400000000000000" pitchFamily="2" charset="-78"/>
              </a:rPr>
              <a:t>بهرامی ، رحمت الله و نفیسه مرصوصی. توسعه پایدار شهری. دانشگاه پیام نور. </a:t>
            </a:r>
            <a:endParaRPr lang="en-US" dirty="0" smtClean="0">
              <a:latin typeface="Calibri"/>
              <a:ea typeface="Calibri"/>
              <a:cs typeface="B Homa" panose="00000400000000000000" pitchFamily="2" charset="-78"/>
            </a:endParaRPr>
          </a:p>
          <a:p>
            <a:pPr marL="0" indent="0" algn="r" rtl="1">
              <a:lnSpc>
                <a:spcPct val="115000"/>
              </a:lnSpc>
              <a:spcAft>
                <a:spcPts val="1000"/>
              </a:spcAft>
              <a:buNone/>
            </a:pPr>
            <a:r>
              <a:rPr lang="fa-IR" dirty="0" smtClean="0">
                <a:latin typeface="Calibri"/>
                <a:ea typeface="Calibri"/>
                <a:cs typeface="B Homa" panose="00000400000000000000" pitchFamily="2" charset="-78"/>
              </a:rPr>
              <a:t>9- </a:t>
            </a:r>
            <a:r>
              <a:rPr lang="ar-SA" dirty="0" smtClean="0">
                <a:latin typeface="Calibri"/>
                <a:ea typeface="Calibri"/>
                <a:cs typeface="B Homa" panose="00000400000000000000" pitchFamily="2" charset="-78"/>
              </a:rPr>
              <a:t>-ملکی </a:t>
            </a:r>
            <a:r>
              <a:rPr lang="ar-SA" dirty="0">
                <a:latin typeface="Calibri"/>
                <a:ea typeface="Calibri"/>
                <a:cs typeface="B Homa" panose="00000400000000000000" pitchFamily="2" charset="-78"/>
              </a:rPr>
              <a:t>، سعید ، 1382.  شهر پایدار و توسعه پایدار شهری.  مجله مسکن102 : 34-53. </a:t>
            </a:r>
            <a:endParaRPr lang="en-US" dirty="0">
              <a:solidFill>
                <a:schemeClr val="tx1"/>
              </a:solidFill>
              <a:cs typeface="B Homa" panose="00000400000000000000" pitchFamily="2" charset="-78"/>
            </a:endParaRPr>
          </a:p>
        </p:txBody>
      </p:sp>
    </p:spTree>
    <p:extLst>
      <p:ext uri="{BB962C8B-B14F-4D97-AF65-F5344CB8AC3E}">
        <p14:creationId xmlns:p14="http://schemas.microsoft.com/office/powerpoint/2010/main" val="6303417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1" dirty="0">
                <a:latin typeface="IranNastaliq" pitchFamily="18" charset="0"/>
                <a:cs typeface="0 Soroosh" panose="00000400000000000000" pitchFamily="2" charset="-78"/>
              </a:rPr>
              <a:t>مقدمه</a:t>
            </a:r>
            <a:r>
              <a:rPr lang="en-US" sz="2800" b="1" dirty="0">
                <a:latin typeface="IranNastaliq" pitchFamily="18" charset="0"/>
                <a:cs typeface="0 Soroosh" panose="00000400000000000000" pitchFamily="2" charset="-78"/>
              </a:rPr>
              <a:t>:</a:t>
            </a:r>
            <a:r>
              <a:rPr lang="en-US" sz="2800" dirty="0">
                <a:latin typeface="IranNastaliq" pitchFamily="18" charset="0"/>
                <a:cs typeface="0 Soroosh" panose="00000400000000000000" pitchFamily="2" charset="-78"/>
              </a:rPr>
              <a:t/>
            </a:r>
            <a:br>
              <a:rPr lang="en-US" sz="2800" dirty="0">
                <a:latin typeface="IranNastaliq" pitchFamily="18" charset="0"/>
                <a:cs typeface="0 Soroosh" panose="00000400000000000000" pitchFamily="2" charset="-78"/>
              </a:rPr>
            </a:br>
            <a:endParaRPr lang="en-US" sz="2800" dirty="0">
              <a:latin typeface="IranNastaliq" pitchFamily="18" charset="0"/>
              <a:cs typeface="0 Soroosh" panose="00000400000000000000" pitchFamily="2" charset="-78"/>
            </a:endParaRPr>
          </a:p>
        </p:txBody>
      </p:sp>
      <p:sp>
        <p:nvSpPr>
          <p:cNvPr id="4" name="Content Placeholder 3"/>
          <p:cNvSpPr>
            <a:spLocks noGrp="1"/>
          </p:cNvSpPr>
          <p:nvPr>
            <p:ph sz="quarter" idx="14"/>
          </p:nvPr>
        </p:nvSpPr>
        <p:spPr>
          <a:xfrm>
            <a:off x="1295400" y="2313431"/>
            <a:ext cx="6769608" cy="3493008"/>
          </a:xfrm>
        </p:spPr>
        <p:txBody>
          <a:bodyPr>
            <a:normAutofit/>
          </a:bodyPr>
          <a:lstStyle/>
          <a:p>
            <a:pPr marL="68580" indent="0" algn="r" rtl="1">
              <a:buNone/>
            </a:pPr>
            <a:r>
              <a:rPr lang="fa-IR" sz="2000" dirty="0" smtClean="0">
                <a:solidFill>
                  <a:schemeClr val="tx1"/>
                </a:solidFill>
                <a:cs typeface="B Homa" panose="00000400000000000000" pitchFamily="2" charset="-78"/>
              </a:rPr>
              <a:t>توسعه پایدار شهری یکی از مهم ترین موضوعات مربوط به روند ادامه حیات شهرهاست که دارای ابعاد و زمینه های مختلفی است .  در این ارائه سعی شده است تا  مفاهیمی مانند : توسعه ، توسعه پایدار ، توسعه پایدار شهری و اهداف توسعه پایدار شهری بازگو و رابطه آن با مدیریت و برنامه ریزی شهری تبیین شود.</a:t>
            </a:r>
            <a:endParaRPr lang="en-US" sz="2000" dirty="0">
              <a:solidFill>
                <a:schemeClr val="tx1"/>
              </a:solidFill>
              <a:cs typeface="B Homa" panose="00000400000000000000" pitchFamily="2" charset="-78"/>
            </a:endParaRPr>
          </a:p>
        </p:txBody>
      </p:sp>
    </p:spTree>
    <p:extLst>
      <p:ext uri="{BB962C8B-B14F-4D97-AF65-F5344CB8AC3E}">
        <p14:creationId xmlns:p14="http://schemas.microsoft.com/office/powerpoint/2010/main" val="484438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914400"/>
            <a:ext cx="7024744" cy="1143000"/>
          </a:xfrm>
        </p:spPr>
        <p:txBody>
          <a:bodyPr>
            <a:normAutofit/>
          </a:bodyPr>
          <a:lstStyle/>
          <a:p>
            <a:pPr algn="r" rtl="1"/>
            <a:r>
              <a:rPr lang="fa-IR" sz="3200" b="1" dirty="0">
                <a:latin typeface="IranNastaliq" pitchFamily="18" charset="0"/>
                <a:cs typeface="0 Soroosh" panose="00000400000000000000" pitchFamily="2" charset="-78"/>
              </a:rPr>
              <a:t>توسعه :</a:t>
            </a:r>
            <a:r>
              <a:rPr lang="en-US" sz="3200" dirty="0">
                <a:latin typeface="IranNastaliq" pitchFamily="18" charset="0"/>
                <a:cs typeface="0 Soroosh" panose="00000400000000000000" pitchFamily="2" charset="-78"/>
              </a:rPr>
              <a:t/>
            </a:r>
            <a:br>
              <a:rPr lang="en-US" sz="3200" dirty="0">
                <a:latin typeface="IranNastaliq" pitchFamily="18" charset="0"/>
                <a:cs typeface="0 Soroosh" panose="00000400000000000000" pitchFamily="2" charset="-78"/>
              </a:rPr>
            </a:br>
            <a:endParaRPr lang="en-US" sz="3200" dirty="0">
              <a:latin typeface="IranNastaliq" pitchFamily="18" charset="0"/>
              <a:cs typeface="0 Soroosh" panose="00000400000000000000" pitchFamily="2" charset="-78"/>
            </a:endParaRPr>
          </a:p>
        </p:txBody>
      </p:sp>
      <p:sp>
        <p:nvSpPr>
          <p:cNvPr id="3" name="Content Placeholder 2"/>
          <p:cNvSpPr>
            <a:spLocks noGrp="1"/>
          </p:cNvSpPr>
          <p:nvPr>
            <p:ph idx="1"/>
          </p:nvPr>
        </p:nvSpPr>
        <p:spPr>
          <a:xfrm>
            <a:off x="1043492" y="1828801"/>
            <a:ext cx="7109908" cy="3352800"/>
          </a:xfrm>
        </p:spPr>
        <p:txBody>
          <a:bodyPr>
            <a:normAutofit fontScale="92500" lnSpcReduction="10000"/>
          </a:bodyPr>
          <a:lstStyle/>
          <a:p>
            <a:pPr marL="0" indent="0" algn="r" rtl="1">
              <a:lnSpc>
                <a:spcPct val="115000"/>
              </a:lnSpc>
              <a:spcAft>
                <a:spcPts val="1000"/>
              </a:spcAft>
              <a:buNone/>
            </a:pPr>
            <a:r>
              <a:rPr lang="fa-IR" dirty="0">
                <a:solidFill>
                  <a:schemeClr val="tx1"/>
                </a:solidFill>
                <a:cs typeface="B Homa" panose="00000400000000000000" pitchFamily="2" charset="-78"/>
              </a:rPr>
              <a:t>شایان ذکر است که تا کنون هفتصد تعریف از توسعه به عمل آمده است . توسعه یک مفهوم کیفی را مشخص می کند و می توان آنرا تعادل با افزایش کیفیت زندگی دانست که مسائلی مانند بهداشت ، آموزش ، رفاه ، آزادی حق بیان ، حقوق و ... را در بر دارد </a:t>
            </a:r>
            <a:r>
              <a:rPr lang="en-US" dirty="0" smtClean="0">
                <a:solidFill>
                  <a:schemeClr val="tx1"/>
                </a:solidFill>
                <a:cs typeface="B Homa" panose="00000400000000000000" pitchFamily="2" charset="-78"/>
              </a:rPr>
              <a:t>.</a:t>
            </a:r>
            <a:r>
              <a:rPr lang="fa-IR" dirty="0" smtClean="0">
                <a:solidFill>
                  <a:schemeClr val="tx1"/>
                </a:solidFill>
                <a:cs typeface="B Homa" panose="00000400000000000000" pitchFamily="2" charset="-78"/>
              </a:rPr>
              <a:t>در </a:t>
            </a:r>
            <a:r>
              <a:rPr lang="fa-IR" dirty="0">
                <a:solidFill>
                  <a:schemeClr val="tx1"/>
                </a:solidFill>
                <a:cs typeface="B Homa" panose="00000400000000000000" pitchFamily="2" charset="-78"/>
              </a:rPr>
              <a:t>واقع توسعه در مفهوم گسترده یعنی بهبود کیفیت زندگی از همه ابعاد آن ، یعنی چیزی بیش از افزایش درآمد ، یعنی آموزش بهتر استانداردهای بهداشتی و خوراکی ، کاهش فقر ، محیط زیست بهتر و برابری اقتصادی و اجتماعی بیشتر و برخورداری از امکانات و فرصت ها ، آزادی بیشتر فردی و زندگی غنی تر از دید فرهنگی</a:t>
            </a:r>
            <a:r>
              <a:rPr lang="fa-IR" dirty="0" smtClean="0">
                <a:solidFill>
                  <a:schemeClr val="tx1"/>
                </a:solidFill>
                <a:cs typeface="B Homa" panose="00000400000000000000" pitchFamily="2" charset="-78"/>
              </a:rPr>
              <a:t>.</a:t>
            </a:r>
            <a:r>
              <a:rPr lang="ar-SA" dirty="0">
                <a:latin typeface="Calibri"/>
                <a:ea typeface="Calibri"/>
                <a:cs typeface="B Homa" panose="00000400000000000000" pitchFamily="2" charset="-78"/>
              </a:rPr>
              <a:t> (نظم فر و پیروزی1388)</a:t>
            </a:r>
            <a:endParaRPr lang="en-US" dirty="0">
              <a:latin typeface="Calibri"/>
              <a:ea typeface="Calibri"/>
              <a:cs typeface="Arial"/>
            </a:endParaRPr>
          </a:p>
        </p:txBody>
      </p:sp>
    </p:spTree>
    <p:extLst>
      <p:ext uri="{BB962C8B-B14F-4D97-AF65-F5344CB8AC3E}">
        <p14:creationId xmlns:p14="http://schemas.microsoft.com/office/powerpoint/2010/main" val="3917800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838200"/>
          </a:xfrm>
        </p:spPr>
        <p:txBody>
          <a:bodyPr>
            <a:normAutofit/>
          </a:bodyPr>
          <a:lstStyle/>
          <a:p>
            <a:pPr algn="r" rtl="1"/>
            <a:r>
              <a:rPr lang="en-US" sz="2400" b="1" dirty="0">
                <a:latin typeface="IranNastaliq" pitchFamily="18" charset="0"/>
                <a:cs typeface="0 Soroosh" panose="00000400000000000000" pitchFamily="2" charset="-78"/>
              </a:rPr>
              <a:t> </a:t>
            </a:r>
            <a:r>
              <a:rPr lang="fa-IR" sz="2400" b="1" dirty="0">
                <a:latin typeface="IranNastaliq" pitchFamily="18" charset="0"/>
                <a:cs typeface="0 Soroosh" panose="00000400000000000000" pitchFamily="2" charset="-78"/>
              </a:rPr>
              <a:t>توسعه پایدار :</a:t>
            </a:r>
            <a:r>
              <a:rPr lang="en-US" sz="2400" dirty="0">
                <a:latin typeface="IranNastaliq" pitchFamily="18" charset="0"/>
                <a:cs typeface="0 Soroosh" panose="00000400000000000000" pitchFamily="2" charset="-78"/>
              </a:rPr>
              <a:t/>
            </a:r>
            <a:br>
              <a:rPr lang="en-US" sz="2400" dirty="0">
                <a:latin typeface="IranNastaliq" pitchFamily="18" charset="0"/>
                <a:cs typeface="0 Soroosh" panose="00000400000000000000" pitchFamily="2" charset="-78"/>
              </a:rPr>
            </a:br>
            <a:endParaRPr lang="en-US" sz="2400" dirty="0">
              <a:latin typeface="IranNastaliq" pitchFamily="18" charset="0"/>
              <a:cs typeface="0 Soroosh" panose="00000400000000000000" pitchFamily="2" charset="-78"/>
            </a:endParaRPr>
          </a:p>
        </p:txBody>
      </p:sp>
      <p:sp>
        <p:nvSpPr>
          <p:cNvPr id="3" name="Content Placeholder 2"/>
          <p:cNvSpPr>
            <a:spLocks noGrp="1"/>
          </p:cNvSpPr>
          <p:nvPr>
            <p:ph idx="1"/>
          </p:nvPr>
        </p:nvSpPr>
        <p:spPr>
          <a:xfrm>
            <a:off x="1043492" y="1295400"/>
            <a:ext cx="6777317" cy="4953000"/>
          </a:xfrm>
        </p:spPr>
        <p:txBody>
          <a:bodyPr>
            <a:noAutofit/>
          </a:bodyPr>
          <a:lstStyle/>
          <a:p>
            <a:pPr marL="68580" indent="0" algn="r" rtl="1">
              <a:lnSpc>
                <a:spcPct val="120000"/>
              </a:lnSpc>
              <a:buNone/>
            </a:pPr>
            <a:r>
              <a:rPr lang="fa-IR" sz="1750" dirty="0">
                <a:solidFill>
                  <a:schemeClr val="tx1"/>
                </a:solidFill>
                <a:cs typeface="B Homa" panose="00000400000000000000" pitchFamily="2" charset="-78"/>
              </a:rPr>
              <a:t>تاریخچه طرح مبحث توسعه پایدار</a:t>
            </a:r>
            <a:r>
              <a:rPr lang="fa-IR" sz="1750" dirty="0" smtClean="0">
                <a:solidFill>
                  <a:schemeClr val="tx1"/>
                </a:solidFill>
                <a:cs typeface="B Homa" panose="00000400000000000000" pitchFamily="2" charset="-78"/>
              </a:rPr>
              <a:t>:</a:t>
            </a:r>
          </a:p>
          <a:p>
            <a:pPr marL="68580" indent="0" algn="r" rtl="1">
              <a:lnSpc>
                <a:spcPct val="120000"/>
              </a:lnSpc>
              <a:buNone/>
            </a:pPr>
            <a:r>
              <a:rPr lang="fa-IR" sz="1750" dirty="0" smtClean="0">
                <a:solidFill>
                  <a:schemeClr val="tx1"/>
                </a:solidFill>
                <a:cs typeface="B Homa" panose="00000400000000000000" pitchFamily="2" charset="-78"/>
              </a:rPr>
              <a:t>در </a:t>
            </a:r>
            <a:r>
              <a:rPr lang="fa-IR" sz="1750" dirty="0">
                <a:solidFill>
                  <a:schemeClr val="tx1"/>
                </a:solidFill>
                <a:cs typeface="B Homa" panose="00000400000000000000" pitchFamily="2" charset="-78"/>
              </a:rPr>
              <a:t>سال 1972 ، کنفرانس سازمان ملل متحد در زمینه محیط زیست انسان ، منتهی به اعلامیه استکهلم گردید و این کنفرانس نقطه عطفی در تاریخ نگرش رسمی انسان به منابع طبیعی و سیستم های بهره برداری از زمین می </a:t>
            </a:r>
            <a:r>
              <a:rPr lang="fa-IR" sz="1750" dirty="0" smtClean="0">
                <a:solidFill>
                  <a:schemeClr val="tx1"/>
                </a:solidFill>
                <a:cs typeface="B Homa" panose="00000400000000000000" pitchFamily="2" charset="-78"/>
              </a:rPr>
              <a:t>باشد.</a:t>
            </a:r>
            <a:endParaRPr lang="en-US" sz="1750" dirty="0">
              <a:solidFill>
                <a:schemeClr val="tx1"/>
              </a:solidFill>
              <a:cs typeface="B Homa" panose="00000400000000000000" pitchFamily="2" charset="-78"/>
            </a:endParaRPr>
          </a:p>
          <a:p>
            <a:pPr marL="68580" indent="0" algn="r" rtl="1">
              <a:lnSpc>
                <a:spcPct val="120000"/>
              </a:lnSpc>
              <a:buNone/>
            </a:pPr>
            <a:r>
              <a:rPr lang="fa-IR" sz="1750" dirty="0">
                <a:solidFill>
                  <a:schemeClr val="tx1"/>
                </a:solidFill>
                <a:cs typeface="B Homa" panose="00000400000000000000" pitchFamily="2" charset="-78"/>
              </a:rPr>
              <a:t>اعلامیه سال 1972 استکهلم و اعلامیه سال 1974 کوکوبک ، ضمن تصدیق پیچیدگی و جدی بودن بحرانهای اجتماعی و زیست محیطی که جامعه انسانی با آن روبروست ، سبب بروز پیام های نوید بخشی شده اند ، زیرا که همگی نیاز به تدوین و اجرای استراتژی های سالم زیست محیطی به منظور ترویج توسعه اجتماعی – اقتصادی یا توسعه زیست محیطی عادلانه تر را مطرح می کنند. سمینار بعدی ، نهایتا به تشکیل کنفرانس محیط زیست و توسعه (اجلاس زمین ) در سال 1992 منجر شد.</a:t>
            </a:r>
            <a:endParaRPr lang="en-US" sz="1750" dirty="0">
              <a:solidFill>
                <a:schemeClr val="tx1"/>
              </a:solidFill>
              <a:cs typeface="B Homa" panose="00000400000000000000" pitchFamily="2" charset="-78"/>
            </a:endParaRPr>
          </a:p>
          <a:p>
            <a:pPr marL="68580" indent="0" algn="r" rtl="1">
              <a:lnSpc>
                <a:spcPct val="120000"/>
              </a:lnSpc>
              <a:buNone/>
            </a:pPr>
            <a:r>
              <a:rPr lang="fa-IR" sz="1750" dirty="0">
                <a:solidFill>
                  <a:schemeClr val="tx1"/>
                </a:solidFill>
                <a:cs typeface="B Homa" panose="00000400000000000000" pitchFamily="2" charset="-78"/>
              </a:rPr>
              <a:t>در اجلاس مذکور سه متن عمده به تصویب رسید :</a:t>
            </a:r>
            <a:endParaRPr lang="en-US" sz="1750" dirty="0">
              <a:solidFill>
                <a:schemeClr val="tx1"/>
              </a:solidFill>
              <a:cs typeface="B Homa" panose="00000400000000000000" pitchFamily="2" charset="-78"/>
            </a:endParaRPr>
          </a:p>
          <a:p>
            <a:pPr marL="68580" indent="0" algn="r" rtl="1">
              <a:lnSpc>
                <a:spcPct val="120000"/>
              </a:lnSpc>
              <a:buNone/>
            </a:pPr>
            <a:r>
              <a:rPr lang="fa-IR" sz="1750" dirty="0">
                <a:solidFill>
                  <a:schemeClr val="tx1"/>
                </a:solidFill>
                <a:cs typeface="B Homa" panose="00000400000000000000" pitchFamily="2" charset="-78"/>
              </a:rPr>
              <a:t>دستور کار 21</a:t>
            </a:r>
            <a:endParaRPr lang="en-US" sz="1750" dirty="0">
              <a:solidFill>
                <a:schemeClr val="tx1"/>
              </a:solidFill>
              <a:cs typeface="B Homa" panose="00000400000000000000" pitchFamily="2" charset="-78"/>
            </a:endParaRPr>
          </a:p>
          <a:p>
            <a:pPr marL="68580" indent="0" algn="r" rtl="1">
              <a:lnSpc>
                <a:spcPct val="120000"/>
              </a:lnSpc>
              <a:buNone/>
            </a:pPr>
            <a:r>
              <a:rPr lang="fa-IR" sz="1750" dirty="0">
                <a:solidFill>
                  <a:schemeClr val="tx1"/>
                </a:solidFill>
                <a:cs typeface="B Homa" panose="00000400000000000000" pitchFamily="2" charset="-78"/>
              </a:rPr>
              <a:t>بیانیه (ریو) پیرامون محیط زیست و توسعه</a:t>
            </a:r>
            <a:endParaRPr lang="en-US" sz="1750" dirty="0">
              <a:solidFill>
                <a:schemeClr val="tx1"/>
              </a:solidFill>
              <a:cs typeface="B Homa" panose="00000400000000000000" pitchFamily="2" charset="-78"/>
            </a:endParaRPr>
          </a:p>
          <a:p>
            <a:pPr marL="68580" indent="0" algn="r" rtl="1">
              <a:lnSpc>
                <a:spcPct val="120000"/>
              </a:lnSpc>
              <a:buNone/>
            </a:pPr>
            <a:r>
              <a:rPr lang="fa-IR" sz="1750" dirty="0">
                <a:solidFill>
                  <a:schemeClr val="tx1"/>
                </a:solidFill>
                <a:cs typeface="B Homa" panose="00000400000000000000" pitchFamily="2" charset="-78"/>
              </a:rPr>
              <a:t>اصول عمده مدیریت پایدار جنگل های کره زمین</a:t>
            </a:r>
            <a:endParaRPr lang="en-US" sz="1750" dirty="0">
              <a:solidFill>
                <a:schemeClr val="tx1"/>
              </a:solidFill>
              <a:cs typeface="B Homa" panose="00000400000000000000" pitchFamily="2" charset="-78"/>
            </a:endParaRPr>
          </a:p>
          <a:p>
            <a:pPr marL="68580" indent="0" algn="r" rtl="1">
              <a:lnSpc>
                <a:spcPct val="120000"/>
              </a:lnSpc>
              <a:buNone/>
            </a:pPr>
            <a:r>
              <a:rPr lang="fa-IR" sz="1750" dirty="0" smtClean="0">
                <a:solidFill>
                  <a:schemeClr val="tx1"/>
                </a:solidFill>
                <a:cs typeface="B Homa" panose="00000400000000000000" pitchFamily="2" charset="-78"/>
              </a:rPr>
              <a:t>. </a:t>
            </a:r>
            <a:endParaRPr lang="en-US" sz="1750" dirty="0">
              <a:solidFill>
                <a:schemeClr val="tx1"/>
              </a:solidFill>
              <a:cs typeface="B Homa" panose="00000400000000000000" pitchFamily="2" charset="-78"/>
            </a:endParaRPr>
          </a:p>
          <a:p>
            <a:pPr marL="68580" indent="0" algn="r">
              <a:lnSpc>
                <a:spcPct val="120000"/>
              </a:lnSpc>
              <a:buNone/>
            </a:pPr>
            <a:endParaRPr lang="en-US" sz="1750" dirty="0">
              <a:solidFill>
                <a:schemeClr val="tx1"/>
              </a:solidFill>
              <a:cs typeface="B Homa" panose="00000400000000000000" pitchFamily="2" charset="-78"/>
            </a:endParaRPr>
          </a:p>
        </p:txBody>
      </p:sp>
    </p:spTree>
    <p:extLst>
      <p:ext uri="{BB962C8B-B14F-4D97-AF65-F5344CB8AC3E}">
        <p14:creationId xmlns:p14="http://schemas.microsoft.com/office/powerpoint/2010/main" val="26840154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914400"/>
            <a:ext cx="7033708" cy="5029200"/>
          </a:xfrm>
        </p:spPr>
        <p:txBody>
          <a:bodyPr>
            <a:normAutofit fontScale="92500" lnSpcReduction="20000"/>
          </a:bodyPr>
          <a:lstStyle/>
          <a:p>
            <a:pPr marL="68580" indent="0" algn="r" rtl="1">
              <a:lnSpc>
                <a:spcPct val="110000"/>
              </a:lnSpc>
              <a:buNone/>
            </a:pPr>
            <a:r>
              <a:rPr lang="fa-IR" dirty="0">
                <a:solidFill>
                  <a:schemeClr val="tx1"/>
                </a:solidFill>
                <a:cs typeface="B Homa" panose="00000400000000000000" pitchFamily="2" charset="-78"/>
              </a:rPr>
              <a:t>در برنامه کار 21 اقدامات لازم برای هماهنگی بین تعداد جمعیت جهان و نیاز های آنان با منابع محدود زمین تا اواسط قرن 21 تعیین گردیده و هزینه این اقدامات تخمین زده شده است . این برنامه یک دستور کار برای سازمان ملل ، سازمان های بین المللی و منطقه ای و محلی و نهاد های دولتی و غیر دولتی و شرکت های صنعتی و مالی و کلیه مردم جهان است تا در یک تشریک مساعی بین المللی برای نیل به توسعه پایدار تلاش کنند</a:t>
            </a:r>
            <a:endParaRPr lang="fa-IR" dirty="0" smtClean="0">
              <a:solidFill>
                <a:schemeClr val="tx1"/>
              </a:solidFill>
              <a:cs typeface="B Homa" panose="00000400000000000000" pitchFamily="2" charset="-78"/>
            </a:endParaRPr>
          </a:p>
          <a:p>
            <a:pPr marL="68580" indent="0" algn="r" rtl="1">
              <a:lnSpc>
                <a:spcPct val="110000"/>
              </a:lnSpc>
              <a:buNone/>
            </a:pPr>
            <a:endParaRPr lang="fa-IR" dirty="0">
              <a:solidFill>
                <a:schemeClr val="tx1"/>
              </a:solidFill>
              <a:cs typeface="B Homa" panose="00000400000000000000" pitchFamily="2" charset="-78"/>
            </a:endParaRPr>
          </a:p>
          <a:p>
            <a:pPr marL="68580" indent="0" algn="r" rtl="1">
              <a:lnSpc>
                <a:spcPct val="110000"/>
              </a:lnSpc>
              <a:buNone/>
            </a:pPr>
            <a:r>
              <a:rPr lang="fa-IR" dirty="0" smtClean="0">
                <a:solidFill>
                  <a:schemeClr val="tx1"/>
                </a:solidFill>
                <a:cs typeface="B Homa" panose="00000400000000000000" pitchFamily="2" charset="-78"/>
              </a:rPr>
              <a:t>برنامه </a:t>
            </a:r>
            <a:r>
              <a:rPr lang="fa-IR" dirty="0">
                <a:solidFill>
                  <a:schemeClr val="tx1"/>
                </a:solidFill>
                <a:cs typeface="B Homa" panose="00000400000000000000" pitchFamily="2" charset="-78"/>
              </a:rPr>
              <a:t>کار 21 شامل 40 فصل است که در چهار بخش اصلی مطرح شده است و شامل ابعاد اقتصادی و اجتماعی ، منابع لازم برای توسعه ، تقویت گروه های اصلی و بالاخره شیوه های اجرایی می باشد.</a:t>
            </a:r>
            <a:endParaRPr lang="en-US" dirty="0">
              <a:solidFill>
                <a:schemeClr val="tx1"/>
              </a:solidFill>
              <a:cs typeface="B Homa" panose="00000400000000000000" pitchFamily="2" charset="-78"/>
            </a:endParaRPr>
          </a:p>
          <a:p>
            <a:pPr marL="68580" indent="0" algn="r" rtl="1">
              <a:lnSpc>
                <a:spcPct val="110000"/>
              </a:lnSpc>
              <a:buNone/>
            </a:pPr>
            <a:r>
              <a:rPr lang="fa-IR" dirty="0">
                <a:solidFill>
                  <a:schemeClr val="tx1"/>
                </a:solidFill>
                <a:cs typeface="B Homa" panose="00000400000000000000" pitchFamily="2" charset="-78"/>
              </a:rPr>
              <a:t>بر اساس بیانیه ریو و دستور کار 21 تمام کشورها موظفند که استراتژیهای توسعه پایدار را متناسب با شرایط جغرافیایی، اقلیمی، اقتصادی، اجتماعی، فرهنگی وسیاسی خود و امکانات ومحدودیت های موجود تنظیم نمایند.</a:t>
            </a:r>
            <a:endParaRPr lang="en-US" dirty="0">
              <a:solidFill>
                <a:schemeClr val="tx1"/>
              </a:solidFill>
              <a:cs typeface="B Homa" panose="00000400000000000000" pitchFamily="2" charset="-78"/>
            </a:endParaRPr>
          </a:p>
        </p:txBody>
      </p:sp>
    </p:spTree>
    <p:extLst>
      <p:ext uri="{BB962C8B-B14F-4D97-AF65-F5344CB8AC3E}">
        <p14:creationId xmlns:p14="http://schemas.microsoft.com/office/powerpoint/2010/main" val="3831950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838200"/>
            <a:ext cx="6777317" cy="5410200"/>
          </a:xfrm>
        </p:spPr>
        <p:txBody>
          <a:bodyPr>
            <a:normAutofit fontScale="62500" lnSpcReduction="20000"/>
          </a:bodyPr>
          <a:lstStyle/>
          <a:p>
            <a:pPr marL="68580" indent="0" algn="r" rtl="1">
              <a:lnSpc>
                <a:spcPct val="120000"/>
              </a:lnSpc>
              <a:buNone/>
            </a:pPr>
            <a:r>
              <a:rPr lang="fa-IR" dirty="0">
                <a:solidFill>
                  <a:schemeClr val="tx1"/>
                </a:solidFill>
                <a:cs typeface="B Homa" panose="00000400000000000000" pitchFamily="2" charset="-78"/>
              </a:rPr>
              <a:t>از توسعه پایدار تعاریف متعددی شده است اما جامع ترین و کامل ترین تعریفی که از توسعه پایدار شده است مربوط به کمیسیون جهانی محیط زیست و توسعه معروف به کمسیون برنتلند می باشد :</a:t>
            </a:r>
            <a:endParaRPr lang="en-US" dirty="0">
              <a:solidFill>
                <a:schemeClr val="tx1"/>
              </a:solidFill>
              <a:cs typeface="B Homa" panose="00000400000000000000" pitchFamily="2" charset="-78"/>
            </a:endParaRPr>
          </a:p>
          <a:p>
            <a:pPr marL="68580" indent="0" algn="r" rtl="1">
              <a:lnSpc>
                <a:spcPct val="120000"/>
              </a:lnSpc>
              <a:buNone/>
            </a:pPr>
            <a:r>
              <a:rPr lang="fa-IR" dirty="0">
                <a:solidFill>
                  <a:schemeClr val="tx1"/>
                </a:solidFill>
                <a:cs typeface="B Homa" panose="00000400000000000000" pitchFamily="2" charset="-78"/>
              </a:rPr>
              <a:t>توسعه پایدار توسعه ای است که نیاز های زمان حال را بدون به مخاطره انداختن قابلیت ها و پتانسیل ها برای نسل های آینده برآورد سازد.</a:t>
            </a:r>
            <a:endParaRPr lang="en-US" dirty="0">
              <a:solidFill>
                <a:schemeClr val="tx1"/>
              </a:solidFill>
              <a:cs typeface="B Homa" panose="00000400000000000000" pitchFamily="2" charset="-78"/>
            </a:endParaRPr>
          </a:p>
          <a:p>
            <a:pPr marL="68580" indent="0" algn="r" rtl="1">
              <a:lnSpc>
                <a:spcPct val="120000"/>
              </a:lnSpc>
              <a:buNone/>
            </a:pPr>
            <a:r>
              <a:rPr lang="fa-IR" dirty="0">
                <a:solidFill>
                  <a:schemeClr val="tx1"/>
                </a:solidFill>
                <a:cs typeface="B Homa" panose="00000400000000000000" pitchFamily="2" charset="-78"/>
              </a:rPr>
              <a:t>توسعه پایدار را میتوان بازگشت به طبیعت پس از یک قرن حاکمیت صنعتی شدن ، تجارت و شهرگرایی به عنوان شاخص های پیشرفت ملی توصیف کرد.</a:t>
            </a:r>
            <a:endParaRPr lang="en-US" dirty="0">
              <a:solidFill>
                <a:schemeClr val="tx1"/>
              </a:solidFill>
              <a:cs typeface="B Homa" panose="00000400000000000000" pitchFamily="2" charset="-78"/>
            </a:endParaRPr>
          </a:p>
          <a:p>
            <a:pPr marL="0" indent="0" algn="r" rtl="1">
              <a:lnSpc>
                <a:spcPct val="115000"/>
              </a:lnSpc>
              <a:spcAft>
                <a:spcPts val="1000"/>
              </a:spcAft>
              <a:buNone/>
            </a:pPr>
            <a:r>
              <a:rPr lang="fa-IR" dirty="0">
                <a:solidFill>
                  <a:schemeClr val="tx1"/>
                </a:solidFill>
                <a:cs typeface="B Homa" panose="00000400000000000000" pitchFamily="2" charset="-78"/>
              </a:rPr>
              <a:t>بانک </a:t>
            </a:r>
            <a:r>
              <a:rPr lang="fa-IR" dirty="0" smtClean="0">
                <a:solidFill>
                  <a:schemeClr val="tx1"/>
                </a:solidFill>
                <a:cs typeface="B Homa" panose="00000400000000000000" pitchFamily="2" charset="-78"/>
              </a:rPr>
              <a:t>جهانی ، </a:t>
            </a:r>
            <a:r>
              <a:rPr lang="fa-IR" dirty="0">
                <a:solidFill>
                  <a:schemeClr val="tx1"/>
                </a:solidFill>
                <a:cs typeface="B Homa" panose="00000400000000000000" pitchFamily="2" charset="-78"/>
              </a:rPr>
              <a:t>توسعه پایدار را چنین تعریف می کند : توسعه ای که دوام یابد . منظور از توسعه پایدار ، حفاظت صرف از محیط زیست نیست بلکه مفهوم جدیدی از رشد اقتصادی است که عدالت و امکانات زندگی را برای تمامی مردم جهان و نه تعداد اندکی از افراد برگزیده است. </a:t>
            </a:r>
            <a:r>
              <a:rPr lang="ar-SA" dirty="0">
                <a:latin typeface="Calibri"/>
                <a:ea typeface="Calibri"/>
                <a:cs typeface="B Homa" panose="00000400000000000000" pitchFamily="2" charset="-78"/>
              </a:rPr>
              <a:t>(نظم فر و پیروزی1388)</a:t>
            </a:r>
            <a:endParaRPr lang="en-US" dirty="0">
              <a:latin typeface="Calibri"/>
              <a:ea typeface="Calibri"/>
              <a:cs typeface="Arial"/>
            </a:endParaRPr>
          </a:p>
          <a:p>
            <a:pPr marL="0" indent="0" algn="r" rtl="1">
              <a:lnSpc>
                <a:spcPct val="115000"/>
              </a:lnSpc>
              <a:spcAft>
                <a:spcPts val="1000"/>
              </a:spcAft>
              <a:buNone/>
            </a:pPr>
            <a:r>
              <a:rPr lang="fa-IR" dirty="0" smtClean="0">
                <a:solidFill>
                  <a:schemeClr val="tx1"/>
                </a:solidFill>
                <a:cs typeface="B Homa" panose="00000400000000000000" pitchFamily="2" charset="-78"/>
              </a:rPr>
              <a:t>تعریف </a:t>
            </a:r>
            <a:r>
              <a:rPr lang="fa-IR" dirty="0">
                <a:solidFill>
                  <a:schemeClr val="tx1"/>
                </a:solidFill>
                <a:cs typeface="B Homa" panose="00000400000000000000" pitchFamily="2" charset="-78"/>
              </a:rPr>
              <a:t>سازمان ملل متحد در سال 1991 از توسعه پایدار چنین است: "سیاست توسعه ای پایدار چنان سیاستی است که در نتیجه اعمال آن ، منافع مثبت حاصل از مصرف منابع طبیعی بتواند برای زمان های قابل پیش بینی در آینده ادامه و دوام داشته باشد</a:t>
            </a:r>
            <a:r>
              <a:rPr lang="fa-IR" dirty="0" smtClean="0">
                <a:solidFill>
                  <a:schemeClr val="tx1"/>
                </a:solidFill>
                <a:cs typeface="B Homa" panose="00000400000000000000" pitchFamily="2" charset="-78"/>
              </a:rPr>
              <a:t>."</a:t>
            </a:r>
            <a:r>
              <a:rPr lang="ar-SA" dirty="0">
                <a:latin typeface="Calibri"/>
                <a:ea typeface="Calibri"/>
                <a:cs typeface="B Homa" panose="00000400000000000000" pitchFamily="2" charset="-78"/>
              </a:rPr>
              <a:t>(لقایی </a:t>
            </a:r>
            <a:r>
              <a:rPr lang="fa-IR" dirty="0">
                <a:latin typeface="Calibri"/>
                <a:ea typeface="Calibri"/>
                <a:cs typeface="B Homa" panose="00000400000000000000" pitchFamily="2" charset="-78"/>
              </a:rPr>
              <a:t>و </a:t>
            </a:r>
            <a:r>
              <a:rPr lang="ar-SA" dirty="0">
                <a:latin typeface="Calibri"/>
                <a:ea typeface="Calibri"/>
                <a:cs typeface="B Homa" panose="00000400000000000000" pitchFamily="2" charset="-78"/>
              </a:rPr>
              <a:t>محمدزاده تیتکانلو)</a:t>
            </a:r>
            <a:endParaRPr lang="en-US" dirty="0">
              <a:latin typeface="Calibri"/>
              <a:ea typeface="Calibri"/>
              <a:cs typeface="Arial"/>
            </a:endParaRPr>
          </a:p>
          <a:p>
            <a:pPr marL="68580" indent="0" algn="r" rtl="1">
              <a:lnSpc>
                <a:spcPct val="120000"/>
              </a:lnSpc>
              <a:buNone/>
            </a:pPr>
            <a:r>
              <a:rPr lang="fa-IR" dirty="0" smtClean="0">
                <a:solidFill>
                  <a:schemeClr val="tx1"/>
                </a:solidFill>
                <a:cs typeface="B Homa" panose="00000400000000000000" pitchFamily="2" charset="-78"/>
              </a:rPr>
              <a:t>عبارت </a:t>
            </a:r>
            <a:r>
              <a:rPr lang="fa-IR" dirty="0">
                <a:solidFill>
                  <a:schemeClr val="tx1"/>
                </a:solidFill>
                <a:cs typeface="B Homa" panose="00000400000000000000" pitchFamily="2" charset="-78"/>
              </a:rPr>
              <a:t>توسعه پایدار ، خود نوعی پارادوکس است چرا که دو اصل ناسازگار ، یعنی « پایداری زیست محیطی » و « توسعه اقتصادی » را به یکدیگر پیوند می دهد . در واقع کنش میان این دو اصل به دو نوع تفسیر و برداشت از توسعه پایدار منتهی می شود . بوم محوری ، که به اکولوژی جهانی اولویت می دهد و انسان محوری ، که توجه به رفاه و بهزیستی انسان را مقدم می شمارد.</a:t>
            </a:r>
            <a:endParaRPr lang="en-US" dirty="0">
              <a:solidFill>
                <a:schemeClr val="tx1"/>
              </a:solidFill>
              <a:cs typeface="B Homa" panose="00000400000000000000" pitchFamily="2" charset="-78"/>
            </a:endParaRPr>
          </a:p>
          <a:p>
            <a:pPr marL="68580" indent="0" algn="r">
              <a:lnSpc>
                <a:spcPct val="120000"/>
              </a:lnSpc>
              <a:buNone/>
            </a:pPr>
            <a:endParaRPr lang="en-US" dirty="0">
              <a:solidFill>
                <a:schemeClr val="tx1"/>
              </a:solidFill>
              <a:cs typeface="B Homa" panose="00000400000000000000" pitchFamily="2" charset="-78"/>
            </a:endParaRPr>
          </a:p>
        </p:txBody>
      </p:sp>
    </p:spTree>
    <p:extLst>
      <p:ext uri="{BB962C8B-B14F-4D97-AF65-F5344CB8AC3E}">
        <p14:creationId xmlns:p14="http://schemas.microsoft.com/office/powerpoint/2010/main" val="3950942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042416" y="2313432"/>
            <a:ext cx="6425184" cy="3493008"/>
          </a:xfrm>
        </p:spPr>
        <p:txBody>
          <a:bodyPr>
            <a:normAutofit fontScale="92500" lnSpcReduction="20000"/>
          </a:bodyPr>
          <a:lstStyle/>
          <a:p>
            <a:pPr marL="68580" indent="0" algn="ctr" rtl="1">
              <a:buNone/>
            </a:pPr>
            <a:endParaRPr lang="fa-IR" sz="1800" dirty="0" smtClean="0">
              <a:solidFill>
                <a:schemeClr val="tx1"/>
              </a:solidFill>
              <a:cs typeface="B Homa" panose="00000400000000000000" pitchFamily="2" charset="-78"/>
            </a:endParaRPr>
          </a:p>
          <a:p>
            <a:pPr marL="68580" indent="0" algn="r" rtl="1">
              <a:buNone/>
            </a:pPr>
            <a:endParaRPr lang="fa-IR" dirty="0">
              <a:solidFill>
                <a:schemeClr val="tx1"/>
              </a:solidFill>
              <a:cs typeface="B Homa" panose="00000400000000000000" pitchFamily="2" charset="-78"/>
            </a:endParaRPr>
          </a:p>
          <a:p>
            <a:pPr marL="68580" indent="0" algn="r" rtl="1">
              <a:buNone/>
            </a:pPr>
            <a:r>
              <a:rPr lang="fa-IR" dirty="0" smtClean="0">
                <a:solidFill>
                  <a:schemeClr val="tx1"/>
                </a:solidFill>
                <a:cs typeface="B Homa" panose="00000400000000000000" pitchFamily="2" charset="-78"/>
              </a:rPr>
              <a:t> </a:t>
            </a:r>
            <a:endParaRPr lang="fa-IR" dirty="0">
              <a:solidFill>
                <a:schemeClr val="tx1"/>
              </a:solidFill>
              <a:cs typeface="B Homa" panose="00000400000000000000" pitchFamily="2" charset="-78"/>
            </a:endParaRPr>
          </a:p>
          <a:p>
            <a:pPr marL="68580" indent="0" algn="r" rtl="1">
              <a:buNone/>
            </a:pPr>
            <a:r>
              <a:rPr lang="fa-IR" sz="1800" dirty="0">
                <a:solidFill>
                  <a:schemeClr val="tx1"/>
                </a:solidFill>
                <a:cs typeface="B Homa" panose="00000400000000000000" pitchFamily="2" charset="-78"/>
              </a:rPr>
              <a:t> </a:t>
            </a:r>
            <a:r>
              <a:rPr lang="fa-IR" sz="1800" dirty="0" smtClean="0">
                <a:solidFill>
                  <a:schemeClr val="tx1"/>
                </a:solidFill>
                <a:cs typeface="B Homa" panose="00000400000000000000" pitchFamily="2" charset="-78"/>
              </a:rPr>
              <a:t>                </a:t>
            </a:r>
            <a:r>
              <a:rPr lang="fa-IR" sz="1800" dirty="0">
                <a:solidFill>
                  <a:schemeClr val="tx1"/>
                </a:solidFill>
                <a:cs typeface="B Homa" panose="00000400000000000000" pitchFamily="2" charset="-78"/>
              </a:rPr>
              <a:t>نیازهای </a:t>
            </a:r>
            <a:r>
              <a:rPr lang="fa-IR" sz="1800" dirty="0" smtClean="0">
                <a:solidFill>
                  <a:schemeClr val="tx1"/>
                </a:solidFill>
                <a:cs typeface="B Homa" panose="00000400000000000000" pitchFamily="2" charset="-78"/>
              </a:rPr>
              <a:t>اساسی                                      </a:t>
            </a:r>
            <a:r>
              <a:rPr lang="fa-IR" sz="1800" dirty="0">
                <a:solidFill>
                  <a:schemeClr val="tx1"/>
                </a:solidFill>
                <a:cs typeface="B Homa" panose="00000400000000000000" pitchFamily="2" charset="-78"/>
              </a:rPr>
              <a:t>خوداتکایی</a:t>
            </a:r>
            <a:endParaRPr lang="en-US" sz="1800" dirty="0">
              <a:solidFill>
                <a:schemeClr val="tx1"/>
              </a:solidFill>
              <a:cs typeface="B Homa" panose="00000400000000000000" pitchFamily="2" charset="-78"/>
            </a:endParaRPr>
          </a:p>
          <a:p>
            <a:pPr marL="68580" indent="0" algn="r" rtl="1">
              <a:buNone/>
            </a:pPr>
            <a:endParaRPr lang="en-US" dirty="0">
              <a:solidFill>
                <a:schemeClr val="tx1"/>
              </a:solidFill>
              <a:cs typeface="B Homa" panose="00000400000000000000" pitchFamily="2" charset="-78"/>
            </a:endParaRPr>
          </a:p>
          <a:p>
            <a:pPr marL="68580" indent="0" algn="r" rtl="1">
              <a:buNone/>
            </a:pPr>
            <a:endParaRPr lang="fa-IR" dirty="0" smtClean="0">
              <a:solidFill>
                <a:schemeClr val="tx1"/>
              </a:solidFill>
              <a:cs typeface="B Homa" panose="00000400000000000000" pitchFamily="2" charset="-78"/>
            </a:endParaRPr>
          </a:p>
          <a:p>
            <a:pPr marL="68580" indent="0" algn="r" rtl="1">
              <a:buNone/>
            </a:pPr>
            <a:endParaRPr lang="fa-IR" dirty="0">
              <a:solidFill>
                <a:schemeClr val="tx1"/>
              </a:solidFill>
              <a:cs typeface="B Homa" panose="00000400000000000000" pitchFamily="2" charset="-78"/>
            </a:endParaRPr>
          </a:p>
          <a:p>
            <a:pPr marL="68580" indent="0" algn="r" rtl="1">
              <a:buNone/>
            </a:pPr>
            <a:r>
              <a:rPr lang="fa-IR" dirty="0" smtClean="0">
                <a:solidFill>
                  <a:schemeClr val="tx1"/>
                </a:solidFill>
                <a:cs typeface="B Homa" panose="00000400000000000000" pitchFamily="2" charset="-78"/>
              </a:rPr>
              <a:t>           </a:t>
            </a:r>
          </a:p>
          <a:p>
            <a:pPr marL="68580" indent="0" algn="r" rtl="1">
              <a:buNone/>
            </a:pPr>
            <a:r>
              <a:rPr lang="fa-IR" sz="2000" dirty="0" smtClean="0">
                <a:solidFill>
                  <a:schemeClr val="tx1"/>
                </a:solidFill>
                <a:cs typeface="B Homa" panose="00000400000000000000" pitchFamily="2" charset="-78"/>
              </a:rPr>
              <a:t>                                       </a:t>
            </a:r>
            <a:r>
              <a:rPr lang="fa-IR" sz="1800" dirty="0">
                <a:solidFill>
                  <a:schemeClr val="tx1"/>
                </a:solidFill>
                <a:cs typeface="B Homa" panose="00000400000000000000" pitchFamily="2" charset="-78"/>
              </a:rPr>
              <a:t>پایداری اکولوژیکی                                  </a:t>
            </a:r>
          </a:p>
          <a:p>
            <a:pPr marL="68580" indent="0" algn="r" rtl="1">
              <a:buNone/>
            </a:pPr>
            <a:r>
              <a:rPr lang="fa-IR" dirty="0" smtClean="0">
                <a:solidFill>
                  <a:schemeClr val="tx1"/>
                </a:solidFill>
                <a:cs typeface="B Homa" panose="00000400000000000000" pitchFamily="2" charset="-78"/>
              </a:rPr>
              <a:t> </a:t>
            </a:r>
          </a:p>
        </p:txBody>
      </p:sp>
      <p:sp>
        <p:nvSpPr>
          <p:cNvPr id="4" name="Content Placeholder 3"/>
          <p:cNvSpPr>
            <a:spLocks noGrp="1"/>
          </p:cNvSpPr>
          <p:nvPr>
            <p:ph sz="quarter" idx="14"/>
          </p:nvPr>
        </p:nvSpPr>
        <p:spPr>
          <a:xfrm>
            <a:off x="1054100" y="1066800"/>
            <a:ext cx="6705600" cy="838200"/>
          </a:xfrm>
        </p:spPr>
        <p:txBody>
          <a:bodyPr>
            <a:normAutofit fontScale="85000" lnSpcReduction="20000"/>
          </a:bodyPr>
          <a:lstStyle/>
          <a:p>
            <a:pPr marL="0" indent="0" algn="r" rtl="1">
              <a:lnSpc>
                <a:spcPct val="115000"/>
              </a:lnSpc>
              <a:spcAft>
                <a:spcPts val="1000"/>
              </a:spcAft>
              <a:buNone/>
            </a:pPr>
            <a:r>
              <a:rPr lang="fa-IR" dirty="0">
                <a:solidFill>
                  <a:schemeClr val="tx1"/>
                </a:solidFill>
                <a:cs typeface="B Homa" panose="00000400000000000000" pitchFamily="2" charset="-78"/>
              </a:rPr>
              <a:t>سه ضلع مثلث توسعه پایدار به صورت زیر نشان داده می شود. </a:t>
            </a:r>
            <a:r>
              <a:rPr lang="fa-IR" dirty="0" smtClean="0">
                <a:solidFill>
                  <a:schemeClr val="tx1"/>
                </a:solidFill>
                <a:cs typeface="B Homa" panose="00000400000000000000" pitchFamily="2" charset="-78"/>
              </a:rPr>
              <a:t>.</a:t>
            </a:r>
            <a:r>
              <a:rPr lang="ar-SA" dirty="0">
                <a:latin typeface="Calibri"/>
                <a:ea typeface="Calibri"/>
                <a:cs typeface="B Homa" panose="00000400000000000000" pitchFamily="2" charset="-78"/>
              </a:rPr>
              <a:t> (نظم فر و پیروزی1388)</a:t>
            </a:r>
            <a:endParaRPr lang="en-US" dirty="0">
              <a:latin typeface="Calibri"/>
              <a:ea typeface="Calibri"/>
              <a:cs typeface="Arial"/>
            </a:endParaRPr>
          </a:p>
          <a:p>
            <a:pPr marL="68580" indent="0" algn="r" rtl="1">
              <a:buNone/>
            </a:pPr>
            <a:endParaRPr lang="en-US" dirty="0">
              <a:solidFill>
                <a:schemeClr val="tx1"/>
              </a:solidFill>
            </a:endParaRPr>
          </a:p>
        </p:txBody>
      </p:sp>
      <p:sp>
        <p:nvSpPr>
          <p:cNvPr id="7" name="Isosceles Triangle 6"/>
          <p:cNvSpPr/>
          <p:nvPr/>
        </p:nvSpPr>
        <p:spPr>
          <a:xfrm>
            <a:off x="2806700" y="2590800"/>
            <a:ext cx="3200400" cy="2057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4948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24936"/>
          </a:xfrm>
        </p:spPr>
        <p:txBody>
          <a:bodyPr>
            <a:normAutofit fontScale="90000"/>
          </a:bodyPr>
          <a:lstStyle/>
          <a:p>
            <a:pPr algn="r" rtl="1"/>
            <a:r>
              <a:rPr lang="fa-IR" sz="2800" b="1" dirty="0">
                <a:latin typeface="IranNastaliq" pitchFamily="18" charset="0"/>
                <a:cs typeface="0 Soroosh" panose="00000400000000000000" pitchFamily="2" charset="-78"/>
              </a:rPr>
              <a:t>اهداف توسعه پایدار :</a:t>
            </a:r>
            <a:r>
              <a:rPr lang="en-US" sz="2800" dirty="0">
                <a:latin typeface="IranNastaliq" pitchFamily="18" charset="0"/>
                <a:cs typeface="0 Soroosh" panose="00000400000000000000" pitchFamily="2" charset="-78"/>
              </a:rPr>
              <a:t/>
            </a:r>
            <a:br>
              <a:rPr lang="en-US" sz="2800" dirty="0">
                <a:latin typeface="IranNastaliq" pitchFamily="18" charset="0"/>
                <a:cs typeface="0 Soroosh" panose="00000400000000000000" pitchFamily="2" charset="-78"/>
              </a:rPr>
            </a:br>
            <a:endParaRPr lang="en-US" sz="2800" dirty="0">
              <a:latin typeface="IranNastaliq" pitchFamily="18" charset="0"/>
              <a:cs typeface="0 Soroosh" panose="00000400000000000000" pitchFamily="2" charset="-78"/>
            </a:endParaRPr>
          </a:p>
        </p:txBody>
      </p:sp>
      <p:sp>
        <p:nvSpPr>
          <p:cNvPr id="3" name="Content Placeholder 2"/>
          <p:cNvSpPr>
            <a:spLocks noGrp="1"/>
          </p:cNvSpPr>
          <p:nvPr>
            <p:ph idx="1"/>
          </p:nvPr>
        </p:nvSpPr>
        <p:spPr>
          <a:xfrm>
            <a:off x="1043492" y="1676400"/>
            <a:ext cx="6777317" cy="4156229"/>
          </a:xfrm>
        </p:spPr>
        <p:txBody>
          <a:bodyPr>
            <a:noAutofit/>
          </a:bodyPr>
          <a:lstStyle/>
          <a:p>
            <a:pPr marL="68580" indent="0" algn="r" rtl="1">
              <a:buNone/>
            </a:pPr>
            <a:r>
              <a:rPr lang="fa-IR" sz="2000" dirty="0">
                <a:solidFill>
                  <a:schemeClr val="tx1"/>
                </a:solidFill>
                <a:cs typeface="B Homa" panose="00000400000000000000" pitchFamily="2" charset="-78"/>
              </a:rPr>
              <a:t>هدف اصلی توسعه پایدار ، تامین نیازهای اساسی، بهبود و ارتقای سطح زندگی برای همه ، حفظ و </a:t>
            </a:r>
            <a:r>
              <a:rPr lang="fa-IR" sz="2000" dirty="0" smtClean="0">
                <a:solidFill>
                  <a:schemeClr val="tx1"/>
                </a:solidFill>
                <a:cs typeface="B Homa" panose="00000400000000000000" pitchFamily="2" charset="-78"/>
              </a:rPr>
              <a:t>اداره بهتر </a:t>
            </a:r>
            <a:r>
              <a:rPr lang="fa-IR" sz="2000" dirty="0">
                <a:solidFill>
                  <a:schemeClr val="tx1"/>
                </a:solidFill>
                <a:cs typeface="B Homa" panose="00000400000000000000" pitchFamily="2" charset="-78"/>
              </a:rPr>
              <a:t>اکوسیستم ها و آینده ای امن تر و سعادتمند. این هدف خود متضمن تناقض است که بسیاری آن را از خصوصیات اصلی واژه توسعه پایدار می دانند . تامین رشد لازم برای بهبود و سطح زندگی عموم و آینده ای مرفه تر و در عین حال حفظ اکوسیستم ها.</a:t>
            </a:r>
            <a:endParaRPr lang="en-US" sz="2000" dirty="0">
              <a:solidFill>
                <a:schemeClr val="tx1"/>
              </a:solidFill>
              <a:cs typeface="B Homa" panose="00000400000000000000" pitchFamily="2" charset="-78"/>
            </a:endParaRPr>
          </a:p>
          <a:p>
            <a:pPr marL="68580" indent="0" algn="r" rtl="1">
              <a:buNone/>
            </a:pPr>
            <a:r>
              <a:rPr lang="fa-IR" sz="2000" dirty="0">
                <a:solidFill>
                  <a:schemeClr val="tx1"/>
                </a:solidFill>
                <a:cs typeface="B Homa" panose="00000400000000000000" pitchFamily="2" charset="-78"/>
              </a:rPr>
              <a:t>سیلست های اصولی توسعه پایدار را میتوان به چهار گروه زیر تقسیم کرد :</a:t>
            </a:r>
            <a:endParaRPr lang="en-US" sz="2000" dirty="0">
              <a:solidFill>
                <a:schemeClr val="tx1"/>
              </a:solidFill>
              <a:cs typeface="B Homa" panose="00000400000000000000" pitchFamily="2" charset="-78"/>
            </a:endParaRPr>
          </a:p>
          <a:p>
            <a:pPr marL="68580" indent="0" algn="r" rtl="1">
              <a:buNone/>
            </a:pPr>
            <a:r>
              <a:rPr lang="fa-IR" sz="2000" dirty="0">
                <a:solidFill>
                  <a:schemeClr val="tx1"/>
                </a:solidFill>
                <a:cs typeface="B Homa" panose="00000400000000000000" pitchFamily="2" charset="-78"/>
              </a:rPr>
              <a:t>1- به حداقل رساندن مصرف منابع طبیعی تجدید ناپذیر.</a:t>
            </a:r>
            <a:endParaRPr lang="en-US" sz="2000" dirty="0">
              <a:solidFill>
                <a:schemeClr val="tx1"/>
              </a:solidFill>
              <a:cs typeface="B Homa" panose="00000400000000000000" pitchFamily="2" charset="-78"/>
            </a:endParaRPr>
          </a:p>
          <a:p>
            <a:pPr marL="68580" indent="0" algn="r" rtl="1">
              <a:buNone/>
            </a:pPr>
            <a:r>
              <a:rPr lang="fa-IR" sz="2000" dirty="0">
                <a:solidFill>
                  <a:schemeClr val="tx1"/>
                </a:solidFill>
                <a:cs typeface="B Homa" panose="00000400000000000000" pitchFamily="2" charset="-78"/>
              </a:rPr>
              <a:t>2- پایدار ساختن مصرف منابع طبیعی تجدید پذیر.</a:t>
            </a:r>
            <a:endParaRPr lang="en-US" sz="2000" dirty="0">
              <a:solidFill>
                <a:schemeClr val="tx1"/>
              </a:solidFill>
              <a:cs typeface="B Homa" panose="00000400000000000000" pitchFamily="2" charset="-78"/>
            </a:endParaRPr>
          </a:p>
          <a:p>
            <a:pPr marL="68580" indent="0" algn="r" rtl="1">
              <a:buNone/>
            </a:pPr>
            <a:r>
              <a:rPr lang="fa-IR" sz="2000" dirty="0">
                <a:solidFill>
                  <a:schemeClr val="tx1"/>
                </a:solidFill>
                <a:cs typeface="B Homa" panose="00000400000000000000" pitchFamily="2" charset="-78"/>
              </a:rPr>
              <a:t>3- نگه داشتن حد تولید ضایعات و آلودگی ها در میزان ظرفیت جذب محلی و جهانی.</a:t>
            </a:r>
            <a:endParaRPr lang="en-US" sz="2000" dirty="0">
              <a:solidFill>
                <a:schemeClr val="tx1"/>
              </a:solidFill>
              <a:cs typeface="B Homa" panose="00000400000000000000" pitchFamily="2" charset="-78"/>
            </a:endParaRPr>
          </a:p>
          <a:p>
            <a:pPr marL="0" indent="0" algn="r" rtl="1">
              <a:lnSpc>
                <a:spcPct val="115000"/>
              </a:lnSpc>
              <a:spcAft>
                <a:spcPts val="1000"/>
              </a:spcAft>
              <a:buNone/>
            </a:pPr>
            <a:r>
              <a:rPr lang="fa-IR" sz="2000" dirty="0" smtClean="0">
                <a:solidFill>
                  <a:schemeClr val="tx1"/>
                </a:solidFill>
                <a:cs typeface="B Homa" panose="00000400000000000000" pitchFamily="2" charset="-78"/>
              </a:rPr>
              <a:t>4- تامین نیازهای پایه انسانی و اجتماعی. </a:t>
            </a:r>
            <a:r>
              <a:rPr lang="ar-SA" sz="2000" dirty="0">
                <a:latin typeface="Calibri"/>
                <a:ea typeface="Calibri"/>
                <a:cs typeface="B Homa" panose="00000400000000000000" pitchFamily="2" charset="-78"/>
              </a:rPr>
              <a:t>(نظم فر و پیروزی1388)</a:t>
            </a:r>
            <a:endParaRPr lang="en-US" sz="2000" dirty="0">
              <a:latin typeface="Calibri"/>
              <a:ea typeface="Calibri"/>
              <a:cs typeface="Arial"/>
            </a:endParaRPr>
          </a:p>
          <a:p>
            <a:pPr marL="68580" indent="0" algn="r">
              <a:buNone/>
            </a:pPr>
            <a:endParaRPr lang="en-US" sz="2000" dirty="0">
              <a:solidFill>
                <a:schemeClr val="tx1"/>
              </a:solidFill>
              <a:cs typeface="B Homa" panose="00000400000000000000" pitchFamily="2" charset="-78"/>
            </a:endParaRPr>
          </a:p>
        </p:txBody>
      </p:sp>
    </p:spTree>
    <p:extLst>
      <p:ext uri="{BB962C8B-B14F-4D97-AF65-F5344CB8AC3E}">
        <p14:creationId xmlns:p14="http://schemas.microsoft.com/office/powerpoint/2010/main" val="35036582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77336"/>
          </a:xfrm>
        </p:spPr>
        <p:txBody>
          <a:bodyPr>
            <a:normAutofit/>
          </a:bodyPr>
          <a:lstStyle/>
          <a:p>
            <a:pPr algn="r" rtl="1"/>
            <a:r>
              <a:rPr lang="fa-IR" sz="2400" b="1" dirty="0">
                <a:latin typeface="IranNastaliq" pitchFamily="18" charset="0"/>
                <a:cs typeface="0 Soroosh" panose="00000400000000000000" pitchFamily="2" charset="-78"/>
              </a:rPr>
              <a:t>توسعه پایدار </a:t>
            </a:r>
            <a:r>
              <a:rPr lang="fa-IR" sz="2400" b="1" dirty="0" smtClean="0">
                <a:latin typeface="IranNastaliq" pitchFamily="18" charset="0"/>
                <a:cs typeface="0 Soroosh" panose="00000400000000000000" pitchFamily="2" charset="-78"/>
              </a:rPr>
              <a:t>شهری</a:t>
            </a:r>
            <a:r>
              <a:rPr lang="en-US" sz="2400" b="1" dirty="0" smtClean="0">
                <a:latin typeface="IranNastaliq" pitchFamily="18" charset="0"/>
                <a:cs typeface="0 Soroosh" panose="00000400000000000000" pitchFamily="2" charset="-78"/>
              </a:rPr>
              <a:t>:</a:t>
            </a:r>
            <a:r>
              <a:rPr lang="en-US" sz="2400" dirty="0">
                <a:latin typeface="IranNastaliq" pitchFamily="18" charset="0"/>
                <a:cs typeface="0 Soroosh" panose="00000400000000000000" pitchFamily="2" charset="-78"/>
              </a:rPr>
              <a:t/>
            </a:r>
            <a:br>
              <a:rPr lang="en-US" sz="2400" dirty="0">
                <a:latin typeface="IranNastaliq" pitchFamily="18" charset="0"/>
                <a:cs typeface="0 Soroosh" panose="00000400000000000000" pitchFamily="2" charset="-78"/>
              </a:rPr>
            </a:br>
            <a:endParaRPr lang="en-US" sz="2400" dirty="0">
              <a:latin typeface="IranNastaliq" pitchFamily="18" charset="0"/>
              <a:cs typeface="0 Soroosh" panose="00000400000000000000" pitchFamily="2" charset="-78"/>
            </a:endParaRPr>
          </a:p>
        </p:txBody>
      </p:sp>
      <p:sp>
        <p:nvSpPr>
          <p:cNvPr id="3" name="Content Placeholder 2"/>
          <p:cNvSpPr>
            <a:spLocks noGrp="1"/>
          </p:cNvSpPr>
          <p:nvPr>
            <p:ph idx="1"/>
          </p:nvPr>
        </p:nvSpPr>
        <p:spPr>
          <a:xfrm>
            <a:off x="762000" y="1600200"/>
            <a:ext cx="7543800" cy="4648200"/>
          </a:xfrm>
        </p:spPr>
        <p:txBody>
          <a:bodyPr>
            <a:normAutofit fontScale="85000" lnSpcReduction="20000"/>
          </a:bodyPr>
          <a:lstStyle/>
          <a:p>
            <a:pPr marL="68580" indent="0" algn="r" rtl="1">
              <a:lnSpc>
                <a:spcPct val="120000"/>
              </a:lnSpc>
              <a:buNone/>
            </a:pPr>
            <a:r>
              <a:rPr lang="fa-IR" dirty="0">
                <a:solidFill>
                  <a:schemeClr val="tx1"/>
                </a:solidFill>
                <a:cs typeface="B Homa" panose="00000400000000000000" pitchFamily="2" charset="-78"/>
              </a:rPr>
              <a:t>تعریف پیتر هال </a:t>
            </a:r>
            <a:r>
              <a:rPr lang="fa-IR" dirty="0" smtClean="0">
                <a:solidFill>
                  <a:schemeClr val="tx1"/>
                </a:solidFill>
                <a:cs typeface="B Homa" panose="00000400000000000000" pitchFamily="2" charset="-78"/>
              </a:rPr>
              <a:t>از توسعه پایدار شهری: </a:t>
            </a:r>
            <a:r>
              <a:rPr lang="fa-IR" dirty="0">
                <a:solidFill>
                  <a:schemeClr val="tx1"/>
                </a:solidFill>
                <a:cs typeface="B Homa" panose="00000400000000000000" pitchFamily="2" charset="-78"/>
              </a:rPr>
              <a:t>شکلی از توسعه امروزی که توان توسعه مداوم شهر ها و جوامع شهری نسل های آینده را تضمین کند.</a:t>
            </a:r>
            <a:endParaRPr lang="en-US" dirty="0">
              <a:solidFill>
                <a:schemeClr val="tx1"/>
              </a:solidFill>
              <a:cs typeface="B Homa" panose="00000400000000000000" pitchFamily="2" charset="-78"/>
            </a:endParaRPr>
          </a:p>
          <a:p>
            <a:pPr marL="0" indent="0" algn="r" rtl="1">
              <a:lnSpc>
                <a:spcPct val="115000"/>
              </a:lnSpc>
              <a:spcAft>
                <a:spcPts val="1000"/>
              </a:spcAft>
              <a:buNone/>
            </a:pPr>
            <a:r>
              <a:rPr lang="fa-IR" dirty="0">
                <a:solidFill>
                  <a:schemeClr val="tx1"/>
                </a:solidFill>
                <a:cs typeface="B Homa" panose="00000400000000000000" pitchFamily="2" charset="-78"/>
              </a:rPr>
              <a:t>از نظر کالبدی ، توسعه پایدار شهری یعنی ، تغییراتی که در کاربری زمین و سطوح تراکم جهت رفع نیازهای ساکنان شهر در زمینه مسکن ، حمل و نقل ، اوقات فراغت و غذا به عمل می آید تا در طول زمان شهر را از نظر زیست محیطی قابل سکونت و زندگی (هوای پاک ، آب آشامیدنی سالم ، اراضی و آب های سطحی و زیر زمینی بدون آلودگی و غیره ) ، از نظر اقتصادی با دوام ( اقتصاد شهری هماهنگ با تغییرات فنی و صنعتی </a:t>
            </a:r>
            <a:r>
              <a:rPr lang="fa-IR" dirty="0" smtClean="0">
                <a:solidFill>
                  <a:schemeClr val="tx1"/>
                </a:solidFill>
                <a:cs typeface="B Homa" panose="00000400000000000000" pitchFamily="2" charset="-78"/>
              </a:rPr>
              <a:t>جهت </a:t>
            </a:r>
            <a:r>
              <a:rPr lang="fa-IR" dirty="0">
                <a:solidFill>
                  <a:schemeClr val="tx1"/>
                </a:solidFill>
                <a:cs typeface="B Homa" panose="00000400000000000000" pitchFamily="2" charset="-78"/>
              </a:rPr>
              <a:t>حفظ مشاغل پایه ای و تامین مسکن مناسب و در حد استطاعت ساکنان ، با بار مالیاتی سرانه ی عادلانه ) و از نظر اجتماعی همبسته ( الگوهای کاربری </a:t>
            </a:r>
            <a:r>
              <a:rPr lang="fa-IR" dirty="0" smtClean="0">
                <a:solidFill>
                  <a:schemeClr val="tx1"/>
                </a:solidFill>
                <a:cs typeface="B Homa" panose="00000400000000000000" pitchFamily="2" charset="-78"/>
              </a:rPr>
              <a:t>اراضی، </a:t>
            </a:r>
            <a:r>
              <a:rPr lang="fa-IR" dirty="0">
                <a:solidFill>
                  <a:schemeClr val="tx1"/>
                </a:solidFill>
                <a:cs typeface="B Homa" panose="00000400000000000000" pitchFamily="2" charset="-78"/>
              </a:rPr>
              <a:t>همبستگی اجتماعی و احساس تعلق شهروندان به میراث های شهر را ارتقا خواهد داد ) نگه دارد.بنابراین ارزیابی گسترش شهری ، ناشی از چنین توسعه ای ، باید اصول توسعه پایدار را در تمام مناطق و حوزه ها و محلات ، نشان دهد و نماگرهای کل شهر یا برخی ابعاد و بخش ها نمیتواند ارزیابی از کلیت نظام توسعه پایدار </a:t>
            </a:r>
            <a:r>
              <a:rPr lang="fa-IR" dirty="0" smtClean="0">
                <a:solidFill>
                  <a:schemeClr val="tx1"/>
                </a:solidFill>
                <a:cs typeface="B Homa" panose="00000400000000000000" pitchFamily="2" charset="-78"/>
              </a:rPr>
              <a:t>باشد. </a:t>
            </a:r>
            <a:r>
              <a:rPr lang="ar-SA" dirty="0">
                <a:latin typeface="Calibri"/>
                <a:ea typeface="Calibri"/>
                <a:cs typeface="B Homa" panose="00000400000000000000" pitchFamily="2" charset="-78"/>
              </a:rPr>
              <a:t>(موسی کاظمی محمدی)</a:t>
            </a:r>
            <a:endParaRPr lang="en-US" dirty="0">
              <a:latin typeface="Calibri"/>
              <a:ea typeface="Calibri"/>
              <a:cs typeface="Arial"/>
            </a:endParaRPr>
          </a:p>
        </p:txBody>
      </p:sp>
    </p:spTree>
    <p:extLst>
      <p:ext uri="{BB962C8B-B14F-4D97-AF65-F5344CB8AC3E}">
        <p14:creationId xmlns:p14="http://schemas.microsoft.com/office/powerpoint/2010/main" val="22062044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TM04033923[[fn=Depth]]</Template>
  <TotalTime>181</TotalTime>
  <Words>2962</Words>
  <Application>Microsoft Office PowerPoint</Application>
  <PresentationFormat>On-screen Show (4:3)</PresentationFormat>
  <Paragraphs>93</Paragraphs>
  <Slides>19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0 Soroosh</vt:lpstr>
      <vt:lpstr>Arial</vt:lpstr>
      <vt:lpstr>B Homa</vt:lpstr>
      <vt:lpstr>Calibri</vt:lpstr>
      <vt:lpstr>Century Gothic</vt:lpstr>
      <vt:lpstr>IranNastaliq</vt:lpstr>
      <vt:lpstr>Sakkal Majalla</vt:lpstr>
      <vt:lpstr>Wingdings 2</vt:lpstr>
      <vt:lpstr>Austin</vt:lpstr>
      <vt:lpstr>بررسی مفهوم توسعه پایدار شهری</vt:lpstr>
      <vt:lpstr>مقدمه: </vt:lpstr>
      <vt:lpstr>توسعه : </vt:lpstr>
      <vt:lpstr> توسعه پایدار : </vt:lpstr>
      <vt:lpstr>PowerPoint Presentation</vt:lpstr>
      <vt:lpstr>PowerPoint Presentation</vt:lpstr>
      <vt:lpstr>PowerPoint Presentation</vt:lpstr>
      <vt:lpstr>اهداف توسعه پایدار : </vt:lpstr>
      <vt:lpstr>توسعه پایدار شهری: </vt:lpstr>
      <vt:lpstr>اهداف توسعه پایدار شهری :  </vt:lpstr>
      <vt:lpstr>طراحی شهری پایدار و مدیریت شهری : </vt:lpstr>
      <vt:lpstr>استراتژی ها و نقش برنامه ریزان در مورد توسعه پایدار شهری:  </vt:lpstr>
      <vt:lpstr>PowerPoint Presentation</vt:lpstr>
      <vt:lpstr>PowerPoint Presentation</vt:lpstr>
      <vt:lpstr>حاشیه   نشینی به عنوان چالشی  فراروی توسعه پایدار شهری : </vt:lpstr>
      <vt:lpstr>PowerPoint Presentation</vt:lpstr>
      <vt:lpstr>نتایج : </vt:lpstr>
      <vt:lpstr>PowerPoint Presentation</vt:lpstr>
      <vt:lpstr>منابع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توسعه پایدار  شهری</dc:title>
  <dc:creator>Mohammad</dc:creator>
  <cp:lastModifiedBy>Mohammad</cp:lastModifiedBy>
  <cp:revision>76</cp:revision>
  <dcterms:created xsi:type="dcterms:W3CDTF">2006-08-16T00:00:00Z</dcterms:created>
  <dcterms:modified xsi:type="dcterms:W3CDTF">2019-10-27T00:42:25Z</dcterms:modified>
</cp:coreProperties>
</file>