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sldIdLst>
    <p:sldId id="258" r:id="rId2"/>
    <p:sldId id="262" r:id="rId3"/>
    <p:sldId id="263" r:id="rId4"/>
    <p:sldId id="264" r:id="rId5"/>
    <p:sldId id="294" r:id="rId6"/>
    <p:sldId id="291" r:id="rId7"/>
    <p:sldId id="292" r:id="rId8"/>
    <p:sldId id="275" r:id="rId9"/>
    <p:sldId id="293" r:id="rId10"/>
    <p:sldId id="272" r:id="rId11"/>
    <p:sldId id="273" r:id="rId12"/>
    <p:sldId id="276" r:id="rId13"/>
    <p:sldId id="277" r:id="rId14"/>
    <p:sldId id="283" r:id="rId15"/>
    <p:sldId id="282" r:id="rId16"/>
    <p:sldId id="288" r:id="rId17"/>
    <p:sldId id="289" r:id="rId18"/>
    <p:sldId id="295" r:id="rId19"/>
    <p:sldId id="296" r:id="rId20"/>
    <p:sldId id="28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72" autoAdjust="0"/>
    <p:restoredTop sz="94660"/>
  </p:normalViewPr>
  <p:slideViewPr>
    <p:cSldViewPr snapToGrid="0">
      <p:cViewPr varScale="1">
        <p:scale>
          <a:sx n="80" d="100"/>
          <a:sy n="80" d="100"/>
        </p:scale>
        <p:origin x="15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smtClean="0"/>
              <a:t>10/27/2019</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20446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0584901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8149693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0221391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5284021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0234209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0726936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21861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63063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629637A9-119A-49DA-BD12-AAC58B377D80}" type="slidenum">
              <a:rPr lang="en-US" smtClean="0"/>
              <a:t>‹#›</a:t>
            </a:fld>
            <a:endParaRPr lang="en-US" dirty="0"/>
          </a:p>
        </p:txBody>
      </p:sp>
    </p:spTree>
    <p:extLst>
      <p:ext uri="{BB962C8B-B14F-4D97-AF65-F5344CB8AC3E}">
        <p14:creationId xmlns:p14="http://schemas.microsoft.com/office/powerpoint/2010/main" val="3698880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6F077B-A50F-4D64-8574-E2D6A98A5553}"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52944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27753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smtClean="0"/>
              <a:t>10/27/2019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761831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smtClean="0"/>
              <a:t>10/27/2019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17302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02C1E-28F2-47E9-802D-339E64E2F920}" type="datetimeFigureOut">
              <a:rPr lang="en-US" smtClean="0"/>
              <a:t>10/27/2019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83905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271A48-F18A-45B3-BC05-1E27DA3F88AF}"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46501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B747F8-9654-4282-85D2-65F41AAE7A75}"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60394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DC5B261-8843-42D1-AAFC-05E20E2D9B97}" type="datetimeFigureOut">
              <a:rPr lang="en-US" smtClean="0"/>
              <a:t>10/27/2019</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9706626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hf sldNum="0" hdr="0" ftr="0" dt="0"/>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62739" y="2556710"/>
            <a:ext cx="9980295" cy="1569660"/>
          </a:xfrm>
          <a:prstGeom prst="rect">
            <a:avLst/>
          </a:prstGeom>
          <a:noFill/>
        </p:spPr>
        <p:txBody>
          <a:bodyPr wrap="square" rtlCol="0">
            <a:spAutoFit/>
          </a:bodyPr>
          <a:lstStyle/>
          <a:p>
            <a:pPr algn="ctr"/>
            <a:r>
              <a:rPr lang="fa-IR" sz="4800" dirty="0" smtClean="0">
                <a:solidFill>
                  <a:schemeClr val="bg2">
                    <a:lumMod val="50000"/>
                  </a:schemeClr>
                </a:solidFill>
                <a:latin typeface="Andalus" panose="02020603050405020304" pitchFamily="18" charset="-78"/>
                <a:cs typeface="B Yekan" panose="00000400000000000000" pitchFamily="2" charset="-78"/>
              </a:rPr>
              <a:t>بررسی نوشهرهای انگلیسی</a:t>
            </a:r>
          </a:p>
          <a:p>
            <a:pPr algn="ctr"/>
            <a:r>
              <a:rPr lang="fa-IR" sz="4800" dirty="0" smtClean="0">
                <a:solidFill>
                  <a:schemeClr val="bg2">
                    <a:lumMod val="50000"/>
                  </a:schemeClr>
                </a:solidFill>
                <a:latin typeface="Andalus" panose="02020603050405020304" pitchFamily="18" charset="-78"/>
                <a:cs typeface="B Yekan" panose="00000400000000000000" pitchFamily="2" charset="-78"/>
              </a:rPr>
              <a:t>(لچ ورث، ولوین، میلتون کینز)</a:t>
            </a:r>
            <a:endParaRPr lang="en-US" sz="4800" dirty="0">
              <a:solidFill>
                <a:schemeClr val="bg2">
                  <a:lumMod val="50000"/>
                </a:schemeClr>
              </a:solidFill>
              <a:latin typeface="Andalus" panose="02020603050405020304" pitchFamily="18" charset="-78"/>
              <a:cs typeface="B Yekan" panose="00000400000000000000" pitchFamily="2" charset="-78"/>
            </a:endParaRPr>
          </a:p>
        </p:txBody>
      </p:sp>
    </p:spTree>
    <p:extLst>
      <p:ext uri="{BB962C8B-B14F-4D97-AF65-F5344CB8AC3E}">
        <p14:creationId xmlns:p14="http://schemas.microsoft.com/office/powerpoint/2010/main" val="3103111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etchworth1.jpg"/>
          <p:cNvPicPr>
            <a:picLocks noChangeAspect="1"/>
          </p:cNvPicPr>
          <p:nvPr/>
        </p:nvPicPr>
        <p:blipFill>
          <a:blip r:embed="rId2" cstate="print"/>
          <a:stretch>
            <a:fillRect/>
          </a:stretch>
        </p:blipFill>
        <p:spPr>
          <a:xfrm>
            <a:off x="6453834" y="1609552"/>
            <a:ext cx="5633391" cy="4219922"/>
          </a:xfrm>
          <a:prstGeom prst="rect">
            <a:avLst/>
          </a:prstGeom>
          <a:ln>
            <a:noFill/>
          </a:ln>
          <a:effectLst>
            <a:softEdge rad="11250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867891"/>
            <a:ext cx="4705351" cy="3533083"/>
          </a:xfrm>
          <a:prstGeom prst="rect">
            <a:avLst/>
          </a:prstGeom>
          <a:ln>
            <a:noFill/>
          </a:ln>
          <a:effectLst>
            <a:softEdge rad="112500"/>
          </a:effectLst>
        </p:spPr>
      </p:pic>
      <p:pic>
        <p:nvPicPr>
          <p:cNvPr id="7" name="Picture 6" descr="letchworth2.jpg"/>
          <p:cNvPicPr>
            <a:picLocks noChangeAspect="1"/>
          </p:cNvPicPr>
          <p:nvPr/>
        </p:nvPicPr>
        <p:blipFill>
          <a:blip r:embed="rId4" cstate="print"/>
          <a:stretch>
            <a:fillRect/>
          </a:stretch>
        </p:blipFill>
        <p:spPr>
          <a:xfrm>
            <a:off x="1257298" y="0"/>
            <a:ext cx="5591177" cy="3436032"/>
          </a:xfrm>
          <a:prstGeom prst="rect">
            <a:avLst/>
          </a:prstGeom>
          <a:ln>
            <a:noFill/>
          </a:ln>
          <a:effectLst>
            <a:softEdge rad="112500"/>
          </a:effectLst>
        </p:spPr>
      </p:pic>
    </p:spTree>
    <p:extLst>
      <p:ext uri="{BB962C8B-B14F-4D97-AF65-F5344CB8AC3E}">
        <p14:creationId xmlns:p14="http://schemas.microsoft.com/office/powerpoint/2010/main" val="941075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14875" y="1675892"/>
            <a:ext cx="6619875" cy="4524315"/>
          </a:xfrm>
          <a:prstGeom prst="rect">
            <a:avLst/>
          </a:prstGeom>
        </p:spPr>
        <p:txBody>
          <a:bodyPr wrap="square">
            <a:spAutoFit/>
          </a:bodyPr>
          <a:lstStyle/>
          <a:p>
            <a:pPr algn="justLow" rtl="1"/>
            <a:r>
              <a:rPr lang="ar-SA" sz="240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دومین باغشهر</a:t>
            </a:r>
            <a:r>
              <a:rPr lang="fa-IR" sz="2400"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 </a:t>
            </a:r>
            <a:r>
              <a:rPr lang="fa-IR"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بعد از جنگ جهانی اول </a:t>
            </a:r>
            <a:r>
              <a:rPr lang="ar-SA"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(1919</a:t>
            </a:r>
            <a:r>
              <a:rPr lang="ar-SA"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 که برای جمعیتی معادل </a:t>
            </a:r>
            <a:r>
              <a:rPr lang="ar-SA" sz="2400"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40 هزار نفر </a:t>
            </a:r>
            <a:r>
              <a:rPr lang="ar-SA"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ساخته شده بود و </a:t>
            </a:r>
            <a:r>
              <a:rPr lang="ar-SA"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طراح</a:t>
            </a:r>
            <a:r>
              <a:rPr lang="fa-IR"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 </a:t>
            </a:r>
            <a:r>
              <a:rPr lang="fa-IR"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آن</a:t>
            </a:r>
            <a:r>
              <a:rPr lang="ar-SA"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 (( ل</a:t>
            </a:r>
            <a:r>
              <a:rPr lang="fa-IR"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و</a:t>
            </a:r>
            <a:r>
              <a:rPr lang="ar-SA"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دوسوآسون</a:t>
            </a:r>
            <a:r>
              <a:rPr lang="ar-SA"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 بود که در </a:t>
            </a:r>
            <a:r>
              <a:rPr lang="ar-SA" sz="2400"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21 مایلی شمال لندن </a:t>
            </a:r>
            <a:r>
              <a:rPr lang="ar-SA"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واقع گردیده است و ازلچ ورث به پایتخت نزدیکتر است</a:t>
            </a:r>
            <a:r>
              <a:rPr lang="ar-SA"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a:t>
            </a:r>
            <a:r>
              <a:rPr lang="fa-IR"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 ولوین هم همانند لچ ورث به کندی گسترش پیدا کرد.</a:t>
            </a:r>
            <a:r>
              <a:rPr lang="ar-SA"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 </a:t>
            </a:r>
            <a:r>
              <a:rPr lang="ar-SA"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ارتباط آن با لندن به طریق بهتری است زیرا یک خط مستقیم راه آهن و همچنین یک بزرگراه که در قسمت غربی از کنار شهر عبور می کند این ارتباط را تأمین می کند و به همین دلیل است که </a:t>
            </a:r>
            <a:r>
              <a:rPr lang="ar-SA" sz="2400"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ولوین به عنوان نخستین شهرک اقماری لندن</a:t>
            </a:r>
            <a:r>
              <a:rPr lang="ar-SA"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 شناخته شده </a:t>
            </a:r>
            <a:r>
              <a:rPr lang="ar-SA"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است</a:t>
            </a:r>
            <a:r>
              <a:rPr lang="fa-IR"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 . و هم چنین </a:t>
            </a:r>
            <a:r>
              <a:rPr lang="fa-IR" sz="2400" dirty="0" smtClean="0">
                <a:cs typeface="B Homa" panose="00000400000000000000" pitchFamily="2" charset="-78"/>
              </a:rPr>
              <a:t>به </a:t>
            </a:r>
            <a:r>
              <a:rPr lang="fa-IR" sz="2400" dirty="0">
                <a:cs typeface="B Homa" panose="00000400000000000000" pitchFamily="2" charset="-78"/>
              </a:rPr>
              <a:t>لحاظ معماری از کیفیت بهتری نسبت به لچ ورث برخوردار </a:t>
            </a:r>
            <a:r>
              <a:rPr lang="fa-IR" sz="2400" dirty="0" smtClean="0">
                <a:cs typeface="B Homa" panose="00000400000000000000" pitchFamily="2" charset="-78"/>
              </a:rPr>
              <a:t>بود.</a:t>
            </a:r>
            <a:endParaRPr lang="fa-IR" sz="2400" dirty="0">
              <a:cs typeface="B Homa" panose="00000400000000000000" pitchFamily="2" charset="-78"/>
            </a:endParaRPr>
          </a:p>
          <a:p>
            <a:pPr algn="justLow" rtl="1"/>
            <a:r>
              <a:rPr lang="ar-SA" sz="2400" dirty="0" smtClean="0">
                <a:solidFill>
                  <a:srgbClr val="444444"/>
                </a:solidFill>
                <a:latin typeface="Times New Roman" panose="02020603050405020304" pitchFamily="18" charset="0"/>
                <a:ea typeface="Times New Roman" panose="02020603050405020304" pitchFamily="18" charset="0"/>
                <a:cs typeface="B Homa" panose="00000400000000000000" pitchFamily="2" charset="-78"/>
              </a:rPr>
              <a:t>. </a:t>
            </a:r>
            <a:endParaRPr lang="en-US" sz="4000" dirty="0">
              <a:effectLst/>
              <a:latin typeface="Times New Roman" panose="02020603050405020304" pitchFamily="18" charset="0"/>
              <a:ea typeface="Times New Roman" panose="02020603050405020304" pitchFamily="18" charset="0"/>
              <a:cs typeface="B Homa" panose="00000400000000000000" pitchFamily="2" charset="-78"/>
            </a:endParaRPr>
          </a:p>
        </p:txBody>
      </p:sp>
      <p:sp>
        <p:nvSpPr>
          <p:cNvPr id="5" name="Rectangle 4"/>
          <p:cNvSpPr/>
          <p:nvPr/>
        </p:nvSpPr>
        <p:spPr>
          <a:xfrm>
            <a:off x="9753600" y="1340441"/>
            <a:ext cx="1455683" cy="411651"/>
          </a:xfrm>
          <a:prstGeom prst="rect">
            <a:avLst/>
          </a:prstGeom>
        </p:spPr>
        <p:txBody>
          <a:bodyPr wrap="square">
            <a:spAutoFit/>
          </a:bodyPr>
          <a:lstStyle/>
          <a:p>
            <a:pPr algn="r" rtl="1">
              <a:lnSpc>
                <a:spcPts val="1350"/>
              </a:lnSpc>
            </a:pPr>
            <a:r>
              <a:rPr lang="ar-SA" sz="4800" b="1" i="1" dirty="0" smtClean="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ولوین</a:t>
            </a:r>
            <a:endParaRPr lang="en-US" sz="7200"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endParaRPr>
          </a:p>
        </p:txBody>
      </p:sp>
      <p:pic>
        <p:nvPicPr>
          <p:cNvPr id="6" name="Picture 5" descr="welwyn.jpg"/>
          <p:cNvPicPr>
            <a:picLocks noChangeAspect="1"/>
          </p:cNvPicPr>
          <p:nvPr/>
        </p:nvPicPr>
        <p:blipFill>
          <a:blip r:embed="rId2" cstate="print">
            <a:duotone>
              <a:prstClr val="black"/>
              <a:srgbClr val="D9C3A5">
                <a:tint val="50000"/>
                <a:satMod val="180000"/>
              </a:srgbClr>
            </a:duotone>
          </a:blip>
          <a:stretch>
            <a:fillRect/>
          </a:stretch>
        </p:blipFill>
        <p:spPr>
          <a:xfrm>
            <a:off x="676275" y="378108"/>
            <a:ext cx="3913133" cy="5851241"/>
          </a:xfrm>
          <a:prstGeom prst="rect">
            <a:avLst/>
          </a:prstGeom>
        </p:spPr>
      </p:pic>
    </p:spTree>
    <p:extLst>
      <p:ext uri="{BB962C8B-B14F-4D97-AF65-F5344CB8AC3E}">
        <p14:creationId xmlns:p14="http://schemas.microsoft.com/office/powerpoint/2010/main" val="3640795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335999"/>
            <a:ext cx="10058400" cy="765810"/>
          </a:xfrm>
        </p:spPr>
        <p:txBody>
          <a:bodyPr>
            <a:normAutofit fontScale="90000"/>
          </a:bodyPr>
          <a:lstStyle/>
          <a:p>
            <a:pPr algn="r" rtl="1"/>
            <a:r>
              <a:rPr lang="ar-SA"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ولوین</a:t>
            </a:r>
            <a:r>
              <a:rPr lang="en-US" sz="7200"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
            </a:r>
            <a:br>
              <a:rPr lang="en-US" sz="7200"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br>
            <a:endParaRPr lang="en-US" dirty="0"/>
          </a:p>
        </p:txBody>
      </p:sp>
      <p:sp>
        <p:nvSpPr>
          <p:cNvPr id="3" name="Content Placeholder 2"/>
          <p:cNvSpPr>
            <a:spLocks noGrp="1"/>
          </p:cNvSpPr>
          <p:nvPr>
            <p:ph idx="1"/>
          </p:nvPr>
        </p:nvSpPr>
        <p:spPr>
          <a:xfrm>
            <a:off x="7172324" y="1845734"/>
            <a:ext cx="3983355" cy="4023360"/>
          </a:xfrm>
        </p:spPr>
        <p:txBody>
          <a:bodyPr>
            <a:normAutofit/>
          </a:bodyPr>
          <a:lstStyle/>
          <a:p>
            <a:pPr algn="justLow" rtl="1"/>
            <a:r>
              <a:rPr lang="ar-SA"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سطح شهر توسط راه آهن که از شمال به جنوب امتداد دارد و دارای دو خط فرعی شرقی و غربی نیز هست به چهار بخش تقسیم گردیده است. صنایع در بخش شرقی خط اصلی راه آهن واقع شده و همین خط است که شهر را به دو بخش اعیان نشین در غرب و کارگرنشین در شرق</a:t>
            </a:r>
            <a:r>
              <a:rPr lang="fa-IR" sz="2400" dirty="0">
                <a:solidFill>
                  <a:srgbClr val="444444"/>
                </a:solidFill>
                <a:latin typeface="Times New Roman" panose="02020603050405020304" pitchFamily="18" charset="0"/>
                <a:ea typeface="Times New Roman" panose="02020603050405020304" pitchFamily="18" charset="0"/>
                <a:cs typeface="B Homa" panose="00000400000000000000" pitchFamily="2" charset="-78"/>
              </a:rPr>
              <a:t> تقسیم می کند.</a:t>
            </a:r>
            <a:endParaRPr lang="en-US" sz="4000" dirty="0">
              <a:latin typeface="Times New Roman" panose="02020603050405020304" pitchFamily="18" charset="0"/>
              <a:ea typeface="Times New Roman" panose="02020603050405020304" pitchFamily="18" charset="0"/>
              <a:cs typeface="B Homa" panose="00000400000000000000" pitchFamily="2" charset="-78"/>
            </a:endParaRPr>
          </a:p>
        </p:txBody>
      </p:sp>
      <p:pic>
        <p:nvPicPr>
          <p:cNvPr id="4" name="Picture 3" descr="welwyn2.jpg"/>
          <p:cNvPicPr>
            <a:picLocks noChangeAspect="1"/>
          </p:cNvPicPr>
          <p:nvPr/>
        </p:nvPicPr>
        <p:blipFill>
          <a:blip r:embed="rId2" cstate="print">
            <a:duotone>
              <a:prstClr val="black"/>
              <a:schemeClr val="accent1">
                <a:tint val="45000"/>
                <a:satMod val="400000"/>
              </a:schemeClr>
            </a:duotone>
          </a:blip>
          <a:stretch>
            <a:fillRect/>
          </a:stretch>
        </p:blipFill>
        <p:spPr>
          <a:xfrm>
            <a:off x="1341539" y="1845734"/>
            <a:ext cx="5095817" cy="3676268"/>
          </a:xfrm>
          <a:prstGeom prst="rect">
            <a:avLst/>
          </a:prstGeom>
          <a:ln>
            <a:noFill/>
          </a:ln>
          <a:effectLst>
            <a:softEdge rad="112500"/>
          </a:effectLst>
        </p:spPr>
      </p:pic>
      <p:sp>
        <p:nvSpPr>
          <p:cNvPr id="5" name="Rectangle 4"/>
          <p:cNvSpPr/>
          <p:nvPr/>
        </p:nvSpPr>
        <p:spPr>
          <a:xfrm>
            <a:off x="5772834" y="3293066"/>
            <a:ext cx="639920" cy="296235"/>
          </a:xfrm>
          <a:prstGeom prst="rect">
            <a:avLst/>
          </a:prstGeom>
        </p:spPr>
        <p:txBody>
          <a:bodyPr wrap="none">
            <a:spAutoFit/>
          </a:bodyPr>
          <a:lstStyle/>
          <a:p>
            <a:pPr algn="r" rtl="1">
              <a:lnSpc>
                <a:spcPts val="1350"/>
              </a:lnSpc>
            </a:pPr>
            <a:r>
              <a:rPr lang="ar-SA"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ولوین</a:t>
            </a:r>
            <a:endParaRPr lang="en-US" sz="3200"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endParaRPr>
          </a:p>
        </p:txBody>
      </p:sp>
    </p:spTree>
    <p:extLst>
      <p:ext uri="{BB962C8B-B14F-4D97-AF65-F5344CB8AC3E}">
        <p14:creationId xmlns:p14="http://schemas.microsoft.com/office/powerpoint/2010/main" val="2809613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6983" y="199875"/>
            <a:ext cx="10058400" cy="1450757"/>
          </a:xfrm>
        </p:spPr>
        <p:txBody>
          <a:bodyPr/>
          <a:lstStyle/>
          <a:p>
            <a:pPr algn="r" rtl="1"/>
            <a:r>
              <a:rPr lang="ar-SA"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ولوین</a:t>
            </a:r>
            <a:r>
              <a:rPr lang="en-US" sz="7200"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t/>
            </a:r>
            <a:br>
              <a:rPr lang="en-US" sz="7200" b="1" i="1"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Homa" panose="00000400000000000000" pitchFamily="2" charset="-78"/>
              </a:rPr>
            </a:br>
            <a:endParaRPr lang="en-US" dirty="0"/>
          </a:p>
        </p:txBody>
      </p:sp>
      <p:sp>
        <p:nvSpPr>
          <p:cNvPr id="3" name="Content Placeholder 2"/>
          <p:cNvSpPr>
            <a:spLocks noGrp="1"/>
          </p:cNvSpPr>
          <p:nvPr>
            <p:ph idx="1"/>
          </p:nvPr>
        </p:nvSpPr>
        <p:spPr>
          <a:xfrm>
            <a:off x="6262835" y="1871282"/>
            <a:ext cx="4907279" cy="4476751"/>
          </a:xfrm>
        </p:spPr>
        <p:txBody>
          <a:bodyPr>
            <a:noAutofit/>
          </a:bodyPr>
          <a:lstStyle/>
          <a:p>
            <a:pPr algn="justLow" rtl="1">
              <a:lnSpc>
                <a:spcPct val="100000"/>
              </a:lnSpc>
            </a:pPr>
            <a:r>
              <a:rPr lang="ar-SA" sz="2400" dirty="0">
                <a:cs typeface="B Homa" panose="00000400000000000000" pitchFamily="2" charset="-78"/>
              </a:rPr>
              <a:t> </a:t>
            </a:r>
            <a:r>
              <a:rPr lang="ar-SA" sz="2400" dirty="0" smtClean="0">
                <a:cs typeface="B Homa" panose="00000400000000000000" pitchFamily="2" charset="-78"/>
              </a:rPr>
              <a:t>ساخت </a:t>
            </a:r>
            <a:r>
              <a:rPr lang="ar-SA" sz="2400" dirty="0">
                <a:cs typeface="B Homa" panose="00000400000000000000" pitchFamily="2" charset="-78"/>
              </a:rPr>
              <a:t>باغ‌ شهر‌های لچ‌ورث و ولوین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تاثیر زیادی بر شکل‌گیری برنامه «شهر‌های جدید»</a:t>
            </a:r>
            <a:r>
              <a:rPr lang="ar-SA" sz="2400" dirty="0">
                <a:cs typeface="B Homa" panose="00000400000000000000" pitchFamily="2" charset="-78"/>
              </a:rPr>
              <a:t> از سوی دولت انگلستان بعد از جنگ جهانی دوم داشت. این روند به ساخت بیش از سی منطقه این چنینی در این کشور انجامید. </a:t>
            </a:r>
            <a:endParaRPr lang="fa-IR" sz="2400" dirty="0" smtClean="0">
              <a:cs typeface="B Homa" panose="00000400000000000000" pitchFamily="2" charset="-78"/>
            </a:endParaRPr>
          </a:p>
          <a:p>
            <a:pPr algn="justLow" rtl="1">
              <a:lnSpc>
                <a:spcPct val="100000"/>
              </a:lnSpc>
            </a:pPr>
            <a:r>
              <a:rPr lang="ar-SA" sz="2400" dirty="0" smtClean="0">
                <a:cs typeface="B Homa" panose="00000400000000000000" pitchFamily="2" charset="-78"/>
              </a:rPr>
              <a:t>اندیشه </a:t>
            </a:r>
            <a:r>
              <a:rPr lang="ar-SA" sz="2400" dirty="0">
                <a:cs typeface="B Homa" panose="00000400000000000000" pitchFamily="2" charset="-78"/>
              </a:rPr>
              <a:t>باغ‌ شهر‌ها در آمریکا نیز بسیار اثر‌گذار افتاد. </a:t>
            </a:r>
            <a:r>
              <a:rPr lang="ar-SA" sz="2400" dirty="0" smtClean="0">
                <a:cs typeface="B Homa" panose="00000400000000000000" pitchFamily="2" charset="-78"/>
              </a:rPr>
              <a:t>باغ‌ </a:t>
            </a:r>
            <a:r>
              <a:rPr lang="ar-SA" sz="2400" dirty="0">
                <a:cs typeface="B Homa" panose="00000400000000000000" pitchFamily="2" charset="-78"/>
              </a:rPr>
              <a:t>شهر‌های </a:t>
            </a:r>
            <a:r>
              <a:rPr lang="fa-IR" sz="2400" dirty="0" smtClean="0">
                <a:cs typeface="B Homa" panose="00000400000000000000" pitchFamily="2" charset="-78"/>
              </a:rPr>
              <a:t>زیادی </a:t>
            </a:r>
            <a:r>
              <a:rPr lang="ar-SA" sz="2400" dirty="0" smtClean="0">
                <a:cs typeface="B Homa" panose="00000400000000000000" pitchFamily="2" charset="-78"/>
              </a:rPr>
              <a:t>در </a:t>
            </a:r>
            <a:r>
              <a:rPr lang="ar-SA" sz="2400" dirty="0">
                <a:cs typeface="B Homa" panose="00000400000000000000" pitchFamily="2" charset="-78"/>
              </a:rPr>
              <a:t>آمریکا بر پایه باور‌های هاوارد ساخته شده‌اند. </a:t>
            </a:r>
            <a:r>
              <a:rPr lang="fa-IR" sz="2400" dirty="0" smtClean="0">
                <a:cs typeface="B Homa" panose="00000400000000000000" pitchFamily="2" charset="-78"/>
              </a:rPr>
              <a:t>هم چنین </a:t>
            </a:r>
            <a:r>
              <a:rPr lang="ar-SA" sz="2400" dirty="0" smtClean="0">
                <a:solidFill>
                  <a:srgbClr val="C00000"/>
                </a:solidFill>
                <a:effectLst>
                  <a:outerShdw blurRad="38100" dist="38100" dir="2700000" algn="tl">
                    <a:srgbClr val="000000">
                      <a:alpha val="43137"/>
                    </a:srgbClr>
                  </a:outerShdw>
                </a:effectLst>
                <a:cs typeface="B Homa" panose="00000400000000000000" pitchFamily="2" charset="-78"/>
              </a:rPr>
              <a:t>نمونه‌های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فراوانی </a:t>
            </a:r>
            <a:r>
              <a:rPr lang="ar-SA" sz="2400" dirty="0">
                <a:cs typeface="B Homa" panose="00000400000000000000" pitchFamily="2" charset="-78"/>
              </a:rPr>
              <a:t>از باغ‌ شهر‌ها را می‌توان </a:t>
            </a:r>
            <a:r>
              <a:rPr lang="ar-SA" sz="2400" dirty="0" smtClean="0">
                <a:cs typeface="B Homa" panose="00000400000000000000" pitchFamily="2" charset="-78"/>
              </a:rPr>
              <a:t>در </a:t>
            </a:r>
            <a:r>
              <a:rPr lang="ar-SA" sz="2400" dirty="0">
                <a:cs typeface="B Homa" panose="00000400000000000000" pitchFamily="2" charset="-78"/>
              </a:rPr>
              <a:t>کانادا </a:t>
            </a:r>
            <a:r>
              <a:rPr lang="ar-SA" sz="2400" dirty="0" smtClean="0">
                <a:cs typeface="B Homa" panose="00000400000000000000" pitchFamily="2" charset="-78"/>
              </a:rPr>
              <a:t> </a:t>
            </a:r>
            <a:r>
              <a:rPr lang="ar-SA" sz="2400" dirty="0">
                <a:cs typeface="B Homa" panose="00000400000000000000" pitchFamily="2" charset="-78"/>
              </a:rPr>
              <a:t>آرژانتین، استرالیا و بسیاری از کشور‌های دیگر دنیا دید. اصول ساخت باغ‌ شهر‌ها اثر بسیار بزرگی بر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طراحی پایتخت کشور‌های مستعمره در سده بیست میلادی </a:t>
            </a:r>
            <a:r>
              <a:rPr lang="ar-SA" sz="2400" dirty="0">
                <a:cs typeface="B Homa" panose="00000400000000000000" pitchFamily="2" charset="-78"/>
              </a:rPr>
              <a:t>گذاشت</a:t>
            </a:r>
            <a:r>
              <a:rPr lang="en-US" sz="2400" dirty="0">
                <a:cs typeface="B Homa" panose="00000400000000000000" pitchFamily="2" charset="-78"/>
              </a:rPr>
              <a:t>. </a:t>
            </a:r>
          </a:p>
          <a:p>
            <a:pPr algn="justLow" rtl="1">
              <a:lnSpc>
                <a:spcPct val="100000"/>
              </a:lnSpc>
            </a:pPr>
            <a:endParaRPr lang="en-US" sz="2400" dirty="0">
              <a:cs typeface="B Homa" panose="00000400000000000000" pitchFamily="2" charset="-78"/>
            </a:endParaRPr>
          </a:p>
        </p:txBody>
      </p:sp>
      <p:pic>
        <p:nvPicPr>
          <p:cNvPr id="5" name="Picture 4" descr="welwyn1.jpg"/>
          <p:cNvPicPr>
            <a:picLocks noChangeAspect="1"/>
          </p:cNvPicPr>
          <p:nvPr/>
        </p:nvPicPr>
        <p:blipFill>
          <a:blip r:embed="rId2" cstate="print">
            <a:duotone>
              <a:prstClr val="black"/>
              <a:srgbClr val="D9C3A5">
                <a:tint val="50000"/>
                <a:satMod val="180000"/>
              </a:srgbClr>
            </a:duotone>
          </a:blip>
          <a:stretch>
            <a:fillRect/>
          </a:stretch>
        </p:blipFill>
        <p:spPr>
          <a:xfrm>
            <a:off x="475369" y="1871282"/>
            <a:ext cx="5582584" cy="3744088"/>
          </a:xfrm>
          <a:prstGeom prst="rect">
            <a:avLst/>
          </a:prstGeom>
          <a:ln>
            <a:noFill/>
          </a:ln>
          <a:effectLst>
            <a:softEdge rad="112500"/>
          </a:effectLst>
        </p:spPr>
      </p:pic>
    </p:spTree>
    <p:extLst>
      <p:ext uri="{BB962C8B-B14F-4D97-AF65-F5344CB8AC3E}">
        <p14:creationId xmlns:p14="http://schemas.microsoft.com/office/powerpoint/2010/main" val="3226612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elwyn6.jpg"/>
          <p:cNvPicPr>
            <a:picLocks noChangeAspect="1"/>
          </p:cNvPicPr>
          <p:nvPr/>
        </p:nvPicPr>
        <p:blipFill>
          <a:blip r:embed="rId2" cstate="print"/>
          <a:stretch>
            <a:fillRect/>
          </a:stretch>
        </p:blipFill>
        <p:spPr>
          <a:xfrm>
            <a:off x="6958357" y="372156"/>
            <a:ext cx="4832169" cy="3009219"/>
          </a:xfrm>
          <a:prstGeom prst="rect">
            <a:avLst/>
          </a:prstGeom>
          <a:ln>
            <a:noFill/>
          </a:ln>
          <a:effectLst>
            <a:softEdge rad="112500"/>
          </a:effectLst>
        </p:spPr>
      </p:pic>
      <p:pic>
        <p:nvPicPr>
          <p:cNvPr id="3" name="Picture 2" descr="welwyn7.jpg"/>
          <p:cNvPicPr>
            <a:picLocks noChangeAspect="1"/>
          </p:cNvPicPr>
          <p:nvPr/>
        </p:nvPicPr>
        <p:blipFill>
          <a:blip r:embed="rId3" cstate="print"/>
          <a:stretch>
            <a:fillRect/>
          </a:stretch>
        </p:blipFill>
        <p:spPr>
          <a:xfrm>
            <a:off x="371474" y="372157"/>
            <a:ext cx="4803665" cy="3009218"/>
          </a:xfrm>
          <a:prstGeom prst="rect">
            <a:avLst/>
          </a:prstGeom>
          <a:ln>
            <a:noFill/>
          </a:ln>
          <a:effectLst>
            <a:softEdge rad="112500"/>
          </a:effectLst>
        </p:spPr>
      </p:pic>
      <p:pic>
        <p:nvPicPr>
          <p:cNvPr id="4" name="Picture 3" descr="welwyn5.jpg"/>
          <p:cNvPicPr>
            <a:picLocks noChangeAspect="1"/>
          </p:cNvPicPr>
          <p:nvPr/>
        </p:nvPicPr>
        <p:blipFill>
          <a:blip r:embed="rId4" cstate="print"/>
          <a:stretch>
            <a:fillRect/>
          </a:stretch>
        </p:blipFill>
        <p:spPr>
          <a:xfrm>
            <a:off x="3276599" y="3000372"/>
            <a:ext cx="5529265" cy="3343277"/>
          </a:xfrm>
          <a:prstGeom prst="rect">
            <a:avLst/>
          </a:prstGeom>
          <a:ln>
            <a:noFill/>
          </a:ln>
          <a:effectLst>
            <a:softEdge rad="112500"/>
          </a:effectLst>
        </p:spPr>
      </p:pic>
    </p:spTree>
    <p:extLst>
      <p:ext uri="{BB962C8B-B14F-4D97-AF65-F5344CB8AC3E}">
        <p14:creationId xmlns:p14="http://schemas.microsoft.com/office/powerpoint/2010/main" val="2790742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elwyn10.jpg"/>
          <p:cNvPicPr>
            <a:picLocks noChangeAspect="1"/>
          </p:cNvPicPr>
          <p:nvPr/>
        </p:nvPicPr>
        <p:blipFill>
          <a:blip r:embed="rId2" cstate="print"/>
          <a:stretch>
            <a:fillRect/>
          </a:stretch>
        </p:blipFill>
        <p:spPr>
          <a:xfrm>
            <a:off x="525779" y="134201"/>
            <a:ext cx="5332096" cy="3585047"/>
          </a:xfrm>
          <a:prstGeom prst="rect">
            <a:avLst/>
          </a:prstGeom>
          <a:ln>
            <a:noFill/>
          </a:ln>
          <a:effectLst>
            <a:softEdge rad="112500"/>
          </a:effectLst>
        </p:spPr>
      </p:pic>
      <p:pic>
        <p:nvPicPr>
          <p:cNvPr id="3" name="Picture 2" descr="welwyn4.jpg"/>
          <p:cNvPicPr>
            <a:picLocks noChangeAspect="1"/>
          </p:cNvPicPr>
          <p:nvPr/>
        </p:nvPicPr>
        <p:blipFill>
          <a:blip r:embed="rId3" cstate="print"/>
          <a:stretch>
            <a:fillRect/>
          </a:stretch>
        </p:blipFill>
        <p:spPr>
          <a:xfrm>
            <a:off x="6055179" y="2423623"/>
            <a:ext cx="5251658" cy="3653327"/>
          </a:xfrm>
          <a:prstGeom prst="rect">
            <a:avLst/>
          </a:prstGeom>
          <a:ln>
            <a:noFill/>
          </a:ln>
          <a:effectLst>
            <a:softEdge rad="112500"/>
          </a:effectLst>
        </p:spPr>
      </p:pic>
    </p:spTree>
    <p:extLst>
      <p:ext uri="{BB962C8B-B14F-4D97-AF65-F5344CB8AC3E}">
        <p14:creationId xmlns:p14="http://schemas.microsoft.com/office/powerpoint/2010/main" val="2188915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9321" y="0"/>
            <a:ext cx="10018713" cy="1752599"/>
          </a:xfrm>
        </p:spPr>
        <p:txBody>
          <a:bodyPr/>
          <a:lstStyle/>
          <a:p>
            <a:pPr algn="r" rtl="1"/>
            <a:r>
              <a:rPr lang="fa-IR" b="1" i="1" dirty="0" smtClean="0">
                <a:solidFill>
                  <a:schemeClr val="bg2">
                    <a:lumMod val="25000"/>
                  </a:schemeClr>
                </a:solidFill>
                <a:effectLst>
                  <a:outerShdw blurRad="38100" dist="38100" dir="2700000" algn="tl">
                    <a:srgbClr val="000000">
                      <a:alpha val="43137"/>
                    </a:srgbClr>
                  </a:outerShdw>
                </a:effectLst>
                <a:cs typeface="B Homa" panose="00000400000000000000" pitchFamily="2" charset="-78"/>
              </a:rPr>
              <a:t>میلتون کینز</a:t>
            </a:r>
            <a:endParaRPr lang="en-US"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6419348" y="1492462"/>
            <a:ext cx="5145405" cy="4023360"/>
          </a:xfrm>
        </p:spPr>
        <p:txBody>
          <a:bodyPr>
            <a:normAutofit fontScale="92500"/>
          </a:bodyPr>
          <a:lstStyle/>
          <a:p>
            <a:pPr algn="justLow" rtl="1">
              <a:lnSpc>
                <a:spcPct val="100000"/>
              </a:lnSpc>
            </a:pPr>
            <a:r>
              <a:rPr lang="fa-IR" sz="2400" dirty="0" smtClean="0">
                <a:cs typeface="B Homa" panose="00000400000000000000" pitchFamily="2" charset="-78"/>
              </a:rPr>
              <a:t>طرح میلتون کینز از بسیاری جهات با اصول و مفاهیم اولیه ی شهرهای جدید انگلستان </a:t>
            </a:r>
            <a:r>
              <a:rPr lang="fa-IR" sz="2400" dirty="0" smtClean="0">
                <a:solidFill>
                  <a:srgbClr val="C00000"/>
                </a:solidFill>
                <a:effectLst>
                  <a:outerShdw blurRad="38100" dist="38100" dir="2700000" algn="tl">
                    <a:srgbClr val="000000">
                      <a:alpha val="43137"/>
                    </a:srgbClr>
                  </a:outerShdw>
                </a:effectLst>
                <a:cs typeface="B Homa" panose="00000400000000000000" pitchFamily="2" charset="-78"/>
              </a:rPr>
              <a:t>تفاوت</a:t>
            </a:r>
            <a:r>
              <a:rPr lang="fa-IR" sz="2400" dirty="0" smtClean="0">
                <a:cs typeface="B Homa" panose="00000400000000000000" pitchFamily="2" charset="-78"/>
              </a:rPr>
              <a:t> دارد. در واقع، میلتون کینز واکنشی پردامنه نسبت به تعدادی از اصول قراردادی، همچون ایجاد شبکه های ارتباطی متمرکز، مرزهای احاطه شده و ... را بروز می دهد. با همه ی اینها، می توان گفت که میلتون </a:t>
            </a:r>
            <a:r>
              <a:rPr lang="fa-IR" sz="2400" dirty="0" smtClean="0">
                <a:solidFill>
                  <a:srgbClr val="C00000"/>
                </a:solidFill>
                <a:effectLst>
                  <a:outerShdw blurRad="38100" dist="38100" dir="2700000" algn="tl">
                    <a:srgbClr val="000000">
                      <a:alpha val="43137"/>
                    </a:srgbClr>
                  </a:outerShdw>
                </a:effectLst>
                <a:cs typeface="B Homa" panose="00000400000000000000" pitchFamily="2" charset="-78"/>
              </a:rPr>
              <a:t>کینز فرزند حقیقی جریان و نهضت شهرهای جدید</a:t>
            </a:r>
            <a:r>
              <a:rPr lang="fa-IR" sz="2400" dirty="0" smtClean="0">
                <a:cs typeface="B Homa" panose="00000400000000000000" pitchFamily="2" charset="-78"/>
              </a:rPr>
              <a:t> است و مثل همه ی بچه ها از تجارب نسل پیشین خود بهره می گیرد.</a:t>
            </a:r>
          </a:p>
          <a:p>
            <a:pPr algn="justLow" rtl="1">
              <a:lnSpc>
                <a:spcPct val="100000"/>
              </a:lnSpc>
            </a:pPr>
            <a:r>
              <a:rPr lang="fa-IR" sz="2400" dirty="0" smtClean="0">
                <a:cs typeface="B Homa" panose="00000400000000000000" pitchFamily="2" charset="-78"/>
              </a:rPr>
              <a:t>وسعت این شهر </a:t>
            </a:r>
            <a:r>
              <a:rPr lang="fa-IR" sz="2400" dirty="0" smtClean="0">
                <a:solidFill>
                  <a:srgbClr val="C00000"/>
                </a:solidFill>
                <a:effectLst>
                  <a:outerShdw blurRad="38100" dist="38100" dir="2700000" algn="tl">
                    <a:srgbClr val="000000">
                      <a:alpha val="43137"/>
                    </a:srgbClr>
                  </a:outerShdw>
                </a:effectLst>
                <a:cs typeface="B Homa" panose="00000400000000000000" pitchFamily="2" charset="-78"/>
              </a:rPr>
              <a:t>8900 هکتار </a:t>
            </a:r>
            <a:r>
              <a:rPr lang="fa-IR" sz="2400" dirty="0" smtClean="0">
                <a:cs typeface="B Homa" panose="00000400000000000000" pitchFamily="2" charset="-78"/>
              </a:rPr>
              <a:t>و جمعیت نهایی آن        </a:t>
            </a:r>
            <a:r>
              <a:rPr lang="fa-IR" sz="2400" dirty="0" smtClean="0">
                <a:solidFill>
                  <a:srgbClr val="C00000"/>
                </a:solidFill>
                <a:effectLst>
                  <a:outerShdw blurRad="38100" dist="38100" dir="2700000" algn="tl">
                    <a:srgbClr val="000000">
                      <a:alpha val="43137"/>
                    </a:srgbClr>
                  </a:outerShdw>
                </a:effectLst>
                <a:cs typeface="B Homa" panose="00000400000000000000" pitchFamily="2" charset="-78"/>
              </a:rPr>
              <a:t>250/000 نفر </a:t>
            </a:r>
            <a:r>
              <a:rPr lang="fa-IR" sz="2400" dirty="0" smtClean="0">
                <a:cs typeface="B Homa" panose="00000400000000000000" pitchFamily="2" charset="-78"/>
              </a:rPr>
              <a:t>است</a:t>
            </a:r>
            <a:endParaRPr lang="en-US" sz="2400"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232" y="1845734"/>
            <a:ext cx="5364123" cy="3316816"/>
          </a:xfrm>
          <a:prstGeom prst="rect">
            <a:avLst/>
          </a:prstGeom>
          <a:ln>
            <a:noFill/>
          </a:ln>
          <a:effectLst>
            <a:softEdge rad="112500"/>
          </a:effectLst>
        </p:spPr>
      </p:pic>
    </p:spTree>
    <p:extLst>
      <p:ext uri="{BB962C8B-B14F-4D97-AF65-F5344CB8AC3E}">
        <p14:creationId xmlns:p14="http://schemas.microsoft.com/office/powerpoint/2010/main" val="1881288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99" y="66675"/>
            <a:ext cx="4048125" cy="6267614"/>
          </a:xfrm>
          <a:prstGeom prst="rect">
            <a:avLst/>
          </a:prstGeom>
          <a:ln>
            <a:noFill/>
          </a:ln>
          <a:effectLst>
            <a:softEdge rad="112500"/>
          </a:effectLst>
        </p:spPr>
      </p:pic>
      <p:sp>
        <p:nvSpPr>
          <p:cNvPr id="4" name="Rectangle 3"/>
          <p:cNvSpPr/>
          <p:nvPr/>
        </p:nvSpPr>
        <p:spPr>
          <a:xfrm>
            <a:off x="4247284" y="1336239"/>
            <a:ext cx="7273636" cy="4154984"/>
          </a:xfrm>
          <a:prstGeom prst="rect">
            <a:avLst/>
          </a:prstGeom>
        </p:spPr>
        <p:txBody>
          <a:bodyPr wrap="square">
            <a:spAutoFit/>
          </a:bodyPr>
          <a:lstStyle/>
          <a:p>
            <a:pPr algn="justLow" rtl="1"/>
            <a:r>
              <a:rPr lang="fa-IR" sz="2400" dirty="0" smtClean="0">
                <a:cs typeface="B Homa" panose="00000400000000000000" pitchFamily="2" charset="-78"/>
              </a:rPr>
              <a:t>طراحی </a:t>
            </a:r>
            <a:r>
              <a:rPr lang="fa-IR" sz="2400" dirty="0">
                <a:cs typeface="B Homa" panose="00000400000000000000" pitchFamily="2" charset="-78"/>
              </a:rPr>
              <a:t>انعطاف پذیر با شبکه ارتباطی شطرنجی و کارآمد، اهدافی چون</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 آزادی و سهولت حرکت در هر نقطه از شهر، استفاده مؤثر و خلاقانه از منابع، مشارکت عمومی در فرایند اجرای طرح، توازن وتنوع </a:t>
            </a:r>
            <a:r>
              <a:rPr lang="fa-IR" sz="2400" dirty="0">
                <a:cs typeface="B Homa" panose="00000400000000000000" pitchFamily="2" charset="-78"/>
              </a:rPr>
              <a:t>در فرم و ساختار کالبدی را تأمین کرده است. ایده هایی </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چون شهر درختان (</a:t>
            </a:r>
            <a:r>
              <a:rPr lang="en-US" sz="2400" dirty="0">
                <a:solidFill>
                  <a:srgbClr val="C00000"/>
                </a:solidFill>
                <a:effectLst>
                  <a:outerShdw blurRad="38100" dist="38100" dir="2700000" algn="tl">
                    <a:srgbClr val="000000">
                      <a:alpha val="43137"/>
                    </a:srgbClr>
                  </a:outerShdw>
                </a:effectLst>
                <a:cs typeface="B Homa" panose="00000400000000000000" pitchFamily="2" charset="-78"/>
              </a:rPr>
              <a:t> city of Trees</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 شهر هوشمند(</a:t>
            </a:r>
            <a:r>
              <a:rPr lang="en-US" sz="2400" dirty="0">
                <a:solidFill>
                  <a:srgbClr val="C00000"/>
                </a:solidFill>
                <a:effectLst>
                  <a:outerShdw blurRad="38100" dist="38100" dir="2700000" algn="tl">
                    <a:srgbClr val="000000">
                      <a:alpha val="43137"/>
                    </a:srgbClr>
                  </a:outerShdw>
                </a:effectLst>
                <a:cs typeface="B Homa" panose="00000400000000000000" pitchFamily="2" charset="-78"/>
              </a:rPr>
              <a:t>Intelligent City</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 و قلمرو شهری بی </a:t>
            </a:r>
            <a:r>
              <a:rPr lang="fa-IR" sz="2400" dirty="0" smtClean="0">
                <a:solidFill>
                  <a:srgbClr val="C00000"/>
                </a:solidFill>
                <a:effectLst>
                  <a:outerShdw blurRad="38100" dist="38100" dir="2700000" algn="tl">
                    <a:srgbClr val="000000">
                      <a:alpha val="43137"/>
                    </a:srgbClr>
                  </a:outerShdw>
                </a:effectLst>
                <a:cs typeface="B Homa" panose="00000400000000000000" pitchFamily="2" charset="-78"/>
              </a:rPr>
              <a:t>مکان (</a:t>
            </a:r>
            <a:r>
              <a:rPr lang="en-US" sz="2400" dirty="0">
                <a:solidFill>
                  <a:srgbClr val="C00000"/>
                </a:solidFill>
                <a:effectLst>
                  <a:outerShdw blurRad="38100" dist="38100" dir="2700000" algn="tl">
                    <a:srgbClr val="000000">
                      <a:alpha val="43137"/>
                    </a:srgbClr>
                  </a:outerShdw>
                </a:effectLst>
                <a:cs typeface="B Homa" panose="00000400000000000000" pitchFamily="2" charset="-78"/>
              </a:rPr>
              <a:t>Urban non-place</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 </a:t>
            </a:r>
            <a:r>
              <a:rPr lang="fa-IR" sz="2400" dirty="0">
                <a:cs typeface="B Homa" panose="00000400000000000000" pitchFamily="2" charset="-78"/>
              </a:rPr>
              <a:t>در میلتون کینز امکان تجلی و بروز یافته اند.</a:t>
            </a:r>
            <a:r>
              <a:rPr lang="en-US" sz="2400" dirty="0">
                <a:cs typeface="B Homa" panose="00000400000000000000" pitchFamily="2" charset="-78"/>
              </a:rPr>
              <a:t> </a:t>
            </a:r>
            <a:r>
              <a:rPr lang="fa-IR" sz="2400" dirty="0">
                <a:cs typeface="B Homa" panose="00000400000000000000" pitchFamily="2" charset="-78"/>
              </a:rPr>
              <a:t> طرح این نوشهر نماینده ی تفکری پویا و منطبق با نیازهای زمان خود به شمار می آید</a:t>
            </a:r>
            <a:r>
              <a:rPr lang="fa-IR" sz="2400" dirty="0" smtClean="0">
                <a:cs typeface="B Homa" panose="00000400000000000000" pitchFamily="2" charset="-78"/>
              </a:rPr>
              <a:t>.</a:t>
            </a:r>
          </a:p>
          <a:p>
            <a:pPr algn="justLow" rtl="1"/>
            <a:r>
              <a:rPr lang="fa-IR" sz="2400" dirty="0" smtClean="0">
                <a:cs typeface="B Homa" panose="00000400000000000000" pitchFamily="2" charset="-78"/>
              </a:rPr>
              <a:t>ایده ی </a:t>
            </a:r>
            <a:r>
              <a:rPr lang="fa-IR" sz="2400" b="1" i="1" dirty="0" smtClean="0">
                <a:solidFill>
                  <a:srgbClr val="C00000"/>
                </a:solidFill>
                <a:effectLst>
                  <a:outerShdw blurRad="38100" dist="38100" dir="2700000" algn="tl">
                    <a:srgbClr val="000000">
                      <a:alpha val="43137"/>
                    </a:srgbClr>
                  </a:outerShdw>
                </a:effectLst>
                <a:cs typeface="B Homa" panose="00000400000000000000" pitchFamily="2" charset="-78"/>
              </a:rPr>
              <a:t>شهر درختان</a:t>
            </a:r>
            <a:r>
              <a:rPr lang="fa-IR" sz="2400" dirty="0" smtClean="0">
                <a:cs typeface="B Homa" panose="00000400000000000000" pitchFamily="2" charset="-78"/>
              </a:rPr>
              <a:t>، دیدگاهی بی نظیر برای مکانی به شمار می آید که قبلا از پوشش گیاهی تهی بوده و اکنون چشم اندازهایش یکی از خصوصیات بارز آن به شمار می آید.</a:t>
            </a:r>
            <a:endParaRPr lang="en-US" sz="2400" dirty="0">
              <a:cs typeface="B Homa" panose="00000400000000000000" pitchFamily="2" charset="-78"/>
            </a:endParaRPr>
          </a:p>
        </p:txBody>
      </p:sp>
      <p:sp>
        <p:nvSpPr>
          <p:cNvPr id="2" name="Rectangle 1"/>
          <p:cNvSpPr/>
          <p:nvPr/>
        </p:nvSpPr>
        <p:spPr>
          <a:xfrm>
            <a:off x="8782670" y="424934"/>
            <a:ext cx="2738250" cy="830997"/>
          </a:xfrm>
          <a:prstGeom prst="rect">
            <a:avLst/>
          </a:prstGeom>
        </p:spPr>
        <p:txBody>
          <a:bodyPr wrap="none">
            <a:spAutoFit/>
          </a:bodyPr>
          <a:lstStyle/>
          <a:p>
            <a:r>
              <a:rPr lang="fa-IR" sz="4800"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rPr>
              <a:t>میلتون کینز</a:t>
            </a:r>
            <a:endParaRPr lang="en-US" sz="4800" dirty="0"/>
          </a:p>
        </p:txBody>
      </p:sp>
    </p:spTree>
    <p:extLst>
      <p:ext uri="{BB962C8B-B14F-4D97-AF65-F5344CB8AC3E}">
        <p14:creationId xmlns:p14="http://schemas.microsoft.com/office/powerpoint/2010/main" val="752309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95949" y="1845733"/>
            <a:ext cx="5459729" cy="4335991"/>
          </a:xfrm>
        </p:spPr>
        <p:txBody>
          <a:bodyPr>
            <a:noAutofit/>
          </a:bodyPr>
          <a:lstStyle/>
          <a:p>
            <a:pPr algn="justLow" rtl="1">
              <a:lnSpc>
                <a:spcPct val="100000"/>
              </a:lnSpc>
            </a:pPr>
            <a:r>
              <a:rPr lang="fa-IR" sz="2400" dirty="0">
                <a:cs typeface="B Homa" panose="00000400000000000000" pitchFamily="2" charset="-78"/>
              </a:rPr>
              <a:t>طرح شبکه ارتباطی میلتون کینز از هرنوع راه ارتباط مرکزی اجتناب کرده و به </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شکل شطرنجی </a:t>
            </a:r>
            <a:r>
              <a:rPr lang="fa-IR" sz="2400" dirty="0">
                <a:cs typeface="B Homa" panose="00000400000000000000" pitchFamily="2" charset="-78"/>
              </a:rPr>
              <a:t>طراحی شده است. </a:t>
            </a:r>
            <a:r>
              <a:rPr lang="fa-IR" sz="2400" dirty="0" smtClean="0">
                <a:cs typeface="B Homa" panose="00000400000000000000" pitchFamily="2" charset="-78"/>
              </a:rPr>
              <a:t>سلسله </a:t>
            </a:r>
            <a:r>
              <a:rPr lang="fa-IR" sz="2400" dirty="0">
                <a:cs typeface="B Homa" panose="00000400000000000000" pitchFamily="2" charset="-78"/>
              </a:rPr>
              <a:t>مراتبی از راه ها، بزرگراه </a:t>
            </a:r>
            <a:r>
              <a:rPr lang="fa-IR" sz="2400" dirty="0" smtClean="0">
                <a:cs typeface="B Homa" panose="00000400000000000000" pitchFamily="2" charset="-78"/>
              </a:rPr>
              <a:t>های </a:t>
            </a:r>
            <a:r>
              <a:rPr lang="fa-IR" sz="2400" dirty="0">
                <a:cs typeface="B Homa" panose="00000400000000000000" pitchFamily="2" charset="-78"/>
              </a:rPr>
              <a:t>سریع تا محله ای، دوچرخه و پیاده رو ها، اجزای این شبکه ها را تشکیل می دهند. این سیستم شطرنجی به اجتناب از تراکم در نقاط مرکزی ختم می شود. </a:t>
            </a:r>
          </a:p>
          <a:p>
            <a:pPr algn="justLow" rtl="1">
              <a:lnSpc>
                <a:spcPct val="100000"/>
              </a:lnSpc>
            </a:pPr>
            <a:r>
              <a:rPr lang="fa-IR" sz="2400" dirty="0">
                <a:cs typeface="B Homa" panose="00000400000000000000" pitchFamily="2" charset="-78"/>
              </a:rPr>
              <a:t>اصل اساسی در طراحی شبکه شهر میلتون کینز</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 آزادی حرکت </a:t>
            </a:r>
            <a:r>
              <a:rPr lang="fa-IR" sz="2400" dirty="0">
                <a:cs typeface="B Homa" panose="00000400000000000000" pitchFamily="2" charset="-78"/>
              </a:rPr>
              <a:t>بوده است. این مفهوم به معنای آزادی حرکت سریع و سهل از هر نقطه ی شهر به نقطه ی دیگری از آن است. از این طریق ساکنان به مقیاس کاملی از </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زندگی اجتماعی </a:t>
            </a:r>
            <a:r>
              <a:rPr lang="fa-IR" sz="2400" dirty="0">
                <a:cs typeface="B Homa" panose="00000400000000000000" pitchFamily="2" charset="-78"/>
              </a:rPr>
              <a:t>دست می </a:t>
            </a:r>
            <a:r>
              <a:rPr lang="fa-IR" sz="2400" dirty="0" smtClean="0">
                <a:cs typeface="B Homa" panose="00000400000000000000" pitchFamily="2" charset="-78"/>
              </a:rPr>
              <a:t>یابند.</a:t>
            </a:r>
            <a:endParaRPr lang="en-US" sz="2400" dirty="0">
              <a:cs typeface="B Homa" panose="00000400000000000000" pitchFamily="2" charset="-78"/>
            </a:endParaRPr>
          </a:p>
          <a:p>
            <a:pPr algn="justLow">
              <a:lnSpc>
                <a:spcPct val="100000"/>
              </a:lnSpc>
            </a:pP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405" y="1845733"/>
            <a:ext cx="4617719" cy="4176471"/>
          </a:xfrm>
          <a:prstGeom prst="rect">
            <a:avLst/>
          </a:prstGeom>
          <a:ln>
            <a:noFill/>
          </a:ln>
          <a:effectLst>
            <a:softEdge rad="112500"/>
          </a:effectLst>
        </p:spPr>
      </p:pic>
      <p:sp>
        <p:nvSpPr>
          <p:cNvPr id="5" name="Rectangle 4"/>
          <p:cNvSpPr/>
          <p:nvPr/>
        </p:nvSpPr>
        <p:spPr>
          <a:xfrm>
            <a:off x="9175418" y="264513"/>
            <a:ext cx="2738250" cy="830997"/>
          </a:xfrm>
          <a:prstGeom prst="rect">
            <a:avLst/>
          </a:prstGeom>
        </p:spPr>
        <p:txBody>
          <a:bodyPr wrap="none">
            <a:spAutoFit/>
          </a:bodyPr>
          <a:lstStyle/>
          <a:p>
            <a:r>
              <a:rPr lang="fa-IR" sz="4800"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rPr>
              <a:t>میلتون کینز</a:t>
            </a:r>
            <a:endParaRPr lang="en-US" sz="4800" dirty="0"/>
          </a:p>
        </p:txBody>
      </p:sp>
    </p:spTree>
    <p:extLst>
      <p:ext uri="{BB962C8B-B14F-4D97-AF65-F5344CB8AC3E}">
        <p14:creationId xmlns:p14="http://schemas.microsoft.com/office/powerpoint/2010/main" val="1889271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53225" y="2036616"/>
            <a:ext cx="4402454" cy="3832477"/>
          </a:xfrm>
        </p:spPr>
        <p:txBody>
          <a:bodyPr>
            <a:normAutofit/>
          </a:bodyPr>
          <a:lstStyle/>
          <a:p>
            <a:pPr algn="justLow" rtl="1">
              <a:lnSpc>
                <a:spcPct val="100000"/>
              </a:lnSpc>
            </a:pPr>
            <a:r>
              <a:rPr lang="fa-IR" sz="2400" dirty="0">
                <a:cs typeface="B Homa" panose="00000400000000000000" pitchFamily="2" charset="-78"/>
              </a:rPr>
              <a:t>میلتون کینز یک پدیده ی کاملا متفاوت انگلیسی است. این شهر حلقه ای است از زنجیره ای بلندی از تجربیات برنامه ریزان شهری که با حرکت ایجاد باغشهر در آغاز قرن بیستم، آغاز شد. ازآن پس، تا سالها، برنامه ریزان شهری به ایده ی ایجاد شهرهای کوچک محاط در فضای باز،وفادار ماندند.</a:t>
            </a:r>
            <a:endParaRPr lang="en-US" sz="2400" dirty="0">
              <a:cs typeface="B Homa" panose="00000400000000000000" pitchFamily="2" charset="-78"/>
            </a:endParaRPr>
          </a:p>
          <a:p>
            <a:pPr algn="justLow" rtl="1">
              <a:lnSpc>
                <a:spcPct val="100000"/>
              </a:lnSpc>
            </a:pP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2036617"/>
            <a:ext cx="5420169" cy="3497408"/>
          </a:xfrm>
          <a:prstGeom prst="rect">
            <a:avLst/>
          </a:prstGeom>
          <a:ln>
            <a:noFill/>
          </a:ln>
          <a:effectLst>
            <a:softEdge rad="112500"/>
          </a:effectLst>
        </p:spPr>
      </p:pic>
      <p:sp>
        <p:nvSpPr>
          <p:cNvPr id="5" name="Rectangle 4"/>
          <p:cNvSpPr/>
          <p:nvPr/>
        </p:nvSpPr>
        <p:spPr>
          <a:xfrm>
            <a:off x="8706187" y="432955"/>
            <a:ext cx="2738250" cy="830997"/>
          </a:xfrm>
          <a:prstGeom prst="rect">
            <a:avLst/>
          </a:prstGeom>
        </p:spPr>
        <p:txBody>
          <a:bodyPr wrap="none">
            <a:spAutoFit/>
          </a:bodyPr>
          <a:lstStyle/>
          <a:p>
            <a:r>
              <a:rPr lang="fa-IR" sz="4800"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rPr>
              <a:t>میلتون کینز</a:t>
            </a:r>
            <a:endParaRPr lang="en-US" sz="4800" dirty="0"/>
          </a:p>
        </p:txBody>
      </p:sp>
    </p:spTree>
    <p:extLst>
      <p:ext uri="{BB962C8B-B14F-4D97-AF65-F5344CB8AC3E}">
        <p14:creationId xmlns:p14="http://schemas.microsoft.com/office/powerpoint/2010/main" val="3023868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1195" y="-144379"/>
            <a:ext cx="10018713" cy="1752599"/>
          </a:xfrm>
        </p:spPr>
        <p:txBody>
          <a:bodyPr/>
          <a:lstStyle/>
          <a:p>
            <a:pPr algn="r" rtl="1"/>
            <a:r>
              <a:rPr lang="fa-IR" b="1" i="1" dirty="0" smtClean="0">
                <a:solidFill>
                  <a:schemeClr val="bg2">
                    <a:lumMod val="25000"/>
                  </a:schemeClr>
                </a:solidFill>
                <a:effectLst>
                  <a:outerShdw blurRad="38100" dist="38100" dir="2700000" algn="tl">
                    <a:srgbClr val="000000">
                      <a:alpha val="43137"/>
                    </a:srgbClr>
                  </a:outerShdw>
                </a:effectLst>
                <a:cs typeface="B Homa" panose="00000400000000000000" pitchFamily="2" charset="-78"/>
              </a:rPr>
              <a:t>ابنزر </a:t>
            </a:r>
            <a:r>
              <a:rPr lang="fa-IR"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rPr>
              <a:t>هاوارد</a:t>
            </a:r>
            <a:endParaRPr lang="en-US"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1540043" y="1737360"/>
            <a:ext cx="9615638" cy="4023360"/>
          </a:xfrm>
        </p:spPr>
        <p:txBody>
          <a:bodyPr>
            <a:noAutofit/>
          </a:bodyPr>
          <a:lstStyle/>
          <a:p>
            <a:pPr algn="justLow" rtl="1">
              <a:lnSpc>
                <a:spcPct val="100000"/>
              </a:lnSpc>
            </a:pPr>
            <a:r>
              <a:rPr lang="fa-IR" sz="2400" dirty="0" smtClean="0">
                <a:solidFill>
                  <a:schemeClr val="tx1"/>
                </a:solidFill>
                <a:cs typeface="B Homa" panose="00000400000000000000" pitchFamily="2" charset="-78"/>
              </a:rPr>
              <a:t>هاوارد در سال </a:t>
            </a:r>
            <a:r>
              <a:rPr lang="fa-IR" sz="2400" dirty="0">
                <a:solidFill>
                  <a:schemeClr val="tx1"/>
                </a:solidFill>
                <a:cs typeface="B Homa" panose="00000400000000000000" pitchFamily="2" charset="-78"/>
              </a:rPr>
              <a:t>1850 در فوراستریت لندن به دنیا آمد و </a:t>
            </a:r>
            <a:r>
              <a:rPr lang="fa-IR" sz="2400" dirty="0" smtClean="0">
                <a:solidFill>
                  <a:schemeClr val="tx1"/>
                </a:solidFill>
                <a:cs typeface="B Homa" panose="00000400000000000000" pitchFamily="2" charset="-78"/>
              </a:rPr>
              <a:t>درسال </a:t>
            </a:r>
            <a:r>
              <a:rPr lang="fa-IR" sz="2400" dirty="0">
                <a:solidFill>
                  <a:schemeClr val="tx1"/>
                </a:solidFill>
                <a:cs typeface="B Homa" panose="00000400000000000000" pitchFamily="2" charset="-78"/>
              </a:rPr>
              <a:t>1928 چشم از دنیا فرو بست. </a:t>
            </a:r>
            <a:r>
              <a:rPr lang="fa-IR" sz="2400" dirty="0" smtClean="0">
                <a:solidFill>
                  <a:schemeClr val="tx1"/>
                </a:solidFill>
                <a:cs typeface="B Homa" panose="00000400000000000000" pitchFamily="2" charset="-78"/>
              </a:rPr>
              <a:t>وی </a:t>
            </a:r>
            <a:r>
              <a:rPr lang="ar-SA" sz="2400" dirty="0" smtClean="0">
                <a:solidFill>
                  <a:schemeClr val="tx1"/>
                </a:solidFill>
                <a:latin typeface="Tahoma" pitchFamily="34" charset="0"/>
                <a:cs typeface="B Homa" panose="00000400000000000000" pitchFamily="2" charset="-78"/>
              </a:rPr>
              <a:t>دارای </a:t>
            </a:r>
            <a:r>
              <a:rPr lang="ar-SA" sz="2400" dirty="0">
                <a:solidFill>
                  <a:schemeClr val="tx1"/>
                </a:solidFill>
                <a:latin typeface="Tahoma" pitchFamily="34" charset="0"/>
                <a:cs typeface="B Homa" panose="00000400000000000000" pitchFamily="2" charset="-78"/>
              </a:rPr>
              <a:t>تحصیلات رسمی محدود </a:t>
            </a:r>
            <a:r>
              <a:rPr lang="fa-IR" sz="2400" dirty="0">
                <a:solidFill>
                  <a:schemeClr val="tx1"/>
                </a:solidFill>
                <a:latin typeface="Tahoma" pitchFamily="34" charset="0"/>
                <a:cs typeface="B Homa" panose="00000400000000000000" pitchFamily="2" charset="-78"/>
              </a:rPr>
              <a:t>بود</a:t>
            </a:r>
            <a:r>
              <a:rPr lang="en-US" sz="2400" dirty="0">
                <a:solidFill>
                  <a:schemeClr val="tx1"/>
                </a:solidFill>
                <a:latin typeface="Tahoma" pitchFamily="34" charset="0"/>
                <a:cs typeface="B Homa" panose="00000400000000000000" pitchFamily="2" charset="-78"/>
              </a:rPr>
              <a:t>.</a:t>
            </a:r>
            <a:r>
              <a:rPr lang="ar-SA" sz="2400" i="1" dirty="0">
                <a:solidFill>
                  <a:schemeClr val="tx1"/>
                </a:solidFill>
                <a:latin typeface="Tahoma" pitchFamily="34" charset="0"/>
                <a:cs typeface="B Homa" panose="00000400000000000000" pitchFamily="2" charset="-78"/>
              </a:rPr>
              <a:t> </a:t>
            </a:r>
            <a:r>
              <a:rPr lang="ar-SA" sz="2400" dirty="0">
                <a:solidFill>
                  <a:schemeClr val="tx1"/>
                </a:solidFill>
                <a:latin typeface="Tahoma" pitchFamily="34" charset="0"/>
                <a:cs typeface="B Homa" panose="00000400000000000000" pitchFamily="2" charset="-78"/>
              </a:rPr>
              <a:t>در سن</a:t>
            </a:r>
            <a:r>
              <a:rPr lang="fa-IR" sz="2400" dirty="0">
                <a:solidFill>
                  <a:schemeClr val="tx1"/>
                </a:solidFill>
                <a:latin typeface="Tahoma" pitchFamily="34" charset="0"/>
                <a:cs typeface="B Homa" panose="00000400000000000000" pitchFamily="2" charset="-78"/>
              </a:rPr>
              <a:t> 21</a:t>
            </a:r>
            <a:r>
              <a:rPr lang="ar-SA" sz="2400" dirty="0">
                <a:solidFill>
                  <a:schemeClr val="tx1"/>
                </a:solidFill>
                <a:latin typeface="Tahoma" pitchFamily="34" charset="0"/>
                <a:cs typeface="B Homa" panose="00000400000000000000" pitchFamily="2" charset="-78"/>
              </a:rPr>
              <a:t> سالگی به عنوان کشاورز به نبراسکا </a:t>
            </a:r>
            <a:r>
              <a:rPr lang="ar-SA" sz="2400" dirty="0" smtClean="0">
                <a:solidFill>
                  <a:schemeClr val="tx1"/>
                </a:solidFill>
                <a:latin typeface="Tahoma" pitchFamily="34" charset="0"/>
                <a:cs typeface="B Homa" panose="00000400000000000000" pitchFamily="2" charset="-78"/>
              </a:rPr>
              <a:t>رفت</a:t>
            </a:r>
            <a:r>
              <a:rPr lang="fa-IR" sz="2400" dirty="0" smtClean="0">
                <a:solidFill>
                  <a:schemeClr val="tx1"/>
                </a:solidFill>
                <a:latin typeface="Tahoma" pitchFamily="34" charset="0"/>
                <a:cs typeface="B Homa" panose="00000400000000000000" pitchFamily="2" charset="-78"/>
              </a:rPr>
              <a:t>.</a:t>
            </a:r>
            <a:r>
              <a:rPr lang="fa-IR" sz="2400" dirty="0">
                <a:solidFill>
                  <a:schemeClr val="tx1"/>
                </a:solidFill>
                <a:latin typeface="Tahoma" pitchFamily="34" charset="0"/>
                <a:cs typeface="B Homa" panose="00000400000000000000" pitchFamily="2" charset="-78"/>
              </a:rPr>
              <a:t> </a:t>
            </a:r>
            <a:r>
              <a:rPr lang="fa-IR" sz="2400" dirty="0" smtClean="0">
                <a:solidFill>
                  <a:schemeClr val="tx1"/>
                </a:solidFill>
                <a:latin typeface="Tahoma" pitchFamily="34" charset="0"/>
                <a:cs typeface="B Homa" panose="00000400000000000000" pitchFamily="2" charset="-78"/>
              </a:rPr>
              <a:t>او از </a:t>
            </a:r>
            <a:r>
              <a:rPr lang="ar-SA" sz="2400" dirty="0" smtClean="0">
                <a:solidFill>
                  <a:schemeClr val="tx1"/>
                </a:solidFill>
                <a:latin typeface="Tahoma" pitchFamily="34" charset="0"/>
                <a:cs typeface="B Homa" panose="00000400000000000000" pitchFamily="2" charset="-78"/>
              </a:rPr>
              <a:t>هوادار </a:t>
            </a:r>
            <a:r>
              <a:rPr lang="ar-SA" sz="2400" b="1" dirty="0">
                <a:solidFill>
                  <a:srgbClr val="C00000"/>
                </a:solidFill>
                <a:effectLst>
                  <a:outerShdw blurRad="38100" dist="38100" dir="2700000" algn="tl">
                    <a:srgbClr val="000000">
                      <a:alpha val="43137"/>
                    </a:srgbClr>
                  </a:outerShdw>
                </a:effectLst>
                <a:latin typeface="Tahoma" pitchFamily="34" charset="0"/>
                <a:cs typeface="B Homa" panose="00000400000000000000" pitchFamily="2" charset="-78"/>
              </a:rPr>
              <a:t>جنبش سوسیالیست </a:t>
            </a:r>
            <a:r>
              <a:rPr lang="ar-SA" sz="2400" dirty="0">
                <a:solidFill>
                  <a:schemeClr val="tx1"/>
                </a:solidFill>
                <a:latin typeface="Tahoma" pitchFamily="34" charset="0"/>
                <a:cs typeface="B Homa" panose="00000400000000000000" pitchFamily="2" charset="-78"/>
              </a:rPr>
              <a:t>انگلیس بودو تحت تاثیر شدید</a:t>
            </a:r>
            <a:r>
              <a:rPr lang="en-US" sz="2400" dirty="0">
                <a:solidFill>
                  <a:schemeClr val="tx1"/>
                </a:solidFill>
                <a:latin typeface="Tahoma" pitchFamily="34" charset="0"/>
                <a:cs typeface="B Homa" panose="00000400000000000000" pitchFamily="2" charset="-78"/>
              </a:rPr>
              <a:t> </a:t>
            </a:r>
            <a:r>
              <a:rPr lang="ar-SA" sz="2400" dirty="0">
                <a:solidFill>
                  <a:schemeClr val="tx1"/>
                </a:solidFill>
                <a:latin typeface="Tahoma" pitchFamily="34" charset="0"/>
                <a:cs typeface="B Homa" panose="00000400000000000000" pitchFamily="2" charset="-78"/>
              </a:rPr>
              <a:t>کتابهای(ترقی</a:t>
            </a:r>
            <a:r>
              <a:rPr lang="en-US" sz="2400" dirty="0">
                <a:solidFill>
                  <a:schemeClr val="tx1"/>
                </a:solidFill>
                <a:latin typeface="Tahoma" pitchFamily="34" charset="0"/>
                <a:cs typeface="B Homa" panose="00000400000000000000" pitchFamily="2" charset="-78"/>
              </a:rPr>
              <a:t> </a:t>
            </a:r>
            <a:r>
              <a:rPr lang="ar-SA" sz="2400" dirty="0">
                <a:solidFill>
                  <a:schemeClr val="tx1"/>
                </a:solidFill>
                <a:latin typeface="Tahoma" pitchFamily="34" charset="0"/>
                <a:cs typeface="B Homa" panose="00000400000000000000" pitchFamily="2" charset="-78"/>
              </a:rPr>
              <a:t>وفقر)هانری جورج و</a:t>
            </a:r>
            <a:r>
              <a:rPr lang="en-US" sz="2400" dirty="0">
                <a:solidFill>
                  <a:schemeClr val="tx1"/>
                </a:solidFill>
                <a:latin typeface="Tahoma" pitchFamily="34" charset="0"/>
                <a:cs typeface="B Homa" panose="00000400000000000000" pitchFamily="2" charset="-78"/>
              </a:rPr>
              <a:t>)</a:t>
            </a:r>
            <a:r>
              <a:rPr lang="ar-SA" sz="2400" dirty="0">
                <a:solidFill>
                  <a:schemeClr val="tx1"/>
                </a:solidFill>
                <a:latin typeface="Tahoma" pitchFamily="34" charset="0"/>
                <a:cs typeface="B Homa" panose="00000400000000000000" pitchFamily="2" charset="-78"/>
              </a:rPr>
              <a:t>نگاه به گذشته)ادوارد بلامی قرار گرفت وبه تحقیق در مورد مسایل و مشکلات اجتماعی </a:t>
            </a:r>
            <a:r>
              <a:rPr lang="ar-SA" sz="2400" dirty="0" smtClean="0">
                <a:solidFill>
                  <a:schemeClr val="tx1"/>
                </a:solidFill>
                <a:latin typeface="Tahoma" pitchFamily="34" charset="0"/>
                <a:cs typeface="B Homa" panose="00000400000000000000" pitchFamily="2" charset="-78"/>
              </a:rPr>
              <a:t>پرداخت</a:t>
            </a:r>
            <a:r>
              <a:rPr lang="fa-IR" sz="2400" dirty="0">
                <a:solidFill>
                  <a:schemeClr val="tx1"/>
                </a:solidFill>
                <a:latin typeface="Tahoma" pitchFamily="34" charset="0"/>
                <a:cs typeface="B Homa" panose="00000400000000000000" pitchFamily="2" charset="-78"/>
              </a:rPr>
              <a:t> </a:t>
            </a:r>
            <a:r>
              <a:rPr lang="fa-IR" sz="2400" dirty="0" smtClean="0">
                <a:solidFill>
                  <a:schemeClr val="tx1"/>
                </a:solidFill>
                <a:latin typeface="Tahoma" pitchFamily="34" charset="0"/>
                <a:cs typeface="B Homa" panose="00000400000000000000" pitchFamily="2" charset="-78"/>
              </a:rPr>
              <a:t>و </a:t>
            </a:r>
            <a:r>
              <a:rPr lang="ar-SA" sz="2400" dirty="0" smtClean="0">
                <a:solidFill>
                  <a:schemeClr val="tx1"/>
                </a:solidFill>
                <a:cs typeface="B Homa" panose="00000400000000000000" pitchFamily="2" charset="-78"/>
              </a:rPr>
              <a:t>در </a:t>
            </a:r>
            <a:r>
              <a:rPr lang="ar-SA" sz="2400" dirty="0">
                <a:solidFill>
                  <a:schemeClr val="tx1"/>
                </a:solidFill>
                <a:cs typeface="B Homa" panose="00000400000000000000" pitchFamily="2" charset="-78"/>
              </a:rPr>
              <a:t>48 سالگي (1898) كتاب خود با نام «فردا: راهي صلح آميز به سوي اصلاحي واقعي» را نوشت و اين كتاب سپس در سال 1902 دوباره با </a:t>
            </a:r>
            <a:r>
              <a:rPr lang="ar-SA" sz="2400" dirty="0" smtClean="0">
                <a:solidFill>
                  <a:schemeClr val="tx1"/>
                </a:solidFill>
                <a:cs typeface="B Homa" panose="00000400000000000000" pitchFamily="2" charset="-78"/>
              </a:rPr>
              <a:t>عنوان</a:t>
            </a:r>
            <a:r>
              <a:rPr lang="ar-SA" sz="2400" b="1" dirty="0" smtClean="0">
                <a:solidFill>
                  <a:srgbClr val="C00000"/>
                </a:solidFill>
                <a:effectLst>
                  <a:outerShdw blurRad="38100" dist="38100" dir="2700000" algn="tl">
                    <a:srgbClr val="000000">
                      <a:alpha val="43137"/>
                    </a:srgbClr>
                  </a:outerShdw>
                </a:effectLst>
                <a:cs typeface="B Homa" panose="00000400000000000000" pitchFamily="2" charset="-78"/>
              </a:rPr>
              <a:t>«باغ </a:t>
            </a:r>
            <a:r>
              <a:rPr lang="ar-SA" sz="2400" b="1" dirty="0">
                <a:solidFill>
                  <a:srgbClr val="C00000"/>
                </a:solidFill>
                <a:effectLst>
                  <a:outerShdw blurRad="38100" dist="38100" dir="2700000" algn="tl">
                    <a:srgbClr val="000000">
                      <a:alpha val="43137"/>
                    </a:srgbClr>
                  </a:outerShdw>
                </a:effectLst>
                <a:cs typeface="B Homa" panose="00000400000000000000" pitchFamily="2" charset="-78"/>
              </a:rPr>
              <a:t>شهر هاي </a:t>
            </a:r>
            <a:r>
              <a:rPr lang="ar-SA" sz="2400" b="1" dirty="0" smtClean="0">
                <a:solidFill>
                  <a:srgbClr val="C00000"/>
                </a:solidFill>
                <a:effectLst>
                  <a:outerShdw blurRad="38100" dist="38100" dir="2700000" algn="tl">
                    <a:srgbClr val="000000">
                      <a:alpha val="43137"/>
                    </a:srgbClr>
                  </a:outerShdw>
                </a:effectLst>
                <a:cs typeface="B Homa" panose="00000400000000000000" pitchFamily="2" charset="-78"/>
              </a:rPr>
              <a:t>فردا</a:t>
            </a:r>
            <a:r>
              <a:rPr lang="fa-IR" sz="2400" b="1" dirty="0" smtClean="0">
                <a:solidFill>
                  <a:srgbClr val="C00000"/>
                </a:solidFill>
                <a:effectLst>
                  <a:outerShdw blurRad="38100" dist="38100" dir="2700000" algn="tl">
                    <a:srgbClr val="000000">
                      <a:alpha val="43137"/>
                    </a:srgbClr>
                  </a:outerShdw>
                </a:effectLst>
                <a:cs typeface="B Homa" panose="00000400000000000000" pitchFamily="2" charset="-78"/>
              </a:rPr>
              <a:t>»</a:t>
            </a:r>
            <a:r>
              <a:rPr lang="en-US" sz="2400" b="1" dirty="0">
                <a:solidFill>
                  <a:srgbClr val="C00000"/>
                </a:solidFill>
                <a:effectLst>
                  <a:outerShdw blurRad="38100" dist="38100" dir="2700000" algn="tl">
                    <a:srgbClr val="000000">
                      <a:alpha val="43137"/>
                    </a:srgbClr>
                  </a:outerShdw>
                </a:effectLst>
                <a:cs typeface="B Homa" panose="00000400000000000000" pitchFamily="2" charset="-78"/>
              </a:rPr>
              <a:t> </a:t>
            </a:r>
            <a:br>
              <a:rPr lang="en-US" sz="2400" b="1" dirty="0">
                <a:solidFill>
                  <a:srgbClr val="C00000"/>
                </a:solidFill>
                <a:effectLst>
                  <a:outerShdw blurRad="38100" dist="38100" dir="2700000" algn="tl">
                    <a:srgbClr val="000000">
                      <a:alpha val="43137"/>
                    </a:srgbClr>
                  </a:outerShdw>
                </a:effectLst>
                <a:cs typeface="B Homa" panose="00000400000000000000" pitchFamily="2" charset="-78"/>
              </a:rPr>
            </a:br>
            <a:r>
              <a:rPr lang="en-US" sz="2400" b="1" dirty="0">
                <a:solidFill>
                  <a:srgbClr val="C00000"/>
                </a:solidFill>
                <a:effectLst>
                  <a:outerShdw blurRad="38100" dist="38100" dir="2700000" algn="tl">
                    <a:srgbClr val="000000">
                      <a:alpha val="43137"/>
                    </a:srgbClr>
                  </a:outerShdw>
                </a:effectLst>
                <a:cs typeface="B Homa" panose="00000400000000000000" pitchFamily="2" charset="-78"/>
              </a:rPr>
              <a:t> (Garden cities of </a:t>
            </a:r>
            <a:r>
              <a:rPr lang="en-US" sz="2400" b="1" dirty="0" smtClean="0">
                <a:solidFill>
                  <a:srgbClr val="C00000"/>
                </a:solidFill>
                <a:effectLst>
                  <a:outerShdw blurRad="38100" dist="38100" dir="2700000" algn="tl">
                    <a:srgbClr val="000000">
                      <a:alpha val="43137"/>
                    </a:srgbClr>
                  </a:outerShdw>
                </a:effectLst>
                <a:cs typeface="B Homa" panose="00000400000000000000" pitchFamily="2" charset="-78"/>
              </a:rPr>
              <a:t>tomorrow) </a:t>
            </a:r>
            <a:r>
              <a:rPr lang="ar-SA" sz="2400" dirty="0">
                <a:solidFill>
                  <a:schemeClr val="tx1"/>
                </a:solidFill>
                <a:cs typeface="B Homa" panose="00000400000000000000" pitchFamily="2" charset="-78"/>
              </a:rPr>
              <a:t>منتشر </a:t>
            </a:r>
            <a:r>
              <a:rPr lang="ar-SA" sz="2400" dirty="0" smtClean="0">
                <a:solidFill>
                  <a:schemeClr val="tx1"/>
                </a:solidFill>
                <a:cs typeface="B Homa" panose="00000400000000000000" pitchFamily="2" charset="-78"/>
              </a:rPr>
              <a:t>شد</a:t>
            </a:r>
            <a:r>
              <a:rPr lang="fa-IR" sz="2400" dirty="0" smtClean="0">
                <a:solidFill>
                  <a:schemeClr val="tx1"/>
                </a:solidFill>
                <a:cs typeface="B Homa" panose="00000400000000000000" pitchFamily="2" charset="-78"/>
              </a:rPr>
              <a:t>.</a:t>
            </a:r>
            <a:endParaRPr lang="en-US" sz="2400" dirty="0">
              <a:solidFill>
                <a:schemeClr val="tx1"/>
              </a:solidFill>
              <a:cs typeface="B Homa" panose="00000400000000000000" pitchFamily="2" charset="-78"/>
            </a:endParaRPr>
          </a:p>
          <a:p>
            <a:pPr algn="justLow" rtl="1">
              <a:lnSpc>
                <a:spcPct val="100000"/>
              </a:lnSpc>
            </a:pPr>
            <a:endParaRPr lang="en-US" sz="2400" dirty="0">
              <a:solidFill>
                <a:schemeClr val="tx1"/>
              </a:solidFill>
              <a:cs typeface="B Homa" panose="00000400000000000000" pitchFamily="2" charset="-78"/>
            </a:endParaRPr>
          </a:p>
        </p:txBody>
      </p:sp>
    </p:spTree>
    <p:extLst>
      <p:ext uri="{BB962C8B-B14F-4D97-AF65-F5344CB8AC3E}">
        <p14:creationId xmlns:p14="http://schemas.microsoft.com/office/powerpoint/2010/main" val="399952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3385" y="-336884"/>
            <a:ext cx="10018713" cy="1752599"/>
          </a:xfrm>
        </p:spPr>
        <p:txBody>
          <a:bodyPr/>
          <a:lstStyle/>
          <a:p>
            <a:pPr algn="r"/>
            <a:r>
              <a:rPr lang="fa-IR" b="1" i="1" dirty="0" smtClean="0">
                <a:solidFill>
                  <a:schemeClr val="bg2">
                    <a:lumMod val="25000"/>
                  </a:schemeClr>
                </a:solidFill>
                <a:effectLst>
                  <a:outerShdw blurRad="38100" dist="38100" dir="2700000" algn="tl">
                    <a:srgbClr val="000000">
                      <a:alpha val="43137"/>
                    </a:srgbClr>
                  </a:outerShdw>
                </a:effectLst>
                <a:cs typeface="B Homa" panose="00000400000000000000" pitchFamily="2" charset="-78"/>
              </a:rPr>
              <a:t>نتیجه گیری</a:t>
            </a:r>
            <a:endParaRPr lang="en-US"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1566513" y="2509977"/>
            <a:ext cx="10058400" cy="4023360"/>
          </a:xfrm>
        </p:spPr>
        <p:txBody>
          <a:bodyPr>
            <a:noAutofit/>
          </a:bodyPr>
          <a:lstStyle/>
          <a:p>
            <a:pPr marL="64008" lvl="0" indent="0" algn="justLow" rtl="1">
              <a:lnSpc>
                <a:spcPct val="100000"/>
              </a:lnSpc>
              <a:spcBef>
                <a:spcPct val="20000"/>
              </a:spcBef>
              <a:buClr>
                <a:schemeClr val="accent1"/>
              </a:buClr>
              <a:buSzPct val="80000"/>
              <a:buNone/>
            </a:pPr>
            <a:r>
              <a:rPr lang="ar-SA" sz="2400" dirty="0" smtClean="0">
                <a:cs typeface="B Homa" panose="00000400000000000000" pitchFamily="2" charset="-78"/>
              </a:rPr>
              <a:t>هرچند </a:t>
            </a:r>
            <a:r>
              <a:rPr lang="ar-SA" sz="2400" dirty="0">
                <a:cs typeface="B Homa" panose="00000400000000000000" pitchFamily="2" charset="-78"/>
              </a:rPr>
              <a:t>طرح هاوارد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زمینه ای بود در جهت حل و رفع مشکلات شهری</a:t>
            </a:r>
            <a:r>
              <a:rPr lang="ar-SA" sz="2400" dirty="0">
                <a:cs typeface="B Homa" panose="00000400000000000000" pitchFamily="2" charset="-78"/>
              </a:rPr>
              <a:t> اواخر قرن نوزدهم ، ولی فکر شهرهای باغ مانند با آنچه که عملاً صورت حقیقت به خود گرفت تفاوت داشت. پس از گذشت نیم قرن ،آنچه به نام شهرهای باغ </a:t>
            </a:r>
            <a:r>
              <a:rPr lang="ar-SA" sz="2400" dirty="0" smtClean="0">
                <a:cs typeface="B Homa" panose="00000400000000000000" pitchFamily="2" charset="-78"/>
              </a:rPr>
              <a:t>مانند</a:t>
            </a:r>
            <a:r>
              <a:rPr lang="fa-IR" sz="2400" dirty="0" smtClean="0">
                <a:cs typeface="B Homa" panose="00000400000000000000" pitchFamily="2" charset="-78"/>
              </a:rPr>
              <a:t> </a:t>
            </a:r>
            <a:r>
              <a:rPr lang="ar-SA" sz="2400" dirty="0" smtClean="0">
                <a:cs typeface="B Homa" panose="00000400000000000000" pitchFamily="2" charset="-78"/>
              </a:rPr>
              <a:t>ساخته </a:t>
            </a:r>
            <a:r>
              <a:rPr lang="ar-SA" sz="2400" dirty="0">
                <a:cs typeface="B Homa" panose="00000400000000000000" pitchFamily="2" charset="-78"/>
              </a:rPr>
              <a:t>می شد، محلات کوچکی بود در اطراف شهر که بر اساس سازمانهای تعاونی پایه گذاری شده بود</a:t>
            </a:r>
            <a:r>
              <a:rPr lang="ar-SA" sz="2400" dirty="0" smtClean="0">
                <a:cs typeface="B Homa" panose="00000400000000000000" pitchFamily="2" charset="-78"/>
              </a:rPr>
              <a:t>.</a:t>
            </a:r>
            <a:endParaRPr lang="fa-IR" sz="2400" dirty="0">
              <a:cs typeface="B Homa" panose="00000400000000000000" pitchFamily="2" charset="-78"/>
            </a:endParaRPr>
          </a:p>
          <a:p>
            <a:pPr marL="64008" lvl="0" indent="0" algn="justLow" rtl="1">
              <a:lnSpc>
                <a:spcPct val="100000"/>
              </a:lnSpc>
              <a:spcBef>
                <a:spcPct val="20000"/>
              </a:spcBef>
              <a:buClr>
                <a:schemeClr val="accent1"/>
              </a:buClr>
              <a:buSzPct val="80000"/>
              <a:buNone/>
            </a:pPr>
            <a:r>
              <a:rPr lang="ar-SA" sz="2400" dirty="0" smtClean="0">
                <a:cs typeface="B Homa" panose="00000400000000000000" pitchFamily="2" charset="-78"/>
              </a:rPr>
              <a:t>شهرهای </a:t>
            </a:r>
            <a:r>
              <a:rPr lang="ar-SA" sz="2400" dirty="0">
                <a:cs typeface="B Homa" panose="00000400000000000000" pitchFamily="2" charset="-78"/>
              </a:rPr>
              <a:t>باغ </a:t>
            </a:r>
            <a:r>
              <a:rPr lang="ar-SA" sz="2400" dirty="0" smtClean="0">
                <a:cs typeface="B Homa" panose="00000400000000000000" pitchFamily="2" charset="-78"/>
              </a:rPr>
              <a:t>مانند،</a:t>
            </a:r>
            <a:r>
              <a:rPr lang="fa-IR" sz="2400" dirty="0" smtClean="0">
                <a:cs typeface="B Homa" panose="00000400000000000000" pitchFamily="2" charset="-78"/>
              </a:rPr>
              <a:t> </a:t>
            </a:r>
            <a:r>
              <a:rPr lang="ar-SA" sz="2400" dirty="0" smtClean="0">
                <a:cs typeface="B Homa" panose="00000400000000000000" pitchFamily="2" charset="-78"/>
              </a:rPr>
              <a:t>به </a:t>
            </a:r>
            <a:r>
              <a:rPr lang="ar-SA" sz="2400" dirty="0">
                <a:cs typeface="B Homa" panose="00000400000000000000" pitchFamily="2" charset="-78"/>
              </a:rPr>
              <a:t>ساختن خانه های کوچک با باغچه هایی در اطراف آن محدود شده </a:t>
            </a:r>
            <a:r>
              <a:rPr lang="ar-SA" sz="2400" dirty="0" smtClean="0">
                <a:cs typeface="B Homa" panose="00000400000000000000" pitchFamily="2" charset="-78"/>
              </a:rPr>
              <a:t>بود</a:t>
            </a:r>
            <a:r>
              <a:rPr lang="fa-IR" sz="2400" dirty="0">
                <a:cs typeface="B Homa" panose="00000400000000000000" pitchFamily="2" charset="-78"/>
              </a:rPr>
              <a:t>.</a:t>
            </a:r>
            <a:r>
              <a:rPr lang="ar-SA" sz="2400" dirty="0" smtClean="0">
                <a:cs typeface="B Homa" panose="00000400000000000000" pitchFamily="2" charset="-78"/>
              </a:rPr>
              <a:t> </a:t>
            </a:r>
            <a:r>
              <a:rPr lang="ar-SA" sz="2400" dirty="0">
                <a:cs typeface="B Homa" panose="00000400000000000000" pitchFamily="2" charset="-78"/>
              </a:rPr>
              <a:t>تجربه آن را می توان به خوبی در اطراف شهر لندن که در اواخر دهه چهارم و پنجم قرن </a:t>
            </a:r>
            <a:r>
              <a:rPr lang="ar-SA" sz="2400" dirty="0" smtClean="0">
                <a:cs typeface="B Homa" panose="00000400000000000000" pitchFamily="2" charset="-78"/>
              </a:rPr>
              <a:t>حاضر</a:t>
            </a:r>
            <a:r>
              <a:rPr lang="fa-IR" sz="2400" dirty="0" smtClean="0">
                <a:cs typeface="B Homa" panose="00000400000000000000" pitchFamily="2" charset="-78"/>
              </a:rPr>
              <a:t> </a:t>
            </a:r>
            <a:r>
              <a:rPr lang="ar-SA" sz="2400" dirty="0" smtClean="0">
                <a:cs typeface="B Homa" panose="00000400000000000000" pitchFamily="2" charset="-78"/>
              </a:rPr>
              <a:t>ب</a:t>
            </a:r>
            <a:r>
              <a:rPr lang="fa-IR" sz="2400" dirty="0" smtClean="0">
                <a:cs typeface="B Homa" panose="00000400000000000000" pitchFamily="2" charset="-78"/>
              </a:rPr>
              <a:t>ه </a:t>
            </a:r>
            <a:r>
              <a:rPr lang="ar-SA" sz="2400" dirty="0" smtClean="0">
                <a:cs typeface="B Homa" panose="00000400000000000000" pitchFamily="2" charset="-78"/>
              </a:rPr>
              <a:t>وجود </a:t>
            </a:r>
            <a:r>
              <a:rPr lang="ar-SA" sz="2400" dirty="0">
                <a:cs typeface="B Homa" panose="00000400000000000000" pitchFamily="2" charset="-78"/>
              </a:rPr>
              <a:t>آمد، ملاحظه کرد طرح هاوارد به قول خود او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پیوندی بین شهر و روستا </a:t>
            </a:r>
            <a:r>
              <a:rPr lang="ar-SA" sz="2400" dirty="0">
                <a:cs typeface="B Homa" panose="00000400000000000000" pitchFamily="2" charset="-78"/>
              </a:rPr>
              <a:t>بود. وجود نظریه مخالفان و موافقان باغشهر هاورد نشان از ارزش کار </a:t>
            </a:r>
            <a:r>
              <a:rPr lang="ar-SA" sz="2400" dirty="0" smtClean="0">
                <a:cs typeface="B Homa" panose="00000400000000000000" pitchFamily="2" charset="-78"/>
              </a:rPr>
              <a:t>او</a:t>
            </a:r>
            <a:r>
              <a:rPr lang="fa-IR" sz="2400" dirty="0" smtClean="0">
                <a:cs typeface="B Homa" panose="00000400000000000000" pitchFamily="2" charset="-78"/>
              </a:rPr>
              <a:t> </a:t>
            </a:r>
            <a:r>
              <a:rPr lang="ar-SA" sz="2400" dirty="0" smtClean="0">
                <a:cs typeface="B Homa" panose="00000400000000000000" pitchFamily="2" charset="-78"/>
              </a:rPr>
              <a:t>دارد</a:t>
            </a:r>
            <a:r>
              <a:rPr lang="ar-SA" sz="2400" dirty="0">
                <a:cs typeface="B Homa" panose="00000400000000000000" pitchFamily="2" charset="-78"/>
              </a:rPr>
              <a:t>. هاوارد برای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صنعت در باغشهرها اهمیت کمی </a:t>
            </a:r>
            <a:r>
              <a:rPr lang="ar-SA" sz="2400" dirty="0">
                <a:cs typeface="B Homa" panose="00000400000000000000" pitchFamily="2" charset="-78"/>
              </a:rPr>
              <a:t>داده بود شاید یکی از دلایل موفق نبودن طرح هاوارد با توجه به اینکه شهرها به سوی صنعتی پیش می رفتند همین امر بود.  </a:t>
            </a:r>
            <a:endParaRPr lang="en-US" sz="2400" dirty="0">
              <a:cs typeface="B Homa" panose="00000400000000000000" pitchFamily="2" charset="-78"/>
            </a:endParaRPr>
          </a:p>
          <a:p>
            <a:pPr marL="64008" indent="0" algn="justLow" rtl="1">
              <a:lnSpc>
                <a:spcPct val="100000"/>
              </a:lnSpc>
              <a:spcBef>
                <a:spcPct val="20000"/>
              </a:spcBef>
              <a:buClr>
                <a:schemeClr val="accent1"/>
              </a:buClr>
              <a:buSzPct val="80000"/>
              <a:buNone/>
            </a:pPr>
            <a:r>
              <a:rPr lang="ar-SA" sz="2400" dirty="0" smtClean="0">
                <a:cs typeface="B Homa" panose="00000400000000000000" pitchFamily="2" charset="-78"/>
              </a:rPr>
              <a:t>ولی </a:t>
            </a:r>
            <a:r>
              <a:rPr lang="ar-SA" sz="2400" dirty="0">
                <a:cs typeface="B Homa" panose="00000400000000000000" pitchFamily="2" charset="-78"/>
              </a:rPr>
              <a:t>از این مطلب نمیتوان صرف نظر کرد که ایده و الگو باغ شهر هاوارد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تاثیری عمیق </a:t>
            </a:r>
            <a:r>
              <a:rPr lang="ar-SA" sz="2400" dirty="0">
                <a:cs typeface="B Homa" panose="00000400000000000000" pitchFamily="2" charset="-78"/>
              </a:rPr>
              <a:t>برتفکر ساخت شهرهای جدیدآتی گذاشت و همانطور که قبلا بیان شد می توان از هاوارد به عنوان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پدر شهرهای جدید </a:t>
            </a:r>
            <a:r>
              <a:rPr lang="fa-IR" sz="2400" dirty="0" smtClean="0">
                <a:cs typeface="B Homa" panose="00000400000000000000" pitchFamily="2" charset="-78"/>
              </a:rPr>
              <a:t>یاد کرد</a:t>
            </a:r>
            <a:r>
              <a:rPr lang="ar-SA" sz="2400" dirty="0" smtClean="0">
                <a:cs typeface="B Homa" panose="00000400000000000000" pitchFamily="2" charset="-78"/>
              </a:rPr>
              <a:t>.</a:t>
            </a:r>
            <a:endParaRPr lang="en-US" sz="2400" dirty="0">
              <a:cs typeface="B Homa" panose="00000400000000000000" pitchFamily="2" charset="-78"/>
            </a:endParaRPr>
          </a:p>
          <a:p>
            <a:pPr marL="448056" lvl="0" indent="-384048" algn="justLow" rtl="1">
              <a:lnSpc>
                <a:spcPct val="100000"/>
              </a:lnSpc>
              <a:spcBef>
                <a:spcPct val="20000"/>
              </a:spcBef>
              <a:buClr>
                <a:schemeClr val="accent1"/>
              </a:buClr>
              <a:buSzPct val="80000"/>
            </a:pPr>
            <a:endParaRPr lang="fa-IR" sz="2400" dirty="0">
              <a:cs typeface="B Homa" panose="00000400000000000000" pitchFamily="2" charset="-78"/>
            </a:endParaRPr>
          </a:p>
          <a:p>
            <a:pPr marL="448056" lvl="0" indent="-384048" algn="justLow" rtl="1">
              <a:lnSpc>
                <a:spcPct val="100000"/>
              </a:lnSpc>
              <a:spcBef>
                <a:spcPct val="20000"/>
              </a:spcBef>
              <a:buClr>
                <a:schemeClr val="accent1"/>
              </a:buClr>
              <a:buSzPct val="80000"/>
            </a:pPr>
            <a:endParaRPr lang="fa-IR" sz="2400" dirty="0">
              <a:solidFill>
                <a:srgbClr val="E79D4B"/>
              </a:solidFill>
              <a:latin typeface="Tahoma" pitchFamily="34" charset="0"/>
              <a:cs typeface="B Homa" panose="00000400000000000000" pitchFamily="2" charset="-78"/>
            </a:endParaRPr>
          </a:p>
          <a:p>
            <a:pPr marL="448056" lvl="0" indent="-384048" algn="justLow" rtl="1">
              <a:lnSpc>
                <a:spcPct val="100000"/>
              </a:lnSpc>
              <a:spcBef>
                <a:spcPct val="20000"/>
              </a:spcBef>
              <a:spcAft>
                <a:spcPts val="0"/>
              </a:spcAft>
              <a:buSzPct val="80000"/>
              <a:buNone/>
              <a:defRPr/>
            </a:pPr>
            <a:r>
              <a:rPr lang="fa-IR" sz="2400" dirty="0">
                <a:solidFill>
                  <a:schemeClr val="tx1"/>
                </a:solidFill>
                <a:cs typeface="B Homa" panose="00000400000000000000" pitchFamily="2" charset="-78"/>
              </a:rPr>
              <a:t>  </a:t>
            </a:r>
            <a:endParaRPr lang="en-US" sz="2400" dirty="0">
              <a:cs typeface="B Homa" panose="00000400000000000000" pitchFamily="2" charset="-78"/>
            </a:endParaRPr>
          </a:p>
        </p:txBody>
      </p:sp>
    </p:spTree>
    <p:extLst>
      <p:ext uri="{BB962C8B-B14F-4D97-AF65-F5344CB8AC3E}">
        <p14:creationId xmlns:p14="http://schemas.microsoft.com/office/powerpoint/2010/main" val="3929769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2754" y="168442"/>
            <a:ext cx="10018713" cy="1752599"/>
          </a:xfrm>
        </p:spPr>
        <p:txBody>
          <a:bodyPr/>
          <a:lstStyle/>
          <a:p>
            <a:pPr algn="r" rtl="1"/>
            <a:r>
              <a:rPr lang="fa-IR" b="1" i="1" dirty="0">
                <a:effectLst>
                  <a:outerShdw blurRad="38100" dist="38100" dir="2700000" algn="tl">
                    <a:srgbClr val="000000">
                      <a:alpha val="43137"/>
                    </a:srgbClr>
                  </a:outerShdw>
                </a:effectLst>
                <a:cs typeface="B Homa" panose="00000400000000000000" pitchFamily="2" charset="-78"/>
              </a:rPr>
              <a:t>هاوارد و ایده باغ شهر </a:t>
            </a:r>
            <a:endParaRPr lang="en-US" b="1" i="1" dirty="0">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1484310" y="2310063"/>
            <a:ext cx="10187157" cy="3481137"/>
          </a:xfrm>
        </p:spPr>
        <p:txBody>
          <a:bodyPr>
            <a:noAutofit/>
          </a:bodyPr>
          <a:lstStyle/>
          <a:p>
            <a:pPr algn="justLow" rtl="1">
              <a:lnSpc>
                <a:spcPct val="170000"/>
              </a:lnSpc>
            </a:pPr>
            <a:r>
              <a:rPr lang="fa-IR" sz="2000" dirty="0" smtClean="0">
                <a:cs typeface="B Homa" panose="00000400000000000000" pitchFamily="2" charset="-78"/>
              </a:rPr>
              <a:t>هاوارد </a:t>
            </a:r>
            <a:r>
              <a:rPr lang="ar-SA" sz="2000" dirty="0" smtClean="0">
                <a:cs typeface="B Homa" panose="00000400000000000000" pitchFamily="2" charset="-78"/>
              </a:rPr>
              <a:t>زماني </a:t>
            </a:r>
            <a:r>
              <a:rPr lang="ar-SA" sz="2000" dirty="0">
                <a:cs typeface="B Homa" panose="00000400000000000000" pitchFamily="2" charset="-78"/>
              </a:rPr>
              <a:t>كه ايده باغ شهر را مطرح كرد توانست بخش خصوصي را به احداث دو باغ شهر در اطراف لندن متقاعد كند طوري كه فقط يكي از آنها به خاطر رعايت كامل 10 ويژگي ارائه شده از سوي هاوارد، توانست به شهرت جهاني دست پيدا كند. مبتكر باغ شهر اولين شرط ايجاد چنين مجموعه شهري را </a:t>
            </a:r>
            <a:r>
              <a:rPr lang="ar-SA" sz="2000" dirty="0">
                <a:solidFill>
                  <a:srgbClr val="C00000"/>
                </a:solidFill>
                <a:cs typeface="B Homa" panose="00000400000000000000" pitchFamily="2" charset="-78"/>
              </a:rPr>
              <a:t>رعايت حداقل 50 كيلومتر فاصله از شهر</a:t>
            </a:r>
            <a:r>
              <a:rPr lang="ar-SA" sz="2000" dirty="0">
                <a:cs typeface="B Homa" panose="00000400000000000000" pitchFamily="2" charset="-78"/>
              </a:rPr>
              <a:t> اصلي عنوان مي كند و در عين حال بر استقلال كامل باغ شهر به شكلي كه كار و سكونت توام براي ساكنان برقرار باشد، تاكيد كرده است. باغ شهر طبق تعريف انگليسي آن بايد </a:t>
            </a:r>
            <a:r>
              <a:rPr lang="ar-SA" sz="2000" dirty="0">
                <a:solidFill>
                  <a:srgbClr val="C00000"/>
                </a:solidFill>
                <a:effectLst>
                  <a:outerShdw blurRad="38100" dist="38100" dir="2700000" algn="tl">
                    <a:srgbClr val="000000">
                      <a:alpha val="43137"/>
                    </a:srgbClr>
                  </a:outerShdw>
                </a:effectLst>
                <a:cs typeface="B Homa" panose="00000400000000000000" pitchFamily="2" charset="-78"/>
              </a:rPr>
              <a:t>توسط كمربند سبز احاطه </a:t>
            </a:r>
            <a:r>
              <a:rPr lang="ar-SA" sz="2000" dirty="0">
                <a:cs typeface="B Homa" panose="00000400000000000000" pitchFamily="2" charset="-78"/>
              </a:rPr>
              <a:t>شود و </a:t>
            </a:r>
            <a:r>
              <a:rPr lang="ar-SA" sz="2000" dirty="0">
                <a:solidFill>
                  <a:srgbClr val="C00000"/>
                </a:solidFill>
                <a:effectLst>
                  <a:outerShdw blurRad="38100" dist="38100" dir="2700000" algn="tl">
                    <a:srgbClr val="000000">
                      <a:alpha val="43137"/>
                    </a:srgbClr>
                  </a:outerShdw>
                </a:effectLst>
                <a:cs typeface="B Homa" panose="00000400000000000000" pitchFamily="2" charset="-78"/>
              </a:rPr>
              <a:t>750 متر مربع زمين در اختيار هر عضو خانواده </a:t>
            </a:r>
            <a:r>
              <a:rPr lang="ar-SA" sz="2000" dirty="0">
                <a:cs typeface="B Homa" panose="00000400000000000000" pitchFamily="2" charset="-78"/>
              </a:rPr>
              <a:t>قرار دهد</a:t>
            </a:r>
            <a:r>
              <a:rPr lang="en-US" sz="2000" dirty="0" smtClean="0">
                <a:cs typeface="B Homa" panose="00000400000000000000" pitchFamily="2" charset="-78"/>
              </a:rPr>
              <a:t>.</a:t>
            </a:r>
            <a:endParaRPr lang="fa-IR" sz="2000" dirty="0" smtClean="0">
              <a:cs typeface="B Homa" panose="00000400000000000000" pitchFamily="2" charset="-78"/>
            </a:endParaRPr>
          </a:p>
          <a:p>
            <a:pPr algn="justLow" rtl="1">
              <a:lnSpc>
                <a:spcPct val="170000"/>
              </a:lnSpc>
            </a:pPr>
            <a:r>
              <a:rPr lang="ar-SA" sz="2000" dirty="0" smtClean="0">
                <a:cs typeface="B Homa" panose="00000400000000000000" pitchFamily="2" charset="-78"/>
              </a:rPr>
              <a:t>همچنين </a:t>
            </a:r>
            <a:r>
              <a:rPr lang="ar-SA" sz="2000" dirty="0">
                <a:cs typeface="B Homa" panose="00000400000000000000" pitchFamily="2" charset="-78"/>
              </a:rPr>
              <a:t>شرط بقاي باغ شهر سرمايه گذاري بخش خصوصي – بدون حضور دولت- عنوان شده به گونه اي كه زمين ها ابتدا توسط شركت تاسيس كننده باغ شهر خريداري و سپس به صورت اجاره داري به ساكنان واگذار شود</a:t>
            </a:r>
            <a:r>
              <a:rPr lang="en-US" sz="2000" dirty="0">
                <a:cs typeface="B Homa" panose="00000400000000000000" pitchFamily="2" charset="-78"/>
              </a:rPr>
              <a:t>.</a:t>
            </a:r>
          </a:p>
        </p:txBody>
      </p:sp>
    </p:spTree>
    <p:extLst>
      <p:ext uri="{BB962C8B-B14F-4D97-AF65-F5344CB8AC3E}">
        <p14:creationId xmlns:p14="http://schemas.microsoft.com/office/powerpoint/2010/main" val="2166547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2595" y="-304800"/>
            <a:ext cx="10018713" cy="1752599"/>
          </a:xfrm>
        </p:spPr>
        <p:txBody>
          <a:bodyPr/>
          <a:lstStyle/>
          <a:p>
            <a:pPr algn="r" rtl="1"/>
            <a:r>
              <a:rPr lang="ar-SA" b="1" i="1" dirty="0">
                <a:solidFill>
                  <a:schemeClr val="bg2">
                    <a:lumMod val="25000"/>
                  </a:schemeClr>
                </a:solidFill>
                <a:effectLst>
                  <a:outerShdw blurRad="38100" dist="38100" dir="2700000" algn="tl">
                    <a:srgbClr val="000000">
                      <a:alpha val="43137"/>
                    </a:srgbClr>
                  </a:outerShdw>
                </a:effectLst>
                <a:cs typeface="B Yekan" panose="00000400000000000000" pitchFamily="2" charset="-78"/>
              </a:rPr>
              <a:t>باغ شهر براي مردمان شاد</a:t>
            </a:r>
            <a:endParaRPr lang="en-US" i="1" dirty="0">
              <a:solidFill>
                <a:schemeClr val="bg2">
                  <a:lumMod val="25000"/>
                </a:schemeClr>
              </a:solidFill>
              <a:effectLst>
                <a:outerShdw blurRad="38100" dist="38100" dir="2700000" algn="tl">
                  <a:srgbClr val="000000">
                    <a:alpha val="43137"/>
                  </a:srgbClr>
                </a:outerShdw>
              </a:effectLst>
              <a:cs typeface="B Yekan" panose="00000400000000000000" pitchFamily="2" charset="-78"/>
            </a:endParaRPr>
          </a:p>
        </p:txBody>
      </p:sp>
      <p:sp>
        <p:nvSpPr>
          <p:cNvPr id="3" name="Content Placeholder 2"/>
          <p:cNvSpPr>
            <a:spLocks noGrp="1"/>
          </p:cNvSpPr>
          <p:nvPr>
            <p:ph idx="1"/>
          </p:nvPr>
        </p:nvSpPr>
        <p:spPr>
          <a:xfrm>
            <a:off x="1521316" y="1532020"/>
            <a:ext cx="10161270" cy="4181476"/>
          </a:xfrm>
        </p:spPr>
        <p:txBody>
          <a:bodyPr>
            <a:noAutofit/>
          </a:bodyPr>
          <a:lstStyle/>
          <a:p>
            <a:pPr algn="justLow" rtl="1"/>
            <a:endParaRPr lang="fa-IR" sz="2400" dirty="0">
              <a:cs typeface="B Homa" panose="00000400000000000000" pitchFamily="2" charset="-78"/>
            </a:endParaRPr>
          </a:p>
          <a:p>
            <a:pPr algn="justLow" rtl="1"/>
            <a:r>
              <a:rPr lang="en-US" sz="2400" dirty="0">
                <a:cs typeface="B Homa" panose="00000400000000000000" pitchFamily="2" charset="-78"/>
              </a:rPr>
              <a:t> </a:t>
            </a:r>
            <a:r>
              <a:rPr lang="fa-IR" sz="2400" dirty="0">
                <a:cs typeface="B Homa" panose="00000400000000000000" pitchFamily="2" charset="-78"/>
              </a:rPr>
              <a:t>«</a:t>
            </a:r>
            <a:r>
              <a:rPr lang="ar-SA" sz="2400" dirty="0" smtClean="0">
                <a:cs typeface="B Homa" panose="00000400000000000000" pitchFamily="2" charset="-78"/>
              </a:rPr>
              <a:t>باغ </a:t>
            </a:r>
            <a:r>
              <a:rPr lang="ar-SA" sz="2400" dirty="0">
                <a:cs typeface="B Homa" panose="00000400000000000000" pitchFamily="2" charset="-78"/>
              </a:rPr>
              <a:t>شهر، شهري است كه طراحي شده تا براي ساكنانش زندگي و شرايط كاري سالمي فراهم كند. اندازه آن بايد تنها به قدري كه براي بسط كامل حيات اجتماعي كافي است، بزرگ باشد. كمربندي روستايي، باغ شهر را درون خود مي گيرد. زمين هاي آن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املاك عمومي </a:t>
            </a:r>
            <a:r>
              <a:rPr lang="ar-SA" sz="2400" dirty="0" smtClean="0">
                <a:cs typeface="B Homa" panose="00000400000000000000" pitchFamily="2" charset="-78"/>
              </a:rPr>
              <a:t>اند، </a:t>
            </a:r>
            <a:r>
              <a:rPr lang="ar-SA" sz="2400" dirty="0">
                <a:cs typeface="B Homa" panose="00000400000000000000" pitchFamily="2" charset="-78"/>
              </a:rPr>
              <a:t>به نمايندگي از جامعه ساكنان آن اداره مي شوند.» اين توصيفي از باغ شهر است كه </a:t>
            </a:r>
            <a:r>
              <a:rPr lang="ar-SA" sz="2400" dirty="0" smtClean="0">
                <a:cs typeface="B Homa" panose="00000400000000000000" pitchFamily="2" charset="-78"/>
              </a:rPr>
              <a:t>هاوارد تحت </a:t>
            </a:r>
            <a:r>
              <a:rPr lang="ar-SA" sz="2400" dirty="0">
                <a:cs typeface="B Homa" panose="00000400000000000000" pitchFamily="2" charset="-78"/>
              </a:rPr>
              <a:t>تاثير ديد گاهي آرمان شهر گرايانه درباره شهر هاي آينده و با اثر گيري از انديشه هاي سوسياليستي ارائه داد؛ هر چند برخي معتقدند كه او سوسياليست نبوده و نقش مهمي براي دولت مركزي در اين ميان در نظر نمي گرفته </a:t>
            </a:r>
            <a:r>
              <a:rPr lang="ar-SA" sz="2400" dirty="0" smtClean="0">
                <a:cs typeface="B Homa" panose="00000400000000000000" pitchFamily="2" charset="-78"/>
              </a:rPr>
              <a:t>است.</a:t>
            </a:r>
            <a:r>
              <a:rPr lang="fa-IR" sz="2400" dirty="0" smtClean="0">
                <a:cs typeface="B Homa" panose="00000400000000000000" pitchFamily="2" charset="-78"/>
              </a:rPr>
              <a:t> </a:t>
            </a:r>
            <a:r>
              <a:rPr lang="ar-SA" sz="2400" dirty="0" smtClean="0">
                <a:cs typeface="B Homa" panose="00000400000000000000" pitchFamily="2" charset="-78"/>
              </a:rPr>
              <a:t>هدف </a:t>
            </a:r>
            <a:r>
              <a:rPr lang="ar-SA" sz="2400" dirty="0">
                <a:cs typeface="B Homa" panose="00000400000000000000" pitchFamily="2" charset="-78"/>
              </a:rPr>
              <a:t>اين بود كه باغ شهر ها مناطقي مستقل و خود كفا باشند كه نقشه شان از قبل كشيده شده و مزاياي شهر و روستا را با هم در خود داشته باشند، زمان لازم براي رفت و آمد ميان خانه و محل كار در آنها اندك باشد، اشتغال محلي در آنها بالاباشد، از آب و هوايي مطبوع برخوردار باشند، «كمر بند هاي سبز» (پارك ها) احاطه شان كنند و مناطق مسكوني، صنعتي و كشاورزي متناسبي را در خود داشته باشند و به قول خود هاوارد، «مردماني شاد» در آنها زندگي كنند و در عين حال با ساخت آنها از طبيعت محافظت شود</a:t>
            </a:r>
            <a:r>
              <a:rPr lang="en-US" sz="2400" dirty="0">
                <a:cs typeface="B Homa" panose="00000400000000000000" pitchFamily="2" charset="-78"/>
              </a:rPr>
              <a:t>.</a:t>
            </a:r>
            <a:br>
              <a:rPr lang="en-US" sz="2400" dirty="0">
                <a:cs typeface="B Homa" panose="00000400000000000000" pitchFamily="2" charset="-78"/>
              </a:rPr>
            </a:br>
            <a:endParaRPr lang="en-US" sz="2400" dirty="0">
              <a:cs typeface="B Homa" panose="00000400000000000000" pitchFamily="2" charset="-78"/>
            </a:endParaRPr>
          </a:p>
        </p:txBody>
      </p:sp>
    </p:spTree>
    <p:extLst>
      <p:ext uri="{BB962C8B-B14F-4D97-AF65-F5344CB8AC3E}">
        <p14:creationId xmlns:p14="http://schemas.microsoft.com/office/powerpoint/2010/main" val="3100498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etchworth4.gif"/>
          <p:cNvPicPr>
            <a:picLocks noChangeAspect="1"/>
          </p:cNvPicPr>
          <p:nvPr/>
        </p:nvPicPr>
        <p:blipFill>
          <a:blip r:embed="rId2" cstate="print"/>
          <a:stretch>
            <a:fillRect/>
          </a:stretch>
        </p:blipFill>
        <p:spPr>
          <a:xfrm>
            <a:off x="1190626" y="1411478"/>
            <a:ext cx="6772274" cy="4574648"/>
          </a:xfrm>
          <a:prstGeom prst="rect">
            <a:avLst/>
          </a:prstGeom>
          <a:ln>
            <a:noFill/>
          </a:ln>
          <a:effectLst>
            <a:softEdge rad="112500"/>
          </a:effectLst>
        </p:spPr>
      </p:pic>
      <p:sp>
        <p:nvSpPr>
          <p:cNvPr id="3" name="TextBox 2"/>
          <p:cNvSpPr txBox="1"/>
          <p:nvPr/>
        </p:nvSpPr>
        <p:spPr>
          <a:xfrm>
            <a:off x="9509459" y="1664141"/>
            <a:ext cx="2895600" cy="830997"/>
          </a:xfrm>
          <a:prstGeom prst="rect">
            <a:avLst/>
          </a:prstGeom>
          <a:noFill/>
        </p:spPr>
        <p:txBody>
          <a:bodyPr wrap="square" rtlCol="0">
            <a:spAutoFit/>
          </a:bodyPr>
          <a:lstStyle/>
          <a:p>
            <a:r>
              <a:rPr lang="fa-IR" sz="4800" b="1" i="1" dirty="0" smtClean="0">
                <a:solidFill>
                  <a:schemeClr val="bg2">
                    <a:lumMod val="25000"/>
                  </a:schemeClr>
                </a:solidFill>
                <a:effectLst>
                  <a:outerShdw blurRad="38100" dist="38100" dir="2700000" algn="tl">
                    <a:srgbClr val="000000">
                      <a:alpha val="43137"/>
                    </a:srgbClr>
                  </a:outerShdw>
                </a:effectLst>
                <a:cs typeface="B Homa" panose="00000400000000000000" pitchFamily="2" charset="-78"/>
              </a:rPr>
              <a:t>لچ ورث</a:t>
            </a:r>
            <a:endParaRPr lang="en-US" sz="4800"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endParaRPr>
          </a:p>
        </p:txBody>
      </p:sp>
      <p:sp>
        <p:nvSpPr>
          <p:cNvPr id="4" name="Rectangle 3"/>
          <p:cNvSpPr/>
          <p:nvPr/>
        </p:nvSpPr>
        <p:spPr>
          <a:xfrm>
            <a:off x="5724351" y="351881"/>
            <a:ext cx="5707012" cy="830997"/>
          </a:xfrm>
          <a:prstGeom prst="rect">
            <a:avLst/>
          </a:prstGeom>
        </p:spPr>
        <p:txBody>
          <a:bodyPr wrap="none">
            <a:spAutoFit/>
          </a:bodyPr>
          <a:lstStyle/>
          <a:p>
            <a:r>
              <a:rPr lang="fa-IR" sz="4800"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rPr>
              <a:t>معرفی باغ شهرهای نمونه</a:t>
            </a:r>
            <a:endParaRPr lang="en-US" sz="4800" dirty="0"/>
          </a:p>
        </p:txBody>
      </p:sp>
    </p:spTree>
    <p:extLst>
      <p:ext uri="{BB962C8B-B14F-4D97-AF65-F5344CB8AC3E}">
        <p14:creationId xmlns:p14="http://schemas.microsoft.com/office/powerpoint/2010/main" val="408292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3525" y="1503581"/>
            <a:ext cx="6096000" cy="4893647"/>
          </a:xfrm>
          <a:prstGeom prst="rect">
            <a:avLst/>
          </a:prstGeom>
        </p:spPr>
        <p:txBody>
          <a:bodyPr>
            <a:spAutoFit/>
          </a:bodyPr>
          <a:lstStyle/>
          <a:p>
            <a:pPr algn="justLow" rtl="1">
              <a:lnSpc>
                <a:spcPct val="100000"/>
              </a:lnSpc>
            </a:pPr>
            <a:r>
              <a:rPr lang="ar-SA" sz="2400" dirty="0" smtClean="0">
                <a:solidFill>
                  <a:srgbClr val="C00000"/>
                </a:solidFill>
                <a:effectLst>
                  <a:outerShdw blurRad="38100" dist="38100" dir="2700000" algn="tl">
                    <a:srgbClr val="000000">
                      <a:alpha val="43137"/>
                    </a:srgbClr>
                  </a:outerShdw>
                </a:effectLst>
                <a:cs typeface="B Homa" panose="00000400000000000000" pitchFamily="2" charset="-78"/>
              </a:rPr>
              <a:t>نخستین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باغشهر</a:t>
            </a:r>
            <a:r>
              <a:rPr lang="fa-IR" sz="2400" dirty="0">
                <a:cs typeface="B Homa" panose="00000400000000000000" pitchFamily="2" charset="-78"/>
              </a:rPr>
              <a:t>که ساختن آن </a:t>
            </a:r>
            <a:r>
              <a:rPr lang="ar-SA" sz="2400" dirty="0">
                <a:cs typeface="B Homa" panose="00000400000000000000" pitchFamily="2" charset="-78"/>
              </a:rPr>
              <a:t>در سال 1904</a:t>
            </a:r>
            <a:r>
              <a:rPr lang="fa-IR" sz="2400" dirty="0">
                <a:cs typeface="B Homa" panose="00000400000000000000" pitchFamily="2" charset="-78"/>
              </a:rPr>
              <a:t>آغاز شد، به گونه ای قابل ملاحظه با </a:t>
            </a:r>
            <a:r>
              <a:rPr lang="fa-IR" sz="2400" dirty="0">
                <a:solidFill>
                  <a:srgbClr val="C00000"/>
                </a:solidFill>
                <a:effectLst>
                  <a:outerShdw blurRad="38100" dist="38100" dir="2700000" algn="tl">
                    <a:srgbClr val="000000">
                      <a:alpha val="43137"/>
                    </a:srgbClr>
                  </a:outerShdw>
                </a:effectLst>
                <a:cs typeface="B Homa" panose="00000400000000000000" pitchFamily="2" charset="-78"/>
              </a:rPr>
              <a:t>اندیشه اصلی تفاوت داشت</a:t>
            </a:r>
            <a:r>
              <a:rPr lang="fa-IR" sz="2400" dirty="0">
                <a:cs typeface="B Homa" panose="00000400000000000000" pitchFamily="2" charset="-78"/>
              </a:rPr>
              <a:t>.</a:t>
            </a:r>
            <a:r>
              <a:rPr lang="ar-SA" sz="2400" dirty="0">
                <a:cs typeface="B Homa" panose="00000400000000000000" pitchFamily="2" charset="-78"/>
              </a:rPr>
              <a:t> </a:t>
            </a:r>
            <a:r>
              <a:rPr lang="fa-IR" sz="2400" dirty="0">
                <a:cs typeface="B Homa" panose="00000400000000000000" pitchFamily="2" charset="-78"/>
              </a:rPr>
              <a:t> لچ ورث </a:t>
            </a:r>
            <a:r>
              <a:rPr lang="ar-SA" sz="2400" dirty="0">
                <a:cs typeface="B Homa" panose="00000400000000000000" pitchFamily="2" charset="-78"/>
              </a:rPr>
              <a:t>به فاصله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35 مایلی لندن </a:t>
            </a:r>
            <a:r>
              <a:rPr lang="fa-IR" sz="2400" dirty="0">
                <a:cs typeface="B Homa" panose="00000400000000000000" pitchFamily="2" charset="-78"/>
              </a:rPr>
              <a:t>قرار داشت </a:t>
            </a:r>
            <a:r>
              <a:rPr lang="ar-SA" sz="2400" dirty="0">
                <a:cs typeface="B Homa" panose="00000400000000000000" pitchFamily="2" charset="-78"/>
              </a:rPr>
              <a:t>که می بایست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33 هزار نفر </a:t>
            </a:r>
            <a:r>
              <a:rPr lang="ar-SA" sz="2400" dirty="0">
                <a:cs typeface="B Homa" panose="00000400000000000000" pitchFamily="2" charset="-78"/>
              </a:rPr>
              <a:t>را در خود جای دهد.</a:t>
            </a:r>
            <a:r>
              <a:rPr lang="fa-IR" sz="2400" dirty="0">
                <a:cs typeface="B Homa" panose="00000400000000000000" pitchFamily="2" charset="-78"/>
              </a:rPr>
              <a:t> </a:t>
            </a:r>
            <a:r>
              <a:rPr lang="ar-SA" sz="2400" dirty="0">
                <a:cs typeface="B Homa" panose="00000400000000000000" pitchFamily="2" charset="-78"/>
              </a:rPr>
              <a:t>به کندی توسعه یافت چنانکه تا آغاز جنگ جهانی اول (1914)فقط نه هزار نفر جمعیت پیدا کرد دو طراح این شهر ((یوین))و((پارکر)) می باشند</a:t>
            </a:r>
            <a:r>
              <a:rPr lang="fa-IR" sz="2400" dirty="0">
                <a:cs typeface="B Homa" panose="00000400000000000000" pitchFamily="2" charset="-78"/>
              </a:rPr>
              <a:t>.</a:t>
            </a:r>
            <a:r>
              <a:rPr lang="ar-SA" sz="2400" dirty="0">
                <a:cs typeface="B Homa" panose="00000400000000000000" pitchFamily="2" charset="-78"/>
              </a:rPr>
              <a:t> راه آهنی که از غرب به شرق می رود و دره ای که عمود برآن قرار دارد ،شهر را به چهار بخش تقسیم می کند</a:t>
            </a:r>
            <a:r>
              <a:rPr lang="fa-IR" sz="2400" dirty="0">
                <a:cs typeface="B Homa" panose="00000400000000000000" pitchFamily="2" charset="-78"/>
              </a:rPr>
              <a:t>.</a:t>
            </a:r>
            <a:r>
              <a:rPr lang="ar-SA" sz="2400" dirty="0">
                <a:cs typeface="B Homa" panose="00000400000000000000" pitchFamily="2" charset="-78"/>
              </a:rPr>
              <a:t> هرکدام از این بخشها تجهیزات و تأسیسات مختص به خود را دارا هستند</a:t>
            </a:r>
            <a:r>
              <a:rPr lang="ar-SA" sz="2400" dirty="0" smtClean="0">
                <a:cs typeface="B Homa" panose="00000400000000000000" pitchFamily="2" charset="-78"/>
              </a:rPr>
              <a:t>.</a:t>
            </a:r>
            <a:r>
              <a:rPr lang="fa-IR" sz="2400" dirty="0" smtClean="0">
                <a:cs typeface="B Homa" panose="00000400000000000000" pitchFamily="2" charset="-78"/>
              </a:rPr>
              <a:t> </a:t>
            </a:r>
            <a:r>
              <a:rPr lang="ar-SA" sz="2400" dirty="0" smtClean="0">
                <a:cs typeface="B Homa" panose="00000400000000000000" pitchFamily="2" charset="-78"/>
              </a:rPr>
              <a:t>مرکز </a:t>
            </a:r>
            <a:r>
              <a:rPr lang="ar-SA" sz="2400" dirty="0">
                <a:cs typeface="B Homa" panose="00000400000000000000" pitchFamily="2" charset="-78"/>
              </a:rPr>
              <a:t>مجموعه در بخش جنوب غربی نزدیک ایستگاه راه آهن قرار دارد. به این ترتیب لچ ورث یکی از نخستین نمونه های شهر با ساختاری متشکل از((واحد های همسایگی)) است.</a:t>
            </a:r>
            <a:endParaRPr lang="en-US" sz="2400" dirty="0">
              <a:cs typeface="B Homa" panose="00000400000000000000" pitchFamily="2" charset="-78"/>
            </a:endParaRPr>
          </a:p>
        </p:txBody>
      </p:sp>
      <p:pic>
        <p:nvPicPr>
          <p:cNvPr id="4" name="Picture 3" descr="13.jpg"/>
          <p:cNvPicPr>
            <a:picLocks noChangeAspect="1"/>
          </p:cNvPicPr>
          <p:nvPr/>
        </p:nvPicPr>
        <p:blipFill>
          <a:blip r:embed="rId2" cstate="print">
            <a:duotone>
              <a:prstClr val="black"/>
              <a:srgbClr val="D9C3A5">
                <a:tint val="50000"/>
                <a:satMod val="180000"/>
              </a:srgbClr>
            </a:duotone>
          </a:blip>
          <a:stretch>
            <a:fillRect/>
          </a:stretch>
        </p:blipFill>
        <p:spPr>
          <a:xfrm>
            <a:off x="335280" y="1867793"/>
            <a:ext cx="4833170" cy="3630394"/>
          </a:xfrm>
          <a:prstGeom prst="rect">
            <a:avLst/>
          </a:prstGeom>
          <a:ln>
            <a:noFill/>
          </a:ln>
          <a:effectLst>
            <a:softEdge rad="112500"/>
          </a:effectLst>
        </p:spPr>
      </p:pic>
      <p:sp>
        <p:nvSpPr>
          <p:cNvPr id="5" name="Rectangle 4"/>
          <p:cNvSpPr/>
          <p:nvPr/>
        </p:nvSpPr>
        <p:spPr>
          <a:xfrm>
            <a:off x="9573434" y="539234"/>
            <a:ext cx="1770036" cy="830997"/>
          </a:xfrm>
          <a:prstGeom prst="rect">
            <a:avLst/>
          </a:prstGeom>
        </p:spPr>
        <p:txBody>
          <a:bodyPr wrap="none">
            <a:spAutoFit/>
          </a:bodyPr>
          <a:lstStyle/>
          <a:p>
            <a:pPr algn="justLow" rtl="1">
              <a:lnSpc>
                <a:spcPct val="100000"/>
              </a:lnSpc>
            </a:pPr>
            <a:r>
              <a:rPr lang="fa-IR" sz="4800" b="1" i="1" dirty="0">
                <a:effectLst>
                  <a:outerShdw blurRad="38100" dist="38100" dir="2700000" algn="tl">
                    <a:srgbClr val="000000">
                      <a:alpha val="43137"/>
                    </a:srgbClr>
                  </a:outerShdw>
                </a:effectLst>
                <a:cs typeface="B Homa" panose="00000400000000000000" pitchFamily="2" charset="-78"/>
              </a:rPr>
              <a:t>لچ ورث</a:t>
            </a:r>
            <a:endParaRPr lang="en-US" sz="4800" b="1" i="1" dirty="0">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2838278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205" y="299085"/>
            <a:ext cx="3627120" cy="5839666"/>
          </a:xfrm>
          <a:prstGeom prst="rect">
            <a:avLst/>
          </a:prstGeom>
          <a:ln>
            <a:noFill/>
          </a:ln>
          <a:effectLst>
            <a:softEdge rad="112500"/>
          </a:effectLst>
        </p:spPr>
      </p:pic>
      <p:sp>
        <p:nvSpPr>
          <p:cNvPr id="3" name="Rectangle 2"/>
          <p:cNvSpPr/>
          <p:nvPr/>
        </p:nvSpPr>
        <p:spPr>
          <a:xfrm>
            <a:off x="9516309" y="682109"/>
            <a:ext cx="1770036" cy="830997"/>
          </a:xfrm>
          <a:prstGeom prst="rect">
            <a:avLst/>
          </a:prstGeom>
        </p:spPr>
        <p:txBody>
          <a:bodyPr wrap="none">
            <a:spAutoFit/>
          </a:bodyPr>
          <a:lstStyle/>
          <a:p>
            <a:r>
              <a:rPr lang="fa-IR" sz="4800"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rPr>
              <a:t>لچ ورث</a:t>
            </a:r>
            <a:endParaRPr lang="en-US" sz="4800" dirty="0"/>
          </a:p>
        </p:txBody>
      </p:sp>
      <p:sp>
        <p:nvSpPr>
          <p:cNvPr id="4" name="Rectangle 3"/>
          <p:cNvSpPr/>
          <p:nvPr/>
        </p:nvSpPr>
        <p:spPr>
          <a:xfrm>
            <a:off x="5972175" y="1838236"/>
            <a:ext cx="5314170" cy="2308324"/>
          </a:xfrm>
          <a:prstGeom prst="rect">
            <a:avLst/>
          </a:prstGeom>
        </p:spPr>
        <p:txBody>
          <a:bodyPr wrap="square">
            <a:spAutoFit/>
          </a:bodyPr>
          <a:lstStyle/>
          <a:p>
            <a:pPr algn="justLow" rtl="1">
              <a:lnSpc>
                <a:spcPct val="100000"/>
              </a:lnSpc>
            </a:pPr>
            <a:r>
              <a:rPr lang="fa-IR" sz="2400" dirty="0">
                <a:cs typeface="B Homa" panose="00000400000000000000" pitchFamily="2" charset="-78"/>
              </a:rPr>
              <a:t>ی</a:t>
            </a:r>
            <a:r>
              <a:rPr lang="ar-SA" sz="2400" dirty="0">
                <a:cs typeface="B Homa" panose="00000400000000000000" pitchFamily="2" charset="-78"/>
              </a:rPr>
              <a:t>کی از اهداف احداث </a:t>
            </a:r>
            <a:r>
              <a:rPr lang="fa-IR" sz="2400" dirty="0">
                <a:cs typeface="B Homa" panose="00000400000000000000" pitchFamily="2" charset="-78"/>
              </a:rPr>
              <a:t>این باغ شهر</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مقابله با افزایش جمعیت و ترافیک در اطراف شهرهای بزرگ </a:t>
            </a:r>
            <a:r>
              <a:rPr lang="ar-SA" sz="2400" dirty="0">
                <a:cs typeface="B Homa" panose="00000400000000000000" pitchFamily="2" charset="-78"/>
              </a:rPr>
              <a:t>بود. </a:t>
            </a:r>
            <a:endParaRPr lang="en-US" sz="2400" dirty="0">
              <a:cs typeface="B Homa" panose="00000400000000000000" pitchFamily="2" charset="-78"/>
            </a:endParaRPr>
          </a:p>
          <a:p>
            <a:pPr algn="justLow" rtl="1">
              <a:lnSpc>
                <a:spcPct val="100000"/>
              </a:lnSpc>
            </a:pPr>
            <a:r>
              <a:rPr lang="ar-SA" sz="2400" dirty="0">
                <a:cs typeface="B Homa" panose="00000400000000000000" pitchFamily="2" charset="-78"/>
              </a:rPr>
              <a:t>احداث</a:t>
            </a:r>
            <a:r>
              <a:rPr lang="en-US" sz="2400" dirty="0">
                <a:cs typeface="B Homa" panose="00000400000000000000" pitchFamily="2" charset="-78"/>
              </a:rPr>
              <a:t> </a:t>
            </a:r>
            <a:r>
              <a:rPr lang="fa-IR" sz="2400" dirty="0">
                <a:cs typeface="B Homa" panose="00000400000000000000" pitchFamily="2" charset="-78"/>
              </a:rPr>
              <a:t>این باغ شهر با </a:t>
            </a:r>
            <a:r>
              <a:rPr lang="ar-SA" sz="2400" dirty="0">
                <a:cs typeface="B Homa" panose="00000400000000000000" pitchFamily="2" charset="-78"/>
              </a:rPr>
              <a:t>تراکم جمعیت کمتر و محیط آرام محل خوبی برای زندگی </a:t>
            </a:r>
            <a:r>
              <a:rPr lang="fa-IR" sz="2400" dirty="0">
                <a:cs typeface="B Homa" panose="00000400000000000000" pitchFamily="2" charset="-78"/>
              </a:rPr>
              <a:t>بود</a:t>
            </a:r>
            <a:r>
              <a:rPr lang="ar-SA" sz="2400" dirty="0">
                <a:cs typeface="B Homa" panose="00000400000000000000" pitchFamily="2" charset="-78"/>
              </a:rPr>
              <a:t> و </a:t>
            </a:r>
            <a:r>
              <a:rPr lang="ar-SA" sz="2400" dirty="0">
                <a:solidFill>
                  <a:srgbClr val="C00000"/>
                </a:solidFill>
                <a:effectLst>
                  <a:outerShdw blurRad="38100" dist="38100" dir="2700000" algn="tl">
                    <a:srgbClr val="000000">
                      <a:alpha val="43137"/>
                    </a:srgbClr>
                  </a:outerShdw>
                </a:effectLst>
                <a:cs typeface="B Homa" panose="00000400000000000000" pitchFamily="2" charset="-78"/>
              </a:rPr>
              <a:t>کمک موثری در کاهش مشکلات شهرهای بزرگ </a:t>
            </a:r>
            <a:r>
              <a:rPr lang="ar-SA" sz="2400" dirty="0">
                <a:cs typeface="B Homa" panose="00000400000000000000" pitchFamily="2" charset="-78"/>
              </a:rPr>
              <a:t>می ک</a:t>
            </a:r>
            <a:r>
              <a:rPr lang="fa-IR" sz="2400" dirty="0">
                <a:cs typeface="B Homa" panose="00000400000000000000" pitchFamily="2" charset="-78"/>
              </a:rPr>
              <a:t>رد.</a:t>
            </a:r>
            <a:endParaRPr lang="en-US" sz="2400" dirty="0">
              <a:cs typeface="B Homa" panose="00000400000000000000" pitchFamily="2" charset="-78"/>
            </a:endParaRPr>
          </a:p>
        </p:txBody>
      </p:sp>
    </p:spTree>
    <p:extLst>
      <p:ext uri="{BB962C8B-B14F-4D97-AF65-F5344CB8AC3E}">
        <p14:creationId xmlns:p14="http://schemas.microsoft.com/office/powerpoint/2010/main" val="2528669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5350" y="286603"/>
            <a:ext cx="6450330" cy="1450757"/>
          </a:xfrm>
        </p:spPr>
        <p:txBody>
          <a:bodyPr/>
          <a:lstStyle/>
          <a:p>
            <a:pPr algn="r" rtl="1"/>
            <a:r>
              <a:rPr lang="fa-IR" b="1" i="1" dirty="0" smtClean="0">
                <a:solidFill>
                  <a:schemeClr val="bg2">
                    <a:lumMod val="25000"/>
                  </a:schemeClr>
                </a:solidFill>
                <a:effectLst>
                  <a:outerShdw blurRad="38100" dist="38100" dir="2700000" algn="tl">
                    <a:srgbClr val="000000">
                      <a:alpha val="43137"/>
                    </a:srgbClr>
                  </a:outerShdw>
                </a:effectLst>
                <a:cs typeface="B Homa" panose="00000400000000000000" pitchFamily="2" charset="-78"/>
              </a:rPr>
              <a:t>لچ ورث</a:t>
            </a:r>
            <a:endParaRPr lang="en-US" b="1" i="1" dirty="0">
              <a:solidFill>
                <a:schemeClr val="bg2">
                  <a:lumMod val="25000"/>
                </a:schemeClr>
              </a:solidFill>
              <a:effectLst>
                <a:outerShdw blurRad="38100" dist="38100" dir="2700000" algn="tl">
                  <a:srgbClr val="000000">
                    <a:alpha val="43137"/>
                  </a:srgbClr>
                </a:outerShdw>
              </a:effectLst>
              <a:cs typeface="B Homa" panose="00000400000000000000" pitchFamily="2" charset="-78"/>
            </a:endParaRPr>
          </a:p>
        </p:txBody>
      </p:sp>
      <p:sp>
        <p:nvSpPr>
          <p:cNvPr id="5" name="TextBox 4"/>
          <p:cNvSpPr txBox="1"/>
          <p:nvPr/>
        </p:nvSpPr>
        <p:spPr>
          <a:xfrm>
            <a:off x="7248524" y="2160883"/>
            <a:ext cx="3773805" cy="3046988"/>
          </a:xfrm>
          <a:prstGeom prst="rect">
            <a:avLst/>
          </a:prstGeom>
          <a:noFill/>
        </p:spPr>
        <p:txBody>
          <a:bodyPr wrap="square" rtlCol="0">
            <a:spAutoFit/>
          </a:bodyPr>
          <a:lstStyle/>
          <a:p>
            <a:pPr algn="justLow" rtl="1"/>
            <a:r>
              <a:rPr lang="fa-IR" sz="2400" dirty="0" smtClean="0">
                <a:cs typeface="B Homa" panose="00000400000000000000" pitchFamily="2" charset="-78"/>
              </a:rPr>
              <a:t>در مورد لچ ورث این مطلب شایان ذکر است که رشد جمعیت این شهر با رشد پیش بینی شده هاوارد مطابقت نداشت ومتعهدات مربوط بر پرداخت سرمایه نیز انجام نشد و </a:t>
            </a:r>
            <a:r>
              <a:rPr lang="fa-IR" sz="2400" dirty="0" smtClean="0">
                <a:solidFill>
                  <a:srgbClr val="C00000"/>
                </a:solidFill>
                <a:effectLst>
                  <a:outerShdw blurRad="38100" dist="38100" dir="2700000" algn="tl">
                    <a:srgbClr val="000000">
                      <a:alpha val="43137"/>
                    </a:srgbClr>
                  </a:outerShdw>
                </a:effectLst>
                <a:cs typeface="B Homa" panose="00000400000000000000" pitchFamily="2" charset="-78"/>
              </a:rPr>
              <a:t>این طرح کاملا تحقق نیافت.</a:t>
            </a:r>
            <a:endParaRPr lang="en-US" sz="2400" dirty="0" smtClean="0">
              <a:solidFill>
                <a:srgbClr val="C00000"/>
              </a:solidFill>
              <a:effectLst>
                <a:outerShdw blurRad="38100" dist="38100" dir="2700000" algn="tl">
                  <a:srgbClr val="000000">
                    <a:alpha val="43137"/>
                  </a:srgbClr>
                </a:outerShdw>
              </a:effectLst>
              <a:cs typeface="B Homa" panose="00000400000000000000" pitchFamily="2" charset="-78"/>
            </a:endParaRPr>
          </a:p>
          <a:p>
            <a:pPr algn="justLow" rtl="1"/>
            <a:endParaRPr lang="en-US" sz="2400" dirty="0">
              <a:cs typeface="B Homa" panose="00000400000000000000" pitchFamily="2" charset="-78"/>
            </a:endParaRPr>
          </a:p>
        </p:txBody>
      </p:sp>
      <p:pic>
        <p:nvPicPr>
          <p:cNvPr id="7" name="Picture 6" descr="letchworth.jpg"/>
          <p:cNvPicPr>
            <a:picLocks noChangeAspect="1"/>
          </p:cNvPicPr>
          <p:nvPr/>
        </p:nvPicPr>
        <p:blipFill>
          <a:blip r:embed="rId2" cstate="print">
            <a:duotone>
              <a:prstClr val="black"/>
              <a:srgbClr val="D9C3A5">
                <a:tint val="50000"/>
                <a:satMod val="180000"/>
              </a:srgbClr>
            </a:duotone>
          </a:blip>
          <a:stretch>
            <a:fillRect/>
          </a:stretch>
        </p:blipFill>
        <p:spPr>
          <a:xfrm>
            <a:off x="1125854" y="2037057"/>
            <a:ext cx="5837069" cy="3992267"/>
          </a:xfrm>
          <a:prstGeom prst="rect">
            <a:avLst/>
          </a:prstGeom>
          <a:ln>
            <a:noFill/>
          </a:ln>
          <a:effectLst>
            <a:softEdge rad="112500"/>
          </a:effectLst>
        </p:spPr>
      </p:pic>
    </p:spTree>
    <p:extLst>
      <p:ext uri="{BB962C8B-B14F-4D97-AF65-F5344CB8AC3E}">
        <p14:creationId xmlns:p14="http://schemas.microsoft.com/office/powerpoint/2010/main" val="1933102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cstate="print">
            <a:duotone>
              <a:prstClr val="black"/>
              <a:schemeClr val="accent1">
                <a:tint val="45000"/>
                <a:satMod val="400000"/>
              </a:schemeClr>
            </a:duotone>
          </a:blip>
          <a:stretch>
            <a:fillRect/>
          </a:stretch>
        </p:blipFill>
        <p:spPr>
          <a:xfrm>
            <a:off x="321945" y="333375"/>
            <a:ext cx="5415622" cy="3629025"/>
          </a:xfrm>
          <a:prstGeom prst="rect">
            <a:avLst/>
          </a:prstGeom>
          <a:ln>
            <a:noFill/>
          </a:ln>
          <a:effectLst>
            <a:softEdge rad="112500"/>
          </a:effectLst>
        </p:spPr>
      </p:pic>
      <p:pic>
        <p:nvPicPr>
          <p:cNvPr id="3" name="Picture 2" descr="16.jpg"/>
          <p:cNvPicPr>
            <a:picLocks noChangeAspect="1"/>
          </p:cNvPicPr>
          <p:nvPr/>
        </p:nvPicPr>
        <p:blipFill>
          <a:blip r:embed="rId3" cstate="print">
            <a:duotone>
              <a:prstClr val="black"/>
              <a:srgbClr val="D9C3A5">
                <a:tint val="50000"/>
                <a:satMod val="180000"/>
              </a:srgbClr>
            </a:duotone>
          </a:blip>
          <a:stretch>
            <a:fillRect/>
          </a:stretch>
        </p:blipFill>
        <p:spPr>
          <a:xfrm>
            <a:off x="5737567" y="1732124"/>
            <a:ext cx="5721789" cy="3878101"/>
          </a:xfrm>
          <a:prstGeom prst="rect">
            <a:avLst/>
          </a:prstGeom>
          <a:ln>
            <a:noFill/>
          </a:ln>
          <a:effectLst>
            <a:softEdge rad="112500"/>
          </a:effectLst>
        </p:spPr>
      </p:pic>
    </p:spTree>
    <p:extLst>
      <p:ext uri="{BB962C8B-B14F-4D97-AF65-F5344CB8AC3E}">
        <p14:creationId xmlns:p14="http://schemas.microsoft.com/office/powerpoint/2010/main" val="37146307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Parallax</Template>
  <TotalTime>2606</TotalTime>
  <Words>1280</Words>
  <Application>Microsoft Office PowerPoint</Application>
  <PresentationFormat>Widescreen</PresentationFormat>
  <Paragraphs>46</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Andalus</vt:lpstr>
      <vt:lpstr>Arial</vt:lpstr>
      <vt:lpstr>B Homa</vt:lpstr>
      <vt:lpstr>B Yekan</vt:lpstr>
      <vt:lpstr>Corbel</vt:lpstr>
      <vt:lpstr>Tahoma</vt:lpstr>
      <vt:lpstr>Times New Roman</vt:lpstr>
      <vt:lpstr>Parallax</vt:lpstr>
      <vt:lpstr>PowerPoint Presentation</vt:lpstr>
      <vt:lpstr>ابنزر هاوارد</vt:lpstr>
      <vt:lpstr>هاوارد و ایده باغ شهر </vt:lpstr>
      <vt:lpstr>باغ شهر براي مردمان شاد</vt:lpstr>
      <vt:lpstr>PowerPoint Presentation</vt:lpstr>
      <vt:lpstr>PowerPoint Presentation</vt:lpstr>
      <vt:lpstr>PowerPoint Presentation</vt:lpstr>
      <vt:lpstr>لچ ورث</vt:lpstr>
      <vt:lpstr>PowerPoint Presentation</vt:lpstr>
      <vt:lpstr>PowerPoint Presentation</vt:lpstr>
      <vt:lpstr>PowerPoint Presentation</vt:lpstr>
      <vt:lpstr>ولوین </vt:lpstr>
      <vt:lpstr>ولوین </vt:lpstr>
      <vt:lpstr>PowerPoint Presentation</vt:lpstr>
      <vt:lpstr>PowerPoint Presentation</vt:lpstr>
      <vt:lpstr>میلتون کینز</vt:lpstr>
      <vt:lpstr>PowerPoint Presentation</vt:lpstr>
      <vt:lpstr>PowerPoint Presentation</vt:lpstr>
      <vt:lpstr>PowerPoint Presentation</vt:lpstr>
      <vt:lpstr>نتیجه گیری</vt:lpstr>
    </vt:vector>
  </TitlesOfParts>
  <Company>MRT www.Win2Farsi.com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76</cp:revision>
  <dcterms:created xsi:type="dcterms:W3CDTF">2014-11-11T16:41:55Z</dcterms:created>
  <dcterms:modified xsi:type="dcterms:W3CDTF">2019-10-27T00:19:11Z</dcterms:modified>
</cp:coreProperties>
</file>