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68" r:id="rId5"/>
    <p:sldId id="260" r:id="rId6"/>
    <p:sldId id="262" r:id="rId7"/>
    <p:sldId id="261" r:id="rId8"/>
    <p:sldId id="263" r:id="rId9"/>
    <p:sldId id="272" r:id="rId10"/>
    <p:sldId id="264" r:id="rId11"/>
    <p:sldId id="265" r:id="rId12"/>
    <p:sldId id="271" r:id="rId13"/>
    <p:sldId id="266" r:id="rId14"/>
    <p:sldId id="267" r:id="rId15"/>
    <p:sldId id="269" r:id="rId16"/>
    <p:sldId id="273" r:id="rId17"/>
    <p:sldId id="270" r:id="rId18"/>
    <p:sldId id="274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24" autoAdjust="0"/>
    <p:restoredTop sz="94660"/>
  </p:normalViewPr>
  <p:slideViewPr>
    <p:cSldViewPr snapToGrid="0">
      <p:cViewPr varScale="1">
        <p:scale>
          <a:sx n="77" d="100"/>
          <a:sy n="77" d="100"/>
        </p:scale>
        <p:origin x="28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3852" y="-450761"/>
            <a:ext cx="11153619" cy="6632433"/>
          </a:xfrm>
          <a:prstGeom prst="rect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60890" y="-148870"/>
            <a:ext cx="7431110" cy="250921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6000" b="1" dirty="0" smtClean="0">
                <a:solidFill>
                  <a:srgbClr val="FFC000"/>
                </a:solidFill>
                <a:latin typeface="Algerian" panose="04020705040A02060702" pitchFamily="82" charset="0"/>
                <a:cs typeface="David Transparent" pitchFamily="2" charset="-79"/>
              </a:rPr>
              <a:t>the 1901 plan for </a:t>
            </a:r>
            <a:br>
              <a:rPr lang="en-US" sz="6000" b="1" dirty="0" smtClean="0">
                <a:solidFill>
                  <a:srgbClr val="FFC000"/>
                </a:solidFill>
                <a:latin typeface="Algerian" panose="04020705040A02060702" pitchFamily="82" charset="0"/>
                <a:cs typeface="David Transparent" pitchFamily="2" charset="-79"/>
              </a:rPr>
            </a:br>
            <a:r>
              <a:rPr lang="en-US" sz="6000" b="1" dirty="0" smtClean="0">
                <a:solidFill>
                  <a:srgbClr val="FFC000"/>
                </a:solidFill>
                <a:latin typeface="Algerian" panose="04020705040A02060702" pitchFamily="82" charset="0"/>
                <a:cs typeface="David Transparent" pitchFamily="2" charset="-79"/>
              </a:rPr>
              <a:t>Washington</a:t>
            </a:r>
            <a:r>
              <a:rPr lang="fa-IR" sz="6000" b="1" dirty="0" smtClean="0">
                <a:solidFill>
                  <a:srgbClr val="FFC000"/>
                </a:solidFill>
                <a:latin typeface="Algerian" panose="04020705040A02060702" pitchFamily="82" charset="0"/>
                <a:cs typeface="David Transparent" pitchFamily="2" charset="-79"/>
              </a:rPr>
              <a:t> </a:t>
            </a:r>
            <a:r>
              <a:rPr lang="en-US" sz="6000" b="1" dirty="0" err="1" smtClean="0">
                <a:solidFill>
                  <a:srgbClr val="FFC000"/>
                </a:solidFill>
                <a:latin typeface="Algerian" panose="04020705040A02060702" pitchFamily="82" charset="0"/>
                <a:cs typeface="David Transparent" pitchFamily="2" charset="-79"/>
              </a:rPr>
              <a:t>d.C.</a:t>
            </a:r>
            <a:endParaRPr lang="en-US" sz="6000" b="1" dirty="0">
              <a:solidFill>
                <a:srgbClr val="FFC000"/>
              </a:solidFill>
              <a:latin typeface="Algerian" panose="04020705040A02060702" pitchFamily="82" charset="0"/>
              <a:cs typeface="David Transparent" pitchFamily="2" charset="-79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283852" y="5215945"/>
            <a:ext cx="9357531" cy="1371599"/>
          </a:xfrm>
        </p:spPr>
        <p:txBody>
          <a:bodyPr>
            <a:noAutofit/>
          </a:bodyPr>
          <a:lstStyle/>
          <a:p>
            <a:r>
              <a:rPr lang="fa-IR" sz="8800" b="1" dirty="0" smtClean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طرح 1901 واشنگتن دی.سی.</a:t>
            </a:r>
            <a:endParaRPr lang="en-US" sz="8800" b="1" dirty="0">
              <a:solidFill>
                <a:srgbClr val="FF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98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029685" y="345109"/>
            <a:ext cx="10363826" cy="3424107"/>
          </a:xfrm>
        </p:spPr>
        <p:txBody>
          <a:bodyPr>
            <a:noAutofit/>
          </a:bodyPr>
          <a:lstStyle/>
          <a:p>
            <a:pPr algn="just" rtl="1">
              <a:lnSpc>
                <a:spcPct val="150000"/>
              </a:lnSpc>
            </a:pPr>
            <a:r>
              <a:rPr lang="fa-IR" sz="3000" dirty="0">
                <a:cs typeface="B Homa" panose="00000400000000000000" pitchFamily="2" charset="-78"/>
              </a:rPr>
              <a:t>ساختمان های اطراف ساختمان کنگره در نهایت شامل </a:t>
            </a:r>
            <a:r>
              <a:rPr lang="fa-IR" sz="3000" dirty="0">
                <a:solidFill>
                  <a:srgbClr val="FF0000"/>
                </a:solidFill>
                <a:cs typeface="B Homa" panose="00000400000000000000" pitchFamily="2" charset="-78"/>
              </a:rPr>
              <a:t>ایستگاه بزرگ متصل به شهر برنهام و پلازای کلمبوس </a:t>
            </a:r>
            <a:r>
              <a:rPr lang="fa-IR" sz="3000" dirty="0">
                <a:cs typeface="B Homa" panose="00000400000000000000" pitchFamily="2" charset="-78"/>
              </a:rPr>
              <a:t>بود. مکان این ایستگاه راه آهن در طرح 1901 مهم است. نه تنها علاقه شدید کمیسیون به </a:t>
            </a:r>
            <a:r>
              <a:rPr lang="fa-IR" sz="3000" dirty="0">
                <a:solidFill>
                  <a:srgbClr val="FF0000"/>
                </a:solidFill>
                <a:cs typeface="B Homa" panose="00000400000000000000" pitchFamily="2" charset="-78"/>
              </a:rPr>
              <a:t>تقارن ، هماهنگی و مجموعه های ساختمانی </a:t>
            </a:r>
            <a:r>
              <a:rPr lang="fa-IR" sz="3000" dirty="0">
                <a:cs typeface="B Homa" panose="00000400000000000000" pitchFamily="2" charset="-78"/>
              </a:rPr>
              <a:t>بجای ساختمان های انفرادی </a:t>
            </a:r>
            <a:r>
              <a:rPr lang="fa-IR" sz="3000" dirty="0" smtClean="0">
                <a:cs typeface="B Homa" panose="00000400000000000000" pitchFamily="2" charset="-78"/>
              </a:rPr>
              <a:t>را نشان </a:t>
            </a:r>
            <a:r>
              <a:rPr lang="fa-IR" sz="3000" dirty="0">
                <a:cs typeface="B Homa" panose="00000400000000000000" pitchFamily="2" charset="-78"/>
              </a:rPr>
              <a:t>می دهد ، بلکه قدرت آن را نیز نشان می دهد. در دهه های قبل ، راه آهن پنسیلوانیا ایستگاهش را در ساختمان کنگره داشته است که قطارهایش مرکز خرید را قطع می کردند. دانیل برنهام تاثیر خود را بر رئیس راه آهن ، الکساندر کاسات گذاشت و او را متقاعد کرد که ایستگاه را به دلیل مشکل در زیبایی شهر و </a:t>
            </a:r>
            <a:r>
              <a:rPr lang="fa-IR" sz="3000" dirty="0" smtClean="0">
                <a:cs typeface="B Homa" panose="00000400000000000000" pitchFamily="2" charset="-78"/>
              </a:rPr>
              <a:t>غرور </a:t>
            </a:r>
            <a:r>
              <a:rPr lang="fa-IR" sz="3000" dirty="0">
                <a:cs typeface="B Homa" panose="00000400000000000000" pitchFamily="2" charset="-78"/>
              </a:rPr>
              <a:t>ملی جابجا کند.</a:t>
            </a:r>
            <a:endParaRPr lang="en-US" sz="3000" dirty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3032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71351" y="0"/>
            <a:ext cx="10363826" cy="3424107"/>
          </a:xfrm>
        </p:spPr>
        <p:txBody>
          <a:bodyPr>
            <a:normAutofit/>
          </a:bodyPr>
          <a:lstStyle/>
          <a:p>
            <a:pPr algn="just" rtl="1">
              <a:lnSpc>
                <a:spcPct val="150000"/>
              </a:lnSpc>
            </a:pPr>
            <a:r>
              <a:rPr lang="fa-IR" sz="2400" dirty="0">
                <a:cs typeface="B Homa" panose="00000400000000000000" pitchFamily="2" charset="-78"/>
              </a:rPr>
              <a:t>در </a:t>
            </a:r>
            <a:r>
              <a:rPr lang="fa-IR" sz="2400" dirty="0">
                <a:solidFill>
                  <a:srgbClr val="FF0000"/>
                </a:solidFill>
                <a:cs typeface="B Homa" panose="00000400000000000000" pitchFamily="2" charset="-78"/>
              </a:rPr>
              <a:t>قطب مخالف هسته </a:t>
            </a:r>
            <a:r>
              <a:rPr lang="fa-IR" sz="2400" dirty="0" smtClean="0">
                <a:solidFill>
                  <a:srgbClr val="FF0000"/>
                </a:solidFill>
                <a:cs typeface="B Homa" panose="00000400000000000000" pitchFamily="2" charset="-78"/>
              </a:rPr>
              <a:t>تاریخی، </a:t>
            </a:r>
            <a:r>
              <a:rPr lang="fa-IR" sz="2400" dirty="0">
                <a:solidFill>
                  <a:srgbClr val="FF0000"/>
                </a:solidFill>
                <a:cs typeface="B Homa" panose="00000400000000000000" pitchFamily="2" charset="-78"/>
              </a:rPr>
              <a:t>بنای یادبود واشنگتن </a:t>
            </a:r>
            <a:r>
              <a:rPr lang="fa-IR" sz="2400" dirty="0">
                <a:cs typeface="B Homa" panose="00000400000000000000" pitchFamily="2" charset="-78"/>
              </a:rPr>
              <a:t>قرار گرفته بود که دو محور قدرت را بنا نهاده بود – کنگره و کاخ سفید . هرچند بنای یادبود در چند صد متری خطوط دید کاخ سفید ساخته شده بود. باغ های </a:t>
            </a:r>
            <a:r>
              <a:rPr lang="fa-IR" sz="2400" dirty="0" smtClean="0">
                <a:cs typeface="B Homa" panose="00000400000000000000" pitchFamily="2" charset="-78"/>
              </a:rPr>
              <a:t>قرار گرفته در آب که </a:t>
            </a:r>
            <a:r>
              <a:rPr lang="fa-IR" sz="2400" dirty="0">
                <a:cs typeface="B Homa" panose="00000400000000000000" pitchFamily="2" charset="-78"/>
              </a:rPr>
              <a:t>به طور استادانه ای ساخته شده بودند برای سمت غربی بنای یادبود پیشنهاد شده بود که برای تصحیح محور غیر مرکزی شمال به جنوب از کاخ سفید تلاش می کرد. </a:t>
            </a:r>
            <a:endParaRPr lang="en-US" sz="2400" dirty="0">
              <a:cs typeface="B Homa" panose="00000400000000000000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882" y="2380749"/>
            <a:ext cx="8126569" cy="4448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158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C:\Documents and Settings\DELL\My Documents\My Pictures\New Folder88\white-house-aerial-photo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04337" y="437883"/>
            <a:ext cx="8792799" cy="59757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2917259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52411" y="345109"/>
            <a:ext cx="10363826" cy="3424107"/>
          </a:xfrm>
        </p:spPr>
        <p:txBody>
          <a:bodyPr/>
          <a:lstStyle/>
          <a:p>
            <a:pPr algn="r" rtl="1">
              <a:lnSpc>
                <a:spcPct val="200000"/>
              </a:lnSpc>
            </a:pPr>
            <a:r>
              <a:rPr lang="fa-IR" dirty="0">
                <a:solidFill>
                  <a:srgbClr val="FF0000"/>
                </a:solidFill>
                <a:cs typeface="B Homa" panose="00000400000000000000" pitchFamily="2" charset="-78"/>
              </a:rPr>
              <a:t>جنوب بنای یادبود</a:t>
            </a:r>
            <a:r>
              <a:rPr lang="fa-IR" dirty="0">
                <a:cs typeface="B Homa" panose="00000400000000000000" pitchFamily="2" charset="-78"/>
              </a:rPr>
              <a:t> مکان هایی برای یک </a:t>
            </a:r>
            <a:r>
              <a:rPr lang="fa-IR" dirty="0">
                <a:solidFill>
                  <a:srgbClr val="FF0000"/>
                </a:solidFill>
                <a:cs typeface="B Homa" panose="00000400000000000000" pitchFamily="2" charset="-78"/>
              </a:rPr>
              <a:t>بنای یادبود اصلی به </a:t>
            </a:r>
            <a:r>
              <a:rPr lang="fa-IR" dirty="0" smtClean="0">
                <a:solidFill>
                  <a:srgbClr val="FF0000"/>
                </a:solidFill>
                <a:cs typeface="B Homa" panose="00000400000000000000" pitchFamily="2" charset="-78"/>
              </a:rPr>
              <a:t>افتخار بنیانگذاران </a:t>
            </a:r>
            <a:r>
              <a:rPr lang="fa-IR" dirty="0">
                <a:cs typeface="B Homa" panose="00000400000000000000" pitchFamily="2" charset="-78"/>
              </a:rPr>
              <a:t>( در حال حاضر بنای یادبود </a:t>
            </a:r>
            <a:r>
              <a:rPr lang="fa-IR" dirty="0">
                <a:solidFill>
                  <a:srgbClr val="FF0000"/>
                </a:solidFill>
                <a:cs typeface="B Homa" panose="00000400000000000000" pitchFamily="2" charset="-78"/>
              </a:rPr>
              <a:t>جفرسون</a:t>
            </a:r>
            <a:r>
              <a:rPr lang="fa-IR" dirty="0">
                <a:cs typeface="B Homa" panose="00000400000000000000" pitchFamily="2" charset="-78"/>
              </a:rPr>
              <a:t> ) و امکاناتی برای ورزش در محیط داخلی و فضای باز پیش بینی شده بود. علاوه بر این ، یک بنای یادبود برای لینکلن در زمین باتلاقی اصلاح شده غرب بنای یادبود واشنگتن طرح </a:t>
            </a:r>
            <a:r>
              <a:rPr lang="fa-IR" dirty="0" smtClean="0">
                <a:cs typeface="B Homa" panose="00000400000000000000" pitchFamily="2" charset="-78"/>
              </a:rPr>
              <a:t>ریزی </a:t>
            </a:r>
            <a:r>
              <a:rPr lang="fa-IR" dirty="0">
                <a:cs typeface="B Homa" panose="00000400000000000000" pitchFamily="2" charset="-78"/>
              </a:rPr>
              <a:t>شده بود. مکان </a:t>
            </a:r>
            <a:r>
              <a:rPr lang="fa-IR" dirty="0">
                <a:solidFill>
                  <a:srgbClr val="FF0000"/>
                </a:solidFill>
                <a:cs typeface="B Homa" panose="00000400000000000000" pitchFamily="2" charset="-78"/>
              </a:rPr>
              <a:t>بنای یادبود لینکلن  </a:t>
            </a:r>
            <a:r>
              <a:rPr lang="fa-IR" dirty="0">
                <a:cs typeface="B Homa" panose="00000400000000000000" pitchFamily="2" charset="-78"/>
              </a:rPr>
              <a:t>باعث محصوریت مرکز خرید ، ایجاد یک هسته بیاد ماندنی </a:t>
            </a:r>
            <a:r>
              <a:rPr lang="fa-IR" dirty="0" smtClean="0">
                <a:cs typeface="B Homa" panose="00000400000000000000" pitchFamily="2" charset="-78"/>
              </a:rPr>
              <a:t>و </a:t>
            </a:r>
            <a:r>
              <a:rPr lang="fa-IR" dirty="0">
                <a:cs typeface="B Homa" panose="00000400000000000000" pitchFamily="2" charset="-78"/>
              </a:rPr>
              <a:t>یک مرکز شهری ملی شد. </a:t>
            </a:r>
            <a:endParaRPr lang="en-US" dirty="0">
              <a:cs typeface="B Homa" panose="00000400000000000000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574" y="2526963"/>
            <a:ext cx="6960473" cy="365489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02125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8769" y="834118"/>
            <a:ext cx="10861964" cy="5138056"/>
          </a:xfrm>
        </p:spPr>
        <p:txBody>
          <a:bodyPr>
            <a:noAutofit/>
          </a:bodyPr>
          <a:lstStyle/>
          <a:p>
            <a:pPr algn="just" rtl="1">
              <a:lnSpc>
                <a:spcPct val="150000"/>
              </a:lnSpc>
            </a:pPr>
            <a:r>
              <a:rPr lang="fa-IR" sz="2300" dirty="0">
                <a:cs typeface="B Homa" panose="00000400000000000000" pitchFamily="2" charset="-78"/>
              </a:rPr>
              <a:t>با طرح جدید بازار تبدیل به یک </a:t>
            </a:r>
            <a:r>
              <a:rPr lang="fa-IR" sz="2300" dirty="0">
                <a:solidFill>
                  <a:srgbClr val="FF0000"/>
                </a:solidFill>
                <a:cs typeface="B Homa" panose="00000400000000000000" pitchFamily="2" charset="-78"/>
              </a:rPr>
              <a:t>مرکز مدنی و فرهنگی </a:t>
            </a:r>
            <a:r>
              <a:rPr lang="fa-IR" sz="2300" dirty="0">
                <a:cs typeface="B Homa" panose="00000400000000000000" pitchFamily="2" charset="-78"/>
              </a:rPr>
              <a:t>شد . این نوار طولانی و وسیع از فضای باز – چیزی بین یک پارک و یک بلوار – و ساختمان های انتهای لبه های آن مدت زیادی بعنوان یک محوطه مقدس و محلی برای دموکراسی خدمت </a:t>
            </a:r>
            <a:r>
              <a:rPr lang="fa-IR" sz="2300" dirty="0" smtClean="0">
                <a:cs typeface="B Homa" panose="00000400000000000000" pitchFamily="2" charset="-78"/>
              </a:rPr>
              <a:t>کردند . </a:t>
            </a:r>
            <a:r>
              <a:rPr lang="fa-IR" sz="2300" dirty="0">
                <a:cs typeface="B Homa" panose="00000400000000000000" pitchFamily="2" charset="-78"/>
              </a:rPr>
              <a:t>قدرت </a:t>
            </a:r>
            <a:r>
              <a:rPr lang="fa-IR" sz="2300" dirty="0" smtClean="0">
                <a:cs typeface="B Homa" panose="00000400000000000000" pitchFamily="2" charset="-78"/>
              </a:rPr>
              <a:t>فزاینده </a:t>
            </a:r>
            <a:r>
              <a:rPr lang="fa-IR" sz="2300" dirty="0">
                <a:cs typeface="B Homa" panose="00000400000000000000" pitchFamily="2" charset="-78"/>
              </a:rPr>
              <a:t>حکومت و بوروکراسی آن نیاز به نوعی مشروعیت داشت که فرم های کلاسیک  آن را ایجاد </a:t>
            </a:r>
            <a:r>
              <a:rPr lang="fa-IR" sz="2300" dirty="0" smtClean="0">
                <a:cs typeface="B Homa" panose="00000400000000000000" pitchFamily="2" charset="-78"/>
              </a:rPr>
              <a:t>کرد. </a:t>
            </a:r>
            <a:r>
              <a:rPr lang="fa-IR" sz="2300" dirty="0">
                <a:cs typeface="B Homa" panose="00000400000000000000" pitchFamily="2" charset="-78"/>
              </a:rPr>
              <a:t>با این حال هسته تاریخی تنها بخشی از شهر نبود که طرح 1901 به آن پرداخته بود. </a:t>
            </a:r>
            <a:r>
              <a:rPr lang="fa-IR" sz="2300" dirty="0">
                <a:solidFill>
                  <a:srgbClr val="FF0000"/>
                </a:solidFill>
                <a:cs typeface="B Homa" panose="00000400000000000000" pitchFamily="2" charset="-78"/>
              </a:rPr>
              <a:t>طرح 1901 اولین توصیف واقعی از جنبش شهر زیبا در آمریکا بود که به قدرت زیبایی در مرکز شهری نه تنها بدلیل افزایش تجارت ، بلکه به سبب القا غرور تمدن و اصلاحات اخلاقی و اقتصادی همراه با آن باور داشته است. </a:t>
            </a:r>
            <a:r>
              <a:rPr lang="fa-IR" sz="2300" dirty="0">
                <a:cs typeface="B Homa" panose="00000400000000000000" pitchFamily="2" charset="-78"/>
              </a:rPr>
              <a:t>طرح به صراحت از مشکل شلوغی و فقر اتاق های اجاره ای صحبت نمی کند. هدف طرح در سطح اجتماعی بیان مشکلات اقتصادی پیش رو نبود ، در عوض </a:t>
            </a:r>
            <a:r>
              <a:rPr lang="fa-IR" sz="2300" dirty="0">
                <a:solidFill>
                  <a:srgbClr val="FF0000"/>
                </a:solidFill>
                <a:cs typeface="B Homa" panose="00000400000000000000" pitchFamily="2" charset="-78"/>
              </a:rPr>
              <a:t>برنهام</a:t>
            </a:r>
            <a:r>
              <a:rPr lang="fa-IR" sz="2300" dirty="0">
                <a:cs typeface="B Homa" panose="00000400000000000000" pitchFamily="2" charset="-78"/>
              </a:rPr>
              <a:t> راهی برای </a:t>
            </a:r>
            <a:r>
              <a:rPr lang="fa-IR" sz="2300" dirty="0">
                <a:solidFill>
                  <a:srgbClr val="FF0000"/>
                </a:solidFill>
                <a:cs typeface="B Homa" panose="00000400000000000000" pitchFamily="2" charset="-78"/>
              </a:rPr>
              <a:t>مقابله با محله های فقیر</a:t>
            </a:r>
            <a:r>
              <a:rPr lang="fa-IR" sz="2300" dirty="0">
                <a:cs typeface="B Homa" panose="00000400000000000000" pitchFamily="2" charset="-78"/>
              </a:rPr>
              <a:t>  پیشنهاد کرد که آن </a:t>
            </a:r>
            <a:r>
              <a:rPr lang="fa-IR" sz="2300" dirty="0">
                <a:solidFill>
                  <a:srgbClr val="FF0000"/>
                </a:solidFill>
                <a:cs typeface="B Homa" panose="00000400000000000000" pitchFamily="2" charset="-78"/>
              </a:rPr>
              <a:t>کاهش معابر گسترده </a:t>
            </a:r>
            <a:r>
              <a:rPr lang="fa-IR" sz="2300" dirty="0">
                <a:cs typeface="B Homa" panose="00000400000000000000" pitchFamily="2" charset="-78"/>
              </a:rPr>
              <a:t>در میان منطقه ناپاک بود.  طرفداران شهر  زیبا به قدرت </a:t>
            </a:r>
            <a:r>
              <a:rPr lang="fa-IR" sz="2300" dirty="0">
                <a:solidFill>
                  <a:srgbClr val="FF0000"/>
                </a:solidFill>
                <a:cs typeface="B Homa" panose="00000400000000000000" pitchFamily="2" charset="-78"/>
              </a:rPr>
              <a:t>فواره ها ، مجسمه ها و بلوارهای درخت کاری شده بعنوان پادزهر فساد اخلاقی و اختلال اجتماعی</a:t>
            </a:r>
            <a:r>
              <a:rPr lang="fa-IR" sz="2300" dirty="0">
                <a:cs typeface="B Homa" panose="00000400000000000000" pitchFamily="2" charset="-78"/>
              </a:rPr>
              <a:t> باور داشتند. اما فقرای آواره را در طرح های شهر جای نمی دادند. </a:t>
            </a:r>
            <a:endParaRPr lang="en-US" sz="2300" dirty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17033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746349" y="1684511"/>
            <a:ext cx="10363826" cy="2539759"/>
          </a:xfrm>
        </p:spPr>
        <p:txBody>
          <a:bodyPr>
            <a:noAutofit/>
          </a:bodyPr>
          <a:lstStyle/>
          <a:p>
            <a:pPr algn="just" rtl="1">
              <a:lnSpc>
                <a:spcPct val="150000"/>
              </a:lnSpc>
            </a:pPr>
            <a:r>
              <a:rPr lang="fa-IR" sz="2500" dirty="0">
                <a:cs typeface="B Homa" panose="00000400000000000000" pitchFamily="2" charset="-78"/>
              </a:rPr>
              <a:t>طراحان پیشین مانند </a:t>
            </a:r>
            <a:r>
              <a:rPr lang="fa-IR" sz="2500" dirty="0">
                <a:solidFill>
                  <a:srgbClr val="FF0000"/>
                </a:solidFill>
                <a:cs typeface="B Homa" panose="00000400000000000000" pitchFamily="2" charset="-78"/>
              </a:rPr>
              <a:t>فردریک المستد </a:t>
            </a:r>
            <a:r>
              <a:rPr lang="fa-IR" sz="2500" dirty="0">
                <a:cs typeface="B Homa" panose="00000400000000000000" pitchFamily="2" charset="-78"/>
              </a:rPr>
              <a:t>به </a:t>
            </a:r>
            <a:r>
              <a:rPr lang="fa-IR" sz="2500" dirty="0">
                <a:solidFill>
                  <a:srgbClr val="FF0000"/>
                </a:solidFill>
                <a:cs typeface="B Homa" panose="00000400000000000000" pitchFamily="2" charset="-78"/>
              </a:rPr>
              <a:t>اثر ترمیمی زیبایی</a:t>
            </a:r>
            <a:r>
              <a:rPr lang="fa-IR" sz="2500" dirty="0">
                <a:cs typeface="B Homa" panose="00000400000000000000" pitchFamily="2" charset="-78"/>
              </a:rPr>
              <a:t> اعتقاد داشتند ، همانطور که در مجموعه های پارک و طبیعت نشان داده شده است. طرح مشهور او برای پارک مرکزی نیویورک بعنوان مکانی که تمام طبقات اقتصادی می توانند استراحت و معاشرت کنند تصور شده بود " محل آشتی طبقات ". </a:t>
            </a:r>
            <a:r>
              <a:rPr lang="fa-IR" sz="2500" dirty="0">
                <a:solidFill>
                  <a:srgbClr val="FF0000"/>
                </a:solidFill>
                <a:cs typeface="B Homa" panose="00000400000000000000" pitchFamily="2" charset="-78"/>
              </a:rPr>
              <a:t>میراث المستد </a:t>
            </a:r>
            <a:r>
              <a:rPr lang="fa-IR" sz="2500" dirty="0">
                <a:cs typeface="B Homa" panose="00000400000000000000" pitchFamily="2" charset="-78"/>
              </a:rPr>
              <a:t>در این طرح در </a:t>
            </a:r>
            <a:r>
              <a:rPr lang="fa-IR" sz="2500" dirty="0">
                <a:solidFill>
                  <a:srgbClr val="FF0000"/>
                </a:solidFill>
                <a:cs typeface="B Homa" panose="00000400000000000000" pitchFamily="2" charset="-78"/>
              </a:rPr>
              <a:t>فضاهای سبز باز و سیستم های پارک </a:t>
            </a:r>
            <a:r>
              <a:rPr lang="fa-IR" sz="2500" dirty="0">
                <a:cs typeface="B Homa" panose="00000400000000000000" pitchFamily="2" charset="-78"/>
              </a:rPr>
              <a:t>که او منطقه دی . سی را مشمول آن کرد احساس شده است. با این حال در پایان کمیسیون کمتر به دیدگاه المستد درباره قدرت ترمیمی زیبایی و بیشتر به شکل گیری تاثیر زیبایی اعتقاد داشته است.</a:t>
            </a:r>
            <a:endParaRPr lang="en-US" sz="2500" dirty="0">
              <a:cs typeface="B Homa" panose="00000400000000000000" pitchFamily="2" charset="-78"/>
            </a:endParaRPr>
          </a:p>
          <a:p>
            <a:pPr algn="just" rtl="1">
              <a:lnSpc>
                <a:spcPct val="150000"/>
              </a:lnSpc>
            </a:pPr>
            <a:endParaRPr lang="en-US" sz="2500" dirty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09354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C:\Documents and Settings\DELL\My Documents\My Pictures\New Folder88\white-house-map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4558" y="618516"/>
            <a:ext cx="8126569" cy="5846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248175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025" y="-90153"/>
            <a:ext cx="3666186" cy="1068615"/>
          </a:xfrm>
        </p:spPr>
        <p:txBody>
          <a:bodyPr>
            <a:normAutofit/>
          </a:bodyPr>
          <a:lstStyle/>
          <a:p>
            <a:r>
              <a:rPr lang="fa-IR" sz="6000" b="1" dirty="0" smtClean="0">
                <a:cs typeface="B Homa" panose="00000400000000000000" pitchFamily="2" charset="-78"/>
              </a:rPr>
              <a:t>جمع بندی</a:t>
            </a:r>
            <a:endParaRPr lang="en-US" sz="6000" b="1" dirty="0">
              <a:cs typeface="B Homa" panose="000004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4698" y="-90153"/>
            <a:ext cx="10660301" cy="5980169"/>
          </a:xfrm>
          <a:prstGeom prst="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06333" y="1081494"/>
            <a:ext cx="10363826" cy="3424107"/>
          </a:xfrm>
        </p:spPr>
        <p:txBody>
          <a:bodyPr>
            <a:noAutofit/>
          </a:bodyPr>
          <a:lstStyle/>
          <a:p>
            <a:pPr algn="just" rtl="1">
              <a:lnSpc>
                <a:spcPct val="150000"/>
              </a:lnSpc>
            </a:pPr>
            <a:r>
              <a:rPr lang="fa-IR" sz="2500" dirty="0">
                <a:cs typeface="B Homa" panose="00000400000000000000" pitchFamily="2" charset="-78"/>
              </a:rPr>
              <a:t>طرح 1901 برای واشنگتن در </a:t>
            </a:r>
            <a:r>
              <a:rPr lang="fa-IR" sz="2500" dirty="0" smtClean="0">
                <a:cs typeface="B Homa" panose="00000400000000000000" pitchFamily="2" charset="-78"/>
              </a:rPr>
              <a:t>بطن </a:t>
            </a:r>
            <a:r>
              <a:rPr lang="fa-IR" sz="2500" dirty="0">
                <a:cs typeface="B Homa" panose="00000400000000000000" pitchFamily="2" charset="-78"/>
              </a:rPr>
              <a:t>خود طرحی برای کلانشهر در حال رشد نبود. </a:t>
            </a:r>
            <a:r>
              <a:rPr lang="fa-IR" sz="2500" dirty="0" smtClean="0">
                <a:cs typeface="B Homa" panose="00000400000000000000" pitchFamily="2" charset="-78"/>
              </a:rPr>
              <a:t>بلکه طرحی </a:t>
            </a:r>
            <a:r>
              <a:rPr lang="fa-IR" sz="2500" dirty="0">
                <a:cs typeface="B Homa" panose="00000400000000000000" pitchFamily="2" charset="-78"/>
              </a:rPr>
              <a:t>برای یک مرکز تاریخی بود </a:t>
            </a:r>
            <a:r>
              <a:rPr lang="fa-IR" sz="2500" dirty="0" smtClean="0">
                <a:cs typeface="B Homa" panose="00000400000000000000" pitchFamily="2" charset="-78"/>
              </a:rPr>
              <a:t>که می</a:t>
            </a:r>
            <a:r>
              <a:rPr lang="fa-IR" sz="2500" baseline="-25000" dirty="0" smtClean="0">
                <a:cs typeface="B Homa" panose="00000400000000000000" pitchFamily="2" charset="-78"/>
              </a:rPr>
              <a:t> </a:t>
            </a:r>
            <a:r>
              <a:rPr lang="fa-IR" sz="2500" dirty="0">
                <a:cs typeface="B Homa" panose="00000400000000000000" pitchFamily="2" charset="-78"/>
              </a:rPr>
              <a:t>خواست فرم های کلاسیک و اروپایی را  استفاده کند تا به قدرت برنامه ریزان ، دولت در حال رشد و آمریکا در عرصه بین المللی اعتبار ببخشد. همچنین تمرکزی بر غرور ملی و مدنی فراهم می</a:t>
            </a:r>
            <a:r>
              <a:rPr lang="fa-IR" sz="2500" baseline="-25000" dirty="0">
                <a:cs typeface="B Homa" panose="00000400000000000000" pitchFamily="2" charset="-78"/>
              </a:rPr>
              <a:t> </a:t>
            </a:r>
            <a:r>
              <a:rPr lang="fa-IR" sz="2500" dirty="0">
                <a:cs typeface="B Homa" panose="00000400000000000000" pitchFamily="2" charset="-78"/>
              </a:rPr>
              <a:t>کند که به نوبه خود به نحوی جادویی مشکلات اجتماعی و اقتصادی ملت را بهبود می</a:t>
            </a:r>
            <a:r>
              <a:rPr lang="fa-IR" sz="2500" baseline="-25000" dirty="0">
                <a:cs typeface="B Homa" panose="00000400000000000000" pitchFamily="2" charset="-78"/>
              </a:rPr>
              <a:t> </a:t>
            </a:r>
            <a:r>
              <a:rPr lang="fa-IR" sz="2500" dirty="0">
                <a:cs typeface="B Homa" panose="00000400000000000000" pitchFamily="2" charset="-78"/>
              </a:rPr>
              <a:t>بخشد. میراث جنبش شهر زیبا در واشنگتن دی سی و  در سراسر کشور ، حتی امروز هم در بحث های مربوط به زیباسازی شهر در مقابل توسعه مجدد اقتصادی احساس می شود.</a:t>
            </a:r>
            <a:endParaRPr lang="en-US" sz="2500" dirty="0">
              <a:cs typeface="B Homa" panose="00000400000000000000" pitchFamily="2" charset="-78"/>
            </a:endParaRPr>
          </a:p>
          <a:p>
            <a:pPr algn="just" rtl="1">
              <a:lnSpc>
                <a:spcPct val="150000"/>
              </a:lnSpc>
            </a:pPr>
            <a:endParaRPr lang="en-US" sz="2500" dirty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8827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1717" y="2561292"/>
            <a:ext cx="10363826" cy="3424107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sz="8000" dirty="0" smtClean="0">
                <a:solidFill>
                  <a:srgbClr val="FFC000"/>
                </a:solidFill>
                <a:cs typeface="B Homa" panose="00000400000000000000" pitchFamily="2" charset="-78"/>
              </a:rPr>
              <a:t>با سپاس از همراهی شما</a:t>
            </a:r>
            <a:endParaRPr lang="en-US" sz="8000" dirty="0">
              <a:solidFill>
                <a:srgbClr val="FFC000"/>
              </a:solidFill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431070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279003"/>
            <a:ext cx="10364451" cy="1596177"/>
          </a:xfrm>
        </p:spPr>
        <p:txBody>
          <a:bodyPr/>
          <a:lstStyle/>
          <a:p>
            <a:pPr rtl="1"/>
            <a:r>
              <a:rPr lang="fa-IR" sz="6000" dirty="0" smtClean="0">
                <a:cs typeface="B Homa" panose="00000400000000000000" pitchFamily="2" charset="-78"/>
              </a:rPr>
              <a:t>مقدمه</a:t>
            </a:r>
            <a:endParaRPr lang="en-US" dirty="0"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752236"/>
            <a:ext cx="10820400" cy="4096771"/>
          </a:xfrm>
        </p:spPr>
        <p:txBody>
          <a:bodyPr>
            <a:noAutofit/>
          </a:bodyPr>
          <a:lstStyle/>
          <a:p>
            <a:pPr marL="0" indent="0" algn="just" rtl="1">
              <a:lnSpc>
                <a:spcPct val="150000"/>
              </a:lnSpc>
              <a:buNone/>
            </a:pPr>
            <a:r>
              <a:rPr lang="fa-IR" sz="3000" dirty="0" smtClean="0">
                <a:cs typeface="B Homa" panose="00000400000000000000" pitchFamily="2" charset="-78"/>
              </a:rPr>
              <a:t>طرح 1901 واشنگتن دی . سی . نخستین بیان از جنبش شهر زیبا در ایالات متحده بود که تحت تاثیر حرفه در حال ظهور طراحی شهر و طراح های زیبا در شیکاگو ، کلیولند و سان فرانسیسکو در میان سایر شهرها ایجاد شد.</a:t>
            </a:r>
            <a:endParaRPr lang="en-US" sz="3000" dirty="0" smtClean="0">
              <a:cs typeface="B Homa" panose="00000400000000000000" pitchFamily="2" charset="-78"/>
            </a:endParaRPr>
          </a:p>
          <a:p>
            <a:pPr marL="0" indent="0" algn="just" rtl="1">
              <a:lnSpc>
                <a:spcPct val="150000"/>
              </a:lnSpc>
              <a:buNone/>
            </a:pPr>
            <a:r>
              <a:rPr lang="fa-IR" sz="3000" dirty="0" smtClean="0">
                <a:cs typeface="B Homa" panose="00000400000000000000" pitchFamily="2" charset="-78"/>
              </a:rPr>
              <a:t>ساخت مرکز حکومتی و ساختمان های بیاد ماندنی ، تحت نظارت کمیسیون هنرهای زیبا به رهبری دانیل برنهام و المستد در طول جنگ جهانی اول قطع شد و در دهه 1920 از سر گرفته شد. این طرح در ماه می 1922 با نصب بنای یادبود لینکلن به پایان رسید. </a:t>
            </a:r>
            <a:endParaRPr lang="en-US" sz="3000" dirty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5395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-641268" y="380010"/>
            <a:ext cx="11152102" cy="5593097"/>
          </a:xfrm>
        </p:spPr>
        <p:txBody>
          <a:bodyPr>
            <a:noAutofit/>
          </a:bodyPr>
          <a:lstStyle/>
          <a:p>
            <a:pPr algn="just" rtl="1">
              <a:lnSpc>
                <a:spcPct val="150000"/>
              </a:lnSpc>
            </a:pPr>
            <a:r>
              <a:rPr lang="fa-IR" sz="3000" dirty="0">
                <a:cs typeface="B Homa" panose="00000400000000000000" pitchFamily="2" charset="-78"/>
              </a:rPr>
              <a:t>اعضای کمیسیون که توسط کنگره انتخاب شده بودند </a:t>
            </a:r>
            <a:r>
              <a:rPr lang="fa-IR" sz="3000" dirty="0" smtClean="0">
                <a:cs typeface="B Homa" panose="00000400000000000000" pitchFamily="2" charset="-78"/>
              </a:rPr>
              <a:t>: </a:t>
            </a:r>
          </a:p>
          <a:p>
            <a:pPr algn="just" rtl="1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fa-IR" sz="3000" dirty="0" smtClean="0">
                <a:cs typeface="B Homa" panose="00000400000000000000" pitchFamily="2" charset="-78"/>
              </a:rPr>
              <a:t>دانیل. اچ. برنهام ، سرپرست اسبق نمایشگاه جهانی کلمبیا ، </a:t>
            </a:r>
          </a:p>
          <a:p>
            <a:pPr algn="just" rtl="1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fa-IR" sz="3000" dirty="0" smtClean="0">
                <a:cs typeface="B Homa" panose="00000400000000000000" pitchFamily="2" charset="-78"/>
              </a:rPr>
              <a:t>معمار چارلز مک کیم ، </a:t>
            </a:r>
            <a:endParaRPr lang="en-US" sz="3000" dirty="0" smtClean="0">
              <a:cs typeface="B Homa" panose="00000400000000000000" pitchFamily="2" charset="-78"/>
            </a:endParaRPr>
          </a:p>
          <a:p>
            <a:pPr algn="just" rtl="1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fa-IR" sz="3000" dirty="0" smtClean="0">
                <a:cs typeface="B Homa" panose="00000400000000000000" pitchFamily="2" charset="-78"/>
              </a:rPr>
              <a:t>مجسمه </a:t>
            </a:r>
            <a:r>
              <a:rPr lang="fa-IR" sz="3000" dirty="0">
                <a:cs typeface="B Homa" panose="00000400000000000000" pitchFamily="2" charset="-78"/>
              </a:rPr>
              <a:t>ساز و فارغ التحصیل نمایشگاه جهانی </a:t>
            </a:r>
            <a:r>
              <a:rPr lang="fa-IR" sz="3000" dirty="0" smtClean="0">
                <a:cs typeface="B Homa" panose="00000400000000000000" pitchFamily="2" charset="-78"/>
              </a:rPr>
              <a:t>آگوستوس سنت ،</a:t>
            </a:r>
            <a:endParaRPr lang="en-US" sz="3000" dirty="0" smtClean="0">
              <a:cs typeface="B Homa" panose="00000400000000000000" pitchFamily="2" charset="-78"/>
            </a:endParaRPr>
          </a:p>
          <a:p>
            <a:pPr algn="just" rtl="1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fa-IR" sz="3000" dirty="0" smtClean="0">
                <a:cs typeface="B Homa" panose="00000400000000000000" pitchFamily="2" charset="-78"/>
              </a:rPr>
              <a:t>معمار منظر  </a:t>
            </a:r>
            <a:r>
              <a:rPr lang="fa-IR" sz="3000" dirty="0">
                <a:cs typeface="B Homa" panose="00000400000000000000" pitchFamily="2" charset="-78"/>
              </a:rPr>
              <a:t>فردریک . ال . المستد </a:t>
            </a:r>
            <a:r>
              <a:rPr lang="fa-IR" sz="3000" dirty="0" smtClean="0">
                <a:cs typeface="B Homa" panose="00000400000000000000" pitchFamily="2" charset="-78"/>
              </a:rPr>
              <a:t>،</a:t>
            </a:r>
          </a:p>
          <a:p>
            <a:pPr algn="just" rtl="1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fa-IR" sz="3000" dirty="0" smtClean="0">
                <a:cs typeface="B Homa" panose="00000400000000000000" pitchFamily="2" charset="-78"/>
              </a:rPr>
              <a:t>رابط </a:t>
            </a:r>
            <a:r>
              <a:rPr lang="fa-IR" sz="3000" dirty="0">
                <a:cs typeface="B Homa" panose="00000400000000000000" pitchFamily="2" charset="-78"/>
              </a:rPr>
              <a:t>کنگره چارلز مور. </a:t>
            </a:r>
            <a:endParaRPr lang="fa-IR" sz="3000" dirty="0" smtClean="0">
              <a:cs typeface="B Homa" panose="00000400000000000000" pitchFamily="2" charset="-78"/>
            </a:endParaRPr>
          </a:p>
          <a:p>
            <a:pPr algn="just" rtl="1">
              <a:lnSpc>
                <a:spcPct val="150000"/>
              </a:lnSpc>
            </a:pPr>
            <a:r>
              <a:rPr lang="fa-IR" sz="3000" dirty="0" smtClean="0">
                <a:cs typeface="B Homa" panose="00000400000000000000" pitchFamily="2" charset="-78"/>
              </a:rPr>
              <a:t>همه  </a:t>
            </a:r>
            <a:r>
              <a:rPr lang="fa-IR" sz="3000" dirty="0">
                <a:cs typeface="B Homa" panose="00000400000000000000" pitchFamily="2" charset="-78"/>
              </a:rPr>
              <a:t>آنها بدنبال احیای پایتخت از طریق فرم های </a:t>
            </a:r>
            <a:r>
              <a:rPr lang="fa-IR" sz="3000" dirty="0" smtClean="0">
                <a:cs typeface="B Homa" panose="00000400000000000000" pitchFamily="2" charset="-78"/>
              </a:rPr>
              <a:t>تاریخی </a:t>
            </a:r>
            <a:r>
              <a:rPr lang="fa-IR" sz="3000" dirty="0">
                <a:cs typeface="B Homa" panose="00000400000000000000" pitchFamily="2" charset="-78"/>
              </a:rPr>
              <a:t>سبک </a:t>
            </a:r>
            <a:r>
              <a:rPr lang="fa-IR" sz="3000" dirty="0" smtClean="0">
                <a:cs typeface="B Homa" panose="00000400000000000000" pitchFamily="2" charset="-78"/>
              </a:rPr>
              <a:t>زیبا - </a:t>
            </a:r>
            <a:r>
              <a:rPr lang="fa-IR" sz="3000" dirty="0">
                <a:cs typeface="B Homa" panose="00000400000000000000" pitchFamily="2" charset="-78"/>
              </a:rPr>
              <a:t>هنری بودند.</a:t>
            </a:r>
            <a:endParaRPr lang="en-US" sz="3000" dirty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7785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1278" y="-278079"/>
            <a:ext cx="10364451" cy="1596177"/>
          </a:xfrm>
        </p:spPr>
        <p:txBody>
          <a:bodyPr>
            <a:normAutofit/>
          </a:bodyPr>
          <a:lstStyle/>
          <a:p>
            <a:pPr rtl="1"/>
            <a:r>
              <a:rPr lang="fa-IR" sz="6000" b="1" dirty="0" smtClean="0">
                <a:cs typeface="B Homa" panose="00000400000000000000" pitchFamily="2" charset="-78"/>
              </a:rPr>
              <a:t>دانیل برنهام</a:t>
            </a:r>
            <a:endParaRPr lang="en-US" sz="6000" b="1" dirty="0"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125013" y="1009339"/>
            <a:ext cx="9794479" cy="5327067"/>
          </a:xfrm>
        </p:spPr>
        <p:txBody>
          <a:bodyPr>
            <a:noAutofit/>
          </a:bodyPr>
          <a:lstStyle/>
          <a:p>
            <a:pPr algn="just" rtl="1">
              <a:lnSpc>
                <a:spcPct val="150000"/>
              </a:lnSpc>
            </a:pPr>
            <a:r>
              <a:rPr lang="ar-SA" sz="2800" dirty="0">
                <a:cs typeface="B Homa" panose="00000400000000000000" pitchFamily="2" charset="-78"/>
              </a:rPr>
              <a:t>دانیل هادسون برنهام ( 4 </a:t>
            </a:r>
            <a:r>
              <a:rPr lang="ar-SA" sz="2800" dirty="0" smtClean="0">
                <a:cs typeface="B Homa" panose="00000400000000000000" pitchFamily="2" charset="-78"/>
              </a:rPr>
              <a:t>سپتامبر </a:t>
            </a:r>
            <a:r>
              <a:rPr lang="fa-IR" sz="2800" dirty="0" smtClean="0">
                <a:cs typeface="B Homa" panose="00000400000000000000" pitchFamily="2" charset="-78"/>
              </a:rPr>
              <a:t>1846</a:t>
            </a:r>
            <a:r>
              <a:rPr lang="ar-SA" sz="2800" dirty="0" smtClean="0">
                <a:cs typeface="B Homa" panose="00000400000000000000" pitchFamily="2" charset="-78"/>
              </a:rPr>
              <a:t>-1 ژانویه </a:t>
            </a:r>
            <a:r>
              <a:rPr lang="ar-SA" sz="2800" dirty="0">
                <a:cs typeface="B Homa" panose="00000400000000000000" pitchFamily="2" charset="-78"/>
              </a:rPr>
              <a:t>1912) یکی از معماران شیکاگو </a:t>
            </a:r>
            <a:r>
              <a:rPr lang="ar-SA" sz="2800" dirty="0" smtClean="0">
                <a:cs typeface="B Homa" panose="00000400000000000000" pitchFamily="2" charset="-78"/>
              </a:rPr>
              <a:t>بود</a:t>
            </a:r>
            <a:r>
              <a:rPr lang="fa-IR" sz="2800" dirty="0" smtClean="0">
                <a:cs typeface="B Homa" panose="00000400000000000000" pitchFamily="2" charset="-78"/>
              </a:rPr>
              <a:t>.</a:t>
            </a:r>
            <a:r>
              <a:rPr lang="ar-SA" sz="2800" dirty="0">
                <a:cs typeface="B Homa" panose="00000400000000000000" pitchFamily="2" charset="-78"/>
              </a:rPr>
              <a:t> برنهام به عنوان </a:t>
            </a:r>
            <a:r>
              <a:rPr lang="ar-SA" sz="2800" dirty="0" smtClean="0">
                <a:cs typeface="B Homa" panose="00000400000000000000" pitchFamily="2" charset="-78"/>
              </a:rPr>
              <a:t>معمارمس</a:t>
            </a:r>
            <a:r>
              <a:rPr lang="fa-IR" sz="2800" dirty="0" smtClean="0">
                <a:cs typeface="B Homa" panose="00000400000000000000" pitchFamily="2" charset="-78"/>
              </a:rPr>
              <a:t>ئ</a:t>
            </a:r>
            <a:r>
              <a:rPr lang="ar-SA" sz="2800" dirty="0" smtClean="0">
                <a:cs typeface="B Homa" panose="00000400000000000000" pitchFamily="2" charset="-78"/>
              </a:rPr>
              <a:t>ول </a:t>
            </a:r>
            <a:r>
              <a:rPr lang="fa-IR" sz="2800" dirty="0" smtClean="0">
                <a:cs typeface="B Homa" panose="00000400000000000000" pitchFamily="2" charset="-78"/>
              </a:rPr>
              <a:t>در</a:t>
            </a:r>
            <a:r>
              <a:rPr lang="en-US" sz="2800" dirty="0" smtClean="0">
                <a:cs typeface="B Homa" panose="00000400000000000000" pitchFamily="2" charset="-78"/>
              </a:rPr>
              <a:t>World </a:t>
            </a:r>
            <a:r>
              <a:rPr lang="en-US" sz="2800" dirty="0">
                <a:cs typeface="B Homa" panose="00000400000000000000" pitchFamily="2" charset="-78"/>
              </a:rPr>
              <a:t>Columbian Exposition ، </a:t>
            </a:r>
            <a:r>
              <a:rPr lang="fa-IR" sz="2800" dirty="0" smtClean="0">
                <a:cs typeface="B Homa" panose="00000400000000000000" pitchFamily="2" charset="-78"/>
              </a:rPr>
              <a:t>1893</a:t>
            </a:r>
            <a:r>
              <a:rPr lang="en-US" sz="2800" dirty="0" smtClean="0">
                <a:cs typeface="B Homa" panose="00000400000000000000" pitchFamily="2" charset="-78"/>
              </a:rPr>
              <a:t>، "</a:t>
            </a:r>
            <a:r>
              <a:rPr lang="ar-SA" sz="2800" dirty="0" smtClean="0">
                <a:cs typeface="B Homa" panose="00000400000000000000" pitchFamily="2" charset="-78"/>
              </a:rPr>
              <a:t>شهر </a:t>
            </a:r>
            <a:r>
              <a:rPr lang="ar-SA" sz="2800" dirty="0">
                <a:cs typeface="B Homa" panose="00000400000000000000" pitchFamily="2" charset="-78"/>
              </a:rPr>
              <a:t>سفید" </a:t>
            </a:r>
            <a:r>
              <a:rPr lang="ar-SA" sz="2800" dirty="0" smtClean="0">
                <a:cs typeface="B Homa" panose="00000400000000000000" pitchFamily="2" charset="-78"/>
              </a:rPr>
              <a:t>را </a:t>
            </a:r>
            <a:r>
              <a:rPr lang="ar-SA" sz="2800" dirty="0">
                <a:cs typeface="B Homa" panose="00000400000000000000" pitchFamily="2" charset="-78"/>
              </a:rPr>
              <a:t>بر اساس معماری کلاسیک در یک طرح به یاد ماندنی، خردمندانه و زیبا طراحی کرد. برنهام ساختمان </a:t>
            </a:r>
            <a:r>
              <a:rPr lang="en-US" sz="2800" dirty="0">
                <a:cs typeface="B Homa" panose="00000400000000000000" pitchFamily="2" charset="-78"/>
              </a:rPr>
              <a:t>Flatiron </a:t>
            </a:r>
            <a:r>
              <a:rPr lang="ar-SA" sz="2800" dirty="0">
                <a:cs typeface="B Homa" panose="00000400000000000000" pitchFamily="2" charset="-78"/>
              </a:rPr>
              <a:t>در </a:t>
            </a:r>
            <a:r>
              <a:rPr lang="ar-SA" sz="2800" dirty="0" smtClean="0">
                <a:cs typeface="B Homa" panose="00000400000000000000" pitchFamily="2" charset="-78"/>
              </a:rPr>
              <a:t>نیوی</a:t>
            </a:r>
            <a:r>
              <a:rPr lang="fa-IR" sz="2800" dirty="0" smtClean="0">
                <a:cs typeface="B Homa" panose="00000400000000000000" pitchFamily="2" charset="-78"/>
              </a:rPr>
              <a:t>و</a:t>
            </a:r>
            <a:r>
              <a:rPr lang="ar-SA" sz="2800" dirty="0" smtClean="0">
                <a:cs typeface="B Homa" panose="00000400000000000000" pitchFamily="2" charset="-78"/>
              </a:rPr>
              <a:t>رک </a:t>
            </a:r>
            <a:r>
              <a:rPr lang="ar-SA" sz="2800" dirty="0">
                <a:cs typeface="B Homa" panose="00000400000000000000" pitchFamily="2" charset="-78"/>
              </a:rPr>
              <a:t>(1902) و ساختمان </a:t>
            </a:r>
            <a:r>
              <a:rPr lang="ar-SA" sz="2800" dirty="0" smtClean="0">
                <a:cs typeface="B Homa" panose="00000400000000000000" pitchFamily="2" charset="-78"/>
              </a:rPr>
              <a:t>زیبای</a:t>
            </a:r>
            <a:r>
              <a:rPr lang="en-US" sz="2800" dirty="0" smtClean="0">
                <a:cs typeface="B Homa" panose="00000400000000000000" pitchFamily="2" charset="-78"/>
              </a:rPr>
              <a:t> Union </a:t>
            </a:r>
            <a:r>
              <a:rPr lang="en-US" sz="2800" dirty="0">
                <a:cs typeface="B Homa" panose="00000400000000000000" pitchFamily="2" charset="-78"/>
              </a:rPr>
              <a:t>Station </a:t>
            </a:r>
            <a:r>
              <a:rPr lang="fa-IR" sz="2800" dirty="0" smtClean="0">
                <a:cs typeface="B Homa" panose="00000400000000000000" pitchFamily="2" charset="-78"/>
              </a:rPr>
              <a:t>(</a:t>
            </a:r>
            <a:r>
              <a:rPr lang="en-US" sz="2800" dirty="0" smtClean="0">
                <a:cs typeface="B Homa" panose="00000400000000000000" pitchFamily="2" charset="-78"/>
              </a:rPr>
              <a:t> </a:t>
            </a:r>
            <a:r>
              <a:rPr lang="ar-SA" sz="2800" dirty="0">
                <a:cs typeface="B Homa" panose="00000400000000000000" pitchFamily="2" charset="-78"/>
              </a:rPr>
              <a:t>واشنگتن دی سی) را طراحی کرد </a:t>
            </a:r>
            <a:r>
              <a:rPr lang="en-US" sz="2800" dirty="0" smtClean="0">
                <a:cs typeface="B Homa" panose="00000400000000000000" pitchFamily="2" charset="-78"/>
              </a:rPr>
              <a:t>Union </a:t>
            </a:r>
            <a:r>
              <a:rPr lang="en-US" sz="2800" dirty="0">
                <a:cs typeface="B Homa" panose="00000400000000000000" pitchFamily="2" charset="-78"/>
              </a:rPr>
              <a:t>Station ، </a:t>
            </a:r>
            <a:r>
              <a:rPr lang="ar-SA" sz="2800" dirty="0">
                <a:cs typeface="B Homa" panose="00000400000000000000" pitchFamily="2" charset="-78"/>
              </a:rPr>
              <a:t>یک ایستگاه قطار تشریفاتی است که به منظور ورودی واشنگتن دی سی طراحی شد و در سال 1907 گشایش </a:t>
            </a:r>
            <a:r>
              <a:rPr lang="ar-SA" sz="2800" dirty="0" smtClean="0">
                <a:cs typeface="B Homa" panose="00000400000000000000" pitchFamily="2" charset="-78"/>
              </a:rPr>
              <a:t>یافت. </a:t>
            </a:r>
            <a:r>
              <a:rPr lang="ar-SA" sz="2800" dirty="0">
                <a:cs typeface="B Homa" panose="00000400000000000000" pitchFamily="2" charset="-78"/>
              </a:rPr>
              <a:t>این ساختمان یکی از مشهورترین و شلوغترین مکانها در واشنگتن دی سی </a:t>
            </a:r>
            <a:r>
              <a:rPr lang="ar-SA" sz="2800" dirty="0" smtClean="0">
                <a:cs typeface="B Homa" panose="00000400000000000000" pitchFamily="2" charset="-78"/>
              </a:rPr>
              <a:t>است</a:t>
            </a:r>
            <a:r>
              <a:rPr lang="fa-IR" sz="2800" dirty="0" smtClean="0">
                <a:cs typeface="B Homa" panose="00000400000000000000" pitchFamily="2" charset="-78"/>
              </a:rPr>
              <a:t>.</a:t>
            </a:r>
            <a:endParaRPr lang="en-US" sz="2800" dirty="0">
              <a:cs typeface="B Homa" panose="000004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23" y="1009339"/>
            <a:ext cx="2014909" cy="31233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74914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161317"/>
            <a:ext cx="10364451" cy="1596177"/>
          </a:xfrm>
        </p:spPr>
        <p:txBody>
          <a:bodyPr>
            <a:normAutofit/>
          </a:bodyPr>
          <a:lstStyle/>
          <a:p>
            <a:pPr rtl="1"/>
            <a:r>
              <a:rPr lang="fa-IR" sz="6000" b="1" dirty="0" smtClean="0">
                <a:cs typeface="B Homa" panose="00000400000000000000" pitchFamily="2" charset="-78"/>
              </a:rPr>
              <a:t>اهداف</a:t>
            </a:r>
            <a:endParaRPr lang="en-US" sz="6000" b="1" dirty="0"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29414" y="1246127"/>
            <a:ext cx="11148811" cy="3424107"/>
          </a:xfrm>
        </p:spPr>
        <p:txBody>
          <a:bodyPr>
            <a:noAutofit/>
          </a:bodyPr>
          <a:lstStyle/>
          <a:p>
            <a:pPr algn="just" rtl="1">
              <a:lnSpc>
                <a:spcPct val="160000"/>
              </a:lnSpc>
            </a:pPr>
            <a:r>
              <a:rPr lang="fa-IR" sz="3000" dirty="0">
                <a:cs typeface="B Homa" panose="00000400000000000000" pitchFamily="2" charset="-78"/>
              </a:rPr>
              <a:t>بدست آوردن یک حس برابری فرهنگی با </a:t>
            </a:r>
            <a:r>
              <a:rPr lang="fa-IR" sz="3000" dirty="0" smtClean="0">
                <a:cs typeface="B Homa" panose="00000400000000000000" pitchFamily="2" charset="-78"/>
              </a:rPr>
              <a:t>اروپا</a:t>
            </a:r>
          </a:p>
          <a:p>
            <a:pPr algn="just" rtl="1">
              <a:lnSpc>
                <a:spcPct val="160000"/>
              </a:lnSpc>
            </a:pPr>
            <a:r>
              <a:rPr lang="fa-IR" sz="3000" dirty="0" smtClean="0">
                <a:cs typeface="B Homa" panose="00000400000000000000" pitchFamily="2" charset="-78"/>
              </a:rPr>
              <a:t>معرفی اعضای کمیسیون </a:t>
            </a:r>
            <a:r>
              <a:rPr lang="fa-IR" sz="3000" dirty="0">
                <a:cs typeface="B Homa" panose="00000400000000000000" pitchFamily="2" charset="-78"/>
              </a:rPr>
              <a:t>بعنوان رهبران فرهنگی – اجتماعی در طیف حرفه ای به سرعت در حال رشد ، </a:t>
            </a:r>
            <a:endParaRPr lang="fa-IR" sz="3000" dirty="0" smtClean="0">
              <a:cs typeface="B Homa" panose="00000400000000000000" pitchFamily="2" charset="-78"/>
            </a:endParaRPr>
          </a:p>
          <a:p>
            <a:pPr algn="just" rtl="1">
              <a:lnSpc>
                <a:spcPct val="160000"/>
              </a:lnSpc>
            </a:pPr>
            <a:r>
              <a:rPr lang="fa-IR" sz="3000" dirty="0" smtClean="0">
                <a:cs typeface="B Homa" panose="00000400000000000000" pitchFamily="2" charset="-78"/>
              </a:rPr>
              <a:t>احیای </a:t>
            </a:r>
            <a:r>
              <a:rPr lang="fa-IR" sz="3000" dirty="0">
                <a:cs typeface="B Homa" panose="00000400000000000000" pitchFamily="2" charset="-78"/>
              </a:rPr>
              <a:t>هسته تاریخی واشنگتن دی . سی . بعنوان نمادی از پیوستگی به "پدران بنیانگذار " و همچنین بعنوان نمادی از مشروعیت حکومت در عصر گیج کننده و </a:t>
            </a:r>
            <a:r>
              <a:rPr lang="fa-IR" sz="3000" dirty="0" smtClean="0">
                <a:cs typeface="B Homa" panose="00000400000000000000" pitchFamily="2" charset="-78"/>
              </a:rPr>
              <a:t>متغیر توسعه</a:t>
            </a:r>
          </a:p>
          <a:p>
            <a:pPr algn="just" rtl="1">
              <a:lnSpc>
                <a:spcPct val="160000"/>
              </a:lnSpc>
            </a:pPr>
            <a:r>
              <a:rPr lang="fa-IR" sz="3000" dirty="0" smtClean="0">
                <a:cs typeface="B Homa" panose="00000400000000000000" pitchFamily="2" charset="-78"/>
              </a:rPr>
              <a:t>استفاده </a:t>
            </a:r>
            <a:r>
              <a:rPr lang="fa-IR" sz="3000" dirty="0">
                <a:cs typeface="B Homa" panose="00000400000000000000" pitchFamily="2" charset="-78"/>
              </a:rPr>
              <a:t>از هسته تاریخی بعنوان مفهومی از کنترل اجتماعی و بهبود مدنی.</a:t>
            </a:r>
            <a:endParaRPr lang="en-US" sz="3000" dirty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37742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414" y="76846"/>
            <a:ext cx="10972800" cy="6781154"/>
          </a:xfrm>
          <a:prstGeom prst="rect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646" y="-301873"/>
            <a:ext cx="10364451" cy="1596177"/>
          </a:xfrm>
        </p:spPr>
        <p:txBody>
          <a:bodyPr>
            <a:normAutofit/>
          </a:bodyPr>
          <a:lstStyle/>
          <a:p>
            <a:pPr rtl="1"/>
            <a:r>
              <a:rPr lang="fa-IR" sz="6000" b="1" dirty="0" smtClean="0">
                <a:cs typeface="B Homa" panose="00000400000000000000" pitchFamily="2" charset="-78"/>
              </a:rPr>
              <a:t>طرح لنفانت( 1791 )</a:t>
            </a:r>
            <a:endParaRPr lang="en-US" sz="6000" b="1" dirty="0"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02276" y="801530"/>
            <a:ext cx="10859077" cy="3424107"/>
          </a:xfrm>
        </p:spPr>
        <p:txBody>
          <a:bodyPr>
            <a:noAutofit/>
          </a:bodyPr>
          <a:lstStyle/>
          <a:p>
            <a:pPr algn="r" rtl="1">
              <a:lnSpc>
                <a:spcPct val="150000"/>
              </a:lnSpc>
            </a:pPr>
            <a:r>
              <a:rPr lang="fa-IR" sz="3000" dirty="0">
                <a:cs typeface="B Homa" panose="00000400000000000000" pitchFamily="2" charset="-78"/>
              </a:rPr>
              <a:t>طرح پر آب و تاب پیر </a:t>
            </a:r>
            <a:r>
              <a:rPr lang="fa-IR" sz="3000" dirty="0" smtClean="0">
                <a:cs typeface="B Homa" panose="00000400000000000000" pitchFamily="2" charset="-78"/>
              </a:rPr>
              <a:t>لنفانت( </a:t>
            </a:r>
            <a:r>
              <a:rPr lang="en-US" sz="3000" dirty="0" smtClean="0">
                <a:cs typeface="B Homa" panose="00000400000000000000" pitchFamily="2" charset="-78"/>
              </a:rPr>
              <a:t>Pierre L'Enfant</a:t>
            </a:r>
            <a:r>
              <a:rPr lang="fa-IR" sz="3000" dirty="0" smtClean="0">
                <a:cs typeface="B Homa" panose="00000400000000000000" pitchFamily="2" charset="-78"/>
              </a:rPr>
              <a:t> ) برای </a:t>
            </a:r>
            <a:r>
              <a:rPr lang="fa-IR" sz="3000" dirty="0">
                <a:cs typeface="B Homa" panose="00000400000000000000" pitchFamily="2" charset="-78"/>
              </a:rPr>
              <a:t>واشنگتن دی سی در سال 1791 نمونه ای از </a:t>
            </a:r>
            <a:r>
              <a:rPr lang="fa-IR" sz="3000" dirty="0" smtClean="0">
                <a:cs typeface="B Homa" panose="00000400000000000000" pitchFamily="2" charset="-78"/>
              </a:rPr>
              <a:t>ایده های برنامه ریزی اروپاست</a:t>
            </a:r>
            <a:r>
              <a:rPr lang="fa-IR" sz="3000" dirty="0">
                <a:cs typeface="B Homa" panose="00000400000000000000" pitchFamily="2" charset="-78"/>
              </a:rPr>
              <a:t>؛ این طرح مانند پروژه های جنبش شهر </a:t>
            </a:r>
            <a:r>
              <a:rPr lang="fa-IR" sz="3000" dirty="0" smtClean="0">
                <a:cs typeface="B Homa" panose="00000400000000000000" pitchFamily="2" charset="-78"/>
              </a:rPr>
              <a:t>زیبا( </a:t>
            </a:r>
            <a:r>
              <a:rPr lang="en-US" sz="3000" dirty="0" smtClean="0">
                <a:cs typeface="B Homa" panose="00000400000000000000" pitchFamily="2" charset="-78"/>
              </a:rPr>
              <a:t>City </a:t>
            </a:r>
            <a:r>
              <a:rPr lang="en-US" sz="3000" dirty="0">
                <a:cs typeface="B Homa" panose="00000400000000000000" pitchFamily="2" charset="-78"/>
              </a:rPr>
              <a:t>Beautiful </a:t>
            </a:r>
            <a:r>
              <a:rPr lang="en-US" sz="3000" dirty="0" smtClean="0">
                <a:cs typeface="B Homa" panose="00000400000000000000" pitchFamily="2" charset="-78"/>
              </a:rPr>
              <a:t>projects</a:t>
            </a:r>
            <a:r>
              <a:rPr lang="fa-IR" sz="3000" dirty="0" smtClean="0">
                <a:cs typeface="B Homa" panose="00000400000000000000" pitchFamily="2" charset="-78"/>
              </a:rPr>
              <a:t>)</a:t>
            </a:r>
            <a:r>
              <a:rPr lang="en-US" sz="3000" dirty="0" smtClean="0">
                <a:cs typeface="B Homa" panose="00000400000000000000" pitchFamily="2" charset="-78"/>
              </a:rPr>
              <a:t>، </a:t>
            </a:r>
            <a:r>
              <a:rPr lang="fa-IR" sz="3000" dirty="0">
                <a:cs typeface="B Homa" panose="00000400000000000000" pitchFamily="2" charset="-78"/>
              </a:rPr>
              <a:t>تنها به مکان گزینی با شکوه بناهای عمومی توجه نمود و کمتر به کارآمدی توسعه مسکونی، تجاری و صنعتی پرداخت. دیدگاه لنفانت از یک خیابان منظم شبیه شانزه لیزه پاریس ، در دستان کمیسیون </a:t>
            </a:r>
            <a:r>
              <a:rPr lang="fa-IR" sz="3000" dirty="0" smtClean="0">
                <a:cs typeface="B Homa" panose="00000400000000000000" pitchFamily="2" charset="-78"/>
              </a:rPr>
              <a:t>سنا </a:t>
            </a:r>
            <a:r>
              <a:rPr lang="fa-IR" sz="3000" dirty="0">
                <a:cs typeface="B Homa" panose="00000400000000000000" pitchFamily="2" charset="-78"/>
              </a:rPr>
              <a:t>، به فرش سبزی که شبیه به عناصر ورسای و باغ قصر های وین بود تبدیل گشت. </a:t>
            </a:r>
            <a:endParaRPr lang="en-US" sz="3000" dirty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2769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287887" y="334851"/>
            <a:ext cx="10063308" cy="4948051"/>
          </a:xfrm>
        </p:spPr>
        <p:txBody>
          <a:bodyPr>
            <a:noAutofit/>
          </a:bodyPr>
          <a:lstStyle/>
          <a:p>
            <a:pPr algn="just" rtl="1">
              <a:lnSpc>
                <a:spcPct val="160000"/>
              </a:lnSpc>
            </a:pPr>
            <a:r>
              <a:rPr lang="fa-IR" sz="2300" dirty="0" smtClean="0">
                <a:cs typeface="B Homa" panose="00000400000000000000" pitchFamily="2" charset="-78"/>
              </a:rPr>
              <a:t>ابزار </a:t>
            </a:r>
            <a:r>
              <a:rPr lang="fa-IR" sz="2300" dirty="0">
                <a:cs typeface="B Homa" panose="00000400000000000000" pitchFamily="2" charset="-78"/>
              </a:rPr>
              <a:t>دستیابی به </a:t>
            </a:r>
            <a:r>
              <a:rPr lang="fa-IR" sz="2300" dirty="0" smtClean="0">
                <a:cs typeface="B Homa" panose="00000400000000000000" pitchFamily="2" charset="-78"/>
              </a:rPr>
              <a:t>اهداف کمیسیون ، </a:t>
            </a:r>
            <a:r>
              <a:rPr lang="fa-IR" sz="2300" dirty="0">
                <a:cs typeface="B Homa" panose="00000400000000000000" pitchFamily="2" charset="-78"/>
              </a:rPr>
              <a:t>طرح 1901 بود. گروه </a:t>
            </a:r>
            <a:r>
              <a:rPr lang="fa-IR" sz="2300" dirty="0" smtClean="0">
                <a:cs typeface="B Homa" panose="00000400000000000000" pitchFamily="2" charset="-78"/>
              </a:rPr>
              <a:t>، تحقیقاتشان </a:t>
            </a:r>
            <a:r>
              <a:rPr lang="fa-IR" sz="2300" dirty="0">
                <a:cs typeface="B Homa" panose="00000400000000000000" pitchFamily="2" charset="-78"/>
              </a:rPr>
              <a:t>را برای طرح جامع شهر با مراجه به شهرهای بزرگ اروپا آغاز کردند. </a:t>
            </a:r>
            <a:r>
              <a:rPr lang="fa-IR" sz="2300" dirty="0" smtClean="0">
                <a:cs typeface="B Homa" panose="00000400000000000000" pitchFamily="2" charset="-78"/>
              </a:rPr>
              <a:t>وین </a:t>
            </a:r>
            <a:r>
              <a:rPr lang="fa-IR" sz="2300" dirty="0">
                <a:cs typeface="B Homa" panose="00000400000000000000" pitchFamily="2" charset="-78"/>
              </a:rPr>
              <a:t>، پاریس و </a:t>
            </a:r>
            <a:r>
              <a:rPr lang="fa-IR" sz="2300" dirty="0" smtClean="0">
                <a:cs typeface="B Homa" panose="00000400000000000000" pitchFamily="2" charset="-78"/>
              </a:rPr>
              <a:t> </a:t>
            </a:r>
            <a:r>
              <a:rPr lang="fa-IR" sz="2300" dirty="0">
                <a:cs typeface="B Homa" panose="00000400000000000000" pitchFamily="2" charset="-78"/>
              </a:rPr>
              <a:t>طرح شهری آلمان ، مقصد آنها در تلاش برای بهبود </a:t>
            </a:r>
            <a:r>
              <a:rPr lang="fa-IR" sz="2300" dirty="0" smtClean="0">
                <a:cs typeface="B Homa" panose="00000400000000000000" pitchFamily="2" charset="-78"/>
              </a:rPr>
              <a:t>روح</a:t>
            </a:r>
            <a:r>
              <a:rPr lang="fa-IR" sz="2300" dirty="0">
                <a:cs typeface="B Homa" panose="00000400000000000000" pitchFamily="2" charset="-78"/>
              </a:rPr>
              <a:t> </a:t>
            </a:r>
            <a:r>
              <a:rPr lang="fa-IR" sz="2300" dirty="0" smtClean="0">
                <a:cs typeface="B Homa" panose="00000400000000000000" pitchFamily="2" charset="-78"/>
              </a:rPr>
              <a:t>طرح </a:t>
            </a:r>
            <a:r>
              <a:rPr lang="fa-IR" sz="2300" dirty="0">
                <a:cs typeface="B Homa" panose="00000400000000000000" pitchFamily="2" charset="-78"/>
              </a:rPr>
              <a:t>لنفانت بود. این رجوع </a:t>
            </a:r>
            <a:r>
              <a:rPr lang="fa-IR" sz="2300" dirty="0" smtClean="0">
                <a:cs typeface="B Homa" panose="00000400000000000000" pitchFamily="2" charset="-78"/>
              </a:rPr>
              <a:t>، تکریم  </a:t>
            </a:r>
            <a:r>
              <a:rPr lang="fa-IR" sz="2300" dirty="0">
                <a:cs typeface="B Homa" panose="00000400000000000000" pitchFamily="2" charset="-78"/>
              </a:rPr>
              <a:t>آنها در مورد </a:t>
            </a:r>
            <a:r>
              <a:rPr lang="fa-IR" sz="2300" dirty="0">
                <a:solidFill>
                  <a:srgbClr val="FF0000"/>
                </a:solidFill>
                <a:cs typeface="B Homa" panose="00000400000000000000" pitchFamily="2" charset="-78"/>
              </a:rPr>
              <a:t>ذهنیت شهر زیبا </a:t>
            </a:r>
            <a:r>
              <a:rPr lang="fa-IR" sz="2300" dirty="0" smtClean="0">
                <a:solidFill>
                  <a:srgbClr val="FF0000"/>
                </a:solidFill>
                <a:cs typeface="B Homa" panose="00000400000000000000" pitchFamily="2" charset="-78"/>
              </a:rPr>
              <a:t>در </a:t>
            </a:r>
            <a:r>
              <a:rPr lang="fa-IR" sz="2300" dirty="0">
                <a:solidFill>
                  <a:srgbClr val="FF0000"/>
                </a:solidFill>
                <a:cs typeface="B Homa" panose="00000400000000000000" pitchFamily="2" charset="-78"/>
              </a:rPr>
              <a:t>فرهنگ دنیای قدیم </a:t>
            </a:r>
            <a:r>
              <a:rPr lang="fa-IR" sz="2300" dirty="0">
                <a:cs typeface="B Homa" panose="00000400000000000000" pitchFamily="2" charset="-78"/>
              </a:rPr>
              <a:t>را منعکس  می کند. اعضای کمیسیون ، بخصوص توسط </a:t>
            </a:r>
            <a:r>
              <a:rPr lang="fa-IR" sz="2300" dirty="0">
                <a:solidFill>
                  <a:srgbClr val="FF0000"/>
                </a:solidFill>
                <a:cs typeface="B Homa" panose="00000400000000000000" pitchFamily="2" charset="-78"/>
              </a:rPr>
              <a:t>پاریس</a:t>
            </a:r>
            <a:r>
              <a:rPr lang="fa-IR" sz="2300" dirty="0">
                <a:cs typeface="B Homa" panose="00000400000000000000" pitchFamily="2" charset="-78"/>
              </a:rPr>
              <a:t> تحت تاثیر قرار گرفتند و آن را بعنوان شهری که بخوبی </a:t>
            </a:r>
            <a:r>
              <a:rPr lang="fa-IR" sz="2300" dirty="0" smtClean="0">
                <a:cs typeface="B Homa" panose="00000400000000000000" pitchFamily="2" charset="-78"/>
              </a:rPr>
              <a:t>عرضه </a:t>
            </a:r>
            <a:r>
              <a:rPr lang="fa-IR" sz="2300" dirty="0">
                <a:cs typeface="B Homa" panose="00000400000000000000" pitchFamily="2" charset="-78"/>
              </a:rPr>
              <a:t>شده و بعنوان یک اثر هنری مدنی دیدند. خیابان های وسیع پاریس و باغ های ورسای تاثیر بزرگی روی این افراد داشتند و با توجه به علاقه شدید </a:t>
            </a:r>
            <a:r>
              <a:rPr lang="fa-IR" sz="2300" dirty="0" smtClean="0">
                <a:cs typeface="B Homa" panose="00000400000000000000" pitchFamily="2" charset="-78"/>
              </a:rPr>
              <a:t>آنها </a:t>
            </a:r>
            <a:r>
              <a:rPr lang="fa-IR" sz="2300" dirty="0">
                <a:cs typeface="B Homa" panose="00000400000000000000" pitchFamily="2" charset="-78"/>
              </a:rPr>
              <a:t>به سبک </a:t>
            </a:r>
            <a:r>
              <a:rPr lang="fa-IR" sz="2300" dirty="0" smtClean="0">
                <a:cs typeface="B Homa" panose="00000400000000000000" pitchFamily="2" charset="-78"/>
              </a:rPr>
              <a:t>زیبا </a:t>
            </a:r>
            <a:r>
              <a:rPr lang="fa-IR" sz="2300" dirty="0">
                <a:cs typeface="B Homa" panose="00000400000000000000" pitchFamily="2" charset="-78"/>
              </a:rPr>
              <a:t>– هنری تاثیر قابل درکی در طرح نهایی داشتند. این مرجع بصری به شهرهای بزرگ اروپا یک تصادف نبود. طراحان نه تنها توسط سبک </a:t>
            </a:r>
            <a:r>
              <a:rPr lang="fa-IR" sz="2300" dirty="0" smtClean="0">
                <a:cs typeface="B Homa" panose="00000400000000000000" pitchFamily="2" charset="-78"/>
              </a:rPr>
              <a:t>زیبا – هنری فرانسوی </a:t>
            </a:r>
            <a:r>
              <a:rPr lang="fa-IR" sz="2300" dirty="0">
                <a:cs typeface="B Homa" panose="00000400000000000000" pitchFamily="2" charset="-78"/>
              </a:rPr>
              <a:t>تحت تاثیر قرار گرفتند ، بلکه اروپا را بعنوان یک مدل صریح و روشن برای طرحشان در نظر گرفتند. خود طرح یک بازسازی از طرح لنفانت بود که </a:t>
            </a:r>
            <a:r>
              <a:rPr lang="fa-IR" sz="2300" dirty="0">
                <a:solidFill>
                  <a:srgbClr val="FF0000"/>
                </a:solidFill>
                <a:cs typeface="B Homa" panose="00000400000000000000" pitchFamily="2" charset="-78"/>
              </a:rPr>
              <a:t>هسته تاریخی </a:t>
            </a:r>
            <a:r>
              <a:rPr lang="fa-IR" sz="2300" dirty="0">
                <a:cs typeface="B Homa" panose="00000400000000000000" pitchFamily="2" charset="-78"/>
              </a:rPr>
              <a:t>، </a:t>
            </a:r>
            <a:r>
              <a:rPr lang="fa-IR" sz="2300" dirty="0">
                <a:solidFill>
                  <a:srgbClr val="FF0000"/>
                </a:solidFill>
                <a:cs typeface="B Homa" panose="00000400000000000000" pitchFamily="2" charset="-78"/>
              </a:rPr>
              <a:t>یک مرکز خرید عمومی بزرگ </a:t>
            </a:r>
            <a:r>
              <a:rPr lang="fa-IR" sz="2300" dirty="0">
                <a:cs typeface="B Homa" panose="00000400000000000000" pitchFamily="2" charset="-78"/>
              </a:rPr>
              <a:t>و </a:t>
            </a:r>
            <a:r>
              <a:rPr lang="fa-IR" sz="2300" dirty="0">
                <a:solidFill>
                  <a:srgbClr val="FF0000"/>
                </a:solidFill>
                <a:cs typeface="B Homa" panose="00000400000000000000" pitchFamily="2" charset="-78"/>
              </a:rPr>
              <a:t>مجموعه ای از باغ های عمومی</a:t>
            </a:r>
            <a:r>
              <a:rPr lang="fa-IR" sz="2300" dirty="0">
                <a:cs typeface="B Homa" panose="00000400000000000000" pitchFamily="2" charset="-78"/>
              </a:rPr>
              <a:t> را ایجاد کرده است. هرچند </a:t>
            </a:r>
            <a:r>
              <a:rPr lang="fa-IR" sz="2300" dirty="0">
                <a:solidFill>
                  <a:srgbClr val="FF0000"/>
                </a:solidFill>
                <a:cs typeface="B Homa" panose="00000400000000000000" pitchFamily="2" charset="-78"/>
              </a:rPr>
              <a:t>تمرکز طرح </a:t>
            </a:r>
            <a:r>
              <a:rPr lang="fa-IR" sz="2300" dirty="0">
                <a:cs typeface="B Homa" panose="00000400000000000000" pitchFamily="2" charset="-78"/>
              </a:rPr>
              <a:t>، بر خود </a:t>
            </a:r>
            <a:r>
              <a:rPr lang="fa-IR" sz="2300" dirty="0">
                <a:solidFill>
                  <a:srgbClr val="FF0000"/>
                </a:solidFill>
                <a:cs typeface="B Homa" panose="00000400000000000000" pitchFamily="2" charset="-78"/>
              </a:rPr>
              <a:t>مرکز خرید </a:t>
            </a:r>
            <a:r>
              <a:rPr lang="fa-IR" sz="2300" dirty="0">
                <a:cs typeface="B Homa" panose="00000400000000000000" pitchFamily="2" charset="-78"/>
              </a:rPr>
              <a:t>بوده است.</a:t>
            </a:r>
            <a:endParaRPr lang="en-US" sz="2300" dirty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98222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814" y="293593"/>
            <a:ext cx="10782626" cy="5167049"/>
          </a:xfrm>
          <a:prstGeom prst="rect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00894" y="757233"/>
            <a:ext cx="10363826" cy="3424107"/>
          </a:xfrm>
        </p:spPr>
        <p:txBody>
          <a:bodyPr>
            <a:noAutofit/>
          </a:bodyPr>
          <a:lstStyle/>
          <a:p>
            <a:pPr algn="just" rtl="1">
              <a:lnSpc>
                <a:spcPct val="150000"/>
              </a:lnSpc>
            </a:pPr>
            <a:r>
              <a:rPr lang="fa-IR" sz="3000" dirty="0">
                <a:cs typeface="B Homa" panose="00000400000000000000" pitchFamily="2" charset="-78"/>
              </a:rPr>
              <a:t>به طور خلاصه ،  کمیسیون پیشنهاد داد که </a:t>
            </a:r>
            <a:r>
              <a:rPr lang="fa-IR" sz="3000" dirty="0">
                <a:solidFill>
                  <a:srgbClr val="FF0000"/>
                </a:solidFill>
                <a:cs typeface="B Homa" panose="00000400000000000000" pitchFamily="2" charset="-78"/>
              </a:rPr>
              <a:t>اطراف میدان </a:t>
            </a:r>
            <a:r>
              <a:rPr lang="fa-IR" sz="3000" dirty="0">
                <a:cs typeface="B Homa" panose="00000400000000000000" pitchFamily="2" charset="-78"/>
              </a:rPr>
              <a:t>با </a:t>
            </a:r>
            <a:r>
              <a:rPr lang="fa-IR" sz="3000" dirty="0">
                <a:solidFill>
                  <a:srgbClr val="FF0000"/>
                </a:solidFill>
                <a:cs typeface="B Homa" panose="00000400000000000000" pitchFamily="2" charset="-78"/>
              </a:rPr>
              <a:t>مجموعه ای از ساختمان های بیاد ماندنی</a:t>
            </a:r>
            <a:r>
              <a:rPr lang="fa-IR" sz="3000" dirty="0">
                <a:cs typeface="B Homa" panose="00000400000000000000" pitchFamily="2" charset="-78"/>
              </a:rPr>
              <a:t> </a:t>
            </a:r>
            <a:r>
              <a:rPr lang="fa-IR" sz="3000" dirty="0" smtClean="0">
                <a:cs typeface="B Homa" panose="00000400000000000000" pitchFamily="2" charset="-78"/>
              </a:rPr>
              <a:t>برای </a:t>
            </a:r>
            <a:r>
              <a:rPr lang="fa-IR" sz="3000" dirty="0">
                <a:cs typeface="B Homa" panose="00000400000000000000" pitchFamily="2" charset="-78"/>
              </a:rPr>
              <a:t>استفاده های کنگره و دیوان عالی کشور احاطه گردد. این ها به همراه کتابخانه موجود کنگره ، چارچوبی را برای کنگره و گنبد بلند آن تشکیل </a:t>
            </a:r>
            <a:r>
              <a:rPr lang="fa-IR" sz="3000" dirty="0" smtClean="0">
                <a:cs typeface="B Homa" panose="00000400000000000000" pitchFamily="2" charset="-78"/>
              </a:rPr>
              <a:t>        می</a:t>
            </a:r>
            <a:r>
              <a:rPr lang="fa-IR" sz="3000" baseline="-25000" dirty="0" smtClean="0">
                <a:cs typeface="B Homa" panose="00000400000000000000" pitchFamily="2" charset="-78"/>
              </a:rPr>
              <a:t> </a:t>
            </a:r>
            <a:r>
              <a:rPr lang="fa-IR" sz="3000" dirty="0">
                <a:cs typeface="B Homa" panose="00000400000000000000" pitchFamily="2" charset="-78"/>
              </a:rPr>
              <a:t>دهند. با توسعه به سمت غرب در یک محور </a:t>
            </a:r>
            <a:r>
              <a:rPr lang="fa-IR" sz="3000" dirty="0" smtClean="0">
                <a:cs typeface="B Homa" panose="00000400000000000000" pitchFamily="2" charset="-78"/>
              </a:rPr>
              <a:t>بازسازی ، </a:t>
            </a:r>
            <a:r>
              <a:rPr lang="fa-IR" sz="3000" dirty="0">
                <a:cs typeface="B Homa" panose="00000400000000000000" pitchFamily="2" charset="-78"/>
              </a:rPr>
              <a:t>یک مرکز خرید گسترده با چهار مسیر اختصاصی به بنای یادبود واشنگتن متصل می شود.پوشش بازار در هر دو سمت ساختمان های مهم فرهنگی و اموزشی خواهند بود.</a:t>
            </a:r>
            <a:endParaRPr lang="en-US" sz="3000" dirty="0">
              <a:cs typeface="B Homa" panose="00000400000000000000" pitchFamily="2" charset="-78"/>
            </a:endParaRPr>
          </a:p>
          <a:p>
            <a:pPr algn="just" rtl="1">
              <a:lnSpc>
                <a:spcPct val="150000"/>
              </a:lnSpc>
            </a:pPr>
            <a:endParaRPr lang="en-US" sz="3000" dirty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70555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I:\New Folder\kakh sefid\800px-Aerial_view_of_the_White_Hous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93950" y="167425"/>
            <a:ext cx="9388698" cy="642655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97467724"/>
      </p:ext>
    </p:extLst>
  </p:cSld>
  <p:clrMapOvr>
    <a:masterClrMapping/>
  </p:clrMapOvr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Droplet</Template>
  <TotalTime>1052</TotalTime>
  <Words>1469</Words>
  <Application>Microsoft Office PowerPoint</Application>
  <PresentationFormat>Widescreen</PresentationFormat>
  <Paragraphs>31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Adobe Arabic</vt:lpstr>
      <vt:lpstr>Algerian</vt:lpstr>
      <vt:lpstr>Arial</vt:lpstr>
      <vt:lpstr>B Homa</vt:lpstr>
      <vt:lpstr>David Transparent</vt:lpstr>
      <vt:lpstr>Tw Cen MT</vt:lpstr>
      <vt:lpstr>Wingdings</vt:lpstr>
      <vt:lpstr>Droplet</vt:lpstr>
      <vt:lpstr>the 1901 plan for  Washington d.C.</vt:lpstr>
      <vt:lpstr>مقدمه</vt:lpstr>
      <vt:lpstr>PowerPoint Presentation</vt:lpstr>
      <vt:lpstr>دانیل برنهام</vt:lpstr>
      <vt:lpstr>اهداف</vt:lpstr>
      <vt:lpstr>طرح لنفانت( 1791 )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جمع بندی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1901 plan for Washington d.c.</dc:title>
  <dc:creator>Mohammad</dc:creator>
  <cp:lastModifiedBy>Mohammad</cp:lastModifiedBy>
  <cp:revision>57</cp:revision>
  <dcterms:created xsi:type="dcterms:W3CDTF">2014-10-12T04:54:47Z</dcterms:created>
  <dcterms:modified xsi:type="dcterms:W3CDTF">2019-11-03T17:30:50Z</dcterms:modified>
</cp:coreProperties>
</file>